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837" r:id="rId2"/>
  </p:sldMasterIdLst>
  <p:notesMasterIdLst>
    <p:notesMasterId r:id="rId45"/>
  </p:notesMasterIdLst>
  <p:handoutMasterIdLst>
    <p:handoutMasterId r:id="rId46"/>
  </p:handoutMasterIdLst>
  <p:sldIdLst>
    <p:sldId id="2142534493" r:id="rId3"/>
    <p:sldId id="2045" r:id="rId4"/>
    <p:sldId id="367" r:id="rId5"/>
    <p:sldId id="372" r:id="rId6"/>
    <p:sldId id="376" r:id="rId7"/>
    <p:sldId id="2142533482" r:id="rId8"/>
    <p:sldId id="2142533497" r:id="rId9"/>
    <p:sldId id="377" r:id="rId10"/>
    <p:sldId id="378" r:id="rId11"/>
    <p:sldId id="2142533498" r:id="rId12"/>
    <p:sldId id="2142533499" r:id="rId13"/>
    <p:sldId id="353" r:id="rId14"/>
    <p:sldId id="369" r:id="rId15"/>
    <p:sldId id="2142533488" r:id="rId16"/>
    <p:sldId id="2142533511" r:id="rId17"/>
    <p:sldId id="1265" r:id="rId18"/>
    <p:sldId id="579" r:id="rId19"/>
    <p:sldId id="2142533506" r:id="rId20"/>
    <p:sldId id="2142533512" r:id="rId21"/>
    <p:sldId id="304" r:id="rId22"/>
    <p:sldId id="2142533508" r:id="rId23"/>
    <p:sldId id="2142534495" r:id="rId24"/>
    <p:sldId id="2142534496" r:id="rId25"/>
    <p:sldId id="2142533507" r:id="rId26"/>
    <p:sldId id="2142533493" r:id="rId27"/>
    <p:sldId id="2142533513" r:id="rId28"/>
    <p:sldId id="497" r:id="rId29"/>
    <p:sldId id="498" r:id="rId30"/>
    <p:sldId id="1276" r:id="rId31"/>
    <p:sldId id="499" r:id="rId32"/>
    <p:sldId id="500" r:id="rId33"/>
    <p:sldId id="2142533496" r:id="rId34"/>
    <p:sldId id="316" r:id="rId35"/>
    <p:sldId id="360" r:id="rId36"/>
    <p:sldId id="1271" r:id="rId37"/>
    <p:sldId id="2142533500" r:id="rId38"/>
    <p:sldId id="2142533501" r:id="rId39"/>
    <p:sldId id="2142534501" r:id="rId40"/>
    <p:sldId id="2142534500" r:id="rId41"/>
    <p:sldId id="1732" r:id="rId42"/>
    <p:sldId id="274" r:id="rId43"/>
    <p:sldId id="2142534499" r:id="rId4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CDB"/>
    <a:srgbClr val="FFE2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835"/>
    <p:restoredTop sz="94679"/>
  </p:normalViewPr>
  <p:slideViewPr>
    <p:cSldViewPr snapToGrid="0" snapToObjects="1">
      <p:cViewPr varScale="1">
        <p:scale>
          <a:sx n="105" d="100"/>
          <a:sy n="105" d="100"/>
        </p:scale>
        <p:origin x="224" y="8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0" d="100"/>
          <a:sy n="80" d="100"/>
        </p:scale>
        <p:origin x="3408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handoutMaster" Target="handoutMasters/handoutMaster1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FDCE01B-524D-094A-AF1A-76732CDCFBE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1F5FFE-FFFE-B643-A175-D1F0185B3DF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0A4A52-46CB-5F47-B00F-2293EE0B5983}" type="datetimeFigureOut">
              <a:rPr lang="en-US" smtClean="0"/>
              <a:t>4/1/25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114D81F-A1D9-1746-9876-D00C9374B38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A9C2A8-EB5B-8F45-A957-5BE9FB861C6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669374-2EE2-1742-B28B-210A1DF437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201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8-11-07T22:03:27.800"/>
    </inkml:context>
    <inkml:brush xml:id="br0">
      <inkml:brushProperty name="width" value="0.05" units="cm"/>
      <inkml:brushProperty name="height" value="0.05" units="cm"/>
      <inkml:brushProperty name="color" value="#0B868D"/>
      <inkml:brushProperty name="inkEffects" value="ocean"/>
      <inkml:brushProperty name="anchorX" value="-95087.99219"/>
      <inkml:brushProperty name="anchorY" value="-35277.84375"/>
      <inkml:brushProperty name="scaleFactor" value="0.5"/>
    </inkml:brush>
    <inkml:brush xml:id="br1">
      <inkml:brushProperty name="width" value="0.05" units="cm"/>
      <inkml:brushProperty name="height" value="0.05" units="cm"/>
      <inkml:brushProperty name="color" value="#0B868D"/>
      <inkml:brushProperty name="inkEffects" value="ocean"/>
      <inkml:brushProperty name="anchorX" value="-139566"/>
      <inkml:brushProperty name="anchorY" value="-50765.21094"/>
      <inkml:brushProperty name="scaleFactor" value="0.5"/>
    </inkml:brush>
  </inkml:definitions>
  <inkml:trace contextRef="#ctx0" brushRef="#br0">21 683 24575,'0'-22'0,"0"9"0,0-8 0,0 10 0,0 0 0,0-1 0,0 2 0,6 4 0,0 1 0,5 5 0,-4 5 0,-3 2 0,1 5 0,-4 0 0,10-1 0,-10 1 0,5-11 0,-6 7 0,0-5 0,0 7 0,0 2 0,0 6 0,0-5 0,0 6 0,0-7 0,0-2 0,0-7 0,0-10 0,0-10 0,0-6 0,4 11 0,-3-13 0,4 10 0,-5-14 0,0 2 0,0 1 0,0 6 0,0 1 0,0 0 0,0 7 0,0-5 0,0 5 0,0 1 0,0-2 0,0 1 0,0 0 0,0 11 0,0 7 0,0 17 0,0-3 0,0 7 0,0-14 0,0 4 0,6-10 0,-1 2 0,2-2 0,2 4 0,-8 1 0,10-7 0,-10 6 0,10-10 0,-11 8 0,11-7 0,-5 8 0,6-8 0,-5 8 0,4-8 0,-10 8 0,10-3 0,-5 5 0,6-7 0,-1 6 0,1-4 0,-1-2 0,-5 6 0,4-10 0,-9 8 0,0-7 0,-7-2 0,-5-2 0,4 2 0,2 6 0,5-5 0,0-2 0,0-18 0,0 6 0,0-29 0,0 12 0,0-32 0,0 17 0,0 0 0,0 10 0,0 15 0,0 1 0,0 7 0,0-5 0,0 14 0,0-1 0,0 16 0,0 0 0,0-1 0,0 1 0,0 0 0,0 0 0,0-1 0,0-1 0,5 2 0,-3 0 0,8-1 0,-8 1 0,8 0 0,-8 0 0,3 0 0,-5 0 0,0 0 0,0 0 0,5-1 0,-3 1 0,3 0 0,-5 0 0,5 0 0,-3 0 0,8-6 0,-10 4 0,11-9 0,-6 4 0,6-5 0,0-5 0,1-2 0,-6-10 0,5-11 0,-8 0 0,9-7 0,-6 9 0,8-1 0,-6 0 0,-3 1 0,2-1 0,-6 7 0,4 1 0,1 13 0,-5 4 0,3 9 0,-4 12 0,0-6 0,0 6 0,0-7 0,0 0 0,0 5 0,0-2 0,0 2 0,0-5 0,0 0 0,0 0 0,0 0 0,0 0 0,0 0 0,0 0 0,0 0 0,0-1 0,0 1 0,0-2 0,5 2 0,-3 0 0,8-5 0,-8 4 0,3-5 0,0 5 0,-3 1 0,3 0 0,0-5 0,-3 3 0,3-3 0,-1 0 0,-3 2 0,10-8 0,-10 10 0,9-4 0,-9 5 0,8-2 0,-2-3 0,-2-8 0,6-11 0,-10-8 0,11-7 0,-10 0 0,10 1 0,-11-1 0,6 0 0,-7 1 0,5 6 0,-4-6 0,5 13 0,-6-6 0,0 7 0,0-1 0,0 1 0,5 5 0,-4-3 0,5 3 0,-2-4 0,-3-1 0,4 2 0,-5-2 0,0 0 0,0 0 0,6 1 0,-6-1 0,5 1 0,-5-1 0,0 2 0,0 8 0,0 9 0,0 12 0,0-1 0,0 1 0,0-7 0,0 0 0,0 0 0,0 0 0,0-1 0,0 1 0,0-2 0,0 1 0,0 1 0,0 0 0,0 0 0,0 0 0,0 0 0,0 0 0,0 0 0,0 0 0,5-5 0,-3 3 0,8-8 0,-10 7 0,6-2 0,-6 3 0,5-3 0,-4-7 0,5-13 0,-6-14 0,0-2 0,0-5 0,0 13 0,0-3 0,5 3 0,3 6 0,4-8 0,-5 14 0,5-8 0,-12 5 0,10 5 0,-8-2 0,2 2 0,-4-4 0,5-1 0,-4 0 0,5 0 0,-1 0 0,-4 0 0,10 6 0,-10-5 0,5 4 0,-1-5 0,-4 0 0,5 0 0,-6 0 0,4 6 0,-3-5 0,4 6 0,-5 2 0,0 4 0,0 11 0,0 0 0,0 0 0,0 0 0,0 0 0,0 7 0,0-6 0,0 11 0,0-9 0,0 17 0,0-16 0,0 16 0,0-12 0,6 7 0,-5-7 0,11 4 0,-5-10 0,1 4 0,-3-6 0,0 0 0,-3 0 0,3-2 0,-5 2 0,0-1 0,5 1 0,-3 0 0,3 0 0,0 0 0,-3 0 0,3 5 0,0-2 0,-3 2 0,3-5 0,-5 0 0,5 0 0,-3 0 0,3-10 0,-5-9 0,0-12 0,0-1 0,0-12 0,0 3 0,0-8 0,5-5 0,3 14 0,0-6 0,4-1 0,-10 7 0,4-7 0,1 9 0,-6 6 0,10 1 0,-4 7 0,5 1 0,-2-1 0,-3 2 0,-3-9 0,1 11 0,-3-9 0,3 10 0,0 0 0,-3-3 0,8 8 0,-8-8 0,3 3 0,0 0 0,-3-9 0,3 8 0,-1-4 0,-3 2 0,10 10 0,-10-11 0,5 4 0,-6 5 0,0 15 0,0 7 0,0 12 0,5-12 0,2 5 0,-1-11 0,0 11 0,0-5 0,-4 7 0,3-2 0,0-5 0,-3 5 0,3-11 0,-5 4 0,0 1 0,0-6 0,0 6 0,0-7 0,5 0 0,-3 0 0,3 0 0,-5 7 0,5-6 0,-3 4 0,3-5 0,-5 7 0,5-6 0,-3 6 0,3-7 0,-5 0 0,5 0 0,-3-9 0,3-11 0,-5-12 0,0-15 0,7-1 0,1-8 0,6 1 0,-6 7 0,-1-6 0,-7 6 0,5 0 0,-3 2 0,4 13 0,-6 2 0,0 9 0,0-2 0,0 0 0,0 1 0,0 0 0,0-1 0,6 6 0,-5-5 0,4 4 0,1-5 0,-6 2 0,5 8 0,-5 10 0,7 11 0,-1 8 0,8-1 0,-1 1 0,-6 0 0,5-2 0,-4 10 0,0-14 0,4 12 0,-11-13 0,11 0 0,-11 4 0,5-10 0,-6 4 0,5 1 0,-4-6 0,5 6 0,-1-7 0,-4 7 0,5-6 0,-1 6 0,-4-7 0,5 0 0,-6 0 0,5 0 0,-4 0 0,5 0 0,-6 0 0,5 0 0,-4 0 0,5 0 0,-6-2 0,5-3 0,-4 2 0,5-11 0,-6-6 0,0-12 0,0-15 0,0-1 0,0-8 0,0 1 0,0-1 0,0 0 0,0 0 0,0 8 0,0-5 0,0 12 0,0 2 0,0 2 0,0 5 0,0 0 0,0-6 0,0 12 0,0-4 0,0 0 0,0 3 0,0-4 0,0 7 0,0 0 0,0 0 0,0 0 0,0 0 0,0 0 0,0 0 0,0 0 0,0-1 0,5 6 0,0 2 0,2 10 0,-2 2 0,1 5 0,-5 0 0,10 0 0,-10 5 0,10 3 0,-3 7 0,4 0 0,1-1 0,0 1 0,1 0 0,-1-7 0,-6 4 0,5-4 0,-6 0 0,1-2 0,4-6 0,-10 0 0,4 0 0,-5 0 0,0-1 0,0 1 0,0-1 0,0 1 0,0 0 0,0 0 0,0 6 0,6-4 0,-5 4 0,4-6 0,-5 0 0,6 0 0,-5 0 0,4-1 0,-1 1 0,-2-1 0,3-1 0,-5 2 0,5-6 0,-3 4 0,3-3 0,0 0 0,-3 3 0,8-4 0,-4 6 0,6-2 0,-2-3 0,-4 2 0,4-2 0,-3 0 0,-2 3 0,6-10 0,-4 6 0,-2-10 0,0-3 0,1-5 0,-5 0 0,4 0 0,-5 0 0,0-1 0,0 1 0,0 0 0,6-7 0,-5 6 0,6-13 0,-7 13 0,5-12 0,-4-3 0,6 0 0,-2-7 0,-3 8 0,10 7 0,-11-5 0,4 5 0,1-7 0,-5 7 0,6 2 0,-7 6 0,0 0 0,5 5 0,-4-2 0,9 7 0,-4-3 0,0 9 0,-1 3 0,-5 11 0,0 2 0,0 0 0,0 4 0,5-10 0,2 11 0,0-5 0,5 0 0,-11-1 0,4-7 0,1 0 0,-5 0 0,4-2 0,-5 2 0,0-1 0,6 1 0,-5 0 0,4 0 0,1 0 0,-5 0 0,4 0 0,1 0 0,-5 0 0,4 0 0,-1 0 0,-2-11 0,3-2 0,-5-18 0,0-9 0,5 0 0,3-6 0,6 7 0,-1 0 0,-1 7 0,-4-5 0,-3 12 0,1-1 0,-5 14 0,4 7 0,-5 5 0,0 0 0,0 0 0,0 0 0,0-1 0,0 7 0,6-4 0,-5 10 0,10-4 0,-5 0 0,2-2 0,3-6 0,-10 0 0,9-5 0,-9-7 0,4-7 0,-5-3 0,0-2 0,0-7 0,0 6 0,0-13 0,0 13 0,6-12 0,-5 11 0,11-11 0,-11 12 0,6-13 0,-2 6 0,-3-6 0,4 6 0,-6-6 0,6 12 0,-5-18 0,4 9 0,-5-10 0,0 13 0,0-6 0,0 13 0,0-12 0,0 10 0,0-2 0,0 5 0,0 0 0,0 10 0,0 16 0,0 6 0,0 12 0,0-6 0,0 1 0,0-2 0,6 2 0,-5 8 0,11-7 0,-11 6 0,11 0 0,-4-6 0,0 6 0,4-7 0,-10-7 0,10 4 0,-11-9 0,4 2 0,1-5 0,-5 0 0,4 0 0,-5 0 0,0 0 0,6-5 0,-5 2 0,4-2 0,1-1 0,-5 4 0,8-4 0,-7 6 0,8 0 0,-8 0 0,3 0 0,0 0 0,-3 0 0,8 0 0,-3-1 0,0-14 0,-2-6 0,0-23 0,-2 3 0,2-13 0,2 6 0,-4 0 0,9-5 0,-11 12 0,12-13 0,-11 6 0,4 0 0,-6 8 0,0 3 0,0 5 0,0-7 0,6 7 0,-5-5 0,4 12 0,-5-6 0,0 7 0,0-7 0,0 5 0,0-5 0,0 7 0,0 0 0,0 0 0,0 0 0,6 5 0,0 2 0,0 10 0,-1 1 0,0 6 0,-3 0 0,3 14 0,0-4 0,-2 19 0,8-13 0,-10 15 0,6-15 0,-1 13 0,1-13 0,1 7 0,-1-15 0,-7-2 0,5 0 0,-4-4 0,6 4 0,-7-6 0,0 0 0,4-7 0,-3 6 0,5-5 0,-6 6 0,5-1 0,-4 1 0,5 0 0,-6-1 0,5-5 0,-4 4 0,5-4 0,-6 5 0,5 1 0,-4 0 0,10 0 0,-10 0 0,5 0 0,-1-5 0,-4 3 0,5-4 0,-6 6 0,0-2 0,-6-3 0,1-3 0,-7-4 0,1 0 0,-1 0 0,2 0 0,-2 0 0,1 0 0,-1 0 0,1 0 0,-1 0 0,2 0 0,-2 0 0,0 0 0,0 0 0,1 0 0,-1 0 0,0 0 0,0 0 0,1 0 0,-1 0 0,0 0 0,2 0 0,-2 0 0,1 0 0,-1 0 0,1 0 0,-1 0 0,0 0 0,2 0 0,-2 0 0,0 0 0,1 0 0,-1 0 0,0 0 0,0 0 0,0 0 0,0 0 0,1 0 0,-1 0 0,0 0 0,2 0 0,-2 0 0,0 0 0,0 0 0,0 0 0,0 0 0,-7 0 0,6 0 0,-6 0 0,7 0 0,0 0 0,0 0 0,0 0 0,-1 0 0,1 0 0,1 0 0,-2 0 0,2 0 0,-1 0 0,-7 0 0,6 0 0,-6 0 0,7 0 0,0 0 0,0 0 0,-6 0 0,4 0 0,-4 0 0,6 0 0,0 0 0,0 0 0,0 0 0,1 0 0,-1 0 0,0 0 0,0 0 0,0 0 0,0 0 0,0 0 0,0 0 0,0 0 0,-7 0 0,5 0 0,-5 0 0,7 0 0,0 0 0,0 0 0,0 0 0,0 0 0,0 0 0,1 0 0,-1 0 0,0 0 0,0 0 0,2 0 0,-2 0 0,0 0 0,0 0 0,-7 0 0,4 0 0,-2 0 0,4 0 0,1 0 0,0 0 0,0 0 0,0 0 0,5 5 0,-4-3 0,6 3 0,-2 0 0,-3-3 0,3 3 0,-4-5 0,-1 0 0,0 0 0,0 0 0,0 0 0,0 5 0,0-3 0,0 3 0,0-5 0,0 5 0,0-3 0,-6 3 0,-2 0 0,0-3 0,-6 4 0,6-6 0,-6 6 0,6-5 0,-6 11 0,13-11 0,-12 11 0,10-10 0,-2 4 0,3-6 0,2 0 0,0 4 0,0-2 0,2 3 0,-2-5 0,0 0 0,0 0 0,1 0 0,-1 0 0,0 0 0,5 5 0,-3-3 0,2 3 0,-4-5 0,0 0 0,0 0 0,0 0 0,0 0 0,1 0 0,-1 0 0,0 0 0,1 0 0,-1 0 0,2 0 0,-2 0 0,1 0 0,-1 0 0,1 0 0,-1 0 0,2 0 0,-2 0 0,0 0 0,0 0 0,0 0 0,0 0 0,0 0 0,0 0 0,0 0 0,0 0 0,1 0 0,-1 0 0,1 0 0,-1-4 0,2 3 0,-1-5 0,-1 1 0,1 4 0,-1-9 0,2 9 0,-8-10 0,5 10 0,-4-4 0,6 5 0,-2 0 0,1 0 0,0 0 0,0 0 0,0 0 0,1-6 0,-1 5 0,0-4 0,1 5 0,1 0 0,-2 0 0,10 0 0,9 0 0,6 0 0,5 0 0,-8 0 0,2 0 0,0 0 0,0 0 0,0 0 0,-1 0 0,1 0 0,-1 0 0,1 0 0,0 0 0,-2 0 0,2 0 0,-1 0 0,1 0 0,-1 0 0,1 0 0,-2 0 0,2 0 0,-1 0 0,1 0 0,-1 0 0,1 0 0,0 0 0,0 0 0,0 0 0,0 0 0,-2 0 0,2 0 0,0 0 0,0 0 0,0 0 0,-1 0 0,1 0 0,0 0 0,0 0 0,-1 0 0,1 0 0,0 0 0,0 0 0,0 0 0,0 0 0,0 0 0,0 0 0,0 0 0,0 0 0,0 0 0,0 0 0,0 0 0,0 0 0,-2 0 0,2 0 0,0-4 0,0 2 0,0-3 0,0 5 0,-6-5 0,4 3 0,-3-3 0,5 5 0,0 0 0,-1 0 0,1 0 0,0 0 0,0 0 0,0-5 0,-2 3 0,2-3 0,0 5 0,0 0 0,0-5 0,0 3 0,0-4 0,0 6 0,0 0 0,0 0 0,0 0 0,0-6 0,0 5 0,0-10 0,0 10 0,0-4 0,0 5 0,0 0 0,-1 0 0,1 0 0,0 0 0,0 0 0,-1 0 0,1 0 0,0 0 0,0 0 0,0 0 0,-2 0 0,2 0 0,-1 0 0,1 0 0,0 0 0,-1 0 0,1 0 0,0 0 0,0 0 0,-2 0 0,2 0 0,-1 0 0,1 0 0,-1 0 0,1 0 0,0 0 0,0 0 0,-2 0 0,2 0 0,0 0 0,0 0 0,0 0 0,0 0 0,0 0 0,0 0 0,0 0 0,0 0 0,0 0 0,0 0 0,0 0 0,0 0 0,0 0 0,0 0 0,0 0 0,0 0 0,0 0 0,0 0 0,0 0 0,-1 0 0,1 0 0,0 0 0,0 0 0,0 0 0,0 0 0,0 0 0,0 0 0,-1 0 0,1 0 0,0 0 0,0 0 0,0 0 0,0 0 0,0 0 0,-2 0 0,2 0 0,0 0 0,-1 0 0,1 0 0,0 0 0,0 0 0,0 0 0,0 0 0,0 0 0,0 0 0,0 0 0,0 0 0,0 0 0,0 0 0,0 0 0,-1 0 0,1 0 0,0 0 0,0 0 0,0 0 0,0 0 0,-2 0 0,2 0 0,0 0 0,0 0 0,-1 0 0,1 0 0,0 0 0,-1 0 0,1 0 0,-2 0 0,2 0 0,-1 0 0,1 0 0,-1 0 0,1 0 0,-2 0 0,2 0 0,0 0 0,-1 0 0,1 0 0,0 0 0,0 0 0,0 0 0,-1 0 0,1 0 0,0 0 0,0 0 0,0 0 0,0 0 0,0 0 0,-2 0 0,2 0 0,0 0 0,-1 0 0,1 0 0,-1 0 0,-1 0 0,1 0 0,0 0 0,1 0 0,-2 0 0,-4 5 0,-1 0 0,-5 6 0,4-4 0,3-2 0,3-5 0,-3 4 0,2-3 0,-11 9 0,0-4 0,-10 0 0,2-1 0,-2-5 0,0 0 0,0 0 0,0 0 0,0 0 0,1 0 0,-1 0 0,0 0 0,1 0 0,-1 0 0,7 5 0,-6-3 0,5 3 0,-6-5 0,0 0 0,0 0 0,0 0 0,0 0 0,1 0 0,-1 0 0,0 5 0,0-3 0,0 3 0,0-5 0,0 0 0,0 0 0,0 0 0,1 0 0,-2 5 0,2-3 0,-1 3 0,0-5 0,2 0 0,-2 0 0,1 0 0,-1 0 0,0 5 0,1-3 0,-1 2 0,0-4 0,0 0 0,0 0 0,0 0 0,0 0 0,0 0 0,2 0 0,-2 0 0,0 0 0,0 0 0,-2 0 0,2 0 0,0 0 0,0 0 0,2 0 0,-2 0 0,0 0 0,0 0 0,1 0 0,-1 0 0,1 0 0,-1 0 0,0 0 0,0 0 0,0 0 0,0 0 0,0 0 0,0 0 0,0 0 0,0 0 0,0 0 0,2 0 0,-2 0 0,1 0 0,-1 0 0,0 0 0,0 0 0,1 0 0,-1 0 0,0 0 0,0 0 0,0 0 0,2 0 0,-2 0 0,0 0 0,1 0 0,-1 0 0,-7 0 0,6 0 0,-6 0 0,7 0 0,0 0 0,0 0 0,-6 0 0,4 0 0,-4 0 0,6 0 0,0 0 0,0 0 0,0 0 0,0 0 0,0 0 0,-2 0 0,4 0 0,-4 0 0,4 0 0,-2 0 0,0 0 0,0 0 0,0 0 0,1 0 0,-1 0 0,0 0 0,0 0 0,-1 0 0,1 0 0,0 0 0,0 0 0,-7 0 0,-1 0 0,0 0 0,-5 0 0,-3 0 0,6 0 0,-11 0 0,13 0 0,-7 0 0,7 0 0,2 0 0,6 0 0,0 0 0,0 0 0,0 0 0,0 0 0,0 0 0,0 0 0,1 0 0,-1 0 0,1 0 0,-1 0 0,2 0 0,-2 0 0,1 0 0,-1 0 0,1 0 0,-1 0 0,2 0 0,-2 0 0,0 0 0,0 0 0,0 0 0,0 5 0,0-4 0,0 5 0,5-1 0,-4-4 0,5 5 0,-6-6 0,0 0 0,0 0 0,0 5 0,0-4 0,0 5 0,1-6 0,-1 0 0,7 5 0,-6-4 0,4 5 0,-3-6 0,-2 0 0,0 0 0,1 0 0,-1 0 0,0 0 0,1 0 0,5 5 0,-5-4 0,4 5 0,-5-6 0,0 0 0,0 0 0,0 0 0,0 0 0,0 0 0,-1 0 0,1 0 0,0 0 0,0 0 0,-7 0 0,6 0 0,-6 0 0,7 0 0,0 0 0,0 0 0,0 0 0,0 0 0,6-6 0,2 0 0,8-5 0,2 6 0,1-6 0,-2 4 0,1 1 0,-1-1 0,2 2 0,-2-1 0,-5-6 0,0 0 0,5 2 0,-5-2 0,11 0 0,-4 6 0,-1-6 0,4 11 0,-9-10 0,10 10 0,-10-10 0,3 6 0,1-2 0,2 2 0,4 5 0,-1 0 0,2 5 0,0 2 0,-6 5 0,4-5 0,-3 2 0,0-2 0,3-1 0,-8 5 0,8-10 0,-3 5 0,0-2 0,2-3 0,-2 4 0,5-5 0,-2 6 0,1-5 0,1 3 0,0-4 0,-1 0 0,1 0 0,-2 0 0,2 0 0,0 0 0,-1 0 0,1 0 0,0 0 0,0-4 0,0 3 0,-1-10 0,1 10 0,-6-10 0,5 4 0,-4 1 0,-1-5 0,4 10 0,-9-10 0,10 10 0,-10-10 0,8 4 0,-7-5 0,8 7 0,-8-6 0,8 10 0,-8-10 0,7 5 0,-8-6 0,10 5 0,-10-2 0,3 13 0,-4-4 0,0 12 0,0-2 0,6-3 0,0-3 0,0 1 0,4-3 0,-3 3 0,4-5 0,1 0 0,-2 0 0,2 0 0,-1 0 0,0 0 0,-1 0 0,2-5 0,0-2 0,-1-5 0,-4 0 0,3 5 0,-3-3 0,0 3 0,3 0 0,-8-3 0,3-1 0,-5-2 0,-5 2 0,-1 6 0,-4 5 0,3-4 0,2-3 0,5-4 0,-4 6 0,2 4 0,-3 7 0,5 5 0,0 1 0,5-7 0,-3 6 0,7-10 0,-2 5 0,-2-1 0,4-5 0,-7 11 0,3-6 0,0 2 0,-3 3 0,3-4 0,-1 0 0,3 0 0,3-6 0,1 0 0,0 0 0,-1 0 0,2 0 0,-1 0 0,0-6 0,-5 1 0,4-2 0,-9-3 0,10 8 0,-10-8 0,4 3 0,1 0 0,-5-3 0,4 4 0,-5-6 0,6 6 0,0 0 0,1 1 0,2 4 0,-2-5 0,0 1 0,3 4 0,-8-11 0,8 6 0,-8-6 0,7 6 0,-8-5 0,10 10 0,-10-10 0,5 4 0,-6-5 0,0 0 0,0 0 0,0 2 0,5 3 0,-4-2 0,5 2 0,-6 6 0,0 2 0,0 11 0,0 0 0,0 0 0,0 0 0,0-1 0,-6-5 0,5 4 0,-4-4 0,5 5 0,0 0 0,0-1 0,0 2 0,0-1 0,0 0 0,0-1 0,0 1 0,0 1 0,5-7 0,-4 6 0,9-10 0,-4 5 0,1-1 0,2-4 0,-2 5 0,4-6 0,-1 0 0,2 0 0,-1 0 0,0 0 0,-1 0 0,1 0 0,-4-6 0,2 0 0,-8-6 0,10 0 0,-6 1 0,2-1 0,4 0 0,-10 0 0,10 5 0,-10-3 0,10 3 0,-10-5 0,10 4 0,-10-3 0,8 6 0,-7-7 0,3 0 0,-5 11 0,0 7 0,0 6 0,0 6 0,0-8 0,0 2 0,0-1 0,0 0 0,0 1 0,0-2 0,0 2 0,0-1 0,0 1 0,0 0 0,0 0 0,0 0 0,0 0 0,0-1 0,0 1 0,0 0 0,-5-6 0,-2-2 0,2 2 0,-6-5 0,4 4 0,-3-5 0,-2 0 0,0 0 0,1 0 0,-1 0 0,1 0 0,-1 0 0,0 0 0,2 0 0,-2 0 0,0 0 0,0 0 0,-2 0 0,2 0 0,0 0 0,0 0 0,0 0 0,0 0 0,0 0 0,2 0 0,-1 0 0,0 0 0,-1 0 0,2-5 0,3 0 0,-2-7 0,7 0 0,-3 0 0,5 0 0,0 0 0,0 0 0,-5 0 0,3 0 0,-3 0 0,5 0 0,0 0 0,0-2 0,0 2 0,0 0 0,0 0 0,0 0 0,0 2 0,0-2 0,0 0 0,0 0 0,0 1 0,0-1 0,0 1 0,0-1 0,0 0 0,0 2 0,0-1 0,5 4 0,-3 7 0,3 7 0,-5 4 0,0 1 0,0 0 0,0 0 0,0 0 0,0 5 0,0-4 0,0 5 0,0 0 0,0-4 0,0 11 0,0-5 0,0 5 0,0 2 0,0 0 0,0-1 0,0-6 0,0 6 0,0-13 0,0 6 0,0-7 0,0-2 0,0 2 0,0 0 0,5-5 0,2-2 0,4-5 0,1 0 0,-2 0 0,2 0 0,-1 0 0,1 0 0,0 0 0,-1 0 0,1 0 0,0 0 0,0 0 0,0 0 0,0 0 0,0 0 0,0 0 0,-2 0 0,2 0 0,0 0 0,0 0 0,0 0 0,0 0 0,-1 0 0,0 0 0,1 0 0,-2 0 0,2 0 0,0 0 0,0 0 0,-5-5 0,4 4 0,-6-10 0,7 11 0,0-5 0,-1 5 0,1 0 0,0 0 0,0 0 0,0-6 0,0 5 0,0-4 0,0-1 0,0 5 0,0-4 0,0-2 0,-2 6 0,2-5 0,0 6 0,0 0 0,0 0 0,-5-5 0,4 4 0,-6-5 0,2 2 0,-2-2 0,-5-6 0,5 6 0,-3-4 0,8 3 0,-10-5 0,6 1 0,-6 1 0,0-2 0,0 0 0,0 1 0,0-1 0,0 0 0,0 1 0,0-1 0,0 0 0,0 0 0,0 0 0,0 0 0,0 0 0,0 0 0,0 0 0,0 0 0,0 0 0,0 0 0,0 0 0,0 0 0,-6 0 0,5 0 0,-4 0 0,5 0 0,-6 6 0,5-5 0,-4 4 0,-1 1 0,1 0 0,-7 6 0,1 0 0,-1 0 0,2 0 0,3 6 0,3 0 0,4 5 0,0 1 0,0-1 0,0 1 0,0 0 0,0 0 0,0 0 0,0-2 0,0 2 0,0-1 0,0 0 0,0 1 0,0-2 0,0 1 0,0 1 0,0 0 0,0-1 0,0 1 0,0-2 0,-5-4 0,3-6 0,-2-7 0,4-4 0,0-1 0,0 0 0,0-1 0,0 1 0,0 1 0,0 9 0,0 8 0,0 8 0,0 3 0,0-5 0,0 0 0,0 0 0,0 0 0,0 0 0,0 0 0,0 0 0,0 0 0,0-1 0,0 1 0,0 6 0,0-4 0,0 4 0,0-6 0,0 0 0,0-1 0,4-4 0,3-2 0,4-5 0,-1 0 0,1 0 0,1 0 0,-1 0 0,-5-5 0,5 3 0,-6-3 0,7 5 0,0 0 0,-1 0 0,0 0 0,-5-5 0,4 3 0,-9-8 0,10 8 0,-10-8 0,8 8 0,-7-7 0,3 2 0,0 1 0,-3-5 0,8 10 0,-10-9 0,11 9 0,-6-10 0,7 10 0,-1-4 0,0 5 0,-1 0 0,2 0 0,-1 0 0,0 0 0,-1 0 0,2 0 0,-1 0 0,0 0 0,-6-10 0,0 2 0,-5-8 0,0 4 0,0 2 0,0-2 0,0 0 0,0 1 0,0-1 0,0 0 0,0 11 0,0 7 0,0 8 0,0 3 0,6-6 0,-5 1 0,10-6 0,-10 5 0,10-10 0,-5 5 0,0-1 0,4-4 0,-3 5 0,4-6 0,-5 5 0,4-4 0,-4 5 0,1-1 0,4-4 0,-6 10 0,7-10 0,-5 9 0,2-9 0,-2 8 0,5-7 0,-7 8 0,6-8 0,-5 2 0,0 1 0,4-4 0,-3 5 0,0-10 0,-3-3 0,1 2 0,-4-6 0,9 10 0,-9-10 0,8 4 0,-7-5 0,3 2 0,0 3 0,-3-10 0,3 9 0,-5-11 0,5 7 0,-3-1 0,8 2 0,-10-1 0,11 5 0,-6 2 0,2 10 0,-2 1 0,-5 6 0,4-2 0,-2 1 0,3 1 0,0 0 0,-3-1 0,7 1 0,-8 0 0,9-2 0,-9 2 0,10-5 0,-6-3 0,2 1 0,3-3 0,-3 8 0,4-8 0,1 3 0,-2-5 0,1 0 0,0 0 0,-1 0 0,2 0 0,-1 0 0,1 0 0,-1 0 0,-1 0 0,2 0 0,-1 0 0,-6-5 0,6 3 0,-11-8 0,5 4 0,1 0 0,-5-5 0,3 4 0,1 1 0,-3-4 0,8 4 0,-8-6 0,8 5 0,-8-2 0,3 2 0,-5-4 0,0 1 0,0-2 0,0 10 0,0 10 0,0 4 0,0 6 0,0-6 0,0 0 0,-5 0 0,3 0 0,-3 0 0,0-6 0,3 5 0,-10-10 0,7 9 0,-7-9 0,0 10 0,-7-5 0,-1 8 0,-6-1 0,-1 0 0,0 6 0,-7-4 0,6 10 0,-7-9 0,8 3 0,1-6 0,-1 6 0,0-5 0,-7 6 0,6-6 0,-7-1 0,2-5 0,3 4 0,-11-11 0,5 5 0,0 0 0,-7-4 0,15 3 0,-6 0 0,7-2 0,7 2 0,-5-5 0,11 0 0,-3 0 0,5 0 0,0 0 0,-1 0 0,1 0 0,0 0 0,0 0 0,0 0 0,0 0 0,0 0 0,0 0 0,0 0 0,0 0 0,0 0 0,1 0 0,-1 0 0,0-5 0,5-2 0,-2 1 0,2-4 0,1 4 0,-5-1 0,10-4 0,-10 10 0,10-10 0,-5 5 0,1-6 0,4 0 0,-10 0 0,4 0 0,1 0 0,-5 0 0,10 1 0,-10-1 0,10 0 0,-5 0 0,1 5 0,4-2 0,-5 2 0,1 1 0,4-5 0,-5 4 0,1 1 0,4-5 0,-6 4 0,2 1 0,3-5 0,-8 10 0,8-9 0,-7 9 0,8-10 0,-10 10 0,4-4 0,-3 5 0,-2 0 0,1 0 0,-1 0 0,0 0 0,0 0 0,1 0 0,-1 0 0,0 0 0,0 0 0,2 0 0,-1 0 0,-1 0 0,1 0 0,1-6 0,3 1 0,-2-2 0,7-2 0,-3 2 0,5-3 0,0-2 0,0 1 0,0-1 0,0 0 0,0 0 0,0 1 0,0-7 0,0 6 0,0-6 0,0 6 0,0 0 0,0 0 0,0 2 0,0-2 0,0 1 0,0 0 0,4 5 0,3 0 0,3 12 0,-3 0 0,-3 5 0,-4 0 0,0 1 0,0 0 0,0 0 0,0-2 0,0 2 0,0 0 0,0 7 0,0 1 0,0 0 0,0-1 0,0-1 0,0-4 0,0 4 0,0-6 0,0 0 0,0-1 0,0 1 0,0 0 0,-4-1 0,-3-5 0,-5 4 0,2-4 0,-2 0 0,0 4 0,1-8 0,-1 8 0,0-8 0,0 3 0,1-5 0,5 5 0,-4-3 0,4 3 0,-5-5 0,-1 0 0,1 0 0,-1 0 0,2 0 0,-1 0 0,0-5 0,5-1 0,-5 0 0,10-5 0,-10 4 0,11-3 0,-5-2 0,-1 5 0,0 2 0,-1-1 0,2 0 0,5-5 0,-6 4 0,5-3 0,-4 4 0,5-6 0,-6 6 0,5-4 0,-4 4 0,5-5 0,0 0 0,0-1 0,0 11 0,0 9 0,0 5 0,0 6 0,0-7 0,0 0 0,0 0 0,0 0 0,0-1 0,0 1 0,0-2 0,0 2 0,0-1 0,0 0 0,0-1 0,-10-3 0,2-3 0,-8-4 0,6 0 0,-2 0 0,0 0 0,6 5 0,-4-3 0,4 3 0,-6 0 0,2-3 0,-2 2 0,0 1 0,0 2 0,0-1 0,0 0 0,0-2 0,1-3 0,-1 10 0,5-6 0,-2 2 0,2-3 0,-10-4 0,2 0 0,-3 0 0,-1 0 0,6 0 0,-13 6 0,13-4 0,-12 3 0,11-5 0,-4 5 0,-1-3 0,6 3 0,-6-5 0,7 0 0,0 0 0,1 0 0,5 5 0,-5-3 0,6 3 0,-7-5 0,1 0 0,0 0 0,-1 0 0,2 0 0,-2 0 0,1 0 0,-1 0 0,7 5 0,-6-3 0,6 2 0,-2 1 0,-4-4 0,6 5 0,-11-6 0,9 5 0,-3 0 0,15 2 0,2-2 0,3-5 0,2 0 0,-1 0 0,0 0 0,1 0 0,-2 0 0,1 0 0,1 0 0,-7 6 0,6-5 0,-6 4 0,7-5 0,-1 0 0,0 0 0,-1 0 0,1 0 0,1 0 0,-1 0 0,-1 0 0,1 0 0,0 0 0,-1 0 0,1 0 0,1 0 0,-1 0 0,-1 0 0,2 0 0,-1 0 0,0 0 0,-1 0 0,2 0 0,-1 0 0,1 0 0,-1 0 0,1 0 0,-2 0 0,1 0 0,1 0 0,-1 0 0,-1 0 0,2 0 0,-1 0 0,1 0 0,-1 0 0,-1 0 0,2 0 0,-1 0 0,0 0 0,1 0 0,-2 0 0,1 0 0,-4-5 0,3 4 0,-4-5 0,6 6 0,-2 0 0,2 0 0,-1 0 0,0 0 0,-1 0 0,2 0 0,-1 0 0,0 0 0,-1 0 0,2 0 0,-1 0 0,0 0 0,1 0 0,-7-5 0,6 4 0,-6-5 0,2 1 0,2 4 0,-2-5 0,5 6 0,-2 0 0,-3-5 0,2 4 0,-2-5 0,4 6 0,-1 0 0,2 0 0,-1 0 0,0 0 0,1 0 0,-2 0 0,1 0 0,0 0 0,-1 0 0,2 0 0,-1 0 0,0 0 0,-1 0 0,2 0 0,-1 0 0,1 0 0,-1 0 0,1 0 0,-2 0 0,2 0 0,-1 0 0,1 0 0,-1 0 0,-1 0 0,2 0 0,-1 0 0,0 0 0,1 0 0,-2 0 0,1 0 0,0 0 0,1 0 0,-2 0 0,1 0 0,0 0 0,1 0 0,-2 0 0,1 0 0,1 0 0,-1 0 0,-1 0 0,2 0 0,-1 0 0,0 0 0,1 0 0,-2 0 0,1 0 0,1 0 0,-1 0 0,-1 0 0,1 0 0,1 0 0,-1 0 0,-1 0 0,2 0 0,-1 0 0,1 0 0,-1 0 0,1 0 0,-2 0 0,2 0 0,-1 0 0,1 0 0,-1 0 0,1 0 0,-2 0 0,2 0 0,-1 0 0,1 0 0,-1 0 0,-1 0 0,2 0 0,-1 0 0,0 0 0,1 0 0,-2 0 0,1 0 0,1 0 0,0 0 0,-1 0 0,-1 0 0,2 0 0,-1 0 0,1 0 0,-1 0 0,-1 0 0,2 0 0,-1 0 0,-4-5 0,2 4 0,-2-5 0,3 6 0,2 0 0,-1 0 0,0 0 0,-1 0 0,1 0 0,1 0 0,-1 0 0,-1 0 0,2 0 0,-1 0 0,0 0 0,1 0 0,-2 0 0,2-5 0,-1 4 0,0-5 0,1 6 0,-2 0 0,1 0 0,0 0 0,-1-5 0,2 5 0,-1-5 0,-6-1 0,6 5 0,-4-4 0,3 5 0,1 0 0,1 0 0,-1 0 0,-1 0 0,1 0 0,0 0 0,-1 0 0,1 0 0,1 0 0,-7 5 0,6-4 0,-6 5 0,7-6 0,-5 5 0,2-4 0,-2 5 0,4-2 0,1-3 0,-2 4 0,1-5 0,1 0 0,-1 0 0,1 0 0,-7 6 0,6-5 0,-6 4 0,7-5 0,-1 0 0,-1 0 0,1 0 0,0 0 0,1 0 0,-2 0 0,1 0 0,1 0 0,-1 0 0,-1 0 0,1 0 0,0 0 0,-1 0 0,1 0 0,0 0 0,-5-5 0,-2 0 0,-4-7 0,0 1 0,0 0 0,0-1 0,-4 6 0,3-5 0,-4 15 0,5-3 0,0 10 0,0 1 0,0-1 0,0 1 0,0-2 0,-6 1 0,5 1 0,-4-1 0,1-5 0,2 4 0,-8-9 0,8 10 0,-8-10 0,8 8 0,-8-7 0,8 8 0,-8-8 0,8 8 0,-8-8 0,3 2 0,-5-4 0,0 0 0,5 5 0,-2-4 0,2 5 0,-3-6 0,-2 0 0,1 0 0,-1 0 0,1 0 0,-1 0 0,2 0 0,-1 0 0,-1 0 0,1 0 0,1 0 0,-2 0 0,1 0 0,0 0 0,-1 0 0,2 0 0,-1 0 0,-1 0 0,0 0 0,1 0 0,-1 0 0,2 0 0,-2 0 0,1 0 0,-1 0 0,1 0 0,-1 0 0,2 0 0,-2 0 0,1 0 0,-1 0 0,0 0 0,0 0 0,1 0 0,-1 0 0,2 0 0,-2 0 0,1 0 0,-1 0 0,0 0 0,1 0 0,-1 0 0,0 0 0,2 0 0,-2 0 0,0 0 0,0-6 0,1 5 0,-1-4 0,0 5 0,1 0 0,-1 0 0,2 0 0,-2 0 0,1 0 0,0 0 0,-1 0 0,2 0 0,-1 0 0,-1 0 0,1 0 0,1 0 0,-2 0 0,0 0 0,0 0 0,0 0 0,1 0 0,-1 0 0,0 0 0,0 0 0,0 0 0,0 0 0,0 0 0,1 0 0,-7 0 0,3 0 0,-4 0 0,9 0 0,-4 0 0,4 0 0,-2 0 0,1 0 0,-1 0 0,1 0 0,-1 0 0,2 0 0,-1 0 0,-1 0 0,1 0 0,-1 0 0,2 0 0,-1 0 0,-1 0 0,1 0 0,-1 0 0,2 0 0,-2 0 0,1 0 0,-1 0 0,0 0 0,1 0 0,-1 0 0,2 0 0,-2 0 0,1 0 0,-1 0 0,0 0 0,1 0 0,-1 0 0,0 0 0,0 0 0,0 0 0,0 5 0,0-4 0,0 5 0,0-6 0,2 0 0,-2 0 0,0 0 0,1 0 0,-1 0 0,1 0 0,-1 0 0,2 0 0,-1 0 0,-1 0 0,1 0 0,-1 0 0,2 0 0,-2 0 0,1 0 0,-1 0 0,1 0 0,-1 0 0,0 0 0,2 0 0,-2 0 0,0 0 0,0 0 0,0 0 0,1 0 0,-1 0 0,0 0 0,0 0 0,0 0 0,1 0 0,-1 0 0,0 0 0,0 0 0,0 0 0,0 0 0,-6 0 0,4 0 0,-4 0 0,6 0 0,0 0 0,-7 0 0,6 0 0,-6 0 0,6 0 0,1 0 0,0 0 0,0 0 0,0 0 0,0 0 0,0 0 0,1 0 0,-1 0 0,1 0 0,-1 0 0,2 0 0,-2 0 0,1 0 0,-1 0 0,1 0 0,-1 0 0,2 0 0,-2 0 0,1 0 0,-1 0 0,1 0 0,1 0 0,-2 0 0,1 0 0,0 0 0,-1 0 0,2 0 0,-2 0 0,1 0 0,-1 0 0,0 0 0,0 0 0,0 0 0,1 0 0,-1 0 0,0 0 0,2 0 0,-2 0 0,1 0 0,-1 0 0,1 0 0,1 0 0,-1 0 0,-1 0 0,1 0 0,1 0 0,-1 0 0,4 5 0,-2-4 0,8 9 0,-10-4 0,6 5 0,-2 0 0,3-1 0,-1 2 0,3-1 0,-3-4 0,5-3 0</inkml:trace>
  <inkml:trace contextRef="#ctx0" brushRef="#br1" timeOffset="40450">3821 788 24575,'0'-11'0,"0"1"0,0-6 0,0 4 0,0-4 0,0 4 0,0 1 0,0 0 0,0-1 0,0 2 0,0-1 0,6 4 0,0-3 0,5 8 0,1-2 0,-7 8 0,1 3 0,-6 5 0,0-11 0,0-7 0,0-12 0,0 10 0,0 4 0,0 16 0,0-1 0,5 1 0,2 0 0,3 0 0,-3-1 0,-2 1 0,-5-2 0,0 2 0,0-1 0,0 1 0,0 0 0,0 0 0,0 0 0,0 0 0,0 0 0,0 0 0,0 0 0,0-1 0,6-5 0,-1 0 0,7-12 0,0-2 0,0-4 0,0-6 0,0 4 0,1-4 0,-1 6 0,0 0 0,0 0 0,0 0 0,-5 0 0,4 5 0,-10-4 0,4 15 0,-5-2 0,0 8 0,0 2 0,6 0 0,0-5 0,1 4 0,4-10 0,-10 10 0,8-10 0,-2 4 0,4-10 0,-6-2 0,6-5 0,-10 0 0,8 0 0,-7 0 0,8 6 0,-8-5 0,8 10 0,-8-10 0,8 10 0,-8-9 0,3 4 0,-5-10 0,0 4 0,0-4 0,4 14 0,3 2 0,3 7 0,2 2 0,0-7 0,0 3 0,0 0 0,-1-3 0,1 3 0,0-5 0,0 0 0,-1 0 0,1 0 0,-2 0 0,1 5 0,-4 2 0,3-2 0,-4 1 0,0-12 0,0 1 0,-6 4 0,0 2 0,0 10 0,5-6 0,-4 6 0,9-6 0,-9 7 0,10-1 0,-10 1 0,10 0 0,-10 0 0,10 0 0,-6 0 0,2-11 0,-2-2 0,-5-17 0,0-3 0,0-4 0,5 3 0,3-10 0,-1 10 0,5-12 0,-11 14 0,6-5 0,-2 12 0,-5-6 0,6 7 0,-6 9 0,0 10 0,5 1 0,2 7 0,5-9 0,0 1 0,0 4 0,0-5 0,0 1 0,-7 4 0,6-10 0,-5 8 0,5-7 0,0 3 0,1-5 0,-7 5 0,6-3 0,-5 3 0,6 0 0,0-3 0,0 8 0,0-8 0,0 3 0,-1-5 0,-4 5 0,2-3 0,-2 3 0,-2-10 0,0 9 0,-5-3 0,0 10 0,6 1 0,0 0 0,6-6 0,-5 5 0,2-10 0,-2 5 0,4-6 0,-5-7 0,4 6 0,-9-15 0,10 6 0,-5-8 0,1 6 0,4 0 0,-5 0 0,1 0 0,4 0 0,-5 5 0,1-4 0,4 10 0,-5-4 0,5 5 0,0 0 0,-1 0 0,2 0 0,-1 0 0,0 0 0,-5-6 0,0 1 0,-2 4 0,2 2 0,1 11 0,4-5 0,-5 3 0,5-4 0,1 6 0,0-6 0,0 5 0,-1-4 0,1-1 0,-2-2 0,1-4 0,1 0 0,-1 0 0,1-5 0,-2-2 0,-3-5 0,4 0 0,-5 0 0,1 0 0,4 0 0,-10 0 0,10 6 0,-10-4 0,10 9 0,-10 1 0,4 7 0,-5 3 0,0 2 0,6 0 0,0 0 0,5 0 0,-4 0 0,3-1 0,-8 1 0,7-5 0,-4-3 0,2 1 0,2-4 0,-2 5 0,-2-1 0,6-4 0,-10-1 0,9-6 0,-4-6 0,6 0 0,-5 0 0,4 0 0,-10 0 0,4-2 0,1 4 0,-5 7 0,3 4 0,1 10 0,13 6 0,-4-9 0,9 8 0,-12-9 0,1 0 0,0-3 0,-6 1 0,5-4 0,-11 10 0,11-10 0,-10 10 0,10-10 0,-5 5 0,1-16 0,-2 2 0,-5-14 0,0 7 0,0-9 0,0 9 0,0-3 0,0-1 0,0 6 0,0-5 0,0 6 0,0 0 0,0 2 0,4 8 0,3 4 0,5 4 0,0 5 0,-5-4 0,3-1 0,-8 5 0,8-10 0,-8 10 0,3-6 0,0 2 0,1 2 0,6-2 0,0 5 0,0 0 0,-2-1 0,2 1 0,0 0 0,-5 0 0,4-6 0,-10 5 0,8-10 0,-2 5 0,4-6 0,1 0 0,-7-6 0,0 0 0,1-6 0,-5-2 0,4 4 0,-5-2 0,6 5 0,-1 2 0,7 5 0,-5 5 0,3-4 0,-3 10 0,5-10 0,-5 10 0,3-10 0,-3 5 0,4-6 0,1 0 0,-2 0 0,1 0 0,-4 5 0,2-4 0,-8 9 0,10-9 0,-4 4 0,3-5 0,1 0 0,1 0 0,-1 0 0,1 0 0,-2 0 0,2-5 0,0 4 0,-5-10 0,4 10 0,-10-9 0,8 9 0,-7-10 0,3 5 0,-1-1 0,3 7 0,3 7 0,-3 5 0,4-2 0,-5 2 0,5-5 0,1-2 0,-1-5 0,-1 0 0,2 0 0,-6-5 0,3 4 0,-2-5 0,5 6 0,0 0 0,0 0 0,-2 0 0,2 0 0,-1 0 0,1-12 0,0 4 0,0-5 0,-1 14 0,-1 1 0,2 3 0,-1-5 0,0 0 0,-1 0 0,2 0 0,-1 0 0,-4 5 0,2-3 0,-2 3 0,3-5 0,2 4 0,-1-3 0,-4 10 0,2-10 0,-2 5 0,3-6 0,2 0 0,-6 5 0,4-5 0,-3 5 0,4 1 0,-10-5 0,-2 4 0,-10-5 0,-1 0 0,1 0 0,-1 0 0,0 0 0,0 0 0,0 0 0,0 0 0,0 0 0,0 0 0,0 6 0,2-5 0,-2 3 0,0-4 0,0 0 0,0 0 0,0 0 0,1 0 0,-1 0 0,0 0 0,0 0 0,0 0 0,0 0 0,0 0 0,0 0 0,1 0 0,-1 0 0,2 0 0,-2 0 0,1 0 0,-1 0 0,1 0 0,-1 0 0,7 5 0,-6-3 0,5 3 0,-6-5 0,1 0 0,-1 0 0,1 0 0,-1 0 0,0 0 0,0 0 0,0 0 0,0 0 0,0 0 0,0 0 0,-1 0 0,1 0 0,0 0 0,0 0 0,0 0 0,0 0 0,0 0 0,0 0 0,0 0 0,0 0 0,0 0 0,0 0 0,0 0 0,0 0 0,0 0 0,0 0 0,1 0 0,-1 0 0,0 0 0,0 0 0,0 0 0,2 0 0,-2 0 0,0 0 0,0 0 0,1 0 0,-1 0 0,0 0 0,1 0 0,-1 0 0,0 0 0,0 0 0,0 0 0,0 0 0,0 0 0,0 0 0,0 0 0,0 0 0,0 0 0,0 0 0,0 0 0,0 0 0,0 0 0,0 0 0,0 0 0,2 0 0,-4 0 0,2 0 0,0 0 0,0 0 0,0 0 0,0 0 0,0 0 0,0 0 0,0 0 0,0 0 0,0 0 0,2 0 0,-2 0 0,0 0 0,0 0 0,0 0 0,0 0 0,0 0 0,0 0 0,0 0 0,1 0 0,-1 0 0,0 0 0,0 0 0,0 0 0,0 0 0,0 0 0,0 0 0,0 0 0,0 0 0,0 0 0,0 0 0,1 0 0,-1 0 0,0 0 0,0 0 0,0 0 0,0 0 0,2 5 0,-2-3 0,0 3 0,0-5 0,1 0 0,-1 0 0,0 5 0,0-3 0,1 2 0,5 1 0,-5-4 0,4 5 0,-3-6 0,-2 0 0,1 0 0,-1 0 0,0 0 0,0 0 0,1 0 0,-1 0 0,2 0 0,-2 0 0,1 0 0,-1 0 0,0 0 0,0 0 0,0 5 0,0-4 0,0 5 0,0-6 0,1 0 0,-1 0 0,0 0 0,0 0 0,0 0 0,0 5 0,0-4 0,0 5 0,0-6 0,0 0 0,0 5 0,2-4 0,-2 5 0,0-6 0,1 0 0,-1 0 0,0 0 0,0 0 0,0 0 0,0 0 0,0 0 0,0 0 0,0 0 0,0 0 0,0 0 0,0 0 0,0 0 0,0 0 0,0 0 0,1 0 0,-2 0 0,2 0 0,-1 0 0,0 0 0,0 0 0,0 0 0,0 0 0,0 0 0,0 0 0,0 0 0,2 0 0,-1 0 0,-1 0 0,1 0 0,1 0 0,-2 0 0,1 0 0,-1 0 0,1 0 0,-1 0 0,2 0 0,-2 0 0,1 0 0,-1 0 0,1 0 0,-1 0 0,2 0 0,-1 0 0,-1 0 0,1 0 0,-1 0 0,2 0 0,-2 0 0,10 0 0,9 0 0,5 0 0,4 0 0,-5 0 0,1 0 0,-2 0 0,2 0 0,-1 0 0,1 0 0,0 0 0,-1 0 0,1 0 0,-2 0 0,1 0 0,1 0 0,-1-6 0,1 5 0,-2-3 0,-3-1 0,4 3 0,-5-3 0,6 5 0,-6-7 0,4 6 0,-3-4 0,5 5 0,0 0 0,-5-6 0,3 5 0,-3-4 0,5-1 0,0 5 0,0-10 0,0 10 0,-1-3 0,-5-1 0,4 3 0,-4-3 0,1-2 0,4 6 0,-6-4 0,7 5 0,0 0 0,-1-6 0,1 5 0,0-4 0,-2 5 0,2 0 0,0 0 0,0 0 0,0 0 0,-5-6 0,4 5 0,-5-4 0,5 5 0,-4-6 0,3 5 0,-4-4 0,4 5 0,2 0 0,-1 0 0,1 0 0,-1 0 0,1 0 0,-6-6 0,4 5 0,-9 1 0,4 5 0,-5 6 0,6-4 0,-6 2 0,5-2 0,0-1 0,-3 4 0,7-9 0,-4 8 0,7-7 0,-1 3 0,0-5 0,1 0 0,0 0 0,-2 0 0,2 0 0,0 0 0,0 0 0,0 0 0,-1 0 0,1 0 0,-1 0 0,-1 0 0,2 0 0,0 0 0,-1 0 0,1 0 0,0 0 0,0 0 0,0 0 0,0 0 0,-1 0 0,1 0 0,-2 0 0,2 0 0,-1 0 0,0-5 0,-5-1 0,0-6 0,-6 2 0,4 3 0,2 3 0,0-1 0,3 3 0,-2-3 0,3 10 0,2-3 0,0 8 0,0-3 0,0 0 0,0 3 0,0-3 0,0 0 0,0-2 0,0-5 0,0 0 0,0 0 0,0 0 0,0 0 0,0 0 0,0 0 0,0 0 0,-1 0 0,1 0 0,7 0 0,-6 0 0,6 0 0,-1 0 0,-4 0 0,4 0 0,-6 0 0,0 0 0,0 0 0,0-5 0,0 3 0,0-3 0,0 5 0,0 0 0,-1 0 0,0 0 0,1 0 0,-2 0 0,1 0 0,-4-5 0,2 5 0,-8-11 0,10 10 0,-10-10 0,10 4 0,-4-5 0,-1 0 0,4 6 0,-9-5 0,10 10 0,-10-10 0,10 11 0,-10-11 0,10 10 0,-5-3 0,5-1 0,0 3 0,-5-8 0,-2 14 0,-4-4 0,0 10 0,0 2 0,0-1 0,0 0 0,6-5 0,0-2 0,5-4 0,-4 6 0,3-5 0,-3 4 0,5-5 0,0 0 0,0 0 0,0 6 0,0-5 0,0 4 0,0-5 0,0 0 0,0 0 0,-1 0 0,1 0 0,0 0 0,0 0 0,0 0 0,0 0 0,-2 0 0,2 0 0,-1 0 0,1 0 0,-1 0 0,1 0 0,-2 0 0,2 0 0,-1 0 0,1 0 0,-1 0 0,1 0 0,-2 0 0,1 0 0,1 0 0,-1 0 0,1 0 0,-2 0 0,1 0 0,1 0 0,-1 0 0,1 0 0,-2 0 0,1 0 0,1 0 0,-1 0 0,1 0 0,-2 0 0,-3 6 0,2-5 0,-2 4 0,5-5 0,-1 0 0,1 0 0,-2 0 0,1 0 0,1 6 0,0-5 0,-1 4 0,1-5 0,-2 0 0,2 0 0,-1 0 0,1 0 0,-1 0 0,1 0 0,-2 0 0,1 0 0,-4 4 0,2-2 0,-8 8 0,9-10 0,-13 6 0,2-6 0,-11 0 0,1 0 0,-1 0 0,1 0 0,-1 0 0,2 0 0,-2 0 0,1 0 0,-1 0 0,1 0 0,5-4 0,-5 2 0,10-8 0,-9 4 0,4 0 0,-6 0 0,1 6 0,-1 0 0,0 0 0,0 0 0,0 0 0,0 0 0,0 0 0,-7 0 0,-1 0 0,-6 0 0,-1 7 0,7 0 0,-5-1 0,11 5 0,-11-3 0,12-1 0,-6 3 0,7-8 0,5 8 0,-3-8 0,3 3 0,-5-5 0,0 0 0,0 0 0,0 0 0,1 0 0,-1 0 0,0 0 0,2 0 0,-2 0 0,0 0 0,1 0 0,-1 5 0,1-3 0,-1 2 0,2-4 0,-2 0 0,1 0 0,0 0 0,-1 0 0,2 0 0,-2 0 0,1 0 0,-1 0 0,1 0 0,-1 0 0,2 0 0,-2 0 0,1 0 0,-1 0 0,0 0 0,1 0 0,-1 0 0,0 0 0,2 0 0,-2 0 0,0 0 0,1 0 0,-1 0 0,0 0 0,0 0 0,1 0 0,-1 0 0,0 0 0,0 0 0,0 0 0,0 0 0,0 0 0,-6 0 0,4 0 0,-11 0 0,12 0 0,-6 0 0,0 0 0,5 0 0,-10 0 0,9 0 0,-9 0 0,9 0 0,-9 0 0,11 0 0,-4 0 0,6 0 0,-1 0 0,0 0 0,0 0 0,0 0 0,0 0 0,0 0 0,0 0 0,0 0 0,1 0 0,-1 0 0,0 0 0,2 0 0,-2 0 0,0 0 0,1 0 0,-1 0 0,0 0 0,0 0 0,0 0 0,-1 0 0,1 0 0,0 0 0,0 0 0,0 0 0,0 0 0,0 0 0,0 0 0,0 0 0,0 0 0,0 0 0,0 0 0,1 0 0,-2 0 0,2 0 0,-1 0 0,0 0 0,0 0 0,0 5 0,0-4 0,-1 5 0,1-6 0,0 0 0,-7 0 0,6 0 0,-6 0 0,7 0 0,-7 0 0,6 0 0,-6 0 0,7 0 0,0 0 0,-1 0 0,1 0 0,0 0 0,0 0 0,1 0 0,-1 0 0,0 0 0,0 0 0,2 5 0,-2-4 0,0 5 0,0-6 0,0 5 0,0-4 0,0 5 0,1-6 0,-1 0 0,1 0 0,-1 0 0,2 4 0,-2-3 0,0 4 0,1-5 0,-1 0 0,0 0 0,0 0 0,0 0 0,0 0 0,1 0 0,-1 6 0,2-5 0,-2 4 0,6 1 0,-4-5 0,3 8 0,-5-7 0,1 3 0,-1-5 0,2 0 0,3 5 0,-4-3 0,5 3 0,-5-5 0,-1 0 0,1 0 0,1 0 0,-2 0 0,1 0 0,6-5 0,-6 3 0,0-2 0,-5 4 0,-1 0 0,6 0 0,6 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8CE9DC-7D08-C947-9AA0-66828FA73459}" type="datetimeFigureOut">
              <a:rPr lang="en-US" smtClean="0"/>
              <a:t>4/1/25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E5E0BF-8D0A-6D42-972B-7CF4953A62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4979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ED143-1506-434C-B47D-CBF33F177BE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6280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ED143-1506-434C-B47D-CBF33F177BEB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884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sv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 Cover Slide 3">
    <p:bg>
      <p:bgPr>
        <a:blipFill dpi="0" rotWithShape="1">
          <a:blip r:embed="rId2">
            <a:lum/>
          </a:blip>
          <a:srcRect/>
          <a:stretch>
            <a:fillRect b="-2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ctrTitle" hasCustomPrompt="1"/>
          </p:nvPr>
        </p:nvSpPr>
        <p:spPr>
          <a:xfrm>
            <a:off x="640080" y="1597122"/>
            <a:ext cx="6400800" cy="1831877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defRPr sz="3375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/>
              <a:t>Title</a:t>
            </a:r>
          </a:p>
        </p:txBody>
      </p:sp>
      <p:sp>
        <p:nvSpPr>
          <p:cNvPr id="1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40080" y="4343401"/>
            <a:ext cx="6400800" cy="903107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buNone/>
              <a:defRPr sz="225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 marL="457177" indent="0" algn="ctr">
              <a:buNone/>
              <a:defRPr sz="2000"/>
            </a:lvl2pPr>
            <a:lvl3pPr marL="914353" indent="0" algn="ctr">
              <a:buNone/>
              <a:defRPr sz="1800"/>
            </a:lvl3pPr>
            <a:lvl4pPr marL="1371530" indent="0" algn="ctr">
              <a:buNone/>
              <a:defRPr sz="1600"/>
            </a:lvl4pPr>
            <a:lvl5pPr marL="1828706" indent="0" algn="ctr">
              <a:buNone/>
              <a:defRPr sz="1600"/>
            </a:lvl5pPr>
            <a:lvl6pPr marL="2285883" indent="0" algn="ctr">
              <a:buNone/>
              <a:defRPr sz="1600"/>
            </a:lvl6pPr>
            <a:lvl7pPr marL="2743060" indent="0" algn="ctr">
              <a:buNone/>
              <a:defRPr sz="1600"/>
            </a:lvl7pPr>
            <a:lvl8pPr marL="3200236" indent="0" algn="ctr">
              <a:buNone/>
              <a:defRPr sz="1600"/>
            </a:lvl8pPr>
            <a:lvl9pPr marL="3657413" indent="0" algn="ctr">
              <a:buNone/>
              <a:defRPr sz="1600"/>
            </a:lvl9pPr>
          </a:lstStyle>
          <a:p>
            <a:r>
              <a:rPr lang="en-US"/>
              <a:t>Subtitle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10875970-E41D-72B3-3769-FC94F597C69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4915562" y="5782323"/>
            <a:ext cx="2360876" cy="757173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B5D2BC0-6581-E434-666A-652A7E57E31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39570" y="5349240"/>
            <a:ext cx="4033863" cy="540246"/>
          </a:xfrm>
        </p:spPr>
        <p:txBody>
          <a:bodyPr/>
          <a:lstStyle>
            <a:lvl1pPr marL="0" indent="0">
              <a:buNone/>
              <a:defRPr sz="1266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lang="en-US"/>
              <a:t>Date</a:t>
            </a:r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658747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- Small List - Thin Photo Lef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94DEEE6-1860-353D-2BC9-15EA5C0101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095442" y="3809629"/>
            <a:ext cx="5487125" cy="2363018"/>
          </a:xfrm>
        </p:spPr>
        <p:txBody>
          <a:bodyPr/>
          <a:lstStyle>
            <a:lvl1pPr marL="241093" indent="-241093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Text 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6096558" y="2527301"/>
            <a:ext cx="5486400" cy="1092199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2531" b="1"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/>
              <a:t>Title – Two Lines Max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452FF9E-E53D-E408-8561-64A8193482D3}"/>
              </a:ext>
            </a:extLst>
          </p:cNvPr>
          <p:cNvSpPr/>
          <p:nvPr userDrawn="1"/>
        </p:nvSpPr>
        <p:spPr>
          <a:xfrm>
            <a:off x="0" y="6217920"/>
            <a:ext cx="640080" cy="64008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560"/>
          </a:p>
        </p:txBody>
      </p:sp>
      <p:sp>
        <p:nvSpPr>
          <p:cNvPr id="5" name="Rectangle: Top Corners Rounded 4">
            <a:extLst>
              <a:ext uri="{FF2B5EF4-FFF2-40B4-BE49-F238E27FC236}">
                <a16:creationId xmlns:a16="http://schemas.microsoft.com/office/drawing/2014/main" id="{AE10C8F4-01D4-E049-20F0-5E10EED22FD8}"/>
              </a:ext>
            </a:extLst>
          </p:cNvPr>
          <p:cNvSpPr/>
          <p:nvPr userDrawn="1"/>
        </p:nvSpPr>
        <p:spPr>
          <a:xfrm>
            <a:off x="640080" y="867455"/>
            <a:ext cx="4529327" cy="5990545"/>
          </a:xfrm>
          <a:prstGeom prst="round2SameRect">
            <a:avLst/>
          </a:prstGeom>
          <a:blipFill dpi="0" rotWithShape="0"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sz="1266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E79A947-C1F1-A1EA-58A9-897598D1E729}"/>
              </a:ext>
            </a:extLst>
          </p:cNvPr>
          <p:cNvSpPr txBox="1"/>
          <p:nvPr userDrawn="1"/>
        </p:nvSpPr>
        <p:spPr>
          <a:xfrm>
            <a:off x="5175219" y="6533853"/>
            <a:ext cx="4564717" cy="2005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703"/>
              <a:t>The information in this presentation is confidential and proprietary to Spectra Logic Corporation.</a:t>
            </a:r>
          </a:p>
        </p:txBody>
      </p:sp>
    </p:spTree>
    <p:extLst>
      <p:ext uri="{BB962C8B-B14F-4D97-AF65-F5344CB8AC3E}">
        <p14:creationId xmlns:p14="http://schemas.microsoft.com/office/powerpoint/2010/main" val="2471256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6_Color Top - Two Box Bod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Top Corners Rounded 1">
            <a:extLst>
              <a:ext uri="{FF2B5EF4-FFF2-40B4-BE49-F238E27FC236}">
                <a16:creationId xmlns:a16="http://schemas.microsoft.com/office/drawing/2014/main" id="{DC1EB652-D2E3-3EBB-1B3F-DC596A26B969}"/>
              </a:ext>
            </a:extLst>
          </p:cNvPr>
          <p:cNvSpPr/>
          <p:nvPr userDrawn="1"/>
        </p:nvSpPr>
        <p:spPr>
          <a:xfrm rot="10800000">
            <a:off x="-2" y="-1"/>
            <a:ext cx="12192000" cy="1094732"/>
          </a:xfrm>
          <a:prstGeom prst="round2SameRect">
            <a:avLst/>
          </a:prstGeom>
          <a:solidFill>
            <a:schemeClr val="accent2"/>
          </a:solidFill>
          <a:ln>
            <a:noFill/>
          </a:ln>
          <a:effectLst>
            <a:outerShdw blurRad="1054100" dist="1270000" dir="5400000" algn="ctr" rotWithShape="0">
              <a:schemeClr val="accent2">
                <a:alpha val="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66"/>
          </a:p>
        </p:txBody>
      </p:sp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1589914" y="240071"/>
            <a:ext cx="9011054" cy="607133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defRPr sz="2531" b="1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/>
              <a:t>Title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875332F-7CF1-49C5-5577-808E9B07C52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64887" y="1782138"/>
            <a:ext cx="9569497" cy="3396117"/>
          </a:xfrm>
        </p:spPr>
        <p:txBody>
          <a:bodyPr/>
          <a:lstStyle>
            <a:lvl1pPr marL="241080" indent="-241080">
              <a:buFont typeface="Arial" panose="020B0604020202020204" pitchFamily="34" charset="0"/>
              <a:buChar char="•"/>
              <a:defRPr/>
            </a:lvl1pPr>
            <a:lvl2pPr marL="561405" indent="-227688">
              <a:defRPr/>
            </a:lvl2pPr>
            <a:lvl3pPr marL="969903" indent="-227688">
              <a:defRPr/>
            </a:lvl3pPr>
          </a:lstStyle>
          <a:p>
            <a:pPr lvl="0"/>
            <a:r>
              <a:rPr lang="en-US"/>
              <a:t>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D1305753-9932-E07E-9079-00155FF5E2A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508177" y="6285719"/>
            <a:ext cx="1174530" cy="376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0331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- Two Column Box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640080" y="548640"/>
            <a:ext cx="10942320" cy="821124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2531" b="1"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/>
              <a:t>Title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40080" y="1600200"/>
            <a:ext cx="5181600" cy="4351338"/>
          </a:xfrm>
        </p:spPr>
        <p:txBody>
          <a:bodyPr>
            <a:noAutofit/>
          </a:bodyPr>
          <a:lstStyle>
            <a:lvl1pPr marL="241093" indent="-241093">
              <a:lnSpc>
                <a:spcPct val="100000"/>
              </a:lnSpc>
              <a:buFont typeface="Arial" panose="020B0604020202020204" pitchFamily="34" charset="0"/>
              <a:buChar char="•"/>
              <a:defRPr sz="1687" baseline="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1pPr>
            <a:lvl2pPr marL="561434" indent="-227699">
              <a:lnSpc>
                <a:spcPct val="100000"/>
              </a:lnSpc>
              <a:defRPr sz="1406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2pPr>
            <a:lvl3pPr>
              <a:defRPr sz="1266">
                <a:latin typeface="+mj-lt"/>
                <a:cs typeface="Arial" panose="020B0604020202020204" pitchFamily="34" charset="0"/>
              </a:defRPr>
            </a:lvl3pPr>
            <a:lvl4pPr>
              <a:defRPr sz="1125">
                <a:latin typeface="+mj-lt"/>
                <a:cs typeface="Arial" panose="020B0604020202020204" pitchFamily="34" charset="0"/>
              </a:defRPr>
            </a:lvl4pPr>
            <a:lvl5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388100" y="1600200"/>
            <a:ext cx="5181600" cy="4351338"/>
          </a:xfrm>
        </p:spPr>
        <p:txBody>
          <a:bodyPr>
            <a:noAutofit/>
          </a:bodyPr>
          <a:lstStyle>
            <a:lvl1pPr marL="241093" indent="-241093">
              <a:lnSpc>
                <a:spcPct val="100000"/>
              </a:lnSpc>
              <a:buFont typeface="Arial" panose="020B0604020202020204" pitchFamily="34" charset="0"/>
              <a:buChar char="•"/>
              <a:defRPr sz="1687">
                <a:latin typeface="+mj-lt"/>
                <a:cs typeface="Arial" panose="020B0604020202020204" pitchFamily="34" charset="0"/>
              </a:defRPr>
            </a:lvl1pPr>
            <a:lvl2pPr marL="561434" indent="-227699">
              <a:lnSpc>
                <a:spcPct val="100000"/>
              </a:lnSpc>
              <a:defRPr sz="1406">
                <a:latin typeface="+mj-lt"/>
                <a:cs typeface="Arial" panose="020B0604020202020204" pitchFamily="34" charset="0"/>
              </a:defRPr>
            </a:lvl2pPr>
            <a:lvl3pPr>
              <a:defRPr sz="1266">
                <a:latin typeface="+mj-lt"/>
                <a:cs typeface="Arial" panose="020B0604020202020204" pitchFamily="34" charset="0"/>
              </a:defRPr>
            </a:lvl3pPr>
            <a:lvl4pPr>
              <a:defRPr sz="1125">
                <a:latin typeface="+mj-lt"/>
                <a:cs typeface="Arial" panose="020B0604020202020204" pitchFamily="34" charset="0"/>
              </a:defRPr>
            </a:lvl4pPr>
            <a:lvl5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D83B56E-51BB-9ED8-37D5-5BDB13E1A91C}"/>
              </a:ext>
            </a:extLst>
          </p:cNvPr>
          <p:cNvSpPr txBox="1"/>
          <p:nvPr userDrawn="1"/>
        </p:nvSpPr>
        <p:spPr>
          <a:xfrm>
            <a:off x="3849201" y="6533853"/>
            <a:ext cx="4564717" cy="2005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703"/>
              <a:t>The information in this presentation is confidential and proprietary to Spectra Logic Corporation.</a:t>
            </a:r>
          </a:p>
        </p:txBody>
      </p:sp>
    </p:spTree>
    <p:extLst>
      <p:ext uri="{BB962C8B-B14F-4D97-AF65-F5344CB8AC3E}">
        <p14:creationId xmlns:p14="http://schemas.microsoft.com/office/powerpoint/2010/main" val="522353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(with foot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Ed Childers  Mar 2025
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587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Use this"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548640"/>
            <a:ext cx="5486400" cy="369397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11061700" y="6435307"/>
            <a:ext cx="825500" cy="19109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r">
              <a:defRPr sz="800" baseline="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fld id="{3FD999D4-B456-9943-89B7-30D56181CE1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304800" y="6443517"/>
            <a:ext cx="8534400" cy="182880"/>
          </a:xfrm>
          <a:prstGeom prst="rect">
            <a:avLst/>
          </a:prstGeom>
        </p:spPr>
        <p:txBody>
          <a:bodyPr lIns="0" tIns="0" rIns="0" bIns="0" anchor="ctr" anchorCtr="0"/>
          <a:lstStyle>
            <a:lvl1pPr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Ed Childers  Mar 2025
</a:t>
            </a:r>
            <a:endParaRPr lang="en-US" dirty="0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0058AD13-691A-5A5F-7A3C-A0710A4C9C4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909866" y="6109494"/>
            <a:ext cx="1724016" cy="552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7328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Use this"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11061700" y="6435307"/>
            <a:ext cx="825500" cy="19109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r">
              <a:defRPr sz="800" baseline="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fld id="{3FD999D4-B456-9943-89B7-30D56181CE1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304800" y="6443517"/>
            <a:ext cx="8534400" cy="182880"/>
          </a:xfrm>
          <a:prstGeom prst="rect">
            <a:avLst/>
          </a:prstGeom>
        </p:spPr>
        <p:txBody>
          <a:bodyPr lIns="0" tIns="0" rIns="0" bIns="0" anchor="ctr" anchorCtr="0"/>
          <a:lstStyle>
            <a:lvl1pPr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Ed Childers  Mar 2025
</a:t>
            </a:r>
            <a:endParaRPr lang="en-US" dirty="0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0058AD13-691A-5A5F-7A3C-A0710A4C9C4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909866" y="6109494"/>
            <a:ext cx="1724016" cy="552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58076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Use this"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548640"/>
            <a:ext cx="5486400" cy="369397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11061700" y="6435307"/>
            <a:ext cx="825500" cy="19109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r">
              <a:defRPr sz="800" baseline="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fld id="{3FD999D4-B456-9943-89B7-30D56181CE1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304800" y="6443517"/>
            <a:ext cx="8534400" cy="182880"/>
          </a:xfrm>
          <a:prstGeom prst="rect">
            <a:avLst/>
          </a:prstGeom>
        </p:spPr>
        <p:txBody>
          <a:bodyPr lIns="0" tIns="0" rIns="0" bIns="0" anchor="ctr" anchorCtr="0"/>
          <a:lstStyle>
            <a:lvl1pPr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Ed Childers  Mar 2025
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27595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se thi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304800" y="6443517"/>
            <a:ext cx="8534400" cy="182880"/>
          </a:xfrm>
          <a:prstGeom prst="rect">
            <a:avLst/>
          </a:prstGeom>
        </p:spPr>
        <p:txBody>
          <a:bodyPr lIns="0" tIns="0" rIns="0" bIns="0" anchor="ctr" anchorCtr="0"/>
          <a:lstStyle>
            <a:lvl1pPr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Ed Childers  Mar 2025</a:t>
            </a:r>
            <a:r>
              <a:rPr lang="en-US" dirty="0"/>
              <a:t>
</a:t>
            </a:r>
          </a:p>
        </p:txBody>
      </p:sp>
    </p:spTree>
    <p:extLst>
      <p:ext uri="{BB962C8B-B14F-4D97-AF65-F5344CB8AC3E}">
        <p14:creationId xmlns:p14="http://schemas.microsoft.com/office/powerpoint/2010/main" val="195658796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12"/>
          <p:cNvSpPr>
            <a:spLocks/>
          </p:cNvSpPr>
          <p:nvPr/>
        </p:nvSpPr>
        <p:spPr bwMode="auto">
          <a:xfrm>
            <a:off x="0" y="6381483"/>
            <a:ext cx="12192000" cy="476518"/>
          </a:xfrm>
          <a:custGeom>
            <a:avLst/>
            <a:gdLst>
              <a:gd name="T0" fmla="*/ 0 w 20104100"/>
              <a:gd name="T1" fmla="*/ 793277 h 785495"/>
              <a:gd name="T2" fmla="*/ 20104099 w 20104100"/>
              <a:gd name="T3" fmla="*/ 793277 h 785495"/>
              <a:gd name="T4" fmla="*/ 20104099 w 20104100"/>
              <a:gd name="T5" fmla="*/ 0 h 785495"/>
              <a:gd name="T6" fmla="*/ 0 w 20104100"/>
              <a:gd name="T7" fmla="*/ 0 h 785495"/>
              <a:gd name="T8" fmla="*/ 0 w 20104100"/>
              <a:gd name="T9" fmla="*/ 793277 h 78549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0104100" h="785495">
                <a:moveTo>
                  <a:pt x="0" y="785316"/>
                </a:moveTo>
                <a:lnTo>
                  <a:pt x="20104099" y="785316"/>
                </a:lnTo>
                <a:lnTo>
                  <a:pt x="20104099" y="0"/>
                </a:lnTo>
                <a:lnTo>
                  <a:pt x="0" y="0"/>
                </a:lnTo>
                <a:lnTo>
                  <a:pt x="0" y="785316"/>
                </a:lnTo>
                <a:close/>
              </a:path>
            </a:pathLst>
          </a:custGeom>
          <a:solidFill>
            <a:srgbClr val="00A6A0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 defTabSz="277226" fontAlgn="base">
              <a:spcBef>
                <a:spcPct val="0"/>
              </a:spcBef>
              <a:spcAft>
                <a:spcPct val="0"/>
              </a:spcAft>
            </a:pPr>
            <a:endParaRPr lang="en-US" sz="1833" dirty="0">
              <a:solidFill>
                <a:prstClr val="black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1403" y="371477"/>
            <a:ext cx="11850598" cy="37617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tIns="0" rIns="0" bIns="0"/>
          <a:lstStyle>
            <a:lvl1pPr marL="0" indent="0" algn="l">
              <a:buClr>
                <a:srgbClr val="666666"/>
              </a:buClr>
              <a:buNone/>
              <a:defRPr sz="2167">
                <a:solidFill>
                  <a:srgbClr val="666666"/>
                </a:solidFill>
              </a:defRPr>
            </a:lvl1pPr>
            <a:lvl2pPr marL="455066" indent="-165093">
              <a:buClr>
                <a:srgbClr val="666666"/>
              </a:buClr>
              <a:buFont typeface="Arial" pitchFamily="34" charset="0"/>
              <a:buChar char="•"/>
              <a:defRPr>
                <a:solidFill>
                  <a:srgbClr val="666666"/>
                </a:solidFill>
              </a:defRPr>
            </a:lvl2pPr>
            <a:lvl3pPr marL="764087" indent="-131228">
              <a:buClr>
                <a:srgbClr val="666666"/>
              </a:buClr>
              <a:defRPr>
                <a:solidFill>
                  <a:srgbClr val="666666"/>
                </a:solidFill>
              </a:defRPr>
            </a:lvl3pPr>
            <a:lvl4pPr>
              <a:buClr>
                <a:srgbClr val="666666"/>
              </a:buClr>
              <a:defRPr>
                <a:solidFill>
                  <a:srgbClr val="666666"/>
                </a:solidFill>
              </a:defRPr>
            </a:lvl4pPr>
            <a:lvl5pPr>
              <a:buClr>
                <a:srgbClr val="666666"/>
              </a:buClr>
              <a:defRPr>
                <a:solidFill>
                  <a:srgbClr val="666666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object 27"/>
          <p:cNvSpPr txBox="1"/>
          <p:nvPr/>
        </p:nvSpPr>
        <p:spPr>
          <a:xfrm>
            <a:off x="10763312" y="6561700"/>
            <a:ext cx="670055" cy="141129"/>
          </a:xfrm>
          <a:prstGeom prst="rect">
            <a:avLst/>
          </a:prstGeom>
        </p:spPr>
        <p:txBody>
          <a:bodyPr vert="horz" wrap="none" lIns="0" tIns="0" rIns="0" bIns="0" anchor="ctr" anchorCtr="0">
            <a:spAutoFit/>
          </a:bodyPr>
          <a:lstStyle/>
          <a:p>
            <a:pPr marL="7701" defTabSz="277226">
              <a:defRPr/>
            </a:pPr>
            <a:r>
              <a:rPr lang="en-US" sz="917" b="1" spc="-24" dirty="0">
                <a:solidFill>
                  <a:srgbClr val="FFFFFF"/>
                </a:solidFill>
                <a:latin typeface="LubalinforIBM-Demi"/>
                <a:ea typeface="ＭＳ Ｐゴシック" charset="0"/>
                <a:cs typeface="LubalinforIBM-Demi"/>
              </a:rPr>
              <a:t>IBM </a:t>
            </a:r>
            <a:r>
              <a:rPr lang="en-US" sz="917" spc="-27" dirty="0">
                <a:solidFill>
                  <a:srgbClr val="FFFFFF"/>
                </a:solidFill>
                <a:latin typeface="LubalinforIBM-Book"/>
                <a:ea typeface="ＭＳ Ｐゴシック" charset="0"/>
                <a:cs typeface="LubalinforIBM-Book"/>
              </a:rPr>
              <a:t>Systems</a:t>
            </a:r>
            <a:endParaRPr lang="en-US" sz="917" dirty="0">
              <a:solidFill>
                <a:prstClr val="black"/>
              </a:solidFill>
              <a:latin typeface="LubalinforIBM-Book"/>
              <a:ea typeface="ＭＳ Ｐゴシック" charset="0"/>
              <a:cs typeface="LubalinforIBM-Book"/>
            </a:endParaRPr>
          </a:p>
        </p:txBody>
      </p:sp>
      <p:sp>
        <p:nvSpPr>
          <p:cNvPr id="5" name="object 26"/>
          <p:cNvSpPr>
            <a:spLocks noGrp="1"/>
          </p:cNvSpPr>
          <p:nvPr>
            <p:ph type="sldNum" sz="quarter" idx="4"/>
          </p:nvPr>
        </p:nvSpPr>
        <p:spPr>
          <a:xfrm>
            <a:off x="11543122" y="6542466"/>
            <a:ext cx="340478" cy="179601"/>
          </a:xfrm>
          <a:prstGeom prst="rect">
            <a:avLst/>
          </a:prstGeom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marL="7701" defTabSz="277226" eaLnBrk="1" hangingPunct="1">
              <a:spcBef>
                <a:spcPct val="0"/>
              </a:spcBef>
              <a:buClrTx/>
              <a:buFontTx/>
              <a:buNone/>
              <a:tabLst>
                <a:tab pos="155939" algn="l"/>
              </a:tabLst>
              <a:defRPr sz="833">
                <a:solidFill>
                  <a:srgbClr val="0078AB"/>
                </a:solidFill>
                <a:latin typeface="LubalinforIBM-Book" charset="0"/>
              </a:defRPr>
            </a:lvl1pPr>
          </a:lstStyle>
          <a:p>
            <a:pPr>
              <a:defRPr/>
            </a:pPr>
            <a:r>
              <a:rPr lang="en-US" altLang="en-US" kern="0" dirty="0">
                <a:cs typeface="Arial" pitchFamily="34" charset="0"/>
              </a:rPr>
              <a:t>|	</a:t>
            </a:r>
            <a:fld id="{98B367AA-5497-4605-8FE1-31B1D8BC0D7C}" type="slidenum">
              <a:rPr lang="en-US" altLang="en-US" sz="1167" b="1" kern="0" smtClean="0">
                <a:solidFill>
                  <a:srgbClr val="FFFFFF"/>
                </a:solidFill>
                <a:latin typeface="HelvNeue for IBM" pitchFamily="-84" charset="0"/>
                <a:cs typeface="Arial" pitchFamily="34" charset="0"/>
              </a:rPr>
              <a:pPr>
                <a:defRPr/>
              </a:pPr>
              <a:t>‹#›</a:t>
            </a:fld>
            <a:endParaRPr lang="en-US" altLang="en-US" sz="1167" b="1" kern="0" dirty="0">
              <a:solidFill>
                <a:srgbClr val="FFFFFF"/>
              </a:solidFill>
              <a:latin typeface="HelvNeue for IBM" pitchFamily="-8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nk (with foot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Ed Childers  Mar 2025
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83455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, text (two columns, different text siz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68224"/>
            <a:ext cx="5486400" cy="66954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Ed Childers  Mar 2025
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304800" y="1327358"/>
            <a:ext cx="5486400" cy="4916809"/>
          </a:xfrm>
        </p:spPr>
        <p:txBody>
          <a:bodyPr/>
          <a:lstStyle>
            <a:lvl1pPr>
              <a:defRPr sz="32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400800" y="1488865"/>
            <a:ext cx="5486400" cy="4755303"/>
          </a:xfrm>
        </p:spPr>
        <p:txBody>
          <a:bodyPr/>
          <a:lstStyle>
            <a:lvl1pPr>
              <a:defRPr sz="1867"/>
            </a:lvl1pPr>
            <a:lvl2pPr>
              <a:defRPr sz="1867"/>
            </a:lvl2pPr>
            <a:lvl3pPr>
              <a:defRPr sz="1867"/>
            </a:lvl3pPr>
            <a:lvl4pPr>
              <a:defRPr sz="1867"/>
            </a:lvl4pPr>
            <a:lvl5pPr>
              <a:defRPr sz="1867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61269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ection, title,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548640"/>
            <a:ext cx="5486400" cy="577073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10209349" y="6435307"/>
            <a:ext cx="1677851" cy="18288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r">
              <a:defRPr sz="800" baseline="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fld id="{3FD999D4-B456-9943-89B7-30D56181CE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304800" y="6443517"/>
            <a:ext cx="8534400" cy="182880"/>
          </a:xfrm>
          <a:prstGeom prst="rect">
            <a:avLst/>
          </a:prstGeom>
        </p:spPr>
        <p:txBody>
          <a:bodyPr lIns="0" tIns="0" rIns="0" bIns="0" anchor="ctr" anchorCtr="0"/>
          <a:lstStyle>
            <a:lvl1pPr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Ed Childers  Mar 2025
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2689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1403" y="371476"/>
            <a:ext cx="11850598" cy="373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438912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5695" y="1841500"/>
            <a:ext cx="11252107" cy="447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54872" rIns="219485" bIns="5487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105561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6" r:id="rId1"/>
    <p:sldLayoutId id="2147483752" r:id="rId2"/>
    <p:sldLayoutId id="2147483995" r:id="rId3"/>
    <p:sldLayoutId id="2147483994" r:id="rId4"/>
    <p:sldLayoutId id="2147483993" r:id="rId5"/>
    <p:sldLayoutId id="2147483670" r:id="rId6"/>
    <p:sldLayoutId id="2147483990" r:id="rId7"/>
    <p:sldLayoutId id="2147483991" r:id="rId8"/>
    <p:sldLayoutId id="2147483992" r:id="rId9"/>
    <p:sldLayoutId id="2147483996" r:id="rId10"/>
    <p:sldLayoutId id="2147483997" r:id="rId11"/>
    <p:sldLayoutId id="2147483998" r:id="rId12"/>
  </p:sldLayoutIdLst>
  <p:transition>
    <p:fade/>
  </p:transition>
  <p:hf hd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667" b="1" baseline="0">
          <a:solidFill>
            <a:srgbClr val="00649D"/>
          </a:solidFill>
          <a:latin typeface="HelvNeue for IBM"/>
          <a:ea typeface="MS PGothic" pitchFamily="34" charset="-128"/>
          <a:cs typeface="+mj-c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33">
          <a:solidFill>
            <a:schemeClr val="tx2"/>
          </a:solidFill>
          <a:latin typeface="Arial" pitchFamily="34" charset="0"/>
          <a:ea typeface="MS PGothic" pitchFamily="34" charset="-128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33">
          <a:solidFill>
            <a:schemeClr val="tx2"/>
          </a:solidFill>
          <a:latin typeface="Arial" pitchFamily="34" charset="0"/>
          <a:ea typeface="MS PGothic" pitchFamily="34" charset="-128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33">
          <a:solidFill>
            <a:schemeClr val="tx2"/>
          </a:solidFill>
          <a:latin typeface="Arial" pitchFamily="34" charset="0"/>
          <a:ea typeface="MS PGothic" pitchFamily="34" charset="-128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33">
          <a:solidFill>
            <a:schemeClr val="tx2"/>
          </a:solidFill>
          <a:latin typeface="Arial" pitchFamily="34" charset="0"/>
          <a:ea typeface="MS PGothic" pitchFamily="34" charset="-128"/>
        </a:defRPr>
      </a:lvl5pPr>
      <a:lvl6pPr marL="457243" algn="l" rtl="0" eaLnBrk="1" fontAlgn="base" hangingPunct="1">
        <a:spcBef>
          <a:spcPct val="0"/>
        </a:spcBef>
        <a:spcAft>
          <a:spcPct val="0"/>
        </a:spcAft>
        <a:defRPr sz="2250">
          <a:solidFill>
            <a:schemeClr val="tx2"/>
          </a:solidFill>
          <a:latin typeface="Arial" pitchFamily="34" charset="0"/>
        </a:defRPr>
      </a:lvl6pPr>
      <a:lvl7pPr marL="914485" algn="l" rtl="0" eaLnBrk="1" fontAlgn="base" hangingPunct="1">
        <a:spcBef>
          <a:spcPct val="0"/>
        </a:spcBef>
        <a:spcAft>
          <a:spcPct val="0"/>
        </a:spcAft>
        <a:defRPr sz="2250">
          <a:solidFill>
            <a:schemeClr val="tx2"/>
          </a:solidFill>
          <a:latin typeface="Arial" pitchFamily="34" charset="0"/>
        </a:defRPr>
      </a:lvl7pPr>
      <a:lvl8pPr marL="1371728" algn="l" rtl="0" eaLnBrk="1" fontAlgn="base" hangingPunct="1">
        <a:spcBef>
          <a:spcPct val="0"/>
        </a:spcBef>
        <a:spcAft>
          <a:spcPct val="0"/>
        </a:spcAft>
        <a:defRPr sz="2250">
          <a:solidFill>
            <a:schemeClr val="tx2"/>
          </a:solidFill>
          <a:latin typeface="Arial" pitchFamily="34" charset="0"/>
        </a:defRPr>
      </a:lvl8pPr>
      <a:lvl9pPr marL="1828971" algn="l" rtl="0" eaLnBrk="1" fontAlgn="base" hangingPunct="1">
        <a:spcBef>
          <a:spcPct val="0"/>
        </a:spcBef>
        <a:spcAft>
          <a:spcPct val="0"/>
        </a:spcAft>
        <a:defRPr sz="2250">
          <a:solidFill>
            <a:schemeClr val="tx2"/>
          </a:solidFill>
          <a:latin typeface="Arial" pitchFamily="34" charset="0"/>
        </a:defRPr>
      </a:lvl9pPr>
    </p:titleStyle>
    <p:bodyStyle>
      <a:lvl1pPr marL="0" indent="0" algn="l" rtl="0" eaLnBrk="1" fontAlgn="base" hangingPunct="1">
        <a:spcBef>
          <a:spcPct val="20000"/>
        </a:spcBef>
        <a:spcAft>
          <a:spcPct val="0"/>
        </a:spcAft>
        <a:buClr>
          <a:srgbClr val="666666"/>
        </a:buClr>
        <a:buFont typeface="Arial" pitchFamily="34" charset="0"/>
        <a:buNone/>
        <a:defRPr sz="2250">
          <a:solidFill>
            <a:srgbClr val="666666"/>
          </a:solidFill>
          <a:latin typeface="HelvNeue for IBM"/>
          <a:ea typeface="MS PGothic" pitchFamily="34" charset="-128"/>
          <a:cs typeface="+mn-cs"/>
        </a:defRPr>
      </a:lvl1pPr>
      <a:lvl2pPr marL="515986" indent="-225446" algn="l" rtl="0" eaLnBrk="1" fontAlgn="base" hangingPunct="1">
        <a:spcBef>
          <a:spcPct val="20000"/>
        </a:spcBef>
        <a:spcAft>
          <a:spcPct val="0"/>
        </a:spcAft>
        <a:buClr>
          <a:srgbClr val="666666"/>
        </a:buClr>
        <a:buFont typeface="Arial" pitchFamily="34" charset="0"/>
        <a:buChar char="•"/>
        <a:defRPr sz="2000">
          <a:solidFill>
            <a:srgbClr val="666666"/>
          </a:solidFill>
          <a:latin typeface="HelvNeue for IBM"/>
          <a:ea typeface="MS PGothic" pitchFamily="34" charset="-128"/>
        </a:defRPr>
      </a:lvl2pPr>
      <a:lvl3pPr marL="746194" indent="-112724" algn="l" rtl="0" eaLnBrk="1" fontAlgn="base" hangingPunct="1">
        <a:spcBef>
          <a:spcPct val="20000"/>
        </a:spcBef>
        <a:spcAft>
          <a:spcPct val="0"/>
        </a:spcAft>
        <a:buClr>
          <a:srgbClr val="666666"/>
        </a:buClr>
        <a:buFont typeface="Arial" pitchFamily="34" charset="0"/>
        <a:buChar char="•"/>
        <a:defRPr sz="1833">
          <a:solidFill>
            <a:srgbClr val="666666"/>
          </a:solidFill>
          <a:latin typeface="HelvNeue for IBM"/>
          <a:ea typeface="MS PGothic" pitchFamily="34" charset="-128"/>
        </a:defRPr>
      </a:lvl3pPr>
      <a:lvl4pPr marL="1430472" indent="-176229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500">
          <a:solidFill>
            <a:srgbClr val="000000"/>
          </a:solidFill>
          <a:latin typeface="+mn-lt"/>
          <a:ea typeface="MS PGothic" pitchFamily="34" charset="-128"/>
        </a:defRPr>
      </a:lvl4pPr>
      <a:lvl5pPr marL="1719423" indent="-7938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defRPr sz="1167">
          <a:solidFill>
            <a:srgbClr val="000000"/>
          </a:solidFill>
          <a:latin typeface="+mn-lt"/>
          <a:ea typeface="MS PGothic" pitchFamily="34" charset="-128"/>
        </a:defRPr>
      </a:lvl5pPr>
      <a:lvl6pPr marL="2176666" indent="-7938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defRPr sz="1167">
          <a:solidFill>
            <a:srgbClr val="000000"/>
          </a:solidFill>
          <a:latin typeface="+mn-lt"/>
        </a:defRPr>
      </a:lvl6pPr>
      <a:lvl7pPr marL="2633910" indent="-7938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defRPr sz="1167">
          <a:solidFill>
            <a:srgbClr val="000000"/>
          </a:solidFill>
          <a:latin typeface="+mn-lt"/>
        </a:defRPr>
      </a:lvl7pPr>
      <a:lvl8pPr marL="3091151" indent="-7938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defRPr sz="1167">
          <a:solidFill>
            <a:srgbClr val="000000"/>
          </a:solidFill>
          <a:latin typeface="+mn-lt"/>
        </a:defRPr>
      </a:lvl8pPr>
      <a:lvl9pPr marL="3548394" indent="-7938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defRPr sz="1167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85" rtl="0" eaLnBrk="1" latinLnBrk="0" hangingPunct="1">
        <a:defRPr sz="1833" kern="1200">
          <a:solidFill>
            <a:schemeClr val="tx1"/>
          </a:solidFill>
          <a:latin typeface="+mn-lt"/>
          <a:ea typeface="+mn-ea"/>
          <a:cs typeface="+mn-cs"/>
        </a:defRPr>
      </a:lvl1pPr>
      <a:lvl2pPr marL="457243" algn="l" defTabSz="914485" rtl="0" eaLnBrk="1" latinLnBrk="0" hangingPunct="1">
        <a:defRPr sz="1833" kern="1200">
          <a:solidFill>
            <a:schemeClr val="tx1"/>
          </a:solidFill>
          <a:latin typeface="+mn-lt"/>
          <a:ea typeface="+mn-ea"/>
          <a:cs typeface="+mn-cs"/>
        </a:defRPr>
      </a:lvl2pPr>
      <a:lvl3pPr marL="914485" algn="l" defTabSz="914485" rtl="0" eaLnBrk="1" latinLnBrk="0" hangingPunct="1">
        <a:defRPr sz="1833" kern="1200">
          <a:solidFill>
            <a:schemeClr val="tx1"/>
          </a:solidFill>
          <a:latin typeface="+mn-lt"/>
          <a:ea typeface="+mn-ea"/>
          <a:cs typeface="+mn-cs"/>
        </a:defRPr>
      </a:lvl3pPr>
      <a:lvl4pPr marL="1371728" algn="l" defTabSz="914485" rtl="0" eaLnBrk="1" latinLnBrk="0" hangingPunct="1">
        <a:defRPr sz="1833" kern="1200">
          <a:solidFill>
            <a:schemeClr val="tx1"/>
          </a:solidFill>
          <a:latin typeface="+mn-lt"/>
          <a:ea typeface="+mn-ea"/>
          <a:cs typeface="+mn-cs"/>
        </a:defRPr>
      </a:lvl4pPr>
      <a:lvl5pPr marL="1828971" algn="l" defTabSz="914485" rtl="0" eaLnBrk="1" latinLnBrk="0" hangingPunct="1">
        <a:defRPr sz="1833" kern="1200">
          <a:solidFill>
            <a:schemeClr val="tx1"/>
          </a:solidFill>
          <a:latin typeface="+mn-lt"/>
          <a:ea typeface="+mn-ea"/>
          <a:cs typeface="+mn-cs"/>
        </a:defRPr>
      </a:lvl5pPr>
      <a:lvl6pPr marL="2286214" algn="l" defTabSz="914485" rtl="0" eaLnBrk="1" latinLnBrk="0" hangingPunct="1">
        <a:defRPr sz="1833" kern="1200">
          <a:solidFill>
            <a:schemeClr val="tx1"/>
          </a:solidFill>
          <a:latin typeface="+mn-lt"/>
          <a:ea typeface="+mn-ea"/>
          <a:cs typeface="+mn-cs"/>
        </a:defRPr>
      </a:lvl6pPr>
      <a:lvl7pPr marL="2743455" algn="l" defTabSz="914485" rtl="0" eaLnBrk="1" latinLnBrk="0" hangingPunct="1">
        <a:defRPr sz="1833" kern="1200">
          <a:solidFill>
            <a:schemeClr val="tx1"/>
          </a:solidFill>
          <a:latin typeface="+mn-lt"/>
          <a:ea typeface="+mn-ea"/>
          <a:cs typeface="+mn-cs"/>
        </a:defRPr>
      </a:lvl7pPr>
      <a:lvl8pPr marL="3200699" algn="l" defTabSz="914485" rtl="0" eaLnBrk="1" latinLnBrk="0" hangingPunct="1">
        <a:defRPr sz="1833" kern="1200">
          <a:solidFill>
            <a:schemeClr val="tx1"/>
          </a:solidFill>
          <a:latin typeface="+mn-lt"/>
          <a:ea typeface="+mn-ea"/>
          <a:cs typeface="+mn-cs"/>
        </a:defRPr>
      </a:lvl8pPr>
      <a:lvl9pPr marL="3657942" algn="l" defTabSz="914485" rtl="0" eaLnBrk="1" latinLnBrk="0" hangingPunct="1">
        <a:defRPr sz="183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268225"/>
            <a:ext cx="5486400" cy="598813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noProof="0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00800" y="256033"/>
            <a:ext cx="5486400" cy="600032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 dirty="0"/>
              <a:t>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9144000" y="6435307"/>
            <a:ext cx="2743200" cy="18288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 baseline="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304800" y="6435307"/>
            <a:ext cx="8534400" cy="18288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 baseline="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r>
              <a:rPr lang="de-DE"/>
              <a:t>Ed Childers  Mar 2025
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343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9" r:id="rId1"/>
  </p:sldLayoutIdLst>
  <p:hf hdr="0" dt="0"/>
  <p:txStyles>
    <p:titleStyle>
      <a:lvl1pPr algn="l" defTabSz="609585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Arial" charset="0"/>
          <a:cs typeface="Arial" charset="0"/>
        </a:defRPr>
      </a:lvl1pPr>
    </p:titleStyle>
    <p:bodyStyle>
      <a:lvl1pPr marL="0" indent="0" algn="l" defTabSz="609585" rtl="0" eaLnBrk="1" latinLnBrk="0" hangingPunct="1">
        <a:lnSpc>
          <a:spcPct val="100000"/>
        </a:lnSpc>
        <a:spcBef>
          <a:spcPts val="1467"/>
        </a:spcBef>
        <a:buFont typeface="Arial"/>
        <a:buNone/>
        <a:defRPr sz="1867" kern="1200">
          <a:solidFill>
            <a:schemeClr val="tx1"/>
          </a:solidFill>
          <a:latin typeface="+mn-lt"/>
          <a:ea typeface="Arial" charset="0"/>
          <a:cs typeface="Arial" charset="0"/>
        </a:defRPr>
      </a:lvl1pPr>
      <a:lvl2pPr marL="230712" indent="-230712" algn="l" defTabSz="609585" rtl="0" eaLnBrk="1" latinLnBrk="0" hangingPunct="1">
        <a:lnSpc>
          <a:spcPct val="100000"/>
        </a:lnSpc>
        <a:spcBef>
          <a:spcPts val="1467"/>
        </a:spcBef>
        <a:spcAft>
          <a:spcPts val="0"/>
        </a:spcAft>
        <a:buFont typeface="Arial"/>
        <a:buChar char="–"/>
        <a:defRPr sz="1867" kern="1200">
          <a:solidFill>
            <a:schemeClr val="tx1"/>
          </a:solidFill>
          <a:latin typeface="+mn-lt"/>
          <a:ea typeface="Arial" charset="0"/>
          <a:cs typeface="Arial" charset="0"/>
        </a:defRPr>
      </a:lvl2pPr>
      <a:lvl3pPr marL="529153" indent="-230712" algn="l" defTabSz="609585" rtl="0" eaLnBrk="1" latinLnBrk="0" hangingPunct="1">
        <a:lnSpc>
          <a:spcPct val="100000"/>
        </a:lnSpc>
        <a:spcBef>
          <a:spcPts val="1467"/>
        </a:spcBef>
        <a:spcAft>
          <a:spcPts val="0"/>
        </a:spcAft>
        <a:buFont typeface="Arial"/>
        <a:buChar char="•"/>
        <a:defRPr sz="1867" kern="1200">
          <a:solidFill>
            <a:schemeClr val="tx1"/>
          </a:solidFill>
          <a:latin typeface="+mn-lt"/>
          <a:ea typeface="Arial" charset="0"/>
          <a:cs typeface="Arial" charset="0"/>
        </a:defRPr>
      </a:lvl3pPr>
      <a:lvl4pPr marL="833946" indent="-224361" algn="l" defTabSz="609585" rtl="0" eaLnBrk="1" latinLnBrk="0" hangingPunct="1">
        <a:lnSpc>
          <a:spcPct val="100000"/>
        </a:lnSpc>
        <a:spcBef>
          <a:spcPts val="1467"/>
        </a:spcBef>
        <a:spcAft>
          <a:spcPts val="0"/>
        </a:spcAft>
        <a:buFont typeface="Arial"/>
        <a:buChar char="–"/>
        <a:defRPr sz="1867" kern="1200">
          <a:solidFill>
            <a:schemeClr val="tx1"/>
          </a:solidFill>
          <a:latin typeface="+mn-lt"/>
          <a:ea typeface="Arial" charset="0"/>
          <a:cs typeface="Arial" charset="0"/>
        </a:defRPr>
      </a:lvl4pPr>
      <a:lvl5pPr marL="1071007" indent="-230712" algn="l" defTabSz="609585" rtl="0" eaLnBrk="1" latinLnBrk="0" hangingPunct="1">
        <a:lnSpc>
          <a:spcPct val="100000"/>
        </a:lnSpc>
        <a:spcBef>
          <a:spcPts val="1467"/>
        </a:spcBef>
        <a:spcAft>
          <a:spcPts val="0"/>
        </a:spcAft>
        <a:buFont typeface="Arial"/>
        <a:buChar char="»"/>
        <a:defRPr sz="1867" kern="1200">
          <a:solidFill>
            <a:schemeClr val="tx1"/>
          </a:solidFill>
          <a:latin typeface="+mn-lt"/>
          <a:ea typeface="Arial" charset="0"/>
          <a:cs typeface="Arial" charset="0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296">
          <p15:clr>
            <a:srgbClr val="F26B43"/>
          </p15:clr>
        </p15:guide>
        <p15:guide id="2" orient="horz" pos="1619">
          <p15:clr>
            <a:srgbClr val="F26B43"/>
          </p15:clr>
        </p15:guide>
        <p15:guide id="3" orient="horz" pos="1216">
          <p15:clr>
            <a:srgbClr val="F26B43"/>
          </p15:clr>
        </p15:guide>
        <p15:guide id="5" orient="horz" pos="813">
          <p15:clr>
            <a:srgbClr val="F26B43"/>
          </p15:clr>
        </p15:guide>
        <p15:guide id="7" orient="horz" pos="2022">
          <p15:clr>
            <a:srgbClr val="F26B43"/>
          </p15:clr>
        </p15:guide>
        <p15:guide id="8" orient="horz" pos="2426">
          <p15:clr>
            <a:srgbClr val="F26B43"/>
          </p15:clr>
        </p15:guide>
        <p15:guide id="9" orient="horz" pos="2829">
          <p15:clr>
            <a:srgbClr val="F26B43"/>
          </p15:clr>
        </p15:guide>
        <p15:guide id="11" pos="2880">
          <p15:clr>
            <a:srgbClr val="F26B43"/>
          </p15:clr>
        </p15:guide>
        <p15:guide id="13" pos="2736">
          <p15:clr>
            <a:srgbClr val="F26B43"/>
          </p15:clr>
        </p15:guide>
        <p15:guide id="15" pos="1584">
          <p15:clr>
            <a:srgbClr val="F26B43"/>
          </p15:clr>
        </p15:guide>
        <p15:guide id="17" pos="1440">
          <p15:clr>
            <a:srgbClr val="F26B43"/>
          </p15:clr>
        </p15:guide>
        <p15:guide id="20" pos="3024">
          <p15:clr>
            <a:srgbClr val="F26B43"/>
          </p15:clr>
        </p15:guide>
        <p15:guide id="22" pos="4320">
          <p15:clr>
            <a:srgbClr val="F26B43"/>
          </p15:clr>
        </p15:guide>
        <p15:guide id="24" pos="144">
          <p15:clr>
            <a:srgbClr val="F26B43"/>
          </p15:clr>
        </p15:guide>
        <p15:guide id="26" pos="5616">
          <p15:clr>
            <a:srgbClr val="F26B43"/>
          </p15:clr>
        </p15:guide>
        <p15:guide id="27" orient="horz" pos="142">
          <p15:clr>
            <a:srgbClr val="F26B43"/>
          </p15:clr>
        </p15:guide>
        <p15:guide id="31" pos="4176">
          <p15:clr>
            <a:srgbClr val="F26B43"/>
          </p15:clr>
        </p15:guide>
        <p15:guide id="32" pos="4464">
          <p15:clr>
            <a:srgbClr val="F26B43"/>
          </p15:clr>
        </p15:guide>
        <p15:guide id="34" orient="horz" pos="3098">
          <p15:clr>
            <a:srgbClr val="F26B43"/>
          </p15:clr>
        </p15:guide>
        <p15:guide id="35" orient="horz" pos="420">
          <p15:clr>
            <a:srgbClr val="F26B43"/>
          </p15:clr>
        </p15:guide>
        <p15:guide id="36" orient="horz" pos="732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Relationship Id="rId9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tiff"/><Relationship Id="rId3" Type="http://schemas.openxmlformats.org/officeDocument/2006/relationships/image" Target="../media/image23.jpeg"/><Relationship Id="rId7" Type="http://schemas.openxmlformats.org/officeDocument/2006/relationships/image" Target="../media/image27.tif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6.tiff"/><Relationship Id="rId5" Type="http://schemas.openxmlformats.org/officeDocument/2006/relationships/image" Target="../media/image25.tiff"/><Relationship Id="rId4" Type="http://schemas.openxmlformats.org/officeDocument/2006/relationships/image" Target="../media/image24.png"/><Relationship Id="rId9" Type="http://schemas.openxmlformats.org/officeDocument/2006/relationships/image" Target="../media/image29.tif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emf"/><Relationship Id="rId3" Type="http://schemas.openxmlformats.org/officeDocument/2006/relationships/image" Target="../media/image31.wmf"/><Relationship Id="rId7" Type="http://schemas.openxmlformats.org/officeDocument/2006/relationships/image" Target="../media/image34.tif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emf"/><Relationship Id="rId5" Type="http://schemas.openxmlformats.org/officeDocument/2006/relationships/image" Target="../media/image32.wmf"/><Relationship Id="rId4" Type="http://schemas.openxmlformats.org/officeDocument/2006/relationships/oleObject" Target="../embeddings/oleObject2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wmf"/><Relationship Id="rId13" Type="http://schemas.openxmlformats.org/officeDocument/2006/relationships/image" Target="../media/image33.emf"/><Relationship Id="rId3" Type="http://schemas.openxmlformats.org/officeDocument/2006/relationships/image" Target="../media/image31.wmf"/><Relationship Id="rId7" Type="http://schemas.openxmlformats.org/officeDocument/2006/relationships/oleObject" Target="../embeddings/oleObject4.bin"/><Relationship Id="rId12" Type="http://schemas.openxmlformats.org/officeDocument/2006/relationships/image" Target="../media/image39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wmf"/><Relationship Id="rId11" Type="http://schemas.openxmlformats.org/officeDocument/2006/relationships/oleObject" Target="../embeddings/oleObject6.bin"/><Relationship Id="rId5" Type="http://schemas.openxmlformats.org/officeDocument/2006/relationships/oleObject" Target="../embeddings/oleObject3.bin"/><Relationship Id="rId10" Type="http://schemas.openxmlformats.org/officeDocument/2006/relationships/image" Target="../media/image38.wmf"/><Relationship Id="rId4" Type="http://schemas.openxmlformats.org/officeDocument/2006/relationships/image" Target="../media/image35.emf"/><Relationship Id="rId9" Type="http://schemas.openxmlformats.org/officeDocument/2006/relationships/oleObject" Target="../embeddings/oleObject5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svg"/><Relationship Id="rId5" Type="http://schemas.openxmlformats.org/officeDocument/2006/relationships/image" Target="../media/image42.png"/><Relationship Id="rId4" Type="http://schemas.openxmlformats.org/officeDocument/2006/relationships/image" Target="../media/image41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tif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43.svg"/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0.png"/><Relationship Id="rId4" Type="http://schemas.openxmlformats.org/officeDocument/2006/relationships/image" Target="../media/image46.sv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48.svg"/><Relationship Id="rId4" Type="http://schemas.openxmlformats.org/officeDocument/2006/relationships/image" Target="../media/image4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8.svg"/><Relationship Id="rId4" Type="http://schemas.openxmlformats.org/officeDocument/2006/relationships/image" Target="../media/image4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svg"/><Relationship Id="rId5" Type="http://schemas.openxmlformats.org/officeDocument/2006/relationships/image" Target="../media/image47.png"/><Relationship Id="rId4" Type="http://schemas.openxmlformats.org/officeDocument/2006/relationships/image" Target="../media/image51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svg"/><Relationship Id="rId5" Type="http://schemas.openxmlformats.org/officeDocument/2006/relationships/image" Target="../media/image42.png"/><Relationship Id="rId4" Type="http://schemas.openxmlformats.org/officeDocument/2006/relationships/image" Target="../media/image5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emf"/><Relationship Id="rId2" Type="http://schemas.openxmlformats.org/officeDocument/2006/relationships/image" Target="../media/image54.tif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tiff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tif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tif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8.png"/><Relationship Id="rId4" Type="http://schemas.openxmlformats.org/officeDocument/2006/relationships/image" Target="../media/image40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tif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https://spectralogic.com/wp-content/uploads/Spectra-Optical-SAS-switch-datasheet.pdf" TargetMode="External"/><Relationship Id="rId2" Type="http://schemas.openxmlformats.org/officeDocument/2006/relationships/image" Target="../media/image64.jpg"/><Relationship Id="rId1" Type="http://schemas.openxmlformats.org/officeDocument/2006/relationships/slideLayout" Target="../slideLayouts/slideLayout1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83B9BB-BE06-B88B-6D91-74D2AF53D3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9570" y="515454"/>
            <a:ext cx="4791074" cy="1831877"/>
          </a:xfrm>
        </p:spPr>
        <p:txBody>
          <a:bodyPr/>
          <a:lstStyle/>
          <a:p>
            <a:r>
              <a:rPr lang="en-US" dirty="0"/>
              <a:t>Storage Technology Outlook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415067D-F6E1-96BD-BC7B-1BD7489C2DF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Ed Childers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2882F9-F581-719E-ACE1-CCEB290A64F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April 2025</a:t>
            </a:r>
          </a:p>
        </p:txBody>
      </p:sp>
    </p:spTree>
    <p:extLst>
      <p:ext uri="{BB962C8B-B14F-4D97-AF65-F5344CB8AC3E}">
        <p14:creationId xmlns:p14="http://schemas.microsoft.com/office/powerpoint/2010/main" val="3365052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B3A903A-7A1C-1F4D-A8E2-604E196C54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0BE6F14-FF48-0F4F-A8AA-2E3F25371E4A}" type="slidenum"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cs typeface="Arial" charset="0"/>
              </a:rPr>
              <a:pPr marL="0" marR="0" lvl="0" indent="0" algn="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BM Plex Sans"/>
              <a:cs typeface="Arial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F37C11-6EC0-EC43-BF33-CDA573A8B1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cs typeface="Arial" charset="0"/>
              </a:rPr>
              <a:t>Ed Childers  Mar 2025
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1CFCA47-9BA9-F34C-BFA1-30B8731AE9D2}"/>
              </a:ext>
            </a:extLst>
          </p:cNvPr>
          <p:cNvSpPr txBox="1">
            <a:spLocks/>
          </p:cNvSpPr>
          <p:nvPr/>
        </p:nvSpPr>
        <p:spPr>
          <a:xfrm>
            <a:off x="304800" y="548640"/>
            <a:ext cx="5486400" cy="85344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j-lt"/>
                <a:ea typeface="Arial" charset="0"/>
                <a:cs typeface="Arial" charset="0"/>
              </a:defRPr>
            </a:lvl1pPr>
          </a:lstStyle>
          <a:p>
            <a:pPr marL="0" marR="0" lvl="0" indent="0" algn="l" defTabSz="60958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cs typeface="Arial" charset="0"/>
              </a:rPr>
              <a:t>What Are The Options?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BM Plex Sans"/>
              <a:cs typeface="Arial" charset="0"/>
            </a:endParaRPr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3227C085-E414-E940-AD41-C31255C8DE59}"/>
              </a:ext>
            </a:extLst>
          </p:cNvPr>
          <p:cNvSpPr txBox="1">
            <a:spLocks/>
          </p:cNvSpPr>
          <p:nvPr/>
        </p:nvSpPr>
        <p:spPr>
          <a:xfrm>
            <a:off x="304800" y="1463041"/>
            <a:ext cx="6598920" cy="4781127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ts val="1100"/>
              </a:spcBef>
              <a:buFont typeface="Arial"/>
              <a:buNone/>
              <a:defRPr sz="1400" kern="12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1pPr>
            <a:lvl2pPr marL="173038" indent="-173038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–"/>
              <a:defRPr sz="1400" kern="12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2pPr>
            <a:lvl3pPr marL="396875" indent="-173038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•"/>
              <a:defRPr sz="1400" kern="12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3pPr>
            <a:lvl4pPr marL="625475" indent="-168275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–"/>
              <a:defRPr sz="1400" kern="12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4pPr>
            <a:lvl5pPr marL="803275" indent="-173038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»"/>
              <a:defRPr sz="1400" kern="12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US" sz="1867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cs typeface="Arial" charset="0"/>
              </a:rPr>
              <a:t>Pour concrete, spend more $ on HDD</a:t>
            </a:r>
          </a:p>
          <a:p>
            <a:pPr marL="687900" marR="0" lvl="1" indent="-457189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1867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cs typeface="Arial" charset="0"/>
              </a:rPr>
              <a:t>An answer IF  budgets growing with data growth</a:t>
            </a: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US" sz="1867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ea typeface="+mn-ea"/>
                <a:cs typeface="Arial" charset="0"/>
              </a:rPr>
              <a:t>Delete Data</a:t>
            </a:r>
          </a:p>
          <a:p>
            <a:pPr marL="687900" marR="0" lvl="1" indent="-457189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1867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ea typeface="+mn-ea"/>
                <a:cs typeface="Arial" charset="0"/>
              </a:rPr>
              <a:t>Maybe, You go first. </a:t>
            </a:r>
            <a:endParaRPr kumimoji="0" lang="en-US" sz="1867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BM Plex Sans"/>
              <a:cs typeface="Arial" charset="0"/>
            </a:endParaRP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US" sz="1867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cs typeface="Arial" charset="0"/>
              </a:rPr>
              <a:t>Hope for a storage technology breakthrough</a:t>
            </a: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endParaRPr kumimoji="0" lang="en-US" sz="1867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BM Plex Sans"/>
              <a:cs typeface="Arial" charset="0"/>
            </a:endParaRP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US" sz="1867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cs typeface="Arial" charset="0"/>
              </a:rPr>
              <a:t>Play the cards in your hand</a:t>
            </a: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1867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BM Plex Sans"/>
              <a:cs typeface="Arial" charset="0"/>
            </a:endParaRP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endParaRPr kumimoji="0" lang="en-US" sz="1867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BM Plex Sans"/>
              <a:cs typeface="Arial" charset="0"/>
            </a:endParaRP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endParaRPr kumimoji="0" lang="en-US" sz="1867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BM Plex Sans"/>
              <a:cs typeface="Arial" charset="0"/>
            </a:endParaRP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1867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BM Plex Sans"/>
              <a:cs typeface="Arial" charset="0"/>
            </a:endParaRP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1867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BM Plex Sans"/>
              <a:cs typeface="Arial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8C35380-54CC-0CE8-BB04-02F6F47959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44760" y="1463041"/>
            <a:ext cx="4047241" cy="4047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7527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B3A903A-7A1C-1F4D-A8E2-604E196C54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0BE6F14-FF48-0F4F-A8AA-2E3F25371E4A}" type="slidenum"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cs typeface="Arial" charset="0"/>
              </a:rPr>
              <a:pPr marL="0" marR="0" lvl="0" indent="0" algn="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BM Plex Sans"/>
              <a:cs typeface="Arial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F37C11-6EC0-EC43-BF33-CDA573A8B1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cs typeface="Arial" charset="0"/>
              </a:rPr>
              <a:t>Ed Childers  Mar 2025
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1CFCA47-9BA9-F34C-BFA1-30B8731AE9D2}"/>
              </a:ext>
            </a:extLst>
          </p:cNvPr>
          <p:cNvSpPr txBox="1">
            <a:spLocks/>
          </p:cNvSpPr>
          <p:nvPr/>
        </p:nvSpPr>
        <p:spPr>
          <a:xfrm>
            <a:off x="304800" y="548640"/>
            <a:ext cx="5486400" cy="85344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j-lt"/>
                <a:ea typeface="Arial" charset="0"/>
                <a:cs typeface="Arial" charset="0"/>
              </a:defRPr>
            </a:lvl1pPr>
          </a:lstStyle>
          <a:p>
            <a:pPr marL="0" marR="0" lvl="0" indent="0" algn="l" defTabSz="60958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cs typeface="Arial" charset="0"/>
              </a:rPr>
              <a:t>What Are The Options?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BM Plex Sans"/>
              <a:cs typeface="Arial" charset="0"/>
            </a:endParaRPr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3227C085-E414-E940-AD41-C31255C8DE59}"/>
              </a:ext>
            </a:extLst>
          </p:cNvPr>
          <p:cNvSpPr txBox="1">
            <a:spLocks/>
          </p:cNvSpPr>
          <p:nvPr/>
        </p:nvSpPr>
        <p:spPr>
          <a:xfrm>
            <a:off x="304800" y="1463041"/>
            <a:ext cx="6598920" cy="4781127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ts val="1100"/>
              </a:spcBef>
              <a:buFont typeface="Arial"/>
              <a:buNone/>
              <a:defRPr sz="1400" kern="12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1pPr>
            <a:lvl2pPr marL="173038" indent="-173038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–"/>
              <a:defRPr sz="1400" kern="12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2pPr>
            <a:lvl3pPr marL="396875" indent="-173038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•"/>
              <a:defRPr sz="1400" kern="12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3pPr>
            <a:lvl4pPr marL="625475" indent="-168275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–"/>
              <a:defRPr sz="1400" kern="12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4pPr>
            <a:lvl5pPr marL="803275" indent="-173038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»"/>
              <a:defRPr sz="1400" kern="12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US" sz="1867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cs typeface="Arial" charset="0"/>
              </a:rPr>
              <a:t>Pour concrete, spend more $ on HDD</a:t>
            </a:r>
          </a:p>
          <a:p>
            <a:pPr marL="687900" marR="0" lvl="1" indent="-457189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1867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cs typeface="Arial" charset="0"/>
              </a:rPr>
              <a:t>An answer IF  budgets growing with data growth</a:t>
            </a: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US" sz="1867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cs typeface="Arial" charset="0"/>
              </a:rPr>
              <a:t>Delete Data</a:t>
            </a:r>
          </a:p>
          <a:p>
            <a:pPr marL="687900" marR="0" lvl="1" indent="-457189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1867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cs typeface="Arial" charset="0"/>
              </a:rPr>
              <a:t>Maybe, You go first. </a:t>
            </a: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US" sz="1867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cs typeface="Arial" charset="0"/>
              </a:rPr>
              <a:t>Hope for a storage technology breakthrough</a:t>
            </a: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endParaRPr kumimoji="0" lang="en-US" sz="1867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BM Plex Sans"/>
              <a:cs typeface="Arial" charset="0"/>
            </a:endParaRP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US" sz="1867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cs typeface="Arial" charset="0"/>
              </a:rPr>
              <a:t>Play the cards in your hand</a:t>
            </a: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1867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BM Plex Sans"/>
              <a:cs typeface="Arial" charset="0"/>
            </a:endParaRP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endParaRPr kumimoji="0" lang="en-US" sz="1867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BM Plex Sans"/>
              <a:cs typeface="Arial" charset="0"/>
            </a:endParaRP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endParaRPr kumimoji="0" lang="en-US" sz="1867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BM Plex Sans"/>
              <a:cs typeface="Arial" charset="0"/>
            </a:endParaRP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1867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BM Plex Sans"/>
              <a:cs typeface="Arial" charset="0"/>
            </a:endParaRP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1867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BM Plex Sans"/>
              <a:cs typeface="Arial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8108ADF-1387-6B54-911C-4EA1C3317C7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40664" y="975361"/>
            <a:ext cx="5351337" cy="4195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74412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Cloud 21">
            <a:extLst>
              <a:ext uri="{FF2B5EF4-FFF2-40B4-BE49-F238E27FC236}">
                <a16:creationId xmlns:a16="http://schemas.microsoft.com/office/drawing/2014/main" id="{314FFFCF-8AC5-D043-B92F-5A90216BBC39}"/>
              </a:ext>
            </a:extLst>
          </p:cNvPr>
          <p:cNvSpPr/>
          <p:nvPr/>
        </p:nvSpPr>
        <p:spPr>
          <a:xfrm>
            <a:off x="2049546" y="1962319"/>
            <a:ext cx="4381500" cy="3621085"/>
          </a:xfrm>
          <a:prstGeom prst="cloud">
            <a:avLst/>
          </a:prstGeom>
          <a:solidFill>
            <a:schemeClr val="accent2">
              <a:alpha val="28000"/>
            </a:schemeClr>
          </a:solidFill>
          <a:effectLst/>
        </p:spPr>
        <p:txBody>
          <a:bodyPr wrap="square" lIns="0" tIns="0" rIns="0" bIns="0" rtlCol="0" anchor="ctr">
            <a:noAutofit/>
          </a:bodyPr>
          <a:lstStyle/>
          <a:p>
            <a:pPr algn="ctr">
              <a:spcBef>
                <a:spcPts val="0"/>
              </a:spcBef>
              <a:buFontTx/>
              <a:buNone/>
            </a:pPr>
            <a:endParaRPr kumimoji="0" lang="en-US" sz="2900" b="1" i="0" u="none" strike="noStrike" kern="1200" cap="none" spc="0" normalizeH="0" baseline="0" noProof="0" dirty="0">
              <a:ln>
                <a:noFill/>
              </a:ln>
              <a:solidFill>
                <a:srgbClr val="00649D"/>
              </a:solidFill>
              <a:effectLst/>
              <a:uLnTx/>
              <a:uFillTx/>
              <a:latin typeface="HelvNeue for IBM" pitchFamily="-84" charset="0"/>
              <a:ea typeface="MS PGothic" pitchFamily="34" charset="-128"/>
              <a:cs typeface="+mn-cs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0ABD202-99C9-CB40-B710-E37B51D03A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548640"/>
            <a:ext cx="6223000" cy="369397"/>
          </a:xfrm>
        </p:spPr>
        <p:txBody>
          <a:bodyPr/>
          <a:lstStyle/>
          <a:p>
            <a:r>
              <a:rPr lang="en-US" sz="3600" dirty="0"/>
              <a:t>How Do You Store A Bit?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F63DA9B-0DE2-A54D-83D2-E4E0D7E6C61C}"/>
              </a:ext>
            </a:extLst>
          </p:cNvPr>
          <p:cNvSpPr txBox="1">
            <a:spLocks/>
          </p:cNvSpPr>
          <p:nvPr/>
        </p:nvSpPr>
        <p:spPr>
          <a:xfrm>
            <a:off x="304800" y="1463041"/>
            <a:ext cx="5486400" cy="4781127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ts val="1100"/>
              </a:spcBef>
              <a:buFont typeface="Arial"/>
              <a:buNone/>
              <a:defRPr sz="1400" kern="12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1pPr>
            <a:lvl2pPr marL="173038" indent="-173038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–"/>
              <a:defRPr sz="1400" kern="12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2pPr>
            <a:lvl3pPr marL="396875" indent="-173038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•"/>
              <a:defRPr sz="1400" kern="12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3pPr>
            <a:lvl4pPr marL="625475" indent="-168275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–"/>
              <a:defRPr sz="1400" kern="12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4pPr>
            <a:lvl5pPr marL="803275" indent="-173038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»"/>
              <a:defRPr sz="1400" kern="12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67" dirty="0"/>
              <a:t>Whether in Hand, Traditional IT, or Cloud, </a:t>
            </a:r>
          </a:p>
          <a:p>
            <a:r>
              <a:rPr lang="en-US" sz="1867" dirty="0"/>
              <a:t>Data lives on:</a:t>
            </a:r>
          </a:p>
          <a:p>
            <a:r>
              <a:rPr lang="en-US" sz="5333" dirty="0"/>
              <a:t>Flash</a:t>
            </a:r>
          </a:p>
          <a:p>
            <a:r>
              <a:rPr lang="en-US" sz="5333" dirty="0"/>
              <a:t>HDD</a:t>
            </a:r>
          </a:p>
          <a:p>
            <a:r>
              <a:rPr lang="en-US" sz="5333" dirty="0"/>
              <a:t>Tape</a:t>
            </a:r>
          </a:p>
          <a:p>
            <a:r>
              <a:rPr lang="en-US" sz="5333" dirty="0"/>
              <a:t>Optical</a:t>
            </a:r>
            <a:endParaRPr lang="en-US" sz="1867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97CD64A-BCE4-D143-9DF6-8F7AB83B2D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65513" y="1443948"/>
            <a:ext cx="2403199" cy="141278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3A45A1B-7260-B74D-B2EA-9A049AF9A512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24662" y="4262808"/>
            <a:ext cx="1548521" cy="102858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BBCD5CB-C41B-FE48-94FF-580753233A43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13629" y="176749"/>
            <a:ext cx="2023915" cy="19529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59B027A-2010-8940-B040-45B40D18AA0F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10877" y="290992"/>
            <a:ext cx="2376324" cy="164924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E30EB61-EA36-EA4A-A217-315D628AC5B5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53241" y="2202590"/>
            <a:ext cx="2905924" cy="1987277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FB682DB-0E69-2543-8794-E8D93AEB75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Ed Childers  Mar 2025
</a:t>
            </a:r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98301CD5-2F43-5047-8E5A-54E3B8F68EEB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03602" y="2156962"/>
            <a:ext cx="2218910" cy="2950922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B048BFD1-B51C-6348-9AC3-60BC946301E6}"/>
              </a:ext>
            </a:extLst>
          </p:cNvPr>
          <p:cNvSpPr txBox="1"/>
          <p:nvPr/>
        </p:nvSpPr>
        <p:spPr>
          <a:xfrm>
            <a:off x="4211350" y="4335455"/>
            <a:ext cx="103690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None/>
            </a:pPr>
            <a:r>
              <a:rPr lang="en-US" sz="3200" dirty="0">
                <a:solidFill>
                  <a:schemeClr val="bg1"/>
                </a:solidFill>
                <a:latin typeface="Arial"/>
                <a:cs typeface="Arial"/>
              </a:rPr>
              <a:t>Bits</a:t>
            </a:r>
          </a:p>
        </p:txBody>
      </p:sp>
      <p:sp>
        <p:nvSpPr>
          <p:cNvPr id="23" name="&quot;No&quot; Symbol 22">
            <a:extLst>
              <a:ext uri="{FF2B5EF4-FFF2-40B4-BE49-F238E27FC236}">
                <a16:creationId xmlns:a16="http://schemas.microsoft.com/office/drawing/2014/main" id="{64623707-3BC5-C640-B55B-E96DAB233F25}"/>
              </a:ext>
            </a:extLst>
          </p:cNvPr>
          <p:cNvSpPr/>
          <p:nvPr/>
        </p:nvSpPr>
        <p:spPr>
          <a:xfrm>
            <a:off x="2710788" y="1962319"/>
            <a:ext cx="3550312" cy="3621085"/>
          </a:xfrm>
          <a:prstGeom prst="noSmoking">
            <a:avLst/>
          </a:prstGeom>
          <a:solidFill>
            <a:srgbClr val="C00000"/>
          </a:solidFill>
          <a:ln>
            <a:noFill/>
          </a:ln>
          <a:effectLst/>
        </p:spPr>
        <p:txBody>
          <a:bodyPr wrap="square" lIns="0" tIns="0" rIns="0" bIns="0" rtlCol="0" anchor="ctr">
            <a:noAutofit/>
          </a:bodyPr>
          <a:lstStyle/>
          <a:p>
            <a:pPr algn="ctr">
              <a:spcBef>
                <a:spcPts val="0"/>
              </a:spcBef>
              <a:buFontTx/>
              <a:buNone/>
            </a:pPr>
            <a:endParaRPr kumimoji="0" lang="en-US" sz="2900" b="1" i="0" u="none" strike="noStrike" kern="1200" cap="none" spc="0" normalizeH="0" baseline="0" noProof="0" dirty="0">
              <a:ln>
                <a:noFill/>
              </a:ln>
              <a:solidFill>
                <a:srgbClr val="00649D"/>
              </a:solidFill>
              <a:effectLst/>
              <a:uLnTx/>
              <a:uFillTx/>
              <a:latin typeface="HelvNeue for IBM" pitchFamily="-84" charset="0"/>
              <a:ea typeface="MS PGothic" pitchFamily="34" charset="-128"/>
              <a:cs typeface="+mn-cs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0CFD76F-8AAF-F946-B484-239C05939BB5}"/>
              </a:ext>
            </a:extLst>
          </p:cNvPr>
          <p:cNvSpPr/>
          <p:nvPr/>
        </p:nvSpPr>
        <p:spPr>
          <a:xfrm>
            <a:off x="3214132" y="5798955"/>
            <a:ext cx="5987537" cy="46166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defTabSz="812760">
              <a:spcBef>
                <a:spcPts val="1956"/>
              </a:spcBef>
            </a:pPr>
            <a:r>
              <a:rPr lang="en-US" sz="2400" dirty="0">
                <a:solidFill>
                  <a:srgbClr val="000000"/>
                </a:solidFill>
                <a:latin typeface="IBM Plex Sans"/>
                <a:cs typeface="Arial" charset="0"/>
              </a:rPr>
              <a:t>Physical Things Obey The Laws Of Physics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D3EA7F4-4DAD-C0B6-3657-C239AC8F97E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839200" y="2638784"/>
            <a:ext cx="3481026" cy="246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233639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19" grpId="0"/>
      <p:bldP spid="2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B3A903A-7A1C-1F4D-A8E2-604E196C54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0BE6F14-FF48-0F4F-A8AA-2E3F25371E4A}" type="slidenum"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cs typeface="Arial" charset="0"/>
              </a:rPr>
              <a:pPr marL="0" marR="0" lvl="0" indent="0" algn="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BM Plex Sans"/>
              <a:cs typeface="Arial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F37C11-6EC0-EC43-BF33-CDA573A8B1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cs typeface="Arial" charset="0"/>
              </a:rPr>
              <a:t>Ed Childers  Mar 2025
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9642A0E-0994-DB48-B016-59FD1CEAC96D}"/>
              </a:ext>
            </a:extLst>
          </p:cNvPr>
          <p:cNvSpPr txBox="1"/>
          <p:nvPr/>
        </p:nvSpPr>
        <p:spPr>
          <a:xfrm>
            <a:off x="3938462" y="547943"/>
            <a:ext cx="4653699" cy="58477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IBM Plex Sans"/>
                <a:ea typeface="+mn-ea"/>
                <a:cs typeface="+mn-cs"/>
              </a:rPr>
              <a:t>How do you store a bit?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FC21415-F1D0-5548-887E-AFB9136D8580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5214" y="1459293"/>
            <a:ext cx="1051497" cy="911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F7EA0C9-18F9-204C-850E-3C4C20916277}"/>
              </a:ext>
            </a:extLst>
          </p:cNvPr>
          <p:cNvSpPr txBox="1"/>
          <p:nvPr/>
        </p:nvSpPr>
        <p:spPr>
          <a:xfrm>
            <a:off x="7352419" y="1811476"/>
            <a:ext cx="1903085" cy="30777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>
            <a:defPPr>
              <a:defRPr lang="en-US"/>
            </a:defPPr>
            <a:lvl1pPr>
              <a:defRPr sz="1125"/>
            </a:lvl1pPr>
          </a:lstStyle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E5E"/>
                </a:solidFill>
                <a:effectLst/>
                <a:uLnTx/>
                <a:uFillTx/>
                <a:latin typeface="IBM Plex Sans"/>
                <a:ea typeface="+mn-ea"/>
                <a:cs typeface="+mn-cs"/>
              </a:rPr>
              <a:t>Magnetize something</a:t>
            </a:r>
          </a:p>
        </p:txBody>
      </p:sp>
      <p:sp>
        <p:nvSpPr>
          <p:cNvPr id="10" name="Notched Right Arrow 9">
            <a:extLst>
              <a:ext uri="{FF2B5EF4-FFF2-40B4-BE49-F238E27FC236}">
                <a16:creationId xmlns:a16="http://schemas.microsoft.com/office/drawing/2014/main" id="{F753053D-CADC-AC40-BE93-3D7452BE7D00}"/>
              </a:ext>
            </a:extLst>
          </p:cNvPr>
          <p:cNvSpPr/>
          <p:nvPr/>
        </p:nvSpPr>
        <p:spPr>
          <a:xfrm>
            <a:off x="9369395" y="1820342"/>
            <a:ext cx="552983" cy="276409"/>
          </a:xfrm>
          <a:prstGeom prst="notched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BM Plex Sans"/>
              <a:ea typeface="+mn-ea"/>
              <a:cs typeface="+mn-cs"/>
            </a:endParaRPr>
          </a:p>
        </p:txBody>
      </p:sp>
      <p:sp>
        <p:nvSpPr>
          <p:cNvPr id="11" name="TextBox 14">
            <a:extLst>
              <a:ext uri="{FF2B5EF4-FFF2-40B4-BE49-F238E27FC236}">
                <a16:creationId xmlns:a16="http://schemas.microsoft.com/office/drawing/2014/main" id="{0385C622-E35D-094F-803A-8733BF6BA4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13122" y="1789387"/>
            <a:ext cx="103804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+mn-cs"/>
              </a:rPr>
              <a:t>Tape &amp; HDD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C779131-A4E5-2D46-B996-A2A6094C22E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0399" y="2880795"/>
            <a:ext cx="898484" cy="603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79043E2-C7FA-E943-BEC7-F70A6D11D2E6}"/>
              </a:ext>
            </a:extLst>
          </p:cNvPr>
          <p:cNvSpPr txBox="1"/>
          <p:nvPr/>
        </p:nvSpPr>
        <p:spPr>
          <a:xfrm>
            <a:off x="7359901" y="3015599"/>
            <a:ext cx="2292615" cy="32316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>
            <a:defPPr>
              <a:defRPr lang="en-US"/>
            </a:defPPr>
            <a:lvl1pPr>
              <a:defRPr sz="1125"/>
            </a:lvl1pPr>
          </a:lstStyle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E5E"/>
                </a:solidFill>
                <a:effectLst/>
                <a:uLnTx/>
                <a:uFillTx/>
                <a:latin typeface="IBM Plex Sans"/>
                <a:ea typeface="+mn-ea"/>
                <a:cs typeface="+mn-cs"/>
              </a:rPr>
              <a:t>Change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000E5E"/>
                </a:solidFill>
                <a:effectLst/>
                <a:uLnTx/>
                <a:uFillTx/>
                <a:latin typeface="IBM Plex Sans"/>
                <a:ea typeface="+mn-ea"/>
                <a:cs typeface="+mn-cs"/>
              </a:rPr>
              <a:t> optical reflection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5C21D90-2266-954C-91F5-89914BE173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52723" y="2976515"/>
            <a:ext cx="149733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+mn-cs"/>
              </a:rPr>
              <a:t>ODA, </a:t>
            </a:r>
            <a:r>
              <a:rPr kumimoji="0" lang="en-US" alt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+mn-cs"/>
              </a:rPr>
              <a:t>BluRay</a:t>
            </a: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+mn-cs"/>
              </a:rPr>
              <a:t>, DVD</a:t>
            </a:r>
          </a:p>
        </p:txBody>
      </p:sp>
      <p:sp>
        <p:nvSpPr>
          <p:cNvPr id="15" name="Notched Right Arrow 14">
            <a:extLst>
              <a:ext uri="{FF2B5EF4-FFF2-40B4-BE49-F238E27FC236}">
                <a16:creationId xmlns:a16="http://schemas.microsoft.com/office/drawing/2014/main" id="{D2C245C2-EA15-7A48-AD11-DF776FC90F3C}"/>
              </a:ext>
            </a:extLst>
          </p:cNvPr>
          <p:cNvSpPr/>
          <p:nvPr/>
        </p:nvSpPr>
        <p:spPr>
          <a:xfrm>
            <a:off x="9777805" y="2903745"/>
            <a:ext cx="987731" cy="531753"/>
          </a:xfrm>
          <a:prstGeom prst="notched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67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ea typeface="+mn-ea"/>
                <a:cs typeface="+mn-cs"/>
              </a:rPr>
              <a:t>Phase change</a:t>
            </a:r>
          </a:p>
        </p:txBody>
      </p:sp>
      <p:pic>
        <p:nvPicPr>
          <p:cNvPr id="16" name="Picture 7">
            <a:extLst>
              <a:ext uri="{FF2B5EF4-FFF2-40B4-BE49-F238E27FC236}">
                <a16:creationId xmlns:a16="http://schemas.microsoft.com/office/drawing/2014/main" id="{DF836D2E-8E7B-604A-BB52-6E87A824C30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016" y="4888908"/>
            <a:ext cx="1001237" cy="971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5D06123B-00A0-2847-A7D9-565921AEDE5F}"/>
              </a:ext>
            </a:extLst>
          </p:cNvPr>
          <p:cNvSpPr txBox="1"/>
          <p:nvPr/>
        </p:nvSpPr>
        <p:spPr>
          <a:xfrm>
            <a:off x="1307752" y="5189947"/>
            <a:ext cx="1502334" cy="32316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>
            <a:defPPr>
              <a:defRPr lang="en-US"/>
            </a:defPPr>
            <a:lvl1pPr>
              <a:defRPr sz="1125"/>
            </a:lvl1pPr>
          </a:lstStyle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000E5E"/>
                </a:solidFill>
                <a:effectLst/>
                <a:uLnTx/>
                <a:uFillTx/>
                <a:latin typeface="IBM Plex Sans"/>
                <a:ea typeface="+mn-ea"/>
                <a:cs typeface="+mn-cs"/>
              </a:rPr>
              <a:t>Capture charge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E57EDF2-E146-4045-915B-85E358A654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71602" y="5918359"/>
            <a:ext cx="55976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+mn-cs"/>
              </a:rPr>
              <a:t>Flash</a:t>
            </a:r>
          </a:p>
        </p:txBody>
      </p:sp>
      <p:sp>
        <p:nvSpPr>
          <p:cNvPr id="19" name="Notched Right Arrow 18">
            <a:extLst>
              <a:ext uri="{FF2B5EF4-FFF2-40B4-BE49-F238E27FC236}">
                <a16:creationId xmlns:a16="http://schemas.microsoft.com/office/drawing/2014/main" id="{F1886062-C2B2-0E44-86C2-2E4B7052BADE}"/>
              </a:ext>
            </a:extLst>
          </p:cNvPr>
          <p:cNvSpPr/>
          <p:nvPr/>
        </p:nvSpPr>
        <p:spPr>
          <a:xfrm>
            <a:off x="9479497" y="5886385"/>
            <a:ext cx="866279" cy="339835"/>
          </a:xfrm>
          <a:prstGeom prst="notched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BM Plex Sans"/>
              <a:ea typeface="+mn-ea"/>
              <a:cs typeface="+mn-cs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1493FA8-721E-314E-BC84-344BF76F059C}"/>
              </a:ext>
            </a:extLst>
          </p:cNvPr>
          <p:cNvSpPr txBox="1"/>
          <p:nvPr/>
        </p:nvSpPr>
        <p:spPr>
          <a:xfrm>
            <a:off x="1302415" y="2331233"/>
            <a:ext cx="1786066" cy="32316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>
            <a:defPPr>
              <a:defRPr lang="en-US"/>
            </a:defPPr>
            <a:lvl1pPr>
              <a:defRPr sz="1125"/>
            </a:lvl1pPr>
          </a:lstStyle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000E5E"/>
                </a:solidFill>
                <a:effectLst/>
                <a:uLnTx/>
                <a:uFillTx/>
                <a:latin typeface="IBM Plex Sans"/>
                <a:ea typeface="+mn-ea"/>
                <a:cs typeface="+mn-cs"/>
              </a:rPr>
              <a:t>Align electron spin</a:t>
            </a:r>
          </a:p>
        </p:txBody>
      </p:sp>
      <p:sp>
        <p:nvSpPr>
          <p:cNvPr id="21" name="Notched Right Arrow 20">
            <a:extLst>
              <a:ext uri="{FF2B5EF4-FFF2-40B4-BE49-F238E27FC236}">
                <a16:creationId xmlns:a16="http://schemas.microsoft.com/office/drawing/2014/main" id="{CEC023CD-1A4F-8F4F-83C1-2B76459552E9}"/>
              </a:ext>
            </a:extLst>
          </p:cNvPr>
          <p:cNvSpPr/>
          <p:nvPr/>
        </p:nvSpPr>
        <p:spPr>
          <a:xfrm rot="21058614">
            <a:off x="3211492" y="1731435"/>
            <a:ext cx="2820387" cy="744227"/>
          </a:xfrm>
          <a:prstGeom prst="notched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ea typeface="+mn-ea"/>
                <a:cs typeface="+mn-cs"/>
              </a:rPr>
              <a:t>Via external magnetic field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C8F71A7C-5389-BD48-BF92-C308837EE161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61207" y="2237275"/>
            <a:ext cx="1216268" cy="929880"/>
          </a:xfrm>
          <a:prstGeom prst="rect">
            <a:avLst/>
          </a:prstGeom>
        </p:spPr>
      </p:pic>
      <p:sp>
        <p:nvSpPr>
          <p:cNvPr id="23" name="Notched Right Arrow 22">
            <a:extLst>
              <a:ext uri="{FF2B5EF4-FFF2-40B4-BE49-F238E27FC236}">
                <a16:creationId xmlns:a16="http://schemas.microsoft.com/office/drawing/2014/main" id="{64565BE4-D360-3642-A7DC-3D68829880C7}"/>
              </a:ext>
            </a:extLst>
          </p:cNvPr>
          <p:cNvSpPr/>
          <p:nvPr/>
        </p:nvSpPr>
        <p:spPr>
          <a:xfrm>
            <a:off x="3261125" y="2338285"/>
            <a:ext cx="2815799" cy="744227"/>
          </a:xfrm>
          <a:prstGeom prst="notched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ea typeface="+mn-ea"/>
                <a:cs typeface="+mn-cs"/>
              </a:rPr>
              <a:t>Via electric current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F6A6B80C-9B6E-FF4D-9D11-FDAE2002814A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6154048" y="2223263"/>
            <a:ext cx="1136675" cy="869028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C5D30DCA-2E60-C048-A328-C6B361E6E3ED}"/>
              </a:ext>
            </a:extLst>
          </p:cNvPr>
          <p:cNvSpPr txBox="1"/>
          <p:nvPr/>
        </p:nvSpPr>
        <p:spPr>
          <a:xfrm>
            <a:off x="7352419" y="2433761"/>
            <a:ext cx="1321196" cy="32316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>
            <a:defPPr>
              <a:defRPr lang="en-US"/>
            </a:defPPr>
            <a:lvl1pPr>
              <a:defRPr sz="1125"/>
            </a:lvl1pPr>
          </a:lstStyle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000E5E"/>
                </a:solidFill>
                <a:effectLst/>
                <a:uLnTx/>
                <a:uFillTx/>
                <a:latin typeface="IBM Plex Sans"/>
                <a:ea typeface="+mn-ea"/>
                <a:cs typeface="+mn-cs"/>
              </a:rPr>
              <a:t>“</a:t>
            </a:r>
            <a:r>
              <a:rPr kumimoji="0" lang="en-US" sz="1500" b="0" i="0" u="none" strike="noStrike" kern="1200" cap="none" spc="0" normalizeH="0" baseline="0" noProof="0" dirty="0" err="1">
                <a:ln>
                  <a:noFill/>
                </a:ln>
                <a:solidFill>
                  <a:srgbClr val="000E5E"/>
                </a:solidFill>
                <a:effectLst/>
                <a:uLnTx/>
                <a:uFillTx/>
                <a:latin typeface="IBM Plex Sans"/>
                <a:ea typeface="+mn-ea"/>
                <a:cs typeface="+mn-cs"/>
              </a:rPr>
              <a:t>spintronics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000E5E"/>
                </a:solidFill>
                <a:effectLst/>
                <a:uLnTx/>
                <a:uFillTx/>
                <a:latin typeface="IBM Plex Sans"/>
                <a:ea typeface="+mn-ea"/>
                <a:cs typeface="+mn-cs"/>
              </a:rPr>
              <a:t>”</a:t>
            </a:r>
          </a:p>
        </p:txBody>
      </p:sp>
      <p:sp>
        <p:nvSpPr>
          <p:cNvPr id="26" name="Notched Right Arrow 25">
            <a:extLst>
              <a:ext uri="{FF2B5EF4-FFF2-40B4-BE49-F238E27FC236}">
                <a16:creationId xmlns:a16="http://schemas.microsoft.com/office/drawing/2014/main" id="{209F939A-A536-F24A-B993-BFDE88877C27}"/>
              </a:ext>
            </a:extLst>
          </p:cNvPr>
          <p:cNvSpPr/>
          <p:nvPr/>
        </p:nvSpPr>
        <p:spPr>
          <a:xfrm>
            <a:off x="8903134" y="2440663"/>
            <a:ext cx="939423" cy="308660"/>
          </a:xfrm>
          <a:prstGeom prst="notched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BM Plex Sans"/>
              <a:ea typeface="+mn-ea"/>
              <a:cs typeface="+mn-cs"/>
            </a:endParaRPr>
          </a:p>
        </p:txBody>
      </p:sp>
      <p:sp>
        <p:nvSpPr>
          <p:cNvPr id="27" name="TextBox 14">
            <a:extLst>
              <a:ext uri="{FF2B5EF4-FFF2-40B4-BE49-F238E27FC236}">
                <a16:creationId xmlns:a16="http://schemas.microsoft.com/office/drawing/2014/main" id="{367D47F0-DFDA-3448-A936-798BA32034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74965" y="2440663"/>
            <a:ext cx="218040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+mn-cs"/>
              </a:rPr>
              <a:t>MRAM (non-volatile memory)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0825723-3B5C-DF49-968C-904CDA3BB51F}"/>
              </a:ext>
            </a:extLst>
          </p:cNvPr>
          <p:cNvSpPr txBox="1"/>
          <p:nvPr/>
        </p:nvSpPr>
        <p:spPr>
          <a:xfrm>
            <a:off x="1277475" y="3857904"/>
            <a:ext cx="1888848" cy="55399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>
              <a:defRPr sz="1125"/>
            </a:lvl1pPr>
          </a:lstStyle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000E5E"/>
                </a:solidFill>
                <a:effectLst/>
                <a:uLnTx/>
                <a:uFillTx/>
                <a:latin typeface="IBM Plex Sans"/>
                <a:ea typeface="+mn-ea"/>
                <a:cs typeface="+mn-cs"/>
              </a:rPr>
              <a:t>Change structure of matter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F9D311A-57EC-CC45-AB7C-BCFE988F1A35}"/>
              </a:ext>
            </a:extLst>
          </p:cNvPr>
          <p:cNvSpPr txBox="1"/>
          <p:nvPr/>
        </p:nvSpPr>
        <p:spPr>
          <a:xfrm>
            <a:off x="7369519" y="4140513"/>
            <a:ext cx="2505814" cy="32316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>
            <a:defPPr>
              <a:defRPr lang="en-US"/>
            </a:defPPr>
            <a:lvl1pPr>
              <a:defRPr sz="1125"/>
            </a:lvl1pPr>
          </a:lstStyle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000E5E"/>
                </a:solidFill>
                <a:effectLst/>
                <a:uLnTx/>
                <a:uFillTx/>
                <a:latin typeface="IBM Plex Sans"/>
                <a:ea typeface="+mn-ea"/>
                <a:cs typeface="+mn-cs"/>
              </a:rPr>
              <a:t>DNA – base pair molecules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8FBBCA0-04B6-5B4F-955D-EAF2FDA0CF8D}"/>
              </a:ext>
            </a:extLst>
          </p:cNvPr>
          <p:cNvSpPr txBox="1"/>
          <p:nvPr/>
        </p:nvSpPr>
        <p:spPr>
          <a:xfrm>
            <a:off x="7362287" y="4661542"/>
            <a:ext cx="2119491" cy="32316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>
            <a:defPPr>
              <a:defRPr lang="en-US"/>
            </a:defPPr>
            <a:lvl1pPr>
              <a:defRPr sz="1125"/>
            </a:lvl1pPr>
          </a:lstStyle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E5E"/>
                </a:solidFill>
                <a:effectLst/>
                <a:uLnTx/>
                <a:uFillTx/>
                <a:latin typeface="IBM Plex Sans"/>
                <a:ea typeface="+mn-ea"/>
                <a:cs typeface="+mn-cs"/>
              </a:rPr>
              <a:t>Phase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000E5E"/>
                </a:solidFill>
                <a:effectLst/>
                <a:uLnTx/>
                <a:uFillTx/>
                <a:latin typeface="IBM Plex Sans"/>
                <a:ea typeface="+mn-ea"/>
                <a:cs typeface="+mn-cs"/>
              </a:rPr>
              <a:t> Change Memory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4D53A6E-B3C5-9549-B4B9-BDB6681405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533900" y="3495991"/>
            <a:ext cx="175955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+mn-cs"/>
              </a:rPr>
              <a:t>Holographic, magneto </a:t>
            </a:r>
            <a:r>
              <a:rPr kumimoji="0" lang="en-US" alt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+mn-cs"/>
              </a:rPr>
              <a:t>optica</a:t>
            </a:r>
            <a:r>
              <a:rPr lang="en-US" altLang="en-US" sz="1200" dirty="0">
                <a:solidFill>
                  <a:prstClr val="black"/>
                </a:solidFill>
              </a:rPr>
              <a:t>l, </a:t>
            </a: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+mn-cs"/>
              </a:rPr>
              <a:t>ablative,</a:t>
            </a:r>
          </a:p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+mn-cs"/>
              </a:rPr>
              <a:t>5D crystal </a:t>
            </a:r>
          </a:p>
        </p:txBody>
      </p:sp>
      <p:sp>
        <p:nvSpPr>
          <p:cNvPr id="32" name="Notched Right Arrow 31">
            <a:extLst>
              <a:ext uri="{FF2B5EF4-FFF2-40B4-BE49-F238E27FC236}">
                <a16:creationId xmlns:a16="http://schemas.microsoft.com/office/drawing/2014/main" id="{22FFA96B-07BD-0A49-91D0-696824415C82}"/>
              </a:ext>
            </a:extLst>
          </p:cNvPr>
          <p:cNvSpPr/>
          <p:nvPr/>
        </p:nvSpPr>
        <p:spPr>
          <a:xfrm rot="241416">
            <a:off x="9961976" y="3538776"/>
            <a:ext cx="566787" cy="350264"/>
          </a:xfrm>
          <a:prstGeom prst="notched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BM Plex Sans"/>
              <a:ea typeface="+mn-ea"/>
              <a:cs typeface="+mn-cs"/>
            </a:endParaRPr>
          </a:p>
        </p:txBody>
      </p:sp>
      <p:sp>
        <p:nvSpPr>
          <p:cNvPr id="33" name="TextBox 14">
            <a:extLst>
              <a:ext uri="{FF2B5EF4-FFF2-40B4-BE49-F238E27FC236}">
                <a16:creationId xmlns:a16="http://schemas.microsoft.com/office/drawing/2014/main" id="{C5F1E1B8-A6BF-C946-893F-94C66E3EC8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85873" y="4689703"/>
            <a:ext cx="205216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+mn-cs"/>
              </a:rPr>
              <a:t>PCM (non-volatile memory)</a:t>
            </a:r>
          </a:p>
        </p:txBody>
      </p:sp>
      <p:sp>
        <p:nvSpPr>
          <p:cNvPr id="34" name="Notched Right Arrow 33">
            <a:extLst>
              <a:ext uri="{FF2B5EF4-FFF2-40B4-BE49-F238E27FC236}">
                <a16:creationId xmlns:a16="http://schemas.microsoft.com/office/drawing/2014/main" id="{5CF0B5EA-4C7E-C64E-A85D-6B2B59C46FF2}"/>
              </a:ext>
            </a:extLst>
          </p:cNvPr>
          <p:cNvSpPr/>
          <p:nvPr/>
        </p:nvSpPr>
        <p:spPr>
          <a:xfrm>
            <a:off x="9628214" y="4668327"/>
            <a:ext cx="351740" cy="320088"/>
          </a:xfrm>
          <a:prstGeom prst="notched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BM Plex Sans"/>
              <a:ea typeface="+mn-ea"/>
              <a:cs typeface="+mn-cs"/>
            </a:endParaRPr>
          </a:p>
        </p:txBody>
      </p:sp>
      <p:sp>
        <p:nvSpPr>
          <p:cNvPr id="35" name="Notched Right Arrow 34">
            <a:extLst>
              <a:ext uri="{FF2B5EF4-FFF2-40B4-BE49-F238E27FC236}">
                <a16:creationId xmlns:a16="http://schemas.microsoft.com/office/drawing/2014/main" id="{21C2A101-BC45-944D-9F16-193A56D3069B}"/>
              </a:ext>
            </a:extLst>
          </p:cNvPr>
          <p:cNvSpPr/>
          <p:nvPr/>
        </p:nvSpPr>
        <p:spPr>
          <a:xfrm>
            <a:off x="10023433" y="4075151"/>
            <a:ext cx="715743" cy="294523"/>
          </a:xfrm>
          <a:prstGeom prst="notched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BM Plex Sans"/>
              <a:ea typeface="+mn-ea"/>
              <a:cs typeface="+mn-cs"/>
            </a:endParaRPr>
          </a:p>
        </p:txBody>
      </p:sp>
      <p:sp>
        <p:nvSpPr>
          <p:cNvPr id="36" name="TextBox 14">
            <a:extLst>
              <a:ext uri="{FF2B5EF4-FFF2-40B4-BE49-F238E27FC236}">
                <a16:creationId xmlns:a16="http://schemas.microsoft.com/office/drawing/2014/main" id="{F50F5837-0128-6B4D-8F34-99C5BF57E5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52723" y="4050585"/>
            <a:ext cx="157494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+mn-cs"/>
              </a:rPr>
              <a:t>High density chemical storage</a:t>
            </a:r>
          </a:p>
        </p:txBody>
      </p:sp>
      <p:sp>
        <p:nvSpPr>
          <p:cNvPr id="37" name="Notched Right Arrow 36">
            <a:extLst>
              <a:ext uri="{FF2B5EF4-FFF2-40B4-BE49-F238E27FC236}">
                <a16:creationId xmlns:a16="http://schemas.microsoft.com/office/drawing/2014/main" id="{969D1BF9-7D2E-A844-A3DF-5B0BA1A3A433}"/>
              </a:ext>
            </a:extLst>
          </p:cNvPr>
          <p:cNvSpPr/>
          <p:nvPr/>
        </p:nvSpPr>
        <p:spPr>
          <a:xfrm rot="21252512">
            <a:off x="3155747" y="3160185"/>
            <a:ext cx="3049188" cy="685295"/>
          </a:xfrm>
          <a:prstGeom prst="notched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ea typeface="+mn-ea"/>
                <a:cs typeface="+mn-cs"/>
              </a:rPr>
              <a:t>to create optical change </a:t>
            </a:r>
            <a:endParaRPr kumimoji="0" lang="en-US" sz="15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BM Plex Sans"/>
              <a:ea typeface="+mn-ea"/>
              <a:cs typeface="+mn-cs"/>
            </a:endParaRPr>
          </a:p>
        </p:txBody>
      </p:sp>
      <p:sp>
        <p:nvSpPr>
          <p:cNvPr id="38" name="Notched Right Arrow 37">
            <a:extLst>
              <a:ext uri="{FF2B5EF4-FFF2-40B4-BE49-F238E27FC236}">
                <a16:creationId xmlns:a16="http://schemas.microsoft.com/office/drawing/2014/main" id="{668C558B-8D1A-174C-AC4A-26C0A43D640C}"/>
              </a:ext>
            </a:extLst>
          </p:cNvPr>
          <p:cNvSpPr/>
          <p:nvPr/>
        </p:nvSpPr>
        <p:spPr>
          <a:xfrm>
            <a:off x="3196644" y="3691724"/>
            <a:ext cx="3035085" cy="744227"/>
          </a:xfrm>
          <a:prstGeom prst="notched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ea typeface="+mn-ea"/>
                <a:cs typeface="+mn-cs"/>
              </a:rPr>
              <a:t>to create base pair molecule</a:t>
            </a:r>
          </a:p>
        </p:txBody>
      </p:sp>
      <p:sp>
        <p:nvSpPr>
          <p:cNvPr id="39" name="Notched Right Arrow 38">
            <a:extLst>
              <a:ext uri="{FF2B5EF4-FFF2-40B4-BE49-F238E27FC236}">
                <a16:creationId xmlns:a16="http://schemas.microsoft.com/office/drawing/2014/main" id="{2CD07338-9424-9D48-A1DC-FFC1C05D9A0A}"/>
              </a:ext>
            </a:extLst>
          </p:cNvPr>
          <p:cNvSpPr/>
          <p:nvPr/>
        </p:nvSpPr>
        <p:spPr>
          <a:xfrm rot="218819">
            <a:off x="3190214" y="4237768"/>
            <a:ext cx="3026079" cy="744227"/>
          </a:xfrm>
          <a:prstGeom prst="notched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ea typeface="+mn-ea"/>
                <a:cs typeface="+mn-cs"/>
              </a:rPr>
              <a:t>to create resistive change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62C316A-72B4-5B40-9FD8-3C47143ED229}"/>
              </a:ext>
            </a:extLst>
          </p:cNvPr>
          <p:cNvSpPr txBox="1"/>
          <p:nvPr/>
        </p:nvSpPr>
        <p:spPr>
          <a:xfrm>
            <a:off x="7352419" y="3572485"/>
            <a:ext cx="2560216" cy="32316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>
              <a:defRPr sz="1125"/>
            </a:lvl1pPr>
          </a:lstStyle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E5E"/>
                </a:solidFill>
                <a:effectLst/>
                <a:uLnTx/>
                <a:uFillTx/>
                <a:latin typeface="IBM Plex Sans"/>
                <a:ea typeface="+mn-ea"/>
                <a:cs typeface="+mn-cs"/>
              </a:rPr>
              <a:t>Change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000E5E"/>
                </a:solidFill>
                <a:effectLst/>
                <a:uLnTx/>
                <a:uFillTx/>
                <a:latin typeface="IBM Plex Sans"/>
                <a:ea typeface="+mn-ea"/>
                <a:cs typeface="+mn-cs"/>
              </a:rPr>
              <a:t> other characteristic</a:t>
            </a: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DBCC7582-CFF8-ED4D-A098-81E39AACDB70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22939" y="3740295"/>
            <a:ext cx="720828" cy="800919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DC4BAD04-1FB1-5F41-B66F-556962640EB1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22420" y="3956557"/>
            <a:ext cx="1190835" cy="892209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8F889AA3-A939-B946-9E7E-94EDDDA0097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61609" y="5189947"/>
            <a:ext cx="810641" cy="506023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55E039EE-D0FA-304D-B677-30A6FDCB1165}"/>
              </a:ext>
            </a:extLst>
          </p:cNvPr>
          <p:cNvSpPr txBox="1"/>
          <p:nvPr/>
        </p:nvSpPr>
        <p:spPr>
          <a:xfrm>
            <a:off x="7395166" y="5240595"/>
            <a:ext cx="2372765" cy="32316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>
            <a:defPPr>
              <a:defRPr lang="en-US"/>
            </a:defPPr>
            <a:lvl1pPr>
              <a:defRPr sz="1125"/>
            </a:lvl1pPr>
          </a:lstStyle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000E5E"/>
                </a:solidFill>
                <a:effectLst/>
                <a:uLnTx/>
                <a:uFillTx/>
                <a:latin typeface="IBM Plex Sans"/>
                <a:ea typeface="+mn-ea"/>
                <a:cs typeface="+mn-cs"/>
              </a:rPr>
              <a:t>Atom scale manipulation </a:t>
            </a:r>
          </a:p>
        </p:txBody>
      </p:sp>
      <p:sp>
        <p:nvSpPr>
          <p:cNvPr id="45" name="Notched Right Arrow 44">
            <a:extLst>
              <a:ext uri="{FF2B5EF4-FFF2-40B4-BE49-F238E27FC236}">
                <a16:creationId xmlns:a16="http://schemas.microsoft.com/office/drawing/2014/main" id="{F1F35B51-0AE3-114F-9A18-12678FADB26D}"/>
              </a:ext>
            </a:extLst>
          </p:cNvPr>
          <p:cNvSpPr/>
          <p:nvPr/>
        </p:nvSpPr>
        <p:spPr>
          <a:xfrm rot="433240">
            <a:off x="3128214" y="4763752"/>
            <a:ext cx="3038257" cy="744227"/>
          </a:xfrm>
          <a:prstGeom prst="notched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ea typeface="+mn-ea"/>
                <a:cs typeface="+mn-cs"/>
              </a:rPr>
              <a:t>by arrangement of atoms</a:t>
            </a:r>
          </a:p>
        </p:txBody>
      </p:sp>
      <p:sp>
        <p:nvSpPr>
          <p:cNvPr id="46" name="Notched Right Arrow 45">
            <a:extLst>
              <a:ext uri="{FF2B5EF4-FFF2-40B4-BE49-F238E27FC236}">
                <a16:creationId xmlns:a16="http://schemas.microsoft.com/office/drawing/2014/main" id="{6D1EE3CF-1B80-4F49-B9DC-B2A76DD20946}"/>
              </a:ext>
            </a:extLst>
          </p:cNvPr>
          <p:cNvSpPr/>
          <p:nvPr/>
        </p:nvSpPr>
        <p:spPr>
          <a:xfrm>
            <a:off x="9930477" y="5277356"/>
            <a:ext cx="835059" cy="320088"/>
          </a:xfrm>
          <a:prstGeom prst="notchedRightArrow">
            <a:avLst>
              <a:gd name="adj1" fmla="val 42382"/>
              <a:gd name="adj2" fmla="val 50000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BM Plex Sans"/>
              <a:ea typeface="+mn-ea"/>
              <a:cs typeface="+mn-cs"/>
            </a:endParaRPr>
          </a:p>
        </p:txBody>
      </p:sp>
      <p:sp>
        <p:nvSpPr>
          <p:cNvPr id="47" name="TextBox 14">
            <a:extLst>
              <a:ext uri="{FF2B5EF4-FFF2-40B4-BE49-F238E27FC236}">
                <a16:creationId xmlns:a16="http://schemas.microsoft.com/office/drawing/2014/main" id="{F0BDA7D7-2731-B949-9EF0-0627EC175E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39175" y="5239670"/>
            <a:ext cx="155427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+mn-cs"/>
              </a:rPr>
              <a:t>High density atomic storage</a:t>
            </a:r>
          </a:p>
        </p:txBody>
      </p:sp>
      <p:sp>
        <p:nvSpPr>
          <p:cNvPr id="48" name="Notched Right Arrow 47">
            <a:extLst>
              <a:ext uri="{FF2B5EF4-FFF2-40B4-BE49-F238E27FC236}">
                <a16:creationId xmlns:a16="http://schemas.microsoft.com/office/drawing/2014/main" id="{B9C74F4E-53C8-4641-89F8-5F8FCFFD149C}"/>
              </a:ext>
            </a:extLst>
          </p:cNvPr>
          <p:cNvSpPr/>
          <p:nvPr/>
        </p:nvSpPr>
        <p:spPr>
          <a:xfrm rot="561245">
            <a:off x="3000373" y="5367153"/>
            <a:ext cx="3038257" cy="833112"/>
          </a:xfrm>
          <a:prstGeom prst="notched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ea typeface="+mn-ea"/>
                <a:cs typeface="+mn-cs"/>
              </a:rPr>
              <a:t>In semiconductor structures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5AA4A5D9-8BCA-2E44-A902-9ABCA5C2F1C8}"/>
              </a:ext>
            </a:extLst>
          </p:cNvPr>
          <p:cNvSpPr txBox="1"/>
          <p:nvPr/>
        </p:nvSpPr>
        <p:spPr>
          <a:xfrm>
            <a:off x="7428306" y="5846718"/>
            <a:ext cx="1951175" cy="32316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>
            <a:defPPr>
              <a:defRPr lang="en-US"/>
            </a:defPPr>
            <a:lvl1pPr>
              <a:defRPr sz="1125"/>
            </a:lvl1pPr>
          </a:lstStyle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000E5E"/>
                </a:solidFill>
                <a:effectLst/>
                <a:uLnTx/>
                <a:uFillTx/>
                <a:latin typeface="IBM Plex Sans"/>
                <a:ea typeface="+mn-ea"/>
                <a:cs typeface="+mn-cs"/>
              </a:rPr>
              <a:t>MLC &amp; 3D structures</a:t>
            </a:r>
          </a:p>
        </p:txBody>
      </p:sp>
      <p:pic>
        <p:nvPicPr>
          <p:cNvPr id="50" name="Picture 49">
            <a:extLst>
              <a:ext uri="{FF2B5EF4-FFF2-40B4-BE49-F238E27FC236}">
                <a16:creationId xmlns:a16="http://schemas.microsoft.com/office/drawing/2014/main" id="{4B007C8E-0A55-E648-8B85-E50857EA0DEE}"/>
              </a:ext>
            </a:extLst>
          </p:cNvPr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65312" y="4555764"/>
            <a:ext cx="1060401" cy="622488"/>
          </a:xfrm>
          <a:prstGeom prst="rect">
            <a:avLst/>
          </a:prstGeom>
        </p:spPr>
      </p:pic>
      <p:sp>
        <p:nvSpPr>
          <p:cNvPr id="53" name="Oval 52">
            <a:extLst>
              <a:ext uri="{FF2B5EF4-FFF2-40B4-BE49-F238E27FC236}">
                <a16:creationId xmlns:a16="http://schemas.microsoft.com/office/drawing/2014/main" id="{65ADA3B1-9E6F-BC41-8922-ABDEC4E44BD0}"/>
              </a:ext>
            </a:extLst>
          </p:cNvPr>
          <p:cNvSpPr/>
          <p:nvPr/>
        </p:nvSpPr>
        <p:spPr>
          <a:xfrm>
            <a:off x="9958649" y="1709270"/>
            <a:ext cx="668073" cy="429249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1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BM Plex Sans"/>
              <a:ea typeface="+mn-ea"/>
              <a:cs typeface="+mn-cs"/>
            </a:endParaRP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A90E3E41-60B7-9A47-810C-C8C618EF3F3A}"/>
              </a:ext>
            </a:extLst>
          </p:cNvPr>
          <p:cNvSpPr/>
          <p:nvPr/>
        </p:nvSpPr>
        <p:spPr>
          <a:xfrm>
            <a:off x="10739175" y="2895632"/>
            <a:ext cx="1376843" cy="447443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1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BM Plex Sans"/>
              <a:ea typeface="+mn-ea"/>
              <a:cs typeface="+mn-cs"/>
            </a:endParaRP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E4359819-1235-734D-9FFD-0BD00C2C9BD7}"/>
              </a:ext>
            </a:extLst>
          </p:cNvPr>
          <p:cNvSpPr/>
          <p:nvPr/>
        </p:nvSpPr>
        <p:spPr>
          <a:xfrm>
            <a:off x="10345776" y="1716897"/>
            <a:ext cx="668073" cy="447443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1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BM Plex Sans"/>
              <a:ea typeface="+mn-ea"/>
              <a:cs typeface="+mn-cs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01D47174-3E9D-0B4D-A70F-7A871CDC6C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62706" y="329511"/>
            <a:ext cx="122501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+mn-cs"/>
              </a:rPr>
              <a:t>Capacity/active</a:t>
            </a: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376E01A0-C349-3F46-9BF6-C53A0D09508B}"/>
              </a:ext>
            </a:extLst>
          </p:cNvPr>
          <p:cNvSpPr/>
          <p:nvPr/>
        </p:nvSpPr>
        <p:spPr>
          <a:xfrm>
            <a:off x="10023640" y="301844"/>
            <a:ext cx="1685077" cy="352264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1" b="0" i="0" u="none" strike="noStrike" kern="1200" cap="none" spc="0" normalizeH="0" baseline="0" noProof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IBM Plex Sans"/>
              <a:ea typeface="+mn-ea"/>
              <a:cs typeface="+mn-cs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9F9C8841-B2A4-5143-9DE1-8B4F00F315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82236" y="750402"/>
            <a:ext cx="137088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+mn-cs"/>
              </a:rPr>
              <a:t>Low cost, archive</a:t>
            </a:r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EAA3449E-37E3-5B4B-A327-3B46631D9346}"/>
              </a:ext>
            </a:extLst>
          </p:cNvPr>
          <p:cNvSpPr/>
          <p:nvPr/>
        </p:nvSpPr>
        <p:spPr>
          <a:xfrm>
            <a:off x="10062704" y="711087"/>
            <a:ext cx="1685077" cy="352264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1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BM Plex Sans"/>
              <a:ea typeface="+mn-ea"/>
              <a:cs typeface="+mn-cs"/>
            </a:endParaRP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C64EA087-D64B-7F4D-AC2B-F758112A2FB0}"/>
              </a:ext>
            </a:extLst>
          </p:cNvPr>
          <p:cNvSpPr/>
          <p:nvPr/>
        </p:nvSpPr>
        <p:spPr>
          <a:xfrm>
            <a:off x="10458848" y="4067332"/>
            <a:ext cx="1586223" cy="444918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1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BM Plex Sans"/>
              <a:ea typeface="+mn-ea"/>
              <a:cs typeface="+mn-cs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5307603E-40C0-3946-BFE8-680A48F590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01768" y="1149555"/>
            <a:ext cx="144462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+mn-cs"/>
              </a:rPr>
              <a:t>Cold/Deep archive</a:t>
            </a:r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B598C732-179E-E043-A789-D068157870C2}"/>
              </a:ext>
            </a:extLst>
          </p:cNvPr>
          <p:cNvSpPr/>
          <p:nvPr/>
        </p:nvSpPr>
        <p:spPr>
          <a:xfrm>
            <a:off x="10082236" y="1110240"/>
            <a:ext cx="1685077" cy="352264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1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BM Plex Sans"/>
              <a:ea typeface="+mn-ea"/>
              <a:cs typeface="+mn-cs"/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39F4E165-3391-BE33-D318-CF5C013DDAE4}"/>
              </a:ext>
            </a:extLst>
          </p:cNvPr>
          <p:cNvSpPr/>
          <p:nvPr/>
        </p:nvSpPr>
        <p:spPr>
          <a:xfrm>
            <a:off x="10485627" y="3929870"/>
            <a:ext cx="837064" cy="219817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1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BM Plex Sans"/>
              <a:ea typeface="+mn-ea"/>
              <a:cs typeface="+mn-cs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67F9EC87-89E3-A45B-FB12-60A984049DAE}"/>
              </a:ext>
            </a:extLst>
          </p:cNvPr>
          <p:cNvSpPr/>
          <p:nvPr/>
        </p:nvSpPr>
        <p:spPr>
          <a:xfrm>
            <a:off x="11059959" y="3723737"/>
            <a:ext cx="837064" cy="219817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1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BM Plex San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5675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4" grpId="0" animBg="1"/>
      <p:bldP spid="56" grpId="0" animBg="1"/>
      <p:bldP spid="59" grpId="0"/>
      <p:bldP spid="60" grpId="0" animBg="1"/>
      <p:bldP spid="61" grpId="0"/>
      <p:bldP spid="62" grpId="0" animBg="1"/>
      <p:bldP spid="63" grpId="0" animBg="1"/>
      <p:bldP spid="64" grpId="0"/>
      <p:bldP spid="65" grpId="0" animBg="1"/>
      <p:bldP spid="2" grpId="0" animBg="1"/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26D2EB-0CD7-A544-9CD5-D9C3304E6BEE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04801" y="1597660"/>
            <a:ext cx="7905946" cy="4479925"/>
          </a:xfrm>
        </p:spPr>
        <p:txBody>
          <a:bodyPr/>
          <a:lstStyle/>
          <a:p>
            <a:pPr marL="457189" indent="-457189">
              <a:buFont typeface="+mj-lt"/>
              <a:buAutoNum type="arabicPeriod"/>
            </a:pPr>
            <a:r>
              <a:rPr lang="en-US" sz="2400" dirty="0"/>
              <a:t>Make smaller buckets in which to store bits</a:t>
            </a:r>
          </a:p>
          <a:p>
            <a:pPr marL="457189" indent="-457189">
              <a:buFont typeface="+mj-lt"/>
              <a:buAutoNum type="arabicPeriod"/>
            </a:pPr>
            <a:endParaRPr lang="en-US" sz="2400" dirty="0"/>
          </a:p>
          <a:p>
            <a:pPr marL="457189" indent="-457189">
              <a:buFont typeface="+mj-lt"/>
              <a:buAutoNum type="arabicPeriod"/>
            </a:pPr>
            <a:r>
              <a:rPr lang="en-US" sz="2400" dirty="0"/>
              <a:t>Make a smaller, more sensitive thing to R/W the smaller bits</a:t>
            </a:r>
          </a:p>
          <a:p>
            <a:pPr marL="457189" indent="-457189">
              <a:buFont typeface="+mj-lt"/>
              <a:buAutoNum type="arabicPeriod"/>
            </a:pPr>
            <a:endParaRPr lang="en-US" sz="2400" dirty="0"/>
          </a:p>
          <a:p>
            <a:pPr marL="457189" indent="-457189">
              <a:buFont typeface="+mj-lt"/>
              <a:buAutoNum type="arabicPeriod"/>
            </a:pPr>
            <a:r>
              <a:rPr lang="en-US" sz="2400" dirty="0"/>
              <a:t>Make a better, faster, more accurate thing to get the sensor located on the bits</a:t>
            </a:r>
          </a:p>
          <a:p>
            <a:pPr marL="457189" indent="-457189">
              <a:buFont typeface="+mj-lt"/>
              <a:buAutoNum type="arabicPeriod"/>
            </a:pPr>
            <a:endParaRPr lang="en-US" sz="2400" dirty="0"/>
          </a:p>
          <a:p>
            <a:pPr marL="457189" indent="-457189">
              <a:buFont typeface="+mj-lt"/>
              <a:buAutoNum type="arabicPeriod"/>
            </a:pPr>
            <a:r>
              <a:rPr lang="en-US" sz="2400" dirty="0"/>
              <a:t>Make a more efficient means of encoding data into the bits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CF39344-A541-B84A-8E57-8449246874D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21107969">
            <a:off x="8169609" y="-118803"/>
            <a:ext cx="3633689" cy="371627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7D816D98-B0D9-374B-BED8-2ABDE525BFCF}"/>
              </a:ext>
            </a:extLst>
          </p:cNvPr>
          <p:cNvSpPr txBox="1">
            <a:spLocks/>
          </p:cNvSpPr>
          <p:nvPr/>
        </p:nvSpPr>
        <p:spPr bwMode="auto">
          <a:xfrm>
            <a:off x="241253" y="218759"/>
            <a:ext cx="7548960" cy="369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438912" bIns="0" numCol="1" anchor="t" anchorCtr="0" compatLnSpc="1">
            <a:prstTxWarp prst="textNoShape">
              <a:avLst/>
            </a:prstTxWarp>
            <a:spAutoFit/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67" b="1" baseline="0">
                <a:solidFill>
                  <a:srgbClr val="00649D"/>
                </a:solidFill>
                <a:latin typeface="HelvNeue for IBM"/>
                <a:ea typeface="MS PGothic" pitchFamily="34" charset="-128"/>
                <a:cs typeface="+mj-cs"/>
              </a:defRPr>
            </a:lvl1pPr>
            <a:lvl2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33">
                <a:solidFill>
                  <a:schemeClr val="tx2"/>
                </a:solidFill>
                <a:latin typeface="Arial" pitchFamily="34" charset="0"/>
                <a:ea typeface="MS PGothic" pitchFamily="34" charset="-128"/>
              </a:defRPr>
            </a:lvl2pPr>
            <a:lvl3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33">
                <a:solidFill>
                  <a:schemeClr val="tx2"/>
                </a:solidFill>
                <a:latin typeface="Arial" pitchFamily="34" charset="0"/>
                <a:ea typeface="MS PGothic" pitchFamily="34" charset="-128"/>
              </a:defRPr>
            </a:lvl3pPr>
            <a:lvl4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33">
                <a:solidFill>
                  <a:schemeClr val="tx2"/>
                </a:solidFill>
                <a:latin typeface="Arial" pitchFamily="34" charset="0"/>
                <a:ea typeface="MS PGothic" pitchFamily="34" charset="-128"/>
              </a:defRPr>
            </a:lvl4pPr>
            <a:lvl5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33">
                <a:solidFill>
                  <a:schemeClr val="tx2"/>
                </a:solidFill>
                <a:latin typeface="Arial" pitchFamily="34" charset="0"/>
                <a:ea typeface="MS PGothic" pitchFamily="34" charset="-128"/>
              </a:defRPr>
            </a:lvl5pPr>
            <a:lvl6pPr marL="457243" algn="l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chemeClr val="tx2"/>
                </a:solidFill>
                <a:latin typeface="Arial" pitchFamily="34" charset="0"/>
              </a:defRPr>
            </a:lvl6pPr>
            <a:lvl7pPr marL="914485" algn="l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chemeClr val="tx2"/>
                </a:solidFill>
                <a:latin typeface="Arial" pitchFamily="34" charset="0"/>
              </a:defRPr>
            </a:lvl7pPr>
            <a:lvl8pPr marL="1371728" algn="l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chemeClr val="tx2"/>
                </a:solidFill>
                <a:latin typeface="Arial" pitchFamily="34" charset="0"/>
              </a:defRPr>
            </a:lvl8pPr>
            <a:lvl9pPr marL="1828971" algn="l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kern="0" dirty="0"/>
              <a:t>Storage Technology</a:t>
            </a:r>
            <a:r>
              <a:rPr kumimoji="0" lang="en-US" sz="2667" b="1" i="0" u="none" strike="noStrike" kern="0" cap="none" spc="0" normalizeH="0" baseline="0" noProof="0" dirty="0">
                <a:ln>
                  <a:noFill/>
                </a:ln>
                <a:solidFill>
                  <a:srgbClr val="00649D"/>
                </a:solidFill>
                <a:effectLst/>
                <a:uLnTx/>
                <a:uFillTx/>
                <a:latin typeface="HelvNeue for IBM"/>
                <a:ea typeface="MS PGothic" pitchFamily="34" charset="-128"/>
                <a:cs typeface="+mj-cs"/>
              </a:rPr>
              <a:t> Improvement Recipe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F3B93C37-947E-AA4B-9246-12B9F730D7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Ed Childers  Mar 2025
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193624A-5EF3-B246-B4A8-7E7D913625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FD999D4-B456-9943-89B7-30D56181CE18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2866902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26D2EB-0CD7-A544-9CD5-D9C3304E6BEE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04801" y="1597660"/>
            <a:ext cx="7905946" cy="4479925"/>
          </a:xfrm>
        </p:spPr>
        <p:txBody>
          <a:bodyPr/>
          <a:lstStyle/>
          <a:p>
            <a:pPr marL="457189" indent="-457189">
              <a:buFont typeface="+mj-lt"/>
              <a:buAutoNum type="arabicPeriod"/>
            </a:pPr>
            <a:r>
              <a:rPr lang="en-US" sz="2400" dirty="0"/>
              <a:t>Make smaller buckets in which to store bits</a:t>
            </a:r>
          </a:p>
          <a:p>
            <a:pPr marL="457189" indent="-457189">
              <a:buFont typeface="+mj-lt"/>
              <a:buAutoNum type="arabicPeriod"/>
            </a:pPr>
            <a:endParaRPr lang="en-US" sz="2400" dirty="0"/>
          </a:p>
          <a:p>
            <a:pPr marL="457189" indent="-457189">
              <a:buFont typeface="+mj-lt"/>
              <a:buAutoNum type="arabicPeriod"/>
            </a:pPr>
            <a:r>
              <a:rPr lang="en-US" sz="2400" dirty="0"/>
              <a:t>Make a smaller, more sensitive thing to R/W the smaller bits</a:t>
            </a:r>
          </a:p>
          <a:p>
            <a:pPr marL="457189" indent="-457189">
              <a:buFont typeface="+mj-lt"/>
              <a:buAutoNum type="arabicPeriod"/>
            </a:pPr>
            <a:endParaRPr lang="en-US" sz="2400" dirty="0"/>
          </a:p>
          <a:p>
            <a:pPr marL="457189" indent="-457189">
              <a:buFont typeface="+mj-lt"/>
              <a:buAutoNum type="arabicPeriod"/>
            </a:pPr>
            <a:r>
              <a:rPr lang="en-US" sz="2400" dirty="0"/>
              <a:t>Make a better, faster, more accurate thing to get the sensor located on the bits</a:t>
            </a:r>
          </a:p>
          <a:p>
            <a:pPr marL="457189" indent="-457189">
              <a:buFont typeface="+mj-lt"/>
              <a:buAutoNum type="arabicPeriod"/>
            </a:pPr>
            <a:endParaRPr lang="en-US" sz="2400" dirty="0"/>
          </a:p>
          <a:p>
            <a:pPr marL="457189" indent="-457189">
              <a:buFont typeface="+mj-lt"/>
              <a:buAutoNum type="arabicPeriod"/>
            </a:pPr>
            <a:r>
              <a:rPr lang="en-US" sz="2400" dirty="0"/>
              <a:t>Make a more efficient means of encoding data into the bits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CF39344-A541-B84A-8E57-8449246874D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21107969">
            <a:off x="8169609" y="-118803"/>
            <a:ext cx="3633689" cy="371627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7D816D98-B0D9-374B-BED8-2ABDE525BFCF}"/>
              </a:ext>
            </a:extLst>
          </p:cNvPr>
          <p:cNvSpPr txBox="1">
            <a:spLocks/>
          </p:cNvSpPr>
          <p:nvPr/>
        </p:nvSpPr>
        <p:spPr bwMode="auto">
          <a:xfrm>
            <a:off x="241253" y="218759"/>
            <a:ext cx="7548960" cy="369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438912" bIns="0" numCol="1" anchor="t" anchorCtr="0" compatLnSpc="1">
            <a:prstTxWarp prst="textNoShape">
              <a:avLst/>
            </a:prstTxWarp>
            <a:spAutoFit/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67" b="1" baseline="0">
                <a:solidFill>
                  <a:srgbClr val="00649D"/>
                </a:solidFill>
                <a:latin typeface="HelvNeue for IBM"/>
                <a:ea typeface="MS PGothic" pitchFamily="34" charset="-128"/>
                <a:cs typeface="+mj-cs"/>
              </a:defRPr>
            </a:lvl1pPr>
            <a:lvl2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33">
                <a:solidFill>
                  <a:schemeClr val="tx2"/>
                </a:solidFill>
                <a:latin typeface="Arial" pitchFamily="34" charset="0"/>
                <a:ea typeface="MS PGothic" pitchFamily="34" charset="-128"/>
              </a:defRPr>
            </a:lvl2pPr>
            <a:lvl3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33">
                <a:solidFill>
                  <a:schemeClr val="tx2"/>
                </a:solidFill>
                <a:latin typeface="Arial" pitchFamily="34" charset="0"/>
                <a:ea typeface="MS PGothic" pitchFamily="34" charset="-128"/>
              </a:defRPr>
            </a:lvl3pPr>
            <a:lvl4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33">
                <a:solidFill>
                  <a:schemeClr val="tx2"/>
                </a:solidFill>
                <a:latin typeface="Arial" pitchFamily="34" charset="0"/>
                <a:ea typeface="MS PGothic" pitchFamily="34" charset="-128"/>
              </a:defRPr>
            </a:lvl4pPr>
            <a:lvl5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33">
                <a:solidFill>
                  <a:schemeClr val="tx2"/>
                </a:solidFill>
                <a:latin typeface="Arial" pitchFamily="34" charset="0"/>
                <a:ea typeface="MS PGothic" pitchFamily="34" charset="-128"/>
              </a:defRPr>
            </a:lvl5pPr>
            <a:lvl6pPr marL="457243" algn="l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chemeClr val="tx2"/>
                </a:solidFill>
                <a:latin typeface="Arial" pitchFamily="34" charset="0"/>
              </a:defRPr>
            </a:lvl6pPr>
            <a:lvl7pPr marL="914485" algn="l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chemeClr val="tx2"/>
                </a:solidFill>
                <a:latin typeface="Arial" pitchFamily="34" charset="0"/>
              </a:defRPr>
            </a:lvl7pPr>
            <a:lvl8pPr marL="1371728" algn="l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chemeClr val="tx2"/>
                </a:solidFill>
                <a:latin typeface="Arial" pitchFamily="34" charset="0"/>
              </a:defRPr>
            </a:lvl8pPr>
            <a:lvl9pPr marL="1828971" algn="l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kern="0" dirty="0"/>
              <a:t>Storage Technology</a:t>
            </a:r>
            <a:r>
              <a:rPr kumimoji="0" lang="en-US" sz="2667" b="1" i="0" u="none" strike="noStrike" kern="0" cap="none" spc="0" normalizeH="0" baseline="0" noProof="0" dirty="0">
                <a:ln>
                  <a:noFill/>
                </a:ln>
                <a:solidFill>
                  <a:srgbClr val="00649D"/>
                </a:solidFill>
                <a:effectLst/>
                <a:uLnTx/>
                <a:uFillTx/>
                <a:latin typeface="HelvNeue for IBM"/>
                <a:ea typeface="MS PGothic" pitchFamily="34" charset="-128"/>
                <a:cs typeface="+mj-cs"/>
              </a:rPr>
              <a:t> Improvement Recipe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F3B93C37-947E-AA4B-9246-12B9F730D7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Ed Childers  Mar 2025
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193624A-5EF3-B246-B4A8-7E7D913625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FD999D4-B456-9943-89B7-30D56181CE18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6092269-0730-B036-6B48-E3FECAF3C32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0981791">
            <a:off x="3502488" y="1839863"/>
            <a:ext cx="5187023" cy="500502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2844B94-1946-710F-83C5-BFDA523BBCC4}"/>
              </a:ext>
            </a:extLst>
          </p:cNvPr>
          <p:cNvSpPr txBox="1"/>
          <p:nvPr/>
        </p:nvSpPr>
        <p:spPr>
          <a:xfrm>
            <a:off x="5461793" y="952428"/>
            <a:ext cx="1596591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None/>
            </a:pPr>
            <a:r>
              <a:rPr lang="en-US" sz="4000" dirty="0">
                <a:solidFill>
                  <a:srgbClr val="666666"/>
                </a:solidFill>
                <a:latin typeface="Arial"/>
                <a:cs typeface="Arial"/>
              </a:rPr>
              <a:t>HDD</a:t>
            </a:r>
          </a:p>
        </p:txBody>
      </p:sp>
    </p:spTree>
    <p:extLst>
      <p:ext uri="{BB962C8B-B14F-4D97-AF65-F5344CB8AC3E}">
        <p14:creationId xmlns:p14="http://schemas.microsoft.com/office/powerpoint/2010/main" val="1697479608"/>
      </p:ext>
    </p:extLst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5274" y="219862"/>
            <a:ext cx="6873621" cy="369397"/>
          </a:xfrm>
        </p:spPr>
        <p:txBody>
          <a:bodyPr/>
          <a:lstStyle/>
          <a:p>
            <a:r>
              <a:rPr lang="en-US" altLang="en-US" dirty="0"/>
              <a:t>Noise and Magnetic Media Structure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altLang="en-US" kern="0"/>
              <a:t>|	</a:t>
            </a:r>
            <a:fld id="{98B367AA-5497-4605-8FE1-31B1D8BC0D7C}" type="slidenum">
              <a:rPr lang="en-US" altLang="en-US" b="1" kern="0" smtClean="0">
                <a:solidFill>
                  <a:srgbClr val="FFFFFF"/>
                </a:solidFill>
                <a:latin typeface="HelvNeue for IBM" pitchFamily="-84" charset="0"/>
              </a:rPr>
              <a:pPr>
                <a:defRPr/>
              </a:pPr>
              <a:t>16</a:t>
            </a:fld>
            <a:endParaRPr lang="en-US" altLang="en-US" b="1" kern="0" dirty="0">
              <a:solidFill>
                <a:srgbClr val="FFFFFF"/>
              </a:solidFill>
              <a:latin typeface="HelvNeue for IBM" pitchFamily="-84" charset="0"/>
            </a:endParaRPr>
          </a:p>
        </p:txBody>
      </p:sp>
      <p:graphicFrame>
        <p:nvGraphicFramePr>
          <p:cNvPr id="5" name="Object 2"/>
          <p:cNvGraphicFramePr>
            <a:graphicFrameLocks noChangeAspect="1"/>
          </p:cNvGraphicFramePr>
          <p:nvPr/>
        </p:nvGraphicFramePr>
        <p:xfrm>
          <a:off x="3413126" y="711987"/>
          <a:ext cx="5673725" cy="4678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rawing" r:id="rId2" imgW="2376639" imgH="1845887" progId="FLW3Drawing">
                  <p:embed/>
                </p:oleObj>
              </mc:Choice>
              <mc:Fallback>
                <p:oleObj name="Drawing" r:id="rId2" imgW="2376639" imgH="1845887" progId="FLW3Drawing">
                  <p:embed/>
                  <p:pic>
                    <p:nvPicPr>
                      <p:cNvPr id="5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3126" y="711987"/>
                        <a:ext cx="5673725" cy="4678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6350" algn="ctr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3"/>
          <p:cNvGraphicFramePr>
            <a:graphicFrameLocks noChangeAspect="1"/>
          </p:cNvGraphicFramePr>
          <p:nvPr/>
        </p:nvGraphicFramePr>
        <p:xfrm>
          <a:off x="3384678" y="538338"/>
          <a:ext cx="5365750" cy="5062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rawing" r:id="rId4" imgW="2299741" imgH="2044926" progId="FLW3Drawing">
                  <p:embed/>
                </p:oleObj>
              </mc:Choice>
              <mc:Fallback>
                <p:oleObj name="Drawing" r:id="rId4" imgW="2299741" imgH="2044926" progId="FLW3Drawing">
                  <p:embed/>
                  <p:pic>
                    <p:nvPicPr>
                      <p:cNvPr id="6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84678" y="538338"/>
                        <a:ext cx="5365750" cy="5062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6350" algn="ctr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3" name="Group 51"/>
          <p:cNvGrpSpPr>
            <a:grpSpLocks/>
          </p:cNvGrpSpPr>
          <p:nvPr/>
        </p:nvGrpSpPr>
        <p:grpSpPr bwMode="auto">
          <a:xfrm>
            <a:off x="1886527" y="2172664"/>
            <a:ext cx="3186113" cy="2344741"/>
            <a:chOff x="521" y="1897"/>
            <a:chExt cx="2007" cy="1477"/>
          </a:xfrm>
        </p:grpSpPr>
        <p:sp>
          <p:nvSpPr>
            <p:cNvPr id="54" name="AutoShape 52"/>
            <p:cNvSpPr>
              <a:spLocks noChangeAspect="1" noChangeArrowheads="1" noTextEdit="1"/>
            </p:cNvSpPr>
            <p:nvPr/>
          </p:nvSpPr>
          <p:spPr bwMode="auto">
            <a:xfrm>
              <a:off x="521" y="1897"/>
              <a:ext cx="2007" cy="14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55" name="Line 53"/>
            <p:cNvSpPr>
              <a:spLocks noChangeShapeType="1"/>
            </p:cNvSpPr>
            <p:nvPr/>
          </p:nvSpPr>
          <p:spPr bwMode="auto">
            <a:xfrm>
              <a:off x="1617" y="2640"/>
              <a:ext cx="556" cy="64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pic>
          <p:nvPicPr>
            <p:cNvPr id="56" name="Picture 54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1" y="1897"/>
              <a:ext cx="1632" cy="14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7" name="Oval 55"/>
            <p:cNvSpPr>
              <a:spLocks noChangeArrowheads="1"/>
            </p:cNvSpPr>
            <p:nvPr/>
          </p:nvSpPr>
          <p:spPr bwMode="auto">
            <a:xfrm>
              <a:off x="660" y="1949"/>
              <a:ext cx="1243" cy="1282"/>
            </a:xfrm>
            <a:prstGeom prst="ellips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457182"/>
              <a:endParaRPr lang="en-US" altLang="en-US">
                <a:solidFill>
                  <a:prstClr val="black"/>
                </a:solidFill>
                <a:cs typeface=""/>
              </a:endParaRPr>
            </a:p>
          </p:txBody>
        </p:sp>
        <p:sp>
          <p:nvSpPr>
            <p:cNvPr id="58" name="Line 56"/>
            <p:cNvSpPr>
              <a:spLocks noChangeShapeType="1"/>
            </p:cNvSpPr>
            <p:nvPr/>
          </p:nvSpPr>
          <p:spPr bwMode="auto">
            <a:xfrm>
              <a:off x="1877" y="2781"/>
              <a:ext cx="557" cy="64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2334" y="2800"/>
              <a:ext cx="131" cy="68"/>
            </a:xfrm>
            <a:custGeom>
              <a:avLst/>
              <a:gdLst>
                <a:gd name="T0" fmla="*/ 0 w 392"/>
                <a:gd name="T1" fmla="*/ 0 h 203"/>
                <a:gd name="T2" fmla="*/ 5 w 392"/>
                <a:gd name="T3" fmla="*/ 2 h 203"/>
                <a:gd name="T4" fmla="*/ 0 w 392"/>
                <a:gd name="T5" fmla="*/ 3 h 203"/>
                <a:gd name="T6" fmla="*/ 0 w 392"/>
                <a:gd name="T7" fmla="*/ 0 h 20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92" h="203">
                  <a:moveTo>
                    <a:pt x="21" y="0"/>
                  </a:moveTo>
                  <a:lnTo>
                    <a:pt x="392" y="145"/>
                  </a:lnTo>
                  <a:lnTo>
                    <a:pt x="0" y="203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254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60" name="Line 58"/>
            <p:cNvSpPr>
              <a:spLocks noChangeShapeType="1"/>
            </p:cNvSpPr>
            <p:nvPr/>
          </p:nvSpPr>
          <p:spPr bwMode="auto">
            <a:xfrm flipH="1" flipV="1">
              <a:off x="1286" y="2202"/>
              <a:ext cx="171" cy="5"/>
            </a:xfrm>
            <a:prstGeom prst="line">
              <a:avLst/>
            </a:prstGeom>
            <a:noFill/>
            <a:ln w="19050">
              <a:solidFill>
                <a:srgbClr val="DA003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1263" y="2175"/>
              <a:ext cx="112" cy="60"/>
            </a:xfrm>
            <a:custGeom>
              <a:avLst/>
              <a:gdLst>
                <a:gd name="T0" fmla="*/ 4 w 337"/>
                <a:gd name="T1" fmla="*/ 2 h 179"/>
                <a:gd name="T2" fmla="*/ 0 w 337"/>
                <a:gd name="T3" fmla="*/ 1 h 179"/>
                <a:gd name="T4" fmla="*/ 4 w 337"/>
                <a:gd name="T5" fmla="*/ 0 h 179"/>
                <a:gd name="T6" fmla="*/ 4 w 337"/>
                <a:gd name="T7" fmla="*/ 2 h 1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37" h="179">
                  <a:moveTo>
                    <a:pt x="334" y="179"/>
                  </a:moveTo>
                  <a:lnTo>
                    <a:pt x="0" y="80"/>
                  </a:lnTo>
                  <a:lnTo>
                    <a:pt x="337" y="0"/>
                  </a:lnTo>
                  <a:lnTo>
                    <a:pt x="334" y="179"/>
                  </a:lnTo>
                  <a:close/>
                </a:path>
              </a:pathLst>
            </a:custGeom>
            <a:solidFill>
              <a:srgbClr val="DA0030"/>
            </a:solidFill>
            <a:ln w="19050">
              <a:solidFill>
                <a:srgbClr val="DA003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62" name="Line 60"/>
            <p:cNvSpPr>
              <a:spLocks noChangeShapeType="1"/>
            </p:cNvSpPr>
            <p:nvPr/>
          </p:nvSpPr>
          <p:spPr bwMode="auto">
            <a:xfrm flipV="1">
              <a:off x="1026" y="2585"/>
              <a:ext cx="169" cy="19"/>
            </a:xfrm>
            <a:prstGeom prst="line">
              <a:avLst/>
            </a:prstGeom>
            <a:noFill/>
            <a:ln w="19050">
              <a:solidFill>
                <a:srgbClr val="DA003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1104" y="2566"/>
              <a:ext cx="114" cy="59"/>
            </a:xfrm>
            <a:custGeom>
              <a:avLst/>
              <a:gdLst>
                <a:gd name="T0" fmla="*/ 0 w 343"/>
                <a:gd name="T1" fmla="*/ 0 h 177"/>
                <a:gd name="T2" fmla="*/ 4 w 343"/>
                <a:gd name="T3" fmla="*/ 1 h 177"/>
                <a:gd name="T4" fmla="*/ 0 w 343"/>
                <a:gd name="T5" fmla="*/ 2 h 177"/>
                <a:gd name="T6" fmla="*/ 0 w 343"/>
                <a:gd name="T7" fmla="*/ 0 h 17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43" h="177">
                  <a:moveTo>
                    <a:pt x="0" y="0"/>
                  </a:moveTo>
                  <a:lnTo>
                    <a:pt x="343" y="49"/>
                  </a:lnTo>
                  <a:lnTo>
                    <a:pt x="18" y="1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A0030"/>
            </a:solidFill>
            <a:ln w="19050">
              <a:solidFill>
                <a:srgbClr val="DA003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64" name="Line 62"/>
            <p:cNvSpPr>
              <a:spLocks noChangeShapeType="1"/>
            </p:cNvSpPr>
            <p:nvPr/>
          </p:nvSpPr>
          <p:spPr bwMode="auto">
            <a:xfrm>
              <a:off x="1011" y="2855"/>
              <a:ext cx="172" cy="3"/>
            </a:xfrm>
            <a:prstGeom prst="line">
              <a:avLst/>
            </a:prstGeom>
            <a:noFill/>
            <a:ln w="19050">
              <a:solidFill>
                <a:srgbClr val="DA003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>
              <a:off x="1094" y="2827"/>
              <a:ext cx="112" cy="60"/>
            </a:xfrm>
            <a:custGeom>
              <a:avLst/>
              <a:gdLst>
                <a:gd name="T0" fmla="*/ 0 w 337"/>
                <a:gd name="T1" fmla="*/ 0 h 178"/>
                <a:gd name="T2" fmla="*/ 4 w 337"/>
                <a:gd name="T3" fmla="*/ 1 h 178"/>
                <a:gd name="T4" fmla="*/ 0 w 337"/>
                <a:gd name="T5" fmla="*/ 2 h 178"/>
                <a:gd name="T6" fmla="*/ 0 w 337"/>
                <a:gd name="T7" fmla="*/ 0 h 17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37" h="178">
                  <a:moveTo>
                    <a:pt x="1" y="0"/>
                  </a:moveTo>
                  <a:lnTo>
                    <a:pt x="337" y="92"/>
                  </a:lnTo>
                  <a:lnTo>
                    <a:pt x="0" y="17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A0030"/>
            </a:solidFill>
            <a:ln w="19050">
              <a:solidFill>
                <a:srgbClr val="DA003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66" name="Line 64"/>
            <p:cNvSpPr>
              <a:spLocks noChangeShapeType="1"/>
            </p:cNvSpPr>
            <p:nvPr/>
          </p:nvSpPr>
          <p:spPr bwMode="auto">
            <a:xfrm flipV="1">
              <a:off x="857" y="2193"/>
              <a:ext cx="169" cy="6"/>
            </a:xfrm>
            <a:prstGeom prst="line">
              <a:avLst/>
            </a:prstGeom>
            <a:noFill/>
            <a:ln w="19050">
              <a:solidFill>
                <a:srgbClr val="DA003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937" y="2166"/>
              <a:ext cx="112" cy="60"/>
            </a:xfrm>
            <a:custGeom>
              <a:avLst/>
              <a:gdLst>
                <a:gd name="T0" fmla="*/ 0 w 338"/>
                <a:gd name="T1" fmla="*/ 0 h 178"/>
                <a:gd name="T2" fmla="*/ 4 w 338"/>
                <a:gd name="T3" fmla="*/ 1 h 178"/>
                <a:gd name="T4" fmla="*/ 0 w 338"/>
                <a:gd name="T5" fmla="*/ 2 h 178"/>
                <a:gd name="T6" fmla="*/ 0 w 338"/>
                <a:gd name="T7" fmla="*/ 0 h 17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38" h="178">
                  <a:moveTo>
                    <a:pt x="0" y="0"/>
                  </a:moveTo>
                  <a:lnTo>
                    <a:pt x="338" y="78"/>
                  </a:lnTo>
                  <a:lnTo>
                    <a:pt x="5" y="1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A0030"/>
            </a:solidFill>
            <a:ln w="19050">
              <a:solidFill>
                <a:srgbClr val="DA003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68" name="Line 66"/>
            <p:cNvSpPr>
              <a:spLocks noChangeShapeType="1"/>
            </p:cNvSpPr>
            <p:nvPr/>
          </p:nvSpPr>
          <p:spPr bwMode="auto">
            <a:xfrm>
              <a:off x="771" y="2442"/>
              <a:ext cx="172" cy="12"/>
            </a:xfrm>
            <a:prstGeom prst="line">
              <a:avLst/>
            </a:prstGeom>
            <a:noFill/>
            <a:ln w="19050">
              <a:solidFill>
                <a:srgbClr val="DA003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853" y="2418"/>
              <a:ext cx="113" cy="60"/>
            </a:xfrm>
            <a:custGeom>
              <a:avLst/>
              <a:gdLst>
                <a:gd name="T0" fmla="*/ 0 w 340"/>
                <a:gd name="T1" fmla="*/ 0 h 178"/>
                <a:gd name="T2" fmla="*/ 4 w 340"/>
                <a:gd name="T3" fmla="*/ 1 h 178"/>
                <a:gd name="T4" fmla="*/ 0 w 340"/>
                <a:gd name="T5" fmla="*/ 2 h 178"/>
                <a:gd name="T6" fmla="*/ 0 w 340"/>
                <a:gd name="T7" fmla="*/ 0 h 17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40" h="178">
                  <a:moveTo>
                    <a:pt x="10" y="0"/>
                  </a:moveTo>
                  <a:lnTo>
                    <a:pt x="340" y="111"/>
                  </a:lnTo>
                  <a:lnTo>
                    <a:pt x="0" y="178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DA0030"/>
            </a:solidFill>
            <a:ln w="19050">
              <a:solidFill>
                <a:srgbClr val="DA003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0" name="Line 68"/>
            <p:cNvSpPr>
              <a:spLocks noChangeShapeType="1"/>
            </p:cNvSpPr>
            <p:nvPr/>
          </p:nvSpPr>
          <p:spPr bwMode="auto">
            <a:xfrm>
              <a:off x="852" y="2686"/>
              <a:ext cx="118" cy="26"/>
            </a:xfrm>
            <a:prstGeom prst="line">
              <a:avLst/>
            </a:prstGeom>
            <a:noFill/>
            <a:ln w="19050">
              <a:solidFill>
                <a:srgbClr val="DA003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878" y="2664"/>
              <a:ext cx="115" cy="58"/>
            </a:xfrm>
            <a:custGeom>
              <a:avLst/>
              <a:gdLst>
                <a:gd name="T0" fmla="*/ 0 w 346"/>
                <a:gd name="T1" fmla="*/ 0 h 176"/>
                <a:gd name="T2" fmla="*/ 4 w 346"/>
                <a:gd name="T3" fmla="*/ 2 h 176"/>
                <a:gd name="T4" fmla="*/ 0 w 346"/>
                <a:gd name="T5" fmla="*/ 2 h 176"/>
                <a:gd name="T6" fmla="*/ 0 w 346"/>
                <a:gd name="T7" fmla="*/ 0 h 17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46" h="176">
                  <a:moveTo>
                    <a:pt x="35" y="0"/>
                  </a:moveTo>
                  <a:lnTo>
                    <a:pt x="346" y="161"/>
                  </a:lnTo>
                  <a:lnTo>
                    <a:pt x="0" y="176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DA0030"/>
            </a:solidFill>
            <a:ln w="19050">
              <a:solidFill>
                <a:srgbClr val="DA003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2" name="Line 70"/>
            <p:cNvSpPr>
              <a:spLocks noChangeShapeType="1"/>
            </p:cNvSpPr>
            <p:nvPr/>
          </p:nvSpPr>
          <p:spPr bwMode="auto">
            <a:xfrm>
              <a:off x="818" y="2887"/>
              <a:ext cx="171" cy="31"/>
            </a:xfrm>
            <a:prstGeom prst="line">
              <a:avLst/>
            </a:prstGeom>
            <a:noFill/>
            <a:ln w="19050">
              <a:solidFill>
                <a:srgbClr val="DA003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3" name="Freeform 71"/>
            <p:cNvSpPr>
              <a:spLocks/>
            </p:cNvSpPr>
            <p:nvPr/>
          </p:nvSpPr>
          <p:spPr bwMode="auto">
            <a:xfrm>
              <a:off x="897" y="2873"/>
              <a:ext cx="115" cy="59"/>
            </a:xfrm>
            <a:custGeom>
              <a:avLst/>
              <a:gdLst>
                <a:gd name="T0" fmla="*/ 0 w 345"/>
                <a:gd name="T1" fmla="*/ 0 h 175"/>
                <a:gd name="T2" fmla="*/ 4 w 345"/>
                <a:gd name="T3" fmla="*/ 2 h 175"/>
                <a:gd name="T4" fmla="*/ 0 w 345"/>
                <a:gd name="T5" fmla="*/ 2 h 175"/>
                <a:gd name="T6" fmla="*/ 0 w 345"/>
                <a:gd name="T7" fmla="*/ 0 h 17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45" h="175">
                  <a:moveTo>
                    <a:pt x="28" y="0"/>
                  </a:moveTo>
                  <a:lnTo>
                    <a:pt x="345" y="148"/>
                  </a:lnTo>
                  <a:lnTo>
                    <a:pt x="0" y="175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DA0030"/>
            </a:solidFill>
            <a:ln w="19050">
              <a:solidFill>
                <a:srgbClr val="DA003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4" name="Line 72"/>
            <p:cNvSpPr>
              <a:spLocks noChangeShapeType="1"/>
            </p:cNvSpPr>
            <p:nvPr/>
          </p:nvSpPr>
          <p:spPr bwMode="auto">
            <a:xfrm flipH="1">
              <a:off x="1050" y="2350"/>
              <a:ext cx="170" cy="5"/>
            </a:xfrm>
            <a:prstGeom prst="line">
              <a:avLst/>
            </a:prstGeom>
            <a:noFill/>
            <a:ln w="19050">
              <a:solidFill>
                <a:srgbClr val="DA003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5" name="Freeform 73"/>
            <p:cNvSpPr>
              <a:spLocks/>
            </p:cNvSpPr>
            <p:nvPr/>
          </p:nvSpPr>
          <p:spPr bwMode="auto">
            <a:xfrm>
              <a:off x="1027" y="2323"/>
              <a:ext cx="112" cy="60"/>
            </a:xfrm>
            <a:custGeom>
              <a:avLst/>
              <a:gdLst>
                <a:gd name="T0" fmla="*/ 4 w 337"/>
                <a:gd name="T1" fmla="*/ 2 h 179"/>
                <a:gd name="T2" fmla="*/ 0 w 337"/>
                <a:gd name="T3" fmla="*/ 1 h 179"/>
                <a:gd name="T4" fmla="*/ 4 w 337"/>
                <a:gd name="T5" fmla="*/ 0 h 179"/>
                <a:gd name="T6" fmla="*/ 4 w 337"/>
                <a:gd name="T7" fmla="*/ 2 h 1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37" h="179">
                  <a:moveTo>
                    <a:pt x="337" y="179"/>
                  </a:moveTo>
                  <a:lnTo>
                    <a:pt x="0" y="98"/>
                  </a:lnTo>
                  <a:lnTo>
                    <a:pt x="333" y="0"/>
                  </a:lnTo>
                  <a:lnTo>
                    <a:pt x="337" y="179"/>
                  </a:lnTo>
                  <a:close/>
                </a:path>
              </a:pathLst>
            </a:custGeom>
            <a:solidFill>
              <a:srgbClr val="DA0030"/>
            </a:solidFill>
            <a:ln w="19050">
              <a:solidFill>
                <a:srgbClr val="DA003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6" name="Line 74"/>
            <p:cNvSpPr>
              <a:spLocks noChangeShapeType="1"/>
            </p:cNvSpPr>
            <p:nvPr/>
          </p:nvSpPr>
          <p:spPr bwMode="auto">
            <a:xfrm flipH="1" flipV="1">
              <a:off x="1306" y="2471"/>
              <a:ext cx="171" cy="11"/>
            </a:xfrm>
            <a:prstGeom prst="line">
              <a:avLst/>
            </a:prstGeom>
            <a:noFill/>
            <a:ln w="19050">
              <a:solidFill>
                <a:srgbClr val="DA003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7" name="Freeform 75"/>
            <p:cNvSpPr>
              <a:spLocks/>
            </p:cNvSpPr>
            <p:nvPr/>
          </p:nvSpPr>
          <p:spPr bwMode="auto">
            <a:xfrm>
              <a:off x="1283" y="2447"/>
              <a:ext cx="113" cy="59"/>
            </a:xfrm>
            <a:custGeom>
              <a:avLst/>
              <a:gdLst>
                <a:gd name="T0" fmla="*/ 4 w 340"/>
                <a:gd name="T1" fmla="*/ 2 h 177"/>
                <a:gd name="T2" fmla="*/ 0 w 340"/>
                <a:gd name="T3" fmla="*/ 1 h 177"/>
                <a:gd name="T4" fmla="*/ 4 w 340"/>
                <a:gd name="T5" fmla="*/ 0 h 177"/>
                <a:gd name="T6" fmla="*/ 4 w 340"/>
                <a:gd name="T7" fmla="*/ 2 h 17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40" h="177">
                  <a:moveTo>
                    <a:pt x="331" y="177"/>
                  </a:moveTo>
                  <a:lnTo>
                    <a:pt x="0" y="68"/>
                  </a:lnTo>
                  <a:lnTo>
                    <a:pt x="340" y="0"/>
                  </a:lnTo>
                  <a:lnTo>
                    <a:pt x="331" y="177"/>
                  </a:lnTo>
                  <a:close/>
                </a:path>
              </a:pathLst>
            </a:custGeom>
            <a:solidFill>
              <a:srgbClr val="DA0030"/>
            </a:solidFill>
            <a:ln w="19050">
              <a:solidFill>
                <a:srgbClr val="DA003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8" name="Line 76"/>
            <p:cNvSpPr>
              <a:spLocks noChangeShapeType="1"/>
            </p:cNvSpPr>
            <p:nvPr/>
          </p:nvSpPr>
          <p:spPr bwMode="auto">
            <a:xfrm flipH="1" flipV="1">
              <a:off x="1499" y="2325"/>
              <a:ext cx="170" cy="10"/>
            </a:xfrm>
            <a:prstGeom prst="line">
              <a:avLst/>
            </a:prstGeom>
            <a:noFill/>
            <a:ln w="19050">
              <a:solidFill>
                <a:srgbClr val="DA003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9" name="Freeform 77"/>
            <p:cNvSpPr>
              <a:spLocks/>
            </p:cNvSpPr>
            <p:nvPr/>
          </p:nvSpPr>
          <p:spPr bwMode="auto">
            <a:xfrm>
              <a:off x="1475" y="2301"/>
              <a:ext cx="113" cy="59"/>
            </a:xfrm>
            <a:custGeom>
              <a:avLst/>
              <a:gdLst>
                <a:gd name="T0" fmla="*/ 4 w 339"/>
                <a:gd name="T1" fmla="*/ 2 h 177"/>
                <a:gd name="T2" fmla="*/ 0 w 339"/>
                <a:gd name="T3" fmla="*/ 1 h 177"/>
                <a:gd name="T4" fmla="*/ 4 w 339"/>
                <a:gd name="T5" fmla="*/ 0 h 177"/>
                <a:gd name="T6" fmla="*/ 4 w 339"/>
                <a:gd name="T7" fmla="*/ 2 h 17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39" h="177">
                  <a:moveTo>
                    <a:pt x="331" y="177"/>
                  </a:moveTo>
                  <a:lnTo>
                    <a:pt x="0" y="69"/>
                  </a:lnTo>
                  <a:lnTo>
                    <a:pt x="339" y="0"/>
                  </a:lnTo>
                  <a:lnTo>
                    <a:pt x="331" y="177"/>
                  </a:lnTo>
                  <a:close/>
                </a:path>
              </a:pathLst>
            </a:custGeom>
            <a:solidFill>
              <a:srgbClr val="DA0030"/>
            </a:solidFill>
            <a:ln w="19050">
              <a:solidFill>
                <a:srgbClr val="DA003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0" name="Line 78"/>
            <p:cNvSpPr>
              <a:spLocks noChangeShapeType="1"/>
            </p:cNvSpPr>
            <p:nvPr/>
          </p:nvSpPr>
          <p:spPr bwMode="auto">
            <a:xfrm flipH="1" flipV="1">
              <a:off x="1486" y="2621"/>
              <a:ext cx="172" cy="9"/>
            </a:xfrm>
            <a:prstGeom prst="line">
              <a:avLst/>
            </a:prstGeom>
            <a:noFill/>
            <a:ln w="19050">
              <a:solidFill>
                <a:srgbClr val="DA003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1" name="Freeform 79"/>
            <p:cNvSpPr>
              <a:spLocks/>
            </p:cNvSpPr>
            <p:nvPr/>
          </p:nvSpPr>
          <p:spPr bwMode="auto">
            <a:xfrm>
              <a:off x="1463" y="2596"/>
              <a:ext cx="113" cy="59"/>
            </a:xfrm>
            <a:custGeom>
              <a:avLst/>
              <a:gdLst>
                <a:gd name="T0" fmla="*/ 4 w 340"/>
                <a:gd name="T1" fmla="*/ 2 h 179"/>
                <a:gd name="T2" fmla="*/ 0 w 340"/>
                <a:gd name="T3" fmla="*/ 1 h 179"/>
                <a:gd name="T4" fmla="*/ 4 w 340"/>
                <a:gd name="T5" fmla="*/ 0 h 179"/>
                <a:gd name="T6" fmla="*/ 4 w 340"/>
                <a:gd name="T7" fmla="*/ 2 h 1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40" h="179">
                  <a:moveTo>
                    <a:pt x="331" y="179"/>
                  </a:moveTo>
                  <a:lnTo>
                    <a:pt x="0" y="71"/>
                  </a:lnTo>
                  <a:lnTo>
                    <a:pt x="340" y="0"/>
                  </a:lnTo>
                  <a:lnTo>
                    <a:pt x="331" y="179"/>
                  </a:lnTo>
                  <a:close/>
                </a:path>
              </a:pathLst>
            </a:custGeom>
            <a:solidFill>
              <a:srgbClr val="DA0030"/>
            </a:solidFill>
            <a:ln w="19050">
              <a:solidFill>
                <a:srgbClr val="DA003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2" name="Line 80"/>
            <p:cNvSpPr>
              <a:spLocks noChangeShapeType="1"/>
            </p:cNvSpPr>
            <p:nvPr/>
          </p:nvSpPr>
          <p:spPr bwMode="auto">
            <a:xfrm flipV="1">
              <a:off x="1235" y="2728"/>
              <a:ext cx="172" cy="6"/>
            </a:xfrm>
            <a:prstGeom prst="line">
              <a:avLst/>
            </a:prstGeom>
            <a:noFill/>
            <a:ln w="19050">
              <a:solidFill>
                <a:srgbClr val="DA003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3" name="Freeform 81"/>
            <p:cNvSpPr>
              <a:spLocks/>
            </p:cNvSpPr>
            <p:nvPr/>
          </p:nvSpPr>
          <p:spPr bwMode="auto">
            <a:xfrm>
              <a:off x="1317" y="2701"/>
              <a:ext cx="113" cy="60"/>
            </a:xfrm>
            <a:custGeom>
              <a:avLst/>
              <a:gdLst>
                <a:gd name="T0" fmla="*/ 0 w 339"/>
                <a:gd name="T1" fmla="*/ 0 h 178"/>
                <a:gd name="T2" fmla="*/ 4 w 339"/>
                <a:gd name="T3" fmla="*/ 1 h 178"/>
                <a:gd name="T4" fmla="*/ 0 w 339"/>
                <a:gd name="T5" fmla="*/ 2 h 178"/>
                <a:gd name="T6" fmla="*/ 0 w 339"/>
                <a:gd name="T7" fmla="*/ 0 h 17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39" h="178">
                  <a:moveTo>
                    <a:pt x="0" y="0"/>
                  </a:moveTo>
                  <a:lnTo>
                    <a:pt x="339" y="76"/>
                  </a:lnTo>
                  <a:lnTo>
                    <a:pt x="5" y="1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A0030"/>
            </a:solidFill>
            <a:ln w="19050">
              <a:solidFill>
                <a:srgbClr val="DA003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4" name="Line 82"/>
            <p:cNvSpPr>
              <a:spLocks noChangeShapeType="1"/>
            </p:cNvSpPr>
            <p:nvPr/>
          </p:nvSpPr>
          <p:spPr bwMode="auto">
            <a:xfrm flipH="1">
              <a:off x="1298" y="2942"/>
              <a:ext cx="170" cy="12"/>
            </a:xfrm>
            <a:prstGeom prst="line">
              <a:avLst/>
            </a:prstGeom>
            <a:noFill/>
            <a:ln w="19050">
              <a:solidFill>
                <a:srgbClr val="DA003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5" name="Freeform 83"/>
            <p:cNvSpPr>
              <a:spLocks/>
            </p:cNvSpPr>
            <p:nvPr/>
          </p:nvSpPr>
          <p:spPr bwMode="auto">
            <a:xfrm>
              <a:off x="1275" y="2918"/>
              <a:ext cx="113" cy="59"/>
            </a:xfrm>
            <a:custGeom>
              <a:avLst/>
              <a:gdLst>
                <a:gd name="T0" fmla="*/ 4 w 340"/>
                <a:gd name="T1" fmla="*/ 2 h 178"/>
                <a:gd name="T2" fmla="*/ 0 w 340"/>
                <a:gd name="T3" fmla="*/ 1 h 178"/>
                <a:gd name="T4" fmla="*/ 4 w 340"/>
                <a:gd name="T5" fmla="*/ 0 h 178"/>
                <a:gd name="T6" fmla="*/ 4 w 340"/>
                <a:gd name="T7" fmla="*/ 2 h 17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40" h="178">
                  <a:moveTo>
                    <a:pt x="340" y="178"/>
                  </a:moveTo>
                  <a:lnTo>
                    <a:pt x="0" y="111"/>
                  </a:lnTo>
                  <a:lnTo>
                    <a:pt x="329" y="0"/>
                  </a:lnTo>
                  <a:lnTo>
                    <a:pt x="340" y="178"/>
                  </a:lnTo>
                  <a:close/>
                </a:path>
              </a:pathLst>
            </a:custGeom>
            <a:solidFill>
              <a:srgbClr val="DA0030"/>
            </a:solidFill>
            <a:ln w="19050">
              <a:solidFill>
                <a:srgbClr val="DA003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6" name="Line 84"/>
            <p:cNvSpPr>
              <a:spLocks noChangeShapeType="1"/>
            </p:cNvSpPr>
            <p:nvPr/>
          </p:nvSpPr>
          <p:spPr bwMode="auto">
            <a:xfrm flipH="1">
              <a:off x="1544" y="2922"/>
              <a:ext cx="172" cy="2"/>
            </a:xfrm>
            <a:prstGeom prst="line">
              <a:avLst/>
            </a:prstGeom>
            <a:noFill/>
            <a:ln w="19050">
              <a:solidFill>
                <a:srgbClr val="DA003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7" name="Freeform 85"/>
            <p:cNvSpPr>
              <a:spLocks/>
            </p:cNvSpPr>
            <p:nvPr/>
          </p:nvSpPr>
          <p:spPr bwMode="auto">
            <a:xfrm>
              <a:off x="1521" y="2893"/>
              <a:ext cx="112" cy="60"/>
            </a:xfrm>
            <a:custGeom>
              <a:avLst/>
              <a:gdLst>
                <a:gd name="T0" fmla="*/ 4 w 336"/>
                <a:gd name="T1" fmla="*/ 2 h 178"/>
                <a:gd name="T2" fmla="*/ 0 w 336"/>
                <a:gd name="T3" fmla="*/ 1 h 178"/>
                <a:gd name="T4" fmla="*/ 4 w 336"/>
                <a:gd name="T5" fmla="*/ 0 h 178"/>
                <a:gd name="T6" fmla="*/ 4 w 336"/>
                <a:gd name="T7" fmla="*/ 2 h 17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36" h="178">
                  <a:moveTo>
                    <a:pt x="336" y="178"/>
                  </a:moveTo>
                  <a:lnTo>
                    <a:pt x="0" y="93"/>
                  </a:lnTo>
                  <a:lnTo>
                    <a:pt x="335" y="0"/>
                  </a:lnTo>
                  <a:lnTo>
                    <a:pt x="336" y="178"/>
                  </a:lnTo>
                  <a:close/>
                </a:path>
              </a:pathLst>
            </a:custGeom>
            <a:solidFill>
              <a:srgbClr val="DA0030"/>
            </a:solidFill>
            <a:ln w="19050">
              <a:solidFill>
                <a:srgbClr val="DA003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8" name="Line 86"/>
            <p:cNvSpPr>
              <a:spLocks noChangeShapeType="1"/>
            </p:cNvSpPr>
            <p:nvPr/>
          </p:nvSpPr>
          <p:spPr bwMode="auto">
            <a:xfrm>
              <a:off x="791" y="3003"/>
              <a:ext cx="0" cy="23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9" name="Line 87"/>
            <p:cNvSpPr>
              <a:spLocks noChangeShapeType="1"/>
            </p:cNvSpPr>
            <p:nvPr/>
          </p:nvSpPr>
          <p:spPr bwMode="auto">
            <a:xfrm>
              <a:off x="1052" y="3003"/>
              <a:ext cx="0" cy="23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90" name="Rectangle 88"/>
            <p:cNvSpPr>
              <a:spLocks noChangeArrowheads="1"/>
            </p:cNvSpPr>
            <p:nvPr/>
          </p:nvSpPr>
          <p:spPr bwMode="auto">
            <a:xfrm>
              <a:off x="757" y="3217"/>
              <a:ext cx="411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457182"/>
              <a:r>
                <a:rPr lang="en-US" altLang="en-US" b="1">
                  <a:solidFill>
                    <a:srgbClr val="000000"/>
                  </a:solidFill>
                  <a:latin typeface="Garamond" panose="02020404030301010803" pitchFamily="18" charset="0"/>
                  <a:cs typeface=""/>
                </a:rPr>
                <a:t>~10 nm</a:t>
              </a:r>
              <a:endParaRPr lang="en-US" altLang="en-US">
                <a:solidFill>
                  <a:prstClr val="black"/>
                </a:solidFill>
                <a:cs typeface=""/>
              </a:endParaRPr>
            </a:p>
          </p:txBody>
        </p:sp>
        <p:sp>
          <p:nvSpPr>
            <p:cNvPr id="91" name="Line 89"/>
            <p:cNvSpPr>
              <a:spLocks noChangeShapeType="1"/>
            </p:cNvSpPr>
            <p:nvPr/>
          </p:nvSpPr>
          <p:spPr bwMode="auto">
            <a:xfrm>
              <a:off x="829" y="3211"/>
              <a:ext cx="179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92" name="Freeform 90"/>
            <p:cNvSpPr>
              <a:spLocks/>
            </p:cNvSpPr>
            <p:nvPr/>
          </p:nvSpPr>
          <p:spPr bwMode="auto">
            <a:xfrm>
              <a:off x="975" y="3200"/>
              <a:ext cx="41" cy="22"/>
            </a:xfrm>
            <a:custGeom>
              <a:avLst/>
              <a:gdLst>
                <a:gd name="T0" fmla="*/ 0 w 121"/>
                <a:gd name="T1" fmla="*/ 0 h 64"/>
                <a:gd name="T2" fmla="*/ 2 w 121"/>
                <a:gd name="T3" fmla="*/ 0 h 64"/>
                <a:gd name="T4" fmla="*/ 0 w 121"/>
                <a:gd name="T5" fmla="*/ 1 h 64"/>
                <a:gd name="T6" fmla="*/ 0 w 121"/>
                <a:gd name="T7" fmla="*/ 0 h 6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1" h="64">
                  <a:moveTo>
                    <a:pt x="0" y="0"/>
                  </a:moveTo>
                  <a:lnTo>
                    <a:pt x="121" y="32"/>
                  </a:lnTo>
                  <a:lnTo>
                    <a:pt x="0" y="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93" name="Freeform 91"/>
            <p:cNvSpPr>
              <a:spLocks/>
            </p:cNvSpPr>
            <p:nvPr/>
          </p:nvSpPr>
          <p:spPr bwMode="auto">
            <a:xfrm>
              <a:off x="821" y="3200"/>
              <a:ext cx="40" cy="22"/>
            </a:xfrm>
            <a:custGeom>
              <a:avLst/>
              <a:gdLst>
                <a:gd name="T0" fmla="*/ 1 w 120"/>
                <a:gd name="T1" fmla="*/ 1 h 64"/>
                <a:gd name="T2" fmla="*/ 0 w 120"/>
                <a:gd name="T3" fmla="*/ 0 h 64"/>
                <a:gd name="T4" fmla="*/ 1 w 120"/>
                <a:gd name="T5" fmla="*/ 0 h 64"/>
                <a:gd name="T6" fmla="*/ 1 w 120"/>
                <a:gd name="T7" fmla="*/ 1 h 6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0" h="64">
                  <a:moveTo>
                    <a:pt x="120" y="64"/>
                  </a:moveTo>
                  <a:lnTo>
                    <a:pt x="0" y="32"/>
                  </a:lnTo>
                  <a:lnTo>
                    <a:pt x="120" y="0"/>
                  </a:lnTo>
                  <a:lnTo>
                    <a:pt x="120" y="64"/>
                  </a:lnTo>
                  <a:close/>
                </a:path>
              </a:pathLst>
            </a:cu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94" name="Freeform 92"/>
            <p:cNvSpPr>
              <a:spLocks/>
            </p:cNvSpPr>
            <p:nvPr/>
          </p:nvSpPr>
          <p:spPr bwMode="auto">
            <a:xfrm>
              <a:off x="984" y="2013"/>
              <a:ext cx="487" cy="1184"/>
            </a:xfrm>
            <a:custGeom>
              <a:avLst/>
              <a:gdLst>
                <a:gd name="T0" fmla="*/ 4 w 1460"/>
                <a:gd name="T1" fmla="*/ 1 h 3552"/>
                <a:gd name="T2" fmla="*/ 4 w 1460"/>
                <a:gd name="T3" fmla="*/ 5 h 3552"/>
                <a:gd name="T4" fmla="*/ 3 w 1460"/>
                <a:gd name="T5" fmla="*/ 6 h 3552"/>
                <a:gd name="T6" fmla="*/ 3 w 1460"/>
                <a:gd name="T7" fmla="*/ 7 h 3552"/>
                <a:gd name="T8" fmla="*/ 3 w 1460"/>
                <a:gd name="T9" fmla="*/ 7 h 3552"/>
                <a:gd name="T10" fmla="*/ 3 w 1460"/>
                <a:gd name="T11" fmla="*/ 7 h 3552"/>
                <a:gd name="T12" fmla="*/ 2 w 1460"/>
                <a:gd name="T13" fmla="*/ 8 h 3552"/>
                <a:gd name="T14" fmla="*/ 2 w 1460"/>
                <a:gd name="T15" fmla="*/ 8 h 3552"/>
                <a:gd name="T16" fmla="*/ 1 w 1460"/>
                <a:gd name="T17" fmla="*/ 9 h 3552"/>
                <a:gd name="T18" fmla="*/ 1 w 1460"/>
                <a:gd name="T19" fmla="*/ 9 h 3552"/>
                <a:gd name="T20" fmla="*/ 1 w 1460"/>
                <a:gd name="T21" fmla="*/ 10 h 3552"/>
                <a:gd name="T22" fmla="*/ 1 w 1460"/>
                <a:gd name="T23" fmla="*/ 10 h 3552"/>
                <a:gd name="T24" fmla="*/ 0 w 1460"/>
                <a:gd name="T25" fmla="*/ 11 h 3552"/>
                <a:gd name="T26" fmla="*/ 0 w 1460"/>
                <a:gd name="T27" fmla="*/ 14 h 3552"/>
                <a:gd name="T28" fmla="*/ 0 w 1460"/>
                <a:gd name="T29" fmla="*/ 14 h 3552"/>
                <a:gd name="T30" fmla="*/ 1 w 1460"/>
                <a:gd name="T31" fmla="*/ 15 h 3552"/>
                <a:gd name="T32" fmla="*/ 1 w 1460"/>
                <a:gd name="T33" fmla="*/ 15 h 3552"/>
                <a:gd name="T34" fmla="*/ 1 w 1460"/>
                <a:gd name="T35" fmla="*/ 16 h 3552"/>
                <a:gd name="T36" fmla="*/ 2 w 1460"/>
                <a:gd name="T37" fmla="*/ 16 h 3552"/>
                <a:gd name="T38" fmla="*/ 2 w 1460"/>
                <a:gd name="T39" fmla="*/ 17 h 3552"/>
                <a:gd name="T40" fmla="*/ 2 w 1460"/>
                <a:gd name="T41" fmla="*/ 17 h 3552"/>
                <a:gd name="T42" fmla="*/ 3 w 1460"/>
                <a:gd name="T43" fmla="*/ 17 h 3552"/>
                <a:gd name="T44" fmla="*/ 8 w 1460"/>
                <a:gd name="T45" fmla="*/ 18 h 3552"/>
                <a:gd name="T46" fmla="*/ 9 w 1460"/>
                <a:gd name="T47" fmla="*/ 18 h 3552"/>
                <a:gd name="T48" fmla="*/ 9 w 1460"/>
                <a:gd name="T49" fmla="*/ 18 h 3552"/>
                <a:gd name="T50" fmla="*/ 9 w 1460"/>
                <a:gd name="T51" fmla="*/ 19 h 3552"/>
                <a:gd name="T52" fmla="*/ 10 w 1460"/>
                <a:gd name="T53" fmla="*/ 19 h 3552"/>
                <a:gd name="T54" fmla="*/ 10 w 1460"/>
                <a:gd name="T55" fmla="*/ 20 h 3552"/>
                <a:gd name="T56" fmla="*/ 11 w 1460"/>
                <a:gd name="T57" fmla="*/ 21 h 3552"/>
                <a:gd name="T58" fmla="*/ 11 w 1460"/>
                <a:gd name="T59" fmla="*/ 21 h 3552"/>
                <a:gd name="T60" fmla="*/ 12 w 1460"/>
                <a:gd name="T61" fmla="*/ 21 h 3552"/>
                <a:gd name="T62" fmla="*/ 12 w 1460"/>
                <a:gd name="T63" fmla="*/ 22 h 3552"/>
                <a:gd name="T64" fmla="*/ 13 w 1460"/>
                <a:gd name="T65" fmla="*/ 22 h 3552"/>
                <a:gd name="T66" fmla="*/ 15 w 1460"/>
                <a:gd name="T67" fmla="*/ 22 h 3552"/>
                <a:gd name="T68" fmla="*/ 16 w 1460"/>
                <a:gd name="T69" fmla="*/ 23 h 3552"/>
                <a:gd name="T70" fmla="*/ 16 w 1460"/>
                <a:gd name="T71" fmla="*/ 23 h 3552"/>
                <a:gd name="T72" fmla="*/ 17 w 1460"/>
                <a:gd name="T73" fmla="*/ 24 h 3552"/>
                <a:gd name="T74" fmla="*/ 17 w 1460"/>
                <a:gd name="T75" fmla="*/ 24 h 3552"/>
                <a:gd name="T76" fmla="*/ 17 w 1460"/>
                <a:gd name="T77" fmla="*/ 25 h 3552"/>
                <a:gd name="T78" fmla="*/ 17 w 1460"/>
                <a:gd name="T79" fmla="*/ 26 h 3552"/>
                <a:gd name="T80" fmla="*/ 18 w 1460"/>
                <a:gd name="T81" fmla="*/ 26 h 3552"/>
                <a:gd name="T82" fmla="*/ 18 w 1460"/>
                <a:gd name="T83" fmla="*/ 28 h 3552"/>
                <a:gd name="T84" fmla="*/ 18 w 1460"/>
                <a:gd name="T85" fmla="*/ 28 h 3552"/>
                <a:gd name="T86" fmla="*/ 17 w 1460"/>
                <a:gd name="T87" fmla="*/ 29 h 3552"/>
                <a:gd name="T88" fmla="*/ 17 w 1460"/>
                <a:gd name="T89" fmla="*/ 29 h 3552"/>
                <a:gd name="T90" fmla="*/ 16 w 1460"/>
                <a:gd name="T91" fmla="*/ 30 h 3552"/>
                <a:gd name="T92" fmla="*/ 16 w 1460"/>
                <a:gd name="T93" fmla="*/ 30 h 3552"/>
                <a:gd name="T94" fmla="*/ 15 w 1460"/>
                <a:gd name="T95" fmla="*/ 31 h 3552"/>
                <a:gd name="T96" fmla="*/ 14 w 1460"/>
                <a:gd name="T97" fmla="*/ 31 h 3552"/>
                <a:gd name="T98" fmla="*/ 10 w 1460"/>
                <a:gd name="T99" fmla="*/ 31 h 3552"/>
                <a:gd name="T100" fmla="*/ 10 w 1460"/>
                <a:gd name="T101" fmla="*/ 32 h 3552"/>
                <a:gd name="T102" fmla="*/ 10 w 1460"/>
                <a:gd name="T103" fmla="*/ 32 h 3552"/>
                <a:gd name="T104" fmla="*/ 10 w 1460"/>
                <a:gd name="T105" fmla="*/ 32 h 3552"/>
                <a:gd name="T106" fmla="*/ 9 w 1460"/>
                <a:gd name="T107" fmla="*/ 33 h 3552"/>
                <a:gd name="T108" fmla="*/ 9 w 1460"/>
                <a:gd name="T109" fmla="*/ 35 h 3552"/>
                <a:gd name="T110" fmla="*/ 9 w 1460"/>
                <a:gd name="T111" fmla="*/ 35 h 3552"/>
                <a:gd name="T112" fmla="*/ 8 w 1460"/>
                <a:gd name="T113" fmla="*/ 36 h 3552"/>
                <a:gd name="T114" fmla="*/ 8 w 1460"/>
                <a:gd name="T115" fmla="*/ 41 h 3552"/>
                <a:gd name="T116" fmla="*/ 9 w 1460"/>
                <a:gd name="T117" fmla="*/ 43 h 3552"/>
                <a:gd name="T118" fmla="*/ 9 w 1460"/>
                <a:gd name="T119" fmla="*/ 43 h 355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1460" h="3552">
                  <a:moveTo>
                    <a:pt x="348" y="0"/>
                  </a:moveTo>
                  <a:lnTo>
                    <a:pt x="348" y="53"/>
                  </a:lnTo>
                  <a:lnTo>
                    <a:pt x="332" y="53"/>
                  </a:lnTo>
                  <a:lnTo>
                    <a:pt x="332" y="372"/>
                  </a:lnTo>
                  <a:lnTo>
                    <a:pt x="316" y="372"/>
                  </a:lnTo>
                  <a:lnTo>
                    <a:pt x="316" y="407"/>
                  </a:lnTo>
                  <a:lnTo>
                    <a:pt x="300" y="407"/>
                  </a:lnTo>
                  <a:lnTo>
                    <a:pt x="300" y="459"/>
                  </a:lnTo>
                  <a:lnTo>
                    <a:pt x="282" y="459"/>
                  </a:lnTo>
                  <a:lnTo>
                    <a:pt x="282" y="495"/>
                  </a:lnTo>
                  <a:lnTo>
                    <a:pt x="265" y="495"/>
                  </a:lnTo>
                  <a:lnTo>
                    <a:pt x="265" y="549"/>
                  </a:lnTo>
                  <a:lnTo>
                    <a:pt x="249" y="549"/>
                  </a:lnTo>
                  <a:lnTo>
                    <a:pt x="249" y="566"/>
                  </a:lnTo>
                  <a:lnTo>
                    <a:pt x="232" y="566"/>
                  </a:lnTo>
                  <a:lnTo>
                    <a:pt x="232" y="583"/>
                  </a:lnTo>
                  <a:lnTo>
                    <a:pt x="215" y="583"/>
                  </a:lnTo>
                  <a:lnTo>
                    <a:pt x="215" y="602"/>
                  </a:lnTo>
                  <a:lnTo>
                    <a:pt x="199" y="602"/>
                  </a:lnTo>
                  <a:lnTo>
                    <a:pt x="199" y="619"/>
                  </a:lnTo>
                  <a:lnTo>
                    <a:pt x="183" y="636"/>
                  </a:lnTo>
                  <a:lnTo>
                    <a:pt x="166" y="636"/>
                  </a:lnTo>
                  <a:lnTo>
                    <a:pt x="166" y="655"/>
                  </a:lnTo>
                  <a:lnTo>
                    <a:pt x="150" y="673"/>
                  </a:lnTo>
                  <a:lnTo>
                    <a:pt x="134" y="673"/>
                  </a:lnTo>
                  <a:lnTo>
                    <a:pt x="134" y="725"/>
                  </a:lnTo>
                  <a:lnTo>
                    <a:pt x="115" y="725"/>
                  </a:lnTo>
                  <a:lnTo>
                    <a:pt x="115" y="742"/>
                  </a:lnTo>
                  <a:lnTo>
                    <a:pt x="99" y="742"/>
                  </a:lnTo>
                  <a:lnTo>
                    <a:pt x="99" y="760"/>
                  </a:lnTo>
                  <a:lnTo>
                    <a:pt x="83" y="778"/>
                  </a:lnTo>
                  <a:lnTo>
                    <a:pt x="83" y="796"/>
                  </a:lnTo>
                  <a:lnTo>
                    <a:pt x="67" y="796"/>
                  </a:lnTo>
                  <a:lnTo>
                    <a:pt x="67" y="832"/>
                  </a:lnTo>
                  <a:lnTo>
                    <a:pt x="50" y="832"/>
                  </a:lnTo>
                  <a:lnTo>
                    <a:pt x="50" y="849"/>
                  </a:lnTo>
                  <a:lnTo>
                    <a:pt x="33" y="849"/>
                  </a:lnTo>
                  <a:lnTo>
                    <a:pt x="33" y="902"/>
                  </a:lnTo>
                  <a:lnTo>
                    <a:pt x="17" y="902"/>
                  </a:lnTo>
                  <a:lnTo>
                    <a:pt x="17" y="1008"/>
                  </a:lnTo>
                  <a:lnTo>
                    <a:pt x="0" y="1008"/>
                  </a:lnTo>
                  <a:lnTo>
                    <a:pt x="0" y="1096"/>
                  </a:lnTo>
                  <a:lnTo>
                    <a:pt x="17" y="1096"/>
                  </a:lnTo>
                  <a:lnTo>
                    <a:pt x="17" y="1149"/>
                  </a:lnTo>
                  <a:lnTo>
                    <a:pt x="33" y="1166"/>
                  </a:lnTo>
                  <a:lnTo>
                    <a:pt x="33" y="1185"/>
                  </a:lnTo>
                  <a:lnTo>
                    <a:pt x="50" y="1185"/>
                  </a:lnTo>
                  <a:lnTo>
                    <a:pt x="50" y="1202"/>
                  </a:lnTo>
                  <a:lnTo>
                    <a:pt x="67" y="1202"/>
                  </a:lnTo>
                  <a:lnTo>
                    <a:pt x="67" y="1238"/>
                  </a:lnTo>
                  <a:lnTo>
                    <a:pt x="83" y="1238"/>
                  </a:lnTo>
                  <a:lnTo>
                    <a:pt x="83" y="1273"/>
                  </a:lnTo>
                  <a:lnTo>
                    <a:pt x="99" y="1273"/>
                  </a:lnTo>
                  <a:lnTo>
                    <a:pt x="99" y="1290"/>
                  </a:lnTo>
                  <a:lnTo>
                    <a:pt x="115" y="1290"/>
                  </a:lnTo>
                  <a:lnTo>
                    <a:pt x="115" y="1308"/>
                  </a:lnTo>
                  <a:lnTo>
                    <a:pt x="134" y="1308"/>
                  </a:lnTo>
                  <a:lnTo>
                    <a:pt x="134" y="1343"/>
                  </a:lnTo>
                  <a:lnTo>
                    <a:pt x="150" y="1343"/>
                  </a:lnTo>
                  <a:lnTo>
                    <a:pt x="150" y="1361"/>
                  </a:lnTo>
                  <a:lnTo>
                    <a:pt x="166" y="1361"/>
                  </a:lnTo>
                  <a:lnTo>
                    <a:pt x="166" y="1379"/>
                  </a:lnTo>
                  <a:lnTo>
                    <a:pt x="199" y="1379"/>
                  </a:lnTo>
                  <a:lnTo>
                    <a:pt x="199" y="1397"/>
                  </a:lnTo>
                  <a:lnTo>
                    <a:pt x="232" y="1397"/>
                  </a:lnTo>
                  <a:lnTo>
                    <a:pt x="232" y="1415"/>
                  </a:lnTo>
                  <a:lnTo>
                    <a:pt x="598" y="1415"/>
                  </a:lnTo>
                  <a:lnTo>
                    <a:pt x="598" y="1432"/>
                  </a:lnTo>
                  <a:lnTo>
                    <a:pt x="630" y="1432"/>
                  </a:lnTo>
                  <a:lnTo>
                    <a:pt x="630" y="1449"/>
                  </a:lnTo>
                  <a:lnTo>
                    <a:pt x="697" y="1449"/>
                  </a:lnTo>
                  <a:lnTo>
                    <a:pt x="697" y="1466"/>
                  </a:lnTo>
                  <a:lnTo>
                    <a:pt x="714" y="1466"/>
                  </a:lnTo>
                  <a:lnTo>
                    <a:pt x="714" y="1485"/>
                  </a:lnTo>
                  <a:lnTo>
                    <a:pt x="747" y="1485"/>
                  </a:lnTo>
                  <a:lnTo>
                    <a:pt x="747" y="1502"/>
                  </a:lnTo>
                  <a:lnTo>
                    <a:pt x="763" y="1502"/>
                  </a:lnTo>
                  <a:lnTo>
                    <a:pt x="763" y="1520"/>
                  </a:lnTo>
                  <a:lnTo>
                    <a:pt x="796" y="1520"/>
                  </a:lnTo>
                  <a:lnTo>
                    <a:pt x="796" y="1556"/>
                  </a:lnTo>
                  <a:lnTo>
                    <a:pt x="831" y="1556"/>
                  </a:lnTo>
                  <a:lnTo>
                    <a:pt x="831" y="1591"/>
                  </a:lnTo>
                  <a:lnTo>
                    <a:pt x="847" y="1591"/>
                  </a:lnTo>
                  <a:lnTo>
                    <a:pt x="847" y="1626"/>
                  </a:lnTo>
                  <a:lnTo>
                    <a:pt x="863" y="1626"/>
                  </a:lnTo>
                  <a:lnTo>
                    <a:pt x="863" y="1662"/>
                  </a:lnTo>
                  <a:lnTo>
                    <a:pt x="879" y="1662"/>
                  </a:lnTo>
                  <a:lnTo>
                    <a:pt x="879" y="1697"/>
                  </a:lnTo>
                  <a:lnTo>
                    <a:pt x="896" y="1697"/>
                  </a:lnTo>
                  <a:lnTo>
                    <a:pt x="896" y="1715"/>
                  </a:lnTo>
                  <a:lnTo>
                    <a:pt x="913" y="1715"/>
                  </a:lnTo>
                  <a:lnTo>
                    <a:pt x="913" y="1732"/>
                  </a:lnTo>
                  <a:lnTo>
                    <a:pt x="946" y="1732"/>
                  </a:lnTo>
                  <a:lnTo>
                    <a:pt x="946" y="1749"/>
                  </a:lnTo>
                  <a:lnTo>
                    <a:pt x="996" y="1749"/>
                  </a:lnTo>
                  <a:lnTo>
                    <a:pt x="996" y="1768"/>
                  </a:lnTo>
                  <a:lnTo>
                    <a:pt x="1045" y="1768"/>
                  </a:lnTo>
                  <a:lnTo>
                    <a:pt x="1045" y="1785"/>
                  </a:lnTo>
                  <a:lnTo>
                    <a:pt x="1079" y="1785"/>
                  </a:lnTo>
                  <a:lnTo>
                    <a:pt x="1079" y="1803"/>
                  </a:lnTo>
                  <a:lnTo>
                    <a:pt x="1161" y="1803"/>
                  </a:lnTo>
                  <a:lnTo>
                    <a:pt x="1179" y="1822"/>
                  </a:lnTo>
                  <a:lnTo>
                    <a:pt x="1246" y="1822"/>
                  </a:lnTo>
                  <a:lnTo>
                    <a:pt x="1246" y="1839"/>
                  </a:lnTo>
                  <a:lnTo>
                    <a:pt x="1295" y="1839"/>
                  </a:lnTo>
                  <a:lnTo>
                    <a:pt x="1295" y="1873"/>
                  </a:lnTo>
                  <a:lnTo>
                    <a:pt x="1311" y="1873"/>
                  </a:lnTo>
                  <a:lnTo>
                    <a:pt x="1311" y="1891"/>
                  </a:lnTo>
                  <a:lnTo>
                    <a:pt x="1327" y="1891"/>
                  </a:lnTo>
                  <a:lnTo>
                    <a:pt x="1327" y="1926"/>
                  </a:lnTo>
                  <a:lnTo>
                    <a:pt x="1344" y="1926"/>
                  </a:lnTo>
                  <a:lnTo>
                    <a:pt x="1344" y="1945"/>
                  </a:lnTo>
                  <a:lnTo>
                    <a:pt x="1361" y="1945"/>
                  </a:lnTo>
                  <a:lnTo>
                    <a:pt x="1361" y="1980"/>
                  </a:lnTo>
                  <a:lnTo>
                    <a:pt x="1377" y="1980"/>
                  </a:lnTo>
                  <a:lnTo>
                    <a:pt x="1377" y="2015"/>
                  </a:lnTo>
                  <a:lnTo>
                    <a:pt x="1394" y="2015"/>
                  </a:lnTo>
                  <a:lnTo>
                    <a:pt x="1394" y="2051"/>
                  </a:lnTo>
                  <a:lnTo>
                    <a:pt x="1411" y="2051"/>
                  </a:lnTo>
                  <a:lnTo>
                    <a:pt x="1411" y="2085"/>
                  </a:lnTo>
                  <a:lnTo>
                    <a:pt x="1428" y="2085"/>
                  </a:lnTo>
                  <a:lnTo>
                    <a:pt x="1428" y="2103"/>
                  </a:lnTo>
                  <a:lnTo>
                    <a:pt x="1444" y="2103"/>
                  </a:lnTo>
                  <a:lnTo>
                    <a:pt x="1444" y="2139"/>
                  </a:lnTo>
                  <a:lnTo>
                    <a:pt x="1460" y="2139"/>
                  </a:lnTo>
                  <a:lnTo>
                    <a:pt x="1460" y="2228"/>
                  </a:lnTo>
                  <a:lnTo>
                    <a:pt x="1444" y="2228"/>
                  </a:lnTo>
                  <a:lnTo>
                    <a:pt x="1444" y="2263"/>
                  </a:lnTo>
                  <a:lnTo>
                    <a:pt x="1428" y="2263"/>
                  </a:lnTo>
                  <a:lnTo>
                    <a:pt x="1428" y="2298"/>
                  </a:lnTo>
                  <a:lnTo>
                    <a:pt x="1411" y="2298"/>
                  </a:lnTo>
                  <a:lnTo>
                    <a:pt x="1411" y="2332"/>
                  </a:lnTo>
                  <a:lnTo>
                    <a:pt x="1394" y="2332"/>
                  </a:lnTo>
                  <a:lnTo>
                    <a:pt x="1394" y="2368"/>
                  </a:lnTo>
                  <a:lnTo>
                    <a:pt x="1361" y="2368"/>
                  </a:lnTo>
                  <a:lnTo>
                    <a:pt x="1361" y="2405"/>
                  </a:lnTo>
                  <a:lnTo>
                    <a:pt x="1344" y="2405"/>
                  </a:lnTo>
                  <a:lnTo>
                    <a:pt x="1327" y="2422"/>
                  </a:lnTo>
                  <a:lnTo>
                    <a:pt x="1327" y="2439"/>
                  </a:lnTo>
                  <a:lnTo>
                    <a:pt x="1295" y="2439"/>
                  </a:lnTo>
                  <a:lnTo>
                    <a:pt x="1295" y="2456"/>
                  </a:lnTo>
                  <a:lnTo>
                    <a:pt x="1278" y="2456"/>
                  </a:lnTo>
                  <a:lnTo>
                    <a:pt x="1278" y="2474"/>
                  </a:lnTo>
                  <a:lnTo>
                    <a:pt x="1211" y="2474"/>
                  </a:lnTo>
                  <a:lnTo>
                    <a:pt x="1211" y="2492"/>
                  </a:lnTo>
                  <a:lnTo>
                    <a:pt x="1145" y="2492"/>
                  </a:lnTo>
                  <a:lnTo>
                    <a:pt x="1145" y="2509"/>
                  </a:lnTo>
                  <a:lnTo>
                    <a:pt x="1013" y="2509"/>
                  </a:lnTo>
                  <a:lnTo>
                    <a:pt x="1013" y="2528"/>
                  </a:lnTo>
                  <a:lnTo>
                    <a:pt x="847" y="2528"/>
                  </a:lnTo>
                  <a:lnTo>
                    <a:pt x="847" y="2546"/>
                  </a:lnTo>
                  <a:lnTo>
                    <a:pt x="831" y="2546"/>
                  </a:lnTo>
                  <a:lnTo>
                    <a:pt x="831" y="2563"/>
                  </a:lnTo>
                  <a:lnTo>
                    <a:pt x="812" y="2563"/>
                  </a:lnTo>
                  <a:lnTo>
                    <a:pt x="812" y="2581"/>
                  </a:lnTo>
                  <a:lnTo>
                    <a:pt x="796" y="2581"/>
                  </a:lnTo>
                  <a:lnTo>
                    <a:pt x="796" y="2598"/>
                  </a:lnTo>
                  <a:lnTo>
                    <a:pt x="780" y="2598"/>
                  </a:lnTo>
                  <a:lnTo>
                    <a:pt x="780" y="2615"/>
                  </a:lnTo>
                  <a:lnTo>
                    <a:pt x="763" y="2615"/>
                  </a:lnTo>
                  <a:lnTo>
                    <a:pt x="763" y="2686"/>
                  </a:lnTo>
                  <a:lnTo>
                    <a:pt x="747" y="2686"/>
                  </a:lnTo>
                  <a:lnTo>
                    <a:pt x="747" y="2722"/>
                  </a:lnTo>
                  <a:lnTo>
                    <a:pt x="730" y="2722"/>
                  </a:lnTo>
                  <a:lnTo>
                    <a:pt x="730" y="2828"/>
                  </a:lnTo>
                  <a:lnTo>
                    <a:pt x="714" y="2828"/>
                  </a:lnTo>
                  <a:lnTo>
                    <a:pt x="714" y="2846"/>
                  </a:lnTo>
                  <a:lnTo>
                    <a:pt x="697" y="2846"/>
                  </a:lnTo>
                  <a:lnTo>
                    <a:pt x="697" y="2881"/>
                  </a:lnTo>
                  <a:lnTo>
                    <a:pt x="680" y="2881"/>
                  </a:lnTo>
                  <a:lnTo>
                    <a:pt x="680" y="2898"/>
                  </a:lnTo>
                  <a:lnTo>
                    <a:pt x="664" y="2898"/>
                  </a:lnTo>
                  <a:lnTo>
                    <a:pt x="664" y="3341"/>
                  </a:lnTo>
                  <a:lnTo>
                    <a:pt x="680" y="3341"/>
                  </a:lnTo>
                  <a:lnTo>
                    <a:pt x="680" y="3464"/>
                  </a:lnTo>
                  <a:lnTo>
                    <a:pt x="697" y="3464"/>
                  </a:lnTo>
                  <a:lnTo>
                    <a:pt x="697" y="3499"/>
                  </a:lnTo>
                  <a:lnTo>
                    <a:pt x="714" y="3499"/>
                  </a:lnTo>
                  <a:lnTo>
                    <a:pt x="714" y="3518"/>
                  </a:lnTo>
                  <a:lnTo>
                    <a:pt x="730" y="3518"/>
                  </a:lnTo>
                  <a:lnTo>
                    <a:pt x="730" y="3552"/>
                  </a:lnTo>
                </a:path>
              </a:pathLst>
            </a:custGeom>
            <a:noFill/>
            <a:ln w="38100">
              <a:solidFill>
                <a:srgbClr val="00E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13B3198-BDF4-BE43-8230-7415082D59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Ed Childers  Mar 2025
</a:t>
            </a:r>
            <a:endParaRPr lang="en-US" dirty="0"/>
          </a:p>
        </p:txBody>
      </p:sp>
      <p:pic>
        <p:nvPicPr>
          <p:cNvPr id="98" name="Picture 97">
            <a:extLst>
              <a:ext uri="{FF2B5EF4-FFF2-40B4-BE49-F238E27FC236}">
                <a16:creationId xmlns:a16="http://schemas.microsoft.com/office/drawing/2014/main" id="{9EEEE644-6DFA-B94B-9C15-B7F11F27640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81759" y="876572"/>
            <a:ext cx="4144332" cy="1997268"/>
          </a:xfrm>
          <a:prstGeom prst="rect">
            <a:avLst/>
          </a:prstGeom>
        </p:spPr>
      </p:pic>
      <p:sp>
        <p:nvSpPr>
          <p:cNvPr id="96" name="Title 1">
            <a:extLst>
              <a:ext uri="{FF2B5EF4-FFF2-40B4-BE49-F238E27FC236}">
                <a16:creationId xmlns:a16="http://schemas.microsoft.com/office/drawing/2014/main" id="{FF7FEC63-8DC0-F14E-B7F7-474098AAE6E4}"/>
              </a:ext>
            </a:extLst>
          </p:cNvPr>
          <p:cNvSpPr txBox="1">
            <a:spLocks/>
          </p:cNvSpPr>
          <p:nvPr/>
        </p:nvSpPr>
        <p:spPr bwMode="auto">
          <a:xfrm>
            <a:off x="661830" y="5945323"/>
            <a:ext cx="11768710" cy="369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438912" bIns="0" numCol="1" anchor="t" anchorCtr="0" compatLnSpc="1">
            <a:prstTxWarp prst="textNoShape">
              <a:avLst/>
            </a:prstTxWarp>
            <a:spAutoFit/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67" b="1" baseline="0">
                <a:solidFill>
                  <a:srgbClr val="00649D"/>
                </a:solidFill>
                <a:latin typeface="HelvNeue for IBM"/>
                <a:ea typeface="MS PGothic" pitchFamily="34" charset="-128"/>
                <a:cs typeface="+mj-cs"/>
              </a:defRPr>
            </a:lvl1pPr>
            <a:lvl2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33">
                <a:solidFill>
                  <a:schemeClr val="tx2"/>
                </a:solidFill>
                <a:latin typeface="Arial" pitchFamily="34" charset="0"/>
                <a:ea typeface="MS PGothic" pitchFamily="34" charset="-128"/>
              </a:defRPr>
            </a:lvl2pPr>
            <a:lvl3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33">
                <a:solidFill>
                  <a:schemeClr val="tx2"/>
                </a:solidFill>
                <a:latin typeface="Arial" pitchFamily="34" charset="0"/>
                <a:ea typeface="MS PGothic" pitchFamily="34" charset="-128"/>
              </a:defRPr>
            </a:lvl3pPr>
            <a:lvl4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33">
                <a:solidFill>
                  <a:schemeClr val="tx2"/>
                </a:solidFill>
                <a:latin typeface="Arial" pitchFamily="34" charset="0"/>
                <a:ea typeface="MS PGothic" pitchFamily="34" charset="-128"/>
              </a:defRPr>
            </a:lvl4pPr>
            <a:lvl5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33">
                <a:solidFill>
                  <a:schemeClr val="tx2"/>
                </a:solidFill>
                <a:latin typeface="Arial" pitchFamily="34" charset="0"/>
                <a:ea typeface="MS PGothic" pitchFamily="34" charset="-128"/>
              </a:defRPr>
            </a:lvl5pPr>
            <a:lvl6pPr marL="457243" algn="l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chemeClr val="tx2"/>
                </a:solidFill>
                <a:latin typeface="Arial" pitchFamily="34" charset="0"/>
              </a:defRPr>
            </a:lvl6pPr>
            <a:lvl7pPr marL="914485" algn="l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chemeClr val="tx2"/>
                </a:solidFill>
                <a:latin typeface="Arial" pitchFamily="34" charset="0"/>
              </a:defRPr>
            </a:lvl7pPr>
            <a:lvl8pPr marL="1371728" algn="l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chemeClr val="tx2"/>
                </a:solidFill>
                <a:latin typeface="Arial" pitchFamily="34" charset="0"/>
              </a:defRPr>
            </a:lvl8pPr>
            <a:lvl9pPr marL="1828971" algn="l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r>
              <a:rPr lang="en-US" kern="0" dirty="0"/>
              <a:t>To Increase Density You Have To Make Smaller Magnetizable Things</a:t>
            </a:r>
          </a:p>
        </p:txBody>
      </p:sp>
      <p:sp>
        <p:nvSpPr>
          <p:cNvPr id="97" name="Text Box 48">
            <a:extLst>
              <a:ext uri="{FF2B5EF4-FFF2-40B4-BE49-F238E27FC236}">
                <a16:creationId xmlns:a16="http://schemas.microsoft.com/office/drawing/2014/main" id="{01F1BA84-57F4-1140-9006-703B3958AE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40216" y="5505443"/>
            <a:ext cx="6611938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457182"/>
            <a:r>
              <a:rPr lang="en-US" altLang="en-US" dirty="0">
                <a:solidFill>
                  <a:prstClr val="black"/>
                </a:solidFill>
                <a:cs typeface=""/>
              </a:rPr>
              <a:t>Information is encoded in transition edge.  Large grains </a:t>
            </a:r>
            <a:r>
              <a:rPr lang="en-US" altLang="en-US" dirty="0">
                <a:solidFill>
                  <a:prstClr val="black"/>
                </a:solidFill>
                <a:cs typeface=""/>
                <a:sym typeface="Wingdings" panose="05000000000000000000" pitchFamily="2" charset="2"/>
              </a:rPr>
              <a:t> media noise</a:t>
            </a:r>
          </a:p>
        </p:txBody>
      </p:sp>
      <p:grpSp>
        <p:nvGrpSpPr>
          <p:cNvPr id="8" name="Group 6"/>
          <p:cNvGrpSpPr>
            <a:grpSpLocks/>
          </p:cNvGrpSpPr>
          <p:nvPr/>
        </p:nvGrpSpPr>
        <p:grpSpPr bwMode="auto">
          <a:xfrm>
            <a:off x="1878589" y="1670852"/>
            <a:ext cx="3186113" cy="2835275"/>
            <a:chOff x="2767" y="964"/>
            <a:chExt cx="2007" cy="1786"/>
          </a:xfrm>
        </p:grpSpPr>
        <p:sp>
          <p:nvSpPr>
            <p:cNvPr id="10" name="AutoShape 7"/>
            <p:cNvSpPr>
              <a:spLocks noChangeAspect="1" noChangeArrowheads="1" noTextEdit="1"/>
            </p:cNvSpPr>
            <p:nvPr/>
          </p:nvSpPr>
          <p:spPr bwMode="auto">
            <a:xfrm>
              <a:off x="2767" y="964"/>
              <a:ext cx="2007" cy="1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pic>
          <p:nvPicPr>
            <p:cNvPr id="11" name="Picture 8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67" y="1274"/>
              <a:ext cx="1632" cy="14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Oval 9"/>
            <p:cNvSpPr>
              <a:spLocks noChangeArrowheads="1"/>
            </p:cNvSpPr>
            <p:nvPr/>
          </p:nvSpPr>
          <p:spPr bwMode="auto">
            <a:xfrm>
              <a:off x="2900" y="1320"/>
              <a:ext cx="1255" cy="1293"/>
            </a:xfrm>
            <a:prstGeom prst="ellips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457182"/>
              <a:endParaRPr lang="en-US" altLang="en-US">
                <a:solidFill>
                  <a:prstClr val="black"/>
                </a:solidFill>
                <a:cs typeface=""/>
              </a:endParaRPr>
            </a:p>
          </p:txBody>
        </p:sp>
        <p:sp>
          <p:nvSpPr>
            <p:cNvPr id="13" name="Line 10"/>
            <p:cNvSpPr>
              <a:spLocks noChangeShapeType="1"/>
            </p:cNvSpPr>
            <p:nvPr/>
          </p:nvSpPr>
          <p:spPr bwMode="auto">
            <a:xfrm>
              <a:off x="4123" y="2157"/>
              <a:ext cx="557" cy="64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14" name="Freeform 11"/>
            <p:cNvSpPr>
              <a:spLocks/>
            </p:cNvSpPr>
            <p:nvPr/>
          </p:nvSpPr>
          <p:spPr bwMode="auto">
            <a:xfrm>
              <a:off x="4580" y="2176"/>
              <a:ext cx="131" cy="68"/>
            </a:xfrm>
            <a:custGeom>
              <a:avLst/>
              <a:gdLst>
                <a:gd name="T0" fmla="*/ 0 w 392"/>
                <a:gd name="T1" fmla="*/ 0 h 203"/>
                <a:gd name="T2" fmla="*/ 5 w 392"/>
                <a:gd name="T3" fmla="*/ 2 h 203"/>
                <a:gd name="T4" fmla="*/ 0 w 392"/>
                <a:gd name="T5" fmla="*/ 3 h 203"/>
                <a:gd name="T6" fmla="*/ 0 w 392"/>
                <a:gd name="T7" fmla="*/ 0 h 20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92" h="203">
                  <a:moveTo>
                    <a:pt x="21" y="0"/>
                  </a:moveTo>
                  <a:lnTo>
                    <a:pt x="392" y="145"/>
                  </a:lnTo>
                  <a:lnTo>
                    <a:pt x="0" y="203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254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15" name="Line 12"/>
            <p:cNvSpPr>
              <a:spLocks noChangeShapeType="1"/>
            </p:cNvSpPr>
            <p:nvPr/>
          </p:nvSpPr>
          <p:spPr bwMode="auto">
            <a:xfrm flipH="1" flipV="1">
              <a:off x="3532" y="1579"/>
              <a:ext cx="171" cy="5"/>
            </a:xfrm>
            <a:prstGeom prst="line">
              <a:avLst/>
            </a:prstGeom>
            <a:noFill/>
            <a:ln w="19050">
              <a:solidFill>
                <a:srgbClr val="DA003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16" name="Freeform 13"/>
            <p:cNvSpPr>
              <a:spLocks/>
            </p:cNvSpPr>
            <p:nvPr/>
          </p:nvSpPr>
          <p:spPr bwMode="auto">
            <a:xfrm>
              <a:off x="3509" y="1552"/>
              <a:ext cx="112" cy="60"/>
            </a:xfrm>
            <a:custGeom>
              <a:avLst/>
              <a:gdLst>
                <a:gd name="T0" fmla="*/ 4 w 337"/>
                <a:gd name="T1" fmla="*/ 2 h 179"/>
                <a:gd name="T2" fmla="*/ 0 w 337"/>
                <a:gd name="T3" fmla="*/ 1 h 179"/>
                <a:gd name="T4" fmla="*/ 4 w 337"/>
                <a:gd name="T5" fmla="*/ 0 h 179"/>
                <a:gd name="T6" fmla="*/ 4 w 337"/>
                <a:gd name="T7" fmla="*/ 2 h 1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37" h="179">
                  <a:moveTo>
                    <a:pt x="334" y="179"/>
                  </a:moveTo>
                  <a:lnTo>
                    <a:pt x="0" y="80"/>
                  </a:lnTo>
                  <a:lnTo>
                    <a:pt x="337" y="0"/>
                  </a:lnTo>
                  <a:lnTo>
                    <a:pt x="334" y="179"/>
                  </a:lnTo>
                  <a:close/>
                </a:path>
              </a:pathLst>
            </a:custGeom>
            <a:solidFill>
              <a:srgbClr val="DA0030"/>
            </a:solidFill>
            <a:ln w="19050">
              <a:solidFill>
                <a:srgbClr val="DA003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17" name="Freeform 14"/>
            <p:cNvSpPr>
              <a:spLocks/>
            </p:cNvSpPr>
            <p:nvPr/>
          </p:nvSpPr>
          <p:spPr bwMode="auto">
            <a:xfrm>
              <a:off x="3429" y="1395"/>
              <a:ext cx="108" cy="1184"/>
            </a:xfrm>
            <a:custGeom>
              <a:avLst/>
              <a:gdLst>
                <a:gd name="T0" fmla="*/ 0 w 324"/>
                <a:gd name="T1" fmla="*/ 1 h 3551"/>
                <a:gd name="T2" fmla="*/ 0 w 324"/>
                <a:gd name="T3" fmla="*/ 3 h 3551"/>
                <a:gd name="T4" fmla="*/ 0 w 324"/>
                <a:gd name="T5" fmla="*/ 4 h 3551"/>
                <a:gd name="T6" fmla="*/ 0 w 324"/>
                <a:gd name="T7" fmla="*/ 5 h 3551"/>
                <a:gd name="T8" fmla="*/ 0 w 324"/>
                <a:gd name="T9" fmla="*/ 6 h 3551"/>
                <a:gd name="T10" fmla="*/ 1 w 324"/>
                <a:gd name="T11" fmla="*/ 7 h 3551"/>
                <a:gd name="T12" fmla="*/ 1 w 324"/>
                <a:gd name="T13" fmla="*/ 7 h 3551"/>
                <a:gd name="T14" fmla="*/ 1 w 324"/>
                <a:gd name="T15" fmla="*/ 8 h 3551"/>
                <a:gd name="T16" fmla="*/ 1 w 324"/>
                <a:gd name="T17" fmla="*/ 9 h 3551"/>
                <a:gd name="T18" fmla="*/ 2 w 324"/>
                <a:gd name="T19" fmla="*/ 9 h 3551"/>
                <a:gd name="T20" fmla="*/ 2 w 324"/>
                <a:gd name="T21" fmla="*/ 10 h 3551"/>
                <a:gd name="T22" fmla="*/ 3 w 324"/>
                <a:gd name="T23" fmla="*/ 10 h 3551"/>
                <a:gd name="T24" fmla="*/ 3 w 324"/>
                <a:gd name="T25" fmla="*/ 11 h 3551"/>
                <a:gd name="T26" fmla="*/ 3 w 324"/>
                <a:gd name="T27" fmla="*/ 12 h 3551"/>
                <a:gd name="T28" fmla="*/ 4 w 324"/>
                <a:gd name="T29" fmla="*/ 12 h 3551"/>
                <a:gd name="T30" fmla="*/ 4 w 324"/>
                <a:gd name="T31" fmla="*/ 13 h 3551"/>
                <a:gd name="T32" fmla="*/ 3 w 324"/>
                <a:gd name="T33" fmla="*/ 13 h 3551"/>
                <a:gd name="T34" fmla="*/ 3 w 324"/>
                <a:gd name="T35" fmla="*/ 14 h 3551"/>
                <a:gd name="T36" fmla="*/ 3 w 324"/>
                <a:gd name="T37" fmla="*/ 15 h 3551"/>
                <a:gd name="T38" fmla="*/ 3 w 324"/>
                <a:gd name="T39" fmla="*/ 16 h 3551"/>
                <a:gd name="T40" fmla="*/ 3 w 324"/>
                <a:gd name="T41" fmla="*/ 16 h 3551"/>
                <a:gd name="T42" fmla="*/ 2 w 324"/>
                <a:gd name="T43" fmla="*/ 17 h 3551"/>
                <a:gd name="T44" fmla="*/ 2 w 324"/>
                <a:gd name="T45" fmla="*/ 18 h 3551"/>
                <a:gd name="T46" fmla="*/ 2 w 324"/>
                <a:gd name="T47" fmla="*/ 18 h 3551"/>
                <a:gd name="T48" fmla="*/ 3 w 324"/>
                <a:gd name="T49" fmla="*/ 20 h 3551"/>
                <a:gd name="T50" fmla="*/ 4 w 324"/>
                <a:gd name="T51" fmla="*/ 21 h 3551"/>
                <a:gd name="T52" fmla="*/ 4 w 324"/>
                <a:gd name="T53" fmla="*/ 21 h 3551"/>
                <a:gd name="T54" fmla="*/ 3 w 324"/>
                <a:gd name="T55" fmla="*/ 22 h 3551"/>
                <a:gd name="T56" fmla="*/ 3 w 324"/>
                <a:gd name="T57" fmla="*/ 22 h 3551"/>
                <a:gd name="T58" fmla="*/ 2 w 324"/>
                <a:gd name="T59" fmla="*/ 23 h 3551"/>
                <a:gd name="T60" fmla="*/ 2 w 324"/>
                <a:gd name="T61" fmla="*/ 24 h 3551"/>
                <a:gd name="T62" fmla="*/ 1 w 324"/>
                <a:gd name="T63" fmla="*/ 25 h 3551"/>
                <a:gd name="T64" fmla="*/ 1 w 324"/>
                <a:gd name="T65" fmla="*/ 25 h 3551"/>
                <a:gd name="T66" fmla="*/ 0 w 324"/>
                <a:gd name="T67" fmla="*/ 26 h 3551"/>
                <a:gd name="T68" fmla="*/ 0 w 324"/>
                <a:gd name="T69" fmla="*/ 26 h 3551"/>
                <a:gd name="T70" fmla="*/ 0 w 324"/>
                <a:gd name="T71" fmla="*/ 27 h 3551"/>
                <a:gd name="T72" fmla="*/ 0 w 324"/>
                <a:gd name="T73" fmla="*/ 28 h 3551"/>
                <a:gd name="T74" fmla="*/ 1 w 324"/>
                <a:gd name="T75" fmla="*/ 28 h 3551"/>
                <a:gd name="T76" fmla="*/ 1 w 324"/>
                <a:gd name="T77" fmla="*/ 29 h 3551"/>
                <a:gd name="T78" fmla="*/ 1 w 324"/>
                <a:gd name="T79" fmla="*/ 30 h 3551"/>
                <a:gd name="T80" fmla="*/ 2 w 324"/>
                <a:gd name="T81" fmla="*/ 31 h 3551"/>
                <a:gd name="T82" fmla="*/ 2 w 324"/>
                <a:gd name="T83" fmla="*/ 31 h 3551"/>
                <a:gd name="T84" fmla="*/ 3 w 324"/>
                <a:gd name="T85" fmla="*/ 31 h 3551"/>
                <a:gd name="T86" fmla="*/ 3 w 324"/>
                <a:gd name="T87" fmla="*/ 32 h 3551"/>
                <a:gd name="T88" fmla="*/ 3 w 324"/>
                <a:gd name="T89" fmla="*/ 33 h 3551"/>
                <a:gd name="T90" fmla="*/ 2 w 324"/>
                <a:gd name="T91" fmla="*/ 34 h 3551"/>
                <a:gd name="T92" fmla="*/ 2 w 324"/>
                <a:gd name="T93" fmla="*/ 34 h 3551"/>
                <a:gd name="T94" fmla="*/ 2 w 324"/>
                <a:gd name="T95" fmla="*/ 35 h 3551"/>
                <a:gd name="T96" fmla="*/ 2 w 324"/>
                <a:gd name="T97" fmla="*/ 36 h 3551"/>
                <a:gd name="T98" fmla="*/ 1 w 324"/>
                <a:gd name="T99" fmla="*/ 36 h 3551"/>
                <a:gd name="T100" fmla="*/ 1 w 324"/>
                <a:gd name="T101" fmla="*/ 37 h 3551"/>
                <a:gd name="T102" fmla="*/ 1 w 324"/>
                <a:gd name="T103" fmla="*/ 38 h 3551"/>
                <a:gd name="T104" fmla="*/ 1 w 324"/>
                <a:gd name="T105" fmla="*/ 38 h 3551"/>
                <a:gd name="T106" fmla="*/ 1 w 324"/>
                <a:gd name="T107" fmla="*/ 39 h 3551"/>
                <a:gd name="T108" fmla="*/ 1 w 324"/>
                <a:gd name="T109" fmla="*/ 40 h 3551"/>
                <a:gd name="T110" fmla="*/ 1 w 324"/>
                <a:gd name="T111" fmla="*/ 41 h 3551"/>
                <a:gd name="T112" fmla="*/ 1 w 324"/>
                <a:gd name="T113" fmla="*/ 42 h 3551"/>
                <a:gd name="T114" fmla="*/ 2 w 324"/>
                <a:gd name="T115" fmla="*/ 43 h 3551"/>
                <a:gd name="T116" fmla="*/ 2 w 324"/>
                <a:gd name="T117" fmla="*/ 44 h 3551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324" h="3551">
                  <a:moveTo>
                    <a:pt x="0" y="0"/>
                  </a:moveTo>
                  <a:lnTo>
                    <a:pt x="0" y="34"/>
                  </a:lnTo>
                  <a:lnTo>
                    <a:pt x="0" y="51"/>
                  </a:lnTo>
                  <a:lnTo>
                    <a:pt x="0" y="88"/>
                  </a:lnTo>
                  <a:lnTo>
                    <a:pt x="0" y="138"/>
                  </a:lnTo>
                  <a:lnTo>
                    <a:pt x="0" y="191"/>
                  </a:lnTo>
                  <a:lnTo>
                    <a:pt x="0" y="224"/>
                  </a:lnTo>
                  <a:lnTo>
                    <a:pt x="17" y="261"/>
                  </a:lnTo>
                  <a:lnTo>
                    <a:pt x="17" y="278"/>
                  </a:lnTo>
                  <a:lnTo>
                    <a:pt x="17" y="311"/>
                  </a:lnTo>
                  <a:lnTo>
                    <a:pt x="17" y="331"/>
                  </a:lnTo>
                  <a:lnTo>
                    <a:pt x="17" y="345"/>
                  </a:lnTo>
                  <a:lnTo>
                    <a:pt x="17" y="363"/>
                  </a:lnTo>
                  <a:lnTo>
                    <a:pt x="17" y="381"/>
                  </a:lnTo>
                  <a:lnTo>
                    <a:pt x="17" y="397"/>
                  </a:lnTo>
                  <a:lnTo>
                    <a:pt x="17" y="418"/>
                  </a:lnTo>
                  <a:lnTo>
                    <a:pt x="17" y="432"/>
                  </a:lnTo>
                  <a:lnTo>
                    <a:pt x="17" y="450"/>
                  </a:lnTo>
                  <a:lnTo>
                    <a:pt x="33" y="450"/>
                  </a:lnTo>
                  <a:lnTo>
                    <a:pt x="33" y="468"/>
                  </a:lnTo>
                  <a:lnTo>
                    <a:pt x="33" y="485"/>
                  </a:lnTo>
                  <a:lnTo>
                    <a:pt x="33" y="503"/>
                  </a:lnTo>
                  <a:lnTo>
                    <a:pt x="46" y="519"/>
                  </a:lnTo>
                  <a:lnTo>
                    <a:pt x="46" y="536"/>
                  </a:lnTo>
                  <a:lnTo>
                    <a:pt x="46" y="554"/>
                  </a:lnTo>
                  <a:lnTo>
                    <a:pt x="46" y="571"/>
                  </a:lnTo>
                  <a:lnTo>
                    <a:pt x="46" y="588"/>
                  </a:lnTo>
                  <a:lnTo>
                    <a:pt x="63" y="588"/>
                  </a:lnTo>
                  <a:lnTo>
                    <a:pt x="63" y="606"/>
                  </a:lnTo>
                  <a:lnTo>
                    <a:pt x="63" y="623"/>
                  </a:lnTo>
                  <a:lnTo>
                    <a:pt x="63" y="641"/>
                  </a:lnTo>
                  <a:lnTo>
                    <a:pt x="79" y="658"/>
                  </a:lnTo>
                  <a:lnTo>
                    <a:pt x="79" y="674"/>
                  </a:lnTo>
                  <a:lnTo>
                    <a:pt x="79" y="692"/>
                  </a:lnTo>
                  <a:lnTo>
                    <a:pt x="94" y="708"/>
                  </a:lnTo>
                  <a:lnTo>
                    <a:pt x="108" y="708"/>
                  </a:lnTo>
                  <a:lnTo>
                    <a:pt x="108" y="728"/>
                  </a:lnTo>
                  <a:lnTo>
                    <a:pt x="125" y="744"/>
                  </a:lnTo>
                  <a:lnTo>
                    <a:pt x="140" y="744"/>
                  </a:lnTo>
                  <a:lnTo>
                    <a:pt x="140" y="760"/>
                  </a:lnTo>
                  <a:lnTo>
                    <a:pt x="154" y="779"/>
                  </a:lnTo>
                  <a:lnTo>
                    <a:pt x="170" y="779"/>
                  </a:lnTo>
                  <a:lnTo>
                    <a:pt x="170" y="795"/>
                  </a:lnTo>
                  <a:lnTo>
                    <a:pt x="185" y="795"/>
                  </a:lnTo>
                  <a:lnTo>
                    <a:pt x="185" y="815"/>
                  </a:lnTo>
                  <a:lnTo>
                    <a:pt x="204" y="815"/>
                  </a:lnTo>
                  <a:lnTo>
                    <a:pt x="204" y="833"/>
                  </a:lnTo>
                  <a:lnTo>
                    <a:pt x="214" y="848"/>
                  </a:lnTo>
                  <a:lnTo>
                    <a:pt x="234" y="848"/>
                  </a:lnTo>
                  <a:lnTo>
                    <a:pt x="234" y="866"/>
                  </a:lnTo>
                  <a:lnTo>
                    <a:pt x="250" y="866"/>
                  </a:lnTo>
                  <a:lnTo>
                    <a:pt x="250" y="882"/>
                  </a:lnTo>
                  <a:lnTo>
                    <a:pt x="250" y="901"/>
                  </a:lnTo>
                  <a:lnTo>
                    <a:pt x="261" y="901"/>
                  </a:lnTo>
                  <a:lnTo>
                    <a:pt x="261" y="920"/>
                  </a:lnTo>
                  <a:lnTo>
                    <a:pt x="279" y="934"/>
                  </a:lnTo>
                  <a:lnTo>
                    <a:pt x="294" y="934"/>
                  </a:lnTo>
                  <a:lnTo>
                    <a:pt x="294" y="953"/>
                  </a:lnTo>
                  <a:lnTo>
                    <a:pt x="309" y="953"/>
                  </a:lnTo>
                  <a:lnTo>
                    <a:pt x="309" y="971"/>
                  </a:lnTo>
                  <a:lnTo>
                    <a:pt x="324" y="971"/>
                  </a:lnTo>
                  <a:lnTo>
                    <a:pt x="324" y="988"/>
                  </a:lnTo>
                  <a:lnTo>
                    <a:pt x="309" y="1021"/>
                  </a:lnTo>
                  <a:lnTo>
                    <a:pt x="294" y="1039"/>
                  </a:lnTo>
                  <a:lnTo>
                    <a:pt x="294" y="1058"/>
                  </a:lnTo>
                  <a:lnTo>
                    <a:pt x="279" y="1074"/>
                  </a:lnTo>
                  <a:lnTo>
                    <a:pt x="279" y="1093"/>
                  </a:lnTo>
                  <a:lnTo>
                    <a:pt x="261" y="1093"/>
                  </a:lnTo>
                  <a:lnTo>
                    <a:pt x="261" y="1107"/>
                  </a:lnTo>
                  <a:lnTo>
                    <a:pt x="261" y="1125"/>
                  </a:lnTo>
                  <a:lnTo>
                    <a:pt x="261" y="1145"/>
                  </a:lnTo>
                  <a:lnTo>
                    <a:pt x="261" y="1161"/>
                  </a:lnTo>
                  <a:lnTo>
                    <a:pt x="250" y="1161"/>
                  </a:lnTo>
                  <a:lnTo>
                    <a:pt x="250" y="1179"/>
                  </a:lnTo>
                  <a:lnTo>
                    <a:pt x="250" y="1194"/>
                  </a:lnTo>
                  <a:lnTo>
                    <a:pt x="250" y="1212"/>
                  </a:lnTo>
                  <a:lnTo>
                    <a:pt x="234" y="1230"/>
                  </a:lnTo>
                  <a:lnTo>
                    <a:pt x="234" y="1246"/>
                  </a:lnTo>
                  <a:lnTo>
                    <a:pt x="234" y="1266"/>
                  </a:lnTo>
                  <a:lnTo>
                    <a:pt x="214" y="1266"/>
                  </a:lnTo>
                  <a:lnTo>
                    <a:pt x="214" y="1280"/>
                  </a:lnTo>
                  <a:lnTo>
                    <a:pt x="204" y="1280"/>
                  </a:lnTo>
                  <a:lnTo>
                    <a:pt x="204" y="1299"/>
                  </a:lnTo>
                  <a:lnTo>
                    <a:pt x="204" y="1317"/>
                  </a:lnTo>
                  <a:lnTo>
                    <a:pt x="185" y="1333"/>
                  </a:lnTo>
                  <a:lnTo>
                    <a:pt x="185" y="1351"/>
                  </a:lnTo>
                  <a:lnTo>
                    <a:pt x="170" y="1351"/>
                  </a:lnTo>
                  <a:lnTo>
                    <a:pt x="170" y="1369"/>
                  </a:lnTo>
                  <a:lnTo>
                    <a:pt x="154" y="1369"/>
                  </a:lnTo>
                  <a:lnTo>
                    <a:pt x="140" y="1403"/>
                  </a:lnTo>
                  <a:lnTo>
                    <a:pt x="140" y="1418"/>
                  </a:lnTo>
                  <a:lnTo>
                    <a:pt x="125" y="1418"/>
                  </a:lnTo>
                  <a:lnTo>
                    <a:pt x="125" y="1435"/>
                  </a:lnTo>
                  <a:lnTo>
                    <a:pt x="140" y="1456"/>
                  </a:lnTo>
                  <a:lnTo>
                    <a:pt x="170" y="1472"/>
                  </a:lnTo>
                  <a:lnTo>
                    <a:pt x="185" y="1490"/>
                  </a:lnTo>
                  <a:lnTo>
                    <a:pt x="204" y="1522"/>
                  </a:lnTo>
                  <a:lnTo>
                    <a:pt x="234" y="1558"/>
                  </a:lnTo>
                  <a:lnTo>
                    <a:pt x="250" y="1576"/>
                  </a:lnTo>
                  <a:lnTo>
                    <a:pt x="261" y="1591"/>
                  </a:lnTo>
                  <a:lnTo>
                    <a:pt x="261" y="1609"/>
                  </a:lnTo>
                  <a:lnTo>
                    <a:pt x="279" y="1629"/>
                  </a:lnTo>
                  <a:lnTo>
                    <a:pt x="294" y="1645"/>
                  </a:lnTo>
                  <a:lnTo>
                    <a:pt x="294" y="1662"/>
                  </a:lnTo>
                  <a:lnTo>
                    <a:pt x="294" y="1678"/>
                  </a:lnTo>
                  <a:lnTo>
                    <a:pt x="309" y="1678"/>
                  </a:lnTo>
                  <a:lnTo>
                    <a:pt x="309" y="1696"/>
                  </a:lnTo>
                  <a:lnTo>
                    <a:pt x="294" y="1715"/>
                  </a:lnTo>
                  <a:lnTo>
                    <a:pt x="279" y="1715"/>
                  </a:lnTo>
                  <a:lnTo>
                    <a:pt x="261" y="1747"/>
                  </a:lnTo>
                  <a:lnTo>
                    <a:pt x="250" y="1767"/>
                  </a:lnTo>
                  <a:lnTo>
                    <a:pt x="250" y="1782"/>
                  </a:lnTo>
                  <a:lnTo>
                    <a:pt x="234" y="1782"/>
                  </a:lnTo>
                  <a:lnTo>
                    <a:pt x="234" y="1802"/>
                  </a:lnTo>
                  <a:lnTo>
                    <a:pt x="214" y="1818"/>
                  </a:lnTo>
                  <a:lnTo>
                    <a:pt x="204" y="1818"/>
                  </a:lnTo>
                  <a:lnTo>
                    <a:pt x="204" y="1834"/>
                  </a:lnTo>
                  <a:lnTo>
                    <a:pt x="185" y="1856"/>
                  </a:lnTo>
                  <a:lnTo>
                    <a:pt x="185" y="1870"/>
                  </a:lnTo>
                  <a:lnTo>
                    <a:pt x="170" y="1888"/>
                  </a:lnTo>
                  <a:lnTo>
                    <a:pt x="170" y="1905"/>
                  </a:lnTo>
                  <a:lnTo>
                    <a:pt x="154" y="1921"/>
                  </a:lnTo>
                  <a:lnTo>
                    <a:pt x="140" y="1921"/>
                  </a:lnTo>
                  <a:lnTo>
                    <a:pt x="140" y="1943"/>
                  </a:lnTo>
                  <a:lnTo>
                    <a:pt x="125" y="1957"/>
                  </a:lnTo>
                  <a:lnTo>
                    <a:pt x="125" y="1975"/>
                  </a:lnTo>
                  <a:lnTo>
                    <a:pt x="108" y="1975"/>
                  </a:lnTo>
                  <a:lnTo>
                    <a:pt x="94" y="1993"/>
                  </a:lnTo>
                  <a:lnTo>
                    <a:pt x="79" y="1993"/>
                  </a:lnTo>
                  <a:lnTo>
                    <a:pt x="79" y="2008"/>
                  </a:lnTo>
                  <a:lnTo>
                    <a:pt x="63" y="2027"/>
                  </a:lnTo>
                  <a:lnTo>
                    <a:pt x="63" y="2043"/>
                  </a:lnTo>
                  <a:lnTo>
                    <a:pt x="46" y="2043"/>
                  </a:lnTo>
                  <a:lnTo>
                    <a:pt x="46" y="2060"/>
                  </a:lnTo>
                  <a:lnTo>
                    <a:pt x="33" y="2060"/>
                  </a:lnTo>
                  <a:lnTo>
                    <a:pt x="17" y="2079"/>
                  </a:lnTo>
                  <a:lnTo>
                    <a:pt x="17" y="2096"/>
                  </a:lnTo>
                  <a:lnTo>
                    <a:pt x="0" y="2096"/>
                  </a:lnTo>
                  <a:lnTo>
                    <a:pt x="0" y="2112"/>
                  </a:lnTo>
                  <a:lnTo>
                    <a:pt x="0" y="2130"/>
                  </a:lnTo>
                  <a:lnTo>
                    <a:pt x="0" y="2147"/>
                  </a:lnTo>
                  <a:lnTo>
                    <a:pt x="0" y="2166"/>
                  </a:lnTo>
                  <a:lnTo>
                    <a:pt x="0" y="2182"/>
                  </a:lnTo>
                  <a:lnTo>
                    <a:pt x="0" y="2199"/>
                  </a:lnTo>
                  <a:lnTo>
                    <a:pt x="0" y="2216"/>
                  </a:lnTo>
                  <a:lnTo>
                    <a:pt x="17" y="2216"/>
                  </a:lnTo>
                  <a:lnTo>
                    <a:pt x="17" y="2233"/>
                  </a:lnTo>
                  <a:lnTo>
                    <a:pt x="17" y="2253"/>
                  </a:lnTo>
                  <a:lnTo>
                    <a:pt x="17" y="2268"/>
                  </a:lnTo>
                  <a:lnTo>
                    <a:pt x="33" y="2268"/>
                  </a:lnTo>
                  <a:lnTo>
                    <a:pt x="46" y="2285"/>
                  </a:lnTo>
                  <a:lnTo>
                    <a:pt x="46" y="2302"/>
                  </a:lnTo>
                  <a:lnTo>
                    <a:pt x="63" y="2320"/>
                  </a:lnTo>
                  <a:lnTo>
                    <a:pt x="63" y="2340"/>
                  </a:lnTo>
                  <a:lnTo>
                    <a:pt x="63" y="2355"/>
                  </a:lnTo>
                  <a:lnTo>
                    <a:pt x="79" y="2355"/>
                  </a:lnTo>
                  <a:lnTo>
                    <a:pt x="79" y="2372"/>
                  </a:lnTo>
                  <a:lnTo>
                    <a:pt x="79" y="2390"/>
                  </a:lnTo>
                  <a:lnTo>
                    <a:pt x="94" y="2406"/>
                  </a:lnTo>
                  <a:lnTo>
                    <a:pt x="108" y="2423"/>
                  </a:lnTo>
                  <a:lnTo>
                    <a:pt x="108" y="2441"/>
                  </a:lnTo>
                  <a:lnTo>
                    <a:pt x="108" y="2458"/>
                  </a:lnTo>
                  <a:lnTo>
                    <a:pt x="125" y="2458"/>
                  </a:lnTo>
                  <a:lnTo>
                    <a:pt x="125" y="2477"/>
                  </a:lnTo>
                  <a:lnTo>
                    <a:pt x="140" y="2477"/>
                  </a:lnTo>
                  <a:lnTo>
                    <a:pt x="140" y="2494"/>
                  </a:lnTo>
                  <a:lnTo>
                    <a:pt x="154" y="2494"/>
                  </a:lnTo>
                  <a:lnTo>
                    <a:pt x="170" y="2510"/>
                  </a:lnTo>
                  <a:lnTo>
                    <a:pt x="185" y="2510"/>
                  </a:lnTo>
                  <a:lnTo>
                    <a:pt x="185" y="2528"/>
                  </a:lnTo>
                  <a:lnTo>
                    <a:pt x="204" y="2545"/>
                  </a:lnTo>
                  <a:lnTo>
                    <a:pt x="214" y="2545"/>
                  </a:lnTo>
                  <a:lnTo>
                    <a:pt x="214" y="2563"/>
                  </a:lnTo>
                  <a:lnTo>
                    <a:pt x="214" y="2580"/>
                  </a:lnTo>
                  <a:lnTo>
                    <a:pt x="204" y="2596"/>
                  </a:lnTo>
                  <a:lnTo>
                    <a:pt x="204" y="2613"/>
                  </a:lnTo>
                  <a:lnTo>
                    <a:pt x="204" y="2631"/>
                  </a:lnTo>
                  <a:lnTo>
                    <a:pt x="204" y="2650"/>
                  </a:lnTo>
                  <a:lnTo>
                    <a:pt x="204" y="2667"/>
                  </a:lnTo>
                  <a:lnTo>
                    <a:pt x="204" y="2683"/>
                  </a:lnTo>
                  <a:lnTo>
                    <a:pt x="204" y="2702"/>
                  </a:lnTo>
                  <a:lnTo>
                    <a:pt x="204" y="2718"/>
                  </a:lnTo>
                  <a:lnTo>
                    <a:pt x="185" y="2718"/>
                  </a:lnTo>
                  <a:lnTo>
                    <a:pt x="185" y="2736"/>
                  </a:lnTo>
                  <a:lnTo>
                    <a:pt x="185" y="2752"/>
                  </a:lnTo>
                  <a:lnTo>
                    <a:pt x="185" y="2769"/>
                  </a:lnTo>
                  <a:lnTo>
                    <a:pt x="170" y="2769"/>
                  </a:lnTo>
                  <a:lnTo>
                    <a:pt x="170" y="2787"/>
                  </a:lnTo>
                  <a:lnTo>
                    <a:pt x="170" y="2803"/>
                  </a:lnTo>
                  <a:lnTo>
                    <a:pt x="154" y="2803"/>
                  </a:lnTo>
                  <a:lnTo>
                    <a:pt x="154" y="2823"/>
                  </a:lnTo>
                  <a:lnTo>
                    <a:pt x="140" y="2823"/>
                  </a:lnTo>
                  <a:lnTo>
                    <a:pt x="140" y="2839"/>
                  </a:lnTo>
                  <a:lnTo>
                    <a:pt x="140" y="2856"/>
                  </a:lnTo>
                  <a:lnTo>
                    <a:pt x="125" y="2856"/>
                  </a:lnTo>
                  <a:lnTo>
                    <a:pt x="125" y="2876"/>
                  </a:lnTo>
                  <a:lnTo>
                    <a:pt x="125" y="2892"/>
                  </a:lnTo>
                  <a:lnTo>
                    <a:pt x="108" y="2892"/>
                  </a:lnTo>
                  <a:lnTo>
                    <a:pt x="108" y="2910"/>
                  </a:lnTo>
                  <a:lnTo>
                    <a:pt x="94" y="2928"/>
                  </a:lnTo>
                  <a:lnTo>
                    <a:pt x="79" y="2943"/>
                  </a:lnTo>
                  <a:lnTo>
                    <a:pt x="79" y="2960"/>
                  </a:lnTo>
                  <a:lnTo>
                    <a:pt x="79" y="2980"/>
                  </a:lnTo>
                  <a:lnTo>
                    <a:pt x="63" y="2980"/>
                  </a:lnTo>
                  <a:lnTo>
                    <a:pt x="63" y="2997"/>
                  </a:lnTo>
                  <a:lnTo>
                    <a:pt x="63" y="3015"/>
                  </a:lnTo>
                  <a:lnTo>
                    <a:pt x="63" y="3030"/>
                  </a:lnTo>
                  <a:lnTo>
                    <a:pt x="63" y="3047"/>
                  </a:lnTo>
                  <a:lnTo>
                    <a:pt x="79" y="3066"/>
                  </a:lnTo>
                  <a:lnTo>
                    <a:pt x="79" y="3083"/>
                  </a:lnTo>
                  <a:lnTo>
                    <a:pt x="79" y="3101"/>
                  </a:lnTo>
                  <a:lnTo>
                    <a:pt x="79" y="3116"/>
                  </a:lnTo>
                  <a:lnTo>
                    <a:pt x="79" y="3134"/>
                  </a:lnTo>
                  <a:lnTo>
                    <a:pt x="79" y="3153"/>
                  </a:lnTo>
                  <a:lnTo>
                    <a:pt x="79" y="3170"/>
                  </a:lnTo>
                  <a:lnTo>
                    <a:pt x="79" y="3186"/>
                  </a:lnTo>
                  <a:lnTo>
                    <a:pt x="79" y="3203"/>
                  </a:lnTo>
                  <a:lnTo>
                    <a:pt x="79" y="3221"/>
                  </a:lnTo>
                  <a:lnTo>
                    <a:pt x="79" y="3240"/>
                  </a:lnTo>
                  <a:lnTo>
                    <a:pt x="79" y="3255"/>
                  </a:lnTo>
                  <a:lnTo>
                    <a:pt x="79" y="3272"/>
                  </a:lnTo>
                  <a:lnTo>
                    <a:pt x="79" y="3307"/>
                  </a:lnTo>
                  <a:lnTo>
                    <a:pt x="79" y="3327"/>
                  </a:lnTo>
                  <a:lnTo>
                    <a:pt x="79" y="3359"/>
                  </a:lnTo>
                  <a:lnTo>
                    <a:pt x="94" y="3377"/>
                  </a:lnTo>
                  <a:lnTo>
                    <a:pt x="94" y="3394"/>
                  </a:lnTo>
                  <a:lnTo>
                    <a:pt x="94" y="3413"/>
                  </a:lnTo>
                  <a:lnTo>
                    <a:pt x="108" y="3427"/>
                  </a:lnTo>
                  <a:lnTo>
                    <a:pt x="108" y="3445"/>
                  </a:lnTo>
                  <a:lnTo>
                    <a:pt x="108" y="3463"/>
                  </a:lnTo>
                  <a:lnTo>
                    <a:pt x="108" y="3480"/>
                  </a:lnTo>
                  <a:lnTo>
                    <a:pt x="125" y="3480"/>
                  </a:lnTo>
                  <a:lnTo>
                    <a:pt x="125" y="3498"/>
                  </a:lnTo>
                  <a:lnTo>
                    <a:pt x="125" y="3514"/>
                  </a:lnTo>
                  <a:lnTo>
                    <a:pt x="125" y="3533"/>
                  </a:lnTo>
                  <a:lnTo>
                    <a:pt x="140" y="3533"/>
                  </a:lnTo>
                  <a:lnTo>
                    <a:pt x="140" y="3551"/>
                  </a:lnTo>
                  <a:lnTo>
                    <a:pt x="140" y="3533"/>
                  </a:lnTo>
                  <a:lnTo>
                    <a:pt x="140" y="3498"/>
                  </a:lnTo>
                </a:path>
              </a:pathLst>
            </a:custGeom>
            <a:noFill/>
            <a:ln w="44450">
              <a:solidFill>
                <a:srgbClr val="00E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18" name="Line 15"/>
            <p:cNvSpPr>
              <a:spLocks noChangeShapeType="1"/>
            </p:cNvSpPr>
            <p:nvPr/>
          </p:nvSpPr>
          <p:spPr bwMode="auto">
            <a:xfrm flipV="1">
              <a:off x="3272" y="1961"/>
              <a:ext cx="169" cy="20"/>
            </a:xfrm>
            <a:prstGeom prst="line">
              <a:avLst/>
            </a:prstGeom>
            <a:noFill/>
            <a:ln w="19050">
              <a:solidFill>
                <a:srgbClr val="DA003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19" name="Freeform 16"/>
            <p:cNvSpPr>
              <a:spLocks/>
            </p:cNvSpPr>
            <p:nvPr/>
          </p:nvSpPr>
          <p:spPr bwMode="auto">
            <a:xfrm>
              <a:off x="3350" y="1942"/>
              <a:ext cx="114" cy="59"/>
            </a:xfrm>
            <a:custGeom>
              <a:avLst/>
              <a:gdLst>
                <a:gd name="T0" fmla="*/ 0 w 343"/>
                <a:gd name="T1" fmla="*/ 0 h 178"/>
                <a:gd name="T2" fmla="*/ 4 w 343"/>
                <a:gd name="T3" fmla="*/ 1 h 178"/>
                <a:gd name="T4" fmla="*/ 0 w 343"/>
                <a:gd name="T5" fmla="*/ 2 h 178"/>
                <a:gd name="T6" fmla="*/ 0 w 343"/>
                <a:gd name="T7" fmla="*/ 0 h 17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43" h="178">
                  <a:moveTo>
                    <a:pt x="0" y="0"/>
                  </a:moveTo>
                  <a:lnTo>
                    <a:pt x="343" y="50"/>
                  </a:lnTo>
                  <a:lnTo>
                    <a:pt x="18" y="1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A0030"/>
            </a:solidFill>
            <a:ln w="19050">
              <a:solidFill>
                <a:srgbClr val="DA003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20" name="Line 17"/>
            <p:cNvSpPr>
              <a:spLocks noChangeShapeType="1"/>
            </p:cNvSpPr>
            <p:nvPr/>
          </p:nvSpPr>
          <p:spPr bwMode="auto">
            <a:xfrm>
              <a:off x="3257" y="2232"/>
              <a:ext cx="172" cy="2"/>
            </a:xfrm>
            <a:prstGeom prst="line">
              <a:avLst/>
            </a:prstGeom>
            <a:noFill/>
            <a:ln w="19050">
              <a:solidFill>
                <a:srgbClr val="DA003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21" name="Freeform 18"/>
            <p:cNvSpPr>
              <a:spLocks/>
            </p:cNvSpPr>
            <p:nvPr/>
          </p:nvSpPr>
          <p:spPr bwMode="auto">
            <a:xfrm>
              <a:off x="3340" y="2204"/>
              <a:ext cx="112" cy="59"/>
            </a:xfrm>
            <a:custGeom>
              <a:avLst/>
              <a:gdLst>
                <a:gd name="T0" fmla="*/ 0 w 337"/>
                <a:gd name="T1" fmla="*/ 0 h 178"/>
                <a:gd name="T2" fmla="*/ 4 w 337"/>
                <a:gd name="T3" fmla="*/ 1 h 178"/>
                <a:gd name="T4" fmla="*/ 0 w 337"/>
                <a:gd name="T5" fmla="*/ 2 h 178"/>
                <a:gd name="T6" fmla="*/ 0 w 337"/>
                <a:gd name="T7" fmla="*/ 0 h 17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37" h="178">
                  <a:moveTo>
                    <a:pt x="1" y="0"/>
                  </a:moveTo>
                  <a:lnTo>
                    <a:pt x="337" y="92"/>
                  </a:lnTo>
                  <a:lnTo>
                    <a:pt x="0" y="17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A0030"/>
            </a:solidFill>
            <a:ln w="19050">
              <a:solidFill>
                <a:srgbClr val="DA003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22" name="Line 19"/>
            <p:cNvSpPr>
              <a:spLocks noChangeShapeType="1"/>
            </p:cNvSpPr>
            <p:nvPr/>
          </p:nvSpPr>
          <p:spPr bwMode="auto">
            <a:xfrm flipV="1">
              <a:off x="3103" y="1570"/>
              <a:ext cx="169" cy="5"/>
            </a:xfrm>
            <a:prstGeom prst="line">
              <a:avLst/>
            </a:prstGeom>
            <a:noFill/>
            <a:ln w="19050">
              <a:solidFill>
                <a:srgbClr val="DA003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23" name="Freeform 20"/>
            <p:cNvSpPr>
              <a:spLocks/>
            </p:cNvSpPr>
            <p:nvPr/>
          </p:nvSpPr>
          <p:spPr bwMode="auto">
            <a:xfrm>
              <a:off x="3182" y="1543"/>
              <a:ext cx="113" cy="59"/>
            </a:xfrm>
            <a:custGeom>
              <a:avLst/>
              <a:gdLst>
                <a:gd name="T0" fmla="*/ 0 w 339"/>
                <a:gd name="T1" fmla="*/ 0 h 178"/>
                <a:gd name="T2" fmla="*/ 4 w 339"/>
                <a:gd name="T3" fmla="*/ 1 h 178"/>
                <a:gd name="T4" fmla="*/ 0 w 339"/>
                <a:gd name="T5" fmla="*/ 2 h 178"/>
                <a:gd name="T6" fmla="*/ 0 w 339"/>
                <a:gd name="T7" fmla="*/ 0 h 17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39" h="178">
                  <a:moveTo>
                    <a:pt x="0" y="0"/>
                  </a:moveTo>
                  <a:lnTo>
                    <a:pt x="339" y="78"/>
                  </a:lnTo>
                  <a:lnTo>
                    <a:pt x="5" y="1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A0030"/>
            </a:solidFill>
            <a:ln w="19050">
              <a:solidFill>
                <a:srgbClr val="DA003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24" name="Line 21"/>
            <p:cNvSpPr>
              <a:spLocks noChangeShapeType="1"/>
            </p:cNvSpPr>
            <p:nvPr/>
          </p:nvSpPr>
          <p:spPr bwMode="auto">
            <a:xfrm>
              <a:off x="3017" y="1819"/>
              <a:ext cx="172" cy="11"/>
            </a:xfrm>
            <a:prstGeom prst="line">
              <a:avLst/>
            </a:prstGeom>
            <a:noFill/>
            <a:ln w="19050">
              <a:solidFill>
                <a:srgbClr val="DA003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25" name="Freeform 22"/>
            <p:cNvSpPr>
              <a:spLocks/>
            </p:cNvSpPr>
            <p:nvPr/>
          </p:nvSpPr>
          <p:spPr bwMode="auto">
            <a:xfrm>
              <a:off x="3098" y="1795"/>
              <a:ext cx="114" cy="59"/>
            </a:xfrm>
            <a:custGeom>
              <a:avLst/>
              <a:gdLst>
                <a:gd name="T0" fmla="*/ 0 w 342"/>
                <a:gd name="T1" fmla="*/ 0 h 179"/>
                <a:gd name="T2" fmla="*/ 4 w 342"/>
                <a:gd name="T3" fmla="*/ 1 h 179"/>
                <a:gd name="T4" fmla="*/ 0 w 342"/>
                <a:gd name="T5" fmla="*/ 2 h 179"/>
                <a:gd name="T6" fmla="*/ 0 w 342"/>
                <a:gd name="T7" fmla="*/ 0 h 1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42" h="179">
                  <a:moveTo>
                    <a:pt x="11" y="0"/>
                  </a:moveTo>
                  <a:lnTo>
                    <a:pt x="342" y="111"/>
                  </a:lnTo>
                  <a:lnTo>
                    <a:pt x="0" y="179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DA0030"/>
            </a:solidFill>
            <a:ln w="19050">
              <a:solidFill>
                <a:srgbClr val="DA003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26" name="Line 23"/>
            <p:cNvSpPr>
              <a:spLocks noChangeShapeType="1"/>
            </p:cNvSpPr>
            <p:nvPr/>
          </p:nvSpPr>
          <p:spPr bwMode="auto">
            <a:xfrm>
              <a:off x="3098" y="2062"/>
              <a:ext cx="118" cy="27"/>
            </a:xfrm>
            <a:prstGeom prst="line">
              <a:avLst/>
            </a:prstGeom>
            <a:noFill/>
            <a:ln w="19050">
              <a:solidFill>
                <a:srgbClr val="DA003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27" name="Freeform 24"/>
            <p:cNvSpPr>
              <a:spLocks/>
            </p:cNvSpPr>
            <p:nvPr/>
          </p:nvSpPr>
          <p:spPr bwMode="auto">
            <a:xfrm>
              <a:off x="3124" y="2040"/>
              <a:ext cx="115" cy="59"/>
            </a:xfrm>
            <a:custGeom>
              <a:avLst/>
              <a:gdLst>
                <a:gd name="T0" fmla="*/ 0 w 347"/>
                <a:gd name="T1" fmla="*/ 0 h 175"/>
                <a:gd name="T2" fmla="*/ 4 w 347"/>
                <a:gd name="T3" fmla="*/ 2 h 175"/>
                <a:gd name="T4" fmla="*/ 0 w 347"/>
                <a:gd name="T5" fmla="*/ 2 h 175"/>
                <a:gd name="T6" fmla="*/ 0 w 347"/>
                <a:gd name="T7" fmla="*/ 0 h 17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47" h="175">
                  <a:moveTo>
                    <a:pt x="34" y="0"/>
                  </a:moveTo>
                  <a:lnTo>
                    <a:pt x="347" y="160"/>
                  </a:lnTo>
                  <a:lnTo>
                    <a:pt x="0" y="175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DA0030"/>
            </a:solidFill>
            <a:ln w="19050">
              <a:solidFill>
                <a:srgbClr val="DA003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28" name="Line 25"/>
            <p:cNvSpPr>
              <a:spLocks noChangeShapeType="1"/>
            </p:cNvSpPr>
            <p:nvPr/>
          </p:nvSpPr>
          <p:spPr bwMode="auto">
            <a:xfrm>
              <a:off x="3064" y="2263"/>
              <a:ext cx="171" cy="32"/>
            </a:xfrm>
            <a:prstGeom prst="line">
              <a:avLst/>
            </a:prstGeom>
            <a:noFill/>
            <a:ln w="19050">
              <a:solidFill>
                <a:srgbClr val="DA003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29" name="Freeform 26"/>
            <p:cNvSpPr>
              <a:spLocks/>
            </p:cNvSpPr>
            <p:nvPr/>
          </p:nvSpPr>
          <p:spPr bwMode="auto">
            <a:xfrm>
              <a:off x="3143" y="2250"/>
              <a:ext cx="115" cy="58"/>
            </a:xfrm>
            <a:custGeom>
              <a:avLst/>
              <a:gdLst>
                <a:gd name="T0" fmla="*/ 0 w 346"/>
                <a:gd name="T1" fmla="*/ 0 h 175"/>
                <a:gd name="T2" fmla="*/ 4 w 346"/>
                <a:gd name="T3" fmla="*/ 2 h 175"/>
                <a:gd name="T4" fmla="*/ 0 w 346"/>
                <a:gd name="T5" fmla="*/ 2 h 175"/>
                <a:gd name="T6" fmla="*/ 0 w 346"/>
                <a:gd name="T7" fmla="*/ 0 h 17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46" h="175">
                  <a:moveTo>
                    <a:pt x="28" y="0"/>
                  </a:moveTo>
                  <a:lnTo>
                    <a:pt x="346" y="148"/>
                  </a:lnTo>
                  <a:lnTo>
                    <a:pt x="0" y="175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DA0030"/>
            </a:solidFill>
            <a:ln w="19050">
              <a:solidFill>
                <a:srgbClr val="DA003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0" name="Line 27"/>
            <p:cNvSpPr>
              <a:spLocks noChangeShapeType="1"/>
            </p:cNvSpPr>
            <p:nvPr/>
          </p:nvSpPr>
          <p:spPr bwMode="auto">
            <a:xfrm flipV="1">
              <a:off x="3270" y="1724"/>
              <a:ext cx="170" cy="8"/>
            </a:xfrm>
            <a:prstGeom prst="line">
              <a:avLst/>
            </a:prstGeom>
            <a:noFill/>
            <a:ln w="19050">
              <a:solidFill>
                <a:srgbClr val="DA003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1" name="Freeform 28"/>
            <p:cNvSpPr>
              <a:spLocks/>
            </p:cNvSpPr>
            <p:nvPr/>
          </p:nvSpPr>
          <p:spPr bwMode="auto">
            <a:xfrm>
              <a:off x="3350" y="1698"/>
              <a:ext cx="113" cy="60"/>
            </a:xfrm>
            <a:custGeom>
              <a:avLst/>
              <a:gdLst>
                <a:gd name="T0" fmla="*/ 0 w 339"/>
                <a:gd name="T1" fmla="*/ 0 h 178"/>
                <a:gd name="T2" fmla="*/ 4 w 339"/>
                <a:gd name="T3" fmla="*/ 1 h 178"/>
                <a:gd name="T4" fmla="*/ 0 w 339"/>
                <a:gd name="T5" fmla="*/ 2 h 178"/>
                <a:gd name="T6" fmla="*/ 0 w 339"/>
                <a:gd name="T7" fmla="*/ 0 h 17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39" h="178">
                  <a:moveTo>
                    <a:pt x="0" y="0"/>
                  </a:moveTo>
                  <a:lnTo>
                    <a:pt x="339" y="74"/>
                  </a:lnTo>
                  <a:lnTo>
                    <a:pt x="6" y="1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A0030"/>
            </a:solidFill>
            <a:ln w="19050">
              <a:solidFill>
                <a:srgbClr val="DA003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2" name="Line 29"/>
            <p:cNvSpPr>
              <a:spLocks noChangeShapeType="1"/>
            </p:cNvSpPr>
            <p:nvPr/>
          </p:nvSpPr>
          <p:spPr bwMode="auto">
            <a:xfrm flipH="1" flipV="1">
              <a:off x="3552" y="1848"/>
              <a:ext cx="171" cy="10"/>
            </a:xfrm>
            <a:prstGeom prst="line">
              <a:avLst/>
            </a:prstGeom>
            <a:noFill/>
            <a:ln w="19050">
              <a:solidFill>
                <a:srgbClr val="DA003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3" name="Freeform 30"/>
            <p:cNvSpPr>
              <a:spLocks/>
            </p:cNvSpPr>
            <p:nvPr/>
          </p:nvSpPr>
          <p:spPr bwMode="auto">
            <a:xfrm>
              <a:off x="3529" y="1824"/>
              <a:ext cx="113" cy="59"/>
            </a:xfrm>
            <a:custGeom>
              <a:avLst/>
              <a:gdLst>
                <a:gd name="T0" fmla="*/ 4 w 340"/>
                <a:gd name="T1" fmla="*/ 2 h 178"/>
                <a:gd name="T2" fmla="*/ 0 w 340"/>
                <a:gd name="T3" fmla="*/ 1 h 178"/>
                <a:gd name="T4" fmla="*/ 4 w 340"/>
                <a:gd name="T5" fmla="*/ 0 h 178"/>
                <a:gd name="T6" fmla="*/ 4 w 340"/>
                <a:gd name="T7" fmla="*/ 2 h 17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40" h="178">
                  <a:moveTo>
                    <a:pt x="331" y="178"/>
                  </a:moveTo>
                  <a:lnTo>
                    <a:pt x="0" y="69"/>
                  </a:lnTo>
                  <a:lnTo>
                    <a:pt x="340" y="0"/>
                  </a:lnTo>
                  <a:lnTo>
                    <a:pt x="331" y="178"/>
                  </a:lnTo>
                  <a:close/>
                </a:path>
              </a:pathLst>
            </a:custGeom>
            <a:solidFill>
              <a:srgbClr val="DA0030"/>
            </a:solidFill>
            <a:ln w="19050">
              <a:solidFill>
                <a:srgbClr val="DA003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4" name="Line 31"/>
            <p:cNvSpPr>
              <a:spLocks noChangeShapeType="1"/>
            </p:cNvSpPr>
            <p:nvPr/>
          </p:nvSpPr>
          <p:spPr bwMode="auto">
            <a:xfrm flipH="1" flipV="1">
              <a:off x="3745" y="1701"/>
              <a:ext cx="170" cy="11"/>
            </a:xfrm>
            <a:prstGeom prst="line">
              <a:avLst/>
            </a:prstGeom>
            <a:noFill/>
            <a:ln w="19050">
              <a:solidFill>
                <a:srgbClr val="DA003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5" name="Freeform 32"/>
            <p:cNvSpPr>
              <a:spLocks/>
            </p:cNvSpPr>
            <p:nvPr/>
          </p:nvSpPr>
          <p:spPr bwMode="auto">
            <a:xfrm>
              <a:off x="3721" y="1677"/>
              <a:ext cx="113" cy="59"/>
            </a:xfrm>
            <a:custGeom>
              <a:avLst/>
              <a:gdLst>
                <a:gd name="T0" fmla="*/ 4 w 339"/>
                <a:gd name="T1" fmla="*/ 2 h 177"/>
                <a:gd name="T2" fmla="*/ 0 w 339"/>
                <a:gd name="T3" fmla="*/ 1 h 177"/>
                <a:gd name="T4" fmla="*/ 4 w 339"/>
                <a:gd name="T5" fmla="*/ 0 h 177"/>
                <a:gd name="T6" fmla="*/ 4 w 339"/>
                <a:gd name="T7" fmla="*/ 2 h 17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39" h="177">
                  <a:moveTo>
                    <a:pt x="331" y="177"/>
                  </a:moveTo>
                  <a:lnTo>
                    <a:pt x="0" y="68"/>
                  </a:lnTo>
                  <a:lnTo>
                    <a:pt x="339" y="0"/>
                  </a:lnTo>
                  <a:lnTo>
                    <a:pt x="331" y="177"/>
                  </a:lnTo>
                  <a:close/>
                </a:path>
              </a:pathLst>
            </a:custGeom>
            <a:solidFill>
              <a:srgbClr val="DA0030"/>
            </a:solidFill>
            <a:ln w="19050">
              <a:solidFill>
                <a:srgbClr val="DA003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6" name="Line 33"/>
            <p:cNvSpPr>
              <a:spLocks noChangeShapeType="1"/>
            </p:cNvSpPr>
            <p:nvPr/>
          </p:nvSpPr>
          <p:spPr bwMode="auto">
            <a:xfrm flipH="1" flipV="1">
              <a:off x="3732" y="1997"/>
              <a:ext cx="172" cy="10"/>
            </a:xfrm>
            <a:prstGeom prst="line">
              <a:avLst/>
            </a:prstGeom>
            <a:noFill/>
            <a:ln w="19050">
              <a:solidFill>
                <a:srgbClr val="DA003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7" name="Freeform 34"/>
            <p:cNvSpPr>
              <a:spLocks/>
            </p:cNvSpPr>
            <p:nvPr/>
          </p:nvSpPr>
          <p:spPr bwMode="auto">
            <a:xfrm>
              <a:off x="3709" y="1972"/>
              <a:ext cx="113" cy="60"/>
            </a:xfrm>
            <a:custGeom>
              <a:avLst/>
              <a:gdLst>
                <a:gd name="T0" fmla="*/ 4 w 340"/>
                <a:gd name="T1" fmla="*/ 2 h 178"/>
                <a:gd name="T2" fmla="*/ 0 w 340"/>
                <a:gd name="T3" fmla="*/ 1 h 178"/>
                <a:gd name="T4" fmla="*/ 4 w 340"/>
                <a:gd name="T5" fmla="*/ 0 h 178"/>
                <a:gd name="T6" fmla="*/ 4 w 340"/>
                <a:gd name="T7" fmla="*/ 2 h 17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40" h="178">
                  <a:moveTo>
                    <a:pt x="331" y="178"/>
                  </a:moveTo>
                  <a:lnTo>
                    <a:pt x="0" y="71"/>
                  </a:lnTo>
                  <a:lnTo>
                    <a:pt x="340" y="0"/>
                  </a:lnTo>
                  <a:lnTo>
                    <a:pt x="331" y="178"/>
                  </a:lnTo>
                  <a:close/>
                </a:path>
              </a:pathLst>
            </a:custGeom>
            <a:solidFill>
              <a:srgbClr val="DA0030"/>
            </a:solidFill>
            <a:ln w="19050">
              <a:solidFill>
                <a:srgbClr val="DA003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8" name="Line 35"/>
            <p:cNvSpPr>
              <a:spLocks noChangeShapeType="1"/>
            </p:cNvSpPr>
            <p:nvPr/>
          </p:nvSpPr>
          <p:spPr bwMode="auto">
            <a:xfrm flipH="1" flipV="1">
              <a:off x="3501" y="2103"/>
              <a:ext cx="172" cy="5"/>
            </a:xfrm>
            <a:prstGeom prst="line">
              <a:avLst/>
            </a:prstGeom>
            <a:noFill/>
            <a:ln w="19050">
              <a:solidFill>
                <a:srgbClr val="DA003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9" name="Freeform 36"/>
            <p:cNvSpPr>
              <a:spLocks/>
            </p:cNvSpPr>
            <p:nvPr/>
          </p:nvSpPr>
          <p:spPr bwMode="auto">
            <a:xfrm>
              <a:off x="3477" y="2076"/>
              <a:ext cx="113" cy="60"/>
            </a:xfrm>
            <a:custGeom>
              <a:avLst/>
              <a:gdLst>
                <a:gd name="T0" fmla="*/ 4 w 339"/>
                <a:gd name="T1" fmla="*/ 2 h 179"/>
                <a:gd name="T2" fmla="*/ 0 w 339"/>
                <a:gd name="T3" fmla="*/ 1 h 179"/>
                <a:gd name="T4" fmla="*/ 4 w 339"/>
                <a:gd name="T5" fmla="*/ 0 h 179"/>
                <a:gd name="T6" fmla="*/ 4 w 339"/>
                <a:gd name="T7" fmla="*/ 2 h 1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39" h="179">
                  <a:moveTo>
                    <a:pt x="333" y="179"/>
                  </a:moveTo>
                  <a:lnTo>
                    <a:pt x="0" y="78"/>
                  </a:lnTo>
                  <a:lnTo>
                    <a:pt x="339" y="0"/>
                  </a:lnTo>
                  <a:lnTo>
                    <a:pt x="333" y="179"/>
                  </a:lnTo>
                  <a:close/>
                </a:path>
              </a:pathLst>
            </a:custGeom>
            <a:solidFill>
              <a:srgbClr val="DA0030"/>
            </a:solidFill>
            <a:ln w="19050">
              <a:solidFill>
                <a:srgbClr val="DA003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40" name="Line 37"/>
            <p:cNvSpPr>
              <a:spLocks noChangeShapeType="1"/>
            </p:cNvSpPr>
            <p:nvPr/>
          </p:nvSpPr>
          <p:spPr bwMode="auto">
            <a:xfrm flipH="1">
              <a:off x="3544" y="2318"/>
              <a:ext cx="170" cy="12"/>
            </a:xfrm>
            <a:prstGeom prst="line">
              <a:avLst/>
            </a:prstGeom>
            <a:noFill/>
            <a:ln w="19050">
              <a:solidFill>
                <a:srgbClr val="DA003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41" name="Freeform 38"/>
            <p:cNvSpPr>
              <a:spLocks/>
            </p:cNvSpPr>
            <p:nvPr/>
          </p:nvSpPr>
          <p:spPr bwMode="auto">
            <a:xfrm>
              <a:off x="3521" y="2294"/>
              <a:ext cx="113" cy="59"/>
            </a:xfrm>
            <a:custGeom>
              <a:avLst/>
              <a:gdLst>
                <a:gd name="T0" fmla="*/ 4 w 340"/>
                <a:gd name="T1" fmla="*/ 2 h 177"/>
                <a:gd name="T2" fmla="*/ 0 w 340"/>
                <a:gd name="T3" fmla="*/ 1 h 177"/>
                <a:gd name="T4" fmla="*/ 4 w 340"/>
                <a:gd name="T5" fmla="*/ 0 h 177"/>
                <a:gd name="T6" fmla="*/ 4 w 340"/>
                <a:gd name="T7" fmla="*/ 2 h 17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40" h="177">
                  <a:moveTo>
                    <a:pt x="340" y="177"/>
                  </a:moveTo>
                  <a:lnTo>
                    <a:pt x="0" y="111"/>
                  </a:lnTo>
                  <a:lnTo>
                    <a:pt x="329" y="0"/>
                  </a:lnTo>
                  <a:lnTo>
                    <a:pt x="340" y="177"/>
                  </a:lnTo>
                  <a:close/>
                </a:path>
              </a:pathLst>
            </a:custGeom>
            <a:solidFill>
              <a:srgbClr val="DA0030"/>
            </a:solidFill>
            <a:ln w="19050">
              <a:solidFill>
                <a:srgbClr val="DA003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42" name="Line 39"/>
            <p:cNvSpPr>
              <a:spLocks noChangeShapeType="1"/>
            </p:cNvSpPr>
            <p:nvPr/>
          </p:nvSpPr>
          <p:spPr bwMode="auto">
            <a:xfrm flipH="1">
              <a:off x="3790" y="2298"/>
              <a:ext cx="172" cy="2"/>
            </a:xfrm>
            <a:prstGeom prst="line">
              <a:avLst/>
            </a:prstGeom>
            <a:noFill/>
            <a:ln w="19050">
              <a:solidFill>
                <a:srgbClr val="DA003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43" name="Freeform 40"/>
            <p:cNvSpPr>
              <a:spLocks/>
            </p:cNvSpPr>
            <p:nvPr/>
          </p:nvSpPr>
          <p:spPr bwMode="auto">
            <a:xfrm>
              <a:off x="3767" y="2270"/>
              <a:ext cx="112" cy="59"/>
            </a:xfrm>
            <a:custGeom>
              <a:avLst/>
              <a:gdLst>
                <a:gd name="T0" fmla="*/ 4 w 336"/>
                <a:gd name="T1" fmla="*/ 2 h 178"/>
                <a:gd name="T2" fmla="*/ 0 w 336"/>
                <a:gd name="T3" fmla="*/ 1 h 178"/>
                <a:gd name="T4" fmla="*/ 4 w 336"/>
                <a:gd name="T5" fmla="*/ 0 h 178"/>
                <a:gd name="T6" fmla="*/ 4 w 336"/>
                <a:gd name="T7" fmla="*/ 2 h 17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36" h="178">
                  <a:moveTo>
                    <a:pt x="336" y="178"/>
                  </a:moveTo>
                  <a:lnTo>
                    <a:pt x="0" y="92"/>
                  </a:lnTo>
                  <a:lnTo>
                    <a:pt x="335" y="0"/>
                  </a:lnTo>
                  <a:lnTo>
                    <a:pt x="336" y="178"/>
                  </a:lnTo>
                  <a:close/>
                </a:path>
              </a:pathLst>
            </a:custGeom>
            <a:solidFill>
              <a:srgbClr val="DA0030"/>
            </a:solidFill>
            <a:ln w="19050">
              <a:solidFill>
                <a:srgbClr val="DA003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44" name="Line 41"/>
            <p:cNvSpPr>
              <a:spLocks noChangeShapeType="1"/>
            </p:cNvSpPr>
            <p:nvPr/>
          </p:nvSpPr>
          <p:spPr bwMode="auto">
            <a:xfrm>
              <a:off x="3037" y="2379"/>
              <a:ext cx="0" cy="23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45" name="Line 42"/>
            <p:cNvSpPr>
              <a:spLocks noChangeShapeType="1"/>
            </p:cNvSpPr>
            <p:nvPr/>
          </p:nvSpPr>
          <p:spPr bwMode="auto">
            <a:xfrm>
              <a:off x="3298" y="2379"/>
              <a:ext cx="0" cy="23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46" name="Rectangle 43"/>
            <p:cNvSpPr>
              <a:spLocks noChangeArrowheads="1"/>
            </p:cNvSpPr>
            <p:nvPr/>
          </p:nvSpPr>
          <p:spPr bwMode="auto">
            <a:xfrm>
              <a:off x="3002" y="2594"/>
              <a:ext cx="411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457182"/>
              <a:r>
                <a:rPr lang="en-US" altLang="en-US" b="1">
                  <a:solidFill>
                    <a:srgbClr val="000000"/>
                  </a:solidFill>
                  <a:latin typeface="Garamond" panose="02020404030301010803" pitchFamily="18" charset="0"/>
                  <a:cs typeface=""/>
                </a:rPr>
                <a:t>~10 nm</a:t>
              </a:r>
              <a:endParaRPr lang="en-US" altLang="en-US">
                <a:solidFill>
                  <a:prstClr val="black"/>
                </a:solidFill>
                <a:cs typeface=""/>
              </a:endParaRPr>
            </a:p>
          </p:txBody>
        </p:sp>
        <p:sp>
          <p:nvSpPr>
            <p:cNvPr id="47" name="Line 44"/>
            <p:cNvSpPr>
              <a:spLocks noChangeShapeType="1"/>
            </p:cNvSpPr>
            <p:nvPr/>
          </p:nvSpPr>
          <p:spPr bwMode="auto">
            <a:xfrm>
              <a:off x="3075" y="2587"/>
              <a:ext cx="179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48" name="Freeform 45"/>
            <p:cNvSpPr>
              <a:spLocks/>
            </p:cNvSpPr>
            <p:nvPr/>
          </p:nvSpPr>
          <p:spPr bwMode="auto">
            <a:xfrm>
              <a:off x="3221" y="2576"/>
              <a:ext cx="41" cy="22"/>
            </a:xfrm>
            <a:custGeom>
              <a:avLst/>
              <a:gdLst>
                <a:gd name="T0" fmla="*/ 0 w 121"/>
                <a:gd name="T1" fmla="*/ 0 h 64"/>
                <a:gd name="T2" fmla="*/ 2 w 121"/>
                <a:gd name="T3" fmla="*/ 0 h 64"/>
                <a:gd name="T4" fmla="*/ 0 w 121"/>
                <a:gd name="T5" fmla="*/ 1 h 64"/>
                <a:gd name="T6" fmla="*/ 0 w 121"/>
                <a:gd name="T7" fmla="*/ 0 h 6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1" h="64">
                  <a:moveTo>
                    <a:pt x="0" y="0"/>
                  </a:moveTo>
                  <a:lnTo>
                    <a:pt x="121" y="32"/>
                  </a:lnTo>
                  <a:lnTo>
                    <a:pt x="0" y="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49" name="Freeform 46"/>
            <p:cNvSpPr>
              <a:spLocks/>
            </p:cNvSpPr>
            <p:nvPr/>
          </p:nvSpPr>
          <p:spPr bwMode="auto">
            <a:xfrm>
              <a:off x="3067" y="2576"/>
              <a:ext cx="40" cy="22"/>
            </a:xfrm>
            <a:custGeom>
              <a:avLst/>
              <a:gdLst>
                <a:gd name="T0" fmla="*/ 1 w 120"/>
                <a:gd name="T1" fmla="*/ 1 h 64"/>
                <a:gd name="T2" fmla="*/ 0 w 120"/>
                <a:gd name="T3" fmla="*/ 0 h 64"/>
                <a:gd name="T4" fmla="*/ 1 w 120"/>
                <a:gd name="T5" fmla="*/ 0 h 64"/>
                <a:gd name="T6" fmla="*/ 1 w 120"/>
                <a:gd name="T7" fmla="*/ 1 h 6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0" h="64">
                  <a:moveTo>
                    <a:pt x="120" y="64"/>
                  </a:moveTo>
                  <a:lnTo>
                    <a:pt x="0" y="32"/>
                  </a:lnTo>
                  <a:lnTo>
                    <a:pt x="120" y="0"/>
                  </a:lnTo>
                  <a:lnTo>
                    <a:pt x="120" y="64"/>
                  </a:lnTo>
                  <a:close/>
                </a:path>
              </a:pathLst>
            </a:cu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50" name="Rectangle 47"/>
            <p:cNvSpPr>
              <a:spLocks noChangeArrowheads="1"/>
            </p:cNvSpPr>
            <p:nvPr/>
          </p:nvSpPr>
          <p:spPr bwMode="auto">
            <a:xfrm>
              <a:off x="2973" y="967"/>
              <a:ext cx="0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457182"/>
              <a:endParaRPr lang="en-US" altLang="en-US">
                <a:solidFill>
                  <a:prstClr val="black"/>
                </a:solidFill>
                <a:cs typeface=""/>
              </a:endParaRPr>
            </a:p>
          </p:txBody>
        </p:sp>
      </p:grpSp>
      <p:sp>
        <p:nvSpPr>
          <p:cNvPr id="95" name="Rectangle 94">
            <a:extLst>
              <a:ext uri="{FF2B5EF4-FFF2-40B4-BE49-F238E27FC236}">
                <a16:creationId xmlns:a16="http://schemas.microsoft.com/office/drawing/2014/main" id="{81DA2805-E741-A74E-AEC8-F384CCB95756}"/>
              </a:ext>
            </a:extLst>
          </p:cNvPr>
          <p:cNvSpPr/>
          <p:nvPr/>
        </p:nvSpPr>
        <p:spPr>
          <a:xfrm>
            <a:off x="11061700" y="876572"/>
            <a:ext cx="1073339" cy="201523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effectLst/>
        </p:spPr>
        <p:txBody>
          <a:bodyPr wrap="square" lIns="0" tIns="0" rIns="0" bIns="0" rtlCol="0" anchor="ctr">
            <a:noAutofit/>
          </a:bodyPr>
          <a:lstStyle/>
          <a:p>
            <a:pPr algn="ctr">
              <a:spcBef>
                <a:spcPts val="0"/>
              </a:spcBef>
              <a:buFontTx/>
              <a:buNone/>
            </a:pPr>
            <a:endParaRPr kumimoji="0" lang="en-US" sz="2900" b="1" i="0" u="none" strike="noStrike" kern="1200" cap="none" spc="0" normalizeH="0" baseline="0" noProof="0" dirty="0">
              <a:ln>
                <a:noFill/>
              </a:ln>
              <a:solidFill>
                <a:srgbClr val="00649D"/>
              </a:solidFill>
              <a:effectLst/>
              <a:uLnTx/>
              <a:uFillTx/>
              <a:latin typeface="HelvNeue for IBM" pitchFamily="-84" charset="0"/>
              <a:ea typeface="MS PGothic" pitchFamily="34" charset="-128"/>
              <a:cs typeface="+mn-cs"/>
            </a:endParaRPr>
          </a:p>
        </p:txBody>
      </p:sp>
      <p:sp>
        <p:nvSpPr>
          <p:cNvPr id="9" name="Text Box 48">
            <a:extLst>
              <a:ext uri="{FF2B5EF4-FFF2-40B4-BE49-F238E27FC236}">
                <a16:creationId xmlns:a16="http://schemas.microsoft.com/office/drawing/2014/main" id="{842D2794-3978-7182-932B-124FD7E161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62740" y="5431964"/>
            <a:ext cx="239792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457182"/>
            <a:r>
              <a:rPr lang="en-US" altLang="en-US" dirty="0">
                <a:solidFill>
                  <a:prstClr val="black"/>
                </a:solidFill>
                <a:cs typeface=""/>
              </a:rPr>
              <a:t>Courtesy Mark Lantz, IBM Zurich</a:t>
            </a:r>
            <a:endParaRPr lang="en-US" altLang="en-US" dirty="0">
              <a:solidFill>
                <a:prstClr val="black"/>
              </a:solidFill>
              <a:cs typeface="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708527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/>
      <p:bldP spid="9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Object 2"/>
          <p:cNvGraphicFramePr>
            <a:graphicFrameLocks noChangeAspect="1"/>
          </p:cNvGraphicFramePr>
          <p:nvPr/>
        </p:nvGraphicFramePr>
        <p:xfrm>
          <a:off x="9056140" y="494867"/>
          <a:ext cx="2539461" cy="20939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rawing" r:id="rId2" imgW="2376639" imgH="1845887" progId="FLW3Drawing">
                  <p:embed/>
                </p:oleObj>
              </mc:Choice>
              <mc:Fallback>
                <p:oleObj name="Drawing" r:id="rId2" imgW="2376639" imgH="1845887" progId="FLW3Drawing">
                  <p:embed/>
                  <p:pic>
                    <p:nvPicPr>
                      <p:cNvPr id="19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56140" y="494867"/>
                        <a:ext cx="2539461" cy="209395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5" name="Group 6">
            <a:extLst>
              <a:ext uri="{FF2B5EF4-FFF2-40B4-BE49-F238E27FC236}">
                <a16:creationId xmlns:a16="http://schemas.microsoft.com/office/drawing/2014/main" id="{7F5CEDD5-E226-9C46-8EC3-100B1EE2901F}"/>
              </a:ext>
            </a:extLst>
          </p:cNvPr>
          <p:cNvGrpSpPr>
            <a:grpSpLocks/>
          </p:cNvGrpSpPr>
          <p:nvPr/>
        </p:nvGrpSpPr>
        <p:grpSpPr bwMode="auto">
          <a:xfrm>
            <a:off x="6582654" y="395161"/>
            <a:ext cx="2602385" cy="2165170"/>
            <a:chOff x="2767" y="964"/>
            <a:chExt cx="2007" cy="1786"/>
          </a:xfrm>
        </p:grpSpPr>
        <p:sp>
          <p:nvSpPr>
            <p:cNvPr id="66" name="AutoShape 7">
              <a:extLst>
                <a:ext uri="{FF2B5EF4-FFF2-40B4-BE49-F238E27FC236}">
                  <a16:creationId xmlns:a16="http://schemas.microsoft.com/office/drawing/2014/main" id="{06ED5FDA-B809-744D-84D1-84017E2A656C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2767" y="964"/>
              <a:ext cx="2007" cy="1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pic>
          <p:nvPicPr>
            <p:cNvPr id="67" name="Picture 8">
              <a:extLst>
                <a:ext uri="{FF2B5EF4-FFF2-40B4-BE49-F238E27FC236}">
                  <a16:creationId xmlns:a16="http://schemas.microsoft.com/office/drawing/2014/main" id="{0AEE9AA3-B19D-144E-8FC8-AE319161A01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67" y="1274"/>
              <a:ext cx="1632" cy="14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8" name="Oval 9">
              <a:extLst>
                <a:ext uri="{FF2B5EF4-FFF2-40B4-BE49-F238E27FC236}">
                  <a16:creationId xmlns:a16="http://schemas.microsoft.com/office/drawing/2014/main" id="{C83496B8-5E16-1649-A24D-B3FD2336B1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00" y="1320"/>
              <a:ext cx="1255" cy="1293"/>
            </a:xfrm>
            <a:prstGeom prst="ellips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457182"/>
              <a:endParaRPr lang="en-US" altLang="en-US">
                <a:solidFill>
                  <a:prstClr val="black"/>
                </a:solidFill>
                <a:cs typeface=""/>
              </a:endParaRPr>
            </a:p>
          </p:txBody>
        </p:sp>
        <p:sp>
          <p:nvSpPr>
            <p:cNvPr id="69" name="Line 10">
              <a:extLst>
                <a:ext uri="{FF2B5EF4-FFF2-40B4-BE49-F238E27FC236}">
                  <a16:creationId xmlns:a16="http://schemas.microsoft.com/office/drawing/2014/main" id="{6AC29365-CD98-8341-85BF-DC568C14188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23" y="2157"/>
              <a:ext cx="557" cy="64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0" name="Freeform 11">
              <a:extLst>
                <a:ext uri="{FF2B5EF4-FFF2-40B4-BE49-F238E27FC236}">
                  <a16:creationId xmlns:a16="http://schemas.microsoft.com/office/drawing/2014/main" id="{F499BF58-FD1D-2D40-BE22-C801C14121F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0" y="2176"/>
              <a:ext cx="131" cy="68"/>
            </a:xfrm>
            <a:custGeom>
              <a:avLst/>
              <a:gdLst>
                <a:gd name="T0" fmla="*/ 0 w 392"/>
                <a:gd name="T1" fmla="*/ 0 h 203"/>
                <a:gd name="T2" fmla="*/ 5 w 392"/>
                <a:gd name="T3" fmla="*/ 2 h 203"/>
                <a:gd name="T4" fmla="*/ 0 w 392"/>
                <a:gd name="T5" fmla="*/ 3 h 203"/>
                <a:gd name="T6" fmla="*/ 0 w 392"/>
                <a:gd name="T7" fmla="*/ 0 h 20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92" h="203">
                  <a:moveTo>
                    <a:pt x="21" y="0"/>
                  </a:moveTo>
                  <a:lnTo>
                    <a:pt x="392" y="145"/>
                  </a:lnTo>
                  <a:lnTo>
                    <a:pt x="0" y="203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254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1" name="Line 12">
              <a:extLst>
                <a:ext uri="{FF2B5EF4-FFF2-40B4-BE49-F238E27FC236}">
                  <a16:creationId xmlns:a16="http://schemas.microsoft.com/office/drawing/2014/main" id="{92C29314-6AF1-EE46-A615-5439D62E6CC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532" y="1579"/>
              <a:ext cx="171" cy="5"/>
            </a:xfrm>
            <a:prstGeom prst="line">
              <a:avLst/>
            </a:prstGeom>
            <a:noFill/>
            <a:ln w="19050">
              <a:solidFill>
                <a:srgbClr val="DA003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2" name="Freeform 13">
              <a:extLst>
                <a:ext uri="{FF2B5EF4-FFF2-40B4-BE49-F238E27FC236}">
                  <a16:creationId xmlns:a16="http://schemas.microsoft.com/office/drawing/2014/main" id="{E8DEDBF8-4156-5045-8605-16DDDF6F61D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9" y="1552"/>
              <a:ext cx="112" cy="60"/>
            </a:xfrm>
            <a:custGeom>
              <a:avLst/>
              <a:gdLst>
                <a:gd name="T0" fmla="*/ 4 w 337"/>
                <a:gd name="T1" fmla="*/ 2 h 179"/>
                <a:gd name="T2" fmla="*/ 0 w 337"/>
                <a:gd name="T3" fmla="*/ 1 h 179"/>
                <a:gd name="T4" fmla="*/ 4 w 337"/>
                <a:gd name="T5" fmla="*/ 0 h 179"/>
                <a:gd name="T6" fmla="*/ 4 w 337"/>
                <a:gd name="T7" fmla="*/ 2 h 1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37" h="179">
                  <a:moveTo>
                    <a:pt x="334" y="179"/>
                  </a:moveTo>
                  <a:lnTo>
                    <a:pt x="0" y="80"/>
                  </a:lnTo>
                  <a:lnTo>
                    <a:pt x="337" y="0"/>
                  </a:lnTo>
                  <a:lnTo>
                    <a:pt x="334" y="179"/>
                  </a:lnTo>
                  <a:close/>
                </a:path>
              </a:pathLst>
            </a:custGeom>
            <a:solidFill>
              <a:srgbClr val="DA0030"/>
            </a:solidFill>
            <a:ln w="19050">
              <a:solidFill>
                <a:srgbClr val="DA003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3" name="Freeform 14">
              <a:extLst>
                <a:ext uri="{FF2B5EF4-FFF2-40B4-BE49-F238E27FC236}">
                  <a16:creationId xmlns:a16="http://schemas.microsoft.com/office/drawing/2014/main" id="{F9D3593E-3A4E-B448-AA56-36F420AF4A2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9" y="1395"/>
              <a:ext cx="108" cy="1184"/>
            </a:xfrm>
            <a:custGeom>
              <a:avLst/>
              <a:gdLst>
                <a:gd name="T0" fmla="*/ 0 w 324"/>
                <a:gd name="T1" fmla="*/ 1 h 3551"/>
                <a:gd name="T2" fmla="*/ 0 w 324"/>
                <a:gd name="T3" fmla="*/ 3 h 3551"/>
                <a:gd name="T4" fmla="*/ 0 w 324"/>
                <a:gd name="T5" fmla="*/ 4 h 3551"/>
                <a:gd name="T6" fmla="*/ 0 w 324"/>
                <a:gd name="T7" fmla="*/ 5 h 3551"/>
                <a:gd name="T8" fmla="*/ 0 w 324"/>
                <a:gd name="T9" fmla="*/ 6 h 3551"/>
                <a:gd name="T10" fmla="*/ 1 w 324"/>
                <a:gd name="T11" fmla="*/ 7 h 3551"/>
                <a:gd name="T12" fmla="*/ 1 w 324"/>
                <a:gd name="T13" fmla="*/ 7 h 3551"/>
                <a:gd name="T14" fmla="*/ 1 w 324"/>
                <a:gd name="T15" fmla="*/ 8 h 3551"/>
                <a:gd name="T16" fmla="*/ 1 w 324"/>
                <a:gd name="T17" fmla="*/ 9 h 3551"/>
                <a:gd name="T18" fmla="*/ 2 w 324"/>
                <a:gd name="T19" fmla="*/ 9 h 3551"/>
                <a:gd name="T20" fmla="*/ 2 w 324"/>
                <a:gd name="T21" fmla="*/ 10 h 3551"/>
                <a:gd name="T22" fmla="*/ 3 w 324"/>
                <a:gd name="T23" fmla="*/ 10 h 3551"/>
                <a:gd name="T24" fmla="*/ 3 w 324"/>
                <a:gd name="T25" fmla="*/ 11 h 3551"/>
                <a:gd name="T26" fmla="*/ 3 w 324"/>
                <a:gd name="T27" fmla="*/ 12 h 3551"/>
                <a:gd name="T28" fmla="*/ 4 w 324"/>
                <a:gd name="T29" fmla="*/ 12 h 3551"/>
                <a:gd name="T30" fmla="*/ 4 w 324"/>
                <a:gd name="T31" fmla="*/ 13 h 3551"/>
                <a:gd name="T32" fmla="*/ 3 w 324"/>
                <a:gd name="T33" fmla="*/ 13 h 3551"/>
                <a:gd name="T34" fmla="*/ 3 w 324"/>
                <a:gd name="T35" fmla="*/ 14 h 3551"/>
                <a:gd name="T36" fmla="*/ 3 w 324"/>
                <a:gd name="T37" fmla="*/ 15 h 3551"/>
                <a:gd name="T38" fmla="*/ 3 w 324"/>
                <a:gd name="T39" fmla="*/ 16 h 3551"/>
                <a:gd name="T40" fmla="*/ 3 w 324"/>
                <a:gd name="T41" fmla="*/ 16 h 3551"/>
                <a:gd name="T42" fmla="*/ 2 w 324"/>
                <a:gd name="T43" fmla="*/ 17 h 3551"/>
                <a:gd name="T44" fmla="*/ 2 w 324"/>
                <a:gd name="T45" fmla="*/ 18 h 3551"/>
                <a:gd name="T46" fmla="*/ 2 w 324"/>
                <a:gd name="T47" fmla="*/ 18 h 3551"/>
                <a:gd name="T48" fmla="*/ 3 w 324"/>
                <a:gd name="T49" fmla="*/ 20 h 3551"/>
                <a:gd name="T50" fmla="*/ 4 w 324"/>
                <a:gd name="T51" fmla="*/ 21 h 3551"/>
                <a:gd name="T52" fmla="*/ 4 w 324"/>
                <a:gd name="T53" fmla="*/ 21 h 3551"/>
                <a:gd name="T54" fmla="*/ 3 w 324"/>
                <a:gd name="T55" fmla="*/ 22 h 3551"/>
                <a:gd name="T56" fmla="*/ 3 w 324"/>
                <a:gd name="T57" fmla="*/ 22 h 3551"/>
                <a:gd name="T58" fmla="*/ 2 w 324"/>
                <a:gd name="T59" fmla="*/ 23 h 3551"/>
                <a:gd name="T60" fmla="*/ 2 w 324"/>
                <a:gd name="T61" fmla="*/ 24 h 3551"/>
                <a:gd name="T62" fmla="*/ 1 w 324"/>
                <a:gd name="T63" fmla="*/ 25 h 3551"/>
                <a:gd name="T64" fmla="*/ 1 w 324"/>
                <a:gd name="T65" fmla="*/ 25 h 3551"/>
                <a:gd name="T66" fmla="*/ 0 w 324"/>
                <a:gd name="T67" fmla="*/ 26 h 3551"/>
                <a:gd name="T68" fmla="*/ 0 w 324"/>
                <a:gd name="T69" fmla="*/ 26 h 3551"/>
                <a:gd name="T70" fmla="*/ 0 w 324"/>
                <a:gd name="T71" fmla="*/ 27 h 3551"/>
                <a:gd name="T72" fmla="*/ 0 w 324"/>
                <a:gd name="T73" fmla="*/ 28 h 3551"/>
                <a:gd name="T74" fmla="*/ 1 w 324"/>
                <a:gd name="T75" fmla="*/ 28 h 3551"/>
                <a:gd name="T76" fmla="*/ 1 w 324"/>
                <a:gd name="T77" fmla="*/ 29 h 3551"/>
                <a:gd name="T78" fmla="*/ 1 w 324"/>
                <a:gd name="T79" fmla="*/ 30 h 3551"/>
                <a:gd name="T80" fmla="*/ 2 w 324"/>
                <a:gd name="T81" fmla="*/ 31 h 3551"/>
                <a:gd name="T82" fmla="*/ 2 w 324"/>
                <a:gd name="T83" fmla="*/ 31 h 3551"/>
                <a:gd name="T84" fmla="*/ 3 w 324"/>
                <a:gd name="T85" fmla="*/ 31 h 3551"/>
                <a:gd name="T86" fmla="*/ 3 w 324"/>
                <a:gd name="T87" fmla="*/ 32 h 3551"/>
                <a:gd name="T88" fmla="*/ 3 w 324"/>
                <a:gd name="T89" fmla="*/ 33 h 3551"/>
                <a:gd name="T90" fmla="*/ 2 w 324"/>
                <a:gd name="T91" fmla="*/ 34 h 3551"/>
                <a:gd name="T92" fmla="*/ 2 w 324"/>
                <a:gd name="T93" fmla="*/ 34 h 3551"/>
                <a:gd name="T94" fmla="*/ 2 w 324"/>
                <a:gd name="T95" fmla="*/ 35 h 3551"/>
                <a:gd name="T96" fmla="*/ 2 w 324"/>
                <a:gd name="T97" fmla="*/ 36 h 3551"/>
                <a:gd name="T98" fmla="*/ 1 w 324"/>
                <a:gd name="T99" fmla="*/ 36 h 3551"/>
                <a:gd name="T100" fmla="*/ 1 w 324"/>
                <a:gd name="T101" fmla="*/ 37 h 3551"/>
                <a:gd name="T102" fmla="*/ 1 w 324"/>
                <a:gd name="T103" fmla="*/ 38 h 3551"/>
                <a:gd name="T104" fmla="*/ 1 w 324"/>
                <a:gd name="T105" fmla="*/ 38 h 3551"/>
                <a:gd name="T106" fmla="*/ 1 w 324"/>
                <a:gd name="T107" fmla="*/ 39 h 3551"/>
                <a:gd name="T108" fmla="*/ 1 w 324"/>
                <a:gd name="T109" fmla="*/ 40 h 3551"/>
                <a:gd name="T110" fmla="*/ 1 w 324"/>
                <a:gd name="T111" fmla="*/ 41 h 3551"/>
                <a:gd name="T112" fmla="*/ 1 w 324"/>
                <a:gd name="T113" fmla="*/ 42 h 3551"/>
                <a:gd name="T114" fmla="*/ 2 w 324"/>
                <a:gd name="T115" fmla="*/ 43 h 3551"/>
                <a:gd name="T116" fmla="*/ 2 w 324"/>
                <a:gd name="T117" fmla="*/ 44 h 3551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324" h="3551">
                  <a:moveTo>
                    <a:pt x="0" y="0"/>
                  </a:moveTo>
                  <a:lnTo>
                    <a:pt x="0" y="34"/>
                  </a:lnTo>
                  <a:lnTo>
                    <a:pt x="0" y="51"/>
                  </a:lnTo>
                  <a:lnTo>
                    <a:pt x="0" y="88"/>
                  </a:lnTo>
                  <a:lnTo>
                    <a:pt x="0" y="138"/>
                  </a:lnTo>
                  <a:lnTo>
                    <a:pt x="0" y="191"/>
                  </a:lnTo>
                  <a:lnTo>
                    <a:pt x="0" y="224"/>
                  </a:lnTo>
                  <a:lnTo>
                    <a:pt x="17" y="261"/>
                  </a:lnTo>
                  <a:lnTo>
                    <a:pt x="17" y="278"/>
                  </a:lnTo>
                  <a:lnTo>
                    <a:pt x="17" y="311"/>
                  </a:lnTo>
                  <a:lnTo>
                    <a:pt x="17" y="331"/>
                  </a:lnTo>
                  <a:lnTo>
                    <a:pt x="17" y="345"/>
                  </a:lnTo>
                  <a:lnTo>
                    <a:pt x="17" y="363"/>
                  </a:lnTo>
                  <a:lnTo>
                    <a:pt x="17" y="381"/>
                  </a:lnTo>
                  <a:lnTo>
                    <a:pt x="17" y="397"/>
                  </a:lnTo>
                  <a:lnTo>
                    <a:pt x="17" y="418"/>
                  </a:lnTo>
                  <a:lnTo>
                    <a:pt x="17" y="432"/>
                  </a:lnTo>
                  <a:lnTo>
                    <a:pt x="17" y="450"/>
                  </a:lnTo>
                  <a:lnTo>
                    <a:pt x="33" y="450"/>
                  </a:lnTo>
                  <a:lnTo>
                    <a:pt x="33" y="468"/>
                  </a:lnTo>
                  <a:lnTo>
                    <a:pt x="33" y="485"/>
                  </a:lnTo>
                  <a:lnTo>
                    <a:pt x="33" y="503"/>
                  </a:lnTo>
                  <a:lnTo>
                    <a:pt x="46" y="519"/>
                  </a:lnTo>
                  <a:lnTo>
                    <a:pt x="46" y="536"/>
                  </a:lnTo>
                  <a:lnTo>
                    <a:pt x="46" y="554"/>
                  </a:lnTo>
                  <a:lnTo>
                    <a:pt x="46" y="571"/>
                  </a:lnTo>
                  <a:lnTo>
                    <a:pt x="46" y="588"/>
                  </a:lnTo>
                  <a:lnTo>
                    <a:pt x="63" y="588"/>
                  </a:lnTo>
                  <a:lnTo>
                    <a:pt x="63" y="606"/>
                  </a:lnTo>
                  <a:lnTo>
                    <a:pt x="63" y="623"/>
                  </a:lnTo>
                  <a:lnTo>
                    <a:pt x="63" y="641"/>
                  </a:lnTo>
                  <a:lnTo>
                    <a:pt x="79" y="658"/>
                  </a:lnTo>
                  <a:lnTo>
                    <a:pt x="79" y="674"/>
                  </a:lnTo>
                  <a:lnTo>
                    <a:pt x="79" y="692"/>
                  </a:lnTo>
                  <a:lnTo>
                    <a:pt x="94" y="708"/>
                  </a:lnTo>
                  <a:lnTo>
                    <a:pt x="108" y="708"/>
                  </a:lnTo>
                  <a:lnTo>
                    <a:pt x="108" y="728"/>
                  </a:lnTo>
                  <a:lnTo>
                    <a:pt x="125" y="744"/>
                  </a:lnTo>
                  <a:lnTo>
                    <a:pt x="140" y="744"/>
                  </a:lnTo>
                  <a:lnTo>
                    <a:pt x="140" y="760"/>
                  </a:lnTo>
                  <a:lnTo>
                    <a:pt x="154" y="779"/>
                  </a:lnTo>
                  <a:lnTo>
                    <a:pt x="170" y="779"/>
                  </a:lnTo>
                  <a:lnTo>
                    <a:pt x="170" y="795"/>
                  </a:lnTo>
                  <a:lnTo>
                    <a:pt x="185" y="795"/>
                  </a:lnTo>
                  <a:lnTo>
                    <a:pt x="185" y="815"/>
                  </a:lnTo>
                  <a:lnTo>
                    <a:pt x="204" y="815"/>
                  </a:lnTo>
                  <a:lnTo>
                    <a:pt x="204" y="833"/>
                  </a:lnTo>
                  <a:lnTo>
                    <a:pt x="214" y="848"/>
                  </a:lnTo>
                  <a:lnTo>
                    <a:pt x="234" y="848"/>
                  </a:lnTo>
                  <a:lnTo>
                    <a:pt x="234" y="866"/>
                  </a:lnTo>
                  <a:lnTo>
                    <a:pt x="250" y="866"/>
                  </a:lnTo>
                  <a:lnTo>
                    <a:pt x="250" y="882"/>
                  </a:lnTo>
                  <a:lnTo>
                    <a:pt x="250" y="901"/>
                  </a:lnTo>
                  <a:lnTo>
                    <a:pt x="261" y="901"/>
                  </a:lnTo>
                  <a:lnTo>
                    <a:pt x="261" y="920"/>
                  </a:lnTo>
                  <a:lnTo>
                    <a:pt x="279" y="934"/>
                  </a:lnTo>
                  <a:lnTo>
                    <a:pt x="294" y="934"/>
                  </a:lnTo>
                  <a:lnTo>
                    <a:pt x="294" y="953"/>
                  </a:lnTo>
                  <a:lnTo>
                    <a:pt x="309" y="953"/>
                  </a:lnTo>
                  <a:lnTo>
                    <a:pt x="309" y="971"/>
                  </a:lnTo>
                  <a:lnTo>
                    <a:pt x="324" y="971"/>
                  </a:lnTo>
                  <a:lnTo>
                    <a:pt x="324" y="988"/>
                  </a:lnTo>
                  <a:lnTo>
                    <a:pt x="309" y="1021"/>
                  </a:lnTo>
                  <a:lnTo>
                    <a:pt x="294" y="1039"/>
                  </a:lnTo>
                  <a:lnTo>
                    <a:pt x="294" y="1058"/>
                  </a:lnTo>
                  <a:lnTo>
                    <a:pt x="279" y="1074"/>
                  </a:lnTo>
                  <a:lnTo>
                    <a:pt x="279" y="1093"/>
                  </a:lnTo>
                  <a:lnTo>
                    <a:pt x="261" y="1093"/>
                  </a:lnTo>
                  <a:lnTo>
                    <a:pt x="261" y="1107"/>
                  </a:lnTo>
                  <a:lnTo>
                    <a:pt x="261" y="1125"/>
                  </a:lnTo>
                  <a:lnTo>
                    <a:pt x="261" y="1145"/>
                  </a:lnTo>
                  <a:lnTo>
                    <a:pt x="261" y="1161"/>
                  </a:lnTo>
                  <a:lnTo>
                    <a:pt x="250" y="1161"/>
                  </a:lnTo>
                  <a:lnTo>
                    <a:pt x="250" y="1179"/>
                  </a:lnTo>
                  <a:lnTo>
                    <a:pt x="250" y="1194"/>
                  </a:lnTo>
                  <a:lnTo>
                    <a:pt x="250" y="1212"/>
                  </a:lnTo>
                  <a:lnTo>
                    <a:pt x="234" y="1230"/>
                  </a:lnTo>
                  <a:lnTo>
                    <a:pt x="234" y="1246"/>
                  </a:lnTo>
                  <a:lnTo>
                    <a:pt x="234" y="1266"/>
                  </a:lnTo>
                  <a:lnTo>
                    <a:pt x="214" y="1266"/>
                  </a:lnTo>
                  <a:lnTo>
                    <a:pt x="214" y="1280"/>
                  </a:lnTo>
                  <a:lnTo>
                    <a:pt x="204" y="1280"/>
                  </a:lnTo>
                  <a:lnTo>
                    <a:pt x="204" y="1299"/>
                  </a:lnTo>
                  <a:lnTo>
                    <a:pt x="204" y="1317"/>
                  </a:lnTo>
                  <a:lnTo>
                    <a:pt x="185" y="1333"/>
                  </a:lnTo>
                  <a:lnTo>
                    <a:pt x="185" y="1351"/>
                  </a:lnTo>
                  <a:lnTo>
                    <a:pt x="170" y="1351"/>
                  </a:lnTo>
                  <a:lnTo>
                    <a:pt x="170" y="1369"/>
                  </a:lnTo>
                  <a:lnTo>
                    <a:pt x="154" y="1369"/>
                  </a:lnTo>
                  <a:lnTo>
                    <a:pt x="140" y="1403"/>
                  </a:lnTo>
                  <a:lnTo>
                    <a:pt x="140" y="1418"/>
                  </a:lnTo>
                  <a:lnTo>
                    <a:pt x="125" y="1418"/>
                  </a:lnTo>
                  <a:lnTo>
                    <a:pt x="125" y="1435"/>
                  </a:lnTo>
                  <a:lnTo>
                    <a:pt x="140" y="1456"/>
                  </a:lnTo>
                  <a:lnTo>
                    <a:pt x="170" y="1472"/>
                  </a:lnTo>
                  <a:lnTo>
                    <a:pt x="185" y="1490"/>
                  </a:lnTo>
                  <a:lnTo>
                    <a:pt x="204" y="1522"/>
                  </a:lnTo>
                  <a:lnTo>
                    <a:pt x="234" y="1558"/>
                  </a:lnTo>
                  <a:lnTo>
                    <a:pt x="250" y="1576"/>
                  </a:lnTo>
                  <a:lnTo>
                    <a:pt x="261" y="1591"/>
                  </a:lnTo>
                  <a:lnTo>
                    <a:pt x="261" y="1609"/>
                  </a:lnTo>
                  <a:lnTo>
                    <a:pt x="279" y="1629"/>
                  </a:lnTo>
                  <a:lnTo>
                    <a:pt x="294" y="1645"/>
                  </a:lnTo>
                  <a:lnTo>
                    <a:pt x="294" y="1662"/>
                  </a:lnTo>
                  <a:lnTo>
                    <a:pt x="294" y="1678"/>
                  </a:lnTo>
                  <a:lnTo>
                    <a:pt x="309" y="1678"/>
                  </a:lnTo>
                  <a:lnTo>
                    <a:pt x="309" y="1696"/>
                  </a:lnTo>
                  <a:lnTo>
                    <a:pt x="294" y="1715"/>
                  </a:lnTo>
                  <a:lnTo>
                    <a:pt x="279" y="1715"/>
                  </a:lnTo>
                  <a:lnTo>
                    <a:pt x="261" y="1747"/>
                  </a:lnTo>
                  <a:lnTo>
                    <a:pt x="250" y="1767"/>
                  </a:lnTo>
                  <a:lnTo>
                    <a:pt x="250" y="1782"/>
                  </a:lnTo>
                  <a:lnTo>
                    <a:pt x="234" y="1782"/>
                  </a:lnTo>
                  <a:lnTo>
                    <a:pt x="234" y="1802"/>
                  </a:lnTo>
                  <a:lnTo>
                    <a:pt x="214" y="1818"/>
                  </a:lnTo>
                  <a:lnTo>
                    <a:pt x="204" y="1818"/>
                  </a:lnTo>
                  <a:lnTo>
                    <a:pt x="204" y="1834"/>
                  </a:lnTo>
                  <a:lnTo>
                    <a:pt x="185" y="1856"/>
                  </a:lnTo>
                  <a:lnTo>
                    <a:pt x="185" y="1870"/>
                  </a:lnTo>
                  <a:lnTo>
                    <a:pt x="170" y="1888"/>
                  </a:lnTo>
                  <a:lnTo>
                    <a:pt x="170" y="1905"/>
                  </a:lnTo>
                  <a:lnTo>
                    <a:pt x="154" y="1921"/>
                  </a:lnTo>
                  <a:lnTo>
                    <a:pt x="140" y="1921"/>
                  </a:lnTo>
                  <a:lnTo>
                    <a:pt x="140" y="1943"/>
                  </a:lnTo>
                  <a:lnTo>
                    <a:pt x="125" y="1957"/>
                  </a:lnTo>
                  <a:lnTo>
                    <a:pt x="125" y="1975"/>
                  </a:lnTo>
                  <a:lnTo>
                    <a:pt x="108" y="1975"/>
                  </a:lnTo>
                  <a:lnTo>
                    <a:pt x="94" y="1993"/>
                  </a:lnTo>
                  <a:lnTo>
                    <a:pt x="79" y="1993"/>
                  </a:lnTo>
                  <a:lnTo>
                    <a:pt x="79" y="2008"/>
                  </a:lnTo>
                  <a:lnTo>
                    <a:pt x="63" y="2027"/>
                  </a:lnTo>
                  <a:lnTo>
                    <a:pt x="63" y="2043"/>
                  </a:lnTo>
                  <a:lnTo>
                    <a:pt x="46" y="2043"/>
                  </a:lnTo>
                  <a:lnTo>
                    <a:pt x="46" y="2060"/>
                  </a:lnTo>
                  <a:lnTo>
                    <a:pt x="33" y="2060"/>
                  </a:lnTo>
                  <a:lnTo>
                    <a:pt x="17" y="2079"/>
                  </a:lnTo>
                  <a:lnTo>
                    <a:pt x="17" y="2096"/>
                  </a:lnTo>
                  <a:lnTo>
                    <a:pt x="0" y="2096"/>
                  </a:lnTo>
                  <a:lnTo>
                    <a:pt x="0" y="2112"/>
                  </a:lnTo>
                  <a:lnTo>
                    <a:pt x="0" y="2130"/>
                  </a:lnTo>
                  <a:lnTo>
                    <a:pt x="0" y="2147"/>
                  </a:lnTo>
                  <a:lnTo>
                    <a:pt x="0" y="2166"/>
                  </a:lnTo>
                  <a:lnTo>
                    <a:pt x="0" y="2182"/>
                  </a:lnTo>
                  <a:lnTo>
                    <a:pt x="0" y="2199"/>
                  </a:lnTo>
                  <a:lnTo>
                    <a:pt x="0" y="2216"/>
                  </a:lnTo>
                  <a:lnTo>
                    <a:pt x="17" y="2216"/>
                  </a:lnTo>
                  <a:lnTo>
                    <a:pt x="17" y="2233"/>
                  </a:lnTo>
                  <a:lnTo>
                    <a:pt x="17" y="2253"/>
                  </a:lnTo>
                  <a:lnTo>
                    <a:pt x="17" y="2268"/>
                  </a:lnTo>
                  <a:lnTo>
                    <a:pt x="33" y="2268"/>
                  </a:lnTo>
                  <a:lnTo>
                    <a:pt x="46" y="2285"/>
                  </a:lnTo>
                  <a:lnTo>
                    <a:pt x="46" y="2302"/>
                  </a:lnTo>
                  <a:lnTo>
                    <a:pt x="63" y="2320"/>
                  </a:lnTo>
                  <a:lnTo>
                    <a:pt x="63" y="2340"/>
                  </a:lnTo>
                  <a:lnTo>
                    <a:pt x="63" y="2355"/>
                  </a:lnTo>
                  <a:lnTo>
                    <a:pt x="79" y="2355"/>
                  </a:lnTo>
                  <a:lnTo>
                    <a:pt x="79" y="2372"/>
                  </a:lnTo>
                  <a:lnTo>
                    <a:pt x="79" y="2390"/>
                  </a:lnTo>
                  <a:lnTo>
                    <a:pt x="94" y="2406"/>
                  </a:lnTo>
                  <a:lnTo>
                    <a:pt x="108" y="2423"/>
                  </a:lnTo>
                  <a:lnTo>
                    <a:pt x="108" y="2441"/>
                  </a:lnTo>
                  <a:lnTo>
                    <a:pt x="108" y="2458"/>
                  </a:lnTo>
                  <a:lnTo>
                    <a:pt x="125" y="2458"/>
                  </a:lnTo>
                  <a:lnTo>
                    <a:pt x="125" y="2477"/>
                  </a:lnTo>
                  <a:lnTo>
                    <a:pt x="140" y="2477"/>
                  </a:lnTo>
                  <a:lnTo>
                    <a:pt x="140" y="2494"/>
                  </a:lnTo>
                  <a:lnTo>
                    <a:pt x="154" y="2494"/>
                  </a:lnTo>
                  <a:lnTo>
                    <a:pt x="170" y="2510"/>
                  </a:lnTo>
                  <a:lnTo>
                    <a:pt x="185" y="2510"/>
                  </a:lnTo>
                  <a:lnTo>
                    <a:pt x="185" y="2528"/>
                  </a:lnTo>
                  <a:lnTo>
                    <a:pt x="204" y="2545"/>
                  </a:lnTo>
                  <a:lnTo>
                    <a:pt x="214" y="2545"/>
                  </a:lnTo>
                  <a:lnTo>
                    <a:pt x="214" y="2563"/>
                  </a:lnTo>
                  <a:lnTo>
                    <a:pt x="214" y="2580"/>
                  </a:lnTo>
                  <a:lnTo>
                    <a:pt x="204" y="2596"/>
                  </a:lnTo>
                  <a:lnTo>
                    <a:pt x="204" y="2613"/>
                  </a:lnTo>
                  <a:lnTo>
                    <a:pt x="204" y="2631"/>
                  </a:lnTo>
                  <a:lnTo>
                    <a:pt x="204" y="2650"/>
                  </a:lnTo>
                  <a:lnTo>
                    <a:pt x="204" y="2667"/>
                  </a:lnTo>
                  <a:lnTo>
                    <a:pt x="204" y="2683"/>
                  </a:lnTo>
                  <a:lnTo>
                    <a:pt x="204" y="2702"/>
                  </a:lnTo>
                  <a:lnTo>
                    <a:pt x="204" y="2718"/>
                  </a:lnTo>
                  <a:lnTo>
                    <a:pt x="185" y="2718"/>
                  </a:lnTo>
                  <a:lnTo>
                    <a:pt x="185" y="2736"/>
                  </a:lnTo>
                  <a:lnTo>
                    <a:pt x="185" y="2752"/>
                  </a:lnTo>
                  <a:lnTo>
                    <a:pt x="185" y="2769"/>
                  </a:lnTo>
                  <a:lnTo>
                    <a:pt x="170" y="2769"/>
                  </a:lnTo>
                  <a:lnTo>
                    <a:pt x="170" y="2787"/>
                  </a:lnTo>
                  <a:lnTo>
                    <a:pt x="170" y="2803"/>
                  </a:lnTo>
                  <a:lnTo>
                    <a:pt x="154" y="2803"/>
                  </a:lnTo>
                  <a:lnTo>
                    <a:pt x="154" y="2823"/>
                  </a:lnTo>
                  <a:lnTo>
                    <a:pt x="140" y="2823"/>
                  </a:lnTo>
                  <a:lnTo>
                    <a:pt x="140" y="2839"/>
                  </a:lnTo>
                  <a:lnTo>
                    <a:pt x="140" y="2856"/>
                  </a:lnTo>
                  <a:lnTo>
                    <a:pt x="125" y="2856"/>
                  </a:lnTo>
                  <a:lnTo>
                    <a:pt x="125" y="2876"/>
                  </a:lnTo>
                  <a:lnTo>
                    <a:pt x="125" y="2892"/>
                  </a:lnTo>
                  <a:lnTo>
                    <a:pt x="108" y="2892"/>
                  </a:lnTo>
                  <a:lnTo>
                    <a:pt x="108" y="2910"/>
                  </a:lnTo>
                  <a:lnTo>
                    <a:pt x="94" y="2928"/>
                  </a:lnTo>
                  <a:lnTo>
                    <a:pt x="79" y="2943"/>
                  </a:lnTo>
                  <a:lnTo>
                    <a:pt x="79" y="2960"/>
                  </a:lnTo>
                  <a:lnTo>
                    <a:pt x="79" y="2980"/>
                  </a:lnTo>
                  <a:lnTo>
                    <a:pt x="63" y="2980"/>
                  </a:lnTo>
                  <a:lnTo>
                    <a:pt x="63" y="2997"/>
                  </a:lnTo>
                  <a:lnTo>
                    <a:pt x="63" y="3015"/>
                  </a:lnTo>
                  <a:lnTo>
                    <a:pt x="63" y="3030"/>
                  </a:lnTo>
                  <a:lnTo>
                    <a:pt x="63" y="3047"/>
                  </a:lnTo>
                  <a:lnTo>
                    <a:pt x="79" y="3066"/>
                  </a:lnTo>
                  <a:lnTo>
                    <a:pt x="79" y="3083"/>
                  </a:lnTo>
                  <a:lnTo>
                    <a:pt x="79" y="3101"/>
                  </a:lnTo>
                  <a:lnTo>
                    <a:pt x="79" y="3116"/>
                  </a:lnTo>
                  <a:lnTo>
                    <a:pt x="79" y="3134"/>
                  </a:lnTo>
                  <a:lnTo>
                    <a:pt x="79" y="3153"/>
                  </a:lnTo>
                  <a:lnTo>
                    <a:pt x="79" y="3170"/>
                  </a:lnTo>
                  <a:lnTo>
                    <a:pt x="79" y="3186"/>
                  </a:lnTo>
                  <a:lnTo>
                    <a:pt x="79" y="3203"/>
                  </a:lnTo>
                  <a:lnTo>
                    <a:pt x="79" y="3221"/>
                  </a:lnTo>
                  <a:lnTo>
                    <a:pt x="79" y="3240"/>
                  </a:lnTo>
                  <a:lnTo>
                    <a:pt x="79" y="3255"/>
                  </a:lnTo>
                  <a:lnTo>
                    <a:pt x="79" y="3272"/>
                  </a:lnTo>
                  <a:lnTo>
                    <a:pt x="79" y="3307"/>
                  </a:lnTo>
                  <a:lnTo>
                    <a:pt x="79" y="3327"/>
                  </a:lnTo>
                  <a:lnTo>
                    <a:pt x="79" y="3359"/>
                  </a:lnTo>
                  <a:lnTo>
                    <a:pt x="94" y="3377"/>
                  </a:lnTo>
                  <a:lnTo>
                    <a:pt x="94" y="3394"/>
                  </a:lnTo>
                  <a:lnTo>
                    <a:pt x="94" y="3413"/>
                  </a:lnTo>
                  <a:lnTo>
                    <a:pt x="108" y="3427"/>
                  </a:lnTo>
                  <a:lnTo>
                    <a:pt x="108" y="3445"/>
                  </a:lnTo>
                  <a:lnTo>
                    <a:pt x="108" y="3463"/>
                  </a:lnTo>
                  <a:lnTo>
                    <a:pt x="108" y="3480"/>
                  </a:lnTo>
                  <a:lnTo>
                    <a:pt x="125" y="3480"/>
                  </a:lnTo>
                  <a:lnTo>
                    <a:pt x="125" y="3498"/>
                  </a:lnTo>
                  <a:lnTo>
                    <a:pt x="125" y="3514"/>
                  </a:lnTo>
                  <a:lnTo>
                    <a:pt x="125" y="3533"/>
                  </a:lnTo>
                  <a:lnTo>
                    <a:pt x="140" y="3533"/>
                  </a:lnTo>
                  <a:lnTo>
                    <a:pt x="140" y="3551"/>
                  </a:lnTo>
                  <a:lnTo>
                    <a:pt x="140" y="3533"/>
                  </a:lnTo>
                  <a:lnTo>
                    <a:pt x="140" y="3498"/>
                  </a:lnTo>
                </a:path>
              </a:pathLst>
            </a:custGeom>
            <a:noFill/>
            <a:ln w="44450">
              <a:solidFill>
                <a:srgbClr val="00E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4" name="Line 15">
              <a:extLst>
                <a:ext uri="{FF2B5EF4-FFF2-40B4-BE49-F238E27FC236}">
                  <a16:creationId xmlns:a16="http://schemas.microsoft.com/office/drawing/2014/main" id="{052556F7-8F78-3447-9C52-22F01905566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272" y="1961"/>
              <a:ext cx="169" cy="20"/>
            </a:xfrm>
            <a:prstGeom prst="line">
              <a:avLst/>
            </a:prstGeom>
            <a:noFill/>
            <a:ln w="19050">
              <a:solidFill>
                <a:srgbClr val="DA003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5" name="Freeform 16">
              <a:extLst>
                <a:ext uri="{FF2B5EF4-FFF2-40B4-BE49-F238E27FC236}">
                  <a16:creationId xmlns:a16="http://schemas.microsoft.com/office/drawing/2014/main" id="{9C4F6C10-AB06-E349-B87E-8F064D35AAF8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0" y="1942"/>
              <a:ext cx="114" cy="59"/>
            </a:xfrm>
            <a:custGeom>
              <a:avLst/>
              <a:gdLst>
                <a:gd name="T0" fmla="*/ 0 w 343"/>
                <a:gd name="T1" fmla="*/ 0 h 178"/>
                <a:gd name="T2" fmla="*/ 4 w 343"/>
                <a:gd name="T3" fmla="*/ 1 h 178"/>
                <a:gd name="T4" fmla="*/ 0 w 343"/>
                <a:gd name="T5" fmla="*/ 2 h 178"/>
                <a:gd name="T6" fmla="*/ 0 w 343"/>
                <a:gd name="T7" fmla="*/ 0 h 17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43" h="178">
                  <a:moveTo>
                    <a:pt x="0" y="0"/>
                  </a:moveTo>
                  <a:lnTo>
                    <a:pt x="343" y="50"/>
                  </a:lnTo>
                  <a:lnTo>
                    <a:pt x="18" y="1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A0030"/>
            </a:solidFill>
            <a:ln w="19050">
              <a:solidFill>
                <a:srgbClr val="DA003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6" name="Line 17">
              <a:extLst>
                <a:ext uri="{FF2B5EF4-FFF2-40B4-BE49-F238E27FC236}">
                  <a16:creationId xmlns:a16="http://schemas.microsoft.com/office/drawing/2014/main" id="{8A9E2316-30DE-D14E-970C-063D943ECFA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57" y="2232"/>
              <a:ext cx="172" cy="2"/>
            </a:xfrm>
            <a:prstGeom prst="line">
              <a:avLst/>
            </a:prstGeom>
            <a:noFill/>
            <a:ln w="19050">
              <a:solidFill>
                <a:srgbClr val="DA003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7" name="Freeform 18">
              <a:extLst>
                <a:ext uri="{FF2B5EF4-FFF2-40B4-BE49-F238E27FC236}">
                  <a16:creationId xmlns:a16="http://schemas.microsoft.com/office/drawing/2014/main" id="{8AE8F21A-DD46-CF44-BF4A-5A28290554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0" y="2204"/>
              <a:ext cx="112" cy="59"/>
            </a:xfrm>
            <a:custGeom>
              <a:avLst/>
              <a:gdLst>
                <a:gd name="T0" fmla="*/ 0 w 337"/>
                <a:gd name="T1" fmla="*/ 0 h 178"/>
                <a:gd name="T2" fmla="*/ 4 w 337"/>
                <a:gd name="T3" fmla="*/ 1 h 178"/>
                <a:gd name="T4" fmla="*/ 0 w 337"/>
                <a:gd name="T5" fmla="*/ 2 h 178"/>
                <a:gd name="T6" fmla="*/ 0 w 337"/>
                <a:gd name="T7" fmla="*/ 0 h 17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37" h="178">
                  <a:moveTo>
                    <a:pt x="1" y="0"/>
                  </a:moveTo>
                  <a:lnTo>
                    <a:pt x="337" y="92"/>
                  </a:lnTo>
                  <a:lnTo>
                    <a:pt x="0" y="17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A0030"/>
            </a:solidFill>
            <a:ln w="19050">
              <a:solidFill>
                <a:srgbClr val="DA003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8" name="Line 19">
              <a:extLst>
                <a:ext uri="{FF2B5EF4-FFF2-40B4-BE49-F238E27FC236}">
                  <a16:creationId xmlns:a16="http://schemas.microsoft.com/office/drawing/2014/main" id="{49A19DA7-C1A5-4946-8AF1-6AAC937805D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103" y="1570"/>
              <a:ext cx="169" cy="5"/>
            </a:xfrm>
            <a:prstGeom prst="line">
              <a:avLst/>
            </a:prstGeom>
            <a:noFill/>
            <a:ln w="19050">
              <a:solidFill>
                <a:srgbClr val="DA003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9" name="Freeform 20">
              <a:extLst>
                <a:ext uri="{FF2B5EF4-FFF2-40B4-BE49-F238E27FC236}">
                  <a16:creationId xmlns:a16="http://schemas.microsoft.com/office/drawing/2014/main" id="{E352CD2E-7081-9C40-9620-F9698461C1F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2" y="1543"/>
              <a:ext cx="113" cy="59"/>
            </a:xfrm>
            <a:custGeom>
              <a:avLst/>
              <a:gdLst>
                <a:gd name="T0" fmla="*/ 0 w 339"/>
                <a:gd name="T1" fmla="*/ 0 h 178"/>
                <a:gd name="T2" fmla="*/ 4 w 339"/>
                <a:gd name="T3" fmla="*/ 1 h 178"/>
                <a:gd name="T4" fmla="*/ 0 w 339"/>
                <a:gd name="T5" fmla="*/ 2 h 178"/>
                <a:gd name="T6" fmla="*/ 0 w 339"/>
                <a:gd name="T7" fmla="*/ 0 h 17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39" h="178">
                  <a:moveTo>
                    <a:pt x="0" y="0"/>
                  </a:moveTo>
                  <a:lnTo>
                    <a:pt x="339" y="78"/>
                  </a:lnTo>
                  <a:lnTo>
                    <a:pt x="5" y="1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A0030"/>
            </a:solidFill>
            <a:ln w="19050">
              <a:solidFill>
                <a:srgbClr val="DA003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0" name="Line 21">
              <a:extLst>
                <a:ext uri="{FF2B5EF4-FFF2-40B4-BE49-F238E27FC236}">
                  <a16:creationId xmlns:a16="http://schemas.microsoft.com/office/drawing/2014/main" id="{CA5DA4A4-B8C0-6544-8B61-5572DAE156A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17" y="1819"/>
              <a:ext cx="172" cy="11"/>
            </a:xfrm>
            <a:prstGeom prst="line">
              <a:avLst/>
            </a:prstGeom>
            <a:noFill/>
            <a:ln w="19050">
              <a:solidFill>
                <a:srgbClr val="DA003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1" name="Freeform 22">
              <a:extLst>
                <a:ext uri="{FF2B5EF4-FFF2-40B4-BE49-F238E27FC236}">
                  <a16:creationId xmlns:a16="http://schemas.microsoft.com/office/drawing/2014/main" id="{90E51FA1-B201-F04E-A945-FC6CD25DFF0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8" y="1795"/>
              <a:ext cx="114" cy="59"/>
            </a:xfrm>
            <a:custGeom>
              <a:avLst/>
              <a:gdLst>
                <a:gd name="T0" fmla="*/ 0 w 342"/>
                <a:gd name="T1" fmla="*/ 0 h 179"/>
                <a:gd name="T2" fmla="*/ 4 w 342"/>
                <a:gd name="T3" fmla="*/ 1 h 179"/>
                <a:gd name="T4" fmla="*/ 0 w 342"/>
                <a:gd name="T5" fmla="*/ 2 h 179"/>
                <a:gd name="T6" fmla="*/ 0 w 342"/>
                <a:gd name="T7" fmla="*/ 0 h 1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42" h="179">
                  <a:moveTo>
                    <a:pt x="11" y="0"/>
                  </a:moveTo>
                  <a:lnTo>
                    <a:pt x="342" y="111"/>
                  </a:lnTo>
                  <a:lnTo>
                    <a:pt x="0" y="179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DA0030"/>
            </a:solidFill>
            <a:ln w="19050">
              <a:solidFill>
                <a:srgbClr val="DA003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2" name="Line 23">
              <a:extLst>
                <a:ext uri="{FF2B5EF4-FFF2-40B4-BE49-F238E27FC236}">
                  <a16:creationId xmlns:a16="http://schemas.microsoft.com/office/drawing/2014/main" id="{CFA82236-EC14-9E4C-9507-1C14FB91AB8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98" y="2062"/>
              <a:ext cx="118" cy="27"/>
            </a:xfrm>
            <a:prstGeom prst="line">
              <a:avLst/>
            </a:prstGeom>
            <a:noFill/>
            <a:ln w="19050">
              <a:solidFill>
                <a:srgbClr val="DA003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3" name="Freeform 24">
              <a:extLst>
                <a:ext uri="{FF2B5EF4-FFF2-40B4-BE49-F238E27FC236}">
                  <a16:creationId xmlns:a16="http://schemas.microsoft.com/office/drawing/2014/main" id="{638D6184-891E-E74F-B4F8-2257267F7AC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4" y="2040"/>
              <a:ext cx="115" cy="59"/>
            </a:xfrm>
            <a:custGeom>
              <a:avLst/>
              <a:gdLst>
                <a:gd name="T0" fmla="*/ 0 w 347"/>
                <a:gd name="T1" fmla="*/ 0 h 175"/>
                <a:gd name="T2" fmla="*/ 4 w 347"/>
                <a:gd name="T3" fmla="*/ 2 h 175"/>
                <a:gd name="T4" fmla="*/ 0 w 347"/>
                <a:gd name="T5" fmla="*/ 2 h 175"/>
                <a:gd name="T6" fmla="*/ 0 w 347"/>
                <a:gd name="T7" fmla="*/ 0 h 17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47" h="175">
                  <a:moveTo>
                    <a:pt x="34" y="0"/>
                  </a:moveTo>
                  <a:lnTo>
                    <a:pt x="347" y="160"/>
                  </a:lnTo>
                  <a:lnTo>
                    <a:pt x="0" y="175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DA0030"/>
            </a:solidFill>
            <a:ln w="19050">
              <a:solidFill>
                <a:srgbClr val="DA003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4" name="Line 25">
              <a:extLst>
                <a:ext uri="{FF2B5EF4-FFF2-40B4-BE49-F238E27FC236}">
                  <a16:creationId xmlns:a16="http://schemas.microsoft.com/office/drawing/2014/main" id="{B5F3C2BE-9C36-7046-8C8B-BBD9B23F890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64" y="2263"/>
              <a:ext cx="171" cy="32"/>
            </a:xfrm>
            <a:prstGeom prst="line">
              <a:avLst/>
            </a:prstGeom>
            <a:noFill/>
            <a:ln w="19050">
              <a:solidFill>
                <a:srgbClr val="DA003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5" name="Freeform 26">
              <a:extLst>
                <a:ext uri="{FF2B5EF4-FFF2-40B4-BE49-F238E27FC236}">
                  <a16:creationId xmlns:a16="http://schemas.microsoft.com/office/drawing/2014/main" id="{07B0566F-E5CB-064B-8DAA-30A7E9E9ADF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3" y="2250"/>
              <a:ext cx="115" cy="58"/>
            </a:xfrm>
            <a:custGeom>
              <a:avLst/>
              <a:gdLst>
                <a:gd name="T0" fmla="*/ 0 w 346"/>
                <a:gd name="T1" fmla="*/ 0 h 175"/>
                <a:gd name="T2" fmla="*/ 4 w 346"/>
                <a:gd name="T3" fmla="*/ 2 h 175"/>
                <a:gd name="T4" fmla="*/ 0 w 346"/>
                <a:gd name="T5" fmla="*/ 2 h 175"/>
                <a:gd name="T6" fmla="*/ 0 w 346"/>
                <a:gd name="T7" fmla="*/ 0 h 17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46" h="175">
                  <a:moveTo>
                    <a:pt x="28" y="0"/>
                  </a:moveTo>
                  <a:lnTo>
                    <a:pt x="346" y="148"/>
                  </a:lnTo>
                  <a:lnTo>
                    <a:pt x="0" y="175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DA0030"/>
            </a:solidFill>
            <a:ln w="19050">
              <a:solidFill>
                <a:srgbClr val="DA003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6" name="Line 27">
              <a:extLst>
                <a:ext uri="{FF2B5EF4-FFF2-40B4-BE49-F238E27FC236}">
                  <a16:creationId xmlns:a16="http://schemas.microsoft.com/office/drawing/2014/main" id="{D90BB043-D42C-F944-AF24-FA7EE6E1D32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270" y="1724"/>
              <a:ext cx="170" cy="8"/>
            </a:xfrm>
            <a:prstGeom prst="line">
              <a:avLst/>
            </a:prstGeom>
            <a:noFill/>
            <a:ln w="19050">
              <a:solidFill>
                <a:srgbClr val="DA003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7" name="Freeform 28">
              <a:extLst>
                <a:ext uri="{FF2B5EF4-FFF2-40B4-BE49-F238E27FC236}">
                  <a16:creationId xmlns:a16="http://schemas.microsoft.com/office/drawing/2014/main" id="{1CE5ED12-AF8D-004B-95D9-0DBE2AA94911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0" y="1698"/>
              <a:ext cx="113" cy="60"/>
            </a:xfrm>
            <a:custGeom>
              <a:avLst/>
              <a:gdLst>
                <a:gd name="T0" fmla="*/ 0 w 339"/>
                <a:gd name="T1" fmla="*/ 0 h 178"/>
                <a:gd name="T2" fmla="*/ 4 w 339"/>
                <a:gd name="T3" fmla="*/ 1 h 178"/>
                <a:gd name="T4" fmla="*/ 0 w 339"/>
                <a:gd name="T5" fmla="*/ 2 h 178"/>
                <a:gd name="T6" fmla="*/ 0 w 339"/>
                <a:gd name="T7" fmla="*/ 0 h 17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39" h="178">
                  <a:moveTo>
                    <a:pt x="0" y="0"/>
                  </a:moveTo>
                  <a:lnTo>
                    <a:pt x="339" y="74"/>
                  </a:lnTo>
                  <a:lnTo>
                    <a:pt x="6" y="1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A0030"/>
            </a:solidFill>
            <a:ln w="19050">
              <a:solidFill>
                <a:srgbClr val="DA003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8" name="Line 29">
              <a:extLst>
                <a:ext uri="{FF2B5EF4-FFF2-40B4-BE49-F238E27FC236}">
                  <a16:creationId xmlns:a16="http://schemas.microsoft.com/office/drawing/2014/main" id="{01D86478-DBA3-F345-8A10-3AF432DF6D7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552" y="1848"/>
              <a:ext cx="171" cy="10"/>
            </a:xfrm>
            <a:prstGeom prst="line">
              <a:avLst/>
            </a:prstGeom>
            <a:noFill/>
            <a:ln w="19050">
              <a:solidFill>
                <a:srgbClr val="DA003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9" name="Freeform 30">
              <a:extLst>
                <a:ext uri="{FF2B5EF4-FFF2-40B4-BE49-F238E27FC236}">
                  <a16:creationId xmlns:a16="http://schemas.microsoft.com/office/drawing/2014/main" id="{D6BFA64E-089E-534E-997D-7BAE11DB00D5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9" y="1824"/>
              <a:ext cx="113" cy="59"/>
            </a:xfrm>
            <a:custGeom>
              <a:avLst/>
              <a:gdLst>
                <a:gd name="T0" fmla="*/ 4 w 340"/>
                <a:gd name="T1" fmla="*/ 2 h 178"/>
                <a:gd name="T2" fmla="*/ 0 w 340"/>
                <a:gd name="T3" fmla="*/ 1 h 178"/>
                <a:gd name="T4" fmla="*/ 4 w 340"/>
                <a:gd name="T5" fmla="*/ 0 h 178"/>
                <a:gd name="T6" fmla="*/ 4 w 340"/>
                <a:gd name="T7" fmla="*/ 2 h 17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40" h="178">
                  <a:moveTo>
                    <a:pt x="331" y="178"/>
                  </a:moveTo>
                  <a:lnTo>
                    <a:pt x="0" y="69"/>
                  </a:lnTo>
                  <a:lnTo>
                    <a:pt x="340" y="0"/>
                  </a:lnTo>
                  <a:lnTo>
                    <a:pt x="331" y="178"/>
                  </a:lnTo>
                  <a:close/>
                </a:path>
              </a:pathLst>
            </a:custGeom>
            <a:solidFill>
              <a:srgbClr val="DA0030"/>
            </a:solidFill>
            <a:ln w="19050">
              <a:solidFill>
                <a:srgbClr val="DA003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90" name="Line 31">
              <a:extLst>
                <a:ext uri="{FF2B5EF4-FFF2-40B4-BE49-F238E27FC236}">
                  <a16:creationId xmlns:a16="http://schemas.microsoft.com/office/drawing/2014/main" id="{2E783BCF-CE07-4943-9F46-828A9AF5BFF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745" y="1701"/>
              <a:ext cx="170" cy="11"/>
            </a:xfrm>
            <a:prstGeom prst="line">
              <a:avLst/>
            </a:prstGeom>
            <a:noFill/>
            <a:ln w="19050">
              <a:solidFill>
                <a:srgbClr val="DA003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91" name="Freeform 32">
              <a:extLst>
                <a:ext uri="{FF2B5EF4-FFF2-40B4-BE49-F238E27FC236}">
                  <a16:creationId xmlns:a16="http://schemas.microsoft.com/office/drawing/2014/main" id="{32E9369E-ED7A-ED42-A07D-9FCEE6F6645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1" y="1677"/>
              <a:ext cx="113" cy="59"/>
            </a:xfrm>
            <a:custGeom>
              <a:avLst/>
              <a:gdLst>
                <a:gd name="T0" fmla="*/ 4 w 339"/>
                <a:gd name="T1" fmla="*/ 2 h 177"/>
                <a:gd name="T2" fmla="*/ 0 w 339"/>
                <a:gd name="T3" fmla="*/ 1 h 177"/>
                <a:gd name="T4" fmla="*/ 4 w 339"/>
                <a:gd name="T5" fmla="*/ 0 h 177"/>
                <a:gd name="T6" fmla="*/ 4 w 339"/>
                <a:gd name="T7" fmla="*/ 2 h 17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39" h="177">
                  <a:moveTo>
                    <a:pt x="331" y="177"/>
                  </a:moveTo>
                  <a:lnTo>
                    <a:pt x="0" y="68"/>
                  </a:lnTo>
                  <a:lnTo>
                    <a:pt x="339" y="0"/>
                  </a:lnTo>
                  <a:lnTo>
                    <a:pt x="331" y="177"/>
                  </a:lnTo>
                  <a:close/>
                </a:path>
              </a:pathLst>
            </a:custGeom>
            <a:solidFill>
              <a:srgbClr val="DA0030"/>
            </a:solidFill>
            <a:ln w="19050">
              <a:solidFill>
                <a:srgbClr val="DA003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92" name="Line 33">
              <a:extLst>
                <a:ext uri="{FF2B5EF4-FFF2-40B4-BE49-F238E27FC236}">
                  <a16:creationId xmlns:a16="http://schemas.microsoft.com/office/drawing/2014/main" id="{CBE87C21-E63B-8644-AF1C-150674CA4E4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732" y="1997"/>
              <a:ext cx="172" cy="10"/>
            </a:xfrm>
            <a:prstGeom prst="line">
              <a:avLst/>
            </a:prstGeom>
            <a:noFill/>
            <a:ln w="19050">
              <a:solidFill>
                <a:srgbClr val="DA003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93" name="Freeform 34">
              <a:extLst>
                <a:ext uri="{FF2B5EF4-FFF2-40B4-BE49-F238E27FC236}">
                  <a16:creationId xmlns:a16="http://schemas.microsoft.com/office/drawing/2014/main" id="{13EE5FBB-7E77-B146-945D-B36C60154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9" y="1972"/>
              <a:ext cx="113" cy="60"/>
            </a:xfrm>
            <a:custGeom>
              <a:avLst/>
              <a:gdLst>
                <a:gd name="T0" fmla="*/ 4 w 340"/>
                <a:gd name="T1" fmla="*/ 2 h 178"/>
                <a:gd name="T2" fmla="*/ 0 w 340"/>
                <a:gd name="T3" fmla="*/ 1 h 178"/>
                <a:gd name="T4" fmla="*/ 4 w 340"/>
                <a:gd name="T5" fmla="*/ 0 h 178"/>
                <a:gd name="T6" fmla="*/ 4 w 340"/>
                <a:gd name="T7" fmla="*/ 2 h 17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40" h="178">
                  <a:moveTo>
                    <a:pt x="331" y="178"/>
                  </a:moveTo>
                  <a:lnTo>
                    <a:pt x="0" y="71"/>
                  </a:lnTo>
                  <a:lnTo>
                    <a:pt x="340" y="0"/>
                  </a:lnTo>
                  <a:lnTo>
                    <a:pt x="331" y="178"/>
                  </a:lnTo>
                  <a:close/>
                </a:path>
              </a:pathLst>
            </a:custGeom>
            <a:solidFill>
              <a:srgbClr val="DA0030"/>
            </a:solidFill>
            <a:ln w="19050">
              <a:solidFill>
                <a:srgbClr val="DA003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94" name="Line 35">
              <a:extLst>
                <a:ext uri="{FF2B5EF4-FFF2-40B4-BE49-F238E27FC236}">
                  <a16:creationId xmlns:a16="http://schemas.microsoft.com/office/drawing/2014/main" id="{C09CAF58-FF65-F14B-B7AF-0E481AC9CEE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501" y="2103"/>
              <a:ext cx="172" cy="5"/>
            </a:xfrm>
            <a:prstGeom prst="line">
              <a:avLst/>
            </a:prstGeom>
            <a:noFill/>
            <a:ln w="19050">
              <a:solidFill>
                <a:srgbClr val="DA003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95" name="Freeform 36">
              <a:extLst>
                <a:ext uri="{FF2B5EF4-FFF2-40B4-BE49-F238E27FC236}">
                  <a16:creationId xmlns:a16="http://schemas.microsoft.com/office/drawing/2014/main" id="{75E8EA61-A387-2446-8734-D04C42060E2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7" y="2076"/>
              <a:ext cx="113" cy="60"/>
            </a:xfrm>
            <a:custGeom>
              <a:avLst/>
              <a:gdLst>
                <a:gd name="T0" fmla="*/ 4 w 339"/>
                <a:gd name="T1" fmla="*/ 2 h 179"/>
                <a:gd name="T2" fmla="*/ 0 w 339"/>
                <a:gd name="T3" fmla="*/ 1 h 179"/>
                <a:gd name="T4" fmla="*/ 4 w 339"/>
                <a:gd name="T5" fmla="*/ 0 h 179"/>
                <a:gd name="T6" fmla="*/ 4 w 339"/>
                <a:gd name="T7" fmla="*/ 2 h 1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39" h="179">
                  <a:moveTo>
                    <a:pt x="333" y="179"/>
                  </a:moveTo>
                  <a:lnTo>
                    <a:pt x="0" y="78"/>
                  </a:lnTo>
                  <a:lnTo>
                    <a:pt x="339" y="0"/>
                  </a:lnTo>
                  <a:lnTo>
                    <a:pt x="333" y="179"/>
                  </a:lnTo>
                  <a:close/>
                </a:path>
              </a:pathLst>
            </a:custGeom>
            <a:solidFill>
              <a:srgbClr val="DA0030"/>
            </a:solidFill>
            <a:ln w="19050">
              <a:solidFill>
                <a:srgbClr val="DA003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96" name="Line 37">
              <a:extLst>
                <a:ext uri="{FF2B5EF4-FFF2-40B4-BE49-F238E27FC236}">
                  <a16:creationId xmlns:a16="http://schemas.microsoft.com/office/drawing/2014/main" id="{7EE1FFD1-BAF0-DF44-9F49-843D1FB59A3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544" y="2318"/>
              <a:ext cx="170" cy="12"/>
            </a:xfrm>
            <a:prstGeom prst="line">
              <a:avLst/>
            </a:prstGeom>
            <a:noFill/>
            <a:ln w="19050">
              <a:solidFill>
                <a:srgbClr val="DA003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97" name="Freeform 38">
              <a:extLst>
                <a:ext uri="{FF2B5EF4-FFF2-40B4-BE49-F238E27FC236}">
                  <a16:creationId xmlns:a16="http://schemas.microsoft.com/office/drawing/2014/main" id="{06862675-A3C8-6648-8E50-BE3B2B46C57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1" y="2294"/>
              <a:ext cx="113" cy="59"/>
            </a:xfrm>
            <a:custGeom>
              <a:avLst/>
              <a:gdLst>
                <a:gd name="T0" fmla="*/ 4 w 340"/>
                <a:gd name="T1" fmla="*/ 2 h 177"/>
                <a:gd name="T2" fmla="*/ 0 w 340"/>
                <a:gd name="T3" fmla="*/ 1 h 177"/>
                <a:gd name="T4" fmla="*/ 4 w 340"/>
                <a:gd name="T5" fmla="*/ 0 h 177"/>
                <a:gd name="T6" fmla="*/ 4 w 340"/>
                <a:gd name="T7" fmla="*/ 2 h 17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40" h="177">
                  <a:moveTo>
                    <a:pt x="340" y="177"/>
                  </a:moveTo>
                  <a:lnTo>
                    <a:pt x="0" y="111"/>
                  </a:lnTo>
                  <a:lnTo>
                    <a:pt x="329" y="0"/>
                  </a:lnTo>
                  <a:lnTo>
                    <a:pt x="340" y="177"/>
                  </a:lnTo>
                  <a:close/>
                </a:path>
              </a:pathLst>
            </a:custGeom>
            <a:solidFill>
              <a:srgbClr val="DA0030"/>
            </a:solidFill>
            <a:ln w="19050">
              <a:solidFill>
                <a:srgbClr val="DA003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98" name="Line 39">
              <a:extLst>
                <a:ext uri="{FF2B5EF4-FFF2-40B4-BE49-F238E27FC236}">
                  <a16:creationId xmlns:a16="http://schemas.microsoft.com/office/drawing/2014/main" id="{165E88E4-9730-B04F-9BCE-29D57E8918A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790" y="2298"/>
              <a:ext cx="172" cy="2"/>
            </a:xfrm>
            <a:prstGeom prst="line">
              <a:avLst/>
            </a:prstGeom>
            <a:noFill/>
            <a:ln w="19050">
              <a:solidFill>
                <a:srgbClr val="DA003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99" name="Freeform 40">
              <a:extLst>
                <a:ext uri="{FF2B5EF4-FFF2-40B4-BE49-F238E27FC236}">
                  <a16:creationId xmlns:a16="http://schemas.microsoft.com/office/drawing/2014/main" id="{88C3B86F-85E8-254A-926C-A2D04BD4FCB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7" y="2270"/>
              <a:ext cx="112" cy="59"/>
            </a:xfrm>
            <a:custGeom>
              <a:avLst/>
              <a:gdLst>
                <a:gd name="T0" fmla="*/ 4 w 336"/>
                <a:gd name="T1" fmla="*/ 2 h 178"/>
                <a:gd name="T2" fmla="*/ 0 w 336"/>
                <a:gd name="T3" fmla="*/ 1 h 178"/>
                <a:gd name="T4" fmla="*/ 4 w 336"/>
                <a:gd name="T5" fmla="*/ 0 h 178"/>
                <a:gd name="T6" fmla="*/ 4 w 336"/>
                <a:gd name="T7" fmla="*/ 2 h 17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36" h="178">
                  <a:moveTo>
                    <a:pt x="336" y="178"/>
                  </a:moveTo>
                  <a:lnTo>
                    <a:pt x="0" y="92"/>
                  </a:lnTo>
                  <a:lnTo>
                    <a:pt x="335" y="0"/>
                  </a:lnTo>
                  <a:lnTo>
                    <a:pt x="336" y="178"/>
                  </a:lnTo>
                  <a:close/>
                </a:path>
              </a:pathLst>
            </a:custGeom>
            <a:solidFill>
              <a:srgbClr val="DA0030"/>
            </a:solidFill>
            <a:ln w="19050">
              <a:solidFill>
                <a:srgbClr val="DA003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100" name="Line 41">
              <a:extLst>
                <a:ext uri="{FF2B5EF4-FFF2-40B4-BE49-F238E27FC236}">
                  <a16:creationId xmlns:a16="http://schemas.microsoft.com/office/drawing/2014/main" id="{22CE3914-975F-BE48-A837-940219AA061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37" y="2379"/>
              <a:ext cx="0" cy="23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101" name="Line 42">
              <a:extLst>
                <a:ext uri="{FF2B5EF4-FFF2-40B4-BE49-F238E27FC236}">
                  <a16:creationId xmlns:a16="http://schemas.microsoft.com/office/drawing/2014/main" id="{452719D2-4519-5045-9E01-646A72FE96E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98" y="2379"/>
              <a:ext cx="0" cy="23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102" name="Rectangle 43">
              <a:extLst>
                <a:ext uri="{FF2B5EF4-FFF2-40B4-BE49-F238E27FC236}">
                  <a16:creationId xmlns:a16="http://schemas.microsoft.com/office/drawing/2014/main" id="{FDBA2146-8D4E-4E4C-9FEB-7865C67722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2" y="2594"/>
              <a:ext cx="411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457182"/>
              <a:r>
                <a:rPr lang="en-US" altLang="en-US" b="1">
                  <a:solidFill>
                    <a:srgbClr val="000000"/>
                  </a:solidFill>
                  <a:latin typeface="Garamond" panose="02020404030301010803" pitchFamily="18" charset="0"/>
                  <a:cs typeface=""/>
                </a:rPr>
                <a:t>~10 nm</a:t>
              </a:r>
              <a:endParaRPr lang="en-US" altLang="en-US">
                <a:solidFill>
                  <a:prstClr val="black"/>
                </a:solidFill>
                <a:cs typeface=""/>
              </a:endParaRPr>
            </a:p>
          </p:txBody>
        </p:sp>
        <p:sp>
          <p:nvSpPr>
            <p:cNvPr id="103" name="Line 44">
              <a:extLst>
                <a:ext uri="{FF2B5EF4-FFF2-40B4-BE49-F238E27FC236}">
                  <a16:creationId xmlns:a16="http://schemas.microsoft.com/office/drawing/2014/main" id="{514CBFE6-1B4C-F74F-87F5-36B7B4E976B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75" y="2587"/>
              <a:ext cx="179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104" name="Freeform 45">
              <a:extLst>
                <a:ext uri="{FF2B5EF4-FFF2-40B4-BE49-F238E27FC236}">
                  <a16:creationId xmlns:a16="http://schemas.microsoft.com/office/drawing/2014/main" id="{803239E0-9392-9E49-87DF-1D6A636E1CC0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1" y="2576"/>
              <a:ext cx="41" cy="22"/>
            </a:xfrm>
            <a:custGeom>
              <a:avLst/>
              <a:gdLst>
                <a:gd name="T0" fmla="*/ 0 w 121"/>
                <a:gd name="T1" fmla="*/ 0 h 64"/>
                <a:gd name="T2" fmla="*/ 2 w 121"/>
                <a:gd name="T3" fmla="*/ 0 h 64"/>
                <a:gd name="T4" fmla="*/ 0 w 121"/>
                <a:gd name="T5" fmla="*/ 1 h 64"/>
                <a:gd name="T6" fmla="*/ 0 w 121"/>
                <a:gd name="T7" fmla="*/ 0 h 6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1" h="64">
                  <a:moveTo>
                    <a:pt x="0" y="0"/>
                  </a:moveTo>
                  <a:lnTo>
                    <a:pt x="121" y="32"/>
                  </a:lnTo>
                  <a:lnTo>
                    <a:pt x="0" y="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105" name="Freeform 46">
              <a:extLst>
                <a:ext uri="{FF2B5EF4-FFF2-40B4-BE49-F238E27FC236}">
                  <a16:creationId xmlns:a16="http://schemas.microsoft.com/office/drawing/2014/main" id="{FBBF8CC3-62BC-DC40-A864-6639CAEA94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7" y="2576"/>
              <a:ext cx="40" cy="22"/>
            </a:xfrm>
            <a:custGeom>
              <a:avLst/>
              <a:gdLst>
                <a:gd name="T0" fmla="*/ 1 w 120"/>
                <a:gd name="T1" fmla="*/ 1 h 64"/>
                <a:gd name="T2" fmla="*/ 0 w 120"/>
                <a:gd name="T3" fmla="*/ 0 h 64"/>
                <a:gd name="T4" fmla="*/ 1 w 120"/>
                <a:gd name="T5" fmla="*/ 0 h 64"/>
                <a:gd name="T6" fmla="*/ 1 w 120"/>
                <a:gd name="T7" fmla="*/ 1 h 6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0" h="64">
                  <a:moveTo>
                    <a:pt x="120" y="64"/>
                  </a:moveTo>
                  <a:lnTo>
                    <a:pt x="0" y="32"/>
                  </a:lnTo>
                  <a:lnTo>
                    <a:pt x="120" y="0"/>
                  </a:lnTo>
                  <a:lnTo>
                    <a:pt x="120" y="64"/>
                  </a:lnTo>
                  <a:close/>
                </a:path>
              </a:pathLst>
            </a:cu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106" name="Rectangle 47">
              <a:extLst>
                <a:ext uri="{FF2B5EF4-FFF2-40B4-BE49-F238E27FC236}">
                  <a16:creationId xmlns:a16="http://schemas.microsoft.com/office/drawing/2014/main" id="{10224A35-68F5-B14A-AAFF-CFA980F232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73" y="967"/>
              <a:ext cx="0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457182"/>
              <a:endParaRPr lang="en-US" altLang="en-US">
                <a:solidFill>
                  <a:prstClr val="black"/>
                </a:solidFill>
                <a:cs typeface="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548640"/>
            <a:ext cx="6967250" cy="369397"/>
          </a:xfrm>
        </p:spPr>
        <p:txBody>
          <a:bodyPr/>
          <a:lstStyle/>
          <a:p>
            <a:r>
              <a:rPr lang="en-US" altLang="en-US" dirty="0"/>
              <a:t>HDD - The Superparamagnetic “Limit”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fld id="{9B6B7A19-9BD6-654B-9E7A-5FCB6FF99B9F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890177" y="979995"/>
            <a:ext cx="304872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457178"/>
            <a:r>
              <a:rPr lang="en-US" altLang="en-US" sz="1800" dirty="0">
                <a:solidFill>
                  <a:srgbClr val="000000"/>
                </a:solidFill>
                <a:ea typeface="MS PGothic" panose="020B0600070205080204" pitchFamily="34" charset="-128"/>
                <a:cs typeface=""/>
              </a:rPr>
              <a:t>Magnetic Media “Trilemma”:</a:t>
            </a:r>
          </a:p>
        </p:txBody>
      </p:sp>
      <p:grpSp>
        <p:nvGrpSpPr>
          <p:cNvPr id="6" name="Group 3"/>
          <p:cNvGrpSpPr>
            <a:grpSpLocks/>
          </p:cNvGrpSpPr>
          <p:nvPr/>
        </p:nvGrpSpPr>
        <p:grpSpPr bwMode="auto">
          <a:xfrm>
            <a:off x="447267" y="1619759"/>
            <a:ext cx="4137025" cy="2543175"/>
            <a:chOff x="173" y="1181"/>
            <a:chExt cx="2606" cy="1602"/>
          </a:xfrm>
        </p:grpSpPr>
        <p:graphicFrame>
          <p:nvGraphicFramePr>
            <p:cNvPr id="7" name="Object 4"/>
            <p:cNvGraphicFramePr>
              <a:graphicFrameLocks noChangeAspect="1"/>
            </p:cNvGraphicFramePr>
            <p:nvPr/>
          </p:nvGraphicFramePr>
          <p:xfrm>
            <a:off x="1061" y="1354"/>
            <a:ext cx="576" cy="17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5" imgW="596641" imgH="177723" progId="Equation.3">
                    <p:embed/>
                  </p:oleObj>
                </mc:Choice>
                <mc:Fallback>
                  <p:oleObj name="Equation" r:id="rId5" imgW="596641" imgH="177723" progId="Equation.3">
                    <p:embed/>
                    <p:pic>
                      <p:nvPicPr>
                        <p:cNvPr id="7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61" y="1354"/>
                          <a:ext cx="576" cy="17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" name="Rectangle 5"/>
            <p:cNvSpPr>
              <a:spLocks noChangeArrowheads="1"/>
            </p:cNvSpPr>
            <p:nvPr/>
          </p:nvSpPr>
          <p:spPr bwMode="auto">
            <a:xfrm>
              <a:off x="803" y="1181"/>
              <a:ext cx="1095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defTabSz="457178"/>
              <a:r>
                <a:rPr lang="en-US" altLang="en-US" sz="1400" b="1">
                  <a:solidFill>
                    <a:srgbClr val="000000"/>
                  </a:solidFill>
                  <a:ea typeface="MS PGothic" panose="020B0600070205080204" pitchFamily="34" charset="-128"/>
                  <a:cs typeface=""/>
                </a:rPr>
                <a:t>Small particles (</a:t>
              </a:r>
              <a:r>
                <a:rPr lang="en-US" altLang="en-US" sz="1400" b="1" i="1">
                  <a:solidFill>
                    <a:srgbClr val="000000"/>
                  </a:solidFill>
                  <a:latin typeface="Times New Roman" panose="02020603050405020304" pitchFamily="18" charset="0"/>
                  <a:ea typeface="MS PGothic" panose="020B0600070205080204" pitchFamily="34" charset="-128"/>
                  <a:cs typeface="Times New Roman" panose="02020603050405020304" pitchFamily="18" charset="0"/>
                </a:rPr>
                <a:t>V</a:t>
              </a:r>
              <a:r>
                <a:rPr lang="en-US" altLang="en-US" sz="1400" b="1">
                  <a:solidFill>
                    <a:srgbClr val="000000"/>
                  </a:solidFill>
                  <a:ea typeface="MS PGothic" panose="020B0600070205080204" pitchFamily="34" charset="-128"/>
                  <a:cs typeface=""/>
                </a:rPr>
                <a:t>)</a:t>
              </a:r>
            </a:p>
          </p:txBody>
        </p:sp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173" y="2410"/>
              <a:ext cx="1025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defTabSz="457178"/>
              <a:r>
                <a:rPr lang="en-US" altLang="en-US" sz="1400" b="1">
                  <a:solidFill>
                    <a:srgbClr val="000000"/>
                  </a:solidFill>
                  <a:ea typeface="MS PGothic" panose="020B0600070205080204" pitchFamily="34" charset="-128"/>
                  <a:cs typeface=""/>
                </a:rPr>
                <a:t>Thermal Stability</a:t>
              </a:r>
              <a:endParaRPr lang="el-GR" altLang="en-US" sz="1400">
                <a:solidFill>
                  <a:srgbClr val="000000"/>
                </a:solidFill>
                <a:ea typeface="MS PGothic" panose="020B0600070205080204" pitchFamily="34" charset="-128"/>
              </a:endParaRPr>
            </a:p>
          </p:txBody>
        </p:sp>
        <p:sp>
          <p:nvSpPr>
            <p:cNvPr id="10" name="Rectangle 7"/>
            <p:cNvSpPr>
              <a:spLocks noChangeArrowheads="1"/>
            </p:cNvSpPr>
            <p:nvPr/>
          </p:nvSpPr>
          <p:spPr bwMode="auto">
            <a:xfrm>
              <a:off x="1922" y="2218"/>
              <a:ext cx="660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defTabSz="457178"/>
              <a:r>
                <a:rPr lang="en-US" altLang="en-US" sz="1400" b="1">
                  <a:solidFill>
                    <a:srgbClr val="000000"/>
                  </a:solidFill>
                  <a:ea typeface="MS PGothic" panose="020B0600070205080204" pitchFamily="34" charset="-128"/>
                  <a:cs typeface=""/>
                </a:rPr>
                <a:t>Writability</a:t>
              </a:r>
              <a:endParaRPr lang="en-US" altLang="en-US" sz="1400">
                <a:solidFill>
                  <a:srgbClr val="000000"/>
                </a:solidFill>
                <a:ea typeface="MS PGothic" panose="020B0600070205080204" pitchFamily="34" charset="-128"/>
                <a:cs typeface=""/>
              </a:endParaRPr>
            </a:p>
          </p:txBody>
        </p:sp>
        <p:graphicFrame>
          <p:nvGraphicFramePr>
            <p:cNvPr id="11" name="Object 8"/>
            <p:cNvGraphicFramePr>
              <a:graphicFrameLocks noChangeAspect="1"/>
            </p:cNvGraphicFramePr>
            <p:nvPr/>
          </p:nvGraphicFramePr>
          <p:xfrm>
            <a:off x="326" y="2563"/>
            <a:ext cx="721" cy="22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7" imgW="749300" imgH="228600" progId="Equation.3">
                    <p:embed/>
                  </p:oleObj>
                </mc:Choice>
                <mc:Fallback>
                  <p:oleObj name="Equation" r:id="rId7" imgW="749300" imgH="228600" progId="Equation.3">
                    <p:embed/>
                    <p:pic>
                      <p:nvPicPr>
                        <p:cNvPr id="11" name="Object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6" y="2563"/>
                          <a:ext cx="721" cy="22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" name="Object 9"/>
            <p:cNvGraphicFramePr>
              <a:graphicFrameLocks noChangeAspect="1"/>
            </p:cNvGraphicFramePr>
            <p:nvPr/>
          </p:nvGraphicFramePr>
          <p:xfrm>
            <a:off x="1978" y="2363"/>
            <a:ext cx="550" cy="22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9" imgW="571252" imgH="228501" progId="Equation.3">
                    <p:embed/>
                  </p:oleObj>
                </mc:Choice>
                <mc:Fallback>
                  <p:oleObj name="Equation" r:id="rId9" imgW="571252" imgH="228501" progId="Equation.3">
                    <p:embed/>
                    <p:pic>
                      <p:nvPicPr>
                        <p:cNvPr id="12" name="Object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78" y="2363"/>
                          <a:ext cx="550" cy="22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3" name="Object 10"/>
            <p:cNvGraphicFramePr>
              <a:graphicFrameLocks noChangeAspect="1"/>
            </p:cNvGraphicFramePr>
            <p:nvPr/>
          </p:nvGraphicFramePr>
          <p:xfrm>
            <a:off x="1728" y="2543"/>
            <a:ext cx="1051" cy="22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1" imgW="1091726" imgH="228501" progId="Equation.3">
                    <p:embed/>
                  </p:oleObj>
                </mc:Choice>
                <mc:Fallback>
                  <p:oleObj name="Equation" r:id="rId11" imgW="1091726" imgH="228501" progId="Equation.3">
                    <p:embed/>
                    <p:pic>
                      <p:nvPicPr>
                        <p:cNvPr id="13" name="Object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28" y="2543"/>
                          <a:ext cx="1051" cy="22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4" name="AutoShape 11"/>
            <p:cNvSpPr>
              <a:spLocks noChangeArrowheads="1"/>
            </p:cNvSpPr>
            <p:nvPr/>
          </p:nvSpPr>
          <p:spPr bwMode="auto">
            <a:xfrm>
              <a:off x="806" y="1536"/>
              <a:ext cx="1095" cy="864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457178"/>
              <a:endParaRPr lang="en-US" altLang="en-US">
                <a:solidFill>
                  <a:prstClr val="black"/>
                </a:solidFill>
                <a:cs typeface=""/>
              </a:endParaRPr>
            </a:p>
          </p:txBody>
        </p:sp>
      </p:grpSp>
      <p:sp>
        <p:nvSpPr>
          <p:cNvPr id="15" name="Text Box 13"/>
          <p:cNvSpPr txBox="1">
            <a:spLocks noChangeArrowheads="1"/>
          </p:cNvSpPr>
          <p:nvPr/>
        </p:nvSpPr>
        <p:spPr bwMode="auto">
          <a:xfrm>
            <a:off x="447267" y="4414543"/>
            <a:ext cx="5001554" cy="584775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457178"/>
            <a:r>
              <a:rPr lang="en-US" altLang="en-US" dirty="0">
                <a:solidFill>
                  <a:prstClr val="black"/>
                </a:solidFill>
                <a:cs typeface=""/>
              </a:rPr>
              <a:t>HDD has reached the limit of(current) materials to produce larger write fields. </a:t>
            </a:r>
          </a:p>
        </p:txBody>
      </p:sp>
      <p:sp>
        <p:nvSpPr>
          <p:cNvPr id="16" name="Rectangle 14"/>
          <p:cNvSpPr>
            <a:spLocks noChangeArrowheads="1"/>
          </p:cNvSpPr>
          <p:nvPr/>
        </p:nvSpPr>
        <p:spPr bwMode="auto">
          <a:xfrm>
            <a:off x="357684" y="5022555"/>
            <a:ext cx="6492081" cy="1261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457178"/>
            <a:r>
              <a:rPr lang="en-US" altLang="en-US" sz="1800" b="1" dirty="0">
                <a:solidFill>
                  <a:prstClr val="black"/>
                </a:solidFill>
                <a:cs typeface=""/>
              </a:rPr>
              <a:t>Technologies to go beyond the </a:t>
            </a:r>
            <a:r>
              <a:rPr lang="en-US" altLang="en-US" sz="1800" b="1" dirty="0" err="1">
                <a:solidFill>
                  <a:prstClr val="black"/>
                </a:solidFill>
                <a:cs typeface=""/>
              </a:rPr>
              <a:t>superparamagnetic</a:t>
            </a:r>
            <a:r>
              <a:rPr lang="en-US" altLang="en-US" sz="1800" b="1" dirty="0">
                <a:solidFill>
                  <a:prstClr val="black"/>
                </a:solidFill>
                <a:cs typeface=""/>
              </a:rPr>
              <a:t> limit:</a:t>
            </a:r>
          </a:p>
          <a:p>
            <a:pPr defTabSz="457178"/>
            <a:r>
              <a:rPr lang="en-US" altLang="en-US" sz="400" dirty="0">
                <a:solidFill>
                  <a:prstClr val="black"/>
                </a:solidFill>
                <a:cs typeface=""/>
              </a:rPr>
              <a:t> </a:t>
            </a:r>
          </a:p>
          <a:p>
            <a:pPr defTabSz="457178">
              <a:buClr>
                <a:srgbClr val="00B0DA"/>
              </a:buClr>
              <a:buFontTx/>
              <a:buChar char="•"/>
            </a:pPr>
            <a:r>
              <a:rPr lang="en-US" altLang="en-US" sz="1800" dirty="0">
                <a:solidFill>
                  <a:prstClr val="black"/>
                </a:solidFill>
                <a:cs typeface=""/>
              </a:rPr>
              <a:t> Heat Assisted Magnetic Recording (HAMR)</a:t>
            </a:r>
          </a:p>
          <a:p>
            <a:pPr defTabSz="457178">
              <a:buClr>
                <a:srgbClr val="00B0DA"/>
              </a:buClr>
              <a:buFontTx/>
              <a:buChar char="•"/>
            </a:pPr>
            <a:r>
              <a:rPr lang="en-US" altLang="en-US" sz="1800" dirty="0">
                <a:solidFill>
                  <a:prstClr val="black"/>
                </a:solidFill>
                <a:cs typeface=""/>
              </a:rPr>
              <a:t> Microwave Assisted Magnetic Recording (MAMR)</a:t>
            </a:r>
          </a:p>
          <a:p>
            <a:pPr defTabSz="457178">
              <a:buClr>
                <a:srgbClr val="00B0DA"/>
              </a:buClr>
              <a:buFontTx/>
              <a:buChar char="•"/>
            </a:pPr>
            <a:r>
              <a:rPr lang="en-US" altLang="en-US" sz="1800" dirty="0">
                <a:solidFill>
                  <a:prstClr val="black"/>
                </a:solidFill>
                <a:cs typeface=""/>
              </a:rPr>
              <a:t> Bit Patterned Media (BPM)</a:t>
            </a:r>
          </a:p>
        </p:txBody>
      </p:sp>
      <p:sp>
        <p:nvSpPr>
          <p:cNvPr id="17" name="Right Brace 16"/>
          <p:cNvSpPr/>
          <p:nvPr/>
        </p:nvSpPr>
        <p:spPr>
          <a:xfrm>
            <a:off x="5590475" y="5431964"/>
            <a:ext cx="428625" cy="852475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18" name="Text Box 13"/>
          <p:cNvSpPr txBox="1">
            <a:spLocks noChangeArrowheads="1"/>
          </p:cNvSpPr>
          <p:nvPr/>
        </p:nvSpPr>
        <p:spPr bwMode="auto">
          <a:xfrm>
            <a:off x="6066347" y="5603232"/>
            <a:ext cx="2440781" cy="584775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457178"/>
            <a:r>
              <a:rPr lang="en-US" altLang="en-US" dirty="0">
                <a:solidFill>
                  <a:prstClr val="black"/>
                </a:solidFill>
                <a:cs typeface=""/>
              </a:rPr>
              <a:t>All technologies increase cost of </a:t>
            </a:r>
            <a:r>
              <a:rPr lang="en-US" altLang="en-US">
                <a:solidFill>
                  <a:prstClr val="black"/>
                </a:solidFill>
                <a:cs typeface=""/>
              </a:rPr>
              <a:t>the brick</a:t>
            </a:r>
            <a:endParaRPr lang="en-US" altLang="en-US" dirty="0">
              <a:solidFill>
                <a:prstClr val="black"/>
              </a:solidFill>
              <a:cs typeface=""/>
            </a:endParaRPr>
          </a:p>
        </p:txBody>
      </p:sp>
      <p:sp>
        <p:nvSpPr>
          <p:cNvPr id="21" name="Rectangle 50"/>
          <p:cNvSpPr>
            <a:spLocks noChangeArrowheads="1"/>
          </p:cNvSpPr>
          <p:nvPr/>
        </p:nvSpPr>
        <p:spPr bwMode="auto">
          <a:xfrm>
            <a:off x="9056139" y="4034325"/>
            <a:ext cx="3104191" cy="83099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457178"/>
            <a:r>
              <a:rPr lang="en-US" altLang="en-US" b="1" dirty="0">
                <a:solidFill>
                  <a:prstClr val="black"/>
                </a:solidFill>
                <a:cs typeface=""/>
                <a:sym typeface="Wingdings" panose="05000000000000000000" pitchFamily="2" charset="2"/>
              </a:rPr>
              <a:t>If grains become too small, magnetic state is unstable  = superparamagnetic effect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288C32C-6C8E-3347-B655-8FE9860CD2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Ed Childers  Mar 2025
</a:t>
            </a:r>
            <a:endParaRPr lang="en-US" dirty="0"/>
          </a:p>
        </p:txBody>
      </p:sp>
      <p:grpSp>
        <p:nvGrpSpPr>
          <p:cNvPr id="22" name="Group 51"/>
          <p:cNvGrpSpPr>
            <a:grpSpLocks/>
          </p:cNvGrpSpPr>
          <p:nvPr/>
        </p:nvGrpSpPr>
        <p:grpSpPr bwMode="auto">
          <a:xfrm>
            <a:off x="6587417" y="761439"/>
            <a:ext cx="2602385" cy="1858904"/>
            <a:chOff x="521" y="1897"/>
            <a:chExt cx="2007" cy="1521"/>
          </a:xfrm>
        </p:grpSpPr>
        <p:sp>
          <p:nvSpPr>
            <p:cNvPr id="23" name="AutoShape 52"/>
            <p:cNvSpPr>
              <a:spLocks noChangeAspect="1" noChangeArrowheads="1" noTextEdit="1"/>
            </p:cNvSpPr>
            <p:nvPr/>
          </p:nvSpPr>
          <p:spPr bwMode="auto">
            <a:xfrm>
              <a:off x="521" y="1897"/>
              <a:ext cx="2007" cy="14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457178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24" name="Line 53"/>
            <p:cNvSpPr>
              <a:spLocks noChangeShapeType="1"/>
            </p:cNvSpPr>
            <p:nvPr/>
          </p:nvSpPr>
          <p:spPr bwMode="auto">
            <a:xfrm>
              <a:off x="1617" y="2640"/>
              <a:ext cx="556" cy="64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78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pic>
          <p:nvPicPr>
            <p:cNvPr id="25" name="Picture 54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1" y="1897"/>
              <a:ext cx="1632" cy="14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" name="Oval 55"/>
            <p:cNvSpPr>
              <a:spLocks noChangeArrowheads="1"/>
            </p:cNvSpPr>
            <p:nvPr/>
          </p:nvSpPr>
          <p:spPr bwMode="auto">
            <a:xfrm>
              <a:off x="660" y="1949"/>
              <a:ext cx="1243" cy="1282"/>
            </a:xfrm>
            <a:prstGeom prst="ellips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457178"/>
              <a:endParaRPr lang="en-US" altLang="en-US">
                <a:solidFill>
                  <a:prstClr val="black"/>
                </a:solidFill>
                <a:cs typeface=""/>
              </a:endParaRPr>
            </a:p>
          </p:txBody>
        </p:sp>
        <p:sp>
          <p:nvSpPr>
            <p:cNvPr id="27" name="Line 56"/>
            <p:cNvSpPr>
              <a:spLocks noChangeShapeType="1"/>
            </p:cNvSpPr>
            <p:nvPr/>
          </p:nvSpPr>
          <p:spPr bwMode="auto">
            <a:xfrm>
              <a:off x="1877" y="2781"/>
              <a:ext cx="557" cy="64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78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28" name="Freeform 57"/>
            <p:cNvSpPr>
              <a:spLocks/>
            </p:cNvSpPr>
            <p:nvPr/>
          </p:nvSpPr>
          <p:spPr bwMode="auto">
            <a:xfrm>
              <a:off x="2334" y="2800"/>
              <a:ext cx="131" cy="68"/>
            </a:xfrm>
            <a:custGeom>
              <a:avLst/>
              <a:gdLst>
                <a:gd name="T0" fmla="*/ 0 w 392"/>
                <a:gd name="T1" fmla="*/ 0 h 203"/>
                <a:gd name="T2" fmla="*/ 5 w 392"/>
                <a:gd name="T3" fmla="*/ 2 h 203"/>
                <a:gd name="T4" fmla="*/ 0 w 392"/>
                <a:gd name="T5" fmla="*/ 3 h 203"/>
                <a:gd name="T6" fmla="*/ 0 w 392"/>
                <a:gd name="T7" fmla="*/ 0 h 20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92" h="203">
                  <a:moveTo>
                    <a:pt x="21" y="0"/>
                  </a:moveTo>
                  <a:lnTo>
                    <a:pt x="392" y="145"/>
                  </a:lnTo>
                  <a:lnTo>
                    <a:pt x="0" y="203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254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57178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29" name="Line 58"/>
            <p:cNvSpPr>
              <a:spLocks noChangeShapeType="1"/>
            </p:cNvSpPr>
            <p:nvPr/>
          </p:nvSpPr>
          <p:spPr bwMode="auto">
            <a:xfrm flipH="1" flipV="1">
              <a:off x="1286" y="2202"/>
              <a:ext cx="171" cy="5"/>
            </a:xfrm>
            <a:prstGeom prst="line">
              <a:avLst/>
            </a:prstGeom>
            <a:noFill/>
            <a:ln w="19050">
              <a:solidFill>
                <a:srgbClr val="DA003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78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0" name="Freeform 59"/>
            <p:cNvSpPr>
              <a:spLocks/>
            </p:cNvSpPr>
            <p:nvPr/>
          </p:nvSpPr>
          <p:spPr bwMode="auto">
            <a:xfrm>
              <a:off x="1263" y="2175"/>
              <a:ext cx="112" cy="60"/>
            </a:xfrm>
            <a:custGeom>
              <a:avLst/>
              <a:gdLst>
                <a:gd name="T0" fmla="*/ 4 w 337"/>
                <a:gd name="T1" fmla="*/ 2 h 179"/>
                <a:gd name="T2" fmla="*/ 0 w 337"/>
                <a:gd name="T3" fmla="*/ 1 h 179"/>
                <a:gd name="T4" fmla="*/ 4 w 337"/>
                <a:gd name="T5" fmla="*/ 0 h 179"/>
                <a:gd name="T6" fmla="*/ 4 w 337"/>
                <a:gd name="T7" fmla="*/ 2 h 1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37" h="179">
                  <a:moveTo>
                    <a:pt x="334" y="179"/>
                  </a:moveTo>
                  <a:lnTo>
                    <a:pt x="0" y="80"/>
                  </a:lnTo>
                  <a:lnTo>
                    <a:pt x="337" y="0"/>
                  </a:lnTo>
                  <a:lnTo>
                    <a:pt x="334" y="179"/>
                  </a:lnTo>
                  <a:close/>
                </a:path>
              </a:pathLst>
            </a:custGeom>
            <a:solidFill>
              <a:srgbClr val="DA0030"/>
            </a:solidFill>
            <a:ln w="19050">
              <a:solidFill>
                <a:srgbClr val="DA003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57178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1" name="Line 60"/>
            <p:cNvSpPr>
              <a:spLocks noChangeShapeType="1"/>
            </p:cNvSpPr>
            <p:nvPr/>
          </p:nvSpPr>
          <p:spPr bwMode="auto">
            <a:xfrm flipV="1">
              <a:off x="1026" y="2585"/>
              <a:ext cx="169" cy="19"/>
            </a:xfrm>
            <a:prstGeom prst="line">
              <a:avLst/>
            </a:prstGeom>
            <a:noFill/>
            <a:ln w="19050">
              <a:solidFill>
                <a:srgbClr val="DA003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78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2" name="Freeform 61"/>
            <p:cNvSpPr>
              <a:spLocks/>
            </p:cNvSpPr>
            <p:nvPr/>
          </p:nvSpPr>
          <p:spPr bwMode="auto">
            <a:xfrm>
              <a:off x="1104" y="2566"/>
              <a:ext cx="114" cy="59"/>
            </a:xfrm>
            <a:custGeom>
              <a:avLst/>
              <a:gdLst>
                <a:gd name="T0" fmla="*/ 0 w 343"/>
                <a:gd name="T1" fmla="*/ 0 h 177"/>
                <a:gd name="T2" fmla="*/ 4 w 343"/>
                <a:gd name="T3" fmla="*/ 1 h 177"/>
                <a:gd name="T4" fmla="*/ 0 w 343"/>
                <a:gd name="T5" fmla="*/ 2 h 177"/>
                <a:gd name="T6" fmla="*/ 0 w 343"/>
                <a:gd name="T7" fmla="*/ 0 h 17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43" h="177">
                  <a:moveTo>
                    <a:pt x="0" y="0"/>
                  </a:moveTo>
                  <a:lnTo>
                    <a:pt x="343" y="49"/>
                  </a:lnTo>
                  <a:lnTo>
                    <a:pt x="18" y="1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A0030"/>
            </a:solidFill>
            <a:ln w="19050">
              <a:solidFill>
                <a:srgbClr val="DA003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57178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3" name="Line 62"/>
            <p:cNvSpPr>
              <a:spLocks noChangeShapeType="1"/>
            </p:cNvSpPr>
            <p:nvPr/>
          </p:nvSpPr>
          <p:spPr bwMode="auto">
            <a:xfrm>
              <a:off x="1011" y="2855"/>
              <a:ext cx="172" cy="3"/>
            </a:xfrm>
            <a:prstGeom prst="line">
              <a:avLst/>
            </a:prstGeom>
            <a:noFill/>
            <a:ln w="19050">
              <a:solidFill>
                <a:srgbClr val="DA003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78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4" name="Freeform 63"/>
            <p:cNvSpPr>
              <a:spLocks/>
            </p:cNvSpPr>
            <p:nvPr/>
          </p:nvSpPr>
          <p:spPr bwMode="auto">
            <a:xfrm>
              <a:off x="1094" y="2827"/>
              <a:ext cx="112" cy="60"/>
            </a:xfrm>
            <a:custGeom>
              <a:avLst/>
              <a:gdLst>
                <a:gd name="T0" fmla="*/ 0 w 337"/>
                <a:gd name="T1" fmla="*/ 0 h 178"/>
                <a:gd name="T2" fmla="*/ 4 w 337"/>
                <a:gd name="T3" fmla="*/ 1 h 178"/>
                <a:gd name="T4" fmla="*/ 0 w 337"/>
                <a:gd name="T5" fmla="*/ 2 h 178"/>
                <a:gd name="T6" fmla="*/ 0 w 337"/>
                <a:gd name="T7" fmla="*/ 0 h 17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37" h="178">
                  <a:moveTo>
                    <a:pt x="1" y="0"/>
                  </a:moveTo>
                  <a:lnTo>
                    <a:pt x="337" y="92"/>
                  </a:lnTo>
                  <a:lnTo>
                    <a:pt x="0" y="17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A0030"/>
            </a:solidFill>
            <a:ln w="19050">
              <a:solidFill>
                <a:srgbClr val="DA003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57178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5" name="Line 64"/>
            <p:cNvSpPr>
              <a:spLocks noChangeShapeType="1"/>
            </p:cNvSpPr>
            <p:nvPr/>
          </p:nvSpPr>
          <p:spPr bwMode="auto">
            <a:xfrm flipV="1">
              <a:off x="857" y="2193"/>
              <a:ext cx="169" cy="6"/>
            </a:xfrm>
            <a:prstGeom prst="line">
              <a:avLst/>
            </a:prstGeom>
            <a:noFill/>
            <a:ln w="19050">
              <a:solidFill>
                <a:srgbClr val="DA003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78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6" name="Freeform 65"/>
            <p:cNvSpPr>
              <a:spLocks/>
            </p:cNvSpPr>
            <p:nvPr/>
          </p:nvSpPr>
          <p:spPr bwMode="auto">
            <a:xfrm>
              <a:off x="937" y="2166"/>
              <a:ext cx="112" cy="60"/>
            </a:xfrm>
            <a:custGeom>
              <a:avLst/>
              <a:gdLst>
                <a:gd name="T0" fmla="*/ 0 w 338"/>
                <a:gd name="T1" fmla="*/ 0 h 178"/>
                <a:gd name="T2" fmla="*/ 4 w 338"/>
                <a:gd name="T3" fmla="*/ 1 h 178"/>
                <a:gd name="T4" fmla="*/ 0 w 338"/>
                <a:gd name="T5" fmla="*/ 2 h 178"/>
                <a:gd name="T6" fmla="*/ 0 w 338"/>
                <a:gd name="T7" fmla="*/ 0 h 17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38" h="178">
                  <a:moveTo>
                    <a:pt x="0" y="0"/>
                  </a:moveTo>
                  <a:lnTo>
                    <a:pt x="338" y="78"/>
                  </a:lnTo>
                  <a:lnTo>
                    <a:pt x="5" y="1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A0030"/>
            </a:solidFill>
            <a:ln w="19050">
              <a:solidFill>
                <a:srgbClr val="DA003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57178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7" name="Line 66"/>
            <p:cNvSpPr>
              <a:spLocks noChangeShapeType="1"/>
            </p:cNvSpPr>
            <p:nvPr/>
          </p:nvSpPr>
          <p:spPr bwMode="auto">
            <a:xfrm>
              <a:off x="771" y="2442"/>
              <a:ext cx="172" cy="12"/>
            </a:xfrm>
            <a:prstGeom prst="line">
              <a:avLst/>
            </a:prstGeom>
            <a:noFill/>
            <a:ln w="19050">
              <a:solidFill>
                <a:srgbClr val="DA003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78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8" name="Freeform 67"/>
            <p:cNvSpPr>
              <a:spLocks/>
            </p:cNvSpPr>
            <p:nvPr/>
          </p:nvSpPr>
          <p:spPr bwMode="auto">
            <a:xfrm>
              <a:off x="853" y="2418"/>
              <a:ext cx="113" cy="60"/>
            </a:xfrm>
            <a:custGeom>
              <a:avLst/>
              <a:gdLst>
                <a:gd name="T0" fmla="*/ 0 w 340"/>
                <a:gd name="T1" fmla="*/ 0 h 178"/>
                <a:gd name="T2" fmla="*/ 4 w 340"/>
                <a:gd name="T3" fmla="*/ 1 h 178"/>
                <a:gd name="T4" fmla="*/ 0 w 340"/>
                <a:gd name="T5" fmla="*/ 2 h 178"/>
                <a:gd name="T6" fmla="*/ 0 w 340"/>
                <a:gd name="T7" fmla="*/ 0 h 17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40" h="178">
                  <a:moveTo>
                    <a:pt x="10" y="0"/>
                  </a:moveTo>
                  <a:lnTo>
                    <a:pt x="340" y="111"/>
                  </a:lnTo>
                  <a:lnTo>
                    <a:pt x="0" y="178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DA0030"/>
            </a:solidFill>
            <a:ln w="19050">
              <a:solidFill>
                <a:srgbClr val="DA003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57178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9" name="Line 68"/>
            <p:cNvSpPr>
              <a:spLocks noChangeShapeType="1"/>
            </p:cNvSpPr>
            <p:nvPr/>
          </p:nvSpPr>
          <p:spPr bwMode="auto">
            <a:xfrm>
              <a:off x="852" y="2686"/>
              <a:ext cx="118" cy="26"/>
            </a:xfrm>
            <a:prstGeom prst="line">
              <a:avLst/>
            </a:prstGeom>
            <a:noFill/>
            <a:ln w="19050">
              <a:solidFill>
                <a:srgbClr val="DA003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78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40" name="Freeform 69"/>
            <p:cNvSpPr>
              <a:spLocks/>
            </p:cNvSpPr>
            <p:nvPr/>
          </p:nvSpPr>
          <p:spPr bwMode="auto">
            <a:xfrm>
              <a:off x="878" y="2664"/>
              <a:ext cx="115" cy="58"/>
            </a:xfrm>
            <a:custGeom>
              <a:avLst/>
              <a:gdLst>
                <a:gd name="T0" fmla="*/ 0 w 346"/>
                <a:gd name="T1" fmla="*/ 0 h 176"/>
                <a:gd name="T2" fmla="*/ 4 w 346"/>
                <a:gd name="T3" fmla="*/ 2 h 176"/>
                <a:gd name="T4" fmla="*/ 0 w 346"/>
                <a:gd name="T5" fmla="*/ 2 h 176"/>
                <a:gd name="T6" fmla="*/ 0 w 346"/>
                <a:gd name="T7" fmla="*/ 0 h 17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46" h="176">
                  <a:moveTo>
                    <a:pt x="35" y="0"/>
                  </a:moveTo>
                  <a:lnTo>
                    <a:pt x="346" y="161"/>
                  </a:lnTo>
                  <a:lnTo>
                    <a:pt x="0" y="176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DA0030"/>
            </a:solidFill>
            <a:ln w="19050">
              <a:solidFill>
                <a:srgbClr val="DA003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57178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41" name="Line 70"/>
            <p:cNvSpPr>
              <a:spLocks noChangeShapeType="1"/>
            </p:cNvSpPr>
            <p:nvPr/>
          </p:nvSpPr>
          <p:spPr bwMode="auto">
            <a:xfrm>
              <a:off x="818" y="2887"/>
              <a:ext cx="171" cy="31"/>
            </a:xfrm>
            <a:prstGeom prst="line">
              <a:avLst/>
            </a:prstGeom>
            <a:noFill/>
            <a:ln w="19050">
              <a:solidFill>
                <a:srgbClr val="DA003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78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42" name="Freeform 71"/>
            <p:cNvSpPr>
              <a:spLocks/>
            </p:cNvSpPr>
            <p:nvPr/>
          </p:nvSpPr>
          <p:spPr bwMode="auto">
            <a:xfrm>
              <a:off x="897" y="2873"/>
              <a:ext cx="115" cy="59"/>
            </a:xfrm>
            <a:custGeom>
              <a:avLst/>
              <a:gdLst>
                <a:gd name="T0" fmla="*/ 0 w 345"/>
                <a:gd name="T1" fmla="*/ 0 h 175"/>
                <a:gd name="T2" fmla="*/ 4 w 345"/>
                <a:gd name="T3" fmla="*/ 2 h 175"/>
                <a:gd name="T4" fmla="*/ 0 w 345"/>
                <a:gd name="T5" fmla="*/ 2 h 175"/>
                <a:gd name="T6" fmla="*/ 0 w 345"/>
                <a:gd name="T7" fmla="*/ 0 h 17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45" h="175">
                  <a:moveTo>
                    <a:pt x="28" y="0"/>
                  </a:moveTo>
                  <a:lnTo>
                    <a:pt x="345" y="148"/>
                  </a:lnTo>
                  <a:lnTo>
                    <a:pt x="0" y="175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DA0030"/>
            </a:solidFill>
            <a:ln w="19050">
              <a:solidFill>
                <a:srgbClr val="DA003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57178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43" name="Line 72"/>
            <p:cNvSpPr>
              <a:spLocks noChangeShapeType="1"/>
            </p:cNvSpPr>
            <p:nvPr/>
          </p:nvSpPr>
          <p:spPr bwMode="auto">
            <a:xfrm flipH="1">
              <a:off x="1050" y="2350"/>
              <a:ext cx="170" cy="5"/>
            </a:xfrm>
            <a:prstGeom prst="line">
              <a:avLst/>
            </a:prstGeom>
            <a:noFill/>
            <a:ln w="19050">
              <a:solidFill>
                <a:srgbClr val="DA003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78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44" name="Freeform 73"/>
            <p:cNvSpPr>
              <a:spLocks/>
            </p:cNvSpPr>
            <p:nvPr/>
          </p:nvSpPr>
          <p:spPr bwMode="auto">
            <a:xfrm>
              <a:off x="1027" y="2323"/>
              <a:ext cx="112" cy="60"/>
            </a:xfrm>
            <a:custGeom>
              <a:avLst/>
              <a:gdLst>
                <a:gd name="T0" fmla="*/ 4 w 337"/>
                <a:gd name="T1" fmla="*/ 2 h 179"/>
                <a:gd name="T2" fmla="*/ 0 w 337"/>
                <a:gd name="T3" fmla="*/ 1 h 179"/>
                <a:gd name="T4" fmla="*/ 4 w 337"/>
                <a:gd name="T5" fmla="*/ 0 h 179"/>
                <a:gd name="T6" fmla="*/ 4 w 337"/>
                <a:gd name="T7" fmla="*/ 2 h 1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37" h="179">
                  <a:moveTo>
                    <a:pt x="337" y="179"/>
                  </a:moveTo>
                  <a:lnTo>
                    <a:pt x="0" y="98"/>
                  </a:lnTo>
                  <a:lnTo>
                    <a:pt x="333" y="0"/>
                  </a:lnTo>
                  <a:lnTo>
                    <a:pt x="337" y="179"/>
                  </a:lnTo>
                  <a:close/>
                </a:path>
              </a:pathLst>
            </a:custGeom>
            <a:solidFill>
              <a:srgbClr val="DA0030"/>
            </a:solidFill>
            <a:ln w="19050">
              <a:solidFill>
                <a:srgbClr val="DA003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57178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45" name="Line 74"/>
            <p:cNvSpPr>
              <a:spLocks noChangeShapeType="1"/>
            </p:cNvSpPr>
            <p:nvPr/>
          </p:nvSpPr>
          <p:spPr bwMode="auto">
            <a:xfrm flipH="1" flipV="1">
              <a:off x="1306" y="2471"/>
              <a:ext cx="171" cy="11"/>
            </a:xfrm>
            <a:prstGeom prst="line">
              <a:avLst/>
            </a:prstGeom>
            <a:noFill/>
            <a:ln w="19050">
              <a:solidFill>
                <a:srgbClr val="DA003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78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46" name="Freeform 75"/>
            <p:cNvSpPr>
              <a:spLocks/>
            </p:cNvSpPr>
            <p:nvPr/>
          </p:nvSpPr>
          <p:spPr bwMode="auto">
            <a:xfrm>
              <a:off x="1283" y="2447"/>
              <a:ext cx="113" cy="59"/>
            </a:xfrm>
            <a:custGeom>
              <a:avLst/>
              <a:gdLst>
                <a:gd name="T0" fmla="*/ 4 w 340"/>
                <a:gd name="T1" fmla="*/ 2 h 177"/>
                <a:gd name="T2" fmla="*/ 0 w 340"/>
                <a:gd name="T3" fmla="*/ 1 h 177"/>
                <a:gd name="T4" fmla="*/ 4 w 340"/>
                <a:gd name="T5" fmla="*/ 0 h 177"/>
                <a:gd name="T6" fmla="*/ 4 w 340"/>
                <a:gd name="T7" fmla="*/ 2 h 17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40" h="177">
                  <a:moveTo>
                    <a:pt x="331" y="177"/>
                  </a:moveTo>
                  <a:lnTo>
                    <a:pt x="0" y="68"/>
                  </a:lnTo>
                  <a:lnTo>
                    <a:pt x="340" y="0"/>
                  </a:lnTo>
                  <a:lnTo>
                    <a:pt x="331" y="177"/>
                  </a:lnTo>
                  <a:close/>
                </a:path>
              </a:pathLst>
            </a:custGeom>
            <a:solidFill>
              <a:srgbClr val="DA0030"/>
            </a:solidFill>
            <a:ln w="19050">
              <a:solidFill>
                <a:srgbClr val="DA003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57178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47" name="Line 76"/>
            <p:cNvSpPr>
              <a:spLocks noChangeShapeType="1"/>
            </p:cNvSpPr>
            <p:nvPr/>
          </p:nvSpPr>
          <p:spPr bwMode="auto">
            <a:xfrm flipH="1" flipV="1">
              <a:off x="1499" y="2325"/>
              <a:ext cx="170" cy="10"/>
            </a:xfrm>
            <a:prstGeom prst="line">
              <a:avLst/>
            </a:prstGeom>
            <a:noFill/>
            <a:ln w="19050">
              <a:solidFill>
                <a:srgbClr val="DA003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78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48" name="Freeform 77"/>
            <p:cNvSpPr>
              <a:spLocks/>
            </p:cNvSpPr>
            <p:nvPr/>
          </p:nvSpPr>
          <p:spPr bwMode="auto">
            <a:xfrm>
              <a:off x="1475" y="2301"/>
              <a:ext cx="113" cy="59"/>
            </a:xfrm>
            <a:custGeom>
              <a:avLst/>
              <a:gdLst>
                <a:gd name="T0" fmla="*/ 4 w 339"/>
                <a:gd name="T1" fmla="*/ 2 h 177"/>
                <a:gd name="T2" fmla="*/ 0 w 339"/>
                <a:gd name="T3" fmla="*/ 1 h 177"/>
                <a:gd name="T4" fmla="*/ 4 w 339"/>
                <a:gd name="T5" fmla="*/ 0 h 177"/>
                <a:gd name="T6" fmla="*/ 4 w 339"/>
                <a:gd name="T7" fmla="*/ 2 h 17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39" h="177">
                  <a:moveTo>
                    <a:pt x="331" y="177"/>
                  </a:moveTo>
                  <a:lnTo>
                    <a:pt x="0" y="69"/>
                  </a:lnTo>
                  <a:lnTo>
                    <a:pt x="339" y="0"/>
                  </a:lnTo>
                  <a:lnTo>
                    <a:pt x="331" y="177"/>
                  </a:lnTo>
                  <a:close/>
                </a:path>
              </a:pathLst>
            </a:custGeom>
            <a:solidFill>
              <a:srgbClr val="DA0030"/>
            </a:solidFill>
            <a:ln w="19050">
              <a:solidFill>
                <a:srgbClr val="DA003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57178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49" name="Line 78"/>
            <p:cNvSpPr>
              <a:spLocks noChangeShapeType="1"/>
            </p:cNvSpPr>
            <p:nvPr/>
          </p:nvSpPr>
          <p:spPr bwMode="auto">
            <a:xfrm flipH="1" flipV="1">
              <a:off x="1486" y="2621"/>
              <a:ext cx="172" cy="9"/>
            </a:xfrm>
            <a:prstGeom prst="line">
              <a:avLst/>
            </a:prstGeom>
            <a:noFill/>
            <a:ln w="19050">
              <a:solidFill>
                <a:srgbClr val="DA003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78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50" name="Freeform 79"/>
            <p:cNvSpPr>
              <a:spLocks/>
            </p:cNvSpPr>
            <p:nvPr/>
          </p:nvSpPr>
          <p:spPr bwMode="auto">
            <a:xfrm>
              <a:off x="1463" y="2596"/>
              <a:ext cx="113" cy="59"/>
            </a:xfrm>
            <a:custGeom>
              <a:avLst/>
              <a:gdLst>
                <a:gd name="T0" fmla="*/ 4 w 340"/>
                <a:gd name="T1" fmla="*/ 2 h 179"/>
                <a:gd name="T2" fmla="*/ 0 w 340"/>
                <a:gd name="T3" fmla="*/ 1 h 179"/>
                <a:gd name="T4" fmla="*/ 4 w 340"/>
                <a:gd name="T5" fmla="*/ 0 h 179"/>
                <a:gd name="T6" fmla="*/ 4 w 340"/>
                <a:gd name="T7" fmla="*/ 2 h 1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40" h="179">
                  <a:moveTo>
                    <a:pt x="331" y="179"/>
                  </a:moveTo>
                  <a:lnTo>
                    <a:pt x="0" y="71"/>
                  </a:lnTo>
                  <a:lnTo>
                    <a:pt x="340" y="0"/>
                  </a:lnTo>
                  <a:lnTo>
                    <a:pt x="331" y="179"/>
                  </a:lnTo>
                  <a:close/>
                </a:path>
              </a:pathLst>
            </a:custGeom>
            <a:solidFill>
              <a:srgbClr val="DA0030"/>
            </a:solidFill>
            <a:ln w="19050">
              <a:solidFill>
                <a:srgbClr val="DA003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57178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51" name="Line 80"/>
            <p:cNvSpPr>
              <a:spLocks noChangeShapeType="1"/>
            </p:cNvSpPr>
            <p:nvPr/>
          </p:nvSpPr>
          <p:spPr bwMode="auto">
            <a:xfrm flipV="1">
              <a:off x="1235" y="2728"/>
              <a:ext cx="172" cy="6"/>
            </a:xfrm>
            <a:prstGeom prst="line">
              <a:avLst/>
            </a:prstGeom>
            <a:noFill/>
            <a:ln w="19050">
              <a:solidFill>
                <a:srgbClr val="DA003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78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52" name="Freeform 81"/>
            <p:cNvSpPr>
              <a:spLocks/>
            </p:cNvSpPr>
            <p:nvPr/>
          </p:nvSpPr>
          <p:spPr bwMode="auto">
            <a:xfrm>
              <a:off x="1317" y="2701"/>
              <a:ext cx="113" cy="60"/>
            </a:xfrm>
            <a:custGeom>
              <a:avLst/>
              <a:gdLst>
                <a:gd name="T0" fmla="*/ 0 w 339"/>
                <a:gd name="T1" fmla="*/ 0 h 178"/>
                <a:gd name="T2" fmla="*/ 4 w 339"/>
                <a:gd name="T3" fmla="*/ 1 h 178"/>
                <a:gd name="T4" fmla="*/ 0 w 339"/>
                <a:gd name="T5" fmla="*/ 2 h 178"/>
                <a:gd name="T6" fmla="*/ 0 w 339"/>
                <a:gd name="T7" fmla="*/ 0 h 17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39" h="178">
                  <a:moveTo>
                    <a:pt x="0" y="0"/>
                  </a:moveTo>
                  <a:lnTo>
                    <a:pt x="339" y="76"/>
                  </a:lnTo>
                  <a:lnTo>
                    <a:pt x="5" y="1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A0030"/>
            </a:solidFill>
            <a:ln w="19050">
              <a:solidFill>
                <a:srgbClr val="DA003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57178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53" name="Line 82"/>
            <p:cNvSpPr>
              <a:spLocks noChangeShapeType="1"/>
            </p:cNvSpPr>
            <p:nvPr/>
          </p:nvSpPr>
          <p:spPr bwMode="auto">
            <a:xfrm flipH="1">
              <a:off x="1298" y="2942"/>
              <a:ext cx="170" cy="12"/>
            </a:xfrm>
            <a:prstGeom prst="line">
              <a:avLst/>
            </a:prstGeom>
            <a:noFill/>
            <a:ln w="19050">
              <a:solidFill>
                <a:srgbClr val="DA003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78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54" name="Freeform 83"/>
            <p:cNvSpPr>
              <a:spLocks/>
            </p:cNvSpPr>
            <p:nvPr/>
          </p:nvSpPr>
          <p:spPr bwMode="auto">
            <a:xfrm>
              <a:off x="1275" y="2918"/>
              <a:ext cx="113" cy="59"/>
            </a:xfrm>
            <a:custGeom>
              <a:avLst/>
              <a:gdLst>
                <a:gd name="T0" fmla="*/ 4 w 340"/>
                <a:gd name="T1" fmla="*/ 2 h 178"/>
                <a:gd name="T2" fmla="*/ 0 w 340"/>
                <a:gd name="T3" fmla="*/ 1 h 178"/>
                <a:gd name="T4" fmla="*/ 4 w 340"/>
                <a:gd name="T5" fmla="*/ 0 h 178"/>
                <a:gd name="T6" fmla="*/ 4 w 340"/>
                <a:gd name="T7" fmla="*/ 2 h 17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40" h="178">
                  <a:moveTo>
                    <a:pt x="340" y="178"/>
                  </a:moveTo>
                  <a:lnTo>
                    <a:pt x="0" y="111"/>
                  </a:lnTo>
                  <a:lnTo>
                    <a:pt x="329" y="0"/>
                  </a:lnTo>
                  <a:lnTo>
                    <a:pt x="340" y="178"/>
                  </a:lnTo>
                  <a:close/>
                </a:path>
              </a:pathLst>
            </a:custGeom>
            <a:solidFill>
              <a:srgbClr val="DA0030"/>
            </a:solidFill>
            <a:ln w="19050">
              <a:solidFill>
                <a:srgbClr val="DA003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57178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55" name="Line 84"/>
            <p:cNvSpPr>
              <a:spLocks noChangeShapeType="1"/>
            </p:cNvSpPr>
            <p:nvPr/>
          </p:nvSpPr>
          <p:spPr bwMode="auto">
            <a:xfrm flipH="1">
              <a:off x="1544" y="2922"/>
              <a:ext cx="172" cy="2"/>
            </a:xfrm>
            <a:prstGeom prst="line">
              <a:avLst/>
            </a:prstGeom>
            <a:noFill/>
            <a:ln w="19050">
              <a:solidFill>
                <a:srgbClr val="DA003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78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56" name="Freeform 85"/>
            <p:cNvSpPr>
              <a:spLocks/>
            </p:cNvSpPr>
            <p:nvPr/>
          </p:nvSpPr>
          <p:spPr bwMode="auto">
            <a:xfrm>
              <a:off x="1521" y="2893"/>
              <a:ext cx="112" cy="60"/>
            </a:xfrm>
            <a:custGeom>
              <a:avLst/>
              <a:gdLst>
                <a:gd name="T0" fmla="*/ 4 w 336"/>
                <a:gd name="T1" fmla="*/ 2 h 178"/>
                <a:gd name="T2" fmla="*/ 0 w 336"/>
                <a:gd name="T3" fmla="*/ 1 h 178"/>
                <a:gd name="T4" fmla="*/ 4 w 336"/>
                <a:gd name="T5" fmla="*/ 0 h 178"/>
                <a:gd name="T6" fmla="*/ 4 w 336"/>
                <a:gd name="T7" fmla="*/ 2 h 17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36" h="178">
                  <a:moveTo>
                    <a:pt x="336" y="178"/>
                  </a:moveTo>
                  <a:lnTo>
                    <a:pt x="0" y="93"/>
                  </a:lnTo>
                  <a:lnTo>
                    <a:pt x="335" y="0"/>
                  </a:lnTo>
                  <a:lnTo>
                    <a:pt x="336" y="178"/>
                  </a:lnTo>
                  <a:close/>
                </a:path>
              </a:pathLst>
            </a:custGeom>
            <a:solidFill>
              <a:srgbClr val="DA0030"/>
            </a:solidFill>
            <a:ln w="19050">
              <a:solidFill>
                <a:srgbClr val="DA003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57178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57" name="Line 86"/>
            <p:cNvSpPr>
              <a:spLocks noChangeShapeType="1"/>
            </p:cNvSpPr>
            <p:nvPr/>
          </p:nvSpPr>
          <p:spPr bwMode="auto">
            <a:xfrm>
              <a:off x="791" y="3003"/>
              <a:ext cx="0" cy="23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78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58" name="Line 87"/>
            <p:cNvSpPr>
              <a:spLocks noChangeShapeType="1"/>
            </p:cNvSpPr>
            <p:nvPr/>
          </p:nvSpPr>
          <p:spPr bwMode="auto">
            <a:xfrm>
              <a:off x="1052" y="3003"/>
              <a:ext cx="0" cy="23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78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59" name="Rectangle 88"/>
            <p:cNvSpPr>
              <a:spLocks noChangeArrowheads="1"/>
            </p:cNvSpPr>
            <p:nvPr/>
          </p:nvSpPr>
          <p:spPr bwMode="auto">
            <a:xfrm>
              <a:off x="757" y="3217"/>
              <a:ext cx="503" cy="2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457178"/>
              <a:r>
                <a:rPr lang="en-US" altLang="en-US" b="1">
                  <a:solidFill>
                    <a:srgbClr val="000000"/>
                  </a:solidFill>
                  <a:latin typeface="Garamond" panose="02020404030301010803" pitchFamily="18" charset="0"/>
                  <a:cs typeface=""/>
                </a:rPr>
                <a:t>~10 nm</a:t>
              </a:r>
              <a:endParaRPr lang="en-US" altLang="en-US">
                <a:solidFill>
                  <a:prstClr val="black"/>
                </a:solidFill>
                <a:cs typeface=""/>
              </a:endParaRPr>
            </a:p>
          </p:txBody>
        </p:sp>
        <p:sp>
          <p:nvSpPr>
            <p:cNvPr id="60" name="Line 89"/>
            <p:cNvSpPr>
              <a:spLocks noChangeShapeType="1"/>
            </p:cNvSpPr>
            <p:nvPr/>
          </p:nvSpPr>
          <p:spPr bwMode="auto">
            <a:xfrm>
              <a:off x="829" y="3211"/>
              <a:ext cx="179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78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61" name="Freeform 90"/>
            <p:cNvSpPr>
              <a:spLocks/>
            </p:cNvSpPr>
            <p:nvPr/>
          </p:nvSpPr>
          <p:spPr bwMode="auto">
            <a:xfrm>
              <a:off x="975" y="3200"/>
              <a:ext cx="41" cy="22"/>
            </a:xfrm>
            <a:custGeom>
              <a:avLst/>
              <a:gdLst>
                <a:gd name="T0" fmla="*/ 0 w 121"/>
                <a:gd name="T1" fmla="*/ 0 h 64"/>
                <a:gd name="T2" fmla="*/ 2 w 121"/>
                <a:gd name="T3" fmla="*/ 0 h 64"/>
                <a:gd name="T4" fmla="*/ 0 w 121"/>
                <a:gd name="T5" fmla="*/ 1 h 64"/>
                <a:gd name="T6" fmla="*/ 0 w 121"/>
                <a:gd name="T7" fmla="*/ 0 h 6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1" h="64">
                  <a:moveTo>
                    <a:pt x="0" y="0"/>
                  </a:moveTo>
                  <a:lnTo>
                    <a:pt x="121" y="32"/>
                  </a:lnTo>
                  <a:lnTo>
                    <a:pt x="0" y="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57178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62" name="Freeform 91"/>
            <p:cNvSpPr>
              <a:spLocks/>
            </p:cNvSpPr>
            <p:nvPr/>
          </p:nvSpPr>
          <p:spPr bwMode="auto">
            <a:xfrm>
              <a:off x="821" y="3200"/>
              <a:ext cx="40" cy="22"/>
            </a:xfrm>
            <a:custGeom>
              <a:avLst/>
              <a:gdLst>
                <a:gd name="T0" fmla="*/ 1 w 120"/>
                <a:gd name="T1" fmla="*/ 1 h 64"/>
                <a:gd name="T2" fmla="*/ 0 w 120"/>
                <a:gd name="T3" fmla="*/ 0 h 64"/>
                <a:gd name="T4" fmla="*/ 1 w 120"/>
                <a:gd name="T5" fmla="*/ 0 h 64"/>
                <a:gd name="T6" fmla="*/ 1 w 120"/>
                <a:gd name="T7" fmla="*/ 1 h 6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0" h="64">
                  <a:moveTo>
                    <a:pt x="120" y="64"/>
                  </a:moveTo>
                  <a:lnTo>
                    <a:pt x="0" y="32"/>
                  </a:lnTo>
                  <a:lnTo>
                    <a:pt x="120" y="0"/>
                  </a:lnTo>
                  <a:lnTo>
                    <a:pt x="120" y="64"/>
                  </a:lnTo>
                  <a:close/>
                </a:path>
              </a:pathLst>
            </a:cu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57178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63" name="Freeform 92"/>
            <p:cNvSpPr>
              <a:spLocks/>
            </p:cNvSpPr>
            <p:nvPr/>
          </p:nvSpPr>
          <p:spPr bwMode="auto">
            <a:xfrm>
              <a:off x="984" y="2013"/>
              <a:ext cx="487" cy="1184"/>
            </a:xfrm>
            <a:custGeom>
              <a:avLst/>
              <a:gdLst>
                <a:gd name="T0" fmla="*/ 4 w 1460"/>
                <a:gd name="T1" fmla="*/ 1 h 3552"/>
                <a:gd name="T2" fmla="*/ 4 w 1460"/>
                <a:gd name="T3" fmla="*/ 5 h 3552"/>
                <a:gd name="T4" fmla="*/ 3 w 1460"/>
                <a:gd name="T5" fmla="*/ 6 h 3552"/>
                <a:gd name="T6" fmla="*/ 3 w 1460"/>
                <a:gd name="T7" fmla="*/ 7 h 3552"/>
                <a:gd name="T8" fmla="*/ 3 w 1460"/>
                <a:gd name="T9" fmla="*/ 7 h 3552"/>
                <a:gd name="T10" fmla="*/ 3 w 1460"/>
                <a:gd name="T11" fmla="*/ 7 h 3552"/>
                <a:gd name="T12" fmla="*/ 2 w 1460"/>
                <a:gd name="T13" fmla="*/ 8 h 3552"/>
                <a:gd name="T14" fmla="*/ 2 w 1460"/>
                <a:gd name="T15" fmla="*/ 8 h 3552"/>
                <a:gd name="T16" fmla="*/ 1 w 1460"/>
                <a:gd name="T17" fmla="*/ 9 h 3552"/>
                <a:gd name="T18" fmla="*/ 1 w 1460"/>
                <a:gd name="T19" fmla="*/ 9 h 3552"/>
                <a:gd name="T20" fmla="*/ 1 w 1460"/>
                <a:gd name="T21" fmla="*/ 10 h 3552"/>
                <a:gd name="T22" fmla="*/ 1 w 1460"/>
                <a:gd name="T23" fmla="*/ 10 h 3552"/>
                <a:gd name="T24" fmla="*/ 0 w 1460"/>
                <a:gd name="T25" fmla="*/ 11 h 3552"/>
                <a:gd name="T26" fmla="*/ 0 w 1460"/>
                <a:gd name="T27" fmla="*/ 14 h 3552"/>
                <a:gd name="T28" fmla="*/ 0 w 1460"/>
                <a:gd name="T29" fmla="*/ 14 h 3552"/>
                <a:gd name="T30" fmla="*/ 1 w 1460"/>
                <a:gd name="T31" fmla="*/ 15 h 3552"/>
                <a:gd name="T32" fmla="*/ 1 w 1460"/>
                <a:gd name="T33" fmla="*/ 15 h 3552"/>
                <a:gd name="T34" fmla="*/ 1 w 1460"/>
                <a:gd name="T35" fmla="*/ 16 h 3552"/>
                <a:gd name="T36" fmla="*/ 2 w 1460"/>
                <a:gd name="T37" fmla="*/ 16 h 3552"/>
                <a:gd name="T38" fmla="*/ 2 w 1460"/>
                <a:gd name="T39" fmla="*/ 17 h 3552"/>
                <a:gd name="T40" fmla="*/ 2 w 1460"/>
                <a:gd name="T41" fmla="*/ 17 h 3552"/>
                <a:gd name="T42" fmla="*/ 3 w 1460"/>
                <a:gd name="T43" fmla="*/ 17 h 3552"/>
                <a:gd name="T44" fmla="*/ 8 w 1460"/>
                <a:gd name="T45" fmla="*/ 18 h 3552"/>
                <a:gd name="T46" fmla="*/ 9 w 1460"/>
                <a:gd name="T47" fmla="*/ 18 h 3552"/>
                <a:gd name="T48" fmla="*/ 9 w 1460"/>
                <a:gd name="T49" fmla="*/ 18 h 3552"/>
                <a:gd name="T50" fmla="*/ 9 w 1460"/>
                <a:gd name="T51" fmla="*/ 19 h 3552"/>
                <a:gd name="T52" fmla="*/ 10 w 1460"/>
                <a:gd name="T53" fmla="*/ 19 h 3552"/>
                <a:gd name="T54" fmla="*/ 10 w 1460"/>
                <a:gd name="T55" fmla="*/ 20 h 3552"/>
                <a:gd name="T56" fmla="*/ 11 w 1460"/>
                <a:gd name="T57" fmla="*/ 21 h 3552"/>
                <a:gd name="T58" fmla="*/ 11 w 1460"/>
                <a:gd name="T59" fmla="*/ 21 h 3552"/>
                <a:gd name="T60" fmla="*/ 12 w 1460"/>
                <a:gd name="T61" fmla="*/ 21 h 3552"/>
                <a:gd name="T62" fmla="*/ 12 w 1460"/>
                <a:gd name="T63" fmla="*/ 22 h 3552"/>
                <a:gd name="T64" fmla="*/ 13 w 1460"/>
                <a:gd name="T65" fmla="*/ 22 h 3552"/>
                <a:gd name="T66" fmla="*/ 15 w 1460"/>
                <a:gd name="T67" fmla="*/ 22 h 3552"/>
                <a:gd name="T68" fmla="*/ 16 w 1460"/>
                <a:gd name="T69" fmla="*/ 23 h 3552"/>
                <a:gd name="T70" fmla="*/ 16 w 1460"/>
                <a:gd name="T71" fmla="*/ 23 h 3552"/>
                <a:gd name="T72" fmla="*/ 17 w 1460"/>
                <a:gd name="T73" fmla="*/ 24 h 3552"/>
                <a:gd name="T74" fmla="*/ 17 w 1460"/>
                <a:gd name="T75" fmla="*/ 24 h 3552"/>
                <a:gd name="T76" fmla="*/ 17 w 1460"/>
                <a:gd name="T77" fmla="*/ 25 h 3552"/>
                <a:gd name="T78" fmla="*/ 17 w 1460"/>
                <a:gd name="T79" fmla="*/ 26 h 3552"/>
                <a:gd name="T80" fmla="*/ 18 w 1460"/>
                <a:gd name="T81" fmla="*/ 26 h 3552"/>
                <a:gd name="T82" fmla="*/ 18 w 1460"/>
                <a:gd name="T83" fmla="*/ 28 h 3552"/>
                <a:gd name="T84" fmla="*/ 18 w 1460"/>
                <a:gd name="T85" fmla="*/ 28 h 3552"/>
                <a:gd name="T86" fmla="*/ 17 w 1460"/>
                <a:gd name="T87" fmla="*/ 29 h 3552"/>
                <a:gd name="T88" fmla="*/ 17 w 1460"/>
                <a:gd name="T89" fmla="*/ 29 h 3552"/>
                <a:gd name="T90" fmla="*/ 16 w 1460"/>
                <a:gd name="T91" fmla="*/ 30 h 3552"/>
                <a:gd name="T92" fmla="*/ 16 w 1460"/>
                <a:gd name="T93" fmla="*/ 30 h 3552"/>
                <a:gd name="T94" fmla="*/ 15 w 1460"/>
                <a:gd name="T95" fmla="*/ 31 h 3552"/>
                <a:gd name="T96" fmla="*/ 14 w 1460"/>
                <a:gd name="T97" fmla="*/ 31 h 3552"/>
                <a:gd name="T98" fmla="*/ 10 w 1460"/>
                <a:gd name="T99" fmla="*/ 31 h 3552"/>
                <a:gd name="T100" fmla="*/ 10 w 1460"/>
                <a:gd name="T101" fmla="*/ 32 h 3552"/>
                <a:gd name="T102" fmla="*/ 10 w 1460"/>
                <a:gd name="T103" fmla="*/ 32 h 3552"/>
                <a:gd name="T104" fmla="*/ 10 w 1460"/>
                <a:gd name="T105" fmla="*/ 32 h 3552"/>
                <a:gd name="T106" fmla="*/ 9 w 1460"/>
                <a:gd name="T107" fmla="*/ 33 h 3552"/>
                <a:gd name="T108" fmla="*/ 9 w 1460"/>
                <a:gd name="T109" fmla="*/ 35 h 3552"/>
                <a:gd name="T110" fmla="*/ 9 w 1460"/>
                <a:gd name="T111" fmla="*/ 35 h 3552"/>
                <a:gd name="T112" fmla="*/ 8 w 1460"/>
                <a:gd name="T113" fmla="*/ 36 h 3552"/>
                <a:gd name="T114" fmla="*/ 8 w 1460"/>
                <a:gd name="T115" fmla="*/ 41 h 3552"/>
                <a:gd name="T116" fmla="*/ 9 w 1460"/>
                <a:gd name="T117" fmla="*/ 43 h 3552"/>
                <a:gd name="T118" fmla="*/ 9 w 1460"/>
                <a:gd name="T119" fmla="*/ 43 h 355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1460" h="3552">
                  <a:moveTo>
                    <a:pt x="348" y="0"/>
                  </a:moveTo>
                  <a:lnTo>
                    <a:pt x="348" y="53"/>
                  </a:lnTo>
                  <a:lnTo>
                    <a:pt x="332" y="53"/>
                  </a:lnTo>
                  <a:lnTo>
                    <a:pt x="332" y="372"/>
                  </a:lnTo>
                  <a:lnTo>
                    <a:pt x="316" y="372"/>
                  </a:lnTo>
                  <a:lnTo>
                    <a:pt x="316" y="407"/>
                  </a:lnTo>
                  <a:lnTo>
                    <a:pt x="300" y="407"/>
                  </a:lnTo>
                  <a:lnTo>
                    <a:pt x="300" y="459"/>
                  </a:lnTo>
                  <a:lnTo>
                    <a:pt x="282" y="459"/>
                  </a:lnTo>
                  <a:lnTo>
                    <a:pt x="282" y="495"/>
                  </a:lnTo>
                  <a:lnTo>
                    <a:pt x="265" y="495"/>
                  </a:lnTo>
                  <a:lnTo>
                    <a:pt x="265" y="549"/>
                  </a:lnTo>
                  <a:lnTo>
                    <a:pt x="249" y="549"/>
                  </a:lnTo>
                  <a:lnTo>
                    <a:pt x="249" y="566"/>
                  </a:lnTo>
                  <a:lnTo>
                    <a:pt x="232" y="566"/>
                  </a:lnTo>
                  <a:lnTo>
                    <a:pt x="232" y="583"/>
                  </a:lnTo>
                  <a:lnTo>
                    <a:pt x="215" y="583"/>
                  </a:lnTo>
                  <a:lnTo>
                    <a:pt x="215" y="602"/>
                  </a:lnTo>
                  <a:lnTo>
                    <a:pt x="199" y="602"/>
                  </a:lnTo>
                  <a:lnTo>
                    <a:pt x="199" y="619"/>
                  </a:lnTo>
                  <a:lnTo>
                    <a:pt x="183" y="636"/>
                  </a:lnTo>
                  <a:lnTo>
                    <a:pt x="166" y="636"/>
                  </a:lnTo>
                  <a:lnTo>
                    <a:pt x="166" y="655"/>
                  </a:lnTo>
                  <a:lnTo>
                    <a:pt x="150" y="673"/>
                  </a:lnTo>
                  <a:lnTo>
                    <a:pt x="134" y="673"/>
                  </a:lnTo>
                  <a:lnTo>
                    <a:pt x="134" y="725"/>
                  </a:lnTo>
                  <a:lnTo>
                    <a:pt x="115" y="725"/>
                  </a:lnTo>
                  <a:lnTo>
                    <a:pt x="115" y="742"/>
                  </a:lnTo>
                  <a:lnTo>
                    <a:pt x="99" y="742"/>
                  </a:lnTo>
                  <a:lnTo>
                    <a:pt x="99" y="760"/>
                  </a:lnTo>
                  <a:lnTo>
                    <a:pt x="83" y="778"/>
                  </a:lnTo>
                  <a:lnTo>
                    <a:pt x="83" y="796"/>
                  </a:lnTo>
                  <a:lnTo>
                    <a:pt x="67" y="796"/>
                  </a:lnTo>
                  <a:lnTo>
                    <a:pt x="67" y="832"/>
                  </a:lnTo>
                  <a:lnTo>
                    <a:pt x="50" y="832"/>
                  </a:lnTo>
                  <a:lnTo>
                    <a:pt x="50" y="849"/>
                  </a:lnTo>
                  <a:lnTo>
                    <a:pt x="33" y="849"/>
                  </a:lnTo>
                  <a:lnTo>
                    <a:pt x="33" y="902"/>
                  </a:lnTo>
                  <a:lnTo>
                    <a:pt x="17" y="902"/>
                  </a:lnTo>
                  <a:lnTo>
                    <a:pt x="17" y="1008"/>
                  </a:lnTo>
                  <a:lnTo>
                    <a:pt x="0" y="1008"/>
                  </a:lnTo>
                  <a:lnTo>
                    <a:pt x="0" y="1096"/>
                  </a:lnTo>
                  <a:lnTo>
                    <a:pt x="17" y="1096"/>
                  </a:lnTo>
                  <a:lnTo>
                    <a:pt x="17" y="1149"/>
                  </a:lnTo>
                  <a:lnTo>
                    <a:pt x="33" y="1166"/>
                  </a:lnTo>
                  <a:lnTo>
                    <a:pt x="33" y="1185"/>
                  </a:lnTo>
                  <a:lnTo>
                    <a:pt x="50" y="1185"/>
                  </a:lnTo>
                  <a:lnTo>
                    <a:pt x="50" y="1202"/>
                  </a:lnTo>
                  <a:lnTo>
                    <a:pt x="67" y="1202"/>
                  </a:lnTo>
                  <a:lnTo>
                    <a:pt x="67" y="1238"/>
                  </a:lnTo>
                  <a:lnTo>
                    <a:pt x="83" y="1238"/>
                  </a:lnTo>
                  <a:lnTo>
                    <a:pt x="83" y="1273"/>
                  </a:lnTo>
                  <a:lnTo>
                    <a:pt x="99" y="1273"/>
                  </a:lnTo>
                  <a:lnTo>
                    <a:pt x="99" y="1290"/>
                  </a:lnTo>
                  <a:lnTo>
                    <a:pt x="115" y="1290"/>
                  </a:lnTo>
                  <a:lnTo>
                    <a:pt x="115" y="1308"/>
                  </a:lnTo>
                  <a:lnTo>
                    <a:pt x="134" y="1308"/>
                  </a:lnTo>
                  <a:lnTo>
                    <a:pt x="134" y="1343"/>
                  </a:lnTo>
                  <a:lnTo>
                    <a:pt x="150" y="1343"/>
                  </a:lnTo>
                  <a:lnTo>
                    <a:pt x="150" y="1361"/>
                  </a:lnTo>
                  <a:lnTo>
                    <a:pt x="166" y="1361"/>
                  </a:lnTo>
                  <a:lnTo>
                    <a:pt x="166" y="1379"/>
                  </a:lnTo>
                  <a:lnTo>
                    <a:pt x="199" y="1379"/>
                  </a:lnTo>
                  <a:lnTo>
                    <a:pt x="199" y="1397"/>
                  </a:lnTo>
                  <a:lnTo>
                    <a:pt x="232" y="1397"/>
                  </a:lnTo>
                  <a:lnTo>
                    <a:pt x="232" y="1415"/>
                  </a:lnTo>
                  <a:lnTo>
                    <a:pt x="598" y="1415"/>
                  </a:lnTo>
                  <a:lnTo>
                    <a:pt x="598" y="1432"/>
                  </a:lnTo>
                  <a:lnTo>
                    <a:pt x="630" y="1432"/>
                  </a:lnTo>
                  <a:lnTo>
                    <a:pt x="630" y="1449"/>
                  </a:lnTo>
                  <a:lnTo>
                    <a:pt x="697" y="1449"/>
                  </a:lnTo>
                  <a:lnTo>
                    <a:pt x="697" y="1466"/>
                  </a:lnTo>
                  <a:lnTo>
                    <a:pt x="714" y="1466"/>
                  </a:lnTo>
                  <a:lnTo>
                    <a:pt x="714" y="1485"/>
                  </a:lnTo>
                  <a:lnTo>
                    <a:pt x="747" y="1485"/>
                  </a:lnTo>
                  <a:lnTo>
                    <a:pt x="747" y="1502"/>
                  </a:lnTo>
                  <a:lnTo>
                    <a:pt x="763" y="1502"/>
                  </a:lnTo>
                  <a:lnTo>
                    <a:pt x="763" y="1520"/>
                  </a:lnTo>
                  <a:lnTo>
                    <a:pt x="796" y="1520"/>
                  </a:lnTo>
                  <a:lnTo>
                    <a:pt x="796" y="1556"/>
                  </a:lnTo>
                  <a:lnTo>
                    <a:pt x="831" y="1556"/>
                  </a:lnTo>
                  <a:lnTo>
                    <a:pt x="831" y="1591"/>
                  </a:lnTo>
                  <a:lnTo>
                    <a:pt x="847" y="1591"/>
                  </a:lnTo>
                  <a:lnTo>
                    <a:pt x="847" y="1626"/>
                  </a:lnTo>
                  <a:lnTo>
                    <a:pt x="863" y="1626"/>
                  </a:lnTo>
                  <a:lnTo>
                    <a:pt x="863" y="1662"/>
                  </a:lnTo>
                  <a:lnTo>
                    <a:pt x="879" y="1662"/>
                  </a:lnTo>
                  <a:lnTo>
                    <a:pt x="879" y="1697"/>
                  </a:lnTo>
                  <a:lnTo>
                    <a:pt x="896" y="1697"/>
                  </a:lnTo>
                  <a:lnTo>
                    <a:pt x="896" y="1715"/>
                  </a:lnTo>
                  <a:lnTo>
                    <a:pt x="913" y="1715"/>
                  </a:lnTo>
                  <a:lnTo>
                    <a:pt x="913" y="1732"/>
                  </a:lnTo>
                  <a:lnTo>
                    <a:pt x="946" y="1732"/>
                  </a:lnTo>
                  <a:lnTo>
                    <a:pt x="946" y="1749"/>
                  </a:lnTo>
                  <a:lnTo>
                    <a:pt x="996" y="1749"/>
                  </a:lnTo>
                  <a:lnTo>
                    <a:pt x="996" y="1768"/>
                  </a:lnTo>
                  <a:lnTo>
                    <a:pt x="1045" y="1768"/>
                  </a:lnTo>
                  <a:lnTo>
                    <a:pt x="1045" y="1785"/>
                  </a:lnTo>
                  <a:lnTo>
                    <a:pt x="1079" y="1785"/>
                  </a:lnTo>
                  <a:lnTo>
                    <a:pt x="1079" y="1803"/>
                  </a:lnTo>
                  <a:lnTo>
                    <a:pt x="1161" y="1803"/>
                  </a:lnTo>
                  <a:lnTo>
                    <a:pt x="1179" y="1822"/>
                  </a:lnTo>
                  <a:lnTo>
                    <a:pt x="1246" y="1822"/>
                  </a:lnTo>
                  <a:lnTo>
                    <a:pt x="1246" y="1839"/>
                  </a:lnTo>
                  <a:lnTo>
                    <a:pt x="1295" y="1839"/>
                  </a:lnTo>
                  <a:lnTo>
                    <a:pt x="1295" y="1873"/>
                  </a:lnTo>
                  <a:lnTo>
                    <a:pt x="1311" y="1873"/>
                  </a:lnTo>
                  <a:lnTo>
                    <a:pt x="1311" y="1891"/>
                  </a:lnTo>
                  <a:lnTo>
                    <a:pt x="1327" y="1891"/>
                  </a:lnTo>
                  <a:lnTo>
                    <a:pt x="1327" y="1926"/>
                  </a:lnTo>
                  <a:lnTo>
                    <a:pt x="1344" y="1926"/>
                  </a:lnTo>
                  <a:lnTo>
                    <a:pt x="1344" y="1945"/>
                  </a:lnTo>
                  <a:lnTo>
                    <a:pt x="1361" y="1945"/>
                  </a:lnTo>
                  <a:lnTo>
                    <a:pt x="1361" y="1980"/>
                  </a:lnTo>
                  <a:lnTo>
                    <a:pt x="1377" y="1980"/>
                  </a:lnTo>
                  <a:lnTo>
                    <a:pt x="1377" y="2015"/>
                  </a:lnTo>
                  <a:lnTo>
                    <a:pt x="1394" y="2015"/>
                  </a:lnTo>
                  <a:lnTo>
                    <a:pt x="1394" y="2051"/>
                  </a:lnTo>
                  <a:lnTo>
                    <a:pt x="1411" y="2051"/>
                  </a:lnTo>
                  <a:lnTo>
                    <a:pt x="1411" y="2085"/>
                  </a:lnTo>
                  <a:lnTo>
                    <a:pt x="1428" y="2085"/>
                  </a:lnTo>
                  <a:lnTo>
                    <a:pt x="1428" y="2103"/>
                  </a:lnTo>
                  <a:lnTo>
                    <a:pt x="1444" y="2103"/>
                  </a:lnTo>
                  <a:lnTo>
                    <a:pt x="1444" y="2139"/>
                  </a:lnTo>
                  <a:lnTo>
                    <a:pt x="1460" y="2139"/>
                  </a:lnTo>
                  <a:lnTo>
                    <a:pt x="1460" y="2228"/>
                  </a:lnTo>
                  <a:lnTo>
                    <a:pt x="1444" y="2228"/>
                  </a:lnTo>
                  <a:lnTo>
                    <a:pt x="1444" y="2263"/>
                  </a:lnTo>
                  <a:lnTo>
                    <a:pt x="1428" y="2263"/>
                  </a:lnTo>
                  <a:lnTo>
                    <a:pt x="1428" y="2298"/>
                  </a:lnTo>
                  <a:lnTo>
                    <a:pt x="1411" y="2298"/>
                  </a:lnTo>
                  <a:lnTo>
                    <a:pt x="1411" y="2332"/>
                  </a:lnTo>
                  <a:lnTo>
                    <a:pt x="1394" y="2332"/>
                  </a:lnTo>
                  <a:lnTo>
                    <a:pt x="1394" y="2368"/>
                  </a:lnTo>
                  <a:lnTo>
                    <a:pt x="1361" y="2368"/>
                  </a:lnTo>
                  <a:lnTo>
                    <a:pt x="1361" y="2405"/>
                  </a:lnTo>
                  <a:lnTo>
                    <a:pt x="1344" y="2405"/>
                  </a:lnTo>
                  <a:lnTo>
                    <a:pt x="1327" y="2422"/>
                  </a:lnTo>
                  <a:lnTo>
                    <a:pt x="1327" y="2439"/>
                  </a:lnTo>
                  <a:lnTo>
                    <a:pt x="1295" y="2439"/>
                  </a:lnTo>
                  <a:lnTo>
                    <a:pt x="1295" y="2456"/>
                  </a:lnTo>
                  <a:lnTo>
                    <a:pt x="1278" y="2456"/>
                  </a:lnTo>
                  <a:lnTo>
                    <a:pt x="1278" y="2474"/>
                  </a:lnTo>
                  <a:lnTo>
                    <a:pt x="1211" y="2474"/>
                  </a:lnTo>
                  <a:lnTo>
                    <a:pt x="1211" y="2492"/>
                  </a:lnTo>
                  <a:lnTo>
                    <a:pt x="1145" y="2492"/>
                  </a:lnTo>
                  <a:lnTo>
                    <a:pt x="1145" y="2509"/>
                  </a:lnTo>
                  <a:lnTo>
                    <a:pt x="1013" y="2509"/>
                  </a:lnTo>
                  <a:lnTo>
                    <a:pt x="1013" y="2528"/>
                  </a:lnTo>
                  <a:lnTo>
                    <a:pt x="847" y="2528"/>
                  </a:lnTo>
                  <a:lnTo>
                    <a:pt x="847" y="2546"/>
                  </a:lnTo>
                  <a:lnTo>
                    <a:pt x="831" y="2546"/>
                  </a:lnTo>
                  <a:lnTo>
                    <a:pt x="831" y="2563"/>
                  </a:lnTo>
                  <a:lnTo>
                    <a:pt x="812" y="2563"/>
                  </a:lnTo>
                  <a:lnTo>
                    <a:pt x="812" y="2581"/>
                  </a:lnTo>
                  <a:lnTo>
                    <a:pt x="796" y="2581"/>
                  </a:lnTo>
                  <a:lnTo>
                    <a:pt x="796" y="2598"/>
                  </a:lnTo>
                  <a:lnTo>
                    <a:pt x="780" y="2598"/>
                  </a:lnTo>
                  <a:lnTo>
                    <a:pt x="780" y="2615"/>
                  </a:lnTo>
                  <a:lnTo>
                    <a:pt x="763" y="2615"/>
                  </a:lnTo>
                  <a:lnTo>
                    <a:pt x="763" y="2686"/>
                  </a:lnTo>
                  <a:lnTo>
                    <a:pt x="747" y="2686"/>
                  </a:lnTo>
                  <a:lnTo>
                    <a:pt x="747" y="2722"/>
                  </a:lnTo>
                  <a:lnTo>
                    <a:pt x="730" y="2722"/>
                  </a:lnTo>
                  <a:lnTo>
                    <a:pt x="730" y="2828"/>
                  </a:lnTo>
                  <a:lnTo>
                    <a:pt x="714" y="2828"/>
                  </a:lnTo>
                  <a:lnTo>
                    <a:pt x="714" y="2846"/>
                  </a:lnTo>
                  <a:lnTo>
                    <a:pt x="697" y="2846"/>
                  </a:lnTo>
                  <a:lnTo>
                    <a:pt x="697" y="2881"/>
                  </a:lnTo>
                  <a:lnTo>
                    <a:pt x="680" y="2881"/>
                  </a:lnTo>
                  <a:lnTo>
                    <a:pt x="680" y="2898"/>
                  </a:lnTo>
                  <a:lnTo>
                    <a:pt x="664" y="2898"/>
                  </a:lnTo>
                  <a:lnTo>
                    <a:pt x="664" y="3341"/>
                  </a:lnTo>
                  <a:lnTo>
                    <a:pt x="680" y="3341"/>
                  </a:lnTo>
                  <a:lnTo>
                    <a:pt x="680" y="3464"/>
                  </a:lnTo>
                  <a:lnTo>
                    <a:pt x="697" y="3464"/>
                  </a:lnTo>
                  <a:lnTo>
                    <a:pt x="697" y="3499"/>
                  </a:lnTo>
                  <a:lnTo>
                    <a:pt x="714" y="3499"/>
                  </a:lnTo>
                  <a:lnTo>
                    <a:pt x="714" y="3518"/>
                  </a:lnTo>
                  <a:lnTo>
                    <a:pt x="730" y="3518"/>
                  </a:lnTo>
                  <a:lnTo>
                    <a:pt x="730" y="3552"/>
                  </a:lnTo>
                </a:path>
              </a:pathLst>
            </a:custGeom>
            <a:noFill/>
            <a:ln w="38100">
              <a:solidFill>
                <a:srgbClr val="00E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457178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</p:grpSp>
      <p:sp>
        <p:nvSpPr>
          <p:cNvPr id="107" name="Title 1">
            <a:extLst>
              <a:ext uri="{FF2B5EF4-FFF2-40B4-BE49-F238E27FC236}">
                <a16:creationId xmlns:a16="http://schemas.microsoft.com/office/drawing/2014/main" id="{A0794D99-7C0A-6546-82D7-E6A09D654BB9}"/>
              </a:ext>
            </a:extLst>
          </p:cNvPr>
          <p:cNvSpPr txBox="1">
            <a:spLocks/>
          </p:cNvSpPr>
          <p:nvPr/>
        </p:nvSpPr>
        <p:spPr bwMode="auto">
          <a:xfrm>
            <a:off x="6108739" y="2824201"/>
            <a:ext cx="6051591" cy="110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438912" bIns="0" numCol="1" anchor="t" anchorCtr="0" compatLnSpc="1">
            <a:prstTxWarp prst="textNoShape">
              <a:avLst/>
            </a:prstTxWarp>
            <a:spAutoFit/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67" b="1" baseline="0">
                <a:solidFill>
                  <a:srgbClr val="00649D"/>
                </a:solidFill>
                <a:latin typeface="HelvNeue for IBM"/>
                <a:ea typeface="MS PGothic" pitchFamily="34" charset="-128"/>
                <a:cs typeface="+mj-cs"/>
              </a:defRPr>
            </a:lvl1pPr>
            <a:lvl2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33">
                <a:solidFill>
                  <a:schemeClr val="tx2"/>
                </a:solidFill>
                <a:latin typeface="Arial" pitchFamily="34" charset="0"/>
                <a:ea typeface="MS PGothic" pitchFamily="34" charset="-128"/>
              </a:defRPr>
            </a:lvl2pPr>
            <a:lvl3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33">
                <a:solidFill>
                  <a:schemeClr val="tx2"/>
                </a:solidFill>
                <a:latin typeface="Arial" pitchFamily="34" charset="0"/>
                <a:ea typeface="MS PGothic" pitchFamily="34" charset="-128"/>
              </a:defRPr>
            </a:lvl3pPr>
            <a:lvl4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33">
                <a:solidFill>
                  <a:schemeClr val="tx2"/>
                </a:solidFill>
                <a:latin typeface="Arial" pitchFamily="34" charset="0"/>
                <a:ea typeface="MS PGothic" pitchFamily="34" charset="-128"/>
              </a:defRPr>
            </a:lvl4pPr>
            <a:lvl5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33">
                <a:solidFill>
                  <a:schemeClr val="tx2"/>
                </a:solidFill>
                <a:latin typeface="Arial" pitchFamily="34" charset="0"/>
                <a:ea typeface="MS PGothic" pitchFamily="34" charset="-128"/>
              </a:defRPr>
            </a:lvl5pPr>
            <a:lvl6pPr marL="457243" algn="l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chemeClr val="tx2"/>
                </a:solidFill>
                <a:latin typeface="Arial" pitchFamily="34" charset="0"/>
              </a:defRPr>
            </a:lvl6pPr>
            <a:lvl7pPr marL="914485" algn="l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chemeClr val="tx2"/>
                </a:solidFill>
                <a:latin typeface="Arial" pitchFamily="34" charset="0"/>
              </a:defRPr>
            </a:lvl7pPr>
            <a:lvl8pPr marL="1371728" algn="l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chemeClr val="tx2"/>
                </a:solidFill>
                <a:latin typeface="Arial" pitchFamily="34" charset="0"/>
              </a:defRPr>
            </a:lvl8pPr>
            <a:lvl9pPr marL="1828971" algn="l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r>
              <a:rPr lang="en-US" kern="0" dirty="0"/>
              <a:t>Too Small of  Magnetizable Things And They Don’t Stay Magnetized At Room Temperature</a:t>
            </a:r>
          </a:p>
        </p:txBody>
      </p:sp>
      <p:sp>
        <p:nvSpPr>
          <p:cNvPr id="20" name="Text Box 48">
            <a:extLst>
              <a:ext uri="{FF2B5EF4-FFF2-40B4-BE49-F238E27FC236}">
                <a16:creationId xmlns:a16="http://schemas.microsoft.com/office/drawing/2014/main" id="{8F3E8BC9-5A4E-D356-F0A8-8AC1F2E0D8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62740" y="5431964"/>
            <a:ext cx="239792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457182"/>
            <a:r>
              <a:rPr lang="en-US" altLang="en-US" dirty="0">
                <a:solidFill>
                  <a:prstClr val="black"/>
                </a:solidFill>
                <a:cs typeface=""/>
              </a:rPr>
              <a:t>Courtesy Mark Lantz, IBM Zurich</a:t>
            </a:r>
            <a:endParaRPr lang="en-US" altLang="en-US" dirty="0">
              <a:solidFill>
                <a:prstClr val="black"/>
              </a:solidFill>
              <a:cs typeface="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79813250"/>
      </p:ext>
    </p:extLst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1EF3CA6-1B0C-074A-A9A7-8F9159C000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0BE6F14-FF48-0F4F-A8AA-2E3F25371E4A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 charset="0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ea typeface="+mn-ea"/>
                <a:cs typeface="Arial" charset="0"/>
              </a:rPr>
              <a:t>Ed Childers  Mar 2025
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A2F272F4-EF00-C64F-AE49-985CC28903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231603"/>
            <a:ext cx="10674349" cy="886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Font typeface="Wingdings" charset="2"/>
              <a:buChar char="§"/>
              <a:defRPr>
                <a:solidFill>
                  <a:srgbClr val="000000"/>
                </a:solidFill>
                <a:latin typeface="Arial" charset="0"/>
                <a:ea typeface="MS PGothic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Font typeface="Symbol" charset="2"/>
              <a:buChar char="-"/>
              <a:defRPr sz="1600">
                <a:solidFill>
                  <a:srgbClr val="000000"/>
                </a:solidFill>
                <a:latin typeface="Arial" charset="0"/>
                <a:ea typeface="MS PGothic" charset="-128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1400">
                <a:solidFill>
                  <a:srgbClr val="000000"/>
                </a:solidFill>
                <a:latin typeface="Arial" charset="0"/>
                <a:ea typeface="MS PGothic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1400">
                <a:solidFill>
                  <a:srgbClr val="000000"/>
                </a:solidFill>
                <a:latin typeface="Arial" charset="0"/>
                <a:ea typeface="MS PGothic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defRPr sz="1200">
                <a:solidFill>
                  <a:srgbClr val="000000"/>
                </a:solidFill>
                <a:latin typeface="Arial" charset="0"/>
                <a:ea typeface="MS PGothic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200">
                <a:solidFill>
                  <a:srgbClr val="000000"/>
                </a:solidFill>
                <a:latin typeface="Arial" charset="0"/>
                <a:ea typeface="MS PGothic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200">
                <a:solidFill>
                  <a:srgbClr val="000000"/>
                </a:solidFill>
                <a:latin typeface="Arial" charset="0"/>
                <a:ea typeface="MS PGothic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200">
                <a:solidFill>
                  <a:srgbClr val="000000"/>
                </a:solidFill>
                <a:latin typeface="Arial" charset="0"/>
                <a:ea typeface="MS PGothic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200">
                <a:solidFill>
                  <a:srgbClr val="000000"/>
                </a:solidFill>
                <a:latin typeface="Arial" charset="0"/>
                <a:ea typeface="MS PGothic" charset="-128"/>
              </a:defRPr>
            </a:lvl9pPr>
          </a:lstStyle>
          <a:p>
            <a:pPr lv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None/>
              <a:defRPr/>
            </a:pPr>
            <a:r>
              <a:rPr lang="en-US" sz="3200" b="1" kern="0" dirty="0">
                <a:solidFill>
                  <a:srgbClr val="00649D"/>
                </a:solidFill>
                <a:latin typeface="HelvNeue for IBM"/>
                <a:ea typeface="MS PGothic" pitchFamily="34" charset="-128"/>
              </a:rPr>
              <a:t>Storage Technology Improvement Recipe</a:t>
            </a:r>
          </a:p>
          <a:p>
            <a:pPr lv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None/>
              <a:defRPr/>
            </a:pPr>
            <a:r>
              <a:rPr lang="en-US" sz="3200" b="1" kern="0" dirty="0">
                <a:solidFill>
                  <a:srgbClr val="00649D"/>
                </a:solidFill>
                <a:latin typeface="HelvNeue for IBM"/>
                <a:ea typeface="MS PGothic" pitchFamily="34" charset="-128"/>
              </a:rPr>
              <a:t>HDD Technology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0C0D95C-F50C-7640-8119-7F049DF95BB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21107969">
            <a:off x="1431080" y="4575708"/>
            <a:ext cx="1595226" cy="163148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015B4965-8868-AC4D-9F67-1789E35730CE}"/>
              </a:ext>
            </a:extLst>
          </p:cNvPr>
          <p:cNvSpPr txBox="1">
            <a:spLocks/>
          </p:cNvSpPr>
          <p:nvPr/>
        </p:nvSpPr>
        <p:spPr bwMode="auto">
          <a:xfrm>
            <a:off x="304801" y="1200047"/>
            <a:ext cx="3560190" cy="3270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54872" rIns="219485" bIns="5487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6666"/>
              </a:buClr>
              <a:buFont typeface="Arial" pitchFamily="34" charset="0"/>
              <a:buNone/>
              <a:defRPr sz="2250">
                <a:solidFill>
                  <a:srgbClr val="666666"/>
                </a:solidFill>
                <a:latin typeface="HelvNeue for IBM"/>
                <a:ea typeface="MS PGothic" pitchFamily="34" charset="-128"/>
                <a:cs typeface="+mn-cs"/>
              </a:defRPr>
            </a:lvl1pPr>
            <a:lvl2pPr marL="515986" indent="-225446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6666"/>
              </a:buClr>
              <a:buFont typeface="Arial" pitchFamily="34" charset="0"/>
              <a:buChar char="•"/>
              <a:defRPr sz="2000">
                <a:solidFill>
                  <a:srgbClr val="666666"/>
                </a:solidFill>
                <a:latin typeface="HelvNeue for IBM"/>
                <a:ea typeface="MS PGothic" pitchFamily="34" charset="-128"/>
              </a:defRPr>
            </a:lvl2pPr>
            <a:lvl3pPr marL="746194" indent="-112724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6666"/>
              </a:buClr>
              <a:buFont typeface="Arial" pitchFamily="34" charset="0"/>
              <a:buChar char="•"/>
              <a:defRPr sz="1833">
                <a:solidFill>
                  <a:srgbClr val="666666"/>
                </a:solidFill>
                <a:latin typeface="HelvNeue for IBM"/>
                <a:ea typeface="MS PGothic" pitchFamily="34" charset="-128"/>
              </a:defRPr>
            </a:lvl3pPr>
            <a:lvl4pPr marL="1430472" indent="-176229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1500">
                <a:solidFill>
                  <a:srgbClr val="000000"/>
                </a:solidFill>
                <a:latin typeface="+mn-lt"/>
                <a:ea typeface="MS PGothic" pitchFamily="34" charset="-128"/>
              </a:defRPr>
            </a:lvl4pPr>
            <a:lvl5pPr marL="1719423" indent="-79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167">
                <a:solidFill>
                  <a:srgbClr val="000000"/>
                </a:solidFill>
                <a:latin typeface="+mn-lt"/>
                <a:ea typeface="MS PGothic" pitchFamily="34" charset="-128"/>
              </a:defRPr>
            </a:lvl5pPr>
            <a:lvl6pPr marL="2176666" indent="-79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167">
                <a:solidFill>
                  <a:srgbClr val="000000"/>
                </a:solidFill>
                <a:latin typeface="+mn-lt"/>
              </a:defRPr>
            </a:lvl6pPr>
            <a:lvl7pPr marL="2633910" indent="-79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167">
                <a:solidFill>
                  <a:srgbClr val="000000"/>
                </a:solidFill>
                <a:latin typeface="+mn-lt"/>
              </a:defRPr>
            </a:lvl7pPr>
            <a:lvl8pPr marL="3091151" indent="-79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167">
                <a:solidFill>
                  <a:srgbClr val="000000"/>
                </a:solidFill>
                <a:latin typeface="+mn-lt"/>
              </a:defRPr>
            </a:lvl8pPr>
            <a:lvl9pPr marL="3548394" indent="-79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167">
                <a:solidFill>
                  <a:srgbClr val="000000"/>
                </a:solidFill>
                <a:latin typeface="+mn-lt"/>
              </a:defRPr>
            </a:lvl9pPr>
          </a:lstStyle>
          <a:p>
            <a:pPr marL="457189" indent="-457189">
              <a:buFont typeface="+mj-lt"/>
              <a:buAutoNum type="arabicPeriod"/>
            </a:pPr>
            <a:r>
              <a:rPr lang="en-US" sz="1600" dirty="0"/>
              <a:t>Make smaller buckets in which to store bits</a:t>
            </a:r>
          </a:p>
          <a:p>
            <a:pPr marL="457189" indent="-457189">
              <a:buFont typeface="+mj-lt"/>
              <a:buAutoNum type="arabicPeriod"/>
            </a:pPr>
            <a:endParaRPr lang="en-US" sz="1600" dirty="0"/>
          </a:p>
          <a:p>
            <a:pPr marL="457189" indent="-457189">
              <a:buFont typeface="+mj-lt"/>
              <a:buAutoNum type="arabicPeriod"/>
            </a:pPr>
            <a:r>
              <a:rPr lang="en-US" sz="1600" dirty="0"/>
              <a:t>Make a smaller, more sensitive thing to R/W the smaller bits</a:t>
            </a:r>
          </a:p>
          <a:p>
            <a:pPr marL="457189" indent="-457189">
              <a:buFont typeface="+mj-lt"/>
              <a:buAutoNum type="arabicPeriod"/>
            </a:pPr>
            <a:endParaRPr lang="en-US" sz="1600" dirty="0"/>
          </a:p>
          <a:p>
            <a:pPr marL="457189" indent="-457189">
              <a:buFont typeface="+mj-lt"/>
              <a:buAutoNum type="arabicPeriod"/>
            </a:pPr>
            <a:r>
              <a:rPr lang="en-US" sz="1600" dirty="0"/>
              <a:t>Make a better, faster, more accurate thing to get the sensor located on the bits</a:t>
            </a:r>
          </a:p>
          <a:p>
            <a:pPr marL="457189" indent="-457189">
              <a:buFont typeface="+mj-lt"/>
              <a:buAutoNum type="arabicPeriod"/>
            </a:pPr>
            <a:endParaRPr lang="en-US" sz="1600" dirty="0"/>
          </a:p>
          <a:p>
            <a:pPr marL="457189" indent="-457189">
              <a:buFont typeface="+mj-lt"/>
              <a:buAutoNum type="arabicPeriod"/>
            </a:pPr>
            <a:r>
              <a:rPr lang="en-US" sz="1600" dirty="0"/>
              <a:t>Make a more efficient means of encoding data into the bits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100B49E-6EEC-E74E-8B3D-95809C9F19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6177" y="2048961"/>
            <a:ext cx="568661" cy="5588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2A883CA-776E-5242-9946-D053E2A48C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5296" y="2811838"/>
            <a:ext cx="568661" cy="5588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420F980-C469-7749-ACFC-3630EFC38E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5296" y="3911479"/>
            <a:ext cx="568661" cy="5588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6798A131-B3D7-A5F3-FAB3-AE25C917B5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76048" y="951601"/>
            <a:ext cx="7915952" cy="4453835"/>
          </a:xfrm>
          <a:prstGeom prst="rect">
            <a:avLst/>
          </a:prstGeom>
          <a:noFill/>
          <a:ln>
            <a:solidFill>
              <a:schemeClr val="dk1">
                <a:shade val="95000"/>
                <a:satMod val="105000"/>
              </a:schemeClr>
            </a:solidFill>
          </a:ln>
        </p:spPr>
      </p:pic>
      <p:pic>
        <p:nvPicPr>
          <p:cNvPr id="16" name="Graphic 15" descr="Question Mark with solid fill">
            <a:extLst>
              <a:ext uri="{FF2B5EF4-FFF2-40B4-BE49-F238E27FC236}">
                <a16:creationId xmlns:a16="http://schemas.microsoft.com/office/drawing/2014/main" id="{8F9EB7B8-BA67-8563-132A-7696B7C7F85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472115" y="1117079"/>
            <a:ext cx="785751" cy="78575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55908BB-25D6-D443-F928-9FB627E2625C}"/>
              </a:ext>
            </a:extLst>
          </p:cNvPr>
          <p:cNvSpPr txBox="1"/>
          <p:nvPr/>
        </p:nvSpPr>
        <p:spPr>
          <a:xfrm>
            <a:off x="3605296" y="5456535"/>
            <a:ext cx="6803834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 defTabSz="609585">
              <a:spcBef>
                <a:spcPts val="0"/>
              </a:spcBef>
            </a:pPr>
            <a:r>
              <a:rPr lang="en-US" sz="2000" b="1" u="sng" dirty="0">
                <a:solidFill>
                  <a:srgbClr val="666666"/>
                </a:solidFill>
                <a:latin typeface="Arial"/>
                <a:cs typeface="Arial"/>
              </a:rPr>
              <a:t>Net</a:t>
            </a:r>
          </a:p>
          <a:p>
            <a:pPr marL="342900" lvl="1" indent="-342900" defTabSz="609585">
              <a:buFont typeface="Wingdings" pitchFamily="2" charset="2"/>
              <a:buChar char="Ø"/>
            </a:pPr>
            <a:r>
              <a:rPr lang="en-US" sz="2000" dirty="0">
                <a:solidFill>
                  <a:srgbClr val="666666"/>
                </a:solidFill>
                <a:latin typeface="Arial"/>
                <a:cs typeface="Arial"/>
              </a:rPr>
              <a:t>Increased cost of </a:t>
            </a:r>
            <a:r>
              <a:rPr lang="en-US" sz="2000" dirty="0" err="1">
                <a:solidFill>
                  <a:srgbClr val="666666"/>
                </a:solidFill>
                <a:latin typeface="Arial"/>
                <a:cs typeface="Arial"/>
              </a:rPr>
              <a:t>mfg</a:t>
            </a:r>
            <a:endParaRPr lang="en-US" sz="2000" dirty="0">
              <a:solidFill>
                <a:srgbClr val="666666"/>
              </a:solidFill>
              <a:latin typeface="Arial"/>
              <a:cs typeface="Arial"/>
            </a:endParaRPr>
          </a:p>
          <a:p>
            <a:pPr marL="342900" lvl="1" indent="-342900" defTabSz="609585">
              <a:buFont typeface="Wingdings" pitchFamily="2" charset="2"/>
              <a:buChar char="Ø"/>
            </a:pPr>
            <a:r>
              <a:rPr lang="en-US" sz="2000" dirty="0">
                <a:solidFill>
                  <a:srgbClr val="666666"/>
                </a:solidFill>
                <a:latin typeface="Arial"/>
                <a:cs typeface="Arial"/>
              </a:rPr>
              <a:t>No new “S-curve” – just a roadblock in existing path</a:t>
            </a:r>
          </a:p>
          <a:p>
            <a:pPr marL="342900" lvl="1" indent="-342900" defTabSz="609585">
              <a:buFont typeface="Wingdings" pitchFamily="2" charset="2"/>
              <a:buChar char="Ø"/>
            </a:pPr>
            <a:r>
              <a:rPr lang="en-US" sz="2000" dirty="0">
                <a:solidFill>
                  <a:srgbClr val="666666"/>
                </a:solidFill>
                <a:latin typeface="Arial"/>
                <a:cs typeface="Arial"/>
              </a:rPr>
              <a:t>HAMR coming…….</a:t>
            </a:r>
          </a:p>
        </p:txBody>
      </p:sp>
    </p:spTree>
    <p:extLst>
      <p:ext uri="{BB962C8B-B14F-4D97-AF65-F5344CB8AC3E}">
        <p14:creationId xmlns:p14="http://schemas.microsoft.com/office/powerpoint/2010/main" val="29720564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26D2EB-0CD7-A544-9CD5-D9C3304E6BEE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04801" y="1597660"/>
            <a:ext cx="7905946" cy="4479925"/>
          </a:xfrm>
        </p:spPr>
        <p:txBody>
          <a:bodyPr/>
          <a:lstStyle/>
          <a:p>
            <a:pPr marL="457189" indent="-457189">
              <a:buFont typeface="+mj-lt"/>
              <a:buAutoNum type="arabicPeriod"/>
            </a:pPr>
            <a:r>
              <a:rPr lang="en-US" sz="2400" dirty="0"/>
              <a:t>Make smaller buckets in which to store bits</a:t>
            </a:r>
          </a:p>
          <a:p>
            <a:pPr marL="457189" indent="-457189">
              <a:buFont typeface="+mj-lt"/>
              <a:buAutoNum type="arabicPeriod"/>
            </a:pPr>
            <a:endParaRPr lang="en-US" sz="2400" dirty="0"/>
          </a:p>
          <a:p>
            <a:pPr marL="457189" indent="-457189">
              <a:buFont typeface="+mj-lt"/>
              <a:buAutoNum type="arabicPeriod"/>
            </a:pPr>
            <a:r>
              <a:rPr lang="en-US" sz="2400" dirty="0"/>
              <a:t>Make a smaller, more sensitive thing to R/W the smaller bits</a:t>
            </a:r>
          </a:p>
          <a:p>
            <a:pPr marL="457189" indent="-457189">
              <a:buFont typeface="+mj-lt"/>
              <a:buAutoNum type="arabicPeriod"/>
            </a:pPr>
            <a:endParaRPr lang="en-US" sz="2400" dirty="0"/>
          </a:p>
          <a:p>
            <a:pPr marL="457189" indent="-457189">
              <a:buFont typeface="+mj-lt"/>
              <a:buAutoNum type="arabicPeriod"/>
            </a:pPr>
            <a:r>
              <a:rPr lang="en-US" sz="2400" dirty="0"/>
              <a:t>Make a better, faster, more accurate thing to get the sensor located on the bits</a:t>
            </a:r>
          </a:p>
          <a:p>
            <a:pPr marL="457189" indent="-457189">
              <a:buFont typeface="+mj-lt"/>
              <a:buAutoNum type="arabicPeriod"/>
            </a:pPr>
            <a:endParaRPr lang="en-US" sz="2400" dirty="0"/>
          </a:p>
          <a:p>
            <a:pPr marL="457189" indent="-457189">
              <a:buFont typeface="+mj-lt"/>
              <a:buAutoNum type="arabicPeriod"/>
            </a:pPr>
            <a:r>
              <a:rPr lang="en-US" sz="2400" dirty="0"/>
              <a:t>Make a more efficient means of encoding data into the bits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CF39344-A541-B84A-8E57-8449246874D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21107969">
            <a:off x="8169609" y="-118803"/>
            <a:ext cx="3633689" cy="371627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7D816D98-B0D9-374B-BED8-2ABDE525BFCF}"/>
              </a:ext>
            </a:extLst>
          </p:cNvPr>
          <p:cNvSpPr txBox="1">
            <a:spLocks/>
          </p:cNvSpPr>
          <p:nvPr/>
        </p:nvSpPr>
        <p:spPr bwMode="auto">
          <a:xfrm>
            <a:off x="241253" y="218759"/>
            <a:ext cx="7548960" cy="369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438912" bIns="0" numCol="1" anchor="t" anchorCtr="0" compatLnSpc="1">
            <a:prstTxWarp prst="textNoShape">
              <a:avLst/>
            </a:prstTxWarp>
            <a:spAutoFit/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67" b="1" baseline="0">
                <a:solidFill>
                  <a:srgbClr val="00649D"/>
                </a:solidFill>
                <a:latin typeface="HelvNeue for IBM"/>
                <a:ea typeface="MS PGothic" pitchFamily="34" charset="-128"/>
                <a:cs typeface="+mj-cs"/>
              </a:defRPr>
            </a:lvl1pPr>
            <a:lvl2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33">
                <a:solidFill>
                  <a:schemeClr val="tx2"/>
                </a:solidFill>
                <a:latin typeface="Arial" pitchFamily="34" charset="0"/>
                <a:ea typeface="MS PGothic" pitchFamily="34" charset="-128"/>
              </a:defRPr>
            </a:lvl2pPr>
            <a:lvl3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33">
                <a:solidFill>
                  <a:schemeClr val="tx2"/>
                </a:solidFill>
                <a:latin typeface="Arial" pitchFamily="34" charset="0"/>
                <a:ea typeface="MS PGothic" pitchFamily="34" charset="-128"/>
              </a:defRPr>
            </a:lvl3pPr>
            <a:lvl4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33">
                <a:solidFill>
                  <a:schemeClr val="tx2"/>
                </a:solidFill>
                <a:latin typeface="Arial" pitchFamily="34" charset="0"/>
                <a:ea typeface="MS PGothic" pitchFamily="34" charset="-128"/>
              </a:defRPr>
            </a:lvl4pPr>
            <a:lvl5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33">
                <a:solidFill>
                  <a:schemeClr val="tx2"/>
                </a:solidFill>
                <a:latin typeface="Arial" pitchFamily="34" charset="0"/>
                <a:ea typeface="MS PGothic" pitchFamily="34" charset="-128"/>
              </a:defRPr>
            </a:lvl5pPr>
            <a:lvl6pPr marL="457243" algn="l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chemeClr val="tx2"/>
                </a:solidFill>
                <a:latin typeface="Arial" pitchFamily="34" charset="0"/>
              </a:defRPr>
            </a:lvl6pPr>
            <a:lvl7pPr marL="914485" algn="l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chemeClr val="tx2"/>
                </a:solidFill>
                <a:latin typeface="Arial" pitchFamily="34" charset="0"/>
              </a:defRPr>
            </a:lvl7pPr>
            <a:lvl8pPr marL="1371728" algn="l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chemeClr val="tx2"/>
                </a:solidFill>
                <a:latin typeface="Arial" pitchFamily="34" charset="0"/>
              </a:defRPr>
            </a:lvl8pPr>
            <a:lvl9pPr marL="1828971" algn="l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kern="0" dirty="0"/>
              <a:t>Storage Technology</a:t>
            </a:r>
            <a:r>
              <a:rPr kumimoji="0" lang="en-US" sz="2667" b="1" i="0" u="none" strike="noStrike" kern="0" cap="none" spc="0" normalizeH="0" baseline="0" noProof="0" dirty="0">
                <a:ln>
                  <a:noFill/>
                </a:ln>
                <a:solidFill>
                  <a:srgbClr val="00649D"/>
                </a:solidFill>
                <a:effectLst/>
                <a:uLnTx/>
                <a:uFillTx/>
                <a:latin typeface="HelvNeue for IBM"/>
                <a:ea typeface="MS PGothic" pitchFamily="34" charset="-128"/>
                <a:cs typeface="+mj-cs"/>
              </a:rPr>
              <a:t> Improvement Recipe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F3B93C37-947E-AA4B-9246-12B9F730D7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Ed Childers  Mar 2025
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193624A-5EF3-B246-B4A8-7E7D913625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FD999D4-B456-9943-89B7-30D56181CE18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E87C352-B949-2551-6285-6AAF50C3226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1141007">
            <a:off x="2425644" y="1479969"/>
            <a:ext cx="6046680" cy="419657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1AFE334-8B8A-9F75-D66A-F90ED2FFC270}"/>
              </a:ext>
            </a:extLst>
          </p:cNvPr>
          <p:cNvSpPr txBox="1"/>
          <p:nvPr/>
        </p:nvSpPr>
        <p:spPr>
          <a:xfrm>
            <a:off x="3070401" y="799141"/>
            <a:ext cx="2736327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buNone/>
            </a:pPr>
            <a:r>
              <a:rPr lang="en-US" sz="4000" dirty="0">
                <a:solidFill>
                  <a:srgbClr val="666666"/>
                </a:solidFill>
                <a:latin typeface="Arial"/>
                <a:cs typeface="Arial"/>
              </a:rPr>
              <a:t>Optical Disc</a:t>
            </a:r>
          </a:p>
        </p:txBody>
      </p:sp>
    </p:spTree>
    <p:extLst>
      <p:ext uri="{BB962C8B-B14F-4D97-AF65-F5344CB8AC3E}">
        <p14:creationId xmlns:p14="http://schemas.microsoft.com/office/powerpoint/2010/main" val="4120056949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F93CE9-5876-3E44-A942-5C1DF9D601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366998"/>
            <a:ext cx="11887200" cy="387798"/>
          </a:xfrm>
        </p:spPr>
        <p:txBody>
          <a:bodyPr/>
          <a:lstStyle/>
          <a:p>
            <a:r>
              <a:rPr lang="en-US" sz="2800" kern="0" dirty="0"/>
              <a:t>~30 years of HDD technology scaling with Data Demand has ended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A5BC18B-C66F-2449-8F6D-21A6F1A803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FD999D4-B456-9943-89B7-30D56181CE18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845578-FB3B-0F49-9D2B-CD05812410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Ed Childers  Mar 2025
</a:t>
            </a:r>
            <a:endParaRPr lang="en-US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DA8E030-5F42-1A42-9D89-A0DDB087BEBA}"/>
              </a:ext>
            </a:extLst>
          </p:cNvPr>
          <p:cNvGrpSpPr>
            <a:grpSpLocks noChangeAspect="1"/>
          </p:cNvGrpSpPr>
          <p:nvPr/>
        </p:nvGrpSpPr>
        <p:grpSpPr>
          <a:xfrm>
            <a:off x="1192612" y="1371249"/>
            <a:ext cx="10553802" cy="4856567"/>
            <a:chOff x="2440872" y="1473018"/>
            <a:chExt cx="7035868" cy="3237711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5C5A3C59-30BD-1147-B67A-CDDA9202396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440872" y="1544588"/>
              <a:ext cx="7035868" cy="3166141"/>
            </a:xfrm>
            <a:prstGeom prst="rect">
              <a:avLst/>
            </a:prstGeom>
          </p:spPr>
        </p:pic>
        <p:sp>
          <p:nvSpPr>
            <p:cNvPr id="14" name="Cloud 13">
              <a:extLst>
                <a:ext uri="{FF2B5EF4-FFF2-40B4-BE49-F238E27FC236}">
                  <a16:creationId xmlns:a16="http://schemas.microsoft.com/office/drawing/2014/main" id="{B9A217C7-A307-B741-9F46-EB77AA29CBD7}"/>
                </a:ext>
              </a:extLst>
            </p:cNvPr>
            <p:cNvSpPr/>
            <p:nvPr/>
          </p:nvSpPr>
          <p:spPr>
            <a:xfrm rot="20532916">
              <a:off x="4615004" y="1473018"/>
              <a:ext cx="2769300" cy="1945523"/>
            </a:xfrm>
            <a:prstGeom prst="cloud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lIns="0" tIns="0" rIns="0" bIns="0" rtlCol="0" anchor="ctr">
              <a:noAutofit/>
            </a:bodyPr>
            <a:lstStyle/>
            <a:p>
              <a:pPr algn="ctr">
                <a:spcBef>
                  <a:spcPts val="0"/>
                </a:spcBef>
                <a:buFontTx/>
                <a:buNone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649D"/>
                  </a:solidFill>
                  <a:effectLst/>
                  <a:uLnTx/>
                  <a:uFillTx/>
                  <a:latin typeface="HelvNeue for IBM" pitchFamily="-84" charset="0"/>
                  <a:ea typeface="MS PGothic" pitchFamily="34" charset="-128"/>
                  <a:cs typeface="+mn-cs"/>
                </a:rPr>
                <a:t>Insert your favorite data growth chart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44626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Optical Disc Storage Basics</a:t>
            </a:r>
          </a:p>
        </p:txBody>
      </p:sp>
      <p:sp>
        <p:nvSpPr>
          <p:cNvPr id="314" name="Text Box 308"/>
          <p:cNvSpPr txBox="1">
            <a:spLocks noChangeArrowheads="1"/>
          </p:cNvSpPr>
          <p:nvPr/>
        </p:nvSpPr>
        <p:spPr bwMode="auto">
          <a:xfrm>
            <a:off x="1014620" y="2234786"/>
            <a:ext cx="5195680" cy="10156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457182"/>
            <a:r>
              <a:rPr lang="en-US" altLang="en-US" sz="2000" dirty="0">
                <a:solidFill>
                  <a:prstClr val="black"/>
                </a:solidFill>
                <a:cs typeface=""/>
              </a:rPr>
              <a:t>Better areal density / higher capacity achieved by heating smaller spot on disc</a:t>
            </a:r>
          </a:p>
          <a:p>
            <a:pPr marL="285750" indent="-285750" defTabSz="457182">
              <a:buFont typeface="Wingdings" charset="2"/>
              <a:buChar char="Ø"/>
            </a:pPr>
            <a:r>
              <a:rPr lang="en-US" altLang="en-US" sz="2000" dirty="0">
                <a:solidFill>
                  <a:prstClr val="black"/>
                </a:solidFill>
                <a:cs typeface=""/>
              </a:rPr>
              <a:t>Spots are put on embossed tracks in disc</a:t>
            </a:r>
          </a:p>
        </p:txBody>
      </p:sp>
      <p:sp>
        <p:nvSpPr>
          <p:cNvPr id="617" name="Oval 616"/>
          <p:cNvSpPr/>
          <p:nvPr/>
        </p:nvSpPr>
        <p:spPr>
          <a:xfrm>
            <a:off x="306204" y="2390114"/>
            <a:ext cx="506615" cy="495300"/>
          </a:xfrm>
          <a:prstGeom prst="ellipse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618" name="Text Placeholder 1"/>
          <p:cNvSpPr txBox="1">
            <a:spLocks/>
          </p:cNvSpPr>
          <p:nvPr/>
        </p:nvSpPr>
        <p:spPr>
          <a:xfrm>
            <a:off x="341402" y="994710"/>
            <a:ext cx="4121005" cy="88455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0" indent="0" algn="l" defTabSz="914400" rtl="0" eaLnBrk="1" fontAlgn="t" latinLnBrk="0" hangingPunct="1">
              <a:lnSpc>
                <a:spcPts val="27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500" kern="1200" baseline="0">
                <a:solidFill>
                  <a:srgbClr val="323232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Write with heat</a:t>
            </a:r>
          </a:p>
          <a:p>
            <a:pPr>
              <a:lnSpc>
                <a:spcPts val="1800"/>
              </a:lnSpc>
              <a:spcAft>
                <a:spcPts val="0"/>
              </a:spcAft>
            </a:pPr>
            <a:r>
              <a:rPr lang="en-US" dirty="0"/>
              <a:t>Read with reflection</a:t>
            </a:r>
          </a:p>
        </p:txBody>
      </p:sp>
      <p:sp>
        <p:nvSpPr>
          <p:cNvPr id="620" name="Oval 619"/>
          <p:cNvSpPr/>
          <p:nvPr/>
        </p:nvSpPr>
        <p:spPr>
          <a:xfrm>
            <a:off x="306203" y="3561690"/>
            <a:ext cx="506615" cy="495300"/>
          </a:xfrm>
          <a:prstGeom prst="ellipse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621" name="Text Box 308"/>
          <p:cNvSpPr txBox="1">
            <a:spLocks noChangeArrowheads="1"/>
          </p:cNvSpPr>
          <p:nvPr/>
        </p:nvSpPr>
        <p:spPr bwMode="auto">
          <a:xfrm>
            <a:off x="1014620" y="4733266"/>
            <a:ext cx="4847916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457182"/>
            <a:r>
              <a:rPr lang="en-US" altLang="en-US" sz="2000" dirty="0">
                <a:solidFill>
                  <a:prstClr val="black"/>
                </a:solidFill>
                <a:cs typeface=""/>
              </a:rPr>
              <a:t>The “spot” is fuzzy</a:t>
            </a:r>
          </a:p>
        </p:txBody>
      </p:sp>
      <p:sp>
        <p:nvSpPr>
          <p:cNvPr id="622" name="Oval 621"/>
          <p:cNvSpPr/>
          <p:nvPr/>
        </p:nvSpPr>
        <p:spPr>
          <a:xfrm>
            <a:off x="306202" y="4597545"/>
            <a:ext cx="506615" cy="495300"/>
          </a:xfrm>
          <a:prstGeom prst="ellipse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/>
              <a:t>3</a:t>
            </a:r>
          </a:p>
        </p:txBody>
      </p:sp>
      <p:pic>
        <p:nvPicPr>
          <p:cNvPr id="623" name="Picture 62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14031" y="1879268"/>
            <a:ext cx="3631060" cy="3363402"/>
          </a:xfrm>
          <a:prstGeom prst="rect">
            <a:avLst/>
          </a:prstGeom>
        </p:spPr>
      </p:pic>
      <p:sp>
        <p:nvSpPr>
          <p:cNvPr id="624" name="Rectangle 623"/>
          <p:cNvSpPr/>
          <p:nvPr/>
        </p:nvSpPr>
        <p:spPr>
          <a:xfrm>
            <a:off x="7353300" y="5106296"/>
            <a:ext cx="44831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By </a:t>
            </a:r>
            <a:r>
              <a:rPr lang="en-US" sz="1200" dirty="0" err="1"/>
              <a:t>FDominec</a:t>
            </a:r>
            <a:r>
              <a:rPr lang="en-US" sz="1200" dirty="0"/>
              <a:t> - Own work, CC BY-SA 3.0, https://</a:t>
            </a:r>
            <a:r>
              <a:rPr lang="en-US" sz="1200" dirty="0" err="1"/>
              <a:t>commons.wikimedia.org</a:t>
            </a:r>
            <a:r>
              <a:rPr lang="en-US" sz="1200" dirty="0"/>
              <a:t>/w/</a:t>
            </a:r>
            <a:r>
              <a:rPr lang="en-US" sz="1200" dirty="0" err="1"/>
              <a:t>index.php?curid</a:t>
            </a:r>
            <a:r>
              <a:rPr lang="en-US" sz="1200" dirty="0"/>
              <a:t>=3017519</a:t>
            </a:r>
          </a:p>
        </p:txBody>
      </p:sp>
      <p:sp>
        <p:nvSpPr>
          <p:cNvPr id="629" name="Text Placeholder 1"/>
          <p:cNvSpPr txBox="1">
            <a:spLocks/>
          </p:cNvSpPr>
          <p:nvPr/>
        </p:nvSpPr>
        <p:spPr>
          <a:xfrm>
            <a:off x="973549" y="3611398"/>
            <a:ext cx="2214391" cy="4116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t">
              <a:lnSpc>
                <a:spcPts val="2700"/>
              </a:lnSpc>
              <a:spcAft>
                <a:spcPts val="1200"/>
              </a:spcAft>
            </a:pPr>
            <a:r>
              <a:rPr lang="en-US" sz="2000" dirty="0">
                <a:solidFill>
                  <a:srgbClr val="323232"/>
                </a:solidFill>
                <a:latin typeface="Arial" charset="0"/>
              </a:rPr>
              <a:t>Size of spot </a:t>
            </a:r>
            <a:r>
              <a:rPr lang="en-US" sz="1800" dirty="0">
                <a:solidFill>
                  <a:srgbClr val="323232"/>
                </a:solidFill>
                <a:latin typeface="Arial" charset="0"/>
              </a:rPr>
              <a:t>=</a:t>
            </a:r>
          </a:p>
        </p:txBody>
      </p:sp>
      <p:sp>
        <p:nvSpPr>
          <p:cNvPr id="630" name="Text Placeholder 1"/>
          <p:cNvSpPr txBox="1">
            <a:spLocks/>
          </p:cNvSpPr>
          <p:nvPr/>
        </p:nvSpPr>
        <p:spPr>
          <a:xfrm>
            <a:off x="2830850" y="3402490"/>
            <a:ext cx="3052369" cy="4116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fontAlgn="t" latinLnBrk="0" hangingPunct="1">
              <a:lnSpc>
                <a:spcPts val="27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500" kern="1200" baseline="0">
                <a:solidFill>
                  <a:srgbClr val="323232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Wavelength of light</a:t>
            </a:r>
          </a:p>
        </p:txBody>
      </p:sp>
      <p:sp>
        <p:nvSpPr>
          <p:cNvPr id="631" name="Text Placeholder 1"/>
          <p:cNvSpPr txBox="1">
            <a:spLocks/>
          </p:cNvSpPr>
          <p:nvPr/>
        </p:nvSpPr>
        <p:spPr>
          <a:xfrm>
            <a:off x="2362669" y="3856642"/>
            <a:ext cx="3359144" cy="100613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fontAlgn="t" latinLnBrk="0" hangingPunct="1">
              <a:lnSpc>
                <a:spcPts val="27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500" kern="1200" baseline="0">
                <a:solidFill>
                  <a:srgbClr val="323232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2000"/>
              </a:lnSpc>
              <a:spcAft>
                <a:spcPts val="0"/>
              </a:spcAft>
            </a:pPr>
            <a:r>
              <a:rPr lang="en-US" sz="2000" dirty="0"/>
              <a:t>Numerical Aperture </a:t>
            </a:r>
          </a:p>
          <a:p>
            <a:pPr algn="ctr">
              <a:lnSpc>
                <a:spcPts val="1400"/>
              </a:lnSpc>
              <a:spcAft>
                <a:spcPts val="0"/>
              </a:spcAft>
            </a:pPr>
            <a:r>
              <a:rPr lang="en-US" sz="2000" dirty="0"/>
              <a:t>(a measure lens capability)</a:t>
            </a:r>
          </a:p>
        </p:txBody>
      </p:sp>
      <p:cxnSp>
        <p:nvCxnSpPr>
          <p:cNvPr id="632" name="Straight Connector 631"/>
          <p:cNvCxnSpPr/>
          <p:nvPr/>
        </p:nvCxnSpPr>
        <p:spPr>
          <a:xfrm flipH="1">
            <a:off x="2691893" y="3814092"/>
            <a:ext cx="2604007" cy="3107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 rot="16200000">
            <a:off x="9094611" y="-523740"/>
            <a:ext cx="469900" cy="4155433"/>
            <a:chOff x="7340600" y="581960"/>
            <a:chExt cx="469900" cy="4155433"/>
          </a:xfrm>
        </p:grpSpPr>
        <p:cxnSp>
          <p:nvCxnSpPr>
            <p:cNvPr id="633" name="Straight Connector 632"/>
            <p:cNvCxnSpPr/>
            <p:nvPr/>
          </p:nvCxnSpPr>
          <p:spPr>
            <a:xfrm>
              <a:off x="7353300" y="2260893"/>
              <a:ext cx="0" cy="825500"/>
            </a:xfrm>
            <a:prstGeom prst="line">
              <a:avLst/>
            </a:prstGeom>
            <a:ln w="22225">
              <a:solidFill>
                <a:srgbClr val="0070C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4" name="Straight Connector 633"/>
            <p:cNvCxnSpPr/>
            <p:nvPr/>
          </p:nvCxnSpPr>
          <p:spPr>
            <a:xfrm flipH="1">
              <a:off x="7353300" y="3086393"/>
              <a:ext cx="457200" cy="0"/>
            </a:xfrm>
            <a:prstGeom prst="line">
              <a:avLst/>
            </a:prstGeom>
            <a:ln w="22225">
              <a:solidFill>
                <a:srgbClr val="0070C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5" name="Straight Connector 634"/>
            <p:cNvCxnSpPr/>
            <p:nvPr/>
          </p:nvCxnSpPr>
          <p:spPr>
            <a:xfrm>
              <a:off x="7801849" y="3086393"/>
              <a:ext cx="0" cy="825500"/>
            </a:xfrm>
            <a:prstGeom prst="line">
              <a:avLst/>
            </a:prstGeom>
            <a:ln w="22225">
              <a:solidFill>
                <a:srgbClr val="0070C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6" name="Straight Connector 635"/>
            <p:cNvCxnSpPr/>
            <p:nvPr/>
          </p:nvCxnSpPr>
          <p:spPr>
            <a:xfrm>
              <a:off x="7797800" y="1435393"/>
              <a:ext cx="0" cy="825500"/>
            </a:xfrm>
            <a:prstGeom prst="line">
              <a:avLst/>
            </a:prstGeom>
            <a:ln w="22225">
              <a:solidFill>
                <a:srgbClr val="0070C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7" name="Straight Connector 636"/>
            <p:cNvCxnSpPr/>
            <p:nvPr/>
          </p:nvCxnSpPr>
          <p:spPr>
            <a:xfrm flipH="1">
              <a:off x="7353300" y="2260893"/>
              <a:ext cx="457200" cy="0"/>
            </a:xfrm>
            <a:prstGeom prst="line">
              <a:avLst/>
            </a:prstGeom>
            <a:ln w="22225">
              <a:solidFill>
                <a:srgbClr val="0070C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8" name="Straight Connector 637"/>
            <p:cNvCxnSpPr/>
            <p:nvPr/>
          </p:nvCxnSpPr>
          <p:spPr>
            <a:xfrm flipH="1">
              <a:off x="7340600" y="3911893"/>
              <a:ext cx="457200" cy="0"/>
            </a:xfrm>
            <a:prstGeom prst="line">
              <a:avLst/>
            </a:prstGeom>
            <a:ln w="22225">
              <a:solidFill>
                <a:srgbClr val="0070C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9" name="Straight Connector 638"/>
            <p:cNvCxnSpPr/>
            <p:nvPr/>
          </p:nvCxnSpPr>
          <p:spPr>
            <a:xfrm flipH="1">
              <a:off x="7353300" y="1422693"/>
              <a:ext cx="457200" cy="0"/>
            </a:xfrm>
            <a:prstGeom prst="line">
              <a:avLst/>
            </a:prstGeom>
            <a:ln w="22225">
              <a:solidFill>
                <a:srgbClr val="0070C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0" name="Straight Connector 639"/>
            <p:cNvCxnSpPr/>
            <p:nvPr/>
          </p:nvCxnSpPr>
          <p:spPr>
            <a:xfrm>
              <a:off x="7353300" y="581960"/>
              <a:ext cx="0" cy="825500"/>
            </a:xfrm>
            <a:prstGeom prst="line">
              <a:avLst/>
            </a:prstGeom>
            <a:ln w="22225">
              <a:solidFill>
                <a:srgbClr val="0070C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1" name="Straight Connector 640"/>
            <p:cNvCxnSpPr/>
            <p:nvPr/>
          </p:nvCxnSpPr>
          <p:spPr>
            <a:xfrm>
              <a:off x="7353300" y="3911893"/>
              <a:ext cx="0" cy="825500"/>
            </a:xfrm>
            <a:prstGeom prst="line">
              <a:avLst/>
            </a:prstGeom>
            <a:ln w="22225">
              <a:solidFill>
                <a:srgbClr val="0070C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42" name="TextBox 641"/>
          <p:cNvSpPr txBox="1"/>
          <p:nvPr/>
        </p:nvSpPr>
        <p:spPr>
          <a:xfrm>
            <a:off x="10286539" y="1946192"/>
            <a:ext cx="1717104" cy="97736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91440" tIns="45720" rIns="91440" bIns="45720" rtlCol="0" anchor="t" anchorCtr="0">
            <a:no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en-US" sz="2000" dirty="0"/>
              <a:t>“Hottest” &amp; “brightest” in center</a:t>
            </a:r>
          </a:p>
        </p:txBody>
      </p:sp>
      <p:cxnSp>
        <p:nvCxnSpPr>
          <p:cNvPr id="643" name="Straight Arrow Connector 642"/>
          <p:cNvCxnSpPr>
            <a:stCxn id="642" idx="1"/>
          </p:cNvCxnSpPr>
          <p:nvPr/>
        </p:nvCxnSpPr>
        <p:spPr>
          <a:xfrm flipH="1">
            <a:off x="9594850" y="2434872"/>
            <a:ext cx="691689" cy="459573"/>
          </a:xfrm>
          <a:prstGeom prst="straightConnector1">
            <a:avLst/>
          </a:prstGeom>
          <a:ln w="22225">
            <a:solidFill>
              <a:srgbClr val="1C0447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4" name="TextBox 643"/>
          <p:cNvSpPr txBox="1"/>
          <p:nvPr/>
        </p:nvSpPr>
        <p:spPr>
          <a:xfrm>
            <a:off x="8512845" y="152533"/>
            <a:ext cx="1389309" cy="39807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91440" tIns="45720" rIns="91440" bIns="45720" rtlCol="0" anchor="t" anchorCtr="0">
            <a:no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en-US" sz="2000"/>
              <a:t>Write here</a:t>
            </a:r>
            <a:endParaRPr lang="en-US" sz="2000" dirty="0"/>
          </a:p>
        </p:txBody>
      </p:sp>
      <p:cxnSp>
        <p:nvCxnSpPr>
          <p:cNvPr id="645" name="Straight Arrow Connector 644"/>
          <p:cNvCxnSpPr>
            <a:stCxn id="644" idx="2"/>
          </p:cNvCxnSpPr>
          <p:nvPr/>
        </p:nvCxnSpPr>
        <p:spPr>
          <a:xfrm>
            <a:off x="9207500" y="550603"/>
            <a:ext cx="136028" cy="1138459"/>
          </a:xfrm>
          <a:prstGeom prst="straightConnector1">
            <a:avLst/>
          </a:prstGeom>
          <a:ln w="22225">
            <a:solidFill>
              <a:srgbClr val="1C0447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6" name="TextBox 645"/>
          <p:cNvSpPr txBox="1"/>
          <p:nvPr/>
        </p:nvSpPr>
        <p:spPr>
          <a:xfrm>
            <a:off x="6167473" y="559518"/>
            <a:ext cx="1877242" cy="39807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91440" tIns="45720" rIns="91440" bIns="45720" rtlCol="0" anchor="t" anchorCtr="0">
            <a:no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en-US" sz="2000"/>
              <a:t>Guard bands</a:t>
            </a:r>
            <a:endParaRPr lang="en-US" sz="2000" dirty="0"/>
          </a:p>
        </p:txBody>
      </p:sp>
      <p:cxnSp>
        <p:nvCxnSpPr>
          <p:cNvPr id="647" name="Straight Arrow Connector 646"/>
          <p:cNvCxnSpPr>
            <a:stCxn id="646" idx="3"/>
          </p:cNvCxnSpPr>
          <p:nvPr/>
        </p:nvCxnSpPr>
        <p:spPr>
          <a:xfrm>
            <a:off x="8044715" y="758553"/>
            <a:ext cx="487432" cy="570004"/>
          </a:xfrm>
          <a:prstGeom prst="straightConnector1">
            <a:avLst/>
          </a:prstGeom>
          <a:ln w="22225">
            <a:solidFill>
              <a:srgbClr val="1C0447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8" name="Straight Arrow Connector 647"/>
          <p:cNvCxnSpPr/>
          <p:nvPr/>
        </p:nvCxnSpPr>
        <p:spPr>
          <a:xfrm>
            <a:off x="8054060" y="776087"/>
            <a:ext cx="2129086" cy="491303"/>
          </a:xfrm>
          <a:prstGeom prst="straightConnector1">
            <a:avLst/>
          </a:prstGeom>
          <a:ln w="22225">
            <a:solidFill>
              <a:srgbClr val="1C0447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D87542-22E4-AB4A-8DA9-8EE30F4A82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Ed Childers  Mar 2025
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53C7CD-9A87-3E42-B3D9-40E3A179B7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FD999D4-B456-9943-89B7-30D56181CE18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DBA17C8-C85A-88A0-52A5-093C9BB71D68}"/>
              </a:ext>
            </a:extLst>
          </p:cNvPr>
          <p:cNvSpPr txBox="1"/>
          <p:nvPr/>
        </p:nvSpPr>
        <p:spPr>
          <a:xfrm>
            <a:off x="3914899" y="5134423"/>
            <a:ext cx="6070092" cy="8960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rtlCol="0" anchor="t" anchorCtr="0">
            <a:no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sz="2000" dirty="0"/>
              <a:t>A measure of how well the lens can focus the laser. 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sz="2000" b="1" dirty="0"/>
              <a:t>Limited by </a:t>
            </a:r>
            <a:r>
              <a:rPr lang="en-US" sz="2000" b="1" dirty="0" err="1"/>
              <a:t>mfg</a:t>
            </a:r>
            <a:r>
              <a:rPr lang="en-US" sz="2000" b="1" dirty="0"/>
              <a:t> – can’t get better!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BD0ABAF-CD8E-FE24-A788-BEA4B5DF1C97}"/>
              </a:ext>
            </a:extLst>
          </p:cNvPr>
          <p:cNvSpPr txBox="1"/>
          <p:nvPr/>
        </p:nvSpPr>
        <p:spPr>
          <a:xfrm>
            <a:off x="5631684" y="672207"/>
            <a:ext cx="5330563" cy="236090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rtlCol="0" anchor="t" anchorCtr="0">
            <a:no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sz="2000" dirty="0"/>
              <a:t>Optical roadmap has traditionally made gains by decreasing wavelength of laser.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sz="2000" dirty="0"/>
              <a:t>CD </a:t>
            </a:r>
            <a:r>
              <a:rPr lang="en-US" sz="2000" dirty="0">
                <a:sym typeface="Wingdings"/>
              </a:rPr>
              <a:t></a:t>
            </a:r>
            <a:r>
              <a:rPr lang="en-US" sz="2000" dirty="0"/>
              <a:t>  DVD </a:t>
            </a:r>
            <a:r>
              <a:rPr lang="en-US" sz="2000" dirty="0">
                <a:sym typeface="Wingdings"/>
              </a:rPr>
              <a:t></a:t>
            </a:r>
            <a:r>
              <a:rPr lang="en-US" sz="2000" dirty="0"/>
              <a:t> </a:t>
            </a:r>
            <a:r>
              <a:rPr lang="en-US" sz="2000" dirty="0" err="1"/>
              <a:t>BluRay</a:t>
            </a:r>
            <a:endParaRPr lang="en-US" sz="2000" dirty="0"/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sz="2000" dirty="0"/>
              <a:t>    Red</a:t>
            </a:r>
            <a:r>
              <a:rPr lang="en-US" sz="2000" dirty="0">
                <a:sym typeface="Wingdings"/>
              </a:rPr>
              <a:t>    Blue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endParaRPr lang="en-US" sz="2000" dirty="0">
              <a:sym typeface="Wingdings"/>
            </a:endParaRP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sz="2000" b="1" dirty="0">
                <a:sym typeface="Wingdings"/>
              </a:rPr>
              <a:t>Can’t get to next step  = UV “light”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51295FEB-9845-8E35-4416-1A1B7EC42F3A}"/>
              </a:ext>
            </a:extLst>
          </p:cNvPr>
          <p:cNvCxnSpPr>
            <a:cxnSpLocks/>
            <a:endCxn id="630" idx="0"/>
          </p:cNvCxnSpPr>
          <p:nvPr/>
        </p:nvCxnSpPr>
        <p:spPr>
          <a:xfrm flipH="1">
            <a:off x="4357035" y="2024903"/>
            <a:ext cx="1274648" cy="1377587"/>
          </a:xfrm>
          <a:prstGeom prst="straightConnector1">
            <a:avLst/>
          </a:prstGeom>
          <a:ln w="22225">
            <a:solidFill>
              <a:srgbClr val="1C0447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C43BCD3-4CBA-D766-A25C-B54BD3A77FA9}"/>
              </a:ext>
            </a:extLst>
          </p:cNvPr>
          <p:cNvCxnSpPr>
            <a:cxnSpLocks/>
            <a:stCxn id="3" idx="0"/>
          </p:cNvCxnSpPr>
          <p:nvPr/>
        </p:nvCxnSpPr>
        <p:spPr>
          <a:xfrm flipH="1" flipV="1">
            <a:off x="4677970" y="4337290"/>
            <a:ext cx="2271975" cy="797133"/>
          </a:xfrm>
          <a:prstGeom prst="straightConnector1">
            <a:avLst/>
          </a:prstGeom>
          <a:ln w="22225">
            <a:solidFill>
              <a:srgbClr val="1C0447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650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1EF3CA6-1B0C-074A-A9A7-8F9159C000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0BE6F14-FF48-0F4F-A8AA-2E3F25371E4A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 charset="0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ea typeface="+mn-ea"/>
                <a:cs typeface="Arial" charset="0"/>
              </a:rPr>
              <a:t>Ed Childers  Mar 2025
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A2F272F4-EF00-C64F-AE49-985CC28903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231603"/>
            <a:ext cx="10674349" cy="886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Font typeface="Wingdings" charset="2"/>
              <a:buChar char="§"/>
              <a:defRPr>
                <a:solidFill>
                  <a:srgbClr val="000000"/>
                </a:solidFill>
                <a:latin typeface="Arial" charset="0"/>
                <a:ea typeface="MS PGothic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Font typeface="Symbol" charset="2"/>
              <a:buChar char="-"/>
              <a:defRPr sz="1600">
                <a:solidFill>
                  <a:srgbClr val="000000"/>
                </a:solidFill>
                <a:latin typeface="Arial" charset="0"/>
                <a:ea typeface="MS PGothic" charset="-128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1400">
                <a:solidFill>
                  <a:srgbClr val="000000"/>
                </a:solidFill>
                <a:latin typeface="Arial" charset="0"/>
                <a:ea typeface="MS PGothic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1400">
                <a:solidFill>
                  <a:srgbClr val="000000"/>
                </a:solidFill>
                <a:latin typeface="Arial" charset="0"/>
                <a:ea typeface="MS PGothic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defRPr sz="1200">
                <a:solidFill>
                  <a:srgbClr val="000000"/>
                </a:solidFill>
                <a:latin typeface="Arial" charset="0"/>
                <a:ea typeface="MS PGothic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200">
                <a:solidFill>
                  <a:srgbClr val="000000"/>
                </a:solidFill>
                <a:latin typeface="Arial" charset="0"/>
                <a:ea typeface="MS PGothic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200">
                <a:solidFill>
                  <a:srgbClr val="000000"/>
                </a:solidFill>
                <a:latin typeface="Arial" charset="0"/>
                <a:ea typeface="MS PGothic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200">
                <a:solidFill>
                  <a:srgbClr val="000000"/>
                </a:solidFill>
                <a:latin typeface="Arial" charset="0"/>
                <a:ea typeface="MS PGothic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200">
                <a:solidFill>
                  <a:srgbClr val="000000"/>
                </a:solidFill>
                <a:latin typeface="Arial" charset="0"/>
                <a:ea typeface="MS PGothic" charset="-128"/>
              </a:defRPr>
            </a:lvl9pPr>
          </a:lstStyle>
          <a:p>
            <a:pPr lv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None/>
              <a:defRPr/>
            </a:pPr>
            <a:r>
              <a:rPr lang="en-US" sz="3200" b="1" kern="0" dirty="0">
                <a:solidFill>
                  <a:srgbClr val="00649D"/>
                </a:solidFill>
                <a:latin typeface="HelvNeue for IBM"/>
                <a:ea typeface="MS PGothic" pitchFamily="34" charset="-128"/>
              </a:rPr>
              <a:t>Storage Technology Improvement Recipe</a:t>
            </a:r>
          </a:p>
          <a:p>
            <a:pPr lv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None/>
              <a:defRPr/>
            </a:pPr>
            <a:r>
              <a:rPr lang="en-US" sz="3200" b="1" kern="0" dirty="0">
                <a:solidFill>
                  <a:srgbClr val="00649D"/>
                </a:solidFill>
                <a:latin typeface="HelvNeue for IBM"/>
                <a:ea typeface="MS PGothic" pitchFamily="34" charset="-128"/>
              </a:rPr>
              <a:t>Traditional Optical Disc Technology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0C0D95C-F50C-7640-8119-7F049DF95BB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21107969">
            <a:off x="1431080" y="4575708"/>
            <a:ext cx="1595226" cy="163148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015B4965-8868-AC4D-9F67-1789E35730CE}"/>
              </a:ext>
            </a:extLst>
          </p:cNvPr>
          <p:cNvSpPr txBox="1">
            <a:spLocks/>
          </p:cNvSpPr>
          <p:nvPr/>
        </p:nvSpPr>
        <p:spPr bwMode="auto">
          <a:xfrm>
            <a:off x="304801" y="1200047"/>
            <a:ext cx="3560190" cy="3270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54872" rIns="219485" bIns="5487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6666"/>
              </a:buClr>
              <a:buFont typeface="Arial" pitchFamily="34" charset="0"/>
              <a:buNone/>
              <a:defRPr sz="2250">
                <a:solidFill>
                  <a:srgbClr val="666666"/>
                </a:solidFill>
                <a:latin typeface="HelvNeue for IBM"/>
                <a:ea typeface="MS PGothic" pitchFamily="34" charset="-128"/>
                <a:cs typeface="+mn-cs"/>
              </a:defRPr>
            </a:lvl1pPr>
            <a:lvl2pPr marL="515986" indent="-225446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6666"/>
              </a:buClr>
              <a:buFont typeface="Arial" pitchFamily="34" charset="0"/>
              <a:buChar char="•"/>
              <a:defRPr sz="2000">
                <a:solidFill>
                  <a:srgbClr val="666666"/>
                </a:solidFill>
                <a:latin typeface="HelvNeue for IBM"/>
                <a:ea typeface="MS PGothic" pitchFamily="34" charset="-128"/>
              </a:defRPr>
            </a:lvl2pPr>
            <a:lvl3pPr marL="746194" indent="-112724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6666"/>
              </a:buClr>
              <a:buFont typeface="Arial" pitchFamily="34" charset="0"/>
              <a:buChar char="•"/>
              <a:defRPr sz="1833">
                <a:solidFill>
                  <a:srgbClr val="666666"/>
                </a:solidFill>
                <a:latin typeface="HelvNeue for IBM"/>
                <a:ea typeface="MS PGothic" pitchFamily="34" charset="-128"/>
              </a:defRPr>
            </a:lvl3pPr>
            <a:lvl4pPr marL="1430472" indent="-176229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1500">
                <a:solidFill>
                  <a:srgbClr val="000000"/>
                </a:solidFill>
                <a:latin typeface="+mn-lt"/>
                <a:ea typeface="MS PGothic" pitchFamily="34" charset="-128"/>
              </a:defRPr>
            </a:lvl4pPr>
            <a:lvl5pPr marL="1719423" indent="-79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167">
                <a:solidFill>
                  <a:srgbClr val="000000"/>
                </a:solidFill>
                <a:latin typeface="+mn-lt"/>
                <a:ea typeface="MS PGothic" pitchFamily="34" charset="-128"/>
              </a:defRPr>
            </a:lvl5pPr>
            <a:lvl6pPr marL="2176666" indent="-79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167">
                <a:solidFill>
                  <a:srgbClr val="000000"/>
                </a:solidFill>
                <a:latin typeface="+mn-lt"/>
              </a:defRPr>
            </a:lvl6pPr>
            <a:lvl7pPr marL="2633910" indent="-79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167">
                <a:solidFill>
                  <a:srgbClr val="000000"/>
                </a:solidFill>
                <a:latin typeface="+mn-lt"/>
              </a:defRPr>
            </a:lvl7pPr>
            <a:lvl8pPr marL="3091151" indent="-79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167">
                <a:solidFill>
                  <a:srgbClr val="000000"/>
                </a:solidFill>
                <a:latin typeface="+mn-lt"/>
              </a:defRPr>
            </a:lvl8pPr>
            <a:lvl9pPr marL="3548394" indent="-79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167">
                <a:solidFill>
                  <a:srgbClr val="000000"/>
                </a:solidFill>
                <a:latin typeface="+mn-lt"/>
              </a:defRPr>
            </a:lvl9pPr>
          </a:lstStyle>
          <a:p>
            <a:pPr marL="457189" indent="-457189">
              <a:buFont typeface="+mj-lt"/>
              <a:buAutoNum type="arabicPeriod"/>
            </a:pPr>
            <a:r>
              <a:rPr lang="en-US" sz="1600" dirty="0"/>
              <a:t>Make smaller buckets in which to store bits</a:t>
            </a:r>
          </a:p>
          <a:p>
            <a:pPr marL="457189" indent="-457189">
              <a:buFont typeface="+mj-lt"/>
              <a:buAutoNum type="arabicPeriod"/>
            </a:pPr>
            <a:endParaRPr lang="en-US" sz="1600" dirty="0"/>
          </a:p>
          <a:p>
            <a:pPr marL="457189" indent="-457189">
              <a:buFont typeface="+mj-lt"/>
              <a:buAutoNum type="arabicPeriod"/>
            </a:pPr>
            <a:r>
              <a:rPr lang="en-US" sz="1600" dirty="0"/>
              <a:t>Make a smaller, more sensitive thing to R/W the smaller bits</a:t>
            </a:r>
          </a:p>
          <a:p>
            <a:pPr marL="457189" indent="-457189">
              <a:buFont typeface="+mj-lt"/>
              <a:buAutoNum type="arabicPeriod"/>
            </a:pPr>
            <a:endParaRPr lang="en-US" sz="1600" dirty="0"/>
          </a:p>
          <a:p>
            <a:pPr marL="457189" indent="-457189">
              <a:buFont typeface="+mj-lt"/>
              <a:buAutoNum type="arabicPeriod"/>
            </a:pPr>
            <a:r>
              <a:rPr lang="en-US" sz="1600" dirty="0"/>
              <a:t>Make a better, faster, more accurate thing to get the sensor located on the bits</a:t>
            </a:r>
          </a:p>
          <a:p>
            <a:pPr marL="457189" indent="-457189">
              <a:buFont typeface="+mj-lt"/>
              <a:buAutoNum type="arabicPeriod"/>
            </a:pPr>
            <a:endParaRPr lang="en-US" sz="1600" dirty="0"/>
          </a:p>
          <a:p>
            <a:pPr marL="457189" indent="-457189">
              <a:buFont typeface="+mj-lt"/>
              <a:buAutoNum type="arabicPeriod"/>
            </a:pPr>
            <a:r>
              <a:rPr lang="en-US" sz="1600" dirty="0"/>
              <a:t>Make a more efficient means of encoding data into the bits</a:t>
            </a:r>
          </a:p>
        </p:txBody>
      </p:sp>
      <p:pic>
        <p:nvPicPr>
          <p:cNvPr id="4" name="Picture 3" descr="Close with solid fill">
            <a:extLst>
              <a:ext uri="{FF2B5EF4-FFF2-40B4-BE49-F238E27FC236}">
                <a16:creationId xmlns:a16="http://schemas.microsoft.com/office/drawing/2014/main" id="{9C0F939A-4E07-9149-82E2-C59A30FC1C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3585591" y="2069140"/>
            <a:ext cx="558800" cy="5588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420F980-C469-7749-ACFC-3630EFC38E6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05296" y="3911479"/>
            <a:ext cx="568661" cy="5588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7975E78F-B782-E0B4-0651-4FFEC36E04E4}"/>
              </a:ext>
            </a:extLst>
          </p:cNvPr>
          <p:cNvSpPr txBox="1"/>
          <p:nvPr/>
        </p:nvSpPr>
        <p:spPr>
          <a:xfrm>
            <a:off x="4335781" y="3823522"/>
            <a:ext cx="5945041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 defTabSz="609585">
              <a:spcBef>
                <a:spcPts val="0"/>
              </a:spcBef>
            </a:pPr>
            <a:r>
              <a:rPr lang="en-US" sz="2000" b="1" u="sng" dirty="0">
                <a:solidFill>
                  <a:srgbClr val="666666"/>
                </a:solidFill>
                <a:latin typeface="Arial"/>
                <a:cs typeface="Arial"/>
              </a:rPr>
              <a:t>Net – Traditional Optical Disc</a:t>
            </a:r>
          </a:p>
          <a:p>
            <a:pPr marL="342900" lvl="1" indent="-342900" defTabSz="609585">
              <a:spcBef>
                <a:spcPts val="0"/>
              </a:spcBef>
              <a:buFont typeface="Wingdings" pitchFamily="2" charset="2"/>
              <a:buChar char="Ø"/>
            </a:pPr>
            <a:r>
              <a:rPr lang="en-US" sz="2000" dirty="0">
                <a:solidFill>
                  <a:srgbClr val="666666"/>
                </a:solidFill>
                <a:latin typeface="Arial"/>
                <a:cs typeface="Arial"/>
              </a:rPr>
              <a:t>Can’t scale smaller</a:t>
            </a:r>
          </a:p>
          <a:p>
            <a:pPr marL="342900" lvl="1" indent="-342900" defTabSz="609585">
              <a:spcBef>
                <a:spcPts val="0"/>
              </a:spcBef>
              <a:buFont typeface="Wingdings" pitchFamily="2" charset="2"/>
              <a:buChar char="Ø"/>
            </a:pPr>
            <a:r>
              <a:rPr lang="en-US" sz="2000" dirty="0">
                <a:solidFill>
                  <a:srgbClr val="666666"/>
                </a:solidFill>
                <a:latin typeface="Arial"/>
                <a:cs typeface="Arial"/>
              </a:rPr>
              <a:t>Can’t scale deeper</a:t>
            </a:r>
          </a:p>
          <a:p>
            <a:pPr marL="342900" lvl="1" indent="-342900" defTabSz="609585">
              <a:spcBef>
                <a:spcPts val="0"/>
              </a:spcBef>
              <a:buFont typeface="Wingdings" pitchFamily="2" charset="2"/>
              <a:buChar char="Ø"/>
            </a:pPr>
            <a:r>
              <a:rPr lang="en-US" sz="2000" dirty="0">
                <a:solidFill>
                  <a:srgbClr val="666666"/>
                </a:solidFill>
                <a:latin typeface="Arial"/>
                <a:cs typeface="Arial"/>
              </a:rPr>
              <a:t>The light has gone out on traditional optics</a:t>
            </a:r>
          </a:p>
          <a:p>
            <a:pPr marL="342900" lvl="1" indent="-342900" defTabSz="609585">
              <a:spcBef>
                <a:spcPts val="0"/>
              </a:spcBef>
              <a:buFont typeface="Wingdings" pitchFamily="2" charset="2"/>
              <a:buChar char="Ø"/>
            </a:pPr>
            <a:endParaRPr lang="en-US" sz="2000" dirty="0">
              <a:solidFill>
                <a:srgbClr val="666666"/>
              </a:solidFill>
              <a:latin typeface="Arial"/>
              <a:cs typeface="Arial"/>
            </a:endParaRPr>
          </a:p>
          <a:p>
            <a:pPr marL="0" lvl="1" defTabSz="609585">
              <a:spcBef>
                <a:spcPts val="0"/>
              </a:spcBef>
            </a:pPr>
            <a:r>
              <a:rPr lang="en-US" sz="2000" b="1" u="sng" dirty="0">
                <a:solidFill>
                  <a:srgbClr val="666666"/>
                </a:solidFill>
                <a:latin typeface="Arial"/>
                <a:cs typeface="Arial"/>
              </a:rPr>
              <a:t>Interesting Alternatives Modifying the Recipe</a:t>
            </a:r>
          </a:p>
          <a:p>
            <a:pPr marL="800100" lvl="1" indent="-342900">
              <a:buFont typeface="Wingdings" pitchFamily="2" charset="2"/>
              <a:buChar char="Ø"/>
            </a:pPr>
            <a:r>
              <a:rPr lang="en-US" sz="2000" dirty="0">
                <a:solidFill>
                  <a:srgbClr val="666666"/>
                </a:solidFill>
                <a:latin typeface="Arial"/>
                <a:cs typeface="Arial"/>
              </a:rPr>
              <a:t>Don't push areal density, push on area (more layers) and cost = Folio</a:t>
            </a:r>
          </a:p>
          <a:p>
            <a:pPr marL="800100" lvl="2" indent="-342900" defTabSz="609585">
              <a:buFont typeface="Wingdings" pitchFamily="2" charset="2"/>
              <a:buChar char="Ø"/>
            </a:pPr>
            <a:r>
              <a:rPr lang="en-US" sz="2000" dirty="0">
                <a:solidFill>
                  <a:srgbClr val="666666"/>
                </a:solidFill>
                <a:latin typeface="Arial"/>
                <a:cs typeface="Arial"/>
              </a:rPr>
              <a:t>Femtosecond lasers = Silica, </a:t>
            </a:r>
            <a:r>
              <a:rPr lang="en-US" sz="2000" dirty="0" err="1">
                <a:solidFill>
                  <a:srgbClr val="666666"/>
                </a:solidFill>
                <a:latin typeface="Arial"/>
                <a:cs typeface="Arial"/>
              </a:rPr>
              <a:t>Cerabyte</a:t>
            </a:r>
            <a:endParaRPr lang="en-US" sz="2000" dirty="0">
              <a:solidFill>
                <a:srgbClr val="666666"/>
              </a:solidFill>
              <a:latin typeface="Arial"/>
              <a:cs typeface="Arial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E34C40F-6D85-2B0C-5532-91093A3B23E5}"/>
              </a:ext>
            </a:extLst>
          </p:cNvPr>
          <p:cNvSpPr txBox="1"/>
          <p:nvPr/>
        </p:nvSpPr>
        <p:spPr>
          <a:xfrm>
            <a:off x="4399179" y="2069140"/>
            <a:ext cx="6312363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None/>
            </a:pPr>
            <a:r>
              <a:rPr lang="en-US" sz="2000" dirty="0">
                <a:solidFill>
                  <a:srgbClr val="666666"/>
                </a:solidFill>
                <a:latin typeface="Arial"/>
                <a:cs typeface="Arial"/>
              </a:rPr>
              <a:t>Spot size limited by wavelength of light</a:t>
            </a:r>
          </a:p>
          <a:p>
            <a:pPr>
              <a:buNone/>
            </a:pPr>
            <a:r>
              <a:rPr lang="en-US" sz="2000" dirty="0">
                <a:solidFill>
                  <a:srgbClr val="666666"/>
                </a:solidFill>
                <a:latin typeface="Arial"/>
                <a:cs typeface="Arial"/>
              </a:rPr>
              <a:t>Red-DVD, Blue-</a:t>
            </a:r>
            <a:r>
              <a:rPr lang="en-US" sz="2000" dirty="0" err="1">
                <a:solidFill>
                  <a:srgbClr val="666666"/>
                </a:solidFill>
                <a:latin typeface="Arial"/>
                <a:cs typeface="Arial"/>
              </a:rPr>
              <a:t>BluRay</a:t>
            </a:r>
            <a:r>
              <a:rPr lang="en-US" sz="2000" dirty="0">
                <a:solidFill>
                  <a:srgbClr val="666666"/>
                </a:solidFill>
                <a:latin typeface="Arial"/>
                <a:cs typeface="Arial"/>
              </a:rPr>
              <a:t> – UV not commercially feasible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F28D392-58AC-A741-4495-E454A5246615}"/>
              </a:ext>
            </a:extLst>
          </p:cNvPr>
          <p:cNvSpPr txBox="1"/>
          <p:nvPr/>
        </p:nvSpPr>
        <p:spPr>
          <a:xfrm>
            <a:off x="4399179" y="1307247"/>
            <a:ext cx="631236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None/>
            </a:pPr>
            <a:r>
              <a:rPr lang="en-US" sz="2000" dirty="0">
                <a:solidFill>
                  <a:srgbClr val="666666"/>
                </a:solidFill>
                <a:latin typeface="Arial"/>
                <a:cs typeface="Arial"/>
              </a:rPr>
              <a:t>Track pitch limited by embossment patterns</a:t>
            </a:r>
          </a:p>
        </p:txBody>
      </p:sp>
      <p:pic>
        <p:nvPicPr>
          <p:cNvPr id="19" name="Graphic 18" descr="Question Mark with solid fill">
            <a:extLst>
              <a:ext uri="{FF2B5EF4-FFF2-40B4-BE49-F238E27FC236}">
                <a16:creationId xmlns:a16="http://schemas.microsoft.com/office/drawing/2014/main" id="{4EEB7BEE-A826-3CC0-83CC-A699E9B2DE6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472116" y="1201909"/>
            <a:ext cx="701842" cy="701842"/>
          </a:xfrm>
          <a:prstGeom prst="rect">
            <a:avLst/>
          </a:prstGeom>
        </p:spPr>
      </p:pic>
      <p:pic>
        <p:nvPicPr>
          <p:cNvPr id="20" name="Graphic 19" descr="Question Mark with solid fill">
            <a:extLst>
              <a:ext uri="{FF2B5EF4-FFF2-40B4-BE49-F238E27FC236}">
                <a16:creationId xmlns:a16="http://schemas.microsoft.com/office/drawing/2014/main" id="{289FF147-DFB1-7018-A06A-032F6662ACD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465958" y="2928396"/>
            <a:ext cx="707999" cy="707999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1B3952FA-18E6-C2C6-F203-FF1B74B3C520}"/>
              </a:ext>
            </a:extLst>
          </p:cNvPr>
          <p:cNvSpPr txBox="1"/>
          <p:nvPr/>
        </p:nvSpPr>
        <p:spPr>
          <a:xfrm>
            <a:off x="4399178" y="3044896"/>
            <a:ext cx="6312363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None/>
            </a:pPr>
            <a:r>
              <a:rPr lang="en-US" sz="2000" dirty="0">
                <a:solidFill>
                  <a:srgbClr val="666666"/>
                </a:solidFill>
                <a:latin typeface="Arial"/>
                <a:cs typeface="Arial"/>
              </a:rPr>
              <a:t>Multi-layer limited by limitations of laser power or degradation of adjacent data</a:t>
            </a:r>
          </a:p>
        </p:txBody>
      </p:sp>
    </p:spTree>
    <p:extLst>
      <p:ext uri="{BB962C8B-B14F-4D97-AF65-F5344CB8AC3E}">
        <p14:creationId xmlns:p14="http://schemas.microsoft.com/office/powerpoint/2010/main" val="16568991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408FBD-A193-B968-6AB6-26AF534C74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E5E6B8D-3EF7-C00A-0079-BC5BB8AB8C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0BE6F14-FF48-0F4F-A8AA-2E3F25371E4A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 charset="0"/>
            </a:endParaRP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9F727F0-7A87-4555-3625-81B9AC0F05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ea typeface="+mn-ea"/>
                <a:cs typeface="Arial" charset="0"/>
              </a:rPr>
              <a:t>Ed Childers  Mar 2025
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09E12DAD-7EEE-30DC-34CA-133286CFEB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231603"/>
            <a:ext cx="10674349" cy="886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Font typeface="Wingdings" charset="2"/>
              <a:buChar char="§"/>
              <a:defRPr>
                <a:solidFill>
                  <a:srgbClr val="000000"/>
                </a:solidFill>
                <a:latin typeface="Arial" charset="0"/>
                <a:ea typeface="MS PGothic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Font typeface="Symbol" charset="2"/>
              <a:buChar char="-"/>
              <a:defRPr sz="1600">
                <a:solidFill>
                  <a:srgbClr val="000000"/>
                </a:solidFill>
                <a:latin typeface="Arial" charset="0"/>
                <a:ea typeface="MS PGothic" charset="-128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1400">
                <a:solidFill>
                  <a:srgbClr val="000000"/>
                </a:solidFill>
                <a:latin typeface="Arial" charset="0"/>
                <a:ea typeface="MS PGothic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1400">
                <a:solidFill>
                  <a:srgbClr val="000000"/>
                </a:solidFill>
                <a:latin typeface="Arial" charset="0"/>
                <a:ea typeface="MS PGothic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defRPr sz="1200">
                <a:solidFill>
                  <a:srgbClr val="000000"/>
                </a:solidFill>
                <a:latin typeface="Arial" charset="0"/>
                <a:ea typeface="MS PGothic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200">
                <a:solidFill>
                  <a:srgbClr val="000000"/>
                </a:solidFill>
                <a:latin typeface="Arial" charset="0"/>
                <a:ea typeface="MS PGothic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200">
                <a:solidFill>
                  <a:srgbClr val="000000"/>
                </a:solidFill>
                <a:latin typeface="Arial" charset="0"/>
                <a:ea typeface="MS PGothic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200">
                <a:solidFill>
                  <a:srgbClr val="000000"/>
                </a:solidFill>
                <a:latin typeface="Arial" charset="0"/>
                <a:ea typeface="MS PGothic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200">
                <a:solidFill>
                  <a:srgbClr val="000000"/>
                </a:solidFill>
                <a:latin typeface="Arial" charset="0"/>
                <a:ea typeface="MS PGothic" charset="-128"/>
              </a:defRPr>
            </a:lvl9pPr>
          </a:lstStyle>
          <a:p>
            <a:pPr lv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None/>
              <a:defRPr/>
            </a:pPr>
            <a:r>
              <a:rPr lang="en-US" sz="3200" b="1" kern="0" dirty="0">
                <a:solidFill>
                  <a:srgbClr val="00649D"/>
                </a:solidFill>
                <a:latin typeface="HelvNeue for IBM"/>
                <a:ea typeface="MS PGothic" pitchFamily="34" charset="-128"/>
              </a:rPr>
              <a:t>Storage Technology Improvement Recipe - Modified</a:t>
            </a:r>
          </a:p>
          <a:p>
            <a:pPr lv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None/>
              <a:defRPr/>
            </a:pPr>
            <a:r>
              <a:rPr lang="en-US" sz="3200" b="1" kern="0" dirty="0">
                <a:solidFill>
                  <a:srgbClr val="00649D"/>
                </a:solidFill>
                <a:latin typeface="HelvNeue for IBM"/>
                <a:ea typeface="MS PGothic" pitchFamily="34" charset="-128"/>
              </a:rPr>
              <a:t>Folio – $/TB via low-cost multilayer media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6D295C7-2D9A-2AC7-880B-07A93A4AB5EC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21107969">
            <a:off x="1431080" y="4575708"/>
            <a:ext cx="1595226" cy="163148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B2C1148-03A0-A4C6-D5FD-E3E8FFACC3B5}"/>
              </a:ext>
            </a:extLst>
          </p:cNvPr>
          <p:cNvSpPr txBox="1">
            <a:spLocks/>
          </p:cNvSpPr>
          <p:nvPr/>
        </p:nvSpPr>
        <p:spPr bwMode="auto">
          <a:xfrm>
            <a:off x="304801" y="1200047"/>
            <a:ext cx="3560190" cy="3270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54872" rIns="219485" bIns="5487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6666"/>
              </a:buClr>
              <a:buFont typeface="Arial" pitchFamily="34" charset="0"/>
              <a:buNone/>
              <a:defRPr sz="2250">
                <a:solidFill>
                  <a:srgbClr val="666666"/>
                </a:solidFill>
                <a:latin typeface="HelvNeue for IBM"/>
                <a:ea typeface="MS PGothic" pitchFamily="34" charset="-128"/>
                <a:cs typeface="+mn-cs"/>
              </a:defRPr>
            </a:lvl1pPr>
            <a:lvl2pPr marL="515986" indent="-225446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6666"/>
              </a:buClr>
              <a:buFont typeface="Arial" pitchFamily="34" charset="0"/>
              <a:buChar char="•"/>
              <a:defRPr sz="2000">
                <a:solidFill>
                  <a:srgbClr val="666666"/>
                </a:solidFill>
                <a:latin typeface="HelvNeue for IBM"/>
                <a:ea typeface="MS PGothic" pitchFamily="34" charset="-128"/>
              </a:defRPr>
            </a:lvl2pPr>
            <a:lvl3pPr marL="746194" indent="-112724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6666"/>
              </a:buClr>
              <a:buFont typeface="Arial" pitchFamily="34" charset="0"/>
              <a:buChar char="•"/>
              <a:defRPr sz="1833">
                <a:solidFill>
                  <a:srgbClr val="666666"/>
                </a:solidFill>
                <a:latin typeface="HelvNeue for IBM"/>
                <a:ea typeface="MS PGothic" pitchFamily="34" charset="-128"/>
              </a:defRPr>
            </a:lvl3pPr>
            <a:lvl4pPr marL="1430472" indent="-176229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1500">
                <a:solidFill>
                  <a:srgbClr val="000000"/>
                </a:solidFill>
                <a:latin typeface="+mn-lt"/>
                <a:ea typeface="MS PGothic" pitchFamily="34" charset="-128"/>
              </a:defRPr>
            </a:lvl4pPr>
            <a:lvl5pPr marL="1719423" indent="-79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167">
                <a:solidFill>
                  <a:srgbClr val="000000"/>
                </a:solidFill>
                <a:latin typeface="+mn-lt"/>
                <a:ea typeface="MS PGothic" pitchFamily="34" charset="-128"/>
              </a:defRPr>
            </a:lvl5pPr>
            <a:lvl6pPr marL="2176666" indent="-79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167">
                <a:solidFill>
                  <a:srgbClr val="000000"/>
                </a:solidFill>
                <a:latin typeface="+mn-lt"/>
              </a:defRPr>
            </a:lvl6pPr>
            <a:lvl7pPr marL="2633910" indent="-79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167">
                <a:solidFill>
                  <a:srgbClr val="000000"/>
                </a:solidFill>
                <a:latin typeface="+mn-lt"/>
              </a:defRPr>
            </a:lvl7pPr>
            <a:lvl8pPr marL="3091151" indent="-79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167">
                <a:solidFill>
                  <a:srgbClr val="000000"/>
                </a:solidFill>
                <a:latin typeface="+mn-lt"/>
              </a:defRPr>
            </a:lvl8pPr>
            <a:lvl9pPr marL="3548394" indent="-79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167">
                <a:solidFill>
                  <a:srgbClr val="000000"/>
                </a:solidFill>
                <a:latin typeface="+mn-lt"/>
              </a:defRPr>
            </a:lvl9pPr>
          </a:lstStyle>
          <a:p>
            <a:pPr marL="457189" indent="-457189">
              <a:buFont typeface="+mj-lt"/>
              <a:buAutoNum type="arabicPeriod"/>
            </a:pPr>
            <a:r>
              <a:rPr lang="en-US" sz="1600" dirty="0"/>
              <a:t>Make smaller buckets in which to store bits</a:t>
            </a:r>
          </a:p>
          <a:p>
            <a:pPr marL="457189" indent="-457189">
              <a:buFont typeface="+mj-lt"/>
              <a:buAutoNum type="arabicPeriod"/>
            </a:pPr>
            <a:endParaRPr lang="en-US" sz="1600" dirty="0"/>
          </a:p>
          <a:p>
            <a:pPr marL="457189" indent="-457189">
              <a:buFont typeface="+mj-lt"/>
              <a:buAutoNum type="arabicPeriod"/>
            </a:pPr>
            <a:r>
              <a:rPr lang="en-US" sz="1600" dirty="0"/>
              <a:t>Make a smaller, more sensitive thing to R/W the smaller bits</a:t>
            </a:r>
          </a:p>
          <a:p>
            <a:pPr marL="457189" indent="-457189">
              <a:buFont typeface="+mj-lt"/>
              <a:buAutoNum type="arabicPeriod"/>
            </a:pPr>
            <a:endParaRPr lang="en-US" sz="1600" dirty="0"/>
          </a:p>
          <a:p>
            <a:pPr marL="457189" indent="-457189">
              <a:buFont typeface="+mj-lt"/>
              <a:buAutoNum type="arabicPeriod"/>
            </a:pPr>
            <a:r>
              <a:rPr lang="en-US" sz="1600" dirty="0"/>
              <a:t>Make a better, faster, more accurate thing to get the sensor located on the bits</a:t>
            </a:r>
          </a:p>
          <a:p>
            <a:pPr marL="457189" indent="-457189">
              <a:buFont typeface="+mj-lt"/>
              <a:buAutoNum type="arabicPeriod"/>
            </a:pPr>
            <a:endParaRPr lang="en-US" sz="1600" dirty="0"/>
          </a:p>
          <a:p>
            <a:pPr marL="457189" indent="-457189">
              <a:buFont typeface="+mj-lt"/>
              <a:buAutoNum type="arabicPeriod"/>
            </a:pPr>
            <a:r>
              <a:rPr lang="en-US" sz="1600" dirty="0"/>
              <a:t>Make a more efficient means of encoding data into the bits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5AC9971-D3B0-BDCF-2962-E08C799237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5296" y="3911479"/>
            <a:ext cx="568661" cy="5588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BC8A90B-233E-3549-7063-F576AE2987C6}"/>
              </a:ext>
            </a:extLst>
          </p:cNvPr>
          <p:cNvSpPr txBox="1"/>
          <p:nvPr/>
        </p:nvSpPr>
        <p:spPr>
          <a:xfrm>
            <a:off x="4458009" y="3911308"/>
            <a:ext cx="7308930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 defTabSz="609585">
              <a:spcBef>
                <a:spcPts val="0"/>
              </a:spcBef>
            </a:pPr>
            <a:r>
              <a:rPr lang="en-US" sz="2000" b="1" u="sng" dirty="0">
                <a:solidFill>
                  <a:srgbClr val="666666"/>
                </a:solidFill>
                <a:latin typeface="Arial"/>
                <a:cs typeface="Arial"/>
              </a:rPr>
              <a:t>Net</a:t>
            </a:r>
          </a:p>
          <a:p>
            <a:pPr marL="342900" lvl="1" indent="-342900" defTabSz="609585">
              <a:buFont typeface="Wingdings" pitchFamily="2" charset="2"/>
              <a:buChar char="Ø"/>
            </a:pPr>
            <a:r>
              <a:rPr lang="en-US" sz="2000" dirty="0">
                <a:solidFill>
                  <a:srgbClr val="666666"/>
                </a:solidFill>
                <a:latin typeface="Arial"/>
                <a:cs typeface="Arial"/>
              </a:rPr>
              <a:t>Potential for permanent Write Once archive</a:t>
            </a:r>
          </a:p>
          <a:p>
            <a:pPr marL="342900" lvl="1" indent="-342900" defTabSz="609585">
              <a:buFont typeface="Wingdings" pitchFamily="2" charset="2"/>
              <a:buChar char="Ø"/>
            </a:pPr>
            <a:r>
              <a:rPr lang="en-US" sz="2000" dirty="0">
                <a:solidFill>
                  <a:srgbClr val="666666"/>
                </a:solidFill>
                <a:latin typeface="Arial"/>
                <a:cs typeface="Arial"/>
              </a:rPr>
              <a:t>Potential Challenges</a:t>
            </a:r>
          </a:p>
          <a:p>
            <a:pPr marL="800100" lvl="2" indent="-342900" defTabSz="609585">
              <a:buFont typeface="Wingdings" pitchFamily="2" charset="2"/>
              <a:buChar char="Ø"/>
            </a:pPr>
            <a:r>
              <a:rPr lang="en-US" sz="2000" dirty="0">
                <a:solidFill>
                  <a:srgbClr val="666666"/>
                </a:solidFill>
                <a:latin typeface="Arial"/>
                <a:cs typeface="Arial"/>
              </a:rPr>
              <a:t>Scale up of media manufacturing ?</a:t>
            </a:r>
          </a:p>
          <a:p>
            <a:pPr marL="457200" lvl="2" defTabSz="609585"/>
            <a:endParaRPr lang="en-US" sz="2000" dirty="0">
              <a:solidFill>
                <a:srgbClr val="666666"/>
              </a:solidFill>
              <a:latin typeface="Arial"/>
              <a:cs typeface="Arial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11A61E7-9FFA-67DE-5566-6756B209DE5A}"/>
              </a:ext>
            </a:extLst>
          </p:cNvPr>
          <p:cNvSpPr txBox="1"/>
          <p:nvPr/>
        </p:nvSpPr>
        <p:spPr>
          <a:xfrm>
            <a:off x="4202599" y="3111095"/>
            <a:ext cx="7819753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indent="-285750">
              <a:buFont typeface="Wingdings" pitchFamily="2" charset="2"/>
              <a:buChar char="Ø"/>
            </a:pPr>
            <a:r>
              <a:rPr lang="en-US" dirty="0">
                <a:solidFill>
                  <a:srgbClr val="666666"/>
                </a:solidFill>
                <a:latin typeface="Arial"/>
                <a:cs typeface="Arial"/>
              </a:rPr>
              <a:t>Unknown – whitepaper lists 360MB/sec at system level parallel</a:t>
            </a:r>
          </a:p>
          <a:p>
            <a:pPr>
              <a:buNone/>
            </a:pPr>
            <a:endParaRPr lang="en-US" sz="1400" dirty="0">
              <a:solidFill>
                <a:srgbClr val="666666"/>
              </a:solidFill>
              <a:latin typeface="Arial"/>
              <a:cs typeface="Arial"/>
            </a:endParaRPr>
          </a:p>
        </p:txBody>
      </p:sp>
      <p:sp>
        <p:nvSpPr>
          <p:cNvPr id="8" name="Right Arrow 7">
            <a:extLst>
              <a:ext uri="{FF2B5EF4-FFF2-40B4-BE49-F238E27FC236}">
                <a16:creationId xmlns:a16="http://schemas.microsoft.com/office/drawing/2014/main" id="{2989C864-AD8E-A343-91A9-B6DFC15D9FD2}"/>
              </a:ext>
            </a:extLst>
          </p:cNvPr>
          <p:cNvSpPr/>
          <p:nvPr/>
        </p:nvSpPr>
        <p:spPr>
          <a:xfrm>
            <a:off x="3657598" y="1213661"/>
            <a:ext cx="459274" cy="500062"/>
          </a:xfrm>
          <a:prstGeom prst="rightArrow">
            <a:avLst/>
          </a:prstGeom>
          <a:solidFill>
            <a:srgbClr val="00B050"/>
          </a:solidFill>
          <a:effectLst/>
        </p:spPr>
        <p:txBody>
          <a:bodyPr wrap="square" lIns="0" tIns="0" rIns="0" bIns="0" rtlCol="0" anchor="ctr">
            <a:noAutofit/>
          </a:bodyPr>
          <a:lstStyle/>
          <a:p>
            <a:pPr algn="ctr">
              <a:spcBef>
                <a:spcPts val="0"/>
              </a:spcBef>
              <a:buFontTx/>
              <a:buNone/>
            </a:pPr>
            <a:endParaRPr kumimoji="0" lang="en-US" sz="2900" b="1" i="0" u="none" strike="noStrike" kern="1200" cap="none" spc="0" normalizeH="0" baseline="0" noProof="0" dirty="0">
              <a:ln>
                <a:noFill/>
              </a:ln>
              <a:solidFill>
                <a:srgbClr val="00649D"/>
              </a:solidFill>
              <a:effectLst/>
              <a:uLnTx/>
              <a:uFillTx/>
              <a:latin typeface="HelvNeue for IBM" pitchFamily="-84" charset="0"/>
              <a:ea typeface="MS PGothic" pitchFamily="34" charset="-128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598F70D-8BFD-1746-6AFE-08570DC1B535}"/>
              </a:ext>
            </a:extLst>
          </p:cNvPr>
          <p:cNvSpPr txBox="1"/>
          <p:nvPr/>
        </p:nvSpPr>
        <p:spPr>
          <a:xfrm>
            <a:off x="4202599" y="1276320"/>
            <a:ext cx="7819753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indent="-285750">
              <a:buFont typeface="Wingdings" pitchFamily="2" charset="2"/>
              <a:buChar char="Ø"/>
            </a:pPr>
            <a:r>
              <a:rPr lang="en-US" dirty="0">
                <a:solidFill>
                  <a:srgbClr val="666666"/>
                </a:solidFill>
                <a:latin typeface="Arial"/>
                <a:cs typeface="Arial"/>
              </a:rPr>
              <a:t>Make more “buckets” at a lower cost - not smaller “buckets”</a:t>
            </a:r>
          </a:p>
          <a:p>
            <a:pPr indent="-285750">
              <a:buFont typeface="Wingdings" pitchFamily="2" charset="2"/>
              <a:buChar char="Ø"/>
            </a:pPr>
            <a:r>
              <a:rPr lang="en-US" dirty="0">
                <a:solidFill>
                  <a:srgbClr val="666666"/>
                </a:solidFill>
                <a:latin typeface="Arial"/>
                <a:cs typeface="Arial"/>
              </a:rPr>
              <a:t>Multilayer extruded optical media</a:t>
            </a:r>
          </a:p>
          <a:p>
            <a:pPr>
              <a:buNone/>
            </a:pPr>
            <a:endParaRPr lang="en-US" sz="1400" dirty="0">
              <a:solidFill>
                <a:srgbClr val="666666"/>
              </a:solidFill>
              <a:latin typeface="Arial"/>
              <a:cs typeface="Arial"/>
            </a:endParaRPr>
          </a:p>
        </p:txBody>
      </p:sp>
      <p:sp>
        <p:nvSpPr>
          <p:cNvPr id="12" name="Right Arrow 11">
            <a:extLst>
              <a:ext uri="{FF2B5EF4-FFF2-40B4-BE49-F238E27FC236}">
                <a16:creationId xmlns:a16="http://schemas.microsoft.com/office/drawing/2014/main" id="{68A96742-6CE7-01B5-3E8E-7828981BB551}"/>
              </a:ext>
            </a:extLst>
          </p:cNvPr>
          <p:cNvSpPr/>
          <p:nvPr/>
        </p:nvSpPr>
        <p:spPr>
          <a:xfrm>
            <a:off x="3657598" y="2069140"/>
            <a:ext cx="459274" cy="500062"/>
          </a:xfrm>
          <a:prstGeom prst="rightArrow">
            <a:avLst/>
          </a:prstGeom>
          <a:solidFill>
            <a:srgbClr val="00B050"/>
          </a:solidFill>
          <a:effectLst/>
        </p:spPr>
        <p:txBody>
          <a:bodyPr wrap="square" lIns="0" tIns="0" rIns="0" bIns="0" rtlCol="0" anchor="ctr">
            <a:noAutofit/>
          </a:bodyPr>
          <a:lstStyle/>
          <a:p>
            <a:pPr algn="ctr">
              <a:spcBef>
                <a:spcPts val="0"/>
              </a:spcBef>
              <a:buFontTx/>
              <a:buNone/>
            </a:pPr>
            <a:endParaRPr kumimoji="0" lang="en-US" sz="2900" b="1" i="0" u="none" strike="noStrike" kern="1200" cap="none" spc="0" normalizeH="0" baseline="0" noProof="0" dirty="0">
              <a:ln>
                <a:noFill/>
              </a:ln>
              <a:solidFill>
                <a:srgbClr val="00649D"/>
              </a:solidFill>
              <a:effectLst/>
              <a:uLnTx/>
              <a:uFillTx/>
              <a:latin typeface="HelvNeue for IBM" pitchFamily="-84" charset="0"/>
              <a:ea typeface="MS PGothic" pitchFamily="34" charset="-128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F6F57E7-F38C-3059-ED46-2FD850459D9A}"/>
              </a:ext>
            </a:extLst>
          </p:cNvPr>
          <p:cNvSpPr txBox="1"/>
          <p:nvPr/>
        </p:nvSpPr>
        <p:spPr>
          <a:xfrm>
            <a:off x="4202598" y="2184481"/>
            <a:ext cx="7819753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indent="-285750">
              <a:buFont typeface="Wingdings" pitchFamily="2" charset="2"/>
              <a:buChar char="Ø"/>
            </a:pPr>
            <a:r>
              <a:rPr lang="en-US" dirty="0">
                <a:solidFill>
                  <a:srgbClr val="666666"/>
                </a:solidFill>
                <a:latin typeface="Arial"/>
                <a:cs typeface="Arial"/>
              </a:rPr>
              <a:t>Smaller not necessary as not pushing areal density (</a:t>
            </a:r>
            <a:r>
              <a:rPr lang="en-US" dirty="0" err="1">
                <a:solidFill>
                  <a:srgbClr val="666666"/>
                </a:solidFill>
                <a:latin typeface="Arial"/>
                <a:cs typeface="Arial"/>
              </a:rPr>
              <a:t>ie</a:t>
            </a:r>
            <a:r>
              <a:rPr lang="en-US" dirty="0">
                <a:solidFill>
                  <a:srgbClr val="666666"/>
                </a:solidFill>
                <a:latin typeface="Arial"/>
                <a:cs typeface="Arial"/>
              </a:rPr>
              <a:t>. smaller buckets)</a:t>
            </a:r>
          </a:p>
          <a:p>
            <a:pPr indent="-285750">
              <a:buFont typeface="Wingdings" pitchFamily="2" charset="2"/>
              <a:buChar char="Ø"/>
            </a:pPr>
            <a:r>
              <a:rPr lang="en-US" dirty="0">
                <a:solidFill>
                  <a:srgbClr val="666666"/>
                </a:solidFill>
                <a:latin typeface="Arial"/>
                <a:cs typeface="Arial"/>
              </a:rPr>
              <a:t>Use of “blue” light eliminates need for new optics, lasers</a:t>
            </a:r>
          </a:p>
          <a:p>
            <a:pPr>
              <a:buNone/>
            </a:pPr>
            <a:endParaRPr lang="en-US" sz="1400" dirty="0">
              <a:solidFill>
                <a:srgbClr val="666666"/>
              </a:solidFill>
              <a:latin typeface="Arial"/>
              <a:cs typeface="Arial"/>
            </a:endParaRPr>
          </a:p>
        </p:txBody>
      </p:sp>
      <p:pic>
        <p:nvPicPr>
          <p:cNvPr id="15" name="Graphic 14" descr="Question Mark with solid fill">
            <a:extLst>
              <a:ext uri="{FF2B5EF4-FFF2-40B4-BE49-F238E27FC236}">
                <a16:creationId xmlns:a16="http://schemas.microsoft.com/office/drawing/2014/main" id="{30E28D1C-A82E-8EE5-D68E-C974F1EDC99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508883" y="2942210"/>
            <a:ext cx="707999" cy="707999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0180CB82-83ED-5542-4B9A-F72C5F34F00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730568" y="162815"/>
            <a:ext cx="1376921" cy="1325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677376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DDFCA6-0FB6-FCEF-2CE8-53B260089D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2D4E18B-9CA3-79E7-046F-EDC3CF9D46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0BE6F14-FF48-0F4F-A8AA-2E3F25371E4A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 charset="0"/>
            </a:endParaRP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D87E4F6-3A2C-B1D0-5DE5-2688C62F34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ea typeface="+mn-ea"/>
                <a:cs typeface="Arial" charset="0"/>
              </a:rPr>
              <a:t>Ed Childers  Mar 2025
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3549DE39-8705-3755-3829-FFFE821927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231603"/>
            <a:ext cx="10674349" cy="886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Font typeface="Wingdings" charset="2"/>
              <a:buChar char="§"/>
              <a:defRPr>
                <a:solidFill>
                  <a:srgbClr val="000000"/>
                </a:solidFill>
                <a:latin typeface="Arial" charset="0"/>
                <a:ea typeface="MS PGothic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Font typeface="Symbol" charset="2"/>
              <a:buChar char="-"/>
              <a:defRPr sz="1600">
                <a:solidFill>
                  <a:srgbClr val="000000"/>
                </a:solidFill>
                <a:latin typeface="Arial" charset="0"/>
                <a:ea typeface="MS PGothic" charset="-128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1400">
                <a:solidFill>
                  <a:srgbClr val="000000"/>
                </a:solidFill>
                <a:latin typeface="Arial" charset="0"/>
                <a:ea typeface="MS PGothic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1400">
                <a:solidFill>
                  <a:srgbClr val="000000"/>
                </a:solidFill>
                <a:latin typeface="Arial" charset="0"/>
                <a:ea typeface="MS PGothic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defRPr sz="1200">
                <a:solidFill>
                  <a:srgbClr val="000000"/>
                </a:solidFill>
                <a:latin typeface="Arial" charset="0"/>
                <a:ea typeface="MS PGothic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200">
                <a:solidFill>
                  <a:srgbClr val="000000"/>
                </a:solidFill>
                <a:latin typeface="Arial" charset="0"/>
                <a:ea typeface="MS PGothic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200">
                <a:solidFill>
                  <a:srgbClr val="000000"/>
                </a:solidFill>
                <a:latin typeface="Arial" charset="0"/>
                <a:ea typeface="MS PGothic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200">
                <a:solidFill>
                  <a:srgbClr val="000000"/>
                </a:solidFill>
                <a:latin typeface="Arial" charset="0"/>
                <a:ea typeface="MS PGothic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200">
                <a:solidFill>
                  <a:srgbClr val="000000"/>
                </a:solidFill>
                <a:latin typeface="Arial" charset="0"/>
                <a:ea typeface="MS PGothic" charset="-128"/>
              </a:defRPr>
            </a:lvl9pPr>
          </a:lstStyle>
          <a:p>
            <a:pPr lv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None/>
              <a:defRPr/>
            </a:pPr>
            <a:r>
              <a:rPr lang="en-US" sz="3200" b="1" kern="0" dirty="0">
                <a:solidFill>
                  <a:srgbClr val="00649D"/>
                </a:solidFill>
                <a:latin typeface="HelvNeue for IBM"/>
                <a:ea typeface="MS PGothic" pitchFamily="34" charset="-128"/>
              </a:rPr>
              <a:t>Storage Technology Improvement Recipe - Modified</a:t>
            </a:r>
          </a:p>
          <a:p>
            <a:pPr lv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None/>
              <a:defRPr/>
            </a:pPr>
            <a:r>
              <a:rPr lang="en-US" sz="3200" b="1" kern="0" dirty="0" err="1">
                <a:solidFill>
                  <a:srgbClr val="00649D"/>
                </a:solidFill>
                <a:latin typeface="HelvNeue for IBM"/>
                <a:ea typeface="MS PGothic" pitchFamily="34" charset="-128"/>
              </a:rPr>
              <a:t>Cerabyte</a:t>
            </a:r>
            <a:r>
              <a:rPr lang="en-US" sz="3200" b="1" kern="0" dirty="0">
                <a:solidFill>
                  <a:srgbClr val="00649D"/>
                </a:solidFill>
                <a:latin typeface="HelvNeue for IBM"/>
                <a:ea typeface="MS PGothic" pitchFamily="34" charset="-128"/>
              </a:rPr>
              <a:t> – Immutable, “forever” Write Once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4679A72-AB0E-75CF-00A9-681E2D1B241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21107969">
            <a:off x="1431080" y="4575708"/>
            <a:ext cx="1595226" cy="163148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8664E200-44D9-EBE5-5A7A-5589C32739B2}"/>
              </a:ext>
            </a:extLst>
          </p:cNvPr>
          <p:cNvSpPr txBox="1">
            <a:spLocks/>
          </p:cNvSpPr>
          <p:nvPr/>
        </p:nvSpPr>
        <p:spPr bwMode="auto">
          <a:xfrm>
            <a:off x="304801" y="1200047"/>
            <a:ext cx="3560190" cy="3270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54872" rIns="219485" bIns="5487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6666"/>
              </a:buClr>
              <a:buFont typeface="Arial" pitchFamily="34" charset="0"/>
              <a:buNone/>
              <a:defRPr sz="2250">
                <a:solidFill>
                  <a:srgbClr val="666666"/>
                </a:solidFill>
                <a:latin typeface="HelvNeue for IBM"/>
                <a:ea typeface="MS PGothic" pitchFamily="34" charset="-128"/>
                <a:cs typeface="+mn-cs"/>
              </a:defRPr>
            </a:lvl1pPr>
            <a:lvl2pPr marL="515986" indent="-225446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6666"/>
              </a:buClr>
              <a:buFont typeface="Arial" pitchFamily="34" charset="0"/>
              <a:buChar char="•"/>
              <a:defRPr sz="2000">
                <a:solidFill>
                  <a:srgbClr val="666666"/>
                </a:solidFill>
                <a:latin typeface="HelvNeue for IBM"/>
                <a:ea typeface="MS PGothic" pitchFamily="34" charset="-128"/>
              </a:defRPr>
            </a:lvl2pPr>
            <a:lvl3pPr marL="746194" indent="-112724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6666"/>
              </a:buClr>
              <a:buFont typeface="Arial" pitchFamily="34" charset="0"/>
              <a:buChar char="•"/>
              <a:defRPr sz="1833">
                <a:solidFill>
                  <a:srgbClr val="666666"/>
                </a:solidFill>
                <a:latin typeface="HelvNeue for IBM"/>
                <a:ea typeface="MS PGothic" pitchFamily="34" charset="-128"/>
              </a:defRPr>
            </a:lvl3pPr>
            <a:lvl4pPr marL="1430472" indent="-176229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1500">
                <a:solidFill>
                  <a:srgbClr val="000000"/>
                </a:solidFill>
                <a:latin typeface="+mn-lt"/>
                <a:ea typeface="MS PGothic" pitchFamily="34" charset="-128"/>
              </a:defRPr>
            </a:lvl4pPr>
            <a:lvl5pPr marL="1719423" indent="-79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167">
                <a:solidFill>
                  <a:srgbClr val="000000"/>
                </a:solidFill>
                <a:latin typeface="+mn-lt"/>
                <a:ea typeface="MS PGothic" pitchFamily="34" charset="-128"/>
              </a:defRPr>
            </a:lvl5pPr>
            <a:lvl6pPr marL="2176666" indent="-79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167">
                <a:solidFill>
                  <a:srgbClr val="000000"/>
                </a:solidFill>
                <a:latin typeface="+mn-lt"/>
              </a:defRPr>
            </a:lvl6pPr>
            <a:lvl7pPr marL="2633910" indent="-79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167">
                <a:solidFill>
                  <a:srgbClr val="000000"/>
                </a:solidFill>
                <a:latin typeface="+mn-lt"/>
              </a:defRPr>
            </a:lvl7pPr>
            <a:lvl8pPr marL="3091151" indent="-79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167">
                <a:solidFill>
                  <a:srgbClr val="000000"/>
                </a:solidFill>
                <a:latin typeface="+mn-lt"/>
              </a:defRPr>
            </a:lvl8pPr>
            <a:lvl9pPr marL="3548394" indent="-79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167">
                <a:solidFill>
                  <a:srgbClr val="000000"/>
                </a:solidFill>
                <a:latin typeface="+mn-lt"/>
              </a:defRPr>
            </a:lvl9pPr>
          </a:lstStyle>
          <a:p>
            <a:pPr marL="457189" indent="-457189">
              <a:buFont typeface="+mj-lt"/>
              <a:buAutoNum type="arabicPeriod"/>
            </a:pPr>
            <a:r>
              <a:rPr lang="en-US" sz="1600" dirty="0"/>
              <a:t>Make smaller buckets in which to store bits</a:t>
            </a:r>
          </a:p>
          <a:p>
            <a:pPr marL="457189" indent="-457189">
              <a:buFont typeface="+mj-lt"/>
              <a:buAutoNum type="arabicPeriod"/>
            </a:pPr>
            <a:endParaRPr lang="en-US" sz="1600" dirty="0"/>
          </a:p>
          <a:p>
            <a:pPr marL="457189" indent="-457189">
              <a:buFont typeface="+mj-lt"/>
              <a:buAutoNum type="arabicPeriod"/>
            </a:pPr>
            <a:r>
              <a:rPr lang="en-US" sz="1600" dirty="0"/>
              <a:t>Make a smaller, more sensitive thing to R/W the smaller bits</a:t>
            </a:r>
          </a:p>
          <a:p>
            <a:pPr marL="457189" indent="-457189">
              <a:buFont typeface="+mj-lt"/>
              <a:buAutoNum type="arabicPeriod"/>
            </a:pPr>
            <a:endParaRPr lang="en-US" sz="1600" dirty="0"/>
          </a:p>
          <a:p>
            <a:pPr marL="457189" indent="-457189">
              <a:buFont typeface="+mj-lt"/>
              <a:buAutoNum type="arabicPeriod"/>
            </a:pPr>
            <a:r>
              <a:rPr lang="en-US" sz="1600" dirty="0"/>
              <a:t>Make a better, faster, more accurate thing to get the sensor located on the bits</a:t>
            </a:r>
          </a:p>
          <a:p>
            <a:pPr marL="457189" indent="-457189">
              <a:buFont typeface="+mj-lt"/>
              <a:buAutoNum type="arabicPeriod"/>
            </a:pPr>
            <a:endParaRPr lang="en-US" sz="1600" dirty="0"/>
          </a:p>
          <a:p>
            <a:pPr marL="457189" indent="-457189">
              <a:buFont typeface="+mj-lt"/>
              <a:buAutoNum type="arabicPeriod"/>
            </a:pPr>
            <a:r>
              <a:rPr lang="en-US" sz="1600" dirty="0"/>
              <a:t>Make a more efficient means of encoding data into the bits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9F27CB9-81BF-EBB0-4594-8D18AE39F0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5296" y="3911479"/>
            <a:ext cx="568661" cy="5588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97EDA648-B3DB-3CA9-3C3E-B743F2C7998C}"/>
              </a:ext>
            </a:extLst>
          </p:cNvPr>
          <p:cNvSpPr txBox="1"/>
          <p:nvPr/>
        </p:nvSpPr>
        <p:spPr>
          <a:xfrm>
            <a:off x="4458008" y="3911308"/>
            <a:ext cx="7564341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 defTabSz="609585">
              <a:spcBef>
                <a:spcPts val="0"/>
              </a:spcBef>
            </a:pPr>
            <a:r>
              <a:rPr lang="en-US" sz="2000" b="1" u="sng" dirty="0">
                <a:solidFill>
                  <a:srgbClr val="666666"/>
                </a:solidFill>
                <a:latin typeface="Arial"/>
                <a:cs typeface="Arial"/>
              </a:rPr>
              <a:t>Net</a:t>
            </a:r>
          </a:p>
          <a:p>
            <a:pPr marL="342900" lvl="1" indent="-342900" defTabSz="609585">
              <a:buFont typeface="Wingdings" pitchFamily="2" charset="2"/>
              <a:buChar char="Ø"/>
            </a:pPr>
            <a:r>
              <a:rPr lang="en-US" sz="2000" dirty="0">
                <a:solidFill>
                  <a:srgbClr val="666666"/>
                </a:solidFill>
                <a:latin typeface="Arial"/>
                <a:cs typeface="Arial"/>
              </a:rPr>
              <a:t>Potential for permanent Write Once archive</a:t>
            </a:r>
          </a:p>
          <a:p>
            <a:pPr marL="342900" lvl="1" indent="-342900" defTabSz="609585">
              <a:buFont typeface="Wingdings" pitchFamily="2" charset="2"/>
              <a:buChar char="Ø"/>
            </a:pPr>
            <a:r>
              <a:rPr lang="en-US" sz="2000" dirty="0">
                <a:solidFill>
                  <a:srgbClr val="666666"/>
                </a:solidFill>
                <a:latin typeface="Arial"/>
                <a:cs typeface="Arial"/>
              </a:rPr>
              <a:t>Potential Challenges</a:t>
            </a:r>
          </a:p>
          <a:p>
            <a:pPr marL="800100" lvl="2" indent="-342900" defTabSz="609585">
              <a:buFont typeface="Wingdings" pitchFamily="2" charset="2"/>
              <a:buChar char="Ø"/>
            </a:pPr>
            <a:r>
              <a:rPr lang="en-US" sz="2000" dirty="0">
                <a:solidFill>
                  <a:srgbClr val="666666"/>
                </a:solidFill>
                <a:latin typeface="Arial"/>
                <a:cs typeface="Arial"/>
              </a:rPr>
              <a:t>Future scaling of density / going to shorter wavelengths</a:t>
            </a:r>
          </a:p>
          <a:p>
            <a:pPr marL="800100" lvl="2" indent="-342900" defTabSz="609585">
              <a:buFont typeface="Wingdings" pitchFamily="2" charset="2"/>
              <a:buChar char="Ø"/>
            </a:pPr>
            <a:r>
              <a:rPr lang="en-US" sz="2000" dirty="0">
                <a:solidFill>
                  <a:srgbClr val="666666"/>
                </a:solidFill>
                <a:latin typeface="Arial"/>
                <a:cs typeface="Arial"/>
              </a:rPr>
              <a:t>Scale up of media manufacturing ?</a:t>
            </a:r>
          </a:p>
          <a:p>
            <a:pPr marL="800100" lvl="2" indent="-342900" defTabSz="609585">
              <a:buFont typeface="Wingdings" pitchFamily="2" charset="2"/>
              <a:buChar char="Ø"/>
            </a:pPr>
            <a:r>
              <a:rPr lang="en-US" sz="2000" dirty="0">
                <a:solidFill>
                  <a:srgbClr val="666666"/>
                </a:solidFill>
                <a:latin typeface="Arial"/>
                <a:cs typeface="Arial"/>
              </a:rPr>
              <a:t>Femtosecond laser ecosystem ?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340D5F2-3952-B841-47FE-7109180B899A}"/>
              </a:ext>
            </a:extLst>
          </p:cNvPr>
          <p:cNvSpPr txBox="1"/>
          <p:nvPr/>
        </p:nvSpPr>
        <p:spPr>
          <a:xfrm>
            <a:off x="4202597" y="2946692"/>
            <a:ext cx="7819753" cy="10464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indent="-285750">
              <a:buFont typeface="Wingdings" pitchFamily="2" charset="2"/>
              <a:buChar char="Ø"/>
            </a:pPr>
            <a:r>
              <a:rPr lang="en-US" dirty="0">
                <a:solidFill>
                  <a:srgbClr val="666666"/>
                </a:solidFill>
                <a:latin typeface="Arial"/>
                <a:cs typeface="Arial"/>
              </a:rPr>
              <a:t>Unknown </a:t>
            </a:r>
          </a:p>
          <a:p>
            <a:pPr indent="-285750">
              <a:buFont typeface="Wingdings" pitchFamily="2" charset="2"/>
              <a:buChar char="Ø"/>
            </a:pPr>
            <a:r>
              <a:rPr lang="en-US" dirty="0">
                <a:solidFill>
                  <a:srgbClr val="666666"/>
                </a:solidFill>
                <a:latin typeface="Arial"/>
                <a:cs typeface="Arial"/>
              </a:rPr>
              <a:t>Write - Single Femtosecond laser images ~1M domains via DMD</a:t>
            </a:r>
          </a:p>
          <a:p>
            <a:pPr indent="-285750">
              <a:buFont typeface="Wingdings" pitchFamily="2" charset="2"/>
              <a:buChar char="Ø"/>
            </a:pPr>
            <a:r>
              <a:rPr lang="en-US" dirty="0">
                <a:solidFill>
                  <a:srgbClr val="666666"/>
                </a:solidFill>
                <a:latin typeface="Arial"/>
                <a:cs typeface="Arial"/>
              </a:rPr>
              <a:t>Read – imaging of blocks should be capable of reasonable </a:t>
            </a:r>
            <a:r>
              <a:rPr lang="en-US" dirty="0" err="1">
                <a:solidFill>
                  <a:srgbClr val="666666"/>
                </a:solidFill>
                <a:latin typeface="Arial"/>
                <a:cs typeface="Arial"/>
              </a:rPr>
              <a:t>datarates</a:t>
            </a:r>
            <a:endParaRPr lang="en-US" dirty="0">
              <a:solidFill>
                <a:srgbClr val="666666"/>
              </a:solidFill>
              <a:latin typeface="Arial"/>
              <a:cs typeface="Arial"/>
            </a:endParaRPr>
          </a:p>
          <a:p>
            <a:pPr>
              <a:buNone/>
            </a:pPr>
            <a:endParaRPr lang="en-US" sz="1400" dirty="0">
              <a:solidFill>
                <a:srgbClr val="666666"/>
              </a:solidFill>
              <a:latin typeface="Arial"/>
              <a:cs typeface="Arial"/>
            </a:endParaRPr>
          </a:p>
        </p:txBody>
      </p:sp>
      <p:sp>
        <p:nvSpPr>
          <p:cNvPr id="8" name="Right Arrow 7">
            <a:extLst>
              <a:ext uri="{FF2B5EF4-FFF2-40B4-BE49-F238E27FC236}">
                <a16:creationId xmlns:a16="http://schemas.microsoft.com/office/drawing/2014/main" id="{C7922BD9-2C56-1EB2-1AE9-7A1F66E8F826}"/>
              </a:ext>
            </a:extLst>
          </p:cNvPr>
          <p:cNvSpPr/>
          <p:nvPr/>
        </p:nvSpPr>
        <p:spPr>
          <a:xfrm>
            <a:off x="3657598" y="1213661"/>
            <a:ext cx="459274" cy="500062"/>
          </a:xfrm>
          <a:prstGeom prst="rightArrow">
            <a:avLst/>
          </a:prstGeom>
          <a:solidFill>
            <a:srgbClr val="00B050"/>
          </a:solidFill>
          <a:effectLst/>
        </p:spPr>
        <p:txBody>
          <a:bodyPr wrap="square" lIns="0" tIns="0" rIns="0" bIns="0" rtlCol="0" anchor="ctr">
            <a:noAutofit/>
          </a:bodyPr>
          <a:lstStyle/>
          <a:p>
            <a:pPr algn="ctr">
              <a:spcBef>
                <a:spcPts val="0"/>
              </a:spcBef>
              <a:buFontTx/>
              <a:buNone/>
            </a:pPr>
            <a:endParaRPr kumimoji="0" lang="en-US" sz="2900" b="1" i="0" u="none" strike="noStrike" kern="1200" cap="none" spc="0" normalizeH="0" baseline="0" noProof="0" dirty="0">
              <a:ln>
                <a:noFill/>
              </a:ln>
              <a:solidFill>
                <a:srgbClr val="00649D"/>
              </a:solidFill>
              <a:effectLst/>
              <a:uLnTx/>
              <a:uFillTx/>
              <a:latin typeface="HelvNeue for IBM" pitchFamily="-84" charset="0"/>
              <a:ea typeface="MS PGothic" pitchFamily="34" charset="-128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CF8C0FF-00B6-DFB8-F336-E976CEE7DB58}"/>
              </a:ext>
            </a:extLst>
          </p:cNvPr>
          <p:cNvSpPr txBox="1"/>
          <p:nvPr/>
        </p:nvSpPr>
        <p:spPr>
          <a:xfrm>
            <a:off x="4202599" y="1276320"/>
            <a:ext cx="781975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indent="-285750">
              <a:buFont typeface="Wingdings" pitchFamily="2" charset="2"/>
              <a:buChar char="Ø"/>
            </a:pPr>
            <a:r>
              <a:rPr lang="en-US" dirty="0">
                <a:solidFill>
                  <a:srgbClr val="666666"/>
                </a:solidFill>
                <a:latin typeface="Arial"/>
                <a:cs typeface="Arial"/>
              </a:rPr>
              <a:t>Make permanent “buckets” at a competitive $/TB, not smaller</a:t>
            </a:r>
          </a:p>
          <a:p>
            <a:pPr indent="-285750">
              <a:buFont typeface="Wingdings" pitchFamily="2" charset="2"/>
              <a:buChar char="Ø"/>
            </a:pPr>
            <a:r>
              <a:rPr lang="en-US" dirty="0">
                <a:solidFill>
                  <a:srgbClr val="666666"/>
                </a:solidFill>
                <a:latin typeface="Arial"/>
                <a:cs typeface="Arial"/>
              </a:rPr>
              <a:t>Ceramic coated glass ablation by a femtosecond laser</a:t>
            </a:r>
            <a:endParaRPr lang="en-US" sz="1400" dirty="0">
              <a:solidFill>
                <a:srgbClr val="666666"/>
              </a:solidFill>
              <a:latin typeface="Arial"/>
              <a:cs typeface="Arial"/>
            </a:endParaRPr>
          </a:p>
        </p:txBody>
      </p:sp>
      <p:sp>
        <p:nvSpPr>
          <p:cNvPr id="12" name="Right Arrow 11">
            <a:extLst>
              <a:ext uri="{FF2B5EF4-FFF2-40B4-BE49-F238E27FC236}">
                <a16:creationId xmlns:a16="http://schemas.microsoft.com/office/drawing/2014/main" id="{E5CC6A43-742C-79AE-3DFE-0E6503CE0021}"/>
              </a:ext>
            </a:extLst>
          </p:cNvPr>
          <p:cNvSpPr/>
          <p:nvPr/>
        </p:nvSpPr>
        <p:spPr>
          <a:xfrm>
            <a:off x="3657598" y="2069140"/>
            <a:ext cx="459274" cy="500062"/>
          </a:xfrm>
          <a:prstGeom prst="rightArrow">
            <a:avLst/>
          </a:prstGeom>
          <a:solidFill>
            <a:srgbClr val="00B050"/>
          </a:solidFill>
          <a:effectLst/>
        </p:spPr>
        <p:txBody>
          <a:bodyPr wrap="square" lIns="0" tIns="0" rIns="0" bIns="0" rtlCol="0" anchor="ctr">
            <a:noAutofit/>
          </a:bodyPr>
          <a:lstStyle/>
          <a:p>
            <a:pPr algn="ctr">
              <a:spcBef>
                <a:spcPts val="0"/>
              </a:spcBef>
              <a:buFontTx/>
              <a:buNone/>
            </a:pPr>
            <a:endParaRPr kumimoji="0" lang="en-US" sz="2900" b="1" i="0" u="none" strike="noStrike" kern="1200" cap="none" spc="0" normalizeH="0" baseline="0" noProof="0" dirty="0">
              <a:ln>
                <a:noFill/>
              </a:ln>
              <a:solidFill>
                <a:srgbClr val="00649D"/>
              </a:solidFill>
              <a:effectLst/>
              <a:uLnTx/>
              <a:uFillTx/>
              <a:latin typeface="HelvNeue for IBM" pitchFamily="-84" charset="0"/>
              <a:ea typeface="MS PGothic" pitchFamily="34" charset="-128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1F1D12C-5FD7-6B66-C432-1C3790EE41C2}"/>
              </a:ext>
            </a:extLst>
          </p:cNvPr>
          <p:cNvSpPr txBox="1"/>
          <p:nvPr/>
        </p:nvSpPr>
        <p:spPr>
          <a:xfrm>
            <a:off x="4202598" y="2113041"/>
            <a:ext cx="7819753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indent="-285750">
              <a:buFont typeface="Wingdings" pitchFamily="2" charset="2"/>
              <a:buChar char="Ø"/>
            </a:pPr>
            <a:r>
              <a:rPr lang="en-US" dirty="0">
                <a:solidFill>
                  <a:srgbClr val="666666"/>
                </a:solidFill>
                <a:latin typeface="Arial"/>
                <a:cs typeface="Arial"/>
              </a:rPr>
              <a:t>Imaging of domains within capabilities of existing optics/CCDs</a:t>
            </a:r>
          </a:p>
          <a:p>
            <a:pPr indent="-285750">
              <a:buFont typeface="Wingdings" pitchFamily="2" charset="2"/>
              <a:buChar char="Ø"/>
            </a:pPr>
            <a:r>
              <a:rPr lang="en-US" dirty="0">
                <a:solidFill>
                  <a:srgbClr val="666666"/>
                </a:solidFill>
                <a:latin typeface="Arial"/>
                <a:cs typeface="Arial"/>
              </a:rPr>
              <a:t>Femtosecond lasers required for ablation of domains</a:t>
            </a:r>
          </a:p>
          <a:p>
            <a:pPr>
              <a:buNone/>
            </a:pPr>
            <a:endParaRPr lang="en-US" sz="1400" dirty="0">
              <a:solidFill>
                <a:srgbClr val="666666"/>
              </a:solidFill>
              <a:latin typeface="Arial"/>
              <a:cs typeface="Arial"/>
            </a:endParaRPr>
          </a:p>
        </p:txBody>
      </p:sp>
      <p:pic>
        <p:nvPicPr>
          <p:cNvPr id="15" name="Graphic 14" descr="Question Mark with solid fill">
            <a:extLst>
              <a:ext uri="{FF2B5EF4-FFF2-40B4-BE49-F238E27FC236}">
                <a16:creationId xmlns:a16="http://schemas.microsoft.com/office/drawing/2014/main" id="{6587E9AE-E020-8211-7D86-F7D380DC32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508883" y="2942210"/>
            <a:ext cx="707999" cy="707999"/>
          </a:xfrm>
          <a:prstGeom prst="rect">
            <a:avLst/>
          </a:prstGeom>
        </p:spPr>
      </p:pic>
      <p:pic>
        <p:nvPicPr>
          <p:cNvPr id="2" name="Picture 2">
            <a:extLst>
              <a:ext uri="{FF2B5EF4-FFF2-40B4-BE49-F238E27FC236}">
                <a16:creationId xmlns:a16="http://schemas.microsoft.com/office/drawing/2014/main" id="{EEA8A302-27A0-176D-07EE-E6FD27B66EB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80"/>
          <a:stretch/>
        </p:blipFill>
        <p:spPr bwMode="auto">
          <a:xfrm>
            <a:off x="10844213" y="195739"/>
            <a:ext cx="1235188" cy="1252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068512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1EF3CA6-1B0C-074A-A9A7-8F9159C000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0BE6F14-FF48-0F4F-A8AA-2E3F25371E4A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 charset="0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ea typeface="+mn-ea"/>
                <a:cs typeface="Arial" charset="0"/>
              </a:rPr>
              <a:t>Ed Childers  Mar 2025
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A2F272F4-EF00-C64F-AE49-985CC28903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231603"/>
            <a:ext cx="10674349" cy="886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Font typeface="Wingdings" charset="2"/>
              <a:buChar char="§"/>
              <a:defRPr>
                <a:solidFill>
                  <a:srgbClr val="000000"/>
                </a:solidFill>
                <a:latin typeface="Arial" charset="0"/>
                <a:ea typeface="MS PGothic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Font typeface="Symbol" charset="2"/>
              <a:buChar char="-"/>
              <a:defRPr sz="1600">
                <a:solidFill>
                  <a:srgbClr val="000000"/>
                </a:solidFill>
                <a:latin typeface="Arial" charset="0"/>
                <a:ea typeface="MS PGothic" charset="-128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1400">
                <a:solidFill>
                  <a:srgbClr val="000000"/>
                </a:solidFill>
                <a:latin typeface="Arial" charset="0"/>
                <a:ea typeface="MS PGothic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1400">
                <a:solidFill>
                  <a:srgbClr val="000000"/>
                </a:solidFill>
                <a:latin typeface="Arial" charset="0"/>
                <a:ea typeface="MS PGothic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defRPr sz="1200">
                <a:solidFill>
                  <a:srgbClr val="000000"/>
                </a:solidFill>
                <a:latin typeface="Arial" charset="0"/>
                <a:ea typeface="MS PGothic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200">
                <a:solidFill>
                  <a:srgbClr val="000000"/>
                </a:solidFill>
                <a:latin typeface="Arial" charset="0"/>
                <a:ea typeface="MS PGothic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200">
                <a:solidFill>
                  <a:srgbClr val="000000"/>
                </a:solidFill>
                <a:latin typeface="Arial" charset="0"/>
                <a:ea typeface="MS PGothic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200">
                <a:solidFill>
                  <a:srgbClr val="000000"/>
                </a:solidFill>
                <a:latin typeface="Arial" charset="0"/>
                <a:ea typeface="MS PGothic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200">
                <a:solidFill>
                  <a:srgbClr val="000000"/>
                </a:solidFill>
                <a:latin typeface="Arial" charset="0"/>
                <a:ea typeface="MS PGothic" charset="-128"/>
              </a:defRPr>
            </a:lvl9pPr>
          </a:lstStyle>
          <a:p>
            <a:pPr lv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None/>
              <a:defRPr/>
            </a:pPr>
            <a:r>
              <a:rPr lang="en-US" sz="3200" b="1" kern="0" dirty="0">
                <a:solidFill>
                  <a:srgbClr val="00649D"/>
                </a:solidFill>
                <a:latin typeface="HelvNeue for IBM"/>
                <a:ea typeface="MS PGothic" pitchFamily="34" charset="-128"/>
              </a:rPr>
              <a:t>Storage Technology Improvement Recipe – Modified</a:t>
            </a:r>
          </a:p>
          <a:p>
            <a:pPr lv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None/>
              <a:defRPr/>
            </a:pPr>
            <a:r>
              <a:rPr lang="en-US" sz="3200" b="1" kern="0" dirty="0">
                <a:solidFill>
                  <a:srgbClr val="00649D"/>
                </a:solidFill>
                <a:latin typeface="HelvNeue for IBM"/>
                <a:ea typeface="MS PGothic" pitchFamily="34" charset="-128"/>
              </a:rPr>
              <a:t>5D Optical / Silica Technology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0C0D95C-F50C-7640-8119-7F049DF95BB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21107969">
            <a:off x="1431080" y="4575708"/>
            <a:ext cx="1595226" cy="163148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015B4965-8868-AC4D-9F67-1789E35730CE}"/>
              </a:ext>
            </a:extLst>
          </p:cNvPr>
          <p:cNvSpPr txBox="1">
            <a:spLocks/>
          </p:cNvSpPr>
          <p:nvPr/>
        </p:nvSpPr>
        <p:spPr bwMode="auto">
          <a:xfrm>
            <a:off x="304801" y="1200047"/>
            <a:ext cx="3560190" cy="3270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54872" rIns="219485" bIns="5487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6666"/>
              </a:buClr>
              <a:buFont typeface="Arial" pitchFamily="34" charset="0"/>
              <a:buNone/>
              <a:defRPr sz="2250">
                <a:solidFill>
                  <a:srgbClr val="666666"/>
                </a:solidFill>
                <a:latin typeface="HelvNeue for IBM"/>
                <a:ea typeface="MS PGothic" pitchFamily="34" charset="-128"/>
                <a:cs typeface="+mn-cs"/>
              </a:defRPr>
            </a:lvl1pPr>
            <a:lvl2pPr marL="515986" indent="-225446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6666"/>
              </a:buClr>
              <a:buFont typeface="Arial" pitchFamily="34" charset="0"/>
              <a:buChar char="•"/>
              <a:defRPr sz="2000">
                <a:solidFill>
                  <a:srgbClr val="666666"/>
                </a:solidFill>
                <a:latin typeface="HelvNeue for IBM"/>
                <a:ea typeface="MS PGothic" pitchFamily="34" charset="-128"/>
              </a:defRPr>
            </a:lvl2pPr>
            <a:lvl3pPr marL="746194" indent="-112724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6666"/>
              </a:buClr>
              <a:buFont typeface="Arial" pitchFamily="34" charset="0"/>
              <a:buChar char="•"/>
              <a:defRPr sz="1833">
                <a:solidFill>
                  <a:srgbClr val="666666"/>
                </a:solidFill>
                <a:latin typeface="HelvNeue for IBM"/>
                <a:ea typeface="MS PGothic" pitchFamily="34" charset="-128"/>
              </a:defRPr>
            </a:lvl3pPr>
            <a:lvl4pPr marL="1430472" indent="-176229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1500">
                <a:solidFill>
                  <a:srgbClr val="000000"/>
                </a:solidFill>
                <a:latin typeface="+mn-lt"/>
                <a:ea typeface="MS PGothic" pitchFamily="34" charset="-128"/>
              </a:defRPr>
            </a:lvl4pPr>
            <a:lvl5pPr marL="1719423" indent="-79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167">
                <a:solidFill>
                  <a:srgbClr val="000000"/>
                </a:solidFill>
                <a:latin typeface="+mn-lt"/>
                <a:ea typeface="MS PGothic" pitchFamily="34" charset="-128"/>
              </a:defRPr>
            </a:lvl5pPr>
            <a:lvl6pPr marL="2176666" indent="-79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167">
                <a:solidFill>
                  <a:srgbClr val="000000"/>
                </a:solidFill>
                <a:latin typeface="+mn-lt"/>
              </a:defRPr>
            </a:lvl6pPr>
            <a:lvl7pPr marL="2633910" indent="-79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167">
                <a:solidFill>
                  <a:srgbClr val="000000"/>
                </a:solidFill>
                <a:latin typeface="+mn-lt"/>
              </a:defRPr>
            </a:lvl7pPr>
            <a:lvl8pPr marL="3091151" indent="-79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167">
                <a:solidFill>
                  <a:srgbClr val="000000"/>
                </a:solidFill>
                <a:latin typeface="+mn-lt"/>
              </a:defRPr>
            </a:lvl8pPr>
            <a:lvl9pPr marL="3548394" indent="-79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167">
                <a:solidFill>
                  <a:srgbClr val="000000"/>
                </a:solidFill>
                <a:latin typeface="+mn-lt"/>
              </a:defRPr>
            </a:lvl9pPr>
          </a:lstStyle>
          <a:p>
            <a:pPr marL="457189" indent="-457189">
              <a:buFont typeface="+mj-lt"/>
              <a:buAutoNum type="arabicPeriod"/>
            </a:pPr>
            <a:r>
              <a:rPr lang="en-US" sz="1600" dirty="0"/>
              <a:t>Make smaller buckets in which to store bits</a:t>
            </a:r>
          </a:p>
          <a:p>
            <a:pPr marL="457189" indent="-457189">
              <a:buFont typeface="+mj-lt"/>
              <a:buAutoNum type="arabicPeriod"/>
            </a:pPr>
            <a:endParaRPr lang="en-US" sz="1600" dirty="0"/>
          </a:p>
          <a:p>
            <a:pPr marL="457189" indent="-457189">
              <a:buFont typeface="+mj-lt"/>
              <a:buAutoNum type="arabicPeriod"/>
            </a:pPr>
            <a:r>
              <a:rPr lang="en-US" sz="1600" dirty="0"/>
              <a:t>Make a smaller, more sensitive thing to R/W the smaller bits</a:t>
            </a:r>
          </a:p>
          <a:p>
            <a:pPr marL="457189" indent="-457189">
              <a:buFont typeface="+mj-lt"/>
              <a:buAutoNum type="arabicPeriod"/>
            </a:pPr>
            <a:endParaRPr lang="en-US" sz="1600" dirty="0"/>
          </a:p>
          <a:p>
            <a:pPr marL="457189" indent="-457189">
              <a:buFont typeface="+mj-lt"/>
              <a:buAutoNum type="arabicPeriod"/>
            </a:pPr>
            <a:r>
              <a:rPr lang="en-US" sz="1600" dirty="0"/>
              <a:t>Make a better, faster, more accurate thing to get the sensor located on the bits</a:t>
            </a:r>
          </a:p>
          <a:p>
            <a:pPr marL="457189" indent="-457189">
              <a:buFont typeface="+mj-lt"/>
              <a:buAutoNum type="arabicPeriod"/>
            </a:pPr>
            <a:endParaRPr lang="en-US" sz="1600" dirty="0"/>
          </a:p>
          <a:p>
            <a:pPr marL="457189" indent="-457189">
              <a:buFont typeface="+mj-lt"/>
              <a:buAutoNum type="arabicPeriod"/>
            </a:pPr>
            <a:r>
              <a:rPr lang="en-US" sz="1600" dirty="0"/>
              <a:t>Make a more efficient means of encoding data into the bits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420F980-C469-7749-ACFC-3630EFC38E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5296" y="3911479"/>
            <a:ext cx="568661" cy="558800"/>
          </a:xfrm>
          <a:prstGeom prst="rect">
            <a:avLst/>
          </a:prstGeom>
        </p:spPr>
      </p:pic>
      <p:pic>
        <p:nvPicPr>
          <p:cNvPr id="18" name="Picture 8">
            <a:extLst>
              <a:ext uri="{FF2B5EF4-FFF2-40B4-BE49-F238E27FC236}">
                <a16:creationId xmlns:a16="http://schemas.microsoft.com/office/drawing/2014/main" id="{1E7A4EEB-3701-425F-23E8-1581F0B942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6511" y="147571"/>
            <a:ext cx="1392527" cy="120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F09DA7D6-D590-4708-EA1B-9A63AD20D5C3}"/>
              </a:ext>
            </a:extLst>
          </p:cNvPr>
          <p:cNvSpPr txBox="1"/>
          <p:nvPr/>
        </p:nvSpPr>
        <p:spPr>
          <a:xfrm>
            <a:off x="4239285" y="2855470"/>
            <a:ext cx="7819753" cy="132343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solidFill>
                  <a:srgbClr val="666666"/>
                </a:solidFill>
                <a:latin typeface="Arial"/>
                <a:cs typeface="Arial"/>
              </a:rPr>
              <a:t>Unknown </a:t>
            </a:r>
            <a:endParaRPr lang="en-US" sz="2000" dirty="0">
              <a:solidFill>
                <a:srgbClr val="666666"/>
              </a:solidFill>
              <a:latin typeface="Arial"/>
              <a:cs typeface="Arial"/>
            </a:endParaRPr>
          </a:p>
          <a:p>
            <a:pPr indent="-285750">
              <a:buFont typeface="Wingdings" pitchFamily="2" charset="2"/>
              <a:buChar char="Ø"/>
            </a:pPr>
            <a:r>
              <a:rPr lang="en-US" dirty="0">
                <a:solidFill>
                  <a:srgbClr val="666666"/>
                </a:solidFill>
                <a:latin typeface="Arial"/>
                <a:cs typeface="Arial"/>
              </a:rPr>
              <a:t>Write - Demo was slow, Superman Movie demo estimated to take ~110 days to write @ 8kB/sec</a:t>
            </a:r>
          </a:p>
          <a:p>
            <a:pPr indent="-285750">
              <a:buFont typeface="Wingdings" pitchFamily="2" charset="2"/>
              <a:buChar char="Ø"/>
            </a:pPr>
            <a:r>
              <a:rPr lang="en-US" dirty="0">
                <a:solidFill>
                  <a:srgbClr val="666666"/>
                </a:solidFill>
                <a:latin typeface="Arial"/>
                <a:cs typeface="Arial"/>
              </a:rPr>
              <a:t>Read - ? Imaging of domains should be faster than write</a:t>
            </a:r>
          </a:p>
          <a:p>
            <a:pPr>
              <a:buNone/>
            </a:pPr>
            <a:endParaRPr lang="en-US" sz="1400" dirty="0">
              <a:solidFill>
                <a:srgbClr val="666666"/>
              </a:solidFill>
              <a:latin typeface="Arial"/>
              <a:cs typeface="Arial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17A912C-9667-BE48-BD99-C3DE6C35A1D7}"/>
              </a:ext>
            </a:extLst>
          </p:cNvPr>
          <p:cNvSpPr txBox="1"/>
          <p:nvPr/>
        </p:nvSpPr>
        <p:spPr>
          <a:xfrm>
            <a:off x="4191112" y="2132608"/>
            <a:ext cx="7438913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R="0" lvl="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 kumimoji="0" b="0" i="0" u="none" strike="noStrike" cap="none" spc="0" normalizeH="0" baseline="0">
                <a:ln>
                  <a:noFill/>
                </a:ln>
                <a:solidFill>
                  <a:srgbClr val="666666"/>
                </a:solidFill>
                <a:effectLst/>
                <a:uLnTx/>
                <a:uFillTx/>
                <a:latin typeface="Arial"/>
                <a:cs typeface="Arial"/>
              </a:defRPr>
            </a:lvl1pPr>
          </a:lstStyle>
          <a:p>
            <a:r>
              <a:rPr lang="en-US" dirty="0"/>
              <a:t>Imaging of domains within capabilities of existing optics</a:t>
            </a:r>
          </a:p>
          <a:p>
            <a:r>
              <a:rPr lang="en-US" dirty="0"/>
              <a:t>Femtosecond lasers required for ablation of domains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5916D6A-D082-FF2F-52F2-FA86ECBA29FD}"/>
              </a:ext>
            </a:extLst>
          </p:cNvPr>
          <p:cNvSpPr txBox="1"/>
          <p:nvPr/>
        </p:nvSpPr>
        <p:spPr>
          <a:xfrm>
            <a:off x="4191112" y="1231219"/>
            <a:ext cx="666738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666666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Make permanent “buckets” at a competitive $/TB, not smaller</a:t>
            </a:r>
          </a:p>
          <a:p>
            <a:pPr marL="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666666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3D recording in glass + 2 more Ds via nanograting polarity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pic>
        <p:nvPicPr>
          <p:cNvPr id="24" name="Graphic 23" descr="Question Mark with solid fill">
            <a:extLst>
              <a:ext uri="{FF2B5EF4-FFF2-40B4-BE49-F238E27FC236}">
                <a16:creationId xmlns:a16="http://schemas.microsoft.com/office/drawing/2014/main" id="{395F93E9-D906-CD06-E36B-72850F1540A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508883" y="2942210"/>
            <a:ext cx="707999" cy="707999"/>
          </a:xfrm>
          <a:prstGeom prst="rect">
            <a:avLst/>
          </a:prstGeom>
        </p:spPr>
      </p:pic>
      <p:sp>
        <p:nvSpPr>
          <p:cNvPr id="4" name="Right Arrow 3">
            <a:extLst>
              <a:ext uri="{FF2B5EF4-FFF2-40B4-BE49-F238E27FC236}">
                <a16:creationId xmlns:a16="http://schemas.microsoft.com/office/drawing/2014/main" id="{C086A88C-4EC9-F721-1AEC-7668BA99957C}"/>
              </a:ext>
            </a:extLst>
          </p:cNvPr>
          <p:cNvSpPr/>
          <p:nvPr/>
        </p:nvSpPr>
        <p:spPr>
          <a:xfrm>
            <a:off x="3605296" y="1197590"/>
            <a:ext cx="459274" cy="500062"/>
          </a:xfrm>
          <a:prstGeom prst="rightArrow">
            <a:avLst/>
          </a:prstGeom>
          <a:solidFill>
            <a:srgbClr val="00B050"/>
          </a:solidFill>
          <a:effectLst/>
        </p:spPr>
        <p:txBody>
          <a:bodyPr wrap="square" lIns="0" tIns="0" rIns="0" bIns="0" rtlCol="0" anchor="ctr">
            <a:noAutofit/>
          </a:bodyPr>
          <a:lstStyle/>
          <a:p>
            <a:pPr algn="ctr">
              <a:spcBef>
                <a:spcPts val="0"/>
              </a:spcBef>
              <a:buFontTx/>
              <a:buNone/>
            </a:pPr>
            <a:endParaRPr kumimoji="0" lang="en-US" sz="2900" b="1" i="0" u="none" strike="noStrike" kern="1200" cap="none" spc="0" normalizeH="0" baseline="0" noProof="0" dirty="0">
              <a:ln>
                <a:noFill/>
              </a:ln>
              <a:solidFill>
                <a:srgbClr val="00649D"/>
              </a:solidFill>
              <a:effectLst/>
              <a:uLnTx/>
              <a:uFillTx/>
              <a:latin typeface="HelvNeue for IBM" pitchFamily="-84" charset="0"/>
              <a:ea typeface="MS PGothic" pitchFamily="34" charset="-128"/>
              <a:cs typeface="+mn-cs"/>
            </a:endParaRPr>
          </a:p>
        </p:txBody>
      </p:sp>
      <p:sp>
        <p:nvSpPr>
          <p:cNvPr id="5" name="Right Arrow 4">
            <a:extLst>
              <a:ext uri="{FF2B5EF4-FFF2-40B4-BE49-F238E27FC236}">
                <a16:creationId xmlns:a16="http://schemas.microsoft.com/office/drawing/2014/main" id="{BB3DFA04-F257-537C-0715-A0A6E3C3963F}"/>
              </a:ext>
            </a:extLst>
          </p:cNvPr>
          <p:cNvSpPr/>
          <p:nvPr/>
        </p:nvSpPr>
        <p:spPr>
          <a:xfrm>
            <a:off x="3605296" y="2053069"/>
            <a:ext cx="459274" cy="500062"/>
          </a:xfrm>
          <a:prstGeom prst="rightArrow">
            <a:avLst/>
          </a:prstGeom>
          <a:solidFill>
            <a:srgbClr val="00B050"/>
          </a:solidFill>
          <a:effectLst/>
        </p:spPr>
        <p:txBody>
          <a:bodyPr wrap="square" lIns="0" tIns="0" rIns="0" bIns="0" rtlCol="0" anchor="ctr">
            <a:noAutofit/>
          </a:bodyPr>
          <a:lstStyle/>
          <a:p>
            <a:pPr algn="ctr">
              <a:spcBef>
                <a:spcPts val="0"/>
              </a:spcBef>
              <a:buFontTx/>
              <a:buNone/>
            </a:pPr>
            <a:endParaRPr kumimoji="0" lang="en-US" sz="2900" b="1" i="0" u="none" strike="noStrike" kern="1200" cap="none" spc="0" normalizeH="0" baseline="0" noProof="0" dirty="0">
              <a:ln>
                <a:noFill/>
              </a:ln>
              <a:solidFill>
                <a:srgbClr val="00649D"/>
              </a:solidFill>
              <a:effectLst/>
              <a:uLnTx/>
              <a:uFillTx/>
              <a:latin typeface="HelvNeue for IBM" pitchFamily="-84" charset="0"/>
              <a:ea typeface="MS PGothic" pitchFamily="34" charset="-128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14A22D7-2078-815C-863E-2ED5245D63E0}"/>
              </a:ext>
            </a:extLst>
          </p:cNvPr>
          <p:cNvSpPr txBox="1"/>
          <p:nvPr/>
        </p:nvSpPr>
        <p:spPr>
          <a:xfrm>
            <a:off x="4458008" y="3911308"/>
            <a:ext cx="7564341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 defTabSz="609585">
              <a:spcBef>
                <a:spcPts val="0"/>
              </a:spcBef>
            </a:pPr>
            <a:r>
              <a:rPr lang="en-US" sz="2000" b="1" u="sng" dirty="0">
                <a:solidFill>
                  <a:srgbClr val="666666"/>
                </a:solidFill>
                <a:latin typeface="Arial"/>
                <a:cs typeface="Arial"/>
              </a:rPr>
              <a:t>Net</a:t>
            </a:r>
          </a:p>
          <a:p>
            <a:pPr marL="342900" lvl="1" indent="-342900" defTabSz="609585">
              <a:buFont typeface="Wingdings" pitchFamily="2" charset="2"/>
              <a:buChar char="Ø"/>
            </a:pPr>
            <a:r>
              <a:rPr lang="en-US" sz="2000" dirty="0">
                <a:solidFill>
                  <a:srgbClr val="666666"/>
                </a:solidFill>
                <a:latin typeface="Arial"/>
                <a:cs typeface="Arial"/>
              </a:rPr>
              <a:t>Potential for permanent Write Once archive</a:t>
            </a:r>
          </a:p>
          <a:p>
            <a:pPr marL="342900" lvl="1" indent="-342900" defTabSz="609585">
              <a:buFont typeface="Wingdings" pitchFamily="2" charset="2"/>
              <a:buChar char="Ø"/>
            </a:pPr>
            <a:r>
              <a:rPr lang="en-US" sz="2000" dirty="0">
                <a:solidFill>
                  <a:srgbClr val="666666"/>
                </a:solidFill>
                <a:latin typeface="Arial"/>
                <a:cs typeface="Arial"/>
              </a:rPr>
              <a:t>Potential Challenges</a:t>
            </a:r>
          </a:p>
          <a:p>
            <a:pPr marL="800100" lvl="2" indent="-342900" defTabSz="609585">
              <a:buFont typeface="Wingdings" pitchFamily="2" charset="2"/>
              <a:buChar char="Ø"/>
            </a:pPr>
            <a:r>
              <a:rPr lang="en-US" sz="2000" dirty="0" err="1">
                <a:solidFill>
                  <a:srgbClr val="666666"/>
                </a:solidFill>
                <a:latin typeface="Arial"/>
                <a:cs typeface="Arial"/>
              </a:rPr>
              <a:t>Datarate</a:t>
            </a:r>
            <a:r>
              <a:rPr lang="en-US" sz="2000" dirty="0">
                <a:solidFill>
                  <a:srgbClr val="666666"/>
                </a:solidFill>
                <a:latin typeface="Arial"/>
                <a:cs typeface="Arial"/>
              </a:rPr>
              <a:t>?</a:t>
            </a:r>
          </a:p>
          <a:p>
            <a:pPr marL="800100" lvl="2" indent="-342900" defTabSz="609585">
              <a:buFont typeface="Wingdings" pitchFamily="2" charset="2"/>
              <a:buChar char="Ø"/>
            </a:pPr>
            <a:r>
              <a:rPr lang="en-US" sz="2000" dirty="0">
                <a:solidFill>
                  <a:srgbClr val="666666"/>
                </a:solidFill>
                <a:latin typeface="Arial"/>
                <a:cs typeface="Arial"/>
              </a:rPr>
              <a:t>Future scaling of density / going to shorter wavelengths</a:t>
            </a:r>
          </a:p>
          <a:p>
            <a:pPr marL="800100" lvl="2" indent="-342900" defTabSz="609585">
              <a:buFont typeface="Wingdings" pitchFamily="2" charset="2"/>
              <a:buChar char="Ø"/>
            </a:pPr>
            <a:r>
              <a:rPr lang="en-US" sz="2000" dirty="0">
                <a:solidFill>
                  <a:srgbClr val="666666"/>
                </a:solidFill>
                <a:latin typeface="Arial"/>
                <a:cs typeface="Arial"/>
              </a:rPr>
              <a:t>Scale up of media manufacturing ?</a:t>
            </a:r>
          </a:p>
          <a:p>
            <a:pPr marL="800100" lvl="2" indent="-342900" defTabSz="609585">
              <a:buFont typeface="Wingdings" pitchFamily="2" charset="2"/>
              <a:buChar char="Ø"/>
            </a:pPr>
            <a:r>
              <a:rPr lang="en-US" sz="2000" dirty="0">
                <a:solidFill>
                  <a:srgbClr val="666666"/>
                </a:solidFill>
                <a:latin typeface="Arial"/>
                <a:cs typeface="Arial"/>
              </a:rPr>
              <a:t>Femtosecond laser ecosystem ?</a:t>
            </a:r>
          </a:p>
        </p:txBody>
      </p:sp>
    </p:spTree>
    <p:extLst>
      <p:ext uri="{BB962C8B-B14F-4D97-AF65-F5344CB8AC3E}">
        <p14:creationId xmlns:p14="http://schemas.microsoft.com/office/powerpoint/2010/main" val="136824614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1EF3CA6-1B0C-074A-A9A7-8F9159C000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0BE6F14-FF48-0F4F-A8AA-2E3F25371E4A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 charset="0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ea typeface="+mn-ea"/>
                <a:cs typeface="Arial" charset="0"/>
              </a:rPr>
              <a:t>Ed Childers  Mar 2025
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A2F272F4-EF00-C64F-AE49-985CC28903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231603"/>
            <a:ext cx="10674349" cy="886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Font typeface="Wingdings" charset="2"/>
              <a:buChar char="§"/>
              <a:defRPr>
                <a:solidFill>
                  <a:srgbClr val="000000"/>
                </a:solidFill>
                <a:latin typeface="Arial" charset="0"/>
                <a:ea typeface="MS PGothic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Font typeface="Symbol" charset="2"/>
              <a:buChar char="-"/>
              <a:defRPr sz="1600">
                <a:solidFill>
                  <a:srgbClr val="000000"/>
                </a:solidFill>
                <a:latin typeface="Arial" charset="0"/>
                <a:ea typeface="MS PGothic" charset="-128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1400">
                <a:solidFill>
                  <a:srgbClr val="000000"/>
                </a:solidFill>
                <a:latin typeface="Arial" charset="0"/>
                <a:ea typeface="MS PGothic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1400">
                <a:solidFill>
                  <a:srgbClr val="000000"/>
                </a:solidFill>
                <a:latin typeface="Arial" charset="0"/>
                <a:ea typeface="MS PGothic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defRPr sz="1200">
                <a:solidFill>
                  <a:srgbClr val="000000"/>
                </a:solidFill>
                <a:latin typeface="Arial" charset="0"/>
                <a:ea typeface="MS PGothic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200">
                <a:solidFill>
                  <a:srgbClr val="000000"/>
                </a:solidFill>
                <a:latin typeface="Arial" charset="0"/>
                <a:ea typeface="MS PGothic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200">
                <a:solidFill>
                  <a:srgbClr val="000000"/>
                </a:solidFill>
                <a:latin typeface="Arial" charset="0"/>
                <a:ea typeface="MS PGothic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200">
                <a:solidFill>
                  <a:srgbClr val="000000"/>
                </a:solidFill>
                <a:latin typeface="Arial" charset="0"/>
                <a:ea typeface="MS PGothic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200">
                <a:solidFill>
                  <a:srgbClr val="000000"/>
                </a:solidFill>
                <a:latin typeface="Arial" charset="0"/>
                <a:ea typeface="MS PGothic" charset="-128"/>
              </a:defRPr>
            </a:lvl9pPr>
          </a:lstStyle>
          <a:p>
            <a:pPr lv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None/>
              <a:defRPr/>
            </a:pPr>
            <a:r>
              <a:rPr lang="en-US" sz="3200" b="1" kern="0" dirty="0">
                <a:solidFill>
                  <a:srgbClr val="00649D"/>
                </a:solidFill>
                <a:latin typeface="HelvNeue for IBM"/>
                <a:ea typeface="MS PGothic" pitchFamily="34" charset="-128"/>
              </a:rPr>
              <a:t>Storage Technology Improvement Recipe</a:t>
            </a:r>
          </a:p>
          <a:p>
            <a:pPr lv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None/>
              <a:defRPr/>
            </a:pPr>
            <a:r>
              <a:rPr lang="en-US" sz="3200" b="1" kern="0" dirty="0">
                <a:solidFill>
                  <a:srgbClr val="00649D"/>
                </a:solidFill>
                <a:latin typeface="HelvNeue for IBM"/>
                <a:ea typeface="MS PGothic" pitchFamily="34" charset="-128"/>
              </a:rPr>
              <a:t>DNA Technology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0C0D95C-F50C-7640-8119-7F049DF95BB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21107969">
            <a:off x="1431080" y="4575708"/>
            <a:ext cx="1595226" cy="163148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015B4965-8868-AC4D-9F67-1789E35730CE}"/>
              </a:ext>
            </a:extLst>
          </p:cNvPr>
          <p:cNvSpPr txBox="1">
            <a:spLocks/>
          </p:cNvSpPr>
          <p:nvPr/>
        </p:nvSpPr>
        <p:spPr bwMode="auto">
          <a:xfrm>
            <a:off x="304801" y="1200047"/>
            <a:ext cx="3560190" cy="3270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54872" rIns="219485" bIns="5487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6666"/>
              </a:buClr>
              <a:buFont typeface="Arial" pitchFamily="34" charset="0"/>
              <a:buNone/>
              <a:defRPr sz="2250">
                <a:solidFill>
                  <a:srgbClr val="666666"/>
                </a:solidFill>
                <a:latin typeface="HelvNeue for IBM"/>
                <a:ea typeface="MS PGothic" pitchFamily="34" charset="-128"/>
                <a:cs typeface="+mn-cs"/>
              </a:defRPr>
            </a:lvl1pPr>
            <a:lvl2pPr marL="515986" indent="-225446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6666"/>
              </a:buClr>
              <a:buFont typeface="Arial" pitchFamily="34" charset="0"/>
              <a:buChar char="•"/>
              <a:defRPr sz="2000">
                <a:solidFill>
                  <a:srgbClr val="666666"/>
                </a:solidFill>
                <a:latin typeface="HelvNeue for IBM"/>
                <a:ea typeface="MS PGothic" pitchFamily="34" charset="-128"/>
              </a:defRPr>
            </a:lvl2pPr>
            <a:lvl3pPr marL="746194" indent="-112724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6666"/>
              </a:buClr>
              <a:buFont typeface="Arial" pitchFamily="34" charset="0"/>
              <a:buChar char="•"/>
              <a:defRPr sz="1833">
                <a:solidFill>
                  <a:srgbClr val="666666"/>
                </a:solidFill>
                <a:latin typeface="HelvNeue for IBM"/>
                <a:ea typeface="MS PGothic" pitchFamily="34" charset="-128"/>
              </a:defRPr>
            </a:lvl3pPr>
            <a:lvl4pPr marL="1430472" indent="-176229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1500">
                <a:solidFill>
                  <a:srgbClr val="000000"/>
                </a:solidFill>
                <a:latin typeface="+mn-lt"/>
                <a:ea typeface="MS PGothic" pitchFamily="34" charset="-128"/>
              </a:defRPr>
            </a:lvl4pPr>
            <a:lvl5pPr marL="1719423" indent="-79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167">
                <a:solidFill>
                  <a:srgbClr val="000000"/>
                </a:solidFill>
                <a:latin typeface="+mn-lt"/>
                <a:ea typeface="MS PGothic" pitchFamily="34" charset="-128"/>
              </a:defRPr>
            </a:lvl5pPr>
            <a:lvl6pPr marL="2176666" indent="-79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167">
                <a:solidFill>
                  <a:srgbClr val="000000"/>
                </a:solidFill>
                <a:latin typeface="+mn-lt"/>
              </a:defRPr>
            </a:lvl6pPr>
            <a:lvl7pPr marL="2633910" indent="-79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167">
                <a:solidFill>
                  <a:srgbClr val="000000"/>
                </a:solidFill>
                <a:latin typeface="+mn-lt"/>
              </a:defRPr>
            </a:lvl7pPr>
            <a:lvl8pPr marL="3091151" indent="-79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167">
                <a:solidFill>
                  <a:srgbClr val="000000"/>
                </a:solidFill>
                <a:latin typeface="+mn-lt"/>
              </a:defRPr>
            </a:lvl8pPr>
            <a:lvl9pPr marL="3548394" indent="-79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167">
                <a:solidFill>
                  <a:srgbClr val="000000"/>
                </a:solidFill>
                <a:latin typeface="+mn-lt"/>
              </a:defRPr>
            </a:lvl9pPr>
          </a:lstStyle>
          <a:p>
            <a:pPr marL="457189" indent="-457189">
              <a:buFont typeface="+mj-lt"/>
              <a:buAutoNum type="arabicPeriod"/>
            </a:pPr>
            <a:r>
              <a:rPr lang="en-US" sz="1600" dirty="0"/>
              <a:t>Make smaller buckets in which to store bits</a:t>
            </a:r>
          </a:p>
          <a:p>
            <a:pPr marL="457189" indent="-457189">
              <a:buFont typeface="+mj-lt"/>
              <a:buAutoNum type="arabicPeriod"/>
            </a:pPr>
            <a:endParaRPr lang="en-US" sz="1600" dirty="0"/>
          </a:p>
          <a:p>
            <a:pPr marL="457189" indent="-457189">
              <a:buFont typeface="+mj-lt"/>
              <a:buAutoNum type="arabicPeriod"/>
            </a:pPr>
            <a:r>
              <a:rPr lang="en-US" sz="1600" dirty="0"/>
              <a:t>Make a smaller, more sensitive thing to R/W the smaller bits</a:t>
            </a:r>
          </a:p>
          <a:p>
            <a:pPr marL="457189" indent="-457189">
              <a:buFont typeface="+mj-lt"/>
              <a:buAutoNum type="arabicPeriod"/>
            </a:pPr>
            <a:endParaRPr lang="en-US" sz="1600" dirty="0"/>
          </a:p>
          <a:p>
            <a:pPr marL="457189" indent="-457189">
              <a:buFont typeface="+mj-lt"/>
              <a:buAutoNum type="arabicPeriod"/>
            </a:pPr>
            <a:r>
              <a:rPr lang="en-US" sz="1600" dirty="0"/>
              <a:t>Make a better, faster, more accurate thing to get the sensor located on the bits</a:t>
            </a:r>
          </a:p>
          <a:p>
            <a:pPr marL="457189" indent="-457189">
              <a:buFont typeface="+mj-lt"/>
              <a:buAutoNum type="arabicPeriod"/>
            </a:pPr>
            <a:endParaRPr lang="en-US" sz="1600" dirty="0"/>
          </a:p>
          <a:p>
            <a:pPr marL="457189" indent="-457189">
              <a:buFont typeface="+mj-lt"/>
              <a:buAutoNum type="arabicPeriod"/>
            </a:pPr>
            <a:r>
              <a:rPr lang="en-US" sz="1600" dirty="0"/>
              <a:t>Make a more efficient means of encoding data into the bits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100B49E-6EEC-E74E-8B3D-95809C9F19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6177" y="2048961"/>
            <a:ext cx="568661" cy="5588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2A883CA-776E-5242-9946-D053E2A48C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3256" y="1088454"/>
            <a:ext cx="568661" cy="5588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420F980-C469-7749-ACFC-3630EFC38E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5296" y="3911479"/>
            <a:ext cx="568661" cy="5588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7AB53AE-0ECD-8DC8-5114-AB6AC2FF9A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11314" y="884571"/>
            <a:ext cx="3450386" cy="287396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E65164A-2610-6F93-22F6-3E8DCDA41414}"/>
              </a:ext>
            </a:extLst>
          </p:cNvPr>
          <p:cNvSpPr txBox="1"/>
          <p:nvPr/>
        </p:nvSpPr>
        <p:spPr>
          <a:xfrm>
            <a:off x="4258869" y="3043266"/>
            <a:ext cx="3253617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None/>
            </a:pPr>
            <a:r>
              <a:rPr lang="en-US" sz="2000" dirty="0">
                <a:solidFill>
                  <a:srgbClr val="666666"/>
                </a:solidFill>
                <a:latin typeface="Arial"/>
                <a:cs typeface="Arial"/>
              </a:rPr>
              <a:t>Currently Slow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34412E8-61F6-D1BC-F75D-AE36B78F6CF0}"/>
              </a:ext>
            </a:extLst>
          </p:cNvPr>
          <p:cNvSpPr txBox="1"/>
          <p:nvPr/>
        </p:nvSpPr>
        <p:spPr>
          <a:xfrm>
            <a:off x="4258870" y="2055334"/>
            <a:ext cx="2901721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None/>
            </a:pPr>
            <a:r>
              <a:rPr lang="en-US" sz="2000" dirty="0">
                <a:solidFill>
                  <a:srgbClr val="666666"/>
                </a:solidFill>
                <a:latin typeface="Arial"/>
                <a:cs typeface="Arial"/>
              </a:rPr>
              <a:t>Demonstrated capability to R/W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FCE271E-B6CC-69C6-BD1C-3514944DA608}"/>
              </a:ext>
            </a:extLst>
          </p:cNvPr>
          <p:cNvSpPr txBox="1"/>
          <p:nvPr/>
        </p:nvSpPr>
        <p:spPr>
          <a:xfrm>
            <a:off x="4258870" y="1260027"/>
            <a:ext cx="290172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None/>
            </a:pPr>
            <a:r>
              <a:rPr lang="en-US" sz="2000" dirty="0">
                <a:solidFill>
                  <a:srgbClr val="666666"/>
                </a:solidFill>
                <a:latin typeface="Arial"/>
                <a:cs typeface="Arial"/>
              </a:rPr>
              <a:t>Very, very, very small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3A02639-5E14-60A1-6356-4918C1CDE077}"/>
              </a:ext>
            </a:extLst>
          </p:cNvPr>
          <p:cNvSpPr txBox="1"/>
          <p:nvPr/>
        </p:nvSpPr>
        <p:spPr>
          <a:xfrm>
            <a:off x="4169054" y="4036990"/>
            <a:ext cx="467014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None/>
            </a:pPr>
            <a:r>
              <a:rPr lang="en-US" sz="2000" dirty="0">
                <a:solidFill>
                  <a:srgbClr val="666666"/>
                </a:solidFill>
                <a:latin typeface="Arial"/>
                <a:cs typeface="Arial"/>
              </a:rPr>
              <a:t>“Open source” data encoding – kind of…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09B5CE4-151B-4D2B-D141-06AD01671194}"/>
              </a:ext>
            </a:extLst>
          </p:cNvPr>
          <p:cNvSpPr txBox="1"/>
          <p:nvPr/>
        </p:nvSpPr>
        <p:spPr>
          <a:xfrm>
            <a:off x="4272785" y="4486794"/>
            <a:ext cx="6125304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 defTabSz="609585">
              <a:spcBef>
                <a:spcPts val="0"/>
              </a:spcBef>
            </a:pPr>
            <a:r>
              <a:rPr lang="en-US" sz="2000" b="1" u="sng" dirty="0">
                <a:solidFill>
                  <a:srgbClr val="666666"/>
                </a:solidFill>
                <a:latin typeface="Arial"/>
                <a:cs typeface="Arial"/>
              </a:rPr>
              <a:t>Net</a:t>
            </a:r>
          </a:p>
          <a:p>
            <a:pPr marL="342900" lvl="1" indent="-342900" defTabSz="609585">
              <a:buFont typeface="Wingdings" pitchFamily="2" charset="2"/>
              <a:buChar char="Ø"/>
            </a:pPr>
            <a:r>
              <a:rPr lang="en-US" sz="2000" dirty="0">
                <a:solidFill>
                  <a:srgbClr val="666666"/>
                </a:solidFill>
                <a:latin typeface="Arial"/>
                <a:cs typeface="Arial"/>
              </a:rPr>
              <a:t>Potential for permanent Write Once deep archive</a:t>
            </a:r>
          </a:p>
          <a:p>
            <a:pPr marL="342900" lvl="1" indent="-342900" defTabSz="609585">
              <a:spcBef>
                <a:spcPts val="0"/>
              </a:spcBef>
              <a:buFont typeface="Wingdings" pitchFamily="2" charset="2"/>
              <a:buChar char="Ø"/>
            </a:pPr>
            <a:r>
              <a:rPr lang="en-US" sz="2000" dirty="0">
                <a:solidFill>
                  <a:srgbClr val="666666"/>
                </a:solidFill>
                <a:latin typeface="Arial"/>
                <a:cs typeface="Arial"/>
              </a:rPr>
              <a:t>Incredible densities possible  - EB/in^3</a:t>
            </a:r>
          </a:p>
          <a:p>
            <a:pPr marL="342900" lvl="1" indent="-342900" defTabSz="609585">
              <a:spcBef>
                <a:spcPts val="0"/>
              </a:spcBef>
              <a:buFont typeface="Wingdings" pitchFamily="2" charset="2"/>
              <a:buChar char="Ø"/>
            </a:pPr>
            <a:r>
              <a:rPr lang="en-US" sz="2000" dirty="0">
                <a:solidFill>
                  <a:srgbClr val="666666"/>
                </a:solidFill>
                <a:latin typeface="Arial"/>
                <a:cs typeface="Arial"/>
              </a:rPr>
              <a:t>Extreme long life + low power</a:t>
            </a:r>
          </a:p>
          <a:p>
            <a:pPr marL="342900" lvl="1" indent="-342900" defTabSz="609585">
              <a:spcBef>
                <a:spcPts val="0"/>
              </a:spcBef>
              <a:buFont typeface="Wingdings" pitchFamily="2" charset="2"/>
              <a:buChar char="Ø"/>
            </a:pPr>
            <a:r>
              <a:rPr lang="en-US" sz="2000" dirty="0">
                <a:solidFill>
                  <a:srgbClr val="666666"/>
                </a:solidFill>
                <a:latin typeface="Arial"/>
                <a:cs typeface="Arial"/>
              </a:rPr>
              <a:t>Challenges</a:t>
            </a:r>
          </a:p>
          <a:p>
            <a:pPr marL="641341" lvl="2" indent="-342900" defTabSz="609585">
              <a:spcBef>
                <a:spcPts val="0"/>
              </a:spcBef>
              <a:buFont typeface="Wingdings" pitchFamily="2" charset="2"/>
              <a:buChar char="Ø"/>
            </a:pPr>
            <a:r>
              <a:rPr lang="en-US" sz="2000" dirty="0">
                <a:solidFill>
                  <a:srgbClr val="666666"/>
                </a:solidFill>
                <a:latin typeface="Arial"/>
                <a:cs typeface="Arial"/>
              </a:rPr>
              <a:t>Reading (aka sequencing) destroys the copy</a:t>
            </a:r>
          </a:p>
          <a:p>
            <a:pPr marL="641341" lvl="2" indent="-342900" defTabSz="609585">
              <a:spcBef>
                <a:spcPts val="0"/>
              </a:spcBef>
              <a:buFont typeface="Wingdings" pitchFamily="2" charset="2"/>
              <a:buChar char="Ø"/>
            </a:pPr>
            <a:r>
              <a:rPr lang="en-US" sz="2000" dirty="0">
                <a:solidFill>
                  <a:srgbClr val="666666"/>
                </a:solidFill>
                <a:latin typeface="Arial"/>
                <a:cs typeface="Arial"/>
              </a:rPr>
              <a:t>Slow Read/Writer speed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2C551DA2-05F9-286A-9C70-BD085C3473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2682" y="1195793"/>
            <a:ext cx="568661" cy="5588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EC426C8-2FDE-BC55-664B-A51D3D45D1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4124" y="1310345"/>
            <a:ext cx="568661" cy="558800"/>
          </a:xfrm>
          <a:prstGeom prst="rect">
            <a:avLst/>
          </a:prstGeom>
        </p:spPr>
      </p:pic>
      <p:pic>
        <p:nvPicPr>
          <p:cNvPr id="20" name="Graphic 19" descr="Question Mark with solid fill">
            <a:extLst>
              <a:ext uri="{FF2B5EF4-FFF2-40B4-BE49-F238E27FC236}">
                <a16:creationId xmlns:a16="http://schemas.microsoft.com/office/drawing/2014/main" id="{F7E66C45-2B7B-D970-1D07-B233C530CC1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472115" y="2856237"/>
            <a:ext cx="785751" cy="785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354448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26D2EB-0CD7-A544-9CD5-D9C3304E6BEE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04801" y="1597660"/>
            <a:ext cx="7905946" cy="4479925"/>
          </a:xfrm>
        </p:spPr>
        <p:txBody>
          <a:bodyPr/>
          <a:lstStyle/>
          <a:p>
            <a:pPr marL="457189" indent="-457189">
              <a:buFont typeface="+mj-lt"/>
              <a:buAutoNum type="arabicPeriod"/>
            </a:pPr>
            <a:r>
              <a:rPr lang="en-US" sz="2400" dirty="0"/>
              <a:t>Make smaller buckets in which to store bits</a:t>
            </a:r>
          </a:p>
          <a:p>
            <a:pPr marL="457189" indent="-457189">
              <a:buFont typeface="+mj-lt"/>
              <a:buAutoNum type="arabicPeriod"/>
            </a:pPr>
            <a:endParaRPr lang="en-US" sz="2400" dirty="0"/>
          </a:p>
          <a:p>
            <a:pPr marL="457189" indent="-457189">
              <a:buFont typeface="+mj-lt"/>
              <a:buAutoNum type="arabicPeriod"/>
            </a:pPr>
            <a:r>
              <a:rPr lang="en-US" sz="2400" dirty="0"/>
              <a:t>Make a smaller, more sensitive thing to R/W the smaller bits</a:t>
            </a:r>
          </a:p>
          <a:p>
            <a:pPr marL="457189" indent="-457189">
              <a:buFont typeface="+mj-lt"/>
              <a:buAutoNum type="arabicPeriod"/>
            </a:pPr>
            <a:endParaRPr lang="en-US" sz="2400" dirty="0"/>
          </a:p>
          <a:p>
            <a:pPr marL="457189" indent="-457189">
              <a:buFont typeface="+mj-lt"/>
              <a:buAutoNum type="arabicPeriod"/>
            </a:pPr>
            <a:r>
              <a:rPr lang="en-US" sz="2400" dirty="0"/>
              <a:t>Make a better, faster, more accurate thing to get the sensor located on the bits</a:t>
            </a:r>
          </a:p>
          <a:p>
            <a:pPr marL="457189" indent="-457189">
              <a:buFont typeface="+mj-lt"/>
              <a:buAutoNum type="arabicPeriod"/>
            </a:pPr>
            <a:endParaRPr lang="en-US" sz="2400" dirty="0"/>
          </a:p>
          <a:p>
            <a:pPr marL="457189" indent="-457189">
              <a:buFont typeface="+mj-lt"/>
              <a:buAutoNum type="arabicPeriod"/>
            </a:pPr>
            <a:r>
              <a:rPr lang="en-US" sz="2400" dirty="0"/>
              <a:t>Make a more efficient means of encoding data into the bits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CF39344-A541-B84A-8E57-8449246874D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21107969">
            <a:off x="8169609" y="-118803"/>
            <a:ext cx="3633689" cy="371627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7D816D98-B0D9-374B-BED8-2ABDE525BFCF}"/>
              </a:ext>
            </a:extLst>
          </p:cNvPr>
          <p:cNvSpPr txBox="1">
            <a:spLocks/>
          </p:cNvSpPr>
          <p:nvPr/>
        </p:nvSpPr>
        <p:spPr bwMode="auto">
          <a:xfrm>
            <a:off x="241253" y="218759"/>
            <a:ext cx="7548960" cy="369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438912" bIns="0" numCol="1" anchor="t" anchorCtr="0" compatLnSpc="1">
            <a:prstTxWarp prst="textNoShape">
              <a:avLst/>
            </a:prstTxWarp>
            <a:spAutoFit/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67" b="1" baseline="0">
                <a:solidFill>
                  <a:srgbClr val="00649D"/>
                </a:solidFill>
                <a:latin typeface="HelvNeue for IBM"/>
                <a:ea typeface="MS PGothic" pitchFamily="34" charset="-128"/>
                <a:cs typeface="+mj-cs"/>
              </a:defRPr>
            </a:lvl1pPr>
            <a:lvl2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33">
                <a:solidFill>
                  <a:schemeClr val="tx2"/>
                </a:solidFill>
                <a:latin typeface="Arial" pitchFamily="34" charset="0"/>
                <a:ea typeface="MS PGothic" pitchFamily="34" charset="-128"/>
              </a:defRPr>
            </a:lvl2pPr>
            <a:lvl3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33">
                <a:solidFill>
                  <a:schemeClr val="tx2"/>
                </a:solidFill>
                <a:latin typeface="Arial" pitchFamily="34" charset="0"/>
                <a:ea typeface="MS PGothic" pitchFamily="34" charset="-128"/>
              </a:defRPr>
            </a:lvl3pPr>
            <a:lvl4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33">
                <a:solidFill>
                  <a:schemeClr val="tx2"/>
                </a:solidFill>
                <a:latin typeface="Arial" pitchFamily="34" charset="0"/>
                <a:ea typeface="MS PGothic" pitchFamily="34" charset="-128"/>
              </a:defRPr>
            </a:lvl4pPr>
            <a:lvl5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33">
                <a:solidFill>
                  <a:schemeClr val="tx2"/>
                </a:solidFill>
                <a:latin typeface="Arial" pitchFamily="34" charset="0"/>
                <a:ea typeface="MS PGothic" pitchFamily="34" charset="-128"/>
              </a:defRPr>
            </a:lvl5pPr>
            <a:lvl6pPr marL="457243" algn="l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chemeClr val="tx2"/>
                </a:solidFill>
                <a:latin typeface="Arial" pitchFamily="34" charset="0"/>
              </a:defRPr>
            </a:lvl6pPr>
            <a:lvl7pPr marL="914485" algn="l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chemeClr val="tx2"/>
                </a:solidFill>
                <a:latin typeface="Arial" pitchFamily="34" charset="0"/>
              </a:defRPr>
            </a:lvl7pPr>
            <a:lvl8pPr marL="1371728" algn="l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chemeClr val="tx2"/>
                </a:solidFill>
                <a:latin typeface="Arial" pitchFamily="34" charset="0"/>
              </a:defRPr>
            </a:lvl8pPr>
            <a:lvl9pPr marL="1828971" algn="l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kern="0" dirty="0"/>
              <a:t>Storage Technology</a:t>
            </a:r>
            <a:r>
              <a:rPr kumimoji="0" lang="en-US" sz="2667" b="1" i="0" u="none" strike="noStrike" kern="0" cap="none" spc="0" normalizeH="0" baseline="0" noProof="0" dirty="0">
                <a:ln>
                  <a:noFill/>
                </a:ln>
                <a:solidFill>
                  <a:srgbClr val="00649D"/>
                </a:solidFill>
                <a:effectLst/>
                <a:uLnTx/>
                <a:uFillTx/>
                <a:latin typeface="HelvNeue for IBM"/>
                <a:ea typeface="MS PGothic" pitchFamily="34" charset="-128"/>
                <a:cs typeface="+mj-cs"/>
              </a:rPr>
              <a:t> Improvement Recipe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F3B93C37-947E-AA4B-9246-12B9F730D7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Ed Childers  Mar 2025
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193624A-5EF3-B246-B4A8-7E7D913625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FD999D4-B456-9943-89B7-30D56181CE18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1AFE334-8B8A-9F75-D66A-F90ED2FFC270}"/>
              </a:ext>
            </a:extLst>
          </p:cNvPr>
          <p:cNvSpPr txBox="1"/>
          <p:nvPr/>
        </p:nvSpPr>
        <p:spPr>
          <a:xfrm>
            <a:off x="3745651" y="799141"/>
            <a:ext cx="111171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buNone/>
            </a:pPr>
            <a:r>
              <a:rPr lang="en-US" sz="4000" dirty="0">
                <a:solidFill>
                  <a:srgbClr val="666666"/>
                </a:solidFill>
                <a:latin typeface="Arial"/>
                <a:cs typeface="Arial"/>
              </a:rPr>
              <a:t>Tape</a:t>
            </a:r>
          </a:p>
        </p:txBody>
      </p:sp>
      <p:pic>
        <p:nvPicPr>
          <p:cNvPr id="4" name="Picture 3" descr="A grey rectangular object with white text&#10;&#10;AI-generated content may be incorrect.">
            <a:extLst>
              <a:ext uri="{FF2B5EF4-FFF2-40B4-BE49-F238E27FC236}">
                <a16:creationId xmlns:a16="http://schemas.microsoft.com/office/drawing/2014/main" id="{BB439950-95B7-8DB0-77EC-5D1788D15F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4328" y="1792068"/>
            <a:ext cx="1968032" cy="193717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6FECD98-B755-31C9-ACEA-1737B587D9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43617" y="1551489"/>
            <a:ext cx="3481026" cy="246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0175535"/>
      </p:ext>
    </p:extLst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511D330-A9BE-E940-808C-918C8FD4D1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70955" y="2518224"/>
            <a:ext cx="13210779" cy="4075355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26D2EB-0CD7-A544-9CD5-D9C3304E6BEE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97754" y="874671"/>
            <a:ext cx="7677150" cy="406400"/>
          </a:xfrm>
        </p:spPr>
        <p:txBody>
          <a:bodyPr/>
          <a:lstStyle/>
          <a:p>
            <a:pPr marL="457189" indent="-457189">
              <a:buFont typeface="+mj-lt"/>
              <a:buAutoNum type="arabicPeriod"/>
            </a:pPr>
            <a:r>
              <a:rPr lang="en-US" sz="2400" dirty="0"/>
              <a:t>Make smaller buckets to store bits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FBC8F5F6-6D73-4B40-B2AE-5ADC787586A1}"/>
              </a:ext>
            </a:extLst>
          </p:cNvPr>
          <p:cNvSpPr txBox="1">
            <a:spLocks/>
          </p:cNvSpPr>
          <p:nvPr/>
        </p:nvSpPr>
        <p:spPr bwMode="auto">
          <a:xfrm>
            <a:off x="542788" y="1466707"/>
            <a:ext cx="7676680" cy="86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6666"/>
              </a:buClr>
              <a:buFont typeface="Arial" pitchFamily="34" charset="0"/>
              <a:buNone/>
              <a:defRPr sz="1625">
                <a:solidFill>
                  <a:srgbClr val="666666"/>
                </a:solidFill>
                <a:latin typeface="HelvNeue for IBM"/>
                <a:ea typeface="MS PGothic" pitchFamily="34" charset="-128"/>
                <a:cs typeface="+mn-cs"/>
              </a:defRPr>
            </a:lvl1pPr>
            <a:lvl2pPr marL="341300" indent="-12382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6666"/>
              </a:buClr>
              <a:buFont typeface="Arial" pitchFamily="34" charset="0"/>
              <a:buChar char="•"/>
              <a:defRPr sz="1500">
                <a:solidFill>
                  <a:srgbClr val="666666"/>
                </a:solidFill>
                <a:latin typeface="HelvNeue for IBM"/>
                <a:ea typeface="MS PGothic" pitchFamily="34" charset="-128"/>
              </a:defRPr>
            </a:lvl2pPr>
            <a:lvl3pPr marL="573065" indent="-98421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6666"/>
              </a:buClr>
              <a:buFont typeface="Arial" pitchFamily="34" charset="0"/>
              <a:buChar char="•"/>
              <a:defRPr sz="1375">
                <a:solidFill>
                  <a:srgbClr val="666666"/>
                </a:solidFill>
                <a:latin typeface="HelvNeue for IBM"/>
                <a:ea typeface="MS PGothic" pitchFamily="34" charset="-128"/>
              </a:defRPr>
            </a:lvl3pPr>
            <a:lvl4pPr marL="1072854" indent="-13217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6666"/>
              </a:buClr>
              <a:buChar char="•"/>
              <a:defRPr sz="1125">
                <a:solidFill>
                  <a:srgbClr val="666666"/>
                </a:solidFill>
                <a:latin typeface="+mn-lt"/>
                <a:ea typeface="MS PGothic" pitchFamily="34" charset="-128"/>
              </a:defRPr>
            </a:lvl4pPr>
            <a:lvl5pPr marL="1289567" indent="-5954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6666"/>
              </a:buClr>
              <a:defRPr sz="875">
                <a:solidFill>
                  <a:srgbClr val="666666"/>
                </a:solidFill>
                <a:latin typeface="+mn-lt"/>
                <a:ea typeface="MS PGothic" pitchFamily="34" charset="-128"/>
              </a:defRPr>
            </a:lvl5pPr>
            <a:lvl6pPr marL="1632500" indent="-5954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875">
                <a:solidFill>
                  <a:srgbClr val="000000"/>
                </a:solidFill>
                <a:latin typeface="+mn-lt"/>
              </a:defRPr>
            </a:lvl6pPr>
            <a:lvl7pPr marL="1975433" indent="-5954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875">
                <a:solidFill>
                  <a:srgbClr val="000000"/>
                </a:solidFill>
                <a:latin typeface="+mn-lt"/>
              </a:defRPr>
            </a:lvl7pPr>
            <a:lvl8pPr marL="2318363" indent="-5954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875">
                <a:solidFill>
                  <a:srgbClr val="000000"/>
                </a:solidFill>
                <a:latin typeface="+mn-lt"/>
              </a:defRPr>
            </a:lvl8pPr>
            <a:lvl9pPr marL="2661296" indent="-5954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875">
                <a:solidFill>
                  <a:srgbClr val="000000"/>
                </a:solidFill>
                <a:latin typeface="+mn-lt"/>
              </a:defRPr>
            </a:lvl9pPr>
          </a:lstStyle>
          <a:p>
            <a:pPr marL="457189" marR="0" lvl="0" indent="-457189" algn="l" defTabSz="121917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66666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HelvNeue for IBM"/>
                <a:ea typeface="MS PGothic" pitchFamily="34" charset="-128"/>
                <a:cs typeface="+mn-cs"/>
              </a:rPr>
              <a:t>Smaller Magnetic Particles</a:t>
            </a:r>
          </a:p>
          <a:p>
            <a:pPr marL="457189" marR="0" lvl="0" indent="-457189" algn="l" defTabSz="121917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66666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HelvNeue for IBM"/>
                <a:ea typeface="MS PGothic" pitchFamily="34" charset="-128"/>
                <a:cs typeface="+mn-cs"/>
              </a:rPr>
              <a:t>Packed Tighter and Better Arranged</a:t>
            </a:r>
          </a:p>
          <a:p>
            <a:pPr marL="457189" marR="0" lvl="0" indent="-457189" algn="l" defTabSz="121917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66666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HelvNeue for IBM"/>
              <a:ea typeface="MS PGothic" pitchFamily="34" charset="-128"/>
              <a:cs typeface="+mn-cs"/>
            </a:endParaRPr>
          </a:p>
          <a:p>
            <a:pPr marL="0" marR="0" lvl="0" indent="0" algn="l" defTabSz="121917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66666"/>
              </a:buClr>
              <a:buSzTx/>
              <a:buFont typeface="Arial" pitchFamily="34" charset="0"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HelvNeue for IBM"/>
                <a:ea typeface="MS PGothic" pitchFamily="34" charset="-128"/>
                <a:cs typeface="+mn-cs"/>
              </a:rPr>
              <a:t>                </a:t>
            </a:r>
          </a:p>
          <a:p>
            <a:pPr marL="0" marR="0" lvl="0" indent="0" algn="l" defTabSz="121917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66666"/>
              </a:buClr>
              <a:buSzTx/>
              <a:buFont typeface="Arial" pitchFamily="34" charset="0"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HelvNeue for IBM"/>
              <a:ea typeface="MS PGothic" pitchFamily="34" charset="-128"/>
              <a:cs typeface="+mn-cs"/>
            </a:endParaRPr>
          </a:p>
        </p:txBody>
      </p:sp>
      <p:grpSp>
        <p:nvGrpSpPr>
          <p:cNvPr id="137" name="Group 91">
            <a:extLst>
              <a:ext uri="{FF2B5EF4-FFF2-40B4-BE49-F238E27FC236}">
                <a16:creationId xmlns:a16="http://schemas.microsoft.com/office/drawing/2014/main" id="{283407AF-ED01-4F42-81D3-DCC59A475759}"/>
              </a:ext>
            </a:extLst>
          </p:cNvPr>
          <p:cNvGrpSpPr>
            <a:grpSpLocks/>
          </p:cNvGrpSpPr>
          <p:nvPr/>
        </p:nvGrpSpPr>
        <p:grpSpPr bwMode="auto">
          <a:xfrm>
            <a:off x="9783257" y="185468"/>
            <a:ext cx="2098849" cy="428509"/>
            <a:chOff x="3923" y="1207"/>
            <a:chExt cx="1724" cy="507"/>
          </a:xfrm>
        </p:grpSpPr>
        <p:pic>
          <p:nvPicPr>
            <p:cNvPr id="138" name="Picture 92">
              <a:extLst>
                <a:ext uri="{FF2B5EF4-FFF2-40B4-BE49-F238E27FC236}">
                  <a16:creationId xmlns:a16="http://schemas.microsoft.com/office/drawing/2014/main" id="{35D68BB5-819D-B243-95BF-0BB5CBC1827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69" y="1207"/>
              <a:ext cx="680" cy="1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9" name="Picture 93">
              <a:extLst>
                <a:ext uri="{FF2B5EF4-FFF2-40B4-BE49-F238E27FC236}">
                  <a16:creationId xmlns:a16="http://schemas.microsoft.com/office/drawing/2014/main" id="{AD33371B-93AE-934F-8702-25E03539BFE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69" y="1389"/>
              <a:ext cx="680" cy="1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40" name="Picture 94">
              <a:extLst>
                <a:ext uri="{FF2B5EF4-FFF2-40B4-BE49-F238E27FC236}">
                  <a16:creationId xmlns:a16="http://schemas.microsoft.com/office/drawing/2014/main" id="{CBABD88E-E247-8D48-8848-0C279EE8C31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67" y="1389"/>
              <a:ext cx="680" cy="1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41" name="Picture 95">
              <a:extLst>
                <a:ext uri="{FF2B5EF4-FFF2-40B4-BE49-F238E27FC236}">
                  <a16:creationId xmlns:a16="http://schemas.microsoft.com/office/drawing/2014/main" id="{90498D47-12C2-BC4A-827D-D222084F39C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0" y="1207"/>
              <a:ext cx="680" cy="1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42" name="Picture 96">
              <a:extLst>
                <a:ext uri="{FF2B5EF4-FFF2-40B4-BE49-F238E27FC236}">
                  <a16:creationId xmlns:a16="http://schemas.microsoft.com/office/drawing/2014/main" id="{375CFD0D-FBD4-904B-A341-3057C1F7897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86" y="1298"/>
              <a:ext cx="680" cy="1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43" name="Picture 97">
              <a:extLst>
                <a:ext uri="{FF2B5EF4-FFF2-40B4-BE49-F238E27FC236}">
                  <a16:creationId xmlns:a16="http://schemas.microsoft.com/office/drawing/2014/main" id="{4C5A2094-3F4D-6744-816C-6ED153F87B1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76" y="1207"/>
              <a:ext cx="680" cy="1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44" name="Picture 98">
              <a:extLst>
                <a:ext uri="{FF2B5EF4-FFF2-40B4-BE49-F238E27FC236}">
                  <a16:creationId xmlns:a16="http://schemas.microsoft.com/office/drawing/2014/main" id="{2A3116C4-B749-274B-8429-C93D4BA8E21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69" y="1343"/>
              <a:ext cx="680" cy="1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45" name="Picture 99">
              <a:extLst>
                <a:ext uri="{FF2B5EF4-FFF2-40B4-BE49-F238E27FC236}">
                  <a16:creationId xmlns:a16="http://schemas.microsoft.com/office/drawing/2014/main" id="{BF4AE097-985F-A54B-B709-BF5303288D8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13" y="1389"/>
              <a:ext cx="680" cy="1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46" name="Picture 100">
              <a:extLst>
                <a:ext uri="{FF2B5EF4-FFF2-40B4-BE49-F238E27FC236}">
                  <a16:creationId xmlns:a16="http://schemas.microsoft.com/office/drawing/2014/main" id="{70DBA2D0-9906-A24B-A2B5-58203922E8E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22" y="1525"/>
              <a:ext cx="680" cy="1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47" name="Picture 101">
              <a:extLst>
                <a:ext uri="{FF2B5EF4-FFF2-40B4-BE49-F238E27FC236}">
                  <a16:creationId xmlns:a16="http://schemas.microsoft.com/office/drawing/2014/main" id="{625DF473-EC21-764C-82AB-DB939ABA8F3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23" y="1525"/>
              <a:ext cx="680" cy="1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48" name="Picture 102">
              <a:extLst>
                <a:ext uri="{FF2B5EF4-FFF2-40B4-BE49-F238E27FC236}">
                  <a16:creationId xmlns:a16="http://schemas.microsoft.com/office/drawing/2014/main" id="{729D403C-488E-FE4E-BB81-69958A39A35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67" y="1525"/>
              <a:ext cx="680" cy="1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50" name="TextBox 149">
            <a:extLst>
              <a:ext uri="{FF2B5EF4-FFF2-40B4-BE49-F238E27FC236}">
                <a16:creationId xmlns:a16="http://schemas.microsoft.com/office/drawing/2014/main" id="{F1B21C36-BDB9-AF49-89FF-1AA517EB3461}"/>
              </a:ext>
            </a:extLst>
          </p:cNvPr>
          <p:cNvSpPr txBox="1"/>
          <p:nvPr/>
        </p:nvSpPr>
        <p:spPr bwMode="auto">
          <a:xfrm>
            <a:off x="9545438" y="705976"/>
            <a:ext cx="2545573" cy="625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1345" tIns="50692" rIns="101345" bIns="50692" rtlCol="0">
            <a:spAutoFit/>
          </a:bodyPr>
          <a:lstStyle/>
          <a:p>
            <a:pPr marL="0" marR="0" lvl="0" indent="-150950" algn="l" defTabSz="9144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1333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ヒラギノ角ゴ Pro W3"/>
                <a:cs typeface="ヒラギノ角ゴ Pro W3"/>
              </a:rPr>
              <a:t>MP particles are sintered and coated &amp;  magnetized linearly in media</a:t>
            </a:r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id="{8DB29BA3-137A-ED47-B2BC-6B4D050FE465}"/>
              </a:ext>
            </a:extLst>
          </p:cNvPr>
          <p:cNvSpPr/>
          <p:nvPr/>
        </p:nvSpPr>
        <p:spPr>
          <a:xfrm>
            <a:off x="9545438" y="53769"/>
            <a:ext cx="2545573" cy="122945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52" name="Group 6">
            <a:extLst>
              <a:ext uri="{FF2B5EF4-FFF2-40B4-BE49-F238E27FC236}">
                <a16:creationId xmlns:a16="http://schemas.microsoft.com/office/drawing/2014/main" id="{743D6D2B-D137-4848-A696-7B40982E4382}"/>
              </a:ext>
            </a:extLst>
          </p:cNvPr>
          <p:cNvGrpSpPr>
            <a:grpSpLocks/>
          </p:cNvGrpSpPr>
          <p:nvPr/>
        </p:nvGrpSpPr>
        <p:grpSpPr bwMode="auto">
          <a:xfrm>
            <a:off x="10309421" y="1378981"/>
            <a:ext cx="1098240" cy="755128"/>
            <a:chOff x="4059" y="2750"/>
            <a:chExt cx="1353" cy="734"/>
          </a:xfrm>
        </p:grpSpPr>
        <p:grpSp>
          <p:nvGrpSpPr>
            <p:cNvPr id="53" name="Group 7">
              <a:extLst>
                <a:ext uri="{FF2B5EF4-FFF2-40B4-BE49-F238E27FC236}">
                  <a16:creationId xmlns:a16="http://schemas.microsoft.com/office/drawing/2014/main" id="{1BB0756E-96E5-2746-AC4E-893D877723E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59" y="3331"/>
              <a:ext cx="336" cy="144"/>
              <a:chOff x="797" y="659"/>
              <a:chExt cx="234" cy="110"/>
            </a:xfrm>
          </p:grpSpPr>
          <p:sp>
            <p:nvSpPr>
              <p:cNvPr id="133" name="AutoShape 8">
                <a:extLst>
                  <a:ext uri="{FF2B5EF4-FFF2-40B4-BE49-F238E27FC236}">
                    <a16:creationId xmlns:a16="http://schemas.microsoft.com/office/drawing/2014/main" id="{57CE0FB8-3280-3544-BE52-70C3C44B20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8" y="659"/>
                <a:ext cx="219" cy="45"/>
              </a:xfrm>
              <a:prstGeom prst="hexagon">
                <a:avLst>
                  <a:gd name="adj" fmla="val 121667"/>
                  <a:gd name="vf" fmla="val 115470"/>
                </a:avLst>
              </a:prstGeom>
              <a:gradFill rotWithShape="0">
                <a:gsLst>
                  <a:gs pos="0">
                    <a:srgbClr val="FF6600"/>
                  </a:gs>
                  <a:gs pos="100000">
                    <a:srgbClr val="762F00"/>
                  </a:gs>
                </a:gsLst>
                <a:lin ang="27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133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  <p:sp>
            <p:nvSpPr>
              <p:cNvPr id="134" name="AutoShape 9">
                <a:extLst>
                  <a:ext uri="{FF2B5EF4-FFF2-40B4-BE49-F238E27FC236}">
                    <a16:creationId xmlns:a16="http://schemas.microsoft.com/office/drawing/2014/main" id="{36296143-16F2-0545-ACDE-A3AE8AE79C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200000">
                <a:off x="951" y="694"/>
                <a:ext cx="80" cy="63"/>
              </a:xfrm>
              <a:prstGeom prst="parallelogram">
                <a:avLst>
                  <a:gd name="adj" fmla="val 31746"/>
                </a:avLst>
              </a:prstGeom>
              <a:gradFill rotWithShape="0">
                <a:gsLst>
                  <a:gs pos="0">
                    <a:srgbClr val="FF6600"/>
                  </a:gs>
                  <a:gs pos="100000">
                    <a:srgbClr val="762F00"/>
                  </a:gs>
                </a:gsLst>
                <a:lin ang="27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133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  <p:sp>
            <p:nvSpPr>
              <p:cNvPr id="135" name="AutoShape 10">
                <a:extLst>
                  <a:ext uri="{FF2B5EF4-FFF2-40B4-BE49-F238E27FC236}">
                    <a16:creationId xmlns:a16="http://schemas.microsoft.com/office/drawing/2014/main" id="{BC772ADB-6EEE-F340-AE83-749504B12B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782" y="697"/>
                <a:ext cx="85" cy="55"/>
              </a:xfrm>
              <a:prstGeom prst="parallelogram">
                <a:avLst>
                  <a:gd name="adj" fmla="val 38636"/>
                </a:avLst>
              </a:prstGeom>
              <a:gradFill rotWithShape="0">
                <a:gsLst>
                  <a:gs pos="0">
                    <a:srgbClr val="FF6600"/>
                  </a:gs>
                  <a:gs pos="100000">
                    <a:srgbClr val="762F00"/>
                  </a:gs>
                </a:gsLst>
                <a:lin ang="27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133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  <p:sp>
            <p:nvSpPr>
              <p:cNvPr id="136" name="Rectangle 11">
                <a:extLst>
                  <a:ext uri="{FF2B5EF4-FFF2-40B4-BE49-F238E27FC236}">
                    <a16:creationId xmlns:a16="http://schemas.microsoft.com/office/drawing/2014/main" id="{FC9E7902-C3F2-9445-ADC0-8944ABF9ED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2" y="705"/>
                <a:ext cx="111" cy="64"/>
              </a:xfrm>
              <a:prstGeom prst="rect">
                <a:avLst/>
              </a:prstGeom>
              <a:gradFill rotWithShape="0">
                <a:gsLst>
                  <a:gs pos="0">
                    <a:srgbClr val="FF6600"/>
                  </a:gs>
                  <a:gs pos="100000">
                    <a:srgbClr val="762F00"/>
                  </a:gs>
                </a:gsLst>
                <a:lin ang="27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133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54" name="Group 12">
              <a:extLst>
                <a:ext uri="{FF2B5EF4-FFF2-40B4-BE49-F238E27FC236}">
                  <a16:creationId xmlns:a16="http://schemas.microsoft.com/office/drawing/2014/main" id="{BCE4A69F-8086-FB49-A804-9EBA8075CC6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59" y="3195"/>
              <a:ext cx="336" cy="144"/>
              <a:chOff x="797" y="659"/>
              <a:chExt cx="234" cy="110"/>
            </a:xfrm>
          </p:grpSpPr>
          <p:sp>
            <p:nvSpPr>
              <p:cNvPr id="129" name="AutoShape 13">
                <a:extLst>
                  <a:ext uri="{FF2B5EF4-FFF2-40B4-BE49-F238E27FC236}">
                    <a16:creationId xmlns:a16="http://schemas.microsoft.com/office/drawing/2014/main" id="{904E4FDD-778F-3245-914E-2371155065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8" y="659"/>
                <a:ext cx="219" cy="45"/>
              </a:xfrm>
              <a:prstGeom prst="hexagon">
                <a:avLst>
                  <a:gd name="adj" fmla="val 121667"/>
                  <a:gd name="vf" fmla="val 115470"/>
                </a:avLst>
              </a:prstGeom>
              <a:gradFill rotWithShape="0">
                <a:gsLst>
                  <a:gs pos="0">
                    <a:srgbClr val="FF6600"/>
                  </a:gs>
                  <a:gs pos="100000">
                    <a:srgbClr val="762F00"/>
                  </a:gs>
                </a:gsLst>
                <a:lin ang="27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133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  <p:sp>
            <p:nvSpPr>
              <p:cNvPr id="130" name="AutoShape 14">
                <a:extLst>
                  <a:ext uri="{FF2B5EF4-FFF2-40B4-BE49-F238E27FC236}">
                    <a16:creationId xmlns:a16="http://schemas.microsoft.com/office/drawing/2014/main" id="{03AE4797-15D5-8548-989D-E684C59CB1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200000">
                <a:off x="951" y="694"/>
                <a:ext cx="80" cy="63"/>
              </a:xfrm>
              <a:prstGeom prst="parallelogram">
                <a:avLst>
                  <a:gd name="adj" fmla="val 31746"/>
                </a:avLst>
              </a:prstGeom>
              <a:gradFill rotWithShape="0">
                <a:gsLst>
                  <a:gs pos="0">
                    <a:srgbClr val="FF6600"/>
                  </a:gs>
                  <a:gs pos="100000">
                    <a:srgbClr val="762F00"/>
                  </a:gs>
                </a:gsLst>
                <a:lin ang="27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133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  <p:sp>
            <p:nvSpPr>
              <p:cNvPr id="131" name="AutoShape 15">
                <a:extLst>
                  <a:ext uri="{FF2B5EF4-FFF2-40B4-BE49-F238E27FC236}">
                    <a16:creationId xmlns:a16="http://schemas.microsoft.com/office/drawing/2014/main" id="{5CD418B1-0109-6846-927C-A150B5C2AF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782" y="697"/>
                <a:ext cx="85" cy="55"/>
              </a:xfrm>
              <a:prstGeom prst="parallelogram">
                <a:avLst>
                  <a:gd name="adj" fmla="val 38636"/>
                </a:avLst>
              </a:prstGeom>
              <a:gradFill rotWithShape="0">
                <a:gsLst>
                  <a:gs pos="0">
                    <a:srgbClr val="FF6600"/>
                  </a:gs>
                  <a:gs pos="100000">
                    <a:srgbClr val="762F00"/>
                  </a:gs>
                </a:gsLst>
                <a:lin ang="27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133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  <p:sp>
            <p:nvSpPr>
              <p:cNvPr id="132" name="Rectangle 16">
                <a:extLst>
                  <a:ext uri="{FF2B5EF4-FFF2-40B4-BE49-F238E27FC236}">
                    <a16:creationId xmlns:a16="http://schemas.microsoft.com/office/drawing/2014/main" id="{87BCCD08-63B5-D54C-9F63-0A66E6450D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2" y="705"/>
                <a:ext cx="111" cy="64"/>
              </a:xfrm>
              <a:prstGeom prst="rect">
                <a:avLst/>
              </a:prstGeom>
              <a:gradFill rotWithShape="0">
                <a:gsLst>
                  <a:gs pos="0">
                    <a:srgbClr val="FF6600"/>
                  </a:gs>
                  <a:gs pos="100000">
                    <a:srgbClr val="762F00"/>
                  </a:gs>
                </a:gsLst>
                <a:lin ang="27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133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55" name="Group 17">
              <a:extLst>
                <a:ext uri="{FF2B5EF4-FFF2-40B4-BE49-F238E27FC236}">
                  <a16:creationId xmlns:a16="http://schemas.microsoft.com/office/drawing/2014/main" id="{FB45DCAB-BD52-6344-ADC2-194E52FCEC4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59" y="3047"/>
              <a:ext cx="336" cy="144"/>
              <a:chOff x="797" y="659"/>
              <a:chExt cx="234" cy="110"/>
            </a:xfrm>
          </p:grpSpPr>
          <p:sp>
            <p:nvSpPr>
              <p:cNvPr id="125" name="AutoShape 18">
                <a:extLst>
                  <a:ext uri="{FF2B5EF4-FFF2-40B4-BE49-F238E27FC236}">
                    <a16:creationId xmlns:a16="http://schemas.microsoft.com/office/drawing/2014/main" id="{37068372-9692-0A45-AAB5-C75C7AA457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8" y="659"/>
                <a:ext cx="219" cy="45"/>
              </a:xfrm>
              <a:prstGeom prst="hexagon">
                <a:avLst>
                  <a:gd name="adj" fmla="val 121667"/>
                  <a:gd name="vf" fmla="val 115470"/>
                </a:avLst>
              </a:prstGeom>
              <a:gradFill rotWithShape="0">
                <a:gsLst>
                  <a:gs pos="0">
                    <a:srgbClr val="FF6600"/>
                  </a:gs>
                  <a:gs pos="100000">
                    <a:srgbClr val="762F00"/>
                  </a:gs>
                </a:gsLst>
                <a:lin ang="27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133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  <p:sp>
            <p:nvSpPr>
              <p:cNvPr id="126" name="AutoShape 19">
                <a:extLst>
                  <a:ext uri="{FF2B5EF4-FFF2-40B4-BE49-F238E27FC236}">
                    <a16:creationId xmlns:a16="http://schemas.microsoft.com/office/drawing/2014/main" id="{4627938B-E886-034B-B2D7-0F758279E1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200000">
                <a:off x="951" y="694"/>
                <a:ext cx="80" cy="63"/>
              </a:xfrm>
              <a:prstGeom prst="parallelogram">
                <a:avLst>
                  <a:gd name="adj" fmla="val 31746"/>
                </a:avLst>
              </a:prstGeom>
              <a:gradFill rotWithShape="0">
                <a:gsLst>
                  <a:gs pos="0">
                    <a:srgbClr val="FF6600"/>
                  </a:gs>
                  <a:gs pos="100000">
                    <a:srgbClr val="762F00"/>
                  </a:gs>
                </a:gsLst>
                <a:lin ang="27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133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  <p:sp>
            <p:nvSpPr>
              <p:cNvPr id="127" name="AutoShape 20">
                <a:extLst>
                  <a:ext uri="{FF2B5EF4-FFF2-40B4-BE49-F238E27FC236}">
                    <a16:creationId xmlns:a16="http://schemas.microsoft.com/office/drawing/2014/main" id="{9C58E144-FDCD-724C-BE10-4C005B39CC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782" y="697"/>
                <a:ext cx="85" cy="55"/>
              </a:xfrm>
              <a:prstGeom prst="parallelogram">
                <a:avLst>
                  <a:gd name="adj" fmla="val 38636"/>
                </a:avLst>
              </a:prstGeom>
              <a:gradFill rotWithShape="0">
                <a:gsLst>
                  <a:gs pos="0">
                    <a:srgbClr val="FF6600"/>
                  </a:gs>
                  <a:gs pos="100000">
                    <a:srgbClr val="762F00"/>
                  </a:gs>
                </a:gsLst>
                <a:lin ang="27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133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  <p:sp>
            <p:nvSpPr>
              <p:cNvPr id="128" name="Rectangle 21">
                <a:extLst>
                  <a:ext uri="{FF2B5EF4-FFF2-40B4-BE49-F238E27FC236}">
                    <a16:creationId xmlns:a16="http://schemas.microsoft.com/office/drawing/2014/main" id="{09640AF3-606E-B14D-BD61-0887489AAC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2" y="705"/>
                <a:ext cx="111" cy="64"/>
              </a:xfrm>
              <a:prstGeom prst="rect">
                <a:avLst/>
              </a:prstGeom>
              <a:gradFill rotWithShape="0">
                <a:gsLst>
                  <a:gs pos="0">
                    <a:srgbClr val="FF6600"/>
                  </a:gs>
                  <a:gs pos="100000">
                    <a:srgbClr val="762F00"/>
                  </a:gs>
                </a:gsLst>
                <a:lin ang="27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133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56" name="Group 22">
              <a:extLst>
                <a:ext uri="{FF2B5EF4-FFF2-40B4-BE49-F238E27FC236}">
                  <a16:creationId xmlns:a16="http://schemas.microsoft.com/office/drawing/2014/main" id="{70FB02CF-823F-3241-B312-F441CD80B3B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59" y="2923"/>
              <a:ext cx="336" cy="144"/>
              <a:chOff x="797" y="659"/>
              <a:chExt cx="234" cy="110"/>
            </a:xfrm>
          </p:grpSpPr>
          <p:sp>
            <p:nvSpPr>
              <p:cNvPr id="121" name="AutoShape 23">
                <a:extLst>
                  <a:ext uri="{FF2B5EF4-FFF2-40B4-BE49-F238E27FC236}">
                    <a16:creationId xmlns:a16="http://schemas.microsoft.com/office/drawing/2014/main" id="{0CFD74D7-B855-6645-B661-A0F31703FC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8" y="659"/>
                <a:ext cx="219" cy="45"/>
              </a:xfrm>
              <a:prstGeom prst="hexagon">
                <a:avLst>
                  <a:gd name="adj" fmla="val 121667"/>
                  <a:gd name="vf" fmla="val 115470"/>
                </a:avLst>
              </a:prstGeom>
              <a:gradFill rotWithShape="0">
                <a:gsLst>
                  <a:gs pos="0">
                    <a:srgbClr val="FF6600"/>
                  </a:gs>
                  <a:gs pos="100000">
                    <a:srgbClr val="762F00"/>
                  </a:gs>
                </a:gsLst>
                <a:lin ang="27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133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  <p:sp>
            <p:nvSpPr>
              <p:cNvPr id="122" name="AutoShape 24">
                <a:extLst>
                  <a:ext uri="{FF2B5EF4-FFF2-40B4-BE49-F238E27FC236}">
                    <a16:creationId xmlns:a16="http://schemas.microsoft.com/office/drawing/2014/main" id="{56303AA5-4C57-BE44-AEF0-5B72DD44FF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200000">
                <a:off x="951" y="694"/>
                <a:ext cx="80" cy="63"/>
              </a:xfrm>
              <a:prstGeom prst="parallelogram">
                <a:avLst>
                  <a:gd name="adj" fmla="val 31746"/>
                </a:avLst>
              </a:prstGeom>
              <a:gradFill rotWithShape="0">
                <a:gsLst>
                  <a:gs pos="0">
                    <a:srgbClr val="FF6600"/>
                  </a:gs>
                  <a:gs pos="100000">
                    <a:srgbClr val="762F00"/>
                  </a:gs>
                </a:gsLst>
                <a:lin ang="27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133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  <p:sp>
            <p:nvSpPr>
              <p:cNvPr id="123" name="AutoShape 25">
                <a:extLst>
                  <a:ext uri="{FF2B5EF4-FFF2-40B4-BE49-F238E27FC236}">
                    <a16:creationId xmlns:a16="http://schemas.microsoft.com/office/drawing/2014/main" id="{27268C6C-6A24-DB43-8996-7FB66FBBC8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782" y="697"/>
                <a:ext cx="85" cy="55"/>
              </a:xfrm>
              <a:prstGeom prst="parallelogram">
                <a:avLst>
                  <a:gd name="adj" fmla="val 38636"/>
                </a:avLst>
              </a:prstGeom>
              <a:gradFill rotWithShape="0">
                <a:gsLst>
                  <a:gs pos="0">
                    <a:srgbClr val="FF6600"/>
                  </a:gs>
                  <a:gs pos="100000">
                    <a:srgbClr val="762F00"/>
                  </a:gs>
                </a:gsLst>
                <a:lin ang="27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133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  <p:sp>
            <p:nvSpPr>
              <p:cNvPr id="124" name="Rectangle 26">
                <a:extLst>
                  <a:ext uri="{FF2B5EF4-FFF2-40B4-BE49-F238E27FC236}">
                    <a16:creationId xmlns:a16="http://schemas.microsoft.com/office/drawing/2014/main" id="{792EB20F-DA63-C24C-89CE-0D1175973E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2" y="705"/>
                <a:ext cx="111" cy="64"/>
              </a:xfrm>
              <a:prstGeom prst="rect">
                <a:avLst/>
              </a:prstGeom>
              <a:gradFill rotWithShape="0">
                <a:gsLst>
                  <a:gs pos="0">
                    <a:srgbClr val="FF6600"/>
                  </a:gs>
                  <a:gs pos="100000">
                    <a:srgbClr val="762F00"/>
                  </a:gs>
                </a:gsLst>
                <a:lin ang="27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133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57" name="Group 27">
              <a:extLst>
                <a:ext uri="{FF2B5EF4-FFF2-40B4-BE49-F238E27FC236}">
                  <a16:creationId xmlns:a16="http://schemas.microsoft.com/office/drawing/2014/main" id="{3F2582B8-358C-9F46-B28E-D46373B149C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04" y="3331"/>
              <a:ext cx="336" cy="144"/>
              <a:chOff x="797" y="659"/>
              <a:chExt cx="234" cy="110"/>
            </a:xfrm>
          </p:grpSpPr>
          <p:sp>
            <p:nvSpPr>
              <p:cNvPr id="117" name="AutoShape 28">
                <a:extLst>
                  <a:ext uri="{FF2B5EF4-FFF2-40B4-BE49-F238E27FC236}">
                    <a16:creationId xmlns:a16="http://schemas.microsoft.com/office/drawing/2014/main" id="{DF23EE69-F77D-5143-80EA-DB6661AB72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8" y="659"/>
                <a:ext cx="219" cy="45"/>
              </a:xfrm>
              <a:prstGeom prst="hexagon">
                <a:avLst>
                  <a:gd name="adj" fmla="val 121667"/>
                  <a:gd name="vf" fmla="val 115470"/>
                </a:avLst>
              </a:prstGeom>
              <a:gradFill rotWithShape="0">
                <a:gsLst>
                  <a:gs pos="0">
                    <a:srgbClr val="FF6600"/>
                  </a:gs>
                  <a:gs pos="100000">
                    <a:srgbClr val="762F00"/>
                  </a:gs>
                </a:gsLst>
                <a:lin ang="27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133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  <p:sp>
            <p:nvSpPr>
              <p:cNvPr id="118" name="AutoShape 29">
                <a:extLst>
                  <a:ext uri="{FF2B5EF4-FFF2-40B4-BE49-F238E27FC236}">
                    <a16:creationId xmlns:a16="http://schemas.microsoft.com/office/drawing/2014/main" id="{D2B743EE-9940-9743-94BC-98E0FC586F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200000">
                <a:off x="951" y="694"/>
                <a:ext cx="80" cy="63"/>
              </a:xfrm>
              <a:prstGeom prst="parallelogram">
                <a:avLst>
                  <a:gd name="adj" fmla="val 31746"/>
                </a:avLst>
              </a:prstGeom>
              <a:gradFill rotWithShape="0">
                <a:gsLst>
                  <a:gs pos="0">
                    <a:srgbClr val="FF6600"/>
                  </a:gs>
                  <a:gs pos="100000">
                    <a:srgbClr val="762F00"/>
                  </a:gs>
                </a:gsLst>
                <a:lin ang="27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133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  <p:sp>
            <p:nvSpPr>
              <p:cNvPr id="119" name="AutoShape 30">
                <a:extLst>
                  <a:ext uri="{FF2B5EF4-FFF2-40B4-BE49-F238E27FC236}">
                    <a16:creationId xmlns:a16="http://schemas.microsoft.com/office/drawing/2014/main" id="{47BBE721-9F3F-D146-B298-117111B300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782" y="697"/>
                <a:ext cx="85" cy="55"/>
              </a:xfrm>
              <a:prstGeom prst="parallelogram">
                <a:avLst>
                  <a:gd name="adj" fmla="val 38636"/>
                </a:avLst>
              </a:prstGeom>
              <a:gradFill rotWithShape="0">
                <a:gsLst>
                  <a:gs pos="0">
                    <a:srgbClr val="FF6600"/>
                  </a:gs>
                  <a:gs pos="100000">
                    <a:srgbClr val="762F00"/>
                  </a:gs>
                </a:gsLst>
                <a:lin ang="27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133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  <p:sp>
            <p:nvSpPr>
              <p:cNvPr id="120" name="Rectangle 31">
                <a:extLst>
                  <a:ext uri="{FF2B5EF4-FFF2-40B4-BE49-F238E27FC236}">
                    <a16:creationId xmlns:a16="http://schemas.microsoft.com/office/drawing/2014/main" id="{C05A1016-011B-B343-B551-2D3DF22F80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2" y="705"/>
                <a:ext cx="111" cy="64"/>
              </a:xfrm>
              <a:prstGeom prst="rect">
                <a:avLst/>
              </a:prstGeom>
              <a:gradFill rotWithShape="0">
                <a:gsLst>
                  <a:gs pos="0">
                    <a:srgbClr val="FF6600"/>
                  </a:gs>
                  <a:gs pos="100000">
                    <a:srgbClr val="762F00"/>
                  </a:gs>
                </a:gsLst>
                <a:lin ang="27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133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58" name="Group 32">
              <a:extLst>
                <a:ext uri="{FF2B5EF4-FFF2-40B4-BE49-F238E27FC236}">
                  <a16:creationId xmlns:a16="http://schemas.microsoft.com/office/drawing/2014/main" id="{F85048BD-B131-3442-94DA-A38CB86A257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04" y="3195"/>
              <a:ext cx="336" cy="144"/>
              <a:chOff x="797" y="659"/>
              <a:chExt cx="234" cy="110"/>
            </a:xfrm>
          </p:grpSpPr>
          <p:sp>
            <p:nvSpPr>
              <p:cNvPr id="113" name="AutoShape 33">
                <a:extLst>
                  <a:ext uri="{FF2B5EF4-FFF2-40B4-BE49-F238E27FC236}">
                    <a16:creationId xmlns:a16="http://schemas.microsoft.com/office/drawing/2014/main" id="{07C970E7-FE0E-7044-AC5F-440BA1D26E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8" y="659"/>
                <a:ext cx="219" cy="45"/>
              </a:xfrm>
              <a:prstGeom prst="hexagon">
                <a:avLst>
                  <a:gd name="adj" fmla="val 121667"/>
                  <a:gd name="vf" fmla="val 115470"/>
                </a:avLst>
              </a:prstGeom>
              <a:gradFill rotWithShape="0">
                <a:gsLst>
                  <a:gs pos="0">
                    <a:srgbClr val="FF6600"/>
                  </a:gs>
                  <a:gs pos="100000">
                    <a:srgbClr val="762F00"/>
                  </a:gs>
                </a:gsLst>
                <a:lin ang="27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133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  <p:sp>
            <p:nvSpPr>
              <p:cNvPr id="114" name="AutoShape 34">
                <a:extLst>
                  <a:ext uri="{FF2B5EF4-FFF2-40B4-BE49-F238E27FC236}">
                    <a16:creationId xmlns:a16="http://schemas.microsoft.com/office/drawing/2014/main" id="{E06399BB-A202-0848-A069-939558449D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200000">
                <a:off x="951" y="694"/>
                <a:ext cx="80" cy="63"/>
              </a:xfrm>
              <a:prstGeom prst="parallelogram">
                <a:avLst>
                  <a:gd name="adj" fmla="val 31746"/>
                </a:avLst>
              </a:prstGeom>
              <a:gradFill rotWithShape="0">
                <a:gsLst>
                  <a:gs pos="0">
                    <a:srgbClr val="FF6600"/>
                  </a:gs>
                  <a:gs pos="100000">
                    <a:srgbClr val="762F00"/>
                  </a:gs>
                </a:gsLst>
                <a:lin ang="27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133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  <p:sp>
            <p:nvSpPr>
              <p:cNvPr id="115" name="AutoShape 35">
                <a:extLst>
                  <a:ext uri="{FF2B5EF4-FFF2-40B4-BE49-F238E27FC236}">
                    <a16:creationId xmlns:a16="http://schemas.microsoft.com/office/drawing/2014/main" id="{6575982C-65E7-7548-9811-46DCDD2BD5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782" y="697"/>
                <a:ext cx="85" cy="55"/>
              </a:xfrm>
              <a:prstGeom prst="parallelogram">
                <a:avLst>
                  <a:gd name="adj" fmla="val 38636"/>
                </a:avLst>
              </a:prstGeom>
              <a:gradFill rotWithShape="0">
                <a:gsLst>
                  <a:gs pos="0">
                    <a:srgbClr val="FF6600"/>
                  </a:gs>
                  <a:gs pos="100000">
                    <a:srgbClr val="762F00"/>
                  </a:gs>
                </a:gsLst>
                <a:lin ang="27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133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  <p:sp>
            <p:nvSpPr>
              <p:cNvPr id="116" name="Rectangle 36">
                <a:extLst>
                  <a:ext uri="{FF2B5EF4-FFF2-40B4-BE49-F238E27FC236}">
                    <a16:creationId xmlns:a16="http://schemas.microsoft.com/office/drawing/2014/main" id="{B987D8D7-B7F7-8A4F-9803-8192BA6330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2" y="705"/>
                <a:ext cx="111" cy="64"/>
              </a:xfrm>
              <a:prstGeom prst="rect">
                <a:avLst/>
              </a:prstGeom>
              <a:gradFill rotWithShape="0">
                <a:gsLst>
                  <a:gs pos="0">
                    <a:srgbClr val="FF6600"/>
                  </a:gs>
                  <a:gs pos="100000">
                    <a:srgbClr val="762F00"/>
                  </a:gs>
                </a:gsLst>
                <a:lin ang="27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133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59" name="Group 37">
              <a:extLst>
                <a:ext uri="{FF2B5EF4-FFF2-40B4-BE49-F238E27FC236}">
                  <a16:creationId xmlns:a16="http://schemas.microsoft.com/office/drawing/2014/main" id="{05DCCA73-7CB5-9544-B37B-218291DEE22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98" y="3059"/>
              <a:ext cx="336" cy="144"/>
              <a:chOff x="797" y="659"/>
              <a:chExt cx="234" cy="110"/>
            </a:xfrm>
          </p:grpSpPr>
          <p:sp>
            <p:nvSpPr>
              <p:cNvPr id="109" name="AutoShape 38">
                <a:extLst>
                  <a:ext uri="{FF2B5EF4-FFF2-40B4-BE49-F238E27FC236}">
                    <a16:creationId xmlns:a16="http://schemas.microsoft.com/office/drawing/2014/main" id="{1F72A6EA-36C7-4048-BB94-F8BE00F3C4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8" y="659"/>
                <a:ext cx="219" cy="45"/>
              </a:xfrm>
              <a:prstGeom prst="hexagon">
                <a:avLst>
                  <a:gd name="adj" fmla="val 121667"/>
                  <a:gd name="vf" fmla="val 115470"/>
                </a:avLst>
              </a:prstGeom>
              <a:gradFill rotWithShape="0">
                <a:gsLst>
                  <a:gs pos="0">
                    <a:srgbClr val="FF6600"/>
                  </a:gs>
                  <a:gs pos="100000">
                    <a:srgbClr val="762F00"/>
                  </a:gs>
                </a:gsLst>
                <a:lin ang="27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133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  <p:sp>
            <p:nvSpPr>
              <p:cNvPr id="110" name="AutoShape 39">
                <a:extLst>
                  <a:ext uri="{FF2B5EF4-FFF2-40B4-BE49-F238E27FC236}">
                    <a16:creationId xmlns:a16="http://schemas.microsoft.com/office/drawing/2014/main" id="{362B4383-FFFA-894A-9519-863F0C4E18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200000">
                <a:off x="951" y="694"/>
                <a:ext cx="80" cy="63"/>
              </a:xfrm>
              <a:prstGeom prst="parallelogram">
                <a:avLst>
                  <a:gd name="adj" fmla="val 31746"/>
                </a:avLst>
              </a:prstGeom>
              <a:gradFill rotWithShape="0">
                <a:gsLst>
                  <a:gs pos="0">
                    <a:srgbClr val="FF6600"/>
                  </a:gs>
                  <a:gs pos="100000">
                    <a:srgbClr val="762F00"/>
                  </a:gs>
                </a:gsLst>
                <a:lin ang="27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133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  <p:sp>
            <p:nvSpPr>
              <p:cNvPr id="111" name="AutoShape 40">
                <a:extLst>
                  <a:ext uri="{FF2B5EF4-FFF2-40B4-BE49-F238E27FC236}">
                    <a16:creationId xmlns:a16="http://schemas.microsoft.com/office/drawing/2014/main" id="{B48FCF01-A0AB-3C46-83B0-4F61FE1C84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782" y="697"/>
                <a:ext cx="85" cy="55"/>
              </a:xfrm>
              <a:prstGeom prst="parallelogram">
                <a:avLst>
                  <a:gd name="adj" fmla="val 38636"/>
                </a:avLst>
              </a:prstGeom>
              <a:gradFill rotWithShape="0">
                <a:gsLst>
                  <a:gs pos="0">
                    <a:srgbClr val="FF6600"/>
                  </a:gs>
                  <a:gs pos="100000">
                    <a:srgbClr val="762F00"/>
                  </a:gs>
                </a:gsLst>
                <a:lin ang="27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133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  <p:sp>
            <p:nvSpPr>
              <p:cNvPr id="112" name="Rectangle 41">
                <a:extLst>
                  <a:ext uri="{FF2B5EF4-FFF2-40B4-BE49-F238E27FC236}">
                    <a16:creationId xmlns:a16="http://schemas.microsoft.com/office/drawing/2014/main" id="{3DAA6FEC-4464-F443-8B9D-E52444DAEC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2" y="705"/>
                <a:ext cx="111" cy="64"/>
              </a:xfrm>
              <a:prstGeom prst="rect">
                <a:avLst/>
              </a:prstGeom>
              <a:gradFill rotWithShape="0">
                <a:gsLst>
                  <a:gs pos="0">
                    <a:srgbClr val="FF6600"/>
                  </a:gs>
                  <a:gs pos="100000">
                    <a:srgbClr val="762F00"/>
                  </a:gs>
                </a:gsLst>
                <a:lin ang="27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133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60" name="Group 42">
              <a:extLst>
                <a:ext uri="{FF2B5EF4-FFF2-40B4-BE49-F238E27FC236}">
                  <a16:creationId xmlns:a16="http://schemas.microsoft.com/office/drawing/2014/main" id="{72C4FC27-2B8F-D142-9E8C-B3801F7415D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26" y="2931"/>
              <a:ext cx="336" cy="144"/>
              <a:chOff x="797" y="659"/>
              <a:chExt cx="234" cy="110"/>
            </a:xfrm>
          </p:grpSpPr>
          <p:sp>
            <p:nvSpPr>
              <p:cNvPr id="105" name="AutoShape 43">
                <a:extLst>
                  <a:ext uri="{FF2B5EF4-FFF2-40B4-BE49-F238E27FC236}">
                    <a16:creationId xmlns:a16="http://schemas.microsoft.com/office/drawing/2014/main" id="{1B79D95B-1A9C-8043-B055-56F701E28D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8" y="659"/>
                <a:ext cx="219" cy="45"/>
              </a:xfrm>
              <a:prstGeom prst="hexagon">
                <a:avLst>
                  <a:gd name="adj" fmla="val 121667"/>
                  <a:gd name="vf" fmla="val 115470"/>
                </a:avLst>
              </a:prstGeom>
              <a:gradFill rotWithShape="0">
                <a:gsLst>
                  <a:gs pos="0">
                    <a:srgbClr val="FF6600"/>
                  </a:gs>
                  <a:gs pos="100000">
                    <a:srgbClr val="762F00"/>
                  </a:gs>
                </a:gsLst>
                <a:lin ang="27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133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  <p:sp>
            <p:nvSpPr>
              <p:cNvPr id="106" name="AutoShape 44">
                <a:extLst>
                  <a:ext uri="{FF2B5EF4-FFF2-40B4-BE49-F238E27FC236}">
                    <a16:creationId xmlns:a16="http://schemas.microsoft.com/office/drawing/2014/main" id="{6A968F41-D397-AA48-B3DC-640F9320C0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200000">
                <a:off x="951" y="694"/>
                <a:ext cx="80" cy="63"/>
              </a:xfrm>
              <a:prstGeom prst="parallelogram">
                <a:avLst>
                  <a:gd name="adj" fmla="val 31746"/>
                </a:avLst>
              </a:prstGeom>
              <a:gradFill rotWithShape="0">
                <a:gsLst>
                  <a:gs pos="0">
                    <a:srgbClr val="FF6600"/>
                  </a:gs>
                  <a:gs pos="100000">
                    <a:srgbClr val="762F00"/>
                  </a:gs>
                </a:gsLst>
                <a:lin ang="27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133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  <p:sp>
            <p:nvSpPr>
              <p:cNvPr id="107" name="AutoShape 45">
                <a:extLst>
                  <a:ext uri="{FF2B5EF4-FFF2-40B4-BE49-F238E27FC236}">
                    <a16:creationId xmlns:a16="http://schemas.microsoft.com/office/drawing/2014/main" id="{2D9EC2B8-FE5D-584C-8EF4-9BA02199B9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782" y="697"/>
                <a:ext cx="85" cy="55"/>
              </a:xfrm>
              <a:prstGeom prst="parallelogram">
                <a:avLst>
                  <a:gd name="adj" fmla="val 38636"/>
                </a:avLst>
              </a:prstGeom>
              <a:gradFill rotWithShape="0">
                <a:gsLst>
                  <a:gs pos="0">
                    <a:srgbClr val="FF6600"/>
                  </a:gs>
                  <a:gs pos="100000">
                    <a:srgbClr val="762F00"/>
                  </a:gs>
                </a:gsLst>
                <a:lin ang="27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133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  <p:sp>
            <p:nvSpPr>
              <p:cNvPr id="108" name="Rectangle 46">
                <a:extLst>
                  <a:ext uri="{FF2B5EF4-FFF2-40B4-BE49-F238E27FC236}">
                    <a16:creationId xmlns:a16="http://schemas.microsoft.com/office/drawing/2014/main" id="{B476B652-0896-8A45-8E30-85E64A3EA1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2" y="705"/>
                <a:ext cx="111" cy="64"/>
              </a:xfrm>
              <a:prstGeom prst="rect">
                <a:avLst/>
              </a:prstGeom>
              <a:gradFill rotWithShape="0">
                <a:gsLst>
                  <a:gs pos="0">
                    <a:srgbClr val="FF6600"/>
                  </a:gs>
                  <a:gs pos="100000">
                    <a:srgbClr val="762F00"/>
                  </a:gs>
                </a:gsLst>
                <a:lin ang="27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133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61" name="Group 47">
              <a:extLst>
                <a:ext uri="{FF2B5EF4-FFF2-40B4-BE49-F238E27FC236}">
                  <a16:creationId xmlns:a16="http://schemas.microsoft.com/office/drawing/2014/main" id="{A2271E3F-FD83-9A4C-BFDA-D85BC3485AB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95" y="2923"/>
              <a:ext cx="336" cy="144"/>
              <a:chOff x="797" y="659"/>
              <a:chExt cx="234" cy="110"/>
            </a:xfrm>
          </p:grpSpPr>
          <p:sp>
            <p:nvSpPr>
              <p:cNvPr id="101" name="AutoShape 48">
                <a:extLst>
                  <a:ext uri="{FF2B5EF4-FFF2-40B4-BE49-F238E27FC236}">
                    <a16:creationId xmlns:a16="http://schemas.microsoft.com/office/drawing/2014/main" id="{F7C3D734-6C34-504F-883A-1FB48E0F48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8" y="659"/>
                <a:ext cx="219" cy="45"/>
              </a:xfrm>
              <a:prstGeom prst="hexagon">
                <a:avLst>
                  <a:gd name="adj" fmla="val 121667"/>
                  <a:gd name="vf" fmla="val 115470"/>
                </a:avLst>
              </a:prstGeom>
              <a:gradFill rotWithShape="0">
                <a:gsLst>
                  <a:gs pos="0">
                    <a:srgbClr val="FF6600"/>
                  </a:gs>
                  <a:gs pos="100000">
                    <a:srgbClr val="762F00"/>
                  </a:gs>
                </a:gsLst>
                <a:lin ang="27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133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  <p:sp>
            <p:nvSpPr>
              <p:cNvPr id="102" name="AutoShape 49">
                <a:extLst>
                  <a:ext uri="{FF2B5EF4-FFF2-40B4-BE49-F238E27FC236}">
                    <a16:creationId xmlns:a16="http://schemas.microsoft.com/office/drawing/2014/main" id="{82BA4D52-A4D4-9540-8FCB-6AD3A4B351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200000">
                <a:off x="951" y="694"/>
                <a:ext cx="80" cy="63"/>
              </a:xfrm>
              <a:prstGeom prst="parallelogram">
                <a:avLst>
                  <a:gd name="adj" fmla="val 31746"/>
                </a:avLst>
              </a:prstGeom>
              <a:gradFill rotWithShape="0">
                <a:gsLst>
                  <a:gs pos="0">
                    <a:srgbClr val="FF6600"/>
                  </a:gs>
                  <a:gs pos="100000">
                    <a:srgbClr val="762F00"/>
                  </a:gs>
                </a:gsLst>
                <a:lin ang="27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133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  <p:sp>
            <p:nvSpPr>
              <p:cNvPr id="103" name="AutoShape 50">
                <a:extLst>
                  <a:ext uri="{FF2B5EF4-FFF2-40B4-BE49-F238E27FC236}">
                    <a16:creationId xmlns:a16="http://schemas.microsoft.com/office/drawing/2014/main" id="{E5D7C98B-EAB5-7644-8F83-A1FCFAC555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782" y="697"/>
                <a:ext cx="85" cy="55"/>
              </a:xfrm>
              <a:prstGeom prst="parallelogram">
                <a:avLst>
                  <a:gd name="adj" fmla="val 38636"/>
                </a:avLst>
              </a:prstGeom>
              <a:gradFill rotWithShape="0">
                <a:gsLst>
                  <a:gs pos="0">
                    <a:srgbClr val="FF6600"/>
                  </a:gs>
                  <a:gs pos="100000">
                    <a:srgbClr val="762F00"/>
                  </a:gs>
                </a:gsLst>
                <a:lin ang="27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133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  <p:sp>
            <p:nvSpPr>
              <p:cNvPr id="104" name="Rectangle 51">
                <a:extLst>
                  <a:ext uri="{FF2B5EF4-FFF2-40B4-BE49-F238E27FC236}">
                    <a16:creationId xmlns:a16="http://schemas.microsoft.com/office/drawing/2014/main" id="{B5BC3630-EE8A-CC49-8F0D-B6743FC05F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2" y="705"/>
                <a:ext cx="111" cy="64"/>
              </a:xfrm>
              <a:prstGeom prst="rect">
                <a:avLst/>
              </a:prstGeom>
              <a:gradFill rotWithShape="0">
                <a:gsLst>
                  <a:gs pos="0">
                    <a:srgbClr val="FF6600"/>
                  </a:gs>
                  <a:gs pos="100000">
                    <a:srgbClr val="762F00"/>
                  </a:gs>
                </a:gsLst>
                <a:lin ang="27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133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62" name="Group 52">
              <a:extLst>
                <a:ext uri="{FF2B5EF4-FFF2-40B4-BE49-F238E27FC236}">
                  <a16:creationId xmlns:a16="http://schemas.microsoft.com/office/drawing/2014/main" id="{065BEC90-3221-8447-AD1F-07C74B495D3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40" y="3209"/>
              <a:ext cx="336" cy="144"/>
              <a:chOff x="797" y="659"/>
              <a:chExt cx="234" cy="110"/>
            </a:xfrm>
          </p:grpSpPr>
          <p:sp>
            <p:nvSpPr>
              <p:cNvPr id="97" name="AutoShape 53">
                <a:extLst>
                  <a:ext uri="{FF2B5EF4-FFF2-40B4-BE49-F238E27FC236}">
                    <a16:creationId xmlns:a16="http://schemas.microsoft.com/office/drawing/2014/main" id="{A6ACB055-1510-D94A-BAD6-9FE202FEC8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8" y="659"/>
                <a:ext cx="219" cy="45"/>
              </a:xfrm>
              <a:prstGeom prst="hexagon">
                <a:avLst>
                  <a:gd name="adj" fmla="val 121667"/>
                  <a:gd name="vf" fmla="val 115470"/>
                </a:avLst>
              </a:prstGeom>
              <a:gradFill rotWithShape="0">
                <a:gsLst>
                  <a:gs pos="0">
                    <a:srgbClr val="FF6600"/>
                  </a:gs>
                  <a:gs pos="100000">
                    <a:srgbClr val="762F00"/>
                  </a:gs>
                </a:gsLst>
                <a:lin ang="27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133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  <p:sp>
            <p:nvSpPr>
              <p:cNvPr id="98" name="AutoShape 54">
                <a:extLst>
                  <a:ext uri="{FF2B5EF4-FFF2-40B4-BE49-F238E27FC236}">
                    <a16:creationId xmlns:a16="http://schemas.microsoft.com/office/drawing/2014/main" id="{5A9FBA4B-29D7-5C42-A0F9-0E06EDBAF7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200000">
                <a:off x="951" y="694"/>
                <a:ext cx="80" cy="63"/>
              </a:xfrm>
              <a:prstGeom prst="parallelogram">
                <a:avLst>
                  <a:gd name="adj" fmla="val 31746"/>
                </a:avLst>
              </a:prstGeom>
              <a:gradFill rotWithShape="0">
                <a:gsLst>
                  <a:gs pos="0">
                    <a:srgbClr val="FF6600"/>
                  </a:gs>
                  <a:gs pos="100000">
                    <a:srgbClr val="762F00"/>
                  </a:gs>
                </a:gsLst>
                <a:lin ang="27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133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  <p:sp>
            <p:nvSpPr>
              <p:cNvPr id="99" name="AutoShape 55">
                <a:extLst>
                  <a:ext uri="{FF2B5EF4-FFF2-40B4-BE49-F238E27FC236}">
                    <a16:creationId xmlns:a16="http://schemas.microsoft.com/office/drawing/2014/main" id="{03B9A383-0F94-554E-A0F7-497A92A4FC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782" y="697"/>
                <a:ext cx="85" cy="55"/>
              </a:xfrm>
              <a:prstGeom prst="parallelogram">
                <a:avLst>
                  <a:gd name="adj" fmla="val 38636"/>
                </a:avLst>
              </a:prstGeom>
              <a:gradFill rotWithShape="0">
                <a:gsLst>
                  <a:gs pos="0">
                    <a:srgbClr val="FF6600"/>
                  </a:gs>
                  <a:gs pos="100000">
                    <a:srgbClr val="762F00"/>
                  </a:gs>
                </a:gsLst>
                <a:lin ang="27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133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  <p:sp>
            <p:nvSpPr>
              <p:cNvPr id="100" name="Rectangle 56">
                <a:extLst>
                  <a:ext uri="{FF2B5EF4-FFF2-40B4-BE49-F238E27FC236}">
                    <a16:creationId xmlns:a16="http://schemas.microsoft.com/office/drawing/2014/main" id="{2EB9757F-C78C-674F-946B-6B2092396B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2" y="705"/>
                <a:ext cx="111" cy="64"/>
              </a:xfrm>
              <a:prstGeom prst="rect">
                <a:avLst/>
              </a:prstGeom>
              <a:gradFill rotWithShape="0">
                <a:gsLst>
                  <a:gs pos="0">
                    <a:srgbClr val="FF6600"/>
                  </a:gs>
                  <a:gs pos="100000">
                    <a:srgbClr val="762F00"/>
                  </a:gs>
                </a:gsLst>
                <a:lin ang="27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133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63" name="Group 57">
              <a:extLst>
                <a:ext uri="{FF2B5EF4-FFF2-40B4-BE49-F238E27FC236}">
                  <a16:creationId xmlns:a16="http://schemas.microsoft.com/office/drawing/2014/main" id="{2D11858D-28F0-0C4E-A4F3-799FD06DF92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38" y="3339"/>
              <a:ext cx="336" cy="144"/>
              <a:chOff x="797" y="659"/>
              <a:chExt cx="234" cy="110"/>
            </a:xfrm>
          </p:grpSpPr>
          <p:sp>
            <p:nvSpPr>
              <p:cNvPr id="93" name="AutoShape 58">
                <a:extLst>
                  <a:ext uri="{FF2B5EF4-FFF2-40B4-BE49-F238E27FC236}">
                    <a16:creationId xmlns:a16="http://schemas.microsoft.com/office/drawing/2014/main" id="{3D4916CA-BFA5-BF40-A503-6F372F515A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8" y="659"/>
                <a:ext cx="219" cy="45"/>
              </a:xfrm>
              <a:prstGeom prst="hexagon">
                <a:avLst>
                  <a:gd name="adj" fmla="val 121667"/>
                  <a:gd name="vf" fmla="val 115470"/>
                </a:avLst>
              </a:prstGeom>
              <a:gradFill rotWithShape="0">
                <a:gsLst>
                  <a:gs pos="0">
                    <a:srgbClr val="FF6600"/>
                  </a:gs>
                  <a:gs pos="100000">
                    <a:srgbClr val="762F00"/>
                  </a:gs>
                </a:gsLst>
                <a:lin ang="27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133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  <p:sp>
            <p:nvSpPr>
              <p:cNvPr id="94" name="AutoShape 59">
                <a:extLst>
                  <a:ext uri="{FF2B5EF4-FFF2-40B4-BE49-F238E27FC236}">
                    <a16:creationId xmlns:a16="http://schemas.microsoft.com/office/drawing/2014/main" id="{E6A572EA-E2F9-7443-A7D3-18EC16B47F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200000">
                <a:off x="951" y="694"/>
                <a:ext cx="80" cy="63"/>
              </a:xfrm>
              <a:prstGeom prst="parallelogram">
                <a:avLst>
                  <a:gd name="adj" fmla="val 31746"/>
                </a:avLst>
              </a:prstGeom>
              <a:gradFill rotWithShape="0">
                <a:gsLst>
                  <a:gs pos="0">
                    <a:srgbClr val="FF6600"/>
                  </a:gs>
                  <a:gs pos="100000">
                    <a:srgbClr val="762F00"/>
                  </a:gs>
                </a:gsLst>
                <a:lin ang="27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133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  <p:sp>
            <p:nvSpPr>
              <p:cNvPr id="95" name="AutoShape 60">
                <a:extLst>
                  <a:ext uri="{FF2B5EF4-FFF2-40B4-BE49-F238E27FC236}">
                    <a16:creationId xmlns:a16="http://schemas.microsoft.com/office/drawing/2014/main" id="{943E4CE6-D6A1-8C4E-B51E-12E7983C42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782" y="697"/>
                <a:ext cx="85" cy="55"/>
              </a:xfrm>
              <a:prstGeom prst="parallelogram">
                <a:avLst>
                  <a:gd name="adj" fmla="val 38636"/>
                </a:avLst>
              </a:prstGeom>
              <a:gradFill rotWithShape="0">
                <a:gsLst>
                  <a:gs pos="0">
                    <a:srgbClr val="FF6600"/>
                  </a:gs>
                  <a:gs pos="100000">
                    <a:srgbClr val="762F00"/>
                  </a:gs>
                </a:gsLst>
                <a:lin ang="27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133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  <p:sp>
            <p:nvSpPr>
              <p:cNvPr id="96" name="Rectangle 61">
                <a:extLst>
                  <a:ext uri="{FF2B5EF4-FFF2-40B4-BE49-F238E27FC236}">
                    <a16:creationId xmlns:a16="http://schemas.microsoft.com/office/drawing/2014/main" id="{4E2730BC-88FF-0B45-8FB7-84FD2FE7ED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2" y="705"/>
                <a:ext cx="111" cy="64"/>
              </a:xfrm>
              <a:prstGeom prst="rect">
                <a:avLst/>
              </a:prstGeom>
              <a:gradFill rotWithShape="0">
                <a:gsLst>
                  <a:gs pos="0">
                    <a:srgbClr val="FF6600"/>
                  </a:gs>
                  <a:gs pos="100000">
                    <a:srgbClr val="762F00"/>
                  </a:gs>
                </a:gsLst>
                <a:lin ang="27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133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64" name="Group 62">
              <a:extLst>
                <a:ext uri="{FF2B5EF4-FFF2-40B4-BE49-F238E27FC236}">
                  <a16:creationId xmlns:a16="http://schemas.microsoft.com/office/drawing/2014/main" id="{A3D0FEF0-3409-B045-980B-46FA71C02D5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36" y="3073"/>
              <a:ext cx="336" cy="144"/>
              <a:chOff x="797" y="659"/>
              <a:chExt cx="234" cy="110"/>
            </a:xfrm>
          </p:grpSpPr>
          <p:sp>
            <p:nvSpPr>
              <p:cNvPr id="89" name="AutoShape 63">
                <a:extLst>
                  <a:ext uri="{FF2B5EF4-FFF2-40B4-BE49-F238E27FC236}">
                    <a16:creationId xmlns:a16="http://schemas.microsoft.com/office/drawing/2014/main" id="{21F96CFA-10E2-494B-9D50-6472F411CB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8" y="659"/>
                <a:ext cx="219" cy="45"/>
              </a:xfrm>
              <a:prstGeom prst="hexagon">
                <a:avLst>
                  <a:gd name="adj" fmla="val 121667"/>
                  <a:gd name="vf" fmla="val 115470"/>
                </a:avLst>
              </a:prstGeom>
              <a:gradFill rotWithShape="0">
                <a:gsLst>
                  <a:gs pos="0">
                    <a:srgbClr val="FF6600"/>
                  </a:gs>
                  <a:gs pos="100000">
                    <a:srgbClr val="762F00"/>
                  </a:gs>
                </a:gsLst>
                <a:lin ang="27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133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  <p:sp>
            <p:nvSpPr>
              <p:cNvPr id="90" name="AutoShape 64">
                <a:extLst>
                  <a:ext uri="{FF2B5EF4-FFF2-40B4-BE49-F238E27FC236}">
                    <a16:creationId xmlns:a16="http://schemas.microsoft.com/office/drawing/2014/main" id="{E9FF233B-917E-9644-8EBC-7058263FCE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200000">
                <a:off x="951" y="694"/>
                <a:ext cx="80" cy="63"/>
              </a:xfrm>
              <a:prstGeom prst="parallelogram">
                <a:avLst>
                  <a:gd name="adj" fmla="val 31746"/>
                </a:avLst>
              </a:prstGeom>
              <a:gradFill rotWithShape="0">
                <a:gsLst>
                  <a:gs pos="0">
                    <a:srgbClr val="FF6600"/>
                  </a:gs>
                  <a:gs pos="100000">
                    <a:srgbClr val="762F00"/>
                  </a:gs>
                </a:gsLst>
                <a:lin ang="27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133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  <p:sp>
            <p:nvSpPr>
              <p:cNvPr id="91" name="AutoShape 65">
                <a:extLst>
                  <a:ext uri="{FF2B5EF4-FFF2-40B4-BE49-F238E27FC236}">
                    <a16:creationId xmlns:a16="http://schemas.microsoft.com/office/drawing/2014/main" id="{C0A2D52F-B746-4E40-A94B-CDBAF56F44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782" y="697"/>
                <a:ext cx="85" cy="55"/>
              </a:xfrm>
              <a:prstGeom prst="parallelogram">
                <a:avLst>
                  <a:gd name="adj" fmla="val 38636"/>
                </a:avLst>
              </a:prstGeom>
              <a:gradFill rotWithShape="0">
                <a:gsLst>
                  <a:gs pos="0">
                    <a:srgbClr val="FF6600"/>
                  </a:gs>
                  <a:gs pos="100000">
                    <a:srgbClr val="762F00"/>
                  </a:gs>
                </a:gsLst>
                <a:lin ang="27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133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  <p:sp>
            <p:nvSpPr>
              <p:cNvPr id="92" name="Rectangle 66">
                <a:extLst>
                  <a:ext uri="{FF2B5EF4-FFF2-40B4-BE49-F238E27FC236}">
                    <a16:creationId xmlns:a16="http://schemas.microsoft.com/office/drawing/2014/main" id="{FC4AAD09-51AB-6948-8110-2DB811D490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2" y="705"/>
                <a:ext cx="111" cy="64"/>
              </a:xfrm>
              <a:prstGeom prst="rect">
                <a:avLst/>
              </a:prstGeom>
              <a:gradFill rotWithShape="0">
                <a:gsLst>
                  <a:gs pos="0">
                    <a:srgbClr val="FF6600"/>
                  </a:gs>
                  <a:gs pos="100000">
                    <a:srgbClr val="762F00"/>
                  </a:gs>
                </a:gsLst>
                <a:lin ang="27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133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</p:grpSp>
        <p:sp>
          <p:nvSpPr>
            <p:cNvPr id="65" name="Line 67">
              <a:extLst>
                <a:ext uri="{FF2B5EF4-FFF2-40B4-BE49-F238E27FC236}">
                  <a16:creationId xmlns:a16="http://schemas.microsoft.com/office/drawing/2014/main" id="{A9BD05A8-9528-F049-82DB-7DCE61C3AC2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207" y="2763"/>
              <a:ext cx="0" cy="19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66" name="Line 68">
              <a:extLst>
                <a:ext uri="{FF2B5EF4-FFF2-40B4-BE49-F238E27FC236}">
                  <a16:creationId xmlns:a16="http://schemas.microsoft.com/office/drawing/2014/main" id="{B283D28B-FA2C-1447-AAF9-52B7AD87000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558" y="2757"/>
              <a:ext cx="0" cy="19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67" name="Line 69">
              <a:extLst>
                <a:ext uri="{FF2B5EF4-FFF2-40B4-BE49-F238E27FC236}">
                  <a16:creationId xmlns:a16="http://schemas.microsoft.com/office/drawing/2014/main" id="{28003D4F-0484-DA4A-AC89-80890DE2F7D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921" y="2750"/>
              <a:ext cx="0" cy="19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grpSp>
          <p:nvGrpSpPr>
            <p:cNvPr id="68" name="Group 70">
              <a:extLst>
                <a:ext uri="{FF2B5EF4-FFF2-40B4-BE49-F238E27FC236}">
                  <a16:creationId xmlns:a16="http://schemas.microsoft.com/office/drawing/2014/main" id="{3A5F95A7-30B3-544D-A414-9F5878E9CC6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62" y="2932"/>
              <a:ext cx="336" cy="144"/>
              <a:chOff x="797" y="659"/>
              <a:chExt cx="234" cy="110"/>
            </a:xfrm>
          </p:grpSpPr>
          <p:sp>
            <p:nvSpPr>
              <p:cNvPr id="85" name="AutoShape 71">
                <a:extLst>
                  <a:ext uri="{FF2B5EF4-FFF2-40B4-BE49-F238E27FC236}">
                    <a16:creationId xmlns:a16="http://schemas.microsoft.com/office/drawing/2014/main" id="{46217467-2662-D44C-A6F6-1878E38574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8" y="659"/>
                <a:ext cx="219" cy="45"/>
              </a:xfrm>
              <a:prstGeom prst="hexagon">
                <a:avLst>
                  <a:gd name="adj" fmla="val 121667"/>
                  <a:gd name="vf" fmla="val 115470"/>
                </a:avLst>
              </a:prstGeom>
              <a:gradFill rotWithShape="0">
                <a:gsLst>
                  <a:gs pos="0">
                    <a:srgbClr val="FF6600"/>
                  </a:gs>
                  <a:gs pos="100000">
                    <a:srgbClr val="762F00"/>
                  </a:gs>
                </a:gsLst>
                <a:lin ang="27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133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  <p:sp>
            <p:nvSpPr>
              <p:cNvPr id="86" name="AutoShape 72">
                <a:extLst>
                  <a:ext uri="{FF2B5EF4-FFF2-40B4-BE49-F238E27FC236}">
                    <a16:creationId xmlns:a16="http://schemas.microsoft.com/office/drawing/2014/main" id="{AF7443FD-E5E8-4C47-BB59-C0C4D5F090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200000">
                <a:off x="951" y="694"/>
                <a:ext cx="80" cy="63"/>
              </a:xfrm>
              <a:prstGeom prst="parallelogram">
                <a:avLst>
                  <a:gd name="adj" fmla="val 31746"/>
                </a:avLst>
              </a:prstGeom>
              <a:gradFill rotWithShape="0">
                <a:gsLst>
                  <a:gs pos="0">
                    <a:srgbClr val="FF6600"/>
                  </a:gs>
                  <a:gs pos="100000">
                    <a:srgbClr val="762F00"/>
                  </a:gs>
                </a:gsLst>
                <a:lin ang="27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133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  <p:sp>
            <p:nvSpPr>
              <p:cNvPr id="87" name="AutoShape 73">
                <a:extLst>
                  <a:ext uri="{FF2B5EF4-FFF2-40B4-BE49-F238E27FC236}">
                    <a16:creationId xmlns:a16="http://schemas.microsoft.com/office/drawing/2014/main" id="{4F983E05-CABE-5E4D-AAD5-0F262A2855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782" y="697"/>
                <a:ext cx="85" cy="55"/>
              </a:xfrm>
              <a:prstGeom prst="parallelogram">
                <a:avLst>
                  <a:gd name="adj" fmla="val 38636"/>
                </a:avLst>
              </a:prstGeom>
              <a:gradFill rotWithShape="0">
                <a:gsLst>
                  <a:gs pos="0">
                    <a:srgbClr val="FF6600"/>
                  </a:gs>
                  <a:gs pos="100000">
                    <a:srgbClr val="762F00"/>
                  </a:gs>
                </a:gsLst>
                <a:lin ang="27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133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  <p:sp>
            <p:nvSpPr>
              <p:cNvPr id="88" name="Rectangle 74">
                <a:extLst>
                  <a:ext uri="{FF2B5EF4-FFF2-40B4-BE49-F238E27FC236}">
                    <a16:creationId xmlns:a16="http://schemas.microsoft.com/office/drawing/2014/main" id="{5A7701E2-7483-F24D-A3EF-80996D6BA7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2" y="705"/>
                <a:ext cx="111" cy="64"/>
              </a:xfrm>
              <a:prstGeom prst="rect">
                <a:avLst/>
              </a:prstGeom>
              <a:gradFill rotWithShape="0">
                <a:gsLst>
                  <a:gs pos="0">
                    <a:srgbClr val="FF6600"/>
                  </a:gs>
                  <a:gs pos="100000">
                    <a:srgbClr val="762F00"/>
                  </a:gs>
                </a:gsLst>
                <a:lin ang="27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133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69" name="Group 75">
              <a:extLst>
                <a:ext uri="{FF2B5EF4-FFF2-40B4-BE49-F238E27FC236}">
                  <a16:creationId xmlns:a16="http://schemas.microsoft.com/office/drawing/2014/main" id="{0BED5A53-E4A4-9A4A-B296-1F75ED3FC58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76" y="3210"/>
              <a:ext cx="336" cy="144"/>
              <a:chOff x="797" y="659"/>
              <a:chExt cx="234" cy="110"/>
            </a:xfrm>
          </p:grpSpPr>
          <p:sp>
            <p:nvSpPr>
              <p:cNvPr id="81" name="AutoShape 76">
                <a:extLst>
                  <a:ext uri="{FF2B5EF4-FFF2-40B4-BE49-F238E27FC236}">
                    <a16:creationId xmlns:a16="http://schemas.microsoft.com/office/drawing/2014/main" id="{A65B670A-95FC-EB46-B9C0-29B1D961B5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8" y="659"/>
                <a:ext cx="219" cy="45"/>
              </a:xfrm>
              <a:prstGeom prst="hexagon">
                <a:avLst>
                  <a:gd name="adj" fmla="val 121667"/>
                  <a:gd name="vf" fmla="val 115470"/>
                </a:avLst>
              </a:prstGeom>
              <a:gradFill rotWithShape="0">
                <a:gsLst>
                  <a:gs pos="0">
                    <a:srgbClr val="FF6600"/>
                  </a:gs>
                  <a:gs pos="100000">
                    <a:srgbClr val="762F00"/>
                  </a:gs>
                </a:gsLst>
                <a:lin ang="27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133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  <p:sp>
            <p:nvSpPr>
              <p:cNvPr id="82" name="AutoShape 77">
                <a:extLst>
                  <a:ext uri="{FF2B5EF4-FFF2-40B4-BE49-F238E27FC236}">
                    <a16:creationId xmlns:a16="http://schemas.microsoft.com/office/drawing/2014/main" id="{71B0F24F-FB66-9C4C-A0D9-8B9BA313B0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200000">
                <a:off x="951" y="694"/>
                <a:ext cx="80" cy="63"/>
              </a:xfrm>
              <a:prstGeom prst="parallelogram">
                <a:avLst>
                  <a:gd name="adj" fmla="val 31746"/>
                </a:avLst>
              </a:prstGeom>
              <a:gradFill rotWithShape="0">
                <a:gsLst>
                  <a:gs pos="0">
                    <a:srgbClr val="FF6600"/>
                  </a:gs>
                  <a:gs pos="100000">
                    <a:srgbClr val="762F00"/>
                  </a:gs>
                </a:gsLst>
                <a:lin ang="27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133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  <p:sp>
            <p:nvSpPr>
              <p:cNvPr id="83" name="AutoShape 78">
                <a:extLst>
                  <a:ext uri="{FF2B5EF4-FFF2-40B4-BE49-F238E27FC236}">
                    <a16:creationId xmlns:a16="http://schemas.microsoft.com/office/drawing/2014/main" id="{F32FA3AB-966C-814E-85E1-3056A27CC9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782" y="697"/>
                <a:ext cx="85" cy="55"/>
              </a:xfrm>
              <a:prstGeom prst="parallelogram">
                <a:avLst>
                  <a:gd name="adj" fmla="val 38636"/>
                </a:avLst>
              </a:prstGeom>
              <a:gradFill rotWithShape="0">
                <a:gsLst>
                  <a:gs pos="0">
                    <a:srgbClr val="FF6600"/>
                  </a:gs>
                  <a:gs pos="100000">
                    <a:srgbClr val="762F00"/>
                  </a:gs>
                </a:gsLst>
                <a:lin ang="27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133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  <p:sp>
            <p:nvSpPr>
              <p:cNvPr id="84" name="Rectangle 79">
                <a:extLst>
                  <a:ext uri="{FF2B5EF4-FFF2-40B4-BE49-F238E27FC236}">
                    <a16:creationId xmlns:a16="http://schemas.microsoft.com/office/drawing/2014/main" id="{862F4BE8-8D71-0646-9968-BD575D6167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2" y="705"/>
                <a:ext cx="111" cy="64"/>
              </a:xfrm>
              <a:prstGeom prst="rect">
                <a:avLst/>
              </a:prstGeom>
              <a:gradFill rotWithShape="0">
                <a:gsLst>
                  <a:gs pos="0">
                    <a:srgbClr val="FF6600"/>
                  </a:gs>
                  <a:gs pos="100000">
                    <a:srgbClr val="762F00"/>
                  </a:gs>
                </a:gsLst>
                <a:lin ang="27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133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70" name="Group 80">
              <a:extLst>
                <a:ext uri="{FF2B5EF4-FFF2-40B4-BE49-F238E27FC236}">
                  <a16:creationId xmlns:a16="http://schemas.microsoft.com/office/drawing/2014/main" id="{7ED29E62-F37F-7745-B2FE-B9A94EC89A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74" y="3340"/>
              <a:ext cx="336" cy="144"/>
              <a:chOff x="797" y="659"/>
              <a:chExt cx="234" cy="110"/>
            </a:xfrm>
          </p:grpSpPr>
          <p:sp>
            <p:nvSpPr>
              <p:cNvPr id="77" name="AutoShape 81">
                <a:extLst>
                  <a:ext uri="{FF2B5EF4-FFF2-40B4-BE49-F238E27FC236}">
                    <a16:creationId xmlns:a16="http://schemas.microsoft.com/office/drawing/2014/main" id="{CD3C6A43-BDA9-274B-B50E-2543FD9D68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8" y="659"/>
                <a:ext cx="219" cy="45"/>
              </a:xfrm>
              <a:prstGeom prst="hexagon">
                <a:avLst>
                  <a:gd name="adj" fmla="val 121667"/>
                  <a:gd name="vf" fmla="val 115470"/>
                </a:avLst>
              </a:prstGeom>
              <a:gradFill rotWithShape="0">
                <a:gsLst>
                  <a:gs pos="0">
                    <a:srgbClr val="FF6600"/>
                  </a:gs>
                  <a:gs pos="100000">
                    <a:srgbClr val="762F00"/>
                  </a:gs>
                </a:gsLst>
                <a:lin ang="27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133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  <p:sp>
            <p:nvSpPr>
              <p:cNvPr id="78" name="AutoShape 82">
                <a:extLst>
                  <a:ext uri="{FF2B5EF4-FFF2-40B4-BE49-F238E27FC236}">
                    <a16:creationId xmlns:a16="http://schemas.microsoft.com/office/drawing/2014/main" id="{F9D39AA8-C74D-FC4C-AC27-542D96963E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200000">
                <a:off x="951" y="694"/>
                <a:ext cx="80" cy="63"/>
              </a:xfrm>
              <a:prstGeom prst="parallelogram">
                <a:avLst>
                  <a:gd name="adj" fmla="val 31746"/>
                </a:avLst>
              </a:prstGeom>
              <a:gradFill rotWithShape="0">
                <a:gsLst>
                  <a:gs pos="0">
                    <a:srgbClr val="FF6600"/>
                  </a:gs>
                  <a:gs pos="100000">
                    <a:srgbClr val="762F00"/>
                  </a:gs>
                </a:gsLst>
                <a:lin ang="27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133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  <p:sp>
            <p:nvSpPr>
              <p:cNvPr id="79" name="AutoShape 83">
                <a:extLst>
                  <a:ext uri="{FF2B5EF4-FFF2-40B4-BE49-F238E27FC236}">
                    <a16:creationId xmlns:a16="http://schemas.microsoft.com/office/drawing/2014/main" id="{7A9040E0-0333-FC47-A2F8-6F933002ED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782" y="697"/>
                <a:ext cx="85" cy="55"/>
              </a:xfrm>
              <a:prstGeom prst="parallelogram">
                <a:avLst>
                  <a:gd name="adj" fmla="val 38636"/>
                </a:avLst>
              </a:prstGeom>
              <a:gradFill rotWithShape="0">
                <a:gsLst>
                  <a:gs pos="0">
                    <a:srgbClr val="FF6600"/>
                  </a:gs>
                  <a:gs pos="100000">
                    <a:srgbClr val="762F00"/>
                  </a:gs>
                </a:gsLst>
                <a:lin ang="27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133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  <p:sp>
            <p:nvSpPr>
              <p:cNvPr id="80" name="Rectangle 84">
                <a:extLst>
                  <a:ext uri="{FF2B5EF4-FFF2-40B4-BE49-F238E27FC236}">
                    <a16:creationId xmlns:a16="http://schemas.microsoft.com/office/drawing/2014/main" id="{A6A21530-20EE-5F4E-8A16-72208415F6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2" y="705"/>
                <a:ext cx="111" cy="64"/>
              </a:xfrm>
              <a:prstGeom prst="rect">
                <a:avLst/>
              </a:prstGeom>
              <a:gradFill rotWithShape="0">
                <a:gsLst>
                  <a:gs pos="0">
                    <a:srgbClr val="FF6600"/>
                  </a:gs>
                  <a:gs pos="100000">
                    <a:srgbClr val="762F00"/>
                  </a:gs>
                </a:gsLst>
                <a:lin ang="27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133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71" name="Group 85">
              <a:extLst>
                <a:ext uri="{FF2B5EF4-FFF2-40B4-BE49-F238E27FC236}">
                  <a16:creationId xmlns:a16="http://schemas.microsoft.com/office/drawing/2014/main" id="{C2B893FA-B031-A44C-9D26-1E52F06F65D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72" y="3074"/>
              <a:ext cx="336" cy="144"/>
              <a:chOff x="797" y="659"/>
              <a:chExt cx="234" cy="110"/>
            </a:xfrm>
          </p:grpSpPr>
          <p:sp>
            <p:nvSpPr>
              <p:cNvPr id="73" name="AutoShape 86">
                <a:extLst>
                  <a:ext uri="{FF2B5EF4-FFF2-40B4-BE49-F238E27FC236}">
                    <a16:creationId xmlns:a16="http://schemas.microsoft.com/office/drawing/2014/main" id="{1A7361E7-046D-E84D-9519-365BC9FCDE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8" y="659"/>
                <a:ext cx="219" cy="45"/>
              </a:xfrm>
              <a:prstGeom prst="hexagon">
                <a:avLst>
                  <a:gd name="adj" fmla="val 121667"/>
                  <a:gd name="vf" fmla="val 115470"/>
                </a:avLst>
              </a:prstGeom>
              <a:gradFill rotWithShape="0">
                <a:gsLst>
                  <a:gs pos="0">
                    <a:srgbClr val="FF6600"/>
                  </a:gs>
                  <a:gs pos="100000">
                    <a:srgbClr val="762F00"/>
                  </a:gs>
                </a:gsLst>
                <a:lin ang="27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133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  <p:sp>
            <p:nvSpPr>
              <p:cNvPr id="74" name="AutoShape 87">
                <a:extLst>
                  <a:ext uri="{FF2B5EF4-FFF2-40B4-BE49-F238E27FC236}">
                    <a16:creationId xmlns:a16="http://schemas.microsoft.com/office/drawing/2014/main" id="{4297AF7E-F3AE-F64E-BD93-45A3F19EDD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200000">
                <a:off x="951" y="694"/>
                <a:ext cx="80" cy="63"/>
              </a:xfrm>
              <a:prstGeom prst="parallelogram">
                <a:avLst>
                  <a:gd name="adj" fmla="val 31746"/>
                </a:avLst>
              </a:prstGeom>
              <a:gradFill rotWithShape="0">
                <a:gsLst>
                  <a:gs pos="0">
                    <a:srgbClr val="FF6600"/>
                  </a:gs>
                  <a:gs pos="100000">
                    <a:srgbClr val="762F00"/>
                  </a:gs>
                </a:gsLst>
                <a:lin ang="27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133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  <p:sp>
            <p:nvSpPr>
              <p:cNvPr id="75" name="AutoShape 88">
                <a:extLst>
                  <a:ext uri="{FF2B5EF4-FFF2-40B4-BE49-F238E27FC236}">
                    <a16:creationId xmlns:a16="http://schemas.microsoft.com/office/drawing/2014/main" id="{548AFEC5-56A2-A34A-8A0D-A37D97E375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782" y="697"/>
                <a:ext cx="85" cy="55"/>
              </a:xfrm>
              <a:prstGeom prst="parallelogram">
                <a:avLst>
                  <a:gd name="adj" fmla="val 38636"/>
                </a:avLst>
              </a:prstGeom>
              <a:gradFill rotWithShape="0">
                <a:gsLst>
                  <a:gs pos="0">
                    <a:srgbClr val="FF6600"/>
                  </a:gs>
                  <a:gs pos="100000">
                    <a:srgbClr val="762F00"/>
                  </a:gs>
                </a:gsLst>
                <a:lin ang="27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133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  <p:sp>
            <p:nvSpPr>
              <p:cNvPr id="76" name="Rectangle 89">
                <a:extLst>
                  <a:ext uri="{FF2B5EF4-FFF2-40B4-BE49-F238E27FC236}">
                    <a16:creationId xmlns:a16="http://schemas.microsoft.com/office/drawing/2014/main" id="{E012D6EA-6E0E-0745-AB96-778F6DA4B7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2" y="705"/>
                <a:ext cx="111" cy="64"/>
              </a:xfrm>
              <a:prstGeom prst="rect">
                <a:avLst/>
              </a:prstGeom>
              <a:gradFill rotWithShape="0">
                <a:gsLst>
                  <a:gs pos="0">
                    <a:srgbClr val="FF6600"/>
                  </a:gs>
                  <a:gs pos="100000">
                    <a:srgbClr val="762F00"/>
                  </a:gs>
                </a:gsLst>
                <a:lin ang="27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133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</p:grpSp>
        <p:sp>
          <p:nvSpPr>
            <p:cNvPr id="72" name="Line 90">
              <a:extLst>
                <a:ext uri="{FF2B5EF4-FFF2-40B4-BE49-F238E27FC236}">
                  <a16:creationId xmlns:a16="http://schemas.microsoft.com/office/drawing/2014/main" id="{E5BEE817-288A-BF4F-B422-78D7B1BC0ED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5257" y="2751"/>
              <a:ext cx="0" cy="19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49" name="TextBox 148">
            <a:extLst>
              <a:ext uri="{FF2B5EF4-FFF2-40B4-BE49-F238E27FC236}">
                <a16:creationId xmlns:a16="http://schemas.microsoft.com/office/drawing/2014/main" id="{B13821B7-B024-EA43-AD0F-6C0CD766DE12}"/>
              </a:ext>
            </a:extLst>
          </p:cNvPr>
          <p:cNvSpPr txBox="1"/>
          <p:nvPr/>
        </p:nvSpPr>
        <p:spPr bwMode="auto">
          <a:xfrm>
            <a:off x="9590883" y="2212201"/>
            <a:ext cx="2545573" cy="799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1345" tIns="50692" rIns="101345" bIns="50692" rtlCol="0">
            <a:spAutoFit/>
          </a:bodyPr>
          <a:lstStyle/>
          <a:p>
            <a:pPr marL="0" marR="0" lvl="0" indent="-150950" algn="l" defTabSz="9144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1333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ヒラギノ角ゴ Pro W3"/>
                <a:cs typeface="ヒラギノ角ゴ Pro W3"/>
              </a:rPr>
              <a:t>BaFe particles are crystalline and grown &amp; magnetized orthogonally in media</a:t>
            </a:r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CBB63F13-0FBA-574F-97E8-9DB463553085}"/>
              </a:ext>
            </a:extLst>
          </p:cNvPr>
          <p:cNvSpPr/>
          <p:nvPr/>
        </p:nvSpPr>
        <p:spPr>
          <a:xfrm>
            <a:off x="9545438" y="1362281"/>
            <a:ext cx="2545573" cy="1562831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24DB630-EBEF-914B-9655-234D7AF026DB}"/>
              </a:ext>
            </a:extLst>
          </p:cNvPr>
          <p:cNvSpPr/>
          <p:nvPr/>
        </p:nvSpPr>
        <p:spPr>
          <a:xfrm>
            <a:off x="6613743" y="1525968"/>
            <a:ext cx="2722323" cy="349897"/>
          </a:xfrm>
          <a:prstGeom prst="rect">
            <a:avLst/>
          </a:prstGeom>
          <a:pattFill prst="wdUpDiag">
            <a:fgClr>
              <a:schemeClr val="accent2"/>
            </a:fgClr>
            <a:bgClr>
              <a:schemeClr val="bg1"/>
            </a:bgClr>
          </a:patt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7" b="0" i="0" u="none" strike="noStrike" kern="1200" cap="none" spc="0" normalizeH="0" baseline="0" noProof="0" dirty="0">
              <a:ln>
                <a:noFill/>
              </a:ln>
              <a:solidFill>
                <a:srgbClr val="00649D"/>
              </a:solidFill>
              <a:effectLst/>
              <a:uLnTx/>
              <a:uFillTx/>
              <a:latin typeface="Arial"/>
              <a:ea typeface="MS PGothic" pitchFamily="34" charset="-128"/>
              <a:cs typeface="+mn-cs"/>
            </a:endParaRPr>
          </a:p>
        </p:txBody>
      </p:sp>
      <p:sp>
        <p:nvSpPr>
          <p:cNvPr id="183" name="TextBox 182">
            <a:extLst>
              <a:ext uri="{FF2B5EF4-FFF2-40B4-BE49-F238E27FC236}">
                <a16:creationId xmlns:a16="http://schemas.microsoft.com/office/drawing/2014/main" id="{D184665A-965F-E942-8058-C756D701D0D1}"/>
              </a:ext>
            </a:extLst>
          </p:cNvPr>
          <p:cNvSpPr txBox="1"/>
          <p:nvPr/>
        </p:nvSpPr>
        <p:spPr>
          <a:xfrm>
            <a:off x="7353176" y="1551330"/>
            <a:ext cx="1147430" cy="287323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shade val="95000"/>
                <a:satMod val="105000"/>
              </a:schemeClr>
            </a:solidFill>
          </a:ln>
        </p:spPr>
        <p:txBody>
          <a:bodyPr wrap="none" lIns="60960" tIns="0" rIns="60960" bIns="0" rtlCol="0">
            <a:spAutoFit/>
          </a:bodyPr>
          <a:lstStyle>
            <a:defPPr>
              <a:defRPr lang="en-US"/>
            </a:defPPr>
            <a:lvl1pPr>
              <a:defRPr sz="1800" kern="0">
                <a:solidFill>
                  <a:srgbClr val="0070C0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67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Substrate</a:t>
            </a: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BABA7A88-C4B5-484B-911C-39D8DEED0409}"/>
              </a:ext>
            </a:extLst>
          </p:cNvPr>
          <p:cNvSpPr/>
          <p:nvPr/>
        </p:nvSpPr>
        <p:spPr>
          <a:xfrm>
            <a:off x="6613743" y="1866147"/>
            <a:ext cx="2722323" cy="129347"/>
          </a:xfrm>
          <a:prstGeom prst="rect">
            <a:avLst/>
          </a:prstGeom>
          <a:pattFill prst="dkDnDiag">
            <a:fgClr>
              <a:srgbClr val="FFC000"/>
            </a:fgClr>
            <a:bgClr>
              <a:schemeClr val="bg1"/>
            </a:bgClr>
          </a:patt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7" b="0" i="0" u="none" strike="noStrike" kern="1200" cap="none" spc="0" normalizeH="0" baseline="0" noProof="0" dirty="0">
              <a:ln>
                <a:noFill/>
              </a:ln>
              <a:solidFill>
                <a:srgbClr val="00649D"/>
              </a:solidFill>
              <a:effectLst/>
              <a:uLnTx/>
              <a:uFillTx/>
              <a:latin typeface="Arial"/>
              <a:ea typeface="MS PGothic" pitchFamily="34" charset="-128"/>
              <a:cs typeface="+mn-cs"/>
            </a:endParaRP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3A771F74-7BD6-6641-8AC2-B8773250D743}"/>
              </a:ext>
            </a:extLst>
          </p:cNvPr>
          <p:cNvSpPr/>
          <p:nvPr/>
        </p:nvSpPr>
        <p:spPr>
          <a:xfrm>
            <a:off x="6615779" y="1366916"/>
            <a:ext cx="2722323" cy="129347"/>
          </a:xfrm>
          <a:prstGeom prst="rect">
            <a:avLst/>
          </a:prstGeom>
          <a:pattFill prst="divot">
            <a:fgClr>
              <a:srgbClr val="C00000"/>
            </a:fgClr>
            <a:bgClr>
              <a:schemeClr val="bg1"/>
            </a:bgClr>
          </a:patt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7" b="0" i="0" u="none" strike="noStrike" kern="1200" cap="none" spc="0" normalizeH="0" baseline="0" noProof="0" dirty="0">
              <a:ln>
                <a:noFill/>
              </a:ln>
              <a:solidFill>
                <a:srgbClr val="00649D"/>
              </a:solidFill>
              <a:effectLst/>
              <a:uLnTx/>
              <a:uFillTx/>
              <a:latin typeface="Arial"/>
              <a:ea typeface="MS PGothic" pitchFamily="34" charset="-128"/>
              <a:cs typeface="+mn-cs"/>
            </a:endParaRPr>
          </a:p>
        </p:txBody>
      </p:sp>
      <p:sp>
        <p:nvSpPr>
          <p:cNvPr id="186" name="Rectangle 185">
            <a:extLst>
              <a:ext uri="{FF2B5EF4-FFF2-40B4-BE49-F238E27FC236}">
                <a16:creationId xmlns:a16="http://schemas.microsoft.com/office/drawing/2014/main" id="{4BEAD695-F5C4-B949-8A65-BD5D66EB5CEA}"/>
              </a:ext>
            </a:extLst>
          </p:cNvPr>
          <p:cNvSpPr/>
          <p:nvPr/>
        </p:nvSpPr>
        <p:spPr>
          <a:xfrm>
            <a:off x="6618563" y="1268476"/>
            <a:ext cx="2722323" cy="80259"/>
          </a:xfrm>
          <a:prstGeom prst="rect">
            <a:avLst/>
          </a:prstGeom>
          <a:pattFill prst="shingle">
            <a:fgClr>
              <a:srgbClr val="00B050"/>
            </a:fgClr>
            <a:bgClr>
              <a:schemeClr val="bg1"/>
            </a:bgClr>
          </a:patt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7" b="0" i="0" u="none" strike="noStrike" kern="1200" cap="none" spc="0" normalizeH="0" baseline="0" noProof="0" dirty="0">
              <a:ln>
                <a:noFill/>
              </a:ln>
              <a:solidFill>
                <a:srgbClr val="00649D"/>
              </a:solidFill>
              <a:effectLst/>
              <a:uLnTx/>
              <a:uFillTx/>
              <a:latin typeface="Arial"/>
              <a:ea typeface="MS PGothic" pitchFamily="34" charset="-128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CC9D3AA-37F1-5445-8A85-658DF738448D}"/>
              </a:ext>
            </a:extLst>
          </p:cNvPr>
          <p:cNvSpPr txBox="1"/>
          <p:nvPr/>
        </p:nvSpPr>
        <p:spPr>
          <a:xfrm>
            <a:off x="6130705" y="752202"/>
            <a:ext cx="969817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66666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Mag Layer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A5C35B8E-308A-2649-80B9-999861C24420}"/>
              </a:ext>
            </a:extLst>
          </p:cNvPr>
          <p:cNvCxnSpPr>
            <a:cxnSpLocks/>
            <a:stCxn id="12" idx="2"/>
          </p:cNvCxnSpPr>
          <p:nvPr/>
        </p:nvCxnSpPr>
        <p:spPr>
          <a:xfrm>
            <a:off x="6615614" y="998423"/>
            <a:ext cx="279758" cy="296974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7" name="TextBox 186">
            <a:extLst>
              <a:ext uri="{FF2B5EF4-FFF2-40B4-BE49-F238E27FC236}">
                <a16:creationId xmlns:a16="http://schemas.microsoft.com/office/drawing/2014/main" id="{3F4C7DE0-22D8-7A4D-90D3-7707E2D91240}"/>
              </a:ext>
            </a:extLst>
          </p:cNvPr>
          <p:cNvSpPr txBox="1"/>
          <p:nvPr/>
        </p:nvSpPr>
        <p:spPr>
          <a:xfrm>
            <a:off x="7405474" y="719183"/>
            <a:ext cx="2029402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66666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Non-Mag Under Layer</a:t>
            </a:r>
          </a:p>
        </p:txBody>
      </p:sp>
      <p:cxnSp>
        <p:nvCxnSpPr>
          <p:cNvPr id="188" name="Straight Arrow Connector 187">
            <a:extLst>
              <a:ext uri="{FF2B5EF4-FFF2-40B4-BE49-F238E27FC236}">
                <a16:creationId xmlns:a16="http://schemas.microsoft.com/office/drawing/2014/main" id="{AD19B57F-BAE5-CB47-A29D-F7BCD85C35AA}"/>
              </a:ext>
            </a:extLst>
          </p:cNvPr>
          <p:cNvCxnSpPr>
            <a:cxnSpLocks/>
            <a:stCxn id="187" idx="2"/>
            <a:endCxn id="185" idx="2"/>
          </p:cNvCxnSpPr>
          <p:nvPr/>
        </p:nvCxnSpPr>
        <p:spPr>
          <a:xfrm flipH="1">
            <a:off x="7976941" y="965404"/>
            <a:ext cx="443234" cy="530859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9" name="TextBox 188">
            <a:extLst>
              <a:ext uri="{FF2B5EF4-FFF2-40B4-BE49-F238E27FC236}">
                <a16:creationId xmlns:a16="http://schemas.microsoft.com/office/drawing/2014/main" id="{E1328E3C-62C5-D844-8C3C-C206A0188DEA}"/>
              </a:ext>
            </a:extLst>
          </p:cNvPr>
          <p:cNvSpPr txBox="1"/>
          <p:nvPr/>
        </p:nvSpPr>
        <p:spPr>
          <a:xfrm>
            <a:off x="6649137" y="2224105"/>
            <a:ext cx="843180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666666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Backcoat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cxnSp>
        <p:nvCxnSpPr>
          <p:cNvPr id="190" name="Straight Arrow Connector 189">
            <a:extLst>
              <a:ext uri="{FF2B5EF4-FFF2-40B4-BE49-F238E27FC236}">
                <a16:creationId xmlns:a16="http://schemas.microsoft.com/office/drawing/2014/main" id="{546D8660-B99E-EA4C-B7E3-22B90F54FEB2}"/>
              </a:ext>
            </a:extLst>
          </p:cNvPr>
          <p:cNvCxnSpPr>
            <a:cxnSpLocks/>
            <a:stCxn id="189" idx="0"/>
            <a:endCxn id="184" idx="2"/>
          </p:cNvCxnSpPr>
          <p:nvPr/>
        </p:nvCxnSpPr>
        <p:spPr>
          <a:xfrm flipV="1">
            <a:off x="7070727" y="1995494"/>
            <a:ext cx="904178" cy="228611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1" name="TextBox 190">
            <a:extLst>
              <a:ext uri="{FF2B5EF4-FFF2-40B4-BE49-F238E27FC236}">
                <a16:creationId xmlns:a16="http://schemas.microsoft.com/office/drawing/2014/main" id="{7BA25A36-94BB-8B4C-81A9-CB1EC06DBFBB}"/>
              </a:ext>
            </a:extLst>
          </p:cNvPr>
          <p:cNvSpPr txBox="1"/>
          <p:nvPr/>
        </p:nvSpPr>
        <p:spPr>
          <a:xfrm>
            <a:off x="6876018" y="245905"/>
            <a:ext cx="2077172" cy="287323"/>
          </a:xfrm>
          <a:prstGeom prst="rect">
            <a:avLst/>
          </a:prstGeom>
          <a:noFill/>
          <a:ln>
            <a:solidFill>
              <a:schemeClr val="accent2">
                <a:shade val="95000"/>
                <a:satMod val="105000"/>
              </a:schemeClr>
            </a:solidFill>
          </a:ln>
        </p:spPr>
        <p:txBody>
          <a:bodyPr wrap="none" lIns="60960" tIns="0" rIns="60960" bIns="0" rtlCol="0">
            <a:spAutoFit/>
          </a:bodyPr>
          <a:lstStyle>
            <a:defPPr>
              <a:defRPr lang="en-US"/>
            </a:defPPr>
            <a:lvl1pPr>
              <a:defRPr sz="1800" kern="0">
                <a:solidFill>
                  <a:srgbClr val="0070C0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67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Tape Construction</a:t>
            </a:r>
          </a:p>
        </p:txBody>
      </p:sp>
      <p:sp>
        <p:nvSpPr>
          <p:cNvPr id="204" name="Bent-Up Arrow 203">
            <a:extLst>
              <a:ext uri="{FF2B5EF4-FFF2-40B4-BE49-F238E27FC236}">
                <a16:creationId xmlns:a16="http://schemas.microsoft.com/office/drawing/2014/main" id="{1248298A-13BE-E34B-ABDD-FC314D63AE96}"/>
              </a:ext>
            </a:extLst>
          </p:cNvPr>
          <p:cNvSpPr/>
          <p:nvPr/>
        </p:nvSpPr>
        <p:spPr>
          <a:xfrm rot="16200000" flipV="1">
            <a:off x="4907697" y="3611625"/>
            <a:ext cx="973065" cy="323439"/>
          </a:xfrm>
          <a:prstGeom prst="bentUpArrow">
            <a:avLst>
              <a:gd name="adj1" fmla="val 13342"/>
              <a:gd name="adj2" fmla="val 26943"/>
              <a:gd name="adj3" fmla="val 40545"/>
            </a:avLst>
          </a:prstGeom>
          <a:solidFill>
            <a:schemeClr val="accent2"/>
          </a:solidFill>
          <a:effectLst/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867" b="1" i="0" u="none" strike="noStrike" kern="1200" cap="none" spc="0" normalizeH="0" baseline="0" noProof="0" dirty="0">
              <a:ln>
                <a:noFill/>
              </a:ln>
              <a:solidFill>
                <a:srgbClr val="00649D"/>
              </a:solidFill>
              <a:effectLst/>
              <a:uLnTx/>
              <a:uFillTx/>
              <a:latin typeface="HelvNeue for IBM" pitchFamily="-84" charset="0"/>
              <a:ea typeface="MS PGothic" pitchFamily="34" charset="-128"/>
              <a:cs typeface="+mn-cs"/>
            </a:endParaRPr>
          </a:p>
        </p:txBody>
      </p:sp>
      <p:sp>
        <p:nvSpPr>
          <p:cNvPr id="207" name="TextBox 206">
            <a:extLst>
              <a:ext uri="{FF2B5EF4-FFF2-40B4-BE49-F238E27FC236}">
                <a16:creationId xmlns:a16="http://schemas.microsoft.com/office/drawing/2014/main" id="{8C30B5F0-5EA8-9D47-AB83-6DFB3231ACA3}"/>
              </a:ext>
            </a:extLst>
          </p:cNvPr>
          <p:cNvSpPr txBox="1"/>
          <p:nvPr/>
        </p:nvSpPr>
        <p:spPr>
          <a:xfrm>
            <a:off x="5585099" y="3234949"/>
            <a:ext cx="1185902" cy="287323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 lIns="60960" tIns="0" rIns="60960" bIns="0" rtlCol="0">
            <a:spAutoFit/>
          </a:bodyPr>
          <a:lstStyle>
            <a:defPPr>
              <a:defRPr lang="en-US"/>
            </a:defPPr>
            <a:lvl1pPr>
              <a:defRPr sz="1800" kern="0">
                <a:solidFill>
                  <a:srgbClr val="0070C0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67" b="0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Dual Coat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1165CAE7-0BC7-504F-83D1-06C4C38C0486}"/>
              </a:ext>
            </a:extLst>
          </p:cNvPr>
          <p:cNvSpPr/>
          <p:nvPr/>
        </p:nvSpPr>
        <p:spPr>
          <a:xfrm rot="20585365">
            <a:off x="596371" y="5195704"/>
            <a:ext cx="1920124" cy="915669"/>
          </a:xfrm>
          <a:prstGeom prst="ellipse">
            <a:avLst/>
          </a:prstGeom>
          <a:solidFill>
            <a:schemeClr val="accent2">
              <a:alpha val="6000"/>
            </a:schemeClr>
          </a:solidFill>
          <a:ln>
            <a:solidFill>
              <a:schemeClr val="tx1">
                <a:alpha val="35000"/>
              </a:schemeClr>
            </a:solidFill>
          </a:ln>
          <a:effectLst/>
        </p:spPr>
        <p:txBody>
          <a:bodyPr vert="horz" wrap="none" lIns="243840" tIns="0" rIns="243840" bIns="0" rtlCol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S PGothic" pitchFamily="34" charset="-128"/>
                <a:cs typeface="+mn-cs"/>
              </a:rPr>
              <a:t>Fe</a:t>
            </a:r>
            <a:r>
              <a:rPr kumimoji="0" lang="en-US" sz="16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S PGothic" pitchFamily="34" charset="-128"/>
                <a:cs typeface="+mn-cs"/>
              </a:rPr>
              <a:t>2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S PGothic" pitchFamily="34" charset="-128"/>
                <a:cs typeface="+mn-cs"/>
              </a:rPr>
              <a:t>O</a:t>
            </a:r>
            <a:r>
              <a:rPr kumimoji="0" lang="en-US" sz="16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S PGothic" pitchFamily="34" charset="-128"/>
                <a:cs typeface="+mn-cs"/>
              </a:rPr>
              <a:t>3</a:t>
            </a:r>
            <a:endParaRPr kumimoji="0" lang="en-US" sz="1600" b="0" i="0" u="none" strike="noStrike" kern="1200" cap="none" spc="0" normalizeH="0" baseline="0" noProof="0" dirty="0">
              <a:ln>
                <a:gradFill>
                  <a:gsLst>
                    <a:gs pos="0">
                      <a:srgbClr val="83D1F5">
                        <a:lumMod val="5000"/>
                        <a:lumOff val="95000"/>
                      </a:srgbClr>
                    </a:gs>
                    <a:gs pos="74000">
                      <a:srgbClr val="83D1F5">
                        <a:lumMod val="45000"/>
                        <a:lumOff val="55000"/>
                      </a:srgbClr>
                    </a:gs>
                    <a:gs pos="83000">
                      <a:srgbClr val="83D1F5">
                        <a:lumMod val="45000"/>
                        <a:lumOff val="55000"/>
                      </a:srgbClr>
                    </a:gs>
                    <a:gs pos="100000">
                      <a:srgbClr val="83D1F5">
                        <a:lumMod val="30000"/>
                        <a:lumOff val="70000"/>
                      </a:srgbClr>
                    </a:gs>
                  </a:gsLst>
                  <a:lin ang="5400000" scaled="1"/>
                </a:gradFill>
              </a:ln>
              <a:noFill/>
              <a:effectLst/>
              <a:uLnTx/>
              <a:uFillTx/>
              <a:latin typeface="Arial" panose="020B0604020202020204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211" name="Oval 210">
            <a:extLst>
              <a:ext uri="{FF2B5EF4-FFF2-40B4-BE49-F238E27FC236}">
                <a16:creationId xmlns:a16="http://schemas.microsoft.com/office/drawing/2014/main" id="{66955FAB-4E45-0E4B-BBC7-E94BB13A9F49}"/>
              </a:ext>
            </a:extLst>
          </p:cNvPr>
          <p:cNvSpPr/>
          <p:nvPr/>
        </p:nvSpPr>
        <p:spPr>
          <a:xfrm rot="20773096">
            <a:off x="2264045" y="4627764"/>
            <a:ext cx="2460657" cy="1176877"/>
          </a:xfrm>
          <a:prstGeom prst="ellipse">
            <a:avLst/>
          </a:prstGeom>
          <a:solidFill>
            <a:srgbClr val="C00000">
              <a:alpha val="6000"/>
            </a:srgbClr>
          </a:solidFill>
          <a:ln>
            <a:solidFill>
              <a:schemeClr val="tx1">
                <a:alpha val="35000"/>
              </a:schemeClr>
            </a:solidFill>
          </a:ln>
          <a:effectLst/>
        </p:spPr>
        <p:txBody>
          <a:bodyPr vert="horz" wrap="none" lIns="243840" tIns="0" rIns="243840" bIns="0" rtlCol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S PGothic" pitchFamily="34" charset="-128"/>
                <a:cs typeface="+mn-cs"/>
              </a:rPr>
              <a:t>CrO</a:t>
            </a:r>
            <a:r>
              <a:rPr kumimoji="0" lang="en-US" sz="16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S PGothic" pitchFamily="34" charset="-128"/>
                <a:cs typeface="+mn-cs"/>
              </a:rPr>
              <a:t>2</a:t>
            </a:r>
            <a:endParaRPr kumimoji="0" lang="en-US" sz="1600" b="0" i="0" u="none" strike="noStrike" kern="1200" cap="none" spc="0" normalizeH="0" baseline="0" noProof="0" dirty="0">
              <a:ln>
                <a:gradFill>
                  <a:gsLst>
                    <a:gs pos="0">
                      <a:srgbClr val="83D1F5">
                        <a:lumMod val="5000"/>
                        <a:lumOff val="95000"/>
                      </a:srgbClr>
                    </a:gs>
                    <a:gs pos="74000">
                      <a:srgbClr val="83D1F5">
                        <a:lumMod val="45000"/>
                        <a:lumOff val="55000"/>
                      </a:srgbClr>
                    </a:gs>
                    <a:gs pos="83000">
                      <a:srgbClr val="83D1F5">
                        <a:lumMod val="45000"/>
                        <a:lumOff val="55000"/>
                      </a:srgbClr>
                    </a:gs>
                    <a:gs pos="100000">
                      <a:srgbClr val="83D1F5">
                        <a:lumMod val="30000"/>
                        <a:lumOff val="70000"/>
                      </a:srgbClr>
                    </a:gs>
                  </a:gsLst>
                  <a:lin ang="5400000" scaled="1"/>
                </a:gradFill>
              </a:ln>
              <a:noFill/>
              <a:effectLst/>
              <a:uLnTx/>
              <a:uFillTx/>
              <a:latin typeface="Arial" panose="020B0604020202020204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212" name="Oval 211">
            <a:extLst>
              <a:ext uri="{FF2B5EF4-FFF2-40B4-BE49-F238E27FC236}">
                <a16:creationId xmlns:a16="http://schemas.microsoft.com/office/drawing/2014/main" id="{49415D8A-FA92-AF4D-9527-3147B69D948A}"/>
              </a:ext>
            </a:extLst>
          </p:cNvPr>
          <p:cNvSpPr/>
          <p:nvPr/>
        </p:nvSpPr>
        <p:spPr>
          <a:xfrm rot="21049627">
            <a:off x="4413783" y="4060146"/>
            <a:ext cx="4818517" cy="796220"/>
          </a:xfrm>
          <a:prstGeom prst="ellipse">
            <a:avLst/>
          </a:prstGeom>
          <a:solidFill>
            <a:srgbClr val="C00000">
              <a:alpha val="6000"/>
            </a:srgbClr>
          </a:solidFill>
          <a:ln>
            <a:solidFill>
              <a:schemeClr val="tx1">
                <a:alpha val="35000"/>
              </a:schemeClr>
            </a:solidFill>
          </a:ln>
          <a:effectLst/>
        </p:spPr>
        <p:txBody>
          <a:bodyPr vert="horz" wrap="none" lIns="243840" tIns="0" rIns="243840" bIns="0" rtlCol="0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S PGothic" pitchFamily="34" charset="-128"/>
                <a:cs typeface="+mn-cs"/>
              </a:rPr>
              <a:t>MP – MP+++</a:t>
            </a:r>
          </a:p>
        </p:txBody>
      </p:sp>
      <p:sp>
        <p:nvSpPr>
          <p:cNvPr id="213" name="Oval 212">
            <a:extLst>
              <a:ext uri="{FF2B5EF4-FFF2-40B4-BE49-F238E27FC236}">
                <a16:creationId xmlns:a16="http://schemas.microsoft.com/office/drawing/2014/main" id="{6C5B1DCE-FCEA-9347-A9CF-B498BC5D857D}"/>
              </a:ext>
            </a:extLst>
          </p:cNvPr>
          <p:cNvSpPr/>
          <p:nvPr/>
        </p:nvSpPr>
        <p:spPr>
          <a:xfrm rot="21049627">
            <a:off x="8102095" y="3229379"/>
            <a:ext cx="3810343" cy="796220"/>
          </a:xfrm>
          <a:prstGeom prst="ellipse">
            <a:avLst/>
          </a:prstGeom>
          <a:solidFill>
            <a:srgbClr val="00B050">
              <a:alpha val="6000"/>
            </a:srgbClr>
          </a:solidFill>
          <a:ln>
            <a:solidFill>
              <a:schemeClr val="tx1">
                <a:alpha val="35000"/>
              </a:schemeClr>
            </a:solidFill>
          </a:ln>
          <a:effectLst/>
        </p:spPr>
        <p:txBody>
          <a:bodyPr vert="horz" wrap="none" lIns="243840" tIns="0" rIns="243840" bIns="0" rtlCol="0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S PGothic" pitchFamily="34" charset="-128"/>
                <a:cs typeface="+mn-cs"/>
              </a:rPr>
              <a:t>BaFe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7" name="Right Arrow 6">
            <a:extLst>
              <a:ext uri="{FF2B5EF4-FFF2-40B4-BE49-F238E27FC236}">
                <a16:creationId xmlns:a16="http://schemas.microsoft.com/office/drawing/2014/main" id="{304C5A1A-FE57-034B-B864-9F82A47D0A15}"/>
              </a:ext>
            </a:extLst>
          </p:cNvPr>
          <p:cNvSpPr/>
          <p:nvPr/>
        </p:nvSpPr>
        <p:spPr>
          <a:xfrm rot="20483341">
            <a:off x="10827033" y="4153648"/>
            <a:ext cx="1269779" cy="718977"/>
          </a:xfrm>
          <a:prstGeom prst="rightArrow">
            <a:avLst/>
          </a:prstGeom>
          <a:solidFill>
            <a:schemeClr val="accent2">
              <a:alpha val="33000"/>
            </a:schemeClr>
          </a:solidFill>
          <a:effectLst/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67" b="1" i="0" u="none" strike="noStrike" kern="1200" cap="none" spc="0" normalizeH="0" baseline="0" noProof="0" dirty="0" err="1">
                <a:ln>
                  <a:noFill/>
                </a:ln>
                <a:noFill/>
                <a:effectLst/>
                <a:uLnTx/>
                <a:uFillTx/>
                <a:latin typeface="HelvNeue for IBM" pitchFamily="-84" charset="0"/>
                <a:ea typeface="MS PGothic" pitchFamily="34" charset="-128"/>
                <a:cs typeface="+mn-cs"/>
              </a:rPr>
              <a:t>S</a:t>
            </a:r>
            <a:r>
              <a:rPr kumimoji="0" lang="en-US" sz="1467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Neue for IBM" pitchFamily="-84" charset="0"/>
                <a:ea typeface="MS PGothic" pitchFamily="34" charset="-128"/>
                <a:cs typeface="+mn-cs"/>
              </a:rPr>
              <a:t>Sputtered</a:t>
            </a:r>
            <a:endParaRPr kumimoji="0" lang="en-US" sz="1467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Neue for IBM" pitchFamily="-84" charset="0"/>
              <a:ea typeface="MS PGothic" pitchFamily="34" charset="-128"/>
              <a:cs typeface="+mn-cs"/>
            </a:endParaRPr>
          </a:p>
        </p:txBody>
      </p:sp>
      <p:sp>
        <p:nvSpPr>
          <p:cNvPr id="153" name="Right Arrow 152">
            <a:extLst>
              <a:ext uri="{FF2B5EF4-FFF2-40B4-BE49-F238E27FC236}">
                <a16:creationId xmlns:a16="http://schemas.microsoft.com/office/drawing/2014/main" id="{A402444C-8124-584E-8320-1CF15A068C01}"/>
              </a:ext>
            </a:extLst>
          </p:cNvPr>
          <p:cNvSpPr/>
          <p:nvPr/>
        </p:nvSpPr>
        <p:spPr>
          <a:xfrm rot="20824636">
            <a:off x="10780742" y="4668931"/>
            <a:ext cx="1269779" cy="718977"/>
          </a:xfrm>
          <a:prstGeom prst="rightArrow">
            <a:avLst/>
          </a:prstGeom>
          <a:solidFill>
            <a:srgbClr val="FF0000">
              <a:alpha val="33000"/>
            </a:srgbClr>
          </a:solidFill>
          <a:effectLst/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67" b="1" i="0" u="none" strike="noStrike" kern="1200" cap="none" spc="0" normalizeH="0" baseline="0" noProof="0" dirty="0" err="1">
                <a:ln>
                  <a:noFill/>
                </a:ln>
                <a:noFill/>
                <a:effectLst/>
                <a:uLnTx/>
                <a:uFillTx/>
                <a:latin typeface="HelvNeue for IBM" pitchFamily="-84" charset="0"/>
                <a:ea typeface="MS PGothic" pitchFamily="34" charset="-128"/>
                <a:cs typeface="+mn-cs"/>
              </a:rPr>
              <a:t>S</a:t>
            </a:r>
            <a:r>
              <a:rPr kumimoji="0" lang="en-US" sz="1467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Neue for IBM" pitchFamily="-84" charset="0"/>
                <a:ea typeface="MS PGothic" pitchFamily="34" charset="-128"/>
                <a:cs typeface="+mn-cs"/>
              </a:rPr>
              <a:t>SrFe</a:t>
            </a:r>
            <a:endParaRPr kumimoji="0" lang="en-US" sz="1467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Neue for IBM" pitchFamily="-84" charset="0"/>
              <a:ea typeface="MS PGothic" pitchFamily="34" charset="-128"/>
              <a:cs typeface="+mn-cs"/>
            </a:endParaRPr>
          </a:p>
        </p:txBody>
      </p:sp>
      <p:sp>
        <p:nvSpPr>
          <p:cNvPr id="154" name="Right Arrow 153">
            <a:extLst>
              <a:ext uri="{FF2B5EF4-FFF2-40B4-BE49-F238E27FC236}">
                <a16:creationId xmlns:a16="http://schemas.microsoft.com/office/drawing/2014/main" id="{0C36481B-672C-3F49-AF62-5CF8956AAC77}"/>
              </a:ext>
            </a:extLst>
          </p:cNvPr>
          <p:cNvSpPr/>
          <p:nvPr/>
        </p:nvSpPr>
        <p:spPr>
          <a:xfrm rot="20975912">
            <a:off x="10661583" y="5144538"/>
            <a:ext cx="1582020" cy="718977"/>
          </a:xfrm>
          <a:prstGeom prst="rightArrow">
            <a:avLst/>
          </a:prstGeom>
          <a:solidFill>
            <a:srgbClr val="00B050">
              <a:alpha val="33000"/>
            </a:srgbClr>
          </a:solidFill>
          <a:effectLst/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epsilon FeO</a:t>
            </a:r>
            <a:r>
              <a:rPr kumimoji="0" lang="en-US" sz="16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5" name="Bent-Up Arrow 154">
            <a:extLst>
              <a:ext uri="{FF2B5EF4-FFF2-40B4-BE49-F238E27FC236}">
                <a16:creationId xmlns:a16="http://schemas.microsoft.com/office/drawing/2014/main" id="{C156F1D9-C0AA-A645-A4FD-68B94C4CF1AC}"/>
              </a:ext>
            </a:extLst>
          </p:cNvPr>
          <p:cNvSpPr/>
          <p:nvPr/>
        </p:nvSpPr>
        <p:spPr>
          <a:xfrm rot="16200000" flipH="1" flipV="1">
            <a:off x="10030541" y="3886123"/>
            <a:ext cx="253332" cy="145755"/>
          </a:xfrm>
          <a:prstGeom prst="bentUpArrow">
            <a:avLst>
              <a:gd name="adj1" fmla="val 13342"/>
              <a:gd name="adj2" fmla="val 26943"/>
              <a:gd name="adj3" fmla="val 40545"/>
            </a:avLst>
          </a:prstGeom>
          <a:solidFill>
            <a:schemeClr val="accent2"/>
          </a:solidFill>
          <a:effectLst/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867" b="1" i="0" u="none" strike="noStrike" kern="1200" cap="none" spc="0" normalizeH="0" baseline="0" noProof="0" dirty="0">
              <a:ln>
                <a:noFill/>
              </a:ln>
              <a:solidFill>
                <a:srgbClr val="00649D"/>
              </a:solidFill>
              <a:effectLst/>
              <a:uLnTx/>
              <a:uFillTx/>
              <a:latin typeface="HelvNeue for IBM" pitchFamily="-84" charset="0"/>
              <a:ea typeface="MS PGothic" pitchFamily="34" charset="-128"/>
              <a:cs typeface="+mn-cs"/>
            </a:endParaRPr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30523C34-C4D2-5B48-9CE0-2D724FFFEA8D}"/>
              </a:ext>
            </a:extLst>
          </p:cNvPr>
          <p:cNvSpPr txBox="1"/>
          <p:nvPr/>
        </p:nvSpPr>
        <p:spPr>
          <a:xfrm>
            <a:off x="10203897" y="3872856"/>
            <a:ext cx="1530268" cy="287323"/>
          </a:xfrm>
          <a:prstGeom prst="rect">
            <a:avLst/>
          </a:prstGeom>
          <a:solidFill>
            <a:schemeClr val="bg1">
              <a:alpha val="64000"/>
            </a:schemeClr>
          </a:solidFill>
          <a:ln>
            <a:solidFill>
              <a:srgbClr val="00B050"/>
            </a:solidFill>
          </a:ln>
        </p:spPr>
        <p:txBody>
          <a:bodyPr wrap="square" lIns="60960" tIns="0" rIns="60960" bIns="0" rtlCol="0">
            <a:spAutoFit/>
          </a:bodyPr>
          <a:lstStyle>
            <a:defPPr>
              <a:defRPr lang="en-US"/>
            </a:defPPr>
            <a:lvl1pPr>
              <a:defRPr sz="1800" kern="0">
                <a:solidFill>
                  <a:srgbClr val="0070C0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67" b="0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Perp Orient.</a:t>
            </a:r>
          </a:p>
        </p:txBody>
      </p:sp>
      <p:sp>
        <p:nvSpPr>
          <p:cNvPr id="167" name="Bent-Up Arrow 166">
            <a:extLst>
              <a:ext uri="{FF2B5EF4-FFF2-40B4-BE49-F238E27FC236}">
                <a16:creationId xmlns:a16="http://schemas.microsoft.com/office/drawing/2014/main" id="{02419106-280F-8F46-9FDB-3F2DADE7851C}"/>
              </a:ext>
            </a:extLst>
          </p:cNvPr>
          <p:cNvSpPr/>
          <p:nvPr/>
        </p:nvSpPr>
        <p:spPr>
          <a:xfrm rot="16200000" flipV="1">
            <a:off x="2305104" y="4209010"/>
            <a:ext cx="973065" cy="323439"/>
          </a:xfrm>
          <a:prstGeom prst="bentUpArrow">
            <a:avLst>
              <a:gd name="adj1" fmla="val 13342"/>
              <a:gd name="adj2" fmla="val 26943"/>
              <a:gd name="adj3" fmla="val 40545"/>
            </a:avLst>
          </a:prstGeom>
          <a:solidFill>
            <a:schemeClr val="accent2"/>
          </a:solidFill>
          <a:effectLst/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867" b="1" i="0" u="none" strike="noStrike" kern="1200" cap="none" spc="0" normalizeH="0" baseline="0" noProof="0" dirty="0">
              <a:ln>
                <a:noFill/>
              </a:ln>
              <a:solidFill>
                <a:srgbClr val="00649D"/>
              </a:solidFill>
              <a:effectLst/>
              <a:uLnTx/>
              <a:uFillTx/>
              <a:latin typeface="HelvNeue for IBM" pitchFamily="-84" charset="0"/>
              <a:ea typeface="MS PGothic" pitchFamily="34" charset="-128"/>
              <a:cs typeface="+mn-cs"/>
            </a:endParaRP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16BDF55C-6D71-FF49-961D-A91E9E18415F}"/>
              </a:ext>
            </a:extLst>
          </p:cNvPr>
          <p:cNvSpPr txBox="1"/>
          <p:nvPr/>
        </p:nvSpPr>
        <p:spPr>
          <a:xfrm>
            <a:off x="2982506" y="3832334"/>
            <a:ext cx="1107354" cy="287323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 lIns="60960" tIns="0" rIns="60960" bIns="0" rtlCol="0">
            <a:spAutoFit/>
          </a:bodyPr>
          <a:lstStyle>
            <a:defPPr>
              <a:defRPr lang="en-US"/>
            </a:defPPr>
            <a:lvl1pPr>
              <a:defRPr sz="1800" kern="0">
                <a:solidFill>
                  <a:srgbClr val="0070C0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67" b="0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Cartridge</a:t>
            </a: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7EFC9C3B-D7F5-7F47-A566-691FCB93F328}"/>
              </a:ext>
            </a:extLst>
          </p:cNvPr>
          <p:cNvSpPr txBox="1"/>
          <p:nvPr/>
        </p:nvSpPr>
        <p:spPr>
          <a:xfrm>
            <a:off x="1018045" y="4713500"/>
            <a:ext cx="1187505" cy="287323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 lIns="60960" tIns="0" rIns="60960" bIns="0" rtlCol="0">
            <a:spAutoFit/>
          </a:bodyPr>
          <a:lstStyle>
            <a:defPPr>
              <a:defRPr lang="en-US"/>
            </a:defPPr>
            <a:lvl1pPr>
              <a:defRPr sz="1800" kern="0">
                <a:solidFill>
                  <a:srgbClr val="0070C0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67" b="0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Reel-Reel</a:t>
            </a:r>
          </a:p>
        </p:txBody>
      </p:sp>
      <p:sp>
        <p:nvSpPr>
          <p:cNvPr id="161" name="Title 1">
            <a:extLst>
              <a:ext uri="{FF2B5EF4-FFF2-40B4-BE49-F238E27FC236}">
                <a16:creationId xmlns:a16="http://schemas.microsoft.com/office/drawing/2014/main" id="{AB4CA69C-0D2F-6644-9206-94793B4A3BD3}"/>
              </a:ext>
            </a:extLst>
          </p:cNvPr>
          <p:cNvSpPr txBox="1">
            <a:spLocks/>
          </p:cNvSpPr>
          <p:nvPr/>
        </p:nvSpPr>
        <p:spPr bwMode="auto">
          <a:xfrm>
            <a:off x="241253" y="218759"/>
            <a:ext cx="6765928" cy="369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438912" bIns="0" numCol="1" anchor="t" anchorCtr="0" compatLnSpc="1">
            <a:prstTxWarp prst="textNoShape">
              <a:avLst/>
            </a:prstTxWarp>
            <a:spAutoFit/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67" b="1" baseline="0">
                <a:solidFill>
                  <a:srgbClr val="00649D"/>
                </a:solidFill>
                <a:latin typeface="HelvNeue for IBM"/>
                <a:ea typeface="MS PGothic" pitchFamily="34" charset="-128"/>
                <a:cs typeface="+mj-cs"/>
              </a:defRPr>
            </a:lvl1pPr>
            <a:lvl2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33">
                <a:solidFill>
                  <a:schemeClr val="tx2"/>
                </a:solidFill>
                <a:latin typeface="Arial" pitchFamily="34" charset="0"/>
                <a:ea typeface="MS PGothic" pitchFamily="34" charset="-128"/>
              </a:defRPr>
            </a:lvl2pPr>
            <a:lvl3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33">
                <a:solidFill>
                  <a:schemeClr val="tx2"/>
                </a:solidFill>
                <a:latin typeface="Arial" pitchFamily="34" charset="0"/>
                <a:ea typeface="MS PGothic" pitchFamily="34" charset="-128"/>
              </a:defRPr>
            </a:lvl3pPr>
            <a:lvl4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33">
                <a:solidFill>
                  <a:schemeClr val="tx2"/>
                </a:solidFill>
                <a:latin typeface="Arial" pitchFamily="34" charset="0"/>
                <a:ea typeface="MS PGothic" pitchFamily="34" charset="-128"/>
              </a:defRPr>
            </a:lvl4pPr>
            <a:lvl5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33">
                <a:solidFill>
                  <a:schemeClr val="tx2"/>
                </a:solidFill>
                <a:latin typeface="Arial" pitchFamily="34" charset="0"/>
                <a:ea typeface="MS PGothic" pitchFamily="34" charset="-128"/>
              </a:defRPr>
            </a:lvl5pPr>
            <a:lvl6pPr marL="457243" algn="l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chemeClr val="tx2"/>
                </a:solidFill>
                <a:latin typeface="Arial" pitchFamily="34" charset="0"/>
              </a:defRPr>
            </a:lvl6pPr>
            <a:lvl7pPr marL="914485" algn="l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chemeClr val="tx2"/>
                </a:solidFill>
                <a:latin typeface="Arial" pitchFamily="34" charset="0"/>
              </a:defRPr>
            </a:lvl7pPr>
            <a:lvl8pPr marL="1371728" algn="l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chemeClr val="tx2"/>
                </a:solidFill>
                <a:latin typeface="Arial" pitchFamily="34" charset="0"/>
              </a:defRPr>
            </a:lvl8pPr>
            <a:lvl9pPr marL="1828971" algn="l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67" b="1" i="0" u="none" strike="noStrike" kern="0" cap="none" spc="0" normalizeH="0" baseline="0" noProof="0" dirty="0">
                <a:ln>
                  <a:noFill/>
                </a:ln>
                <a:solidFill>
                  <a:srgbClr val="00649D"/>
                </a:solidFill>
                <a:effectLst/>
                <a:uLnTx/>
                <a:uFillTx/>
                <a:latin typeface="HelvNeue for IBM"/>
                <a:ea typeface="MS PGothic" pitchFamily="34" charset="-128"/>
                <a:cs typeface="+mj-cs"/>
              </a:rPr>
              <a:t>Tape Improvement Recipe</a:t>
            </a:r>
          </a:p>
        </p:txBody>
      </p:sp>
      <p:sp>
        <p:nvSpPr>
          <p:cNvPr id="18" name="Footer Placeholder 17">
            <a:extLst>
              <a:ext uri="{FF2B5EF4-FFF2-40B4-BE49-F238E27FC236}">
                <a16:creationId xmlns:a16="http://schemas.microsoft.com/office/drawing/2014/main" id="{C7392825-A596-EC48-9F1C-F54EFEB30C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Ed Childers  Mar 2025
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DB8957BD-CFA9-C348-95A7-48B7DF470D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FD999D4-B456-9943-89B7-30D56181CE18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9051285"/>
      </p:ext>
    </p:extLst>
  </p:cSld>
  <p:clrMapOvr>
    <a:masterClrMapping/>
  </p:clrMapOvr>
  <p:transition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26D2EB-0CD7-A544-9CD5-D9C3304E6BEE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41253" y="886622"/>
            <a:ext cx="7677150" cy="412750"/>
          </a:xfrm>
        </p:spPr>
        <p:txBody>
          <a:bodyPr/>
          <a:lstStyle/>
          <a:p>
            <a:pPr marL="457189" indent="-457189">
              <a:buFont typeface="+mj-lt"/>
              <a:buAutoNum type="arabicPeriod" startAt="2"/>
            </a:pPr>
            <a:r>
              <a:rPr lang="en-US" sz="2400" dirty="0"/>
              <a:t>Make a more sensitive thing to R/W the smaller bits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FBC8F5F6-6D73-4B40-B2AE-5ADC787586A1}"/>
              </a:ext>
            </a:extLst>
          </p:cNvPr>
          <p:cNvSpPr txBox="1">
            <a:spLocks/>
          </p:cNvSpPr>
          <p:nvPr/>
        </p:nvSpPr>
        <p:spPr bwMode="auto">
          <a:xfrm>
            <a:off x="588047" y="1402413"/>
            <a:ext cx="9112543" cy="1201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6666"/>
              </a:buClr>
              <a:buFont typeface="Arial" pitchFamily="34" charset="0"/>
              <a:buNone/>
              <a:defRPr sz="1625">
                <a:solidFill>
                  <a:srgbClr val="666666"/>
                </a:solidFill>
                <a:latin typeface="HelvNeue for IBM"/>
                <a:ea typeface="MS PGothic" pitchFamily="34" charset="-128"/>
                <a:cs typeface="+mn-cs"/>
              </a:defRPr>
            </a:lvl1pPr>
            <a:lvl2pPr marL="341300" indent="-12382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6666"/>
              </a:buClr>
              <a:buFont typeface="Arial" pitchFamily="34" charset="0"/>
              <a:buChar char="•"/>
              <a:defRPr sz="1500">
                <a:solidFill>
                  <a:srgbClr val="666666"/>
                </a:solidFill>
                <a:latin typeface="HelvNeue for IBM"/>
                <a:ea typeface="MS PGothic" pitchFamily="34" charset="-128"/>
              </a:defRPr>
            </a:lvl2pPr>
            <a:lvl3pPr marL="573065" indent="-98421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6666"/>
              </a:buClr>
              <a:buFont typeface="Arial" pitchFamily="34" charset="0"/>
              <a:buChar char="•"/>
              <a:defRPr sz="1375">
                <a:solidFill>
                  <a:srgbClr val="666666"/>
                </a:solidFill>
                <a:latin typeface="HelvNeue for IBM"/>
                <a:ea typeface="MS PGothic" pitchFamily="34" charset="-128"/>
              </a:defRPr>
            </a:lvl3pPr>
            <a:lvl4pPr marL="1072854" indent="-13217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6666"/>
              </a:buClr>
              <a:buChar char="•"/>
              <a:defRPr sz="1125">
                <a:solidFill>
                  <a:srgbClr val="666666"/>
                </a:solidFill>
                <a:latin typeface="+mn-lt"/>
                <a:ea typeface="MS PGothic" pitchFamily="34" charset="-128"/>
              </a:defRPr>
            </a:lvl4pPr>
            <a:lvl5pPr marL="1289567" indent="-5954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6666"/>
              </a:buClr>
              <a:defRPr sz="875">
                <a:solidFill>
                  <a:srgbClr val="666666"/>
                </a:solidFill>
                <a:latin typeface="+mn-lt"/>
                <a:ea typeface="MS PGothic" pitchFamily="34" charset="-128"/>
              </a:defRPr>
            </a:lvl5pPr>
            <a:lvl6pPr marL="1632500" indent="-5954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875">
                <a:solidFill>
                  <a:srgbClr val="000000"/>
                </a:solidFill>
                <a:latin typeface="+mn-lt"/>
              </a:defRPr>
            </a:lvl6pPr>
            <a:lvl7pPr marL="1975433" indent="-5954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875">
                <a:solidFill>
                  <a:srgbClr val="000000"/>
                </a:solidFill>
                <a:latin typeface="+mn-lt"/>
              </a:defRPr>
            </a:lvl7pPr>
            <a:lvl8pPr marL="2318363" indent="-5954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875">
                <a:solidFill>
                  <a:srgbClr val="000000"/>
                </a:solidFill>
                <a:latin typeface="+mn-lt"/>
              </a:defRPr>
            </a:lvl8pPr>
            <a:lvl9pPr marL="2661296" indent="-5954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875">
                <a:solidFill>
                  <a:srgbClr val="000000"/>
                </a:solidFill>
                <a:latin typeface="+mn-lt"/>
              </a:defRPr>
            </a:lvl9pPr>
          </a:lstStyle>
          <a:p>
            <a:pPr marL="457189" marR="0" lvl="0" indent="-457189" algn="l" defTabSz="121917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66666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HelvNeue for IBM"/>
                <a:ea typeface="MS PGothic" pitchFamily="34" charset="-128"/>
                <a:cs typeface="+mn-cs"/>
              </a:rPr>
              <a:t>Better Readers  - AMR     GMR     TMR  </a:t>
            </a:r>
          </a:p>
          <a:p>
            <a:pPr marL="457189" marR="0" lvl="0" indent="-457189" algn="l" defTabSz="121917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66666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HelvNeue for IBM"/>
                <a:ea typeface="MS PGothic" pitchFamily="34" charset="-128"/>
                <a:cs typeface="+mn-cs"/>
              </a:rPr>
              <a:t>Improved Writers – Trimmed, High Moment</a:t>
            </a:r>
          </a:p>
          <a:p>
            <a:pPr marL="457189" marR="0" lvl="0" indent="-457189" algn="l" defTabSz="121917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66666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HelvNeue for IBM"/>
                <a:ea typeface="MS PGothic" pitchFamily="34" charset="-128"/>
                <a:cs typeface="+mn-cs"/>
              </a:rPr>
              <a:t>Reduced Spacing = Smoother media &amp; improved tribology</a:t>
            </a:r>
          </a:p>
          <a:p>
            <a:pPr marL="0" marR="0" lvl="0" indent="0" algn="l" defTabSz="121917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66666"/>
              </a:buClr>
              <a:buSzTx/>
              <a:buFont typeface="Arial" pitchFamily="34" charset="0"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HelvNeue for IBM"/>
                <a:ea typeface="MS PGothic" pitchFamily="34" charset="-128"/>
                <a:cs typeface="+mn-cs"/>
              </a:rPr>
              <a:t>                </a:t>
            </a:r>
          </a:p>
          <a:p>
            <a:pPr marL="0" marR="0" lvl="0" indent="0" algn="l" defTabSz="121917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66666"/>
              </a:buClr>
              <a:buSzTx/>
              <a:buFont typeface="Arial" pitchFamily="34" charset="0"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HelvNeue for IBM"/>
              <a:ea typeface="MS PGothic" pitchFamily="34" charset="-128"/>
              <a:cs typeface="+mn-cs"/>
            </a:endParaRPr>
          </a:p>
        </p:txBody>
      </p:sp>
      <p:sp>
        <p:nvSpPr>
          <p:cNvPr id="156" name="Right Arrow 155">
            <a:extLst>
              <a:ext uri="{FF2B5EF4-FFF2-40B4-BE49-F238E27FC236}">
                <a16:creationId xmlns:a16="http://schemas.microsoft.com/office/drawing/2014/main" id="{A35B735D-BC5A-1A4D-8606-FB3F40B66641}"/>
              </a:ext>
            </a:extLst>
          </p:cNvPr>
          <p:cNvSpPr/>
          <p:nvPr/>
        </p:nvSpPr>
        <p:spPr>
          <a:xfrm>
            <a:off x="4178968" y="1448018"/>
            <a:ext cx="331731" cy="275413"/>
          </a:xfrm>
          <a:prstGeom prst="rightArrow">
            <a:avLst/>
          </a:prstGeom>
          <a:solidFill>
            <a:schemeClr val="accent2"/>
          </a:solidFill>
          <a:effectLst/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867" b="1" i="0" u="none" strike="noStrike" kern="1200" cap="none" spc="0" normalizeH="0" baseline="0" noProof="0" dirty="0">
              <a:ln>
                <a:noFill/>
              </a:ln>
              <a:solidFill>
                <a:srgbClr val="00649D"/>
              </a:solidFill>
              <a:effectLst/>
              <a:uLnTx/>
              <a:uFillTx/>
              <a:latin typeface="HelvNeue for IBM" pitchFamily="-84" charset="0"/>
              <a:ea typeface="MS PGothic" pitchFamily="34" charset="-128"/>
              <a:cs typeface="+mn-cs"/>
            </a:endParaRPr>
          </a:p>
        </p:txBody>
      </p:sp>
      <p:sp>
        <p:nvSpPr>
          <p:cNvPr id="157" name="Right Arrow 156">
            <a:extLst>
              <a:ext uri="{FF2B5EF4-FFF2-40B4-BE49-F238E27FC236}">
                <a16:creationId xmlns:a16="http://schemas.microsoft.com/office/drawing/2014/main" id="{3473B588-A922-AE42-9775-CFDD561B8FD2}"/>
              </a:ext>
            </a:extLst>
          </p:cNvPr>
          <p:cNvSpPr/>
          <p:nvPr/>
        </p:nvSpPr>
        <p:spPr>
          <a:xfrm>
            <a:off x="5307784" y="1448018"/>
            <a:ext cx="331731" cy="275413"/>
          </a:xfrm>
          <a:prstGeom prst="rightArrow">
            <a:avLst/>
          </a:prstGeom>
          <a:solidFill>
            <a:schemeClr val="accent2"/>
          </a:solidFill>
          <a:effectLst/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867" b="1" i="0" u="none" strike="noStrike" kern="1200" cap="none" spc="0" normalizeH="0" baseline="0" noProof="0" dirty="0">
              <a:ln>
                <a:noFill/>
              </a:ln>
              <a:solidFill>
                <a:srgbClr val="00649D"/>
              </a:solidFill>
              <a:effectLst/>
              <a:uLnTx/>
              <a:uFillTx/>
              <a:latin typeface="HelvNeue for IBM" pitchFamily="-84" charset="0"/>
              <a:ea typeface="MS PGothic" pitchFamily="34" charset="-128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2FE66C9-3E64-564E-8824-B05163CD954E}"/>
              </a:ext>
            </a:extLst>
          </p:cNvPr>
          <p:cNvSpPr txBox="1"/>
          <p:nvPr/>
        </p:nvSpPr>
        <p:spPr>
          <a:xfrm rot="21226101">
            <a:off x="8048422" y="382739"/>
            <a:ext cx="3659413" cy="28732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67" b="0" i="0" u="none" strike="noStrike" kern="1200" cap="none" spc="0" normalizeH="0" baseline="0" noProof="0" dirty="0">
                <a:ln>
                  <a:noFill/>
                </a:ln>
                <a:solidFill>
                  <a:srgbClr val="666666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Without messing up friction &amp; wear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47FE060-A77D-6943-91FE-B05880CC033F}"/>
              </a:ext>
            </a:extLst>
          </p:cNvPr>
          <p:cNvSpPr/>
          <p:nvPr/>
        </p:nvSpPr>
        <p:spPr>
          <a:xfrm>
            <a:off x="10913832" y="1771065"/>
            <a:ext cx="996421" cy="810936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40000"/>
                  <a:lumOff val="60000"/>
                </a:schemeClr>
              </a:gs>
              <a:gs pos="46000">
                <a:schemeClr val="accent5">
                  <a:lumMod val="95000"/>
                  <a:lumOff val="5000"/>
                </a:schemeClr>
              </a:gs>
              <a:gs pos="100000">
                <a:schemeClr val="accent5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effectLst/>
        </p:spPr>
        <p:txBody>
          <a:bodyPr wrap="square" lIns="0" tIns="0" rIns="0" bIns="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867" b="1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HelvNeue for IBM" pitchFamily="-84" charset="0"/>
              <a:ea typeface="MS PGothic" pitchFamily="34" charset="-128"/>
              <a:cs typeface="+mn-cs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0FBB027-48F1-1447-8AF2-78F9E2678420}"/>
              </a:ext>
            </a:extLst>
          </p:cNvPr>
          <p:cNvSpPr txBox="1"/>
          <p:nvPr/>
        </p:nvSpPr>
        <p:spPr>
          <a:xfrm>
            <a:off x="11100977" y="1989398"/>
            <a:ext cx="557845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Better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Media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0DCA9DC3-2E46-964E-8194-A0BB0A2A6730}"/>
              </a:ext>
            </a:extLst>
          </p:cNvPr>
          <p:cNvSpPr/>
          <p:nvPr/>
        </p:nvSpPr>
        <p:spPr>
          <a:xfrm>
            <a:off x="9532312" y="1771065"/>
            <a:ext cx="996421" cy="810936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40000"/>
                  <a:lumOff val="60000"/>
                </a:schemeClr>
              </a:gs>
              <a:gs pos="46000">
                <a:schemeClr val="accent5">
                  <a:lumMod val="95000"/>
                  <a:lumOff val="5000"/>
                </a:schemeClr>
              </a:gs>
              <a:gs pos="100000">
                <a:schemeClr val="accent5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effectLst/>
        </p:spPr>
        <p:txBody>
          <a:bodyPr wrap="square" lIns="0" tIns="0" rIns="0" bIns="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867" b="1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HelvNeue for IBM" pitchFamily="-84" charset="0"/>
              <a:ea typeface="MS PGothic" pitchFamily="34" charset="-128"/>
              <a:cs typeface="+mn-cs"/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B4965F01-DCE4-7141-A731-3398E940C511}"/>
              </a:ext>
            </a:extLst>
          </p:cNvPr>
          <p:cNvSpPr txBox="1"/>
          <p:nvPr/>
        </p:nvSpPr>
        <p:spPr>
          <a:xfrm>
            <a:off x="9747241" y="2089662"/>
            <a:ext cx="557845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Media</a:t>
            </a:r>
          </a:p>
        </p:txBody>
      </p:sp>
      <p:sp>
        <p:nvSpPr>
          <p:cNvPr id="98" name="Trapezoid 97">
            <a:extLst>
              <a:ext uri="{FF2B5EF4-FFF2-40B4-BE49-F238E27FC236}">
                <a16:creationId xmlns:a16="http://schemas.microsoft.com/office/drawing/2014/main" id="{C9C441F7-7C5E-2744-A78C-09C0BD0A30B7}"/>
              </a:ext>
            </a:extLst>
          </p:cNvPr>
          <p:cNvSpPr/>
          <p:nvPr/>
        </p:nvSpPr>
        <p:spPr>
          <a:xfrm rot="10800000">
            <a:off x="10948086" y="924186"/>
            <a:ext cx="527333" cy="775881"/>
          </a:xfrm>
          <a:prstGeom prst="trapezoid">
            <a:avLst>
              <a:gd name="adj" fmla="val 34501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867" b="1" i="0" u="none" strike="noStrike" kern="1200" cap="none" spc="0" normalizeH="0" baseline="0" noProof="0" dirty="0">
              <a:ln>
                <a:noFill/>
              </a:ln>
              <a:solidFill>
                <a:srgbClr val="00649D"/>
              </a:solidFill>
              <a:effectLst/>
              <a:uLnTx/>
              <a:uFillTx/>
              <a:latin typeface="HelvNeue for IBM" pitchFamily="-84" charset="0"/>
              <a:ea typeface="MS PGothic" pitchFamily="34" charset="-128"/>
              <a:cs typeface="+mn-cs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28E1E919-9282-BA4E-9F93-B01CB9915FF4}"/>
              </a:ext>
            </a:extLst>
          </p:cNvPr>
          <p:cNvSpPr txBox="1"/>
          <p:nvPr/>
        </p:nvSpPr>
        <p:spPr>
          <a:xfrm rot="16200000">
            <a:off x="10979630" y="1139662"/>
            <a:ext cx="488916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Head</a:t>
            </a:r>
          </a:p>
        </p:txBody>
      </p:sp>
      <p:sp>
        <p:nvSpPr>
          <p:cNvPr id="104" name="Trapezoid 103">
            <a:extLst>
              <a:ext uri="{FF2B5EF4-FFF2-40B4-BE49-F238E27FC236}">
                <a16:creationId xmlns:a16="http://schemas.microsoft.com/office/drawing/2014/main" id="{6FC8E2B2-D52E-B140-8A58-9B749C2CC133}"/>
              </a:ext>
            </a:extLst>
          </p:cNvPr>
          <p:cNvSpPr/>
          <p:nvPr/>
        </p:nvSpPr>
        <p:spPr>
          <a:xfrm rot="10800000">
            <a:off x="9697850" y="759186"/>
            <a:ext cx="527333" cy="775881"/>
          </a:xfrm>
          <a:prstGeom prst="trapezoid">
            <a:avLst>
              <a:gd name="adj" fmla="val 34501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867" b="1" i="0" u="none" strike="noStrike" kern="1200" cap="none" spc="0" normalizeH="0" baseline="0" noProof="0" dirty="0">
              <a:ln>
                <a:noFill/>
              </a:ln>
              <a:solidFill>
                <a:srgbClr val="00649D"/>
              </a:solidFill>
              <a:effectLst/>
              <a:uLnTx/>
              <a:uFillTx/>
              <a:latin typeface="HelvNeue for IBM" pitchFamily="-84" charset="0"/>
              <a:ea typeface="MS PGothic" pitchFamily="34" charset="-128"/>
              <a:cs typeface="+mn-cs"/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332F739F-9FF9-A54E-B49F-FFC451B41CFA}"/>
              </a:ext>
            </a:extLst>
          </p:cNvPr>
          <p:cNvSpPr txBox="1"/>
          <p:nvPr/>
        </p:nvSpPr>
        <p:spPr>
          <a:xfrm rot="16200000">
            <a:off x="9729394" y="974662"/>
            <a:ext cx="488916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Head</a:t>
            </a:r>
          </a:p>
        </p:txBody>
      </p:sp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2">
            <p14:nvContentPartPr>
              <p14:cNvPr id="114" name="Ink 113">
                <a:extLst>
                  <a:ext uri="{FF2B5EF4-FFF2-40B4-BE49-F238E27FC236}">
                    <a16:creationId xmlns:a16="http://schemas.microsoft.com/office/drawing/2014/main" id="{509781B7-2C0B-2841-AE81-1048C6B6A3C0}"/>
                  </a:ext>
                </a:extLst>
              </p14:cNvPr>
              <p14:cNvContentPartPr/>
              <p14:nvPr/>
            </p14:nvContentPartPr>
            <p14:xfrm>
              <a:off x="9557049" y="1534751"/>
              <a:ext cx="2347680" cy="378720"/>
            </p14:xfrm>
          </p:contentPart>
        </mc:Choice>
        <mc:Fallback xmlns="">
          <p:pic>
            <p:nvPicPr>
              <p:cNvPr id="114" name="Ink 113">
                <a:extLst>
                  <a:ext uri="{FF2B5EF4-FFF2-40B4-BE49-F238E27FC236}">
                    <a16:creationId xmlns:a16="http://schemas.microsoft.com/office/drawing/2014/main" id="{509781B7-2C0B-2841-AE81-1048C6B6A3C0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548049" y="1525751"/>
                <a:ext cx="2365321" cy="396360"/>
              </a:xfrm>
              <a:prstGeom prst="rect">
                <a:avLst/>
              </a:prstGeom>
            </p:spPr>
          </p:pic>
        </mc:Fallback>
      </mc:AlternateContent>
      <p:pic>
        <p:nvPicPr>
          <p:cNvPr id="75" name="Picture 74">
            <a:extLst>
              <a:ext uri="{FF2B5EF4-FFF2-40B4-BE49-F238E27FC236}">
                <a16:creationId xmlns:a16="http://schemas.microsoft.com/office/drawing/2014/main" id="{676ED04E-6716-C344-A798-AF9B4D1A78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31627" y="2526740"/>
            <a:ext cx="13210779" cy="4075355"/>
          </a:xfrm>
          <a:prstGeom prst="rect">
            <a:avLst/>
          </a:prstGeom>
        </p:spPr>
      </p:pic>
      <p:sp>
        <p:nvSpPr>
          <p:cNvPr id="77" name="TextBox 76">
            <a:extLst>
              <a:ext uri="{FF2B5EF4-FFF2-40B4-BE49-F238E27FC236}">
                <a16:creationId xmlns:a16="http://schemas.microsoft.com/office/drawing/2014/main" id="{2953FECF-AD26-D84A-9CF2-7AE3AE368AE6}"/>
              </a:ext>
            </a:extLst>
          </p:cNvPr>
          <p:cNvSpPr txBox="1"/>
          <p:nvPr/>
        </p:nvSpPr>
        <p:spPr>
          <a:xfrm rot="20921134">
            <a:off x="4770031" y="3496564"/>
            <a:ext cx="1807867" cy="287323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 lIns="60960" tIns="0" rIns="60960" bIns="0" rtlCol="0">
            <a:spAutoFit/>
          </a:bodyPr>
          <a:lstStyle>
            <a:defPPr>
              <a:defRPr lang="en-US"/>
            </a:defPPr>
            <a:lvl1pPr>
              <a:defRPr sz="1800" kern="0">
                <a:solidFill>
                  <a:srgbClr val="0070C0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67" b="0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8 </a:t>
            </a:r>
            <a:r>
              <a:rPr kumimoji="0" lang="en-US" sz="1867" b="0" i="0" u="none" strike="noStrike" kern="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Chnl</a:t>
            </a:r>
            <a:r>
              <a:rPr kumimoji="0" lang="en-US" sz="1867" b="0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/ 2 bump</a:t>
            </a:r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63C49E93-83D3-EA4C-ADD3-1C80022E20D8}"/>
              </a:ext>
            </a:extLst>
          </p:cNvPr>
          <p:cNvSpPr/>
          <p:nvPr/>
        </p:nvSpPr>
        <p:spPr>
          <a:xfrm rot="20585365">
            <a:off x="596371" y="5195704"/>
            <a:ext cx="1920124" cy="915669"/>
          </a:xfrm>
          <a:prstGeom prst="ellipse">
            <a:avLst/>
          </a:prstGeom>
          <a:solidFill>
            <a:schemeClr val="accent2">
              <a:alpha val="6000"/>
            </a:schemeClr>
          </a:solidFill>
          <a:ln>
            <a:solidFill>
              <a:schemeClr val="tx1">
                <a:alpha val="35000"/>
              </a:schemeClr>
            </a:solidFill>
          </a:ln>
          <a:effectLst/>
        </p:spPr>
        <p:txBody>
          <a:bodyPr vert="horz" wrap="none" lIns="243840" tIns="0" rIns="243840" bIns="0" rtlCol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S PGothic" pitchFamily="34" charset="-128"/>
                <a:cs typeface="+mn-cs"/>
              </a:rPr>
              <a:t>Wire Wound</a:t>
            </a:r>
            <a:endParaRPr kumimoji="0" lang="en-US" sz="1600" b="0" i="0" u="none" strike="noStrike" kern="1200" cap="none" spc="0" normalizeH="0" baseline="0" noProof="0" dirty="0">
              <a:ln>
                <a:gradFill>
                  <a:gsLst>
                    <a:gs pos="0">
                      <a:srgbClr val="83D1F5">
                        <a:lumMod val="5000"/>
                        <a:lumOff val="95000"/>
                      </a:srgbClr>
                    </a:gs>
                    <a:gs pos="74000">
                      <a:srgbClr val="83D1F5">
                        <a:lumMod val="45000"/>
                        <a:lumOff val="55000"/>
                      </a:srgbClr>
                    </a:gs>
                    <a:gs pos="83000">
                      <a:srgbClr val="83D1F5">
                        <a:lumMod val="45000"/>
                        <a:lumOff val="55000"/>
                      </a:srgbClr>
                    </a:gs>
                    <a:gs pos="100000">
                      <a:srgbClr val="83D1F5">
                        <a:lumMod val="30000"/>
                        <a:lumOff val="70000"/>
                      </a:srgbClr>
                    </a:gs>
                  </a:gsLst>
                  <a:lin ang="5400000" scaled="1"/>
                </a:gradFill>
              </a:ln>
              <a:noFill/>
              <a:effectLst/>
              <a:uLnTx/>
              <a:uFillTx/>
              <a:latin typeface="Arial" panose="020B0604020202020204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A4D58B35-0710-F44F-B647-F0ED779C42C9}"/>
              </a:ext>
            </a:extLst>
          </p:cNvPr>
          <p:cNvSpPr/>
          <p:nvPr/>
        </p:nvSpPr>
        <p:spPr>
          <a:xfrm rot="20640185">
            <a:off x="2354666" y="4179302"/>
            <a:ext cx="4865417" cy="1274589"/>
          </a:xfrm>
          <a:prstGeom prst="ellipse">
            <a:avLst/>
          </a:prstGeom>
          <a:solidFill>
            <a:srgbClr val="C00000">
              <a:alpha val="6000"/>
            </a:srgbClr>
          </a:solidFill>
          <a:ln>
            <a:solidFill>
              <a:schemeClr val="tx1">
                <a:alpha val="35000"/>
              </a:schemeClr>
            </a:solidFill>
          </a:ln>
          <a:effectLst/>
        </p:spPr>
        <p:txBody>
          <a:bodyPr vert="horz" wrap="none" lIns="243840" tIns="0" rIns="243840" bIns="0" rtlCol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S PGothic" pitchFamily="34" charset="-128"/>
                <a:cs typeface="+mn-cs"/>
              </a:rPr>
              <a:t>AMR</a:t>
            </a:r>
            <a:endParaRPr kumimoji="0" lang="en-US" sz="1600" b="0" i="0" u="none" strike="noStrike" kern="1200" cap="none" spc="0" normalizeH="0" baseline="0" noProof="0" dirty="0">
              <a:ln>
                <a:gradFill>
                  <a:gsLst>
                    <a:gs pos="0">
                      <a:srgbClr val="83D1F5">
                        <a:lumMod val="5000"/>
                        <a:lumOff val="95000"/>
                      </a:srgbClr>
                    </a:gs>
                    <a:gs pos="74000">
                      <a:srgbClr val="83D1F5">
                        <a:lumMod val="45000"/>
                        <a:lumOff val="55000"/>
                      </a:srgbClr>
                    </a:gs>
                    <a:gs pos="83000">
                      <a:srgbClr val="83D1F5">
                        <a:lumMod val="45000"/>
                        <a:lumOff val="55000"/>
                      </a:srgbClr>
                    </a:gs>
                    <a:gs pos="100000">
                      <a:srgbClr val="83D1F5">
                        <a:lumMod val="30000"/>
                        <a:lumOff val="70000"/>
                      </a:srgbClr>
                    </a:gs>
                  </a:gsLst>
                  <a:lin ang="5400000" scaled="1"/>
                </a:gradFill>
              </a:ln>
              <a:noFill/>
              <a:effectLst/>
              <a:uLnTx/>
              <a:uFillTx/>
              <a:latin typeface="Arial" panose="020B0604020202020204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3A498D25-AEFA-8740-8CD4-04CB8E32EF1F}"/>
              </a:ext>
            </a:extLst>
          </p:cNvPr>
          <p:cNvSpPr/>
          <p:nvPr/>
        </p:nvSpPr>
        <p:spPr>
          <a:xfrm rot="21049627">
            <a:off x="7151956" y="3761480"/>
            <a:ext cx="2468965" cy="553544"/>
          </a:xfrm>
          <a:prstGeom prst="ellipse">
            <a:avLst/>
          </a:prstGeom>
          <a:solidFill>
            <a:srgbClr val="C00000">
              <a:alpha val="6000"/>
            </a:srgbClr>
          </a:solidFill>
          <a:ln>
            <a:solidFill>
              <a:schemeClr val="tx1">
                <a:alpha val="35000"/>
              </a:schemeClr>
            </a:solidFill>
          </a:ln>
          <a:effectLst/>
        </p:spPr>
        <p:txBody>
          <a:bodyPr vert="horz" wrap="none" lIns="243840" tIns="0" rIns="243840" bIns="0" rtlCol="0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S PGothic" pitchFamily="34" charset="-128"/>
                <a:cs typeface="+mn-cs"/>
              </a:rPr>
              <a:t>GMR</a:t>
            </a:r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E9BCCE9C-3AAA-8546-8507-92EDC899A6FF}"/>
              </a:ext>
            </a:extLst>
          </p:cNvPr>
          <p:cNvSpPr/>
          <p:nvPr/>
        </p:nvSpPr>
        <p:spPr>
          <a:xfrm rot="21049627">
            <a:off x="9024553" y="3155566"/>
            <a:ext cx="2775521" cy="526393"/>
          </a:xfrm>
          <a:prstGeom prst="ellipse">
            <a:avLst/>
          </a:prstGeom>
          <a:solidFill>
            <a:srgbClr val="00B050">
              <a:alpha val="6000"/>
            </a:srgbClr>
          </a:solidFill>
          <a:ln>
            <a:solidFill>
              <a:schemeClr val="tx1">
                <a:alpha val="35000"/>
              </a:schemeClr>
            </a:solidFill>
          </a:ln>
          <a:effectLst/>
        </p:spPr>
        <p:txBody>
          <a:bodyPr vert="horz" wrap="none" lIns="243840" tIns="0" rIns="243840" bIns="0" rtlCol="0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S PGothic" pitchFamily="34" charset="-128"/>
                <a:cs typeface="+mn-cs"/>
              </a:rPr>
              <a:t>               TMR</a:t>
            </a:r>
          </a:p>
        </p:txBody>
      </p:sp>
      <p:sp>
        <p:nvSpPr>
          <p:cNvPr id="95" name="Right Arrow 94">
            <a:extLst>
              <a:ext uri="{FF2B5EF4-FFF2-40B4-BE49-F238E27FC236}">
                <a16:creationId xmlns:a16="http://schemas.microsoft.com/office/drawing/2014/main" id="{FF99909F-B56D-F849-9581-6C12D783A81F}"/>
              </a:ext>
            </a:extLst>
          </p:cNvPr>
          <p:cNvSpPr/>
          <p:nvPr/>
        </p:nvSpPr>
        <p:spPr>
          <a:xfrm rot="20483341">
            <a:off x="10871295" y="4239530"/>
            <a:ext cx="1269779" cy="718977"/>
          </a:xfrm>
          <a:prstGeom prst="rightArrow">
            <a:avLst/>
          </a:prstGeom>
          <a:solidFill>
            <a:schemeClr val="accent2">
              <a:alpha val="33000"/>
            </a:schemeClr>
          </a:solidFill>
          <a:effectLst/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67" b="1" i="0" u="none" strike="noStrike" kern="1200" cap="none" spc="0" normalizeH="0" baseline="0" noProof="0" dirty="0">
                <a:ln>
                  <a:noFill/>
                </a:ln>
                <a:noFill/>
                <a:effectLst/>
                <a:uLnTx/>
                <a:uFillTx/>
                <a:latin typeface="HelvNeue for IBM" pitchFamily="-84" charset="0"/>
                <a:ea typeface="MS PGothic" pitchFamily="34" charset="-128"/>
                <a:cs typeface="+mn-cs"/>
              </a:rPr>
              <a:t>S</a:t>
            </a:r>
            <a:r>
              <a:rPr kumimoji="0" lang="en-US" sz="1467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Neue for IBM" pitchFamily="-84" charset="0"/>
                <a:ea typeface="MS PGothic" pitchFamily="34" charset="-128"/>
                <a:cs typeface="+mn-cs"/>
              </a:rPr>
              <a:t>64 </a:t>
            </a:r>
            <a:r>
              <a:rPr kumimoji="0" lang="en-US" sz="1467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Neue for IBM" pitchFamily="-84" charset="0"/>
                <a:ea typeface="MS PGothic" pitchFamily="34" charset="-128"/>
                <a:cs typeface="+mn-cs"/>
              </a:rPr>
              <a:t>Chnl</a:t>
            </a:r>
            <a:endParaRPr kumimoji="0" lang="en-US" sz="1467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Neue for IBM" pitchFamily="-84" charset="0"/>
              <a:ea typeface="MS PGothic" pitchFamily="34" charset="-128"/>
              <a:cs typeface="+mn-cs"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691A56FD-AE8B-FA40-8BC0-231361B77E9F}"/>
              </a:ext>
            </a:extLst>
          </p:cNvPr>
          <p:cNvSpPr txBox="1"/>
          <p:nvPr/>
        </p:nvSpPr>
        <p:spPr>
          <a:xfrm rot="20959116">
            <a:off x="6852679" y="3198819"/>
            <a:ext cx="1940916" cy="287323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 lIns="60960" tIns="0" rIns="60960" bIns="0" rtlCol="0">
            <a:spAutoFit/>
          </a:bodyPr>
          <a:lstStyle>
            <a:defPPr>
              <a:defRPr lang="en-US"/>
            </a:defPPr>
            <a:lvl1pPr>
              <a:defRPr sz="1800" kern="0">
                <a:solidFill>
                  <a:srgbClr val="0070C0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67" b="0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16 </a:t>
            </a:r>
            <a:r>
              <a:rPr kumimoji="0" lang="en-US" sz="1867" b="0" i="0" u="none" strike="noStrike" kern="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Chnl</a:t>
            </a:r>
            <a:r>
              <a:rPr kumimoji="0" lang="en-US" sz="1867" b="0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/ 2 bump</a:t>
            </a:r>
          </a:p>
        </p:txBody>
      </p:sp>
      <p:sp>
        <p:nvSpPr>
          <p:cNvPr id="8" name="Left-Right Arrow 7">
            <a:extLst>
              <a:ext uri="{FF2B5EF4-FFF2-40B4-BE49-F238E27FC236}">
                <a16:creationId xmlns:a16="http://schemas.microsoft.com/office/drawing/2014/main" id="{94833DC9-9503-0049-A9F7-EFC6A3A111F1}"/>
              </a:ext>
            </a:extLst>
          </p:cNvPr>
          <p:cNvSpPr/>
          <p:nvPr/>
        </p:nvSpPr>
        <p:spPr>
          <a:xfrm rot="20915854">
            <a:off x="5137194" y="3817255"/>
            <a:ext cx="911148" cy="121168"/>
          </a:xfrm>
          <a:prstGeom prst="leftRightArrow">
            <a:avLst/>
          </a:prstGeom>
          <a:solidFill>
            <a:schemeClr val="accent2"/>
          </a:solidFill>
          <a:effectLst/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867" b="1" i="0" u="none" strike="noStrike" kern="1200" cap="none" spc="0" normalizeH="0" baseline="0" noProof="0" dirty="0">
              <a:ln>
                <a:noFill/>
              </a:ln>
              <a:solidFill>
                <a:srgbClr val="00649D"/>
              </a:solidFill>
              <a:effectLst/>
              <a:uLnTx/>
              <a:uFillTx/>
              <a:latin typeface="HelvNeue for IBM" pitchFamily="-84" charset="0"/>
              <a:ea typeface="MS PGothic" pitchFamily="34" charset="-128"/>
              <a:cs typeface="+mn-cs"/>
            </a:endParaRPr>
          </a:p>
        </p:txBody>
      </p:sp>
      <p:sp>
        <p:nvSpPr>
          <p:cNvPr id="112" name="Left-Right Arrow 111">
            <a:extLst>
              <a:ext uri="{FF2B5EF4-FFF2-40B4-BE49-F238E27FC236}">
                <a16:creationId xmlns:a16="http://schemas.microsoft.com/office/drawing/2014/main" id="{22CB3EA2-A825-0543-97B6-8CA45DEF1425}"/>
              </a:ext>
            </a:extLst>
          </p:cNvPr>
          <p:cNvSpPr/>
          <p:nvPr/>
        </p:nvSpPr>
        <p:spPr>
          <a:xfrm rot="20915854">
            <a:off x="6698996" y="3527111"/>
            <a:ext cx="2689288" cy="133431"/>
          </a:xfrm>
          <a:prstGeom prst="leftRightArrow">
            <a:avLst/>
          </a:prstGeom>
          <a:solidFill>
            <a:schemeClr val="accent2"/>
          </a:solidFill>
          <a:effectLst/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867" b="1" i="0" u="none" strike="noStrike" kern="1200" cap="none" spc="0" normalizeH="0" baseline="0" noProof="0" dirty="0">
              <a:ln>
                <a:noFill/>
              </a:ln>
              <a:solidFill>
                <a:srgbClr val="00649D"/>
              </a:solidFill>
              <a:effectLst/>
              <a:uLnTx/>
              <a:uFillTx/>
              <a:latin typeface="HelvNeue for IBM" pitchFamily="-84" charset="0"/>
              <a:ea typeface="MS PGothic" pitchFamily="34" charset="-128"/>
              <a:cs typeface="+mn-cs"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4A68493F-521D-1047-8435-73EF04519F7A}"/>
              </a:ext>
            </a:extLst>
          </p:cNvPr>
          <p:cNvSpPr txBox="1"/>
          <p:nvPr/>
        </p:nvSpPr>
        <p:spPr>
          <a:xfrm rot="20959116">
            <a:off x="8945016" y="4217431"/>
            <a:ext cx="1940916" cy="287323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 lIns="60960" tIns="0" rIns="60960" bIns="0" rtlCol="0">
            <a:spAutoFit/>
          </a:bodyPr>
          <a:lstStyle>
            <a:defPPr>
              <a:defRPr lang="en-US"/>
            </a:defPPr>
            <a:lvl1pPr>
              <a:defRPr sz="1800" kern="0">
                <a:solidFill>
                  <a:srgbClr val="0070C0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67" b="0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32 </a:t>
            </a:r>
            <a:r>
              <a:rPr kumimoji="0" lang="en-US" sz="1867" b="0" i="0" u="none" strike="noStrike" kern="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Chnl</a:t>
            </a:r>
            <a:r>
              <a:rPr kumimoji="0" lang="en-US" sz="1867" b="0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/ 3 bump</a:t>
            </a:r>
          </a:p>
        </p:txBody>
      </p:sp>
      <p:sp>
        <p:nvSpPr>
          <p:cNvPr id="115" name="Left-Right Arrow 114">
            <a:extLst>
              <a:ext uri="{FF2B5EF4-FFF2-40B4-BE49-F238E27FC236}">
                <a16:creationId xmlns:a16="http://schemas.microsoft.com/office/drawing/2014/main" id="{F86310A8-0B0C-394B-8EB7-66565BE77AD6}"/>
              </a:ext>
            </a:extLst>
          </p:cNvPr>
          <p:cNvSpPr/>
          <p:nvPr/>
        </p:nvSpPr>
        <p:spPr>
          <a:xfrm rot="20915854">
            <a:off x="8404959" y="4035564"/>
            <a:ext cx="3070629" cy="139003"/>
          </a:xfrm>
          <a:prstGeom prst="leftRightArrow">
            <a:avLst/>
          </a:prstGeom>
          <a:solidFill>
            <a:schemeClr val="accent2"/>
          </a:solidFill>
          <a:effectLst/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867" b="1" i="0" u="none" strike="noStrike" kern="1200" cap="none" spc="0" normalizeH="0" baseline="0" noProof="0" dirty="0">
              <a:ln>
                <a:noFill/>
              </a:ln>
              <a:solidFill>
                <a:srgbClr val="00649D"/>
              </a:solidFill>
              <a:effectLst/>
              <a:uLnTx/>
              <a:uFillTx/>
              <a:latin typeface="HelvNeue for IBM" pitchFamily="-84" charset="0"/>
              <a:ea typeface="MS PGothic" pitchFamily="34" charset="-128"/>
              <a:cs typeface="+mn-cs"/>
            </a:endParaRPr>
          </a:p>
        </p:txBody>
      </p:sp>
      <p:sp>
        <p:nvSpPr>
          <p:cNvPr id="116" name="Bent-Up Arrow 115">
            <a:extLst>
              <a:ext uri="{FF2B5EF4-FFF2-40B4-BE49-F238E27FC236}">
                <a16:creationId xmlns:a16="http://schemas.microsoft.com/office/drawing/2014/main" id="{283395D6-7CA7-C544-9941-761825B8D1C2}"/>
              </a:ext>
            </a:extLst>
          </p:cNvPr>
          <p:cNvSpPr/>
          <p:nvPr/>
        </p:nvSpPr>
        <p:spPr>
          <a:xfrm rot="16200000" flipV="1">
            <a:off x="9913439" y="2906417"/>
            <a:ext cx="428228" cy="350791"/>
          </a:xfrm>
          <a:prstGeom prst="bentUpArrow">
            <a:avLst>
              <a:gd name="adj1" fmla="val 10314"/>
              <a:gd name="adj2" fmla="val 26943"/>
              <a:gd name="adj3" fmla="val 40545"/>
            </a:avLst>
          </a:prstGeom>
          <a:solidFill>
            <a:schemeClr val="accent2"/>
          </a:solidFill>
          <a:effectLst/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867" b="1" i="0" u="none" strike="noStrike" kern="1200" cap="none" spc="0" normalizeH="0" baseline="0" noProof="0" dirty="0">
              <a:ln>
                <a:noFill/>
              </a:ln>
              <a:solidFill>
                <a:srgbClr val="00649D"/>
              </a:solidFill>
              <a:effectLst/>
              <a:uLnTx/>
              <a:uFillTx/>
              <a:latin typeface="HelvNeue for IBM" pitchFamily="-84" charset="0"/>
              <a:ea typeface="MS PGothic" pitchFamily="34" charset="-128"/>
              <a:cs typeface="+mn-cs"/>
            </a:endParaRP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573CDA45-66F9-5E4D-8ADF-49E37052FD79}"/>
              </a:ext>
            </a:extLst>
          </p:cNvPr>
          <p:cNvSpPr txBox="1"/>
          <p:nvPr/>
        </p:nvSpPr>
        <p:spPr>
          <a:xfrm>
            <a:off x="10302948" y="2639361"/>
            <a:ext cx="1543371" cy="574644"/>
          </a:xfrm>
          <a:prstGeom prst="rect">
            <a:avLst/>
          </a:prstGeom>
          <a:solidFill>
            <a:schemeClr val="tx2">
              <a:alpha val="6000"/>
            </a:schemeClr>
          </a:solidFill>
          <a:ln>
            <a:solidFill>
              <a:srgbClr val="00B050"/>
            </a:solidFill>
          </a:ln>
        </p:spPr>
        <p:txBody>
          <a:bodyPr wrap="none" lIns="60960" tIns="0" rIns="60960" bIns="0" rtlCol="0">
            <a:spAutoFit/>
          </a:bodyPr>
          <a:lstStyle>
            <a:defPPr>
              <a:defRPr lang="en-US"/>
            </a:defPPr>
            <a:lvl1pPr>
              <a:defRPr sz="1800" kern="0">
                <a:solidFill>
                  <a:srgbClr val="0070C0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67" b="0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Trimmed </a:t>
            </a:r>
            <a:r>
              <a:rPr kumimoji="0" lang="en-US" sz="1867" b="0" i="0" u="none" strike="noStrike" kern="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Wrt</a:t>
            </a:r>
            <a:endParaRPr kumimoji="0" lang="en-US" sz="1867" b="0" i="0" u="none" strike="noStrike" kern="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67" b="0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High Moment</a:t>
            </a:r>
          </a:p>
        </p:txBody>
      </p:sp>
      <p:sp>
        <p:nvSpPr>
          <p:cNvPr id="120" name="Right Arrow 119">
            <a:extLst>
              <a:ext uri="{FF2B5EF4-FFF2-40B4-BE49-F238E27FC236}">
                <a16:creationId xmlns:a16="http://schemas.microsoft.com/office/drawing/2014/main" id="{3F7BC287-D717-B248-B7DB-FEFF2266C85D}"/>
              </a:ext>
            </a:extLst>
          </p:cNvPr>
          <p:cNvSpPr/>
          <p:nvPr/>
        </p:nvSpPr>
        <p:spPr>
          <a:xfrm rot="20483341">
            <a:off x="10894351" y="3162205"/>
            <a:ext cx="1269779" cy="718977"/>
          </a:xfrm>
          <a:prstGeom prst="rightArrow">
            <a:avLst/>
          </a:prstGeom>
          <a:solidFill>
            <a:schemeClr val="accent2">
              <a:alpha val="33000"/>
            </a:schemeClr>
          </a:solidFill>
          <a:effectLst/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67" b="1" i="0" u="none" strike="noStrike" kern="1200" cap="none" spc="0" normalizeH="0" baseline="0" noProof="0" dirty="0" err="1">
                <a:ln>
                  <a:noFill/>
                </a:ln>
                <a:noFill/>
                <a:effectLst/>
                <a:uLnTx/>
                <a:uFillTx/>
                <a:latin typeface="HelvNeue for IBM" pitchFamily="-84" charset="0"/>
                <a:ea typeface="MS PGothic" pitchFamily="34" charset="-128"/>
                <a:cs typeface="+mn-cs"/>
              </a:rPr>
              <a:t>S</a:t>
            </a:r>
            <a:r>
              <a:rPr kumimoji="0" lang="en-US" sz="1467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Neue for IBM" pitchFamily="-84" charset="0"/>
                <a:ea typeface="MS PGothic" pitchFamily="34" charset="-128"/>
                <a:cs typeface="+mn-cs"/>
              </a:rPr>
              <a:t>Smaller</a:t>
            </a:r>
            <a:endParaRPr kumimoji="0" lang="en-US" sz="1467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Neue for IBM" pitchFamily="-84" charset="0"/>
              <a:ea typeface="MS PGothic" pitchFamily="34" charset="-128"/>
              <a:cs typeface="+mn-cs"/>
            </a:endParaRPr>
          </a:p>
        </p:txBody>
      </p:sp>
      <p:sp>
        <p:nvSpPr>
          <p:cNvPr id="121" name="Right Arrow 120">
            <a:extLst>
              <a:ext uri="{FF2B5EF4-FFF2-40B4-BE49-F238E27FC236}">
                <a16:creationId xmlns:a16="http://schemas.microsoft.com/office/drawing/2014/main" id="{8E9F3280-5F45-E748-9E0C-ACFC89554300}"/>
              </a:ext>
            </a:extLst>
          </p:cNvPr>
          <p:cNvSpPr/>
          <p:nvPr/>
        </p:nvSpPr>
        <p:spPr>
          <a:xfrm rot="20483341">
            <a:off x="10941509" y="3691562"/>
            <a:ext cx="1269779" cy="718977"/>
          </a:xfrm>
          <a:prstGeom prst="rightArrow">
            <a:avLst/>
          </a:prstGeom>
          <a:solidFill>
            <a:schemeClr val="accent2">
              <a:alpha val="33000"/>
            </a:schemeClr>
          </a:solidFill>
          <a:effectLst/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67" b="1" i="0" u="none" strike="noStrike" kern="1200" cap="none" spc="0" normalizeH="0" baseline="0" noProof="0" dirty="0">
                <a:ln>
                  <a:noFill/>
                </a:ln>
                <a:noFill/>
                <a:effectLst/>
                <a:uLnTx/>
                <a:uFillTx/>
                <a:latin typeface="HelvNeue for IBM" pitchFamily="-84" charset="0"/>
                <a:ea typeface="MS PGothic" pitchFamily="34" charset="-128"/>
                <a:cs typeface="+mn-cs"/>
              </a:rPr>
              <a:t>S</a:t>
            </a:r>
            <a:r>
              <a:rPr kumimoji="0" lang="en-US" sz="1467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Neue for IBM" pitchFamily="-84" charset="0"/>
                <a:ea typeface="MS PGothic" pitchFamily="34" charset="-128"/>
                <a:cs typeface="+mn-cs"/>
              </a:rPr>
              <a:t>PMR</a:t>
            </a:r>
          </a:p>
        </p:txBody>
      </p:sp>
      <p:sp>
        <p:nvSpPr>
          <p:cNvPr id="37" name="Title 1">
            <a:extLst>
              <a:ext uri="{FF2B5EF4-FFF2-40B4-BE49-F238E27FC236}">
                <a16:creationId xmlns:a16="http://schemas.microsoft.com/office/drawing/2014/main" id="{E7B20947-CB69-E74D-8DC2-709AA6B091BF}"/>
              </a:ext>
            </a:extLst>
          </p:cNvPr>
          <p:cNvSpPr txBox="1">
            <a:spLocks/>
          </p:cNvSpPr>
          <p:nvPr/>
        </p:nvSpPr>
        <p:spPr bwMode="auto">
          <a:xfrm>
            <a:off x="241253" y="218759"/>
            <a:ext cx="6765928" cy="369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438912" bIns="0" numCol="1" anchor="t" anchorCtr="0" compatLnSpc="1">
            <a:prstTxWarp prst="textNoShape">
              <a:avLst/>
            </a:prstTxWarp>
            <a:spAutoFit/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67" b="1" baseline="0">
                <a:solidFill>
                  <a:srgbClr val="00649D"/>
                </a:solidFill>
                <a:latin typeface="HelvNeue for IBM"/>
                <a:ea typeface="MS PGothic" pitchFamily="34" charset="-128"/>
                <a:cs typeface="+mj-cs"/>
              </a:defRPr>
            </a:lvl1pPr>
            <a:lvl2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33">
                <a:solidFill>
                  <a:schemeClr val="tx2"/>
                </a:solidFill>
                <a:latin typeface="Arial" pitchFamily="34" charset="0"/>
                <a:ea typeface="MS PGothic" pitchFamily="34" charset="-128"/>
              </a:defRPr>
            </a:lvl2pPr>
            <a:lvl3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33">
                <a:solidFill>
                  <a:schemeClr val="tx2"/>
                </a:solidFill>
                <a:latin typeface="Arial" pitchFamily="34" charset="0"/>
                <a:ea typeface="MS PGothic" pitchFamily="34" charset="-128"/>
              </a:defRPr>
            </a:lvl3pPr>
            <a:lvl4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33">
                <a:solidFill>
                  <a:schemeClr val="tx2"/>
                </a:solidFill>
                <a:latin typeface="Arial" pitchFamily="34" charset="0"/>
                <a:ea typeface="MS PGothic" pitchFamily="34" charset="-128"/>
              </a:defRPr>
            </a:lvl4pPr>
            <a:lvl5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33">
                <a:solidFill>
                  <a:schemeClr val="tx2"/>
                </a:solidFill>
                <a:latin typeface="Arial" pitchFamily="34" charset="0"/>
                <a:ea typeface="MS PGothic" pitchFamily="34" charset="-128"/>
              </a:defRPr>
            </a:lvl5pPr>
            <a:lvl6pPr marL="457243" algn="l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chemeClr val="tx2"/>
                </a:solidFill>
                <a:latin typeface="Arial" pitchFamily="34" charset="0"/>
              </a:defRPr>
            </a:lvl6pPr>
            <a:lvl7pPr marL="914485" algn="l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chemeClr val="tx2"/>
                </a:solidFill>
                <a:latin typeface="Arial" pitchFamily="34" charset="0"/>
              </a:defRPr>
            </a:lvl7pPr>
            <a:lvl8pPr marL="1371728" algn="l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chemeClr val="tx2"/>
                </a:solidFill>
                <a:latin typeface="Arial" pitchFamily="34" charset="0"/>
              </a:defRPr>
            </a:lvl8pPr>
            <a:lvl9pPr marL="1828971" algn="l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67" b="1" i="0" u="none" strike="noStrike" kern="0" cap="none" spc="0" normalizeH="0" baseline="0" noProof="0" dirty="0">
                <a:ln>
                  <a:noFill/>
                </a:ln>
                <a:solidFill>
                  <a:srgbClr val="00649D"/>
                </a:solidFill>
                <a:effectLst/>
                <a:uLnTx/>
                <a:uFillTx/>
                <a:latin typeface="HelvNeue for IBM"/>
                <a:ea typeface="MS PGothic" pitchFamily="34" charset="-128"/>
                <a:cs typeface="+mj-cs"/>
              </a:rPr>
              <a:t>Tape Improvement Recipe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3250B960-0D80-D643-93D7-92AAD2B455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Ed Childers  Mar 2025
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95AED2BA-7D46-DE43-9EBB-176D870FDE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FD999D4-B456-9943-89B7-30D56181CE18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3463239"/>
      </p:ext>
    </p:extLst>
  </p:cSld>
  <p:clrMapOvr>
    <a:masterClrMapping/>
  </p:clrMapOvr>
  <p:transition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2937B6-0B07-EA4E-B57A-A0CC2632FE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799" y="548640"/>
            <a:ext cx="6312345" cy="496924"/>
          </a:xfrm>
        </p:spPr>
        <p:txBody>
          <a:bodyPr/>
          <a:lstStyle/>
          <a:p>
            <a:r>
              <a:rPr lang="en-US" dirty="0"/>
              <a:t>MR Sensor (aka Head) Technology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E64D914-2E0A-EC46-9EC3-5C054E5374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FD999D4-B456-9943-89B7-30D56181CE18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0366F8-5091-1A43-883E-4031647F7F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Ed Childers  Mar 2025
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FD32975-B06D-4F49-8172-805D12547E00}"/>
              </a:ext>
            </a:extLst>
          </p:cNvPr>
          <p:cNvGrpSpPr/>
          <p:nvPr/>
        </p:nvGrpSpPr>
        <p:grpSpPr>
          <a:xfrm>
            <a:off x="1875284" y="1100103"/>
            <a:ext cx="9186416" cy="5209257"/>
            <a:chOff x="744984" y="1513557"/>
            <a:chExt cx="6939147" cy="4724400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E5430CFB-AE2A-894A-AF27-FC9D108043E0}"/>
                </a:ext>
              </a:extLst>
            </p:cNvPr>
            <p:cNvGrpSpPr/>
            <p:nvPr/>
          </p:nvGrpSpPr>
          <p:grpSpPr>
            <a:xfrm>
              <a:off x="744984" y="1513557"/>
              <a:ext cx="6939147" cy="4724400"/>
              <a:chOff x="744984" y="1513557"/>
              <a:chExt cx="6939147" cy="4724400"/>
            </a:xfrm>
          </p:grpSpPr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67639010-AFE4-1B48-B027-A9E9B7195C9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744984" y="1513557"/>
                <a:ext cx="6574250" cy="4724400"/>
              </a:xfrm>
              <a:prstGeom prst="rect">
                <a:avLst/>
              </a:prstGeom>
            </p:spPr>
          </p:pic>
          <p:sp>
            <p:nvSpPr>
              <p:cNvPr id="27" name="Text Box 11">
                <a:extLst>
                  <a:ext uri="{FF2B5EF4-FFF2-40B4-BE49-F238E27FC236}">
                    <a16:creationId xmlns:a16="http://schemas.microsoft.com/office/drawing/2014/main" id="{547B0DF3-8281-5448-A867-DEA544D2FFC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492761" y="1997374"/>
                <a:ext cx="1191370" cy="379968"/>
              </a:xfrm>
              <a:prstGeom prst="rect">
                <a:avLst/>
              </a:prstGeom>
              <a:noFill/>
              <a:ln w="9360">
                <a:noFill/>
                <a:miter lim="800000"/>
                <a:headEnd/>
                <a:tailEnd/>
              </a:ln>
              <a:effectLst/>
            </p:spPr>
            <p:txBody>
              <a:bodyPr wrap="square" lIns="0" tIns="46800" rIns="0" bIns="46800">
                <a:spAutoFit/>
              </a:bodyPr>
              <a:lstStyle>
                <a:lvl1pPr defTabSz="45720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defTabSz="45720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defTabSz="45720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defTabSz="45720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defTabSz="45720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100000"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/>
                </a:pPr>
                <a:r>
                  <a:rPr kumimoji="0" lang="en-US" altLang="en-US" sz="11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201 </a:t>
                </a:r>
                <a:r>
                  <a:rPr kumimoji="0" lang="en-US" altLang="en-US" sz="11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Gbit</a:t>
                </a:r>
                <a:r>
                  <a:rPr kumimoji="0" lang="en-US" altLang="en-US" sz="11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/in</a:t>
                </a:r>
                <a:r>
                  <a:rPr kumimoji="0" lang="en-US" altLang="en-US" sz="1100" b="1" i="0" u="none" strike="noStrike" kern="1200" cap="none" spc="0" normalizeH="0" baseline="3000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2</a:t>
                </a:r>
                <a:r>
                  <a:rPr kumimoji="0" lang="en-US" altLang="en-US" sz="11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</a:t>
                </a:r>
              </a:p>
              <a:p>
                <a:pPr marL="0" marR="0" lvl="0" indent="0" algn="ctr" defTabSz="457200" rtl="0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100000"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/>
                </a:pPr>
                <a:r>
                  <a:rPr kumimoji="0" lang="en-US" altLang="en-US" sz="11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sputtered tape</a:t>
                </a:r>
              </a:p>
            </p:txBody>
          </p:sp>
          <p:sp>
            <p:nvSpPr>
              <p:cNvPr id="28" name="Line 12">
                <a:extLst>
                  <a:ext uri="{FF2B5EF4-FFF2-40B4-BE49-F238E27FC236}">
                    <a16:creationId xmlns:a16="http://schemas.microsoft.com/office/drawing/2014/main" id="{9D8EDF09-4473-3442-BE47-86097E1535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836964" y="2132051"/>
                <a:ext cx="832201" cy="320140"/>
              </a:xfrm>
              <a:prstGeom prst="line">
                <a:avLst/>
              </a:prstGeom>
              <a:noFill/>
              <a:ln w="9360">
                <a:solidFill>
                  <a:srgbClr val="FF0000"/>
                </a:solidFill>
                <a:miter lim="800000"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29" name="AutoShape 14">
                <a:extLst>
                  <a:ext uri="{FF2B5EF4-FFF2-40B4-BE49-F238E27FC236}">
                    <a16:creationId xmlns:a16="http://schemas.microsoft.com/office/drawing/2014/main" id="{67E46668-D955-1344-A528-19BAE8E6774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5713430" y="2429206"/>
                <a:ext cx="123535" cy="122388"/>
              </a:xfrm>
              <a:prstGeom prst="star5">
                <a:avLst/>
              </a:prstGeom>
              <a:solidFill>
                <a:srgbClr val="3333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209ECA24-6DF0-6043-BA08-934C53513FC3}"/>
                  </a:ext>
                </a:extLst>
              </p:cNvPr>
              <p:cNvCxnSpPr/>
              <p:nvPr/>
            </p:nvCxnSpPr>
            <p:spPr>
              <a:xfrm flipV="1">
                <a:off x="4211159" y="2494178"/>
                <a:ext cx="1565610" cy="1066336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4FAB1B60-CDD2-3347-BD95-576FB585CA94}"/>
                  </a:ext>
                </a:extLst>
              </p:cNvPr>
              <p:cNvSpPr/>
              <p:nvPr/>
            </p:nvSpPr>
            <p:spPr>
              <a:xfrm>
                <a:off x="5714047" y="2541682"/>
                <a:ext cx="955119" cy="37789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100000"/>
                  <a:buFontTx/>
                  <a:buNone/>
                  <a:tabLst/>
                  <a:defRPr/>
                </a:pPr>
                <a:r>
                  <a:rPr kumimoji="0" lang="en-US" altLang="en-US" sz="11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/>
                    <a:ea typeface="+mn-ea"/>
                    <a:cs typeface="Arial" panose="020B0604020202020204" pitchFamily="34" charset="0"/>
                  </a:rPr>
                  <a:t>123 </a:t>
                </a:r>
                <a:r>
                  <a:rPr kumimoji="0" lang="en-US" altLang="en-US" sz="11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/>
                    <a:ea typeface="+mn-ea"/>
                    <a:cs typeface="Arial" panose="020B0604020202020204" pitchFamily="34" charset="0"/>
                  </a:rPr>
                  <a:t>Gbit</a:t>
                </a:r>
                <a:r>
                  <a:rPr kumimoji="0" lang="en-US" altLang="en-US" sz="11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/>
                    <a:ea typeface="+mn-ea"/>
                    <a:cs typeface="Arial" panose="020B0604020202020204" pitchFamily="34" charset="0"/>
                  </a:rPr>
                  <a:t>/in</a:t>
                </a:r>
                <a:r>
                  <a:rPr kumimoji="0" lang="en-US" altLang="en-US" sz="1100" b="1" i="0" u="none" strike="noStrike" kern="1200" cap="none" spc="0" normalizeH="0" baseline="3000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/>
                    <a:ea typeface="+mn-ea"/>
                    <a:cs typeface="Arial" panose="020B0604020202020204" pitchFamily="34" charset="0"/>
                  </a:rPr>
                  <a:t>2</a:t>
                </a:r>
                <a:r>
                  <a:rPr kumimoji="0" lang="en-US" altLang="en-US" sz="11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/>
                    <a:ea typeface="+mn-ea"/>
                    <a:cs typeface="Arial" panose="020B0604020202020204" pitchFamily="34" charset="0"/>
                  </a:rPr>
                  <a:t> 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100000"/>
                  <a:buFontTx/>
                  <a:buNone/>
                  <a:tabLst/>
                  <a:defRPr/>
                </a:pPr>
                <a:r>
                  <a:rPr kumimoji="0" lang="en-US" altLang="en-US" sz="11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/>
                    <a:ea typeface="+mn-ea"/>
                    <a:cs typeface="Arial" panose="020B0604020202020204" pitchFamily="34" charset="0"/>
                  </a:rPr>
                  <a:t>BaFe</a:t>
                </a:r>
                <a:r>
                  <a:rPr kumimoji="0" lang="en-US" altLang="en-US" sz="11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/>
                    <a:ea typeface="+mn-ea"/>
                    <a:cs typeface="Arial" panose="020B0604020202020204" pitchFamily="34" charset="0"/>
                  </a:rPr>
                  <a:t> tape</a:t>
                </a:r>
              </a:p>
            </p:txBody>
          </p:sp>
          <p:sp>
            <p:nvSpPr>
              <p:cNvPr id="33" name="Line 12">
                <a:extLst>
                  <a:ext uri="{FF2B5EF4-FFF2-40B4-BE49-F238E27FC236}">
                    <a16:creationId xmlns:a16="http://schemas.microsoft.com/office/drawing/2014/main" id="{3DFB9CBB-B8A8-E74E-9C30-CFBA9890622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82764" y="2656188"/>
                <a:ext cx="210971" cy="0"/>
              </a:xfrm>
              <a:prstGeom prst="line">
                <a:avLst/>
              </a:prstGeom>
              <a:noFill/>
              <a:ln w="9360">
                <a:solidFill>
                  <a:srgbClr val="FF0000"/>
                </a:solidFill>
                <a:miter lim="800000"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6A0AEAE7-6979-6547-B988-81A2AB860772}"/>
                </a:ext>
              </a:extLst>
            </p:cNvPr>
            <p:cNvGrpSpPr/>
            <p:nvPr/>
          </p:nvGrpSpPr>
          <p:grpSpPr>
            <a:xfrm>
              <a:off x="1496772" y="2885707"/>
              <a:ext cx="4518337" cy="2526725"/>
              <a:chOff x="1496772" y="2885707"/>
              <a:chExt cx="4518337" cy="2526725"/>
            </a:xfrm>
          </p:grpSpPr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3D19258-5854-0543-8854-A63BE2DC8EF3}"/>
                  </a:ext>
                </a:extLst>
              </p:cNvPr>
              <p:cNvSpPr txBox="1"/>
              <p:nvPr/>
            </p:nvSpPr>
            <p:spPr>
              <a:xfrm>
                <a:off x="2924906" y="4246880"/>
                <a:ext cx="484428" cy="2308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7030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GMR</a:t>
                </a:r>
              </a:p>
            </p:txBody>
          </p:sp>
          <p:cxnSp>
            <p:nvCxnSpPr>
              <p:cNvPr id="12" name="Straight Arrow Connector 11">
                <a:extLst>
                  <a:ext uri="{FF2B5EF4-FFF2-40B4-BE49-F238E27FC236}">
                    <a16:creationId xmlns:a16="http://schemas.microsoft.com/office/drawing/2014/main" id="{57BF63DF-B4AF-3440-B8B5-2AF7F13BAEC8}"/>
                  </a:ext>
                </a:extLst>
              </p:cNvPr>
              <p:cNvCxnSpPr/>
              <p:nvPr/>
            </p:nvCxnSpPr>
            <p:spPr bwMode="auto">
              <a:xfrm flipV="1">
                <a:off x="3167120" y="4064000"/>
                <a:ext cx="0" cy="182880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7030A0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" name="Straight Arrow Connector 12">
                <a:extLst>
                  <a:ext uri="{FF2B5EF4-FFF2-40B4-BE49-F238E27FC236}">
                    <a16:creationId xmlns:a16="http://schemas.microsoft.com/office/drawing/2014/main" id="{DDE63928-1D68-1E49-A929-3567F45FB95C}"/>
                  </a:ext>
                </a:extLst>
              </p:cNvPr>
              <p:cNvCxnSpPr/>
              <p:nvPr/>
            </p:nvCxnSpPr>
            <p:spPr bwMode="auto">
              <a:xfrm>
                <a:off x="4211159" y="3934769"/>
                <a:ext cx="0" cy="182880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7030A0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FA95DA61-8671-A042-80D8-01719507F3B0}"/>
                  </a:ext>
                </a:extLst>
              </p:cNvPr>
              <p:cNvSpPr txBox="1"/>
              <p:nvPr/>
            </p:nvSpPr>
            <p:spPr>
              <a:xfrm>
                <a:off x="3968945" y="3751889"/>
                <a:ext cx="484428" cy="2308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7030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GMR</a:t>
                </a:r>
              </a:p>
            </p:txBody>
          </p:sp>
          <p:cxnSp>
            <p:nvCxnSpPr>
              <p:cNvPr id="15" name="Straight Arrow Connector 14">
                <a:extLst>
                  <a:ext uri="{FF2B5EF4-FFF2-40B4-BE49-F238E27FC236}">
                    <a16:creationId xmlns:a16="http://schemas.microsoft.com/office/drawing/2014/main" id="{5C9576DD-4337-664B-AE2D-1DFA9E554E66}"/>
                  </a:ext>
                </a:extLst>
              </p:cNvPr>
              <p:cNvCxnSpPr/>
              <p:nvPr/>
            </p:nvCxnSpPr>
            <p:spPr bwMode="auto">
              <a:xfrm flipV="1">
                <a:off x="5776895" y="3751889"/>
                <a:ext cx="0" cy="182880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7030A0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C2EF6CFE-BBCD-7944-B54D-45FEF63B942E}"/>
                  </a:ext>
                </a:extLst>
              </p:cNvPr>
              <p:cNvSpPr txBox="1"/>
              <p:nvPr/>
            </p:nvSpPr>
            <p:spPr>
              <a:xfrm>
                <a:off x="5551521" y="3934769"/>
                <a:ext cx="463588" cy="2308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7030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TMR</a:t>
                </a:r>
              </a:p>
            </p:txBody>
          </p:sp>
          <p:cxnSp>
            <p:nvCxnSpPr>
              <p:cNvPr id="17" name="Straight Arrow Connector 16">
                <a:extLst>
                  <a:ext uri="{FF2B5EF4-FFF2-40B4-BE49-F238E27FC236}">
                    <a16:creationId xmlns:a16="http://schemas.microsoft.com/office/drawing/2014/main" id="{5466AA5A-D001-6E40-940A-5362B3A70DCD}"/>
                  </a:ext>
                </a:extLst>
              </p:cNvPr>
              <p:cNvCxnSpPr/>
              <p:nvPr/>
            </p:nvCxnSpPr>
            <p:spPr bwMode="auto">
              <a:xfrm flipV="1">
                <a:off x="4061186" y="2885707"/>
                <a:ext cx="0" cy="182880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7030A0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996CB9D2-E83D-ED45-9C82-5C1C59382149}"/>
                  </a:ext>
                </a:extLst>
              </p:cNvPr>
              <p:cNvSpPr txBox="1"/>
              <p:nvPr/>
            </p:nvSpPr>
            <p:spPr>
              <a:xfrm>
                <a:off x="3863259" y="3113602"/>
                <a:ext cx="463588" cy="2308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7030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TMR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E4A746E8-2FC2-5349-A22F-C9AF8D91F681}"/>
                  </a:ext>
                </a:extLst>
              </p:cNvPr>
              <p:cNvSpPr txBox="1"/>
              <p:nvPr/>
            </p:nvSpPr>
            <p:spPr>
              <a:xfrm>
                <a:off x="1496772" y="5181600"/>
                <a:ext cx="478016" cy="2308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7030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AMR</a:t>
                </a: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4D1513A8-47A8-BD4A-A1BB-A63E7D533D10}"/>
                  </a:ext>
                </a:extLst>
              </p:cNvPr>
              <p:cNvSpPr txBox="1"/>
              <p:nvPr/>
            </p:nvSpPr>
            <p:spPr>
              <a:xfrm>
                <a:off x="3616124" y="5147733"/>
                <a:ext cx="665567" cy="2308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7030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16 track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A1D2D825-EC00-5143-9E6C-00E1B4DCD8E6}"/>
                  </a:ext>
                </a:extLst>
              </p:cNvPr>
              <p:cNvSpPr txBox="1"/>
              <p:nvPr/>
            </p:nvSpPr>
            <p:spPr>
              <a:xfrm>
                <a:off x="2210254" y="4871745"/>
                <a:ext cx="595035" cy="2308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7030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8 track</a:t>
                </a:r>
              </a:p>
            </p:txBody>
          </p:sp>
          <p:cxnSp>
            <p:nvCxnSpPr>
              <p:cNvPr id="22" name="Straight Arrow Connector 21">
                <a:extLst>
                  <a:ext uri="{FF2B5EF4-FFF2-40B4-BE49-F238E27FC236}">
                    <a16:creationId xmlns:a16="http://schemas.microsoft.com/office/drawing/2014/main" id="{78FE89FC-F5CB-5D4A-97DD-8283E5C6DE32}"/>
                  </a:ext>
                </a:extLst>
              </p:cNvPr>
              <p:cNvCxnSpPr/>
              <p:nvPr/>
            </p:nvCxnSpPr>
            <p:spPr bwMode="auto">
              <a:xfrm>
                <a:off x="2495341" y="5091288"/>
                <a:ext cx="0" cy="182880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7030A0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49CFB229-F512-CC44-B590-8DE9DFB59FD0}"/>
                  </a:ext>
                </a:extLst>
              </p:cNvPr>
              <p:cNvSpPr txBox="1"/>
              <p:nvPr/>
            </p:nvSpPr>
            <p:spPr>
              <a:xfrm>
                <a:off x="5205089" y="4343688"/>
                <a:ext cx="665567" cy="2308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7030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32 track</a:t>
                </a:r>
              </a:p>
            </p:txBody>
          </p:sp>
          <p:cxnSp>
            <p:nvCxnSpPr>
              <p:cNvPr id="24" name="Straight Arrow Connector 23">
                <a:extLst>
                  <a:ext uri="{FF2B5EF4-FFF2-40B4-BE49-F238E27FC236}">
                    <a16:creationId xmlns:a16="http://schemas.microsoft.com/office/drawing/2014/main" id="{5AEC8236-063E-E84F-9EE0-E3BDA14CF378}"/>
                  </a:ext>
                </a:extLst>
              </p:cNvPr>
              <p:cNvCxnSpPr/>
              <p:nvPr/>
            </p:nvCxnSpPr>
            <p:spPr bwMode="auto">
              <a:xfrm flipV="1">
                <a:off x="3912500" y="4919697"/>
                <a:ext cx="0" cy="182880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7030A0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5" name="Straight Arrow Connector 24">
                <a:extLst>
                  <a:ext uri="{FF2B5EF4-FFF2-40B4-BE49-F238E27FC236}">
                    <a16:creationId xmlns:a16="http://schemas.microsoft.com/office/drawing/2014/main" id="{6C8B8C01-4DE2-A14C-9459-E8B758B3025B}"/>
                  </a:ext>
                </a:extLst>
              </p:cNvPr>
              <p:cNvCxnSpPr/>
              <p:nvPr/>
            </p:nvCxnSpPr>
            <p:spPr bwMode="auto">
              <a:xfrm flipV="1">
                <a:off x="5474246" y="4131734"/>
                <a:ext cx="0" cy="182880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7030A0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E80B6023-402F-E148-9D7F-0650CE0EE8AF}"/>
                </a:ext>
              </a:extLst>
            </p:cNvPr>
            <p:cNvSpPr/>
            <p:nvPr/>
          </p:nvSpPr>
          <p:spPr>
            <a:xfrm>
              <a:off x="5782278" y="3486362"/>
              <a:ext cx="109538" cy="109538"/>
            </a:xfrm>
            <a:prstGeom prst="rect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9" name="TextBox 5">
              <a:extLst>
                <a:ext uri="{FF2B5EF4-FFF2-40B4-BE49-F238E27FC236}">
                  <a16:creationId xmlns:a16="http://schemas.microsoft.com/office/drawing/2014/main" id="{7E07C382-3AAA-4D45-B9C5-9ABAE7006FF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42759" y="3868473"/>
              <a:ext cx="490537" cy="277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LTO8</a:t>
              </a:r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2A0BFD8A-DE03-3346-8B38-B46FEEF1F87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904547" y="3606876"/>
              <a:ext cx="287059" cy="260095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528467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B3A903A-7A1C-1F4D-A8E2-604E196C54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0BE6F14-FF48-0F4F-A8AA-2E3F25371E4A}" type="slidenum"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cs typeface="Arial" charset="0"/>
              </a:rPr>
              <a:pPr marL="0" marR="0" lvl="0" indent="0" algn="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BM Plex Sans"/>
              <a:cs typeface="Arial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F37C11-6EC0-EC43-BF33-CDA573A8B1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cs typeface="Arial" charset="0"/>
              </a:rPr>
              <a:t>Ed Childers  Mar 2025
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65B223C-5F5B-3C4D-95A1-FFA1C8E45529}"/>
              </a:ext>
            </a:extLst>
          </p:cNvPr>
          <p:cNvSpPr txBox="1">
            <a:spLocks/>
          </p:cNvSpPr>
          <p:nvPr/>
        </p:nvSpPr>
        <p:spPr>
          <a:xfrm>
            <a:off x="304800" y="548640"/>
            <a:ext cx="5486400" cy="85344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j-lt"/>
                <a:ea typeface="Arial" charset="0"/>
                <a:cs typeface="Arial" charset="0"/>
              </a:defRPr>
            </a:lvl1pPr>
          </a:lstStyle>
          <a:p>
            <a:pPr marL="0" marR="0" lvl="0" indent="0" algn="l" defTabSz="60958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cs typeface="Arial" charset="0"/>
              </a:rPr>
              <a:t>What Are The Options?</a:t>
            </a:r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5D35C72A-1B4A-E048-AD5B-BD5A776A19B0}"/>
              </a:ext>
            </a:extLst>
          </p:cNvPr>
          <p:cNvSpPr txBox="1">
            <a:spLocks/>
          </p:cNvSpPr>
          <p:nvPr/>
        </p:nvSpPr>
        <p:spPr>
          <a:xfrm>
            <a:off x="304800" y="1463041"/>
            <a:ext cx="6598920" cy="4781127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ts val="1100"/>
              </a:spcBef>
              <a:buFont typeface="Arial"/>
              <a:buNone/>
              <a:defRPr sz="1400" kern="12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1pPr>
            <a:lvl2pPr marL="173038" indent="-173038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–"/>
              <a:defRPr sz="1400" kern="12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2pPr>
            <a:lvl3pPr marL="396875" indent="-173038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•"/>
              <a:defRPr sz="1400" kern="12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3pPr>
            <a:lvl4pPr marL="625475" indent="-168275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–"/>
              <a:defRPr sz="1400" kern="12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4pPr>
            <a:lvl5pPr marL="803275" indent="-173038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»"/>
              <a:defRPr sz="1400" kern="12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US" sz="1867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cs typeface="Arial" charset="0"/>
              </a:rPr>
              <a:t>Pour concrete, spend more $ on HDD</a:t>
            </a: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endParaRPr kumimoji="0" lang="en-US" sz="1867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BM Plex Sans"/>
              <a:cs typeface="Arial" charset="0"/>
            </a:endParaRP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US" sz="1867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cs typeface="Arial" charset="0"/>
              </a:rPr>
              <a:t>Delete Data</a:t>
            </a: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endParaRPr kumimoji="0" lang="en-US" sz="1867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BM Plex Sans"/>
              <a:cs typeface="Arial" charset="0"/>
            </a:endParaRP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US" sz="1867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cs typeface="Arial" charset="0"/>
              </a:rPr>
              <a:t>Hope for a storage technology breakthrough</a:t>
            </a: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endParaRPr kumimoji="0" lang="en-US" sz="1867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BM Plex Sans"/>
              <a:cs typeface="Arial" charset="0"/>
            </a:endParaRP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US" sz="1867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cs typeface="Arial" charset="0"/>
              </a:rPr>
              <a:t>Play the cards in your hand</a:t>
            </a: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endParaRPr kumimoji="0" lang="en-US" sz="1867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BM Plex Sans"/>
              <a:cs typeface="Arial" charset="0"/>
            </a:endParaRP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endParaRPr kumimoji="0" lang="en-US" sz="1867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BM Plex Sans"/>
              <a:cs typeface="Arial" charset="0"/>
            </a:endParaRP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endParaRPr kumimoji="0" lang="en-US" sz="1867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BM Plex Sans"/>
              <a:cs typeface="Arial" charset="0"/>
            </a:endParaRP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1867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BM Plex Sans"/>
              <a:cs typeface="Arial" charset="0"/>
            </a:endParaRP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1867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BM Plex Sans"/>
              <a:cs typeface="Arial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1138B23-7814-B345-AB3A-4C83A901BBCA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86800" y="1"/>
            <a:ext cx="3197014" cy="6244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57302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26D2EB-0CD7-A544-9CD5-D9C3304E6BEE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41253" y="935421"/>
            <a:ext cx="7677150" cy="412750"/>
          </a:xfrm>
        </p:spPr>
        <p:txBody>
          <a:bodyPr/>
          <a:lstStyle/>
          <a:p>
            <a:pPr marL="457189" indent="-457189">
              <a:buFont typeface="+mj-lt"/>
              <a:buAutoNum type="arabicPeriod" startAt="3"/>
            </a:pPr>
            <a:r>
              <a:rPr lang="en-US" sz="2400" dirty="0"/>
              <a:t>Make a better thing to get the sensor onto the bits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FBC8F5F6-6D73-4B40-B2AE-5ADC787586A1}"/>
              </a:ext>
            </a:extLst>
          </p:cNvPr>
          <p:cNvSpPr txBox="1">
            <a:spLocks/>
          </p:cNvSpPr>
          <p:nvPr/>
        </p:nvSpPr>
        <p:spPr bwMode="auto">
          <a:xfrm>
            <a:off x="588047" y="1402412"/>
            <a:ext cx="9112543" cy="1659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6666"/>
              </a:buClr>
              <a:buFont typeface="Arial" pitchFamily="34" charset="0"/>
              <a:buNone/>
              <a:defRPr sz="1625">
                <a:solidFill>
                  <a:srgbClr val="666666"/>
                </a:solidFill>
                <a:latin typeface="HelvNeue for IBM"/>
                <a:ea typeface="MS PGothic" pitchFamily="34" charset="-128"/>
                <a:cs typeface="+mn-cs"/>
              </a:defRPr>
            </a:lvl1pPr>
            <a:lvl2pPr marL="341300" indent="-12382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6666"/>
              </a:buClr>
              <a:buFont typeface="Arial" pitchFamily="34" charset="0"/>
              <a:buChar char="•"/>
              <a:defRPr sz="1500">
                <a:solidFill>
                  <a:srgbClr val="666666"/>
                </a:solidFill>
                <a:latin typeface="HelvNeue for IBM"/>
                <a:ea typeface="MS PGothic" pitchFamily="34" charset="-128"/>
              </a:defRPr>
            </a:lvl2pPr>
            <a:lvl3pPr marL="573065" indent="-98421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6666"/>
              </a:buClr>
              <a:buFont typeface="Arial" pitchFamily="34" charset="0"/>
              <a:buChar char="•"/>
              <a:defRPr sz="1375">
                <a:solidFill>
                  <a:srgbClr val="666666"/>
                </a:solidFill>
                <a:latin typeface="HelvNeue for IBM"/>
                <a:ea typeface="MS PGothic" pitchFamily="34" charset="-128"/>
              </a:defRPr>
            </a:lvl3pPr>
            <a:lvl4pPr marL="1072854" indent="-13217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6666"/>
              </a:buClr>
              <a:buChar char="•"/>
              <a:defRPr sz="1125">
                <a:solidFill>
                  <a:srgbClr val="666666"/>
                </a:solidFill>
                <a:latin typeface="+mn-lt"/>
                <a:ea typeface="MS PGothic" pitchFamily="34" charset="-128"/>
              </a:defRPr>
            </a:lvl4pPr>
            <a:lvl5pPr marL="1289567" indent="-5954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6666"/>
              </a:buClr>
              <a:defRPr sz="875">
                <a:solidFill>
                  <a:srgbClr val="666666"/>
                </a:solidFill>
                <a:latin typeface="+mn-lt"/>
                <a:ea typeface="MS PGothic" pitchFamily="34" charset="-128"/>
              </a:defRPr>
            </a:lvl5pPr>
            <a:lvl6pPr marL="1632500" indent="-5954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875">
                <a:solidFill>
                  <a:srgbClr val="000000"/>
                </a:solidFill>
                <a:latin typeface="+mn-lt"/>
              </a:defRPr>
            </a:lvl6pPr>
            <a:lvl7pPr marL="1975433" indent="-5954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875">
                <a:solidFill>
                  <a:srgbClr val="000000"/>
                </a:solidFill>
                <a:latin typeface="+mn-lt"/>
              </a:defRPr>
            </a:lvl7pPr>
            <a:lvl8pPr marL="2318363" indent="-5954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875">
                <a:solidFill>
                  <a:srgbClr val="000000"/>
                </a:solidFill>
                <a:latin typeface="+mn-lt"/>
              </a:defRPr>
            </a:lvl8pPr>
            <a:lvl9pPr marL="2661296" indent="-5954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875">
                <a:solidFill>
                  <a:srgbClr val="000000"/>
                </a:solidFill>
                <a:latin typeface="+mn-lt"/>
              </a:defRPr>
            </a:lvl9pPr>
          </a:lstStyle>
          <a:p>
            <a:pPr marL="457189" marR="0" lvl="0" indent="-457189" algn="l" defTabSz="121917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66666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HelvNeue for IBM"/>
                <a:ea typeface="MS PGothic" pitchFamily="34" charset="-128"/>
                <a:cs typeface="+mn-cs"/>
              </a:rPr>
              <a:t>Improved Servo Patterns</a:t>
            </a:r>
          </a:p>
          <a:p>
            <a:pPr marL="457189" marR="0" lvl="0" indent="-457189" algn="l" defTabSz="121917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66666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HelvNeue for IBM"/>
                <a:ea typeface="MS PGothic" pitchFamily="34" charset="-128"/>
                <a:cs typeface="+mn-cs"/>
              </a:rPr>
              <a:t>Improved Track Following Servo</a:t>
            </a:r>
          </a:p>
          <a:p>
            <a:pPr marL="457189" marR="0" lvl="0" indent="-457189" algn="l" defTabSz="121917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66666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HelvNeue for IBM"/>
                <a:ea typeface="MS PGothic" pitchFamily="34" charset="-128"/>
                <a:cs typeface="+mn-cs"/>
              </a:rPr>
              <a:t>Improved Skew Servo</a:t>
            </a:r>
          </a:p>
          <a:p>
            <a:pPr marL="457189" marR="0" lvl="0" indent="-457189" algn="l" defTabSz="121917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66666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HelvNeue for IBM"/>
                <a:ea typeface="MS PGothic" pitchFamily="34" charset="-128"/>
                <a:cs typeface="+mn-cs"/>
              </a:rPr>
              <a:t>Improved Tape Tension Servo</a:t>
            </a:r>
            <a:endParaRPr kumimoji="0" lang="en-US" sz="2233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HelvNeue for IBM"/>
              <a:ea typeface="MS PGothic" pitchFamily="34" charset="-128"/>
              <a:cs typeface="+mn-cs"/>
            </a:endParaRPr>
          </a:p>
          <a:p>
            <a:pPr marL="457189" marR="0" lvl="0" indent="-457189" algn="l" defTabSz="121917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66666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HelvNeue for IBM"/>
              <a:ea typeface="MS PGothic" pitchFamily="34" charset="-128"/>
              <a:cs typeface="+mn-cs"/>
            </a:endParaRPr>
          </a:p>
          <a:p>
            <a:pPr marL="0" marR="0" lvl="0" indent="0" algn="l" defTabSz="121917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66666"/>
              </a:buClr>
              <a:buSzTx/>
              <a:buFont typeface="Arial" pitchFamily="34" charset="0"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HelvNeue for IBM"/>
                <a:ea typeface="MS PGothic" pitchFamily="34" charset="-128"/>
                <a:cs typeface="+mn-cs"/>
              </a:rPr>
              <a:t>                </a:t>
            </a:r>
          </a:p>
          <a:p>
            <a:pPr marL="0" marR="0" lvl="0" indent="0" algn="l" defTabSz="121917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66666"/>
              </a:buClr>
              <a:buSzTx/>
              <a:buFont typeface="Arial" pitchFamily="34" charset="0"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HelvNeue for IBM"/>
              <a:ea typeface="MS PGothic" pitchFamily="34" charset="-128"/>
              <a:cs typeface="+mn-cs"/>
            </a:endParaRP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C9703F38-BA6E-8A42-ADB9-13324E702B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31627" y="2526740"/>
            <a:ext cx="13210779" cy="4075355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CBD94527-2770-4044-B3AC-EBD2362AD182}"/>
              </a:ext>
            </a:extLst>
          </p:cNvPr>
          <p:cNvSpPr txBox="1"/>
          <p:nvPr/>
        </p:nvSpPr>
        <p:spPr>
          <a:xfrm rot="20368986">
            <a:off x="3651004" y="3582715"/>
            <a:ext cx="2062645" cy="287323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lIns="60960" tIns="0" rIns="60960" bIns="0" rtlCol="0">
            <a:spAutoFit/>
          </a:bodyPr>
          <a:lstStyle>
            <a:defPPr>
              <a:defRPr lang="en-US"/>
            </a:defPPr>
            <a:lvl1pPr>
              <a:defRPr sz="1800" kern="0">
                <a:solidFill>
                  <a:srgbClr val="0070C0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67" b="0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Amp Based Servo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ECBB7230-24FB-254A-AB78-EAB1BCDDA9D3}"/>
              </a:ext>
            </a:extLst>
          </p:cNvPr>
          <p:cNvSpPr/>
          <p:nvPr/>
        </p:nvSpPr>
        <p:spPr>
          <a:xfrm rot="20585365">
            <a:off x="555352" y="4919766"/>
            <a:ext cx="3817400" cy="915669"/>
          </a:xfrm>
          <a:prstGeom prst="ellipse">
            <a:avLst/>
          </a:prstGeom>
          <a:solidFill>
            <a:schemeClr val="accent2">
              <a:alpha val="6000"/>
            </a:schemeClr>
          </a:solidFill>
          <a:ln>
            <a:solidFill>
              <a:schemeClr val="tx1">
                <a:alpha val="35000"/>
              </a:schemeClr>
            </a:solidFill>
          </a:ln>
          <a:effectLst/>
        </p:spPr>
        <p:txBody>
          <a:bodyPr vert="horz" wrap="none" lIns="243840" tIns="0" rIns="243840" bIns="0" rtlCol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S PGothic" pitchFamily="34" charset="-128"/>
                <a:cs typeface="+mn-cs"/>
              </a:rPr>
              <a:t>Fixed Head</a:t>
            </a:r>
            <a:endParaRPr kumimoji="0" lang="en-US" sz="1600" b="0" i="0" u="none" strike="noStrike" kern="1200" cap="none" spc="0" normalizeH="0" baseline="0" noProof="0" dirty="0">
              <a:ln>
                <a:gradFill>
                  <a:gsLst>
                    <a:gs pos="0">
                      <a:srgbClr val="83D1F5">
                        <a:lumMod val="5000"/>
                        <a:lumOff val="95000"/>
                      </a:srgbClr>
                    </a:gs>
                    <a:gs pos="74000">
                      <a:srgbClr val="83D1F5">
                        <a:lumMod val="45000"/>
                        <a:lumOff val="55000"/>
                      </a:srgbClr>
                    </a:gs>
                    <a:gs pos="83000">
                      <a:srgbClr val="83D1F5">
                        <a:lumMod val="45000"/>
                        <a:lumOff val="55000"/>
                      </a:srgbClr>
                    </a:gs>
                    <a:gs pos="100000">
                      <a:srgbClr val="83D1F5">
                        <a:lumMod val="30000"/>
                        <a:lumOff val="70000"/>
                      </a:srgbClr>
                    </a:gs>
                  </a:gsLst>
                  <a:lin ang="5400000" scaled="1"/>
                </a:gradFill>
              </a:ln>
              <a:noFill/>
              <a:effectLst/>
              <a:uLnTx/>
              <a:uFillTx/>
              <a:latin typeface="Arial" panose="020B0604020202020204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F68745B7-3FD4-FB49-9A01-CFE4AD3D6698}"/>
              </a:ext>
            </a:extLst>
          </p:cNvPr>
          <p:cNvSpPr/>
          <p:nvPr/>
        </p:nvSpPr>
        <p:spPr>
          <a:xfrm rot="20982365">
            <a:off x="4185105" y="3448132"/>
            <a:ext cx="7820361" cy="1458208"/>
          </a:xfrm>
          <a:prstGeom prst="ellipse">
            <a:avLst/>
          </a:prstGeom>
          <a:solidFill>
            <a:srgbClr val="C00000">
              <a:alpha val="6000"/>
            </a:srgbClr>
          </a:solidFill>
          <a:ln>
            <a:solidFill>
              <a:schemeClr val="tx1">
                <a:alpha val="35000"/>
              </a:schemeClr>
            </a:solidFill>
          </a:ln>
          <a:effectLst/>
        </p:spPr>
        <p:txBody>
          <a:bodyPr vert="horz" wrap="none" lIns="731520" tIns="0" rIns="3291840" bIns="0" rtlCol="0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S PGothic" pitchFamily="34" charset="-128"/>
                <a:cs typeface="+mn-cs"/>
              </a:rPr>
              <a:t>Track Following</a:t>
            </a:r>
            <a:endParaRPr kumimoji="0" lang="en-US" sz="1600" b="0" i="0" u="none" strike="noStrike" kern="1200" cap="none" spc="0" normalizeH="0" baseline="0" noProof="0" dirty="0">
              <a:ln>
                <a:gradFill>
                  <a:gsLst>
                    <a:gs pos="0">
                      <a:srgbClr val="83D1F5">
                        <a:lumMod val="5000"/>
                        <a:lumOff val="95000"/>
                      </a:srgbClr>
                    </a:gs>
                    <a:gs pos="74000">
                      <a:srgbClr val="83D1F5">
                        <a:lumMod val="45000"/>
                        <a:lumOff val="55000"/>
                      </a:srgbClr>
                    </a:gs>
                    <a:gs pos="83000">
                      <a:srgbClr val="83D1F5">
                        <a:lumMod val="45000"/>
                        <a:lumOff val="55000"/>
                      </a:srgbClr>
                    </a:gs>
                    <a:gs pos="100000">
                      <a:srgbClr val="83D1F5">
                        <a:lumMod val="30000"/>
                        <a:lumOff val="70000"/>
                      </a:srgbClr>
                    </a:gs>
                  </a:gsLst>
                  <a:lin ang="5400000" scaled="1"/>
                </a:gradFill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AD092C38-3DFF-CB46-9648-C1F89D9D0F18}"/>
              </a:ext>
            </a:extLst>
          </p:cNvPr>
          <p:cNvSpPr/>
          <p:nvPr/>
        </p:nvSpPr>
        <p:spPr>
          <a:xfrm rot="21049627">
            <a:off x="4900508" y="3497395"/>
            <a:ext cx="7025683" cy="958047"/>
          </a:xfrm>
          <a:prstGeom prst="ellipse">
            <a:avLst/>
          </a:prstGeom>
          <a:solidFill>
            <a:srgbClr val="C00000">
              <a:alpha val="6000"/>
            </a:srgbClr>
          </a:solidFill>
          <a:ln>
            <a:solidFill>
              <a:schemeClr val="tx1">
                <a:alpha val="35000"/>
              </a:schemeClr>
            </a:solidFill>
          </a:ln>
          <a:effectLst/>
        </p:spPr>
        <p:txBody>
          <a:bodyPr vert="horz" wrap="none" lIns="243840" tIns="0" rIns="2804160" bIns="0" rtlCol="0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S PGothic" pitchFamily="34" charset="-128"/>
                <a:cs typeface="+mn-cs"/>
              </a:rPr>
              <a:t>Coarse/Fine</a:t>
            </a: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5AE9EF32-D32A-4048-AEFD-2FBA6100824A}"/>
              </a:ext>
            </a:extLst>
          </p:cNvPr>
          <p:cNvSpPr/>
          <p:nvPr/>
        </p:nvSpPr>
        <p:spPr>
          <a:xfrm rot="21049627">
            <a:off x="8036526" y="3270195"/>
            <a:ext cx="3872945" cy="914907"/>
          </a:xfrm>
          <a:prstGeom prst="ellipse">
            <a:avLst/>
          </a:prstGeom>
          <a:solidFill>
            <a:srgbClr val="00B050">
              <a:alpha val="6000"/>
            </a:srgbClr>
          </a:solidFill>
          <a:ln>
            <a:solidFill>
              <a:schemeClr val="tx1">
                <a:alpha val="35000"/>
              </a:schemeClr>
            </a:solidFill>
          </a:ln>
          <a:effectLst/>
        </p:spPr>
        <p:txBody>
          <a:bodyPr vert="horz" wrap="none" lIns="243840" tIns="0" rIns="365760" bIns="0" rtlCol="0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S PGothic" pitchFamily="34" charset="-128"/>
                <a:cs typeface="+mn-cs"/>
              </a:rPr>
              <a:t>               Skew Servo                            </a:t>
            </a:r>
          </a:p>
        </p:txBody>
      </p:sp>
      <p:sp>
        <p:nvSpPr>
          <p:cNvPr id="53" name="Bent-Up Arrow 52">
            <a:extLst>
              <a:ext uri="{FF2B5EF4-FFF2-40B4-BE49-F238E27FC236}">
                <a16:creationId xmlns:a16="http://schemas.microsoft.com/office/drawing/2014/main" id="{9445147A-109F-2240-8A2B-5A8DB85C8930}"/>
              </a:ext>
            </a:extLst>
          </p:cNvPr>
          <p:cNvSpPr/>
          <p:nvPr/>
        </p:nvSpPr>
        <p:spPr>
          <a:xfrm rot="16200000" flipH="1" flipV="1">
            <a:off x="4795228" y="5334908"/>
            <a:ext cx="940056" cy="392763"/>
          </a:xfrm>
          <a:prstGeom prst="bentUpArrow">
            <a:avLst>
              <a:gd name="adj1" fmla="val 10314"/>
              <a:gd name="adj2" fmla="val 26943"/>
              <a:gd name="adj3" fmla="val 40545"/>
            </a:avLst>
          </a:prstGeom>
          <a:solidFill>
            <a:schemeClr val="accent2"/>
          </a:solidFill>
          <a:effectLst/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867" b="1" i="0" u="none" strike="noStrike" kern="1200" cap="none" spc="0" normalizeH="0" baseline="0" noProof="0" dirty="0">
              <a:ln>
                <a:noFill/>
              </a:ln>
              <a:solidFill>
                <a:srgbClr val="00649D"/>
              </a:solidFill>
              <a:effectLst/>
              <a:uLnTx/>
              <a:uFillTx/>
              <a:latin typeface="HelvNeue for IBM" pitchFamily="-84" charset="0"/>
              <a:ea typeface="MS PGothic" pitchFamily="34" charset="-128"/>
              <a:cs typeface="+mn-cs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7A6D234-7A71-BA45-8F8D-4A15D69DD4D5}"/>
              </a:ext>
            </a:extLst>
          </p:cNvPr>
          <p:cNvSpPr txBox="1"/>
          <p:nvPr/>
        </p:nvSpPr>
        <p:spPr>
          <a:xfrm>
            <a:off x="5519886" y="5668654"/>
            <a:ext cx="2277547" cy="287323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 lIns="60960" tIns="0" rIns="60960" bIns="0" rtlCol="0">
            <a:spAutoFit/>
          </a:bodyPr>
          <a:lstStyle>
            <a:defPPr>
              <a:defRPr lang="en-US"/>
            </a:defPPr>
            <a:lvl1pPr>
              <a:defRPr sz="1800" kern="0">
                <a:solidFill>
                  <a:srgbClr val="0070C0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67" b="0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Timing Based Servo</a:t>
            </a:r>
          </a:p>
        </p:txBody>
      </p:sp>
      <p:sp>
        <p:nvSpPr>
          <p:cNvPr id="71" name="Left-Right Arrow 70">
            <a:extLst>
              <a:ext uri="{FF2B5EF4-FFF2-40B4-BE49-F238E27FC236}">
                <a16:creationId xmlns:a16="http://schemas.microsoft.com/office/drawing/2014/main" id="{1B5EB415-EA83-A14F-B1CB-513E4490EDF8}"/>
              </a:ext>
            </a:extLst>
          </p:cNvPr>
          <p:cNvSpPr/>
          <p:nvPr/>
        </p:nvSpPr>
        <p:spPr>
          <a:xfrm rot="20311444">
            <a:off x="4240146" y="4340643"/>
            <a:ext cx="911148" cy="121168"/>
          </a:xfrm>
          <a:prstGeom prst="leftRightArrow">
            <a:avLst/>
          </a:prstGeom>
          <a:solidFill>
            <a:schemeClr val="accent2"/>
          </a:solidFill>
          <a:effectLst/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867" b="1" i="0" u="none" strike="noStrike" kern="1200" cap="none" spc="0" normalizeH="0" baseline="0" noProof="0" dirty="0">
              <a:ln>
                <a:noFill/>
              </a:ln>
              <a:solidFill>
                <a:srgbClr val="00649D"/>
              </a:solidFill>
              <a:effectLst/>
              <a:uLnTx/>
              <a:uFillTx/>
              <a:latin typeface="HelvNeue for IBM" pitchFamily="-84" charset="0"/>
              <a:ea typeface="MS PGothic" pitchFamily="34" charset="-128"/>
              <a:cs typeface="+mn-cs"/>
            </a:endParaRPr>
          </a:p>
        </p:txBody>
      </p:sp>
      <p:sp>
        <p:nvSpPr>
          <p:cNvPr id="75" name="Bent-Up Arrow 74">
            <a:extLst>
              <a:ext uri="{FF2B5EF4-FFF2-40B4-BE49-F238E27FC236}">
                <a16:creationId xmlns:a16="http://schemas.microsoft.com/office/drawing/2014/main" id="{3BEC2919-31BB-8340-968D-2B7F3C316981}"/>
              </a:ext>
            </a:extLst>
          </p:cNvPr>
          <p:cNvSpPr/>
          <p:nvPr/>
        </p:nvSpPr>
        <p:spPr>
          <a:xfrm rot="16200000" flipV="1">
            <a:off x="9097501" y="2982063"/>
            <a:ext cx="428228" cy="350791"/>
          </a:xfrm>
          <a:prstGeom prst="bentUpArrow">
            <a:avLst>
              <a:gd name="adj1" fmla="val 10314"/>
              <a:gd name="adj2" fmla="val 26943"/>
              <a:gd name="adj3" fmla="val 40545"/>
            </a:avLst>
          </a:prstGeom>
          <a:solidFill>
            <a:schemeClr val="accent2"/>
          </a:solidFill>
          <a:effectLst/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867" b="1" i="0" u="none" strike="noStrike" kern="1200" cap="none" spc="0" normalizeH="0" baseline="0" noProof="0" dirty="0">
              <a:ln>
                <a:noFill/>
              </a:ln>
              <a:solidFill>
                <a:srgbClr val="00649D"/>
              </a:solidFill>
              <a:effectLst/>
              <a:uLnTx/>
              <a:uFillTx/>
              <a:latin typeface="HelvNeue for IBM" pitchFamily="-84" charset="0"/>
              <a:ea typeface="MS PGothic" pitchFamily="34" charset="-128"/>
              <a:cs typeface="+mn-cs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DE20F309-14DE-DF49-8955-6760A716175C}"/>
              </a:ext>
            </a:extLst>
          </p:cNvPr>
          <p:cNvSpPr txBox="1"/>
          <p:nvPr/>
        </p:nvSpPr>
        <p:spPr>
          <a:xfrm>
            <a:off x="9487010" y="2862113"/>
            <a:ext cx="1792609" cy="287323"/>
          </a:xfrm>
          <a:prstGeom prst="rect">
            <a:avLst/>
          </a:prstGeom>
          <a:solidFill>
            <a:schemeClr val="tx2">
              <a:alpha val="6000"/>
            </a:schemeClr>
          </a:solidFill>
          <a:ln>
            <a:solidFill>
              <a:srgbClr val="00B050"/>
            </a:solidFill>
          </a:ln>
        </p:spPr>
        <p:txBody>
          <a:bodyPr wrap="square" lIns="60960" tIns="0" rIns="60960" bIns="0" rtlCol="0">
            <a:spAutoFit/>
          </a:bodyPr>
          <a:lstStyle>
            <a:defPPr>
              <a:defRPr lang="en-US"/>
            </a:defPPr>
            <a:lvl1pPr>
              <a:defRPr sz="1800" kern="0">
                <a:solidFill>
                  <a:srgbClr val="0070C0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67" b="0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 Infinity comp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DCF0ECB-3E82-7C49-9111-52C91BD77847}"/>
              </a:ext>
            </a:extLst>
          </p:cNvPr>
          <p:cNvCxnSpPr>
            <a:cxnSpLocks/>
          </p:cNvCxnSpPr>
          <p:nvPr/>
        </p:nvCxnSpPr>
        <p:spPr>
          <a:xfrm flipH="1">
            <a:off x="4644787" y="3870550"/>
            <a:ext cx="50932" cy="513812"/>
          </a:xfrm>
          <a:prstGeom prst="line">
            <a:avLst/>
          </a:prstGeom>
          <a:ln w="15875">
            <a:solidFill>
              <a:srgbClr val="00B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E1680FF-7145-C747-B14A-1812B44A4BB9}"/>
              </a:ext>
            </a:extLst>
          </p:cNvPr>
          <p:cNvSpPr txBox="1"/>
          <p:nvPr/>
        </p:nvSpPr>
        <p:spPr>
          <a:xfrm>
            <a:off x="4947607" y="4925896"/>
            <a:ext cx="301365" cy="16421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67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3570</a:t>
            </a:r>
          </a:p>
        </p:txBody>
      </p:sp>
      <p:sp>
        <p:nvSpPr>
          <p:cNvPr id="80" name="Bent-Up Arrow 79">
            <a:extLst>
              <a:ext uri="{FF2B5EF4-FFF2-40B4-BE49-F238E27FC236}">
                <a16:creationId xmlns:a16="http://schemas.microsoft.com/office/drawing/2014/main" id="{0F470F29-0569-3F46-B660-C08268F6CA06}"/>
              </a:ext>
            </a:extLst>
          </p:cNvPr>
          <p:cNvSpPr/>
          <p:nvPr/>
        </p:nvSpPr>
        <p:spPr>
          <a:xfrm rot="16200000" flipH="1" flipV="1">
            <a:off x="8784272" y="4634355"/>
            <a:ext cx="940056" cy="392763"/>
          </a:xfrm>
          <a:prstGeom prst="bentUpArrow">
            <a:avLst>
              <a:gd name="adj1" fmla="val 10314"/>
              <a:gd name="adj2" fmla="val 26943"/>
              <a:gd name="adj3" fmla="val 40545"/>
            </a:avLst>
          </a:prstGeom>
          <a:solidFill>
            <a:schemeClr val="accent2"/>
          </a:solidFill>
          <a:effectLst/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867" b="1" i="0" u="none" strike="noStrike" kern="1200" cap="none" spc="0" normalizeH="0" baseline="0" noProof="0" dirty="0">
              <a:ln>
                <a:noFill/>
              </a:ln>
              <a:solidFill>
                <a:srgbClr val="00649D"/>
              </a:solidFill>
              <a:effectLst/>
              <a:uLnTx/>
              <a:uFillTx/>
              <a:latin typeface="HelvNeue for IBM" pitchFamily="-84" charset="0"/>
              <a:ea typeface="MS PGothic" pitchFamily="34" charset="-128"/>
              <a:cs typeface="+mn-cs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E141AC75-B19C-664B-9C22-E67F9089C516}"/>
              </a:ext>
            </a:extLst>
          </p:cNvPr>
          <p:cNvSpPr txBox="1"/>
          <p:nvPr/>
        </p:nvSpPr>
        <p:spPr>
          <a:xfrm>
            <a:off x="9444235" y="4883716"/>
            <a:ext cx="2277547" cy="574644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 lIns="60960" tIns="0" rIns="60960" bIns="0" rtlCol="0">
            <a:spAutoFit/>
          </a:bodyPr>
          <a:lstStyle>
            <a:defPPr>
              <a:defRPr lang="en-US"/>
            </a:defPPr>
            <a:lvl1pPr>
              <a:defRPr sz="1800" kern="0">
                <a:solidFill>
                  <a:srgbClr val="0070C0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67" b="0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Improved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67" b="0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Timing Based Servo</a:t>
            </a:r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221E8FF4-73B8-3A4E-8E58-FFD9339DA6C3}"/>
              </a:ext>
            </a:extLst>
          </p:cNvPr>
          <p:cNvSpPr/>
          <p:nvPr/>
        </p:nvSpPr>
        <p:spPr>
          <a:xfrm rot="21049627">
            <a:off x="9771596" y="3249874"/>
            <a:ext cx="2044825" cy="661964"/>
          </a:xfrm>
          <a:prstGeom prst="ellipse">
            <a:avLst/>
          </a:prstGeom>
          <a:solidFill>
            <a:srgbClr val="7030A0">
              <a:alpha val="6000"/>
            </a:srgbClr>
          </a:solidFill>
          <a:ln>
            <a:solidFill>
              <a:schemeClr val="tx1">
                <a:alpha val="35000"/>
              </a:schemeClr>
            </a:solidFill>
          </a:ln>
          <a:effectLst/>
        </p:spPr>
        <p:txBody>
          <a:bodyPr vert="horz" wrap="none" lIns="853440" tIns="0" rIns="0" bIns="0" rtlCol="0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S PGothic" pitchFamily="34" charset="-128"/>
                <a:cs typeface="+mn-cs"/>
              </a:rPr>
              <a:t>               Tension Servo                            </a:t>
            </a:r>
          </a:p>
        </p:txBody>
      </p:sp>
      <p:sp>
        <p:nvSpPr>
          <p:cNvPr id="90" name="Right Arrow 89">
            <a:extLst>
              <a:ext uri="{FF2B5EF4-FFF2-40B4-BE49-F238E27FC236}">
                <a16:creationId xmlns:a16="http://schemas.microsoft.com/office/drawing/2014/main" id="{0E4171FD-AFA8-7244-8F57-9F83D13F57C5}"/>
              </a:ext>
            </a:extLst>
          </p:cNvPr>
          <p:cNvSpPr/>
          <p:nvPr/>
        </p:nvSpPr>
        <p:spPr>
          <a:xfrm rot="20483341">
            <a:off x="10962191" y="3622813"/>
            <a:ext cx="1269779" cy="718977"/>
          </a:xfrm>
          <a:prstGeom prst="rightArrow">
            <a:avLst/>
          </a:prstGeom>
          <a:solidFill>
            <a:schemeClr val="accent2">
              <a:alpha val="33000"/>
            </a:schemeClr>
          </a:solidFill>
          <a:effectLst/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67" b="1" i="0" u="none" strike="noStrike" kern="1200" cap="none" spc="0" normalizeH="0" baseline="0" noProof="0" dirty="0" err="1">
                <a:ln>
                  <a:noFill/>
                </a:ln>
                <a:noFill/>
                <a:effectLst/>
                <a:uLnTx/>
                <a:uFillTx/>
                <a:latin typeface="HelvNeue for IBM" pitchFamily="-84" charset="0"/>
                <a:ea typeface="MS PGothic" pitchFamily="34" charset="-128"/>
                <a:cs typeface="+mn-cs"/>
              </a:rPr>
              <a:t>S</a:t>
            </a:r>
            <a:r>
              <a:rPr kumimoji="0" lang="en-US" sz="1467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Neue for IBM" pitchFamily="-84" charset="0"/>
                <a:ea typeface="MS PGothic" pitchFamily="34" charset="-128"/>
                <a:cs typeface="+mn-cs"/>
              </a:rPr>
              <a:t>Better</a:t>
            </a:r>
            <a:endParaRPr kumimoji="0" lang="en-US" sz="1467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Neue for IBM" pitchFamily="-84" charset="0"/>
              <a:ea typeface="MS PGothic" pitchFamily="34" charset="-128"/>
              <a:cs typeface="+mn-cs"/>
            </a:endParaRPr>
          </a:p>
        </p:txBody>
      </p:sp>
      <p:sp>
        <p:nvSpPr>
          <p:cNvPr id="91" name="Right Arrow 90">
            <a:extLst>
              <a:ext uri="{FF2B5EF4-FFF2-40B4-BE49-F238E27FC236}">
                <a16:creationId xmlns:a16="http://schemas.microsoft.com/office/drawing/2014/main" id="{AB62C2DA-A726-3C4D-B848-39DF153DD2A3}"/>
              </a:ext>
            </a:extLst>
          </p:cNvPr>
          <p:cNvSpPr/>
          <p:nvPr/>
        </p:nvSpPr>
        <p:spPr>
          <a:xfrm rot="20483341">
            <a:off x="10991675" y="4194468"/>
            <a:ext cx="1269779" cy="718977"/>
          </a:xfrm>
          <a:prstGeom prst="rightArrow">
            <a:avLst/>
          </a:prstGeom>
          <a:solidFill>
            <a:schemeClr val="accent2">
              <a:alpha val="33000"/>
            </a:schemeClr>
          </a:solidFill>
          <a:effectLst/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67" b="1" i="0" u="none" strike="noStrike" kern="1200" cap="none" spc="0" normalizeH="0" baseline="0" noProof="0" dirty="0" err="1">
                <a:ln>
                  <a:noFill/>
                </a:ln>
                <a:noFill/>
                <a:effectLst/>
                <a:uLnTx/>
                <a:uFillTx/>
                <a:latin typeface="HelvNeue for IBM" pitchFamily="-84" charset="0"/>
                <a:ea typeface="MS PGothic" pitchFamily="34" charset="-128"/>
                <a:cs typeface="+mn-cs"/>
              </a:rPr>
              <a:t>S</a:t>
            </a:r>
            <a:r>
              <a:rPr kumimoji="0" lang="en-US" sz="1467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Neue for IBM" pitchFamily="-84" charset="0"/>
                <a:ea typeface="MS PGothic" pitchFamily="34" charset="-128"/>
                <a:cs typeface="+mn-cs"/>
              </a:rPr>
              <a:t>Efficent</a:t>
            </a:r>
            <a:endParaRPr kumimoji="0" lang="en-US" sz="1467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Neue for IBM" pitchFamily="-84" charset="0"/>
              <a:ea typeface="MS PGothic" pitchFamily="34" charset="-128"/>
              <a:cs typeface="+mn-cs"/>
            </a:endParaRPr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22A80B24-02E9-E54B-A597-1EBF891EB733}"/>
              </a:ext>
            </a:extLst>
          </p:cNvPr>
          <p:cNvSpPr txBox="1">
            <a:spLocks/>
          </p:cNvSpPr>
          <p:nvPr/>
        </p:nvSpPr>
        <p:spPr bwMode="auto">
          <a:xfrm>
            <a:off x="241253" y="218759"/>
            <a:ext cx="6765928" cy="369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438912" bIns="0" numCol="1" anchor="t" anchorCtr="0" compatLnSpc="1">
            <a:prstTxWarp prst="textNoShape">
              <a:avLst/>
            </a:prstTxWarp>
            <a:spAutoFit/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67" b="1" baseline="0">
                <a:solidFill>
                  <a:srgbClr val="00649D"/>
                </a:solidFill>
                <a:latin typeface="HelvNeue for IBM"/>
                <a:ea typeface="MS PGothic" pitchFamily="34" charset="-128"/>
                <a:cs typeface="+mj-cs"/>
              </a:defRPr>
            </a:lvl1pPr>
            <a:lvl2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33">
                <a:solidFill>
                  <a:schemeClr val="tx2"/>
                </a:solidFill>
                <a:latin typeface="Arial" pitchFamily="34" charset="0"/>
                <a:ea typeface="MS PGothic" pitchFamily="34" charset="-128"/>
              </a:defRPr>
            </a:lvl2pPr>
            <a:lvl3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33">
                <a:solidFill>
                  <a:schemeClr val="tx2"/>
                </a:solidFill>
                <a:latin typeface="Arial" pitchFamily="34" charset="0"/>
                <a:ea typeface="MS PGothic" pitchFamily="34" charset="-128"/>
              </a:defRPr>
            </a:lvl3pPr>
            <a:lvl4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33">
                <a:solidFill>
                  <a:schemeClr val="tx2"/>
                </a:solidFill>
                <a:latin typeface="Arial" pitchFamily="34" charset="0"/>
                <a:ea typeface="MS PGothic" pitchFamily="34" charset="-128"/>
              </a:defRPr>
            </a:lvl4pPr>
            <a:lvl5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33">
                <a:solidFill>
                  <a:schemeClr val="tx2"/>
                </a:solidFill>
                <a:latin typeface="Arial" pitchFamily="34" charset="0"/>
                <a:ea typeface="MS PGothic" pitchFamily="34" charset="-128"/>
              </a:defRPr>
            </a:lvl5pPr>
            <a:lvl6pPr marL="457243" algn="l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chemeClr val="tx2"/>
                </a:solidFill>
                <a:latin typeface="Arial" pitchFamily="34" charset="0"/>
              </a:defRPr>
            </a:lvl6pPr>
            <a:lvl7pPr marL="914485" algn="l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chemeClr val="tx2"/>
                </a:solidFill>
                <a:latin typeface="Arial" pitchFamily="34" charset="0"/>
              </a:defRPr>
            </a:lvl7pPr>
            <a:lvl8pPr marL="1371728" algn="l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chemeClr val="tx2"/>
                </a:solidFill>
                <a:latin typeface="Arial" pitchFamily="34" charset="0"/>
              </a:defRPr>
            </a:lvl8pPr>
            <a:lvl9pPr marL="1828971" algn="l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67" b="1" i="0" u="none" strike="noStrike" kern="0" cap="none" spc="0" normalizeH="0" baseline="0" noProof="0" dirty="0">
                <a:ln>
                  <a:noFill/>
                </a:ln>
                <a:solidFill>
                  <a:srgbClr val="00649D"/>
                </a:solidFill>
                <a:effectLst/>
                <a:uLnTx/>
                <a:uFillTx/>
                <a:latin typeface="HelvNeue for IBM"/>
                <a:ea typeface="MS PGothic" pitchFamily="34" charset="-128"/>
                <a:cs typeface="+mj-cs"/>
              </a:rPr>
              <a:t>Tape Improvement Recipe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984136C6-03DE-2249-A94A-7215E00682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Ed Childers  Mar 2025
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4D2CDDC4-AFA7-9647-9BF6-36D6E429AE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FD999D4-B456-9943-89B7-30D56181CE18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0501494"/>
      </p:ext>
    </p:extLst>
  </p:cSld>
  <p:clrMapOvr>
    <a:masterClrMapping/>
  </p:clrMapOvr>
  <p:transition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26D2EB-0CD7-A544-9CD5-D9C3304E6BEE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41253" y="895283"/>
            <a:ext cx="8391525" cy="412750"/>
          </a:xfrm>
        </p:spPr>
        <p:txBody>
          <a:bodyPr/>
          <a:lstStyle/>
          <a:p>
            <a:pPr marL="457189" indent="-457189">
              <a:buFont typeface="+mj-lt"/>
              <a:buAutoNum type="arabicPeriod" startAt="4"/>
            </a:pPr>
            <a:r>
              <a:rPr lang="en-US" sz="2400" dirty="0"/>
              <a:t>Make a more efficient means of putting data onto tape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FBC8F5F6-6D73-4B40-B2AE-5ADC787586A1}"/>
              </a:ext>
            </a:extLst>
          </p:cNvPr>
          <p:cNvSpPr txBox="1">
            <a:spLocks/>
          </p:cNvSpPr>
          <p:nvPr/>
        </p:nvSpPr>
        <p:spPr bwMode="auto">
          <a:xfrm>
            <a:off x="588047" y="1402412"/>
            <a:ext cx="9112543" cy="1659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6666"/>
              </a:buClr>
              <a:buFont typeface="Arial" pitchFamily="34" charset="0"/>
              <a:buNone/>
              <a:defRPr sz="1625">
                <a:solidFill>
                  <a:srgbClr val="666666"/>
                </a:solidFill>
                <a:latin typeface="HelvNeue for IBM"/>
                <a:ea typeface="MS PGothic" pitchFamily="34" charset="-128"/>
                <a:cs typeface="+mn-cs"/>
              </a:defRPr>
            </a:lvl1pPr>
            <a:lvl2pPr marL="341300" indent="-12382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6666"/>
              </a:buClr>
              <a:buFont typeface="Arial" pitchFamily="34" charset="0"/>
              <a:buChar char="•"/>
              <a:defRPr sz="1500">
                <a:solidFill>
                  <a:srgbClr val="666666"/>
                </a:solidFill>
                <a:latin typeface="HelvNeue for IBM"/>
                <a:ea typeface="MS PGothic" pitchFamily="34" charset="-128"/>
              </a:defRPr>
            </a:lvl2pPr>
            <a:lvl3pPr marL="573065" indent="-98421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6666"/>
              </a:buClr>
              <a:buFont typeface="Arial" pitchFamily="34" charset="0"/>
              <a:buChar char="•"/>
              <a:defRPr sz="1375">
                <a:solidFill>
                  <a:srgbClr val="666666"/>
                </a:solidFill>
                <a:latin typeface="HelvNeue for IBM"/>
                <a:ea typeface="MS PGothic" pitchFamily="34" charset="-128"/>
              </a:defRPr>
            </a:lvl3pPr>
            <a:lvl4pPr marL="1072854" indent="-13217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6666"/>
              </a:buClr>
              <a:buChar char="•"/>
              <a:defRPr sz="1125">
                <a:solidFill>
                  <a:srgbClr val="666666"/>
                </a:solidFill>
                <a:latin typeface="+mn-lt"/>
                <a:ea typeface="MS PGothic" pitchFamily="34" charset="-128"/>
              </a:defRPr>
            </a:lvl4pPr>
            <a:lvl5pPr marL="1289567" indent="-5954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6666"/>
              </a:buClr>
              <a:defRPr sz="875">
                <a:solidFill>
                  <a:srgbClr val="666666"/>
                </a:solidFill>
                <a:latin typeface="+mn-lt"/>
                <a:ea typeface="MS PGothic" pitchFamily="34" charset="-128"/>
              </a:defRPr>
            </a:lvl5pPr>
            <a:lvl6pPr marL="1632500" indent="-5954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875">
                <a:solidFill>
                  <a:srgbClr val="000000"/>
                </a:solidFill>
                <a:latin typeface="+mn-lt"/>
              </a:defRPr>
            </a:lvl6pPr>
            <a:lvl7pPr marL="1975433" indent="-5954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875">
                <a:solidFill>
                  <a:srgbClr val="000000"/>
                </a:solidFill>
                <a:latin typeface="+mn-lt"/>
              </a:defRPr>
            </a:lvl7pPr>
            <a:lvl8pPr marL="2318363" indent="-5954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875">
                <a:solidFill>
                  <a:srgbClr val="000000"/>
                </a:solidFill>
                <a:latin typeface="+mn-lt"/>
              </a:defRPr>
            </a:lvl8pPr>
            <a:lvl9pPr marL="2661296" indent="-5954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875">
                <a:solidFill>
                  <a:srgbClr val="000000"/>
                </a:solidFill>
                <a:latin typeface="+mn-lt"/>
              </a:defRPr>
            </a:lvl9pPr>
          </a:lstStyle>
          <a:p>
            <a:pPr marL="457189" marR="0" lvl="0" indent="-457189" algn="l" defTabSz="121917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66666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HelvNeue for IBM"/>
                <a:ea typeface="MS PGothic" pitchFamily="34" charset="-128"/>
                <a:cs typeface="+mn-cs"/>
              </a:rPr>
              <a:t>Improved ECC</a:t>
            </a:r>
          </a:p>
          <a:p>
            <a:pPr marL="457189" marR="0" lvl="0" indent="-457189" algn="l" defTabSz="121917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66666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HelvNeue for IBM"/>
                <a:ea typeface="MS PGothic" pitchFamily="34" charset="-128"/>
                <a:cs typeface="+mn-cs"/>
              </a:rPr>
              <a:t>Improved data format</a:t>
            </a:r>
          </a:p>
          <a:p>
            <a:pPr marL="457189" marR="0" lvl="0" indent="-457189" algn="l" defTabSz="121917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66666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HelvNeue for IBM"/>
                <a:ea typeface="MS PGothic" pitchFamily="34" charset="-128"/>
                <a:cs typeface="+mn-cs"/>
              </a:rPr>
              <a:t>More efficient servo</a:t>
            </a:r>
            <a:endParaRPr kumimoji="0" lang="en-US" sz="2233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HelvNeue for IBM"/>
              <a:ea typeface="MS PGothic" pitchFamily="34" charset="-128"/>
              <a:cs typeface="+mn-cs"/>
            </a:endParaRPr>
          </a:p>
          <a:p>
            <a:pPr marL="457189" marR="0" lvl="0" indent="-457189" algn="l" defTabSz="121917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66666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HelvNeue for IBM"/>
              <a:ea typeface="MS PGothic" pitchFamily="34" charset="-128"/>
              <a:cs typeface="+mn-cs"/>
            </a:endParaRPr>
          </a:p>
          <a:p>
            <a:pPr marL="0" marR="0" lvl="0" indent="0" algn="l" defTabSz="121917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66666"/>
              </a:buClr>
              <a:buSzTx/>
              <a:buFont typeface="Arial" pitchFamily="34" charset="0"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HelvNeue for IBM"/>
                <a:ea typeface="MS PGothic" pitchFamily="34" charset="-128"/>
                <a:cs typeface="+mn-cs"/>
              </a:rPr>
              <a:t>                </a:t>
            </a:r>
          </a:p>
          <a:p>
            <a:pPr marL="0" marR="0" lvl="0" indent="0" algn="l" defTabSz="121917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66666"/>
              </a:buClr>
              <a:buSzTx/>
              <a:buFont typeface="Arial" pitchFamily="34" charset="0"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HelvNeue for IBM"/>
              <a:ea typeface="MS PGothic" pitchFamily="34" charset="-128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DA9438B-D81F-7B43-AE48-906E726CEA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31627" y="2526740"/>
            <a:ext cx="13210779" cy="4075355"/>
          </a:xfrm>
          <a:prstGeom prst="rect">
            <a:avLst/>
          </a:prstGeom>
        </p:spPr>
      </p:pic>
      <p:sp>
        <p:nvSpPr>
          <p:cNvPr id="13" name="Bent-Up Arrow 12">
            <a:extLst>
              <a:ext uri="{FF2B5EF4-FFF2-40B4-BE49-F238E27FC236}">
                <a16:creationId xmlns:a16="http://schemas.microsoft.com/office/drawing/2014/main" id="{0F5EA7F0-9365-A14F-8C16-7B06F2E6DA5F}"/>
              </a:ext>
            </a:extLst>
          </p:cNvPr>
          <p:cNvSpPr/>
          <p:nvPr/>
        </p:nvSpPr>
        <p:spPr>
          <a:xfrm rot="16200000" flipH="1" flipV="1">
            <a:off x="5768896" y="4985549"/>
            <a:ext cx="797592" cy="392763"/>
          </a:xfrm>
          <a:prstGeom prst="bentUpArrow">
            <a:avLst>
              <a:gd name="adj1" fmla="val 10314"/>
              <a:gd name="adj2" fmla="val 26943"/>
              <a:gd name="adj3" fmla="val 40545"/>
            </a:avLst>
          </a:prstGeom>
          <a:solidFill>
            <a:schemeClr val="accent2"/>
          </a:solidFill>
          <a:effectLst/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867" b="1" i="0" u="none" strike="noStrike" kern="1200" cap="none" spc="0" normalizeH="0" baseline="0" noProof="0" dirty="0">
              <a:ln>
                <a:noFill/>
              </a:ln>
              <a:solidFill>
                <a:srgbClr val="00649D"/>
              </a:solidFill>
              <a:effectLst/>
              <a:uLnTx/>
              <a:uFillTx/>
              <a:latin typeface="HelvNeue for IBM" pitchFamily="-84" charset="0"/>
              <a:ea typeface="MS PGothic" pitchFamily="34" charset="-128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3E6AC9D-5865-9A4D-9AD2-CBB13768F9A7}"/>
              </a:ext>
            </a:extLst>
          </p:cNvPr>
          <p:cNvSpPr txBox="1"/>
          <p:nvPr/>
        </p:nvSpPr>
        <p:spPr>
          <a:xfrm>
            <a:off x="6360851" y="5293469"/>
            <a:ext cx="1982594" cy="287323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 lIns="60960" tIns="0" rIns="60960" bIns="0" rtlCol="0">
            <a:spAutoFit/>
          </a:bodyPr>
          <a:lstStyle>
            <a:defPPr>
              <a:defRPr lang="en-US"/>
            </a:defPPr>
            <a:lvl1pPr>
              <a:defRPr sz="1800" kern="0">
                <a:solidFill>
                  <a:srgbClr val="0070C0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67" b="0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PRML 16/17 mod</a:t>
            </a:r>
          </a:p>
        </p:txBody>
      </p:sp>
      <p:sp>
        <p:nvSpPr>
          <p:cNvPr id="16" name="Bent-Up Arrow 15">
            <a:extLst>
              <a:ext uri="{FF2B5EF4-FFF2-40B4-BE49-F238E27FC236}">
                <a16:creationId xmlns:a16="http://schemas.microsoft.com/office/drawing/2014/main" id="{AA0746BD-9AFE-4042-BB7A-B78D8DDBCC53}"/>
              </a:ext>
            </a:extLst>
          </p:cNvPr>
          <p:cNvSpPr/>
          <p:nvPr/>
        </p:nvSpPr>
        <p:spPr>
          <a:xfrm rot="16200000" flipV="1">
            <a:off x="8029884" y="3130358"/>
            <a:ext cx="647753" cy="350791"/>
          </a:xfrm>
          <a:prstGeom prst="bentUpArrow">
            <a:avLst>
              <a:gd name="adj1" fmla="val 10314"/>
              <a:gd name="adj2" fmla="val 26943"/>
              <a:gd name="adj3" fmla="val 40545"/>
            </a:avLst>
          </a:prstGeom>
          <a:solidFill>
            <a:schemeClr val="accent2"/>
          </a:solidFill>
          <a:effectLst/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867" b="1" i="0" u="none" strike="noStrike" kern="1200" cap="none" spc="0" normalizeH="0" baseline="0" noProof="0" dirty="0">
              <a:ln>
                <a:noFill/>
              </a:ln>
              <a:solidFill>
                <a:srgbClr val="00649D"/>
              </a:solidFill>
              <a:effectLst/>
              <a:uLnTx/>
              <a:uFillTx/>
              <a:latin typeface="HelvNeue for IBM" pitchFamily="-84" charset="0"/>
              <a:ea typeface="MS PGothic" pitchFamily="34" charset="-128"/>
              <a:cs typeface="+mn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34C227D-21CF-914C-A4DF-1726BE3644BC}"/>
              </a:ext>
            </a:extLst>
          </p:cNvPr>
          <p:cNvSpPr txBox="1"/>
          <p:nvPr/>
        </p:nvSpPr>
        <p:spPr>
          <a:xfrm>
            <a:off x="8529157" y="2900647"/>
            <a:ext cx="2504604" cy="287323"/>
          </a:xfrm>
          <a:prstGeom prst="rect">
            <a:avLst/>
          </a:prstGeom>
          <a:solidFill>
            <a:schemeClr val="tx2">
              <a:alpha val="6000"/>
            </a:schemeClr>
          </a:solidFill>
          <a:ln>
            <a:solidFill>
              <a:srgbClr val="00B050"/>
            </a:solidFill>
          </a:ln>
        </p:spPr>
        <p:txBody>
          <a:bodyPr wrap="square" lIns="60960" tIns="0" rIns="60960" bIns="0" rtlCol="0">
            <a:spAutoFit/>
          </a:bodyPr>
          <a:lstStyle>
            <a:defPPr>
              <a:defRPr lang="en-US"/>
            </a:defPPr>
            <a:lvl1pPr>
              <a:defRPr sz="1800" kern="0">
                <a:solidFill>
                  <a:srgbClr val="0070C0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67" b="0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Improved Rewrite Eff.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7DB4ACB-06FB-124C-B054-6DF0DD696009}"/>
              </a:ext>
            </a:extLst>
          </p:cNvPr>
          <p:cNvSpPr txBox="1"/>
          <p:nvPr/>
        </p:nvSpPr>
        <p:spPr>
          <a:xfrm>
            <a:off x="4947607" y="4925896"/>
            <a:ext cx="301365" cy="16421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67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3570</a:t>
            </a:r>
          </a:p>
        </p:txBody>
      </p:sp>
      <p:sp>
        <p:nvSpPr>
          <p:cNvPr id="20" name="Bent-Up Arrow 19">
            <a:extLst>
              <a:ext uri="{FF2B5EF4-FFF2-40B4-BE49-F238E27FC236}">
                <a16:creationId xmlns:a16="http://schemas.microsoft.com/office/drawing/2014/main" id="{931EEA97-5E2D-2D41-9F5F-F66812387BE3}"/>
              </a:ext>
            </a:extLst>
          </p:cNvPr>
          <p:cNvSpPr/>
          <p:nvPr/>
        </p:nvSpPr>
        <p:spPr>
          <a:xfrm rot="16200000" flipH="1" flipV="1">
            <a:off x="8890793" y="3983013"/>
            <a:ext cx="892257" cy="392763"/>
          </a:xfrm>
          <a:prstGeom prst="bentUpArrow">
            <a:avLst>
              <a:gd name="adj1" fmla="val 10314"/>
              <a:gd name="adj2" fmla="val 26943"/>
              <a:gd name="adj3" fmla="val 40545"/>
            </a:avLst>
          </a:prstGeom>
          <a:solidFill>
            <a:schemeClr val="accent2"/>
          </a:solidFill>
          <a:effectLst/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867" b="1" i="0" u="none" strike="noStrike" kern="1200" cap="none" spc="0" normalizeH="0" baseline="0" noProof="0" dirty="0">
              <a:ln>
                <a:noFill/>
              </a:ln>
              <a:solidFill>
                <a:srgbClr val="00649D"/>
              </a:solidFill>
              <a:effectLst/>
              <a:uLnTx/>
              <a:uFillTx/>
              <a:latin typeface="HelvNeue for IBM" pitchFamily="-84" charset="0"/>
              <a:ea typeface="MS PGothic" pitchFamily="34" charset="-128"/>
              <a:cs typeface="+mn-cs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1238B26-84D6-FE49-A35F-50A27970DD8D}"/>
              </a:ext>
            </a:extLst>
          </p:cNvPr>
          <p:cNvSpPr txBox="1"/>
          <p:nvPr/>
        </p:nvSpPr>
        <p:spPr>
          <a:xfrm>
            <a:off x="9533304" y="4338265"/>
            <a:ext cx="1344599" cy="287323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 lIns="60960" tIns="0" rIns="60960" bIns="0" rtlCol="0">
            <a:spAutoFit/>
          </a:bodyPr>
          <a:lstStyle>
            <a:defPPr>
              <a:defRPr lang="en-US"/>
            </a:defPPr>
            <a:lvl1pPr>
              <a:defRPr sz="1800" kern="0">
                <a:solidFill>
                  <a:srgbClr val="0070C0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67" b="0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Iterative C1</a:t>
            </a:r>
          </a:p>
        </p:txBody>
      </p:sp>
      <p:sp>
        <p:nvSpPr>
          <p:cNvPr id="27" name="Bent-Up Arrow 26">
            <a:extLst>
              <a:ext uri="{FF2B5EF4-FFF2-40B4-BE49-F238E27FC236}">
                <a16:creationId xmlns:a16="http://schemas.microsoft.com/office/drawing/2014/main" id="{753CEF4D-DDFD-9E40-8AB0-8B10879708FF}"/>
              </a:ext>
            </a:extLst>
          </p:cNvPr>
          <p:cNvSpPr/>
          <p:nvPr/>
        </p:nvSpPr>
        <p:spPr>
          <a:xfrm rot="16200000" flipH="1" flipV="1">
            <a:off x="7688240" y="4445387"/>
            <a:ext cx="919819" cy="392763"/>
          </a:xfrm>
          <a:prstGeom prst="bentUpArrow">
            <a:avLst>
              <a:gd name="adj1" fmla="val 10314"/>
              <a:gd name="adj2" fmla="val 26943"/>
              <a:gd name="adj3" fmla="val 40545"/>
            </a:avLst>
          </a:prstGeom>
          <a:solidFill>
            <a:schemeClr val="accent2"/>
          </a:solidFill>
          <a:effectLst/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867" b="1" i="0" u="none" strike="noStrike" kern="1200" cap="none" spc="0" normalizeH="0" baseline="0" noProof="0" dirty="0">
              <a:ln>
                <a:noFill/>
              </a:ln>
              <a:solidFill>
                <a:srgbClr val="00649D"/>
              </a:solidFill>
              <a:effectLst/>
              <a:uLnTx/>
              <a:uFillTx/>
              <a:latin typeface="HelvNeue for IBM" pitchFamily="-84" charset="0"/>
              <a:ea typeface="MS PGothic" pitchFamily="34" charset="-128"/>
              <a:cs typeface="+mn-cs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FAE4C83-B31C-0648-B09A-56E6B088FCF9}"/>
              </a:ext>
            </a:extLst>
          </p:cNvPr>
          <p:cNvSpPr txBox="1"/>
          <p:nvPr/>
        </p:nvSpPr>
        <p:spPr>
          <a:xfrm>
            <a:off x="8341308" y="4814416"/>
            <a:ext cx="1982594" cy="287323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 lIns="60960" tIns="0" rIns="60960" bIns="0" rtlCol="0">
            <a:spAutoFit/>
          </a:bodyPr>
          <a:lstStyle>
            <a:defPPr>
              <a:defRPr lang="en-US"/>
            </a:defPPr>
            <a:lvl1pPr>
              <a:defRPr sz="1800" kern="0">
                <a:solidFill>
                  <a:srgbClr val="0070C0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67" b="0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PRML 32/33 mod</a:t>
            </a:r>
          </a:p>
        </p:txBody>
      </p:sp>
      <p:sp>
        <p:nvSpPr>
          <p:cNvPr id="29" name="Bent-Up Arrow 28">
            <a:extLst>
              <a:ext uri="{FF2B5EF4-FFF2-40B4-BE49-F238E27FC236}">
                <a16:creationId xmlns:a16="http://schemas.microsoft.com/office/drawing/2014/main" id="{5A01309C-D6CE-DE46-9570-B8156BB914DB}"/>
              </a:ext>
            </a:extLst>
          </p:cNvPr>
          <p:cNvSpPr/>
          <p:nvPr/>
        </p:nvSpPr>
        <p:spPr>
          <a:xfrm rot="16200000" flipH="1" flipV="1">
            <a:off x="10355181" y="3647647"/>
            <a:ext cx="431827" cy="392763"/>
          </a:xfrm>
          <a:prstGeom prst="bentUpArrow">
            <a:avLst>
              <a:gd name="adj1" fmla="val 10314"/>
              <a:gd name="adj2" fmla="val 26943"/>
              <a:gd name="adj3" fmla="val 40545"/>
            </a:avLst>
          </a:prstGeom>
          <a:solidFill>
            <a:schemeClr val="accent2"/>
          </a:solidFill>
          <a:effectLst/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867" b="1" i="0" u="none" strike="noStrike" kern="1200" cap="none" spc="0" normalizeH="0" baseline="0" noProof="0" dirty="0">
              <a:ln>
                <a:noFill/>
              </a:ln>
              <a:solidFill>
                <a:srgbClr val="00649D"/>
              </a:solidFill>
              <a:effectLst/>
              <a:uLnTx/>
              <a:uFillTx/>
              <a:latin typeface="HelvNeue for IBM" pitchFamily="-84" charset="0"/>
              <a:ea typeface="MS PGothic" pitchFamily="34" charset="-128"/>
              <a:cs typeface="+mn-cs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D2F2056-2BDE-EC46-81F4-D73C83D4EBA8}"/>
              </a:ext>
            </a:extLst>
          </p:cNvPr>
          <p:cNvSpPr txBox="1"/>
          <p:nvPr/>
        </p:nvSpPr>
        <p:spPr>
          <a:xfrm>
            <a:off x="10758684" y="3624588"/>
            <a:ext cx="1114629" cy="574644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lIns="60960" tIns="0" rIns="60960" bIns="0" rtlCol="0">
            <a:spAutoFit/>
          </a:bodyPr>
          <a:lstStyle>
            <a:defPPr>
              <a:defRPr lang="en-US"/>
            </a:defPPr>
            <a:lvl1pPr>
              <a:defRPr sz="1800" kern="0">
                <a:solidFill>
                  <a:srgbClr val="0070C0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67" b="0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Improved ECC</a:t>
            </a:r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DB4E195F-BC01-5E49-9E2F-25D5EA6A192E}"/>
              </a:ext>
            </a:extLst>
          </p:cNvPr>
          <p:cNvSpPr txBox="1">
            <a:spLocks/>
          </p:cNvSpPr>
          <p:nvPr/>
        </p:nvSpPr>
        <p:spPr bwMode="auto">
          <a:xfrm>
            <a:off x="241253" y="218759"/>
            <a:ext cx="6765928" cy="369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438912" bIns="0" numCol="1" anchor="t" anchorCtr="0" compatLnSpc="1">
            <a:prstTxWarp prst="textNoShape">
              <a:avLst/>
            </a:prstTxWarp>
            <a:spAutoFit/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67" b="1" baseline="0">
                <a:solidFill>
                  <a:srgbClr val="00649D"/>
                </a:solidFill>
                <a:latin typeface="HelvNeue for IBM"/>
                <a:ea typeface="MS PGothic" pitchFamily="34" charset="-128"/>
                <a:cs typeface="+mj-cs"/>
              </a:defRPr>
            </a:lvl1pPr>
            <a:lvl2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33">
                <a:solidFill>
                  <a:schemeClr val="tx2"/>
                </a:solidFill>
                <a:latin typeface="Arial" pitchFamily="34" charset="0"/>
                <a:ea typeface="MS PGothic" pitchFamily="34" charset="-128"/>
              </a:defRPr>
            </a:lvl2pPr>
            <a:lvl3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33">
                <a:solidFill>
                  <a:schemeClr val="tx2"/>
                </a:solidFill>
                <a:latin typeface="Arial" pitchFamily="34" charset="0"/>
                <a:ea typeface="MS PGothic" pitchFamily="34" charset="-128"/>
              </a:defRPr>
            </a:lvl3pPr>
            <a:lvl4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33">
                <a:solidFill>
                  <a:schemeClr val="tx2"/>
                </a:solidFill>
                <a:latin typeface="Arial" pitchFamily="34" charset="0"/>
                <a:ea typeface="MS PGothic" pitchFamily="34" charset="-128"/>
              </a:defRPr>
            </a:lvl4pPr>
            <a:lvl5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33">
                <a:solidFill>
                  <a:schemeClr val="tx2"/>
                </a:solidFill>
                <a:latin typeface="Arial" pitchFamily="34" charset="0"/>
                <a:ea typeface="MS PGothic" pitchFamily="34" charset="-128"/>
              </a:defRPr>
            </a:lvl5pPr>
            <a:lvl6pPr marL="457243" algn="l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chemeClr val="tx2"/>
                </a:solidFill>
                <a:latin typeface="Arial" pitchFamily="34" charset="0"/>
              </a:defRPr>
            </a:lvl6pPr>
            <a:lvl7pPr marL="914485" algn="l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chemeClr val="tx2"/>
                </a:solidFill>
                <a:latin typeface="Arial" pitchFamily="34" charset="0"/>
              </a:defRPr>
            </a:lvl7pPr>
            <a:lvl8pPr marL="1371728" algn="l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chemeClr val="tx2"/>
                </a:solidFill>
                <a:latin typeface="Arial" pitchFamily="34" charset="0"/>
              </a:defRPr>
            </a:lvl8pPr>
            <a:lvl9pPr marL="1828971" algn="l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67" b="1" i="0" u="none" strike="noStrike" kern="0" cap="none" spc="0" normalizeH="0" baseline="0" noProof="0" dirty="0">
                <a:ln>
                  <a:noFill/>
                </a:ln>
                <a:solidFill>
                  <a:srgbClr val="00649D"/>
                </a:solidFill>
                <a:effectLst/>
                <a:uLnTx/>
                <a:uFillTx/>
                <a:latin typeface="HelvNeue for IBM"/>
                <a:ea typeface="MS PGothic" pitchFamily="34" charset="-128"/>
                <a:cs typeface="+mj-cs"/>
              </a:rPr>
              <a:t>Tape Improvement Recipe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32DD58E2-A024-A747-A6E3-F459EE2CDB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Ed Childers  Mar 2025
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31D0806-5B23-7048-B00F-D745D314F3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FD999D4-B456-9943-89B7-30D56181CE18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3366596"/>
      </p:ext>
    </p:extLst>
  </p:cSld>
  <p:clrMapOvr>
    <a:masterClrMapping/>
  </p:clrMapOvr>
  <p:transition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AD005D7-576A-A3D1-1FA5-D2150FBF3C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6509" y="733693"/>
            <a:ext cx="5628594" cy="4066658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1EF3CA6-1B0C-074A-A9A7-8F9159C000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0BE6F14-FF48-0F4F-A8AA-2E3F25371E4A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 charset="0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ea typeface="+mn-ea"/>
                <a:cs typeface="Arial" charset="0"/>
              </a:rPr>
              <a:t>Ed Childers  Mar 2025
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A2F272F4-EF00-C64F-AE49-985CC28903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231603"/>
            <a:ext cx="10674349" cy="886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Font typeface="Wingdings" charset="2"/>
              <a:buChar char="§"/>
              <a:defRPr>
                <a:solidFill>
                  <a:srgbClr val="000000"/>
                </a:solidFill>
                <a:latin typeface="Arial" charset="0"/>
                <a:ea typeface="MS PGothic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Font typeface="Symbol" charset="2"/>
              <a:buChar char="-"/>
              <a:defRPr sz="1600">
                <a:solidFill>
                  <a:srgbClr val="000000"/>
                </a:solidFill>
                <a:latin typeface="Arial" charset="0"/>
                <a:ea typeface="MS PGothic" charset="-128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1400">
                <a:solidFill>
                  <a:srgbClr val="000000"/>
                </a:solidFill>
                <a:latin typeface="Arial" charset="0"/>
                <a:ea typeface="MS PGothic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1400">
                <a:solidFill>
                  <a:srgbClr val="000000"/>
                </a:solidFill>
                <a:latin typeface="Arial" charset="0"/>
                <a:ea typeface="MS PGothic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defRPr sz="1200">
                <a:solidFill>
                  <a:srgbClr val="000000"/>
                </a:solidFill>
                <a:latin typeface="Arial" charset="0"/>
                <a:ea typeface="MS PGothic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200">
                <a:solidFill>
                  <a:srgbClr val="000000"/>
                </a:solidFill>
                <a:latin typeface="Arial" charset="0"/>
                <a:ea typeface="MS PGothic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200">
                <a:solidFill>
                  <a:srgbClr val="000000"/>
                </a:solidFill>
                <a:latin typeface="Arial" charset="0"/>
                <a:ea typeface="MS PGothic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200">
                <a:solidFill>
                  <a:srgbClr val="000000"/>
                </a:solidFill>
                <a:latin typeface="Arial" charset="0"/>
                <a:ea typeface="MS PGothic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200">
                <a:solidFill>
                  <a:srgbClr val="000000"/>
                </a:solidFill>
                <a:latin typeface="Arial" charset="0"/>
                <a:ea typeface="MS PGothic" charset="-128"/>
              </a:defRPr>
            </a:lvl9pPr>
          </a:lstStyle>
          <a:p>
            <a:pPr lv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None/>
              <a:defRPr/>
            </a:pPr>
            <a:r>
              <a:rPr lang="en-US" sz="3200" b="1" kern="0" dirty="0">
                <a:solidFill>
                  <a:srgbClr val="00649D"/>
                </a:solidFill>
                <a:latin typeface="HelvNeue for IBM"/>
                <a:ea typeface="MS PGothic" pitchFamily="34" charset="-128"/>
              </a:rPr>
              <a:t>Storage Technology Improvement Recipe</a:t>
            </a:r>
          </a:p>
          <a:p>
            <a:pPr lv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None/>
              <a:defRPr/>
            </a:pPr>
            <a:r>
              <a:rPr lang="en-US" sz="3200" b="1" kern="0" dirty="0">
                <a:solidFill>
                  <a:srgbClr val="00649D"/>
                </a:solidFill>
                <a:latin typeface="HelvNeue for IBM"/>
                <a:ea typeface="MS PGothic" pitchFamily="34" charset="-128"/>
              </a:rPr>
              <a:t>Tape Technology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0C0D95C-F50C-7640-8119-7F049DF95BB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21107969">
            <a:off x="1431080" y="4575708"/>
            <a:ext cx="1595226" cy="163148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015B4965-8868-AC4D-9F67-1789E35730CE}"/>
              </a:ext>
            </a:extLst>
          </p:cNvPr>
          <p:cNvSpPr txBox="1">
            <a:spLocks/>
          </p:cNvSpPr>
          <p:nvPr/>
        </p:nvSpPr>
        <p:spPr bwMode="auto">
          <a:xfrm>
            <a:off x="304801" y="1200047"/>
            <a:ext cx="3560190" cy="3270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54872" rIns="219485" bIns="5487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6666"/>
              </a:buClr>
              <a:buFont typeface="Arial" pitchFamily="34" charset="0"/>
              <a:buNone/>
              <a:defRPr sz="2250">
                <a:solidFill>
                  <a:srgbClr val="666666"/>
                </a:solidFill>
                <a:latin typeface="HelvNeue for IBM"/>
                <a:ea typeface="MS PGothic" pitchFamily="34" charset="-128"/>
                <a:cs typeface="+mn-cs"/>
              </a:defRPr>
            </a:lvl1pPr>
            <a:lvl2pPr marL="515986" indent="-225446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6666"/>
              </a:buClr>
              <a:buFont typeface="Arial" pitchFamily="34" charset="0"/>
              <a:buChar char="•"/>
              <a:defRPr sz="2000">
                <a:solidFill>
                  <a:srgbClr val="666666"/>
                </a:solidFill>
                <a:latin typeface="HelvNeue for IBM"/>
                <a:ea typeface="MS PGothic" pitchFamily="34" charset="-128"/>
              </a:defRPr>
            </a:lvl2pPr>
            <a:lvl3pPr marL="746194" indent="-112724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6666"/>
              </a:buClr>
              <a:buFont typeface="Arial" pitchFamily="34" charset="0"/>
              <a:buChar char="•"/>
              <a:defRPr sz="1833">
                <a:solidFill>
                  <a:srgbClr val="666666"/>
                </a:solidFill>
                <a:latin typeface="HelvNeue for IBM"/>
                <a:ea typeface="MS PGothic" pitchFamily="34" charset="-128"/>
              </a:defRPr>
            </a:lvl3pPr>
            <a:lvl4pPr marL="1430472" indent="-176229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1500">
                <a:solidFill>
                  <a:srgbClr val="000000"/>
                </a:solidFill>
                <a:latin typeface="+mn-lt"/>
                <a:ea typeface="MS PGothic" pitchFamily="34" charset="-128"/>
              </a:defRPr>
            </a:lvl4pPr>
            <a:lvl5pPr marL="1719423" indent="-79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167">
                <a:solidFill>
                  <a:srgbClr val="000000"/>
                </a:solidFill>
                <a:latin typeface="+mn-lt"/>
                <a:ea typeface="MS PGothic" pitchFamily="34" charset="-128"/>
              </a:defRPr>
            </a:lvl5pPr>
            <a:lvl6pPr marL="2176666" indent="-79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167">
                <a:solidFill>
                  <a:srgbClr val="000000"/>
                </a:solidFill>
                <a:latin typeface="+mn-lt"/>
              </a:defRPr>
            </a:lvl6pPr>
            <a:lvl7pPr marL="2633910" indent="-79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167">
                <a:solidFill>
                  <a:srgbClr val="000000"/>
                </a:solidFill>
                <a:latin typeface="+mn-lt"/>
              </a:defRPr>
            </a:lvl7pPr>
            <a:lvl8pPr marL="3091151" indent="-79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167">
                <a:solidFill>
                  <a:srgbClr val="000000"/>
                </a:solidFill>
                <a:latin typeface="+mn-lt"/>
              </a:defRPr>
            </a:lvl8pPr>
            <a:lvl9pPr marL="3548394" indent="-79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167">
                <a:solidFill>
                  <a:srgbClr val="000000"/>
                </a:solidFill>
                <a:latin typeface="+mn-lt"/>
              </a:defRPr>
            </a:lvl9pPr>
          </a:lstStyle>
          <a:p>
            <a:pPr marL="457189" indent="-457189">
              <a:buFont typeface="+mj-lt"/>
              <a:buAutoNum type="arabicPeriod"/>
            </a:pPr>
            <a:r>
              <a:rPr lang="en-US" sz="1600" dirty="0"/>
              <a:t>Make smaller buckets in which to store bits</a:t>
            </a:r>
          </a:p>
          <a:p>
            <a:pPr marL="457189" indent="-457189">
              <a:buFont typeface="+mj-lt"/>
              <a:buAutoNum type="arabicPeriod"/>
            </a:pPr>
            <a:endParaRPr lang="en-US" sz="1600" dirty="0"/>
          </a:p>
          <a:p>
            <a:pPr marL="457189" indent="-457189">
              <a:buFont typeface="+mj-lt"/>
              <a:buAutoNum type="arabicPeriod"/>
            </a:pPr>
            <a:r>
              <a:rPr lang="en-US" sz="1600" dirty="0"/>
              <a:t>Make a smaller, more sensitive thing to R/W the smaller bits</a:t>
            </a:r>
          </a:p>
          <a:p>
            <a:pPr marL="457189" indent="-457189">
              <a:buFont typeface="+mj-lt"/>
              <a:buAutoNum type="arabicPeriod"/>
            </a:pPr>
            <a:endParaRPr lang="en-US" sz="1600" dirty="0"/>
          </a:p>
          <a:p>
            <a:pPr marL="457189" indent="-457189">
              <a:buFont typeface="+mj-lt"/>
              <a:buAutoNum type="arabicPeriod"/>
            </a:pPr>
            <a:r>
              <a:rPr lang="en-US" sz="1600" dirty="0"/>
              <a:t>Make a better, faster, more accurate thing to get the sensor located on the bits</a:t>
            </a:r>
          </a:p>
          <a:p>
            <a:pPr marL="457189" indent="-457189">
              <a:buFont typeface="+mj-lt"/>
              <a:buAutoNum type="arabicPeriod"/>
            </a:pPr>
            <a:endParaRPr lang="en-US" sz="1600" dirty="0"/>
          </a:p>
          <a:p>
            <a:pPr marL="457189" indent="-457189">
              <a:buFont typeface="+mj-lt"/>
              <a:buAutoNum type="arabicPeriod"/>
            </a:pPr>
            <a:r>
              <a:rPr lang="en-US" sz="1600" dirty="0"/>
              <a:t>Make a more efficient means of encoding data into the bits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100B49E-6EEC-E74E-8B3D-95809C9F19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06177" y="2048961"/>
            <a:ext cx="568661" cy="5588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2A883CA-776E-5242-9946-D053E2A48C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05296" y="2811838"/>
            <a:ext cx="568661" cy="5588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420F980-C469-7749-ACFC-3630EFC38E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05296" y="3911479"/>
            <a:ext cx="568661" cy="5588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9D3836D-69FD-5FA1-4EBE-B14DA5A583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05295" y="1266419"/>
            <a:ext cx="568661" cy="55880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3C025C5B-1451-7356-8A40-1688D3770553}"/>
              </a:ext>
            </a:extLst>
          </p:cNvPr>
          <p:cNvSpPr txBox="1"/>
          <p:nvPr/>
        </p:nvSpPr>
        <p:spPr>
          <a:xfrm>
            <a:off x="4708899" y="4568365"/>
            <a:ext cx="7308930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 defTabSz="609585">
              <a:spcBef>
                <a:spcPts val="0"/>
              </a:spcBef>
            </a:pPr>
            <a:r>
              <a:rPr lang="en-US" sz="2000" b="1" u="sng" dirty="0">
                <a:solidFill>
                  <a:srgbClr val="666666"/>
                </a:solidFill>
                <a:latin typeface="Arial"/>
                <a:cs typeface="Arial"/>
              </a:rPr>
              <a:t>Net</a:t>
            </a:r>
          </a:p>
          <a:p>
            <a:pPr marL="342900" lvl="1" indent="-342900" defTabSz="609585">
              <a:spcBef>
                <a:spcPts val="0"/>
              </a:spcBef>
              <a:buFont typeface="Wingdings" pitchFamily="2" charset="2"/>
              <a:buChar char="Ø"/>
            </a:pPr>
            <a:r>
              <a:rPr lang="en-US" sz="2000" dirty="0">
                <a:solidFill>
                  <a:srgbClr val="666666"/>
                </a:solidFill>
                <a:latin typeface="Arial"/>
                <a:cs typeface="Arial"/>
              </a:rPr>
              <a:t>No looming fundamentals of physics limitations</a:t>
            </a:r>
          </a:p>
          <a:p>
            <a:pPr marL="342900" lvl="1" indent="-342900" defTabSz="609585">
              <a:spcBef>
                <a:spcPts val="0"/>
              </a:spcBef>
              <a:buFont typeface="Wingdings" pitchFamily="2" charset="2"/>
              <a:buChar char="Ø"/>
            </a:pPr>
            <a:r>
              <a:rPr lang="en-US" sz="2000" dirty="0">
                <a:solidFill>
                  <a:srgbClr val="666666"/>
                </a:solidFill>
                <a:latin typeface="Arial"/>
                <a:cs typeface="Arial"/>
              </a:rPr>
              <a:t>Technology roadmap supported by research demonstrations well into the 2030’s</a:t>
            </a:r>
          </a:p>
          <a:p>
            <a:pPr marL="342900" lvl="1" indent="-342900" defTabSz="609585">
              <a:spcBef>
                <a:spcPts val="0"/>
              </a:spcBef>
              <a:buFont typeface="Wingdings" pitchFamily="2" charset="2"/>
              <a:buChar char="Ø"/>
            </a:pPr>
            <a:r>
              <a:rPr lang="en-US" sz="2000" dirty="0">
                <a:solidFill>
                  <a:srgbClr val="666666"/>
                </a:solidFill>
                <a:latin typeface="Arial"/>
                <a:cs typeface="Arial"/>
              </a:rPr>
              <a:t>Rate of technology advancement outpacing HDD today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5B88AF4F-6429-0BCC-4353-21F1912C0B44}"/>
              </a:ext>
            </a:extLst>
          </p:cNvPr>
          <p:cNvCxnSpPr/>
          <p:nvPr/>
        </p:nvCxnSpPr>
        <p:spPr>
          <a:xfrm>
            <a:off x="10847191" y="1519184"/>
            <a:ext cx="1260114" cy="0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3D9ECDD9-A8C0-2082-ABE0-4BF82B927882}"/>
              </a:ext>
            </a:extLst>
          </p:cNvPr>
          <p:cNvSpPr txBox="1"/>
          <p:nvPr/>
        </p:nvSpPr>
        <p:spPr>
          <a:xfrm>
            <a:off x="9704070" y="261372"/>
            <a:ext cx="1856662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buNone/>
            </a:pP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LTO 10 Coming!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9EC62B87-EEC6-C0E9-D92C-BA3CDC4F5932}"/>
              </a:ext>
            </a:extLst>
          </p:cNvPr>
          <p:cNvCxnSpPr>
            <a:cxnSpLocks/>
          </p:cNvCxnSpPr>
          <p:nvPr/>
        </p:nvCxnSpPr>
        <p:spPr>
          <a:xfrm>
            <a:off x="10737669" y="569149"/>
            <a:ext cx="0" cy="1377217"/>
          </a:xfrm>
          <a:prstGeom prst="straightConnector1">
            <a:avLst/>
          </a:prstGeom>
          <a:ln w="15875">
            <a:solidFill>
              <a:schemeClr val="accent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1">
            <a:extLst>
              <a:ext uri="{FF2B5EF4-FFF2-40B4-BE49-F238E27FC236}">
                <a16:creationId xmlns:a16="http://schemas.microsoft.com/office/drawing/2014/main" id="{06F0A8FC-2A72-F464-56DD-662BE14A7C6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184" y="745322"/>
            <a:ext cx="3029265" cy="2065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3475762B-272E-B03E-9C50-EC765CF2750C}"/>
              </a:ext>
            </a:extLst>
          </p:cNvPr>
          <p:cNvSpPr txBox="1"/>
          <p:nvPr/>
        </p:nvSpPr>
        <p:spPr>
          <a:xfrm>
            <a:off x="9792125" y="4615685"/>
            <a:ext cx="2374048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buNone/>
            </a:pPr>
            <a:r>
              <a:rPr lang="en-US" sz="1200" dirty="0">
                <a:solidFill>
                  <a:srgbClr val="666666"/>
                </a:solidFill>
                <a:latin typeface="Arial"/>
                <a:cs typeface="Arial"/>
              </a:rPr>
              <a:t>Mark Lantz – IBM Zurich Research</a:t>
            </a:r>
          </a:p>
        </p:txBody>
      </p:sp>
    </p:spTree>
    <p:extLst>
      <p:ext uri="{BB962C8B-B14F-4D97-AF65-F5344CB8AC3E}">
        <p14:creationId xmlns:p14="http://schemas.microsoft.com/office/powerpoint/2010/main" val="3980049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9" name="Picture 898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56868" y="502921"/>
            <a:ext cx="10031916" cy="578586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Tape Areal Density Scaling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4026525" y="4638723"/>
            <a:ext cx="3457176" cy="1694622"/>
            <a:chOff x="4610099" y="4321207"/>
            <a:chExt cx="3457176" cy="1694622"/>
          </a:xfrm>
        </p:grpSpPr>
        <p:sp>
          <p:nvSpPr>
            <p:cNvPr id="315" name="Freeform 7"/>
            <p:cNvSpPr>
              <a:spLocks/>
            </p:cNvSpPr>
            <p:nvPr/>
          </p:nvSpPr>
          <p:spPr bwMode="auto">
            <a:xfrm>
              <a:off x="4610099" y="5367186"/>
              <a:ext cx="3444062" cy="416014"/>
            </a:xfrm>
            <a:custGeom>
              <a:avLst/>
              <a:gdLst>
                <a:gd name="T0" fmla="*/ 19 w 4918"/>
                <a:gd name="T1" fmla="*/ 0 h 538"/>
                <a:gd name="T2" fmla="*/ 164 w 4918"/>
                <a:gd name="T3" fmla="*/ 0 h 538"/>
                <a:gd name="T4" fmla="*/ 146 w 4918"/>
                <a:gd name="T5" fmla="*/ 23 h 538"/>
                <a:gd name="T6" fmla="*/ 0 w 4918"/>
                <a:gd name="T7" fmla="*/ 23 h 538"/>
                <a:gd name="T8" fmla="*/ 19 w 4918"/>
                <a:gd name="T9" fmla="*/ 0 h 5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918" h="538">
                  <a:moveTo>
                    <a:pt x="583" y="0"/>
                  </a:moveTo>
                  <a:lnTo>
                    <a:pt x="4918" y="0"/>
                  </a:lnTo>
                  <a:lnTo>
                    <a:pt x="4373" y="538"/>
                  </a:lnTo>
                  <a:lnTo>
                    <a:pt x="0" y="538"/>
                  </a:lnTo>
                  <a:lnTo>
                    <a:pt x="583" y="0"/>
                  </a:lnTo>
                  <a:close/>
                </a:path>
              </a:pathLst>
            </a:custGeom>
            <a:solidFill>
              <a:srgbClr val="808080"/>
            </a:solidFill>
            <a:ln w="6350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16" name="Freeform 8"/>
            <p:cNvSpPr>
              <a:spLocks/>
            </p:cNvSpPr>
            <p:nvPr/>
          </p:nvSpPr>
          <p:spPr bwMode="auto">
            <a:xfrm>
              <a:off x="4610099" y="5795087"/>
              <a:ext cx="3080149" cy="212252"/>
            </a:xfrm>
            <a:custGeom>
              <a:avLst/>
              <a:gdLst>
                <a:gd name="T0" fmla="*/ 0 w 4395"/>
                <a:gd name="T1" fmla="*/ 0 h 278"/>
                <a:gd name="T2" fmla="*/ 0 w 4395"/>
                <a:gd name="T3" fmla="*/ 11 h 278"/>
                <a:gd name="T4" fmla="*/ 147 w 4395"/>
                <a:gd name="T5" fmla="*/ 11 h 278"/>
                <a:gd name="T6" fmla="*/ 146 w 4395"/>
                <a:gd name="T7" fmla="*/ 0 h 278"/>
                <a:gd name="T8" fmla="*/ 0 w 4395"/>
                <a:gd name="T9" fmla="*/ 0 h 2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95" h="278">
                  <a:moveTo>
                    <a:pt x="0" y="0"/>
                  </a:moveTo>
                  <a:lnTo>
                    <a:pt x="0" y="278"/>
                  </a:lnTo>
                  <a:lnTo>
                    <a:pt x="4395" y="266"/>
                  </a:lnTo>
                  <a:lnTo>
                    <a:pt x="438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2D2D2"/>
            </a:solidFill>
            <a:ln w="6350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17" name="Freeform 9"/>
            <p:cNvSpPr>
              <a:spLocks/>
            </p:cNvSpPr>
            <p:nvPr/>
          </p:nvSpPr>
          <p:spPr bwMode="auto">
            <a:xfrm>
              <a:off x="7678773" y="5363790"/>
              <a:ext cx="388502" cy="636757"/>
            </a:xfrm>
            <a:custGeom>
              <a:avLst/>
              <a:gdLst>
                <a:gd name="T0" fmla="*/ 18 w 555"/>
                <a:gd name="T1" fmla="*/ 0 h 825"/>
                <a:gd name="T2" fmla="*/ 18 w 555"/>
                <a:gd name="T3" fmla="*/ 10 h 825"/>
                <a:gd name="T4" fmla="*/ 0 w 555"/>
                <a:gd name="T5" fmla="*/ 35 h 825"/>
                <a:gd name="T6" fmla="*/ 0 w 555"/>
                <a:gd name="T7" fmla="*/ 23 h 825"/>
                <a:gd name="T8" fmla="*/ 18 w 555"/>
                <a:gd name="T9" fmla="*/ 0 h 8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55" h="825">
                  <a:moveTo>
                    <a:pt x="554" y="0"/>
                  </a:moveTo>
                  <a:lnTo>
                    <a:pt x="555" y="247"/>
                  </a:lnTo>
                  <a:lnTo>
                    <a:pt x="14" y="825"/>
                  </a:lnTo>
                  <a:lnTo>
                    <a:pt x="0" y="544"/>
                  </a:lnTo>
                  <a:lnTo>
                    <a:pt x="554" y="0"/>
                  </a:lnTo>
                  <a:close/>
                </a:path>
              </a:pathLst>
            </a:custGeom>
            <a:solidFill>
              <a:srgbClr val="D2D2D2"/>
            </a:solidFill>
            <a:ln w="6350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18" name="Freeform 10"/>
            <p:cNvSpPr>
              <a:spLocks/>
            </p:cNvSpPr>
            <p:nvPr/>
          </p:nvSpPr>
          <p:spPr bwMode="auto">
            <a:xfrm>
              <a:off x="5560863" y="5350206"/>
              <a:ext cx="398337" cy="472049"/>
            </a:xfrm>
            <a:custGeom>
              <a:avLst/>
              <a:gdLst>
                <a:gd name="T0" fmla="*/ 2 w 571"/>
                <a:gd name="T1" fmla="*/ 26 h 610"/>
                <a:gd name="T2" fmla="*/ 2 w 571"/>
                <a:gd name="T3" fmla="*/ 26 h 610"/>
                <a:gd name="T4" fmla="*/ 19 w 571"/>
                <a:gd name="T5" fmla="*/ 1 h 610"/>
                <a:gd name="T6" fmla="*/ 17 w 571"/>
                <a:gd name="T7" fmla="*/ 0 h 610"/>
                <a:gd name="T8" fmla="*/ 0 w 571"/>
                <a:gd name="T9" fmla="*/ 25 h 610"/>
                <a:gd name="T10" fmla="*/ 0 w 571"/>
                <a:gd name="T11" fmla="*/ 26 h 610"/>
                <a:gd name="T12" fmla="*/ 0 w 571"/>
                <a:gd name="T13" fmla="*/ 25 h 610"/>
                <a:gd name="T14" fmla="*/ 0 w 571"/>
                <a:gd name="T15" fmla="*/ 25 h 610"/>
                <a:gd name="T16" fmla="*/ 0 w 571"/>
                <a:gd name="T17" fmla="*/ 26 h 610"/>
                <a:gd name="T18" fmla="*/ 2 w 571"/>
                <a:gd name="T19" fmla="*/ 26 h 6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71" h="610">
                  <a:moveTo>
                    <a:pt x="56" y="589"/>
                  </a:moveTo>
                  <a:lnTo>
                    <a:pt x="53" y="610"/>
                  </a:lnTo>
                  <a:lnTo>
                    <a:pt x="571" y="33"/>
                  </a:lnTo>
                  <a:lnTo>
                    <a:pt x="525" y="0"/>
                  </a:lnTo>
                  <a:lnTo>
                    <a:pt x="9" y="567"/>
                  </a:lnTo>
                  <a:lnTo>
                    <a:pt x="0" y="589"/>
                  </a:lnTo>
                  <a:lnTo>
                    <a:pt x="9" y="567"/>
                  </a:lnTo>
                  <a:lnTo>
                    <a:pt x="0" y="575"/>
                  </a:lnTo>
                  <a:lnTo>
                    <a:pt x="0" y="589"/>
                  </a:lnTo>
                  <a:lnTo>
                    <a:pt x="56" y="589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19" name="Freeform 11"/>
            <p:cNvSpPr>
              <a:spLocks/>
            </p:cNvSpPr>
            <p:nvPr/>
          </p:nvSpPr>
          <p:spPr bwMode="auto">
            <a:xfrm>
              <a:off x="5559224" y="5805275"/>
              <a:ext cx="40981" cy="210554"/>
            </a:xfrm>
            <a:custGeom>
              <a:avLst/>
              <a:gdLst>
                <a:gd name="T0" fmla="*/ 1 w 58"/>
                <a:gd name="T1" fmla="*/ 12 h 271"/>
                <a:gd name="T2" fmla="*/ 2 w 58"/>
                <a:gd name="T3" fmla="*/ 12 h 271"/>
                <a:gd name="T4" fmla="*/ 2 w 58"/>
                <a:gd name="T5" fmla="*/ 0 h 271"/>
                <a:gd name="T6" fmla="*/ 0 w 58"/>
                <a:gd name="T7" fmla="*/ 0 h 271"/>
                <a:gd name="T8" fmla="*/ 0 w 58"/>
                <a:gd name="T9" fmla="*/ 12 h 271"/>
                <a:gd name="T10" fmla="*/ 1 w 58"/>
                <a:gd name="T11" fmla="*/ 12 h 27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8" h="271">
                  <a:moveTo>
                    <a:pt x="30" y="271"/>
                  </a:moveTo>
                  <a:lnTo>
                    <a:pt x="56" y="271"/>
                  </a:lnTo>
                  <a:lnTo>
                    <a:pt x="58" y="0"/>
                  </a:lnTo>
                  <a:lnTo>
                    <a:pt x="2" y="0"/>
                  </a:lnTo>
                  <a:lnTo>
                    <a:pt x="0" y="271"/>
                  </a:lnTo>
                  <a:lnTo>
                    <a:pt x="30" y="271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20" name="Freeform 12"/>
            <p:cNvSpPr>
              <a:spLocks/>
            </p:cNvSpPr>
            <p:nvPr/>
          </p:nvSpPr>
          <p:spPr bwMode="auto">
            <a:xfrm>
              <a:off x="6593590" y="5353602"/>
              <a:ext cx="393420" cy="468653"/>
            </a:xfrm>
            <a:custGeom>
              <a:avLst/>
              <a:gdLst>
                <a:gd name="T0" fmla="*/ 2 w 565"/>
                <a:gd name="T1" fmla="*/ 25 h 607"/>
                <a:gd name="T2" fmla="*/ 1 w 565"/>
                <a:gd name="T3" fmla="*/ 26 h 607"/>
                <a:gd name="T4" fmla="*/ 18 w 565"/>
                <a:gd name="T5" fmla="*/ 2 h 607"/>
                <a:gd name="T6" fmla="*/ 17 w 565"/>
                <a:gd name="T7" fmla="*/ 0 h 607"/>
                <a:gd name="T8" fmla="*/ 0 w 565"/>
                <a:gd name="T9" fmla="*/ 25 h 607"/>
                <a:gd name="T10" fmla="*/ 0 w 565"/>
                <a:gd name="T11" fmla="*/ 25 h 607"/>
                <a:gd name="T12" fmla="*/ 0 w 565"/>
                <a:gd name="T13" fmla="*/ 25 h 607"/>
                <a:gd name="T14" fmla="*/ 0 w 565"/>
                <a:gd name="T15" fmla="*/ 25 h 607"/>
                <a:gd name="T16" fmla="*/ 0 w 565"/>
                <a:gd name="T17" fmla="*/ 25 h 607"/>
                <a:gd name="T18" fmla="*/ 2 w 565"/>
                <a:gd name="T19" fmla="*/ 25 h 60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65" h="607">
                  <a:moveTo>
                    <a:pt x="51" y="591"/>
                  </a:moveTo>
                  <a:lnTo>
                    <a:pt x="45" y="607"/>
                  </a:lnTo>
                  <a:lnTo>
                    <a:pt x="565" y="37"/>
                  </a:lnTo>
                  <a:lnTo>
                    <a:pt x="523" y="0"/>
                  </a:lnTo>
                  <a:lnTo>
                    <a:pt x="6" y="570"/>
                  </a:lnTo>
                  <a:lnTo>
                    <a:pt x="0" y="591"/>
                  </a:lnTo>
                  <a:lnTo>
                    <a:pt x="6" y="570"/>
                  </a:lnTo>
                  <a:lnTo>
                    <a:pt x="0" y="579"/>
                  </a:lnTo>
                  <a:lnTo>
                    <a:pt x="0" y="591"/>
                  </a:lnTo>
                  <a:lnTo>
                    <a:pt x="51" y="591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21" name="Freeform 13"/>
            <p:cNvSpPr>
              <a:spLocks/>
            </p:cNvSpPr>
            <p:nvPr/>
          </p:nvSpPr>
          <p:spPr bwMode="auto">
            <a:xfrm>
              <a:off x="6593590" y="5810369"/>
              <a:ext cx="36063" cy="193574"/>
            </a:xfrm>
            <a:custGeom>
              <a:avLst/>
              <a:gdLst>
                <a:gd name="T0" fmla="*/ 1 w 51"/>
                <a:gd name="T1" fmla="*/ 11 h 251"/>
                <a:gd name="T2" fmla="*/ 2 w 51"/>
                <a:gd name="T3" fmla="*/ 11 h 251"/>
                <a:gd name="T4" fmla="*/ 2 w 51"/>
                <a:gd name="T5" fmla="*/ 0 h 251"/>
                <a:gd name="T6" fmla="*/ 0 w 51"/>
                <a:gd name="T7" fmla="*/ 0 h 251"/>
                <a:gd name="T8" fmla="*/ 0 w 51"/>
                <a:gd name="T9" fmla="*/ 11 h 251"/>
                <a:gd name="T10" fmla="*/ 1 w 51"/>
                <a:gd name="T11" fmla="*/ 11 h 25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1" h="251">
                  <a:moveTo>
                    <a:pt x="28" y="251"/>
                  </a:moveTo>
                  <a:lnTo>
                    <a:pt x="51" y="251"/>
                  </a:lnTo>
                  <a:lnTo>
                    <a:pt x="51" y="0"/>
                  </a:lnTo>
                  <a:lnTo>
                    <a:pt x="0" y="0"/>
                  </a:lnTo>
                  <a:lnTo>
                    <a:pt x="0" y="251"/>
                  </a:lnTo>
                  <a:lnTo>
                    <a:pt x="28" y="251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22" name="Freeform 14"/>
            <p:cNvSpPr>
              <a:spLocks/>
            </p:cNvSpPr>
            <p:nvPr/>
          </p:nvSpPr>
          <p:spPr bwMode="auto">
            <a:xfrm>
              <a:off x="6039524" y="5093805"/>
              <a:ext cx="339325" cy="455069"/>
            </a:xfrm>
            <a:custGeom>
              <a:avLst/>
              <a:gdLst>
                <a:gd name="T0" fmla="*/ 3 w 484"/>
                <a:gd name="T1" fmla="*/ 22 h 589"/>
                <a:gd name="T2" fmla="*/ 16 w 484"/>
                <a:gd name="T3" fmla="*/ 0 h 589"/>
                <a:gd name="T4" fmla="*/ 13 w 484"/>
                <a:gd name="T5" fmla="*/ 4 h 589"/>
                <a:gd name="T6" fmla="*/ 0 w 484"/>
                <a:gd name="T7" fmla="*/ 25 h 589"/>
                <a:gd name="T8" fmla="*/ 3 w 484"/>
                <a:gd name="T9" fmla="*/ 22 h 5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4" h="589">
                  <a:moveTo>
                    <a:pt x="97" y="506"/>
                  </a:moveTo>
                  <a:lnTo>
                    <a:pt x="484" y="0"/>
                  </a:lnTo>
                  <a:lnTo>
                    <a:pt x="385" y="83"/>
                  </a:lnTo>
                  <a:lnTo>
                    <a:pt x="0" y="589"/>
                  </a:lnTo>
                  <a:lnTo>
                    <a:pt x="97" y="506"/>
                  </a:lnTo>
                  <a:close/>
                </a:path>
              </a:pathLst>
            </a:custGeom>
            <a:solidFill>
              <a:srgbClr val="FFFFFF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23" name="Freeform 15"/>
            <p:cNvSpPr>
              <a:spLocks/>
            </p:cNvSpPr>
            <p:nvPr/>
          </p:nvSpPr>
          <p:spPr bwMode="auto">
            <a:xfrm>
              <a:off x="6098537" y="5087013"/>
              <a:ext cx="281951" cy="402430"/>
            </a:xfrm>
            <a:custGeom>
              <a:avLst/>
              <a:gdLst>
                <a:gd name="T0" fmla="*/ 13 w 405"/>
                <a:gd name="T1" fmla="*/ 0 h 522"/>
                <a:gd name="T2" fmla="*/ 13 w 405"/>
                <a:gd name="T3" fmla="*/ 0 h 522"/>
                <a:gd name="T4" fmla="*/ 0 w 405"/>
                <a:gd name="T5" fmla="*/ 22 h 522"/>
                <a:gd name="T6" fmla="*/ 0 w 405"/>
                <a:gd name="T7" fmla="*/ 22 h 522"/>
                <a:gd name="T8" fmla="*/ 13 w 405"/>
                <a:gd name="T9" fmla="*/ 0 h 522"/>
                <a:gd name="T10" fmla="*/ 13 w 405"/>
                <a:gd name="T11" fmla="*/ 0 h 522"/>
                <a:gd name="T12" fmla="*/ 13 w 405"/>
                <a:gd name="T13" fmla="*/ 0 h 52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5" h="522">
                  <a:moveTo>
                    <a:pt x="405" y="15"/>
                  </a:moveTo>
                  <a:lnTo>
                    <a:pt x="387" y="2"/>
                  </a:lnTo>
                  <a:lnTo>
                    <a:pt x="0" y="509"/>
                  </a:lnTo>
                  <a:lnTo>
                    <a:pt x="17" y="522"/>
                  </a:lnTo>
                  <a:lnTo>
                    <a:pt x="405" y="12"/>
                  </a:lnTo>
                  <a:lnTo>
                    <a:pt x="387" y="0"/>
                  </a:lnTo>
                  <a:lnTo>
                    <a:pt x="405" y="15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24" name="Freeform 16"/>
            <p:cNvSpPr>
              <a:spLocks/>
            </p:cNvSpPr>
            <p:nvPr/>
          </p:nvSpPr>
          <p:spPr bwMode="auto">
            <a:xfrm>
              <a:off x="6301804" y="5087013"/>
              <a:ext cx="78684" cy="73015"/>
            </a:xfrm>
            <a:custGeom>
              <a:avLst/>
              <a:gdLst>
                <a:gd name="T0" fmla="*/ 0 w 113"/>
                <a:gd name="T1" fmla="*/ 4 h 96"/>
                <a:gd name="T2" fmla="*/ 3 w 113"/>
                <a:gd name="T3" fmla="*/ 0 h 96"/>
                <a:gd name="T4" fmla="*/ 3 w 113"/>
                <a:gd name="T5" fmla="*/ 0 h 96"/>
                <a:gd name="T6" fmla="*/ 0 w 113"/>
                <a:gd name="T7" fmla="*/ 4 h 96"/>
                <a:gd name="T8" fmla="*/ 0 w 113"/>
                <a:gd name="T9" fmla="*/ 4 h 96"/>
                <a:gd name="T10" fmla="*/ 0 w 113"/>
                <a:gd name="T11" fmla="*/ 4 h 9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13" h="96">
                  <a:moveTo>
                    <a:pt x="12" y="96"/>
                  </a:moveTo>
                  <a:lnTo>
                    <a:pt x="113" y="15"/>
                  </a:lnTo>
                  <a:lnTo>
                    <a:pt x="95" y="0"/>
                  </a:lnTo>
                  <a:lnTo>
                    <a:pt x="1" y="83"/>
                  </a:lnTo>
                  <a:lnTo>
                    <a:pt x="0" y="89"/>
                  </a:lnTo>
                  <a:lnTo>
                    <a:pt x="12" y="96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25" name="Freeform 17"/>
            <p:cNvSpPr>
              <a:spLocks/>
            </p:cNvSpPr>
            <p:nvPr/>
          </p:nvSpPr>
          <p:spPr bwMode="auto">
            <a:xfrm>
              <a:off x="6029689" y="5154934"/>
              <a:ext cx="281951" cy="399034"/>
            </a:xfrm>
            <a:custGeom>
              <a:avLst/>
              <a:gdLst>
                <a:gd name="T0" fmla="*/ 0 w 399"/>
                <a:gd name="T1" fmla="*/ 21 h 517"/>
                <a:gd name="T2" fmla="*/ 1 w 399"/>
                <a:gd name="T3" fmla="*/ 22 h 517"/>
                <a:gd name="T4" fmla="*/ 14 w 399"/>
                <a:gd name="T5" fmla="*/ 0 h 517"/>
                <a:gd name="T6" fmla="*/ 13 w 399"/>
                <a:gd name="T7" fmla="*/ 0 h 517"/>
                <a:gd name="T8" fmla="*/ 0 w 399"/>
                <a:gd name="T9" fmla="*/ 22 h 517"/>
                <a:gd name="T10" fmla="*/ 1 w 399"/>
                <a:gd name="T11" fmla="*/ 22 h 517"/>
                <a:gd name="T12" fmla="*/ 0 w 399"/>
                <a:gd name="T13" fmla="*/ 21 h 51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99" h="517">
                  <a:moveTo>
                    <a:pt x="5" y="504"/>
                  </a:moveTo>
                  <a:lnTo>
                    <a:pt x="23" y="514"/>
                  </a:lnTo>
                  <a:lnTo>
                    <a:pt x="399" y="7"/>
                  </a:lnTo>
                  <a:lnTo>
                    <a:pt x="387" y="0"/>
                  </a:lnTo>
                  <a:lnTo>
                    <a:pt x="0" y="508"/>
                  </a:lnTo>
                  <a:lnTo>
                    <a:pt x="21" y="517"/>
                  </a:lnTo>
                  <a:lnTo>
                    <a:pt x="5" y="504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26" name="Freeform 18"/>
            <p:cNvSpPr>
              <a:spLocks/>
            </p:cNvSpPr>
            <p:nvPr/>
          </p:nvSpPr>
          <p:spPr bwMode="auto">
            <a:xfrm>
              <a:off x="6034606" y="5479255"/>
              <a:ext cx="75405" cy="74713"/>
            </a:xfrm>
            <a:custGeom>
              <a:avLst/>
              <a:gdLst>
                <a:gd name="T0" fmla="*/ 3 w 107"/>
                <a:gd name="T1" fmla="*/ 0 h 97"/>
                <a:gd name="T2" fmla="*/ 0 w 107"/>
                <a:gd name="T3" fmla="*/ 4 h 97"/>
                <a:gd name="T4" fmla="*/ 0 w 107"/>
                <a:gd name="T5" fmla="*/ 4 h 97"/>
                <a:gd name="T6" fmla="*/ 4 w 107"/>
                <a:gd name="T7" fmla="*/ 0 h 97"/>
                <a:gd name="T8" fmla="*/ 4 w 107"/>
                <a:gd name="T9" fmla="*/ 0 h 97"/>
                <a:gd name="T10" fmla="*/ 3 w 107"/>
                <a:gd name="T11" fmla="*/ 0 h 9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7" h="97">
                  <a:moveTo>
                    <a:pt x="90" y="0"/>
                  </a:moveTo>
                  <a:lnTo>
                    <a:pt x="0" y="84"/>
                  </a:lnTo>
                  <a:lnTo>
                    <a:pt x="16" y="97"/>
                  </a:lnTo>
                  <a:lnTo>
                    <a:pt x="107" y="14"/>
                  </a:lnTo>
                  <a:lnTo>
                    <a:pt x="107" y="13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27" name="Freeform 19"/>
            <p:cNvSpPr>
              <a:spLocks/>
            </p:cNvSpPr>
            <p:nvPr/>
          </p:nvSpPr>
          <p:spPr bwMode="auto">
            <a:xfrm>
              <a:off x="6214924" y="4839103"/>
              <a:ext cx="272115" cy="721658"/>
            </a:xfrm>
            <a:custGeom>
              <a:avLst/>
              <a:gdLst>
                <a:gd name="T0" fmla="*/ 0 w 388"/>
                <a:gd name="T1" fmla="*/ 40 h 937"/>
                <a:gd name="T2" fmla="*/ 13 w 388"/>
                <a:gd name="T3" fmla="*/ 18 h 937"/>
                <a:gd name="T4" fmla="*/ 13 w 388"/>
                <a:gd name="T5" fmla="*/ 0 h 937"/>
                <a:gd name="T6" fmla="*/ 0 w 388"/>
                <a:gd name="T7" fmla="*/ 21 h 937"/>
                <a:gd name="T8" fmla="*/ 0 w 388"/>
                <a:gd name="T9" fmla="*/ 40 h 9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88" h="937">
                  <a:moveTo>
                    <a:pt x="0" y="937"/>
                  </a:moveTo>
                  <a:lnTo>
                    <a:pt x="388" y="429"/>
                  </a:lnTo>
                  <a:lnTo>
                    <a:pt x="388" y="0"/>
                  </a:lnTo>
                  <a:lnTo>
                    <a:pt x="0" y="504"/>
                  </a:lnTo>
                  <a:lnTo>
                    <a:pt x="0" y="937"/>
                  </a:lnTo>
                  <a:close/>
                </a:path>
              </a:pathLst>
            </a:custGeom>
            <a:solidFill>
              <a:srgbClr val="FFFFFF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28" name="Freeform 20"/>
            <p:cNvSpPr>
              <a:spLocks/>
            </p:cNvSpPr>
            <p:nvPr/>
          </p:nvSpPr>
          <p:spPr bwMode="auto">
            <a:xfrm>
              <a:off x="6205088" y="5163424"/>
              <a:ext cx="288508" cy="400732"/>
            </a:xfrm>
            <a:custGeom>
              <a:avLst/>
              <a:gdLst>
                <a:gd name="T0" fmla="*/ 13 w 409"/>
                <a:gd name="T1" fmla="*/ 0 h 519"/>
                <a:gd name="T2" fmla="*/ 13 w 409"/>
                <a:gd name="T3" fmla="*/ 0 h 519"/>
                <a:gd name="T4" fmla="*/ 0 w 409"/>
                <a:gd name="T5" fmla="*/ 22 h 519"/>
                <a:gd name="T6" fmla="*/ 0 w 409"/>
                <a:gd name="T7" fmla="*/ 22 h 519"/>
                <a:gd name="T8" fmla="*/ 14 w 409"/>
                <a:gd name="T9" fmla="*/ 0 h 519"/>
                <a:gd name="T10" fmla="*/ 14 w 409"/>
                <a:gd name="T11" fmla="*/ 0 h 519"/>
                <a:gd name="T12" fmla="*/ 13 w 409"/>
                <a:gd name="T13" fmla="*/ 0 h 51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9" h="519">
                  <a:moveTo>
                    <a:pt x="387" y="8"/>
                  </a:moveTo>
                  <a:lnTo>
                    <a:pt x="387" y="0"/>
                  </a:lnTo>
                  <a:lnTo>
                    <a:pt x="0" y="511"/>
                  </a:lnTo>
                  <a:lnTo>
                    <a:pt x="18" y="519"/>
                  </a:lnTo>
                  <a:lnTo>
                    <a:pt x="408" y="10"/>
                  </a:lnTo>
                  <a:lnTo>
                    <a:pt x="409" y="8"/>
                  </a:lnTo>
                  <a:lnTo>
                    <a:pt x="387" y="8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29" name="Freeform 21"/>
            <p:cNvSpPr>
              <a:spLocks/>
            </p:cNvSpPr>
            <p:nvPr/>
          </p:nvSpPr>
          <p:spPr bwMode="auto">
            <a:xfrm>
              <a:off x="6477203" y="4830613"/>
              <a:ext cx="16392" cy="339604"/>
            </a:xfrm>
            <a:custGeom>
              <a:avLst/>
              <a:gdLst>
                <a:gd name="T0" fmla="*/ 1 w 22"/>
                <a:gd name="T1" fmla="*/ 0 h 442"/>
                <a:gd name="T2" fmla="*/ 0 w 22"/>
                <a:gd name="T3" fmla="*/ 0 h 442"/>
                <a:gd name="T4" fmla="*/ 0 w 22"/>
                <a:gd name="T5" fmla="*/ 19 h 442"/>
                <a:gd name="T6" fmla="*/ 1 w 22"/>
                <a:gd name="T7" fmla="*/ 19 h 442"/>
                <a:gd name="T8" fmla="*/ 1 w 22"/>
                <a:gd name="T9" fmla="*/ 0 h 442"/>
                <a:gd name="T10" fmla="*/ 0 w 22"/>
                <a:gd name="T11" fmla="*/ 0 h 442"/>
                <a:gd name="T12" fmla="*/ 1 w 22"/>
                <a:gd name="T13" fmla="*/ 0 h 4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" h="442">
                  <a:moveTo>
                    <a:pt x="21" y="13"/>
                  </a:moveTo>
                  <a:lnTo>
                    <a:pt x="0" y="13"/>
                  </a:lnTo>
                  <a:lnTo>
                    <a:pt x="0" y="442"/>
                  </a:lnTo>
                  <a:lnTo>
                    <a:pt x="22" y="442"/>
                  </a:lnTo>
                  <a:lnTo>
                    <a:pt x="22" y="13"/>
                  </a:lnTo>
                  <a:lnTo>
                    <a:pt x="0" y="0"/>
                  </a:lnTo>
                  <a:lnTo>
                    <a:pt x="21" y="13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30" name="Freeform 22"/>
            <p:cNvSpPr>
              <a:spLocks/>
            </p:cNvSpPr>
            <p:nvPr/>
          </p:nvSpPr>
          <p:spPr bwMode="auto">
            <a:xfrm>
              <a:off x="6205088" y="4830613"/>
              <a:ext cx="288508" cy="400732"/>
            </a:xfrm>
            <a:custGeom>
              <a:avLst/>
              <a:gdLst>
                <a:gd name="T0" fmla="*/ 1 w 408"/>
                <a:gd name="T1" fmla="*/ 22 h 520"/>
                <a:gd name="T2" fmla="*/ 0 w 408"/>
                <a:gd name="T3" fmla="*/ 22 h 520"/>
                <a:gd name="T4" fmla="*/ 14 w 408"/>
                <a:gd name="T5" fmla="*/ 0 h 520"/>
                <a:gd name="T6" fmla="*/ 13 w 408"/>
                <a:gd name="T7" fmla="*/ 0 h 520"/>
                <a:gd name="T8" fmla="*/ 0 w 408"/>
                <a:gd name="T9" fmla="*/ 22 h 520"/>
                <a:gd name="T10" fmla="*/ 0 w 408"/>
                <a:gd name="T11" fmla="*/ 22 h 520"/>
                <a:gd name="T12" fmla="*/ 1 w 408"/>
                <a:gd name="T13" fmla="*/ 22 h 5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8" h="520">
                  <a:moveTo>
                    <a:pt x="24" y="517"/>
                  </a:moveTo>
                  <a:lnTo>
                    <a:pt x="18" y="520"/>
                  </a:lnTo>
                  <a:lnTo>
                    <a:pt x="408" y="13"/>
                  </a:lnTo>
                  <a:lnTo>
                    <a:pt x="387" y="0"/>
                  </a:lnTo>
                  <a:lnTo>
                    <a:pt x="0" y="514"/>
                  </a:lnTo>
                  <a:lnTo>
                    <a:pt x="0" y="517"/>
                  </a:lnTo>
                  <a:lnTo>
                    <a:pt x="24" y="517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31" name="Freeform 23"/>
            <p:cNvSpPr>
              <a:spLocks/>
            </p:cNvSpPr>
            <p:nvPr/>
          </p:nvSpPr>
          <p:spPr bwMode="auto">
            <a:xfrm>
              <a:off x="6205088" y="5227949"/>
              <a:ext cx="18032" cy="336208"/>
            </a:xfrm>
            <a:custGeom>
              <a:avLst/>
              <a:gdLst>
                <a:gd name="T0" fmla="*/ 0 w 24"/>
                <a:gd name="T1" fmla="*/ 18 h 436"/>
                <a:gd name="T2" fmla="*/ 1 w 24"/>
                <a:gd name="T3" fmla="*/ 18 h 436"/>
                <a:gd name="T4" fmla="*/ 1 w 24"/>
                <a:gd name="T5" fmla="*/ 0 h 436"/>
                <a:gd name="T6" fmla="*/ 0 w 24"/>
                <a:gd name="T7" fmla="*/ 0 h 436"/>
                <a:gd name="T8" fmla="*/ 0 w 24"/>
                <a:gd name="T9" fmla="*/ 18 h 436"/>
                <a:gd name="T10" fmla="*/ 1 w 24"/>
                <a:gd name="T11" fmla="*/ 19 h 436"/>
                <a:gd name="T12" fmla="*/ 0 w 24"/>
                <a:gd name="T13" fmla="*/ 18 h 4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4" h="436">
                  <a:moveTo>
                    <a:pt x="0" y="428"/>
                  </a:moveTo>
                  <a:lnTo>
                    <a:pt x="24" y="433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433"/>
                  </a:lnTo>
                  <a:lnTo>
                    <a:pt x="18" y="436"/>
                  </a:lnTo>
                  <a:lnTo>
                    <a:pt x="0" y="428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32" name="Freeform 24"/>
            <p:cNvSpPr>
              <a:spLocks/>
            </p:cNvSpPr>
            <p:nvPr/>
          </p:nvSpPr>
          <p:spPr bwMode="auto">
            <a:xfrm>
              <a:off x="6380488" y="5170216"/>
              <a:ext cx="270476" cy="546762"/>
            </a:xfrm>
            <a:custGeom>
              <a:avLst/>
              <a:gdLst>
                <a:gd name="T0" fmla="*/ 0 w 386"/>
                <a:gd name="T1" fmla="*/ 30 h 709"/>
                <a:gd name="T2" fmla="*/ 13 w 386"/>
                <a:gd name="T3" fmla="*/ 9 h 709"/>
                <a:gd name="T4" fmla="*/ 13 w 386"/>
                <a:gd name="T5" fmla="*/ 0 h 709"/>
                <a:gd name="T6" fmla="*/ 0 w 386"/>
                <a:gd name="T7" fmla="*/ 22 h 709"/>
                <a:gd name="T8" fmla="*/ 0 w 386"/>
                <a:gd name="T9" fmla="*/ 30 h 70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86" h="709">
                  <a:moveTo>
                    <a:pt x="0" y="709"/>
                  </a:moveTo>
                  <a:lnTo>
                    <a:pt x="386" y="200"/>
                  </a:lnTo>
                  <a:lnTo>
                    <a:pt x="386" y="0"/>
                  </a:lnTo>
                  <a:lnTo>
                    <a:pt x="0" y="508"/>
                  </a:lnTo>
                  <a:lnTo>
                    <a:pt x="0" y="709"/>
                  </a:lnTo>
                  <a:close/>
                </a:path>
              </a:pathLst>
            </a:custGeom>
            <a:solidFill>
              <a:srgbClr val="FFFFFF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33" name="Freeform 25"/>
            <p:cNvSpPr>
              <a:spLocks/>
            </p:cNvSpPr>
            <p:nvPr/>
          </p:nvSpPr>
          <p:spPr bwMode="auto">
            <a:xfrm>
              <a:off x="6380488" y="5323038"/>
              <a:ext cx="277033" cy="399034"/>
            </a:xfrm>
            <a:custGeom>
              <a:avLst/>
              <a:gdLst>
                <a:gd name="T0" fmla="*/ 12 w 396"/>
                <a:gd name="T1" fmla="*/ 0 h 518"/>
                <a:gd name="T2" fmla="*/ 12 w 396"/>
                <a:gd name="T3" fmla="*/ 0 h 518"/>
                <a:gd name="T4" fmla="*/ 0 w 396"/>
                <a:gd name="T5" fmla="*/ 21 h 518"/>
                <a:gd name="T6" fmla="*/ 0 w 396"/>
                <a:gd name="T7" fmla="*/ 22 h 518"/>
                <a:gd name="T8" fmla="*/ 13 w 396"/>
                <a:gd name="T9" fmla="*/ 0 h 518"/>
                <a:gd name="T10" fmla="*/ 13 w 396"/>
                <a:gd name="T11" fmla="*/ 0 h 518"/>
                <a:gd name="T12" fmla="*/ 12 w 396"/>
                <a:gd name="T13" fmla="*/ 0 h 5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96" h="518">
                  <a:moveTo>
                    <a:pt x="375" y="0"/>
                  </a:moveTo>
                  <a:lnTo>
                    <a:pt x="377" y="0"/>
                  </a:lnTo>
                  <a:lnTo>
                    <a:pt x="0" y="506"/>
                  </a:lnTo>
                  <a:lnTo>
                    <a:pt x="6" y="518"/>
                  </a:lnTo>
                  <a:lnTo>
                    <a:pt x="395" y="7"/>
                  </a:lnTo>
                  <a:lnTo>
                    <a:pt x="396" y="0"/>
                  </a:lnTo>
                  <a:lnTo>
                    <a:pt x="375" y="0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34" name="Freeform 26"/>
            <p:cNvSpPr>
              <a:spLocks/>
            </p:cNvSpPr>
            <p:nvPr/>
          </p:nvSpPr>
          <p:spPr bwMode="auto">
            <a:xfrm>
              <a:off x="6641128" y="5163424"/>
              <a:ext cx="16392" cy="159614"/>
            </a:xfrm>
            <a:custGeom>
              <a:avLst/>
              <a:gdLst>
                <a:gd name="T0" fmla="*/ 1 w 21"/>
                <a:gd name="T1" fmla="*/ 0 h 208"/>
                <a:gd name="T2" fmla="*/ 0 w 21"/>
                <a:gd name="T3" fmla="*/ 0 h 208"/>
                <a:gd name="T4" fmla="*/ 0 w 21"/>
                <a:gd name="T5" fmla="*/ 9 h 208"/>
                <a:gd name="T6" fmla="*/ 1 w 21"/>
                <a:gd name="T7" fmla="*/ 9 h 208"/>
                <a:gd name="T8" fmla="*/ 1 w 21"/>
                <a:gd name="T9" fmla="*/ 0 h 208"/>
                <a:gd name="T10" fmla="*/ 0 w 21"/>
                <a:gd name="T11" fmla="*/ 0 h 208"/>
                <a:gd name="T12" fmla="*/ 1 w 21"/>
                <a:gd name="T13" fmla="*/ 0 h 2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1" h="208">
                  <a:moveTo>
                    <a:pt x="20" y="10"/>
                  </a:moveTo>
                  <a:lnTo>
                    <a:pt x="0" y="8"/>
                  </a:lnTo>
                  <a:lnTo>
                    <a:pt x="0" y="208"/>
                  </a:lnTo>
                  <a:lnTo>
                    <a:pt x="21" y="208"/>
                  </a:lnTo>
                  <a:lnTo>
                    <a:pt x="21" y="8"/>
                  </a:lnTo>
                  <a:lnTo>
                    <a:pt x="2" y="0"/>
                  </a:lnTo>
                  <a:lnTo>
                    <a:pt x="20" y="10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35" name="Freeform 27"/>
            <p:cNvSpPr>
              <a:spLocks/>
            </p:cNvSpPr>
            <p:nvPr/>
          </p:nvSpPr>
          <p:spPr bwMode="auto">
            <a:xfrm>
              <a:off x="6378849" y="5163424"/>
              <a:ext cx="277033" cy="400732"/>
            </a:xfrm>
            <a:custGeom>
              <a:avLst/>
              <a:gdLst>
                <a:gd name="T0" fmla="*/ 0 w 397"/>
                <a:gd name="T1" fmla="*/ 22 h 519"/>
                <a:gd name="T2" fmla="*/ 0 w 397"/>
                <a:gd name="T3" fmla="*/ 22 h 519"/>
                <a:gd name="T4" fmla="*/ 13 w 397"/>
                <a:gd name="T5" fmla="*/ 0 h 519"/>
                <a:gd name="T6" fmla="*/ 12 w 397"/>
                <a:gd name="T7" fmla="*/ 0 h 519"/>
                <a:gd name="T8" fmla="*/ 0 w 397"/>
                <a:gd name="T9" fmla="*/ 22 h 519"/>
                <a:gd name="T10" fmla="*/ 0 w 397"/>
                <a:gd name="T11" fmla="*/ 22 h 519"/>
                <a:gd name="T12" fmla="*/ 0 w 397"/>
                <a:gd name="T13" fmla="*/ 22 h 51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97" h="519">
                  <a:moveTo>
                    <a:pt x="9" y="516"/>
                  </a:moveTo>
                  <a:lnTo>
                    <a:pt x="8" y="519"/>
                  </a:lnTo>
                  <a:lnTo>
                    <a:pt x="397" y="10"/>
                  </a:lnTo>
                  <a:lnTo>
                    <a:pt x="379" y="0"/>
                  </a:lnTo>
                  <a:lnTo>
                    <a:pt x="2" y="511"/>
                  </a:lnTo>
                  <a:lnTo>
                    <a:pt x="0" y="516"/>
                  </a:lnTo>
                  <a:lnTo>
                    <a:pt x="9" y="516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36" name="Freeform 28"/>
            <p:cNvSpPr>
              <a:spLocks/>
            </p:cNvSpPr>
            <p:nvPr/>
          </p:nvSpPr>
          <p:spPr bwMode="auto">
            <a:xfrm>
              <a:off x="6378849" y="5560760"/>
              <a:ext cx="4918" cy="161312"/>
            </a:xfrm>
            <a:custGeom>
              <a:avLst/>
              <a:gdLst>
                <a:gd name="T0" fmla="*/ 0 w 9"/>
                <a:gd name="T1" fmla="*/ 9 h 210"/>
                <a:gd name="T2" fmla="*/ 0 w 9"/>
                <a:gd name="T3" fmla="*/ 9 h 210"/>
                <a:gd name="T4" fmla="*/ 0 w 9"/>
                <a:gd name="T5" fmla="*/ 0 h 210"/>
                <a:gd name="T6" fmla="*/ 0 w 9"/>
                <a:gd name="T7" fmla="*/ 0 h 210"/>
                <a:gd name="T8" fmla="*/ 0 w 9"/>
                <a:gd name="T9" fmla="*/ 9 h 210"/>
                <a:gd name="T10" fmla="*/ 0 w 9"/>
                <a:gd name="T11" fmla="*/ 9 h 210"/>
                <a:gd name="T12" fmla="*/ 0 w 9"/>
                <a:gd name="T13" fmla="*/ 9 h 2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" h="210">
                  <a:moveTo>
                    <a:pt x="2" y="198"/>
                  </a:moveTo>
                  <a:lnTo>
                    <a:pt x="9" y="201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201"/>
                  </a:lnTo>
                  <a:lnTo>
                    <a:pt x="8" y="210"/>
                  </a:lnTo>
                  <a:lnTo>
                    <a:pt x="2" y="198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37" name="Freeform 29"/>
            <p:cNvSpPr>
              <a:spLocks/>
            </p:cNvSpPr>
            <p:nvPr/>
          </p:nvSpPr>
          <p:spPr bwMode="auto">
            <a:xfrm>
              <a:off x="6214924" y="5170216"/>
              <a:ext cx="436040" cy="390544"/>
            </a:xfrm>
            <a:custGeom>
              <a:avLst/>
              <a:gdLst>
                <a:gd name="T0" fmla="*/ 8 w 623"/>
                <a:gd name="T1" fmla="*/ 21 h 508"/>
                <a:gd name="T2" fmla="*/ 21 w 623"/>
                <a:gd name="T3" fmla="*/ 0 h 508"/>
                <a:gd name="T4" fmla="*/ 13 w 623"/>
                <a:gd name="T5" fmla="*/ 0 h 508"/>
                <a:gd name="T6" fmla="*/ 0 w 623"/>
                <a:gd name="T7" fmla="*/ 21 h 508"/>
                <a:gd name="T8" fmla="*/ 8 w 623"/>
                <a:gd name="T9" fmla="*/ 21 h 5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23" h="508">
                  <a:moveTo>
                    <a:pt x="237" y="508"/>
                  </a:moveTo>
                  <a:lnTo>
                    <a:pt x="623" y="0"/>
                  </a:lnTo>
                  <a:lnTo>
                    <a:pt x="388" y="0"/>
                  </a:lnTo>
                  <a:lnTo>
                    <a:pt x="0" y="508"/>
                  </a:lnTo>
                  <a:lnTo>
                    <a:pt x="237" y="508"/>
                  </a:lnTo>
                  <a:close/>
                </a:path>
              </a:pathLst>
            </a:custGeom>
            <a:solidFill>
              <a:srgbClr val="FFFFFF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38" name="Freeform 30"/>
            <p:cNvSpPr>
              <a:spLocks/>
            </p:cNvSpPr>
            <p:nvPr/>
          </p:nvSpPr>
          <p:spPr bwMode="auto">
            <a:xfrm>
              <a:off x="6380488" y="5160028"/>
              <a:ext cx="275394" cy="404128"/>
            </a:xfrm>
            <a:custGeom>
              <a:avLst/>
              <a:gdLst>
                <a:gd name="T0" fmla="*/ 13 w 395"/>
                <a:gd name="T1" fmla="*/ 1 h 523"/>
                <a:gd name="T2" fmla="*/ 12 w 395"/>
                <a:gd name="T3" fmla="*/ 0 h 523"/>
                <a:gd name="T4" fmla="*/ 0 w 395"/>
                <a:gd name="T5" fmla="*/ 22 h 523"/>
                <a:gd name="T6" fmla="*/ 0 w 395"/>
                <a:gd name="T7" fmla="*/ 22 h 523"/>
                <a:gd name="T8" fmla="*/ 13 w 395"/>
                <a:gd name="T9" fmla="*/ 0 h 523"/>
                <a:gd name="T10" fmla="*/ 13 w 395"/>
                <a:gd name="T11" fmla="*/ 0 h 523"/>
                <a:gd name="T12" fmla="*/ 13 w 395"/>
                <a:gd name="T13" fmla="*/ 1 h 52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95" h="523">
                  <a:moveTo>
                    <a:pt x="390" y="18"/>
                  </a:moveTo>
                  <a:lnTo>
                    <a:pt x="377" y="4"/>
                  </a:lnTo>
                  <a:lnTo>
                    <a:pt x="0" y="515"/>
                  </a:lnTo>
                  <a:lnTo>
                    <a:pt x="6" y="523"/>
                  </a:lnTo>
                  <a:lnTo>
                    <a:pt x="395" y="14"/>
                  </a:lnTo>
                  <a:lnTo>
                    <a:pt x="390" y="0"/>
                  </a:lnTo>
                  <a:lnTo>
                    <a:pt x="390" y="18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39" name="Freeform 31"/>
            <p:cNvSpPr>
              <a:spLocks/>
            </p:cNvSpPr>
            <p:nvPr/>
          </p:nvSpPr>
          <p:spPr bwMode="auto">
            <a:xfrm>
              <a:off x="6477203" y="5160028"/>
              <a:ext cx="173760" cy="13584"/>
            </a:xfrm>
            <a:custGeom>
              <a:avLst/>
              <a:gdLst>
                <a:gd name="T0" fmla="*/ 1 w 249"/>
                <a:gd name="T1" fmla="*/ 0 h 18"/>
                <a:gd name="T2" fmla="*/ 0 w 249"/>
                <a:gd name="T3" fmla="*/ 1 h 18"/>
                <a:gd name="T4" fmla="*/ 8 w 249"/>
                <a:gd name="T5" fmla="*/ 1 h 18"/>
                <a:gd name="T6" fmla="*/ 8 w 249"/>
                <a:gd name="T7" fmla="*/ 0 h 18"/>
                <a:gd name="T8" fmla="*/ 0 w 249"/>
                <a:gd name="T9" fmla="*/ 0 h 18"/>
                <a:gd name="T10" fmla="*/ 0 w 249"/>
                <a:gd name="T11" fmla="*/ 0 h 18"/>
                <a:gd name="T12" fmla="*/ 1 w 249"/>
                <a:gd name="T13" fmla="*/ 0 h 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49" h="18">
                  <a:moveTo>
                    <a:pt x="21" y="14"/>
                  </a:moveTo>
                  <a:lnTo>
                    <a:pt x="14" y="18"/>
                  </a:lnTo>
                  <a:lnTo>
                    <a:pt x="249" y="18"/>
                  </a:lnTo>
                  <a:lnTo>
                    <a:pt x="249" y="0"/>
                  </a:lnTo>
                  <a:lnTo>
                    <a:pt x="14" y="0"/>
                  </a:lnTo>
                  <a:lnTo>
                    <a:pt x="0" y="4"/>
                  </a:lnTo>
                  <a:lnTo>
                    <a:pt x="21" y="14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40" name="Freeform 32"/>
            <p:cNvSpPr>
              <a:spLocks/>
            </p:cNvSpPr>
            <p:nvPr/>
          </p:nvSpPr>
          <p:spPr bwMode="auto">
            <a:xfrm>
              <a:off x="6205088" y="5163424"/>
              <a:ext cx="288508" cy="405826"/>
            </a:xfrm>
            <a:custGeom>
              <a:avLst/>
              <a:gdLst>
                <a:gd name="T0" fmla="*/ 0 w 408"/>
                <a:gd name="T1" fmla="*/ 21 h 527"/>
                <a:gd name="T2" fmla="*/ 0 w 408"/>
                <a:gd name="T3" fmla="*/ 22 h 527"/>
                <a:gd name="T4" fmla="*/ 14 w 408"/>
                <a:gd name="T5" fmla="*/ 0 h 527"/>
                <a:gd name="T6" fmla="*/ 13 w 408"/>
                <a:gd name="T7" fmla="*/ 0 h 527"/>
                <a:gd name="T8" fmla="*/ 0 w 408"/>
                <a:gd name="T9" fmla="*/ 22 h 527"/>
                <a:gd name="T10" fmla="*/ 0 w 408"/>
                <a:gd name="T11" fmla="*/ 22 h 527"/>
                <a:gd name="T12" fmla="*/ 0 w 408"/>
                <a:gd name="T13" fmla="*/ 21 h 5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8" h="527">
                  <a:moveTo>
                    <a:pt x="13" y="503"/>
                  </a:moveTo>
                  <a:lnTo>
                    <a:pt x="18" y="519"/>
                  </a:lnTo>
                  <a:lnTo>
                    <a:pt x="408" y="10"/>
                  </a:lnTo>
                  <a:lnTo>
                    <a:pt x="387" y="0"/>
                  </a:lnTo>
                  <a:lnTo>
                    <a:pt x="0" y="511"/>
                  </a:lnTo>
                  <a:lnTo>
                    <a:pt x="13" y="527"/>
                  </a:lnTo>
                  <a:lnTo>
                    <a:pt x="13" y="503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41" name="Freeform 33"/>
            <p:cNvSpPr>
              <a:spLocks/>
            </p:cNvSpPr>
            <p:nvPr/>
          </p:nvSpPr>
          <p:spPr bwMode="auto">
            <a:xfrm>
              <a:off x="6214924" y="5550572"/>
              <a:ext cx="167203" cy="18678"/>
            </a:xfrm>
            <a:custGeom>
              <a:avLst/>
              <a:gdLst>
                <a:gd name="T0" fmla="*/ 8 w 239"/>
                <a:gd name="T1" fmla="*/ 0 h 24"/>
                <a:gd name="T2" fmla="*/ 8 w 239"/>
                <a:gd name="T3" fmla="*/ 0 h 24"/>
                <a:gd name="T4" fmla="*/ 0 w 239"/>
                <a:gd name="T5" fmla="*/ 0 h 24"/>
                <a:gd name="T6" fmla="*/ 0 w 239"/>
                <a:gd name="T7" fmla="*/ 1 h 24"/>
                <a:gd name="T8" fmla="*/ 8 w 239"/>
                <a:gd name="T9" fmla="*/ 1 h 24"/>
                <a:gd name="T10" fmla="*/ 8 w 239"/>
                <a:gd name="T11" fmla="*/ 0 h 24"/>
                <a:gd name="T12" fmla="*/ 8 w 239"/>
                <a:gd name="T13" fmla="*/ 0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39" h="24">
                  <a:moveTo>
                    <a:pt x="233" y="8"/>
                  </a:moveTo>
                  <a:lnTo>
                    <a:pt x="237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237" y="24"/>
                  </a:lnTo>
                  <a:lnTo>
                    <a:pt x="239" y="16"/>
                  </a:lnTo>
                  <a:lnTo>
                    <a:pt x="233" y="8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42" name="Freeform 34"/>
            <p:cNvSpPr>
              <a:spLocks/>
            </p:cNvSpPr>
            <p:nvPr/>
          </p:nvSpPr>
          <p:spPr bwMode="auto">
            <a:xfrm>
              <a:off x="6428026" y="4701563"/>
              <a:ext cx="270476" cy="526386"/>
            </a:xfrm>
            <a:custGeom>
              <a:avLst/>
              <a:gdLst>
                <a:gd name="T0" fmla="*/ 0 w 386"/>
                <a:gd name="T1" fmla="*/ 29 h 683"/>
                <a:gd name="T2" fmla="*/ 13 w 386"/>
                <a:gd name="T3" fmla="*/ 8 h 683"/>
                <a:gd name="T4" fmla="*/ 13 w 386"/>
                <a:gd name="T5" fmla="*/ 0 h 683"/>
                <a:gd name="T6" fmla="*/ 0 w 386"/>
                <a:gd name="T7" fmla="*/ 22 h 683"/>
                <a:gd name="T8" fmla="*/ 0 w 386"/>
                <a:gd name="T9" fmla="*/ 29 h 6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86" h="683">
                  <a:moveTo>
                    <a:pt x="0" y="683"/>
                  </a:moveTo>
                  <a:lnTo>
                    <a:pt x="386" y="179"/>
                  </a:lnTo>
                  <a:lnTo>
                    <a:pt x="386" y="0"/>
                  </a:lnTo>
                  <a:lnTo>
                    <a:pt x="0" y="510"/>
                  </a:lnTo>
                  <a:lnTo>
                    <a:pt x="0" y="683"/>
                  </a:lnTo>
                  <a:close/>
                </a:path>
              </a:pathLst>
            </a:custGeom>
            <a:solidFill>
              <a:srgbClr val="FFFFFF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43" name="Freeform 35"/>
            <p:cNvSpPr>
              <a:spLocks/>
            </p:cNvSpPr>
            <p:nvPr/>
          </p:nvSpPr>
          <p:spPr bwMode="auto">
            <a:xfrm>
              <a:off x="6421469" y="4830613"/>
              <a:ext cx="280312" cy="400732"/>
            </a:xfrm>
            <a:custGeom>
              <a:avLst/>
              <a:gdLst>
                <a:gd name="T0" fmla="*/ 12 w 401"/>
                <a:gd name="T1" fmla="*/ 0 h 520"/>
                <a:gd name="T2" fmla="*/ 13 w 401"/>
                <a:gd name="T3" fmla="*/ 0 h 520"/>
                <a:gd name="T4" fmla="*/ 0 w 401"/>
                <a:gd name="T5" fmla="*/ 22 h 520"/>
                <a:gd name="T6" fmla="*/ 0 w 401"/>
                <a:gd name="T7" fmla="*/ 22 h 520"/>
                <a:gd name="T8" fmla="*/ 13 w 401"/>
                <a:gd name="T9" fmla="*/ 0 h 520"/>
                <a:gd name="T10" fmla="*/ 12 w 401"/>
                <a:gd name="T11" fmla="*/ 0 h 5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01" h="520">
                  <a:moveTo>
                    <a:pt x="380" y="13"/>
                  </a:moveTo>
                  <a:lnTo>
                    <a:pt x="386" y="0"/>
                  </a:lnTo>
                  <a:lnTo>
                    <a:pt x="0" y="514"/>
                  </a:lnTo>
                  <a:lnTo>
                    <a:pt x="12" y="520"/>
                  </a:lnTo>
                  <a:lnTo>
                    <a:pt x="401" y="13"/>
                  </a:lnTo>
                  <a:lnTo>
                    <a:pt x="380" y="13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44" name="Freeform 36"/>
            <p:cNvSpPr>
              <a:spLocks/>
            </p:cNvSpPr>
            <p:nvPr/>
          </p:nvSpPr>
          <p:spPr bwMode="auto">
            <a:xfrm>
              <a:off x="6687027" y="4696469"/>
              <a:ext cx="14753" cy="142634"/>
            </a:xfrm>
            <a:custGeom>
              <a:avLst/>
              <a:gdLst>
                <a:gd name="T0" fmla="*/ 1 w 21"/>
                <a:gd name="T1" fmla="*/ 0 h 186"/>
                <a:gd name="T2" fmla="*/ 0 w 21"/>
                <a:gd name="T3" fmla="*/ 0 h 186"/>
                <a:gd name="T4" fmla="*/ 0 w 21"/>
                <a:gd name="T5" fmla="*/ 8 h 186"/>
                <a:gd name="T6" fmla="*/ 1 w 21"/>
                <a:gd name="T7" fmla="*/ 8 h 186"/>
                <a:gd name="T8" fmla="*/ 1 w 21"/>
                <a:gd name="T9" fmla="*/ 0 h 186"/>
                <a:gd name="T10" fmla="*/ 0 w 21"/>
                <a:gd name="T11" fmla="*/ 0 h 186"/>
                <a:gd name="T12" fmla="*/ 1 w 21"/>
                <a:gd name="T13" fmla="*/ 0 h 18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1" h="186">
                  <a:moveTo>
                    <a:pt x="21" y="12"/>
                  </a:moveTo>
                  <a:lnTo>
                    <a:pt x="0" y="7"/>
                  </a:lnTo>
                  <a:lnTo>
                    <a:pt x="0" y="186"/>
                  </a:lnTo>
                  <a:lnTo>
                    <a:pt x="21" y="186"/>
                  </a:lnTo>
                  <a:lnTo>
                    <a:pt x="21" y="7"/>
                  </a:lnTo>
                  <a:lnTo>
                    <a:pt x="6" y="0"/>
                  </a:lnTo>
                  <a:lnTo>
                    <a:pt x="21" y="12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45" name="Freeform 37"/>
            <p:cNvSpPr>
              <a:spLocks/>
            </p:cNvSpPr>
            <p:nvPr/>
          </p:nvSpPr>
          <p:spPr bwMode="auto">
            <a:xfrm>
              <a:off x="6418191" y="4696469"/>
              <a:ext cx="283590" cy="402430"/>
            </a:xfrm>
            <a:custGeom>
              <a:avLst/>
              <a:gdLst>
                <a:gd name="T0" fmla="*/ 1 w 407"/>
                <a:gd name="T1" fmla="*/ 22 h 522"/>
                <a:gd name="T2" fmla="*/ 0 w 407"/>
                <a:gd name="T3" fmla="*/ 22 h 522"/>
                <a:gd name="T4" fmla="*/ 13 w 407"/>
                <a:gd name="T5" fmla="*/ 0 h 522"/>
                <a:gd name="T6" fmla="*/ 13 w 407"/>
                <a:gd name="T7" fmla="*/ 0 h 522"/>
                <a:gd name="T8" fmla="*/ 0 w 407"/>
                <a:gd name="T9" fmla="*/ 22 h 522"/>
                <a:gd name="T10" fmla="*/ 0 w 407"/>
                <a:gd name="T11" fmla="*/ 22 h 522"/>
                <a:gd name="T12" fmla="*/ 1 w 407"/>
                <a:gd name="T13" fmla="*/ 22 h 52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7" h="522">
                  <a:moveTo>
                    <a:pt x="22" y="517"/>
                  </a:moveTo>
                  <a:lnTo>
                    <a:pt x="18" y="522"/>
                  </a:lnTo>
                  <a:lnTo>
                    <a:pt x="407" y="12"/>
                  </a:lnTo>
                  <a:lnTo>
                    <a:pt x="392" y="0"/>
                  </a:lnTo>
                  <a:lnTo>
                    <a:pt x="6" y="516"/>
                  </a:lnTo>
                  <a:lnTo>
                    <a:pt x="0" y="517"/>
                  </a:lnTo>
                  <a:lnTo>
                    <a:pt x="22" y="517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46" name="Freeform 38"/>
            <p:cNvSpPr>
              <a:spLocks/>
            </p:cNvSpPr>
            <p:nvPr/>
          </p:nvSpPr>
          <p:spPr bwMode="auto">
            <a:xfrm>
              <a:off x="6418191" y="5093805"/>
              <a:ext cx="14753" cy="137539"/>
            </a:xfrm>
            <a:custGeom>
              <a:avLst/>
              <a:gdLst>
                <a:gd name="T0" fmla="*/ 0 w 22"/>
                <a:gd name="T1" fmla="*/ 8 h 176"/>
                <a:gd name="T2" fmla="*/ 1 w 22"/>
                <a:gd name="T3" fmla="*/ 8 h 176"/>
                <a:gd name="T4" fmla="*/ 1 w 22"/>
                <a:gd name="T5" fmla="*/ 0 h 176"/>
                <a:gd name="T6" fmla="*/ 0 w 22"/>
                <a:gd name="T7" fmla="*/ 0 h 176"/>
                <a:gd name="T8" fmla="*/ 0 w 22"/>
                <a:gd name="T9" fmla="*/ 8 h 176"/>
                <a:gd name="T10" fmla="*/ 0 w 22"/>
                <a:gd name="T11" fmla="*/ 8 h 176"/>
                <a:gd name="T12" fmla="*/ 0 w 22"/>
                <a:gd name="T13" fmla="*/ 8 h 17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" h="176">
                  <a:moveTo>
                    <a:pt x="6" y="170"/>
                  </a:moveTo>
                  <a:lnTo>
                    <a:pt x="22" y="173"/>
                  </a:lnTo>
                  <a:lnTo>
                    <a:pt x="22" y="0"/>
                  </a:lnTo>
                  <a:lnTo>
                    <a:pt x="0" y="0"/>
                  </a:lnTo>
                  <a:lnTo>
                    <a:pt x="0" y="173"/>
                  </a:lnTo>
                  <a:lnTo>
                    <a:pt x="18" y="176"/>
                  </a:lnTo>
                  <a:lnTo>
                    <a:pt x="6" y="170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47" name="Freeform 39"/>
            <p:cNvSpPr>
              <a:spLocks/>
            </p:cNvSpPr>
            <p:nvPr/>
          </p:nvSpPr>
          <p:spPr bwMode="auto">
            <a:xfrm>
              <a:off x="6039524" y="4696469"/>
              <a:ext cx="658978" cy="397336"/>
            </a:xfrm>
            <a:custGeom>
              <a:avLst/>
              <a:gdLst>
                <a:gd name="T0" fmla="*/ 18 w 940"/>
                <a:gd name="T1" fmla="*/ 22 h 517"/>
                <a:gd name="T2" fmla="*/ 32 w 940"/>
                <a:gd name="T3" fmla="*/ 0 h 517"/>
                <a:gd name="T4" fmla="*/ 13 w 940"/>
                <a:gd name="T5" fmla="*/ 0 h 517"/>
                <a:gd name="T6" fmla="*/ 0 w 940"/>
                <a:gd name="T7" fmla="*/ 22 h 517"/>
                <a:gd name="T8" fmla="*/ 18 w 940"/>
                <a:gd name="T9" fmla="*/ 22 h 5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40" h="517">
                  <a:moveTo>
                    <a:pt x="554" y="517"/>
                  </a:moveTo>
                  <a:lnTo>
                    <a:pt x="940" y="7"/>
                  </a:lnTo>
                  <a:lnTo>
                    <a:pt x="385" y="0"/>
                  </a:lnTo>
                  <a:lnTo>
                    <a:pt x="0" y="510"/>
                  </a:lnTo>
                  <a:lnTo>
                    <a:pt x="554" y="517"/>
                  </a:lnTo>
                  <a:close/>
                </a:path>
              </a:pathLst>
            </a:custGeom>
            <a:solidFill>
              <a:srgbClr val="FFFFFF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48" name="Freeform 40"/>
            <p:cNvSpPr>
              <a:spLocks/>
            </p:cNvSpPr>
            <p:nvPr/>
          </p:nvSpPr>
          <p:spPr bwMode="auto">
            <a:xfrm>
              <a:off x="6421469" y="4696469"/>
              <a:ext cx="280312" cy="402430"/>
            </a:xfrm>
            <a:custGeom>
              <a:avLst/>
              <a:gdLst>
                <a:gd name="T0" fmla="*/ 13 w 401"/>
                <a:gd name="T1" fmla="*/ 1 h 522"/>
                <a:gd name="T2" fmla="*/ 13 w 401"/>
                <a:gd name="T3" fmla="*/ 0 h 522"/>
                <a:gd name="T4" fmla="*/ 0 w 401"/>
                <a:gd name="T5" fmla="*/ 22 h 522"/>
                <a:gd name="T6" fmla="*/ 0 w 401"/>
                <a:gd name="T7" fmla="*/ 22 h 522"/>
                <a:gd name="T8" fmla="*/ 13 w 401"/>
                <a:gd name="T9" fmla="*/ 0 h 522"/>
                <a:gd name="T10" fmla="*/ 13 w 401"/>
                <a:gd name="T11" fmla="*/ 0 h 522"/>
                <a:gd name="T12" fmla="*/ 13 w 401"/>
                <a:gd name="T13" fmla="*/ 1 h 52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1" h="522">
                  <a:moveTo>
                    <a:pt x="395" y="18"/>
                  </a:moveTo>
                  <a:lnTo>
                    <a:pt x="386" y="0"/>
                  </a:lnTo>
                  <a:lnTo>
                    <a:pt x="0" y="516"/>
                  </a:lnTo>
                  <a:lnTo>
                    <a:pt x="12" y="522"/>
                  </a:lnTo>
                  <a:lnTo>
                    <a:pt x="401" y="12"/>
                  </a:lnTo>
                  <a:lnTo>
                    <a:pt x="395" y="0"/>
                  </a:lnTo>
                  <a:lnTo>
                    <a:pt x="395" y="18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49" name="Freeform 41"/>
            <p:cNvSpPr>
              <a:spLocks/>
            </p:cNvSpPr>
            <p:nvPr/>
          </p:nvSpPr>
          <p:spPr bwMode="auto">
            <a:xfrm>
              <a:off x="6303443" y="4691375"/>
              <a:ext cx="395059" cy="18678"/>
            </a:xfrm>
            <a:custGeom>
              <a:avLst/>
              <a:gdLst>
                <a:gd name="T0" fmla="*/ 0 w 563"/>
                <a:gd name="T1" fmla="*/ 0 h 25"/>
                <a:gd name="T2" fmla="*/ 0 w 563"/>
                <a:gd name="T3" fmla="*/ 1 h 25"/>
                <a:gd name="T4" fmla="*/ 19 w 563"/>
                <a:gd name="T5" fmla="*/ 1 h 25"/>
                <a:gd name="T6" fmla="*/ 19 w 563"/>
                <a:gd name="T7" fmla="*/ 0 h 25"/>
                <a:gd name="T8" fmla="*/ 0 w 563"/>
                <a:gd name="T9" fmla="*/ 0 h 25"/>
                <a:gd name="T10" fmla="*/ 0 w 563"/>
                <a:gd name="T11" fmla="*/ 0 h 25"/>
                <a:gd name="T12" fmla="*/ 0 w 563"/>
                <a:gd name="T13" fmla="*/ 0 h 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63" h="25">
                  <a:moveTo>
                    <a:pt x="16" y="12"/>
                  </a:moveTo>
                  <a:lnTo>
                    <a:pt x="8" y="19"/>
                  </a:lnTo>
                  <a:lnTo>
                    <a:pt x="563" y="25"/>
                  </a:lnTo>
                  <a:lnTo>
                    <a:pt x="563" y="7"/>
                  </a:lnTo>
                  <a:lnTo>
                    <a:pt x="8" y="0"/>
                  </a:lnTo>
                  <a:lnTo>
                    <a:pt x="0" y="7"/>
                  </a:lnTo>
                  <a:lnTo>
                    <a:pt x="16" y="12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50" name="Freeform 42"/>
            <p:cNvSpPr>
              <a:spLocks/>
            </p:cNvSpPr>
            <p:nvPr/>
          </p:nvSpPr>
          <p:spPr bwMode="auto">
            <a:xfrm>
              <a:off x="6037885" y="4696469"/>
              <a:ext cx="277033" cy="402430"/>
            </a:xfrm>
            <a:custGeom>
              <a:avLst/>
              <a:gdLst>
                <a:gd name="T0" fmla="*/ 0 w 397"/>
                <a:gd name="T1" fmla="*/ 21 h 522"/>
                <a:gd name="T2" fmla="*/ 0 w 397"/>
                <a:gd name="T3" fmla="*/ 22 h 522"/>
                <a:gd name="T4" fmla="*/ 13 w 397"/>
                <a:gd name="T5" fmla="*/ 0 h 522"/>
                <a:gd name="T6" fmla="*/ 12 w 397"/>
                <a:gd name="T7" fmla="*/ 0 h 522"/>
                <a:gd name="T8" fmla="*/ 0 w 397"/>
                <a:gd name="T9" fmla="*/ 21 h 522"/>
                <a:gd name="T10" fmla="*/ 0 w 397"/>
                <a:gd name="T11" fmla="*/ 22 h 522"/>
                <a:gd name="T12" fmla="*/ 0 w 397"/>
                <a:gd name="T13" fmla="*/ 21 h 52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97" h="522">
                  <a:moveTo>
                    <a:pt x="4" y="500"/>
                  </a:moveTo>
                  <a:lnTo>
                    <a:pt x="17" y="517"/>
                  </a:lnTo>
                  <a:lnTo>
                    <a:pt x="397" y="5"/>
                  </a:lnTo>
                  <a:lnTo>
                    <a:pt x="381" y="0"/>
                  </a:lnTo>
                  <a:lnTo>
                    <a:pt x="0" y="506"/>
                  </a:lnTo>
                  <a:lnTo>
                    <a:pt x="4" y="522"/>
                  </a:lnTo>
                  <a:lnTo>
                    <a:pt x="4" y="500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51" name="Freeform 43"/>
            <p:cNvSpPr>
              <a:spLocks/>
            </p:cNvSpPr>
            <p:nvPr/>
          </p:nvSpPr>
          <p:spPr bwMode="auto">
            <a:xfrm>
              <a:off x="6039524" y="5081919"/>
              <a:ext cx="390141" cy="18678"/>
            </a:xfrm>
            <a:custGeom>
              <a:avLst/>
              <a:gdLst>
                <a:gd name="T0" fmla="*/ 18 w 557"/>
                <a:gd name="T1" fmla="*/ 0 h 26"/>
                <a:gd name="T2" fmla="*/ 18 w 557"/>
                <a:gd name="T3" fmla="*/ 0 h 26"/>
                <a:gd name="T4" fmla="*/ 0 w 557"/>
                <a:gd name="T5" fmla="*/ 0 h 26"/>
                <a:gd name="T6" fmla="*/ 0 w 557"/>
                <a:gd name="T7" fmla="*/ 1 h 26"/>
                <a:gd name="T8" fmla="*/ 18 w 557"/>
                <a:gd name="T9" fmla="*/ 1 h 26"/>
                <a:gd name="T10" fmla="*/ 19 w 557"/>
                <a:gd name="T11" fmla="*/ 1 h 26"/>
                <a:gd name="T12" fmla="*/ 18 w 557"/>
                <a:gd name="T13" fmla="*/ 0 h 2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57" h="26">
                  <a:moveTo>
                    <a:pt x="545" y="16"/>
                  </a:moveTo>
                  <a:lnTo>
                    <a:pt x="554" y="7"/>
                  </a:lnTo>
                  <a:lnTo>
                    <a:pt x="0" y="0"/>
                  </a:lnTo>
                  <a:lnTo>
                    <a:pt x="0" y="22"/>
                  </a:lnTo>
                  <a:lnTo>
                    <a:pt x="554" y="26"/>
                  </a:lnTo>
                  <a:lnTo>
                    <a:pt x="557" y="22"/>
                  </a:lnTo>
                  <a:lnTo>
                    <a:pt x="545" y="16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52" name="Freeform 44"/>
            <p:cNvSpPr>
              <a:spLocks/>
            </p:cNvSpPr>
            <p:nvPr/>
          </p:nvSpPr>
          <p:spPr bwMode="auto">
            <a:xfrm>
              <a:off x="6039524" y="5088711"/>
              <a:ext cx="388502" cy="628267"/>
            </a:xfrm>
            <a:custGeom>
              <a:avLst/>
              <a:gdLst>
                <a:gd name="T0" fmla="*/ 4 w 556"/>
                <a:gd name="T1" fmla="*/ 2 h 814"/>
                <a:gd name="T2" fmla="*/ 6 w 556"/>
                <a:gd name="T3" fmla="*/ 5 h 814"/>
                <a:gd name="T4" fmla="*/ 6 w 556"/>
                <a:gd name="T5" fmla="*/ 8 h 814"/>
                <a:gd name="T6" fmla="*/ 7 w 556"/>
                <a:gd name="T7" fmla="*/ 11 h 814"/>
                <a:gd name="T8" fmla="*/ 6 w 556"/>
                <a:gd name="T9" fmla="*/ 17 h 814"/>
                <a:gd name="T10" fmla="*/ 3 w 556"/>
                <a:gd name="T11" fmla="*/ 22 h 814"/>
                <a:gd name="T12" fmla="*/ 0 w 556"/>
                <a:gd name="T13" fmla="*/ 25 h 814"/>
                <a:gd name="T14" fmla="*/ 0 w 556"/>
                <a:gd name="T15" fmla="*/ 35 h 814"/>
                <a:gd name="T16" fmla="*/ 16 w 556"/>
                <a:gd name="T17" fmla="*/ 35 h 814"/>
                <a:gd name="T18" fmla="*/ 16 w 556"/>
                <a:gd name="T19" fmla="*/ 26 h 814"/>
                <a:gd name="T20" fmla="*/ 9 w 556"/>
                <a:gd name="T21" fmla="*/ 26 h 814"/>
                <a:gd name="T22" fmla="*/ 9 w 556"/>
                <a:gd name="T23" fmla="*/ 8 h 814"/>
                <a:gd name="T24" fmla="*/ 18 w 556"/>
                <a:gd name="T25" fmla="*/ 8 h 814"/>
                <a:gd name="T26" fmla="*/ 18 w 556"/>
                <a:gd name="T27" fmla="*/ 0 h 814"/>
                <a:gd name="T28" fmla="*/ 0 w 556"/>
                <a:gd name="T29" fmla="*/ 0 h 814"/>
                <a:gd name="T30" fmla="*/ 4 w 556"/>
                <a:gd name="T31" fmla="*/ 2 h 81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556" h="814">
                  <a:moveTo>
                    <a:pt x="132" y="59"/>
                  </a:moveTo>
                  <a:lnTo>
                    <a:pt x="180" y="116"/>
                  </a:lnTo>
                  <a:lnTo>
                    <a:pt x="193" y="194"/>
                  </a:lnTo>
                  <a:lnTo>
                    <a:pt x="211" y="270"/>
                  </a:lnTo>
                  <a:lnTo>
                    <a:pt x="169" y="405"/>
                  </a:lnTo>
                  <a:lnTo>
                    <a:pt x="97" y="513"/>
                  </a:lnTo>
                  <a:lnTo>
                    <a:pt x="0" y="596"/>
                  </a:lnTo>
                  <a:lnTo>
                    <a:pt x="0" y="814"/>
                  </a:lnTo>
                  <a:lnTo>
                    <a:pt x="490" y="814"/>
                  </a:lnTo>
                  <a:lnTo>
                    <a:pt x="490" y="613"/>
                  </a:lnTo>
                  <a:lnTo>
                    <a:pt x="253" y="613"/>
                  </a:lnTo>
                  <a:lnTo>
                    <a:pt x="253" y="180"/>
                  </a:lnTo>
                  <a:lnTo>
                    <a:pt x="556" y="180"/>
                  </a:lnTo>
                  <a:lnTo>
                    <a:pt x="556" y="7"/>
                  </a:lnTo>
                  <a:lnTo>
                    <a:pt x="2" y="0"/>
                  </a:lnTo>
                  <a:lnTo>
                    <a:pt x="132" y="59"/>
                  </a:lnTo>
                  <a:close/>
                </a:path>
              </a:pathLst>
            </a:custGeom>
            <a:solidFill>
              <a:srgbClr val="FFFFFF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53" name="Freeform 45"/>
            <p:cNvSpPr>
              <a:spLocks/>
            </p:cNvSpPr>
            <p:nvPr/>
          </p:nvSpPr>
          <p:spPr bwMode="auto">
            <a:xfrm>
              <a:off x="6128043" y="5126068"/>
              <a:ext cx="45899" cy="56035"/>
            </a:xfrm>
            <a:custGeom>
              <a:avLst/>
              <a:gdLst>
                <a:gd name="T0" fmla="*/ 2 w 64"/>
                <a:gd name="T1" fmla="*/ 3 h 71"/>
                <a:gd name="T2" fmla="*/ 2 w 64"/>
                <a:gd name="T3" fmla="*/ 3 h 71"/>
                <a:gd name="T4" fmla="*/ 0 w 64"/>
                <a:gd name="T5" fmla="*/ 0 h 71"/>
                <a:gd name="T6" fmla="*/ 0 w 64"/>
                <a:gd name="T7" fmla="*/ 0 h 71"/>
                <a:gd name="T8" fmla="*/ 2 w 64"/>
                <a:gd name="T9" fmla="*/ 3 h 71"/>
                <a:gd name="T10" fmla="*/ 2 w 64"/>
                <a:gd name="T11" fmla="*/ 3 h 71"/>
                <a:gd name="T12" fmla="*/ 2 w 64"/>
                <a:gd name="T13" fmla="*/ 3 h 71"/>
                <a:gd name="T14" fmla="*/ 2 w 64"/>
                <a:gd name="T15" fmla="*/ 3 h 71"/>
                <a:gd name="T16" fmla="*/ 2 w 64"/>
                <a:gd name="T17" fmla="*/ 3 h 71"/>
                <a:gd name="T18" fmla="*/ 2 w 64"/>
                <a:gd name="T19" fmla="*/ 3 h 7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64" h="71">
                  <a:moveTo>
                    <a:pt x="64" y="67"/>
                  </a:moveTo>
                  <a:lnTo>
                    <a:pt x="61" y="62"/>
                  </a:lnTo>
                  <a:lnTo>
                    <a:pt x="14" y="0"/>
                  </a:lnTo>
                  <a:lnTo>
                    <a:pt x="0" y="12"/>
                  </a:lnTo>
                  <a:lnTo>
                    <a:pt x="48" y="71"/>
                  </a:lnTo>
                  <a:lnTo>
                    <a:pt x="45" y="67"/>
                  </a:lnTo>
                  <a:lnTo>
                    <a:pt x="64" y="67"/>
                  </a:lnTo>
                  <a:lnTo>
                    <a:pt x="64" y="62"/>
                  </a:lnTo>
                  <a:lnTo>
                    <a:pt x="61" y="62"/>
                  </a:lnTo>
                  <a:lnTo>
                    <a:pt x="64" y="67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54" name="Freeform 46"/>
            <p:cNvSpPr>
              <a:spLocks/>
            </p:cNvSpPr>
            <p:nvPr/>
          </p:nvSpPr>
          <p:spPr bwMode="auto">
            <a:xfrm>
              <a:off x="6159189" y="5178706"/>
              <a:ext cx="26228" cy="59431"/>
            </a:xfrm>
            <a:custGeom>
              <a:avLst/>
              <a:gdLst>
                <a:gd name="T0" fmla="*/ 1 w 36"/>
                <a:gd name="T1" fmla="*/ 3 h 78"/>
                <a:gd name="T2" fmla="*/ 1 w 36"/>
                <a:gd name="T3" fmla="*/ 0 h 78"/>
                <a:gd name="T4" fmla="*/ 0 w 36"/>
                <a:gd name="T5" fmla="*/ 0 h 78"/>
                <a:gd name="T6" fmla="*/ 0 w 36"/>
                <a:gd name="T7" fmla="*/ 3 h 78"/>
                <a:gd name="T8" fmla="*/ 1 w 36"/>
                <a:gd name="T9" fmla="*/ 3 h 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6" h="78">
                  <a:moveTo>
                    <a:pt x="36" y="78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7" y="78"/>
                  </a:lnTo>
                  <a:lnTo>
                    <a:pt x="36" y="78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55" name="Freeform 47"/>
            <p:cNvSpPr>
              <a:spLocks/>
            </p:cNvSpPr>
            <p:nvPr/>
          </p:nvSpPr>
          <p:spPr bwMode="auto">
            <a:xfrm>
              <a:off x="6165746" y="5238137"/>
              <a:ext cx="24589" cy="59431"/>
            </a:xfrm>
            <a:custGeom>
              <a:avLst/>
              <a:gdLst>
                <a:gd name="T0" fmla="*/ 1 w 36"/>
                <a:gd name="T1" fmla="*/ 3 h 76"/>
                <a:gd name="T2" fmla="*/ 1 w 36"/>
                <a:gd name="T3" fmla="*/ 0 h 76"/>
                <a:gd name="T4" fmla="*/ 0 w 36"/>
                <a:gd name="T5" fmla="*/ 0 h 76"/>
                <a:gd name="T6" fmla="*/ 0 w 36"/>
                <a:gd name="T7" fmla="*/ 3 h 76"/>
                <a:gd name="T8" fmla="*/ 1 w 36"/>
                <a:gd name="T9" fmla="*/ 3 h 7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6" h="76">
                  <a:moveTo>
                    <a:pt x="36" y="76"/>
                  </a:moveTo>
                  <a:lnTo>
                    <a:pt x="29" y="0"/>
                  </a:lnTo>
                  <a:lnTo>
                    <a:pt x="0" y="0"/>
                  </a:lnTo>
                  <a:lnTo>
                    <a:pt x="15" y="76"/>
                  </a:lnTo>
                  <a:lnTo>
                    <a:pt x="36" y="76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56" name="Freeform 48"/>
            <p:cNvSpPr>
              <a:spLocks/>
            </p:cNvSpPr>
            <p:nvPr/>
          </p:nvSpPr>
          <p:spPr bwMode="auto">
            <a:xfrm>
              <a:off x="6154271" y="5297567"/>
              <a:ext cx="36063" cy="110371"/>
            </a:xfrm>
            <a:custGeom>
              <a:avLst/>
              <a:gdLst>
                <a:gd name="T0" fmla="*/ 0 w 53"/>
                <a:gd name="T1" fmla="*/ 6 h 144"/>
                <a:gd name="T2" fmla="*/ 0 w 53"/>
                <a:gd name="T3" fmla="*/ 6 h 144"/>
                <a:gd name="T4" fmla="*/ 2 w 53"/>
                <a:gd name="T5" fmla="*/ 0 h 144"/>
                <a:gd name="T6" fmla="*/ 1 w 53"/>
                <a:gd name="T7" fmla="*/ 0 h 144"/>
                <a:gd name="T8" fmla="*/ 0 w 53"/>
                <a:gd name="T9" fmla="*/ 5 h 144"/>
                <a:gd name="T10" fmla="*/ 0 w 53"/>
                <a:gd name="T11" fmla="*/ 5 h 144"/>
                <a:gd name="T12" fmla="*/ 0 w 53"/>
                <a:gd name="T13" fmla="*/ 6 h 144"/>
                <a:gd name="T14" fmla="*/ 0 w 53"/>
                <a:gd name="T15" fmla="*/ 6 h 144"/>
                <a:gd name="T16" fmla="*/ 0 w 53"/>
                <a:gd name="T17" fmla="*/ 6 h 144"/>
                <a:gd name="T18" fmla="*/ 0 w 53"/>
                <a:gd name="T19" fmla="*/ 6 h 1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3" h="144">
                  <a:moveTo>
                    <a:pt x="16" y="144"/>
                  </a:moveTo>
                  <a:lnTo>
                    <a:pt x="16" y="139"/>
                  </a:lnTo>
                  <a:lnTo>
                    <a:pt x="53" y="0"/>
                  </a:lnTo>
                  <a:lnTo>
                    <a:pt x="32" y="0"/>
                  </a:lnTo>
                  <a:lnTo>
                    <a:pt x="0" y="134"/>
                  </a:lnTo>
                  <a:lnTo>
                    <a:pt x="1" y="134"/>
                  </a:lnTo>
                  <a:lnTo>
                    <a:pt x="16" y="144"/>
                  </a:lnTo>
                  <a:lnTo>
                    <a:pt x="16" y="141"/>
                  </a:lnTo>
                  <a:lnTo>
                    <a:pt x="16" y="139"/>
                  </a:lnTo>
                  <a:lnTo>
                    <a:pt x="16" y="144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57" name="Freeform 49"/>
            <p:cNvSpPr>
              <a:spLocks/>
            </p:cNvSpPr>
            <p:nvPr/>
          </p:nvSpPr>
          <p:spPr bwMode="auto">
            <a:xfrm>
              <a:off x="6098537" y="5401147"/>
              <a:ext cx="65570" cy="88297"/>
            </a:xfrm>
            <a:custGeom>
              <a:avLst/>
              <a:gdLst>
                <a:gd name="T0" fmla="*/ 0 w 95"/>
                <a:gd name="T1" fmla="*/ 4 h 116"/>
                <a:gd name="T2" fmla="*/ 0 w 95"/>
                <a:gd name="T3" fmla="*/ 4 h 116"/>
                <a:gd name="T4" fmla="*/ 3 w 95"/>
                <a:gd name="T5" fmla="*/ 0 h 116"/>
                <a:gd name="T6" fmla="*/ 3 w 95"/>
                <a:gd name="T7" fmla="*/ 0 h 116"/>
                <a:gd name="T8" fmla="*/ 0 w 95"/>
                <a:gd name="T9" fmla="*/ 4 h 116"/>
                <a:gd name="T10" fmla="*/ 0 w 95"/>
                <a:gd name="T11" fmla="*/ 4 h 116"/>
                <a:gd name="T12" fmla="*/ 0 w 95"/>
                <a:gd name="T13" fmla="*/ 4 h 116"/>
                <a:gd name="T14" fmla="*/ 0 w 95"/>
                <a:gd name="T15" fmla="*/ 4 h 11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95" h="116">
                  <a:moveTo>
                    <a:pt x="17" y="116"/>
                  </a:moveTo>
                  <a:lnTo>
                    <a:pt x="17" y="115"/>
                  </a:lnTo>
                  <a:lnTo>
                    <a:pt x="95" y="10"/>
                  </a:lnTo>
                  <a:lnTo>
                    <a:pt x="80" y="0"/>
                  </a:lnTo>
                  <a:lnTo>
                    <a:pt x="0" y="102"/>
                  </a:lnTo>
                  <a:lnTo>
                    <a:pt x="17" y="116"/>
                  </a:lnTo>
                  <a:lnTo>
                    <a:pt x="17" y="115"/>
                  </a:lnTo>
                  <a:lnTo>
                    <a:pt x="17" y="116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58" name="Freeform 50"/>
            <p:cNvSpPr>
              <a:spLocks/>
            </p:cNvSpPr>
            <p:nvPr/>
          </p:nvSpPr>
          <p:spPr bwMode="auto">
            <a:xfrm>
              <a:off x="6029689" y="5479255"/>
              <a:ext cx="80323" cy="74713"/>
            </a:xfrm>
            <a:custGeom>
              <a:avLst/>
              <a:gdLst>
                <a:gd name="T0" fmla="*/ 1 w 115"/>
                <a:gd name="T1" fmla="*/ 4 h 97"/>
                <a:gd name="T2" fmla="*/ 1 w 115"/>
                <a:gd name="T3" fmla="*/ 4 h 97"/>
                <a:gd name="T4" fmla="*/ 4 w 115"/>
                <a:gd name="T5" fmla="*/ 0 h 97"/>
                <a:gd name="T6" fmla="*/ 3 w 115"/>
                <a:gd name="T7" fmla="*/ 0 h 97"/>
                <a:gd name="T8" fmla="*/ 0 w 115"/>
                <a:gd name="T9" fmla="*/ 4 h 97"/>
                <a:gd name="T10" fmla="*/ 0 w 115"/>
                <a:gd name="T11" fmla="*/ 4 h 97"/>
                <a:gd name="T12" fmla="*/ 0 w 115"/>
                <a:gd name="T13" fmla="*/ 4 h 97"/>
                <a:gd name="T14" fmla="*/ 0 w 115"/>
                <a:gd name="T15" fmla="*/ 4 h 97"/>
                <a:gd name="T16" fmla="*/ 0 w 115"/>
                <a:gd name="T17" fmla="*/ 4 h 97"/>
                <a:gd name="T18" fmla="*/ 1 w 115"/>
                <a:gd name="T19" fmla="*/ 4 h 9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15" h="97">
                  <a:moveTo>
                    <a:pt x="26" y="90"/>
                  </a:moveTo>
                  <a:lnTo>
                    <a:pt x="24" y="97"/>
                  </a:lnTo>
                  <a:lnTo>
                    <a:pt x="115" y="14"/>
                  </a:lnTo>
                  <a:lnTo>
                    <a:pt x="98" y="0"/>
                  </a:lnTo>
                  <a:lnTo>
                    <a:pt x="8" y="84"/>
                  </a:lnTo>
                  <a:lnTo>
                    <a:pt x="0" y="90"/>
                  </a:lnTo>
                  <a:lnTo>
                    <a:pt x="8" y="84"/>
                  </a:lnTo>
                  <a:lnTo>
                    <a:pt x="0" y="88"/>
                  </a:lnTo>
                  <a:lnTo>
                    <a:pt x="0" y="90"/>
                  </a:lnTo>
                  <a:lnTo>
                    <a:pt x="26" y="90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59" name="Freeform 51"/>
            <p:cNvSpPr>
              <a:spLocks/>
            </p:cNvSpPr>
            <p:nvPr/>
          </p:nvSpPr>
          <p:spPr bwMode="auto">
            <a:xfrm>
              <a:off x="6026410" y="5548874"/>
              <a:ext cx="21310" cy="181688"/>
            </a:xfrm>
            <a:custGeom>
              <a:avLst/>
              <a:gdLst>
                <a:gd name="T0" fmla="*/ 0 w 30"/>
                <a:gd name="T1" fmla="*/ 9 h 236"/>
                <a:gd name="T2" fmla="*/ 1 w 30"/>
                <a:gd name="T3" fmla="*/ 9 h 236"/>
                <a:gd name="T4" fmla="*/ 1 w 30"/>
                <a:gd name="T5" fmla="*/ 0 h 236"/>
                <a:gd name="T6" fmla="*/ 0 w 30"/>
                <a:gd name="T7" fmla="*/ 0 h 236"/>
                <a:gd name="T8" fmla="*/ 0 w 30"/>
                <a:gd name="T9" fmla="*/ 9 h 236"/>
                <a:gd name="T10" fmla="*/ 0 w 30"/>
                <a:gd name="T11" fmla="*/ 10 h 236"/>
                <a:gd name="T12" fmla="*/ 0 w 30"/>
                <a:gd name="T13" fmla="*/ 9 h 236"/>
                <a:gd name="T14" fmla="*/ 0 w 30"/>
                <a:gd name="T15" fmla="*/ 10 h 236"/>
                <a:gd name="T16" fmla="*/ 0 w 30"/>
                <a:gd name="T17" fmla="*/ 10 h 236"/>
                <a:gd name="T18" fmla="*/ 0 w 30"/>
                <a:gd name="T19" fmla="*/ 9 h 2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0" h="236">
                  <a:moveTo>
                    <a:pt x="17" y="206"/>
                  </a:moveTo>
                  <a:lnTo>
                    <a:pt x="30" y="218"/>
                  </a:lnTo>
                  <a:lnTo>
                    <a:pt x="30" y="0"/>
                  </a:lnTo>
                  <a:lnTo>
                    <a:pt x="4" y="0"/>
                  </a:lnTo>
                  <a:lnTo>
                    <a:pt x="0" y="218"/>
                  </a:lnTo>
                  <a:lnTo>
                    <a:pt x="17" y="236"/>
                  </a:lnTo>
                  <a:lnTo>
                    <a:pt x="0" y="218"/>
                  </a:lnTo>
                  <a:lnTo>
                    <a:pt x="0" y="236"/>
                  </a:lnTo>
                  <a:lnTo>
                    <a:pt x="17" y="236"/>
                  </a:lnTo>
                  <a:lnTo>
                    <a:pt x="17" y="206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60" name="Freeform 52"/>
            <p:cNvSpPr>
              <a:spLocks/>
            </p:cNvSpPr>
            <p:nvPr/>
          </p:nvSpPr>
          <p:spPr bwMode="auto">
            <a:xfrm>
              <a:off x="6039524" y="5706790"/>
              <a:ext cx="344242" cy="27168"/>
            </a:xfrm>
            <a:custGeom>
              <a:avLst/>
              <a:gdLst>
                <a:gd name="T0" fmla="*/ 16 w 493"/>
                <a:gd name="T1" fmla="*/ 0 h 33"/>
                <a:gd name="T2" fmla="*/ 16 w 493"/>
                <a:gd name="T3" fmla="*/ 0 h 33"/>
                <a:gd name="T4" fmla="*/ 0 w 493"/>
                <a:gd name="T5" fmla="*/ 0 h 33"/>
                <a:gd name="T6" fmla="*/ 0 w 493"/>
                <a:gd name="T7" fmla="*/ 1 h 33"/>
                <a:gd name="T8" fmla="*/ 16 w 493"/>
                <a:gd name="T9" fmla="*/ 2 h 33"/>
                <a:gd name="T10" fmla="*/ 16 w 493"/>
                <a:gd name="T11" fmla="*/ 0 h 33"/>
                <a:gd name="T12" fmla="*/ 16 w 493"/>
                <a:gd name="T13" fmla="*/ 2 h 33"/>
                <a:gd name="T14" fmla="*/ 16 w 493"/>
                <a:gd name="T15" fmla="*/ 2 h 33"/>
                <a:gd name="T16" fmla="*/ 16 w 493"/>
                <a:gd name="T17" fmla="*/ 0 h 33"/>
                <a:gd name="T18" fmla="*/ 16 w 493"/>
                <a:gd name="T19" fmla="*/ 0 h 3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93" h="33">
                  <a:moveTo>
                    <a:pt x="484" y="12"/>
                  </a:moveTo>
                  <a:lnTo>
                    <a:pt x="490" y="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490" y="33"/>
                  </a:lnTo>
                  <a:lnTo>
                    <a:pt x="493" y="12"/>
                  </a:lnTo>
                  <a:lnTo>
                    <a:pt x="490" y="33"/>
                  </a:lnTo>
                  <a:lnTo>
                    <a:pt x="493" y="33"/>
                  </a:lnTo>
                  <a:lnTo>
                    <a:pt x="493" y="12"/>
                  </a:lnTo>
                  <a:lnTo>
                    <a:pt x="484" y="12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61" name="Freeform 53"/>
            <p:cNvSpPr>
              <a:spLocks/>
            </p:cNvSpPr>
            <p:nvPr/>
          </p:nvSpPr>
          <p:spPr bwMode="auto">
            <a:xfrm>
              <a:off x="6378849" y="5550572"/>
              <a:ext cx="4918" cy="166406"/>
            </a:xfrm>
            <a:custGeom>
              <a:avLst/>
              <a:gdLst>
                <a:gd name="T0" fmla="*/ 0 w 9"/>
                <a:gd name="T1" fmla="*/ 1 h 214"/>
                <a:gd name="T2" fmla="*/ 0 w 9"/>
                <a:gd name="T3" fmla="*/ 0 h 214"/>
                <a:gd name="T4" fmla="*/ 0 w 9"/>
                <a:gd name="T5" fmla="*/ 10 h 214"/>
                <a:gd name="T6" fmla="*/ 0 w 9"/>
                <a:gd name="T7" fmla="*/ 10 h 214"/>
                <a:gd name="T8" fmla="*/ 0 w 9"/>
                <a:gd name="T9" fmla="*/ 0 h 214"/>
                <a:gd name="T10" fmla="*/ 0 w 9"/>
                <a:gd name="T11" fmla="*/ 0 h 214"/>
                <a:gd name="T12" fmla="*/ 0 w 9"/>
                <a:gd name="T13" fmla="*/ 0 h 214"/>
                <a:gd name="T14" fmla="*/ 0 w 9"/>
                <a:gd name="T15" fmla="*/ 0 h 214"/>
                <a:gd name="T16" fmla="*/ 0 w 9"/>
                <a:gd name="T17" fmla="*/ 0 h 214"/>
                <a:gd name="T18" fmla="*/ 0 w 9"/>
                <a:gd name="T19" fmla="*/ 1 h 2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9" h="214">
                  <a:moveTo>
                    <a:pt x="6" y="24"/>
                  </a:moveTo>
                  <a:lnTo>
                    <a:pt x="0" y="13"/>
                  </a:lnTo>
                  <a:lnTo>
                    <a:pt x="0" y="214"/>
                  </a:lnTo>
                  <a:lnTo>
                    <a:pt x="9" y="214"/>
                  </a:lnTo>
                  <a:lnTo>
                    <a:pt x="9" y="13"/>
                  </a:lnTo>
                  <a:lnTo>
                    <a:pt x="6" y="0"/>
                  </a:lnTo>
                  <a:lnTo>
                    <a:pt x="9" y="13"/>
                  </a:lnTo>
                  <a:lnTo>
                    <a:pt x="9" y="0"/>
                  </a:lnTo>
                  <a:lnTo>
                    <a:pt x="6" y="0"/>
                  </a:lnTo>
                  <a:lnTo>
                    <a:pt x="6" y="24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62" name="Freeform 54"/>
            <p:cNvSpPr>
              <a:spLocks/>
            </p:cNvSpPr>
            <p:nvPr/>
          </p:nvSpPr>
          <p:spPr bwMode="auto">
            <a:xfrm>
              <a:off x="6205088" y="5550572"/>
              <a:ext cx="175400" cy="18678"/>
            </a:xfrm>
            <a:custGeom>
              <a:avLst/>
              <a:gdLst>
                <a:gd name="T0" fmla="*/ 0 w 250"/>
                <a:gd name="T1" fmla="*/ 0 h 24"/>
                <a:gd name="T2" fmla="*/ 0 w 250"/>
                <a:gd name="T3" fmla="*/ 1 h 24"/>
                <a:gd name="T4" fmla="*/ 9 w 250"/>
                <a:gd name="T5" fmla="*/ 1 h 24"/>
                <a:gd name="T6" fmla="*/ 9 w 250"/>
                <a:gd name="T7" fmla="*/ 0 h 24"/>
                <a:gd name="T8" fmla="*/ 0 w 250"/>
                <a:gd name="T9" fmla="*/ 0 h 24"/>
                <a:gd name="T10" fmla="*/ 1 w 250"/>
                <a:gd name="T11" fmla="*/ 0 h 24"/>
                <a:gd name="T12" fmla="*/ 0 w 250"/>
                <a:gd name="T13" fmla="*/ 0 h 24"/>
                <a:gd name="T14" fmla="*/ 0 w 250"/>
                <a:gd name="T15" fmla="*/ 1 h 24"/>
                <a:gd name="T16" fmla="*/ 0 w 250"/>
                <a:gd name="T17" fmla="*/ 1 h 24"/>
                <a:gd name="T18" fmla="*/ 0 w 250"/>
                <a:gd name="T19" fmla="*/ 0 h 2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50" h="24">
                  <a:moveTo>
                    <a:pt x="0" y="13"/>
                  </a:moveTo>
                  <a:lnTo>
                    <a:pt x="13" y="24"/>
                  </a:lnTo>
                  <a:lnTo>
                    <a:pt x="250" y="24"/>
                  </a:lnTo>
                  <a:lnTo>
                    <a:pt x="250" y="0"/>
                  </a:lnTo>
                  <a:lnTo>
                    <a:pt x="13" y="0"/>
                  </a:lnTo>
                  <a:lnTo>
                    <a:pt x="24" y="13"/>
                  </a:lnTo>
                  <a:lnTo>
                    <a:pt x="0" y="13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63" name="Freeform 55"/>
            <p:cNvSpPr>
              <a:spLocks/>
            </p:cNvSpPr>
            <p:nvPr/>
          </p:nvSpPr>
          <p:spPr bwMode="auto">
            <a:xfrm>
              <a:off x="6205088" y="5219459"/>
              <a:ext cx="18032" cy="341302"/>
            </a:xfrm>
            <a:custGeom>
              <a:avLst/>
              <a:gdLst>
                <a:gd name="T0" fmla="*/ 0 w 24"/>
                <a:gd name="T1" fmla="*/ 0 h 443"/>
                <a:gd name="T2" fmla="*/ 0 w 24"/>
                <a:gd name="T3" fmla="*/ 0 h 443"/>
                <a:gd name="T4" fmla="*/ 0 w 24"/>
                <a:gd name="T5" fmla="*/ 19 h 443"/>
                <a:gd name="T6" fmla="*/ 1 w 24"/>
                <a:gd name="T7" fmla="*/ 19 h 443"/>
                <a:gd name="T8" fmla="*/ 1 w 24"/>
                <a:gd name="T9" fmla="*/ 0 h 443"/>
                <a:gd name="T10" fmla="*/ 0 w 24"/>
                <a:gd name="T11" fmla="*/ 1 h 443"/>
                <a:gd name="T12" fmla="*/ 0 w 24"/>
                <a:gd name="T13" fmla="*/ 0 h 443"/>
                <a:gd name="T14" fmla="*/ 0 w 24"/>
                <a:gd name="T15" fmla="*/ 0 h 443"/>
                <a:gd name="T16" fmla="*/ 0 w 24"/>
                <a:gd name="T17" fmla="*/ 0 h 443"/>
                <a:gd name="T18" fmla="*/ 0 w 24"/>
                <a:gd name="T19" fmla="*/ 0 h 44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4" h="443">
                  <a:moveTo>
                    <a:pt x="13" y="0"/>
                  </a:moveTo>
                  <a:lnTo>
                    <a:pt x="0" y="10"/>
                  </a:lnTo>
                  <a:lnTo>
                    <a:pt x="0" y="443"/>
                  </a:lnTo>
                  <a:lnTo>
                    <a:pt x="24" y="443"/>
                  </a:lnTo>
                  <a:lnTo>
                    <a:pt x="24" y="10"/>
                  </a:lnTo>
                  <a:lnTo>
                    <a:pt x="13" y="23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64" name="Freeform 56"/>
            <p:cNvSpPr>
              <a:spLocks/>
            </p:cNvSpPr>
            <p:nvPr/>
          </p:nvSpPr>
          <p:spPr bwMode="auto">
            <a:xfrm>
              <a:off x="6214924" y="5219459"/>
              <a:ext cx="218020" cy="16980"/>
            </a:xfrm>
            <a:custGeom>
              <a:avLst/>
              <a:gdLst>
                <a:gd name="T0" fmla="*/ 10 w 310"/>
                <a:gd name="T1" fmla="*/ 0 h 23"/>
                <a:gd name="T2" fmla="*/ 10 w 310"/>
                <a:gd name="T3" fmla="*/ 0 h 23"/>
                <a:gd name="T4" fmla="*/ 0 w 310"/>
                <a:gd name="T5" fmla="*/ 0 h 23"/>
                <a:gd name="T6" fmla="*/ 0 w 310"/>
                <a:gd name="T7" fmla="*/ 1 h 23"/>
                <a:gd name="T8" fmla="*/ 10 w 310"/>
                <a:gd name="T9" fmla="*/ 1 h 23"/>
                <a:gd name="T10" fmla="*/ 10 w 310"/>
                <a:gd name="T11" fmla="*/ 0 h 23"/>
                <a:gd name="T12" fmla="*/ 10 w 310"/>
                <a:gd name="T13" fmla="*/ 1 h 23"/>
                <a:gd name="T14" fmla="*/ 10 w 310"/>
                <a:gd name="T15" fmla="*/ 1 h 23"/>
                <a:gd name="T16" fmla="*/ 10 w 310"/>
                <a:gd name="T17" fmla="*/ 0 h 23"/>
                <a:gd name="T18" fmla="*/ 10 w 310"/>
                <a:gd name="T19" fmla="*/ 0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10" h="23">
                  <a:moveTo>
                    <a:pt x="288" y="10"/>
                  </a:moveTo>
                  <a:lnTo>
                    <a:pt x="303" y="0"/>
                  </a:lnTo>
                  <a:lnTo>
                    <a:pt x="0" y="0"/>
                  </a:lnTo>
                  <a:lnTo>
                    <a:pt x="0" y="23"/>
                  </a:lnTo>
                  <a:lnTo>
                    <a:pt x="303" y="23"/>
                  </a:lnTo>
                  <a:lnTo>
                    <a:pt x="310" y="10"/>
                  </a:lnTo>
                  <a:lnTo>
                    <a:pt x="303" y="23"/>
                  </a:lnTo>
                  <a:lnTo>
                    <a:pt x="310" y="23"/>
                  </a:lnTo>
                  <a:lnTo>
                    <a:pt x="310" y="10"/>
                  </a:lnTo>
                  <a:lnTo>
                    <a:pt x="288" y="10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65" name="Freeform 57"/>
            <p:cNvSpPr>
              <a:spLocks/>
            </p:cNvSpPr>
            <p:nvPr/>
          </p:nvSpPr>
          <p:spPr bwMode="auto">
            <a:xfrm>
              <a:off x="6418191" y="5087013"/>
              <a:ext cx="14753" cy="140935"/>
            </a:xfrm>
            <a:custGeom>
              <a:avLst/>
              <a:gdLst>
                <a:gd name="T0" fmla="*/ 0 w 22"/>
                <a:gd name="T1" fmla="*/ 1 h 183"/>
                <a:gd name="T2" fmla="*/ 0 w 22"/>
                <a:gd name="T3" fmla="*/ 0 h 183"/>
                <a:gd name="T4" fmla="*/ 0 w 22"/>
                <a:gd name="T5" fmla="*/ 8 h 183"/>
                <a:gd name="T6" fmla="*/ 1 w 22"/>
                <a:gd name="T7" fmla="*/ 8 h 183"/>
                <a:gd name="T8" fmla="*/ 1 w 22"/>
                <a:gd name="T9" fmla="*/ 0 h 183"/>
                <a:gd name="T10" fmla="*/ 0 w 22"/>
                <a:gd name="T11" fmla="*/ 0 h 183"/>
                <a:gd name="T12" fmla="*/ 1 w 22"/>
                <a:gd name="T13" fmla="*/ 0 h 183"/>
                <a:gd name="T14" fmla="*/ 1 w 22"/>
                <a:gd name="T15" fmla="*/ 0 h 183"/>
                <a:gd name="T16" fmla="*/ 0 w 22"/>
                <a:gd name="T17" fmla="*/ 0 h 183"/>
                <a:gd name="T18" fmla="*/ 0 w 22"/>
                <a:gd name="T19" fmla="*/ 1 h 18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2" h="183">
                  <a:moveTo>
                    <a:pt x="15" y="19"/>
                  </a:moveTo>
                  <a:lnTo>
                    <a:pt x="0" y="10"/>
                  </a:lnTo>
                  <a:lnTo>
                    <a:pt x="0" y="183"/>
                  </a:lnTo>
                  <a:lnTo>
                    <a:pt x="22" y="183"/>
                  </a:lnTo>
                  <a:lnTo>
                    <a:pt x="22" y="10"/>
                  </a:lnTo>
                  <a:lnTo>
                    <a:pt x="15" y="0"/>
                  </a:lnTo>
                  <a:lnTo>
                    <a:pt x="22" y="10"/>
                  </a:lnTo>
                  <a:lnTo>
                    <a:pt x="22" y="0"/>
                  </a:lnTo>
                  <a:lnTo>
                    <a:pt x="15" y="0"/>
                  </a:lnTo>
                  <a:lnTo>
                    <a:pt x="15" y="19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66" name="Freeform 58"/>
            <p:cNvSpPr>
              <a:spLocks/>
            </p:cNvSpPr>
            <p:nvPr/>
          </p:nvSpPr>
          <p:spPr bwMode="auto">
            <a:xfrm>
              <a:off x="6008378" y="5081919"/>
              <a:ext cx="419648" cy="18678"/>
            </a:xfrm>
            <a:custGeom>
              <a:avLst/>
              <a:gdLst>
                <a:gd name="T0" fmla="*/ 2 w 600"/>
                <a:gd name="T1" fmla="*/ 0 h 26"/>
                <a:gd name="T2" fmla="*/ 2 w 600"/>
                <a:gd name="T3" fmla="*/ 1 h 26"/>
                <a:gd name="T4" fmla="*/ 20 w 600"/>
                <a:gd name="T5" fmla="*/ 1 h 26"/>
                <a:gd name="T6" fmla="*/ 20 w 600"/>
                <a:gd name="T7" fmla="*/ 0 h 26"/>
                <a:gd name="T8" fmla="*/ 2 w 600"/>
                <a:gd name="T9" fmla="*/ 0 h 26"/>
                <a:gd name="T10" fmla="*/ 1 w 600"/>
                <a:gd name="T11" fmla="*/ 0 h 26"/>
                <a:gd name="T12" fmla="*/ 2 w 600"/>
                <a:gd name="T13" fmla="*/ 0 h 26"/>
                <a:gd name="T14" fmla="*/ 0 w 600"/>
                <a:gd name="T15" fmla="*/ 0 h 26"/>
                <a:gd name="T16" fmla="*/ 1 w 600"/>
                <a:gd name="T17" fmla="*/ 0 h 26"/>
                <a:gd name="T18" fmla="*/ 2 w 600"/>
                <a:gd name="T19" fmla="*/ 0 h 2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600" h="26">
                  <a:moveTo>
                    <a:pt x="57" y="0"/>
                  </a:moveTo>
                  <a:lnTo>
                    <a:pt x="46" y="22"/>
                  </a:lnTo>
                  <a:lnTo>
                    <a:pt x="600" y="26"/>
                  </a:lnTo>
                  <a:lnTo>
                    <a:pt x="600" y="7"/>
                  </a:lnTo>
                  <a:lnTo>
                    <a:pt x="46" y="0"/>
                  </a:lnTo>
                  <a:lnTo>
                    <a:pt x="44" y="19"/>
                  </a:lnTo>
                  <a:lnTo>
                    <a:pt x="46" y="0"/>
                  </a:lnTo>
                  <a:lnTo>
                    <a:pt x="0" y="0"/>
                  </a:lnTo>
                  <a:lnTo>
                    <a:pt x="44" y="19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67" name="Freeform 59"/>
            <p:cNvSpPr>
              <a:spLocks/>
            </p:cNvSpPr>
            <p:nvPr/>
          </p:nvSpPr>
          <p:spPr bwMode="auto">
            <a:xfrm>
              <a:off x="6039524" y="5081919"/>
              <a:ext cx="98355" cy="59431"/>
            </a:xfrm>
            <a:custGeom>
              <a:avLst/>
              <a:gdLst>
                <a:gd name="T0" fmla="*/ 4 w 143"/>
                <a:gd name="T1" fmla="*/ 2 h 78"/>
                <a:gd name="T2" fmla="*/ 4 w 143"/>
                <a:gd name="T3" fmla="*/ 2 h 78"/>
                <a:gd name="T4" fmla="*/ 0 w 143"/>
                <a:gd name="T5" fmla="*/ 0 h 78"/>
                <a:gd name="T6" fmla="*/ 0 w 143"/>
                <a:gd name="T7" fmla="*/ 1 h 78"/>
                <a:gd name="T8" fmla="*/ 4 w 143"/>
                <a:gd name="T9" fmla="*/ 3 h 78"/>
                <a:gd name="T10" fmla="*/ 4 w 143"/>
                <a:gd name="T11" fmla="*/ 3 h 78"/>
                <a:gd name="T12" fmla="*/ 4 w 143"/>
                <a:gd name="T13" fmla="*/ 2 h 78"/>
                <a:gd name="T14" fmla="*/ 4 w 143"/>
                <a:gd name="T15" fmla="*/ 2 h 78"/>
                <a:gd name="T16" fmla="*/ 4 w 143"/>
                <a:gd name="T17" fmla="*/ 2 h 7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3" h="78">
                  <a:moveTo>
                    <a:pt x="143" y="59"/>
                  </a:moveTo>
                  <a:lnTo>
                    <a:pt x="139" y="59"/>
                  </a:lnTo>
                  <a:lnTo>
                    <a:pt x="13" y="0"/>
                  </a:lnTo>
                  <a:lnTo>
                    <a:pt x="0" y="19"/>
                  </a:lnTo>
                  <a:lnTo>
                    <a:pt x="130" y="78"/>
                  </a:lnTo>
                  <a:lnTo>
                    <a:pt x="129" y="71"/>
                  </a:lnTo>
                  <a:lnTo>
                    <a:pt x="143" y="59"/>
                  </a:lnTo>
                  <a:lnTo>
                    <a:pt x="139" y="59"/>
                  </a:lnTo>
                  <a:lnTo>
                    <a:pt x="143" y="59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68" name="Freeform 60"/>
            <p:cNvSpPr>
              <a:spLocks/>
            </p:cNvSpPr>
            <p:nvPr/>
          </p:nvSpPr>
          <p:spPr bwMode="auto">
            <a:xfrm>
              <a:off x="6472286" y="5154934"/>
              <a:ext cx="427844" cy="395638"/>
            </a:xfrm>
            <a:custGeom>
              <a:avLst/>
              <a:gdLst>
                <a:gd name="T0" fmla="*/ 0 w 612"/>
                <a:gd name="T1" fmla="*/ 22 h 512"/>
                <a:gd name="T2" fmla="*/ 12 w 612"/>
                <a:gd name="T3" fmla="*/ 0 h 512"/>
                <a:gd name="T4" fmla="*/ 20 w 612"/>
                <a:gd name="T5" fmla="*/ 0 h 512"/>
                <a:gd name="T6" fmla="*/ 8 w 612"/>
                <a:gd name="T7" fmla="*/ 22 h 512"/>
                <a:gd name="T8" fmla="*/ 0 w 612"/>
                <a:gd name="T9" fmla="*/ 22 h 5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12" h="512">
                  <a:moveTo>
                    <a:pt x="0" y="512"/>
                  </a:moveTo>
                  <a:lnTo>
                    <a:pt x="379" y="0"/>
                  </a:lnTo>
                  <a:lnTo>
                    <a:pt x="612" y="0"/>
                  </a:lnTo>
                  <a:lnTo>
                    <a:pt x="232" y="512"/>
                  </a:lnTo>
                  <a:lnTo>
                    <a:pt x="0" y="512"/>
                  </a:lnTo>
                  <a:close/>
                </a:path>
              </a:pathLst>
            </a:custGeom>
            <a:solidFill>
              <a:srgbClr val="FFFFFF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69" name="Freeform 61"/>
            <p:cNvSpPr>
              <a:spLocks/>
            </p:cNvSpPr>
            <p:nvPr/>
          </p:nvSpPr>
          <p:spPr bwMode="auto">
            <a:xfrm>
              <a:off x="6465729" y="5144746"/>
              <a:ext cx="278672" cy="409222"/>
            </a:xfrm>
            <a:custGeom>
              <a:avLst/>
              <a:gdLst>
                <a:gd name="T0" fmla="*/ 13 w 399"/>
                <a:gd name="T1" fmla="*/ 0 h 530"/>
                <a:gd name="T2" fmla="*/ 12 w 399"/>
                <a:gd name="T3" fmla="*/ 0 h 530"/>
                <a:gd name="T4" fmla="*/ 0 w 399"/>
                <a:gd name="T5" fmla="*/ 22 h 530"/>
                <a:gd name="T6" fmla="*/ 0 w 399"/>
                <a:gd name="T7" fmla="*/ 23 h 530"/>
                <a:gd name="T8" fmla="*/ 13 w 399"/>
                <a:gd name="T9" fmla="*/ 1 h 530"/>
                <a:gd name="T10" fmla="*/ 13 w 399"/>
                <a:gd name="T11" fmla="*/ 1 h 530"/>
                <a:gd name="T12" fmla="*/ 13 w 399"/>
                <a:gd name="T13" fmla="*/ 0 h 53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99" h="530">
                  <a:moveTo>
                    <a:pt x="390" y="0"/>
                  </a:moveTo>
                  <a:lnTo>
                    <a:pt x="382" y="5"/>
                  </a:lnTo>
                  <a:lnTo>
                    <a:pt x="0" y="521"/>
                  </a:lnTo>
                  <a:lnTo>
                    <a:pt x="16" y="530"/>
                  </a:lnTo>
                  <a:lnTo>
                    <a:pt x="399" y="18"/>
                  </a:lnTo>
                  <a:lnTo>
                    <a:pt x="390" y="20"/>
                  </a:lnTo>
                  <a:lnTo>
                    <a:pt x="390" y="0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70" name="Freeform 62"/>
            <p:cNvSpPr>
              <a:spLocks/>
            </p:cNvSpPr>
            <p:nvPr/>
          </p:nvSpPr>
          <p:spPr bwMode="auto">
            <a:xfrm>
              <a:off x="6737844" y="5144746"/>
              <a:ext cx="165564" cy="15282"/>
            </a:xfrm>
            <a:custGeom>
              <a:avLst/>
              <a:gdLst>
                <a:gd name="T0" fmla="*/ 8 w 238"/>
                <a:gd name="T1" fmla="*/ 1 h 20"/>
                <a:gd name="T2" fmla="*/ 8 w 238"/>
                <a:gd name="T3" fmla="*/ 0 h 20"/>
                <a:gd name="T4" fmla="*/ 0 w 238"/>
                <a:gd name="T5" fmla="*/ 0 h 20"/>
                <a:gd name="T6" fmla="*/ 0 w 238"/>
                <a:gd name="T7" fmla="*/ 1 h 20"/>
                <a:gd name="T8" fmla="*/ 8 w 238"/>
                <a:gd name="T9" fmla="*/ 1 h 20"/>
                <a:gd name="T10" fmla="*/ 7 w 238"/>
                <a:gd name="T11" fmla="*/ 0 h 20"/>
                <a:gd name="T12" fmla="*/ 8 w 238"/>
                <a:gd name="T13" fmla="*/ 1 h 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38" h="20">
                  <a:moveTo>
                    <a:pt x="238" y="18"/>
                  </a:moveTo>
                  <a:lnTo>
                    <a:pt x="233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233" y="20"/>
                  </a:lnTo>
                  <a:lnTo>
                    <a:pt x="223" y="5"/>
                  </a:lnTo>
                  <a:lnTo>
                    <a:pt x="238" y="18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71" name="Freeform 63"/>
            <p:cNvSpPr>
              <a:spLocks/>
            </p:cNvSpPr>
            <p:nvPr/>
          </p:nvSpPr>
          <p:spPr bwMode="auto">
            <a:xfrm>
              <a:off x="6629654" y="5149840"/>
              <a:ext cx="273755" cy="407524"/>
            </a:xfrm>
            <a:custGeom>
              <a:avLst/>
              <a:gdLst>
                <a:gd name="T0" fmla="*/ 0 w 395"/>
                <a:gd name="T1" fmla="*/ 22 h 531"/>
                <a:gd name="T2" fmla="*/ 0 w 395"/>
                <a:gd name="T3" fmla="*/ 22 h 531"/>
                <a:gd name="T4" fmla="*/ 13 w 395"/>
                <a:gd name="T5" fmla="*/ 0 h 531"/>
                <a:gd name="T6" fmla="*/ 12 w 395"/>
                <a:gd name="T7" fmla="*/ 0 h 531"/>
                <a:gd name="T8" fmla="*/ 0 w 395"/>
                <a:gd name="T9" fmla="*/ 21 h 531"/>
                <a:gd name="T10" fmla="*/ 0 w 395"/>
                <a:gd name="T11" fmla="*/ 21 h 531"/>
                <a:gd name="T12" fmla="*/ 0 w 395"/>
                <a:gd name="T13" fmla="*/ 22 h 53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95" h="531">
                  <a:moveTo>
                    <a:pt x="10" y="531"/>
                  </a:moveTo>
                  <a:lnTo>
                    <a:pt x="17" y="525"/>
                  </a:lnTo>
                  <a:lnTo>
                    <a:pt x="395" y="13"/>
                  </a:lnTo>
                  <a:lnTo>
                    <a:pt x="380" y="0"/>
                  </a:lnTo>
                  <a:lnTo>
                    <a:pt x="0" y="516"/>
                  </a:lnTo>
                  <a:lnTo>
                    <a:pt x="10" y="511"/>
                  </a:lnTo>
                  <a:lnTo>
                    <a:pt x="10" y="531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72" name="Freeform 64"/>
            <p:cNvSpPr>
              <a:spLocks/>
            </p:cNvSpPr>
            <p:nvPr/>
          </p:nvSpPr>
          <p:spPr bwMode="auto">
            <a:xfrm>
              <a:off x="6465729" y="5542082"/>
              <a:ext cx="168843" cy="15282"/>
            </a:xfrm>
            <a:custGeom>
              <a:avLst/>
              <a:gdLst>
                <a:gd name="T0" fmla="*/ 0 w 243"/>
                <a:gd name="T1" fmla="*/ 0 h 20"/>
                <a:gd name="T2" fmla="*/ 0 w 243"/>
                <a:gd name="T3" fmla="*/ 1 h 20"/>
                <a:gd name="T4" fmla="*/ 8 w 243"/>
                <a:gd name="T5" fmla="*/ 1 h 20"/>
                <a:gd name="T6" fmla="*/ 8 w 243"/>
                <a:gd name="T7" fmla="*/ 0 h 20"/>
                <a:gd name="T8" fmla="*/ 0 w 243"/>
                <a:gd name="T9" fmla="*/ 0 h 20"/>
                <a:gd name="T10" fmla="*/ 0 w 243"/>
                <a:gd name="T11" fmla="*/ 0 h 20"/>
                <a:gd name="T12" fmla="*/ 0 w 243"/>
                <a:gd name="T13" fmla="*/ 0 h 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43" h="20">
                  <a:moveTo>
                    <a:pt x="0" y="5"/>
                  </a:moveTo>
                  <a:lnTo>
                    <a:pt x="11" y="20"/>
                  </a:lnTo>
                  <a:lnTo>
                    <a:pt x="243" y="20"/>
                  </a:lnTo>
                  <a:lnTo>
                    <a:pt x="243" y="0"/>
                  </a:lnTo>
                  <a:lnTo>
                    <a:pt x="11" y="0"/>
                  </a:lnTo>
                  <a:lnTo>
                    <a:pt x="16" y="14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73" name="Freeform 65"/>
            <p:cNvSpPr>
              <a:spLocks/>
            </p:cNvSpPr>
            <p:nvPr/>
          </p:nvSpPr>
          <p:spPr bwMode="auto">
            <a:xfrm>
              <a:off x="6801775" y="4701563"/>
              <a:ext cx="267198" cy="1000133"/>
            </a:xfrm>
            <a:custGeom>
              <a:avLst/>
              <a:gdLst>
                <a:gd name="T0" fmla="*/ 0 w 380"/>
                <a:gd name="T1" fmla="*/ 22 h 1299"/>
                <a:gd name="T2" fmla="*/ 13 w 380"/>
                <a:gd name="T3" fmla="*/ 0 h 1299"/>
                <a:gd name="T4" fmla="*/ 13 w 380"/>
                <a:gd name="T5" fmla="*/ 33 h 1299"/>
                <a:gd name="T6" fmla="*/ 0 w 380"/>
                <a:gd name="T7" fmla="*/ 55 h 1299"/>
                <a:gd name="T8" fmla="*/ 0 w 380"/>
                <a:gd name="T9" fmla="*/ 22 h 129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80" h="1299">
                  <a:moveTo>
                    <a:pt x="0" y="515"/>
                  </a:moveTo>
                  <a:lnTo>
                    <a:pt x="380" y="0"/>
                  </a:lnTo>
                  <a:lnTo>
                    <a:pt x="380" y="788"/>
                  </a:lnTo>
                  <a:lnTo>
                    <a:pt x="0" y="1299"/>
                  </a:lnTo>
                  <a:lnTo>
                    <a:pt x="0" y="515"/>
                  </a:lnTo>
                  <a:close/>
                </a:path>
              </a:pathLst>
            </a:custGeom>
            <a:solidFill>
              <a:srgbClr val="FFFFFF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74" name="Freeform 66"/>
            <p:cNvSpPr>
              <a:spLocks/>
            </p:cNvSpPr>
            <p:nvPr/>
          </p:nvSpPr>
          <p:spPr bwMode="auto">
            <a:xfrm>
              <a:off x="6795218" y="4696469"/>
              <a:ext cx="280312" cy="402430"/>
            </a:xfrm>
            <a:custGeom>
              <a:avLst/>
              <a:gdLst>
                <a:gd name="T0" fmla="*/ 13 w 400"/>
                <a:gd name="T1" fmla="*/ 0 h 524"/>
                <a:gd name="T2" fmla="*/ 12 w 400"/>
                <a:gd name="T3" fmla="*/ 0 h 524"/>
                <a:gd name="T4" fmla="*/ 0 w 400"/>
                <a:gd name="T5" fmla="*/ 22 h 524"/>
                <a:gd name="T6" fmla="*/ 0 w 400"/>
                <a:gd name="T7" fmla="*/ 22 h 524"/>
                <a:gd name="T8" fmla="*/ 13 w 400"/>
                <a:gd name="T9" fmla="*/ 0 h 524"/>
                <a:gd name="T10" fmla="*/ 12 w 400"/>
                <a:gd name="T11" fmla="*/ 0 h 524"/>
                <a:gd name="T12" fmla="*/ 13 w 400"/>
                <a:gd name="T13" fmla="*/ 0 h 5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0" h="524">
                  <a:moveTo>
                    <a:pt x="400" y="7"/>
                  </a:moveTo>
                  <a:lnTo>
                    <a:pt x="379" y="0"/>
                  </a:lnTo>
                  <a:lnTo>
                    <a:pt x="0" y="517"/>
                  </a:lnTo>
                  <a:lnTo>
                    <a:pt x="13" y="524"/>
                  </a:lnTo>
                  <a:lnTo>
                    <a:pt x="398" y="12"/>
                  </a:lnTo>
                  <a:lnTo>
                    <a:pt x="379" y="7"/>
                  </a:lnTo>
                  <a:lnTo>
                    <a:pt x="400" y="7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75" name="Freeform 67"/>
            <p:cNvSpPr>
              <a:spLocks/>
            </p:cNvSpPr>
            <p:nvPr/>
          </p:nvSpPr>
          <p:spPr bwMode="auto">
            <a:xfrm>
              <a:off x="7060776" y="4701563"/>
              <a:ext cx="14753" cy="611286"/>
            </a:xfrm>
            <a:custGeom>
              <a:avLst/>
              <a:gdLst>
                <a:gd name="T0" fmla="*/ 0 w 21"/>
                <a:gd name="T1" fmla="*/ 34 h 792"/>
                <a:gd name="T2" fmla="*/ 0 w 21"/>
                <a:gd name="T3" fmla="*/ 34 h 792"/>
                <a:gd name="T4" fmla="*/ 1 w 21"/>
                <a:gd name="T5" fmla="*/ 0 h 792"/>
                <a:gd name="T6" fmla="*/ 0 w 21"/>
                <a:gd name="T7" fmla="*/ 0 h 792"/>
                <a:gd name="T8" fmla="*/ 0 w 21"/>
                <a:gd name="T9" fmla="*/ 34 h 792"/>
                <a:gd name="T10" fmla="*/ 0 w 21"/>
                <a:gd name="T11" fmla="*/ 34 h 792"/>
                <a:gd name="T12" fmla="*/ 0 w 21"/>
                <a:gd name="T13" fmla="*/ 34 h 79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1" h="792">
                  <a:moveTo>
                    <a:pt x="17" y="792"/>
                  </a:moveTo>
                  <a:lnTo>
                    <a:pt x="19" y="788"/>
                  </a:lnTo>
                  <a:lnTo>
                    <a:pt x="21" y="0"/>
                  </a:lnTo>
                  <a:lnTo>
                    <a:pt x="0" y="0"/>
                  </a:lnTo>
                  <a:lnTo>
                    <a:pt x="0" y="788"/>
                  </a:lnTo>
                  <a:lnTo>
                    <a:pt x="0" y="784"/>
                  </a:lnTo>
                  <a:lnTo>
                    <a:pt x="17" y="792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76" name="Freeform 68"/>
            <p:cNvSpPr>
              <a:spLocks/>
            </p:cNvSpPr>
            <p:nvPr/>
          </p:nvSpPr>
          <p:spPr bwMode="auto">
            <a:xfrm>
              <a:off x="6795218" y="5304359"/>
              <a:ext cx="277033" cy="402430"/>
            </a:xfrm>
            <a:custGeom>
              <a:avLst/>
              <a:gdLst>
                <a:gd name="T0" fmla="*/ 0 w 396"/>
                <a:gd name="T1" fmla="*/ 22 h 521"/>
                <a:gd name="T2" fmla="*/ 0 w 396"/>
                <a:gd name="T3" fmla="*/ 22 h 521"/>
                <a:gd name="T4" fmla="*/ 13 w 396"/>
                <a:gd name="T5" fmla="*/ 0 h 521"/>
                <a:gd name="T6" fmla="*/ 12 w 396"/>
                <a:gd name="T7" fmla="*/ 0 h 521"/>
                <a:gd name="T8" fmla="*/ 0 w 396"/>
                <a:gd name="T9" fmla="*/ 22 h 521"/>
                <a:gd name="T10" fmla="*/ 0 w 396"/>
                <a:gd name="T11" fmla="*/ 22 h 521"/>
                <a:gd name="T12" fmla="*/ 0 w 396"/>
                <a:gd name="T13" fmla="*/ 22 h 5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96" h="521">
                  <a:moveTo>
                    <a:pt x="0" y="515"/>
                  </a:moveTo>
                  <a:lnTo>
                    <a:pt x="13" y="521"/>
                  </a:lnTo>
                  <a:lnTo>
                    <a:pt x="396" y="8"/>
                  </a:lnTo>
                  <a:lnTo>
                    <a:pt x="379" y="0"/>
                  </a:lnTo>
                  <a:lnTo>
                    <a:pt x="0" y="510"/>
                  </a:lnTo>
                  <a:lnTo>
                    <a:pt x="13" y="515"/>
                  </a:lnTo>
                  <a:lnTo>
                    <a:pt x="0" y="515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77" name="Freeform 69"/>
            <p:cNvSpPr>
              <a:spLocks/>
            </p:cNvSpPr>
            <p:nvPr/>
          </p:nvSpPr>
          <p:spPr bwMode="auto">
            <a:xfrm>
              <a:off x="6795218" y="5093805"/>
              <a:ext cx="9835" cy="607890"/>
            </a:xfrm>
            <a:custGeom>
              <a:avLst/>
              <a:gdLst>
                <a:gd name="T0" fmla="*/ 0 w 13"/>
                <a:gd name="T1" fmla="*/ 0 h 789"/>
                <a:gd name="T2" fmla="*/ 0 w 13"/>
                <a:gd name="T3" fmla="*/ 0 h 789"/>
                <a:gd name="T4" fmla="*/ 0 w 13"/>
                <a:gd name="T5" fmla="*/ 34 h 789"/>
                <a:gd name="T6" fmla="*/ 0 w 13"/>
                <a:gd name="T7" fmla="*/ 34 h 789"/>
                <a:gd name="T8" fmla="*/ 0 w 13"/>
                <a:gd name="T9" fmla="*/ 0 h 789"/>
                <a:gd name="T10" fmla="*/ 0 w 13"/>
                <a:gd name="T11" fmla="*/ 0 h 789"/>
                <a:gd name="T12" fmla="*/ 0 w 13"/>
                <a:gd name="T13" fmla="*/ 0 h 78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789">
                  <a:moveTo>
                    <a:pt x="0" y="0"/>
                  </a:moveTo>
                  <a:lnTo>
                    <a:pt x="0" y="5"/>
                  </a:lnTo>
                  <a:lnTo>
                    <a:pt x="0" y="789"/>
                  </a:lnTo>
                  <a:lnTo>
                    <a:pt x="13" y="789"/>
                  </a:lnTo>
                  <a:lnTo>
                    <a:pt x="13" y="5"/>
                  </a:lnTo>
                  <a:lnTo>
                    <a:pt x="13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78" name="Freeform 70"/>
            <p:cNvSpPr>
              <a:spLocks/>
            </p:cNvSpPr>
            <p:nvPr/>
          </p:nvSpPr>
          <p:spPr bwMode="auto">
            <a:xfrm>
              <a:off x="6426387" y="4701563"/>
              <a:ext cx="642586" cy="397336"/>
            </a:xfrm>
            <a:custGeom>
              <a:avLst/>
              <a:gdLst>
                <a:gd name="T0" fmla="*/ 0 w 916"/>
                <a:gd name="T1" fmla="*/ 22 h 515"/>
                <a:gd name="T2" fmla="*/ 13 w 916"/>
                <a:gd name="T3" fmla="*/ 0 h 515"/>
                <a:gd name="T4" fmla="*/ 31 w 916"/>
                <a:gd name="T5" fmla="*/ 0 h 515"/>
                <a:gd name="T6" fmla="*/ 18 w 916"/>
                <a:gd name="T7" fmla="*/ 22 h 515"/>
                <a:gd name="T8" fmla="*/ 0 w 916"/>
                <a:gd name="T9" fmla="*/ 22 h 5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16" h="515">
                  <a:moveTo>
                    <a:pt x="0" y="515"/>
                  </a:moveTo>
                  <a:lnTo>
                    <a:pt x="379" y="0"/>
                  </a:lnTo>
                  <a:lnTo>
                    <a:pt x="916" y="0"/>
                  </a:lnTo>
                  <a:lnTo>
                    <a:pt x="536" y="515"/>
                  </a:lnTo>
                  <a:lnTo>
                    <a:pt x="0" y="515"/>
                  </a:lnTo>
                  <a:close/>
                </a:path>
              </a:pathLst>
            </a:custGeom>
            <a:solidFill>
              <a:srgbClr val="FFFFFF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79" name="Freeform 71"/>
            <p:cNvSpPr>
              <a:spLocks/>
            </p:cNvSpPr>
            <p:nvPr/>
          </p:nvSpPr>
          <p:spPr bwMode="auto">
            <a:xfrm>
              <a:off x="6418191" y="4696469"/>
              <a:ext cx="280312" cy="402430"/>
            </a:xfrm>
            <a:custGeom>
              <a:avLst/>
              <a:gdLst>
                <a:gd name="T0" fmla="*/ 13 w 401"/>
                <a:gd name="T1" fmla="*/ 0 h 524"/>
                <a:gd name="T2" fmla="*/ 13 w 401"/>
                <a:gd name="T3" fmla="*/ 0 h 524"/>
                <a:gd name="T4" fmla="*/ 0 w 401"/>
                <a:gd name="T5" fmla="*/ 22 h 524"/>
                <a:gd name="T6" fmla="*/ 0 w 401"/>
                <a:gd name="T7" fmla="*/ 22 h 524"/>
                <a:gd name="T8" fmla="*/ 13 w 401"/>
                <a:gd name="T9" fmla="*/ 1 h 524"/>
                <a:gd name="T10" fmla="*/ 13 w 401"/>
                <a:gd name="T11" fmla="*/ 1 h 524"/>
                <a:gd name="T12" fmla="*/ 13 w 401"/>
                <a:gd name="T13" fmla="*/ 0 h 5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1" h="524">
                  <a:moveTo>
                    <a:pt x="392" y="0"/>
                  </a:moveTo>
                  <a:lnTo>
                    <a:pt x="383" y="1"/>
                  </a:lnTo>
                  <a:lnTo>
                    <a:pt x="0" y="517"/>
                  </a:lnTo>
                  <a:lnTo>
                    <a:pt x="15" y="524"/>
                  </a:lnTo>
                  <a:lnTo>
                    <a:pt x="401" y="17"/>
                  </a:lnTo>
                  <a:lnTo>
                    <a:pt x="392" y="20"/>
                  </a:lnTo>
                  <a:lnTo>
                    <a:pt x="392" y="0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80" name="Freeform 72"/>
            <p:cNvSpPr>
              <a:spLocks/>
            </p:cNvSpPr>
            <p:nvPr/>
          </p:nvSpPr>
          <p:spPr bwMode="auto">
            <a:xfrm>
              <a:off x="6690306" y="4696469"/>
              <a:ext cx="383584" cy="15282"/>
            </a:xfrm>
            <a:custGeom>
              <a:avLst/>
              <a:gdLst>
                <a:gd name="T0" fmla="*/ 18 w 547"/>
                <a:gd name="T1" fmla="*/ 0 h 20"/>
                <a:gd name="T2" fmla="*/ 18 w 547"/>
                <a:gd name="T3" fmla="*/ 0 h 20"/>
                <a:gd name="T4" fmla="*/ 0 w 547"/>
                <a:gd name="T5" fmla="*/ 0 h 20"/>
                <a:gd name="T6" fmla="*/ 0 w 547"/>
                <a:gd name="T7" fmla="*/ 1 h 20"/>
                <a:gd name="T8" fmla="*/ 18 w 547"/>
                <a:gd name="T9" fmla="*/ 1 h 20"/>
                <a:gd name="T10" fmla="*/ 18 w 547"/>
                <a:gd name="T11" fmla="*/ 0 h 20"/>
                <a:gd name="T12" fmla="*/ 18 w 547"/>
                <a:gd name="T13" fmla="*/ 0 h 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47" h="20">
                  <a:moveTo>
                    <a:pt x="547" y="12"/>
                  </a:moveTo>
                  <a:lnTo>
                    <a:pt x="537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537" y="18"/>
                  </a:lnTo>
                  <a:lnTo>
                    <a:pt x="528" y="0"/>
                  </a:lnTo>
                  <a:lnTo>
                    <a:pt x="547" y="12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81" name="Freeform 73"/>
            <p:cNvSpPr>
              <a:spLocks/>
            </p:cNvSpPr>
            <p:nvPr/>
          </p:nvSpPr>
          <p:spPr bwMode="auto">
            <a:xfrm>
              <a:off x="6795218" y="4696469"/>
              <a:ext cx="278672" cy="407524"/>
            </a:xfrm>
            <a:custGeom>
              <a:avLst/>
              <a:gdLst>
                <a:gd name="T0" fmla="*/ 0 w 398"/>
                <a:gd name="T1" fmla="*/ 22 h 530"/>
                <a:gd name="T2" fmla="*/ 0 w 398"/>
                <a:gd name="T3" fmla="*/ 22 h 530"/>
                <a:gd name="T4" fmla="*/ 13 w 398"/>
                <a:gd name="T5" fmla="*/ 0 h 530"/>
                <a:gd name="T6" fmla="*/ 12 w 398"/>
                <a:gd name="T7" fmla="*/ 0 h 530"/>
                <a:gd name="T8" fmla="*/ 0 w 398"/>
                <a:gd name="T9" fmla="*/ 22 h 530"/>
                <a:gd name="T10" fmla="*/ 0 w 398"/>
                <a:gd name="T11" fmla="*/ 22 h 530"/>
                <a:gd name="T12" fmla="*/ 0 w 398"/>
                <a:gd name="T13" fmla="*/ 22 h 53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98" h="530">
                  <a:moveTo>
                    <a:pt x="8" y="530"/>
                  </a:moveTo>
                  <a:lnTo>
                    <a:pt x="13" y="524"/>
                  </a:lnTo>
                  <a:lnTo>
                    <a:pt x="398" y="12"/>
                  </a:lnTo>
                  <a:lnTo>
                    <a:pt x="379" y="0"/>
                  </a:lnTo>
                  <a:lnTo>
                    <a:pt x="0" y="517"/>
                  </a:lnTo>
                  <a:lnTo>
                    <a:pt x="8" y="510"/>
                  </a:lnTo>
                  <a:lnTo>
                    <a:pt x="8" y="530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82" name="Freeform 74"/>
            <p:cNvSpPr>
              <a:spLocks/>
            </p:cNvSpPr>
            <p:nvPr/>
          </p:nvSpPr>
          <p:spPr bwMode="auto">
            <a:xfrm>
              <a:off x="6418191" y="5088711"/>
              <a:ext cx="383584" cy="15282"/>
            </a:xfrm>
            <a:custGeom>
              <a:avLst/>
              <a:gdLst>
                <a:gd name="T0" fmla="*/ 0 w 549"/>
                <a:gd name="T1" fmla="*/ 0 h 20"/>
                <a:gd name="T2" fmla="*/ 0 w 549"/>
                <a:gd name="T3" fmla="*/ 1 h 20"/>
                <a:gd name="T4" fmla="*/ 18 w 549"/>
                <a:gd name="T5" fmla="*/ 1 h 20"/>
                <a:gd name="T6" fmla="*/ 18 w 549"/>
                <a:gd name="T7" fmla="*/ 0 h 20"/>
                <a:gd name="T8" fmla="*/ 0 w 549"/>
                <a:gd name="T9" fmla="*/ 0 h 20"/>
                <a:gd name="T10" fmla="*/ 0 w 549"/>
                <a:gd name="T11" fmla="*/ 0 h 20"/>
                <a:gd name="T12" fmla="*/ 0 w 549"/>
                <a:gd name="T13" fmla="*/ 0 h 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49" h="20">
                  <a:moveTo>
                    <a:pt x="0" y="7"/>
                  </a:moveTo>
                  <a:lnTo>
                    <a:pt x="13" y="20"/>
                  </a:lnTo>
                  <a:lnTo>
                    <a:pt x="549" y="20"/>
                  </a:lnTo>
                  <a:lnTo>
                    <a:pt x="549" y="0"/>
                  </a:lnTo>
                  <a:lnTo>
                    <a:pt x="13" y="0"/>
                  </a:lnTo>
                  <a:lnTo>
                    <a:pt x="15" y="14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83" name="Freeform 75"/>
            <p:cNvSpPr>
              <a:spLocks/>
            </p:cNvSpPr>
            <p:nvPr/>
          </p:nvSpPr>
          <p:spPr bwMode="auto">
            <a:xfrm>
              <a:off x="6426387" y="5098899"/>
              <a:ext cx="375388" cy="602796"/>
            </a:xfrm>
            <a:custGeom>
              <a:avLst/>
              <a:gdLst>
                <a:gd name="T0" fmla="*/ 0 w 536"/>
                <a:gd name="T1" fmla="*/ 0 h 784"/>
                <a:gd name="T2" fmla="*/ 18 w 536"/>
                <a:gd name="T3" fmla="*/ 0 h 784"/>
                <a:gd name="T4" fmla="*/ 18 w 536"/>
                <a:gd name="T5" fmla="*/ 33 h 784"/>
                <a:gd name="T6" fmla="*/ 2 w 536"/>
                <a:gd name="T7" fmla="*/ 33 h 784"/>
                <a:gd name="T8" fmla="*/ 2 w 536"/>
                <a:gd name="T9" fmla="*/ 24 h 784"/>
                <a:gd name="T10" fmla="*/ 10 w 536"/>
                <a:gd name="T11" fmla="*/ 24 h 784"/>
                <a:gd name="T12" fmla="*/ 10 w 536"/>
                <a:gd name="T13" fmla="*/ 7 h 784"/>
                <a:gd name="T14" fmla="*/ 0 w 536"/>
                <a:gd name="T15" fmla="*/ 7 h 784"/>
                <a:gd name="T16" fmla="*/ 0 w 536"/>
                <a:gd name="T17" fmla="*/ 0 h 78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36" h="784">
                  <a:moveTo>
                    <a:pt x="0" y="0"/>
                  </a:moveTo>
                  <a:lnTo>
                    <a:pt x="536" y="0"/>
                  </a:lnTo>
                  <a:lnTo>
                    <a:pt x="536" y="784"/>
                  </a:lnTo>
                  <a:lnTo>
                    <a:pt x="66" y="784"/>
                  </a:lnTo>
                  <a:lnTo>
                    <a:pt x="66" y="586"/>
                  </a:lnTo>
                  <a:lnTo>
                    <a:pt x="298" y="586"/>
                  </a:lnTo>
                  <a:lnTo>
                    <a:pt x="298" y="167"/>
                  </a:lnTo>
                  <a:lnTo>
                    <a:pt x="0" y="1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84" name="Freeform 76"/>
            <p:cNvSpPr>
              <a:spLocks/>
            </p:cNvSpPr>
            <p:nvPr/>
          </p:nvSpPr>
          <p:spPr bwMode="auto">
            <a:xfrm>
              <a:off x="6426387" y="5088711"/>
              <a:ext cx="378666" cy="15282"/>
            </a:xfrm>
            <a:custGeom>
              <a:avLst/>
              <a:gdLst>
                <a:gd name="T0" fmla="*/ 18 w 541"/>
                <a:gd name="T1" fmla="*/ 0 h 20"/>
                <a:gd name="T2" fmla="*/ 18 w 541"/>
                <a:gd name="T3" fmla="*/ 0 h 20"/>
                <a:gd name="T4" fmla="*/ 0 w 541"/>
                <a:gd name="T5" fmla="*/ 0 h 20"/>
                <a:gd name="T6" fmla="*/ 0 w 541"/>
                <a:gd name="T7" fmla="*/ 1 h 20"/>
                <a:gd name="T8" fmla="*/ 18 w 541"/>
                <a:gd name="T9" fmla="*/ 1 h 20"/>
                <a:gd name="T10" fmla="*/ 18 w 541"/>
                <a:gd name="T11" fmla="*/ 0 h 20"/>
                <a:gd name="T12" fmla="*/ 18 w 541"/>
                <a:gd name="T13" fmla="*/ 0 h 20"/>
                <a:gd name="T14" fmla="*/ 18 w 541"/>
                <a:gd name="T15" fmla="*/ 0 h 20"/>
                <a:gd name="T16" fmla="*/ 18 w 541"/>
                <a:gd name="T17" fmla="*/ 0 h 20"/>
                <a:gd name="T18" fmla="*/ 18 w 541"/>
                <a:gd name="T19" fmla="*/ 0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41" h="20">
                  <a:moveTo>
                    <a:pt x="541" y="12"/>
                  </a:moveTo>
                  <a:lnTo>
                    <a:pt x="536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536" y="20"/>
                  </a:lnTo>
                  <a:lnTo>
                    <a:pt x="528" y="12"/>
                  </a:lnTo>
                  <a:lnTo>
                    <a:pt x="541" y="12"/>
                  </a:lnTo>
                  <a:lnTo>
                    <a:pt x="541" y="0"/>
                  </a:lnTo>
                  <a:lnTo>
                    <a:pt x="536" y="0"/>
                  </a:lnTo>
                  <a:lnTo>
                    <a:pt x="541" y="12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85" name="Freeform 77"/>
            <p:cNvSpPr>
              <a:spLocks/>
            </p:cNvSpPr>
            <p:nvPr/>
          </p:nvSpPr>
          <p:spPr bwMode="auto">
            <a:xfrm>
              <a:off x="6795218" y="5098899"/>
              <a:ext cx="9835" cy="611286"/>
            </a:xfrm>
            <a:custGeom>
              <a:avLst/>
              <a:gdLst>
                <a:gd name="T0" fmla="*/ 0 w 13"/>
                <a:gd name="T1" fmla="*/ 34 h 794"/>
                <a:gd name="T2" fmla="*/ 0 w 13"/>
                <a:gd name="T3" fmla="*/ 33 h 794"/>
                <a:gd name="T4" fmla="*/ 0 w 13"/>
                <a:gd name="T5" fmla="*/ 0 h 794"/>
                <a:gd name="T6" fmla="*/ 0 w 13"/>
                <a:gd name="T7" fmla="*/ 0 h 794"/>
                <a:gd name="T8" fmla="*/ 0 w 13"/>
                <a:gd name="T9" fmla="*/ 33 h 794"/>
                <a:gd name="T10" fmla="*/ 0 w 13"/>
                <a:gd name="T11" fmla="*/ 33 h 794"/>
                <a:gd name="T12" fmla="*/ 0 w 13"/>
                <a:gd name="T13" fmla="*/ 34 h 794"/>
                <a:gd name="T14" fmla="*/ 0 w 13"/>
                <a:gd name="T15" fmla="*/ 34 h 794"/>
                <a:gd name="T16" fmla="*/ 0 w 13"/>
                <a:gd name="T17" fmla="*/ 33 h 794"/>
                <a:gd name="T18" fmla="*/ 0 w 13"/>
                <a:gd name="T19" fmla="*/ 34 h 79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3" h="794">
                  <a:moveTo>
                    <a:pt x="8" y="794"/>
                  </a:moveTo>
                  <a:lnTo>
                    <a:pt x="13" y="784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784"/>
                  </a:lnTo>
                  <a:lnTo>
                    <a:pt x="8" y="774"/>
                  </a:lnTo>
                  <a:lnTo>
                    <a:pt x="8" y="794"/>
                  </a:lnTo>
                  <a:lnTo>
                    <a:pt x="13" y="794"/>
                  </a:lnTo>
                  <a:lnTo>
                    <a:pt x="13" y="784"/>
                  </a:lnTo>
                  <a:lnTo>
                    <a:pt x="8" y="794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86" name="Freeform 78"/>
            <p:cNvSpPr>
              <a:spLocks/>
            </p:cNvSpPr>
            <p:nvPr/>
          </p:nvSpPr>
          <p:spPr bwMode="auto">
            <a:xfrm>
              <a:off x="6464090" y="5691508"/>
              <a:ext cx="337685" cy="18678"/>
            </a:xfrm>
            <a:custGeom>
              <a:avLst/>
              <a:gdLst>
                <a:gd name="T0" fmla="*/ 0 w 484"/>
                <a:gd name="T1" fmla="*/ 0 h 24"/>
                <a:gd name="T2" fmla="*/ 0 w 484"/>
                <a:gd name="T3" fmla="*/ 1 h 24"/>
                <a:gd name="T4" fmla="*/ 16 w 484"/>
                <a:gd name="T5" fmla="*/ 1 h 24"/>
                <a:gd name="T6" fmla="*/ 16 w 484"/>
                <a:gd name="T7" fmla="*/ 0 h 24"/>
                <a:gd name="T8" fmla="*/ 0 w 484"/>
                <a:gd name="T9" fmla="*/ 0 h 24"/>
                <a:gd name="T10" fmla="*/ 1 w 484"/>
                <a:gd name="T11" fmla="*/ 0 h 24"/>
                <a:gd name="T12" fmla="*/ 0 w 484"/>
                <a:gd name="T13" fmla="*/ 0 h 24"/>
                <a:gd name="T14" fmla="*/ 0 w 484"/>
                <a:gd name="T15" fmla="*/ 1 h 24"/>
                <a:gd name="T16" fmla="*/ 0 w 484"/>
                <a:gd name="T17" fmla="*/ 1 h 24"/>
                <a:gd name="T18" fmla="*/ 0 w 484"/>
                <a:gd name="T19" fmla="*/ 0 h 2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84" h="24">
                  <a:moveTo>
                    <a:pt x="0" y="14"/>
                  </a:moveTo>
                  <a:lnTo>
                    <a:pt x="14" y="22"/>
                  </a:lnTo>
                  <a:lnTo>
                    <a:pt x="484" y="24"/>
                  </a:lnTo>
                  <a:lnTo>
                    <a:pt x="484" y="4"/>
                  </a:lnTo>
                  <a:lnTo>
                    <a:pt x="14" y="0"/>
                  </a:lnTo>
                  <a:lnTo>
                    <a:pt x="21" y="14"/>
                  </a:lnTo>
                  <a:lnTo>
                    <a:pt x="0" y="14"/>
                  </a:lnTo>
                  <a:lnTo>
                    <a:pt x="0" y="22"/>
                  </a:lnTo>
                  <a:lnTo>
                    <a:pt x="14" y="22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87" name="Freeform 79"/>
            <p:cNvSpPr>
              <a:spLocks/>
            </p:cNvSpPr>
            <p:nvPr/>
          </p:nvSpPr>
          <p:spPr bwMode="auto">
            <a:xfrm>
              <a:off x="6464090" y="5542082"/>
              <a:ext cx="13114" cy="159614"/>
            </a:xfrm>
            <a:custGeom>
              <a:avLst/>
              <a:gdLst>
                <a:gd name="T0" fmla="*/ 0 w 21"/>
                <a:gd name="T1" fmla="*/ 0 h 207"/>
                <a:gd name="T2" fmla="*/ 0 w 21"/>
                <a:gd name="T3" fmla="*/ 0 h 207"/>
                <a:gd name="T4" fmla="*/ 0 w 21"/>
                <a:gd name="T5" fmla="*/ 9 h 207"/>
                <a:gd name="T6" fmla="*/ 0 w 21"/>
                <a:gd name="T7" fmla="*/ 9 h 207"/>
                <a:gd name="T8" fmla="*/ 0 w 21"/>
                <a:gd name="T9" fmla="*/ 0 h 207"/>
                <a:gd name="T10" fmla="*/ 0 w 21"/>
                <a:gd name="T11" fmla="*/ 1 h 207"/>
                <a:gd name="T12" fmla="*/ 0 w 21"/>
                <a:gd name="T13" fmla="*/ 0 h 207"/>
                <a:gd name="T14" fmla="*/ 0 w 21"/>
                <a:gd name="T15" fmla="*/ 0 h 207"/>
                <a:gd name="T16" fmla="*/ 0 w 21"/>
                <a:gd name="T17" fmla="*/ 0 h 207"/>
                <a:gd name="T18" fmla="*/ 0 w 21"/>
                <a:gd name="T19" fmla="*/ 0 h 20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1" h="207">
                  <a:moveTo>
                    <a:pt x="14" y="0"/>
                  </a:moveTo>
                  <a:lnTo>
                    <a:pt x="0" y="9"/>
                  </a:lnTo>
                  <a:lnTo>
                    <a:pt x="0" y="207"/>
                  </a:lnTo>
                  <a:lnTo>
                    <a:pt x="21" y="207"/>
                  </a:lnTo>
                  <a:lnTo>
                    <a:pt x="21" y="9"/>
                  </a:lnTo>
                  <a:lnTo>
                    <a:pt x="14" y="2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88" name="Freeform 80"/>
            <p:cNvSpPr>
              <a:spLocks/>
            </p:cNvSpPr>
            <p:nvPr/>
          </p:nvSpPr>
          <p:spPr bwMode="auto">
            <a:xfrm>
              <a:off x="6472286" y="5542082"/>
              <a:ext cx="168843" cy="15282"/>
            </a:xfrm>
            <a:custGeom>
              <a:avLst/>
              <a:gdLst>
                <a:gd name="T0" fmla="*/ 8 w 239"/>
                <a:gd name="T1" fmla="*/ 0 h 20"/>
                <a:gd name="T2" fmla="*/ 8 w 239"/>
                <a:gd name="T3" fmla="*/ 0 h 20"/>
                <a:gd name="T4" fmla="*/ 0 w 239"/>
                <a:gd name="T5" fmla="*/ 0 h 20"/>
                <a:gd name="T6" fmla="*/ 0 w 239"/>
                <a:gd name="T7" fmla="*/ 1 h 20"/>
                <a:gd name="T8" fmla="*/ 8 w 239"/>
                <a:gd name="T9" fmla="*/ 1 h 20"/>
                <a:gd name="T10" fmla="*/ 8 w 239"/>
                <a:gd name="T11" fmla="*/ 0 h 20"/>
                <a:gd name="T12" fmla="*/ 8 w 239"/>
                <a:gd name="T13" fmla="*/ 1 h 20"/>
                <a:gd name="T14" fmla="*/ 8 w 239"/>
                <a:gd name="T15" fmla="*/ 1 h 20"/>
                <a:gd name="T16" fmla="*/ 8 w 239"/>
                <a:gd name="T17" fmla="*/ 0 h 20"/>
                <a:gd name="T18" fmla="*/ 8 w 239"/>
                <a:gd name="T19" fmla="*/ 0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39" h="20">
                  <a:moveTo>
                    <a:pt x="221" y="9"/>
                  </a:moveTo>
                  <a:lnTo>
                    <a:pt x="232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232" y="20"/>
                  </a:lnTo>
                  <a:lnTo>
                    <a:pt x="239" y="9"/>
                  </a:lnTo>
                  <a:lnTo>
                    <a:pt x="232" y="20"/>
                  </a:lnTo>
                  <a:lnTo>
                    <a:pt x="239" y="20"/>
                  </a:lnTo>
                  <a:lnTo>
                    <a:pt x="239" y="9"/>
                  </a:lnTo>
                  <a:lnTo>
                    <a:pt x="221" y="9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89" name="Freeform 81"/>
            <p:cNvSpPr>
              <a:spLocks/>
            </p:cNvSpPr>
            <p:nvPr/>
          </p:nvSpPr>
          <p:spPr bwMode="auto">
            <a:xfrm>
              <a:off x="6628014" y="5219459"/>
              <a:ext cx="13114" cy="331113"/>
            </a:xfrm>
            <a:custGeom>
              <a:avLst/>
              <a:gdLst>
                <a:gd name="T0" fmla="*/ 0 w 18"/>
                <a:gd name="T1" fmla="*/ 1 h 428"/>
                <a:gd name="T2" fmla="*/ 0 w 18"/>
                <a:gd name="T3" fmla="*/ 0 h 428"/>
                <a:gd name="T4" fmla="*/ 0 w 18"/>
                <a:gd name="T5" fmla="*/ 19 h 428"/>
                <a:gd name="T6" fmla="*/ 1 w 18"/>
                <a:gd name="T7" fmla="*/ 19 h 428"/>
                <a:gd name="T8" fmla="*/ 1 w 18"/>
                <a:gd name="T9" fmla="*/ 0 h 428"/>
                <a:gd name="T10" fmla="*/ 0 w 18"/>
                <a:gd name="T11" fmla="*/ 0 h 428"/>
                <a:gd name="T12" fmla="*/ 1 w 18"/>
                <a:gd name="T13" fmla="*/ 0 h 428"/>
                <a:gd name="T14" fmla="*/ 1 w 18"/>
                <a:gd name="T15" fmla="*/ 0 h 428"/>
                <a:gd name="T16" fmla="*/ 0 w 18"/>
                <a:gd name="T17" fmla="*/ 0 h 428"/>
                <a:gd name="T18" fmla="*/ 0 w 18"/>
                <a:gd name="T19" fmla="*/ 1 h 42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8" h="428">
                  <a:moveTo>
                    <a:pt x="11" y="18"/>
                  </a:moveTo>
                  <a:lnTo>
                    <a:pt x="0" y="9"/>
                  </a:lnTo>
                  <a:lnTo>
                    <a:pt x="0" y="428"/>
                  </a:lnTo>
                  <a:lnTo>
                    <a:pt x="18" y="428"/>
                  </a:lnTo>
                  <a:lnTo>
                    <a:pt x="18" y="9"/>
                  </a:lnTo>
                  <a:lnTo>
                    <a:pt x="11" y="0"/>
                  </a:lnTo>
                  <a:lnTo>
                    <a:pt x="18" y="9"/>
                  </a:lnTo>
                  <a:lnTo>
                    <a:pt x="18" y="0"/>
                  </a:lnTo>
                  <a:lnTo>
                    <a:pt x="11" y="0"/>
                  </a:lnTo>
                  <a:lnTo>
                    <a:pt x="11" y="18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90" name="Freeform 82"/>
            <p:cNvSpPr>
              <a:spLocks/>
            </p:cNvSpPr>
            <p:nvPr/>
          </p:nvSpPr>
          <p:spPr bwMode="auto">
            <a:xfrm>
              <a:off x="6416551" y="5219459"/>
              <a:ext cx="218020" cy="13584"/>
            </a:xfrm>
            <a:custGeom>
              <a:avLst/>
              <a:gdLst>
                <a:gd name="T0" fmla="*/ 0 w 312"/>
                <a:gd name="T1" fmla="*/ 0 h 18"/>
                <a:gd name="T2" fmla="*/ 0 w 312"/>
                <a:gd name="T3" fmla="*/ 1 h 18"/>
                <a:gd name="T4" fmla="*/ 10 w 312"/>
                <a:gd name="T5" fmla="*/ 1 h 18"/>
                <a:gd name="T6" fmla="*/ 10 w 312"/>
                <a:gd name="T7" fmla="*/ 0 h 18"/>
                <a:gd name="T8" fmla="*/ 0 w 312"/>
                <a:gd name="T9" fmla="*/ 0 h 18"/>
                <a:gd name="T10" fmla="*/ 0 w 312"/>
                <a:gd name="T11" fmla="*/ 0 h 18"/>
                <a:gd name="T12" fmla="*/ 0 w 312"/>
                <a:gd name="T13" fmla="*/ 0 h 18"/>
                <a:gd name="T14" fmla="*/ 0 w 312"/>
                <a:gd name="T15" fmla="*/ 1 h 18"/>
                <a:gd name="T16" fmla="*/ 0 w 312"/>
                <a:gd name="T17" fmla="*/ 1 h 18"/>
                <a:gd name="T18" fmla="*/ 0 w 312"/>
                <a:gd name="T19" fmla="*/ 0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12" h="18">
                  <a:moveTo>
                    <a:pt x="0" y="9"/>
                  </a:moveTo>
                  <a:lnTo>
                    <a:pt x="14" y="18"/>
                  </a:lnTo>
                  <a:lnTo>
                    <a:pt x="312" y="18"/>
                  </a:lnTo>
                  <a:lnTo>
                    <a:pt x="312" y="0"/>
                  </a:lnTo>
                  <a:lnTo>
                    <a:pt x="14" y="0"/>
                  </a:lnTo>
                  <a:lnTo>
                    <a:pt x="19" y="9"/>
                  </a:lnTo>
                  <a:lnTo>
                    <a:pt x="0" y="9"/>
                  </a:lnTo>
                  <a:lnTo>
                    <a:pt x="0" y="18"/>
                  </a:lnTo>
                  <a:lnTo>
                    <a:pt x="14" y="18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91" name="Freeform 83"/>
            <p:cNvSpPr>
              <a:spLocks/>
            </p:cNvSpPr>
            <p:nvPr/>
          </p:nvSpPr>
          <p:spPr bwMode="auto">
            <a:xfrm>
              <a:off x="6416551" y="5088711"/>
              <a:ext cx="13114" cy="137539"/>
            </a:xfrm>
            <a:custGeom>
              <a:avLst/>
              <a:gdLst>
                <a:gd name="T0" fmla="*/ 0 w 19"/>
                <a:gd name="T1" fmla="*/ 0 h 179"/>
                <a:gd name="T2" fmla="*/ 0 w 19"/>
                <a:gd name="T3" fmla="*/ 0 h 179"/>
                <a:gd name="T4" fmla="*/ 0 w 19"/>
                <a:gd name="T5" fmla="*/ 8 h 179"/>
                <a:gd name="T6" fmla="*/ 0 w 19"/>
                <a:gd name="T7" fmla="*/ 8 h 179"/>
                <a:gd name="T8" fmla="*/ 0 w 19"/>
                <a:gd name="T9" fmla="*/ 0 h 179"/>
                <a:gd name="T10" fmla="*/ 0 w 19"/>
                <a:gd name="T11" fmla="*/ 1 h 179"/>
                <a:gd name="T12" fmla="*/ 0 w 19"/>
                <a:gd name="T13" fmla="*/ 0 h 179"/>
                <a:gd name="T14" fmla="*/ 0 w 19"/>
                <a:gd name="T15" fmla="*/ 0 h 179"/>
                <a:gd name="T16" fmla="*/ 0 w 19"/>
                <a:gd name="T17" fmla="*/ 0 h 179"/>
                <a:gd name="T18" fmla="*/ 0 w 19"/>
                <a:gd name="T19" fmla="*/ 0 h 17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9" h="179">
                  <a:moveTo>
                    <a:pt x="14" y="0"/>
                  </a:moveTo>
                  <a:lnTo>
                    <a:pt x="0" y="12"/>
                  </a:lnTo>
                  <a:lnTo>
                    <a:pt x="0" y="179"/>
                  </a:lnTo>
                  <a:lnTo>
                    <a:pt x="19" y="179"/>
                  </a:lnTo>
                  <a:lnTo>
                    <a:pt x="19" y="12"/>
                  </a:lnTo>
                  <a:lnTo>
                    <a:pt x="14" y="2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92" name="Freeform 84"/>
            <p:cNvSpPr>
              <a:spLocks/>
            </p:cNvSpPr>
            <p:nvPr/>
          </p:nvSpPr>
          <p:spPr bwMode="auto">
            <a:xfrm>
              <a:off x="6401798" y="4679489"/>
              <a:ext cx="324571" cy="455069"/>
            </a:xfrm>
            <a:custGeom>
              <a:avLst/>
              <a:gdLst>
                <a:gd name="T0" fmla="*/ 1 w 464"/>
                <a:gd name="T1" fmla="*/ 25 h 590"/>
                <a:gd name="T2" fmla="*/ 1 w 464"/>
                <a:gd name="T3" fmla="*/ 25 h 590"/>
                <a:gd name="T4" fmla="*/ 15 w 464"/>
                <a:gd name="T5" fmla="*/ 1 h 590"/>
                <a:gd name="T6" fmla="*/ 14 w 464"/>
                <a:gd name="T7" fmla="*/ 0 h 590"/>
                <a:gd name="T8" fmla="*/ 0 w 464"/>
                <a:gd name="T9" fmla="*/ 24 h 590"/>
                <a:gd name="T10" fmla="*/ 0 w 464"/>
                <a:gd name="T11" fmla="*/ 25 h 590"/>
                <a:gd name="T12" fmla="*/ 0 w 464"/>
                <a:gd name="T13" fmla="*/ 24 h 590"/>
                <a:gd name="T14" fmla="*/ 0 w 464"/>
                <a:gd name="T15" fmla="*/ 25 h 590"/>
                <a:gd name="T16" fmla="*/ 0 w 464"/>
                <a:gd name="T17" fmla="*/ 25 h 590"/>
                <a:gd name="T18" fmla="*/ 1 w 464"/>
                <a:gd name="T19" fmla="*/ 25 h 59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64" h="590">
                  <a:moveTo>
                    <a:pt x="45" y="574"/>
                  </a:moveTo>
                  <a:lnTo>
                    <a:pt x="44" y="590"/>
                  </a:lnTo>
                  <a:lnTo>
                    <a:pt x="464" y="28"/>
                  </a:lnTo>
                  <a:lnTo>
                    <a:pt x="423" y="0"/>
                  </a:lnTo>
                  <a:lnTo>
                    <a:pt x="7" y="562"/>
                  </a:lnTo>
                  <a:lnTo>
                    <a:pt x="0" y="574"/>
                  </a:lnTo>
                  <a:lnTo>
                    <a:pt x="7" y="562"/>
                  </a:lnTo>
                  <a:lnTo>
                    <a:pt x="0" y="570"/>
                  </a:lnTo>
                  <a:lnTo>
                    <a:pt x="0" y="574"/>
                  </a:lnTo>
                  <a:lnTo>
                    <a:pt x="45" y="574"/>
                  </a:lnTo>
                  <a:close/>
                </a:path>
              </a:pathLst>
            </a:custGeom>
            <a:solidFill>
              <a:srgbClr val="FB9214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93" name="Freeform 85"/>
            <p:cNvSpPr>
              <a:spLocks/>
            </p:cNvSpPr>
            <p:nvPr/>
          </p:nvSpPr>
          <p:spPr bwMode="auto">
            <a:xfrm>
              <a:off x="6401798" y="5122672"/>
              <a:ext cx="39342" cy="140935"/>
            </a:xfrm>
            <a:custGeom>
              <a:avLst/>
              <a:gdLst>
                <a:gd name="T0" fmla="*/ 1 w 57"/>
                <a:gd name="T1" fmla="*/ 8 h 183"/>
                <a:gd name="T2" fmla="*/ 2 w 57"/>
                <a:gd name="T3" fmla="*/ 8 h 183"/>
                <a:gd name="T4" fmla="*/ 1 w 57"/>
                <a:gd name="T5" fmla="*/ 0 h 183"/>
                <a:gd name="T6" fmla="*/ 0 w 57"/>
                <a:gd name="T7" fmla="*/ 0 h 183"/>
                <a:gd name="T8" fmla="*/ 0 w 57"/>
                <a:gd name="T9" fmla="*/ 8 h 183"/>
                <a:gd name="T10" fmla="*/ 1 w 57"/>
                <a:gd name="T11" fmla="*/ 8 h 18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" h="183">
                  <a:moveTo>
                    <a:pt x="35" y="183"/>
                  </a:moveTo>
                  <a:lnTo>
                    <a:pt x="57" y="183"/>
                  </a:lnTo>
                  <a:lnTo>
                    <a:pt x="45" y="0"/>
                  </a:lnTo>
                  <a:lnTo>
                    <a:pt x="0" y="0"/>
                  </a:lnTo>
                  <a:lnTo>
                    <a:pt x="8" y="183"/>
                  </a:lnTo>
                  <a:lnTo>
                    <a:pt x="35" y="183"/>
                  </a:lnTo>
                  <a:close/>
                </a:path>
              </a:pathLst>
            </a:custGeom>
            <a:solidFill>
              <a:srgbClr val="FB9214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94" name="Freeform 86"/>
            <p:cNvSpPr>
              <a:spLocks/>
            </p:cNvSpPr>
            <p:nvPr/>
          </p:nvSpPr>
          <p:spPr bwMode="auto">
            <a:xfrm>
              <a:off x="6475564" y="4682885"/>
              <a:ext cx="322932" cy="451673"/>
            </a:xfrm>
            <a:custGeom>
              <a:avLst/>
              <a:gdLst>
                <a:gd name="T0" fmla="*/ 1 w 464"/>
                <a:gd name="T1" fmla="*/ 25 h 585"/>
                <a:gd name="T2" fmla="*/ 1 w 464"/>
                <a:gd name="T3" fmla="*/ 25 h 585"/>
                <a:gd name="T4" fmla="*/ 15 w 464"/>
                <a:gd name="T5" fmla="*/ 1 h 585"/>
                <a:gd name="T6" fmla="*/ 14 w 464"/>
                <a:gd name="T7" fmla="*/ 0 h 585"/>
                <a:gd name="T8" fmla="*/ 0 w 464"/>
                <a:gd name="T9" fmla="*/ 24 h 585"/>
                <a:gd name="T10" fmla="*/ 0 w 464"/>
                <a:gd name="T11" fmla="*/ 25 h 585"/>
                <a:gd name="T12" fmla="*/ 0 w 464"/>
                <a:gd name="T13" fmla="*/ 24 h 585"/>
                <a:gd name="T14" fmla="*/ 0 w 464"/>
                <a:gd name="T15" fmla="*/ 24 h 585"/>
                <a:gd name="T16" fmla="*/ 0 w 464"/>
                <a:gd name="T17" fmla="*/ 25 h 585"/>
                <a:gd name="T18" fmla="*/ 1 w 464"/>
                <a:gd name="T19" fmla="*/ 25 h 58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64" h="585">
                  <a:moveTo>
                    <a:pt x="46" y="569"/>
                  </a:moveTo>
                  <a:lnTo>
                    <a:pt x="43" y="585"/>
                  </a:lnTo>
                  <a:lnTo>
                    <a:pt x="464" y="28"/>
                  </a:lnTo>
                  <a:lnTo>
                    <a:pt x="422" y="0"/>
                  </a:lnTo>
                  <a:lnTo>
                    <a:pt x="4" y="561"/>
                  </a:lnTo>
                  <a:lnTo>
                    <a:pt x="0" y="569"/>
                  </a:lnTo>
                  <a:lnTo>
                    <a:pt x="4" y="561"/>
                  </a:lnTo>
                  <a:lnTo>
                    <a:pt x="0" y="566"/>
                  </a:lnTo>
                  <a:lnTo>
                    <a:pt x="0" y="569"/>
                  </a:lnTo>
                  <a:lnTo>
                    <a:pt x="46" y="569"/>
                  </a:lnTo>
                  <a:close/>
                </a:path>
              </a:pathLst>
            </a:custGeom>
            <a:solidFill>
              <a:srgbClr val="FB9214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95" name="Freeform 87"/>
            <p:cNvSpPr>
              <a:spLocks/>
            </p:cNvSpPr>
            <p:nvPr/>
          </p:nvSpPr>
          <p:spPr bwMode="auto">
            <a:xfrm>
              <a:off x="6475564" y="5122672"/>
              <a:ext cx="39342" cy="144332"/>
            </a:xfrm>
            <a:custGeom>
              <a:avLst/>
              <a:gdLst>
                <a:gd name="T0" fmla="*/ 1 w 59"/>
                <a:gd name="T1" fmla="*/ 8 h 188"/>
                <a:gd name="T2" fmla="*/ 2 w 59"/>
                <a:gd name="T3" fmla="*/ 8 h 188"/>
                <a:gd name="T4" fmla="*/ 1 w 59"/>
                <a:gd name="T5" fmla="*/ 0 h 188"/>
                <a:gd name="T6" fmla="*/ 0 w 59"/>
                <a:gd name="T7" fmla="*/ 0 h 188"/>
                <a:gd name="T8" fmla="*/ 0 w 59"/>
                <a:gd name="T9" fmla="*/ 8 h 188"/>
                <a:gd name="T10" fmla="*/ 1 w 59"/>
                <a:gd name="T11" fmla="*/ 8 h 18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9" h="188">
                  <a:moveTo>
                    <a:pt x="30" y="188"/>
                  </a:moveTo>
                  <a:lnTo>
                    <a:pt x="59" y="188"/>
                  </a:lnTo>
                  <a:lnTo>
                    <a:pt x="46" y="0"/>
                  </a:lnTo>
                  <a:lnTo>
                    <a:pt x="0" y="0"/>
                  </a:lnTo>
                  <a:lnTo>
                    <a:pt x="4" y="188"/>
                  </a:lnTo>
                  <a:lnTo>
                    <a:pt x="30" y="188"/>
                  </a:lnTo>
                  <a:close/>
                </a:path>
              </a:pathLst>
            </a:custGeom>
            <a:solidFill>
              <a:srgbClr val="FB9214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96" name="Freeform 88"/>
            <p:cNvSpPr>
              <a:spLocks/>
            </p:cNvSpPr>
            <p:nvPr/>
          </p:nvSpPr>
          <p:spPr bwMode="auto">
            <a:xfrm>
              <a:off x="6341146" y="4672697"/>
              <a:ext cx="324571" cy="453371"/>
            </a:xfrm>
            <a:custGeom>
              <a:avLst/>
              <a:gdLst>
                <a:gd name="T0" fmla="*/ 2 w 465"/>
                <a:gd name="T1" fmla="*/ 24 h 589"/>
                <a:gd name="T2" fmla="*/ 2 w 465"/>
                <a:gd name="T3" fmla="*/ 25 h 589"/>
                <a:gd name="T4" fmla="*/ 15 w 465"/>
                <a:gd name="T5" fmla="*/ 1 h 589"/>
                <a:gd name="T6" fmla="*/ 14 w 465"/>
                <a:gd name="T7" fmla="*/ 0 h 589"/>
                <a:gd name="T8" fmla="*/ 0 w 465"/>
                <a:gd name="T9" fmla="*/ 24 h 589"/>
                <a:gd name="T10" fmla="*/ 0 w 465"/>
                <a:gd name="T11" fmla="*/ 24 h 589"/>
                <a:gd name="T12" fmla="*/ 0 w 465"/>
                <a:gd name="T13" fmla="*/ 24 h 589"/>
                <a:gd name="T14" fmla="*/ 0 w 465"/>
                <a:gd name="T15" fmla="*/ 24 h 589"/>
                <a:gd name="T16" fmla="*/ 0 w 465"/>
                <a:gd name="T17" fmla="*/ 24 h 589"/>
                <a:gd name="T18" fmla="*/ 2 w 465"/>
                <a:gd name="T19" fmla="*/ 24 h 5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65" h="589">
                  <a:moveTo>
                    <a:pt x="57" y="579"/>
                  </a:moveTo>
                  <a:lnTo>
                    <a:pt x="53" y="589"/>
                  </a:lnTo>
                  <a:lnTo>
                    <a:pt x="465" y="30"/>
                  </a:lnTo>
                  <a:lnTo>
                    <a:pt x="426" y="0"/>
                  </a:lnTo>
                  <a:lnTo>
                    <a:pt x="3" y="560"/>
                  </a:lnTo>
                  <a:lnTo>
                    <a:pt x="0" y="579"/>
                  </a:lnTo>
                  <a:lnTo>
                    <a:pt x="3" y="560"/>
                  </a:lnTo>
                  <a:lnTo>
                    <a:pt x="0" y="574"/>
                  </a:lnTo>
                  <a:lnTo>
                    <a:pt x="0" y="579"/>
                  </a:lnTo>
                  <a:lnTo>
                    <a:pt x="57" y="579"/>
                  </a:lnTo>
                  <a:close/>
                </a:path>
              </a:pathLst>
            </a:custGeom>
            <a:solidFill>
              <a:srgbClr val="FB9214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97" name="Freeform 89"/>
            <p:cNvSpPr>
              <a:spLocks/>
            </p:cNvSpPr>
            <p:nvPr/>
          </p:nvSpPr>
          <p:spPr bwMode="auto">
            <a:xfrm>
              <a:off x="6341146" y="5119276"/>
              <a:ext cx="40981" cy="135841"/>
            </a:xfrm>
            <a:custGeom>
              <a:avLst/>
              <a:gdLst>
                <a:gd name="T0" fmla="*/ 1 w 58"/>
                <a:gd name="T1" fmla="*/ 7 h 178"/>
                <a:gd name="T2" fmla="*/ 2 w 58"/>
                <a:gd name="T3" fmla="*/ 7 h 178"/>
                <a:gd name="T4" fmla="*/ 2 w 58"/>
                <a:gd name="T5" fmla="*/ 0 h 178"/>
                <a:gd name="T6" fmla="*/ 0 w 58"/>
                <a:gd name="T7" fmla="*/ 0 h 178"/>
                <a:gd name="T8" fmla="*/ 0 w 58"/>
                <a:gd name="T9" fmla="*/ 7 h 178"/>
                <a:gd name="T10" fmla="*/ 1 w 58"/>
                <a:gd name="T11" fmla="*/ 7 h 17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8" h="178">
                  <a:moveTo>
                    <a:pt x="38" y="178"/>
                  </a:moveTo>
                  <a:lnTo>
                    <a:pt x="58" y="178"/>
                  </a:lnTo>
                  <a:lnTo>
                    <a:pt x="57" y="0"/>
                  </a:lnTo>
                  <a:lnTo>
                    <a:pt x="0" y="0"/>
                  </a:lnTo>
                  <a:lnTo>
                    <a:pt x="10" y="178"/>
                  </a:lnTo>
                  <a:lnTo>
                    <a:pt x="38" y="178"/>
                  </a:lnTo>
                  <a:close/>
                </a:path>
              </a:pathLst>
            </a:custGeom>
            <a:solidFill>
              <a:srgbClr val="FB9214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98" name="Freeform 90"/>
            <p:cNvSpPr>
              <a:spLocks/>
            </p:cNvSpPr>
            <p:nvPr/>
          </p:nvSpPr>
          <p:spPr bwMode="auto">
            <a:xfrm>
              <a:off x="6278854" y="4672697"/>
              <a:ext cx="324571" cy="453371"/>
            </a:xfrm>
            <a:custGeom>
              <a:avLst/>
              <a:gdLst>
                <a:gd name="T0" fmla="*/ 2 w 465"/>
                <a:gd name="T1" fmla="*/ 24 h 589"/>
                <a:gd name="T2" fmla="*/ 1 w 465"/>
                <a:gd name="T3" fmla="*/ 25 h 589"/>
                <a:gd name="T4" fmla="*/ 15 w 465"/>
                <a:gd name="T5" fmla="*/ 1 h 589"/>
                <a:gd name="T6" fmla="*/ 14 w 465"/>
                <a:gd name="T7" fmla="*/ 0 h 589"/>
                <a:gd name="T8" fmla="*/ 0 w 465"/>
                <a:gd name="T9" fmla="*/ 24 h 589"/>
                <a:gd name="T10" fmla="*/ 0 w 465"/>
                <a:gd name="T11" fmla="*/ 24 h 589"/>
                <a:gd name="T12" fmla="*/ 0 w 465"/>
                <a:gd name="T13" fmla="*/ 24 h 589"/>
                <a:gd name="T14" fmla="*/ 0 w 465"/>
                <a:gd name="T15" fmla="*/ 24 h 589"/>
                <a:gd name="T16" fmla="*/ 0 w 465"/>
                <a:gd name="T17" fmla="*/ 24 h 589"/>
                <a:gd name="T18" fmla="*/ 2 w 465"/>
                <a:gd name="T19" fmla="*/ 24 h 5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65" h="589">
                  <a:moveTo>
                    <a:pt x="46" y="579"/>
                  </a:moveTo>
                  <a:lnTo>
                    <a:pt x="44" y="589"/>
                  </a:lnTo>
                  <a:lnTo>
                    <a:pt x="465" y="30"/>
                  </a:lnTo>
                  <a:lnTo>
                    <a:pt x="422" y="0"/>
                  </a:lnTo>
                  <a:lnTo>
                    <a:pt x="5" y="560"/>
                  </a:lnTo>
                  <a:lnTo>
                    <a:pt x="0" y="579"/>
                  </a:lnTo>
                  <a:lnTo>
                    <a:pt x="5" y="560"/>
                  </a:lnTo>
                  <a:lnTo>
                    <a:pt x="0" y="574"/>
                  </a:lnTo>
                  <a:lnTo>
                    <a:pt x="0" y="579"/>
                  </a:lnTo>
                  <a:lnTo>
                    <a:pt x="46" y="579"/>
                  </a:lnTo>
                  <a:close/>
                </a:path>
              </a:pathLst>
            </a:custGeom>
            <a:solidFill>
              <a:srgbClr val="FB9214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399" name="Freeform 91"/>
            <p:cNvSpPr>
              <a:spLocks/>
            </p:cNvSpPr>
            <p:nvPr/>
          </p:nvSpPr>
          <p:spPr bwMode="auto">
            <a:xfrm>
              <a:off x="6278854" y="5119276"/>
              <a:ext cx="39342" cy="135841"/>
            </a:xfrm>
            <a:custGeom>
              <a:avLst/>
              <a:gdLst>
                <a:gd name="T0" fmla="*/ 1 w 55"/>
                <a:gd name="T1" fmla="*/ 7 h 178"/>
                <a:gd name="T2" fmla="*/ 2 w 55"/>
                <a:gd name="T3" fmla="*/ 7 h 178"/>
                <a:gd name="T4" fmla="*/ 2 w 55"/>
                <a:gd name="T5" fmla="*/ 0 h 178"/>
                <a:gd name="T6" fmla="*/ 0 w 55"/>
                <a:gd name="T7" fmla="*/ 0 h 178"/>
                <a:gd name="T8" fmla="*/ 0 w 55"/>
                <a:gd name="T9" fmla="*/ 7 h 178"/>
                <a:gd name="T10" fmla="*/ 1 w 55"/>
                <a:gd name="T11" fmla="*/ 7 h 17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" h="178">
                  <a:moveTo>
                    <a:pt x="29" y="178"/>
                  </a:moveTo>
                  <a:lnTo>
                    <a:pt x="55" y="178"/>
                  </a:lnTo>
                  <a:lnTo>
                    <a:pt x="46" y="0"/>
                  </a:lnTo>
                  <a:lnTo>
                    <a:pt x="0" y="0"/>
                  </a:lnTo>
                  <a:lnTo>
                    <a:pt x="5" y="178"/>
                  </a:lnTo>
                  <a:lnTo>
                    <a:pt x="29" y="178"/>
                  </a:lnTo>
                  <a:close/>
                </a:path>
              </a:pathLst>
            </a:custGeom>
            <a:solidFill>
              <a:srgbClr val="FB9214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400" name="Freeform 92"/>
            <p:cNvSpPr>
              <a:spLocks/>
            </p:cNvSpPr>
            <p:nvPr/>
          </p:nvSpPr>
          <p:spPr bwMode="auto">
            <a:xfrm>
              <a:off x="6554248" y="4669301"/>
              <a:ext cx="322932" cy="453371"/>
            </a:xfrm>
            <a:custGeom>
              <a:avLst/>
              <a:gdLst>
                <a:gd name="T0" fmla="*/ 1 w 465"/>
                <a:gd name="T1" fmla="*/ 25 h 588"/>
                <a:gd name="T2" fmla="*/ 1 w 465"/>
                <a:gd name="T3" fmla="*/ 25 h 588"/>
                <a:gd name="T4" fmla="*/ 15 w 465"/>
                <a:gd name="T5" fmla="*/ 1 h 588"/>
                <a:gd name="T6" fmla="*/ 14 w 465"/>
                <a:gd name="T7" fmla="*/ 0 h 588"/>
                <a:gd name="T8" fmla="*/ 0 w 465"/>
                <a:gd name="T9" fmla="*/ 24 h 588"/>
                <a:gd name="T10" fmla="*/ 0 w 465"/>
                <a:gd name="T11" fmla="*/ 25 h 588"/>
                <a:gd name="T12" fmla="*/ 0 w 465"/>
                <a:gd name="T13" fmla="*/ 24 h 588"/>
                <a:gd name="T14" fmla="*/ 0 w 465"/>
                <a:gd name="T15" fmla="*/ 24 h 588"/>
                <a:gd name="T16" fmla="*/ 0 w 465"/>
                <a:gd name="T17" fmla="*/ 25 h 588"/>
                <a:gd name="T18" fmla="*/ 1 w 465"/>
                <a:gd name="T19" fmla="*/ 25 h 58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65" h="588">
                  <a:moveTo>
                    <a:pt x="48" y="579"/>
                  </a:moveTo>
                  <a:lnTo>
                    <a:pt x="42" y="588"/>
                  </a:lnTo>
                  <a:lnTo>
                    <a:pt x="465" y="35"/>
                  </a:lnTo>
                  <a:lnTo>
                    <a:pt x="421" y="0"/>
                  </a:lnTo>
                  <a:lnTo>
                    <a:pt x="5" y="559"/>
                  </a:lnTo>
                  <a:lnTo>
                    <a:pt x="0" y="579"/>
                  </a:lnTo>
                  <a:lnTo>
                    <a:pt x="5" y="559"/>
                  </a:lnTo>
                  <a:lnTo>
                    <a:pt x="0" y="566"/>
                  </a:lnTo>
                  <a:lnTo>
                    <a:pt x="0" y="579"/>
                  </a:lnTo>
                  <a:lnTo>
                    <a:pt x="48" y="579"/>
                  </a:lnTo>
                  <a:close/>
                </a:path>
              </a:pathLst>
            </a:custGeom>
            <a:solidFill>
              <a:srgbClr val="FB9214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401" name="Freeform 93"/>
            <p:cNvSpPr>
              <a:spLocks/>
            </p:cNvSpPr>
            <p:nvPr/>
          </p:nvSpPr>
          <p:spPr bwMode="auto">
            <a:xfrm>
              <a:off x="6554248" y="5115880"/>
              <a:ext cx="37703" cy="135841"/>
            </a:xfrm>
            <a:custGeom>
              <a:avLst/>
              <a:gdLst>
                <a:gd name="T0" fmla="*/ 1 w 55"/>
                <a:gd name="T1" fmla="*/ 7 h 178"/>
                <a:gd name="T2" fmla="*/ 2 w 55"/>
                <a:gd name="T3" fmla="*/ 7 h 178"/>
                <a:gd name="T4" fmla="*/ 1 w 55"/>
                <a:gd name="T5" fmla="*/ 0 h 178"/>
                <a:gd name="T6" fmla="*/ 0 w 55"/>
                <a:gd name="T7" fmla="*/ 0 h 178"/>
                <a:gd name="T8" fmla="*/ 0 w 55"/>
                <a:gd name="T9" fmla="*/ 7 h 178"/>
                <a:gd name="T10" fmla="*/ 1 w 55"/>
                <a:gd name="T11" fmla="*/ 7 h 17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" h="178">
                  <a:moveTo>
                    <a:pt x="31" y="178"/>
                  </a:moveTo>
                  <a:lnTo>
                    <a:pt x="55" y="178"/>
                  </a:lnTo>
                  <a:lnTo>
                    <a:pt x="48" y="0"/>
                  </a:lnTo>
                  <a:lnTo>
                    <a:pt x="0" y="0"/>
                  </a:lnTo>
                  <a:lnTo>
                    <a:pt x="12" y="178"/>
                  </a:lnTo>
                  <a:lnTo>
                    <a:pt x="31" y="178"/>
                  </a:lnTo>
                  <a:close/>
                </a:path>
              </a:pathLst>
            </a:custGeom>
            <a:solidFill>
              <a:srgbClr val="FB9214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402" name="Freeform 94"/>
            <p:cNvSpPr>
              <a:spLocks/>
            </p:cNvSpPr>
            <p:nvPr/>
          </p:nvSpPr>
          <p:spPr bwMode="auto">
            <a:xfrm>
              <a:off x="6218202" y="4436672"/>
              <a:ext cx="36063" cy="815049"/>
            </a:xfrm>
            <a:custGeom>
              <a:avLst/>
              <a:gdLst>
                <a:gd name="T0" fmla="*/ 1 w 51"/>
                <a:gd name="T1" fmla="*/ 45 h 1058"/>
                <a:gd name="T2" fmla="*/ 2 w 51"/>
                <a:gd name="T3" fmla="*/ 45 h 1058"/>
                <a:gd name="T4" fmla="*/ 2 w 51"/>
                <a:gd name="T5" fmla="*/ 0 h 1058"/>
                <a:gd name="T6" fmla="*/ 0 w 51"/>
                <a:gd name="T7" fmla="*/ 0 h 1058"/>
                <a:gd name="T8" fmla="*/ 0 w 51"/>
                <a:gd name="T9" fmla="*/ 45 h 1058"/>
                <a:gd name="T10" fmla="*/ 1 w 51"/>
                <a:gd name="T11" fmla="*/ 45 h 105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1" h="1058">
                  <a:moveTo>
                    <a:pt x="24" y="1058"/>
                  </a:moveTo>
                  <a:lnTo>
                    <a:pt x="51" y="1058"/>
                  </a:lnTo>
                  <a:lnTo>
                    <a:pt x="51" y="0"/>
                  </a:lnTo>
                  <a:lnTo>
                    <a:pt x="0" y="0"/>
                  </a:lnTo>
                  <a:lnTo>
                    <a:pt x="0" y="1058"/>
                  </a:lnTo>
                  <a:lnTo>
                    <a:pt x="24" y="1058"/>
                  </a:lnTo>
                  <a:close/>
                </a:path>
              </a:pathLst>
            </a:custGeom>
            <a:solidFill>
              <a:srgbClr val="FB9214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403" name="Freeform 95"/>
            <p:cNvSpPr>
              <a:spLocks/>
            </p:cNvSpPr>
            <p:nvPr/>
          </p:nvSpPr>
          <p:spPr bwMode="auto">
            <a:xfrm>
              <a:off x="6900130" y="4321207"/>
              <a:ext cx="36063" cy="400732"/>
            </a:xfrm>
            <a:custGeom>
              <a:avLst/>
              <a:gdLst>
                <a:gd name="T0" fmla="*/ 1 w 51"/>
                <a:gd name="T1" fmla="*/ 22 h 521"/>
                <a:gd name="T2" fmla="*/ 2 w 51"/>
                <a:gd name="T3" fmla="*/ 22 h 521"/>
                <a:gd name="T4" fmla="*/ 2 w 51"/>
                <a:gd name="T5" fmla="*/ 0 h 521"/>
                <a:gd name="T6" fmla="*/ 0 w 51"/>
                <a:gd name="T7" fmla="*/ 0 h 521"/>
                <a:gd name="T8" fmla="*/ 0 w 51"/>
                <a:gd name="T9" fmla="*/ 22 h 521"/>
                <a:gd name="T10" fmla="*/ 1 w 51"/>
                <a:gd name="T11" fmla="*/ 22 h 5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1" h="521">
                  <a:moveTo>
                    <a:pt x="27" y="521"/>
                  </a:moveTo>
                  <a:lnTo>
                    <a:pt x="51" y="521"/>
                  </a:lnTo>
                  <a:lnTo>
                    <a:pt x="51" y="0"/>
                  </a:lnTo>
                  <a:lnTo>
                    <a:pt x="0" y="0"/>
                  </a:lnTo>
                  <a:lnTo>
                    <a:pt x="0" y="521"/>
                  </a:lnTo>
                  <a:lnTo>
                    <a:pt x="27" y="521"/>
                  </a:lnTo>
                  <a:close/>
                </a:path>
              </a:pathLst>
            </a:custGeom>
            <a:solidFill>
              <a:srgbClr val="FB9214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404" name="Freeform 96"/>
            <p:cNvSpPr>
              <a:spLocks/>
            </p:cNvSpPr>
            <p:nvPr/>
          </p:nvSpPr>
          <p:spPr bwMode="auto">
            <a:xfrm>
              <a:off x="4910082" y="5861309"/>
              <a:ext cx="339325" cy="93391"/>
            </a:xfrm>
            <a:custGeom>
              <a:avLst/>
              <a:gdLst>
                <a:gd name="T0" fmla="*/ 0 w 484"/>
                <a:gd name="T1" fmla="*/ 2 h 123"/>
                <a:gd name="T2" fmla="*/ 10 w 484"/>
                <a:gd name="T3" fmla="*/ 2 h 123"/>
                <a:gd name="T4" fmla="*/ 12 w 484"/>
                <a:gd name="T5" fmla="*/ 0 h 123"/>
                <a:gd name="T6" fmla="*/ 16 w 484"/>
                <a:gd name="T7" fmla="*/ 2 h 123"/>
                <a:gd name="T8" fmla="*/ 8 w 484"/>
                <a:gd name="T9" fmla="*/ 5 h 123"/>
                <a:gd name="T10" fmla="*/ 10 w 484"/>
                <a:gd name="T11" fmla="*/ 3 h 123"/>
                <a:gd name="T12" fmla="*/ 0 w 484"/>
                <a:gd name="T13" fmla="*/ 3 h 123"/>
                <a:gd name="T14" fmla="*/ 0 w 484"/>
                <a:gd name="T15" fmla="*/ 2 h 12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84" h="123">
                  <a:moveTo>
                    <a:pt x="0" y="41"/>
                  </a:moveTo>
                  <a:lnTo>
                    <a:pt x="312" y="41"/>
                  </a:lnTo>
                  <a:lnTo>
                    <a:pt x="357" y="0"/>
                  </a:lnTo>
                  <a:lnTo>
                    <a:pt x="484" y="58"/>
                  </a:lnTo>
                  <a:lnTo>
                    <a:pt x="240" y="123"/>
                  </a:lnTo>
                  <a:lnTo>
                    <a:pt x="292" y="72"/>
                  </a:lnTo>
                  <a:lnTo>
                    <a:pt x="0" y="72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0000FF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405" name="Freeform 97"/>
            <p:cNvSpPr>
              <a:spLocks/>
            </p:cNvSpPr>
            <p:nvPr/>
          </p:nvSpPr>
          <p:spPr bwMode="auto">
            <a:xfrm>
              <a:off x="5924777" y="5849423"/>
              <a:ext cx="355717" cy="100183"/>
            </a:xfrm>
            <a:custGeom>
              <a:avLst/>
              <a:gdLst>
                <a:gd name="T0" fmla="*/ 16 w 507"/>
                <a:gd name="T1" fmla="*/ 4 h 129"/>
                <a:gd name="T2" fmla="*/ 6 w 507"/>
                <a:gd name="T3" fmla="*/ 4 h 129"/>
                <a:gd name="T4" fmla="*/ 4 w 507"/>
                <a:gd name="T5" fmla="*/ 5 h 129"/>
                <a:gd name="T6" fmla="*/ 0 w 507"/>
                <a:gd name="T7" fmla="*/ 3 h 129"/>
                <a:gd name="T8" fmla="*/ 8 w 507"/>
                <a:gd name="T9" fmla="*/ 0 h 129"/>
                <a:gd name="T10" fmla="*/ 6 w 507"/>
                <a:gd name="T11" fmla="*/ 2 h 129"/>
                <a:gd name="T12" fmla="*/ 17 w 507"/>
                <a:gd name="T13" fmla="*/ 2 h 129"/>
                <a:gd name="T14" fmla="*/ 16 w 507"/>
                <a:gd name="T15" fmla="*/ 4 h 12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07" h="129">
                  <a:moveTo>
                    <a:pt x="483" y="86"/>
                  </a:moveTo>
                  <a:lnTo>
                    <a:pt x="176" y="86"/>
                  </a:lnTo>
                  <a:lnTo>
                    <a:pt x="125" y="129"/>
                  </a:lnTo>
                  <a:lnTo>
                    <a:pt x="0" y="69"/>
                  </a:lnTo>
                  <a:lnTo>
                    <a:pt x="241" y="0"/>
                  </a:lnTo>
                  <a:lnTo>
                    <a:pt x="194" y="55"/>
                  </a:lnTo>
                  <a:lnTo>
                    <a:pt x="507" y="55"/>
                  </a:lnTo>
                  <a:lnTo>
                    <a:pt x="483" y="86"/>
                  </a:lnTo>
                  <a:close/>
                </a:path>
              </a:pathLst>
            </a:custGeom>
            <a:solidFill>
              <a:srgbClr val="0000FF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406" name="Freeform 98"/>
            <p:cNvSpPr>
              <a:spLocks/>
            </p:cNvSpPr>
            <p:nvPr/>
          </p:nvSpPr>
          <p:spPr bwMode="auto">
            <a:xfrm>
              <a:off x="6946029" y="5839235"/>
              <a:ext cx="344242" cy="93391"/>
            </a:xfrm>
            <a:custGeom>
              <a:avLst/>
              <a:gdLst>
                <a:gd name="T0" fmla="*/ 0 w 489"/>
                <a:gd name="T1" fmla="*/ 2 h 121"/>
                <a:gd name="T2" fmla="*/ 11 w 489"/>
                <a:gd name="T3" fmla="*/ 2 h 121"/>
                <a:gd name="T4" fmla="*/ 12 w 489"/>
                <a:gd name="T5" fmla="*/ 0 h 121"/>
                <a:gd name="T6" fmla="*/ 17 w 489"/>
                <a:gd name="T7" fmla="*/ 2 h 121"/>
                <a:gd name="T8" fmla="*/ 9 w 489"/>
                <a:gd name="T9" fmla="*/ 5 h 121"/>
                <a:gd name="T10" fmla="*/ 10 w 489"/>
                <a:gd name="T11" fmla="*/ 3 h 121"/>
                <a:gd name="T12" fmla="*/ 0 w 489"/>
                <a:gd name="T13" fmla="*/ 3 h 121"/>
                <a:gd name="T14" fmla="*/ 0 w 489"/>
                <a:gd name="T15" fmla="*/ 2 h 12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89" h="121">
                  <a:moveTo>
                    <a:pt x="9" y="44"/>
                  </a:moveTo>
                  <a:lnTo>
                    <a:pt x="313" y="44"/>
                  </a:lnTo>
                  <a:lnTo>
                    <a:pt x="354" y="0"/>
                  </a:lnTo>
                  <a:lnTo>
                    <a:pt x="489" y="58"/>
                  </a:lnTo>
                  <a:lnTo>
                    <a:pt x="248" y="121"/>
                  </a:lnTo>
                  <a:lnTo>
                    <a:pt x="294" y="69"/>
                  </a:lnTo>
                  <a:lnTo>
                    <a:pt x="0" y="69"/>
                  </a:lnTo>
                  <a:lnTo>
                    <a:pt x="9" y="44"/>
                  </a:lnTo>
                  <a:close/>
                </a:path>
              </a:pathLst>
            </a:custGeom>
            <a:solidFill>
              <a:srgbClr val="0000FF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</p:grpSp>
      <p:grpSp>
        <p:nvGrpSpPr>
          <p:cNvPr id="618" name="Group 617"/>
          <p:cNvGrpSpPr>
            <a:grpSpLocks noChangeAspect="1"/>
          </p:cNvGrpSpPr>
          <p:nvPr/>
        </p:nvGrpSpPr>
        <p:grpSpPr>
          <a:xfrm>
            <a:off x="10098917" y="2697809"/>
            <a:ext cx="1174122" cy="575526"/>
            <a:chOff x="4610099" y="4321207"/>
            <a:chExt cx="3457176" cy="1694622"/>
          </a:xfrm>
        </p:grpSpPr>
        <p:sp>
          <p:nvSpPr>
            <p:cNvPr id="619" name="Freeform 7"/>
            <p:cNvSpPr>
              <a:spLocks/>
            </p:cNvSpPr>
            <p:nvPr/>
          </p:nvSpPr>
          <p:spPr bwMode="auto">
            <a:xfrm>
              <a:off x="4610099" y="5367186"/>
              <a:ext cx="3444062" cy="416014"/>
            </a:xfrm>
            <a:custGeom>
              <a:avLst/>
              <a:gdLst>
                <a:gd name="T0" fmla="*/ 19 w 4918"/>
                <a:gd name="T1" fmla="*/ 0 h 538"/>
                <a:gd name="T2" fmla="*/ 164 w 4918"/>
                <a:gd name="T3" fmla="*/ 0 h 538"/>
                <a:gd name="T4" fmla="*/ 146 w 4918"/>
                <a:gd name="T5" fmla="*/ 23 h 538"/>
                <a:gd name="T6" fmla="*/ 0 w 4918"/>
                <a:gd name="T7" fmla="*/ 23 h 538"/>
                <a:gd name="T8" fmla="*/ 19 w 4918"/>
                <a:gd name="T9" fmla="*/ 0 h 5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918" h="538">
                  <a:moveTo>
                    <a:pt x="583" y="0"/>
                  </a:moveTo>
                  <a:lnTo>
                    <a:pt x="4918" y="0"/>
                  </a:lnTo>
                  <a:lnTo>
                    <a:pt x="4373" y="538"/>
                  </a:lnTo>
                  <a:lnTo>
                    <a:pt x="0" y="538"/>
                  </a:lnTo>
                  <a:lnTo>
                    <a:pt x="583" y="0"/>
                  </a:lnTo>
                  <a:close/>
                </a:path>
              </a:pathLst>
            </a:custGeom>
            <a:solidFill>
              <a:srgbClr val="808080"/>
            </a:solidFill>
            <a:ln w="6350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620" name="Freeform 8"/>
            <p:cNvSpPr>
              <a:spLocks/>
            </p:cNvSpPr>
            <p:nvPr/>
          </p:nvSpPr>
          <p:spPr bwMode="auto">
            <a:xfrm>
              <a:off x="4610099" y="5795087"/>
              <a:ext cx="3080149" cy="212252"/>
            </a:xfrm>
            <a:custGeom>
              <a:avLst/>
              <a:gdLst>
                <a:gd name="T0" fmla="*/ 0 w 4395"/>
                <a:gd name="T1" fmla="*/ 0 h 278"/>
                <a:gd name="T2" fmla="*/ 0 w 4395"/>
                <a:gd name="T3" fmla="*/ 11 h 278"/>
                <a:gd name="T4" fmla="*/ 147 w 4395"/>
                <a:gd name="T5" fmla="*/ 11 h 278"/>
                <a:gd name="T6" fmla="*/ 146 w 4395"/>
                <a:gd name="T7" fmla="*/ 0 h 278"/>
                <a:gd name="T8" fmla="*/ 0 w 4395"/>
                <a:gd name="T9" fmla="*/ 0 h 2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95" h="278">
                  <a:moveTo>
                    <a:pt x="0" y="0"/>
                  </a:moveTo>
                  <a:lnTo>
                    <a:pt x="0" y="278"/>
                  </a:lnTo>
                  <a:lnTo>
                    <a:pt x="4395" y="266"/>
                  </a:lnTo>
                  <a:lnTo>
                    <a:pt x="438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2D2D2"/>
            </a:solidFill>
            <a:ln w="6350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621" name="Freeform 9"/>
            <p:cNvSpPr>
              <a:spLocks/>
            </p:cNvSpPr>
            <p:nvPr/>
          </p:nvSpPr>
          <p:spPr bwMode="auto">
            <a:xfrm>
              <a:off x="7678773" y="5363790"/>
              <a:ext cx="388502" cy="636757"/>
            </a:xfrm>
            <a:custGeom>
              <a:avLst/>
              <a:gdLst>
                <a:gd name="T0" fmla="*/ 18 w 555"/>
                <a:gd name="T1" fmla="*/ 0 h 825"/>
                <a:gd name="T2" fmla="*/ 18 w 555"/>
                <a:gd name="T3" fmla="*/ 10 h 825"/>
                <a:gd name="T4" fmla="*/ 0 w 555"/>
                <a:gd name="T5" fmla="*/ 35 h 825"/>
                <a:gd name="T6" fmla="*/ 0 w 555"/>
                <a:gd name="T7" fmla="*/ 23 h 825"/>
                <a:gd name="T8" fmla="*/ 18 w 555"/>
                <a:gd name="T9" fmla="*/ 0 h 8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55" h="825">
                  <a:moveTo>
                    <a:pt x="554" y="0"/>
                  </a:moveTo>
                  <a:lnTo>
                    <a:pt x="555" y="247"/>
                  </a:lnTo>
                  <a:lnTo>
                    <a:pt x="14" y="825"/>
                  </a:lnTo>
                  <a:lnTo>
                    <a:pt x="0" y="544"/>
                  </a:lnTo>
                  <a:lnTo>
                    <a:pt x="554" y="0"/>
                  </a:lnTo>
                  <a:close/>
                </a:path>
              </a:pathLst>
            </a:custGeom>
            <a:solidFill>
              <a:srgbClr val="D2D2D2"/>
            </a:solidFill>
            <a:ln w="6350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622" name="Freeform 10"/>
            <p:cNvSpPr>
              <a:spLocks/>
            </p:cNvSpPr>
            <p:nvPr/>
          </p:nvSpPr>
          <p:spPr bwMode="auto">
            <a:xfrm>
              <a:off x="5560863" y="5350206"/>
              <a:ext cx="398337" cy="472049"/>
            </a:xfrm>
            <a:custGeom>
              <a:avLst/>
              <a:gdLst>
                <a:gd name="T0" fmla="*/ 2 w 571"/>
                <a:gd name="T1" fmla="*/ 26 h 610"/>
                <a:gd name="T2" fmla="*/ 2 w 571"/>
                <a:gd name="T3" fmla="*/ 26 h 610"/>
                <a:gd name="T4" fmla="*/ 19 w 571"/>
                <a:gd name="T5" fmla="*/ 1 h 610"/>
                <a:gd name="T6" fmla="*/ 17 w 571"/>
                <a:gd name="T7" fmla="*/ 0 h 610"/>
                <a:gd name="T8" fmla="*/ 0 w 571"/>
                <a:gd name="T9" fmla="*/ 25 h 610"/>
                <a:gd name="T10" fmla="*/ 0 w 571"/>
                <a:gd name="T11" fmla="*/ 26 h 610"/>
                <a:gd name="T12" fmla="*/ 0 w 571"/>
                <a:gd name="T13" fmla="*/ 25 h 610"/>
                <a:gd name="T14" fmla="*/ 0 w 571"/>
                <a:gd name="T15" fmla="*/ 25 h 610"/>
                <a:gd name="T16" fmla="*/ 0 w 571"/>
                <a:gd name="T17" fmla="*/ 26 h 610"/>
                <a:gd name="T18" fmla="*/ 2 w 571"/>
                <a:gd name="T19" fmla="*/ 26 h 6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71" h="610">
                  <a:moveTo>
                    <a:pt x="56" y="589"/>
                  </a:moveTo>
                  <a:lnTo>
                    <a:pt x="53" y="610"/>
                  </a:lnTo>
                  <a:lnTo>
                    <a:pt x="571" y="33"/>
                  </a:lnTo>
                  <a:lnTo>
                    <a:pt x="525" y="0"/>
                  </a:lnTo>
                  <a:lnTo>
                    <a:pt x="9" y="567"/>
                  </a:lnTo>
                  <a:lnTo>
                    <a:pt x="0" y="589"/>
                  </a:lnTo>
                  <a:lnTo>
                    <a:pt x="9" y="567"/>
                  </a:lnTo>
                  <a:lnTo>
                    <a:pt x="0" y="575"/>
                  </a:lnTo>
                  <a:lnTo>
                    <a:pt x="0" y="589"/>
                  </a:lnTo>
                  <a:lnTo>
                    <a:pt x="56" y="589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623" name="Freeform 11"/>
            <p:cNvSpPr>
              <a:spLocks/>
            </p:cNvSpPr>
            <p:nvPr/>
          </p:nvSpPr>
          <p:spPr bwMode="auto">
            <a:xfrm>
              <a:off x="5559224" y="5805275"/>
              <a:ext cx="40981" cy="210554"/>
            </a:xfrm>
            <a:custGeom>
              <a:avLst/>
              <a:gdLst>
                <a:gd name="T0" fmla="*/ 1 w 58"/>
                <a:gd name="T1" fmla="*/ 12 h 271"/>
                <a:gd name="T2" fmla="*/ 2 w 58"/>
                <a:gd name="T3" fmla="*/ 12 h 271"/>
                <a:gd name="T4" fmla="*/ 2 w 58"/>
                <a:gd name="T5" fmla="*/ 0 h 271"/>
                <a:gd name="T6" fmla="*/ 0 w 58"/>
                <a:gd name="T7" fmla="*/ 0 h 271"/>
                <a:gd name="T8" fmla="*/ 0 w 58"/>
                <a:gd name="T9" fmla="*/ 12 h 271"/>
                <a:gd name="T10" fmla="*/ 1 w 58"/>
                <a:gd name="T11" fmla="*/ 12 h 27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8" h="271">
                  <a:moveTo>
                    <a:pt x="30" y="271"/>
                  </a:moveTo>
                  <a:lnTo>
                    <a:pt x="56" y="271"/>
                  </a:lnTo>
                  <a:lnTo>
                    <a:pt x="58" y="0"/>
                  </a:lnTo>
                  <a:lnTo>
                    <a:pt x="2" y="0"/>
                  </a:lnTo>
                  <a:lnTo>
                    <a:pt x="0" y="271"/>
                  </a:lnTo>
                  <a:lnTo>
                    <a:pt x="30" y="271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624" name="Freeform 12"/>
            <p:cNvSpPr>
              <a:spLocks/>
            </p:cNvSpPr>
            <p:nvPr/>
          </p:nvSpPr>
          <p:spPr bwMode="auto">
            <a:xfrm>
              <a:off x="6593590" y="5353602"/>
              <a:ext cx="393420" cy="468653"/>
            </a:xfrm>
            <a:custGeom>
              <a:avLst/>
              <a:gdLst>
                <a:gd name="T0" fmla="*/ 2 w 565"/>
                <a:gd name="T1" fmla="*/ 25 h 607"/>
                <a:gd name="T2" fmla="*/ 1 w 565"/>
                <a:gd name="T3" fmla="*/ 26 h 607"/>
                <a:gd name="T4" fmla="*/ 18 w 565"/>
                <a:gd name="T5" fmla="*/ 2 h 607"/>
                <a:gd name="T6" fmla="*/ 17 w 565"/>
                <a:gd name="T7" fmla="*/ 0 h 607"/>
                <a:gd name="T8" fmla="*/ 0 w 565"/>
                <a:gd name="T9" fmla="*/ 25 h 607"/>
                <a:gd name="T10" fmla="*/ 0 w 565"/>
                <a:gd name="T11" fmla="*/ 25 h 607"/>
                <a:gd name="T12" fmla="*/ 0 w 565"/>
                <a:gd name="T13" fmla="*/ 25 h 607"/>
                <a:gd name="T14" fmla="*/ 0 w 565"/>
                <a:gd name="T15" fmla="*/ 25 h 607"/>
                <a:gd name="T16" fmla="*/ 0 w 565"/>
                <a:gd name="T17" fmla="*/ 25 h 607"/>
                <a:gd name="T18" fmla="*/ 2 w 565"/>
                <a:gd name="T19" fmla="*/ 25 h 60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65" h="607">
                  <a:moveTo>
                    <a:pt x="51" y="591"/>
                  </a:moveTo>
                  <a:lnTo>
                    <a:pt x="45" y="607"/>
                  </a:lnTo>
                  <a:lnTo>
                    <a:pt x="565" y="37"/>
                  </a:lnTo>
                  <a:lnTo>
                    <a:pt x="523" y="0"/>
                  </a:lnTo>
                  <a:lnTo>
                    <a:pt x="6" y="570"/>
                  </a:lnTo>
                  <a:lnTo>
                    <a:pt x="0" y="591"/>
                  </a:lnTo>
                  <a:lnTo>
                    <a:pt x="6" y="570"/>
                  </a:lnTo>
                  <a:lnTo>
                    <a:pt x="0" y="579"/>
                  </a:lnTo>
                  <a:lnTo>
                    <a:pt x="0" y="591"/>
                  </a:lnTo>
                  <a:lnTo>
                    <a:pt x="51" y="591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625" name="Freeform 13"/>
            <p:cNvSpPr>
              <a:spLocks/>
            </p:cNvSpPr>
            <p:nvPr/>
          </p:nvSpPr>
          <p:spPr bwMode="auto">
            <a:xfrm>
              <a:off x="6593590" y="5810369"/>
              <a:ext cx="36063" cy="193574"/>
            </a:xfrm>
            <a:custGeom>
              <a:avLst/>
              <a:gdLst>
                <a:gd name="T0" fmla="*/ 1 w 51"/>
                <a:gd name="T1" fmla="*/ 11 h 251"/>
                <a:gd name="T2" fmla="*/ 2 w 51"/>
                <a:gd name="T3" fmla="*/ 11 h 251"/>
                <a:gd name="T4" fmla="*/ 2 w 51"/>
                <a:gd name="T5" fmla="*/ 0 h 251"/>
                <a:gd name="T6" fmla="*/ 0 w 51"/>
                <a:gd name="T7" fmla="*/ 0 h 251"/>
                <a:gd name="T8" fmla="*/ 0 w 51"/>
                <a:gd name="T9" fmla="*/ 11 h 251"/>
                <a:gd name="T10" fmla="*/ 1 w 51"/>
                <a:gd name="T11" fmla="*/ 11 h 25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1" h="251">
                  <a:moveTo>
                    <a:pt x="28" y="251"/>
                  </a:moveTo>
                  <a:lnTo>
                    <a:pt x="51" y="251"/>
                  </a:lnTo>
                  <a:lnTo>
                    <a:pt x="51" y="0"/>
                  </a:lnTo>
                  <a:lnTo>
                    <a:pt x="0" y="0"/>
                  </a:lnTo>
                  <a:lnTo>
                    <a:pt x="0" y="251"/>
                  </a:lnTo>
                  <a:lnTo>
                    <a:pt x="28" y="251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626" name="Freeform 14"/>
            <p:cNvSpPr>
              <a:spLocks/>
            </p:cNvSpPr>
            <p:nvPr/>
          </p:nvSpPr>
          <p:spPr bwMode="auto">
            <a:xfrm>
              <a:off x="6039524" y="5093805"/>
              <a:ext cx="339325" cy="455069"/>
            </a:xfrm>
            <a:custGeom>
              <a:avLst/>
              <a:gdLst>
                <a:gd name="T0" fmla="*/ 3 w 484"/>
                <a:gd name="T1" fmla="*/ 22 h 589"/>
                <a:gd name="T2" fmla="*/ 16 w 484"/>
                <a:gd name="T3" fmla="*/ 0 h 589"/>
                <a:gd name="T4" fmla="*/ 13 w 484"/>
                <a:gd name="T5" fmla="*/ 4 h 589"/>
                <a:gd name="T6" fmla="*/ 0 w 484"/>
                <a:gd name="T7" fmla="*/ 25 h 589"/>
                <a:gd name="T8" fmla="*/ 3 w 484"/>
                <a:gd name="T9" fmla="*/ 22 h 5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4" h="589">
                  <a:moveTo>
                    <a:pt x="97" y="506"/>
                  </a:moveTo>
                  <a:lnTo>
                    <a:pt x="484" y="0"/>
                  </a:lnTo>
                  <a:lnTo>
                    <a:pt x="385" y="83"/>
                  </a:lnTo>
                  <a:lnTo>
                    <a:pt x="0" y="589"/>
                  </a:lnTo>
                  <a:lnTo>
                    <a:pt x="97" y="506"/>
                  </a:lnTo>
                  <a:close/>
                </a:path>
              </a:pathLst>
            </a:custGeom>
            <a:solidFill>
              <a:srgbClr val="FFFFFF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627" name="Freeform 15"/>
            <p:cNvSpPr>
              <a:spLocks/>
            </p:cNvSpPr>
            <p:nvPr/>
          </p:nvSpPr>
          <p:spPr bwMode="auto">
            <a:xfrm>
              <a:off x="6098537" y="5087013"/>
              <a:ext cx="281951" cy="402430"/>
            </a:xfrm>
            <a:custGeom>
              <a:avLst/>
              <a:gdLst>
                <a:gd name="T0" fmla="*/ 13 w 405"/>
                <a:gd name="T1" fmla="*/ 0 h 522"/>
                <a:gd name="T2" fmla="*/ 13 w 405"/>
                <a:gd name="T3" fmla="*/ 0 h 522"/>
                <a:gd name="T4" fmla="*/ 0 w 405"/>
                <a:gd name="T5" fmla="*/ 22 h 522"/>
                <a:gd name="T6" fmla="*/ 0 w 405"/>
                <a:gd name="T7" fmla="*/ 22 h 522"/>
                <a:gd name="T8" fmla="*/ 13 w 405"/>
                <a:gd name="T9" fmla="*/ 0 h 522"/>
                <a:gd name="T10" fmla="*/ 13 w 405"/>
                <a:gd name="T11" fmla="*/ 0 h 522"/>
                <a:gd name="T12" fmla="*/ 13 w 405"/>
                <a:gd name="T13" fmla="*/ 0 h 52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5" h="522">
                  <a:moveTo>
                    <a:pt x="405" y="15"/>
                  </a:moveTo>
                  <a:lnTo>
                    <a:pt x="387" y="2"/>
                  </a:lnTo>
                  <a:lnTo>
                    <a:pt x="0" y="509"/>
                  </a:lnTo>
                  <a:lnTo>
                    <a:pt x="17" y="522"/>
                  </a:lnTo>
                  <a:lnTo>
                    <a:pt x="405" y="12"/>
                  </a:lnTo>
                  <a:lnTo>
                    <a:pt x="387" y="0"/>
                  </a:lnTo>
                  <a:lnTo>
                    <a:pt x="405" y="15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628" name="Freeform 16"/>
            <p:cNvSpPr>
              <a:spLocks/>
            </p:cNvSpPr>
            <p:nvPr/>
          </p:nvSpPr>
          <p:spPr bwMode="auto">
            <a:xfrm>
              <a:off x="6301804" y="5087013"/>
              <a:ext cx="78684" cy="73015"/>
            </a:xfrm>
            <a:custGeom>
              <a:avLst/>
              <a:gdLst>
                <a:gd name="T0" fmla="*/ 0 w 113"/>
                <a:gd name="T1" fmla="*/ 4 h 96"/>
                <a:gd name="T2" fmla="*/ 3 w 113"/>
                <a:gd name="T3" fmla="*/ 0 h 96"/>
                <a:gd name="T4" fmla="*/ 3 w 113"/>
                <a:gd name="T5" fmla="*/ 0 h 96"/>
                <a:gd name="T6" fmla="*/ 0 w 113"/>
                <a:gd name="T7" fmla="*/ 4 h 96"/>
                <a:gd name="T8" fmla="*/ 0 w 113"/>
                <a:gd name="T9" fmla="*/ 4 h 96"/>
                <a:gd name="T10" fmla="*/ 0 w 113"/>
                <a:gd name="T11" fmla="*/ 4 h 9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13" h="96">
                  <a:moveTo>
                    <a:pt x="12" y="96"/>
                  </a:moveTo>
                  <a:lnTo>
                    <a:pt x="113" y="15"/>
                  </a:lnTo>
                  <a:lnTo>
                    <a:pt x="95" y="0"/>
                  </a:lnTo>
                  <a:lnTo>
                    <a:pt x="1" y="83"/>
                  </a:lnTo>
                  <a:lnTo>
                    <a:pt x="0" y="89"/>
                  </a:lnTo>
                  <a:lnTo>
                    <a:pt x="12" y="96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629" name="Freeform 17"/>
            <p:cNvSpPr>
              <a:spLocks/>
            </p:cNvSpPr>
            <p:nvPr/>
          </p:nvSpPr>
          <p:spPr bwMode="auto">
            <a:xfrm>
              <a:off x="6029689" y="5154934"/>
              <a:ext cx="281951" cy="399034"/>
            </a:xfrm>
            <a:custGeom>
              <a:avLst/>
              <a:gdLst>
                <a:gd name="T0" fmla="*/ 0 w 399"/>
                <a:gd name="T1" fmla="*/ 21 h 517"/>
                <a:gd name="T2" fmla="*/ 1 w 399"/>
                <a:gd name="T3" fmla="*/ 22 h 517"/>
                <a:gd name="T4" fmla="*/ 14 w 399"/>
                <a:gd name="T5" fmla="*/ 0 h 517"/>
                <a:gd name="T6" fmla="*/ 13 w 399"/>
                <a:gd name="T7" fmla="*/ 0 h 517"/>
                <a:gd name="T8" fmla="*/ 0 w 399"/>
                <a:gd name="T9" fmla="*/ 22 h 517"/>
                <a:gd name="T10" fmla="*/ 1 w 399"/>
                <a:gd name="T11" fmla="*/ 22 h 517"/>
                <a:gd name="T12" fmla="*/ 0 w 399"/>
                <a:gd name="T13" fmla="*/ 21 h 51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99" h="517">
                  <a:moveTo>
                    <a:pt x="5" y="504"/>
                  </a:moveTo>
                  <a:lnTo>
                    <a:pt x="23" y="514"/>
                  </a:lnTo>
                  <a:lnTo>
                    <a:pt x="399" y="7"/>
                  </a:lnTo>
                  <a:lnTo>
                    <a:pt x="387" y="0"/>
                  </a:lnTo>
                  <a:lnTo>
                    <a:pt x="0" y="508"/>
                  </a:lnTo>
                  <a:lnTo>
                    <a:pt x="21" y="517"/>
                  </a:lnTo>
                  <a:lnTo>
                    <a:pt x="5" y="504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630" name="Freeform 18"/>
            <p:cNvSpPr>
              <a:spLocks/>
            </p:cNvSpPr>
            <p:nvPr/>
          </p:nvSpPr>
          <p:spPr bwMode="auto">
            <a:xfrm>
              <a:off x="6034606" y="5479255"/>
              <a:ext cx="75405" cy="74713"/>
            </a:xfrm>
            <a:custGeom>
              <a:avLst/>
              <a:gdLst>
                <a:gd name="T0" fmla="*/ 3 w 107"/>
                <a:gd name="T1" fmla="*/ 0 h 97"/>
                <a:gd name="T2" fmla="*/ 0 w 107"/>
                <a:gd name="T3" fmla="*/ 4 h 97"/>
                <a:gd name="T4" fmla="*/ 0 w 107"/>
                <a:gd name="T5" fmla="*/ 4 h 97"/>
                <a:gd name="T6" fmla="*/ 4 w 107"/>
                <a:gd name="T7" fmla="*/ 0 h 97"/>
                <a:gd name="T8" fmla="*/ 4 w 107"/>
                <a:gd name="T9" fmla="*/ 0 h 97"/>
                <a:gd name="T10" fmla="*/ 3 w 107"/>
                <a:gd name="T11" fmla="*/ 0 h 9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7" h="97">
                  <a:moveTo>
                    <a:pt x="90" y="0"/>
                  </a:moveTo>
                  <a:lnTo>
                    <a:pt x="0" y="84"/>
                  </a:lnTo>
                  <a:lnTo>
                    <a:pt x="16" y="97"/>
                  </a:lnTo>
                  <a:lnTo>
                    <a:pt x="107" y="14"/>
                  </a:lnTo>
                  <a:lnTo>
                    <a:pt x="107" y="13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631" name="Freeform 19"/>
            <p:cNvSpPr>
              <a:spLocks/>
            </p:cNvSpPr>
            <p:nvPr/>
          </p:nvSpPr>
          <p:spPr bwMode="auto">
            <a:xfrm>
              <a:off x="6214924" y="4839103"/>
              <a:ext cx="272115" cy="721658"/>
            </a:xfrm>
            <a:custGeom>
              <a:avLst/>
              <a:gdLst>
                <a:gd name="T0" fmla="*/ 0 w 388"/>
                <a:gd name="T1" fmla="*/ 40 h 937"/>
                <a:gd name="T2" fmla="*/ 13 w 388"/>
                <a:gd name="T3" fmla="*/ 18 h 937"/>
                <a:gd name="T4" fmla="*/ 13 w 388"/>
                <a:gd name="T5" fmla="*/ 0 h 937"/>
                <a:gd name="T6" fmla="*/ 0 w 388"/>
                <a:gd name="T7" fmla="*/ 21 h 937"/>
                <a:gd name="T8" fmla="*/ 0 w 388"/>
                <a:gd name="T9" fmla="*/ 40 h 9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88" h="937">
                  <a:moveTo>
                    <a:pt x="0" y="937"/>
                  </a:moveTo>
                  <a:lnTo>
                    <a:pt x="388" y="429"/>
                  </a:lnTo>
                  <a:lnTo>
                    <a:pt x="388" y="0"/>
                  </a:lnTo>
                  <a:lnTo>
                    <a:pt x="0" y="504"/>
                  </a:lnTo>
                  <a:lnTo>
                    <a:pt x="0" y="937"/>
                  </a:lnTo>
                  <a:close/>
                </a:path>
              </a:pathLst>
            </a:custGeom>
            <a:solidFill>
              <a:srgbClr val="FFFFFF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632" name="Freeform 20"/>
            <p:cNvSpPr>
              <a:spLocks/>
            </p:cNvSpPr>
            <p:nvPr/>
          </p:nvSpPr>
          <p:spPr bwMode="auto">
            <a:xfrm>
              <a:off x="6205088" y="5163424"/>
              <a:ext cx="288508" cy="400732"/>
            </a:xfrm>
            <a:custGeom>
              <a:avLst/>
              <a:gdLst>
                <a:gd name="T0" fmla="*/ 13 w 409"/>
                <a:gd name="T1" fmla="*/ 0 h 519"/>
                <a:gd name="T2" fmla="*/ 13 w 409"/>
                <a:gd name="T3" fmla="*/ 0 h 519"/>
                <a:gd name="T4" fmla="*/ 0 w 409"/>
                <a:gd name="T5" fmla="*/ 22 h 519"/>
                <a:gd name="T6" fmla="*/ 0 w 409"/>
                <a:gd name="T7" fmla="*/ 22 h 519"/>
                <a:gd name="T8" fmla="*/ 14 w 409"/>
                <a:gd name="T9" fmla="*/ 0 h 519"/>
                <a:gd name="T10" fmla="*/ 14 w 409"/>
                <a:gd name="T11" fmla="*/ 0 h 519"/>
                <a:gd name="T12" fmla="*/ 13 w 409"/>
                <a:gd name="T13" fmla="*/ 0 h 51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9" h="519">
                  <a:moveTo>
                    <a:pt x="387" y="8"/>
                  </a:moveTo>
                  <a:lnTo>
                    <a:pt x="387" y="0"/>
                  </a:lnTo>
                  <a:lnTo>
                    <a:pt x="0" y="511"/>
                  </a:lnTo>
                  <a:lnTo>
                    <a:pt x="18" y="519"/>
                  </a:lnTo>
                  <a:lnTo>
                    <a:pt x="408" y="10"/>
                  </a:lnTo>
                  <a:lnTo>
                    <a:pt x="409" y="8"/>
                  </a:lnTo>
                  <a:lnTo>
                    <a:pt x="387" y="8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633" name="Freeform 21"/>
            <p:cNvSpPr>
              <a:spLocks/>
            </p:cNvSpPr>
            <p:nvPr/>
          </p:nvSpPr>
          <p:spPr bwMode="auto">
            <a:xfrm>
              <a:off x="6477203" y="4830613"/>
              <a:ext cx="16392" cy="339604"/>
            </a:xfrm>
            <a:custGeom>
              <a:avLst/>
              <a:gdLst>
                <a:gd name="T0" fmla="*/ 1 w 22"/>
                <a:gd name="T1" fmla="*/ 0 h 442"/>
                <a:gd name="T2" fmla="*/ 0 w 22"/>
                <a:gd name="T3" fmla="*/ 0 h 442"/>
                <a:gd name="T4" fmla="*/ 0 w 22"/>
                <a:gd name="T5" fmla="*/ 19 h 442"/>
                <a:gd name="T6" fmla="*/ 1 w 22"/>
                <a:gd name="T7" fmla="*/ 19 h 442"/>
                <a:gd name="T8" fmla="*/ 1 w 22"/>
                <a:gd name="T9" fmla="*/ 0 h 442"/>
                <a:gd name="T10" fmla="*/ 0 w 22"/>
                <a:gd name="T11" fmla="*/ 0 h 442"/>
                <a:gd name="T12" fmla="*/ 1 w 22"/>
                <a:gd name="T13" fmla="*/ 0 h 4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" h="442">
                  <a:moveTo>
                    <a:pt x="21" y="13"/>
                  </a:moveTo>
                  <a:lnTo>
                    <a:pt x="0" y="13"/>
                  </a:lnTo>
                  <a:lnTo>
                    <a:pt x="0" y="442"/>
                  </a:lnTo>
                  <a:lnTo>
                    <a:pt x="22" y="442"/>
                  </a:lnTo>
                  <a:lnTo>
                    <a:pt x="22" y="13"/>
                  </a:lnTo>
                  <a:lnTo>
                    <a:pt x="0" y="0"/>
                  </a:lnTo>
                  <a:lnTo>
                    <a:pt x="21" y="13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634" name="Freeform 22"/>
            <p:cNvSpPr>
              <a:spLocks/>
            </p:cNvSpPr>
            <p:nvPr/>
          </p:nvSpPr>
          <p:spPr bwMode="auto">
            <a:xfrm>
              <a:off x="6205088" y="4830613"/>
              <a:ext cx="288508" cy="400732"/>
            </a:xfrm>
            <a:custGeom>
              <a:avLst/>
              <a:gdLst>
                <a:gd name="T0" fmla="*/ 1 w 408"/>
                <a:gd name="T1" fmla="*/ 22 h 520"/>
                <a:gd name="T2" fmla="*/ 0 w 408"/>
                <a:gd name="T3" fmla="*/ 22 h 520"/>
                <a:gd name="T4" fmla="*/ 14 w 408"/>
                <a:gd name="T5" fmla="*/ 0 h 520"/>
                <a:gd name="T6" fmla="*/ 13 w 408"/>
                <a:gd name="T7" fmla="*/ 0 h 520"/>
                <a:gd name="T8" fmla="*/ 0 w 408"/>
                <a:gd name="T9" fmla="*/ 22 h 520"/>
                <a:gd name="T10" fmla="*/ 0 w 408"/>
                <a:gd name="T11" fmla="*/ 22 h 520"/>
                <a:gd name="T12" fmla="*/ 1 w 408"/>
                <a:gd name="T13" fmla="*/ 22 h 5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8" h="520">
                  <a:moveTo>
                    <a:pt x="24" y="517"/>
                  </a:moveTo>
                  <a:lnTo>
                    <a:pt x="18" y="520"/>
                  </a:lnTo>
                  <a:lnTo>
                    <a:pt x="408" y="13"/>
                  </a:lnTo>
                  <a:lnTo>
                    <a:pt x="387" y="0"/>
                  </a:lnTo>
                  <a:lnTo>
                    <a:pt x="0" y="514"/>
                  </a:lnTo>
                  <a:lnTo>
                    <a:pt x="0" y="517"/>
                  </a:lnTo>
                  <a:lnTo>
                    <a:pt x="24" y="517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635" name="Freeform 23"/>
            <p:cNvSpPr>
              <a:spLocks/>
            </p:cNvSpPr>
            <p:nvPr/>
          </p:nvSpPr>
          <p:spPr bwMode="auto">
            <a:xfrm>
              <a:off x="6205088" y="5227949"/>
              <a:ext cx="18032" cy="336208"/>
            </a:xfrm>
            <a:custGeom>
              <a:avLst/>
              <a:gdLst>
                <a:gd name="T0" fmla="*/ 0 w 24"/>
                <a:gd name="T1" fmla="*/ 18 h 436"/>
                <a:gd name="T2" fmla="*/ 1 w 24"/>
                <a:gd name="T3" fmla="*/ 18 h 436"/>
                <a:gd name="T4" fmla="*/ 1 w 24"/>
                <a:gd name="T5" fmla="*/ 0 h 436"/>
                <a:gd name="T6" fmla="*/ 0 w 24"/>
                <a:gd name="T7" fmla="*/ 0 h 436"/>
                <a:gd name="T8" fmla="*/ 0 w 24"/>
                <a:gd name="T9" fmla="*/ 18 h 436"/>
                <a:gd name="T10" fmla="*/ 1 w 24"/>
                <a:gd name="T11" fmla="*/ 19 h 436"/>
                <a:gd name="T12" fmla="*/ 0 w 24"/>
                <a:gd name="T13" fmla="*/ 18 h 4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4" h="436">
                  <a:moveTo>
                    <a:pt x="0" y="428"/>
                  </a:moveTo>
                  <a:lnTo>
                    <a:pt x="24" y="433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433"/>
                  </a:lnTo>
                  <a:lnTo>
                    <a:pt x="18" y="436"/>
                  </a:lnTo>
                  <a:lnTo>
                    <a:pt x="0" y="428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636" name="Freeform 24"/>
            <p:cNvSpPr>
              <a:spLocks/>
            </p:cNvSpPr>
            <p:nvPr/>
          </p:nvSpPr>
          <p:spPr bwMode="auto">
            <a:xfrm>
              <a:off x="6380488" y="5170216"/>
              <a:ext cx="270476" cy="546762"/>
            </a:xfrm>
            <a:custGeom>
              <a:avLst/>
              <a:gdLst>
                <a:gd name="T0" fmla="*/ 0 w 386"/>
                <a:gd name="T1" fmla="*/ 30 h 709"/>
                <a:gd name="T2" fmla="*/ 13 w 386"/>
                <a:gd name="T3" fmla="*/ 9 h 709"/>
                <a:gd name="T4" fmla="*/ 13 w 386"/>
                <a:gd name="T5" fmla="*/ 0 h 709"/>
                <a:gd name="T6" fmla="*/ 0 w 386"/>
                <a:gd name="T7" fmla="*/ 22 h 709"/>
                <a:gd name="T8" fmla="*/ 0 w 386"/>
                <a:gd name="T9" fmla="*/ 30 h 70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86" h="709">
                  <a:moveTo>
                    <a:pt x="0" y="709"/>
                  </a:moveTo>
                  <a:lnTo>
                    <a:pt x="386" y="200"/>
                  </a:lnTo>
                  <a:lnTo>
                    <a:pt x="386" y="0"/>
                  </a:lnTo>
                  <a:lnTo>
                    <a:pt x="0" y="508"/>
                  </a:lnTo>
                  <a:lnTo>
                    <a:pt x="0" y="709"/>
                  </a:lnTo>
                  <a:close/>
                </a:path>
              </a:pathLst>
            </a:custGeom>
            <a:solidFill>
              <a:srgbClr val="FFFFFF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637" name="Freeform 25"/>
            <p:cNvSpPr>
              <a:spLocks/>
            </p:cNvSpPr>
            <p:nvPr/>
          </p:nvSpPr>
          <p:spPr bwMode="auto">
            <a:xfrm>
              <a:off x="6380488" y="5323038"/>
              <a:ext cx="277033" cy="399034"/>
            </a:xfrm>
            <a:custGeom>
              <a:avLst/>
              <a:gdLst>
                <a:gd name="T0" fmla="*/ 12 w 396"/>
                <a:gd name="T1" fmla="*/ 0 h 518"/>
                <a:gd name="T2" fmla="*/ 12 w 396"/>
                <a:gd name="T3" fmla="*/ 0 h 518"/>
                <a:gd name="T4" fmla="*/ 0 w 396"/>
                <a:gd name="T5" fmla="*/ 21 h 518"/>
                <a:gd name="T6" fmla="*/ 0 w 396"/>
                <a:gd name="T7" fmla="*/ 22 h 518"/>
                <a:gd name="T8" fmla="*/ 13 w 396"/>
                <a:gd name="T9" fmla="*/ 0 h 518"/>
                <a:gd name="T10" fmla="*/ 13 w 396"/>
                <a:gd name="T11" fmla="*/ 0 h 518"/>
                <a:gd name="T12" fmla="*/ 12 w 396"/>
                <a:gd name="T13" fmla="*/ 0 h 5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96" h="518">
                  <a:moveTo>
                    <a:pt x="375" y="0"/>
                  </a:moveTo>
                  <a:lnTo>
                    <a:pt x="377" y="0"/>
                  </a:lnTo>
                  <a:lnTo>
                    <a:pt x="0" y="506"/>
                  </a:lnTo>
                  <a:lnTo>
                    <a:pt x="6" y="518"/>
                  </a:lnTo>
                  <a:lnTo>
                    <a:pt x="395" y="7"/>
                  </a:lnTo>
                  <a:lnTo>
                    <a:pt x="396" y="0"/>
                  </a:lnTo>
                  <a:lnTo>
                    <a:pt x="375" y="0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638" name="Freeform 26"/>
            <p:cNvSpPr>
              <a:spLocks/>
            </p:cNvSpPr>
            <p:nvPr/>
          </p:nvSpPr>
          <p:spPr bwMode="auto">
            <a:xfrm>
              <a:off x="6641128" y="5163424"/>
              <a:ext cx="16392" cy="159614"/>
            </a:xfrm>
            <a:custGeom>
              <a:avLst/>
              <a:gdLst>
                <a:gd name="T0" fmla="*/ 1 w 21"/>
                <a:gd name="T1" fmla="*/ 0 h 208"/>
                <a:gd name="T2" fmla="*/ 0 w 21"/>
                <a:gd name="T3" fmla="*/ 0 h 208"/>
                <a:gd name="T4" fmla="*/ 0 w 21"/>
                <a:gd name="T5" fmla="*/ 9 h 208"/>
                <a:gd name="T6" fmla="*/ 1 w 21"/>
                <a:gd name="T7" fmla="*/ 9 h 208"/>
                <a:gd name="T8" fmla="*/ 1 w 21"/>
                <a:gd name="T9" fmla="*/ 0 h 208"/>
                <a:gd name="T10" fmla="*/ 0 w 21"/>
                <a:gd name="T11" fmla="*/ 0 h 208"/>
                <a:gd name="T12" fmla="*/ 1 w 21"/>
                <a:gd name="T13" fmla="*/ 0 h 2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1" h="208">
                  <a:moveTo>
                    <a:pt x="20" y="10"/>
                  </a:moveTo>
                  <a:lnTo>
                    <a:pt x="0" y="8"/>
                  </a:lnTo>
                  <a:lnTo>
                    <a:pt x="0" y="208"/>
                  </a:lnTo>
                  <a:lnTo>
                    <a:pt x="21" y="208"/>
                  </a:lnTo>
                  <a:lnTo>
                    <a:pt x="21" y="8"/>
                  </a:lnTo>
                  <a:lnTo>
                    <a:pt x="2" y="0"/>
                  </a:lnTo>
                  <a:lnTo>
                    <a:pt x="20" y="10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639" name="Freeform 27"/>
            <p:cNvSpPr>
              <a:spLocks/>
            </p:cNvSpPr>
            <p:nvPr/>
          </p:nvSpPr>
          <p:spPr bwMode="auto">
            <a:xfrm>
              <a:off x="6378849" y="5163424"/>
              <a:ext cx="277033" cy="400732"/>
            </a:xfrm>
            <a:custGeom>
              <a:avLst/>
              <a:gdLst>
                <a:gd name="T0" fmla="*/ 0 w 397"/>
                <a:gd name="T1" fmla="*/ 22 h 519"/>
                <a:gd name="T2" fmla="*/ 0 w 397"/>
                <a:gd name="T3" fmla="*/ 22 h 519"/>
                <a:gd name="T4" fmla="*/ 13 w 397"/>
                <a:gd name="T5" fmla="*/ 0 h 519"/>
                <a:gd name="T6" fmla="*/ 12 w 397"/>
                <a:gd name="T7" fmla="*/ 0 h 519"/>
                <a:gd name="T8" fmla="*/ 0 w 397"/>
                <a:gd name="T9" fmla="*/ 22 h 519"/>
                <a:gd name="T10" fmla="*/ 0 w 397"/>
                <a:gd name="T11" fmla="*/ 22 h 519"/>
                <a:gd name="T12" fmla="*/ 0 w 397"/>
                <a:gd name="T13" fmla="*/ 22 h 51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97" h="519">
                  <a:moveTo>
                    <a:pt x="9" y="516"/>
                  </a:moveTo>
                  <a:lnTo>
                    <a:pt x="8" y="519"/>
                  </a:lnTo>
                  <a:lnTo>
                    <a:pt x="397" y="10"/>
                  </a:lnTo>
                  <a:lnTo>
                    <a:pt x="379" y="0"/>
                  </a:lnTo>
                  <a:lnTo>
                    <a:pt x="2" y="511"/>
                  </a:lnTo>
                  <a:lnTo>
                    <a:pt x="0" y="516"/>
                  </a:lnTo>
                  <a:lnTo>
                    <a:pt x="9" y="516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640" name="Freeform 28"/>
            <p:cNvSpPr>
              <a:spLocks/>
            </p:cNvSpPr>
            <p:nvPr/>
          </p:nvSpPr>
          <p:spPr bwMode="auto">
            <a:xfrm>
              <a:off x="6378849" y="5560760"/>
              <a:ext cx="4918" cy="161312"/>
            </a:xfrm>
            <a:custGeom>
              <a:avLst/>
              <a:gdLst>
                <a:gd name="T0" fmla="*/ 0 w 9"/>
                <a:gd name="T1" fmla="*/ 9 h 210"/>
                <a:gd name="T2" fmla="*/ 0 w 9"/>
                <a:gd name="T3" fmla="*/ 9 h 210"/>
                <a:gd name="T4" fmla="*/ 0 w 9"/>
                <a:gd name="T5" fmla="*/ 0 h 210"/>
                <a:gd name="T6" fmla="*/ 0 w 9"/>
                <a:gd name="T7" fmla="*/ 0 h 210"/>
                <a:gd name="T8" fmla="*/ 0 w 9"/>
                <a:gd name="T9" fmla="*/ 9 h 210"/>
                <a:gd name="T10" fmla="*/ 0 w 9"/>
                <a:gd name="T11" fmla="*/ 9 h 210"/>
                <a:gd name="T12" fmla="*/ 0 w 9"/>
                <a:gd name="T13" fmla="*/ 9 h 2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" h="210">
                  <a:moveTo>
                    <a:pt x="2" y="198"/>
                  </a:moveTo>
                  <a:lnTo>
                    <a:pt x="9" y="201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201"/>
                  </a:lnTo>
                  <a:lnTo>
                    <a:pt x="8" y="210"/>
                  </a:lnTo>
                  <a:lnTo>
                    <a:pt x="2" y="198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641" name="Freeform 29"/>
            <p:cNvSpPr>
              <a:spLocks/>
            </p:cNvSpPr>
            <p:nvPr/>
          </p:nvSpPr>
          <p:spPr bwMode="auto">
            <a:xfrm>
              <a:off x="6214924" y="5170216"/>
              <a:ext cx="436040" cy="390544"/>
            </a:xfrm>
            <a:custGeom>
              <a:avLst/>
              <a:gdLst>
                <a:gd name="T0" fmla="*/ 8 w 623"/>
                <a:gd name="T1" fmla="*/ 21 h 508"/>
                <a:gd name="T2" fmla="*/ 21 w 623"/>
                <a:gd name="T3" fmla="*/ 0 h 508"/>
                <a:gd name="T4" fmla="*/ 13 w 623"/>
                <a:gd name="T5" fmla="*/ 0 h 508"/>
                <a:gd name="T6" fmla="*/ 0 w 623"/>
                <a:gd name="T7" fmla="*/ 21 h 508"/>
                <a:gd name="T8" fmla="*/ 8 w 623"/>
                <a:gd name="T9" fmla="*/ 21 h 5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23" h="508">
                  <a:moveTo>
                    <a:pt x="237" y="508"/>
                  </a:moveTo>
                  <a:lnTo>
                    <a:pt x="623" y="0"/>
                  </a:lnTo>
                  <a:lnTo>
                    <a:pt x="388" y="0"/>
                  </a:lnTo>
                  <a:lnTo>
                    <a:pt x="0" y="508"/>
                  </a:lnTo>
                  <a:lnTo>
                    <a:pt x="237" y="508"/>
                  </a:lnTo>
                  <a:close/>
                </a:path>
              </a:pathLst>
            </a:custGeom>
            <a:solidFill>
              <a:srgbClr val="FFFFFF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642" name="Freeform 30"/>
            <p:cNvSpPr>
              <a:spLocks/>
            </p:cNvSpPr>
            <p:nvPr/>
          </p:nvSpPr>
          <p:spPr bwMode="auto">
            <a:xfrm>
              <a:off x="6380488" y="5160028"/>
              <a:ext cx="275394" cy="404128"/>
            </a:xfrm>
            <a:custGeom>
              <a:avLst/>
              <a:gdLst>
                <a:gd name="T0" fmla="*/ 13 w 395"/>
                <a:gd name="T1" fmla="*/ 1 h 523"/>
                <a:gd name="T2" fmla="*/ 12 w 395"/>
                <a:gd name="T3" fmla="*/ 0 h 523"/>
                <a:gd name="T4" fmla="*/ 0 w 395"/>
                <a:gd name="T5" fmla="*/ 22 h 523"/>
                <a:gd name="T6" fmla="*/ 0 w 395"/>
                <a:gd name="T7" fmla="*/ 22 h 523"/>
                <a:gd name="T8" fmla="*/ 13 w 395"/>
                <a:gd name="T9" fmla="*/ 0 h 523"/>
                <a:gd name="T10" fmla="*/ 13 w 395"/>
                <a:gd name="T11" fmla="*/ 0 h 523"/>
                <a:gd name="T12" fmla="*/ 13 w 395"/>
                <a:gd name="T13" fmla="*/ 1 h 52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95" h="523">
                  <a:moveTo>
                    <a:pt x="390" y="18"/>
                  </a:moveTo>
                  <a:lnTo>
                    <a:pt x="377" y="4"/>
                  </a:lnTo>
                  <a:lnTo>
                    <a:pt x="0" y="515"/>
                  </a:lnTo>
                  <a:lnTo>
                    <a:pt x="6" y="523"/>
                  </a:lnTo>
                  <a:lnTo>
                    <a:pt x="395" y="14"/>
                  </a:lnTo>
                  <a:lnTo>
                    <a:pt x="390" y="0"/>
                  </a:lnTo>
                  <a:lnTo>
                    <a:pt x="390" y="18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643" name="Freeform 31"/>
            <p:cNvSpPr>
              <a:spLocks/>
            </p:cNvSpPr>
            <p:nvPr/>
          </p:nvSpPr>
          <p:spPr bwMode="auto">
            <a:xfrm>
              <a:off x="6477203" y="5160028"/>
              <a:ext cx="173760" cy="13584"/>
            </a:xfrm>
            <a:custGeom>
              <a:avLst/>
              <a:gdLst>
                <a:gd name="T0" fmla="*/ 1 w 249"/>
                <a:gd name="T1" fmla="*/ 0 h 18"/>
                <a:gd name="T2" fmla="*/ 0 w 249"/>
                <a:gd name="T3" fmla="*/ 1 h 18"/>
                <a:gd name="T4" fmla="*/ 8 w 249"/>
                <a:gd name="T5" fmla="*/ 1 h 18"/>
                <a:gd name="T6" fmla="*/ 8 w 249"/>
                <a:gd name="T7" fmla="*/ 0 h 18"/>
                <a:gd name="T8" fmla="*/ 0 w 249"/>
                <a:gd name="T9" fmla="*/ 0 h 18"/>
                <a:gd name="T10" fmla="*/ 0 w 249"/>
                <a:gd name="T11" fmla="*/ 0 h 18"/>
                <a:gd name="T12" fmla="*/ 1 w 249"/>
                <a:gd name="T13" fmla="*/ 0 h 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49" h="18">
                  <a:moveTo>
                    <a:pt x="21" y="14"/>
                  </a:moveTo>
                  <a:lnTo>
                    <a:pt x="14" y="18"/>
                  </a:lnTo>
                  <a:lnTo>
                    <a:pt x="249" y="18"/>
                  </a:lnTo>
                  <a:lnTo>
                    <a:pt x="249" y="0"/>
                  </a:lnTo>
                  <a:lnTo>
                    <a:pt x="14" y="0"/>
                  </a:lnTo>
                  <a:lnTo>
                    <a:pt x="0" y="4"/>
                  </a:lnTo>
                  <a:lnTo>
                    <a:pt x="21" y="14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644" name="Freeform 32"/>
            <p:cNvSpPr>
              <a:spLocks/>
            </p:cNvSpPr>
            <p:nvPr/>
          </p:nvSpPr>
          <p:spPr bwMode="auto">
            <a:xfrm>
              <a:off x="6205088" y="5163424"/>
              <a:ext cx="288508" cy="405826"/>
            </a:xfrm>
            <a:custGeom>
              <a:avLst/>
              <a:gdLst>
                <a:gd name="T0" fmla="*/ 0 w 408"/>
                <a:gd name="T1" fmla="*/ 21 h 527"/>
                <a:gd name="T2" fmla="*/ 0 w 408"/>
                <a:gd name="T3" fmla="*/ 22 h 527"/>
                <a:gd name="T4" fmla="*/ 14 w 408"/>
                <a:gd name="T5" fmla="*/ 0 h 527"/>
                <a:gd name="T6" fmla="*/ 13 w 408"/>
                <a:gd name="T7" fmla="*/ 0 h 527"/>
                <a:gd name="T8" fmla="*/ 0 w 408"/>
                <a:gd name="T9" fmla="*/ 22 h 527"/>
                <a:gd name="T10" fmla="*/ 0 w 408"/>
                <a:gd name="T11" fmla="*/ 22 h 527"/>
                <a:gd name="T12" fmla="*/ 0 w 408"/>
                <a:gd name="T13" fmla="*/ 21 h 5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8" h="527">
                  <a:moveTo>
                    <a:pt x="13" y="503"/>
                  </a:moveTo>
                  <a:lnTo>
                    <a:pt x="18" y="519"/>
                  </a:lnTo>
                  <a:lnTo>
                    <a:pt x="408" y="10"/>
                  </a:lnTo>
                  <a:lnTo>
                    <a:pt x="387" y="0"/>
                  </a:lnTo>
                  <a:lnTo>
                    <a:pt x="0" y="511"/>
                  </a:lnTo>
                  <a:lnTo>
                    <a:pt x="13" y="527"/>
                  </a:lnTo>
                  <a:lnTo>
                    <a:pt x="13" y="503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645" name="Freeform 33"/>
            <p:cNvSpPr>
              <a:spLocks/>
            </p:cNvSpPr>
            <p:nvPr/>
          </p:nvSpPr>
          <p:spPr bwMode="auto">
            <a:xfrm>
              <a:off x="6214924" y="5550572"/>
              <a:ext cx="167203" cy="18678"/>
            </a:xfrm>
            <a:custGeom>
              <a:avLst/>
              <a:gdLst>
                <a:gd name="T0" fmla="*/ 8 w 239"/>
                <a:gd name="T1" fmla="*/ 0 h 24"/>
                <a:gd name="T2" fmla="*/ 8 w 239"/>
                <a:gd name="T3" fmla="*/ 0 h 24"/>
                <a:gd name="T4" fmla="*/ 0 w 239"/>
                <a:gd name="T5" fmla="*/ 0 h 24"/>
                <a:gd name="T6" fmla="*/ 0 w 239"/>
                <a:gd name="T7" fmla="*/ 1 h 24"/>
                <a:gd name="T8" fmla="*/ 8 w 239"/>
                <a:gd name="T9" fmla="*/ 1 h 24"/>
                <a:gd name="T10" fmla="*/ 8 w 239"/>
                <a:gd name="T11" fmla="*/ 0 h 24"/>
                <a:gd name="T12" fmla="*/ 8 w 239"/>
                <a:gd name="T13" fmla="*/ 0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39" h="24">
                  <a:moveTo>
                    <a:pt x="233" y="8"/>
                  </a:moveTo>
                  <a:lnTo>
                    <a:pt x="237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237" y="24"/>
                  </a:lnTo>
                  <a:lnTo>
                    <a:pt x="239" y="16"/>
                  </a:lnTo>
                  <a:lnTo>
                    <a:pt x="233" y="8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646" name="Freeform 34"/>
            <p:cNvSpPr>
              <a:spLocks/>
            </p:cNvSpPr>
            <p:nvPr/>
          </p:nvSpPr>
          <p:spPr bwMode="auto">
            <a:xfrm>
              <a:off x="6428026" y="4701563"/>
              <a:ext cx="270476" cy="526386"/>
            </a:xfrm>
            <a:custGeom>
              <a:avLst/>
              <a:gdLst>
                <a:gd name="T0" fmla="*/ 0 w 386"/>
                <a:gd name="T1" fmla="*/ 29 h 683"/>
                <a:gd name="T2" fmla="*/ 13 w 386"/>
                <a:gd name="T3" fmla="*/ 8 h 683"/>
                <a:gd name="T4" fmla="*/ 13 w 386"/>
                <a:gd name="T5" fmla="*/ 0 h 683"/>
                <a:gd name="T6" fmla="*/ 0 w 386"/>
                <a:gd name="T7" fmla="*/ 22 h 683"/>
                <a:gd name="T8" fmla="*/ 0 w 386"/>
                <a:gd name="T9" fmla="*/ 29 h 6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86" h="683">
                  <a:moveTo>
                    <a:pt x="0" y="683"/>
                  </a:moveTo>
                  <a:lnTo>
                    <a:pt x="386" y="179"/>
                  </a:lnTo>
                  <a:lnTo>
                    <a:pt x="386" y="0"/>
                  </a:lnTo>
                  <a:lnTo>
                    <a:pt x="0" y="510"/>
                  </a:lnTo>
                  <a:lnTo>
                    <a:pt x="0" y="683"/>
                  </a:lnTo>
                  <a:close/>
                </a:path>
              </a:pathLst>
            </a:custGeom>
            <a:solidFill>
              <a:srgbClr val="FFFFFF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647" name="Freeform 35"/>
            <p:cNvSpPr>
              <a:spLocks/>
            </p:cNvSpPr>
            <p:nvPr/>
          </p:nvSpPr>
          <p:spPr bwMode="auto">
            <a:xfrm>
              <a:off x="6421469" y="4830613"/>
              <a:ext cx="280312" cy="400732"/>
            </a:xfrm>
            <a:custGeom>
              <a:avLst/>
              <a:gdLst>
                <a:gd name="T0" fmla="*/ 12 w 401"/>
                <a:gd name="T1" fmla="*/ 0 h 520"/>
                <a:gd name="T2" fmla="*/ 13 w 401"/>
                <a:gd name="T3" fmla="*/ 0 h 520"/>
                <a:gd name="T4" fmla="*/ 0 w 401"/>
                <a:gd name="T5" fmla="*/ 22 h 520"/>
                <a:gd name="T6" fmla="*/ 0 w 401"/>
                <a:gd name="T7" fmla="*/ 22 h 520"/>
                <a:gd name="T8" fmla="*/ 13 w 401"/>
                <a:gd name="T9" fmla="*/ 0 h 520"/>
                <a:gd name="T10" fmla="*/ 12 w 401"/>
                <a:gd name="T11" fmla="*/ 0 h 5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01" h="520">
                  <a:moveTo>
                    <a:pt x="380" y="13"/>
                  </a:moveTo>
                  <a:lnTo>
                    <a:pt x="386" y="0"/>
                  </a:lnTo>
                  <a:lnTo>
                    <a:pt x="0" y="514"/>
                  </a:lnTo>
                  <a:lnTo>
                    <a:pt x="12" y="520"/>
                  </a:lnTo>
                  <a:lnTo>
                    <a:pt x="401" y="13"/>
                  </a:lnTo>
                  <a:lnTo>
                    <a:pt x="380" y="13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648" name="Freeform 36"/>
            <p:cNvSpPr>
              <a:spLocks/>
            </p:cNvSpPr>
            <p:nvPr/>
          </p:nvSpPr>
          <p:spPr bwMode="auto">
            <a:xfrm>
              <a:off x="6687027" y="4696469"/>
              <a:ext cx="14753" cy="142634"/>
            </a:xfrm>
            <a:custGeom>
              <a:avLst/>
              <a:gdLst>
                <a:gd name="T0" fmla="*/ 1 w 21"/>
                <a:gd name="T1" fmla="*/ 0 h 186"/>
                <a:gd name="T2" fmla="*/ 0 w 21"/>
                <a:gd name="T3" fmla="*/ 0 h 186"/>
                <a:gd name="T4" fmla="*/ 0 w 21"/>
                <a:gd name="T5" fmla="*/ 8 h 186"/>
                <a:gd name="T6" fmla="*/ 1 w 21"/>
                <a:gd name="T7" fmla="*/ 8 h 186"/>
                <a:gd name="T8" fmla="*/ 1 w 21"/>
                <a:gd name="T9" fmla="*/ 0 h 186"/>
                <a:gd name="T10" fmla="*/ 0 w 21"/>
                <a:gd name="T11" fmla="*/ 0 h 186"/>
                <a:gd name="T12" fmla="*/ 1 w 21"/>
                <a:gd name="T13" fmla="*/ 0 h 18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1" h="186">
                  <a:moveTo>
                    <a:pt x="21" y="12"/>
                  </a:moveTo>
                  <a:lnTo>
                    <a:pt x="0" y="7"/>
                  </a:lnTo>
                  <a:lnTo>
                    <a:pt x="0" y="186"/>
                  </a:lnTo>
                  <a:lnTo>
                    <a:pt x="21" y="186"/>
                  </a:lnTo>
                  <a:lnTo>
                    <a:pt x="21" y="7"/>
                  </a:lnTo>
                  <a:lnTo>
                    <a:pt x="6" y="0"/>
                  </a:lnTo>
                  <a:lnTo>
                    <a:pt x="21" y="12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649" name="Freeform 37"/>
            <p:cNvSpPr>
              <a:spLocks/>
            </p:cNvSpPr>
            <p:nvPr/>
          </p:nvSpPr>
          <p:spPr bwMode="auto">
            <a:xfrm>
              <a:off x="6418191" y="4696469"/>
              <a:ext cx="283590" cy="402430"/>
            </a:xfrm>
            <a:custGeom>
              <a:avLst/>
              <a:gdLst>
                <a:gd name="T0" fmla="*/ 1 w 407"/>
                <a:gd name="T1" fmla="*/ 22 h 522"/>
                <a:gd name="T2" fmla="*/ 0 w 407"/>
                <a:gd name="T3" fmla="*/ 22 h 522"/>
                <a:gd name="T4" fmla="*/ 13 w 407"/>
                <a:gd name="T5" fmla="*/ 0 h 522"/>
                <a:gd name="T6" fmla="*/ 13 w 407"/>
                <a:gd name="T7" fmla="*/ 0 h 522"/>
                <a:gd name="T8" fmla="*/ 0 w 407"/>
                <a:gd name="T9" fmla="*/ 22 h 522"/>
                <a:gd name="T10" fmla="*/ 0 w 407"/>
                <a:gd name="T11" fmla="*/ 22 h 522"/>
                <a:gd name="T12" fmla="*/ 1 w 407"/>
                <a:gd name="T13" fmla="*/ 22 h 52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7" h="522">
                  <a:moveTo>
                    <a:pt x="22" y="517"/>
                  </a:moveTo>
                  <a:lnTo>
                    <a:pt x="18" y="522"/>
                  </a:lnTo>
                  <a:lnTo>
                    <a:pt x="407" y="12"/>
                  </a:lnTo>
                  <a:lnTo>
                    <a:pt x="392" y="0"/>
                  </a:lnTo>
                  <a:lnTo>
                    <a:pt x="6" y="516"/>
                  </a:lnTo>
                  <a:lnTo>
                    <a:pt x="0" y="517"/>
                  </a:lnTo>
                  <a:lnTo>
                    <a:pt x="22" y="517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650" name="Freeform 38"/>
            <p:cNvSpPr>
              <a:spLocks/>
            </p:cNvSpPr>
            <p:nvPr/>
          </p:nvSpPr>
          <p:spPr bwMode="auto">
            <a:xfrm>
              <a:off x="6418191" y="5093805"/>
              <a:ext cx="14753" cy="137539"/>
            </a:xfrm>
            <a:custGeom>
              <a:avLst/>
              <a:gdLst>
                <a:gd name="T0" fmla="*/ 0 w 22"/>
                <a:gd name="T1" fmla="*/ 8 h 176"/>
                <a:gd name="T2" fmla="*/ 1 w 22"/>
                <a:gd name="T3" fmla="*/ 8 h 176"/>
                <a:gd name="T4" fmla="*/ 1 w 22"/>
                <a:gd name="T5" fmla="*/ 0 h 176"/>
                <a:gd name="T6" fmla="*/ 0 w 22"/>
                <a:gd name="T7" fmla="*/ 0 h 176"/>
                <a:gd name="T8" fmla="*/ 0 w 22"/>
                <a:gd name="T9" fmla="*/ 8 h 176"/>
                <a:gd name="T10" fmla="*/ 0 w 22"/>
                <a:gd name="T11" fmla="*/ 8 h 176"/>
                <a:gd name="T12" fmla="*/ 0 w 22"/>
                <a:gd name="T13" fmla="*/ 8 h 17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" h="176">
                  <a:moveTo>
                    <a:pt x="6" y="170"/>
                  </a:moveTo>
                  <a:lnTo>
                    <a:pt x="22" y="173"/>
                  </a:lnTo>
                  <a:lnTo>
                    <a:pt x="22" y="0"/>
                  </a:lnTo>
                  <a:lnTo>
                    <a:pt x="0" y="0"/>
                  </a:lnTo>
                  <a:lnTo>
                    <a:pt x="0" y="173"/>
                  </a:lnTo>
                  <a:lnTo>
                    <a:pt x="18" y="176"/>
                  </a:lnTo>
                  <a:lnTo>
                    <a:pt x="6" y="170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651" name="Freeform 39"/>
            <p:cNvSpPr>
              <a:spLocks/>
            </p:cNvSpPr>
            <p:nvPr/>
          </p:nvSpPr>
          <p:spPr bwMode="auto">
            <a:xfrm>
              <a:off x="6039524" y="4696469"/>
              <a:ext cx="658978" cy="397336"/>
            </a:xfrm>
            <a:custGeom>
              <a:avLst/>
              <a:gdLst>
                <a:gd name="T0" fmla="*/ 18 w 940"/>
                <a:gd name="T1" fmla="*/ 22 h 517"/>
                <a:gd name="T2" fmla="*/ 32 w 940"/>
                <a:gd name="T3" fmla="*/ 0 h 517"/>
                <a:gd name="T4" fmla="*/ 13 w 940"/>
                <a:gd name="T5" fmla="*/ 0 h 517"/>
                <a:gd name="T6" fmla="*/ 0 w 940"/>
                <a:gd name="T7" fmla="*/ 22 h 517"/>
                <a:gd name="T8" fmla="*/ 18 w 940"/>
                <a:gd name="T9" fmla="*/ 22 h 5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40" h="517">
                  <a:moveTo>
                    <a:pt x="554" y="517"/>
                  </a:moveTo>
                  <a:lnTo>
                    <a:pt x="940" y="7"/>
                  </a:lnTo>
                  <a:lnTo>
                    <a:pt x="385" y="0"/>
                  </a:lnTo>
                  <a:lnTo>
                    <a:pt x="0" y="510"/>
                  </a:lnTo>
                  <a:lnTo>
                    <a:pt x="554" y="517"/>
                  </a:lnTo>
                  <a:close/>
                </a:path>
              </a:pathLst>
            </a:custGeom>
            <a:solidFill>
              <a:srgbClr val="FFFFFF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652" name="Freeform 40"/>
            <p:cNvSpPr>
              <a:spLocks/>
            </p:cNvSpPr>
            <p:nvPr/>
          </p:nvSpPr>
          <p:spPr bwMode="auto">
            <a:xfrm>
              <a:off x="6421469" y="4696469"/>
              <a:ext cx="280312" cy="402430"/>
            </a:xfrm>
            <a:custGeom>
              <a:avLst/>
              <a:gdLst>
                <a:gd name="T0" fmla="*/ 13 w 401"/>
                <a:gd name="T1" fmla="*/ 1 h 522"/>
                <a:gd name="T2" fmla="*/ 13 w 401"/>
                <a:gd name="T3" fmla="*/ 0 h 522"/>
                <a:gd name="T4" fmla="*/ 0 w 401"/>
                <a:gd name="T5" fmla="*/ 22 h 522"/>
                <a:gd name="T6" fmla="*/ 0 w 401"/>
                <a:gd name="T7" fmla="*/ 22 h 522"/>
                <a:gd name="T8" fmla="*/ 13 w 401"/>
                <a:gd name="T9" fmla="*/ 0 h 522"/>
                <a:gd name="T10" fmla="*/ 13 w 401"/>
                <a:gd name="T11" fmla="*/ 0 h 522"/>
                <a:gd name="T12" fmla="*/ 13 w 401"/>
                <a:gd name="T13" fmla="*/ 1 h 52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1" h="522">
                  <a:moveTo>
                    <a:pt x="395" y="18"/>
                  </a:moveTo>
                  <a:lnTo>
                    <a:pt x="386" y="0"/>
                  </a:lnTo>
                  <a:lnTo>
                    <a:pt x="0" y="516"/>
                  </a:lnTo>
                  <a:lnTo>
                    <a:pt x="12" y="522"/>
                  </a:lnTo>
                  <a:lnTo>
                    <a:pt x="401" y="12"/>
                  </a:lnTo>
                  <a:lnTo>
                    <a:pt x="395" y="0"/>
                  </a:lnTo>
                  <a:lnTo>
                    <a:pt x="395" y="18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653" name="Freeform 41"/>
            <p:cNvSpPr>
              <a:spLocks/>
            </p:cNvSpPr>
            <p:nvPr/>
          </p:nvSpPr>
          <p:spPr bwMode="auto">
            <a:xfrm>
              <a:off x="6303443" y="4691375"/>
              <a:ext cx="395059" cy="18678"/>
            </a:xfrm>
            <a:custGeom>
              <a:avLst/>
              <a:gdLst>
                <a:gd name="T0" fmla="*/ 0 w 563"/>
                <a:gd name="T1" fmla="*/ 0 h 25"/>
                <a:gd name="T2" fmla="*/ 0 w 563"/>
                <a:gd name="T3" fmla="*/ 1 h 25"/>
                <a:gd name="T4" fmla="*/ 19 w 563"/>
                <a:gd name="T5" fmla="*/ 1 h 25"/>
                <a:gd name="T6" fmla="*/ 19 w 563"/>
                <a:gd name="T7" fmla="*/ 0 h 25"/>
                <a:gd name="T8" fmla="*/ 0 w 563"/>
                <a:gd name="T9" fmla="*/ 0 h 25"/>
                <a:gd name="T10" fmla="*/ 0 w 563"/>
                <a:gd name="T11" fmla="*/ 0 h 25"/>
                <a:gd name="T12" fmla="*/ 0 w 563"/>
                <a:gd name="T13" fmla="*/ 0 h 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63" h="25">
                  <a:moveTo>
                    <a:pt x="16" y="12"/>
                  </a:moveTo>
                  <a:lnTo>
                    <a:pt x="8" y="19"/>
                  </a:lnTo>
                  <a:lnTo>
                    <a:pt x="563" y="25"/>
                  </a:lnTo>
                  <a:lnTo>
                    <a:pt x="563" y="7"/>
                  </a:lnTo>
                  <a:lnTo>
                    <a:pt x="8" y="0"/>
                  </a:lnTo>
                  <a:lnTo>
                    <a:pt x="0" y="7"/>
                  </a:lnTo>
                  <a:lnTo>
                    <a:pt x="16" y="12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654" name="Freeform 42"/>
            <p:cNvSpPr>
              <a:spLocks/>
            </p:cNvSpPr>
            <p:nvPr/>
          </p:nvSpPr>
          <p:spPr bwMode="auto">
            <a:xfrm>
              <a:off x="6037885" y="4696469"/>
              <a:ext cx="277033" cy="402430"/>
            </a:xfrm>
            <a:custGeom>
              <a:avLst/>
              <a:gdLst>
                <a:gd name="T0" fmla="*/ 0 w 397"/>
                <a:gd name="T1" fmla="*/ 21 h 522"/>
                <a:gd name="T2" fmla="*/ 0 w 397"/>
                <a:gd name="T3" fmla="*/ 22 h 522"/>
                <a:gd name="T4" fmla="*/ 13 w 397"/>
                <a:gd name="T5" fmla="*/ 0 h 522"/>
                <a:gd name="T6" fmla="*/ 12 w 397"/>
                <a:gd name="T7" fmla="*/ 0 h 522"/>
                <a:gd name="T8" fmla="*/ 0 w 397"/>
                <a:gd name="T9" fmla="*/ 21 h 522"/>
                <a:gd name="T10" fmla="*/ 0 w 397"/>
                <a:gd name="T11" fmla="*/ 22 h 522"/>
                <a:gd name="T12" fmla="*/ 0 w 397"/>
                <a:gd name="T13" fmla="*/ 21 h 52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97" h="522">
                  <a:moveTo>
                    <a:pt x="4" y="500"/>
                  </a:moveTo>
                  <a:lnTo>
                    <a:pt x="17" y="517"/>
                  </a:lnTo>
                  <a:lnTo>
                    <a:pt x="397" y="5"/>
                  </a:lnTo>
                  <a:lnTo>
                    <a:pt x="381" y="0"/>
                  </a:lnTo>
                  <a:lnTo>
                    <a:pt x="0" y="506"/>
                  </a:lnTo>
                  <a:lnTo>
                    <a:pt x="4" y="522"/>
                  </a:lnTo>
                  <a:lnTo>
                    <a:pt x="4" y="500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655" name="Freeform 43"/>
            <p:cNvSpPr>
              <a:spLocks/>
            </p:cNvSpPr>
            <p:nvPr/>
          </p:nvSpPr>
          <p:spPr bwMode="auto">
            <a:xfrm>
              <a:off x="6039524" y="5081919"/>
              <a:ext cx="390141" cy="18678"/>
            </a:xfrm>
            <a:custGeom>
              <a:avLst/>
              <a:gdLst>
                <a:gd name="T0" fmla="*/ 18 w 557"/>
                <a:gd name="T1" fmla="*/ 0 h 26"/>
                <a:gd name="T2" fmla="*/ 18 w 557"/>
                <a:gd name="T3" fmla="*/ 0 h 26"/>
                <a:gd name="T4" fmla="*/ 0 w 557"/>
                <a:gd name="T5" fmla="*/ 0 h 26"/>
                <a:gd name="T6" fmla="*/ 0 w 557"/>
                <a:gd name="T7" fmla="*/ 1 h 26"/>
                <a:gd name="T8" fmla="*/ 18 w 557"/>
                <a:gd name="T9" fmla="*/ 1 h 26"/>
                <a:gd name="T10" fmla="*/ 19 w 557"/>
                <a:gd name="T11" fmla="*/ 1 h 26"/>
                <a:gd name="T12" fmla="*/ 18 w 557"/>
                <a:gd name="T13" fmla="*/ 0 h 2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57" h="26">
                  <a:moveTo>
                    <a:pt x="545" y="16"/>
                  </a:moveTo>
                  <a:lnTo>
                    <a:pt x="554" y="7"/>
                  </a:lnTo>
                  <a:lnTo>
                    <a:pt x="0" y="0"/>
                  </a:lnTo>
                  <a:lnTo>
                    <a:pt x="0" y="22"/>
                  </a:lnTo>
                  <a:lnTo>
                    <a:pt x="554" y="26"/>
                  </a:lnTo>
                  <a:lnTo>
                    <a:pt x="557" y="22"/>
                  </a:lnTo>
                  <a:lnTo>
                    <a:pt x="545" y="16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656" name="Freeform 44"/>
            <p:cNvSpPr>
              <a:spLocks/>
            </p:cNvSpPr>
            <p:nvPr/>
          </p:nvSpPr>
          <p:spPr bwMode="auto">
            <a:xfrm>
              <a:off x="6039524" y="5088711"/>
              <a:ext cx="388502" cy="628267"/>
            </a:xfrm>
            <a:custGeom>
              <a:avLst/>
              <a:gdLst>
                <a:gd name="T0" fmla="*/ 4 w 556"/>
                <a:gd name="T1" fmla="*/ 2 h 814"/>
                <a:gd name="T2" fmla="*/ 6 w 556"/>
                <a:gd name="T3" fmla="*/ 5 h 814"/>
                <a:gd name="T4" fmla="*/ 6 w 556"/>
                <a:gd name="T5" fmla="*/ 8 h 814"/>
                <a:gd name="T6" fmla="*/ 7 w 556"/>
                <a:gd name="T7" fmla="*/ 11 h 814"/>
                <a:gd name="T8" fmla="*/ 6 w 556"/>
                <a:gd name="T9" fmla="*/ 17 h 814"/>
                <a:gd name="T10" fmla="*/ 3 w 556"/>
                <a:gd name="T11" fmla="*/ 22 h 814"/>
                <a:gd name="T12" fmla="*/ 0 w 556"/>
                <a:gd name="T13" fmla="*/ 25 h 814"/>
                <a:gd name="T14" fmla="*/ 0 w 556"/>
                <a:gd name="T15" fmla="*/ 35 h 814"/>
                <a:gd name="T16" fmla="*/ 16 w 556"/>
                <a:gd name="T17" fmla="*/ 35 h 814"/>
                <a:gd name="T18" fmla="*/ 16 w 556"/>
                <a:gd name="T19" fmla="*/ 26 h 814"/>
                <a:gd name="T20" fmla="*/ 9 w 556"/>
                <a:gd name="T21" fmla="*/ 26 h 814"/>
                <a:gd name="T22" fmla="*/ 9 w 556"/>
                <a:gd name="T23" fmla="*/ 8 h 814"/>
                <a:gd name="T24" fmla="*/ 18 w 556"/>
                <a:gd name="T25" fmla="*/ 8 h 814"/>
                <a:gd name="T26" fmla="*/ 18 w 556"/>
                <a:gd name="T27" fmla="*/ 0 h 814"/>
                <a:gd name="T28" fmla="*/ 0 w 556"/>
                <a:gd name="T29" fmla="*/ 0 h 814"/>
                <a:gd name="T30" fmla="*/ 4 w 556"/>
                <a:gd name="T31" fmla="*/ 2 h 81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556" h="814">
                  <a:moveTo>
                    <a:pt x="132" y="59"/>
                  </a:moveTo>
                  <a:lnTo>
                    <a:pt x="180" y="116"/>
                  </a:lnTo>
                  <a:lnTo>
                    <a:pt x="193" y="194"/>
                  </a:lnTo>
                  <a:lnTo>
                    <a:pt x="211" y="270"/>
                  </a:lnTo>
                  <a:lnTo>
                    <a:pt x="169" y="405"/>
                  </a:lnTo>
                  <a:lnTo>
                    <a:pt x="97" y="513"/>
                  </a:lnTo>
                  <a:lnTo>
                    <a:pt x="0" y="596"/>
                  </a:lnTo>
                  <a:lnTo>
                    <a:pt x="0" y="814"/>
                  </a:lnTo>
                  <a:lnTo>
                    <a:pt x="490" y="814"/>
                  </a:lnTo>
                  <a:lnTo>
                    <a:pt x="490" y="613"/>
                  </a:lnTo>
                  <a:lnTo>
                    <a:pt x="253" y="613"/>
                  </a:lnTo>
                  <a:lnTo>
                    <a:pt x="253" y="180"/>
                  </a:lnTo>
                  <a:lnTo>
                    <a:pt x="556" y="180"/>
                  </a:lnTo>
                  <a:lnTo>
                    <a:pt x="556" y="7"/>
                  </a:lnTo>
                  <a:lnTo>
                    <a:pt x="2" y="0"/>
                  </a:lnTo>
                  <a:lnTo>
                    <a:pt x="132" y="59"/>
                  </a:lnTo>
                  <a:close/>
                </a:path>
              </a:pathLst>
            </a:custGeom>
            <a:solidFill>
              <a:srgbClr val="FFFFFF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657" name="Freeform 45"/>
            <p:cNvSpPr>
              <a:spLocks/>
            </p:cNvSpPr>
            <p:nvPr/>
          </p:nvSpPr>
          <p:spPr bwMode="auto">
            <a:xfrm>
              <a:off x="6128043" y="5126068"/>
              <a:ext cx="45899" cy="56035"/>
            </a:xfrm>
            <a:custGeom>
              <a:avLst/>
              <a:gdLst>
                <a:gd name="T0" fmla="*/ 2 w 64"/>
                <a:gd name="T1" fmla="*/ 3 h 71"/>
                <a:gd name="T2" fmla="*/ 2 w 64"/>
                <a:gd name="T3" fmla="*/ 3 h 71"/>
                <a:gd name="T4" fmla="*/ 0 w 64"/>
                <a:gd name="T5" fmla="*/ 0 h 71"/>
                <a:gd name="T6" fmla="*/ 0 w 64"/>
                <a:gd name="T7" fmla="*/ 0 h 71"/>
                <a:gd name="T8" fmla="*/ 2 w 64"/>
                <a:gd name="T9" fmla="*/ 3 h 71"/>
                <a:gd name="T10" fmla="*/ 2 w 64"/>
                <a:gd name="T11" fmla="*/ 3 h 71"/>
                <a:gd name="T12" fmla="*/ 2 w 64"/>
                <a:gd name="T13" fmla="*/ 3 h 71"/>
                <a:gd name="T14" fmla="*/ 2 w 64"/>
                <a:gd name="T15" fmla="*/ 3 h 71"/>
                <a:gd name="T16" fmla="*/ 2 w 64"/>
                <a:gd name="T17" fmla="*/ 3 h 71"/>
                <a:gd name="T18" fmla="*/ 2 w 64"/>
                <a:gd name="T19" fmla="*/ 3 h 7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64" h="71">
                  <a:moveTo>
                    <a:pt x="64" y="67"/>
                  </a:moveTo>
                  <a:lnTo>
                    <a:pt x="61" y="62"/>
                  </a:lnTo>
                  <a:lnTo>
                    <a:pt x="14" y="0"/>
                  </a:lnTo>
                  <a:lnTo>
                    <a:pt x="0" y="12"/>
                  </a:lnTo>
                  <a:lnTo>
                    <a:pt x="48" y="71"/>
                  </a:lnTo>
                  <a:lnTo>
                    <a:pt x="45" y="67"/>
                  </a:lnTo>
                  <a:lnTo>
                    <a:pt x="64" y="67"/>
                  </a:lnTo>
                  <a:lnTo>
                    <a:pt x="64" y="62"/>
                  </a:lnTo>
                  <a:lnTo>
                    <a:pt x="61" y="62"/>
                  </a:lnTo>
                  <a:lnTo>
                    <a:pt x="64" y="67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658" name="Freeform 46"/>
            <p:cNvSpPr>
              <a:spLocks/>
            </p:cNvSpPr>
            <p:nvPr/>
          </p:nvSpPr>
          <p:spPr bwMode="auto">
            <a:xfrm>
              <a:off x="6159189" y="5178706"/>
              <a:ext cx="26228" cy="59431"/>
            </a:xfrm>
            <a:custGeom>
              <a:avLst/>
              <a:gdLst>
                <a:gd name="T0" fmla="*/ 1 w 36"/>
                <a:gd name="T1" fmla="*/ 3 h 78"/>
                <a:gd name="T2" fmla="*/ 1 w 36"/>
                <a:gd name="T3" fmla="*/ 0 h 78"/>
                <a:gd name="T4" fmla="*/ 0 w 36"/>
                <a:gd name="T5" fmla="*/ 0 h 78"/>
                <a:gd name="T6" fmla="*/ 0 w 36"/>
                <a:gd name="T7" fmla="*/ 3 h 78"/>
                <a:gd name="T8" fmla="*/ 1 w 36"/>
                <a:gd name="T9" fmla="*/ 3 h 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6" h="78">
                  <a:moveTo>
                    <a:pt x="36" y="78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7" y="78"/>
                  </a:lnTo>
                  <a:lnTo>
                    <a:pt x="36" y="78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659" name="Freeform 47"/>
            <p:cNvSpPr>
              <a:spLocks/>
            </p:cNvSpPr>
            <p:nvPr/>
          </p:nvSpPr>
          <p:spPr bwMode="auto">
            <a:xfrm>
              <a:off x="6165746" y="5238137"/>
              <a:ext cx="24589" cy="59431"/>
            </a:xfrm>
            <a:custGeom>
              <a:avLst/>
              <a:gdLst>
                <a:gd name="T0" fmla="*/ 1 w 36"/>
                <a:gd name="T1" fmla="*/ 3 h 76"/>
                <a:gd name="T2" fmla="*/ 1 w 36"/>
                <a:gd name="T3" fmla="*/ 0 h 76"/>
                <a:gd name="T4" fmla="*/ 0 w 36"/>
                <a:gd name="T5" fmla="*/ 0 h 76"/>
                <a:gd name="T6" fmla="*/ 0 w 36"/>
                <a:gd name="T7" fmla="*/ 3 h 76"/>
                <a:gd name="T8" fmla="*/ 1 w 36"/>
                <a:gd name="T9" fmla="*/ 3 h 7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6" h="76">
                  <a:moveTo>
                    <a:pt x="36" y="76"/>
                  </a:moveTo>
                  <a:lnTo>
                    <a:pt x="29" y="0"/>
                  </a:lnTo>
                  <a:lnTo>
                    <a:pt x="0" y="0"/>
                  </a:lnTo>
                  <a:lnTo>
                    <a:pt x="15" y="76"/>
                  </a:lnTo>
                  <a:lnTo>
                    <a:pt x="36" y="76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660" name="Freeform 48"/>
            <p:cNvSpPr>
              <a:spLocks/>
            </p:cNvSpPr>
            <p:nvPr/>
          </p:nvSpPr>
          <p:spPr bwMode="auto">
            <a:xfrm>
              <a:off x="6154271" y="5297567"/>
              <a:ext cx="36063" cy="110371"/>
            </a:xfrm>
            <a:custGeom>
              <a:avLst/>
              <a:gdLst>
                <a:gd name="T0" fmla="*/ 0 w 53"/>
                <a:gd name="T1" fmla="*/ 6 h 144"/>
                <a:gd name="T2" fmla="*/ 0 w 53"/>
                <a:gd name="T3" fmla="*/ 6 h 144"/>
                <a:gd name="T4" fmla="*/ 2 w 53"/>
                <a:gd name="T5" fmla="*/ 0 h 144"/>
                <a:gd name="T6" fmla="*/ 1 w 53"/>
                <a:gd name="T7" fmla="*/ 0 h 144"/>
                <a:gd name="T8" fmla="*/ 0 w 53"/>
                <a:gd name="T9" fmla="*/ 5 h 144"/>
                <a:gd name="T10" fmla="*/ 0 w 53"/>
                <a:gd name="T11" fmla="*/ 5 h 144"/>
                <a:gd name="T12" fmla="*/ 0 w 53"/>
                <a:gd name="T13" fmla="*/ 6 h 144"/>
                <a:gd name="T14" fmla="*/ 0 w 53"/>
                <a:gd name="T15" fmla="*/ 6 h 144"/>
                <a:gd name="T16" fmla="*/ 0 w 53"/>
                <a:gd name="T17" fmla="*/ 6 h 144"/>
                <a:gd name="T18" fmla="*/ 0 w 53"/>
                <a:gd name="T19" fmla="*/ 6 h 1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3" h="144">
                  <a:moveTo>
                    <a:pt x="16" y="144"/>
                  </a:moveTo>
                  <a:lnTo>
                    <a:pt x="16" y="139"/>
                  </a:lnTo>
                  <a:lnTo>
                    <a:pt x="53" y="0"/>
                  </a:lnTo>
                  <a:lnTo>
                    <a:pt x="32" y="0"/>
                  </a:lnTo>
                  <a:lnTo>
                    <a:pt x="0" y="134"/>
                  </a:lnTo>
                  <a:lnTo>
                    <a:pt x="1" y="134"/>
                  </a:lnTo>
                  <a:lnTo>
                    <a:pt x="16" y="144"/>
                  </a:lnTo>
                  <a:lnTo>
                    <a:pt x="16" y="141"/>
                  </a:lnTo>
                  <a:lnTo>
                    <a:pt x="16" y="139"/>
                  </a:lnTo>
                  <a:lnTo>
                    <a:pt x="16" y="144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661" name="Freeform 49"/>
            <p:cNvSpPr>
              <a:spLocks/>
            </p:cNvSpPr>
            <p:nvPr/>
          </p:nvSpPr>
          <p:spPr bwMode="auto">
            <a:xfrm>
              <a:off x="6098537" y="5401147"/>
              <a:ext cx="65570" cy="88297"/>
            </a:xfrm>
            <a:custGeom>
              <a:avLst/>
              <a:gdLst>
                <a:gd name="T0" fmla="*/ 0 w 95"/>
                <a:gd name="T1" fmla="*/ 4 h 116"/>
                <a:gd name="T2" fmla="*/ 0 w 95"/>
                <a:gd name="T3" fmla="*/ 4 h 116"/>
                <a:gd name="T4" fmla="*/ 3 w 95"/>
                <a:gd name="T5" fmla="*/ 0 h 116"/>
                <a:gd name="T6" fmla="*/ 3 w 95"/>
                <a:gd name="T7" fmla="*/ 0 h 116"/>
                <a:gd name="T8" fmla="*/ 0 w 95"/>
                <a:gd name="T9" fmla="*/ 4 h 116"/>
                <a:gd name="T10" fmla="*/ 0 w 95"/>
                <a:gd name="T11" fmla="*/ 4 h 116"/>
                <a:gd name="T12" fmla="*/ 0 w 95"/>
                <a:gd name="T13" fmla="*/ 4 h 116"/>
                <a:gd name="T14" fmla="*/ 0 w 95"/>
                <a:gd name="T15" fmla="*/ 4 h 11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95" h="116">
                  <a:moveTo>
                    <a:pt x="17" y="116"/>
                  </a:moveTo>
                  <a:lnTo>
                    <a:pt x="17" y="115"/>
                  </a:lnTo>
                  <a:lnTo>
                    <a:pt x="95" y="10"/>
                  </a:lnTo>
                  <a:lnTo>
                    <a:pt x="80" y="0"/>
                  </a:lnTo>
                  <a:lnTo>
                    <a:pt x="0" y="102"/>
                  </a:lnTo>
                  <a:lnTo>
                    <a:pt x="17" y="116"/>
                  </a:lnTo>
                  <a:lnTo>
                    <a:pt x="17" y="115"/>
                  </a:lnTo>
                  <a:lnTo>
                    <a:pt x="17" y="116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662" name="Freeform 50"/>
            <p:cNvSpPr>
              <a:spLocks/>
            </p:cNvSpPr>
            <p:nvPr/>
          </p:nvSpPr>
          <p:spPr bwMode="auto">
            <a:xfrm>
              <a:off x="6029689" y="5479255"/>
              <a:ext cx="80323" cy="74713"/>
            </a:xfrm>
            <a:custGeom>
              <a:avLst/>
              <a:gdLst>
                <a:gd name="T0" fmla="*/ 1 w 115"/>
                <a:gd name="T1" fmla="*/ 4 h 97"/>
                <a:gd name="T2" fmla="*/ 1 w 115"/>
                <a:gd name="T3" fmla="*/ 4 h 97"/>
                <a:gd name="T4" fmla="*/ 4 w 115"/>
                <a:gd name="T5" fmla="*/ 0 h 97"/>
                <a:gd name="T6" fmla="*/ 3 w 115"/>
                <a:gd name="T7" fmla="*/ 0 h 97"/>
                <a:gd name="T8" fmla="*/ 0 w 115"/>
                <a:gd name="T9" fmla="*/ 4 h 97"/>
                <a:gd name="T10" fmla="*/ 0 w 115"/>
                <a:gd name="T11" fmla="*/ 4 h 97"/>
                <a:gd name="T12" fmla="*/ 0 w 115"/>
                <a:gd name="T13" fmla="*/ 4 h 97"/>
                <a:gd name="T14" fmla="*/ 0 w 115"/>
                <a:gd name="T15" fmla="*/ 4 h 97"/>
                <a:gd name="T16" fmla="*/ 0 w 115"/>
                <a:gd name="T17" fmla="*/ 4 h 97"/>
                <a:gd name="T18" fmla="*/ 1 w 115"/>
                <a:gd name="T19" fmla="*/ 4 h 9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15" h="97">
                  <a:moveTo>
                    <a:pt x="26" y="90"/>
                  </a:moveTo>
                  <a:lnTo>
                    <a:pt x="24" y="97"/>
                  </a:lnTo>
                  <a:lnTo>
                    <a:pt x="115" y="14"/>
                  </a:lnTo>
                  <a:lnTo>
                    <a:pt x="98" y="0"/>
                  </a:lnTo>
                  <a:lnTo>
                    <a:pt x="8" y="84"/>
                  </a:lnTo>
                  <a:lnTo>
                    <a:pt x="0" y="90"/>
                  </a:lnTo>
                  <a:lnTo>
                    <a:pt x="8" y="84"/>
                  </a:lnTo>
                  <a:lnTo>
                    <a:pt x="0" y="88"/>
                  </a:lnTo>
                  <a:lnTo>
                    <a:pt x="0" y="90"/>
                  </a:lnTo>
                  <a:lnTo>
                    <a:pt x="26" y="90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663" name="Freeform 51"/>
            <p:cNvSpPr>
              <a:spLocks/>
            </p:cNvSpPr>
            <p:nvPr/>
          </p:nvSpPr>
          <p:spPr bwMode="auto">
            <a:xfrm>
              <a:off x="6026410" y="5548874"/>
              <a:ext cx="21310" cy="181688"/>
            </a:xfrm>
            <a:custGeom>
              <a:avLst/>
              <a:gdLst>
                <a:gd name="T0" fmla="*/ 0 w 30"/>
                <a:gd name="T1" fmla="*/ 9 h 236"/>
                <a:gd name="T2" fmla="*/ 1 w 30"/>
                <a:gd name="T3" fmla="*/ 9 h 236"/>
                <a:gd name="T4" fmla="*/ 1 w 30"/>
                <a:gd name="T5" fmla="*/ 0 h 236"/>
                <a:gd name="T6" fmla="*/ 0 w 30"/>
                <a:gd name="T7" fmla="*/ 0 h 236"/>
                <a:gd name="T8" fmla="*/ 0 w 30"/>
                <a:gd name="T9" fmla="*/ 9 h 236"/>
                <a:gd name="T10" fmla="*/ 0 w 30"/>
                <a:gd name="T11" fmla="*/ 10 h 236"/>
                <a:gd name="T12" fmla="*/ 0 w 30"/>
                <a:gd name="T13" fmla="*/ 9 h 236"/>
                <a:gd name="T14" fmla="*/ 0 w 30"/>
                <a:gd name="T15" fmla="*/ 10 h 236"/>
                <a:gd name="T16" fmla="*/ 0 w 30"/>
                <a:gd name="T17" fmla="*/ 10 h 236"/>
                <a:gd name="T18" fmla="*/ 0 w 30"/>
                <a:gd name="T19" fmla="*/ 9 h 2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0" h="236">
                  <a:moveTo>
                    <a:pt x="17" y="206"/>
                  </a:moveTo>
                  <a:lnTo>
                    <a:pt x="30" y="218"/>
                  </a:lnTo>
                  <a:lnTo>
                    <a:pt x="30" y="0"/>
                  </a:lnTo>
                  <a:lnTo>
                    <a:pt x="4" y="0"/>
                  </a:lnTo>
                  <a:lnTo>
                    <a:pt x="0" y="218"/>
                  </a:lnTo>
                  <a:lnTo>
                    <a:pt x="17" y="236"/>
                  </a:lnTo>
                  <a:lnTo>
                    <a:pt x="0" y="218"/>
                  </a:lnTo>
                  <a:lnTo>
                    <a:pt x="0" y="236"/>
                  </a:lnTo>
                  <a:lnTo>
                    <a:pt x="17" y="236"/>
                  </a:lnTo>
                  <a:lnTo>
                    <a:pt x="17" y="206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664" name="Freeform 52"/>
            <p:cNvSpPr>
              <a:spLocks/>
            </p:cNvSpPr>
            <p:nvPr/>
          </p:nvSpPr>
          <p:spPr bwMode="auto">
            <a:xfrm>
              <a:off x="6039524" y="5706790"/>
              <a:ext cx="344242" cy="27168"/>
            </a:xfrm>
            <a:custGeom>
              <a:avLst/>
              <a:gdLst>
                <a:gd name="T0" fmla="*/ 16 w 493"/>
                <a:gd name="T1" fmla="*/ 0 h 33"/>
                <a:gd name="T2" fmla="*/ 16 w 493"/>
                <a:gd name="T3" fmla="*/ 0 h 33"/>
                <a:gd name="T4" fmla="*/ 0 w 493"/>
                <a:gd name="T5" fmla="*/ 0 h 33"/>
                <a:gd name="T6" fmla="*/ 0 w 493"/>
                <a:gd name="T7" fmla="*/ 1 h 33"/>
                <a:gd name="T8" fmla="*/ 16 w 493"/>
                <a:gd name="T9" fmla="*/ 2 h 33"/>
                <a:gd name="T10" fmla="*/ 16 w 493"/>
                <a:gd name="T11" fmla="*/ 0 h 33"/>
                <a:gd name="T12" fmla="*/ 16 w 493"/>
                <a:gd name="T13" fmla="*/ 2 h 33"/>
                <a:gd name="T14" fmla="*/ 16 w 493"/>
                <a:gd name="T15" fmla="*/ 2 h 33"/>
                <a:gd name="T16" fmla="*/ 16 w 493"/>
                <a:gd name="T17" fmla="*/ 0 h 33"/>
                <a:gd name="T18" fmla="*/ 16 w 493"/>
                <a:gd name="T19" fmla="*/ 0 h 3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93" h="33">
                  <a:moveTo>
                    <a:pt x="484" y="12"/>
                  </a:moveTo>
                  <a:lnTo>
                    <a:pt x="490" y="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490" y="33"/>
                  </a:lnTo>
                  <a:lnTo>
                    <a:pt x="493" y="12"/>
                  </a:lnTo>
                  <a:lnTo>
                    <a:pt x="490" y="33"/>
                  </a:lnTo>
                  <a:lnTo>
                    <a:pt x="493" y="33"/>
                  </a:lnTo>
                  <a:lnTo>
                    <a:pt x="493" y="12"/>
                  </a:lnTo>
                  <a:lnTo>
                    <a:pt x="484" y="12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665" name="Freeform 53"/>
            <p:cNvSpPr>
              <a:spLocks/>
            </p:cNvSpPr>
            <p:nvPr/>
          </p:nvSpPr>
          <p:spPr bwMode="auto">
            <a:xfrm>
              <a:off x="6378849" y="5550572"/>
              <a:ext cx="4918" cy="166406"/>
            </a:xfrm>
            <a:custGeom>
              <a:avLst/>
              <a:gdLst>
                <a:gd name="T0" fmla="*/ 0 w 9"/>
                <a:gd name="T1" fmla="*/ 1 h 214"/>
                <a:gd name="T2" fmla="*/ 0 w 9"/>
                <a:gd name="T3" fmla="*/ 0 h 214"/>
                <a:gd name="T4" fmla="*/ 0 w 9"/>
                <a:gd name="T5" fmla="*/ 10 h 214"/>
                <a:gd name="T6" fmla="*/ 0 w 9"/>
                <a:gd name="T7" fmla="*/ 10 h 214"/>
                <a:gd name="T8" fmla="*/ 0 w 9"/>
                <a:gd name="T9" fmla="*/ 0 h 214"/>
                <a:gd name="T10" fmla="*/ 0 w 9"/>
                <a:gd name="T11" fmla="*/ 0 h 214"/>
                <a:gd name="T12" fmla="*/ 0 w 9"/>
                <a:gd name="T13" fmla="*/ 0 h 214"/>
                <a:gd name="T14" fmla="*/ 0 w 9"/>
                <a:gd name="T15" fmla="*/ 0 h 214"/>
                <a:gd name="T16" fmla="*/ 0 w 9"/>
                <a:gd name="T17" fmla="*/ 0 h 214"/>
                <a:gd name="T18" fmla="*/ 0 w 9"/>
                <a:gd name="T19" fmla="*/ 1 h 2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9" h="214">
                  <a:moveTo>
                    <a:pt x="6" y="24"/>
                  </a:moveTo>
                  <a:lnTo>
                    <a:pt x="0" y="13"/>
                  </a:lnTo>
                  <a:lnTo>
                    <a:pt x="0" y="214"/>
                  </a:lnTo>
                  <a:lnTo>
                    <a:pt x="9" y="214"/>
                  </a:lnTo>
                  <a:lnTo>
                    <a:pt x="9" y="13"/>
                  </a:lnTo>
                  <a:lnTo>
                    <a:pt x="6" y="0"/>
                  </a:lnTo>
                  <a:lnTo>
                    <a:pt x="9" y="13"/>
                  </a:lnTo>
                  <a:lnTo>
                    <a:pt x="9" y="0"/>
                  </a:lnTo>
                  <a:lnTo>
                    <a:pt x="6" y="0"/>
                  </a:lnTo>
                  <a:lnTo>
                    <a:pt x="6" y="24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666" name="Freeform 54"/>
            <p:cNvSpPr>
              <a:spLocks/>
            </p:cNvSpPr>
            <p:nvPr/>
          </p:nvSpPr>
          <p:spPr bwMode="auto">
            <a:xfrm>
              <a:off x="6205088" y="5550572"/>
              <a:ext cx="175400" cy="18678"/>
            </a:xfrm>
            <a:custGeom>
              <a:avLst/>
              <a:gdLst>
                <a:gd name="T0" fmla="*/ 0 w 250"/>
                <a:gd name="T1" fmla="*/ 0 h 24"/>
                <a:gd name="T2" fmla="*/ 0 w 250"/>
                <a:gd name="T3" fmla="*/ 1 h 24"/>
                <a:gd name="T4" fmla="*/ 9 w 250"/>
                <a:gd name="T5" fmla="*/ 1 h 24"/>
                <a:gd name="T6" fmla="*/ 9 w 250"/>
                <a:gd name="T7" fmla="*/ 0 h 24"/>
                <a:gd name="T8" fmla="*/ 0 w 250"/>
                <a:gd name="T9" fmla="*/ 0 h 24"/>
                <a:gd name="T10" fmla="*/ 1 w 250"/>
                <a:gd name="T11" fmla="*/ 0 h 24"/>
                <a:gd name="T12" fmla="*/ 0 w 250"/>
                <a:gd name="T13" fmla="*/ 0 h 24"/>
                <a:gd name="T14" fmla="*/ 0 w 250"/>
                <a:gd name="T15" fmla="*/ 1 h 24"/>
                <a:gd name="T16" fmla="*/ 0 w 250"/>
                <a:gd name="T17" fmla="*/ 1 h 24"/>
                <a:gd name="T18" fmla="*/ 0 w 250"/>
                <a:gd name="T19" fmla="*/ 0 h 2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50" h="24">
                  <a:moveTo>
                    <a:pt x="0" y="13"/>
                  </a:moveTo>
                  <a:lnTo>
                    <a:pt x="13" y="24"/>
                  </a:lnTo>
                  <a:lnTo>
                    <a:pt x="250" y="24"/>
                  </a:lnTo>
                  <a:lnTo>
                    <a:pt x="250" y="0"/>
                  </a:lnTo>
                  <a:lnTo>
                    <a:pt x="13" y="0"/>
                  </a:lnTo>
                  <a:lnTo>
                    <a:pt x="24" y="13"/>
                  </a:lnTo>
                  <a:lnTo>
                    <a:pt x="0" y="13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667" name="Freeform 55"/>
            <p:cNvSpPr>
              <a:spLocks/>
            </p:cNvSpPr>
            <p:nvPr/>
          </p:nvSpPr>
          <p:spPr bwMode="auto">
            <a:xfrm>
              <a:off x="6205088" y="5219459"/>
              <a:ext cx="18032" cy="341302"/>
            </a:xfrm>
            <a:custGeom>
              <a:avLst/>
              <a:gdLst>
                <a:gd name="T0" fmla="*/ 0 w 24"/>
                <a:gd name="T1" fmla="*/ 0 h 443"/>
                <a:gd name="T2" fmla="*/ 0 w 24"/>
                <a:gd name="T3" fmla="*/ 0 h 443"/>
                <a:gd name="T4" fmla="*/ 0 w 24"/>
                <a:gd name="T5" fmla="*/ 19 h 443"/>
                <a:gd name="T6" fmla="*/ 1 w 24"/>
                <a:gd name="T7" fmla="*/ 19 h 443"/>
                <a:gd name="T8" fmla="*/ 1 w 24"/>
                <a:gd name="T9" fmla="*/ 0 h 443"/>
                <a:gd name="T10" fmla="*/ 0 w 24"/>
                <a:gd name="T11" fmla="*/ 1 h 443"/>
                <a:gd name="T12" fmla="*/ 0 w 24"/>
                <a:gd name="T13" fmla="*/ 0 h 443"/>
                <a:gd name="T14" fmla="*/ 0 w 24"/>
                <a:gd name="T15" fmla="*/ 0 h 443"/>
                <a:gd name="T16" fmla="*/ 0 w 24"/>
                <a:gd name="T17" fmla="*/ 0 h 443"/>
                <a:gd name="T18" fmla="*/ 0 w 24"/>
                <a:gd name="T19" fmla="*/ 0 h 44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4" h="443">
                  <a:moveTo>
                    <a:pt x="13" y="0"/>
                  </a:moveTo>
                  <a:lnTo>
                    <a:pt x="0" y="10"/>
                  </a:lnTo>
                  <a:lnTo>
                    <a:pt x="0" y="443"/>
                  </a:lnTo>
                  <a:lnTo>
                    <a:pt x="24" y="443"/>
                  </a:lnTo>
                  <a:lnTo>
                    <a:pt x="24" y="10"/>
                  </a:lnTo>
                  <a:lnTo>
                    <a:pt x="13" y="23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668" name="Freeform 56"/>
            <p:cNvSpPr>
              <a:spLocks/>
            </p:cNvSpPr>
            <p:nvPr/>
          </p:nvSpPr>
          <p:spPr bwMode="auto">
            <a:xfrm>
              <a:off x="6214924" y="5219459"/>
              <a:ext cx="218020" cy="16980"/>
            </a:xfrm>
            <a:custGeom>
              <a:avLst/>
              <a:gdLst>
                <a:gd name="T0" fmla="*/ 10 w 310"/>
                <a:gd name="T1" fmla="*/ 0 h 23"/>
                <a:gd name="T2" fmla="*/ 10 w 310"/>
                <a:gd name="T3" fmla="*/ 0 h 23"/>
                <a:gd name="T4" fmla="*/ 0 w 310"/>
                <a:gd name="T5" fmla="*/ 0 h 23"/>
                <a:gd name="T6" fmla="*/ 0 w 310"/>
                <a:gd name="T7" fmla="*/ 1 h 23"/>
                <a:gd name="T8" fmla="*/ 10 w 310"/>
                <a:gd name="T9" fmla="*/ 1 h 23"/>
                <a:gd name="T10" fmla="*/ 10 w 310"/>
                <a:gd name="T11" fmla="*/ 0 h 23"/>
                <a:gd name="T12" fmla="*/ 10 w 310"/>
                <a:gd name="T13" fmla="*/ 1 h 23"/>
                <a:gd name="T14" fmla="*/ 10 w 310"/>
                <a:gd name="T15" fmla="*/ 1 h 23"/>
                <a:gd name="T16" fmla="*/ 10 w 310"/>
                <a:gd name="T17" fmla="*/ 0 h 23"/>
                <a:gd name="T18" fmla="*/ 10 w 310"/>
                <a:gd name="T19" fmla="*/ 0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10" h="23">
                  <a:moveTo>
                    <a:pt x="288" y="10"/>
                  </a:moveTo>
                  <a:lnTo>
                    <a:pt x="303" y="0"/>
                  </a:lnTo>
                  <a:lnTo>
                    <a:pt x="0" y="0"/>
                  </a:lnTo>
                  <a:lnTo>
                    <a:pt x="0" y="23"/>
                  </a:lnTo>
                  <a:lnTo>
                    <a:pt x="303" y="23"/>
                  </a:lnTo>
                  <a:lnTo>
                    <a:pt x="310" y="10"/>
                  </a:lnTo>
                  <a:lnTo>
                    <a:pt x="303" y="23"/>
                  </a:lnTo>
                  <a:lnTo>
                    <a:pt x="310" y="23"/>
                  </a:lnTo>
                  <a:lnTo>
                    <a:pt x="310" y="10"/>
                  </a:lnTo>
                  <a:lnTo>
                    <a:pt x="288" y="10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669" name="Freeform 57"/>
            <p:cNvSpPr>
              <a:spLocks/>
            </p:cNvSpPr>
            <p:nvPr/>
          </p:nvSpPr>
          <p:spPr bwMode="auto">
            <a:xfrm>
              <a:off x="6418191" y="5087013"/>
              <a:ext cx="14753" cy="140935"/>
            </a:xfrm>
            <a:custGeom>
              <a:avLst/>
              <a:gdLst>
                <a:gd name="T0" fmla="*/ 0 w 22"/>
                <a:gd name="T1" fmla="*/ 1 h 183"/>
                <a:gd name="T2" fmla="*/ 0 w 22"/>
                <a:gd name="T3" fmla="*/ 0 h 183"/>
                <a:gd name="T4" fmla="*/ 0 w 22"/>
                <a:gd name="T5" fmla="*/ 8 h 183"/>
                <a:gd name="T6" fmla="*/ 1 w 22"/>
                <a:gd name="T7" fmla="*/ 8 h 183"/>
                <a:gd name="T8" fmla="*/ 1 w 22"/>
                <a:gd name="T9" fmla="*/ 0 h 183"/>
                <a:gd name="T10" fmla="*/ 0 w 22"/>
                <a:gd name="T11" fmla="*/ 0 h 183"/>
                <a:gd name="T12" fmla="*/ 1 w 22"/>
                <a:gd name="T13" fmla="*/ 0 h 183"/>
                <a:gd name="T14" fmla="*/ 1 w 22"/>
                <a:gd name="T15" fmla="*/ 0 h 183"/>
                <a:gd name="T16" fmla="*/ 0 w 22"/>
                <a:gd name="T17" fmla="*/ 0 h 183"/>
                <a:gd name="T18" fmla="*/ 0 w 22"/>
                <a:gd name="T19" fmla="*/ 1 h 18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2" h="183">
                  <a:moveTo>
                    <a:pt x="15" y="19"/>
                  </a:moveTo>
                  <a:lnTo>
                    <a:pt x="0" y="10"/>
                  </a:lnTo>
                  <a:lnTo>
                    <a:pt x="0" y="183"/>
                  </a:lnTo>
                  <a:lnTo>
                    <a:pt x="22" y="183"/>
                  </a:lnTo>
                  <a:lnTo>
                    <a:pt x="22" y="10"/>
                  </a:lnTo>
                  <a:lnTo>
                    <a:pt x="15" y="0"/>
                  </a:lnTo>
                  <a:lnTo>
                    <a:pt x="22" y="10"/>
                  </a:lnTo>
                  <a:lnTo>
                    <a:pt x="22" y="0"/>
                  </a:lnTo>
                  <a:lnTo>
                    <a:pt x="15" y="0"/>
                  </a:lnTo>
                  <a:lnTo>
                    <a:pt x="15" y="19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670" name="Freeform 58"/>
            <p:cNvSpPr>
              <a:spLocks/>
            </p:cNvSpPr>
            <p:nvPr/>
          </p:nvSpPr>
          <p:spPr bwMode="auto">
            <a:xfrm>
              <a:off x="6008378" y="5081919"/>
              <a:ext cx="419648" cy="18678"/>
            </a:xfrm>
            <a:custGeom>
              <a:avLst/>
              <a:gdLst>
                <a:gd name="T0" fmla="*/ 2 w 600"/>
                <a:gd name="T1" fmla="*/ 0 h 26"/>
                <a:gd name="T2" fmla="*/ 2 w 600"/>
                <a:gd name="T3" fmla="*/ 1 h 26"/>
                <a:gd name="T4" fmla="*/ 20 w 600"/>
                <a:gd name="T5" fmla="*/ 1 h 26"/>
                <a:gd name="T6" fmla="*/ 20 w 600"/>
                <a:gd name="T7" fmla="*/ 0 h 26"/>
                <a:gd name="T8" fmla="*/ 2 w 600"/>
                <a:gd name="T9" fmla="*/ 0 h 26"/>
                <a:gd name="T10" fmla="*/ 1 w 600"/>
                <a:gd name="T11" fmla="*/ 0 h 26"/>
                <a:gd name="T12" fmla="*/ 2 w 600"/>
                <a:gd name="T13" fmla="*/ 0 h 26"/>
                <a:gd name="T14" fmla="*/ 0 w 600"/>
                <a:gd name="T15" fmla="*/ 0 h 26"/>
                <a:gd name="T16" fmla="*/ 1 w 600"/>
                <a:gd name="T17" fmla="*/ 0 h 26"/>
                <a:gd name="T18" fmla="*/ 2 w 600"/>
                <a:gd name="T19" fmla="*/ 0 h 2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600" h="26">
                  <a:moveTo>
                    <a:pt x="57" y="0"/>
                  </a:moveTo>
                  <a:lnTo>
                    <a:pt x="46" y="22"/>
                  </a:lnTo>
                  <a:lnTo>
                    <a:pt x="600" y="26"/>
                  </a:lnTo>
                  <a:lnTo>
                    <a:pt x="600" y="7"/>
                  </a:lnTo>
                  <a:lnTo>
                    <a:pt x="46" y="0"/>
                  </a:lnTo>
                  <a:lnTo>
                    <a:pt x="44" y="19"/>
                  </a:lnTo>
                  <a:lnTo>
                    <a:pt x="46" y="0"/>
                  </a:lnTo>
                  <a:lnTo>
                    <a:pt x="0" y="0"/>
                  </a:lnTo>
                  <a:lnTo>
                    <a:pt x="44" y="19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671" name="Freeform 59"/>
            <p:cNvSpPr>
              <a:spLocks/>
            </p:cNvSpPr>
            <p:nvPr/>
          </p:nvSpPr>
          <p:spPr bwMode="auto">
            <a:xfrm>
              <a:off x="6039524" y="5081919"/>
              <a:ext cx="98355" cy="59431"/>
            </a:xfrm>
            <a:custGeom>
              <a:avLst/>
              <a:gdLst>
                <a:gd name="T0" fmla="*/ 4 w 143"/>
                <a:gd name="T1" fmla="*/ 2 h 78"/>
                <a:gd name="T2" fmla="*/ 4 w 143"/>
                <a:gd name="T3" fmla="*/ 2 h 78"/>
                <a:gd name="T4" fmla="*/ 0 w 143"/>
                <a:gd name="T5" fmla="*/ 0 h 78"/>
                <a:gd name="T6" fmla="*/ 0 w 143"/>
                <a:gd name="T7" fmla="*/ 1 h 78"/>
                <a:gd name="T8" fmla="*/ 4 w 143"/>
                <a:gd name="T9" fmla="*/ 3 h 78"/>
                <a:gd name="T10" fmla="*/ 4 w 143"/>
                <a:gd name="T11" fmla="*/ 3 h 78"/>
                <a:gd name="T12" fmla="*/ 4 w 143"/>
                <a:gd name="T13" fmla="*/ 2 h 78"/>
                <a:gd name="T14" fmla="*/ 4 w 143"/>
                <a:gd name="T15" fmla="*/ 2 h 78"/>
                <a:gd name="T16" fmla="*/ 4 w 143"/>
                <a:gd name="T17" fmla="*/ 2 h 7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3" h="78">
                  <a:moveTo>
                    <a:pt x="143" y="59"/>
                  </a:moveTo>
                  <a:lnTo>
                    <a:pt x="139" y="59"/>
                  </a:lnTo>
                  <a:lnTo>
                    <a:pt x="13" y="0"/>
                  </a:lnTo>
                  <a:lnTo>
                    <a:pt x="0" y="19"/>
                  </a:lnTo>
                  <a:lnTo>
                    <a:pt x="130" y="78"/>
                  </a:lnTo>
                  <a:lnTo>
                    <a:pt x="129" y="71"/>
                  </a:lnTo>
                  <a:lnTo>
                    <a:pt x="143" y="59"/>
                  </a:lnTo>
                  <a:lnTo>
                    <a:pt x="139" y="59"/>
                  </a:lnTo>
                  <a:lnTo>
                    <a:pt x="143" y="59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672" name="Freeform 60"/>
            <p:cNvSpPr>
              <a:spLocks/>
            </p:cNvSpPr>
            <p:nvPr/>
          </p:nvSpPr>
          <p:spPr bwMode="auto">
            <a:xfrm>
              <a:off x="6472286" y="5154934"/>
              <a:ext cx="427844" cy="395638"/>
            </a:xfrm>
            <a:custGeom>
              <a:avLst/>
              <a:gdLst>
                <a:gd name="T0" fmla="*/ 0 w 612"/>
                <a:gd name="T1" fmla="*/ 22 h 512"/>
                <a:gd name="T2" fmla="*/ 12 w 612"/>
                <a:gd name="T3" fmla="*/ 0 h 512"/>
                <a:gd name="T4" fmla="*/ 20 w 612"/>
                <a:gd name="T5" fmla="*/ 0 h 512"/>
                <a:gd name="T6" fmla="*/ 8 w 612"/>
                <a:gd name="T7" fmla="*/ 22 h 512"/>
                <a:gd name="T8" fmla="*/ 0 w 612"/>
                <a:gd name="T9" fmla="*/ 22 h 5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12" h="512">
                  <a:moveTo>
                    <a:pt x="0" y="512"/>
                  </a:moveTo>
                  <a:lnTo>
                    <a:pt x="379" y="0"/>
                  </a:lnTo>
                  <a:lnTo>
                    <a:pt x="612" y="0"/>
                  </a:lnTo>
                  <a:lnTo>
                    <a:pt x="232" y="512"/>
                  </a:lnTo>
                  <a:lnTo>
                    <a:pt x="0" y="512"/>
                  </a:lnTo>
                  <a:close/>
                </a:path>
              </a:pathLst>
            </a:custGeom>
            <a:solidFill>
              <a:srgbClr val="FFFFFF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673" name="Freeform 61"/>
            <p:cNvSpPr>
              <a:spLocks/>
            </p:cNvSpPr>
            <p:nvPr/>
          </p:nvSpPr>
          <p:spPr bwMode="auto">
            <a:xfrm>
              <a:off x="6465729" y="5144746"/>
              <a:ext cx="278672" cy="409222"/>
            </a:xfrm>
            <a:custGeom>
              <a:avLst/>
              <a:gdLst>
                <a:gd name="T0" fmla="*/ 13 w 399"/>
                <a:gd name="T1" fmla="*/ 0 h 530"/>
                <a:gd name="T2" fmla="*/ 12 w 399"/>
                <a:gd name="T3" fmla="*/ 0 h 530"/>
                <a:gd name="T4" fmla="*/ 0 w 399"/>
                <a:gd name="T5" fmla="*/ 22 h 530"/>
                <a:gd name="T6" fmla="*/ 0 w 399"/>
                <a:gd name="T7" fmla="*/ 23 h 530"/>
                <a:gd name="T8" fmla="*/ 13 w 399"/>
                <a:gd name="T9" fmla="*/ 1 h 530"/>
                <a:gd name="T10" fmla="*/ 13 w 399"/>
                <a:gd name="T11" fmla="*/ 1 h 530"/>
                <a:gd name="T12" fmla="*/ 13 w 399"/>
                <a:gd name="T13" fmla="*/ 0 h 53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99" h="530">
                  <a:moveTo>
                    <a:pt x="390" y="0"/>
                  </a:moveTo>
                  <a:lnTo>
                    <a:pt x="382" y="5"/>
                  </a:lnTo>
                  <a:lnTo>
                    <a:pt x="0" y="521"/>
                  </a:lnTo>
                  <a:lnTo>
                    <a:pt x="16" y="530"/>
                  </a:lnTo>
                  <a:lnTo>
                    <a:pt x="399" y="18"/>
                  </a:lnTo>
                  <a:lnTo>
                    <a:pt x="390" y="20"/>
                  </a:lnTo>
                  <a:lnTo>
                    <a:pt x="390" y="0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674" name="Freeform 62"/>
            <p:cNvSpPr>
              <a:spLocks/>
            </p:cNvSpPr>
            <p:nvPr/>
          </p:nvSpPr>
          <p:spPr bwMode="auto">
            <a:xfrm>
              <a:off x="6737844" y="5144746"/>
              <a:ext cx="165564" cy="15282"/>
            </a:xfrm>
            <a:custGeom>
              <a:avLst/>
              <a:gdLst>
                <a:gd name="T0" fmla="*/ 8 w 238"/>
                <a:gd name="T1" fmla="*/ 1 h 20"/>
                <a:gd name="T2" fmla="*/ 8 w 238"/>
                <a:gd name="T3" fmla="*/ 0 h 20"/>
                <a:gd name="T4" fmla="*/ 0 w 238"/>
                <a:gd name="T5" fmla="*/ 0 h 20"/>
                <a:gd name="T6" fmla="*/ 0 w 238"/>
                <a:gd name="T7" fmla="*/ 1 h 20"/>
                <a:gd name="T8" fmla="*/ 8 w 238"/>
                <a:gd name="T9" fmla="*/ 1 h 20"/>
                <a:gd name="T10" fmla="*/ 7 w 238"/>
                <a:gd name="T11" fmla="*/ 0 h 20"/>
                <a:gd name="T12" fmla="*/ 8 w 238"/>
                <a:gd name="T13" fmla="*/ 1 h 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38" h="20">
                  <a:moveTo>
                    <a:pt x="238" y="18"/>
                  </a:moveTo>
                  <a:lnTo>
                    <a:pt x="233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233" y="20"/>
                  </a:lnTo>
                  <a:lnTo>
                    <a:pt x="223" y="5"/>
                  </a:lnTo>
                  <a:lnTo>
                    <a:pt x="238" y="18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675" name="Freeform 63"/>
            <p:cNvSpPr>
              <a:spLocks/>
            </p:cNvSpPr>
            <p:nvPr/>
          </p:nvSpPr>
          <p:spPr bwMode="auto">
            <a:xfrm>
              <a:off x="6629654" y="5149840"/>
              <a:ext cx="273755" cy="407524"/>
            </a:xfrm>
            <a:custGeom>
              <a:avLst/>
              <a:gdLst>
                <a:gd name="T0" fmla="*/ 0 w 395"/>
                <a:gd name="T1" fmla="*/ 22 h 531"/>
                <a:gd name="T2" fmla="*/ 0 w 395"/>
                <a:gd name="T3" fmla="*/ 22 h 531"/>
                <a:gd name="T4" fmla="*/ 13 w 395"/>
                <a:gd name="T5" fmla="*/ 0 h 531"/>
                <a:gd name="T6" fmla="*/ 12 w 395"/>
                <a:gd name="T7" fmla="*/ 0 h 531"/>
                <a:gd name="T8" fmla="*/ 0 w 395"/>
                <a:gd name="T9" fmla="*/ 21 h 531"/>
                <a:gd name="T10" fmla="*/ 0 w 395"/>
                <a:gd name="T11" fmla="*/ 21 h 531"/>
                <a:gd name="T12" fmla="*/ 0 w 395"/>
                <a:gd name="T13" fmla="*/ 22 h 53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95" h="531">
                  <a:moveTo>
                    <a:pt x="10" y="531"/>
                  </a:moveTo>
                  <a:lnTo>
                    <a:pt x="17" y="525"/>
                  </a:lnTo>
                  <a:lnTo>
                    <a:pt x="395" y="13"/>
                  </a:lnTo>
                  <a:lnTo>
                    <a:pt x="380" y="0"/>
                  </a:lnTo>
                  <a:lnTo>
                    <a:pt x="0" y="516"/>
                  </a:lnTo>
                  <a:lnTo>
                    <a:pt x="10" y="511"/>
                  </a:lnTo>
                  <a:lnTo>
                    <a:pt x="10" y="531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676" name="Freeform 64"/>
            <p:cNvSpPr>
              <a:spLocks/>
            </p:cNvSpPr>
            <p:nvPr/>
          </p:nvSpPr>
          <p:spPr bwMode="auto">
            <a:xfrm>
              <a:off x="6465729" y="5542082"/>
              <a:ext cx="168843" cy="15282"/>
            </a:xfrm>
            <a:custGeom>
              <a:avLst/>
              <a:gdLst>
                <a:gd name="T0" fmla="*/ 0 w 243"/>
                <a:gd name="T1" fmla="*/ 0 h 20"/>
                <a:gd name="T2" fmla="*/ 0 w 243"/>
                <a:gd name="T3" fmla="*/ 1 h 20"/>
                <a:gd name="T4" fmla="*/ 8 w 243"/>
                <a:gd name="T5" fmla="*/ 1 h 20"/>
                <a:gd name="T6" fmla="*/ 8 w 243"/>
                <a:gd name="T7" fmla="*/ 0 h 20"/>
                <a:gd name="T8" fmla="*/ 0 w 243"/>
                <a:gd name="T9" fmla="*/ 0 h 20"/>
                <a:gd name="T10" fmla="*/ 0 w 243"/>
                <a:gd name="T11" fmla="*/ 0 h 20"/>
                <a:gd name="T12" fmla="*/ 0 w 243"/>
                <a:gd name="T13" fmla="*/ 0 h 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43" h="20">
                  <a:moveTo>
                    <a:pt x="0" y="5"/>
                  </a:moveTo>
                  <a:lnTo>
                    <a:pt x="11" y="20"/>
                  </a:lnTo>
                  <a:lnTo>
                    <a:pt x="243" y="20"/>
                  </a:lnTo>
                  <a:lnTo>
                    <a:pt x="243" y="0"/>
                  </a:lnTo>
                  <a:lnTo>
                    <a:pt x="11" y="0"/>
                  </a:lnTo>
                  <a:lnTo>
                    <a:pt x="16" y="14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677" name="Freeform 65"/>
            <p:cNvSpPr>
              <a:spLocks/>
            </p:cNvSpPr>
            <p:nvPr/>
          </p:nvSpPr>
          <p:spPr bwMode="auto">
            <a:xfrm>
              <a:off x="6801775" y="4701563"/>
              <a:ext cx="267198" cy="1000133"/>
            </a:xfrm>
            <a:custGeom>
              <a:avLst/>
              <a:gdLst>
                <a:gd name="T0" fmla="*/ 0 w 380"/>
                <a:gd name="T1" fmla="*/ 22 h 1299"/>
                <a:gd name="T2" fmla="*/ 13 w 380"/>
                <a:gd name="T3" fmla="*/ 0 h 1299"/>
                <a:gd name="T4" fmla="*/ 13 w 380"/>
                <a:gd name="T5" fmla="*/ 33 h 1299"/>
                <a:gd name="T6" fmla="*/ 0 w 380"/>
                <a:gd name="T7" fmla="*/ 55 h 1299"/>
                <a:gd name="T8" fmla="*/ 0 w 380"/>
                <a:gd name="T9" fmla="*/ 22 h 129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80" h="1299">
                  <a:moveTo>
                    <a:pt x="0" y="515"/>
                  </a:moveTo>
                  <a:lnTo>
                    <a:pt x="380" y="0"/>
                  </a:lnTo>
                  <a:lnTo>
                    <a:pt x="380" y="788"/>
                  </a:lnTo>
                  <a:lnTo>
                    <a:pt x="0" y="1299"/>
                  </a:lnTo>
                  <a:lnTo>
                    <a:pt x="0" y="515"/>
                  </a:lnTo>
                  <a:close/>
                </a:path>
              </a:pathLst>
            </a:custGeom>
            <a:solidFill>
              <a:srgbClr val="FFFFFF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678" name="Freeform 66"/>
            <p:cNvSpPr>
              <a:spLocks/>
            </p:cNvSpPr>
            <p:nvPr/>
          </p:nvSpPr>
          <p:spPr bwMode="auto">
            <a:xfrm>
              <a:off x="6795218" y="4696469"/>
              <a:ext cx="280312" cy="402430"/>
            </a:xfrm>
            <a:custGeom>
              <a:avLst/>
              <a:gdLst>
                <a:gd name="T0" fmla="*/ 13 w 400"/>
                <a:gd name="T1" fmla="*/ 0 h 524"/>
                <a:gd name="T2" fmla="*/ 12 w 400"/>
                <a:gd name="T3" fmla="*/ 0 h 524"/>
                <a:gd name="T4" fmla="*/ 0 w 400"/>
                <a:gd name="T5" fmla="*/ 22 h 524"/>
                <a:gd name="T6" fmla="*/ 0 w 400"/>
                <a:gd name="T7" fmla="*/ 22 h 524"/>
                <a:gd name="T8" fmla="*/ 13 w 400"/>
                <a:gd name="T9" fmla="*/ 0 h 524"/>
                <a:gd name="T10" fmla="*/ 12 w 400"/>
                <a:gd name="T11" fmla="*/ 0 h 524"/>
                <a:gd name="T12" fmla="*/ 13 w 400"/>
                <a:gd name="T13" fmla="*/ 0 h 5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0" h="524">
                  <a:moveTo>
                    <a:pt x="400" y="7"/>
                  </a:moveTo>
                  <a:lnTo>
                    <a:pt x="379" y="0"/>
                  </a:lnTo>
                  <a:lnTo>
                    <a:pt x="0" y="517"/>
                  </a:lnTo>
                  <a:lnTo>
                    <a:pt x="13" y="524"/>
                  </a:lnTo>
                  <a:lnTo>
                    <a:pt x="398" y="12"/>
                  </a:lnTo>
                  <a:lnTo>
                    <a:pt x="379" y="7"/>
                  </a:lnTo>
                  <a:lnTo>
                    <a:pt x="400" y="7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679" name="Freeform 67"/>
            <p:cNvSpPr>
              <a:spLocks/>
            </p:cNvSpPr>
            <p:nvPr/>
          </p:nvSpPr>
          <p:spPr bwMode="auto">
            <a:xfrm>
              <a:off x="7060776" y="4701563"/>
              <a:ext cx="14753" cy="611286"/>
            </a:xfrm>
            <a:custGeom>
              <a:avLst/>
              <a:gdLst>
                <a:gd name="T0" fmla="*/ 0 w 21"/>
                <a:gd name="T1" fmla="*/ 34 h 792"/>
                <a:gd name="T2" fmla="*/ 0 w 21"/>
                <a:gd name="T3" fmla="*/ 34 h 792"/>
                <a:gd name="T4" fmla="*/ 1 w 21"/>
                <a:gd name="T5" fmla="*/ 0 h 792"/>
                <a:gd name="T6" fmla="*/ 0 w 21"/>
                <a:gd name="T7" fmla="*/ 0 h 792"/>
                <a:gd name="T8" fmla="*/ 0 w 21"/>
                <a:gd name="T9" fmla="*/ 34 h 792"/>
                <a:gd name="T10" fmla="*/ 0 w 21"/>
                <a:gd name="T11" fmla="*/ 34 h 792"/>
                <a:gd name="T12" fmla="*/ 0 w 21"/>
                <a:gd name="T13" fmla="*/ 34 h 79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1" h="792">
                  <a:moveTo>
                    <a:pt x="17" y="792"/>
                  </a:moveTo>
                  <a:lnTo>
                    <a:pt x="19" y="788"/>
                  </a:lnTo>
                  <a:lnTo>
                    <a:pt x="21" y="0"/>
                  </a:lnTo>
                  <a:lnTo>
                    <a:pt x="0" y="0"/>
                  </a:lnTo>
                  <a:lnTo>
                    <a:pt x="0" y="788"/>
                  </a:lnTo>
                  <a:lnTo>
                    <a:pt x="0" y="784"/>
                  </a:lnTo>
                  <a:lnTo>
                    <a:pt x="17" y="792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680" name="Freeform 68"/>
            <p:cNvSpPr>
              <a:spLocks/>
            </p:cNvSpPr>
            <p:nvPr/>
          </p:nvSpPr>
          <p:spPr bwMode="auto">
            <a:xfrm>
              <a:off x="6795218" y="5304359"/>
              <a:ext cx="277033" cy="402430"/>
            </a:xfrm>
            <a:custGeom>
              <a:avLst/>
              <a:gdLst>
                <a:gd name="T0" fmla="*/ 0 w 396"/>
                <a:gd name="T1" fmla="*/ 22 h 521"/>
                <a:gd name="T2" fmla="*/ 0 w 396"/>
                <a:gd name="T3" fmla="*/ 22 h 521"/>
                <a:gd name="T4" fmla="*/ 13 w 396"/>
                <a:gd name="T5" fmla="*/ 0 h 521"/>
                <a:gd name="T6" fmla="*/ 12 w 396"/>
                <a:gd name="T7" fmla="*/ 0 h 521"/>
                <a:gd name="T8" fmla="*/ 0 w 396"/>
                <a:gd name="T9" fmla="*/ 22 h 521"/>
                <a:gd name="T10" fmla="*/ 0 w 396"/>
                <a:gd name="T11" fmla="*/ 22 h 521"/>
                <a:gd name="T12" fmla="*/ 0 w 396"/>
                <a:gd name="T13" fmla="*/ 22 h 5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96" h="521">
                  <a:moveTo>
                    <a:pt x="0" y="515"/>
                  </a:moveTo>
                  <a:lnTo>
                    <a:pt x="13" y="521"/>
                  </a:lnTo>
                  <a:lnTo>
                    <a:pt x="396" y="8"/>
                  </a:lnTo>
                  <a:lnTo>
                    <a:pt x="379" y="0"/>
                  </a:lnTo>
                  <a:lnTo>
                    <a:pt x="0" y="510"/>
                  </a:lnTo>
                  <a:lnTo>
                    <a:pt x="13" y="515"/>
                  </a:lnTo>
                  <a:lnTo>
                    <a:pt x="0" y="515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681" name="Freeform 69"/>
            <p:cNvSpPr>
              <a:spLocks/>
            </p:cNvSpPr>
            <p:nvPr/>
          </p:nvSpPr>
          <p:spPr bwMode="auto">
            <a:xfrm>
              <a:off x="6795218" y="5093805"/>
              <a:ext cx="9835" cy="607890"/>
            </a:xfrm>
            <a:custGeom>
              <a:avLst/>
              <a:gdLst>
                <a:gd name="T0" fmla="*/ 0 w 13"/>
                <a:gd name="T1" fmla="*/ 0 h 789"/>
                <a:gd name="T2" fmla="*/ 0 w 13"/>
                <a:gd name="T3" fmla="*/ 0 h 789"/>
                <a:gd name="T4" fmla="*/ 0 w 13"/>
                <a:gd name="T5" fmla="*/ 34 h 789"/>
                <a:gd name="T6" fmla="*/ 0 w 13"/>
                <a:gd name="T7" fmla="*/ 34 h 789"/>
                <a:gd name="T8" fmla="*/ 0 w 13"/>
                <a:gd name="T9" fmla="*/ 0 h 789"/>
                <a:gd name="T10" fmla="*/ 0 w 13"/>
                <a:gd name="T11" fmla="*/ 0 h 789"/>
                <a:gd name="T12" fmla="*/ 0 w 13"/>
                <a:gd name="T13" fmla="*/ 0 h 78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789">
                  <a:moveTo>
                    <a:pt x="0" y="0"/>
                  </a:moveTo>
                  <a:lnTo>
                    <a:pt x="0" y="5"/>
                  </a:lnTo>
                  <a:lnTo>
                    <a:pt x="0" y="789"/>
                  </a:lnTo>
                  <a:lnTo>
                    <a:pt x="13" y="789"/>
                  </a:lnTo>
                  <a:lnTo>
                    <a:pt x="13" y="5"/>
                  </a:lnTo>
                  <a:lnTo>
                    <a:pt x="13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682" name="Freeform 70"/>
            <p:cNvSpPr>
              <a:spLocks/>
            </p:cNvSpPr>
            <p:nvPr/>
          </p:nvSpPr>
          <p:spPr bwMode="auto">
            <a:xfrm>
              <a:off x="6426387" y="4701563"/>
              <a:ext cx="642586" cy="397336"/>
            </a:xfrm>
            <a:custGeom>
              <a:avLst/>
              <a:gdLst>
                <a:gd name="T0" fmla="*/ 0 w 916"/>
                <a:gd name="T1" fmla="*/ 22 h 515"/>
                <a:gd name="T2" fmla="*/ 13 w 916"/>
                <a:gd name="T3" fmla="*/ 0 h 515"/>
                <a:gd name="T4" fmla="*/ 31 w 916"/>
                <a:gd name="T5" fmla="*/ 0 h 515"/>
                <a:gd name="T6" fmla="*/ 18 w 916"/>
                <a:gd name="T7" fmla="*/ 22 h 515"/>
                <a:gd name="T8" fmla="*/ 0 w 916"/>
                <a:gd name="T9" fmla="*/ 22 h 5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16" h="515">
                  <a:moveTo>
                    <a:pt x="0" y="515"/>
                  </a:moveTo>
                  <a:lnTo>
                    <a:pt x="379" y="0"/>
                  </a:lnTo>
                  <a:lnTo>
                    <a:pt x="916" y="0"/>
                  </a:lnTo>
                  <a:lnTo>
                    <a:pt x="536" y="515"/>
                  </a:lnTo>
                  <a:lnTo>
                    <a:pt x="0" y="515"/>
                  </a:lnTo>
                  <a:close/>
                </a:path>
              </a:pathLst>
            </a:custGeom>
            <a:solidFill>
              <a:srgbClr val="FFFFFF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683" name="Freeform 71"/>
            <p:cNvSpPr>
              <a:spLocks/>
            </p:cNvSpPr>
            <p:nvPr/>
          </p:nvSpPr>
          <p:spPr bwMode="auto">
            <a:xfrm>
              <a:off x="6418191" y="4696469"/>
              <a:ext cx="280312" cy="402430"/>
            </a:xfrm>
            <a:custGeom>
              <a:avLst/>
              <a:gdLst>
                <a:gd name="T0" fmla="*/ 13 w 401"/>
                <a:gd name="T1" fmla="*/ 0 h 524"/>
                <a:gd name="T2" fmla="*/ 13 w 401"/>
                <a:gd name="T3" fmla="*/ 0 h 524"/>
                <a:gd name="T4" fmla="*/ 0 w 401"/>
                <a:gd name="T5" fmla="*/ 22 h 524"/>
                <a:gd name="T6" fmla="*/ 0 w 401"/>
                <a:gd name="T7" fmla="*/ 22 h 524"/>
                <a:gd name="T8" fmla="*/ 13 w 401"/>
                <a:gd name="T9" fmla="*/ 1 h 524"/>
                <a:gd name="T10" fmla="*/ 13 w 401"/>
                <a:gd name="T11" fmla="*/ 1 h 524"/>
                <a:gd name="T12" fmla="*/ 13 w 401"/>
                <a:gd name="T13" fmla="*/ 0 h 5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1" h="524">
                  <a:moveTo>
                    <a:pt x="392" y="0"/>
                  </a:moveTo>
                  <a:lnTo>
                    <a:pt x="383" y="1"/>
                  </a:lnTo>
                  <a:lnTo>
                    <a:pt x="0" y="517"/>
                  </a:lnTo>
                  <a:lnTo>
                    <a:pt x="15" y="524"/>
                  </a:lnTo>
                  <a:lnTo>
                    <a:pt x="401" y="17"/>
                  </a:lnTo>
                  <a:lnTo>
                    <a:pt x="392" y="20"/>
                  </a:lnTo>
                  <a:lnTo>
                    <a:pt x="392" y="0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684" name="Freeform 72"/>
            <p:cNvSpPr>
              <a:spLocks/>
            </p:cNvSpPr>
            <p:nvPr/>
          </p:nvSpPr>
          <p:spPr bwMode="auto">
            <a:xfrm>
              <a:off x="6690306" y="4696469"/>
              <a:ext cx="383584" cy="15282"/>
            </a:xfrm>
            <a:custGeom>
              <a:avLst/>
              <a:gdLst>
                <a:gd name="T0" fmla="*/ 18 w 547"/>
                <a:gd name="T1" fmla="*/ 0 h 20"/>
                <a:gd name="T2" fmla="*/ 18 w 547"/>
                <a:gd name="T3" fmla="*/ 0 h 20"/>
                <a:gd name="T4" fmla="*/ 0 w 547"/>
                <a:gd name="T5" fmla="*/ 0 h 20"/>
                <a:gd name="T6" fmla="*/ 0 w 547"/>
                <a:gd name="T7" fmla="*/ 1 h 20"/>
                <a:gd name="T8" fmla="*/ 18 w 547"/>
                <a:gd name="T9" fmla="*/ 1 h 20"/>
                <a:gd name="T10" fmla="*/ 18 w 547"/>
                <a:gd name="T11" fmla="*/ 0 h 20"/>
                <a:gd name="T12" fmla="*/ 18 w 547"/>
                <a:gd name="T13" fmla="*/ 0 h 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47" h="20">
                  <a:moveTo>
                    <a:pt x="547" y="12"/>
                  </a:moveTo>
                  <a:lnTo>
                    <a:pt x="537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537" y="18"/>
                  </a:lnTo>
                  <a:lnTo>
                    <a:pt x="528" y="0"/>
                  </a:lnTo>
                  <a:lnTo>
                    <a:pt x="547" y="12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685" name="Freeform 73"/>
            <p:cNvSpPr>
              <a:spLocks/>
            </p:cNvSpPr>
            <p:nvPr/>
          </p:nvSpPr>
          <p:spPr bwMode="auto">
            <a:xfrm>
              <a:off x="6795218" y="4696469"/>
              <a:ext cx="278672" cy="407524"/>
            </a:xfrm>
            <a:custGeom>
              <a:avLst/>
              <a:gdLst>
                <a:gd name="T0" fmla="*/ 0 w 398"/>
                <a:gd name="T1" fmla="*/ 22 h 530"/>
                <a:gd name="T2" fmla="*/ 0 w 398"/>
                <a:gd name="T3" fmla="*/ 22 h 530"/>
                <a:gd name="T4" fmla="*/ 13 w 398"/>
                <a:gd name="T5" fmla="*/ 0 h 530"/>
                <a:gd name="T6" fmla="*/ 12 w 398"/>
                <a:gd name="T7" fmla="*/ 0 h 530"/>
                <a:gd name="T8" fmla="*/ 0 w 398"/>
                <a:gd name="T9" fmla="*/ 22 h 530"/>
                <a:gd name="T10" fmla="*/ 0 w 398"/>
                <a:gd name="T11" fmla="*/ 22 h 530"/>
                <a:gd name="T12" fmla="*/ 0 w 398"/>
                <a:gd name="T13" fmla="*/ 22 h 53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98" h="530">
                  <a:moveTo>
                    <a:pt x="8" y="530"/>
                  </a:moveTo>
                  <a:lnTo>
                    <a:pt x="13" y="524"/>
                  </a:lnTo>
                  <a:lnTo>
                    <a:pt x="398" y="12"/>
                  </a:lnTo>
                  <a:lnTo>
                    <a:pt x="379" y="0"/>
                  </a:lnTo>
                  <a:lnTo>
                    <a:pt x="0" y="517"/>
                  </a:lnTo>
                  <a:lnTo>
                    <a:pt x="8" y="510"/>
                  </a:lnTo>
                  <a:lnTo>
                    <a:pt x="8" y="530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686" name="Freeform 74"/>
            <p:cNvSpPr>
              <a:spLocks/>
            </p:cNvSpPr>
            <p:nvPr/>
          </p:nvSpPr>
          <p:spPr bwMode="auto">
            <a:xfrm>
              <a:off x="6418191" y="5088711"/>
              <a:ext cx="383584" cy="15282"/>
            </a:xfrm>
            <a:custGeom>
              <a:avLst/>
              <a:gdLst>
                <a:gd name="T0" fmla="*/ 0 w 549"/>
                <a:gd name="T1" fmla="*/ 0 h 20"/>
                <a:gd name="T2" fmla="*/ 0 w 549"/>
                <a:gd name="T3" fmla="*/ 1 h 20"/>
                <a:gd name="T4" fmla="*/ 18 w 549"/>
                <a:gd name="T5" fmla="*/ 1 h 20"/>
                <a:gd name="T6" fmla="*/ 18 w 549"/>
                <a:gd name="T7" fmla="*/ 0 h 20"/>
                <a:gd name="T8" fmla="*/ 0 w 549"/>
                <a:gd name="T9" fmla="*/ 0 h 20"/>
                <a:gd name="T10" fmla="*/ 0 w 549"/>
                <a:gd name="T11" fmla="*/ 0 h 20"/>
                <a:gd name="T12" fmla="*/ 0 w 549"/>
                <a:gd name="T13" fmla="*/ 0 h 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49" h="20">
                  <a:moveTo>
                    <a:pt x="0" y="7"/>
                  </a:moveTo>
                  <a:lnTo>
                    <a:pt x="13" y="20"/>
                  </a:lnTo>
                  <a:lnTo>
                    <a:pt x="549" y="20"/>
                  </a:lnTo>
                  <a:lnTo>
                    <a:pt x="549" y="0"/>
                  </a:lnTo>
                  <a:lnTo>
                    <a:pt x="13" y="0"/>
                  </a:lnTo>
                  <a:lnTo>
                    <a:pt x="15" y="14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687" name="Freeform 75"/>
            <p:cNvSpPr>
              <a:spLocks/>
            </p:cNvSpPr>
            <p:nvPr/>
          </p:nvSpPr>
          <p:spPr bwMode="auto">
            <a:xfrm>
              <a:off x="6426387" y="5098899"/>
              <a:ext cx="375388" cy="602796"/>
            </a:xfrm>
            <a:custGeom>
              <a:avLst/>
              <a:gdLst>
                <a:gd name="T0" fmla="*/ 0 w 536"/>
                <a:gd name="T1" fmla="*/ 0 h 784"/>
                <a:gd name="T2" fmla="*/ 18 w 536"/>
                <a:gd name="T3" fmla="*/ 0 h 784"/>
                <a:gd name="T4" fmla="*/ 18 w 536"/>
                <a:gd name="T5" fmla="*/ 33 h 784"/>
                <a:gd name="T6" fmla="*/ 2 w 536"/>
                <a:gd name="T7" fmla="*/ 33 h 784"/>
                <a:gd name="T8" fmla="*/ 2 w 536"/>
                <a:gd name="T9" fmla="*/ 24 h 784"/>
                <a:gd name="T10" fmla="*/ 10 w 536"/>
                <a:gd name="T11" fmla="*/ 24 h 784"/>
                <a:gd name="T12" fmla="*/ 10 w 536"/>
                <a:gd name="T13" fmla="*/ 7 h 784"/>
                <a:gd name="T14" fmla="*/ 0 w 536"/>
                <a:gd name="T15" fmla="*/ 7 h 784"/>
                <a:gd name="T16" fmla="*/ 0 w 536"/>
                <a:gd name="T17" fmla="*/ 0 h 78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36" h="784">
                  <a:moveTo>
                    <a:pt x="0" y="0"/>
                  </a:moveTo>
                  <a:lnTo>
                    <a:pt x="536" y="0"/>
                  </a:lnTo>
                  <a:lnTo>
                    <a:pt x="536" y="784"/>
                  </a:lnTo>
                  <a:lnTo>
                    <a:pt x="66" y="784"/>
                  </a:lnTo>
                  <a:lnTo>
                    <a:pt x="66" y="586"/>
                  </a:lnTo>
                  <a:lnTo>
                    <a:pt x="298" y="586"/>
                  </a:lnTo>
                  <a:lnTo>
                    <a:pt x="298" y="167"/>
                  </a:lnTo>
                  <a:lnTo>
                    <a:pt x="0" y="1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688" name="Freeform 76"/>
            <p:cNvSpPr>
              <a:spLocks/>
            </p:cNvSpPr>
            <p:nvPr/>
          </p:nvSpPr>
          <p:spPr bwMode="auto">
            <a:xfrm>
              <a:off x="6426387" y="5088711"/>
              <a:ext cx="378666" cy="15282"/>
            </a:xfrm>
            <a:custGeom>
              <a:avLst/>
              <a:gdLst>
                <a:gd name="T0" fmla="*/ 18 w 541"/>
                <a:gd name="T1" fmla="*/ 0 h 20"/>
                <a:gd name="T2" fmla="*/ 18 w 541"/>
                <a:gd name="T3" fmla="*/ 0 h 20"/>
                <a:gd name="T4" fmla="*/ 0 w 541"/>
                <a:gd name="T5" fmla="*/ 0 h 20"/>
                <a:gd name="T6" fmla="*/ 0 w 541"/>
                <a:gd name="T7" fmla="*/ 1 h 20"/>
                <a:gd name="T8" fmla="*/ 18 w 541"/>
                <a:gd name="T9" fmla="*/ 1 h 20"/>
                <a:gd name="T10" fmla="*/ 18 w 541"/>
                <a:gd name="T11" fmla="*/ 0 h 20"/>
                <a:gd name="T12" fmla="*/ 18 w 541"/>
                <a:gd name="T13" fmla="*/ 0 h 20"/>
                <a:gd name="T14" fmla="*/ 18 w 541"/>
                <a:gd name="T15" fmla="*/ 0 h 20"/>
                <a:gd name="T16" fmla="*/ 18 w 541"/>
                <a:gd name="T17" fmla="*/ 0 h 20"/>
                <a:gd name="T18" fmla="*/ 18 w 541"/>
                <a:gd name="T19" fmla="*/ 0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41" h="20">
                  <a:moveTo>
                    <a:pt x="541" y="12"/>
                  </a:moveTo>
                  <a:lnTo>
                    <a:pt x="536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536" y="20"/>
                  </a:lnTo>
                  <a:lnTo>
                    <a:pt x="528" y="12"/>
                  </a:lnTo>
                  <a:lnTo>
                    <a:pt x="541" y="12"/>
                  </a:lnTo>
                  <a:lnTo>
                    <a:pt x="541" y="0"/>
                  </a:lnTo>
                  <a:lnTo>
                    <a:pt x="536" y="0"/>
                  </a:lnTo>
                  <a:lnTo>
                    <a:pt x="541" y="12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689" name="Freeform 77"/>
            <p:cNvSpPr>
              <a:spLocks/>
            </p:cNvSpPr>
            <p:nvPr/>
          </p:nvSpPr>
          <p:spPr bwMode="auto">
            <a:xfrm>
              <a:off x="6795218" y="5098899"/>
              <a:ext cx="9835" cy="611286"/>
            </a:xfrm>
            <a:custGeom>
              <a:avLst/>
              <a:gdLst>
                <a:gd name="T0" fmla="*/ 0 w 13"/>
                <a:gd name="T1" fmla="*/ 34 h 794"/>
                <a:gd name="T2" fmla="*/ 0 w 13"/>
                <a:gd name="T3" fmla="*/ 33 h 794"/>
                <a:gd name="T4" fmla="*/ 0 w 13"/>
                <a:gd name="T5" fmla="*/ 0 h 794"/>
                <a:gd name="T6" fmla="*/ 0 w 13"/>
                <a:gd name="T7" fmla="*/ 0 h 794"/>
                <a:gd name="T8" fmla="*/ 0 w 13"/>
                <a:gd name="T9" fmla="*/ 33 h 794"/>
                <a:gd name="T10" fmla="*/ 0 w 13"/>
                <a:gd name="T11" fmla="*/ 33 h 794"/>
                <a:gd name="T12" fmla="*/ 0 w 13"/>
                <a:gd name="T13" fmla="*/ 34 h 794"/>
                <a:gd name="T14" fmla="*/ 0 w 13"/>
                <a:gd name="T15" fmla="*/ 34 h 794"/>
                <a:gd name="T16" fmla="*/ 0 w 13"/>
                <a:gd name="T17" fmla="*/ 33 h 794"/>
                <a:gd name="T18" fmla="*/ 0 w 13"/>
                <a:gd name="T19" fmla="*/ 34 h 79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3" h="794">
                  <a:moveTo>
                    <a:pt x="8" y="794"/>
                  </a:moveTo>
                  <a:lnTo>
                    <a:pt x="13" y="784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784"/>
                  </a:lnTo>
                  <a:lnTo>
                    <a:pt x="8" y="774"/>
                  </a:lnTo>
                  <a:lnTo>
                    <a:pt x="8" y="794"/>
                  </a:lnTo>
                  <a:lnTo>
                    <a:pt x="13" y="794"/>
                  </a:lnTo>
                  <a:lnTo>
                    <a:pt x="13" y="784"/>
                  </a:lnTo>
                  <a:lnTo>
                    <a:pt x="8" y="794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690" name="Freeform 78"/>
            <p:cNvSpPr>
              <a:spLocks/>
            </p:cNvSpPr>
            <p:nvPr/>
          </p:nvSpPr>
          <p:spPr bwMode="auto">
            <a:xfrm>
              <a:off x="6464090" y="5691508"/>
              <a:ext cx="337685" cy="18678"/>
            </a:xfrm>
            <a:custGeom>
              <a:avLst/>
              <a:gdLst>
                <a:gd name="T0" fmla="*/ 0 w 484"/>
                <a:gd name="T1" fmla="*/ 0 h 24"/>
                <a:gd name="T2" fmla="*/ 0 w 484"/>
                <a:gd name="T3" fmla="*/ 1 h 24"/>
                <a:gd name="T4" fmla="*/ 16 w 484"/>
                <a:gd name="T5" fmla="*/ 1 h 24"/>
                <a:gd name="T6" fmla="*/ 16 w 484"/>
                <a:gd name="T7" fmla="*/ 0 h 24"/>
                <a:gd name="T8" fmla="*/ 0 w 484"/>
                <a:gd name="T9" fmla="*/ 0 h 24"/>
                <a:gd name="T10" fmla="*/ 1 w 484"/>
                <a:gd name="T11" fmla="*/ 0 h 24"/>
                <a:gd name="T12" fmla="*/ 0 w 484"/>
                <a:gd name="T13" fmla="*/ 0 h 24"/>
                <a:gd name="T14" fmla="*/ 0 w 484"/>
                <a:gd name="T15" fmla="*/ 1 h 24"/>
                <a:gd name="T16" fmla="*/ 0 w 484"/>
                <a:gd name="T17" fmla="*/ 1 h 24"/>
                <a:gd name="T18" fmla="*/ 0 w 484"/>
                <a:gd name="T19" fmla="*/ 0 h 2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84" h="24">
                  <a:moveTo>
                    <a:pt x="0" y="14"/>
                  </a:moveTo>
                  <a:lnTo>
                    <a:pt x="14" y="22"/>
                  </a:lnTo>
                  <a:lnTo>
                    <a:pt x="484" y="24"/>
                  </a:lnTo>
                  <a:lnTo>
                    <a:pt x="484" y="4"/>
                  </a:lnTo>
                  <a:lnTo>
                    <a:pt x="14" y="0"/>
                  </a:lnTo>
                  <a:lnTo>
                    <a:pt x="21" y="14"/>
                  </a:lnTo>
                  <a:lnTo>
                    <a:pt x="0" y="14"/>
                  </a:lnTo>
                  <a:lnTo>
                    <a:pt x="0" y="22"/>
                  </a:lnTo>
                  <a:lnTo>
                    <a:pt x="14" y="22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691" name="Freeform 79"/>
            <p:cNvSpPr>
              <a:spLocks/>
            </p:cNvSpPr>
            <p:nvPr/>
          </p:nvSpPr>
          <p:spPr bwMode="auto">
            <a:xfrm>
              <a:off x="6464090" y="5542082"/>
              <a:ext cx="13114" cy="159614"/>
            </a:xfrm>
            <a:custGeom>
              <a:avLst/>
              <a:gdLst>
                <a:gd name="T0" fmla="*/ 0 w 21"/>
                <a:gd name="T1" fmla="*/ 0 h 207"/>
                <a:gd name="T2" fmla="*/ 0 w 21"/>
                <a:gd name="T3" fmla="*/ 0 h 207"/>
                <a:gd name="T4" fmla="*/ 0 w 21"/>
                <a:gd name="T5" fmla="*/ 9 h 207"/>
                <a:gd name="T6" fmla="*/ 0 w 21"/>
                <a:gd name="T7" fmla="*/ 9 h 207"/>
                <a:gd name="T8" fmla="*/ 0 w 21"/>
                <a:gd name="T9" fmla="*/ 0 h 207"/>
                <a:gd name="T10" fmla="*/ 0 w 21"/>
                <a:gd name="T11" fmla="*/ 1 h 207"/>
                <a:gd name="T12" fmla="*/ 0 w 21"/>
                <a:gd name="T13" fmla="*/ 0 h 207"/>
                <a:gd name="T14" fmla="*/ 0 w 21"/>
                <a:gd name="T15" fmla="*/ 0 h 207"/>
                <a:gd name="T16" fmla="*/ 0 w 21"/>
                <a:gd name="T17" fmla="*/ 0 h 207"/>
                <a:gd name="T18" fmla="*/ 0 w 21"/>
                <a:gd name="T19" fmla="*/ 0 h 20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1" h="207">
                  <a:moveTo>
                    <a:pt x="14" y="0"/>
                  </a:moveTo>
                  <a:lnTo>
                    <a:pt x="0" y="9"/>
                  </a:lnTo>
                  <a:lnTo>
                    <a:pt x="0" y="207"/>
                  </a:lnTo>
                  <a:lnTo>
                    <a:pt x="21" y="207"/>
                  </a:lnTo>
                  <a:lnTo>
                    <a:pt x="21" y="9"/>
                  </a:lnTo>
                  <a:lnTo>
                    <a:pt x="14" y="2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692" name="Freeform 80"/>
            <p:cNvSpPr>
              <a:spLocks/>
            </p:cNvSpPr>
            <p:nvPr/>
          </p:nvSpPr>
          <p:spPr bwMode="auto">
            <a:xfrm>
              <a:off x="6472286" y="5542082"/>
              <a:ext cx="168843" cy="15282"/>
            </a:xfrm>
            <a:custGeom>
              <a:avLst/>
              <a:gdLst>
                <a:gd name="T0" fmla="*/ 8 w 239"/>
                <a:gd name="T1" fmla="*/ 0 h 20"/>
                <a:gd name="T2" fmla="*/ 8 w 239"/>
                <a:gd name="T3" fmla="*/ 0 h 20"/>
                <a:gd name="T4" fmla="*/ 0 w 239"/>
                <a:gd name="T5" fmla="*/ 0 h 20"/>
                <a:gd name="T6" fmla="*/ 0 w 239"/>
                <a:gd name="T7" fmla="*/ 1 h 20"/>
                <a:gd name="T8" fmla="*/ 8 w 239"/>
                <a:gd name="T9" fmla="*/ 1 h 20"/>
                <a:gd name="T10" fmla="*/ 8 w 239"/>
                <a:gd name="T11" fmla="*/ 0 h 20"/>
                <a:gd name="T12" fmla="*/ 8 w 239"/>
                <a:gd name="T13" fmla="*/ 1 h 20"/>
                <a:gd name="T14" fmla="*/ 8 w 239"/>
                <a:gd name="T15" fmla="*/ 1 h 20"/>
                <a:gd name="T16" fmla="*/ 8 w 239"/>
                <a:gd name="T17" fmla="*/ 0 h 20"/>
                <a:gd name="T18" fmla="*/ 8 w 239"/>
                <a:gd name="T19" fmla="*/ 0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39" h="20">
                  <a:moveTo>
                    <a:pt x="221" y="9"/>
                  </a:moveTo>
                  <a:lnTo>
                    <a:pt x="232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232" y="20"/>
                  </a:lnTo>
                  <a:lnTo>
                    <a:pt x="239" y="9"/>
                  </a:lnTo>
                  <a:lnTo>
                    <a:pt x="232" y="20"/>
                  </a:lnTo>
                  <a:lnTo>
                    <a:pt x="239" y="20"/>
                  </a:lnTo>
                  <a:lnTo>
                    <a:pt x="239" y="9"/>
                  </a:lnTo>
                  <a:lnTo>
                    <a:pt x="221" y="9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693" name="Freeform 81"/>
            <p:cNvSpPr>
              <a:spLocks/>
            </p:cNvSpPr>
            <p:nvPr/>
          </p:nvSpPr>
          <p:spPr bwMode="auto">
            <a:xfrm>
              <a:off x="6628014" y="5219459"/>
              <a:ext cx="13114" cy="331113"/>
            </a:xfrm>
            <a:custGeom>
              <a:avLst/>
              <a:gdLst>
                <a:gd name="T0" fmla="*/ 0 w 18"/>
                <a:gd name="T1" fmla="*/ 1 h 428"/>
                <a:gd name="T2" fmla="*/ 0 w 18"/>
                <a:gd name="T3" fmla="*/ 0 h 428"/>
                <a:gd name="T4" fmla="*/ 0 w 18"/>
                <a:gd name="T5" fmla="*/ 19 h 428"/>
                <a:gd name="T6" fmla="*/ 1 w 18"/>
                <a:gd name="T7" fmla="*/ 19 h 428"/>
                <a:gd name="T8" fmla="*/ 1 w 18"/>
                <a:gd name="T9" fmla="*/ 0 h 428"/>
                <a:gd name="T10" fmla="*/ 0 w 18"/>
                <a:gd name="T11" fmla="*/ 0 h 428"/>
                <a:gd name="T12" fmla="*/ 1 w 18"/>
                <a:gd name="T13" fmla="*/ 0 h 428"/>
                <a:gd name="T14" fmla="*/ 1 w 18"/>
                <a:gd name="T15" fmla="*/ 0 h 428"/>
                <a:gd name="T16" fmla="*/ 0 w 18"/>
                <a:gd name="T17" fmla="*/ 0 h 428"/>
                <a:gd name="T18" fmla="*/ 0 w 18"/>
                <a:gd name="T19" fmla="*/ 1 h 42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8" h="428">
                  <a:moveTo>
                    <a:pt x="11" y="18"/>
                  </a:moveTo>
                  <a:lnTo>
                    <a:pt x="0" y="9"/>
                  </a:lnTo>
                  <a:lnTo>
                    <a:pt x="0" y="428"/>
                  </a:lnTo>
                  <a:lnTo>
                    <a:pt x="18" y="428"/>
                  </a:lnTo>
                  <a:lnTo>
                    <a:pt x="18" y="9"/>
                  </a:lnTo>
                  <a:lnTo>
                    <a:pt x="11" y="0"/>
                  </a:lnTo>
                  <a:lnTo>
                    <a:pt x="18" y="9"/>
                  </a:lnTo>
                  <a:lnTo>
                    <a:pt x="18" y="0"/>
                  </a:lnTo>
                  <a:lnTo>
                    <a:pt x="11" y="0"/>
                  </a:lnTo>
                  <a:lnTo>
                    <a:pt x="11" y="18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694" name="Freeform 82"/>
            <p:cNvSpPr>
              <a:spLocks/>
            </p:cNvSpPr>
            <p:nvPr/>
          </p:nvSpPr>
          <p:spPr bwMode="auto">
            <a:xfrm>
              <a:off x="6416551" y="5219459"/>
              <a:ext cx="218020" cy="13584"/>
            </a:xfrm>
            <a:custGeom>
              <a:avLst/>
              <a:gdLst>
                <a:gd name="T0" fmla="*/ 0 w 312"/>
                <a:gd name="T1" fmla="*/ 0 h 18"/>
                <a:gd name="T2" fmla="*/ 0 w 312"/>
                <a:gd name="T3" fmla="*/ 1 h 18"/>
                <a:gd name="T4" fmla="*/ 10 w 312"/>
                <a:gd name="T5" fmla="*/ 1 h 18"/>
                <a:gd name="T6" fmla="*/ 10 w 312"/>
                <a:gd name="T7" fmla="*/ 0 h 18"/>
                <a:gd name="T8" fmla="*/ 0 w 312"/>
                <a:gd name="T9" fmla="*/ 0 h 18"/>
                <a:gd name="T10" fmla="*/ 0 w 312"/>
                <a:gd name="T11" fmla="*/ 0 h 18"/>
                <a:gd name="T12" fmla="*/ 0 w 312"/>
                <a:gd name="T13" fmla="*/ 0 h 18"/>
                <a:gd name="T14" fmla="*/ 0 w 312"/>
                <a:gd name="T15" fmla="*/ 1 h 18"/>
                <a:gd name="T16" fmla="*/ 0 w 312"/>
                <a:gd name="T17" fmla="*/ 1 h 18"/>
                <a:gd name="T18" fmla="*/ 0 w 312"/>
                <a:gd name="T19" fmla="*/ 0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12" h="18">
                  <a:moveTo>
                    <a:pt x="0" y="9"/>
                  </a:moveTo>
                  <a:lnTo>
                    <a:pt x="14" y="18"/>
                  </a:lnTo>
                  <a:lnTo>
                    <a:pt x="312" y="18"/>
                  </a:lnTo>
                  <a:lnTo>
                    <a:pt x="312" y="0"/>
                  </a:lnTo>
                  <a:lnTo>
                    <a:pt x="14" y="0"/>
                  </a:lnTo>
                  <a:lnTo>
                    <a:pt x="19" y="9"/>
                  </a:lnTo>
                  <a:lnTo>
                    <a:pt x="0" y="9"/>
                  </a:lnTo>
                  <a:lnTo>
                    <a:pt x="0" y="18"/>
                  </a:lnTo>
                  <a:lnTo>
                    <a:pt x="14" y="18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695" name="Freeform 83"/>
            <p:cNvSpPr>
              <a:spLocks/>
            </p:cNvSpPr>
            <p:nvPr/>
          </p:nvSpPr>
          <p:spPr bwMode="auto">
            <a:xfrm>
              <a:off x="6416551" y="5088711"/>
              <a:ext cx="13114" cy="137539"/>
            </a:xfrm>
            <a:custGeom>
              <a:avLst/>
              <a:gdLst>
                <a:gd name="T0" fmla="*/ 0 w 19"/>
                <a:gd name="T1" fmla="*/ 0 h 179"/>
                <a:gd name="T2" fmla="*/ 0 w 19"/>
                <a:gd name="T3" fmla="*/ 0 h 179"/>
                <a:gd name="T4" fmla="*/ 0 w 19"/>
                <a:gd name="T5" fmla="*/ 8 h 179"/>
                <a:gd name="T6" fmla="*/ 0 w 19"/>
                <a:gd name="T7" fmla="*/ 8 h 179"/>
                <a:gd name="T8" fmla="*/ 0 w 19"/>
                <a:gd name="T9" fmla="*/ 0 h 179"/>
                <a:gd name="T10" fmla="*/ 0 w 19"/>
                <a:gd name="T11" fmla="*/ 1 h 179"/>
                <a:gd name="T12" fmla="*/ 0 w 19"/>
                <a:gd name="T13" fmla="*/ 0 h 179"/>
                <a:gd name="T14" fmla="*/ 0 w 19"/>
                <a:gd name="T15" fmla="*/ 0 h 179"/>
                <a:gd name="T16" fmla="*/ 0 w 19"/>
                <a:gd name="T17" fmla="*/ 0 h 179"/>
                <a:gd name="T18" fmla="*/ 0 w 19"/>
                <a:gd name="T19" fmla="*/ 0 h 17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9" h="179">
                  <a:moveTo>
                    <a:pt x="14" y="0"/>
                  </a:moveTo>
                  <a:lnTo>
                    <a:pt x="0" y="12"/>
                  </a:lnTo>
                  <a:lnTo>
                    <a:pt x="0" y="179"/>
                  </a:lnTo>
                  <a:lnTo>
                    <a:pt x="19" y="179"/>
                  </a:lnTo>
                  <a:lnTo>
                    <a:pt x="19" y="12"/>
                  </a:lnTo>
                  <a:lnTo>
                    <a:pt x="14" y="2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696" name="Freeform 84"/>
            <p:cNvSpPr>
              <a:spLocks/>
            </p:cNvSpPr>
            <p:nvPr/>
          </p:nvSpPr>
          <p:spPr bwMode="auto">
            <a:xfrm>
              <a:off x="6401798" y="4679489"/>
              <a:ext cx="324571" cy="455069"/>
            </a:xfrm>
            <a:custGeom>
              <a:avLst/>
              <a:gdLst>
                <a:gd name="T0" fmla="*/ 1 w 464"/>
                <a:gd name="T1" fmla="*/ 25 h 590"/>
                <a:gd name="T2" fmla="*/ 1 w 464"/>
                <a:gd name="T3" fmla="*/ 25 h 590"/>
                <a:gd name="T4" fmla="*/ 15 w 464"/>
                <a:gd name="T5" fmla="*/ 1 h 590"/>
                <a:gd name="T6" fmla="*/ 14 w 464"/>
                <a:gd name="T7" fmla="*/ 0 h 590"/>
                <a:gd name="T8" fmla="*/ 0 w 464"/>
                <a:gd name="T9" fmla="*/ 24 h 590"/>
                <a:gd name="T10" fmla="*/ 0 w 464"/>
                <a:gd name="T11" fmla="*/ 25 h 590"/>
                <a:gd name="T12" fmla="*/ 0 w 464"/>
                <a:gd name="T13" fmla="*/ 24 h 590"/>
                <a:gd name="T14" fmla="*/ 0 w 464"/>
                <a:gd name="T15" fmla="*/ 25 h 590"/>
                <a:gd name="T16" fmla="*/ 0 w 464"/>
                <a:gd name="T17" fmla="*/ 25 h 590"/>
                <a:gd name="T18" fmla="*/ 1 w 464"/>
                <a:gd name="T19" fmla="*/ 25 h 59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64" h="590">
                  <a:moveTo>
                    <a:pt x="45" y="574"/>
                  </a:moveTo>
                  <a:lnTo>
                    <a:pt x="44" y="590"/>
                  </a:lnTo>
                  <a:lnTo>
                    <a:pt x="464" y="28"/>
                  </a:lnTo>
                  <a:lnTo>
                    <a:pt x="423" y="0"/>
                  </a:lnTo>
                  <a:lnTo>
                    <a:pt x="7" y="562"/>
                  </a:lnTo>
                  <a:lnTo>
                    <a:pt x="0" y="574"/>
                  </a:lnTo>
                  <a:lnTo>
                    <a:pt x="7" y="562"/>
                  </a:lnTo>
                  <a:lnTo>
                    <a:pt x="0" y="570"/>
                  </a:lnTo>
                  <a:lnTo>
                    <a:pt x="0" y="574"/>
                  </a:lnTo>
                  <a:lnTo>
                    <a:pt x="45" y="574"/>
                  </a:lnTo>
                  <a:close/>
                </a:path>
              </a:pathLst>
            </a:custGeom>
            <a:solidFill>
              <a:srgbClr val="FB9214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697" name="Freeform 85"/>
            <p:cNvSpPr>
              <a:spLocks/>
            </p:cNvSpPr>
            <p:nvPr/>
          </p:nvSpPr>
          <p:spPr bwMode="auto">
            <a:xfrm>
              <a:off x="6401798" y="5122672"/>
              <a:ext cx="39342" cy="140935"/>
            </a:xfrm>
            <a:custGeom>
              <a:avLst/>
              <a:gdLst>
                <a:gd name="T0" fmla="*/ 1 w 57"/>
                <a:gd name="T1" fmla="*/ 8 h 183"/>
                <a:gd name="T2" fmla="*/ 2 w 57"/>
                <a:gd name="T3" fmla="*/ 8 h 183"/>
                <a:gd name="T4" fmla="*/ 1 w 57"/>
                <a:gd name="T5" fmla="*/ 0 h 183"/>
                <a:gd name="T6" fmla="*/ 0 w 57"/>
                <a:gd name="T7" fmla="*/ 0 h 183"/>
                <a:gd name="T8" fmla="*/ 0 w 57"/>
                <a:gd name="T9" fmla="*/ 8 h 183"/>
                <a:gd name="T10" fmla="*/ 1 w 57"/>
                <a:gd name="T11" fmla="*/ 8 h 18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" h="183">
                  <a:moveTo>
                    <a:pt x="35" y="183"/>
                  </a:moveTo>
                  <a:lnTo>
                    <a:pt x="57" y="183"/>
                  </a:lnTo>
                  <a:lnTo>
                    <a:pt x="45" y="0"/>
                  </a:lnTo>
                  <a:lnTo>
                    <a:pt x="0" y="0"/>
                  </a:lnTo>
                  <a:lnTo>
                    <a:pt x="8" y="183"/>
                  </a:lnTo>
                  <a:lnTo>
                    <a:pt x="35" y="183"/>
                  </a:lnTo>
                  <a:close/>
                </a:path>
              </a:pathLst>
            </a:custGeom>
            <a:solidFill>
              <a:srgbClr val="FB9214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698" name="Freeform 86"/>
            <p:cNvSpPr>
              <a:spLocks/>
            </p:cNvSpPr>
            <p:nvPr/>
          </p:nvSpPr>
          <p:spPr bwMode="auto">
            <a:xfrm>
              <a:off x="6475564" y="4682885"/>
              <a:ext cx="322932" cy="451673"/>
            </a:xfrm>
            <a:custGeom>
              <a:avLst/>
              <a:gdLst>
                <a:gd name="T0" fmla="*/ 1 w 464"/>
                <a:gd name="T1" fmla="*/ 25 h 585"/>
                <a:gd name="T2" fmla="*/ 1 w 464"/>
                <a:gd name="T3" fmla="*/ 25 h 585"/>
                <a:gd name="T4" fmla="*/ 15 w 464"/>
                <a:gd name="T5" fmla="*/ 1 h 585"/>
                <a:gd name="T6" fmla="*/ 14 w 464"/>
                <a:gd name="T7" fmla="*/ 0 h 585"/>
                <a:gd name="T8" fmla="*/ 0 w 464"/>
                <a:gd name="T9" fmla="*/ 24 h 585"/>
                <a:gd name="T10" fmla="*/ 0 w 464"/>
                <a:gd name="T11" fmla="*/ 25 h 585"/>
                <a:gd name="T12" fmla="*/ 0 w 464"/>
                <a:gd name="T13" fmla="*/ 24 h 585"/>
                <a:gd name="T14" fmla="*/ 0 w 464"/>
                <a:gd name="T15" fmla="*/ 24 h 585"/>
                <a:gd name="T16" fmla="*/ 0 w 464"/>
                <a:gd name="T17" fmla="*/ 25 h 585"/>
                <a:gd name="T18" fmla="*/ 1 w 464"/>
                <a:gd name="T19" fmla="*/ 25 h 58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64" h="585">
                  <a:moveTo>
                    <a:pt x="46" y="569"/>
                  </a:moveTo>
                  <a:lnTo>
                    <a:pt x="43" y="585"/>
                  </a:lnTo>
                  <a:lnTo>
                    <a:pt x="464" y="28"/>
                  </a:lnTo>
                  <a:lnTo>
                    <a:pt x="422" y="0"/>
                  </a:lnTo>
                  <a:lnTo>
                    <a:pt x="4" y="561"/>
                  </a:lnTo>
                  <a:lnTo>
                    <a:pt x="0" y="569"/>
                  </a:lnTo>
                  <a:lnTo>
                    <a:pt x="4" y="561"/>
                  </a:lnTo>
                  <a:lnTo>
                    <a:pt x="0" y="566"/>
                  </a:lnTo>
                  <a:lnTo>
                    <a:pt x="0" y="569"/>
                  </a:lnTo>
                  <a:lnTo>
                    <a:pt x="46" y="569"/>
                  </a:lnTo>
                  <a:close/>
                </a:path>
              </a:pathLst>
            </a:custGeom>
            <a:solidFill>
              <a:srgbClr val="FB9214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699" name="Freeform 87"/>
            <p:cNvSpPr>
              <a:spLocks/>
            </p:cNvSpPr>
            <p:nvPr/>
          </p:nvSpPr>
          <p:spPr bwMode="auto">
            <a:xfrm>
              <a:off x="6475564" y="5122672"/>
              <a:ext cx="39342" cy="144332"/>
            </a:xfrm>
            <a:custGeom>
              <a:avLst/>
              <a:gdLst>
                <a:gd name="T0" fmla="*/ 1 w 59"/>
                <a:gd name="T1" fmla="*/ 8 h 188"/>
                <a:gd name="T2" fmla="*/ 2 w 59"/>
                <a:gd name="T3" fmla="*/ 8 h 188"/>
                <a:gd name="T4" fmla="*/ 1 w 59"/>
                <a:gd name="T5" fmla="*/ 0 h 188"/>
                <a:gd name="T6" fmla="*/ 0 w 59"/>
                <a:gd name="T7" fmla="*/ 0 h 188"/>
                <a:gd name="T8" fmla="*/ 0 w 59"/>
                <a:gd name="T9" fmla="*/ 8 h 188"/>
                <a:gd name="T10" fmla="*/ 1 w 59"/>
                <a:gd name="T11" fmla="*/ 8 h 18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9" h="188">
                  <a:moveTo>
                    <a:pt x="30" y="188"/>
                  </a:moveTo>
                  <a:lnTo>
                    <a:pt x="59" y="188"/>
                  </a:lnTo>
                  <a:lnTo>
                    <a:pt x="46" y="0"/>
                  </a:lnTo>
                  <a:lnTo>
                    <a:pt x="0" y="0"/>
                  </a:lnTo>
                  <a:lnTo>
                    <a:pt x="4" y="188"/>
                  </a:lnTo>
                  <a:lnTo>
                    <a:pt x="30" y="188"/>
                  </a:lnTo>
                  <a:close/>
                </a:path>
              </a:pathLst>
            </a:custGeom>
            <a:solidFill>
              <a:srgbClr val="FB9214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00" name="Freeform 88"/>
            <p:cNvSpPr>
              <a:spLocks/>
            </p:cNvSpPr>
            <p:nvPr/>
          </p:nvSpPr>
          <p:spPr bwMode="auto">
            <a:xfrm>
              <a:off x="6341146" y="4672697"/>
              <a:ext cx="324571" cy="453371"/>
            </a:xfrm>
            <a:custGeom>
              <a:avLst/>
              <a:gdLst>
                <a:gd name="T0" fmla="*/ 2 w 465"/>
                <a:gd name="T1" fmla="*/ 24 h 589"/>
                <a:gd name="T2" fmla="*/ 2 w 465"/>
                <a:gd name="T3" fmla="*/ 25 h 589"/>
                <a:gd name="T4" fmla="*/ 15 w 465"/>
                <a:gd name="T5" fmla="*/ 1 h 589"/>
                <a:gd name="T6" fmla="*/ 14 w 465"/>
                <a:gd name="T7" fmla="*/ 0 h 589"/>
                <a:gd name="T8" fmla="*/ 0 w 465"/>
                <a:gd name="T9" fmla="*/ 24 h 589"/>
                <a:gd name="T10" fmla="*/ 0 w 465"/>
                <a:gd name="T11" fmla="*/ 24 h 589"/>
                <a:gd name="T12" fmla="*/ 0 w 465"/>
                <a:gd name="T13" fmla="*/ 24 h 589"/>
                <a:gd name="T14" fmla="*/ 0 w 465"/>
                <a:gd name="T15" fmla="*/ 24 h 589"/>
                <a:gd name="T16" fmla="*/ 0 w 465"/>
                <a:gd name="T17" fmla="*/ 24 h 589"/>
                <a:gd name="T18" fmla="*/ 2 w 465"/>
                <a:gd name="T19" fmla="*/ 24 h 5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65" h="589">
                  <a:moveTo>
                    <a:pt x="57" y="579"/>
                  </a:moveTo>
                  <a:lnTo>
                    <a:pt x="53" y="589"/>
                  </a:lnTo>
                  <a:lnTo>
                    <a:pt x="465" y="30"/>
                  </a:lnTo>
                  <a:lnTo>
                    <a:pt x="426" y="0"/>
                  </a:lnTo>
                  <a:lnTo>
                    <a:pt x="3" y="560"/>
                  </a:lnTo>
                  <a:lnTo>
                    <a:pt x="0" y="579"/>
                  </a:lnTo>
                  <a:lnTo>
                    <a:pt x="3" y="560"/>
                  </a:lnTo>
                  <a:lnTo>
                    <a:pt x="0" y="574"/>
                  </a:lnTo>
                  <a:lnTo>
                    <a:pt x="0" y="579"/>
                  </a:lnTo>
                  <a:lnTo>
                    <a:pt x="57" y="579"/>
                  </a:lnTo>
                  <a:close/>
                </a:path>
              </a:pathLst>
            </a:custGeom>
            <a:solidFill>
              <a:srgbClr val="FB9214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01" name="Freeform 89"/>
            <p:cNvSpPr>
              <a:spLocks/>
            </p:cNvSpPr>
            <p:nvPr/>
          </p:nvSpPr>
          <p:spPr bwMode="auto">
            <a:xfrm>
              <a:off x="6341146" y="5119276"/>
              <a:ext cx="40981" cy="135841"/>
            </a:xfrm>
            <a:custGeom>
              <a:avLst/>
              <a:gdLst>
                <a:gd name="T0" fmla="*/ 1 w 58"/>
                <a:gd name="T1" fmla="*/ 7 h 178"/>
                <a:gd name="T2" fmla="*/ 2 w 58"/>
                <a:gd name="T3" fmla="*/ 7 h 178"/>
                <a:gd name="T4" fmla="*/ 2 w 58"/>
                <a:gd name="T5" fmla="*/ 0 h 178"/>
                <a:gd name="T6" fmla="*/ 0 w 58"/>
                <a:gd name="T7" fmla="*/ 0 h 178"/>
                <a:gd name="T8" fmla="*/ 0 w 58"/>
                <a:gd name="T9" fmla="*/ 7 h 178"/>
                <a:gd name="T10" fmla="*/ 1 w 58"/>
                <a:gd name="T11" fmla="*/ 7 h 17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8" h="178">
                  <a:moveTo>
                    <a:pt x="38" y="178"/>
                  </a:moveTo>
                  <a:lnTo>
                    <a:pt x="58" y="178"/>
                  </a:lnTo>
                  <a:lnTo>
                    <a:pt x="57" y="0"/>
                  </a:lnTo>
                  <a:lnTo>
                    <a:pt x="0" y="0"/>
                  </a:lnTo>
                  <a:lnTo>
                    <a:pt x="10" y="178"/>
                  </a:lnTo>
                  <a:lnTo>
                    <a:pt x="38" y="178"/>
                  </a:lnTo>
                  <a:close/>
                </a:path>
              </a:pathLst>
            </a:custGeom>
            <a:solidFill>
              <a:srgbClr val="FB9214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02" name="Freeform 90"/>
            <p:cNvSpPr>
              <a:spLocks/>
            </p:cNvSpPr>
            <p:nvPr/>
          </p:nvSpPr>
          <p:spPr bwMode="auto">
            <a:xfrm>
              <a:off x="6278854" y="4672697"/>
              <a:ext cx="324571" cy="453371"/>
            </a:xfrm>
            <a:custGeom>
              <a:avLst/>
              <a:gdLst>
                <a:gd name="T0" fmla="*/ 2 w 465"/>
                <a:gd name="T1" fmla="*/ 24 h 589"/>
                <a:gd name="T2" fmla="*/ 1 w 465"/>
                <a:gd name="T3" fmla="*/ 25 h 589"/>
                <a:gd name="T4" fmla="*/ 15 w 465"/>
                <a:gd name="T5" fmla="*/ 1 h 589"/>
                <a:gd name="T6" fmla="*/ 14 w 465"/>
                <a:gd name="T7" fmla="*/ 0 h 589"/>
                <a:gd name="T8" fmla="*/ 0 w 465"/>
                <a:gd name="T9" fmla="*/ 24 h 589"/>
                <a:gd name="T10" fmla="*/ 0 w 465"/>
                <a:gd name="T11" fmla="*/ 24 h 589"/>
                <a:gd name="T12" fmla="*/ 0 w 465"/>
                <a:gd name="T13" fmla="*/ 24 h 589"/>
                <a:gd name="T14" fmla="*/ 0 w 465"/>
                <a:gd name="T15" fmla="*/ 24 h 589"/>
                <a:gd name="T16" fmla="*/ 0 w 465"/>
                <a:gd name="T17" fmla="*/ 24 h 589"/>
                <a:gd name="T18" fmla="*/ 2 w 465"/>
                <a:gd name="T19" fmla="*/ 24 h 5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65" h="589">
                  <a:moveTo>
                    <a:pt x="46" y="579"/>
                  </a:moveTo>
                  <a:lnTo>
                    <a:pt x="44" y="589"/>
                  </a:lnTo>
                  <a:lnTo>
                    <a:pt x="465" y="30"/>
                  </a:lnTo>
                  <a:lnTo>
                    <a:pt x="422" y="0"/>
                  </a:lnTo>
                  <a:lnTo>
                    <a:pt x="5" y="560"/>
                  </a:lnTo>
                  <a:lnTo>
                    <a:pt x="0" y="579"/>
                  </a:lnTo>
                  <a:lnTo>
                    <a:pt x="5" y="560"/>
                  </a:lnTo>
                  <a:lnTo>
                    <a:pt x="0" y="574"/>
                  </a:lnTo>
                  <a:lnTo>
                    <a:pt x="0" y="579"/>
                  </a:lnTo>
                  <a:lnTo>
                    <a:pt x="46" y="579"/>
                  </a:lnTo>
                  <a:close/>
                </a:path>
              </a:pathLst>
            </a:custGeom>
            <a:solidFill>
              <a:srgbClr val="FB9214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03" name="Freeform 91"/>
            <p:cNvSpPr>
              <a:spLocks/>
            </p:cNvSpPr>
            <p:nvPr/>
          </p:nvSpPr>
          <p:spPr bwMode="auto">
            <a:xfrm>
              <a:off x="6278854" y="5119276"/>
              <a:ext cx="39342" cy="135841"/>
            </a:xfrm>
            <a:custGeom>
              <a:avLst/>
              <a:gdLst>
                <a:gd name="T0" fmla="*/ 1 w 55"/>
                <a:gd name="T1" fmla="*/ 7 h 178"/>
                <a:gd name="T2" fmla="*/ 2 w 55"/>
                <a:gd name="T3" fmla="*/ 7 h 178"/>
                <a:gd name="T4" fmla="*/ 2 w 55"/>
                <a:gd name="T5" fmla="*/ 0 h 178"/>
                <a:gd name="T6" fmla="*/ 0 w 55"/>
                <a:gd name="T7" fmla="*/ 0 h 178"/>
                <a:gd name="T8" fmla="*/ 0 w 55"/>
                <a:gd name="T9" fmla="*/ 7 h 178"/>
                <a:gd name="T10" fmla="*/ 1 w 55"/>
                <a:gd name="T11" fmla="*/ 7 h 17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" h="178">
                  <a:moveTo>
                    <a:pt x="29" y="178"/>
                  </a:moveTo>
                  <a:lnTo>
                    <a:pt x="55" y="178"/>
                  </a:lnTo>
                  <a:lnTo>
                    <a:pt x="46" y="0"/>
                  </a:lnTo>
                  <a:lnTo>
                    <a:pt x="0" y="0"/>
                  </a:lnTo>
                  <a:lnTo>
                    <a:pt x="5" y="178"/>
                  </a:lnTo>
                  <a:lnTo>
                    <a:pt x="29" y="178"/>
                  </a:lnTo>
                  <a:close/>
                </a:path>
              </a:pathLst>
            </a:custGeom>
            <a:solidFill>
              <a:srgbClr val="FB9214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04" name="Freeform 92"/>
            <p:cNvSpPr>
              <a:spLocks/>
            </p:cNvSpPr>
            <p:nvPr/>
          </p:nvSpPr>
          <p:spPr bwMode="auto">
            <a:xfrm>
              <a:off x="6554248" y="4669301"/>
              <a:ext cx="322932" cy="453371"/>
            </a:xfrm>
            <a:custGeom>
              <a:avLst/>
              <a:gdLst>
                <a:gd name="T0" fmla="*/ 1 w 465"/>
                <a:gd name="T1" fmla="*/ 25 h 588"/>
                <a:gd name="T2" fmla="*/ 1 w 465"/>
                <a:gd name="T3" fmla="*/ 25 h 588"/>
                <a:gd name="T4" fmla="*/ 15 w 465"/>
                <a:gd name="T5" fmla="*/ 1 h 588"/>
                <a:gd name="T6" fmla="*/ 14 w 465"/>
                <a:gd name="T7" fmla="*/ 0 h 588"/>
                <a:gd name="T8" fmla="*/ 0 w 465"/>
                <a:gd name="T9" fmla="*/ 24 h 588"/>
                <a:gd name="T10" fmla="*/ 0 w 465"/>
                <a:gd name="T11" fmla="*/ 25 h 588"/>
                <a:gd name="T12" fmla="*/ 0 w 465"/>
                <a:gd name="T13" fmla="*/ 24 h 588"/>
                <a:gd name="T14" fmla="*/ 0 w 465"/>
                <a:gd name="T15" fmla="*/ 24 h 588"/>
                <a:gd name="T16" fmla="*/ 0 w 465"/>
                <a:gd name="T17" fmla="*/ 25 h 588"/>
                <a:gd name="T18" fmla="*/ 1 w 465"/>
                <a:gd name="T19" fmla="*/ 25 h 58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65" h="588">
                  <a:moveTo>
                    <a:pt x="48" y="579"/>
                  </a:moveTo>
                  <a:lnTo>
                    <a:pt x="42" y="588"/>
                  </a:lnTo>
                  <a:lnTo>
                    <a:pt x="465" y="35"/>
                  </a:lnTo>
                  <a:lnTo>
                    <a:pt x="421" y="0"/>
                  </a:lnTo>
                  <a:lnTo>
                    <a:pt x="5" y="559"/>
                  </a:lnTo>
                  <a:lnTo>
                    <a:pt x="0" y="579"/>
                  </a:lnTo>
                  <a:lnTo>
                    <a:pt x="5" y="559"/>
                  </a:lnTo>
                  <a:lnTo>
                    <a:pt x="0" y="566"/>
                  </a:lnTo>
                  <a:lnTo>
                    <a:pt x="0" y="579"/>
                  </a:lnTo>
                  <a:lnTo>
                    <a:pt x="48" y="579"/>
                  </a:lnTo>
                  <a:close/>
                </a:path>
              </a:pathLst>
            </a:custGeom>
            <a:solidFill>
              <a:srgbClr val="FB9214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05" name="Freeform 93"/>
            <p:cNvSpPr>
              <a:spLocks/>
            </p:cNvSpPr>
            <p:nvPr/>
          </p:nvSpPr>
          <p:spPr bwMode="auto">
            <a:xfrm>
              <a:off x="6554248" y="5115880"/>
              <a:ext cx="37703" cy="135841"/>
            </a:xfrm>
            <a:custGeom>
              <a:avLst/>
              <a:gdLst>
                <a:gd name="T0" fmla="*/ 1 w 55"/>
                <a:gd name="T1" fmla="*/ 7 h 178"/>
                <a:gd name="T2" fmla="*/ 2 w 55"/>
                <a:gd name="T3" fmla="*/ 7 h 178"/>
                <a:gd name="T4" fmla="*/ 1 w 55"/>
                <a:gd name="T5" fmla="*/ 0 h 178"/>
                <a:gd name="T6" fmla="*/ 0 w 55"/>
                <a:gd name="T7" fmla="*/ 0 h 178"/>
                <a:gd name="T8" fmla="*/ 0 w 55"/>
                <a:gd name="T9" fmla="*/ 7 h 178"/>
                <a:gd name="T10" fmla="*/ 1 w 55"/>
                <a:gd name="T11" fmla="*/ 7 h 17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" h="178">
                  <a:moveTo>
                    <a:pt x="31" y="178"/>
                  </a:moveTo>
                  <a:lnTo>
                    <a:pt x="55" y="178"/>
                  </a:lnTo>
                  <a:lnTo>
                    <a:pt x="48" y="0"/>
                  </a:lnTo>
                  <a:lnTo>
                    <a:pt x="0" y="0"/>
                  </a:lnTo>
                  <a:lnTo>
                    <a:pt x="12" y="178"/>
                  </a:lnTo>
                  <a:lnTo>
                    <a:pt x="31" y="178"/>
                  </a:lnTo>
                  <a:close/>
                </a:path>
              </a:pathLst>
            </a:custGeom>
            <a:solidFill>
              <a:srgbClr val="FB9214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06" name="Freeform 94"/>
            <p:cNvSpPr>
              <a:spLocks/>
            </p:cNvSpPr>
            <p:nvPr/>
          </p:nvSpPr>
          <p:spPr bwMode="auto">
            <a:xfrm>
              <a:off x="6218202" y="4436672"/>
              <a:ext cx="36063" cy="815049"/>
            </a:xfrm>
            <a:custGeom>
              <a:avLst/>
              <a:gdLst>
                <a:gd name="T0" fmla="*/ 1 w 51"/>
                <a:gd name="T1" fmla="*/ 45 h 1058"/>
                <a:gd name="T2" fmla="*/ 2 w 51"/>
                <a:gd name="T3" fmla="*/ 45 h 1058"/>
                <a:gd name="T4" fmla="*/ 2 w 51"/>
                <a:gd name="T5" fmla="*/ 0 h 1058"/>
                <a:gd name="T6" fmla="*/ 0 w 51"/>
                <a:gd name="T7" fmla="*/ 0 h 1058"/>
                <a:gd name="T8" fmla="*/ 0 w 51"/>
                <a:gd name="T9" fmla="*/ 45 h 1058"/>
                <a:gd name="T10" fmla="*/ 1 w 51"/>
                <a:gd name="T11" fmla="*/ 45 h 105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1" h="1058">
                  <a:moveTo>
                    <a:pt x="24" y="1058"/>
                  </a:moveTo>
                  <a:lnTo>
                    <a:pt x="51" y="1058"/>
                  </a:lnTo>
                  <a:lnTo>
                    <a:pt x="51" y="0"/>
                  </a:lnTo>
                  <a:lnTo>
                    <a:pt x="0" y="0"/>
                  </a:lnTo>
                  <a:lnTo>
                    <a:pt x="0" y="1058"/>
                  </a:lnTo>
                  <a:lnTo>
                    <a:pt x="24" y="1058"/>
                  </a:lnTo>
                  <a:close/>
                </a:path>
              </a:pathLst>
            </a:custGeom>
            <a:solidFill>
              <a:srgbClr val="FB9214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07" name="Freeform 95"/>
            <p:cNvSpPr>
              <a:spLocks/>
            </p:cNvSpPr>
            <p:nvPr/>
          </p:nvSpPr>
          <p:spPr bwMode="auto">
            <a:xfrm>
              <a:off x="6900130" y="4321207"/>
              <a:ext cx="36063" cy="400732"/>
            </a:xfrm>
            <a:custGeom>
              <a:avLst/>
              <a:gdLst>
                <a:gd name="T0" fmla="*/ 1 w 51"/>
                <a:gd name="T1" fmla="*/ 22 h 521"/>
                <a:gd name="T2" fmla="*/ 2 w 51"/>
                <a:gd name="T3" fmla="*/ 22 h 521"/>
                <a:gd name="T4" fmla="*/ 2 w 51"/>
                <a:gd name="T5" fmla="*/ 0 h 521"/>
                <a:gd name="T6" fmla="*/ 0 w 51"/>
                <a:gd name="T7" fmla="*/ 0 h 521"/>
                <a:gd name="T8" fmla="*/ 0 w 51"/>
                <a:gd name="T9" fmla="*/ 22 h 521"/>
                <a:gd name="T10" fmla="*/ 1 w 51"/>
                <a:gd name="T11" fmla="*/ 22 h 5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1" h="521">
                  <a:moveTo>
                    <a:pt x="27" y="521"/>
                  </a:moveTo>
                  <a:lnTo>
                    <a:pt x="51" y="521"/>
                  </a:lnTo>
                  <a:lnTo>
                    <a:pt x="51" y="0"/>
                  </a:lnTo>
                  <a:lnTo>
                    <a:pt x="0" y="0"/>
                  </a:lnTo>
                  <a:lnTo>
                    <a:pt x="0" y="521"/>
                  </a:lnTo>
                  <a:lnTo>
                    <a:pt x="27" y="521"/>
                  </a:lnTo>
                  <a:close/>
                </a:path>
              </a:pathLst>
            </a:custGeom>
            <a:solidFill>
              <a:srgbClr val="FB9214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08" name="Freeform 96"/>
            <p:cNvSpPr>
              <a:spLocks/>
            </p:cNvSpPr>
            <p:nvPr/>
          </p:nvSpPr>
          <p:spPr bwMode="auto">
            <a:xfrm>
              <a:off x="4910082" y="5861309"/>
              <a:ext cx="339325" cy="93391"/>
            </a:xfrm>
            <a:custGeom>
              <a:avLst/>
              <a:gdLst>
                <a:gd name="T0" fmla="*/ 0 w 484"/>
                <a:gd name="T1" fmla="*/ 2 h 123"/>
                <a:gd name="T2" fmla="*/ 10 w 484"/>
                <a:gd name="T3" fmla="*/ 2 h 123"/>
                <a:gd name="T4" fmla="*/ 12 w 484"/>
                <a:gd name="T5" fmla="*/ 0 h 123"/>
                <a:gd name="T6" fmla="*/ 16 w 484"/>
                <a:gd name="T7" fmla="*/ 2 h 123"/>
                <a:gd name="T8" fmla="*/ 8 w 484"/>
                <a:gd name="T9" fmla="*/ 5 h 123"/>
                <a:gd name="T10" fmla="*/ 10 w 484"/>
                <a:gd name="T11" fmla="*/ 3 h 123"/>
                <a:gd name="T12" fmla="*/ 0 w 484"/>
                <a:gd name="T13" fmla="*/ 3 h 123"/>
                <a:gd name="T14" fmla="*/ 0 w 484"/>
                <a:gd name="T15" fmla="*/ 2 h 12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84" h="123">
                  <a:moveTo>
                    <a:pt x="0" y="41"/>
                  </a:moveTo>
                  <a:lnTo>
                    <a:pt x="312" y="41"/>
                  </a:lnTo>
                  <a:lnTo>
                    <a:pt x="357" y="0"/>
                  </a:lnTo>
                  <a:lnTo>
                    <a:pt x="484" y="58"/>
                  </a:lnTo>
                  <a:lnTo>
                    <a:pt x="240" y="123"/>
                  </a:lnTo>
                  <a:lnTo>
                    <a:pt x="292" y="72"/>
                  </a:lnTo>
                  <a:lnTo>
                    <a:pt x="0" y="72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0000FF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09" name="Freeform 97"/>
            <p:cNvSpPr>
              <a:spLocks/>
            </p:cNvSpPr>
            <p:nvPr/>
          </p:nvSpPr>
          <p:spPr bwMode="auto">
            <a:xfrm>
              <a:off x="5924777" y="5849423"/>
              <a:ext cx="355717" cy="100183"/>
            </a:xfrm>
            <a:custGeom>
              <a:avLst/>
              <a:gdLst>
                <a:gd name="T0" fmla="*/ 16 w 507"/>
                <a:gd name="T1" fmla="*/ 4 h 129"/>
                <a:gd name="T2" fmla="*/ 6 w 507"/>
                <a:gd name="T3" fmla="*/ 4 h 129"/>
                <a:gd name="T4" fmla="*/ 4 w 507"/>
                <a:gd name="T5" fmla="*/ 5 h 129"/>
                <a:gd name="T6" fmla="*/ 0 w 507"/>
                <a:gd name="T7" fmla="*/ 3 h 129"/>
                <a:gd name="T8" fmla="*/ 8 w 507"/>
                <a:gd name="T9" fmla="*/ 0 h 129"/>
                <a:gd name="T10" fmla="*/ 6 w 507"/>
                <a:gd name="T11" fmla="*/ 2 h 129"/>
                <a:gd name="T12" fmla="*/ 17 w 507"/>
                <a:gd name="T13" fmla="*/ 2 h 129"/>
                <a:gd name="T14" fmla="*/ 16 w 507"/>
                <a:gd name="T15" fmla="*/ 4 h 12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07" h="129">
                  <a:moveTo>
                    <a:pt x="483" y="86"/>
                  </a:moveTo>
                  <a:lnTo>
                    <a:pt x="176" y="86"/>
                  </a:lnTo>
                  <a:lnTo>
                    <a:pt x="125" y="129"/>
                  </a:lnTo>
                  <a:lnTo>
                    <a:pt x="0" y="69"/>
                  </a:lnTo>
                  <a:lnTo>
                    <a:pt x="241" y="0"/>
                  </a:lnTo>
                  <a:lnTo>
                    <a:pt x="194" y="55"/>
                  </a:lnTo>
                  <a:lnTo>
                    <a:pt x="507" y="55"/>
                  </a:lnTo>
                  <a:lnTo>
                    <a:pt x="483" y="86"/>
                  </a:lnTo>
                  <a:close/>
                </a:path>
              </a:pathLst>
            </a:custGeom>
            <a:solidFill>
              <a:srgbClr val="0000FF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10" name="Freeform 98"/>
            <p:cNvSpPr>
              <a:spLocks/>
            </p:cNvSpPr>
            <p:nvPr/>
          </p:nvSpPr>
          <p:spPr bwMode="auto">
            <a:xfrm>
              <a:off x="6946029" y="5839235"/>
              <a:ext cx="344242" cy="93391"/>
            </a:xfrm>
            <a:custGeom>
              <a:avLst/>
              <a:gdLst>
                <a:gd name="T0" fmla="*/ 0 w 489"/>
                <a:gd name="T1" fmla="*/ 2 h 121"/>
                <a:gd name="T2" fmla="*/ 11 w 489"/>
                <a:gd name="T3" fmla="*/ 2 h 121"/>
                <a:gd name="T4" fmla="*/ 12 w 489"/>
                <a:gd name="T5" fmla="*/ 0 h 121"/>
                <a:gd name="T6" fmla="*/ 17 w 489"/>
                <a:gd name="T7" fmla="*/ 2 h 121"/>
                <a:gd name="T8" fmla="*/ 9 w 489"/>
                <a:gd name="T9" fmla="*/ 5 h 121"/>
                <a:gd name="T10" fmla="*/ 10 w 489"/>
                <a:gd name="T11" fmla="*/ 3 h 121"/>
                <a:gd name="T12" fmla="*/ 0 w 489"/>
                <a:gd name="T13" fmla="*/ 3 h 121"/>
                <a:gd name="T14" fmla="*/ 0 w 489"/>
                <a:gd name="T15" fmla="*/ 2 h 12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89" h="121">
                  <a:moveTo>
                    <a:pt x="9" y="44"/>
                  </a:moveTo>
                  <a:lnTo>
                    <a:pt x="313" y="44"/>
                  </a:lnTo>
                  <a:lnTo>
                    <a:pt x="354" y="0"/>
                  </a:lnTo>
                  <a:lnTo>
                    <a:pt x="489" y="58"/>
                  </a:lnTo>
                  <a:lnTo>
                    <a:pt x="248" y="121"/>
                  </a:lnTo>
                  <a:lnTo>
                    <a:pt x="294" y="69"/>
                  </a:lnTo>
                  <a:lnTo>
                    <a:pt x="0" y="69"/>
                  </a:lnTo>
                  <a:lnTo>
                    <a:pt x="9" y="44"/>
                  </a:lnTo>
                  <a:close/>
                </a:path>
              </a:pathLst>
            </a:custGeom>
            <a:solidFill>
              <a:srgbClr val="0000FF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</p:grpSp>
      <p:grpSp>
        <p:nvGrpSpPr>
          <p:cNvPr id="711" name="Group 710"/>
          <p:cNvGrpSpPr>
            <a:grpSpLocks noChangeAspect="1"/>
          </p:cNvGrpSpPr>
          <p:nvPr/>
        </p:nvGrpSpPr>
        <p:grpSpPr>
          <a:xfrm>
            <a:off x="6821913" y="3996379"/>
            <a:ext cx="2454594" cy="1203182"/>
            <a:chOff x="4610099" y="4321207"/>
            <a:chExt cx="3457176" cy="1694622"/>
          </a:xfrm>
        </p:grpSpPr>
        <p:sp>
          <p:nvSpPr>
            <p:cNvPr id="712" name="Freeform 7"/>
            <p:cNvSpPr>
              <a:spLocks/>
            </p:cNvSpPr>
            <p:nvPr/>
          </p:nvSpPr>
          <p:spPr bwMode="auto">
            <a:xfrm>
              <a:off x="4610099" y="5367186"/>
              <a:ext cx="3444062" cy="416014"/>
            </a:xfrm>
            <a:custGeom>
              <a:avLst/>
              <a:gdLst>
                <a:gd name="T0" fmla="*/ 19 w 4918"/>
                <a:gd name="T1" fmla="*/ 0 h 538"/>
                <a:gd name="T2" fmla="*/ 164 w 4918"/>
                <a:gd name="T3" fmla="*/ 0 h 538"/>
                <a:gd name="T4" fmla="*/ 146 w 4918"/>
                <a:gd name="T5" fmla="*/ 23 h 538"/>
                <a:gd name="T6" fmla="*/ 0 w 4918"/>
                <a:gd name="T7" fmla="*/ 23 h 538"/>
                <a:gd name="T8" fmla="*/ 19 w 4918"/>
                <a:gd name="T9" fmla="*/ 0 h 5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918" h="538">
                  <a:moveTo>
                    <a:pt x="583" y="0"/>
                  </a:moveTo>
                  <a:lnTo>
                    <a:pt x="4918" y="0"/>
                  </a:lnTo>
                  <a:lnTo>
                    <a:pt x="4373" y="538"/>
                  </a:lnTo>
                  <a:lnTo>
                    <a:pt x="0" y="538"/>
                  </a:lnTo>
                  <a:lnTo>
                    <a:pt x="583" y="0"/>
                  </a:lnTo>
                  <a:close/>
                </a:path>
              </a:pathLst>
            </a:custGeom>
            <a:solidFill>
              <a:srgbClr val="808080"/>
            </a:solidFill>
            <a:ln w="6350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13" name="Freeform 8"/>
            <p:cNvSpPr>
              <a:spLocks/>
            </p:cNvSpPr>
            <p:nvPr/>
          </p:nvSpPr>
          <p:spPr bwMode="auto">
            <a:xfrm>
              <a:off x="4610099" y="5795087"/>
              <a:ext cx="3080149" cy="212252"/>
            </a:xfrm>
            <a:custGeom>
              <a:avLst/>
              <a:gdLst>
                <a:gd name="T0" fmla="*/ 0 w 4395"/>
                <a:gd name="T1" fmla="*/ 0 h 278"/>
                <a:gd name="T2" fmla="*/ 0 w 4395"/>
                <a:gd name="T3" fmla="*/ 11 h 278"/>
                <a:gd name="T4" fmla="*/ 147 w 4395"/>
                <a:gd name="T5" fmla="*/ 11 h 278"/>
                <a:gd name="T6" fmla="*/ 146 w 4395"/>
                <a:gd name="T7" fmla="*/ 0 h 278"/>
                <a:gd name="T8" fmla="*/ 0 w 4395"/>
                <a:gd name="T9" fmla="*/ 0 h 2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95" h="278">
                  <a:moveTo>
                    <a:pt x="0" y="0"/>
                  </a:moveTo>
                  <a:lnTo>
                    <a:pt x="0" y="278"/>
                  </a:lnTo>
                  <a:lnTo>
                    <a:pt x="4395" y="266"/>
                  </a:lnTo>
                  <a:lnTo>
                    <a:pt x="438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2D2D2"/>
            </a:solidFill>
            <a:ln w="6350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14" name="Freeform 9"/>
            <p:cNvSpPr>
              <a:spLocks/>
            </p:cNvSpPr>
            <p:nvPr/>
          </p:nvSpPr>
          <p:spPr bwMode="auto">
            <a:xfrm>
              <a:off x="7678773" y="5363790"/>
              <a:ext cx="388502" cy="636757"/>
            </a:xfrm>
            <a:custGeom>
              <a:avLst/>
              <a:gdLst>
                <a:gd name="T0" fmla="*/ 18 w 555"/>
                <a:gd name="T1" fmla="*/ 0 h 825"/>
                <a:gd name="T2" fmla="*/ 18 w 555"/>
                <a:gd name="T3" fmla="*/ 10 h 825"/>
                <a:gd name="T4" fmla="*/ 0 w 555"/>
                <a:gd name="T5" fmla="*/ 35 h 825"/>
                <a:gd name="T6" fmla="*/ 0 w 555"/>
                <a:gd name="T7" fmla="*/ 23 h 825"/>
                <a:gd name="T8" fmla="*/ 18 w 555"/>
                <a:gd name="T9" fmla="*/ 0 h 8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55" h="825">
                  <a:moveTo>
                    <a:pt x="554" y="0"/>
                  </a:moveTo>
                  <a:lnTo>
                    <a:pt x="555" y="247"/>
                  </a:lnTo>
                  <a:lnTo>
                    <a:pt x="14" y="825"/>
                  </a:lnTo>
                  <a:lnTo>
                    <a:pt x="0" y="544"/>
                  </a:lnTo>
                  <a:lnTo>
                    <a:pt x="554" y="0"/>
                  </a:lnTo>
                  <a:close/>
                </a:path>
              </a:pathLst>
            </a:custGeom>
            <a:solidFill>
              <a:srgbClr val="D2D2D2"/>
            </a:solidFill>
            <a:ln w="6350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15" name="Freeform 10"/>
            <p:cNvSpPr>
              <a:spLocks/>
            </p:cNvSpPr>
            <p:nvPr/>
          </p:nvSpPr>
          <p:spPr bwMode="auto">
            <a:xfrm>
              <a:off x="5560863" y="5350206"/>
              <a:ext cx="398337" cy="472049"/>
            </a:xfrm>
            <a:custGeom>
              <a:avLst/>
              <a:gdLst>
                <a:gd name="T0" fmla="*/ 2 w 571"/>
                <a:gd name="T1" fmla="*/ 26 h 610"/>
                <a:gd name="T2" fmla="*/ 2 w 571"/>
                <a:gd name="T3" fmla="*/ 26 h 610"/>
                <a:gd name="T4" fmla="*/ 19 w 571"/>
                <a:gd name="T5" fmla="*/ 1 h 610"/>
                <a:gd name="T6" fmla="*/ 17 w 571"/>
                <a:gd name="T7" fmla="*/ 0 h 610"/>
                <a:gd name="T8" fmla="*/ 0 w 571"/>
                <a:gd name="T9" fmla="*/ 25 h 610"/>
                <a:gd name="T10" fmla="*/ 0 w 571"/>
                <a:gd name="T11" fmla="*/ 26 h 610"/>
                <a:gd name="T12" fmla="*/ 0 w 571"/>
                <a:gd name="T13" fmla="*/ 25 h 610"/>
                <a:gd name="T14" fmla="*/ 0 w 571"/>
                <a:gd name="T15" fmla="*/ 25 h 610"/>
                <a:gd name="T16" fmla="*/ 0 w 571"/>
                <a:gd name="T17" fmla="*/ 26 h 610"/>
                <a:gd name="T18" fmla="*/ 2 w 571"/>
                <a:gd name="T19" fmla="*/ 26 h 6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71" h="610">
                  <a:moveTo>
                    <a:pt x="56" y="589"/>
                  </a:moveTo>
                  <a:lnTo>
                    <a:pt x="53" y="610"/>
                  </a:lnTo>
                  <a:lnTo>
                    <a:pt x="571" y="33"/>
                  </a:lnTo>
                  <a:lnTo>
                    <a:pt x="525" y="0"/>
                  </a:lnTo>
                  <a:lnTo>
                    <a:pt x="9" y="567"/>
                  </a:lnTo>
                  <a:lnTo>
                    <a:pt x="0" y="589"/>
                  </a:lnTo>
                  <a:lnTo>
                    <a:pt x="9" y="567"/>
                  </a:lnTo>
                  <a:lnTo>
                    <a:pt x="0" y="575"/>
                  </a:lnTo>
                  <a:lnTo>
                    <a:pt x="0" y="589"/>
                  </a:lnTo>
                  <a:lnTo>
                    <a:pt x="56" y="589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16" name="Freeform 11"/>
            <p:cNvSpPr>
              <a:spLocks/>
            </p:cNvSpPr>
            <p:nvPr/>
          </p:nvSpPr>
          <p:spPr bwMode="auto">
            <a:xfrm>
              <a:off x="5559224" y="5805275"/>
              <a:ext cx="40981" cy="210554"/>
            </a:xfrm>
            <a:custGeom>
              <a:avLst/>
              <a:gdLst>
                <a:gd name="T0" fmla="*/ 1 w 58"/>
                <a:gd name="T1" fmla="*/ 12 h 271"/>
                <a:gd name="T2" fmla="*/ 2 w 58"/>
                <a:gd name="T3" fmla="*/ 12 h 271"/>
                <a:gd name="T4" fmla="*/ 2 w 58"/>
                <a:gd name="T5" fmla="*/ 0 h 271"/>
                <a:gd name="T6" fmla="*/ 0 w 58"/>
                <a:gd name="T7" fmla="*/ 0 h 271"/>
                <a:gd name="T8" fmla="*/ 0 w 58"/>
                <a:gd name="T9" fmla="*/ 12 h 271"/>
                <a:gd name="T10" fmla="*/ 1 w 58"/>
                <a:gd name="T11" fmla="*/ 12 h 27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8" h="271">
                  <a:moveTo>
                    <a:pt x="30" y="271"/>
                  </a:moveTo>
                  <a:lnTo>
                    <a:pt x="56" y="271"/>
                  </a:lnTo>
                  <a:lnTo>
                    <a:pt x="58" y="0"/>
                  </a:lnTo>
                  <a:lnTo>
                    <a:pt x="2" y="0"/>
                  </a:lnTo>
                  <a:lnTo>
                    <a:pt x="0" y="271"/>
                  </a:lnTo>
                  <a:lnTo>
                    <a:pt x="30" y="271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17" name="Freeform 12"/>
            <p:cNvSpPr>
              <a:spLocks/>
            </p:cNvSpPr>
            <p:nvPr/>
          </p:nvSpPr>
          <p:spPr bwMode="auto">
            <a:xfrm>
              <a:off x="6593590" y="5353602"/>
              <a:ext cx="393420" cy="468653"/>
            </a:xfrm>
            <a:custGeom>
              <a:avLst/>
              <a:gdLst>
                <a:gd name="T0" fmla="*/ 2 w 565"/>
                <a:gd name="T1" fmla="*/ 25 h 607"/>
                <a:gd name="T2" fmla="*/ 1 w 565"/>
                <a:gd name="T3" fmla="*/ 26 h 607"/>
                <a:gd name="T4" fmla="*/ 18 w 565"/>
                <a:gd name="T5" fmla="*/ 2 h 607"/>
                <a:gd name="T6" fmla="*/ 17 w 565"/>
                <a:gd name="T7" fmla="*/ 0 h 607"/>
                <a:gd name="T8" fmla="*/ 0 w 565"/>
                <a:gd name="T9" fmla="*/ 25 h 607"/>
                <a:gd name="T10" fmla="*/ 0 w 565"/>
                <a:gd name="T11" fmla="*/ 25 h 607"/>
                <a:gd name="T12" fmla="*/ 0 w 565"/>
                <a:gd name="T13" fmla="*/ 25 h 607"/>
                <a:gd name="T14" fmla="*/ 0 w 565"/>
                <a:gd name="T15" fmla="*/ 25 h 607"/>
                <a:gd name="T16" fmla="*/ 0 w 565"/>
                <a:gd name="T17" fmla="*/ 25 h 607"/>
                <a:gd name="T18" fmla="*/ 2 w 565"/>
                <a:gd name="T19" fmla="*/ 25 h 60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65" h="607">
                  <a:moveTo>
                    <a:pt x="51" y="591"/>
                  </a:moveTo>
                  <a:lnTo>
                    <a:pt x="45" y="607"/>
                  </a:lnTo>
                  <a:lnTo>
                    <a:pt x="565" y="37"/>
                  </a:lnTo>
                  <a:lnTo>
                    <a:pt x="523" y="0"/>
                  </a:lnTo>
                  <a:lnTo>
                    <a:pt x="6" y="570"/>
                  </a:lnTo>
                  <a:lnTo>
                    <a:pt x="0" y="591"/>
                  </a:lnTo>
                  <a:lnTo>
                    <a:pt x="6" y="570"/>
                  </a:lnTo>
                  <a:lnTo>
                    <a:pt x="0" y="579"/>
                  </a:lnTo>
                  <a:lnTo>
                    <a:pt x="0" y="591"/>
                  </a:lnTo>
                  <a:lnTo>
                    <a:pt x="51" y="591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18" name="Freeform 13"/>
            <p:cNvSpPr>
              <a:spLocks/>
            </p:cNvSpPr>
            <p:nvPr/>
          </p:nvSpPr>
          <p:spPr bwMode="auto">
            <a:xfrm>
              <a:off x="6593590" y="5810369"/>
              <a:ext cx="36063" cy="193574"/>
            </a:xfrm>
            <a:custGeom>
              <a:avLst/>
              <a:gdLst>
                <a:gd name="T0" fmla="*/ 1 w 51"/>
                <a:gd name="T1" fmla="*/ 11 h 251"/>
                <a:gd name="T2" fmla="*/ 2 w 51"/>
                <a:gd name="T3" fmla="*/ 11 h 251"/>
                <a:gd name="T4" fmla="*/ 2 w 51"/>
                <a:gd name="T5" fmla="*/ 0 h 251"/>
                <a:gd name="T6" fmla="*/ 0 w 51"/>
                <a:gd name="T7" fmla="*/ 0 h 251"/>
                <a:gd name="T8" fmla="*/ 0 w 51"/>
                <a:gd name="T9" fmla="*/ 11 h 251"/>
                <a:gd name="T10" fmla="*/ 1 w 51"/>
                <a:gd name="T11" fmla="*/ 11 h 25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1" h="251">
                  <a:moveTo>
                    <a:pt x="28" y="251"/>
                  </a:moveTo>
                  <a:lnTo>
                    <a:pt x="51" y="251"/>
                  </a:lnTo>
                  <a:lnTo>
                    <a:pt x="51" y="0"/>
                  </a:lnTo>
                  <a:lnTo>
                    <a:pt x="0" y="0"/>
                  </a:lnTo>
                  <a:lnTo>
                    <a:pt x="0" y="251"/>
                  </a:lnTo>
                  <a:lnTo>
                    <a:pt x="28" y="251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19" name="Freeform 14"/>
            <p:cNvSpPr>
              <a:spLocks/>
            </p:cNvSpPr>
            <p:nvPr/>
          </p:nvSpPr>
          <p:spPr bwMode="auto">
            <a:xfrm>
              <a:off x="6039524" y="5093805"/>
              <a:ext cx="339325" cy="455069"/>
            </a:xfrm>
            <a:custGeom>
              <a:avLst/>
              <a:gdLst>
                <a:gd name="T0" fmla="*/ 3 w 484"/>
                <a:gd name="T1" fmla="*/ 22 h 589"/>
                <a:gd name="T2" fmla="*/ 16 w 484"/>
                <a:gd name="T3" fmla="*/ 0 h 589"/>
                <a:gd name="T4" fmla="*/ 13 w 484"/>
                <a:gd name="T5" fmla="*/ 4 h 589"/>
                <a:gd name="T6" fmla="*/ 0 w 484"/>
                <a:gd name="T7" fmla="*/ 25 h 589"/>
                <a:gd name="T8" fmla="*/ 3 w 484"/>
                <a:gd name="T9" fmla="*/ 22 h 5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4" h="589">
                  <a:moveTo>
                    <a:pt x="97" y="506"/>
                  </a:moveTo>
                  <a:lnTo>
                    <a:pt x="484" y="0"/>
                  </a:lnTo>
                  <a:lnTo>
                    <a:pt x="385" y="83"/>
                  </a:lnTo>
                  <a:lnTo>
                    <a:pt x="0" y="589"/>
                  </a:lnTo>
                  <a:lnTo>
                    <a:pt x="97" y="506"/>
                  </a:lnTo>
                  <a:close/>
                </a:path>
              </a:pathLst>
            </a:custGeom>
            <a:solidFill>
              <a:srgbClr val="FFFFFF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20" name="Freeform 15"/>
            <p:cNvSpPr>
              <a:spLocks/>
            </p:cNvSpPr>
            <p:nvPr/>
          </p:nvSpPr>
          <p:spPr bwMode="auto">
            <a:xfrm>
              <a:off x="6098537" y="5087013"/>
              <a:ext cx="281951" cy="402430"/>
            </a:xfrm>
            <a:custGeom>
              <a:avLst/>
              <a:gdLst>
                <a:gd name="T0" fmla="*/ 13 w 405"/>
                <a:gd name="T1" fmla="*/ 0 h 522"/>
                <a:gd name="T2" fmla="*/ 13 w 405"/>
                <a:gd name="T3" fmla="*/ 0 h 522"/>
                <a:gd name="T4" fmla="*/ 0 w 405"/>
                <a:gd name="T5" fmla="*/ 22 h 522"/>
                <a:gd name="T6" fmla="*/ 0 w 405"/>
                <a:gd name="T7" fmla="*/ 22 h 522"/>
                <a:gd name="T8" fmla="*/ 13 w 405"/>
                <a:gd name="T9" fmla="*/ 0 h 522"/>
                <a:gd name="T10" fmla="*/ 13 w 405"/>
                <a:gd name="T11" fmla="*/ 0 h 522"/>
                <a:gd name="T12" fmla="*/ 13 w 405"/>
                <a:gd name="T13" fmla="*/ 0 h 52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5" h="522">
                  <a:moveTo>
                    <a:pt x="405" y="15"/>
                  </a:moveTo>
                  <a:lnTo>
                    <a:pt x="387" y="2"/>
                  </a:lnTo>
                  <a:lnTo>
                    <a:pt x="0" y="509"/>
                  </a:lnTo>
                  <a:lnTo>
                    <a:pt x="17" y="522"/>
                  </a:lnTo>
                  <a:lnTo>
                    <a:pt x="405" y="12"/>
                  </a:lnTo>
                  <a:lnTo>
                    <a:pt x="387" y="0"/>
                  </a:lnTo>
                  <a:lnTo>
                    <a:pt x="405" y="15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21" name="Freeform 16"/>
            <p:cNvSpPr>
              <a:spLocks/>
            </p:cNvSpPr>
            <p:nvPr/>
          </p:nvSpPr>
          <p:spPr bwMode="auto">
            <a:xfrm>
              <a:off x="6301804" y="5087013"/>
              <a:ext cx="78684" cy="73015"/>
            </a:xfrm>
            <a:custGeom>
              <a:avLst/>
              <a:gdLst>
                <a:gd name="T0" fmla="*/ 0 w 113"/>
                <a:gd name="T1" fmla="*/ 4 h 96"/>
                <a:gd name="T2" fmla="*/ 3 w 113"/>
                <a:gd name="T3" fmla="*/ 0 h 96"/>
                <a:gd name="T4" fmla="*/ 3 w 113"/>
                <a:gd name="T5" fmla="*/ 0 h 96"/>
                <a:gd name="T6" fmla="*/ 0 w 113"/>
                <a:gd name="T7" fmla="*/ 4 h 96"/>
                <a:gd name="T8" fmla="*/ 0 w 113"/>
                <a:gd name="T9" fmla="*/ 4 h 96"/>
                <a:gd name="T10" fmla="*/ 0 w 113"/>
                <a:gd name="T11" fmla="*/ 4 h 9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13" h="96">
                  <a:moveTo>
                    <a:pt x="12" y="96"/>
                  </a:moveTo>
                  <a:lnTo>
                    <a:pt x="113" y="15"/>
                  </a:lnTo>
                  <a:lnTo>
                    <a:pt x="95" y="0"/>
                  </a:lnTo>
                  <a:lnTo>
                    <a:pt x="1" y="83"/>
                  </a:lnTo>
                  <a:lnTo>
                    <a:pt x="0" y="89"/>
                  </a:lnTo>
                  <a:lnTo>
                    <a:pt x="12" y="96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22" name="Freeform 17"/>
            <p:cNvSpPr>
              <a:spLocks/>
            </p:cNvSpPr>
            <p:nvPr/>
          </p:nvSpPr>
          <p:spPr bwMode="auto">
            <a:xfrm>
              <a:off x="6029689" y="5154934"/>
              <a:ext cx="281951" cy="399034"/>
            </a:xfrm>
            <a:custGeom>
              <a:avLst/>
              <a:gdLst>
                <a:gd name="T0" fmla="*/ 0 w 399"/>
                <a:gd name="T1" fmla="*/ 21 h 517"/>
                <a:gd name="T2" fmla="*/ 1 w 399"/>
                <a:gd name="T3" fmla="*/ 22 h 517"/>
                <a:gd name="T4" fmla="*/ 14 w 399"/>
                <a:gd name="T5" fmla="*/ 0 h 517"/>
                <a:gd name="T6" fmla="*/ 13 w 399"/>
                <a:gd name="T7" fmla="*/ 0 h 517"/>
                <a:gd name="T8" fmla="*/ 0 w 399"/>
                <a:gd name="T9" fmla="*/ 22 h 517"/>
                <a:gd name="T10" fmla="*/ 1 w 399"/>
                <a:gd name="T11" fmla="*/ 22 h 517"/>
                <a:gd name="T12" fmla="*/ 0 w 399"/>
                <a:gd name="T13" fmla="*/ 21 h 51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99" h="517">
                  <a:moveTo>
                    <a:pt x="5" y="504"/>
                  </a:moveTo>
                  <a:lnTo>
                    <a:pt x="23" y="514"/>
                  </a:lnTo>
                  <a:lnTo>
                    <a:pt x="399" y="7"/>
                  </a:lnTo>
                  <a:lnTo>
                    <a:pt x="387" y="0"/>
                  </a:lnTo>
                  <a:lnTo>
                    <a:pt x="0" y="508"/>
                  </a:lnTo>
                  <a:lnTo>
                    <a:pt x="21" y="517"/>
                  </a:lnTo>
                  <a:lnTo>
                    <a:pt x="5" y="504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23" name="Freeform 18"/>
            <p:cNvSpPr>
              <a:spLocks/>
            </p:cNvSpPr>
            <p:nvPr/>
          </p:nvSpPr>
          <p:spPr bwMode="auto">
            <a:xfrm>
              <a:off x="6034606" y="5479255"/>
              <a:ext cx="75405" cy="74713"/>
            </a:xfrm>
            <a:custGeom>
              <a:avLst/>
              <a:gdLst>
                <a:gd name="T0" fmla="*/ 3 w 107"/>
                <a:gd name="T1" fmla="*/ 0 h 97"/>
                <a:gd name="T2" fmla="*/ 0 w 107"/>
                <a:gd name="T3" fmla="*/ 4 h 97"/>
                <a:gd name="T4" fmla="*/ 0 w 107"/>
                <a:gd name="T5" fmla="*/ 4 h 97"/>
                <a:gd name="T6" fmla="*/ 4 w 107"/>
                <a:gd name="T7" fmla="*/ 0 h 97"/>
                <a:gd name="T8" fmla="*/ 4 w 107"/>
                <a:gd name="T9" fmla="*/ 0 h 97"/>
                <a:gd name="T10" fmla="*/ 3 w 107"/>
                <a:gd name="T11" fmla="*/ 0 h 9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7" h="97">
                  <a:moveTo>
                    <a:pt x="90" y="0"/>
                  </a:moveTo>
                  <a:lnTo>
                    <a:pt x="0" y="84"/>
                  </a:lnTo>
                  <a:lnTo>
                    <a:pt x="16" y="97"/>
                  </a:lnTo>
                  <a:lnTo>
                    <a:pt x="107" y="14"/>
                  </a:lnTo>
                  <a:lnTo>
                    <a:pt x="107" y="13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24" name="Freeform 19"/>
            <p:cNvSpPr>
              <a:spLocks/>
            </p:cNvSpPr>
            <p:nvPr/>
          </p:nvSpPr>
          <p:spPr bwMode="auto">
            <a:xfrm>
              <a:off x="6214924" y="4839103"/>
              <a:ext cx="272115" cy="721658"/>
            </a:xfrm>
            <a:custGeom>
              <a:avLst/>
              <a:gdLst>
                <a:gd name="T0" fmla="*/ 0 w 388"/>
                <a:gd name="T1" fmla="*/ 40 h 937"/>
                <a:gd name="T2" fmla="*/ 13 w 388"/>
                <a:gd name="T3" fmla="*/ 18 h 937"/>
                <a:gd name="T4" fmla="*/ 13 w 388"/>
                <a:gd name="T5" fmla="*/ 0 h 937"/>
                <a:gd name="T6" fmla="*/ 0 w 388"/>
                <a:gd name="T7" fmla="*/ 21 h 937"/>
                <a:gd name="T8" fmla="*/ 0 w 388"/>
                <a:gd name="T9" fmla="*/ 40 h 9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88" h="937">
                  <a:moveTo>
                    <a:pt x="0" y="937"/>
                  </a:moveTo>
                  <a:lnTo>
                    <a:pt x="388" y="429"/>
                  </a:lnTo>
                  <a:lnTo>
                    <a:pt x="388" y="0"/>
                  </a:lnTo>
                  <a:lnTo>
                    <a:pt x="0" y="504"/>
                  </a:lnTo>
                  <a:lnTo>
                    <a:pt x="0" y="937"/>
                  </a:lnTo>
                  <a:close/>
                </a:path>
              </a:pathLst>
            </a:custGeom>
            <a:solidFill>
              <a:srgbClr val="FFFFFF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25" name="Freeform 20"/>
            <p:cNvSpPr>
              <a:spLocks/>
            </p:cNvSpPr>
            <p:nvPr/>
          </p:nvSpPr>
          <p:spPr bwMode="auto">
            <a:xfrm>
              <a:off x="6205088" y="5163424"/>
              <a:ext cx="288508" cy="400732"/>
            </a:xfrm>
            <a:custGeom>
              <a:avLst/>
              <a:gdLst>
                <a:gd name="T0" fmla="*/ 13 w 409"/>
                <a:gd name="T1" fmla="*/ 0 h 519"/>
                <a:gd name="T2" fmla="*/ 13 w 409"/>
                <a:gd name="T3" fmla="*/ 0 h 519"/>
                <a:gd name="T4" fmla="*/ 0 w 409"/>
                <a:gd name="T5" fmla="*/ 22 h 519"/>
                <a:gd name="T6" fmla="*/ 0 w 409"/>
                <a:gd name="T7" fmla="*/ 22 h 519"/>
                <a:gd name="T8" fmla="*/ 14 w 409"/>
                <a:gd name="T9" fmla="*/ 0 h 519"/>
                <a:gd name="T10" fmla="*/ 14 w 409"/>
                <a:gd name="T11" fmla="*/ 0 h 519"/>
                <a:gd name="T12" fmla="*/ 13 w 409"/>
                <a:gd name="T13" fmla="*/ 0 h 51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9" h="519">
                  <a:moveTo>
                    <a:pt x="387" y="8"/>
                  </a:moveTo>
                  <a:lnTo>
                    <a:pt x="387" y="0"/>
                  </a:lnTo>
                  <a:lnTo>
                    <a:pt x="0" y="511"/>
                  </a:lnTo>
                  <a:lnTo>
                    <a:pt x="18" y="519"/>
                  </a:lnTo>
                  <a:lnTo>
                    <a:pt x="408" y="10"/>
                  </a:lnTo>
                  <a:lnTo>
                    <a:pt x="409" y="8"/>
                  </a:lnTo>
                  <a:lnTo>
                    <a:pt x="387" y="8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26" name="Freeform 21"/>
            <p:cNvSpPr>
              <a:spLocks/>
            </p:cNvSpPr>
            <p:nvPr/>
          </p:nvSpPr>
          <p:spPr bwMode="auto">
            <a:xfrm>
              <a:off x="6477203" y="4830613"/>
              <a:ext cx="16392" cy="339604"/>
            </a:xfrm>
            <a:custGeom>
              <a:avLst/>
              <a:gdLst>
                <a:gd name="T0" fmla="*/ 1 w 22"/>
                <a:gd name="T1" fmla="*/ 0 h 442"/>
                <a:gd name="T2" fmla="*/ 0 w 22"/>
                <a:gd name="T3" fmla="*/ 0 h 442"/>
                <a:gd name="T4" fmla="*/ 0 w 22"/>
                <a:gd name="T5" fmla="*/ 19 h 442"/>
                <a:gd name="T6" fmla="*/ 1 w 22"/>
                <a:gd name="T7" fmla="*/ 19 h 442"/>
                <a:gd name="T8" fmla="*/ 1 w 22"/>
                <a:gd name="T9" fmla="*/ 0 h 442"/>
                <a:gd name="T10" fmla="*/ 0 w 22"/>
                <a:gd name="T11" fmla="*/ 0 h 442"/>
                <a:gd name="T12" fmla="*/ 1 w 22"/>
                <a:gd name="T13" fmla="*/ 0 h 4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" h="442">
                  <a:moveTo>
                    <a:pt x="21" y="13"/>
                  </a:moveTo>
                  <a:lnTo>
                    <a:pt x="0" y="13"/>
                  </a:lnTo>
                  <a:lnTo>
                    <a:pt x="0" y="442"/>
                  </a:lnTo>
                  <a:lnTo>
                    <a:pt x="22" y="442"/>
                  </a:lnTo>
                  <a:lnTo>
                    <a:pt x="22" y="13"/>
                  </a:lnTo>
                  <a:lnTo>
                    <a:pt x="0" y="0"/>
                  </a:lnTo>
                  <a:lnTo>
                    <a:pt x="21" y="13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27" name="Freeform 22"/>
            <p:cNvSpPr>
              <a:spLocks/>
            </p:cNvSpPr>
            <p:nvPr/>
          </p:nvSpPr>
          <p:spPr bwMode="auto">
            <a:xfrm>
              <a:off x="6205088" y="4830613"/>
              <a:ext cx="288508" cy="400732"/>
            </a:xfrm>
            <a:custGeom>
              <a:avLst/>
              <a:gdLst>
                <a:gd name="T0" fmla="*/ 1 w 408"/>
                <a:gd name="T1" fmla="*/ 22 h 520"/>
                <a:gd name="T2" fmla="*/ 0 w 408"/>
                <a:gd name="T3" fmla="*/ 22 h 520"/>
                <a:gd name="T4" fmla="*/ 14 w 408"/>
                <a:gd name="T5" fmla="*/ 0 h 520"/>
                <a:gd name="T6" fmla="*/ 13 w 408"/>
                <a:gd name="T7" fmla="*/ 0 h 520"/>
                <a:gd name="T8" fmla="*/ 0 w 408"/>
                <a:gd name="T9" fmla="*/ 22 h 520"/>
                <a:gd name="T10" fmla="*/ 0 w 408"/>
                <a:gd name="T11" fmla="*/ 22 h 520"/>
                <a:gd name="T12" fmla="*/ 1 w 408"/>
                <a:gd name="T13" fmla="*/ 22 h 5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8" h="520">
                  <a:moveTo>
                    <a:pt x="24" y="517"/>
                  </a:moveTo>
                  <a:lnTo>
                    <a:pt x="18" y="520"/>
                  </a:lnTo>
                  <a:lnTo>
                    <a:pt x="408" y="13"/>
                  </a:lnTo>
                  <a:lnTo>
                    <a:pt x="387" y="0"/>
                  </a:lnTo>
                  <a:lnTo>
                    <a:pt x="0" y="514"/>
                  </a:lnTo>
                  <a:lnTo>
                    <a:pt x="0" y="517"/>
                  </a:lnTo>
                  <a:lnTo>
                    <a:pt x="24" y="517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28" name="Freeform 23"/>
            <p:cNvSpPr>
              <a:spLocks/>
            </p:cNvSpPr>
            <p:nvPr/>
          </p:nvSpPr>
          <p:spPr bwMode="auto">
            <a:xfrm>
              <a:off x="6205088" y="5227949"/>
              <a:ext cx="18032" cy="336208"/>
            </a:xfrm>
            <a:custGeom>
              <a:avLst/>
              <a:gdLst>
                <a:gd name="T0" fmla="*/ 0 w 24"/>
                <a:gd name="T1" fmla="*/ 18 h 436"/>
                <a:gd name="T2" fmla="*/ 1 w 24"/>
                <a:gd name="T3" fmla="*/ 18 h 436"/>
                <a:gd name="T4" fmla="*/ 1 w 24"/>
                <a:gd name="T5" fmla="*/ 0 h 436"/>
                <a:gd name="T6" fmla="*/ 0 w 24"/>
                <a:gd name="T7" fmla="*/ 0 h 436"/>
                <a:gd name="T8" fmla="*/ 0 w 24"/>
                <a:gd name="T9" fmla="*/ 18 h 436"/>
                <a:gd name="T10" fmla="*/ 1 w 24"/>
                <a:gd name="T11" fmla="*/ 19 h 436"/>
                <a:gd name="T12" fmla="*/ 0 w 24"/>
                <a:gd name="T13" fmla="*/ 18 h 4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4" h="436">
                  <a:moveTo>
                    <a:pt x="0" y="428"/>
                  </a:moveTo>
                  <a:lnTo>
                    <a:pt x="24" y="433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433"/>
                  </a:lnTo>
                  <a:lnTo>
                    <a:pt x="18" y="436"/>
                  </a:lnTo>
                  <a:lnTo>
                    <a:pt x="0" y="428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29" name="Freeform 24"/>
            <p:cNvSpPr>
              <a:spLocks/>
            </p:cNvSpPr>
            <p:nvPr/>
          </p:nvSpPr>
          <p:spPr bwMode="auto">
            <a:xfrm>
              <a:off x="6380488" y="5170216"/>
              <a:ext cx="270476" cy="546762"/>
            </a:xfrm>
            <a:custGeom>
              <a:avLst/>
              <a:gdLst>
                <a:gd name="T0" fmla="*/ 0 w 386"/>
                <a:gd name="T1" fmla="*/ 30 h 709"/>
                <a:gd name="T2" fmla="*/ 13 w 386"/>
                <a:gd name="T3" fmla="*/ 9 h 709"/>
                <a:gd name="T4" fmla="*/ 13 w 386"/>
                <a:gd name="T5" fmla="*/ 0 h 709"/>
                <a:gd name="T6" fmla="*/ 0 w 386"/>
                <a:gd name="T7" fmla="*/ 22 h 709"/>
                <a:gd name="T8" fmla="*/ 0 w 386"/>
                <a:gd name="T9" fmla="*/ 30 h 70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86" h="709">
                  <a:moveTo>
                    <a:pt x="0" y="709"/>
                  </a:moveTo>
                  <a:lnTo>
                    <a:pt x="386" y="200"/>
                  </a:lnTo>
                  <a:lnTo>
                    <a:pt x="386" y="0"/>
                  </a:lnTo>
                  <a:lnTo>
                    <a:pt x="0" y="508"/>
                  </a:lnTo>
                  <a:lnTo>
                    <a:pt x="0" y="709"/>
                  </a:lnTo>
                  <a:close/>
                </a:path>
              </a:pathLst>
            </a:custGeom>
            <a:solidFill>
              <a:srgbClr val="FFFFFF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30" name="Freeform 25"/>
            <p:cNvSpPr>
              <a:spLocks/>
            </p:cNvSpPr>
            <p:nvPr/>
          </p:nvSpPr>
          <p:spPr bwMode="auto">
            <a:xfrm>
              <a:off x="6380488" y="5323038"/>
              <a:ext cx="277033" cy="399034"/>
            </a:xfrm>
            <a:custGeom>
              <a:avLst/>
              <a:gdLst>
                <a:gd name="T0" fmla="*/ 12 w 396"/>
                <a:gd name="T1" fmla="*/ 0 h 518"/>
                <a:gd name="T2" fmla="*/ 12 w 396"/>
                <a:gd name="T3" fmla="*/ 0 h 518"/>
                <a:gd name="T4" fmla="*/ 0 w 396"/>
                <a:gd name="T5" fmla="*/ 21 h 518"/>
                <a:gd name="T6" fmla="*/ 0 w 396"/>
                <a:gd name="T7" fmla="*/ 22 h 518"/>
                <a:gd name="T8" fmla="*/ 13 w 396"/>
                <a:gd name="T9" fmla="*/ 0 h 518"/>
                <a:gd name="T10" fmla="*/ 13 w 396"/>
                <a:gd name="T11" fmla="*/ 0 h 518"/>
                <a:gd name="T12" fmla="*/ 12 w 396"/>
                <a:gd name="T13" fmla="*/ 0 h 5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96" h="518">
                  <a:moveTo>
                    <a:pt x="375" y="0"/>
                  </a:moveTo>
                  <a:lnTo>
                    <a:pt x="377" y="0"/>
                  </a:lnTo>
                  <a:lnTo>
                    <a:pt x="0" y="506"/>
                  </a:lnTo>
                  <a:lnTo>
                    <a:pt x="6" y="518"/>
                  </a:lnTo>
                  <a:lnTo>
                    <a:pt x="395" y="7"/>
                  </a:lnTo>
                  <a:lnTo>
                    <a:pt x="396" y="0"/>
                  </a:lnTo>
                  <a:lnTo>
                    <a:pt x="375" y="0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31" name="Freeform 26"/>
            <p:cNvSpPr>
              <a:spLocks/>
            </p:cNvSpPr>
            <p:nvPr/>
          </p:nvSpPr>
          <p:spPr bwMode="auto">
            <a:xfrm>
              <a:off x="6641128" y="5163424"/>
              <a:ext cx="16392" cy="159614"/>
            </a:xfrm>
            <a:custGeom>
              <a:avLst/>
              <a:gdLst>
                <a:gd name="T0" fmla="*/ 1 w 21"/>
                <a:gd name="T1" fmla="*/ 0 h 208"/>
                <a:gd name="T2" fmla="*/ 0 w 21"/>
                <a:gd name="T3" fmla="*/ 0 h 208"/>
                <a:gd name="T4" fmla="*/ 0 w 21"/>
                <a:gd name="T5" fmla="*/ 9 h 208"/>
                <a:gd name="T6" fmla="*/ 1 w 21"/>
                <a:gd name="T7" fmla="*/ 9 h 208"/>
                <a:gd name="T8" fmla="*/ 1 w 21"/>
                <a:gd name="T9" fmla="*/ 0 h 208"/>
                <a:gd name="T10" fmla="*/ 0 w 21"/>
                <a:gd name="T11" fmla="*/ 0 h 208"/>
                <a:gd name="T12" fmla="*/ 1 w 21"/>
                <a:gd name="T13" fmla="*/ 0 h 2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1" h="208">
                  <a:moveTo>
                    <a:pt x="20" y="10"/>
                  </a:moveTo>
                  <a:lnTo>
                    <a:pt x="0" y="8"/>
                  </a:lnTo>
                  <a:lnTo>
                    <a:pt x="0" y="208"/>
                  </a:lnTo>
                  <a:lnTo>
                    <a:pt x="21" y="208"/>
                  </a:lnTo>
                  <a:lnTo>
                    <a:pt x="21" y="8"/>
                  </a:lnTo>
                  <a:lnTo>
                    <a:pt x="2" y="0"/>
                  </a:lnTo>
                  <a:lnTo>
                    <a:pt x="20" y="10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32" name="Freeform 27"/>
            <p:cNvSpPr>
              <a:spLocks/>
            </p:cNvSpPr>
            <p:nvPr/>
          </p:nvSpPr>
          <p:spPr bwMode="auto">
            <a:xfrm>
              <a:off x="6378849" y="5163424"/>
              <a:ext cx="277033" cy="400732"/>
            </a:xfrm>
            <a:custGeom>
              <a:avLst/>
              <a:gdLst>
                <a:gd name="T0" fmla="*/ 0 w 397"/>
                <a:gd name="T1" fmla="*/ 22 h 519"/>
                <a:gd name="T2" fmla="*/ 0 w 397"/>
                <a:gd name="T3" fmla="*/ 22 h 519"/>
                <a:gd name="T4" fmla="*/ 13 w 397"/>
                <a:gd name="T5" fmla="*/ 0 h 519"/>
                <a:gd name="T6" fmla="*/ 12 w 397"/>
                <a:gd name="T7" fmla="*/ 0 h 519"/>
                <a:gd name="T8" fmla="*/ 0 w 397"/>
                <a:gd name="T9" fmla="*/ 22 h 519"/>
                <a:gd name="T10" fmla="*/ 0 w 397"/>
                <a:gd name="T11" fmla="*/ 22 h 519"/>
                <a:gd name="T12" fmla="*/ 0 w 397"/>
                <a:gd name="T13" fmla="*/ 22 h 51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97" h="519">
                  <a:moveTo>
                    <a:pt x="9" y="516"/>
                  </a:moveTo>
                  <a:lnTo>
                    <a:pt x="8" y="519"/>
                  </a:lnTo>
                  <a:lnTo>
                    <a:pt x="397" y="10"/>
                  </a:lnTo>
                  <a:lnTo>
                    <a:pt x="379" y="0"/>
                  </a:lnTo>
                  <a:lnTo>
                    <a:pt x="2" y="511"/>
                  </a:lnTo>
                  <a:lnTo>
                    <a:pt x="0" y="516"/>
                  </a:lnTo>
                  <a:lnTo>
                    <a:pt x="9" y="516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33" name="Freeform 28"/>
            <p:cNvSpPr>
              <a:spLocks/>
            </p:cNvSpPr>
            <p:nvPr/>
          </p:nvSpPr>
          <p:spPr bwMode="auto">
            <a:xfrm>
              <a:off x="6378849" y="5560760"/>
              <a:ext cx="4918" cy="161312"/>
            </a:xfrm>
            <a:custGeom>
              <a:avLst/>
              <a:gdLst>
                <a:gd name="T0" fmla="*/ 0 w 9"/>
                <a:gd name="T1" fmla="*/ 9 h 210"/>
                <a:gd name="T2" fmla="*/ 0 w 9"/>
                <a:gd name="T3" fmla="*/ 9 h 210"/>
                <a:gd name="T4" fmla="*/ 0 w 9"/>
                <a:gd name="T5" fmla="*/ 0 h 210"/>
                <a:gd name="T6" fmla="*/ 0 w 9"/>
                <a:gd name="T7" fmla="*/ 0 h 210"/>
                <a:gd name="T8" fmla="*/ 0 w 9"/>
                <a:gd name="T9" fmla="*/ 9 h 210"/>
                <a:gd name="T10" fmla="*/ 0 w 9"/>
                <a:gd name="T11" fmla="*/ 9 h 210"/>
                <a:gd name="T12" fmla="*/ 0 w 9"/>
                <a:gd name="T13" fmla="*/ 9 h 2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" h="210">
                  <a:moveTo>
                    <a:pt x="2" y="198"/>
                  </a:moveTo>
                  <a:lnTo>
                    <a:pt x="9" y="201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201"/>
                  </a:lnTo>
                  <a:lnTo>
                    <a:pt x="8" y="210"/>
                  </a:lnTo>
                  <a:lnTo>
                    <a:pt x="2" y="198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34" name="Freeform 29"/>
            <p:cNvSpPr>
              <a:spLocks/>
            </p:cNvSpPr>
            <p:nvPr/>
          </p:nvSpPr>
          <p:spPr bwMode="auto">
            <a:xfrm>
              <a:off x="6214924" y="5170216"/>
              <a:ext cx="436040" cy="390544"/>
            </a:xfrm>
            <a:custGeom>
              <a:avLst/>
              <a:gdLst>
                <a:gd name="T0" fmla="*/ 8 w 623"/>
                <a:gd name="T1" fmla="*/ 21 h 508"/>
                <a:gd name="T2" fmla="*/ 21 w 623"/>
                <a:gd name="T3" fmla="*/ 0 h 508"/>
                <a:gd name="T4" fmla="*/ 13 w 623"/>
                <a:gd name="T5" fmla="*/ 0 h 508"/>
                <a:gd name="T6" fmla="*/ 0 w 623"/>
                <a:gd name="T7" fmla="*/ 21 h 508"/>
                <a:gd name="T8" fmla="*/ 8 w 623"/>
                <a:gd name="T9" fmla="*/ 21 h 5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23" h="508">
                  <a:moveTo>
                    <a:pt x="237" y="508"/>
                  </a:moveTo>
                  <a:lnTo>
                    <a:pt x="623" y="0"/>
                  </a:lnTo>
                  <a:lnTo>
                    <a:pt x="388" y="0"/>
                  </a:lnTo>
                  <a:lnTo>
                    <a:pt x="0" y="508"/>
                  </a:lnTo>
                  <a:lnTo>
                    <a:pt x="237" y="508"/>
                  </a:lnTo>
                  <a:close/>
                </a:path>
              </a:pathLst>
            </a:custGeom>
            <a:solidFill>
              <a:srgbClr val="FFFFFF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35" name="Freeform 30"/>
            <p:cNvSpPr>
              <a:spLocks/>
            </p:cNvSpPr>
            <p:nvPr/>
          </p:nvSpPr>
          <p:spPr bwMode="auto">
            <a:xfrm>
              <a:off x="6380488" y="5160028"/>
              <a:ext cx="275394" cy="404128"/>
            </a:xfrm>
            <a:custGeom>
              <a:avLst/>
              <a:gdLst>
                <a:gd name="T0" fmla="*/ 13 w 395"/>
                <a:gd name="T1" fmla="*/ 1 h 523"/>
                <a:gd name="T2" fmla="*/ 12 w 395"/>
                <a:gd name="T3" fmla="*/ 0 h 523"/>
                <a:gd name="T4" fmla="*/ 0 w 395"/>
                <a:gd name="T5" fmla="*/ 22 h 523"/>
                <a:gd name="T6" fmla="*/ 0 w 395"/>
                <a:gd name="T7" fmla="*/ 22 h 523"/>
                <a:gd name="T8" fmla="*/ 13 w 395"/>
                <a:gd name="T9" fmla="*/ 0 h 523"/>
                <a:gd name="T10" fmla="*/ 13 w 395"/>
                <a:gd name="T11" fmla="*/ 0 h 523"/>
                <a:gd name="T12" fmla="*/ 13 w 395"/>
                <a:gd name="T13" fmla="*/ 1 h 52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95" h="523">
                  <a:moveTo>
                    <a:pt x="390" y="18"/>
                  </a:moveTo>
                  <a:lnTo>
                    <a:pt x="377" y="4"/>
                  </a:lnTo>
                  <a:lnTo>
                    <a:pt x="0" y="515"/>
                  </a:lnTo>
                  <a:lnTo>
                    <a:pt x="6" y="523"/>
                  </a:lnTo>
                  <a:lnTo>
                    <a:pt x="395" y="14"/>
                  </a:lnTo>
                  <a:lnTo>
                    <a:pt x="390" y="0"/>
                  </a:lnTo>
                  <a:lnTo>
                    <a:pt x="390" y="18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36" name="Freeform 31"/>
            <p:cNvSpPr>
              <a:spLocks/>
            </p:cNvSpPr>
            <p:nvPr/>
          </p:nvSpPr>
          <p:spPr bwMode="auto">
            <a:xfrm>
              <a:off x="6477203" y="5160028"/>
              <a:ext cx="173760" cy="13584"/>
            </a:xfrm>
            <a:custGeom>
              <a:avLst/>
              <a:gdLst>
                <a:gd name="T0" fmla="*/ 1 w 249"/>
                <a:gd name="T1" fmla="*/ 0 h 18"/>
                <a:gd name="T2" fmla="*/ 0 w 249"/>
                <a:gd name="T3" fmla="*/ 1 h 18"/>
                <a:gd name="T4" fmla="*/ 8 w 249"/>
                <a:gd name="T5" fmla="*/ 1 h 18"/>
                <a:gd name="T6" fmla="*/ 8 w 249"/>
                <a:gd name="T7" fmla="*/ 0 h 18"/>
                <a:gd name="T8" fmla="*/ 0 w 249"/>
                <a:gd name="T9" fmla="*/ 0 h 18"/>
                <a:gd name="T10" fmla="*/ 0 w 249"/>
                <a:gd name="T11" fmla="*/ 0 h 18"/>
                <a:gd name="T12" fmla="*/ 1 w 249"/>
                <a:gd name="T13" fmla="*/ 0 h 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49" h="18">
                  <a:moveTo>
                    <a:pt x="21" y="14"/>
                  </a:moveTo>
                  <a:lnTo>
                    <a:pt x="14" y="18"/>
                  </a:lnTo>
                  <a:lnTo>
                    <a:pt x="249" y="18"/>
                  </a:lnTo>
                  <a:lnTo>
                    <a:pt x="249" y="0"/>
                  </a:lnTo>
                  <a:lnTo>
                    <a:pt x="14" y="0"/>
                  </a:lnTo>
                  <a:lnTo>
                    <a:pt x="0" y="4"/>
                  </a:lnTo>
                  <a:lnTo>
                    <a:pt x="21" y="14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37" name="Freeform 32"/>
            <p:cNvSpPr>
              <a:spLocks/>
            </p:cNvSpPr>
            <p:nvPr/>
          </p:nvSpPr>
          <p:spPr bwMode="auto">
            <a:xfrm>
              <a:off x="6205088" y="5163424"/>
              <a:ext cx="288508" cy="405826"/>
            </a:xfrm>
            <a:custGeom>
              <a:avLst/>
              <a:gdLst>
                <a:gd name="T0" fmla="*/ 0 w 408"/>
                <a:gd name="T1" fmla="*/ 21 h 527"/>
                <a:gd name="T2" fmla="*/ 0 w 408"/>
                <a:gd name="T3" fmla="*/ 22 h 527"/>
                <a:gd name="T4" fmla="*/ 14 w 408"/>
                <a:gd name="T5" fmla="*/ 0 h 527"/>
                <a:gd name="T6" fmla="*/ 13 w 408"/>
                <a:gd name="T7" fmla="*/ 0 h 527"/>
                <a:gd name="T8" fmla="*/ 0 w 408"/>
                <a:gd name="T9" fmla="*/ 22 h 527"/>
                <a:gd name="T10" fmla="*/ 0 w 408"/>
                <a:gd name="T11" fmla="*/ 22 h 527"/>
                <a:gd name="T12" fmla="*/ 0 w 408"/>
                <a:gd name="T13" fmla="*/ 21 h 5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8" h="527">
                  <a:moveTo>
                    <a:pt x="13" y="503"/>
                  </a:moveTo>
                  <a:lnTo>
                    <a:pt x="18" y="519"/>
                  </a:lnTo>
                  <a:lnTo>
                    <a:pt x="408" y="10"/>
                  </a:lnTo>
                  <a:lnTo>
                    <a:pt x="387" y="0"/>
                  </a:lnTo>
                  <a:lnTo>
                    <a:pt x="0" y="511"/>
                  </a:lnTo>
                  <a:lnTo>
                    <a:pt x="13" y="527"/>
                  </a:lnTo>
                  <a:lnTo>
                    <a:pt x="13" y="503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38" name="Freeform 33"/>
            <p:cNvSpPr>
              <a:spLocks/>
            </p:cNvSpPr>
            <p:nvPr/>
          </p:nvSpPr>
          <p:spPr bwMode="auto">
            <a:xfrm>
              <a:off x="6214924" y="5550572"/>
              <a:ext cx="167203" cy="18678"/>
            </a:xfrm>
            <a:custGeom>
              <a:avLst/>
              <a:gdLst>
                <a:gd name="T0" fmla="*/ 8 w 239"/>
                <a:gd name="T1" fmla="*/ 0 h 24"/>
                <a:gd name="T2" fmla="*/ 8 w 239"/>
                <a:gd name="T3" fmla="*/ 0 h 24"/>
                <a:gd name="T4" fmla="*/ 0 w 239"/>
                <a:gd name="T5" fmla="*/ 0 h 24"/>
                <a:gd name="T6" fmla="*/ 0 w 239"/>
                <a:gd name="T7" fmla="*/ 1 h 24"/>
                <a:gd name="T8" fmla="*/ 8 w 239"/>
                <a:gd name="T9" fmla="*/ 1 h 24"/>
                <a:gd name="T10" fmla="*/ 8 w 239"/>
                <a:gd name="T11" fmla="*/ 0 h 24"/>
                <a:gd name="T12" fmla="*/ 8 w 239"/>
                <a:gd name="T13" fmla="*/ 0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39" h="24">
                  <a:moveTo>
                    <a:pt x="233" y="8"/>
                  </a:moveTo>
                  <a:lnTo>
                    <a:pt x="237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237" y="24"/>
                  </a:lnTo>
                  <a:lnTo>
                    <a:pt x="239" y="16"/>
                  </a:lnTo>
                  <a:lnTo>
                    <a:pt x="233" y="8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39" name="Freeform 34"/>
            <p:cNvSpPr>
              <a:spLocks/>
            </p:cNvSpPr>
            <p:nvPr/>
          </p:nvSpPr>
          <p:spPr bwMode="auto">
            <a:xfrm>
              <a:off x="6428026" y="4701563"/>
              <a:ext cx="270476" cy="526386"/>
            </a:xfrm>
            <a:custGeom>
              <a:avLst/>
              <a:gdLst>
                <a:gd name="T0" fmla="*/ 0 w 386"/>
                <a:gd name="T1" fmla="*/ 29 h 683"/>
                <a:gd name="T2" fmla="*/ 13 w 386"/>
                <a:gd name="T3" fmla="*/ 8 h 683"/>
                <a:gd name="T4" fmla="*/ 13 w 386"/>
                <a:gd name="T5" fmla="*/ 0 h 683"/>
                <a:gd name="T6" fmla="*/ 0 w 386"/>
                <a:gd name="T7" fmla="*/ 22 h 683"/>
                <a:gd name="T8" fmla="*/ 0 w 386"/>
                <a:gd name="T9" fmla="*/ 29 h 6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86" h="683">
                  <a:moveTo>
                    <a:pt x="0" y="683"/>
                  </a:moveTo>
                  <a:lnTo>
                    <a:pt x="386" y="179"/>
                  </a:lnTo>
                  <a:lnTo>
                    <a:pt x="386" y="0"/>
                  </a:lnTo>
                  <a:lnTo>
                    <a:pt x="0" y="510"/>
                  </a:lnTo>
                  <a:lnTo>
                    <a:pt x="0" y="683"/>
                  </a:lnTo>
                  <a:close/>
                </a:path>
              </a:pathLst>
            </a:custGeom>
            <a:solidFill>
              <a:srgbClr val="FFFFFF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40" name="Freeform 35"/>
            <p:cNvSpPr>
              <a:spLocks/>
            </p:cNvSpPr>
            <p:nvPr/>
          </p:nvSpPr>
          <p:spPr bwMode="auto">
            <a:xfrm>
              <a:off x="6421469" y="4830613"/>
              <a:ext cx="280312" cy="400732"/>
            </a:xfrm>
            <a:custGeom>
              <a:avLst/>
              <a:gdLst>
                <a:gd name="T0" fmla="*/ 12 w 401"/>
                <a:gd name="T1" fmla="*/ 0 h 520"/>
                <a:gd name="T2" fmla="*/ 13 w 401"/>
                <a:gd name="T3" fmla="*/ 0 h 520"/>
                <a:gd name="T4" fmla="*/ 0 w 401"/>
                <a:gd name="T5" fmla="*/ 22 h 520"/>
                <a:gd name="T6" fmla="*/ 0 w 401"/>
                <a:gd name="T7" fmla="*/ 22 h 520"/>
                <a:gd name="T8" fmla="*/ 13 w 401"/>
                <a:gd name="T9" fmla="*/ 0 h 520"/>
                <a:gd name="T10" fmla="*/ 12 w 401"/>
                <a:gd name="T11" fmla="*/ 0 h 5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01" h="520">
                  <a:moveTo>
                    <a:pt x="380" y="13"/>
                  </a:moveTo>
                  <a:lnTo>
                    <a:pt x="386" y="0"/>
                  </a:lnTo>
                  <a:lnTo>
                    <a:pt x="0" y="514"/>
                  </a:lnTo>
                  <a:lnTo>
                    <a:pt x="12" y="520"/>
                  </a:lnTo>
                  <a:lnTo>
                    <a:pt x="401" y="13"/>
                  </a:lnTo>
                  <a:lnTo>
                    <a:pt x="380" y="13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41" name="Freeform 36"/>
            <p:cNvSpPr>
              <a:spLocks/>
            </p:cNvSpPr>
            <p:nvPr/>
          </p:nvSpPr>
          <p:spPr bwMode="auto">
            <a:xfrm>
              <a:off x="6687027" y="4696469"/>
              <a:ext cx="14753" cy="142634"/>
            </a:xfrm>
            <a:custGeom>
              <a:avLst/>
              <a:gdLst>
                <a:gd name="T0" fmla="*/ 1 w 21"/>
                <a:gd name="T1" fmla="*/ 0 h 186"/>
                <a:gd name="T2" fmla="*/ 0 w 21"/>
                <a:gd name="T3" fmla="*/ 0 h 186"/>
                <a:gd name="T4" fmla="*/ 0 w 21"/>
                <a:gd name="T5" fmla="*/ 8 h 186"/>
                <a:gd name="T6" fmla="*/ 1 w 21"/>
                <a:gd name="T7" fmla="*/ 8 h 186"/>
                <a:gd name="T8" fmla="*/ 1 w 21"/>
                <a:gd name="T9" fmla="*/ 0 h 186"/>
                <a:gd name="T10" fmla="*/ 0 w 21"/>
                <a:gd name="T11" fmla="*/ 0 h 186"/>
                <a:gd name="T12" fmla="*/ 1 w 21"/>
                <a:gd name="T13" fmla="*/ 0 h 18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1" h="186">
                  <a:moveTo>
                    <a:pt x="21" y="12"/>
                  </a:moveTo>
                  <a:lnTo>
                    <a:pt x="0" y="7"/>
                  </a:lnTo>
                  <a:lnTo>
                    <a:pt x="0" y="186"/>
                  </a:lnTo>
                  <a:lnTo>
                    <a:pt x="21" y="186"/>
                  </a:lnTo>
                  <a:lnTo>
                    <a:pt x="21" y="7"/>
                  </a:lnTo>
                  <a:lnTo>
                    <a:pt x="6" y="0"/>
                  </a:lnTo>
                  <a:lnTo>
                    <a:pt x="21" y="12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42" name="Freeform 37"/>
            <p:cNvSpPr>
              <a:spLocks/>
            </p:cNvSpPr>
            <p:nvPr/>
          </p:nvSpPr>
          <p:spPr bwMode="auto">
            <a:xfrm>
              <a:off x="6418191" y="4696469"/>
              <a:ext cx="283590" cy="402430"/>
            </a:xfrm>
            <a:custGeom>
              <a:avLst/>
              <a:gdLst>
                <a:gd name="T0" fmla="*/ 1 w 407"/>
                <a:gd name="T1" fmla="*/ 22 h 522"/>
                <a:gd name="T2" fmla="*/ 0 w 407"/>
                <a:gd name="T3" fmla="*/ 22 h 522"/>
                <a:gd name="T4" fmla="*/ 13 w 407"/>
                <a:gd name="T5" fmla="*/ 0 h 522"/>
                <a:gd name="T6" fmla="*/ 13 w 407"/>
                <a:gd name="T7" fmla="*/ 0 h 522"/>
                <a:gd name="T8" fmla="*/ 0 w 407"/>
                <a:gd name="T9" fmla="*/ 22 h 522"/>
                <a:gd name="T10" fmla="*/ 0 w 407"/>
                <a:gd name="T11" fmla="*/ 22 h 522"/>
                <a:gd name="T12" fmla="*/ 1 w 407"/>
                <a:gd name="T13" fmla="*/ 22 h 52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7" h="522">
                  <a:moveTo>
                    <a:pt x="22" y="517"/>
                  </a:moveTo>
                  <a:lnTo>
                    <a:pt x="18" y="522"/>
                  </a:lnTo>
                  <a:lnTo>
                    <a:pt x="407" y="12"/>
                  </a:lnTo>
                  <a:lnTo>
                    <a:pt x="392" y="0"/>
                  </a:lnTo>
                  <a:lnTo>
                    <a:pt x="6" y="516"/>
                  </a:lnTo>
                  <a:lnTo>
                    <a:pt x="0" y="517"/>
                  </a:lnTo>
                  <a:lnTo>
                    <a:pt x="22" y="517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43" name="Freeform 38"/>
            <p:cNvSpPr>
              <a:spLocks/>
            </p:cNvSpPr>
            <p:nvPr/>
          </p:nvSpPr>
          <p:spPr bwMode="auto">
            <a:xfrm>
              <a:off x="6418191" y="5093805"/>
              <a:ext cx="14753" cy="137539"/>
            </a:xfrm>
            <a:custGeom>
              <a:avLst/>
              <a:gdLst>
                <a:gd name="T0" fmla="*/ 0 w 22"/>
                <a:gd name="T1" fmla="*/ 8 h 176"/>
                <a:gd name="T2" fmla="*/ 1 w 22"/>
                <a:gd name="T3" fmla="*/ 8 h 176"/>
                <a:gd name="T4" fmla="*/ 1 w 22"/>
                <a:gd name="T5" fmla="*/ 0 h 176"/>
                <a:gd name="T6" fmla="*/ 0 w 22"/>
                <a:gd name="T7" fmla="*/ 0 h 176"/>
                <a:gd name="T8" fmla="*/ 0 w 22"/>
                <a:gd name="T9" fmla="*/ 8 h 176"/>
                <a:gd name="T10" fmla="*/ 0 w 22"/>
                <a:gd name="T11" fmla="*/ 8 h 176"/>
                <a:gd name="T12" fmla="*/ 0 w 22"/>
                <a:gd name="T13" fmla="*/ 8 h 17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" h="176">
                  <a:moveTo>
                    <a:pt x="6" y="170"/>
                  </a:moveTo>
                  <a:lnTo>
                    <a:pt x="22" y="173"/>
                  </a:lnTo>
                  <a:lnTo>
                    <a:pt x="22" y="0"/>
                  </a:lnTo>
                  <a:lnTo>
                    <a:pt x="0" y="0"/>
                  </a:lnTo>
                  <a:lnTo>
                    <a:pt x="0" y="173"/>
                  </a:lnTo>
                  <a:lnTo>
                    <a:pt x="18" y="176"/>
                  </a:lnTo>
                  <a:lnTo>
                    <a:pt x="6" y="170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44" name="Freeform 39"/>
            <p:cNvSpPr>
              <a:spLocks/>
            </p:cNvSpPr>
            <p:nvPr/>
          </p:nvSpPr>
          <p:spPr bwMode="auto">
            <a:xfrm>
              <a:off x="6039524" y="4696469"/>
              <a:ext cx="658978" cy="397336"/>
            </a:xfrm>
            <a:custGeom>
              <a:avLst/>
              <a:gdLst>
                <a:gd name="T0" fmla="*/ 18 w 940"/>
                <a:gd name="T1" fmla="*/ 22 h 517"/>
                <a:gd name="T2" fmla="*/ 32 w 940"/>
                <a:gd name="T3" fmla="*/ 0 h 517"/>
                <a:gd name="T4" fmla="*/ 13 w 940"/>
                <a:gd name="T5" fmla="*/ 0 h 517"/>
                <a:gd name="T6" fmla="*/ 0 w 940"/>
                <a:gd name="T7" fmla="*/ 22 h 517"/>
                <a:gd name="T8" fmla="*/ 18 w 940"/>
                <a:gd name="T9" fmla="*/ 22 h 5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40" h="517">
                  <a:moveTo>
                    <a:pt x="554" y="517"/>
                  </a:moveTo>
                  <a:lnTo>
                    <a:pt x="940" y="7"/>
                  </a:lnTo>
                  <a:lnTo>
                    <a:pt x="385" y="0"/>
                  </a:lnTo>
                  <a:lnTo>
                    <a:pt x="0" y="510"/>
                  </a:lnTo>
                  <a:lnTo>
                    <a:pt x="554" y="517"/>
                  </a:lnTo>
                  <a:close/>
                </a:path>
              </a:pathLst>
            </a:custGeom>
            <a:solidFill>
              <a:srgbClr val="FFFFFF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45" name="Freeform 40"/>
            <p:cNvSpPr>
              <a:spLocks/>
            </p:cNvSpPr>
            <p:nvPr/>
          </p:nvSpPr>
          <p:spPr bwMode="auto">
            <a:xfrm>
              <a:off x="6421469" y="4696469"/>
              <a:ext cx="280312" cy="402430"/>
            </a:xfrm>
            <a:custGeom>
              <a:avLst/>
              <a:gdLst>
                <a:gd name="T0" fmla="*/ 13 w 401"/>
                <a:gd name="T1" fmla="*/ 1 h 522"/>
                <a:gd name="T2" fmla="*/ 13 w 401"/>
                <a:gd name="T3" fmla="*/ 0 h 522"/>
                <a:gd name="T4" fmla="*/ 0 w 401"/>
                <a:gd name="T5" fmla="*/ 22 h 522"/>
                <a:gd name="T6" fmla="*/ 0 w 401"/>
                <a:gd name="T7" fmla="*/ 22 h 522"/>
                <a:gd name="T8" fmla="*/ 13 w 401"/>
                <a:gd name="T9" fmla="*/ 0 h 522"/>
                <a:gd name="T10" fmla="*/ 13 w 401"/>
                <a:gd name="T11" fmla="*/ 0 h 522"/>
                <a:gd name="T12" fmla="*/ 13 w 401"/>
                <a:gd name="T13" fmla="*/ 1 h 52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1" h="522">
                  <a:moveTo>
                    <a:pt x="395" y="18"/>
                  </a:moveTo>
                  <a:lnTo>
                    <a:pt x="386" y="0"/>
                  </a:lnTo>
                  <a:lnTo>
                    <a:pt x="0" y="516"/>
                  </a:lnTo>
                  <a:lnTo>
                    <a:pt x="12" y="522"/>
                  </a:lnTo>
                  <a:lnTo>
                    <a:pt x="401" y="12"/>
                  </a:lnTo>
                  <a:lnTo>
                    <a:pt x="395" y="0"/>
                  </a:lnTo>
                  <a:lnTo>
                    <a:pt x="395" y="18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46" name="Freeform 41"/>
            <p:cNvSpPr>
              <a:spLocks/>
            </p:cNvSpPr>
            <p:nvPr/>
          </p:nvSpPr>
          <p:spPr bwMode="auto">
            <a:xfrm>
              <a:off x="6303443" y="4691375"/>
              <a:ext cx="395059" cy="18678"/>
            </a:xfrm>
            <a:custGeom>
              <a:avLst/>
              <a:gdLst>
                <a:gd name="T0" fmla="*/ 0 w 563"/>
                <a:gd name="T1" fmla="*/ 0 h 25"/>
                <a:gd name="T2" fmla="*/ 0 w 563"/>
                <a:gd name="T3" fmla="*/ 1 h 25"/>
                <a:gd name="T4" fmla="*/ 19 w 563"/>
                <a:gd name="T5" fmla="*/ 1 h 25"/>
                <a:gd name="T6" fmla="*/ 19 w 563"/>
                <a:gd name="T7" fmla="*/ 0 h 25"/>
                <a:gd name="T8" fmla="*/ 0 w 563"/>
                <a:gd name="T9" fmla="*/ 0 h 25"/>
                <a:gd name="T10" fmla="*/ 0 w 563"/>
                <a:gd name="T11" fmla="*/ 0 h 25"/>
                <a:gd name="T12" fmla="*/ 0 w 563"/>
                <a:gd name="T13" fmla="*/ 0 h 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63" h="25">
                  <a:moveTo>
                    <a:pt x="16" y="12"/>
                  </a:moveTo>
                  <a:lnTo>
                    <a:pt x="8" y="19"/>
                  </a:lnTo>
                  <a:lnTo>
                    <a:pt x="563" y="25"/>
                  </a:lnTo>
                  <a:lnTo>
                    <a:pt x="563" y="7"/>
                  </a:lnTo>
                  <a:lnTo>
                    <a:pt x="8" y="0"/>
                  </a:lnTo>
                  <a:lnTo>
                    <a:pt x="0" y="7"/>
                  </a:lnTo>
                  <a:lnTo>
                    <a:pt x="16" y="12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47" name="Freeform 42"/>
            <p:cNvSpPr>
              <a:spLocks/>
            </p:cNvSpPr>
            <p:nvPr/>
          </p:nvSpPr>
          <p:spPr bwMode="auto">
            <a:xfrm>
              <a:off x="6037885" y="4696469"/>
              <a:ext cx="277033" cy="402430"/>
            </a:xfrm>
            <a:custGeom>
              <a:avLst/>
              <a:gdLst>
                <a:gd name="T0" fmla="*/ 0 w 397"/>
                <a:gd name="T1" fmla="*/ 21 h 522"/>
                <a:gd name="T2" fmla="*/ 0 w 397"/>
                <a:gd name="T3" fmla="*/ 22 h 522"/>
                <a:gd name="T4" fmla="*/ 13 w 397"/>
                <a:gd name="T5" fmla="*/ 0 h 522"/>
                <a:gd name="T6" fmla="*/ 12 w 397"/>
                <a:gd name="T7" fmla="*/ 0 h 522"/>
                <a:gd name="T8" fmla="*/ 0 w 397"/>
                <a:gd name="T9" fmla="*/ 21 h 522"/>
                <a:gd name="T10" fmla="*/ 0 w 397"/>
                <a:gd name="T11" fmla="*/ 22 h 522"/>
                <a:gd name="T12" fmla="*/ 0 w 397"/>
                <a:gd name="T13" fmla="*/ 21 h 52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97" h="522">
                  <a:moveTo>
                    <a:pt x="4" y="500"/>
                  </a:moveTo>
                  <a:lnTo>
                    <a:pt x="17" y="517"/>
                  </a:lnTo>
                  <a:lnTo>
                    <a:pt x="397" y="5"/>
                  </a:lnTo>
                  <a:lnTo>
                    <a:pt x="381" y="0"/>
                  </a:lnTo>
                  <a:lnTo>
                    <a:pt x="0" y="506"/>
                  </a:lnTo>
                  <a:lnTo>
                    <a:pt x="4" y="522"/>
                  </a:lnTo>
                  <a:lnTo>
                    <a:pt x="4" y="500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48" name="Freeform 43"/>
            <p:cNvSpPr>
              <a:spLocks/>
            </p:cNvSpPr>
            <p:nvPr/>
          </p:nvSpPr>
          <p:spPr bwMode="auto">
            <a:xfrm>
              <a:off x="6039524" y="5081919"/>
              <a:ext cx="390141" cy="18678"/>
            </a:xfrm>
            <a:custGeom>
              <a:avLst/>
              <a:gdLst>
                <a:gd name="T0" fmla="*/ 18 w 557"/>
                <a:gd name="T1" fmla="*/ 0 h 26"/>
                <a:gd name="T2" fmla="*/ 18 w 557"/>
                <a:gd name="T3" fmla="*/ 0 h 26"/>
                <a:gd name="T4" fmla="*/ 0 w 557"/>
                <a:gd name="T5" fmla="*/ 0 h 26"/>
                <a:gd name="T6" fmla="*/ 0 w 557"/>
                <a:gd name="T7" fmla="*/ 1 h 26"/>
                <a:gd name="T8" fmla="*/ 18 w 557"/>
                <a:gd name="T9" fmla="*/ 1 h 26"/>
                <a:gd name="T10" fmla="*/ 19 w 557"/>
                <a:gd name="T11" fmla="*/ 1 h 26"/>
                <a:gd name="T12" fmla="*/ 18 w 557"/>
                <a:gd name="T13" fmla="*/ 0 h 2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57" h="26">
                  <a:moveTo>
                    <a:pt x="545" y="16"/>
                  </a:moveTo>
                  <a:lnTo>
                    <a:pt x="554" y="7"/>
                  </a:lnTo>
                  <a:lnTo>
                    <a:pt x="0" y="0"/>
                  </a:lnTo>
                  <a:lnTo>
                    <a:pt x="0" y="22"/>
                  </a:lnTo>
                  <a:lnTo>
                    <a:pt x="554" y="26"/>
                  </a:lnTo>
                  <a:lnTo>
                    <a:pt x="557" y="22"/>
                  </a:lnTo>
                  <a:lnTo>
                    <a:pt x="545" y="16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49" name="Freeform 44"/>
            <p:cNvSpPr>
              <a:spLocks/>
            </p:cNvSpPr>
            <p:nvPr/>
          </p:nvSpPr>
          <p:spPr bwMode="auto">
            <a:xfrm>
              <a:off x="6039524" y="5088711"/>
              <a:ext cx="388502" cy="628267"/>
            </a:xfrm>
            <a:custGeom>
              <a:avLst/>
              <a:gdLst>
                <a:gd name="T0" fmla="*/ 4 w 556"/>
                <a:gd name="T1" fmla="*/ 2 h 814"/>
                <a:gd name="T2" fmla="*/ 6 w 556"/>
                <a:gd name="T3" fmla="*/ 5 h 814"/>
                <a:gd name="T4" fmla="*/ 6 w 556"/>
                <a:gd name="T5" fmla="*/ 8 h 814"/>
                <a:gd name="T6" fmla="*/ 7 w 556"/>
                <a:gd name="T7" fmla="*/ 11 h 814"/>
                <a:gd name="T8" fmla="*/ 6 w 556"/>
                <a:gd name="T9" fmla="*/ 17 h 814"/>
                <a:gd name="T10" fmla="*/ 3 w 556"/>
                <a:gd name="T11" fmla="*/ 22 h 814"/>
                <a:gd name="T12" fmla="*/ 0 w 556"/>
                <a:gd name="T13" fmla="*/ 25 h 814"/>
                <a:gd name="T14" fmla="*/ 0 w 556"/>
                <a:gd name="T15" fmla="*/ 35 h 814"/>
                <a:gd name="T16" fmla="*/ 16 w 556"/>
                <a:gd name="T17" fmla="*/ 35 h 814"/>
                <a:gd name="T18" fmla="*/ 16 w 556"/>
                <a:gd name="T19" fmla="*/ 26 h 814"/>
                <a:gd name="T20" fmla="*/ 9 w 556"/>
                <a:gd name="T21" fmla="*/ 26 h 814"/>
                <a:gd name="T22" fmla="*/ 9 w 556"/>
                <a:gd name="T23" fmla="*/ 8 h 814"/>
                <a:gd name="T24" fmla="*/ 18 w 556"/>
                <a:gd name="T25" fmla="*/ 8 h 814"/>
                <a:gd name="T26" fmla="*/ 18 w 556"/>
                <a:gd name="T27" fmla="*/ 0 h 814"/>
                <a:gd name="T28" fmla="*/ 0 w 556"/>
                <a:gd name="T29" fmla="*/ 0 h 814"/>
                <a:gd name="T30" fmla="*/ 4 w 556"/>
                <a:gd name="T31" fmla="*/ 2 h 81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556" h="814">
                  <a:moveTo>
                    <a:pt x="132" y="59"/>
                  </a:moveTo>
                  <a:lnTo>
                    <a:pt x="180" y="116"/>
                  </a:lnTo>
                  <a:lnTo>
                    <a:pt x="193" y="194"/>
                  </a:lnTo>
                  <a:lnTo>
                    <a:pt x="211" y="270"/>
                  </a:lnTo>
                  <a:lnTo>
                    <a:pt x="169" y="405"/>
                  </a:lnTo>
                  <a:lnTo>
                    <a:pt x="97" y="513"/>
                  </a:lnTo>
                  <a:lnTo>
                    <a:pt x="0" y="596"/>
                  </a:lnTo>
                  <a:lnTo>
                    <a:pt x="0" y="814"/>
                  </a:lnTo>
                  <a:lnTo>
                    <a:pt x="490" y="814"/>
                  </a:lnTo>
                  <a:lnTo>
                    <a:pt x="490" y="613"/>
                  </a:lnTo>
                  <a:lnTo>
                    <a:pt x="253" y="613"/>
                  </a:lnTo>
                  <a:lnTo>
                    <a:pt x="253" y="180"/>
                  </a:lnTo>
                  <a:lnTo>
                    <a:pt x="556" y="180"/>
                  </a:lnTo>
                  <a:lnTo>
                    <a:pt x="556" y="7"/>
                  </a:lnTo>
                  <a:lnTo>
                    <a:pt x="2" y="0"/>
                  </a:lnTo>
                  <a:lnTo>
                    <a:pt x="132" y="59"/>
                  </a:lnTo>
                  <a:close/>
                </a:path>
              </a:pathLst>
            </a:custGeom>
            <a:solidFill>
              <a:srgbClr val="FFFFFF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50" name="Freeform 45"/>
            <p:cNvSpPr>
              <a:spLocks/>
            </p:cNvSpPr>
            <p:nvPr/>
          </p:nvSpPr>
          <p:spPr bwMode="auto">
            <a:xfrm>
              <a:off x="6128043" y="5126068"/>
              <a:ext cx="45899" cy="56035"/>
            </a:xfrm>
            <a:custGeom>
              <a:avLst/>
              <a:gdLst>
                <a:gd name="T0" fmla="*/ 2 w 64"/>
                <a:gd name="T1" fmla="*/ 3 h 71"/>
                <a:gd name="T2" fmla="*/ 2 w 64"/>
                <a:gd name="T3" fmla="*/ 3 h 71"/>
                <a:gd name="T4" fmla="*/ 0 w 64"/>
                <a:gd name="T5" fmla="*/ 0 h 71"/>
                <a:gd name="T6" fmla="*/ 0 w 64"/>
                <a:gd name="T7" fmla="*/ 0 h 71"/>
                <a:gd name="T8" fmla="*/ 2 w 64"/>
                <a:gd name="T9" fmla="*/ 3 h 71"/>
                <a:gd name="T10" fmla="*/ 2 w 64"/>
                <a:gd name="T11" fmla="*/ 3 h 71"/>
                <a:gd name="T12" fmla="*/ 2 w 64"/>
                <a:gd name="T13" fmla="*/ 3 h 71"/>
                <a:gd name="T14" fmla="*/ 2 w 64"/>
                <a:gd name="T15" fmla="*/ 3 h 71"/>
                <a:gd name="T16" fmla="*/ 2 w 64"/>
                <a:gd name="T17" fmla="*/ 3 h 71"/>
                <a:gd name="T18" fmla="*/ 2 w 64"/>
                <a:gd name="T19" fmla="*/ 3 h 7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64" h="71">
                  <a:moveTo>
                    <a:pt x="64" y="67"/>
                  </a:moveTo>
                  <a:lnTo>
                    <a:pt x="61" y="62"/>
                  </a:lnTo>
                  <a:lnTo>
                    <a:pt x="14" y="0"/>
                  </a:lnTo>
                  <a:lnTo>
                    <a:pt x="0" y="12"/>
                  </a:lnTo>
                  <a:lnTo>
                    <a:pt x="48" y="71"/>
                  </a:lnTo>
                  <a:lnTo>
                    <a:pt x="45" y="67"/>
                  </a:lnTo>
                  <a:lnTo>
                    <a:pt x="64" y="67"/>
                  </a:lnTo>
                  <a:lnTo>
                    <a:pt x="64" y="62"/>
                  </a:lnTo>
                  <a:lnTo>
                    <a:pt x="61" y="62"/>
                  </a:lnTo>
                  <a:lnTo>
                    <a:pt x="64" y="67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51" name="Freeform 46"/>
            <p:cNvSpPr>
              <a:spLocks/>
            </p:cNvSpPr>
            <p:nvPr/>
          </p:nvSpPr>
          <p:spPr bwMode="auto">
            <a:xfrm>
              <a:off x="6159189" y="5178706"/>
              <a:ext cx="26228" cy="59431"/>
            </a:xfrm>
            <a:custGeom>
              <a:avLst/>
              <a:gdLst>
                <a:gd name="T0" fmla="*/ 1 w 36"/>
                <a:gd name="T1" fmla="*/ 3 h 78"/>
                <a:gd name="T2" fmla="*/ 1 w 36"/>
                <a:gd name="T3" fmla="*/ 0 h 78"/>
                <a:gd name="T4" fmla="*/ 0 w 36"/>
                <a:gd name="T5" fmla="*/ 0 h 78"/>
                <a:gd name="T6" fmla="*/ 0 w 36"/>
                <a:gd name="T7" fmla="*/ 3 h 78"/>
                <a:gd name="T8" fmla="*/ 1 w 36"/>
                <a:gd name="T9" fmla="*/ 3 h 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6" h="78">
                  <a:moveTo>
                    <a:pt x="36" y="78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7" y="78"/>
                  </a:lnTo>
                  <a:lnTo>
                    <a:pt x="36" y="78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52" name="Freeform 47"/>
            <p:cNvSpPr>
              <a:spLocks/>
            </p:cNvSpPr>
            <p:nvPr/>
          </p:nvSpPr>
          <p:spPr bwMode="auto">
            <a:xfrm>
              <a:off x="6165746" y="5238137"/>
              <a:ext cx="24589" cy="59431"/>
            </a:xfrm>
            <a:custGeom>
              <a:avLst/>
              <a:gdLst>
                <a:gd name="T0" fmla="*/ 1 w 36"/>
                <a:gd name="T1" fmla="*/ 3 h 76"/>
                <a:gd name="T2" fmla="*/ 1 w 36"/>
                <a:gd name="T3" fmla="*/ 0 h 76"/>
                <a:gd name="T4" fmla="*/ 0 w 36"/>
                <a:gd name="T5" fmla="*/ 0 h 76"/>
                <a:gd name="T6" fmla="*/ 0 w 36"/>
                <a:gd name="T7" fmla="*/ 3 h 76"/>
                <a:gd name="T8" fmla="*/ 1 w 36"/>
                <a:gd name="T9" fmla="*/ 3 h 7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6" h="76">
                  <a:moveTo>
                    <a:pt x="36" y="76"/>
                  </a:moveTo>
                  <a:lnTo>
                    <a:pt x="29" y="0"/>
                  </a:lnTo>
                  <a:lnTo>
                    <a:pt x="0" y="0"/>
                  </a:lnTo>
                  <a:lnTo>
                    <a:pt x="15" y="76"/>
                  </a:lnTo>
                  <a:lnTo>
                    <a:pt x="36" y="76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53" name="Freeform 48"/>
            <p:cNvSpPr>
              <a:spLocks/>
            </p:cNvSpPr>
            <p:nvPr/>
          </p:nvSpPr>
          <p:spPr bwMode="auto">
            <a:xfrm>
              <a:off x="6154271" y="5297567"/>
              <a:ext cx="36063" cy="110371"/>
            </a:xfrm>
            <a:custGeom>
              <a:avLst/>
              <a:gdLst>
                <a:gd name="T0" fmla="*/ 0 w 53"/>
                <a:gd name="T1" fmla="*/ 6 h 144"/>
                <a:gd name="T2" fmla="*/ 0 w 53"/>
                <a:gd name="T3" fmla="*/ 6 h 144"/>
                <a:gd name="T4" fmla="*/ 2 w 53"/>
                <a:gd name="T5" fmla="*/ 0 h 144"/>
                <a:gd name="T6" fmla="*/ 1 w 53"/>
                <a:gd name="T7" fmla="*/ 0 h 144"/>
                <a:gd name="T8" fmla="*/ 0 w 53"/>
                <a:gd name="T9" fmla="*/ 5 h 144"/>
                <a:gd name="T10" fmla="*/ 0 w 53"/>
                <a:gd name="T11" fmla="*/ 5 h 144"/>
                <a:gd name="T12" fmla="*/ 0 w 53"/>
                <a:gd name="T13" fmla="*/ 6 h 144"/>
                <a:gd name="T14" fmla="*/ 0 w 53"/>
                <a:gd name="T15" fmla="*/ 6 h 144"/>
                <a:gd name="T16" fmla="*/ 0 w 53"/>
                <a:gd name="T17" fmla="*/ 6 h 144"/>
                <a:gd name="T18" fmla="*/ 0 w 53"/>
                <a:gd name="T19" fmla="*/ 6 h 1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3" h="144">
                  <a:moveTo>
                    <a:pt x="16" y="144"/>
                  </a:moveTo>
                  <a:lnTo>
                    <a:pt x="16" y="139"/>
                  </a:lnTo>
                  <a:lnTo>
                    <a:pt x="53" y="0"/>
                  </a:lnTo>
                  <a:lnTo>
                    <a:pt x="32" y="0"/>
                  </a:lnTo>
                  <a:lnTo>
                    <a:pt x="0" y="134"/>
                  </a:lnTo>
                  <a:lnTo>
                    <a:pt x="1" y="134"/>
                  </a:lnTo>
                  <a:lnTo>
                    <a:pt x="16" y="144"/>
                  </a:lnTo>
                  <a:lnTo>
                    <a:pt x="16" y="141"/>
                  </a:lnTo>
                  <a:lnTo>
                    <a:pt x="16" y="139"/>
                  </a:lnTo>
                  <a:lnTo>
                    <a:pt x="16" y="144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54" name="Freeform 49"/>
            <p:cNvSpPr>
              <a:spLocks/>
            </p:cNvSpPr>
            <p:nvPr/>
          </p:nvSpPr>
          <p:spPr bwMode="auto">
            <a:xfrm>
              <a:off x="6098537" y="5401147"/>
              <a:ext cx="65570" cy="88297"/>
            </a:xfrm>
            <a:custGeom>
              <a:avLst/>
              <a:gdLst>
                <a:gd name="T0" fmla="*/ 0 w 95"/>
                <a:gd name="T1" fmla="*/ 4 h 116"/>
                <a:gd name="T2" fmla="*/ 0 w 95"/>
                <a:gd name="T3" fmla="*/ 4 h 116"/>
                <a:gd name="T4" fmla="*/ 3 w 95"/>
                <a:gd name="T5" fmla="*/ 0 h 116"/>
                <a:gd name="T6" fmla="*/ 3 w 95"/>
                <a:gd name="T7" fmla="*/ 0 h 116"/>
                <a:gd name="T8" fmla="*/ 0 w 95"/>
                <a:gd name="T9" fmla="*/ 4 h 116"/>
                <a:gd name="T10" fmla="*/ 0 w 95"/>
                <a:gd name="T11" fmla="*/ 4 h 116"/>
                <a:gd name="T12" fmla="*/ 0 w 95"/>
                <a:gd name="T13" fmla="*/ 4 h 116"/>
                <a:gd name="T14" fmla="*/ 0 w 95"/>
                <a:gd name="T15" fmla="*/ 4 h 11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95" h="116">
                  <a:moveTo>
                    <a:pt x="17" y="116"/>
                  </a:moveTo>
                  <a:lnTo>
                    <a:pt x="17" y="115"/>
                  </a:lnTo>
                  <a:lnTo>
                    <a:pt x="95" y="10"/>
                  </a:lnTo>
                  <a:lnTo>
                    <a:pt x="80" y="0"/>
                  </a:lnTo>
                  <a:lnTo>
                    <a:pt x="0" y="102"/>
                  </a:lnTo>
                  <a:lnTo>
                    <a:pt x="17" y="116"/>
                  </a:lnTo>
                  <a:lnTo>
                    <a:pt x="17" y="115"/>
                  </a:lnTo>
                  <a:lnTo>
                    <a:pt x="17" y="116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55" name="Freeform 50"/>
            <p:cNvSpPr>
              <a:spLocks/>
            </p:cNvSpPr>
            <p:nvPr/>
          </p:nvSpPr>
          <p:spPr bwMode="auto">
            <a:xfrm>
              <a:off x="6029689" y="5479255"/>
              <a:ext cx="80323" cy="74713"/>
            </a:xfrm>
            <a:custGeom>
              <a:avLst/>
              <a:gdLst>
                <a:gd name="T0" fmla="*/ 1 w 115"/>
                <a:gd name="T1" fmla="*/ 4 h 97"/>
                <a:gd name="T2" fmla="*/ 1 w 115"/>
                <a:gd name="T3" fmla="*/ 4 h 97"/>
                <a:gd name="T4" fmla="*/ 4 w 115"/>
                <a:gd name="T5" fmla="*/ 0 h 97"/>
                <a:gd name="T6" fmla="*/ 3 w 115"/>
                <a:gd name="T7" fmla="*/ 0 h 97"/>
                <a:gd name="T8" fmla="*/ 0 w 115"/>
                <a:gd name="T9" fmla="*/ 4 h 97"/>
                <a:gd name="T10" fmla="*/ 0 w 115"/>
                <a:gd name="T11" fmla="*/ 4 h 97"/>
                <a:gd name="T12" fmla="*/ 0 w 115"/>
                <a:gd name="T13" fmla="*/ 4 h 97"/>
                <a:gd name="T14" fmla="*/ 0 w 115"/>
                <a:gd name="T15" fmla="*/ 4 h 97"/>
                <a:gd name="T16" fmla="*/ 0 w 115"/>
                <a:gd name="T17" fmla="*/ 4 h 97"/>
                <a:gd name="T18" fmla="*/ 1 w 115"/>
                <a:gd name="T19" fmla="*/ 4 h 9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15" h="97">
                  <a:moveTo>
                    <a:pt x="26" y="90"/>
                  </a:moveTo>
                  <a:lnTo>
                    <a:pt x="24" y="97"/>
                  </a:lnTo>
                  <a:lnTo>
                    <a:pt x="115" y="14"/>
                  </a:lnTo>
                  <a:lnTo>
                    <a:pt x="98" y="0"/>
                  </a:lnTo>
                  <a:lnTo>
                    <a:pt x="8" y="84"/>
                  </a:lnTo>
                  <a:lnTo>
                    <a:pt x="0" y="90"/>
                  </a:lnTo>
                  <a:lnTo>
                    <a:pt x="8" y="84"/>
                  </a:lnTo>
                  <a:lnTo>
                    <a:pt x="0" y="88"/>
                  </a:lnTo>
                  <a:lnTo>
                    <a:pt x="0" y="90"/>
                  </a:lnTo>
                  <a:lnTo>
                    <a:pt x="26" y="90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56" name="Freeform 51"/>
            <p:cNvSpPr>
              <a:spLocks/>
            </p:cNvSpPr>
            <p:nvPr/>
          </p:nvSpPr>
          <p:spPr bwMode="auto">
            <a:xfrm>
              <a:off x="6026410" y="5548874"/>
              <a:ext cx="21310" cy="181688"/>
            </a:xfrm>
            <a:custGeom>
              <a:avLst/>
              <a:gdLst>
                <a:gd name="T0" fmla="*/ 0 w 30"/>
                <a:gd name="T1" fmla="*/ 9 h 236"/>
                <a:gd name="T2" fmla="*/ 1 w 30"/>
                <a:gd name="T3" fmla="*/ 9 h 236"/>
                <a:gd name="T4" fmla="*/ 1 w 30"/>
                <a:gd name="T5" fmla="*/ 0 h 236"/>
                <a:gd name="T6" fmla="*/ 0 w 30"/>
                <a:gd name="T7" fmla="*/ 0 h 236"/>
                <a:gd name="T8" fmla="*/ 0 w 30"/>
                <a:gd name="T9" fmla="*/ 9 h 236"/>
                <a:gd name="T10" fmla="*/ 0 w 30"/>
                <a:gd name="T11" fmla="*/ 10 h 236"/>
                <a:gd name="T12" fmla="*/ 0 w 30"/>
                <a:gd name="T13" fmla="*/ 9 h 236"/>
                <a:gd name="T14" fmla="*/ 0 w 30"/>
                <a:gd name="T15" fmla="*/ 10 h 236"/>
                <a:gd name="T16" fmla="*/ 0 w 30"/>
                <a:gd name="T17" fmla="*/ 10 h 236"/>
                <a:gd name="T18" fmla="*/ 0 w 30"/>
                <a:gd name="T19" fmla="*/ 9 h 2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0" h="236">
                  <a:moveTo>
                    <a:pt x="17" y="206"/>
                  </a:moveTo>
                  <a:lnTo>
                    <a:pt x="30" y="218"/>
                  </a:lnTo>
                  <a:lnTo>
                    <a:pt x="30" y="0"/>
                  </a:lnTo>
                  <a:lnTo>
                    <a:pt x="4" y="0"/>
                  </a:lnTo>
                  <a:lnTo>
                    <a:pt x="0" y="218"/>
                  </a:lnTo>
                  <a:lnTo>
                    <a:pt x="17" y="236"/>
                  </a:lnTo>
                  <a:lnTo>
                    <a:pt x="0" y="218"/>
                  </a:lnTo>
                  <a:lnTo>
                    <a:pt x="0" y="236"/>
                  </a:lnTo>
                  <a:lnTo>
                    <a:pt x="17" y="236"/>
                  </a:lnTo>
                  <a:lnTo>
                    <a:pt x="17" y="206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57" name="Freeform 52"/>
            <p:cNvSpPr>
              <a:spLocks/>
            </p:cNvSpPr>
            <p:nvPr/>
          </p:nvSpPr>
          <p:spPr bwMode="auto">
            <a:xfrm>
              <a:off x="6039524" y="5706790"/>
              <a:ext cx="344242" cy="27168"/>
            </a:xfrm>
            <a:custGeom>
              <a:avLst/>
              <a:gdLst>
                <a:gd name="T0" fmla="*/ 16 w 493"/>
                <a:gd name="T1" fmla="*/ 0 h 33"/>
                <a:gd name="T2" fmla="*/ 16 w 493"/>
                <a:gd name="T3" fmla="*/ 0 h 33"/>
                <a:gd name="T4" fmla="*/ 0 w 493"/>
                <a:gd name="T5" fmla="*/ 0 h 33"/>
                <a:gd name="T6" fmla="*/ 0 w 493"/>
                <a:gd name="T7" fmla="*/ 1 h 33"/>
                <a:gd name="T8" fmla="*/ 16 w 493"/>
                <a:gd name="T9" fmla="*/ 2 h 33"/>
                <a:gd name="T10" fmla="*/ 16 w 493"/>
                <a:gd name="T11" fmla="*/ 0 h 33"/>
                <a:gd name="T12" fmla="*/ 16 w 493"/>
                <a:gd name="T13" fmla="*/ 2 h 33"/>
                <a:gd name="T14" fmla="*/ 16 w 493"/>
                <a:gd name="T15" fmla="*/ 2 h 33"/>
                <a:gd name="T16" fmla="*/ 16 w 493"/>
                <a:gd name="T17" fmla="*/ 0 h 33"/>
                <a:gd name="T18" fmla="*/ 16 w 493"/>
                <a:gd name="T19" fmla="*/ 0 h 3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93" h="33">
                  <a:moveTo>
                    <a:pt x="484" y="12"/>
                  </a:moveTo>
                  <a:lnTo>
                    <a:pt x="490" y="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490" y="33"/>
                  </a:lnTo>
                  <a:lnTo>
                    <a:pt x="493" y="12"/>
                  </a:lnTo>
                  <a:lnTo>
                    <a:pt x="490" y="33"/>
                  </a:lnTo>
                  <a:lnTo>
                    <a:pt x="493" y="33"/>
                  </a:lnTo>
                  <a:lnTo>
                    <a:pt x="493" y="12"/>
                  </a:lnTo>
                  <a:lnTo>
                    <a:pt x="484" y="12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58" name="Freeform 53"/>
            <p:cNvSpPr>
              <a:spLocks/>
            </p:cNvSpPr>
            <p:nvPr/>
          </p:nvSpPr>
          <p:spPr bwMode="auto">
            <a:xfrm>
              <a:off x="6378849" y="5550572"/>
              <a:ext cx="4918" cy="166406"/>
            </a:xfrm>
            <a:custGeom>
              <a:avLst/>
              <a:gdLst>
                <a:gd name="T0" fmla="*/ 0 w 9"/>
                <a:gd name="T1" fmla="*/ 1 h 214"/>
                <a:gd name="T2" fmla="*/ 0 w 9"/>
                <a:gd name="T3" fmla="*/ 0 h 214"/>
                <a:gd name="T4" fmla="*/ 0 w 9"/>
                <a:gd name="T5" fmla="*/ 10 h 214"/>
                <a:gd name="T6" fmla="*/ 0 w 9"/>
                <a:gd name="T7" fmla="*/ 10 h 214"/>
                <a:gd name="T8" fmla="*/ 0 w 9"/>
                <a:gd name="T9" fmla="*/ 0 h 214"/>
                <a:gd name="T10" fmla="*/ 0 w 9"/>
                <a:gd name="T11" fmla="*/ 0 h 214"/>
                <a:gd name="T12" fmla="*/ 0 w 9"/>
                <a:gd name="T13" fmla="*/ 0 h 214"/>
                <a:gd name="T14" fmla="*/ 0 w 9"/>
                <a:gd name="T15" fmla="*/ 0 h 214"/>
                <a:gd name="T16" fmla="*/ 0 w 9"/>
                <a:gd name="T17" fmla="*/ 0 h 214"/>
                <a:gd name="T18" fmla="*/ 0 w 9"/>
                <a:gd name="T19" fmla="*/ 1 h 2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9" h="214">
                  <a:moveTo>
                    <a:pt x="6" y="24"/>
                  </a:moveTo>
                  <a:lnTo>
                    <a:pt x="0" y="13"/>
                  </a:lnTo>
                  <a:lnTo>
                    <a:pt x="0" y="214"/>
                  </a:lnTo>
                  <a:lnTo>
                    <a:pt x="9" y="214"/>
                  </a:lnTo>
                  <a:lnTo>
                    <a:pt x="9" y="13"/>
                  </a:lnTo>
                  <a:lnTo>
                    <a:pt x="6" y="0"/>
                  </a:lnTo>
                  <a:lnTo>
                    <a:pt x="9" y="13"/>
                  </a:lnTo>
                  <a:lnTo>
                    <a:pt x="9" y="0"/>
                  </a:lnTo>
                  <a:lnTo>
                    <a:pt x="6" y="0"/>
                  </a:lnTo>
                  <a:lnTo>
                    <a:pt x="6" y="24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59" name="Freeform 54"/>
            <p:cNvSpPr>
              <a:spLocks/>
            </p:cNvSpPr>
            <p:nvPr/>
          </p:nvSpPr>
          <p:spPr bwMode="auto">
            <a:xfrm>
              <a:off x="6205088" y="5550572"/>
              <a:ext cx="175400" cy="18678"/>
            </a:xfrm>
            <a:custGeom>
              <a:avLst/>
              <a:gdLst>
                <a:gd name="T0" fmla="*/ 0 w 250"/>
                <a:gd name="T1" fmla="*/ 0 h 24"/>
                <a:gd name="T2" fmla="*/ 0 w 250"/>
                <a:gd name="T3" fmla="*/ 1 h 24"/>
                <a:gd name="T4" fmla="*/ 9 w 250"/>
                <a:gd name="T5" fmla="*/ 1 h 24"/>
                <a:gd name="T6" fmla="*/ 9 w 250"/>
                <a:gd name="T7" fmla="*/ 0 h 24"/>
                <a:gd name="T8" fmla="*/ 0 w 250"/>
                <a:gd name="T9" fmla="*/ 0 h 24"/>
                <a:gd name="T10" fmla="*/ 1 w 250"/>
                <a:gd name="T11" fmla="*/ 0 h 24"/>
                <a:gd name="T12" fmla="*/ 0 w 250"/>
                <a:gd name="T13" fmla="*/ 0 h 24"/>
                <a:gd name="T14" fmla="*/ 0 w 250"/>
                <a:gd name="T15" fmla="*/ 1 h 24"/>
                <a:gd name="T16" fmla="*/ 0 w 250"/>
                <a:gd name="T17" fmla="*/ 1 h 24"/>
                <a:gd name="T18" fmla="*/ 0 w 250"/>
                <a:gd name="T19" fmla="*/ 0 h 2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50" h="24">
                  <a:moveTo>
                    <a:pt x="0" y="13"/>
                  </a:moveTo>
                  <a:lnTo>
                    <a:pt x="13" y="24"/>
                  </a:lnTo>
                  <a:lnTo>
                    <a:pt x="250" y="24"/>
                  </a:lnTo>
                  <a:lnTo>
                    <a:pt x="250" y="0"/>
                  </a:lnTo>
                  <a:lnTo>
                    <a:pt x="13" y="0"/>
                  </a:lnTo>
                  <a:lnTo>
                    <a:pt x="24" y="13"/>
                  </a:lnTo>
                  <a:lnTo>
                    <a:pt x="0" y="13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60" name="Freeform 55"/>
            <p:cNvSpPr>
              <a:spLocks/>
            </p:cNvSpPr>
            <p:nvPr/>
          </p:nvSpPr>
          <p:spPr bwMode="auto">
            <a:xfrm>
              <a:off x="6205088" y="5219459"/>
              <a:ext cx="18032" cy="341302"/>
            </a:xfrm>
            <a:custGeom>
              <a:avLst/>
              <a:gdLst>
                <a:gd name="T0" fmla="*/ 0 w 24"/>
                <a:gd name="T1" fmla="*/ 0 h 443"/>
                <a:gd name="T2" fmla="*/ 0 w 24"/>
                <a:gd name="T3" fmla="*/ 0 h 443"/>
                <a:gd name="T4" fmla="*/ 0 w 24"/>
                <a:gd name="T5" fmla="*/ 19 h 443"/>
                <a:gd name="T6" fmla="*/ 1 w 24"/>
                <a:gd name="T7" fmla="*/ 19 h 443"/>
                <a:gd name="T8" fmla="*/ 1 w 24"/>
                <a:gd name="T9" fmla="*/ 0 h 443"/>
                <a:gd name="T10" fmla="*/ 0 w 24"/>
                <a:gd name="T11" fmla="*/ 1 h 443"/>
                <a:gd name="T12" fmla="*/ 0 w 24"/>
                <a:gd name="T13" fmla="*/ 0 h 443"/>
                <a:gd name="T14" fmla="*/ 0 w 24"/>
                <a:gd name="T15" fmla="*/ 0 h 443"/>
                <a:gd name="T16" fmla="*/ 0 w 24"/>
                <a:gd name="T17" fmla="*/ 0 h 443"/>
                <a:gd name="T18" fmla="*/ 0 w 24"/>
                <a:gd name="T19" fmla="*/ 0 h 44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4" h="443">
                  <a:moveTo>
                    <a:pt x="13" y="0"/>
                  </a:moveTo>
                  <a:lnTo>
                    <a:pt x="0" y="10"/>
                  </a:lnTo>
                  <a:lnTo>
                    <a:pt x="0" y="443"/>
                  </a:lnTo>
                  <a:lnTo>
                    <a:pt x="24" y="443"/>
                  </a:lnTo>
                  <a:lnTo>
                    <a:pt x="24" y="10"/>
                  </a:lnTo>
                  <a:lnTo>
                    <a:pt x="13" y="23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61" name="Freeform 56"/>
            <p:cNvSpPr>
              <a:spLocks/>
            </p:cNvSpPr>
            <p:nvPr/>
          </p:nvSpPr>
          <p:spPr bwMode="auto">
            <a:xfrm>
              <a:off x="6214924" y="5219459"/>
              <a:ext cx="218020" cy="16980"/>
            </a:xfrm>
            <a:custGeom>
              <a:avLst/>
              <a:gdLst>
                <a:gd name="T0" fmla="*/ 10 w 310"/>
                <a:gd name="T1" fmla="*/ 0 h 23"/>
                <a:gd name="T2" fmla="*/ 10 w 310"/>
                <a:gd name="T3" fmla="*/ 0 h 23"/>
                <a:gd name="T4" fmla="*/ 0 w 310"/>
                <a:gd name="T5" fmla="*/ 0 h 23"/>
                <a:gd name="T6" fmla="*/ 0 w 310"/>
                <a:gd name="T7" fmla="*/ 1 h 23"/>
                <a:gd name="T8" fmla="*/ 10 w 310"/>
                <a:gd name="T9" fmla="*/ 1 h 23"/>
                <a:gd name="T10" fmla="*/ 10 w 310"/>
                <a:gd name="T11" fmla="*/ 0 h 23"/>
                <a:gd name="T12" fmla="*/ 10 w 310"/>
                <a:gd name="T13" fmla="*/ 1 h 23"/>
                <a:gd name="T14" fmla="*/ 10 w 310"/>
                <a:gd name="T15" fmla="*/ 1 h 23"/>
                <a:gd name="T16" fmla="*/ 10 w 310"/>
                <a:gd name="T17" fmla="*/ 0 h 23"/>
                <a:gd name="T18" fmla="*/ 10 w 310"/>
                <a:gd name="T19" fmla="*/ 0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10" h="23">
                  <a:moveTo>
                    <a:pt x="288" y="10"/>
                  </a:moveTo>
                  <a:lnTo>
                    <a:pt x="303" y="0"/>
                  </a:lnTo>
                  <a:lnTo>
                    <a:pt x="0" y="0"/>
                  </a:lnTo>
                  <a:lnTo>
                    <a:pt x="0" y="23"/>
                  </a:lnTo>
                  <a:lnTo>
                    <a:pt x="303" y="23"/>
                  </a:lnTo>
                  <a:lnTo>
                    <a:pt x="310" y="10"/>
                  </a:lnTo>
                  <a:lnTo>
                    <a:pt x="303" y="23"/>
                  </a:lnTo>
                  <a:lnTo>
                    <a:pt x="310" y="23"/>
                  </a:lnTo>
                  <a:lnTo>
                    <a:pt x="310" y="10"/>
                  </a:lnTo>
                  <a:lnTo>
                    <a:pt x="288" y="10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62" name="Freeform 57"/>
            <p:cNvSpPr>
              <a:spLocks/>
            </p:cNvSpPr>
            <p:nvPr/>
          </p:nvSpPr>
          <p:spPr bwMode="auto">
            <a:xfrm>
              <a:off x="6418191" y="5087013"/>
              <a:ext cx="14753" cy="140935"/>
            </a:xfrm>
            <a:custGeom>
              <a:avLst/>
              <a:gdLst>
                <a:gd name="T0" fmla="*/ 0 w 22"/>
                <a:gd name="T1" fmla="*/ 1 h 183"/>
                <a:gd name="T2" fmla="*/ 0 w 22"/>
                <a:gd name="T3" fmla="*/ 0 h 183"/>
                <a:gd name="T4" fmla="*/ 0 w 22"/>
                <a:gd name="T5" fmla="*/ 8 h 183"/>
                <a:gd name="T6" fmla="*/ 1 w 22"/>
                <a:gd name="T7" fmla="*/ 8 h 183"/>
                <a:gd name="T8" fmla="*/ 1 w 22"/>
                <a:gd name="T9" fmla="*/ 0 h 183"/>
                <a:gd name="T10" fmla="*/ 0 w 22"/>
                <a:gd name="T11" fmla="*/ 0 h 183"/>
                <a:gd name="T12" fmla="*/ 1 w 22"/>
                <a:gd name="T13" fmla="*/ 0 h 183"/>
                <a:gd name="T14" fmla="*/ 1 w 22"/>
                <a:gd name="T15" fmla="*/ 0 h 183"/>
                <a:gd name="T16" fmla="*/ 0 w 22"/>
                <a:gd name="T17" fmla="*/ 0 h 183"/>
                <a:gd name="T18" fmla="*/ 0 w 22"/>
                <a:gd name="T19" fmla="*/ 1 h 18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2" h="183">
                  <a:moveTo>
                    <a:pt x="15" y="19"/>
                  </a:moveTo>
                  <a:lnTo>
                    <a:pt x="0" y="10"/>
                  </a:lnTo>
                  <a:lnTo>
                    <a:pt x="0" y="183"/>
                  </a:lnTo>
                  <a:lnTo>
                    <a:pt x="22" y="183"/>
                  </a:lnTo>
                  <a:lnTo>
                    <a:pt x="22" y="10"/>
                  </a:lnTo>
                  <a:lnTo>
                    <a:pt x="15" y="0"/>
                  </a:lnTo>
                  <a:lnTo>
                    <a:pt x="22" y="10"/>
                  </a:lnTo>
                  <a:lnTo>
                    <a:pt x="22" y="0"/>
                  </a:lnTo>
                  <a:lnTo>
                    <a:pt x="15" y="0"/>
                  </a:lnTo>
                  <a:lnTo>
                    <a:pt x="15" y="19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63" name="Freeform 58"/>
            <p:cNvSpPr>
              <a:spLocks/>
            </p:cNvSpPr>
            <p:nvPr/>
          </p:nvSpPr>
          <p:spPr bwMode="auto">
            <a:xfrm>
              <a:off x="6008378" y="5081919"/>
              <a:ext cx="419648" cy="18678"/>
            </a:xfrm>
            <a:custGeom>
              <a:avLst/>
              <a:gdLst>
                <a:gd name="T0" fmla="*/ 2 w 600"/>
                <a:gd name="T1" fmla="*/ 0 h 26"/>
                <a:gd name="T2" fmla="*/ 2 w 600"/>
                <a:gd name="T3" fmla="*/ 1 h 26"/>
                <a:gd name="T4" fmla="*/ 20 w 600"/>
                <a:gd name="T5" fmla="*/ 1 h 26"/>
                <a:gd name="T6" fmla="*/ 20 w 600"/>
                <a:gd name="T7" fmla="*/ 0 h 26"/>
                <a:gd name="T8" fmla="*/ 2 w 600"/>
                <a:gd name="T9" fmla="*/ 0 h 26"/>
                <a:gd name="T10" fmla="*/ 1 w 600"/>
                <a:gd name="T11" fmla="*/ 0 h 26"/>
                <a:gd name="T12" fmla="*/ 2 w 600"/>
                <a:gd name="T13" fmla="*/ 0 h 26"/>
                <a:gd name="T14" fmla="*/ 0 w 600"/>
                <a:gd name="T15" fmla="*/ 0 h 26"/>
                <a:gd name="T16" fmla="*/ 1 w 600"/>
                <a:gd name="T17" fmla="*/ 0 h 26"/>
                <a:gd name="T18" fmla="*/ 2 w 600"/>
                <a:gd name="T19" fmla="*/ 0 h 2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600" h="26">
                  <a:moveTo>
                    <a:pt x="57" y="0"/>
                  </a:moveTo>
                  <a:lnTo>
                    <a:pt x="46" y="22"/>
                  </a:lnTo>
                  <a:lnTo>
                    <a:pt x="600" y="26"/>
                  </a:lnTo>
                  <a:lnTo>
                    <a:pt x="600" y="7"/>
                  </a:lnTo>
                  <a:lnTo>
                    <a:pt x="46" y="0"/>
                  </a:lnTo>
                  <a:lnTo>
                    <a:pt x="44" y="19"/>
                  </a:lnTo>
                  <a:lnTo>
                    <a:pt x="46" y="0"/>
                  </a:lnTo>
                  <a:lnTo>
                    <a:pt x="0" y="0"/>
                  </a:lnTo>
                  <a:lnTo>
                    <a:pt x="44" y="19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64" name="Freeform 59"/>
            <p:cNvSpPr>
              <a:spLocks/>
            </p:cNvSpPr>
            <p:nvPr/>
          </p:nvSpPr>
          <p:spPr bwMode="auto">
            <a:xfrm>
              <a:off x="6039524" y="5081919"/>
              <a:ext cx="98355" cy="59431"/>
            </a:xfrm>
            <a:custGeom>
              <a:avLst/>
              <a:gdLst>
                <a:gd name="T0" fmla="*/ 4 w 143"/>
                <a:gd name="T1" fmla="*/ 2 h 78"/>
                <a:gd name="T2" fmla="*/ 4 w 143"/>
                <a:gd name="T3" fmla="*/ 2 h 78"/>
                <a:gd name="T4" fmla="*/ 0 w 143"/>
                <a:gd name="T5" fmla="*/ 0 h 78"/>
                <a:gd name="T6" fmla="*/ 0 w 143"/>
                <a:gd name="T7" fmla="*/ 1 h 78"/>
                <a:gd name="T8" fmla="*/ 4 w 143"/>
                <a:gd name="T9" fmla="*/ 3 h 78"/>
                <a:gd name="T10" fmla="*/ 4 w 143"/>
                <a:gd name="T11" fmla="*/ 3 h 78"/>
                <a:gd name="T12" fmla="*/ 4 w 143"/>
                <a:gd name="T13" fmla="*/ 2 h 78"/>
                <a:gd name="T14" fmla="*/ 4 w 143"/>
                <a:gd name="T15" fmla="*/ 2 h 78"/>
                <a:gd name="T16" fmla="*/ 4 w 143"/>
                <a:gd name="T17" fmla="*/ 2 h 7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3" h="78">
                  <a:moveTo>
                    <a:pt x="143" y="59"/>
                  </a:moveTo>
                  <a:lnTo>
                    <a:pt x="139" y="59"/>
                  </a:lnTo>
                  <a:lnTo>
                    <a:pt x="13" y="0"/>
                  </a:lnTo>
                  <a:lnTo>
                    <a:pt x="0" y="19"/>
                  </a:lnTo>
                  <a:lnTo>
                    <a:pt x="130" y="78"/>
                  </a:lnTo>
                  <a:lnTo>
                    <a:pt x="129" y="71"/>
                  </a:lnTo>
                  <a:lnTo>
                    <a:pt x="143" y="59"/>
                  </a:lnTo>
                  <a:lnTo>
                    <a:pt x="139" y="59"/>
                  </a:lnTo>
                  <a:lnTo>
                    <a:pt x="143" y="59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65" name="Freeform 60"/>
            <p:cNvSpPr>
              <a:spLocks/>
            </p:cNvSpPr>
            <p:nvPr/>
          </p:nvSpPr>
          <p:spPr bwMode="auto">
            <a:xfrm>
              <a:off x="6472286" y="5154934"/>
              <a:ext cx="427844" cy="395638"/>
            </a:xfrm>
            <a:custGeom>
              <a:avLst/>
              <a:gdLst>
                <a:gd name="T0" fmla="*/ 0 w 612"/>
                <a:gd name="T1" fmla="*/ 22 h 512"/>
                <a:gd name="T2" fmla="*/ 12 w 612"/>
                <a:gd name="T3" fmla="*/ 0 h 512"/>
                <a:gd name="T4" fmla="*/ 20 w 612"/>
                <a:gd name="T5" fmla="*/ 0 h 512"/>
                <a:gd name="T6" fmla="*/ 8 w 612"/>
                <a:gd name="T7" fmla="*/ 22 h 512"/>
                <a:gd name="T8" fmla="*/ 0 w 612"/>
                <a:gd name="T9" fmla="*/ 22 h 5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12" h="512">
                  <a:moveTo>
                    <a:pt x="0" y="512"/>
                  </a:moveTo>
                  <a:lnTo>
                    <a:pt x="379" y="0"/>
                  </a:lnTo>
                  <a:lnTo>
                    <a:pt x="612" y="0"/>
                  </a:lnTo>
                  <a:lnTo>
                    <a:pt x="232" y="512"/>
                  </a:lnTo>
                  <a:lnTo>
                    <a:pt x="0" y="512"/>
                  </a:lnTo>
                  <a:close/>
                </a:path>
              </a:pathLst>
            </a:custGeom>
            <a:solidFill>
              <a:srgbClr val="FFFFFF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66" name="Freeform 61"/>
            <p:cNvSpPr>
              <a:spLocks/>
            </p:cNvSpPr>
            <p:nvPr/>
          </p:nvSpPr>
          <p:spPr bwMode="auto">
            <a:xfrm>
              <a:off x="6465729" y="5144746"/>
              <a:ext cx="278672" cy="409222"/>
            </a:xfrm>
            <a:custGeom>
              <a:avLst/>
              <a:gdLst>
                <a:gd name="T0" fmla="*/ 13 w 399"/>
                <a:gd name="T1" fmla="*/ 0 h 530"/>
                <a:gd name="T2" fmla="*/ 12 w 399"/>
                <a:gd name="T3" fmla="*/ 0 h 530"/>
                <a:gd name="T4" fmla="*/ 0 w 399"/>
                <a:gd name="T5" fmla="*/ 22 h 530"/>
                <a:gd name="T6" fmla="*/ 0 w 399"/>
                <a:gd name="T7" fmla="*/ 23 h 530"/>
                <a:gd name="T8" fmla="*/ 13 w 399"/>
                <a:gd name="T9" fmla="*/ 1 h 530"/>
                <a:gd name="T10" fmla="*/ 13 w 399"/>
                <a:gd name="T11" fmla="*/ 1 h 530"/>
                <a:gd name="T12" fmla="*/ 13 w 399"/>
                <a:gd name="T13" fmla="*/ 0 h 53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99" h="530">
                  <a:moveTo>
                    <a:pt x="390" y="0"/>
                  </a:moveTo>
                  <a:lnTo>
                    <a:pt x="382" y="5"/>
                  </a:lnTo>
                  <a:lnTo>
                    <a:pt x="0" y="521"/>
                  </a:lnTo>
                  <a:lnTo>
                    <a:pt x="16" y="530"/>
                  </a:lnTo>
                  <a:lnTo>
                    <a:pt x="399" y="18"/>
                  </a:lnTo>
                  <a:lnTo>
                    <a:pt x="390" y="20"/>
                  </a:lnTo>
                  <a:lnTo>
                    <a:pt x="390" y="0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67" name="Freeform 62"/>
            <p:cNvSpPr>
              <a:spLocks/>
            </p:cNvSpPr>
            <p:nvPr/>
          </p:nvSpPr>
          <p:spPr bwMode="auto">
            <a:xfrm>
              <a:off x="6737844" y="5144746"/>
              <a:ext cx="165564" cy="15282"/>
            </a:xfrm>
            <a:custGeom>
              <a:avLst/>
              <a:gdLst>
                <a:gd name="T0" fmla="*/ 8 w 238"/>
                <a:gd name="T1" fmla="*/ 1 h 20"/>
                <a:gd name="T2" fmla="*/ 8 w 238"/>
                <a:gd name="T3" fmla="*/ 0 h 20"/>
                <a:gd name="T4" fmla="*/ 0 w 238"/>
                <a:gd name="T5" fmla="*/ 0 h 20"/>
                <a:gd name="T6" fmla="*/ 0 w 238"/>
                <a:gd name="T7" fmla="*/ 1 h 20"/>
                <a:gd name="T8" fmla="*/ 8 w 238"/>
                <a:gd name="T9" fmla="*/ 1 h 20"/>
                <a:gd name="T10" fmla="*/ 7 w 238"/>
                <a:gd name="T11" fmla="*/ 0 h 20"/>
                <a:gd name="T12" fmla="*/ 8 w 238"/>
                <a:gd name="T13" fmla="*/ 1 h 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38" h="20">
                  <a:moveTo>
                    <a:pt x="238" y="18"/>
                  </a:moveTo>
                  <a:lnTo>
                    <a:pt x="233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233" y="20"/>
                  </a:lnTo>
                  <a:lnTo>
                    <a:pt x="223" y="5"/>
                  </a:lnTo>
                  <a:lnTo>
                    <a:pt x="238" y="18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68" name="Freeform 63"/>
            <p:cNvSpPr>
              <a:spLocks/>
            </p:cNvSpPr>
            <p:nvPr/>
          </p:nvSpPr>
          <p:spPr bwMode="auto">
            <a:xfrm>
              <a:off x="6629654" y="5149840"/>
              <a:ext cx="273755" cy="407524"/>
            </a:xfrm>
            <a:custGeom>
              <a:avLst/>
              <a:gdLst>
                <a:gd name="T0" fmla="*/ 0 w 395"/>
                <a:gd name="T1" fmla="*/ 22 h 531"/>
                <a:gd name="T2" fmla="*/ 0 w 395"/>
                <a:gd name="T3" fmla="*/ 22 h 531"/>
                <a:gd name="T4" fmla="*/ 13 w 395"/>
                <a:gd name="T5" fmla="*/ 0 h 531"/>
                <a:gd name="T6" fmla="*/ 12 w 395"/>
                <a:gd name="T7" fmla="*/ 0 h 531"/>
                <a:gd name="T8" fmla="*/ 0 w 395"/>
                <a:gd name="T9" fmla="*/ 21 h 531"/>
                <a:gd name="T10" fmla="*/ 0 w 395"/>
                <a:gd name="T11" fmla="*/ 21 h 531"/>
                <a:gd name="T12" fmla="*/ 0 w 395"/>
                <a:gd name="T13" fmla="*/ 22 h 53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95" h="531">
                  <a:moveTo>
                    <a:pt x="10" y="531"/>
                  </a:moveTo>
                  <a:lnTo>
                    <a:pt x="17" y="525"/>
                  </a:lnTo>
                  <a:lnTo>
                    <a:pt x="395" y="13"/>
                  </a:lnTo>
                  <a:lnTo>
                    <a:pt x="380" y="0"/>
                  </a:lnTo>
                  <a:lnTo>
                    <a:pt x="0" y="516"/>
                  </a:lnTo>
                  <a:lnTo>
                    <a:pt x="10" y="511"/>
                  </a:lnTo>
                  <a:lnTo>
                    <a:pt x="10" y="531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69" name="Freeform 64"/>
            <p:cNvSpPr>
              <a:spLocks/>
            </p:cNvSpPr>
            <p:nvPr/>
          </p:nvSpPr>
          <p:spPr bwMode="auto">
            <a:xfrm>
              <a:off x="6465729" y="5542082"/>
              <a:ext cx="168843" cy="15282"/>
            </a:xfrm>
            <a:custGeom>
              <a:avLst/>
              <a:gdLst>
                <a:gd name="T0" fmla="*/ 0 w 243"/>
                <a:gd name="T1" fmla="*/ 0 h 20"/>
                <a:gd name="T2" fmla="*/ 0 w 243"/>
                <a:gd name="T3" fmla="*/ 1 h 20"/>
                <a:gd name="T4" fmla="*/ 8 w 243"/>
                <a:gd name="T5" fmla="*/ 1 h 20"/>
                <a:gd name="T6" fmla="*/ 8 w 243"/>
                <a:gd name="T7" fmla="*/ 0 h 20"/>
                <a:gd name="T8" fmla="*/ 0 w 243"/>
                <a:gd name="T9" fmla="*/ 0 h 20"/>
                <a:gd name="T10" fmla="*/ 0 w 243"/>
                <a:gd name="T11" fmla="*/ 0 h 20"/>
                <a:gd name="T12" fmla="*/ 0 w 243"/>
                <a:gd name="T13" fmla="*/ 0 h 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43" h="20">
                  <a:moveTo>
                    <a:pt x="0" y="5"/>
                  </a:moveTo>
                  <a:lnTo>
                    <a:pt x="11" y="20"/>
                  </a:lnTo>
                  <a:lnTo>
                    <a:pt x="243" y="20"/>
                  </a:lnTo>
                  <a:lnTo>
                    <a:pt x="243" y="0"/>
                  </a:lnTo>
                  <a:lnTo>
                    <a:pt x="11" y="0"/>
                  </a:lnTo>
                  <a:lnTo>
                    <a:pt x="16" y="14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70" name="Freeform 65"/>
            <p:cNvSpPr>
              <a:spLocks/>
            </p:cNvSpPr>
            <p:nvPr/>
          </p:nvSpPr>
          <p:spPr bwMode="auto">
            <a:xfrm>
              <a:off x="6801775" y="4701563"/>
              <a:ext cx="267198" cy="1000133"/>
            </a:xfrm>
            <a:custGeom>
              <a:avLst/>
              <a:gdLst>
                <a:gd name="T0" fmla="*/ 0 w 380"/>
                <a:gd name="T1" fmla="*/ 22 h 1299"/>
                <a:gd name="T2" fmla="*/ 13 w 380"/>
                <a:gd name="T3" fmla="*/ 0 h 1299"/>
                <a:gd name="T4" fmla="*/ 13 w 380"/>
                <a:gd name="T5" fmla="*/ 33 h 1299"/>
                <a:gd name="T6" fmla="*/ 0 w 380"/>
                <a:gd name="T7" fmla="*/ 55 h 1299"/>
                <a:gd name="T8" fmla="*/ 0 w 380"/>
                <a:gd name="T9" fmla="*/ 22 h 129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80" h="1299">
                  <a:moveTo>
                    <a:pt x="0" y="515"/>
                  </a:moveTo>
                  <a:lnTo>
                    <a:pt x="380" y="0"/>
                  </a:lnTo>
                  <a:lnTo>
                    <a:pt x="380" y="788"/>
                  </a:lnTo>
                  <a:lnTo>
                    <a:pt x="0" y="1299"/>
                  </a:lnTo>
                  <a:lnTo>
                    <a:pt x="0" y="515"/>
                  </a:lnTo>
                  <a:close/>
                </a:path>
              </a:pathLst>
            </a:custGeom>
            <a:solidFill>
              <a:srgbClr val="FFFFFF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71" name="Freeform 66"/>
            <p:cNvSpPr>
              <a:spLocks/>
            </p:cNvSpPr>
            <p:nvPr/>
          </p:nvSpPr>
          <p:spPr bwMode="auto">
            <a:xfrm>
              <a:off x="6795218" y="4696469"/>
              <a:ext cx="280312" cy="402430"/>
            </a:xfrm>
            <a:custGeom>
              <a:avLst/>
              <a:gdLst>
                <a:gd name="T0" fmla="*/ 13 w 400"/>
                <a:gd name="T1" fmla="*/ 0 h 524"/>
                <a:gd name="T2" fmla="*/ 12 w 400"/>
                <a:gd name="T3" fmla="*/ 0 h 524"/>
                <a:gd name="T4" fmla="*/ 0 w 400"/>
                <a:gd name="T5" fmla="*/ 22 h 524"/>
                <a:gd name="T6" fmla="*/ 0 w 400"/>
                <a:gd name="T7" fmla="*/ 22 h 524"/>
                <a:gd name="T8" fmla="*/ 13 w 400"/>
                <a:gd name="T9" fmla="*/ 0 h 524"/>
                <a:gd name="T10" fmla="*/ 12 w 400"/>
                <a:gd name="T11" fmla="*/ 0 h 524"/>
                <a:gd name="T12" fmla="*/ 13 w 400"/>
                <a:gd name="T13" fmla="*/ 0 h 5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0" h="524">
                  <a:moveTo>
                    <a:pt x="400" y="7"/>
                  </a:moveTo>
                  <a:lnTo>
                    <a:pt x="379" y="0"/>
                  </a:lnTo>
                  <a:lnTo>
                    <a:pt x="0" y="517"/>
                  </a:lnTo>
                  <a:lnTo>
                    <a:pt x="13" y="524"/>
                  </a:lnTo>
                  <a:lnTo>
                    <a:pt x="398" y="12"/>
                  </a:lnTo>
                  <a:lnTo>
                    <a:pt x="379" y="7"/>
                  </a:lnTo>
                  <a:lnTo>
                    <a:pt x="400" y="7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72" name="Freeform 67"/>
            <p:cNvSpPr>
              <a:spLocks/>
            </p:cNvSpPr>
            <p:nvPr/>
          </p:nvSpPr>
          <p:spPr bwMode="auto">
            <a:xfrm>
              <a:off x="7060776" y="4701563"/>
              <a:ext cx="14753" cy="611286"/>
            </a:xfrm>
            <a:custGeom>
              <a:avLst/>
              <a:gdLst>
                <a:gd name="T0" fmla="*/ 0 w 21"/>
                <a:gd name="T1" fmla="*/ 34 h 792"/>
                <a:gd name="T2" fmla="*/ 0 w 21"/>
                <a:gd name="T3" fmla="*/ 34 h 792"/>
                <a:gd name="T4" fmla="*/ 1 w 21"/>
                <a:gd name="T5" fmla="*/ 0 h 792"/>
                <a:gd name="T6" fmla="*/ 0 w 21"/>
                <a:gd name="T7" fmla="*/ 0 h 792"/>
                <a:gd name="T8" fmla="*/ 0 w 21"/>
                <a:gd name="T9" fmla="*/ 34 h 792"/>
                <a:gd name="T10" fmla="*/ 0 w 21"/>
                <a:gd name="T11" fmla="*/ 34 h 792"/>
                <a:gd name="T12" fmla="*/ 0 w 21"/>
                <a:gd name="T13" fmla="*/ 34 h 79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1" h="792">
                  <a:moveTo>
                    <a:pt x="17" y="792"/>
                  </a:moveTo>
                  <a:lnTo>
                    <a:pt x="19" y="788"/>
                  </a:lnTo>
                  <a:lnTo>
                    <a:pt x="21" y="0"/>
                  </a:lnTo>
                  <a:lnTo>
                    <a:pt x="0" y="0"/>
                  </a:lnTo>
                  <a:lnTo>
                    <a:pt x="0" y="788"/>
                  </a:lnTo>
                  <a:lnTo>
                    <a:pt x="0" y="784"/>
                  </a:lnTo>
                  <a:lnTo>
                    <a:pt x="17" y="792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73" name="Freeform 68"/>
            <p:cNvSpPr>
              <a:spLocks/>
            </p:cNvSpPr>
            <p:nvPr/>
          </p:nvSpPr>
          <p:spPr bwMode="auto">
            <a:xfrm>
              <a:off x="6795218" y="5304359"/>
              <a:ext cx="277033" cy="402430"/>
            </a:xfrm>
            <a:custGeom>
              <a:avLst/>
              <a:gdLst>
                <a:gd name="T0" fmla="*/ 0 w 396"/>
                <a:gd name="T1" fmla="*/ 22 h 521"/>
                <a:gd name="T2" fmla="*/ 0 w 396"/>
                <a:gd name="T3" fmla="*/ 22 h 521"/>
                <a:gd name="T4" fmla="*/ 13 w 396"/>
                <a:gd name="T5" fmla="*/ 0 h 521"/>
                <a:gd name="T6" fmla="*/ 12 w 396"/>
                <a:gd name="T7" fmla="*/ 0 h 521"/>
                <a:gd name="T8" fmla="*/ 0 w 396"/>
                <a:gd name="T9" fmla="*/ 22 h 521"/>
                <a:gd name="T10" fmla="*/ 0 w 396"/>
                <a:gd name="T11" fmla="*/ 22 h 521"/>
                <a:gd name="T12" fmla="*/ 0 w 396"/>
                <a:gd name="T13" fmla="*/ 22 h 5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96" h="521">
                  <a:moveTo>
                    <a:pt x="0" y="515"/>
                  </a:moveTo>
                  <a:lnTo>
                    <a:pt x="13" y="521"/>
                  </a:lnTo>
                  <a:lnTo>
                    <a:pt x="396" y="8"/>
                  </a:lnTo>
                  <a:lnTo>
                    <a:pt x="379" y="0"/>
                  </a:lnTo>
                  <a:lnTo>
                    <a:pt x="0" y="510"/>
                  </a:lnTo>
                  <a:lnTo>
                    <a:pt x="13" y="515"/>
                  </a:lnTo>
                  <a:lnTo>
                    <a:pt x="0" y="515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74" name="Freeform 69"/>
            <p:cNvSpPr>
              <a:spLocks/>
            </p:cNvSpPr>
            <p:nvPr/>
          </p:nvSpPr>
          <p:spPr bwMode="auto">
            <a:xfrm>
              <a:off x="6795218" y="5093805"/>
              <a:ext cx="9835" cy="607890"/>
            </a:xfrm>
            <a:custGeom>
              <a:avLst/>
              <a:gdLst>
                <a:gd name="T0" fmla="*/ 0 w 13"/>
                <a:gd name="T1" fmla="*/ 0 h 789"/>
                <a:gd name="T2" fmla="*/ 0 w 13"/>
                <a:gd name="T3" fmla="*/ 0 h 789"/>
                <a:gd name="T4" fmla="*/ 0 w 13"/>
                <a:gd name="T5" fmla="*/ 34 h 789"/>
                <a:gd name="T6" fmla="*/ 0 w 13"/>
                <a:gd name="T7" fmla="*/ 34 h 789"/>
                <a:gd name="T8" fmla="*/ 0 w 13"/>
                <a:gd name="T9" fmla="*/ 0 h 789"/>
                <a:gd name="T10" fmla="*/ 0 w 13"/>
                <a:gd name="T11" fmla="*/ 0 h 789"/>
                <a:gd name="T12" fmla="*/ 0 w 13"/>
                <a:gd name="T13" fmla="*/ 0 h 78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789">
                  <a:moveTo>
                    <a:pt x="0" y="0"/>
                  </a:moveTo>
                  <a:lnTo>
                    <a:pt x="0" y="5"/>
                  </a:lnTo>
                  <a:lnTo>
                    <a:pt x="0" y="789"/>
                  </a:lnTo>
                  <a:lnTo>
                    <a:pt x="13" y="789"/>
                  </a:lnTo>
                  <a:lnTo>
                    <a:pt x="13" y="5"/>
                  </a:lnTo>
                  <a:lnTo>
                    <a:pt x="13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75" name="Freeform 70"/>
            <p:cNvSpPr>
              <a:spLocks/>
            </p:cNvSpPr>
            <p:nvPr/>
          </p:nvSpPr>
          <p:spPr bwMode="auto">
            <a:xfrm>
              <a:off x="6426387" y="4701563"/>
              <a:ext cx="642586" cy="397336"/>
            </a:xfrm>
            <a:custGeom>
              <a:avLst/>
              <a:gdLst>
                <a:gd name="T0" fmla="*/ 0 w 916"/>
                <a:gd name="T1" fmla="*/ 22 h 515"/>
                <a:gd name="T2" fmla="*/ 13 w 916"/>
                <a:gd name="T3" fmla="*/ 0 h 515"/>
                <a:gd name="T4" fmla="*/ 31 w 916"/>
                <a:gd name="T5" fmla="*/ 0 h 515"/>
                <a:gd name="T6" fmla="*/ 18 w 916"/>
                <a:gd name="T7" fmla="*/ 22 h 515"/>
                <a:gd name="T8" fmla="*/ 0 w 916"/>
                <a:gd name="T9" fmla="*/ 22 h 5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16" h="515">
                  <a:moveTo>
                    <a:pt x="0" y="515"/>
                  </a:moveTo>
                  <a:lnTo>
                    <a:pt x="379" y="0"/>
                  </a:lnTo>
                  <a:lnTo>
                    <a:pt x="916" y="0"/>
                  </a:lnTo>
                  <a:lnTo>
                    <a:pt x="536" y="515"/>
                  </a:lnTo>
                  <a:lnTo>
                    <a:pt x="0" y="515"/>
                  </a:lnTo>
                  <a:close/>
                </a:path>
              </a:pathLst>
            </a:custGeom>
            <a:solidFill>
              <a:srgbClr val="FFFFFF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76" name="Freeform 71"/>
            <p:cNvSpPr>
              <a:spLocks/>
            </p:cNvSpPr>
            <p:nvPr/>
          </p:nvSpPr>
          <p:spPr bwMode="auto">
            <a:xfrm>
              <a:off x="6418191" y="4696469"/>
              <a:ext cx="280312" cy="402430"/>
            </a:xfrm>
            <a:custGeom>
              <a:avLst/>
              <a:gdLst>
                <a:gd name="T0" fmla="*/ 13 w 401"/>
                <a:gd name="T1" fmla="*/ 0 h 524"/>
                <a:gd name="T2" fmla="*/ 13 w 401"/>
                <a:gd name="T3" fmla="*/ 0 h 524"/>
                <a:gd name="T4" fmla="*/ 0 w 401"/>
                <a:gd name="T5" fmla="*/ 22 h 524"/>
                <a:gd name="T6" fmla="*/ 0 w 401"/>
                <a:gd name="T7" fmla="*/ 22 h 524"/>
                <a:gd name="T8" fmla="*/ 13 w 401"/>
                <a:gd name="T9" fmla="*/ 1 h 524"/>
                <a:gd name="T10" fmla="*/ 13 w 401"/>
                <a:gd name="T11" fmla="*/ 1 h 524"/>
                <a:gd name="T12" fmla="*/ 13 w 401"/>
                <a:gd name="T13" fmla="*/ 0 h 5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1" h="524">
                  <a:moveTo>
                    <a:pt x="392" y="0"/>
                  </a:moveTo>
                  <a:lnTo>
                    <a:pt x="383" y="1"/>
                  </a:lnTo>
                  <a:lnTo>
                    <a:pt x="0" y="517"/>
                  </a:lnTo>
                  <a:lnTo>
                    <a:pt x="15" y="524"/>
                  </a:lnTo>
                  <a:lnTo>
                    <a:pt x="401" y="17"/>
                  </a:lnTo>
                  <a:lnTo>
                    <a:pt x="392" y="20"/>
                  </a:lnTo>
                  <a:lnTo>
                    <a:pt x="392" y="0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77" name="Freeform 72"/>
            <p:cNvSpPr>
              <a:spLocks/>
            </p:cNvSpPr>
            <p:nvPr/>
          </p:nvSpPr>
          <p:spPr bwMode="auto">
            <a:xfrm>
              <a:off x="6690306" y="4696469"/>
              <a:ext cx="383584" cy="15282"/>
            </a:xfrm>
            <a:custGeom>
              <a:avLst/>
              <a:gdLst>
                <a:gd name="T0" fmla="*/ 18 w 547"/>
                <a:gd name="T1" fmla="*/ 0 h 20"/>
                <a:gd name="T2" fmla="*/ 18 w 547"/>
                <a:gd name="T3" fmla="*/ 0 h 20"/>
                <a:gd name="T4" fmla="*/ 0 w 547"/>
                <a:gd name="T5" fmla="*/ 0 h 20"/>
                <a:gd name="T6" fmla="*/ 0 w 547"/>
                <a:gd name="T7" fmla="*/ 1 h 20"/>
                <a:gd name="T8" fmla="*/ 18 w 547"/>
                <a:gd name="T9" fmla="*/ 1 h 20"/>
                <a:gd name="T10" fmla="*/ 18 w 547"/>
                <a:gd name="T11" fmla="*/ 0 h 20"/>
                <a:gd name="T12" fmla="*/ 18 w 547"/>
                <a:gd name="T13" fmla="*/ 0 h 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47" h="20">
                  <a:moveTo>
                    <a:pt x="547" y="12"/>
                  </a:moveTo>
                  <a:lnTo>
                    <a:pt x="537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537" y="18"/>
                  </a:lnTo>
                  <a:lnTo>
                    <a:pt x="528" y="0"/>
                  </a:lnTo>
                  <a:lnTo>
                    <a:pt x="547" y="12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78" name="Freeform 73"/>
            <p:cNvSpPr>
              <a:spLocks/>
            </p:cNvSpPr>
            <p:nvPr/>
          </p:nvSpPr>
          <p:spPr bwMode="auto">
            <a:xfrm>
              <a:off x="6795218" y="4696469"/>
              <a:ext cx="278672" cy="407524"/>
            </a:xfrm>
            <a:custGeom>
              <a:avLst/>
              <a:gdLst>
                <a:gd name="T0" fmla="*/ 0 w 398"/>
                <a:gd name="T1" fmla="*/ 22 h 530"/>
                <a:gd name="T2" fmla="*/ 0 w 398"/>
                <a:gd name="T3" fmla="*/ 22 h 530"/>
                <a:gd name="T4" fmla="*/ 13 w 398"/>
                <a:gd name="T5" fmla="*/ 0 h 530"/>
                <a:gd name="T6" fmla="*/ 12 w 398"/>
                <a:gd name="T7" fmla="*/ 0 h 530"/>
                <a:gd name="T8" fmla="*/ 0 w 398"/>
                <a:gd name="T9" fmla="*/ 22 h 530"/>
                <a:gd name="T10" fmla="*/ 0 w 398"/>
                <a:gd name="T11" fmla="*/ 22 h 530"/>
                <a:gd name="T12" fmla="*/ 0 w 398"/>
                <a:gd name="T13" fmla="*/ 22 h 53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98" h="530">
                  <a:moveTo>
                    <a:pt x="8" y="530"/>
                  </a:moveTo>
                  <a:lnTo>
                    <a:pt x="13" y="524"/>
                  </a:lnTo>
                  <a:lnTo>
                    <a:pt x="398" y="12"/>
                  </a:lnTo>
                  <a:lnTo>
                    <a:pt x="379" y="0"/>
                  </a:lnTo>
                  <a:lnTo>
                    <a:pt x="0" y="517"/>
                  </a:lnTo>
                  <a:lnTo>
                    <a:pt x="8" y="510"/>
                  </a:lnTo>
                  <a:lnTo>
                    <a:pt x="8" y="530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79" name="Freeform 74"/>
            <p:cNvSpPr>
              <a:spLocks/>
            </p:cNvSpPr>
            <p:nvPr/>
          </p:nvSpPr>
          <p:spPr bwMode="auto">
            <a:xfrm>
              <a:off x="6418191" y="5088711"/>
              <a:ext cx="383584" cy="15282"/>
            </a:xfrm>
            <a:custGeom>
              <a:avLst/>
              <a:gdLst>
                <a:gd name="T0" fmla="*/ 0 w 549"/>
                <a:gd name="T1" fmla="*/ 0 h 20"/>
                <a:gd name="T2" fmla="*/ 0 w 549"/>
                <a:gd name="T3" fmla="*/ 1 h 20"/>
                <a:gd name="T4" fmla="*/ 18 w 549"/>
                <a:gd name="T5" fmla="*/ 1 h 20"/>
                <a:gd name="T6" fmla="*/ 18 w 549"/>
                <a:gd name="T7" fmla="*/ 0 h 20"/>
                <a:gd name="T8" fmla="*/ 0 w 549"/>
                <a:gd name="T9" fmla="*/ 0 h 20"/>
                <a:gd name="T10" fmla="*/ 0 w 549"/>
                <a:gd name="T11" fmla="*/ 0 h 20"/>
                <a:gd name="T12" fmla="*/ 0 w 549"/>
                <a:gd name="T13" fmla="*/ 0 h 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49" h="20">
                  <a:moveTo>
                    <a:pt x="0" y="7"/>
                  </a:moveTo>
                  <a:lnTo>
                    <a:pt x="13" y="20"/>
                  </a:lnTo>
                  <a:lnTo>
                    <a:pt x="549" y="20"/>
                  </a:lnTo>
                  <a:lnTo>
                    <a:pt x="549" y="0"/>
                  </a:lnTo>
                  <a:lnTo>
                    <a:pt x="13" y="0"/>
                  </a:lnTo>
                  <a:lnTo>
                    <a:pt x="15" y="14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80" name="Freeform 75"/>
            <p:cNvSpPr>
              <a:spLocks/>
            </p:cNvSpPr>
            <p:nvPr/>
          </p:nvSpPr>
          <p:spPr bwMode="auto">
            <a:xfrm>
              <a:off x="6426387" y="5098899"/>
              <a:ext cx="375388" cy="602796"/>
            </a:xfrm>
            <a:custGeom>
              <a:avLst/>
              <a:gdLst>
                <a:gd name="T0" fmla="*/ 0 w 536"/>
                <a:gd name="T1" fmla="*/ 0 h 784"/>
                <a:gd name="T2" fmla="*/ 18 w 536"/>
                <a:gd name="T3" fmla="*/ 0 h 784"/>
                <a:gd name="T4" fmla="*/ 18 w 536"/>
                <a:gd name="T5" fmla="*/ 33 h 784"/>
                <a:gd name="T6" fmla="*/ 2 w 536"/>
                <a:gd name="T7" fmla="*/ 33 h 784"/>
                <a:gd name="T8" fmla="*/ 2 w 536"/>
                <a:gd name="T9" fmla="*/ 24 h 784"/>
                <a:gd name="T10" fmla="*/ 10 w 536"/>
                <a:gd name="T11" fmla="*/ 24 h 784"/>
                <a:gd name="T12" fmla="*/ 10 w 536"/>
                <a:gd name="T13" fmla="*/ 7 h 784"/>
                <a:gd name="T14" fmla="*/ 0 w 536"/>
                <a:gd name="T15" fmla="*/ 7 h 784"/>
                <a:gd name="T16" fmla="*/ 0 w 536"/>
                <a:gd name="T17" fmla="*/ 0 h 78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36" h="784">
                  <a:moveTo>
                    <a:pt x="0" y="0"/>
                  </a:moveTo>
                  <a:lnTo>
                    <a:pt x="536" y="0"/>
                  </a:lnTo>
                  <a:lnTo>
                    <a:pt x="536" y="784"/>
                  </a:lnTo>
                  <a:lnTo>
                    <a:pt x="66" y="784"/>
                  </a:lnTo>
                  <a:lnTo>
                    <a:pt x="66" y="586"/>
                  </a:lnTo>
                  <a:lnTo>
                    <a:pt x="298" y="586"/>
                  </a:lnTo>
                  <a:lnTo>
                    <a:pt x="298" y="167"/>
                  </a:lnTo>
                  <a:lnTo>
                    <a:pt x="0" y="1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81" name="Freeform 76"/>
            <p:cNvSpPr>
              <a:spLocks/>
            </p:cNvSpPr>
            <p:nvPr/>
          </p:nvSpPr>
          <p:spPr bwMode="auto">
            <a:xfrm>
              <a:off x="6426387" y="5088711"/>
              <a:ext cx="378666" cy="15282"/>
            </a:xfrm>
            <a:custGeom>
              <a:avLst/>
              <a:gdLst>
                <a:gd name="T0" fmla="*/ 18 w 541"/>
                <a:gd name="T1" fmla="*/ 0 h 20"/>
                <a:gd name="T2" fmla="*/ 18 w 541"/>
                <a:gd name="T3" fmla="*/ 0 h 20"/>
                <a:gd name="T4" fmla="*/ 0 w 541"/>
                <a:gd name="T5" fmla="*/ 0 h 20"/>
                <a:gd name="T6" fmla="*/ 0 w 541"/>
                <a:gd name="T7" fmla="*/ 1 h 20"/>
                <a:gd name="T8" fmla="*/ 18 w 541"/>
                <a:gd name="T9" fmla="*/ 1 h 20"/>
                <a:gd name="T10" fmla="*/ 18 w 541"/>
                <a:gd name="T11" fmla="*/ 0 h 20"/>
                <a:gd name="T12" fmla="*/ 18 w 541"/>
                <a:gd name="T13" fmla="*/ 0 h 20"/>
                <a:gd name="T14" fmla="*/ 18 w 541"/>
                <a:gd name="T15" fmla="*/ 0 h 20"/>
                <a:gd name="T16" fmla="*/ 18 w 541"/>
                <a:gd name="T17" fmla="*/ 0 h 20"/>
                <a:gd name="T18" fmla="*/ 18 w 541"/>
                <a:gd name="T19" fmla="*/ 0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41" h="20">
                  <a:moveTo>
                    <a:pt x="541" y="12"/>
                  </a:moveTo>
                  <a:lnTo>
                    <a:pt x="536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536" y="20"/>
                  </a:lnTo>
                  <a:lnTo>
                    <a:pt x="528" y="12"/>
                  </a:lnTo>
                  <a:lnTo>
                    <a:pt x="541" y="12"/>
                  </a:lnTo>
                  <a:lnTo>
                    <a:pt x="541" y="0"/>
                  </a:lnTo>
                  <a:lnTo>
                    <a:pt x="536" y="0"/>
                  </a:lnTo>
                  <a:lnTo>
                    <a:pt x="541" y="12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82" name="Freeform 77"/>
            <p:cNvSpPr>
              <a:spLocks/>
            </p:cNvSpPr>
            <p:nvPr/>
          </p:nvSpPr>
          <p:spPr bwMode="auto">
            <a:xfrm>
              <a:off x="6795218" y="5098899"/>
              <a:ext cx="9835" cy="611286"/>
            </a:xfrm>
            <a:custGeom>
              <a:avLst/>
              <a:gdLst>
                <a:gd name="T0" fmla="*/ 0 w 13"/>
                <a:gd name="T1" fmla="*/ 34 h 794"/>
                <a:gd name="T2" fmla="*/ 0 w 13"/>
                <a:gd name="T3" fmla="*/ 33 h 794"/>
                <a:gd name="T4" fmla="*/ 0 w 13"/>
                <a:gd name="T5" fmla="*/ 0 h 794"/>
                <a:gd name="T6" fmla="*/ 0 w 13"/>
                <a:gd name="T7" fmla="*/ 0 h 794"/>
                <a:gd name="T8" fmla="*/ 0 w 13"/>
                <a:gd name="T9" fmla="*/ 33 h 794"/>
                <a:gd name="T10" fmla="*/ 0 w 13"/>
                <a:gd name="T11" fmla="*/ 33 h 794"/>
                <a:gd name="T12" fmla="*/ 0 w 13"/>
                <a:gd name="T13" fmla="*/ 34 h 794"/>
                <a:gd name="T14" fmla="*/ 0 w 13"/>
                <a:gd name="T15" fmla="*/ 34 h 794"/>
                <a:gd name="T16" fmla="*/ 0 w 13"/>
                <a:gd name="T17" fmla="*/ 33 h 794"/>
                <a:gd name="T18" fmla="*/ 0 w 13"/>
                <a:gd name="T19" fmla="*/ 34 h 79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3" h="794">
                  <a:moveTo>
                    <a:pt x="8" y="794"/>
                  </a:moveTo>
                  <a:lnTo>
                    <a:pt x="13" y="784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784"/>
                  </a:lnTo>
                  <a:lnTo>
                    <a:pt x="8" y="774"/>
                  </a:lnTo>
                  <a:lnTo>
                    <a:pt x="8" y="794"/>
                  </a:lnTo>
                  <a:lnTo>
                    <a:pt x="13" y="794"/>
                  </a:lnTo>
                  <a:lnTo>
                    <a:pt x="13" y="784"/>
                  </a:lnTo>
                  <a:lnTo>
                    <a:pt x="8" y="794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83" name="Freeform 78"/>
            <p:cNvSpPr>
              <a:spLocks/>
            </p:cNvSpPr>
            <p:nvPr/>
          </p:nvSpPr>
          <p:spPr bwMode="auto">
            <a:xfrm>
              <a:off x="6464090" y="5691508"/>
              <a:ext cx="337685" cy="18678"/>
            </a:xfrm>
            <a:custGeom>
              <a:avLst/>
              <a:gdLst>
                <a:gd name="T0" fmla="*/ 0 w 484"/>
                <a:gd name="T1" fmla="*/ 0 h 24"/>
                <a:gd name="T2" fmla="*/ 0 w 484"/>
                <a:gd name="T3" fmla="*/ 1 h 24"/>
                <a:gd name="T4" fmla="*/ 16 w 484"/>
                <a:gd name="T5" fmla="*/ 1 h 24"/>
                <a:gd name="T6" fmla="*/ 16 w 484"/>
                <a:gd name="T7" fmla="*/ 0 h 24"/>
                <a:gd name="T8" fmla="*/ 0 w 484"/>
                <a:gd name="T9" fmla="*/ 0 h 24"/>
                <a:gd name="T10" fmla="*/ 1 w 484"/>
                <a:gd name="T11" fmla="*/ 0 h 24"/>
                <a:gd name="T12" fmla="*/ 0 w 484"/>
                <a:gd name="T13" fmla="*/ 0 h 24"/>
                <a:gd name="T14" fmla="*/ 0 w 484"/>
                <a:gd name="T15" fmla="*/ 1 h 24"/>
                <a:gd name="T16" fmla="*/ 0 w 484"/>
                <a:gd name="T17" fmla="*/ 1 h 24"/>
                <a:gd name="T18" fmla="*/ 0 w 484"/>
                <a:gd name="T19" fmla="*/ 0 h 2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84" h="24">
                  <a:moveTo>
                    <a:pt x="0" y="14"/>
                  </a:moveTo>
                  <a:lnTo>
                    <a:pt x="14" y="22"/>
                  </a:lnTo>
                  <a:lnTo>
                    <a:pt x="484" y="24"/>
                  </a:lnTo>
                  <a:lnTo>
                    <a:pt x="484" y="4"/>
                  </a:lnTo>
                  <a:lnTo>
                    <a:pt x="14" y="0"/>
                  </a:lnTo>
                  <a:lnTo>
                    <a:pt x="21" y="14"/>
                  </a:lnTo>
                  <a:lnTo>
                    <a:pt x="0" y="14"/>
                  </a:lnTo>
                  <a:lnTo>
                    <a:pt x="0" y="22"/>
                  </a:lnTo>
                  <a:lnTo>
                    <a:pt x="14" y="22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84" name="Freeform 79"/>
            <p:cNvSpPr>
              <a:spLocks/>
            </p:cNvSpPr>
            <p:nvPr/>
          </p:nvSpPr>
          <p:spPr bwMode="auto">
            <a:xfrm>
              <a:off x="6464090" y="5542082"/>
              <a:ext cx="13114" cy="159614"/>
            </a:xfrm>
            <a:custGeom>
              <a:avLst/>
              <a:gdLst>
                <a:gd name="T0" fmla="*/ 0 w 21"/>
                <a:gd name="T1" fmla="*/ 0 h 207"/>
                <a:gd name="T2" fmla="*/ 0 w 21"/>
                <a:gd name="T3" fmla="*/ 0 h 207"/>
                <a:gd name="T4" fmla="*/ 0 w 21"/>
                <a:gd name="T5" fmla="*/ 9 h 207"/>
                <a:gd name="T6" fmla="*/ 0 w 21"/>
                <a:gd name="T7" fmla="*/ 9 h 207"/>
                <a:gd name="T8" fmla="*/ 0 w 21"/>
                <a:gd name="T9" fmla="*/ 0 h 207"/>
                <a:gd name="T10" fmla="*/ 0 w 21"/>
                <a:gd name="T11" fmla="*/ 1 h 207"/>
                <a:gd name="T12" fmla="*/ 0 w 21"/>
                <a:gd name="T13" fmla="*/ 0 h 207"/>
                <a:gd name="T14" fmla="*/ 0 w 21"/>
                <a:gd name="T15" fmla="*/ 0 h 207"/>
                <a:gd name="T16" fmla="*/ 0 w 21"/>
                <a:gd name="T17" fmla="*/ 0 h 207"/>
                <a:gd name="T18" fmla="*/ 0 w 21"/>
                <a:gd name="T19" fmla="*/ 0 h 20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1" h="207">
                  <a:moveTo>
                    <a:pt x="14" y="0"/>
                  </a:moveTo>
                  <a:lnTo>
                    <a:pt x="0" y="9"/>
                  </a:lnTo>
                  <a:lnTo>
                    <a:pt x="0" y="207"/>
                  </a:lnTo>
                  <a:lnTo>
                    <a:pt x="21" y="207"/>
                  </a:lnTo>
                  <a:lnTo>
                    <a:pt x="21" y="9"/>
                  </a:lnTo>
                  <a:lnTo>
                    <a:pt x="14" y="2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85" name="Freeform 80"/>
            <p:cNvSpPr>
              <a:spLocks/>
            </p:cNvSpPr>
            <p:nvPr/>
          </p:nvSpPr>
          <p:spPr bwMode="auto">
            <a:xfrm>
              <a:off x="6472286" y="5542082"/>
              <a:ext cx="168843" cy="15282"/>
            </a:xfrm>
            <a:custGeom>
              <a:avLst/>
              <a:gdLst>
                <a:gd name="T0" fmla="*/ 8 w 239"/>
                <a:gd name="T1" fmla="*/ 0 h 20"/>
                <a:gd name="T2" fmla="*/ 8 w 239"/>
                <a:gd name="T3" fmla="*/ 0 h 20"/>
                <a:gd name="T4" fmla="*/ 0 w 239"/>
                <a:gd name="T5" fmla="*/ 0 h 20"/>
                <a:gd name="T6" fmla="*/ 0 w 239"/>
                <a:gd name="T7" fmla="*/ 1 h 20"/>
                <a:gd name="T8" fmla="*/ 8 w 239"/>
                <a:gd name="T9" fmla="*/ 1 h 20"/>
                <a:gd name="T10" fmla="*/ 8 w 239"/>
                <a:gd name="T11" fmla="*/ 0 h 20"/>
                <a:gd name="T12" fmla="*/ 8 w 239"/>
                <a:gd name="T13" fmla="*/ 1 h 20"/>
                <a:gd name="T14" fmla="*/ 8 w 239"/>
                <a:gd name="T15" fmla="*/ 1 h 20"/>
                <a:gd name="T16" fmla="*/ 8 w 239"/>
                <a:gd name="T17" fmla="*/ 0 h 20"/>
                <a:gd name="T18" fmla="*/ 8 w 239"/>
                <a:gd name="T19" fmla="*/ 0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39" h="20">
                  <a:moveTo>
                    <a:pt x="221" y="9"/>
                  </a:moveTo>
                  <a:lnTo>
                    <a:pt x="232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232" y="20"/>
                  </a:lnTo>
                  <a:lnTo>
                    <a:pt x="239" y="9"/>
                  </a:lnTo>
                  <a:lnTo>
                    <a:pt x="232" y="20"/>
                  </a:lnTo>
                  <a:lnTo>
                    <a:pt x="239" y="20"/>
                  </a:lnTo>
                  <a:lnTo>
                    <a:pt x="239" y="9"/>
                  </a:lnTo>
                  <a:lnTo>
                    <a:pt x="221" y="9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86" name="Freeform 81"/>
            <p:cNvSpPr>
              <a:spLocks/>
            </p:cNvSpPr>
            <p:nvPr/>
          </p:nvSpPr>
          <p:spPr bwMode="auto">
            <a:xfrm>
              <a:off x="6628014" y="5219459"/>
              <a:ext cx="13114" cy="331113"/>
            </a:xfrm>
            <a:custGeom>
              <a:avLst/>
              <a:gdLst>
                <a:gd name="T0" fmla="*/ 0 w 18"/>
                <a:gd name="T1" fmla="*/ 1 h 428"/>
                <a:gd name="T2" fmla="*/ 0 w 18"/>
                <a:gd name="T3" fmla="*/ 0 h 428"/>
                <a:gd name="T4" fmla="*/ 0 w 18"/>
                <a:gd name="T5" fmla="*/ 19 h 428"/>
                <a:gd name="T6" fmla="*/ 1 w 18"/>
                <a:gd name="T7" fmla="*/ 19 h 428"/>
                <a:gd name="T8" fmla="*/ 1 w 18"/>
                <a:gd name="T9" fmla="*/ 0 h 428"/>
                <a:gd name="T10" fmla="*/ 0 w 18"/>
                <a:gd name="T11" fmla="*/ 0 h 428"/>
                <a:gd name="T12" fmla="*/ 1 w 18"/>
                <a:gd name="T13" fmla="*/ 0 h 428"/>
                <a:gd name="T14" fmla="*/ 1 w 18"/>
                <a:gd name="T15" fmla="*/ 0 h 428"/>
                <a:gd name="T16" fmla="*/ 0 w 18"/>
                <a:gd name="T17" fmla="*/ 0 h 428"/>
                <a:gd name="T18" fmla="*/ 0 w 18"/>
                <a:gd name="T19" fmla="*/ 1 h 42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8" h="428">
                  <a:moveTo>
                    <a:pt x="11" y="18"/>
                  </a:moveTo>
                  <a:lnTo>
                    <a:pt x="0" y="9"/>
                  </a:lnTo>
                  <a:lnTo>
                    <a:pt x="0" y="428"/>
                  </a:lnTo>
                  <a:lnTo>
                    <a:pt x="18" y="428"/>
                  </a:lnTo>
                  <a:lnTo>
                    <a:pt x="18" y="9"/>
                  </a:lnTo>
                  <a:lnTo>
                    <a:pt x="11" y="0"/>
                  </a:lnTo>
                  <a:lnTo>
                    <a:pt x="18" y="9"/>
                  </a:lnTo>
                  <a:lnTo>
                    <a:pt x="18" y="0"/>
                  </a:lnTo>
                  <a:lnTo>
                    <a:pt x="11" y="0"/>
                  </a:lnTo>
                  <a:lnTo>
                    <a:pt x="11" y="18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87" name="Freeform 82"/>
            <p:cNvSpPr>
              <a:spLocks/>
            </p:cNvSpPr>
            <p:nvPr/>
          </p:nvSpPr>
          <p:spPr bwMode="auto">
            <a:xfrm>
              <a:off x="6416551" y="5219459"/>
              <a:ext cx="218020" cy="13584"/>
            </a:xfrm>
            <a:custGeom>
              <a:avLst/>
              <a:gdLst>
                <a:gd name="T0" fmla="*/ 0 w 312"/>
                <a:gd name="T1" fmla="*/ 0 h 18"/>
                <a:gd name="T2" fmla="*/ 0 w 312"/>
                <a:gd name="T3" fmla="*/ 1 h 18"/>
                <a:gd name="T4" fmla="*/ 10 w 312"/>
                <a:gd name="T5" fmla="*/ 1 h 18"/>
                <a:gd name="T6" fmla="*/ 10 w 312"/>
                <a:gd name="T7" fmla="*/ 0 h 18"/>
                <a:gd name="T8" fmla="*/ 0 w 312"/>
                <a:gd name="T9" fmla="*/ 0 h 18"/>
                <a:gd name="T10" fmla="*/ 0 w 312"/>
                <a:gd name="T11" fmla="*/ 0 h 18"/>
                <a:gd name="T12" fmla="*/ 0 w 312"/>
                <a:gd name="T13" fmla="*/ 0 h 18"/>
                <a:gd name="T14" fmla="*/ 0 w 312"/>
                <a:gd name="T15" fmla="*/ 1 h 18"/>
                <a:gd name="T16" fmla="*/ 0 w 312"/>
                <a:gd name="T17" fmla="*/ 1 h 18"/>
                <a:gd name="T18" fmla="*/ 0 w 312"/>
                <a:gd name="T19" fmla="*/ 0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12" h="18">
                  <a:moveTo>
                    <a:pt x="0" y="9"/>
                  </a:moveTo>
                  <a:lnTo>
                    <a:pt x="14" y="18"/>
                  </a:lnTo>
                  <a:lnTo>
                    <a:pt x="312" y="18"/>
                  </a:lnTo>
                  <a:lnTo>
                    <a:pt x="312" y="0"/>
                  </a:lnTo>
                  <a:lnTo>
                    <a:pt x="14" y="0"/>
                  </a:lnTo>
                  <a:lnTo>
                    <a:pt x="19" y="9"/>
                  </a:lnTo>
                  <a:lnTo>
                    <a:pt x="0" y="9"/>
                  </a:lnTo>
                  <a:lnTo>
                    <a:pt x="0" y="18"/>
                  </a:lnTo>
                  <a:lnTo>
                    <a:pt x="14" y="18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88" name="Freeform 83"/>
            <p:cNvSpPr>
              <a:spLocks/>
            </p:cNvSpPr>
            <p:nvPr/>
          </p:nvSpPr>
          <p:spPr bwMode="auto">
            <a:xfrm>
              <a:off x="6416551" y="5088711"/>
              <a:ext cx="13114" cy="137539"/>
            </a:xfrm>
            <a:custGeom>
              <a:avLst/>
              <a:gdLst>
                <a:gd name="T0" fmla="*/ 0 w 19"/>
                <a:gd name="T1" fmla="*/ 0 h 179"/>
                <a:gd name="T2" fmla="*/ 0 w 19"/>
                <a:gd name="T3" fmla="*/ 0 h 179"/>
                <a:gd name="T4" fmla="*/ 0 w 19"/>
                <a:gd name="T5" fmla="*/ 8 h 179"/>
                <a:gd name="T6" fmla="*/ 0 w 19"/>
                <a:gd name="T7" fmla="*/ 8 h 179"/>
                <a:gd name="T8" fmla="*/ 0 w 19"/>
                <a:gd name="T9" fmla="*/ 0 h 179"/>
                <a:gd name="T10" fmla="*/ 0 w 19"/>
                <a:gd name="T11" fmla="*/ 1 h 179"/>
                <a:gd name="T12" fmla="*/ 0 w 19"/>
                <a:gd name="T13" fmla="*/ 0 h 179"/>
                <a:gd name="T14" fmla="*/ 0 w 19"/>
                <a:gd name="T15" fmla="*/ 0 h 179"/>
                <a:gd name="T16" fmla="*/ 0 w 19"/>
                <a:gd name="T17" fmla="*/ 0 h 179"/>
                <a:gd name="T18" fmla="*/ 0 w 19"/>
                <a:gd name="T19" fmla="*/ 0 h 17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9" h="179">
                  <a:moveTo>
                    <a:pt x="14" y="0"/>
                  </a:moveTo>
                  <a:lnTo>
                    <a:pt x="0" y="12"/>
                  </a:lnTo>
                  <a:lnTo>
                    <a:pt x="0" y="179"/>
                  </a:lnTo>
                  <a:lnTo>
                    <a:pt x="19" y="179"/>
                  </a:lnTo>
                  <a:lnTo>
                    <a:pt x="19" y="12"/>
                  </a:lnTo>
                  <a:lnTo>
                    <a:pt x="14" y="2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89" name="Freeform 84"/>
            <p:cNvSpPr>
              <a:spLocks/>
            </p:cNvSpPr>
            <p:nvPr/>
          </p:nvSpPr>
          <p:spPr bwMode="auto">
            <a:xfrm>
              <a:off x="6401798" y="4679489"/>
              <a:ext cx="324571" cy="455069"/>
            </a:xfrm>
            <a:custGeom>
              <a:avLst/>
              <a:gdLst>
                <a:gd name="T0" fmla="*/ 1 w 464"/>
                <a:gd name="T1" fmla="*/ 25 h 590"/>
                <a:gd name="T2" fmla="*/ 1 w 464"/>
                <a:gd name="T3" fmla="*/ 25 h 590"/>
                <a:gd name="T4" fmla="*/ 15 w 464"/>
                <a:gd name="T5" fmla="*/ 1 h 590"/>
                <a:gd name="T6" fmla="*/ 14 w 464"/>
                <a:gd name="T7" fmla="*/ 0 h 590"/>
                <a:gd name="T8" fmla="*/ 0 w 464"/>
                <a:gd name="T9" fmla="*/ 24 h 590"/>
                <a:gd name="T10" fmla="*/ 0 w 464"/>
                <a:gd name="T11" fmla="*/ 25 h 590"/>
                <a:gd name="T12" fmla="*/ 0 w 464"/>
                <a:gd name="T13" fmla="*/ 24 h 590"/>
                <a:gd name="T14" fmla="*/ 0 w 464"/>
                <a:gd name="T15" fmla="*/ 25 h 590"/>
                <a:gd name="T16" fmla="*/ 0 w 464"/>
                <a:gd name="T17" fmla="*/ 25 h 590"/>
                <a:gd name="T18" fmla="*/ 1 w 464"/>
                <a:gd name="T19" fmla="*/ 25 h 59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64" h="590">
                  <a:moveTo>
                    <a:pt x="45" y="574"/>
                  </a:moveTo>
                  <a:lnTo>
                    <a:pt x="44" y="590"/>
                  </a:lnTo>
                  <a:lnTo>
                    <a:pt x="464" y="28"/>
                  </a:lnTo>
                  <a:lnTo>
                    <a:pt x="423" y="0"/>
                  </a:lnTo>
                  <a:lnTo>
                    <a:pt x="7" y="562"/>
                  </a:lnTo>
                  <a:lnTo>
                    <a:pt x="0" y="574"/>
                  </a:lnTo>
                  <a:lnTo>
                    <a:pt x="7" y="562"/>
                  </a:lnTo>
                  <a:lnTo>
                    <a:pt x="0" y="570"/>
                  </a:lnTo>
                  <a:lnTo>
                    <a:pt x="0" y="574"/>
                  </a:lnTo>
                  <a:lnTo>
                    <a:pt x="45" y="574"/>
                  </a:lnTo>
                  <a:close/>
                </a:path>
              </a:pathLst>
            </a:custGeom>
            <a:solidFill>
              <a:srgbClr val="FB9214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90" name="Freeform 85"/>
            <p:cNvSpPr>
              <a:spLocks/>
            </p:cNvSpPr>
            <p:nvPr/>
          </p:nvSpPr>
          <p:spPr bwMode="auto">
            <a:xfrm>
              <a:off x="6401798" y="5122672"/>
              <a:ext cx="39342" cy="140935"/>
            </a:xfrm>
            <a:custGeom>
              <a:avLst/>
              <a:gdLst>
                <a:gd name="T0" fmla="*/ 1 w 57"/>
                <a:gd name="T1" fmla="*/ 8 h 183"/>
                <a:gd name="T2" fmla="*/ 2 w 57"/>
                <a:gd name="T3" fmla="*/ 8 h 183"/>
                <a:gd name="T4" fmla="*/ 1 w 57"/>
                <a:gd name="T5" fmla="*/ 0 h 183"/>
                <a:gd name="T6" fmla="*/ 0 w 57"/>
                <a:gd name="T7" fmla="*/ 0 h 183"/>
                <a:gd name="T8" fmla="*/ 0 w 57"/>
                <a:gd name="T9" fmla="*/ 8 h 183"/>
                <a:gd name="T10" fmla="*/ 1 w 57"/>
                <a:gd name="T11" fmla="*/ 8 h 18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" h="183">
                  <a:moveTo>
                    <a:pt x="35" y="183"/>
                  </a:moveTo>
                  <a:lnTo>
                    <a:pt x="57" y="183"/>
                  </a:lnTo>
                  <a:lnTo>
                    <a:pt x="45" y="0"/>
                  </a:lnTo>
                  <a:lnTo>
                    <a:pt x="0" y="0"/>
                  </a:lnTo>
                  <a:lnTo>
                    <a:pt x="8" y="183"/>
                  </a:lnTo>
                  <a:lnTo>
                    <a:pt x="35" y="183"/>
                  </a:lnTo>
                  <a:close/>
                </a:path>
              </a:pathLst>
            </a:custGeom>
            <a:solidFill>
              <a:srgbClr val="FB9214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91" name="Freeform 86"/>
            <p:cNvSpPr>
              <a:spLocks/>
            </p:cNvSpPr>
            <p:nvPr/>
          </p:nvSpPr>
          <p:spPr bwMode="auto">
            <a:xfrm>
              <a:off x="6475564" y="4682885"/>
              <a:ext cx="322932" cy="451673"/>
            </a:xfrm>
            <a:custGeom>
              <a:avLst/>
              <a:gdLst>
                <a:gd name="T0" fmla="*/ 1 w 464"/>
                <a:gd name="T1" fmla="*/ 25 h 585"/>
                <a:gd name="T2" fmla="*/ 1 w 464"/>
                <a:gd name="T3" fmla="*/ 25 h 585"/>
                <a:gd name="T4" fmla="*/ 15 w 464"/>
                <a:gd name="T5" fmla="*/ 1 h 585"/>
                <a:gd name="T6" fmla="*/ 14 w 464"/>
                <a:gd name="T7" fmla="*/ 0 h 585"/>
                <a:gd name="T8" fmla="*/ 0 w 464"/>
                <a:gd name="T9" fmla="*/ 24 h 585"/>
                <a:gd name="T10" fmla="*/ 0 w 464"/>
                <a:gd name="T11" fmla="*/ 25 h 585"/>
                <a:gd name="T12" fmla="*/ 0 w 464"/>
                <a:gd name="T13" fmla="*/ 24 h 585"/>
                <a:gd name="T14" fmla="*/ 0 w 464"/>
                <a:gd name="T15" fmla="*/ 24 h 585"/>
                <a:gd name="T16" fmla="*/ 0 w 464"/>
                <a:gd name="T17" fmla="*/ 25 h 585"/>
                <a:gd name="T18" fmla="*/ 1 w 464"/>
                <a:gd name="T19" fmla="*/ 25 h 58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64" h="585">
                  <a:moveTo>
                    <a:pt x="46" y="569"/>
                  </a:moveTo>
                  <a:lnTo>
                    <a:pt x="43" y="585"/>
                  </a:lnTo>
                  <a:lnTo>
                    <a:pt x="464" y="28"/>
                  </a:lnTo>
                  <a:lnTo>
                    <a:pt x="422" y="0"/>
                  </a:lnTo>
                  <a:lnTo>
                    <a:pt x="4" y="561"/>
                  </a:lnTo>
                  <a:lnTo>
                    <a:pt x="0" y="569"/>
                  </a:lnTo>
                  <a:lnTo>
                    <a:pt x="4" y="561"/>
                  </a:lnTo>
                  <a:lnTo>
                    <a:pt x="0" y="566"/>
                  </a:lnTo>
                  <a:lnTo>
                    <a:pt x="0" y="569"/>
                  </a:lnTo>
                  <a:lnTo>
                    <a:pt x="46" y="569"/>
                  </a:lnTo>
                  <a:close/>
                </a:path>
              </a:pathLst>
            </a:custGeom>
            <a:solidFill>
              <a:srgbClr val="FB9214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92" name="Freeform 87"/>
            <p:cNvSpPr>
              <a:spLocks/>
            </p:cNvSpPr>
            <p:nvPr/>
          </p:nvSpPr>
          <p:spPr bwMode="auto">
            <a:xfrm>
              <a:off x="6475564" y="5122672"/>
              <a:ext cx="39342" cy="144332"/>
            </a:xfrm>
            <a:custGeom>
              <a:avLst/>
              <a:gdLst>
                <a:gd name="T0" fmla="*/ 1 w 59"/>
                <a:gd name="T1" fmla="*/ 8 h 188"/>
                <a:gd name="T2" fmla="*/ 2 w 59"/>
                <a:gd name="T3" fmla="*/ 8 h 188"/>
                <a:gd name="T4" fmla="*/ 1 w 59"/>
                <a:gd name="T5" fmla="*/ 0 h 188"/>
                <a:gd name="T6" fmla="*/ 0 w 59"/>
                <a:gd name="T7" fmla="*/ 0 h 188"/>
                <a:gd name="T8" fmla="*/ 0 w 59"/>
                <a:gd name="T9" fmla="*/ 8 h 188"/>
                <a:gd name="T10" fmla="*/ 1 w 59"/>
                <a:gd name="T11" fmla="*/ 8 h 18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9" h="188">
                  <a:moveTo>
                    <a:pt x="30" y="188"/>
                  </a:moveTo>
                  <a:lnTo>
                    <a:pt x="59" y="188"/>
                  </a:lnTo>
                  <a:lnTo>
                    <a:pt x="46" y="0"/>
                  </a:lnTo>
                  <a:lnTo>
                    <a:pt x="0" y="0"/>
                  </a:lnTo>
                  <a:lnTo>
                    <a:pt x="4" y="188"/>
                  </a:lnTo>
                  <a:lnTo>
                    <a:pt x="30" y="188"/>
                  </a:lnTo>
                  <a:close/>
                </a:path>
              </a:pathLst>
            </a:custGeom>
            <a:solidFill>
              <a:srgbClr val="FB9214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93" name="Freeform 88"/>
            <p:cNvSpPr>
              <a:spLocks/>
            </p:cNvSpPr>
            <p:nvPr/>
          </p:nvSpPr>
          <p:spPr bwMode="auto">
            <a:xfrm>
              <a:off x="6341146" y="4672697"/>
              <a:ext cx="324571" cy="453371"/>
            </a:xfrm>
            <a:custGeom>
              <a:avLst/>
              <a:gdLst>
                <a:gd name="T0" fmla="*/ 2 w 465"/>
                <a:gd name="T1" fmla="*/ 24 h 589"/>
                <a:gd name="T2" fmla="*/ 2 w 465"/>
                <a:gd name="T3" fmla="*/ 25 h 589"/>
                <a:gd name="T4" fmla="*/ 15 w 465"/>
                <a:gd name="T5" fmla="*/ 1 h 589"/>
                <a:gd name="T6" fmla="*/ 14 w 465"/>
                <a:gd name="T7" fmla="*/ 0 h 589"/>
                <a:gd name="T8" fmla="*/ 0 w 465"/>
                <a:gd name="T9" fmla="*/ 24 h 589"/>
                <a:gd name="T10" fmla="*/ 0 w 465"/>
                <a:gd name="T11" fmla="*/ 24 h 589"/>
                <a:gd name="T12" fmla="*/ 0 w 465"/>
                <a:gd name="T13" fmla="*/ 24 h 589"/>
                <a:gd name="T14" fmla="*/ 0 w 465"/>
                <a:gd name="T15" fmla="*/ 24 h 589"/>
                <a:gd name="T16" fmla="*/ 0 w 465"/>
                <a:gd name="T17" fmla="*/ 24 h 589"/>
                <a:gd name="T18" fmla="*/ 2 w 465"/>
                <a:gd name="T19" fmla="*/ 24 h 5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65" h="589">
                  <a:moveTo>
                    <a:pt x="57" y="579"/>
                  </a:moveTo>
                  <a:lnTo>
                    <a:pt x="53" y="589"/>
                  </a:lnTo>
                  <a:lnTo>
                    <a:pt x="465" y="30"/>
                  </a:lnTo>
                  <a:lnTo>
                    <a:pt x="426" y="0"/>
                  </a:lnTo>
                  <a:lnTo>
                    <a:pt x="3" y="560"/>
                  </a:lnTo>
                  <a:lnTo>
                    <a:pt x="0" y="579"/>
                  </a:lnTo>
                  <a:lnTo>
                    <a:pt x="3" y="560"/>
                  </a:lnTo>
                  <a:lnTo>
                    <a:pt x="0" y="574"/>
                  </a:lnTo>
                  <a:lnTo>
                    <a:pt x="0" y="579"/>
                  </a:lnTo>
                  <a:lnTo>
                    <a:pt x="57" y="579"/>
                  </a:lnTo>
                  <a:close/>
                </a:path>
              </a:pathLst>
            </a:custGeom>
            <a:solidFill>
              <a:srgbClr val="FB9214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94" name="Freeform 89"/>
            <p:cNvSpPr>
              <a:spLocks/>
            </p:cNvSpPr>
            <p:nvPr/>
          </p:nvSpPr>
          <p:spPr bwMode="auto">
            <a:xfrm>
              <a:off x="6341146" y="5119276"/>
              <a:ext cx="40981" cy="135841"/>
            </a:xfrm>
            <a:custGeom>
              <a:avLst/>
              <a:gdLst>
                <a:gd name="T0" fmla="*/ 1 w 58"/>
                <a:gd name="T1" fmla="*/ 7 h 178"/>
                <a:gd name="T2" fmla="*/ 2 w 58"/>
                <a:gd name="T3" fmla="*/ 7 h 178"/>
                <a:gd name="T4" fmla="*/ 2 w 58"/>
                <a:gd name="T5" fmla="*/ 0 h 178"/>
                <a:gd name="T6" fmla="*/ 0 w 58"/>
                <a:gd name="T7" fmla="*/ 0 h 178"/>
                <a:gd name="T8" fmla="*/ 0 w 58"/>
                <a:gd name="T9" fmla="*/ 7 h 178"/>
                <a:gd name="T10" fmla="*/ 1 w 58"/>
                <a:gd name="T11" fmla="*/ 7 h 17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8" h="178">
                  <a:moveTo>
                    <a:pt x="38" y="178"/>
                  </a:moveTo>
                  <a:lnTo>
                    <a:pt x="58" y="178"/>
                  </a:lnTo>
                  <a:lnTo>
                    <a:pt x="57" y="0"/>
                  </a:lnTo>
                  <a:lnTo>
                    <a:pt x="0" y="0"/>
                  </a:lnTo>
                  <a:lnTo>
                    <a:pt x="10" y="178"/>
                  </a:lnTo>
                  <a:lnTo>
                    <a:pt x="38" y="178"/>
                  </a:lnTo>
                  <a:close/>
                </a:path>
              </a:pathLst>
            </a:custGeom>
            <a:solidFill>
              <a:srgbClr val="FB9214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95" name="Freeform 90"/>
            <p:cNvSpPr>
              <a:spLocks/>
            </p:cNvSpPr>
            <p:nvPr/>
          </p:nvSpPr>
          <p:spPr bwMode="auto">
            <a:xfrm>
              <a:off x="6278854" y="4672697"/>
              <a:ext cx="324571" cy="453371"/>
            </a:xfrm>
            <a:custGeom>
              <a:avLst/>
              <a:gdLst>
                <a:gd name="T0" fmla="*/ 2 w 465"/>
                <a:gd name="T1" fmla="*/ 24 h 589"/>
                <a:gd name="T2" fmla="*/ 1 w 465"/>
                <a:gd name="T3" fmla="*/ 25 h 589"/>
                <a:gd name="T4" fmla="*/ 15 w 465"/>
                <a:gd name="T5" fmla="*/ 1 h 589"/>
                <a:gd name="T6" fmla="*/ 14 w 465"/>
                <a:gd name="T7" fmla="*/ 0 h 589"/>
                <a:gd name="T8" fmla="*/ 0 w 465"/>
                <a:gd name="T9" fmla="*/ 24 h 589"/>
                <a:gd name="T10" fmla="*/ 0 w 465"/>
                <a:gd name="T11" fmla="*/ 24 h 589"/>
                <a:gd name="T12" fmla="*/ 0 w 465"/>
                <a:gd name="T13" fmla="*/ 24 h 589"/>
                <a:gd name="T14" fmla="*/ 0 w 465"/>
                <a:gd name="T15" fmla="*/ 24 h 589"/>
                <a:gd name="T16" fmla="*/ 0 w 465"/>
                <a:gd name="T17" fmla="*/ 24 h 589"/>
                <a:gd name="T18" fmla="*/ 2 w 465"/>
                <a:gd name="T19" fmla="*/ 24 h 5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65" h="589">
                  <a:moveTo>
                    <a:pt x="46" y="579"/>
                  </a:moveTo>
                  <a:lnTo>
                    <a:pt x="44" y="589"/>
                  </a:lnTo>
                  <a:lnTo>
                    <a:pt x="465" y="30"/>
                  </a:lnTo>
                  <a:lnTo>
                    <a:pt x="422" y="0"/>
                  </a:lnTo>
                  <a:lnTo>
                    <a:pt x="5" y="560"/>
                  </a:lnTo>
                  <a:lnTo>
                    <a:pt x="0" y="579"/>
                  </a:lnTo>
                  <a:lnTo>
                    <a:pt x="5" y="560"/>
                  </a:lnTo>
                  <a:lnTo>
                    <a:pt x="0" y="574"/>
                  </a:lnTo>
                  <a:lnTo>
                    <a:pt x="0" y="579"/>
                  </a:lnTo>
                  <a:lnTo>
                    <a:pt x="46" y="579"/>
                  </a:lnTo>
                  <a:close/>
                </a:path>
              </a:pathLst>
            </a:custGeom>
            <a:solidFill>
              <a:srgbClr val="FB9214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96" name="Freeform 91"/>
            <p:cNvSpPr>
              <a:spLocks/>
            </p:cNvSpPr>
            <p:nvPr/>
          </p:nvSpPr>
          <p:spPr bwMode="auto">
            <a:xfrm>
              <a:off x="6278854" y="5119276"/>
              <a:ext cx="39342" cy="135841"/>
            </a:xfrm>
            <a:custGeom>
              <a:avLst/>
              <a:gdLst>
                <a:gd name="T0" fmla="*/ 1 w 55"/>
                <a:gd name="T1" fmla="*/ 7 h 178"/>
                <a:gd name="T2" fmla="*/ 2 w 55"/>
                <a:gd name="T3" fmla="*/ 7 h 178"/>
                <a:gd name="T4" fmla="*/ 2 w 55"/>
                <a:gd name="T5" fmla="*/ 0 h 178"/>
                <a:gd name="T6" fmla="*/ 0 w 55"/>
                <a:gd name="T7" fmla="*/ 0 h 178"/>
                <a:gd name="T8" fmla="*/ 0 w 55"/>
                <a:gd name="T9" fmla="*/ 7 h 178"/>
                <a:gd name="T10" fmla="*/ 1 w 55"/>
                <a:gd name="T11" fmla="*/ 7 h 17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" h="178">
                  <a:moveTo>
                    <a:pt x="29" y="178"/>
                  </a:moveTo>
                  <a:lnTo>
                    <a:pt x="55" y="178"/>
                  </a:lnTo>
                  <a:lnTo>
                    <a:pt x="46" y="0"/>
                  </a:lnTo>
                  <a:lnTo>
                    <a:pt x="0" y="0"/>
                  </a:lnTo>
                  <a:lnTo>
                    <a:pt x="5" y="178"/>
                  </a:lnTo>
                  <a:lnTo>
                    <a:pt x="29" y="178"/>
                  </a:lnTo>
                  <a:close/>
                </a:path>
              </a:pathLst>
            </a:custGeom>
            <a:solidFill>
              <a:srgbClr val="FB9214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97" name="Freeform 92"/>
            <p:cNvSpPr>
              <a:spLocks/>
            </p:cNvSpPr>
            <p:nvPr/>
          </p:nvSpPr>
          <p:spPr bwMode="auto">
            <a:xfrm>
              <a:off x="6554248" y="4669301"/>
              <a:ext cx="322932" cy="453371"/>
            </a:xfrm>
            <a:custGeom>
              <a:avLst/>
              <a:gdLst>
                <a:gd name="T0" fmla="*/ 1 w 465"/>
                <a:gd name="T1" fmla="*/ 25 h 588"/>
                <a:gd name="T2" fmla="*/ 1 w 465"/>
                <a:gd name="T3" fmla="*/ 25 h 588"/>
                <a:gd name="T4" fmla="*/ 15 w 465"/>
                <a:gd name="T5" fmla="*/ 1 h 588"/>
                <a:gd name="T6" fmla="*/ 14 w 465"/>
                <a:gd name="T7" fmla="*/ 0 h 588"/>
                <a:gd name="T8" fmla="*/ 0 w 465"/>
                <a:gd name="T9" fmla="*/ 24 h 588"/>
                <a:gd name="T10" fmla="*/ 0 w 465"/>
                <a:gd name="T11" fmla="*/ 25 h 588"/>
                <a:gd name="T12" fmla="*/ 0 w 465"/>
                <a:gd name="T13" fmla="*/ 24 h 588"/>
                <a:gd name="T14" fmla="*/ 0 w 465"/>
                <a:gd name="T15" fmla="*/ 24 h 588"/>
                <a:gd name="T16" fmla="*/ 0 w 465"/>
                <a:gd name="T17" fmla="*/ 25 h 588"/>
                <a:gd name="T18" fmla="*/ 1 w 465"/>
                <a:gd name="T19" fmla="*/ 25 h 58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65" h="588">
                  <a:moveTo>
                    <a:pt x="48" y="579"/>
                  </a:moveTo>
                  <a:lnTo>
                    <a:pt x="42" y="588"/>
                  </a:lnTo>
                  <a:lnTo>
                    <a:pt x="465" y="35"/>
                  </a:lnTo>
                  <a:lnTo>
                    <a:pt x="421" y="0"/>
                  </a:lnTo>
                  <a:lnTo>
                    <a:pt x="5" y="559"/>
                  </a:lnTo>
                  <a:lnTo>
                    <a:pt x="0" y="579"/>
                  </a:lnTo>
                  <a:lnTo>
                    <a:pt x="5" y="559"/>
                  </a:lnTo>
                  <a:lnTo>
                    <a:pt x="0" y="566"/>
                  </a:lnTo>
                  <a:lnTo>
                    <a:pt x="0" y="579"/>
                  </a:lnTo>
                  <a:lnTo>
                    <a:pt x="48" y="579"/>
                  </a:lnTo>
                  <a:close/>
                </a:path>
              </a:pathLst>
            </a:custGeom>
            <a:solidFill>
              <a:srgbClr val="FB9214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98" name="Freeform 93"/>
            <p:cNvSpPr>
              <a:spLocks/>
            </p:cNvSpPr>
            <p:nvPr/>
          </p:nvSpPr>
          <p:spPr bwMode="auto">
            <a:xfrm>
              <a:off x="6554248" y="5115880"/>
              <a:ext cx="37703" cy="135841"/>
            </a:xfrm>
            <a:custGeom>
              <a:avLst/>
              <a:gdLst>
                <a:gd name="T0" fmla="*/ 1 w 55"/>
                <a:gd name="T1" fmla="*/ 7 h 178"/>
                <a:gd name="T2" fmla="*/ 2 w 55"/>
                <a:gd name="T3" fmla="*/ 7 h 178"/>
                <a:gd name="T4" fmla="*/ 1 w 55"/>
                <a:gd name="T5" fmla="*/ 0 h 178"/>
                <a:gd name="T6" fmla="*/ 0 w 55"/>
                <a:gd name="T7" fmla="*/ 0 h 178"/>
                <a:gd name="T8" fmla="*/ 0 w 55"/>
                <a:gd name="T9" fmla="*/ 7 h 178"/>
                <a:gd name="T10" fmla="*/ 1 w 55"/>
                <a:gd name="T11" fmla="*/ 7 h 17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" h="178">
                  <a:moveTo>
                    <a:pt x="31" y="178"/>
                  </a:moveTo>
                  <a:lnTo>
                    <a:pt x="55" y="178"/>
                  </a:lnTo>
                  <a:lnTo>
                    <a:pt x="48" y="0"/>
                  </a:lnTo>
                  <a:lnTo>
                    <a:pt x="0" y="0"/>
                  </a:lnTo>
                  <a:lnTo>
                    <a:pt x="12" y="178"/>
                  </a:lnTo>
                  <a:lnTo>
                    <a:pt x="31" y="178"/>
                  </a:lnTo>
                  <a:close/>
                </a:path>
              </a:pathLst>
            </a:custGeom>
            <a:solidFill>
              <a:srgbClr val="FB9214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799" name="Freeform 94"/>
            <p:cNvSpPr>
              <a:spLocks/>
            </p:cNvSpPr>
            <p:nvPr/>
          </p:nvSpPr>
          <p:spPr bwMode="auto">
            <a:xfrm>
              <a:off x="6218202" y="4436672"/>
              <a:ext cx="36063" cy="815049"/>
            </a:xfrm>
            <a:custGeom>
              <a:avLst/>
              <a:gdLst>
                <a:gd name="T0" fmla="*/ 1 w 51"/>
                <a:gd name="T1" fmla="*/ 45 h 1058"/>
                <a:gd name="T2" fmla="*/ 2 w 51"/>
                <a:gd name="T3" fmla="*/ 45 h 1058"/>
                <a:gd name="T4" fmla="*/ 2 w 51"/>
                <a:gd name="T5" fmla="*/ 0 h 1058"/>
                <a:gd name="T6" fmla="*/ 0 w 51"/>
                <a:gd name="T7" fmla="*/ 0 h 1058"/>
                <a:gd name="T8" fmla="*/ 0 w 51"/>
                <a:gd name="T9" fmla="*/ 45 h 1058"/>
                <a:gd name="T10" fmla="*/ 1 w 51"/>
                <a:gd name="T11" fmla="*/ 45 h 105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1" h="1058">
                  <a:moveTo>
                    <a:pt x="24" y="1058"/>
                  </a:moveTo>
                  <a:lnTo>
                    <a:pt x="51" y="1058"/>
                  </a:lnTo>
                  <a:lnTo>
                    <a:pt x="51" y="0"/>
                  </a:lnTo>
                  <a:lnTo>
                    <a:pt x="0" y="0"/>
                  </a:lnTo>
                  <a:lnTo>
                    <a:pt x="0" y="1058"/>
                  </a:lnTo>
                  <a:lnTo>
                    <a:pt x="24" y="1058"/>
                  </a:lnTo>
                  <a:close/>
                </a:path>
              </a:pathLst>
            </a:custGeom>
            <a:solidFill>
              <a:srgbClr val="FB9214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00" name="Freeform 95"/>
            <p:cNvSpPr>
              <a:spLocks/>
            </p:cNvSpPr>
            <p:nvPr/>
          </p:nvSpPr>
          <p:spPr bwMode="auto">
            <a:xfrm>
              <a:off x="6900130" y="4321207"/>
              <a:ext cx="36063" cy="400732"/>
            </a:xfrm>
            <a:custGeom>
              <a:avLst/>
              <a:gdLst>
                <a:gd name="T0" fmla="*/ 1 w 51"/>
                <a:gd name="T1" fmla="*/ 22 h 521"/>
                <a:gd name="T2" fmla="*/ 2 w 51"/>
                <a:gd name="T3" fmla="*/ 22 h 521"/>
                <a:gd name="T4" fmla="*/ 2 w 51"/>
                <a:gd name="T5" fmla="*/ 0 h 521"/>
                <a:gd name="T6" fmla="*/ 0 w 51"/>
                <a:gd name="T7" fmla="*/ 0 h 521"/>
                <a:gd name="T8" fmla="*/ 0 w 51"/>
                <a:gd name="T9" fmla="*/ 22 h 521"/>
                <a:gd name="T10" fmla="*/ 1 w 51"/>
                <a:gd name="T11" fmla="*/ 22 h 5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1" h="521">
                  <a:moveTo>
                    <a:pt x="27" y="521"/>
                  </a:moveTo>
                  <a:lnTo>
                    <a:pt x="51" y="521"/>
                  </a:lnTo>
                  <a:lnTo>
                    <a:pt x="51" y="0"/>
                  </a:lnTo>
                  <a:lnTo>
                    <a:pt x="0" y="0"/>
                  </a:lnTo>
                  <a:lnTo>
                    <a:pt x="0" y="521"/>
                  </a:lnTo>
                  <a:lnTo>
                    <a:pt x="27" y="521"/>
                  </a:lnTo>
                  <a:close/>
                </a:path>
              </a:pathLst>
            </a:custGeom>
            <a:solidFill>
              <a:srgbClr val="FB9214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01" name="Freeform 96"/>
            <p:cNvSpPr>
              <a:spLocks/>
            </p:cNvSpPr>
            <p:nvPr/>
          </p:nvSpPr>
          <p:spPr bwMode="auto">
            <a:xfrm>
              <a:off x="4910082" y="5861309"/>
              <a:ext cx="339325" cy="93391"/>
            </a:xfrm>
            <a:custGeom>
              <a:avLst/>
              <a:gdLst>
                <a:gd name="T0" fmla="*/ 0 w 484"/>
                <a:gd name="T1" fmla="*/ 2 h 123"/>
                <a:gd name="T2" fmla="*/ 10 w 484"/>
                <a:gd name="T3" fmla="*/ 2 h 123"/>
                <a:gd name="T4" fmla="*/ 12 w 484"/>
                <a:gd name="T5" fmla="*/ 0 h 123"/>
                <a:gd name="T6" fmla="*/ 16 w 484"/>
                <a:gd name="T7" fmla="*/ 2 h 123"/>
                <a:gd name="T8" fmla="*/ 8 w 484"/>
                <a:gd name="T9" fmla="*/ 5 h 123"/>
                <a:gd name="T10" fmla="*/ 10 w 484"/>
                <a:gd name="T11" fmla="*/ 3 h 123"/>
                <a:gd name="T12" fmla="*/ 0 w 484"/>
                <a:gd name="T13" fmla="*/ 3 h 123"/>
                <a:gd name="T14" fmla="*/ 0 w 484"/>
                <a:gd name="T15" fmla="*/ 2 h 12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84" h="123">
                  <a:moveTo>
                    <a:pt x="0" y="41"/>
                  </a:moveTo>
                  <a:lnTo>
                    <a:pt x="312" y="41"/>
                  </a:lnTo>
                  <a:lnTo>
                    <a:pt x="357" y="0"/>
                  </a:lnTo>
                  <a:lnTo>
                    <a:pt x="484" y="58"/>
                  </a:lnTo>
                  <a:lnTo>
                    <a:pt x="240" y="123"/>
                  </a:lnTo>
                  <a:lnTo>
                    <a:pt x="292" y="72"/>
                  </a:lnTo>
                  <a:lnTo>
                    <a:pt x="0" y="72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0000FF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02" name="Freeform 97"/>
            <p:cNvSpPr>
              <a:spLocks/>
            </p:cNvSpPr>
            <p:nvPr/>
          </p:nvSpPr>
          <p:spPr bwMode="auto">
            <a:xfrm>
              <a:off x="5924777" y="5849423"/>
              <a:ext cx="355717" cy="100183"/>
            </a:xfrm>
            <a:custGeom>
              <a:avLst/>
              <a:gdLst>
                <a:gd name="T0" fmla="*/ 16 w 507"/>
                <a:gd name="T1" fmla="*/ 4 h 129"/>
                <a:gd name="T2" fmla="*/ 6 w 507"/>
                <a:gd name="T3" fmla="*/ 4 h 129"/>
                <a:gd name="T4" fmla="*/ 4 w 507"/>
                <a:gd name="T5" fmla="*/ 5 h 129"/>
                <a:gd name="T6" fmla="*/ 0 w 507"/>
                <a:gd name="T7" fmla="*/ 3 h 129"/>
                <a:gd name="T8" fmla="*/ 8 w 507"/>
                <a:gd name="T9" fmla="*/ 0 h 129"/>
                <a:gd name="T10" fmla="*/ 6 w 507"/>
                <a:gd name="T11" fmla="*/ 2 h 129"/>
                <a:gd name="T12" fmla="*/ 17 w 507"/>
                <a:gd name="T13" fmla="*/ 2 h 129"/>
                <a:gd name="T14" fmla="*/ 16 w 507"/>
                <a:gd name="T15" fmla="*/ 4 h 12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07" h="129">
                  <a:moveTo>
                    <a:pt x="483" y="86"/>
                  </a:moveTo>
                  <a:lnTo>
                    <a:pt x="176" y="86"/>
                  </a:lnTo>
                  <a:lnTo>
                    <a:pt x="125" y="129"/>
                  </a:lnTo>
                  <a:lnTo>
                    <a:pt x="0" y="69"/>
                  </a:lnTo>
                  <a:lnTo>
                    <a:pt x="241" y="0"/>
                  </a:lnTo>
                  <a:lnTo>
                    <a:pt x="194" y="55"/>
                  </a:lnTo>
                  <a:lnTo>
                    <a:pt x="507" y="55"/>
                  </a:lnTo>
                  <a:lnTo>
                    <a:pt x="483" y="86"/>
                  </a:lnTo>
                  <a:close/>
                </a:path>
              </a:pathLst>
            </a:custGeom>
            <a:solidFill>
              <a:srgbClr val="0000FF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03" name="Freeform 98"/>
            <p:cNvSpPr>
              <a:spLocks/>
            </p:cNvSpPr>
            <p:nvPr/>
          </p:nvSpPr>
          <p:spPr bwMode="auto">
            <a:xfrm>
              <a:off x="6946029" y="5839235"/>
              <a:ext cx="344242" cy="93391"/>
            </a:xfrm>
            <a:custGeom>
              <a:avLst/>
              <a:gdLst>
                <a:gd name="T0" fmla="*/ 0 w 489"/>
                <a:gd name="T1" fmla="*/ 2 h 121"/>
                <a:gd name="T2" fmla="*/ 11 w 489"/>
                <a:gd name="T3" fmla="*/ 2 h 121"/>
                <a:gd name="T4" fmla="*/ 12 w 489"/>
                <a:gd name="T5" fmla="*/ 0 h 121"/>
                <a:gd name="T6" fmla="*/ 17 w 489"/>
                <a:gd name="T7" fmla="*/ 2 h 121"/>
                <a:gd name="T8" fmla="*/ 9 w 489"/>
                <a:gd name="T9" fmla="*/ 5 h 121"/>
                <a:gd name="T10" fmla="*/ 10 w 489"/>
                <a:gd name="T11" fmla="*/ 3 h 121"/>
                <a:gd name="T12" fmla="*/ 0 w 489"/>
                <a:gd name="T13" fmla="*/ 3 h 121"/>
                <a:gd name="T14" fmla="*/ 0 w 489"/>
                <a:gd name="T15" fmla="*/ 2 h 12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89" h="121">
                  <a:moveTo>
                    <a:pt x="9" y="44"/>
                  </a:moveTo>
                  <a:lnTo>
                    <a:pt x="313" y="44"/>
                  </a:lnTo>
                  <a:lnTo>
                    <a:pt x="354" y="0"/>
                  </a:lnTo>
                  <a:lnTo>
                    <a:pt x="489" y="58"/>
                  </a:lnTo>
                  <a:lnTo>
                    <a:pt x="248" y="121"/>
                  </a:lnTo>
                  <a:lnTo>
                    <a:pt x="294" y="69"/>
                  </a:lnTo>
                  <a:lnTo>
                    <a:pt x="0" y="69"/>
                  </a:lnTo>
                  <a:lnTo>
                    <a:pt x="9" y="44"/>
                  </a:lnTo>
                  <a:close/>
                </a:path>
              </a:pathLst>
            </a:custGeom>
            <a:solidFill>
              <a:srgbClr val="0000FF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</p:grpSp>
      <p:grpSp>
        <p:nvGrpSpPr>
          <p:cNvPr id="804" name="Group 803"/>
          <p:cNvGrpSpPr>
            <a:grpSpLocks noChangeAspect="1"/>
          </p:cNvGrpSpPr>
          <p:nvPr/>
        </p:nvGrpSpPr>
        <p:grpSpPr>
          <a:xfrm>
            <a:off x="8652365" y="3405824"/>
            <a:ext cx="1779754" cy="872392"/>
            <a:chOff x="4610099" y="4321207"/>
            <a:chExt cx="3457176" cy="1694622"/>
          </a:xfrm>
        </p:grpSpPr>
        <p:sp>
          <p:nvSpPr>
            <p:cNvPr id="805" name="Freeform 7"/>
            <p:cNvSpPr>
              <a:spLocks/>
            </p:cNvSpPr>
            <p:nvPr/>
          </p:nvSpPr>
          <p:spPr bwMode="auto">
            <a:xfrm>
              <a:off x="4610099" y="5367186"/>
              <a:ext cx="3444062" cy="416014"/>
            </a:xfrm>
            <a:custGeom>
              <a:avLst/>
              <a:gdLst>
                <a:gd name="T0" fmla="*/ 19 w 4918"/>
                <a:gd name="T1" fmla="*/ 0 h 538"/>
                <a:gd name="T2" fmla="*/ 164 w 4918"/>
                <a:gd name="T3" fmla="*/ 0 h 538"/>
                <a:gd name="T4" fmla="*/ 146 w 4918"/>
                <a:gd name="T5" fmla="*/ 23 h 538"/>
                <a:gd name="T6" fmla="*/ 0 w 4918"/>
                <a:gd name="T7" fmla="*/ 23 h 538"/>
                <a:gd name="T8" fmla="*/ 19 w 4918"/>
                <a:gd name="T9" fmla="*/ 0 h 5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918" h="538">
                  <a:moveTo>
                    <a:pt x="583" y="0"/>
                  </a:moveTo>
                  <a:lnTo>
                    <a:pt x="4918" y="0"/>
                  </a:lnTo>
                  <a:lnTo>
                    <a:pt x="4373" y="538"/>
                  </a:lnTo>
                  <a:lnTo>
                    <a:pt x="0" y="538"/>
                  </a:lnTo>
                  <a:lnTo>
                    <a:pt x="583" y="0"/>
                  </a:lnTo>
                  <a:close/>
                </a:path>
              </a:pathLst>
            </a:custGeom>
            <a:solidFill>
              <a:srgbClr val="808080"/>
            </a:solidFill>
            <a:ln w="6350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06" name="Freeform 8"/>
            <p:cNvSpPr>
              <a:spLocks/>
            </p:cNvSpPr>
            <p:nvPr/>
          </p:nvSpPr>
          <p:spPr bwMode="auto">
            <a:xfrm>
              <a:off x="4610099" y="5795087"/>
              <a:ext cx="3080149" cy="212252"/>
            </a:xfrm>
            <a:custGeom>
              <a:avLst/>
              <a:gdLst>
                <a:gd name="T0" fmla="*/ 0 w 4395"/>
                <a:gd name="T1" fmla="*/ 0 h 278"/>
                <a:gd name="T2" fmla="*/ 0 w 4395"/>
                <a:gd name="T3" fmla="*/ 11 h 278"/>
                <a:gd name="T4" fmla="*/ 147 w 4395"/>
                <a:gd name="T5" fmla="*/ 11 h 278"/>
                <a:gd name="T6" fmla="*/ 146 w 4395"/>
                <a:gd name="T7" fmla="*/ 0 h 278"/>
                <a:gd name="T8" fmla="*/ 0 w 4395"/>
                <a:gd name="T9" fmla="*/ 0 h 2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95" h="278">
                  <a:moveTo>
                    <a:pt x="0" y="0"/>
                  </a:moveTo>
                  <a:lnTo>
                    <a:pt x="0" y="278"/>
                  </a:lnTo>
                  <a:lnTo>
                    <a:pt x="4395" y="266"/>
                  </a:lnTo>
                  <a:lnTo>
                    <a:pt x="438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2D2D2"/>
            </a:solidFill>
            <a:ln w="6350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07" name="Freeform 9"/>
            <p:cNvSpPr>
              <a:spLocks/>
            </p:cNvSpPr>
            <p:nvPr/>
          </p:nvSpPr>
          <p:spPr bwMode="auto">
            <a:xfrm>
              <a:off x="7678773" y="5363790"/>
              <a:ext cx="388502" cy="636757"/>
            </a:xfrm>
            <a:custGeom>
              <a:avLst/>
              <a:gdLst>
                <a:gd name="T0" fmla="*/ 18 w 555"/>
                <a:gd name="T1" fmla="*/ 0 h 825"/>
                <a:gd name="T2" fmla="*/ 18 w 555"/>
                <a:gd name="T3" fmla="*/ 10 h 825"/>
                <a:gd name="T4" fmla="*/ 0 w 555"/>
                <a:gd name="T5" fmla="*/ 35 h 825"/>
                <a:gd name="T6" fmla="*/ 0 w 555"/>
                <a:gd name="T7" fmla="*/ 23 h 825"/>
                <a:gd name="T8" fmla="*/ 18 w 555"/>
                <a:gd name="T9" fmla="*/ 0 h 8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55" h="825">
                  <a:moveTo>
                    <a:pt x="554" y="0"/>
                  </a:moveTo>
                  <a:lnTo>
                    <a:pt x="555" y="247"/>
                  </a:lnTo>
                  <a:lnTo>
                    <a:pt x="14" y="825"/>
                  </a:lnTo>
                  <a:lnTo>
                    <a:pt x="0" y="544"/>
                  </a:lnTo>
                  <a:lnTo>
                    <a:pt x="554" y="0"/>
                  </a:lnTo>
                  <a:close/>
                </a:path>
              </a:pathLst>
            </a:custGeom>
            <a:solidFill>
              <a:srgbClr val="D2D2D2"/>
            </a:solidFill>
            <a:ln w="6350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08" name="Freeform 10"/>
            <p:cNvSpPr>
              <a:spLocks/>
            </p:cNvSpPr>
            <p:nvPr/>
          </p:nvSpPr>
          <p:spPr bwMode="auto">
            <a:xfrm>
              <a:off x="5560863" y="5350206"/>
              <a:ext cx="398337" cy="472049"/>
            </a:xfrm>
            <a:custGeom>
              <a:avLst/>
              <a:gdLst>
                <a:gd name="T0" fmla="*/ 2 w 571"/>
                <a:gd name="T1" fmla="*/ 26 h 610"/>
                <a:gd name="T2" fmla="*/ 2 w 571"/>
                <a:gd name="T3" fmla="*/ 26 h 610"/>
                <a:gd name="T4" fmla="*/ 19 w 571"/>
                <a:gd name="T5" fmla="*/ 1 h 610"/>
                <a:gd name="T6" fmla="*/ 17 w 571"/>
                <a:gd name="T7" fmla="*/ 0 h 610"/>
                <a:gd name="T8" fmla="*/ 0 w 571"/>
                <a:gd name="T9" fmla="*/ 25 h 610"/>
                <a:gd name="T10" fmla="*/ 0 w 571"/>
                <a:gd name="T11" fmla="*/ 26 h 610"/>
                <a:gd name="T12" fmla="*/ 0 w 571"/>
                <a:gd name="T13" fmla="*/ 25 h 610"/>
                <a:gd name="T14" fmla="*/ 0 w 571"/>
                <a:gd name="T15" fmla="*/ 25 h 610"/>
                <a:gd name="T16" fmla="*/ 0 w 571"/>
                <a:gd name="T17" fmla="*/ 26 h 610"/>
                <a:gd name="T18" fmla="*/ 2 w 571"/>
                <a:gd name="T19" fmla="*/ 26 h 6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71" h="610">
                  <a:moveTo>
                    <a:pt x="56" y="589"/>
                  </a:moveTo>
                  <a:lnTo>
                    <a:pt x="53" y="610"/>
                  </a:lnTo>
                  <a:lnTo>
                    <a:pt x="571" y="33"/>
                  </a:lnTo>
                  <a:lnTo>
                    <a:pt x="525" y="0"/>
                  </a:lnTo>
                  <a:lnTo>
                    <a:pt x="9" y="567"/>
                  </a:lnTo>
                  <a:lnTo>
                    <a:pt x="0" y="589"/>
                  </a:lnTo>
                  <a:lnTo>
                    <a:pt x="9" y="567"/>
                  </a:lnTo>
                  <a:lnTo>
                    <a:pt x="0" y="575"/>
                  </a:lnTo>
                  <a:lnTo>
                    <a:pt x="0" y="589"/>
                  </a:lnTo>
                  <a:lnTo>
                    <a:pt x="56" y="589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09" name="Freeform 11"/>
            <p:cNvSpPr>
              <a:spLocks/>
            </p:cNvSpPr>
            <p:nvPr/>
          </p:nvSpPr>
          <p:spPr bwMode="auto">
            <a:xfrm>
              <a:off x="5559224" y="5805275"/>
              <a:ext cx="40981" cy="210554"/>
            </a:xfrm>
            <a:custGeom>
              <a:avLst/>
              <a:gdLst>
                <a:gd name="T0" fmla="*/ 1 w 58"/>
                <a:gd name="T1" fmla="*/ 12 h 271"/>
                <a:gd name="T2" fmla="*/ 2 w 58"/>
                <a:gd name="T3" fmla="*/ 12 h 271"/>
                <a:gd name="T4" fmla="*/ 2 w 58"/>
                <a:gd name="T5" fmla="*/ 0 h 271"/>
                <a:gd name="T6" fmla="*/ 0 w 58"/>
                <a:gd name="T7" fmla="*/ 0 h 271"/>
                <a:gd name="T8" fmla="*/ 0 w 58"/>
                <a:gd name="T9" fmla="*/ 12 h 271"/>
                <a:gd name="T10" fmla="*/ 1 w 58"/>
                <a:gd name="T11" fmla="*/ 12 h 27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8" h="271">
                  <a:moveTo>
                    <a:pt x="30" y="271"/>
                  </a:moveTo>
                  <a:lnTo>
                    <a:pt x="56" y="271"/>
                  </a:lnTo>
                  <a:lnTo>
                    <a:pt x="58" y="0"/>
                  </a:lnTo>
                  <a:lnTo>
                    <a:pt x="2" y="0"/>
                  </a:lnTo>
                  <a:lnTo>
                    <a:pt x="0" y="271"/>
                  </a:lnTo>
                  <a:lnTo>
                    <a:pt x="30" y="271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10" name="Freeform 12"/>
            <p:cNvSpPr>
              <a:spLocks/>
            </p:cNvSpPr>
            <p:nvPr/>
          </p:nvSpPr>
          <p:spPr bwMode="auto">
            <a:xfrm>
              <a:off x="6593590" y="5353602"/>
              <a:ext cx="393420" cy="468653"/>
            </a:xfrm>
            <a:custGeom>
              <a:avLst/>
              <a:gdLst>
                <a:gd name="T0" fmla="*/ 2 w 565"/>
                <a:gd name="T1" fmla="*/ 25 h 607"/>
                <a:gd name="T2" fmla="*/ 1 w 565"/>
                <a:gd name="T3" fmla="*/ 26 h 607"/>
                <a:gd name="T4" fmla="*/ 18 w 565"/>
                <a:gd name="T5" fmla="*/ 2 h 607"/>
                <a:gd name="T6" fmla="*/ 17 w 565"/>
                <a:gd name="T7" fmla="*/ 0 h 607"/>
                <a:gd name="T8" fmla="*/ 0 w 565"/>
                <a:gd name="T9" fmla="*/ 25 h 607"/>
                <a:gd name="T10" fmla="*/ 0 w 565"/>
                <a:gd name="T11" fmla="*/ 25 h 607"/>
                <a:gd name="T12" fmla="*/ 0 w 565"/>
                <a:gd name="T13" fmla="*/ 25 h 607"/>
                <a:gd name="T14" fmla="*/ 0 w 565"/>
                <a:gd name="T15" fmla="*/ 25 h 607"/>
                <a:gd name="T16" fmla="*/ 0 w 565"/>
                <a:gd name="T17" fmla="*/ 25 h 607"/>
                <a:gd name="T18" fmla="*/ 2 w 565"/>
                <a:gd name="T19" fmla="*/ 25 h 60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65" h="607">
                  <a:moveTo>
                    <a:pt x="51" y="591"/>
                  </a:moveTo>
                  <a:lnTo>
                    <a:pt x="45" y="607"/>
                  </a:lnTo>
                  <a:lnTo>
                    <a:pt x="565" y="37"/>
                  </a:lnTo>
                  <a:lnTo>
                    <a:pt x="523" y="0"/>
                  </a:lnTo>
                  <a:lnTo>
                    <a:pt x="6" y="570"/>
                  </a:lnTo>
                  <a:lnTo>
                    <a:pt x="0" y="591"/>
                  </a:lnTo>
                  <a:lnTo>
                    <a:pt x="6" y="570"/>
                  </a:lnTo>
                  <a:lnTo>
                    <a:pt x="0" y="579"/>
                  </a:lnTo>
                  <a:lnTo>
                    <a:pt x="0" y="591"/>
                  </a:lnTo>
                  <a:lnTo>
                    <a:pt x="51" y="591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11" name="Freeform 13"/>
            <p:cNvSpPr>
              <a:spLocks/>
            </p:cNvSpPr>
            <p:nvPr/>
          </p:nvSpPr>
          <p:spPr bwMode="auto">
            <a:xfrm>
              <a:off x="6593590" y="5810369"/>
              <a:ext cx="36063" cy="193574"/>
            </a:xfrm>
            <a:custGeom>
              <a:avLst/>
              <a:gdLst>
                <a:gd name="T0" fmla="*/ 1 w 51"/>
                <a:gd name="T1" fmla="*/ 11 h 251"/>
                <a:gd name="T2" fmla="*/ 2 w 51"/>
                <a:gd name="T3" fmla="*/ 11 h 251"/>
                <a:gd name="T4" fmla="*/ 2 w 51"/>
                <a:gd name="T5" fmla="*/ 0 h 251"/>
                <a:gd name="T6" fmla="*/ 0 w 51"/>
                <a:gd name="T7" fmla="*/ 0 h 251"/>
                <a:gd name="T8" fmla="*/ 0 w 51"/>
                <a:gd name="T9" fmla="*/ 11 h 251"/>
                <a:gd name="T10" fmla="*/ 1 w 51"/>
                <a:gd name="T11" fmla="*/ 11 h 25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1" h="251">
                  <a:moveTo>
                    <a:pt x="28" y="251"/>
                  </a:moveTo>
                  <a:lnTo>
                    <a:pt x="51" y="251"/>
                  </a:lnTo>
                  <a:lnTo>
                    <a:pt x="51" y="0"/>
                  </a:lnTo>
                  <a:lnTo>
                    <a:pt x="0" y="0"/>
                  </a:lnTo>
                  <a:lnTo>
                    <a:pt x="0" y="251"/>
                  </a:lnTo>
                  <a:lnTo>
                    <a:pt x="28" y="251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12" name="Freeform 14"/>
            <p:cNvSpPr>
              <a:spLocks/>
            </p:cNvSpPr>
            <p:nvPr/>
          </p:nvSpPr>
          <p:spPr bwMode="auto">
            <a:xfrm>
              <a:off x="6039524" y="5093805"/>
              <a:ext cx="339325" cy="455069"/>
            </a:xfrm>
            <a:custGeom>
              <a:avLst/>
              <a:gdLst>
                <a:gd name="T0" fmla="*/ 3 w 484"/>
                <a:gd name="T1" fmla="*/ 22 h 589"/>
                <a:gd name="T2" fmla="*/ 16 w 484"/>
                <a:gd name="T3" fmla="*/ 0 h 589"/>
                <a:gd name="T4" fmla="*/ 13 w 484"/>
                <a:gd name="T5" fmla="*/ 4 h 589"/>
                <a:gd name="T6" fmla="*/ 0 w 484"/>
                <a:gd name="T7" fmla="*/ 25 h 589"/>
                <a:gd name="T8" fmla="*/ 3 w 484"/>
                <a:gd name="T9" fmla="*/ 22 h 5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4" h="589">
                  <a:moveTo>
                    <a:pt x="97" y="506"/>
                  </a:moveTo>
                  <a:lnTo>
                    <a:pt x="484" y="0"/>
                  </a:lnTo>
                  <a:lnTo>
                    <a:pt x="385" y="83"/>
                  </a:lnTo>
                  <a:lnTo>
                    <a:pt x="0" y="589"/>
                  </a:lnTo>
                  <a:lnTo>
                    <a:pt x="97" y="506"/>
                  </a:lnTo>
                  <a:close/>
                </a:path>
              </a:pathLst>
            </a:custGeom>
            <a:solidFill>
              <a:srgbClr val="FFFFFF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13" name="Freeform 15"/>
            <p:cNvSpPr>
              <a:spLocks/>
            </p:cNvSpPr>
            <p:nvPr/>
          </p:nvSpPr>
          <p:spPr bwMode="auto">
            <a:xfrm>
              <a:off x="6098537" y="5087013"/>
              <a:ext cx="281951" cy="402430"/>
            </a:xfrm>
            <a:custGeom>
              <a:avLst/>
              <a:gdLst>
                <a:gd name="T0" fmla="*/ 13 w 405"/>
                <a:gd name="T1" fmla="*/ 0 h 522"/>
                <a:gd name="T2" fmla="*/ 13 w 405"/>
                <a:gd name="T3" fmla="*/ 0 h 522"/>
                <a:gd name="T4" fmla="*/ 0 w 405"/>
                <a:gd name="T5" fmla="*/ 22 h 522"/>
                <a:gd name="T6" fmla="*/ 0 w 405"/>
                <a:gd name="T7" fmla="*/ 22 h 522"/>
                <a:gd name="T8" fmla="*/ 13 w 405"/>
                <a:gd name="T9" fmla="*/ 0 h 522"/>
                <a:gd name="T10" fmla="*/ 13 w 405"/>
                <a:gd name="T11" fmla="*/ 0 h 522"/>
                <a:gd name="T12" fmla="*/ 13 w 405"/>
                <a:gd name="T13" fmla="*/ 0 h 52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5" h="522">
                  <a:moveTo>
                    <a:pt x="405" y="15"/>
                  </a:moveTo>
                  <a:lnTo>
                    <a:pt x="387" y="2"/>
                  </a:lnTo>
                  <a:lnTo>
                    <a:pt x="0" y="509"/>
                  </a:lnTo>
                  <a:lnTo>
                    <a:pt x="17" y="522"/>
                  </a:lnTo>
                  <a:lnTo>
                    <a:pt x="405" y="12"/>
                  </a:lnTo>
                  <a:lnTo>
                    <a:pt x="387" y="0"/>
                  </a:lnTo>
                  <a:lnTo>
                    <a:pt x="405" y="15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14" name="Freeform 16"/>
            <p:cNvSpPr>
              <a:spLocks/>
            </p:cNvSpPr>
            <p:nvPr/>
          </p:nvSpPr>
          <p:spPr bwMode="auto">
            <a:xfrm>
              <a:off x="6301804" y="5087013"/>
              <a:ext cx="78684" cy="73015"/>
            </a:xfrm>
            <a:custGeom>
              <a:avLst/>
              <a:gdLst>
                <a:gd name="T0" fmla="*/ 0 w 113"/>
                <a:gd name="T1" fmla="*/ 4 h 96"/>
                <a:gd name="T2" fmla="*/ 3 w 113"/>
                <a:gd name="T3" fmla="*/ 0 h 96"/>
                <a:gd name="T4" fmla="*/ 3 w 113"/>
                <a:gd name="T5" fmla="*/ 0 h 96"/>
                <a:gd name="T6" fmla="*/ 0 w 113"/>
                <a:gd name="T7" fmla="*/ 4 h 96"/>
                <a:gd name="T8" fmla="*/ 0 w 113"/>
                <a:gd name="T9" fmla="*/ 4 h 96"/>
                <a:gd name="T10" fmla="*/ 0 w 113"/>
                <a:gd name="T11" fmla="*/ 4 h 9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13" h="96">
                  <a:moveTo>
                    <a:pt x="12" y="96"/>
                  </a:moveTo>
                  <a:lnTo>
                    <a:pt x="113" y="15"/>
                  </a:lnTo>
                  <a:lnTo>
                    <a:pt x="95" y="0"/>
                  </a:lnTo>
                  <a:lnTo>
                    <a:pt x="1" y="83"/>
                  </a:lnTo>
                  <a:lnTo>
                    <a:pt x="0" y="89"/>
                  </a:lnTo>
                  <a:lnTo>
                    <a:pt x="12" y="96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15" name="Freeform 17"/>
            <p:cNvSpPr>
              <a:spLocks/>
            </p:cNvSpPr>
            <p:nvPr/>
          </p:nvSpPr>
          <p:spPr bwMode="auto">
            <a:xfrm>
              <a:off x="6029689" y="5154934"/>
              <a:ext cx="281951" cy="399034"/>
            </a:xfrm>
            <a:custGeom>
              <a:avLst/>
              <a:gdLst>
                <a:gd name="T0" fmla="*/ 0 w 399"/>
                <a:gd name="T1" fmla="*/ 21 h 517"/>
                <a:gd name="T2" fmla="*/ 1 w 399"/>
                <a:gd name="T3" fmla="*/ 22 h 517"/>
                <a:gd name="T4" fmla="*/ 14 w 399"/>
                <a:gd name="T5" fmla="*/ 0 h 517"/>
                <a:gd name="T6" fmla="*/ 13 w 399"/>
                <a:gd name="T7" fmla="*/ 0 h 517"/>
                <a:gd name="T8" fmla="*/ 0 w 399"/>
                <a:gd name="T9" fmla="*/ 22 h 517"/>
                <a:gd name="T10" fmla="*/ 1 w 399"/>
                <a:gd name="T11" fmla="*/ 22 h 517"/>
                <a:gd name="T12" fmla="*/ 0 w 399"/>
                <a:gd name="T13" fmla="*/ 21 h 51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99" h="517">
                  <a:moveTo>
                    <a:pt x="5" y="504"/>
                  </a:moveTo>
                  <a:lnTo>
                    <a:pt x="23" y="514"/>
                  </a:lnTo>
                  <a:lnTo>
                    <a:pt x="399" y="7"/>
                  </a:lnTo>
                  <a:lnTo>
                    <a:pt x="387" y="0"/>
                  </a:lnTo>
                  <a:lnTo>
                    <a:pt x="0" y="508"/>
                  </a:lnTo>
                  <a:lnTo>
                    <a:pt x="21" y="517"/>
                  </a:lnTo>
                  <a:lnTo>
                    <a:pt x="5" y="504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16" name="Freeform 18"/>
            <p:cNvSpPr>
              <a:spLocks/>
            </p:cNvSpPr>
            <p:nvPr/>
          </p:nvSpPr>
          <p:spPr bwMode="auto">
            <a:xfrm>
              <a:off x="6034606" y="5479255"/>
              <a:ext cx="75405" cy="74713"/>
            </a:xfrm>
            <a:custGeom>
              <a:avLst/>
              <a:gdLst>
                <a:gd name="T0" fmla="*/ 3 w 107"/>
                <a:gd name="T1" fmla="*/ 0 h 97"/>
                <a:gd name="T2" fmla="*/ 0 w 107"/>
                <a:gd name="T3" fmla="*/ 4 h 97"/>
                <a:gd name="T4" fmla="*/ 0 w 107"/>
                <a:gd name="T5" fmla="*/ 4 h 97"/>
                <a:gd name="T6" fmla="*/ 4 w 107"/>
                <a:gd name="T7" fmla="*/ 0 h 97"/>
                <a:gd name="T8" fmla="*/ 4 w 107"/>
                <a:gd name="T9" fmla="*/ 0 h 97"/>
                <a:gd name="T10" fmla="*/ 3 w 107"/>
                <a:gd name="T11" fmla="*/ 0 h 9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7" h="97">
                  <a:moveTo>
                    <a:pt x="90" y="0"/>
                  </a:moveTo>
                  <a:lnTo>
                    <a:pt x="0" y="84"/>
                  </a:lnTo>
                  <a:lnTo>
                    <a:pt x="16" y="97"/>
                  </a:lnTo>
                  <a:lnTo>
                    <a:pt x="107" y="14"/>
                  </a:lnTo>
                  <a:lnTo>
                    <a:pt x="107" y="13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17" name="Freeform 19"/>
            <p:cNvSpPr>
              <a:spLocks/>
            </p:cNvSpPr>
            <p:nvPr/>
          </p:nvSpPr>
          <p:spPr bwMode="auto">
            <a:xfrm>
              <a:off x="6214924" y="4839103"/>
              <a:ext cx="272115" cy="721658"/>
            </a:xfrm>
            <a:custGeom>
              <a:avLst/>
              <a:gdLst>
                <a:gd name="T0" fmla="*/ 0 w 388"/>
                <a:gd name="T1" fmla="*/ 40 h 937"/>
                <a:gd name="T2" fmla="*/ 13 w 388"/>
                <a:gd name="T3" fmla="*/ 18 h 937"/>
                <a:gd name="T4" fmla="*/ 13 w 388"/>
                <a:gd name="T5" fmla="*/ 0 h 937"/>
                <a:gd name="T6" fmla="*/ 0 w 388"/>
                <a:gd name="T7" fmla="*/ 21 h 937"/>
                <a:gd name="T8" fmla="*/ 0 w 388"/>
                <a:gd name="T9" fmla="*/ 40 h 9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88" h="937">
                  <a:moveTo>
                    <a:pt x="0" y="937"/>
                  </a:moveTo>
                  <a:lnTo>
                    <a:pt x="388" y="429"/>
                  </a:lnTo>
                  <a:lnTo>
                    <a:pt x="388" y="0"/>
                  </a:lnTo>
                  <a:lnTo>
                    <a:pt x="0" y="504"/>
                  </a:lnTo>
                  <a:lnTo>
                    <a:pt x="0" y="937"/>
                  </a:lnTo>
                  <a:close/>
                </a:path>
              </a:pathLst>
            </a:custGeom>
            <a:solidFill>
              <a:srgbClr val="FFFFFF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18" name="Freeform 20"/>
            <p:cNvSpPr>
              <a:spLocks/>
            </p:cNvSpPr>
            <p:nvPr/>
          </p:nvSpPr>
          <p:spPr bwMode="auto">
            <a:xfrm>
              <a:off x="6205088" y="5163424"/>
              <a:ext cx="288508" cy="400732"/>
            </a:xfrm>
            <a:custGeom>
              <a:avLst/>
              <a:gdLst>
                <a:gd name="T0" fmla="*/ 13 w 409"/>
                <a:gd name="T1" fmla="*/ 0 h 519"/>
                <a:gd name="T2" fmla="*/ 13 w 409"/>
                <a:gd name="T3" fmla="*/ 0 h 519"/>
                <a:gd name="T4" fmla="*/ 0 w 409"/>
                <a:gd name="T5" fmla="*/ 22 h 519"/>
                <a:gd name="T6" fmla="*/ 0 w 409"/>
                <a:gd name="T7" fmla="*/ 22 h 519"/>
                <a:gd name="T8" fmla="*/ 14 w 409"/>
                <a:gd name="T9" fmla="*/ 0 h 519"/>
                <a:gd name="T10" fmla="*/ 14 w 409"/>
                <a:gd name="T11" fmla="*/ 0 h 519"/>
                <a:gd name="T12" fmla="*/ 13 w 409"/>
                <a:gd name="T13" fmla="*/ 0 h 51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9" h="519">
                  <a:moveTo>
                    <a:pt x="387" y="8"/>
                  </a:moveTo>
                  <a:lnTo>
                    <a:pt x="387" y="0"/>
                  </a:lnTo>
                  <a:lnTo>
                    <a:pt x="0" y="511"/>
                  </a:lnTo>
                  <a:lnTo>
                    <a:pt x="18" y="519"/>
                  </a:lnTo>
                  <a:lnTo>
                    <a:pt x="408" y="10"/>
                  </a:lnTo>
                  <a:lnTo>
                    <a:pt x="409" y="8"/>
                  </a:lnTo>
                  <a:lnTo>
                    <a:pt x="387" y="8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19" name="Freeform 21"/>
            <p:cNvSpPr>
              <a:spLocks/>
            </p:cNvSpPr>
            <p:nvPr/>
          </p:nvSpPr>
          <p:spPr bwMode="auto">
            <a:xfrm>
              <a:off x="6477203" y="4830613"/>
              <a:ext cx="16392" cy="339604"/>
            </a:xfrm>
            <a:custGeom>
              <a:avLst/>
              <a:gdLst>
                <a:gd name="T0" fmla="*/ 1 w 22"/>
                <a:gd name="T1" fmla="*/ 0 h 442"/>
                <a:gd name="T2" fmla="*/ 0 w 22"/>
                <a:gd name="T3" fmla="*/ 0 h 442"/>
                <a:gd name="T4" fmla="*/ 0 w 22"/>
                <a:gd name="T5" fmla="*/ 19 h 442"/>
                <a:gd name="T6" fmla="*/ 1 w 22"/>
                <a:gd name="T7" fmla="*/ 19 h 442"/>
                <a:gd name="T8" fmla="*/ 1 w 22"/>
                <a:gd name="T9" fmla="*/ 0 h 442"/>
                <a:gd name="T10" fmla="*/ 0 w 22"/>
                <a:gd name="T11" fmla="*/ 0 h 442"/>
                <a:gd name="T12" fmla="*/ 1 w 22"/>
                <a:gd name="T13" fmla="*/ 0 h 4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" h="442">
                  <a:moveTo>
                    <a:pt x="21" y="13"/>
                  </a:moveTo>
                  <a:lnTo>
                    <a:pt x="0" y="13"/>
                  </a:lnTo>
                  <a:lnTo>
                    <a:pt x="0" y="442"/>
                  </a:lnTo>
                  <a:lnTo>
                    <a:pt x="22" y="442"/>
                  </a:lnTo>
                  <a:lnTo>
                    <a:pt x="22" y="13"/>
                  </a:lnTo>
                  <a:lnTo>
                    <a:pt x="0" y="0"/>
                  </a:lnTo>
                  <a:lnTo>
                    <a:pt x="21" y="13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20" name="Freeform 22"/>
            <p:cNvSpPr>
              <a:spLocks/>
            </p:cNvSpPr>
            <p:nvPr/>
          </p:nvSpPr>
          <p:spPr bwMode="auto">
            <a:xfrm>
              <a:off x="6205088" y="4830613"/>
              <a:ext cx="288508" cy="400732"/>
            </a:xfrm>
            <a:custGeom>
              <a:avLst/>
              <a:gdLst>
                <a:gd name="T0" fmla="*/ 1 w 408"/>
                <a:gd name="T1" fmla="*/ 22 h 520"/>
                <a:gd name="T2" fmla="*/ 0 w 408"/>
                <a:gd name="T3" fmla="*/ 22 h 520"/>
                <a:gd name="T4" fmla="*/ 14 w 408"/>
                <a:gd name="T5" fmla="*/ 0 h 520"/>
                <a:gd name="T6" fmla="*/ 13 w 408"/>
                <a:gd name="T7" fmla="*/ 0 h 520"/>
                <a:gd name="T8" fmla="*/ 0 w 408"/>
                <a:gd name="T9" fmla="*/ 22 h 520"/>
                <a:gd name="T10" fmla="*/ 0 w 408"/>
                <a:gd name="T11" fmla="*/ 22 h 520"/>
                <a:gd name="T12" fmla="*/ 1 w 408"/>
                <a:gd name="T13" fmla="*/ 22 h 5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8" h="520">
                  <a:moveTo>
                    <a:pt x="24" y="517"/>
                  </a:moveTo>
                  <a:lnTo>
                    <a:pt x="18" y="520"/>
                  </a:lnTo>
                  <a:lnTo>
                    <a:pt x="408" y="13"/>
                  </a:lnTo>
                  <a:lnTo>
                    <a:pt x="387" y="0"/>
                  </a:lnTo>
                  <a:lnTo>
                    <a:pt x="0" y="514"/>
                  </a:lnTo>
                  <a:lnTo>
                    <a:pt x="0" y="517"/>
                  </a:lnTo>
                  <a:lnTo>
                    <a:pt x="24" y="517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21" name="Freeform 23"/>
            <p:cNvSpPr>
              <a:spLocks/>
            </p:cNvSpPr>
            <p:nvPr/>
          </p:nvSpPr>
          <p:spPr bwMode="auto">
            <a:xfrm>
              <a:off x="6205088" y="5227949"/>
              <a:ext cx="18032" cy="336208"/>
            </a:xfrm>
            <a:custGeom>
              <a:avLst/>
              <a:gdLst>
                <a:gd name="T0" fmla="*/ 0 w 24"/>
                <a:gd name="T1" fmla="*/ 18 h 436"/>
                <a:gd name="T2" fmla="*/ 1 w 24"/>
                <a:gd name="T3" fmla="*/ 18 h 436"/>
                <a:gd name="T4" fmla="*/ 1 w 24"/>
                <a:gd name="T5" fmla="*/ 0 h 436"/>
                <a:gd name="T6" fmla="*/ 0 w 24"/>
                <a:gd name="T7" fmla="*/ 0 h 436"/>
                <a:gd name="T8" fmla="*/ 0 w 24"/>
                <a:gd name="T9" fmla="*/ 18 h 436"/>
                <a:gd name="T10" fmla="*/ 1 w 24"/>
                <a:gd name="T11" fmla="*/ 19 h 436"/>
                <a:gd name="T12" fmla="*/ 0 w 24"/>
                <a:gd name="T13" fmla="*/ 18 h 4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4" h="436">
                  <a:moveTo>
                    <a:pt x="0" y="428"/>
                  </a:moveTo>
                  <a:lnTo>
                    <a:pt x="24" y="433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433"/>
                  </a:lnTo>
                  <a:lnTo>
                    <a:pt x="18" y="436"/>
                  </a:lnTo>
                  <a:lnTo>
                    <a:pt x="0" y="428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22" name="Freeform 24"/>
            <p:cNvSpPr>
              <a:spLocks/>
            </p:cNvSpPr>
            <p:nvPr/>
          </p:nvSpPr>
          <p:spPr bwMode="auto">
            <a:xfrm>
              <a:off x="6380488" y="5170216"/>
              <a:ext cx="270476" cy="546762"/>
            </a:xfrm>
            <a:custGeom>
              <a:avLst/>
              <a:gdLst>
                <a:gd name="T0" fmla="*/ 0 w 386"/>
                <a:gd name="T1" fmla="*/ 30 h 709"/>
                <a:gd name="T2" fmla="*/ 13 w 386"/>
                <a:gd name="T3" fmla="*/ 9 h 709"/>
                <a:gd name="T4" fmla="*/ 13 w 386"/>
                <a:gd name="T5" fmla="*/ 0 h 709"/>
                <a:gd name="T6" fmla="*/ 0 w 386"/>
                <a:gd name="T7" fmla="*/ 22 h 709"/>
                <a:gd name="T8" fmla="*/ 0 w 386"/>
                <a:gd name="T9" fmla="*/ 30 h 70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86" h="709">
                  <a:moveTo>
                    <a:pt x="0" y="709"/>
                  </a:moveTo>
                  <a:lnTo>
                    <a:pt x="386" y="200"/>
                  </a:lnTo>
                  <a:lnTo>
                    <a:pt x="386" y="0"/>
                  </a:lnTo>
                  <a:lnTo>
                    <a:pt x="0" y="508"/>
                  </a:lnTo>
                  <a:lnTo>
                    <a:pt x="0" y="709"/>
                  </a:lnTo>
                  <a:close/>
                </a:path>
              </a:pathLst>
            </a:custGeom>
            <a:solidFill>
              <a:srgbClr val="FFFFFF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23" name="Freeform 25"/>
            <p:cNvSpPr>
              <a:spLocks/>
            </p:cNvSpPr>
            <p:nvPr/>
          </p:nvSpPr>
          <p:spPr bwMode="auto">
            <a:xfrm>
              <a:off x="6380488" y="5323038"/>
              <a:ext cx="277033" cy="399034"/>
            </a:xfrm>
            <a:custGeom>
              <a:avLst/>
              <a:gdLst>
                <a:gd name="T0" fmla="*/ 12 w 396"/>
                <a:gd name="T1" fmla="*/ 0 h 518"/>
                <a:gd name="T2" fmla="*/ 12 w 396"/>
                <a:gd name="T3" fmla="*/ 0 h 518"/>
                <a:gd name="T4" fmla="*/ 0 w 396"/>
                <a:gd name="T5" fmla="*/ 21 h 518"/>
                <a:gd name="T6" fmla="*/ 0 w 396"/>
                <a:gd name="T7" fmla="*/ 22 h 518"/>
                <a:gd name="T8" fmla="*/ 13 w 396"/>
                <a:gd name="T9" fmla="*/ 0 h 518"/>
                <a:gd name="T10" fmla="*/ 13 w 396"/>
                <a:gd name="T11" fmla="*/ 0 h 518"/>
                <a:gd name="T12" fmla="*/ 12 w 396"/>
                <a:gd name="T13" fmla="*/ 0 h 5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96" h="518">
                  <a:moveTo>
                    <a:pt x="375" y="0"/>
                  </a:moveTo>
                  <a:lnTo>
                    <a:pt x="377" y="0"/>
                  </a:lnTo>
                  <a:lnTo>
                    <a:pt x="0" y="506"/>
                  </a:lnTo>
                  <a:lnTo>
                    <a:pt x="6" y="518"/>
                  </a:lnTo>
                  <a:lnTo>
                    <a:pt x="395" y="7"/>
                  </a:lnTo>
                  <a:lnTo>
                    <a:pt x="396" y="0"/>
                  </a:lnTo>
                  <a:lnTo>
                    <a:pt x="375" y="0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24" name="Freeform 26"/>
            <p:cNvSpPr>
              <a:spLocks/>
            </p:cNvSpPr>
            <p:nvPr/>
          </p:nvSpPr>
          <p:spPr bwMode="auto">
            <a:xfrm>
              <a:off x="6641128" y="5163424"/>
              <a:ext cx="16392" cy="159614"/>
            </a:xfrm>
            <a:custGeom>
              <a:avLst/>
              <a:gdLst>
                <a:gd name="T0" fmla="*/ 1 w 21"/>
                <a:gd name="T1" fmla="*/ 0 h 208"/>
                <a:gd name="T2" fmla="*/ 0 w 21"/>
                <a:gd name="T3" fmla="*/ 0 h 208"/>
                <a:gd name="T4" fmla="*/ 0 w 21"/>
                <a:gd name="T5" fmla="*/ 9 h 208"/>
                <a:gd name="T6" fmla="*/ 1 w 21"/>
                <a:gd name="T7" fmla="*/ 9 h 208"/>
                <a:gd name="T8" fmla="*/ 1 w 21"/>
                <a:gd name="T9" fmla="*/ 0 h 208"/>
                <a:gd name="T10" fmla="*/ 0 w 21"/>
                <a:gd name="T11" fmla="*/ 0 h 208"/>
                <a:gd name="T12" fmla="*/ 1 w 21"/>
                <a:gd name="T13" fmla="*/ 0 h 2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1" h="208">
                  <a:moveTo>
                    <a:pt x="20" y="10"/>
                  </a:moveTo>
                  <a:lnTo>
                    <a:pt x="0" y="8"/>
                  </a:lnTo>
                  <a:lnTo>
                    <a:pt x="0" y="208"/>
                  </a:lnTo>
                  <a:lnTo>
                    <a:pt x="21" y="208"/>
                  </a:lnTo>
                  <a:lnTo>
                    <a:pt x="21" y="8"/>
                  </a:lnTo>
                  <a:lnTo>
                    <a:pt x="2" y="0"/>
                  </a:lnTo>
                  <a:lnTo>
                    <a:pt x="20" y="10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25" name="Freeform 27"/>
            <p:cNvSpPr>
              <a:spLocks/>
            </p:cNvSpPr>
            <p:nvPr/>
          </p:nvSpPr>
          <p:spPr bwMode="auto">
            <a:xfrm>
              <a:off x="6378849" y="5163424"/>
              <a:ext cx="277033" cy="400732"/>
            </a:xfrm>
            <a:custGeom>
              <a:avLst/>
              <a:gdLst>
                <a:gd name="T0" fmla="*/ 0 w 397"/>
                <a:gd name="T1" fmla="*/ 22 h 519"/>
                <a:gd name="T2" fmla="*/ 0 w 397"/>
                <a:gd name="T3" fmla="*/ 22 h 519"/>
                <a:gd name="T4" fmla="*/ 13 w 397"/>
                <a:gd name="T5" fmla="*/ 0 h 519"/>
                <a:gd name="T6" fmla="*/ 12 w 397"/>
                <a:gd name="T7" fmla="*/ 0 h 519"/>
                <a:gd name="T8" fmla="*/ 0 w 397"/>
                <a:gd name="T9" fmla="*/ 22 h 519"/>
                <a:gd name="T10" fmla="*/ 0 w 397"/>
                <a:gd name="T11" fmla="*/ 22 h 519"/>
                <a:gd name="T12" fmla="*/ 0 w 397"/>
                <a:gd name="T13" fmla="*/ 22 h 51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97" h="519">
                  <a:moveTo>
                    <a:pt x="9" y="516"/>
                  </a:moveTo>
                  <a:lnTo>
                    <a:pt x="8" y="519"/>
                  </a:lnTo>
                  <a:lnTo>
                    <a:pt x="397" y="10"/>
                  </a:lnTo>
                  <a:lnTo>
                    <a:pt x="379" y="0"/>
                  </a:lnTo>
                  <a:lnTo>
                    <a:pt x="2" y="511"/>
                  </a:lnTo>
                  <a:lnTo>
                    <a:pt x="0" y="516"/>
                  </a:lnTo>
                  <a:lnTo>
                    <a:pt x="9" y="516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26" name="Freeform 28"/>
            <p:cNvSpPr>
              <a:spLocks/>
            </p:cNvSpPr>
            <p:nvPr/>
          </p:nvSpPr>
          <p:spPr bwMode="auto">
            <a:xfrm>
              <a:off x="6378849" y="5560760"/>
              <a:ext cx="4918" cy="161312"/>
            </a:xfrm>
            <a:custGeom>
              <a:avLst/>
              <a:gdLst>
                <a:gd name="T0" fmla="*/ 0 w 9"/>
                <a:gd name="T1" fmla="*/ 9 h 210"/>
                <a:gd name="T2" fmla="*/ 0 w 9"/>
                <a:gd name="T3" fmla="*/ 9 h 210"/>
                <a:gd name="T4" fmla="*/ 0 w 9"/>
                <a:gd name="T5" fmla="*/ 0 h 210"/>
                <a:gd name="T6" fmla="*/ 0 w 9"/>
                <a:gd name="T7" fmla="*/ 0 h 210"/>
                <a:gd name="T8" fmla="*/ 0 w 9"/>
                <a:gd name="T9" fmla="*/ 9 h 210"/>
                <a:gd name="T10" fmla="*/ 0 w 9"/>
                <a:gd name="T11" fmla="*/ 9 h 210"/>
                <a:gd name="T12" fmla="*/ 0 w 9"/>
                <a:gd name="T13" fmla="*/ 9 h 2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" h="210">
                  <a:moveTo>
                    <a:pt x="2" y="198"/>
                  </a:moveTo>
                  <a:lnTo>
                    <a:pt x="9" y="201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201"/>
                  </a:lnTo>
                  <a:lnTo>
                    <a:pt x="8" y="210"/>
                  </a:lnTo>
                  <a:lnTo>
                    <a:pt x="2" y="198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27" name="Freeform 29"/>
            <p:cNvSpPr>
              <a:spLocks/>
            </p:cNvSpPr>
            <p:nvPr/>
          </p:nvSpPr>
          <p:spPr bwMode="auto">
            <a:xfrm>
              <a:off x="6214924" y="5170216"/>
              <a:ext cx="436040" cy="390544"/>
            </a:xfrm>
            <a:custGeom>
              <a:avLst/>
              <a:gdLst>
                <a:gd name="T0" fmla="*/ 8 w 623"/>
                <a:gd name="T1" fmla="*/ 21 h 508"/>
                <a:gd name="T2" fmla="*/ 21 w 623"/>
                <a:gd name="T3" fmla="*/ 0 h 508"/>
                <a:gd name="T4" fmla="*/ 13 w 623"/>
                <a:gd name="T5" fmla="*/ 0 h 508"/>
                <a:gd name="T6" fmla="*/ 0 w 623"/>
                <a:gd name="T7" fmla="*/ 21 h 508"/>
                <a:gd name="T8" fmla="*/ 8 w 623"/>
                <a:gd name="T9" fmla="*/ 21 h 5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23" h="508">
                  <a:moveTo>
                    <a:pt x="237" y="508"/>
                  </a:moveTo>
                  <a:lnTo>
                    <a:pt x="623" y="0"/>
                  </a:lnTo>
                  <a:lnTo>
                    <a:pt x="388" y="0"/>
                  </a:lnTo>
                  <a:lnTo>
                    <a:pt x="0" y="508"/>
                  </a:lnTo>
                  <a:lnTo>
                    <a:pt x="237" y="508"/>
                  </a:lnTo>
                  <a:close/>
                </a:path>
              </a:pathLst>
            </a:custGeom>
            <a:solidFill>
              <a:srgbClr val="FFFFFF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28" name="Freeform 30"/>
            <p:cNvSpPr>
              <a:spLocks/>
            </p:cNvSpPr>
            <p:nvPr/>
          </p:nvSpPr>
          <p:spPr bwMode="auto">
            <a:xfrm>
              <a:off x="6380488" y="5160028"/>
              <a:ext cx="275394" cy="404128"/>
            </a:xfrm>
            <a:custGeom>
              <a:avLst/>
              <a:gdLst>
                <a:gd name="T0" fmla="*/ 13 w 395"/>
                <a:gd name="T1" fmla="*/ 1 h 523"/>
                <a:gd name="T2" fmla="*/ 12 w 395"/>
                <a:gd name="T3" fmla="*/ 0 h 523"/>
                <a:gd name="T4" fmla="*/ 0 w 395"/>
                <a:gd name="T5" fmla="*/ 22 h 523"/>
                <a:gd name="T6" fmla="*/ 0 w 395"/>
                <a:gd name="T7" fmla="*/ 22 h 523"/>
                <a:gd name="T8" fmla="*/ 13 w 395"/>
                <a:gd name="T9" fmla="*/ 0 h 523"/>
                <a:gd name="T10" fmla="*/ 13 w 395"/>
                <a:gd name="T11" fmla="*/ 0 h 523"/>
                <a:gd name="T12" fmla="*/ 13 w 395"/>
                <a:gd name="T13" fmla="*/ 1 h 52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95" h="523">
                  <a:moveTo>
                    <a:pt x="390" y="18"/>
                  </a:moveTo>
                  <a:lnTo>
                    <a:pt x="377" y="4"/>
                  </a:lnTo>
                  <a:lnTo>
                    <a:pt x="0" y="515"/>
                  </a:lnTo>
                  <a:lnTo>
                    <a:pt x="6" y="523"/>
                  </a:lnTo>
                  <a:lnTo>
                    <a:pt x="395" y="14"/>
                  </a:lnTo>
                  <a:lnTo>
                    <a:pt x="390" y="0"/>
                  </a:lnTo>
                  <a:lnTo>
                    <a:pt x="390" y="18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29" name="Freeform 31"/>
            <p:cNvSpPr>
              <a:spLocks/>
            </p:cNvSpPr>
            <p:nvPr/>
          </p:nvSpPr>
          <p:spPr bwMode="auto">
            <a:xfrm>
              <a:off x="6477203" y="5160028"/>
              <a:ext cx="173760" cy="13584"/>
            </a:xfrm>
            <a:custGeom>
              <a:avLst/>
              <a:gdLst>
                <a:gd name="T0" fmla="*/ 1 w 249"/>
                <a:gd name="T1" fmla="*/ 0 h 18"/>
                <a:gd name="T2" fmla="*/ 0 w 249"/>
                <a:gd name="T3" fmla="*/ 1 h 18"/>
                <a:gd name="T4" fmla="*/ 8 w 249"/>
                <a:gd name="T5" fmla="*/ 1 h 18"/>
                <a:gd name="T6" fmla="*/ 8 w 249"/>
                <a:gd name="T7" fmla="*/ 0 h 18"/>
                <a:gd name="T8" fmla="*/ 0 w 249"/>
                <a:gd name="T9" fmla="*/ 0 h 18"/>
                <a:gd name="T10" fmla="*/ 0 w 249"/>
                <a:gd name="T11" fmla="*/ 0 h 18"/>
                <a:gd name="T12" fmla="*/ 1 w 249"/>
                <a:gd name="T13" fmla="*/ 0 h 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49" h="18">
                  <a:moveTo>
                    <a:pt x="21" y="14"/>
                  </a:moveTo>
                  <a:lnTo>
                    <a:pt x="14" y="18"/>
                  </a:lnTo>
                  <a:lnTo>
                    <a:pt x="249" y="18"/>
                  </a:lnTo>
                  <a:lnTo>
                    <a:pt x="249" y="0"/>
                  </a:lnTo>
                  <a:lnTo>
                    <a:pt x="14" y="0"/>
                  </a:lnTo>
                  <a:lnTo>
                    <a:pt x="0" y="4"/>
                  </a:lnTo>
                  <a:lnTo>
                    <a:pt x="21" y="14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30" name="Freeform 32"/>
            <p:cNvSpPr>
              <a:spLocks/>
            </p:cNvSpPr>
            <p:nvPr/>
          </p:nvSpPr>
          <p:spPr bwMode="auto">
            <a:xfrm>
              <a:off x="6205088" y="5163424"/>
              <a:ext cx="288508" cy="405826"/>
            </a:xfrm>
            <a:custGeom>
              <a:avLst/>
              <a:gdLst>
                <a:gd name="T0" fmla="*/ 0 w 408"/>
                <a:gd name="T1" fmla="*/ 21 h 527"/>
                <a:gd name="T2" fmla="*/ 0 w 408"/>
                <a:gd name="T3" fmla="*/ 22 h 527"/>
                <a:gd name="T4" fmla="*/ 14 w 408"/>
                <a:gd name="T5" fmla="*/ 0 h 527"/>
                <a:gd name="T6" fmla="*/ 13 w 408"/>
                <a:gd name="T7" fmla="*/ 0 h 527"/>
                <a:gd name="T8" fmla="*/ 0 w 408"/>
                <a:gd name="T9" fmla="*/ 22 h 527"/>
                <a:gd name="T10" fmla="*/ 0 w 408"/>
                <a:gd name="T11" fmla="*/ 22 h 527"/>
                <a:gd name="T12" fmla="*/ 0 w 408"/>
                <a:gd name="T13" fmla="*/ 21 h 5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8" h="527">
                  <a:moveTo>
                    <a:pt x="13" y="503"/>
                  </a:moveTo>
                  <a:lnTo>
                    <a:pt x="18" y="519"/>
                  </a:lnTo>
                  <a:lnTo>
                    <a:pt x="408" y="10"/>
                  </a:lnTo>
                  <a:lnTo>
                    <a:pt x="387" y="0"/>
                  </a:lnTo>
                  <a:lnTo>
                    <a:pt x="0" y="511"/>
                  </a:lnTo>
                  <a:lnTo>
                    <a:pt x="13" y="527"/>
                  </a:lnTo>
                  <a:lnTo>
                    <a:pt x="13" y="503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31" name="Freeform 33"/>
            <p:cNvSpPr>
              <a:spLocks/>
            </p:cNvSpPr>
            <p:nvPr/>
          </p:nvSpPr>
          <p:spPr bwMode="auto">
            <a:xfrm>
              <a:off x="6214924" y="5550572"/>
              <a:ext cx="167203" cy="18678"/>
            </a:xfrm>
            <a:custGeom>
              <a:avLst/>
              <a:gdLst>
                <a:gd name="T0" fmla="*/ 8 w 239"/>
                <a:gd name="T1" fmla="*/ 0 h 24"/>
                <a:gd name="T2" fmla="*/ 8 w 239"/>
                <a:gd name="T3" fmla="*/ 0 h 24"/>
                <a:gd name="T4" fmla="*/ 0 w 239"/>
                <a:gd name="T5" fmla="*/ 0 h 24"/>
                <a:gd name="T6" fmla="*/ 0 w 239"/>
                <a:gd name="T7" fmla="*/ 1 h 24"/>
                <a:gd name="T8" fmla="*/ 8 w 239"/>
                <a:gd name="T9" fmla="*/ 1 h 24"/>
                <a:gd name="T10" fmla="*/ 8 w 239"/>
                <a:gd name="T11" fmla="*/ 0 h 24"/>
                <a:gd name="T12" fmla="*/ 8 w 239"/>
                <a:gd name="T13" fmla="*/ 0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39" h="24">
                  <a:moveTo>
                    <a:pt x="233" y="8"/>
                  </a:moveTo>
                  <a:lnTo>
                    <a:pt x="237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237" y="24"/>
                  </a:lnTo>
                  <a:lnTo>
                    <a:pt x="239" y="16"/>
                  </a:lnTo>
                  <a:lnTo>
                    <a:pt x="233" y="8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32" name="Freeform 34"/>
            <p:cNvSpPr>
              <a:spLocks/>
            </p:cNvSpPr>
            <p:nvPr/>
          </p:nvSpPr>
          <p:spPr bwMode="auto">
            <a:xfrm>
              <a:off x="6428026" y="4701563"/>
              <a:ext cx="270476" cy="526386"/>
            </a:xfrm>
            <a:custGeom>
              <a:avLst/>
              <a:gdLst>
                <a:gd name="T0" fmla="*/ 0 w 386"/>
                <a:gd name="T1" fmla="*/ 29 h 683"/>
                <a:gd name="T2" fmla="*/ 13 w 386"/>
                <a:gd name="T3" fmla="*/ 8 h 683"/>
                <a:gd name="T4" fmla="*/ 13 w 386"/>
                <a:gd name="T5" fmla="*/ 0 h 683"/>
                <a:gd name="T6" fmla="*/ 0 w 386"/>
                <a:gd name="T7" fmla="*/ 22 h 683"/>
                <a:gd name="T8" fmla="*/ 0 w 386"/>
                <a:gd name="T9" fmla="*/ 29 h 6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86" h="683">
                  <a:moveTo>
                    <a:pt x="0" y="683"/>
                  </a:moveTo>
                  <a:lnTo>
                    <a:pt x="386" y="179"/>
                  </a:lnTo>
                  <a:lnTo>
                    <a:pt x="386" y="0"/>
                  </a:lnTo>
                  <a:lnTo>
                    <a:pt x="0" y="510"/>
                  </a:lnTo>
                  <a:lnTo>
                    <a:pt x="0" y="683"/>
                  </a:lnTo>
                  <a:close/>
                </a:path>
              </a:pathLst>
            </a:custGeom>
            <a:solidFill>
              <a:srgbClr val="FFFFFF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33" name="Freeform 35"/>
            <p:cNvSpPr>
              <a:spLocks/>
            </p:cNvSpPr>
            <p:nvPr/>
          </p:nvSpPr>
          <p:spPr bwMode="auto">
            <a:xfrm>
              <a:off x="6421469" y="4830613"/>
              <a:ext cx="280312" cy="400732"/>
            </a:xfrm>
            <a:custGeom>
              <a:avLst/>
              <a:gdLst>
                <a:gd name="T0" fmla="*/ 12 w 401"/>
                <a:gd name="T1" fmla="*/ 0 h 520"/>
                <a:gd name="T2" fmla="*/ 13 w 401"/>
                <a:gd name="T3" fmla="*/ 0 h 520"/>
                <a:gd name="T4" fmla="*/ 0 w 401"/>
                <a:gd name="T5" fmla="*/ 22 h 520"/>
                <a:gd name="T6" fmla="*/ 0 w 401"/>
                <a:gd name="T7" fmla="*/ 22 h 520"/>
                <a:gd name="T8" fmla="*/ 13 w 401"/>
                <a:gd name="T9" fmla="*/ 0 h 520"/>
                <a:gd name="T10" fmla="*/ 12 w 401"/>
                <a:gd name="T11" fmla="*/ 0 h 5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01" h="520">
                  <a:moveTo>
                    <a:pt x="380" y="13"/>
                  </a:moveTo>
                  <a:lnTo>
                    <a:pt x="386" y="0"/>
                  </a:lnTo>
                  <a:lnTo>
                    <a:pt x="0" y="514"/>
                  </a:lnTo>
                  <a:lnTo>
                    <a:pt x="12" y="520"/>
                  </a:lnTo>
                  <a:lnTo>
                    <a:pt x="401" y="13"/>
                  </a:lnTo>
                  <a:lnTo>
                    <a:pt x="380" y="13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34" name="Freeform 36"/>
            <p:cNvSpPr>
              <a:spLocks/>
            </p:cNvSpPr>
            <p:nvPr/>
          </p:nvSpPr>
          <p:spPr bwMode="auto">
            <a:xfrm>
              <a:off x="6687027" y="4696469"/>
              <a:ext cx="14753" cy="142634"/>
            </a:xfrm>
            <a:custGeom>
              <a:avLst/>
              <a:gdLst>
                <a:gd name="T0" fmla="*/ 1 w 21"/>
                <a:gd name="T1" fmla="*/ 0 h 186"/>
                <a:gd name="T2" fmla="*/ 0 w 21"/>
                <a:gd name="T3" fmla="*/ 0 h 186"/>
                <a:gd name="T4" fmla="*/ 0 w 21"/>
                <a:gd name="T5" fmla="*/ 8 h 186"/>
                <a:gd name="T6" fmla="*/ 1 w 21"/>
                <a:gd name="T7" fmla="*/ 8 h 186"/>
                <a:gd name="T8" fmla="*/ 1 w 21"/>
                <a:gd name="T9" fmla="*/ 0 h 186"/>
                <a:gd name="T10" fmla="*/ 0 w 21"/>
                <a:gd name="T11" fmla="*/ 0 h 186"/>
                <a:gd name="T12" fmla="*/ 1 w 21"/>
                <a:gd name="T13" fmla="*/ 0 h 18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1" h="186">
                  <a:moveTo>
                    <a:pt x="21" y="12"/>
                  </a:moveTo>
                  <a:lnTo>
                    <a:pt x="0" y="7"/>
                  </a:lnTo>
                  <a:lnTo>
                    <a:pt x="0" y="186"/>
                  </a:lnTo>
                  <a:lnTo>
                    <a:pt x="21" y="186"/>
                  </a:lnTo>
                  <a:lnTo>
                    <a:pt x="21" y="7"/>
                  </a:lnTo>
                  <a:lnTo>
                    <a:pt x="6" y="0"/>
                  </a:lnTo>
                  <a:lnTo>
                    <a:pt x="21" y="12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35" name="Freeform 37"/>
            <p:cNvSpPr>
              <a:spLocks/>
            </p:cNvSpPr>
            <p:nvPr/>
          </p:nvSpPr>
          <p:spPr bwMode="auto">
            <a:xfrm>
              <a:off x="6418191" y="4696469"/>
              <a:ext cx="283590" cy="402430"/>
            </a:xfrm>
            <a:custGeom>
              <a:avLst/>
              <a:gdLst>
                <a:gd name="T0" fmla="*/ 1 w 407"/>
                <a:gd name="T1" fmla="*/ 22 h 522"/>
                <a:gd name="T2" fmla="*/ 0 w 407"/>
                <a:gd name="T3" fmla="*/ 22 h 522"/>
                <a:gd name="T4" fmla="*/ 13 w 407"/>
                <a:gd name="T5" fmla="*/ 0 h 522"/>
                <a:gd name="T6" fmla="*/ 13 w 407"/>
                <a:gd name="T7" fmla="*/ 0 h 522"/>
                <a:gd name="T8" fmla="*/ 0 w 407"/>
                <a:gd name="T9" fmla="*/ 22 h 522"/>
                <a:gd name="T10" fmla="*/ 0 w 407"/>
                <a:gd name="T11" fmla="*/ 22 h 522"/>
                <a:gd name="T12" fmla="*/ 1 w 407"/>
                <a:gd name="T13" fmla="*/ 22 h 52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7" h="522">
                  <a:moveTo>
                    <a:pt x="22" y="517"/>
                  </a:moveTo>
                  <a:lnTo>
                    <a:pt x="18" y="522"/>
                  </a:lnTo>
                  <a:lnTo>
                    <a:pt x="407" y="12"/>
                  </a:lnTo>
                  <a:lnTo>
                    <a:pt x="392" y="0"/>
                  </a:lnTo>
                  <a:lnTo>
                    <a:pt x="6" y="516"/>
                  </a:lnTo>
                  <a:lnTo>
                    <a:pt x="0" y="517"/>
                  </a:lnTo>
                  <a:lnTo>
                    <a:pt x="22" y="517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36" name="Freeform 38"/>
            <p:cNvSpPr>
              <a:spLocks/>
            </p:cNvSpPr>
            <p:nvPr/>
          </p:nvSpPr>
          <p:spPr bwMode="auto">
            <a:xfrm>
              <a:off x="6418191" y="5093805"/>
              <a:ext cx="14753" cy="137539"/>
            </a:xfrm>
            <a:custGeom>
              <a:avLst/>
              <a:gdLst>
                <a:gd name="T0" fmla="*/ 0 w 22"/>
                <a:gd name="T1" fmla="*/ 8 h 176"/>
                <a:gd name="T2" fmla="*/ 1 w 22"/>
                <a:gd name="T3" fmla="*/ 8 h 176"/>
                <a:gd name="T4" fmla="*/ 1 w 22"/>
                <a:gd name="T5" fmla="*/ 0 h 176"/>
                <a:gd name="T6" fmla="*/ 0 w 22"/>
                <a:gd name="T7" fmla="*/ 0 h 176"/>
                <a:gd name="T8" fmla="*/ 0 w 22"/>
                <a:gd name="T9" fmla="*/ 8 h 176"/>
                <a:gd name="T10" fmla="*/ 0 w 22"/>
                <a:gd name="T11" fmla="*/ 8 h 176"/>
                <a:gd name="T12" fmla="*/ 0 w 22"/>
                <a:gd name="T13" fmla="*/ 8 h 17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" h="176">
                  <a:moveTo>
                    <a:pt x="6" y="170"/>
                  </a:moveTo>
                  <a:lnTo>
                    <a:pt x="22" y="173"/>
                  </a:lnTo>
                  <a:lnTo>
                    <a:pt x="22" y="0"/>
                  </a:lnTo>
                  <a:lnTo>
                    <a:pt x="0" y="0"/>
                  </a:lnTo>
                  <a:lnTo>
                    <a:pt x="0" y="173"/>
                  </a:lnTo>
                  <a:lnTo>
                    <a:pt x="18" y="176"/>
                  </a:lnTo>
                  <a:lnTo>
                    <a:pt x="6" y="170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37" name="Freeform 39"/>
            <p:cNvSpPr>
              <a:spLocks/>
            </p:cNvSpPr>
            <p:nvPr/>
          </p:nvSpPr>
          <p:spPr bwMode="auto">
            <a:xfrm>
              <a:off x="6039524" y="4696469"/>
              <a:ext cx="658978" cy="397336"/>
            </a:xfrm>
            <a:custGeom>
              <a:avLst/>
              <a:gdLst>
                <a:gd name="T0" fmla="*/ 18 w 940"/>
                <a:gd name="T1" fmla="*/ 22 h 517"/>
                <a:gd name="T2" fmla="*/ 32 w 940"/>
                <a:gd name="T3" fmla="*/ 0 h 517"/>
                <a:gd name="T4" fmla="*/ 13 w 940"/>
                <a:gd name="T5" fmla="*/ 0 h 517"/>
                <a:gd name="T6" fmla="*/ 0 w 940"/>
                <a:gd name="T7" fmla="*/ 22 h 517"/>
                <a:gd name="T8" fmla="*/ 18 w 940"/>
                <a:gd name="T9" fmla="*/ 22 h 5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40" h="517">
                  <a:moveTo>
                    <a:pt x="554" y="517"/>
                  </a:moveTo>
                  <a:lnTo>
                    <a:pt x="940" y="7"/>
                  </a:lnTo>
                  <a:lnTo>
                    <a:pt x="385" y="0"/>
                  </a:lnTo>
                  <a:lnTo>
                    <a:pt x="0" y="510"/>
                  </a:lnTo>
                  <a:lnTo>
                    <a:pt x="554" y="517"/>
                  </a:lnTo>
                  <a:close/>
                </a:path>
              </a:pathLst>
            </a:custGeom>
            <a:solidFill>
              <a:srgbClr val="FFFFFF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38" name="Freeform 40"/>
            <p:cNvSpPr>
              <a:spLocks/>
            </p:cNvSpPr>
            <p:nvPr/>
          </p:nvSpPr>
          <p:spPr bwMode="auto">
            <a:xfrm>
              <a:off x="6421469" y="4696469"/>
              <a:ext cx="280312" cy="402430"/>
            </a:xfrm>
            <a:custGeom>
              <a:avLst/>
              <a:gdLst>
                <a:gd name="T0" fmla="*/ 13 w 401"/>
                <a:gd name="T1" fmla="*/ 1 h 522"/>
                <a:gd name="T2" fmla="*/ 13 w 401"/>
                <a:gd name="T3" fmla="*/ 0 h 522"/>
                <a:gd name="T4" fmla="*/ 0 w 401"/>
                <a:gd name="T5" fmla="*/ 22 h 522"/>
                <a:gd name="T6" fmla="*/ 0 w 401"/>
                <a:gd name="T7" fmla="*/ 22 h 522"/>
                <a:gd name="T8" fmla="*/ 13 w 401"/>
                <a:gd name="T9" fmla="*/ 0 h 522"/>
                <a:gd name="T10" fmla="*/ 13 w 401"/>
                <a:gd name="T11" fmla="*/ 0 h 522"/>
                <a:gd name="T12" fmla="*/ 13 w 401"/>
                <a:gd name="T13" fmla="*/ 1 h 52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1" h="522">
                  <a:moveTo>
                    <a:pt x="395" y="18"/>
                  </a:moveTo>
                  <a:lnTo>
                    <a:pt x="386" y="0"/>
                  </a:lnTo>
                  <a:lnTo>
                    <a:pt x="0" y="516"/>
                  </a:lnTo>
                  <a:lnTo>
                    <a:pt x="12" y="522"/>
                  </a:lnTo>
                  <a:lnTo>
                    <a:pt x="401" y="12"/>
                  </a:lnTo>
                  <a:lnTo>
                    <a:pt x="395" y="0"/>
                  </a:lnTo>
                  <a:lnTo>
                    <a:pt x="395" y="18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39" name="Freeform 41"/>
            <p:cNvSpPr>
              <a:spLocks/>
            </p:cNvSpPr>
            <p:nvPr/>
          </p:nvSpPr>
          <p:spPr bwMode="auto">
            <a:xfrm>
              <a:off x="6303443" y="4691375"/>
              <a:ext cx="395059" cy="18678"/>
            </a:xfrm>
            <a:custGeom>
              <a:avLst/>
              <a:gdLst>
                <a:gd name="T0" fmla="*/ 0 w 563"/>
                <a:gd name="T1" fmla="*/ 0 h 25"/>
                <a:gd name="T2" fmla="*/ 0 w 563"/>
                <a:gd name="T3" fmla="*/ 1 h 25"/>
                <a:gd name="T4" fmla="*/ 19 w 563"/>
                <a:gd name="T5" fmla="*/ 1 h 25"/>
                <a:gd name="T6" fmla="*/ 19 w 563"/>
                <a:gd name="T7" fmla="*/ 0 h 25"/>
                <a:gd name="T8" fmla="*/ 0 w 563"/>
                <a:gd name="T9" fmla="*/ 0 h 25"/>
                <a:gd name="T10" fmla="*/ 0 w 563"/>
                <a:gd name="T11" fmla="*/ 0 h 25"/>
                <a:gd name="T12" fmla="*/ 0 w 563"/>
                <a:gd name="T13" fmla="*/ 0 h 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63" h="25">
                  <a:moveTo>
                    <a:pt x="16" y="12"/>
                  </a:moveTo>
                  <a:lnTo>
                    <a:pt x="8" y="19"/>
                  </a:lnTo>
                  <a:lnTo>
                    <a:pt x="563" y="25"/>
                  </a:lnTo>
                  <a:lnTo>
                    <a:pt x="563" y="7"/>
                  </a:lnTo>
                  <a:lnTo>
                    <a:pt x="8" y="0"/>
                  </a:lnTo>
                  <a:lnTo>
                    <a:pt x="0" y="7"/>
                  </a:lnTo>
                  <a:lnTo>
                    <a:pt x="16" y="12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40" name="Freeform 42"/>
            <p:cNvSpPr>
              <a:spLocks/>
            </p:cNvSpPr>
            <p:nvPr/>
          </p:nvSpPr>
          <p:spPr bwMode="auto">
            <a:xfrm>
              <a:off x="6037885" y="4696469"/>
              <a:ext cx="277033" cy="402430"/>
            </a:xfrm>
            <a:custGeom>
              <a:avLst/>
              <a:gdLst>
                <a:gd name="T0" fmla="*/ 0 w 397"/>
                <a:gd name="T1" fmla="*/ 21 h 522"/>
                <a:gd name="T2" fmla="*/ 0 w 397"/>
                <a:gd name="T3" fmla="*/ 22 h 522"/>
                <a:gd name="T4" fmla="*/ 13 w 397"/>
                <a:gd name="T5" fmla="*/ 0 h 522"/>
                <a:gd name="T6" fmla="*/ 12 w 397"/>
                <a:gd name="T7" fmla="*/ 0 h 522"/>
                <a:gd name="T8" fmla="*/ 0 w 397"/>
                <a:gd name="T9" fmla="*/ 21 h 522"/>
                <a:gd name="T10" fmla="*/ 0 w 397"/>
                <a:gd name="T11" fmla="*/ 22 h 522"/>
                <a:gd name="T12" fmla="*/ 0 w 397"/>
                <a:gd name="T13" fmla="*/ 21 h 52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97" h="522">
                  <a:moveTo>
                    <a:pt x="4" y="500"/>
                  </a:moveTo>
                  <a:lnTo>
                    <a:pt x="17" y="517"/>
                  </a:lnTo>
                  <a:lnTo>
                    <a:pt x="397" y="5"/>
                  </a:lnTo>
                  <a:lnTo>
                    <a:pt x="381" y="0"/>
                  </a:lnTo>
                  <a:lnTo>
                    <a:pt x="0" y="506"/>
                  </a:lnTo>
                  <a:lnTo>
                    <a:pt x="4" y="522"/>
                  </a:lnTo>
                  <a:lnTo>
                    <a:pt x="4" y="500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41" name="Freeform 43"/>
            <p:cNvSpPr>
              <a:spLocks/>
            </p:cNvSpPr>
            <p:nvPr/>
          </p:nvSpPr>
          <p:spPr bwMode="auto">
            <a:xfrm>
              <a:off x="6039524" y="5081919"/>
              <a:ext cx="390141" cy="18678"/>
            </a:xfrm>
            <a:custGeom>
              <a:avLst/>
              <a:gdLst>
                <a:gd name="T0" fmla="*/ 18 w 557"/>
                <a:gd name="T1" fmla="*/ 0 h 26"/>
                <a:gd name="T2" fmla="*/ 18 w 557"/>
                <a:gd name="T3" fmla="*/ 0 h 26"/>
                <a:gd name="T4" fmla="*/ 0 w 557"/>
                <a:gd name="T5" fmla="*/ 0 h 26"/>
                <a:gd name="T6" fmla="*/ 0 w 557"/>
                <a:gd name="T7" fmla="*/ 1 h 26"/>
                <a:gd name="T8" fmla="*/ 18 w 557"/>
                <a:gd name="T9" fmla="*/ 1 h 26"/>
                <a:gd name="T10" fmla="*/ 19 w 557"/>
                <a:gd name="T11" fmla="*/ 1 h 26"/>
                <a:gd name="T12" fmla="*/ 18 w 557"/>
                <a:gd name="T13" fmla="*/ 0 h 2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57" h="26">
                  <a:moveTo>
                    <a:pt x="545" y="16"/>
                  </a:moveTo>
                  <a:lnTo>
                    <a:pt x="554" y="7"/>
                  </a:lnTo>
                  <a:lnTo>
                    <a:pt x="0" y="0"/>
                  </a:lnTo>
                  <a:lnTo>
                    <a:pt x="0" y="22"/>
                  </a:lnTo>
                  <a:lnTo>
                    <a:pt x="554" y="26"/>
                  </a:lnTo>
                  <a:lnTo>
                    <a:pt x="557" y="22"/>
                  </a:lnTo>
                  <a:lnTo>
                    <a:pt x="545" y="16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42" name="Freeform 44"/>
            <p:cNvSpPr>
              <a:spLocks/>
            </p:cNvSpPr>
            <p:nvPr/>
          </p:nvSpPr>
          <p:spPr bwMode="auto">
            <a:xfrm>
              <a:off x="6039524" y="5088711"/>
              <a:ext cx="388502" cy="628267"/>
            </a:xfrm>
            <a:custGeom>
              <a:avLst/>
              <a:gdLst>
                <a:gd name="T0" fmla="*/ 4 w 556"/>
                <a:gd name="T1" fmla="*/ 2 h 814"/>
                <a:gd name="T2" fmla="*/ 6 w 556"/>
                <a:gd name="T3" fmla="*/ 5 h 814"/>
                <a:gd name="T4" fmla="*/ 6 w 556"/>
                <a:gd name="T5" fmla="*/ 8 h 814"/>
                <a:gd name="T6" fmla="*/ 7 w 556"/>
                <a:gd name="T7" fmla="*/ 11 h 814"/>
                <a:gd name="T8" fmla="*/ 6 w 556"/>
                <a:gd name="T9" fmla="*/ 17 h 814"/>
                <a:gd name="T10" fmla="*/ 3 w 556"/>
                <a:gd name="T11" fmla="*/ 22 h 814"/>
                <a:gd name="T12" fmla="*/ 0 w 556"/>
                <a:gd name="T13" fmla="*/ 25 h 814"/>
                <a:gd name="T14" fmla="*/ 0 w 556"/>
                <a:gd name="T15" fmla="*/ 35 h 814"/>
                <a:gd name="T16" fmla="*/ 16 w 556"/>
                <a:gd name="T17" fmla="*/ 35 h 814"/>
                <a:gd name="T18" fmla="*/ 16 w 556"/>
                <a:gd name="T19" fmla="*/ 26 h 814"/>
                <a:gd name="T20" fmla="*/ 9 w 556"/>
                <a:gd name="T21" fmla="*/ 26 h 814"/>
                <a:gd name="T22" fmla="*/ 9 w 556"/>
                <a:gd name="T23" fmla="*/ 8 h 814"/>
                <a:gd name="T24" fmla="*/ 18 w 556"/>
                <a:gd name="T25" fmla="*/ 8 h 814"/>
                <a:gd name="T26" fmla="*/ 18 w 556"/>
                <a:gd name="T27" fmla="*/ 0 h 814"/>
                <a:gd name="T28" fmla="*/ 0 w 556"/>
                <a:gd name="T29" fmla="*/ 0 h 814"/>
                <a:gd name="T30" fmla="*/ 4 w 556"/>
                <a:gd name="T31" fmla="*/ 2 h 81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556" h="814">
                  <a:moveTo>
                    <a:pt x="132" y="59"/>
                  </a:moveTo>
                  <a:lnTo>
                    <a:pt x="180" y="116"/>
                  </a:lnTo>
                  <a:lnTo>
                    <a:pt x="193" y="194"/>
                  </a:lnTo>
                  <a:lnTo>
                    <a:pt x="211" y="270"/>
                  </a:lnTo>
                  <a:lnTo>
                    <a:pt x="169" y="405"/>
                  </a:lnTo>
                  <a:lnTo>
                    <a:pt x="97" y="513"/>
                  </a:lnTo>
                  <a:lnTo>
                    <a:pt x="0" y="596"/>
                  </a:lnTo>
                  <a:lnTo>
                    <a:pt x="0" y="814"/>
                  </a:lnTo>
                  <a:lnTo>
                    <a:pt x="490" y="814"/>
                  </a:lnTo>
                  <a:lnTo>
                    <a:pt x="490" y="613"/>
                  </a:lnTo>
                  <a:lnTo>
                    <a:pt x="253" y="613"/>
                  </a:lnTo>
                  <a:lnTo>
                    <a:pt x="253" y="180"/>
                  </a:lnTo>
                  <a:lnTo>
                    <a:pt x="556" y="180"/>
                  </a:lnTo>
                  <a:lnTo>
                    <a:pt x="556" y="7"/>
                  </a:lnTo>
                  <a:lnTo>
                    <a:pt x="2" y="0"/>
                  </a:lnTo>
                  <a:lnTo>
                    <a:pt x="132" y="59"/>
                  </a:lnTo>
                  <a:close/>
                </a:path>
              </a:pathLst>
            </a:custGeom>
            <a:solidFill>
              <a:srgbClr val="FFFFFF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43" name="Freeform 45"/>
            <p:cNvSpPr>
              <a:spLocks/>
            </p:cNvSpPr>
            <p:nvPr/>
          </p:nvSpPr>
          <p:spPr bwMode="auto">
            <a:xfrm>
              <a:off x="6128043" y="5126068"/>
              <a:ext cx="45899" cy="56035"/>
            </a:xfrm>
            <a:custGeom>
              <a:avLst/>
              <a:gdLst>
                <a:gd name="T0" fmla="*/ 2 w 64"/>
                <a:gd name="T1" fmla="*/ 3 h 71"/>
                <a:gd name="T2" fmla="*/ 2 w 64"/>
                <a:gd name="T3" fmla="*/ 3 h 71"/>
                <a:gd name="T4" fmla="*/ 0 w 64"/>
                <a:gd name="T5" fmla="*/ 0 h 71"/>
                <a:gd name="T6" fmla="*/ 0 w 64"/>
                <a:gd name="T7" fmla="*/ 0 h 71"/>
                <a:gd name="T8" fmla="*/ 2 w 64"/>
                <a:gd name="T9" fmla="*/ 3 h 71"/>
                <a:gd name="T10" fmla="*/ 2 w 64"/>
                <a:gd name="T11" fmla="*/ 3 h 71"/>
                <a:gd name="T12" fmla="*/ 2 w 64"/>
                <a:gd name="T13" fmla="*/ 3 h 71"/>
                <a:gd name="T14" fmla="*/ 2 w 64"/>
                <a:gd name="T15" fmla="*/ 3 h 71"/>
                <a:gd name="T16" fmla="*/ 2 w 64"/>
                <a:gd name="T17" fmla="*/ 3 h 71"/>
                <a:gd name="T18" fmla="*/ 2 w 64"/>
                <a:gd name="T19" fmla="*/ 3 h 7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64" h="71">
                  <a:moveTo>
                    <a:pt x="64" y="67"/>
                  </a:moveTo>
                  <a:lnTo>
                    <a:pt x="61" y="62"/>
                  </a:lnTo>
                  <a:lnTo>
                    <a:pt x="14" y="0"/>
                  </a:lnTo>
                  <a:lnTo>
                    <a:pt x="0" y="12"/>
                  </a:lnTo>
                  <a:lnTo>
                    <a:pt x="48" y="71"/>
                  </a:lnTo>
                  <a:lnTo>
                    <a:pt x="45" y="67"/>
                  </a:lnTo>
                  <a:lnTo>
                    <a:pt x="64" y="67"/>
                  </a:lnTo>
                  <a:lnTo>
                    <a:pt x="64" y="62"/>
                  </a:lnTo>
                  <a:lnTo>
                    <a:pt x="61" y="62"/>
                  </a:lnTo>
                  <a:lnTo>
                    <a:pt x="64" y="67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44" name="Freeform 46"/>
            <p:cNvSpPr>
              <a:spLocks/>
            </p:cNvSpPr>
            <p:nvPr/>
          </p:nvSpPr>
          <p:spPr bwMode="auto">
            <a:xfrm>
              <a:off x="6159189" y="5178706"/>
              <a:ext cx="26228" cy="59431"/>
            </a:xfrm>
            <a:custGeom>
              <a:avLst/>
              <a:gdLst>
                <a:gd name="T0" fmla="*/ 1 w 36"/>
                <a:gd name="T1" fmla="*/ 3 h 78"/>
                <a:gd name="T2" fmla="*/ 1 w 36"/>
                <a:gd name="T3" fmla="*/ 0 h 78"/>
                <a:gd name="T4" fmla="*/ 0 w 36"/>
                <a:gd name="T5" fmla="*/ 0 h 78"/>
                <a:gd name="T6" fmla="*/ 0 w 36"/>
                <a:gd name="T7" fmla="*/ 3 h 78"/>
                <a:gd name="T8" fmla="*/ 1 w 36"/>
                <a:gd name="T9" fmla="*/ 3 h 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6" h="78">
                  <a:moveTo>
                    <a:pt x="36" y="78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7" y="78"/>
                  </a:lnTo>
                  <a:lnTo>
                    <a:pt x="36" y="78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45" name="Freeform 47"/>
            <p:cNvSpPr>
              <a:spLocks/>
            </p:cNvSpPr>
            <p:nvPr/>
          </p:nvSpPr>
          <p:spPr bwMode="auto">
            <a:xfrm>
              <a:off x="6165746" y="5238137"/>
              <a:ext cx="24589" cy="59431"/>
            </a:xfrm>
            <a:custGeom>
              <a:avLst/>
              <a:gdLst>
                <a:gd name="T0" fmla="*/ 1 w 36"/>
                <a:gd name="T1" fmla="*/ 3 h 76"/>
                <a:gd name="T2" fmla="*/ 1 w 36"/>
                <a:gd name="T3" fmla="*/ 0 h 76"/>
                <a:gd name="T4" fmla="*/ 0 w 36"/>
                <a:gd name="T5" fmla="*/ 0 h 76"/>
                <a:gd name="T6" fmla="*/ 0 w 36"/>
                <a:gd name="T7" fmla="*/ 3 h 76"/>
                <a:gd name="T8" fmla="*/ 1 w 36"/>
                <a:gd name="T9" fmla="*/ 3 h 7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6" h="76">
                  <a:moveTo>
                    <a:pt x="36" y="76"/>
                  </a:moveTo>
                  <a:lnTo>
                    <a:pt x="29" y="0"/>
                  </a:lnTo>
                  <a:lnTo>
                    <a:pt x="0" y="0"/>
                  </a:lnTo>
                  <a:lnTo>
                    <a:pt x="15" y="76"/>
                  </a:lnTo>
                  <a:lnTo>
                    <a:pt x="36" y="76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46" name="Freeform 48"/>
            <p:cNvSpPr>
              <a:spLocks/>
            </p:cNvSpPr>
            <p:nvPr/>
          </p:nvSpPr>
          <p:spPr bwMode="auto">
            <a:xfrm>
              <a:off x="6154271" y="5297567"/>
              <a:ext cx="36063" cy="110371"/>
            </a:xfrm>
            <a:custGeom>
              <a:avLst/>
              <a:gdLst>
                <a:gd name="T0" fmla="*/ 0 w 53"/>
                <a:gd name="T1" fmla="*/ 6 h 144"/>
                <a:gd name="T2" fmla="*/ 0 w 53"/>
                <a:gd name="T3" fmla="*/ 6 h 144"/>
                <a:gd name="T4" fmla="*/ 2 w 53"/>
                <a:gd name="T5" fmla="*/ 0 h 144"/>
                <a:gd name="T6" fmla="*/ 1 w 53"/>
                <a:gd name="T7" fmla="*/ 0 h 144"/>
                <a:gd name="T8" fmla="*/ 0 w 53"/>
                <a:gd name="T9" fmla="*/ 5 h 144"/>
                <a:gd name="T10" fmla="*/ 0 w 53"/>
                <a:gd name="T11" fmla="*/ 5 h 144"/>
                <a:gd name="T12" fmla="*/ 0 w 53"/>
                <a:gd name="T13" fmla="*/ 6 h 144"/>
                <a:gd name="T14" fmla="*/ 0 w 53"/>
                <a:gd name="T15" fmla="*/ 6 h 144"/>
                <a:gd name="T16" fmla="*/ 0 w 53"/>
                <a:gd name="T17" fmla="*/ 6 h 144"/>
                <a:gd name="T18" fmla="*/ 0 w 53"/>
                <a:gd name="T19" fmla="*/ 6 h 1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3" h="144">
                  <a:moveTo>
                    <a:pt x="16" y="144"/>
                  </a:moveTo>
                  <a:lnTo>
                    <a:pt x="16" y="139"/>
                  </a:lnTo>
                  <a:lnTo>
                    <a:pt x="53" y="0"/>
                  </a:lnTo>
                  <a:lnTo>
                    <a:pt x="32" y="0"/>
                  </a:lnTo>
                  <a:lnTo>
                    <a:pt x="0" y="134"/>
                  </a:lnTo>
                  <a:lnTo>
                    <a:pt x="1" y="134"/>
                  </a:lnTo>
                  <a:lnTo>
                    <a:pt x="16" y="144"/>
                  </a:lnTo>
                  <a:lnTo>
                    <a:pt x="16" y="141"/>
                  </a:lnTo>
                  <a:lnTo>
                    <a:pt x="16" y="139"/>
                  </a:lnTo>
                  <a:lnTo>
                    <a:pt x="16" y="144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47" name="Freeform 49"/>
            <p:cNvSpPr>
              <a:spLocks/>
            </p:cNvSpPr>
            <p:nvPr/>
          </p:nvSpPr>
          <p:spPr bwMode="auto">
            <a:xfrm>
              <a:off x="6098537" y="5401147"/>
              <a:ext cx="65570" cy="88297"/>
            </a:xfrm>
            <a:custGeom>
              <a:avLst/>
              <a:gdLst>
                <a:gd name="T0" fmla="*/ 0 w 95"/>
                <a:gd name="T1" fmla="*/ 4 h 116"/>
                <a:gd name="T2" fmla="*/ 0 w 95"/>
                <a:gd name="T3" fmla="*/ 4 h 116"/>
                <a:gd name="T4" fmla="*/ 3 w 95"/>
                <a:gd name="T5" fmla="*/ 0 h 116"/>
                <a:gd name="T6" fmla="*/ 3 w 95"/>
                <a:gd name="T7" fmla="*/ 0 h 116"/>
                <a:gd name="T8" fmla="*/ 0 w 95"/>
                <a:gd name="T9" fmla="*/ 4 h 116"/>
                <a:gd name="T10" fmla="*/ 0 w 95"/>
                <a:gd name="T11" fmla="*/ 4 h 116"/>
                <a:gd name="T12" fmla="*/ 0 w 95"/>
                <a:gd name="T13" fmla="*/ 4 h 116"/>
                <a:gd name="T14" fmla="*/ 0 w 95"/>
                <a:gd name="T15" fmla="*/ 4 h 11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95" h="116">
                  <a:moveTo>
                    <a:pt x="17" y="116"/>
                  </a:moveTo>
                  <a:lnTo>
                    <a:pt x="17" y="115"/>
                  </a:lnTo>
                  <a:lnTo>
                    <a:pt x="95" y="10"/>
                  </a:lnTo>
                  <a:lnTo>
                    <a:pt x="80" y="0"/>
                  </a:lnTo>
                  <a:lnTo>
                    <a:pt x="0" y="102"/>
                  </a:lnTo>
                  <a:lnTo>
                    <a:pt x="17" y="116"/>
                  </a:lnTo>
                  <a:lnTo>
                    <a:pt x="17" y="115"/>
                  </a:lnTo>
                  <a:lnTo>
                    <a:pt x="17" y="116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48" name="Freeform 50"/>
            <p:cNvSpPr>
              <a:spLocks/>
            </p:cNvSpPr>
            <p:nvPr/>
          </p:nvSpPr>
          <p:spPr bwMode="auto">
            <a:xfrm>
              <a:off x="6029689" y="5479255"/>
              <a:ext cx="80323" cy="74713"/>
            </a:xfrm>
            <a:custGeom>
              <a:avLst/>
              <a:gdLst>
                <a:gd name="T0" fmla="*/ 1 w 115"/>
                <a:gd name="T1" fmla="*/ 4 h 97"/>
                <a:gd name="T2" fmla="*/ 1 w 115"/>
                <a:gd name="T3" fmla="*/ 4 h 97"/>
                <a:gd name="T4" fmla="*/ 4 w 115"/>
                <a:gd name="T5" fmla="*/ 0 h 97"/>
                <a:gd name="T6" fmla="*/ 3 w 115"/>
                <a:gd name="T7" fmla="*/ 0 h 97"/>
                <a:gd name="T8" fmla="*/ 0 w 115"/>
                <a:gd name="T9" fmla="*/ 4 h 97"/>
                <a:gd name="T10" fmla="*/ 0 w 115"/>
                <a:gd name="T11" fmla="*/ 4 h 97"/>
                <a:gd name="T12" fmla="*/ 0 w 115"/>
                <a:gd name="T13" fmla="*/ 4 h 97"/>
                <a:gd name="T14" fmla="*/ 0 w 115"/>
                <a:gd name="T15" fmla="*/ 4 h 97"/>
                <a:gd name="T16" fmla="*/ 0 w 115"/>
                <a:gd name="T17" fmla="*/ 4 h 97"/>
                <a:gd name="T18" fmla="*/ 1 w 115"/>
                <a:gd name="T19" fmla="*/ 4 h 9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15" h="97">
                  <a:moveTo>
                    <a:pt x="26" y="90"/>
                  </a:moveTo>
                  <a:lnTo>
                    <a:pt x="24" y="97"/>
                  </a:lnTo>
                  <a:lnTo>
                    <a:pt x="115" y="14"/>
                  </a:lnTo>
                  <a:lnTo>
                    <a:pt x="98" y="0"/>
                  </a:lnTo>
                  <a:lnTo>
                    <a:pt x="8" y="84"/>
                  </a:lnTo>
                  <a:lnTo>
                    <a:pt x="0" y="90"/>
                  </a:lnTo>
                  <a:lnTo>
                    <a:pt x="8" y="84"/>
                  </a:lnTo>
                  <a:lnTo>
                    <a:pt x="0" y="88"/>
                  </a:lnTo>
                  <a:lnTo>
                    <a:pt x="0" y="90"/>
                  </a:lnTo>
                  <a:lnTo>
                    <a:pt x="26" y="90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49" name="Freeform 51"/>
            <p:cNvSpPr>
              <a:spLocks/>
            </p:cNvSpPr>
            <p:nvPr/>
          </p:nvSpPr>
          <p:spPr bwMode="auto">
            <a:xfrm>
              <a:off x="6026410" y="5548874"/>
              <a:ext cx="21310" cy="181688"/>
            </a:xfrm>
            <a:custGeom>
              <a:avLst/>
              <a:gdLst>
                <a:gd name="T0" fmla="*/ 0 w 30"/>
                <a:gd name="T1" fmla="*/ 9 h 236"/>
                <a:gd name="T2" fmla="*/ 1 w 30"/>
                <a:gd name="T3" fmla="*/ 9 h 236"/>
                <a:gd name="T4" fmla="*/ 1 w 30"/>
                <a:gd name="T5" fmla="*/ 0 h 236"/>
                <a:gd name="T6" fmla="*/ 0 w 30"/>
                <a:gd name="T7" fmla="*/ 0 h 236"/>
                <a:gd name="T8" fmla="*/ 0 w 30"/>
                <a:gd name="T9" fmla="*/ 9 h 236"/>
                <a:gd name="T10" fmla="*/ 0 w 30"/>
                <a:gd name="T11" fmla="*/ 10 h 236"/>
                <a:gd name="T12" fmla="*/ 0 w 30"/>
                <a:gd name="T13" fmla="*/ 9 h 236"/>
                <a:gd name="T14" fmla="*/ 0 w 30"/>
                <a:gd name="T15" fmla="*/ 10 h 236"/>
                <a:gd name="T16" fmla="*/ 0 w 30"/>
                <a:gd name="T17" fmla="*/ 10 h 236"/>
                <a:gd name="T18" fmla="*/ 0 w 30"/>
                <a:gd name="T19" fmla="*/ 9 h 2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0" h="236">
                  <a:moveTo>
                    <a:pt x="17" y="206"/>
                  </a:moveTo>
                  <a:lnTo>
                    <a:pt x="30" y="218"/>
                  </a:lnTo>
                  <a:lnTo>
                    <a:pt x="30" y="0"/>
                  </a:lnTo>
                  <a:lnTo>
                    <a:pt x="4" y="0"/>
                  </a:lnTo>
                  <a:lnTo>
                    <a:pt x="0" y="218"/>
                  </a:lnTo>
                  <a:lnTo>
                    <a:pt x="17" y="236"/>
                  </a:lnTo>
                  <a:lnTo>
                    <a:pt x="0" y="218"/>
                  </a:lnTo>
                  <a:lnTo>
                    <a:pt x="0" y="236"/>
                  </a:lnTo>
                  <a:lnTo>
                    <a:pt x="17" y="236"/>
                  </a:lnTo>
                  <a:lnTo>
                    <a:pt x="17" y="206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50" name="Freeform 52"/>
            <p:cNvSpPr>
              <a:spLocks/>
            </p:cNvSpPr>
            <p:nvPr/>
          </p:nvSpPr>
          <p:spPr bwMode="auto">
            <a:xfrm>
              <a:off x="6039524" y="5706790"/>
              <a:ext cx="344242" cy="27168"/>
            </a:xfrm>
            <a:custGeom>
              <a:avLst/>
              <a:gdLst>
                <a:gd name="T0" fmla="*/ 16 w 493"/>
                <a:gd name="T1" fmla="*/ 0 h 33"/>
                <a:gd name="T2" fmla="*/ 16 w 493"/>
                <a:gd name="T3" fmla="*/ 0 h 33"/>
                <a:gd name="T4" fmla="*/ 0 w 493"/>
                <a:gd name="T5" fmla="*/ 0 h 33"/>
                <a:gd name="T6" fmla="*/ 0 w 493"/>
                <a:gd name="T7" fmla="*/ 1 h 33"/>
                <a:gd name="T8" fmla="*/ 16 w 493"/>
                <a:gd name="T9" fmla="*/ 2 h 33"/>
                <a:gd name="T10" fmla="*/ 16 w 493"/>
                <a:gd name="T11" fmla="*/ 0 h 33"/>
                <a:gd name="T12" fmla="*/ 16 w 493"/>
                <a:gd name="T13" fmla="*/ 2 h 33"/>
                <a:gd name="T14" fmla="*/ 16 w 493"/>
                <a:gd name="T15" fmla="*/ 2 h 33"/>
                <a:gd name="T16" fmla="*/ 16 w 493"/>
                <a:gd name="T17" fmla="*/ 0 h 33"/>
                <a:gd name="T18" fmla="*/ 16 w 493"/>
                <a:gd name="T19" fmla="*/ 0 h 3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93" h="33">
                  <a:moveTo>
                    <a:pt x="484" y="12"/>
                  </a:moveTo>
                  <a:lnTo>
                    <a:pt x="490" y="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490" y="33"/>
                  </a:lnTo>
                  <a:lnTo>
                    <a:pt x="493" y="12"/>
                  </a:lnTo>
                  <a:lnTo>
                    <a:pt x="490" y="33"/>
                  </a:lnTo>
                  <a:lnTo>
                    <a:pt x="493" y="33"/>
                  </a:lnTo>
                  <a:lnTo>
                    <a:pt x="493" y="12"/>
                  </a:lnTo>
                  <a:lnTo>
                    <a:pt x="484" y="12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51" name="Freeform 53"/>
            <p:cNvSpPr>
              <a:spLocks/>
            </p:cNvSpPr>
            <p:nvPr/>
          </p:nvSpPr>
          <p:spPr bwMode="auto">
            <a:xfrm>
              <a:off x="6378849" y="5550572"/>
              <a:ext cx="4918" cy="166406"/>
            </a:xfrm>
            <a:custGeom>
              <a:avLst/>
              <a:gdLst>
                <a:gd name="T0" fmla="*/ 0 w 9"/>
                <a:gd name="T1" fmla="*/ 1 h 214"/>
                <a:gd name="T2" fmla="*/ 0 w 9"/>
                <a:gd name="T3" fmla="*/ 0 h 214"/>
                <a:gd name="T4" fmla="*/ 0 w 9"/>
                <a:gd name="T5" fmla="*/ 10 h 214"/>
                <a:gd name="T6" fmla="*/ 0 w 9"/>
                <a:gd name="T7" fmla="*/ 10 h 214"/>
                <a:gd name="T8" fmla="*/ 0 w 9"/>
                <a:gd name="T9" fmla="*/ 0 h 214"/>
                <a:gd name="T10" fmla="*/ 0 w 9"/>
                <a:gd name="T11" fmla="*/ 0 h 214"/>
                <a:gd name="T12" fmla="*/ 0 w 9"/>
                <a:gd name="T13" fmla="*/ 0 h 214"/>
                <a:gd name="T14" fmla="*/ 0 w 9"/>
                <a:gd name="T15" fmla="*/ 0 h 214"/>
                <a:gd name="T16" fmla="*/ 0 w 9"/>
                <a:gd name="T17" fmla="*/ 0 h 214"/>
                <a:gd name="T18" fmla="*/ 0 w 9"/>
                <a:gd name="T19" fmla="*/ 1 h 2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9" h="214">
                  <a:moveTo>
                    <a:pt x="6" y="24"/>
                  </a:moveTo>
                  <a:lnTo>
                    <a:pt x="0" y="13"/>
                  </a:lnTo>
                  <a:lnTo>
                    <a:pt x="0" y="214"/>
                  </a:lnTo>
                  <a:lnTo>
                    <a:pt x="9" y="214"/>
                  </a:lnTo>
                  <a:lnTo>
                    <a:pt x="9" y="13"/>
                  </a:lnTo>
                  <a:lnTo>
                    <a:pt x="6" y="0"/>
                  </a:lnTo>
                  <a:lnTo>
                    <a:pt x="9" y="13"/>
                  </a:lnTo>
                  <a:lnTo>
                    <a:pt x="9" y="0"/>
                  </a:lnTo>
                  <a:lnTo>
                    <a:pt x="6" y="0"/>
                  </a:lnTo>
                  <a:lnTo>
                    <a:pt x="6" y="24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52" name="Freeform 54"/>
            <p:cNvSpPr>
              <a:spLocks/>
            </p:cNvSpPr>
            <p:nvPr/>
          </p:nvSpPr>
          <p:spPr bwMode="auto">
            <a:xfrm>
              <a:off x="6205088" y="5550572"/>
              <a:ext cx="175400" cy="18678"/>
            </a:xfrm>
            <a:custGeom>
              <a:avLst/>
              <a:gdLst>
                <a:gd name="T0" fmla="*/ 0 w 250"/>
                <a:gd name="T1" fmla="*/ 0 h 24"/>
                <a:gd name="T2" fmla="*/ 0 w 250"/>
                <a:gd name="T3" fmla="*/ 1 h 24"/>
                <a:gd name="T4" fmla="*/ 9 w 250"/>
                <a:gd name="T5" fmla="*/ 1 h 24"/>
                <a:gd name="T6" fmla="*/ 9 w 250"/>
                <a:gd name="T7" fmla="*/ 0 h 24"/>
                <a:gd name="T8" fmla="*/ 0 w 250"/>
                <a:gd name="T9" fmla="*/ 0 h 24"/>
                <a:gd name="T10" fmla="*/ 1 w 250"/>
                <a:gd name="T11" fmla="*/ 0 h 24"/>
                <a:gd name="T12" fmla="*/ 0 w 250"/>
                <a:gd name="T13" fmla="*/ 0 h 24"/>
                <a:gd name="T14" fmla="*/ 0 w 250"/>
                <a:gd name="T15" fmla="*/ 1 h 24"/>
                <a:gd name="T16" fmla="*/ 0 w 250"/>
                <a:gd name="T17" fmla="*/ 1 h 24"/>
                <a:gd name="T18" fmla="*/ 0 w 250"/>
                <a:gd name="T19" fmla="*/ 0 h 2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50" h="24">
                  <a:moveTo>
                    <a:pt x="0" y="13"/>
                  </a:moveTo>
                  <a:lnTo>
                    <a:pt x="13" y="24"/>
                  </a:lnTo>
                  <a:lnTo>
                    <a:pt x="250" y="24"/>
                  </a:lnTo>
                  <a:lnTo>
                    <a:pt x="250" y="0"/>
                  </a:lnTo>
                  <a:lnTo>
                    <a:pt x="13" y="0"/>
                  </a:lnTo>
                  <a:lnTo>
                    <a:pt x="24" y="13"/>
                  </a:lnTo>
                  <a:lnTo>
                    <a:pt x="0" y="13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53" name="Freeform 55"/>
            <p:cNvSpPr>
              <a:spLocks/>
            </p:cNvSpPr>
            <p:nvPr/>
          </p:nvSpPr>
          <p:spPr bwMode="auto">
            <a:xfrm>
              <a:off x="6205088" y="5219459"/>
              <a:ext cx="18032" cy="341302"/>
            </a:xfrm>
            <a:custGeom>
              <a:avLst/>
              <a:gdLst>
                <a:gd name="T0" fmla="*/ 0 w 24"/>
                <a:gd name="T1" fmla="*/ 0 h 443"/>
                <a:gd name="T2" fmla="*/ 0 w 24"/>
                <a:gd name="T3" fmla="*/ 0 h 443"/>
                <a:gd name="T4" fmla="*/ 0 w 24"/>
                <a:gd name="T5" fmla="*/ 19 h 443"/>
                <a:gd name="T6" fmla="*/ 1 w 24"/>
                <a:gd name="T7" fmla="*/ 19 h 443"/>
                <a:gd name="T8" fmla="*/ 1 w 24"/>
                <a:gd name="T9" fmla="*/ 0 h 443"/>
                <a:gd name="T10" fmla="*/ 0 w 24"/>
                <a:gd name="T11" fmla="*/ 1 h 443"/>
                <a:gd name="T12" fmla="*/ 0 w 24"/>
                <a:gd name="T13" fmla="*/ 0 h 443"/>
                <a:gd name="T14" fmla="*/ 0 w 24"/>
                <a:gd name="T15" fmla="*/ 0 h 443"/>
                <a:gd name="T16" fmla="*/ 0 w 24"/>
                <a:gd name="T17" fmla="*/ 0 h 443"/>
                <a:gd name="T18" fmla="*/ 0 w 24"/>
                <a:gd name="T19" fmla="*/ 0 h 44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4" h="443">
                  <a:moveTo>
                    <a:pt x="13" y="0"/>
                  </a:moveTo>
                  <a:lnTo>
                    <a:pt x="0" y="10"/>
                  </a:lnTo>
                  <a:lnTo>
                    <a:pt x="0" y="443"/>
                  </a:lnTo>
                  <a:lnTo>
                    <a:pt x="24" y="443"/>
                  </a:lnTo>
                  <a:lnTo>
                    <a:pt x="24" y="10"/>
                  </a:lnTo>
                  <a:lnTo>
                    <a:pt x="13" y="23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54" name="Freeform 56"/>
            <p:cNvSpPr>
              <a:spLocks/>
            </p:cNvSpPr>
            <p:nvPr/>
          </p:nvSpPr>
          <p:spPr bwMode="auto">
            <a:xfrm>
              <a:off x="6214924" y="5219459"/>
              <a:ext cx="218020" cy="16980"/>
            </a:xfrm>
            <a:custGeom>
              <a:avLst/>
              <a:gdLst>
                <a:gd name="T0" fmla="*/ 10 w 310"/>
                <a:gd name="T1" fmla="*/ 0 h 23"/>
                <a:gd name="T2" fmla="*/ 10 w 310"/>
                <a:gd name="T3" fmla="*/ 0 h 23"/>
                <a:gd name="T4" fmla="*/ 0 w 310"/>
                <a:gd name="T5" fmla="*/ 0 h 23"/>
                <a:gd name="T6" fmla="*/ 0 w 310"/>
                <a:gd name="T7" fmla="*/ 1 h 23"/>
                <a:gd name="T8" fmla="*/ 10 w 310"/>
                <a:gd name="T9" fmla="*/ 1 h 23"/>
                <a:gd name="T10" fmla="*/ 10 w 310"/>
                <a:gd name="T11" fmla="*/ 0 h 23"/>
                <a:gd name="T12" fmla="*/ 10 w 310"/>
                <a:gd name="T13" fmla="*/ 1 h 23"/>
                <a:gd name="T14" fmla="*/ 10 w 310"/>
                <a:gd name="T15" fmla="*/ 1 h 23"/>
                <a:gd name="T16" fmla="*/ 10 w 310"/>
                <a:gd name="T17" fmla="*/ 0 h 23"/>
                <a:gd name="T18" fmla="*/ 10 w 310"/>
                <a:gd name="T19" fmla="*/ 0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10" h="23">
                  <a:moveTo>
                    <a:pt x="288" y="10"/>
                  </a:moveTo>
                  <a:lnTo>
                    <a:pt x="303" y="0"/>
                  </a:lnTo>
                  <a:lnTo>
                    <a:pt x="0" y="0"/>
                  </a:lnTo>
                  <a:lnTo>
                    <a:pt x="0" y="23"/>
                  </a:lnTo>
                  <a:lnTo>
                    <a:pt x="303" y="23"/>
                  </a:lnTo>
                  <a:lnTo>
                    <a:pt x="310" y="10"/>
                  </a:lnTo>
                  <a:lnTo>
                    <a:pt x="303" y="23"/>
                  </a:lnTo>
                  <a:lnTo>
                    <a:pt x="310" y="23"/>
                  </a:lnTo>
                  <a:lnTo>
                    <a:pt x="310" y="10"/>
                  </a:lnTo>
                  <a:lnTo>
                    <a:pt x="288" y="10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55" name="Freeform 57"/>
            <p:cNvSpPr>
              <a:spLocks/>
            </p:cNvSpPr>
            <p:nvPr/>
          </p:nvSpPr>
          <p:spPr bwMode="auto">
            <a:xfrm>
              <a:off x="6418191" y="5087013"/>
              <a:ext cx="14753" cy="140935"/>
            </a:xfrm>
            <a:custGeom>
              <a:avLst/>
              <a:gdLst>
                <a:gd name="T0" fmla="*/ 0 w 22"/>
                <a:gd name="T1" fmla="*/ 1 h 183"/>
                <a:gd name="T2" fmla="*/ 0 w 22"/>
                <a:gd name="T3" fmla="*/ 0 h 183"/>
                <a:gd name="T4" fmla="*/ 0 w 22"/>
                <a:gd name="T5" fmla="*/ 8 h 183"/>
                <a:gd name="T6" fmla="*/ 1 w 22"/>
                <a:gd name="T7" fmla="*/ 8 h 183"/>
                <a:gd name="T8" fmla="*/ 1 w 22"/>
                <a:gd name="T9" fmla="*/ 0 h 183"/>
                <a:gd name="T10" fmla="*/ 0 w 22"/>
                <a:gd name="T11" fmla="*/ 0 h 183"/>
                <a:gd name="T12" fmla="*/ 1 w 22"/>
                <a:gd name="T13" fmla="*/ 0 h 183"/>
                <a:gd name="T14" fmla="*/ 1 w 22"/>
                <a:gd name="T15" fmla="*/ 0 h 183"/>
                <a:gd name="T16" fmla="*/ 0 w 22"/>
                <a:gd name="T17" fmla="*/ 0 h 183"/>
                <a:gd name="T18" fmla="*/ 0 w 22"/>
                <a:gd name="T19" fmla="*/ 1 h 18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2" h="183">
                  <a:moveTo>
                    <a:pt x="15" y="19"/>
                  </a:moveTo>
                  <a:lnTo>
                    <a:pt x="0" y="10"/>
                  </a:lnTo>
                  <a:lnTo>
                    <a:pt x="0" y="183"/>
                  </a:lnTo>
                  <a:lnTo>
                    <a:pt x="22" y="183"/>
                  </a:lnTo>
                  <a:lnTo>
                    <a:pt x="22" y="10"/>
                  </a:lnTo>
                  <a:lnTo>
                    <a:pt x="15" y="0"/>
                  </a:lnTo>
                  <a:lnTo>
                    <a:pt x="22" y="10"/>
                  </a:lnTo>
                  <a:lnTo>
                    <a:pt x="22" y="0"/>
                  </a:lnTo>
                  <a:lnTo>
                    <a:pt x="15" y="0"/>
                  </a:lnTo>
                  <a:lnTo>
                    <a:pt x="15" y="19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56" name="Freeform 58"/>
            <p:cNvSpPr>
              <a:spLocks/>
            </p:cNvSpPr>
            <p:nvPr/>
          </p:nvSpPr>
          <p:spPr bwMode="auto">
            <a:xfrm>
              <a:off x="6008378" y="5081919"/>
              <a:ext cx="419648" cy="18678"/>
            </a:xfrm>
            <a:custGeom>
              <a:avLst/>
              <a:gdLst>
                <a:gd name="T0" fmla="*/ 2 w 600"/>
                <a:gd name="T1" fmla="*/ 0 h 26"/>
                <a:gd name="T2" fmla="*/ 2 w 600"/>
                <a:gd name="T3" fmla="*/ 1 h 26"/>
                <a:gd name="T4" fmla="*/ 20 w 600"/>
                <a:gd name="T5" fmla="*/ 1 h 26"/>
                <a:gd name="T6" fmla="*/ 20 w 600"/>
                <a:gd name="T7" fmla="*/ 0 h 26"/>
                <a:gd name="T8" fmla="*/ 2 w 600"/>
                <a:gd name="T9" fmla="*/ 0 h 26"/>
                <a:gd name="T10" fmla="*/ 1 w 600"/>
                <a:gd name="T11" fmla="*/ 0 h 26"/>
                <a:gd name="T12" fmla="*/ 2 w 600"/>
                <a:gd name="T13" fmla="*/ 0 h 26"/>
                <a:gd name="T14" fmla="*/ 0 w 600"/>
                <a:gd name="T15" fmla="*/ 0 h 26"/>
                <a:gd name="T16" fmla="*/ 1 w 600"/>
                <a:gd name="T17" fmla="*/ 0 h 26"/>
                <a:gd name="T18" fmla="*/ 2 w 600"/>
                <a:gd name="T19" fmla="*/ 0 h 2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600" h="26">
                  <a:moveTo>
                    <a:pt x="57" y="0"/>
                  </a:moveTo>
                  <a:lnTo>
                    <a:pt x="46" y="22"/>
                  </a:lnTo>
                  <a:lnTo>
                    <a:pt x="600" y="26"/>
                  </a:lnTo>
                  <a:lnTo>
                    <a:pt x="600" y="7"/>
                  </a:lnTo>
                  <a:lnTo>
                    <a:pt x="46" y="0"/>
                  </a:lnTo>
                  <a:lnTo>
                    <a:pt x="44" y="19"/>
                  </a:lnTo>
                  <a:lnTo>
                    <a:pt x="46" y="0"/>
                  </a:lnTo>
                  <a:lnTo>
                    <a:pt x="0" y="0"/>
                  </a:lnTo>
                  <a:lnTo>
                    <a:pt x="44" y="19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57" name="Freeform 59"/>
            <p:cNvSpPr>
              <a:spLocks/>
            </p:cNvSpPr>
            <p:nvPr/>
          </p:nvSpPr>
          <p:spPr bwMode="auto">
            <a:xfrm>
              <a:off x="6039524" y="5081919"/>
              <a:ext cx="98355" cy="59431"/>
            </a:xfrm>
            <a:custGeom>
              <a:avLst/>
              <a:gdLst>
                <a:gd name="T0" fmla="*/ 4 w 143"/>
                <a:gd name="T1" fmla="*/ 2 h 78"/>
                <a:gd name="T2" fmla="*/ 4 w 143"/>
                <a:gd name="T3" fmla="*/ 2 h 78"/>
                <a:gd name="T4" fmla="*/ 0 w 143"/>
                <a:gd name="T5" fmla="*/ 0 h 78"/>
                <a:gd name="T6" fmla="*/ 0 w 143"/>
                <a:gd name="T7" fmla="*/ 1 h 78"/>
                <a:gd name="T8" fmla="*/ 4 w 143"/>
                <a:gd name="T9" fmla="*/ 3 h 78"/>
                <a:gd name="T10" fmla="*/ 4 w 143"/>
                <a:gd name="T11" fmla="*/ 3 h 78"/>
                <a:gd name="T12" fmla="*/ 4 w 143"/>
                <a:gd name="T13" fmla="*/ 2 h 78"/>
                <a:gd name="T14" fmla="*/ 4 w 143"/>
                <a:gd name="T15" fmla="*/ 2 h 78"/>
                <a:gd name="T16" fmla="*/ 4 w 143"/>
                <a:gd name="T17" fmla="*/ 2 h 7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3" h="78">
                  <a:moveTo>
                    <a:pt x="143" y="59"/>
                  </a:moveTo>
                  <a:lnTo>
                    <a:pt x="139" y="59"/>
                  </a:lnTo>
                  <a:lnTo>
                    <a:pt x="13" y="0"/>
                  </a:lnTo>
                  <a:lnTo>
                    <a:pt x="0" y="19"/>
                  </a:lnTo>
                  <a:lnTo>
                    <a:pt x="130" y="78"/>
                  </a:lnTo>
                  <a:lnTo>
                    <a:pt x="129" y="71"/>
                  </a:lnTo>
                  <a:lnTo>
                    <a:pt x="143" y="59"/>
                  </a:lnTo>
                  <a:lnTo>
                    <a:pt x="139" y="59"/>
                  </a:lnTo>
                  <a:lnTo>
                    <a:pt x="143" y="59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58" name="Freeform 60"/>
            <p:cNvSpPr>
              <a:spLocks/>
            </p:cNvSpPr>
            <p:nvPr/>
          </p:nvSpPr>
          <p:spPr bwMode="auto">
            <a:xfrm>
              <a:off x="6472286" y="5154934"/>
              <a:ext cx="427844" cy="395638"/>
            </a:xfrm>
            <a:custGeom>
              <a:avLst/>
              <a:gdLst>
                <a:gd name="T0" fmla="*/ 0 w 612"/>
                <a:gd name="T1" fmla="*/ 22 h 512"/>
                <a:gd name="T2" fmla="*/ 12 w 612"/>
                <a:gd name="T3" fmla="*/ 0 h 512"/>
                <a:gd name="T4" fmla="*/ 20 w 612"/>
                <a:gd name="T5" fmla="*/ 0 h 512"/>
                <a:gd name="T6" fmla="*/ 8 w 612"/>
                <a:gd name="T7" fmla="*/ 22 h 512"/>
                <a:gd name="T8" fmla="*/ 0 w 612"/>
                <a:gd name="T9" fmla="*/ 22 h 5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12" h="512">
                  <a:moveTo>
                    <a:pt x="0" y="512"/>
                  </a:moveTo>
                  <a:lnTo>
                    <a:pt x="379" y="0"/>
                  </a:lnTo>
                  <a:lnTo>
                    <a:pt x="612" y="0"/>
                  </a:lnTo>
                  <a:lnTo>
                    <a:pt x="232" y="512"/>
                  </a:lnTo>
                  <a:lnTo>
                    <a:pt x="0" y="512"/>
                  </a:lnTo>
                  <a:close/>
                </a:path>
              </a:pathLst>
            </a:custGeom>
            <a:solidFill>
              <a:srgbClr val="FFFFFF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59" name="Freeform 61"/>
            <p:cNvSpPr>
              <a:spLocks/>
            </p:cNvSpPr>
            <p:nvPr/>
          </p:nvSpPr>
          <p:spPr bwMode="auto">
            <a:xfrm>
              <a:off x="6465729" y="5144746"/>
              <a:ext cx="278672" cy="409222"/>
            </a:xfrm>
            <a:custGeom>
              <a:avLst/>
              <a:gdLst>
                <a:gd name="T0" fmla="*/ 13 w 399"/>
                <a:gd name="T1" fmla="*/ 0 h 530"/>
                <a:gd name="T2" fmla="*/ 12 w 399"/>
                <a:gd name="T3" fmla="*/ 0 h 530"/>
                <a:gd name="T4" fmla="*/ 0 w 399"/>
                <a:gd name="T5" fmla="*/ 22 h 530"/>
                <a:gd name="T6" fmla="*/ 0 w 399"/>
                <a:gd name="T7" fmla="*/ 23 h 530"/>
                <a:gd name="T8" fmla="*/ 13 w 399"/>
                <a:gd name="T9" fmla="*/ 1 h 530"/>
                <a:gd name="T10" fmla="*/ 13 w 399"/>
                <a:gd name="T11" fmla="*/ 1 h 530"/>
                <a:gd name="T12" fmla="*/ 13 w 399"/>
                <a:gd name="T13" fmla="*/ 0 h 53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99" h="530">
                  <a:moveTo>
                    <a:pt x="390" y="0"/>
                  </a:moveTo>
                  <a:lnTo>
                    <a:pt x="382" y="5"/>
                  </a:lnTo>
                  <a:lnTo>
                    <a:pt x="0" y="521"/>
                  </a:lnTo>
                  <a:lnTo>
                    <a:pt x="16" y="530"/>
                  </a:lnTo>
                  <a:lnTo>
                    <a:pt x="399" y="18"/>
                  </a:lnTo>
                  <a:lnTo>
                    <a:pt x="390" y="20"/>
                  </a:lnTo>
                  <a:lnTo>
                    <a:pt x="390" y="0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60" name="Freeform 62"/>
            <p:cNvSpPr>
              <a:spLocks/>
            </p:cNvSpPr>
            <p:nvPr/>
          </p:nvSpPr>
          <p:spPr bwMode="auto">
            <a:xfrm>
              <a:off x="6737844" y="5144746"/>
              <a:ext cx="165564" cy="15282"/>
            </a:xfrm>
            <a:custGeom>
              <a:avLst/>
              <a:gdLst>
                <a:gd name="T0" fmla="*/ 8 w 238"/>
                <a:gd name="T1" fmla="*/ 1 h 20"/>
                <a:gd name="T2" fmla="*/ 8 w 238"/>
                <a:gd name="T3" fmla="*/ 0 h 20"/>
                <a:gd name="T4" fmla="*/ 0 w 238"/>
                <a:gd name="T5" fmla="*/ 0 h 20"/>
                <a:gd name="T6" fmla="*/ 0 w 238"/>
                <a:gd name="T7" fmla="*/ 1 h 20"/>
                <a:gd name="T8" fmla="*/ 8 w 238"/>
                <a:gd name="T9" fmla="*/ 1 h 20"/>
                <a:gd name="T10" fmla="*/ 7 w 238"/>
                <a:gd name="T11" fmla="*/ 0 h 20"/>
                <a:gd name="T12" fmla="*/ 8 w 238"/>
                <a:gd name="T13" fmla="*/ 1 h 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38" h="20">
                  <a:moveTo>
                    <a:pt x="238" y="18"/>
                  </a:moveTo>
                  <a:lnTo>
                    <a:pt x="233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233" y="20"/>
                  </a:lnTo>
                  <a:lnTo>
                    <a:pt x="223" y="5"/>
                  </a:lnTo>
                  <a:lnTo>
                    <a:pt x="238" y="18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61" name="Freeform 63"/>
            <p:cNvSpPr>
              <a:spLocks/>
            </p:cNvSpPr>
            <p:nvPr/>
          </p:nvSpPr>
          <p:spPr bwMode="auto">
            <a:xfrm>
              <a:off x="6629654" y="5149840"/>
              <a:ext cx="273755" cy="407524"/>
            </a:xfrm>
            <a:custGeom>
              <a:avLst/>
              <a:gdLst>
                <a:gd name="T0" fmla="*/ 0 w 395"/>
                <a:gd name="T1" fmla="*/ 22 h 531"/>
                <a:gd name="T2" fmla="*/ 0 w 395"/>
                <a:gd name="T3" fmla="*/ 22 h 531"/>
                <a:gd name="T4" fmla="*/ 13 w 395"/>
                <a:gd name="T5" fmla="*/ 0 h 531"/>
                <a:gd name="T6" fmla="*/ 12 w 395"/>
                <a:gd name="T7" fmla="*/ 0 h 531"/>
                <a:gd name="T8" fmla="*/ 0 w 395"/>
                <a:gd name="T9" fmla="*/ 21 h 531"/>
                <a:gd name="T10" fmla="*/ 0 w 395"/>
                <a:gd name="T11" fmla="*/ 21 h 531"/>
                <a:gd name="T12" fmla="*/ 0 w 395"/>
                <a:gd name="T13" fmla="*/ 22 h 53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95" h="531">
                  <a:moveTo>
                    <a:pt x="10" y="531"/>
                  </a:moveTo>
                  <a:lnTo>
                    <a:pt x="17" y="525"/>
                  </a:lnTo>
                  <a:lnTo>
                    <a:pt x="395" y="13"/>
                  </a:lnTo>
                  <a:lnTo>
                    <a:pt x="380" y="0"/>
                  </a:lnTo>
                  <a:lnTo>
                    <a:pt x="0" y="516"/>
                  </a:lnTo>
                  <a:lnTo>
                    <a:pt x="10" y="511"/>
                  </a:lnTo>
                  <a:lnTo>
                    <a:pt x="10" y="531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62" name="Freeform 64"/>
            <p:cNvSpPr>
              <a:spLocks/>
            </p:cNvSpPr>
            <p:nvPr/>
          </p:nvSpPr>
          <p:spPr bwMode="auto">
            <a:xfrm>
              <a:off x="6465729" y="5542082"/>
              <a:ext cx="168843" cy="15282"/>
            </a:xfrm>
            <a:custGeom>
              <a:avLst/>
              <a:gdLst>
                <a:gd name="T0" fmla="*/ 0 w 243"/>
                <a:gd name="T1" fmla="*/ 0 h 20"/>
                <a:gd name="T2" fmla="*/ 0 w 243"/>
                <a:gd name="T3" fmla="*/ 1 h 20"/>
                <a:gd name="T4" fmla="*/ 8 w 243"/>
                <a:gd name="T5" fmla="*/ 1 h 20"/>
                <a:gd name="T6" fmla="*/ 8 w 243"/>
                <a:gd name="T7" fmla="*/ 0 h 20"/>
                <a:gd name="T8" fmla="*/ 0 w 243"/>
                <a:gd name="T9" fmla="*/ 0 h 20"/>
                <a:gd name="T10" fmla="*/ 0 w 243"/>
                <a:gd name="T11" fmla="*/ 0 h 20"/>
                <a:gd name="T12" fmla="*/ 0 w 243"/>
                <a:gd name="T13" fmla="*/ 0 h 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43" h="20">
                  <a:moveTo>
                    <a:pt x="0" y="5"/>
                  </a:moveTo>
                  <a:lnTo>
                    <a:pt x="11" y="20"/>
                  </a:lnTo>
                  <a:lnTo>
                    <a:pt x="243" y="20"/>
                  </a:lnTo>
                  <a:lnTo>
                    <a:pt x="243" y="0"/>
                  </a:lnTo>
                  <a:lnTo>
                    <a:pt x="11" y="0"/>
                  </a:lnTo>
                  <a:lnTo>
                    <a:pt x="16" y="14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63" name="Freeform 65"/>
            <p:cNvSpPr>
              <a:spLocks/>
            </p:cNvSpPr>
            <p:nvPr/>
          </p:nvSpPr>
          <p:spPr bwMode="auto">
            <a:xfrm>
              <a:off x="6801775" y="4701563"/>
              <a:ext cx="267198" cy="1000133"/>
            </a:xfrm>
            <a:custGeom>
              <a:avLst/>
              <a:gdLst>
                <a:gd name="T0" fmla="*/ 0 w 380"/>
                <a:gd name="T1" fmla="*/ 22 h 1299"/>
                <a:gd name="T2" fmla="*/ 13 w 380"/>
                <a:gd name="T3" fmla="*/ 0 h 1299"/>
                <a:gd name="T4" fmla="*/ 13 w 380"/>
                <a:gd name="T5" fmla="*/ 33 h 1299"/>
                <a:gd name="T6" fmla="*/ 0 w 380"/>
                <a:gd name="T7" fmla="*/ 55 h 1299"/>
                <a:gd name="T8" fmla="*/ 0 w 380"/>
                <a:gd name="T9" fmla="*/ 22 h 129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80" h="1299">
                  <a:moveTo>
                    <a:pt x="0" y="515"/>
                  </a:moveTo>
                  <a:lnTo>
                    <a:pt x="380" y="0"/>
                  </a:lnTo>
                  <a:lnTo>
                    <a:pt x="380" y="788"/>
                  </a:lnTo>
                  <a:lnTo>
                    <a:pt x="0" y="1299"/>
                  </a:lnTo>
                  <a:lnTo>
                    <a:pt x="0" y="515"/>
                  </a:lnTo>
                  <a:close/>
                </a:path>
              </a:pathLst>
            </a:custGeom>
            <a:solidFill>
              <a:srgbClr val="FFFFFF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64" name="Freeform 66"/>
            <p:cNvSpPr>
              <a:spLocks/>
            </p:cNvSpPr>
            <p:nvPr/>
          </p:nvSpPr>
          <p:spPr bwMode="auto">
            <a:xfrm>
              <a:off x="6795218" y="4696469"/>
              <a:ext cx="280312" cy="402430"/>
            </a:xfrm>
            <a:custGeom>
              <a:avLst/>
              <a:gdLst>
                <a:gd name="T0" fmla="*/ 13 w 400"/>
                <a:gd name="T1" fmla="*/ 0 h 524"/>
                <a:gd name="T2" fmla="*/ 12 w 400"/>
                <a:gd name="T3" fmla="*/ 0 h 524"/>
                <a:gd name="T4" fmla="*/ 0 w 400"/>
                <a:gd name="T5" fmla="*/ 22 h 524"/>
                <a:gd name="T6" fmla="*/ 0 w 400"/>
                <a:gd name="T7" fmla="*/ 22 h 524"/>
                <a:gd name="T8" fmla="*/ 13 w 400"/>
                <a:gd name="T9" fmla="*/ 0 h 524"/>
                <a:gd name="T10" fmla="*/ 12 w 400"/>
                <a:gd name="T11" fmla="*/ 0 h 524"/>
                <a:gd name="T12" fmla="*/ 13 w 400"/>
                <a:gd name="T13" fmla="*/ 0 h 5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0" h="524">
                  <a:moveTo>
                    <a:pt x="400" y="7"/>
                  </a:moveTo>
                  <a:lnTo>
                    <a:pt x="379" y="0"/>
                  </a:lnTo>
                  <a:lnTo>
                    <a:pt x="0" y="517"/>
                  </a:lnTo>
                  <a:lnTo>
                    <a:pt x="13" y="524"/>
                  </a:lnTo>
                  <a:lnTo>
                    <a:pt x="398" y="12"/>
                  </a:lnTo>
                  <a:lnTo>
                    <a:pt x="379" y="7"/>
                  </a:lnTo>
                  <a:lnTo>
                    <a:pt x="400" y="7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65" name="Freeform 67"/>
            <p:cNvSpPr>
              <a:spLocks/>
            </p:cNvSpPr>
            <p:nvPr/>
          </p:nvSpPr>
          <p:spPr bwMode="auto">
            <a:xfrm>
              <a:off x="7060776" y="4701563"/>
              <a:ext cx="14753" cy="611286"/>
            </a:xfrm>
            <a:custGeom>
              <a:avLst/>
              <a:gdLst>
                <a:gd name="T0" fmla="*/ 0 w 21"/>
                <a:gd name="T1" fmla="*/ 34 h 792"/>
                <a:gd name="T2" fmla="*/ 0 w 21"/>
                <a:gd name="T3" fmla="*/ 34 h 792"/>
                <a:gd name="T4" fmla="*/ 1 w 21"/>
                <a:gd name="T5" fmla="*/ 0 h 792"/>
                <a:gd name="T6" fmla="*/ 0 w 21"/>
                <a:gd name="T7" fmla="*/ 0 h 792"/>
                <a:gd name="T8" fmla="*/ 0 w 21"/>
                <a:gd name="T9" fmla="*/ 34 h 792"/>
                <a:gd name="T10" fmla="*/ 0 w 21"/>
                <a:gd name="T11" fmla="*/ 34 h 792"/>
                <a:gd name="T12" fmla="*/ 0 w 21"/>
                <a:gd name="T13" fmla="*/ 34 h 79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1" h="792">
                  <a:moveTo>
                    <a:pt x="17" y="792"/>
                  </a:moveTo>
                  <a:lnTo>
                    <a:pt x="19" y="788"/>
                  </a:lnTo>
                  <a:lnTo>
                    <a:pt x="21" y="0"/>
                  </a:lnTo>
                  <a:lnTo>
                    <a:pt x="0" y="0"/>
                  </a:lnTo>
                  <a:lnTo>
                    <a:pt x="0" y="788"/>
                  </a:lnTo>
                  <a:lnTo>
                    <a:pt x="0" y="784"/>
                  </a:lnTo>
                  <a:lnTo>
                    <a:pt x="17" y="792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66" name="Freeform 68"/>
            <p:cNvSpPr>
              <a:spLocks/>
            </p:cNvSpPr>
            <p:nvPr/>
          </p:nvSpPr>
          <p:spPr bwMode="auto">
            <a:xfrm>
              <a:off x="6795218" y="5304359"/>
              <a:ext cx="277033" cy="402430"/>
            </a:xfrm>
            <a:custGeom>
              <a:avLst/>
              <a:gdLst>
                <a:gd name="T0" fmla="*/ 0 w 396"/>
                <a:gd name="T1" fmla="*/ 22 h 521"/>
                <a:gd name="T2" fmla="*/ 0 w 396"/>
                <a:gd name="T3" fmla="*/ 22 h 521"/>
                <a:gd name="T4" fmla="*/ 13 w 396"/>
                <a:gd name="T5" fmla="*/ 0 h 521"/>
                <a:gd name="T6" fmla="*/ 12 w 396"/>
                <a:gd name="T7" fmla="*/ 0 h 521"/>
                <a:gd name="T8" fmla="*/ 0 w 396"/>
                <a:gd name="T9" fmla="*/ 22 h 521"/>
                <a:gd name="T10" fmla="*/ 0 w 396"/>
                <a:gd name="T11" fmla="*/ 22 h 521"/>
                <a:gd name="T12" fmla="*/ 0 w 396"/>
                <a:gd name="T13" fmla="*/ 22 h 5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96" h="521">
                  <a:moveTo>
                    <a:pt x="0" y="515"/>
                  </a:moveTo>
                  <a:lnTo>
                    <a:pt x="13" y="521"/>
                  </a:lnTo>
                  <a:lnTo>
                    <a:pt x="396" y="8"/>
                  </a:lnTo>
                  <a:lnTo>
                    <a:pt x="379" y="0"/>
                  </a:lnTo>
                  <a:lnTo>
                    <a:pt x="0" y="510"/>
                  </a:lnTo>
                  <a:lnTo>
                    <a:pt x="13" y="515"/>
                  </a:lnTo>
                  <a:lnTo>
                    <a:pt x="0" y="515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67" name="Freeform 69"/>
            <p:cNvSpPr>
              <a:spLocks/>
            </p:cNvSpPr>
            <p:nvPr/>
          </p:nvSpPr>
          <p:spPr bwMode="auto">
            <a:xfrm>
              <a:off x="6795218" y="5093805"/>
              <a:ext cx="9835" cy="607890"/>
            </a:xfrm>
            <a:custGeom>
              <a:avLst/>
              <a:gdLst>
                <a:gd name="T0" fmla="*/ 0 w 13"/>
                <a:gd name="T1" fmla="*/ 0 h 789"/>
                <a:gd name="T2" fmla="*/ 0 w 13"/>
                <a:gd name="T3" fmla="*/ 0 h 789"/>
                <a:gd name="T4" fmla="*/ 0 w 13"/>
                <a:gd name="T5" fmla="*/ 34 h 789"/>
                <a:gd name="T6" fmla="*/ 0 w 13"/>
                <a:gd name="T7" fmla="*/ 34 h 789"/>
                <a:gd name="T8" fmla="*/ 0 w 13"/>
                <a:gd name="T9" fmla="*/ 0 h 789"/>
                <a:gd name="T10" fmla="*/ 0 w 13"/>
                <a:gd name="T11" fmla="*/ 0 h 789"/>
                <a:gd name="T12" fmla="*/ 0 w 13"/>
                <a:gd name="T13" fmla="*/ 0 h 78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789">
                  <a:moveTo>
                    <a:pt x="0" y="0"/>
                  </a:moveTo>
                  <a:lnTo>
                    <a:pt x="0" y="5"/>
                  </a:lnTo>
                  <a:lnTo>
                    <a:pt x="0" y="789"/>
                  </a:lnTo>
                  <a:lnTo>
                    <a:pt x="13" y="789"/>
                  </a:lnTo>
                  <a:lnTo>
                    <a:pt x="13" y="5"/>
                  </a:lnTo>
                  <a:lnTo>
                    <a:pt x="13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68" name="Freeform 70"/>
            <p:cNvSpPr>
              <a:spLocks/>
            </p:cNvSpPr>
            <p:nvPr/>
          </p:nvSpPr>
          <p:spPr bwMode="auto">
            <a:xfrm>
              <a:off x="6426387" y="4701563"/>
              <a:ext cx="642586" cy="397336"/>
            </a:xfrm>
            <a:custGeom>
              <a:avLst/>
              <a:gdLst>
                <a:gd name="T0" fmla="*/ 0 w 916"/>
                <a:gd name="T1" fmla="*/ 22 h 515"/>
                <a:gd name="T2" fmla="*/ 13 w 916"/>
                <a:gd name="T3" fmla="*/ 0 h 515"/>
                <a:gd name="T4" fmla="*/ 31 w 916"/>
                <a:gd name="T5" fmla="*/ 0 h 515"/>
                <a:gd name="T6" fmla="*/ 18 w 916"/>
                <a:gd name="T7" fmla="*/ 22 h 515"/>
                <a:gd name="T8" fmla="*/ 0 w 916"/>
                <a:gd name="T9" fmla="*/ 22 h 5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16" h="515">
                  <a:moveTo>
                    <a:pt x="0" y="515"/>
                  </a:moveTo>
                  <a:lnTo>
                    <a:pt x="379" y="0"/>
                  </a:lnTo>
                  <a:lnTo>
                    <a:pt x="916" y="0"/>
                  </a:lnTo>
                  <a:lnTo>
                    <a:pt x="536" y="515"/>
                  </a:lnTo>
                  <a:lnTo>
                    <a:pt x="0" y="515"/>
                  </a:lnTo>
                  <a:close/>
                </a:path>
              </a:pathLst>
            </a:custGeom>
            <a:solidFill>
              <a:srgbClr val="FFFFFF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69" name="Freeform 71"/>
            <p:cNvSpPr>
              <a:spLocks/>
            </p:cNvSpPr>
            <p:nvPr/>
          </p:nvSpPr>
          <p:spPr bwMode="auto">
            <a:xfrm>
              <a:off x="6418191" y="4696469"/>
              <a:ext cx="280312" cy="402430"/>
            </a:xfrm>
            <a:custGeom>
              <a:avLst/>
              <a:gdLst>
                <a:gd name="T0" fmla="*/ 13 w 401"/>
                <a:gd name="T1" fmla="*/ 0 h 524"/>
                <a:gd name="T2" fmla="*/ 13 w 401"/>
                <a:gd name="T3" fmla="*/ 0 h 524"/>
                <a:gd name="T4" fmla="*/ 0 w 401"/>
                <a:gd name="T5" fmla="*/ 22 h 524"/>
                <a:gd name="T6" fmla="*/ 0 w 401"/>
                <a:gd name="T7" fmla="*/ 22 h 524"/>
                <a:gd name="T8" fmla="*/ 13 w 401"/>
                <a:gd name="T9" fmla="*/ 1 h 524"/>
                <a:gd name="T10" fmla="*/ 13 w 401"/>
                <a:gd name="T11" fmla="*/ 1 h 524"/>
                <a:gd name="T12" fmla="*/ 13 w 401"/>
                <a:gd name="T13" fmla="*/ 0 h 5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1" h="524">
                  <a:moveTo>
                    <a:pt x="392" y="0"/>
                  </a:moveTo>
                  <a:lnTo>
                    <a:pt x="383" y="1"/>
                  </a:lnTo>
                  <a:lnTo>
                    <a:pt x="0" y="517"/>
                  </a:lnTo>
                  <a:lnTo>
                    <a:pt x="15" y="524"/>
                  </a:lnTo>
                  <a:lnTo>
                    <a:pt x="401" y="17"/>
                  </a:lnTo>
                  <a:lnTo>
                    <a:pt x="392" y="20"/>
                  </a:lnTo>
                  <a:lnTo>
                    <a:pt x="392" y="0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70" name="Freeform 72"/>
            <p:cNvSpPr>
              <a:spLocks/>
            </p:cNvSpPr>
            <p:nvPr/>
          </p:nvSpPr>
          <p:spPr bwMode="auto">
            <a:xfrm>
              <a:off x="6690306" y="4696469"/>
              <a:ext cx="383584" cy="15282"/>
            </a:xfrm>
            <a:custGeom>
              <a:avLst/>
              <a:gdLst>
                <a:gd name="T0" fmla="*/ 18 w 547"/>
                <a:gd name="T1" fmla="*/ 0 h 20"/>
                <a:gd name="T2" fmla="*/ 18 w 547"/>
                <a:gd name="T3" fmla="*/ 0 h 20"/>
                <a:gd name="T4" fmla="*/ 0 w 547"/>
                <a:gd name="T5" fmla="*/ 0 h 20"/>
                <a:gd name="T6" fmla="*/ 0 w 547"/>
                <a:gd name="T7" fmla="*/ 1 h 20"/>
                <a:gd name="T8" fmla="*/ 18 w 547"/>
                <a:gd name="T9" fmla="*/ 1 h 20"/>
                <a:gd name="T10" fmla="*/ 18 w 547"/>
                <a:gd name="T11" fmla="*/ 0 h 20"/>
                <a:gd name="T12" fmla="*/ 18 w 547"/>
                <a:gd name="T13" fmla="*/ 0 h 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47" h="20">
                  <a:moveTo>
                    <a:pt x="547" y="12"/>
                  </a:moveTo>
                  <a:lnTo>
                    <a:pt x="537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537" y="18"/>
                  </a:lnTo>
                  <a:lnTo>
                    <a:pt x="528" y="0"/>
                  </a:lnTo>
                  <a:lnTo>
                    <a:pt x="547" y="12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71" name="Freeform 73"/>
            <p:cNvSpPr>
              <a:spLocks/>
            </p:cNvSpPr>
            <p:nvPr/>
          </p:nvSpPr>
          <p:spPr bwMode="auto">
            <a:xfrm>
              <a:off x="6795218" y="4696469"/>
              <a:ext cx="278672" cy="407524"/>
            </a:xfrm>
            <a:custGeom>
              <a:avLst/>
              <a:gdLst>
                <a:gd name="T0" fmla="*/ 0 w 398"/>
                <a:gd name="T1" fmla="*/ 22 h 530"/>
                <a:gd name="T2" fmla="*/ 0 w 398"/>
                <a:gd name="T3" fmla="*/ 22 h 530"/>
                <a:gd name="T4" fmla="*/ 13 w 398"/>
                <a:gd name="T5" fmla="*/ 0 h 530"/>
                <a:gd name="T6" fmla="*/ 12 w 398"/>
                <a:gd name="T7" fmla="*/ 0 h 530"/>
                <a:gd name="T8" fmla="*/ 0 w 398"/>
                <a:gd name="T9" fmla="*/ 22 h 530"/>
                <a:gd name="T10" fmla="*/ 0 w 398"/>
                <a:gd name="T11" fmla="*/ 22 h 530"/>
                <a:gd name="T12" fmla="*/ 0 w 398"/>
                <a:gd name="T13" fmla="*/ 22 h 53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98" h="530">
                  <a:moveTo>
                    <a:pt x="8" y="530"/>
                  </a:moveTo>
                  <a:lnTo>
                    <a:pt x="13" y="524"/>
                  </a:lnTo>
                  <a:lnTo>
                    <a:pt x="398" y="12"/>
                  </a:lnTo>
                  <a:lnTo>
                    <a:pt x="379" y="0"/>
                  </a:lnTo>
                  <a:lnTo>
                    <a:pt x="0" y="517"/>
                  </a:lnTo>
                  <a:lnTo>
                    <a:pt x="8" y="510"/>
                  </a:lnTo>
                  <a:lnTo>
                    <a:pt x="8" y="530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72" name="Freeform 74"/>
            <p:cNvSpPr>
              <a:spLocks/>
            </p:cNvSpPr>
            <p:nvPr/>
          </p:nvSpPr>
          <p:spPr bwMode="auto">
            <a:xfrm>
              <a:off x="6418191" y="5088711"/>
              <a:ext cx="383584" cy="15282"/>
            </a:xfrm>
            <a:custGeom>
              <a:avLst/>
              <a:gdLst>
                <a:gd name="T0" fmla="*/ 0 w 549"/>
                <a:gd name="T1" fmla="*/ 0 h 20"/>
                <a:gd name="T2" fmla="*/ 0 w 549"/>
                <a:gd name="T3" fmla="*/ 1 h 20"/>
                <a:gd name="T4" fmla="*/ 18 w 549"/>
                <a:gd name="T5" fmla="*/ 1 h 20"/>
                <a:gd name="T6" fmla="*/ 18 w 549"/>
                <a:gd name="T7" fmla="*/ 0 h 20"/>
                <a:gd name="T8" fmla="*/ 0 w 549"/>
                <a:gd name="T9" fmla="*/ 0 h 20"/>
                <a:gd name="T10" fmla="*/ 0 w 549"/>
                <a:gd name="T11" fmla="*/ 0 h 20"/>
                <a:gd name="T12" fmla="*/ 0 w 549"/>
                <a:gd name="T13" fmla="*/ 0 h 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49" h="20">
                  <a:moveTo>
                    <a:pt x="0" y="7"/>
                  </a:moveTo>
                  <a:lnTo>
                    <a:pt x="13" y="20"/>
                  </a:lnTo>
                  <a:lnTo>
                    <a:pt x="549" y="20"/>
                  </a:lnTo>
                  <a:lnTo>
                    <a:pt x="549" y="0"/>
                  </a:lnTo>
                  <a:lnTo>
                    <a:pt x="13" y="0"/>
                  </a:lnTo>
                  <a:lnTo>
                    <a:pt x="15" y="14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73" name="Freeform 75"/>
            <p:cNvSpPr>
              <a:spLocks/>
            </p:cNvSpPr>
            <p:nvPr/>
          </p:nvSpPr>
          <p:spPr bwMode="auto">
            <a:xfrm>
              <a:off x="6426387" y="5098899"/>
              <a:ext cx="375388" cy="602796"/>
            </a:xfrm>
            <a:custGeom>
              <a:avLst/>
              <a:gdLst>
                <a:gd name="T0" fmla="*/ 0 w 536"/>
                <a:gd name="T1" fmla="*/ 0 h 784"/>
                <a:gd name="T2" fmla="*/ 18 w 536"/>
                <a:gd name="T3" fmla="*/ 0 h 784"/>
                <a:gd name="T4" fmla="*/ 18 w 536"/>
                <a:gd name="T5" fmla="*/ 33 h 784"/>
                <a:gd name="T6" fmla="*/ 2 w 536"/>
                <a:gd name="T7" fmla="*/ 33 h 784"/>
                <a:gd name="T8" fmla="*/ 2 w 536"/>
                <a:gd name="T9" fmla="*/ 24 h 784"/>
                <a:gd name="T10" fmla="*/ 10 w 536"/>
                <a:gd name="T11" fmla="*/ 24 h 784"/>
                <a:gd name="T12" fmla="*/ 10 w 536"/>
                <a:gd name="T13" fmla="*/ 7 h 784"/>
                <a:gd name="T14" fmla="*/ 0 w 536"/>
                <a:gd name="T15" fmla="*/ 7 h 784"/>
                <a:gd name="T16" fmla="*/ 0 w 536"/>
                <a:gd name="T17" fmla="*/ 0 h 78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36" h="784">
                  <a:moveTo>
                    <a:pt x="0" y="0"/>
                  </a:moveTo>
                  <a:lnTo>
                    <a:pt x="536" y="0"/>
                  </a:lnTo>
                  <a:lnTo>
                    <a:pt x="536" y="784"/>
                  </a:lnTo>
                  <a:lnTo>
                    <a:pt x="66" y="784"/>
                  </a:lnTo>
                  <a:lnTo>
                    <a:pt x="66" y="586"/>
                  </a:lnTo>
                  <a:lnTo>
                    <a:pt x="298" y="586"/>
                  </a:lnTo>
                  <a:lnTo>
                    <a:pt x="298" y="167"/>
                  </a:lnTo>
                  <a:lnTo>
                    <a:pt x="0" y="1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74" name="Freeform 76"/>
            <p:cNvSpPr>
              <a:spLocks/>
            </p:cNvSpPr>
            <p:nvPr/>
          </p:nvSpPr>
          <p:spPr bwMode="auto">
            <a:xfrm>
              <a:off x="6426387" y="5088711"/>
              <a:ext cx="378666" cy="15282"/>
            </a:xfrm>
            <a:custGeom>
              <a:avLst/>
              <a:gdLst>
                <a:gd name="T0" fmla="*/ 18 w 541"/>
                <a:gd name="T1" fmla="*/ 0 h 20"/>
                <a:gd name="T2" fmla="*/ 18 w 541"/>
                <a:gd name="T3" fmla="*/ 0 h 20"/>
                <a:gd name="T4" fmla="*/ 0 w 541"/>
                <a:gd name="T5" fmla="*/ 0 h 20"/>
                <a:gd name="T6" fmla="*/ 0 w 541"/>
                <a:gd name="T7" fmla="*/ 1 h 20"/>
                <a:gd name="T8" fmla="*/ 18 w 541"/>
                <a:gd name="T9" fmla="*/ 1 h 20"/>
                <a:gd name="T10" fmla="*/ 18 w 541"/>
                <a:gd name="T11" fmla="*/ 0 h 20"/>
                <a:gd name="T12" fmla="*/ 18 w 541"/>
                <a:gd name="T13" fmla="*/ 0 h 20"/>
                <a:gd name="T14" fmla="*/ 18 w 541"/>
                <a:gd name="T15" fmla="*/ 0 h 20"/>
                <a:gd name="T16" fmla="*/ 18 w 541"/>
                <a:gd name="T17" fmla="*/ 0 h 20"/>
                <a:gd name="T18" fmla="*/ 18 w 541"/>
                <a:gd name="T19" fmla="*/ 0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41" h="20">
                  <a:moveTo>
                    <a:pt x="541" y="12"/>
                  </a:moveTo>
                  <a:lnTo>
                    <a:pt x="536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536" y="20"/>
                  </a:lnTo>
                  <a:lnTo>
                    <a:pt x="528" y="12"/>
                  </a:lnTo>
                  <a:lnTo>
                    <a:pt x="541" y="12"/>
                  </a:lnTo>
                  <a:lnTo>
                    <a:pt x="541" y="0"/>
                  </a:lnTo>
                  <a:lnTo>
                    <a:pt x="536" y="0"/>
                  </a:lnTo>
                  <a:lnTo>
                    <a:pt x="541" y="12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75" name="Freeform 77"/>
            <p:cNvSpPr>
              <a:spLocks/>
            </p:cNvSpPr>
            <p:nvPr/>
          </p:nvSpPr>
          <p:spPr bwMode="auto">
            <a:xfrm>
              <a:off x="6795218" y="5098899"/>
              <a:ext cx="9835" cy="611286"/>
            </a:xfrm>
            <a:custGeom>
              <a:avLst/>
              <a:gdLst>
                <a:gd name="T0" fmla="*/ 0 w 13"/>
                <a:gd name="T1" fmla="*/ 34 h 794"/>
                <a:gd name="T2" fmla="*/ 0 w 13"/>
                <a:gd name="T3" fmla="*/ 33 h 794"/>
                <a:gd name="T4" fmla="*/ 0 w 13"/>
                <a:gd name="T5" fmla="*/ 0 h 794"/>
                <a:gd name="T6" fmla="*/ 0 w 13"/>
                <a:gd name="T7" fmla="*/ 0 h 794"/>
                <a:gd name="T8" fmla="*/ 0 w 13"/>
                <a:gd name="T9" fmla="*/ 33 h 794"/>
                <a:gd name="T10" fmla="*/ 0 w 13"/>
                <a:gd name="T11" fmla="*/ 33 h 794"/>
                <a:gd name="T12" fmla="*/ 0 w 13"/>
                <a:gd name="T13" fmla="*/ 34 h 794"/>
                <a:gd name="T14" fmla="*/ 0 w 13"/>
                <a:gd name="T15" fmla="*/ 34 h 794"/>
                <a:gd name="T16" fmla="*/ 0 w 13"/>
                <a:gd name="T17" fmla="*/ 33 h 794"/>
                <a:gd name="T18" fmla="*/ 0 w 13"/>
                <a:gd name="T19" fmla="*/ 34 h 79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3" h="794">
                  <a:moveTo>
                    <a:pt x="8" y="794"/>
                  </a:moveTo>
                  <a:lnTo>
                    <a:pt x="13" y="784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784"/>
                  </a:lnTo>
                  <a:lnTo>
                    <a:pt x="8" y="774"/>
                  </a:lnTo>
                  <a:lnTo>
                    <a:pt x="8" y="794"/>
                  </a:lnTo>
                  <a:lnTo>
                    <a:pt x="13" y="794"/>
                  </a:lnTo>
                  <a:lnTo>
                    <a:pt x="13" y="784"/>
                  </a:lnTo>
                  <a:lnTo>
                    <a:pt x="8" y="794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76" name="Freeform 78"/>
            <p:cNvSpPr>
              <a:spLocks/>
            </p:cNvSpPr>
            <p:nvPr/>
          </p:nvSpPr>
          <p:spPr bwMode="auto">
            <a:xfrm>
              <a:off x="6464090" y="5691508"/>
              <a:ext cx="337685" cy="18678"/>
            </a:xfrm>
            <a:custGeom>
              <a:avLst/>
              <a:gdLst>
                <a:gd name="T0" fmla="*/ 0 w 484"/>
                <a:gd name="T1" fmla="*/ 0 h 24"/>
                <a:gd name="T2" fmla="*/ 0 w 484"/>
                <a:gd name="T3" fmla="*/ 1 h 24"/>
                <a:gd name="T4" fmla="*/ 16 w 484"/>
                <a:gd name="T5" fmla="*/ 1 h 24"/>
                <a:gd name="T6" fmla="*/ 16 w 484"/>
                <a:gd name="T7" fmla="*/ 0 h 24"/>
                <a:gd name="T8" fmla="*/ 0 w 484"/>
                <a:gd name="T9" fmla="*/ 0 h 24"/>
                <a:gd name="T10" fmla="*/ 1 w 484"/>
                <a:gd name="T11" fmla="*/ 0 h 24"/>
                <a:gd name="T12" fmla="*/ 0 w 484"/>
                <a:gd name="T13" fmla="*/ 0 h 24"/>
                <a:gd name="T14" fmla="*/ 0 w 484"/>
                <a:gd name="T15" fmla="*/ 1 h 24"/>
                <a:gd name="T16" fmla="*/ 0 w 484"/>
                <a:gd name="T17" fmla="*/ 1 h 24"/>
                <a:gd name="T18" fmla="*/ 0 w 484"/>
                <a:gd name="T19" fmla="*/ 0 h 2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84" h="24">
                  <a:moveTo>
                    <a:pt x="0" y="14"/>
                  </a:moveTo>
                  <a:lnTo>
                    <a:pt x="14" y="22"/>
                  </a:lnTo>
                  <a:lnTo>
                    <a:pt x="484" y="24"/>
                  </a:lnTo>
                  <a:lnTo>
                    <a:pt x="484" y="4"/>
                  </a:lnTo>
                  <a:lnTo>
                    <a:pt x="14" y="0"/>
                  </a:lnTo>
                  <a:lnTo>
                    <a:pt x="21" y="14"/>
                  </a:lnTo>
                  <a:lnTo>
                    <a:pt x="0" y="14"/>
                  </a:lnTo>
                  <a:lnTo>
                    <a:pt x="0" y="22"/>
                  </a:lnTo>
                  <a:lnTo>
                    <a:pt x="14" y="22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77" name="Freeform 79"/>
            <p:cNvSpPr>
              <a:spLocks/>
            </p:cNvSpPr>
            <p:nvPr/>
          </p:nvSpPr>
          <p:spPr bwMode="auto">
            <a:xfrm>
              <a:off x="6464090" y="5542082"/>
              <a:ext cx="13114" cy="159614"/>
            </a:xfrm>
            <a:custGeom>
              <a:avLst/>
              <a:gdLst>
                <a:gd name="T0" fmla="*/ 0 w 21"/>
                <a:gd name="T1" fmla="*/ 0 h 207"/>
                <a:gd name="T2" fmla="*/ 0 w 21"/>
                <a:gd name="T3" fmla="*/ 0 h 207"/>
                <a:gd name="T4" fmla="*/ 0 w 21"/>
                <a:gd name="T5" fmla="*/ 9 h 207"/>
                <a:gd name="T6" fmla="*/ 0 w 21"/>
                <a:gd name="T7" fmla="*/ 9 h 207"/>
                <a:gd name="T8" fmla="*/ 0 w 21"/>
                <a:gd name="T9" fmla="*/ 0 h 207"/>
                <a:gd name="T10" fmla="*/ 0 w 21"/>
                <a:gd name="T11" fmla="*/ 1 h 207"/>
                <a:gd name="T12" fmla="*/ 0 w 21"/>
                <a:gd name="T13" fmla="*/ 0 h 207"/>
                <a:gd name="T14" fmla="*/ 0 w 21"/>
                <a:gd name="T15" fmla="*/ 0 h 207"/>
                <a:gd name="T16" fmla="*/ 0 w 21"/>
                <a:gd name="T17" fmla="*/ 0 h 207"/>
                <a:gd name="T18" fmla="*/ 0 w 21"/>
                <a:gd name="T19" fmla="*/ 0 h 20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1" h="207">
                  <a:moveTo>
                    <a:pt x="14" y="0"/>
                  </a:moveTo>
                  <a:lnTo>
                    <a:pt x="0" y="9"/>
                  </a:lnTo>
                  <a:lnTo>
                    <a:pt x="0" y="207"/>
                  </a:lnTo>
                  <a:lnTo>
                    <a:pt x="21" y="207"/>
                  </a:lnTo>
                  <a:lnTo>
                    <a:pt x="21" y="9"/>
                  </a:lnTo>
                  <a:lnTo>
                    <a:pt x="14" y="2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78" name="Freeform 80"/>
            <p:cNvSpPr>
              <a:spLocks/>
            </p:cNvSpPr>
            <p:nvPr/>
          </p:nvSpPr>
          <p:spPr bwMode="auto">
            <a:xfrm>
              <a:off x="6472286" y="5542082"/>
              <a:ext cx="168843" cy="15282"/>
            </a:xfrm>
            <a:custGeom>
              <a:avLst/>
              <a:gdLst>
                <a:gd name="T0" fmla="*/ 8 w 239"/>
                <a:gd name="T1" fmla="*/ 0 h 20"/>
                <a:gd name="T2" fmla="*/ 8 w 239"/>
                <a:gd name="T3" fmla="*/ 0 h 20"/>
                <a:gd name="T4" fmla="*/ 0 w 239"/>
                <a:gd name="T5" fmla="*/ 0 h 20"/>
                <a:gd name="T6" fmla="*/ 0 w 239"/>
                <a:gd name="T7" fmla="*/ 1 h 20"/>
                <a:gd name="T8" fmla="*/ 8 w 239"/>
                <a:gd name="T9" fmla="*/ 1 h 20"/>
                <a:gd name="T10" fmla="*/ 8 w 239"/>
                <a:gd name="T11" fmla="*/ 0 h 20"/>
                <a:gd name="T12" fmla="*/ 8 w 239"/>
                <a:gd name="T13" fmla="*/ 1 h 20"/>
                <a:gd name="T14" fmla="*/ 8 w 239"/>
                <a:gd name="T15" fmla="*/ 1 h 20"/>
                <a:gd name="T16" fmla="*/ 8 w 239"/>
                <a:gd name="T17" fmla="*/ 0 h 20"/>
                <a:gd name="T18" fmla="*/ 8 w 239"/>
                <a:gd name="T19" fmla="*/ 0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39" h="20">
                  <a:moveTo>
                    <a:pt x="221" y="9"/>
                  </a:moveTo>
                  <a:lnTo>
                    <a:pt x="232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232" y="20"/>
                  </a:lnTo>
                  <a:lnTo>
                    <a:pt x="239" y="9"/>
                  </a:lnTo>
                  <a:lnTo>
                    <a:pt x="232" y="20"/>
                  </a:lnTo>
                  <a:lnTo>
                    <a:pt x="239" y="20"/>
                  </a:lnTo>
                  <a:lnTo>
                    <a:pt x="239" y="9"/>
                  </a:lnTo>
                  <a:lnTo>
                    <a:pt x="221" y="9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79" name="Freeform 81"/>
            <p:cNvSpPr>
              <a:spLocks/>
            </p:cNvSpPr>
            <p:nvPr/>
          </p:nvSpPr>
          <p:spPr bwMode="auto">
            <a:xfrm>
              <a:off x="6628014" y="5219459"/>
              <a:ext cx="13114" cy="331113"/>
            </a:xfrm>
            <a:custGeom>
              <a:avLst/>
              <a:gdLst>
                <a:gd name="T0" fmla="*/ 0 w 18"/>
                <a:gd name="T1" fmla="*/ 1 h 428"/>
                <a:gd name="T2" fmla="*/ 0 w 18"/>
                <a:gd name="T3" fmla="*/ 0 h 428"/>
                <a:gd name="T4" fmla="*/ 0 w 18"/>
                <a:gd name="T5" fmla="*/ 19 h 428"/>
                <a:gd name="T6" fmla="*/ 1 w 18"/>
                <a:gd name="T7" fmla="*/ 19 h 428"/>
                <a:gd name="T8" fmla="*/ 1 w 18"/>
                <a:gd name="T9" fmla="*/ 0 h 428"/>
                <a:gd name="T10" fmla="*/ 0 w 18"/>
                <a:gd name="T11" fmla="*/ 0 h 428"/>
                <a:gd name="T12" fmla="*/ 1 w 18"/>
                <a:gd name="T13" fmla="*/ 0 h 428"/>
                <a:gd name="T14" fmla="*/ 1 w 18"/>
                <a:gd name="T15" fmla="*/ 0 h 428"/>
                <a:gd name="T16" fmla="*/ 0 w 18"/>
                <a:gd name="T17" fmla="*/ 0 h 428"/>
                <a:gd name="T18" fmla="*/ 0 w 18"/>
                <a:gd name="T19" fmla="*/ 1 h 42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8" h="428">
                  <a:moveTo>
                    <a:pt x="11" y="18"/>
                  </a:moveTo>
                  <a:lnTo>
                    <a:pt x="0" y="9"/>
                  </a:lnTo>
                  <a:lnTo>
                    <a:pt x="0" y="428"/>
                  </a:lnTo>
                  <a:lnTo>
                    <a:pt x="18" y="428"/>
                  </a:lnTo>
                  <a:lnTo>
                    <a:pt x="18" y="9"/>
                  </a:lnTo>
                  <a:lnTo>
                    <a:pt x="11" y="0"/>
                  </a:lnTo>
                  <a:lnTo>
                    <a:pt x="18" y="9"/>
                  </a:lnTo>
                  <a:lnTo>
                    <a:pt x="18" y="0"/>
                  </a:lnTo>
                  <a:lnTo>
                    <a:pt x="11" y="0"/>
                  </a:lnTo>
                  <a:lnTo>
                    <a:pt x="11" y="18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80" name="Freeform 82"/>
            <p:cNvSpPr>
              <a:spLocks/>
            </p:cNvSpPr>
            <p:nvPr/>
          </p:nvSpPr>
          <p:spPr bwMode="auto">
            <a:xfrm>
              <a:off x="6416551" y="5219459"/>
              <a:ext cx="218020" cy="13584"/>
            </a:xfrm>
            <a:custGeom>
              <a:avLst/>
              <a:gdLst>
                <a:gd name="T0" fmla="*/ 0 w 312"/>
                <a:gd name="T1" fmla="*/ 0 h 18"/>
                <a:gd name="T2" fmla="*/ 0 w 312"/>
                <a:gd name="T3" fmla="*/ 1 h 18"/>
                <a:gd name="T4" fmla="*/ 10 w 312"/>
                <a:gd name="T5" fmla="*/ 1 h 18"/>
                <a:gd name="T6" fmla="*/ 10 w 312"/>
                <a:gd name="T7" fmla="*/ 0 h 18"/>
                <a:gd name="T8" fmla="*/ 0 w 312"/>
                <a:gd name="T9" fmla="*/ 0 h 18"/>
                <a:gd name="T10" fmla="*/ 0 w 312"/>
                <a:gd name="T11" fmla="*/ 0 h 18"/>
                <a:gd name="T12" fmla="*/ 0 w 312"/>
                <a:gd name="T13" fmla="*/ 0 h 18"/>
                <a:gd name="T14" fmla="*/ 0 w 312"/>
                <a:gd name="T15" fmla="*/ 1 h 18"/>
                <a:gd name="T16" fmla="*/ 0 w 312"/>
                <a:gd name="T17" fmla="*/ 1 h 18"/>
                <a:gd name="T18" fmla="*/ 0 w 312"/>
                <a:gd name="T19" fmla="*/ 0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12" h="18">
                  <a:moveTo>
                    <a:pt x="0" y="9"/>
                  </a:moveTo>
                  <a:lnTo>
                    <a:pt x="14" y="18"/>
                  </a:lnTo>
                  <a:lnTo>
                    <a:pt x="312" y="18"/>
                  </a:lnTo>
                  <a:lnTo>
                    <a:pt x="312" y="0"/>
                  </a:lnTo>
                  <a:lnTo>
                    <a:pt x="14" y="0"/>
                  </a:lnTo>
                  <a:lnTo>
                    <a:pt x="19" y="9"/>
                  </a:lnTo>
                  <a:lnTo>
                    <a:pt x="0" y="9"/>
                  </a:lnTo>
                  <a:lnTo>
                    <a:pt x="0" y="18"/>
                  </a:lnTo>
                  <a:lnTo>
                    <a:pt x="14" y="18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81" name="Freeform 83"/>
            <p:cNvSpPr>
              <a:spLocks/>
            </p:cNvSpPr>
            <p:nvPr/>
          </p:nvSpPr>
          <p:spPr bwMode="auto">
            <a:xfrm>
              <a:off x="6416551" y="5088711"/>
              <a:ext cx="13114" cy="137539"/>
            </a:xfrm>
            <a:custGeom>
              <a:avLst/>
              <a:gdLst>
                <a:gd name="T0" fmla="*/ 0 w 19"/>
                <a:gd name="T1" fmla="*/ 0 h 179"/>
                <a:gd name="T2" fmla="*/ 0 w 19"/>
                <a:gd name="T3" fmla="*/ 0 h 179"/>
                <a:gd name="T4" fmla="*/ 0 w 19"/>
                <a:gd name="T5" fmla="*/ 8 h 179"/>
                <a:gd name="T6" fmla="*/ 0 w 19"/>
                <a:gd name="T7" fmla="*/ 8 h 179"/>
                <a:gd name="T8" fmla="*/ 0 w 19"/>
                <a:gd name="T9" fmla="*/ 0 h 179"/>
                <a:gd name="T10" fmla="*/ 0 w 19"/>
                <a:gd name="T11" fmla="*/ 1 h 179"/>
                <a:gd name="T12" fmla="*/ 0 w 19"/>
                <a:gd name="T13" fmla="*/ 0 h 179"/>
                <a:gd name="T14" fmla="*/ 0 w 19"/>
                <a:gd name="T15" fmla="*/ 0 h 179"/>
                <a:gd name="T16" fmla="*/ 0 w 19"/>
                <a:gd name="T17" fmla="*/ 0 h 179"/>
                <a:gd name="T18" fmla="*/ 0 w 19"/>
                <a:gd name="T19" fmla="*/ 0 h 17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9" h="179">
                  <a:moveTo>
                    <a:pt x="14" y="0"/>
                  </a:moveTo>
                  <a:lnTo>
                    <a:pt x="0" y="12"/>
                  </a:lnTo>
                  <a:lnTo>
                    <a:pt x="0" y="179"/>
                  </a:lnTo>
                  <a:lnTo>
                    <a:pt x="19" y="179"/>
                  </a:lnTo>
                  <a:lnTo>
                    <a:pt x="19" y="12"/>
                  </a:lnTo>
                  <a:lnTo>
                    <a:pt x="14" y="2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82" name="Freeform 84"/>
            <p:cNvSpPr>
              <a:spLocks/>
            </p:cNvSpPr>
            <p:nvPr/>
          </p:nvSpPr>
          <p:spPr bwMode="auto">
            <a:xfrm>
              <a:off x="6401798" y="4679489"/>
              <a:ext cx="324571" cy="455069"/>
            </a:xfrm>
            <a:custGeom>
              <a:avLst/>
              <a:gdLst>
                <a:gd name="T0" fmla="*/ 1 w 464"/>
                <a:gd name="T1" fmla="*/ 25 h 590"/>
                <a:gd name="T2" fmla="*/ 1 w 464"/>
                <a:gd name="T3" fmla="*/ 25 h 590"/>
                <a:gd name="T4" fmla="*/ 15 w 464"/>
                <a:gd name="T5" fmla="*/ 1 h 590"/>
                <a:gd name="T6" fmla="*/ 14 w 464"/>
                <a:gd name="T7" fmla="*/ 0 h 590"/>
                <a:gd name="T8" fmla="*/ 0 w 464"/>
                <a:gd name="T9" fmla="*/ 24 h 590"/>
                <a:gd name="T10" fmla="*/ 0 w 464"/>
                <a:gd name="T11" fmla="*/ 25 h 590"/>
                <a:gd name="T12" fmla="*/ 0 w 464"/>
                <a:gd name="T13" fmla="*/ 24 h 590"/>
                <a:gd name="T14" fmla="*/ 0 w 464"/>
                <a:gd name="T15" fmla="*/ 25 h 590"/>
                <a:gd name="T16" fmla="*/ 0 w 464"/>
                <a:gd name="T17" fmla="*/ 25 h 590"/>
                <a:gd name="T18" fmla="*/ 1 w 464"/>
                <a:gd name="T19" fmla="*/ 25 h 59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64" h="590">
                  <a:moveTo>
                    <a:pt x="45" y="574"/>
                  </a:moveTo>
                  <a:lnTo>
                    <a:pt x="44" y="590"/>
                  </a:lnTo>
                  <a:lnTo>
                    <a:pt x="464" y="28"/>
                  </a:lnTo>
                  <a:lnTo>
                    <a:pt x="423" y="0"/>
                  </a:lnTo>
                  <a:lnTo>
                    <a:pt x="7" y="562"/>
                  </a:lnTo>
                  <a:lnTo>
                    <a:pt x="0" y="574"/>
                  </a:lnTo>
                  <a:lnTo>
                    <a:pt x="7" y="562"/>
                  </a:lnTo>
                  <a:lnTo>
                    <a:pt x="0" y="570"/>
                  </a:lnTo>
                  <a:lnTo>
                    <a:pt x="0" y="574"/>
                  </a:lnTo>
                  <a:lnTo>
                    <a:pt x="45" y="574"/>
                  </a:lnTo>
                  <a:close/>
                </a:path>
              </a:pathLst>
            </a:custGeom>
            <a:solidFill>
              <a:srgbClr val="FB9214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83" name="Freeform 85"/>
            <p:cNvSpPr>
              <a:spLocks/>
            </p:cNvSpPr>
            <p:nvPr/>
          </p:nvSpPr>
          <p:spPr bwMode="auto">
            <a:xfrm>
              <a:off x="6401798" y="5122672"/>
              <a:ext cx="39342" cy="140935"/>
            </a:xfrm>
            <a:custGeom>
              <a:avLst/>
              <a:gdLst>
                <a:gd name="T0" fmla="*/ 1 w 57"/>
                <a:gd name="T1" fmla="*/ 8 h 183"/>
                <a:gd name="T2" fmla="*/ 2 w 57"/>
                <a:gd name="T3" fmla="*/ 8 h 183"/>
                <a:gd name="T4" fmla="*/ 1 w 57"/>
                <a:gd name="T5" fmla="*/ 0 h 183"/>
                <a:gd name="T6" fmla="*/ 0 w 57"/>
                <a:gd name="T7" fmla="*/ 0 h 183"/>
                <a:gd name="T8" fmla="*/ 0 w 57"/>
                <a:gd name="T9" fmla="*/ 8 h 183"/>
                <a:gd name="T10" fmla="*/ 1 w 57"/>
                <a:gd name="T11" fmla="*/ 8 h 18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" h="183">
                  <a:moveTo>
                    <a:pt x="35" y="183"/>
                  </a:moveTo>
                  <a:lnTo>
                    <a:pt x="57" y="183"/>
                  </a:lnTo>
                  <a:lnTo>
                    <a:pt x="45" y="0"/>
                  </a:lnTo>
                  <a:lnTo>
                    <a:pt x="0" y="0"/>
                  </a:lnTo>
                  <a:lnTo>
                    <a:pt x="8" y="183"/>
                  </a:lnTo>
                  <a:lnTo>
                    <a:pt x="35" y="183"/>
                  </a:lnTo>
                  <a:close/>
                </a:path>
              </a:pathLst>
            </a:custGeom>
            <a:solidFill>
              <a:srgbClr val="FB9214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84" name="Freeform 86"/>
            <p:cNvSpPr>
              <a:spLocks/>
            </p:cNvSpPr>
            <p:nvPr/>
          </p:nvSpPr>
          <p:spPr bwMode="auto">
            <a:xfrm>
              <a:off x="6475564" y="4682885"/>
              <a:ext cx="322932" cy="451673"/>
            </a:xfrm>
            <a:custGeom>
              <a:avLst/>
              <a:gdLst>
                <a:gd name="T0" fmla="*/ 1 w 464"/>
                <a:gd name="T1" fmla="*/ 25 h 585"/>
                <a:gd name="T2" fmla="*/ 1 w 464"/>
                <a:gd name="T3" fmla="*/ 25 h 585"/>
                <a:gd name="T4" fmla="*/ 15 w 464"/>
                <a:gd name="T5" fmla="*/ 1 h 585"/>
                <a:gd name="T6" fmla="*/ 14 w 464"/>
                <a:gd name="T7" fmla="*/ 0 h 585"/>
                <a:gd name="T8" fmla="*/ 0 w 464"/>
                <a:gd name="T9" fmla="*/ 24 h 585"/>
                <a:gd name="T10" fmla="*/ 0 w 464"/>
                <a:gd name="T11" fmla="*/ 25 h 585"/>
                <a:gd name="T12" fmla="*/ 0 w 464"/>
                <a:gd name="T13" fmla="*/ 24 h 585"/>
                <a:gd name="T14" fmla="*/ 0 w 464"/>
                <a:gd name="T15" fmla="*/ 24 h 585"/>
                <a:gd name="T16" fmla="*/ 0 w 464"/>
                <a:gd name="T17" fmla="*/ 25 h 585"/>
                <a:gd name="T18" fmla="*/ 1 w 464"/>
                <a:gd name="T19" fmla="*/ 25 h 58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64" h="585">
                  <a:moveTo>
                    <a:pt x="46" y="569"/>
                  </a:moveTo>
                  <a:lnTo>
                    <a:pt x="43" y="585"/>
                  </a:lnTo>
                  <a:lnTo>
                    <a:pt x="464" y="28"/>
                  </a:lnTo>
                  <a:lnTo>
                    <a:pt x="422" y="0"/>
                  </a:lnTo>
                  <a:lnTo>
                    <a:pt x="4" y="561"/>
                  </a:lnTo>
                  <a:lnTo>
                    <a:pt x="0" y="569"/>
                  </a:lnTo>
                  <a:lnTo>
                    <a:pt x="4" y="561"/>
                  </a:lnTo>
                  <a:lnTo>
                    <a:pt x="0" y="566"/>
                  </a:lnTo>
                  <a:lnTo>
                    <a:pt x="0" y="569"/>
                  </a:lnTo>
                  <a:lnTo>
                    <a:pt x="46" y="569"/>
                  </a:lnTo>
                  <a:close/>
                </a:path>
              </a:pathLst>
            </a:custGeom>
            <a:solidFill>
              <a:srgbClr val="FB9214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85" name="Freeform 87"/>
            <p:cNvSpPr>
              <a:spLocks/>
            </p:cNvSpPr>
            <p:nvPr/>
          </p:nvSpPr>
          <p:spPr bwMode="auto">
            <a:xfrm>
              <a:off x="6475564" y="5122672"/>
              <a:ext cx="39342" cy="144332"/>
            </a:xfrm>
            <a:custGeom>
              <a:avLst/>
              <a:gdLst>
                <a:gd name="T0" fmla="*/ 1 w 59"/>
                <a:gd name="T1" fmla="*/ 8 h 188"/>
                <a:gd name="T2" fmla="*/ 2 w 59"/>
                <a:gd name="T3" fmla="*/ 8 h 188"/>
                <a:gd name="T4" fmla="*/ 1 w 59"/>
                <a:gd name="T5" fmla="*/ 0 h 188"/>
                <a:gd name="T6" fmla="*/ 0 w 59"/>
                <a:gd name="T7" fmla="*/ 0 h 188"/>
                <a:gd name="T8" fmla="*/ 0 w 59"/>
                <a:gd name="T9" fmla="*/ 8 h 188"/>
                <a:gd name="T10" fmla="*/ 1 w 59"/>
                <a:gd name="T11" fmla="*/ 8 h 18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9" h="188">
                  <a:moveTo>
                    <a:pt x="30" y="188"/>
                  </a:moveTo>
                  <a:lnTo>
                    <a:pt x="59" y="188"/>
                  </a:lnTo>
                  <a:lnTo>
                    <a:pt x="46" y="0"/>
                  </a:lnTo>
                  <a:lnTo>
                    <a:pt x="0" y="0"/>
                  </a:lnTo>
                  <a:lnTo>
                    <a:pt x="4" y="188"/>
                  </a:lnTo>
                  <a:lnTo>
                    <a:pt x="30" y="188"/>
                  </a:lnTo>
                  <a:close/>
                </a:path>
              </a:pathLst>
            </a:custGeom>
            <a:solidFill>
              <a:srgbClr val="FB9214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86" name="Freeform 88"/>
            <p:cNvSpPr>
              <a:spLocks/>
            </p:cNvSpPr>
            <p:nvPr/>
          </p:nvSpPr>
          <p:spPr bwMode="auto">
            <a:xfrm>
              <a:off x="6341146" y="4672697"/>
              <a:ext cx="324571" cy="453371"/>
            </a:xfrm>
            <a:custGeom>
              <a:avLst/>
              <a:gdLst>
                <a:gd name="T0" fmla="*/ 2 w 465"/>
                <a:gd name="T1" fmla="*/ 24 h 589"/>
                <a:gd name="T2" fmla="*/ 2 w 465"/>
                <a:gd name="T3" fmla="*/ 25 h 589"/>
                <a:gd name="T4" fmla="*/ 15 w 465"/>
                <a:gd name="T5" fmla="*/ 1 h 589"/>
                <a:gd name="T6" fmla="*/ 14 w 465"/>
                <a:gd name="T7" fmla="*/ 0 h 589"/>
                <a:gd name="T8" fmla="*/ 0 w 465"/>
                <a:gd name="T9" fmla="*/ 24 h 589"/>
                <a:gd name="T10" fmla="*/ 0 w 465"/>
                <a:gd name="T11" fmla="*/ 24 h 589"/>
                <a:gd name="T12" fmla="*/ 0 w 465"/>
                <a:gd name="T13" fmla="*/ 24 h 589"/>
                <a:gd name="T14" fmla="*/ 0 w 465"/>
                <a:gd name="T15" fmla="*/ 24 h 589"/>
                <a:gd name="T16" fmla="*/ 0 w 465"/>
                <a:gd name="T17" fmla="*/ 24 h 589"/>
                <a:gd name="T18" fmla="*/ 2 w 465"/>
                <a:gd name="T19" fmla="*/ 24 h 5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65" h="589">
                  <a:moveTo>
                    <a:pt x="57" y="579"/>
                  </a:moveTo>
                  <a:lnTo>
                    <a:pt x="53" y="589"/>
                  </a:lnTo>
                  <a:lnTo>
                    <a:pt x="465" y="30"/>
                  </a:lnTo>
                  <a:lnTo>
                    <a:pt x="426" y="0"/>
                  </a:lnTo>
                  <a:lnTo>
                    <a:pt x="3" y="560"/>
                  </a:lnTo>
                  <a:lnTo>
                    <a:pt x="0" y="579"/>
                  </a:lnTo>
                  <a:lnTo>
                    <a:pt x="3" y="560"/>
                  </a:lnTo>
                  <a:lnTo>
                    <a:pt x="0" y="574"/>
                  </a:lnTo>
                  <a:lnTo>
                    <a:pt x="0" y="579"/>
                  </a:lnTo>
                  <a:lnTo>
                    <a:pt x="57" y="579"/>
                  </a:lnTo>
                  <a:close/>
                </a:path>
              </a:pathLst>
            </a:custGeom>
            <a:solidFill>
              <a:srgbClr val="FB9214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87" name="Freeform 89"/>
            <p:cNvSpPr>
              <a:spLocks/>
            </p:cNvSpPr>
            <p:nvPr/>
          </p:nvSpPr>
          <p:spPr bwMode="auto">
            <a:xfrm>
              <a:off x="6341146" y="5119276"/>
              <a:ext cx="40981" cy="135841"/>
            </a:xfrm>
            <a:custGeom>
              <a:avLst/>
              <a:gdLst>
                <a:gd name="T0" fmla="*/ 1 w 58"/>
                <a:gd name="T1" fmla="*/ 7 h 178"/>
                <a:gd name="T2" fmla="*/ 2 w 58"/>
                <a:gd name="T3" fmla="*/ 7 h 178"/>
                <a:gd name="T4" fmla="*/ 2 w 58"/>
                <a:gd name="T5" fmla="*/ 0 h 178"/>
                <a:gd name="T6" fmla="*/ 0 w 58"/>
                <a:gd name="T7" fmla="*/ 0 h 178"/>
                <a:gd name="T8" fmla="*/ 0 w 58"/>
                <a:gd name="T9" fmla="*/ 7 h 178"/>
                <a:gd name="T10" fmla="*/ 1 w 58"/>
                <a:gd name="T11" fmla="*/ 7 h 17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8" h="178">
                  <a:moveTo>
                    <a:pt x="38" y="178"/>
                  </a:moveTo>
                  <a:lnTo>
                    <a:pt x="58" y="178"/>
                  </a:lnTo>
                  <a:lnTo>
                    <a:pt x="57" y="0"/>
                  </a:lnTo>
                  <a:lnTo>
                    <a:pt x="0" y="0"/>
                  </a:lnTo>
                  <a:lnTo>
                    <a:pt x="10" y="178"/>
                  </a:lnTo>
                  <a:lnTo>
                    <a:pt x="38" y="178"/>
                  </a:lnTo>
                  <a:close/>
                </a:path>
              </a:pathLst>
            </a:custGeom>
            <a:solidFill>
              <a:srgbClr val="FB9214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88" name="Freeform 90"/>
            <p:cNvSpPr>
              <a:spLocks/>
            </p:cNvSpPr>
            <p:nvPr/>
          </p:nvSpPr>
          <p:spPr bwMode="auto">
            <a:xfrm>
              <a:off x="6278854" y="4672697"/>
              <a:ext cx="324571" cy="453371"/>
            </a:xfrm>
            <a:custGeom>
              <a:avLst/>
              <a:gdLst>
                <a:gd name="T0" fmla="*/ 2 w 465"/>
                <a:gd name="T1" fmla="*/ 24 h 589"/>
                <a:gd name="T2" fmla="*/ 1 w 465"/>
                <a:gd name="T3" fmla="*/ 25 h 589"/>
                <a:gd name="T4" fmla="*/ 15 w 465"/>
                <a:gd name="T5" fmla="*/ 1 h 589"/>
                <a:gd name="T6" fmla="*/ 14 w 465"/>
                <a:gd name="T7" fmla="*/ 0 h 589"/>
                <a:gd name="T8" fmla="*/ 0 w 465"/>
                <a:gd name="T9" fmla="*/ 24 h 589"/>
                <a:gd name="T10" fmla="*/ 0 w 465"/>
                <a:gd name="T11" fmla="*/ 24 h 589"/>
                <a:gd name="T12" fmla="*/ 0 w 465"/>
                <a:gd name="T13" fmla="*/ 24 h 589"/>
                <a:gd name="T14" fmla="*/ 0 w 465"/>
                <a:gd name="T15" fmla="*/ 24 h 589"/>
                <a:gd name="T16" fmla="*/ 0 w 465"/>
                <a:gd name="T17" fmla="*/ 24 h 589"/>
                <a:gd name="T18" fmla="*/ 2 w 465"/>
                <a:gd name="T19" fmla="*/ 24 h 5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65" h="589">
                  <a:moveTo>
                    <a:pt x="46" y="579"/>
                  </a:moveTo>
                  <a:lnTo>
                    <a:pt x="44" y="589"/>
                  </a:lnTo>
                  <a:lnTo>
                    <a:pt x="465" y="30"/>
                  </a:lnTo>
                  <a:lnTo>
                    <a:pt x="422" y="0"/>
                  </a:lnTo>
                  <a:lnTo>
                    <a:pt x="5" y="560"/>
                  </a:lnTo>
                  <a:lnTo>
                    <a:pt x="0" y="579"/>
                  </a:lnTo>
                  <a:lnTo>
                    <a:pt x="5" y="560"/>
                  </a:lnTo>
                  <a:lnTo>
                    <a:pt x="0" y="574"/>
                  </a:lnTo>
                  <a:lnTo>
                    <a:pt x="0" y="579"/>
                  </a:lnTo>
                  <a:lnTo>
                    <a:pt x="46" y="579"/>
                  </a:lnTo>
                  <a:close/>
                </a:path>
              </a:pathLst>
            </a:custGeom>
            <a:solidFill>
              <a:srgbClr val="FB9214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89" name="Freeform 91"/>
            <p:cNvSpPr>
              <a:spLocks/>
            </p:cNvSpPr>
            <p:nvPr/>
          </p:nvSpPr>
          <p:spPr bwMode="auto">
            <a:xfrm>
              <a:off x="6278854" y="5119276"/>
              <a:ext cx="39342" cy="135841"/>
            </a:xfrm>
            <a:custGeom>
              <a:avLst/>
              <a:gdLst>
                <a:gd name="T0" fmla="*/ 1 w 55"/>
                <a:gd name="T1" fmla="*/ 7 h 178"/>
                <a:gd name="T2" fmla="*/ 2 w 55"/>
                <a:gd name="T3" fmla="*/ 7 h 178"/>
                <a:gd name="T4" fmla="*/ 2 w 55"/>
                <a:gd name="T5" fmla="*/ 0 h 178"/>
                <a:gd name="T6" fmla="*/ 0 w 55"/>
                <a:gd name="T7" fmla="*/ 0 h 178"/>
                <a:gd name="T8" fmla="*/ 0 w 55"/>
                <a:gd name="T9" fmla="*/ 7 h 178"/>
                <a:gd name="T10" fmla="*/ 1 w 55"/>
                <a:gd name="T11" fmla="*/ 7 h 17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" h="178">
                  <a:moveTo>
                    <a:pt x="29" y="178"/>
                  </a:moveTo>
                  <a:lnTo>
                    <a:pt x="55" y="178"/>
                  </a:lnTo>
                  <a:lnTo>
                    <a:pt x="46" y="0"/>
                  </a:lnTo>
                  <a:lnTo>
                    <a:pt x="0" y="0"/>
                  </a:lnTo>
                  <a:lnTo>
                    <a:pt x="5" y="178"/>
                  </a:lnTo>
                  <a:lnTo>
                    <a:pt x="29" y="178"/>
                  </a:lnTo>
                  <a:close/>
                </a:path>
              </a:pathLst>
            </a:custGeom>
            <a:solidFill>
              <a:srgbClr val="FB9214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90" name="Freeform 92"/>
            <p:cNvSpPr>
              <a:spLocks/>
            </p:cNvSpPr>
            <p:nvPr/>
          </p:nvSpPr>
          <p:spPr bwMode="auto">
            <a:xfrm>
              <a:off x="6554248" y="4669301"/>
              <a:ext cx="322932" cy="453371"/>
            </a:xfrm>
            <a:custGeom>
              <a:avLst/>
              <a:gdLst>
                <a:gd name="T0" fmla="*/ 1 w 465"/>
                <a:gd name="T1" fmla="*/ 25 h 588"/>
                <a:gd name="T2" fmla="*/ 1 w 465"/>
                <a:gd name="T3" fmla="*/ 25 h 588"/>
                <a:gd name="T4" fmla="*/ 15 w 465"/>
                <a:gd name="T5" fmla="*/ 1 h 588"/>
                <a:gd name="T6" fmla="*/ 14 w 465"/>
                <a:gd name="T7" fmla="*/ 0 h 588"/>
                <a:gd name="T8" fmla="*/ 0 w 465"/>
                <a:gd name="T9" fmla="*/ 24 h 588"/>
                <a:gd name="T10" fmla="*/ 0 w 465"/>
                <a:gd name="T11" fmla="*/ 25 h 588"/>
                <a:gd name="T12" fmla="*/ 0 w 465"/>
                <a:gd name="T13" fmla="*/ 24 h 588"/>
                <a:gd name="T14" fmla="*/ 0 w 465"/>
                <a:gd name="T15" fmla="*/ 24 h 588"/>
                <a:gd name="T16" fmla="*/ 0 w 465"/>
                <a:gd name="T17" fmla="*/ 25 h 588"/>
                <a:gd name="T18" fmla="*/ 1 w 465"/>
                <a:gd name="T19" fmla="*/ 25 h 58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65" h="588">
                  <a:moveTo>
                    <a:pt x="48" y="579"/>
                  </a:moveTo>
                  <a:lnTo>
                    <a:pt x="42" y="588"/>
                  </a:lnTo>
                  <a:lnTo>
                    <a:pt x="465" y="35"/>
                  </a:lnTo>
                  <a:lnTo>
                    <a:pt x="421" y="0"/>
                  </a:lnTo>
                  <a:lnTo>
                    <a:pt x="5" y="559"/>
                  </a:lnTo>
                  <a:lnTo>
                    <a:pt x="0" y="579"/>
                  </a:lnTo>
                  <a:lnTo>
                    <a:pt x="5" y="559"/>
                  </a:lnTo>
                  <a:lnTo>
                    <a:pt x="0" y="566"/>
                  </a:lnTo>
                  <a:lnTo>
                    <a:pt x="0" y="579"/>
                  </a:lnTo>
                  <a:lnTo>
                    <a:pt x="48" y="579"/>
                  </a:lnTo>
                  <a:close/>
                </a:path>
              </a:pathLst>
            </a:custGeom>
            <a:solidFill>
              <a:srgbClr val="FB9214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91" name="Freeform 93"/>
            <p:cNvSpPr>
              <a:spLocks/>
            </p:cNvSpPr>
            <p:nvPr/>
          </p:nvSpPr>
          <p:spPr bwMode="auto">
            <a:xfrm>
              <a:off x="6554248" y="5115880"/>
              <a:ext cx="37703" cy="135841"/>
            </a:xfrm>
            <a:custGeom>
              <a:avLst/>
              <a:gdLst>
                <a:gd name="T0" fmla="*/ 1 w 55"/>
                <a:gd name="T1" fmla="*/ 7 h 178"/>
                <a:gd name="T2" fmla="*/ 2 w 55"/>
                <a:gd name="T3" fmla="*/ 7 h 178"/>
                <a:gd name="T4" fmla="*/ 1 w 55"/>
                <a:gd name="T5" fmla="*/ 0 h 178"/>
                <a:gd name="T6" fmla="*/ 0 w 55"/>
                <a:gd name="T7" fmla="*/ 0 h 178"/>
                <a:gd name="T8" fmla="*/ 0 w 55"/>
                <a:gd name="T9" fmla="*/ 7 h 178"/>
                <a:gd name="T10" fmla="*/ 1 w 55"/>
                <a:gd name="T11" fmla="*/ 7 h 17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" h="178">
                  <a:moveTo>
                    <a:pt x="31" y="178"/>
                  </a:moveTo>
                  <a:lnTo>
                    <a:pt x="55" y="178"/>
                  </a:lnTo>
                  <a:lnTo>
                    <a:pt x="48" y="0"/>
                  </a:lnTo>
                  <a:lnTo>
                    <a:pt x="0" y="0"/>
                  </a:lnTo>
                  <a:lnTo>
                    <a:pt x="12" y="178"/>
                  </a:lnTo>
                  <a:lnTo>
                    <a:pt x="31" y="178"/>
                  </a:lnTo>
                  <a:close/>
                </a:path>
              </a:pathLst>
            </a:custGeom>
            <a:solidFill>
              <a:srgbClr val="FB9214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92" name="Freeform 94"/>
            <p:cNvSpPr>
              <a:spLocks/>
            </p:cNvSpPr>
            <p:nvPr/>
          </p:nvSpPr>
          <p:spPr bwMode="auto">
            <a:xfrm>
              <a:off x="6218202" y="4436672"/>
              <a:ext cx="36063" cy="815049"/>
            </a:xfrm>
            <a:custGeom>
              <a:avLst/>
              <a:gdLst>
                <a:gd name="T0" fmla="*/ 1 w 51"/>
                <a:gd name="T1" fmla="*/ 45 h 1058"/>
                <a:gd name="T2" fmla="*/ 2 w 51"/>
                <a:gd name="T3" fmla="*/ 45 h 1058"/>
                <a:gd name="T4" fmla="*/ 2 w 51"/>
                <a:gd name="T5" fmla="*/ 0 h 1058"/>
                <a:gd name="T6" fmla="*/ 0 w 51"/>
                <a:gd name="T7" fmla="*/ 0 h 1058"/>
                <a:gd name="T8" fmla="*/ 0 w 51"/>
                <a:gd name="T9" fmla="*/ 45 h 1058"/>
                <a:gd name="T10" fmla="*/ 1 w 51"/>
                <a:gd name="T11" fmla="*/ 45 h 105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1" h="1058">
                  <a:moveTo>
                    <a:pt x="24" y="1058"/>
                  </a:moveTo>
                  <a:lnTo>
                    <a:pt x="51" y="1058"/>
                  </a:lnTo>
                  <a:lnTo>
                    <a:pt x="51" y="0"/>
                  </a:lnTo>
                  <a:lnTo>
                    <a:pt x="0" y="0"/>
                  </a:lnTo>
                  <a:lnTo>
                    <a:pt x="0" y="1058"/>
                  </a:lnTo>
                  <a:lnTo>
                    <a:pt x="24" y="1058"/>
                  </a:lnTo>
                  <a:close/>
                </a:path>
              </a:pathLst>
            </a:custGeom>
            <a:solidFill>
              <a:srgbClr val="FB9214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93" name="Freeform 95"/>
            <p:cNvSpPr>
              <a:spLocks/>
            </p:cNvSpPr>
            <p:nvPr/>
          </p:nvSpPr>
          <p:spPr bwMode="auto">
            <a:xfrm>
              <a:off x="6900130" y="4321207"/>
              <a:ext cx="36063" cy="400732"/>
            </a:xfrm>
            <a:custGeom>
              <a:avLst/>
              <a:gdLst>
                <a:gd name="T0" fmla="*/ 1 w 51"/>
                <a:gd name="T1" fmla="*/ 22 h 521"/>
                <a:gd name="T2" fmla="*/ 2 w 51"/>
                <a:gd name="T3" fmla="*/ 22 h 521"/>
                <a:gd name="T4" fmla="*/ 2 w 51"/>
                <a:gd name="T5" fmla="*/ 0 h 521"/>
                <a:gd name="T6" fmla="*/ 0 w 51"/>
                <a:gd name="T7" fmla="*/ 0 h 521"/>
                <a:gd name="T8" fmla="*/ 0 w 51"/>
                <a:gd name="T9" fmla="*/ 22 h 521"/>
                <a:gd name="T10" fmla="*/ 1 w 51"/>
                <a:gd name="T11" fmla="*/ 22 h 5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1" h="521">
                  <a:moveTo>
                    <a:pt x="27" y="521"/>
                  </a:moveTo>
                  <a:lnTo>
                    <a:pt x="51" y="521"/>
                  </a:lnTo>
                  <a:lnTo>
                    <a:pt x="51" y="0"/>
                  </a:lnTo>
                  <a:lnTo>
                    <a:pt x="0" y="0"/>
                  </a:lnTo>
                  <a:lnTo>
                    <a:pt x="0" y="521"/>
                  </a:lnTo>
                  <a:lnTo>
                    <a:pt x="27" y="521"/>
                  </a:lnTo>
                  <a:close/>
                </a:path>
              </a:pathLst>
            </a:custGeom>
            <a:solidFill>
              <a:srgbClr val="FB9214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94" name="Freeform 96"/>
            <p:cNvSpPr>
              <a:spLocks/>
            </p:cNvSpPr>
            <p:nvPr/>
          </p:nvSpPr>
          <p:spPr bwMode="auto">
            <a:xfrm>
              <a:off x="4910082" y="5861309"/>
              <a:ext cx="339325" cy="93391"/>
            </a:xfrm>
            <a:custGeom>
              <a:avLst/>
              <a:gdLst>
                <a:gd name="T0" fmla="*/ 0 w 484"/>
                <a:gd name="T1" fmla="*/ 2 h 123"/>
                <a:gd name="T2" fmla="*/ 10 w 484"/>
                <a:gd name="T3" fmla="*/ 2 h 123"/>
                <a:gd name="T4" fmla="*/ 12 w 484"/>
                <a:gd name="T5" fmla="*/ 0 h 123"/>
                <a:gd name="T6" fmla="*/ 16 w 484"/>
                <a:gd name="T7" fmla="*/ 2 h 123"/>
                <a:gd name="T8" fmla="*/ 8 w 484"/>
                <a:gd name="T9" fmla="*/ 5 h 123"/>
                <a:gd name="T10" fmla="*/ 10 w 484"/>
                <a:gd name="T11" fmla="*/ 3 h 123"/>
                <a:gd name="T12" fmla="*/ 0 w 484"/>
                <a:gd name="T13" fmla="*/ 3 h 123"/>
                <a:gd name="T14" fmla="*/ 0 w 484"/>
                <a:gd name="T15" fmla="*/ 2 h 12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84" h="123">
                  <a:moveTo>
                    <a:pt x="0" y="41"/>
                  </a:moveTo>
                  <a:lnTo>
                    <a:pt x="312" y="41"/>
                  </a:lnTo>
                  <a:lnTo>
                    <a:pt x="357" y="0"/>
                  </a:lnTo>
                  <a:lnTo>
                    <a:pt x="484" y="58"/>
                  </a:lnTo>
                  <a:lnTo>
                    <a:pt x="240" y="123"/>
                  </a:lnTo>
                  <a:lnTo>
                    <a:pt x="292" y="72"/>
                  </a:lnTo>
                  <a:lnTo>
                    <a:pt x="0" y="72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0000FF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95" name="Freeform 97"/>
            <p:cNvSpPr>
              <a:spLocks/>
            </p:cNvSpPr>
            <p:nvPr/>
          </p:nvSpPr>
          <p:spPr bwMode="auto">
            <a:xfrm>
              <a:off x="5924777" y="5849423"/>
              <a:ext cx="355717" cy="100183"/>
            </a:xfrm>
            <a:custGeom>
              <a:avLst/>
              <a:gdLst>
                <a:gd name="T0" fmla="*/ 16 w 507"/>
                <a:gd name="T1" fmla="*/ 4 h 129"/>
                <a:gd name="T2" fmla="*/ 6 w 507"/>
                <a:gd name="T3" fmla="*/ 4 h 129"/>
                <a:gd name="T4" fmla="*/ 4 w 507"/>
                <a:gd name="T5" fmla="*/ 5 h 129"/>
                <a:gd name="T6" fmla="*/ 0 w 507"/>
                <a:gd name="T7" fmla="*/ 3 h 129"/>
                <a:gd name="T8" fmla="*/ 8 w 507"/>
                <a:gd name="T9" fmla="*/ 0 h 129"/>
                <a:gd name="T10" fmla="*/ 6 w 507"/>
                <a:gd name="T11" fmla="*/ 2 h 129"/>
                <a:gd name="T12" fmla="*/ 17 w 507"/>
                <a:gd name="T13" fmla="*/ 2 h 129"/>
                <a:gd name="T14" fmla="*/ 16 w 507"/>
                <a:gd name="T15" fmla="*/ 4 h 12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07" h="129">
                  <a:moveTo>
                    <a:pt x="483" y="86"/>
                  </a:moveTo>
                  <a:lnTo>
                    <a:pt x="176" y="86"/>
                  </a:lnTo>
                  <a:lnTo>
                    <a:pt x="125" y="129"/>
                  </a:lnTo>
                  <a:lnTo>
                    <a:pt x="0" y="69"/>
                  </a:lnTo>
                  <a:lnTo>
                    <a:pt x="241" y="0"/>
                  </a:lnTo>
                  <a:lnTo>
                    <a:pt x="194" y="55"/>
                  </a:lnTo>
                  <a:lnTo>
                    <a:pt x="507" y="55"/>
                  </a:lnTo>
                  <a:lnTo>
                    <a:pt x="483" y="86"/>
                  </a:lnTo>
                  <a:close/>
                </a:path>
              </a:pathLst>
            </a:custGeom>
            <a:solidFill>
              <a:srgbClr val="0000FF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  <p:sp>
          <p:nvSpPr>
            <p:cNvPr id="896" name="Freeform 98"/>
            <p:cNvSpPr>
              <a:spLocks/>
            </p:cNvSpPr>
            <p:nvPr/>
          </p:nvSpPr>
          <p:spPr bwMode="auto">
            <a:xfrm>
              <a:off x="6946029" y="5839235"/>
              <a:ext cx="344242" cy="93391"/>
            </a:xfrm>
            <a:custGeom>
              <a:avLst/>
              <a:gdLst>
                <a:gd name="T0" fmla="*/ 0 w 489"/>
                <a:gd name="T1" fmla="*/ 2 h 121"/>
                <a:gd name="T2" fmla="*/ 11 w 489"/>
                <a:gd name="T3" fmla="*/ 2 h 121"/>
                <a:gd name="T4" fmla="*/ 12 w 489"/>
                <a:gd name="T5" fmla="*/ 0 h 121"/>
                <a:gd name="T6" fmla="*/ 17 w 489"/>
                <a:gd name="T7" fmla="*/ 2 h 121"/>
                <a:gd name="T8" fmla="*/ 9 w 489"/>
                <a:gd name="T9" fmla="*/ 5 h 121"/>
                <a:gd name="T10" fmla="*/ 10 w 489"/>
                <a:gd name="T11" fmla="*/ 3 h 121"/>
                <a:gd name="T12" fmla="*/ 0 w 489"/>
                <a:gd name="T13" fmla="*/ 3 h 121"/>
                <a:gd name="T14" fmla="*/ 0 w 489"/>
                <a:gd name="T15" fmla="*/ 2 h 12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89" h="121">
                  <a:moveTo>
                    <a:pt x="9" y="44"/>
                  </a:moveTo>
                  <a:lnTo>
                    <a:pt x="313" y="44"/>
                  </a:lnTo>
                  <a:lnTo>
                    <a:pt x="354" y="0"/>
                  </a:lnTo>
                  <a:lnTo>
                    <a:pt x="489" y="58"/>
                  </a:lnTo>
                  <a:lnTo>
                    <a:pt x="248" y="121"/>
                  </a:lnTo>
                  <a:lnTo>
                    <a:pt x="294" y="69"/>
                  </a:lnTo>
                  <a:lnTo>
                    <a:pt x="0" y="69"/>
                  </a:lnTo>
                  <a:lnTo>
                    <a:pt x="9" y="44"/>
                  </a:lnTo>
                  <a:close/>
                </a:path>
              </a:pathLst>
            </a:custGeom>
            <a:solidFill>
              <a:srgbClr val="0000FF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182"/>
              <a:endParaRPr lang="en-US" sz="1500">
                <a:solidFill>
                  <a:prstClr val="black"/>
                </a:solidFill>
                <a:latin typeface="Arial"/>
                <a:cs typeface=""/>
              </a:endParaRPr>
            </a:p>
          </p:txBody>
        </p:sp>
      </p:grpSp>
      <p:sp>
        <p:nvSpPr>
          <p:cNvPr id="898" name="Text Box 308"/>
          <p:cNvSpPr txBox="1">
            <a:spLocks noChangeArrowheads="1"/>
          </p:cNvSpPr>
          <p:nvPr/>
        </p:nvSpPr>
        <p:spPr bwMode="auto">
          <a:xfrm>
            <a:off x="5176456" y="1325299"/>
            <a:ext cx="6494843" cy="40011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457182"/>
            <a:r>
              <a:rPr lang="en-US" altLang="en-US" sz="2000" dirty="0">
                <a:solidFill>
                  <a:prstClr val="black"/>
                </a:solidFill>
                <a:cs typeface=""/>
              </a:rPr>
              <a:t>So why doesn’t tape </a:t>
            </a:r>
            <a:r>
              <a:rPr lang="en-US" altLang="en-US" sz="2000">
                <a:solidFill>
                  <a:prstClr val="black"/>
                </a:solidFill>
                <a:cs typeface=""/>
              </a:rPr>
              <a:t>have the same </a:t>
            </a:r>
            <a:r>
              <a:rPr lang="en-US" altLang="en-US" sz="2000" dirty="0">
                <a:solidFill>
                  <a:prstClr val="black"/>
                </a:solidFill>
                <a:cs typeface=""/>
              </a:rPr>
              <a:t>problems as HDD?</a:t>
            </a:r>
          </a:p>
        </p:txBody>
      </p:sp>
      <p:sp>
        <p:nvSpPr>
          <p:cNvPr id="407" name="Text Box 308"/>
          <p:cNvSpPr txBox="1">
            <a:spLocks noChangeArrowheads="1"/>
          </p:cNvSpPr>
          <p:nvPr/>
        </p:nvSpPr>
        <p:spPr bwMode="auto">
          <a:xfrm>
            <a:off x="1014620" y="2535063"/>
            <a:ext cx="4894562" cy="156966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457182"/>
            <a:r>
              <a:rPr lang="en-US" altLang="en-US" dirty="0">
                <a:solidFill>
                  <a:prstClr val="black"/>
                </a:solidFill>
                <a:cs typeface=""/>
              </a:rPr>
              <a:t>Better areal density / higher capacity achieved by shrinking the same basic technology to write smaller and smaller bits on disk</a:t>
            </a:r>
          </a:p>
          <a:p>
            <a:pPr marL="285750" indent="-285750" defTabSz="457182">
              <a:buFont typeface="Wingdings" charset="2"/>
              <a:buChar char="Ø"/>
            </a:pPr>
            <a:r>
              <a:rPr lang="en-US" altLang="en-US" dirty="0">
                <a:solidFill>
                  <a:prstClr val="black"/>
                </a:solidFill>
                <a:cs typeface=""/>
              </a:rPr>
              <a:t>Smaller magnetic pieces to make smaller bits</a:t>
            </a:r>
          </a:p>
          <a:p>
            <a:pPr marL="285750" indent="-285750" defTabSz="457182">
              <a:buFont typeface="Wingdings" charset="2"/>
              <a:buChar char="Ø"/>
            </a:pPr>
            <a:r>
              <a:rPr lang="en-US" altLang="en-US" dirty="0">
                <a:solidFill>
                  <a:prstClr val="black"/>
                </a:solidFill>
                <a:cs typeface=""/>
              </a:rPr>
              <a:t>Smaller write heads to magnetize smaller pieces</a:t>
            </a:r>
          </a:p>
          <a:p>
            <a:pPr marL="285750" indent="-285750" defTabSz="457182">
              <a:buFont typeface="Wingdings" charset="2"/>
              <a:buChar char="Ø"/>
            </a:pPr>
            <a:r>
              <a:rPr lang="en-US" altLang="en-US" dirty="0">
                <a:solidFill>
                  <a:prstClr val="black"/>
                </a:solidFill>
                <a:cs typeface=""/>
              </a:rPr>
              <a:t>Better “MR” sensors to read smaller bits</a:t>
            </a:r>
          </a:p>
        </p:txBody>
      </p:sp>
      <p:sp>
        <p:nvSpPr>
          <p:cNvPr id="408" name="Oval 407"/>
          <p:cNvSpPr/>
          <p:nvPr/>
        </p:nvSpPr>
        <p:spPr>
          <a:xfrm>
            <a:off x="306204" y="2727488"/>
            <a:ext cx="506615" cy="495300"/>
          </a:xfrm>
          <a:prstGeom prst="ellipse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409" name="Text Placeholder 1"/>
          <p:cNvSpPr txBox="1">
            <a:spLocks/>
          </p:cNvSpPr>
          <p:nvPr/>
        </p:nvSpPr>
        <p:spPr>
          <a:xfrm>
            <a:off x="341402" y="994709"/>
            <a:ext cx="4121005" cy="130386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0" indent="0" algn="l" defTabSz="914400" rtl="0" eaLnBrk="1" fontAlgn="t" latinLnBrk="0" hangingPunct="1">
              <a:lnSpc>
                <a:spcPts val="27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500" kern="1200" baseline="0">
                <a:solidFill>
                  <a:srgbClr val="323232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Write with electro-magnet</a:t>
            </a:r>
          </a:p>
          <a:p>
            <a:pPr>
              <a:lnSpc>
                <a:spcPts val="1800"/>
              </a:lnSpc>
              <a:spcAft>
                <a:spcPts val="0"/>
              </a:spcAft>
            </a:pPr>
            <a:r>
              <a:rPr lang="en-US" dirty="0"/>
              <a:t>Read with “MR” sensor</a:t>
            </a:r>
          </a:p>
          <a:p>
            <a:pPr>
              <a:lnSpc>
                <a:spcPts val="1800"/>
              </a:lnSpc>
              <a:spcAft>
                <a:spcPts val="0"/>
              </a:spcAft>
            </a:pPr>
            <a:r>
              <a:rPr lang="en-US" sz="1800" dirty="0"/>
              <a:t>(“magneto-restrictive” sensor changes resistance in a magnetic field)</a:t>
            </a:r>
          </a:p>
        </p:txBody>
      </p:sp>
      <p:sp>
        <p:nvSpPr>
          <p:cNvPr id="410" name="Text Box 308"/>
          <p:cNvSpPr txBox="1">
            <a:spLocks noChangeArrowheads="1"/>
          </p:cNvSpPr>
          <p:nvPr/>
        </p:nvSpPr>
        <p:spPr bwMode="auto">
          <a:xfrm>
            <a:off x="1014624" y="4214198"/>
            <a:ext cx="4706175" cy="830997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457182"/>
            <a:r>
              <a:rPr lang="en-US" altLang="en-US" dirty="0">
                <a:solidFill>
                  <a:prstClr val="black"/>
                </a:solidFill>
                <a:cs typeface=""/>
              </a:rPr>
              <a:t>The smaller the magnetic piece, the less stable. When a bit gets so small it’s unstable @ room temperature = </a:t>
            </a:r>
            <a:r>
              <a:rPr lang="en-US" altLang="en-US" dirty="0">
                <a:solidFill>
                  <a:prstClr val="black"/>
                </a:solidFill>
              </a:rPr>
              <a:t>“superparamagnetic limit”</a:t>
            </a:r>
            <a:endParaRPr lang="en-US" altLang="en-US" dirty="0">
              <a:solidFill>
                <a:prstClr val="black"/>
              </a:solidFill>
              <a:cs typeface=""/>
            </a:endParaRPr>
          </a:p>
        </p:txBody>
      </p:sp>
      <p:sp>
        <p:nvSpPr>
          <p:cNvPr id="411" name="Oval 410"/>
          <p:cNvSpPr/>
          <p:nvPr/>
        </p:nvSpPr>
        <p:spPr>
          <a:xfrm>
            <a:off x="298300" y="4354421"/>
            <a:ext cx="506615" cy="495300"/>
          </a:xfrm>
          <a:prstGeom prst="ellipse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413" name="Oval 412"/>
          <p:cNvSpPr/>
          <p:nvPr/>
        </p:nvSpPr>
        <p:spPr>
          <a:xfrm>
            <a:off x="306204" y="5233150"/>
            <a:ext cx="506615" cy="495300"/>
          </a:xfrm>
          <a:prstGeom prst="ellipse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414" name="Text Box 308"/>
          <p:cNvSpPr txBox="1">
            <a:spLocks noChangeArrowheads="1"/>
          </p:cNvSpPr>
          <p:nvPr/>
        </p:nvSpPr>
        <p:spPr bwMode="auto">
          <a:xfrm>
            <a:off x="1014620" y="5228582"/>
            <a:ext cx="4259373" cy="58477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457182"/>
            <a:r>
              <a:rPr lang="en-US" altLang="en-US" dirty="0">
                <a:solidFill>
                  <a:prstClr val="black"/>
                </a:solidFill>
                <a:cs typeface=""/>
              </a:rPr>
              <a:t>Much, much bigger magnetic pieces</a:t>
            </a:r>
          </a:p>
          <a:p>
            <a:pPr defTabSz="457182"/>
            <a:r>
              <a:rPr lang="en-US" altLang="en-US" dirty="0">
                <a:solidFill>
                  <a:prstClr val="black"/>
                </a:solidFill>
                <a:cs typeface=""/>
              </a:rPr>
              <a:t>&amp; much, much larger surface to store data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62069F-302B-AB4E-93B0-363CB5FFCE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Ed Childers  Mar 2025
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E65243-6B70-6848-B8C2-1222D79153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FD999D4-B456-9943-89B7-30D56181CE18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5455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3" grpId="0" animBg="1"/>
      <p:bldP spid="414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1D9B656E-71E3-9640-A71E-4DD59AF1CDE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215" y="2245360"/>
            <a:ext cx="8801100" cy="45212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3D38A4E7-9072-DA49-92E6-A9272E115F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799" y="548640"/>
            <a:ext cx="6319959" cy="369397"/>
          </a:xfrm>
        </p:spPr>
        <p:txBody>
          <a:bodyPr/>
          <a:lstStyle/>
          <a:p>
            <a:r>
              <a:rPr lang="en-US" dirty="0"/>
              <a:t>Storage Technologies Domain Sizes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56EB89B-E748-BD40-A1BC-B2FE9389114D}"/>
              </a:ext>
            </a:extLst>
          </p:cNvPr>
          <p:cNvSpPr txBox="1"/>
          <p:nvPr/>
        </p:nvSpPr>
        <p:spPr>
          <a:xfrm>
            <a:off x="6986016" y="789872"/>
            <a:ext cx="5096256" cy="107702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133" dirty="0">
                <a:solidFill>
                  <a:schemeClr val="tx1">
                    <a:lumMod val="50000"/>
                  </a:schemeClr>
                </a:solidFill>
              </a:rPr>
              <a:t>Tape Technology Is Unique Among Storage Technologies As It Is Not Facing Fundamental Scaling Limitations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5E286FA-1745-744D-BF94-157274888D64}"/>
              </a:ext>
            </a:extLst>
          </p:cNvPr>
          <p:cNvSpPr txBox="1"/>
          <p:nvPr/>
        </p:nvSpPr>
        <p:spPr>
          <a:xfrm>
            <a:off x="304800" y="5801355"/>
            <a:ext cx="2641893" cy="27699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</a:schemeClr>
                </a:solidFill>
              </a:rPr>
              <a:t>Mark Lantz – IBM Research Zurich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7C76D50-6051-1740-BDDA-402D613AC377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9806" y="1173101"/>
            <a:ext cx="4406900" cy="1257300"/>
          </a:xfrm>
          <a:prstGeom prst="rect">
            <a:avLst/>
          </a:prstGeom>
        </p:spPr>
      </p:pic>
      <p:sp>
        <p:nvSpPr>
          <p:cNvPr id="12" name="Rectangle 4">
            <a:extLst>
              <a:ext uri="{FF2B5EF4-FFF2-40B4-BE49-F238E27FC236}">
                <a16:creationId xmlns:a16="http://schemas.microsoft.com/office/drawing/2014/main" id="{CC2B4C3C-7196-4042-81DC-7FC93CB3BC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1" y="1228249"/>
            <a:ext cx="2082621" cy="420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  <a:buClr>
                <a:schemeClr val="accent1"/>
              </a:buClr>
            </a:pPr>
            <a:r>
              <a:rPr lang="en-US" altLang="en-US" sz="2133" dirty="0">
                <a:solidFill>
                  <a:srgbClr val="000000"/>
                </a:solidFill>
                <a:ea typeface="MS PGothic" panose="020B0600070205080204" pitchFamily="34" charset="-128"/>
              </a:rPr>
              <a:t>Scaled bit cells:</a:t>
            </a:r>
            <a:endParaRPr lang="en-US" altLang="en-US" sz="2133" dirty="0">
              <a:ea typeface="MS PGothic" panose="020B0600070205080204" pitchFamily="34" charset="-128"/>
            </a:endParaRPr>
          </a:p>
        </p:txBody>
      </p:sp>
      <p:sp>
        <p:nvSpPr>
          <p:cNvPr id="13" name="Oval 5">
            <a:extLst>
              <a:ext uri="{FF2B5EF4-FFF2-40B4-BE49-F238E27FC236}">
                <a16:creationId xmlns:a16="http://schemas.microsoft.com/office/drawing/2014/main" id="{6F470D95-86E0-AF4D-AD8B-42353DE1B0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37136" y="1254335"/>
            <a:ext cx="1201485" cy="1155275"/>
          </a:xfrm>
          <a:prstGeom prst="ellipse">
            <a:avLst/>
          </a:prstGeom>
          <a:noFill/>
          <a:ln w="31750">
            <a:solidFill>
              <a:schemeClr val="bg1">
                <a:lumMod val="75000"/>
              </a:schemeClr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B6ED635-534E-D045-A5C1-8F424BC93265}"/>
              </a:ext>
            </a:extLst>
          </p:cNvPr>
          <p:cNvCxnSpPr>
            <a:cxnSpLocks/>
          </p:cNvCxnSpPr>
          <p:nvPr/>
        </p:nvCxnSpPr>
        <p:spPr>
          <a:xfrm>
            <a:off x="6624759" y="1873564"/>
            <a:ext cx="1029807" cy="414125"/>
          </a:xfrm>
          <a:prstGeom prst="straightConnector1">
            <a:avLst/>
          </a:prstGeom>
          <a:ln w="34925">
            <a:solidFill>
              <a:schemeClr val="bg1">
                <a:lumMod val="7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ABF68EFF-9B12-8B4B-A9CA-F040BB324F72}"/>
              </a:ext>
            </a:extLst>
          </p:cNvPr>
          <p:cNvCxnSpPr>
            <a:cxnSpLocks/>
          </p:cNvCxnSpPr>
          <p:nvPr/>
        </p:nvCxnSpPr>
        <p:spPr>
          <a:xfrm flipH="1">
            <a:off x="4248347" y="1827352"/>
            <a:ext cx="1174927" cy="460337"/>
          </a:xfrm>
          <a:prstGeom prst="straightConnector1">
            <a:avLst/>
          </a:prstGeom>
          <a:ln w="34925">
            <a:solidFill>
              <a:schemeClr val="bg1">
                <a:lumMod val="7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Box 8">
            <a:extLst>
              <a:ext uri="{FF2B5EF4-FFF2-40B4-BE49-F238E27FC236}">
                <a16:creationId xmlns:a16="http://schemas.microsoft.com/office/drawing/2014/main" id="{1D1F9DCB-4DE2-5641-BE77-4FD1C7A37C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70786" y="3578321"/>
            <a:ext cx="226473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200" b="1" dirty="0"/>
              <a:t>LTO8 Tape </a:t>
            </a:r>
            <a:r>
              <a:rPr lang="en-US" altLang="en-US" sz="1200" dirty="0"/>
              <a:t>~8.6 Gb/in</a:t>
            </a:r>
            <a:r>
              <a:rPr lang="en-US" altLang="en-US" sz="1200" baseline="30000" dirty="0"/>
              <a:t>2</a:t>
            </a:r>
            <a:endParaRPr lang="en-US" altLang="en-US" sz="1200" b="1" dirty="0"/>
          </a:p>
          <a:p>
            <a:pPr eaLnBrk="1" hangingPunct="1"/>
            <a:r>
              <a:rPr lang="en-US" altLang="en-US" sz="1200" dirty="0"/>
              <a:t>1560 nm x 48.4 nm</a:t>
            </a:r>
          </a:p>
        </p:txBody>
      </p:sp>
      <p:sp>
        <p:nvSpPr>
          <p:cNvPr id="17" name="Text Box 9">
            <a:extLst>
              <a:ext uri="{FF2B5EF4-FFF2-40B4-BE49-F238E27FC236}">
                <a16:creationId xmlns:a16="http://schemas.microsoft.com/office/drawing/2014/main" id="{647217F8-4409-3A4F-9048-5655C39148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70786" y="2341932"/>
            <a:ext cx="273394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200" b="1" dirty="0"/>
              <a:t>NAND Flash (3 bits) </a:t>
            </a:r>
            <a:r>
              <a:rPr lang="en-US" altLang="en-US" sz="1200" dirty="0"/>
              <a:t>2150 Gb/in</a:t>
            </a:r>
            <a:r>
              <a:rPr lang="en-US" altLang="en-US" sz="1200" baseline="30000" dirty="0"/>
              <a:t>2</a:t>
            </a:r>
          </a:p>
          <a:p>
            <a:pPr eaLnBrk="1" hangingPunct="1"/>
            <a:r>
              <a:rPr lang="en-US" altLang="en-US" sz="1200" dirty="0"/>
              <a:t>17.3 nm x 17.3 nm</a:t>
            </a:r>
          </a:p>
        </p:txBody>
      </p:sp>
      <p:sp>
        <p:nvSpPr>
          <p:cNvPr id="18" name="Text Box 10">
            <a:extLst>
              <a:ext uri="{FF2B5EF4-FFF2-40B4-BE49-F238E27FC236}">
                <a16:creationId xmlns:a16="http://schemas.microsoft.com/office/drawing/2014/main" id="{C37CB1B7-D556-8E49-A0D9-47072C6695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70786" y="2883274"/>
            <a:ext cx="273394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200" b="1" dirty="0"/>
              <a:t>HDD </a:t>
            </a:r>
            <a:r>
              <a:rPr lang="en-US" altLang="en-US" sz="1200" dirty="0"/>
              <a:t>1000 Gb/in</a:t>
            </a:r>
            <a:r>
              <a:rPr lang="en-US" altLang="en-US" sz="1200" baseline="30000" dirty="0"/>
              <a:t>2</a:t>
            </a:r>
            <a:endParaRPr lang="en-US" altLang="en-US" sz="1200" b="1" dirty="0"/>
          </a:p>
          <a:p>
            <a:pPr eaLnBrk="1" hangingPunct="1"/>
            <a:r>
              <a:rPr lang="en-US" altLang="en-US" sz="1200" dirty="0"/>
              <a:t>47 nm x 13 nm</a:t>
            </a:r>
          </a:p>
        </p:txBody>
      </p:sp>
      <p:sp>
        <p:nvSpPr>
          <p:cNvPr id="19" name="Text Box 11">
            <a:extLst>
              <a:ext uri="{FF2B5EF4-FFF2-40B4-BE49-F238E27FC236}">
                <a16:creationId xmlns:a16="http://schemas.microsoft.com/office/drawing/2014/main" id="{450644E6-E0A0-CA4D-B5BD-CF4B75D50C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70785" y="5862909"/>
            <a:ext cx="260975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200" b="1"/>
              <a:t>Sputtered Demo </a:t>
            </a:r>
            <a:r>
              <a:rPr lang="en-US" altLang="en-US" sz="1200" dirty="0"/>
              <a:t>201 Gb/in</a:t>
            </a:r>
            <a:r>
              <a:rPr lang="en-US" altLang="en-US" sz="1200" baseline="30000" dirty="0"/>
              <a:t>2</a:t>
            </a:r>
            <a:endParaRPr lang="en-US" altLang="en-US" sz="1200" b="1" dirty="0"/>
          </a:p>
          <a:p>
            <a:pPr eaLnBrk="1" hangingPunct="1"/>
            <a:r>
              <a:rPr lang="en-US" altLang="en-US" sz="1200" dirty="0"/>
              <a:t>103 nm x 31 nm</a:t>
            </a:r>
          </a:p>
        </p:txBody>
      </p:sp>
      <p:sp>
        <p:nvSpPr>
          <p:cNvPr id="20" name="Text Box 11">
            <a:extLst>
              <a:ext uri="{FF2B5EF4-FFF2-40B4-BE49-F238E27FC236}">
                <a16:creationId xmlns:a16="http://schemas.microsoft.com/office/drawing/2014/main" id="{D5771E2D-5877-9645-B295-9EDDAE6A27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70785" y="5125206"/>
            <a:ext cx="260975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200" b="1" dirty="0" err="1"/>
              <a:t>BaFe</a:t>
            </a:r>
            <a:r>
              <a:rPr lang="en-US" altLang="en-US" sz="1200" b="1" dirty="0"/>
              <a:t> Demo </a:t>
            </a:r>
            <a:r>
              <a:rPr lang="en-US" altLang="en-US" sz="1200" dirty="0"/>
              <a:t>123 Gb/in</a:t>
            </a:r>
            <a:r>
              <a:rPr lang="en-US" altLang="en-US" sz="1200" baseline="30000" dirty="0"/>
              <a:t>2</a:t>
            </a:r>
            <a:endParaRPr lang="en-US" altLang="en-US" sz="1200" b="1" dirty="0"/>
          </a:p>
          <a:p>
            <a:pPr eaLnBrk="1" hangingPunct="1"/>
            <a:r>
              <a:rPr lang="en-US" altLang="en-US" sz="1200" dirty="0"/>
              <a:t>140 nm x 37 nm</a:t>
            </a:r>
          </a:p>
        </p:txBody>
      </p:sp>
      <p:sp>
        <p:nvSpPr>
          <p:cNvPr id="21" name="Text Box 8">
            <a:extLst>
              <a:ext uri="{FF2B5EF4-FFF2-40B4-BE49-F238E27FC236}">
                <a16:creationId xmlns:a16="http://schemas.microsoft.com/office/drawing/2014/main" id="{DA246E61-8026-EB41-9397-5394776F40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61663" y="4373091"/>
            <a:ext cx="278754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200" b="1" dirty="0"/>
              <a:t>Jag5A Tape </a:t>
            </a:r>
            <a:r>
              <a:rPr lang="en-US" altLang="en-US" sz="1200" dirty="0"/>
              <a:t>~9.6 Gb/in</a:t>
            </a:r>
            <a:r>
              <a:rPr lang="en-US" altLang="en-US" sz="1200" baseline="30000" dirty="0"/>
              <a:t>2 </a:t>
            </a:r>
            <a:endParaRPr lang="en-US" altLang="en-US" sz="1200" b="1" dirty="0"/>
          </a:p>
          <a:p>
            <a:pPr eaLnBrk="1" hangingPunct="1"/>
            <a:r>
              <a:rPr lang="en-US" altLang="en-US" sz="1200" dirty="0"/>
              <a:t>134</a:t>
            </a:r>
            <a:r>
              <a:rPr lang="en-US" altLang="en-US" sz="1200" i="1" dirty="0"/>
              <a:t>7</a:t>
            </a:r>
            <a:r>
              <a:rPr lang="en-US" altLang="en-US" sz="1200" dirty="0"/>
              <a:t> nm x 50 nm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57656C0-863F-484A-9786-BF7D01B43B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Ed Childers  Mar 2025
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016879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F54B84-5222-4349-B0FF-79981EB872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Tape vs HDD Surface Area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00AF3ED-7033-2540-8CE1-3255EDBBCF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FD999D4-B456-9943-89B7-30D56181CE18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C414F3-6DC8-8D45-9055-F4B1866066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Ed Childers  Mar 2025
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AC8D195-E0F9-E443-ACCC-D095F2ACDC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3900" y="5578056"/>
            <a:ext cx="607262" cy="85725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36DFCC9-9672-8745-9368-C76C0D448C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3899" y="4822810"/>
            <a:ext cx="607262" cy="85725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EE79DFB-18DC-7B40-A354-7769ECF44E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3899" y="4080108"/>
            <a:ext cx="607262" cy="85725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462584B-C5E6-5445-B665-79D9FDA19F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3899" y="3382103"/>
            <a:ext cx="607262" cy="85725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7BF0C65-85C0-D34D-B125-D5B969CA3D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3899" y="2661750"/>
            <a:ext cx="607262" cy="85725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955B057-BD6F-284E-BC23-24DFC7C2ED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3899" y="1976475"/>
            <a:ext cx="607262" cy="85725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9E01714-AE59-D249-B04A-618B86926D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3899" y="1256122"/>
            <a:ext cx="607262" cy="857251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81D41DE7-732F-804C-AC03-61051CFB2D6D}"/>
              </a:ext>
            </a:extLst>
          </p:cNvPr>
          <p:cNvSpPr/>
          <p:nvPr/>
        </p:nvSpPr>
        <p:spPr>
          <a:xfrm>
            <a:off x="1485899" y="1216049"/>
            <a:ext cx="5587999" cy="5179185"/>
          </a:xfrm>
          <a:prstGeom prst="rect">
            <a:avLst/>
          </a:prstGeom>
          <a:solidFill>
            <a:schemeClr val="tx1">
              <a:lumMod val="65000"/>
              <a:lumOff val="35000"/>
              <a:alpha val="69000"/>
            </a:schemeClr>
          </a:solidFill>
          <a:effectLst/>
        </p:spPr>
        <p:txBody>
          <a:bodyPr wrap="square" lIns="0" tIns="0" rIns="0" bIns="0" rtlCol="0" anchor="ctr">
            <a:noAutofit/>
          </a:bodyPr>
          <a:lstStyle/>
          <a:p>
            <a:pPr algn="ctr">
              <a:spcBef>
                <a:spcPts val="0"/>
              </a:spcBef>
              <a:buFontTx/>
              <a:buNone/>
            </a:pPr>
            <a:r>
              <a:rPr kumimoji="0" lang="en-US" sz="29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HelvNeue for IBM" pitchFamily="-84" charset="0"/>
                <a:ea typeface="MS PGothic" pitchFamily="34" charset="-128"/>
                <a:cs typeface="+mn-cs"/>
              </a:rPr>
              <a:t>TAPE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A25F58C2-4ECE-1A47-8C7B-EBC6DA2A2683}"/>
              </a:ext>
            </a:extLst>
          </p:cNvPr>
          <p:cNvSpPr/>
          <p:nvPr/>
        </p:nvSpPr>
        <p:spPr>
          <a:xfrm>
            <a:off x="7539122" y="5848762"/>
            <a:ext cx="142039" cy="139281"/>
          </a:xfrm>
          <a:prstGeom prst="ellipse">
            <a:avLst/>
          </a:prstGeom>
          <a:solidFill>
            <a:schemeClr val="accent2"/>
          </a:solidFill>
          <a:effectLst/>
        </p:spPr>
        <p:txBody>
          <a:bodyPr wrap="square" lIns="0" tIns="0" rIns="0" bIns="0" rtlCol="0" anchor="ctr">
            <a:noAutofit/>
          </a:bodyPr>
          <a:lstStyle/>
          <a:p>
            <a:pPr algn="ctr">
              <a:spcBef>
                <a:spcPts val="0"/>
              </a:spcBef>
              <a:buFontTx/>
              <a:buNone/>
            </a:pPr>
            <a:endParaRPr kumimoji="0" lang="en-US" sz="2900" b="1" i="0" u="none" strike="noStrike" kern="1200" cap="none" spc="0" normalizeH="0" baseline="0" noProof="0" dirty="0">
              <a:ln>
                <a:noFill/>
              </a:ln>
              <a:solidFill>
                <a:srgbClr val="00649D"/>
              </a:solidFill>
              <a:effectLst/>
              <a:uLnTx/>
              <a:uFillTx/>
              <a:latin typeface="HelvNeue for IBM" pitchFamily="-84" charset="0"/>
              <a:ea typeface="MS PGothic" pitchFamily="34" charset="-128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80B713A-66D7-0046-95AA-D349592581D9}"/>
              </a:ext>
            </a:extLst>
          </p:cNvPr>
          <p:cNvSpPr txBox="1"/>
          <p:nvPr/>
        </p:nvSpPr>
        <p:spPr>
          <a:xfrm>
            <a:off x="7896314" y="5680061"/>
            <a:ext cx="500137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buNone/>
            </a:pPr>
            <a:r>
              <a:rPr lang="en-US" sz="2000" dirty="0">
                <a:solidFill>
                  <a:srgbClr val="666666"/>
                </a:solidFill>
                <a:latin typeface="Arial"/>
                <a:cs typeface="Arial"/>
              </a:rPr>
              <a:t>Disk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13C6E184-D542-644B-92D9-0F3CB3A5F33A}"/>
              </a:ext>
            </a:extLst>
          </p:cNvPr>
          <p:cNvCxnSpPr>
            <a:endCxn id="15" idx="7"/>
          </p:cNvCxnSpPr>
          <p:nvPr/>
        </p:nvCxnSpPr>
        <p:spPr>
          <a:xfrm flipH="1">
            <a:off x="7660360" y="5848762"/>
            <a:ext cx="188240" cy="20397"/>
          </a:xfrm>
          <a:prstGeom prst="straightConnector1">
            <a:avLst/>
          </a:prstGeom>
          <a:ln w="15875">
            <a:solidFill>
              <a:schemeClr val="accent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itle 1">
            <a:extLst>
              <a:ext uri="{FF2B5EF4-FFF2-40B4-BE49-F238E27FC236}">
                <a16:creationId xmlns:a16="http://schemas.microsoft.com/office/drawing/2014/main" id="{613DA6A1-738C-DB4F-98AB-07CFFC830CA8}"/>
              </a:ext>
            </a:extLst>
          </p:cNvPr>
          <p:cNvSpPr txBox="1">
            <a:spLocks/>
          </p:cNvSpPr>
          <p:nvPr/>
        </p:nvSpPr>
        <p:spPr bwMode="auto">
          <a:xfrm>
            <a:off x="7896314" y="2203193"/>
            <a:ext cx="4038600" cy="1477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438912" bIns="0" numCol="1" anchor="t" anchorCtr="0" compatLnSpc="1">
            <a:prstTxWarp prst="textNoShape">
              <a:avLst/>
            </a:prstTxWarp>
            <a:spAutoFit/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67" b="1" baseline="0">
                <a:solidFill>
                  <a:srgbClr val="00649D"/>
                </a:solidFill>
                <a:latin typeface="HelvNeue for IBM"/>
                <a:ea typeface="MS PGothic" pitchFamily="34" charset="-128"/>
                <a:cs typeface="+mj-cs"/>
              </a:defRPr>
            </a:lvl1pPr>
            <a:lvl2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33">
                <a:solidFill>
                  <a:schemeClr val="tx2"/>
                </a:solidFill>
                <a:latin typeface="Arial" pitchFamily="34" charset="0"/>
                <a:ea typeface="MS PGothic" pitchFamily="34" charset="-128"/>
              </a:defRPr>
            </a:lvl2pPr>
            <a:lvl3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33">
                <a:solidFill>
                  <a:schemeClr val="tx2"/>
                </a:solidFill>
                <a:latin typeface="Arial" pitchFamily="34" charset="0"/>
                <a:ea typeface="MS PGothic" pitchFamily="34" charset="-128"/>
              </a:defRPr>
            </a:lvl3pPr>
            <a:lvl4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33">
                <a:solidFill>
                  <a:schemeClr val="tx2"/>
                </a:solidFill>
                <a:latin typeface="Arial" pitchFamily="34" charset="0"/>
                <a:ea typeface="MS PGothic" pitchFamily="34" charset="-128"/>
              </a:defRPr>
            </a:lvl4pPr>
            <a:lvl5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33">
                <a:solidFill>
                  <a:schemeClr val="tx2"/>
                </a:solidFill>
                <a:latin typeface="Arial" pitchFamily="34" charset="0"/>
                <a:ea typeface="MS PGothic" pitchFamily="34" charset="-128"/>
              </a:defRPr>
            </a:lvl5pPr>
            <a:lvl6pPr marL="457243" algn="l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chemeClr val="tx2"/>
                </a:solidFill>
                <a:latin typeface="Arial" pitchFamily="34" charset="0"/>
              </a:defRPr>
            </a:lvl6pPr>
            <a:lvl7pPr marL="914485" algn="l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chemeClr val="tx2"/>
                </a:solidFill>
                <a:latin typeface="Arial" pitchFamily="34" charset="0"/>
              </a:defRPr>
            </a:lvl7pPr>
            <a:lvl8pPr marL="1371728" algn="l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chemeClr val="tx2"/>
                </a:solidFill>
                <a:latin typeface="Arial" pitchFamily="34" charset="0"/>
              </a:defRPr>
            </a:lvl8pPr>
            <a:lvl9pPr marL="1828971" algn="l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r>
              <a:rPr lang="en-US" kern="0" dirty="0"/>
              <a:t>Tape Makes Up For Larger Domain Sizes With Much Larger Surface Area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6F29026-5DE7-8742-AA0E-9834557B6BB3}"/>
              </a:ext>
            </a:extLst>
          </p:cNvPr>
          <p:cNvSpPr txBox="1"/>
          <p:nvPr/>
        </p:nvSpPr>
        <p:spPr>
          <a:xfrm>
            <a:off x="304800" y="5476886"/>
            <a:ext cx="105958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buNone/>
            </a:pPr>
            <a:r>
              <a:rPr lang="en-US" sz="2000" dirty="0">
                <a:solidFill>
                  <a:srgbClr val="666666"/>
                </a:solidFill>
                <a:latin typeface="Arial"/>
                <a:cs typeface="Arial"/>
              </a:rPr>
              <a:t>~12 </a:t>
            </a:r>
            <a:r>
              <a:rPr lang="en-US" sz="2000" dirty="0" err="1">
                <a:solidFill>
                  <a:srgbClr val="666666"/>
                </a:solidFill>
                <a:latin typeface="Arial"/>
                <a:cs typeface="Arial"/>
              </a:rPr>
              <a:t>sq</a:t>
            </a:r>
            <a:r>
              <a:rPr lang="en-US" sz="2000" dirty="0">
                <a:solidFill>
                  <a:srgbClr val="666666"/>
                </a:solidFill>
                <a:latin typeface="Arial"/>
                <a:cs typeface="Arial"/>
              </a:rPr>
              <a:t> m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176CAFA-992F-444B-A15E-31DC15ADC213}"/>
              </a:ext>
            </a:extLst>
          </p:cNvPr>
          <p:cNvSpPr txBox="1"/>
          <p:nvPr/>
        </p:nvSpPr>
        <p:spPr>
          <a:xfrm>
            <a:off x="8611603" y="5680061"/>
            <a:ext cx="2396490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buNone/>
            </a:pPr>
            <a:r>
              <a:rPr lang="en-US" sz="2000" dirty="0">
                <a:solidFill>
                  <a:srgbClr val="666666"/>
                </a:solidFill>
                <a:latin typeface="Arial"/>
                <a:cs typeface="Arial"/>
              </a:rPr>
              <a:t>8 platters ~0.09 </a:t>
            </a:r>
            <a:r>
              <a:rPr lang="en-US" sz="2000" dirty="0" err="1">
                <a:solidFill>
                  <a:srgbClr val="666666"/>
                </a:solidFill>
                <a:latin typeface="Arial"/>
                <a:cs typeface="Arial"/>
              </a:rPr>
              <a:t>sq</a:t>
            </a:r>
            <a:r>
              <a:rPr lang="en-US" sz="2000" dirty="0">
                <a:solidFill>
                  <a:srgbClr val="666666"/>
                </a:solidFill>
                <a:latin typeface="Arial"/>
                <a:cs typeface="Arial"/>
              </a:rPr>
              <a:t> m</a:t>
            </a:r>
          </a:p>
        </p:txBody>
      </p:sp>
    </p:spTree>
    <p:extLst>
      <p:ext uri="{BB962C8B-B14F-4D97-AF65-F5344CB8AC3E}">
        <p14:creationId xmlns:p14="http://schemas.microsoft.com/office/powerpoint/2010/main" val="370024125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B3A903A-7A1C-1F4D-A8E2-604E196C54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0BE6F14-FF48-0F4F-A8AA-2E3F25371E4A}" type="slidenum"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cs typeface="Arial" charset="0"/>
              </a:rPr>
              <a:pPr marL="0" marR="0" lvl="0" indent="0" algn="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BM Plex Sans"/>
              <a:cs typeface="Arial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F37C11-6EC0-EC43-BF33-CDA573A8B1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cs typeface="Arial" charset="0"/>
              </a:rPr>
              <a:t>Ed Childers  Mar 2025
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1CFCA47-9BA9-F34C-BFA1-30B8731AE9D2}"/>
              </a:ext>
            </a:extLst>
          </p:cNvPr>
          <p:cNvSpPr txBox="1">
            <a:spLocks/>
          </p:cNvSpPr>
          <p:nvPr/>
        </p:nvSpPr>
        <p:spPr>
          <a:xfrm>
            <a:off x="304800" y="548640"/>
            <a:ext cx="5486400" cy="85344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j-lt"/>
                <a:ea typeface="Arial" charset="0"/>
                <a:cs typeface="Arial" charset="0"/>
              </a:defRPr>
            </a:lvl1pPr>
          </a:lstStyle>
          <a:p>
            <a:pPr marL="0" marR="0" lvl="0" indent="0" algn="l" defTabSz="60958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cs typeface="Arial" charset="0"/>
              </a:rPr>
              <a:t>What Are The Options?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BM Plex Sans"/>
              <a:cs typeface="Arial" charset="0"/>
            </a:endParaRPr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3227C085-E414-E940-AD41-C31255C8DE59}"/>
              </a:ext>
            </a:extLst>
          </p:cNvPr>
          <p:cNvSpPr txBox="1">
            <a:spLocks/>
          </p:cNvSpPr>
          <p:nvPr/>
        </p:nvSpPr>
        <p:spPr>
          <a:xfrm>
            <a:off x="304800" y="1463041"/>
            <a:ext cx="6598920" cy="4781127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ts val="1100"/>
              </a:spcBef>
              <a:buFont typeface="Arial"/>
              <a:buNone/>
              <a:defRPr sz="1400" kern="12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1pPr>
            <a:lvl2pPr marL="173038" indent="-173038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–"/>
              <a:defRPr sz="1400" kern="12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2pPr>
            <a:lvl3pPr marL="396875" indent="-173038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•"/>
              <a:defRPr sz="1400" kern="12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3pPr>
            <a:lvl4pPr marL="625475" indent="-168275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–"/>
              <a:defRPr sz="1400" kern="12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4pPr>
            <a:lvl5pPr marL="803275" indent="-173038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»"/>
              <a:defRPr sz="1400" kern="12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US" sz="1867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cs typeface="Arial" charset="0"/>
              </a:rPr>
              <a:t>Pour concrete, spend more $ on HDD</a:t>
            </a:r>
          </a:p>
          <a:p>
            <a:pPr marL="687900" marR="0" lvl="1" indent="-457189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1867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cs typeface="Arial" charset="0"/>
              </a:rPr>
              <a:t>An answer IF  budgets growing with data growth</a:t>
            </a: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US" sz="1867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cs typeface="Arial" charset="0"/>
              </a:rPr>
              <a:t>Delete Data</a:t>
            </a:r>
          </a:p>
          <a:p>
            <a:pPr marL="687900" marR="0" lvl="1" indent="-457189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1867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cs typeface="Arial" charset="0"/>
              </a:rPr>
              <a:t>Maybe, You go first. </a:t>
            </a: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US" sz="1867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cs typeface="Arial" charset="0"/>
              </a:rPr>
              <a:t>Hope for a storage technology breakthrough</a:t>
            </a:r>
          </a:p>
          <a:p>
            <a:pPr marL="630227" marR="0" lvl="1" indent="-457189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1867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ea typeface="+mn-ea"/>
                <a:cs typeface="Arial" charset="0"/>
              </a:rPr>
              <a:t>Nothing new coming in big in near term</a:t>
            </a:r>
          </a:p>
          <a:p>
            <a:pPr marL="630227" marR="0" lvl="1" indent="-457189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en-US" sz="1867" b="1" dirty="0">
                <a:solidFill>
                  <a:srgbClr val="000000"/>
                </a:solidFill>
                <a:latin typeface="IBM Plex Sans"/>
                <a:ea typeface="+mn-ea"/>
              </a:rPr>
              <a:t>Tape has strong technology pipeline</a:t>
            </a:r>
            <a:endParaRPr kumimoji="0" lang="en-US" sz="1867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BM Plex Sans"/>
              <a:cs typeface="Arial" charset="0"/>
            </a:endParaRP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US" sz="1867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cs typeface="Arial" charset="0"/>
              </a:rPr>
              <a:t>Play the cards in your hand</a:t>
            </a: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1867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BM Plex Sans"/>
              <a:cs typeface="Arial" charset="0"/>
            </a:endParaRP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endParaRPr kumimoji="0" lang="en-US" sz="1867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BM Plex Sans"/>
              <a:cs typeface="Arial" charset="0"/>
            </a:endParaRP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endParaRPr kumimoji="0" lang="en-US" sz="1867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BM Plex Sans"/>
              <a:cs typeface="Arial" charset="0"/>
            </a:endParaRP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1867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BM Plex Sans"/>
              <a:cs typeface="Arial" charset="0"/>
            </a:endParaRP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1867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BM Plex Sans"/>
              <a:cs typeface="Arial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8108ADF-1387-6B54-911C-4EA1C3317C7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40664" y="975361"/>
            <a:ext cx="5351337" cy="4195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1824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B3A903A-7A1C-1F4D-A8E2-604E196C54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0BE6F14-FF48-0F4F-A8AA-2E3F25371E4A}" type="slidenum"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cs typeface="Arial" charset="0"/>
              </a:rPr>
              <a:pPr marL="0" marR="0" lvl="0" indent="0" algn="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BM Plex Sans"/>
              <a:cs typeface="Arial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F37C11-6EC0-EC43-BF33-CDA573A8B1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cs typeface="Arial" charset="0"/>
              </a:rPr>
              <a:t>Ed Childers  Mar 2025
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1CFCA47-9BA9-F34C-BFA1-30B8731AE9D2}"/>
              </a:ext>
            </a:extLst>
          </p:cNvPr>
          <p:cNvSpPr txBox="1">
            <a:spLocks/>
          </p:cNvSpPr>
          <p:nvPr/>
        </p:nvSpPr>
        <p:spPr>
          <a:xfrm>
            <a:off x="304800" y="548640"/>
            <a:ext cx="5486400" cy="85344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j-lt"/>
                <a:ea typeface="Arial" charset="0"/>
                <a:cs typeface="Arial" charset="0"/>
              </a:defRPr>
            </a:lvl1pPr>
          </a:lstStyle>
          <a:p>
            <a:pPr marL="0" marR="0" lvl="0" indent="0" algn="l" defTabSz="60958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cs typeface="Arial" charset="0"/>
              </a:rPr>
              <a:t>What Are The Options?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BM Plex Sans"/>
              <a:cs typeface="Arial" charset="0"/>
            </a:endParaRPr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3227C085-E414-E940-AD41-C31255C8DE59}"/>
              </a:ext>
            </a:extLst>
          </p:cNvPr>
          <p:cNvSpPr txBox="1">
            <a:spLocks/>
          </p:cNvSpPr>
          <p:nvPr/>
        </p:nvSpPr>
        <p:spPr>
          <a:xfrm>
            <a:off x="304799" y="1463041"/>
            <a:ext cx="7692857" cy="4781127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ts val="1100"/>
              </a:spcBef>
              <a:buFont typeface="Arial"/>
              <a:buNone/>
              <a:defRPr sz="1400" kern="12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1pPr>
            <a:lvl2pPr marL="173038" indent="-173038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–"/>
              <a:defRPr sz="1400" kern="12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2pPr>
            <a:lvl3pPr marL="396875" indent="-173038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•"/>
              <a:defRPr sz="1400" kern="12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3pPr>
            <a:lvl4pPr marL="625475" indent="-168275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–"/>
              <a:defRPr sz="1400" kern="12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4pPr>
            <a:lvl5pPr marL="803275" indent="-173038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»"/>
              <a:defRPr sz="1400" kern="12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US" sz="1867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cs typeface="Arial" charset="0"/>
              </a:rPr>
              <a:t>Pour concrete, spend more $ on HDD</a:t>
            </a:r>
          </a:p>
          <a:p>
            <a:pPr marL="687900" marR="0" lvl="1" indent="-457189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1867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cs typeface="Arial" charset="0"/>
              </a:rPr>
              <a:t>An answer IF  budgets growing with data growth</a:t>
            </a: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US" sz="1867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cs typeface="Arial" charset="0"/>
              </a:rPr>
              <a:t>Delete Data</a:t>
            </a:r>
          </a:p>
          <a:p>
            <a:pPr marL="687900" marR="0" lvl="1" indent="-457189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1867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cs typeface="Arial" charset="0"/>
              </a:rPr>
              <a:t>Maybe, You go first. </a:t>
            </a: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US" sz="1867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cs typeface="Arial" charset="0"/>
              </a:rPr>
              <a:t>Hope for a storage technology breakthrough</a:t>
            </a:r>
          </a:p>
          <a:p>
            <a:pPr marL="630227" marR="0" lvl="1" indent="-457189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1867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ea typeface="+mn-ea"/>
                <a:cs typeface="Arial" charset="0"/>
              </a:rPr>
              <a:t>Nothing new coming in big in near term</a:t>
            </a:r>
          </a:p>
          <a:p>
            <a:pPr marL="630227" marR="0" lvl="1" indent="-457189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1867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ea typeface="+mn-ea"/>
                <a:cs typeface="Arial" charset="0"/>
              </a:rPr>
              <a:t>Tape has a strong technology pipeline</a:t>
            </a:r>
            <a:endParaRPr kumimoji="0" lang="en-US" sz="1867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BM Plex Sans"/>
              <a:cs typeface="Arial" charset="0"/>
            </a:endParaRP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US" sz="1867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cs typeface="Arial" charset="0"/>
              </a:rPr>
              <a:t>Play the cards in your hand</a:t>
            </a:r>
          </a:p>
          <a:p>
            <a:pPr marL="630227" marR="0" lvl="1" indent="-457189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1867" b="1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cs typeface="Arial" charset="0"/>
              </a:rPr>
              <a:t>Increased Tape Use </a:t>
            </a:r>
            <a:r>
              <a:rPr kumimoji="0" lang="en-US" sz="1867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cs typeface="Arial" charset="0"/>
              </a:rPr>
              <a:t>– Cost, Sustainability, Security</a:t>
            </a:r>
          </a:p>
          <a:p>
            <a:pPr marL="630227" marR="0" lvl="1" indent="-457189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1867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cs typeface="Arial" charset="0"/>
              </a:rPr>
              <a:t>New Tape models – scale out vs scale up (aka The Cube)</a:t>
            </a:r>
          </a:p>
          <a:p>
            <a:pPr marR="0" lvl="2" indent="0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kumimoji="0" lang="en-US" sz="1867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BM Plex Sans"/>
              <a:cs typeface="Arial" charset="0"/>
            </a:endParaRP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1867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BM Plex Sans"/>
              <a:cs typeface="Arial" charset="0"/>
            </a:endParaRP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endParaRPr kumimoji="0" lang="en-US" sz="1867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BM Plex Sans"/>
              <a:cs typeface="Arial" charset="0"/>
            </a:endParaRP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endParaRPr kumimoji="0" lang="en-US" sz="1867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BM Plex Sans"/>
              <a:cs typeface="Arial" charset="0"/>
            </a:endParaRP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1867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BM Plex Sans"/>
              <a:cs typeface="Arial" charset="0"/>
            </a:endParaRP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1867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BM Plex Sans"/>
              <a:cs typeface="Arial" charset="0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BF3D6F1-C5EE-ABB0-E05B-8AC2BA9A59A9}"/>
              </a:ext>
            </a:extLst>
          </p:cNvPr>
          <p:cNvGrpSpPr/>
          <p:nvPr/>
        </p:nvGrpSpPr>
        <p:grpSpPr>
          <a:xfrm>
            <a:off x="5709483" y="-571770"/>
            <a:ext cx="6502400" cy="6502400"/>
            <a:chOff x="5709483" y="-571770"/>
            <a:chExt cx="6502400" cy="650240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28EC9F14-F4D4-FC04-3025-3239F9B3E7F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709483" y="-571770"/>
              <a:ext cx="6502400" cy="6502400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92E0734D-64A3-1F5F-DADE-349B26864A94}"/>
                </a:ext>
              </a:extLst>
            </p:cNvPr>
            <p:cNvSpPr txBox="1"/>
            <p:nvPr/>
          </p:nvSpPr>
          <p:spPr>
            <a:xfrm rot="680262">
              <a:off x="9257212" y="722395"/>
              <a:ext cx="1312466" cy="492443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</p:spPr>
          <p:txBody>
            <a:bodyPr wrap="square" lIns="0" tIns="0" rIns="0" bIns="0" rtlCol="0">
              <a:spAutoFit/>
            </a:bodyPr>
            <a:lstStyle/>
            <a:p>
              <a:pPr>
                <a:buNone/>
              </a:pPr>
              <a:r>
                <a:rPr lang="en-US" sz="3200" b="1" dirty="0">
                  <a:solidFill>
                    <a:srgbClr val="C00000"/>
                  </a:solidFill>
                  <a:latin typeface="PT Serif" panose="020A0603040505020204" pitchFamily="18" charset="77"/>
                  <a:cs typeface="Arial"/>
                </a:rPr>
                <a:t>TAPE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A494CFC4-01B5-B89D-5BF4-B47518956AB6}"/>
                </a:ext>
              </a:extLst>
            </p:cNvPr>
            <p:cNvSpPr/>
            <p:nvPr/>
          </p:nvSpPr>
          <p:spPr>
            <a:xfrm rot="21014464">
              <a:off x="8566075" y="887654"/>
              <a:ext cx="450527" cy="456272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effectLst/>
          </p:spPr>
          <p:txBody>
            <a:bodyPr wrap="square" lIns="0" tIns="0" rIns="0" bIns="0" rtlCol="0" anchor="ctr">
              <a:noAutofit/>
            </a:bodyPr>
            <a:lstStyle/>
            <a:p>
              <a:pPr algn="ctr">
                <a:spcBef>
                  <a:spcPts val="0"/>
                </a:spcBef>
                <a:buFontTx/>
                <a:buNone/>
              </a:pPr>
              <a:endParaRPr kumimoji="0" lang="en-US" sz="2900" b="1" i="0" u="none" strike="noStrike" kern="1200" cap="none" spc="0" normalizeH="0" baseline="0" noProof="0" dirty="0">
                <a:ln>
                  <a:noFill/>
                </a:ln>
                <a:solidFill>
                  <a:srgbClr val="00649D"/>
                </a:solidFill>
                <a:effectLst/>
                <a:uLnTx/>
                <a:uFillTx/>
                <a:latin typeface="HelvNeue for IBM" pitchFamily="-84" charset="0"/>
                <a:ea typeface="MS PGothic" pitchFamily="34" charset="-128"/>
                <a:cs typeface="+mn-cs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B1B8C46-12BC-F4E4-52B2-69DFD96731EC}"/>
                </a:ext>
              </a:extLst>
            </p:cNvPr>
            <p:cNvSpPr/>
            <p:nvPr/>
          </p:nvSpPr>
          <p:spPr>
            <a:xfrm rot="20418003">
              <a:off x="8071845" y="1142052"/>
              <a:ext cx="425715" cy="54499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effectLst/>
          </p:spPr>
          <p:txBody>
            <a:bodyPr wrap="square" lIns="0" tIns="0" rIns="0" bIns="0" rtlCol="0" anchor="ctr">
              <a:noAutofit/>
            </a:bodyPr>
            <a:lstStyle/>
            <a:p>
              <a:pPr algn="ctr">
                <a:spcBef>
                  <a:spcPts val="0"/>
                </a:spcBef>
                <a:buFontTx/>
                <a:buNone/>
              </a:pPr>
              <a:endParaRPr kumimoji="0" lang="en-US" sz="2900" b="1" i="0" u="none" strike="noStrike" kern="1200" cap="none" spc="0" normalizeH="0" baseline="0" noProof="0" dirty="0">
                <a:ln>
                  <a:noFill/>
                </a:ln>
                <a:solidFill>
                  <a:srgbClr val="00649D"/>
                </a:solidFill>
                <a:effectLst/>
                <a:uLnTx/>
                <a:uFillTx/>
                <a:latin typeface="HelvNeue for IBM" pitchFamily="-84" charset="0"/>
                <a:ea typeface="MS PGothic" pitchFamily="34" charset="-128"/>
                <a:cs typeface="+mn-cs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8669A70-DF22-CE3E-43D1-B573899B7DA9}"/>
                </a:ext>
              </a:extLst>
            </p:cNvPr>
            <p:cNvSpPr txBox="1"/>
            <p:nvPr/>
          </p:nvSpPr>
          <p:spPr>
            <a:xfrm rot="20455391">
              <a:off x="8087226" y="1110885"/>
              <a:ext cx="483168" cy="492443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</p:spPr>
          <p:txBody>
            <a:bodyPr wrap="square" lIns="0" tIns="0" rIns="0" bIns="0" rtlCol="0">
              <a:spAutoFit/>
            </a:bodyPr>
            <a:lstStyle/>
            <a:p>
              <a:pPr>
                <a:buNone/>
              </a:pPr>
              <a:r>
                <a:rPr lang="en-US" sz="3200" b="1" dirty="0">
                  <a:latin typeface="PT Serif" panose="020A0603040505020204" pitchFamily="18" charset="77"/>
                  <a:cs typeface="Arial"/>
                </a:rPr>
                <a:t>FL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6C3259B-3532-0C41-C0CC-28F360AEC8B3}"/>
                </a:ext>
              </a:extLst>
            </p:cNvPr>
            <p:cNvSpPr txBox="1"/>
            <p:nvPr/>
          </p:nvSpPr>
          <p:spPr>
            <a:xfrm rot="20978928">
              <a:off x="8533026" y="799226"/>
              <a:ext cx="612350" cy="492443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</p:spPr>
          <p:txBody>
            <a:bodyPr wrap="square" lIns="0" tIns="0" rIns="0" bIns="0" rtlCol="0">
              <a:spAutoFit/>
            </a:bodyPr>
            <a:lstStyle/>
            <a:p>
              <a:pPr>
                <a:buNone/>
              </a:pPr>
              <a:r>
                <a:rPr lang="en-US" sz="3200" b="1" dirty="0">
                  <a:solidFill>
                    <a:srgbClr val="C00000"/>
                  </a:solidFill>
                  <a:latin typeface="PT Serif" panose="020A0603040505020204" pitchFamily="18" charset="77"/>
                  <a:cs typeface="Arial"/>
                </a:rPr>
                <a:t>HD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4689729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ED24EE-3D85-397F-20C3-5B00E7DBF8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C88720F-DC5C-B0F8-B319-01B3713BB9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FD999D4-B456-9943-89B7-30D56181CE18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D3CB20F-AC5D-0F83-648D-84257A3118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Ed Childers  Mar 2025
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EF9B48B-7D89-8996-C295-4C1DED78389F}"/>
              </a:ext>
            </a:extLst>
          </p:cNvPr>
          <p:cNvSpPr txBox="1">
            <a:spLocks/>
          </p:cNvSpPr>
          <p:nvPr/>
        </p:nvSpPr>
        <p:spPr bwMode="auto">
          <a:xfrm>
            <a:off x="304800" y="548640"/>
            <a:ext cx="11119104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438912" bIns="0" numCol="1" anchor="t" anchorCtr="0" compatLnSpc="1">
            <a:prstTxWarp prst="textNoShape">
              <a:avLst/>
            </a:prstTxWarp>
            <a:spAutoFit/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67" b="1" baseline="0">
                <a:solidFill>
                  <a:srgbClr val="00649D"/>
                </a:solidFill>
                <a:latin typeface="HelvNeue for IBM"/>
                <a:ea typeface="MS PGothic" pitchFamily="34" charset="-128"/>
                <a:cs typeface="+mj-cs"/>
              </a:defRPr>
            </a:lvl1pPr>
            <a:lvl2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33">
                <a:solidFill>
                  <a:schemeClr val="tx2"/>
                </a:solidFill>
                <a:latin typeface="Arial" pitchFamily="34" charset="0"/>
                <a:ea typeface="MS PGothic" pitchFamily="34" charset="-128"/>
              </a:defRPr>
            </a:lvl2pPr>
            <a:lvl3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33">
                <a:solidFill>
                  <a:schemeClr val="tx2"/>
                </a:solidFill>
                <a:latin typeface="Arial" pitchFamily="34" charset="0"/>
                <a:ea typeface="MS PGothic" pitchFamily="34" charset="-128"/>
              </a:defRPr>
            </a:lvl3pPr>
            <a:lvl4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33">
                <a:solidFill>
                  <a:schemeClr val="tx2"/>
                </a:solidFill>
                <a:latin typeface="Arial" pitchFamily="34" charset="0"/>
                <a:ea typeface="MS PGothic" pitchFamily="34" charset="-128"/>
              </a:defRPr>
            </a:lvl4pPr>
            <a:lvl5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33">
                <a:solidFill>
                  <a:schemeClr val="tx2"/>
                </a:solidFill>
                <a:latin typeface="Arial" pitchFamily="34" charset="0"/>
                <a:ea typeface="MS PGothic" pitchFamily="34" charset="-128"/>
              </a:defRPr>
            </a:lvl5pPr>
            <a:lvl6pPr marL="457243" algn="l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chemeClr val="tx2"/>
                </a:solidFill>
                <a:latin typeface="Arial" pitchFamily="34" charset="0"/>
              </a:defRPr>
            </a:lvl6pPr>
            <a:lvl7pPr marL="914485" algn="l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chemeClr val="tx2"/>
                </a:solidFill>
                <a:latin typeface="Arial" pitchFamily="34" charset="0"/>
              </a:defRPr>
            </a:lvl7pPr>
            <a:lvl8pPr marL="1371728" algn="l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chemeClr val="tx2"/>
                </a:solidFill>
                <a:latin typeface="Arial" pitchFamily="34" charset="0"/>
              </a:defRPr>
            </a:lvl8pPr>
            <a:lvl9pPr marL="1828971" algn="l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00649D"/>
                </a:solidFill>
                <a:effectLst/>
                <a:uLnTx/>
                <a:uFillTx/>
                <a:latin typeface="HelvNeue for IBM"/>
                <a:ea typeface="MS PGothic" pitchFamily="34" charset="-128"/>
                <a:cs typeface="+mj-cs"/>
              </a:rPr>
              <a:t>Storage Technology Outlook Take Aways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1CF7BCE-5CAD-FB72-C1BC-59ABC8E77FCB}"/>
              </a:ext>
            </a:extLst>
          </p:cNvPr>
          <p:cNvSpPr txBox="1">
            <a:spLocks/>
          </p:cNvSpPr>
          <p:nvPr/>
        </p:nvSpPr>
        <p:spPr bwMode="auto">
          <a:xfrm>
            <a:off x="175913" y="1450857"/>
            <a:ext cx="11417989" cy="442582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274320" tIns="0" rIns="438912" bIns="0" numCol="1" anchor="t" anchorCtr="0" compatLnSpc="1">
            <a:prstTxWarp prst="textNoShape">
              <a:avLst/>
            </a:prstTxWarp>
            <a:spAutoFit/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67" b="1" baseline="0">
                <a:solidFill>
                  <a:srgbClr val="00649D"/>
                </a:solidFill>
                <a:latin typeface="HelvNeue for IBM"/>
                <a:ea typeface="MS PGothic" pitchFamily="34" charset="-128"/>
                <a:cs typeface="+mj-cs"/>
              </a:defRPr>
            </a:lvl1pPr>
            <a:lvl2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33">
                <a:solidFill>
                  <a:schemeClr val="tx2"/>
                </a:solidFill>
                <a:latin typeface="Arial" pitchFamily="34" charset="0"/>
                <a:ea typeface="MS PGothic" pitchFamily="34" charset="-128"/>
              </a:defRPr>
            </a:lvl2pPr>
            <a:lvl3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33">
                <a:solidFill>
                  <a:schemeClr val="tx2"/>
                </a:solidFill>
                <a:latin typeface="Arial" pitchFamily="34" charset="0"/>
                <a:ea typeface="MS PGothic" pitchFamily="34" charset="-128"/>
              </a:defRPr>
            </a:lvl3pPr>
            <a:lvl4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33">
                <a:solidFill>
                  <a:schemeClr val="tx2"/>
                </a:solidFill>
                <a:latin typeface="Arial" pitchFamily="34" charset="0"/>
                <a:ea typeface="MS PGothic" pitchFamily="34" charset="-128"/>
              </a:defRPr>
            </a:lvl4pPr>
            <a:lvl5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33">
                <a:solidFill>
                  <a:schemeClr val="tx2"/>
                </a:solidFill>
                <a:latin typeface="Arial" pitchFamily="34" charset="0"/>
                <a:ea typeface="MS PGothic" pitchFamily="34" charset="-128"/>
              </a:defRPr>
            </a:lvl5pPr>
            <a:lvl6pPr marL="457243" algn="l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chemeClr val="tx2"/>
                </a:solidFill>
                <a:latin typeface="Arial" pitchFamily="34" charset="0"/>
              </a:defRPr>
            </a:lvl6pPr>
            <a:lvl7pPr marL="914485" algn="l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chemeClr val="tx2"/>
                </a:solidFill>
                <a:latin typeface="Arial" pitchFamily="34" charset="0"/>
              </a:defRPr>
            </a:lvl7pPr>
            <a:lvl8pPr marL="1371728" algn="l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chemeClr val="tx2"/>
                </a:solidFill>
                <a:latin typeface="Arial" pitchFamily="34" charset="0"/>
              </a:defRPr>
            </a:lvl8pPr>
            <a:lvl9pPr marL="1828971" algn="l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marL="514350" marR="0" lvl="0" indent="-51435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2400" dirty="0"/>
              <a:t>HDD is not keeping up with data growth. </a:t>
            </a:r>
          </a:p>
          <a:p>
            <a:pPr marL="971550" lvl="1" indent="-514350">
              <a:lnSpc>
                <a:spcPct val="90000"/>
              </a:lnSpc>
              <a:spcAft>
                <a:spcPts val="600"/>
              </a:spcAft>
              <a:buFont typeface="Wingdings" pitchFamily="2" charset="2"/>
              <a:buChar char="Ø"/>
              <a:defRPr/>
            </a:pPr>
            <a:r>
              <a:rPr lang="en-US" sz="2000" b="1" dirty="0">
                <a:solidFill>
                  <a:srgbClr val="00649D"/>
                </a:solidFill>
                <a:latin typeface="HelvNeue for IBM"/>
                <a:cs typeface="+mj-cs"/>
              </a:rPr>
              <a:t>HAMR, MAMR, EAMR, etc. will not change the trend. </a:t>
            </a:r>
          </a:p>
          <a:p>
            <a:pPr marL="514350" marR="0" lvl="0" indent="-51435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sz="2400" dirty="0"/>
          </a:p>
          <a:p>
            <a:pPr marL="514350" marR="0" lvl="0" indent="-51435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2400" dirty="0"/>
              <a:t>There is not a new technology coming to save the day tomorrow. </a:t>
            </a:r>
          </a:p>
          <a:p>
            <a:pPr marL="971550" lvl="1" indent="-514350">
              <a:lnSpc>
                <a:spcPct val="90000"/>
              </a:lnSpc>
              <a:spcAft>
                <a:spcPts val="600"/>
              </a:spcAft>
              <a:buFont typeface="Wingdings" pitchFamily="2" charset="2"/>
              <a:buChar char="Ø"/>
              <a:defRPr/>
            </a:pPr>
            <a:r>
              <a:rPr lang="en-US" sz="2000" b="1" dirty="0">
                <a:solidFill>
                  <a:srgbClr val="00649D"/>
                </a:solidFill>
                <a:latin typeface="HelvNeue for IBM"/>
                <a:cs typeface="+mj-cs"/>
              </a:rPr>
              <a:t>There are some interesting femtosecond and low-cost optical possibilities, but you will see them coming with enough lead time to plan. </a:t>
            </a:r>
          </a:p>
          <a:p>
            <a:pPr marR="0" lvl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  <a:defRPr/>
            </a:pP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rgbClr val="00649D"/>
              </a:solidFill>
              <a:effectLst/>
              <a:uLnTx/>
              <a:uFillTx/>
              <a:latin typeface="HelvNeue for IBM"/>
              <a:ea typeface="MS PGothic" pitchFamily="34" charset="-128"/>
              <a:cs typeface="+mj-cs"/>
            </a:endParaRPr>
          </a:p>
          <a:p>
            <a:pPr marL="514350" marR="0" lvl="0" indent="-51435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649D"/>
                </a:solidFill>
                <a:effectLst/>
                <a:uLnTx/>
                <a:uFillTx/>
                <a:latin typeface="HelvNeue for IBM"/>
                <a:ea typeface="MS PGothic" pitchFamily="34" charset="-128"/>
                <a:cs typeface="+mj-cs"/>
              </a:rPr>
              <a:t>Tape Technology Outlook is Strong</a:t>
            </a:r>
          </a:p>
          <a:p>
            <a:pPr marL="971550" marR="0" lvl="1" indent="-514350">
              <a:lnSpc>
                <a:spcPct val="90000"/>
              </a:lnSpc>
              <a:spcAft>
                <a:spcPts val="60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en-US" sz="2000" b="1" dirty="0">
                <a:solidFill>
                  <a:srgbClr val="00649D"/>
                </a:solidFill>
                <a:latin typeface="HelvNeue for IBM"/>
                <a:cs typeface="+mj-cs"/>
              </a:rPr>
              <a:t>No looming fundamentals of physics limitations</a:t>
            </a:r>
          </a:p>
          <a:p>
            <a:pPr marL="971550" marR="0" lvl="1" indent="-514350">
              <a:lnSpc>
                <a:spcPct val="90000"/>
              </a:lnSpc>
              <a:spcAft>
                <a:spcPts val="60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en-US" sz="2000" b="1" dirty="0">
                <a:solidFill>
                  <a:srgbClr val="00649D"/>
                </a:solidFill>
                <a:latin typeface="HelvNeue for IBM"/>
                <a:cs typeface="+mj-cs"/>
              </a:rPr>
              <a:t>Technology roadmap supported by research demonstrations well into the 2030’s</a:t>
            </a:r>
          </a:p>
          <a:p>
            <a:pPr marL="971550" marR="0" lvl="1" indent="-514350">
              <a:lnSpc>
                <a:spcPct val="90000"/>
              </a:lnSpc>
              <a:spcAft>
                <a:spcPts val="60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en-US" sz="2000" b="1" dirty="0">
                <a:solidFill>
                  <a:srgbClr val="00649D"/>
                </a:solidFill>
                <a:latin typeface="HelvNeue for IBM"/>
                <a:cs typeface="+mj-cs"/>
              </a:rPr>
              <a:t>Rate of technology advancement outpacing HDD today</a:t>
            </a:r>
          </a:p>
          <a:p>
            <a:pPr marL="514350" marR="0" lvl="0" indent="-51435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rgbClr val="00649D"/>
              </a:solidFill>
              <a:effectLst/>
              <a:uLnTx/>
              <a:uFillTx/>
              <a:latin typeface="HelvNeue for IBM"/>
              <a:ea typeface="MS PGothic" pitchFamily="34" charset="-128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49942324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80B2AF-179D-4E3D-F8CD-ABCE9198D3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A12CC71-1F21-1328-8071-F19CA91279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FD999D4-B456-9943-89B7-30D56181CE18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81D8E1F-0E89-F4E1-63BC-BFDA6C5059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Ed Childers  Mar 2025
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C39C5B01-E203-CB85-D51B-A7B030E85A5E}"/>
              </a:ext>
            </a:extLst>
          </p:cNvPr>
          <p:cNvSpPr txBox="1">
            <a:spLocks/>
          </p:cNvSpPr>
          <p:nvPr/>
        </p:nvSpPr>
        <p:spPr bwMode="auto">
          <a:xfrm>
            <a:off x="1232262" y="2717074"/>
            <a:ext cx="10008124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438912" bIns="0" numCol="1" anchor="t" anchorCtr="0" compatLnSpc="1">
            <a:prstTxWarp prst="textNoShape">
              <a:avLst/>
            </a:prstTxWarp>
            <a:spAutoFit/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67" b="1" baseline="0">
                <a:solidFill>
                  <a:srgbClr val="00649D"/>
                </a:solidFill>
                <a:latin typeface="HelvNeue for IBM"/>
                <a:ea typeface="MS PGothic" pitchFamily="34" charset="-128"/>
                <a:cs typeface="+mj-cs"/>
              </a:defRPr>
            </a:lvl1pPr>
            <a:lvl2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33">
                <a:solidFill>
                  <a:schemeClr val="tx2"/>
                </a:solidFill>
                <a:latin typeface="Arial" pitchFamily="34" charset="0"/>
                <a:ea typeface="MS PGothic" pitchFamily="34" charset="-128"/>
              </a:defRPr>
            </a:lvl2pPr>
            <a:lvl3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33">
                <a:solidFill>
                  <a:schemeClr val="tx2"/>
                </a:solidFill>
                <a:latin typeface="Arial" pitchFamily="34" charset="0"/>
                <a:ea typeface="MS PGothic" pitchFamily="34" charset="-128"/>
              </a:defRPr>
            </a:lvl3pPr>
            <a:lvl4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33">
                <a:solidFill>
                  <a:schemeClr val="tx2"/>
                </a:solidFill>
                <a:latin typeface="Arial" pitchFamily="34" charset="0"/>
                <a:ea typeface="MS PGothic" pitchFamily="34" charset="-128"/>
              </a:defRPr>
            </a:lvl4pPr>
            <a:lvl5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33">
                <a:solidFill>
                  <a:schemeClr val="tx2"/>
                </a:solidFill>
                <a:latin typeface="Arial" pitchFamily="34" charset="0"/>
                <a:ea typeface="MS PGothic" pitchFamily="34" charset="-128"/>
              </a:defRPr>
            </a:lvl5pPr>
            <a:lvl6pPr marL="457243" algn="l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chemeClr val="tx2"/>
                </a:solidFill>
                <a:latin typeface="Arial" pitchFamily="34" charset="0"/>
              </a:defRPr>
            </a:lvl6pPr>
            <a:lvl7pPr marL="914485" algn="l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chemeClr val="tx2"/>
                </a:solidFill>
                <a:latin typeface="Arial" pitchFamily="34" charset="0"/>
              </a:defRPr>
            </a:lvl7pPr>
            <a:lvl8pPr marL="1371728" algn="l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chemeClr val="tx2"/>
                </a:solidFill>
                <a:latin typeface="Arial" pitchFamily="34" charset="0"/>
              </a:defRPr>
            </a:lvl8pPr>
            <a:lvl9pPr marL="1828971" algn="l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00649D"/>
                </a:solidFill>
                <a:effectLst/>
                <a:uLnTx/>
                <a:uFillTx/>
                <a:latin typeface="HelvNeue for IBM"/>
                <a:ea typeface="MS PGothic" pitchFamily="34" charset="-128"/>
                <a:cs typeface="+mj-cs"/>
              </a:rPr>
              <a:t>And now, a word from our sponsor..</a:t>
            </a:r>
          </a:p>
        </p:txBody>
      </p:sp>
    </p:spTree>
    <p:extLst>
      <p:ext uri="{BB962C8B-B14F-4D97-AF65-F5344CB8AC3E}">
        <p14:creationId xmlns:p14="http://schemas.microsoft.com/office/powerpoint/2010/main" val="28995475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B3A903A-7A1C-1F4D-A8E2-604E196C54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0BE6F14-FF48-0F4F-A8AA-2E3F25371E4A}" type="slidenum"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cs typeface="Arial" charset="0"/>
              </a:rPr>
              <a:pPr marL="0" marR="0" lvl="0" indent="0" algn="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BM Plex Sans"/>
              <a:cs typeface="Arial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F37C11-6EC0-EC43-BF33-CDA573A8B1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cs typeface="Arial" charset="0"/>
              </a:rPr>
              <a:t>Ed Childers  Mar 2025
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1CFCA47-9BA9-F34C-BFA1-30B8731AE9D2}"/>
              </a:ext>
            </a:extLst>
          </p:cNvPr>
          <p:cNvSpPr txBox="1">
            <a:spLocks/>
          </p:cNvSpPr>
          <p:nvPr/>
        </p:nvSpPr>
        <p:spPr>
          <a:xfrm>
            <a:off x="304800" y="548640"/>
            <a:ext cx="5486400" cy="85344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j-lt"/>
                <a:ea typeface="Arial" charset="0"/>
                <a:cs typeface="Arial" charset="0"/>
              </a:defRPr>
            </a:lvl1pPr>
          </a:lstStyle>
          <a:p>
            <a:pPr marL="0" marR="0" lvl="0" indent="0" algn="l" defTabSz="60958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cs typeface="Arial" charset="0"/>
              </a:rPr>
              <a:t>What Are The Options?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BM Plex Sans"/>
              <a:cs typeface="Arial" charset="0"/>
            </a:endParaRPr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3227C085-E414-E940-AD41-C31255C8DE59}"/>
              </a:ext>
            </a:extLst>
          </p:cNvPr>
          <p:cNvSpPr txBox="1">
            <a:spLocks/>
          </p:cNvSpPr>
          <p:nvPr/>
        </p:nvSpPr>
        <p:spPr>
          <a:xfrm>
            <a:off x="304800" y="1463041"/>
            <a:ext cx="6598920" cy="4781127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ts val="1100"/>
              </a:spcBef>
              <a:buFont typeface="Arial"/>
              <a:buNone/>
              <a:defRPr sz="1400" kern="12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1pPr>
            <a:lvl2pPr marL="173038" indent="-173038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–"/>
              <a:defRPr sz="1400" kern="12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2pPr>
            <a:lvl3pPr marL="396875" indent="-173038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•"/>
              <a:defRPr sz="1400" kern="12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3pPr>
            <a:lvl4pPr marL="625475" indent="-168275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–"/>
              <a:defRPr sz="1400" kern="12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4pPr>
            <a:lvl5pPr marL="803275" indent="-173038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»"/>
              <a:defRPr sz="1400" kern="12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US" sz="1867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cs typeface="Arial" charset="0"/>
              </a:rPr>
              <a:t>Pour concrete, spend more $ on HDD</a:t>
            </a: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endParaRPr kumimoji="0" lang="en-US" sz="1867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BM Plex Sans"/>
              <a:cs typeface="Arial" charset="0"/>
            </a:endParaRP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US" sz="1867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cs typeface="Arial" charset="0"/>
              </a:rPr>
              <a:t>Delete Data</a:t>
            </a: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endParaRPr kumimoji="0" lang="en-US" sz="1867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BM Plex Sans"/>
              <a:cs typeface="Arial" charset="0"/>
            </a:endParaRP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US" sz="1867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cs typeface="Arial" charset="0"/>
              </a:rPr>
              <a:t>Hope for a storage technology breakthrough</a:t>
            </a: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endParaRPr kumimoji="0" lang="en-US" sz="1867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BM Plex Sans"/>
              <a:cs typeface="Arial" charset="0"/>
            </a:endParaRP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US" sz="1867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cs typeface="Arial" charset="0"/>
              </a:rPr>
              <a:t>Play the cards in your hand</a:t>
            </a: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endParaRPr kumimoji="0" lang="en-US" sz="1867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BM Plex Sans"/>
              <a:cs typeface="Arial" charset="0"/>
            </a:endParaRP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endParaRPr kumimoji="0" lang="en-US" sz="1867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BM Plex Sans"/>
              <a:cs typeface="Arial" charset="0"/>
            </a:endParaRP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1867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BM Plex Sans"/>
              <a:cs typeface="Arial" charset="0"/>
            </a:endParaRP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1867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BM Plex Sans"/>
              <a:cs typeface="Arial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31D7CA5-C09D-CA4E-A18C-07E60364FB8D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03720" y="1110927"/>
            <a:ext cx="5288280" cy="3898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654177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556CB1C-3228-D535-4B64-5E1D4880567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709982" y="835852"/>
            <a:ext cx="6482018" cy="5766111"/>
          </a:xfrm>
        </p:spPr>
        <p:txBody>
          <a:bodyPr>
            <a:normAutofit fontScale="85000" lnSpcReduction="10000"/>
          </a:bodyPr>
          <a:lstStyle/>
          <a:p>
            <a:r>
              <a:rPr lang="en-US" b="1" dirty="0" err="1"/>
              <a:t>Fibre</a:t>
            </a:r>
            <a:r>
              <a:rPr lang="en-US" b="1" dirty="0"/>
              <a:t> Channel </a:t>
            </a:r>
            <a:r>
              <a:rPr lang="en-US" dirty="0"/>
              <a:t>is the </a:t>
            </a:r>
            <a:r>
              <a:rPr lang="en-US" u="sng" dirty="0"/>
              <a:t>traditional connection</a:t>
            </a:r>
          </a:p>
          <a:p>
            <a:pPr lvl="1"/>
            <a:r>
              <a:rPr lang="en-US" dirty="0"/>
              <a:t>Disk/SAN and Tape connectivity</a:t>
            </a:r>
          </a:p>
          <a:p>
            <a:pPr lvl="1"/>
            <a:r>
              <a:rPr lang="en-US" dirty="0"/>
              <a:t>Switches with complex Zoning</a:t>
            </a:r>
          </a:p>
          <a:p>
            <a:r>
              <a:rPr lang="en-US" dirty="0"/>
              <a:t>Most Fibre has </a:t>
            </a:r>
            <a:r>
              <a:rPr lang="en-US" u="sng" dirty="0"/>
              <a:t>phased ou</a:t>
            </a:r>
            <a:r>
              <a:rPr lang="en-US" dirty="0"/>
              <a:t>t for SAN in favor of Ethernet</a:t>
            </a:r>
          </a:p>
          <a:p>
            <a:r>
              <a:rPr lang="en-US" u="sng" dirty="0"/>
              <a:t>Expense</a:t>
            </a:r>
            <a:r>
              <a:rPr lang="en-US" dirty="0"/>
              <a:t> continues to grow</a:t>
            </a:r>
          </a:p>
          <a:p>
            <a:pPr lvl="1"/>
            <a:r>
              <a:rPr lang="en-US" dirty="0"/>
              <a:t>64G switches $30-90K - plus HBAs, cabling, maintenance, expertise, </a:t>
            </a:r>
            <a:r>
              <a:rPr lang="en-US" dirty="0" err="1"/>
              <a:t>etc</a:t>
            </a:r>
            <a:endParaRPr lang="en-US" dirty="0"/>
          </a:p>
          <a:p>
            <a:r>
              <a:rPr lang="en-US" dirty="0"/>
              <a:t>Tape underutilizes Fibre bandwidth per drive</a:t>
            </a:r>
          </a:p>
          <a:p>
            <a:r>
              <a:rPr lang="en-US" dirty="0"/>
              <a:t>Spectra customers openly vocal about wanting an </a:t>
            </a:r>
            <a:r>
              <a:rPr lang="en-US" u="sng" dirty="0"/>
              <a:t>alternative</a:t>
            </a:r>
            <a:r>
              <a:rPr lang="en-US" dirty="0"/>
              <a:t> to Fibre Channel</a:t>
            </a:r>
          </a:p>
          <a:p>
            <a:r>
              <a:rPr lang="en-US" b="1" dirty="0"/>
              <a:t>SAS</a:t>
            </a:r>
            <a:r>
              <a:rPr lang="en-US" dirty="0"/>
              <a:t> is also available for Tape Drive connectivity</a:t>
            </a:r>
          </a:p>
          <a:p>
            <a:pPr lvl="1"/>
            <a:r>
              <a:rPr lang="en-US" dirty="0"/>
              <a:t>SAS is the highest volume tape drive ~70% of the market</a:t>
            </a:r>
          </a:p>
          <a:p>
            <a:pPr lvl="1"/>
            <a:r>
              <a:rPr lang="en-US" dirty="0"/>
              <a:t>LTO-9 introduced FH-SAS , same with LTO-10 </a:t>
            </a:r>
            <a:r>
              <a:rPr lang="en-US" u="sng" dirty="0"/>
              <a:t>and beyond</a:t>
            </a:r>
          </a:p>
          <a:p>
            <a:r>
              <a:rPr lang="en-US" u="sng" dirty="0"/>
              <a:t>SAS is cheaper </a:t>
            </a:r>
            <a:r>
              <a:rPr lang="en-US" dirty="0"/>
              <a:t>by ~$1000 per Tape drive and direct connect so no switch needed or hassle</a:t>
            </a:r>
          </a:p>
          <a:p>
            <a:r>
              <a:rPr lang="en-US" b="1" dirty="0"/>
              <a:t>But</a:t>
            </a:r>
            <a:r>
              <a:rPr lang="en-US" dirty="0"/>
              <a:t>… SAS is 3-4 meter max so the server has to be on top or RIGHT next to the library.</a:t>
            </a:r>
          </a:p>
          <a:p>
            <a:r>
              <a:rPr lang="en-US" dirty="0"/>
              <a:t>Until….</a:t>
            </a:r>
          </a:p>
          <a:p>
            <a:pPr lvl="1"/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C8CFF06-AB5B-CE9A-FFB4-9BDDB2137A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063" y="256036"/>
            <a:ext cx="5486400" cy="436733"/>
          </a:xfrm>
        </p:spPr>
        <p:txBody>
          <a:bodyPr>
            <a:noAutofit/>
          </a:bodyPr>
          <a:lstStyle/>
          <a:p>
            <a:r>
              <a:rPr lang="en-US" sz="2812" dirty="0"/>
              <a:t>Data Center Pain</a:t>
            </a:r>
          </a:p>
        </p:txBody>
      </p:sp>
    </p:spTree>
    <p:extLst>
      <p:ext uri="{BB962C8B-B14F-4D97-AF65-F5344CB8AC3E}">
        <p14:creationId xmlns:p14="http://schemas.microsoft.com/office/powerpoint/2010/main" val="3123000688"/>
      </p:ext>
    </p:extLst>
  </p:cSld>
  <p:clrMapOvr>
    <a:masterClrMapping/>
  </p:clrMapOvr>
  <p:transition>
    <p:fade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1ED508-08D3-9ABA-6877-6B2CEF4974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OSW-2448 Specifications</a:t>
            </a:r>
            <a:br>
              <a:rPr lang="en-US" dirty="0"/>
            </a:br>
            <a:r>
              <a:rPr lang="en-US" dirty="0"/>
              <a:t>SAS Switch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EE168917-8FEF-9182-7450-897E7DF87A1D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117320927"/>
              </p:ext>
            </p:extLst>
          </p:nvPr>
        </p:nvGraphicFramePr>
        <p:xfrm>
          <a:off x="741002" y="2243125"/>
          <a:ext cx="5143344" cy="405378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571672">
                  <a:extLst>
                    <a:ext uri="{9D8B030D-6E8A-4147-A177-3AD203B41FA5}">
                      <a16:colId xmlns:a16="http://schemas.microsoft.com/office/drawing/2014/main" val="2969530314"/>
                    </a:ext>
                  </a:extLst>
                </a:gridCol>
                <a:gridCol w="2571672">
                  <a:extLst>
                    <a:ext uri="{9D8B030D-6E8A-4147-A177-3AD203B41FA5}">
                      <a16:colId xmlns:a16="http://schemas.microsoft.com/office/drawing/2014/main" val="416911400"/>
                    </a:ext>
                  </a:extLst>
                </a:gridCol>
              </a:tblGrid>
              <a:tr h="284311"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Item</a:t>
                      </a:r>
                    </a:p>
                  </a:txBody>
                  <a:tcPr marL="91434" marR="91434" marT="45718" marB="457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OSW-2448</a:t>
                      </a:r>
                    </a:p>
                  </a:txBody>
                  <a:tcPr marL="91434" marR="91434" marT="45718" marB="45718" anchor="ctr"/>
                </a:tc>
                <a:extLst>
                  <a:ext uri="{0D108BD9-81ED-4DB2-BD59-A6C34878D82A}">
                    <a16:rowId xmlns:a16="http://schemas.microsoft.com/office/drawing/2014/main" val="3814994802"/>
                  </a:ext>
                </a:extLst>
              </a:tr>
              <a:tr h="284311"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SAS Host distance</a:t>
                      </a:r>
                    </a:p>
                  </a:txBody>
                  <a:tcPr marL="91434" marR="91434" marT="45718" marB="457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100m (AOC)</a:t>
                      </a:r>
                    </a:p>
                  </a:txBody>
                  <a:tcPr marL="91434" marR="91434" marT="45718" marB="45718" anchor="ctr"/>
                </a:tc>
                <a:extLst>
                  <a:ext uri="{0D108BD9-81ED-4DB2-BD59-A6C34878D82A}">
                    <a16:rowId xmlns:a16="http://schemas.microsoft.com/office/drawing/2014/main" val="299428550"/>
                  </a:ext>
                </a:extLst>
              </a:tr>
              <a:tr h="284311"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SAS ports</a:t>
                      </a:r>
                    </a:p>
                  </a:txBody>
                  <a:tcPr marL="91434" marR="91434" marT="45718" marB="457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12 (mini HD) 24G, 12G, 6G</a:t>
                      </a:r>
                    </a:p>
                  </a:txBody>
                  <a:tcPr marL="91434" marR="91434" marT="45718" marB="45718" anchor="ctr"/>
                </a:tc>
                <a:extLst>
                  <a:ext uri="{0D108BD9-81ED-4DB2-BD59-A6C34878D82A}">
                    <a16:rowId xmlns:a16="http://schemas.microsoft.com/office/drawing/2014/main" val="3195944728"/>
                  </a:ext>
                </a:extLst>
              </a:tr>
              <a:tr h="284311"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SAS lanes</a:t>
                      </a:r>
                    </a:p>
                  </a:txBody>
                  <a:tcPr marL="91434" marR="91434" marT="45718" marB="45718" anchor="ctr"/>
                </a:tc>
                <a:tc>
                  <a:txBody>
                    <a:bodyPr/>
                    <a:lstStyle/>
                    <a:p>
                      <a:pPr marL="0" marR="0" lvl="0" indent="0" algn="ctr" defTabSz="13004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/>
                        <a:t>48 (4 per port)</a:t>
                      </a:r>
                    </a:p>
                  </a:txBody>
                  <a:tcPr marL="91434" marR="91434" marT="45718" marB="45718" anchor="ctr"/>
                </a:tc>
                <a:extLst>
                  <a:ext uri="{0D108BD9-81ED-4DB2-BD59-A6C34878D82A}">
                    <a16:rowId xmlns:a16="http://schemas.microsoft.com/office/drawing/2014/main" val="594976817"/>
                  </a:ext>
                </a:extLst>
              </a:tr>
              <a:tr h="284311"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SAS Configurations</a:t>
                      </a:r>
                    </a:p>
                  </a:txBody>
                  <a:tcPr marL="91434" marR="91434" marT="45718" marB="457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12, 24, 36, or 48 lanes</a:t>
                      </a:r>
                    </a:p>
                  </a:txBody>
                  <a:tcPr marL="91434" marR="91434" marT="45718" marB="45718" anchor="ctr"/>
                </a:tc>
                <a:extLst>
                  <a:ext uri="{0D108BD9-81ED-4DB2-BD59-A6C34878D82A}">
                    <a16:rowId xmlns:a16="http://schemas.microsoft.com/office/drawing/2014/main" val="3089358363"/>
                  </a:ext>
                </a:extLst>
              </a:tr>
              <a:tr h="284311"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</a:rPr>
                        <a:t>FC ports</a:t>
                      </a:r>
                    </a:p>
                  </a:txBody>
                  <a:tcPr marL="91434" marR="91434" marT="45718" marB="457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0</a:t>
                      </a:r>
                    </a:p>
                  </a:txBody>
                  <a:tcPr marL="91434" marR="91434" marT="45718" marB="45718" anchor="ctr"/>
                </a:tc>
                <a:extLst>
                  <a:ext uri="{0D108BD9-81ED-4DB2-BD59-A6C34878D82A}">
                    <a16:rowId xmlns:a16="http://schemas.microsoft.com/office/drawing/2014/main" val="1046315865"/>
                  </a:ext>
                </a:extLst>
              </a:tr>
              <a:tr h="284311"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Ethernet </a:t>
                      </a:r>
                      <a:r>
                        <a:rPr lang="en-US" sz="13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mgmt</a:t>
                      </a:r>
                      <a:r>
                        <a:rPr lang="en-US" sz="1300" b="1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 ports</a:t>
                      </a:r>
                    </a:p>
                  </a:txBody>
                  <a:tcPr marL="91434" marR="91434" marT="45718" marB="45718" anchor="ctr"/>
                </a:tc>
                <a:tc>
                  <a:txBody>
                    <a:bodyPr/>
                    <a:lstStyle/>
                    <a:p>
                      <a:pPr marL="0" marR="0" lvl="0" indent="0" algn="ctr" defTabSz="91435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/>
                        <a:t>1 (1Gb)</a:t>
                      </a:r>
                    </a:p>
                  </a:txBody>
                  <a:tcPr marL="91434" marR="91434" marT="45718" marB="45718" anchor="ctr"/>
                </a:tc>
                <a:extLst>
                  <a:ext uri="{0D108BD9-81ED-4DB2-BD59-A6C34878D82A}">
                    <a16:rowId xmlns:a16="http://schemas.microsoft.com/office/drawing/2014/main" val="443510303"/>
                  </a:ext>
                </a:extLst>
              </a:tr>
              <a:tr h="284311"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/>
                        <a:t>Height</a:t>
                      </a:r>
                    </a:p>
                  </a:txBody>
                  <a:tcPr marL="91434" marR="91434" marT="45718" marB="457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1U (1.735”)</a:t>
                      </a:r>
                    </a:p>
                  </a:txBody>
                  <a:tcPr marL="91434" marR="91434" marT="45718" marB="45718" anchor="ctr"/>
                </a:tc>
                <a:extLst>
                  <a:ext uri="{0D108BD9-81ED-4DB2-BD59-A6C34878D82A}">
                    <a16:rowId xmlns:a16="http://schemas.microsoft.com/office/drawing/2014/main" val="1002491315"/>
                  </a:ext>
                </a:extLst>
              </a:tr>
              <a:tr h="284311"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/>
                        <a:t>Width</a:t>
                      </a:r>
                    </a:p>
                  </a:txBody>
                  <a:tcPr marL="91434" marR="91434" marT="45718" marB="457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19in Rack (17.31”)</a:t>
                      </a:r>
                    </a:p>
                  </a:txBody>
                  <a:tcPr marL="91434" marR="91434" marT="45718" marB="45718" anchor="ctr"/>
                </a:tc>
                <a:extLst>
                  <a:ext uri="{0D108BD9-81ED-4DB2-BD59-A6C34878D82A}">
                    <a16:rowId xmlns:a16="http://schemas.microsoft.com/office/drawing/2014/main" val="330024417"/>
                  </a:ext>
                </a:extLst>
              </a:tr>
              <a:tr h="284311"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/>
                        <a:t>Length</a:t>
                      </a:r>
                    </a:p>
                  </a:txBody>
                  <a:tcPr marL="91434" marR="91434" marT="45718" marB="45718" anchor="ctr"/>
                </a:tc>
                <a:tc>
                  <a:txBody>
                    <a:bodyPr/>
                    <a:lstStyle/>
                    <a:p>
                      <a:pPr marL="0" marR="0" lvl="0" indent="0" algn="ctr" defTabSz="13004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/>
                        <a:t>Half depth (12”)</a:t>
                      </a:r>
                    </a:p>
                  </a:txBody>
                  <a:tcPr marL="91434" marR="91434" marT="45718" marB="45718" anchor="ctr"/>
                </a:tc>
                <a:extLst>
                  <a:ext uri="{0D108BD9-81ED-4DB2-BD59-A6C34878D82A}">
                    <a16:rowId xmlns:a16="http://schemas.microsoft.com/office/drawing/2014/main" val="2614435499"/>
                  </a:ext>
                </a:extLst>
              </a:tr>
              <a:tr h="284311"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/>
                        <a:t>Weight</a:t>
                      </a:r>
                    </a:p>
                  </a:txBody>
                  <a:tcPr marL="91434" marR="91434" marT="45718" marB="457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12.9 </a:t>
                      </a:r>
                      <a:r>
                        <a:rPr lang="en-US" sz="1300" dirty="0" err="1"/>
                        <a:t>lbs</a:t>
                      </a:r>
                      <a:r>
                        <a:rPr lang="en-US" sz="1300" dirty="0"/>
                        <a:t> (unboxed)</a:t>
                      </a:r>
                    </a:p>
                  </a:txBody>
                  <a:tcPr marL="91434" marR="91434" marT="45718" marB="45718" anchor="ctr"/>
                </a:tc>
                <a:extLst>
                  <a:ext uri="{0D108BD9-81ED-4DB2-BD59-A6C34878D82A}">
                    <a16:rowId xmlns:a16="http://schemas.microsoft.com/office/drawing/2014/main" val="1716011831"/>
                  </a:ext>
                </a:extLst>
              </a:tr>
              <a:tr h="284311"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/>
                        <a:t>Power (input)</a:t>
                      </a:r>
                    </a:p>
                  </a:txBody>
                  <a:tcPr marL="91434" marR="91434" marT="45718" marB="45718" anchor="ctr"/>
                </a:tc>
                <a:tc>
                  <a:txBody>
                    <a:bodyPr/>
                    <a:lstStyle/>
                    <a:p>
                      <a:pPr marL="0" marR="0" lvl="0" indent="0" algn="ctr" defTabSz="91435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/>
                        <a:t>100-240 VAC</a:t>
                      </a:r>
                    </a:p>
                  </a:txBody>
                  <a:tcPr marL="91434" marR="91434" marT="45718" marB="45718" anchor="ctr"/>
                </a:tc>
                <a:extLst>
                  <a:ext uri="{0D108BD9-81ED-4DB2-BD59-A6C34878D82A}">
                    <a16:rowId xmlns:a16="http://schemas.microsoft.com/office/drawing/2014/main" val="2767750822"/>
                  </a:ext>
                </a:extLst>
              </a:tr>
              <a:tr h="284311"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/>
                        <a:t>Power Supply</a:t>
                      </a:r>
                    </a:p>
                  </a:txBody>
                  <a:tcPr marL="91434" marR="91434" marT="45718" marB="45718" anchor="ctr"/>
                </a:tc>
                <a:tc>
                  <a:txBody>
                    <a:bodyPr/>
                    <a:lstStyle/>
                    <a:p>
                      <a:pPr marL="0" marR="0" lvl="0" indent="0" algn="ctr" defTabSz="91435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/>
                        <a:t>Dual </a:t>
                      </a:r>
                      <a:r>
                        <a:rPr lang="en-US" sz="1300" u="sng" dirty="0"/>
                        <a:t>Redundant</a:t>
                      </a:r>
                      <a:r>
                        <a:rPr lang="en-US" sz="1300" dirty="0"/>
                        <a:t> 220W</a:t>
                      </a:r>
                    </a:p>
                  </a:txBody>
                  <a:tcPr marL="91434" marR="91434" marT="45718" marB="45718" anchor="ctr"/>
                </a:tc>
                <a:extLst>
                  <a:ext uri="{0D108BD9-81ED-4DB2-BD59-A6C34878D82A}">
                    <a16:rowId xmlns:a16="http://schemas.microsoft.com/office/drawing/2014/main" val="23797578"/>
                  </a:ext>
                </a:extLst>
              </a:tr>
              <a:tr h="284311"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/>
                        <a:t>Mount/Airflow</a:t>
                      </a:r>
                    </a:p>
                  </a:txBody>
                  <a:tcPr marL="91434" marR="91434" marT="45718" marB="45718" anchor="ctr"/>
                </a:tc>
                <a:tc>
                  <a:txBody>
                    <a:bodyPr/>
                    <a:lstStyle/>
                    <a:p>
                      <a:pPr marL="0" marR="0" lvl="0" indent="0" algn="ctr" defTabSz="91435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/>
                        <a:t>Front or Back of Rack</a:t>
                      </a:r>
                    </a:p>
                  </a:txBody>
                  <a:tcPr marL="91434" marR="91434" marT="45718" marB="45718" anchor="ctr"/>
                </a:tc>
                <a:extLst>
                  <a:ext uri="{0D108BD9-81ED-4DB2-BD59-A6C34878D82A}">
                    <a16:rowId xmlns:a16="http://schemas.microsoft.com/office/drawing/2014/main" val="635014486"/>
                  </a:ext>
                </a:extLst>
              </a:tr>
            </a:tbl>
          </a:graphicData>
        </a:graphic>
      </p:graphicFrame>
      <p:pic>
        <p:nvPicPr>
          <p:cNvPr id="7" name="Picture 6" descr="A close up of a device&#10;&#10;Description automatically generated">
            <a:extLst>
              <a:ext uri="{FF2B5EF4-FFF2-40B4-BE49-F238E27FC236}">
                <a16:creationId xmlns:a16="http://schemas.microsoft.com/office/drawing/2014/main" id="{1D408A94-42CA-FA37-802F-DAECEE9E14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2084" y="1135982"/>
            <a:ext cx="5078856" cy="1084363"/>
          </a:xfrm>
          <a:prstGeom prst="rect">
            <a:avLst/>
          </a:prstGeom>
        </p:spPr>
      </p:pic>
      <p:graphicFrame>
        <p:nvGraphicFramePr>
          <p:cNvPr id="5" name="Content Placeholder 3">
            <a:extLst>
              <a:ext uri="{FF2B5EF4-FFF2-40B4-BE49-F238E27FC236}">
                <a16:creationId xmlns:a16="http://schemas.microsoft.com/office/drawing/2014/main" id="{DA9D6BC5-A7C8-58E8-B565-38D13A096E4A}"/>
              </a:ext>
            </a:extLst>
          </p:cNvPr>
          <p:cNvGraphicFramePr>
            <a:graphicFrameLocks/>
          </p:cNvGraphicFramePr>
          <p:nvPr/>
        </p:nvGraphicFramePr>
        <p:xfrm>
          <a:off x="6342313" y="2243124"/>
          <a:ext cx="5143343" cy="36118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623309">
                  <a:extLst>
                    <a:ext uri="{9D8B030D-6E8A-4147-A177-3AD203B41FA5}">
                      <a16:colId xmlns:a16="http://schemas.microsoft.com/office/drawing/2014/main" val="2969530314"/>
                    </a:ext>
                  </a:extLst>
                </a:gridCol>
                <a:gridCol w="2520034">
                  <a:extLst>
                    <a:ext uri="{9D8B030D-6E8A-4147-A177-3AD203B41FA5}">
                      <a16:colId xmlns:a16="http://schemas.microsoft.com/office/drawing/2014/main" val="416911400"/>
                    </a:ext>
                  </a:extLst>
                </a:gridCol>
              </a:tblGrid>
              <a:tr h="284311"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Throughput</a:t>
                      </a:r>
                    </a:p>
                  </a:txBody>
                  <a:tcPr marL="91434" marR="91434" marT="45718" marB="457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OSW-2448</a:t>
                      </a:r>
                    </a:p>
                  </a:txBody>
                  <a:tcPr marL="91434" marR="91434" marT="45718" marB="45718" anchor="ctr"/>
                </a:tc>
                <a:extLst>
                  <a:ext uri="{0D108BD9-81ED-4DB2-BD59-A6C34878D82A}">
                    <a16:rowId xmlns:a16="http://schemas.microsoft.com/office/drawing/2014/main" val="3814994802"/>
                  </a:ext>
                </a:extLst>
              </a:tr>
              <a:tr h="284311"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/>
                        <a:t>Max (system)</a:t>
                      </a:r>
                    </a:p>
                  </a:txBody>
                  <a:tcPr marL="91434" marR="91434" marT="45718" marB="457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108GB/s</a:t>
                      </a:r>
                    </a:p>
                  </a:txBody>
                  <a:tcPr marL="91434" marR="91434" marT="45718" marB="45718" anchor="ctr"/>
                </a:tc>
                <a:extLst>
                  <a:ext uri="{0D108BD9-81ED-4DB2-BD59-A6C34878D82A}">
                    <a16:rowId xmlns:a16="http://schemas.microsoft.com/office/drawing/2014/main" val="299428550"/>
                  </a:ext>
                </a:extLst>
              </a:tr>
              <a:tr h="284311"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Max SAS (per lane)</a:t>
                      </a:r>
                    </a:p>
                  </a:txBody>
                  <a:tcPr marL="91434" marR="91434" marT="45718" marB="457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2.25GB/s</a:t>
                      </a:r>
                    </a:p>
                  </a:txBody>
                  <a:tcPr marL="91434" marR="91434" marT="45718" marB="45718" anchor="ctr"/>
                </a:tc>
                <a:extLst>
                  <a:ext uri="{0D108BD9-81ED-4DB2-BD59-A6C34878D82A}">
                    <a16:rowId xmlns:a16="http://schemas.microsoft.com/office/drawing/2014/main" val="3195944728"/>
                  </a:ext>
                </a:extLst>
              </a:tr>
              <a:tr h="514334">
                <a:tc>
                  <a:txBody>
                    <a:bodyPr/>
                    <a:lstStyle/>
                    <a:p>
                      <a:pPr marL="0" marR="0" lvl="0" indent="0" algn="ctr" defTabSz="13004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dirty="0"/>
                        <a:t>Max Tape Drives</a:t>
                      </a:r>
                    </a:p>
                    <a:p>
                      <a:pPr marL="0" marR="0" lvl="0" indent="0" algn="ctr" defTabSz="13004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dirty="0"/>
                        <a:t>(devices per system) Dual 24</a:t>
                      </a:r>
                    </a:p>
                  </a:txBody>
                  <a:tcPr marL="91434" marR="91434" marT="45718" marB="457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40 connectivity</a:t>
                      </a:r>
                    </a:p>
                  </a:txBody>
                  <a:tcPr marL="91434" marR="91434" marT="45718" marB="45718" anchor="ctr"/>
                </a:tc>
                <a:extLst>
                  <a:ext uri="{0D108BD9-81ED-4DB2-BD59-A6C34878D82A}">
                    <a16:rowId xmlns:a16="http://schemas.microsoft.com/office/drawing/2014/main" val="443510303"/>
                  </a:ext>
                </a:extLst>
              </a:tr>
              <a:tr h="514334">
                <a:tc>
                  <a:txBody>
                    <a:bodyPr/>
                    <a:lstStyle/>
                    <a:p>
                      <a:pPr marL="0" marR="0" lvl="0" indent="0" algn="ctr" defTabSz="13004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dirty="0"/>
                        <a:t>Max Tape Drive Bandwidth</a:t>
                      </a:r>
                    </a:p>
                    <a:p>
                      <a:pPr algn="ctr"/>
                      <a:r>
                        <a:rPr lang="en-US" sz="1100" b="0" dirty="0"/>
                        <a:t>(full throughput per port at 24Gb)</a:t>
                      </a:r>
                    </a:p>
                  </a:txBody>
                  <a:tcPr marL="91434" marR="91434" marT="45718" marB="457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40 @ bandwidth</a:t>
                      </a:r>
                    </a:p>
                  </a:txBody>
                  <a:tcPr marL="91434" marR="91434" marT="45718" marB="45718" anchor="ctr"/>
                </a:tc>
                <a:extLst>
                  <a:ext uri="{0D108BD9-81ED-4DB2-BD59-A6C34878D82A}">
                    <a16:rowId xmlns:a16="http://schemas.microsoft.com/office/drawing/2014/main" val="2814265803"/>
                  </a:ext>
                </a:extLst>
              </a:tr>
              <a:tr h="514334">
                <a:tc>
                  <a:txBody>
                    <a:bodyPr/>
                    <a:lstStyle/>
                    <a:p>
                      <a:pPr marL="0" marR="0" lvl="0" indent="0" algn="ctr" defTabSz="13004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dirty="0"/>
                        <a:t>Max Tape Drive Bandwidth</a:t>
                      </a:r>
                    </a:p>
                    <a:p>
                      <a:pPr algn="ctr"/>
                      <a:r>
                        <a:rPr lang="en-US" sz="1100" b="0" dirty="0"/>
                        <a:t>(full throughput per port at 12Gb)</a:t>
                      </a:r>
                    </a:p>
                  </a:txBody>
                  <a:tcPr marL="91434" marR="91434" marT="45718" marB="457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36 @ bandwidth</a:t>
                      </a:r>
                    </a:p>
                  </a:txBody>
                  <a:tcPr marL="91434" marR="91434" marT="45718" marB="45718" anchor="ctr"/>
                </a:tc>
                <a:extLst>
                  <a:ext uri="{0D108BD9-81ED-4DB2-BD59-A6C34878D82A}">
                    <a16:rowId xmlns:a16="http://schemas.microsoft.com/office/drawing/2014/main" val="3671970745"/>
                  </a:ext>
                </a:extLst>
              </a:tr>
              <a:tr h="514334"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/>
                        <a:t>Tape Drives Supported</a:t>
                      </a:r>
                    </a:p>
                  </a:txBody>
                  <a:tcPr marL="91434" marR="91434" marT="45718" marB="457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LTO-6 and newer,</a:t>
                      </a:r>
                    </a:p>
                    <a:p>
                      <a:pPr algn="ctr"/>
                      <a:r>
                        <a:rPr lang="en-US" sz="1300" dirty="0"/>
                        <a:t>IBM TS1160 &amp; TS1170</a:t>
                      </a:r>
                    </a:p>
                  </a:txBody>
                  <a:tcPr marL="91434" marR="91434" marT="45718" marB="45718" anchor="ctr"/>
                </a:tc>
                <a:extLst>
                  <a:ext uri="{0D108BD9-81ED-4DB2-BD59-A6C34878D82A}">
                    <a16:rowId xmlns:a16="http://schemas.microsoft.com/office/drawing/2014/main" val="3063214526"/>
                  </a:ext>
                </a:extLst>
              </a:tr>
              <a:tr h="514334"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/>
                        <a:t>Tape Libraries Supported</a:t>
                      </a:r>
                    </a:p>
                  </a:txBody>
                  <a:tcPr marL="91434" marR="91434" marT="45718" marB="457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>
                          <a:cs typeface="Arial"/>
                        </a:rPr>
                        <a:t>Spectra Stack, Spectra Cube™, Spectra T950 and TFinity® Plus</a:t>
                      </a:r>
                      <a:endParaRPr lang="en-US" sz="1300" dirty="0"/>
                    </a:p>
                  </a:txBody>
                  <a:tcPr marL="91434" marR="91434" marT="45718" marB="45718" anchor="ctr"/>
                </a:tc>
                <a:extLst>
                  <a:ext uri="{0D108BD9-81ED-4DB2-BD59-A6C34878D82A}">
                    <a16:rowId xmlns:a16="http://schemas.microsoft.com/office/drawing/2014/main" val="2472578686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9F04524A-7ED1-0239-1DC6-07AEFFA1E6BE}"/>
              </a:ext>
            </a:extLst>
          </p:cNvPr>
          <p:cNvSpPr txBox="1"/>
          <p:nvPr/>
        </p:nvSpPr>
        <p:spPr>
          <a:xfrm>
            <a:off x="6342313" y="5893519"/>
            <a:ext cx="5042691" cy="28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66" dirty="0">
                <a:hlinkClick r:id="rId3"/>
              </a:rPr>
              <a:t>Datasheet: PowerPoint Presentation</a:t>
            </a:r>
            <a:endParaRPr lang="en-US" sz="1266" dirty="0"/>
          </a:p>
        </p:txBody>
      </p:sp>
    </p:spTree>
    <p:extLst>
      <p:ext uri="{BB962C8B-B14F-4D97-AF65-F5344CB8AC3E}">
        <p14:creationId xmlns:p14="http://schemas.microsoft.com/office/powerpoint/2010/main" val="1478181573"/>
      </p:ext>
    </p:extLst>
  </p:cSld>
  <p:clrMapOvr>
    <a:masterClrMapping/>
  </p:clrMapOvr>
  <p:transition>
    <p:fade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5A306AC0-CDEC-E65F-595B-3055CA988B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LumOS Library Management Software – Next Generation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DA4D23E-75FF-4835-9B95-97DB010229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0080" y="1253398"/>
            <a:ext cx="5181600" cy="4351205"/>
          </a:xfrm>
        </p:spPr>
        <p:txBody>
          <a:bodyPr/>
          <a:lstStyle/>
          <a:p>
            <a:r>
              <a:rPr lang="en-US" dirty="0"/>
              <a:t>LumOS is a new platform for Spectra Enterprise tape libraries</a:t>
            </a:r>
          </a:p>
          <a:p>
            <a:r>
              <a:rPr lang="en-US" dirty="0"/>
              <a:t>Released 1/11/2024 for Spectra TFinity</a:t>
            </a:r>
          </a:p>
          <a:p>
            <a:r>
              <a:rPr lang="en-US" dirty="0"/>
              <a:t>New Spectra TFinity, T950, and Cube tape libraries ship with LumOS installed</a:t>
            </a:r>
          </a:p>
          <a:p>
            <a:r>
              <a:rPr lang="en-US" dirty="0"/>
              <a:t>Available to install for Spectra T950 upgrades Now!</a:t>
            </a:r>
          </a:p>
          <a:p>
            <a:r>
              <a:rPr lang="en-US" dirty="0"/>
              <a:t>Currently running in over 50 Enterprise TFinity libraries in production environments</a:t>
            </a:r>
          </a:p>
          <a:p>
            <a:r>
              <a:rPr lang="en-US" dirty="0"/>
              <a:t>New Linux based UI with extensive roadmap of new features coming out quarterly</a:t>
            </a:r>
          </a:p>
          <a:p>
            <a:endParaRPr lang="en-US" dirty="0"/>
          </a:p>
        </p:txBody>
      </p:sp>
      <p:pic>
        <p:nvPicPr>
          <p:cNvPr id="6" name="Content Placeholder 7">
            <a:extLst>
              <a:ext uri="{FF2B5EF4-FFF2-40B4-BE49-F238E27FC236}">
                <a16:creationId xmlns:a16="http://schemas.microsoft.com/office/drawing/2014/main" id="{280911BC-7942-A10A-F380-6DE72F7B411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096000" y="1791018"/>
            <a:ext cx="5855530" cy="3016577"/>
          </a:xfrm>
        </p:spPr>
      </p:pic>
    </p:spTree>
    <p:extLst>
      <p:ext uri="{BB962C8B-B14F-4D97-AF65-F5344CB8AC3E}">
        <p14:creationId xmlns:p14="http://schemas.microsoft.com/office/powerpoint/2010/main" val="766977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B3A903A-7A1C-1F4D-A8E2-604E196C54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0BE6F14-FF48-0F4F-A8AA-2E3F25371E4A}" type="slidenum"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cs typeface="Arial" charset="0"/>
              </a:rPr>
              <a:pPr marL="0" marR="0" lvl="0" indent="0" algn="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BM Plex Sans"/>
              <a:cs typeface="Arial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F37C11-6EC0-EC43-BF33-CDA573A8B1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cs typeface="Arial" charset="0"/>
              </a:rPr>
              <a:t>Ed Childers  Mar 2025
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752B9A2D-68AF-6E4F-B987-C1B5A6E87DE2}"/>
              </a:ext>
            </a:extLst>
          </p:cNvPr>
          <p:cNvSpPr txBox="1">
            <a:spLocks/>
          </p:cNvSpPr>
          <p:nvPr/>
        </p:nvSpPr>
        <p:spPr>
          <a:xfrm>
            <a:off x="304802" y="548640"/>
            <a:ext cx="4296228" cy="85344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j-lt"/>
                <a:ea typeface="Arial" charset="0"/>
                <a:cs typeface="Arial" charset="0"/>
              </a:defRPr>
            </a:lvl1pPr>
          </a:lstStyle>
          <a:p>
            <a:pPr marL="0" marR="0" lvl="0" indent="0" algn="l" defTabSz="60958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cs typeface="Arial" charset="0"/>
              </a:rPr>
              <a:t>The Bits Have No Intrinsic Value</a:t>
            </a:r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03FE8972-C0BA-EA4F-AAEE-A46179A5AFB7}"/>
              </a:ext>
            </a:extLst>
          </p:cNvPr>
          <p:cNvSpPr txBox="1">
            <a:spLocks/>
          </p:cNvSpPr>
          <p:nvPr/>
        </p:nvSpPr>
        <p:spPr>
          <a:xfrm>
            <a:off x="304800" y="1843315"/>
            <a:ext cx="5486400" cy="4400852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ts val="1100"/>
              </a:spcBef>
              <a:buFont typeface="Arial"/>
              <a:buNone/>
              <a:defRPr sz="1400" kern="12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1pPr>
            <a:lvl2pPr marL="173038" indent="-173038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–"/>
              <a:defRPr sz="1400" kern="12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2pPr>
            <a:lvl3pPr marL="396875" indent="-173038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•"/>
              <a:defRPr sz="1400" kern="12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3pPr>
            <a:lvl4pPr marL="625475" indent="-168275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–"/>
              <a:defRPr sz="1400" kern="12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4pPr>
            <a:lvl5pPr marL="803275" indent="-173038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»"/>
              <a:defRPr sz="1400" kern="12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867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cs typeface="Arial" charset="0"/>
              </a:rPr>
              <a:t>Data is a:</a:t>
            </a: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533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cs typeface="Arial" charset="0"/>
              </a:rPr>
              <a:t>Currency</a:t>
            </a: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867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cs typeface="Arial" charset="0"/>
              </a:rPr>
              <a:t>representing underlying</a:t>
            </a: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533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cs typeface="Arial" charset="0"/>
              </a:rPr>
              <a:t>Assets</a:t>
            </a: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867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cs typeface="Arial" charset="0"/>
              </a:rPr>
              <a:t>(currencies can suffer from inflation)</a:t>
            </a: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5333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BM Plex Sans"/>
              <a:cs typeface="Arial" charset="0"/>
            </a:endParaRP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1867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BM Plex Sans"/>
              <a:cs typeface="Arial" charset="0"/>
            </a:endParaRP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1867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BM Plex Sans"/>
              <a:cs typeface="Arial" charset="0"/>
            </a:endParaRPr>
          </a:p>
        </p:txBody>
      </p:sp>
      <p:pic>
        <p:nvPicPr>
          <p:cNvPr id="8" name="Picture Placeholder 8">
            <a:extLst>
              <a:ext uri="{FF2B5EF4-FFF2-40B4-BE49-F238E27FC236}">
                <a16:creationId xmlns:a16="http://schemas.microsoft.com/office/drawing/2014/main" id="{935BB393-E1B1-4143-AF8B-32774B74E2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2457" y="0"/>
            <a:ext cx="6918641" cy="5167085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60B96C4-9A60-8B49-B863-C51E9EDB7F52}"/>
              </a:ext>
            </a:extLst>
          </p:cNvPr>
          <p:cNvSpPr/>
          <p:nvPr/>
        </p:nvSpPr>
        <p:spPr>
          <a:xfrm>
            <a:off x="6278967" y="5397851"/>
            <a:ext cx="4852610" cy="58477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L="0" marR="0" lvl="0" indent="0" algn="l" defTabSz="609570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ea typeface="+mn-ea"/>
                <a:cs typeface="Arial" charset="0"/>
              </a:rPr>
              <a:t>2x Data ≠ 2x Asset Value </a:t>
            </a:r>
          </a:p>
        </p:txBody>
      </p:sp>
    </p:spTree>
    <p:extLst>
      <p:ext uri="{BB962C8B-B14F-4D97-AF65-F5344CB8AC3E}">
        <p14:creationId xmlns:p14="http://schemas.microsoft.com/office/powerpoint/2010/main" val="8728212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B3A903A-7A1C-1F4D-A8E2-604E196C54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0BE6F14-FF48-0F4F-A8AA-2E3F25371E4A}" type="slidenum"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cs typeface="Arial" charset="0"/>
              </a:rPr>
              <a:pPr marL="0" marR="0" lvl="0" indent="0" algn="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BM Plex Sans"/>
              <a:cs typeface="Arial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F37C11-6EC0-EC43-BF33-CDA573A8B1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cs typeface="Arial" charset="0"/>
              </a:rPr>
              <a:t>Ed Childers  Mar 2025
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1CFCA47-9BA9-F34C-BFA1-30B8731AE9D2}"/>
              </a:ext>
            </a:extLst>
          </p:cNvPr>
          <p:cNvSpPr txBox="1">
            <a:spLocks/>
          </p:cNvSpPr>
          <p:nvPr/>
        </p:nvSpPr>
        <p:spPr>
          <a:xfrm>
            <a:off x="304800" y="548640"/>
            <a:ext cx="5486400" cy="85344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j-lt"/>
                <a:ea typeface="Arial" charset="0"/>
                <a:cs typeface="Arial" charset="0"/>
              </a:defRPr>
            </a:lvl1pPr>
          </a:lstStyle>
          <a:p>
            <a:pPr marL="0" marR="0" lvl="0" indent="0" algn="l" defTabSz="60958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cs typeface="Arial" charset="0"/>
              </a:rPr>
              <a:t>What Are The Options?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BM Plex Sans"/>
              <a:cs typeface="Arial" charset="0"/>
            </a:endParaRPr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3227C085-E414-E940-AD41-C31255C8DE59}"/>
              </a:ext>
            </a:extLst>
          </p:cNvPr>
          <p:cNvSpPr txBox="1">
            <a:spLocks/>
          </p:cNvSpPr>
          <p:nvPr/>
        </p:nvSpPr>
        <p:spPr>
          <a:xfrm>
            <a:off x="304800" y="1463041"/>
            <a:ext cx="6598920" cy="4781127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ts val="1100"/>
              </a:spcBef>
              <a:buFont typeface="Arial"/>
              <a:buNone/>
              <a:defRPr sz="1400" kern="12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1pPr>
            <a:lvl2pPr marL="173038" indent="-173038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–"/>
              <a:defRPr sz="1400" kern="12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2pPr>
            <a:lvl3pPr marL="396875" indent="-173038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•"/>
              <a:defRPr sz="1400" kern="12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3pPr>
            <a:lvl4pPr marL="625475" indent="-168275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–"/>
              <a:defRPr sz="1400" kern="12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4pPr>
            <a:lvl5pPr marL="803275" indent="-173038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»"/>
              <a:defRPr sz="1400" kern="12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US" sz="1867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cs typeface="Arial" charset="0"/>
              </a:rPr>
              <a:t>Pour concrete, spend more $ on HDD</a:t>
            </a:r>
          </a:p>
          <a:p>
            <a:pPr marL="687900" marR="0" lvl="1" indent="-457189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1867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ea typeface="+mn-ea"/>
                <a:cs typeface="Arial" charset="0"/>
              </a:rPr>
              <a:t>An answer </a:t>
            </a:r>
            <a:r>
              <a:rPr kumimoji="0" lang="en-US" sz="1867" b="1" i="1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ea typeface="+mn-ea"/>
                <a:cs typeface="Arial" charset="0"/>
              </a:rPr>
              <a:t>IF</a:t>
            </a:r>
            <a:r>
              <a:rPr kumimoji="0" lang="en-US" sz="1867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ea typeface="+mn-ea"/>
                <a:cs typeface="Arial" charset="0"/>
              </a:rPr>
              <a:t>  budgets growing </a:t>
            </a:r>
            <a:r>
              <a:rPr kumimoji="0" lang="en-US" sz="1867" b="1" i="1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ea typeface="+mn-ea"/>
                <a:cs typeface="Arial" charset="0"/>
              </a:rPr>
              <a:t>with data growth</a:t>
            </a:r>
            <a:endParaRPr kumimoji="0" lang="en-US" sz="1867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BM Plex Sans"/>
              <a:cs typeface="Arial" charset="0"/>
            </a:endParaRP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US" sz="1867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cs typeface="Arial" charset="0"/>
              </a:rPr>
              <a:t>Delete Data</a:t>
            </a: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endParaRPr kumimoji="0" lang="en-US" sz="1867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BM Plex Sans"/>
              <a:cs typeface="Arial" charset="0"/>
            </a:endParaRP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US" sz="1867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cs typeface="Arial" charset="0"/>
              </a:rPr>
              <a:t>Hope for a storage technology breakthrough</a:t>
            </a: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endParaRPr kumimoji="0" lang="en-US" sz="1867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BM Plex Sans"/>
              <a:cs typeface="Arial" charset="0"/>
            </a:endParaRP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US" sz="1867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cs typeface="Arial" charset="0"/>
              </a:rPr>
              <a:t>Play the cards in your hand</a:t>
            </a: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1867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BM Plex Sans"/>
              <a:cs typeface="Arial" charset="0"/>
            </a:endParaRP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endParaRPr kumimoji="0" lang="en-US" sz="1867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BM Plex Sans"/>
              <a:cs typeface="Arial" charset="0"/>
            </a:endParaRP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endParaRPr kumimoji="0" lang="en-US" sz="1867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BM Plex Sans"/>
              <a:cs typeface="Arial" charset="0"/>
            </a:endParaRP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1867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BM Plex Sans"/>
              <a:cs typeface="Arial" charset="0"/>
            </a:endParaRP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1867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BM Plex Sans"/>
              <a:cs typeface="Arial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31D7CA5-C09D-CA4E-A18C-07E60364FB8D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03720" y="1110927"/>
            <a:ext cx="5288280" cy="3898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44724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B3A903A-7A1C-1F4D-A8E2-604E196C54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0BE6F14-FF48-0F4F-A8AA-2E3F25371E4A}" type="slidenum"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cs typeface="Arial" charset="0"/>
              </a:rPr>
              <a:pPr marL="0" marR="0" lvl="0" indent="0" algn="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BM Plex Sans"/>
              <a:cs typeface="Arial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F37C11-6EC0-EC43-BF33-CDA573A8B1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cs typeface="Arial" charset="0"/>
              </a:rPr>
              <a:t>Ed Childers  Mar 2025
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1CFCA47-9BA9-F34C-BFA1-30B8731AE9D2}"/>
              </a:ext>
            </a:extLst>
          </p:cNvPr>
          <p:cNvSpPr txBox="1">
            <a:spLocks/>
          </p:cNvSpPr>
          <p:nvPr/>
        </p:nvSpPr>
        <p:spPr>
          <a:xfrm>
            <a:off x="304800" y="548640"/>
            <a:ext cx="5486400" cy="85344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j-lt"/>
                <a:ea typeface="Arial" charset="0"/>
                <a:cs typeface="Arial" charset="0"/>
              </a:defRPr>
            </a:lvl1pPr>
          </a:lstStyle>
          <a:p>
            <a:pPr marL="0" marR="0" lvl="0" indent="0" algn="l" defTabSz="60958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cs typeface="Arial" charset="0"/>
              </a:rPr>
              <a:t>What Are The Options?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BM Plex Sans"/>
              <a:cs typeface="Arial" charset="0"/>
            </a:endParaRPr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3227C085-E414-E940-AD41-C31255C8DE59}"/>
              </a:ext>
            </a:extLst>
          </p:cNvPr>
          <p:cNvSpPr txBox="1">
            <a:spLocks/>
          </p:cNvSpPr>
          <p:nvPr/>
        </p:nvSpPr>
        <p:spPr>
          <a:xfrm>
            <a:off x="304800" y="1463041"/>
            <a:ext cx="6598920" cy="4781127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ts val="1100"/>
              </a:spcBef>
              <a:buFont typeface="Arial"/>
              <a:buNone/>
              <a:defRPr sz="1400" kern="12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1pPr>
            <a:lvl2pPr marL="173038" indent="-173038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–"/>
              <a:defRPr sz="1400" kern="12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2pPr>
            <a:lvl3pPr marL="396875" indent="-173038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•"/>
              <a:defRPr sz="1400" kern="12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3pPr>
            <a:lvl4pPr marL="625475" indent="-168275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–"/>
              <a:defRPr sz="1400" kern="12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4pPr>
            <a:lvl5pPr marL="803275" indent="-173038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»"/>
              <a:defRPr sz="1400" kern="12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US" sz="1867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cs typeface="Arial" charset="0"/>
              </a:rPr>
              <a:t>Pour concrete, spend more $ on HDD</a:t>
            </a:r>
          </a:p>
          <a:p>
            <a:pPr marL="687900" marR="0" lvl="1" indent="-457189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1867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cs typeface="Arial" charset="0"/>
              </a:rPr>
              <a:t>An answer IF  budgets growing with data growth</a:t>
            </a: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US" sz="1867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ea typeface="+mn-ea"/>
                <a:cs typeface="Arial" charset="0"/>
              </a:rPr>
              <a:t>Delete Data</a:t>
            </a: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endParaRPr kumimoji="0" lang="en-US" sz="1867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BM Plex Sans"/>
              <a:cs typeface="Arial" charset="0"/>
            </a:endParaRP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US" sz="1867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cs typeface="Arial" charset="0"/>
              </a:rPr>
              <a:t>Hope for a storage technology breakthrough</a:t>
            </a: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endParaRPr kumimoji="0" lang="en-US" sz="1867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BM Plex Sans"/>
              <a:cs typeface="Arial" charset="0"/>
            </a:endParaRP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US" sz="1867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cs typeface="Arial" charset="0"/>
              </a:rPr>
              <a:t>Play the cards in your hand</a:t>
            </a: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1867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BM Plex Sans"/>
              <a:cs typeface="Arial" charset="0"/>
            </a:endParaRP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endParaRPr kumimoji="0" lang="en-US" sz="1867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BM Plex Sans"/>
              <a:cs typeface="Arial" charset="0"/>
            </a:endParaRP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endParaRPr kumimoji="0" lang="en-US" sz="1867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BM Plex Sans"/>
              <a:cs typeface="Arial" charset="0"/>
            </a:endParaRP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1867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BM Plex Sans"/>
              <a:cs typeface="Arial" charset="0"/>
            </a:endParaRP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1867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BM Plex Sans"/>
              <a:cs typeface="Arial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8C35380-54CC-0CE8-BB04-02F6F47959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44760" y="1463041"/>
            <a:ext cx="4047241" cy="4047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0463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B3A903A-7A1C-1F4D-A8E2-604E196C54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0BE6F14-FF48-0F4F-A8AA-2E3F25371E4A}" type="slidenum"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cs typeface="Arial" charset="0"/>
              </a:rPr>
              <a:pPr marL="0" marR="0" lvl="0" indent="0" algn="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BM Plex Sans"/>
              <a:cs typeface="Arial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F37C11-6EC0-EC43-BF33-CDA573A8B1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cs typeface="Arial" charset="0"/>
              </a:rPr>
              <a:t>Ed Childers  Mar 2025
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F343513-9D70-284C-8B2A-4067F32F895A}"/>
              </a:ext>
            </a:extLst>
          </p:cNvPr>
          <p:cNvSpPr txBox="1">
            <a:spLocks/>
          </p:cNvSpPr>
          <p:nvPr/>
        </p:nvSpPr>
        <p:spPr>
          <a:xfrm>
            <a:off x="304802" y="548640"/>
            <a:ext cx="4296228" cy="85344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j-lt"/>
                <a:ea typeface="Arial" charset="0"/>
                <a:cs typeface="Arial" charset="0"/>
              </a:defRPr>
            </a:lvl1pPr>
          </a:lstStyle>
          <a:p>
            <a:pPr marL="0" marR="0" lvl="0" indent="0" algn="l" defTabSz="60958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cs typeface="Arial" charset="0"/>
              </a:rPr>
              <a:t>The Bits Have No Intrinsic Value</a:t>
            </a:r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FA39473F-1E2A-9C49-B7C5-F1C02EFAE99F}"/>
              </a:ext>
            </a:extLst>
          </p:cNvPr>
          <p:cNvSpPr txBox="1">
            <a:spLocks/>
          </p:cNvSpPr>
          <p:nvPr/>
        </p:nvSpPr>
        <p:spPr>
          <a:xfrm>
            <a:off x="304800" y="1843315"/>
            <a:ext cx="5486400" cy="4400852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ts val="1100"/>
              </a:spcBef>
              <a:buFont typeface="Arial"/>
              <a:buNone/>
              <a:defRPr sz="1400" kern="12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1pPr>
            <a:lvl2pPr marL="173038" indent="-173038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–"/>
              <a:defRPr sz="1400" kern="12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2pPr>
            <a:lvl3pPr marL="396875" indent="-173038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•"/>
              <a:defRPr sz="1400" kern="12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3pPr>
            <a:lvl4pPr marL="625475" indent="-168275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–"/>
              <a:defRPr sz="1400" kern="12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4pPr>
            <a:lvl5pPr marL="803275" indent="-173038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»"/>
              <a:defRPr sz="1400" kern="12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867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cs typeface="Arial" charset="0"/>
              </a:rPr>
              <a:t>Data can be distilled only to:</a:t>
            </a: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533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cs typeface="Arial" charset="0"/>
              </a:rPr>
              <a:t>Enlighten</a:t>
            </a: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867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cs typeface="Arial" charset="0"/>
              </a:rPr>
              <a:t>or</a:t>
            </a: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533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cs typeface="Arial" charset="0"/>
              </a:rPr>
              <a:t>Entertain</a:t>
            </a: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867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cs typeface="Arial" charset="0"/>
              </a:rPr>
              <a:t>(are they the same thing?)</a:t>
            </a: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5333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BM Plex Sans"/>
              <a:cs typeface="Arial" charset="0"/>
            </a:endParaRP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1867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BM Plex Sans"/>
              <a:cs typeface="Arial" charset="0"/>
            </a:endParaRP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1867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BM Plex Sans"/>
              <a:cs typeface="Arial" charset="0"/>
            </a:endParaRPr>
          </a:p>
        </p:txBody>
      </p:sp>
      <p:pic>
        <p:nvPicPr>
          <p:cNvPr id="8" name="Picture Placeholder 8">
            <a:extLst>
              <a:ext uri="{FF2B5EF4-FFF2-40B4-BE49-F238E27FC236}">
                <a16:creationId xmlns:a16="http://schemas.microsoft.com/office/drawing/2014/main" id="{243331B1-0425-0A4C-ABEA-A08EE0D1F0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2457" y="278179"/>
            <a:ext cx="6918641" cy="4610728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2BA59556-41D1-5A43-8F59-002017A8E6A4}"/>
              </a:ext>
            </a:extLst>
          </p:cNvPr>
          <p:cNvSpPr/>
          <p:nvPr/>
        </p:nvSpPr>
        <p:spPr>
          <a:xfrm>
            <a:off x="6278969" y="5397851"/>
            <a:ext cx="5283819" cy="58477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L="0" marR="0" lvl="0" indent="0" algn="l" defTabSz="609570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ea typeface="+mn-ea"/>
                <a:cs typeface="Arial" charset="0"/>
              </a:rPr>
              <a:t>2x Data ≠ 2x Enlightenment</a:t>
            </a:r>
          </a:p>
        </p:txBody>
      </p:sp>
    </p:spTree>
    <p:extLst>
      <p:ext uri="{BB962C8B-B14F-4D97-AF65-F5344CB8AC3E}">
        <p14:creationId xmlns:p14="http://schemas.microsoft.com/office/powerpoint/2010/main" val="32186530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B3A903A-7A1C-1F4D-A8E2-604E196C54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0BE6F14-FF48-0F4F-A8AA-2E3F25371E4A}" type="slidenum"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cs typeface="Arial" charset="0"/>
              </a:rPr>
              <a:pPr marL="0" marR="0" lvl="0" indent="0" algn="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BM Plex Sans"/>
              <a:cs typeface="Arial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F37C11-6EC0-EC43-BF33-CDA573A8B1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cs typeface="Arial" charset="0"/>
              </a:rPr>
              <a:t>Ed Childers  Mar 2025
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759A1CEE-718C-AA45-9E4B-53AD74AC77CF}"/>
              </a:ext>
            </a:extLst>
          </p:cNvPr>
          <p:cNvSpPr txBox="1">
            <a:spLocks/>
          </p:cNvSpPr>
          <p:nvPr/>
        </p:nvSpPr>
        <p:spPr>
          <a:xfrm>
            <a:off x="304801" y="548640"/>
            <a:ext cx="5049623" cy="85344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j-lt"/>
                <a:ea typeface="Arial" charset="0"/>
                <a:cs typeface="Arial" charset="0"/>
              </a:defRPr>
            </a:lvl1pPr>
          </a:lstStyle>
          <a:p>
            <a:pPr marL="0" marR="0" lvl="0" indent="0" algn="l" defTabSz="60958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cs typeface="Arial" charset="0"/>
              </a:rPr>
              <a:t>Representing an Asset </a:t>
            </a:r>
          </a:p>
          <a:p>
            <a:pPr marL="0" marR="0" lvl="0" indent="0" algn="l" defTabSz="60958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cs typeface="Arial" charset="0"/>
              </a:rPr>
              <a:t>or</a:t>
            </a:r>
            <a:b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cs typeface="Arial" charset="0"/>
              </a:rPr>
            </a:b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cs typeface="Arial" charset="0"/>
              </a:rPr>
              <a:t>Distilled to Enlightenment</a:t>
            </a:r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2C34D47B-0A9E-2C45-B944-25CAF2018022}"/>
              </a:ext>
            </a:extLst>
          </p:cNvPr>
          <p:cNvSpPr txBox="1">
            <a:spLocks/>
          </p:cNvSpPr>
          <p:nvPr/>
        </p:nvSpPr>
        <p:spPr>
          <a:xfrm>
            <a:off x="304800" y="1931110"/>
            <a:ext cx="5486400" cy="2995779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ts val="1100"/>
              </a:spcBef>
              <a:buFont typeface="Arial"/>
              <a:buNone/>
              <a:defRPr sz="1400" kern="12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1pPr>
            <a:lvl2pPr marL="173038" indent="-173038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–"/>
              <a:defRPr sz="1400" kern="12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2pPr>
            <a:lvl3pPr marL="396875" indent="-173038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•"/>
              <a:defRPr sz="1400" kern="12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3pPr>
            <a:lvl4pPr marL="625475" indent="-168275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–"/>
              <a:defRPr sz="1400" kern="12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4pPr>
            <a:lvl5pPr marL="803275" indent="-173038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»"/>
              <a:defRPr sz="1400" kern="12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867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cs typeface="Arial" charset="0"/>
              </a:rPr>
              <a:t>Data Enables a</a:t>
            </a: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5333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cs typeface="Arial" charset="0"/>
              </a:rPr>
              <a:t>Competitive</a:t>
            </a: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5333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cs typeface="Arial" charset="0"/>
              </a:rPr>
              <a:t>Advantage</a:t>
            </a: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867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cs typeface="Arial" charset="0"/>
              </a:rPr>
              <a:t>(how much is that worth?)</a:t>
            </a: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1867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BM Plex Sans"/>
              <a:cs typeface="Arial" charset="0"/>
            </a:endParaRPr>
          </a:p>
        </p:txBody>
      </p:sp>
      <p:pic>
        <p:nvPicPr>
          <p:cNvPr id="8" name="Picture Placeholder 8">
            <a:extLst>
              <a:ext uri="{FF2B5EF4-FFF2-40B4-BE49-F238E27FC236}">
                <a16:creationId xmlns:a16="http://schemas.microsoft.com/office/drawing/2014/main" id="{0FD21601-1DAC-6646-9FBA-7164CDFC250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36305" y="98703"/>
            <a:ext cx="6655697" cy="4991773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35E941F-FD60-3342-A970-233D5B1C1424}"/>
              </a:ext>
            </a:extLst>
          </p:cNvPr>
          <p:cNvSpPr/>
          <p:nvPr/>
        </p:nvSpPr>
        <p:spPr>
          <a:xfrm>
            <a:off x="6052720" y="4947682"/>
            <a:ext cx="5780750" cy="58477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L="0" marR="0" lvl="0" indent="0" algn="l" defTabSz="609570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ea typeface="+mn-ea"/>
                <a:cs typeface="Arial" charset="0"/>
              </a:rPr>
              <a:t>More Data = More Competitive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696BE32-CD8F-BB48-B763-FC6E8409D60D}"/>
              </a:ext>
            </a:extLst>
          </p:cNvPr>
          <p:cNvSpPr/>
          <p:nvPr/>
        </p:nvSpPr>
        <p:spPr>
          <a:xfrm>
            <a:off x="7003245" y="5644906"/>
            <a:ext cx="4224233" cy="4205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09570" rtl="0" eaLnBrk="1" fontAlgn="auto" latinLnBrk="0" hangingPunct="1">
              <a:lnSpc>
                <a:spcPct val="100000"/>
              </a:lnSpc>
              <a:spcBef>
                <a:spcPts val="1467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33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ea typeface="+mn-ea"/>
                <a:cs typeface="Arial" charset="0"/>
              </a:rPr>
              <a:t>(it’s just not a linear relationship)</a:t>
            </a:r>
          </a:p>
        </p:txBody>
      </p:sp>
    </p:spTree>
    <p:extLst>
      <p:ext uri="{BB962C8B-B14F-4D97-AF65-F5344CB8AC3E}">
        <p14:creationId xmlns:p14="http://schemas.microsoft.com/office/powerpoint/2010/main" val="831138406"/>
      </p:ext>
    </p:extLst>
  </p:cSld>
  <p:clrMapOvr>
    <a:masterClrMapping/>
  </p:clrMapOvr>
</p:sld>
</file>

<file path=ppt/theme/theme1.xml><?xml version="1.0" encoding="utf-8"?>
<a:theme xmlns:a="http://schemas.openxmlformats.org/drawingml/2006/main" name="Systems2016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83D1F5"/>
      </a:accent1>
      <a:accent2>
        <a:srgbClr val="00649D"/>
      </a:accent2>
      <a:accent3>
        <a:srgbClr val="FFFFFF"/>
      </a:accent3>
      <a:accent4>
        <a:srgbClr val="000000"/>
      </a:accent4>
      <a:accent5>
        <a:srgbClr val="C1E5F9"/>
      </a:accent5>
      <a:accent6>
        <a:srgbClr val="005A8E"/>
      </a:accent6>
      <a:hlink>
        <a:srgbClr val="00649D"/>
      </a:hlink>
      <a:folHlink>
        <a:srgbClr val="00649D"/>
      </a:folHlink>
    </a:clrScheme>
    <a:fontScheme name="Expert_integrated_systems_PureSystems_PPT_template_white_standard_V3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/>
        </a:solidFill>
        <a:effectLst/>
      </a:spPr>
      <a:bodyPr wrap="square" lIns="0" tIns="0" rIns="0" bIns="0" rtlCol="0" anchor="ctr">
        <a:noAutofit/>
      </a:bodyPr>
      <a:lstStyle>
        <a:defPPr algn="ctr">
          <a:spcBef>
            <a:spcPts val="0"/>
          </a:spcBef>
          <a:buFontTx/>
          <a:buNone/>
          <a:defRPr kumimoji="0" sz="2900" b="1" i="0" u="none" strike="noStrike" kern="1200" cap="none" spc="0" normalizeH="0" baseline="0" noProof="0" dirty="0" smtClean="0">
            <a:ln>
              <a:noFill/>
            </a:ln>
            <a:solidFill>
              <a:srgbClr val="00649D"/>
            </a:solidFill>
            <a:effectLst/>
            <a:uLnTx/>
            <a:uFillTx/>
            <a:latin typeface="HelvNeue for IBM" pitchFamily="-84" charset="0"/>
            <a:ea typeface="MS PGothic" pitchFamily="34" charset="-128"/>
            <a:cs typeface="+mn-cs"/>
          </a:defRPr>
        </a:defPPr>
      </a:lstStyle>
    </a:spDef>
    <a:lnDef>
      <a:spPr>
        <a:ln w="15875">
          <a:solidFill>
            <a:schemeClr val="accent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>
          <a:buNone/>
          <a:defRPr sz="2000" dirty="0">
            <a:solidFill>
              <a:srgbClr val="666666"/>
            </a:solidFill>
            <a:latin typeface="Arial"/>
            <a:cs typeface="Arial"/>
          </a:defRPr>
        </a:defPPr>
      </a:lstStyle>
    </a:txDef>
  </a:objectDefaults>
  <a:extraClrSchemeLst>
    <a:extraClrScheme>
      <a:clrScheme name="Expert_integrated_systems_PureSystems_PPT_template_white_standard_V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xpert_integrated_systems_PureSystems_PPT_template_white_standard_V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xpert_integrated_systems_PureSystems_PPT_template_white_standard_V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xpert_integrated_systems_PureSystems_PPT_template_white_standard_V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xpert_integrated_systems_PureSystems_PPT_template_white_standard_V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xpert_integrated_systems_PureSystems_PPT_template_white_standard_V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xpert_integrated_systems_PureSystems_PPT_template_white_standard_V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xpert_integrated_systems_PureSystems_PPT_template_white_standard_V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xpert_integrated_systems_PureSystems_PPT_template_white_standard_V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xpert_integrated_systems_PureSystems_PPT_template_white_standard_V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xpert_integrated_systems_PureSystems_PPT_template_white_standard_V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xpert_integrated_systems_PureSystems_PPT_template_white_standard_V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xpert_integrated_systems_PureSystems_PPT_template_white_standard_V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xpert_integrated_systems_PureSystems_PPT_template_white_standard_V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xpert_integrated_systems_PureSystems_PPT_template_white_standard_V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xpert_integrated_systems_PureSystems_PPT_template_white_standard_V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xpert_integrated_systems_PureSystems_PPT_template_white_standard_V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xpert_integrated_systems_PureSystems_PPT_template_white_standard_V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xpert_integrated_systems_PureSystems_PPT_template_white_standard_V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xpert_integrated_systems_PureSystems_PPT_template_white_standard_V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xpert_integrated_systems_PureSystems_PPT_template_white_standard_V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xpert_integrated_systems_PureSystems_PPT_template_white_standard_V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xpert_integrated_systems_PureSystems_PPT_template_white_standard_V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xpert_integrated_systems_PureSystems_PPT_template_white_standard_V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xpert_integrated_systems_PureSystems_PPT_template_white_standard_V3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6699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xpert_integrated_systems_PureSystems_PPT_template_white_standard_V3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83D1F5"/>
        </a:accent1>
        <a:accent2>
          <a:srgbClr val="00649D"/>
        </a:accent2>
        <a:accent3>
          <a:srgbClr val="FFFFFF"/>
        </a:accent3>
        <a:accent4>
          <a:srgbClr val="000000"/>
        </a:accent4>
        <a:accent5>
          <a:srgbClr val="C1E5F9"/>
        </a:accent5>
        <a:accent6>
          <a:srgbClr val="005A8E"/>
        </a:accent6>
        <a:hlink>
          <a:srgbClr val="B8006E"/>
        </a:hlink>
        <a:folHlink>
          <a:srgbClr val="8CC63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gry_background_2017">
  <a:themeElements>
    <a:clrScheme name="IBM Master Presentation 20170523 1">
      <a:dk1>
        <a:srgbClr val="000000"/>
      </a:dk1>
      <a:lt1>
        <a:srgbClr val="000E5E"/>
      </a:lt1>
      <a:dk2>
        <a:srgbClr val="EAEAEA"/>
      </a:dk2>
      <a:lt2>
        <a:srgbClr val="FFFFFF"/>
      </a:lt2>
      <a:accent1>
        <a:srgbClr val="69A6FF"/>
      </a:accent1>
      <a:accent2>
        <a:srgbClr val="0064FF"/>
      </a:accent2>
      <a:accent3>
        <a:srgbClr val="003BC9"/>
      </a:accent3>
      <a:accent4>
        <a:srgbClr val="1FB3CF"/>
      </a:accent4>
      <a:accent5>
        <a:srgbClr val="6E177D"/>
      </a:accent5>
      <a:accent6>
        <a:srgbClr val="DB2663"/>
      </a:accent6>
      <a:hlink>
        <a:srgbClr val="0064FF"/>
      </a:hlink>
      <a:folHlink>
        <a:srgbClr val="E0E0E0"/>
      </a:folHlink>
    </a:clrScheme>
    <a:fontScheme name="IBM Master PPT Template">
      <a:majorFont>
        <a:latin typeface="IBM Plex Sans"/>
        <a:ea typeface=""/>
        <a:cs typeface=""/>
      </a:majorFont>
      <a:minorFont>
        <a:latin typeface="IBM Plex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wrap="square" lIns="0" tIns="0" rIns="0" bIns="0">
        <a:noAutofit/>
      </a:bodyPr>
      <a:lstStyle>
        <a:defPPr>
          <a:defRPr sz="1200" dirty="0" err="1">
            <a:solidFill>
              <a:srgbClr val="FFFFFF"/>
            </a:solidFill>
            <a:latin typeface="Arial"/>
            <a:cs typeface="Arial"/>
          </a:defRPr>
        </a:defPPr>
      </a:lstStyle>
    </a:spDef>
    <a:lnDef>
      <a:spPr>
        <a:ln w="6350">
          <a:solidFill>
            <a:schemeClr val="tx2">
              <a:lumMod val="50000"/>
            </a:schemeClr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BM_Master_Presentation_2017_v23_plex" id="{9703D799-5C8D-3249-8B0E-7EB5E8B92432}" vid="{318F3B17-FA30-F547-974D-88ACE0AED250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83886</TotalTime>
  <Words>3250</Words>
  <Application>Microsoft Macintosh PowerPoint</Application>
  <PresentationFormat>Widescreen</PresentationFormat>
  <Paragraphs>674</Paragraphs>
  <Slides>42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42</vt:i4>
      </vt:variant>
    </vt:vector>
  </HeadingPairs>
  <TitlesOfParts>
    <vt:vector size="57" baseType="lpstr">
      <vt:lpstr>MS PGothic</vt:lpstr>
      <vt:lpstr>Arial</vt:lpstr>
      <vt:lpstr>Calibri</vt:lpstr>
      <vt:lpstr>Garamond</vt:lpstr>
      <vt:lpstr>HelvNeue for IBM</vt:lpstr>
      <vt:lpstr>IBM Plex Sans</vt:lpstr>
      <vt:lpstr>LubalinforIBM-Book</vt:lpstr>
      <vt:lpstr>LubalinforIBM-Demi</vt:lpstr>
      <vt:lpstr>PT Serif</vt:lpstr>
      <vt:lpstr>Times New Roman</vt:lpstr>
      <vt:lpstr>Wingdings</vt:lpstr>
      <vt:lpstr>Systems2016</vt:lpstr>
      <vt:lpstr>1_gry_background_2017</vt:lpstr>
      <vt:lpstr>Drawing</vt:lpstr>
      <vt:lpstr>Equation</vt:lpstr>
      <vt:lpstr>Storage Technology Outlook</vt:lpstr>
      <vt:lpstr>~30 years of HDD technology scaling with Data Demand has ended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How Do You Store A Bit?</vt:lpstr>
      <vt:lpstr>PowerPoint Presentation</vt:lpstr>
      <vt:lpstr>PowerPoint Presentation</vt:lpstr>
      <vt:lpstr>PowerPoint Presentation</vt:lpstr>
      <vt:lpstr>Noise and Magnetic Media Structure</vt:lpstr>
      <vt:lpstr>HDD - The Superparamagnetic “Limit”</vt:lpstr>
      <vt:lpstr>PowerPoint Presentation</vt:lpstr>
      <vt:lpstr>PowerPoint Presentation</vt:lpstr>
      <vt:lpstr>Optical Disc Storage Basics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MR Sensor (aka Head) Technology</vt:lpstr>
      <vt:lpstr>PowerPoint Presentation</vt:lpstr>
      <vt:lpstr>PowerPoint Presentation</vt:lpstr>
      <vt:lpstr>PowerPoint Presentation</vt:lpstr>
      <vt:lpstr>Tape Areal Density Scaling</vt:lpstr>
      <vt:lpstr>Storage Technologies Domain Sizes</vt:lpstr>
      <vt:lpstr>Tape vs HDD Surface Area</vt:lpstr>
      <vt:lpstr>PowerPoint Presentation</vt:lpstr>
      <vt:lpstr>PowerPoint Presentation</vt:lpstr>
      <vt:lpstr>PowerPoint Presentation</vt:lpstr>
      <vt:lpstr>PowerPoint Presentation</vt:lpstr>
      <vt:lpstr>Data Center Pain</vt:lpstr>
      <vt:lpstr>OSW-2448 Specifications SAS Switch</vt:lpstr>
      <vt:lpstr>LumOS Library Management Software – Next Generation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Tape Strategy Jan 2017</dc:title>
  <dc:creator>Ed Childers</dc:creator>
  <cp:lastModifiedBy>Ed Childers</cp:lastModifiedBy>
  <cp:revision>457</cp:revision>
  <cp:lastPrinted>2025-03-19T23:48:09Z</cp:lastPrinted>
  <dcterms:created xsi:type="dcterms:W3CDTF">2017-01-30T22:17:44Z</dcterms:created>
  <dcterms:modified xsi:type="dcterms:W3CDTF">2025-04-01T07:48:43Z</dcterms:modified>
</cp:coreProperties>
</file>