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61" r:id="rId2"/>
    <p:sldId id="353" r:id="rId3"/>
    <p:sldId id="357" r:id="rId4"/>
    <p:sldId id="374" r:id="rId5"/>
    <p:sldId id="257" r:id="rId6"/>
    <p:sldId id="256" r:id="rId7"/>
    <p:sldId id="376" r:id="rId8"/>
    <p:sldId id="372" r:id="rId9"/>
    <p:sldId id="258" r:id="rId10"/>
    <p:sldId id="377" r:id="rId11"/>
    <p:sldId id="378" r:id="rId12"/>
    <p:sldId id="385" r:id="rId13"/>
    <p:sldId id="386" r:id="rId14"/>
    <p:sldId id="375" r:id="rId15"/>
    <p:sldId id="381" r:id="rId16"/>
    <p:sldId id="382" r:id="rId17"/>
    <p:sldId id="383" r:id="rId18"/>
    <p:sldId id="379" r:id="rId19"/>
    <p:sldId id="380" r:id="rId20"/>
    <p:sldId id="384" r:id="rId21"/>
    <p:sldId id="319" r:id="rId22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F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Offline use case clients</a:t>
            </a:r>
          </a:p>
        </c:rich>
      </c:tx>
      <c:layout>
        <c:manualLayout>
          <c:xMode val="edge"/>
          <c:yMode val="edge"/>
          <c:x val="0.33960326895194937"/>
          <c:y val="2.15749730312837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En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Sheet1!$B$6:$B$10</c:f>
              <c:strCache>
                <c:ptCount val="5"/>
                <c:pt idx="0">
                  <c:v>CDS</c:v>
                </c:pt>
                <c:pt idx="1">
                  <c:v>Digital Memory</c:v>
                </c:pt>
                <c:pt idx="2">
                  <c:v>Weblect Service</c:v>
                </c:pt>
                <c:pt idx="3">
                  <c:v>Translators</c:v>
                </c:pt>
                <c:pt idx="4">
                  <c:v>Others</c:v>
                </c:pt>
              </c:strCache>
            </c:strRef>
          </c:cat>
          <c:val>
            <c:numRef>
              <c:f>Sheet1!$C$6:$C$10</c:f>
              <c:numCache>
                <c:formatCode>General</c:formatCode>
                <c:ptCount val="5"/>
                <c:pt idx="0">
                  <c:v>4336</c:v>
                </c:pt>
                <c:pt idx="1">
                  <c:v>10287</c:v>
                </c:pt>
                <c:pt idx="2">
                  <c:v>13969</c:v>
                </c:pt>
                <c:pt idx="3">
                  <c:v>411</c:v>
                </c:pt>
                <c:pt idx="4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AF-437D-9CEF-E853C90EC37F}"/>
            </c:ext>
          </c:extLst>
        </c:ser>
        <c:ser>
          <c:idx val="1"/>
          <c:order val="1"/>
          <c:tx>
            <c:v>Fr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Sheet1!$B$6:$B$10</c:f>
              <c:strCache>
                <c:ptCount val="5"/>
                <c:pt idx="0">
                  <c:v>CDS</c:v>
                </c:pt>
                <c:pt idx="1">
                  <c:v>Digital Memory</c:v>
                </c:pt>
                <c:pt idx="2">
                  <c:v>Weblect Service</c:v>
                </c:pt>
                <c:pt idx="3">
                  <c:v>Translators</c:v>
                </c:pt>
                <c:pt idx="4">
                  <c:v>Others</c:v>
                </c:pt>
              </c:strCache>
            </c:strRef>
          </c:cat>
          <c:val>
            <c:numRef>
              <c:f>Sheet1!$D$6:$D$10</c:f>
              <c:numCache>
                <c:formatCode>General</c:formatCode>
                <c:ptCount val="5"/>
                <c:pt idx="0">
                  <c:v>273</c:v>
                </c:pt>
                <c:pt idx="1">
                  <c:v>3076</c:v>
                </c:pt>
                <c:pt idx="2">
                  <c:v>510</c:v>
                </c:pt>
                <c:pt idx="3">
                  <c:v>12</c:v>
                </c:pt>
                <c:pt idx="4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AF-437D-9CEF-E853C90EC3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387773311"/>
        <c:axId val="1387774271"/>
      </c:barChart>
      <c:catAx>
        <c:axId val="13877733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7774271"/>
        <c:crosses val="autoZero"/>
        <c:auto val="1"/>
        <c:lblAlgn val="ctr"/>
        <c:lblOffset val="100"/>
        <c:noMultiLvlLbl val="0"/>
      </c:catAx>
      <c:valAx>
        <c:axId val="13877742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Hours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77733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AB82E-0E5C-4C8C-9438-FE22E91D84E2}" type="datetimeFigureOut">
              <a:rPr lang="en-GB" smtClean="0"/>
              <a:t>03/04/2025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EB2B1-5B03-457D-B157-70842519690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408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7A414-2D2A-4BE8-B882-499631E5DBB0}" type="datetimeFigureOut">
              <a:rPr lang="en-GB" smtClean="0"/>
              <a:t>03/04/2025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59873-3F8C-46EA-A4B2-F63A6B0572C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13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48947"/>
            <a:ext cx="1470128" cy="134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920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11" rIns="45711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1"/>
          </a:xfrm>
        </p:spPr>
        <p:txBody>
          <a:bodyPr/>
          <a:lstStyle>
            <a:lvl1pPr marL="48755" indent="0">
              <a:buNone/>
              <a:defRPr/>
            </a:lvl1pPr>
          </a:lstStyle>
          <a:p>
            <a:r>
              <a:rPr lang="fr-FR" dirty="0"/>
              <a:t>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4405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75557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8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8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67908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70" y="2703286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370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96533" y="6309330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622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9440333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11369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4F4C6-1B65-4975-84FC-61F499EB0FF1}" type="datetime1">
              <a:rPr lang="en-US" smtClean="0"/>
              <a:t>4/3/2025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756926"/>
            <a:ext cx="1629261" cy="192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516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9440333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7742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2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6133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11" tIns="0" rIns="45711" bIns="0" anchor="b"/>
          <a:lstStyle>
            <a:lvl1pPr marL="0" indent="0" algn="l">
              <a:buNone/>
              <a:defRPr sz="2667">
                <a:solidFill>
                  <a:schemeClr val="tx1"/>
                </a:solidFill>
                <a:effectLst/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6949"/>
            <a:ext cx="10249472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2394694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6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25579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81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7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81" y="1269787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58994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6133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2339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72324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11" tIns="0" rIns="45711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0"/>
            <a:ext cx="10249472" cy="552451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2818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501"/>
            <a:ext cx="10969139" cy="940443"/>
          </a:xfrm>
          <a:prstGeom prst="rect">
            <a:avLst/>
          </a:prstGeom>
        </p:spPr>
        <p:txBody>
          <a:bodyPr vert="horz" lIns="45711" tIns="45711" rIns="45711" bIns="45711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15"/>
            <a:ext cx="10969139" cy="4667421"/>
          </a:xfrm>
          <a:prstGeom prst="rect">
            <a:avLst/>
          </a:prstGeom>
        </p:spPr>
        <p:txBody>
          <a:bodyPr vert="horz" lIns="91422" tIns="45711" rIns="91422" bIns="45711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1" y="5955712"/>
            <a:ext cx="12192000" cy="932723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71200" y="6422074"/>
            <a:ext cx="1016000" cy="365125"/>
          </a:xfrm>
          <a:prstGeom prst="rect">
            <a:avLst/>
          </a:prstGeom>
        </p:spPr>
        <p:txBody>
          <a:bodyPr lIns="91422" tIns="45711" rIns="91422" bIns="45711"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667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713" r:id="rId15"/>
    <p:sldLayoutId id="2147483714" r:id="rId16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220" indent="-609465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738" indent="-609465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620" indent="-45709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675" indent="-45709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169" indent="-45709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209" indent="-24378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59752" indent="-24378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293" indent="-24378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270" indent="-24378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67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ttaas.docs.cern.ch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hyperlink" Target="https://ttaas.web.cern.ch/app/search-weblectures" TargetMode="Externa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taas.web.cern.ch/app/search-weblectures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7kFq62YNXkDwPCY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cernbox.cern.ch/s/uf2lBqhTug7MLn6" TargetMode="Externa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7kFq62YNXkDwPCY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cernbox.cern.ch/s/uf2lBqhTug7MLn6" TargetMode="Externa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ttaas.docs.cern.ch/online/" TargetMode="Externa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s/wEM15k4SmKg17Dn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sv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jpeg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23.jpeg"/><Relationship Id="rId4" Type="http://schemas.openxmlformats.org/officeDocument/2006/relationships/image" Target="../media/image10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support.zoom.com/hc/en/article?id=zm_kb&amp;sysparm_article=KB006036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524000" y="1393292"/>
            <a:ext cx="9144000" cy="2035708"/>
          </a:xfrm>
          <a:prstGeom prst="rect">
            <a:avLst/>
          </a:prstGeom>
        </p:spPr>
        <p:txBody>
          <a:bodyPr vert="horz" lIns="45711" tIns="45711" rIns="45711" bIns="45711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1" dirty="0"/>
              <a:t>Enabling Accessibility to CERN audiovisual content via Automated Speech Recognition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</a:t>
            </a:fld>
            <a:endParaRPr kumimoji="0"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FB61254-B1FC-7C03-D4E0-B3294643CBAD}"/>
              </a:ext>
            </a:extLst>
          </p:cNvPr>
          <p:cNvSpPr txBox="1">
            <a:spLocks/>
          </p:cNvSpPr>
          <p:nvPr/>
        </p:nvSpPr>
        <p:spPr>
          <a:xfrm>
            <a:off x="1524000" y="4129866"/>
            <a:ext cx="9144000" cy="2035708"/>
          </a:xfrm>
          <a:prstGeom prst="rect">
            <a:avLst/>
          </a:prstGeom>
        </p:spPr>
        <p:txBody>
          <a:bodyPr vert="horz" lIns="45711" tIns="45711" rIns="45711" bIns="45711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b="1" dirty="0"/>
              <a:t>Ruben.Gaspar.Aparicio@cern.ch</a:t>
            </a:r>
          </a:p>
          <a:p>
            <a:pPr algn="ctr"/>
            <a:endParaRPr lang="en-GB" sz="1800" b="1" dirty="0"/>
          </a:p>
          <a:p>
            <a:pPr algn="ctr"/>
            <a:r>
              <a:rPr lang="en-GB" sz="1800" b="1" dirty="0"/>
              <a:t>On behalf </a:t>
            </a:r>
            <a:r>
              <a:rPr lang="en-GB" sz="1800" b="1" dirty="0" err="1"/>
              <a:t>TTaaS</a:t>
            </a:r>
            <a:r>
              <a:rPr lang="en-GB" sz="1800" b="1" dirty="0"/>
              <a:t> team</a:t>
            </a:r>
          </a:p>
          <a:p>
            <a:pPr algn="ctr"/>
            <a:endParaRPr lang="en-GB" sz="1800" b="1" dirty="0"/>
          </a:p>
          <a:p>
            <a:pPr algn="ctr"/>
            <a:r>
              <a:rPr lang="en-GB" sz="2000" b="1" dirty="0"/>
              <a:t>IT-CA-CTE</a:t>
            </a:r>
          </a:p>
          <a:p>
            <a:pPr algn="ctr"/>
            <a:r>
              <a:rPr lang="en-GB"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April 2025</a:t>
            </a:r>
            <a:endParaRPr lang="en-US" sz="1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46EAEC-700F-54BB-19C3-AAFF64D58E81}"/>
              </a:ext>
            </a:extLst>
          </p:cNvPr>
          <p:cNvSpPr txBox="1"/>
          <p:nvPr/>
        </p:nvSpPr>
        <p:spPr>
          <a:xfrm>
            <a:off x="4756298" y="6281470"/>
            <a:ext cx="3211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hlinkClick r:id="rId2"/>
              </a:rPr>
              <a:t>https://ttaas.docs.cern.ch/</a:t>
            </a:r>
            <a:endParaRPr lang="en-GB" sz="1800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544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9C275-ABF7-A3D4-101B-489EED486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Searchability PoC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D86C36-6FE5-BD4B-5DF8-1D4D6878F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Opens a </a:t>
            </a:r>
            <a:r>
              <a:rPr lang="en-US" b="1" dirty="0"/>
              <a:t>new dimension</a:t>
            </a:r>
            <a:r>
              <a:rPr lang="en-US" dirty="0"/>
              <a:t> of </a:t>
            </a:r>
            <a:r>
              <a:rPr lang="en-US" b="1" dirty="0"/>
              <a:t>AV media </a:t>
            </a:r>
            <a:r>
              <a:rPr lang="en-US" dirty="0"/>
              <a:t>content</a:t>
            </a:r>
          </a:p>
          <a:p>
            <a:r>
              <a:rPr lang="en-US" dirty="0"/>
              <a:t>Based on </a:t>
            </a:r>
            <a:r>
              <a:rPr lang="en-US" b="1" dirty="0" err="1"/>
              <a:t>CERNSearch</a:t>
            </a:r>
            <a:endParaRPr lang="en-US" b="1" dirty="0"/>
          </a:p>
          <a:p>
            <a:r>
              <a:rPr lang="en-US" b="1" dirty="0"/>
              <a:t>Paella Player </a:t>
            </a:r>
            <a:r>
              <a:rPr lang="en-US" dirty="0"/>
              <a:t>(FOSS) also extended with </a:t>
            </a:r>
            <a:r>
              <a:rPr lang="en-US" b="1" dirty="0"/>
              <a:t>CERN plugin</a:t>
            </a:r>
            <a:r>
              <a:rPr lang="en-US" dirty="0"/>
              <a:t> in order to jump into the occurrences</a:t>
            </a:r>
          </a:p>
          <a:p>
            <a:r>
              <a:rPr lang="en-US" dirty="0"/>
              <a:t>Data can be indexed with </a:t>
            </a:r>
            <a:r>
              <a:rPr lang="en-US" b="1" dirty="0"/>
              <a:t>ACL’s</a:t>
            </a:r>
            <a:r>
              <a:rPr lang="en-US" dirty="0"/>
              <a:t> for a particular service e.g. CDS-Videos</a:t>
            </a:r>
          </a:p>
          <a:p>
            <a:endParaRPr lang="en-GB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E62F86-DEE0-4869-F8DF-2E09D00E03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C99C12-39DA-55A3-48F6-5AA38589E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10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22074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1DE41-DD66-9DC6-E84B-C38B796EC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049" y="95249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Demo: Searchability </a:t>
            </a:r>
            <a:r>
              <a:rPr lang="en-US" sz="3100" dirty="0"/>
              <a:t>(video)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6" name="GMT20250325-210746_Clip_Ruben Domingo Gaspar Aparicio's Clip 03_25_2025">
            <a:hlinkClick r:id="" action="ppaction://media"/>
            <a:extLst>
              <a:ext uri="{FF2B5EF4-FFF2-40B4-BE49-F238E27FC236}">
                <a16:creationId xmlns:a16="http://schemas.microsoft.com/office/drawing/2014/main" id="{C11D6C2B-2154-86E8-0C28-A6ED044940D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44688" y="1325563"/>
            <a:ext cx="8297862" cy="4667250"/>
          </a:xfr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ECDD551-39EF-86AB-D92D-B8CB308D21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60398-CE8F-BFC1-3018-FAA291310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11</a:t>
            </a:fld>
            <a:endParaRPr kumimoji="0"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4F5F5E-20C8-D91B-ABF8-3A3F41868F1A}"/>
              </a:ext>
            </a:extLst>
          </p:cNvPr>
          <p:cNvSpPr txBox="1"/>
          <p:nvPr/>
        </p:nvSpPr>
        <p:spPr>
          <a:xfrm>
            <a:off x="5214735" y="6098018"/>
            <a:ext cx="6540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5"/>
              </a:rPr>
              <a:t>https://ttaas.web.cern.ch/app/search-weblectures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02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4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C3BC0-15EA-E47F-8198-AA7E7672A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Demo: Searchability</a:t>
            </a:r>
            <a:endParaRPr lang="en-GB" dirty="0"/>
          </a:p>
        </p:txBody>
      </p:sp>
      <p:pic>
        <p:nvPicPr>
          <p:cNvPr id="7" name="Content Placeholder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C80B8AA-2E0E-0EA1-91F4-2F29BA90D1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171" y="1140424"/>
            <a:ext cx="8419824" cy="5067020"/>
          </a:xfr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6F80F3D-D703-FDAA-1F8B-E4555F49A1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6F7FAF-7282-3AE0-8EFF-4A0CE778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12</a:t>
            </a:fld>
            <a:endParaRPr kumimoji="0"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F0C5C5-304C-3033-8085-AB88AEFCA1E5}"/>
              </a:ext>
            </a:extLst>
          </p:cNvPr>
          <p:cNvSpPr txBox="1"/>
          <p:nvPr/>
        </p:nvSpPr>
        <p:spPr>
          <a:xfrm>
            <a:off x="5103224" y="6209528"/>
            <a:ext cx="6540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https://ttaas.web.cern.ch/app/search-weblectures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459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47574-D9E5-A13D-1B63-229434B08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Demo: Searchability</a:t>
            </a:r>
            <a:endParaRPr lang="en-GB" dirty="0"/>
          </a:p>
        </p:txBody>
      </p:sp>
      <p:pic>
        <p:nvPicPr>
          <p:cNvPr id="11" name="Content Placeholder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65BCBFEF-A47E-A73F-059D-380DD3BC7F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986" y="1125014"/>
            <a:ext cx="8470323" cy="507814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3B523-9520-3FB0-EE95-D10FF8A7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13</a:t>
            </a:fld>
            <a:endParaRPr kumimoji="0"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48EE63A-70C1-B3BC-FF9B-699120B2B9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67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673DF-7267-78F9-A7D6-3C93DB4E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sta</a:t>
            </a:r>
            <a:r>
              <a:rPr lang="en-US" u="sng" dirty="0"/>
              <a:t>t</a:t>
            </a:r>
            <a:r>
              <a:rPr lang="en-US" dirty="0"/>
              <a:t>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24D0C6-BC5C-0DDE-8AA5-B452B7673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14</a:t>
            </a:fld>
            <a:endParaRPr kumimoji="0" lang="en-US" dirty="0"/>
          </a:p>
        </p:txBody>
      </p:sp>
      <p:pic>
        <p:nvPicPr>
          <p:cNvPr id="19" name="Picture 18" descr="A table with a date and date&#10;&#10;AI-generated content may be incorrect.">
            <a:extLst>
              <a:ext uri="{FF2B5EF4-FFF2-40B4-BE49-F238E27FC236}">
                <a16:creationId xmlns:a16="http://schemas.microsoft.com/office/drawing/2014/main" id="{63B80675-C407-ED24-C3C1-876246727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672" y="2349729"/>
            <a:ext cx="5219968" cy="271794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6C687AA-B503-1FBA-865D-CE268F68BED3}"/>
              </a:ext>
            </a:extLst>
          </p:cNvPr>
          <p:cNvSpPr txBox="1"/>
          <p:nvPr/>
        </p:nvSpPr>
        <p:spPr>
          <a:xfrm>
            <a:off x="8208085" y="1735874"/>
            <a:ext cx="2807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Online use case</a:t>
            </a:r>
            <a:endParaRPr lang="en-GB" dirty="0"/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ED063A5B-B8DB-B216-ED29-6CBCE85529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706228"/>
              </p:ext>
            </p:extLst>
          </p:nvPr>
        </p:nvGraphicFramePr>
        <p:xfrm>
          <a:off x="1857338" y="5511979"/>
          <a:ext cx="2570823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0823">
                  <a:extLst>
                    <a:ext uri="{9D8B030D-6E8A-4147-A177-3AD203B41FA5}">
                      <a16:colId xmlns:a16="http://schemas.microsoft.com/office/drawing/2014/main" val="20339454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Total hours – offline use case: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225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29097 (</a:t>
                      </a:r>
                      <a:r>
                        <a:rPr lang="en-GB" sz="1400" dirty="0" err="1"/>
                        <a:t>en</a:t>
                      </a:r>
                      <a:r>
                        <a:rPr lang="en-GB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47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3880 (</a:t>
                      </a:r>
                      <a:r>
                        <a:rPr lang="en-GB" sz="1400" dirty="0" err="1"/>
                        <a:t>fr</a:t>
                      </a:r>
                      <a:r>
                        <a:rPr lang="en-GB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560112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2E4ADAE1-EF83-4998-4BA8-6D05687D43FE}"/>
              </a:ext>
            </a:extLst>
          </p:cNvPr>
          <p:cNvSpPr txBox="1"/>
          <p:nvPr/>
        </p:nvSpPr>
        <p:spPr>
          <a:xfrm>
            <a:off x="6357769" y="2626468"/>
            <a:ext cx="3251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  <a:p>
            <a:r>
              <a:rPr lang="en-US" dirty="0"/>
              <a:t>4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1</a:t>
            </a:r>
          </a:p>
          <a:p>
            <a:r>
              <a:rPr lang="en-US" dirty="0"/>
              <a:t>5</a:t>
            </a:r>
            <a:endParaRPr lang="en-GB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E762A87-04CF-1E5D-3663-A0BFADB9A422}"/>
              </a:ext>
            </a:extLst>
          </p:cNvPr>
          <p:cNvCxnSpPr/>
          <p:nvPr/>
        </p:nvCxnSpPr>
        <p:spPr>
          <a:xfrm>
            <a:off x="6519672" y="4727643"/>
            <a:ext cx="0" cy="78433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840ACC9-E5CB-D776-917B-3AA0D7F4B039}"/>
              </a:ext>
            </a:extLst>
          </p:cNvPr>
          <p:cNvSpPr txBox="1"/>
          <p:nvPr/>
        </p:nvSpPr>
        <p:spPr>
          <a:xfrm>
            <a:off x="6245157" y="5642043"/>
            <a:ext cx="214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Parallel streams</a:t>
            </a:r>
            <a:endParaRPr lang="en-GB" dirty="0"/>
          </a:p>
        </p:txBody>
      </p:sp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C200C8D9-87CC-0611-B9D8-67826249F7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8874561"/>
              </p:ext>
            </p:extLst>
          </p:nvPr>
        </p:nvGraphicFramePr>
        <p:xfrm>
          <a:off x="471657" y="1784418"/>
          <a:ext cx="5886111" cy="3372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349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7309BC-7F5C-028A-0975-1300322CD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Tender spec: WER</a:t>
            </a:r>
            <a:r>
              <a:rPr lang="en-US" sz="2400" dirty="0"/>
              <a:t> (Word Error Ratio) &lt; </a:t>
            </a:r>
            <a:r>
              <a:rPr lang="en-US" dirty="0"/>
              <a:t>20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ED4DC4-28E8-94B5-ED88-C5F6D730C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15</a:t>
            </a:fld>
            <a:endParaRPr kumimoji="0"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F7AC95-21AD-9EE4-AE8C-5F3656D9A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Qualit</a:t>
            </a:r>
            <a:r>
              <a:rPr lang="en-US" u="sng" dirty="0"/>
              <a:t>y</a:t>
            </a:r>
            <a:r>
              <a:rPr lang="en-US" dirty="0"/>
              <a:t> measurements</a:t>
            </a:r>
            <a:endParaRPr lang="en-GB" dirty="0"/>
          </a:p>
        </p:txBody>
      </p:sp>
      <p:pic>
        <p:nvPicPr>
          <p:cNvPr id="6" name="Picture 5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C754E90E-6EB9-96B1-A4A3-E24B4406AC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38" y="2886739"/>
            <a:ext cx="9798595" cy="22607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4436AF-2220-961E-E8BA-F9A8E65880CB}"/>
              </a:ext>
            </a:extLst>
          </p:cNvPr>
          <p:cNvSpPr txBox="1"/>
          <p:nvPr/>
        </p:nvSpPr>
        <p:spPr>
          <a:xfrm>
            <a:off x="1097938" y="5423677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Further info at: </a:t>
            </a:r>
            <a:r>
              <a:rPr lang="en-GB" dirty="0">
                <a:hlinkClick r:id="rId3"/>
              </a:rPr>
              <a:t>https://cernbox.cern.ch/s/7kFq62YNXkDwPCY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D710FDB-239D-9B6A-1CB4-C211A3E9C0D0}"/>
              </a:ext>
            </a:extLst>
          </p:cNvPr>
          <p:cNvCxnSpPr>
            <a:cxnSpLocks/>
          </p:cNvCxnSpPr>
          <p:nvPr/>
        </p:nvCxnSpPr>
        <p:spPr>
          <a:xfrm>
            <a:off x="8283849" y="4008474"/>
            <a:ext cx="2444402" cy="8187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0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942FA8D2-8EBB-963A-F29A-F5C4220E59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249" y="5013570"/>
            <a:ext cx="2868828" cy="9404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A536568-28AE-592E-3D49-BE19DAC23050}"/>
              </a:ext>
            </a:extLst>
          </p:cNvPr>
          <p:cNvSpPr/>
          <p:nvPr/>
        </p:nvSpPr>
        <p:spPr>
          <a:xfrm>
            <a:off x="5997235" y="3859619"/>
            <a:ext cx="2157937" cy="25518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04BDB8-FA8E-6EA3-B0BC-D3804B35D413}"/>
              </a:ext>
            </a:extLst>
          </p:cNvPr>
          <p:cNvSpPr txBox="1"/>
          <p:nvPr/>
        </p:nvSpPr>
        <p:spPr>
          <a:xfrm>
            <a:off x="9056504" y="5947731"/>
            <a:ext cx="3152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5"/>
              </a:rPr>
              <a:t>https://cernbox.cern.ch/s/uf2lBqhTug7MLn6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84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48D27D-39C4-7910-1A92-57ACCE12E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Tender spec: BLUE </a:t>
            </a:r>
            <a:r>
              <a:rPr lang="en-US" sz="1800" dirty="0"/>
              <a:t>(Bilingual Evaluation understudy) </a:t>
            </a:r>
            <a:r>
              <a:rPr lang="en-US" dirty="0"/>
              <a:t>&gt; 40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152280-2708-6613-034D-1EC1F6FED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16</a:t>
            </a:fld>
            <a:endParaRPr kumimoji="0"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28E350-FF94-4FE9-3799-7E9F875D6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Qualit</a:t>
            </a:r>
            <a:r>
              <a:rPr lang="en-US" u="sng" dirty="0"/>
              <a:t>y</a:t>
            </a:r>
            <a:r>
              <a:rPr lang="en-US" dirty="0"/>
              <a:t> measurements (II)</a:t>
            </a:r>
            <a:endParaRPr lang="en-GB" dirty="0"/>
          </a:p>
        </p:txBody>
      </p:sp>
      <p:pic>
        <p:nvPicPr>
          <p:cNvPr id="6" name="Picture 5" descr="A white paper with black text and numbers&#10;&#10;AI-generated content may be incorrect.">
            <a:extLst>
              <a:ext uri="{FF2B5EF4-FFF2-40B4-BE49-F238E27FC236}">
                <a16:creationId xmlns:a16="http://schemas.microsoft.com/office/drawing/2014/main" id="{C2B55E73-74D1-4534-46CB-D0900D1B60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761" y="2486914"/>
            <a:ext cx="10020815" cy="27560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1F2461-F6F6-0875-8AE3-3F08BECD6F2E}"/>
              </a:ext>
            </a:extLst>
          </p:cNvPr>
          <p:cNvSpPr txBox="1"/>
          <p:nvPr/>
        </p:nvSpPr>
        <p:spPr>
          <a:xfrm>
            <a:off x="1097938" y="5299126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Further info at: </a:t>
            </a:r>
            <a:r>
              <a:rPr lang="en-GB" dirty="0">
                <a:hlinkClick r:id="rId3"/>
              </a:rPr>
              <a:t>https://cernbox.cern.ch/s/7kFq62YNXkDwPCY</a:t>
            </a:r>
            <a:endParaRPr lang="en-GB" dirty="0"/>
          </a:p>
        </p:txBody>
      </p:sp>
      <p:pic>
        <p:nvPicPr>
          <p:cNvPr id="11" name="Picture 10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3A1CA32B-5227-3761-AD19-2BF49FDA1F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345" y="5299126"/>
            <a:ext cx="4603785" cy="96663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F0C550A-1E6C-AB3E-FD31-1D551045B7C9}"/>
              </a:ext>
            </a:extLst>
          </p:cNvPr>
          <p:cNvCxnSpPr>
            <a:cxnSpLocks/>
          </p:cNvCxnSpPr>
          <p:nvPr/>
        </p:nvCxnSpPr>
        <p:spPr>
          <a:xfrm>
            <a:off x="8548577" y="3668233"/>
            <a:ext cx="1765004" cy="15747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C51ECF0-329A-3B49-D87B-75A4CFAB1C0C}"/>
              </a:ext>
            </a:extLst>
          </p:cNvPr>
          <p:cNvSpPr txBox="1"/>
          <p:nvPr/>
        </p:nvSpPr>
        <p:spPr>
          <a:xfrm>
            <a:off x="7892078" y="6229576"/>
            <a:ext cx="3152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5"/>
              </a:rPr>
              <a:t>https://cernbox.cern.ch/s/uf2lBqhTug7MLn6</a:t>
            </a:r>
            <a:endParaRPr lang="en-GB" sz="1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8F691D-5FD4-F555-A2CD-206B7E818A2A}"/>
              </a:ext>
            </a:extLst>
          </p:cNvPr>
          <p:cNvSpPr/>
          <p:nvPr/>
        </p:nvSpPr>
        <p:spPr>
          <a:xfrm>
            <a:off x="5982417" y="3530009"/>
            <a:ext cx="2474769" cy="24454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06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75A7B1-0859-8A87-09C3-68EE16628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/>
              <a:t>For live ASR we collected mostly positive feedback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GB" sz="2400" dirty="0">
              <a:hlinkClick r:id="rId2"/>
            </a:endParaRPr>
          </a:p>
          <a:p>
            <a:endParaRPr lang="en-GB" sz="2400" dirty="0">
              <a:hlinkClick r:id="rId2"/>
            </a:endParaRPr>
          </a:p>
          <a:p>
            <a:r>
              <a:rPr lang="en-GB" sz="2400" dirty="0">
                <a:hlinkClick r:id="rId2"/>
              </a:rPr>
              <a:t>Live ASR pilot </a:t>
            </a:r>
            <a:r>
              <a:rPr lang="en-GB" sz="2400" dirty="0"/>
              <a:t>ultimately discontinued due to concerns about scalability and future maintainability, following internal decision process. </a:t>
            </a:r>
          </a:p>
          <a:p>
            <a:pPr lvl="1"/>
            <a:r>
              <a:rPr lang="en-GB" sz="1867" dirty="0"/>
              <a:t>Research on commercial Live ASR solutions is being carried out.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E3B671-084C-BD8A-E063-69AB23418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17</a:t>
            </a:fld>
            <a:endParaRPr kumimoji="0"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EB9C8C-8A57-349E-958E-CEEE31D5D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Quality measurements (III)</a:t>
            </a:r>
            <a:endParaRPr lang="en-GB" dirty="0"/>
          </a:p>
        </p:txBody>
      </p:sp>
      <p:pic>
        <p:nvPicPr>
          <p:cNvPr id="6" name="Picture 5" descr="A pie chart with different colored circles&#10;&#10;AI-generated content may be incorrect.">
            <a:extLst>
              <a:ext uri="{FF2B5EF4-FFF2-40B4-BE49-F238E27FC236}">
                <a16:creationId xmlns:a16="http://schemas.microsoft.com/office/drawing/2014/main" id="{AD8DDC78-7E06-5DF4-C7AF-318A234F8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302" y="1858463"/>
            <a:ext cx="5164898" cy="31198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16A9A4-3E89-39B9-D96A-7F839A0A7EE7}"/>
              </a:ext>
            </a:extLst>
          </p:cNvPr>
          <p:cNvSpPr txBox="1"/>
          <p:nvPr/>
        </p:nvSpPr>
        <p:spPr>
          <a:xfrm>
            <a:off x="5899474" y="3915972"/>
            <a:ext cx="5073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Further info at: https://cernbox.cern.ch/s/PKxbgKiOr9tieIF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DB4A78-D6C7-C851-5A5E-88BBE7E2DC3D}"/>
              </a:ext>
            </a:extLst>
          </p:cNvPr>
          <p:cNvSpPr txBox="1"/>
          <p:nvPr/>
        </p:nvSpPr>
        <p:spPr>
          <a:xfrm>
            <a:off x="519400" y="1869096"/>
            <a:ext cx="274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Poll at LHCP 2023 Belgrade</a:t>
            </a:r>
          </a:p>
        </p:txBody>
      </p:sp>
    </p:spTree>
    <p:extLst>
      <p:ext uri="{BB962C8B-B14F-4D97-AF65-F5344CB8AC3E}">
        <p14:creationId xmlns:p14="http://schemas.microsoft.com/office/powerpoint/2010/main" val="2475273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BEE6E-3DCC-0BFF-8711-6DF46941D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Autotraining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4390F-41E0-9B6C-FF7F-54A2C1BF4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Only available for En ASR model. Process is fully </a:t>
            </a:r>
            <a:r>
              <a:rPr lang="en-US" b="1" dirty="0"/>
              <a:t>automated</a:t>
            </a:r>
            <a:r>
              <a:rPr lang="en-US" dirty="0"/>
              <a:t>.</a:t>
            </a:r>
          </a:p>
          <a:p>
            <a:r>
              <a:rPr lang="en-US" b="1" dirty="0"/>
              <a:t>Model</a:t>
            </a:r>
            <a:r>
              <a:rPr lang="en-US" dirty="0"/>
              <a:t> is operational for </a:t>
            </a:r>
            <a:r>
              <a:rPr lang="en-US" b="1" dirty="0"/>
              <a:t>offline and online workloads</a:t>
            </a:r>
          </a:p>
          <a:p>
            <a:r>
              <a:rPr lang="en-US" dirty="0"/>
              <a:t>SLT (static look-ahead table, 4-gram model) and transformer LM is fine-tuned with new words and expressions from deltas of new documents (taking last model as baseline)</a:t>
            </a:r>
          </a:p>
          <a:p>
            <a:pPr lvl="1"/>
            <a:r>
              <a:rPr lang="en-US" dirty="0"/>
              <a:t>Acoustic model based on automatic transcripts will likely introduce noise, as transcript will contain errors</a:t>
            </a:r>
          </a:p>
          <a:p>
            <a:r>
              <a:rPr lang="en-US" dirty="0"/>
              <a:t>Two sources of new documents from a given PIT: CDS (9 categories) and CERN News</a:t>
            </a:r>
          </a:p>
          <a:p>
            <a:r>
              <a:rPr lang="en-US" b="1" dirty="0"/>
              <a:t>Perplexity</a:t>
            </a:r>
            <a:r>
              <a:rPr lang="en-US" dirty="0"/>
              <a:t> is used to estimate if new model is valid</a:t>
            </a:r>
          </a:p>
          <a:p>
            <a:r>
              <a:rPr lang="en-US" dirty="0"/>
              <a:t>We generate a new model every ~9 months</a:t>
            </a:r>
          </a:p>
          <a:p>
            <a:r>
              <a:rPr lang="en-US" dirty="0"/>
              <a:t>Further information in </a:t>
            </a:r>
            <a:r>
              <a:rPr lang="en-US" dirty="0">
                <a:hlinkClick r:id="rId2"/>
              </a:rPr>
              <a:t>MLLP delivery report</a:t>
            </a:r>
            <a:r>
              <a:rPr lang="en-US" dirty="0"/>
              <a:t>.</a:t>
            </a:r>
          </a:p>
          <a:p>
            <a:endParaRPr lang="en-GB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07EC4C8-E154-3CF0-C280-D855A7F238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DFB8A7-DBE5-FA69-A8DD-42CD70C6F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18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38056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4BA74-9919-6FD5-41A7-52B8F82E6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C50EB-145C-A396-743C-939AE898C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Very intense and productive project, leading to </a:t>
            </a:r>
            <a:r>
              <a:rPr lang="en-US" b="1" dirty="0" err="1"/>
              <a:t>TTaaS</a:t>
            </a:r>
            <a:r>
              <a:rPr lang="en-US" b="1" dirty="0"/>
              <a:t> service</a:t>
            </a:r>
          </a:p>
          <a:p>
            <a:r>
              <a:rPr lang="en-US" dirty="0"/>
              <a:t>A lot of things learnt and experience acquired, on a domain that is evolving every day</a:t>
            </a:r>
          </a:p>
          <a:p>
            <a:r>
              <a:rPr lang="en-US" b="1" dirty="0"/>
              <a:t>Most AV media (~34k hours) has CC </a:t>
            </a:r>
            <a:r>
              <a:rPr lang="en-US" dirty="0"/>
              <a:t>in En and Fr. Accessibility improvement is a fact.</a:t>
            </a:r>
          </a:p>
          <a:p>
            <a:pPr lvl="1"/>
            <a:r>
              <a:rPr lang="en-US" dirty="0"/>
              <a:t>This is happening </a:t>
            </a:r>
            <a:r>
              <a:rPr lang="en-US" b="1" dirty="0"/>
              <a:t>automatically</a:t>
            </a:r>
            <a:r>
              <a:rPr lang="en-US" dirty="0"/>
              <a:t> for the user.</a:t>
            </a:r>
          </a:p>
          <a:p>
            <a:r>
              <a:rPr lang="en-US" dirty="0"/>
              <a:t>Human quality translation and transcripts for in-domain jargon (HEP) still a few years away. </a:t>
            </a:r>
          </a:p>
          <a:p>
            <a:pPr lvl="1"/>
            <a:r>
              <a:rPr lang="en-US" dirty="0"/>
              <a:t>MLLP has </a:t>
            </a:r>
            <a:r>
              <a:rPr lang="en-US" b="1" dirty="0"/>
              <a:t>published</a:t>
            </a:r>
            <a:r>
              <a:rPr lang="en-US" dirty="0"/>
              <a:t> a </a:t>
            </a:r>
            <a:r>
              <a:rPr lang="en-US" b="1" dirty="0"/>
              <a:t>HEP corpus</a:t>
            </a:r>
            <a:r>
              <a:rPr lang="en-US" dirty="0"/>
              <a:t>, so other ASR research groups could use that HEP dataset on their ASR models</a:t>
            </a:r>
          </a:p>
          <a:p>
            <a:r>
              <a:rPr lang="en-US" dirty="0"/>
              <a:t>Research on </a:t>
            </a:r>
            <a:r>
              <a:rPr lang="en-US" b="1" dirty="0"/>
              <a:t>commercial Live ASR </a:t>
            </a:r>
            <a:r>
              <a:rPr lang="en-US" dirty="0"/>
              <a:t>systems as a potential providers for VIP events or CERN Webcast</a:t>
            </a:r>
          </a:p>
          <a:p>
            <a:r>
              <a:rPr lang="en-GB" dirty="0"/>
              <a:t>Looking into how </a:t>
            </a:r>
            <a:r>
              <a:rPr lang="en-GB" b="1" dirty="0"/>
              <a:t>AI</a:t>
            </a:r>
            <a:r>
              <a:rPr lang="en-GB" dirty="0"/>
              <a:t> shall help also on searchability and accessibility of AV media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320D7D-C6DE-D772-75AA-7E62423818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0C3B4B-CFCA-E733-8E21-EE2FBB641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19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77176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23CBA2-C9A3-80C5-17A8-4E7E1D144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8754C-4EFA-A1EC-7C8D-781F3D743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Challenge statement</a:t>
            </a:r>
          </a:p>
          <a:p>
            <a:r>
              <a:rPr lang="en-US" dirty="0"/>
              <a:t>Use cases </a:t>
            </a:r>
          </a:p>
          <a:p>
            <a:r>
              <a:rPr lang="en-US" dirty="0"/>
              <a:t>Architecture</a:t>
            </a:r>
          </a:p>
          <a:p>
            <a:r>
              <a:rPr lang="en-US" dirty="0"/>
              <a:t>Results</a:t>
            </a:r>
          </a:p>
          <a:p>
            <a:r>
              <a:rPr lang="en-US" dirty="0"/>
              <a:t>Conclusions</a:t>
            </a:r>
          </a:p>
          <a:p>
            <a:endParaRPr lang="en-GB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37D7899-E991-AFB7-E4BF-9A7BEE9BA1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2D2583-97F3-FCB9-2FEC-D0485B777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42250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2C172-E42E-60B4-E15F-BBBE54A9B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Last but not least!</a:t>
            </a:r>
            <a:endParaRPr lang="en-GB" dirty="0"/>
          </a:p>
        </p:txBody>
      </p:sp>
      <p:pic>
        <p:nvPicPr>
          <p:cNvPr id="7" name="Content Placeholder 6" descr="A person with long hair and beard&#10;&#10;AI-generated content may be incorrect.">
            <a:extLst>
              <a:ext uri="{FF2B5EF4-FFF2-40B4-BE49-F238E27FC236}">
                <a16:creationId xmlns:a16="http://schemas.microsoft.com/office/drawing/2014/main" id="{3C04A6A6-C4B1-A298-83CF-59231C8888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35" y="1338514"/>
            <a:ext cx="2735766" cy="186683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28425-AACC-5D18-B70C-8296C9BB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20</a:t>
            </a:fld>
            <a:endParaRPr kumimoji="0"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A8902D-D55B-E0AA-321E-B3A6CAD0F706}"/>
              </a:ext>
            </a:extLst>
          </p:cNvPr>
          <p:cNvSpPr txBox="1"/>
          <p:nvPr/>
        </p:nvSpPr>
        <p:spPr>
          <a:xfrm>
            <a:off x="9526859" y="2883363"/>
            <a:ext cx="2360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developer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94E213-9F2B-236E-8530-726DDFB7DB46}"/>
              </a:ext>
            </a:extLst>
          </p:cNvPr>
          <p:cNvSpPr txBox="1"/>
          <p:nvPr/>
        </p:nvSpPr>
        <p:spPr>
          <a:xfrm>
            <a:off x="3657601" y="2594340"/>
            <a:ext cx="2307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Worked with us till March 2023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6427EA5-A583-FE10-942A-2F31610688AC}"/>
              </a:ext>
            </a:extLst>
          </p:cNvPr>
          <p:cNvSpPr txBox="1"/>
          <p:nvPr/>
        </p:nvSpPr>
        <p:spPr>
          <a:xfrm>
            <a:off x="808073" y="3652649"/>
            <a:ext cx="1096913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colleagues from different groups specially those involved on </a:t>
            </a:r>
            <a:r>
              <a:rPr lang="en-US" dirty="0" err="1"/>
              <a:t>Openshift</a:t>
            </a:r>
            <a:r>
              <a:rPr lang="en-US" dirty="0"/>
              <a:t>, </a:t>
            </a:r>
            <a:r>
              <a:rPr lang="en-US" dirty="0" err="1"/>
              <a:t>Openstack</a:t>
            </a:r>
            <a:r>
              <a:rPr lang="en-US" dirty="0"/>
              <a:t> and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Our supportive user community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2800" u="sng" dirty="0"/>
              <a:t>Looking forward to hearing from anyone facing similar challenges!</a:t>
            </a:r>
            <a:endParaRPr lang="en-GB" sz="2800" u="sng" dirty="0"/>
          </a:p>
        </p:txBody>
      </p:sp>
      <p:pic>
        <p:nvPicPr>
          <p:cNvPr id="27" name="Picture 26" descr="A person smiling and a picture of a car&#10;&#10;AI-generated content may be incorrect.">
            <a:extLst>
              <a:ext uri="{FF2B5EF4-FFF2-40B4-BE49-F238E27FC236}">
                <a16:creationId xmlns:a16="http://schemas.microsoft.com/office/drawing/2014/main" id="{11C644D2-7C00-49B6-83CF-A0A7113EC9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974" y="1338514"/>
            <a:ext cx="2794885" cy="207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91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06C2F-43C4-B721-4C41-13018E6A2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6CD0BE4-F4FE-F934-1909-8E56C2BC8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910" y="241383"/>
            <a:ext cx="1495425" cy="12858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4FEEF4-813A-FCB9-910F-8CC280F1C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725" y="429506"/>
            <a:ext cx="2843463" cy="7893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E735FF-E890-B63A-307C-789318AC1B12}"/>
              </a:ext>
            </a:extLst>
          </p:cNvPr>
          <p:cNvSpPr txBox="1"/>
          <p:nvPr/>
        </p:nvSpPr>
        <p:spPr>
          <a:xfrm>
            <a:off x="3222457" y="2610851"/>
            <a:ext cx="5841331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800" dirty="0"/>
              <a:t>Thank you!</a:t>
            </a:r>
          </a:p>
          <a:p>
            <a:pPr algn="ctr"/>
            <a:endParaRPr lang="en-GB" sz="3200" dirty="0"/>
          </a:p>
          <a:p>
            <a:pPr algn="ctr"/>
            <a:r>
              <a:rPr lang="en-GB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250891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862BE-D136-03EC-8984-AD7782A3C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315730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US"/>
              <a:t>Challenge statement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76B55-E3C4-BA9E-8CBA-E73D66C7F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6173"/>
            <a:ext cx="7282070" cy="4667421"/>
          </a:xfrm>
        </p:spPr>
        <p:txBody>
          <a:bodyPr>
            <a:noAutofit/>
          </a:bodyPr>
          <a:lstStyle/>
          <a:p>
            <a:r>
              <a:rPr lang="en-GB" sz="2400" dirty="0"/>
              <a:t>Ensuring that </a:t>
            </a:r>
            <a:r>
              <a:rPr lang="en-GB" sz="2400" b="1" dirty="0"/>
              <a:t>multimedia content produced by CERN is </a:t>
            </a:r>
            <a:r>
              <a:rPr lang="en-GB" sz="2400" b="1" u="sng" dirty="0"/>
              <a:t>accessible</a:t>
            </a:r>
            <a:r>
              <a:rPr lang="en-GB" sz="2400" dirty="0"/>
              <a:t> and meets the </a:t>
            </a:r>
            <a:r>
              <a:rPr lang="en-GB" sz="2400" b="1" dirty="0"/>
              <a:t>WCAG</a:t>
            </a:r>
            <a:r>
              <a:rPr lang="en-GB" sz="2400" dirty="0"/>
              <a:t> standards</a:t>
            </a:r>
          </a:p>
          <a:p>
            <a:r>
              <a:rPr lang="en-GB" sz="2400" dirty="0"/>
              <a:t>Providing </a:t>
            </a:r>
            <a:r>
              <a:rPr lang="en-GB" sz="2400" b="1" dirty="0"/>
              <a:t>solutions</a:t>
            </a:r>
            <a:r>
              <a:rPr lang="en-GB" sz="2400" dirty="0"/>
              <a:t> for captions both </a:t>
            </a:r>
            <a:r>
              <a:rPr lang="en-GB" sz="2400" b="1" dirty="0"/>
              <a:t>offline</a:t>
            </a:r>
            <a:r>
              <a:rPr lang="en-GB" sz="2400" dirty="0"/>
              <a:t> and </a:t>
            </a:r>
            <a:r>
              <a:rPr lang="en-GB" sz="2400" b="1" dirty="0"/>
              <a:t>online</a:t>
            </a:r>
            <a:r>
              <a:rPr lang="en-GB" sz="2400" dirty="0"/>
              <a:t> (live) content</a:t>
            </a:r>
            <a:endParaRPr lang="en-CH" sz="2400" dirty="0"/>
          </a:p>
          <a:p>
            <a:r>
              <a:rPr lang="en-GB" sz="2400" dirty="0"/>
              <a:t>Streamlining the process through </a:t>
            </a:r>
            <a:r>
              <a:rPr lang="en-GB" sz="2400" b="1" dirty="0"/>
              <a:t>automation</a:t>
            </a:r>
            <a:endParaRPr lang="en-CH" sz="2400" b="1" dirty="0"/>
          </a:p>
          <a:p>
            <a:r>
              <a:rPr lang="en-GB" sz="2400" dirty="0"/>
              <a:t>Offering an </a:t>
            </a:r>
            <a:r>
              <a:rPr lang="en-GB" sz="2400" b="1" dirty="0"/>
              <a:t>API</a:t>
            </a:r>
            <a:r>
              <a:rPr lang="en-GB" sz="2400" dirty="0"/>
              <a:t> that can be utilized by </a:t>
            </a:r>
            <a:r>
              <a:rPr lang="en-GB" sz="2400" b="1" dirty="0"/>
              <a:t>multiple</a:t>
            </a:r>
            <a:r>
              <a:rPr lang="en-GB" sz="2400" dirty="0"/>
              <a:t> </a:t>
            </a:r>
            <a:r>
              <a:rPr lang="en-GB" sz="2400" b="1" dirty="0"/>
              <a:t>services</a:t>
            </a:r>
          </a:p>
          <a:p>
            <a:r>
              <a:rPr lang="en-GB" sz="2400" dirty="0"/>
              <a:t>Obtaining transcripts and translations as </a:t>
            </a:r>
            <a:r>
              <a:rPr lang="en-GB" sz="2400" b="1" dirty="0"/>
              <a:t>high</a:t>
            </a:r>
            <a:r>
              <a:rPr lang="en-GB" sz="2400" dirty="0"/>
              <a:t> </a:t>
            </a:r>
            <a:r>
              <a:rPr lang="en-GB" sz="2400" b="1" dirty="0"/>
              <a:t>quality</a:t>
            </a:r>
            <a:r>
              <a:rPr lang="en-GB" sz="2400" dirty="0"/>
              <a:t> as possible to avoid re-edition</a:t>
            </a:r>
          </a:p>
          <a:p>
            <a:r>
              <a:rPr lang="en-GB" sz="2400" dirty="0"/>
              <a:t>Offer the data in a machine-readable, indexable format (</a:t>
            </a:r>
            <a:r>
              <a:rPr lang="en-GB" sz="2400" b="1" dirty="0"/>
              <a:t>FAIR</a:t>
            </a:r>
            <a:r>
              <a:rPr lang="en-GB" sz="2400" dirty="0"/>
              <a:t>)</a:t>
            </a:r>
            <a:endParaRPr lang="en-CH" sz="240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B3C964-D8ED-607F-A41B-FA5C64DAB1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434675-44BB-201D-1978-084A79F06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3</a:t>
            </a:fld>
            <a:endParaRPr kumimoji="0"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8BDC5B-9BF7-9853-982A-72F1BB871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2158" y="1256173"/>
            <a:ext cx="365571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341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EEA0A-F60D-D20D-6E47-AC98B81D3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cases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CCD0A-92CC-21B9-BDA7-BAB5FF084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sz="4000" dirty="0"/>
              <a:t>High-profile meetings/conferences</a:t>
            </a:r>
            <a:endParaRPr lang="en-US" sz="4000" dirty="0"/>
          </a:p>
          <a:p>
            <a:r>
              <a:rPr lang="en-US" sz="4000" dirty="0"/>
              <a:t>HEP AV media: CDS, Digital Memory, Academic training, outreach media, etc.</a:t>
            </a:r>
          </a:p>
          <a:p>
            <a:r>
              <a:rPr lang="en-CH" dirty="0"/>
              <a:t>Translation service</a:t>
            </a:r>
            <a:endParaRPr lang="en-US" dirty="0"/>
          </a:p>
          <a:p>
            <a:r>
              <a:rPr lang="en-US" dirty="0"/>
              <a:t>Specific use cases: ATLAS, CMS, AV-media, user community</a:t>
            </a:r>
            <a:endParaRPr lang="en-CH" dirty="0"/>
          </a:p>
          <a:p>
            <a:r>
              <a:rPr lang="en-CH" dirty="0"/>
              <a:t>Findability (</a:t>
            </a:r>
            <a:r>
              <a:rPr lang="en-CH" b="1" dirty="0"/>
              <a:t>F</a:t>
            </a:r>
            <a:r>
              <a:rPr lang="en-CH" dirty="0"/>
              <a:t> in FAIR)</a:t>
            </a:r>
            <a:endParaRPr lang="en-US" dirty="0"/>
          </a:p>
          <a:p>
            <a:endParaRPr lang="en-US" sz="4000" dirty="0"/>
          </a:p>
          <a:p>
            <a:endParaRPr lang="en-CH" sz="400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71902A-4959-A03E-9A90-947EA7FF8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>
            <a:normAutofit fontScale="92500" lnSpcReduction="20000"/>
          </a:bodyPr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0BC7D4-3886-0659-4929-D7F570D4B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41509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758765" y="2643036"/>
            <a:ext cx="10955597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3" name="AutoShape 3"/>
          <p:cNvSpPr/>
          <p:nvPr/>
        </p:nvSpPr>
        <p:spPr>
          <a:xfrm>
            <a:off x="1754782" y="2411776"/>
            <a:ext cx="0" cy="44751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4" name="AutoShape 4"/>
          <p:cNvSpPr/>
          <p:nvPr/>
        </p:nvSpPr>
        <p:spPr>
          <a:xfrm>
            <a:off x="3298401" y="2424476"/>
            <a:ext cx="0" cy="44751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5" name="AutoShape 5"/>
          <p:cNvSpPr/>
          <p:nvPr/>
        </p:nvSpPr>
        <p:spPr>
          <a:xfrm>
            <a:off x="4714366" y="2411776"/>
            <a:ext cx="0" cy="44751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6" name="AutoShape 6"/>
          <p:cNvSpPr/>
          <p:nvPr/>
        </p:nvSpPr>
        <p:spPr>
          <a:xfrm>
            <a:off x="6223863" y="2411776"/>
            <a:ext cx="0" cy="44751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7" name="AutoShape 7"/>
          <p:cNvSpPr/>
          <p:nvPr/>
        </p:nvSpPr>
        <p:spPr>
          <a:xfrm>
            <a:off x="7651870" y="2411776"/>
            <a:ext cx="0" cy="44751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8" name="AutoShape 8"/>
          <p:cNvSpPr/>
          <p:nvPr/>
        </p:nvSpPr>
        <p:spPr>
          <a:xfrm>
            <a:off x="9343321" y="2411776"/>
            <a:ext cx="0" cy="44751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9" name="Freeform 9"/>
          <p:cNvSpPr/>
          <p:nvPr/>
        </p:nvSpPr>
        <p:spPr>
          <a:xfrm rot="-5400000">
            <a:off x="2354234" y="2299699"/>
            <a:ext cx="291434" cy="1596899"/>
          </a:xfrm>
          <a:custGeom>
            <a:avLst/>
            <a:gdLst/>
            <a:ahLst/>
            <a:cxnLst/>
            <a:rect l="l" t="t" r="r" b="b"/>
            <a:pathLst>
              <a:path w="437151" h="2395348">
                <a:moveTo>
                  <a:pt x="0" y="0"/>
                </a:moveTo>
                <a:lnTo>
                  <a:pt x="437151" y="0"/>
                </a:lnTo>
                <a:lnTo>
                  <a:pt x="437151" y="2395348"/>
                </a:lnTo>
                <a:lnTo>
                  <a:pt x="0" y="239534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10" name="TextBox 10"/>
          <p:cNvSpPr txBox="1"/>
          <p:nvPr/>
        </p:nvSpPr>
        <p:spPr>
          <a:xfrm>
            <a:off x="1069417" y="3550434"/>
            <a:ext cx="3027004" cy="11334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</a:pP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Evaluation of alternatives</a:t>
            </a: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: Azure, WIPO (S2T), Amberscript, MLLP, Google Speech to Text, Deepgram, Mozilla Deepspeech, Ai-media.</a:t>
            </a:r>
          </a:p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Defining quality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931200" y="5511618"/>
            <a:ext cx="3027004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CERN Tender process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956762" y="2045306"/>
            <a:ext cx="1596041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2020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500380" y="2045306"/>
            <a:ext cx="1596041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2021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3916346" y="2045306"/>
            <a:ext cx="1596041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2022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379060" y="2045306"/>
            <a:ext cx="1596041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2023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6965419" y="2120397"/>
            <a:ext cx="1372902" cy="1793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51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2024</a:t>
            </a:r>
          </a:p>
        </p:txBody>
      </p:sp>
      <p:sp>
        <p:nvSpPr>
          <p:cNvPr id="17" name="Freeform 17"/>
          <p:cNvSpPr/>
          <p:nvPr/>
        </p:nvSpPr>
        <p:spPr>
          <a:xfrm rot="-5400000">
            <a:off x="3877177" y="2373655"/>
            <a:ext cx="258414" cy="1415965"/>
          </a:xfrm>
          <a:custGeom>
            <a:avLst/>
            <a:gdLst/>
            <a:ahLst/>
            <a:cxnLst/>
            <a:rect l="l" t="t" r="r" b="b"/>
            <a:pathLst>
              <a:path w="387621" h="2123948">
                <a:moveTo>
                  <a:pt x="0" y="0"/>
                </a:moveTo>
                <a:lnTo>
                  <a:pt x="387620" y="0"/>
                </a:lnTo>
                <a:lnTo>
                  <a:pt x="387620" y="2123949"/>
                </a:lnTo>
                <a:lnTo>
                  <a:pt x="0" y="212394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18" name="AutoShape 18"/>
          <p:cNvSpPr/>
          <p:nvPr/>
        </p:nvSpPr>
        <p:spPr>
          <a:xfrm flipH="1" flipV="1">
            <a:off x="4006384" y="3210845"/>
            <a:ext cx="438318" cy="2326173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19" name="Freeform 19"/>
          <p:cNvSpPr/>
          <p:nvPr/>
        </p:nvSpPr>
        <p:spPr>
          <a:xfrm rot="-5400000">
            <a:off x="6311596" y="1355202"/>
            <a:ext cx="713136" cy="3907595"/>
          </a:xfrm>
          <a:custGeom>
            <a:avLst/>
            <a:gdLst/>
            <a:ahLst/>
            <a:cxnLst/>
            <a:rect l="l" t="t" r="r" b="b"/>
            <a:pathLst>
              <a:path w="1069704" h="5861393">
                <a:moveTo>
                  <a:pt x="0" y="0"/>
                </a:moveTo>
                <a:lnTo>
                  <a:pt x="1069704" y="0"/>
                </a:lnTo>
                <a:lnTo>
                  <a:pt x="1069704" y="5861393"/>
                </a:lnTo>
                <a:lnTo>
                  <a:pt x="0" y="586139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20" name="AutoShape 20"/>
          <p:cNvSpPr/>
          <p:nvPr/>
        </p:nvSpPr>
        <p:spPr>
          <a:xfrm flipH="1" flipV="1">
            <a:off x="5234963" y="1873268"/>
            <a:ext cx="18209" cy="757511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1" name="AutoShape 21"/>
          <p:cNvSpPr/>
          <p:nvPr/>
        </p:nvSpPr>
        <p:spPr>
          <a:xfrm flipH="1" flipV="1">
            <a:off x="5512387" y="1533257"/>
            <a:ext cx="25538" cy="1097942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2" name="AutoShape 22"/>
          <p:cNvSpPr/>
          <p:nvPr/>
        </p:nvSpPr>
        <p:spPr>
          <a:xfrm flipH="1" flipV="1">
            <a:off x="5709506" y="1172978"/>
            <a:ext cx="0" cy="1457505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3" name="AutoShape 23"/>
          <p:cNvSpPr/>
          <p:nvPr/>
        </p:nvSpPr>
        <p:spPr>
          <a:xfrm flipH="1" flipV="1">
            <a:off x="5851257" y="802348"/>
            <a:ext cx="0" cy="1828851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4" name="AutoShape 24"/>
          <p:cNvSpPr/>
          <p:nvPr/>
        </p:nvSpPr>
        <p:spPr>
          <a:xfrm flipH="1" flipV="1">
            <a:off x="5958203" y="485078"/>
            <a:ext cx="12700" cy="2146121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5" name="AutoShape 25"/>
          <p:cNvSpPr/>
          <p:nvPr/>
        </p:nvSpPr>
        <p:spPr>
          <a:xfrm flipV="1">
            <a:off x="6408013" y="665972"/>
            <a:ext cx="0" cy="1965302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6" name="AutoShape 26"/>
          <p:cNvSpPr/>
          <p:nvPr/>
        </p:nvSpPr>
        <p:spPr>
          <a:xfrm flipH="1" flipV="1">
            <a:off x="6652879" y="1046337"/>
            <a:ext cx="30571" cy="1583999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7" name="AutoShape 27"/>
          <p:cNvSpPr/>
          <p:nvPr/>
        </p:nvSpPr>
        <p:spPr>
          <a:xfrm flipH="1" flipV="1">
            <a:off x="6853850" y="1406173"/>
            <a:ext cx="31617" cy="1236863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8" name="Freeform 28"/>
          <p:cNvSpPr/>
          <p:nvPr/>
        </p:nvSpPr>
        <p:spPr>
          <a:xfrm>
            <a:off x="9357091" y="1146423"/>
            <a:ext cx="537468" cy="283636"/>
          </a:xfrm>
          <a:custGeom>
            <a:avLst/>
            <a:gdLst/>
            <a:ahLst/>
            <a:cxnLst/>
            <a:rect l="l" t="t" r="r" b="b"/>
            <a:pathLst>
              <a:path w="806202" h="425454">
                <a:moveTo>
                  <a:pt x="0" y="0"/>
                </a:moveTo>
                <a:lnTo>
                  <a:pt x="806202" y="0"/>
                </a:lnTo>
                <a:lnTo>
                  <a:pt x="806202" y="425454"/>
                </a:lnTo>
                <a:lnTo>
                  <a:pt x="0" y="42545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29" name="TextBox 29"/>
          <p:cNvSpPr txBox="1"/>
          <p:nvPr/>
        </p:nvSpPr>
        <p:spPr>
          <a:xfrm>
            <a:off x="8532600" y="2045306"/>
            <a:ext cx="1596041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2025</a:t>
            </a:r>
          </a:p>
        </p:txBody>
      </p:sp>
      <p:sp>
        <p:nvSpPr>
          <p:cNvPr id="30" name="AutoShape 30"/>
          <p:cNvSpPr/>
          <p:nvPr/>
        </p:nvSpPr>
        <p:spPr>
          <a:xfrm flipV="1">
            <a:off x="8519904" y="1873268"/>
            <a:ext cx="12696" cy="801483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31" name="AutoShape 31"/>
          <p:cNvSpPr/>
          <p:nvPr/>
        </p:nvSpPr>
        <p:spPr>
          <a:xfrm flipV="1">
            <a:off x="8032852" y="1649234"/>
            <a:ext cx="0" cy="993802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32" name="Freeform 32"/>
          <p:cNvSpPr/>
          <p:nvPr/>
        </p:nvSpPr>
        <p:spPr>
          <a:xfrm>
            <a:off x="5623321" y="6250104"/>
            <a:ext cx="455873" cy="455873"/>
          </a:xfrm>
          <a:custGeom>
            <a:avLst/>
            <a:gdLst/>
            <a:ahLst/>
            <a:cxnLst/>
            <a:rect l="l" t="t" r="r" b="b"/>
            <a:pathLst>
              <a:path w="683809" h="683809">
                <a:moveTo>
                  <a:pt x="0" y="0"/>
                </a:moveTo>
                <a:lnTo>
                  <a:pt x="683809" y="0"/>
                </a:lnTo>
                <a:lnTo>
                  <a:pt x="683809" y="683810"/>
                </a:lnTo>
                <a:lnTo>
                  <a:pt x="0" y="68381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33" name="Freeform 33"/>
          <p:cNvSpPr/>
          <p:nvPr/>
        </p:nvSpPr>
        <p:spPr>
          <a:xfrm>
            <a:off x="6108453" y="5692843"/>
            <a:ext cx="455873" cy="455873"/>
          </a:xfrm>
          <a:custGeom>
            <a:avLst/>
            <a:gdLst/>
            <a:ahLst/>
            <a:cxnLst/>
            <a:rect l="l" t="t" r="r" b="b"/>
            <a:pathLst>
              <a:path w="683809" h="683809">
                <a:moveTo>
                  <a:pt x="0" y="0"/>
                </a:moveTo>
                <a:lnTo>
                  <a:pt x="683810" y="0"/>
                </a:lnTo>
                <a:lnTo>
                  <a:pt x="683810" y="683810"/>
                </a:lnTo>
                <a:lnTo>
                  <a:pt x="0" y="68381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34" name="AutoShape 34"/>
          <p:cNvSpPr/>
          <p:nvPr/>
        </p:nvSpPr>
        <p:spPr>
          <a:xfrm flipH="1">
            <a:off x="5799763" y="5424769"/>
            <a:ext cx="0" cy="825335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35" name="AutoShape 35"/>
          <p:cNvSpPr/>
          <p:nvPr/>
        </p:nvSpPr>
        <p:spPr>
          <a:xfrm>
            <a:off x="6336389" y="5266608"/>
            <a:ext cx="0" cy="426235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36" name="Freeform 36"/>
          <p:cNvSpPr/>
          <p:nvPr/>
        </p:nvSpPr>
        <p:spPr>
          <a:xfrm>
            <a:off x="5904476" y="4578968"/>
            <a:ext cx="431913" cy="431913"/>
          </a:xfrm>
          <a:custGeom>
            <a:avLst/>
            <a:gdLst/>
            <a:ahLst/>
            <a:cxnLst/>
            <a:rect l="l" t="t" r="r" b="b"/>
            <a:pathLst>
              <a:path w="647870" h="647870">
                <a:moveTo>
                  <a:pt x="0" y="0"/>
                </a:moveTo>
                <a:lnTo>
                  <a:pt x="647870" y="0"/>
                </a:lnTo>
                <a:lnTo>
                  <a:pt x="647870" y="647870"/>
                </a:lnTo>
                <a:lnTo>
                  <a:pt x="0" y="64787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37" name="Freeform 37"/>
          <p:cNvSpPr/>
          <p:nvPr/>
        </p:nvSpPr>
        <p:spPr>
          <a:xfrm>
            <a:off x="5580212" y="4915518"/>
            <a:ext cx="413700" cy="415013"/>
          </a:xfrm>
          <a:custGeom>
            <a:avLst/>
            <a:gdLst/>
            <a:ahLst/>
            <a:cxnLst/>
            <a:rect l="l" t="t" r="r" b="b"/>
            <a:pathLst>
              <a:path w="620550" h="622520">
                <a:moveTo>
                  <a:pt x="0" y="0"/>
                </a:moveTo>
                <a:lnTo>
                  <a:pt x="620551" y="0"/>
                </a:lnTo>
                <a:lnTo>
                  <a:pt x="620551" y="622520"/>
                </a:lnTo>
                <a:lnTo>
                  <a:pt x="0" y="622520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l="-158" r="-158"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38" name="Freeform 38"/>
          <p:cNvSpPr/>
          <p:nvPr/>
        </p:nvSpPr>
        <p:spPr>
          <a:xfrm>
            <a:off x="7955706" y="3494293"/>
            <a:ext cx="1462706" cy="333380"/>
          </a:xfrm>
          <a:custGeom>
            <a:avLst/>
            <a:gdLst/>
            <a:ahLst/>
            <a:cxnLst/>
            <a:rect l="l" t="t" r="r" b="b"/>
            <a:pathLst>
              <a:path w="2194059" h="500070">
                <a:moveTo>
                  <a:pt x="0" y="0"/>
                </a:moveTo>
                <a:lnTo>
                  <a:pt x="2194059" y="0"/>
                </a:lnTo>
                <a:lnTo>
                  <a:pt x="2194059" y="500070"/>
                </a:lnTo>
                <a:lnTo>
                  <a:pt x="0" y="500070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39" name="AutoShape 39"/>
          <p:cNvSpPr/>
          <p:nvPr/>
        </p:nvSpPr>
        <p:spPr>
          <a:xfrm>
            <a:off x="8699759" y="3068058"/>
            <a:ext cx="0" cy="426235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40" name="Freeform 40"/>
          <p:cNvSpPr/>
          <p:nvPr/>
        </p:nvSpPr>
        <p:spPr>
          <a:xfrm>
            <a:off x="4715465" y="4210621"/>
            <a:ext cx="1038995" cy="645271"/>
          </a:xfrm>
          <a:custGeom>
            <a:avLst/>
            <a:gdLst/>
            <a:ahLst/>
            <a:cxnLst/>
            <a:rect l="l" t="t" r="r" b="b"/>
            <a:pathLst>
              <a:path w="1558492" h="967906">
                <a:moveTo>
                  <a:pt x="0" y="0"/>
                </a:moveTo>
                <a:lnTo>
                  <a:pt x="1558492" y="0"/>
                </a:lnTo>
                <a:lnTo>
                  <a:pt x="1558492" y="967906"/>
                </a:lnTo>
                <a:lnTo>
                  <a:pt x="0" y="967906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41" name="Freeform 41"/>
          <p:cNvSpPr/>
          <p:nvPr/>
        </p:nvSpPr>
        <p:spPr>
          <a:xfrm>
            <a:off x="9572139" y="3524295"/>
            <a:ext cx="975307" cy="1372654"/>
          </a:xfrm>
          <a:custGeom>
            <a:avLst/>
            <a:gdLst/>
            <a:ahLst/>
            <a:cxnLst/>
            <a:rect l="l" t="t" r="r" b="b"/>
            <a:pathLst>
              <a:path w="1462960" h="2058981">
                <a:moveTo>
                  <a:pt x="0" y="0"/>
                </a:moveTo>
                <a:lnTo>
                  <a:pt x="1462960" y="0"/>
                </a:lnTo>
                <a:lnTo>
                  <a:pt x="1462960" y="2058981"/>
                </a:lnTo>
                <a:lnTo>
                  <a:pt x="0" y="2058981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42" name="TextBox 42"/>
          <p:cNvSpPr txBox="1"/>
          <p:nvPr/>
        </p:nvSpPr>
        <p:spPr>
          <a:xfrm>
            <a:off x="4400194" y="3677645"/>
            <a:ext cx="3754466" cy="440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Project started with Tender winner: </a:t>
            </a: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MLLP</a:t>
            </a: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(Machine Learning and Language Processing)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1298040" y="2291337"/>
            <a:ext cx="416322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Time 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2675066" y="1624210"/>
            <a:ext cx="2662635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April 22: Initial setup ASR/MT core 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2750920" y="1285735"/>
            <a:ext cx="2769890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June 22: Initial </a:t>
            </a: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live</a:t>
            </a: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streaming setup 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2225705" y="925751"/>
            <a:ext cx="3561358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July 22: ASR offline and online French models 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1701501" y="589624"/>
            <a:ext cx="4206875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September 22: ASR offline and online adapted models 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5051005" y="237776"/>
            <a:ext cx="1652191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October 22: CUDA 11 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6408013" y="545534"/>
            <a:ext cx="1746647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March 23: punctuation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6683450" y="830860"/>
            <a:ext cx="4648497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April 23: ASR/MT Core new version: callbacks new endpoints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6885467" y="1190696"/>
            <a:ext cx="2677893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Jun 23: </a:t>
            </a: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live </a:t>
            </a: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streaming integration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8475073" y="1633697"/>
            <a:ext cx="2822966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Sept 24: Autotraining ASR EN model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7742713" y="1408358"/>
            <a:ext cx="3379452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March 24: </a:t>
            </a: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live </a:t>
            </a: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streaming WebSocket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6096000" y="6224704"/>
            <a:ext cx="2851753" cy="440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Aug 23: Weblecture integration. New Web lectures have captions!!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6562264" y="5654216"/>
            <a:ext cx="3047297" cy="440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Feb 24:Backlog of Weblecture processed. All Weblecture have CC!!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6478974" y="4629510"/>
            <a:ext cx="2953465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Oct &amp; Nov 23: </a:t>
            </a: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live</a:t>
            </a: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ATLAS week event.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6151413" y="4949532"/>
            <a:ext cx="2953465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Dec 23: </a:t>
            </a: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live</a:t>
            </a: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CMS plenaries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8738781" y="3213524"/>
            <a:ext cx="2301743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June 24: </a:t>
            </a: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live </a:t>
            </a: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conference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5754460" y="4236022"/>
            <a:ext cx="2098967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May 23: </a:t>
            </a: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live</a:t>
            </a:r>
            <a:r>
              <a:rPr lang="en-US" sz="1266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conference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8869149" y="1861874"/>
            <a:ext cx="3023139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Nov 24: CDS &amp; Digital Memory backlog</a:t>
            </a:r>
          </a:p>
        </p:txBody>
      </p:sp>
      <p:sp>
        <p:nvSpPr>
          <p:cNvPr id="61" name="AutoShape 61"/>
          <p:cNvSpPr/>
          <p:nvPr/>
        </p:nvSpPr>
        <p:spPr>
          <a:xfrm flipV="1">
            <a:off x="8869148" y="1982311"/>
            <a:ext cx="0" cy="660724"/>
          </a:xfrm>
          <a:prstGeom prst="line">
            <a:avLst/>
          </a:prstGeom>
          <a:ln w="38100" cap="flat">
            <a:solidFill>
              <a:srgbClr val="C1FF72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id="{08767AD9-A8F1-0C1A-3602-490355ACDAF8}"/>
              </a:ext>
            </a:extLst>
          </p:cNvPr>
          <p:cNvSpPr txBox="1">
            <a:spLocks/>
          </p:cNvSpPr>
          <p:nvPr/>
        </p:nvSpPr>
        <p:spPr>
          <a:xfrm>
            <a:off x="1839074" y="71912"/>
            <a:ext cx="10151701" cy="625648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dirty="0"/>
              <a:t>C</a:t>
            </a:r>
            <a:r>
              <a:rPr lang="en-US" u="sng" dirty="0"/>
              <a:t>h</a:t>
            </a:r>
            <a:r>
              <a:rPr lang="en-US" dirty="0"/>
              <a:t>ronology</a:t>
            </a:r>
            <a:endParaRPr lang="en-GB" dirty="0"/>
          </a:p>
        </p:txBody>
      </p:sp>
      <p:sp>
        <p:nvSpPr>
          <p:cNvPr id="63" name="Slide Number Placeholder 62">
            <a:extLst>
              <a:ext uri="{FF2B5EF4-FFF2-40B4-BE49-F238E27FC236}">
                <a16:creationId xmlns:a16="http://schemas.microsoft.com/office/drawing/2014/main" id="{B94691A0-F38F-DD54-024A-6BFBF793C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152561" y="3222231"/>
            <a:ext cx="1728809" cy="1251821"/>
            <a:chOff x="0" y="0"/>
            <a:chExt cx="682986" cy="4945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82986" cy="494547"/>
            </a:xfrm>
            <a:custGeom>
              <a:avLst/>
              <a:gdLst/>
              <a:ahLst/>
              <a:cxnLst/>
              <a:rect l="l" t="t" r="r" b="b"/>
              <a:pathLst>
                <a:path w="682986" h="494547">
                  <a:moveTo>
                    <a:pt x="152258" y="0"/>
                  </a:moveTo>
                  <a:lnTo>
                    <a:pt x="530728" y="0"/>
                  </a:lnTo>
                  <a:cubicBezTo>
                    <a:pt x="614818" y="0"/>
                    <a:pt x="682986" y="68168"/>
                    <a:pt x="682986" y="152258"/>
                  </a:cubicBezTo>
                  <a:lnTo>
                    <a:pt x="682986" y="342288"/>
                  </a:lnTo>
                  <a:cubicBezTo>
                    <a:pt x="682986" y="426378"/>
                    <a:pt x="614818" y="494547"/>
                    <a:pt x="530728" y="494547"/>
                  </a:cubicBezTo>
                  <a:lnTo>
                    <a:pt x="152258" y="494547"/>
                  </a:lnTo>
                  <a:cubicBezTo>
                    <a:pt x="68168" y="494547"/>
                    <a:pt x="0" y="426378"/>
                    <a:pt x="0" y="342288"/>
                  </a:cubicBezTo>
                  <a:lnTo>
                    <a:pt x="0" y="152258"/>
                  </a:lnTo>
                  <a:cubicBezTo>
                    <a:pt x="0" y="68168"/>
                    <a:pt x="68168" y="0"/>
                    <a:pt x="152258" y="0"/>
                  </a:cubicBezTo>
                  <a:close/>
                </a:path>
              </a:pathLst>
            </a:custGeom>
            <a:solidFill>
              <a:srgbClr val="5CE1E6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682986" cy="532647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073650" y="2840237"/>
            <a:ext cx="2057400" cy="2036604"/>
            <a:chOff x="0" y="0"/>
            <a:chExt cx="812800" cy="80458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04584"/>
            </a:xfrm>
            <a:custGeom>
              <a:avLst/>
              <a:gdLst/>
              <a:ahLst/>
              <a:cxnLst/>
              <a:rect l="l" t="t" r="r" b="b"/>
              <a:pathLst>
                <a:path w="812800" h="804584">
                  <a:moveTo>
                    <a:pt x="127941" y="0"/>
                  </a:moveTo>
                  <a:lnTo>
                    <a:pt x="684859" y="0"/>
                  </a:lnTo>
                  <a:cubicBezTo>
                    <a:pt x="718791" y="0"/>
                    <a:pt x="751333" y="13479"/>
                    <a:pt x="775327" y="37473"/>
                  </a:cubicBezTo>
                  <a:cubicBezTo>
                    <a:pt x="799321" y="61467"/>
                    <a:pt x="812800" y="94009"/>
                    <a:pt x="812800" y="127941"/>
                  </a:cubicBezTo>
                  <a:lnTo>
                    <a:pt x="812800" y="676644"/>
                  </a:lnTo>
                  <a:cubicBezTo>
                    <a:pt x="812800" y="710576"/>
                    <a:pt x="799321" y="743118"/>
                    <a:pt x="775327" y="767111"/>
                  </a:cubicBezTo>
                  <a:cubicBezTo>
                    <a:pt x="751333" y="791105"/>
                    <a:pt x="718791" y="804584"/>
                    <a:pt x="684859" y="804584"/>
                  </a:cubicBezTo>
                  <a:lnTo>
                    <a:pt x="127941" y="804584"/>
                  </a:lnTo>
                  <a:cubicBezTo>
                    <a:pt x="94009" y="804584"/>
                    <a:pt x="61467" y="791105"/>
                    <a:pt x="37473" y="767111"/>
                  </a:cubicBezTo>
                  <a:cubicBezTo>
                    <a:pt x="13479" y="743118"/>
                    <a:pt x="0" y="710576"/>
                    <a:pt x="0" y="676644"/>
                  </a:cubicBezTo>
                  <a:lnTo>
                    <a:pt x="0" y="127941"/>
                  </a:lnTo>
                  <a:cubicBezTo>
                    <a:pt x="0" y="94009"/>
                    <a:pt x="13479" y="61467"/>
                    <a:pt x="37473" y="37473"/>
                  </a:cubicBezTo>
                  <a:cubicBezTo>
                    <a:pt x="61467" y="13479"/>
                    <a:pt x="94009" y="0"/>
                    <a:pt x="127941" y="0"/>
                  </a:cubicBezTo>
                  <a:close/>
                </a:path>
              </a:pathLst>
            </a:custGeom>
            <a:solidFill>
              <a:srgbClr val="5CE1E6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38100"/>
              <a:ext cx="812800" cy="84268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endParaRPr sz="1200"/>
            </a:p>
          </p:txBody>
        </p:sp>
      </p:grpSp>
      <p:sp>
        <p:nvSpPr>
          <p:cNvPr id="8" name="Freeform 8"/>
          <p:cNvSpPr/>
          <p:nvPr/>
        </p:nvSpPr>
        <p:spPr>
          <a:xfrm>
            <a:off x="5752760" y="4076530"/>
            <a:ext cx="675926" cy="304167"/>
          </a:xfrm>
          <a:custGeom>
            <a:avLst/>
            <a:gdLst/>
            <a:ahLst/>
            <a:cxnLst/>
            <a:rect l="l" t="t" r="r" b="b"/>
            <a:pathLst>
              <a:path w="1013889" h="456250">
                <a:moveTo>
                  <a:pt x="0" y="0"/>
                </a:moveTo>
                <a:lnTo>
                  <a:pt x="1013889" y="0"/>
                </a:lnTo>
                <a:lnTo>
                  <a:pt x="1013889" y="456250"/>
                </a:lnTo>
                <a:lnTo>
                  <a:pt x="0" y="4562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grpSp>
        <p:nvGrpSpPr>
          <p:cNvPr id="9" name="Group 9"/>
          <p:cNvGrpSpPr/>
          <p:nvPr/>
        </p:nvGrpSpPr>
        <p:grpSpPr>
          <a:xfrm>
            <a:off x="4967347" y="1814313"/>
            <a:ext cx="2057400" cy="780547"/>
            <a:chOff x="0" y="0"/>
            <a:chExt cx="812800" cy="308364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308364"/>
            </a:xfrm>
            <a:custGeom>
              <a:avLst/>
              <a:gdLst/>
              <a:ahLst/>
              <a:cxnLst/>
              <a:rect l="l" t="t" r="r" b="b"/>
              <a:pathLst>
                <a:path w="812800" h="308364">
                  <a:moveTo>
                    <a:pt x="609600" y="0"/>
                  </a:moveTo>
                  <a:cubicBezTo>
                    <a:pt x="721824" y="0"/>
                    <a:pt x="812800" y="69030"/>
                    <a:pt x="812800" y="154182"/>
                  </a:cubicBezTo>
                  <a:cubicBezTo>
                    <a:pt x="812800" y="239335"/>
                    <a:pt x="721824" y="308364"/>
                    <a:pt x="609600" y="308364"/>
                  </a:cubicBezTo>
                  <a:lnTo>
                    <a:pt x="203200" y="308364"/>
                  </a:lnTo>
                  <a:cubicBezTo>
                    <a:pt x="90976" y="308364"/>
                    <a:pt x="0" y="239335"/>
                    <a:pt x="0" y="154182"/>
                  </a:cubicBezTo>
                  <a:cubicBezTo>
                    <a:pt x="0" y="6903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C1FF72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812800" cy="34646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>
                <a:lnSpc>
                  <a:spcPts val="1773"/>
                </a:lnSpc>
              </a:pPr>
              <a:endParaRPr sz="1200"/>
            </a:p>
          </p:txBody>
        </p:sp>
      </p:grpSp>
      <p:sp>
        <p:nvSpPr>
          <p:cNvPr id="12" name="AutoShape 12"/>
          <p:cNvSpPr/>
          <p:nvPr/>
        </p:nvSpPr>
        <p:spPr>
          <a:xfrm flipV="1">
            <a:off x="5831402" y="2596463"/>
            <a:ext cx="0" cy="222979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GB" sz="1200"/>
          </a:p>
        </p:txBody>
      </p:sp>
      <p:sp>
        <p:nvSpPr>
          <p:cNvPr id="13" name="AutoShape 13"/>
          <p:cNvSpPr/>
          <p:nvPr/>
        </p:nvSpPr>
        <p:spPr>
          <a:xfrm>
            <a:off x="6426703" y="2594861"/>
            <a:ext cx="0" cy="226327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GB" sz="1200"/>
          </a:p>
        </p:txBody>
      </p:sp>
      <p:grpSp>
        <p:nvGrpSpPr>
          <p:cNvPr id="14" name="Group 14"/>
          <p:cNvGrpSpPr/>
          <p:nvPr/>
        </p:nvGrpSpPr>
        <p:grpSpPr>
          <a:xfrm rot="-5400000">
            <a:off x="3509438" y="3457869"/>
            <a:ext cx="2057400" cy="780547"/>
            <a:chOff x="0" y="0"/>
            <a:chExt cx="812800" cy="308364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308364"/>
            </a:xfrm>
            <a:custGeom>
              <a:avLst/>
              <a:gdLst/>
              <a:ahLst/>
              <a:cxnLst/>
              <a:rect l="l" t="t" r="r" b="b"/>
              <a:pathLst>
                <a:path w="812800" h="308364">
                  <a:moveTo>
                    <a:pt x="609600" y="0"/>
                  </a:moveTo>
                  <a:cubicBezTo>
                    <a:pt x="721824" y="0"/>
                    <a:pt x="812800" y="69030"/>
                    <a:pt x="812800" y="154182"/>
                  </a:cubicBezTo>
                  <a:cubicBezTo>
                    <a:pt x="812800" y="239335"/>
                    <a:pt x="721824" y="308364"/>
                    <a:pt x="609600" y="308364"/>
                  </a:cubicBezTo>
                  <a:lnTo>
                    <a:pt x="203200" y="308364"/>
                  </a:lnTo>
                  <a:cubicBezTo>
                    <a:pt x="90976" y="308364"/>
                    <a:pt x="0" y="239335"/>
                    <a:pt x="0" y="154182"/>
                  </a:cubicBezTo>
                  <a:cubicBezTo>
                    <a:pt x="0" y="6903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C1FF72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38100"/>
              <a:ext cx="812800" cy="34646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>
                <a:lnSpc>
                  <a:spcPts val="1773"/>
                </a:lnSpc>
              </a:pPr>
              <a:endParaRPr sz="1200"/>
            </a:p>
          </p:txBody>
        </p:sp>
      </p:grpSp>
      <p:sp>
        <p:nvSpPr>
          <p:cNvPr id="17" name="Freeform 17"/>
          <p:cNvSpPr/>
          <p:nvPr/>
        </p:nvSpPr>
        <p:spPr>
          <a:xfrm rot="-77272">
            <a:off x="1619081" y="3559992"/>
            <a:ext cx="743831" cy="579793"/>
          </a:xfrm>
          <a:custGeom>
            <a:avLst/>
            <a:gdLst/>
            <a:ahLst/>
            <a:cxnLst/>
            <a:rect l="l" t="t" r="r" b="b"/>
            <a:pathLst>
              <a:path w="1115747" h="869689">
                <a:moveTo>
                  <a:pt x="0" y="0"/>
                </a:moveTo>
                <a:lnTo>
                  <a:pt x="1115747" y="0"/>
                </a:lnTo>
                <a:lnTo>
                  <a:pt x="1115747" y="869689"/>
                </a:lnTo>
                <a:lnTo>
                  <a:pt x="0" y="8696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3584" b="-14708"/>
            </a:stretch>
          </a:blipFill>
        </p:spPr>
        <p:txBody>
          <a:bodyPr/>
          <a:lstStyle/>
          <a:p>
            <a:endParaRPr lang="en-GB" sz="1200"/>
          </a:p>
        </p:txBody>
      </p:sp>
      <p:grpSp>
        <p:nvGrpSpPr>
          <p:cNvPr id="18" name="Group 18"/>
          <p:cNvGrpSpPr/>
          <p:nvPr/>
        </p:nvGrpSpPr>
        <p:grpSpPr>
          <a:xfrm>
            <a:off x="2756683" y="3509674"/>
            <a:ext cx="1059908" cy="680427"/>
            <a:chOff x="0" y="0"/>
            <a:chExt cx="418729" cy="268811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418729" cy="268811"/>
            </a:xfrm>
            <a:custGeom>
              <a:avLst/>
              <a:gdLst/>
              <a:ahLst/>
              <a:cxnLst/>
              <a:rect l="l" t="t" r="r" b="b"/>
              <a:pathLst>
                <a:path w="418729" h="268811">
                  <a:moveTo>
                    <a:pt x="134405" y="0"/>
                  </a:moveTo>
                  <a:lnTo>
                    <a:pt x="284324" y="0"/>
                  </a:lnTo>
                  <a:cubicBezTo>
                    <a:pt x="358554" y="0"/>
                    <a:pt x="418729" y="60175"/>
                    <a:pt x="418729" y="134405"/>
                  </a:cubicBezTo>
                  <a:lnTo>
                    <a:pt x="418729" y="134405"/>
                  </a:lnTo>
                  <a:cubicBezTo>
                    <a:pt x="418729" y="170052"/>
                    <a:pt x="404569" y="204239"/>
                    <a:pt x="379363" y="229444"/>
                  </a:cubicBezTo>
                  <a:cubicBezTo>
                    <a:pt x="354157" y="254650"/>
                    <a:pt x="319970" y="268811"/>
                    <a:pt x="284324" y="268811"/>
                  </a:cubicBezTo>
                  <a:lnTo>
                    <a:pt x="134405" y="268811"/>
                  </a:lnTo>
                  <a:cubicBezTo>
                    <a:pt x="98759" y="268811"/>
                    <a:pt x="64572" y="254650"/>
                    <a:pt x="39366" y="229444"/>
                  </a:cubicBezTo>
                  <a:cubicBezTo>
                    <a:pt x="14161" y="204239"/>
                    <a:pt x="0" y="170052"/>
                    <a:pt x="0" y="134405"/>
                  </a:cubicBezTo>
                  <a:lnTo>
                    <a:pt x="0" y="134405"/>
                  </a:lnTo>
                  <a:cubicBezTo>
                    <a:pt x="0" y="98759"/>
                    <a:pt x="14161" y="64572"/>
                    <a:pt x="39366" y="39366"/>
                  </a:cubicBezTo>
                  <a:cubicBezTo>
                    <a:pt x="64572" y="14161"/>
                    <a:pt x="98759" y="0"/>
                    <a:pt x="134405" y="0"/>
                  </a:cubicBezTo>
                  <a:close/>
                </a:path>
              </a:pathLst>
            </a:custGeom>
            <a:solidFill>
              <a:srgbClr val="FFDE59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38100"/>
              <a:ext cx="418729" cy="306911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endParaRPr sz="1200"/>
            </a:p>
          </p:txBody>
        </p:sp>
      </p:grpSp>
      <p:sp>
        <p:nvSpPr>
          <p:cNvPr id="21" name="AutoShape 21"/>
          <p:cNvSpPr/>
          <p:nvPr/>
        </p:nvSpPr>
        <p:spPr>
          <a:xfrm flipH="1" flipV="1">
            <a:off x="2362818" y="3841529"/>
            <a:ext cx="393866" cy="8359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2" name="AutoShape 22"/>
          <p:cNvSpPr/>
          <p:nvPr/>
        </p:nvSpPr>
        <p:spPr>
          <a:xfrm flipV="1">
            <a:off x="3816592" y="3848142"/>
            <a:ext cx="331273" cy="1746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n-GB" sz="1200"/>
          </a:p>
        </p:txBody>
      </p:sp>
      <p:grpSp>
        <p:nvGrpSpPr>
          <p:cNvPr id="23" name="Group 23"/>
          <p:cNvGrpSpPr/>
          <p:nvPr/>
        </p:nvGrpSpPr>
        <p:grpSpPr>
          <a:xfrm>
            <a:off x="5085743" y="5132184"/>
            <a:ext cx="2057400" cy="780547"/>
            <a:chOff x="0" y="0"/>
            <a:chExt cx="812800" cy="308364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308364"/>
            </a:xfrm>
            <a:custGeom>
              <a:avLst/>
              <a:gdLst/>
              <a:ahLst/>
              <a:cxnLst/>
              <a:rect l="l" t="t" r="r" b="b"/>
              <a:pathLst>
                <a:path w="812800" h="308364">
                  <a:moveTo>
                    <a:pt x="609600" y="0"/>
                  </a:moveTo>
                  <a:cubicBezTo>
                    <a:pt x="721824" y="0"/>
                    <a:pt x="812800" y="69030"/>
                    <a:pt x="812800" y="154182"/>
                  </a:cubicBezTo>
                  <a:cubicBezTo>
                    <a:pt x="812800" y="239335"/>
                    <a:pt x="721824" y="308364"/>
                    <a:pt x="609600" y="308364"/>
                  </a:cubicBezTo>
                  <a:lnTo>
                    <a:pt x="203200" y="308364"/>
                  </a:lnTo>
                  <a:cubicBezTo>
                    <a:pt x="90976" y="308364"/>
                    <a:pt x="0" y="239335"/>
                    <a:pt x="0" y="154182"/>
                  </a:cubicBezTo>
                  <a:cubicBezTo>
                    <a:pt x="0" y="69030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C1FF72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0" y="-38100"/>
              <a:ext cx="812800" cy="34646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>
                <a:lnSpc>
                  <a:spcPts val="1773"/>
                </a:lnSpc>
              </a:pPr>
              <a:endParaRPr sz="1200"/>
            </a:p>
          </p:txBody>
        </p:sp>
      </p:grpSp>
      <p:sp>
        <p:nvSpPr>
          <p:cNvPr id="26" name="AutoShape 26"/>
          <p:cNvSpPr/>
          <p:nvPr/>
        </p:nvSpPr>
        <p:spPr>
          <a:xfrm>
            <a:off x="6102350" y="4876842"/>
            <a:ext cx="12093" cy="255342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27" name="Freeform 27"/>
          <p:cNvSpPr/>
          <p:nvPr/>
        </p:nvSpPr>
        <p:spPr>
          <a:xfrm>
            <a:off x="7024747" y="5957181"/>
            <a:ext cx="1291315" cy="681461"/>
          </a:xfrm>
          <a:custGeom>
            <a:avLst/>
            <a:gdLst/>
            <a:ahLst/>
            <a:cxnLst/>
            <a:rect l="l" t="t" r="r" b="b"/>
            <a:pathLst>
              <a:path w="1936972" h="1022191">
                <a:moveTo>
                  <a:pt x="0" y="0"/>
                </a:moveTo>
                <a:lnTo>
                  <a:pt x="1936972" y="0"/>
                </a:lnTo>
                <a:lnTo>
                  <a:pt x="1936972" y="1022192"/>
                </a:lnTo>
                <a:lnTo>
                  <a:pt x="0" y="102219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3" r="-43"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28" name="Freeform 28"/>
          <p:cNvSpPr/>
          <p:nvPr/>
        </p:nvSpPr>
        <p:spPr>
          <a:xfrm>
            <a:off x="5700510" y="6244441"/>
            <a:ext cx="1092558" cy="401589"/>
          </a:xfrm>
          <a:custGeom>
            <a:avLst/>
            <a:gdLst/>
            <a:ahLst/>
            <a:cxnLst/>
            <a:rect l="l" t="t" r="r" b="b"/>
            <a:pathLst>
              <a:path w="1638837" h="602383">
                <a:moveTo>
                  <a:pt x="0" y="0"/>
                </a:moveTo>
                <a:lnTo>
                  <a:pt x="1638837" y="0"/>
                </a:lnTo>
                <a:lnTo>
                  <a:pt x="1638837" y="602383"/>
                </a:lnTo>
                <a:lnTo>
                  <a:pt x="0" y="60238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grpSp>
        <p:nvGrpSpPr>
          <p:cNvPr id="29" name="Group 29"/>
          <p:cNvGrpSpPr/>
          <p:nvPr/>
        </p:nvGrpSpPr>
        <p:grpSpPr>
          <a:xfrm>
            <a:off x="4298527" y="5957181"/>
            <a:ext cx="1081963" cy="717428"/>
            <a:chOff x="0" y="0"/>
            <a:chExt cx="427442" cy="283428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427442" cy="283428"/>
            </a:xfrm>
            <a:custGeom>
              <a:avLst/>
              <a:gdLst/>
              <a:ahLst/>
              <a:cxnLst/>
              <a:rect l="l" t="t" r="r" b="b"/>
              <a:pathLst>
                <a:path w="427442" h="283428">
                  <a:moveTo>
                    <a:pt x="141714" y="0"/>
                  </a:moveTo>
                  <a:lnTo>
                    <a:pt x="285728" y="0"/>
                  </a:lnTo>
                  <a:cubicBezTo>
                    <a:pt x="323313" y="0"/>
                    <a:pt x="359359" y="14931"/>
                    <a:pt x="385935" y="41507"/>
                  </a:cubicBezTo>
                  <a:cubicBezTo>
                    <a:pt x="412512" y="68084"/>
                    <a:pt x="427442" y="104129"/>
                    <a:pt x="427442" y="141714"/>
                  </a:cubicBezTo>
                  <a:lnTo>
                    <a:pt x="427442" y="141714"/>
                  </a:lnTo>
                  <a:cubicBezTo>
                    <a:pt x="427442" y="219981"/>
                    <a:pt x="363995" y="283428"/>
                    <a:pt x="285728" y="283428"/>
                  </a:cubicBezTo>
                  <a:lnTo>
                    <a:pt x="141714" y="283428"/>
                  </a:lnTo>
                  <a:cubicBezTo>
                    <a:pt x="104129" y="283428"/>
                    <a:pt x="68084" y="268498"/>
                    <a:pt x="41507" y="241921"/>
                  </a:cubicBezTo>
                  <a:cubicBezTo>
                    <a:pt x="14931" y="215345"/>
                    <a:pt x="0" y="179299"/>
                    <a:pt x="0" y="141714"/>
                  </a:cubicBezTo>
                  <a:lnTo>
                    <a:pt x="0" y="141714"/>
                  </a:lnTo>
                  <a:cubicBezTo>
                    <a:pt x="0" y="104129"/>
                    <a:pt x="14931" y="68084"/>
                    <a:pt x="41507" y="41507"/>
                  </a:cubicBezTo>
                  <a:cubicBezTo>
                    <a:pt x="68084" y="14931"/>
                    <a:pt x="104129" y="0"/>
                    <a:pt x="141714" y="0"/>
                  </a:cubicBezTo>
                  <a:close/>
                </a:path>
              </a:pathLst>
            </a:custGeom>
            <a:solidFill>
              <a:srgbClr val="C1FF72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0" y="-38100"/>
              <a:ext cx="427442" cy="321528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endParaRPr sz="1200"/>
            </a:p>
          </p:txBody>
        </p:sp>
      </p:grpSp>
      <p:sp>
        <p:nvSpPr>
          <p:cNvPr id="32" name="AutoShape 32"/>
          <p:cNvSpPr/>
          <p:nvPr/>
        </p:nvSpPr>
        <p:spPr>
          <a:xfrm flipV="1">
            <a:off x="4538138" y="2204587"/>
            <a:ext cx="429209" cy="614855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33" name="AutoShape 33"/>
          <p:cNvSpPr/>
          <p:nvPr/>
        </p:nvSpPr>
        <p:spPr>
          <a:xfrm flipV="1">
            <a:off x="4839508" y="5641153"/>
            <a:ext cx="106583" cy="316028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34" name="AutoShape 34"/>
          <p:cNvSpPr/>
          <p:nvPr/>
        </p:nvSpPr>
        <p:spPr>
          <a:xfrm flipH="1" flipV="1">
            <a:off x="6114444" y="5912731"/>
            <a:ext cx="55846" cy="283692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35" name="AutoShape 35"/>
          <p:cNvSpPr/>
          <p:nvPr/>
        </p:nvSpPr>
        <p:spPr>
          <a:xfrm>
            <a:off x="7143144" y="5522458"/>
            <a:ext cx="527261" cy="434723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grpSp>
        <p:nvGrpSpPr>
          <p:cNvPr id="36" name="Group 36"/>
          <p:cNvGrpSpPr/>
          <p:nvPr/>
        </p:nvGrpSpPr>
        <p:grpSpPr>
          <a:xfrm>
            <a:off x="5478257" y="552456"/>
            <a:ext cx="814067" cy="620507"/>
            <a:chOff x="0" y="0"/>
            <a:chExt cx="321607" cy="245139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321607" cy="245139"/>
            </a:xfrm>
            <a:custGeom>
              <a:avLst/>
              <a:gdLst/>
              <a:ahLst/>
              <a:cxnLst/>
              <a:rect l="l" t="t" r="r" b="b"/>
              <a:pathLst>
                <a:path w="321607" h="245139">
                  <a:moveTo>
                    <a:pt x="122569" y="0"/>
                  </a:moveTo>
                  <a:lnTo>
                    <a:pt x="199037" y="0"/>
                  </a:lnTo>
                  <a:cubicBezTo>
                    <a:pt x="266731" y="0"/>
                    <a:pt x="321607" y="54876"/>
                    <a:pt x="321607" y="122569"/>
                  </a:cubicBezTo>
                  <a:lnTo>
                    <a:pt x="321607" y="122569"/>
                  </a:lnTo>
                  <a:cubicBezTo>
                    <a:pt x="321607" y="155077"/>
                    <a:pt x="308693" y="186253"/>
                    <a:pt x="285707" y="209239"/>
                  </a:cubicBezTo>
                  <a:cubicBezTo>
                    <a:pt x="262721" y="232225"/>
                    <a:pt x="231545" y="245139"/>
                    <a:pt x="199037" y="245139"/>
                  </a:cubicBezTo>
                  <a:lnTo>
                    <a:pt x="122569" y="245139"/>
                  </a:lnTo>
                  <a:cubicBezTo>
                    <a:pt x="90062" y="245139"/>
                    <a:pt x="58886" y="232225"/>
                    <a:pt x="35900" y="209239"/>
                  </a:cubicBezTo>
                  <a:cubicBezTo>
                    <a:pt x="12914" y="186253"/>
                    <a:pt x="0" y="155077"/>
                    <a:pt x="0" y="122569"/>
                  </a:cubicBezTo>
                  <a:lnTo>
                    <a:pt x="0" y="122569"/>
                  </a:lnTo>
                  <a:cubicBezTo>
                    <a:pt x="0" y="90062"/>
                    <a:pt x="12914" y="58886"/>
                    <a:pt x="35900" y="35900"/>
                  </a:cubicBezTo>
                  <a:cubicBezTo>
                    <a:pt x="58886" y="12914"/>
                    <a:pt x="90062" y="0"/>
                    <a:pt x="122569" y="0"/>
                  </a:cubicBezTo>
                  <a:close/>
                </a:path>
              </a:pathLst>
            </a:custGeom>
            <a:solidFill>
              <a:srgbClr val="FFDE59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0" y="-47625"/>
              <a:ext cx="321607" cy="29276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r>
                <a:rPr lang="en-US" sz="1266" dirty="0">
                  <a:solidFill>
                    <a:srgbClr val="000000"/>
                  </a:solidFill>
                  <a:latin typeface="Antic Bold"/>
                  <a:ea typeface="Antic Bold"/>
                  <a:cs typeface="Antic Bold"/>
                  <a:sym typeface="Antic Bold"/>
                </a:rPr>
                <a:t>CDS</a:t>
              </a: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6515911" y="533406"/>
            <a:ext cx="814067" cy="620507"/>
            <a:chOff x="0" y="0"/>
            <a:chExt cx="321607" cy="245139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321607" cy="245139"/>
            </a:xfrm>
            <a:custGeom>
              <a:avLst/>
              <a:gdLst/>
              <a:ahLst/>
              <a:cxnLst/>
              <a:rect l="l" t="t" r="r" b="b"/>
              <a:pathLst>
                <a:path w="321607" h="245139">
                  <a:moveTo>
                    <a:pt x="122569" y="0"/>
                  </a:moveTo>
                  <a:lnTo>
                    <a:pt x="199037" y="0"/>
                  </a:lnTo>
                  <a:cubicBezTo>
                    <a:pt x="266731" y="0"/>
                    <a:pt x="321607" y="54876"/>
                    <a:pt x="321607" y="122569"/>
                  </a:cubicBezTo>
                  <a:lnTo>
                    <a:pt x="321607" y="122569"/>
                  </a:lnTo>
                  <a:cubicBezTo>
                    <a:pt x="321607" y="155077"/>
                    <a:pt x="308693" y="186253"/>
                    <a:pt x="285707" y="209239"/>
                  </a:cubicBezTo>
                  <a:cubicBezTo>
                    <a:pt x="262721" y="232225"/>
                    <a:pt x="231545" y="245139"/>
                    <a:pt x="199037" y="245139"/>
                  </a:cubicBezTo>
                  <a:lnTo>
                    <a:pt x="122569" y="245139"/>
                  </a:lnTo>
                  <a:cubicBezTo>
                    <a:pt x="90062" y="245139"/>
                    <a:pt x="58886" y="232225"/>
                    <a:pt x="35900" y="209239"/>
                  </a:cubicBezTo>
                  <a:cubicBezTo>
                    <a:pt x="12914" y="186253"/>
                    <a:pt x="0" y="155077"/>
                    <a:pt x="0" y="122569"/>
                  </a:cubicBezTo>
                  <a:lnTo>
                    <a:pt x="0" y="122569"/>
                  </a:lnTo>
                  <a:cubicBezTo>
                    <a:pt x="0" y="90062"/>
                    <a:pt x="12914" y="58886"/>
                    <a:pt x="35900" y="35900"/>
                  </a:cubicBezTo>
                  <a:cubicBezTo>
                    <a:pt x="58886" y="12914"/>
                    <a:pt x="90062" y="0"/>
                    <a:pt x="122569" y="0"/>
                  </a:cubicBezTo>
                  <a:close/>
                </a:path>
              </a:pathLst>
            </a:custGeom>
            <a:solidFill>
              <a:srgbClr val="FFDE59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-47625"/>
              <a:ext cx="321607" cy="29276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r>
                <a:rPr lang="en-US" sz="1266">
                  <a:solidFill>
                    <a:srgbClr val="000000"/>
                  </a:solidFill>
                  <a:latin typeface="Antic Bold"/>
                  <a:ea typeface="Antic Bold"/>
                  <a:cs typeface="Antic Bold"/>
                  <a:sym typeface="Antic Bold"/>
                </a:rPr>
                <a:t>Digital Memory</a:t>
              </a: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3778455" y="386883"/>
            <a:ext cx="1602035" cy="994967"/>
            <a:chOff x="0" y="0"/>
            <a:chExt cx="632903" cy="393073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632903" cy="393073"/>
            </a:xfrm>
            <a:custGeom>
              <a:avLst/>
              <a:gdLst/>
              <a:ahLst/>
              <a:cxnLst/>
              <a:rect l="l" t="t" r="r" b="b"/>
              <a:pathLst>
                <a:path w="632903" h="393073">
                  <a:moveTo>
                    <a:pt x="164307" y="0"/>
                  </a:moveTo>
                  <a:lnTo>
                    <a:pt x="468596" y="0"/>
                  </a:lnTo>
                  <a:cubicBezTo>
                    <a:pt x="559340" y="0"/>
                    <a:pt x="632903" y="73563"/>
                    <a:pt x="632903" y="164307"/>
                  </a:cubicBezTo>
                  <a:lnTo>
                    <a:pt x="632903" y="228766"/>
                  </a:lnTo>
                  <a:cubicBezTo>
                    <a:pt x="632903" y="272343"/>
                    <a:pt x="615592" y="314135"/>
                    <a:pt x="584778" y="344949"/>
                  </a:cubicBezTo>
                  <a:cubicBezTo>
                    <a:pt x="553965" y="375762"/>
                    <a:pt x="512173" y="393073"/>
                    <a:pt x="468596" y="393073"/>
                  </a:cubicBezTo>
                  <a:lnTo>
                    <a:pt x="164307" y="393073"/>
                  </a:lnTo>
                  <a:cubicBezTo>
                    <a:pt x="120730" y="393073"/>
                    <a:pt x="78938" y="375762"/>
                    <a:pt x="48124" y="344949"/>
                  </a:cubicBezTo>
                  <a:cubicBezTo>
                    <a:pt x="17311" y="314135"/>
                    <a:pt x="0" y="272343"/>
                    <a:pt x="0" y="228766"/>
                  </a:cubicBezTo>
                  <a:lnTo>
                    <a:pt x="0" y="164307"/>
                  </a:lnTo>
                  <a:cubicBezTo>
                    <a:pt x="0" y="73563"/>
                    <a:pt x="73563" y="0"/>
                    <a:pt x="164307" y="0"/>
                  </a:cubicBezTo>
                  <a:close/>
                </a:path>
              </a:pathLst>
            </a:custGeom>
            <a:solidFill>
              <a:srgbClr val="FFDE59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47625"/>
              <a:ext cx="632903" cy="440698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endParaRPr sz="1200"/>
            </a:p>
          </p:txBody>
        </p:sp>
      </p:grpSp>
      <p:sp>
        <p:nvSpPr>
          <p:cNvPr id="45" name="AutoShape 45"/>
          <p:cNvSpPr/>
          <p:nvPr/>
        </p:nvSpPr>
        <p:spPr>
          <a:xfrm>
            <a:off x="4607931" y="1340239"/>
            <a:ext cx="1388116" cy="474074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46" name="Freeform 46"/>
          <p:cNvSpPr/>
          <p:nvPr/>
        </p:nvSpPr>
        <p:spPr>
          <a:xfrm>
            <a:off x="4306502" y="884366"/>
            <a:ext cx="602861" cy="455873"/>
          </a:xfrm>
          <a:custGeom>
            <a:avLst/>
            <a:gdLst/>
            <a:ahLst/>
            <a:cxnLst/>
            <a:rect l="l" t="t" r="r" b="b"/>
            <a:pathLst>
              <a:path w="904291" h="683809">
                <a:moveTo>
                  <a:pt x="0" y="0"/>
                </a:moveTo>
                <a:lnTo>
                  <a:pt x="904290" y="0"/>
                </a:lnTo>
                <a:lnTo>
                  <a:pt x="904290" y="683809"/>
                </a:lnTo>
                <a:lnTo>
                  <a:pt x="0" y="68380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3314" b="-28928"/>
            </a:stretch>
          </a:blipFill>
        </p:spPr>
        <p:txBody>
          <a:bodyPr/>
          <a:lstStyle/>
          <a:p>
            <a:endParaRPr lang="en-GB" sz="1200"/>
          </a:p>
        </p:txBody>
      </p:sp>
      <p:sp>
        <p:nvSpPr>
          <p:cNvPr id="47" name="AutoShape 47"/>
          <p:cNvSpPr/>
          <p:nvPr/>
        </p:nvSpPr>
        <p:spPr>
          <a:xfrm>
            <a:off x="5885291" y="1172963"/>
            <a:ext cx="110757" cy="64135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sp>
        <p:nvSpPr>
          <p:cNvPr id="48" name="AutoShape 48"/>
          <p:cNvSpPr/>
          <p:nvPr/>
        </p:nvSpPr>
        <p:spPr>
          <a:xfrm flipH="1">
            <a:off x="5996048" y="1153913"/>
            <a:ext cx="926897" cy="66040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endParaRPr lang="en-GB" sz="1200"/>
          </a:p>
        </p:txBody>
      </p:sp>
      <p:grpSp>
        <p:nvGrpSpPr>
          <p:cNvPr id="49" name="Group 49"/>
          <p:cNvGrpSpPr/>
          <p:nvPr/>
        </p:nvGrpSpPr>
        <p:grpSpPr>
          <a:xfrm>
            <a:off x="5062023" y="2821188"/>
            <a:ext cx="2057400" cy="358339"/>
            <a:chOff x="0" y="0"/>
            <a:chExt cx="812800" cy="141566"/>
          </a:xfrm>
        </p:grpSpPr>
        <p:sp>
          <p:nvSpPr>
            <p:cNvPr id="50" name="Freeform 50"/>
            <p:cNvSpPr/>
            <p:nvPr/>
          </p:nvSpPr>
          <p:spPr>
            <a:xfrm>
              <a:off x="0" y="0"/>
              <a:ext cx="812800" cy="141566"/>
            </a:xfrm>
            <a:custGeom>
              <a:avLst/>
              <a:gdLst/>
              <a:ahLst/>
              <a:cxnLst/>
              <a:rect l="l" t="t" r="r" b="b"/>
              <a:pathLst>
                <a:path w="812800" h="141566">
                  <a:moveTo>
                    <a:pt x="609600" y="0"/>
                  </a:moveTo>
                  <a:cubicBezTo>
                    <a:pt x="721824" y="0"/>
                    <a:pt x="812800" y="31691"/>
                    <a:pt x="812800" y="70783"/>
                  </a:cubicBezTo>
                  <a:cubicBezTo>
                    <a:pt x="812800" y="109876"/>
                    <a:pt x="721824" y="141566"/>
                    <a:pt x="609600" y="141566"/>
                  </a:cubicBezTo>
                  <a:lnTo>
                    <a:pt x="203200" y="141566"/>
                  </a:lnTo>
                  <a:cubicBezTo>
                    <a:pt x="90976" y="141566"/>
                    <a:pt x="0" y="109876"/>
                    <a:pt x="0" y="70783"/>
                  </a:cubicBezTo>
                  <a:cubicBezTo>
                    <a:pt x="0" y="31691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C1FF72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0" y="-38100"/>
              <a:ext cx="812800" cy="179666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r>
                <a:rPr lang="en-US" sz="1266" b="1">
                  <a:solidFill>
                    <a:srgbClr val="000000"/>
                  </a:solidFill>
                  <a:latin typeface="Canva Sans Bold"/>
                  <a:ea typeface="Canva Sans Bold"/>
                  <a:cs typeface="Canva Sans Bold"/>
                  <a:sym typeface="Canva Sans Bold"/>
                </a:rPr>
                <a:t>CERN extension</a:t>
              </a:r>
            </a:p>
          </p:txBody>
        </p:sp>
      </p:grpSp>
      <p:sp>
        <p:nvSpPr>
          <p:cNvPr id="60" name="TextBox 60"/>
          <p:cNvSpPr txBox="1"/>
          <p:nvPr/>
        </p:nvSpPr>
        <p:spPr>
          <a:xfrm>
            <a:off x="1393701" y="4462053"/>
            <a:ext cx="3139099" cy="1570856"/>
          </a:xfrm>
          <a:prstGeom prst="rect">
            <a:avLst/>
          </a:prstGeom>
        </p:spPr>
        <p:txBody>
          <a:bodyPr lIns="33867" tIns="33867" rIns="33867" bIns="33867" rtlCol="0" anchor="ctr"/>
          <a:lstStyle/>
          <a:p>
            <a:pPr algn="ctr">
              <a:lnSpc>
                <a:spcPts val="1773"/>
              </a:lnSpc>
            </a:pPr>
            <a:endParaRPr sz="1200"/>
          </a:p>
        </p:txBody>
      </p:sp>
      <p:sp>
        <p:nvSpPr>
          <p:cNvPr id="61" name="TextBox 61"/>
          <p:cNvSpPr txBox="1"/>
          <p:nvPr/>
        </p:nvSpPr>
        <p:spPr>
          <a:xfrm>
            <a:off x="2756683" y="3729450"/>
            <a:ext cx="1059908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CERN SSO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5562303" y="3727704"/>
            <a:ext cx="1080095" cy="2101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ASR/MT Core 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5547306" y="2102302"/>
            <a:ext cx="1110090" cy="1751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82"/>
              </a:lnSpc>
              <a:spcBef>
                <a:spcPct val="0"/>
              </a:spcBef>
            </a:pPr>
            <a:r>
              <a:rPr lang="en-US" sz="1058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TTaaS REST API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4249468" y="3643678"/>
            <a:ext cx="526299" cy="3674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82"/>
              </a:lnSpc>
            </a:pPr>
            <a:r>
              <a:rPr lang="en-US" sz="1058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TTaaS </a:t>
            </a:r>
          </a:p>
          <a:p>
            <a:pPr>
              <a:lnSpc>
                <a:spcPts val="1482"/>
              </a:lnSpc>
              <a:spcBef>
                <a:spcPct val="0"/>
              </a:spcBef>
            </a:pPr>
            <a:r>
              <a:rPr lang="en-US" sz="1058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WebUI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5676628" y="5418427"/>
            <a:ext cx="1110090" cy="1751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82"/>
              </a:lnSpc>
              <a:spcBef>
                <a:spcPct val="0"/>
              </a:spcBef>
            </a:pPr>
            <a:r>
              <a:rPr lang="en-US" sz="1058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TTaaS Live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4384145" y="6142702"/>
            <a:ext cx="996345" cy="4411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82"/>
              </a:lnSpc>
            </a:pPr>
            <a:r>
              <a:rPr lang="en-US" sz="1273" dirty="0" err="1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WebSockets</a:t>
            </a:r>
            <a:r>
              <a:rPr lang="en-US" sz="1273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</a:t>
            </a:r>
          </a:p>
          <a:p>
            <a:pPr algn="ctr">
              <a:lnSpc>
                <a:spcPts val="1782"/>
              </a:lnSpc>
              <a:spcBef>
                <a:spcPct val="0"/>
              </a:spcBef>
            </a:pPr>
            <a:r>
              <a:rPr lang="en-US" sz="1273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App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3635489" y="399583"/>
            <a:ext cx="1887967" cy="440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773"/>
              </a:lnSpc>
            </a:pP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CERN </a:t>
            </a:r>
          </a:p>
          <a:p>
            <a:pPr algn="ctr">
              <a:lnSpc>
                <a:spcPts val="1773"/>
              </a:lnSpc>
              <a:spcBef>
                <a:spcPct val="0"/>
              </a:spcBef>
            </a:pPr>
            <a:r>
              <a:rPr lang="en-US" sz="1266" b="1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Weblecture service</a:t>
            </a:r>
          </a:p>
        </p:txBody>
      </p:sp>
      <p:sp>
        <p:nvSpPr>
          <p:cNvPr id="68" name="Title 1">
            <a:extLst>
              <a:ext uri="{FF2B5EF4-FFF2-40B4-BE49-F238E27FC236}">
                <a16:creationId xmlns:a16="http://schemas.microsoft.com/office/drawing/2014/main" id="{C6B00B5C-4EA6-EBAC-44C0-14B9501EFE0D}"/>
              </a:ext>
            </a:extLst>
          </p:cNvPr>
          <p:cNvSpPr txBox="1">
            <a:spLocks/>
          </p:cNvSpPr>
          <p:nvPr/>
        </p:nvSpPr>
        <p:spPr>
          <a:xfrm>
            <a:off x="611430" y="276540"/>
            <a:ext cx="10969139" cy="940443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CH" dirty="0"/>
              <a:t>Archi</a:t>
            </a:r>
            <a:r>
              <a:rPr lang="en-CH" u="sng" dirty="0"/>
              <a:t>t</a:t>
            </a:r>
            <a:r>
              <a:rPr lang="en-CH" dirty="0"/>
              <a:t>ecture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A505441-1DD0-92CA-D53E-A33C92D6B622}"/>
              </a:ext>
            </a:extLst>
          </p:cNvPr>
          <p:cNvSpPr txBox="1"/>
          <p:nvPr/>
        </p:nvSpPr>
        <p:spPr>
          <a:xfrm>
            <a:off x="9079358" y="4520937"/>
            <a:ext cx="30836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Legend:</a:t>
            </a:r>
            <a:endParaRPr lang="en-US" dirty="0"/>
          </a:p>
          <a:p>
            <a:endParaRPr lang="en-GB" dirty="0"/>
          </a:p>
        </p:txBody>
      </p:sp>
      <p:grpSp>
        <p:nvGrpSpPr>
          <p:cNvPr id="70" name="Group 29">
            <a:extLst>
              <a:ext uri="{FF2B5EF4-FFF2-40B4-BE49-F238E27FC236}">
                <a16:creationId xmlns:a16="http://schemas.microsoft.com/office/drawing/2014/main" id="{56DE1955-08AE-7C34-DB4C-F81785EB3289}"/>
              </a:ext>
            </a:extLst>
          </p:cNvPr>
          <p:cNvGrpSpPr/>
          <p:nvPr/>
        </p:nvGrpSpPr>
        <p:grpSpPr>
          <a:xfrm>
            <a:off x="10434625" y="4428627"/>
            <a:ext cx="1120535" cy="501263"/>
            <a:chOff x="-4482" y="-25765"/>
            <a:chExt cx="431924" cy="321528"/>
          </a:xfrm>
        </p:grpSpPr>
        <p:sp>
          <p:nvSpPr>
            <p:cNvPr id="71" name="Freeform 30">
              <a:extLst>
                <a:ext uri="{FF2B5EF4-FFF2-40B4-BE49-F238E27FC236}">
                  <a16:creationId xmlns:a16="http://schemas.microsoft.com/office/drawing/2014/main" id="{F713FEEA-C75E-C8B6-343E-15F57C929FB8}"/>
                </a:ext>
              </a:extLst>
            </p:cNvPr>
            <p:cNvSpPr/>
            <p:nvPr/>
          </p:nvSpPr>
          <p:spPr>
            <a:xfrm>
              <a:off x="0" y="0"/>
              <a:ext cx="427442" cy="283428"/>
            </a:xfrm>
            <a:custGeom>
              <a:avLst/>
              <a:gdLst/>
              <a:ahLst/>
              <a:cxnLst/>
              <a:rect l="l" t="t" r="r" b="b"/>
              <a:pathLst>
                <a:path w="427442" h="283428">
                  <a:moveTo>
                    <a:pt x="141714" y="0"/>
                  </a:moveTo>
                  <a:lnTo>
                    <a:pt x="285728" y="0"/>
                  </a:lnTo>
                  <a:cubicBezTo>
                    <a:pt x="323313" y="0"/>
                    <a:pt x="359359" y="14931"/>
                    <a:pt x="385935" y="41507"/>
                  </a:cubicBezTo>
                  <a:cubicBezTo>
                    <a:pt x="412512" y="68084"/>
                    <a:pt x="427442" y="104129"/>
                    <a:pt x="427442" y="141714"/>
                  </a:cubicBezTo>
                  <a:lnTo>
                    <a:pt x="427442" y="141714"/>
                  </a:lnTo>
                  <a:cubicBezTo>
                    <a:pt x="427442" y="219981"/>
                    <a:pt x="363995" y="283428"/>
                    <a:pt x="285728" y="283428"/>
                  </a:cubicBezTo>
                  <a:lnTo>
                    <a:pt x="141714" y="283428"/>
                  </a:lnTo>
                  <a:cubicBezTo>
                    <a:pt x="104129" y="283428"/>
                    <a:pt x="68084" y="268498"/>
                    <a:pt x="41507" y="241921"/>
                  </a:cubicBezTo>
                  <a:cubicBezTo>
                    <a:pt x="14931" y="215345"/>
                    <a:pt x="0" y="179299"/>
                    <a:pt x="0" y="141714"/>
                  </a:cubicBezTo>
                  <a:lnTo>
                    <a:pt x="0" y="141714"/>
                  </a:lnTo>
                  <a:cubicBezTo>
                    <a:pt x="0" y="104129"/>
                    <a:pt x="14931" y="68084"/>
                    <a:pt x="41507" y="41507"/>
                  </a:cubicBezTo>
                  <a:cubicBezTo>
                    <a:pt x="68084" y="14931"/>
                    <a:pt x="104129" y="0"/>
                    <a:pt x="141714" y="0"/>
                  </a:cubicBezTo>
                  <a:close/>
                </a:path>
              </a:pathLst>
            </a:custGeom>
            <a:solidFill>
              <a:srgbClr val="C1FF72"/>
            </a:solidFill>
          </p:spPr>
          <p:txBody>
            <a:bodyPr/>
            <a:lstStyle/>
            <a:p>
              <a:endParaRPr lang="en-GB" sz="1200"/>
            </a:p>
          </p:txBody>
        </p:sp>
        <p:sp>
          <p:nvSpPr>
            <p:cNvPr id="72" name="TextBox 31">
              <a:extLst>
                <a:ext uri="{FF2B5EF4-FFF2-40B4-BE49-F238E27FC236}">
                  <a16:creationId xmlns:a16="http://schemas.microsoft.com/office/drawing/2014/main" id="{EA232118-3261-F1A4-73E9-53CF87396E23}"/>
                </a:ext>
              </a:extLst>
            </p:cNvPr>
            <p:cNvSpPr txBox="1"/>
            <p:nvPr/>
          </p:nvSpPr>
          <p:spPr>
            <a:xfrm>
              <a:off x="-4482" y="-25765"/>
              <a:ext cx="427442" cy="321528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r>
                <a:rPr lang="en-US" sz="1200" dirty="0"/>
                <a:t>CERN development</a:t>
              </a:r>
              <a:endParaRPr sz="1200" dirty="0"/>
            </a:p>
          </p:txBody>
        </p:sp>
      </p:grpSp>
      <p:grpSp>
        <p:nvGrpSpPr>
          <p:cNvPr id="73" name="Group 18">
            <a:extLst>
              <a:ext uri="{FF2B5EF4-FFF2-40B4-BE49-F238E27FC236}">
                <a16:creationId xmlns:a16="http://schemas.microsoft.com/office/drawing/2014/main" id="{1DF71F0B-7F7F-0C2C-63EA-5537F25EBE21}"/>
              </a:ext>
            </a:extLst>
          </p:cNvPr>
          <p:cNvGrpSpPr/>
          <p:nvPr/>
        </p:nvGrpSpPr>
        <p:grpSpPr>
          <a:xfrm>
            <a:off x="10434626" y="5018685"/>
            <a:ext cx="1255594" cy="776868"/>
            <a:chOff x="-20174" y="-38100"/>
            <a:chExt cx="496037" cy="306911"/>
          </a:xfrm>
        </p:grpSpPr>
        <p:sp>
          <p:nvSpPr>
            <p:cNvPr id="74" name="Freeform 19">
              <a:extLst>
                <a:ext uri="{FF2B5EF4-FFF2-40B4-BE49-F238E27FC236}">
                  <a16:creationId xmlns:a16="http://schemas.microsoft.com/office/drawing/2014/main" id="{7AB5DB3D-FE9A-1474-3A1B-BF481C7A8373}"/>
                </a:ext>
              </a:extLst>
            </p:cNvPr>
            <p:cNvSpPr/>
            <p:nvPr/>
          </p:nvSpPr>
          <p:spPr>
            <a:xfrm>
              <a:off x="-20174" y="-14919"/>
              <a:ext cx="496037" cy="137595"/>
            </a:xfrm>
            <a:custGeom>
              <a:avLst/>
              <a:gdLst/>
              <a:ahLst/>
              <a:cxnLst/>
              <a:rect l="l" t="t" r="r" b="b"/>
              <a:pathLst>
                <a:path w="418729" h="268811">
                  <a:moveTo>
                    <a:pt x="134405" y="0"/>
                  </a:moveTo>
                  <a:lnTo>
                    <a:pt x="284324" y="0"/>
                  </a:lnTo>
                  <a:cubicBezTo>
                    <a:pt x="358554" y="0"/>
                    <a:pt x="418729" y="60175"/>
                    <a:pt x="418729" y="134405"/>
                  </a:cubicBezTo>
                  <a:lnTo>
                    <a:pt x="418729" y="134405"/>
                  </a:lnTo>
                  <a:cubicBezTo>
                    <a:pt x="418729" y="170052"/>
                    <a:pt x="404569" y="204239"/>
                    <a:pt x="379363" y="229444"/>
                  </a:cubicBezTo>
                  <a:cubicBezTo>
                    <a:pt x="354157" y="254650"/>
                    <a:pt x="319970" y="268811"/>
                    <a:pt x="284324" y="268811"/>
                  </a:cubicBezTo>
                  <a:lnTo>
                    <a:pt x="134405" y="268811"/>
                  </a:lnTo>
                  <a:cubicBezTo>
                    <a:pt x="98759" y="268811"/>
                    <a:pt x="64572" y="254650"/>
                    <a:pt x="39366" y="229444"/>
                  </a:cubicBezTo>
                  <a:cubicBezTo>
                    <a:pt x="14161" y="204239"/>
                    <a:pt x="0" y="170052"/>
                    <a:pt x="0" y="134405"/>
                  </a:cubicBezTo>
                  <a:lnTo>
                    <a:pt x="0" y="134405"/>
                  </a:lnTo>
                  <a:cubicBezTo>
                    <a:pt x="0" y="98759"/>
                    <a:pt x="14161" y="64572"/>
                    <a:pt x="39366" y="39366"/>
                  </a:cubicBezTo>
                  <a:cubicBezTo>
                    <a:pt x="64572" y="14161"/>
                    <a:pt x="98759" y="0"/>
                    <a:pt x="134405" y="0"/>
                  </a:cubicBezTo>
                  <a:close/>
                </a:path>
              </a:pathLst>
            </a:custGeom>
            <a:solidFill>
              <a:srgbClr val="FFDE59"/>
            </a:solidFill>
          </p:spPr>
          <p:txBody>
            <a:bodyPr/>
            <a:lstStyle/>
            <a:p>
              <a:r>
                <a:rPr lang="en-US" sz="1200" dirty="0"/>
                <a:t>IT infrastructure</a:t>
              </a:r>
              <a:endParaRPr lang="en-GB" sz="1200" dirty="0"/>
            </a:p>
          </p:txBody>
        </p:sp>
        <p:sp>
          <p:nvSpPr>
            <p:cNvPr id="75" name="TextBox 20">
              <a:extLst>
                <a:ext uri="{FF2B5EF4-FFF2-40B4-BE49-F238E27FC236}">
                  <a16:creationId xmlns:a16="http://schemas.microsoft.com/office/drawing/2014/main" id="{E6F81416-DFF4-78CD-0E2C-0C46ED961B9B}"/>
                </a:ext>
              </a:extLst>
            </p:cNvPr>
            <p:cNvSpPr txBox="1"/>
            <p:nvPr/>
          </p:nvSpPr>
          <p:spPr>
            <a:xfrm>
              <a:off x="0" y="-38100"/>
              <a:ext cx="418729" cy="306911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endParaRPr sz="1200"/>
            </a:p>
          </p:txBody>
        </p:sp>
      </p:grpSp>
      <p:grpSp>
        <p:nvGrpSpPr>
          <p:cNvPr id="76" name="Group 5">
            <a:extLst>
              <a:ext uri="{FF2B5EF4-FFF2-40B4-BE49-F238E27FC236}">
                <a16:creationId xmlns:a16="http://schemas.microsoft.com/office/drawing/2014/main" id="{39F39FE4-CB0A-8BEE-638C-E877652E614A}"/>
              </a:ext>
            </a:extLst>
          </p:cNvPr>
          <p:cNvGrpSpPr/>
          <p:nvPr/>
        </p:nvGrpSpPr>
        <p:grpSpPr>
          <a:xfrm>
            <a:off x="10270876" y="5600021"/>
            <a:ext cx="1583094" cy="303557"/>
            <a:chOff x="0" y="0"/>
            <a:chExt cx="812800" cy="804584"/>
          </a:xfrm>
        </p:grpSpPr>
        <p:sp>
          <p:nvSpPr>
            <p:cNvPr id="77" name="Freeform 6">
              <a:extLst>
                <a:ext uri="{FF2B5EF4-FFF2-40B4-BE49-F238E27FC236}">
                  <a16:creationId xmlns:a16="http://schemas.microsoft.com/office/drawing/2014/main" id="{4CC83501-4487-E7CE-D1A1-3D7F280BAD15}"/>
                </a:ext>
              </a:extLst>
            </p:cNvPr>
            <p:cNvSpPr/>
            <p:nvPr/>
          </p:nvSpPr>
          <p:spPr>
            <a:xfrm>
              <a:off x="0" y="0"/>
              <a:ext cx="812800" cy="804584"/>
            </a:xfrm>
            <a:custGeom>
              <a:avLst/>
              <a:gdLst/>
              <a:ahLst/>
              <a:cxnLst/>
              <a:rect l="l" t="t" r="r" b="b"/>
              <a:pathLst>
                <a:path w="812800" h="804584">
                  <a:moveTo>
                    <a:pt x="127941" y="0"/>
                  </a:moveTo>
                  <a:lnTo>
                    <a:pt x="684859" y="0"/>
                  </a:lnTo>
                  <a:cubicBezTo>
                    <a:pt x="718791" y="0"/>
                    <a:pt x="751333" y="13479"/>
                    <a:pt x="775327" y="37473"/>
                  </a:cubicBezTo>
                  <a:cubicBezTo>
                    <a:pt x="799321" y="61467"/>
                    <a:pt x="812800" y="94009"/>
                    <a:pt x="812800" y="127941"/>
                  </a:cubicBezTo>
                  <a:lnTo>
                    <a:pt x="812800" y="676644"/>
                  </a:lnTo>
                  <a:cubicBezTo>
                    <a:pt x="812800" y="710576"/>
                    <a:pt x="799321" y="743118"/>
                    <a:pt x="775327" y="767111"/>
                  </a:cubicBezTo>
                  <a:cubicBezTo>
                    <a:pt x="751333" y="791105"/>
                    <a:pt x="718791" y="804584"/>
                    <a:pt x="684859" y="804584"/>
                  </a:cubicBezTo>
                  <a:lnTo>
                    <a:pt x="127941" y="804584"/>
                  </a:lnTo>
                  <a:cubicBezTo>
                    <a:pt x="94009" y="804584"/>
                    <a:pt x="61467" y="791105"/>
                    <a:pt x="37473" y="767111"/>
                  </a:cubicBezTo>
                  <a:cubicBezTo>
                    <a:pt x="13479" y="743118"/>
                    <a:pt x="0" y="710576"/>
                    <a:pt x="0" y="676644"/>
                  </a:cubicBezTo>
                  <a:lnTo>
                    <a:pt x="0" y="127941"/>
                  </a:lnTo>
                  <a:cubicBezTo>
                    <a:pt x="0" y="94009"/>
                    <a:pt x="13479" y="61467"/>
                    <a:pt x="37473" y="37473"/>
                  </a:cubicBezTo>
                  <a:cubicBezTo>
                    <a:pt x="61467" y="13479"/>
                    <a:pt x="94009" y="0"/>
                    <a:pt x="127941" y="0"/>
                  </a:cubicBezTo>
                  <a:close/>
                </a:path>
              </a:pathLst>
            </a:custGeom>
            <a:solidFill>
              <a:srgbClr val="5CE1E6"/>
            </a:solidFill>
          </p:spPr>
          <p:txBody>
            <a:bodyPr/>
            <a:lstStyle/>
            <a:p>
              <a:r>
                <a:rPr lang="en-US" sz="1200" dirty="0"/>
                <a:t>MLLP Core element</a:t>
              </a:r>
              <a:endParaRPr lang="en-GB" sz="1200" dirty="0"/>
            </a:p>
          </p:txBody>
        </p:sp>
        <p:sp>
          <p:nvSpPr>
            <p:cNvPr id="78" name="TextBox 7">
              <a:extLst>
                <a:ext uri="{FF2B5EF4-FFF2-40B4-BE49-F238E27FC236}">
                  <a16:creationId xmlns:a16="http://schemas.microsoft.com/office/drawing/2014/main" id="{F20E3EDE-F49C-6EC8-E3D7-3076C0FAA724}"/>
                </a:ext>
              </a:extLst>
            </p:cNvPr>
            <p:cNvSpPr txBox="1"/>
            <p:nvPr/>
          </p:nvSpPr>
          <p:spPr>
            <a:xfrm>
              <a:off x="0" y="-38100"/>
              <a:ext cx="812800" cy="84268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</a:pPr>
              <a:endParaRPr sz="1200"/>
            </a:p>
          </p:txBody>
        </p:sp>
      </p:grpSp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CBBD7B84-46A1-A74C-B8B9-B2197345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8" name="Freeform 19">
            <a:extLst>
              <a:ext uri="{FF2B5EF4-FFF2-40B4-BE49-F238E27FC236}">
                <a16:creationId xmlns:a16="http://schemas.microsoft.com/office/drawing/2014/main" id="{72EC8751-6EAA-F108-3ABE-91A0F6D40AFF}"/>
              </a:ext>
            </a:extLst>
          </p:cNvPr>
          <p:cNvSpPr/>
          <p:nvPr/>
        </p:nvSpPr>
        <p:spPr>
          <a:xfrm>
            <a:off x="8652311" y="1605702"/>
            <a:ext cx="741320" cy="788965"/>
          </a:xfrm>
          <a:custGeom>
            <a:avLst/>
            <a:gdLst/>
            <a:ahLst/>
            <a:cxnLst/>
            <a:rect l="l" t="t" r="r" b="b"/>
            <a:pathLst>
              <a:path w="838517" h="896479">
                <a:moveTo>
                  <a:pt x="0" y="0"/>
                </a:moveTo>
                <a:lnTo>
                  <a:pt x="838517" y="0"/>
                </a:lnTo>
                <a:lnTo>
                  <a:pt x="838517" y="896479"/>
                </a:lnTo>
                <a:lnTo>
                  <a:pt x="0" y="896479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9" name="Freeform 53">
            <a:extLst>
              <a:ext uri="{FF2B5EF4-FFF2-40B4-BE49-F238E27FC236}">
                <a16:creationId xmlns:a16="http://schemas.microsoft.com/office/drawing/2014/main" id="{618B1CF1-2865-0BDF-B924-C8E95D6E3C3A}"/>
              </a:ext>
            </a:extLst>
          </p:cNvPr>
          <p:cNvSpPr/>
          <p:nvPr/>
        </p:nvSpPr>
        <p:spPr>
          <a:xfrm>
            <a:off x="9712074" y="1466652"/>
            <a:ext cx="935793" cy="935793"/>
          </a:xfrm>
          <a:custGeom>
            <a:avLst/>
            <a:gdLst/>
            <a:ahLst/>
            <a:cxnLst/>
            <a:rect l="l" t="t" r="r" b="b"/>
            <a:pathLst>
              <a:path w="935793" h="935793">
                <a:moveTo>
                  <a:pt x="0" y="0"/>
                </a:moveTo>
                <a:lnTo>
                  <a:pt x="935792" y="0"/>
                </a:lnTo>
                <a:lnTo>
                  <a:pt x="935792" y="935793"/>
                </a:lnTo>
                <a:lnTo>
                  <a:pt x="0" y="935793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0" name="Freeform 54">
            <a:extLst>
              <a:ext uri="{FF2B5EF4-FFF2-40B4-BE49-F238E27FC236}">
                <a16:creationId xmlns:a16="http://schemas.microsoft.com/office/drawing/2014/main" id="{6BCEF7E9-0E06-4011-9CF8-1B2E6B36F70E}"/>
              </a:ext>
            </a:extLst>
          </p:cNvPr>
          <p:cNvSpPr/>
          <p:nvPr/>
        </p:nvSpPr>
        <p:spPr>
          <a:xfrm>
            <a:off x="8712953" y="2881113"/>
            <a:ext cx="762162" cy="703534"/>
          </a:xfrm>
          <a:custGeom>
            <a:avLst/>
            <a:gdLst/>
            <a:ahLst/>
            <a:cxnLst/>
            <a:rect l="l" t="t" r="r" b="b"/>
            <a:pathLst>
              <a:path w="762162" h="703534">
                <a:moveTo>
                  <a:pt x="0" y="0"/>
                </a:moveTo>
                <a:lnTo>
                  <a:pt x="762162" y="0"/>
                </a:lnTo>
                <a:lnTo>
                  <a:pt x="762162" y="703534"/>
                </a:lnTo>
                <a:lnTo>
                  <a:pt x="0" y="70353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1" name="Freeform 55">
            <a:extLst>
              <a:ext uri="{FF2B5EF4-FFF2-40B4-BE49-F238E27FC236}">
                <a16:creationId xmlns:a16="http://schemas.microsoft.com/office/drawing/2014/main" id="{57F6124A-6CF7-6B85-B191-5F8BFC0F627A}"/>
              </a:ext>
            </a:extLst>
          </p:cNvPr>
          <p:cNvSpPr/>
          <p:nvPr/>
        </p:nvSpPr>
        <p:spPr>
          <a:xfrm>
            <a:off x="9879555" y="2843013"/>
            <a:ext cx="741634" cy="741634"/>
          </a:xfrm>
          <a:custGeom>
            <a:avLst/>
            <a:gdLst/>
            <a:ahLst/>
            <a:cxnLst/>
            <a:rect l="l" t="t" r="r" b="b"/>
            <a:pathLst>
              <a:path w="741634" h="741634">
                <a:moveTo>
                  <a:pt x="0" y="0"/>
                </a:moveTo>
                <a:lnTo>
                  <a:pt x="741634" y="0"/>
                </a:lnTo>
                <a:lnTo>
                  <a:pt x="741634" y="741634"/>
                </a:lnTo>
                <a:lnTo>
                  <a:pt x="0" y="74163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2" name="Freeform 56">
            <a:extLst>
              <a:ext uri="{FF2B5EF4-FFF2-40B4-BE49-F238E27FC236}">
                <a16:creationId xmlns:a16="http://schemas.microsoft.com/office/drawing/2014/main" id="{78433E63-2148-1861-D587-84382690E382}"/>
              </a:ext>
            </a:extLst>
          </p:cNvPr>
          <p:cNvSpPr/>
          <p:nvPr/>
        </p:nvSpPr>
        <p:spPr>
          <a:xfrm>
            <a:off x="10945578" y="2694884"/>
            <a:ext cx="690875" cy="889763"/>
          </a:xfrm>
          <a:custGeom>
            <a:avLst/>
            <a:gdLst/>
            <a:ahLst/>
            <a:cxnLst/>
            <a:rect l="l" t="t" r="r" b="b"/>
            <a:pathLst>
              <a:path w="690875" h="889763">
                <a:moveTo>
                  <a:pt x="0" y="0"/>
                </a:moveTo>
                <a:lnTo>
                  <a:pt x="690875" y="0"/>
                </a:lnTo>
                <a:lnTo>
                  <a:pt x="690875" y="889763"/>
                </a:lnTo>
                <a:lnTo>
                  <a:pt x="0" y="889763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3" name="TextBox 66">
            <a:extLst>
              <a:ext uri="{FF2B5EF4-FFF2-40B4-BE49-F238E27FC236}">
                <a16:creationId xmlns:a16="http://schemas.microsoft.com/office/drawing/2014/main" id="{9ECD82B4-50DA-ED19-FEE8-31E8906BCFCF}"/>
              </a:ext>
            </a:extLst>
          </p:cNvPr>
          <p:cNvSpPr txBox="1"/>
          <p:nvPr/>
        </p:nvSpPr>
        <p:spPr>
          <a:xfrm>
            <a:off x="6292324" y="1552198"/>
            <a:ext cx="3642308" cy="294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Platforms:</a:t>
            </a:r>
            <a:endParaRPr lang="en-US" sz="1899" dirty="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94" name="TextBox 67">
            <a:extLst>
              <a:ext uri="{FF2B5EF4-FFF2-40B4-BE49-F238E27FC236}">
                <a16:creationId xmlns:a16="http://schemas.microsoft.com/office/drawing/2014/main" id="{A6E2318B-68D6-0651-89A7-32250FA35611}"/>
              </a:ext>
            </a:extLst>
          </p:cNvPr>
          <p:cNvSpPr txBox="1"/>
          <p:nvPr/>
        </p:nvSpPr>
        <p:spPr>
          <a:xfrm>
            <a:off x="6258823" y="2742641"/>
            <a:ext cx="3642308" cy="29476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59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Frameworks: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0615788-D1EA-0774-36C7-5996A72B171B}"/>
              </a:ext>
            </a:extLst>
          </p:cNvPr>
          <p:cNvCxnSpPr/>
          <p:nvPr/>
        </p:nvCxnSpPr>
        <p:spPr>
          <a:xfrm>
            <a:off x="5816404" y="6244441"/>
            <a:ext cx="825994" cy="33940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032F50CD-3A68-37B0-45D5-7E374906EF38}"/>
              </a:ext>
            </a:extLst>
          </p:cNvPr>
          <p:cNvCxnSpPr>
            <a:cxnSpLocks/>
          </p:cNvCxnSpPr>
          <p:nvPr/>
        </p:nvCxnSpPr>
        <p:spPr>
          <a:xfrm flipV="1">
            <a:off x="5872206" y="6300311"/>
            <a:ext cx="652307" cy="24794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0" grpId="0" animBg="1"/>
      <p:bldP spid="91" grpId="0" animBg="1"/>
      <p:bldP spid="92" grpId="0" animBg="1"/>
      <p:bldP spid="93" grpId="0"/>
      <p:bldP spid="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MT20250325-160340_Clip_Ruben Domingo Gaspar Aparicio's Clip 03_25_2025">
            <a:hlinkClick r:id="" action="ppaction://media"/>
            <a:extLst>
              <a:ext uri="{FF2B5EF4-FFF2-40B4-BE49-F238E27FC236}">
                <a16:creationId xmlns:a16="http://schemas.microsoft.com/office/drawing/2014/main" id="{F48DE9C3-D20A-CA73-1F4A-83B97030D5F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44688" y="1325563"/>
            <a:ext cx="8297862" cy="466725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D074E9-9E2F-E920-43FB-5FBB8768A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7</a:t>
            </a:fld>
            <a:endParaRPr kumimoji="0"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C23210-0809-186F-172C-9D1491BDB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3100" dirty="0"/>
            </a:br>
            <a:br>
              <a:rPr lang="en-US" sz="3100" dirty="0"/>
            </a:br>
            <a:r>
              <a:rPr lang="en-US" sz="3100" dirty="0"/>
              <a:t>Offline use case: Editing/Correction of a transcript/translation </a:t>
            </a:r>
            <a:r>
              <a:rPr lang="en-US" sz="2200" dirty="0"/>
              <a:t>(video)</a:t>
            </a:r>
            <a:br>
              <a:rPr lang="en-US" sz="6600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336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43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9DF11C-2CDE-4845-B5EB-6245A74EC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4710" y="6267474"/>
            <a:ext cx="1016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8</a:t>
            </a:fld>
            <a:endParaRPr kumimoji="0" lang="en-US" dirty="0"/>
          </a:p>
        </p:txBody>
      </p:sp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A944AEC-888D-465A-B9B3-275EC163D6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138" y="2632142"/>
            <a:ext cx="6012580" cy="3158249"/>
          </a:xfrm>
          <a:prstGeom prst="rect">
            <a:avLst/>
          </a:prstGeom>
        </p:spPr>
      </p:pic>
      <p:sp>
        <p:nvSpPr>
          <p:cNvPr id="15" name="Arrow: Bent 14">
            <a:extLst>
              <a:ext uri="{FF2B5EF4-FFF2-40B4-BE49-F238E27FC236}">
                <a16:creationId xmlns:a16="http://schemas.microsoft.com/office/drawing/2014/main" id="{B0286328-D5E8-4EE6-9001-2D26D7EA325E}"/>
              </a:ext>
            </a:extLst>
          </p:cNvPr>
          <p:cNvSpPr/>
          <p:nvPr/>
        </p:nvSpPr>
        <p:spPr>
          <a:xfrm rot="10800000">
            <a:off x="10357944" y="1060921"/>
            <a:ext cx="596766" cy="750771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A415FF-3A80-47D3-B0BE-2D738C8050D2}"/>
              </a:ext>
            </a:extLst>
          </p:cNvPr>
          <p:cNvSpPr txBox="1"/>
          <p:nvPr/>
        </p:nvSpPr>
        <p:spPr>
          <a:xfrm>
            <a:off x="8928158" y="2761527"/>
            <a:ext cx="23045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Get a link to the editor, possibilities:</a:t>
            </a:r>
          </a:p>
          <a:p>
            <a:pPr marL="285750" indent="-285750">
              <a:buFontTx/>
              <a:buChar char="-"/>
            </a:pPr>
            <a:r>
              <a:rPr lang="en-US" dirty="0"/>
              <a:t>As media owner via </a:t>
            </a:r>
            <a:r>
              <a:rPr lang="en-US" dirty="0" err="1"/>
              <a:t>TTaaS</a:t>
            </a:r>
            <a:r>
              <a:rPr lang="en-US" dirty="0"/>
              <a:t> </a:t>
            </a:r>
            <a:r>
              <a:rPr lang="en-US" dirty="0" err="1"/>
              <a:t>WebUI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As service via REST API call on </a:t>
            </a:r>
            <a:r>
              <a:rPr lang="en-US" dirty="0" err="1"/>
              <a:t>TTaaS</a:t>
            </a:r>
            <a:r>
              <a:rPr lang="en-US" dirty="0"/>
              <a:t> API</a:t>
            </a:r>
          </a:p>
          <a:p>
            <a:pPr marL="285750" indent="-285750">
              <a:buFontTx/>
              <a:buChar char="-"/>
            </a:pPr>
            <a:r>
              <a:rPr lang="en-US" dirty="0"/>
              <a:t>SNOW ticket</a:t>
            </a:r>
            <a:endParaRPr lang="en-GB" dirty="0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D8AADA1B-C5E6-4EF4-8006-B3710EBCD91B}"/>
              </a:ext>
            </a:extLst>
          </p:cNvPr>
          <p:cNvSpPr/>
          <p:nvPr/>
        </p:nvSpPr>
        <p:spPr>
          <a:xfrm rot="5400000">
            <a:off x="1898407" y="3215663"/>
            <a:ext cx="343300" cy="70655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C67960-E674-4D92-882A-7DF6218651D9}"/>
              </a:ext>
            </a:extLst>
          </p:cNvPr>
          <p:cNvSpPr txBox="1"/>
          <p:nvPr/>
        </p:nvSpPr>
        <p:spPr>
          <a:xfrm>
            <a:off x="1702781" y="3173797"/>
            <a:ext cx="895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callback</a:t>
            </a:r>
            <a:endParaRPr lang="en-GB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4EA0F7-7540-4350-A5C4-56BE3C503A79}"/>
              </a:ext>
            </a:extLst>
          </p:cNvPr>
          <p:cNvSpPr txBox="1"/>
          <p:nvPr/>
        </p:nvSpPr>
        <p:spPr>
          <a:xfrm>
            <a:off x="434576" y="2674911"/>
            <a:ext cx="12649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Client service retrieves new transcripts/</a:t>
            </a:r>
          </a:p>
          <a:p>
            <a:r>
              <a:rPr lang="en-US" sz="1400" dirty="0"/>
              <a:t>translation and does the necessary to display it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2B2FDA-06EA-4C1A-81D6-87F2215BD27C}"/>
              </a:ext>
            </a:extLst>
          </p:cNvPr>
          <p:cNvSpPr txBox="1"/>
          <p:nvPr/>
        </p:nvSpPr>
        <p:spPr>
          <a:xfrm>
            <a:off x="103834" y="11583"/>
            <a:ext cx="12088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Offline use case: Editing/Correction of a transcript/translation</a:t>
            </a:r>
          </a:p>
          <a:p>
            <a:endParaRPr lang="en-GB" sz="2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2D490F8-E01E-443D-B0C5-74993E1F56F6}"/>
              </a:ext>
            </a:extLst>
          </p:cNvPr>
          <p:cNvSpPr txBox="1"/>
          <p:nvPr/>
        </p:nvSpPr>
        <p:spPr>
          <a:xfrm>
            <a:off x="113994" y="5056482"/>
            <a:ext cx="24408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TTaaS</a:t>
            </a:r>
            <a:r>
              <a:rPr lang="en-US" sz="1400" dirty="0"/>
              <a:t> records the edition and considers it a reference → </a:t>
            </a:r>
            <a:r>
              <a:rPr lang="en-US" sz="1400" b="1" dirty="0"/>
              <a:t>training models</a:t>
            </a:r>
            <a:endParaRPr lang="en-GB" sz="1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173209-412E-69FA-81BF-28A398DF00F5}"/>
              </a:ext>
            </a:extLst>
          </p:cNvPr>
          <p:cNvSpPr txBox="1"/>
          <p:nvPr/>
        </p:nvSpPr>
        <p:spPr>
          <a:xfrm>
            <a:off x="103834" y="829447"/>
            <a:ext cx="4844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Indico: https://indico.cern.ch/event/673350/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A2BAAE11-ECE0-E4B0-048C-54DF283A8824}"/>
              </a:ext>
            </a:extLst>
          </p:cNvPr>
          <p:cNvSpPr/>
          <p:nvPr/>
        </p:nvSpPr>
        <p:spPr>
          <a:xfrm rot="16200000">
            <a:off x="4968679" y="460470"/>
            <a:ext cx="343300" cy="108125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7230CF2-5FA2-4BF2-ADFC-445ECE24EE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572" y="564310"/>
            <a:ext cx="819264" cy="27626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D07FD11-9305-2FD3-0677-72EA4EABB0C1}"/>
              </a:ext>
            </a:extLst>
          </p:cNvPr>
          <p:cNvSpPr txBox="1"/>
          <p:nvPr/>
        </p:nvSpPr>
        <p:spPr>
          <a:xfrm>
            <a:off x="5811953" y="829447"/>
            <a:ext cx="4844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CDS: https://cds.cern.ch/record/2302480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45150D-1AE1-D73E-03CD-4D8CAEC45E1E}"/>
              </a:ext>
            </a:extLst>
          </p:cNvPr>
          <p:cNvSpPr txBox="1"/>
          <p:nvPr/>
        </p:nvSpPr>
        <p:spPr>
          <a:xfrm>
            <a:off x="3550597" y="1436306"/>
            <a:ext cx="6614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Weblecture</a:t>
            </a:r>
            <a:r>
              <a:rPr lang="en-GB" dirty="0"/>
              <a:t> player : https://lecturemedia.cern.ch/2018/673350/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B63E0AD6-5BED-AEC6-6D85-10051CA864D4}"/>
              </a:ext>
            </a:extLst>
          </p:cNvPr>
          <p:cNvSpPr/>
          <p:nvPr/>
        </p:nvSpPr>
        <p:spPr>
          <a:xfrm>
            <a:off x="5509307" y="1865611"/>
            <a:ext cx="343300" cy="70655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474990-B9B5-C6DE-C987-A053CA5F81D8}"/>
              </a:ext>
            </a:extLst>
          </p:cNvPr>
          <p:cNvSpPr txBox="1"/>
          <p:nvPr/>
        </p:nvSpPr>
        <p:spPr>
          <a:xfrm>
            <a:off x="3708674" y="1904605"/>
            <a:ext cx="3560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Captions Editor</a:t>
            </a:r>
            <a:endParaRPr lang="en-GB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8FE17C9-FBDE-205B-C703-892FC892B954}"/>
              </a:ext>
            </a:extLst>
          </p:cNvPr>
          <p:cNvSpPr txBox="1"/>
          <p:nvPr/>
        </p:nvSpPr>
        <p:spPr>
          <a:xfrm>
            <a:off x="1659723" y="3777189"/>
            <a:ext cx="1264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Integrations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390098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9847" y="3159164"/>
            <a:ext cx="5792803" cy="3463613"/>
          </a:xfrm>
          <a:custGeom>
            <a:avLst/>
            <a:gdLst/>
            <a:ahLst/>
            <a:cxnLst/>
            <a:rect l="l" t="t" r="r" b="b"/>
            <a:pathLst>
              <a:path w="8689205" h="5195420">
                <a:moveTo>
                  <a:pt x="0" y="0"/>
                </a:moveTo>
                <a:lnTo>
                  <a:pt x="8689205" y="0"/>
                </a:lnTo>
                <a:lnTo>
                  <a:pt x="8689205" y="5195420"/>
                </a:lnTo>
                <a:lnTo>
                  <a:pt x="0" y="519542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6121499" y="3215220"/>
            <a:ext cx="5929025" cy="3223907"/>
          </a:xfrm>
          <a:custGeom>
            <a:avLst/>
            <a:gdLst/>
            <a:ahLst/>
            <a:cxnLst/>
            <a:rect l="l" t="t" r="r" b="b"/>
            <a:pathLst>
              <a:path w="8893538" h="4835861">
                <a:moveTo>
                  <a:pt x="0" y="0"/>
                </a:moveTo>
                <a:lnTo>
                  <a:pt x="8893537" y="0"/>
                </a:lnTo>
                <a:lnTo>
                  <a:pt x="8893537" y="4835861"/>
                </a:lnTo>
                <a:lnTo>
                  <a:pt x="0" y="48358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51" r="-51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TextBox 4"/>
          <p:cNvSpPr txBox="1"/>
          <p:nvPr/>
        </p:nvSpPr>
        <p:spPr>
          <a:xfrm>
            <a:off x="7509284" y="491420"/>
            <a:ext cx="3007383" cy="7695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54"/>
              </a:lnSpc>
            </a:pPr>
            <a:r>
              <a:rPr lang="en-US" sz="2181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Canva Sans"/>
                <a:ea typeface="Canva Sans"/>
                <a:cs typeface="Canva Sans"/>
                <a:sym typeface="Canva Sans"/>
              </a:rPr>
              <a:t>WebSockets</a:t>
            </a:r>
            <a:r>
              <a:rPr lang="en-US" sz="2181" b="1" dirty="0">
                <a:solidFill>
                  <a:schemeClr val="tx1">
                    <a:lumMod val="60000"/>
                    <a:lumOff val="40000"/>
                  </a:schemeClr>
                </a:solidFill>
                <a:latin typeface="Canva Sans"/>
                <a:ea typeface="Canva Sans"/>
                <a:cs typeface="Canva Sans"/>
                <a:sym typeface="Canva Sans"/>
              </a:rPr>
              <a:t> solution</a:t>
            </a:r>
            <a:r>
              <a:rPr lang="en-US" sz="2181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:</a:t>
            </a:r>
          </a:p>
          <a:p>
            <a:pPr>
              <a:lnSpc>
                <a:spcPts val="3054"/>
              </a:lnSpc>
              <a:spcBef>
                <a:spcPct val="0"/>
              </a:spcBef>
            </a:pPr>
            <a:endParaRPr lang="en-US" sz="2181" dirty="0">
              <a:solidFill>
                <a:srgbClr val="000000"/>
              </a:solidFill>
              <a:latin typeface="Canva Sans"/>
              <a:ea typeface="Canva Sans"/>
              <a:cs typeface="Canva Sans"/>
              <a:sym typeface="Canva Sans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08799" y="712678"/>
            <a:ext cx="3360896" cy="4095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14"/>
              </a:lnSpc>
              <a:spcBef>
                <a:spcPct val="0"/>
              </a:spcBef>
            </a:pPr>
            <a:r>
              <a:rPr lang="en-US" sz="2438" b="1" dirty="0">
                <a:solidFill>
                  <a:schemeClr val="tx1">
                    <a:lumMod val="60000"/>
                    <a:lumOff val="40000"/>
                  </a:schemeClr>
                </a:solidFill>
                <a:latin typeface="Canva Sans"/>
                <a:ea typeface="Canva Sans"/>
                <a:cs typeface="Canva Sans"/>
                <a:sym typeface="Canva Sans"/>
              </a:rPr>
              <a:t>Zoom integration</a:t>
            </a:r>
            <a:r>
              <a:rPr lang="en-US" sz="2438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: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208799" y="1101889"/>
            <a:ext cx="3360896" cy="16009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Based on REST API calls - </a:t>
            </a:r>
            <a:r>
              <a:rPr lang="en-US" sz="1266" u="sng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  <a:hlinkClick r:id="rId4" tooltip="https://support.zoom.com/hc/en/article?id=zm_kb&amp;sysparm_article=KB0060368"/>
              </a:rPr>
              <a:t>KB0060368</a:t>
            </a: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&amp; RTMP</a:t>
            </a:r>
          </a:p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User is </a:t>
            </a:r>
            <a:r>
              <a:rPr lang="en-US" sz="1266" b="1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autonomous</a:t>
            </a: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to manage on which meetings &amp; when. She/he can pilot the process on the </a:t>
            </a:r>
            <a:r>
              <a:rPr lang="en-US" sz="1266" dirty="0" err="1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TTaaS</a:t>
            </a: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website</a:t>
            </a:r>
          </a:p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Just Zoom meeting/webinar ID is required</a:t>
            </a:r>
          </a:p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The fact that Zoom REST API calls are involved, increases </a:t>
            </a:r>
            <a:r>
              <a:rPr lang="en-US" sz="1266" b="1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latency ~ 4secs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087677" y="917446"/>
            <a:ext cx="3360896" cy="20626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Base on </a:t>
            </a:r>
            <a:r>
              <a:rPr lang="en-US" sz="1266" dirty="0" err="1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WebSockets</a:t>
            </a: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and RTMP</a:t>
            </a:r>
          </a:p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User is </a:t>
            </a:r>
            <a:r>
              <a:rPr lang="en-US" sz="1266" b="1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autonomous</a:t>
            </a: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to manage on which meetings &amp; when. She/he can pilot the process on the </a:t>
            </a:r>
            <a:r>
              <a:rPr lang="en-US" sz="1266" dirty="0" err="1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TTaaS</a:t>
            </a: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 website</a:t>
            </a:r>
          </a:p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Just Zoom meeting/webinar ID is required, a channel name and password</a:t>
            </a:r>
          </a:p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Audience get an URL to follow the captions</a:t>
            </a:r>
          </a:p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dirty="0">
                <a:solidFill>
                  <a:srgbClr val="000000"/>
                </a:solidFill>
                <a:latin typeface="Canva Sans"/>
                <a:ea typeface="Canva Sans"/>
                <a:cs typeface="Canva Sans"/>
                <a:sym typeface="Canva Sans"/>
              </a:rPr>
              <a:t>Adapted to conference organizers demands</a:t>
            </a:r>
          </a:p>
          <a:p>
            <a:pPr marL="273486" lvl="1" indent="-136744">
              <a:lnSpc>
                <a:spcPts val="1773"/>
              </a:lnSpc>
              <a:buFont typeface="Arial"/>
              <a:buChar char="•"/>
            </a:pPr>
            <a:r>
              <a:rPr lang="en-US" sz="1266" b="1" dirty="0">
                <a:solidFill>
                  <a:srgbClr val="000000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Latency is &lt; 1 second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D9A8166-53DB-2ED3-561C-DD9B85C5DD2D}"/>
              </a:ext>
            </a:extLst>
          </p:cNvPr>
          <p:cNvSpPr txBox="1">
            <a:spLocks/>
          </p:cNvSpPr>
          <p:nvPr/>
        </p:nvSpPr>
        <p:spPr>
          <a:xfrm>
            <a:off x="478080" y="7786"/>
            <a:ext cx="10969139" cy="868387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Online use case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54C0DD-9DD9-C6E5-2ADA-734700788050}"/>
              </a:ext>
            </a:extLst>
          </p:cNvPr>
          <p:cNvSpPr txBox="1"/>
          <p:nvPr/>
        </p:nvSpPr>
        <p:spPr>
          <a:xfrm>
            <a:off x="291830" y="2866269"/>
            <a:ext cx="5116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https://ttaas.web.cern.ch/app/zoom-live-asr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2B7D56-3809-698D-9BBF-F2F62F17F078}"/>
              </a:ext>
            </a:extLst>
          </p:cNvPr>
          <p:cNvSpPr txBox="1"/>
          <p:nvPr/>
        </p:nvSpPr>
        <p:spPr>
          <a:xfrm>
            <a:off x="6783421" y="3020891"/>
            <a:ext cx="5116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https://transcription-live.app.cern.ch/?room=1&amp;pass=1234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NPreÌ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77427</TotalTime>
  <Words>1217</Words>
  <Application>Microsoft Office PowerPoint</Application>
  <PresentationFormat>Widescreen</PresentationFormat>
  <Paragraphs>205</Paragraphs>
  <Slides>21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Antic Bold</vt:lpstr>
      <vt:lpstr>Arial</vt:lpstr>
      <vt:lpstr>Calibri</vt:lpstr>
      <vt:lpstr>Calibri Light</vt:lpstr>
      <vt:lpstr>Canva Sans</vt:lpstr>
      <vt:lpstr>Canva Sans Bold</vt:lpstr>
      <vt:lpstr>CERNPreÌsentation2</vt:lpstr>
      <vt:lpstr>PowerPoint Presentation</vt:lpstr>
      <vt:lpstr>Agenda</vt:lpstr>
      <vt:lpstr>Challenge statement</vt:lpstr>
      <vt:lpstr>Use cases</vt:lpstr>
      <vt:lpstr>PowerPoint Presentation</vt:lpstr>
      <vt:lpstr>PowerPoint Presentation</vt:lpstr>
      <vt:lpstr>  Offline use case: Editing/Correction of a transcript/translation (video) </vt:lpstr>
      <vt:lpstr>PowerPoint Presentation</vt:lpstr>
      <vt:lpstr>PowerPoint Presentation</vt:lpstr>
      <vt:lpstr>Searchability PoC</vt:lpstr>
      <vt:lpstr>Demo: Searchability (video) </vt:lpstr>
      <vt:lpstr>Demo: Searchability</vt:lpstr>
      <vt:lpstr>Demo: Searchability</vt:lpstr>
      <vt:lpstr>Service stats</vt:lpstr>
      <vt:lpstr>Quality measurements</vt:lpstr>
      <vt:lpstr>Quality measurements (II)</vt:lpstr>
      <vt:lpstr>Quality measurements (III)</vt:lpstr>
      <vt:lpstr>Autotraining</vt:lpstr>
      <vt:lpstr>Conclusions</vt:lpstr>
      <vt:lpstr>Last but not least!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eXtreme monitoring: Vidyo infrastructure and CERN audio visual IoT use cases</dc:title>
  <dc:creator>Ruben Domingo Gaspar Aparicio</dc:creator>
  <cp:lastModifiedBy>Ruben Domingo Gaspar Aparicio</cp:lastModifiedBy>
  <cp:revision>423</cp:revision>
  <cp:lastPrinted>2019-10-31T18:54:25Z</cp:lastPrinted>
  <dcterms:created xsi:type="dcterms:W3CDTF">2019-10-20T18:54:24Z</dcterms:created>
  <dcterms:modified xsi:type="dcterms:W3CDTF">2025-04-04T08:48:11Z</dcterms:modified>
</cp:coreProperties>
</file>