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10"/>
  </p:notesMasterIdLst>
  <p:sldIdLst>
    <p:sldId id="256" r:id="rId2"/>
    <p:sldId id="262" r:id="rId3"/>
    <p:sldId id="263" r:id="rId4"/>
    <p:sldId id="265" r:id="rId5"/>
    <p:sldId id="258" r:id="rId6"/>
    <p:sldId id="259" r:id="rId7"/>
    <p:sldId id="260" r:id="rId8"/>
    <p:sldId id="261"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539A"/>
    <a:srgbClr val="AC2120"/>
    <a:srgbClr val="008691"/>
    <a:srgbClr val="CCAB30"/>
    <a:srgbClr val="406BB2"/>
    <a:srgbClr val="35BA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00"/>
    <p:restoredTop sz="96604"/>
  </p:normalViewPr>
  <p:slideViewPr>
    <p:cSldViewPr snapToGrid="0" snapToObjects="1">
      <p:cViewPr varScale="1">
        <p:scale>
          <a:sx n="136" d="100"/>
          <a:sy n="136" d="100"/>
        </p:scale>
        <p:origin x="248" y="26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23BD50-DF1B-D14C-AFDA-9B3167AD3A48}" type="datetimeFigureOut">
              <a:rPr lang="nl-NL" smtClean="0"/>
              <a:t>23-03-2025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425721-C4BE-9640-9AC3-0C6434FE0F76}" type="slidenum">
              <a:rPr lang="nl-NL" smtClean="0"/>
              <a:t>‹N°›</a:t>
            </a:fld>
            <a:endParaRPr lang="nl-NL"/>
          </a:p>
        </p:txBody>
      </p:sp>
    </p:spTree>
    <p:extLst>
      <p:ext uri="{BB962C8B-B14F-4D97-AF65-F5344CB8AC3E}">
        <p14:creationId xmlns:p14="http://schemas.microsoft.com/office/powerpoint/2010/main" val="3830389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 Page">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FE24CE05-A12C-5FA6-439E-C3FDE1E0CBA8}"/>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el 1">
            <a:extLst>
              <a:ext uri="{FF2B5EF4-FFF2-40B4-BE49-F238E27FC236}">
                <a16:creationId xmlns:a16="http://schemas.microsoft.com/office/drawing/2014/main" id="{41CD3A17-2FD3-A6E8-AE64-84E688E64212}"/>
              </a:ext>
            </a:extLst>
          </p:cNvPr>
          <p:cNvSpPr>
            <a:spLocks noGrp="1"/>
          </p:cNvSpPr>
          <p:nvPr>
            <p:ph type="ctrTitle" hasCustomPrompt="1"/>
          </p:nvPr>
        </p:nvSpPr>
        <p:spPr>
          <a:xfrm>
            <a:off x="423013" y="1600200"/>
            <a:ext cx="9144000" cy="1006475"/>
          </a:xfrm>
          <a:prstGeom prst="rect">
            <a:avLst/>
          </a:prstGeom>
        </p:spPr>
        <p:txBody>
          <a:bodyPr anchor="b">
            <a:normAutofit/>
          </a:bodyPr>
          <a:lstStyle>
            <a:lvl1pPr algn="l">
              <a:defRPr sz="6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t>
            </a:r>
            <a:r>
              <a:rPr lang="nl-NL" dirty="0" err="1"/>
              <a:t>the</a:t>
            </a:r>
            <a:r>
              <a:rPr lang="nl-NL" dirty="0"/>
              <a:t> </a:t>
            </a:r>
            <a:r>
              <a:rPr lang="nl-NL" dirty="0" err="1"/>
              <a:t>title</a:t>
            </a:r>
            <a:endParaRPr lang="nl-NL" dirty="0"/>
          </a:p>
        </p:txBody>
      </p:sp>
      <p:sp>
        <p:nvSpPr>
          <p:cNvPr id="3" name="Ondertitel 2">
            <a:extLst>
              <a:ext uri="{FF2B5EF4-FFF2-40B4-BE49-F238E27FC236}">
                <a16:creationId xmlns:a16="http://schemas.microsoft.com/office/drawing/2014/main" id="{6AA24123-D2B8-3C6F-4F69-0B7797E85540}"/>
              </a:ext>
            </a:extLst>
          </p:cNvPr>
          <p:cNvSpPr>
            <a:spLocks noGrp="1"/>
          </p:cNvSpPr>
          <p:nvPr>
            <p:ph type="subTitle" idx="1" hasCustomPrompt="1"/>
          </p:nvPr>
        </p:nvSpPr>
        <p:spPr>
          <a:xfrm>
            <a:off x="423013" y="2825750"/>
            <a:ext cx="9144000" cy="1655762"/>
          </a:xfrm>
          <a:prstGeom prst="rect">
            <a:avLst/>
          </a:prstGeom>
        </p:spPr>
        <p:txBody>
          <a:bodyPr>
            <a:normAutofit/>
          </a:bodyPr>
          <a:lstStyle>
            <a:lvl1pPr marL="0" indent="0" algn="l">
              <a:buNone/>
              <a:defRPr sz="3000" b="0" i="0">
                <a:solidFill>
                  <a:schemeClr val="tx1">
                    <a:lumMod val="85000"/>
                    <a:lumOff val="15000"/>
                  </a:schemeClr>
                </a:solidFill>
                <a:latin typeface="Roboto Light" panose="02000000000000000000" pitchFamily="2" charset="0"/>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err="1"/>
              <a:t>Here</a:t>
            </a:r>
            <a:r>
              <a:rPr lang="nl-NL" dirty="0"/>
              <a:t> </a:t>
            </a:r>
            <a:r>
              <a:rPr lang="nl-NL" dirty="0" err="1"/>
              <a:t>goes</a:t>
            </a:r>
            <a:r>
              <a:rPr lang="nl-NL" dirty="0"/>
              <a:t> </a:t>
            </a:r>
            <a:r>
              <a:rPr lang="nl-NL" dirty="0" err="1"/>
              <a:t>the</a:t>
            </a:r>
            <a:r>
              <a:rPr lang="nl-NL" dirty="0"/>
              <a:t> </a:t>
            </a:r>
            <a:r>
              <a:rPr lang="nl-NL" dirty="0" err="1"/>
              <a:t>subtitle</a:t>
            </a:r>
            <a:endParaRPr lang="nl-NL" dirty="0"/>
          </a:p>
        </p:txBody>
      </p:sp>
      <p:sp>
        <p:nvSpPr>
          <p:cNvPr id="10" name="Ondertitel 2">
            <a:extLst>
              <a:ext uri="{FF2B5EF4-FFF2-40B4-BE49-F238E27FC236}">
                <a16:creationId xmlns:a16="http://schemas.microsoft.com/office/drawing/2014/main" id="{AEAC04B2-155E-57EF-CA62-3C66A7FC90B4}"/>
              </a:ext>
            </a:extLst>
          </p:cNvPr>
          <p:cNvSpPr txBox="1">
            <a:spLocks/>
          </p:cNvSpPr>
          <p:nvPr userDrawn="1"/>
        </p:nvSpPr>
        <p:spPr>
          <a:xfrm>
            <a:off x="3178142" y="6229564"/>
            <a:ext cx="3471136" cy="62843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bg1"/>
                </a:solidFill>
                <a:latin typeface="Roboto Light" panose="02000000000000000000" pitchFamily="2" charset="0"/>
                <a:ea typeface="Roboto Light" panose="02000000000000000000" pitchFamily="2" charset="0"/>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Roboto Light" panose="02000000000000000000" pitchFamily="2"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Roboto Light" panose="02000000000000000000" pitchFamily="2"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Roboto Light" panose="02000000000000000000" pitchFamily="2"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Roboto Light" panose="02000000000000000000" pitchFamily="2"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fld id="{1005BC17-6006-504F-AB98-4D944769F220}" type="datetime1">
              <a:rPr lang="fr-FR" sz="1300" b="0" i="0" smtClean="0">
                <a:solidFill>
                  <a:schemeClr val="tx1">
                    <a:lumMod val="85000"/>
                    <a:lumOff val="15000"/>
                  </a:schemeClr>
                </a:solidFill>
                <a:latin typeface="Roboto Light" panose="02000000000000000000" pitchFamily="2" charset="0"/>
                <a:ea typeface="Roboto Light" panose="02000000000000000000" pitchFamily="2" charset="0"/>
              </a:rPr>
              <a:t>23/03/2025</a:t>
            </a:fld>
            <a:r>
              <a:rPr lang="fr-FR" sz="1300" b="0" i="0" dirty="0">
                <a:solidFill>
                  <a:schemeClr val="tx1">
                    <a:lumMod val="85000"/>
                    <a:lumOff val="15000"/>
                  </a:schemeClr>
                </a:solidFill>
                <a:latin typeface="Roboto Light" panose="02000000000000000000" pitchFamily="2" charset="0"/>
                <a:ea typeface="Roboto Light" panose="02000000000000000000" pitchFamily="2" charset="0"/>
              </a:rPr>
              <a:t> </a:t>
            </a:r>
            <a:r>
              <a:rPr lang="nl-NL" sz="1300" b="0" i="0" dirty="0" err="1">
                <a:solidFill>
                  <a:schemeClr val="tx1">
                    <a:lumMod val="85000"/>
                    <a:lumOff val="15000"/>
                  </a:schemeClr>
                </a:solidFill>
                <a:latin typeface="Roboto Light" panose="02000000000000000000" pitchFamily="2" charset="0"/>
                <a:ea typeface="Roboto Light" panose="02000000000000000000" pitchFamily="2" charset="0"/>
              </a:rPr>
              <a:t>by</a:t>
            </a:r>
            <a:r>
              <a:rPr lang="nl-NL" sz="1300" b="0" i="0" dirty="0">
                <a:solidFill>
                  <a:schemeClr val="tx1">
                    <a:lumMod val="85000"/>
                    <a:lumOff val="15000"/>
                  </a:schemeClr>
                </a:solidFill>
                <a:latin typeface="Roboto Light" panose="02000000000000000000" pitchFamily="2" charset="0"/>
                <a:ea typeface="Roboto Light" panose="02000000000000000000" pitchFamily="2" charset="0"/>
              </a:rPr>
              <a:t> Thomas Vuillaume</a:t>
            </a:r>
          </a:p>
        </p:txBody>
      </p:sp>
    </p:spTree>
    <p:extLst>
      <p:ext uri="{BB962C8B-B14F-4D97-AF65-F5344CB8AC3E}">
        <p14:creationId xmlns:p14="http://schemas.microsoft.com/office/powerpoint/2010/main" val="3353929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Page">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38D1F692-CAAF-7201-B533-8046C0519181}"/>
              </a:ext>
            </a:extLst>
          </p:cNvPr>
          <p:cNvPicPr>
            <a:picLocks noChangeAspect="1"/>
          </p:cNvPicPr>
          <p:nvPr userDrawn="1"/>
        </p:nvPicPr>
        <p:blipFill>
          <a:blip r:embed="rId2"/>
          <a:srcRect/>
          <a:stretch/>
        </p:blipFill>
        <p:spPr>
          <a:xfrm>
            <a:off x="0" y="0"/>
            <a:ext cx="12192000" cy="6858000"/>
          </a:xfrm>
          <a:prstGeom prst="rect">
            <a:avLst/>
          </a:prstGeom>
        </p:spPr>
      </p:pic>
      <p:sp>
        <p:nvSpPr>
          <p:cNvPr id="6" name="Tijdelijke aanduiding voor dianummer 5">
            <a:extLst>
              <a:ext uri="{FF2B5EF4-FFF2-40B4-BE49-F238E27FC236}">
                <a16:creationId xmlns:a16="http://schemas.microsoft.com/office/drawing/2014/main" id="{7FC53E47-0E6A-DE16-0730-64C755DD75A0}"/>
              </a:ext>
            </a:extLst>
          </p:cNvPr>
          <p:cNvSpPr>
            <a:spLocks noGrp="1"/>
          </p:cNvSpPr>
          <p:nvPr>
            <p:ph type="sldNum" sz="quarter" idx="12"/>
          </p:nvPr>
        </p:nvSpPr>
        <p:spPr>
          <a:xfrm>
            <a:off x="9290222" y="6423497"/>
            <a:ext cx="2743200" cy="230832"/>
          </a:xfrm>
          <a:prstGeom prst="rect">
            <a:avLst/>
          </a:prstGeom>
        </p:spPr>
        <p:txBody>
          <a:bodyPr/>
          <a:lstStyle>
            <a:lvl1pPr>
              <a:defRPr sz="900"/>
            </a:lvl1pPr>
          </a:lstStyle>
          <a:p>
            <a:fld id="{41814595-6856-9B4E-BECB-F9B7E4876AE1}" type="slidenum">
              <a:rPr lang="nl-NL" smtClean="0"/>
              <a:pPr/>
              <a:t>‹N°›</a:t>
            </a:fld>
            <a:endParaRPr lang="nl-NL" dirty="0"/>
          </a:p>
        </p:txBody>
      </p:sp>
      <p:sp>
        <p:nvSpPr>
          <p:cNvPr id="14" name="Tekstvak 13">
            <a:extLst>
              <a:ext uri="{FF2B5EF4-FFF2-40B4-BE49-F238E27FC236}">
                <a16:creationId xmlns:a16="http://schemas.microsoft.com/office/drawing/2014/main" id="{E4E2143F-9D14-9820-2021-127EBC5ED6AD}"/>
              </a:ext>
            </a:extLst>
          </p:cNvPr>
          <p:cNvSpPr txBox="1"/>
          <p:nvPr userDrawn="1"/>
        </p:nvSpPr>
        <p:spPr>
          <a:xfrm>
            <a:off x="282422" y="6441230"/>
            <a:ext cx="6098058" cy="230832"/>
          </a:xfrm>
          <a:prstGeom prst="rect">
            <a:avLst/>
          </a:prstGeom>
          <a:noFill/>
        </p:spPr>
        <p:txBody>
          <a:bodyPr wrap="square">
            <a:spAutoFit/>
          </a:bodyPr>
          <a:lstStyle/>
          <a:p>
            <a:r>
              <a:rPr lang="nl-NL" sz="900" b="0" i="0" dirty="0">
                <a:solidFill>
                  <a:schemeClr val="tx1">
                    <a:lumMod val="85000"/>
                    <a:lumOff val="15000"/>
                  </a:schemeClr>
                </a:solidFill>
                <a:effectLst/>
                <a:latin typeface="Helvetica Light" panose="020B0403020202020204" pitchFamily="34" charset="0"/>
              </a:rPr>
              <a:t>Thomas </a:t>
            </a:r>
            <a:r>
              <a:rPr lang="nl-NL" sz="900" b="0" i="0" dirty="0" err="1">
                <a:solidFill>
                  <a:schemeClr val="tx1">
                    <a:lumMod val="85000"/>
                    <a:lumOff val="15000"/>
                  </a:schemeClr>
                </a:solidFill>
                <a:effectLst/>
                <a:latin typeface="Helvetica Light" panose="020B0403020202020204" pitchFamily="34" charset="0"/>
              </a:rPr>
              <a:t>Vuillaume</a:t>
            </a:r>
            <a:endParaRPr lang="nl-NL" sz="900" b="0" i="0" dirty="0">
              <a:solidFill>
                <a:schemeClr val="tx1">
                  <a:lumMod val="85000"/>
                  <a:lumOff val="15000"/>
                </a:schemeClr>
              </a:solidFill>
              <a:effectLst/>
              <a:latin typeface="Helvetica Light" panose="020B0403020202020204" pitchFamily="34" charset="0"/>
            </a:endParaRPr>
          </a:p>
        </p:txBody>
      </p:sp>
      <p:sp>
        <p:nvSpPr>
          <p:cNvPr id="3" name="Tijdelijke aanduiding voor inhoud 3">
            <a:extLst>
              <a:ext uri="{FF2B5EF4-FFF2-40B4-BE49-F238E27FC236}">
                <a16:creationId xmlns:a16="http://schemas.microsoft.com/office/drawing/2014/main" id="{0A70EF31-0649-6CF6-6E81-7E630F063A65}"/>
              </a:ext>
            </a:extLst>
          </p:cNvPr>
          <p:cNvSpPr>
            <a:spLocks noGrp="1"/>
          </p:cNvSpPr>
          <p:nvPr>
            <p:ph sz="half" idx="15"/>
          </p:nvPr>
        </p:nvSpPr>
        <p:spPr>
          <a:xfrm>
            <a:off x="668190" y="2342990"/>
            <a:ext cx="10883727" cy="3712674"/>
          </a:xfrm>
          <a:prstGeom prst="rect">
            <a:avLst/>
          </a:prstGeom>
        </p:spPr>
        <p:txBody>
          <a:bodyPr>
            <a:normAutofit/>
          </a:bodyPr>
          <a:lstStyle>
            <a:lvl1pPr marL="0" indent="0">
              <a:lnSpc>
                <a:spcPct val="130000"/>
              </a:lnSpc>
              <a:buNone/>
              <a:defRPr sz="1500" b="0" i="0" kern="1500" spc="0" baseline="0">
                <a:solidFill>
                  <a:schemeClr val="tx1">
                    <a:lumMod val="50000"/>
                    <a:lumOff val="50000"/>
                  </a:schemeClr>
                </a:solidFill>
                <a:latin typeface="Roboto Light" panose="02000000000000000000" pitchFamily="2" charset="0"/>
                <a:ea typeface="Roboto Light" panose="02000000000000000000" pitchFamily="2" charset="0"/>
              </a:defRPr>
            </a:lvl1pPr>
            <a:lvl2pPr>
              <a:defRPr sz="1500" baseline="0">
                <a:solidFill>
                  <a:schemeClr val="bg2">
                    <a:lumMod val="25000"/>
                  </a:schemeClr>
                </a:solidFill>
                <a:latin typeface="Roboto Light" panose="02000000000000000000" pitchFamily="2" charset="0"/>
              </a:defRPr>
            </a:lvl2pPr>
            <a:lvl3pPr>
              <a:defRPr sz="1500" baseline="0">
                <a:solidFill>
                  <a:schemeClr val="bg2">
                    <a:lumMod val="25000"/>
                  </a:schemeClr>
                </a:solidFill>
                <a:latin typeface="Roboto Light" panose="02000000000000000000" pitchFamily="2" charset="0"/>
              </a:defRPr>
            </a:lvl3pPr>
            <a:lvl4pPr>
              <a:defRPr sz="1500" baseline="0">
                <a:solidFill>
                  <a:schemeClr val="bg2">
                    <a:lumMod val="25000"/>
                  </a:schemeClr>
                </a:solidFill>
                <a:latin typeface="Roboto Light" panose="02000000000000000000" pitchFamily="2" charset="0"/>
              </a:defRPr>
            </a:lvl4pPr>
            <a:lvl5pPr>
              <a:defRPr sz="1500" baseline="0">
                <a:solidFill>
                  <a:schemeClr val="bg2">
                    <a:lumMod val="25000"/>
                  </a:schemeClr>
                </a:solidFill>
                <a:latin typeface="Roboto Light" panose="02000000000000000000" pitchFamily="2" charset="0"/>
              </a:defRPr>
            </a:lvl5pPr>
          </a:lstStyle>
          <a:p>
            <a:pPr lvl="0"/>
            <a:r>
              <a:rPr lang="fr-FR"/>
              <a:t>Modifier les styles du texte du masque
Deuxième niveau
Troisième niveau
Quatrième niveau
Cinquième niveau</a:t>
            </a:r>
            <a:endParaRPr lang="nl-NL" dirty="0"/>
          </a:p>
        </p:txBody>
      </p:sp>
      <p:sp>
        <p:nvSpPr>
          <p:cNvPr id="5" name="Titel 1">
            <a:extLst>
              <a:ext uri="{FF2B5EF4-FFF2-40B4-BE49-F238E27FC236}">
                <a16:creationId xmlns:a16="http://schemas.microsoft.com/office/drawing/2014/main" id="{83AE99AF-1B4E-FB85-A8A6-DEB6207CA60B}"/>
              </a:ext>
            </a:extLst>
          </p:cNvPr>
          <p:cNvSpPr>
            <a:spLocks noGrp="1"/>
          </p:cNvSpPr>
          <p:nvPr>
            <p:ph type="title" hasCustomPrompt="1"/>
          </p:nvPr>
        </p:nvSpPr>
        <p:spPr>
          <a:xfrm>
            <a:off x="668190" y="1007816"/>
            <a:ext cx="10883727" cy="603887"/>
          </a:xfrm>
          <a:prstGeom prst="rect">
            <a:avLst/>
          </a:prstGeom>
        </p:spPr>
        <p:txBody>
          <a:bodyPr>
            <a:normAutofit/>
          </a:bodyPr>
          <a:lstStyle>
            <a:lvl1pPr>
              <a:defRPr sz="3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headline</a:t>
            </a:r>
          </a:p>
        </p:txBody>
      </p:sp>
      <p:sp>
        <p:nvSpPr>
          <p:cNvPr id="7" name="Text Placeholder 4">
            <a:extLst>
              <a:ext uri="{FF2B5EF4-FFF2-40B4-BE49-F238E27FC236}">
                <a16:creationId xmlns:a16="http://schemas.microsoft.com/office/drawing/2014/main" id="{C124E313-7E77-9296-D11A-498711A2B387}"/>
              </a:ext>
            </a:extLst>
          </p:cNvPr>
          <p:cNvSpPr>
            <a:spLocks noGrp="1"/>
          </p:cNvSpPr>
          <p:nvPr>
            <p:ph type="body" sz="quarter" idx="14" hasCustomPrompt="1"/>
          </p:nvPr>
        </p:nvSpPr>
        <p:spPr>
          <a:xfrm>
            <a:off x="668193" y="1717482"/>
            <a:ext cx="10883728" cy="364765"/>
          </a:xfrm>
          <a:prstGeom prst="rect">
            <a:avLst/>
          </a:prstGeom>
        </p:spPr>
        <p:txBody>
          <a:bodyPr>
            <a:normAutofit/>
          </a:bodyPr>
          <a:lstStyle>
            <a:lvl1pPr marL="0" indent="0">
              <a:buNone/>
              <a:defRPr sz="2000" b="0" i="0" baseline="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sub-headline</a:t>
            </a:r>
            <a:endParaRPr lang="en-BE"/>
          </a:p>
        </p:txBody>
      </p:sp>
    </p:spTree>
    <p:extLst>
      <p:ext uri="{BB962C8B-B14F-4D97-AF65-F5344CB8AC3E}">
        <p14:creationId xmlns:p14="http://schemas.microsoft.com/office/powerpoint/2010/main" val="930998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 Image Page">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A6CB2BBF-6233-A765-B2D5-F8F6AAC4D019}"/>
              </a:ext>
            </a:extLst>
          </p:cNvPr>
          <p:cNvPicPr>
            <a:picLocks noChangeAspect="1"/>
          </p:cNvPicPr>
          <p:nvPr userDrawn="1"/>
        </p:nvPicPr>
        <p:blipFill>
          <a:blip r:embed="rId2"/>
          <a:srcRect/>
          <a:stretch/>
        </p:blipFill>
        <p:spPr>
          <a:xfrm>
            <a:off x="0" y="0"/>
            <a:ext cx="12192000" cy="6858000"/>
          </a:xfrm>
          <a:prstGeom prst="rect">
            <a:avLst/>
          </a:prstGeom>
        </p:spPr>
      </p:pic>
      <p:sp>
        <p:nvSpPr>
          <p:cNvPr id="6" name="Tijdelijke aanduiding voor dianummer 5">
            <a:extLst>
              <a:ext uri="{FF2B5EF4-FFF2-40B4-BE49-F238E27FC236}">
                <a16:creationId xmlns:a16="http://schemas.microsoft.com/office/drawing/2014/main" id="{7FC53E47-0E6A-DE16-0730-64C755DD75A0}"/>
              </a:ext>
            </a:extLst>
          </p:cNvPr>
          <p:cNvSpPr>
            <a:spLocks noGrp="1"/>
          </p:cNvSpPr>
          <p:nvPr>
            <p:ph type="sldNum" sz="quarter" idx="12"/>
          </p:nvPr>
        </p:nvSpPr>
        <p:spPr>
          <a:xfrm>
            <a:off x="9290222" y="6423497"/>
            <a:ext cx="2743200" cy="230832"/>
          </a:xfrm>
          <a:prstGeom prst="rect">
            <a:avLst/>
          </a:prstGeom>
        </p:spPr>
        <p:txBody>
          <a:bodyPr/>
          <a:lstStyle>
            <a:lvl1pPr>
              <a:defRPr sz="900"/>
            </a:lvl1pPr>
          </a:lstStyle>
          <a:p>
            <a:fld id="{41814595-6856-9B4E-BECB-F9B7E4876AE1}" type="slidenum">
              <a:rPr lang="nl-NL" smtClean="0"/>
              <a:pPr/>
              <a:t>‹N°›</a:t>
            </a:fld>
            <a:endParaRPr lang="nl-NL" dirty="0"/>
          </a:p>
        </p:txBody>
      </p:sp>
      <p:sp>
        <p:nvSpPr>
          <p:cNvPr id="14" name="Tekstvak 13">
            <a:extLst>
              <a:ext uri="{FF2B5EF4-FFF2-40B4-BE49-F238E27FC236}">
                <a16:creationId xmlns:a16="http://schemas.microsoft.com/office/drawing/2014/main" id="{E4E2143F-9D14-9820-2021-127EBC5ED6AD}"/>
              </a:ext>
            </a:extLst>
          </p:cNvPr>
          <p:cNvSpPr txBox="1"/>
          <p:nvPr userDrawn="1"/>
        </p:nvSpPr>
        <p:spPr>
          <a:xfrm>
            <a:off x="282422" y="6441230"/>
            <a:ext cx="6098058" cy="230832"/>
          </a:xfrm>
          <a:prstGeom prst="rect">
            <a:avLst/>
          </a:prstGeom>
          <a:noFill/>
        </p:spPr>
        <p:txBody>
          <a:bodyPr wrap="square">
            <a:spAutoFit/>
          </a:bodyPr>
          <a:lstStyle/>
          <a:p>
            <a:r>
              <a:rPr lang="nl-NL" sz="900" b="0" i="0" dirty="0">
                <a:solidFill>
                  <a:schemeClr val="tx1">
                    <a:lumMod val="85000"/>
                    <a:lumOff val="15000"/>
                  </a:schemeClr>
                </a:solidFill>
                <a:effectLst/>
                <a:latin typeface="Helvetica Light" panose="020B0403020202020204" pitchFamily="34" charset="0"/>
              </a:rPr>
              <a:t>Thomas </a:t>
            </a:r>
            <a:r>
              <a:rPr lang="nl-NL" sz="900" b="0" i="0" dirty="0" err="1">
                <a:solidFill>
                  <a:schemeClr val="tx1">
                    <a:lumMod val="85000"/>
                    <a:lumOff val="15000"/>
                  </a:schemeClr>
                </a:solidFill>
                <a:effectLst/>
                <a:latin typeface="Helvetica Light" panose="020B0403020202020204" pitchFamily="34" charset="0"/>
              </a:rPr>
              <a:t>Vuillaume</a:t>
            </a:r>
            <a:endParaRPr lang="nl-NL" sz="900" b="0" i="0" dirty="0">
              <a:solidFill>
                <a:schemeClr val="tx1">
                  <a:lumMod val="85000"/>
                  <a:lumOff val="15000"/>
                </a:schemeClr>
              </a:solidFill>
              <a:effectLst/>
              <a:latin typeface="Helvetica Light" panose="020B0403020202020204" pitchFamily="34" charset="0"/>
            </a:endParaRPr>
          </a:p>
        </p:txBody>
      </p:sp>
      <p:sp>
        <p:nvSpPr>
          <p:cNvPr id="2" name="Tijdelijke aanduiding voor inhoud 3">
            <a:extLst>
              <a:ext uri="{FF2B5EF4-FFF2-40B4-BE49-F238E27FC236}">
                <a16:creationId xmlns:a16="http://schemas.microsoft.com/office/drawing/2014/main" id="{D58757BA-C3A1-69C4-3CB0-EE4474D63852}"/>
              </a:ext>
            </a:extLst>
          </p:cNvPr>
          <p:cNvSpPr>
            <a:spLocks noGrp="1"/>
          </p:cNvSpPr>
          <p:nvPr>
            <p:ph sz="half" idx="15"/>
          </p:nvPr>
        </p:nvSpPr>
        <p:spPr>
          <a:xfrm>
            <a:off x="668192" y="2343020"/>
            <a:ext cx="5712288" cy="3712673"/>
          </a:xfrm>
          <a:prstGeom prst="rect">
            <a:avLst/>
          </a:prstGeom>
        </p:spPr>
        <p:txBody>
          <a:bodyPr>
            <a:normAutofit/>
          </a:bodyPr>
          <a:lstStyle>
            <a:lvl1pPr marL="0" indent="0">
              <a:lnSpc>
                <a:spcPct val="130000"/>
              </a:lnSpc>
              <a:buNone/>
              <a:defRPr sz="1500" b="0" i="0" kern="1500" spc="0" baseline="0">
                <a:solidFill>
                  <a:schemeClr val="tx1">
                    <a:lumMod val="50000"/>
                    <a:lumOff val="50000"/>
                  </a:schemeClr>
                </a:solidFill>
                <a:latin typeface="Roboto Light" panose="02000000000000000000" pitchFamily="2" charset="0"/>
                <a:ea typeface="Roboto Light" panose="02000000000000000000" pitchFamily="2" charset="0"/>
              </a:defRPr>
            </a:lvl1pPr>
            <a:lvl2pPr>
              <a:defRPr sz="1500" baseline="0">
                <a:solidFill>
                  <a:schemeClr val="bg2">
                    <a:lumMod val="25000"/>
                  </a:schemeClr>
                </a:solidFill>
                <a:latin typeface="Roboto Light" panose="02000000000000000000" pitchFamily="2" charset="0"/>
              </a:defRPr>
            </a:lvl2pPr>
            <a:lvl3pPr>
              <a:defRPr sz="1500" baseline="0">
                <a:solidFill>
                  <a:schemeClr val="bg2">
                    <a:lumMod val="25000"/>
                  </a:schemeClr>
                </a:solidFill>
                <a:latin typeface="Roboto Light" panose="02000000000000000000" pitchFamily="2" charset="0"/>
              </a:defRPr>
            </a:lvl3pPr>
            <a:lvl4pPr>
              <a:defRPr sz="1500" baseline="0">
                <a:solidFill>
                  <a:schemeClr val="bg2">
                    <a:lumMod val="25000"/>
                  </a:schemeClr>
                </a:solidFill>
                <a:latin typeface="Roboto Light" panose="02000000000000000000" pitchFamily="2" charset="0"/>
              </a:defRPr>
            </a:lvl4pPr>
            <a:lvl5pPr>
              <a:defRPr sz="1500" baseline="0">
                <a:solidFill>
                  <a:schemeClr val="bg2">
                    <a:lumMod val="25000"/>
                  </a:schemeClr>
                </a:solidFill>
                <a:latin typeface="Roboto Light" panose="02000000000000000000" pitchFamily="2" charset="0"/>
              </a:defRPr>
            </a:lvl5pPr>
          </a:lstStyle>
          <a:p>
            <a:pPr lvl="0"/>
            <a:r>
              <a:rPr lang="fr-FR"/>
              <a:t>Modifier les styles du texte du masque
Deuxième niveau
Troisième niveau
Quatrième niveau
Cinquième niveau</a:t>
            </a:r>
            <a:endParaRPr lang="nl-NL" dirty="0"/>
          </a:p>
        </p:txBody>
      </p:sp>
      <p:sp>
        <p:nvSpPr>
          <p:cNvPr id="4" name="Tijdelijke aanduiding voor afbeelding 2">
            <a:extLst>
              <a:ext uri="{FF2B5EF4-FFF2-40B4-BE49-F238E27FC236}">
                <a16:creationId xmlns:a16="http://schemas.microsoft.com/office/drawing/2014/main" id="{8106EC27-6DB4-AD8B-123F-C0933923EAF8}"/>
              </a:ext>
            </a:extLst>
          </p:cNvPr>
          <p:cNvSpPr>
            <a:spLocks noGrp="1"/>
          </p:cNvSpPr>
          <p:nvPr>
            <p:ph type="pic" sz="quarter" idx="10" hasCustomPrompt="1"/>
          </p:nvPr>
        </p:nvSpPr>
        <p:spPr>
          <a:xfrm>
            <a:off x="6624662" y="2342991"/>
            <a:ext cx="4927256" cy="3712673"/>
          </a:xfrm>
          <a:prstGeom prst="rect">
            <a:avLst/>
          </a:prstGeom>
        </p:spPr>
        <p:txBody>
          <a:bodyPr>
            <a:normAutofit/>
          </a:bodyPr>
          <a:lstStyle>
            <a:lvl1pPr marL="0" indent="0" algn="ctr">
              <a:buNone/>
              <a:defRPr sz="1200" b="0" i="0">
                <a:solidFill>
                  <a:srgbClr val="80539A"/>
                </a:solidFill>
                <a:latin typeface="Roboto Light" panose="02000000000000000000" pitchFamily="2" charset="0"/>
                <a:ea typeface="Roboto Light" panose="02000000000000000000" pitchFamily="2" charset="0"/>
              </a:defRPr>
            </a:lvl1pPr>
          </a:lstStyle>
          <a:p>
            <a:r>
              <a:rPr lang="nl-NL" dirty="0" err="1"/>
              <a:t>Insert</a:t>
            </a:r>
            <a:r>
              <a:rPr lang="nl-NL" dirty="0"/>
              <a:t> Image  </a:t>
            </a:r>
          </a:p>
        </p:txBody>
      </p:sp>
      <p:sp>
        <p:nvSpPr>
          <p:cNvPr id="12" name="Titel 1">
            <a:extLst>
              <a:ext uri="{FF2B5EF4-FFF2-40B4-BE49-F238E27FC236}">
                <a16:creationId xmlns:a16="http://schemas.microsoft.com/office/drawing/2014/main" id="{9186B981-8A21-AC28-8A95-C238A03276CE}"/>
              </a:ext>
            </a:extLst>
          </p:cNvPr>
          <p:cNvSpPr>
            <a:spLocks noGrp="1"/>
          </p:cNvSpPr>
          <p:nvPr>
            <p:ph type="title" hasCustomPrompt="1"/>
          </p:nvPr>
        </p:nvSpPr>
        <p:spPr>
          <a:xfrm>
            <a:off x="668190" y="1007816"/>
            <a:ext cx="10883727" cy="603887"/>
          </a:xfrm>
          <a:prstGeom prst="rect">
            <a:avLst/>
          </a:prstGeom>
        </p:spPr>
        <p:txBody>
          <a:bodyPr>
            <a:normAutofit/>
          </a:bodyPr>
          <a:lstStyle>
            <a:lvl1pPr>
              <a:defRPr sz="3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headline</a:t>
            </a:r>
          </a:p>
        </p:txBody>
      </p:sp>
      <p:sp>
        <p:nvSpPr>
          <p:cNvPr id="13" name="Text Placeholder 4">
            <a:extLst>
              <a:ext uri="{FF2B5EF4-FFF2-40B4-BE49-F238E27FC236}">
                <a16:creationId xmlns:a16="http://schemas.microsoft.com/office/drawing/2014/main" id="{8C546CEE-0664-2C7A-1DA8-FBF3D4E89472}"/>
              </a:ext>
            </a:extLst>
          </p:cNvPr>
          <p:cNvSpPr>
            <a:spLocks noGrp="1"/>
          </p:cNvSpPr>
          <p:nvPr>
            <p:ph type="body" sz="quarter" idx="14" hasCustomPrompt="1"/>
          </p:nvPr>
        </p:nvSpPr>
        <p:spPr>
          <a:xfrm>
            <a:off x="668193" y="1717482"/>
            <a:ext cx="10883728" cy="364765"/>
          </a:xfrm>
          <a:prstGeom prst="rect">
            <a:avLst/>
          </a:prstGeom>
        </p:spPr>
        <p:txBody>
          <a:bodyPr>
            <a:normAutofit/>
          </a:bodyPr>
          <a:lstStyle>
            <a:lvl1pPr marL="0" indent="0">
              <a:buNone/>
              <a:defRPr sz="2000" b="0" i="0" baseline="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sub-headline</a:t>
            </a:r>
            <a:endParaRPr lang="en-BE"/>
          </a:p>
        </p:txBody>
      </p:sp>
    </p:spTree>
    <p:extLst>
      <p:ext uri="{BB962C8B-B14F-4D97-AF65-F5344CB8AC3E}">
        <p14:creationId xmlns:p14="http://schemas.microsoft.com/office/powerpoint/2010/main" val="2521347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Page 1">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FEB6B991-C653-1348-66E1-18A09EA76FF3}"/>
              </a:ext>
            </a:extLst>
          </p:cNvPr>
          <p:cNvPicPr>
            <a:picLocks noChangeAspect="1"/>
          </p:cNvPicPr>
          <p:nvPr userDrawn="1"/>
        </p:nvPicPr>
        <p:blipFill>
          <a:blip r:embed="rId2"/>
          <a:srcRect/>
          <a:stretch/>
        </p:blipFill>
        <p:spPr>
          <a:xfrm>
            <a:off x="0" y="0"/>
            <a:ext cx="12192000" cy="6858000"/>
          </a:xfrm>
          <a:prstGeom prst="rect">
            <a:avLst/>
          </a:prstGeom>
        </p:spPr>
      </p:pic>
      <p:sp>
        <p:nvSpPr>
          <p:cNvPr id="6" name="Tijdelijke aanduiding voor dianummer 5">
            <a:extLst>
              <a:ext uri="{FF2B5EF4-FFF2-40B4-BE49-F238E27FC236}">
                <a16:creationId xmlns:a16="http://schemas.microsoft.com/office/drawing/2014/main" id="{7FC53E47-0E6A-DE16-0730-64C755DD75A0}"/>
              </a:ext>
            </a:extLst>
          </p:cNvPr>
          <p:cNvSpPr>
            <a:spLocks noGrp="1"/>
          </p:cNvSpPr>
          <p:nvPr>
            <p:ph type="sldNum" sz="quarter" idx="12"/>
          </p:nvPr>
        </p:nvSpPr>
        <p:spPr>
          <a:xfrm>
            <a:off x="9290222" y="6423497"/>
            <a:ext cx="2743200" cy="230832"/>
          </a:xfrm>
          <a:prstGeom prst="rect">
            <a:avLst/>
          </a:prstGeom>
        </p:spPr>
        <p:txBody>
          <a:bodyPr/>
          <a:lstStyle>
            <a:lvl1pPr>
              <a:defRPr sz="900"/>
            </a:lvl1pPr>
          </a:lstStyle>
          <a:p>
            <a:fld id="{41814595-6856-9B4E-BECB-F9B7E4876AE1}" type="slidenum">
              <a:rPr lang="nl-NL" smtClean="0"/>
              <a:pPr/>
              <a:t>‹N°›</a:t>
            </a:fld>
            <a:endParaRPr lang="nl-NL" dirty="0"/>
          </a:p>
        </p:txBody>
      </p:sp>
      <p:sp>
        <p:nvSpPr>
          <p:cNvPr id="14" name="Tekstvak 13">
            <a:extLst>
              <a:ext uri="{FF2B5EF4-FFF2-40B4-BE49-F238E27FC236}">
                <a16:creationId xmlns:a16="http://schemas.microsoft.com/office/drawing/2014/main" id="{E4E2143F-9D14-9820-2021-127EBC5ED6AD}"/>
              </a:ext>
            </a:extLst>
          </p:cNvPr>
          <p:cNvSpPr txBox="1"/>
          <p:nvPr userDrawn="1"/>
        </p:nvSpPr>
        <p:spPr>
          <a:xfrm>
            <a:off x="282422" y="6441230"/>
            <a:ext cx="6098058" cy="230832"/>
          </a:xfrm>
          <a:prstGeom prst="rect">
            <a:avLst/>
          </a:prstGeom>
          <a:noFill/>
        </p:spPr>
        <p:txBody>
          <a:bodyPr wrap="square">
            <a:spAutoFit/>
          </a:bodyPr>
          <a:lstStyle/>
          <a:p>
            <a:r>
              <a:rPr lang="nl-NL" sz="900" b="0" i="0" dirty="0">
                <a:solidFill>
                  <a:schemeClr val="tx1">
                    <a:lumMod val="85000"/>
                    <a:lumOff val="15000"/>
                  </a:schemeClr>
                </a:solidFill>
                <a:effectLst/>
                <a:latin typeface="Helvetica Light" panose="020B0403020202020204" pitchFamily="34" charset="0"/>
              </a:rPr>
              <a:t>Thomas </a:t>
            </a:r>
            <a:r>
              <a:rPr lang="nl-NL" sz="900" b="0" i="0" dirty="0" err="1">
                <a:solidFill>
                  <a:schemeClr val="tx1">
                    <a:lumMod val="85000"/>
                    <a:lumOff val="15000"/>
                  </a:schemeClr>
                </a:solidFill>
                <a:effectLst/>
                <a:latin typeface="Helvetica Light" panose="020B0403020202020204" pitchFamily="34" charset="0"/>
              </a:rPr>
              <a:t>Vuillaume</a:t>
            </a:r>
            <a:endParaRPr lang="nl-NL" sz="900" b="0" i="0" dirty="0">
              <a:solidFill>
                <a:schemeClr val="tx1">
                  <a:lumMod val="85000"/>
                  <a:lumOff val="15000"/>
                </a:schemeClr>
              </a:solidFill>
              <a:effectLst/>
              <a:latin typeface="Helvetica Light" panose="020B0403020202020204" pitchFamily="34" charset="0"/>
            </a:endParaRPr>
          </a:p>
        </p:txBody>
      </p:sp>
      <p:sp>
        <p:nvSpPr>
          <p:cNvPr id="5" name="Tijdelijke aanduiding voor afbeelding 2">
            <a:extLst>
              <a:ext uri="{FF2B5EF4-FFF2-40B4-BE49-F238E27FC236}">
                <a16:creationId xmlns:a16="http://schemas.microsoft.com/office/drawing/2014/main" id="{A07DC241-0C0F-C93B-1E0A-D53F4363EB65}"/>
              </a:ext>
            </a:extLst>
          </p:cNvPr>
          <p:cNvSpPr>
            <a:spLocks noGrp="1"/>
          </p:cNvSpPr>
          <p:nvPr>
            <p:ph type="pic" sz="quarter" idx="10" hasCustomPrompt="1"/>
          </p:nvPr>
        </p:nvSpPr>
        <p:spPr>
          <a:xfrm>
            <a:off x="668191" y="2343020"/>
            <a:ext cx="10883725" cy="3712644"/>
          </a:xfrm>
          <a:prstGeom prst="rect">
            <a:avLst/>
          </a:prstGeom>
        </p:spPr>
        <p:txBody>
          <a:bodyPr>
            <a:normAutofit/>
          </a:bodyPr>
          <a:lstStyle>
            <a:lvl1pPr marL="0" indent="0" algn="ctr">
              <a:buNone/>
              <a:defRPr sz="1200" b="0" i="0">
                <a:solidFill>
                  <a:srgbClr val="80539A"/>
                </a:solidFill>
                <a:latin typeface="Roboto Light" panose="02000000000000000000" pitchFamily="2" charset="0"/>
                <a:ea typeface="Roboto Light" panose="02000000000000000000" pitchFamily="2" charset="0"/>
              </a:defRPr>
            </a:lvl1pPr>
          </a:lstStyle>
          <a:p>
            <a:r>
              <a:rPr lang="nl-NL" dirty="0" err="1"/>
              <a:t>Insert</a:t>
            </a:r>
            <a:r>
              <a:rPr lang="nl-NL" dirty="0"/>
              <a:t> Image  </a:t>
            </a:r>
          </a:p>
        </p:txBody>
      </p:sp>
      <p:sp>
        <p:nvSpPr>
          <p:cNvPr id="10" name="Titel 1">
            <a:extLst>
              <a:ext uri="{FF2B5EF4-FFF2-40B4-BE49-F238E27FC236}">
                <a16:creationId xmlns:a16="http://schemas.microsoft.com/office/drawing/2014/main" id="{37DF630A-7265-038F-4169-B596A213A2E9}"/>
              </a:ext>
            </a:extLst>
          </p:cNvPr>
          <p:cNvSpPr>
            <a:spLocks noGrp="1"/>
          </p:cNvSpPr>
          <p:nvPr>
            <p:ph type="title" hasCustomPrompt="1"/>
          </p:nvPr>
        </p:nvSpPr>
        <p:spPr>
          <a:xfrm>
            <a:off x="668190" y="1007816"/>
            <a:ext cx="10883727" cy="603887"/>
          </a:xfrm>
          <a:prstGeom prst="rect">
            <a:avLst/>
          </a:prstGeom>
        </p:spPr>
        <p:txBody>
          <a:bodyPr>
            <a:normAutofit/>
          </a:bodyPr>
          <a:lstStyle>
            <a:lvl1pPr>
              <a:defRPr sz="3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headline</a:t>
            </a:r>
          </a:p>
        </p:txBody>
      </p:sp>
      <p:sp>
        <p:nvSpPr>
          <p:cNvPr id="12" name="Text Placeholder 4">
            <a:extLst>
              <a:ext uri="{FF2B5EF4-FFF2-40B4-BE49-F238E27FC236}">
                <a16:creationId xmlns:a16="http://schemas.microsoft.com/office/drawing/2014/main" id="{59B0BEC9-0FE0-2E13-3C77-2BEEA40B61DE}"/>
              </a:ext>
            </a:extLst>
          </p:cNvPr>
          <p:cNvSpPr>
            <a:spLocks noGrp="1"/>
          </p:cNvSpPr>
          <p:nvPr>
            <p:ph type="body" sz="quarter" idx="14" hasCustomPrompt="1"/>
          </p:nvPr>
        </p:nvSpPr>
        <p:spPr>
          <a:xfrm>
            <a:off x="668193" y="1717482"/>
            <a:ext cx="10883728" cy="364765"/>
          </a:xfrm>
          <a:prstGeom prst="rect">
            <a:avLst/>
          </a:prstGeom>
        </p:spPr>
        <p:txBody>
          <a:bodyPr>
            <a:normAutofit/>
          </a:bodyPr>
          <a:lstStyle>
            <a:lvl1pPr marL="0" indent="0">
              <a:buNone/>
              <a:defRPr sz="2000" b="0" i="0" baseline="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sub-headline</a:t>
            </a:r>
            <a:endParaRPr lang="en-BE"/>
          </a:p>
        </p:txBody>
      </p:sp>
    </p:spTree>
    <p:extLst>
      <p:ext uri="{BB962C8B-B14F-4D97-AF65-F5344CB8AC3E}">
        <p14:creationId xmlns:p14="http://schemas.microsoft.com/office/powerpoint/2010/main" val="917929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Page 2">
    <p:bg>
      <p:bgPr>
        <a:blipFill>
          <a:blip r:embed="rId2"/>
          <a:tile tx="0" ty="0" sx="30000" sy="30000" flip="none" algn="tl"/>
        </a:blipFill>
        <a:effectLst/>
      </p:bgPr>
    </p:bg>
    <p:spTree>
      <p:nvGrpSpPr>
        <p:cNvPr id="1" name=""/>
        <p:cNvGrpSpPr/>
        <p:nvPr/>
      </p:nvGrpSpPr>
      <p:grpSpPr>
        <a:xfrm>
          <a:off x="0" y="0"/>
          <a:ext cx="0" cy="0"/>
          <a:chOff x="0" y="0"/>
          <a:chExt cx="0" cy="0"/>
        </a:xfrm>
      </p:grpSpPr>
      <p:sp>
        <p:nvSpPr>
          <p:cNvPr id="3" name="Tijdelijke aanduiding voor afbeelding 2">
            <a:extLst>
              <a:ext uri="{FF2B5EF4-FFF2-40B4-BE49-F238E27FC236}">
                <a16:creationId xmlns:a16="http://schemas.microsoft.com/office/drawing/2014/main" id="{A0A1AAEF-E0DD-FCD8-E2C6-D903DBA12BC4}"/>
              </a:ext>
            </a:extLst>
          </p:cNvPr>
          <p:cNvSpPr>
            <a:spLocks noGrp="1"/>
          </p:cNvSpPr>
          <p:nvPr>
            <p:ph type="pic" idx="1" hasCustomPrompt="1"/>
          </p:nvPr>
        </p:nvSpPr>
        <p:spPr>
          <a:xfrm>
            <a:off x="0" y="1"/>
            <a:ext cx="12192000" cy="6857999"/>
          </a:xfrm>
          <a:prstGeom prst="rect">
            <a:avLst/>
          </a:prstGeom>
        </p:spPr>
        <p:txBody>
          <a:bodyPr/>
          <a:lstStyle>
            <a:lvl1pPr marL="0" indent="0">
              <a:buNone/>
              <a:defRPr sz="3200">
                <a:solidFill>
                  <a:srgbClr val="80539A"/>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err="1"/>
              <a:t>Insert</a:t>
            </a:r>
            <a:r>
              <a:rPr lang="nl-NL" dirty="0"/>
              <a:t> image</a:t>
            </a:r>
          </a:p>
          <a:p>
            <a:endParaRPr lang="nl-NL" dirty="0"/>
          </a:p>
        </p:txBody>
      </p:sp>
      <p:sp>
        <p:nvSpPr>
          <p:cNvPr id="31" name="Platshållare för text 8">
            <a:extLst>
              <a:ext uri="{FF2B5EF4-FFF2-40B4-BE49-F238E27FC236}">
                <a16:creationId xmlns:a16="http://schemas.microsoft.com/office/drawing/2014/main" id="{02C08B2C-83D9-854B-33D7-A8534EB425D4}"/>
              </a:ext>
            </a:extLst>
          </p:cNvPr>
          <p:cNvSpPr>
            <a:spLocks noGrp="1" noChangeAspect="1"/>
          </p:cNvSpPr>
          <p:nvPr>
            <p:ph type="body" sz="quarter" idx="11"/>
          </p:nvPr>
        </p:nvSpPr>
        <p:spPr>
          <a:xfrm>
            <a:off x="304800" y="327025"/>
            <a:ext cx="3650751" cy="409575"/>
          </a:xfrm>
          <a:prstGeom prst="rect">
            <a:avLst/>
          </a:prstGeom>
          <a:blipFill>
            <a:blip r:embed="rId3"/>
            <a:stretch>
              <a:fillRect/>
            </a:stretch>
          </a:blipFill>
        </p:spPr>
        <p:txBody>
          <a:bodyPr>
            <a:normAutofit/>
          </a:bodyPr>
          <a:lstStyle>
            <a:lvl1pPr marL="0" indent="0">
              <a:buFontTx/>
              <a:buNone/>
              <a:defRPr sz="100">
                <a:noFill/>
              </a:defRPr>
            </a:lvl1pPr>
          </a:lstStyle>
          <a:p>
            <a:pPr lvl="0"/>
            <a:r>
              <a:rPr lang="fr-FR"/>
              <a:t>Modifier les styles du texte du masque
Deuxième niveau
Troisième niveau
Quatrième niveau
Cinquième niveau</a:t>
            </a:r>
            <a:endParaRPr lang="en-US" dirty="0"/>
          </a:p>
        </p:txBody>
      </p:sp>
    </p:spTree>
    <p:extLst>
      <p:ext uri="{BB962C8B-B14F-4D97-AF65-F5344CB8AC3E}">
        <p14:creationId xmlns:p14="http://schemas.microsoft.com/office/powerpoint/2010/main" val="4185246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age 1">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51E24318-4CAF-8E76-2F1A-8BF6A9E46AF2}"/>
              </a:ext>
            </a:extLst>
          </p:cNvPr>
          <p:cNvPicPr>
            <a:picLocks noChangeAspect="1"/>
          </p:cNvPicPr>
          <p:nvPr userDrawn="1"/>
        </p:nvPicPr>
        <p:blipFill>
          <a:blip r:embed="rId2"/>
          <a:srcRect/>
          <a:stretch/>
        </p:blipFill>
        <p:spPr>
          <a:xfrm>
            <a:off x="0" y="0"/>
            <a:ext cx="6096000" cy="6858000"/>
          </a:xfrm>
          <a:prstGeom prst="rect">
            <a:avLst/>
          </a:prstGeom>
        </p:spPr>
      </p:pic>
      <p:sp>
        <p:nvSpPr>
          <p:cNvPr id="3" name="Tijdelijke aanduiding voor afbeelding 2">
            <a:extLst>
              <a:ext uri="{FF2B5EF4-FFF2-40B4-BE49-F238E27FC236}">
                <a16:creationId xmlns:a16="http://schemas.microsoft.com/office/drawing/2014/main" id="{A0A1AAEF-E0DD-FCD8-E2C6-D903DBA12BC4}"/>
              </a:ext>
            </a:extLst>
          </p:cNvPr>
          <p:cNvSpPr>
            <a:spLocks noGrp="1"/>
          </p:cNvSpPr>
          <p:nvPr>
            <p:ph type="pic" idx="1" hasCustomPrompt="1"/>
          </p:nvPr>
        </p:nvSpPr>
        <p:spPr>
          <a:xfrm>
            <a:off x="6096000" y="0"/>
            <a:ext cx="6096000" cy="6857999"/>
          </a:xfrm>
          <a:prstGeom prst="rect">
            <a:avLst/>
          </a:prstGeom>
        </p:spPr>
        <p:txBody>
          <a:bodyPr/>
          <a:lstStyle>
            <a:lvl1pPr marL="0" indent="0">
              <a:buNone/>
              <a:defRPr sz="3200">
                <a:solidFill>
                  <a:srgbClr val="80539A"/>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err="1"/>
              <a:t>Insert</a:t>
            </a:r>
            <a:r>
              <a:rPr lang="nl-NL" dirty="0"/>
              <a:t> image</a:t>
            </a:r>
          </a:p>
          <a:p>
            <a:endParaRPr lang="nl-NL" dirty="0"/>
          </a:p>
        </p:txBody>
      </p:sp>
      <p:sp>
        <p:nvSpPr>
          <p:cNvPr id="6" name="Titel 1">
            <a:extLst>
              <a:ext uri="{FF2B5EF4-FFF2-40B4-BE49-F238E27FC236}">
                <a16:creationId xmlns:a16="http://schemas.microsoft.com/office/drawing/2014/main" id="{4EEF53FE-8D73-F338-C7BC-3BD523CBF7D1}"/>
              </a:ext>
            </a:extLst>
          </p:cNvPr>
          <p:cNvSpPr>
            <a:spLocks noGrp="1"/>
          </p:cNvSpPr>
          <p:nvPr>
            <p:ph type="title" hasCustomPrompt="1"/>
          </p:nvPr>
        </p:nvSpPr>
        <p:spPr>
          <a:xfrm>
            <a:off x="668192" y="1043412"/>
            <a:ext cx="5082367" cy="603887"/>
          </a:xfrm>
          <a:prstGeom prst="rect">
            <a:avLst/>
          </a:prstGeom>
        </p:spPr>
        <p:txBody>
          <a:bodyPr>
            <a:normAutofit/>
          </a:bodyPr>
          <a:lstStyle>
            <a:lvl1pPr>
              <a:defRPr sz="3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headline</a:t>
            </a:r>
          </a:p>
        </p:txBody>
      </p:sp>
      <p:sp>
        <p:nvSpPr>
          <p:cNvPr id="7" name="Text Placeholder 4">
            <a:extLst>
              <a:ext uri="{FF2B5EF4-FFF2-40B4-BE49-F238E27FC236}">
                <a16:creationId xmlns:a16="http://schemas.microsoft.com/office/drawing/2014/main" id="{F957915A-F087-78A5-3BC0-0FE86D78E560}"/>
              </a:ext>
            </a:extLst>
          </p:cNvPr>
          <p:cNvSpPr>
            <a:spLocks noGrp="1"/>
          </p:cNvSpPr>
          <p:nvPr>
            <p:ph type="body" sz="quarter" idx="14" hasCustomPrompt="1"/>
          </p:nvPr>
        </p:nvSpPr>
        <p:spPr>
          <a:xfrm>
            <a:off x="668192" y="1753107"/>
            <a:ext cx="5082368" cy="364765"/>
          </a:xfrm>
          <a:prstGeom prst="rect">
            <a:avLst/>
          </a:prstGeom>
        </p:spPr>
        <p:txBody>
          <a:bodyPr>
            <a:normAutofit/>
          </a:bodyPr>
          <a:lstStyle>
            <a:lvl1pPr marL="0" indent="0">
              <a:buNone/>
              <a:defRPr sz="2000" b="0" i="0" baseline="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sub-headline</a:t>
            </a:r>
            <a:endParaRPr lang="en-BE"/>
          </a:p>
        </p:txBody>
      </p:sp>
      <p:sp>
        <p:nvSpPr>
          <p:cNvPr id="8" name="Tijdelijke aanduiding voor inhoud 3">
            <a:extLst>
              <a:ext uri="{FF2B5EF4-FFF2-40B4-BE49-F238E27FC236}">
                <a16:creationId xmlns:a16="http://schemas.microsoft.com/office/drawing/2014/main" id="{9452988D-DD8F-6942-0798-DC58681C28BB}"/>
              </a:ext>
            </a:extLst>
          </p:cNvPr>
          <p:cNvSpPr>
            <a:spLocks noGrp="1"/>
          </p:cNvSpPr>
          <p:nvPr>
            <p:ph sz="half" idx="15" hasCustomPrompt="1"/>
          </p:nvPr>
        </p:nvSpPr>
        <p:spPr>
          <a:xfrm>
            <a:off x="668192" y="2373500"/>
            <a:ext cx="5082367" cy="3682163"/>
          </a:xfrm>
          <a:prstGeom prst="rect">
            <a:avLst/>
          </a:prstGeom>
        </p:spPr>
        <p:txBody>
          <a:bodyPr>
            <a:normAutofit/>
          </a:bodyPr>
          <a:lstStyle>
            <a:lvl1pPr marL="0" indent="0">
              <a:lnSpc>
                <a:spcPct val="130000"/>
              </a:lnSpc>
              <a:buNone/>
              <a:defRPr sz="1500" b="0" i="0" kern="1500" spc="0" baseline="0">
                <a:solidFill>
                  <a:schemeClr val="tx1">
                    <a:lumMod val="50000"/>
                    <a:lumOff val="50000"/>
                  </a:schemeClr>
                </a:solidFill>
                <a:latin typeface="Roboto Light" panose="02000000000000000000" pitchFamily="2" charset="0"/>
                <a:ea typeface="Roboto Light" panose="02000000000000000000" pitchFamily="2" charset="0"/>
              </a:defRPr>
            </a:lvl1pPr>
            <a:lvl2pPr>
              <a:defRPr sz="1500" baseline="0">
                <a:solidFill>
                  <a:schemeClr val="bg2">
                    <a:lumMod val="25000"/>
                  </a:schemeClr>
                </a:solidFill>
                <a:latin typeface="Roboto Light" panose="02000000000000000000" pitchFamily="2" charset="0"/>
              </a:defRPr>
            </a:lvl2pPr>
            <a:lvl3pPr>
              <a:defRPr sz="1500" baseline="0">
                <a:solidFill>
                  <a:schemeClr val="bg2">
                    <a:lumMod val="25000"/>
                  </a:schemeClr>
                </a:solidFill>
                <a:latin typeface="Roboto Light" panose="02000000000000000000" pitchFamily="2" charset="0"/>
              </a:defRPr>
            </a:lvl3pPr>
            <a:lvl4pPr>
              <a:defRPr sz="1500" baseline="0">
                <a:solidFill>
                  <a:schemeClr val="bg2">
                    <a:lumMod val="25000"/>
                  </a:schemeClr>
                </a:solidFill>
                <a:latin typeface="Roboto Light" panose="02000000000000000000" pitchFamily="2" charset="0"/>
              </a:defRPr>
            </a:lvl4pPr>
            <a:lvl5pPr>
              <a:defRPr sz="1500" baseline="0">
                <a:solidFill>
                  <a:schemeClr val="bg2">
                    <a:lumMod val="25000"/>
                  </a:schemeClr>
                </a:solidFill>
                <a:latin typeface="Roboto Light" panose="02000000000000000000" pitchFamily="2" charset="0"/>
              </a:defRPr>
            </a:lvl5pPr>
          </a:lstStyle>
          <a:p>
            <a:pPr lvl="0"/>
            <a:r>
              <a:rPr lang="nl-NL" dirty="0"/>
              <a:t>Click </a:t>
            </a:r>
            <a:r>
              <a:rPr lang="nl-NL" dirty="0" err="1"/>
              <a:t>here</a:t>
            </a:r>
            <a:r>
              <a:rPr lang="nl-NL" dirty="0"/>
              <a:t> </a:t>
            </a:r>
            <a:r>
              <a:rPr lang="nl-NL" dirty="0" err="1"/>
              <a:t>to</a:t>
            </a:r>
            <a:r>
              <a:rPr lang="nl-NL" dirty="0"/>
              <a:t> </a:t>
            </a:r>
            <a:r>
              <a:rPr lang="nl-NL" dirty="0" err="1"/>
              <a:t>insert</a:t>
            </a:r>
            <a:r>
              <a:rPr lang="nl-NL" dirty="0"/>
              <a:t> </a:t>
            </a:r>
            <a:r>
              <a:rPr lang="nl-NL" dirty="0" err="1"/>
              <a:t>text</a:t>
            </a:r>
            <a:endParaRPr lang="nl-NL" dirty="0"/>
          </a:p>
        </p:txBody>
      </p:sp>
      <p:sp>
        <p:nvSpPr>
          <p:cNvPr id="9" name="Tekstvak 8">
            <a:extLst>
              <a:ext uri="{FF2B5EF4-FFF2-40B4-BE49-F238E27FC236}">
                <a16:creationId xmlns:a16="http://schemas.microsoft.com/office/drawing/2014/main" id="{C7A7E3D9-DECE-DC0E-A595-E554901D6E68}"/>
              </a:ext>
            </a:extLst>
          </p:cNvPr>
          <p:cNvSpPr txBox="1"/>
          <p:nvPr userDrawn="1"/>
        </p:nvSpPr>
        <p:spPr>
          <a:xfrm>
            <a:off x="282422" y="6441230"/>
            <a:ext cx="5813578" cy="237866"/>
          </a:xfrm>
          <a:prstGeom prst="rect">
            <a:avLst/>
          </a:prstGeom>
          <a:noFill/>
        </p:spPr>
        <p:txBody>
          <a:bodyPr wrap="square">
            <a:spAutoFit/>
          </a:bodyPr>
          <a:lstStyle/>
          <a:p>
            <a:r>
              <a:rPr lang="nl-NL" sz="900" b="0" i="0" dirty="0">
                <a:solidFill>
                  <a:schemeClr val="tx1">
                    <a:lumMod val="85000"/>
                    <a:lumOff val="15000"/>
                  </a:schemeClr>
                </a:solidFill>
                <a:effectLst/>
                <a:latin typeface="Helvetica Light" panose="020B0403020202020204" pitchFamily="34" charset="0"/>
              </a:rPr>
              <a:t>Thomas </a:t>
            </a:r>
            <a:r>
              <a:rPr lang="nl-NL" sz="900" b="0" i="0" dirty="0" err="1">
                <a:solidFill>
                  <a:schemeClr val="tx1">
                    <a:lumMod val="85000"/>
                    <a:lumOff val="15000"/>
                  </a:schemeClr>
                </a:solidFill>
                <a:effectLst/>
                <a:latin typeface="Helvetica Light" panose="020B0403020202020204" pitchFamily="34" charset="0"/>
              </a:rPr>
              <a:t>Vuillaume</a:t>
            </a:r>
            <a:endParaRPr lang="nl-NL" sz="900" b="0" i="0" dirty="0">
              <a:solidFill>
                <a:schemeClr val="tx1">
                  <a:lumMod val="85000"/>
                  <a:lumOff val="15000"/>
                </a:schemeClr>
              </a:solidFill>
              <a:effectLst/>
              <a:latin typeface="Helvetica Light" panose="020B0403020202020204" pitchFamily="34" charset="0"/>
            </a:endParaRPr>
          </a:p>
        </p:txBody>
      </p:sp>
    </p:spTree>
    <p:extLst>
      <p:ext uri="{BB962C8B-B14F-4D97-AF65-F5344CB8AC3E}">
        <p14:creationId xmlns:p14="http://schemas.microsoft.com/office/powerpoint/2010/main" val="4247830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Page 2">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BC2653F7-86F5-8272-8E00-197EC02118D6}"/>
              </a:ext>
            </a:extLst>
          </p:cNvPr>
          <p:cNvPicPr>
            <a:picLocks noChangeAspect="1"/>
          </p:cNvPicPr>
          <p:nvPr userDrawn="1"/>
        </p:nvPicPr>
        <p:blipFill>
          <a:blip r:embed="rId2"/>
          <a:stretch>
            <a:fillRect/>
          </a:stretch>
        </p:blipFill>
        <p:spPr>
          <a:xfrm>
            <a:off x="6096000" y="0"/>
            <a:ext cx="6096000" cy="6858000"/>
          </a:xfrm>
          <a:prstGeom prst="rect">
            <a:avLst/>
          </a:prstGeom>
        </p:spPr>
      </p:pic>
      <p:sp>
        <p:nvSpPr>
          <p:cNvPr id="3" name="Tijdelijke aanduiding voor afbeelding 2">
            <a:extLst>
              <a:ext uri="{FF2B5EF4-FFF2-40B4-BE49-F238E27FC236}">
                <a16:creationId xmlns:a16="http://schemas.microsoft.com/office/drawing/2014/main" id="{A0A1AAEF-E0DD-FCD8-E2C6-D903DBA12BC4}"/>
              </a:ext>
            </a:extLst>
          </p:cNvPr>
          <p:cNvSpPr>
            <a:spLocks noGrp="1"/>
          </p:cNvSpPr>
          <p:nvPr>
            <p:ph type="pic" idx="1" hasCustomPrompt="1"/>
          </p:nvPr>
        </p:nvSpPr>
        <p:spPr>
          <a:xfrm>
            <a:off x="0" y="1"/>
            <a:ext cx="6096000" cy="6857999"/>
          </a:xfrm>
          <a:prstGeom prst="rect">
            <a:avLst/>
          </a:prstGeom>
        </p:spPr>
        <p:txBody>
          <a:bodyPr/>
          <a:lstStyle>
            <a:lvl1pPr marL="0" indent="0">
              <a:buNone/>
              <a:defRPr sz="3200">
                <a:solidFill>
                  <a:srgbClr val="80539A"/>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err="1"/>
              <a:t>Insert</a:t>
            </a:r>
            <a:r>
              <a:rPr lang="nl-NL" dirty="0"/>
              <a:t> image</a:t>
            </a:r>
          </a:p>
        </p:txBody>
      </p:sp>
      <p:sp>
        <p:nvSpPr>
          <p:cNvPr id="10" name="Tekstvak 9">
            <a:extLst>
              <a:ext uri="{FF2B5EF4-FFF2-40B4-BE49-F238E27FC236}">
                <a16:creationId xmlns:a16="http://schemas.microsoft.com/office/drawing/2014/main" id="{B9344DBC-0596-E9E8-16DD-3F7CF472ED51}"/>
              </a:ext>
            </a:extLst>
          </p:cNvPr>
          <p:cNvSpPr txBox="1"/>
          <p:nvPr userDrawn="1"/>
        </p:nvSpPr>
        <p:spPr>
          <a:xfrm>
            <a:off x="6775948" y="6441230"/>
            <a:ext cx="5102035" cy="233890"/>
          </a:xfrm>
          <a:prstGeom prst="rect">
            <a:avLst/>
          </a:prstGeom>
          <a:noFill/>
        </p:spPr>
        <p:txBody>
          <a:bodyPr wrap="square">
            <a:spAutoFit/>
          </a:bodyPr>
          <a:lstStyle/>
          <a:p>
            <a:r>
              <a:rPr lang="nl-NL" sz="900" b="0" i="0" dirty="0">
                <a:solidFill>
                  <a:schemeClr val="tx1">
                    <a:lumMod val="85000"/>
                    <a:lumOff val="15000"/>
                  </a:schemeClr>
                </a:solidFill>
                <a:effectLst/>
                <a:latin typeface="Helvetica Light" panose="020B0403020202020204" pitchFamily="34" charset="0"/>
              </a:rPr>
              <a:t>Thomas </a:t>
            </a:r>
            <a:r>
              <a:rPr lang="nl-NL" sz="900" b="0" i="0" dirty="0" err="1">
                <a:solidFill>
                  <a:schemeClr val="tx1">
                    <a:lumMod val="85000"/>
                    <a:lumOff val="15000"/>
                  </a:schemeClr>
                </a:solidFill>
                <a:effectLst/>
                <a:latin typeface="Helvetica Light" panose="020B0403020202020204" pitchFamily="34" charset="0"/>
              </a:rPr>
              <a:t>Vuillaume</a:t>
            </a:r>
            <a:endParaRPr lang="nl-NL" sz="900" b="0" i="0" dirty="0">
              <a:solidFill>
                <a:schemeClr val="tx1">
                  <a:lumMod val="85000"/>
                  <a:lumOff val="15000"/>
                </a:schemeClr>
              </a:solidFill>
              <a:effectLst/>
              <a:latin typeface="Helvetica Light" panose="020B0403020202020204" pitchFamily="34" charset="0"/>
            </a:endParaRPr>
          </a:p>
        </p:txBody>
      </p:sp>
      <p:sp>
        <p:nvSpPr>
          <p:cNvPr id="12" name="Titel 1">
            <a:extLst>
              <a:ext uri="{FF2B5EF4-FFF2-40B4-BE49-F238E27FC236}">
                <a16:creationId xmlns:a16="http://schemas.microsoft.com/office/drawing/2014/main" id="{72EB6A9A-0309-B84E-508E-B227E0731BD7}"/>
              </a:ext>
            </a:extLst>
          </p:cNvPr>
          <p:cNvSpPr>
            <a:spLocks noGrp="1"/>
          </p:cNvSpPr>
          <p:nvPr>
            <p:ph type="title" hasCustomPrompt="1"/>
          </p:nvPr>
        </p:nvSpPr>
        <p:spPr>
          <a:xfrm>
            <a:off x="6787052" y="1043412"/>
            <a:ext cx="5082367" cy="603887"/>
          </a:xfrm>
          <a:prstGeom prst="rect">
            <a:avLst/>
          </a:prstGeom>
        </p:spPr>
        <p:txBody>
          <a:bodyPr>
            <a:normAutofit/>
          </a:bodyPr>
          <a:lstStyle>
            <a:lvl1pPr>
              <a:defRPr sz="3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headline</a:t>
            </a:r>
          </a:p>
        </p:txBody>
      </p:sp>
      <p:sp>
        <p:nvSpPr>
          <p:cNvPr id="13" name="Text Placeholder 4">
            <a:extLst>
              <a:ext uri="{FF2B5EF4-FFF2-40B4-BE49-F238E27FC236}">
                <a16:creationId xmlns:a16="http://schemas.microsoft.com/office/drawing/2014/main" id="{63CDDC73-2434-B276-FA2C-D1B633A27A4E}"/>
              </a:ext>
            </a:extLst>
          </p:cNvPr>
          <p:cNvSpPr>
            <a:spLocks noGrp="1"/>
          </p:cNvSpPr>
          <p:nvPr>
            <p:ph type="body" sz="quarter" idx="14" hasCustomPrompt="1"/>
          </p:nvPr>
        </p:nvSpPr>
        <p:spPr>
          <a:xfrm>
            <a:off x="6787052" y="1753107"/>
            <a:ext cx="5082368" cy="364765"/>
          </a:xfrm>
          <a:prstGeom prst="rect">
            <a:avLst/>
          </a:prstGeom>
        </p:spPr>
        <p:txBody>
          <a:bodyPr>
            <a:normAutofit/>
          </a:bodyPr>
          <a:lstStyle>
            <a:lvl1pPr marL="0" indent="0">
              <a:buNone/>
              <a:defRPr sz="2000" b="0" i="0" baseline="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sub-headline</a:t>
            </a:r>
            <a:endParaRPr lang="en-BE"/>
          </a:p>
        </p:txBody>
      </p:sp>
      <p:sp>
        <p:nvSpPr>
          <p:cNvPr id="14" name="Tijdelijke aanduiding voor inhoud 3">
            <a:extLst>
              <a:ext uri="{FF2B5EF4-FFF2-40B4-BE49-F238E27FC236}">
                <a16:creationId xmlns:a16="http://schemas.microsoft.com/office/drawing/2014/main" id="{B6650B74-A9C0-63E3-4272-0EE83B5EE3E1}"/>
              </a:ext>
            </a:extLst>
          </p:cNvPr>
          <p:cNvSpPr>
            <a:spLocks noGrp="1"/>
          </p:cNvSpPr>
          <p:nvPr>
            <p:ph sz="half" idx="15" hasCustomPrompt="1"/>
          </p:nvPr>
        </p:nvSpPr>
        <p:spPr>
          <a:xfrm>
            <a:off x="6787052" y="2373500"/>
            <a:ext cx="5082367" cy="3682163"/>
          </a:xfrm>
          <a:prstGeom prst="rect">
            <a:avLst/>
          </a:prstGeom>
        </p:spPr>
        <p:txBody>
          <a:bodyPr>
            <a:normAutofit/>
          </a:bodyPr>
          <a:lstStyle>
            <a:lvl1pPr marL="0" indent="0">
              <a:lnSpc>
                <a:spcPct val="130000"/>
              </a:lnSpc>
              <a:buNone/>
              <a:defRPr sz="1500" b="0" i="0" kern="1500" spc="0" baseline="0">
                <a:solidFill>
                  <a:schemeClr val="tx1">
                    <a:lumMod val="50000"/>
                    <a:lumOff val="50000"/>
                  </a:schemeClr>
                </a:solidFill>
                <a:latin typeface="Roboto Light" panose="02000000000000000000" pitchFamily="2" charset="0"/>
                <a:ea typeface="Roboto Light" panose="02000000000000000000" pitchFamily="2" charset="0"/>
              </a:defRPr>
            </a:lvl1pPr>
            <a:lvl2pPr>
              <a:defRPr sz="1500" baseline="0">
                <a:solidFill>
                  <a:schemeClr val="bg2">
                    <a:lumMod val="25000"/>
                  </a:schemeClr>
                </a:solidFill>
                <a:latin typeface="Roboto Light" panose="02000000000000000000" pitchFamily="2" charset="0"/>
              </a:defRPr>
            </a:lvl2pPr>
            <a:lvl3pPr>
              <a:defRPr sz="1500" baseline="0">
                <a:solidFill>
                  <a:schemeClr val="bg2">
                    <a:lumMod val="25000"/>
                  </a:schemeClr>
                </a:solidFill>
                <a:latin typeface="Roboto Light" panose="02000000000000000000" pitchFamily="2" charset="0"/>
              </a:defRPr>
            </a:lvl3pPr>
            <a:lvl4pPr>
              <a:defRPr sz="1500" baseline="0">
                <a:solidFill>
                  <a:schemeClr val="bg2">
                    <a:lumMod val="25000"/>
                  </a:schemeClr>
                </a:solidFill>
                <a:latin typeface="Roboto Light" panose="02000000000000000000" pitchFamily="2" charset="0"/>
              </a:defRPr>
            </a:lvl4pPr>
            <a:lvl5pPr>
              <a:defRPr sz="1500" baseline="0">
                <a:solidFill>
                  <a:schemeClr val="bg2">
                    <a:lumMod val="25000"/>
                  </a:schemeClr>
                </a:solidFill>
                <a:latin typeface="Roboto Light" panose="02000000000000000000" pitchFamily="2" charset="0"/>
              </a:defRPr>
            </a:lvl5pPr>
          </a:lstStyle>
          <a:p>
            <a:pPr lvl="0"/>
            <a:r>
              <a:rPr lang="nl-NL" dirty="0"/>
              <a:t>Click </a:t>
            </a:r>
            <a:r>
              <a:rPr lang="nl-NL" dirty="0" err="1"/>
              <a:t>here</a:t>
            </a:r>
            <a:r>
              <a:rPr lang="nl-NL" dirty="0"/>
              <a:t> </a:t>
            </a:r>
            <a:r>
              <a:rPr lang="nl-NL" dirty="0" err="1"/>
              <a:t>to</a:t>
            </a:r>
            <a:r>
              <a:rPr lang="nl-NL" dirty="0"/>
              <a:t> </a:t>
            </a:r>
            <a:r>
              <a:rPr lang="nl-NL" dirty="0" err="1"/>
              <a:t>insert</a:t>
            </a:r>
            <a:r>
              <a:rPr lang="nl-NL" dirty="0"/>
              <a:t> </a:t>
            </a:r>
            <a:r>
              <a:rPr lang="nl-NL" dirty="0" err="1"/>
              <a:t>text</a:t>
            </a:r>
            <a:endParaRPr lang="nl-NL" dirty="0"/>
          </a:p>
        </p:txBody>
      </p:sp>
      <p:sp>
        <p:nvSpPr>
          <p:cNvPr id="8" name="Platshållare för text 8">
            <a:extLst>
              <a:ext uri="{FF2B5EF4-FFF2-40B4-BE49-F238E27FC236}">
                <a16:creationId xmlns:a16="http://schemas.microsoft.com/office/drawing/2014/main" id="{111206A1-63D5-8F79-F163-8A7D0F102F50}"/>
              </a:ext>
            </a:extLst>
          </p:cNvPr>
          <p:cNvSpPr>
            <a:spLocks noGrp="1" noChangeAspect="1"/>
          </p:cNvSpPr>
          <p:nvPr>
            <p:ph type="body" sz="quarter" idx="11"/>
          </p:nvPr>
        </p:nvSpPr>
        <p:spPr>
          <a:xfrm>
            <a:off x="304800" y="327025"/>
            <a:ext cx="3650751" cy="409575"/>
          </a:xfrm>
          <a:prstGeom prst="rect">
            <a:avLst/>
          </a:prstGeom>
          <a:blipFill>
            <a:blip r:embed="rId3"/>
            <a:stretch>
              <a:fillRect/>
            </a:stretch>
          </a:blipFill>
        </p:spPr>
        <p:txBody>
          <a:bodyPr>
            <a:normAutofit/>
          </a:bodyPr>
          <a:lstStyle>
            <a:lvl1pPr marL="0" indent="0">
              <a:buFontTx/>
              <a:buNone/>
              <a:defRPr sz="100">
                <a:noFill/>
              </a:defRPr>
            </a:lvl1pPr>
          </a:lstStyle>
          <a:p>
            <a:pPr lvl="0"/>
            <a:r>
              <a:rPr lang="fr-FR"/>
              <a:t>Modifier les styles du texte du masque
Deuxième niveau
Troisième niveau
Quatrième niveau
Cinquième niveau</a:t>
            </a:r>
            <a:endParaRPr lang="en-US" dirty="0"/>
          </a:p>
        </p:txBody>
      </p:sp>
    </p:spTree>
    <p:extLst>
      <p:ext uri="{BB962C8B-B14F-4D97-AF65-F5344CB8AC3E}">
        <p14:creationId xmlns:p14="http://schemas.microsoft.com/office/powerpoint/2010/main" val="3967035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ckPage">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FB37807B-94F8-BDEB-C98E-0F8EDE64A0FC}"/>
              </a:ext>
            </a:extLst>
          </p:cNvPr>
          <p:cNvPicPr>
            <a:picLocks noChangeAspect="1"/>
          </p:cNvPicPr>
          <p:nvPr userDrawn="1"/>
        </p:nvPicPr>
        <p:blipFill>
          <a:blip r:embed="rId2"/>
          <a:srcRect/>
          <a:stretch/>
        </p:blipFill>
        <p:spPr>
          <a:xfrm>
            <a:off x="0" y="0"/>
            <a:ext cx="12192000" cy="6858000"/>
          </a:xfrm>
          <a:prstGeom prst="rect">
            <a:avLst/>
          </a:prstGeom>
        </p:spPr>
      </p:pic>
      <p:sp>
        <p:nvSpPr>
          <p:cNvPr id="2" name="Ondertitel 2">
            <a:extLst>
              <a:ext uri="{FF2B5EF4-FFF2-40B4-BE49-F238E27FC236}">
                <a16:creationId xmlns:a16="http://schemas.microsoft.com/office/drawing/2014/main" id="{A9B557B1-0CEF-64CD-AE16-B1D981E11836}"/>
              </a:ext>
            </a:extLst>
          </p:cNvPr>
          <p:cNvSpPr>
            <a:spLocks noGrp="1"/>
          </p:cNvSpPr>
          <p:nvPr>
            <p:ph type="subTitle" idx="1" hasCustomPrompt="1"/>
          </p:nvPr>
        </p:nvSpPr>
        <p:spPr>
          <a:xfrm>
            <a:off x="492586" y="1255368"/>
            <a:ext cx="2777387" cy="1655762"/>
          </a:xfrm>
          <a:prstGeom prst="rect">
            <a:avLst/>
          </a:prstGeom>
        </p:spPr>
        <p:txBody>
          <a:bodyPr>
            <a:normAutofit/>
          </a:bodyPr>
          <a:lstStyle>
            <a:lvl1pPr marL="0" indent="0" algn="l">
              <a:buNone/>
              <a:defRPr sz="1200" b="0" i="0">
                <a:solidFill>
                  <a:schemeClr val="tx1">
                    <a:lumMod val="85000"/>
                    <a:lumOff val="15000"/>
                  </a:schemeClr>
                </a:solidFill>
                <a:latin typeface="Roboto Light" panose="02000000000000000000" pitchFamily="2" charset="0"/>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Space </a:t>
            </a:r>
            <a:r>
              <a:rPr lang="nl-NL" dirty="0" err="1"/>
              <a:t>for</a:t>
            </a:r>
            <a:r>
              <a:rPr lang="nl-NL" dirty="0"/>
              <a:t> </a:t>
            </a:r>
            <a:r>
              <a:rPr lang="nl-NL" dirty="0" err="1"/>
              <a:t>address</a:t>
            </a:r>
            <a:r>
              <a:rPr lang="nl-NL" dirty="0"/>
              <a:t> </a:t>
            </a:r>
            <a:r>
              <a:rPr lang="nl-NL" dirty="0" err="1"/>
              <a:t>and</a:t>
            </a:r>
            <a:r>
              <a:rPr lang="nl-NL" dirty="0"/>
              <a:t> </a:t>
            </a:r>
            <a:r>
              <a:rPr lang="nl-NL" dirty="0" err="1"/>
              <a:t>additional</a:t>
            </a:r>
            <a:r>
              <a:rPr lang="nl-NL" dirty="0"/>
              <a:t> info</a:t>
            </a:r>
          </a:p>
        </p:txBody>
      </p:sp>
    </p:spTree>
    <p:extLst>
      <p:ext uri="{BB962C8B-B14F-4D97-AF65-F5344CB8AC3E}">
        <p14:creationId xmlns:p14="http://schemas.microsoft.com/office/powerpoint/2010/main" val="317315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1988831"/>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8" r:id="rId3"/>
    <p:sldLayoutId id="2147483669" r:id="rId4"/>
    <p:sldLayoutId id="2147483657" r:id="rId5"/>
    <p:sldLayoutId id="2147483666" r:id="rId6"/>
    <p:sldLayoutId id="2147483667" r:id="rId7"/>
    <p:sldLayoutId id="2147483651" r:id="rId8"/>
  </p:sldLayoutIdLst>
  <p:hf hdr="0" ftr="0" dt="0"/>
  <p:txStyles>
    <p:titleStyle>
      <a:lvl1pPr algn="l" defTabSz="914400" rtl="0" eaLnBrk="1" latinLnBrk="0" hangingPunct="1">
        <a:lnSpc>
          <a:spcPct val="90000"/>
        </a:lnSpc>
        <a:spcBef>
          <a:spcPct val="0"/>
        </a:spcBef>
        <a:buNone/>
        <a:defRPr sz="4400" b="0" i="0" kern="1200">
          <a:solidFill>
            <a:schemeClr val="tx1"/>
          </a:solidFill>
          <a:latin typeface="Roboto Light" panose="020000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Roboto Light"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Roboto 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Roboto Light" panose="020000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Light" panose="020000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Light"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1405649/" TargetMode="External"/><Relationship Id="rId2" Type="http://schemas.openxmlformats.org/officeDocument/2006/relationships/hyperlink" Target="https://warehouse.inab.certh.gr/index.php/f/452796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github.com/EVERSE-ResearchSoftware/schemas/tree/main/quality_indicators" TargetMode="External"/><Relationship Id="rId2" Type="http://schemas.openxmlformats.org/officeDocument/2006/relationships/hyperlink" Target="https://github.com/EVERSE-ResearchSoftware/indicator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2AB799-FACE-E68F-898F-528E04177FF3}"/>
              </a:ext>
            </a:extLst>
          </p:cNvPr>
          <p:cNvSpPr>
            <a:spLocks noGrp="1"/>
          </p:cNvSpPr>
          <p:nvPr>
            <p:ph type="ctrTitle"/>
          </p:nvPr>
        </p:nvSpPr>
        <p:spPr>
          <a:xfrm>
            <a:off x="560173" y="1600201"/>
            <a:ext cx="9144000" cy="1037492"/>
          </a:xfrm>
        </p:spPr>
        <p:txBody>
          <a:bodyPr>
            <a:normAutofit/>
          </a:bodyPr>
          <a:lstStyle/>
          <a:p>
            <a:r>
              <a:rPr lang="nl-NL" dirty="0"/>
              <a:t>WP3 </a:t>
            </a:r>
            <a:r>
              <a:rPr lang="nl-NL" dirty="0" err="1"/>
              <a:t>tasks</a:t>
            </a:r>
            <a:endParaRPr lang="nl-NL" dirty="0"/>
          </a:p>
        </p:txBody>
      </p:sp>
      <p:sp>
        <p:nvSpPr>
          <p:cNvPr id="3" name="Ondertitel 2">
            <a:extLst>
              <a:ext uri="{FF2B5EF4-FFF2-40B4-BE49-F238E27FC236}">
                <a16:creationId xmlns:a16="http://schemas.microsoft.com/office/drawing/2014/main" id="{3D2B0C2C-81C6-3A5D-6764-A4F69E5C492A}"/>
              </a:ext>
            </a:extLst>
          </p:cNvPr>
          <p:cNvSpPr>
            <a:spLocks noGrp="1"/>
          </p:cNvSpPr>
          <p:nvPr>
            <p:ph type="subTitle" idx="1"/>
          </p:nvPr>
        </p:nvSpPr>
        <p:spPr>
          <a:xfrm>
            <a:off x="560173" y="2860431"/>
            <a:ext cx="9144000" cy="867507"/>
          </a:xfrm>
        </p:spPr>
        <p:txBody>
          <a:bodyPr/>
          <a:lstStyle/>
          <a:p>
            <a:r>
              <a:rPr lang="nl-NL" dirty="0"/>
              <a:t>Status update &amp; planning</a:t>
            </a:r>
          </a:p>
        </p:txBody>
      </p:sp>
    </p:spTree>
    <p:extLst>
      <p:ext uri="{BB962C8B-B14F-4D97-AF65-F5344CB8AC3E}">
        <p14:creationId xmlns:p14="http://schemas.microsoft.com/office/powerpoint/2010/main" val="3052017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A5C0156-8672-CD46-94BF-6BE19A2BC569}"/>
              </a:ext>
            </a:extLst>
          </p:cNvPr>
          <p:cNvSpPr>
            <a:spLocks noGrp="1"/>
          </p:cNvSpPr>
          <p:nvPr>
            <p:ph type="sldNum" sz="quarter" idx="12"/>
          </p:nvPr>
        </p:nvSpPr>
        <p:spPr/>
        <p:txBody>
          <a:bodyPr/>
          <a:lstStyle/>
          <a:p>
            <a:fld id="{41814595-6856-9B4E-BECB-F9B7E4876AE1}" type="slidenum">
              <a:rPr lang="nl-NL" smtClean="0"/>
              <a:pPr/>
              <a:t>1</a:t>
            </a:fld>
            <a:endParaRPr lang="nl-NL" dirty="0"/>
          </a:p>
        </p:txBody>
      </p:sp>
      <p:sp>
        <p:nvSpPr>
          <p:cNvPr id="3" name="Espace réservé du contenu 2">
            <a:extLst>
              <a:ext uri="{FF2B5EF4-FFF2-40B4-BE49-F238E27FC236}">
                <a16:creationId xmlns:a16="http://schemas.microsoft.com/office/drawing/2014/main" id="{4C7C0020-A86D-4F48-BD20-92F0D2F7033C}"/>
              </a:ext>
            </a:extLst>
          </p:cNvPr>
          <p:cNvSpPr>
            <a:spLocks noGrp="1"/>
          </p:cNvSpPr>
          <p:nvPr>
            <p:ph sz="half" idx="15"/>
          </p:nvPr>
        </p:nvSpPr>
        <p:spPr>
          <a:xfrm>
            <a:off x="668188" y="1793877"/>
            <a:ext cx="10883727" cy="4685402"/>
          </a:xfrm>
        </p:spPr>
        <p:txBody>
          <a:bodyPr>
            <a:noAutofit/>
          </a:bodyPr>
          <a:lstStyle/>
          <a:p>
            <a:r>
              <a:rPr lang="fr-FR" dirty="0" err="1">
                <a:solidFill>
                  <a:schemeClr val="tx1"/>
                </a:solidFill>
              </a:rPr>
              <a:t>Summary</a:t>
            </a:r>
            <a:r>
              <a:rPr lang="fr-FR" dirty="0">
                <a:solidFill>
                  <a:schemeClr val="tx1"/>
                </a:solidFill>
              </a:rPr>
              <a:t> </a:t>
            </a:r>
            <a:r>
              <a:rPr lang="fr-FR" dirty="0" err="1">
                <a:solidFill>
                  <a:schemeClr val="tx1"/>
                </a:solidFill>
              </a:rPr>
              <a:t>available</a:t>
            </a:r>
            <a:r>
              <a:rPr lang="fr-FR" dirty="0">
                <a:solidFill>
                  <a:schemeClr val="tx1"/>
                </a:solidFill>
              </a:rPr>
              <a:t> </a:t>
            </a:r>
            <a:r>
              <a:rPr lang="fr-FR" dirty="0" err="1">
                <a:solidFill>
                  <a:schemeClr val="tx1"/>
                </a:solidFill>
              </a:rPr>
              <a:t>here</a:t>
            </a:r>
            <a:r>
              <a:rPr lang="fr-FR" dirty="0">
                <a:solidFill>
                  <a:schemeClr val="tx1"/>
                </a:solidFill>
              </a:rPr>
              <a:t>: </a:t>
            </a:r>
            <a:r>
              <a:rPr lang="fr-FR" dirty="0">
                <a:solidFill>
                  <a:schemeClr val="tx1"/>
                </a:solidFill>
                <a:hlinkClick r:id="rId2">
                  <a:extLst>
                    <a:ext uri="{A12FA001-AC4F-418D-AE19-62706E023703}">
                      <ahyp:hlinkClr xmlns:ahyp="http://schemas.microsoft.com/office/drawing/2018/hyperlinkcolor" val="tx"/>
                    </a:ext>
                  </a:extLst>
                </a:hlinkClick>
              </a:rPr>
              <a:t>https://warehouse.inab.certh.gr/index.php/f/4527967</a:t>
            </a:r>
            <a:r>
              <a:rPr lang="fr-FR" dirty="0">
                <a:solidFill>
                  <a:schemeClr val="tx1"/>
                </a:solidFill>
              </a:rPr>
              <a:t>. A non-exhaustive </a:t>
            </a:r>
            <a:r>
              <a:rPr lang="fr-FR" dirty="0" err="1">
                <a:solidFill>
                  <a:schemeClr val="tx1"/>
                </a:solidFill>
              </a:rPr>
              <a:t>summary</a:t>
            </a:r>
            <a:r>
              <a:rPr lang="fr-FR" dirty="0">
                <a:solidFill>
                  <a:schemeClr val="tx1"/>
                </a:solidFill>
              </a:rPr>
              <a:t> </a:t>
            </a:r>
            <a:r>
              <a:rPr lang="fr-FR" dirty="0" err="1">
                <a:solidFill>
                  <a:schemeClr val="tx1"/>
                </a:solidFill>
              </a:rPr>
              <a:t>here</a:t>
            </a:r>
            <a:r>
              <a:rPr lang="fr-FR" dirty="0">
                <a:solidFill>
                  <a:schemeClr val="tx1"/>
                </a:solidFill>
              </a:rPr>
              <a:t> for WP3:</a:t>
            </a:r>
          </a:p>
          <a:p>
            <a:pPr marL="342900" indent="-342900">
              <a:buFont typeface="+mj-lt"/>
              <a:buAutoNum type="arabicPeriod"/>
            </a:pPr>
            <a:r>
              <a:rPr lang="fr-FR" dirty="0">
                <a:solidFill>
                  <a:schemeClr val="tx1"/>
                </a:solidFill>
              </a:rPr>
              <a:t>On-</a:t>
            </a:r>
            <a:r>
              <a:rPr lang="fr-FR" dirty="0" err="1">
                <a:solidFill>
                  <a:schemeClr val="tx1"/>
                </a:solidFill>
              </a:rPr>
              <a:t>going</a:t>
            </a:r>
            <a:r>
              <a:rPr lang="fr-FR" dirty="0">
                <a:solidFill>
                  <a:schemeClr val="tx1"/>
                </a:solidFill>
              </a:rPr>
              <a:t> </a:t>
            </a:r>
            <a:r>
              <a:rPr lang="fr-FR" dirty="0" err="1">
                <a:solidFill>
                  <a:schemeClr val="tx1"/>
                </a:solidFill>
              </a:rPr>
              <a:t>focused</a:t>
            </a:r>
            <a:r>
              <a:rPr lang="fr-FR" dirty="0">
                <a:solidFill>
                  <a:schemeClr val="tx1"/>
                </a:solidFill>
              </a:rPr>
              <a:t> effort to </a:t>
            </a:r>
            <a:r>
              <a:rPr lang="fr-FR" b="1" dirty="0">
                <a:solidFill>
                  <a:schemeClr val="tx1"/>
                </a:solidFill>
              </a:rPr>
              <a:t>converge on the </a:t>
            </a:r>
            <a:r>
              <a:rPr lang="fr-FR" b="1" dirty="0" err="1">
                <a:solidFill>
                  <a:schemeClr val="tx1"/>
                </a:solidFill>
              </a:rPr>
              <a:t>Quality</a:t>
            </a:r>
            <a:r>
              <a:rPr lang="fr-FR" b="1" dirty="0">
                <a:solidFill>
                  <a:schemeClr val="tx1"/>
                </a:solidFill>
              </a:rPr>
              <a:t> Dimensions</a:t>
            </a:r>
            <a:r>
              <a:rPr lang="fr-FR" dirty="0">
                <a:solidFill>
                  <a:schemeClr val="tx1"/>
                </a:solidFill>
              </a:rPr>
              <a:t> </a:t>
            </a:r>
            <a:r>
              <a:rPr lang="fr-FR" dirty="0">
                <a:solidFill>
                  <a:schemeClr val="tx1"/>
                </a:solidFill>
                <a:sym typeface="Wingdings" pitchFamily="2" charset="2"/>
              </a:rPr>
              <a:t> To finish in the </a:t>
            </a:r>
            <a:r>
              <a:rPr lang="fr-FR" dirty="0" err="1">
                <a:solidFill>
                  <a:schemeClr val="tx1"/>
                </a:solidFill>
                <a:sym typeface="Wingdings" pitchFamily="2" charset="2"/>
              </a:rPr>
              <a:t>coming</a:t>
            </a:r>
            <a:r>
              <a:rPr lang="fr-FR" dirty="0">
                <a:solidFill>
                  <a:schemeClr val="tx1"/>
                </a:solidFill>
                <a:sym typeface="Wingdings" pitchFamily="2" charset="2"/>
              </a:rPr>
              <a:t> </a:t>
            </a:r>
            <a:r>
              <a:rPr lang="fr-FR" dirty="0" err="1">
                <a:solidFill>
                  <a:schemeClr val="tx1"/>
                </a:solidFill>
                <a:sym typeface="Wingdings" pitchFamily="2" charset="2"/>
              </a:rPr>
              <a:t>week</a:t>
            </a:r>
            <a:r>
              <a:rPr lang="fr-FR" dirty="0">
                <a:solidFill>
                  <a:schemeClr val="tx1"/>
                </a:solidFill>
                <a:sym typeface="Wingdings" pitchFamily="2" charset="2"/>
              </a:rPr>
              <a:t>(s)</a:t>
            </a:r>
            <a:br>
              <a:rPr lang="fr-FR" dirty="0">
                <a:solidFill>
                  <a:schemeClr val="tx1"/>
                </a:solidFill>
                <a:sym typeface="Wingdings" pitchFamily="2" charset="2"/>
              </a:rPr>
            </a:br>
            <a:r>
              <a:rPr lang="fr-FR" dirty="0">
                <a:solidFill>
                  <a:schemeClr val="tx1"/>
                </a:solidFill>
              </a:rPr>
              <a:t>Agreement: </a:t>
            </a:r>
            <a:r>
              <a:rPr lang="fr-FR" b="1" dirty="0" err="1">
                <a:solidFill>
                  <a:schemeClr val="tx1"/>
                </a:solidFill>
              </a:rPr>
              <a:t>start</a:t>
            </a:r>
            <a:r>
              <a:rPr lang="fr-FR" b="1" dirty="0">
                <a:solidFill>
                  <a:schemeClr val="tx1"/>
                </a:solidFill>
              </a:rPr>
              <a:t> </a:t>
            </a:r>
            <a:r>
              <a:rPr lang="fr-FR" b="1" dirty="0" err="1">
                <a:solidFill>
                  <a:schemeClr val="tx1"/>
                </a:solidFill>
              </a:rPr>
              <a:t>with</a:t>
            </a:r>
            <a:r>
              <a:rPr lang="fr-FR" b="1" dirty="0">
                <a:solidFill>
                  <a:schemeClr val="tx1"/>
                </a:solidFill>
              </a:rPr>
              <a:t> the </a:t>
            </a:r>
            <a:r>
              <a:rPr lang="fr-FR" b="1" dirty="0" err="1">
                <a:solidFill>
                  <a:schemeClr val="tx1"/>
                </a:solidFill>
              </a:rPr>
              <a:t>ones</a:t>
            </a:r>
            <a:r>
              <a:rPr lang="fr-FR" b="1" dirty="0">
                <a:solidFill>
                  <a:schemeClr val="tx1"/>
                </a:solidFill>
              </a:rPr>
              <a:t> </a:t>
            </a:r>
            <a:r>
              <a:rPr lang="fr-FR" b="1" dirty="0" err="1">
                <a:solidFill>
                  <a:schemeClr val="tx1"/>
                </a:solidFill>
              </a:rPr>
              <a:t>from</a:t>
            </a:r>
            <a:r>
              <a:rPr lang="fr-FR" b="1" dirty="0">
                <a:solidFill>
                  <a:schemeClr val="tx1"/>
                </a:solidFill>
              </a:rPr>
              <a:t> ISO</a:t>
            </a:r>
            <a:r>
              <a:rPr lang="fr-FR" dirty="0">
                <a:solidFill>
                  <a:schemeClr val="tx1"/>
                </a:solidFill>
              </a:rPr>
              <a:t>, </a:t>
            </a:r>
            <a:r>
              <a:rPr lang="fr-FR" dirty="0" err="1">
                <a:solidFill>
                  <a:schemeClr val="tx1"/>
                </a:solidFill>
              </a:rPr>
              <a:t>add</a:t>
            </a:r>
            <a:r>
              <a:rPr lang="fr-FR" dirty="0">
                <a:solidFill>
                  <a:schemeClr val="tx1"/>
                </a:solidFill>
              </a:rPr>
              <a:t> </a:t>
            </a:r>
            <a:r>
              <a:rPr lang="fr-FR" dirty="0" err="1">
                <a:solidFill>
                  <a:schemeClr val="tx1"/>
                </a:solidFill>
              </a:rPr>
              <a:t>sustainability</a:t>
            </a:r>
            <a:r>
              <a:rPr lang="fr-FR" dirty="0">
                <a:solidFill>
                  <a:schemeClr val="tx1"/>
                </a:solidFill>
              </a:rPr>
              <a:t>, </a:t>
            </a:r>
            <a:r>
              <a:rPr lang="fr-FR" dirty="0" err="1">
                <a:solidFill>
                  <a:schemeClr val="tx1"/>
                </a:solidFill>
              </a:rPr>
              <a:t>fairness</a:t>
            </a:r>
            <a:r>
              <a:rPr lang="fr-FR" dirty="0">
                <a:solidFill>
                  <a:schemeClr val="tx1"/>
                </a:solidFill>
              </a:rPr>
              <a:t> and </a:t>
            </a:r>
            <a:r>
              <a:rPr lang="fr-FR" dirty="0" err="1">
                <a:solidFill>
                  <a:schemeClr val="tx1"/>
                </a:solidFill>
              </a:rPr>
              <a:t>community</a:t>
            </a:r>
            <a:r>
              <a:rPr lang="fr-FR" dirty="0">
                <a:solidFill>
                  <a:schemeClr val="tx1"/>
                </a:solidFill>
              </a:rPr>
              <a:t> support</a:t>
            </a:r>
            <a:br>
              <a:rPr lang="fr-FR" dirty="0">
                <a:solidFill>
                  <a:schemeClr val="tx1"/>
                </a:solidFill>
                <a:sym typeface="Wingdings" pitchFamily="2" charset="2"/>
              </a:rPr>
            </a:br>
            <a:r>
              <a:rPr lang="fr-FR" dirty="0">
                <a:solidFill>
                  <a:schemeClr val="tx1"/>
                </a:solidFill>
                <a:sym typeface="Wingdings" pitchFamily="2" charset="2"/>
              </a:rPr>
              <a:t>It </a:t>
            </a:r>
            <a:r>
              <a:rPr lang="fr-FR" dirty="0" err="1">
                <a:solidFill>
                  <a:schemeClr val="tx1"/>
                </a:solidFill>
                <a:sym typeface="Wingdings" pitchFamily="2" charset="2"/>
              </a:rPr>
              <a:t>will</a:t>
            </a:r>
            <a:r>
              <a:rPr lang="fr-FR" dirty="0">
                <a:solidFill>
                  <a:schemeClr val="tx1"/>
                </a:solidFill>
                <a:sym typeface="Wingdings" pitchFamily="2" charset="2"/>
              </a:rPr>
              <a:t> </a:t>
            </a:r>
            <a:r>
              <a:rPr lang="fr-FR" dirty="0" err="1">
                <a:solidFill>
                  <a:schemeClr val="tx1"/>
                </a:solidFill>
                <a:sym typeface="Wingdings" pitchFamily="2" charset="2"/>
              </a:rPr>
              <a:t>shape</a:t>
            </a:r>
            <a:r>
              <a:rPr lang="fr-FR" dirty="0">
                <a:solidFill>
                  <a:schemeClr val="tx1"/>
                </a:solidFill>
                <a:sym typeface="Wingdings" pitchFamily="2" charset="2"/>
              </a:rPr>
              <a:t> the </a:t>
            </a:r>
            <a:r>
              <a:rPr lang="fr-FR" dirty="0" err="1">
                <a:solidFill>
                  <a:schemeClr val="tx1"/>
                </a:solidFill>
                <a:sym typeface="Wingdings" pitchFamily="2" charset="2"/>
              </a:rPr>
              <a:t>indicators</a:t>
            </a:r>
            <a:r>
              <a:rPr lang="fr-FR" dirty="0">
                <a:solidFill>
                  <a:schemeClr val="tx1"/>
                </a:solidFill>
                <a:sym typeface="Wingdings" pitchFamily="2" charset="2"/>
              </a:rPr>
              <a:t> and </a:t>
            </a:r>
            <a:r>
              <a:rPr lang="fr-FR" dirty="0" err="1">
                <a:solidFill>
                  <a:schemeClr val="tx1"/>
                </a:solidFill>
                <a:sym typeface="Wingdings" pitchFamily="2" charset="2"/>
              </a:rPr>
              <a:t>metadata</a:t>
            </a:r>
            <a:r>
              <a:rPr lang="fr-FR" dirty="0">
                <a:solidFill>
                  <a:schemeClr val="tx1"/>
                </a:solidFill>
                <a:sym typeface="Wingdings" pitchFamily="2" charset="2"/>
              </a:rPr>
              <a:t> </a:t>
            </a:r>
            <a:r>
              <a:rPr lang="fr-FR" dirty="0" err="1">
                <a:solidFill>
                  <a:schemeClr val="tx1"/>
                </a:solidFill>
                <a:sym typeface="Wingdings" pitchFamily="2" charset="2"/>
              </a:rPr>
              <a:t>framework</a:t>
            </a:r>
            <a:r>
              <a:rPr lang="fr-FR" dirty="0">
                <a:solidFill>
                  <a:schemeClr val="tx1"/>
                </a:solidFill>
                <a:sym typeface="Wingdings" pitchFamily="2" charset="2"/>
              </a:rPr>
              <a:t>. </a:t>
            </a:r>
            <a:r>
              <a:rPr lang="fr-FR" b="1" dirty="0" err="1">
                <a:solidFill>
                  <a:schemeClr val="tx1"/>
                </a:solidFill>
                <a:sym typeface="Wingdings" pitchFamily="2" charset="2"/>
              </a:rPr>
              <a:t>Please</a:t>
            </a:r>
            <a:r>
              <a:rPr lang="fr-FR" b="1" dirty="0">
                <a:solidFill>
                  <a:schemeClr val="tx1"/>
                </a:solidFill>
                <a:sym typeface="Wingdings" pitchFamily="2" charset="2"/>
              </a:rPr>
              <a:t> </a:t>
            </a:r>
            <a:r>
              <a:rPr lang="fr-FR" b="1" dirty="0" err="1">
                <a:solidFill>
                  <a:schemeClr val="tx1"/>
                </a:solidFill>
                <a:sym typeface="Wingdings" pitchFamily="2" charset="2"/>
              </a:rPr>
              <a:t>participate</a:t>
            </a:r>
            <a:r>
              <a:rPr lang="fr-FR" b="1" dirty="0">
                <a:solidFill>
                  <a:schemeClr val="tx1"/>
                </a:solidFill>
                <a:sym typeface="Wingdings" pitchFamily="2" charset="2"/>
              </a:rPr>
              <a:t> to discussions in TF2 and </a:t>
            </a:r>
            <a:r>
              <a:rPr lang="fr-FR" b="1" dirty="0" err="1">
                <a:solidFill>
                  <a:schemeClr val="tx1"/>
                </a:solidFill>
                <a:sym typeface="Wingdings" pitchFamily="2" charset="2"/>
              </a:rPr>
              <a:t>stay</a:t>
            </a:r>
            <a:r>
              <a:rPr lang="fr-FR" b="1" dirty="0">
                <a:solidFill>
                  <a:schemeClr val="tx1"/>
                </a:solidFill>
                <a:sym typeface="Wingdings" pitchFamily="2" charset="2"/>
              </a:rPr>
              <a:t> </a:t>
            </a:r>
            <a:r>
              <a:rPr lang="fr-FR" b="1" dirty="0" err="1">
                <a:solidFill>
                  <a:schemeClr val="tx1"/>
                </a:solidFill>
                <a:sym typeface="Wingdings" pitchFamily="2" charset="2"/>
              </a:rPr>
              <a:t>tuned</a:t>
            </a:r>
            <a:r>
              <a:rPr lang="fr-FR" b="1" dirty="0">
                <a:solidFill>
                  <a:schemeClr val="tx1"/>
                </a:solidFill>
                <a:sym typeface="Wingdings" pitchFamily="2" charset="2"/>
              </a:rPr>
              <a:t> for the </a:t>
            </a:r>
            <a:r>
              <a:rPr lang="fr-FR" b="1" dirty="0" err="1">
                <a:solidFill>
                  <a:schemeClr val="tx1"/>
                </a:solidFill>
                <a:sym typeface="Wingdings" pitchFamily="2" charset="2"/>
              </a:rPr>
              <a:t>outcome</a:t>
            </a:r>
            <a:r>
              <a:rPr lang="fr-FR" b="1" dirty="0">
                <a:solidFill>
                  <a:schemeClr val="tx1"/>
                </a:solidFill>
                <a:sym typeface="Wingdings" pitchFamily="2" charset="2"/>
              </a:rPr>
              <a:t>.</a:t>
            </a:r>
          </a:p>
          <a:p>
            <a:pPr marL="342900" indent="-342900">
              <a:buFont typeface="+mj-lt"/>
              <a:buAutoNum type="arabicPeriod"/>
            </a:pPr>
            <a:r>
              <a:rPr lang="fr-FR" dirty="0" err="1">
                <a:solidFill>
                  <a:schemeClr val="tx1"/>
                </a:solidFill>
              </a:rPr>
              <a:t>Technology</a:t>
            </a:r>
            <a:r>
              <a:rPr lang="fr-FR" dirty="0">
                <a:solidFill>
                  <a:schemeClr val="tx1"/>
                </a:solidFill>
              </a:rPr>
              <a:t> Watch: discussion and feedback on the </a:t>
            </a:r>
            <a:r>
              <a:rPr lang="fr-FR" dirty="0" err="1">
                <a:solidFill>
                  <a:schemeClr val="tx1"/>
                </a:solidFill>
              </a:rPr>
              <a:t>TechRadar</a:t>
            </a:r>
            <a:r>
              <a:rPr lang="fr-FR" dirty="0">
                <a:solidFill>
                  <a:schemeClr val="tx1"/>
                </a:solidFill>
              </a:rPr>
              <a:t> and </a:t>
            </a:r>
            <a:r>
              <a:rPr lang="fr-FR" dirty="0" err="1">
                <a:solidFill>
                  <a:schemeClr val="tx1"/>
                </a:solidFill>
              </a:rPr>
              <a:t>required</a:t>
            </a:r>
            <a:r>
              <a:rPr lang="fr-FR" dirty="0">
                <a:solidFill>
                  <a:schemeClr val="tx1"/>
                </a:solidFill>
              </a:rPr>
              <a:t> curation/</a:t>
            </a:r>
            <a:r>
              <a:rPr lang="fr-FR" dirty="0" err="1">
                <a:solidFill>
                  <a:schemeClr val="tx1"/>
                </a:solidFill>
              </a:rPr>
              <a:t>selection</a:t>
            </a:r>
            <a:r>
              <a:rPr lang="fr-FR" dirty="0">
                <a:solidFill>
                  <a:schemeClr val="tx1"/>
                </a:solidFill>
              </a:rPr>
              <a:t> </a:t>
            </a:r>
            <a:r>
              <a:rPr lang="fr-FR" dirty="0" err="1">
                <a:solidFill>
                  <a:schemeClr val="tx1"/>
                </a:solidFill>
              </a:rPr>
              <a:t>process</a:t>
            </a:r>
            <a:br>
              <a:rPr lang="fr-FR" dirty="0">
                <a:solidFill>
                  <a:schemeClr val="tx1"/>
                </a:solidFill>
              </a:rPr>
            </a:br>
            <a:r>
              <a:rPr lang="fr-FR" dirty="0">
                <a:solidFill>
                  <a:schemeClr val="tx1"/>
                </a:solidFill>
                <a:sym typeface="Wingdings" pitchFamily="2" charset="2"/>
              </a:rPr>
              <a:t> </a:t>
            </a:r>
            <a:r>
              <a:rPr lang="fr-FR" dirty="0" err="1">
                <a:solidFill>
                  <a:schemeClr val="tx1"/>
                </a:solidFill>
              </a:rPr>
              <a:t>Define</a:t>
            </a:r>
            <a:r>
              <a:rPr lang="fr-FR" dirty="0">
                <a:solidFill>
                  <a:schemeClr val="tx1"/>
                </a:solidFill>
              </a:rPr>
              <a:t> </a:t>
            </a:r>
            <a:r>
              <a:rPr lang="fr-FR" b="1" dirty="0">
                <a:solidFill>
                  <a:schemeClr val="tx1"/>
                </a:solidFill>
              </a:rPr>
              <a:t>curation expert group </a:t>
            </a:r>
            <a:r>
              <a:rPr lang="fr-FR" dirty="0">
                <a:solidFill>
                  <a:schemeClr val="tx1"/>
                </a:solidFill>
              </a:rPr>
              <a:t>to </a:t>
            </a:r>
            <a:r>
              <a:rPr lang="fr-FR" dirty="0" err="1">
                <a:solidFill>
                  <a:schemeClr val="tx1"/>
                </a:solidFill>
              </a:rPr>
              <a:t>review</a:t>
            </a:r>
            <a:r>
              <a:rPr lang="fr-FR" dirty="0">
                <a:solidFill>
                  <a:schemeClr val="tx1"/>
                </a:solidFill>
              </a:rPr>
              <a:t> and </a:t>
            </a:r>
            <a:r>
              <a:rPr lang="fr-FR" dirty="0" err="1">
                <a:solidFill>
                  <a:schemeClr val="tx1"/>
                </a:solidFill>
              </a:rPr>
              <a:t>merge</a:t>
            </a:r>
            <a:r>
              <a:rPr lang="fr-FR" dirty="0">
                <a:solidFill>
                  <a:schemeClr val="tx1"/>
                </a:solidFill>
              </a:rPr>
              <a:t> </a:t>
            </a:r>
            <a:r>
              <a:rPr lang="fr-FR" dirty="0" err="1">
                <a:solidFill>
                  <a:schemeClr val="tx1"/>
                </a:solidFill>
              </a:rPr>
              <a:t>Github</a:t>
            </a:r>
            <a:r>
              <a:rPr lang="fr-FR" dirty="0">
                <a:solidFill>
                  <a:schemeClr val="tx1"/>
                </a:solidFill>
              </a:rPr>
              <a:t> issues</a:t>
            </a:r>
            <a:br>
              <a:rPr lang="fr-FR" dirty="0">
                <a:solidFill>
                  <a:schemeClr val="tx1"/>
                </a:solidFill>
              </a:rPr>
            </a:br>
            <a:r>
              <a:rPr lang="fr-FR" dirty="0">
                <a:solidFill>
                  <a:schemeClr val="tx1"/>
                </a:solidFill>
                <a:sym typeface="Wingdings" pitchFamily="2" charset="2"/>
              </a:rPr>
              <a:t> Will </a:t>
            </a:r>
            <a:r>
              <a:rPr lang="fr-FR" dirty="0" err="1">
                <a:solidFill>
                  <a:schemeClr val="tx1"/>
                </a:solidFill>
                <a:sym typeface="Wingdings" pitchFamily="2" charset="2"/>
              </a:rPr>
              <a:t>define</a:t>
            </a:r>
            <a:r>
              <a:rPr lang="fr-FR" dirty="0">
                <a:solidFill>
                  <a:schemeClr val="tx1"/>
                </a:solidFill>
                <a:sym typeface="Wingdings" pitchFamily="2" charset="2"/>
              </a:rPr>
              <a:t> the </a:t>
            </a:r>
            <a:r>
              <a:rPr lang="fr-FR" dirty="0" err="1">
                <a:solidFill>
                  <a:schemeClr val="tx1"/>
                </a:solidFill>
                <a:sym typeface="Wingdings" pitchFamily="2" charset="2"/>
              </a:rPr>
              <a:t>selection</a:t>
            </a:r>
            <a:r>
              <a:rPr lang="fr-FR" dirty="0">
                <a:solidFill>
                  <a:schemeClr val="tx1"/>
                </a:solidFill>
                <a:sym typeface="Wingdings" pitchFamily="2" charset="2"/>
              </a:rPr>
              <a:t> </a:t>
            </a:r>
            <a:r>
              <a:rPr lang="fr-FR" dirty="0" err="1">
                <a:solidFill>
                  <a:schemeClr val="tx1"/>
                </a:solidFill>
                <a:sym typeface="Wingdings" pitchFamily="2" charset="2"/>
              </a:rPr>
              <a:t>criteria</a:t>
            </a:r>
            <a:r>
              <a:rPr lang="fr-FR" dirty="0">
                <a:solidFill>
                  <a:schemeClr val="tx1"/>
                </a:solidFill>
                <a:sym typeface="Wingdings" pitchFamily="2" charset="2"/>
              </a:rPr>
              <a:t> for the </a:t>
            </a:r>
            <a:r>
              <a:rPr lang="fr-FR" dirty="0" err="1">
                <a:solidFill>
                  <a:schemeClr val="tx1"/>
                </a:solidFill>
                <a:sym typeface="Wingdings" pitchFamily="2" charset="2"/>
              </a:rPr>
              <a:t>TechRadar</a:t>
            </a:r>
            <a:r>
              <a:rPr lang="fr-FR" dirty="0">
                <a:solidFill>
                  <a:schemeClr val="tx1"/>
                </a:solidFill>
                <a:sym typeface="Wingdings" pitchFamily="2" charset="2"/>
              </a:rPr>
              <a:t> and curation </a:t>
            </a:r>
            <a:r>
              <a:rPr lang="fr-FR" dirty="0" err="1">
                <a:solidFill>
                  <a:schemeClr val="tx1"/>
                </a:solidFill>
                <a:sym typeface="Wingdings" pitchFamily="2" charset="2"/>
              </a:rPr>
              <a:t>process</a:t>
            </a:r>
            <a:br>
              <a:rPr lang="fr-FR" dirty="0">
                <a:solidFill>
                  <a:schemeClr val="tx1"/>
                </a:solidFill>
                <a:sym typeface="Wingdings" pitchFamily="2" charset="2"/>
              </a:rPr>
            </a:br>
            <a:r>
              <a:rPr lang="fr-FR" b="1" dirty="0">
                <a:solidFill>
                  <a:schemeClr val="tx1"/>
                </a:solidFill>
                <a:sym typeface="Wingdings" pitchFamily="2" charset="2"/>
              </a:rPr>
              <a:t> </a:t>
            </a:r>
            <a:r>
              <a:rPr lang="fr-FR" b="1" dirty="0" err="1">
                <a:solidFill>
                  <a:schemeClr val="tx1"/>
                </a:solidFill>
                <a:sym typeface="Wingdings" pitchFamily="2" charset="2"/>
              </a:rPr>
              <a:t>Connect</a:t>
            </a:r>
            <a:r>
              <a:rPr lang="fr-FR" b="1" dirty="0">
                <a:solidFill>
                  <a:schemeClr val="tx1"/>
                </a:solidFill>
                <a:sym typeface="Wingdings" pitchFamily="2" charset="2"/>
              </a:rPr>
              <a:t> to </a:t>
            </a:r>
            <a:r>
              <a:rPr lang="fr-FR" b="1" dirty="0">
                <a:solidFill>
                  <a:schemeClr val="tx1"/>
                </a:solidFill>
                <a:sym typeface="Wingdings" pitchFamily="2" charset="2"/>
                <a:hlinkClick r:id="rId3">
                  <a:extLst>
                    <a:ext uri="{A12FA001-AC4F-418D-AE19-62706E023703}">
                      <ahyp:hlinkClr xmlns:ahyp="http://schemas.microsoft.com/office/drawing/2018/hyperlinkcolor" val="tx"/>
                    </a:ext>
                  </a:extLst>
                </a:hlinkClick>
              </a:rPr>
              <a:t>T3.1 bi-weekly meeting </a:t>
            </a:r>
            <a:r>
              <a:rPr lang="fr-FR" b="1" dirty="0">
                <a:solidFill>
                  <a:schemeClr val="tx1"/>
                </a:solidFill>
                <a:sym typeface="Wingdings" pitchFamily="2" charset="2"/>
              </a:rPr>
              <a:t>if </a:t>
            </a:r>
            <a:r>
              <a:rPr lang="fr-FR" b="1" dirty="0" err="1">
                <a:solidFill>
                  <a:schemeClr val="tx1"/>
                </a:solidFill>
                <a:sym typeface="Wingdings" pitchFamily="2" charset="2"/>
              </a:rPr>
              <a:t>you</a:t>
            </a:r>
            <a:r>
              <a:rPr lang="fr-FR" b="1" dirty="0">
                <a:solidFill>
                  <a:schemeClr val="tx1"/>
                </a:solidFill>
                <a:sym typeface="Wingdings" pitchFamily="2" charset="2"/>
              </a:rPr>
              <a:t> </a:t>
            </a:r>
            <a:r>
              <a:rPr lang="fr-FR" b="1" dirty="0" err="1">
                <a:solidFill>
                  <a:schemeClr val="tx1"/>
                </a:solidFill>
                <a:sym typeface="Wingdings" pitchFamily="2" charset="2"/>
              </a:rPr>
              <a:t>want</a:t>
            </a:r>
            <a:r>
              <a:rPr lang="fr-FR" b="1" dirty="0">
                <a:solidFill>
                  <a:schemeClr val="tx1"/>
                </a:solidFill>
                <a:sym typeface="Wingdings" pitchFamily="2" charset="2"/>
              </a:rPr>
              <a:t> to </a:t>
            </a:r>
            <a:r>
              <a:rPr lang="fr-FR" b="1" dirty="0" err="1">
                <a:solidFill>
                  <a:schemeClr val="tx1"/>
                </a:solidFill>
                <a:sym typeface="Wingdings" pitchFamily="2" charset="2"/>
              </a:rPr>
              <a:t>be</a:t>
            </a:r>
            <a:r>
              <a:rPr lang="fr-FR" b="1" dirty="0">
                <a:solidFill>
                  <a:schemeClr val="tx1"/>
                </a:solidFill>
                <a:sym typeface="Wingdings" pitchFamily="2" charset="2"/>
              </a:rPr>
              <a:t> part of the expert group and have </a:t>
            </a:r>
            <a:r>
              <a:rPr lang="fr-FR" b="1" dirty="0" err="1">
                <a:solidFill>
                  <a:schemeClr val="tx1"/>
                </a:solidFill>
                <a:sym typeface="Wingdings" pitchFamily="2" charset="2"/>
              </a:rPr>
              <a:t>say</a:t>
            </a:r>
            <a:r>
              <a:rPr lang="fr-FR" b="1" dirty="0">
                <a:solidFill>
                  <a:schemeClr val="tx1"/>
                </a:solidFill>
                <a:sym typeface="Wingdings" pitchFamily="2" charset="2"/>
              </a:rPr>
              <a:t> in the </a:t>
            </a:r>
            <a:r>
              <a:rPr lang="fr-FR" b="1" dirty="0" err="1">
                <a:solidFill>
                  <a:schemeClr val="tx1"/>
                </a:solidFill>
                <a:sym typeface="Wingdings" pitchFamily="2" charset="2"/>
              </a:rPr>
              <a:t>process</a:t>
            </a:r>
            <a:br>
              <a:rPr lang="fr-FR" dirty="0">
                <a:solidFill>
                  <a:schemeClr val="tx1"/>
                </a:solidFill>
                <a:sym typeface="Wingdings" pitchFamily="2" charset="2"/>
              </a:rPr>
            </a:br>
            <a:r>
              <a:rPr lang="fr-FR" dirty="0">
                <a:solidFill>
                  <a:schemeClr val="tx1"/>
                </a:solidFill>
                <a:sym typeface="Wingdings" pitchFamily="2" charset="2"/>
              </a:rPr>
              <a:t> The design of the </a:t>
            </a:r>
            <a:r>
              <a:rPr lang="fr-FR" dirty="0" err="1">
                <a:solidFill>
                  <a:schemeClr val="tx1"/>
                </a:solidFill>
                <a:sym typeface="Wingdings" pitchFamily="2" charset="2"/>
              </a:rPr>
              <a:t>TechRadar</a:t>
            </a:r>
            <a:r>
              <a:rPr lang="fr-FR" dirty="0">
                <a:solidFill>
                  <a:schemeClr val="tx1"/>
                </a:solidFill>
                <a:sym typeface="Wingdings" pitchFamily="2" charset="2"/>
              </a:rPr>
              <a:t> </a:t>
            </a:r>
            <a:r>
              <a:rPr lang="fr-FR" dirty="0" err="1">
                <a:solidFill>
                  <a:schemeClr val="tx1"/>
                </a:solidFill>
                <a:sym typeface="Wingdings" pitchFamily="2" charset="2"/>
              </a:rPr>
              <a:t>dashboard</a:t>
            </a:r>
            <a:r>
              <a:rPr lang="fr-FR" dirty="0">
                <a:solidFill>
                  <a:schemeClr val="tx1"/>
                </a:solidFill>
                <a:sym typeface="Wingdings" pitchFamily="2" charset="2"/>
              </a:rPr>
              <a:t> </a:t>
            </a:r>
            <a:r>
              <a:rPr lang="fr-FR" dirty="0" err="1">
                <a:solidFill>
                  <a:schemeClr val="tx1"/>
                </a:solidFill>
                <a:sym typeface="Wingdings" pitchFamily="2" charset="2"/>
              </a:rPr>
              <a:t>will</a:t>
            </a:r>
            <a:r>
              <a:rPr lang="fr-FR" dirty="0">
                <a:solidFill>
                  <a:schemeClr val="tx1"/>
                </a:solidFill>
                <a:sym typeface="Wingdings" pitchFamily="2" charset="2"/>
              </a:rPr>
              <a:t> </a:t>
            </a:r>
            <a:r>
              <a:rPr lang="fr-FR" dirty="0" err="1">
                <a:solidFill>
                  <a:schemeClr val="tx1"/>
                </a:solidFill>
                <a:sym typeface="Wingdings" pitchFamily="2" charset="2"/>
              </a:rPr>
              <a:t>evolve</a:t>
            </a:r>
            <a:r>
              <a:rPr lang="fr-FR" dirty="0">
                <a:solidFill>
                  <a:schemeClr val="tx1"/>
                </a:solidFill>
                <a:sym typeface="Wingdings" pitchFamily="2" charset="2"/>
              </a:rPr>
              <a:t> as a </a:t>
            </a:r>
            <a:r>
              <a:rPr lang="fr-FR" dirty="0" err="1">
                <a:solidFill>
                  <a:schemeClr val="tx1"/>
                </a:solidFill>
                <a:sym typeface="Wingdings" pitchFamily="2" charset="2"/>
              </a:rPr>
              <a:t>function</a:t>
            </a:r>
            <a:r>
              <a:rPr lang="fr-FR" dirty="0">
                <a:solidFill>
                  <a:schemeClr val="tx1"/>
                </a:solidFill>
                <a:sym typeface="Wingdings" pitchFamily="2" charset="2"/>
              </a:rPr>
              <a:t> to </a:t>
            </a:r>
            <a:r>
              <a:rPr lang="fr-FR" dirty="0" err="1">
                <a:solidFill>
                  <a:schemeClr val="tx1"/>
                </a:solidFill>
                <a:sym typeface="Wingdings" pitchFamily="2" charset="2"/>
              </a:rPr>
              <a:t>selection</a:t>
            </a:r>
            <a:r>
              <a:rPr lang="fr-FR" dirty="0">
                <a:solidFill>
                  <a:schemeClr val="tx1"/>
                </a:solidFill>
                <a:sym typeface="Wingdings" pitchFamily="2" charset="2"/>
              </a:rPr>
              <a:t> </a:t>
            </a:r>
            <a:r>
              <a:rPr lang="fr-FR" dirty="0" err="1">
                <a:solidFill>
                  <a:schemeClr val="tx1"/>
                </a:solidFill>
                <a:sym typeface="Wingdings" pitchFamily="2" charset="2"/>
              </a:rPr>
              <a:t>criteria</a:t>
            </a:r>
            <a:r>
              <a:rPr lang="fr-FR" dirty="0">
                <a:solidFill>
                  <a:schemeClr val="tx1"/>
                </a:solidFill>
                <a:sym typeface="Wingdings" pitchFamily="2" charset="2"/>
              </a:rPr>
              <a:t> and </a:t>
            </a:r>
            <a:r>
              <a:rPr lang="fr-FR" dirty="0" err="1">
                <a:solidFill>
                  <a:schemeClr val="tx1"/>
                </a:solidFill>
                <a:sym typeface="Wingdings" pitchFamily="2" charset="2"/>
              </a:rPr>
              <a:t>metadata</a:t>
            </a:r>
            <a:r>
              <a:rPr lang="fr-FR" dirty="0">
                <a:solidFill>
                  <a:schemeClr val="tx1"/>
                </a:solidFill>
                <a:sym typeface="Wingdings" pitchFamily="2" charset="2"/>
              </a:rPr>
              <a:t> </a:t>
            </a:r>
            <a:r>
              <a:rPr lang="fr-FR" dirty="0" err="1">
                <a:solidFill>
                  <a:schemeClr val="tx1"/>
                </a:solidFill>
                <a:sym typeface="Wingdings" pitchFamily="2" charset="2"/>
              </a:rPr>
              <a:t>framework</a:t>
            </a:r>
            <a:endParaRPr lang="fr-FR" dirty="0">
              <a:solidFill>
                <a:schemeClr val="tx1"/>
              </a:solidFill>
              <a:sym typeface="Wingdings" pitchFamily="2" charset="2"/>
            </a:endParaRPr>
          </a:p>
          <a:p>
            <a:pPr marL="342900" indent="-342900">
              <a:buFont typeface="+mj-lt"/>
              <a:buAutoNum type="arabicPeriod"/>
            </a:pPr>
            <a:r>
              <a:rPr lang="fr-FR" b="1" dirty="0" err="1">
                <a:solidFill>
                  <a:schemeClr val="tx1"/>
                </a:solidFill>
                <a:sym typeface="Wingdings" pitchFamily="2" charset="2"/>
              </a:rPr>
              <a:t>Assessement</a:t>
            </a:r>
            <a:r>
              <a:rPr lang="fr-FR" b="1" dirty="0">
                <a:solidFill>
                  <a:schemeClr val="tx1"/>
                </a:solidFill>
                <a:sym typeface="Wingdings" pitchFamily="2" charset="2"/>
              </a:rPr>
              <a:t> </a:t>
            </a:r>
            <a:r>
              <a:rPr lang="fr-FR" b="1" dirty="0" err="1">
                <a:solidFill>
                  <a:schemeClr val="tx1"/>
                </a:solidFill>
                <a:sym typeface="Wingdings" pitchFamily="2" charset="2"/>
              </a:rPr>
              <a:t>metadata</a:t>
            </a:r>
            <a:r>
              <a:rPr lang="fr-FR" b="1" dirty="0">
                <a:solidFill>
                  <a:schemeClr val="tx1"/>
                </a:solidFill>
                <a:sym typeface="Wingdings" pitchFamily="2" charset="2"/>
              </a:rPr>
              <a:t> </a:t>
            </a:r>
            <a:r>
              <a:rPr lang="fr-FR" dirty="0">
                <a:solidFill>
                  <a:schemeClr val="tx1"/>
                </a:solidFill>
                <a:sym typeface="Wingdings" pitchFamily="2" charset="2"/>
              </a:rPr>
              <a:t>as part of the </a:t>
            </a:r>
            <a:r>
              <a:rPr lang="fr-FR" dirty="0" err="1">
                <a:solidFill>
                  <a:schemeClr val="tx1"/>
                </a:solidFill>
                <a:sym typeface="Wingdings" pitchFamily="2" charset="2"/>
              </a:rPr>
              <a:t>metadata</a:t>
            </a:r>
            <a:r>
              <a:rPr lang="fr-FR" dirty="0">
                <a:solidFill>
                  <a:schemeClr val="tx1"/>
                </a:solidFill>
                <a:sym typeface="Wingdings" pitchFamily="2" charset="2"/>
              </a:rPr>
              <a:t> </a:t>
            </a:r>
            <a:r>
              <a:rPr lang="fr-FR" dirty="0" err="1">
                <a:solidFill>
                  <a:schemeClr val="tx1"/>
                </a:solidFill>
                <a:sym typeface="Wingdings" pitchFamily="2" charset="2"/>
              </a:rPr>
              <a:t>framework</a:t>
            </a:r>
            <a:br>
              <a:rPr lang="fr-FR" dirty="0">
                <a:solidFill>
                  <a:schemeClr val="tx1"/>
                </a:solidFill>
                <a:sym typeface="Wingdings" pitchFamily="2" charset="2"/>
              </a:rPr>
            </a:br>
            <a:r>
              <a:rPr lang="fr-FR" dirty="0">
                <a:solidFill>
                  <a:schemeClr val="tx1"/>
                </a:solidFill>
                <a:sym typeface="Wingdings" pitchFamily="2" charset="2"/>
              </a:rPr>
              <a:t>Output of </a:t>
            </a:r>
            <a:r>
              <a:rPr lang="fr-FR" dirty="0" err="1">
                <a:solidFill>
                  <a:schemeClr val="tx1"/>
                </a:solidFill>
                <a:sym typeface="Wingdings" pitchFamily="2" charset="2"/>
              </a:rPr>
              <a:t>quality</a:t>
            </a:r>
            <a:r>
              <a:rPr lang="fr-FR" dirty="0">
                <a:solidFill>
                  <a:schemeClr val="tx1"/>
                </a:solidFill>
                <a:sym typeface="Wingdings" pitchFamily="2" charset="2"/>
              </a:rPr>
              <a:t> pipelines = input of </a:t>
            </a:r>
            <a:r>
              <a:rPr lang="fr-FR" dirty="0" err="1">
                <a:solidFill>
                  <a:schemeClr val="tx1"/>
                </a:solidFill>
                <a:sym typeface="Wingdings" pitchFamily="2" charset="2"/>
              </a:rPr>
              <a:t>quality</a:t>
            </a:r>
            <a:r>
              <a:rPr lang="fr-FR" dirty="0">
                <a:solidFill>
                  <a:schemeClr val="tx1"/>
                </a:solidFill>
                <a:sym typeface="Wingdings" pitchFamily="2" charset="2"/>
              </a:rPr>
              <a:t> </a:t>
            </a:r>
            <a:r>
              <a:rPr lang="fr-FR" dirty="0" err="1">
                <a:solidFill>
                  <a:schemeClr val="tx1"/>
                </a:solidFill>
                <a:sym typeface="Wingdings" pitchFamily="2" charset="2"/>
              </a:rPr>
              <a:t>dashboard</a:t>
            </a:r>
            <a:br>
              <a:rPr lang="fr-FR" dirty="0">
                <a:solidFill>
                  <a:schemeClr val="tx1"/>
                </a:solidFill>
                <a:sym typeface="Wingdings" pitchFamily="2" charset="2"/>
              </a:rPr>
            </a:br>
            <a:r>
              <a:rPr lang="fr-FR" dirty="0" err="1">
                <a:solidFill>
                  <a:schemeClr val="tx1"/>
                </a:solidFill>
                <a:sym typeface="Wingdings" pitchFamily="2" charset="2"/>
              </a:rPr>
              <a:t>Proposal</a:t>
            </a:r>
            <a:r>
              <a:rPr lang="fr-FR" dirty="0">
                <a:solidFill>
                  <a:schemeClr val="tx1"/>
                </a:solidFill>
                <a:sym typeface="Wingdings" pitchFamily="2" charset="2"/>
              </a:rPr>
              <a:t> by Faruk, </a:t>
            </a:r>
            <a:r>
              <a:rPr lang="fr-FR" dirty="0" err="1">
                <a:solidFill>
                  <a:schemeClr val="tx1"/>
                </a:solidFill>
                <a:sym typeface="Wingdings" pitchFamily="2" charset="2"/>
              </a:rPr>
              <a:t>got</a:t>
            </a:r>
            <a:r>
              <a:rPr lang="fr-FR" dirty="0">
                <a:solidFill>
                  <a:schemeClr val="tx1"/>
                </a:solidFill>
                <a:sym typeface="Wingdings" pitchFamily="2" charset="2"/>
              </a:rPr>
              <a:t> </a:t>
            </a:r>
            <a:r>
              <a:rPr lang="fr-FR" dirty="0" err="1">
                <a:solidFill>
                  <a:schemeClr val="tx1"/>
                </a:solidFill>
                <a:sym typeface="Wingdings" pitchFamily="2" charset="2"/>
              </a:rPr>
              <a:t>some</a:t>
            </a:r>
            <a:r>
              <a:rPr lang="fr-FR" dirty="0">
                <a:solidFill>
                  <a:schemeClr val="tx1"/>
                </a:solidFill>
                <a:sym typeface="Wingdings" pitchFamily="2" charset="2"/>
              </a:rPr>
              <a:t> </a:t>
            </a:r>
            <a:r>
              <a:rPr lang="fr-FR" dirty="0" err="1">
                <a:solidFill>
                  <a:schemeClr val="tx1"/>
                </a:solidFill>
                <a:sym typeface="Wingdings" pitchFamily="2" charset="2"/>
              </a:rPr>
              <a:t>early</a:t>
            </a:r>
            <a:r>
              <a:rPr lang="fr-FR" dirty="0">
                <a:solidFill>
                  <a:schemeClr val="tx1"/>
                </a:solidFill>
                <a:sym typeface="Wingdings" pitchFamily="2" charset="2"/>
              </a:rPr>
              <a:t> feedback for </a:t>
            </a:r>
            <a:r>
              <a:rPr lang="fr-FR" dirty="0" err="1">
                <a:solidFill>
                  <a:schemeClr val="tx1"/>
                </a:solidFill>
                <a:sym typeface="Wingdings" pitchFamily="2" charset="2"/>
              </a:rPr>
              <a:t>improvement</a:t>
            </a:r>
            <a:r>
              <a:rPr lang="fr-FR" dirty="0">
                <a:solidFill>
                  <a:schemeClr val="tx1"/>
                </a:solidFill>
                <a:sym typeface="Wingdings" pitchFamily="2" charset="2"/>
              </a:rPr>
              <a:t>. </a:t>
            </a:r>
            <a:r>
              <a:rPr lang="fr-FR" dirty="0" err="1">
                <a:solidFill>
                  <a:schemeClr val="tx1"/>
                </a:solidFill>
                <a:sym typeface="Wingdings" pitchFamily="2" charset="2"/>
              </a:rPr>
              <a:t>Need</a:t>
            </a:r>
            <a:r>
              <a:rPr lang="fr-FR" dirty="0">
                <a:solidFill>
                  <a:schemeClr val="tx1"/>
                </a:solidFill>
                <a:sym typeface="Wingdings" pitchFamily="2" charset="2"/>
              </a:rPr>
              <a:t> to test and </a:t>
            </a:r>
            <a:r>
              <a:rPr lang="fr-FR" dirty="0" err="1">
                <a:solidFill>
                  <a:schemeClr val="tx1"/>
                </a:solidFill>
                <a:sym typeface="Wingdings" pitchFamily="2" charset="2"/>
              </a:rPr>
              <a:t>try</a:t>
            </a:r>
            <a:r>
              <a:rPr lang="fr-FR" dirty="0">
                <a:solidFill>
                  <a:schemeClr val="tx1"/>
                </a:solidFill>
                <a:sym typeface="Wingdings" pitchFamily="2" charset="2"/>
              </a:rPr>
              <a:t> to </a:t>
            </a:r>
            <a:r>
              <a:rPr lang="fr-FR" dirty="0" err="1">
                <a:solidFill>
                  <a:schemeClr val="tx1"/>
                </a:solidFill>
                <a:sym typeface="Wingdings" pitchFamily="2" charset="2"/>
              </a:rPr>
              <a:t>get</a:t>
            </a:r>
            <a:r>
              <a:rPr lang="fr-FR" dirty="0">
                <a:solidFill>
                  <a:schemeClr val="tx1"/>
                </a:solidFill>
                <a:sym typeface="Wingdings" pitchFamily="2" charset="2"/>
              </a:rPr>
              <a:t> </a:t>
            </a:r>
            <a:r>
              <a:rPr lang="fr-FR" dirty="0" err="1">
                <a:solidFill>
                  <a:schemeClr val="tx1"/>
                </a:solidFill>
                <a:sym typeface="Wingdings" pitchFamily="2" charset="2"/>
              </a:rPr>
              <a:t>valuable</a:t>
            </a:r>
            <a:r>
              <a:rPr lang="fr-FR" dirty="0">
                <a:solidFill>
                  <a:schemeClr val="tx1"/>
                </a:solidFill>
                <a:sym typeface="Wingdings" pitchFamily="2" charset="2"/>
              </a:rPr>
              <a:t> feedback.</a:t>
            </a:r>
            <a:br>
              <a:rPr lang="fr-FR" dirty="0">
                <a:solidFill>
                  <a:schemeClr val="tx1"/>
                </a:solidFill>
                <a:sym typeface="Wingdings" pitchFamily="2" charset="2"/>
              </a:rPr>
            </a:br>
            <a:r>
              <a:rPr lang="fr-FR" dirty="0">
                <a:solidFill>
                  <a:schemeClr val="tx1"/>
                </a:solidFill>
                <a:sym typeface="Wingdings" pitchFamily="2" charset="2"/>
              </a:rPr>
              <a:t> 4 </a:t>
            </a:r>
            <a:r>
              <a:rPr lang="fr-FR" dirty="0" err="1">
                <a:solidFill>
                  <a:schemeClr val="tx1"/>
                </a:solidFill>
                <a:sym typeface="Wingdings" pitchFamily="2" charset="2"/>
              </a:rPr>
              <a:t>tools</a:t>
            </a:r>
            <a:r>
              <a:rPr lang="fr-FR" dirty="0">
                <a:solidFill>
                  <a:schemeClr val="tx1"/>
                </a:solidFill>
                <a:sym typeface="Wingdings" pitchFamily="2" charset="2"/>
              </a:rPr>
              <a:t> </a:t>
            </a:r>
            <a:r>
              <a:rPr lang="fr-FR" dirty="0" err="1">
                <a:solidFill>
                  <a:schemeClr val="tx1"/>
                </a:solidFill>
                <a:sym typeface="Wingdings" pitchFamily="2" charset="2"/>
              </a:rPr>
              <a:t>identified</a:t>
            </a:r>
            <a:r>
              <a:rPr lang="fr-FR" dirty="0">
                <a:solidFill>
                  <a:schemeClr val="tx1"/>
                </a:solidFill>
                <a:sym typeface="Wingdings" pitchFamily="2" charset="2"/>
              </a:rPr>
              <a:t> to </a:t>
            </a:r>
            <a:r>
              <a:rPr lang="fr-FR" dirty="0" err="1">
                <a:solidFill>
                  <a:schemeClr val="tx1"/>
                </a:solidFill>
                <a:sym typeface="Wingdings" pitchFamily="2" charset="2"/>
              </a:rPr>
              <a:t>create</a:t>
            </a:r>
            <a:r>
              <a:rPr lang="fr-FR" dirty="0">
                <a:solidFill>
                  <a:schemeClr val="tx1"/>
                </a:solidFill>
                <a:sym typeface="Wingdings" pitchFamily="2" charset="2"/>
              </a:rPr>
              <a:t> a first </a:t>
            </a:r>
            <a:r>
              <a:rPr lang="fr-FR" dirty="0" err="1">
                <a:solidFill>
                  <a:schemeClr val="tx1"/>
                </a:solidFill>
                <a:sym typeface="Wingdings" pitchFamily="2" charset="2"/>
              </a:rPr>
              <a:t>quality</a:t>
            </a:r>
            <a:r>
              <a:rPr lang="fr-FR" dirty="0">
                <a:solidFill>
                  <a:schemeClr val="tx1"/>
                </a:solidFill>
                <a:sym typeface="Wingdings" pitchFamily="2" charset="2"/>
              </a:rPr>
              <a:t> pipeline </a:t>
            </a:r>
            <a:r>
              <a:rPr lang="fr-FR" dirty="0" err="1">
                <a:solidFill>
                  <a:schemeClr val="tx1"/>
                </a:solidFill>
                <a:sym typeface="Wingdings" pitchFamily="2" charset="2"/>
              </a:rPr>
              <a:t>spanning</a:t>
            </a:r>
            <a:r>
              <a:rPr lang="fr-FR" dirty="0">
                <a:solidFill>
                  <a:schemeClr val="tx1"/>
                </a:solidFill>
                <a:sym typeface="Wingdings" pitchFamily="2" charset="2"/>
              </a:rPr>
              <a:t> over </a:t>
            </a:r>
            <a:r>
              <a:rPr lang="fr-FR" dirty="0" err="1">
                <a:solidFill>
                  <a:schemeClr val="tx1"/>
                </a:solidFill>
                <a:sym typeface="Wingdings" pitchFamily="2" charset="2"/>
              </a:rPr>
              <a:t>several</a:t>
            </a:r>
            <a:r>
              <a:rPr lang="fr-FR" dirty="0">
                <a:solidFill>
                  <a:schemeClr val="tx1"/>
                </a:solidFill>
                <a:sym typeface="Wingdings" pitchFamily="2" charset="2"/>
              </a:rPr>
              <a:t> dimensions and </a:t>
            </a:r>
            <a:r>
              <a:rPr lang="fr-FR" dirty="0" err="1">
                <a:solidFill>
                  <a:schemeClr val="tx1"/>
                </a:solidFill>
                <a:sym typeface="Wingdings" pitchFamily="2" charset="2"/>
              </a:rPr>
              <a:t>indicators</a:t>
            </a:r>
            <a:r>
              <a:rPr lang="fr-FR" dirty="0">
                <a:solidFill>
                  <a:schemeClr val="tx1"/>
                </a:solidFill>
                <a:sym typeface="Wingdings" pitchFamily="2" charset="2"/>
              </a:rPr>
              <a:t>.</a:t>
            </a:r>
            <a:endParaRPr lang="fr-FR" dirty="0">
              <a:solidFill>
                <a:schemeClr val="tx1"/>
              </a:solidFill>
            </a:endParaRPr>
          </a:p>
        </p:txBody>
      </p:sp>
      <p:sp>
        <p:nvSpPr>
          <p:cNvPr id="4" name="Titre 3">
            <a:extLst>
              <a:ext uri="{FF2B5EF4-FFF2-40B4-BE49-F238E27FC236}">
                <a16:creationId xmlns:a16="http://schemas.microsoft.com/office/drawing/2014/main" id="{474D5D10-E9BD-D149-8E58-9F06FEC2FDDF}"/>
              </a:ext>
            </a:extLst>
          </p:cNvPr>
          <p:cNvSpPr>
            <a:spLocks noGrp="1"/>
          </p:cNvSpPr>
          <p:nvPr>
            <p:ph type="title"/>
          </p:nvPr>
        </p:nvSpPr>
        <p:spPr>
          <a:xfrm>
            <a:off x="668188" y="1007814"/>
            <a:ext cx="10883727" cy="603887"/>
          </a:xfrm>
        </p:spPr>
        <p:txBody>
          <a:bodyPr/>
          <a:lstStyle/>
          <a:p>
            <a:r>
              <a:rPr lang="fr-FR" dirty="0" err="1"/>
              <a:t>Summary</a:t>
            </a:r>
            <a:r>
              <a:rPr lang="fr-FR" dirty="0"/>
              <a:t> and </a:t>
            </a:r>
            <a:r>
              <a:rPr lang="fr-FR" dirty="0" err="1"/>
              <a:t>outcomes</a:t>
            </a:r>
            <a:r>
              <a:rPr lang="fr-FR" dirty="0"/>
              <a:t> of the GAM</a:t>
            </a:r>
          </a:p>
        </p:txBody>
      </p:sp>
    </p:spTree>
    <p:extLst>
      <p:ext uri="{BB962C8B-B14F-4D97-AF65-F5344CB8AC3E}">
        <p14:creationId xmlns:p14="http://schemas.microsoft.com/office/powerpoint/2010/main" val="2501808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A5C0156-8672-CD46-94BF-6BE19A2BC569}"/>
              </a:ext>
            </a:extLst>
          </p:cNvPr>
          <p:cNvSpPr>
            <a:spLocks noGrp="1"/>
          </p:cNvSpPr>
          <p:nvPr>
            <p:ph type="sldNum" sz="quarter" idx="12"/>
          </p:nvPr>
        </p:nvSpPr>
        <p:spPr/>
        <p:txBody>
          <a:bodyPr/>
          <a:lstStyle/>
          <a:p>
            <a:fld id="{41814595-6856-9B4E-BECB-F9B7E4876AE1}" type="slidenum">
              <a:rPr lang="nl-NL" smtClean="0"/>
              <a:pPr/>
              <a:t>2</a:t>
            </a:fld>
            <a:endParaRPr lang="nl-NL" dirty="0"/>
          </a:p>
        </p:txBody>
      </p:sp>
      <p:sp>
        <p:nvSpPr>
          <p:cNvPr id="3" name="Espace réservé du contenu 2">
            <a:extLst>
              <a:ext uri="{FF2B5EF4-FFF2-40B4-BE49-F238E27FC236}">
                <a16:creationId xmlns:a16="http://schemas.microsoft.com/office/drawing/2014/main" id="{4C7C0020-A86D-4F48-BD20-92F0D2F7033C}"/>
              </a:ext>
            </a:extLst>
          </p:cNvPr>
          <p:cNvSpPr>
            <a:spLocks noGrp="1"/>
          </p:cNvSpPr>
          <p:nvPr>
            <p:ph sz="half" idx="15"/>
          </p:nvPr>
        </p:nvSpPr>
        <p:spPr>
          <a:xfrm>
            <a:off x="668190" y="1819373"/>
            <a:ext cx="10883727" cy="4236291"/>
          </a:xfrm>
        </p:spPr>
        <p:txBody>
          <a:bodyPr>
            <a:normAutofit lnSpcReduction="10000"/>
          </a:bodyPr>
          <a:lstStyle/>
          <a:p>
            <a:r>
              <a:rPr lang="fr-FR" dirty="0">
                <a:solidFill>
                  <a:schemeClr val="tx1"/>
                </a:solidFill>
                <a:latin typeface="+mn-lt"/>
              </a:rPr>
              <a:t>2 major </a:t>
            </a:r>
            <a:r>
              <a:rPr lang="fr-FR" dirty="0" err="1">
                <a:solidFill>
                  <a:schemeClr val="tx1"/>
                </a:solidFill>
                <a:latin typeface="+mn-lt"/>
              </a:rPr>
              <a:t>milestones</a:t>
            </a:r>
            <a:r>
              <a:rPr lang="fr-FR" dirty="0">
                <a:solidFill>
                  <a:schemeClr val="tx1"/>
                </a:solidFill>
                <a:latin typeface="+mn-lt"/>
              </a:rPr>
              <a:t> and </a:t>
            </a:r>
            <a:r>
              <a:rPr lang="fr-FR" dirty="0" err="1">
                <a:solidFill>
                  <a:schemeClr val="tx1"/>
                </a:solidFill>
                <a:latin typeface="+mn-lt"/>
              </a:rPr>
              <a:t>deliverables</a:t>
            </a:r>
            <a:r>
              <a:rPr lang="fr-FR" dirty="0">
                <a:solidFill>
                  <a:schemeClr val="tx1"/>
                </a:solidFill>
                <a:latin typeface="+mn-lt"/>
              </a:rPr>
              <a:t> </a:t>
            </a:r>
            <a:r>
              <a:rPr lang="fr-FR" dirty="0" err="1">
                <a:solidFill>
                  <a:schemeClr val="tx1"/>
                </a:solidFill>
                <a:latin typeface="+mn-lt"/>
              </a:rPr>
              <a:t>this</a:t>
            </a:r>
            <a:r>
              <a:rPr lang="fr-FR" dirty="0">
                <a:solidFill>
                  <a:schemeClr val="tx1"/>
                </a:solidFill>
                <a:latin typeface="+mn-lt"/>
              </a:rPr>
              <a:t> </a:t>
            </a:r>
            <a:r>
              <a:rPr lang="fr-FR" dirty="0" err="1">
                <a:solidFill>
                  <a:schemeClr val="tx1"/>
                </a:solidFill>
                <a:latin typeface="+mn-lt"/>
              </a:rPr>
              <a:t>summer</a:t>
            </a:r>
            <a:r>
              <a:rPr lang="fr-FR" dirty="0">
                <a:solidFill>
                  <a:schemeClr val="tx1"/>
                </a:solidFill>
                <a:latin typeface="+mn-lt"/>
              </a:rPr>
              <a:t>:</a:t>
            </a:r>
          </a:p>
          <a:p>
            <a:pPr marL="285750" indent="-285750">
              <a:buFont typeface="Arial" panose="020B0604020202020204" pitchFamily="34" charset="0"/>
              <a:buChar char="•"/>
            </a:pPr>
            <a:r>
              <a:rPr lang="en-US" dirty="0">
                <a:solidFill>
                  <a:schemeClr val="tx1"/>
                </a:solidFill>
                <a:latin typeface="+mn-lt"/>
                <a:ea typeface="Calibri"/>
                <a:cs typeface="Calibri"/>
              </a:rPr>
              <a:t>Deliverable D3.2, </a:t>
            </a:r>
            <a:r>
              <a:rPr lang="en-US" i="1" dirty="0">
                <a:solidFill>
                  <a:schemeClr val="tx1"/>
                </a:solidFill>
                <a:latin typeface="+mn-lt"/>
                <a:ea typeface="Calibri"/>
                <a:cs typeface="Calibri"/>
              </a:rPr>
              <a:t>month 18</a:t>
            </a:r>
            <a:r>
              <a:rPr lang="en-US" dirty="0">
                <a:solidFill>
                  <a:schemeClr val="tx1"/>
                </a:solidFill>
                <a:latin typeface="+mn-lt"/>
                <a:ea typeface="Calibri"/>
                <a:cs typeface="Calibri"/>
              </a:rPr>
              <a:t> - Catalog of </a:t>
            </a:r>
            <a:r>
              <a:rPr lang="en-US" dirty="0" err="1">
                <a:solidFill>
                  <a:schemeClr val="tx1"/>
                </a:solidFill>
                <a:latin typeface="+mn-lt"/>
                <a:ea typeface="Calibri"/>
                <a:cs typeface="Calibri"/>
              </a:rPr>
              <a:t>RSQkit</a:t>
            </a:r>
            <a:r>
              <a:rPr lang="en-US" dirty="0">
                <a:solidFill>
                  <a:schemeClr val="tx1"/>
                </a:solidFill>
                <a:latin typeface="+mn-lt"/>
                <a:ea typeface="Calibri"/>
                <a:cs typeface="Calibri"/>
              </a:rPr>
              <a:t> Tools for Assessing and Improving Software Quality and </a:t>
            </a:r>
            <a:r>
              <a:rPr lang="en-US" dirty="0" err="1">
                <a:solidFill>
                  <a:schemeClr val="tx1"/>
                </a:solidFill>
                <a:latin typeface="+mn-lt"/>
                <a:ea typeface="Calibri"/>
                <a:cs typeface="Calibri"/>
              </a:rPr>
              <a:t>FAIRness</a:t>
            </a:r>
            <a:endParaRPr lang="en-US" dirty="0">
              <a:solidFill>
                <a:schemeClr val="tx1"/>
              </a:solidFill>
              <a:latin typeface="+mn-lt"/>
            </a:endParaRPr>
          </a:p>
          <a:p>
            <a:pPr marL="285750" indent="-285750">
              <a:buFont typeface="Arial" panose="020B0604020202020204" pitchFamily="34" charset="0"/>
              <a:buChar char="•"/>
            </a:pPr>
            <a:r>
              <a:rPr lang="en-US" dirty="0">
                <a:solidFill>
                  <a:schemeClr val="tx1"/>
                </a:solidFill>
                <a:latin typeface="+mn-lt"/>
                <a:ea typeface="calibri"/>
                <a:cs typeface="calibri"/>
              </a:rPr>
              <a:t>Milestone 9, </a:t>
            </a:r>
            <a:r>
              <a:rPr lang="en-US" i="1" dirty="0">
                <a:solidFill>
                  <a:schemeClr val="tx1"/>
                </a:solidFill>
                <a:latin typeface="+mn-lt"/>
                <a:ea typeface="calibri"/>
                <a:cs typeface="calibri"/>
              </a:rPr>
              <a:t>month 18</a:t>
            </a:r>
            <a:r>
              <a:rPr lang="en-US" dirty="0">
                <a:solidFill>
                  <a:schemeClr val="tx1"/>
                </a:solidFill>
                <a:latin typeface="+mn-lt"/>
                <a:ea typeface="calibri"/>
                <a:cs typeface="calibri"/>
              </a:rPr>
              <a:t> - First version of a metadata framework for software quality indicators and of actionable pipelines based on community selected use-cases to assist software developers and maintainers assessing and improving software quality, metadata and </a:t>
            </a:r>
            <a:r>
              <a:rPr lang="en-US" dirty="0" err="1">
                <a:solidFill>
                  <a:schemeClr val="tx1"/>
                </a:solidFill>
                <a:latin typeface="+mn-lt"/>
                <a:ea typeface="calibri"/>
                <a:cs typeface="calibri"/>
              </a:rPr>
              <a:t>FAIRness</a:t>
            </a:r>
            <a:endParaRPr lang="en-US" dirty="0">
              <a:solidFill>
                <a:schemeClr val="tx1"/>
              </a:solidFill>
              <a:latin typeface="+mn-lt"/>
              <a:ea typeface="calibri"/>
              <a:cs typeface="calibri"/>
            </a:endParaRPr>
          </a:p>
          <a:p>
            <a:endParaRPr lang="fr-FR" dirty="0">
              <a:solidFill>
                <a:schemeClr val="tx1"/>
              </a:solidFill>
              <a:latin typeface="+mn-lt"/>
            </a:endParaRPr>
          </a:p>
          <a:p>
            <a:r>
              <a:rPr lang="fr-FR" dirty="0">
                <a:solidFill>
                  <a:schemeClr val="tx1"/>
                </a:solidFill>
                <a:latin typeface="+mn-lt"/>
              </a:rPr>
              <a:t>Objective for </a:t>
            </a:r>
            <a:r>
              <a:rPr lang="fr-FR" dirty="0" err="1">
                <a:solidFill>
                  <a:schemeClr val="tx1"/>
                </a:solidFill>
                <a:latin typeface="+mn-lt"/>
              </a:rPr>
              <a:t>these</a:t>
            </a:r>
            <a:r>
              <a:rPr lang="fr-FR" dirty="0">
                <a:solidFill>
                  <a:schemeClr val="tx1"/>
                </a:solidFill>
                <a:latin typeface="+mn-lt"/>
              </a:rPr>
              <a:t> </a:t>
            </a:r>
            <a:r>
              <a:rPr lang="fr-FR" dirty="0" err="1">
                <a:solidFill>
                  <a:schemeClr val="tx1"/>
                </a:solidFill>
                <a:latin typeface="+mn-lt"/>
              </a:rPr>
              <a:t>deliverables</a:t>
            </a:r>
            <a:r>
              <a:rPr lang="fr-FR" dirty="0">
                <a:solidFill>
                  <a:schemeClr val="tx1"/>
                </a:solidFill>
                <a:latin typeface="+mn-lt"/>
              </a:rPr>
              <a:t> and </a:t>
            </a:r>
            <a:r>
              <a:rPr lang="fr-FR" dirty="0" err="1">
                <a:solidFill>
                  <a:schemeClr val="tx1"/>
                </a:solidFill>
                <a:latin typeface="+mn-lt"/>
              </a:rPr>
              <a:t>beyond</a:t>
            </a:r>
            <a:r>
              <a:rPr lang="fr-FR" dirty="0">
                <a:solidFill>
                  <a:schemeClr val="tx1"/>
                </a:solidFill>
                <a:latin typeface="+mn-lt"/>
              </a:rPr>
              <a:t>: </a:t>
            </a:r>
          </a:p>
          <a:p>
            <a:pPr marL="285750" indent="-285750">
              <a:buFont typeface="Arial" panose="020B0604020202020204" pitchFamily="34" charset="0"/>
              <a:buChar char="•"/>
            </a:pPr>
            <a:r>
              <a:rPr lang="fr-FR" dirty="0" err="1">
                <a:solidFill>
                  <a:schemeClr val="tx1"/>
                </a:solidFill>
                <a:latin typeface="+mn-lt"/>
              </a:rPr>
              <a:t>We</a:t>
            </a:r>
            <a:r>
              <a:rPr lang="fr-FR" dirty="0">
                <a:solidFill>
                  <a:schemeClr val="tx1"/>
                </a:solidFill>
                <a:latin typeface="+mn-lt"/>
              </a:rPr>
              <a:t> have a </a:t>
            </a:r>
            <a:r>
              <a:rPr lang="fr-FR" dirty="0" err="1">
                <a:solidFill>
                  <a:schemeClr val="tx1"/>
                </a:solidFill>
                <a:latin typeface="+mn-lt"/>
              </a:rPr>
              <a:t>clear</a:t>
            </a:r>
            <a:r>
              <a:rPr lang="fr-FR" dirty="0">
                <a:solidFill>
                  <a:schemeClr val="tx1"/>
                </a:solidFill>
                <a:latin typeface="+mn-lt"/>
              </a:rPr>
              <a:t> vision for the </a:t>
            </a:r>
            <a:r>
              <a:rPr lang="fr-FR" dirty="0" err="1">
                <a:solidFill>
                  <a:schemeClr val="tx1"/>
                </a:solidFill>
                <a:latin typeface="+mn-lt"/>
              </a:rPr>
              <a:t>TechRadar</a:t>
            </a:r>
            <a:r>
              <a:rPr lang="fr-FR" dirty="0">
                <a:solidFill>
                  <a:schemeClr val="tx1"/>
                </a:solidFill>
                <a:latin typeface="+mn-lt"/>
              </a:rPr>
              <a:t>, </a:t>
            </a:r>
            <a:r>
              <a:rPr lang="fr-FR" dirty="0" err="1">
                <a:solidFill>
                  <a:schemeClr val="tx1"/>
                </a:solidFill>
                <a:latin typeface="+mn-lt"/>
              </a:rPr>
              <a:t>Metadata</a:t>
            </a:r>
            <a:r>
              <a:rPr lang="fr-FR" dirty="0">
                <a:solidFill>
                  <a:schemeClr val="tx1"/>
                </a:solidFill>
                <a:latin typeface="+mn-lt"/>
              </a:rPr>
              <a:t> Framework, </a:t>
            </a:r>
            <a:r>
              <a:rPr lang="fr-FR" dirty="0" err="1">
                <a:solidFill>
                  <a:schemeClr val="tx1"/>
                </a:solidFill>
                <a:latin typeface="+mn-lt"/>
              </a:rPr>
              <a:t>Quality</a:t>
            </a:r>
            <a:r>
              <a:rPr lang="fr-FR" dirty="0">
                <a:solidFill>
                  <a:schemeClr val="tx1"/>
                </a:solidFill>
                <a:latin typeface="+mn-lt"/>
              </a:rPr>
              <a:t> Pipelines and Dashboard in place and to propose to the </a:t>
            </a:r>
            <a:r>
              <a:rPr lang="fr-FR" dirty="0" err="1">
                <a:solidFill>
                  <a:schemeClr val="tx1"/>
                </a:solidFill>
                <a:latin typeface="+mn-lt"/>
              </a:rPr>
              <a:t>outside</a:t>
            </a:r>
            <a:r>
              <a:rPr lang="fr-FR" dirty="0">
                <a:solidFill>
                  <a:schemeClr val="tx1"/>
                </a:solidFill>
                <a:latin typeface="+mn-lt"/>
              </a:rPr>
              <a:t> world</a:t>
            </a:r>
          </a:p>
          <a:p>
            <a:pPr marL="285750" indent="-285750">
              <a:buFont typeface="Arial" panose="020B0604020202020204" pitchFamily="34" charset="0"/>
              <a:buChar char="•"/>
            </a:pPr>
            <a:r>
              <a:rPr lang="fr-FR" dirty="0" err="1">
                <a:solidFill>
                  <a:schemeClr val="tx1"/>
                </a:solidFill>
                <a:latin typeface="+mn-lt"/>
              </a:rPr>
              <a:t>After</a:t>
            </a:r>
            <a:r>
              <a:rPr lang="fr-FR" dirty="0">
                <a:solidFill>
                  <a:schemeClr val="tx1"/>
                </a:solidFill>
                <a:latin typeface="+mn-lt"/>
              </a:rPr>
              <a:t> </a:t>
            </a:r>
            <a:r>
              <a:rPr lang="fr-FR" dirty="0" err="1">
                <a:solidFill>
                  <a:schemeClr val="tx1"/>
                </a:solidFill>
                <a:latin typeface="+mn-lt"/>
              </a:rPr>
              <a:t>September</a:t>
            </a:r>
            <a:r>
              <a:rPr lang="fr-FR" dirty="0">
                <a:solidFill>
                  <a:schemeClr val="tx1"/>
                </a:solidFill>
                <a:latin typeface="+mn-lt"/>
              </a:rPr>
              <a:t> 2025: </a:t>
            </a:r>
          </a:p>
          <a:p>
            <a:pPr marL="971550" lvl="1" indent="-285750"/>
            <a:r>
              <a:rPr lang="fr-FR" dirty="0" err="1">
                <a:solidFill>
                  <a:schemeClr val="tx1"/>
                </a:solidFill>
                <a:latin typeface="+mn-lt"/>
              </a:rPr>
              <a:t>we</a:t>
            </a:r>
            <a:r>
              <a:rPr lang="fr-FR" dirty="0">
                <a:solidFill>
                  <a:schemeClr val="tx1"/>
                </a:solidFill>
                <a:latin typeface="+mn-lt"/>
              </a:rPr>
              <a:t> </a:t>
            </a:r>
            <a:r>
              <a:rPr lang="fr-FR" dirty="0" err="1">
                <a:solidFill>
                  <a:schemeClr val="tx1"/>
                </a:solidFill>
                <a:latin typeface="+mn-lt"/>
              </a:rPr>
              <a:t>can</a:t>
            </a:r>
            <a:r>
              <a:rPr lang="fr-FR" dirty="0">
                <a:solidFill>
                  <a:schemeClr val="tx1"/>
                </a:solidFill>
                <a:latin typeface="+mn-lt"/>
              </a:rPr>
              <a:t> </a:t>
            </a:r>
            <a:r>
              <a:rPr lang="fr-FR" dirty="0" err="1">
                <a:solidFill>
                  <a:schemeClr val="tx1"/>
                </a:solidFill>
                <a:latin typeface="+mn-lt"/>
              </a:rPr>
              <a:t>start</a:t>
            </a:r>
            <a:r>
              <a:rPr lang="fr-FR" dirty="0">
                <a:solidFill>
                  <a:schemeClr val="tx1"/>
                </a:solidFill>
                <a:latin typeface="+mn-lt"/>
              </a:rPr>
              <a:t> </a:t>
            </a:r>
            <a:r>
              <a:rPr lang="fr-FR" dirty="0" err="1">
                <a:solidFill>
                  <a:schemeClr val="tx1"/>
                </a:solidFill>
                <a:latin typeface="+mn-lt"/>
              </a:rPr>
              <a:t>receiving</a:t>
            </a:r>
            <a:r>
              <a:rPr lang="fr-FR" dirty="0">
                <a:solidFill>
                  <a:schemeClr val="tx1"/>
                </a:solidFill>
                <a:latin typeface="+mn-lt"/>
              </a:rPr>
              <a:t> feedback and </a:t>
            </a:r>
            <a:r>
              <a:rPr lang="fr-FR" dirty="0" err="1">
                <a:solidFill>
                  <a:schemeClr val="tx1"/>
                </a:solidFill>
                <a:latin typeface="+mn-lt"/>
              </a:rPr>
              <a:t>improving</a:t>
            </a:r>
            <a:r>
              <a:rPr lang="fr-FR" dirty="0">
                <a:solidFill>
                  <a:schemeClr val="tx1"/>
                </a:solidFill>
                <a:latin typeface="+mn-lt"/>
              </a:rPr>
              <a:t> on </a:t>
            </a:r>
            <a:r>
              <a:rPr lang="fr-FR" dirty="0" err="1">
                <a:solidFill>
                  <a:schemeClr val="tx1"/>
                </a:solidFill>
                <a:latin typeface="+mn-lt"/>
              </a:rPr>
              <a:t>these</a:t>
            </a:r>
            <a:r>
              <a:rPr lang="fr-FR" dirty="0">
                <a:solidFill>
                  <a:schemeClr val="tx1"/>
                </a:solidFill>
                <a:latin typeface="+mn-lt"/>
              </a:rPr>
              <a:t> </a:t>
            </a:r>
            <a:r>
              <a:rPr lang="fr-FR" dirty="0" err="1">
                <a:solidFill>
                  <a:schemeClr val="tx1"/>
                </a:solidFill>
                <a:latin typeface="+mn-lt"/>
              </a:rPr>
              <a:t>existing</a:t>
            </a:r>
            <a:r>
              <a:rPr lang="fr-FR" dirty="0">
                <a:solidFill>
                  <a:schemeClr val="tx1"/>
                </a:solidFill>
                <a:latin typeface="+mn-lt"/>
              </a:rPr>
              <a:t> </a:t>
            </a:r>
            <a:r>
              <a:rPr lang="fr-FR" dirty="0" err="1">
                <a:solidFill>
                  <a:schemeClr val="tx1"/>
                </a:solidFill>
                <a:latin typeface="+mn-lt"/>
              </a:rPr>
              <a:t>deliverables</a:t>
            </a:r>
            <a:r>
              <a:rPr lang="fr-FR" dirty="0">
                <a:solidFill>
                  <a:schemeClr val="tx1"/>
                </a:solidFill>
                <a:latin typeface="+mn-lt"/>
              </a:rPr>
              <a:t> and </a:t>
            </a:r>
            <a:r>
              <a:rPr lang="fr-FR" dirty="0" err="1">
                <a:solidFill>
                  <a:schemeClr val="tx1"/>
                </a:solidFill>
                <a:latin typeface="+mn-lt"/>
              </a:rPr>
              <a:t>prepare</a:t>
            </a:r>
            <a:r>
              <a:rPr lang="fr-FR" dirty="0">
                <a:solidFill>
                  <a:schemeClr val="tx1"/>
                </a:solidFill>
                <a:latin typeface="+mn-lt"/>
              </a:rPr>
              <a:t> for </a:t>
            </a:r>
            <a:r>
              <a:rPr lang="fr-FR" dirty="0" err="1">
                <a:solidFill>
                  <a:schemeClr val="tx1"/>
                </a:solidFill>
                <a:latin typeface="+mn-lt"/>
              </a:rPr>
              <a:t>year</a:t>
            </a:r>
            <a:r>
              <a:rPr lang="fr-FR" dirty="0">
                <a:solidFill>
                  <a:schemeClr val="tx1"/>
                </a:solidFill>
                <a:latin typeface="+mn-lt"/>
              </a:rPr>
              <a:t> 3 of EVERSE</a:t>
            </a:r>
          </a:p>
          <a:p>
            <a:pPr marL="971550" lvl="1" indent="-285750"/>
            <a:r>
              <a:rPr lang="fr-FR" dirty="0">
                <a:solidFill>
                  <a:schemeClr val="tx1"/>
                </a:solidFill>
                <a:latin typeface="+mn-lt"/>
              </a:rPr>
              <a:t>outsiders (and EVERSE </a:t>
            </a:r>
            <a:r>
              <a:rPr lang="fr-FR" dirty="0" err="1">
                <a:solidFill>
                  <a:schemeClr val="tx1"/>
                </a:solidFill>
                <a:latin typeface="+mn-lt"/>
              </a:rPr>
              <a:t>members</a:t>
            </a:r>
            <a:r>
              <a:rPr lang="fr-FR" dirty="0">
                <a:solidFill>
                  <a:schemeClr val="tx1"/>
                </a:solidFill>
                <a:latin typeface="+mn-lt"/>
              </a:rPr>
              <a:t>) </a:t>
            </a:r>
            <a:r>
              <a:rPr lang="fr-FR" dirty="0" err="1">
                <a:solidFill>
                  <a:schemeClr val="tx1"/>
                </a:solidFill>
                <a:latin typeface="+mn-lt"/>
              </a:rPr>
              <a:t>can</a:t>
            </a:r>
            <a:r>
              <a:rPr lang="fr-FR" dirty="0">
                <a:solidFill>
                  <a:schemeClr val="tx1"/>
                </a:solidFill>
                <a:latin typeface="+mn-lt"/>
              </a:rPr>
              <a:t> push new </a:t>
            </a:r>
            <a:r>
              <a:rPr lang="fr-FR" dirty="0" err="1">
                <a:solidFill>
                  <a:schemeClr val="tx1"/>
                </a:solidFill>
                <a:latin typeface="+mn-lt"/>
              </a:rPr>
              <a:t>tools</a:t>
            </a:r>
            <a:r>
              <a:rPr lang="fr-FR" dirty="0">
                <a:solidFill>
                  <a:schemeClr val="tx1"/>
                </a:solidFill>
                <a:latin typeface="+mn-lt"/>
              </a:rPr>
              <a:t>, services, </a:t>
            </a:r>
            <a:r>
              <a:rPr lang="fr-FR" dirty="0" err="1">
                <a:solidFill>
                  <a:schemeClr val="tx1"/>
                </a:solidFill>
                <a:latin typeface="+mn-lt"/>
              </a:rPr>
              <a:t>indicators</a:t>
            </a:r>
            <a:r>
              <a:rPr lang="fr-FR" dirty="0">
                <a:solidFill>
                  <a:schemeClr val="tx1"/>
                </a:solidFill>
                <a:latin typeface="+mn-lt"/>
              </a:rPr>
              <a:t> and pipelines to EVERSE</a:t>
            </a:r>
          </a:p>
        </p:txBody>
      </p:sp>
      <p:sp>
        <p:nvSpPr>
          <p:cNvPr id="4" name="Titre 3">
            <a:extLst>
              <a:ext uri="{FF2B5EF4-FFF2-40B4-BE49-F238E27FC236}">
                <a16:creationId xmlns:a16="http://schemas.microsoft.com/office/drawing/2014/main" id="{474D5D10-E9BD-D149-8E58-9F06FEC2FDDF}"/>
              </a:ext>
            </a:extLst>
          </p:cNvPr>
          <p:cNvSpPr>
            <a:spLocks noGrp="1"/>
          </p:cNvSpPr>
          <p:nvPr>
            <p:ph type="title"/>
          </p:nvPr>
        </p:nvSpPr>
        <p:spPr/>
        <p:txBody>
          <a:bodyPr/>
          <a:lstStyle/>
          <a:p>
            <a:r>
              <a:rPr lang="fr-FR" dirty="0"/>
              <a:t>Objectives for WP3 in the </a:t>
            </a:r>
            <a:r>
              <a:rPr lang="fr-FR" dirty="0" err="1"/>
              <a:t>coming</a:t>
            </a:r>
            <a:r>
              <a:rPr lang="fr-FR" dirty="0"/>
              <a:t> </a:t>
            </a:r>
            <a:r>
              <a:rPr lang="fr-FR" dirty="0" err="1"/>
              <a:t>months</a:t>
            </a:r>
            <a:endParaRPr lang="fr-FR" dirty="0"/>
          </a:p>
        </p:txBody>
      </p:sp>
    </p:spTree>
    <p:extLst>
      <p:ext uri="{BB962C8B-B14F-4D97-AF65-F5344CB8AC3E}">
        <p14:creationId xmlns:p14="http://schemas.microsoft.com/office/powerpoint/2010/main" val="1718634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A5C0156-8672-CD46-94BF-6BE19A2BC569}"/>
              </a:ext>
            </a:extLst>
          </p:cNvPr>
          <p:cNvSpPr>
            <a:spLocks noGrp="1"/>
          </p:cNvSpPr>
          <p:nvPr>
            <p:ph type="sldNum" sz="quarter" idx="12"/>
          </p:nvPr>
        </p:nvSpPr>
        <p:spPr/>
        <p:txBody>
          <a:bodyPr/>
          <a:lstStyle/>
          <a:p>
            <a:fld id="{41814595-6856-9B4E-BECB-F9B7E4876AE1}" type="slidenum">
              <a:rPr lang="nl-NL" smtClean="0"/>
              <a:pPr/>
              <a:t>3</a:t>
            </a:fld>
            <a:endParaRPr lang="nl-NL" dirty="0"/>
          </a:p>
        </p:txBody>
      </p:sp>
      <p:sp>
        <p:nvSpPr>
          <p:cNvPr id="3" name="Espace réservé du contenu 2">
            <a:extLst>
              <a:ext uri="{FF2B5EF4-FFF2-40B4-BE49-F238E27FC236}">
                <a16:creationId xmlns:a16="http://schemas.microsoft.com/office/drawing/2014/main" id="{4C7C0020-A86D-4F48-BD20-92F0D2F7033C}"/>
              </a:ext>
            </a:extLst>
          </p:cNvPr>
          <p:cNvSpPr>
            <a:spLocks noGrp="1"/>
          </p:cNvSpPr>
          <p:nvPr>
            <p:ph sz="half" idx="15"/>
          </p:nvPr>
        </p:nvSpPr>
        <p:spPr>
          <a:xfrm>
            <a:off x="668190" y="1611703"/>
            <a:ext cx="10883727" cy="4704256"/>
          </a:xfrm>
        </p:spPr>
        <p:txBody>
          <a:bodyPr>
            <a:normAutofit fontScale="92500" lnSpcReduction="20000"/>
          </a:bodyPr>
          <a:lstStyle/>
          <a:p>
            <a:r>
              <a:rPr lang="fr-FR" dirty="0" err="1">
                <a:solidFill>
                  <a:schemeClr val="tx1"/>
                </a:solidFill>
              </a:rPr>
              <a:t>Counting</a:t>
            </a:r>
            <a:r>
              <a:rPr lang="fr-FR" dirty="0">
                <a:solidFill>
                  <a:schemeClr val="tx1"/>
                </a:solidFill>
              </a:rPr>
              <a:t> for </a:t>
            </a:r>
            <a:r>
              <a:rPr lang="fr-FR" dirty="0" err="1">
                <a:solidFill>
                  <a:schemeClr val="tx1"/>
                </a:solidFill>
              </a:rPr>
              <a:t>summer</a:t>
            </a:r>
            <a:r>
              <a:rPr lang="fr-FR" dirty="0">
                <a:solidFill>
                  <a:schemeClr val="tx1"/>
                </a:solidFill>
              </a:rPr>
              <a:t> </a:t>
            </a:r>
            <a:r>
              <a:rPr lang="fr-FR" dirty="0" err="1">
                <a:solidFill>
                  <a:schemeClr val="tx1"/>
                </a:solidFill>
              </a:rPr>
              <a:t>delays</a:t>
            </a:r>
            <a:r>
              <a:rPr lang="fr-FR" dirty="0">
                <a:solidFill>
                  <a:schemeClr val="tx1"/>
                </a:solidFill>
              </a:rPr>
              <a:t> and </a:t>
            </a:r>
            <a:r>
              <a:rPr lang="fr-FR" dirty="0" err="1">
                <a:solidFill>
                  <a:schemeClr val="tx1"/>
                </a:solidFill>
              </a:rPr>
              <a:t>required</a:t>
            </a:r>
            <a:r>
              <a:rPr lang="fr-FR" dirty="0">
                <a:solidFill>
                  <a:schemeClr val="tx1"/>
                </a:solidFill>
              </a:rPr>
              <a:t> time to format the </a:t>
            </a:r>
            <a:r>
              <a:rPr lang="fr-FR" dirty="0" err="1">
                <a:solidFill>
                  <a:schemeClr val="tx1"/>
                </a:solidFill>
              </a:rPr>
              <a:t>deliverables</a:t>
            </a:r>
            <a:r>
              <a:rPr lang="fr-FR" b="1" dirty="0">
                <a:solidFill>
                  <a:schemeClr val="tx1"/>
                </a:solidFill>
              </a:rPr>
              <a:t>:</a:t>
            </a:r>
          </a:p>
          <a:p>
            <a:r>
              <a:rPr lang="fr-FR" b="1" dirty="0">
                <a:solidFill>
                  <a:schemeClr val="tx1"/>
                </a:solidFill>
              </a:rPr>
              <a:t>End of </a:t>
            </a:r>
            <a:r>
              <a:rPr lang="fr-FR" b="1" dirty="0" err="1">
                <a:solidFill>
                  <a:schemeClr val="tx1"/>
                </a:solidFill>
              </a:rPr>
              <a:t>June</a:t>
            </a:r>
            <a:r>
              <a:rPr lang="fr-FR" b="1" dirty="0">
                <a:solidFill>
                  <a:schemeClr val="tx1"/>
                </a:solidFill>
              </a:rPr>
              <a:t>: </a:t>
            </a:r>
          </a:p>
          <a:p>
            <a:pPr marL="285750" indent="-285750">
              <a:buFont typeface="Arial" panose="020B0604020202020204" pitchFamily="34" charset="0"/>
              <a:buChar char="•"/>
            </a:pPr>
            <a:r>
              <a:rPr lang="fr-FR" dirty="0">
                <a:solidFill>
                  <a:schemeClr val="tx1"/>
                </a:solidFill>
              </a:rPr>
              <a:t>(at least) </a:t>
            </a:r>
            <a:r>
              <a:rPr lang="fr-FR" b="1" dirty="0">
                <a:solidFill>
                  <a:schemeClr val="tx1"/>
                </a:solidFill>
              </a:rPr>
              <a:t>one end-to-end </a:t>
            </a:r>
            <a:r>
              <a:rPr lang="fr-FR" b="1" dirty="0" err="1">
                <a:solidFill>
                  <a:schemeClr val="tx1"/>
                </a:solidFill>
              </a:rPr>
              <a:t>quality</a:t>
            </a:r>
            <a:r>
              <a:rPr lang="fr-FR" b="1" dirty="0">
                <a:solidFill>
                  <a:schemeClr val="tx1"/>
                </a:solidFill>
              </a:rPr>
              <a:t> pipeline</a:t>
            </a:r>
            <a:r>
              <a:rPr lang="fr-FR" dirty="0">
                <a:solidFill>
                  <a:schemeClr val="tx1"/>
                </a:solidFill>
              </a:rPr>
              <a:t> </a:t>
            </a:r>
            <a:r>
              <a:rPr lang="fr-FR" dirty="0" err="1">
                <a:solidFill>
                  <a:schemeClr val="tx1"/>
                </a:solidFill>
              </a:rPr>
              <a:t>using</a:t>
            </a:r>
            <a:r>
              <a:rPr lang="fr-FR" dirty="0">
                <a:solidFill>
                  <a:schemeClr val="tx1"/>
                </a:solidFill>
              </a:rPr>
              <a:t> a few </a:t>
            </a:r>
            <a:r>
              <a:rPr lang="fr-FR" dirty="0" err="1">
                <a:solidFill>
                  <a:schemeClr val="tx1"/>
                </a:solidFill>
              </a:rPr>
              <a:t>tools</a:t>
            </a:r>
            <a:r>
              <a:rPr lang="fr-FR" dirty="0">
                <a:solidFill>
                  <a:schemeClr val="tx1"/>
                </a:solidFill>
              </a:rPr>
              <a:t> </a:t>
            </a:r>
            <a:r>
              <a:rPr lang="fr-FR" dirty="0" err="1">
                <a:solidFill>
                  <a:schemeClr val="tx1"/>
                </a:solidFill>
              </a:rPr>
              <a:t>from</a:t>
            </a:r>
            <a:r>
              <a:rPr lang="fr-FR" dirty="0">
                <a:solidFill>
                  <a:schemeClr val="tx1"/>
                </a:solidFill>
              </a:rPr>
              <a:t> the </a:t>
            </a:r>
            <a:r>
              <a:rPr lang="fr-FR" dirty="0" err="1">
                <a:solidFill>
                  <a:schemeClr val="tx1"/>
                </a:solidFill>
              </a:rPr>
              <a:t>TechRadar</a:t>
            </a:r>
            <a:r>
              <a:rPr lang="fr-FR" dirty="0">
                <a:solidFill>
                  <a:schemeClr val="tx1"/>
                </a:solidFill>
              </a:rPr>
              <a:t> and </a:t>
            </a:r>
            <a:r>
              <a:rPr lang="fr-FR" dirty="0" err="1">
                <a:solidFill>
                  <a:schemeClr val="tx1"/>
                </a:solidFill>
              </a:rPr>
              <a:t>producing</a:t>
            </a:r>
            <a:r>
              <a:rPr lang="fr-FR" dirty="0">
                <a:solidFill>
                  <a:schemeClr val="tx1"/>
                </a:solidFill>
              </a:rPr>
              <a:t> software </a:t>
            </a:r>
            <a:r>
              <a:rPr lang="fr-FR" dirty="0" err="1">
                <a:solidFill>
                  <a:schemeClr val="tx1"/>
                </a:solidFill>
              </a:rPr>
              <a:t>quality</a:t>
            </a:r>
            <a:r>
              <a:rPr lang="fr-FR" dirty="0">
                <a:solidFill>
                  <a:schemeClr val="tx1"/>
                </a:solidFill>
              </a:rPr>
              <a:t> </a:t>
            </a:r>
            <a:r>
              <a:rPr lang="fr-FR" dirty="0" err="1">
                <a:solidFill>
                  <a:schemeClr val="tx1"/>
                </a:solidFill>
              </a:rPr>
              <a:t>indicators</a:t>
            </a:r>
            <a:endParaRPr lang="fr-FR" dirty="0">
              <a:solidFill>
                <a:schemeClr val="tx1"/>
              </a:solidFill>
            </a:endParaRPr>
          </a:p>
          <a:p>
            <a:pPr marL="285750" indent="-285750">
              <a:buFont typeface="Arial" panose="020B0604020202020204" pitchFamily="34" charset="0"/>
              <a:buChar char="•"/>
            </a:pPr>
            <a:r>
              <a:rPr lang="fr-FR" dirty="0">
                <a:solidFill>
                  <a:schemeClr val="tx1"/>
                </a:solidFill>
              </a:rPr>
              <a:t>the </a:t>
            </a:r>
            <a:r>
              <a:rPr lang="fr-FR" dirty="0" err="1">
                <a:solidFill>
                  <a:schemeClr val="tx1"/>
                </a:solidFill>
              </a:rPr>
              <a:t>tools</a:t>
            </a:r>
            <a:r>
              <a:rPr lang="fr-FR" dirty="0">
                <a:solidFill>
                  <a:schemeClr val="tx1"/>
                </a:solidFill>
              </a:rPr>
              <a:t> in the </a:t>
            </a:r>
            <a:r>
              <a:rPr lang="fr-FR" dirty="0" err="1">
                <a:solidFill>
                  <a:schemeClr val="tx1"/>
                </a:solidFill>
              </a:rPr>
              <a:t>TechRadar</a:t>
            </a:r>
            <a:r>
              <a:rPr lang="fr-FR" dirty="0">
                <a:solidFill>
                  <a:schemeClr val="tx1"/>
                </a:solidFill>
              </a:rPr>
              <a:t> are </a:t>
            </a:r>
            <a:r>
              <a:rPr lang="fr-FR" dirty="0" err="1">
                <a:solidFill>
                  <a:schemeClr val="tx1"/>
                </a:solidFill>
              </a:rPr>
              <a:t>curated</a:t>
            </a:r>
            <a:r>
              <a:rPr lang="fr-FR" dirty="0">
                <a:solidFill>
                  <a:schemeClr val="tx1"/>
                </a:solidFill>
              </a:rPr>
              <a:t> </a:t>
            </a:r>
          </a:p>
          <a:p>
            <a:pPr marL="285750" indent="-285750">
              <a:buFont typeface="Arial" panose="020B0604020202020204" pitchFamily="34" charset="0"/>
              <a:buChar char="•"/>
            </a:pPr>
            <a:r>
              <a:rPr lang="fr-FR" dirty="0">
                <a:solidFill>
                  <a:schemeClr val="tx1"/>
                </a:solidFill>
              </a:rPr>
              <a:t>a </a:t>
            </a:r>
            <a:r>
              <a:rPr lang="fr-FR" dirty="0" err="1">
                <a:solidFill>
                  <a:schemeClr val="tx1"/>
                </a:solidFill>
              </a:rPr>
              <a:t>dashboard</a:t>
            </a:r>
            <a:r>
              <a:rPr lang="fr-FR" dirty="0">
                <a:solidFill>
                  <a:schemeClr val="tx1"/>
                </a:solidFill>
              </a:rPr>
              <a:t> (not </a:t>
            </a:r>
            <a:r>
              <a:rPr lang="fr-FR" dirty="0" err="1">
                <a:solidFill>
                  <a:schemeClr val="tx1"/>
                </a:solidFill>
              </a:rPr>
              <a:t>necessarily</a:t>
            </a:r>
            <a:r>
              <a:rPr lang="fr-FR" dirty="0">
                <a:solidFill>
                  <a:schemeClr val="tx1"/>
                </a:solidFill>
              </a:rPr>
              <a:t> </a:t>
            </a:r>
            <a:r>
              <a:rPr lang="fr-FR" dirty="0" err="1">
                <a:solidFill>
                  <a:schemeClr val="tx1"/>
                </a:solidFill>
              </a:rPr>
              <a:t>deployed</a:t>
            </a:r>
            <a:r>
              <a:rPr lang="fr-FR" dirty="0">
                <a:solidFill>
                  <a:schemeClr val="tx1"/>
                </a:solidFill>
              </a:rPr>
              <a:t> online!) displays </a:t>
            </a:r>
            <a:r>
              <a:rPr lang="fr-FR" dirty="0" err="1">
                <a:solidFill>
                  <a:schemeClr val="tx1"/>
                </a:solidFill>
              </a:rPr>
              <a:t>actual</a:t>
            </a:r>
            <a:r>
              <a:rPr lang="fr-FR" dirty="0">
                <a:solidFill>
                  <a:schemeClr val="tx1"/>
                </a:solidFill>
              </a:rPr>
              <a:t> </a:t>
            </a:r>
            <a:r>
              <a:rPr lang="fr-FR" dirty="0" err="1">
                <a:solidFill>
                  <a:schemeClr val="tx1"/>
                </a:solidFill>
              </a:rPr>
              <a:t>indicators</a:t>
            </a:r>
            <a:r>
              <a:rPr lang="fr-FR" dirty="0">
                <a:solidFill>
                  <a:schemeClr val="tx1"/>
                </a:solidFill>
              </a:rPr>
              <a:t> </a:t>
            </a:r>
            <a:r>
              <a:rPr lang="fr-FR" dirty="0" err="1">
                <a:solidFill>
                  <a:schemeClr val="tx1"/>
                </a:solidFill>
              </a:rPr>
              <a:t>from</a:t>
            </a:r>
            <a:r>
              <a:rPr lang="fr-FR" dirty="0">
                <a:solidFill>
                  <a:schemeClr val="tx1"/>
                </a:solidFill>
              </a:rPr>
              <a:t> the pipeline</a:t>
            </a:r>
          </a:p>
          <a:p>
            <a:r>
              <a:rPr lang="fr-FR" b="1" dirty="0">
                <a:solidFill>
                  <a:schemeClr val="tx1"/>
                </a:solidFill>
              </a:rPr>
              <a:t>End of May: </a:t>
            </a:r>
          </a:p>
          <a:p>
            <a:pPr marL="285750" indent="-285750">
              <a:buFont typeface="Arial" panose="020B0604020202020204" pitchFamily="34" charset="0"/>
              <a:buChar char="•"/>
            </a:pPr>
            <a:r>
              <a:rPr lang="fr-FR" dirty="0">
                <a:solidFill>
                  <a:schemeClr val="tx1"/>
                </a:solidFill>
              </a:rPr>
              <a:t>a 2</a:t>
            </a:r>
            <a:r>
              <a:rPr lang="fr-FR" baseline="30000" dirty="0">
                <a:solidFill>
                  <a:schemeClr val="tx1"/>
                </a:solidFill>
              </a:rPr>
              <a:t>nd</a:t>
            </a:r>
            <a:r>
              <a:rPr lang="fr-FR" dirty="0">
                <a:solidFill>
                  <a:schemeClr val="tx1"/>
                </a:solidFill>
              </a:rPr>
              <a:t> version of the </a:t>
            </a:r>
            <a:r>
              <a:rPr lang="fr-FR" dirty="0" err="1">
                <a:solidFill>
                  <a:schemeClr val="tx1"/>
                </a:solidFill>
              </a:rPr>
              <a:t>schemas</a:t>
            </a:r>
            <a:r>
              <a:rPr lang="fr-FR" dirty="0">
                <a:solidFill>
                  <a:schemeClr val="tx1"/>
                </a:solidFill>
              </a:rPr>
              <a:t> has been </a:t>
            </a:r>
            <a:r>
              <a:rPr lang="fr-FR" dirty="0" err="1">
                <a:solidFill>
                  <a:schemeClr val="tx1"/>
                </a:solidFill>
              </a:rPr>
              <a:t>produced</a:t>
            </a:r>
            <a:r>
              <a:rPr lang="fr-FR" dirty="0">
                <a:solidFill>
                  <a:schemeClr val="tx1"/>
                </a:solidFill>
              </a:rPr>
              <a:t> </a:t>
            </a:r>
            <a:r>
              <a:rPr lang="fr-FR" dirty="0" err="1">
                <a:solidFill>
                  <a:schemeClr val="tx1"/>
                </a:solidFill>
              </a:rPr>
              <a:t>thanks</a:t>
            </a:r>
            <a:r>
              <a:rPr lang="fr-FR" dirty="0">
                <a:solidFill>
                  <a:schemeClr val="tx1"/>
                </a:solidFill>
              </a:rPr>
              <a:t> to the feedback </a:t>
            </a:r>
            <a:r>
              <a:rPr lang="fr-FR" dirty="0" err="1">
                <a:solidFill>
                  <a:schemeClr val="tx1"/>
                </a:solidFill>
              </a:rPr>
              <a:t>received</a:t>
            </a:r>
            <a:endParaRPr lang="fr-FR" dirty="0">
              <a:solidFill>
                <a:schemeClr val="tx1"/>
              </a:solidFill>
            </a:endParaRPr>
          </a:p>
          <a:p>
            <a:pPr marL="285750" indent="-285750">
              <a:buFont typeface="Arial" panose="020B0604020202020204" pitchFamily="34" charset="0"/>
              <a:buChar char="•"/>
            </a:pPr>
            <a:r>
              <a:rPr lang="fr-FR" dirty="0">
                <a:solidFill>
                  <a:schemeClr val="tx1"/>
                </a:solidFill>
              </a:rPr>
              <a:t>the </a:t>
            </a:r>
            <a:r>
              <a:rPr lang="fr-FR" dirty="0" err="1">
                <a:solidFill>
                  <a:schemeClr val="tx1"/>
                </a:solidFill>
              </a:rPr>
              <a:t>selected</a:t>
            </a:r>
            <a:r>
              <a:rPr lang="fr-FR" dirty="0">
                <a:solidFill>
                  <a:schemeClr val="tx1"/>
                </a:solidFill>
              </a:rPr>
              <a:t> </a:t>
            </a:r>
            <a:r>
              <a:rPr lang="fr-FR" dirty="0" err="1">
                <a:solidFill>
                  <a:schemeClr val="tx1"/>
                </a:solidFill>
              </a:rPr>
              <a:t>tools</a:t>
            </a:r>
            <a:r>
              <a:rPr lang="fr-FR" dirty="0">
                <a:solidFill>
                  <a:schemeClr val="tx1"/>
                </a:solidFill>
              </a:rPr>
              <a:t> </a:t>
            </a:r>
            <a:r>
              <a:rPr lang="fr-FR" dirty="0" err="1">
                <a:solidFill>
                  <a:schemeClr val="tx1"/>
                </a:solidFill>
              </a:rPr>
              <a:t>produce</a:t>
            </a:r>
            <a:r>
              <a:rPr lang="fr-FR" dirty="0">
                <a:solidFill>
                  <a:schemeClr val="tx1"/>
                </a:solidFill>
              </a:rPr>
              <a:t> a set of </a:t>
            </a:r>
            <a:r>
              <a:rPr lang="fr-FR" dirty="0" err="1">
                <a:solidFill>
                  <a:schemeClr val="tx1"/>
                </a:solidFill>
              </a:rPr>
              <a:t>quality</a:t>
            </a:r>
            <a:r>
              <a:rPr lang="fr-FR" dirty="0">
                <a:solidFill>
                  <a:schemeClr val="tx1"/>
                </a:solidFill>
              </a:rPr>
              <a:t> </a:t>
            </a:r>
            <a:r>
              <a:rPr lang="fr-FR" dirty="0" err="1">
                <a:solidFill>
                  <a:schemeClr val="tx1"/>
                </a:solidFill>
              </a:rPr>
              <a:t>indicators</a:t>
            </a:r>
            <a:r>
              <a:rPr lang="fr-FR" dirty="0">
                <a:solidFill>
                  <a:schemeClr val="tx1"/>
                </a:solidFill>
              </a:rPr>
              <a:t> in a </a:t>
            </a:r>
            <a:r>
              <a:rPr lang="fr-FR" dirty="0" err="1">
                <a:solidFill>
                  <a:schemeClr val="tx1"/>
                </a:solidFill>
              </a:rPr>
              <a:t>common</a:t>
            </a:r>
            <a:r>
              <a:rPr lang="fr-FR" dirty="0">
                <a:solidFill>
                  <a:schemeClr val="tx1"/>
                </a:solidFill>
              </a:rPr>
              <a:t> </a:t>
            </a:r>
            <a:r>
              <a:rPr lang="fr-FR" dirty="0" err="1">
                <a:solidFill>
                  <a:schemeClr val="tx1"/>
                </a:solidFill>
              </a:rPr>
              <a:t>metadata</a:t>
            </a:r>
            <a:r>
              <a:rPr lang="fr-FR" dirty="0">
                <a:solidFill>
                  <a:schemeClr val="tx1"/>
                </a:solidFill>
              </a:rPr>
              <a:t> format</a:t>
            </a:r>
          </a:p>
          <a:p>
            <a:pPr marL="285750" indent="-285750">
              <a:buFont typeface="Arial" panose="020B0604020202020204" pitchFamily="34" charset="0"/>
              <a:buChar char="•"/>
            </a:pPr>
            <a:r>
              <a:rPr lang="fr-FR" dirty="0">
                <a:solidFill>
                  <a:schemeClr val="tx1"/>
                </a:solidFill>
              </a:rPr>
              <a:t>the curation </a:t>
            </a:r>
            <a:r>
              <a:rPr lang="fr-FR" dirty="0" err="1">
                <a:solidFill>
                  <a:schemeClr val="tx1"/>
                </a:solidFill>
              </a:rPr>
              <a:t>process</a:t>
            </a:r>
            <a:r>
              <a:rPr lang="fr-FR" dirty="0">
                <a:solidFill>
                  <a:schemeClr val="tx1"/>
                </a:solidFill>
              </a:rPr>
              <a:t> for the </a:t>
            </a:r>
            <a:r>
              <a:rPr lang="fr-FR" dirty="0" err="1">
                <a:solidFill>
                  <a:schemeClr val="tx1"/>
                </a:solidFill>
              </a:rPr>
              <a:t>TechRadar</a:t>
            </a:r>
            <a:r>
              <a:rPr lang="fr-FR" dirty="0">
                <a:solidFill>
                  <a:schemeClr val="tx1"/>
                </a:solidFill>
              </a:rPr>
              <a:t> </a:t>
            </a:r>
            <a:r>
              <a:rPr lang="fr-FR" dirty="0" err="1">
                <a:solidFill>
                  <a:schemeClr val="tx1"/>
                </a:solidFill>
              </a:rPr>
              <a:t>is</a:t>
            </a:r>
            <a:r>
              <a:rPr lang="fr-FR" dirty="0">
                <a:solidFill>
                  <a:schemeClr val="tx1"/>
                </a:solidFill>
              </a:rPr>
              <a:t> in place in the </a:t>
            </a:r>
            <a:r>
              <a:rPr lang="fr-FR" dirty="0" err="1">
                <a:solidFill>
                  <a:schemeClr val="tx1"/>
                </a:solidFill>
              </a:rPr>
              <a:t>RSQKit</a:t>
            </a:r>
            <a:r>
              <a:rPr lang="fr-FR" dirty="0">
                <a:solidFill>
                  <a:schemeClr val="tx1"/>
                </a:solidFill>
              </a:rPr>
              <a:t> and </a:t>
            </a:r>
            <a:r>
              <a:rPr lang="fr-FR" dirty="0" err="1">
                <a:solidFill>
                  <a:schemeClr val="tx1"/>
                </a:solidFill>
              </a:rPr>
              <a:t>tools</a:t>
            </a:r>
            <a:r>
              <a:rPr lang="fr-FR" dirty="0">
                <a:solidFill>
                  <a:schemeClr val="tx1"/>
                </a:solidFill>
              </a:rPr>
              <a:t> are </a:t>
            </a:r>
            <a:r>
              <a:rPr lang="fr-FR" dirty="0" err="1">
                <a:solidFill>
                  <a:schemeClr val="tx1"/>
                </a:solidFill>
              </a:rPr>
              <a:t>being</a:t>
            </a:r>
            <a:r>
              <a:rPr lang="fr-FR" dirty="0">
                <a:solidFill>
                  <a:schemeClr val="tx1"/>
                </a:solidFill>
              </a:rPr>
              <a:t> </a:t>
            </a:r>
            <a:r>
              <a:rPr lang="fr-FR" dirty="0" err="1">
                <a:solidFill>
                  <a:schemeClr val="tx1"/>
                </a:solidFill>
              </a:rPr>
              <a:t>curated</a:t>
            </a:r>
            <a:endParaRPr lang="fr-FR" dirty="0">
              <a:solidFill>
                <a:schemeClr val="tx1"/>
              </a:solidFill>
            </a:endParaRPr>
          </a:p>
          <a:p>
            <a:r>
              <a:rPr lang="fr-FR" b="1" dirty="0">
                <a:solidFill>
                  <a:schemeClr val="tx1"/>
                </a:solidFill>
              </a:rPr>
              <a:t>End of April:</a:t>
            </a:r>
          </a:p>
          <a:p>
            <a:pPr marL="285750" indent="-285750">
              <a:buFont typeface="Arial" panose="020B0604020202020204" pitchFamily="34" charset="0"/>
              <a:buChar char="•"/>
            </a:pPr>
            <a:r>
              <a:rPr lang="fr-FR" dirty="0" err="1">
                <a:solidFill>
                  <a:schemeClr val="tx1"/>
                </a:solidFill>
                <a:sym typeface="Wingdings" pitchFamily="2" charset="2"/>
              </a:rPr>
              <a:t>each</a:t>
            </a:r>
            <a:r>
              <a:rPr lang="fr-FR" dirty="0">
                <a:solidFill>
                  <a:schemeClr val="tx1"/>
                </a:solidFill>
                <a:sym typeface="Wingdings" pitchFamily="2" charset="2"/>
              </a:rPr>
              <a:t> of the </a:t>
            </a:r>
            <a:r>
              <a:rPr lang="fr-FR" dirty="0" err="1">
                <a:solidFill>
                  <a:schemeClr val="tx1"/>
                </a:solidFill>
                <a:sym typeface="Wingdings" pitchFamily="2" charset="2"/>
              </a:rPr>
              <a:t>selected</a:t>
            </a:r>
            <a:r>
              <a:rPr lang="fr-FR" dirty="0">
                <a:solidFill>
                  <a:schemeClr val="tx1"/>
                </a:solidFill>
                <a:sym typeface="Wingdings" pitchFamily="2" charset="2"/>
              </a:rPr>
              <a:t> </a:t>
            </a:r>
            <a:r>
              <a:rPr lang="fr-FR" dirty="0" err="1">
                <a:solidFill>
                  <a:schemeClr val="tx1"/>
                </a:solidFill>
                <a:sym typeface="Wingdings" pitchFamily="2" charset="2"/>
              </a:rPr>
              <a:t>tools</a:t>
            </a:r>
            <a:r>
              <a:rPr lang="fr-FR" dirty="0">
                <a:solidFill>
                  <a:schemeClr val="tx1"/>
                </a:solidFill>
                <a:sym typeface="Wingdings" pitchFamily="2" charset="2"/>
              </a:rPr>
              <a:t> (1 </a:t>
            </a:r>
            <a:r>
              <a:rPr lang="fr-FR" dirty="0" err="1">
                <a:solidFill>
                  <a:schemeClr val="tx1"/>
                </a:solidFill>
                <a:sym typeface="Wingdings" pitchFamily="2" charset="2"/>
              </a:rPr>
              <a:t>person</a:t>
            </a:r>
            <a:r>
              <a:rPr lang="fr-FR" dirty="0">
                <a:solidFill>
                  <a:schemeClr val="tx1"/>
                </a:solidFill>
                <a:sym typeface="Wingdings" pitchFamily="2" charset="2"/>
              </a:rPr>
              <a:t> per </a:t>
            </a:r>
            <a:r>
              <a:rPr lang="fr-FR" dirty="0" err="1">
                <a:solidFill>
                  <a:schemeClr val="tx1"/>
                </a:solidFill>
                <a:sym typeface="Wingdings" pitchFamily="2" charset="2"/>
              </a:rPr>
              <a:t>tool</a:t>
            </a:r>
            <a:r>
              <a:rPr lang="fr-FR" dirty="0">
                <a:solidFill>
                  <a:schemeClr val="tx1"/>
                </a:solidFill>
                <a:sym typeface="Wingdings" pitchFamily="2" charset="2"/>
              </a:rPr>
              <a:t> </a:t>
            </a:r>
            <a:r>
              <a:rPr lang="fr-FR" dirty="0" err="1">
                <a:solidFill>
                  <a:schemeClr val="tx1"/>
                </a:solidFill>
                <a:sym typeface="Wingdings" pitchFamily="2" charset="2"/>
              </a:rPr>
              <a:t>working</a:t>
            </a:r>
            <a:r>
              <a:rPr lang="fr-FR" dirty="0">
                <a:solidFill>
                  <a:schemeClr val="tx1"/>
                </a:solidFill>
                <a:sym typeface="Wingdings" pitchFamily="2" charset="2"/>
              </a:rPr>
              <a:t> in </a:t>
            </a:r>
            <a:r>
              <a:rPr lang="fr-FR" dirty="0" err="1">
                <a:solidFill>
                  <a:schemeClr val="tx1"/>
                </a:solidFill>
                <a:sym typeface="Wingdings" pitchFamily="2" charset="2"/>
              </a:rPr>
              <a:t>parallel</a:t>
            </a:r>
            <a:r>
              <a:rPr lang="fr-FR" dirty="0">
                <a:solidFill>
                  <a:schemeClr val="tx1"/>
                </a:solidFill>
                <a:sym typeface="Wingdings" pitchFamily="2" charset="2"/>
              </a:rPr>
              <a:t>) </a:t>
            </a:r>
            <a:r>
              <a:rPr lang="fr-FR" dirty="0" err="1">
                <a:solidFill>
                  <a:schemeClr val="tx1"/>
                </a:solidFill>
                <a:sym typeface="Wingdings" pitchFamily="2" charset="2"/>
              </a:rPr>
              <a:t>produces</a:t>
            </a:r>
            <a:r>
              <a:rPr lang="fr-FR" dirty="0">
                <a:solidFill>
                  <a:schemeClr val="tx1"/>
                </a:solidFill>
                <a:sym typeface="Wingdings" pitchFamily="2" charset="2"/>
              </a:rPr>
              <a:t> one </a:t>
            </a:r>
            <a:r>
              <a:rPr lang="fr-FR" dirty="0">
                <a:solidFill>
                  <a:schemeClr val="tx1"/>
                </a:solidFill>
                <a:sym typeface="Wingdings" pitchFamily="2" charset="2"/>
                <a:hlinkClick r:id="rId2"/>
              </a:rPr>
              <a:t>indicator</a:t>
            </a:r>
            <a:r>
              <a:rPr lang="fr-FR" dirty="0">
                <a:solidFill>
                  <a:schemeClr val="tx1"/>
                </a:solidFill>
                <a:sym typeface="Wingdings" pitchFamily="2" charset="2"/>
              </a:rPr>
              <a:t> in a </a:t>
            </a:r>
            <a:r>
              <a:rPr lang="fr-FR" dirty="0" err="1">
                <a:solidFill>
                  <a:schemeClr val="tx1"/>
                </a:solidFill>
                <a:sym typeface="Wingdings" pitchFamily="2" charset="2"/>
              </a:rPr>
              <a:t>common</a:t>
            </a:r>
            <a:r>
              <a:rPr lang="fr-FR" dirty="0">
                <a:solidFill>
                  <a:schemeClr val="tx1"/>
                </a:solidFill>
                <a:sym typeface="Wingdings" pitchFamily="2" charset="2"/>
              </a:rPr>
              <a:t> </a:t>
            </a:r>
            <a:r>
              <a:rPr lang="fr-FR" dirty="0" err="1">
                <a:solidFill>
                  <a:schemeClr val="tx1"/>
                </a:solidFill>
                <a:sym typeface="Wingdings" pitchFamily="2" charset="2"/>
              </a:rPr>
              <a:t>assessement</a:t>
            </a:r>
            <a:r>
              <a:rPr lang="fr-FR" dirty="0">
                <a:solidFill>
                  <a:schemeClr val="tx1"/>
                </a:solidFill>
                <a:sym typeface="Wingdings" pitchFamily="2" charset="2"/>
              </a:rPr>
              <a:t> </a:t>
            </a:r>
            <a:r>
              <a:rPr lang="fr-FR" dirty="0" err="1">
                <a:solidFill>
                  <a:schemeClr val="tx1"/>
                </a:solidFill>
                <a:sym typeface="Wingdings" pitchFamily="2" charset="2"/>
              </a:rPr>
              <a:t>metadata</a:t>
            </a:r>
            <a:r>
              <a:rPr lang="fr-FR" dirty="0">
                <a:solidFill>
                  <a:schemeClr val="tx1"/>
                </a:solidFill>
                <a:sym typeface="Wingdings" pitchFamily="2" charset="2"/>
              </a:rPr>
              <a:t> </a:t>
            </a:r>
            <a:r>
              <a:rPr lang="fr-FR" dirty="0" err="1">
                <a:solidFill>
                  <a:schemeClr val="tx1"/>
                </a:solidFill>
                <a:sym typeface="Wingdings" pitchFamily="2" charset="2"/>
              </a:rPr>
              <a:t>schema</a:t>
            </a:r>
            <a:endParaRPr lang="fr-FR" dirty="0">
              <a:solidFill>
                <a:schemeClr val="tx1"/>
              </a:solidFill>
              <a:sym typeface="Wingdings" pitchFamily="2" charset="2"/>
            </a:endParaRPr>
          </a:p>
          <a:p>
            <a:pPr marL="285750" indent="-285750">
              <a:buFont typeface="Arial" panose="020B0604020202020204" pitchFamily="34" charset="0"/>
              <a:buChar char="•"/>
            </a:pPr>
            <a:r>
              <a:rPr lang="fr-FR" dirty="0" err="1">
                <a:solidFill>
                  <a:schemeClr val="tx1"/>
                </a:solidFill>
                <a:sym typeface="Wingdings" pitchFamily="2" charset="2"/>
              </a:rPr>
              <a:t>each</a:t>
            </a:r>
            <a:r>
              <a:rPr lang="fr-FR" dirty="0">
                <a:solidFill>
                  <a:schemeClr val="tx1"/>
                </a:solidFill>
                <a:sym typeface="Wingdings" pitchFamily="2" charset="2"/>
              </a:rPr>
              <a:t> </a:t>
            </a:r>
            <a:r>
              <a:rPr lang="fr-FR" dirty="0" err="1">
                <a:solidFill>
                  <a:schemeClr val="tx1"/>
                </a:solidFill>
                <a:sym typeface="Wingdings" pitchFamily="2" charset="2"/>
              </a:rPr>
              <a:t>indicator</a:t>
            </a:r>
            <a:r>
              <a:rPr lang="fr-FR" dirty="0">
                <a:solidFill>
                  <a:schemeClr val="tx1"/>
                </a:solidFill>
                <a:sym typeface="Wingdings" pitchFamily="2" charset="2"/>
              </a:rPr>
              <a:t> </a:t>
            </a:r>
            <a:r>
              <a:rPr lang="fr-FR" dirty="0" err="1">
                <a:solidFill>
                  <a:schemeClr val="tx1"/>
                </a:solidFill>
                <a:sym typeface="Wingdings" pitchFamily="2" charset="2"/>
              </a:rPr>
              <a:t>is</a:t>
            </a:r>
            <a:r>
              <a:rPr lang="fr-FR" dirty="0">
                <a:solidFill>
                  <a:schemeClr val="tx1"/>
                </a:solidFill>
                <a:sym typeface="Wingdings" pitchFamily="2" charset="2"/>
              </a:rPr>
              <a:t> </a:t>
            </a:r>
            <a:r>
              <a:rPr lang="fr-FR" dirty="0" err="1">
                <a:solidFill>
                  <a:schemeClr val="tx1"/>
                </a:solidFill>
                <a:sym typeface="Wingdings" pitchFamily="2" charset="2"/>
              </a:rPr>
              <a:t>described</a:t>
            </a:r>
            <a:r>
              <a:rPr lang="fr-FR" dirty="0">
                <a:solidFill>
                  <a:schemeClr val="tx1"/>
                </a:solidFill>
                <a:sym typeface="Wingdings" pitchFamily="2" charset="2"/>
              </a:rPr>
              <a:t> </a:t>
            </a:r>
            <a:r>
              <a:rPr lang="fr-FR" dirty="0" err="1">
                <a:solidFill>
                  <a:schemeClr val="tx1"/>
                </a:solidFill>
                <a:sym typeface="Wingdings" pitchFamily="2" charset="2"/>
              </a:rPr>
              <a:t>following</a:t>
            </a:r>
            <a:r>
              <a:rPr lang="fr-FR" dirty="0">
                <a:solidFill>
                  <a:schemeClr val="tx1"/>
                </a:solidFill>
                <a:sym typeface="Wingdings" pitchFamily="2" charset="2"/>
              </a:rPr>
              <a:t> the </a:t>
            </a:r>
            <a:r>
              <a:rPr lang="fr-FR" dirty="0">
                <a:solidFill>
                  <a:schemeClr val="tx1"/>
                </a:solidFill>
                <a:sym typeface="Wingdings" pitchFamily="2" charset="2"/>
                <a:hlinkClick r:id="rId3"/>
              </a:rPr>
              <a:t>metadata schema</a:t>
            </a:r>
            <a:r>
              <a:rPr lang="fr-FR" dirty="0">
                <a:solidFill>
                  <a:schemeClr val="tx1"/>
                </a:solidFill>
                <a:sym typeface="Wingdings" pitchFamily="2" charset="2"/>
              </a:rPr>
              <a:t> (</a:t>
            </a:r>
            <a:r>
              <a:rPr lang="fr-FR" dirty="0">
                <a:sym typeface="Wingdings" pitchFamily="2" charset="2"/>
              </a:rPr>
              <a:t> feedback </a:t>
            </a:r>
            <a:r>
              <a:rPr lang="fr-FR" dirty="0" err="1">
                <a:sym typeface="Wingdings" pitchFamily="2" charset="2"/>
              </a:rPr>
              <a:t>loop</a:t>
            </a:r>
            <a:r>
              <a:rPr lang="fr-FR" dirty="0">
                <a:sym typeface="Wingdings" pitchFamily="2" charset="2"/>
              </a:rPr>
              <a:t> to </a:t>
            </a:r>
            <a:r>
              <a:rPr lang="fr-FR" dirty="0" err="1">
                <a:sym typeface="Wingdings" pitchFamily="2" charset="2"/>
              </a:rPr>
              <a:t>improve</a:t>
            </a:r>
            <a:r>
              <a:rPr lang="fr-FR" dirty="0">
                <a:sym typeface="Wingdings" pitchFamily="2" charset="2"/>
              </a:rPr>
              <a:t> the </a:t>
            </a:r>
            <a:r>
              <a:rPr lang="fr-FR" dirty="0" err="1">
                <a:sym typeface="Wingdings" pitchFamily="2" charset="2"/>
              </a:rPr>
              <a:t>schemas</a:t>
            </a:r>
            <a:r>
              <a:rPr lang="fr-FR" dirty="0">
                <a:sym typeface="Wingdings" pitchFamily="2" charset="2"/>
              </a:rPr>
              <a:t>)</a:t>
            </a:r>
            <a:endParaRPr lang="fr-FR" dirty="0">
              <a:solidFill>
                <a:schemeClr val="tx1"/>
              </a:solidFill>
              <a:sym typeface="Wingdings" pitchFamily="2" charset="2"/>
            </a:endParaRPr>
          </a:p>
          <a:p>
            <a:pPr marL="285750" indent="-285750">
              <a:buFont typeface="Arial" panose="020B0604020202020204" pitchFamily="34" charset="0"/>
              <a:buChar char="•"/>
            </a:pPr>
            <a:r>
              <a:rPr lang="fr-FR" dirty="0">
                <a:solidFill>
                  <a:schemeClr val="tx1"/>
                </a:solidFill>
              </a:rPr>
              <a:t>a </a:t>
            </a:r>
            <a:r>
              <a:rPr lang="fr-FR" dirty="0" err="1">
                <a:solidFill>
                  <a:schemeClr val="tx1"/>
                </a:solidFill>
              </a:rPr>
              <a:t>clear</a:t>
            </a:r>
            <a:r>
              <a:rPr lang="fr-FR" dirty="0">
                <a:solidFill>
                  <a:schemeClr val="tx1"/>
                </a:solidFill>
              </a:rPr>
              <a:t> </a:t>
            </a:r>
            <a:r>
              <a:rPr lang="fr-FR" dirty="0" err="1">
                <a:solidFill>
                  <a:schemeClr val="tx1"/>
                </a:solidFill>
              </a:rPr>
              <a:t>selection</a:t>
            </a:r>
            <a:r>
              <a:rPr lang="fr-FR" dirty="0">
                <a:solidFill>
                  <a:schemeClr val="tx1"/>
                </a:solidFill>
              </a:rPr>
              <a:t> and curation </a:t>
            </a:r>
            <a:r>
              <a:rPr lang="fr-FR" dirty="0" err="1">
                <a:solidFill>
                  <a:schemeClr val="tx1"/>
                </a:solidFill>
              </a:rPr>
              <a:t>process</a:t>
            </a:r>
            <a:r>
              <a:rPr lang="fr-FR" dirty="0">
                <a:solidFill>
                  <a:schemeClr val="tx1"/>
                </a:solidFill>
              </a:rPr>
              <a:t> for the </a:t>
            </a:r>
            <a:r>
              <a:rPr lang="fr-FR" dirty="0" err="1">
                <a:solidFill>
                  <a:schemeClr val="tx1"/>
                </a:solidFill>
              </a:rPr>
              <a:t>TechRadar</a:t>
            </a:r>
            <a:r>
              <a:rPr lang="fr-FR" dirty="0">
                <a:solidFill>
                  <a:schemeClr val="tx1"/>
                </a:solidFill>
              </a:rPr>
              <a:t> has been </a:t>
            </a:r>
            <a:r>
              <a:rPr lang="fr-FR" dirty="0" err="1">
                <a:solidFill>
                  <a:schemeClr val="tx1"/>
                </a:solidFill>
              </a:rPr>
              <a:t>decided</a:t>
            </a:r>
            <a:endParaRPr lang="fr-FR" dirty="0">
              <a:solidFill>
                <a:schemeClr val="tx1"/>
              </a:solidFill>
            </a:endParaRPr>
          </a:p>
        </p:txBody>
      </p:sp>
      <p:sp>
        <p:nvSpPr>
          <p:cNvPr id="4" name="Titre 3">
            <a:extLst>
              <a:ext uri="{FF2B5EF4-FFF2-40B4-BE49-F238E27FC236}">
                <a16:creationId xmlns:a16="http://schemas.microsoft.com/office/drawing/2014/main" id="{474D5D10-E9BD-D149-8E58-9F06FEC2FDDF}"/>
              </a:ext>
            </a:extLst>
          </p:cNvPr>
          <p:cNvSpPr>
            <a:spLocks noGrp="1"/>
          </p:cNvSpPr>
          <p:nvPr>
            <p:ph type="title"/>
          </p:nvPr>
        </p:nvSpPr>
        <p:spPr/>
        <p:txBody>
          <a:bodyPr/>
          <a:lstStyle/>
          <a:p>
            <a:r>
              <a:rPr lang="fr-FR" dirty="0"/>
              <a:t>Tentative </a:t>
            </a:r>
            <a:r>
              <a:rPr lang="fr-FR" dirty="0" err="1"/>
              <a:t>timeline</a:t>
            </a:r>
            <a:endParaRPr lang="fr-FR" dirty="0"/>
          </a:p>
        </p:txBody>
      </p:sp>
    </p:spTree>
    <p:extLst>
      <p:ext uri="{BB962C8B-B14F-4D97-AF65-F5344CB8AC3E}">
        <p14:creationId xmlns:p14="http://schemas.microsoft.com/office/powerpoint/2010/main" val="3457550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8C5CD60-39BA-9C44-B049-2CFB2D787C89}"/>
              </a:ext>
            </a:extLst>
          </p:cNvPr>
          <p:cNvSpPr>
            <a:spLocks noGrp="1"/>
          </p:cNvSpPr>
          <p:nvPr>
            <p:ph type="sldNum" sz="quarter" idx="12"/>
          </p:nvPr>
        </p:nvSpPr>
        <p:spPr>
          <a:xfrm>
            <a:off x="11753384" y="6423496"/>
            <a:ext cx="280037" cy="266061"/>
          </a:xfrm>
        </p:spPr>
        <p:txBody>
          <a:bodyPr/>
          <a:lstStyle/>
          <a:p>
            <a:fld id="{41814595-6856-9B4E-BECB-F9B7E4876AE1}" type="slidenum">
              <a:rPr lang="nl-NL" smtClean="0"/>
              <a:pPr/>
              <a:t>4</a:t>
            </a:fld>
            <a:endParaRPr lang="nl-NL" dirty="0"/>
          </a:p>
        </p:txBody>
      </p:sp>
      <p:sp>
        <p:nvSpPr>
          <p:cNvPr id="4" name="Titre 3">
            <a:extLst>
              <a:ext uri="{FF2B5EF4-FFF2-40B4-BE49-F238E27FC236}">
                <a16:creationId xmlns:a16="http://schemas.microsoft.com/office/drawing/2014/main" id="{4EA582DF-1DEF-0D4D-B908-707A5BDE02C4}"/>
              </a:ext>
            </a:extLst>
          </p:cNvPr>
          <p:cNvSpPr>
            <a:spLocks noGrp="1"/>
          </p:cNvSpPr>
          <p:nvPr>
            <p:ph type="title"/>
          </p:nvPr>
        </p:nvSpPr>
        <p:spPr>
          <a:xfrm>
            <a:off x="4109987" y="321459"/>
            <a:ext cx="7761702" cy="603887"/>
          </a:xfrm>
        </p:spPr>
        <p:txBody>
          <a:bodyPr/>
          <a:lstStyle/>
          <a:p>
            <a:pPr algn="r"/>
            <a:r>
              <a:rPr lang="fr-FR" dirty="0"/>
              <a:t>T3.1: </a:t>
            </a:r>
            <a:r>
              <a:rPr lang="fr-FR" dirty="0" err="1"/>
              <a:t>Technology</a:t>
            </a:r>
            <a:r>
              <a:rPr lang="fr-FR" dirty="0"/>
              <a:t> Watch</a:t>
            </a:r>
          </a:p>
        </p:txBody>
      </p:sp>
      <p:sp>
        <p:nvSpPr>
          <p:cNvPr id="11" name="Espace réservé du contenu 10">
            <a:extLst>
              <a:ext uri="{FF2B5EF4-FFF2-40B4-BE49-F238E27FC236}">
                <a16:creationId xmlns:a16="http://schemas.microsoft.com/office/drawing/2014/main" id="{A5C06EF5-97F8-A04B-9397-CAB3D6871C85}"/>
              </a:ext>
            </a:extLst>
          </p:cNvPr>
          <p:cNvSpPr>
            <a:spLocks noGrp="1"/>
          </p:cNvSpPr>
          <p:nvPr>
            <p:ph sz="half" idx="15"/>
          </p:nvPr>
        </p:nvSpPr>
        <p:spPr>
          <a:xfrm>
            <a:off x="423746" y="1209875"/>
            <a:ext cx="11329639" cy="1582098"/>
          </a:xfrm>
        </p:spPr>
        <p:txBody>
          <a:bodyPr>
            <a:normAutofit/>
          </a:bodyPr>
          <a:lstStyle/>
          <a:p>
            <a:pPr algn="just"/>
            <a:r>
              <a:rPr lang="fr-FR" dirty="0" err="1"/>
              <a:t>Task</a:t>
            </a:r>
            <a:r>
              <a:rPr lang="fr-FR" dirty="0"/>
              <a:t> 3.1 (M01-M36): </a:t>
            </a:r>
            <a:r>
              <a:rPr lang="fr-FR" b="1" dirty="0" err="1"/>
              <a:t>Technology</a:t>
            </a:r>
            <a:r>
              <a:rPr lang="fr-FR" b="1" dirty="0"/>
              <a:t> </a:t>
            </a:r>
            <a:r>
              <a:rPr lang="fr-FR" b="1" dirty="0" err="1"/>
              <a:t>watch</a:t>
            </a:r>
            <a:r>
              <a:rPr lang="fr-FR" b="1" dirty="0"/>
              <a:t> </a:t>
            </a:r>
            <a:r>
              <a:rPr lang="fr-FR" dirty="0"/>
              <a:t>for </a:t>
            </a:r>
            <a:r>
              <a:rPr lang="fr-FR" dirty="0" err="1"/>
              <a:t>tools</a:t>
            </a:r>
            <a:r>
              <a:rPr lang="fr-FR" dirty="0"/>
              <a:t> and services to </a:t>
            </a:r>
            <a:r>
              <a:rPr lang="fr-FR" dirty="0" err="1"/>
              <a:t>assess</a:t>
            </a:r>
            <a:r>
              <a:rPr lang="fr-FR" dirty="0"/>
              <a:t>, </a:t>
            </a:r>
            <a:r>
              <a:rPr lang="fr-FR" dirty="0" err="1"/>
              <a:t>curate</a:t>
            </a:r>
            <a:r>
              <a:rPr lang="fr-FR" dirty="0"/>
              <a:t> and </a:t>
            </a:r>
            <a:r>
              <a:rPr lang="fr-FR" dirty="0" err="1"/>
              <a:t>improve</a:t>
            </a:r>
            <a:r>
              <a:rPr lang="fr-FR" dirty="0"/>
              <a:t> </a:t>
            </a:r>
            <a:r>
              <a:rPr lang="fr-FR" dirty="0" err="1"/>
              <a:t>scientific</a:t>
            </a:r>
            <a:r>
              <a:rPr lang="fr-FR" dirty="0"/>
              <a:t> software, code, and workflows </a:t>
            </a:r>
            <a:r>
              <a:rPr lang="fr-FR" dirty="0" err="1"/>
              <a:t>quality</a:t>
            </a:r>
            <a:r>
              <a:rPr lang="fr-FR" dirty="0"/>
              <a:t> in the Science Clusters. This </a:t>
            </a:r>
            <a:r>
              <a:rPr lang="fr-FR" dirty="0" err="1"/>
              <a:t>task</a:t>
            </a:r>
            <a:r>
              <a:rPr lang="fr-FR" dirty="0"/>
              <a:t> </a:t>
            </a:r>
            <a:r>
              <a:rPr lang="fr-FR" dirty="0" err="1"/>
              <a:t>aims</a:t>
            </a:r>
            <a:r>
              <a:rPr lang="fr-FR" dirty="0"/>
              <a:t> to </a:t>
            </a:r>
            <a:r>
              <a:rPr lang="fr-FR" b="1" dirty="0" err="1"/>
              <a:t>assess</a:t>
            </a:r>
            <a:r>
              <a:rPr lang="fr-FR" b="1" dirty="0"/>
              <a:t> and document the </a:t>
            </a:r>
            <a:r>
              <a:rPr lang="fr-FR" b="1" dirty="0" err="1"/>
              <a:t>existing</a:t>
            </a:r>
            <a:r>
              <a:rPr lang="fr-FR" b="1" dirty="0"/>
              <a:t> </a:t>
            </a:r>
            <a:r>
              <a:rPr lang="fr-FR" b="1" dirty="0" err="1"/>
              <a:t>tools</a:t>
            </a:r>
            <a:r>
              <a:rPr lang="fr-FR" b="1" dirty="0"/>
              <a:t> and services</a:t>
            </a:r>
            <a:r>
              <a:rPr lang="fr-FR" dirty="0"/>
              <a:t> </a:t>
            </a:r>
            <a:r>
              <a:rPr lang="fr-FR" dirty="0" err="1"/>
              <a:t>used</a:t>
            </a:r>
            <a:r>
              <a:rPr lang="fr-FR" dirty="0"/>
              <a:t> in the Science Clusters and </a:t>
            </a:r>
            <a:r>
              <a:rPr lang="fr-FR" dirty="0" err="1"/>
              <a:t>elsewhere</a:t>
            </a:r>
            <a:r>
              <a:rPr lang="fr-FR" dirty="0"/>
              <a:t> to </a:t>
            </a:r>
            <a:r>
              <a:rPr lang="fr-FR" dirty="0" err="1"/>
              <a:t>improve</a:t>
            </a:r>
            <a:r>
              <a:rPr lang="fr-FR" dirty="0"/>
              <a:t> software </a:t>
            </a:r>
            <a:r>
              <a:rPr lang="fr-FR" dirty="0" err="1"/>
              <a:t>quality</a:t>
            </a:r>
            <a:r>
              <a:rPr lang="fr-FR" dirty="0"/>
              <a:t>, </a:t>
            </a:r>
            <a:r>
              <a:rPr lang="fr-FR" dirty="0" err="1"/>
              <a:t>metadata</a:t>
            </a:r>
            <a:r>
              <a:rPr lang="fr-FR" dirty="0"/>
              <a:t>, and </a:t>
            </a:r>
            <a:r>
              <a:rPr lang="fr-FR" dirty="0" err="1"/>
              <a:t>FAIRness</a:t>
            </a:r>
            <a:r>
              <a:rPr lang="fr-FR" dirty="0"/>
              <a:t>, </a:t>
            </a:r>
            <a:r>
              <a:rPr lang="fr-FR" b="1" dirty="0" err="1"/>
              <a:t>align</a:t>
            </a:r>
            <a:r>
              <a:rPr lang="fr-FR" b="1" dirty="0"/>
              <a:t> </a:t>
            </a:r>
            <a:r>
              <a:rPr lang="fr-FR" b="1" dirty="0" err="1"/>
              <a:t>them</a:t>
            </a:r>
            <a:r>
              <a:rPr lang="fr-FR" b="1" dirty="0"/>
              <a:t> </a:t>
            </a:r>
            <a:r>
              <a:rPr lang="fr-FR" b="1" dirty="0" err="1"/>
              <a:t>with</a:t>
            </a:r>
            <a:r>
              <a:rPr lang="fr-FR" b="1" dirty="0"/>
              <a:t> best practices</a:t>
            </a:r>
            <a:r>
              <a:rPr lang="fr-FR" dirty="0"/>
              <a:t>, and </a:t>
            </a:r>
            <a:r>
              <a:rPr lang="fr-FR" b="1" dirty="0" err="1"/>
              <a:t>include</a:t>
            </a:r>
            <a:r>
              <a:rPr lang="fr-FR" b="1" dirty="0"/>
              <a:t> </a:t>
            </a:r>
            <a:r>
              <a:rPr lang="fr-FR" b="1" dirty="0" err="1"/>
              <a:t>them</a:t>
            </a:r>
            <a:r>
              <a:rPr lang="fr-FR" b="1" dirty="0"/>
              <a:t> in the </a:t>
            </a:r>
            <a:r>
              <a:rPr lang="fr-FR" b="1" dirty="0" err="1"/>
              <a:t>RSQkit</a:t>
            </a:r>
            <a:r>
              <a:rPr lang="fr-FR" b="1" dirty="0"/>
              <a:t> </a:t>
            </a:r>
            <a:r>
              <a:rPr lang="fr-FR" b="1" dirty="0" err="1"/>
              <a:t>paired</a:t>
            </a:r>
            <a:r>
              <a:rPr lang="fr-FR" b="1" dirty="0"/>
              <a:t> </a:t>
            </a:r>
            <a:r>
              <a:rPr lang="fr-FR" b="1" dirty="0" err="1"/>
              <a:t>with</a:t>
            </a:r>
            <a:r>
              <a:rPr lang="fr-FR" b="1" dirty="0"/>
              <a:t> guidelines and best practices</a:t>
            </a:r>
            <a:r>
              <a:rPr lang="fr-FR" dirty="0"/>
              <a:t>. Tools for </a:t>
            </a:r>
            <a:r>
              <a:rPr lang="fr-FR" dirty="0" err="1"/>
              <a:t>security</a:t>
            </a:r>
            <a:r>
              <a:rPr lang="fr-FR" dirty="0"/>
              <a:t> </a:t>
            </a:r>
            <a:r>
              <a:rPr lang="fr-FR" dirty="0" err="1"/>
              <a:t>checks</a:t>
            </a:r>
            <a:r>
              <a:rPr lang="fr-FR" dirty="0"/>
              <a:t>, licence </a:t>
            </a:r>
            <a:r>
              <a:rPr lang="fr-FR" dirty="0" err="1"/>
              <a:t>infringements</a:t>
            </a:r>
            <a:r>
              <a:rPr lang="fr-FR" dirty="0"/>
              <a:t> and green </a:t>
            </a:r>
            <a:r>
              <a:rPr lang="fr-FR" dirty="0" err="1"/>
              <a:t>benchmarking</a:t>
            </a:r>
            <a:r>
              <a:rPr lang="fr-FR" dirty="0"/>
              <a:t> are </a:t>
            </a:r>
            <a:r>
              <a:rPr lang="fr-FR" dirty="0" err="1"/>
              <a:t>also</a:t>
            </a:r>
            <a:r>
              <a:rPr lang="fr-FR" dirty="0"/>
              <a:t> </a:t>
            </a:r>
            <a:r>
              <a:rPr lang="fr-FR" dirty="0" err="1"/>
              <a:t>considered</a:t>
            </a:r>
            <a:r>
              <a:rPr lang="fr-FR" dirty="0"/>
              <a:t>.</a:t>
            </a:r>
          </a:p>
        </p:txBody>
      </p:sp>
      <p:graphicFrame>
        <p:nvGraphicFramePr>
          <p:cNvPr id="13" name="Tableau 12">
            <a:extLst>
              <a:ext uri="{FF2B5EF4-FFF2-40B4-BE49-F238E27FC236}">
                <a16:creationId xmlns:a16="http://schemas.microsoft.com/office/drawing/2014/main" id="{5153A995-1CA6-614B-AFAA-95170EFF8BA9}"/>
              </a:ext>
            </a:extLst>
          </p:cNvPr>
          <p:cNvGraphicFramePr>
            <a:graphicFrameLocks noGrp="1"/>
          </p:cNvGraphicFramePr>
          <p:nvPr>
            <p:extLst>
              <p:ext uri="{D42A27DB-BD31-4B8C-83A1-F6EECF244321}">
                <p14:modId xmlns:p14="http://schemas.microsoft.com/office/powerpoint/2010/main" val="2036178597"/>
              </p:ext>
            </p:extLst>
          </p:nvPr>
        </p:nvGraphicFramePr>
        <p:xfrm>
          <a:off x="423746" y="3076503"/>
          <a:ext cx="11329639" cy="3219815"/>
        </p:xfrm>
        <a:graphic>
          <a:graphicData uri="http://schemas.openxmlformats.org/drawingml/2006/table">
            <a:tbl>
              <a:tblPr firstRow="1" bandRow="1">
                <a:tableStyleId>{69CF1AB2-1976-4502-BF36-3FF5EA218861}</a:tableStyleId>
              </a:tblPr>
              <a:tblGrid>
                <a:gridCol w="5576140">
                  <a:extLst>
                    <a:ext uri="{9D8B030D-6E8A-4147-A177-3AD203B41FA5}">
                      <a16:colId xmlns:a16="http://schemas.microsoft.com/office/drawing/2014/main" val="2247074766"/>
                    </a:ext>
                  </a:extLst>
                </a:gridCol>
                <a:gridCol w="5753499">
                  <a:extLst>
                    <a:ext uri="{9D8B030D-6E8A-4147-A177-3AD203B41FA5}">
                      <a16:colId xmlns:a16="http://schemas.microsoft.com/office/drawing/2014/main" val="1664363928"/>
                    </a:ext>
                  </a:extLst>
                </a:gridCol>
              </a:tblGrid>
              <a:tr h="8847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a:t>A. </a:t>
                      </a:r>
                      <a:r>
                        <a:rPr lang="fr-FR" sz="1400" b="0" dirty="0" err="1"/>
                        <a:t>Assess</a:t>
                      </a:r>
                      <a:r>
                        <a:rPr lang="fr-FR" sz="1400" b="0" dirty="0"/>
                        <a:t> </a:t>
                      </a:r>
                      <a:r>
                        <a:rPr lang="fr-FR" sz="1400" b="0" dirty="0" err="1"/>
                        <a:t>existing</a:t>
                      </a:r>
                      <a:r>
                        <a:rPr lang="fr-FR" sz="1400" b="0" dirty="0"/>
                        <a:t> </a:t>
                      </a:r>
                      <a:r>
                        <a:rPr lang="fr-FR" sz="1400" b="0" dirty="0" err="1"/>
                        <a:t>tools</a:t>
                      </a:r>
                      <a:r>
                        <a:rPr lang="fr-FR" sz="1400" b="0" dirty="0"/>
                        <a:t> and services (</a:t>
                      </a:r>
                      <a:r>
                        <a:rPr lang="fr-FR" sz="1400" b="0" dirty="0" err="1"/>
                        <a:t>e.g</a:t>
                      </a:r>
                      <a:r>
                        <a:rPr lang="fr-FR" sz="1400" b="0" dirty="0"/>
                        <a:t>. </a:t>
                      </a:r>
                      <a:r>
                        <a:rPr lang="fr-FR" sz="1400" b="0" dirty="0" err="1"/>
                        <a:t>from</a:t>
                      </a:r>
                      <a:r>
                        <a:rPr lang="fr-FR" sz="1400" b="0" dirty="0"/>
                        <a:t> EOSC </a:t>
                      </a:r>
                      <a:r>
                        <a:rPr lang="fr-FR" sz="1400" b="0" dirty="0" err="1"/>
                        <a:t>Synergy</a:t>
                      </a:r>
                      <a:r>
                        <a:rPr lang="fr-FR" sz="1400" b="0" dirty="0"/>
                        <a:t>) usable by the science clusters to </a:t>
                      </a:r>
                      <a:r>
                        <a:rPr lang="fr-FR" sz="1400" b="0" dirty="0" err="1"/>
                        <a:t>evaluate</a:t>
                      </a:r>
                      <a:r>
                        <a:rPr lang="fr-FR" sz="1400" b="0" dirty="0"/>
                        <a:t>, </a:t>
                      </a:r>
                      <a:r>
                        <a:rPr lang="fr-FR" sz="1400" b="0" dirty="0" err="1"/>
                        <a:t>curate</a:t>
                      </a:r>
                      <a:r>
                        <a:rPr lang="fr-FR" sz="1400" b="0" dirty="0"/>
                        <a:t>, and </a:t>
                      </a:r>
                      <a:r>
                        <a:rPr lang="fr-FR" sz="1400" b="0" dirty="0" err="1"/>
                        <a:t>improve</a:t>
                      </a:r>
                      <a:r>
                        <a:rPr lang="fr-FR" sz="1400" b="0" dirty="0"/>
                        <a:t> software </a:t>
                      </a:r>
                      <a:r>
                        <a:rPr lang="fr-FR" sz="1400" b="0" dirty="0" err="1"/>
                        <a:t>quality</a:t>
                      </a:r>
                      <a:r>
                        <a:rPr lang="fr-FR" sz="1400" b="0" dirty="0"/>
                        <a:t>, </a:t>
                      </a:r>
                      <a:r>
                        <a:rPr lang="fr-FR" sz="1400" b="0" dirty="0" err="1"/>
                        <a:t>metadata</a:t>
                      </a:r>
                      <a:r>
                        <a:rPr lang="fr-FR" sz="1400" b="0" dirty="0"/>
                        <a:t>, and </a:t>
                      </a:r>
                      <a:r>
                        <a:rPr lang="fr-FR" sz="1400" b="0" dirty="0" err="1"/>
                        <a:t>FAIRness</a:t>
                      </a:r>
                      <a:r>
                        <a:rPr lang="fr-FR" sz="1400" b="0" dirty="0"/>
                        <a:t>, as </a:t>
                      </a:r>
                      <a:r>
                        <a:rPr lang="fr-FR" sz="1400" b="0" dirty="0" err="1"/>
                        <a:t>well</a:t>
                      </a:r>
                      <a:r>
                        <a:rPr lang="fr-FR" sz="1400" b="0" dirty="0"/>
                        <a:t> as for </a:t>
                      </a:r>
                      <a:r>
                        <a:rPr lang="fr-FR" sz="1400" b="0" dirty="0" err="1"/>
                        <a:t>security</a:t>
                      </a:r>
                      <a:r>
                        <a:rPr lang="fr-FR" sz="1400" b="0" dirty="0"/>
                        <a:t> </a:t>
                      </a:r>
                      <a:r>
                        <a:rPr lang="fr-FR" sz="1400" b="0" dirty="0" err="1"/>
                        <a:t>checks</a:t>
                      </a:r>
                      <a:r>
                        <a:rPr lang="fr-FR" sz="1400" b="0" dirty="0"/>
                        <a:t>, licence</a:t>
                      </a:r>
                    </a:p>
                  </a:txBody>
                  <a:tcPr/>
                </a:tc>
                <a:tc>
                  <a:txBody>
                    <a:bodyPr/>
                    <a:lstStyle/>
                    <a:p>
                      <a:pPr marL="285750" indent="-285750">
                        <a:buFont typeface="Wingdings" pitchFamily="2" charset="2"/>
                        <a:buChar char="ü"/>
                      </a:pPr>
                      <a:r>
                        <a:rPr lang="fr-FR" sz="1400" b="0" dirty="0" err="1"/>
                        <a:t>Prepares</a:t>
                      </a:r>
                      <a:r>
                        <a:rPr lang="fr-FR" sz="1400" b="0" dirty="0"/>
                        <a:t> a first </a:t>
                      </a:r>
                      <a:r>
                        <a:rPr lang="fr-FR" sz="1400" b="0" dirty="0" err="1"/>
                        <a:t>list</a:t>
                      </a:r>
                      <a:r>
                        <a:rPr lang="fr-FR" sz="1400" b="0" dirty="0"/>
                        <a:t> of </a:t>
                      </a:r>
                      <a:r>
                        <a:rPr lang="fr-FR" sz="1400" b="0" dirty="0" err="1"/>
                        <a:t>tools</a:t>
                      </a:r>
                      <a:r>
                        <a:rPr lang="fr-FR" sz="1400" b="0" dirty="0"/>
                        <a:t> and services</a:t>
                      </a:r>
                    </a:p>
                    <a:p>
                      <a:pPr marL="285750" indent="-285750">
                        <a:buFont typeface="Wingdings" pitchFamily="2" charset="2"/>
                        <a:buChar char="q"/>
                      </a:pPr>
                      <a:r>
                        <a:rPr lang="fr-FR" sz="1400" b="0" dirty="0" err="1"/>
                        <a:t>Assesses</a:t>
                      </a:r>
                      <a:r>
                        <a:rPr lang="fr-FR" sz="1400" b="0" dirty="0"/>
                        <a:t> the </a:t>
                      </a:r>
                      <a:r>
                        <a:rPr lang="fr-FR" sz="1400" b="0" dirty="0" err="1"/>
                        <a:t>tools</a:t>
                      </a:r>
                      <a:r>
                        <a:rPr lang="fr-FR" sz="1400" b="0" dirty="0"/>
                        <a:t> and services : </a:t>
                      </a:r>
                      <a:r>
                        <a:rPr lang="fr-FR" sz="1400" b="0" dirty="0" err="1"/>
                        <a:t>partly</a:t>
                      </a:r>
                      <a:r>
                        <a:rPr lang="fr-FR" sz="1400" b="0" dirty="0"/>
                        <a:t> </a:t>
                      </a:r>
                      <a:r>
                        <a:rPr lang="fr-FR" sz="1400" b="0" dirty="0" err="1"/>
                        <a:t>done</a:t>
                      </a:r>
                      <a:r>
                        <a:rPr lang="fr-FR" sz="1400" b="0" dirty="0"/>
                        <a:t> by </a:t>
                      </a:r>
                      <a:r>
                        <a:rPr lang="fr-FR" sz="1400" b="0" dirty="0" err="1"/>
                        <a:t>understanding</a:t>
                      </a:r>
                      <a:r>
                        <a:rPr lang="fr-FR" sz="1400" b="0" dirty="0"/>
                        <a:t> </a:t>
                      </a:r>
                      <a:r>
                        <a:rPr lang="fr-FR" sz="1400" b="0" dirty="0" err="1"/>
                        <a:t>roles</a:t>
                      </a:r>
                      <a:r>
                        <a:rPr lang="fr-FR" sz="1400" b="0" dirty="0"/>
                        <a:t> and usage of </a:t>
                      </a:r>
                      <a:r>
                        <a:rPr lang="fr-FR" sz="1400" b="0" dirty="0" err="1"/>
                        <a:t>tools</a:t>
                      </a:r>
                      <a:r>
                        <a:rPr lang="fr-FR" sz="1400" b="0" dirty="0"/>
                        <a:t> and services in science clusters</a:t>
                      </a:r>
                    </a:p>
                    <a:p>
                      <a:pPr marL="285750" indent="-285750">
                        <a:buFont typeface="Wingdings" pitchFamily="2" charset="2"/>
                        <a:buChar char="ü"/>
                      </a:pPr>
                      <a:r>
                        <a:rPr lang="fr-FR" sz="1400" b="0" dirty="0"/>
                        <a:t>MS8: workshop to </a:t>
                      </a:r>
                      <a:r>
                        <a:rPr lang="fr-FR" sz="1400" b="0" dirty="0" err="1"/>
                        <a:t>evaluate</a:t>
                      </a:r>
                      <a:r>
                        <a:rPr lang="fr-FR" sz="1400" b="0" dirty="0"/>
                        <a:t> </a:t>
                      </a:r>
                      <a:r>
                        <a:rPr lang="fr-FR" sz="1400" b="0" dirty="0" err="1"/>
                        <a:t>tools</a:t>
                      </a:r>
                      <a:r>
                        <a:rPr lang="fr-FR" sz="1400" b="0" dirty="0"/>
                        <a:t> and services </a:t>
                      </a:r>
                      <a:r>
                        <a:rPr lang="fr-FR" sz="1400" b="0" dirty="0" err="1"/>
                        <a:t>against</a:t>
                      </a:r>
                      <a:r>
                        <a:rPr lang="fr-FR" sz="1400" b="0" dirty="0"/>
                        <a:t> WP2 best practices</a:t>
                      </a:r>
                    </a:p>
                    <a:p>
                      <a:pPr marL="742950" lvl="1" indent="-285750">
                        <a:buFont typeface="Wingdings" pitchFamily="2" charset="2"/>
                        <a:buChar char="q"/>
                      </a:pPr>
                      <a:r>
                        <a:rPr lang="fr-FR" sz="1400" b="1" dirty="0"/>
                        <a:t>Report and </a:t>
                      </a:r>
                      <a:r>
                        <a:rPr lang="fr-FR" sz="1400" b="1" dirty="0" err="1"/>
                        <a:t>outcomes</a:t>
                      </a:r>
                      <a:r>
                        <a:rPr lang="fr-FR" sz="1400" b="1" dirty="0"/>
                        <a:t> in </a:t>
                      </a:r>
                      <a:r>
                        <a:rPr lang="fr-FR" sz="1400" b="1" dirty="0" err="1"/>
                        <a:t>prep</a:t>
                      </a:r>
                      <a:endParaRPr lang="fr-FR" sz="1400" b="1" dirty="0"/>
                    </a:p>
                  </a:txBody>
                  <a:tcPr/>
                </a:tc>
                <a:extLst>
                  <a:ext uri="{0D108BD9-81ED-4DB2-BD59-A6C34878D82A}">
                    <a16:rowId xmlns:a16="http://schemas.microsoft.com/office/drawing/2014/main" val="1781093543"/>
                  </a:ext>
                </a:extLst>
              </a:tr>
              <a:tr h="1176836">
                <a:tc>
                  <a:txBody>
                    <a:bodyPr/>
                    <a:lstStyle/>
                    <a:p>
                      <a:r>
                        <a:rPr lang="fr-FR" sz="1400" b="0" dirty="0"/>
                        <a:t>B. Document the </a:t>
                      </a:r>
                      <a:r>
                        <a:rPr lang="fr-FR" sz="1400" b="0" dirty="0" err="1"/>
                        <a:t>identified</a:t>
                      </a:r>
                      <a:r>
                        <a:rPr lang="fr-FR" sz="1400" b="0" dirty="0"/>
                        <a:t> </a:t>
                      </a:r>
                      <a:r>
                        <a:rPr lang="fr-FR" sz="1400" b="0" dirty="0" err="1"/>
                        <a:t>tools</a:t>
                      </a:r>
                      <a:r>
                        <a:rPr lang="fr-FR" sz="1400" b="0" dirty="0"/>
                        <a:t> and services, </a:t>
                      </a:r>
                      <a:r>
                        <a:rPr lang="fr-FR" sz="1400" b="0" dirty="0" err="1"/>
                        <a:t>aligning</a:t>
                      </a:r>
                      <a:r>
                        <a:rPr lang="fr-FR" sz="1400" b="0" dirty="0"/>
                        <a:t> </a:t>
                      </a:r>
                      <a:r>
                        <a:rPr lang="fr-FR" sz="1400" b="0" dirty="0" err="1"/>
                        <a:t>them</a:t>
                      </a:r>
                      <a:r>
                        <a:rPr lang="fr-FR" sz="1400" b="0" dirty="0"/>
                        <a:t> </a:t>
                      </a:r>
                      <a:r>
                        <a:rPr lang="fr-FR" sz="1400" b="0" dirty="0" err="1"/>
                        <a:t>with</a:t>
                      </a:r>
                      <a:r>
                        <a:rPr lang="fr-FR" sz="1400" b="0" dirty="0"/>
                        <a:t> the best practices and </a:t>
                      </a:r>
                      <a:r>
                        <a:rPr lang="fr-FR" sz="1400" b="0" dirty="0" err="1"/>
                        <a:t>recommendations</a:t>
                      </a:r>
                      <a:r>
                        <a:rPr lang="fr-FR" sz="1400" b="0" dirty="0"/>
                        <a:t> of the pilot </a:t>
                      </a:r>
                      <a:r>
                        <a:rPr lang="fr-FR" sz="1400" b="0" dirty="0" err="1"/>
                        <a:t>communities</a:t>
                      </a:r>
                      <a:r>
                        <a:rPr lang="fr-FR" sz="1400" b="0" dirty="0"/>
                        <a:t>, and </a:t>
                      </a:r>
                      <a:r>
                        <a:rPr lang="fr-FR" sz="1400" b="0" dirty="0" err="1"/>
                        <a:t>provide</a:t>
                      </a:r>
                      <a:r>
                        <a:rPr lang="fr-FR" sz="1400" b="0" dirty="0"/>
                        <a:t> guidance on </a:t>
                      </a:r>
                      <a:r>
                        <a:rPr lang="fr-FR" sz="1400" b="0" dirty="0" err="1"/>
                        <a:t>their</a:t>
                      </a:r>
                      <a:r>
                        <a:rPr lang="fr-FR" sz="1400" b="0" dirty="0"/>
                        <a:t> use </a:t>
                      </a:r>
                      <a:r>
                        <a:rPr lang="fr-FR" sz="1400" b="0" dirty="0" err="1"/>
                        <a:t>within</a:t>
                      </a:r>
                      <a:r>
                        <a:rPr lang="fr-FR" sz="1400" b="0" dirty="0"/>
                        <a:t> the software life cycle </a:t>
                      </a:r>
                      <a:r>
                        <a:rPr lang="fr-FR" sz="1400" b="0" dirty="0" err="1"/>
                        <a:t>while</a:t>
                      </a:r>
                      <a:r>
                        <a:rPr lang="fr-FR" sz="1400" b="0" dirty="0"/>
                        <a:t> </a:t>
                      </a:r>
                      <a:r>
                        <a:rPr lang="fr-FR" sz="1400" b="0" dirty="0" err="1"/>
                        <a:t>following</a:t>
                      </a:r>
                      <a:r>
                        <a:rPr lang="fr-FR" sz="1400" b="0" dirty="0"/>
                        <a:t> the </a:t>
                      </a:r>
                      <a:r>
                        <a:rPr lang="fr-FR" sz="1400" b="0" dirty="0" err="1"/>
                        <a:t>three-tier</a:t>
                      </a:r>
                      <a:r>
                        <a:rPr lang="fr-FR" sz="1400" b="0" dirty="0"/>
                        <a:t> </a:t>
                      </a:r>
                      <a:r>
                        <a:rPr lang="fr-FR" sz="1400" b="0" dirty="0" err="1"/>
                        <a:t>research</a:t>
                      </a:r>
                      <a:r>
                        <a:rPr lang="fr-FR" sz="1400" b="0" dirty="0"/>
                        <a:t> software model.</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lang="fr-FR" sz="1400" b="0" dirty="0" err="1"/>
                        <a:t>Provides</a:t>
                      </a:r>
                      <a:r>
                        <a:rPr lang="fr-FR" sz="1400" b="0" dirty="0"/>
                        <a:t> </a:t>
                      </a:r>
                      <a:r>
                        <a:rPr lang="fr-FR" sz="1400" b="0" dirty="0" err="1"/>
                        <a:t>metadata</a:t>
                      </a:r>
                      <a:r>
                        <a:rPr lang="fr-FR" sz="1400" b="0" dirty="0"/>
                        <a:t> for </a:t>
                      </a:r>
                      <a:r>
                        <a:rPr lang="fr-FR" sz="1400" b="0" dirty="0" err="1"/>
                        <a:t>tools</a:t>
                      </a:r>
                      <a:r>
                        <a:rPr lang="fr-FR" sz="1400" b="0" dirty="0"/>
                        <a:t> and services </a:t>
                      </a:r>
                      <a:r>
                        <a:rPr lang="fr-FR" sz="1400" b="0" dirty="0" err="1"/>
                        <a:t>aligned</a:t>
                      </a:r>
                      <a:r>
                        <a:rPr lang="fr-FR" sz="1400" b="0" dirty="0"/>
                        <a:t> </a:t>
                      </a:r>
                      <a:r>
                        <a:rPr lang="fr-FR" sz="1400" b="0" dirty="0" err="1"/>
                        <a:t>with</a:t>
                      </a:r>
                      <a:r>
                        <a:rPr lang="fr-FR" sz="1400" b="0" dirty="0"/>
                        <a:t> WP2 and TF2 </a:t>
                      </a:r>
                      <a:r>
                        <a:rPr lang="fr-FR" sz="1400" b="0" dirty="0" err="1"/>
                        <a:t>recommendations</a:t>
                      </a:r>
                      <a:endParaRPr lang="fr-FR" sz="1400" b="0" dirty="0"/>
                    </a:p>
                    <a:p>
                      <a:pPr marL="285750" indent="-285750">
                        <a:buFont typeface="Wingdings" pitchFamily="2" charset="2"/>
                        <a:buChar char="q"/>
                      </a:pPr>
                      <a:r>
                        <a:rPr lang="fr-FR" sz="1400" b="0" dirty="0" err="1"/>
                        <a:t>Curates</a:t>
                      </a:r>
                      <a:r>
                        <a:rPr lang="fr-FR" sz="1400" b="0" dirty="0"/>
                        <a:t> and organises the </a:t>
                      </a:r>
                      <a:r>
                        <a:rPr lang="fr-FR" sz="1400" b="0" dirty="0" err="1"/>
                        <a:t>list</a:t>
                      </a:r>
                      <a:r>
                        <a:rPr lang="fr-FR" sz="1400" b="0" dirty="0"/>
                        <a:t> of </a:t>
                      </a:r>
                      <a:r>
                        <a:rPr lang="fr-FR" sz="1400" b="0" dirty="0" err="1"/>
                        <a:t>tools</a:t>
                      </a:r>
                      <a:r>
                        <a:rPr lang="fr-FR" sz="1400" b="0" dirty="0"/>
                        <a:t> and services </a:t>
                      </a:r>
                      <a:r>
                        <a:rPr lang="fr-FR" sz="1400" b="0" dirty="0" err="1"/>
                        <a:t>using</a:t>
                      </a:r>
                      <a:r>
                        <a:rPr lang="fr-FR" sz="1400" b="0" dirty="0"/>
                        <a:t> </a:t>
                      </a:r>
                      <a:r>
                        <a:rPr lang="fr-FR" sz="1400" b="0" dirty="0" err="1"/>
                        <a:t>these</a:t>
                      </a:r>
                      <a:r>
                        <a:rPr lang="fr-FR" sz="1400" b="0" dirty="0"/>
                        <a:t> </a:t>
                      </a:r>
                      <a:r>
                        <a:rPr lang="fr-FR" sz="1400" b="0" dirty="0" err="1"/>
                        <a:t>metadata</a:t>
                      </a:r>
                      <a:endParaRPr lang="fr-FR" sz="1400" b="0" dirty="0"/>
                    </a:p>
                    <a:p>
                      <a:pPr marL="285750" indent="-285750">
                        <a:buFont typeface="Wingdings" pitchFamily="2" charset="2"/>
                        <a:buChar char="q"/>
                      </a:pPr>
                      <a:r>
                        <a:rPr lang="fr-FR" sz="1400" b="0" dirty="0"/>
                        <a:t>Matches </a:t>
                      </a:r>
                      <a:r>
                        <a:rPr lang="fr-FR" sz="1400" b="0" dirty="0" err="1"/>
                        <a:t>tasks</a:t>
                      </a:r>
                      <a:r>
                        <a:rPr lang="fr-FR" sz="1400" b="0" dirty="0"/>
                        <a:t> in the </a:t>
                      </a:r>
                      <a:r>
                        <a:rPr lang="fr-FR" sz="1400" b="0" dirty="0" err="1"/>
                        <a:t>RSQKit</a:t>
                      </a:r>
                      <a:r>
                        <a:rPr lang="fr-FR" sz="1400" b="0" dirty="0"/>
                        <a:t> to </a:t>
                      </a:r>
                      <a:r>
                        <a:rPr lang="fr-FR" sz="1400" b="0" dirty="0" err="1"/>
                        <a:t>tools</a:t>
                      </a:r>
                      <a:r>
                        <a:rPr lang="fr-FR" sz="1400" b="0" dirty="0"/>
                        <a:t> and services</a:t>
                      </a:r>
                    </a:p>
                  </a:txBody>
                  <a:tcPr/>
                </a:tc>
                <a:extLst>
                  <a:ext uri="{0D108BD9-81ED-4DB2-BD59-A6C34878D82A}">
                    <a16:rowId xmlns:a16="http://schemas.microsoft.com/office/drawing/2014/main" val="2692765103"/>
                  </a:ext>
                </a:extLst>
              </a:tr>
              <a:tr h="884739">
                <a:tc>
                  <a:txBody>
                    <a:bodyPr/>
                    <a:lstStyle/>
                    <a:p>
                      <a:r>
                        <a:rPr lang="fr-FR" sz="1400" b="0" dirty="0"/>
                        <a:t>C. </a:t>
                      </a:r>
                      <a:r>
                        <a:rPr lang="fr-FR" sz="1400" b="0" dirty="0" err="1"/>
                        <a:t>Incorporate</a:t>
                      </a:r>
                      <a:r>
                        <a:rPr lang="fr-FR" sz="1400" b="0" dirty="0"/>
                        <a:t> the catalogue of </a:t>
                      </a:r>
                      <a:r>
                        <a:rPr lang="fr-FR" sz="1400" b="0" dirty="0" err="1"/>
                        <a:t>tools</a:t>
                      </a:r>
                      <a:r>
                        <a:rPr lang="fr-FR" sz="1400" b="0" dirty="0"/>
                        <a:t> and services </a:t>
                      </a:r>
                      <a:r>
                        <a:rPr lang="fr-FR" sz="1400" b="0" dirty="0" err="1"/>
                        <a:t>into</a:t>
                      </a:r>
                      <a:r>
                        <a:rPr lang="fr-FR" sz="1400" b="0" dirty="0"/>
                        <a:t> the </a:t>
                      </a:r>
                      <a:r>
                        <a:rPr lang="fr-FR" sz="1400" b="0" dirty="0" err="1"/>
                        <a:t>RSQkit</a:t>
                      </a:r>
                      <a:r>
                        <a:rPr lang="fr-FR" sz="1400" b="0" dirty="0"/>
                        <a:t> </a:t>
                      </a:r>
                      <a:r>
                        <a:rPr lang="fr-FR" sz="1400" b="0" dirty="0" err="1"/>
                        <a:t>along</a:t>
                      </a:r>
                      <a:r>
                        <a:rPr lang="fr-FR" sz="1400" b="0" dirty="0"/>
                        <a:t> </a:t>
                      </a:r>
                      <a:r>
                        <a:rPr lang="fr-FR" sz="1400" b="0" dirty="0" err="1"/>
                        <a:t>with</a:t>
                      </a:r>
                      <a:r>
                        <a:rPr lang="fr-FR" sz="1400" b="0" dirty="0"/>
                        <a:t> guidelines and best practices to </a:t>
                      </a:r>
                      <a:r>
                        <a:rPr lang="fr-FR" sz="1400" b="0" dirty="0" err="1"/>
                        <a:t>enhance</a:t>
                      </a:r>
                      <a:r>
                        <a:rPr lang="fr-FR" sz="1400" b="0" dirty="0"/>
                        <a:t> the </a:t>
                      </a:r>
                      <a:r>
                        <a:rPr lang="fr-FR" sz="1400" b="0" dirty="0" err="1"/>
                        <a:t>quality</a:t>
                      </a:r>
                      <a:r>
                        <a:rPr lang="fr-FR" sz="1400" b="0" dirty="0"/>
                        <a:t>, </a:t>
                      </a:r>
                      <a:r>
                        <a:rPr lang="fr-FR" sz="1400" b="0" dirty="0" err="1"/>
                        <a:t>metadata</a:t>
                      </a:r>
                      <a:r>
                        <a:rPr lang="fr-FR" sz="1400" b="0" dirty="0"/>
                        <a:t>, and </a:t>
                      </a:r>
                      <a:r>
                        <a:rPr lang="fr-FR" sz="1400" b="0" dirty="0" err="1"/>
                        <a:t>FAIRness</a:t>
                      </a:r>
                      <a:r>
                        <a:rPr lang="fr-FR" sz="1400" b="0" dirty="0"/>
                        <a:t> of </a:t>
                      </a:r>
                      <a:r>
                        <a:rPr lang="fr-FR" sz="1400" b="0" dirty="0" err="1"/>
                        <a:t>research</a:t>
                      </a:r>
                      <a:r>
                        <a:rPr lang="fr-FR" sz="1400" b="0" dirty="0"/>
                        <a:t> software.</a:t>
                      </a:r>
                    </a:p>
                  </a:txBody>
                  <a:tcPr/>
                </a:tc>
                <a:tc>
                  <a:txBody>
                    <a:bodyPr/>
                    <a:lstStyle/>
                    <a:p>
                      <a:pPr marL="285750" indent="-285750">
                        <a:buFont typeface="Wingdings" pitchFamily="2" charset="2"/>
                        <a:buChar char="q"/>
                      </a:pPr>
                      <a:r>
                        <a:rPr lang="fr-FR" sz="1400" b="0" dirty="0" err="1"/>
                        <a:t>Provides</a:t>
                      </a:r>
                      <a:r>
                        <a:rPr lang="fr-FR" sz="1400" b="0" dirty="0"/>
                        <a:t> </a:t>
                      </a:r>
                      <a:r>
                        <a:rPr lang="fr-FR" sz="1400" b="0" dirty="0" err="1"/>
                        <a:t>mechanisms</a:t>
                      </a:r>
                      <a:r>
                        <a:rPr lang="fr-FR" sz="1400" b="0" dirty="0"/>
                        <a:t> to </a:t>
                      </a:r>
                      <a:r>
                        <a:rPr lang="fr-FR" sz="1400" b="0" dirty="0" err="1"/>
                        <a:t>keep</a:t>
                      </a:r>
                      <a:r>
                        <a:rPr lang="fr-FR" sz="1400" b="0" dirty="0"/>
                        <a:t> the </a:t>
                      </a:r>
                      <a:r>
                        <a:rPr lang="fr-FR" sz="1400" b="0" dirty="0" err="1"/>
                        <a:t>list</a:t>
                      </a:r>
                      <a:r>
                        <a:rPr lang="fr-FR" sz="1400" b="0" dirty="0"/>
                        <a:t> up-to-date</a:t>
                      </a:r>
                    </a:p>
                    <a:p>
                      <a:pPr marL="285750" indent="-285750">
                        <a:buFont typeface="Wingdings" pitchFamily="2" charset="2"/>
                        <a:buChar char="q"/>
                      </a:pPr>
                      <a:r>
                        <a:rPr lang="fr-FR" sz="1400" b="0" dirty="0" err="1"/>
                        <a:t>Handles</a:t>
                      </a:r>
                      <a:r>
                        <a:rPr lang="fr-FR" sz="1400" b="0" dirty="0"/>
                        <a:t> new contributions by </a:t>
                      </a:r>
                      <a:r>
                        <a:rPr lang="fr-FR" sz="1400" b="0" dirty="0" err="1"/>
                        <a:t>curating</a:t>
                      </a:r>
                      <a:r>
                        <a:rPr lang="fr-FR" sz="1400" b="0" dirty="0"/>
                        <a:t> and </a:t>
                      </a:r>
                      <a:r>
                        <a:rPr lang="fr-FR" sz="1400" b="0" dirty="0" err="1"/>
                        <a:t>aligning</a:t>
                      </a:r>
                      <a:r>
                        <a:rPr lang="fr-FR" sz="1400" b="0" dirty="0"/>
                        <a:t> </a:t>
                      </a:r>
                      <a:r>
                        <a:rPr lang="fr-FR" sz="1400" b="0" dirty="0" err="1"/>
                        <a:t>with</a:t>
                      </a:r>
                      <a:r>
                        <a:rPr lang="fr-FR" sz="1400" b="0" dirty="0"/>
                        <a:t> the </a:t>
                      </a:r>
                      <a:r>
                        <a:rPr lang="fr-FR" sz="1400" b="0" dirty="0" err="1"/>
                        <a:t>metadata</a:t>
                      </a:r>
                      <a:r>
                        <a:rPr lang="fr-FR" sz="1400" b="0" dirty="0"/>
                        <a:t> </a:t>
                      </a:r>
                      <a:r>
                        <a:rPr lang="fr-FR" sz="1400" b="0" dirty="0" err="1"/>
                        <a:t>schema</a:t>
                      </a:r>
                      <a:endParaRPr lang="fr-FR" sz="1400" b="0" dirty="0"/>
                    </a:p>
                  </a:txBody>
                  <a:tcPr/>
                </a:tc>
                <a:extLst>
                  <a:ext uri="{0D108BD9-81ED-4DB2-BD59-A6C34878D82A}">
                    <a16:rowId xmlns:a16="http://schemas.microsoft.com/office/drawing/2014/main" val="1586878033"/>
                  </a:ext>
                </a:extLst>
              </a:tr>
            </a:tbl>
          </a:graphicData>
        </a:graphic>
      </p:graphicFrame>
    </p:spTree>
    <p:extLst>
      <p:ext uri="{BB962C8B-B14F-4D97-AF65-F5344CB8AC3E}">
        <p14:creationId xmlns:p14="http://schemas.microsoft.com/office/powerpoint/2010/main" val="364863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8C5CD60-39BA-9C44-B049-2CFB2D787C89}"/>
              </a:ext>
            </a:extLst>
          </p:cNvPr>
          <p:cNvSpPr>
            <a:spLocks noGrp="1"/>
          </p:cNvSpPr>
          <p:nvPr>
            <p:ph type="sldNum" sz="quarter" idx="12"/>
          </p:nvPr>
        </p:nvSpPr>
        <p:spPr>
          <a:xfrm>
            <a:off x="11753384" y="6423497"/>
            <a:ext cx="280037" cy="256436"/>
          </a:xfrm>
        </p:spPr>
        <p:txBody>
          <a:bodyPr/>
          <a:lstStyle/>
          <a:p>
            <a:fld id="{41814595-6856-9B4E-BECB-F9B7E4876AE1}" type="slidenum">
              <a:rPr lang="nl-NL" smtClean="0"/>
              <a:pPr/>
              <a:t>5</a:t>
            </a:fld>
            <a:endParaRPr lang="nl-NL" dirty="0"/>
          </a:p>
        </p:txBody>
      </p:sp>
      <p:sp>
        <p:nvSpPr>
          <p:cNvPr id="11" name="Espace réservé du contenu 10">
            <a:extLst>
              <a:ext uri="{FF2B5EF4-FFF2-40B4-BE49-F238E27FC236}">
                <a16:creationId xmlns:a16="http://schemas.microsoft.com/office/drawing/2014/main" id="{A5C06EF5-97F8-A04B-9397-CAB3D6871C85}"/>
              </a:ext>
            </a:extLst>
          </p:cNvPr>
          <p:cNvSpPr>
            <a:spLocks noGrp="1"/>
          </p:cNvSpPr>
          <p:nvPr>
            <p:ph sz="half" idx="15"/>
          </p:nvPr>
        </p:nvSpPr>
        <p:spPr>
          <a:xfrm>
            <a:off x="423746" y="982961"/>
            <a:ext cx="11329639" cy="1351092"/>
          </a:xfrm>
        </p:spPr>
        <p:txBody>
          <a:bodyPr>
            <a:normAutofit/>
          </a:bodyPr>
          <a:lstStyle/>
          <a:p>
            <a:pPr algn="just"/>
            <a:r>
              <a:rPr lang="fr-FR" dirty="0" err="1"/>
              <a:t>Task</a:t>
            </a:r>
            <a:r>
              <a:rPr lang="fr-FR" dirty="0"/>
              <a:t> 3.2 (M07-M36): Consolidation of </a:t>
            </a:r>
            <a:r>
              <a:rPr lang="fr-FR" dirty="0" err="1"/>
              <a:t>tools</a:t>
            </a:r>
            <a:r>
              <a:rPr lang="fr-FR" dirty="0"/>
              <a:t> and services to </a:t>
            </a:r>
            <a:r>
              <a:rPr lang="fr-FR" dirty="0" err="1"/>
              <a:t>ease</a:t>
            </a:r>
            <a:r>
              <a:rPr lang="fr-FR" dirty="0"/>
              <a:t> </a:t>
            </a:r>
            <a:r>
              <a:rPr lang="fr-FR" dirty="0" err="1"/>
              <a:t>their</a:t>
            </a:r>
            <a:r>
              <a:rPr lang="fr-FR" dirty="0"/>
              <a:t> </a:t>
            </a:r>
            <a:r>
              <a:rPr lang="fr-FR" dirty="0" err="1"/>
              <a:t>implementation</a:t>
            </a:r>
            <a:r>
              <a:rPr lang="fr-FR" dirty="0"/>
              <a:t> and use in </a:t>
            </a:r>
            <a:r>
              <a:rPr lang="fr-FR" dirty="0" err="1"/>
              <a:t>research</a:t>
            </a:r>
            <a:r>
              <a:rPr lang="fr-FR" dirty="0"/>
              <a:t> </a:t>
            </a:r>
            <a:r>
              <a:rPr lang="fr-FR" dirty="0" err="1"/>
              <a:t>communities</a:t>
            </a:r>
            <a:r>
              <a:rPr lang="fr-FR" dirty="0"/>
              <a:t>. This </a:t>
            </a:r>
            <a:r>
              <a:rPr lang="fr-FR" dirty="0" err="1"/>
              <a:t>task</a:t>
            </a:r>
            <a:r>
              <a:rPr lang="fr-FR" dirty="0"/>
              <a:t> </a:t>
            </a:r>
            <a:r>
              <a:rPr lang="fr-FR" dirty="0" err="1"/>
              <a:t>aims</a:t>
            </a:r>
            <a:r>
              <a:rPr lang="fr-FR" dirty="0"/>
              <a:t> to </a:t>
            </a:r>
            <a:r>
              <a:rPr lang="fr-FR" dirty="0" err="1"/>
              <a:t>develop</a:t>
            </a:r>
            <a:r>
              <a:rPr lang="fr-FR" dirty="0"/>
              <a:t> </a:t>
            </a:r>
            <a:r>
              <a:rPr lang="fr-FR" b="1" dirty="0" err="1"/>
              <a:t>integrated</a:t>
            </a:r>
            <a:r>
              <a:rPr lang="fr-FR" b="1" dirty="0"/>
              <a:t> </a:t>
            </a:r>
            <a:r>
              <a:rPr lang="fr-FR" b="1" dirty="0" err="1"/>
              <a:t>quality</a:t>
            </a:r>
            <a:r>
              <a:rPr lang="fr-FR" b="1" dirty="0"/>
              <a:t> </a:t>
            </a:r>
            <a:r>
              <a:rPr lang="fr-FR" b="1" dirty="0" err="1"/>
              <a:t>indicators</a:t>
            </a:r>
            <a:r>
              <a:rPr lang="fr-FR" dirty="0"/>
              <a:t> and a </a:t>
            </a:r>
            <a:r>
              <a:rPr lang="fr-FR" b="1" dirty="0" err="1"/>
              <a:t>common</a:t>
            </a:r>
            <a:r>
              <a:rPr lang="fr-FR" b="1" dirty="0"/>
              <a:t> </a:t>
            </a:r>
            <a:r>
              <a:rPr lang="fr-FR" b="1" dirty="0" err="1"/>
              <a:t>metadata</a:t>
            </a:r>
            <a:r>
              <a:rPr lang="fr-FR" b="1" dirty="0"/>
              <a:t> </a:t>
            </a:r>
            <a:r>
              <a:rPr lang="fr-FR" b="1" dirty="0" err="1"/>
              <a:t>framework</a:t>
            </a:r>
            <a:r>
              <a:rPr lang="fr-FR" dirty="0"/>
              <a:t> for software </a:t>
            </a:r>
            <a:r>
              <a:rPr lang="fr-FR" dirty="0" err="1"/>
              <a:t>quality</a:t>
            </a:r>
            <a:r>
              <a:rPr lang="fr-FR" dirty="0"/>
              <a:t>, </a:t>
            </a:r>
            <a:r>
              <a:rPr lang="fr-FR" dirty="0" err="1"/>
              <a:t>containerize</a:t>
            </a:r>
            <a:r>
              <a:rPr lang="fr-FR" dirty="0"/>
              <a:t> </a:t>
            </a:r>
            <a:r>
              <a:rPr lang="fr-FR" dirty="0" err="1"/>
              <a:t>tools</a:t>
            </a:r>
            <a:r>
              <a:rPr lang="fr-FR" dirty="0"/>
              <a:t> and services, </a:t>
            </a:r>
            <a:r>
              <a:rPr lang="fr-FR" dirty="0" err="1"/>
              <a:t>develop</a:t>
            </a:r>
            <a:r>
              <a:rPr lang="fr-FR" dirty="0"/>
              <a:t> </a:t>
            </a:r>
            <a:r>
              <a:rPr lang="fr-FR" b="1" dirty="0" err="1"/>
              <a:t>actionable</a:t>
            </a:r>
            <a:r>
              <a:rPr lang="fr-FR" b="1" dirty="0"/>
              <a:t> pipelines</a:t>
            </a:r>
            <a:r>
              <a:rPr lang="fr-FR" dirty="0"/>
              <a:t> to </a:t>
            </a:r>
            <a:r>
              <a:rPr lang="fr-FR" dirty="0" err="1"/>
              <a:t>assess</a:t>
            </a:r>
            <a:r>
              <a:rPr lang="fr-FR" dirty="0"/>
              <a:t> and </a:t>
            </a:r>
            <a:r>
              <a:rPr lang="fr-FR" dirty="0" err="1"/>
              <a:t>improve</a:t>
            </a:r>
            <a:r>
              <a:rPr lang="fr-FR" dirty="0"/>
              <a:t> software </a:t>
            </a:r>
            <a:r>
              <a:rPr lang="fr-FR" dirty="0" err="1"/>
              <a:t>quality</a:t>
            </a:r>
            <a:r>
              <a:rPr lang="fr-FR" dirty="0"/>
              <a:t>, and </a:t>
            </a:r>
            <a:r>
              <a:rPr lang="fr-FR" b="1" dirty="0" err="1"/>
              <a:t>integrate</a:t>
            </a:r>
            <a:r>
              <a:rPr lang="fr-FR" dirty="0"/>
              <a:t> software </a:t>
            </a:r>
            <a:r>
              <a:rPr lang="fr-FR" dirty="0" err="1"/>
              <a:t>quality</a:t>
            </a:r>
            <a:r>
              <a:rPr lang="fr-FR" dirty="0"/>
              <a:t> </a:t>
            </a:r>
            <a:r>
              <a:rPr lang="fr-FR" b="1" dirty="0"/>
              <a:t>pipelines</a:t>
            </a:r>
            <a:r>
              <a:rPr lang="fr-FR" dirty="0"/>
              <a:t> </a:t>
            </a:r>
            <a:r>
              <a:rPr lang="fr-FR" b="1" dirty="0" err="1"/>
              <a:t>into</a:t>
            </a:r>
            <a:r>
              <a:rPr lang="fr-FR" dirty="0"/>
              <a:t> </a:t>
            </a:r>
            <a:r>
              <a:rPr lang="fr-FR" dirty="0" err="1"/>
              <a:t>widely</a:t>
            </a:r>
            <a:r>
              <a:rPr lang="fr-FR" dirty="0"/>
              <a:t> </a:t>
            </a:r>
            <a:r>
              <a:rPr lang="fr-FR" dirty="0" err="1"/>
              <a:t>used</a:t>
            </a:r>
            <a:r>
              <a:rPr lang="fr-FR" dirty="0"/>
              <a:t> </a:t>
            </a:r>
            <a:r>
              <a:rPr lang="fr-FR" b="1" dirty="0" err="1"/>
              <a:t>platforms</a:t>
            </a:r>
            <a:r>
              <a:rPr lang="fr-FR" dirty="0"/>
              <a:t> for </a:t>
            </a:r>
            <a:r>
              <a:rPr lang="fr-FR" dirty="0" err="1"/>
              <a:t>research</a:t>
            </a:r>
            <a:r>
              <a:rPr lang="fr-FR" dirty="0"/>
              <a:t> software engineering and code </a:t>
            </a:r>
            <a:r>
              <a:rPr lang="fr-FR" dirty="0" err="1"/>
              <a:t>archival</a:t>
            </a:r>
            <a:r>
              <a:rPr lang="fr-FR" dirty="0"/>
              <a:t>.</a:t>
            </a:r>
          </a:p>
        </p:txBody>
      </p:sp>
      <p:graphicFrame>
        <p:nvGraphicFramePr>
          <p:cNvPr id="13" name="Tableau 12">
            <a:extLst>
              <a:ext uri="{FF2B5EF4-FFF2-40B4-BE49-F238E27FC236}">
                <a16:creationId xmlns:a16="http://schemas.microsoft.com/office/drawing/2014/main" id="{5153A995-1CA6-614B-AFAA-95170EFF8BA9}"/>
              </a:ext>
            </a:extLst>
          </p:cNvPr>
          <p:cNvGraphicFramePr>
            <a:graphicFrameLocks noGrp="1"/>
          </p:cNvGraphicFramePr>
          <p:nvPr>
            <p:extLst>
              <p:ext uri="{D42A27DB-BD31-4B8C-83A1-F6EECF244321}">
                <p14:modId xmlns:p14="http://schemas.microsoft.com/office/powerpoint/2010/main" val="1487549339"/>
              </p:ext>
            </p:extLst>
          </p:nvPr>
        </p:nvGraphicFramePr>
        <p:xfrm>
          <a:off x="423746" y="2519085"/>
          <a:ext cx="11329639" cy="3681981"/>
        </p:xfrm>
        <a:graphic>
          <a:graphicData uri="http://schemas.openxmlformats.org/drawingml/2006/table">
            <a:tbl>
              <a:tblPr firstRow="1" bandRow="1">
                <a:tableStyleId>{69CF1AB2-1976-4502-BF36-3FF5EA218861}</a:tableStyleId>
              </a:tblPr>
              <a:tblGrid>
                <a:gridCol w="5576140">
                  <a:extLst>
                    <a:ext uri="{9D8B030D-6E8A-4147-A177-3AD203B41FA5}">
                      <a16:colId xmlns:a16="http://schemas.microsoft.com/office/drawing/2014/main" val="2247074766"/>
                    </a:ext>
                  </a:extLst>
                </a:gridCol>
                <a:gridCol w="5753499">
                  <a:extLst>
                    <a:ext uri="{9D8B030D-6E8A-4147-A177-3AD203B41FA5}">
                      <a16:colId xmlns:a16="http://schemas.microsoft.com/office/drawing/2014/main" val="1664363928"/>
                    </a:ext>
                  </a:extLst>
                </a:gridCol>
              </a:tblGrid>
              <a:tr h="8847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a:t>A. </a:t>
                      </a:r>
                      <a:r>
                        <a:rPr lang="fr-FR" sz="1400" b="0" dirty="0" err="1"/>
                        <a:t>Develop</a:t>
                      </a:r>
                      <a:r>
                        <a:rPr lang="fr-FR" sz="1400" b="0" dirty="0"/>
                        <a:t> </a:t>
                      </a:r>
                      <a:r>
                        <a:rPr lang="fr-FR" sz="1400" b="0" dirty="0" err="1"/>
                        <a:t>integrated</a:t>
                      </a:r>
                      <a:r>
                        <a:rPr lang="fr-FR" sz="1400" b="0" dirty="0"/>
                        <a:t> </a:t>
                      </a:r>
                      <a:r>
                        <a:rPr lang="fr-FR" sz="1400" b="0" dirty="0" err="1"/>
                        <a:t>quality</a:t>
                      </a:r>
                      <a:r>
                        <a:rPr lang="fr-FR" sz="1400" b="0" dirty="0"/>
                        <a:t> </a:t>
                      </a:r>
                      <a:r>
                        <a:rPr lang="fr-FR" sz="1400" b="0" dirty="0" err="1"/>
                        <a:t>indicators</a:t>
                      </a:r>
                      <a:r>
                        <a:rPr lang="fr-FR" sz="1400" b="0" dirty="0"/>
                        <a:t> and a </a:t>
                      </a:r>
                      <a:r>
                        <a:rPr lang="fr-FR" sz="1400" b="0" dirty="0" err="1"/>
                        <a:t>common</a:t>
                      </a:r>
                      <a:r>
                        <a:rPr lang="fr-FR" sz="1400" b="0" dirty="0"/>
                        <a:t> </a:t>
                      </a:r>
                      <a:r>
                        <a:rPr lang="fr-FR" sz="1400" b="0" dirty="0" err="1"/>
                        <a:t>metadata</a:t>
                      </a:r>
                      <a:r>
                        <a:rPr lang="fr-FR" sz="1400" b="0" dirty="0"/>
                        <a:t> </a:t>
                      </a:r>
                      <a:r>
                        <a:rPr lang="fr-FR" sz="1400" b="0" dirty="0" err="1"/>
                        <a:t>framework</a:t>
                      </a:r>
                      <a:r>
                        <a:rPr lang="fr-FR" sz="1400" b="0" dirty="0"/>
                        <a:t> for software </a:t>
                      </a:r>
                      <a:r>
                        <a:rPr lang="fr-FR" sz="1400" b="0" dirty="0" err="1"/>
                        <a:t>quality</a:t>
                      </a:r>
                      <a:r>
                        <a:rPr lang="fr-FR" sz="1400" b="0" dirty="0"/>
                        <a:t> by </a:t>
                      </a:r>
                      <a:r>
                        <a:rPr lang="fr-FR" sz="1400" b="0" dirty="0" err="1"/>
                        <a:t>leveraging</a:t>
                      </a:r>
                      <a:r>
                        <a:rPr lang="fr-FR" sz="1400" b="0" dirty="0"/>
                        <a:t> and </a:t>
                      </a:r>
                      <a:r>
                        <a:rPr lang="fr-FR" sz="1400" b="0" dirty="0" err="1"/>
                        <a:t>extending</a:t>
                      </a:r>
                      <a:r>
                        <a:rPr lang="fr-FR" sz="1400" b="0" dirty="0"/>
                        <a:t> </a:t>
                      </a:r>
                      <a:r>
                        <a:rPr lang="fr-FR" sz="1400" b="0" dirty="0" err="1"/>
                        <a:t>existing</a:t>
                      </a:r>
                      <a:r>
                        <a:rPr lang="fr-FR" sz="1400" b="0" dirty="0"/>
                        <a:t> </a:t>
                      </a:r>
                      <a:r>
                        <a:rPr lang="fr-FR" sz="1400" b="0" dirty="0" err="1"/>
                        <a:t>schemas</a:t>
                      </a:r>
                      <a:r>
                        <a:rPr lang="fr-FR" sz="1400" b="0" dirty="0"/>
                        <a:t> (</a:t>
                      </a:r>
                      <a:r>
                        <a:rPr lang="fr-FR" sz="1400" b="0" dirty="0" err="1"/>
                        <a:t>such</a:t>
                      </a:r>
                      <a:r>
                        <a:rPr lang="fr-FR" sz="1400" b="0" dirty="0"/>
                        <a:t> as </a:t>
                      </a:r>
                      <a:r>
                        <a:rPr lang="fr-FR" sz="1400" b="0" dirty="0" err="1"/>
                        <a:t>CodeMeta</a:t>
                      </a:r>
                      <a:r>
                        <a:rPr lang="fr-FR" sz="1400" b="0" dirty="0"/>
                        <a:t>, </a:t>
                      </a:r>
                      <a:r>
                        <a:rPr lang="fr-FR" sz="1400" b="0" dirty="0" err="1"/>
                        <a:t>Bioschemas</a:t>
                      </a:r>
                      <a:r>
                        <a:rPr lang="fr-FR" sz="1400" b="0" dirty="0"/>
                        <a:t> </a:t>
                      </a:r>
                      <a:r>
                        <a:rPr lang="fr-FR" sz="1400" b="0" dirty="0" err="1"/>
                        <a:t>Computational</a:t>
                      </a:r>
                      <a:r>
                        <a:rPr lang="fr-FR" sz="1400" b="0" dirty="0"/>
                        <a:t> workflow/</a:t>
                      </a:r>
                      <a:r>
                        <a:rPr lang="fr-FR" sz="1400" b="0" dirty="0" err="1"/>
                        <a:t>tools</a:t>
                      </a:r>
                      <a:r>
                        <a:rPr lang="fr-FR" sz="1400" b="0" dirty="0"/>
                        <a:t>) to </a:t>
                      </a:r>
                      <a:r>
                        <a:rPr lang="fr-FR" sz="1400" b="0" dirty="0" err="1"/>
                        <a:t>facilitate</a:t>
                      </a:r>
                      <a:r>
                        <a:rPr lang="fr-FR" sz="1400" b="0" dirty="0"/>
                        <a:t> the </a:t>
                      </a:r>
                      <a:r>
                        <a:rPr lang="fr-FR" sz="1400" b="0" dirty="0" err="1"/>
                        <a:t>assessment</a:t>
                      </a:r>
                      <a:r>
                        <a:rPr lang="fr-FR" sz="1400" b="0" dirty="0"/>
                        <a:t> and management of software </a:t>
                      </a:r>
                      <a:r>
                        <a:rPr lang="fr-FR" sz="1400" b="0" dirty="0" err="1"/>
                        <a:t>quality</a:t>
                      </a:r>
                      <a:r>
                        <a:rPr lang="fr-FR" sz="1400" b="0" dirty="0"/>
                        <a:t>.</a:t>
                      </a:r>
                    </a:p>
                  </a:txBody>
                  <a:tcPr/>
                </a:tc>
                <a:tc>
                  <a:txBody>
                    <a:bodyPr/>
                    <a:lstStyle/>
                    <a:p>
                      <a:pPr marL="285750" indent="-285750">
                        <a:buFont typeface="Wingdings" pitchFamily="2" charset="2"/>
                        <a:buChar char="ü"/>
                      </a:pPr>
                      <a:r>
                        <a:rPr lang="fr-FR" sz="1400" b="0" dirty="0"/>
                        <a:t>Workshop to </a:t>
                      </a:r>
                      <a:r>
                        <a:rPr lang="fr-FR" sz="1400" b="0" dirty="0" err="1"/>
                        <a:t>understand</a:t>
                      </a:r>
                      <a:r>
                        <a:rPr lang="fr-FR" sz="1400" b="0" dirty="0"/>
                        <a:t> the </a:t>
                      </a:r>
                      <a:r>
                        <a:rPr lang="fr-FR" sz="1400" b="0" dirty="0" err="1"/>
                        <a:t>existing</a:t>
                      </a:r>
                      <a:r>
                        <a:rPr lang="fr-FR" sz="1400" b="0" dirty="0"/>
                        <a:t> pipelines and </a:t>
                      </a:r>
                      <a:r>
                        <a:rPr lang="fr-FR" sz="1400" b="0" dirty="0" err="1"/>
                        <a:t>indicators</a:t>
                      </a:r>
                      <a:r>
                        <a:rPr lang="fr-FR" sz="1400" b="0" dirty="0"/>
                        <a:t> </a:t>
                      </a:r>
                      <a:r>
                        <a:rPr lang="fr-FR" sz="1400" b="0" dirty="0" err="1"/>
                        <a:t>used</a:t>
                      </a:r>
                      <a:r>
                        <a:rPr lang="fr-FR" sz="1400" b="0" dirty="0"/>
                        <a:t> in science clusters</a:t>
                      </a:r>
                    </a:p>
                    <a:p>
                      <a:pPr marL="285750" indent="-285750">
                        <a:buFont typeface="Wingdings" pitchFamily="2" charset="2"/>
                        <a:buChar char="q"/>
                      </a:pPr>
                      <a:r>
                        <a:rPr lang="fr-FR" sz="1400" b="0" dirty="0"/>
                        <a:t>Matches </a:t>
                      </a:r>
                      <a:r>
                        <a:rPr lang="fr-FR" sz="1400" b="0" dirty="0" err="1"/>
                        <a:t>tools</a:t>
                      </a:r>
                      <a:r>
                        <a:rPr lang="fr-FR" sz="1400" b="0" dirty="0"/>
                        <a:t>/services to </a:t>
                      </a:r>
                      <a:r>
                        <a:rPr lang="fr-FR" sz="1400" b="0" dirty="0" err="1"/>
                        <a:t>indicators</a:t>
                      </a:r>
                      <a:r>
                        <a:rPr lang="fr-FR" sz="1400" b="0" dirty="0"/>
                        <a:t> (or vice-versa)</a:t>
                      </a:r>
                    </a:p>
                    <a:p>
                      <a:pPr marL="285750" indent="-285750">
                        <a:buFont typeface="Wingdings" pitchFamily="2" charset="2"/>
                        <a:buChar char="q"/>
                      </a:pPr>
                      <a:r>
                        <a:rPr lang="fr-FR" sz="1400" b="0" dirty="0" err="1"/>
                        <a:t>Metadata</a:t>
                      </a:r>
                      <a:r>
                        <a:rPr lang="fr-FR" sz="1400" b="0" dirty="0"/>
                        <a:t> </a:t>
                      </a:r>
                      <a:r>
                        <a:rPr lang="fr-FR" sz="1400" b="0" dirty="0" err="1"/>
                        <a:t>framework</a:t>
                      </a:r>
                      <a:r>
                        <a:rPr lang="fr-FR" sz="1400" b="0" dirty="0"/>
                        <a:t> for software </a:t>
                      </a:r>
                      <a:r>
                        <a:rPr lang="fr-FR" sz="1400" b="0" dirty="0" err="1"/>
                        <a:t>quality</a:t>
                      </a:r>
                      <a:endParaRPr lang="fr-FR" sz="1400" b="0" dirty="0"/>
                    </a:p>
                  </a:txBody>
                  <a:tcPr/>
                </a:tc>
                <a:extLst>
                  <a:ext uri="{0D108BD9-81ED-4DB2-BD59-A6C34878D82A}">
                    <a16:rowId xmlns:a16="http://schemas.microsoft.com/office/drawing/2014/main" val="1781093543"/>
                  </a:ext>
                </a:extLst>
              </a:tr>
              <a:tr h="694122">
                <a:tc>
                  <a:txBody>
                    <a:bodyPr/>
                    <a:lstStyle/>
                    <a:p>
                      <a:r>
                        <a:rPr lang="fr-FR" sz="1400" b="0"/>
                        <a:t>B. Containerize the tools, services, and pipelines to enable easy integration with EOSC and other services for improved software quality.</a:t>
                      </a:r>
                      <a:endParaRPr lang="fr-FR" sz="1400" b="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lang="fr-FR" sz="1400" b="0" dirty="0"/>
                    </a:p>
                  </a:txBody>
                  <a:tcPr/>
                </a:tc>
                <a:extLst>
                  <a:ext uri="{0D108BD9-81ED-4DB2-BD59-A6C34878D82A}">
                    <a16:rowId xmlns:a16="http://schemas.microsoft.com/office/drawing/2014/main" val="2692765103"/>
                  </a:ext>
                </a:extLst>
              </a:tr>
              <a:tr h="884739">
                <a:tc>
                  <a:txBody>
                    <a:bodyPr/>
                    <a:lstStyle/>
                    <a:p>
                      <a:r>
                        <a:rPr lang="fr-FR" sz="1400" b="0"/>
                        <a:t>C. Create actionable automated pipelines using CI/CD to help assess and enhance software quality, curate and enrich metadata, and provide authors with recommendations for FAIR compliance. When possible, these pipelines provide badges and indication of code maturity within the software life cycle.</a:t>
                      </a:r>
                      <a:endParaRPr lang="fr-FR" sz="1400" b="0" dirty="0"/>
                    </a:p>
                  </a:txBody>
                  <a:tcPr/>
                </a:tc>
                <a:tc>
                  <a:txBody>
                    <a:bodyPr/>
                    <a:lstStyle/>
                    <a:p>
                      <a:pPr marL="285750" indent="-285750">
                        <a:buFont typeface="Wingdings" pitchFamily="2" charset="2"/>
                        <a:buChar char="q"/>
                      </a:pPr>
                      <a:r>
                        <a:rPr lang="fr-FR" sz="1400" b="0" dirty="0"/>
                        <a:t>A first pipeline </a:t>
                      </a:r>
                      <a:r>
                        <a:rPr lang="fr-FR" sz="1400" b="0" dirty="0" err="1"/>
                        <a:t>based</a:t>
                      </a:r>
                      <a:r>
                        <a:rPr lang="fr-FR" sz="1400" b="0" dirty="0"/>
                        <a:t> on a </a:t>
                      </a:r>
                      <a:r>
                        <a:rPr lang="fr-FR" sz="1400" b="0"/>
                        <a:t>few tools</a:t>
                      </a:r>
                      <a:endParaRPr lang="fr-FR" sz="1400" b="0" dirty="0"/>
                    </a:p>
                  </a:txBody>
                  <a:tcPr/>
                </a:tc>
                <a:extLst>
                  <a:ext uri="{0D108BD9-81ED-4DB2-BD59-A6C34878D82A}">
                    <a16:rowId xmlns:a16="http://schemas.microsoft.com/office/drawing/2014/main" val="1586878033"/>
                  </a:ext>
                </a:extLst>
              </a:tr>
              <a:tr h="884739">
                <a:tc>
                  <a:txBody>
                    <a:bodyPr/>
                    <a:lstStyle/>
                    <a:p>
                      <a:r>
                        <a:rPr lang="fr-FR" sz="1400" b="0"/>
                        <a:t>D. Integrate the software quality pipelines with widely used platforms for research software engineering (such as GitHub, GitLab) and code archival (such as Zenodo) to improve the overall quality of research software.</a:t>
                      </a:r>
                      <a:endParaRPr lang="fr-FR" sz="1400" b="0" dirty="0"/>
                    </a:p>
                  </a:txBody>
                  <a:tcPr/>
                </a:tc>
                <a:tc>
                  <a:txBody>
                    <a:bodyPr/>
                    <a:lstStyle/>
                    <a:p>
                      <a:pPr marL="285750" indent="-285750">
                        <a:buFont typeface="Wingdings" pitchFamily="2" charset="2"/>
                        <a:buChar char="q"/>
                      </a:pPr>
                      <a:endParaRPr lang="fr-FR" sz="1400" b="0" dirty="0"/>
                    </a:p>
                  </a:txBody>
                  <a:tcPr/>
                </a:tc>
                <a:extLst>
                  <a:ext uri="{0D108BD9-81ED-4DB2-BD59-A6C34878D82A}">
                    <a16:rowId xmlns:a16="http://schemas.microsoft.com/office/drawing/2014/main" val="2203185001"/>
                  </a:ext>
                </a:extLst>
              </a:tr>
            </a:tbl>
          </a:graphicData>
        </a:graphic>
      </p:graphicFrame>
      <p:sp>
        <p:nvSpPr>
          <p:cNvPr id="8" name="Titre 3">
            <a:extLst>
              <a:ext uri="{FF2B5EF4-FFF2-40B4-BE49-F238E27FC236}">
                <a16:creationId xmlns:a16="http://schemas.microsoft.com/office/drawing/2014/main" id="{3B2331AE-85D0-1E40-8217-251BF187BA90}"/>
              </a:ext>
            </a:extLst>
          </p:cNvPr>
          <p:cNvSpPr txBox="1">
            <a:spLocks/>
          </p:cNvSpPr>
          <p:nvPr/>
        </p:nvSpPr>
        <p:spPr>
          <a:xfrm>
            <a:off x="4109987" y="321459"/>
            <a:ext cx="7761702" cy="603887"/>
          </a:xfrm>
          <a:prstGeom prst="rect">
            <a:avLst/>
          </a:prstGeom>
        </p:spPr>
        <p:txBody>
          <a:bodyPr>
            <a:normAutofit/>
          </a:bodyPr>
          <a:lstStyle>
            <a:lvl1pPr algn="l" defTabSz="914400" rtl="0" eaLnBrk="1" latinLnBrk="0" hangingPunct="1">
              <a:lnSpc>
                <a:spcPct val="90000"/>
              </a:lnSpc>
              <a:spcBef>
                <a:spcPct val="0"/>
              </a:spcBef>
              <a:buNone/>
              <a:defRPr sz="3500" b="0" i="0" kern="1200">
                <a:solidFill>
                  <a:schemeClr val="tx1">
                    <a:lumMod val="85000"/>
                    <a:lumOff val="15000"/>
                  </a:schemeClr>
                </a:solidFill>
                <a:latin typeface="Roboto Light" panose="02000000000000000000" pitchFamily="2" charset="0"/>
                <a:ea typeface="Roboto Light" panose="02000000000000000000" pitchFamily="2" charset="0"/>
                <a:cs typeface="+mj-cs"/>
              </a:defRPr>
            </a:lvl1pPr>
          </a:lstStyle>
          <a:p>
            <a:pPr algn="r"/>
            <a:r>
              <a:rPr lang="fr-FR" dirty="0"/>
              <a:t>T3.2: Integrated pipelines</a:t>
            </a:r>
          </a:p>
        </p:txBody>
      </p:sp>
    </p:spTree>
    <p:extLst>
      <p:ext uri="{BB962C8B-B14F-4D97-AF65-F5344CB8AC3E}">
        <p14:creationId xmlns:p14="http://schemas.microsoft.com/office/powerpoint/2010/main" val="3224851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8C5CD60-39BA-9C44-B049-2CFB2D787C89}"/>
              </a:ext>
            </a:extLst>
          </p:cNvPr>
          <p:cNvSpPr>
            <a:spLocks noGrp="1"/>
          </p:cNvSpPr>
          <p:nvPr>
            <p:ph type="sldNum" sz="quarter" idx="12"/>
          </p:nvPr>
        </p:nvSpPr>
        <p:spPr>
          <a:xfrm>
            <a:off x="11753384" y="6423497"/>
            <a:ext cx="280038" cy="304562"/>
          </a:xfrm>
        </p:spPr>
        <p:txBody>
          <a:bodyPr/>
          <a:lstStyle/>
          <a:p>
            <a:fld id="{41814595-6856-9B4E-BECB-F9B7E4876AE1}" type="slidenum">
              <a:rPr lang="nl-NL" smtClean="0"/>
              <a:pPr/>
              <a:t>6</a:t>
            </a:fld>
            <a:endParaRPr lang="nl-NL" dirty="0"/>
          </a:p>
        </p:txBody>
      </p:sp>
      <p:sp>
        <p:nvSpPr>
          <p:cNvPr id="11" name="Espace réservé du contenu 10">
            <a:extLst>
              <a:ext uri="{FF2B5EF4-FFF2-40B4-BE49-F238E27FC236}">
                <a16:creationId xmlns:a16="http://schemas.microsoft.com/office/drawing/2014/main" id="{A5C06EF5-97F8-A04B-9397-CAB3D6871C85}"/>
              </a:ext>
            </a:extLst>
          </p:cNvPr>
          <p:cNvSpPr>
            <a:spLocks noGrp="1"/>
          </p:cNvSpPr>
          <p:nvPr>
            <p:ph sz="half" idx="15"/>
          </p:nvPr>
        </p:nvSpPr>
        <p:spPr>
          <a:xfrm>
            <a:off x="423745" y="1282889"/>
            <a:ext cx="11329639" cy="1351092"/>
          </a:xfrm>
        </p:spPr>
        <p:txBody>
          <a:bodyPr>
            <a:normAutofit fontScale="92500"/>
          </a:bodyPr>
          <a:lstStyle/>
          <a:p>
            <a:pPr algn="just"/>
            <a:r>
              <a:rPr lang="fr-FR" dirty="0" err="1"/>
              <a:t>Task</a:t>
            </a:r>
            <a:r>
              <a:rPr lang="fr-FR" dirty="0"/>
              <a:t> 3.3 (M12-M36): To </a:t>
            </a:r>
            <a:r>
              <a:rPr lang="fr-FR" b="1" dirty="0" err="1"/>
              <a:t>provide</a:t>
            </a:r>
            <a:r>
              <a:rPr lang="fr-FR" b="1" dirty="0"/>
              <a:t> the </a:t>
            </a:r>
            <a:r>
              <a:rPr lang="fr-FR" b="1" dirty="0" err="1"/>
              <a:t>means</a:t>
            </a:r>
            <a:r>
              <a:rPr lang="fr-FR" b="1" dirty="0"/>
              <a:t> to </a:t>
            </a:r>
            <a:r>
              <a:rPr lang="fr-FR" b="1" dirty="0" err="1"/>
              <a:t>measure</a:t>
            </a:r>
            <a:r>
              <a:rPr lang="fr-FR" b="1" dirty="0"/>
              <a:t> </a:t>
            </a:r>
            <a:r>
              <a:rPr lang="fr-FR" b="1" dirty="0" err="1"/>
              <a:t>globally</a:t>
            </a:r>
            <a:r>
              <a:rPr lang="fr-FR" b="1" dirty="0"/>
              <a:t> </a:t>
            </a:r>
            <a:r>
              <a:rPr lang="fr-FR" dirty="0"/>
              <a:t>the software </a:t>
            </a:r>
            <a:r>
              <a:rPr lang="fr-FR" dirty="0" err="1"/>
              <a:t>quality</a:t>
            </a:r>
            <a:r>
              <a:rPr lang="fr-FR" dirty="0"/>
              <a:t> in the Science Clusters. This </a:t>
            </a:r>
            <a:r>
              <a:rPr lang="fr-FR" dirty="0" err="1"/>
              <a:t>task</a:t>
            </a:r>
            <a:r>
              <a:rPr lang="fr-FR" dirty="0"/>
              <a:t> </a:t>
            </a:r>
            <a:r>
              <a:rPr lang="fr-FR" dirty="0" err="1"/>
              <a:t>aims</a:t>
            </a:r>
            <a:r>
              <a:rPr lang="fr-FR" dirty="0"/>
              <a:t> to </a:t>
            </a:r>
            <a:r>
              <a:rPr lang="fr-FR" dirty="0" err="1"/>
              <a:t>develop</a:t>
            </a:r>
            <a:r>
              <a:rPr lang="fr-FR" dirty="0"/>
              <a:t> </a:t>
            </a:r>
            <a:r>
              <a:rPr lang="fr-FR" b="1" dirty="0" err="1"/>
              <a:t>dashboards</a:t>
            </a:r>
            <a:r>
              <a:rPr lang="fr-FR" dirty="0"/>
              <a:t> to </a:t>
            </a:r>
            <a:r>
              <a:rPr lang="fr-FR" b="1" dirty="0" err="1"/>
              <a:t>collect</a:t>
            </a:r>
            <a:r>
              <a:rPr lang="fr-FR" b="1" dirty="0"/>
              <a:t> </a:t>
            </a:r>
            <a:r>
              <a:rPr lang="fr-FR" b="1" dirty="0" err="1"/>
              <a:t>integrated</a:t>
            </a:r>
            <a:r>
              <a:rPr lang="fr-FR" b="1" dirty="0"/>
              <a:t> </a:t>
            </a:r>
            <a:r>
              <a:rPr lang="fr-FR" b="1" dirty="0" err="1"/>
              <a:t>indicators</a:t>
            </a:r>
            <a:r>
              <a:rPr lang="fr-FR" dirty="0"/>
              <a:t> of software </a:t>
            </a:r>
            <a:r>
              <a:rPr lang="fr-FR" dirty="0" err="1"/>
              <a:t>quality</a:t>
            </a:r>
            <a:r>
              <a:rPr lang="fr-FR" dirty="0"/>
              <a:t> and </a:t>
            </a:r>
            <a:r>
              <a:rPr lang="fr-FR" dirty="0" err="1"/>
              <a:t>FAIRness</a:t>
            </a:r>
            <a:r>
              <a:rPr lang="fr-FR" dirty="0"/>
              <a:t> in the Science Clusters, </a:t>
            </a:r>
            <a:r>
              <a:rPr lang="fr-FR" b="1" dirty="0" err="1"/>
              <a:t>integrate</a:t>
            </a:r>
            <a:r>
              <a:rPr lang="fr-FR" b="1" dirty="0"/>
              <a:t> </a:t>
            </a:r>
            <a:r>
              <a:rPr lang="fr-FR" b="1" dirty="0" err="1"/>
              <a:t>them</a:t>
            </a:r>
            <a:r>
              <a:rPr lang="fr-FR" b="1" dirty="0"/>
              <a:t> </a:t>
            </a:r>
            <a:r>
              <a:rPr lang="fr-FR" b="1" dirty="0" err="1"/>
              <a:t>with</a:t>
            </a:r>
            <a:r>
              <a:rPr lang="fr-FR" b="1" dirty="0"/>
              <a:t> </a:t>
            </a:r>
            <a:r>
              <a:rPr lang="fr-FR" b="1" dirty="0" err="1"/>
              <a:t>existing</a:t>
            </a:r>
            <a:r>
              <a:rPr lang="fr-FR" b="1" dirty="0"/>
              <a:t> </a:t>
            </a:r>
            <a:r>
              <a:rPr lang="fr-FR" b="1" dirty="0" err="1"/>
              <a:t>platforms</a:t>
            </a:r>
            <a:r>
              <a:rPr lang="fr-FR" dirty="0"/>
              <a:t> </a:t>
            </a:r>
            <a:r>
              <a:rPr lang="fr-FR" dirty="0" err="1"/>
              <a:t>used</a:t>
            </a:r>
            <a:r>
              <a:rPr lang="fr-FR" dirty="0"/>
              <a:t> in the </a:t>
            </a:r>
            <a:r>
              <a:rPr lang="fr-FR" dirty="0" err="1"/>
              <a:t>communities</a:t>
            </a:r>
            <a:r>
              <a:rPr lang="fr-FR" dirty="0"/>
              <a:t>, and </a:t>
            </a:r>
            <a:r>
              <a:rPr lang="fr-FR" dirty="0" err="1"/>
              <a:t>add</a:t>
            </a:r>
            <a:r>
              <a:rPr lang="fr-FR" dirty="0"/>
              <a:t> </a:t>
            </a:r>
            <a:r>
              <a:rPr lang="fr-FR" dirty="0" err="1"/>
              <a:t>specific</a:t>
            </a:r>
            <a:r>
              <a:rPr lang="fr-FR" dirty="0"/>
              <a:t> </a:t>
            </a:r>
            <a:r>
              <a:rPr lang="fr-FR" dirty="0" err="1"/>
              <a:t>indicators</a:t>
            </a:r>
            <a:r>
              <a:rPr lang="fr-FR" dirty="0"/>
              <a:t> </a:t>
            </a:r>
            <a:r>
              <a:rPr lang="fr-FR" dirty="0" err="1"/>
              <a:t>when</a:t>
            </a:r>
            <a:r>
              <a:rPr lang="fr-FR" dirty="0"/>
              <a:t> </a:t>
            </a:r>
            <a:r>
              <a:rPr lang="fr-FR" dirty="0" err="1"/>
              <a:t>needed</a:t>
            </a:r>
            <a:r>
              <a:rPr lang="fr-FR" dirty="0"/>
              <a:t>. </a:t>
            </a:r>
            <a:r>
              <a:rPr lang="fr-FR" dirty="0" err="1"/>
              <a:t>Indicators</a:t>
            </a:r>
            <a:r>
              <a:rPr lang="fr-FR" dirty="0"/>
              <a:t> </a:t>
            </a:r>
            <a:r>
              <a:rPr lang="fr-FR" dirty="0" err="1"/>
              <a:t>defined</a:t>
            </a:r>
            <a:r>
              <a:rPr lang="fr-FR" dirty="0"/>
              <a:t> at multiple </a:t>
            </a:r>
            <a:r>
              <a:rPr lang="fr-FR" dirty="0" err="1"/>
              <a:t>levels</a:t>
            </a:r>
            <a:r>
              <a:rPr lang="fr-FR" dirty="0"/>
              <a:t> </a:t>
            </a:r>
            <a:r>
              <a:rPr lang="fr-FR" dirty="0" err="1"/>
              <a:t>reflecting</a:t>
            </a:r>
            <a:r>
              <a:rPr lang="fr-FR" dirty="0"/>
              <a:t> the </a:t>
            </a:r>
            <a:r>
              <a:rPr lang="fr-FR" dirty="0" err="1"/>
              <a:t>three</a:t>
            </a:r>
            <a:r>
              <a:rPr lang="fr-FR" dirty="0"/>
              <a:t> </a:t>
            </a:r>
            <a:r>
              <a:rPr lang="fr-FR" dirty="0" err="1"/>
              <a:t>tier</a:t>
            </a:r>
            <a:r>
              <a:rPr lang="fr-FR" dirty="0"/>
              <a:t> software classification: basic </a:t>
            </a:r>
            <a:r>
              <a:rPr lang="fr-FR" dirty="0" err="1"/>
              <a:t>developer</a:t>
            </a:r>
            <a:r>
              <a:rPr lang="fr-FR" dirty="0"/>
              <a:t> guidelines (EURISE), </a:t>
            </a:r>
            <a:r>
              <a:rPr lang="fr-FR" dirty="0" err="1"/>
              <a:t>maturity</a:t>
            </a:r>
            <a:r>
              <a:rPr lang="fr-FR" dirty="0"/>
              <a:t> of Software (CESSDA SML), </a:t>
            </a:r>
            <a:r>
              <a:rPr lang="fr-FR" dirty="0" err="1"/>
              <a:t>maturity</a:t>
            </a:r>
            <a:r>
              <a:rPr lang="fr-FR" dirty="0"/>
              <a:t> of Services (EOSC </a:t>
            </a:r>
            <a:r>
              <a:rPr lang="fr-FR" dirty="0" err="1"/>
              <a:t>TRLs</a:t>
            </a:r>
            <a:r>
              <a:rPr lang="fr-FR" dirty="0"/>
              <a:t>), </a:t>
            </a:r>
            <a:r>
              <a:rPr lang="fr-FR" dirty="0" err="1"/>
              <a:t>FAIRness</a:t>
            </a:r>
            <a:r>
              <a:rPr lang="fr-FR" dirty="0"/>
              <a:t> (FAIR4RS, Software </a:t>
            </a:r>
            <a:r>
              <a:rPr lang="fr-FR" dirty="0" err="1"/>
              <a:t>Observatory</a:t>
            </a:r>
            <a:r>
              <a:rPr lang="fr-FR" dirty="0"/>
              <a:t>, ELIXIR SMP)</a:t>
            </a:r>
          </a:p>
        </p:txBody>
      </p:sp>
      <p:graphicFrame>
        <p:nvGraphicFramePr>
          <p:cNvPr id="13" name="Tableau 12">
            <a:extLst>
              <a:ext uri="{FF2B5EF4-FFF2-40B4-BE49-F238E27FC236}">
                <a16:creationId xmlns:a16="http://schemas.microsoft.com/office/drawing/2014/main" id="{5153A995-1CA6-614B-AFAA-95170EFF8BA9}"/>
              </a:ext>
            </a:extLst>
          </p:cNvPr>
          <p:cNvGraphicFramePr>
            <a:graphicFrameLocks noGrp="1"/>
          </p:cNvGraphicFramePr>
          <p:nvPr>
            <p:extLst>
              <p:ext uri="{D42A27DB-BD31-4B8C-83A1-F6EECF244321}">
                <p14:modId xmlns:p14="http://schemas.microsoft.com/office/powerpoint/2010/main" val="3387745910"/>
              </p:ext>
            </p:extLst>
          </p:nvPr>
        </p:nvGraphicFramePr>
        <p:xfrm>
          <a:off x="423746" y="2991525"/>
          <a:ext cx="11329639" cy="2774499"/>
        </p:xfrm>
        <a:graphic>
          <a:graphicData uri="http://schemas.openxmlformats.org/drawingml/2006/table">
            <a:tbl>
              <a:tblPr firstRow="1" bandRow="1">
                <a:tableStyleId>{69CF1AB2-1976-4502-BF36-3FF5EA218861}</a:tableStyleId>
              </a:tblPr>
              <a:tblGrid>
                <a:gridCol w="5576140">
                  <a:extLst>
                    <a:ext uri="{9D8B030D-6E8A-4147-A177-3AD203B41FA5}">
                      <a16:colId xmlns:a16="http://schemas.microsoft.com/office/drawing/2014/main" val="2247074766"/>
                    </a:ext>
                  </a:extLst>
                </a:gridCol>
                <a:gridCol w="5753499">
                  <a:extLst>
                    <a:ext uri="{9D8B030D-6E8A-4147-A177-3AD203B41FA5}">
                      <a16:colId xmlns:a16="http://schemas.microsoft.com/office/drawing/2014/main" val="1664363928"/>
                    </a:ext>
                  </a:extLst>
                </a:gridCol>
              </a:tblGrid>
              <a:tr h="8847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a:t>A. </a:t>
                      </a:r>
                      <a:r>
                        <a:rPr lang="fr-FR" sz="1400" b="0" dirty="0" err="1"/>
                        <a:t>Develop</a:t>
                      </a:r>
                      <a:r>
                        <a:rPr lang="fr-FR" sz="1400" b="0" dirty="0"/>
                        <a:t> </a:t>
                      </a:r>
                      <a:r>
                        <a:rPr lang="fr-FR" sz="1400" b="0" dirty="0" err="1"/>
                        <a:t>dashboards</a:t>
                      </a:r>
                      <a:r>
                        <a:rPr lang="fr-FR" sz="1400" b="0" dirty="0"/>
                        <a:t> to </a:t>
                      </a:r>
                      <a:r>
                        <a:rPr lang="fr-FR" sz="1400" b="0" dirty="0" err="1"/>
                        <a:t>collect</a:t>
                      </a:r>
                      <a:r>
                        <a:rPr lang="fr-FR" sz="1400" b="0" dirty="0"/>
                        <a:t> </a:t>
                      </a:r>
                      <a:r>
                        <a:rPr lang="fr-FR" sz="1400" b="0" dirty="0" err="1"/>
                        <a:t>integrated</a:t>
                      </a:r>
                      <a:r>
                        <a:rPr lang="fr-FR" sz="1400" b="0" dirty="0"/>
                        <a:t> </a:t>
                      </a:r>
                      <a:r>
                        <a:rPr lang="fr-FR" sz="1400" b="0" dirty="0" err="1"/>
                        <a:t>indicators</a:t>
                      </a:r>
                      <a:r>
                        <a:rPr lang="fr-FR" sz="1400" b="0" dirty="0"/>
                        <a:t> of software </a:t>
                      </a:r>
                      <a:r>
                        <a:rPr lang="fr-FR" sz="1400" b="0" dirty="0" err="1"/>
                        <a:t>quality</a:t>
                      </a:r>
                      <a:r>
                        <a:rPr lang="fr-FR" sz="1400" b="0" dirty="0"/>
                        <a:t> and </a:t>
                      </a:r>
                      <a:r>
                        <a:rPr lang="fr-FR" sz="1400" b="0" dirty="0" err="1"/>
                        <a:t>FAIRness</a:t>
                      </a:r>
                      <a:r>
                        <a:rPr lang="fr-FR" sz="1400" b="0" dirty="0"/>
                        <a:t> in the catalogues and </a:t>
                      </a:r>
                      <a:r>
                        <a:rPr lang="fr-FR" sz="1400" b="0" dirty="0" err="1"/>
                        <a:t>repositories</a:t>
                      </a:r>
                      <a:r>
                        <a:rPr lang="fr-FR" sz="1400" b="0" dirty="0"/>
                        <a:t> </a:t>
                      </a:r>
                      <a:r>
                        <a:rPr lang="fr-FR" sz="1400" b="0" dirty="0" err="1"/>
                        <a:t>used</a:t>
                      </a:r>
                      <a:r>
                        <a:rPr lang="fr-FR" sz="1400" b="0" dirty="0"/>
                        <a:t> by the Science Clusters, </a:t>
                      </a:r>
                      <a:r>
                        <a:rPr lang="fr-FR" sz="1400" b="0" dirty="0" err="1"/>
                        <a:t>enabling</a:t>
                      </a:r>
                      <a:r>
                        <a:rPr lang="fr-FR" sz="1400" b="0" dirty="0"/>
                        <a:t> </a:t>
                      </a:r>
                      <a:r>
                        <a:rPr lang="fr-FR" sz="1400" b="0" dirty="0" err="1"/>
                        <a:t>community</a:t>
                      </a:r>
                      <a:r>
                        <a:rPr lang="fr-FR" sz="1400" b="0" dirty="0"/>
                        <a:t> </a:t>
                      </a:r>
                      <a:r>
                        <a:rPr lang="fr-FR" sz="1400" b="0" dirty="0" err="1"/>
                        <a:t>members</a:t>
                      </a:r>
                      <a:r>
                        <a:rPr lang="fr-FR" sz="1400" b="0" dirty="0"/>
                        <a:t> to monitor the performance of </a:t>
                      </a:r>
                      <a:r>
                        <a:rPr lang="fr-FR" sz="1400" b="0" dirty="0" err="1"/>
                        <a:t>their</a:t>
                      </a:r>
                      <a:r>
                        <a:rPr lang="fr-FR" sz="1400" b="0" dirty="0"/>
                        <a:t> software.</a:t>
                      </a:r>
                    </a:p>
                  </a:txBody>
                  <a:tcPr/>
                </a:tc>
                <a:tc>
                  <a:txBody>
                    <a:bodyPr/>
                    <a:lstStyle/>
                    <a:p>
                      <a:pPr marL="285750" indent="-285750">
                        <a:buFont typeface="Wingdings" pitchFamily="2" charset="2"/>
                        <a:buChar char="ü"/>
                      </a:pPr>
                      <a:r>
                        <a:rPr lang="fr-FR" sz="1400" b="0" dirty="0" err="1"/>
                        <a:t>Draft</a:t>
                      </a:r>
                      <a:r>
                        <a:rPr lang="fr-FR" sz="1400" b="0" dirty="0"/>
                        <a:t> of </a:t>
                      </a:r>
                      <a:r>
                        <a:rPr lang="fr-FR" sz="1400" b="0" dirty="0" err="1"/>
                        <a:t>dashboard</a:t>
                      </a:r>
                      <a:r>
                        <a:rPr lang="fr-FR" sz="1400" b="0" dirty="0"/>
                        <a:t> architecture</a:t>
                      </a:r>
                    </a:p>
                    <a:p>
                      <a:pPr marL="285750" indent="-285750">
                        <a:buFont typeface="Wingdings" pitchFamily="2" charset="2"/>
                        <a:buChar char="q"/>
                      </a:pPr>
                      <a:r>
                        <a:rPr lang="fr-FR" sz="1400" b="0" dirty="0"/>
                        <a:t>Dashboard prototype </a:t>
                      </a:r>
                      <a:r>
                        <a:rPr lang="fr-FR" sz="1400" b="0" dirty="0" err="1"/>
                        <a:t>using</a:t>
                      </a:r>
                      <a:r>
                        <a:rPr lang="fr-FR" sz="1400" b="0" dirty="0"/>
                        <a:t> </a:t>
                      </a:r>
                      <a:r>
                        <a:rPr lang="fr-FR" sz="1400" b="0" dirty="0" err="1"/>
                        <a:t>mock</a:t>
                      </a:r>
                      <a:r>
                        <a:rPr lang="fr-FR" sz="1400" b="0" dirty="0"/>
                        <a:t> data</a:t>
                      </a:r>
                    </a:p>
                    <a:p>
                      <a:pPr marL="285750" indent="-285750">
                        <a:buFont typeface="Wingdings" pitchFamily="2" charset="2"/>
                        <a:buChar char="q"/>
                      </a:pPr>
                      <a:r>
                        <a:rPr lang="fr-FR" sz="1400" b="0" dirty="0"/>
                        <a:t>Dashboard </a:t>
                      </a:r>
                      <a:r>
                        <a:rPr lang="fr-FR" sz="1400" b="0" dirty="0" err="1"/>
                        <a:t>using</a:t>
                      </a:r>
                      <a:r>
                        <a:rPr lang="fr-FR" sz="1400" b="0" dirty="0"/>
                        <a:t> real </a:t>
                      </a:r>
                      <a:r>
                        <a:rPr lang="fr-FR" sz="1400" b="0" dirty="0" err="1"/>
                        <a:t>indicators</a:t>
                      </a:r>
                      <a:r>
                        <a:rPr lang="fr-FR" sz="1400" b="0" dirty="0"/>
                        <a:t> </a:t>
                      </a:r>
                      <a:r>
                        <a:rPr lang="fr-FR" sz="1400" b="0" dirty="0" err="1"/>
                        <a:t>from</a:t>
                      </a:r>
                      <a:r>
                        <a:rPr lang="fr-FR" sz="1400" b="0" dirty="0"/>
                        <a:t> pipeline</a:t>
                      </a:r>
                    </a:p>
                  </a:txBody>
                  <a:tcPr/>
                </a:tc>
                <a:extLst>
                  <a:ext uri="{0D108BD9-81ED-4DB2-BD59-A6C34878D82A}">
                    <a16:rowId xmlns:a16="http://schemas.microsoft.com/office/drawing/2014/main" val="1781093543"/>
                  </a:ext>
                </a:extLst>
              </a:tr>
              <a:tr h="694122">
                <a:tc>
                  <a:txBody>
                    <a:bodyPr/>
                    <a:lstStyle/>
                    <a:p>
                      <a:r>
                        <a:rPr lang="fr-FR" sz="1400" b="0" dirty="0"/>
                        <a:t>B. </a:t>
                      </a:r>
                      <a:r>
                        <a:rPr lang="fr-FR" sz="1400" b="0" dirty="0" err="1"/>
                        <a:t>Integrate</a:t>
                      </a:r>
                      <a:r>
                        <a:rPr lang="fr-FR" sz="1400" b="0" dirty="0"/>
                        <a:t> the </a:t>
                      </a:r>
                      <a:r>
                        <a:rPr lang="fr-FR" sz="1400" b="0" dirty="0" err="1"/>
                        <a:t>dashboards</a:t>
                      </a:r>
                      <a:r>
                        <a:rPr lang="fr-FR" sz="1400" b="0" dirty="0"/>
                        <a:t> </a:t>
                      </a:r>
                      <a:r>
                        <a:rPr lang="fr-FR" sz="1400" b="0" dirty="0" err="1"/>
                        <a:t>with</a:t>
                      </a:r>
                      <a:r>
                        <a:rPr lang="fr-FR" sz="1400" b="0" dirty="0"/>
                        <a:t> </a:t>
                      </a:r>
                      <a:r>
                        <a:rPr lang="fr-FR" sz="1400" b="0" dirty="0" err="1"/>
                        <a:t>existing</a:t>
                      </a:r>
                      <a:r>
                        <a:rPr lang="fr-FR" sz="1400" b="0" dirty="0"/>
                        <a:t> </a:t>
                      </a:r>
                      <a:r>
                        <a:rPr lang="fr-FR" sz="1400" b="0" dirty="0" err="1"/>
                        <a:t>platforms</a:t>
                      </a:r>
                      <a:r>
                        <a:rPr lang="fr-FR" sz="1400" b="0" dirty="0"/>
                        <a:t> </a:t>
                      </a:r>
                      <a:r>
                        <a:rPr lang="fr-FR" sz="1400" b="0" dirty="0" err="1"/>
                        <a:t>used</a:t>
                      </a:r>
                      <a:r>
                        <a:rPr lang="fr-FR" sz="1400" b="0" dirty="0"/>
                        <a:t> in the Science Clusters, </a:t>
                      </a:r>
                      <a:r>
                        <a:rPr lang="fr-FR" sz="1400" b="0" dirty="0" err="1"/>
                        <a:t>leveraging</a:t>
                      </a:r>
                      <a:r>
                        <a:rPr lang="fr-FR" sz="1400" b="0" dirty="0"/>
                        <a:t> APIs RO-</a:t>
                      </a:r>
                      <a:r>
                        <a:rPr lang="fr-FR" sz="1400" b="0" dirty="0" err="1"/>
                        <a:t>Crate</a:t>
                      </a:r>
                      <a:r>
                        <a:rPr lang="fr-FR" sz="1400" b="0" dirty="0"/>
                        <a:t> FDO (EOSC-Life) and </a:t>
                      </a:r>
                      <a:r>
                        <a:rPr lang="fr-FR" sz="1400" b="0" dirty="0" err="1"/>
                        <a:t>other</a:t>
                      </a:r>
                      <a:r>
                        <a:rPr lang="fr-FR" sz="1400" b="0" dirty="0"/>
                        <a:t> </a:t>
                      </a:r>
                      <a:r>
                        <a:rPr lang="fr-FR" sz="1400" b="0" dirty="0" err="1"/>
                        <a:t>available</a:t>
                      </a:r>
                      <a:r>
                        <a:rPr lang="fr-FR" sz="1400" b="0" dirty="0"/>
                        <a:t> </a:t>
                      </a:r>
                      <a:r>
                        <a:rPr lang="fr-FR" sz="1400" b="0" dirty="0" err="1"/>
                        <a:t>means</a:t>
                      </a:r>
                      <a:r>
                        <a:rPr lang="fr-FR" sz="1400" b="0" dirty="0"/>
                        <a:t>, and surface the </a:t>
                      </a:r>
                      <a:r>
                        <a:rPr lang="fr-FR" sz="1400" b="0" dirty="0" err="1"/>
                        <a:t>quality</a:t>
                      </a:r>
                      <a:r>
                        <a:rPr lang="fr-FR" sz="1400" b="0" dirty="0"/>
                        <a:t> </a:t>
                      </a:r>
                      <a:r>
                        <a:rPr lang="fr-FR" sz="1400" b="0" dirty="0" err="1"/>
                        <a:t>metadata</a:t>
                      </a:r>
                      <a:r>
                        <a:rPr lang="fr-FR" sz="1400" b="0" dirty="0"/>
                        <a:t> in </a:t>
                      </a:r>
                      <a:r>
                        <a:rPr lang="fr-FR" sz="1400" b="0" dirty="0" err="1"/>
                        <a:t>community-specific</a:t>
                      </a:r>
                      <a:r>
                        <a:rPr lang="fr-FR" sz="1400" b="0" dirty="0"/>
                        <a:t> </a:t>
                      </a:r>
                      <a:r>
                        <a:rPr lang="fr-FR" sz="1400" b="0" dirty="0" err="1"/>
                        <a:t>platforms</a:t>
                      </a:r>
                      <a:r>
                        <a:rPr lang="fr-FR" sz="1400" b="0" dirty="0"/>
                        <a:t> </a:t>
                      </a:r>
                      <a:r>
                        <a:rPr lang="fr-FR" sz="1400" b="0" dirty="0" err="1"/>
                        <a:t>using</a:t>
                      </a:r>
                      <a:r>
                        <a:rPr lang="fr-FR" sz="1400" b="0" dirty="0"/>
                        <a:t> the </a:t>
                      </a:r>
                      <a:r>
                        <a:rPr lang="fr-FR" sz="1400" b="0" dirty="0" err="1"/>
                        <a:t>metadata</a:t>
                      </a:r>
                      <a:r>
                        <a:rPr lang="fr-FR" sz="1400" b="0" dirty="0"/>
                        <a:t> </a:t>
                      </a:r>
                      <a:r>
                        <a:rPr lang="fr-FR" sz="1400" b="0" dirty="0" err="1"/>
                        <a:t>framework</a:t>
                      </a:r>
                      <a:r>
                        <a:rPr lang="fr-FR" sz="1400" b="0" dirty="0"/>
                        <a:t> </a:t>
                      </a:r>
                      <a:r>
                        <a:rPr lang="fr-FR" sz="1400" b="0" dirty="0" err="1"/>
                        <a:t>defined</a:t>
                      </a:r>
                      <a:r>
                        <a:rPr lang="fr-FR" sz="1400" b="0" dirty="0"/>
                        <a:t> in </a:t>
                      </a:r>
                      <a:r>
                        <a:rPr lang="fr-FR" sz="1400" b="0" dirty="0" err="1"/>
                        <a:t>task</a:t>
                      </a:r>
                      <a:r>
                        <a:rPr lang="fr-FR" sz="1400" b="0" dirty="0"/>
                        <a:t> 3.2.</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lang="fr-FR" sz="1400" b="0" dirty="0"/>
                    </a:p>
                  </a:txBody>
                  <a:tcPr/>
                </a:tc>
                <a:extLst>
                  <a:ext uri="{0D108BD9-81ED-4DB2-BD59-A6C34878D82A}">
                    <a16:rowId xmlns:a16="http://schemas.microsoft.com/office/drawing/2014/main" val="2692765103"/>
                  </a:ext>
                </a:extLst>
              </a:tr>
              <a:tr h="884739">
                <a:tc>
                  <a:txBody>
                    <a:bodyPr/>
                    <a:lstStyle/>
                    <a:p>
                      <a:r>
                        <a:rPr lang="fr-FR" sz="1400" b="0" dirty="0"/>
                        <a:t>C. </a:t>
                      </a:r>
                      <a:r>
                        <a:rPr lang="fr-FR" sz="1400" b="0" dirty="0" err="1"/>
                        <a:t>Integrate</a:t>
                      </a:r>
                      <a:r>
                        <a:rPr lang="fr-FR" sz="1400" b="0" dirty="0"/>
                        <a:t> </a:t>
                      </a:r>
                      <a:r>
                        <a:rPr lang="fr-FR" sz="1400" b="0" dirty="0" err="1"/>
                        <a:t>specific</a:t>
                      </a:r>
                      <a:r>
                        <a:rPr lang="fr-FR" sz="1400" b="0" dirty="0"/>
                        <a:t> </a:t>
                      </a:r>
                      <a:r>
                        <a:rPr lang="fr-FR" sz="1400" b="0" dirty="0" err="1"/>
                        <a:t>indicators</a:t>
                      </a:r>
                      <a:r>
                        <a:rPr lang="fr-FR" sz="1400" b="0" dirty="0"/>
                        <a:t> </a:t>
                      </a:r>
                      <a:r>
                        <a:rPr lang="fr-FR" sz="1400" b="0" dirty="0" err="1"/>
                        <a:t>from</a:t>
                      </a:r>
                      <a:r>
                        <a:rPr lang="fr-FR" sz="1400" b="0" dirty="0"/>
                        <a:t> the Science Clusters in </a:t>
                      </a:r>
                      <a:r>
                        <a:rPr lang="fr-FR" sz="1400" b="0" dirty="0" err="1"/>
                        <a:t>their</a:t>
                      </a:r>
                      <a:r>
                        <a:rPr lang="fr-FR" sz="1400" b="0" dirty="0"/>
                        <a:t> respective </a:t>
                      </a:r>
                      <a:r>
                        <a:rPr lang="fr-FR" sz="1400" b="0" dirty="0" err="1"/>
                        <a:t>dashboards</a:t>
                      </a:r>
                      <a:r>
                        <a:rPr lang="fr-FR" sz="1400" b="0" dirty="0"/>
                        <a:t>, </a:t>
                      </a:r>
                      <a:r>
                        <a:rPr lang="fr-FR" sz="1400" b="0" dirty="0" err="1"/>
                        <a:t>when</a:t>
                      </a:r>
                      <a:r>
                        <a:rPr lang="fr-FR" sz="1400" b="0" dirty="0"/>
                        <a:t> </a:t>
                      </a:r>
                      <a:r>
                        <a:rPr lang="fr-FR" sz="1400" b="0" dirty="0" err="1"/>
                        <a:t>required</a:t>
                      </a:r>
                      <a:r>
                        <a:rPr lang="fr-FR" sz="1400" b="0" dirty="0"/>
                        <a:t>, to </a:t>
                      </a:r>
                      <a:r>
                        <a:rPr lang="fr-FR" sz="1400" b="0" dirty="0" err="1"/>
                        <a:t>ensure</a:t>
                      </a:r>
                      <a:r>
                        <a:rPr lang="fr-FR" sz="1400" b="0" dirty="0"/>
                        <a:t> </a:t>
                      </a:r>
                      <a:r>
                        <a:rPr lang="fr-FR" sz="1400" b="0" dirty="0" err="1"/>
                        <a:t>that</a:t>
                      </a:r>
                      <a:r>
                        <a:rPr lang="fr-FR" sz="1400" b="0" dirty="0"/>
                        <a:t> the performance of software </a:t>
                      </a:r>
                      <a:r>
                        <a:rPr lang="fr-FR" sz="1400" b="0" dirty="0" err="1"/>
                        <a:t>can</a:t>
                      </a:r>
                      <a:r>
                        <a:rPr lang="fr-FR" sz="1400" b="0" dirty="0"/>
                        <a:t> </a:t>
                      </a:r>
                      <a:r>
                        <a:rPr lang="fr-FR" sz="1400" b="0" dirty="0" err="1"/>
                        <a:t>be</a:t>
                      </a:r>
                      <a:r>
                        <a:rPr lang="fr-FR" sz="1400" b="0" dirty="0"/>
                        <a:t> </a:t>
                      </a:r>
                      <a:r>
                        <a:rPr lang="fr-FR" sz="1400" b="0" dirty="0" err="1"/>
                        <a:t>tracked</a:t>
                      </a:r>
                      <a:r>
                        <a:rPr lang="fr-FR" sz="1400" b="0" dirty="0"/>
                        <a:t> </a:t>
                      </a:r>
                      <a:r>
                        <a:rPr lang="fr-FR" sz="1400" b="0" dirty="0" err="1"/>
                        <a:t>effectively</a:t>
                      </a:r>
                      <a:r>
                        <a:rPr lang="fr-FR" sz="1400" b="0" dirty="0"/>
                        <a:t>.</a:t>
                      </a:r>
                    </a:p>
                  </a:txBody>
                  <a:tcPr/>
                </a:tc>
                <a:tc>
                  <a:txBody>
                    <a:bodyPr/>
                    <a:lstStyle/>
                    <a:p>
                      <a:pPr marL="285750" indent="-285750">
                        <a:buFont typeface="Wingdings" pitchFamily="2" charset="2"/>
                        <a:buChar char="q"/>
                      </a:pPr>
                      <a:endParaRPr lang="fr-FR" sz="1400" b="0" dirty="0"/>
                    </a:p>
                  </a:txBody>
                  <a:tcPr/>
                </a:tc>
                <a:extLst>
                  <a:ext uri="{0D108BD9-81ED-4DB2-BD59-A6C34878D82A}">
                    <a16:rowId xmlns:a16="http://schemas.microsoft.com/office/drawing/2014/main" val="1586878033"/>
                  </a:ext>
                </a:extLst>
              </a:tr>
            </a:tbl>
          </a:graphicData>
        </a:graphic>
      </p:graphicFrame>
      <p:sp>
        <p:nvSpPr>
          <p:cNvPr id="8" name="Titre 3">
            <a:extLst>
              <a:ext uri="{FF2B5EF4-FFF2-40B4-BE49-F238E27FC236}">
                <a16:creationId xmlns:a16="http://schemas.microsoft.com/office/drawing/2014/main" id="{3B2331AE-85D0-1E40-8217-251BF187BA90}"/>
              </a:ext>
            </a:extLst>
          </p:cNvPr>
          <p:cNvSpPr txBox="1">
            <a:spLocks/>
          </p:cNvSpPr>
          <p:nvPr/>
        </p:nvSpPr>
        <p:spPr>
          <a:xfrm>
            <a:off x="4109987" y="321459"/>
            <a:ext cx="7761702" cy="603887"/>
          </a:xfrm>
          <a:prstGeom prst="rect">
            <a:avLst/>
          </a:prstGeom>
        </p:spPr>
        <p:txBody>
          <a:bodyPr>
            <a:normAutofit/>
          </a:bodyPr>
          <a:lstStyle>
            <a:lvl1pPr algn="l" defTabSz="914400" rtl="0" eaLnBrk="1" latinLnBrk="0" hangingPunct="1">
              <a:lnSpc>
                <a:spcPct val="90000"/>
              </a:lnSpc>
              <a:spcBef>
                <a:spcPct val="0"/>
              </a:spcBef>
              <a:buNone/>
              <a:defRPr sz="3500" b="0" i="0" kern="1200">
                <a:solidFill>
                  <a:schemeClr val="tx1">
                    <a:lumMod val="85000"/>
                    <a:lumOff val="15000"/>
                  </a:schemeClr>
                </a:solidFill>
                <a:latin typeface="Roboto Light" panose="02000000000000000000" pitchFamily="2" charset="0"/>
                <a:ea typeface="Roboto Light" panose="02000000000000000000" pitchFamily="2" charset="0"/>
                <a:cs typeface="+mj-cs"/>
              </a:defRPr>
            </a:lvl1pPr>
          </a:lstStyle>
          <a:p>
            <a:pPr algn="r"/>
            <a:r>
              <a:rPr lang="fr-FR" dirty="0"/>
              <a:t>T3.3: </a:t>
            </a:r>
            <a:r>
              <a:rPr lang="fr-FR" dirty="0" err="1"/>
              <a:t>Dashboards</a:t>
            </a:r>
            <a:endParaRPr lang="fr-FR" dirty="0"/>
          </a:p>
        </p:txBody>
      </p:sp>
    </p:spTree>
    <p:extLst>
      <p:ext uri="{BB962C8B-B14F-4D97-AF65-F5344CB8AC3E}">
        <p14:creationId xmlns:p14="http://schemas.microsoft.com/office/powerpoint/2010/main" val="2636630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8869125D-4041-594A-A84D-3930397164A5}"/>
              </a:ext>
            </a:extLst>
          </p:cNvPr>
          <p:cNvSpPr>
            <a:spLocks noGrp="1"/>
          </p:cNvSpPr>
          <p:nvPr>
            <p:ph type="sldNum" sz="quarter" idx="12"/>
          </p:nvPr>
        </p:nvSpPr>
        <p:spPr/>
        <p:txBody>
          <a:bodyPr/>
          <a:lstStyle/>
          <a:p>
            <a:fld id="{41814595-6856-9B4E-BECB-F9B7E4876AE1}" type="slidenum">
              <a:rPr lang="nl-NL" smtClean="0"/>
              <a:pPr/>
              <a:t>7</a:t>
            </a:fld>
            <a:endParaRPr lang="nl-NL" dirty="0"/>
          </a:p>
        </p:txBody>
      </p:sp>
      <p:pic>
        <p:nvPicPr>
          <p:cNvPr id="7" name="Espace réservé du contenu 6">
            <a:extLst>
              <a:ext uri="{FF2B5EF4-FFF2-40B4-BE49-F238E27FC236}">
                <a16:creationId xmlns:a16="http://schemas.microsoft.com/office/drawing/2014/main" id="{F4C41E3B-B528-D548-AF45-026C8EEBB52D}"/>
              </a:ext>
            </a:extLst>
          </p:cNvPr>
          <p:cNvPicPr>
            <a:picLocks noGrp="1" noChangeAspect="1"/>
          </p:cNvPicPr>
          <p:nvPr>
            <p:ph sz="half" idx="15"/>
          </p:nvPr>
        </p:nvPicPr>
        <p:blipFill rotWithShape="1">
          <a:blip r:embed="rId2"/>
          <a:srcRect t="19496" b="18345"/>
          <a:stretch/>
        </p:blipFill>
        <p:spPr>
          <a:xfrm>
            <a:off x="129216" y="1571625"/>
            <a:ext cx="11904206" cy="5286375"/>
          </a:xfrm>
        </p:spPr>
      </p:pic>
      <p:sp>
        <p:nvSpPr>
          <p:cNvPr id="4" name="Titre 3">
            <a:extLst>
              <a:ext uri="{FF2B5EF4-FFF2-40B4-BE49-F238E27FC236}">
                <a16:creationId xmlns:a16="http://schemas.microsoft.com/office/drawing/2014/main" id="{6329729B-C580-4D4F-999D-083BE77B19E7}"/>
              </a:ext>
            </a:extLst>
          </p:cNvPr>
          <p:cNvSpPr>
            <a:spLocks noGrp="1"/>
          </p:cNvSpPr>
          <p:nvPr>
            <p:ph type="title"/>
          </p:nvPr>
        </p:nvSpPr>
        <p:spPr/>
        <p:txBody>
          <a:bodyPr/>
          <a:lstStyle/>
          <a:p>
            <a:r>
              <a:rPr lang="fr-FR" dirty="0"/>
              <a:t>Connections </a:t>
            </a:r>
            <a:r>
              <a:rPr lang="fr-FR" dirty="0" err="1"/>
              <a:t>between</a:t>
            </a:r>
            <a:r>
              <a:rPr lang="fr-FR" dirty="0"/>
              <a:t> </a:t>
            </a:r>
            <a:r>
              <a:rPr lang="fr-FR" dirty="0" err="1"/>
              <a:t>tasks</a:t>
            </a:r>
            <a:r>
              <a:rPr lang="fr-FR" dirty="0"/>
              <a:t> and </a:t>
            </a:r>
            <a:r>
              <a:rPr lang="fr-FR" dirty="0" err="1"/>
              <a:t>deliverables</a:t>
            </a:r>
            <a:endParaRPr lang="fr-FR" dirty="0"/>
          </a:p>
        </p:txBody>
      </p:sp>
      <p:sp>
        <p:nvSpPr>
          <p:cNvPr id="5" name="Espace réservé du texte 4">
            <a:extLst>
              <a:ext uri="{FF2B5EF4-FFF2-40B4-BE49-F238E27FC236}">
                <a16:creationId xmlns:a16="http://schemas.microsoft.com/office/drawing/2014/main" id="{C2AD0F37-A52F-644B-8FA5-03C9B00F64EA}"/>
              </a:ext>
            </a:extLst>
          </p:cNvPr>
          <p:cNvSpPr>
            <a:spLocks noGrp="1"/>
          </p:cNvSpPr>
          <p:nvPr>
            <p:ph type="body" sz="quarter" idx="14"/>
          </p:nvPr>
        </p:nvSpPr>
        <p:spPr/>
        <p:txBody>
          <a:bodyPr>
            <a:normAutofit lnSpcReduction="10000"/>
          </a:bodyPr>
          <a:lstStyle/>
          <a:p>
            <a:endParaRPr lang="fr-FR"/>
          </a:p>
        </p:txBody>
      </p:sp>
    </p:spTree>
    <p:extLst>
      <p:ext uri="{BB962C8B-B14F-4D97-AF65-F5344CB8AC3E}">
        <p14:creationId xmlns:p14="http://schemas.microsoft.com/office/powerpoint/2010/main" val="135590716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VERSE" id="{036ED8B2-C01E-AB44-8868-387940496D10}" vid="{70C94BC8-B7CA-A840-94A9-8B08768B0051}"/>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155</TotalTime>
  <Words>1355</Words>
  <Application>Microsoft Macintosh PowerPoint</Application>
  <PresentationFormat>Grand écran</PresentationFormat>
  <Paragraphs>71</Paragraphs>
  <Slides>8</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8</vt:i4>
      </vt:variant>
    </vt:vector>
  </HeadingPairs>
  <TitlesOfParts>
    <vt:vector size="15" baseType="lpstr">
      <vt:lpstr>Arial</vt:lpstr>
      <vt:lpstr>Calibri</vt:lpstr>
      <vt:lpstr>Calibri</vt:lpstr>
      <vt:lpstr>Helvetica Light</vt:lpstr>
      <vt:lpstr>Roboto Light</vt:lpstr>
      <vt:lpstr>Wingdings</vt:lpstr>
      <vt:lpstr>Kantoorthema</vt:lpstr>
      <vt:lpstr>WP3 tasks</vt:lpstr>
      <vt:lpstr>Summary and outcomes of the GAM</vt:lpstr>
      <vt:lpstr>Objectives for WP3 in the coming months</vt:lpstr>
      <vt:lpstr>Tentative timeline</vt:lpstr>
      <vt:lpstr>T3.1: Technology Watch</vt:lpstr>
      <vt:lpstr>Présentation PowerPoint</vt:lpstr>
      <vt:lpstr>Présentation PowerPoint</vt:lpstr>
      <vt:lpstr>Connections between tasks and deliverables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Microsoft Office User</dc:creator>
  <cp:lastModifiedBy>Thomas Vuillaume</cp:lastModifiedBy>
  <cp:revision>26</cp:revision>
  <dcterms:created xsi:type="dcterms:W3CDTF">2024-11-18T08:14:36Z</dcterms:created>
  <dcterms:modified xsi:type="dcterms:W3CDTF">2025-03-23T19:19:10Z</dcterms:modified>
</cp:coreProperties>
</file>