
<file path=[Content_Types].xml><?xml version="1.0" encoding="utf-8"?>
<Types xmlns="http://schemas.openxmlformats.org/package/2006/content-types">
  <Default Extension="gif" ContentType="image/gif"/>
  <Default Extension="jpeg" ContentType="image/jpeg"/>
  <Default Extension="JPG" ContentType="image/jpeg"/>
  <Default Extension="mpg" ContentType="video/m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 id="2147483660" r:id="rId12"/>
    <p:sldMasterId id="2147483661" r:id="rId13"/>
    <p:sldMasterId id="2147483662" r:id="rId14"/>
    <p:sldMasterId id="2147483663" r:id="rId15"/>
    <p:sldMasterId id="2147483664" r:id="rId16"/>
    <p:sldMasterId id="2147483665" r:id="rId17"/>
    <p:sldMasterId id="2147483666" r:id="rId18"/>
    <p:sldMasterId id="2147483667" r:id="rId19"/>
    <p:sldMasterId id="2147483668" r:id="rId20"/>
    <p:sldMasterId id="2147483669" r:id="rId21"/>
    <p:sldMasterId id="2147483670" r:id="rId22"/>
    <p:sldMasterId id="2147483671" r:id="rId23"/>
    <p:sldMasterId id="2147483672" r:id="rId24"/>
    <p:sldMasterId id="2147483673" r:id="rId25"/>
    <p:sldMasterId id="2147483674" r:id="rId26"/>
    <p:sldMasterId id="2147483675" r:id="rId27"/>
  </p:sldMasterIdLst>
  <p:notesMasterIdLst>
    <p:notesMasterId r:id="rId97"/>
  </p:notesMasterIdLst>
  <p:handoutMasterIdLst>
    <p:handoutMasterId r:id="rId98"/>
  </p:handoutMasterIdLst>
  <p:sldIdLst>
    <p:sldId id="256" r:id="rId28"/>
    <p:sldId id="370" r:id="rId29"/>
    <p:sldId id="257" r:id="rId30"/>
    <p:sldId id="307" r:id="rId31"/>
    <p:sldId id="305" r:id="rId32"/>
    <p:sldId id="308" r:id="rId33"/>
    <p:sldId id="309" r:id="rId34"/>
    <p:sldId id="310" r:id="rId35"/>
    <p:sldId id="314" r:id="rId36"/>
    <p:sldId id="315" r:id="rId37"/>
    <p:sldId id="316" r:id="rId38"/>
    <p:sldId id="259" r:id="rId39"/>
    <p:sldId id="313" r:id="rId40"/>
    <p:sldId id="311" r:id="rId41"/>
    <p:sldId id="312" r:id="rId42"/>
    <p:sldId id="306" r:id="rId43"/>
    <p:sldId id="317" r:id="rId44"/>
    <p:sldId id="279" r:id="rId45"/>
    <p:sldId id="327" r:id="rId46"/>
    <p:sldId id="328" r:id="rId47"/>
    <p:sldId id="369" r:id="rId48"/>
    <p:sldId id="329" r:id="rId49"/>
    <p:sldId id="353" r:id="rId50"/>
    <p:sldId id="318" r:id="rId51"/>
    <p:sldId id="319" r:id="rId52"/>
    <p:sldId id="320" r:id="rId53"/>
    <p:sldId id="321" r:id="rId54"/>
    <p:sldId id="322" r:id="rId55"/>
    <p:sldId id="323" r:id="rId56"/>
    <p:sldId id="324" r:id="rId57"/>
    <p:sldId id="325" r:id="rId58"/>
    <p:sldId id="326" r:id="rId59"/>
    <p:sldId id="330" r:id="rId60"/>
    <p:sldId id="331" r:id="rId61"/>
    <p:sldId id="332" r:id="rId62"/>
    <p:sldId id="333" r:id="rId63"/>
    <p:sldId id="334" r:id="rId64"/>
    <p:sldId id="335" r:id="rId65"/>
    <p:sldId id="336" r:id="rId66"/>
    <p:sldId id="337" r:id="rId67"/>
    <p:sldId id="338" r:id="rId68"/>
    <p:sldId id="339" r:id="rId69"/>
    <p:sldId id="341" r:id="rId70"/>
    <p:sldId id="343" r:id="rId71"/>
    <p:sldId id="344" r:id="rId72"/>
    <p:sldId id="345" r:id="rId73"/>
    <p:sldId id="352" r:id="rId74"/>
    <p:sldId id="346" r:id="rId75"/>
    <p:sldId id="349" r:id="rId76"/>
    <p:sldId id="347" r:id="rId77"/>
    <p:sldId id="348" r:id="rId78"/>
    <p:sldId id="354" r:id="rId79"/>
    <p:sldId id="355" r:id="rId80"/>
    <p:sldId id="340" r:id="rId81"/>
    <p:sldId id="350" r:id="rId82"/>
    <p:sldId id="351" r:id="rId83"/>
    <p:sldId id="356" r:id="rId84"/>
    <p:sldId id="357" r:id="rId85"/>
    <p:sldId id="358" r:id="rId86"/>
    <p:sldId id="359" r:id="rId87"/>
    <p:sldId id="360" r:id="rId88"/>
    <p:sldId id="361" r:id="rId89"/>
    <p:sldId id="367" r:id="rId90"/>
    <p:sldId id="368" r:id="rId91"/>
    <p:sldId id="366" r:id="rId92"/>
    <p:sldId id="362" r:id="rId93"/>
    <p:sldId id="364" r:id="rId94"/>
    <p:sldId id="363" r:id="rId95"/>
    <p:sldId id="365" r:id="rId96"/>
  </p:sldIdLst>
  <p:sldSz cx="13003213" cy="9752013"/>
  <p:notesSz cx="6858000" cy="9144000"/>
  <p:defaultTextStyle>
    <a:defPPr>
      <a:defRPr lang="en-GB"/>
    </a:defPPr>
    <a:lvl1pPr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1pPr>
    <a:lvl2pPr marL="742950" indent="-28575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2pPr>
    <a:lvl3pPr marL="11430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3pPr>
    <a:lvl4pPr marL="16002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4pPr>
    <a:lvl5pPr marL="20574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5pPr>
    <a:lvl6pPr marL="22860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6pPr>
    <a:lvl7pPr marL="27432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7pPr>
    <a:lvl8pPr marL="32004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8pPr>
    <a:lvl9pPr marL="36576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29BF7"/>
    <a:srgbClr val="FFEACE"/>
    <a:srgbClr val="F0FFD1"/>
    <a:srgbClr val="004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7"/>
    <p:restoredTop sz="50000" autoAdjust="0"/>
  </p:normalViewPr>
  <p:slideViewPr>
    <p:cSldViewPr>
      <p:cViewPr varScale="1">
        <p:scale>
          <a:sx n="68" d="100"/>
          <a:sy n="68" d="100"/>
        </p:scale>
        <p:origin x="1424" y="22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224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5.xml"/><Relationship Id="rId47" Type="http://schemas.openxmlformats.org/officeDocument/2006/relationships/slide" Target="slides/slide20.xml"/><Relationship Id="rId63" Type="http://schemas.openxmlformats.org/officeDocument/2006/relationships/slide" Target="slides/slide36.xml"/><Relationship Id="rId68" Type="http://schemas.openxmlformats.org/officeDocument/2006/relationships/slide" Target="slides/slide41.xml"/><Relationship Id="rId84" Type="http://schemas.openxmlformats.org/officeDocument/2006/relationships/slide" Target="slides/slide57.xml"/><Relationship Id="rId89" Type="http://schemas.openxmlformats.org/officeDocument/2006/relationships/slide" Target="slides/slide62.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5.xml"/><Relationship Id="rId37" Type="http://schemas.openxmlformats.org/officeDocument/2006/relationships/slide" Target="slides/slide10.xml"/><Relationship Id="rId53" Type="http://schemas.openxmlformats.org/officeDocument/2006/relationships/slide" Target="slides/slide26.xml"/><Relationship Id="rId58" Type="http://schemas.openxmlformats.org/officeDocument/2006/relationships/slide" Target="slides/slide31.xml"/><Relationship Id="rId74" Type="http://schemas.openxmlformats.org/officeDocument/2006/relationships/slide" Target="slides/slide47.xml"/><Relationship Id="rId79" Type="http://schemas.openxmlformats.org/officeDocument/2006/relationships/slide" Target="slides/slide52.xml"/><Relationship Id="rId102" Type="http://schemas.openxmlformats.org/officeDocument/2006/relationships/tableStyles" Target="tableStyles.xml"/><Relationship Id="rId5" Type="http://schemas.openxmlformats.org/officeDocument/2006/relationships/slideMaster" Target="slideMasters/slideMaster5.xml"/><Relationship Id="rId90" Type="http://schemas.openxmlformats.org/officeDocument/2006/relationships/slide" Target="slides/slide63.xml"/><Relationship Id="rId95" Type="http://schemas.openxmlformats.org/officeDocument/2006/relationships/slide" Target="slides/slide68.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 Target="slides/slide16.xml"/><Relationship Id="rId48" Type="http://schemas.openxmlformats.org/officeDocument/2006/relationships/slide" Target="slides/slide21.xml"/><Relationship Id="rId64" Type="http://schemas.openxmlformats.org/officeDocument/2006/relationships/slide" Target="slides/slide37.xml"/><Relationship Id="rId69" Type="http://schemas.openxmlformats.org/officeDocument/2006/relationships/slide" Target="slides/slide42.xml"/><Relationship Id="rId80" Type="http://schemas.openxmlformats.org/officeDocument/2006/relationships/slide" Target="slides/slide53.xml"/><Relationship Id="rId85" Type="http://schemas.openxmlformats.org/officeDocument/2006/relationships/slide" Target="slides/slide58.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6.xml"/><Relationship Id="rId38" Type="http://schemas.openxmlformats.org/officeDocument/2006/relationships/slide" Target="slides/slide11.xml"/><Relationship Id="rId46" Type="http://schemas.openxmlformats.org/officeDocument/2006/relationships/slide" Target="slides/slide19.xml"/><Relationship Id="rId59" Type="http://schemas.openxmlformats.org/officeDocument/2006/relationships/slide" Target="slides/slide32.xml"/><Relationship Id="rId67" Type="http://schemas.openxmlformats.org/officeDocument/2006/relationships/slide" Target="slides/slide40.xml"/><Relationship Id="rId20" Type="http://schemas.openxmlformats.org/officeDocument/2006/relationships/slideMaster" Target="slideMasters/slideMaster20.xml"/><Relationship Id="rId41" Type="http://schemas.openxmlformats.org/officeDocument/2006/relationships/slide" Target="slides/slide14.xml"/><Relationship Id="rId54" Type="http://schemas.openxmlformats.org/officeDocument/2006/relationships/slide" Target="slides/slide27.xml"/><Relationship Id="rId62" Type="http://schemas.openxmlformats.org/officeDocument/2006/relationships/slide" Target="slides/slide35.xml"/><Relationship Id="rId70" Type="http://schemas.openxmlformats.org/officeDocument/2006/relationships/slide" Target="slides/slide43.xml"/><Relationship Id="rId75" Type="http://schemas.openxmlformats.org/officeDocument/2006/relationships/slide" Target="slides/slide48.xml"/><Relationship Id="rId83" Type="http://schemas.openxmlformats.org/officeDocument/2006/relationships/slide" Target="slides/slide56.xml"/><Relationship Id="rId88" Type="http://schemas.openxmlformats.org/officeDocument/2006/relationships/slide" Target="slides/slide61.xml"/><Relationship Id="rId91" Type="http://schemas.openxmlformats.org/officeDocument/2006/relationships/slide" Target="slides/slide64.xml"/><Relationship Id="rId96"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1.xml"/><Relationship Id="rId36" Type="http://schemas.openxmlformats.org/officeDocument/2006/relationships/slide" Target="slides/slide9.xml"/><Relationship Id="rId49" Type="http://schemas.openxmlformats.org/officeDocument/2006/relationships/slide" Target="slides/slide22.xml"/><Relationship Id="rId57" Type="http://schemas.openxmlformats.org/officeDocument/2006/relationships/slide" Target="slides/slide30.xml"/><Relationship Id="rId10" Type="http://schemas.openxmlformats.org/officeDocument/2006/relationships/slideMaster" Target="slideMasters/slideMaster10.xml"/><Relationship Id="rId31" Type="http://schemas.openxmlformats.org/officeDocument/2006/relationships/slide" Target="slides/slide4.xml"/><Relationship Id="rId44" Type="http://schemas.openxmlformats.org/officeDocument/2006/relationships/slide" Target="slides/slide17.xml"/><Relationship Id="rId52" Type="http://schemas.openxmlformats.org/officeDocument/2006/relationships/slide" Target="slides/slide25.xml"/><Relationship Id="rId60" Type="http://schemas.openxmlformats.org/officeDocument/2006/relationships/slide" Target="slides/slide33.xml"/><Relationship Id="rId65" Type="http://schemas.openxmlformats.org/officeDocument/2006/relationships/slide" Target="slides/slide38.xml"/><Relationship Id="rId73" Type="http://schemas.openxmlformats.org/officeDocument/2006/relationships/slide" Target="slides/slide46.xml"/><Relationship Id="rId78" Type="http://schemas.openxmlformats.org/officeDocument/2006/relationships/slide" Target="slides/slide51.xml"/><Relationship Id="rId81" Type="http://schemas.openxmlformats.org/officeDocument/2006/relationships/slide" Target="slides/slide54.xml"/><Relationship Id="rId86" Type="http://schemas.openxmlformats.org/officeDocument/2006/relationships/slide" Target="slides/slide59.xml"/><Relationship Id="rId94" Type="http://schemas.openxmlformats.org/officeDocument/2006/relationships/slide" Target="slides/slide67.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2.xml"/><Relationship Id="rId34" Type="http://schemas.openxmlformats.org/officeDocument/2006/relationships/slide" Target="slides/slide7.xml"/><Relationship Id="rId50" Type="http://schemas.openxmlformats.org/officeDocument/2006/relationships/slide" Target="slides/slide23.xml"/><Relationship Id="rId55" Type="http://schemas.openxmlformats.org/officeDocument/2006/relationships/slide" Target="slides/slide28.xml"/><Relationship Id="rId76" Type="http://schemas.openxmlformats.org/officeDocument/2006/relationships/slide" Target="slides/slide49.xml"/><Relationship Id="rId97"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44.xml"/><Relationship Id="rId92" Type="http://schemas.openxmlformats.org/officeDocument/2006/relationships/slide" Target="slides/slide65.xml"/><Relationship Id="rId2" Type="http://schemas.openxmlformats.org/officeDocument/2006/relationships/slideMaster" Target="slideMasters/slideMaster2.xml"/><Relationship Id="rId29" Type="http://schemas.openxmlformats.org/officeDocument/2006/relationships/slide" Target="slides/slide2.xml"/><Relationship Id="rId24" Type="http://schemas.openxmlformats.org/officeDocument/2006/relationships/slideMaster" Target="slideMasters/slideMaster24.xml"/><Relationship Id="rId40" Type="http://schemas.openxmlformats.org/officeDocument/2006/relationships/slide" Target="slides/slide13.xml"/><Relationship Id="rId45" Type="http://schemas.openxmlformats.org/officeDocument/2006/relationships/slide" Target="slides/slide18.xml"/><Relationship Id="rId66" Type="http://schemas.openxmlformats.org/officeDocument/2006/relationships/slide" Target="slides/slide39.xml"/><Relationship Id="rId87" Type="http://schemas.openxmlformats.org/officeDocument/2006/relationships/slide" Target="slides/slide60.xml"/><Relationship Id="rId61" Type="http://schemas.openxmlformats.org/officeDocument/2006/relationships/slide" Target="slides/slide34.xml"/><Relationship Id="rId82" Type="http://schemas.openxmlformats.org/officeDocument/2006/relationships/slide" Target="slides/slide5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3.xml"/><Relationship Id="rId35" Type="http://schemas.openxmlformats.org/officeDocument/2006/relationships/slide" Target="slides/slide8.xml"/><Relationship Id="rId56" Type="http://schemas.openxmlformats.org/officeDocument/2006/relationships/slide" Target="slides/slide29.xml"/><Relationship Id="rId77" Type="http://schemas.openxmlformats.org/officeDocument/2006/relationships/slide" Target="slides/slide50.xml"/><Relationship Id="rId100"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24.xml"/><Relationship Id="rId72" Type="http://schemas.openxmlformats.org/officeDocument/2006/relationships/slide" Target="slides/slide45.xml"/><Relationship Id="rId93" Type="http://schemas.openxmlformats.org/officeDocument/2006/relationships/slide" Target="slides/slide66.xml"/><Relationship Id="rId98"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C91AD2-350C-0B41-B3E1-292C93E01857}" type="datetimeFigureOut">
              <a:rPr lang="en-US" smtClean="0"/>
              <a:t>6/16/25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E53530-4BDD-694F-B43A-169C213A384A}" type="slidenum">
              <a:rPr lang="en-US" smtClean="0"/>
              <a:t>‹#›</a:t>
            </a:fld>
            <a:endParaRPr lang="en-US"/>
          </a:p>
        </p:txBody>
      </p:sp>
    </p:spTree>
    <p:extLst>
      <p:ext uri="{BB962C8B-B14F-4D97-AF65-F5344CB8AC3E}">
        <p14:creationId xmlns:p14="http://schemas.microsoft.com/office/powerpoint/2010/main" val="42666932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360" cap="sq">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698" name="AutoShape 2"/>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699" name="AutoShape 3"/>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0" name="AutoShape 4"/>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1" name="AutoShape 5"/>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2" name="AutoShape 6"/>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3" name="Rectangle 7"/>
          <p:cNvSpPr>
            <a:spLocks noGrp="1" noRot="1" noChangeAspect="1" noChangeArrowheads="1"/>
          </p:cNvSpPr>
          <p:nvPr>
            <p:ph type="sldImg"/>
          </p:nvPr>
        </p:nvSpPr>
        <p:spPr bwMode="auto">
          <a:xfrm>
            <a:off x="-11798300" y="-11798300"/>
            <a:ext cx="11788775" cy="124825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29704" name="Rectangle 8"/>
          <p:cNvSpPr>
            <a:spLocks noGrp="1" noChangeArrowheads="1"/>
          </p:cNvSpPr>
          <p:nvPr>
            <p:ph type="body"/>
          </p:nvPr>
        </p:nvSpPr>
        <p:spPr bwMode="auto">
          <a:xfrm>
            <a:off x="685800" y="4343400"/>
            <a:ext cx="5475288" cy="41036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en-US" noProof="0"/>
          </a:p>
        </p:txBody>
      </p:sp>
    </p:spTree>
    <p:extLst>
      <p:ext uri="{BB962C8B-B14F-4D97-AF65-F5344CB8AC3E}">
        <p14:creationId xmlns:p14="http://schemas.microsoft.com/office/powerpoint/2010/main" val="3624366547"/>
      </p:ext>
    </p:extLst>
  </p:cSld>
  <p:clrMap bg1="lt1" tx1="dk1" bg2="lt2" tx2="dk2" accent1="accent1" accent2="accent2" accent3="accent3" accent4="accent4" accent5="accent5" accent6="accent6" hlink="hlink" folHlink="folHlink"/>
  <p:hf hdr="0" ftr="0" dt="0"/>
  <p:notesStyle>
    <a:lvl1pPr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ＭＳ Ｐゴシック" charset="0"/>
      </a:defRPr>
    </a:lvl1pPr>
    <a:lvl2pPr marL="742950" indent="-28575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6396160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40647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645924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F1C022C4-13FB-734F-8574-A72C03BD2DBD}" type="slidenum">
              <a:rPr lang="en-US"/>
              <a:pPr>
                <a:defRPr/>
              </a:pPr>
              <a:t>‹#›</a:t>
            </a:fld>
            <a:endParaRPr lang="en-US"/>
          </a:p>
        </p:txBody>
      </p:sp>
    </p:spTree>
    <p:extLst>
      <p:ext uri="{BB962C8B-B14F-4D97-AF65-F5344CB8AC3E}">
        <p14:creationId xmlns:p14="http://schemas.microsoft.com/office/powerpoint/2010/main" val="309374045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D9EA0712-8108-BF48-95B4-A216FD381252}" type="slidenum">
              <a:rPr lang="en-US"/>
              <a:pPr>
                <a:defRPr/>
              </a:pPr>
              <a:t>‹#›</a:t>
            </a:fld>
            <a:endParaRPr lang="en-US"/>
          </a:p>
        </p:txBody>
      </p:sp>
    </p:spTree>
    <p:extLst>
      <p:ext uri="{BB962C8B-B14F-4D97-AF65-F5344CB8AC3E}">
        <p14:creationId xmlns:p14="http://schemas.microsoft.com/office/powerpoint/2010/main" val="123941777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7341C938-C957-0344-80B1-38579BF2764E}" type="slidenum">
              <a:rPr lang="en-US"/>
              <a:pPr>
                <a:defRPr/>
              </a:pPr>
              <a:t>‹#›</a:t>
            </a:fld>
            <a:endParaRPr lang="en-US"/>
          </a:p>
        </p:txBody>
      </p:sp>
    </p:spTree>
    <p:extLst>
      <p:ext uri="{BB962C8B-B14F-4D97-AF65-F5344CB8AC3E}">
        <p14:creationId xmlns:p14="http://schemas.microsoft.com/office/powerpoint/2010/main" val="20734026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3F9593DE-CD06-0D40-9D08-03E5225AE579}" type="slidenum">
              <a:rPr lang="en-US"/>
              <a:pPr>
                <a:defRPr/>
              </a:pPr>
              <a:t>‹#›</a:t>
            </a:fld>
            <a:endParaRPr lang="en-US"/>
          </a:p>
        </p:txBody>
      </p:sp>
    </p:spTree>
    <p:extLst>
      <p:ext uri="{BB962C8B-B14F-4D97-AF65-F5344CB8AC3E}">
        <p14:creationId xmlns:p14="http://schemas.microsoft.com/office/powerpoint/2010/main" val="183278411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B4ED417D-D5F5-FE45-9515-BD80F9B8F1AE}" type="slidenum">
              <a:rPr lang="en-US"/>
              <a:pPr>
                <a:defRPr/>
              </a:pPr>
              <a:t>‹#›</a:t>
            </a:fld>
            <a:endParaRPr lang="en-US"/>
          </a:p>
        </p:txBody>
      </p:sp>
    </p:spTree>
    <p:extLst>
      <p:ext uri="{BB962C8B-B14F-4D97-AF65-F5344CB8AC3E}">
        <p14:creationId xmlns:p14="http://schemas.microsoft.com/office/powerpoint/2010/main" val="367980230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16E4C4EA-1526-F84C-B573-6745E1519FD4}" type="slidenum">
              <a:rPr lang="en-US"/>
              <a:pPr>
                <a:defRPr/>
              </a:pPr>
              <a:t>‹#›</a:t>
            </a:fld>
            <a:endParaRPr lang="en-US"/>
          </a:p>
        </p:txBody>
      </p:sp>
    </p:spTree>
    <p:extLst>
      <p:ext uri="{BB962C8B-B14F-4D97-AF65-F5344CB8AC3E}">
        <p14:creationId xmlns:p14="http://schemas.microsoft.com/office/powerpoint/2010/main" val="201328979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79509D50-5311-0F49-BB62-5B63F8D4F3F0}" type="slidenum">
              <a:rPr lang="en-US"/>
              <a:pPr>
                <a:defRPr/>
              </a:pPr>
              <a:t>‹#›</a:t>
            </a:fld>
            <a:endParaRPr lang="en-US"/>
          </a:p>
        </p:txBody>
      </p:sp>
    </p:spTree>
    <p:extLst>
      <p:ext uri="{BB962C8B-B14F-4D97-AF65-F5344CB8AC3E}">
        <p14:creationId xmlns:p14="http://schemas.microsoft.com/office/powerpoint/2010/main" val="27180533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499C719A-786E-9B47-8DEE-8EDE2FF6524F}" type="slidenum">
              <a:rPr lang="en-US"/>
              <a:pPr>
                <a:defRPr/>
              </a:pPr>
              <a:t>‹#›</a:t>
            </a:fld>
            <a:endParaRPr lang="en-US"/>
          </a:p>
        </p:txBody>
      </p:sp>
    </p:spTree>
    <p:extLst>
      <p:ext uri="{BB962C8B-B14F-4D97-AF65-F5344CB8AC3E}">
        <p14:creationId xmlns:p14="http://schemas.microsoft.com/office/powerpoint/2010/main" val="27235924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6A0B1090-DC1D-6044-A330-E43E6CED0EED}" type="slidenum">
              <a:rPr lang="en-US"/>
              <a:pPr>
                <a:defRPr/>
              </a:pPr>
              <a:t>‹#›</a:t>
            </a:fld>
            <a:endParaRPr lang="en-US"/>
          </a:p>
        </p:txBody>
      </p:sp>
    </p:spTree>
    <p:extLst>
      <p:ext uri="{BB962C8B-B14F-4D97-AF65-F5344CB8AC3E}">
        <p14:creationId xmlns:p14="http://schemas.microsoft.com/office/powerpoint/2010/main" val="116381122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F7A8AF36-0378-3B4D-BB23-903E93675AB0}" type="slidenum">
              <a:rPr lang="en-US"/>
              <a:pPr>
                <a:defRPr/>
              </a:pPr>
              <a:t>‹#›</a:t>
            </a:fld>
            <a:endParaRPr lang="en-US"/>
          </a:p>
        </p:txBody>
      </p:sp>
    </p:spTree>
    <p:extLst>
      <p:ext uri="{BB962C8B-B14F-4D97-AF65-F5344CB8AC3E}">
        <p14:creationId xmlns:p14="http://schemas.microsoft.com/office/powerpoint/2010/main" val="624856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40522598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C8A727C-017E-1D4A-8C5F-2B16CE820A8C}" type="slidenum">
              <a:rPr lang="en-US"/>
              <a:pPr>
                <a:defRPr/>
              </a:pPr>
              <a:t>‹#›</a:t>
            </a:fld>
            <a:endParaRPr lang="en-US"/>
          </a:p>
        </p:txBody>
      </p:sp>
    </p:spTree>
    <p:extLst>
      <p:ext uri="{BB962C8B-B14F-4D97-AF65-F5344CB8AC3E}">
        <p14:creationId xmlns:p14="http://schemas.microsoft.com/office/powerpoint/2010/main" val="134483363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5326102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592204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95754701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69300" y="2324100"/>
            <a:ext cx="1949450" cy="890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471150" y="2324100"/>
            <a:ext cx="1951038" cy="890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942194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46075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676277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08636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0730274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96112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82905587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83480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108981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108981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798811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17498811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421429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21129247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571500" y="863600"/>
            <a:ext cx="5848350" cy="8355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863600"/>
            <a:ext cx="5849938" cy="8355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452578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00235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33220825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380880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715501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81708924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594974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623147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90525"/>
            <a:ext cx="2962275" cy="88280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90525"/>
            <a:ext cx="8736013" cy="88280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17521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636425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037910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51688913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472847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090654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18705464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607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00261457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9348384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6212957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03248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221343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5315740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522197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66597706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032782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848784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0771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39829519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580381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1699234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5100731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640084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197948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40458136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939666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187205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152286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7087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613333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424101882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92208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9508604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0369932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193685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533994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42107330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878793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46403584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5016500"/>
            <a:ext cx="2457450"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5016500"/>
            <a:ext cx="2459038"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316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6843296"/>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633104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22001"/>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62815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8898555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3557798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451040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3563" y="1320800"/>
            <a:ext cx="1266825" cy="7356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1320800"/>
            <a:ext cx="3649663" cy="7356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286026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00643283"/>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077195"/>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905783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07253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848600" y="8470900"/>
            <a:ext cx="2393950"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394950" y="8470900"/>
            <a:ext cx="2395538"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281634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2780258"/>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460756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708273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2166370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1719840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119994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45688" y="7785100"/>
            <a:ext cx="2844800" cy="4346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09700" y="7785100"/>
            <a:ext cx="8383588" cy="4346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544217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141761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9882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8284884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440977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4338449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982508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416981801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056882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0146506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9113741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3081039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674909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02655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386821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1556585"/>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65540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731729411"/>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8560420"/>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212346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2644294559"/>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23288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1219010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82765734"/>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987794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58044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9804305"/>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81888184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969058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0794108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909246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043946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6225810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8475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2199844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2692233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76500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422247"/>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13126510"/>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0699354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621539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1959759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88928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9643662"/>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53637269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9597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0383725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502107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61341155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3645979"/>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931890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57254295"/>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2348344"/>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8178263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2457450"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2324100"/>
            <a:ext cx="2459038"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579529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9111847"/>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03064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10700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89096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9647626"/>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4831070"/>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36332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3563" y="328613"/>
            <a:ext cx="1266825" cy="93138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3649663" cy="9313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4655933"/>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98853705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449822"/>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34025894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029477"/>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85811037"/>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40070725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320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24241334"/>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02029096"/>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6484250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4596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0625668"/>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6423345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3098354"/>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53648116"/>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2457450"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2324100"/>
            <a:ext cx="2459038"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25935344"/>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27112309"/>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20786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859927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5714633"/>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78325421"/>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7889527"/>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2031553"/>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93138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9313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618385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idx="10"/>
          </p:nvPr>
        </p:nvSpPr>
        <p:spPr>
          <a:ln/>
        </p:spPr>
        <p:txBody>
          <a:bodyPr/>
          <a:lstStyle>
            <a:lvl1pPr>
              <a:defRPr/>
            </a:lvl1pPr>
          </a:lstStyle>
          <a:p>
            <a:pPr>
              <a:defRPr/>
            </a:pPr>
            <a:fld id="{E453E357-979D-8545-89F5-822D83CC5A85}" type="slidenum">
              <a:rPr lang="en-US"/>
              <a:pPr>
                <a:defRPr/>
              </a:pPr>
              <a:t>‹#›</a:t>
            </a:fld>
            <a:endParaRPr lang="en-US"/>
          </a:p>
        </p:txBody>
      </p:sp>
    </p:spTree>
    <p:extLst>
      <p:ext uri="{BB962C8B-B14F-4D97-AF65-F5344CB8AC3E}">
        <p14:creationId xmlns:p14="http://schemas.microsoft.com/office/powerpoint/2010/main" val="2710155380"/>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B74B0091-CAD8-4A4F-9DD4-8AD6B1C13B2B}" type="slidenum">
              <a:rPr lang="en-US"/>
              <a:pPr>
                <a:defRPr/>
              </a:pPr>
              <a:t>‹#›</a:t>
            </a:fld>
            <a:endParaRPr lang="en-US"/>
          </a:p>
        </p:txBody>
      </p:sp>
    </p:spTree>
    <p:extLst>
      <p:ext uri="{BB962C8B-B14F-4D97-AF65-F5344CB8AC3E}">
        <p14:creationId xmlns:p14="http://schemas.microsoft.com/office/powerpoint/2010/main" val="2174209246"/>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0D8D6ACC-734F-E245-88B7-20D2ACEC0ADA}" type="slidenum">
              <a:rPr lang="en-US"/>
              <a:pPr>
                <a:defRPr/>
              </a:pPr>
              <a:t>‹#›</a:t>
            </a:fld>
            <a:endParaRPr lang="en-US"/>
          </a:p>
        </p:txBody>
      </p:sp>
    </p:spTree>
    <p:extLst>
      <p:ext uri="{BB962C8B-B14F-4D97-AF65-F5344CB8AC3E}">
        <p14:creationId xmlns:p14="http://schemas.microsoft.com/office/powerpoint/2010/main" val="841492150"/>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idx="10"/>
          </p:nvPr>
        </p:nvSpPr>
        <p:spPr>
          <a:ln/>
        </p:spPr>
        <p:txBody>
          <a:bodyPr/>
          <a:lstStyle>
            <a:lvl1pPr>
              <a:defRPr/>
            </a:lvl1pPr>
          </a:lstStyle>
          <a:p>
            <a:pPr>
              <a:defRPr/>
            </a:pPr>
            <a:fld id="{C7C32E05-7506-A54F-9BF1-C2E2C69AB95D}" type="slidenum">
              <a:rPr lang="en-US"/>
              <a:pPr>
                <a:defRPr/>
              </a:pPr>
              <a:t>‹#›</a:t>
            </a:fld>
            <a:endParaRPr lang="en-US"/>
          </a:p>
        </p:txBody>
      </p:sp>
    </p:spTree>
    <p:extLst>
      <p:ext uri="{BB962C8B-B14F-4D97-AF65-F5344CB8AC3E}">
        <p14:creationId xmlns:p14="http://schemas.microsoft.com/office/powerpoint/2010/main" val="2418555497"/>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idx="10"/>
          </p:nvPr>
        </p:nvSpPr>
        <p:spPr>
          <a:ln/>
        </p:spPr>
        <p:txBody>
          <a:bodyPr/>
          <a:lstStyle>
            <a:lvl1pPr>
              <a:defRPr/>
            </a:lvl1pPr>
          </a:lstStyle>
          <a:p>
            <a:pPr>
              <a:defRPr/>
            </a:pPr>
            <a:fld id="{02657C2B-0416-9B46-9D4B-98CC1FAA506D}" type="slidenum">
              <a:rPr lang="en-US"/>
              <a:pPr>
                <a:defRPr/>
              </a:pPr>
              <a:t>‹#›</a:t>
            </a:fld>
            <a:endParaRPr lang="en-US"/>
          </a:p>
        </p:txBody>
      </p:sp>
    </p:spTree>
    <p:extLst>
      <p:ext uri="{BB962C8B-B14F-4D97-AF65-F5344CB8AC3E}">
        <p14:creationId xmlns:p14="http://schemas.microsoft.com/office/powerpoint/2010/main" val="8335582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3388088"/>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idx="10"/>
          </p:nvPr>
        </p:nvSpPr>
        <p:spPr>
          <a:ln/>
        </p:spPr>
        <p:txBody>
          <a:bodyPr/>
          <a:lstStyle>
            <a:lvl1pPr>
              <a:defRPr/>
            </a:lvl1pPr>
          </a:lstStyle>
          <a:p>
            <a:pPr>
              <a:defRPr/>
            </a:pPr>
            <a:fld id="{B21F62A5-C029-5E46-8CD6-80F66CE42A9E}" type="slidenum">
              <a:rPr lang="en-US"/>
              <a:pPr>
                <a:defRPr/>
              </a:pPr>
              <a:t>‹#›</a:t>
            </a:fld>
            <a:endParaRPr lang="en-US"/>
          </a:p>
        </p:txBody>
      </p:sp>
    </p:spTree>
    <p:extLst>
      <p:ext uri="{BB962C8B-B14F-4D97-AF65-F5344CB8AC3E}">
        <p14:creationId xmlns:p14="http://schemas.microsoft.com/office/powerpoint/2010/main" val="1065338760"/>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27A72D46-45B2-A645-9F98-65947C35B51E}" type="slidenum">
              <a:rPr lang="en-US"/>
              <a:pPr>
                <a:defRPr/>
              </a:pPr>
              <a:t>‹#›</a:t>
            </a:fld>
            <a:endParaRPr lang="en-US"/>
          </a:p>
        </p:txBody>
      </p:sp>
    </p:spTree>
    <p:extLst>
      <p:ext uri="{BB962C8B-B14F-4D97-AF65-F5344CB8AC3E}">
        <p14:creationId xmlns:p14="http://schemas.microsoft.com/office/powerpoint/2010/main" val="346886863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4143B41C-BAC7-A148-ADDE-A73E07BDC059}" type="slidenum">
              <a:rPr lang="en-US"/>
              <a:pPr>
                <a:defRPr/>
              </a:pPr>
              <a:t>‹#›</a:t>
            </a:fld>
            <a:endParaRPr lang="en-US"/>
          </a:p>
        </p:txBody>
      </p:sp>
    </p:spTree>
    <p:extLst>
      <p:ext uri="{BB962C8B-B14F-4D97-AF65-F5344CB8AC3E}">
        <p14:creationId xmlns:p14="http://schemas.microsoft.com/office/powerpoint/2010/main" val="753126784"/>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EB6734A2-5BE3-9E49-AFC0-F18EF8F60F3B}" type="slidenum">
              <a:rPr lang="en-US"/>
              <a:pPr>
                <a:defRPr/>
              </a:pPr>
              <a:t>‹#›</a:t>
            </a:fld>
            <a:endParaRPr lang="en-US"/>
          </a:p>
        </p:txBody>
      </p:sp>
    </p:spTree>
    <p:extLst>
      <p:ext uri="{BB962C8B-B14F-4D97-AF65-F5344CB8AC3E}">
        <p14:creationId xmlns:p14="http://schemas.microsoft.com/office/powerpoint/2010/main" val="299072769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CB279433-09A6-1C4F-B506-98EAFAC0ADCE}" type="slidenum">
              <a:rPr lang="en-US"/>
              <a:pPr>
                <a:defRPr/>
              </a:pPr>
              <a:t>‹#›</a:t>
            </a:fld>
            <a:endParaRPr lang="en-US"/>
          </a:p>
        </p:txBody>
      </p:sp>
    </p:spTree>
    <p:extLst>
      <p:ext uri="{BB962C8B-B14F-4D97-AF65-F5344CB8AC3E}">
        <p14:creationId xmlns:p14="http://schemas.microsoft.com/office/powerpoint/2010/main" val="78356752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EFC3F6B1-714D-3440-8BC9-206C4AE21474}" type="slidenum">
              <a:rPr lang="en-US"/>
              <a:pPr>
                <a:defRPr/>
              </a:pPr>
              <a:t>‹#›</a:t>
            </a:fld>
            <a:endParaRPr lang="en-US"/>
          </a:p>
        </p:txBody>
      </p:sp>
    </p:spTree>
    <p:extLst>
      <p:ext uri="{BB962C8B-B14F-4D97-AF65-F5344CB8AC3E}">
        <p14:creationId xmlns:p14="http://schemas.microsoft.com/office/powerpoint/2010/main" val="50580454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DF08C30A-7EAE-9541-B0A4-4D5F08B9C98D}" type="slidenum">
              <a:rPr lang="en-US"/>
              <a:pPr>
                <a:defRPr/>
              </a:pPr>
              <a:t>‹#›</a:t>
            </a:fld>
            <a:endParaRPr lang="en-US"/>
          </a:p>
        </p:txBody>
      </p:sp>
    </p:spTree>
    <p:extLst>
      <p:ext uri="{BB962C8B-B14F-4D97-AF65-F5344CB8AC3E}">
        <p14:creationId xmlns:p14="http://schemas.microsoft.com/office/powerpoint/2010/main" val="2715458064"/>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6BB7B757-34E8-C547-954A-0D5926DE2AAD}" type="slidenum">
              <a:rPr lang="en-US"/>
              <a:pPr>
                <a:defRPr/>
              </a:pPr>
              <a:t>‹#›</a:t>
            </a:fld>
            <a:endParaRPr lang="en-US"/>
          </a:p>
        </p:txBody>
      </p:sp>
    </p:spTree>
    <p:extLst>
      <p:ext uri="{BB962C8B-B14F-4D97-AF65-F5344CB8AC3E}">
        <p14:creationId xmlns:p14="http://schemas.microsoft.com/office/powerpoint/2010/main" val="2220002401"/>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97770F67-02F8-2F43-942A-81A67066F70A}" type="slidenum">
              <a:rPr lang="en-US"/>
              <a:pPr>
                <a:defRPr/>
              </a:pPr>
              <a:t>‹#›</a:t>
            </a:fld>
            <a:endParaRPr lang="en-US"/>
          </a:p>
        </p:txBody>
      </p:sp>
    </p:spTree>
    <p:extLst>
      <p:ext uri="{BB962C8B-B14F-4D97-AF65-F5344CB8AC3E}">
        <p14:creationId xmlns:p14="http://schemas.microsoft.com/office/powerpoint/2010/main" val="1164692114"/>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1238"/>
            <a:ext cx="5768975"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1238"/>
            <a:ext cx="5770563"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sldNum" idx="11"/>
          </p:nvPr>
        </p:nvSpPr>
        <p:spPr>
          <a:ln/>
        </p:spPr>
        <p:txBody>
          <a:bodyPr/>
          <a:lstStyle>
            <a:lvl1pPr>
              <a:defRPr/>
            </a:lvl1pPr>
          </a:lstStyle>
          <a:p>
            <a:pPr>
              <a:defRPr/>
            </a:pPr>
            <a:fld id="{79ED71D0-F61A-C64E-A244-39FCEEBFDAE2}" type="slidenum">
              <a:rPr lang="en-US"/>
              <a:pPr>
                <a:defRPr/>
              </a:pPr>
              <a:t>‹#›</a:t>
            </a:fld>
            <a:endParaRPr lang="en-US"/>
          </a:p>
        </p:txBody>
      </p:sp>
    </p:spTree>
    <p:extLst>
      <p:ext uri="{BB962C8B-B14F-4D97-AF65-F5344CB8AC3E}">
        <p14:creationId xmlns:p14="http://schemas.microsoft.com/office/powerpoint/2010/main" val="102262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716167"/>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sldNum" idx="11"/>
          </p:nvPr>
        </p:nvSpPr>
        <p:spPr>
          <a:ln/>
        </p:spPr>
        <p:txBody>
          <a:bodyPr/>
          <a:lstStyle>
            <a:lvl1pPr>
              <a:defRPr/>
            </a:lvl1pPr>
          </a:lstStyle>
          <a:p>
            <a:pPr>
              <a:defRPr/>
            </a:pPr>
            <a:fld id="{7CD5BE8E-80A8-4A4A-9B7D-989DBB03F7C7}" type="slidenum">
              <a:rPr lang="en-US"/>
              <a:pPr>
                <a:defRPr/>
              </a:pPr>
              <a:t>‹#›</a:t>
            </a:fld>
            <a:endParaRPr lang="en-US"/>
          </a:p>
        </p:txBody>
      </p:sp>
    </p:spTree>
    <p:extLst>
      <p:ext uri="{BB962C8B-B14F-4D97-AF65-F5344CB8AC3E}">
        <p14:creationId xmlns:p14="http://schemas.microsoft.com/office/powerpoint/2010/main" val="2403034867"/>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sldNum" idx="11"/>
          </p:nvPr>
        </p:nvSpPr>
        <p:spPr>
          <a:ln/>
        </p:spPr>
        <p:txBody>
          <a:bodyPr/>
          <a:lstStyle>
            <a:lvl1pPr>
              <a:defRPr/>
            </a:lvl1pPr>
          </a:lstStyle>
          <a:p>
            <a:pPr>
              <a:defRPr/>
            </a:pPr>
            <a:fld id="{344725A8-0EF9-904F-ABC6-8A3D9514797E}" type="slidenum">
              <a:rPr lang="en-US"/>
              <a:pPr>
                <a:defRPr/>
              </a:pPr>
              <a:t>‹#›</a:t>
            </a:fld>
            <a:endParaRPr lang="en-US"/>
          </a:p>
        </p:txBody>
      </p:sp>
    </p:spTree>
    <p:extLst>
      <p:ext uri="{BB962C8B-B14F-4D97-AF65-F5344CB8AC3E}">
        <p14:creationId xmlns:p14="http://schemas.microsoft.com/office/powerpoint/2010/main" val="3591390817"/>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sldNum" idx="11"/>
          </p:nvPr>
        </p:nvSpPr>
        <p:spPr>
          <a:ln/>
        </p:spPr>
        <p:txBody>
          <a:bodyPr/>
          <a:lstStyle>
            <a:lvl1pPr>
              <a:defRPr/>
            </a:lvl1pPr>
          </a:lstStyle>
          <a:p>
            <a:pPr>
              <a:defRPr/>
            </a:pPr>
            <a:fld id="{BC0D5A19-5F14-1444-B4F3-125BD95A0249}" type="slidenum">
              <a:rPr lang="en-US"/>
              <a:pPr>
                <a:defRPr/>
              </a:pPr>
              <a:t>‹#›</a:t>
            </a:fld>
            <a:endParaRPr lang="en-US"/>
          </a:p>
        </p:txBody>
      </p:sp>
    </p:spTree>
    <p:extLst>
      <p:ext uri="{BB962C8B-B14F-4D97-AF65-F5344CB8AC3E}">
        <p14:creationId xmlns:p14="http://schemas.microsoft.com/office/powerpoint/2010/main" val="1884248551"/>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sldNum" idx="11"/>
          </p:nvPr>
        </p:nvSpPr>
        <p:spPr>
          <a:ln/>
        </p:spPr>
        <p:txBody>
          <a:bodyPr/>
          <a:lstStyle>
            <a:lvl1pPr>
              <a:defRPr/>
            </a:lvl1pPr>
          </a:lstStyle>
          <a:p>
            <a:pPr>
              <a:defRPr/>
            </a:pPr>
            <a:fld id="{4792C739-91CD-AF44-9A36-203A157C9059}" type="slidenum">
              <a:rPr lang="en-US"/>
              <a:pPr>
                <a:defRPr/>
              </a:pPr>
              <a:t>‹#›</a:t>
            </a:fld>
            <a:endParaRPr lang="en-US"/>
          </a:p>
        </p:txBody>
      </p:sp>
    </p:spTree>
    <p:extLst>
      <p:ext uri="{BB962C8B-B14F-4D97-AF65-F5344CB8AC3E}">
        <p14:creationId xmlns:p14="http://schemas.microsoft.com/office/powerpoint/2010/main" val="2286710265"/>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sldNum" idx="11"/>
          </p:nvPr>
        </p:nvSpPr>
        <p:spPr>
          <a:ln/>
        </p:spPr>
        <p:txBody>
          <a:bodyPr/>
          <a:lstStyle>
            <a:lvl1pPr>
              <a:defRPr/>
            </a:lvl1pPr>
          </a:lstStyle>
          <a:p>
            <a:pPr>
              <a:defRPr/>
            </a:pPr>
            <a:fld id="{B1FDBE46-7FD3-B145-B46C-3E340CFF7166}" type="slidenum">
              <a:rPr lang="en-US"/>
              <a:pPr>
                <a:defRPr/>
              </a:pPr>
              <a:t>‹#›</a:t>
            </a:fld>
            <a:endParaRPr lang="en-US"/>
          </a:p>
        </p:txBody>
      </p:sp>
    </p:spTree>
    <p:extLst>
      <p:ext uri="{BB962C8B-B14F-4D97-AF65-F5344CB8AC3E}">
        <p14:creationId xmlns:p14="http://schemas.microsoft.com/office/powerpoint/2010/main" val="1654125736"/>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A08C5D74-9DBD-2845-9933-4727D5CAA36A}" type="slidenum">
              <a:rPr lang="en-US"/>
              <a:pPr>
                <a:defRPr/>
              </a:pPr>
              <a:t>‹#›</a:t>
            </a:fld>
            <a:endParaRPr lang="en-US"/>
          </a:p>
        </p:txBody>
      </p:sp>
    </p:spTree>
    <p:extLst>
      <p:ext uri="{BB962C8B-B14F-4D97-AF65-F5344CB8AC3E}">
        <p14:creationId xmlns:p14="http://schemas.microsoft.com/office/powerpoint/2010/main" val="3174499343"/>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7537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7537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071E7740-4E7D-C64C-BEF3-DAC1E8934B78}" type="slidenum">
              <a:rPr lang="en-US"/>
              <a:pPr>
                <a:defRPr/>
              </a:pPr>
              <a:t>‹#›</a:t>
            </a:fld>
            <a:endParaRPr lang="en-US"/>
          </a:p>
        </p:txBody>
      </p:sp>
    </p:spTree>
    <p:extLst>
      <p:ext uri="{BB962C8B-B14F-4D97-AF65-F5344CB8AC3E}">
        <p14:creationId xmlns:p14="http://schemas.microsoft.com/office/powerpoint/2010/main" val="3908358581"/>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C3E998AA-A84F-5C43-91EE-11B2DED93707}" type="slidenum">
              <a:rPr lang="en-US"/>
              <a:pPr>
                <a:defRPr/>
              </a:pPr>
              <a:t>‹#›</a:t>
            </a:fld>
            <a:endParaRPr lang="en-US"/>
          </a:p>
        </p:txBody>
      </p:sp>
    </p:spTree>
    <p:extLst>
      <p:ext uri="{BB962C8B-B14F-4D97-AF65-F5344CB8AC3E}">
        <p14:creationId xmlns:p14="http://schemas.microsoft.com/office/powerpoint/2010/main" val="3636765031"/>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7F5F58B8-1878-CB46-B5CA-3331AA433E48}" type="slidenum">
              <a:rPr lang="en-US"/>
              <a:pPr>
                <a:defRPr/>
              </a:pPr>
              <a:t>‹#›</a:t>
            </a:fld>
            <a:endParaRPr lang="en-US"/>
          </a:p>
        </p:txBody>
      </p:sp>
    </p:spTree>
    <p:extLst>
      <p:ext uri="{BB962C8B-B14F-4D97-AF65-F5344CB8AC3E}">
        <p14:creationId xmlns:p14="http://schemas.microsoft.com/office/powerpoint/2010/main" val="1317232505"/>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B42B71B8-3DEC-854E-8206-274F2B0AE3DE}" type="slidenum">
              <a:rPr lang="en-US"/>
              <a:pPr>
                <a:defRPr/>
              </a:pPr>
              <a:t>‹#›</a:t>
            </a:fld>
            <a:endParaRPr lang="en-US"/>
          </a:p>
        </p:txBody>
      </p:sp>
    </p:spTree>
    <p:extLst>
      <p:ext uri="{BB962C8B-B14F-4D97-AF65-F5344CB8AC3E}">
        <p14:creationId xmlns:p14="http://schemas.microsoft.com/office/powerpoint/2010/main" val="2481964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284710"/>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74725" y="2058988"/>
            <a:ext cx="5443538" cy="659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0663" y="2058988"/>
            <a:ext cx="5445125" cy="659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idx="10"/>
          </p:nvPr>
        </p:nvSpPr>
        <p:spPr>
          <a:ln/>
        </p:spPr>
        <p:txBody>
          <a:bodyPr/>
          <a:lstStyle>
            <a:lvl1pPr>
              <a:defRPr/>
            </a:lvl1pPr>
          </a:lstStyle>
          <a:p>
            <a:pPr>
              <a:defRPr/>
            </a:pPr>
            <a:endParaRPr lang="en-US"/>
          </a:p>
        </p:txBody>
      </p:sp>
      <p:sp>
        <p:nvSpPr>
          <p:cNvPr id="6" name="Rectangle 6"/>
          <p:cNvSpPr>
            <a:spLocks noGrp="1" noChangeArrowheads="1"/>
          </p:cNvSpPr>
          <p:nvPr>
            <p:ph type="sldNum" idx="11"/>
          </p:nvPr>
        </p:nvSpPr>
        <p:spPr>
          <a:ln/>
        </p:spPr>
        <p:txBody>
          <a:bodyPr/>
          <a:lstStyle>
            <a:lvl1pPr>
              <a:defRPr/>
            </a:lvl1pPr>
          </a:lstStyle>
          <a:p>
            <a:pPr>
              <a:defRPr/>
            </a:pPr>
            <a:fld id="{DCF9DA82-3903-8749-9909-84B0344012C7}" type="slidenum">
              <a:rPr lang="en-US"/>
              <a:pPr>
                <a:defRPr/>
              </a:pPr>
              <a:t>‹#›</a:t>
            </a:fld>
            <a:endParaRPr lang="en-US"/>
          </a:p>
        </p:txBody>
      </p:sp>
    </p:spTree>
    <p:extLst>
      <p:ext uri="{BB962C8B-B14F-4D97-AF65-F5344CB8AC3E}">
        <p14:creationId xmlns:p14="http://schemas.microsoft.com/office/powerpoint/2010/main" val="139322257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idx="10"/>
          </p:nvPr>
        </p:nvSpPr>
        <p:spPr>
          <a:ln/>
        </p:spPr>
        <p:txBody>
          <a:bodyPr/>
          <a:lstStyle>
            <a:lvl1pPr>
              <a:defRPr/>
            </a:lvl1pPr>
          </a:lstStyle>
          <a:p>
            <a:pPr>
              <a:defRPr/>
            </a:pPr>
            <a:endParaRPr lang="en-US"/>
          </a:p>
        </p:txBody>
      </p:sp>
      <p:sp>
        <p:nvSpPr>
          <p:cNvPr id="8" name="Rectangle 6"/>
          <p:cNvSpPr>
            <a:spLocks noGrp="1" noChangeArrowheads="1"/>
          </p:cNvSpPr>
          <p:nvPr>
            <p:ph type="sldNum" idx="11"/>
          </p:nvPr>
        </p:nvSpPr>
        <p:spPr>
          <a:ln/>
        </p:spPr>
        <p:txBody>
          <a:bodyPr/>
          <a:lstStyle>
            <a:lvl1pPr>
              <a:defRPr/>
            </a:lvl1pPr>
          </a:lstStyle>
          <a:p>
            <a:pPr>
              <a:defRPr/>
            </a:pPr>
            <a:fld id="{EF10E790-372F-5B42-B4D4-150D8C76B79A}" type="slidenum">
              <a:rPr lang="en-US"/>
              <a:pPr>
                <a:defRPr/>
              </a:pPr>
              <a:t>‹#›</a:t>
            </a:fld>
            <a:endParaRPr lang="en-US"/>
          </a:p>
        </p:txBody>
      </p:sp>
    </p:spTree>
    <p:extLst>
      <p:ext uri="{BB962C8B-B14F-4D97-AF65-F5344CB8AC3E}">
        <p14:creationId xmlns:p14="http://schemas.microsoft.com/office/powerpoint/2010/main" val="3494345438"/>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idx="10"/>
          </p:nvPr>
        </p:nvSpPr>
        <p:spPr>
          <a:ln/>
        </p:spPr>
        <p:txBody>
          <a:bodyPr/>
          <a:lstStyle>
            <a:lvl1pPr>
              <a:defRPr/>
            </a:lvl1pPr>
          </a:lstStyle>
          <a:p>
            <a:pPr>
              <a:defRPr/>
            </a:pPr>
            <a:endParaRPr lang="en-US"/>
          </a:p>
        </p:txBody>
      </p:sp>
      <p:sp>
        <p:nvSpPr>
          <p:cNvPr id="4" name="Rectangle 6"/>
          <p:cNvSpPr>
            <a:spLocks noGrp="1" noChangeArrowheads="1"/>
          </p:cNvSpPr>
          <p:nvPr>
            <p:ph type="sldNum" idx="11"/>
          </p:nvPr>
        </p:nvSpPr>
        <p:spPr>
          <a:ln/>
        </p:spPr>
        <p:txBody>
          <a:bodyPr/>
          <a:lstStyle>
            <a:lvl1pPr>
              <a:defRPr/>
            </a:lvl1pPr>
          </a:lstStyle>
          <a:p>
            <a:pPr>
              <a:defRPr/>
            </a:pPr>
            <a:fld id="{EBD8A9DF-C2D2-1446-87EC-9DAF05A7CFCF}" type="slidenum">
              <a:rPr lang="en-US"/>
              <a:pPr>
                <a:defRPr/>
              </a:pPr>
              <a:t>‹#›</a:t>
            </a:fld>
            <a:endParaRPr lang="en-US"/>
          </a:p>
        </p:txBody>
      </p:sp>
    </p:spTree>
    <p:extLst>
      <p:ext uri="{BB962C8B-B14F-4D97-AF65-F5344CB8AC3E}">
        <p14:creationId xmlns:p14="http://schemas.microsoft.com/office/powerpoint/2010/main" val="4062288636"/>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US"/>
          </a:p>
        </p:txBody>
      </p:sp>
      <p:sp>
        <p:nvSpPr>
          <p:cNvPr id="3" name="Rectangle 6"/>
          <p:cNvSpPr>
            <a:spLocks noGrp="1" noChangeArrowheads="1"/>
          </p:cNvSpPr>
          <p:nvPr>
            <p:ph type="sldNum" idx="11"/>
          </p:nvPr>
        </p:nvSpPr>
        <p:spPr>
          <a:ln/>
        </p:spPr>
        <p:txBody>
          <a:bodyPr/>
          <a:lstStyle>
            <a:lvl1pPr>
              <a:defRPr/>
            </a:lvl1pPr>
          </a:lstStyle>
          <a:p>
            <a:pPr>
              <a:defRPr/>
            </a:pPr>
            <a:fld id="{7D5D1B73-ED9E-474D-B069-916661F1BDB3}" type="slidenum">
              <a:rPr lang="en-US"/>
              <a:pPr>
                <a:defRPr/>
              </a:pPr>
              <a:t>‹#›</a:t>
            </a:fld>
            <a:endParaRPr lang="en-US"/>
          </a:p>
        </p:txBody>
      </p:sp>
    </p:spTree>
    <p:extLst>
      <p:ext uri="{BB962C8B-B14F-4D97-AF65-F5344CB8AC3E}">
        <p14:creationId xmlns:p14="http://schemas.microsoft.com/office/powerpoint/2010/main" val="424906709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endParaRPr lang="en-US"/>
          </a:p>
        </p:txBody>
      </p:sp>
      <p:sp>
        <p:nvSpPr>
          <p:cNvPr id="6" name="Rectangle 6"/>
          <p:cNvSpPr>
            <a:spLocks noGrp="1" noChangeArrowheads="1"/>
          </p:cNvSpPr>
          <p:nvPr>
            <p:ph type="sldNum" idx="11"/>
          </p:nvPr>
        </p:nvSpPr>
        <p:spPr>
          <a:ln/>
        </p:spPr>
        <p:txBody>
          <a:bodyPr/>
          <a:lstStyle>
            <a:lvl1pPr>
              <a:defRPr/>
            </a:lvl1pPr>
          </a:lstStyle>
          <a:p>
            <a:pPr>
              <a:defRPr/>
            </a:pPr>
            <a:fld id="{B5A598DA-539F-F443-91BF-AAA7BE7578A7}" type="slidenum">
              <a:rPr lang="en-US"/>
              <a:pPr>
                <a:defRPr/>
              </a:pPr>
              <a:t>‹#›</a:t>
            </a:fld>
            <a:endParaRPr lang="en-US"/>
          </a:p>
        </p:txBody>
      </p:sp>
    </p:spTree>
    <p:extLst>
      <p:ext uri="{BB962C8B-B14F-4D97-AF65-F5344CB8AC3E}">
        <p14:creationId xmlns:p14="http://schemas.microsoft.com/office/powerpoint/2010/main" val="142397047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endParaRPr lang="en-US"/>
          </a:p>
        </p:txBody>
      </p:sp>
      <p:sp>
        <p:nvSpPr>
          <p:cNvPr id="6" name="Rectangle 6"/>
          <p:cNvSpPr>
            <a:spLocks noGrp="1" noChangeArrowheads="1"/>
          </p:cNvSpPr>
          <p:nvPr>
            <p:ph type="sldNum" idx="11"/>
          </p:nvPr>
        </p:nvSpPr>
        <p:spPr>
          <a:ln/>
        </p:spPr>
        <p:txBody>
          <a:bodyPr/>
          <a:lstStyle>
            <a:lvl1pPr>
              <a:defRPr/>
            </a:lvl1pPr>
          </a:lstStyle>
          <a:p>
            <a:pPr>
              <a:defRPr/>
            </a:pPr>
            <a:fld id="{6A2157FE-5A73-7A4C-B2E6-111184D495D5}" type="slidenum">
              <a:rPr lang="en-US"/>
              <a:pPr>
                <a:defRPr/>
              </a:pPr>
              <a:t>‹#›</a:t>
            </a:fld>
            <a:endParaRPr lang="en-US"/>
          </a:p>
        </p:txBody>
      </p:sp>
    </p:spTree>
    <p:extLst>
      <p:ext uri="{BB962C8B-B14F-4D97-AF65-F5344CB8AC3E}">
        <p14:creationId xmlns:p14="http://schemas.microsoft.com/office/powerpoint/2010/main" val="396696439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87991FAE-BE64-0C49-B08C-B1B2E5D95239}" type="slidenum">
              <a:rPr lang="en-US"/>
              <a:pPr>
                <a:defRPr/>
              </a:pPr>
              <a:t>‹#›</a:t>
            </a:fld>
            <a:endParaRPr lang="en-US"/>
          </a:p>
        </p:txBody>
      </p:sp>
    </p:spTree>
    <p:extLst>
      <p:ext uri="{BB962C8B-B14F-4D97-AF65-F5344CB8AC3E}">
        <p14:creationId xmlns:p14="http://schemas.microsoft.com/office/powerpoint/2010/main" val="358102826"/>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56713" y="866775"/>
            <a:ext cx="2759075" cy="7791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74725" y="866775"/>
            <a:ext cx="8129588" cy="779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1199EF29-73B2-3B47-857F-D9E789BD1D18}" type="slidenum">
              <a:rPr lang="en-US"/>
              <a:pPr>
                <a:defRPr/>
              </a:pPr>
              <a:t>‹#›</a:t>
            </a:fld>
            <a:endParaRPr lang="en-US"/>
          </a:p>
        </p:txBody>
      </p:sp>
    </p:spTree>
    <p:extLst>
      <p:ext uri="{BB962C8B-B14F-4D97-AF65-F5344CB8AC3E}">
        <p14:creationId xmlns:p14="http://schemas.microsoft.com/office/powerpoint/2010/main" val="3211299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9280584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066843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120995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9818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2282825"/>
            <a:ext cx="2962275" cy="5645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2282825"/>
            <a:ext cx="8736013" cy="56451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6106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7431832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37798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669214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74703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5203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6386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7063820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21378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321925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168604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541145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831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831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70722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
          <p:cNvSpPr>
            <a:spLocks noGrp="1" noChangeArrowheads="1"/>
          </p:cNvSpPr>
          <p:nvPr>
            <p:ph type="sldNum" idx="10"/>
          </p:nvPr>
        </p:nvSpPr>
        <p:spPr>
          <a:ln/>
        </p:spPr>
        <p:txBody>
          <a:bodyPr/>
          <a:lstStyle>
            <a:lvl1pPr>
              <a:defRPr/>
            </a:lvl1pPr>
          </a:lstStyle>
          <a:p>
            <a:pPr>
              <a:defRPr/>
            </a:pPr>
            <a:fld id="{D1F349EE-647D-2C4C-A4D1-D23182A159EE}" type="slidenum">
              <a:rPr lang="en-US"/>
              <a:pPr>
                <a:defRPr/>
              </a:pPr>
              <a:t>‹#›</a:t>
            </a:fld>
            <a:endParaRPr lang="en-US"/>
          </a:p>
        </p:txBody>
      </p:sp>
    </p:spTree>
    <p:extLst>
      <p:ext uri="{BB962C8B-B14F-4D97-AF65-F5344CB8AC3E}">
        <p14:creationId xmlns:p14="http://schemas.microsoft.com/office/powerpoint/2010/main" val="21105805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8EC9014C-F727-CA43-80A3-B9D035ABDC9A}" type="slidenum">
              <a:rPr lang="en-US"/>
              <a:pPr>
                <a:defRPr/>
              </a:pPr>
              <a:t>‹#›</a:t>
            </a:fld>
            <a:endParaRPr lang="en-US"/>
          </a:p>
        </p:txBody>
      </p:sp>
    </p:spTree>
    <p:extLst>
      <p:ext uri="{BB962C8B-B14F-4D97-AF65-F5344CB8AC3E}">
        <p14:creationId xmlns:p14="http://schemas.microsoft.com/office/powerpoint/2010/main" val="33657007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
          <p:cNvSpPr>
            <a:spLocks noGrp="1" noChangeArrowheads="1"/>
          </p:cNvSpPr>
          <p:nvPr>
            <p:ph type="sldNum" idx="10"/>
          </p:nvPr>
        </p:nvSpPr>
        <p:spPr>
          <a:ln/>
        </p:spPr>
        <p:txBody>
          <a:bodyPr/>
          <a:lstStyle>
            <a:lvl1pPr>
              <a:defRPr/>
            </a:lvl1pPr>
          </a:lstStyle>
          <a:p>
            <a:pPr>
              <a:defRPr/>
            </a:pPr>
            <a:fld id="{00B4199E-56D3-8D4B-AAE4-E27AB6E7CC9C}" type="slidenum">
              <a:rPr lang="en-US"/>
              <a:pPr>
                <a:defRPr/>
              </a:pPr>
              <a:t>‹#›</a:t>
            </a:fld>
            <a:endParaRPr lang="en-US"/>
          </a:p>
        </p:txBody>
      </p:sp>
    </p:spTree>
    <p:extLst>
      <p:ext uri="{BB962C8B-B14F-4D97-AF65-F5344CB8AC3E}">
        <p14:creationId xmlns:p14="http://schemas.microsoft.com/office/powerpoint/2010/main" val="34974569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
          <p:cNvSpPr>
            <a:spLocks noGrp="1" noChangeArrowheads="1"/>
          </p:cNvSpPr>
          <p:nvPr>
            <p:ph type="sldNum" idx="10"/>
          </p:nvPr>
        </p:nvSpPr>
        <p:spPr>
          <a:ln/>
        </p:spPr>
        <p:txBody>
          <a:bodyPr/>
          <a:lstStyle>
            <a:lvl1pPr>
              <a:defRPr/>
            </a:lvl1pPr>
          </a:lstStyle>
          <a:p>
            <a:pPr>
              <a:defRPr/>
            </a:pPr>
            <a:fld id="{4B03C04B-1E1C-B746-8E1B-09FE8FFB848A}" type="slidenum">
              <a:rPr lang="en-US"/>
              <a:pPr>
                <a:defRPr/>
              </a:pPr>
              <a:t>‹#›</a:t>
            </a:fld>
            <a:endParaRPr lang="en-US"/>
          </a:p>
        </p:txBody>
      </p:sp>
    </p:spTree>
    <p:extLst>
      <p:ext uri="{BB962C8B-B14F-4D97-AF65-F5344CB8AC3E}">
        <p14:creationId xmlns:p14="http://schemas.microsoft.com/office/powerpoint/2010/main" val="479807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
          <p:cNvSpPr>
            <a:spLocks noGrp="1" noChangeArrowheads="1"/>
          </p:cNvSpPr>
          <p:nvPr>
            <p:ph type="sldNum" idx="10"/>
          </p:nvPr>
        </p:nvSpPr>
        <p:spPr>
          <a:ln/>
        </p:spPr>
        <p:txBody>
          <a:bodyPr/>
          <a:lstStyle>
            <a:lvl1pPr>
              <a:defRPr/>
            </a:lvl1pPr>
          </a:lstStyle>
          <a:p>
            <a:pPr>
              <a:defRPr/>
            </a:pPr>
            <a:fld id="{D68A3949-9787-B44A-8918-7C57BAAE8B14}" type="slidenum">
              <a:rPr lang="en-US"/>
              <a:pPr>
                <a:defRPr/>
              </a:pPr>
              <a:t>‹#›</a:t>
            </a:fld>
            <a:endParaRPr lang="en-US"/>
          </a:p>
        </p:txBody>
      </p:sp>
    </p:spTree>
    <p:extLst>
      <p:ext uri="{BB962C8B-B14F-4D97-AF65-F5344CB8AC3E}">
        <p14:creationId xmlns:p14="http://schemas.microsoft.com/office/powerpoint/2010/main" val="171269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1"/>
          <p:cNvSpPr>
            <a:spLocks noGrp="1"/>
          </p:cNvSpPr>
          <p:nvPr>
            <p:ph type="sldNum" sz="quarter" idx="10"/>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4127608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
          <p:cNvSpPr>
            <a:spLocks noGrp="1" noChangeArrowheads="1"/>
          </p:cNvSpPr>
          <p:nvPr>
            <p:ph type="sldNum" idx="10"/>
          </p:nvPr>
        </p:nvSpPr>
        <p:spPr>
          <a:ln/>
        </p:spPr>
        <p:txBody>
          <a:bodyPr/>
          <a:lstStyle>
            <a:lvl1pPr>
              <a:defRPr/>
            </a:lvl1pPr>
          </a:lstStyle>
          <a:p>
            <a:pPr>
              <a:defRPr/>
            </a:pPr>
            <a:fld id="{2C24FE7E-9590-DA4C-B7D9-66BFB80FA97C}" type="slidenum">
              <a:rPr lang="en-US"/>
              <a:pPr>
                <a:defRPr/>
              </a:pPr>
              <a:t>‹#›</a:t>
            </a:fld>
            <a:endParaRPr lang="en-US"/>
          </a:p>
        </p:txBody>
      </p:sp>
    </p:spTree>
    <p:extLst>
      <p:ext uri="{BB962C8B-B14F-4D97-AF65-F5344CB8AC3E}">
        <p14:creationId xmlns:p14="http://schemas.microsoft.com/office/powerpoint/2010/main" val="3450881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idx="10"/>
          </p:nvPr>
        </p:nvSpPr>
        <p:spPr>
          <a:ln/>
        </p:spPr>
        <p:txBody>
          <a:bodyPr/>
          <a:lstStyle>
            <a:lvl1pPr>
              <a:defRPr/>
            </a:lvl1pPr>
          </a:lstStyle>
          <a:p>
            <a:pPr>
              <a:defRPr/>
            </a:pPr>
            <a:fld id="{97517740-341E-C547-8366-C330FB5C658D}" type="slidenum">
              <a:rPr lang="en-US"/>
              <a:pPr>
                <a:defRPr/>
              </a:pPr>
              <a:t>‹#›</a:t>
            </a:fld>
            <a:endParaRPr lang="en-US"/>
          </a:p>
        </p:txBody>
      </p:sp>
    </p:spTree>
    <p:extLst>
      <p:ext uri="{BB962C8B-B14F-4D97-AF65-F5344CB8AC3E}">
        <p14:creationId xmlns:p14="http://schemas.microsoft.com/office/powerpoint/2010/main" val="34546172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
          <p:cNvSpPr>
            <a:spLocks noGrp="1" noChangeArrowheads="1"/>
          </p:cNvSpPr>
          <p:nvPr>
            <p:ph type="sldNum" idx="10"/>
          </p:nvPr>
        </p:nvSpPr>
        <p:spPr>
          <a:ln/>
        </p:spPr>
        <p:txBody>
          <a:bodyPr/>
          <a:lstStyle>
            <a:lvl1pPr>
              <a:defRPr/>
            </a:lvl1pPr>
          </a:lstStyle>
          <a:p>
            <a:pPr>
              <a:defRPr/>
            </a:pPr>
            <a:fld id="{028D806D-E244-684C-8FD5-216A5C4D1CC3}" type="slidenum">
              <a:rPr lang="en-US"/>
              <a:pPr>
                <a:defRPr/>
              </a:pPr>
              <a:t>‹#›</a:t>
            </a:fld>
            <a:endParaRPr lang="en-US"/>
          </a:p>
        </p:txBody>
      </p:sp>
    </p:spTree>
    <p:extLst>
      <p:ext uri="{BB962C8B-B14F-4D97-AF65-F5344CB8AC3E}">
        <p14:creationId xmlns:p14="http://schemas.microsoft.com/office/powerpoint/2010/main" val="20228517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
          <p:cNvSpPr>
            <a:spLocks noGrp="1" noChangeArrowheads="1"/>
          </p:cNvSpPr>
          <p:nvPr>
            <p:ph type="sldNum" idx="10"/>
          </p:nvPr>
        </p:nvSpPr>
        <p:spPr>
          <a:ln/>
        </p:spPr>
        <p:txBody>
          <a:bodyPr/>
          <a:lstStyle>
            <a:lvl1pPr>
              <a:defRPr/>
            </a:lvl1pPr>
          </a:lstStyle>
          <a:p>
            <a:pPr>
              <a:defRPr/>
            </a:pPr>
            <a:fld id="{F883B731-1B25-7345-A8EA-02F23F686A13}" type="slidenum">
              <a:rPr lang="en-US"/>
              <a:pPr>
                <a:defRPr/>
              </a:pPr>
              <a:t>‹#›</a:t>
            </a:fld>
            <a:endParaRPr lang="en-US"/>
          </a:p>
        </p:txBody>
      </p:sp>
    </p:spTree>
    <p:extLst>
      <p:ext uri="{BB962C8B-B14F-4D97-AF65-F5344CB8AC3E}">
        <p14:creationId xmlns:p14="http://schemas.microsoft.com/office/powerpoint/2010/main" val="244911169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9897841B-B213-9C44-A146-500537F9473F}" type="slidenum">
              <a:rPr lang="en-US"/>
              <a:pPr>
                <a:defRPr/>
              </a:pPr>
              <a:t>‹#›</a:t>
            </a:fld>
            <a:endParaRPr lang="en-US"/>
          </a:p>
        </p:txBody>
      </p:sp>
    </p:spTree>
    <p:extLst>
      <p:ext uri="{BB962C8B-B14F-4D97-AF65-F5344CB8AC3E}">
        <p14:creationId xmlns:p14="http://schemas.microsoft.com/office/powerpoint/2010/main" val="2938702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831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831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5669C6F2-9FAF-6543-9BD2-A3953BA4CE12}" type="slidenum">
              <a:rPr lang="en-US"/>
              <a:pPr>
                <a:defRPr/>
              </a:pPr>
              <a:t>‹#›</a:t>
            </a:fld>
            <a:endParaRPr lang="en-US"/>
          </a:p>
        </p:txBody>
      </p:sp>
    </p:spTree>
    <p:extLst>
      <p:ext uri="{BB962C8B-B14F-4D97-AF65-F5344CB8AC3E}">
        <p14:creationId xmlns:p14="http://schemas.microsoft.com/office/powerpoint/2010/main" val="42534901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E2EFE32E-6611-0E42-81D9-E69FBED8EEB5}" type="slidenum">
              <a:rPr lang="en-US"/>
              <a:pPr>
                <a:defRPr/>
              </a:pPr>
              <a:t>‹#›</a:t>
            </a:fld>
            <a:endParaRPr lang="en-US"/>
          </a:p>
        </p:txBody>
      </p:sp>
    </p:spTree>
    <p:extLst>
      <p:ext uri="{BB962C8B-B14F-4D97-AF65-F5344CB8AC3E}">
        <p14:creationId xmlns:p14="http://schemas.microsoft.com/office/powerpoint/2010/main" val="23986936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A68D7E82-4E55-4342-9113-5E632C07DEE8}" type="slidenum">
              <a:rPr lang="en-US"/>
              <a:pPr>
                <a:defRPr/>
              </a:pPr>
              <a:t>‹#›</a:t>
            </a:fld>
            <a:endParaRPr lang="en-US"/>
          </a:p>
        </p:txBody>
      </p:sp>
    </p:spTree>
    <p:extLst>
      <p:ext uri="{BB962C8B-B14F-4D97-AF65-F5344CB8AC3E}">
        <p14:creationId xmlns:p14="http://schemas.microsoft.com/office/powerpoint/2010/main" val="27836721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CE391A40-AAC3-EE4F-828F-F62E3770E9CA}" type="slidenum">
              <a:rPr lang="en-US"/>
              <a:pPr>
                <a:defRPr/>
              </a:pPr>
              <a:t>‹#›</a:t>
            </a:fld>
            <a:endParaRPr lang="en-US"/>
          </a:p>
        </p:txBody>
      </p:sp>
    </p:spTree>
    <p:extLst>
      <p:ext uri="{BB962C8B-B14F-4D97-AF65-F5344CB8AC3E}">
        <p14:creationId xmlns:p14="http://schemas.microsoft.com/office/powerpoint/2010/main" val="58383770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7BDE2EFE-7898-6E4F-9985-33D8CEC022FF}" type="slidenum">
              <a:rPr lang="en-US"/>
              <a:pPr>
                <a:defRPr/>
              </a:pPr>
              <a:t>‹#›</a:t>
            </a:fld>
            <a:endParaRPr lang="en-US"/>
          </a:p>
        </p:txBody>
      </p:sp>
    </p:spTree>
    <p:extLst>
      <p:ext uri="{BB962C8B-B14F-4D97-AF65-F5344CB8AC3E}">
        <p14:creationId xmlns:p14="http://schemas.microsoft.com/office/powerpoint/2010/main" val="4248212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6652399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3EC9275B-B27A-5046-B8B0-A66C5FCC6097}" type="slidenum">
              <a:rPr lang="en-US"/>
              <a:pPr>
                <a:defRPr/>
              </a:pPr>
              <a:t>‹#›</a:t>
            </a:fld>
            <a:endParaRPr lang="en-US"/>
          </a:p>
        </p:txBody>
      </p:sp>
    </p:spTree>
    <p:extLst>
      <p:ext uri="{BB962C8B-B14F-4D97-AF65-F5344CB8AC3E}">
        <p14:creationId xmlns:p14="http://schemas.microsoft.com/office/powerpoint/2010/main" val="33290585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F674976B-0482-0C45-970F-D05EB8615B79}" type="slidenum">
              <a:rPr lang="en-US"/>
              <a:pPr>
                <a:defRPr/>
              </a:pPr>
              <a:t>‹#›</a:t>
            </a:fld>
            <a:endParaRPr lang="en-US"/>
          </a:p>
        </p:txBody>
      </p:sp>
    </p:spTree>
    <p:extLst>
      <p:ext uri="{BB962C8B-B14F-4D97-AF65-F5344CB8AC3E}">
        <p14:creationId xmlns:p14="http://schemas.microsoft.com/office/powerpoint/2010/main" val="8566931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A836F0C3-C80B-334A-8FD0-EFE5254B8033}" type="slidenum">
              <a:rPr lang="en-US"/>
              <a:pPr>
                <a:defRPr/>
              </a:pPr>
              <a:t>‹#›</a:t>
            </a:fld>
            <a:endParaRPr lang="en-US"/>
          </a:p>
        </p:txBody>
      </p:sp>
    </p:spTree>
    <p:extLst>
      <p:ext uri="{BB962C8B-B14F-4D97-AF65-F5344CB8AC3E}">
        <p14:creationId xmlns:p14="http://schemas.microsoft.com/office/powerpoint/2010/main" val="24397203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4789BB62-FF00-CE40-8532-4AA574458788}" type="slidenum">
              <a:rPr lang="en-US"/>
              <a:pPr>
                <a:defRPr/>
              </a:pPr>
              <a:t>‹#›</a:t>
            </a:fld>
            <a:endParaRPr lang="en-US"/>
          </a:p>
        </p:txBody>
      </p:sp>
    </p:spTree>
    <p:extLst>
      <p:ext uri="{BB962C8B-B14F-4D97-AF65-F5344CB8AC3E}">
        <p14:creationId xmlns:p14="http://schemas.microsoft.com/office/powerpoint/2010/main" val="1507631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ADE0B610-4ACA-6745-9643-A289F995E497}" type="slidenum">
              <a:rPr lang="en-US"/>
              <a:pPr>
                <a:defRPr/>
              </a:pPr>
              <a:t>‹#›</a:t>
            </a:fld>
            <a:endParaRPr lang="en-US"/>
          </a:p>
        </p:txBody>
      </p:sp>
    </p:spTree>
    <p:extLst>
      <p:ext uri="{BB962C8B-B14F-4D97-AF65-F5344CB8AC3E}">
        <p14:creationId xmlns:p14="http://schemas.microsoft.com/office/powerpoint/2010/main" val="4035006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75BF0B39-CBAF-E54A-B6AB-5336EF817856}" type="slidenum">
              <a:rPr lang="en-US"/>
              <a:pPr>
                <a:defRPr/>
              </a:pPr>
              <a:t>‹#›</a:t>
            </a:fld>
            <a:endParaRPr lang="en-US"/>
          </a:p>
        </p:txBody>
      </p:sp>
    </p:spTree>
    <p:extLst>
      <p:ext uri="{BB962C8B-B14F-4D97-AF65-F5344CB8AC3E}">
        <p14:creationId xmlns:p14="http://schemas.microsoft.com/office/powerpoint/2010/main" val="182992636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7550ADD7-D299-EA4B-9F24-31804CC71D7E}" type="slidenum">
              <a:rPr lang="en-US"/>
              <a:pPr>
                <a:defRPr/>
              </a:pPr>
              <a:t>‹#›</a:t>
            </a:fld>
            <a:endParaRPr lang="en-US"/>
          </a:p>
        </p:txBody>
      </p:sp>
    </p:spTree>
    <p:extLst>
      <p:ext uri="{BB962C8B-B14F-4D97-AF65-F5344CB8AC3E}">
        <p14:creationId xmlns:p14="http://schemas.microsoft.com/office/powerpoint/2010/main" val="10690095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idx="10"/>
          </p:nvPr>
        </p:nvSpPr>
        <p:spPr>
          <a:ln/>
        </p:spPr>
        <p:txBody>
          <a:bodyPr/>
          <a:lstStyle>
            <a:lvl1pPr>
              <a:defRPr/>
            </a:lvl1pPr>
          </a:lstStyle>
          <a:p>
            <a:pPr>
              <a:defRPr/>
            </a:pPr>
            <a:fld id="{CD2DCD52-BDD6-0F48-8EF6-6CB1E6BA6D91}" type="slidenum">
              <a:rPr lang="en-US"/>
              <a:pPr>
                <a:defRPr/>
              </a:pPr>
              <a:t>‹#›</a:t>
            </a:fld>
            <a:endParaRPr lang="en-US"/>
          </a:p>
        </p:txBody>
      </p:sp>
    </p:spTree>
    <p:extLst>
      <p:ext uri="{BB962C8B-B14F-4D97-AF65-F5344CB8AC3E}">
        <p14:creationId xmlns:p14="http://schemas.microsoft.com/office/powerpoint/2010/main" val="27836839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3FF7BB06-45C8-9840-9329-6B4E5F5223FC}" type="slidenum">
              <a:rPr lang="en-US"/>
              <a:pPr>
                <a:defRPr/>
              </a:pPr>
              <a:t>‹#›</a:t>
            </a:fld>
            <a:endParaRPr lang="en-US"/>
          </a:p>
        </p:txBody>
      </p:sp>
    </p:spTree>
    <p:extLst>
      <p:ext uri="{BB962C8B-B14F-4D97-AF65-F5344CB8AC3E}">
        <p14:creationId xmlns:p14="http://schemas.microsoft.com/office/powerpoint/2010/main" val="81729467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D2BC8940-BF53-6844-848B-F018018F53E9}" type="slidenum">
              <a:rPr lang="en-US"/>
              <a:pPr>
                <a:defRPr/>
              </a:pPr>
              <a:t>‹#›</a:t>
            </a:fld>
            <a:endParaRPr lang="en-US"/>
          </a:p>
        </p:txBody>
      </p:sp>
    </p:spTree>
    <p:extLst>
      <p:ext uri="{BB962C8B-B14F-4D97-AF65-F5344CB8AC3E}">
        <p14:creationId xmlns:p14="http://schemas.microsoft.com/office/powerpoint/2010/main" val="618752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6577543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idx="10"/>
          </p:nvPr>
        </p:nvSpPr>
        <p:spPr>
          <a:ln/>
        </p:spPr>
        <p:txBody>
          <a:bodyPr/>
          <a:lstStyle>
            <a:lvl1pPr>
              <a:defRPr/>
            </a:lvl1pPr>
          </a:lstStyle>
          <a:p>
            <a:pPr>
              <a:defRPr/>
            </a:pPr>
            <a:fld id="{FFA5BC7E-1A0D-4344-BD1F-D644FFCB782E}" type="slidenum">
              <a:rPr lang="en-US"/>
              <a:pPr>
                <a:defRPr/>
              </a:pPr>
              <a:t>‹#›</a:t>
            </a:fld>
            <a:endParaRPr lang="en-US"/>
          </a:p>
        </p:txBody>
      </p:sp>
    </p:spTree>
    <p:extLst>
      <p:ext uri="{BB962C8B-B14F-4D97-AF65-F5344CB8AC3E}">
        <p14:creationId xmlns:p14="http://schemas.microsoft.com/office/powerpoint/2010/main" val="41543363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idx="10"/>
          </p:nvPr>
        </p:nvSpPr>
        <p:spPr>
          <a:ln/>
        </p:spPr>
        <p:txBody>
          <a:bodyPr/>
          <a:lstStyle>
            <a:lvl1pPr>
              <a:defRPr/>
            </a:lvl1pPr>
          </a:lstStyle>
          <a:p>
            <a:pPr>
              <a:defRPr/>
            </a:pPr>
            <a:fld id="{993AF8BB-74BB-464F-A7BA-9A37D4B28585}" type="slidenum">
              <a:rPr lang="en-US"/>
              <a:pPr>
                <a:defRPr/>
              </a:pPr>
              <a:t>‹#›</a:t>
            </a:fld>
            <a:endParaRPr lang="en-US"/>
          </a:p>
        </p:txBody>
      </p:sp>
    </p:spTree>
    <p:extLst>
      <p:ext uri="{BB962C8B-B14F-4D97-AF65-F5344CB8AC3E}">
        <p14:creationId xmlns:p14="http://schemas.microsoft.com/office/powerpoint/2010/main" val="2187317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idx="10"/>
          </p:nvPr>
        </p:nvSpPr>
        <p:spPr>
          <a:ln/>
        </p:spPr>
        <p:txBody>
          <a:bodyPr/>
          <a:lstStyle>
            <a:lvl1pPr>
              <a:defRPr/>
            </a:lvl1pPr>
          </a:lstStyle>
          <a:p>
            <a:pPr>
              <a:defRPr/>
            </a:pPr>
            <a:fld id="{9D8B8050-5692-0549-8127-7D5E4F3AD2A7}" type="slidenum">
              <a:rPr lang="en-US"/>
              <a:pPr>
                <a:defRPr/>
              </a:pPr>
              <a:t>‹#›</a:t>
            </a:fld>
            <a:endParaRPr lang="en-US"/>
          </a:p>
        </p:txBody>
      </p:sp>
    </p:spTree>
    <p:extLst>
      <p:ext uri="{BB962C8B-B14F-4D97-AF65-F5344CB8AC3E}">
        <p14:creationId xmlns:p14="http://schemas.microsoft.com/office/powerpoint/2010/main" val="38281319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D2DD889C-F675-244F-B647-AF2E7DCD7048}" type="slidenum">
              <a:rPr lang="en-US"/>
              <a:pPr>
                <a:defRPr/>
              </a:pPr>
              <a:t>‹#›</a:t>
            </a:fld>
            <a:endParaRPr lang="en-US"/>
          </a:p>
        </p:txBody>
      </p:sp>
    </p:spTree>
    <p:extLst>
      <p:ext uri="{BB962C8B-B14F-4D97-AF65-F5344CB8AC3E}">
        <p14:creationId xmlns:p14="http://schemas.microsoft.com/office/powerpoint/2010/main" val="373062540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2F14B371-30EE-5941-8E85-A0CE73D1CD49}" type="slidenum">
              <a:rPr lang="en-US"/>
              <a:pPr>
                <a:defRPr/>
              </a:pPr>
              <a:t>‹#›</a:t>
            </a:fld>
            <a:endParaRPr lang="en-US"/>
          </a:p>
        </p:txBody>
      </p:sp>
    </p:spTree>
    <p:extLst>
      <p:ext uri="{BB962C8B-B14F-4D97-AF65-F5344CB8AC3E}">
        <p14:creationId xmlns:p14="http://schemas.microsoft.com/office/powerpoint/2010/main" val="26820437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BD5848E4-6C3B-8D45-82DF-170EDEF24B26}" type="slidenum">
              <a:rPr lang="en-US"/>
              <a:pPr>
                <a:defRPr/>
              </a:pPr>
              <a:t>‹#›</a:t>
            </a:fld>
            <a:endParaRPr lang="en-US"/>
          </a:p>
        </p:txBody>
      </p:sp>
    </p:spTree>
    <p:extLst>
      <p:ext uri="{BB962C8B-B14F-4D97-AF65-F5344CB8AC3E}">
        <p14:creationId xmlns:p14="http://schemas.microsoft.com/office/powerpoint/2010/main" val="870083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6E368164-FF09-6D47-BE16-D689A817C160}" type="slidenum">
              <a:rPr lang="en-US"/>
              <a:pPr>
                <a:defRPr/>
              </a:pPr>
              <a:t>‹#›</a:t>
            </a:fld>
            <a:endParaRPr lang="en-US"/>
          </a:p>
        </p:txBody>
      </p:sp>
    </p:spTree>
    <p:extLst>
      <p:ext uri="{BB962C8B-B14F-4D97-AF65-F5344CB8AC3E}">
        <p14:creationId xmlns:p14="http://schemas.microsoft.com/office/powerpoint/2010/main" val="332087280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C11AC43E-8E6E-3E43-81E7-66AE9D5197C3}" type="slidenum">
              <a:rPr lang="en-US"/>
              <a:pPr>
                <a:defRPr/>
              </a:pPr>
              <a:t>‹#›</a:t>
            </a:fld>
            <a:endParaRPr lang="en-US"/>
          </a:p>
        </p:txBody>
      </p:sp>
    </p:spTree>
    <p:extLst>
      <p:ext uri="{BB962C8B-B14F-4D97-AF65-F5344CB8AC3E}">
        <p14:creationId xmlns:p14="http://schemas.microsoft.com/office/powerpoint/2010/main" val="40446967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31729910-342F-7241-8A29-AB1339B8B30E}" type="slidenum">
              <a:rPr lang="en-US"/>
              <a:pPr>
                <a:defRPr/>
              </a:pPr>
              <a:t>‹#›</a:t>
            </a:fld>
            <a:endParaRPr lang="en-US"/>
          </a:p>
        </p:txBody>
      </p:sp>
    </p:spTree>
    <p:extLst>
      <p:ext uri="{BB962C8B-B14F-4D97-AF65-F5344CB8AC3E}">
        <p14:creationId xmlns:p14="http://schemas.microsoft.com/office/powerpoint/2010/main" val="31463685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8A1485B3-ADB6-6740-B866-03E0E0A3EC1E}" type="slidenum">
              <a:rPr lang="en-US"/>
              <a:pPr>
                <a:defRPr/>
              </a:pPr>
              <a:t>‹#›</a:t>
            </a:fld>
            <a:endParaRPr lang="en-US"/>
          </a:p>
        </p:txBody>
      </p:sp>
    </p:spTree>
    <p:extLst>
      <p:ext uri="{BB962C8B-B14F-4D97-AF65-F5344CB8AC3E}">
        <p14:creationId xmlns:p14="http://schemas.microsoft.com/office/powerpoint/2010/main" val="766308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9079633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10CA0D47-F2EF-3A46-B1C2-2F3EBEA32C2F}" type="slidenum">
              <a:rPr lang="en-US"/>
              <a:pPr>
                <a:defRPr/>
              </a:pPr>
              <a:t>‹#›</a:t>
            </a:fld>
            <a:endParaRPr lang="en-US"/>
          </a:p>
        </p:txBody>
      </p:sp>
    </p:spTree>
    <p:extLst>
      <p:ext uri="{BB962C8B-B14F-4D97-AF65-F5344CB8AC3E}">
        <p14:creationId xmlns:p14="http://schemas.microsoft.com/office/powerpoint/2010/main" val="11440826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8814D04F-76A8-EF47-B7A3-A6B9A92B7F26}" type="slidenum">
              <a:rPr lang="en-US"/>
              <a:pPr>
                <a:defRPr/>
              </a:pPr>
              <a:t>‹#›</a:t>
            </a:fld>
            <a:endParaRPr lang="en-US"/>
          </a:p>
        </p:txBody>
      </p:sp>
    </p:spTree>
    <p:extLst>
      <p:ext uri="{BB962C8B-B14F-4D97-AF65-F5344CB8AC3E}">
        <p14:creationId xmlns:p14="http://schemas.microsoft.com/office/powerpoint/2010/main" val="154342252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F892A506-835F-2D46-99E8-A7EC6ACEE55E}" type="slidenum">
              <a:rPr lang="en-US"/>
              <a:pPr>
                <a:defRPr/>
              </a:pPr>
              <a:t>‹#›</a:t>
            </a:fld>
            <a:endParaRPr lang="en-US"/>
          </a:p>
        </p:txBody>
      </p:sp>
    </p:spTree>
    <p:extLst>
      <p:ext uri="{BB962C8B-B14F-4D97-AF65-F5344CB8AC3E}">
        <p14:creationId xmlns:p14="http://schemas.microsoft.com/office/powerpoint/2010/main" val="316766574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30C8FC3C-9F28-A14C-A5A7-2079C8077AE3}" type="slidenum">
              <a:rPr lang="en-US"/>
              <a:pPr>
                <a:defRPr/>
              </a:pPr>
              <a:t>‹#›</a:t>
            </a:fld>
            <a:endParaRPr lang="en-US"/>
          </a:p>
        </p:txBody>
      </p:sp>
    </p:spTree>
    <p:extLst>
      <p:ext uri="{BB962C8B-B14F-4D97-AF65-F5344CB8AC3E}">
        <p14:creationId xmlns:p14="http://schemas.microsoft.com/office/powerpoint/2010/main" val="1022380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E08EA119-AA4E-2A4E-87AE-8B75F695F37F}" type="slidenum">
              <a:rPr lang="en-US"/>
              <a:pPr>
                <a:defRPr/>
              </a:pPr>
              <a:t>‹#›</a:t>
            </a:fld>
            <a:endParaRPr lang="en-US"/>
          </a:p>
        </p:txBody>
      </p:sp>
    </p:spTree>
    <p:extLst>
      <p:ext uri="{BB962C8B-B14F-4D97-AF65-F5344CB8AC3E}">
        <p14:creationId xmlns:p14="http://schemas.microsoft.com/office/powerpoint/2010/main" val="252272307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26E28D25-08D3-6C40-986C-34B72D777C35}" type="slidenum">
              <a:rPr lang="en-US"/>
              <a:pPr>
                <a:defRPr/>
              </a:pPr>
              <a:t>‹#›</a:t>
            </a:fld>
            <a:endParaRPr lang="en-US"/>
          </a:p>
        </p:txBody>
      </p:sp>
    </p:spTree>
    <p:extLst>
      <p:ext uri="{BB962C8B-B14F-4D97-AF65-F5344CB8AC3E}">
        <p14:creationId xmlns:p14="http://schemas.microsoft.com/office/powerpoint/2010/main" val="71846507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914215E9-4330-FA45-B983-D71E966C2494}" type="slidenum">
              <a:rPr lang="en-US"/>
              <a:pPr>
                <a:defRPr/>
              </a:pPr>
              <a:t>‹#›</a:t>
            </a:fld>
            <a:endParaRPr lang="en-US"/>
          </a:p>
        </p:txBody>
      </p:sp>
    </p:spTree>
    <p:extLst>
      <p:ext uri="{BB962C8B-B14F-4D97-AF65-F5344CB8AC3E}">
        <p14:creationId xmlns:p14="http://schemas.microsoft.com/office/powerpoint/2010/main" val="22698530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081E9661-F860-3940-835C-E06907127E0F}" type="slidenum">
              <a:rPr lang="en-US"/>
              <a:pPr>
                <a:defRPr/>
              </a:pPr>
              <a:t>‹#›</a:t>
            </a:fld>
            <a:endParaRPr lang="en-US"/>
          </a:p>
        </p:txBody>
      </p:sp>
    </p:spTree>
    <p:extLst>
      <p:ext uri="{BB962C8B-B14F-4D97-AF65-F5344CB8AC3E}">
        <p14:creationId xmlns:p14="http://schemas.microsoft.com/office/powerpoint/2010/main" val="13421550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C724554-936B-594D-AA13-DCF3599F31F6}" type="slidenum">
              <a:rPr lang="en-US"/>
              <a:pPr>
                <a:defRPr/>
              </a:pPr>
              <a:t>‹#›</a:t>
            </a:fld>
            <a:endParaRPr lang="en-US"/>
          </a:p>
        </p:txBody>
      </p:sp>
    </p:spTree>
    <p:extLst>
      <p:ext uri="{BB962C8B-B14F-4D97-AF65-F5344CB8AC3E}">
        <p14:creationId xmlns:p14="http://schemas.microsoft.com/office/powerpoint/2010/main" val="27005757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F2643782-7F98-C240-B400-941BC47D0265}" type="slidenum">
              <a:rPr lang="en-US"/>
              <a:pPr>
                <a:defRPr/>
              </a:pPr>
              <a:t>‹#›</a:t>
            </a:fld>
            <a:endParaRPr lang="en-US"/>
          </a:p>
        </p:txBody>
      </p:sp>
    </p:spTree>
    <p:extLst>
      <p:ext uri="{BB962C8B-B14F-4D97-AF65-F5344CB8AC3E}">
        <p14:creationId xmlns:p14="http://schemas.microsoft.com/office/powerpoint/2010/main" val="4064655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50739625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B8CBC84-CF0E-6748-9A51-2D6D5BE0CA0C}" type="slidenum">
              <a:rPr lang="en-US"/>
              <a:pPr>
                <a:defRPr/>
              </a:pPr>
              <a:t>‹#›</a:t>
            </a:fld>
            <a:endParaRPr lang="en-US"/>
          </a:p>
        </p:txBody>
      </p:sp>
    </p:spTree>
    <p:extLst>
      <p:ext uri="{BB962C8B-B14F-4D97-AF65-F5344CB8AC3E}">
        <p14:creationId xmlns:p14="http://schemas.microsoft.com/office/powerpoint/2010/main" val="24075393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24813F10-CD68-2443-9E49-10ABB37826FC}" type="slidenum">
              <a:rPr lang="en-US"/>
              <a:pPr>
                <a:defRPr/>
              </a:pPr>
              <a:t>‹#›</a:t>
            </a:fld>
            <a:endParaRPr lang="en-US"/>
          </a:p>
        </p:txBody>
      </p:sp>
    </p:spTree>
    <p:extLst>
      <p:ext uri="{BB962C8B-B14F-4D97-AF65-F5344CB8AC3E}">
        <p14:creationId xmlns:p14="http://schemas.microsoft.com/office/powerpoint/2010/main" val="234676167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F60AE281-65E5-9D4B-9BFC-76737B3E54BF}" type="slidenum">
              <a:rPr lang="en-US"/>
              <a:pPr>
                <a:defRPr/>
              </a:pPr>
              <a:t>‹#›</a:t>
            </a:fld>
            <a:endParaRPr lang="en-US"/>
          </a:p>
        </p:txBody>
      </p:sp>
    </p:spTree>
    <p:extLst>
      <p:ext uri="{BB962C8B-B14F-4D97-AF65-F5344CB8AC3E}">
        <p14:creationId xmlns:p14="http://schemas.microsoft.com/office/powerpoint/2010/main" val="34908668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057C0DD2-435F-FE47-B667-B04FA794E616}" type="slidenum">
              <a:rPr lang="en-US"/>
              <a:pPr>
                <a:defRPr/>
              </a:pPr>
              <a:t>‹#›</a:t>
            </a:fld>
            <a:endParaRPr lang="en-US"/>
          </a:p>
        </p:txBody>
      </p:sp>
    </p:spTree>
    <p:extLst>
      <p:ext uri="{BB962C8B-B14F-4D97-AF65-F5344CB8AC3E}">
        <p14:creationId xmlns:p14="http://schemas.microsoft.com/office/powerpoint/2010/main" val="86606752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B79ACD1A-655D-1C4C-8EFA-3B465160B240}" type="slidenum">
              <a:rPr lang="en-US"/>
              <a:pPr>
                <a:defRPr/>
              </a:pPr>
              <a:t>‹#›</a:t>
            </a:fld>
            <a:endParaRPr lang="en-US"/>
          </a:p>
        </p:txBody>
      </p:sp>
    </p:spTree>
    <p:extLst>
      <p:ext uri="{BB962C8B-B14F-4D97-AF65-F5344CB8AC3E}">
        <p14:creationId xmlns:p14="http://schemas.microsoft.com/office/powerpoint/2010/main" val="112149107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1C1A53AF-FBD6-B34A-8CE3-EE9BAF3766D7}" type="slidenum">
              <a:rPr lang="en-US"/>
              <a:pPr>
                <a:defRPr/>
              </a:pPr>
              <a:t>‹#›</a:t>
            </a:fld>
            <a:endParaRPr lang="en-US"/>
          </a:p>
        </p:txBody>
      </p:sp>
    </p:spTree>
    <p:extLst>
      <p:ext uri="{BB962C8B-B14F-4D97-AF65-F5344CB8AC3E}">
        <p14:creationId xmlns:p14="http://schemas.microsoft.com/office/powerpoint/2010/main" val="31541286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0886842D-90FF-7C40-A016-71B6868CAF2C}" type="slidenum">
              <a:rPr lang="en-US"/>
              <a:pPr>
                <a:defRPr/>
              </a:pPr>
              <a:t>‹#›</a:t>
            </a:fld>
            <a:endParaRPr lang="en-US"/>
          </a:p>
        </p:txBody>
      </p:sp>
    </p:spTree>
    <p:extLst>
      <p:ext uri="{BB962C8B-B14F-4D97-AF65-F5344CB8AC3E}">
        <p14:creationId xmlns:p14="http://schemas.microsoft.com/office/powerpoint/2010/main" val="35016982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E28F4298-CA30-DE4C-A964-C62585A07054}" type="slidenum">
              <a:rPr lang="en-US"/>
              <a:pPr>
                <a:defRPr/>
              </a:pPr>
              <a:t>‹#›</a:t>
            </a:fld>
            <a:endParaRPr lang="en-US"/>
          </a:p>
        </p:txBody>
      </p:sp>
    </p:spTree>
    <p:extLst>
      <p:ext uri="{BB962C8B-B14F-4D97-AF65-F5344CB8AC3E}">
        <p14:creationId xmlns:p14="http://schemas.microsoft.com/office/powerpoint/2010/main" val="4225114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B1307073-7A9C-A34F-8457-50ADD26ACBC5}" type="slidenum">
              <a:rPr lang="en-US"/>
              <a:pPr>
                <a:defRPr/>
              </a:pPr>
              <a:t>‹#›</a:t>
            </a:fld>
            <a:endParaRPr lang="en-US"/>
          </a:p>
        </p:txBody>
      </p:sp>
    </p:spTree>
    <p:extLst>
      <p:ext uri="{BB962C8B-B14F-4D97-AF65-F5344CB8AC3E}">
        <p14:creationId xmlns:p14="http://schemas.microsoft.com/office/powerpoint/2010/main" val="5311706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FD5A18DA-02BE-3441-A58D-D1AF053E03C3}" type="slidenum">
              <a:rPr lang="en-US"/>
              <a:pPr>
                <a:defRPr/>
              </a:pPr>
              <a:t>‹#›</a:t>
            </a:fld>
            <a:endParaRPr lang="en-US"/>
          </a:p>
        </p:txBody>
      </p:sp>
    </p:spTree>
    <p:extLst>
      <p:ext uri="{BB962C8B-B14F-4D97-AF65-F5344CB8AC3E}">
        <p14:creationId xmlns:p14="http://schemas.microsoft.com/office/powerpoint/2010/main" val="3885452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13" Type="http://schemas.openxmlformats.org/officeDocument/2006/relationships/image" Target="../media/image1.jpeg"/><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1.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050"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051"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solidFill>
              </a:defRPr>
            </a:lvl1pPr>
          </a:lstStyle>
          <a:p>
            <a:fld id="{3802798F-63DF-6748-9DDE-02C5F4F8E8D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1266"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1267"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9E15170F-BF4F-F742-BA51-3C0C03EA7196}" type="slidenum">
              <a:rPr lang="en-US"/>
              <a:pPr>
                <a:defRPr/>
              </a:pPr>
              <a:t>‹#›</a:t>
            </a:fld>
            <a:endParaRPr lang="en-US"/>
          </a:p>
        </p:txBody>
      </p:sp>
      <p:sp>
        <p:nvSpPr>
          <p:cNvPr id="11268"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body" idx="1"/>
          </p:nvPr>
        </p:nvSpPr>
        <p:spPr bwMode="auto">
          <a:xfrm>
            <a:off x="8369300" y="2324100"/>
            <a:ext cx="4052888" cy="89027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2290"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2291"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body" idx="1"/>
          </p:nvPr>
        </p:nvSpPr>
        <p:spPr bwMode="auto">
          <a:xfrm>
            <a:off x="571500" y="863600"/>
            <a:ext cx="11850688" cy="83550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4338" name="Line 2"/>
          <p:cNvSpPr>
            <a:spLocks noChangeShapeType="1"/>
          </p:cNvSpPr>
          <p:nvPr/>
        </p:nvSpPr>
        <p:spPr bwMode="auto">
          <a:xfrm flipH="1">
            <a:off x="9055100" y="519113"/>
            <a:ext cx="23813" cy="7964487"/>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339" name="Line 3"/>
          <p:cNvSpPr>
            <a:spLocks noChangeShapeType="1"/>
          </p:cNvSpPr>
          <p:nvPr/>
        </p:nvSpPr>
        <p:spPr bwMode="auto">
          <a:xfrm>
            <a:off x="9066213" y="3092450"/>
            <a:ext cx="3430587" cy="1588"/>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340" name="Line 4"/>
          <p:cNvSpPr>
            <a:spLocks noChangeShapeType="1"/>
          </p:cNvSpPr>
          <p:nvPr/>
        </p:nvSpPr>
        <p:spPr bwMode="auto">
          <a:xfrm>
            <a:off x="9066213" y="5873750"/>
            <a:ext cx="3430587" cy="1588"/>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5362"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5363"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6386" name="Line 2"/>
          <p:cNvSpPr>
            <a:spLocks noChangeShapeType="1"/>
          </p:cNvSpPr>
          <p:nvPr/>
        </p:nvSpPr>
        <p:spPr bwMode="auto">
          <a:xfrm flipH="1">
            <a:off x="4419600" y="1778000"/>
            <a:ext cx="23813" cy="5054600"/>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Grp="1" noChangeArrowheads="1"/>
          </p:cNvSpPr>
          <p:nvPr>
            <p:ph type="body" idx="1"/>
          </p:nvPr>
        </p:nvSpPr>
        <p:spPr bwMode="auto">
          <a:xfrm>
            <a:off x="571500" y="5016500"/>
            <a:ext cx="5068888" cy="36607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7410" name="Line 2"/>
          <p:cNvSpPr>
            <a:spLocks noChangeShapeType="1"/>
          </p:cNvSpPr>
          <p:nvPr/>
        </p:nvSpPr>
        <p:spPr bwMode="auto">
          <a:xfrm>
            <a:off x="647700" y="4749800"/>
            <a:ext cx="4881563"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7411" name="Rectangle 3"/>
          <p:cNvSpPr>
            <a:spLocks noGrp="1" noChangeArrowheads="1"/>
          </p:cNvSpPr>
          <p:nvPr>
            <p:ph type="title"/>
          </p:nvPr>
        </p:nvSpPr>
        <p:spPr bwMode="auto">
          <a:xfrm>
            <a:off x="571500" y="1320800"/>
            <a:ext cx="5068888" cy="31638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bwMode="auto">
          <a:xfrm>
            <a:off x="1409700" y="7785100"/>
            <a:ext cx="5780088" cy="16906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ctr" anchorCtr="0" compatLnSpc="1">
            <a:prstTxWarp prst="textNoShape">
              <a:avLst/>
            </a:prstTxWarp>
          </a:bodyPr>
          <a:lstStyle/>
          <a:p>
            <a:pPr lvl="0"/>
            <a:r>
              <a:rPr lang="en-GB"/>
              <a:t>Click to edit the title text format</a:t>
            </a:r>
          </a:p>
        </p:txBody>
      </p:sp>
      <p:sp>
        <p:nvSpPr>
          <p:cNvPr id="18434" name="Line 2"/>
          <p:cNvSpPr>
            <a:spLocks noChangeShapeType="1"/>
          </p:cNvSpPr>
          <p:nvPr/>
        </p:nvSpPr>
        <p:spPr bwMode="auto">
          <a:xfrm>
            <a:off x="7543800" y="7975600"/>
            <a:ext cx="1588" cy="1422400"/>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8435" name="Rectangle 3"/>
          <p:cNvSpPr>
            <a:spLocks noGrp="1" noChangeArrowheads="1"/>
          </p:cNvSpPr>
          <p:nvPr>
            <p:ph type="body" idx="1"/>
          </p:nvPr>
        </p:nvSpPr>
        <p:spPr bwMode="auto">
          <a:xfrm>
            <a:off x="7848600" y="8470900"/>
            <a:ext cx="4941888" cy="36607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9458" name="Line 2"/>
          <p:cNvSpPr>
            <a:spLocks noChangeShapeType="1"/>
          </p:cNvSpPr>
          <p:nvPr/>
        </p:nvSpPr>
        <p:spPr bwMode="auto">
          <a:xfrm>
            <a:off x="6502400" y="1803400"/>
            <a:ext cx="1588" cy="4318000"/>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0482" name="Line 2"/>
          <p:cNvSpPr>
            <a:spLocks noChangeShapeType="1"/>
          </p:cNvSpPr>
          <p:nvPr/>
        </p:nvSpPr>
        <p:spPr bwMode="auto">
          <a:xfrm flipH="1">
            <a:off x="6477000" y="508000"/>
            <a:ext cx="23813" cy="8013700"/>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3074"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075" name="Rectangle 3"/>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1506" name="Line 2"/>
          <p:cNvSpPr>
            <a:spLocks noChangeShapeType="1"/>
          </p:cNvSpPr>
          <p:nvPr/>
        </p:nvSpPr>
        <p:spPr bwMode="auto">
          <a:xfrm flipH="1">
            <a:off x="4432300" y="1776413"/>
            <a:ext cx="23813" cy="5068887"/>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1507" name="Line 3"/>
          <p:cNvSpPr>
            <a:spLocks noChangeShapeType="1"/>
          </p:cNvSpPr>
          <p:nvPr/>
        </p:nvSpPr>
        <p:spPr bwMode="auto">
          <a:xfrm flipH="1">
            <a:off x="8534400" y="1776413"/>
            <a:ext cx="23813" cy="5068887"/>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body" idx="1"/>
          </p:nvPr>
        </p:nvSpPr>
        <p:spPr bwMode="auto">
          <a:xfrm>
            <a:off x="571500" y="2324100"/>
            <a:ext cx="5068888" cy="7318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3554" name="Line 2"/>
          <p:cNvSpPr>
            <a:spLocks noChangeShapeType="1"/>
          </p:cNvSpPr>
          <p:nvPr/>
        </p:nvSpPr>
        <p:spPr bwMode="auto">
          <a:xfrm>
            <a:off x="647700" y="1968500"/>
            <a:ext cx="48768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3555" name="Rectangle 3"/>
          <p:cNvSpPr>
            <a:spLocks noGrp="1" noChangeArrowheads="1"/>
          </p:cNvSpPr>
          <p:nvPr>
            <p:ph type="title"/>
          </p:nvPr>
        </p:nvSpPr>
        <p:spPr bwMode="auto">
          <a:xfrm>
            <a:off x="571500" y="328613"/>
            <a:ext cx="50688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4578" name="Line 2"/>
          <p:cNvSpPr>
            <a:spLocks noChangeShapeType="1"/>
          </p:cNvSpPr>
          <p:nvPr/>
        </p:nvSpPr>
        <p:spPr bwMode="auto">
          <a:xfrm flipH="1">
            <a:off x="6477000" y="519113"/>
            <a:ext cx="23813" cy="7964487"/>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4579" name="Line 3"/>
          <p:cNvSpPr>
            <a:spLocks noChangeShapeType="1"/>
          </p:cNvSpPr>
          <p:nvPr/>
        </p:nvSpPr>
        <p:spPr bwMode="auto">
          <a:xfrm>
            <a:off x="6488113" y="4476750"/>
            <a:ext cx="5995987" cy="1588"/>
          </a:xfrm>
          <a:prstGeom prst="line">
            <a:avLst/>
          </a:prstGeom>
          <a:noFill/>
          <a:ln w="12600" cap="sq">
            <a:solidFill>
              <a:srgbClr val="9A9A9A"/>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body" idx="1"/>
          </p:nvPr>
        </p:nvSpPr>
        <p:spPr bwMode="auto">
          <a:xfrm>
            <a:off x="571500" y="2324100"/>
            <a:ext cx="5068888" cy="7318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5602"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5603"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6626"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6627"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6628" name="Rectangle 4"/>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FC6198F5-EBB4-8446-B074-2C0AE5D5E2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649"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0" y="8777288"/>
            <a:ext cx="2889250" cy="82391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7650" name="Rectangle 2"/>
          <p:cNvSpPr>
            <a:spLocks noGrp="1" noChangeArrowheads="1"/>
          </p:cNvSpPr>
          <p:nvPr>
            <p:ph type="dt"/>
          </p:nvPr>
        </p:nvSpPr>
        <p:spPr bwMode="auto">
          <a:xfrm>
            <a:off x="974725" y="8885238"/>
            <a:ext cx="2697163" cy="638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endParaRPr lang="en-US"/>
          </a:p>
        </p:txBody>
      </p:sp>
      <p:sp>
        <p:nvSpPr>
          <p:cNvPr id="27651" name="Text Box 3"/>
          <p:cNvSpPr txBox="1">
            <a:spLocks noChangeArrowheads="1"/>
          </p:cNvSpPr>
          <p:nvPr/>
        </p:nvSpPr>
        <p:spPr bwMode="auto">
          <a:xfrm>
            <a:off x="4441825" y="8885238"/>
            <a:ext cx="4116388" cy="6492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7652" name="Rectangle 4"/>
          <p:cNvSpPr>
            <a:spLocks noGrp="1" noChangeArrowheads="1"/>
          </p:cNvSpPr>
          <p:nvPr>
            <p:ph type="sldNum"/>
          </p:nvPr>
        </p:nvSpPr>
        <p:spPr bwMode="auto">
          <a:xfrm>
            <a:off x="9318625" y="8885238"/>
            <a:ext cx="2697163" cy="638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fld id="{A4BBA098-45FA-4740-B54A-326D89CB41EC}" type="slidenum">
              <a:rPr lang="en-US"/>
              <a:pPr>
                <a:defRPr/>
              </a:pPr>
              <a:t>‹#›</a:t>
            </a:fld>
            <a:endParaRPr lang="en-US"/>
          </a:p>
        </p:txBody>
      </p:sp>
      <p:sp>
        <p:nvSpPr>
          <p:cNvPr id="27653" name="Rectangle 5"/>
          <p:cNvSpPr>
            <a:spLocks noGrp="1" noChangeArrowheads="1"/>
          </p:cNvSpPr>
          <p:nvPr>
            <p:ph type="title"/>
          </p:nvPr>
        </p:nvSpPr>
        <p:spPr bwMode="auto">
          <a:xfrm>
            <a:off x="650875" y="388938"/>
            <a:ext cx="11691938" cy="16160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27654" name="Rectangle 6"/>
          <p:cNvSpPr>
            <a:spLocks noGrp="1" noChangeArrowheads="1"/>
          </p:cNvSpPr>
          <p:nvPr>
            <p:ph type="body" idx="1"/>
          </p:nvPr>
        </p:nvSpPr>
        <p:spPr bwMode="auto">
          <a:xfrm>
            <a:off x="650875" y="2281238"/>
            <a:ext cx="11691938" cy="56451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298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hf hdr="0" ftr="0" dt="0"/>
  <p:txStyles>
    <p:titleStyle>
      <a:lvl1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mj-lt"/>
          <a:ea typeface="+mj-ea"/>
          <a:cs typeface="+mj-cs"/>
        </a:defRPr>
      </a:lvl1pPr>
      <a:lvl2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2pPr>
      <a:lvl3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3pPr>
      <a:lvl4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4pPr>
      <a:lvl5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5pPr>
      <a:lvl6pPr marL="25146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6pPr>
      <a:lvl7pPr marL="29718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7pPr>
      <a:lvl8pPr marL="34290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8pPr>
      <a:lvl9pPr marL="38862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9pPr>
    </p:titleStyle>
    <p:bodyStyle>
      <a:lvl1pPr marL="342900" indent="-342900" algn="l" defTabSz="358775" rtl="0" eaLnBrk="0" fontAlgn="base" hangingPunct="0">
        <a:lnSpc>
          <a:spcPct val="93000"/>
        </a:lnSpc>
        <a:spcBef>
          <a:spcPct val="0"/>
        </a:spcBef>
        <a:spcAft>
          <a:spcPts val="2013"/>
        </a:spcAft>
        <a:buClr>
          <a:srgbClr val="000000"/>
        </a:buClr>
        <a:buSzPct val="100000"/>
        <a:buFont typeface="Times New Roman" charset="0"/>
        <a:defRPr sz="3400" i="1">
          <a:solidFill>
            <a:srgbClr val="0000FF"/>
          </a:solidFill>
          <a:latin typeface="+mn-lt"/>
          <a:ea typeface="+mn-ea"/>
          <a:cs typeface="+mn-cs"/>
        </a:defRPr>
      </a:lvl1pPr>
      <a:lvl2pPr marL="742950" indent="-285750" algn="l" defTabSz="358775" rtl="0" eaLnBrk="0" fontAlgn="base" hangingPunct="0">
        <a:lnSpc>
          <a:spcPct val="93000"/>
        </a:lnSpc>
        <a:spcBef>
          <a:spcPct val="0"/>
        </a:spcBef>
        <a:spcAft>
          <a:spcPts val="1613"/>
        </a:spcAft>
        <a:buClr>
          <a:srgbClr val="000000"/>
        </a:buClr>
        <a:buSzPct val="100000"/>
        <a:buFont typeface="Times New Roman" charset="0"/>
        <a:defRPr sz="2600" i="1">
          <a:solidFill>
            <a:srgbClr val="000000"/>
          </a:solidFill>
          <a:latin typeface="+mn-lt"/>
          <a:ea typeface="+mn-ea"/>
          <a:cs typeface="+mn-cs"/>
        </a:defRPr>
      </a:lvl2pPr>
      <a:lvl3pPr marL="1143000" indent="-228600" algn="l" defTabSz="358775" rtl="0" eaLnBrk="0" fontAlgn="base" hangingPunct="0">
        <a:lnSpc>
          <a:spcPct val="93000"/>
        </a:lnSpc>
        <a:spcBef>
          <a:spcPct val="0"/>
        </a:spcBef>
        <a:spcAft>
          <a:spcPts val="1213"/>
        </a:spcAft>
        <a:buClr>
          <a:srgbClr val="000000"/>
        </a:buClr>
        <a:buSzPct val="100000"/>
        <a:buFont typeface="Times New Roman" charset="0"/>
        <a:defRPr sz="2300" i="1">
          <a:solidFill>
            <a:srgbClr val="000000"/>
          </a:solidFill>
          <a:latin typeface="+mn-lt"/>
          <a:ea typeface="+mn-ea"/>
          <a:cs typeface="+mn-cs"/>
        </a:defRPr>
      </a:lvl3pPr>
      <a:lvl4pPr marL="1600200" indent="-228600" algn="l" defTabSz="358775" rtl="0" eaLnBrk="0" fontAlgn="base" hangingPunct="0">
        <a:lnSpc>
          <a:spcPct val="93000"/>
        </a:lnSpc>
        <a:spcBef>
          <a:spcPct val="0"/>
        </a:spcBef>
        <a:spcAft>
          <a:spcPts val="813"/>
        </a:spcAft>
        <a:buClr>
          <a:srgbClr val="000000"/>
        </a:buClr>
        <a:buSzPct val="100000"/>
        <a:buFont typeface="Times New Roman" charset="0"/>
        <a:defRPr sz="2000" i="1">
          <a:solidFill>
            <a:srgbClr val="000000"/>
          </a:solidFill>
          <a:latin typeface="+mn-lt"/>
          <a:ea typeface="+mn-ea"/>
          <a:cs typeface="+mn-cs"/>
        </a:defRPr>
      </a:lvl4pPr>
      <a:lvl5pPr marL="20574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5pPr>
      <a:lvl6pPr marL="25146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6pPr>
      <a:lvl7pPr marL="29718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7pPr>
      <a:lvl8pPr marL="34290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8pPr>
      <a:lvl9pPr marL="38862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0" y="8777288"/>
            <a:ext cx="2889250" cy="82391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8674" name="Rectangle 2"/>
          <p:cNvSpPr>
            <a:spLocks noGrp="1" noChangeArrowheads="1"/>
          </p:cNvSpPr>
          <p:nvPr>
            <p:ph type="title"/>
          </p:nvPr>
        </p:nvSpPr>
        <p:spPr bwMode="auto">
          <a:xfrm>
            <a:off x="974725" y="866775"/>
            <a:ext cx="11041063" cy="963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28675" name="Rectangle 3"/>
          <p:cNvSpPr>
            <a:spLocks noGrp="1" noChangeArrowheads="1"/>
          </p:cNvSpPr>
          <p:nvPr>
            <p:ph type="body" idx="1"/>
          </p:nvPr>
        </p:nvSpPr>
        <p:spPr bwMode="auto">
          <a:xfrm>
            <a:off x="974725" y="2058988"/>
            <a:ext cx="11041063" cy="6599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8676" name="Rectangle 4"/>
          <p:cNvSpPr>
            <a:spLocks noGrp="1" noChangeArrowheads="1"/>
          </p:cNvSpPr>
          <p:nvPr>
            <p:ph type="dt"/>
          </p:nvPr>
        </p:nvSpPr>
        <p:spPr bwMode="auto">
          <a:xfrm>
            <a:off x="974725" y="8885238"/>
            <a:ext cx="2697163" cy="638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endParaRPr lang="en-US"/>
          </a:p>
        </p:txBody>
      </p:sp>
      <p:sp>
        <p:nvSpPr>
          <p:cNvPr id="28677" name="Text Box 5"/>
          <p:cNvSpPr txBox="1">
            <a:spLocks noChangeArrowheads="1"/>
          </p:cNvSpPr>
          <p:nvPr/>
        </p:nvSpPr>
        <p:spPr bwMode="auto">
          <a:xfrm>
            <a:off x="4441825" y="8885238"/>
            <a:ext cx="4116388" cy="6492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8678" name="Rectangle 6"/>
          <p:cNvSpPr>
            <a:spLocks noGrp="1" noChangeArrowheads="1"/>
          </p:cNvSpPr>
          <p:nvPr>
            <p:ph type="sldNum"/>
          </p:nvPr>
        </p:nvSpPr>
        <p:spPr bwMode="auto">
          <a:xfrm>
            <a:off x="9318625" y="8885238"/>
            <a:ext cx="2697163" cy="6381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fld id="{B55B6CC4-C500-8A48-94CD-4A9BC520D3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mj-lt"/>
          <a:ea typeface="+mj-ea"/>
          <a:cs typeface="+mj-cs"/>
        </a:defRPr>
      </a:lvl1pPr>
      <a:lvl2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2pPr>
      <a:lvl3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3pPr>
      <a:lvl4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4pPr>
      <a:lvl5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5pPr>
      <a:lvl6pPr marL="25146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6pPr>
      <a:lvl7pPr marL="29718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7pPr>
      <a:lvl8pPr marL="34290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8pPr>
      <a:lvl9pPr marL="38862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9pPr>
    </p:titleStyle>
    <p:bodyStyle>
      <a:lvl1pPr marL="342900" indent="-342900" algn="l" defTabSz="358775" rtl="0" eaLnBrk="0" fontAlgn="base" hangingPunct="0">
        <a:lnSpc>
          <a:spcPct val="93000"/>
        </a:lnSpc>
        <a:spcBef>
          <a:spcPct val="0"/>
        </a:spcBef>
        <a:spcAft>
          <a:spcPts val="2013"/>
        </a:spcAft>
        <a:buClr>
          <a:srgbClr val="000000"/>
        </a:buClr>
        <a:buSzPct val="100000"/>
        <a:buFont typeface="Times New Roman" charset="0"/>
        <a:defRPr sz="3400" i="1">
          <a:solidFill>
            <a:srgbClr val="0000FF"/>
          </a:solidFill>
          <a:latin typeface="+mn-lt"/>
          <a:ea typeface="+mn-ea"/>
          <a:cs typeface="+mn-cs"/>
        </a:defRPr>
      </a:lvl1pPr>
      <a:lvl2pPr marL="742950" indent="-285750" algn="l" defTabSz="358775" rtl="0" eaLnBrk="0" fontAlgn="base" hangingPunct="0">
        <a:lnSpc>
          <a:spcPct val="93000"/>
        </a:lnSpc>
        <a:spcBef>
          <a:spcPct val="0"/>
        </a:spcBef>
        <a:spcAft>
          <a:spcPts val="1613"/>
        </a:spcAft>
        <a:buClr>
          <a:srgbClr val="000000"/>
        </a:buClr>
        <a:buSzPct val="100000"/>
        <a:buFont typeface="Times New Roman" charset="0"/>
        <a:defRPr sz="2600" i="1">
          <a:solidFill>
            <a:srgbClr val="000000"/>
          </a:solidFill>
          <a:latin typeface="+mn-lt"/>
          <a:ea typeface="+mn-ea"/>
          <a:cs typeface="+mn-cs"/>
        </a:defRPr>
      </a:lvl2pPr>
      <a:lvl3pPr marL="1143000" indent="-228600" algn="l" defTabSz="358775" rtl="0" eaLnBrk="0" fontAlgn="base" hangingPunct="0">
        <a:lnSpc>
          <a:spcPct val="93000"/>
        </a:lnSpc>
        <a:spcBef>
          <a:spcPct val="0"/>
        </a:spcBef>
        <a:spcAft>
          <a:spcPts val="1213"/>
        </a:spcAft>
        <a:buClr>
          <a:srgbClr val="000000"/>
        </a:buClr>
        <a:buSzPct val="100000"/>
        <a:buFont typeface="Times New Roman" charset="0"/>
        <a:defRPr sz="2300" i="1">
          <a:solidFill>
            <a:srgbClr val="000000"/>
          </a:solidFill>
          <a:latin typeface="+mn-lt"/>
          <a:ea typeface="+mn-ea"/>
          <a:cs typeface="+mn-cs"/>
        </a:defRPr>
      </a:lvl3pPr>
      <a:lvl4pPr marL="1600200" indent="-228600" algn="l" defTabSz="358775" rtl="0" eaLnBrk="0" fontAlgn="base" hangingPunct="0">
        <a:lnSpc>
          <a:spcPct val="93000"/>
        </a:lnSpc>
        <a:spcBef>
          <a:spcPct val="0"/>
        </a:spcBef>
        <a:spcAft>
          <a:spcPts val="813"/>
        </a:spcAft>
        <a:buClr>
          <a:srgbClr val="000000"/>
        </a:buClr>
        <a:buSzPct val="100000"/>
        <a:buFont typeface="Times New Roman" charset="0"/>
        <a:defRPr sz="2000" i="1">
          <a:solidFill>
            <a:srgbClr val="000000"/>
          </a:solidFill>
          <a:latin typeface="+mn-lt"/>
          <a:ea typeface="+mn-ea"/>
          <a:cs typeface="+mn-cs"/>
        </a:defRPr>
      </a:lvl4pPr>
      <a:lvl5pPr marL="20574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5pPr>
      <a:lvl6pPr marL="25146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6pPr>
      <a:lvl7pPr marL="29718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7pPr>
      <a:lvl8pPr marL="34290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8pPr>
      <a:lvl9pPr marL="38862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571500" y="3708400"/>
            <a:ext cx="11850688" cy="23256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ctr" anchorCtr="0" compatLnSpc="1">
            <a:prstTxWarp prst="textNoShape">
              <a:avLst/>
            </a:prstTxWarp>
          </a:bodyPr>
          <a:lstStyle/>
          <a:p>
            <a:pPr lvl="0"/>
            <a:r>
              <a:rPr lang="en-GB"/>
              <a:t>Click to edit the title text format</a:t>
            </a:r>
          </a:p>
        </p:txBody>
      </p:sp>
      <p:sp>
        <p:nvSpPr>
          <p:cNvPr id="4098" name="Rectangle 2"/>
          <p:cNvSpPr>
            <a:spLocks noGrp="1" noChangeArrowheads="1"/>
          </p:cNvSpPr>
          <p:nvPr>
            <p:ph type="body" idx="1"/>
          </p:nvPr>
        </p:nvSpPr>
        <p:spPr bwMode="auto">
          <a:xfrm>
            <a:off x="650875" y="2282825"/>
            <a:ext cx="11691938" cy="56451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650875" y="388938"/>
            <a:ext cx="11691938" cy="16176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5122" name="Rectangle 2"/>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FA926AD2-D67B-E04E-BF9D-5B4C5D9F892F}" type="slidenum">
              <a:rPr lang="en-US"/>
              <a:pPr>
                <a:defRPr/>
              </a:pPr>
              <a:t>‹#›</a:t>
            </a:fld>
            <a:endParaRPr lang="en-US"/>
          </a:p>
        </p:txBody>
      </p:sp>
      <p:sp>
        <p:nvSpPr>
          <p:cNvPr id="6146" name="Rectangle 2"/>
          <p:cNvSpPr>
            <a:spLocks noGrp="1" noChangeArrowheads="1"/>
          </p:cNvSpPr>
          <p:nvPr>
            <p:ph type="title"/>
          </p:nvPr>
        </p:nvSpPr>
        <p:spPr bwMode="auto">
          <a:xfrm>
            <a:off x="650875" y="388938"/>
            <a:ext cx="11691938" cy="16176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6147" name="Rectangle 3"/>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7170"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7171"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5AB99F3E-9034-EC4C-AB9F-1C4B53344E32}" type="slidenum">
              <a:rPr lang="en-US"/>
              <a:pPr>
                <a:defRPr/>
              </a:pPr>
              <a:t>‹#›</a:t>
            </a:fld>
            <a:endParaRPr lang="en-US"/>
          </a:p>
        </p:txBody>
      </p:sp>
      <p:sp>
        <p:nvSpPr>
          <p:cNvPr id="7172"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8194"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8195"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8196" name="Rectangle 4"/>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6C080CF3-D0AE-524D-A0B6-6695C259EA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9218"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9219"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B7E25456-F0F1-4445-A779-BF3123C5508F}" type="slidenum">
              <a:rPr lang="en-US"/>
              <a:pPr>
                <a:defRPr/>
              </a:pPr>
              <a:t>‹#›</a:t>
            </a:fld>
            <a:endParaRPr lang="en-US"/>
          </a:p>
        </p:txBody>
      </p:sp>
      <p:sp>
        <p:nvSpPr>
          <p:cNvPr id="9220"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0242"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0243"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BF6931AB-6532-304C-A554-03C4E777D590}" type="slidenum">
              <a:rPr lang="en-US"/>
              <a:pPr>
                <a:defRPr/>
              </a:pPr>
              <a:t>‹#›</a:t>
            </a:fld>
            <a:endParaRPr lang="en-US"/>
          </a:p>
        </p:txBody>
      </p:sp>
      <p:sp>
        <p:nvSpPr>
          <p:cNvPr id="10244"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1.wmf"/></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4.png"/></Relationships>
</file>

<file path=ppt/slides/_rels/slide3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5.png"/><Relationship Id="rId4" Type="http://schemas.openxmlformats.org/officeDocument/2006/relationships/image" Target="../media/image28.png"/><Relationship Id="rId9"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6.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7.xml"/><Relationship Id="rId4" Type="http://schemas.openxmlformats.org/officeDocument/2006/relationships/image" Target="../media/image70.JPG"/></Relationships>
</file>

<file path=ppt/slides/_rels/slide5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62.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6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6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571500" y="1320800"/>
            <a:ext cx="11861800" cy="3175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An Introduction to Medical Imaging Devices</a:t>
            </a:r>
          </a:p>
        </p:txBody>
      </p:sp>
      <p:sp>
        <p:nvSpPr>
          <p:cNvPr id="4" name="Text Box 2"/>
          <p:cNvSpPr txBox="1">
            <a:spLocks noChangeArrowheads="1"/>
          </p:cNvSpPr>
          <p:nvPr/>
        </p:nvSpPr>
        <p:spPr bwMode="auto">
          <a:xfrm>
            <a:off x="4864100" y="5093921"/>
            <a:ext cx="3034506" cy="8501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2800" dirty="0">
                <a:solidFill>
                  <a:srgbClr val="606060"/>
                </a:solidFill>
                <a:latin typeface="Arial Narrow" charset="0"/>
              </a:rPr>
              <a:t>Martin L. Purschke</a:t>
            </a:r>
          </a:p>
          <a:p>
            <a:pPr eaLnBrk="1" hangingPunct="1">
              <a:buClrTx/>
              <a:buFontTx/>
              <a:buNone/>
              <a:defRPr/>
            </a:pPr>
            <a:endParaRPr lang="en-US" sz="2800" dirty="0">
              <a:solidFill>
                <a:srgbClr val="606060"/>
              </a:solidFill>
              <a:latin typeface="Arial Narrow" charset="0"/>
            </a:endParaRPr>
          </a:p>
          <a:p>
            <a:pPr eaLnBrk="1" hangingPunct="1">
              <a:buClrTx/>
              <a:buFontTx/>
              <a:buNone/>
              <a:defRPr/>
            </a:pPr>
            <a:endParaRPr lang="en-US" sz="2800" dirty="0">
              <a:solidFill>
                <a:srgbClr val="606060"/>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1</a:t>
            </a:fld>
            <a:endParaRPr lang="en-US"/>
          </a:p>
        </p:txBody>
      </p:sp>
      <p:pic>
        <p:nvPicPr>
          <p:cNvPr id="3" name="Picture 2">
            <a:extLst>
              <a:ext uri="{FF2B5EF4-FFF2-40B4-BE49-F238E27FC236}">
                <a16:creationId xmlns:a16="http://schemas.microsoft.com/office/drawing/2014/main" id="{A1AB7A71-E8DE-8D8C-B370-8648BE04229F}"/>
              </a:ext>
            </a:extLst>
          </p:cNvPr>
          <p:cNvPicPr>
            <a:picLocks noChangeAspect="1"/>
          </p:cNvPicPr>
          <p:nvPr/>
        </p:nvPicPr>
        <p:blipFill>
          <a:blip r:embed="rId3"/>
          <a:stretch>
            <a:fillRect/>
          </a:stretch>
        </p:blipFill>
        <p:spPr>
          <a:xfrm>
            <a:off x="3072606" y="5866606"/>
            <a:ext cx="5867400" cy="1628273"/>
          </a:xfrm>
          <a:prstGeom prst="rect">
            <a:avLst/>
          </a:prstGeom>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An Example - </a:t>
            </a:r>
            <a:r>
              <a:rPr lang="en-US" sz="4200" baseline="30000" dirty="0">
                <a:solidFill>
                  <a:srgbClr val="000000"/>
                </a:solidFill>
                <a:latin typeface="Arial Narrow" charset="0"/>
              </a:rPr>
              <a:t>18</a:t>
            </a:r>
            <a:r>
              <a:rPr lang="en-US" sz="4200" dirty="0">
                <a:solidFill>
                  <a:srgbClr val="000000"/>
                </a:solidFill>
                <a:latin typeface="Arial Narrow" charset="0"/>
              </a:rPr>
              <a:t>F</a:t>
            </a:r>
          </a:p>
        </p:txBody>
      </p:sp>
      <p:sp>
        <p:nvSpPr>
          <p:cNvPr id="6" name="Text Box 2"/>
          <p:cNvSpPr txBox="1">
            <a:spLocks noChangeArrowheads="1"/>
          </p:cNvSpPr>
          <p:nvPr/>
        </p:nvSpPr>
        <p:spPr bwMode="auto">
          <a:xfrm>
            <a:off x="253206" y="2132806"/>
            <a:ext cx="6248400" cy="28956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baseline="30000" dirty="0">
                <a:solidFill>
                  <a:srgbClr val="0000FF"/>
                </a:solidFill>
                <a:latin typeface="Arial Narrow" charset="0"/>
              </a:rPr>
              <a:t>18</a:t>
            </a:r>
            <a:r>
              <a:rPr lang="en-US" sz="2600" b="1" dirty="0">
                <a:solidFill>
                  <a:srgbClr val="0000FF"/>
                </a:solidFill>
                <a:latin typeface="Arial Narrow" charset="0"/>
              </a:rPr>
              <a:t>F-FDG - </a:t>
            </a:r>
            <a:r>
              <a:rPr lang="en-US" sz="2600" b="1" dirty="0" err="1">
                <a:solidFill>
                  <a:srgbClr val="0000FF"/>
                </a:solidFill>
                <a:latin typeface="Arial Narrow" charset="0"/>
              </a:rPr>
              <a:t>Fludeoxyglucose</a:t>
            </a:r>
            <a:r>
              <a:rPr lang="en-US" sz="2600" b="1" dirty="0">
                <a:solidFill>
                  <a:srgbClr val="0000FF"/>
                </a:solidFill>
                <a:latin typeface="Arial Narrow" charset="0"/>
              </a:rPr>
              <a:t> is one of the commonly used radiotracers</a:t>
            </a:r>
          </a:p>
          <a:p>
            <a:pPr marL="461962" indent="-457200" eaLnBrk="1" hangingPunct="1">
              <a:spcBef>
                <a:spcPts val="1963"/>
              </a:spcBef>
              <a:buClrTx/>
              <a:buFont typeface="Arial"/>
              <a:buChar char="•"/>
              <a:defRPr/>
            </a:pPr>
            <a:r>
              <a:rPr lang="en-US" sz="2600" b="1" dirty="0">
                <a:solidFill>
                  <a:srgbClr val="0000FF"/>
                </a:solidFill>
                <a:latin typeface="Arial Narrow" charset="0"/>
              </a:rPr>
              <a:t>It is a sugar, so it accumulates where the  body burns a lot of energy (“uptake”)</a:t>
            </a:r>
          </a:p>
          <a:p>
            <a:pPr marL="461962" indent="-457200" eaLnBrk="1" hangingPunct="1">
              <a:spcBef>
                <a:spcPts val="1963"/>
              </a:spcBef>
              <a:buClrTx/>
              <a:buFont typeface="Arial"/>
              <a:buChar char="•"/>
              <a:defRPr/>
            </a:pPr>
            <a:r>
              <a:rPr lang="en-US" sz="2600" b="1" dirty="0">
                <a:solidFill>
                  <a:srgbClr val="0000FF"/>
                </a:solidFill>
                <a:latin typeface="Arial Narrow" charset="0"/>
              </a:rPr>
              <a:t>Unusual “hot spots” can point to cancer </a:t>
            </a:r>
          </a:p>
          <a:p>
            <a:pPr marL="461962" indent="-457200" eaLnBrk="1" hangingPunct="1">
              <a:spcBef>
                <a:spcPts val="1963"/>
              </a:spcBef>
              <a:buClrTx/>
              <a:buFont typeface="Arial"/>
              <a:buChar char="•"/>
              <a:defRPr/>
            </a:pPr>
            <a:endParaRPr lang="en-US" sz="2600" b="1" dirty="0">
              <a:solidFill>
                <a:srgbClr val="0000FF"/>
              </a:solidFill>
              <a:latin typeface="Arial Narrow" charset="0"/>
            </a:endParaRPr>
          </a:p>
        </p:txBody>
      </p:sp>
      <p:pic>
        <p:nvPicPr>
          <p:cNvPr id="2" name="Picture 1" descr="PET-MIPS-anim.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5006" y="608806"/>
            <a:ext cx="5664200" cy="8534400"/>
          </a:xfrm>
          <a:prstGeom prst="rect">
            <a:avLst/>
          </a:prstGeom>
        </p:spPr>
      </p:pic>
      <p:sp>
        <p:nvSpPr>
          <p:cNvPr id="3" name="Rectangle 2"/>
          <p:cNvSpPr/>
          <p:nvPr/>
        </p:nvSpPr>
        <p:spPr>
          <a:xfrm>
            <a:off x="634206" y="8305006"/>
            <a:ext cx="6184600" cy="830997"/>
          </a:xfrm>
          <a:prstGeom prst="rect">
            <a:avLst/>
          </a:prstGeom>
        </p:spPr>
        <p:txBody>
          <a:bodyPr wrap="square">
            <a:spAutoFit/>
          </a:bodyPr>
          <a:lstStyle/>
          <a:p>
            <a:r>
              <a:rPr lang="en-US" sz="2400" dirty="0">
                <a:solidFill>
                  <a:srgbClr val="000000"/>
                </a:solidFill>
              </a:rPr>
              <a:t>Whole-body PET scan using 18F-FDG to show liver metastases of a colorectal tumor</a:t>
            </a:r>
          </a:p>
        </p:txBody>
      </p:sp>
      <p:sp>
        <p:nvSpPr>
          <p:cNvPr id="4" name="Slide Number Placeholder 3"/>
          <p:cNvSpPr>
            <a:spLocks noGrp="1"/>
          </p:cNvSpPr>
          <p:nvPr>
            <p:ph type="sldNum" sz="quarter" idx="4"/>
          </p:nvPr>
        </p:nvSpPr>
        <p:spPr/>
        <p:txBody>
          <a:bodyPr/>
          <a:lstStyle/>
          <a:p>
            <a:fld id="{B2585BB7-0E2B-B849-9347-21F1ED6EAC3B}" type="slidenum">
              <a:rPr lang="en-US" smtClean="0"/>
              <a:t>10</a:t>
            </a:fld>
            <a:endParaRPr lang="en-US"/>
          </a:p>
        </p:txBody>
      </p:sp>
    </p:spTree>
    <p:extLst>
      <p:ext uri="{BB962C8B-B14F-4D97-AF65-F5344CB8AC3E}">
        <p14:creationId xmlns:p14="http://schemas.microsoft.com/office/powerpoint/2010/main" val="88301974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baseline="30000" dirty="0">
                <a:solidFill>
                  <a:srgbClr val="000000"/>
                </a:solidFill>
                <a:latin typeface="Arial Narrow" charset="0"/>
              </a:rPr>
              <a:t>11</a:t>
            </a:r>
            <a:r>
              <a:rPr lang="en-US" sz="4200" dirty="0">
                <a:solidFill>
                  <a:srgbClr val="000000"/>
                </a:solidFill>
                <a:latin typeface="Arial Narrow" charset="0"/>
              </a:rPr>
              <a:t>C </a:t>
            </a:r>
            <a:r>
              <a:rPr lang="en-US" sz="4200" dirty="0" err="1">
                <a:solidFill>
                  <a:srgbClr val="000000"/>
                </a:solidFill>
                <a:latin typeface="Arial Narrow" charset="0"/>
              </a:rPr>
              <a:t>Raclopride</a:t>
            </a:r>
            <a:r>
              <a:rPr lang="en-US" sz="4200" dirty="0">
                <a:solidFill>
                  <a:srgbClr val="000000"/>
                </a:solidFill>
                <a:latin typeface="Arial Narrow" charset="0"/>
              </a:rPr>
              <a:t> – Brain activity</a:t>
            </a:r>
          </a:p>
        </p:txBody>
      </p:sp>
      <p:sp>
        <p:nvSpPr>
          <p:cNvPr id="6" name="Text Box 2"/>
          <p:cNvSpPr txBox="1">
            <a:spLocks noChangeArrowheads="1"/>
          </p:cNvSpPr>
          <p:nvPr/>
        </p:nvSpPr>
        <p:spPr bwMode="auto">
          <a:xfrm>
            <a:off x="481806" y="2132806"/>
            <a:ext cx="10896600" cy="24384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err="1">
                <a:solidFill>
                  <a:srgbClr val="0000FF"/>
                </a:solidFill>
                <a:latin typeface="Arial Narrow" charset="0"/>
              </a:rPr>
              <a:t>Raclopride</a:t>
            </a:r>
            <a:r>
              <a:rPr lang="en-US" sz="2600" b="1" dirty="0">
                <a:solidFill>
                  <a:srgbClr val="0000FF"/>
                </a:solidFill>
                <a:latin typeface="Arial Narrow" charset="0"/>
              </a:rPr>
              <a:t> is a molecule that binds to dopamine receptors in the brain</a:t>
            </a:r>
          </a:p>
          <a:p>
            <a:pPr marL="461962" indent="-457200" eaLnBrk="1" hangingPunct="1">
              <a:spcBef>
                <a:spcPts val="1963"/>
              </a:spcBef>
              <a:buClrTx/>
              <a:buFont typeface="Arial"/>
              <a:buChar char="•"/>
              <a:defRPr/>
            </a:pPr>
            <a:r>
              <a:rPr lang="en-US" sz="2600" b="1" dirty="0">
                <a:solidFill>
                  <a:srgbClr val="0000FF"/>
                </a:solidFill>
                <a:latin typeface="Arial Narrow" charset="0"/>
              </a:rPr>
              <a:t>Can show which part of the brain does what</a:t>
            </a:r>
          </a:p>
          <a:p>
            <a:pPr marL="461962" indent="-457200" eaLnBrk="1" hangingPunct="1">
              <a:spcBef>
                <a:spcPts val="1963"/>
              </a:spcBef>
              <a:buClrTx/>
              <a:buFont typeface="Arial"/>
              <a:buChar char="•"/>
              <a:defRPr/>
            </a:pPr>
            <a:r>
              <a:rPr lang="en-US" sz="2600" b="1" dirty="0">
                <a:solidFill>
                  <a:srgbClr val="0000FF"/>
                </a:solidFill>
                <a:latin typeface="Arial Narrow" charset="0"/>
              </a:rPr>
              <a:t>Different activities stimulate different areas in the brain (singing, reading, listening, </a:t>
            </a:r>
            <a:r>
              <a:rPr lang="en-US" sz="2600" b="1" dirty="0" err="1">
                <a:solidFill>
                  <a:srgbClr val="0000FF"/>
                </a:solidFill>
                <a:latin typeface="Arial Narrow" charset="0"/>
              </a:rPr>
              <a:t>etc</a:t>
            </a:r>
            <a:r>
              <a:rPr lang="en-US" sz="2600" b="1" dirty="0">
                <a:solidFill>
                  <a:srgbClr val="0000FF"/>
                </a:solidFill>
                <a:latin typeface="Arial Narrow" charset="0"/>
              </a:rPr>
              <a:t>)</a:t>
            </a:r>
          </a:p>
          <a:p>
            <a:pPr marL="461962" indent="-457200" eaLnBrk="1" hangingPunct="1">
              <a:spcBef>
                <a:spcPts val="1963"/>
              </a:spcBef>
              <a:buClrTx/>
              <a:buFont typeface="Arial"/>
              <a:buChar char="•"/>
              <a:defRPr/>
            </a:pPr>
            <a:endParaRPr lang="en-US" sz="2600" b="1" dirty="0">
              <a:solidFill>
                <a:srgbClr val="0000FF"/>
              </a:solidFill>
              <a:latin typeface="Arial Narrow" charset="0"/>
            </a:endParaRPr>
          </a:p>
        </p:txBody>
      </p:sp>
      <p:pic>
        <p:nvPicPr>
          <p:cNvPr id="4" name="Picture 3"/>
          <p:cNvPicPr>
            <a:picLocks noChangeAspect="1"/>
          </p:cNvPicPr>
          <p:nvPr/>
        </p:nvPicPr>
        <p:blipFill>
          <a:blip r:embed="rId3"/>
          <a:stretch>
            <a:fillRect/>
          </a:stretch>
        </p:blipFill>
        <p:spPr>
          <a:xfrm>
            <a:off x="329406" y="5079206"/>
            <a:ext cx="7797800" cy="3911600"/>
          </a:xfrm>
          <a:prstGeom prst="rect">
            <a:avLst/>
          </a:prstGeom>
        </p:spPr>
      </p:pic>
      <p:sp>
        <p:nvSpPr>
          <p:cNvPr id="7" name="Rectangle 6"/>
          <p:cNvSpPr/>
          <p:nvPr/>
        </p:nvSpPr>
        <p:spPr>
          <a:xfrm>
            <a:off x="8254206" y="5536406"/>
            <a:ext cx="4191000" cy="2062103"/>
          </a:xfrm>
          <a:prstGeom prst="rect">
            <a:avLst/>
          </a:prstGeom>
        </p:spPr>
        <p:txBody>
          <a:bodyPr wrap="square">
            <a:spAutoFit/>
          </a:bodyPr>
          <a:lstStyle/>
          <a:p>
            <a:r>
              <a:rPr lang="en-US" sz="3200" dirty="0">
                <a:solidFill>
                  <a:srgbClr val="000000"/>
                </a:solidFill>
              </a:rPr>
              <a:t>Image of a rat brain taken with the </a:t>
            </a:r>
            <a:r>
              <a:rPr lang="en-US" sz="3200" dirty="0" err="1">
                <a:solidFill>
                  <a:srgbClr val="000000"/>
                </a:solidFill>
              </a:rPr>
              <a:t>RatCAP</a:t>
            </a:r>
            <a:r>
              <a:rPr lang="en-US" sz="3200" dirty="0">
                <a:solidFill>
                  <a:srgbClr val="000000"/>
                </a:solidFill>
              </a:rPr>
              <a:t> using </a:t>
            </a:r>
            <a:r>
              <a:rPr lang="en-US" sz="3200" baseline="30000" dirty="0">
                <a:solidFill>
                  <a:srgbClr val="000000"/>
                </a:solidFill>
              </a:rPr>
              <a:t>11</a:t>
            </a:r>
            <a:r>
              <a:rPr lang="en-US" sz="3200" dirty="0">
                <a:solidFill>
                  <a:srgbClr val="000000"/>
                </a:solidFill>
              </a:rPr>
              <a:t>C-tagged </a:t>
            </a:r>
            <a:r>
              <a:rPr lang="en-US" sz="3200" dirty="0" err="1">
                <a:solidFill>
                  <a:srgbClr val="000000"/>
                </a:solidFill>
              </a:rPr>
              <a:t>raclopride</a:t>
            </a:r>
            <a:endParaRPr lang="en-US" sz="3200" dirty="0">
              <a:solidFill>
                <a:srgbClr val="000000"/>
              </a:solidFill>
            </a:endParaRPr>
          </a:p>
        </p:txBody>
      </p:sp>
      <p:sp>
        <p:nvSpPr>
          <p:cNvPr id="2" name="Rectangle 1"/>
          <p:cNvSpPr/>
          <p:nvPr/>
        </p:nvSpPr>
        <p:spPr>
          <a:xfrm>
            <a:off x="1929606" y="9143207"/>
            <a:ext cx="3276600" cy="461665"/>
          </a:xfrm>
          <a:prstGeom prst="rect">
            <a:avLst/>
          </a:prstGeom>
        </p:spPr>
        <p:txBody>
          <a:bodyPr wrap="square">
            <a:spAutoFit/>
          </a:bodyPr>
          <a:lstStyle/>
          <a:p>
            <a:pPr eaLnBrk="1" hangingPunct="1">
              <a:buClrTx/>
              <a:buFontTx/>
              <a:buNone/>
              <a:defRPr/>
            </a:pPr>
            <a:r>
              <a:rPr lang="en-US" sz="2400" dirty="0">
                <a:solidFill>
                  <a:srgbClr val="000000"/>
                </a:solidFill>
                <a:latin typeface="Arial Narrow" charset="0"/>
              </a:rPr>
              <a:t>(I actually took those data!)</a:t>
            </a:r>
          </a:p>
        </p:txBody>
      </p:sp>
      <p:sp>
        <p:nvSpPr>
          <p:cNvPr id="3" name="Slide Number Placeholder 2"/>
          <p:cNvSpPr>
            <a:spLocks noGrp="1"/>
          </p:cNvSpPr>
          <p:nvPr>
            <p:ph type="sldNum" sz="quarter" idx="4"/>
          </p:nvPr>
        </p:nvSpPr>
        <p:spPr/>
        <p:txBody>
          <a:bodyPr/>
          <a:lstStyle/>
          <a:p>
            <a:fld id="{B2585BB7-0E2B-B849-9347-21F1ED6EAC3B}" type="slidenum">
              <a:rPr lang="en-US" smtClean="0"/>
              <a:t>11</a:t>
            </a:fld>
            <a:endParaRPr lang="en-US"/>
          </a:p>
        </p:txBody>
      </p:sp>
    </p:spTree>
    <p:extLst>
      <p:ext uri="{BB962C8B-B14F-4D97-AF65-F5344CB8AC3E}">
        <p14:creationId xmlns:p14="http://schemas.microsoft.com/office/powerpoint/2010/main" val="99334385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SPECT  (</a:t>
            </a:r>
            <a:r>
              <a:rPr lang="en-US" sz="4200" i="1" dirty="0">
                <a:solidFill>
                  <a:srgbClr val="000000"/>
                </a:solidFill>
                <a:latin typeface="Arial Narrow" charset="0"/>
              </a:rPr>
              <a:t>Single</a:t>
            </a:r>
            <a:r>
              <a:rPr lang="en-US" sz="4200" dirty="0">
                <a:solidFill>
                  <a:srgbClr val="000000"/>
                </a:solidFill>
                <a:latin typeface="Arial Narrow" charset="0"/>
              </a:rPr>
              <a:t> Photon Emission Computed Tomography)</a:t>
            </a:r>
          </a:p>
        </p:txBody>
      </p:sp>
      <p:sp>
        <p:nvSpPr>
          <p:cNvPr id="33794" name="Text Box 2"/>
          <p:cNvSpPr txBox="1">
            <a:spLocks noChangeArrowheads="1"/>
          </p:cNvSpPr>
          <p:nvPr/>
        </p:nvSpPr>
        <p:spPr bwMode="auto">
          <a:xfrm>
            <a:off x="4901406" y="5790406"/>
            <a:ext cx="7848600" cy="2286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57200" indent="-457200">
              <a:spcAft>
                <a:spcPts val="700"/>
              </a:spcAft>
              <a:buFont typeface="Arial"/>
              <a:buChar char="•"/>
            </a:pPr>
            <a:r>
              <a:rPr lang="en-US" sz="2800" dirty="0">
                <a:solidFill>
                  <a:schemeClr val="tx1"/>
                </a:solidFill>
                <a:latin typeface="Arial Narrow"/>
                <a:cs typeface="Arial Narrow"/>
              </a:rPr>
              <a:t>Single Photons are detected</a:t>
            </a:r>
          </a:p>
          <a:p>
            <a:pPr marL="457200" indent="-457200">
              <a:spcAft>
                <a:spcPts val="700"/>
              </a:spcAft>
              <a:buFont typeface="Arial"/>
              <a:buChar char="•"/>
            </a:pPr>
            <a:r>
              <a:rPr lang="en-US" sz="2800" dirty="0">
                <a:solidFill>
                  <a:schemeClr val="tx1"/>
                </a:solidFill>
                <a:latin typeface="Arial Narrow"/>
                <a:cs typeface="Arial Narrow"/>
              </a:rPr>
              <a:t>Low efficiency (next slide)</a:t>
            </a:r>
          </a:p>
          <a:p>
            <a:pPr marL="457200" indent="-457200">
              <a:spcAft>
                <a:spcPts val="700"/>
              </a:spcAft>
              <a:buFont typeface="Arial"/>
              <a:buChar char="•"/>
            </a:pPr>
            <a:r>
              <a:rPr lang="en-US" sz="2800" dirty="0">
                <a:solidFill>
                  <a:schemeClr val="tx1"/>
                </a:solidFill>
                <a:latin typeface="Arial Narrow"/>
                <a:cs typeface="Arial Narrow"/>
              </a:rPr>
              <a:t>Can cherry-pick the photon-emitting isotope ( </a:t>
            </a:r>
            <a:r>
              <a:rPr lang="en-US" sz="2800" baseline="30000" dirty="0">
                <a:solidFill>
                  <a:schemeClr val="tx1"/>
                </a:solidFill>
                <a:latin typeface="Arial Narrow"/>
                <a:cs typeface="Arial Narrow"/>
              </a:rPr>
              <a:t>125</a:t>
            </a:r>
            <a:r>
              <a:rPr lang="en-US" sz="2800" dirty="0">
                <a:solidFill>
                  <a:schemeClr val="tx1"/>
                </a:solidFill>
                <a:latin typeface="Arial Narrow"/>
                <a:cs typeface="Arial Narrow"/>
              </a:rPr>
              <a:t>I, </a:t>
            </a:r>
            <a:r>
              <a:rPr lang="en-US" sz="2800" baseline="30000" dirty="0">
                <a:solidFill>
                  <a:schemeClr val="tx1"/>
                </a:solidFill>
                <a:latin typeface="Arial Narrow"/>
                <a:cs typeface="Arial Narrow"/>
              </a:rPr>
              <a:t>60</a:t>
            </a:r>
            <a:r>
              <a:rPr lang="en-US" sz="2800" dirty="0">
                <a:solidFill>
                  <a:schemeClr val="tx1"/>
                </a:solidFill>
                <a:latin typeface="Arial Narrow"/>
                <a:cs typeface="Arial Narrow"/>
              </a:rPr>
              <a:t>Co) (not that much of a menu though)  </a:t>
            </a:r>
          </a:p>
        </p:txBody>
      </p:sp>
      <p:sp>
        <p:nvSpPr>
          <p:cNvPr id="5" name="Rectangle 3"/>
          <p:cNvSpPr>
            <a:spLocks noChangeArrowheads="1"/>
          </p:cNvSpPr>
          <p:nvPr/>
        </p:nvSpPr>
        <p:spPr bwMode="auto">
          <a:xfrm>
            <a:off x="558006" y="1980406"/>
            <a:ext cx="1776875" cy="582211"/>
          </a:xfrm>
          <a:prstGeom prst="rect">
            <a:avLst/>
          </a:prstGeom>
          <a:noFill/>
          <a:ln w="12700">
            <a:noFill/>
            <a:miter lim="800000"/>
            <a:headEnd/>
            <a:tailEnd/>
          </a:ln>
        </p:spPr>
        <p:txBody>
          <a:bodyPr wrap="none" lIns="63500" tIns="25400" rIns="63500" bIns="25400">
            <a:spAutoFit/>
          </a:bodyPr>
          <a:lstStyle/>
          <a:p>
            <a:pPr eaLnBrk="0" hangingPunct="0">
              <a:lnSpc>
                <a:spcPct val="85000"/>
              </a:lnSpc>
            </a:pPr>
            <a:r>
              <a:rPr lang="en-US" sz="2000" b="1" dirty="0">
                <a:solidFill>
                  <a:schemeClr val="tx1"/>
                </a:solidFill>
              </a:rPr>
              <a:t>Ring of Photon</a:t>
            </a:r>
          </a:p>
          <a:p>
            <a:pPr eaLnBrk="0" hangingPunct="0">
              <a:lnSpc>
                <a:spcPct val="85000"/>
              </a:lnSpc>
            </a:pPr>
            <a:r>
              <a:rPr lang="en-US" sz="2000" b="1" dirty="0">
                <a:solidFill>
                  <a:schemeClr val="tx1"/>
                </a:solidFill>
              </a:rPr>
              <a:t>Detectors</a:t>
            </a:r>
          </a:p>
        </p:txBody>
      </p:sp>
      <p:sp>
        <p:nvSpPr>
          <p:cNvPr id="6" name="Rectangle 4"/>
          <p:cNvSpPr>
            <a:spLocks noChangeArrowheads="1"/>
          </p:cNvSpPr>
          <p:nvPr/>
        </p:nvSpPr>
        <p:spPr bwMode="auto">
          <a:xfrm>
            <a:off x="4864893" y="3199606"/>
            <a:ext cx="4740275" cy="2028761"/>
          </a:xfrm>
          <a:prstGeom prst="rect">
            <a:avLst/>
          </a:prstGeom>
          <a:noFill/>
          <a:ln w="12700">
            <a:noFill/>
            <a:miter lim="800000"/>
            <a:headEnd/>
            <a:tailEnd/>
          </a:ln>
        </p:spPr>
        <p:txBody>
          <a:bodyPr lIns="90487" tIns="44450" rIns="90487" bIns="44450">
            <a:spAutoFit/>
          </a:bodyPr>
          <a:lstStyle/>
          <a:p>
            <a:pPr marL="228600" indent="-228600" eaLnBrk="0" hangingPunct="0">
              <a:spcBef>
                <a:spcPct val="25000"/>
              </a:spcBef>
              <a:buClr>
                <a:schemeClr val="tx1"/>
              </a:buClr>
              <a:buFont typeface="Wingdings" pitchFamily="2" charset="2"/>
              <a:buChar char="§"/>
            </a:pPr>
            <a:r>
              <a:rPr lang="en-US" sz="2400" dirty="0">
                <a:solidFill>
                  <a:srgbClr val="000000"/>
                </a:solidFill>
              </a:rPr>
              <a:t>Radionuclide decays, emitting </a:t>
            </a:r>
            <a:r>
              <a:rPr lang="el-GR" sz="2400" dirty="0">
                <a:solidFill>
                  <a:srgbClr val="000000"/>
                </a:solidFill>
                <a:sym typeface="Symbol" pitchFamily="18" charset="2"/>
              </a:rPr>
              <a:t>γ</a:t>
            </a:r>
            <a:r>
              <a:rPr lang="en-US" sz="2400" dirty="0">
                <a:solidFill>
                  <a:srgbClr val="000000"/>
                </a:solidFill>
                <a:sym typeface="Symbol" pitchFamily="18" charset="2"/>
              </a:rPr>
              <a:t> rays</a:t>
            </a:r>
            <a:r>
              <a:rPr lang="en-US" sz="2400" baseline="30000" dirty="0">
                <a:solidFill>
                  <a:srgbClr val="000000"/>
                </a:solidFill>
              </a:rPr>
              <a:t>.</a:t>
            </a:r>
            <a:endParaRPr lang="en-US" sz="2400" dirty="0">
              <a:solidFill>
                <a:srgbClr val="000000"/>
              </a:solidFill>
            </a:endParaRPr>
          </a:p>
          <a:p>
            <a:pPr marL="228600" indent="-228600" eaLnBrk="0" hangingPunct="0">
              <a:spcBef>
                <a:spcPct val="25000"/>
              </a:spcBef>
              <a:buClr>
                <a:schemeClr val="tx1"/>
              </a:buClr>
              <a:buFont typeface="Wingdings" pitchFamily="2" charset="2"/>
              <a:buChar char="§"/>
            </a:pPr>
            <a:r>
              <a:rPr lang="en-US" sz="2400" dirty="0">
                <a:solidFill>
                  <a:srgbClr val="000000"/>
                </a:solidFill>
              </a:rPr>
              <a:t>Gamma lies on line defined by detector and collimator (known as a </a:t>
            </a:r>
            <a:r>
              <a:rPr lang="en-US" sz="2400" i="1" dirty="0">
                <a:solidFill>
                  <a:srgbClr val="000000"/>
                </a:solidFill>
              </a:rPr>
              <a:t>line of response </a:t>
            </a:r>
            <a:r>
              <a:rPr lang="en-US" sz="2400" dirty="0">
                <a:solidFill>
                  <a:srgbClr val="000000"/>
                </a:solidFill>
              </a:rPr>
              <a:t>or a </a:t>
            </a:r>
            <a:r>
              <a:rPr lang="en-US" sz="2400" i="1" dirty="0">
                <a:solidFill>
                  <a:srgbClr val="000000"/>
                </a:solidFill>
              </a:rPr>
              <a:t>LOR</a:t>
            </a:r>
            <a:r>
              <a:rPr lang="en-US" sz="2400" dirty="0">
                <a:solidFill>
                  <a:srgbClr val="000000"/>
                </a:solidFill>
              </a:rPr>
              <a:t>).</a:t>
            </a:r>
          </a:p>
        </p:txBody>
      </p:sp>
      <p:pic>
        <p:nvPicPr>
          <p:cNvPr id="7" name="Picture 5"/>
          <p:cNvPicPr>
            <a:picLocks noChangeAspect="1" noChangeArrowheads="1"/>
          </p:cNvPicPr>
          <p:nvPr/>
        </p:nvPicPr>
        <p:blipFill>
          <a:blip r:embed="rId3" cstate="print"/>
          <a:srcRect/>
          <a:stretch>
            <a:fillRect/>
          </a:stretch>
        </p:blipFill>
        <p:spPr bwMode="auto">
          <a:xfrm>
            <a:off x="765968" y="2590006"/>
            <a:ext cx="4097338" cy="4267200"/>
          </a:xfrm>
          <a:prstGeom prst="rect">
            <a:avLst/>
          </a:prstGeom>
          <a:noFill/>
          <a:ln w="12700">
            <a:noFill/>
            <a:miter lim="800000"/>
            <a:headEnd/>
            <a:tailEnd/>
          </a:ln>
        </p:spPr>
      </p:pic>
      <p:pic>
        <p:nvPicPr>
          <p:cNvPr id="8" name="Picture 6"/>
          <p:cNvPicPr>
            <a:picLocks noChangeAspect="1" noChangeArrowheads="1"/>
          </p:cNvPicPr>
          <p:nvPr/>
        </p:nvPicPr>
        <p:blipFill>
          <a:blip r:embed="rId4" cstate="print"/>
          <a:srcRect/>
          <a:stretch>
            <a:fillRect/>
          </a:stretch>
        </p:blipFill>
        <p:spPr bwMode="auto">
          <a:xfrm>
            <a:off x="2851943" y="4735003"/>
            <a:ext cx="360363" cy="381000"/>
          </a:xfrm>
          <a:prstGeom prst="rect">
            <a:avLst/>
          </a:prstGeom>
          <a:noFill/>
          <a:ln w="12700">
            <a:noFill/>
            <a:miter lim="800000"/>
            <a:headEnd/>
            <a:tailEnd/>
          </a:ln>
        </p:spPr>
      </p:pic>
      <p:pic>
        <p:nvPicPr>
          <p:cNvPr id="9" name="Picture 7"/>
          <p:cNvPicPr>
            <a:picLocks noChangeAspect="1" noChangeArrowheads="1"/>
          </p:cNvPicPr>
          <p:nvPr/>
        </p:nvPicPr>
        <p:blipFill>
          <a:blip r:embed="rId4" cstate="print"/>
          <a:srcRect/>
          <a:stretch>
            <a:fillRect/>
          </a:stretch>
        </p:blipFill>
        <p:spPr bwMode="auto">
          <a:xfrm>
            <a:off x="3032918" y="4887403"/>
            <a:ext cx="361950" cy="381000"/>
          </a:xfrm>
          <a:prstGeom prst="rect">
            <a:avLst/>
          </a:prstGeom>
          <a:noFill/>
          <a:ln w="12700">
            <a:noFill/>
            <a:miter lim="800000"/>
            <a:headEnd/>
            <a:tailEnd/>
          </a:ln>
        </p:spPr>
      </p:pic>
      <p:pic>
        <p:nvPicPr>
          <p:cNvPr id="10" name="Picture 8"/>
          <p:cNvPicPr>
            <a:picLocks noChangeAspect="1" noChangeArrowheads="1"/>
          </p:cNvPicPr>
          <p:nvPr/>
        </p:nvPicPr>
        <p:blipFill>
          <a:blip r:embed="rId4" cstate="print"/>
          <a:srcRect/>
          <a:stretch>
            <a:fillRect/>
          </a:stretch>
        </p:blipFill>
        <p:spPr bwMode="auto">
          <a:xfrm>
            <a:off x="2823368" y="5023928"/>
            <a:ext cx="360363" cy="381000"/>
          </a:xfrm>
          <a:prstGeom prst="rect">
            <a:avLst/>
          </a:prstGeom>
          <a:noFill/>
          <a:ln w="12700">
            <a:noFill/>
            <a:miter lim="800000"/>
            <a:headEnd/>
            <a:tailEnd/>
          </a:ln>
        </p:spPr>
      </p:pic>
      <p:sp>
        <p:nvSpPr>
          <p:cNvPr id="11" name="Line 10"/>
          <p:cNvSpPr>
            <a:spLocks noChangeShapeType="1"/>
          </p:cNvSpPr>
          <p:nvPr/>
        </p:nvSpPr>
        <p:spPr bwMode="auto">
          <a:xfrm flipH="1" flipV="1">
            <a:off x="1223168" y="4261928"/>
            <a:ext cx="1981200" cy="838200"/>
          </a:xfrm>
          <a:prstGeom prst="line">
            <a:avLst/>
          </a:prstGeom>
          <a:noFill/>
          <a:ln w="38100">
            <a:solidFill>
              <a:srgbClr val="00FF00"/>
            </a:solidFill>
            <a:round/>
            <a:headEnd/>
            <a:tailEnd type="triangle" w="med" len="med"/>
          </a:ln>
        </p:spPr>
        <p:txBody>
          <a:bodyPr wrap="none" anchor="ctr"/>
          <a:lstStyle/>
          <a:p>
            <a:endParaRPr lang="en-US"/>
          </a:p>
        </p:txBody>
      </p:sp>
      <p:sp>
        <p:nvSpPr>
          <p:cNvPr id="12" name="Line 11"/>
          <p:cNvSpPr>
            <a:spLocks noChangeShapeType="1"/>
          </p:cNvSpPr>
          <p:nvPr/>
        </p:nvSpPr>
        <p:spPr bwMode="auto">
          <a:xfrm rot="4930503" flipH="1">
            <a:off x="3623468" y="6052628"/>
            <a:ext cx="152400" cy="76200"/>
          </a:xfrm>
          <a:prstGeom prst="line">
            <a:avLst/>
          </a:prstGeom>
          <a:noFill/>
          <a:ln w="28575">
            <a:solidFill>
              <a:schemeClr val="folHlink"/>
            </a:solidFill>
            <a:round/>
            <a:headEnd/>
            <a:tailEnd/>
          </a:ln>
        </p:spPr>
        <p:txBody>
          <a:bodyPr wrap="none" anchor="ctr"/>
          <a:lstStyle/>
          <a:p>
            <a:endParaRPr lang="en-US"/>
          </a:p>
        </p:txBody>
      </p:sp>
      <p:sp>
        <p:nvSpPr>
          <p:cNvPr id="13" name="Line 12"/>
          <p:cNvSpPr>
            <a:spLocks noChangeShapeType="1"/>
          </p:cNvSpPr>
          <p:nvPr/>
        </p:nvSpPr>
        <p:spPr bwMode="auto">
          <a:xfrm rot="4930503" flipH="1">
            <a:off x="3779044" y="5898640"/>
            <a:ext cx="150812" cy="80963"/>
          </a:xfrm>
          <a:prstGeom prst="line">
            <a:avLst/>
          </a:prstGeom>
          <a:noFill/>
          <a:ln w="28575">
            <a:solidFill>
              <a:schemeClr val="folHlink"/>
            </a:solidFill>
            <a:round/>
            <a:headEnd/>
            <a:tailEnd/>
          </a:ln>
        </p:spPr>
        <p:txBody>
          <a:bodyPr wrap="none" anchor="ctr"/>
          <a:lstStyle/>
          <a:p>
            <a:endParaRPr lang="en-US"/>
          </a:p>
        </p:txBody>
      </p:sp>
      <p:sp>
        <p:nvSpPr>
          <p:cNvPr id="14" name="Line 13"/>
          <p:cNvSpPr>
            <a:spLocks noChangeShapeType="1"/>
          </p:cNvSpPr>
          <p:nvPr/>
        </p:nvSpPr>
        <p:spPr bwMode="auto">
          <a:xfrm flipV="1">
            <a:off x="3051968" y="4185728"/>
            <a:ext cx="1447800" cy="762000"/>
          </a:xfrm>
          <a:prstGeom prst="line">
            <a:avLst/>
          </a:prstGeom>
          <a:noFill/>
          <a:ln w="38100">
            <a:solidFill>
              <a:srgbClr val="00FF00"/>
            </a:solidFill>
            <a:round/>
            <a:headEnd/>
            <a:tailEnd type="triangle" w="med" len="med"/>
          </a:ln>
        </p:spPr>
        <p:txBody>
          <a:bodyPr wrap="none" anchor="ctr"/>
          <a:lstStyle/>
          <a:p>
            <a:endParaRPr lang="en-US"/>
          </a:p>
        </p:txBody>
      </p:sp>
      <p:sp>
        <p:nvSpPr>
          <p:cNvPr id="15" name="Line 14"/>
          <p:cNvSpPr>
            <a:spLocks noChangeShapeType="1"/>
          </p:cNvSpPr>
          <p:nvPr/>
        </p:nvSpPr>
        <p:spPr bwMode="auto">
          <a:xfrm flipH="1">
            <a:off x="4271168" y="4338128"/>
            <a:ext cx="152400" cy="76200"/>
          </a:xfrm>
          <a:prstGeom prst="line">
            <a:avLst/>
          </a:prstGeom>
          <a:noFill/>
          <a:ln w="28575">
            <a:solidFill>
              <a:schemeClr val="folHlink"/>
            </a:solidFill>
            <a:round/>
            <a:headEnd/>
            <a:tailEnd/>
          </a:ln>
        </p:spPr>
        <p:txBody>
          <a:bodyPr wrap="none" anchor="ctr"/>
          <a:lstStyle/>
          <a:p>
            <a:endParaRPr lang="en-US"/>
          </a:p>
        </p:txBody>
      </p:sp>
      <p:sp>
        <p:nvSpPr>
          <p:cNvPr id="16" name="Line 15"/>
          <p:cNvSpPr>
            <a:spLocks noChangeShapeType="1"/>
          </p:cNvSpPr>
          <p:nvPr/>
        </p:nvSpPr>
        <p:spPr bwMode="auto">
          <a:xfrm flipH="1">
            <a:off x="4194968" y="4185728"/>
            <a:ext cx="152400" cy="76200"/>
          </a:xfrm>
          <a:prstGeom prst="line">
            <a:avLst/>
          </a:prstGeom>
          <a:noFill/>
          <a:ln w="28575">
            <a:solidFill>
              <a:schemeClr val="folHlink"/>
            </a:solidFill>
            <a:round/>
            <a:headEnd/>
            <a:tailEnd/>
          </a:ln>
        </p:spPr>
        <p:txBody>
          <a:bodyPr wrap="none" anchor="ctr"/>
          <a:lstStyle/>
          <a:p>
            <a:endParaRPr lang="en-US"/>
          </a:p>
        </p:txBody>
      </p:sp>
      <p:sp>
        <p:nvSpPr>
          <p:cNvPr id="17" name="Line 16"/>
          <p:cNvSpPr>
            <a:spLocks noChangeShapeType="1"/>
          </p:cNvSpPr>
          <p:nvPr/>
        </p:nvSpPr>
        <p:spPr bwMode="auto">
          <a:xfrm>
            <a:off x="3051968" y="5252528"/>
            <a:ext cx="838200" cy="914400"/>
          </a:xfrm>
          <a:prstGeom prst="line">
            <a:avLst/>
          </a:prstGeom>
          <a:noFill/>
          <a:ln w="38100">
            <a:solidFill>
              <a:srgbClr val="00FF00"/>
            </a:solidFill>
            <a:round/>
            <a:headEnd/>
            <a:tailEnd type="triangle" w="med" len="med"/>
          </a:ln>
        </p:spPr>
        <p:txBody>
          <a:bodyPr wrap="none" anchor="ctr"/>
          <a:lstStyle/>
          <a:p>
            <a:endParaRPr lang="en-US"/>
          </a:p>
        </p:txBody>
      </p:sp>
      <p:sp>
        <p:nvSpPr>
          <p:cNvPr id="18" name="Line 17"/>
          <p:cNvSpPr>
            <a:spLocks noChangeShapeType="1"/>
          </p:cNvSpPr>
          <p:nvPr/>
        </p:nvSpPr>
        <p:spPr bwMode="auto">
          <a:xfrm rot="3231007" flipH="1">
            <a:off x="1261268" y="4376228"/>
            <a:ext cx="152400" cy="76200"/>
          </a:xfrm>
          <a:prstGeom prst="line">
            <a:avLst/>
          </a:prstGeom>
          <a:noFill/>
          <a:ln w="28575">
            <a:solidFill>
              <a:schemeClr val="folHlink"/>
            </a:solidFill>
            <a:round/>
            <a:headEnd/>
            <a:tailEnd/>
          </a:ln>
        </p:spPr>
        <p:txBody>
          <a:bodyPr wrap="none" anchor="ctr"/>
          <a:lstStyle/>
          <a:p>
            <a:endParaRPr lang="en-US"/>
          </a:p>
        </p:txBody>
      </p:sp>
      <p:sp>
        <p:nvSpPr>
          <p:cNvPr id="19" name="Line 18"/>
          <p:cNvSpPr>
            <a:spLocks noChangeShapeType="1"/>
          </p:cNvSpPr>
          <p:nvPr/>
        </p:nvSpPr>
        <p:spPr bwMode="auto">
          <a:xfrm rot="3231007" flipH="1">
            <a:off x="1299368" y="4185728"/>
            <a:ext cx="152400" cy="76200"/>
          </a:xfrm>
          <a:prstGeom prst="line">
            <a:avLst/>
          </a:prstGeom>
          <a:noFill/>
          <a:ln w="28575">
            <a:solidFill>
              <a:schemeClr val="folHlink"/>
            </a:solidFill>
            <a:round/>
            <a:headEnd/>
            <a:tailEnd/>
          </a:ln>
        </p:spPr>
        <p:txBody>
          <a:bodyPr wrap="none" anchor="ctr"/>
          <a:lstStyle/>
          <a:p>
            <a:endParaRPr lang="en-US"/>
          </a:p>
        </p:txBody>
      </p:sp>
      <p:sp>
        <p:nvSpPr>
          <p:cNvPr id="20" name="Text Box 2"/>
          <p:cNvSpPr txBox="1">
            <a:spLocks noChangeArrowheads="1"/>
          </p:cNvSpPr>
          <p:nvPr/>
        </p:nvSpPr>
        <p:spPr bwMode="auto">
          <a:xfrm>
            <a:off x="710406" y="8305006"/>
            <a:ext cx="12192000"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57200" indent="-457200">
              <a:spcAft>
                <a:spcPts val="700"/>
              </a:spcAft>
              <a:buFont typeface="Arial"/>
              <a:buChar char="•"/>
            </a:pPr>
            <a:r>
              <a:rPr lang="en-US" sz="2800" dirty="0">
                <a:solidFill>
                  <a:schemeClr val="tx1"/>
                </a:solidFill>
                <a:latin typeface="Arial Narrow"/>
                <a:cs typeface="Arial Narrow"/>
              </a:rPr>
              <a:t>I have never worked with SPECT, but I see most groups abandoning this</a:t>
            </a:r>
          </a:p>
          <a:p>
            <a:pPr marL="457200" indent="-457200">
              <a:spcAft>
                <a:spcPts val="700"/>
              </a:spcAft>
              <a:buFont typeface="Arial"/>
              <a:buChar char="•"/>
            </a:pPr>
            <a:r>
              <a:rPr lang="en-US" sz="2800" dirty="0">
                <a:solidFill>
                  <a:schemeClr val="tx1"/>
                </a:solidFill>
                <a:latin typeface="Arial Narrow"/>
                <a:cs typeface="Arial Narrow"/>
              </a:rPr>
              <a:t>Some Alzheimer’s-related research still shows up</a:t>
            </a:r>
          </a:p>
        </p:txBody>
      </p:sp>
      <p:sp>
        <p:nvSpPr>
          <p:cNvPr id="2" name="Slide Number Placeholder 1"/>
          <p:cNvSpPr>
            <a:spLocks noGrp="1"/>
          </p:cNvSpPr>
          <p:nvPr>
            <p:ph type="sldNum" sz="quarter" idx="4"/>
          </p:nvPr>
        </p:nvSpPr>
        <p:spPr/>
        <p:txBody>
          <a:bodyPr/>
          <a:lstStyle/>
          <a:p>
            <a:fld id="{B2585BB7-0E2B-B849-9347-21F1ED6EAC3B}" type="slidenum">
              <a:rPr lang="en-US" smtClean="0"/>
              <a:t>12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SPECT  - collimation and low efficiency</a:t>
            </a:r>
          </a:p>
        </p:txBody>
      </p:sp>
      <p:sp>
        <p:nvSpPr>
          <p:cNvPr id="33794" name="Text Box 2"/>
          <p:cNvSpPr txBox="1">
            <a:spLocks noChangeArrowheads="1"/>
          </p:cNvSpPr>
          <p:nvPr/>
        </p:nvSpPr>
        <p:spPr bwMode="auto">
          <a:xfrm>
            <a:off x="4901406" y="3352006"/>
            <a:ext cx="7848600" cy="4495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indent="0">
              <a:spcAft>
                <a:spcPts val="700"/>
              </a:spcAft>
            </a:pPr>
            <a:endParaRPr lang="en-US" sz="2800" dirty="0">
              <a:solidFill>
                <a:schemeClr val="tx1"/>
              </a:solidFill>
              <a:latin typeface="Arial Narrow"/>
              <a:cs typeface="Arial Narrow"/>
            </a:endParaRPr>
          </a:p>
          <a:p>
            <a:pPr marL="457200" indent="-457200">
              <a:spcAft>
                <a:spcPts val="700"/>
              </a:spcAft>
              <a:buFont typeface="Arial"/>
              <a:buChar char="•"/>
            </a:pPr>
            <a:r>
              <a:rPr lang="en-US" sz="2800" dirty="0">
                <a:solidFill>
                  <a:schemeClr val="tx1"/>
                </a:solidFill>
                <a:latin typeface="Arial Narrow"/>
                <a:cs typeface="Arial Narrow"/>
              </a:rPr>
              <a:t>Without a collimator, there’s no sense of “direction” of the photon – the photon could come from anywhere in the field of view</a:t>
            </a:r>
          </a:p>
          <a:p>
            <a:pPr marL="457200" indent="-457200">
              <a:spcAft>
                <a:spcPts val="700"/>
              </a:spcAft>
              <a:buFont typeface="Arial"/>
              <a:buChar char="•"/>
            </a:pPr>
            <a:r>
              <a:rPr lang="en-US" sz="2800" dirty="0">
                <a:solidFill>
                  <a:schemeClr val="tx1"/>
                </a:solidFill>
                <a:latin typeface="Arial Narrow"/>
                <a:cs typeface="Arial Narrow"/>
              </a:rPr>
              <a:t>Only the Collimator selects a direction</a:t>
            </a:r>
          </a:p>
          <a:p>
            <a:pPr marL="457200" indent="-457200">
              <a:spcAft>
                <a:spcPts val="700"/>
              </a:spcAft>
              <a:buFont typeface="Arial"/>
              <a:buChar char="•"/>
            </a:pPr>
            <a:r>
              <a:rPr lang="en-US" sz="2800" dirty="0">
                <a:solidFill>
                  <a:schemeClr val="tx1"/>
                </a:solidFill>
                <a:latin typeface="Arial Narrow"/>
                <a:cs typeface="Arial Narrow"/>
              </a:rPr>
              <a:t>Dramatic reduction in efficiency – most photons are lost in the collimator</a:t>
            </a:r>
          </a:p>
        </p:txBody>
      </p:sp>
      <p:pic>
        <p:nvPicPr>
          <p:cNvPr id="7" name="Picture 5"/>
          <p:cNvPicPr>
            <a:picLocks noChangeAspect="1" noChangeArrowheads="1"/>
          </p:cNvPicPr>
          <p:nvPr/>
        </p:nvPicPr>
        <p:blipFill>
          <a:blip r:embed="rId3" cstate="print"/>
          <a:srcRect/>
          <a:stretch>
            <a:fillRect/>
          </a:stretch>
        </p:blipFill>
        <p:spPr bwMode="auto">
          <a:xfrm>
            <a:off x="405606" y="3047206"/>
            <a:ext cx="4097338" cy="4267200"/>
          </a:xfrm>
          <a:prstGeom prst="rect">
            <a:avLst/>
          </a:prstGeom>
          <a:noFill/>
          <a:ln w="12700">
            <a:noFill/>
            <a:miter lim="800000"/>
            <a:headEnd/>
            <a:tailEnd/>
          </a:ln>
        </p:spPr>
      </p:pic>
      <p:pic>
        <p:nvPicPr>
          <p:cNvPr id="8" name="Picture 6"/>
          <p:cNvPicPr>
            <a:picLocks noChangeAspect="1" noChangeArrowheads="1"/>
          </p:cNvPicPr>
          <p:nvPr/>
        </p:nvPicPr>
        <p:blipFill>
          <a:blip r:embed="rId4" cstate="print"/>
          <a:srcRect/>
          <a:stretch>
            <a:fillRect/>
          </a:stretch>
        </p:blipFill>
        <p:spPr bwMode="auto">
          <a:xfrm>
            <a:off x="2491581" y="5192203"/>
            <a:ext cx="360363" cy="381000"/>
          </a:xfrm>
          <a:prstGeom prst="rect">
            <a:avLst/>
          </a:prstGeom>
          <a:noFill/>
          <a:ln w="12700">
            <a:noFill/>
            <a:miter lim="800000"/>
            <a:headEnd/>
            <a:tailEnd/>
          </a:ln>
        </p:spPr>
      </p:pic>
      <p:pic>
        <p:nvPicPr>
          <p:cNvPr id="9" name="Picture 7"/>
          <p:cNvPicPr>
            <a:picLocks noChangeAspect="1" noChangeArrowheads="1"/>
          </p:cNvPicPr>
          <p:nvPr/>
        </p:nvPicPr>
        <p:blipFill>
          <a:blip r:embed="rId4" cstate="print"/>
          <a:srcRect/>
          <a:stretch>
            <a:fillRect/>
          </a:stretch>
        </p:blipFill>
        <p:spPr bwMode="auto">
          <a:xfrm>
            <a:off x="2672556" y="5344603"/>
            <a:ext cx="361950" cy="381000"/>
          </a:xfrm>
          <a:prstGeom prst="rect">
            <a:avLst/>
          </a:prstGeom>
          <a:noFill/>
          <a:ln w="12700">
            <a:noFill/>
            <a:miter lim="800000"/>
            <a:headEnd/>
            <a:tailEnd/>
          </a:ln>
        </p:spPr>
      </p:pic>
      <p:pic>
        <p:nvPicPr>
          <p:cNvPr id="10" name="Picture 8"/>
          <p:cNvPicPr>
            <a:picLocks noChangeAspect="1" noChangeArrowheads="1"/>
          </p:cNvPicPr>
          <p:nvPr/>
        </p:nvPicPr>
        <p:blipFill>
          <a:blip r:embed="rId4" cstate="print"/>
          <a:srcRect/>
          <a:stretch>
            <a:fillRect/>
          </a:stretch>
        </p:blipFill>
        <p:spPr bwMode="auto">
          <a:xfrm>
            <a:off x="2463006" y="5481128"/>
            <a:ext cx="360363" cy="381000"/>
          </a:xfrm>
          <a:prstGeom prst="rect">
            <a:avLst/>
          </a:prstGeom>
          <a:noFill/>
          <a:ln w="12700">
            <a:noFill/>
            <a:miter lim="800000"/>
            <a:headEnd/>
            <a:tailEnd/>
          </a:ln>
        </p:spPr>
      </p:pic>
      <p:sp>
        <p:nvSpPr>
          <p:cNvPr id="12" name="Line 11"/>
          <p:cNvSpPr>
            <a:spLocks noChangeShapeType="1"/>
          </p:cNvSpPr>
          <p:nvPr/>
        </p:nvSpPr>
        <p:spPr bwMode="auto">
          <a:xfrm rot="4930503" flipH="1">
            <a:off x="3263106" y="6509828"/>
            <a:ext cx="152400" cy="76200"/>
          </a:xfrm>
          <a:prstGeom prst="line">
            <a:avLst/>
          </a:prstGeom>
          <a:noFill/>
          <a:ln w="28575">
            <a:solidFill>
              <a:schemeClr val="folHlink"/>
            </a:solidFill>
            <a:round/>
            <a:headEnd/>
            <a:tailEnd/>
          </a:ln>
        </p:spPr>
        <p:txBody>
          <a:bodyPr wrap="none" anchor="ctr"/>
          <a:lstStyle/>
          <a:p>
            <a:endParaRPr lang="en-US"/>
          </a:p>
        </p:txBody>
      </p:sp>
      <p:sp>
        <p:nvSpPr>
          <p:cNvPr id="13" name="Line 12"/>
          <p:cNvSpPr>
            <a:spLocks noChangeShapeType="1"/>
          </p:cNvSpPr>
          <p:nvPr/>
        </p:nvSpPr>
        <p:spPr bwMode="auto">
          <a:xfrm rot="4930503" flipH="1">
            <a:off x="3418682" y="6355840"/>
            <a:ext cx="150812" cy="80963"/>
          </a:xfrm>
          <a:prstGeom prst="line">
            <a:avLst/>
          </a:prstGeom>
          <a:noFill/>
          <a:ln w="28575">
            <a:solidFill>
              <a:schemeClr val="folHlink"/>
            </a:solidFill>
            <a:round/>
            <a:headEnd/>
            <a:tailEnd/>
          </a:ln>
        </p:spPr>
        <p:txBody>
          <a:bodyPr wrap="none" anchor="ctr"/>
          <a:lstStyle/>
          <a:p>
            <a:endParaRPr lang="en-US"/>
          </a:p>
        </p:txBody>
      </p:sp>
      <p:sp>
        <p:nvSpPr>
          <p:cNvPr id="15" name="Line 14"/>
          <p:cNvSpPr>
            <a:spLocks noChangeShapeType="1"/>
          </p:cNvSpPr>
          <p:nvPr/>
        </p:nvSpPr>
        <p:spPr bwMode="auto">
          <a:xfrm flipH="1">
            <a:off x="3910806" y="4795328"/>
            <a:ext cx="152400" cy="76200"/>
          </a:xfrm>
          <a:prstGeom prst="line">
            <a:avLst/>
          </a:prstGeom>
          <a:noFill/>
          <a:ln w="28575">
            <a:solidFill>
              <a:schemeClr val="folHlink"/>
            </a:solidFill>
            <a:round/>
            <a:headEnd/>
            <a:tailEnd/>
          </a:ln>
        </p:spPr>
        <p:txBody>
          <a:bodyPr wrap="none" anchor="ctr"/>
          <a:lstStyle/>
          <a:p>
            <a:endParaRPr lang="en-US"/>
          </a:p>
        </p:txBody>
      </p:sp>
      <p:sp>
        <p:nvSpPr>
          <p:cNvPr id="16" name="Line 15"/>
          <p:cNvSpPr>
            <a:spLocks noChangeShapeType="1"/>
          </p:cNvSpPr>
          <p:nvPr/>
        </p:nvSpPr>
        <p:spPr bwMode="auto">
          <a:xfrm flipH="1">
            <a:off x="3834606" y="4642928"/>
            <a:ext cx="152400" cy="76200"/>
          </a:xfrm>
          <a:prstGeom prst="line">
            <a:avLst/>
          </a:prstGeom>
          <a:noFill/>
          <a:ln w="28575">
            <a:solidFill>
              <a:schemeClr val="folHlink"/>
            </a:solidFill>
            <a:round/>
            <a:headEnd/>
            <a:tailEnd/>
          </a:ln>
        </p:spPr>
        <p:txBody>
          <a:bodyPr wrap="none" anchor="ctr"/>
          <a:lstStyle/>
          <a:p>
            <a:endParaRPr lang="en-US"/>
          </a:p>
        </p:txBody>
      </p:sp>
      <p:sp>
        <p:nvSpPr>
          <p:cNvPr id="17" name="Line 16"/>
          <p:cNvSpPr>
            <a:spLocks noChangeShapeType="1"/>
          </p:cNvSpPr>
          <p:nvPr/>
        </p:nvSpPr>
        <p:spPr bwMode="auto">
          <a:xfrm>
            <a:off x="2712244" y="5485606"/>
            <a:ext cx="1219200" cy="533400"/>
          </a:xfrm>
          <a:prstGeom prst="line">
            <a:avLst/>
          </a:prstGeom>
          <a:noFill/>
          <a:ln w="38100">
            <a:solidFill>
              <a:srgbClr val="00FF00"/>
            </a:solidFill>
            <a:round/>
            <a:headEnd/>
            <a:tailEnd type="triangle" w="med" len="med"/>
          </a:ln>
        </p:spPr>
        <p:txBody>
          <a:bodyPr wrap="none" anchor="ctr"/>
          <a:lstStyle/>
          <a:p>
            <a:endParaRPr lang="en-US"/>
          </a:p>
        </p:txBody>
      </p:sp>
      <p:sp>
        <p:nvSpPr>
          <p:cNvPr id="18" name="Line 17"/>
          <p:cNvSpPr>
            <a:spLocks noChangeShapeType="1"/>
          </p:cNvSpPr>
          <p:nvPr/>
        </p:nvSpPr>
        <p:spPr bwMode="auto">
          <a:xfrm rot="3231007" flipH="1">
            <a:off x="900906" y="4833428"/>
            <a:ext cx="152400" cy="76200"/>
          </a:xfrm>
          <a:prstGeom prst="line">
            <a:avLst/>
          </a:prstGeom>
          <a:noFill/>
          <a:ln w="28575">
            <a:solidFill>
              <a:schemeClr val="folHlink"/>
            </a:solidFill>
            <a:round/>
            <a:headEnd/>
            <a:tailEnd/>
          </a:ln>
        </p:spPr>
        <p:txBody>
          <a:bodyPr wrap="none" anchor="ctr"/>
          <a:lstStyle/>
          <a:p>
            <a:endParaRPr lang="en-US"/>
          </a:p>
        </p:txBody>
      </p:sp>
      <p:sp>
        <p:nvSpPr>
          <p:cNvPr id="19" name="Line 18"/>
          <p:cNvSpPr>
            <a:spLocks noChangeShapeType="1"/>
          </p:cNvSpPr>
          <p:nvPr/>
        </p:nvSpPr>
        <p:spPr bwMode="auto">
          <a:xfrm rot="3231007" flipH="1">
            <a:off x="939006" y="4642928"/>
            <a:ext cx="152400" cy="76200"/>
          </a:xfrm>
          <a:prstGeom prst="line">
            <a:avLst/>
          </a:prstGeom>
          <a:noFill/>
          <a:ln w="28575">
            <a:solidFill>
              <a:schemeClr val="folHlink"/>
            </a:solidFill>
            <a:round/>
            <a:headEnd/>
            <a:tailEnd/>
          </a:ln>
        </p:spPr>
        <p:txBody>
          <a:bodyPr wrap="none" anchor="ctr"/>
          <a:lstStyle/>
          <a:p>
            <a:endParaRPr lang="en-US"/>
          </a:p>
        </p:txBody>
      </p:sp>
      <p:sp>
        <p:nvSpPr>
          <p:cNvPr id="21" name="Line 16"/>
          <p:cNvSpPr>
            <a:spLocks noChangeShapeType="1"/>
          </p:cNvSpPr>
          <p:nvPr/>
        </p:nvSpPr>
        <p:spPr bwMode="auto">
          <a:xfrm>
            <a:off x="2463006" y="5714206"/>
            <a:ext cx="1447800" cy="3048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sp>
        <p:nvSpPr>
          <p:cNvPr id="22" name="Line 16"/>
          <p:cNvSpPr>
            <a:spLocks noChangeShapeType="1"/>
          </p:cNvSpPr>
          <p:nvPr/>
        </p:nvSpPr>
        <p:spPr bwMode="auto">
          <a:xfrm>
            <a:off x="2691606" y="5104606"/>
            <a:ext cx="1219200" cy="9144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sp>
        <p:nvSpPr>
          <p:cNvPr id="23" name="Line 16"/>
          <p:cNvSpPr>
            <a:spLocks noChangeShapeType="1"/>
          </p:cNvSpPr>
          <p:nvPr/>
        </p:nvSpPr>
        <p:spPr bwMode="auto">
          <a:xfrm>
            <a:off x="2691606" y="4799806"/>
            <a:ext cx="1143000" cy="11430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sp>
        <p:nvSpPr>
          <p:cNvPr id="24" name="Line 16"/>
          <p:cNvSpPr>
            <a:spLocks noChangeShapeType="1"/>
          </p:cNvSpPr>
          <p:nvPr/>
        </p:nvSpPr>
        <p:spPr bwMode="auto">
          <a:xfrm>
            <a:off x="2234406" y="5866606"/>
            <a:ext cx="1676400" cy="1524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cxnSp>
        <p:nvCxnSpPr>
          <p:cNvPr id="28" name="Straight Connector 27"/>
          <p:cNvCxnSpPr/>
          <p:nvPr/>
        </p:nvCxnSpPr>
        <p:spPr bwMode="auto">
          <a:xfrm flipH="1" flipV="1">
            <a:off x="3301206" y="5790406"/>
            <a:ext cx="609600" cy="228600"/>
          </a:xfrm>
          <a:prstGeom prst="line">
            <a:avLst/>
          </a:prstGeom>
          <a:solidFill>
            <a:srgbClr val="00B8FF"/>
          </a:solid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flipH="1" flipV="1">
            <a:off x="3377406" y="5714206"/>
            <a:ext cx="609600" cy="228600"/>
          </a:xfrm>
          <a:prstGeom prst="line">
            <a:avLst/>
          </a:prstGeom>
          <a:solidFill>
            <a:srgbClr val="00B8FF"/>
          </a:solidFill>
          <a:ln w="28575" cap="flat" cmpd="sng" algn="ctr">
            <a:solidFill>
              <a:srgbClr val="8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p:txBody>
          <a:bodyPr/>
          <a:lstStyle/>
          <a:p>
            <a:fld id="{B2585BB7-0E2B-B849-9347-21F1ED6EAC3B}" type="slidenum">
              <a:rPr lang="en-US" smtClean="0"/>
              <a:t>13</a:t>
            </a:fld>
            <a:endParaRPr lang="en-US"/>
          </a:p>
        </p:txBody>
      </p:sp>
    </p:spTree>
    <p:extLst>
      <p:ext uri="{BB962C8B-B14F-4D97-AF65-F5344CB8AC3E}">
        <p14:creationId xmlns:p14="http://schemas.microsoft.com/office/powerpoint/2010/main" val="21813776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up)">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up)">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SPECT Image Examples</a:t>
            </a:r>
          </a:p>
        </p:txBody>
      </p:sp>
      <p:sp>
        <p:nvSpPr>
          <p:cNvPr id="23" name="Rectangle 22"/>
          <p:cNvSpPr/>
          <p:nvPr/>
        </p:nvSpPr>
        <p:spPr>
          <a:xfrm>
            <a:off x="6240089" y="4736714"/>
            <a:ext cx="521447" cy="276999"/>
          </a:xfrm>
          <a:prstGeom prst="rect">
            <a:avLst/>
          </a:prstGeom>
        </p:spPr>
        <p:txBody>
          <a:bodyPr wrap="none">
            <a:spAutoFit/>
          </a:bodyPr>
          <a:lstStyle/>
          <a:p>
            <a:r>
              <a:rPr lang="en-US" dirty="0">
                <a:solidFill>
                  <a:schemeClr val="tx1"/>
                </a:solidFill>
                <a:latin typeface="Arial Narrow"/>
                <a:cs typeface="Arial Narrow"/>
              </a:rPr>
              <a:t>sense </a:t>
            </a:r>
            <a:endParaRPr lang="en-US" dirty="0"/>
          </a:p>
        </p:txBody>
      </p:sp>
      <p:pic>
        <p:nvPicPr>
          <p:cNvPr id="24" name="Picture 23"/>
          <p:cNvPicPr>
            <a:picLocks noChangeAspect="1"/>
          </p:cNvPicPr>
          <p:nvPr/>
        </p:nvPicPr>
        <p:blipFill>
          <a:blip r:embed="rId3"/>
          <a:stretch>
            <a:fillRect/>
          </a:stretch>
        </p:blipFill>
        <p:spPr>
          <a:xfrm>
            <a:off x="329406" y="2323306"/>
            <a:ext cx="6718300" cy="3695700"/>
          </a:xfrm>
          <a:prstGeom prst="rect">
            <a:avLst/>
          </a:prstGeom>
        </p:spPr>
      </p:pic>
      <p:sp>
        <p:nvSpPr>
          <p:cNvPr id="25" name="Rectangle 24"/>
          <p:cNvSpPr/>
          <p:nvPr/>
        </p:nvSpPr>
        <p:spPr>
          <a:xfrm>
            <a:off x="295720" y="6019006"/>
            <a:ext cx="2624486" cy="400110"/>
          </a:xfrm>
          <a:prstGeom prst="rect">
            <a:avLst/>
          </a:prstGeom>
        </p:spPr>
        <p:txBody>
          <a:bodyPr wrap="none">
            <a:spAutoFit/>
          </a:bodyPr>
          <a:lstStyle/>
          <a:p>
            <a:r>
              <a:rPr lang="en-US" sz="2000" dirty="0">
                <a:solidFill>
                  <a:schemeClr val="tx1"/>
                </a:solidFill>
                <a:latin typeface="Arial Narrow"/>
                <a:cs typeface="Arial Narrow"/>
              </a:rPr>
              <a:t>S. </a:t>
            </a:r>
            <a:r>
              <a:rPr lang="en-US" sz="2000" dirty="0" err="1">
                <a:solidFill>
                  <a:schemeClr val="tx1"/>
                </a:solidFill>
                <a:latin typeface="Arial Narrow"/>
                <a:cs typeface="Arial Narrow"/>
              </a:rPr>
              <a:t>Shokouhi</a:t>
            </a:r>
            <a:r>
              <a:rPr lang="en-US" sz="2000" dirty="0">
                <a:solidFill>
                  <a:schemeClr val="tx1"/>
                </a:solidFill>
                <a:latin typeface="Arial Narrow"/>
                <a:cs typeface="Arial Narrow"/>
              </a:rPr>
              <a:t>, Vanderbilt U</a:t>
            </a:r>
            <a:endParaRPr lang="en-US" sz="2000" dirty="0"/>
          </a:p>
        </p:txBody>
      </p:sp>
      <p:pic>
        <p:nvPicPr>
          <p:cNvPr id="28" name="Picture 27"/>
          <p:cNvPicPr>
            <a:picLocks noChangeAspect="1"/>
          </p:cNvPicPr>
          <p:nvPr/>
        </p:nvPicPr>
        <p:blipFill>
          <a:blip r:embed="rId4"/>
          <a:stretch>
            <a:fillRect/>
          </a:stretch>
        </p:blipFill>
        <p:spPr>
          <a:xfrm>
            <a:off x="6958806" y="2132806"/>
            <a:ext cx="2713220" cy="2727960"/>
          </a:xfrm>
          <a:prstGeom prst="rect">
            <a:avLst/>
          </a:prstGeom>
        </p:spPr>
      </p:pic>
      <p:sp>
        <p:nvSpPr>
          <p:cNvPr id="26" name="Rectangle 25"/>
          <p:cNvSpPr/>
          <p:nvPr/>
        </p:nvSpPr>
        <p:spPr>
          <a:xfrm>
            <a:off x="9702006" y="2209006"/>
            <a:ext cx="3048000" cy="2677656"/>
          </a:xfrm>
          <a:prstGeom prst="rect">
            <a:avLst/>
          </a:prstGeom>
        </p:spPr>
        <p:txBody>
          <a:bodyPr wrap="square">
            <a:spAutoFit/>
          </a:bodyPr>
          <a:lstStyle/>
          <a:p>
            <a:r>
              <a:rPr lang="en-US" sz="2800" dirty="0">
                <a:solidFill>
                  <a:schemeClr val="tx1"/>
                </a:solidFill>
                <a:latin typeface="Arial Narrow"/>
                <a:cs typeface="Arial Narrow"/>
              </a:rPr>
              <a:t>Example of a phantom – the holes are filled with radiotracers (similar to what was used in these images) </a:t>
            </a:r>
            <a:endParaRPr lang="en-US" dirty="0"/>
          </a:p>
        </p:txBody>
      </p:sp>
      <p:pic>
        <p:nvPicPr>
          <p:cNvPr id="31" name="Picture 30"/>
          <p:cNvPicPr>
            <a:picLocks noChangeAspect="1"/>
          </p:cNvPicPr>
          <p:nvPr/>
        </p:nvPicPr>
        <p:blipFill>
          <a:blip r:embed="rId5"/>
          <a:stretch>
            <a:fillRect/>
          </a:stretch>
        </p:blipFill>
        <p:spPr>
          <a:xfrm>
            <a:off x="177006" y="6552406"/>
            <a:ext cx="10972800" cy="2530764"/>
          </a:xfrm>
          <a:prstGeom prst="rect">
            <a:avLst/>
          </a:prstGeom>
        </p:spPr>
      </p:pic>
      <p:pic>
        <p:nvPicPr>
          <p:cNvPr id="30" name="Picture 29"/>
          <p:cNvPicPr>
            <a:picLocks noChangeAspect="1"/>
          </p:cNvPicPr>
          <p:nvPr/>
        </p:nvPicPr>
        <p:blipFill>
          <a:blip r:embed="rId6"/>
          <a:stretch>
            <a:fillRect/>
          </a:stretch>
        </p:blipFill>
        <p:spPr>
          <a:xfrm>
            <a:off x="10176986" y="5180806"/>
            <a:ext cx="2115820" cy="2133600"/>
          </a:xfrm>
          <a:prstGeom prst="rect">
            <a:avLst/>
          </a:prstGeom>
        </p:spPr>
      </p:pic>
      <p:sp>
        <p:nvSpPr>
          <p:cNvPr id="32" name="Rectangle 31"/>
          <p:cNvSpPr/>
          <p:nvPr/>
        </p:nvSpPr>
        <p:spPr>
          <a:xfrm>
            <a:off x="6806406" y="5369699"/>
            <a:ext cx="3048000" cy="954107"/>
          </a:xfrm>
          <a:prstGeom prst="rect">
            <a:avLst/>
          </a:prstGeom>
        </p:spPr>
        <p:txBody>
          <a:bodyPr wrap="square">
            <a:spAutoFit/>
          </a:bodyPr>
          <a:lstStyle/>
          <a:p>
            <a:r>
              <a:rPr lang="en-US" sz="2800" dirty="0">
                <a:solidFill>
                  <a:schemeClr val="tx1"/>
                </a:solidFill>
                <a:latin typeface="Arial Narrow"/>
                <a:cs typeface="Arial Narrow"/>
              </a:rPr>
              <a:t>3</a:t>
            </a:r>
            <a:r>
              <a:rPr lang="en-US" sz="2800" baseline="30000" dirty="0">
                <a:solidFill>
                  <a:schemeClr val="tx1"/>
                </a:solidFill>
                <a:latin typeface="Arial Narrow"/>
                <a:cs typeface="Arial Narrow"/>
              </a:rPr>
              <a:t>rd</a:t>
            </a:r>
            <a:r>
              <a:rPr lang="en-US" sz="2800" dirty="0">
                <a:solidFill>
                  <a:schemeClr val="tx1"/>
                </a:solidFill>
                <a:latin typeface="Arial Narrow"/>
                <a:cs typeface="Arial Narrow"/>
              </a:rPr>
              <a:t>-largest bores can no longer be resolved</a:t>
            </a:r>
            <a:endParaRPr lang="en-US" dirty="0"/>
          </a:p>
        </p:txBody>
      </p:sp>
      <p:sp>
        <p:nvSpPr>
          <p:cNvPr id="33" name="Rectangle 32"/>
          <p:cNvSpPr/>
          <p:nvPr/>
        </p:nvSpPr>
        <p:spPr>
          <a:xfrm>
            <a:off x="481806" y="9077186"/>
            <a:ext cx="9677400" cy="523220"/>
          </a:xfrm>
          <a:prstGeom prst="rect">
            <a:avLst/>
          </a:prstGeom>
        </p:spPr>
        <p:txBody>
          <a:bodyPr wrap="square">
            <a:spAutoFit/>
          </a:bodyPr>
          <a:lstStyle/>
          <a:p>
            <a:r>
              <a:rPr lang="en-US" sz="2800" dirty="0">
                <a:solidFill>
                  <a:schemeClr val="tx1"/>
                </a:solidFill>
                <a:latin typeface="Arial Narrow"/>
                <a:cs typeface="Arial Narrow"/>
              </a:rPr>
              <a:t>Different collimator configurations</a:t>
            </a:r>
            <a:endParaRPr lang="en-US" dirty="0"/>
          </a:p>
        </p:txBody>
      </p:sp>
      <p:sp>
        <p:nvSpPr>
          <p:cNvPr id="2" name="Slide Number Placeholder 1"/>
          <p:cNvSpPr>
            <a:spLocks noGrp="1"/>
          </p:cNvSpPr>
          <p:nvPr>
            <p:ph type="sldNum" sz="quarter" idx="4"/>
          </p:nvPr>
        </p:nvSpPr>
        <p:spPr/>
        <p:txBody>
          <a:bodyPr/>
          <a:lstStyle/>
          <a:p>
            <a:fld id="{B2585BB7-0E2B-B849-9347-21F1ED6EAC3B}" type="slidenum">
              <a:rPr lang="en-US" smtClean="0"/>
              <a:t>14</a:t>
            </a:fld>
            <a:endParaRPr lang="en-US"/>
          </a:p>
        </p:txBody>
      </p:sp>
    </p:spTree>
    <p:extLst>
      <p:ext uri="{BB962C8B-B14F-4D97-AF65-F5344CB8AC3E}">
        <p14:creationId xmlns:p14="http://schemas.microsoft.com/office/powerpoint/2010/main" val="216478104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PET – Positron Emission Tomography</a:t>
            </a:r>
          </a:p>
        </p:txBody>
      </p:sp>
      <p:sp>
        <p:nvSpPr>
          <p:cNvPr id="33794" name="Text Box 2"/>
          <p:cNvSpPr txBox="1">
            <a:spLocks noChangeArrowheads="1"/>
          </p:cNvSpPr>
          <p:nvPr/>
        </p:nvSpPr>
        <p:spPr bwMode="auto">
          <a:xfrm>
            <a:off x="177006" y="6933406"/>
            <a:ext cx="9220200" cy="2286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57200" indent="-457200">
              <a:spcAft>
                <a:spcPts val="700"/>
              </a:spcAft>
              <a:buFont typeface="Arial"/>
              <a:buChar char="•"/>
            </a:pPr>
            <a:r>
              <a:rPr lang="en-US" sz="2800" dirty="0">
                <a:solidFill>
                  <a:schemeClr val="tx1"/>
                </a:solidFill>
                <a:latin typeface="Arial Narrow"/>
                <a:cs typeface="Arial Narrow"/>
              </a:rPr>
              <a:t>Back-to-back 511KeV photons are detected</a:t>
            </a:r>
          </a:p>
          <a:p>
            <a:pPr marL="457200" indent="-457200">
              <a:spcAft>
                <a:spcPts val="700"/>
              </a:spcAft>
              <a:buFont typeface="Arial"/>
              <a:buChar char="•"/>
            </a:pPr>
            <a:r>
              <a:rPr lang="en-US" sz="2800" dirty="0">
                <a:solidFill>
                  <a:schemeClr val="tx1"/>
                </a:solidFill>
                <a:latin typeface="Arial Narrow"/>
                <a:cs typeface="Arial Narrow"/>
              </a:rPr>
              <a:t>No collimator needed</a:t>
            </a:r>
          </a:p>
          <a:p>
            <a:pPr marL="457200" indent="-457200">
              <a:spcAft>
                <a:spcPts val="700"/>
              </a:spcAft>
              <a:buFont typeface="Arial"/>
              <a:buChar char="•"/>
            </a:pPr>
            <a:r>
              <a:rPr lang="en-US" sz="2800" dirty="0">
                <a:solidFill>
                  <a:schemeClr val="tx1"/>
                </a:solidFill>
                <a:latin typeface="Arial Narrow"/>
                <a:cs typeface="Arial Narrow"/>
              </a:rPr>
              <a:t>LOR defines the direction</a:t>
            </a:r>
          </a:p>
          <a:p>
            <a:pPr marL="457200" indent="-457200">
              <a:spcAft>
                <a:spcPts val="700"/>
              </a:spcAft>
              <a:buFont typeface="Arial"/>
              <a:buChar char="•"/>
            </a:pPr>
            <a:r>
              <a:rPr lang="en-US" sz="2800" dirty="0">
                <a:solidFill>
                  <a:schemeClr val="tx1"/>
                </a:solidFill>
                <a:latin typeface="Arial Narrow"/>
                <a:cs typeface="Arial Narrow"/>
              </a:rPr>
              <a:t>Best I can tell, all the action today is in PET, </a:t>
            </a:r>
            <a:br>
              <a:rPr lang="en-US" sz="2800" dirty="0">
                <a:solidFill>
                  <a:schemeClr val="tx1"/>
                </a:solidFill>
                <a:latin typeface="Arial Narrow"/>
                <a:cs typeface="Arial Narrow"/>
              </a:rPr>
            </a:br>
            <a:r>
              <a:rPr lang="en-US" sz="2800" dirty="0">
                <a:solidFill>
                  <a:schemeClr val="tx1"/>
                </a:solidFill>
                <a:latin typeface="Arial Narrow"/>
                <a:cs typeface="Arial Narrow"/>
              </a:rPr>
              <a:t>not SPECT</a:t>
            </a:r>
          </a:p>
        </p:txBody>
      </p:sp>
      <p:sp>
        <p:nvSpPr>
          <p:cNvPr id="8" name="Rectangle 3"/>
          <p:cNvSpPr>
            <a:spLocks noChangeArrowheads="1"/>
          </p:cNvSpPr>
          <p:nvPr/>
        </p:nvSpPr>
        <p:spPr bwMode="auto">
          <a:xfrm>
            <a:off x="350044" y="2209006"/>
            <a:ext cx="1776875" cy="582211"/>
          </a:xfrm>
          <a:prstGeom prst="rect">
            <a:avLst/>
          </a:prstGeom>
          <a:noFill/>
          <a:ln w="12700">
            <a:noFill/>
            <a:miter lim="800000"/>
            <a:headEnd/>
            <a:tailEnd/>
          </a:ln>
        </p:spPr>
        <p:txBody>
          <a:bodyPr wrap="none" lIns="63500" tIns="25400" rIns="63500" bIns="25400">
            <a:spAutoFit/>
          </a:bodyPr>
          <a:lstStyle/>
          <a:p>
            <a:pPr eaLnBrk="0" hangingPunct="0">
              <a:lnSpc>
                <a:spcPct val="85000"/>
              </a:lnSpc>
            </a:pPr>
            <a:r>
              <a:rPr lang="en-US" sz="2000" b="1">
                <a:solidFill>
                  <a:srgbClr val="000000"/>
                </a:solidFill>
              </a:rPr>
              <a:t>Ring of Photon</a:t>
            </a:r>
          </a:p>
          <a:p>
            <a:pPr eaLnBrk="0" hangingPunct="0">
              <a:lnSpc>
                <a:spcPct val="85000"/>
              </a:lnSpc>
            </a:pPr>
            <a:r>
              <a:rPr lang="en-US" sz="2000" b="1">
                <a:solidFill>
                  <a:srgbClr val="000000"/>
                </a:solidFill>
              </a:rPr>
              <a:t>Detectors</a:t>
            </a:r>
          </a:p>
        </p:txBody>
      </p:sp>
      <p:sp>
        <p:nvSpPr>
          <p:cNvPr id="9" name="Rectangle 4"/>
          <p:cNvSpPr>
            <a:spLocks noChangeArrowheads="1"/>
          </p:cNvSpPr>
          <p:nvPr/>
        </p:nvSpPr>
        <p:spPr bwMode="auto">
          <a:xfrm>
            <a:off x="5114131" y="2185288"/>
            <a:ext cx="6492875" cy="4290918"/>
          </a:xfrm>
          <a:prstGeom prst="rect">
            <a:avLst/>
          </a:prstGeom>
          <a:noFill/>
          <a:ln w="12700">
            <a:noFill/>
            <a:miter lim="800000"/>
            <a:headEnd/>
            <a:tailEnd/>
          </a:ln>
        </p:spPr>
        <p:txBody>
          <a:bodyPr wrap="square" lIns="90487" tIns="44450" rIns="90487" bIns="44450">
            <a:spAutoFit/>
          </a:bodyPr>
          <a:lstStyle/>
          <a:p>
            <a:pPr marL="228600" indent="-228600" eaLnBrk="0" hangingPunct="0">
              <a:spcBef>
                <a:spcPct val="25000"/>
              </a:spcBef>
              <a:buClr>
                <a:schemeClr val="tx1"/>
              </a:buClr>
              <a:buFont typeface="Wingdings" pitchFamily="2" charset="2"/>
              <a:buChar char="§"/>
            </a:pPr>
            <a:r>
              <a:rPr lang="en-US" sz="2800" dirty="0">
                <a:solidFill>
                  <a:schemeClr val="tx1"/>
                </a:solidFill>
              </a:rPr>
              <a:t>Radionuclide decays, emitting </a:t>
            </a:r>
            <a:r>
              <a:rPr lang="en-US" sz="2800" dirty="0">
                <a:solidFill>
                  <a:schemeClr val="tx1"/>
                </a:solidFill>
                <a:sym typeface="Symbol" pitchFamily="18" charset="2"/>
              </a:rPr>
              <a:t></a:t>
            </a:r>
            <a:r>
              <a:rPr lang="en-US" sz="2800" baseline="30000" dirty="0">
                <a:solidFill>
                  <a:schemeClr val="tx1"/>
                </a:solidFill>
              </a:rPr>
              <a:t>+.</a:t>
            </a:r>
            <a:endParaRPr lang="en-US" sz="2800" dirty="0">
              <a:solidFill>
                <a:schemeClr val="tx1"/>
              </a:solidFill>
            </a:endParaRPr>
          </a:p>
          <a:p>
            <a:pPr marL="228600" indent="-228600" eaLnBrk="0" hangingPunct="0">
              <a:spcBef>
                <a:spcPct val="25000"/>
              </a:spcBef>
              <a:buClr>
                <a:schemeClr val="tx1"/>
              </a:buClr>
              <a:buFont typeface="Wingdings" pitchFamily="2" charset="2"/>
              <a:buChar char="§"/>
            </a:pPr>
            <a:r>
              <a:rPr lang="en-US" sz="2800" dirty="0">
                <a:solidFill>
                  <a:schemeClr val="tx1"/>
                </a:solidFill>
                <a:sym typeface="Symbol" pitchFamily="18" charset="2"/>
              </a:rPr>
              <a:t></a:t>
            </a:r>
            <a:r>
              <a:rPr lang="en-US" sz="2800" baseline="30000" dirty="0">
                <a:solidFill>
                  <a:schemeClr val="tx1"/>
                </a:solidFill>
              </a:rPr>
              <a:t>+</a:t>
            </a:r>
            <a:r>
              <a:rPr lang="en-US" sz="2800" dirty="0">
                <a:solidFill>
                  <a:schemeClr val="tx1"/>
                </a:solidFill>
              </a:rPr>
              <a:t> annihilates with e</a:t>
            </a:r>
            <a:r>
              <a:rPr lang="en-US" sz="2800" baseline="30000" dirty="0">
                <a:solidFill>
                  <a:schemeClr val="tx1"/>
                </a:solidFill>
              </a:rPr>
              <a:t>–</a:t>
            </a:r>
            <a:r>
              <a:rPr lang="en-US" sz="2800" dirty="0">
                <a:solidFill>
                  <a:schemeClr val="tx1"/>
                </a:solidFill>
              </a:rPr>
              <a:t> from tissue, forming back-to-back 511 </a:t>
            </a:r>
            <a:r>
              <a:rPr lang="en-US" sz="2800" dirty="0" err="1">
                <a:solidFill>
                  <a:schemeClr val="tx1"/>
                </a:solidFill>
              </a:rPr>
              <a:t>keV</a:t>
            </a:r>
            <a:r>
              <a:rPr lang="en-US" sz="2800" dirty="0">
                <a:solidFill>
                  <a:schemeClr val="tx1"/>
                </a:solidFill>
              </a:rPr>
              <a:t> photon pair.</a:t>
            </a:r>
          </a:p>
          <a:p>
            <a:pPr marL="228600" indent="-228600" eaLnBrk="0" hangingPunct="0">
              <a:spcBef>
                <a:spcPct val="25000"/>
              </a:spcBef>
              <a:buClr>
                <a:schemeClr val="tx1"/>
              </a:buClr>
              <a:buFont typeface="Wingdings" pitchFamily="2" charset="2"/>
              <a:buChar char="§"/>
            </a:pPr>
            <a:r>
              <a:rPr lang="en-US" sz="2800" dirty="0">
                <a:solidFill>
                  <a:schemeClr val="tx1"/>
                </a:solidFill>
              </a:rPr>
              <a:t>511 </a:t>
            </a:r>
            <a:r>
              <a:rPr lang="en-US" sz="2800" dirty="0" err="1">
                <a:solidFill>
                  <a:schemeClr val="tx1"/>
                </a:solidFill>
              </a:rPr>
              <a:t>keV</a:t>
            </a:r>
            <a:r>
              <a:rPr lang="en-US" sz="2800" dirty="0">
                <a:solidFill>
                  <a:schemeClr val="tx1"/>
                </a:solidFill>
              </a:rPr>
              <a:t> photon pairs detected via time coincidence.</a:t>
            </a:r>
          </a:p>
          <a:p>
            <a:pPr marL="228600" indent="-228600" eaLnBrk="0" hangingPunct="0">
              <a:spcBef>
                <a:spcPct val="25000"/>
              </a:spcBef>
              <a:buClr>
                <a:schemeClr val="tx1"/>
              </a:buClr>
              <a:buFont typeface="Wingdings" pitchFamily="2" charset="2"/>
              <a:buChar char="§"/>
            </a:pPr>
            <a:r>
              <a:rPr lang="en-US" sz="2800" dirty="0">
                <a:solidFill>
                  <a:schemeClr val="tx1"/>
                </a:solidFill>
              </a:rPr>
              <a:t>Positron lies on line defined by detector pair (known as a </a:t>
            </a:r>
            <a:r>
              <a:rPr lang="en-US" sz="2800" i="1" dirty="0">
                <a:solidFill>
                  <a:schemeClr val="tx1"/>
                </a:solidFill>
              </a:rPr>
              <a:t>line of response </a:t>
            </a:r>
            <a:r>
              <a:rPr lang="en-US" sz="2800" dirty="0">
                <a:solidFill>
                  <a:schemeClr val="tx1"/>
                </a:solidFill>
              </a:rPr>
              <a:t>or a </a:t>
            </a:r>
            <a:r>
              <a:rPr lang="en-US" sz="2800" i="1" dirty="0">
                <a:solidFill>
                  <a:schemeClr val="tx1"/>
                </a:solidFill>
              </a:rPr>
              <a:t>LOR</a:t>
            </a:r>
            <a:r>
              <a:rPr lang="en-US" sz="2800" dirty="0">
                <a:solidFill>
                  <a:schemeClr val="tx1"/>
                </a:solidFill>
              </a:rPr>
              <a:t>).</a:t>
            </a:r>
          </a:p>
        </p:txBody>
      </p:sp>
      <p:pic>
        <p:nvPicPr>
          <p:cNvPr id="10" name="Picture 5"/>
          <p:cNvPicPr>
            <a:picLocks noChangeAspect="1" noChangeArrowheads="1"/>
          </p:cNvPicPr>
          <p:nvPr/>
        </p:nvPicPr>
        <p:blipFill>
          <a:blip r:embed="rId3" cstate="print"/>
          <a:srcRect/>
          <a:stretch>
            <a:fillRect/>
          </a:stretch>
        </p:blipFill>
        <p:spPr bwMode="auto">
          <a:xfrm>
            <a:off x="524669" y="2361406"/>
            <a:ext cx="4097337" cy="4267200"/>
          </a:xfrm>
          <a:prstGeom prst="rect">
            <a:avLst/>
          </a:prstGeom>
          <a:noFill/>
          <a:ln w="12700">
            <a:noFill/>
            <a:miter lim="800000"/>
            <a:headEnd/>
            <a:tailEnd/>
          </a:ln>
        </p:spPr>
      </p:pic>
      <p:sp>
        <p:nvSpPr>
          <p:cNvPr id="11" name="Line 6"/>
          <p:cNvSpPr>
            <a:spLocks noChangeShapeType="1"/>
          </p:cNvSpPr>
          <p:nvPr/>
        </p:nvSpPr>
        <p:spPr bwMode="auto">
          <a:xfrm flipH="1" flipV="1">
            <a:off x="2759869" y="2894806"/>
            <a:ext cx="134937" cy="3581400"/>
          </a:xfrm>
          <a:prstGeom prst="line">
            <a:avLst/>
          </a:prstGeom>
          <a:noFill/>
          <a:ln w="38100">
            <a:solidFill>
              <a:srgbClr val="00FF00"/>
            </a:solidFill>
            <a:round/>
            <a:headEnd type="triangle" w="med" len="med"/>
            <a:tailEnd type="triangle" w="med" len="med"/>
          </a:ln>
        </p:spPr>
        <p:txBody>
          <a:bodyPr wrap="none" anchor="ctr"/>
          <a:lstStyle/>
          <a:p>
            <a:endParaRPr lang="en-US"/>
          </a:p>
        </p:txBody>
      </p:sp>
      <p:pic>
        <p:nvPicPr>
          <p:cNvPr id="12" name="Picture 7"/>
          <p:cNvPicPr>
            <a:picLocks noChangeAspect="1" noChangeArrowheads="1"/>
          </p:cNvPicPr>
          <p:nvPr/>
        </p:nvPicPr>
        <p:blipFill>
          <a:blip r:embed="rId4" cstate="print"/>
          <a:srcRect/>
          <a:stretch>
            <a:fillRect/>
          </a:stretch>
        </p:blipFill>
        <p:spPr bwMode="auto">
          <a:xfrm>
            <a:off x="2645569" y="4495006"/>
            <a:ext cx="360362" cy="381000"/>
          </a:xfrm>
          <a:prstGeom prst="rect">
            <a:avLst/>
          </a:prstGeom>
          <a:noFill/>
          <a:ln w="12700">
            <a:noFill/>
            <a:miter lim="800000"/>
            <a:headEnd/>
            <a:tailEnd/>
          </a:ln>
        </p:spPr>
      </p:pic>
      <p:sp>
        <p:nvSpPr>
          <p:cNvPr id="13" name="Line 8"/>
          <p:cNvSpPr>
            <a:spLocks noChangeShapeType="1"/>
          </p:cNvSpPr>
          <p:nvPr/>
        </p:nvSpPr>
        <p:spPr bwMode="auto">
          <a:xfrm flipH="1" flipV="1">
            <a:off x="2150269" y="2894806"/>
            <a:ext cx="1422400" cy="3200400"/>
          </a:xfrm>
          <a:prstGeom prst="line">
            <a:avLst/>
          </a:prstGeom>
          <a:noFill/>
          <a:ln w="38100">
            <a:solidFill>
              <a:srgbClr val="00FF00"/>
            </a:solidFill>
            <a:round/>
            <a:headEnd type="triangle" w="med" len="med"/>
            <a:tailEnd type="triangle" w="med" len="med"/>
          </a:ln>
        </p:spPr>
        <p:txBody>
          <a:bodyPr wrap="none" anchor="ctr"/>
          <a:lstStyle/>
          <a:p>
            <a:endParaRPr lang="en-US"/>
          </a:p>
        </p:txBody>
      </p:sp>
      <p:pic>
        <p:nvPicPr>
          <p:cNvPr id="14" name="Picture 9"/>
          <p:cNvPicPr>
            <a:picLocks noChangeAspect="1" noChangeArrowheads="1"/>
          </p:cNvPicPr>
          <p:nvPr/>
        </p:nvPicPr>
        <p:blipFill>
          <a:blip r:embed="rId4" cstate="print"/>
          <a:srcRect/>
          <a:stretch>
            <a:fillRect/>
          </a:stretch>
        </p:blipFill>
        <p:spPr bwMode="auto">
          <a:xfrm>
            <a:off x="2826544" y="4647406"/>
            <a:ext cx="361950" cy="381000"/>
          </a:xfrm>
          <a:prstGeom prst="rect">
            <a:avLst/>
          </a:prstGeom>
          <a:noFill/>
          <a:ln w="12700">
            <a:noFill/>
            <a:miter lim="800000"/>
            <a:headEnd/>
            <a:tailEnd/>
          </a:ln>
        </p:spPr>
      </p:pic>
      <p:sp>
        <p:nvSpPr>
          <p:cNvPr id="15" name="Line 10"/>
          <p:cNvSpPr>
            <a:spLocks noChangeShapeType="1"/>
          </p:cNvSpPr>
          <p:nvPr/>
        </p:nvSpPr>
        <p:spPr bwMode="auto">
          <a:xfrm flipH="1">
            <a:off x="997744" y="4876006"/>
            <a:ext cx="3184525" cy="228600"/>
          </a:xfrm>
          <a:prstGeom prst="line">
            <a:avLst/>
          </a:prstGeom>
          <a:noFill/>
          <a:ln w="38100">
            <a:solidFill>
              <a:srgbClr val="00FF00"/>
            </a:solidFill>
            <a:round/>
            <a:headEnd type="triangle" w="med" len="med"/>
            <a:tailEnd type="triangle" w="med" len="med"/>
          </a:ln>
        </p:spPr>
        <p:txBody>
          <a:bodyPr wrap="none" anchor="ctr"/>
          <a:lstStyle/>
          <a:p>
            <a:endParaRPr lang="en-US"/>
          </a:p>
        </p:txBody>
      </p:sp>
      <p:pic>
        <p:nvPicPr>
          <p:cNvPr id="16" name="Picture 11"/>
          <p:cNvPicPr>
            <a:picLocks noChangeAspect="1" noChangeArrowheads="1"/>
          </p:cNvPicPr>
          <p:nvPr/>
        </p:nvPicPr>
        <p:blipFill>
          <a:blip r:embed="rId4" cstate="print"/>
          <a:srcRect/>
          <a:stretch>
            <a:fillRect/>
          </a:stretch>
        </p:blipFill>
        <p:spPr bwMode="auto">
          <a:xfrm>
            <a:off x="2616994" y="4783931"/>
            <a:ext cx="360362" cy="381000"/>
          </a:xfrm>
          <a:prstGeom prst="rect">
            <a:avLst/>
          </a:prstGeom>
          <a:noFill/>
          <a:ln w="12700">
            <a:noFill/>
            <a:miter lim="800000"/>
            <a:headEnd/>
            <a:tailEnd/>
          </a:ln>
        </p:spPr>
      </p:pic>
      <p:grpSp>
        <p:nvGrpSpPr>
          <p:cNvPr id="17" name="Group 12"/>
          <p:cNvGrpSpPr>
            <a:grpSpLocks/>
          </p:cNvGrpSpPr>
          <p:nvPr/>
        </p:nvGrpSpPr>
        <p:grpSpPr bwMode="auto">
          <a:xfrm>
            <a:off x="862806" y="4799806"/>
            <a:ext cx="3454400" cy="381000"/>
            <a:chOff x="480" y="2352"/>
            <a:chExt cx="2448" cy="240"/>
          </a:xfrm>
        </p:grpSpPr>
        <p:sp>
          <p:nvSpPr>
            <p:cNvPr id="18" name="Oval 13"/>
            <p:cNvSpPr>
              <a:spLocks noChangeArrowheads="1"/>
            </p:cNvSpPr>
            <p:nvPr/>
          </p:nvSpPr>
          <p:spPr bwMode="auto">
            <a:xfrm>
              <a:off x="2832" y="2352"/>
              <a:ext cx="96" cy="96"/>
            </a:xfrm>
            <a:prstGeom prst="ellipse">
              <a:avLst/>
            </a:prstGeom>
            <a:solidFill>
              <a:schemeClr val="accent1"/>
            </a:solidFill>
            <a:ln w="12700">
              <a:solidFill>
                <a:srgbClr val="F92F00"/>
              </a:solidFill>
              <a:round/>
              <a:headEnd/>
              <a:tailEnd/>
            </a:ln>
          </p:spPr>
          <p:txBody>
            <a:bodyPr wrap="none" anchor="ctr"/>
            <a:lstStyle/>
            <a:p>
              <a:endParaRPr lang="en-US"/>
            </a:p>
          </p:txBody>
        </p:sp>
        <p:sp>
          <p:nvSpPr>
            <p:cNvPr id="19" name="Oval 14"/>
            <p:cNvSpPr>
              <a:spLocks noChangeArrowheads="1"/>
            </p:cNvSpPr>
            <p:nvPr/>
          </p:nvSpPr>
          <p:spPr bwMode="auto">
            <a:xfrm>
              <a:off x="480" y="2496"/>
              <a:ext cx="96" cy="96"/>
            </a:xfrm>
            <a:prstGeom prst="ellipse">
              <a:avLst/>
            </a:prstGeom>
            <a:solidFill>
              <a:schemeClr val="accent1"/>
            </a:solidFill>
            <a:ln w="12700">
              <a:solidFill>
                <a:srgbClr val="F92F00"/>
              </a:solidFill>
              <a:round/>
              <a:headEnd/>
              <a:tailEnd/>
            </a:ln>
          </p:spPr>
          <p:txBody>
            <a:bodyPr wrap="none" anchor="ctr"/>
            <a:lstStyle/>
            <a:p>
              <a:endParaRPr lang="en-US"/>
            </a:p>
          </p:txBody>
        </p:sp>
      </p:grpSp>
      <p:pic>
        <p:nvPicPr>
          <p:cNvPr id="4" name="Picture 3"/>
          <p:cNvPicPr>
            <a:picLocks noChangeAspect="1"/>
          </p:cNvPicPr>
          <p:nvPr/>
        </p:nvPicPr>
        <p:blipFill>
          <a:blip r:embed="rId5"/>
          <a:stretch>
            <a:fillRect/>
          </a:stretch>
        </p:blipFill>
        <p:spPr>
          <a:xfrm>
            <a:off x="6730206" y="6384674"/>
            <a:ext cx="6120607" cy="2987132"/>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15</a:t>
            </a:fld>
            <a:endParaRPr lang="en-US"/>
          </a:p>
        </p:txBody>
      </p:sp>
    </p:spTree>
    <p:extLst>
      <p:ext uri="{BB962C8B-B14F-4D97-AF65-F5344CB8AC3E}">
        <p14:creationId xmlns:p14="http://schemas.microsoft.com/office/powerpoint/2010/main" val="3820447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PET principle </a:t>
            </a:r>
          </a:p>
        </p:txBody>
      </p:sp>
      <p:sp>
        <p:nvSpPr>
          <p:cNvPr id="31746" name="Text Box 2"/>
          <p:cNvSpPr txBox="1">
            <a:spLocks noChangeArrowheads="1"/>
          </p:cNvSpPr>
          <p:nvPr/>
        </p:nvSpPr>
        <p:spPr bwMode="auto">
          <a:xfrm>
            <a:off x="558006" y="2209006"/>
            <a:ext cx="7848600" cy="7010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363"/>
              </a:spcBef>
              <a:buClrTx/>
              <a:buFont typeface="Arial"/>
              <a:buChar char="•"/>
              <a:defRPr/>
            </a:pPr>
            <a:r>
              <a:rPr lang="en-US" sz="2600" dirty="0">
                <a:solidFill>
                  <a:srgbClr val="606060"/>
                </a:solidFill>
                <a:latin typeface="Arial Narrow" charset="0"/>
              </a:rPr>
              <a:t>PET measures coincident photons from an electron-positron annihilation</a:t>
            </a:r>
          </a:p>
          <a:p>
            <a:pPr marL="461962" indent="-457200" eaLnBrk="1" hangingPunct="1">
              <a:spcBef>
                <a:spcPts val="1363"/>
              </a:spcBef>
              <a:buClrTx/>
              <a:buFont typeface="Arial"/>
              <a:buChar char="•"/>
              <a:defRPr/>
            </a:pPr>
            <a:r>
              <a:rPr lang="en-US" sz="2600" dirty="0">
                <a:solidFill>
                  <a:srgbClr val="606060"/>
                </a:solidFill>
                <a:latin typeface="Arial Narrow" charset="0"/>
              </a:rPr>
              <a:t>Each such coincidence establishes one “Line Of Response” (LOR)</a:t>
            </a:r>
          </a:p>
          <a:p>
            <a:pPr marL="461962" indent="-457200" eaLnBrk="1" hangingPunct="1">
              <a:spcBef>
                <a:spcPts val="1363"/>
              </a:spcBef>
              <a:buClrTx/>
              <a:buFont typeface="Arial"/>
              <a:buChar char="•"/>
              <a:defRPr/>
            </a:pPr>
            <a:r>
              <a:rPr lang="en-US" sz="2600" dirty="0">
                <a:solidFill>
                  <a:srgbClr val="606060"/>
                </a:solidFill>
                <a:latin typeface="Arial Narrow" charset="0"/>
              </a:rPr>
              <a:t>It is mostly intuitive for folks working with accelerators</a:t>
            </a:r>
          </a:p>
          <a:p>
            <a:pPr marL="461962" indent="-457200" eaLnBrk="1" hangingPunct="1">
              <a:spcBef>
                <a:spcPts val="1363"/>
              </a:spcBef>
              <a:buClrTx/>
              <a:buFont typeface="Arial"/>
              <a:buChar char="•"/>
              <a:defRPr/>
            </a:pPr>
            <a:r>
              <a:rPr lang="en-US" sz="2600" dirty="0">
                <a:solidFill>
                  <a:srgbClr val="606060"/>
                </a:solidFill>
                <a:latin typeface="Arial Narrow" charset="0"/>
              </a:rPr>
              <a:t>Commercial scanners often have sophisticated electronics or firmware for coincidence processing </a:t>
            </a:r>
          </a:p>
          <a:p>
            <a:pPr marL="461962" indent="-457200" eaLnBrk="1" hangingPunct="1">
              <a:spcBef>
                <a:spcPts val="1363"/>
              </a:spcBef>
              <a:buClrTx/>
              <a:buFont typeface="Arial"/>
              <a:buChar char="•"/>
              <a:defRPr/>
            </a:pPr>
            <a:r>
              <a:rPr lang="en-US" sz="2600" dirty="0">
                <a:solidFill>
                  <a:srgbClr val="606060"/>
                </a:solidFill>
                <a:latin typeface="Arial Narrow" charset="0"/>
              </a:rPr>
              <a:t>Or you record all photon counts with detector element info  and a time stamp (“list mode”)</a:t>
            </a:r>
          </a:p>
          <a:p>
            <a:pPr marL="461962" indent="-457200" eaLnBrk="1" hangingPunct="1">
              <a:spcBef>
                <a:spcPts val="1363"/>
              </a:spcBef>
              <a:buClrTx/>
              <a:buFont typeface="Arial"/>
              <a:buChar char="•"/>
              <a:defRPr/>
            </a:pPr>
            <a:r>
              <a:rPr lang="en-US" sz="2600" dirty="0">
                <a:solidFill>
                  <a:srgbClr val="606060"/>
                </a:solidFill>
                <a:latin typeface="Arial Narrow" charset="0"/>
              </a:rPr>
              <a:t>When two photons are measured  “simultaneously” within a certain time window, you consider them a coincident pair</a:t>
            </a:r>
          </a:p>
          <a:p>
            <a:pPr marL="461962" indent="-457200" eaLnBrk="1" hangingPunct="1">
              <a:spcBef>
                <a:spcPts val="1363"/>
              </a:spcBef>
              <a:buClrTx/>
              <a:buFont typeface="Arial"/>
              <a:buChar char="•"/>
              <a:defRPr/>
            </a:pPr>
            <a:r>
              <a:rPr lang="en-US" sz="2600" dirty="0">
                <a:solidFill>
                  <a:srgbClr val="606060"/>
                </a:solidFill>
                <a:latin typeface="Arial Narrow" charset="0"/>
              </a:rPr>
              <a:t>You can either record all the data and do the analysis offline, or the PET scanner has that ability built in and reports only the coincidences (commercial scanners usually do)</a:t>
            </a:r>
          </a:p>
          <a:p>
            <a:pPr marL="461962" indent="-457200" eaLnBrk="1" hangingPunct="1">
              <a:spcBef>
                <a:spcPts val="1363"/>
              </a:spcBef>
              <a:buClrTx/>
              <a:buFont typeface="Arial"/>
              <a:buChar char="•"/>
              <a:defRPr/>
            </a:pPr>
            <a:endParaRPr lang="en-US" sz="2600" dirty="0">
              <a:solidFill>
                <a:srgbClr val="606060"/>
              </a:solidFill>
              <a:latin typeface="Arial Narrow" charset="0"/>
            </a:endParaRPr>
          </a:p>
        </p:txBody>
      </p:sp>
      <p:grpSp>
        <p:nvGrpSpPr>
          <p:cNvPr id="46" name="Group 45"/>
          <p:cNvGrpSpPr/>
          <p:nvPr/>
        </p:nvGrpSpPr>
        <p:grpSpPr>
          <a:xfrm>
            <a:off x="8559006" y="2120106"/>
            <a:ext cx="4075113" cy="4203700"/>
            <a:chOff x="4578350" y="1511300"/>
            <a:chExt cx="4075113" cy="4203700"/>
          </a:xfrm>
        </p:grpSpPr>
        <p:grpSp>
          <p:nvGrpSpPr>
            <p:cNvPr id="47" name="Group 9"/>
            <p:cNvGrpSpPr>
              <a:grpSpLocks/>
            </p:cNvGrpSpPr>
            <p:nvPr/>
          </p:nvGrpSpPr>
          <p:grpSpPr bwMode="auto">
            <a:xfrm>
              <a:off x="4578350" y="1511300"/>
              <a:ext cx="4075113" cy="4203700"/>
              <a:chOff x="1684" y="484"/>
              <a:chExt cx="2711" cy="2792"/>
            </a:xfrm>
          </p:grpSpPr>
          <p:sp>
            <p:nvSpPr>
              <p:cNvPr id="58" name="Oval 10"/>
              <p:cNvSpPr>
                <a:spLocks noChangeArrowheads="1"/>
              </p:cNvSpPr>
              <p:nvPr/>
            </p:nvSpPr>
            <p:spPr bwMode="auto">
              <a:xfrm>
                <a:off x="1702" y="493"/>
                <a:ext cx="2693" cy="2783"/>
              </a:xfrm>
              <a:prstGeom prst="ellipse">
                <a:avLst/>
              </a:prstGeom>
              <a:solidFill>
                <a:srgbClr val="FFFFFF"/>
              </a:solidFill>
              <a:ln w="25400">
                <a:solidFill>
                  <a:srgbClr val="330066"/>
                </a:solidFill>
                <a:round/>
                <a:headEnd/>
                <a:tailEnd/>
              </a:ln>
            </p:spPr>
            <p:txBody>
              <a:bodyPr/>
              <a:lstStyle/>
              <a:p>
                <a:endParaRPr lang="en-US"/>
              </a:p>
            </p:txBody>
          </p:sp>
          <p:sp>
            <p:nvSpPr>
              <p:cNvPr id="59" name="Line 11"/>
              <p:cNvSpPr>
                <a:spLocks noChangeShapeType="1"/>
              </p:cNvSpPr>
              <p:nvPr/>
            </p:nvSpPr>
            <p:spPr bwMode="auto">
              <a:xfrm>
                <a:off x="3026" y="484"/>
                <a:ext cx="1" cy="2775"/>
              </a:xfrm>
              <a:prstGeom prst="line">
                <a:avLst/>
              </a:prstGeom>
              <a:noFill/>
              <a:ln w="25400">
                <a:solidFill>
                  <a:srgbClr val="330066"/>
                </a:solidFill>
                <a:round/>
                <a:headEnd/>
                <a:tailEnd/>
              </a:ln>
            </p:spPr>
            <p:txBody>
              <a:bodyPr/>
              <a:lstStyle/>
              <a:p>
                <a:endParaRPr lang="en-US"/>
              </a:p>
            </p:txBody>
          </p:sp>
          <p:sp>
            <p:nvSpPr>
              <p:cNvPr id="60" name="Line 12"/>
              <p:cNvSpPr>
                <a:spLocks noChangeShapeType="1"/>
              </p:cNvSpPr>
              <p:nvPr/>
            </p:nvSpPr>
            <p:spPr bwMode="auto">
              <a:xfrm flipH="1">
                <a:off x="2886" y="491"/>
                <a:ext cx="281" cy="2761"/>
              </a:xfrm>
              <a:prstGeom prst="line">
                <a:avLst/>
              </a:prstGeom>
              <a:noFill/>
              <a:ln w="25400">
                <a:solidFill>
                  <a:srgbClr val="330066"/>
                </a:solidFill>
                <a:round/>
                <a:headEnd/>
                <a:tailEnd/>
              </a:ln>
            </p:spPr>
            <p:txBody>
              <a:bodyPr/>
              <a:lstStyle/>
              <a:p>
                <a:endParaRPr lang="en-US"/>
              </a:p>
            </p:txBody>
          </p:sp>
          <p:sp>
            <p:nvSpPr>
              <p:cNvPr id="61" name="Line 13"/>
              <p:cNvSpPr>
                <a:spLocks noChangeShapeType="1"/>
              </p:cNvSpPr>
              <p:nvPr/>
            </p:nvSpPr>
            <p:spPr bwMode="auto">
              <a:xfrm flipH="1">
                <a:off x="2748" y="514"/>
                <a:ext cx="557" cy="2713"/>
              </a:xfrm>
              <a:prstGeom prst="line">
                <a:avLst/>
              </a:prstGeom>
              <a:noFill/>
              <a:ln w="25400">
                <a:solidFill>
                  <a:srgbClr val="330066"/>
                </a:solidFill>
                <a:round/>
                <a:headEnd/>
                <a:tailEnd/>
              </a:ln>
            </p:spPr>
            <p:txBody>
              <a:bodyPr/>
              <a:lstStyle/>
              <a:p>
                <a:endParaRPr lang="en-US"/>
              </a:p>
            </p:txBody>
          </p:sp>
          <p:sp>
            <p:nvSpPr>
              <p:cNvPr id="62" name="Line 14"/>
              <p:cNvSpPr>
                <a:spLocks noChangeShapeType="1"/>
              </p:cNvSpPr>
              <p:nvPr/>
            </p:nvSpPr>
            <p:spPr bwMode="auto">
              <a:xfrm flipH="1">
                <a:off x="2612" y="551"/>
                <a:ext cx="829" cy="2639"/>
              </a:xfrm>
              <a:prstGeom prst="line">
                <a:avLst/>
              </a:prstGeom>
              <a:noFill/>
              <a:ln w="25400">
                <a:solidFill>
                  <a:srgbClr val="330066"/>
                </a:solidFill>
                <a:round/>
                <a:headEnd/>
                <a:tailEnd/>
              </a:ln>
            </p:spPr>
            <p:txBody>
              <a:bodyPr/>
              <a:lstStyle/>
              <a:p>
                <a:endParaRPr lang="en-US"/>
              </a:p>
            </p:txBody>
          </p:sp>
          <p:sp>
            <p:nvSpPr>
              <p:cNvPr id="63" name="Line 15"/>
              <p:cNvSpPr>
                <a:spLocks noChangeShapeType="1"/>
              </p:cNvSpPr>
              <p:nvPr/>
            </p:nvSpPr>
            <p:spPr bwMode="auto">
              <a:xfrm flipH="1">
                <a:off x="2481" y="604"/>
                <a:ext cx="1091" cy="2535"/>
              </a:xfrm>
              <a:prstGeom prst="line">
                <a:avLst/>
              </a:prstGeom>
              <a:noFill/>
              <a:ln w="25400">
                <a:solidFill>
                  <a:srgbClr val="330066"/>
                </a:solidFill>
                <a:round/>
                <a:headEnd/>
                <a:tailEnd/>
              </a:ln>
            </p:spPr>
            <p:txBody>
              <a:bodyPr/>
              <a:lstStyle/>
              <a:p>
                <a:endParaRPr lang="en-US"/>
              </a:p>
            </p:txBody>
          </p:sp>
          <p:sp>
            <p:nvSpPr>
              <p:cNvPr id="64" name="Line 16"/>
              <p:cNvSpPr>
                <a:spLocks noChangeShapeType="1"/>
              </p:cNvSpPr>
              <p:nvPr/>
            </p:nvSpPr>
            <p:spPr bwMode="auto">
              <a:xfrm flipH="1">
                <a:off x="2356" y="670"/>
                <a:ext cx="1342" cy="2404"/>
              </a:xfrm>
              <a:prstGeom prst="line">
                <a:avLst/>
              </a:prstGeom>
              <a:noFill/>
              <a:ln w="25400">
                <a:solidFill>
                  <a:srgbClr val="330066"/>
                </a:solidFill>
                <a:round/>
                <a:headEnd/>
                <a:tailEnd/>
              </a:ln>
            </p:spPr>
            <p:txBody>
              <a:bodyPr/>
              <a:lstStyle/>
              <a:p>
                <a:endParaRPr lang="en-US"/>
              </a:p>
            </p:txBody>
          </p:sp>
          <p:sp>
            <p:nvSpPr>
              <p:cNvPr id="65" name="Line 17"/>
              <p:cNvSpPr>
                <a:spLocks noChangeShapeType="1"/>
              </p:cNvSpPr>
              <p:nvPr/>
            </p:nvSpPr>
            <p:spPr bwMode="auto">
              <a:xfrm flipH="1">
                <a:off x="2237" y="748"/>
                <a:ext cx="1579" cy="2245"/>
              </a:xfrm>
              <a:prstGeom prst="line">
                <a:avLst/>
              </a:prstGeom>
              <a:noFill/>
              <a:ln w="25400">
                <a:solidFill>
                  <a:srgbClr val="330066"/>
                </a:solidFill>
                <a:round/>
                <a:headEnd/>
                <a:tailEnd/>
              </a:ln>
            </p:spPr>
            <p:txBody>
              <a:bodyPr/>
              <a:lstStyle/>
              <a:p>
                <a:endParaRPr lang="en-US"/>
              </a:p>
            </p:txBody>
          </p:sp>
          <p:sp>
            <p:nvSpPr>
              <p:cNvPr id="66" name="Line 18"/>
              <p:cNvSpPr>
                <a:spLocks noChangeShapeType="1"/>
              </p:cNvSpPr>
              <p:nvPr/>
            </p:nvSpPr>
            <p:spPr bwMode="auto">
              <a:xfrm flipH="1">
                <a:off x="2129" y="840"/>
                <a:ext cx="1796" cy="2063"/>
              </a:xfrm>
              <a:prstGeom prst="line">
                <a:avLst/>
              </a:prstGeom>
              <a:noFill/>
              <a:ln w="25400">
                <a:solidFill>
                  <a:srgbClr val="330066"/>
                </a:solidFill>
                <a:round/>
                <a:headEnd/>
                <a:tailEnd/>
              </a:ln>
            </p:spPr>
            <p:txBody>
              <a:bodyPr/>
              <a:lstStyle/>
              <a:p>
                <a:endParaRPr lang="en-US"/>
              </a:p>
            </p:txBody>
          </p:sp>
          <p:sp>
            <p:nvSpPr>
              <p:cNvPr id="67" name="Line 19"/>
              <p:cNvSpPr>
                <a:spLocks noChangeShapeType="1"/>
              </p:cNvSpPr>
              <p:nvPr/>
            </p:nvSpPr>
            <p:spPr bwMode="auto">
              <a:xfrm flipH="1">
                <a:off x="2029" y="944"/>
                <a:ext cx="1995" cy="1856"/>
              </a:xfrm>
              <a:prstGeom prst="line">
                <a:avLst/>
              </a:prstGeom>
              <a:noFill/>
              <a:ln w="25400">
                <a:solidFill>
                  <a:srgbClr val="330066"/>
                </a:solidFill>
                <a:round/>
                <a:headEnd/>
                <a:tailEnd/>
              </a:ln>
            </p:spPr>
            <p:txBody>
              <a:bodyPr/>
              <a:lstStyle/>
              <a:p>
                <a:endParaRPr lang="en-US"/>
              </a:p>
            </p:txBody>
          </p:sp>
          <p:sp>
            <p:nvSpPr>
              <p:cNvPr id="68" name="Line 20"/>
              <p:cNvSpPr>
                <a:spLocks noChangeShapeType="1"/>
              </p:cNvSpPr>
              <p:nvPr/>
            </p:nvSpPr>
            <p:spPr bwMode="auto">
              <a:xfrm flipH="1">
                <a:off x="1940" y="1056"/>
                <a:ext cx="2172" cy="1631"/>
              </a:xfrm>
              <a:prstGeom prst="line">
                <a:avLst/>
              </a:prstGeom>
              <a:noFill/>
              <a:ln w="25400">
                <a:solidFill>
                  <a:srgbClr val="330066"/>
                </a:solidFill>
                <a:round/>
                <a:headEnd/>
                <a:tailEnd/>
              </a:ln>
            </p:spPr>
            <p:txBody>
              <a:bodyPr/>
              <a:lstStyle/>
              <a:p>
                <a:endParaRPr lang="en-US"/>
              </a:p>
            </p:txBody>
          </p:sp>
          <p:sp>
            <p:nvSpPr>
              <p:cNvPr id="69" name="Line 21"/>
              <p:cNvSpPr>
                <a:spLocks noChangeShapeType="1"/>
              </p:cNvSpPr>
              <p:nvPr/>
            </p:nvSpPr>
            <p:spPr bwMode="auto">
              <a:xfrm flipH="1">
                <a:off x="1863" y="1178"/>
                <a:ext cx="2327" cy="1387"/>
              </a:xfrm>
              <a:prstGeom prst="line">
                <a:avLst/>
              </a:prstGeom>
              <a:noFill/>
              <a:ln w="25400">
                <a:solidFill>
                  <a:srgbClr val="330066"/>
                </a:solidFill>
                <a:round/>
                <a:headEnd/>
                <a:tailEnd/>
              </a:ln>
            </p:spPr>
            <p:txBody>
              <a:bodyPr/>
              <a:lstStyle/>
              <a:p>
                <a:endParaRPr lang="en-US"/>
              </a:p>
            </p:txBody>
          </p:sp>
          <p:sp>
            <p:nvSpPr>
              <p:cNvPr id="70" name="Line 22"/>
              <p:cNvSpPr>
                <a:spLocks noChangeShapeType="1"/>
              </p:cNvSpPr>
              <p:nvPr/>
            </p:nvSpPr>
            <p:spPr bwMode="auto">
              <a:xfrm flipH="1">
                <a:off x="1800" y="1308"/>
                <a:ext cx="2453" cy="1127"/>
              </a:xfrm>
              <a:prstGeom prst="line">
                <a:avLst/>
              </a:prstGeom>
              <a:noFill/>
              <a:ln w="25400">
                <a:solidFill>
                  <a:srgbClr val="330066"/>
                </a:solidFill>
                <a:round/>
                <a:headEnd/>
                <a:tailEnd/>
              </a:ln>
            </p:spPr>
            <p:txBody>
              <a:bodyPr/>
              <a:lstStyle/>
              <a:p>
                <a:endParaRPr lang="en-US"/>
              </a:p>
            </p:txBody>
          </p:sp>
          <p:sp>
            <p:nvSpPr>
              <p:cNvPr id="71" name="Line 23"/>
              <p:cNvSpPr>
                <a:spLocks noChangeShapeType="1"/>
              </p:cNvSpPr>
              <p:nvPr/>
            </p:nvSpPr>
            <p:spPr bwMode="auto">
              <a:xfrm flipH="1">
                <a:off x="1749" y="1443"/>
                <a:ext cx="2553" cy="857"/>
              </a:xfrm>
              <a:prstGeom prst="line">
                <a:avLst/>
              </a:prstGeom>
              <a:noFill/>
              <a:ln w="25400">
                <a:solidFill>
                  <a:srgbClr val="330066"/>
                </a:solidFill>
                <a:round/>
                <a:headEnd/>
                <a:tailEnd/>
              </a:ln>
            </p:spPr>
            <p:txBody>
              <a:bodyPr/>
              <a:lstStyle/>
              <a:p>
                <a:endParaRPr lang="en-US"/>
              </a:p>
            </p:txBody>
          </p:sp>
          <p:sp>
            <p:nvSpPr>
              <p:cNvPr id="72" name="Line 24"/>
              <p:cNvSpPr>
                <a:spLocks noChangeShapeType="1"/>
              </p:cNvSpPr>
              <p:nvPr/>
            </p:nvSpPr>
            <p:spPr bwMode="auto">
              <a:xfrm flipH="1">
                <a:off x="1713" y="1583"/>
                <a:ext cx="2626" cy="577"/>
              </a:xfrm>
              <a:prstGeom prst="line">
                <a:avLst/>
              </a:prstGeom>
              <a:noFill/>
              <a:ln w="25400">
                <a:solidFill>
                  <a:srgbClr val="330066"/>
                </a:solidFill>
                <a:round/>
                <a:headEnd/>
                <a:tailEnd/>
              </a:ln>
            </p:spPr>
            <p:txBody>
              <a:bodyPr/>
              <a:lstStyle/>
              <a:p>
                <a:endParaRPr lang="en-US"/>
              </a:p>
            </p:txBody>
          </p:sp>
          <p:sp>
            <p:nvSpPr>
              <p:cNvPr id="73" name="Line 25"/>
              <p:cNvSpPr>
                <a:spLocks noChangeShapeType="1"/>
              </p:cNvSpPr>
              <p:nvPr/>
            </p:nvSpPr>
            <p:spPr bwMode="auto">
              <a:xfrm flipH="1">
                <a:off x="1691" y="1726"/>
                <a:ext cx="2671" cy="291"/>
              </a:xfrm>
              <a:prstGeom prst="line">
                <a:avLst/>
              </a:prstGeom>
              <a:noFill/>
              <a:ln w="25400">
                <a:solidFill>
                  <a:srgbClr val="330066"/>
                </a:solidFill>
                <a:round/>
                <a:headEnd/>
                <a:tailEnd/>
              </a:ln>
            </p:spPr>
            <p:txBody>
              <a:bodyPr/>
              <a:lstStyle/>
              <a:p>
                <a:endParaRPr lang="en-US"/>
              </a:p>
            </p:txBody>
          </p:sp>
          <p:sp>
            <p:nvSpPr>
              <p:cNvPr id="74" name="Line 26"/>
              <p:cNvSpPr>
                <a:spLocks noChangeShapeType="1"/>
              </p:cNvSpPr>
              <p:nvPr/>
            </p:nvSpPr>
            <p:spPr bwMode="auto">
              <a:xfrm flipH="1">
                <a:off x="1684" y="1871"/>
                <a:ext cx="2685" cy="1"/>
              </a:xfrm>
              <a:prstGeom prst="line">
                <a:avLst/>
              </a:prstGeom>
              <a:noFill/>
              <a:ln w="25400">
                <a:solidFill>
                  <a:srgbClr val="330066"/>
                </a:solidFill>
                <a:round/>
                <a:headEnd/>
                <a:tailEnd/>
              </a:ln>
            </p:spPr>
            <p:txBody>
              <a:bodyPr/>
              <a:lstStyle/>
              <a:p>
                <a:endParaRPr lang="en-US"/>
              </a:p>
            </p:txBody>
          </p:sp>
          <p:sp>
            <p:nvSpPr>
              <p:cNvPr id="75" name="Line 27"/>
              <p:cNvSpPr>
                <a:spLocks noChangeShapeType="1"/>
              </p:cNvSpPr>
              <p:nvPr/>
            </p:nvSpPr>
            <p:spPr bwMode="auto">
              <a:xfrm flipH="1" flipV="1">
                <a:off x="1691" y="1726"/>
                <a:ext cx="2671" cy="291"/>
              </a:xfrm>
              <a:prstGeom prst="line">
                <a:avLst/>
              </a:prstGeom>
              <a:noFill/>
              <a:ln w="25400">
                <a:solidFill>
                  <a:srgbClr val="330066"/>
                </a:solidFill>
                <a:round/>
                <a:headEnd/>
                <a:tailEnd/>
              </a:ln>
            </p:spPr>
            <p:txBody>
              <a:bodyPr/>
              <a:lstStyle/>
              <a:p>
                <a:endParaRPr lang="en-US"/>
              </a:p>
            </p:txBody>
          </p:sp>
          <p:sp>
            <p:nvSpPr>
              <p:cNvPr id="76" name="Line 28"/>
              <p:cNvSpPr>
                <a:spLocks noChangeShapeType="1"/>
              </p:cNvSpPr>
              <p:nvPr/>
            </p:nvSpPr>
            <p:spPr bwMode="auto">
              <a:xfrm flipH="1" flipV="1">
                <a:off x="1713" y="1583"/>
                <a:ext cx="2626" cy="577"/>
              </a:xfrm>
              <a:prstGeom prst="line">
                <a:avLst/>
              </a:prstGeom>
              <a:noFill/>
              <a:ln w="25400">
                <a:solidFill>
                  <a:srgbClr val="330066"/>
                </a:solidFill>
                <a:round/>
                <a:headEnd/>
                <a:tailEnd/>
              </a:ln>
            </p:spPr>
            <p:txBody>
              <a:bodyPr/>
              <a:lstStyle/>
              <a:p>
                <a:endParaRPr lang="en-US"/>
              </a:p>
            </p:txBody>
          </p:sp>
          <p:sp>
            <p:nvSpPr>
              <p:cNvPr id="77" name="Line 29"/>
              <p:cNvSpPr>
                <a:spLocks noChangeShapeType="1"/>
              </p:cNvSpPr>
              <p:nvPr/>
            </p:nvSpPr>
            <p:spPr bwMode="auto">
              <a:xfrm flipH="1" flipV="1">
                <a:off x="1749" y="1443"/>
                <a:ext cx="2553" cy="857"/>
              </a:xfrm>
              <a:prstGeom prst="line">
                <a:avLst/>
              </a:prstGeom>
              <a:noFill/>
              <a:ln w="25400">
                <a:solidFill>
                  <a:srgbClr val="330066"/>
                </a:solidFill>
                <a:round/>
                <a:headEnd/>
                <a:tailEnd/>
              </a:ln>
            </p:spPr>
            <p:txBody>
              <a:bodyPr/>
              <a:lstStyle/>
              <a:p>
                <a:endParaRPr lang="en-US"/>
              </a:p>
            </p:txBody>
          </p:sp>
          <p:sp>
            <p:nvSpPr>
              <p:cNvPr id="78" name="Line 30"/>
              <p:cNvSpPr>
                <a:spLocks noChangeShapeType="1"/>
              </p:cNvSpPr>
              <p:nvPr/>
            </p:nvSpPr>
            <p:spPr bwMode="auto">
              <a:xfrm flipH="1" flipV="1">
                <a:off x="1800" y="1308"/>
                <a:ext cx="2453" cy="1127"/>
              </a:xfrm>
              <a:prstGeom prst="line">
                <a:avLst/>
              </a:prstGeom>
              <a:noFill/>
              <a:ln w="25400">
                <a:solidFill>
                  <a:srgbClr val="330066"/>
                </a:solidFill>
                <a:round/>
                <a:headEnd/>
                <a:tailEnd/>
              </a:ln>
            </p:spPr>
            <p:txBody>
              <a:bodyPr/>
              <a:lstStyle/>
              <a:p>
                <a:endParaRPr lang="en-US"/>
              </a:p>
            </p:txBody>
          </p:sp>
          <p:sp>
            <p:nvSpPr>
              <p:cNvPr id="79" name="Line 31"/>
              <p:cNvSpPr>
                <a:spLocks noChangeShapeType="1"/>
              </p:cNvSpPr>
              <p:nvPr/>
            </p:nvSpPr>
            <p:spPr bwMode="auto">
              <a:xfrm flipH="1" flipV="1">
                <a:off x="1863" y="1178"/>
                <a:ext cx="2327" cy="1387"/>
              </a:xfrm>
              <a:prstGeom prst="line">
                <a:avLst/>
              </a:prstGeom>
              <a:noFill/>
              <a:ln w="25400">
                <a:solidFill>
                  <a:srgbClr val="330066"/>
                </a:solidFill>
                <a:round/>
                <a:headEnd/>
                <a:tailEnd/>
              </a:ln>
            </p:spPr>
            <p:txBody>
              <a:bodyPr/>
              <a:lstStyle/>
              <a:p>
                <a:endParaRPr lang="en-US"/>
              </a:p>
            </p:txBody>
          </p:sp>
          <p:sp>
            <p:nvSpPr>
              <p:cNvPr id="80" name="Line 32"/>
              <p:cNvSpPr>
                <a:spLocks noChangeShapeType="1"/>
              </p:cNvSpPr>
              <p:nvPr/>
            </p:nvSpPr>
            <p:spPr bwMode="auto">
              <a:xfrm flipH="1" flipV="1">
                <a:off x="1940" y="1056"/>
                <a:ext cx="2172" cy="1631"/>
              </a:xfrm>
              <a:prstGeom prst="line">
                <a:avLst/>
              </a:prstGeom>
              <a:noFill/>
              <a:ln w="25400">
                <a:solidFill>
                  <a:srgbClr val="330066"/>
                </a:solidFill>
                <a:round/>
                <a:headEnd/>
                <a:tailEnd/>
              </a:ln>
            </p:spPr>
            <p:txBody>
              <a:bodyPr/>
              <a:lstStyle/>
              <a:p>
                <a:endParaRPr lang="en-US"/>
              </a:p>
            </p:txBody>
          </p:sp>
          <p:sp>
            <p:nvSpPr>
              <p:cNvPr id="81" name="Line 33"/>
              <p:cNvSpPr>
                <a:spLocks noChangeShapeType="1"/>
              </p:cNvSpPr>
              <p:nvPr/>
            </p:nvSpPr>
            <p:spPr bwMode="auto">
              <a:xfrm flipH="1" flipV="1">
                <a:off x="2029" y="944"/>
                <a:ext cx="1995" cy="1856"/>
              </a:xfrm>
              <a:prstGeom prst="line">
                <a:avLst/>
              </a:prstGeom>
              <a:noFill/>
              <a:ln w="25400">
                <a:solidFill>
                  <a:srgbClr val="330066"/>
                </a:solidFill>
                <a:round/>
                <a:headEnd/>
                <a:tailEnd/>
              </a:ln>
            </p:spPr>
            <p:txBody>
              <a:bodyPr/>
              <a:lstStyle/>
              <a:p>
                <a:endParaRPr lang="en-US"/>
              </a:p>
            </p:txBody>
          </p:sp>
          <p:sp>
            <p:nvSpPr>
              <p:cNvPr id="82" name="Line 34"/>
              <p:cNvSpPr>
                <a:spLocks noChangeShapeType="1"/>
              </p:cNvSpPr>
              <p:nvPr/>
            </p:nvSpPr>
            <p:spPr bwMode="auto">
              <a:xfrm flipH="1" flipV="1">
                <a:off x="2129" y="840"/>
                <a:ext cx="1796" cy="2063"/>
              </a:xfrm>
              <a:prstGeom prst="line">
                <a:avLst/>
              </a:prstGeom>
              <a:noFill/>
              <a:ln w="25400">
                <a:solidFill>
                  <a:srgbClr val="330066"/>
                </a:solidFill>
                <a:round/>
                <a:headEnd/>
                <a:tailEnd/>
              </a:ln>
            </p:spPr>
            <p:txBody>
              <a:bodyPr/>
              <a:lstStyle/>
              <a:p>
                <a:endParaRPr lang="en-US"/>
              </a:p>
            </p:txBody>
          </p:sp>
          <p:sp>
            <p:nvSpPr>
              <p:cNvPr id="83" name="Line 35"/>
              <p:cNvSpPr>
                <a:spLocks noChangeShapeType="1"/>
              </p:cNvSpPr>
              <p:nvPr/>
            </p:nvSpPr>
            <p:spPr bwMode="auto">
              <a:xfrm flipH="1" flipV="1">
                <a:off x="2237" y="748"/>
                <a:ext cx="1579" cy="2245"/>
              </a:xfrm>
              <a:prstGeom prst="line">
                <a:avLst/>
              </a:prstGeom>
              <a:noFill/>
              <a:ln w="25400">
                <a:solidFill>
                  <a:srgbClr val="330066"/>
                </a:solidFill>
                <a:round/>
                <a:headEnd/>
                <a:tailEnd/>
              </a:ln>
            </p:spPr>
            <p:txBody>
              <a:bodyPr/>
              <a:lstStyle/>
              <a:p>
                <a:endParaRPr lang="en-US"/>
              </a:p>
            </p:txBody>
          </p:sp>
          <p:sp>
            <p:nvSpPr>
              <p:cNvPr id="84" name="Line 36"/>
              <p:cNvSpPr>
                <a:spLocks noChangeShapeType="1"/>
              </p:cNvSpPr>
              <p:nvPr/>
            </p:nvSpPr>
            <p:spPr bwMode="auto">
              <a:xfrm flipH="1" flipV="1">
                <a:off x="2356" y="670"/>
                <a:ext cx="1342" cy="2404"/>
              </a:xfrm>
              <a:prstGeom prst="line">
                <a:avLst/>
              </a:prstGeom>
              <a:noFill/>
              <a:ln w="25400">
                <a:solidFill>
                  <a:srgbClr val="330066"/>
                </a:solidFill>
                <a:round/>
                <a:headEnd/>
                <a:tailEnd/>
              </a:ln>
            </p:spPr>
            <p:txBody>
              <a:bodyPr/>
              <a:lstStyle/>
              <a:p>
                <a:endParaRPr lang="en-US"/>
              </a:p>
            </p:txBody>
          </p:sp>
          <p:sp>
            <p:nvSpPr>
              <p:cNvPr id="85" name="Line 37"/>
              <p:cNvSpPr>
                <a:spLocks noChangeShapeType="1"/>
              </p:cNvSpPr>
              <p:nvPr/>
            </p:nvSpPr>
            <p:spPr bwMode="auto">
              <a:xfrm flipH="1" flipV="1">
                <a:off x="2481" y="604"/>
                <a:ext cx="1091" cy="2535"/>
              </a:xfrm>
              <a:prstGeom prst="line">
                <a:avLst/>
              </a:prstGeom>
              <a:noFill/>
              <a:ln w="25400">
                <a:solidFill>
                  <a:srgbClr val="330066"/>
                </a:solidFill>
                <a:round/>
                <a:headEnd/>
                <a:tailEnd/>
              </a:ln>
            </p:spPr>
            <p:txBody>
              <a:bodyPr/>
              <a:lstStyle/>
              <a:p>
                <a:endParaRPr lang="en-US"/>
              </a:p>
            </p:txBody>
          </p:sp>
          <p:sp>
            <p:nvSpPr>
              <p:cNvPr id="86" name="Line 38"/>
              <p:cNvSpPr>
                <a:spLocks noChangeShapeType="1"/>
              </p:cNvSpPr>
              <p:nvPr/>
            </p:nvSpPr>
            <p:spPr bwMode="auto">
              <a:xfrm flipH="1" flipV="1">
                <a:off x="2612" y="551"/>
                <a:ext cx="829" cy="2639"/>
              </a:xfrm>
              <a:prstGeom prst="line">
                <a:avLst/>
              </a:prstGeom>
              <a:noFill/>
              <a:ln w="25400">
                <a:solidFill>
                  <a:srgbClr val="330066"/>
                </a:solidFill>
                <a:round/>
                <a:headEnd/>
                <a:tailEnd/>
              </a:ln>
            </p:spPr>
            <p:txBody>
              <a:bodyPr/>
              <a:lstStyle/>
              <a:p>
                <a:endParaRPr lang="en-US"/>
              </a:p>
            </p:txBody>
          </p:sp>
          <p:sp>
            <p:nvSpPr>
              <p:cNvPr id="87" name="Line 39"/>
              <p:cNvSpPr>
                <a:spLocks noChangeShapeType="1"/>
              </p:cNvSpPr>
              <p:nvPr/>
            </p:nvSpPr>
            <p:spPr bwMode="auto">
              <a:xfrm flipH="1" flipV="1">
                <a:off x="2748" y="514"/>
                <a:ext cx="557" cy="2713"/>
              </a:xfrm>
              <a:prstGeom prst="line">
                <a:avLst/>
              </a:prstGeom>
              <a:noFill/>
              <a:ln w="25400">
                <a:solidFill>
                  <a:srgbClr val="330066"/>
                </a:solidFill>
                <a:round/>
                <a:headEnd/>
                <a:tailEnd/>
              </a:ln>
            </p:spPr>
            <p:txBody>
              <a:bodyPr/>
              <a:lstStyle/>
              <a:p>
                <a:endParaRPr lang="en-US"/>
              </a:p>
            </p:txBody>
          </p:sp>
          <p:sp>
            <p:nvSpPr>
              <p:cNvPr id="88" name="Line 40"/>
              <p:cNvSpPr>
                <a:spLocks noChangeShapeType="1"/>
              </p:cNvSpPr>
              <p:nvPr/>
            </p:nvSpPr>
            <p:spPr bwMode="auto">
              <a:xfrm flipH="1" flipV="1">
                <a:off x="2886" y="491"/>
                <a:ext cx="281" cy="2761"/>
              </a:xfrm>
              <a:prstGeom prst="line">
                <a:avLst/>
              </a:prstGeom>
              <a:noFill/>
              <a:ln w="25400">
                <a:solidFill>
                  <a:srgbClr val="330066"/>
                </a:solidFill>
                <a:round/>
                <a:headEnd/>
                <a:tailEnd/>
              </a:ln>
            </p:spPr>
            <p:txBody>
              <a:bodyPr/>
              <a:lstStyle/>
              <a:p>
                <a:endParaRPr lang="en-US"/>
              </a:p>
            </p:txBody>
          </p:sp>
          <p:sp>
            <p:nvSpPr>
              <p:cNvPr id="89" name="Oval 41"/>
              <p:cNvSpPr>
                <a:spLocks noChangeArrowheads="1"/>
              </p:cNvSpPr>
              <p:nvPr/>
            </p:nvSpPr>
            <p:spPr bwMode="auto">
              <a:xfrm>
                <a:off x="1929" y="728"/>
                <a:ext cx="2239" cy="2314"/>
              </a:xfrm>
              <a:prstGeom prst="ellipse">
                <a:avLst/>
              </a:prstGeom>
              <a:solidFill>
                <a:srgbClr val="FFFFFF"/>
              </a:solidFill>
              <a:ln w="25400">
                <a:solidFill>
                  <a:srgbClr val="330066"/>
                </a:solidFill>
                <a:round/>
                <a:headEnd/>
                <a:tailEnd/>
              </a:ln>
            </p:spPr>
            <p:txBody>
              <a:bodyPr/>
              <a:lstStyle/>
              <a:p>
                <a:endParaRPr lang="en-US"/>
              </a:p>
            </p:txBody>
          </p:sp>
        </p:grpSp>
        <p:pic>
          <p:nvPicPr>
            <p:cNvPr id="48" name="Picture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8525" y="2600325"/>
              <a:ext cx="1390650" cy="1819275"/>
            </a:xfrm>
            <a:prstGeom prst="rect">
              <a:avLst/>
            </a:prstGeom>
            <a:solidFill>
              <a:srgbClr val="EAEAEA"/>
            </a:solidFill>
            <a:ln>
              <a:noFill/>
            </a:ln>
            <a:extLst>
              <a:ext uri="{91240B29-F687-4f45-9708-019B960494DF}">
                <a14:hiddenLine xmlns:a14="http://schemas.microsoft.com/office/drawing/2010/main" xmlns="" w="9525">
                  <a:solidFill>
                    <a:srgbClr val="000000"/>
                  </a:solidFill>
                  <a:miter lim="800000"/>
                  <a:headEnd/>
                  <a:tailEnd/>
                </a14:hiddenLine>
              </a:ext>
            </a:extLst>
          </p:spPr>
        </p:pic>
        <p:sp>
          <p:nvSpPr>
            <p:cNvPr id="49" name="Arc 43"/>
            <p:cNvSpPr>
              <a:spLocks/>
            </p:cNvSpPr>
            <p:nvPr/>
          </p:nvSpPr>
          <p:spPr bwMode="auto">
            <a:xfrm>
              <a:off x="8039100" y="4343400"/>
              <a:ext cx="193675" cy="155575"/>
            </a:xfrm>
            <a:custGeom>
              <a:avLst/>
              <a:gdLst>
                <a:gd name="G0" fmla="+- 21283 0 0"/>
                <a:gd name="G1" fmla="+- 16535 0 0"/>
                <a:gd name="G2" fmla="+- 21600 0 0"/>
                <a:gd name="T0" fmla="*/ 0 w 21283"/>
                <a:gd name="T1" fmla="*/ 12853 h 16535"/>
                <a:gd name="T2" fmla="*/ 7386 w 21283"/>
                <a:gd name="T3" fmla="*/ 0 h 16535"/>
                <a:gd name="T4" fmla="*/ 21283 w 21283"/>
                <a:gd name="T5" fmla="*/ 16535 h 16535"/>
              </a:gdLst>
              <a:ahLst/>
              <a:cxnLst>
                <a:cxn ang="0">
                  <a:pos x="T0" y="T1"/>
                </a:cxn>
                <a:cxn ang="0">
                  <a:pos x="T2" y="T3"/>
                </a:cxn>
                <a:cxn ang="0">
                  <a:pos x="T4" y="T5"/>
                </a:cxn>
              </a:cxnLst>
              <a:rect l="0" t="0" r="r" b="b"/>
              <a:pathLst>
                <a:path w="21283" h="16535" fill="none" extrusionOk="0">
                  <a:moveTo>
                    <a:pt x="-1" y="12852"/>
                  </a:moveTo>
                  <a:cubicBezTo>
                    <a:pt x="867" y="7831"/>
                    <a:pt x="3484" y="3278"/>
                    <a:pt x="7385" y="-1"/>
                  </a:cubicBezTo>
                </a:path>
                <a:path w="21283" h="16535" stroke="0" extrusionOk="0">
                  <a:moveTo>
                    <a:pt x="-1" y="12852"/>
                  </a:moveTo>
                  <a:cubicBezTo>
                    <a:pt x="867" y="7831"/>
                    <a:pt x="3484" y="3278"/>
                    <a:pt x="7385" y="-1"/>
                  </a:cubicBezTo>
                  <a:lnTo>
                    <a:pt x="21283" y="16535"/>
                  </a:lnTo>
                  <a:close/>
                </a:path>
              </a:pathLst>
            </a:custGeom>
            <a:solidFill>
              <a:srgbClr val="0099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0" name="Arc 44"/>
            <p:cNvSpPr>
              <a:spLocks/>
            </p:cNvSpPr>
            <p:nvPr/>
          </p:nvSpPr>
          <p:spPr bwMode="auto">
            <a:xfrm>
              <a:off x="5207000" y="2451100"/>
              <a:ext cx="193675" cy="157163"/>
            </a:xfrm>
            <a:custGeom>
              <a:avLst/>
              <a:gdLst>
                <a:gd name="G0" fmla="+- 0 0 0"/>
                <a:gd name="G1" fmla="+- 0 0 0"/>
                <a:gd name="G2" fmla="+- 21600 0 0"/>
                <a:gd name="T0" fmla="*/ 21276 w 21276"/>
                <a:gd name="T1" fmla="*/ 3724 h 16607"/>
                <a:gd name="T2" fmla="*/ 13811 w 21276"/>
                <a:gd name="T3" fmla="*/ 16607 h 16607"/>
                <a:gd name="T4" fmla="*/ 0 w 21276"/>
                <a:gd name="T5" fmla="*/ 0 h 16607"/>
              </a:gdLst>
              <a:ahLst/>
              <a:cxnLst>
                <a:cxn ang="0">
                  <a:pos x="T0" y="T1"/>
                </a:cxn>
                <a:cxn ang="0">
                  <a:pos x="T2" y="T3"/>
                </a:cxn>
                <a:cxn ang="0">
                  <a:pos x="T4" y="T5"/>
                </a:cxn>
              </a:cxnLst>
              <a:rect l="0" t="0" r="r" b="b"/>
              <a:pathLst>
                <a:path w="21276" h="16607" fill="none" extrusionOk="0">
                  <a:moveTo>
                    <a:pt x="21276" y="3724"/>
                  </a:moveTo>
                  <a:cubicBezTo>
                    <a:pt x="20393" y="8767"/>
                    <a:pt x="17748" y="13333"/>
                    <a:pt x="13811" y="16607"/>
                  </a:cubicBezTo>
                </a:path>
                <a:path w="21276" h="16607" stroke="0" extrusionOk="0">
                  <a:moveTo>
                    <a:pt x="21276" y="3724"/>
                  </a:moveTo>
                  <a:cubicBezTo>
                    <a:pt x="20393" y="8767"/>
                    <a:pt x="17748" y="13333"/>
                    <a:pt x="13811" y="16607"/>
                  </a:cubicBezTo>
                  <a:lnTo>
                    <a:pt x="0" y="0"/>
                  </a:lnTo>
                  <a:close/>
                </a:path>
              </a:pathLst>
            </a:custGeom>
            <a:solidFill>
              <a:srgbClr val="009933"/>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1" name="Line 45"/>
            <p:cNvSpPr>
              <a:spLocks noChangeShapeType="1"/>
            </p:cNvSpPr>
            <p:nvPr/>
          </p:nvSpPr>
          <p:spPr bwMode="auto">
            <a:xfrm>
              <a:off x="5295900" y="2514600"/>
              <a:ext cx="2819400" cy="1905000"/>
            </a:xfrm>
            <a:prstGeom prst="line">
              <a:avLst/>
            </a:prstGeom>
            <a:noFill/>
            <a:ln w="34925">
              <a:solidFill>
                <a:srgbClr val="009933"/>
              </a:solidFill>
              <a:round/>
              <a:headEnd/>
              <a:tailEnd/>
            </a:ln>
            <a:extLst>
              <a:ext uri="{909E8E84-426E-40dd-AFC4-6F175D3DCCD1}">
                <a14:hiddenFill xmlns:a14="http://schemas.microsoft.com/office/drawing/2010/main" xmlns="">
                  <a:noFill/>
                </a14:hiddenFill>
              </a:ext>
            </a:extLst>
          </p:spPr>
          <p:txBody>
            <a:bodyPr/>
            <a:lstStyle/>
            <a:p>
              <a:endParaRPr lang="en-US"/>
            </a:p>
          </p:txBody>
        </p:sp>
        <p:sp>
          <p:nvSpPr>
            <p:cNvPr id="52" name="Oval 46"/>
            <p:cNvSpPr>
              <a:spLocks noChangeArrowheads="1"/>
            </p:cNvSpPr>
            <p:nvPr/>
          </p:nvSpPr>
          <p:spPr bwMode="auto">
            <a:xfrm>
              <a:off x="6748463" y="3417888"/>
              <a:ext cx="107950" cy="112712"/>
            </a:xfrm>
            <a:prstGeom prst="ellipse">
              <a:avLst/>
            </a:prstGeom>
            <a:solidFill>
              <a:srgbClr val="000000"/>
            </a:solidFill>
            <a:ln w="34925">
              <a:solidFill>
                <a:srgbClr val="000000"/>
              </a:solidFill>
              <a:round/>
              <a:headEnd/>
              <a:tailEnd/>
            </a:ln>
          </p:spPr>
          <p:txBody>
            <a:bodyPr/>
            <a:lstStyle/>
            <a:p>
              <a:endParaRPr lang="en-US"/>
            </a:p>
          </p:txBody>
        </p:sp>
        <p:sp>
          <p:nvSpPr>
            <p:cNvPr id="53" name="Text Box 48"/>
            <p:cNvSpPr txBox="1">
              <a:spLocks noChangeArrowheads="1"/>
            </p:cNvSpPr>
            <p:nvPr/>
          </p:nvSpPr>
          <p:spPr bwMode="auto">
            <a:xfrm>
              <a:off x="5226050" y="2990850"/>
              <a:ext cx="965200" cy="366713"/>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511 keV</a:t>
              </a:r>
            </a:p>
          </p:txBody>
        </p:sp>
        <p:sp>
          <p:nvSpPr>
            <p:cNvPr id="54" name="Text Box 49"/>
            <p:cNvSpPr txBox="1">
              <a:spLocks noChangeArrowheads="1"/>
            </p:cNvSpPr>
            <p:nvPr/>
          </p:nvSpPr>
          <p:spPr bwMode="auto">
            <a:xfrm>
              <a:off x="6991350" y="4222750"/>
              <a:ext cx="965200" cy="366713"/>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511 keV</a:t>
              </a:r>
            </a:p>
          </p:txBody>
        </p:sp>
        <p:sp>
          <p:nvSpPr>
            <p:cNvPr id="55" name="Oval 50"/>
            <p:cNvSpPr>
              <a:spLocks noChangeArrowheads="1"/>
            </p:cNvSpPr>
            <p:nvPr/>
          </p:nvSpPr>
          <p:spPr bwMode="auto">
            <a:xfrm>
              <a:off x="6672263" y="3494088"/>
              <a:ext cx="107950" cy="112712"/>
            </a:xfrm>
            <a:prstGeom prst="ellipse">
              <a:avLst/>
            </a:prstGeom>
            <a:noFill/>
            <a:ln w="34925">
              <a:solidFill>
                <a:srgbClr val="000000"/>
              </a:solidFill>
              <a:round/>
              <a:headEnd/>
              <a:tailEnd/>
            </a:ln>
            <a:extLst>
              <a:ext uri="{909E8E84-426E-40dd-AFC4-6F175D3DCCD1}">
                <a14:hiddenFill xmlns:a14="http://schemas.microsoft.com/office/drawing/2010/main" xmlns="">
                  <a:solidFill>
                    <a:srgbClr val="000000"/>
                  </a:solidFill>
                </a14:hiddenFill>
              </a:ext>
            </a:extLst>
          </p:spPr>
          <p:txBody>
            <a:bodyPr/>
            <a:lstStyle/>
            <a:p>
              <a:endParaRPr lang="en-US"/>
            </a:p>
          </p:txBody>
        </p:sp>
        <p:sp>
          <p:nvSpPr>
            <p:cNvPr id="56" name="Text Box 52"/>
            <p:cNvSpPr txBox="1">
              <a:spLocks noChangeArrowheads="1"/>
            </p:cNvSpPr>
            <p:nvPr/>
          </p:nvSpPr>
          <p:spPr bwMode="auto">
            <a:xfrm>
              <a:off x="6767513" y="3143250"/>
              <a:ext cx="371475" cy="366713"/>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e</a:t>
              </a:r>
              <a:r>
                <a:rPr lang="en-US" sz="1800" baseline="30000"/>
                <a:t>+</a:t>
              </a:r>
              <a:endParaRPr lang="en-US" sz="1800"/>
            </a:p>
          </p:txBody>
        </p:sp>
        <p:sp>
          <p:nvSpPr>
            <p:cNvPr id="57" name="Text Box 53"/>
            <p:cNvSpPr txBox="1">
              <a:spLocks noChangeArrowheads="1"/>
            </p:cNvSpPr>
            <p:nvPr/>
          </p:nvSpPr>
          <p:spPr bwMode="auto">
            <a:xfrm>
              <a:off x="6480175" y="3524250"/>
              <a:ext cx="336550" cy="366713"/>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e</a:t>
              </a:r>
              <a:r>
                <a:rPr lang="en-US" sz="1800" baseline="30000"/>
                <a:t>-</a:t>
              </a:r>
              <a:endParaRPr lang="en-US" sz="1800"/>
            </a:p>
          </p:txBody>
        </p:sp>
      </p:grpSp>
      <p:sp>
        <p:nvSpPr>
          <p:cNvPr id="11" name="Rectangle 10"/>
          <p:cNvSpPr/>
          <p:nvPr/>
        </p:nvSpPr>
        <p:spPr>
          <a:xfrm>
            <a:off x="9016206" y="3275806"/>
            <a:ext cx="1134445" cy="461665"/>
          </a:xfrm>
          <a:prstGeom prst="rect">
            <a:avLst/>
          </a:prstGeom>
        </p:spPr>
        <p:txBody>
          <a:bodyPr wrap="none">
            <a:spAutoFit/>
          </a:bodyPr>
          <a:lstStyle/>
          <a:p>
            <a:r>
              <a:rPr lang="en-US" sz="2400" dirty="0">
                <a:solidFill>
                  <a:srgbClr val="606060"/>
                </a:solidFill>
                <a:latin typeface="Arial Narrow" charset="0"/>
              </a:rPr>
              <a:t>511 </a:t>
            </a:r>
            <a:r>
              <a:rPr lang="en-US" sz="2400" dirty="0" err="1">
                <a:solidFill>
                  <a:srgbClr val="606060"/>
                </a:solidFill>
                <a:latin typeface="Arial Narrow" charset="0"/>
              </a:rPr>
              <a:t>KeV</a:t>
            </a:r>
            <a:endParaRPr lang="en-US" sz="2400" dirty="0"/>
          </a:p>
        </p:txBody>
      </p:sp>
      <p:sp>
        <p:nvSpPr>
          <p:cNvPr id="92" name="Rectangle 91"/>
          <p:cNvSpPr/>
          <p:nvPr/>
        </p:nvSpPr>
        <p:spPr>
          <a:xfrm>
            <a:off x="11005961" y="4871541"/>
            <a:ext cx="1134445" cy="461665"/>
          </a:xfrm>
          <a:prstGeom prst="rect">
            <a:avLst/>
          </a:prstGeom>
        </p:spPr>
        <p:txBody>
          <a:bodyPr wrap="none">
            <a:spAutoFit/>
          </a:bodyPr>
          <a:lstStyle/>
          <a:p>
            <a:r>
              <a:rPr lang="en-US" sz="2400" dirty="0">
                <a:solidFill>
                  <a:srgbClr val="606060"/>
                </a:solidFill>
                <a:latin typeface="Arial Narrow" charset="0"/>
              </a:rPr>
              <a:t>511 </a:t>
            </a:r>
            <a:r>
              <a:rPr lang="en-US" sz="2400" dirty="0" err="1">
                <a:solidFill>
                  <a:srgbClr val="606060"/>
                </a:solidFill>
                <a:latin typeface="Arial Narrow" charset="0"/>
              </a:rPr>
              <a:t>KeV</a:t>
            </a:r>
            <a:endParaRPr lang="en-US" sz="2400" dirty="0"/>
          </a:p>
        </p:txBody>
      </p:sp>
      <p:sp>
        <p:nvSpPr>
          <p:cNvPr id="2" name="Slide Number Placeholder 1"/>
          <p:cNvSpPr>
            <a:spLocks noGrp="1"/>
          </p:cNvSpPr>
          <p:nvPr>
            <p:ph type="sldNum" sz="quarter" idx="4"/>
          </p:nvPr>
        </p:nvSpPr>
        <p:spPr/>
        <p:txBody>
          <a:bodyPr/>
          <a:lstStyle/>
          <a:p>
            <a:fld id="{B2585BB7-0E2B-B849-9347-21F1ED6EAC3B}" type="slidenum">
              <a:rPr lang="en-US" smtClean="0"/>
              <a:t>16</a:t>
            </a:fld>
            <a:endParaRPr lang="en-US"/>
          </a:p>
        </p:txBody>
      </p:sp>
    </p:spTree>
    <p:extLst>
      <p:ext uri="{BB962C8B-B14F-4D97-AF65-F5344CB8AC3E}">
        <p14:creationId xmlns:p14="http://schemas.microsoft.com/office/powerpoint/2010/main" val="220039399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Offline Coincidence Processing  </a:t>
            </a:r>
          </a:p>
        </p:txBody>
      </p:sp>
      <p:sp>
        <p:nvSpPr>
          <p:cNvPr id="31746" name="Text Box 2"/>
          <p:cNvSpPr txBox="1">
            <a:spLocks noChangeArrowheads="1"/>
          </p:cNvSpPr>
          <p:nvPr/>
        </p:nvSpPr>
        <p:spPr bwMode="auto">
          <a:xfrm>
            <a:off x="710406" y="4495006"/>
            <a:ext cx="10591800" cy="1676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363"/>
              </a:spcBef>
              <a:buClrTx/>
              <a:buFont typeface="Arial"/>
              <a:buChar char="•"/>
              <a:defRPr/>
            </a:pPr>
            <a:r>
              <a:rPr lang="en-US" sz="2600" dirty="0">
                <a:solidFill>
                  <a:srgbClr val="606060"/>
                </a:solidFill>
                <a:latin typeface="Arial Narrow" charset="0"/>
              </a:rPr>
              <a:t>You cannot know which ones are true and which ones are random coincidences</a:t>
            </a:r>
          </a:p>
          <a:p>
            <a:pPr marL="461962" indent="-457200" eaLnBrk="1" hangingPunct="1">
              <a:spcBef>
                <a:spcPts val="1363"/>
              </a:spcBef>
              <a:buClrTx/>
              <a:buFont typeface="Arial"/>
              <a:buChar char="•"/>
              <a:defRPr/>
            </a:pPr>
            <a:r>
              <a:rPr lang="en-US" sz="2600" dirty="0">
                <a:solidFill>
                  <a:srgbClr val="606060"/>
                </a:solidFill>
                <a:latin typeface="Arial Narrow" charset="0"/>
              </a:rPr>
              <a:t>But you can get an estimate of the random rate and their contribution by adding a delay to the window and destroying all true coincidences</a:t>
            </a:r>
          </a:p>
        </p:txBody>
      </p:sp>
      <p:cxnSp>
        <p:nvCxnSpPr>
          <p:cNvPr id="90" name="Straight Arrow Connector 89"/>
          <p:cNvCxnSpPr/>
          <p:nvPr/>
        </p:nvCxnSpPr>
        <p:spPr bwMode="auto">
          <a:xfrm>
            <a:off x="634206" y="3656806"/>
            <a:ext cx="114300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91" name="Rectangle 90"/>
          <p:cNvSpPr/>
          <p:nvPr/>
        </p:nvSpPr>
        <p:spPr>
          <a:xfrm>
            <a:off x="11082161" y="3728541"/>
            <a:ext cx="661509" cy="461665"/>
          </a:xfrm>
          <a:prstGeom prst="rect">
            <a:avLst/>
          </a:prstGeom>
        </p:spPr>
        <p:txBody>
          <a:bodyPr wrap="none">
            <a:spAutoFit/>
          </a:bodyPr>
          <a:lstStyle/>
          <a:p>
            <a:r>
              <a:rPr lang="en-US" sz="2400" dirty="0">
                <a:solidFill>
                  <a:srgbClr val="606060"/>
                </a:solidFill>
                <a:latin typeface="Arial Narrow" charset="0"/>
              </a:rPr>
              <a:t>time</a:t>
            </a:r>
            <a:endParaRPr lang="en-US" sz="2400" dirty="0"/>
          </a:p>
        </p:txBody>
      </p:sp>
      <p:cxnSp>
        <p:nvCxnSpPr>
          <p:cNvPr id="3" name="Straight Connector 2"/>
          <p:cNvCxnSpPr/>
          <p:nvPr/>
        </p:nvCxnSpPr>
        <p:spPr bwMode="auto">
          <a:xfrm>
            <a:off x="1243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3" name="Straight Connector 92"/>
          <p:cNvCxnSpPr/>
          <p:nvPr/>
        </p:nvCxnSpPr>
        <p:spPr bwMode="auto">
          <a:xfrm>
            <a:off x="1320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4" name="Straight Connector 93"/>
          <p:cNvCxnSpPr/>
          <p:nvPr/>
        </p:nvCxnSpPr>
        <p:spPr bwMode="auto">
          <a:xfrm>
            <a:off x="23106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5" name="Straight Connector 94"/>
          <p:cNvCxnSpPr/>
          <p:nvPr/>
        </p:nvCxnSpPr>
        <p:spPr bwMode="auto">
          <a:xfrm>
            <a:off x="2463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6" name="Straight Connector 95"/>
          <p:cNvCxnSpPr/>
          <p:nvPr/>
        </p:nvCxnSpPr>
        <p:spPr bwMode="auto">
          <a:xfrm>
            <a:off x="34536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7" name="Straight Connector 96"/>
          <p:cNvCxnSpPr/>
          <p:nvPr/>
        </p:nvCxnSpPr>
        <p:spPr bwMode="auto">
          <a:xfrm>
            <a:off x="3529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8" name="Straight Connector 97"/>
          <p:cNvCxnSpPr/>
          <p:nvPr/>
        </p:nvCxnSpPr>
        <p:spPr bwMode="auto">
          <a:xfrm>
            <a:off x="4749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99" name="Straight Connector 98"/>
          <p:cNvCxnSpPr/>
          <p:nvPr/>
        </p:nvCxnSpPr>
        <p:spPr bwMode="auto">
          <a:xfrm>
            <a:off x="49014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0" name="Straight Connector 99"/>
          <p:cNvCxnSpPr/>
          <p:nvPr/>
        </p:nvCxnSpPr>
        <p:spPr bwMode="auto">
          <a:xfrm>
            <a:off x="6313258"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1" name="Straight Connector 100"/>
          <p:cNvCxnSpPr/>
          <p:nvPr/>
        </p:nvCxnSpPr>
        <p:spPr bwMode="auto">
          <a:xfrm>
            <a:off x="68064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2" name="Straight Connector 101"/>
          <p:cNvCxnSpPr/>
          <p:nvPr/>
        </p:nvCxnSpPr>
        <p:spPr bwMode="auto">
          <a:xfrm>
            <a:off x="7797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4" name="Straight Connector 103"/>
          <p:cNvCxnSpPr/>
          <p:nvPr/>
        </p:nvCxnSpPr>
        <p:spPr bwMode="auto">
          <a:xfrm>
            <a:off x="8863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5" name="Straight Connector 104"/>
          <p:cNvCxnSpPr/>
          <p:nvPr/>
        </p:nvCxnSpPr>
        <p:spPr bwMode="auto">
          <a:xfrm>
            <a:off x="8940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6" name="Straight Connector 105"/>
          <p:cNvCxnSpPr/>
          <p:nvPr/>
        </p:nvCxnSpPr>
        <p:spPr bwMode="auto">
          <a:xfrm>
            <a:off x="41394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7" name="Straight Connector 106"/>
          <p:cNvCxnSpPr/>
          <p:nvPr/>
        </p:nvCxnSpPr>
        <p:spPr bwMode="auto">
          <a:xfrm>
            <a:off x="10006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08" name="Straight Connector 107"/>
          <p:cNvCxnSpPr/>
          <p:nvPr/>
        </p:nvCxnSpPr>
        <p:spPr bwMode="auto">
          <a:xfrm>
            <a:off x="101592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9" name="Group 8"/>
          <p:cNvGrpSpPr/>
          <p:nvPr/>
        </p:nvGrpSpPr>
        <p:grpSpPr>
          <a:xfrm>
            <a:off x="1777206" y="2285206"/>
            <a:ext cx="1219200" cy="0"/>
            <a:chOff x="4672806" y="2437606"/>
            <a:chExt cx="1219200" cy="0"/>
          </a:xfrm>
        </p:grpSpPr>
        <p:cxnSp>
          <p:nvCxnSpPr>
            <p:cNvPr id="8" name="Straight Arrow Connector 7"/>
            <p:cNvCxnSpPr/>
            <p:nvPr/>
          </p:nvCxnSpPr>
          <p:spPr bwMode="auto">
            <a:xfrm>
              <a:off x="4672806" y="2437606"/>
              <a:ext cx="4572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0" name="Straight Arrow Connector 109"/>
            <p:cNvCxnSpPr/>
            <p:nvPr/>
          </p:nvCxnSpPr>
          <p:spPr bwMode="auto">
            <a:xfrm flipH="1">
              <a:off x="5434806" y="2437606"/>
              <a:ext cx="4572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111" name="Rectangle 110"/>
          <p:cNvSpPr/>
          <p:nvPr/>
        </p:nvSpPr>
        <p:spPr>
          <a:xfrm>
            <a:off x="3225006" y="2052141"/>
            <a:ext cx="2492990" cy="461665"/>
          </a:xfrm>
          <a:prstGeom prst="rect">
            <a:avLst/>
          </a:prstGeom>
        </p:spPr>
        <p:txBody>
          <a:bodyPr wrap="none">
            <a:spAutoFit/>
          </a:bodyPr>
          <a:lstStyle/>
          <a:p>
            <a:r>
              <a:rPr lang="en-US" sz="2400" dirty="0">
                <a:solidFill>
                  <a:srgbClr val="606060"/>
                </a:solidFill>
                <a:latin typeface="Arial Narrow" charset="0"/>
              </a:rPr>
              <a:t>Coincidence window</a:t>
            </a:r>
            <a:endParaRPr lang="en-US" sz="2400" dirty="0"/>
          </a:p>
        </p:txBody>
      </p:sp>
      <p:sp>
        <p:nvSpPr>
          <p:cNvPr id="10" name="Oval 9"/>
          <p:cNvSpPr/>
          <p:nvPr/>
        </p:nvSpPr>
        <p:spPr bwMode="auto">
          <a:xfrm>
            <a:off x="9390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2" name="Oval 111"/>
          <p:cNvSpPr/>
          <p:nvPr/>
        </p:nvSpPr>
        <p:spPr bwMode="auto">
          <a:xfrm>
            <a:off x="20820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4" name="Oval 113"/>
          <p:cNvSpPr/>
          <p:nvPr/>
        </p:nvSpPr>
        <p:spPr bwMode="auto">
          <a:xfrm>
            <a:off x="31488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5" name="Oval 114"/>
          <p:cNvSpPr/>
          <p:nvPr/>
        </p:nvSpPr>
        <p:spPr bwMode="auto">
          <a:xfrm>
            <a:off x="45204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6" name="Oval 115"/>
          <p:cNvSpPr/>
          <p:nvPr/>
        </p:nvSpPr>
        <p:spPr bwMode="auto">
          <a:xfrm>
            <a:off x="85590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7" name="Oval 116"/>
          <p:cNvSpPr/>
          <p:nvPr/>
        </p:nvSpPr>
        <p:spPr bwMode="auto">
          <a:xfrm>
            <a:off x="97782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 name="Rectangle 11"/>
          <p:cNvSpPr/>
          <p:nvPr/>
        </p:nvSpPr>
        <p:spPr>
          <a:xfrm>
            <a:off x="1015206" y="3543875"/>
            <a:ext cx="575323" cy="646331"/>
          </a:xfrm>
          <a:prstGeom prst="rect">
            <a:avLst/>
          </a:prstGeom>
        </p:spPr>
        <p:txBody>
          <a:bodyPr wrap="none">
            <a:spAutoFit/>
          </a:bodyPr>
          <a:lstStyle/>
          <a:p>
            <a:r>
              <a:rPr lang="en-US" sz="3600" dirty="0">
                <a:solidFill>
                  <a:srgbClr val="008000"/>
                </a:solidFill>
              </a:rPr>
              <a:t>✔</a:t>
            </a:r>
          </a:p>
        </p:txBody>
      </p:sp>
      <p:sp>
        <p:nvSpPr>
          <p:cNvPr id="118" name="Rectangle 117"/>
          <p:cNvSpPr/>
          <p:nvPr/>
        </p:nvSpPr>
        <p:spPr>
          <a:xfrm>
            <a:off x="2192483" y="3543875"/>
            <a:ext cx="575323" cy="646331"/>
          </a:xfrm>
          <a:prstGeom prst="rect">
            <a:avLst/>
          </a:prstGeom>
        </p:spPr>
        <p:txBody>
          <a:bodyPr wrap="none">
            <a:spAutoFit/>
          </a:bodyPr>
          <a:lstStyle/>
          <a:p>
            <a:r>
              <a:rPr lang="en-US" sz="3600" dirty="0">
                <a:solidFill>
                  <a:srgbClr val="008000"/>
                </a:solidFill>
              </a:rPr>
              <a:t>✔</a:t>
            </a:r>
          </a:p>
        </p:txBody>
      </p:sp>
      <p:sp>
        <p:nvSpPr>
          <p:cNvPr id="119" name="Rectangle 118"/>
          <p:cNvSpPr/>
          <p:nvPr/>
        </p:nvSpPr>
        <p:spPr>
          <a:xfrm>
            <a:off x="3225006" y="3543875"/>
            <a:ext cx="575323" cy="646331"/>
          </a:xfrm>
          <a:prstGeom prst="rect">
            <a:avLst/>
          </a:prstGeom>
        </p:spPr>
        <p:txBody>
          <a:bodyPr wrap="none">
            <a:spAutoFit/>
          </a:bodyPr>
          <a:lstStyle/>
          <a:p>
            <a:r>
              <a:rPr lang="en-US" sz="3600" dirty="0">
                <a:solidFill>
                  <a:srgbClr val="008000"/>
                </a:solidFill>
              </a:rPr>
              <a:t>✔</a:t>
            </a:r>
          </a:p>
        </p:txBody>
      </p:sp>
      <p:sp>
        <p:nvSpPr>
          <p:cNvPr id="120" name="Rectangle 119"/>
          <p:cNvSpPr/>
          <p:nvPr/>
        </p:nvSpPr>
        <p:spPr>
          <a:xfrm>
            <a:off x="4596606" y="3543875"/>
            <a:ext cx="575323" cy="646331"/>
          </a:xfrm>
          <a:prstGeom prst="rect">
            <a:avLst/>
          </a:prstGeom>
        </p:spPr>
        <p:txBody>
          <a:bodyPr wrap="none">
            <a:spAutoFit/>
          </a:bodyPr>
          <a:lstStyle/>
          <a:p>
            <a:r>
              <a:rPr lang="en-US" sz="3600" dirty="0">
                <a:solidFill>
                  <a:srgbClr val="008000"/>
                </a:solidFill>
              </a:rPr>
              <a:t>✔</a:t>
            </a:r>
          </a:p>
        </p:txBody>
      </p:sp>
      <p:sp>
        <p:nvSpPr>
          <p:cNvPr id="121" name="Rectangle 120"/>
          <p:cNvSpPr/>
          <p:nvPr/>
        </p:nvSpPr>
        <p:spPr>
          <a:xfrm>
            <a:off x="8711406" y="3543875"/>
            <a:ext cx="575323" cy="646331"/>
          </a:xfrm>
          <a:prstGeom prst="rect">
            <a:avLst/>
          </a:prstGeom>
        </p:spPr>
        <p:txBody>
          <a:bodyPr wrap="none">
            <a:spAutoFit/>
          </a:bodyPr>
          <a:lstStyle/>
          <a:p>
            <a:r>
              <a:rPr lang="en-US" sz="3600" dirty="0">
                <a:solidFill>
                  <a:srgbClr val="008000"/>
                </a:solidFill>
              </a:rPr>
              <a:t>✔</a:t>
            </a:r>
          </a:p>
        </p:txBody>
      </p:sp>
      <p:sp>
        <p:nvSpPr>
          <p:cNvPr id="122" name="Rectangle 121"/>
          <p:cNvSpPr/>
          <p:nvPr/>
        </p:nvSpPr>
        <p:spPr>
          <a:xfrm>
            <a:off x="9888683" y="3543875"/>
            <a:ext cx="575323" cy="646331"/>
          </a:xfrm>
          <a:prstGeom prst="rect">
            <a:avLst/>
          </a:prstGeom>
        </p:spPr>
        <p:txBody>
          <a:bodyPr wrap="none">
            <a:spAutoFit/>
          </a:bodyPr>
          <a:lstStyle/>
          <a:p>
            <a:r>
              <a:rPr lang="en-US" sz="3600" dirty="0">
                <a:solidFill>
                  <a:srgbClr val="008000"/>
                </a:solidFill>
              </a:rPr>
              <a:t>✔</a:t>
            </a:r>
          </a:p>
        </p:txBody>
      </p:sp>
      <p:sp>
        <p:nvSpPr>
          <p:cNvPr id="13" name="Rectangle 12"/>
          <p:cNvSpPr/>
          <p:nvPr/>
        </p:nvSpPr>
        <p:spPr>
          <a:xfrm>
            <a:off x="3910806" y="3605430"/>
            <a:ext cx="497452" cy="584776"/>
          </a:xfrm>
          <a:prstGeom prst="rect">
            <a:avLst/>
          </a:prstGeom>
        </p:spPr>
        <p:txBody>
          <a:bodyPr wrap="none">
            <a:spAutoFit/>
          </a:bodyPr>
          <a:lstStyle/>
          <a:p>
            <a:r>
              <a:rPr lang="en-US" sz="3200" dirty="0">
                <a:solidFill>
                  <a:srgbClr val="FF0000"/>
                </a:solidFill>
              </a:rPr>
              <a:t>✕</a:t>
            </a:r>
          </a:p>
        </p:txBody>
      </p:sp>
      <p:sp>
        <p:nvSpPr>
          <p:cNvPr id="123" name="Rectangle 122"/>
          <p:cNvSpPr/>
          <p:nvPr/>
        </p:nvSpPr>
        <p:spPr>
          <a:xfrm>
            <a:off x="6044406" y="3656806"/>
            <a:ext cx="497452" cy="584776"/>
          </a:xfrm>
          <a:prstGeom prst="rect">
            <a:avLst/>
          </a:prstGeom>
        </p:spPr>
        <p:txBody>
          <a:bodyPr wrap="none">
            <a:spAutoFit/>
          </a:bodyPr>
          <a:lstStyle/>
          <a:p>
            <a:r>
              <a:rPr lang="en-US" sz="3200" dirty="0">
                <a:solidFill>
                  <a:srgbClr val="FF0000"/>
                </a:solidFill>
              </a:rPr>
              <a:t>✕</a:t>
            </a:r>
          </a:p>
        </p:txBody>
      </p:sp>
      <p:sp>
        <p:nvSpPr>
          <p:cNvPr id="124" name="Rectangle 123"/>
          <p:cNvSpPr/>
          <p:nvPr/>
        </p:nvSpPr>
        <p:spPr>
          <a:xfrm>
            <a:off x="6654006" y="3656806"/>
            <a:ext cx="497452" cy="584776"/>
          </a:xfrm>
          <a:prstGeom prst="rect">
            <a:avLst/>
          </a:prstGeom>
        </p:spPr>
        <p:txBody>
          <a:bodyPr wrap="none">
            <a:spAutoFit/>
          </a:bodyPr>
          <a:lstStyle/>
          <a:p>
            <a:r>
              <a:rPr lang="en-US" sz="3200" dirty="0">
                <a:solidFill>
                  <a:srgbClr val="FF0000"/>
                </a:solidFill>
              </a:rPr>
              <a:t>✕</a:t>
            </a:r>
          </a:p>
        </p:txBody>
      </p:sp>
      <p:sp>
        <p:nvSpPr>
          <p:cNvPr id="125" name="Rectangle 124"/>
          <p:cNvSpPr/>
          <p:nvPr/>
        </p:nvSpPr>
        <p:spPr>
          <a:xfrm>
            <a:off x="7644606" y="3681630"/>
            <a:ext cx="497452" cy="584776"/>
          </a:xfrm>
          <a:prstGeom prst="rect">
            <a:avLst/>
          </a:prstGeom>
        </p:spPr>
        <p:txBody>
          <a:bodyPr wrap="none">
            <a:spAutoFit/>
          </a:bodyPr>
          <a:lstStyle/>
          <a:p>
            <a:r>
              <a:rPr lang="en-US" sz="3200" dirty="0">
                <a:solidFill>
                  <a:srgbClr val="FF0000"/>
                </a:solidFill>
              </a:rPr>
              <a:t>✕</a:t>
            </a:r>
          </a:p>
        </p:txBody>
      </p:sp>
      <p:cxnSp>
        <p:nvCxnSpPr>
          <p:cNvPr id="126" name="Straight Arrow Connector 125"/>
          <p:cNvCxnSpPr/>
          <p:nvPr/>
        </p:nvCxnSpPr>
        <p:spPr bwMode="auto">
          <a:xfrm>
            <a:off x="634206" y="6857206"/>
            <a:ext cx="114300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7" name="Rectangle 126"/>
          <p:cNvSpPr/>
          <p:nvPr/>
        </p:nvSpPr>
        <p:spPr>
          <a:xfrm>
            <a:off x="11082161" y="6928941"/>
            <a:ext cx="661509" cy="461665"/>
          </a:xfrm>
          <a:prstGeom prst="rect">
            <a:avLst/>
          </a:prstGeom>
        </p:spPr>
        <p:txBody>
          <a:bodyPr wrap="none">
            <a:spAutoFit/>
          </a:bodyPr>
          <a:lstStyle/>
          <a:p>
            <a:r>
              <a:rPr lang="en-US" sz="2400" dirty="0">
                <a:solidFill>
                  <a:srgbClr val="606060"/>
                </a:solidFill>
                <a:latin typeface="Arial Narrow" charset="0"/>
              </a:rPr>
              <a:t>time</a:t>
            </a:r>
            <a:endParaRPr lang="en-US" sz="2400" dirty="0"/>
          </a:p>
        </p:txBody>
      </p:sp>
      <p:cxnSp>
        <p:nvCxnSpPr>
          <p:cNvPr id="128" name="Straight Connector 127"/>
          <p:cNvCxnSpPr/>
          <p:nvPr/>
        </p:nvCxnSpPr>
        <p:spPr bwMode="auto">
          <a:xfrm>
            <a:off x="1243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9" name="Straight Connector 128"/>
          <p:cNvCxnSpPr/>
          <p:nvPr/>
        </p:nvCxnSpPr>
        <p:spPr bwMode="auto">
          <a:xfrm>
            <a:off x="1320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0" name="Straight Connector 129"/>
          <p:cNvCxnSpPr/>
          <p:nvPr/>
        </p:nvCxnSpPr>
        <p:spPr bwMode="auto">
          <a:xfrm>
            <a:off x="23106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1" name="Straight Connector 130"/>
          <p:cNvCxnSpPr/>
          <p:nvPr/>
        </p:nvCxnSpPr>
        <p:spPr bwMode="auto">
          <a:xfrm>
            <a:off x="2463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2" name="Straight Connector 131"/>
          <p:cNvCxnSpPr/>
          <p:nvPr/>
        </p:nvCxnSpPr>
        <p:spPr bwMode="auto">
          <a:xfrm>
            <a:off x="34536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3" name="Straight Connector 132"/>
          <p:cNvCxnSpPr/>
          <p:nvPr/>
        </p:nvCxnSpPr>
        <p:spPr bwMode="auto">
          <a:xfrm>
            <a:off x="3529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4" name="Straight Connector 133"/>
          <p:cNvCxnSpPr/>
          <p:nvPr/>
        </p:nvCxnSpPr>
        <p:spPr bwMode="auto">
          <a:xfrm>
            <a:off x="4749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5" name="Straight Connector 134"/>
          <p:cNvCxnSpPr/>
          <p:nvPr/>
        </p:nvCxnSpPr>
        <p:spPr bwMode="auto">
          <a:xfrm>
            <a:off x="49014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6" name="Straight Connector 135"/>
          <p:cNvCxnSpPr/>
          <p:nvPr/>
        </p:nvCxnSpPr>
        <p:spPr bwMode="auto">
          <a:xfrm>
            <a:off x="6313258"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7" name="Straight Connector 136"/>
          <p:cNvCxnSpPr/>
          <p:nvPr/>
        </p:nvCxnSpPr>
        <p:spPr bwMode="auto">
          <a:xfrm>
            <a:off x="68064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8" name="Straight Connector 137"/>
          <p:cNvCxnSpPr/>
          <p:nvPr/>
        </p:nvCxnSpPr>
        <p:spPr bwMode="auto">
          <a:xfrm>
            <a:off x="7797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9" name="Straight Connector 138"/>
          <p:cNvCxnSpPr/>
          <p:nvPr/>
        </p:nvCxnSpPr>
        <p:spPr bwMode="auto">
          <a:xfrm>
            <a:off x="8863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0" name="Straight Connector 139"/>
          <p:cNvCxnSpPr/>
          <p:nvPr/>
        </p:nvCxnSpPr>
        <p:spPr bwMode="auto">
          <a:xfrm>
            <a:off x="8940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1" name="Straight Connector 140"/>
          <p:cNvCxnSpPr/>
          <p:nvPr/>
        </p:nvCxnSpPr>
        <p:spPr bwMode="auto">
          <a:xfrm>
            <a:off x="41394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2" name="Straight Connector 141"/>
          <p:cNvCxnSpPr/>
          <p:nvPr/>
        </p:nvCxnSpPr>
        <p:spPr bwMode="auto">
          <a:xfrm>
            <a:off x="10006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3" name="Straight Connector 142"/>
          <p:cNvCxnSpPr/>
          <p:nvPr/>
        </p:nvCxnSpPr>
        <p:spPr bwMode="auto">
          <a:xfrm>
            <a:off x="101592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20" name="Group 19"/>
          <p:cNvGrpSpPr/>
          <p:nvPr/>
        </p:nvGrpSpPr>
        <p:grpSpPr>
          <a:xfrm>
            <a:off x="1243806" y="6933406"/>
            <a:ext cx="1828800" cy="381000"/>
            <a:chOff x="1243806" y="7314406"/>
            <a:chExt cx="1524000" cy="381000"/>
          </a:xfrm>
        </p:grpSpPr>
        <p:cxnSp>
          <p:nvCxnSpPr>
            <p:cNvPr id="15" name="Straight Connector 14"/>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 name="Straight Arrow Connector 18"/>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0" name="Straight Arrow Connector 159"/>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61" name="Group 160"/>
          <p:cNvGrpSpPr/>
          <p:nvPr/>
        </p:nvGrpSpPr>
        <p:grpSpPr>
          <a:xfrm>
            <a:off x="1320006" y="6857206"/>
            <a:ext cx="1828800" cy="609600"/>
            <a:chOff x="1243806" y="7314406"/>
            <a:chExt cx="1524000" cy="381000"/>
          </a:xfrm>
        </p:grpSpPr>
        <p:cxnSp>
          <p:nvCxnSpPr>
            <p:cNvPr id="162" name="Straight Connector 161"/>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3" name="Straight Arrow Connector 162"/>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4" name="Straight Arrow Connector 163"/>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65" name="Group 164"/>
          <p:cNvGrpSpPr/>
          <p:nvPr/>
        </p:nvGrpSpPr>
        <p:grpSpPr>
          <a:xfrm>
            <a:off x="2310606" y="6857206"/>
            <a:ext cx="1828800" cy="685800"/>
            <a:chOff x="1243806" y="7314406"/>
            <a:chExt cx="1524000" cy="381000"/>
          </a:xfrm>
        </p:grpSpPr>
        <p:cxnSp>
          <p:nvCxnSpPr>
            <p:cNvPr id="166" name="Straight Connector 165"/>
            <p:cNvCxnSpPr/>
            <p:nvPr/>
          </p:nvCxnSpPr>
          <p:spPr bwMode="auto">
            <a:xfrm>
              <a:off x="1243806" y="7695406"/>
              <a:ext cx="1524000" cy="0"/>
            </a:xfrm>
            <a:prstGeom prst="line">
              <a:avLst/>
            </a:prstGeom>
            <a:solidFill>
              <a:srgbClr val="00B8FF"/>
            </a:solidFill>
            <a:ln w="9525"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7" name="Straight Arrow Connector 166"/>
            <p:cNvCxnSpPr/>
            <p:nvPr/>
          </p:nvCxnSpPr>
          <p:spPr bwMode="auto">
            <a:xfrm flipV="1">
              <a:off x="1243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8" name="Straight Arrow Connector 167"/>
            <p:cNvCxnSpPr/>
            <p:nvPr/>
          </p:nvCxnSpPr>
          <p:spPr bwMode="auto">
            <a:xfrm flipV="1">
              <a:off x="2767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69" name="Group 168"/>
          <p:cNvGrpSpPr/>
          <p:nvPr/>
        </p:nvGrpSpPr>
        <p:grpSpPr>
          <a:xfrm>
            <a:off x="2463006" y="6857206"/>
            <a:ext cx="1828800" cy="838200"/>
            <a:chOff x="1243806" y="7314406"/>
            <a:chExt cx="1524000" cy="381000"/>
          </a:xfrm>
        </p:grpSpPr>
        <p:cxnSp>
          <p:nvCxnSpPr>
            <p:cNvPr id="170" name="Straight Connector 169"/>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1" name="Straight Arrow Connector 170"/>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2" name="Straight Arrow Connector 171"/>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73" name="Group 172"/>
          <p:cNvGrpSpPr/>
          <p:nvPr/>
        </p:nvGrpSpPr>
        <p:grpSpPr>
          <a:xfrm>
            <a:off x="3453606" y="6857206"/>
            <a:ext cx="1828800" cy="381000"/>
            <a:chOff x="1243806" y="7314406"/>
            <a:chExt cx="1524000" cy="381000"/>
          </a:xfrm>
        </p:grpSpPr>
        <p:cxnSp>
          <p:nvCxnSpPr>
            <p:cNvPr id="174" name="Straight Connector 173"/>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5" name="Straight Arrow Connector 174"/>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6" name="Straight Arrow Connector 175"/>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81" name="Group 180"/>
          <p:cNvGrpSpPr/>
          <p:nvPr/>
        </p:nvGrpSpPr>
        <p:grpSpPr>
          <a:xfrm>
            <a:off x="3529806" y="6857206"/>
            <a:ext cx="1828800" cy="609600"/>
            <a:chOff x="1243806" y="7314406"/>
            <a:chExt cx="1524000" cy="381000"/>
          </a:xfrm>
        </p:grpSpPr>
        <p:cxnSp>
          <p:nvCxnSpPr>
            <p:cNvPr id="182" name="Straight Connector 181"/>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3" name="Straight Arrow Connector 182"/>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4" name="Straight Arrow Connector 183"/>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85" name="Group 184"/>
          <p:cNvGrpSpPr/>
          <p:nvPr/>
        </p:nvGrpSpPr>
        <p:grpSpPr>
          <a:xfrm>
            <a:off x="4749006" y="6857206"/>
            <a:ext cx="1828800" cy="457200"/>
            <a:chOff x="1243806" y="7314406"/>
            <a:chExt cx="1524000" cy="381000"/>
          </a:xfrm>
        </p:grpSpPr>
        <p:cxnSp>
          <p:nvCxnSpPr>
            <p:cNvPr id="186" name="Straight Connector 185"/>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7" name="Straight Arrow Connector 186"/>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8" name="Straight Arrow Connector 187"/>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grpSp>
        <p:nvGrpSpPr>
          <p:cNvPr id="189" name="Group 188"/>
          <p:cNvGrpSpPr/>
          <p:nvPr/>
        </p:nvGrpSpPr>
        <p:grpSpPr>
          <a:xfrm>
            <a:off x="4901406" y="6857206"/>
            <a:ext cx="1828800" cy="838200"/>
            <a:chOff x="1243806" y="7314406"/>
            <a:chExt cx="1524000" cy="381000"/>
          </a:xfrm>
        </p:grpSpPr>
        <p:cxnSp>
          <p:nvCxnSpPr>
            <p:cNvPr id="190" name="Straight Connector 189"/>
            <p:cNvCxnSpPr/>
            <p:nvPr/>
          </p:nvCxnSpPr>
          <p:spPr bwMode="auto">
            <a:xfrm>
              <a:off x="1243806" y="7695406"/>
              <a:ext cx="1524000" cy="0"/>
            </a:xfrm>
            <a:prstGeom prst="line">
              <a:avLst/>
            </a:prstGeom>
            <a:solidFill>
              <a:srgbClr val="00B8FF"/>
            </a:solidFill>
            <a:ln w="9525" cap="flat" cmpd="sng" algn="ctr">
              <a:solidFill>
                <a:srgbClr val="008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1" name="Straight Arrow Connector 190"/>
            <p:cNvCxnSpPr/>
            <p:nvPr/>
          </p:nvCxnSpPr>
          <p:spPr bwMode="auto">
            <a:xfrm flipV="1">
              <a:off x="1243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92" name="Straight Arrow Connector 191"/>
            <p:cNvCxnSpPr/>
            <p:nvPr/>
          </p:nvCxnSpPr>
          <p:spPr bwMode="auto">
            <a:xfrm flipV="1">
              <a:off x="2767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193" name="Text Box 2"/>
          <p:cNvSpPr txBox="1">
            <a:spLocks noChangeArrowheads="1"/>
          </p:cNvSpPr>
          <p:nvPr/>
        </p:nvSpPr>
        <p:spPr bwMode="auto">
          <a:xfrm>
            <a:off x="710406" y="8152606"/>
            <a:ext cx="10591800"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363"/>
              </a:spcBef>
              <a:buClrTx/>
              <a:buFont typeface="Arial"/>
              <a:buChar char="•"/>
              <a:defRPr/>
            </a:pPr>
            <a:r>
              <a:rPr lang="en-US" sz="2600" dirty="0">
                <a:solidFill>
                  <a:srgbClr val="606060"/>
                </a:solidFill>
                <a:latin typeface="Arial Narrow" charset="0"/>
              </a:rPr>
              <a:t>When all is done, the output from the coincidence processing is a </a:t>
            </a:r>
            <a:r>
              <a:rPr lang="en-US" sz="2600" b="1" i="1" dirty="0" err="1">
                <a:solidFill>
                  <a:srgbClr val="606060"/>
                </a:solidFill>
                <a:latin typeface="Arial Narrow" charset="0"/>
              </a:rPr>
              <a:t>sinogram</a:t>
            </a:r>
            <a:r>
              <a:rPr lang="en-US" sz="2600" b="1" i="1" dirty="0">
                <a:solidFill>
                  <a:srgbClr val="606060"/>
                </a:solidFill>
                <a:latin typeface="Arial Narrow" charset="0"/>
              </a:rPr>
              <a:t> </a:t>
            </a:r>
          </a:p>
          <a:p>
            <a:pPr marL="461962" indent="-457200" eaLnBrk="1" hangingPunct="1">
              <a:spcBef>
                <a:spcPts val="1363"/>
              </a:spcBef>
              <a:buClrTx/>
              <a:buFont typeface="Arial"/>
              <a:buChar char="•"/>
              <a:defRPr/>
            </a:pPr>
            <a:r>
              <a:rPr lang="en-US" sz="2600" dirty="0">
                <a:solidFill>
                  <a:srgbClr val="606060"/>
                </a:solidFill>
                <a:latin typeface="Arial Narrow" charset="0"/>
              </a:rPr>
              <a:t>There are more corrections, such as scatter corrections, attenuation, etc… </a:t>
            </a:r>
          </a:p>
        </p:txBody>
      </p:sp>
      <p:sp>
        <p:nvSpPr>
          <p:cNvPr id="2" name="Slide Number Placeholder 1"/>
          <p:cNvSpPr>
            <a:spLocks noGrp="1"/>
          </p:cNvSpPr>
          <p:nvPr>
            <p:ph type="sldNum" sz="quarter" idx="4"/>
          </p:nvPr>
        </p:nvSpPr>
        <p:spPr/>
        <p:txBody>
          <a:bodyPr/>
          <a:lstStyle/>
          <a:p>
            <a:fld id="{B2585BB7-0E2B-B849-9347-21F1ED6EAC3B}" type="slidenum">
              <a:rPr lang="en-US" smtClean="0"/>
              <a:t>17</a:t>
            </a:fld>
            <a:endParaRPr lang="en-US"/>
          </a:p>
        </p:txBody>
      </p:sp>
    </p:spTree>
    <p:extLst>
      <p:ext uri="{BB962C8B-B14F-4D97-AF65-F5344CB8AC3E}">
        <p14:creationId xmlns:p14="http://schemas.microsoft.com/office/powerpoint/2010/main" val="197295189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Photon Detection</a:t>
            </a:r>
          </a:p>
        </p:txBody>
      </p:sp>
      <p:sp>
        <p:nvSpPr>
          <p:cNvPr id="31746" name="Text Box 2"/>
          <p:cNvSpPr txBox="1">
            <a:spLocks noChangeArrowheads="1"/>
          </p:cNvSpPr>
          <p:nvPr/>
        </p:nvSpPr>
        <p:spPr bwMode="auto">
          <a:xfrm>
            <a:off x="571500" y="2324100"/>
            <a:ext cx="12230100" cy="65659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511KeV is a tiny amount of energy when it comes to detection</a:t>
            </a:r>
          </a:p>
          <a:p>
            <a:pPr eaLnBrk="1" hangingPunct="1">
              <a:spcBef>
                <a:spcPts val="1963"/>
              </a:spcBef>
              <a:buClrTx/>
              <a:buFontTx/>
              <a:buNone/>
              <a:defRPr/>
            </a:pPr>
            <a:r>
              <a:rPr lang="en-US" sz="2600" dirty="0">
                <a:solidFill>
                  <a:srgbClr val="606060"/>
                </a:solidFill>
                <a:latin typeface="Arial Narrow" charset="0"/>
              </a:rPr>
              <a:t>High-Energy physics tends to ignore anything below a few 100 MeV</a:t>
            </a:r>
          </a:p>
          <a:p>
            <a:pPr eaLnBrk="1" hangingPunct="1">
              <a:spcBef>
                <a:spcPts val="1963"/>
              </a:spcBef>
              <a:buClrTx/>
              <a:buFontTx/>
              <a:buNone/>
              <a:defRPr/>
            </a:pPr>
            <a:r>
              <a:rPr lang="en-US" sz="2600" dirty="0">
                <a:solidFill>
                  <a:srgbClr val="606060"/>
                </a:solidFill>
                <a:latin typeface="Arial Narrow" charset="0"/>
              </a:rPr>
              <a:t>The resolution of a detector is primarily determined by the “count” of what you measure – the famous </a:t>
            </a:r>
            <a:r>
              <a:rPr lang="en-US" sz="2600" dirty="0" err="1">
                <a:solidFill>
                  <a:srgbClr val="606060"/>
                </a:solidFill>
                <a:latin typeface="Arial Narrow" charset="0"/>
              </a:rPr>
              <a:t>sqrt</a:t>
            </a:r>
            <a:r>
              <a:rPr lang="en-US" sz="2600" dirty="0">
                <a:solidFill>
                  <a:srgbClr val="606060"/>
                </a:solidFill>
                <a:latin typeface="Arial Narrow" charset="0"/>
              </a:rPr>
              <a:t>(N) error formula</a:t>
            </a:r>
          </a:p>
          <a:p>
            <a:pPr eaLnBrk="1" hangingPunct="1">
              <a:spcBef>
                <a:spcPts val="1963"/>
              </a:spcBef>
              <a:buClrTx/>
              <a:buFontTx/>
              <a:buNone/>
              <a:defRPr/>
            </a:pPr>
            <a:r>
              <a:rPr lang="en-US" sz="2600" dirty="0">
                <a:solidFill>
                  <a:srgbClr val="606060"/>
                </a:solidFill>
                <a:latin typeface="Arial Narrow" charset="0"/>
              </a:rPr>
              <a:t>511 </a:t>
            </a:r>
            <a:r>
              <a:rPr lang="en-US" sz="2600" dirty="0" err="1">
                <a:solidFill>
                  <a:srgbClr val="606060"/>
                </a:solidFill>
                <a:latin typeface="Arial Narrow" charset="0"/>
              </a:rPr>
              <a:t>KeV</a:t>
            </a:r>
            <a:r>
              <a:rPr lang="en-US" sz="2600" dirty="0">
                <a:solidFill>
                  <a:srgbClr val="606060"/>
                </a:solidFill>
                <a:latin typeface="Arial Narrow" charset="0"/>
              </a:rPr>
              <a:t> produce between 2000 and 20000 photons, the latter in the workhorse scintillator, </a:t>
            </a:r>
            <a:r>
              <a:rPr lang="en-US" sz="2600" dirty="0" err="1">
                <a:solidFill>
                  <a:srgbClr val="606060"/>
                </a:solidFill>
                <a:latin typeface="Arial Narrow" charset="0"/>
              </a:rPr>
              <a:t>NaI</a:t>
            </a:r>
            <a:endParaRPr lang="en-US" sz="2600" dirty="0">
              <a:solidFill>
                <a:srgbClr val="606060"/>
              </a:solidFill>
              <a:latin typeface="Arial Narrow" charset="0"/>
            </a:endParaRPr>
          </a:p>
          <a:p>
            <a:pPr eaLnBrk="1" hangingPunct="1">
              <a:spcBef>
                <a:spcPts val="1963"/>
              </a:spcBef>
              <a:buClrTx/>
              <a:buFontTx/>
              <a:buNone/>
              <a:defRPr/>
            </a:pPr>
            <a:r>
              <a:rPr lang="en-US" sz="2600" dirty="0" err="1">
                <a:solidFill>
                  <a:srgbClr val="606060"/>
                </a:solidFill>
                <a:latin typeface="Arial Narrow" charset="0"/>
              </a:rPr>
              <a:t>NaI</a:t>
            </a:r>
            <a:r>
              <a:rPr lang="en-US" sz="2600" dirty="0">
                <a:solidFill>
                  <a:srgbClr val="606060"/>
                </a:solidFill>
                <a:latin typeface="Arial Narrow" charset="0"/>
              </a:rPr>
              <a:t> falls flat in basically every other metric – much too slow, it’s very hygroscopic, not very dense</a:t>
            </a:r>
          </a:p>
          <a:p>
            <a:pPr eaLnBrk="1" hangingPunct="1">
              <a:spcBef>
                <a:spcPts val="1963"/>
              </a:spcBef>
              <a:buClrTx/>
              <a:buFontTx/>
              <a:buNone/>
              <a:defRPr/>
            </a:pPr>
            <a:r>
              <a:rPr lang="en-US" sz="2600" dirty="0">
                <a:solidFill>
                  <a:srgbClr val="606060"/>
                </a:solidFill>
                <a:latin typeface="Arial Narrow" charset="0"/>
              </a:rPr>
              <a:t>Many new scintillators on the market, some are </a:t>
            </a:r>
            <a:r>
              <a:rPr lang="en-US" sz="2600" i="1" dirty="0">
                <a:solidFill>
                  <a:srgbClr val="606060"/>
                </a:solidFill>
                <a:latin typeface="Arial Narrow" charset="0"/>
              </a:rPr>
              <a:t>fantastically</a:t>
            </a:r>
            <a:r>
              <a:rPr lang="en-US" sz="2600" dirty="0">
                <a:solidFill>
                  <a:srgbClr val="606060"/>
                </a:solidFill>
                <a:latin typeface="Arial Narrow" charset="0"/>
              </a:rPr>
              <a:t> expensive – sometimes hundreds of dollars per cubic </a:t>
            </a:r>
            <a:r>
              <a:rPr lang="en-US" sz="2600" i="1" dirty="0">
                <a:solidFill>
                  <a:srgbClr val="606060"/>
                </a:solidFill>
                <a:latin typeface="Arial Narrow" charset="0"/>
              </a:rPr>
              <a:t>millimeter</a:t>
            </a:r>
            <a:r>
              <a:rPr lang="en-US" sz="2600" dirty="0">
                <a:solidFill>
                  <a:srgbClr val="606060"/>
                </a:solidFill>
                <a:latin typeface="Arial Narrow" charset="0"/>
              </a:rPr>
              <a:t> </a:t>
            </a:r>
          </a:p>
          <a:p>
            <a:pPr eaLnBrk="1" hangingPunct="1">
              <a:spcBef>
                <a:spcPts val="1963"/>
              </a:spcBef>
              <a:buClrTx/>
              <a:buFontTx/>
              <a:buNone/>
              <a:defRPr/>
            </a:pPr>
            <a:r>
              <a:rPr lang="en-US" sz="2600" dirty="0">
                <a:solidFill>
                  <a:srgbClr val="606060"/>
                </a:solidFill>
                <a:latin typeface="Arial Narrow" charset="0"/>
              </a:rPr>
              <a:t>Readout through PMTs, APDs, </a:t>
            </a:r>
            <a:r>
              <a:rPr lang="en-US" sz="2600" dirty="0" err="1">
                <a:solidFill>
                  <a:srgbClr val="606060"/>
                </a:solidFill>
                <a:latin typeface="Arial Narrow" charset="0"/>
              </a:rPr>
              <a:t>SiPMs</a:t>
            </a:r>
            <a:r>
              <a:rPr lang="en-US" sz="2600" dirty="0">
                <a:solidFill>
                  <a:srgbClr val="606060"/>
                </a:solidFill>
                <a:latin typeface="Arial Narrow" charset="0"/>
              </a:rPr>
              <a:t>…</a:t>
            </a:r>
          </a:p>
          <a:p>
            <a:pPr eaLnBrk="1" hangingPunct="1">
              <a:spcBef>
                <a:spcPts val="1963"/>
              </a:spcBef>
              <a:buClrTx/>
              <a:buFontTx/>
              <a:buNone/>
              <a:defRPr/>
            </a:pPr>
            <a:r>
              <a:rPr lang="en-US" sz="2600" dirty="0">
                <a:solidFill>
                  <a:srgbClr val="606060"/>
                </a:solidFill>
                <a:latin typeface="Arial Narrow" charset="0"/>
              </a:rPr>
              <a:t>We are looking for fast signals so the coincidence detection works. </a:t>
            </a:r>
          </a:p>
          <a:p>
            <a:pPr eaLnBrk="1" hangingPunct="1">
              <a:spcBef>
                <a:spcPts val="1963"/>
              </a:spcBef>
              <a:buClrTx/>
              <a:buFontTx/>
              <a:buNone/>
              <a:defRPr/>
            </a:pPr>
            <a:r>
              <a:rPr lang="en-US" sz="2600" dirty="0">
                <a:solidFill>
                  <a:srgbClr val="606060"/>
                </a:solidFill>
                <a:latin typeface="Arial Narrow" charset="0"/>
              </a:rPr>
              <a:t>For that a few hundred picoseconds timing resolution is enough</a:t>
            </a:r>
          </a:p>
          <a:p>
            <a:pPr eaLnBrk="1" hangingPunct="1">
              <a:spcBef>
                <a:spcPts val="1963"/>
              </a:spcBef>
              <a:buClrTx/>
              <a:buFontTx/>
              <a:buNone/>
              <a:defRPr/>
            </a:pPr>
            <a:r>
              <a:rPr lang="en-US" sz="2600" dirty="0">
                <a:solidFill>
                  <a:srgbClr val="606060"/>
                </a:solidFill>
                <a:latin typeface="Arial Narrow" charset="0"/>
              </a:rPr>
              <a:t> </a:t>
            </a:r>
          </a:p>
        </p:txBody>
      </p:sp>
      <p:sp>
        <p:nvSpPr>
          <p:cNvPr id="4" name="Rectangle 3"/>
          <p:cNvSpPr/>
          <p:nvPr/>
        </p:nvSpPr>
        <p:spPr>
          <a:xfrm>
            <a:off x="9549606" y="8609806"/>
            <a:ext cx="2514600" cy="830997"/>
          </a:xfrm>
          <a:prstGeom prst="rect">
            <a:avLst/>
          </a:prstGeom>
          <a:solidFill>
            <a:schemeClr val="bg1">
              <a:lumMod val="95000"/>
            </a:schemeClr>
          </a:solidFill>
          <a:ln>
            <a:solidFill>
              <a:srgbClr val="FF0000"/>
            </a:solidFill>
          </a:ln>
        </p:spPr>
        <p:txBody>
          <a:bodyPr wrap="square">
            <a:spAutoFit/>
          </a:bodyPr>
          <a:lstStyle/>
          <a:p>
            <a:r>
              <a:rPr lang="en-US" sz="2400" dirty="0">
                <a:solidFill>
                  <a:srgbClr val="000000"/>
                </a:solidFill>
                <a:latin typeface="Arial Narrow"/>
                <a:cs typeface="Arial Narrow"/>
              </a:rPr>
              <a:t>Keep that number in mind for later…</a:t>
            </a:r>
          </a:p>
        </p:txBody>
      </p:sp>
      <p:cxnSp>
        <p:nvCxnSpPr>
          <p:cNvPr id="3" name="Straight Arrow Connector 2"/>
          <p:cNvCxnSpPr/>
          <p:nvPr/>
        </p:nvCxnSpPr>
        <p:spPr bwMode="auto">
          <a:xfrm flipH="1" flipV="1">
            <a:off x="8482806" y="8686006"/>
            <a:ext cx="1066800" cy="228600"/>
          </a:xfrm>
          <a:prstGeom prst="straightConnector1">
            <a:avLst/>
          </a:prstGeom>
          <a:solidFill>
            <a:srgbClr val="00B8FF"/>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p:txBody>
          <a:bodyPr/>
          <a:lstStyle/>
          <a:p>
            <a:fld id="{B2585BB7-0E2B-B849-9347-21F1ED6EAC3B}" type="slidenum">
              <a:rPr lang="en-US" smtClean="0"/>
              <a:t>18</a:t>
            </a:fld>
            <a:endParaRPr lang="en-US" dirty="0"/>
          </a:p>
        </p:txBody>
      </p:sp>
    </p:spTree>
    <p:extLst>
      <p:ext uri="{BB962C8B-B14F-4D97-AF65-F5344CB8AC3E}">
        <p14:creationId xmlns:p14="http://schemas.microsoft.com/office/powerpoint/2010/main" val="178036035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 selection of scintillators</a:t>
            </a:r>
          </a:p>
        </p:txBody>
      </p:sp>
      <p:pic>
        <p:nvPicPr>
          <p:cNvPr id="3" name="Picture 2"/>
          <p:cNvPicPr>
            <a:picLocks noChangeAspect="1"/>
          </p:cNvPicPr>
          <p:nvPr/>
        </p:nvPicPr>
        <p:blipFill>
          <a:blip r:embed="rId3"/>
          <a:stretch>
            <a:fillRect/>
          </a:stretch>
        </p:blipFill>
        <p:spPr>
          <a:xfrm>
            <a:off x="927100" y="2780506"/>
            <a:ext cx="11137900" cy="45339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19</a:t>
            </a:fld>
            <a:endParaRPr lang="en-US"/>
          </a:p>
        </p:txBody>
      </p:sp>
      <p:sp>
        <p:nvSpPr>
          <p:cNvPr id="4" name="Rounded Rectangle 3"/>
          <p:cNvSpPr/>
          <p:nvPr/>
        </p:nvSpPr>
        <p:spPr bwMode="auto">
          <a:xfrm>
            <a:off x="6730206" y="2894806"/>
            <a:ext cx="609600" cy="4343400"/>
          </a:xfrm>
          <a:prstGeom prst="roundRect">
            <a:avLst/>
          </a:prstGeom>
          <a:solidFill>
            <a:srgbClr val="FFEACE">
              <a:alpha val="4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 name="Rounded Rectangle 5"/>
          <p:cNvSpPr/>
          <p:nvPr/>
        </p:nvSpPr>
        <p:spPr bwMode="auto">
          <a:xfrm>
            <a:off x="8101806" y="2818606"/>
            <a:ext cx="838200" cy="4419600"/>
          </a:xfrm>
          <a:prstGeom prst="roundRect">
            <a:avLst/>
          </a:prstGeom>
          <a:solidFill>
            <a:srgbClr val="FFEACE">
              <a:alpha val="4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Tree>
    <p:extLst>
      <p:ext uri="{BB962C8B-B14F-4D97-AF65-F5344CB8AC3E}">
        <p14:creationId xmlns:p14="http://schemas.microsoft.com/office/powerpoint/2010/main" val="273083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405606" y="1625600"/>
            <a:ext cx="12573000" cy="22598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defRPr/>
            </a:pPr>
            <a:r>
              <a:rPr lang="en-US" sz="4200" dirty="0">
                <a:solidFill>
                  <a:srgbClr val="000000"/>
                </a:solidFill>
                <a:latin typeface="Arial Narrow" charset="0"/>
              </a:rPr>
              <a:t>Who am I? A nuclear physicist working on the </a:t>
            </a:r>
            <a:r>
              <a:rPr lang="en-US" sz="4200" dirty="0" err="1">
                <a:solidFill>
                  <a:srgbClr val="000000"/>
                </a:solidFill>
                <a:latin typeface="Arial Narrow" charset="0"/>
              </a:rPr>
              <a:t>sPHENIX</a:t>
            </a:r>
            <a:r>
              <a:rPr lang="en-US" sz="4200" dirty="0">
                <a:solidFill>
                  <a:srgbClr val="000000"/>
                </a:solidFill>
                <a:latin typeface="Arial Narrow" charset="0"/>
              </a:rPr>
              <a:t> experiment at BNL’s Relativistic Heavy Ion Collider (RHIC)</a:t>
            </a:r>
          </a:p>
        </p:txBody>
      </p:sp>
      <p:sp>
        <p:nvSpPr>
          <p:cNvPr id="3" name="Slide Number Placeholder 2"/>
          <p:cNvSpPr>
            <a:spLocks noGrp="1"/>
          </p:cNvSpPr>
          <p:nvPr>
            <p:ph type="sldNum" sz="quarter" idx="4"/>
          </p:nvPr>
        </p:nvSpPr>
        <p:spPr>
          <a:xfrm>
            <a:off x="9193085" y="8658225"/>
            <a:ext cx="3033713" cy="519113"/>
          </a:xfrm>
        </p:spPr>
        <p:txBody>
          <a:bodyPr/>
          <a:lstStyle/>
          <a:p>
            <a:fld id="{7D854EC2-8F58-5C4F-8AEB-33CAAE66C4BD}" type="slidenum">
              <a:rPr lang="en-US" smtClean="0"/>
              <a:t>2</a:t>
            </a:fld>
            <a:endParaRPr lang="en-US" dirty="0"/>
          </a:p>
        </p:txBody>
      </p:sp>
      <p:pic>
        <p:nvPicPr>
          <p:cNvPr id="6" name="Picture 5"/>
          <p:cNvPicPr>
            <a:picLocks noChangeAspect="1"/>
          </p:cNvPicPr>
          <p:nvPr/>
        </p:nvPicPr>
        <p:blipFill>
          <a:blip r:embed="rId3"/>
          <a:stretch>
            <a:fillRect/>
          </a:stretch>
        </p:blipFill>
        <p:spPr>
          <a:xfrm>
            <a:off x="2661865" y="5268536"/>
            <a:ext cx="6582941" cy="1857375"/>
          </a:xfrm>
          <a:prstGeom prst="rect">
            <a:avLst/>
          </a:prstGeom>
        </p:spPr>
      </p:pic>
      <p:pic>
        <p:nvPicPr>
          <p:cNvPr id="7" name="Picture 6"/>
          <p:cNvPicPr>
            <a:picLocks noChangeAspect="1"/>
          </p:cNvPicPr>
          <p:nvPr/>
        </p:nvPicPr>
        <p:blipFill>
          <a:blip r:embed="rId4"/>
          <a:stretch>
            <a:fillRect/>
          </a:stretch>
        </p:blipFill>
        <p:spPr>
          <a:xfrm>
            <a:off x="9702006" y="5104606"/>
            <a:ext cx="1905000" cy="1992730"/>
          </a:xfrm>
          <a:prstGeom prst="rect">
            <a:avLst/>
          </a:prstGeom>
        </p:spPr>
      </p:pic>
      <p:sp>
        <p:nvSpPr>
          <p:cNvPr id="8" name="Rectangle 7"/>
          <p:cNvSpPr/>
          <p:nvPr/>
        </p:nvSpPr>
        <p:spPr>
          <a:xfrm>
            <a:off x="5115376" y="7173536"/>
            <a:ext cx="2300630" cy="461665"/>
          </a:xfrm>
          <a:prstGeom prst="rect">
            <a:avLst/>
          </a:prstGeom>
        </p:spPr>
        <p:txBody>
          <a:bodyPr wrap="none">
            <a:spAutoFit/>
          </a:bodyPr>
          <a:lstStyle/>
          <a:p>
            <a:r>
              <a:rPr lang="en-US" sz="2400" dirty="0">
                <a:solidFill>
                  <a:schemeClr val="tx1"/>
                </a:solidFill>
              </a:rPr>
              <a:t>Long Island, NY</a:t>
            </a:r>
          </a:p>
        </p:txBody>
      </p:sp>
      <p:sp>
        <p:nvSpPr>
          <p:cNvPr id="9" name="Rectangle 8"/>
          <p:cNvSpPr/>
          <p:nvPr/>
        </p:nvSpPr>
        <p:spPr>
          <a:xfrm>
            <a:off x="9473406" y="7097336"/>
            <a:ext cx="2465260" cy="461665"/>
          </a:xfrm>
          <a:prstGeom prst="rect">
            <a:avLst/>
          </a:prstGeom>
        </p:spPr>
        <p:txBody>
          <a:bodyPr wrap="none">
            <a:spAutoFit/>
          </a:bodyPr>
          <a:lstStyle/>
          <a:p>
            <a:r>
              <a:rPr lang="en-US" sz="2400" dirty="0">
                <a:solidFill>
                  <a:schemeClr val="tx1"/>
                </a:solidFill>
              </a:rPr>
              <a:t>RHIC from space</a:t>
            </a:r>
          </a:p>
        </p:txBody>
      </p:sp>
      <p:sp>
        <p:nvSpPr>
          <p:cNvPr id="10" name="Rectangle 9"/>
          <p:cNvSpPr/>
          <p:nvPr/>
        </p:nvSpPr>
        <p:spPr>
          <a:xfrm>
            <a:off x="710406" y="5949871"/>
            <a:ext cx="1594570" cy="461665"/>
          </a:xfrm>
          <a:prstGeom prst="rect">
            <a:avLst/>
          </a:prstGeom>
        </p:spPr>
        <p:txBody>
          <a:bodyPr wrap="none">
            <a:spAutoFit/>
          </a:bodyPr>
          <a:lstStyle/>
          <a:p>
            <a:r>
              <a:rPr lang="en-US" sz="2400" dirty="0">
                <a:solidFill>
                  <a:schemeClr val="tx1"/>
                </a:solidFill>
              </a:rPr>
              <a:t>Manhattan</a:t>
            </a:r>
          </a:p>
        </p:txBody>
      </p:sp>
      <p:cxnSp>
        <p:nvCxnSpPr>
          <p:cNvPr id="11" name="Straight Arrow Connector 10"/>
          <p:cNvCxnSpPr/>
          <p:nvPr/>
        </p:nvCxnSpPr>
        <p:spPr bwMode="auto">
          <a:xfrm flipV="1">
            <a:off x="2234406" y="6106736"/>
            <a:ext cx="1066800" cy="76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14" name="Picture 13"/>
          <p:cNvPicPr>
            <a:picLocks noChangeAspect="1"/>
          </p:cNvPicPr>
          <p:nvPr/>
        </p:nvPicPr>
        <p:blipFill>
          <a:blip r:embed="rId5"/>
          <a:stretch>
            <a:fillRect/>
          </a:stretch>
        </p:blipFill>
        <p:spPr>
          <a:xfrm>
            <a:off x="389835" y="10807"/>
            <a:ext cx="3725348" cy="2112311"/>
          </a:xfrm>
          <a:prstGeom prst="rect">
            <a:avLst/>
          </a:prstGeom>
        </p:spPr>
      </p:pic>
      <p:pic>
        <p:nvPicPr>
          <p:cNvPr id="2" name="Picture 2">
            <a:extLst>
              <a:ext uri="{FF2B5EF4-FFF2-40B4-BE49-F238E27FC236}">
                <a16:creationId xmlns:a16="http://schemas.microsoft.com/office/drawing/2014/main" id="{C05DECEA-C742-3413-E85D-6E836E8572B5}"/>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572" t="614" r="27512" b="1843"/>
          <a:stretch/>
        </p:blipFill>
        <p:spPr bwMode="auto">
          <a:xfrm>
            <a:off x="10131539" y="137635"/>
            <a:ext cx="2095259" cy="251138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Readout</a:t>
            </a:r>
          </a:p>
        </p:txBody>
      </p:sp>
      <p:pic>
        <p:nvPicPr>
          <p:cNvPr id="4" name="Picture 3"/>
          <p:cNvPicPr>
            <a:picLocks noChangeAspect="1"/>
          </p:cNvPicPr>
          <p:nvPr/>
        </p:nvPicPr>
        <p:blipFill>
          <a:blip r:embed="rId3"/>
          <a:stretch>
            <a:fillRect/>
          </a:stretch>
        </p:blipFill>
        <p:spPr>
          <a:xfrm>
            <a:off x="481806" y="2513806"/>
            <a:ext cx="3175000" cy="4546600"/>
          </a:xfrm>
          <a:prstGeom prst="rect">
            <a:avLst/>
          </a:prstGeom>
        </p:spPr>
      </p:pic>
      <p:pic>
        <p:nvPicPr>
          <p:cNvPr id="6" name="Picture 5"/>
          <p:cNvPicPr>
            <a:picLocks noChangeAspect="1"/>
          </p:cNvPicPr>
          <p:nvPr/>
        </p:nvPicPr>
        <p:blipFill>
          <a:blip r:embed="rId4"/>
          <a:stretch>
            <a:fillRect/>
          </a:stretch>
        </p:blipFill>
        <p:spPr>
          <a:xfrm>
            <a:off x="6054985" y="2513806"/>
            <a:ext cx="6466421" cy="4876800"/>
          </a:xfrm>
          <a:prstGeom prst="rect">
            <a:avLst/>
          </a:prstGeom>
        </p:spPr>
      </p:pic>
      <p:sp>
        <p:nvSpPr>
          <p:cNvPr id="5" name="Rectangle 4"/>
          <p:cNvSpPr/>
          <p:nvPr/>
        </p:nvSpPr>
        <p:spPr>
          <a:xfrm>
            <a:off x="786606" y="1904206"/>
            <a:ext cx="2578751" cy="584776"/>
          </a:xfrm>
          <a:prstGeom prst="rect">
            <a:avLst/>
          </a:prstGeom>
        </p:spPr>
        <p:txBody>
          <a:bodyPr wrap="none">
            <a:spAutoFit/>
          </a:bodyPr>
          <a:lstStyle/>
          <a:p>
            <a:r>
              <a:rPr lang="en-US" sz="3200" dirty="0">
                <a:solidFill>
                  <a:srgbClr val="000000"/>
                </a:solidFill>
                <a:latin typeface="Arial Narrow" charset="0"/>
              </a:rPr>
              <a:t>Photomultipliers</a:t>
            </a:r>
            <a:endParaRPr lang="en-US" sz="1800" dirty="0"/>
          </a:p>
        </p:txBody>
      </p:sp>
      <p:sp>
        <p:nvSpPr>
          <p:cNvPr id="8" name="Rectangle 7"/>
          <p:cNvSpPr/>
          <p:nvPr/>
        </p:nvSpPr>
        <p:spPr>
          <a:xfrm>
            <a:off x="7020939" y="1904206"/>
            <a:ext cx="4444246" cy="584776"/>
          </a:xfrm>
          <a:prstGeom prst="rect">
            <a:avLst/>
          </a:prstGeom>
        </p:spPr>
        <p:txBody>
          <a:bodyPr wrap="none">
            <a:spAutoFit/>
          </a:bodyPr>
          <a:lstStyle/>
          <a:p>
            <a:r>
              <a:rPr lang="en-US" sz="3200" dirty="0">
                <a:solidFill>
                  <a:srgbClr val="000000"/>
                </a:solidFill>
                <a:latin typeface="Arial Narrow" charset="0"/>
              </a:rPr>
              <a:t>Avalanche Photon Detectors</a:t>
            </a:r>
            <a:endParaRPr lang="en-US" sz="1800" dirty="0"/>
          </a:p>
        </p:txBody>
      </p:sp>
      <p:sp>
        <p:nvSpPr>
          <p:cNvPr id="9" name="Rectangle 8"/>
          <p:cNvSpPr/>
          <p:nvPr/>
        </p:nvSpPr>
        <p:spPr>
          <a:xfrm>
            <a:off x="481806" y="7190313"/>
            <a:ext cx="4191000" cy="2246769"/>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Heat Dissipation – needs cooling</a:t>
            </a:r>
          </a:p>
          <a:p>
            <a:pPr marL="342900" indent="-342900">
              <a:spcAft>
                <a:spcPts val="600"/>
              </a:spcAft>
              <a:buFont typeface="Arial"/>
              <a:buChar char="•"/>
            </a:pPr>
            <a:r>
              <a:rPr lang="en-US" sz="2400" dirty="0">
                <a:solidFill>
                  <a:srgbClr val="000000"/>
                </a:solidFill>
                <a:latin typeface="Arial Narrow" charset="0"/>
              </a:rPr>
              <a:t>Bulky</a:t>
            </a:r>
          </a:p>
          <a:p>
            <a:pPr marL="342900" indent="-342900">
              <a:spcAft>
                <a:spcPts val="600"/>
              </a:spcAft>
              <a:buFont typeface="Arial"/>
              <a:buChar char="•"/>
            </a:pPr>
            <a:r>
              <a:rPr lang="en-US" sz="2400" dirty="0">
                <a:solidFill>
                  <a:srgbClr val="000000"/>
                </a:solidFill>
                <a:latin typeface="Arial Narrow" charset="0"/>
              </a:rPr>
              <a:t>Needs High Voltage (~ 2KV)</a:t>
            </a:r>
          </a:p>
          <a:p>
            <a:pPr marL="342900" indent="-342900">
              <a:spcAft>
                <a:spcPts val="600"/>
              </a:spcAft>
              <a:buFont typeface="Arial"/>
              <a:buChar char="•"/>
            </a:pPr>
            <a:r>
              <a:rPr lang="en-US" sz="2400" dirty="0">
                <a:solidFill>
                  <a:srgbClr val="000000"/>
                </a:solidFill>
                <a:latin typeface="Arial Narrow" charset="0"/>
              </a:rPr>
              <a:t>Useless in a magnetic field</a:t>
            </a:r>
          </a:p>
          <a:p>
            <a:pPr marL="342900" indent="-342900">
              <a:spcAft>
                <a:spcPts val="600"/>
              </a:spcAft>
              <a:buFont typeface="Arial"/>
              <a:buChar char="•"/>
            </a:pPr>
            <a:r>
              <a:rPr lang="en-US" sz="2400" dirty="0">
                <a:solidFill>
                  <a:srgbClr val="000000"/>
                </a:solidFill>
                <a:latin typeface="Arial Narrow" charset="0"/>
              </a:rPr>
              <a:t>Excellent linearity and noise</a:t>
            </a:r>
          </a:p>
        </p:txBody>
      </p:sp>
      <p:sp>
        <p:nvSpPr>
          <p:cNvPr id="10" name="Rectangle 9"/>
          <p:cNvSpPr/>
          <p:nvPr/>
        </p:nvSpPr>
        <p:spPr>
          <a:xfrm>
            <a:off x="6044406" y="7466806"/>
            <a:ext cx="4191000" cy="1800493"/>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Small footprint</a:t>
            </a:r>
          </a:p>
          <a:p>
            <a:pPr marL="342900" indent="-342900">
              <a:spcAft>
                <a:spcPts val="600"/>
              </a:spcAft>
              <a:buFont typeface="Arial"/>
              <a:buChar char="•"/>
            </a:pPr>
            <a:r>
              <a:rPr lang="en-US" sz="2400" dirty="0">
                <a:solidFill>
                  <a:srgbClr val="000000"/>
                </a:solidFill>
                <a:latin typeface="Arial Narrow" charset="0"/>
              </a:rPr>
              <a:t>Works in a magnetic field</a:t>
            </a:r>
          </a:p>
          <a:p>
            <a:pPr marL="342900" indent="-342900">
              <a:spcAft>
                <a:spcPts val="600"/>
              </a:spcAft>
              <a:buFont typeface="Arial"/>
              <a:buChar char="•"/>
            </a:pPr>
            <a:r>
              <a:rPr lang="en-US" sz="2400" dirty="0">
                <a:solidFill>
                  <a:srgbClr val="000000"/>
                </a:solidFill>
                <a:latin typeface="Arial Narrow" charset="0"/>
              </a:rPr>
              <a:t>Modest supply voltage ( ~400V)</a:t>
            </a:r>
          </a:p>
          <a:p>
            <a:pPr marL="342900" indent="-342900">
              <a:spcAft>
                <a:spcPts val="600"/>
              </a:spcAft>
              <a:buFont typeface="Arial"/>
              <a:buChar char="•"/>
            </a:pPr>
            <a:r>
              <a:rPr lang="en-US" sz="2400" dirty="0">
                <a:solidFill>
                  <a:srgbClr val="000000"/>
                </a:solidFill>
                <a:latin typeface="Arial Narrow" charset="0"/>
              </a:rPr>
              <a:t>Significant  noise</a:t>
            </a:r>
          </a:p>
        </p:txBody>
      </p:sp>
      <p:sp>
        <p:nvSpPr>
          <p:cNvPr id="2" name="Slide Number Placeholder 1"/>
          <p:cNvSpPr>
            <a:spLocks noGrp="1"/>
          </p:cNvSpPr>
          <p:nvPr>
            <p:ph type="sldNum" sz="quarter" idx="4"/>
          </p:nvPr>
        </p:nvSpPr>
        <p:spPr/>
        <p:txBody>
          <a:bodyPr/>
          <a:lstStyle/>
          <a:p>
            <a:fld id="{B2585BB7-0E2B-B849-9347-21F1ED6EAC3B}" type="slidenum">
              <a:rPr lang="en-US" smtClean="0"/>
              <a:t>20</a:t>
            </a:fld>
            <a:endParaRPr lang="en-US"/>
          </a:p>
        </p:txBody>
      </p:sp>
    </p:spTree>
    <p:extLst>
      <p:ext uri="{BB962C8B-B14F-4D97-AF65-F5344CB8AC3E}">
        <p14:creationId xmlns:p14="http://schemas.microsoft.com/office/powerpoint/2010/main" val="184834486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SIPMS</a:t>
            </a:r>
          </a:p>
        </p:txBody>
      </p:sp>
      <p:sp>
        <p:nvSpPr>
          <p:cNvPr id="5" name="Rectangle 4"/>
          <p:cNvSpPr/>
          <p:nvPr/>
        </p:nvSpPr>
        <p:spPr>
          <a:xfrm>
            <a:off x="724124" y="2024807"/>
            <a:ext cx="7002238" cy="584775"/>
          </a:xfrm>
          <a:prstGeom prst="rect">
            <a:avLst/>
          </a:prstGeom>
        </p:spPr>
        <p:txBody>
          <a:bodyPr wrap="none">
            <a:spAutoFit/>
          </a:bodyPr>
          <a:lstStyle/>
          <a:p>
            <a:r>
              <a:rPr lang="en-US" sz="3200" dirty="0">
                <a:solidFill>
                  <a:srgbClr val="000000"/>
                </a:solidFill>
                <a:latin typeface="Arial Narrow" charset="0"/>
              </a:rPr>
              <a:t>Silicon Photomultipliers are slowly taking over</a:t>
            </a:r>
            <a:endParaRPr lang="en-US" sz="1800" dirty="0"/>
          </a:p>
        </p:txBody>
      </p:sp>
      <p:sp>
        <p:nvSpPr>
          <p:cNvPr id="9" name="Rectangle 8"/>
          <p:cNvSpPr/>
          <p:nvPr/>
        </p:nvSpPr>
        <p:spPr>
          <a:xfrm>
            <a:off x="571500" y="3975759"/>
            <a:ext cx="4191000" cy="2169825"/>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Lower operating voltage (~ 70V)</a:t>
            </a:r>
          </a:p>
          <a:p>
            <a:pPr marL="342900" indent="-342900">
              <a:spcAft>
                <a:spcPts val="600"/>
              </a:spcAft>
              <a:buFont typeface="Arial"/>
              <a:buChar char="•"/>
            </a:pPr>
            <a:r>
              <a:rPr lang="en-US" sz="2400" dirty="0">
                <a:solidFill>
                  <a:srgbClr val="000000"/>
                </a:solidFill>
                <a:latin typeface="Arial Narrow" charset="0"/>
              </a:rPr>
              <a:t>Faster</a:t>
            </a:r>
          </a:p>
          <a:p>
            <a:pPr marL="342900" indent="-342900">
              <a:spcAft>
                <a:spcPts val="600"/>
              </a:spcAft>
              <a:buFont typeface="Arial"/>
              <a:buChar char="•"/>
            </a:pPr>
            <a:r>
              <a:rPr lang="en-US" sz="2400" dirty="0">
                <a:solidFill>
                  <a:srgbClr val="000000"/>
                </a:solidFill>
                <a:latin typeface="Arial Narrow" charset="0"/>
              </a:rPr>
              <a:t>Cheaper</a:t>
            </a:r>
          </a:p>
          <a:p>
            <a:pPr marL="342900" indent="-342900">
              <a:spcAft>
                <a:spcPts val="600"/>
              </a:spcAft>
              <a:buFont typeface="Arial"/>
              <a:buChar char="•"/>
            </a:pPr>
            <a:r>
              <a:rPr lang="en-US" sz="2400" dirty="0">
                <a:solidFill>
                  <a:srgbClr val="000000"/>
                </a:solidFill>
                <a:latin typeface="Arial Narrow" charset="0"/>
              </a:rPr>
              <a:t>Silicon base can allow for additional electronics features</a:t>
            </a:r>
          </a:p>
        </p:txBody>
      </p:sp>
      <p:sp>
        <p:nvSpPr>
          <p:cNvPr id="2" name="Slide Number Placeholder 1"/>
          <p:cNvSpPr>
            <a:spLocks noGrp="1"/>
          </p:cNvSpPr>
          <p:nvPr>
            <p:ph type="sldNum" sz="quarter" idx="4"/>
          </p:nvPr>
        </p:nvSpPr>
        <p:spPr/>
        <p:txBody>
          <a:bodyPr/>
          <a:lstStyle/>
          <a:p>
            <a:fld id="{B2585BB7-0E2B-B849-9347-21F1ED6EAC3B}" type="slidenum">
              <a:rPr lang="en-US" smtClean="0"/>
              <a:t>21</a:t>
            </a:fld>
            <a:endParaRPr lang="en-US"/>
          </a:p>
        </p:txBody>
      </p:sp>
      <p:pic>
        <p:nvPicPr>
          <p:cNvPr id="3" name="Picture 2">
            <a:extLst>
              <a:ext uri="{FF2B5EF4-FFF2-40B4-BE49-F238E27FC236}">
                <a16:creationId xmlns:a16="http://schemas.microsoft.com/office/drawing/2014/main" id="{2678B62E-7A38-E4AD-784B-7E9B3C8C76F4}"/>
              </a:ext>
            </a:extLst>
          </p:cNvPr>
          <p:cNvPicPr>
            <a:picLocks noChangeAspect="1"/>
          </p:cNvPicPr>
          <p:nvPr/>
        </p:nvPicPr>
        <p:blipFill>
          <a:blip r:embed="rId3"/>
          <a:stretch>
            <a:fillRect/>
          </a:stretch>
        </p:blipFill>
        <p:spPr>
          <a:xfrm>
            <a:off x="6196806" y="2908776"/>
            <a:ext cx="5054600" cy="3810000"/>
          </a:xfrm>
          <a:prstGeom prst="rect">
            <a:avLst/>
          </a:prstGeom>
        </p:spPr>
      </p:pic>
    </p:spTree>
    <p:extLst>
      <p:ext uri="{BB962C8B-B14F-4D97-AF65-F5344CB8AC3E}">
        <p14:creationId xmlns:p14="http://schemas.microsoft.com/office/powerpoint/2010/main" val="367566632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 Real-Life Pet scanner – </a:t>
            </a:r>
            <a:r>
              <a:rPr lang="en-US" sz="4200" dirty="0" err="1">
                <a:solidFill>
                  <a:srgbClr val="000000"/>
                </a:solidFill>
                <a:latin typeface="Arial Narrow" charset="0"/>
              </a:rPr>
              <a:t>MiniPET</a:t>
            </a:r>
            <a:r>
              <a:rPr lang="en-US" sz="4200" dirty="0">
                <a:solidFill>
                  <a:srgbClr val="000000"/>
                </a:solidFill>
                <a:latin typeface="Arial Narrow" charset="0"/>
              </a:rPr>
              <a:t> (KTH, Sweden)</a:t>
            </a:r>
          </a:p>
        </p:txBody>
      </p:sp>
      <p:pic>
        <p:nvPicPr>
          <p:cNvPr id="4" name="Picture 3"/>
          <p:cNvPicPr>
            <a:picLocks noChangeAspect="1"/>
          </p:cNvPicPr>
          <p:nvPr/>
        </p:nvPicPr>
        <p:blipFill>
          <a:blip r:embed="rId3"/>
          <a:stretch>
            <a:fillRect/>
          </a:stretch>
        </p:blipFill>
        <p:spPr>
          <a:xfrm>
            <a:off x="812006" y="2209006"/>
            <a:ext cx="5842000" cy="4394200"/>
          </a:xfrm>
          <a:prstGeom prst="rect">
            <a:avLst/>
          </a:prstGeom>
        </p:spPr>
      </p:pic>
      <p:sp>
        <p:nvSpPr>
          <p:cNvPr id="6" name="Rectangle 5"/>
          <p:cNvSpPr/>
          <p:nvPr/>
        </p:nvSpPr>
        <p:spPr>
          <a:xfrm>
            <a:off x="7111206" y="2132806"/>
            <a:ext cx="5486400" cy="3016210"/>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206mm opening</a:t>
            </a:r>
          </a:p>
          <a:p>
            <a:pPr marL="342900" indent="-342900">
              <a:spcAft>
                <a:spcPts val="600"/>
              </a:spcAft>
              <a:buFont typeface="Arial"/>
              <a:buChar char="•"/>
            </a:pPr>
            <a:r>
              <a:rPr lang="en-US" sz="2400" dirty="0">
                <a:solidFill>
                  <a:srgbClr val="000000"/>
                </a:solidFill>
                <a:latin typeface="Arial Narrow" charset="0"/>
              </a:rPr>
              <a:t>Hamamatsu H9500 Position-sensitive PMT</a:t>
            </a:r>
          </a:p>
          <a:p>
            <a:pPr marL="342900" indent="-342900">
              <a:spcAft>
                <a:spcPts val="600"/>
              </a:spcAft>
              <a:buFont typeface="Arial"/>
              <a:buChar char="•"/>
            </a:pPr>
            <a:r>
              <a:rPr lang="en-US" sz="2400" dirty="0">
                <a:solidFill>
                  <a:srgbClr val="000000"/>
                </a:solidFill>
                <a:latin typeface="Arial Narrow" charset="0"/>
              </a:rPr>
              <a:t>LYSO Crystals 1.27 x 1.27 x 12 mm</a:t>
            </a:r>
            <a:r>
              <a:rPr lang="en-US" sz="2400" baseline="30000" dirty="0">
                <a:solidFill>
                  <a:srgbClr val="000000"/>
                </a:solidFill>
                <a:latin typeface="Arial Narrow" charset="0"/>
              </a:rPr>
              <a:t>3</a:t>
            </a:r>
          </a:p>
          <a:p>
            <a:pPr marL="342900" indent="-342900">
              <a:spcAft>
                <a:spcPts val="600"/>
              </a:spcAft>
              <a:buFont typeface="Arial"/>
              <a:buChar char="•"/>
            </a:pPr>
            <a:r>
              <a:rPr lang="en-US" sz="2400" dirty="0">
                <a:solidFill>
                  <a:srgbClr val="000000"/>
                </a:solidFill>
                <a:latin typeface="Arial Narrow" charset="0"/>
              </a:rPr>
              <a:t>32 x 32 crystals per module, 12 modules</a:t>
            </a:r>
          </a:p>
          <a:p>
            <a:pPr marL="342900" indent="-342900">
              <a:spcAft>
                <a:spcPts val="600"/>
              </a:spcAft>
              <a:buFont typeface="Arial"/>
              <a:buChar char="•"/>
            </a:pPr>
            <a:r>
              <a:rPr lang="en-US" sz="2400" dirty="0">
                <a:solidFill>
                  <a:srgbClr val="000000"/>
                </a:solidFill>
                <a:latin typeface="Arial Narrow" charset="0"/>
              </a:rPr>
              <a:t>FPGA-based data processing</a:t>
            </a:r>
          </a:p>
          <a:p>
            <a:pPr marL="342900" indent="-342900">
              <a:spcAft>
                <a:spcPts val="600"/>
              </a:spcAft>
              <a:buFont typeface="Arial"/>
              <a:buChar char="•"/>
            </a:pPr>
            <a:r>
              <a:rPr lang="en-US" sz="2400" dirty="0">
                <a:solidFill>
                  <a:srgbClr val="000000"/>
                </a:solidFill>
                <a:latin typeface="Arial Narrow" charset="0"/>
              </a:rPr>
              <a:t>readout through Ethernet</a:t>
            </a:r>
          </a:p>
          <a:p>
            <a:pPr marL="342900" indent="-342900">
              <a:spcAft>
                <a:spcPts val="600"/>
              </a:spcAft>
              <a:buFont typeface="Arial"/>
              <a:buChar char="•"/>
            </a:pPr>
            <a:endParaRPr lang="en-US" sz="2400" baseline="30000" dirty="0">
              <a:solidFill>
                <a:srgbClr val="000000"/>
              </a:solidFill>
              <a:latin typeface="Arial Narrow" charset="0"/>
            </a:endParaRPr>
          </a:p>
        </p:txBody>
      </p:sp>
      <p:pic>
        <p:nvPicPr>
          <p:cNvPr id="5" name="Picture 4"/>
          <p:cNvPicPr>
            <a:picLocks noChangeAspect="1"/>
          </p:cNvPicPr>
          <p:nvPr/>
        </p:nvPicPr>
        <p:blipFill>
          <a:blip r:embed="rId4"/>
          <a:stretch>
            <a:fillRect/>
          </a:stretch>
        </p:blipFill>
        <p:spPr>
          <a:xfrm>
            <a:off x="7568406" y="5104606"/>
            <a:ext cx="4572000" cy="4293810"/>
          </a:xfrm>
          <a:prstGeom prst="rect">
            <a:avLst/>
          </a:prstGeom>
        </p:spPr>
      </p:pic>
      <p:sp>
        <p:nvSpPr>
          <p:cNvPr id="9" name="Rectangle 8"/>
          <p:cNvSpPr/>
          <p:nvPr/>
        </p:nvSpPr>
        <p:spPr>
          <a:xfrm>
            <a:off x="5053806" y="8663176"/>
            <a:ext cx="2438400" cy="784830"/>
          </a:xfrm>
          <a:prstGeom prst="rect">
            <a:avLst/>
          </a:prstGeom>
        </p:spPr>
        <p:txBody>
          <a:bodyPr wrap="square">
            <a:spAutoFit/>
          </a:bodyPr>
          <a:lstStyle/>
          <a:p>
            <a:pPr>
              <a:spcAft>
                <a:spcPts val="600"/>
              </a:spcAft>
            </a:pPr>
            <a:r>
              <a:rPr lang="en-US" sz="2400" dirty="0">
                <a:solidFill>
                  <a:srgbClr val="000000"/>
                </a:solidFill>
                <a:latin typeface="Arial Narrow" charset="0"/>
              </a:rPr>
              <a:t>Image of a rat heart</a:t>
            </a:r>
          </a:p>
          <a:p>
            <a:pPr marL="342900" indent="-342900">
              <a:spcAft>
                <a:spcPts val="600"/>
              </a:spcAft>
              <a:buFont typeface="Arial"/>
              <a:buChar char="•"/>
            </a:pPr>
            <a:endParaRPr lang="en-US" sz="2400" baseline="30000" dirty="0">
              <a:solidFill>
                <a:srgbClr val="000000"/>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22</a:t>
            </a:fld>
            <a:endParaRPr lang="en-US"/>
          </a:p>
        </p:txBody>
      </p:sp>
    </p:spTree>
    <p:extLst>
      <p:ext uri="{BB962C8B-B14F-4D97-AF65-F5344CB8AC3E}">
        <p14:creationId xmlns:p14="http://schemas.microsoft.com/office/powerpoint/2010/main" val="153749420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Depth of Interaction – DOI measurement</a:t>
            </a:r>
          </a:p>
        </p:txBody>
      </p:sp>
      <p:sp>
        <p:nvSpPr>
          <p:cNvPr id="6" name="Rectangle 5"/>
          <p:cNvSpPr/>
          <p:nvPr/>
        </p:nvSpPr>
        <p:spPr>
          <a:xfrm>
            <a:off x="6882606" y="2437606"/>
            <a:ext cx="5486400" cy="2046714"/>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DOI can resolve the LORs better</a:t>
            </a:r>
          </a:p>
          <a:p>
            <a:pPr marL="342900" indent="-342900">
              <a:spcAft>
                <a:spcPts val="600"/>
              </a:spcAft>
              <a:buFont typeface="Arial"/>
              <a:buChar char="•"/>
            </a:pPr>
            <a:r>
              <a:rPr lang="en-US" sz="2400" dirty="0">
                <a:solidFill>
                  <a:srgbClr val="000000"/>
                </a:solidFill>
                <a:latin typeface="Arial Narrow" charset="0"/>
              </a:rPr>
              <a:t>Usually requires some dual-ended readout for light-sharing</a:t>
            </a:r>
          </a:p>
          <a:p>
            <a:pPr marL="342900" indent="-342900">
              <a:spcAft>
                <a:spcPts val="600"/>
              </a:spcAft>
              <a:buFont typeface="Arial"/>
              <a:buChar char="•"/>
            </a:pPr>
            <a:r>
              <a:rPr lang="en-US" sz="2400" dirty="0">
                <a:solidFill>
                  <a:srgbClr val="000000"/>
                </a:solidFill>
                <a:latin typeface="Arial Narrow" charset="0"/>
              </a:rPr>
              <a:t>More complex readout</a:t>
            </a:r>
          </a:p>
          <a:p>
            <a:pPr marL="342900" indent="-342900">
              <a:spcAft>
                <a:spcPts val="600"/>
              </a:spcAft>
              <a:buFont typeface="Arial"/>
              <a:buChar char="•"/>
            </a:pPr>
            <a:endParaRPr lang="en-US" sz="2400" baseline="30000" dirty="0">
              <a:solidFill>
                <a:srgbClr val="000000"/>
              </a:solidFill>
              <a:latin typeface="Arial Narrow" charset="0"/>
            </a:endParaRPr>
          </a:p>
        </p:txBody>
      </p:sp>
      <p:pic>
        <p:nvPicPr>
          <p:cNvPr id="2" name="Picture 1"/>
          <p:cNvPicPr>
            <a:picLocks noChangeAspect="1"/>
          </p:cNvPicPr>
          <p:nvPr/>
        </p:nvPicPr>
        <p:blipFill>
          <a:blip r:embed="rId3"/>
          <a:stretch>
            <a:fillRect/>
          </a:stretch>
        </p:blipFill>
        <p:spPr>
          <a:xfrm>
            <a:off x="177006" y="3123406"/>
            <a:ext cx="5473700" cy="4914900"/>
          </a:xfrm>
          <a:prstGeom prst="rect">
            <a:avLst/>
          </a:prstGeom>
        </p:spPr>
      </p:pic>
      <p:sp>
        <p:nvSpPr>
          <p:cNvPr id="8" name="Rectangle 7"/>
          <p:cNvSpPr/>
          <p:nvPr/>
        </p:nvSpPr>
        <p:spPr>
          <a:xfrm>
            <a:off x="253206" y="8216900"/>
            <a:ext cx="5486400" cy="1231106"/>
          </a:xfrm>
          <a:prstGeom prst="rect">
            <a:avLst/>
          </a:prstGeom>
        </p:spPr>
        <p:txBody>
          <a:bodyPr wrap="square">
            <a:spAutoFit/>
          </a:bodyPr>
          <a:lstStyle/>
          <a:p>
            <a:pPr>
              <a:spcAft>
                <a:spcPts val="600"/>
              </a:spcAft>
            </a:pPr>
            <a:r>
              <a:rPr lang="en-US" sz="2400" dirty="0">
                <a:solidFill>
                  <a:srgbClr val="000000"/>
                </a:solidFill>
                <a:latin typeface="Arial Narrow" charset="0"/>
              </a:rPr>
              <a:t>The parallax effect limits the position resolution</a:t>
            </a:r>
          </a:p>
          <a:p>
            <a:pPr>
              <a:spcAft>
                <a:spcPts val="600"/>
              </a:spcAft>
            </a:pPr>
            <a:r>
              <a:rPr lang="en-US" sz="2400" dirty="0">
                <a:solidFill>
                  <a:srgbClr val="000000"/>
                </a:solidFill>
                <a:latin typeface="Arial Narrow" charset="0"/>
              </a:rPr>
              <a:t>Problem in particular in smaller scanners</a:t>
            </a:r>
          </a:p>
          <a:p>
            <a:pPr>
              <a:spcAft>
                <a:spcPts val="600"/>
              </a:spcAft>
            </a:pPr>
            <a:endParaRPr lang="en-US" sz="2400" baseline="30000" dirty="0">
              <a:solidFill>
                <a:srgbClr val="000000"/>
              </a:solidFill>
              <a:latin typeface="Arial Narrow" charset="0"/>
            </a:endParaRPr>
          </a:p>
        </p:txBody>
      </p:sp>
      <p:cxnSp>
        <p:nvCxnSpPr>
          <p:cNvPr id="7" name="Straight Connector 6"/>
          <p:cNvCxnSpPr/>
          <p:nvPr/>
        </p:nvCxnSpPr>
        <p:spPr bwMode="auto">
          <a:xfrm>
            <a:off x="3580606" y="3504406"/>
            <a:ext cx="685800" cy="3733800"/>
          </a:xfrm>
          <a:prstGeom prst="line">
            <a:avLst/>
          </a:prstGeom>
          <a:solidFill>
            <a:srgbClr val="00B8FF"/>
          </a:solid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1" name="Straight Connector 10"/>
          <p:cNvCxnSpPr/>
          <p:nvPr/>
        </p:nvCxnSpPr>
        <p:spPr bwMode="auto">
          <a:xfrm>
            <a:off x="3352006" y="3739356"/>
            <a:ext cx="609600" cy="3276600"/>
          </a:xfrm>
          <a:prstGeom prst="line">
            <a:avLst/>
          </a:prstGeom>
          <a:solidFill>
            <a:srgbClr val="00B8FF"/>
          </a:solid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3" name="Straight Connector 12"/>
          <p:cNvCxnSpPr/>
          <p:nvPr/>
        </p:nvCxnSpPr>
        <p:spPr bwMode="auto">
          <a:xfrm>
            <a:off x="3479006" y="3656806"/>
            <a:ext cx="609600" cy="3276600"/>
          </a:xfrm>
          <a:prstGeom prst="line">
            <a:avLst/>
          </a:prstGeom>
          <a:solidFill>
            <a:srgbClr val="00B8FF"/>
          </a:solidFill>
          <a:ln w="571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 name="Rectangle 13"/>
          <p:cNvSpPr/>
          <p:nvPr/>
        </p:nvSpPr>
        <p:spPr>
          <a:xfrm>
            <a:off x="1320006" y="5340409"/>
            <a:ext cx="2590800" cy="830997"/>
          </a:xfrm>
          <a:prstGeom prst="rect">
            <a:avLst/>
          </a:prstGeom>
        </p:spPr>
        <p:txBody>
          <a:bodyPr wrap="square">
            <a:spAutoFit/>
          </a:bodyPr>
          <a:lstStyle/>
          <a:p>
            <a:pPr>
              <a:spcAft>
                <a:spcPts val="600"/>
              </a:spcAft>
            </a:pPr>
            <a:r>
              <a:rPr lang="en-US" sz="2400" dirty="0">
                <a:solidFill>
                  <a:srgbClr val="000000"/>
                </a:solidFill>
                <a:latin typeface="Arial Narrow" charset="0"/>
              </a:rPr>
              <a:t>These LORs will </a:t>
            </a:r>
            <a:br>
              <a:rPr lang="en-US" sz="2400" dirty="0">
                <a:solidFill>
                  <a:srgbClr val="000000"/>
                </a:solidFill>
                <a:latin typeface="Arial Narrow" charset="0"/>
              </a:rPr>
            </a:br>
            <a:r>
              <a:rPr lang="en-US" sz="2400" dirty="0">
                <a:solidFill>
                  <a:srgbClr val="000000"/>
                </a:solidFill>
                <a:latin typeface="Arial Narrow" charset="0"/>
              </a:rPr>
              <a:t>give the same signal</a:t>
            </a:r>
            <a:endParaRPr lang="en-US" sz="2400" baseline="30000" dirty="0">
              <a:solidFill>
                <a:srgbClr val="000000"/>
              </a:solidFill>
              <a:latin typeface="Arial Narrow" charset="0"/>
            </a:endParaRPr>
          </a:p>
        </p:txBody>
      </p:sp>
      <p:sp>
        <p:nvSpPr>
          <p:cNvPr id="9" name="Rectangle 8"/>
          <p:cNvSpPr/>
          <p:nvPr/>
        </p:nvSpPr>
        <p:spPr>
          <a:xfrm>
            <a:off x="1091406" y="2462430"/>
            <a:ext cx="3810000" cy="584776"/>
          </a:xfrm>
          <a:prstGeom prst="rect">
            <a:avLst/>
          </a:prstGeom>
        </p:spPr>
        <p:txBody>
          <a:bodyPr wrap="square">
            <a:spAutoFit/>
          </a:bodyPr>
          <a:lstStyle/>
          <a:p>
            <a:pPr>
              <a:spcAft>
                <a:spcPts val="600"/>
              </a:spcAft>
            </a:pPr>
            <a:r>
              <a:rPr lang="en-US" sz="3200" dirty="0">
                <a:solidFill>
                  <a:srgbClr val="000000"/>
                </a:solidFill>
                <a:latin typeface="Arial Narrow" charset="0"/>
              </a:rPr>
              <a:t>The Parallax Problem</a:t>
            </a:r>
            <a:endParaRPr lang="en-US" sz="3200" baseline="30000" dirty="0">
              <a:solidFill>
                <a:srgbClr val="000000"/>
              </a:solidFill>
              <a:latin typeface="Arial Narrow" charset="0"/>
            </a:endParaRPr>
          </a:p>
        </p:txBody>
      </p:sp>
      <p:pic>
        <p:nvPicPr>
          <p:cNvPr id="15" name="Picture 14"/>
          <p:cNvPicPr>
            <a:picLocks noChangeAspect="1"/>
          </p:cNvPicPr>
          <p:nvPr/>
        </p:nvPicPr>
        <p:blipFill>
          <a:blip r:embed="rId4"/>
          <a:stretch>
            <a:fillRect/>
          </a:stretch>
        </p:blipFill>
        <p:spPr>
          <a:xfrm>
            <a:off x="7111205" y="4571206"/>
            <a:ext cx="4813300" cy="3200400"/>
          </a:xfrm>
          <a:prstGeom prst="rect">
            <a:avLst/>
          </a:prstGeom>
        </p:spPr>
      </p:pic>
      <p:sp>
        <p:nvSpPr>
          <p:cNvPr id="16" name="Rectangle 15"/>
          <p:cNvSpPr/>
          <p:nvPr/>
        </p:nvSpPr>
        <p:spPr>
          <a:xfrm>
            <a:off x="6958806" y="8152606"/>
            <a:ext cx="5715000" cy="923330"/>
          </a:xfrm>
          <a:prstGeom prst="rect">
            <a:avLst/>
          </a:prstGeom>
        </p:spPr>
        <p:txBody>
          <a:bodyPr wrap="square">
            <a:spAutoFit/>
          </a:bodyPr>
          <a:lstStyle/>
          <a:p>
            <a:r>
              <a:rPr lang="en-US" sz="1800" dirty="0" err="1">
                <a:solidFill>
                  <a:schemeClr val="tx2"/>
                </a:solidFill>
              </a:rPr>
              <a:t>Miyaoka</a:t>
            </a:r>
            <a:r>
              <a:rPr lang="en-US" sz="1800" dirty="0">
                <a:solidFill>
                  <a:schemeClr val="tx2"/>
                </a:solidFill>
              </a:rPr>
              <a:t>, R.S.; </a:t>
            </a:r>
            <a:r>
              <a:rPr lang="en-US" sz="1800" dirty="0" err="1">
                <a:solidFill>
                  <a:schemeClr val="tx2"/>
                </a:solidFill>
              </a:rPr>
              <a:t>Lewellen</a:t>
            </a:r>
            <a:r>
              <a:rPr lang="en-US" sz="1800" dirty="0">
                <a:solidFill>
                  <a:schemeClr val="tx2"/>
                </a:solidFill>
              </a:rPr>
              <a:t>, T.K. Nuclear Science Symposium, 1997. IEEE , vol.2, no., pp.939-943 vol.2, 9-15 Nov 1997</a:t>
            </a:r>
          </a:p>
        </p:txBody>
      </p:sp>
      <p:sp>
        <p:nvSpPr>
          <p:cNvPr id="3" name="Slide Number Placeholder 2"/>
          <p:cNvSpPr>
            <a:spLocks noGrp="1"/>
          </p:cNvSpPr>
          <p:nvPr>
            <p:ph type="sldNum" sz="quarter" idx="4"/>
          </p:nvPr>
        </p:nvSpPr>
        <p:spPr/>
        <p:txBody>
          <a:bodyPr/>
          <a:lstStyle/>
          <a:p>
            <a:fld id="{B2585BB7-0E2B-B849-9347-21F1ED6EAC3B}" type="slidenum">
              <a:rPr lang="en-US" smtClean="0"/>
              <a:t>23</a:t>
            </a:fld>
            <a:endParaRPr lang="en-US"/>
          </a:p>
        </p:txBody>
      </p:sp>
    </p:spTree>
    <p:extLst>
      <p:ext uri="{BB962C8B-B14F-4D97-AF65-F5344CB8AC3E}">
        <p14:creationId xmlns:p14="http://schemas.microsoft.com/office/powerpoint/2010/main" val="392623565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88067"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a:off x="2214611" y="3666034"/>
            <a:ext cx="1381591" cy="3864687"/>
            <a:chOff x="2776" y="784"/>
            <a:chExt cx="688" cy="1712"/>
          </a:xfrm>
        </p:grpSpPr>
        <p:sp>
          <p:nvSpPr>
            <p:cNvPr id="33804" name="Line 5"/>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5" name="Line 6"/>
            <p:cNvSpPr>
              <a:spLocks noChangeShapeType="1"/>
            </p:cNvSpPr>
            <p:nvPr/>
          </p:nvSpPr>
          <p:spPr bwMode="auto">
            <a:xfrm>
              <a:off x="294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6" name="Line 7"/>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7"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8" name="Line 9"/>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418844" name="Picture 28"/>
          <p:cNvPicPr>
            <a:picLocks noChangeArrowheads="1"/>
          </p:cNvPicPr>
          <p:nvPr/>
        </p:nvPicPr>
        <p:blipFill>
          <a:blip r:embed="rId3" cstate="print"/>
          <a:srcRect b="48000"/>
          <a:stretch>
            <a:fillRect/>
          </a:stretch>
        </p:blipFill>
        <p:spPr bwMode="auto">
          <a:xfrm>
            <a:off x="1939196" y="3575739"/>
            <a:ext cx="1973057" cy="130930"/>
          </a:xfrm>
          <a:prstGeom prst="rect">
            <a:avLst/>
          </a:prstGeom>
          <a:noFill/>
          <a:ln w="12700">
            <a:noFill/>
            <a:miter lim="800000"/>
            <a:headEnd/>
            <a:tailEnd/>
          </a:ln>
        </p:spPr>
      </p:pic>
      <p:pic>
        <p:nvPicPr>
          <p:cNvPr id="418846" name="Picture 3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3" name="Group 34"/>
          <p:cNvGrpSpPr>
            <a:grpSpLocks/>
          </p:cNvGrpSpPr>
          <p:nvPr/>
        </p:nvGrpSpPr>
        <p:grpSpPr bwMode="auto">
          <a:xfrm>
            <a:off x="10127156" y="3921124"/>
            <a:ext cx="2659338" cy="446967"/>
            <a:chOff x="5029" y="1737"/>
            <a:chExt cx="1325" cy="198"/>
          </a:xfrm>
        </p:grpSpPr>
        <p:sp>
          <p:nvSpPr>
            <p:cNvPr id="33802" name="Line 31"/>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C1CEFF"/>
                </a:solidFill>
                <a:latin typeface="Times" charset="0"/>
                <a:cs typeface="+mn-cs"/>
              </a:endParaRPr>
            </a:p>
          </p:txBody>
        </p:sp>
        <p:sp>
          <p:nvSpPr>
            <p:cNvPr id="33803" name="Text Box 33"/>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sp>
        <p:nvSpPr>
          <p:cNvPr id="17"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18" name="Rectangle 17"/>
          <p:cNvSpPr/>
          <p:nvPr/>
        </p:nvSpPr>
        <p:spPr>
          <a:xfrm>
            <a:off x="4977606" y="2132806"/>
            <a:ext cx="7620000" cy="1231106"/>
          </a:xfrm>
          <a:prstGeom prst="rect">
            <a:avLst/>
          </a:prstGeom>
        </p:spPr>
        <p:txBody>
          <a:bodyPr wrap="square">
            <a:spAutoFit/>
          </a:bodyPr>
          <a:lstStyle/>
          <a:p>
            <a:pPr>
              <a:spcAft>
                <a:spcPts val="600"/>
              </a:spcAft>
            </a:pPr>
            <a:r>
              <a:rPr lang="en-US" sz="2400" dirty="0">
                <a:solidFill>
                  <a:srgbClr val="000000"/>
                </a:solidFill>
                <a:latin typeface="Arial Narrow" charset="0"/>
              </a:rPr>
              <a:t>We are “looking” at the object from many angles instead of just one</a:t>
            </a:r>
          </a:p>
          <a:p>
            <a:pPr>
              <a:spcAft>
                <a:spcPts val="600"/>
              </a:spcAft>
            </a:pPr>
            <a:r>
              <a:rPr lang="en-US" sz="2400" dirty="0">
                <a:solidFill>
                  <a:srgbClr val="000000"/>
                </a:solidFill>
                <a:latin typeface="Arial Narrow" charset="0"/>
              </a:rPr>
              <a:t>This is what you do inadvertently with your eyes to see sharper</a:t>
            </a:r>
          </a:p>
          <a:p>
            <a:pPr>
              <a:spcAft>
                <a:spcPts val="600"/>
              </a:spcAft>
            </a:pPr>
            <a:endParaRPr lang="en-US" sz="2400" baseline="30000" dirty="0">
              <a:solidFill>
                <a:srgbClr val="000000"/>
              </a:solidFill>
              <a:latin typeface="Arial Narrow" charset="0"/>
            </a:endParaRPr>
          </a:p>
        </p:txBody>
      </p:sp>
      <p:sp>
        <p:nvSpPr>
          <p:cNvPr id="4" name="Slide Number Placeholder 3"/>
          <p:cNvSpPr>
            <a:spLocks noGrp="1"/>
          </p:cNvSpPr>
          <p:nvPr>
            <p:ph type="sldNum" sz="quarter" idx="4"/>
          </p:nvPr>
        </p:nvSpPr>
        <p:spPr/>
        <p:txBody>
          <a:bodyPr/>
          <a:lstStyle/>
          <a:p>
            <a:fld id="{B2585BB7-0E2B-B849-9347-21F1ED6EAC3B}" type="slidenum">
              <a:rPr lang="en-US" smtClean="0"/>
              <a:t>24</a:t>
            </a:fld>
            <a:endParaRPr lang="en-US"/>
          </a:p>
        </p:txBody>
      </p:sp>
    </p:spTree>
    <p:extLst>
      <p:ext uri="{BB962C8B-B14F-4D97-AF65-F5344CB8AC3E}">
        <p14:creationId xmlns:p14="http://schemas.microsoft.com/office/powerpoint/2010/main" val="40391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1884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1884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89091"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1320000">
            <a:off x="2214611" y="3666034"/>
            <a:ext cx="1381591" cy="3864687"/>
            <a:chOff x="2776" y="784"/>
            <a:chExt cx="688" cy="1712"/>
          </a:xfrm>
        </p:grpSpPr>
        <p:sp>
          <p:nvSpPr>
            <p:cNvPr id="34833" name="Line 5"/>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4" name="Line 6"/>
            <p:cNvSpPr>
              <a:spLocks noChangeShapeType="1"/>
            </p:cNvSpPr>
            <p:nvPr/>
          </p:nvSpPr>
          <p:spPr bwMode="auto">
            <a:xfrm>
              <a:off x="2943"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5" name="Line 7"/>
            <p:cNvSpPr>
              <a:spLocks noChangeShapeType="1"/>
            </p:cNvSpPr>
            <p:nvPr/>
          </p:nvSpPr>
          <p:spPr bwMode="auto">
            <a:xfrm>
              <a:off x="3295" y="783"/>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6"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7" name="Line 9"/>
            <p:cNvSpPr>
              <a:spLocks noChangeShapeType="1"/>
            </p:cNvSpPr>
            <p:nvPr/>
          </p:nvSpPr>
          <p:spPr bwMode="auto">
            <a:xfrm>
              <a:off x="3459"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89093" name="Picture 11"/>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89094" name="Group 12"/>
          <p:cNvGrpSpPr>
            <a:grpSpLocks/>
          </p:cNvGrpSpPr>
          <p:nvPr/>
        </p:nvGrpSpPr>
        <p:grpSpPr bwMode="auto">
          <a:xfrm>
            <a:off x="10127156" y="3921121"/>
            <a:ext cx="2876058" cy="446967"/>
            <a:chOff x="5029" y="1737"/>
            <a:chExt cx="1078" cy="198"/>
          </a:xfrm>
        </p:grpSpPr>
        <p:sp>
          <p:nvSpPr>
            <p:cNvPr id="34831" name="Line 13"/>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4832" name="Text Box 14"/>
            <p:cNvSpPr txBox="1">
              <a:spLocks noChangeArrowheads="1"/>
            </p:cNvSpPr>
            <p:nvPr/>
          </p:nvSpPr>
          <p:spPr bwMode="auto">
            <a:xfrm>
              <a:off x="5202" y="1737"/>
              <a:ext cx="905" cy="198"/>
            </a:xfrm>
            <a:prstGeom prst="rect">
              <a:avLst/>
            </a:prstGeom>
            <a:noFill/>
            <a:ln w="12700">
              <a:noFill/>
              <a:miter lim="800000"/>
              <a:headEnd/>
              <a:tailEnd/>
            </a:ln>
          </p:spPr>
          <p:txBody>
            <a:bodyPr>
              <a:spAutoFit/>
            </a:bodyPr>
            <a:lstStyle/>
            <a:p>
              <a:pPr eaLnBrk="0" hangingPunct="0">
                <a:spcBef>
                  <a:spcPct val="50000"/>
                </a:spcBef>
                <a:defRPr/>
              </a:pPr>
              <a:r>
                <a:rPr lang="en-US" sz="2300">
                  <a:solidFill>
                    <a:srgbClr val="0000FF"/>
                  </a:solidFill>
                  <a:latin typeface="Times" charset="0"/>
                  <a:cs typeface="+mn-cs"/>
                </a:rPr>
                <a:t>    0    degrees</a:t>
              </a:r>
            </a:p>
          </p:txBody>
        </p:sp>
      </p:grpSp>
      <p:pic>
        <p:nvPicPr>
          <p:cNvPr id="421911" name="Picture 23"/>
          <p:cNvPicPr>
            <a:picLocks noChangeArrowheads="1"/>
          </p:cNvPicPr>
          <p:nvPr/>
        </p:nvPicPr>
        <p:blipFill>
          <a:blip r:embed="rId4" cstate="print"/>
          <a:srcRect b="48000"/>
          <a:stretch>
            <a:fillRect/>
          </a:stretch>
        </p:blipFill>
        <p:spPr bwMode="auto">
          <a:xfrm rot="1320000">
            <a:off x="2618703" y="3699897"/>
            <a:ext cx="1975315" cy="130930"/>
          </a:xfrm>
          <a:prstGeom prst="rect">
            <a:avLst/>
          </a:prstGeom>
          <a:noFill/>
          <a:ln w="12700">
            <a:noFill/>
            <a:miter lim="800000"/>
            <a:headEnd/>
            <a:tailEnd/>
          </a:ln>
        </p:spPr>
      </p:pic>
      <p:grpSp>
        <p:nvGrpSpPr>
          <p:cNvPr id="4" name="Group 32"/>
          <p:cNvGrpSpPr>
            <a:grpSpLocks/>
          </p:cNvGrpSpPr>
          <p:nvPr/>
        </p:nvGrpSpPr>
        <p:grpSpPr bwMode="auto">
          <a:xfrm>
            <a:off x="7515226" y="4225870"/>
            <a:ext cx="5300615" cy="446967"/>
            <a:chOff x="3745" y="1872"/>
            <a:chExt cx="2296" cy="198"/>
          </a:xfrm>
        </p:grpSpPr>
        <p:pic>
          <p:nvPicPr>
            <p:cNvPr id="89099" name="Picture 24"/>
            <p:cNvPicPr>
              <a:picLocks noChangeArrowheads="1"/>
            </p:cNvPicPr>
            <p:nvPr/>
          </p:nvPicPr>
          <p:blipFill>
            <a:blip r:embed="rId4" cstate="print"/>
            <a:srcRect b="48000"/>
            <a:stretch>
              <a:fillRect/>
            </a:stretch>
          </p:blipFill>
          <p:spPr bwMode="auto">
            <a:xfrm>
              <a:off x="3745" y="1986"/>
              <a:ext cx="984" cy="58"/>
            </a:xfrm>
            <a:prstGeom prst="rect">
              <a:avLst/>
            </a:prstGeom>
            <a:noFill/>
            <a:ln w="12700">
              <a:noFill/>
              <a:miter lim="800000"/>
              <a:headEnd/>
              <a:tailEnd/>
            </a:ln>
          </p:spPr>
        </p:pic>
        <p:grpSp>
          <p:nvGrpSpPr>
            <p:cNvPr id="89100" name="Group 29"/>
            <p:cNvGrpSpPr>
              <a:grpSpLocks/>
            </p:cNvGrpSpPr>
            <p:nvPr/>
          </p:nvGrpSpPr>
          <p:grpSpPr bwMode="auto">
            <a:xfrm>
              <a:off x="4855" y="1872"/>
              <a:ext cx="1186" cy="198"/>
              <a:chOff x="4840" y="1722"/>
              <a:chExt cx="1186" cy="198"/>
            </a:xfrm>
          </p:grpSpPr>
          <p:sp>
            <p:nvSpPr>
              <p:cNvPr id="34829" name="Line 30"/>
              <p:cNvSpPr>
                <a:spLocks noChangeShapeType="1"/>
              </p:cNvSpPr>
              <p:nvPr/>
            </p:nvSpPr>
            <p:spPr bwMode="auto">
              <a:xfrm>
                <a:off x="4840" y="1866"/>
                <a:ext cx="155" cy="0"/>
              </a:xfrm>
              <a:prstGeom prst="line">
                <a:avLst/>
              </a:prstGeom>
              <a:noFill/>
              <a:ln w="12700">
                <a:solidFill>
                  <a:schemeClr val="tx1"/>
                </a:solidFill>
                <a:round/>
                <a:headEnd/>
                <a:tailEnd/>
              </a:ln>
            </p:spPr>
            <p:txBody>
              <a:bodyPr/>
              <a:lstStyle/>
              <a:p>
                <a:pPr eaLnBrk="0" hangingPunct="0">
                  <a:defRPr/>
                </a:pPr>
                <a:endParaRPr lang="en-US" sz="3400">
                  <a:solidFill>
                    <a:srgbClr val="C1CEFF"/>
                  </a:solidFill>
                  <a:latin typeface="Times" charset="0"/>
                  <a:cs typeface="+mn-cs"/>
                </a:endParaRPr>
              </a:p>
            </p:txBody>
          </p:sp>
          <p:sp>
            <p:nvSpPr>
              <p:cNvPr id="34830" name="Text Box 31"/>
              <p:cNvSpPr txBox="1">
                <a:spLocks noChangeArrowheads="1"/>
              </p:cNvSpPr>
              <p:nvPr/>
            </p:nvSpPr>
            <p:spPr bwMode="auto">
              <a:xfrm>
                <a:off x="5121" y="1722"/>
                <a:ext cx="90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gr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25</a:t>
            </a:fld>
            <a:endParaRPr lang="en-US"/>
          </a:p>
        </p:txBody>
      </p:sp>
    </p:spTree>
    <p:extLst>
      <p:ext uri="{BB962C8B-B14F-4D97-AF65-F5344CB8AC3E}">
        <p14:creationId xmlns:p14="http://schemas.microsoft.com/office/powerpoint/2010/main" val="40198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19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90115"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2700000">
            <a:off x="2128857" y="3880419"/>
            <a:ext cx="1553098" cy="3435918"/>
            <a:chOff x="2776" y="784"/>
            <a:chExt cx="688" cy="1712"/>
          </a:xfrm>
        </p:grpSpPr>
        <p:sp>
          <p:nvSpPr>
            <p:cNvPr id="35861" name="Line 5"/>
            <p:cNvSpPr>
              <a:spLocks noChangeShapeType="1"/>
            </p:cNvSpPr>
            <p:nvPr/>
          </p:nvSpPr>
          <p:spPr bwMode="auto">
            <a:xfrm>
              <a:off x="2775"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2" name="Line 6"/>
            <p:cNvSpPr>
              <a:spLocks noChangeShapeType="1"/>
            </p:cNvSpPr>
            <p:nvPr/>
          </p:nvSpPr>
          <p:spPr bwMode="auto">
            <a:xfrm>
              <a:off x="2942"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3" name="Line 7"/>
            <p:cNvSpPr>
              <a:spLocks noChangeShapeType="1"/>
            </p:cNvSpPr>
            <p:nvPr/>
          </p:nvSpPr>
          <p:spPr bwMode="auto">
            <a:xfrm>
              <a:off x="329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4"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5" name="Line 9"/>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0117"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0118" name="Group 11"/>
          <p:cNvGrpSpPr>
            <a:grpSpLocks/>
          </p:cNvGrpSpPr>
          <p:nvPr/>
        </p:nvGrpSpPr>
        <p:grpSpPr bwMode="auto">
          <a:xfrm>
            <a:off x="10127156" y="3921124"/>
            <a:ext cx="2550978" cy="446967"/>
            <a:chOff x="5029" y="1737"/>
            <a:chExt cx="1271" cy="198"/>
          </a:xfrm>
        </p:grpSpPr>
        <p:sp>
          <p:nvSpPr>
            <p:cNvPr id="35859"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5860" name="Text Box 13"/>
            <p:cNvSpPr txBox="1">
              <a:spLocks noChangeArrowheads="1"/>
            </p:cNvSpPr>
            <p:nvPr/>
          </p:nvSpPr>
          <p:spPr bwMode="auto">
            <a:xfrm>
              <a:off x="5202" y="1737"/>
              <a:ext cx="1098"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0119" name="Picture 16"/>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0120" name="Group 17"/>
          <p:cNvGrpSpPr>
            <a:grpSpLocks/>
          </p:cNvGrpSpPr>
          <p:nvPr/>
        </p:nvGrpSpPr>
        <p:grpSpPr bwMode="auto">
          <a:xfrm>
            <a:off x="10122640" y="4259732"/>
            <a:ext cx="2663853" cy="446967"/>
            <a:chOff x="5029" y="1737"/>
            <a:chExt cx="1078" cy="198"/>
          </a:xfrm>
        </p:grpSpPr>
        <p:sp>
          <p:nvSpPr>
            <p:cNvPr id="35857" name="Line 1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5858" name="Text Box 19"/>
            <p:cNvSpPr txBox="1">
              <a:spLocks noChangeArrowheads="1"/>
            </p:cNvSpPr>
            <p:nvPr/>
          </p:nvSpPr>
          <p:spPr bwMode="auto">
            <a:xfrm>
              <a:off x="5202" y="1737"/>
              <a:ext cx="90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422935" name="Picture 23"/>
          <p:cNvPicPr>
            <a:picLocks noChangeArrowheads="1"/>
          </p:cNvPicPr>
          <p:nvPr/>
        </p:nvPicPr>
        <p:blipFill>
          <a:blip r:embed="rId5" cstate="print"/>
          <a:srcRect b="48000"/>
          <a:stretch>
            <a:fillRect/>
          </a:stretch>
        </p:blipFill>
        <p:spPr bwMode="auto">
          <a:xfrm rot="2700000">
            <a:off x="3017197" y="4109614"/>
            <a:ext cx="2221292" cy="115132"/>
          </a:xfrm>
          <a:prstGeom prst="rect">
            <a:avLst/>
          </a:prstGeom>
          <a:noFill/>
          <a:ln w="12700">
            <a:noFill/>
            <a:miter lim="800000"/>
            <a:headEnd/>
            <a:tailEnd/>
          </a:ln>
        </p:spPr>
      </p:pic>
      <p:grpSp>
        <p:nvGrpSpPr>
          <p:cNvPr id="5" name="Group 27"/>
          <p:cNvGrpSpPr>
            <a:grpSpLocks/>
          </p:cNvGrpSpPr>
          <p:nvPr/>
        </p:nvGrpSpPr>
        <p:grpSpPr bwMode="auto">
          <a:xfrm>
            <a:off x="7503938" y="4598347"/>
            <a:ext cx="5174195" cy="446967"/>
            <a:chOff x="3739" y="2037"/>
            <a:chExt cx="2579" cy="198"/>
          </a:xfrm>
        </p:grpSpPr>
        <p:pic>
          <p:nvPicPr>
            <p:cNvPr id="90125" name="Picture 22"/>
            <p:cNvPicPr>
              <a:picLocks noChangeArrowheads="1"/>
            </p:cNvPicPr>
            <p:nvPr/>
          </p:nvPicPr>
          <p:blipFill>
            <a:blip r:embed="rId5" cstate="print"/>
            <a:srcRect b="48000"/>
            <a:stretch>
              <a:fillRect/>
            </a:stretch>
          </p:blipFill>
          <p:spPr bwMode="auto">
            <a:xfrm>
              <a:off x="3739" y="2114"/>
              <a:ext cx="984" cy="58"/>
            </a:xfrm>
            <a:prstGeom prst="rect">
              <a:avLst/>
            </a:prstGeom>
            <a:noFill/>
            <a:ln w="12700">
              <a:noFill/>
              <a:miter lim="800000"/>
              <a:headEnd/>
              <a:tailEnd/>
            </a:ln>
          </p:spPr>
        </p:pic>
        <p:grpSp>
          <p:nvGrpSpPr>
            <p:cNvPr id="90126" name="Group 24"/>
            <p:cNvGrpSpPr>
              <a:grpSpLocks/>
            </p:cNvGrpSpPr>
            <p:nvPr/>
          </p:nvGrpSpPr>
          <p:grpSpPr bwMode="auto">
            <a:xfrm>
              <a:off x="5041" y="2037"/>
              <a:ext cx="1277" cy="198"/>
              <a:chOff x="5029" y="1737"/>
              <a:chExt cx="1277" cy="198"/>
            </a:xfrm>
          </p:grpSpPr>
          <p:sp>
            <p:nvSpPr>
              <p:cNvPr id="35855" name="Line 25"/>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C1CEFF"/>
                  </a:solidFill>
                  <a:latin typeface="Times" charset="0"/>
                  <a:cs typeface="+mn-cs"/>
                </a:endParaRPr>
              </a:p>
            </p:txBody>
          </p:sp>
          <p:sp>
            <p:nvSpPr>
              <p:cNvPr id="35856" name="Text Box 26"/>
              <p:cNvSpPr txBox="1">
                <a:spLocks noChangeArrowheads="1"/>
              </p:cNvSpPr>
              <p:nvPr/>
            </p:nvSpPr>
            <p:spPr bwMode="auto">
              <a:xfrm>
                <a:off x="5202" y="1737"/>
                <a:ext cx="1104"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grpSp>
      <p:sp>
        <p:nvSpPr>
          <p:cNvPr id="27" name="Text Box 1"/>
          <p:cNvSpPr txBox="1">
            <a:spLocks noChangeArrowheads="1"/>
          </p:cNvSpPr>
          <p:nvPr/>
        </p:nvSpPr>
        <p:spPr bwMode="auto">
          <a:xfrm>
            <a:off x="571500" y="304006"/>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26</a:t>
            </a:fld>
            <a:endParaRPr lang="en-US"/>
          </a:p>
        </p:txBody>
      </p:sp>
    </p:spTree>
    <p:extLst>
      <p:ext uri="{BB962C8B-B14F-4D97-AF65-F5344CB8AC3E}">
        <p14:creationId xmlns:p14="http://schemas.microsoft.com/office/powerpoint/2010/main" val="61741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293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91139"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4020000">
            <a:off x="2128857" y="3880419"/>
            <a:ext cx="1553098" cy="3435918"/>
            <a:chOff x="2776" y="784"/>
            <a:chExt cx="688" cy="1712"/>
          </a:xfrm>
        </p:grpSpPr>
        <p:sp>
          <p:nvSpPr>
            <p:cNvPr id="36889" name="Line 5"/>
            <p:cNvSpPr>
              <a:spLocks noChangeShapeType="1"/>
            </p:cNvSpPr>
            <p:nvPr/>
          </p:nvSpPr>
          <p:spPr bwMode="auto">
            <a:xfrm>
              <a:off x="2775"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0" name="Line 6"/>
            <p:cNvSpPr>
              <a:spLocks noChangeShapeType="1"/>
            </p:cNvSpPr>
            <p:nvPr/>
          </p:nvSpPr>
          <p:spPr bwMode="auto">
            <a:xfrm>
              <a:off x="2941" y="786"/>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1" name="Line 7"/>
            <p:cNvSpPr>
              <a:spLocks noChangeShapeType="1"/>
            </p:cNvSpPr>
            <p:nvPr/>
          </p:nvSpPr>
          <p:spPr bwMode="auto">
            <a:xfrm>
              <a:off x="3293" y="787"/>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2"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3" name="Line 9"/>
            <p:cNvSpPr>
              <a:spLocks noChangeShapeType="1"/>
            </p:cNvSpPr>
            <p:nvPr/>
          </p:nvSpPr>
          <p:spPr bwMode="auto">
            <a:xfrm>
              <a:off x="3459"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1141"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1142" name="Group 11"/>
          <p:cNvGrpSpPr>
            <a:grpSpLocks/>
          </p:cNvGrpSpPr>
          <p:nvPr/>
        </p:nvGrpSpPr>
        <p:grpSpPr bwMode="auto">
          <a:xfrm>
            <a:off x="10127156" y="3921124"/>
            <a:ext cx="2659338" cy="446967"/>
            <a:chOff x="5029" y="1737"/>
            <a:chExt cx="1325" cy="198"/>
          </a:xfrm>
        </p:grpSpPr>
        <p:sp>
          <p:nvSpPr>
            <p:cNvPr id="36887"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8" name="Text Box 13"/>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1143"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1144" name="Group 15"/>
          <p:cNvGrpSpPr>
            <a:grpSpLocks/>
          </p:cNvGrpSpPr>
          <p:nvPr/>
        </p:nvGrpSpPr>
        <p:grpSpPr bwMode="auto">
          <a:xfrm>
            <a:off x="10122640" y="4259736"/>
            <a:ext cx="2880573" cy="446967"/>
            <a:chOff x="5029" y="1737"/>
            <a:chExt cx="1436" cy="198"/>
          </a:xfrm>
        </p:grpSpPr>
        <p:sp>
          <p:nvSpPr>
            <p:cNvPr id="36885"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6" name="Text Box 17"/>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1145" name="Picture 20"/>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1146" name="Group 21"/>
          <p:cNvGrpSpPr>
            <a:grpSpLocks/>
          </p:cNvGrpSpPr>
          <p:nvPr/>
        </p:nvGrpSpPr>
        <p:grpSpPr bwMode="auto">
          <a:xfrm>
            <a:off x="10115868" y="4598347"/>
            <a:ext cx="2887345" cy="446967"/>
            <a:chOff x="5029" y="1737"/>
            <a:chExt cx="1439" cy="198"/>
          </a:xfrm>
        </p:grpSpPr>
        <p:sp>
          <p:nvSpPr>
            <p:cNvPr id="36883" name="Line 2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4" name="Text Box 23"/>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423961" name="Picture 25"/>
          <p:cNvPicPr>
            <a:picLocks noChangeArrowheads="1"/>
          </p:cNvPicPr>
          <p:nvPr/>
        </p:nvPicPr>
        <p:blipFill>
          <a:blip r:embed="rId6" cstate="print"/>
          <a:srcRect b="48000"/>
          <a:stretch>
            <a:fillRect/>
          </a:stretch>
        </p:blipFill>
        <p:spPr bwMode="auto">
          <a:xfrm rot="4020000">
            <a:off x="3424677" y="4697669"/>
            <a:ext cx="2221292" cy="117390"/>
          </a:xfrm>
          <a:prstGeom prst="rect">
            <a:avLst/>
          </a:prstGeom>
          <a:noFill/>
          <a:ln w="12700">
            <a:noFill/>
            <a:miter lim="800000"/>
            <a:headEnd/>
            <a:tailEnd/>
          </a:ln>
        </p:spPr>
      </p:pic>
      <p:grpSp>
        <p:nvGrpSpPr>
          <p:cNvPr id="6" name="Group 31"/>
          <p:cNvGrpSpPr>
            <a:grpSpLocks/>
          </p:cNvGrpSpPr>
          <p:nvPr/>
        </p:nvGrpSpPr>
        <p:grpSpPr bwMode="auto">
          <a:xfrm>
            <a:off x="7515226" y="4896325"/>
            <a:ext cx="5487987" cy="446967"/>
            <a:chOff x="3745" y="2169"/>
            <a:chExt cx="2735" cy="198"/>
          </a:xfrm>
        </p:grpSpPr>
        <p:pic>
          <p:nvPicPr>
            <p:cNvPr id="91151" name="Picture 26"/>
            <p:cNvPicPr>
              <a:picLocks noChangeArrowheads="1"/>
            </p:cNvPicPr>
            <p:nvPr/>
          </p:nvPicPr>
          <p:blipFill>
            <a:blip r:embed="rId6" cstate="print"/>
            <a:srcRect b="48000"/>
            <a:stretch>
              <a:fillRect/>
            </a:stretch>
          </p:blipFill>
          <p:spPr bwMode="auto">
            <a:xfrm>
              <a:off x="3745" y="2246"/>
              <a:ext cx="984" cy="58"/>
            </a:xfrm>
            <a:prstGeom prst="rect">
              <a:avLst/>
            </a:prstGeom>
            <a:noFill/>
            <a:ln w="12700">
              <a:noFill/>
              <a:miter lim="800000"/>
              <a:headEnd/>
              <a:tailEnd/>
            </a:ln>
          </p:spPr>
        </p:pic>
        <p:grpSp>
          <p:nvGrpSpPr>
            <p:cNvPr id="91152" name="Group 27"/>
            <p:cNvGrpSpPr>
              <a:grpSpLocks/>
            </p:cNvGrpSpPr>
            <p:nvPr/>
          </p:nvGrpSpPr>
          <p:grpSpPr bwMode="auto">
            <a:xfrm>
              <a:off x="5047" y="2169"/>
              <a:ext cx="1433" cy="198"/>
              <a:chOff x="5029" y="1737"/>
              <a:chExt cx="1433" cy="198"/>
            </a:xfrm>
          </p:grpSpPr>
          <p:sp>
            <p:nvSpPr>
              <p:cNvPr id="36881" name="Line 2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2" name="Text Box 29"/>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grpSp>
      <p:sp>
        <p:nvSpPr>
          <p:cNvPr id="30"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27</a:t>
            </a:fld>
            <a:endParaRPr lang="en-US"/>
          </a:p>
        </p:txBody>
      </p:sp>
    </p:spTree>
    <p:extLst>
      <p:ext uri="{BB962C8B-B14F-4D97-AF65-F5344CB8AC3E}">
        <p14:creationId xmlns:p14="http://schemas.microsoft.com/office/powerpoint/2010/main" val="362609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396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0000FF"/>
              </a:solidFill>
              <a:latin typeface="Times" charset="0"/>
              <a:cs typeface="+mn-cs"/>
            </a:endParaRPr>
          </a:p>
        </p:txBody>
      </p:sp>
      <p:pic>
        <p:nvPicPr>
          <p:cNvPr id="92163"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5400000">
            <a:off x="2128857" y="3880419"/>
            <a:ext cx="1553098" cy="3435918"/>
            <a:chOff x="2776" y="784"/>
            <a:chExt cx="688" cy="1712"/>
          </a:xfrm>
        </p:grpSpPr>
        <p:sp>
          <p:nvSpPr>
            <p:cNvPr id="37917" name="Line 5"/>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18" name="Line 6"/>
            <p:cNvSpPr>
              <a:spLocks noChangeShapeType="1"/>
            </p:cNvSpPr>
            <p:nvPr/>
          </p:nvSpPr>
          <p:spPr bwMode="auto">
            <a:xfrm>
              <a:off x="294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19" name="Line 7"/>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20"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21" name="Line 9"/>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2165"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2166" name="Group 11"/>
          <p:cNvGrpSpPr>
            <a:grpSpLocks/>
          </p:cNvGrpSpPr>
          <p:nvPr/>
        </p:nvGrpSpPr>
        <p:grpSpPr bwMode="auto">
          <a:xfrm>
            <a:off x="10127156" y="3921124"/>
            <a:ext cx="2659338" cy="446967"/>
            <a:chOff x="5029" y="1737"/>
            <a:chExt cx="1325" cy="198"/>
          </a:xfrm>
        </p:grpSpPr>
        <p:sp>
          <p:nvSpPr>
            <p:cNvPr id="37915"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6" name="Text Box 13"/>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2167"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2168" name="Group 15"/>
          <p:cNvGrpSpPr>
            <a:grpSpLocks/>
          </p:cNvGrpSpPr>
          <p:nvPr/>
        </p:nvGrpSpPr>
        <p:grpSpPr bwMode="auto">
          <a:xfrm>
            <a:off x="10122640" y="4259736"/>
            <a:ext cx="2880573" cy="446967"/>
            <a:chOff x="5029" y="1737"/>
            <a:chExt cx="1436" cy="198"/>
          </a:xfrm>
        </p:grpSpPr>
        <p:sp>
          <p:nvSpPr>
            <p:cNvPr id="37913"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4" name="Text Box 17"/>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2169"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2170" name="Group 19"/>
          <p:cNvGrpSpPr>
            <a:grpSpLocks/>
          </p:cNvGrpSpPr>
          <p:nvPr/>
        </p:nvGrpSpPr>
        <p:grpSpPr bwMode="auto">
          <a:xfrm>
            <a:off x="10115868" y="4598347"/>
            <a:ext cx="2887345" cy="446967"/>
            <a:chOff x="5029" y="1737"/>
            <a:chExt cx="1439" cy="198"/>
          </a:xfrm>
        </p:grpSpPr>
        <p:sp>
          <p:nvSpPr>
            <p:cNvPr id="37911"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2" name="Text Box 21"/>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2171" name="Picture 24"/>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2172" name="Group 25"/>
          <p:cNvGrpSpPr>
            <a:grpSpLocks/>
          </p:cNvGrpSpPr>
          <p:nvPr/>
        </p:nvGrpSpPr>
        <p:grpSpPr bwMode="auto">
          <a:xfrm>
            <a:off x="10127156" y="4896325"/>
            <a:ext cx="2876058" cy="446967"/>
            <a:chOff x="5029" y="1737"/>
            <a:chExt cx="1433" cy="198"/>
          </a:xfrm>
        </p:grpSpPr>
        <p:sp>
          <p:nvSpPr>
            <p:cNvPr id="37909" name="Line 2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0" name="Text Box 27"/>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424990" name="Picture 30"/>
          <p:cNvPicPr>
            <a:picLocks noChangeArrowheads="1"/>
          </p:cNvPicPr>
          <p:nvPr/>
        </p:nvPicPr>
        <p:blipFill>
          <a:blip r:embed="rId7" cstate="print"/>
          <a:srcRect l="48000"/>
          <a:stretch>
            <a:fillRect/>
          </a:stretch>
        </p:blipFill>
        <p:spPr bwMode="auto">
          <a:xfrm>
            <a:off x="4630138" y="4424524"/>
            <a:ext cx="115132" cy="2221292"/>
          </a:xfrm>
          <a:prstGeom prst="rect">
            <a:avLst/>
          </a:prstGeom>
          <a:noFill/>
          <a:ln w="12700">
            <a:noFill/>
            <a:miter lim="800000"/>
            <a:headEnd/>
            <a:tailEnd/>
          </a:ln>
        </p:spPr>
      </p:pic>
      <p:grpSp>
        <p:nvGrpSpPr>
          <p:cNvPr id="7" name="Group 35"/>
          <p:cNvGrpSpPr>
            <a:grpSpLocks/>
          </p:cNvGrpSpPr>
          <p:nvPr/>
        </p:nvGrpSpPr>
        <p:grpSpPr bwMode="auto">
          <a:xfrm>
            <a:off x="7506196" y="5194304"/>
            <a:ext cx="5280297" cy="446967"/>
            <a:chOff x="3741" y="2301"/>
            <a:chExt cx="2631" cy="198"/>
          </a:xfrm>
        </p:grpSpPr>
        <p:pic>
          <p:nvPicPr>
            <p:cNvPr id="92177" name="Picture 31"/>
            <p:cNvPicPr>
              <a:picLocks noChangeArrowheads="1"/>
            </p:cNvPicPr>
            <p:nvPr/>
          </p:nvPicPr>
          <p:blipFill>
            <a:blip r:embed="rId8" cstate="print"/>
            <a:srcRect b="48000"/>
            <a:stretch>
              <a:fillRect/>
            </a:stretch>
          </p:blipFill>
          <p:spPr bwMode="auto">
            <a:xfrm>
              <a:off x="3741" y="2385"/>
              <a:ext cx="984" cy="58"/>
            </a:xfrm>
            <a:prstGeom prst="rect">
              <a:avLst/>
            </a:prstGeom>
            <a:noFill/>
            <a:ln w="12700">
              <a:noFill/>
              <a:miter lim="800000"/>
              <a:headEnd/>
              <a:tailEnd/>
            </a:ln>
          </p:spPr>
        </p:pic>
        <p:grpSp>
          <p:nvGrpSpPr>
            <p:cNvPr id="92178" name="Group 32"/>
            <p:cNvGrpSpPr>
              <a:grpSpLocks/>
            </p:cNvGrpSpPr>
            <p:nvPr/>
          </p:nvGrpSpPr>
          <p:grpSpPr bwMode="auto">
            <a:xfrm>
              <a:off x="5044" y="2301"/>
              <a:ext cx="1328" cy="198"/>
              <a:chOff x="5029" y="1737"/>
              <a:chExt cx="1328" cy="198"/>
            </a:xfrm>
          </p:grpSpPr>
          <p:sp>
            <p:nvSpPr>
              <p:cNvPr id="37907" name="Line 33"/>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08" name="Text Box 34"/>
              <p:cNvSpPr txBox="1">
                <a:spLocks noChangeArrowheads="1"/>
              </p:cNvSpPr>
              <p:nvPr/>
            </p:nvSpPr>
            <p:spPr bwMode="auto">
              <a:xfrm>
                <a:off x="5202" y="1737"/>
                <a:ext cx="115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90.0 degrees</a:t>
                </a:r>
              </a:p>
            </p:txBody>
          </p:sp>
        </p:grpSp>
      </p:grpSp>
      <p:sp>
        <p:nvSpPr>
          <p:cNvPr id="34"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28</a:t>
            </a:fld>
            <a:endParaRPr lang="en-US"/>
          </a:p>
        </p:txBody>
      </p:sp>
    </p:spTree>
    <p:extLst>
      <p:ext uri="{BB962C8B-B14F-4D97-AF65-F5344CB8AC3E}">
        <p14:creationId xmlns:p14="http://schemas.microsoft.com/office/powerpoint/2010/main" val="224365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499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93187"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6720000">
            <a:off x="2128857" y="3880419"/>
            <a:ext cx="1553098" cy="3435918"/>
            <a:chOff x="2776" y="784"/>
            <a:chExt cx="688" cy="1712"/>
          </a:xfrm>
        </p:grpSpPr>
        <p:sp>
          <p:nvSpPr>
            <p:cNvPr id="38945" name="Line 5"/>
            <p:cNvSpPr>
              <a:spLocks noChangeShapeType="1"/>
            </p:cNvSpPr>
            <p:nvPr/>
          </p:nvSpPr>
          <p:spPr bwMode="auto">
            <a:xfrm>
              <a:off x="2776" y="786"/>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6" name="Line 6"/>
            <p:cNvSpPr>
              <a:spLocks noChangeShapeType="1"/>
            </p:cNvSpPr>
            <p:nvPr/>
          </p:nvSpPr>
          <p:spPr bwMode="auto">
            <a:xfrm>
              <a:off x="2944"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7" name="Line 7"/>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8"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9" name="Line 9"/>
            <p:cNvSpPr>
              <a:spLocks noChangeShapeType="1"/>
            </p:cNvSpPr>
            <p:nvPr/>
          </p:nvSpPr>
          <p:spPr bwMode="auto">
            <a:xfrm>
              <a:off x="3462"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3189"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3190" name="Group 11"/>
          <p:cNvGrpSpPr>
            <a:grpSpLocks/>
          </p:cNvGrpSpPr>
          <p:nvPr/>
        </p:nvGrpSpPr>
        <p:grpSpPr bwMode="auto">
          <a:xfrm>
            <a:off x="10127156" y="3921124"/>
            <a:ext cx="2876058" cy="446967"/>
            <a:chOff x="5029" y="1737"/>
            <a:chExt cx="1433" cy="198"/>
          </a:xfrm>
        </p:grpSpPr>
        <p:sp>
          <p:nvSpPr>
            <p:cNvPr id="38943"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44" name="Text Box 13"/>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3191"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3192" name="Group 15"/>
          <p:cNvGrpSpPr>
            <a:grpSpLocks/>
          </p:cNvGrpSpPr>
          <p:nvPr/>
        </p:nvGrpSpPr>
        <p:grpSpPr bwMode="auto">
          <a:xfrm>
            <a:off x="10122640" y="4259736"/>
            <a:ext cx="2880573" cy="446967"/>
            <a:chOff x="5029" y="1737"/>
            <a:chExt cx="1436" cy="198"/>
          </a:xfrm>
        </p:grpSpPr>
        <p:sp>
          <p:nvSpPr>
            <p:cNvPr id="38941"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42" name="Text Box 17"/>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3193"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3194" name="Group 19"/>
          <p:cNvGrpSpPr>
            <a:grpSpLocks/>
          </p:cNvGrpSpPr>
          <p:nvPr/>
        </p:nvGrpSpPr>
        <p:grpSpPr bwMode="auto">
          <a:xfrm>
            <a:off x="10115869" y="4598347"/>
            <a:ext cx="2670624" cy="446967"/>
            <a:chOff x="5029" y="1737"/>
            <a:chExt cx="1331" cy="198"/>
          </a:xfrm>
        </p:grpSpPr>
        <p:sp>
          <p:nvSpPr>
            <p:cNvPr id="38939"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40" name="Text Box 21"/>
            <p:cNvSpPr txBox="1">
              <a:spLocks noChangeArrowheads="1"/>
            </p:cNvSpPr>
            <p:nvPr/>
          </p:nvSpPr>
          <p:spPr bwMode="auto">
            <a:xfrm>
              <a:off x="5202" y="1737"/>
              <a:ext cx="1158"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3195" name="Picture 22"/>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3196" name="Group 23"/>
          <p:cNvGrpSpPr>
            <a:grpSpLocks/>
          </p:cNvGrpSpPr>
          <p:nvPr/>
        </p:nvGrpSpPr>
        <p:grpSpPr bwMode="auto">
          <a:xfrm>
            <a:off x="10127156" y="4896325"/>
            <a:ext cx="2659338" cy="446967"/>
            <a:chOff x="5029" y="1737"/>
            <a:chExt cx="1325" cy="198"/>
          </a:xfrm>
        </p:grpSpPr>
        <p:sp>
          <p:nvSpPr>
            <p:cNvPr id="38937" name="Line 2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38" name="Text Box 25"/>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93197" name="Picture 28"/>
          <p:cNvPicPr>
            <a:picLocks noChangeArrowheads="1"/>
          </p:cNvPicPr>
          <p:nvPr/>
        </p:nvPicPr>
        <p:blipFill>
          <a:blip r:embed="rId7" cstate="print"/>
          <a:srcRect b="48000"/>
          <a:stretch>
            <a:fillRect/>
          </a:stretch>
        </p:blipFill>
        <p:spPr bwMode="auto">
          <a:xfrm>
            <a:off x="7506196" y="5383925"/>
            <a:ext cx="1975314" cy="130930"/>
          </a:xfrm>
          <a:prstGeom prst="rect">
            <a:avLst/>
          </a:prstGeom>
          <a:noFill/>
          <a:ln w="12700">
            <a:noFill/>
            <a:miter lim="800000"/>
            <a:headEnd/>
            <a:tailEnd/>
          </a:ln>
        </p:spPr>
      </p:pic>
      <p:grpSp>
        <p:nvGrpSpPr>
          <p:cNvPr id="93198" name="Group 29"/>
          <p:cNvGrpSpPr>
            <a:grpSpLocks/>
          </p:cNvGrpSpPr>
          <p:nvPr/>
        </p:nvGrpSpPr>
        <p:grpSpPr bwMode="auto">
          <a:xfrm>
            <a:off x="10122640" y="5194304"/>
            <a:ext cx="2880573" cy="446967"/>
            <a:chOff x="5029" y="1737"/>
            <a:chExt cx="1436" cy="198"/>
          </a:xfrm>
        </p:grpSpPr>
        <p:sp>
          <p:nvSpPr>
            <p:cNvPr id="38935" name="Line 3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36" name="Text Box 31"/>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a:solidFill>
                    <a:srgbClr val="0000FF"/>
                  </a:solidFill>
                  <a:latin typeface="Times" charset="0"/>
                  <a:cs typeface="+mn-cs"/>
                </a:rPr>
                <a:t>  90.0 degrees</a:t>
              </a:r>
            </a:p>
          </p:txBody>
        </p:sp>
      </p:grpSp>
      <p:pic>
        <p:nvPicPr>
          <p:cNvPr id="426017" name="Picture 33"/>
          <p:cNvPicPr>
            <a:picLocks noChangeArrowheads="1"/>
          </p:cNvPicPr>
          <p:nvPr/>
        </p:nvPicPr>
        <p:blipFill>
          <a:blip r:embed="rId8" cstate="print"/>
          <a:srcRect b="48000"/>
          <a:stretch>
            <a:fillRect/>
          </a:stretch>
        </p:blipFill>
        <p:spPr bwMode="auto">
          <a:xfrm rot="6720000">
            <a:off x="3466441" y="6245123"/>
            <a:ext cx="2221292" cy="115133"/>
          </a:xfrm>
          <a:prstGeom prst="rect">
            <a:avLst/>
          </a:prstGeom>
          <a:noFill/>
          <a:ln w="12700">
            <a:noFill/>
            <a:miter lim="800000"/>
            <a:headEnd/>
            <a:tailEnd/>
          </a:ln>
        </p:spPr>
      </p:pic>
      <p:grpSp>
        <p:nvGrpSpPr>
          <p:cNvPr id="8" name="Group 38"/>
          <p:cNvGrpSpPr>
            <a:grpSpLocks/>
          </p:cNvGrpSpPr>
          <p:nvPr/>
        </p:nvGrpSpPr>
        <p:grpSpPr bwMode="auto">
          <a:xfrm>
            <a:off x="7503938" y="5492283"/>
            <a:ext cx="5499275" cy="446967"/>
            <a:chOff x="3739" y="2433"/>
            <a:chExt cx="2741" cy="198"/>
          </a:xfrm>
        </p:grpSpPr>
        <p:pic>
          <p:nvPicPr>
            <p:cNvPr id="93203" name="Picture 34"/>
            <p:cNvPicPr>
              <a:picLocks noChangeArrowheads="1"/>
            </p:cNvPicPr>
            <p:nvPr/>
          </p:nvPicPr>
          <p:blipFill>
            <a:blip r:embed="rId8" cstate="print"/>
            <a:srcRect b="48000"/>
            <a:stretch>
              <a:fillRect/>
            </a:stretch>
          </p:blipFill>
          <p:spPr bwMode="auto">
            <a:xfrm>
              <a:off x="3739" y="2523"/>
              <a:ext cx="984" cy="58"/>
            </a:xfrm>
            <a:prstGeom prst="rect">
              <a:avLst/>
            </a:prstGeom>
            <a:noFill/>
            <a:ln w="12700">
              <a:noFill/>
              <a:miter lim="800000"/>
              <a:headEnd/>
              <a:tailEnd/>
            </a:ln>
          </p:spPr>
        </p:pic>
        <p:grpSp>
          <p:nvGrpSpPr>
            <p:cNvPr id="93204" name="Group 35"/>
            <p:cNvGrpSpPr>
              <a:grpSpLocks/>
            </p:cNvGrpSpPr>
            <p:nvPr/>
          </p:nvGrpSpPr>
          <p:grpSpPr bwMode="auto">
            <a:xfrm>
              <a:off x="5041" y="2433"/>
              <a:ext cx="1439" cy="198"/>
              <a:chOff x="5029" y="1737"/>
              <a:chExt cx="1439" cy="198"/>
            </a:xfrm>
          </p:grpSpPr>
          <p:sp>
            <p:nvSpPr>
              <p:cNvPr id="38933" name="Line 3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34" name="Text Box 37"/>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112.5 degrees</a:t>
                </a:r>
              </a:p>
            </p:txBody>
          </p:sp>
        </p:grpSp>
      </p:grpSp>
      <p:sp>
        <p:nvSpPr>
          <p:cNvPr id="39"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29</a:t>
            </a:fld>
            <a:endParaRPr lang="en-US"/>
          </a:p>
        </p:txBody>
      </p:sp>
    </p:spTree>
    <p:extLst>
      <p:ext uri="{BB962C8B-B14F-4D97-AF65-F5344CB8AC3E}">
        <p14:creationId xmlns:p14="http://schemas.microsoft.com/office/powerpoint/2010/main" val="110403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601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Wait, what?</a:t>
            </a:r>
          </a:p>
        </p:txBody>
      </p:sp>
      <p:sp>
        <p:nvSpPr>
          <p:cNvPr id="31746" name="Text Box 2"/>
          <p:cNvSpPr txBox="1">
            <a:spLocks noChangeArrowheads="1"/>
          </p:cNvSpPr>
          <p:nvPr/>
        </p:nvSpPr>
        <p:spPr bwMode="auto">
          <a:xfrm>
            <a:off x="571500" y="2324100"/>
            <a:ext cx="12230100" cy="46855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4000" dirty="0">
                <a:solidFill>
                  <a:srgbClr val="606060"/>
                </a:solidFill>
                <a:latin typeface="Arial Narrow" charset="0"/>
              </a:rPr>
              <a:t>So this guy is a collider </a:t>
            </a:r>
            <a:r>
              <a:rPr lang="en-US" sz="4000" dirty="0" err="1">
                <a:solidFill>
                  <a:srgbClr val="606060"/>
                </a:solidFill>
                <a:latin typeface="Arial Narrow" charset="0"/>
              </a:rPr>
              <a:t>phycisist</a:t>
            </a:r>
            <a:r>
              <a:rPr lang="en-US" sz="4000" dirty="0">
                <a:solidFill>
                  <a:srgbClr val="606060"/>
                </a:solidFill>
                <a:latin typeface="Arial Narrow" charset="0"/>
              </a:rPr>
              <a:t>?</a:t>
            </a:r>
          </a:p>
          <a:p>
            <a:pPr eaLnBrk="1" hangingPunct="1">
              <a:spcBef>
                <a:spcPts val="1963"/>
              </a:spcBef>
              <a:buClrTx/>
              <a:buFontTx/>
              <a:buNone/>
              <a:defRPr/>
            </a:pPr>
            <a:endParaRPr lang="en-US" sz="2600" dirty="0">
              <a:solidFill>
                <a:srgbClr val="606060"/>
              </a:solidFill>
              <a:latin typeface="Arial Narrow" charset="0"/>
            </a:endParaRPr>
          </a:p>
          <a:p>
            <a:pPr eaLnBrk="1" hangingPunct="1">
              <a:spcBef>
                <a:spcPts val="1963"/>
              </a:spcBef>
              <a:buClrTx/>
              <a:buFontTx/>
              <a:buNone/>
              <a:defRPr/>
            </a:pPr>
            <a:endParaRPr lang="en-US" sz="2600" dirty="0">
              <a:solidFill>
                <a:srgbClr val="606060"/>
              </a:solidFill>
              <a:latin typeface="Arial Narrow" charset="0"/>
            </a:endParaRPr>
          </a:p>
          <a:p>
            <a:pPr eaLnBrk="1" hangingPunct="1">
              <a:spcBef>
                <a:spcPts val="1963"/>
              </a:spcBef>
              <a:buClrTx/>
              <a:buFontTx/>
              <a:buNone/>
              <a:defRPr/>
            </a:pPr>
            <a:r>
              <a:rPr lang="en-US" sz="4000" b="1" dirty="0">
                <a:solidFill>
                  <a:srgbClr val="606060"/>
                </a:solidFill>
                <a:latin typeface="Arial Narrow" charset="0"/>
              </a:rPr>
              <a:t>What qualifies me to talk about Medical Imaging?</a:t>
            </a:r>
          </a:p>
        </p:txBody>
      </p:sp>
      <p:sp>
        <p:nvSpPr>
          <p:cNvPr id="2" name="Slide Number Placeholder 1"/>
          <p:cNvSpPr>
            <a:spLocks noGrp="1"/>
          </p:cNvSpPr>
          <p:nvPr>
            <p:ph type="sldNum" sz="quarter" idx="4"/>
          </p:nvPr>
        </p:nvSpPr>
        <p:spPr/>
        <p:txBody>
          <a:bodyPr/>
          <a:lstStyle/>
          <a:p>
            <a:fld id="{B2585BB7-0E2B-B849-9347-21F1ED6EAC3B}" type="slidenum">
              <a:rPr lang="en-US" smtClean="0"/>
              <a:t>3</a:t>
            </a:fld>
            <a:endParaRPr lang="en-US"/>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0000FF"/>
              </a:solidFill>
              <a:latin typeface="Times" charset="0"/>
              <a:cs typeface="+mn-cs"/>
            </a:endParaRPr>
          </a:p>
        </p:txBody>
      </p:sp>
      <p:pic>
        <p:nvPicPr>
          <p:cNvPr id="94211"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8100000">
            <a:off x="2214611" y="3666034"/>
            <a:ext cx="1381591" cy="3864687"/>
            <a:chOff x="2776" y="784"/>
            <a:chExt cx="688" cy="1712"/>
          </a:xfrm>
        </p:grpSpPr>
        <p:sp>
          <p:nvSpPr>
            <p:cNvPr id="39973" name="Line 5"/>
            <p:cNvSpPr>
              <a:spLocks noChangeShapeType="1"/>
            </p:cNvSpPr>
            <p:nvPr/>
          </p:nvSpPr>
          <p:spPr bwMode="auto">
            <a:xfrm>
              <a:off x="2777"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4" name="Line 6"/>
            <p:cNvSpPr>
              <a:spLocks noChangeShapeType="1"/>
            </p:cNvSpPr>
            <p:nvPr/>
          </p:nvSpPr>
          <p:spPr bwMode="auto">
            <a:xfrm>
              <a:off x="2944"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5" name="Line 7"/>
            <p:cNvSpPr>
              <a:spLocks noChangeShapeType="1"/>
            </p:cNvSpPr>
            <p:nvPr/>
          </p:nvSpPr>
          <p:spPr bwMode="auto">
            <a:xfrm>
              <a:off x="3296"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6"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7" name="Line 9"/>
            <p:cNvSpPr>
              <a:spLocks noChangeShapeType="1"/>
            </p:cNvSpPr>
            <p:nvPr/>
          </p:nvSpPr>
          <p:spPr bwMode="auto">
            <a:xfrm>
              <a:off x="3463"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4213"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4214" name="Group 11"/>
          <p:cNvGrpSpPr>
            <a:grpSpLocks/>
          </p:cNvGrpSpPr>
          <p:nvPr/>
        </p:nvGrpSpPr>
        <p:grpSpPr bwMode="auto">
          <a:xfrm>
            <a:off x="10127156" y="3921124"/>
            <a:ext cx="2876058" cy="446967"/>
            <a:chOff x="5029" y="1737"/>
            <a:chExt cx="1433" cy="198"/>
          </a:xfrm>
        </p:grpSpPr>
        <p:sp>
          <p:nvSpPr>
            <p:cNvPr id="39971"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72" name="Text Box 13"/>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4215"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4216" name="Group 15"/>
          <p:cNvGrpSpPr>
            <a:grpSpLocks/>
          </p:cNvGrpSpPr>
          <p:nvPr/>
        </p:nvGrpSpPr>
        <p:grpSpPr bwMode="auto">
          <a:xfrm>
            <a:off x="10122640" y="4259736"/>
            <a:ext cx="2663853" cy="446967"/>
            <a:chOff x="5029" y="1737"/>
            <a:chExt cx="1328" cy="198"/>
          </a:xfrm>
        </p:grpSpPr>
        <p:sp>
          <p:nvSpPr>
            <p:cNvPr id="39969"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70" name="Text Box 17"/>
            <p:cNvSpPr txBox="1">
              <a:spLocks noChangeArrowheads="1"/>
            </p:cNvSpPr>
            <p:nvPr/>
          </p:nvSpPr>
          <p:spPr bwMode="auto">
            <a:xfrm>
              <a:off x="5202" y="1737"/>
              <a:ext cx="115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4217"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4218" name="Group 19"/>
          <p:cNvGrpSpPr>
            <a:grpSpLocks/>
          </p:cNvGrpSpPr>
          <p:nvPr/>
        </p:nvGrpSpPr>
        <p:grpSpPr bwMode="auto">
          <a:xfrm>
            <a:off x="10115868" y="4598347"/>
            <a:ext cx="2887345" cy="446967"/>
            <a:chOff x="5029" y="1737"/>
            <a:chExt cx="1439" cy="198"/>
          </a:xfrm>
        </p:grpSpPr>
        <p:sp>
          <p:nvSpPr>
            <p:cNvPr id="39967"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8" name="Text Box 21"/>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4219" name="Picture 22"/>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4220" name="Group 23"/>
          <p:cNvGrpSpPr>
            <a:grpSpLocks/>
          </p:cNvGrpSpPr>
          <p:nvPr/>
        </p:nvGrpSpPr>
        <p:grpSpPr bwMode="auto">
          <a:xfrm>
            <a:off x="10127156" y="4896325"/>
            <a:ext cx="2876058" cy="446967"/>
            <a:chOff x="5029" y="1737"/>
            <a:chExt cx="1433" cy="198"/>
          </a:xfrm>
        </p:grpSpPr>
        <p:sp>
          <p:nvSpPr>
            <p:cNvPr id="39965" name="Line 2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6" name="Text Box 25"/>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94221" name="Picture 26"/>
          <p:cNvPicPr>
            <a:picLocks noChangeArrowheads="1"/>
          </p:cNvPicPr>
          <p:nvPr/>
        </p:nvPicPr>
        <p:blipFill>
          <a:blip r:embed="rId7" cstate="print"/>
          <a:srcRect b="48000"/>
          <a:stretch>
            <a:fillRect/>
          </a:stretch>
        </p:blipFill>
        <p:spPr bwMode="auto">
          <a:xfrm>
            <a:off x="7506196" y="5383925"/>
            <a:ext cx="1975314" cy="130930"/>
          </a:xfrm>
          <a:prstGeom prst="rect">
            <a:avLst/>
          </a:prstGeom>
          <a:noFill/>
          <a:ln w="12700">
            <a:noFill/>
            <a:miter lim="800000"/>
            <a:headEnd/>
            <a:tailEnd/>
          </a:ln>
        </p:spPr>
      </p:pic>
      <p:grpSp>
        <p:nvGrpSpPr>
          <p:cNvPr id="94222" name="Group 27"/>
          <p:cNvGrpSpPr>
            <a:grpSpLocks/>
          </p:cNvGrpSpPr>
          <p:nvPr/>
        </p:nvGrpSpPr>
        <p:grpSpPr bwMode="auto">
          <a:xfrm>
            <a:off x="10122640" y="5194304"/>
            <a:ext cx="2880573" cy="446967"/>
            <a:chOff x="5029" y="1737"/>
            <a:chExt cx="1436" cy="198"/>
          </a:xfrm>
        </p:grpSpPr>
        <p:sp>
          <p:nvSpPr>
            <p:cNvPr id="39963" name="Line 2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4" name="Text Box 29"/>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90.0 degrees</a:t>
              </a:r>
            </a:p>
          </p:txBody>
        </p:sp>
      </p:grpSp>
      <p:pic>
        <p:nvPicPr>
          <p:cNvPr id="94223" name="Picture 32"/>
          <p:cNvPicPr>
            <a:picLocks noChangeArrowheads="1"/>
          </p:cNvPicPr>
          <p:nvPr/>
        </p:nvPicPr>
        <p:blipFill>
          <a:blip r:embed="rId8" cstate="print"/>
          <a:srcRect b="48000"/>
          <a:stretch>
            <a:fillRect/>
          </a:stretch>
        </p:blipFill>
        <p:spPr bwMode="auto">
          <a:xfrm>
            <a:off x="7503938" y="5695448"/>
            <a:ext cx="1973057" cy="130930"/>
          </a:xfrm>
          <a:prstGeom prst="rect">
            <a:avLst/>
          </a:prstGeom>
          <a:noFill/>
          <a:ln w="12700">
            <a:noFill/>
            <a:miter lim="800000"/>
            <a:headEnd/>
            <a:tailEnd/>
          </a:ln>
        </p:spPr>
      </p:pic>
      <p:grpSp>
        <p:nvGrpSpPr>
          <p:cNvPr id="94224" name="Group 33"/>
          <p:cNvGrpSpPr>
            <a:grpSpLocks/>
          </p:cNvGrpSpPr>
          <p:nvPr/>
        </p:nvGrpSpPr>
        <p:grpSpPr bwMode="auto">
          <a:xfrm>
            <a:off x="10115868" y="5492282"/>
            <a:ext cx="2887345" cy="446967"/>
            <a:chOff x="5029" y="1737"/>
            <a:chExt cx="1439" cy="198"/>
          </a:xfrm>
        </p:grpSpPr>
        <p:sp>
          <p:nvSpPr>
            <p:cNvPr id="39961" name="Line 3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2" name="Text Box 35"/>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112.5 degrees</a:t>
              </a:r>
            </a:p>
          </p:txBody>
        </p:sp>
      </p:grpSp>
      <p:pic>
        <p:nvPicPr>
          <p:cNvPr id="427045" name="Picture 37"/>
          <p:cNvPicPr>
            <a:picLocks noChangeArrowheads="1"/>
          </p:cNvPicPr>
          <p:nvPr/>
        </p:nvPicPr>
        <p:blipFill>
          <a:blip r:embed="rId9" cstate="print"/>
          <a:srcRect b="48000"/>
          <a:stretch>
            <a:fillRect/>
          </a:stretch>
        </p:blipFill>
        <p:spPr bwMode="auto">
          <a:xfrm rot="8100000">
            <a:off x="3187594" y="6916706"/>
            <a:ext cx="1975315" cy="130930"/>
          </a:xfrm>
          <a:prstGeom prst="rect">
            <a:avLst/>
          </a:prstGeom>
          <a:noFill/>
          <a:ln w="12700">
            <a:noFill/>
            <a:miter lim="800000"/>
            <a:headEnd/>
            <a:tailEnd/>
          </a:ln>
        </p:spPr>
      </p:pic>
      <p:grpSp>
        <p:nvGrpSpPr>
          <p:cNvPr id="9" name="Group 42"/>
          <p:cNvGrpSpPr>
            <a:grpSpLocks/>
          </p:cNvGrpSpPr>
          <p:nvPr/>
        </p:nvGrpSpPr>
        <p:grpSpPr bwMode="auto">
          <a:xfrm>
            <a:off x="7515226" y="5810577"/>
            <a:ext cx="5487987" cy="446968"/>
            <a:chOff x="3745" y="2574"/>
            <a:chExt cx="2735" cy="198"/>
          </a:xfrm>
        </p:grpSpPr>
        <p:pic>
          <p:nvPicPr>
            <p:cNvPr id="94229" name="Picture 38"/>
            <p:cNvPicPr>
              <a:picLocks noChangeArrowheads="1"/>
            </p:cNvPicPr>
            <p:nvPr/>
          </p:nvPicPr>
          <p:blipFill>
            <a:blip r:embed="rId9" cstate="print"/>
            <a:srcRect b="48000"/>
            <a:stretch>
              <a:fillRect/>
            </a:stretch>
          </p:blipFill>
          <p:spPr bwMode="auto">
            <a:xfrm>
              <a:off x="3745" y="2660"/>
              <a:ext cx="984" cy="58"/>
            </a:xfrm>
            <a:prstGeom prst="rect">
              <a:avLst/>
            </a:prstGeom>
            <a:noFill/>
            <a:ln w="12700">
              <a:noFill/>
              <a:miter lim="800000"/>
              <a:headEnd/>
              <a:tailEnd/>
            </a:ln>
          </p:spPr>
        </p:pic>
        <p:grpSp>
          <p:nvGrpSpPr>
            <p:cNvPr id="94230" name="Group 39"/>
            <p:cNvGrpSpPr>
              <a:grpSpLocks/>
            </p:cNvGrpSpPr>
            <p:nvPr/>
          </p:nvGrpSpPr>
          <p:grpSpPr bwMode="auto">
            <a:xfrm>
              <a:off x="5047" y="2574"/>
              <a:ext cx="1433" cy="198"/>
              <a:chOff x="5029" y="1737"/>
              <a:chExt cx="1433" cy="198"/>
            </a:xfrm>
          </p:grpSpPr>
          <p:sp>
            <p:nvSpPr>
              <p:cNvPr id="39959" name="Line 4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0" name="Text Box 41"/>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135.0 degrees</a:t>
                </a:r>
              </a:p>
            </p:txBody>
          </p:sp>
        </p:grpSp>
      </p:grpSp>
      <p:sp>
        <p:nvSpPr>
          <p:cNvPr id="42"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30</a:t>
            </a:fld>
            <a:endParaRPr lang="en-US"/>
          </a:p>
        </p:txBody>
      </p:sp>
    </p:spTree>
    <p:extLst>
      <p:ext uri="{BB962C8B-B14F-4D97-AF65-F5344CB8AC3E}">
        <p14:creationId xmlns:p14="http://schemas.microsoft.com/office/powerpoint/2010/main" val="189169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704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0000FF"/>
              </a:solidFill>
              <a:latin typeface="Times" charset="0"/>
              <a:cs typeface="+mn-cs"/>
            </a:endParaRPr>
          </a:p>
        </p:txBody>
      </p:sp>
      <p:pic>
        <p:nvPicPr>
          <p:cNvPr id="95235"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9420000">
            <a:off x="2214611" y="3666034"/>
            <a:ext cx="1381591" cy="3864687"/>
            <a:chOff x="2776" y="784"/>
            <a:chExt cx="688" cy="1712"/>
          </a:xfrm>
        </p:grpSpPr>
        <p:sp>
          <p:nvSpPr>
            <p:cNvPr id="41001" name="Line 5"/>
            <p:cNvSpPr>
              <a:spLocks noChangeShapeType="1"/>
            </p:cNvSpPr>
            <p:nvPr/>
          </p:nvSpPr>
          <p:spPr bwMode="auto">
            <a:xfrm>
              <a:off x="2779"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2" name="Line 6"/>
            <p:cNvSpPr>
              <a:spLocks noChangeShapeType="1"/>
            </p:cNvSpPr>
            <p:nvPr/>
          </p:nvSpPr>
          <p:spPr bwMode="auto">
            <a:xfrm>
              <a:off x="2944"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3" name="Line 7"/>
            <p:cNvSpPr>
              <a:spLocks noChangeShapeType="1"/>
            </p:cNvSpPr>
            <p:nvPr/>
          </p:nvSpPr>
          <p:spPr bwMode="auto">
            <a:xfrm>
              <a:off x="3296"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4"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5" name="Line 9"/>
            <p:cNvSpPr>
              <a:spLocks noChangeShapeType="1"/>
            </p:cNvSpPr>
            <p:nvPr/>
          </p:nvSpPr>
          <p:spPr bwMode="auto">
            <a:xfrm>
              <a:off x="3467" y="788"/>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5237"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5238" name="Group 11"/>
          <p:cNvGrpSpPr>
            <a:grpSpLocks/>
          </p:cNvGrpSpPr>
          <p:nvPr/>
        </p:nvGrpSpPr>
        <p:grpSpPr bwMode="auto">
          <a:xfrm>
            <a:off x="10127156" y="3921124"/>
            <a:ext cx="2876058" cy="446967"/>
            <a:chOff x="5029" y="1737"/>
            <a:chExt cx="1433" cy="198"/>
          </a:xfrm>
        </p:grpSpPr>
        <p:sp>
          <p:nvSpPr>
            <p:cNvPr id="40999"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1000" name="Text Box 13"/>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5239"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5240" name="Group 15"/>
          <p:cNvGrpSpPr>
            <a:grpSpLocks/>
          </p:cNvGrpSpPr>
          <p:nvPr/>
        </p:nvGrpSpPr>
        <p:grpSpPr bwMode="auto">
          <a:xfrm>
            <a:off x="10122640" y="4259736"/>
            <a:ext cx="2663853" cy="446967"/>
            <a:chOff x="5029" y="1737"/>
            <a:chExt cx="1328" cy="198"/>
          </a:xfrm>
        </p:grpSpPr>
        <p:sp>
          <p:nvSpPr>
            <p:cNvPr id="40997"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8" name="Text Box 17"/>
            <p:cNvSpPr txBox="1">
              <a:spLocks noChangeArrowheads="1"/>
            </p:cNvSpPr>
            <p:nvPr/>
          </p:nvSpPr>
          <p:spPr bwMode="auto">
            <a:xfrm>
              <a:off x="5202" y="1737"/>
              <a:ext cx="115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5241"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5242" name="Group 19"/>
          <p:cNvGrpSpPr>
            <a:grpSpLocks/>
          </p:cNvGrpSpPr>
          <p:nvPr/>
        </p:nvGrpSpPr>
        <p:grpSpPr bwMode="auto">
          <a:xfrm>
            <a:off x="10115868" y="4598347"/>
            <a:ext cx="2887345" cy="446967"/>
            <a:chOff x="5029" y="1737"/>
            <a:chExt cx="1439" cy="198"/>
          </a:xfrm>
        </p:grpSpPr>
        <p:sp>
          <p:nvSpPr>
            <p:cNvPr id="40995"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6" name="Text Box 21"/>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5243" name="Picture 22"/>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5244" name="Group 23"/>
          <p:cNvGrpSpPr>
            <a:grpSpLocks/>
          </p:cNvGrpSpPr>
          <p:nvPr/>
        </p:nvGrpSpPr>
        <p:grpSpPr bwMode="auto">
          <a:xfrm>
            <a:off x="10127156" y="4896325"/>
            <a:ext cx="2876058" cy="446967"/>
            <a:chOff x="5029" y="1737"/>
            <a:chExt cx="1433" cy="198"/>
          </a:xfrm>
        </p:grpSpPr>
        <p:sp>
          <p:nvSpPr>
            <p:cNvPr id="40993" name="Line 2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4" name="Text Box 25"/>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95245" name="Picture 26"/>
          <p:cNvPicPr>
            <a:picLocks noChangeArrowheads="1"/>
          </p:cNvPicPr>
          <p:nvPr/>
        </p:nvPicPr>
        <p:blipFill>
          <a:blip r:embed="rId7" cstate="print"/>
          <a:srcRect b="48000"/>
          <a:stretch>
            <a:fillRect/>
          </a:stretch>
        </p:blipFill>
        <p:spPr bwMode="auto">
          <a:xfrm>
            <a:off x="7506196" y="5383925"/>
            <a:ext cx="1975314" cy="130930"/>
          </a:xfrm>
          <a:prstGeom prst="rect">
            <a:avLst/>
          </a:prstGeom>
          <a:noFill/>
          <a:ln w="12700">
            <a:noFill/>
            <a:miter lim="800000"/>
            <a:headEnd/>
            <a:tailEnd/>
          </a:ln>
        </p:spPr>
      </p:pic>
      <p:grpSp>
        <p:nvGrpSpPr>
          <p:cNvPr id="95246" name="Group 27"/>
          <p:cNvGrpSpPr>
            <a:grpSpLocks/>
          </p:cNvGrpSpPr>
          <p:nvPr/>
        </p:nvGrpSpPr>
        <p:grpSpPr bwMode="auto">
          <a:xfrm>
            <a:off x="10122640" y="5194304"/>
            <a:ext cx="2880573" cy="446967"/>
            <a:chOff x="5029" y="1737"/>
            <a:chExt cx="1436" cy="198"/>
          </a:xfrm>
        </p:grpSpPr>
        <p:sp>
          <p:nvSpPr>
            <p:cNvPr id="40991" name="Line 2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2" name="Text Box 29"/>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90.0 degrees</a:t>
              </a:r>
            </a:p>
          </p:txBody>
        </p:sp>
      </p:grpSp>
      <p:pic>
        <p:nvPicPr>
          <p:cNvPr id="95247" name="Picture 30"/>
          <p:cNvPicPr>
            <a:picLocks noChangeArrowheads="1"/>
          </p:cNvPicPr>
          <p:nvPr/>
        </p:nvPicPr>
        <p:blipFill>
          <a:blip r:embed="rId8" cstate="print"/>
          <a:srcRect b="48000"/>
          <a:stretch>
            <a:fillRect/>
          </a:stretch>
        </p:blipFill>
        <p:spPr bwMode="auto">
          <a:xfrm>
            <a:off x="7503938" y="5695448"/>
            <a:ext cx="1973057" cy="130930"/>
          </a:xfrm>
          <a:prstGeom prst="rect">
            <a:avLst/>
          </a:prstGeom>
          <a:noFill/>
          <a:ln w="12700">
            <a:noFill/>
            <a:miter lim="800000"/>
            <a:headEnd/>
            <a:tailEnd/>
          </a:ln>
        </p:spPr>
      </p:pic>
      <p:grpSp>
        <p:nvGrpSpPr>
          <p:cNvPr id="95248" name="Group 31"/>
          <p:cNvGrpSpPr>
            <a:grpSpLocks/>
          </p:cNvGrpSpPr>
          <p:nvPr/>
        </p:nvGrpSpPr>
        <p:grpSpPr bwMode="auto">
          <a:xfrm>
            <a:off x="10115868" y="5492282"/>
            <a:ext cx="2887345" cy="446967"/>
            <a:chOff x="5029" y="1737"/>
            <a:chExt cx="1439" cy="198"/>
          </a:xfrm>
        </p:grpSpPr>
        <p:sp>
          <p:nvSpPr>
            <p:cNvPr id="40989" name="Line 3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0" name="Text Box 33"/>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a:solidFill>
                    <a:srgbClr val="0000FF"/>
                  </a:solidFill>
                  <a:latin typeface="Times" charset="0"/>
                  <a:cs typeface="+mn-cs"/>
                </a:rPr>
                <a:t>112.5 degrees</a:t>
              </a:r>
            </a:p>
          </p:txBody>
        </p:sp>
      </p:grpSp>
      <p:pic>
        <p:nvPicPr>
          <p:cNvPr id="95249" name="Picture 36"/>
          <p:cNvPicPr>
            <a:picLocks noChangeArrowheads="1"/>
          </p:cNvPicPr>
          <p:nvPr/>
        </p:nvPicPr>
        <p:blipFill>
          <a:blip r:embed="rId9" cstate="print"/>
          <a:srcRect b="48000"/>
          <a:stretch>
            <a:fillRect/>
          </a:stretch>
        </p:blipFill>
        <p:spPr bwMode="auto">
          <a:xfrm>
            <a:off x="7515226" y="6006970"/>
            <a:ext cx="1975314" cy="130930"/>
          </a:xfrm>
          <a:prstGeom prst="rect">
            <a:avLst/>
          </a:prstGeom>
          <a:noFill/>
          <a:ln w="12700">
            <a:noFill/>
            <a:miter lim="800000"/>
            <a:headEnd/>
            <a:tailEnd/>
          </a:ln>
        </p:spPr>
      </p:pic>
      <p:grpSp>
        <p:nvGrpSpPr>
          <p:cNvPr id="95250" name="Group 37"/>
          <p:cNvGrpSpPr>
            <a:grpSpLocks/>
          </p:cNvGrpSpPr>
          <p:nvPr/>
        </p:nvGrpSpPr>
        <p:grpSpPr bwMode="auto">
          <a:xfrm>
            <a:off x="10127156" y="5810576"/>
            <a:ext cx="2876058" cy="446968"/>
            <a:chOff x="5029" y="1737"/>
            <a:chExt cx="1433" cy="198"/>
          </a:xfrm>
        </p:grpSpPr>
        <p:sp>
          <p:nvSpPr>
            <p:cNvPr id="40987" name="Line 3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88" name="Text Box 39"/>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135.0 degrees</a:t>
              </a:r>
            </a:p>
          </p:txBody>
        </p:sp>
      </p:grpSp>
      <p:pic>
        <p:nvPicPr>
          <p:cNvPr id="428075" name="Picture 43"/>
          <p:cNvPicPr>
            <a:picLocks noChangeArrowheads="1"/>
          </p:cNvPicPr>
          <p:nvPr/>
        </p:nvPicPr>
        <p:blipFill>
          <a:blip r:embed="rId10" cstate="print"/>
          <a:srcRect b="48000"/>
          <a:stretch>
            <a:fillRect/>
          </a:stretch>
        </p:blipFill>
        <p:spPr bwMode="auto">
          <a:xfrm rot="9420000">
            <a:off x="2611931" y="7345614"/>
            <a:ext cx="1975314" cy="130930"/>
          </a:xfrm>
          <a:prstGeom prst="rect">
            <a:avLst/>
          </a:prstGeom>
          <a:noFill/>
          <a:ln w="12700">
            <a:noFill/>
            <a:miter lim="800000"/>
            <a:headEnd/>
            <a:tailEnd/>
          </a:ln>
        </p:spPr>
      </p:pic>
      <p:grpSp>
        <p:nvGrpSpPr>
          <p:cNvPr id="10" name="Group 47"/>
          <p:cNvGrpSpPr>
            <a:grpSpLocks/>
          </p:cNvGrpSpPr>
          <p:nvPr/>
        </p:nvGrpSpPr>
        <p:grpSpPr bwMode="auto">
          <a:xfrm>
            <a:off x="7501682" y="6149189"/>
            <a:ext cx="5501532" cy="446968"/>
            <a:chOff x="3738" y="2724"/>
            <a:chExt cx="2742" cy="198"/>
          </a:xfrm>
        </p:grpSpPr>
        <p:pic>
          <p:nvPicPr>
            <p:cNvPr id="95255" name="Picture 42"/>
            <p:cNvPicPr>
              <a:picLocks noChangeArrowheads="1"/>
            </p:cNvPicPr>
            <p:nvPr/>
          </p:nvPicPr>
          <p:blipFill>
            <a:blip r:embed="rId10" cstate="print"/>
            <a:srcRect b="48000"/>
            <a:stretch>
              <a:fillRect/>
            </a:stretch>
          </p:blipFill>
          <p:spPr bwMode="auto">
            <a:xfrm>
              <a:off x="3738" y="2783"/>
              <a:ext cx="984" cy="58"/>
            </a:xfrm>
            <a:prstGeom prst="rect">
              <a:avLst/>
            </a:prstGeom>
            <a:noFill/>
            <a:ln w="12700">
              <a:noFill/>
              <a:miter lim="800000"/>
              <a:headEnd/>
              <a:tailEnd/>
            </a:ln>
          </p:spPr>
        </p:pic>
        <p:grpSp>
          <p:nvGrpSpPr>
            <p:cNvPr id="95256" name="Group 44"/>
            <p:cNvGrpSpPr>
              <a:grpSpLocks/>
            </p:cNvGrpSpPr>
            <p:nvPr/>
          </p:nvGrpSpPr>
          <p:grpSpPr bwMode="auto">
            <a:xfrm>
              <a:off x="5044" y="2724"/>
              <a:ext cx="1436" cy="198"/>
              <a:chOff x="5029" y="1737"/>
              <a:chExt cx="1436" cy="198"/>
            </a:xfrm>
          </p:grpSpPr>
          <p:sp>
            <p:nvSpPr>
              <p:cNvPr id="40985" name="Line 45"/>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86" name="Text Box 46"/>
              <p:cNvSpPr txBox="1">
                <a:spLocks noChangeArrowheads="1"/>
              </p:cNvSpPr>
              <p:nvPr/>
            </p:nvSpPr>
            <p:spPr bwMode="auto">
              <a:xfrm>
                <a:off x="5205"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157.5 degrees</a:t>
                </a:r>
              </a:p>
            </p:txBody>
          </p:sp>
        </p:grpSp>
      </p:grpSp>
      <p:sp>
        <p:nvSpPr>
          <p:cNvPr id="46"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31</a:t>
            </a:fld>
            <a:endParaRPr lang="en-US"/>
          </a:p>
        </p:txBody>
      </p:sp>
    </p:spTree>
    <p:extLst>
      <p:ext uri="{BB962C8B-B14F-4D97-AF65-F5344CB8AC3E}">
        <p14:creationId xmlns:p14="http://schemas.microsoft.com/office/powerpoint/2010/main" val="165726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807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2801562" y="3408690"/>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483331" name="Picture 3" descr="phantom1_sino4"/>
          <p:cNvPicPr>
            <a:picLocks noChangeAspect="1" noChangeArrowheads="1"/>
          </p:cNvPicPr>
          <p:nvPr/>
        </p:nvPicPr>
        <p:blipFill>
          <a:blip r:embed="rId2" cstate="print"/>
          <a:srcRect/>
          <a:stretch>
            <a:fillRect/>
          </a:stretch>
        </p:blipFill>
        <p:spPr bwMode="auto">
          <a:xfrm>
            <a:off x="3388512" y="3426750"/>
            <a:ext cx="1970799" cy="2219035"/>
          </a:xfrm>
          <a:prstGeom prst="rect">
            <a:avLst/>
          </a:prstGeom>
          <a:noFill/>
          <a:ln w="9525">
            <a:noFill/>
            <a:miter lim="800000"/>
            <a:headEnd/>
            <a:tailEnd/>
          </a:ln>
        </p:spPr>
      </p:pic>
      <p:pic>
        <p:nvPicPr>
          <p:cNvPr id="96260" name="Picture 4" descr="phantom1"/>
          <p:cNvPicPr>
            <a:picLocks noChangeAspect="1" noChangeArrowheads="1"/>
          </p:cNvPicPr>
          <p:nvPr/>
        </p:nvPicPr>
        <p:blipFill>
          <a:blip r:embed="rId3" cstate="print"/>
          <a:srcRect/>
          <a:stretch>
            <a:fillRect/>
          </a:stretch>
        </p:blipFill>
        <p:spPr bwMode="auto">
          <a:xfrm>
            <a:off x="627586" y="3438037"/>
            <a:ext cx="1970800" cy="2219034"/>
          </a:xfrm>
          <a:prstGeom prst="rect">
            <a:avLst/>
          </a:prstGeom>
          <a:noFill/>
          <a:ln w="9525">
            <a:noFill/>
            <a:miter lim="800000"/>
            <a:headEnd/>
            <a:tailEnd/>
          </a:ln>
        </p:spPr>
      </p:pic>
      <p:grpSp>
        <p:nvGrpSpPr>
          <p:cNvPr id="2" name="Group 5"/>
          <p:cNvGrpSpPr>
            <a:grpSpLocks/>
          </p:cNvGrpSpPr>
          <p:nvPr/>
        </p:nvGrpSpPr>
        <p:grpSpPr bwMode="auto">
          <a:xfrm>
            <a:off x="905259" y="2679547"/>
            <a:ext cx="1379333" cy="3864687"/>
            <a:chOff x="2776" y="784"/>
            <a:chExt cx="688" cy="1712"/>
          </a:xfrm>
        </p:grpSpPr>
        <p:sp>
          <p:nvSpPr>
            <p:cNvPr id="42002" name="Line 6"/>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3" name="Line 7"/>
            <p:cNvSpPr>
              <a:spLocks noChangeShapeType="1"/>
            </p:cNvSpPr>
            <p:nvPr/>
          </p:nvSpPr>
          <p:spPr bwMode="auto">
            <a:xfrm>
              <a:off x="294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4" name="Line 8"/>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5" name="Line 9"/>
            <p:cNvSpPr>
              <a:spLocks noChangeShapeType="1"/>
            </p:cNvSpPr>
            <p:nvPr/>
          </p:nvSpPr>
          <p:spPr bwMode="auto">
            <a:xfrm>
              <a:off x="3121"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6" name="Line 10"/>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grpSp>
        <p:nvGrpSpPr>
          <p:cNvPr id="3" name="Group 14"/>
          <p:cNvGrpSpPr>
            <a:grpSpLocks/>
          </p:cNvGrpSpPr>
          <p:nvPr/>
        </p:nvGrpSpPr>
        <p:grpSpPr bwMode="auto">
          <a:xfrm>
            <a:off x="5846931" y="3508017"/>
            <a:ext cx="3575884" cy="2219035"/>
            <a:chOff x="2914" y="1554"/>
            <a:chExt cx="1782" cy="983"/>
          </a:xfrm>
        </p:grpSpPr>
        <p:sp>
          <p:nvSpPr>
            <p:cNvPr id="41999" name="AutoShape 15"/>
            <p:cNvSpPr>
              <a:spLocks noChangeArrowheads="1"/>
            </p:cNvSpPr>
            <p:nvPr/>
          </p:nvSpPr>
          <p:spPr bwMode="auto">
            <a:xfrm>
              <a:off x="3233" y="2190"/>
              <a:ext cx="304" cy="160"/>
            </a:xfrm>
            <a:prstGeom prst="rightArrow">
              <a:avLst>
                <a:gd name="adj1" fmla="val 50000"/>
                <a:gd name="adj2" fmla="val 47500"/>
              </a:avLst>
            </a:prstGeom>
            <a:solidFill>
              <a:schemeClr val="accent1"/>
            </a:solidFill>
            <a:ln w="12700">
              <a:solidFill>
                <a:schemeClr val="tx1"/>
              </a:solidFill>
              <a:miter lim="800000"/>
              <a:headEnd/>
              <a:tailEnd/>
            </a:ln>
          </p:spPr>
          <p:txBody>
            <a:bodyPr wrap="none" anchor="ctr"/>
            <a:lstStyle/>
            <a:p>
              <a:pPr eaLnBrk="0" hangingPunct="0">
                <a:defRPr/>
              </a:pPr>
              <a:endParaRPr lang="en-US" sz="3400">
                <a:solidFill>
                  <a:srgbClr val="C1CEFF"/>
                </a:solidFill>
                <a:latin typeface="Times" charset="0"/>
                <a:cs typeface="+mn-cs"/>
              </a:endParaRPr>
            </a:p>
          </p:txBody>
        </p:sp>
        <p:pic>
          <p:nvPicPr>
            <p:cNvPr id="96272" name="Picture 16" descr="phantom1_nofil"/>
            <p:cNvPicPr>
              <a:picLocks noChangeAspect="1" noChangeArrowheads="1"/>
            </p:cNvPicPr>
            <p:nvPr/>
          </p:nvPicPr>
          <p:blipFill>
            <a:blip r:embed="rId4" cstate="print"/>
            <a:srcRect/>
            <a:stretch>
              <a:fillRect/>
            </a:stretch>
          </p:blipFill>
          <p:spPr bwMode="auto">
            <a:xfrm>
              <a:off x="3713" y="1554"/>
              <a:ext cx="983" cy="983"/>
            </a:xfrm>
            <a:prstGeom prst="rect">
              <a:avLst/>
            </a:prstGeom>
            <a:noFill/>
            <a:ln w="9525">
              <a:noFill/>
              <a:miter lim="800000"/>
              <a:headEnd/>
              <a:tailEnd/>
            </a:ln>
          </p:spPr>
        </p:pic>
        <p:sp>
          <p:nvSpPr>
            <p:cNvPr id="42001" name="Text Box 17"/>
            <p:cNvSpPr txBox="1">
              <a:spLocks noChangeArrowheads="1"/>
            </p:cNvSpPr>
            <p:nvPr/>
          </p:nvSpPr>
          <p:spPr bwMode="auto">
            <a:xfrm>
              <a:off x="2914" y="1789"/>
              <a:ext cx="912" cy="423"/>
            </a:xfrm>
            <a:prstGeom prst="rect">
              <a:avLst/>
            </a:prstGeom>
            <a:noFill/>
            <a:ln w="12700">
              <a:noFill/>
              <a:miter lim="800000"/>
              <a:headEnd/>
              <a:tailEnd/>
            </a:ln>
          </p:spPr>
          <p:txBody>
            <a:bodyPr>
              <a:spAutoFit/>
            </a:bodyPr>
            <a:lstStyle/>
            <a:p>
              <a:pPr algn="ctr" eaLnBrk="0" hangingPunct="0">
                <a:spcBef>
                  <a:spcPct val="50000"/>
                </a:spcBef>
                <a:defRPr/>
              </a:pPr>
              <a:r>
                <a:rPr lang="en-US" sz="2800" i="1" dirty="0">
                  <a:solidFill>
                    <a:srgbClr val="0000FF"/>
                  </a:solidFill>
                  <a:latin typeface="Times" charset="0"/>
                  <a:cs typeface="+mn-cs"/>
                </a:rPr>
                <a:t>Back projection</a:t>
              </a:r>
            </a:p>
          </p:txBody>
        </p:sp>
      </p:grpSp>
      <p:grpSp>
        <p:nvGrpSpPr>
          <p:cNvPr id="4" name="Group 18"/>
          <p:cNvGrpSpPr>
            <a:grpSpLocks/>
          </p:cNvGrpSpPr>
          <p:nvPr/>
        </p:nvGrpSpPr>
        <p:grpSpPr bwMode="auto">
          <a:xfrm>
            <a:off x="9258017" y="3508017"/>
            <a:ext cx="3584914" cy="2219035"/>
            <a:chOff x="4614" y="1554"/>
            <a:chExt cx="1786" cy="983"/>
          </a:xfrm>
        </p:grpSpPr>
        <p:pic>
          <p:nvPicPr>
            <p:cNvPr id="96268" name="Picture 19" descr="phantom1_ramp10"/>
            <p:cNvPicPr>
              <a:picLocks noChangeAspect="1" noChangeArrowheads="1"/>
            </p:cNvPicPr>
            <p:nvPr/>
          </p:nvPicPr>
          <p:blipFill>
            <a:blip r:embed="rId5" cstate="print"/>
            <a:srcRect/>
            <a:stretch>
              <a:fillRect/>
            </a:stretch>
          </p:blipFill>
          <p:spPr bwMode="auto">
            <a:xfrm>
              <a:off x="5417" y="1554"/>
              <a:ext cx="983" cy="983"/>
            </a:xfrm>
            <a:prstGeom prst="rect">
              <a:avLst/>
            </a:prstGeom>
            <a:noFill/>
            <a:ln w="9525">
              <a:noFill/>
              <a:miter lim="800000"/>
              <a:headEnd/>
              <a:tailEnd/>
            </a:ln>
          </p:spPr>
        </p:pic>
        <p:sp>
          <p:nvSpPr>
            <p:cNvPr id="41997" name="AutoShape 20"/>
            <p:cNvSpPr>
              <a:spLocks noChangeArrowheads="1"/>
            </p:cNvSpPr>
            <p:nvPr/>
          </p:nvSpPr>
          <p:spPr bwMode="auto">
            <a:xfrm>
              <a:off x="4894" y="2189"/>
              <a:ext cx="304" cy="160"/>
            </a:xfrm>
            <a:prstGeom prst="rightArrow">
              <a:avLst>
                <a:gd name="adj1" fmla="val 50000"/>
                <a:gd name="adj2" fmla="val 47500"/>
              </a:avLst>
            </a:prstGeom>
            <a:solidFill>
              <a:schemeClr val="accent1"/>
            </a:solidFill>
            <a:ln w="12700">
              <a:solidFill>
                <a:schemeClr val="tx1"/>
              </a:solidFill>
              <a:miter lim="800000"/>
              <a:headEnd/>
              <a:tailEnd/>
            </a:ln>
          </p:spPr>
          <p:txBody>
            <a:bodyPr wrap="none" anchor="ctr"/>
            <a:lstStyle/>
            <a:p>
              <a:pPr eaLnBrk="0" hangingPunct="0">
                <a:defRPr/>
              </a:pPr>
              <a:endParaRPr lang="en-US" sz="3400">
                <a:solidFill>
                  <a:srgbClr val="C1CEFF"/>
                </a:solidFill>
                <a:latin typeface="Times" charset="0"/>
                <a:cs typeface="+mn-cs"/>
              </a:endParaRPr>
            </a:p>
          </p:txBody>
        </p:sp>
        <p:sp>
          <p:nvSpPr>
            <p:cNvPr id="41998" name="Text Box 21"/>
            <p:cNvSpPr txBox="1">
              <a:spLocks noChangeArrowheads="1"/>
            </p:cNvSpPr>
            <p:nvPr/>
          </p:nvSpPr>
          <p:spPr bwMode="auto">
            <a:xfrm>
              <a:off x="4614" y="1597"/>
              <a:ext cx="912" cy="634"/>
            </a:xfrm>
            <a:prstGeom prst="rect">
              <a:avLst/>
            </a:prstGeom>
            <a:noFill/>
            <a:ln w="12700">
              <a:noFill/>
              <a:miter lim="800000"/>
              <a:headEnd/>
              <a:tailEnd/>
            </a:ln>
          </p:spPr>
          <p:txBody>
            <a:bodyPr>
              <a:spAutoFit/>
            </a:bodyPr>
            <a:lstStyle/>
            <a:p>
              <a:pPr algn="ctr" eaLnBrk="0" hangingPunct="0">
                <a:spcBef>
                  <a:spcPct val="50000"/>
                </a:spcBef>
                <a:defRPr/>
              </a:pPr>
              <a:r>
                <a:rPr lang="en-US" sz="2800" i="1" dirty="0">
                  <a:solidFill>
                    <a:srgbClr val="0000FF"/>
                  </a:solidFill>
                  <a:latin typeface="Times" charset="0"/>
                  <a:cs typeface="+mn-cs"/>
                </a:rPr>
                <a:t>Filtered back projection</a:t>
              </a:r>
            </a:p>
          </p:txBody>
        </p:sp>
      </p:gr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r>
              <a:rPr lang="en-US" sz="4200" dirty="0">
                <a:solidFill>
                  <a:srgbClr val="000000"/>
                </a:solidFill>
                <a:latin typeface="Arial Narrow" charset="0"/>
              </a:rPr>
              <a:t> and reconstruction</a:t>
            </a:r>
          </a:p>
        </p:txBody>
      </p:sp>
      <p:sp>
        <p:nvSpPr>
          <p:cNvPr id="5" name="Slide Number Placeholder 4"/>
          <p:cNvSpPr>
            <a:spLocks noGrp="1"/>
          </p:cNvSpPr>
          <p:nvPr>
            <p:ph type="sldNum" sz="quarter" idx="4"/>
          </p:nvPr>
        </p:nvSpPr>
        <p:spPr/>
        <p:txBody>
          <a:bodyPr/>
          <a:lstStyle/>
          <a:p>
            <a:fld id="{B2585BB7-0E2B-B849-9347-21F1ED6EAC3B}" type="slidenum">
              <a:rPr lang="en-US" smtClean="0"/>
              <a:t>32</a:t>
            </a:fld>
            <a:endParaRPr lang="en-US"/>
          </a:p>
        </p:txBody>
      </p:sp>
      <p:sp>
        <p:nvSpPr>
          <p:cNvPr id="22" name="Rectangle 21"/>
          <p:cNvSpPr/>
          <p:nvPr/>
        </p:nvSpPr>
        <p:spPr>
          <a:xfrm>
            <a:off x="4749006" y="2197100"/>
            <a:ext cx="7620000" cy="784830"/>
          </a:xfrm>
          <a:prstGeom prst="rect">
            <a:avLst/>
          </a:prstGeom>
        </p:spPr>
        <p:txBody>
          <a:bodyPr wrap="square">
            <a:spAutoFit/>
          </a:bodyPr>
          <a:lstStyle/>
          <a:p>
            <a:pPr>
              <a:spcAft>
                <a:spcPts val="600"/>
              </a:spcAft>
            </a:pPr>
            <a:r>
              <a:rPr lang="en-US" sz="2400" dirty="0">
                <a:solidFill>
                  <a:srgbClr val="000000"/>
                </a:solidFill>
                <a:latin typeface="Arial Narrow" charset="0"/>
              </a:rPr>
              <a:t>It’s called a </a:t>
            </a:r>
            <a:r>
              <a:rPr lang="en-US" sz="2400" dirty="0" err="1">
                <a:solidFill>
                  <a:srgbClr val="000000"/>
                </a:solidFill>
                <a:latin typeface="Arial Narrow" charset="0"/>
              </a:rPr>
              <a:t>sinogram</a:t>
            </a:r>
            <a:r>
              <a:rPr lang="en-US" sz="2400" dirty="0">
                <a:solidFill>
                  <a:srgbClr val="000000"/>
                </a:solidFill>
                <a:latin typeface="Arial Narrow" charset="0"/>
              </a:rPr>
              <a:t> because any feature traces a sine wave  </a:t>
            </a:r>
          </a:p>
          <a:p>
            <a:pPr>
              <a:spcAft>
                <a:spcPts val="600"/>
              </a:spcAft>
            </a:pPr>
            <a:endParaRPr lang="en-US" sz="2400" baseline="30000" dirty="0">
              <a:solidFill>
                <a:srgbClr val="000000"/>
              </a:solidFill>
              <a:latin typeface="Arial Narrow" charset="0"/>
            </a:endParaRPr>
          </a:p>
        </p:txBody>
      </p:sp>
    </p:spTree>
    <p:extLst>
      <p:ext uri="{BB962C8B-B14F-4D97-AF65-F5344CB8AC3E}">
        <p14:creationId xmlns:p14="http://schemas.microsoft.com/office/powerpoint/2010/main" val="371339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10800000">
                                      <p:cBhvr>
                                        <p:cTn id="6" dur="5000" fill="hold"/>
                                        <p:tgtEl>
                                          <p:spTgt spid="2"/>
                                        </p:tgtEl>
                                        <p:attrNameLst>
                                          <p:attrName>r</p:attrName>
                                        </p:attrNameLst>
                                      </p:cBhvr>
                                    </p:animRot>
                                  </p:childTnLst>
                                </p:cTn>
                              </p:par>
                              <p:par>
                                <p:cTn id="7" presetID="22" presetClass="entr" presetSubtype="1" fill="hold" nodeType="withEffect">
                                  <p:stCondLst>
                                    <p:cond delay="0"/>
                                  </p:stCondLst>
                                  <p:childTnLst>
                                    <p:set>
                                      <p:cBhvr>
                                        <p:cTn id="8" dur="1" fill="hold">
                                          <p:stCondLst>
                                            <p:cond delay="0"/>
                                          </p:stCondLst>
                                        </p:cTn>
                                        <p:tgtEl>
                                          <p:spTgt spid="483331"/>
                                        </p:tgtEl>
                                        <p:attrNameLst>
                                          <p:attrName>style.visibility</p:attrName>
                                        </p:attrNameLst>
                                      </p:cBhvr>
                                      <p:to>
                                        <p:strVal val="visible"/>
                                      </p:to>
                                    </p:set>
                                    <p:animEffect transition="in" filter="wipe(up)">
                                      <p:cBhvr>
                                        <p:cTn id="9" dur="5000"/>
                                        <p:tgtEl>
                                          <p:spTgt spid="48333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Back Projection</a:t>
            </a:r>
          </a:p>
        </p:txBody>
      </p:sp>
      <p:sp>
        <p:nvSpPr>
          <p:cNvPr id="22" name="Rectangle 21"/>
          <p:cNvSpPr/>
          <p:nvPr/>
        </p:nvSpPr>
        <p:spPr>
          <a:xfrm>
            <a:off x="4749006" y="2197100"/>
            <a:ext cx="7620000" cy="1677382"/>
          </a:xfrm>
          <a:prstGeom prst="rect">
            <a:avLst/>
          </a:prstGeom>
        </p:spPr>
        <p:txBody>
          <a:bodyPr wrap="square">
            <a:spAutoFit/>
          </a:bodyPr>
          <a:lstStyle/>
          <a:p>
            <a:pPr>
              <a:spcAft>
                <a:spcPts val="600"/>
              </a:spcAft>
            </a:pPr>
            <a:r>
              <a:rPr lang="en-US" sz="2400" dirty="0">
                <a:solidFill>
                  <a:srgbClr val="000000"/>
                </a:solidFill>
                <a:latin typeface="Arial Narrow" charset="0"/>
              </a:rPr>
              <a:t>Remember each projection only gives you a line</a:t>
            </a:r>
          </a:p>
          <a:p>
            <a:pPr>
              <a:spcAft>
                <a:spcPts val="600"/>
              </a:spcAft>
            </a:pPr>
            <a:r>
              <a:rPr lang="en-US" sz="2400" dirty="0">
                <a:solidFill>
                  <a:srgbClr val="000000"/>
                </a:solidFill>
                <a:latin typeface="Arial Narrow" charset="0"/>
              </a:rPr>
              <a:t>You fill the different projections in a histogram (each line)</a:t>
            </a:r>
          </a:p>
          <a:p>
            <a:pPr>
              <a:spcAft>
                <a:spcPts val="600"/>
              </a:spcAft>
            </a:pPr>
            <a:r>
              <a:rPr lang="en-US" sz="2400" dirty="0">
                <a:solidFill>
                  <a:srgbClr val="000000"/>
                </a:solidFill>
                <a:latin typeface="Arial Narrow" charset="0"/>
              </a:rPr>
              <a:t>Sources in the same spot in different projections accumulate</a:t>
            </a:r>
          </a:p>
          <a:p>
            <a:pPr>
              <a:spcAft>
                <a:spcPts val="600"/>
              </a:spcAft>
            </a:pPr>
            <a:endParaRPr lang="en-US" sz="2400" baseline="30000" dirty="0">
              <a:solidFill>
                <a:srgbClr val="000000"/>
              </a:solidFill>
              <a:latin typeface="Arial Narrow" charset="0"/>
            </a:endParaRPr>
          </a:p>
        </p:txBody>
      </p:sp>
      <p:pic>
        <p:nvPicPr>
          <p:cNvPr id="6" name="Picture 5"/>
          <p:cNvPicPr>
            <a:picLocks noChangeAspect="1"/>
          </p:cNvPicPr>
          <p:nvPr/>
        </p:nvPicPr>
        <p:blipFill>
          <a:blip r:embed="rId2"/>
          <a:stretch>
            <a:fillRect/>
          </a:stretch>
        </p:blipFill>
        <p:spPr>
          <a:xfrm>
            <a:off x="1472406" y="4037806"/>
            <a:ext cx="6934200" cy="46482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33</a:t>
            </a:fld>
            <a:endParaRPr lang="en-US"/>
          </a:p>
        </p:txBody>
      </p:sp>
    </p:spTree>
    <p:extLst>
      <p:ext uri="{BB962C8B-B14F-4D97-AF65-F5344CB8AC3E}">
        <p14:creationId xmlns:p14="http://schemas.microsoft.com/office/powerpoint/2010/main" val="33205098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a:t>
            </a:r>
            <a:r>
              <a:rPr lang="en-US" sz="4200" i="1" dirty="0">
                <a:solidFill>
                  <a:srgbClr val="000000"/>
                </a:solidFill>
                <a:latin typeface="Arial Narrow" charset="0"/>
              </a:rPr>
              <a:t>Filtered</a:t>
            </a:r>
            <a:r>
              <a:rPr lang="en-US" sz="4200" dirty="0">
                <a:solidFill>
                  <a:srgbClr val="000000"/>
                </a:solidFill>
                <a:latin typeface="Arial Narrow" charset="0"/>
              </a:rPr>
              <a:t> Back Projection</a:t>
            </a:r>
          </a:p>
        </p:txBody>
      </p:sp>
      <p:sp>
        <p:nvSpPr>
          <p:cNvPr id="22" name="Rectangle 21"/>
          <p:cNvSpPr/>
          <p:nvPr/>
        </p:nvSpPr>
        <p:spPr>
          <a:xfrm>
            <a:off x="1548606" y="2056606"/>
            <a:ext cx="10820400" cy="2123658"/>
          </a:xfrm>
          <a:prstGeom prst="rect">
            <a:avLst/>
          </a:prstGeom>
        </p:spPr>
        <p:txBody>
          <a:bodyPr wrap="square">
            <a:spAutoFit/>
          </a:bodyPr>
          <a:lstStyle/>
          <a:p>
            <a:pPr>
              <a:spcAft>
                <a:spcPts val="600"/>
              </a:spcAft>
            </a:pPr>
            <a:r>
              <a:rPr lang="en-US" sz="2400" dirty="0">
                <a:solidFill>
                  <a:srgbClr val="000000"/>
                </a:solidFill>
                <a:latin typeface="Arial Narrow" charset="0"/>
              </a:rPr>
              <a:t>A naïve back projection adds a lot of noise and artifacts to the image</a:t>
            </a:r>
          </a:p>
          <a:p>
            <a:pPr>
              <a:spcAft>
                <a:spcPts val="600"/>
              </a:spcAft>
            </a:pPr>
            <a:r>
              <a:rPr lang="en-US" sz="2400" dirty="0">
                <a:solidFill>
                  <a:srgbClr val="000000"/>
                </a:solidFill>
                <a:latin typeface="Arial Narrow" charset="0"/>
              </a:rPr>
              <a:t>The BP is the equivalent of a Fourier transformation</a:t>
            </a:r>
          </a:p>
          <a:p>
            <a:pPr>
              <a:spcAft>
                <a:spcPts val="600"/>
              </a:spcAft>
            </a:pPr>
            <a:r>
              <a:rPr lang="en-US" sz="2400" dirty="0">
                <a:solidFill>
                  <a:srgbClr val="000000"/>
                </a:solidFill>
                <a:latin typeface="Arial Narrow" charset="0"/>
              </a:rPr>
              <a:t>The filter clips “harmonics” that are beyond the </a:t>
            </a:r>
            <a:r>
              <a:rPr lang="en-US" sz="2400" dirty="0" err="1">
                <a:solidFill>
                  <a:srgbClr val="000000"/>
                </a:solidFill>
                <a:latin typeface="Arial Narrow" charset="0"/>
              </a:rPr>
              <a:t>Nyquist</a:t>
            </a:r>
            <a:r>
              <a:rPr lang="en-US" sz="2400" dirty="0">
                <a:solidFill>
                  <a:srgbClr val="000000"/>
                </a:solidFill>
                <a:latin typeface="Arial Narrow" charset="0"/>
              </a:rPr>
              <a:t> resolution and reduces noise</a:t>
            </a:r>
          </a:p>
          <a:p>
            <a:pPr>
              <a:spcAft>
                <a:spcPts val="600"/>
              </a:spcAft>
            </a:pPr>
            <a:endParaRPr lang="en-US" sz="2400" dirty="0">
              <a:solidFill>
                <a:srgbClr val="000000"/>
              </a:solidFill>
              <a:latin typeface="Arial Narrow" charset="0"/>
            </a:endParaRPr>
          </a:p>
          <a:p>
            <a:pPr>
              <a:spcAft>
                <a:spcPts val="600"/>
              </a:spcAft>
            </a:pPr>
            <a:endParaRPr lang="en-US" sz="2400" baseline="30000" dirty="0">
              <a:solidFill>
                <a:srgbClr val="000000"/>
              </a:solidFill>
              <a:latin typeface="Arial Narrow" charset="0"/>
            </a:endParaRPr>
          </a:p>
        </p:txBody>
      </p:sp>
      <p:pic>
        <p:nvPicPr>
          <p:cNvPr id="2" name="Picture 1"/>
          <p:cNvPicPr>
            <a:picLocks noChangeAspect="1"/>
          </p:cNvPicPr>
          <p:nvPr/>
        </p:nvPicPr>
        <p:blipFill>
          <a:blip r:embed="rId2"/>
          <a:stretch>
            <a:fillRect/>
          </a:stretch>
        </p:blipFill>
        <p:spPr>
          <a:xfrm>
            <a:off x="558006" y="3580606"/>
            <a:ext cx="7467600" cy="4737100"/>
          </a:xfrm>
          <a:prstGeom prst="rect">
            <a:avLst/>
          </a:prstGeom>
        </p:spPr>
      </p:pic>
      <p:sp>
        <p:nvSpPr>
          <p:cNvPr id="7" name="Rectangle 6"/>
          <p:cNvSpPr/>
          <p:nvPr/>
        </p:nvSpPr>
        <p:spPr>
          <a:xfrm>
            <a:off x="8635206" y="5790406"/>
            <a:ext cx="4038600" cy="2046714"/>
          </a:xfrm>
          <a:prstGeom prst="rect">
            <a:avLst/>
          </a:prstGeom>
        </p:spPr>
        <p:txBody>
          <a:bodyPr wrap="square">
            <a:spAutoFit/>
          </a:bodyPr>
          <a:lstStyle/>
          <a:p>
            <a:pPr>
              <a:spcAft>
                <a:spcPts val="600"/>
              </a:spcAft>
            </a:pPr>
            <a:r>
              <a:rPr lang="en-US" sz="2400" dirty="0">
                <a:solidFill>
                  <a:srgbClr val="000000"/>
                </a:solidFill>
                <a:latin typeface="Arial Narrow" charset="0"/>
              </a:rPr>
              <a:t>There a lot of different filters in use</a:t>
            </a:r>
          </a:p>
          <a:p>
            <a:pPr>
              <a:spcAft>
                <a:spcPts val="600"/>
              </a:spcAft>
            </a:pPr>
            <a:r>
              <a:rPr lang="en-US" sz="2400" dirty="0">
                <a:solidFill>
                  <a:srgbClr val="000000"/>
                </a:solidFill>
                <a:latin typeface="Arial Narrow" charset="0"/>
              </a:rPr>
              <a:t>A lot of papers written about that</a:t>
            </a:r>
          </a:p>
          <a:p>
            <a:pPr>
              <a:spcAft>
                <a:spcPts val="600"/>
              </a:spcAft>
            </a:pPr>
            <a:r>
              <a:rPr lang="en-US" sz="2400" dirty="0">
                <a:solidFill>
                  <a:srgbClr val="000000"/>
                </a:solidFill>
                <a:latin typeface="Arial Narrow" charset="0"/>
              </a:rPr>
              <a:t>You can get your PhD for finding a better one…</a:t>
            </a:r>
          </a:p>
          <a:p>
            <a:pPr>
              <a:spcAft>
                <a:spcPts val="600"/>
              </a:spcAft>
            </a:pPr>
            <a:endParaRPr lang="en-US" sz="2400" baseline="30000" dirty="0">
              <a:solidFill>
                <a:srgbClr val="000000"/>
              </a:solidFill>
              <a:latin typeface="Arial Narrow" charset="0"/>
            </a:endParaRPr>
          </a:p>
        </p:txBody>
      </p:sp>
      <p:sp>
        <p:nvSpPr>
          <p:cNvPr id="8" name="Rectangle 7"/>
          <p:cNvSpPr/>
          <p:nvPr/>
        </p:nvSpPr>
        <p:spPr>
          <a:xfrm>
            <a:off x="1472406" y="8533606"/>
            <a:ext cx="10210800" cy="954107"/>
          </a:xfrm>
          <a:prstGeom prst="rect">
            <a:avLst/>
          </a:prstGeom>
        </p:spPr>
        <p:txBody>
          <a:bodyPr wrap="square">
            <a:spAutoFit/>
          </a:bodyPr>
          <a:lstStyle/>
          <a:p>
            <a:pPr>
              <a:spcAft>
                <a:spcPts val="600"/>
              </a:spcAft>
            </a:pPr>
            <a:r>
              <a:rPr lang="en-US" sz="2800" dirty="0">
                <a:solidFill>
                  <a:srgbClr val="000000"/>
                </a:solidFill>
                <a:latin typeface="Arial Narrow" charset="0"/>
              </a:rPr>
              <a:t>I’ll get to another (and for folks like us, more interesting, I think) image reconstruction method in a minute… but first:</a:t>
            </a:r>
          </a:p>
        </p:txBody>
      </p:sp>
      <p:sp>
        <p:nvSpPr>
          <p:cNvPr id="3" name="Slide Number Placeholder 2"/>
          <p:cNvSpPr>
            <a:spLocks noGrp="1"/>
          </p:cNvSpPr>
          <p:nvPr>
            <p:ph type="sldNum" sz="quarter" idx="4"/>
          </p:nvPr>
        </p:nvSpPr>
        <p:spPr/>
        <p:txBody>
          <a:bodyPr/>
          <a:lstStyle/>
          <a:p>
            <a:fld id="{B2585BB7-0E2B-B849-9347-21F1ED6EAC3B}" type="slidenum">
              <a:rPr lang="en-US" smtClean="0"/>
              <a:t>34</a:t>
            </a:fld>
            <a:endParaRPr lang="en-US"/>
          </a:p>
        </p:txBody>
      </p:sp>
    </p:spTree>
    <p:extLst>
      <p:ext uri="{BB962C8B-B14F-4D97-AF65-F5344CB8AC3E}">
        <p14:creationId xmlns:p14="http://schemas.microsoft.com/office/powerpoint/2010/main" val="4070588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a:t>
            </a:r>
            <a:r>
              <a:rPr lang="en-US" sz="4200" dirty="0" err="1">
                <a:solidFill>
                  <a:srgbClr val="000000"/>
                </a:solidFill>
                <a:latin typeface="Arial Narrow" charset="0"/>
              </a:rPr>
              <a:t>RatCAP</a:t>
            </a:r>
            <a:r>
              <a:rPr lang="en-US" sz="4200" dirty="0">
                <a:solidFill>
                  <a:srgbClr val="000000"/>
                </a:solidFill>
                <a:latin typeface="Arial Narrow" charset="0"/>
              </a:rPr>
              <a:t> and Derivatives</a:t>
            </a:r>
          </a:p>
        </p:txBody>
      </p:sp>
      <p:sp>
        <p:nvSpPr>
          <p:cNvPr id="22" name="Rectangle 21"/>
          <p:cNvSpPr/>
          <p:nvPr/>
        </p:nvSpPr>
        <p:spPr>
          <a:xfrm>
            <a:off x="634206" y="2056606"/>
            <a:ext cx="11506200" cy="4416594"/>
          </a:xfrm>
          <a:prstGeom prst="rect">
            <a:avLst/>
          </a:prstGeom>
        </p:spPr>
        <p:txBody>
          <a:bodyPr wrap="square">
            <a:spAutoFit/>
          </a:bodyPr>
          <a:lstStyle/>
          <a:p>
            <a:pPr marL="457200" indent="-457200">
              <a:spcAft>
                <a:spcPts val="600"/>
              </a:spcAft>
              <a:buFont typeface="Arial"/>
              <a:buChar char="•"/>
            </a:pPr>
            <a:r>
              <a:rPr lang="en-US" sz="3200" dirty="0">
                <a:solidFill>
                  <a:srgbClr val="000000"/>
                </a:solidFill>
                <a:latin typeface="Arial Narrow" charset="0"/>
              </a:rPr>
              <a:t>One wants to use PET to study the neurophysiological activity and behavior in laboratory animals </a:t>
            </a:r>
          </a:p>
          <a:p>
            <a:pPr marL="457200" indent="-457200">
              <a:spcAft>
                <a:spcPts val="600"/>
              </a:spcAft>
              <a:buFont typeface="Arial"/>
              <a:buChar char="•"/>
            </a:pPr>
            <a:r>
              <a:rPr lang="en-US" sz="3200" dirty="0">
                <a:solidFill>
                  <a:srgbClr val="000000"/>
                </a:solidFill>
                <a:latin typeface="Arial Narrow" charset="0"/>
              </a:rPr>
              <a:t>Understand and treat illnesses in humans.</a:t>
            </a:r>
          </a:p>
          <a:p>
            <a:pPr marL="457200" indent="-457200">
              <a:spcAft>
                <a:spcPts val="600"/>
              </a:spcAft>
              <a:buFont typeface="Arial"/>
              <a:buChar char="•"/>
            </a:pPr>
            <a:r>
              <a:rPr lang="en-US" sz="3200" dirty="0">
                <a:solidFill>
                  <a:srgbClr val="000000"/>
                </a:solidFill>
                <a:latin typeface="Arial Narrow" charset="0"/>
              </a:rPr>
              <a:t>However, animals needed to be anesthetized during PET imaging.</a:t>
            </a:r>
          </a:p>
          <a:p>
            <a:pPr marL="457200" indent="-457200">
              <a:spcAft>
                <a:spcPts val="600"/>
              </a:spcAft>
              <a:buFont typeface="Arial"/>
              <a:buChar char="•"/>
            </a:pPr>
            <a:r>
              <a:rPr lang="en-US" sz="3200" dirty="0">
                <a:solidFill>
                  <a:srgbClr val="0000FF"/>
                </a:solidFill>
                <a:latin typeface="Arial Narrow" charset="0"/>
              </a:rPr>
              <a:t>Anesthesia can greatly depress the very brain functions and affect the neurochemistry that one is trying to study</a:t>
            </a:r>
          </a:p>
          <a:p>
            <a:pPr marL="457200" indent="-457200">
              <a:spcAft>
                <a:spcPts val="600"/>
              </a:spcAft>
              <a:buFont typeface="Arial"/>
              <a:buChar char="•"/>
            </a:pPr>
            <a:r>
              <a:rPr lang="en-US" sz="3200" dirty="0">
                <a:solidFill>
                  <a:srgbClr val="0000FF"/>
                </a:solidFill>
                <a:latin typeface="Arial Narrow" charset="0"/>
              </a:rPr>
              <a:t>Cannot study animal behavior while under anesthesia</a:t>
            </a:r>
          </a:p>
          <a:p>
            <a:pPr marL="457200" indent="-457200">
              <a:spcAft>
                <a:spcPts val="600"/>
              </a:spcAft>
              <a:buFont typeface="Arial"/>
              <a:buChar char="•"/>
            </a:pPr>
            <a:r>
              <a:rPr lang="en-US" sz="3200" dirty="0">
                <a:solidFill>
                  <a:srgbClr val="0000FF"/>
                </a:solidFill>
                <a:latin typeface="Arial Narrow" charset="0"/>
              </a:rPr>
              <a:t>The “Holy Grail” –  study brain processes in the awake animal using PET</a:t>
            </a:r>
          </a:p>
        </p:txBody>
      </p:sp>
      <p:sp>
        <p:nvSpPr>
          <p:cNvPr id="2" name="Slide Number Placeholder 1"/>
          <p:cNvSpPr>
            <a:spLocks noGrp="1"/>
          </p:cNvSpPr>
          <p:nvPr>
            <p:ph type="sldNum" sz="quarter" idx="4"/>
          </p:nvPr>
        </p:nvSpPr>
        <p:spPr/>
        <p:txBody>
          <a:bodyPr/>
          <a:lstStyle/>
          <a:p>
            <a:fld id="{B2585BB7-0E2B-B849-9347-21F1ED6EAC3B}" type="slidenum">
              <a:rPr lang="en-US" smtClean="0"/>
              <a:t>35</a:t>
            </a:fld>
            <a:endParaRPr lang="en-US"/>
          </a:p>
        </p:txBody>
      </p:sp>
    </p:spTree>
    <p:extLst>
      <p:ext uri="{BB962C8B-B14F-4D97-AF65-F5344CB8AC3E}">
        <p14:creationId xmlns:p14="http://schemas.microsoft.com/office/powerpoint/2010/main" val="3288234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Quest</a:t>
            </a:r>
          </a:p>
        </p:txBody>
      </p:sp>
      <p:sp>
        <p:nvSpPr>
          <p:cNvPr id="22" name="Rectangle 21"/>
          <p:cNvSpPr/>
          <p:nvPr/>
        </p:nvSpPr>
        <p:spPr>
          <a:xfrm>
            <a:off x="634206" y="2056606"/>
            <a:ext cx="5334000" cy="887422"/>
          </a:xfrm>
          <a:prstGeom prst="rect">
            <a:avLst/>
          </a:prstGeom>
        </p:spPr>
        <p:txBody>
          <a:bodyPr wrap="square">
            <a:spAutoFit/>
          </a:bodyPr>
          <a:lstStyle/>
          <a:p>
            <a:pPr>
              <a:spcAft>
                <a:spcPts val="600"/>
              </a:spcAft>
            </a:pPr>
            <a:r>
              <a:rPr lang="en-US" sz="2800" b="1" dirty="0">
                <a:solidFill>
                  <a:srgbClr val="0000FF"/>
                </a:solidFill>
                <a:latin typeface="Arial Narrow" charset="0"/>
              </a:rPr>
              <a:t>To convert something like this…</a:t>
            </a:r>
          </a:p>
          <a:p>
            <a:pPr>
              <a:spcAft>
                <a:spcPts val="600"/>
              </a:spcAft>
            </a:pPr>
            <a:endParaRPr lang="en-US" sz="2800" b="1" baseline="30000" dirty="0">
              <a:solidFill>
                <a:srgbClr val="0000FF"/>
              </a:solidFill>
              <a:latin typeface="Arial Narrow" charset="0"/>
            </a:endParaRPr>
          </a:p>
        </p:txBody>
      </p:sp>
      <p:pic>
        <p:nvPicPr>
          <p:cNvPr id="3" name="Picture 2"/>
          <p:cNvPicPr>
            <a:picLocks noChangeAspect="1"/>
          </p:cNvPicPr>
          <p:nvPr/>
        </p:nvPicPr>
        <p:blipFill>
          <a:blip r:embed="rId2"/>
          <a:stretch>
            <a:fillRect/>
          </a:stretch>
        </p:blipFill>
        <p:spPr>
          <a:xfrm>
            <a:off x="862806" y="2818606"/>
            <a:ext cx="4343400" cy="4484561"/>
          </a:xfrm>
          <a:prstGeom prst="rect">
            <a:avLst/>
          </a:prstGeom>
        </p:spPr>
      </p:pic>
      <p:pic>
        <p:nvPicPr>
          <p:cNvPr id="2" name="Picture 1"/>
          <p:cNvPicPr>
            <a:picLocks noChangeAspect="1"/>
          </p:cNvPicPr>
          <p:nvPr/>
        </p:nvPicPr>
        <p:blipFill>
          <a:blip r:embed="rId3"/>
          <a:stretch>
            <a:fillRect/>
          </a:stretch>
        </p:blipFill>
        <p:spPr>
          <a:xfrm>
            <a:off x="6577806" y="4156344"/>
            <a:ext cx="5181600" cy="4301062"/>
          </a:xfrm>
          <a:prstGeom prst="rect">
            <a:avLst/>
          </a:prstGeom>
        </p:spPr>
      </p:pic>
      <p:sp>
        <p:nvSpPr>
          <p:cNvPr id="7" name="Rectangle 6"/>
          <p:cNvSpPr/>
          <p:nvPr/>
        </p:nvSpPr>
        <p:spPr>
          <a:xfrm>
            <a:off x="6425406" y="3362186"/>
            <a:ext cx="5334000" cy="523220"/>
          </a:xfrm>
          <a:prstGeom prst="rect">
            <a:avLst/>
          </a:prstGeom>
        </p:spPr>
        <p:txBody>
          <a:bodyPr wrap="square">
            <a:spAutoFit/>
          </a:bodyPr>
          <a:lstStyle/>
          <a:p>
            <a:pPr>
              <a:spcAft>
                <a:spcPts val="600"/>
              </a:spcAft>
            </a:pPr>
            <a:r>
              <a:rPr lang="en-US" sz="2800" b="1" dirty="0">
                <a:solidFill>
                  <a:srgbClr val="0000FF"/>
                </a:solidFill>
                <a:latin typeface="Arial Narrow" charset="0"/>
              </a:rPr>
              <a:t>… into something like this…</a:t>
            </a:r>
          </a:p>
        </p:txBody>
      </p:sp>
      <p:sp>
        <p:nvSpPr>
          <p:cNvPr id="4" name="Slide Number Placeholder 3"/>
          <p:cNvSpPr>
            <a:spLocks noGrp="1"/>
          </p:cNvSpPr>
          <p:nvPr>
            <p:ph type="sldNum" sz="quarter" idx="4"/>
          </p:nvPr>
        </p:nvSpPr>
        <p:spPr/>
        <p:txBody>
          <a:bodyPr/>
          <a:lstStyle/>
          <a:p>
            <a:fld id="{B2585BB7-0E2B-B849-9347-21F1ED6EAC3B}" type="slidenum">
              <a:rPr lang="en-US" smtClean="0"/>
              <a:t>36</a:t>
            </a:fld>
            <a:endParaRPr lang="en-US"/>
          </a:p>
        </p:txBody>
      </p:sp>
    </p:spTree>
    <p:extLst>
      <p:ext uri="{BB962C8B-B14F-4D97-AF65-F5344CB8AC3E}">
        <p14:creationId xmlns:p14="http://schemas.microsoft.com/office/powerpoint/2010/main" val="17369675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RatCAP</a:t>
            </a:r>
            <a:r>
              <a:rPr lang="en-US" sz="4200" dirty="0">
                <a:solidFill>
                  <a:srgbClr val="000000"/>
                </a:solidFill>
                <a:latin typeface="Arial Narrow" charset="0"/>
              </a:rPr>
              <a:t>: Rat Conscious Animal PET</a:t>
            </a:r>
          </a:p>
        </p:txBody>
      </p:sp>
      <p:sp>
        <p:nvSpPr>
          <p:cNvPr id="5" name="Rectangle 4"/>
          <p:cNvSpPr/>
          <p:nvPr/>
        </p:nvSpPr>
        <p:spPr>
          <a:xfrm>
            <a:off x="558006" y="2285206"/>
            <a:ext cx="10853565" cy="1200329"/>
          </a:xfrm>
          <a:prstGeom prst="rect">
            <a:avLst/>
          </a:prstGeom>
        </p:spPr>
        <p:txBody>
          <a:bodyPr wrap="square">
            <a:spAutoFit/>
          </a:bodyPr>
          <a:lstStyle/>
          <a:p>
            <a:r>
              <a:rPr lang="en-US" sz="3600" dirty="0">
                <a:solidFill>
                  <a:srgbClr val="0000FF"/>
                </a:solidFill>
              </a:rPr>
              <a:t>A miniature, complete full-ring </a:t>
            </a:r>
            <a:r>
              <a:rPr lang="en-US" sz="3600" dirty="0" err="1">
                <a:solidFill>
                  <a:srgbClr val="0000FF"/>
                </a:solidFill>
              </a:rPr>
              <a:t>tomograph</a:t>
            </a:r>
            <a:r>
              <a:rPr lang="en-US" sz="3600" dirty="0">
                <a:solidFill>
                  <a:srgbClr val="0000FF"/>
                </a:solidFill>
              </a:rPr>
              <a:t> mounted to the head of an awake rat. </a:t>
            </a:r>
          </a:p>
        </p:txBody>
      </p:sp>
      <p:sp>
        <p:nvSpPr>
          <p:cNvPr id="6" name="Rectangle 5"/>
          <p:cNvSpPr/>
          <p:nvPr/>
        </p:nvSpPr>
        <p:spPr>
          <a:xfrm>
            <a:off x="405606" y="3733006"/>
            <a:ext cx="6499225" cy="5016757"/>
          </a:xfrm>
          <a:prstGeom prst="rect">
            <a:avLst/>
          </a:prstGeom>
        </p:spPr>
        <p:txBody>
          <a:bodyPr>
            <a:spAutoFit/>
          </a:bodyPr>
          <a:lstStyle/>
          <a:p>
            <a:r>
              <a:rPr lang="en-US" sz="3200" dirty="0">
                <a:solidFill>
                  <a:srgbClr val="0000FF"/>
                </a:solidFill>
              </a:rPr>
              <a:t>Compact, light weight (&lt; 200 g), low power detector</a:t>
            </a:r>
          </a:p>
          <a:p>
            <a:endParaRPr lang="en-US" sz="3200" dirty="0">
              <a:solidFill>
                <a:srgbClr val="0000FF"/>
              </a:solidFill>
            </a:endParaRPr>
          </a:p>
          <a:p>
            <a:r>
              <a:rPr lang="en-US" sz="3200" dirty="0">
                <a:solidFill>
                  <a:srgbClr val="0000FF"/>
                </a:solidFill>
              </a:rPr>
              <a:t>Small field of view  </a:t>
            </a:r>
            <a:r>
              <a:rPr lang="fr-FR" sz="3200" dirty="0">
                <a:solidFill>
                  <a:srgbClr val="0000FF"/>
                </a:solidFill>
              </a:rPr>
              <a:t>(38 mm dia. x 18 mm axial)</a:t>
            </a:r>
          </a:p>
          <a:p>
            <a:endParaRPr lang="fr-FR" sz="3200" dirty="0">
              <a:solidFill>
                <a:srgbClr val="0000FF"/>
              </a:solidFill>
            </a:endParaRPr>
          </a:p>
          <a:p>
            <a:r>
              <a:rPr lang="fr-FR" sz="3200" dirty="0" err="1">
                <a:solidFill>
                  <a:srgbClr val="0000FF"/>
                </a:solidFill>
              </a:rPr>
              <a:t>Attached</a:t>
            </a:r>
            <a:r>
              <a:rPr lang="fr-FR" sz="3200" dirty="0">
                <a:solidFill>
                  <a:srgbClr val="0000FF"/>
                </a:solidFill>
              </a:rPr>
              <a:t> to the </a:t>
            </a:r>
            <a:r>
              <a:rPr lang="fr-FR" sz="3200" dirty="0" err="1">
                <a:solidFill>
                  <a:srgbClr val="0000FF"/>
                </a:solidFill>
              </a:rPr>
              <a:t>head</a:t>
            </a:r>
            <a:r>
              <a:rPr lang="fr-FR" sz="3200" dirty="0">
                <a:solidFill>
                  <a:srgbClr val="0000FF"/>
                </a:solidFill>
              </a:rPr>
              <a:t> of the rat and </a:t>
            </a:r>
            <a:r>
              <a:rPr lang="fr-FR" sz="3200" dirty="0" err="1">
                <a:solidFill>
                  <a:srgbClr val="0000FF"/>
                </a:solidFill>
              </a:rPr>
              <a:t>supported</a:t>
            </a:r>
            <a:r>
              <a:rPr lang="fr-FR" sz="3200" dirty="0">
                <a:solidFill>
                  <a:srgbClr val="0000FF"/>
                </a:solidFill>
              </a:rPr>
              <a:t> by a </a:t>
            </a:r>
            <a:r>
              <a:rPr lang="fr-FR" sz="3200" dirty="0" err="1">
                <a:solidFill>
                  <a:srgbClr val="0000FF"/>
                </a:solidFill>
              </a:rPr>
              <a:t>tether</a:t>
            </a:r>
            <a:r>
              <a:rPr lang="fr-FR" sz="3200" dirty="0">
                <a:solidFill>
                  <a:srgbClr val="0000FF"/>
                </a:solidFill>
              </a:rPr>
              <a:t> </a:t>
            </a:r>
            <a:r>
              <a:rPr lang="fr-FR" sz="3200" dirty="0" err="1">
                <a:solidFill>
                  <a:srgbClr val="0000FF"/>
                </a:solidFill>
              </a:rPr>
              <a:t>which</a:t>
            </a:r>
            <a:r>
              <a:rPr lang="fr-FR" sz="3200" dirty="0">
                <a:solidFill>
                  <a:srgbClr val="0000FF"/>
                </a:solidFill>
              </a:rPr>
              <a:t> </a:t>
            </a:r>
            <a:r>
              <a:rPr lang="fr-FR" sz="3200" dirty="0" err="1">
                <a:solidFill>
                  <a:srgbClr val="0000FF"/>
                </a:solidFill>
              </a:rPr>
              <a:t>allows</a:t>
            </a:r>
            <a:r>
              <a:rPr lang="fr-FR" sz="3200" dirty="0">
                <a:solidFill>
                  <a:srgbClr val="0000FF"/>
                </a:solidFill>
              </a:rPr>
              <a:t> </a:t>
            </a:r>
            <a:r>
              <a:rPr lang="fr-FR" sz="3200" dirty="0" err="1">
                <a:solidFill>
                  <a:srgbClr val="0000FF"/>
                </a:solidFill>
              </a:rPr>
              <a:t>reasonable</a:t>
            </a:r>
            <a:r>
              <a:rPr lang="fr-FR" sz="3200" dirty="0">
                <a:solidFill>
                  <a:srgbClr val="0000FF"/>
                </a:solidFill>
              </a:rPr>
              <a:t> </a:t>
            </a:r>
            <a:r>
              <a:rPr lang="fr-FR" sz="3200" dirty="0" err="1">
                <a:solidFill>
                  <a:srgbClr val="0000FF"/>
                </a:solidFill>
              </a:rPr>
              <a:t>freedom</a:t>
            </a:r>
            <a:r>
              <a:rPr lang="fr-FR" sz="3200" dirty="0">
                <a:solidFill>
                  <a:srgbClr val="0000FF"/>
                </a:solidFill>
              </a:rPr>
              <a:t> of </a:t>
            </a:r>
            <a:r>
              <a:rPr lang="fr-FR" sz="3200" dirty="0" err="1">
                <a:solidFill>
                  <a:srgbClr val="0000FF"/>
                </a:solidFill>
              </a:rPr>
              <a:t>movement</a:t>
            </a:r>
            <a:r>
              <a:rPr lang="fr-FR" sz="3200" dirty="0">
                <a:solidFill>
                  <a:srgbClr val="0000FF"/>
                </a:solidFill>
              </a:rPr>
              <a:t> for the animal</a:t>
            </a:r>
          </a:p>
        </p:txBody>
      </p:sp>
      <p:pic>
        <p:nvPicPr>
          <p:cNvPr id="2" name="Oct19Edited.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390606" y="3656806"/>
            <a:ext cx="5181600" cy="3886200"/>
          </a:xfrm>
          <a:prstGeom prst="rect">
            <a:avLst/>
          </a:prstGeom>
        </p:spPr>
      </p:pic>
      <p:sp>
        <p:nvSpPr>
          <p:cNvPr id="3" name="Slide Number Placeholder 2"/>
          <p:cNvSpPr>
            <a:spLocks noGrp="1"/>
          </p:cNvSpPr>
          <p:nvPr>
            <p:ph type="sldNum" sz="quarter" idx="4"/>
          </p:nvPr>
        </p:nvSpPr>
        <p:spPr/>
        <p:txBody>
          <a:bodyPr/>
          <a:lstStyle/>
          <a:p>
            <a:fld id="{B2585BB7-0E2B-B849-9347-21F1ED6EAC3B}" type="slidenum">
              <a:rPr lang="en-US" smtClean="0"/>
              <a:t>37</a:t>
            </a:fld>
            <a:endParaRPr lang="en-US"/>
          </a:p>
        </p:txBody>
      </p:sp>
    </p:spTree>
    <p:extLst>
      <p:ext uri="{BB962C8B-B14F-4D97-AF65-F5344CB8AC3E}">
        <p14:creationId xmlns:p14="http://schemas.microsoft.com/office/powerpoint/2010/main" val="14110098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RatCAP</a:t>
            </a:r>
            <a:r>
              <a:rPr lang="en-US" sz="4200" dirty="0">
                <a:solidFill>
                  <a:srgbClr val="000000"/>
                </a:solidFill>
                <a:latin typeface="Arial Narrow" charset="0"/>
              </a:rPr>
              <a:t>: Rat Conscious Animal PET</a:t>
            </a:r>
          </a:p>
        </p:txBody>
      </p:sp>
      <p:sp>
        <p:nvSpPr>
          <p:cNvPr id="5" name="Rectangle 4"/>
          <p:cNvSpPr/>
          <p:nvPr/>
        </p:nvSpPr>
        <p:spPr>
          <a:xfrm>
            <a:off x="558006" y="2132806"/>
            <a:ext cx="11887200" cy="1077218"/>
          </a:xfrm>
          <a:prstGeom prst="rect">
            <a:avLst/>
          </a:prstGeom>
        </p:spPr>
        <p:txBody>
          <a:bodyPr wrap="square">
            <a:spAutoFit/>
          </a:bodyPr>
          <a:lstStyle/>
          <a:p>
            <a:r>
              <a:rPr lang="en-US" sz="3200" b="1" dirty="0">
                <a:solidFill>
                  <a:srgbClr val="0000FF"/>
                </a:solidFill>
              </a:rPr>
              <a:t>Ring containing 12 block detectors of 32 2x2 mm</a:t>
            </a:r>
            <a:r>
              <a:rPr lang="en-US" sz="3200" b="1" baseline="30000" dirty="0">
                <a:solidFill>
                  <a:srgbClr val="0000FF"/>
                </a:solidFill>
              </a:rPr>
              <a:t>2</a:t>
            </a:r>
            <a:r>
              <a:rPr lang="en-US" sz="3200" b="1" dirty="0">
                <a:solidFill>
                  <a:srgbClr val="0000FF"/>
                </a:solidFill>
              </a:rPr>
              <a:t> x 5 mm deep LSO crystals with APDs and integrated readout electronics</a:t>
            </a:r>
            <a:endParaRPr lang="en-US" sz="3200" dirty="0">
              <a:solidFill>
                <a:srgbClr val="0000FF"/>
              </a:solidFill>
            </a:endParaRPr>
          </a:p>
        </p:txBody>
      </p:sp>
      <p:pic>
        <p:nvPicPr>
          <p:cNvPr id="2" name="Picture 1"/>
          <p:cNvPicPr>
            <a:picLocks noChangeAspect="1"/>
          </p:cNvPicPr>
          <p:nvPr/>
        </p:nvPicPr>
        <p:blipFill>
          <a:blip r:embed="rId2"/>
          <a:stretch>
            <a:fillRect/>
          </a:stretch>
        </p:blipFill>
        <p:spPr>
          <a:xfrm>
            <a:off x="558006" y="3492374"/>
            <a:ext cx="3898232" cy="4203032"/>
          </a:xfrm>
          <a:prstGeom prst="rect">
            <a:avLst/>
          </a:prstGeom>
        </p:spPr>
      </p:pic>
      <p:pic>
        <p:nvPicPr>
          <p:cNvPr id="4" name="Picture 3"/>
          <p:cNvPicPr>
            <a:picLocks noChangeAspect="1"/>
          </p:cNvPicPr>
          <p:nvPr/>
        </p:nvPicPr>
        <p:blipFill>
          <a:blip r:embed="rId3"/>
          <a:stretch>
            <a:fillRect/>
          </a:stretch>
        </p:blipFill>
        <p:spPr>
          <a:xfrm>
            <a:off x="5435600" y="3594099"/>
            <a:ext cx="2894806" cy="3067749"/>
          </a:xfrm>
          <a:prstGeom prst="rect">
            <a:avLst/>
          </a:prstGeom>
        </p:spPr>
      </p:pic>
      <p:pic>
        <p:nvPicPr>
          <p:cNvPr id="7" name="Picture 6"/>
          <p:cNvPicPr>
            <a:picLocks noChangeAspect="1"/>
          </p:cNvPicPr>
          <p:nvPr/>
        </p:nvPicPr>
        <p:blipFill>
          <a:blip r:embed="rId4"/>
          <a:stretch>
            <a:fillRect/>
          </a:stretch>
        </p:blipFill>
        <p:spPr>
          <a:xfrm>
            <a:off x="8635206" y="3961605"/>
            <a:ext cx="3505200" cy="3267027"/>
          </a:xfrm>
          <a:prstGeom prst="rect">
            <a:avLst/>
          </a:prstGeom>
        </p:spPr>
      </p:pic>
      <p:sp>
        <p:nvSpPr>
          <p:cNvPr id="9" name="Rectangle 8"/>
          <p:cNvSpPr/>
          <p:nvPr/>
        </p:nvSpPr>
        <p:spPr>
          <a:xfrm>
            <a:off x="7111206" y="7009606"/>
            <a:ext cx="1981200" cy="1200328"/>
          </a:xfrm>
          <a:prstGeom prst="rect">
            <a:avLst/>
          </a:prstGeom>
        </p:spPr>
        <p:txBody>
          <a:bodyPr wrap="square">
            <a:spAutoFit/>
          </a:bodyPr>
          <a:lstStyle/>
          <a:p>
            <a:r>
              <a:rPr lang="en-US" sz="2400" b="1" dirty="0">
                <a:solidFill>
                  <a:srgbClr val="0000FF"/>
                </a:solidFill>
              </a:rPr>
              <a:t>APD</a:t>
            </a:r>
            <a:endParaRPr lang="en-US" sz="2400" dirty="0">
              <a:solidFill>
                <a:srgbClr val="0000FF"/>
              </a:solidFill>
            </a:endParaRPr>
          </a:p>
          <a:p>
            <a:r>
              <a:rPr lang="en-US" sz="2400" b="1" dirty="0">
                <a:solidFill>
                  <a:srgbClr val="0000FF"/>
                </a:solidFill>
              </a:rPr>
              <a:t>(</a:t>
            </a:r>
            <a:r>
              <a:rPr lang="en-US" sz="2400" b="1" dirty="0" err="1">
                <a:solidFill>
                  <a:srgbClr val="0000FF"/>
                </a:solidFill>
              </a:rPr>
              <a:t>Hamamastu</a:t>
            </a:r>
            <a:r>
              <a:rPr lang="en-US" sz="2400" b="1" dirty="0">
                <a:solidFill>
                  <a:srgbClr val="0000FF"/>
                </a:solidFill>
              </a:rPr>
              <a:t> </a:t>
            </a:r>
            <a:endParaRPr lang="en-US" sz="2400" dirty="0">
              <a:solidFill>
                <a:srgbClr val="0000FF"/>
              </a:solidFill>
            </a:endParaRPr>
          </a:p>
          <a:p>
            <a:r>
              <a:rPr lang="en-US" sz="2400" b="1" dirty="0">
                <a:solidFill>
                  <a:srgbClr val="0000FF"/>
                </a:solidFill>
              </a:rPr>
              <a:t>S8550)</a:t>
            </a:r>
            <a:endParaRPr lang="en-US" sz="2400" dirty="0">
              <a:solidFill>
                <a:srgbClr val="0000FF"/>
              </a:solidFill>
            </a:endParaRPr>
          </a:p>
        </p:txBody>
      </p:sp>
      <p:sp>
        <p:nvSpPr>
          <p:cNvPr id="10" name="Rectangle 9"/>
          <p:cNvSpPr/>
          <p:nvPr/>
        </p:nvSpPr>
        <p:spPr>
          <a:xfrm>
            <a:off x="5053806" y="7028478"/>
            <a:ext cx="1981200" cy="1200328"/>
          </a:xfrm>
          <a:prstGeom prst="rect">
            <a:avLst/>
          </a:prstGeom>
        </p:spPr>
        <p:txBody>
          <a:bodyPr wrap="square">
            <a:spAutoFit/>
          </a:bodyPr>
          <a:lstStyle/>
          <a:p>
            <a:r>
              <a:rPr lang="en-US" sz="2400" b="1" dirty="0">
                <a:solidFill>
                  <a:srgbClr val="0000FF"/>
                </a:solidFill>
              </a:rPr>
              <a:t>4x8 array of</a:t>
            </a:r>
            <a:endParaRPr lang="en-US" sz="2400" dirty="0">
              <a:solidFill>
                <a:srgbClr val="0000FF"/>
              </a:solidFill>
            </a:endParaRPr>
          </a:p>
          <a:p>
            <a:r>
              <a:rPr lang="en-US" sz="2400" b="1" dirty="0">
                <a:solidFill>
                  <a:srgbClr val="0000FF"/>
                </a:solidFill>
              </a:rPr>
              <a:t>LSO crystals</a:t>
            </a:r>
            <a:endParaRPr lang="en-US" sz="2400" dirty="0">
              <a:solidFill>
                <a:srgbClr val="0000FF"/>
              </a:solidFill>
            </a:endParaRPr>
          </a:p>
          <a:p>
            <a:r>
              <a:rPr lang="en-US" sz="2400" b="1" dirty="0">
                <a:solidFill>
                  <a:srgbClr val="0000FF"/>
                </a:solidFill>
              </a:rPr>
              <a:t>(2x2x5 mm</a:t>
            </a:r>
            <a:r>
              <a:rPr lang="en-US" sz="2400" b="1" baseline="30000" dirty="0">
                <a:solidFill>
                  <a:srgbClr val="0000FF"/>
                </a:solidFill>
              </a:rPr>
              <a:t>3</a:t>
            </a:r>
            <a:r>
              <a:rPr lang="en-US" sz="2400" b="1" dirty="0">
                <a:solidFill>
                  <a:srgbClr val="0000FF"/>
                </a:solidFill>
              </a:rPr>
              <a:t>)</a:t>
            </a:r>
            <a:endParaRPr lang="en-US" sz="2400" dirty="0">
              <a:solidFill>
                <a:srgbClr val="0000FF"/>
              </a:solidFill>
            </a:endParaRPr>
          </a:p>
        </p:txBody>
      </p:sp>
      <p:cxnSp>
        <p:nvCxnSpPr>
          <p:cNvPr id="12" name="Straight Arrow Connector 11"/>
          <p:cNvCxnSpPr/>
          <p:nvPr/>
        </p:nvCxnSpPr>
        <p:spPr bwMode="auto">
          <a:xfrm flipV="1">
            <a:off x="5739606" y="6323806"/>
            <a:ext cx="304800" cy="6096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5" name="Straight Arrow Connector 14"/>
          <p:cNvCxnSpPr/>
          <p:nvPr/>
        </p:nvCxnSpPr>
        <p:spPr bwMode="auto">
          <a:xfrm flipH="1" flipV="1">
            <a:off x="7187406" y="6400006"/>
            <a:ext cx="228600" cy="6858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4" name="Rectangle 13"/>
          <p:cNvSpPr/>
          <p:nvPr/>
        </p:nvSpPr>
        <p:spPr>
          <a:xfrm>
            <a:off x="9244806" y="7466806"/>
            <a:ext cx="3297324" cy="523220"/>
          </a:xfrm>
          <a:prstGeom prst="rect">
            <a:avLst/>
          </a:prstGeom>
        </p:spPr>
        <p:txBody>
          <a:bodyPr wrap="none">
            <a:spAutoFit/>
          </a:bodyPr>
          <a:lstStyle/>
          <a:p>
            <a:r>
              <a:rPr lang="en-US" sz="2800" b="1" dirty="0">
                <a:solidFill>
                  <a:srgbClr val="008000"/>
                </a:solidFill>
              </a:rPr>
              <a:t>Actual </a:t>
            </a:r>
            <a:r>
              <a:rPr lang="en-US" sz="2800" b="1" dirty="0" err="1">
                <a:solidFill>
                  <a:srgbClr val="008000"/>
                </a:solidFill>
              </a:rPr>
              <a:t>RatCAP</a:t>
            </a:r>
            <a:r>
              <a:rPr lang="en-US" sz="2800" b="1" dirty="0">
                <a:solidFill>
                  <a:srgbClr val="008000"/>
                </a:solidFill>
              </a:rPr>
              <a:t> Ring</a:t>
            </a:r>
            <a:endParaRPr lang="en-US" sz="2800" dirty="0">
              <a:solidFill>
                <a:srgbClr val="008000"/>
              </a:solidFill>
            </a:endParaRPr>
          </a:p>
        </p:txBody>
      </p:sp>
      <p:sp>
        <p:nvSpPr>
          <p:cNvPr id="13" name="Rectangle 12"/>
          <p:cNvSpPr/>
          <p:nvPr/>
        </p:nvSpPr>
        <p:spPr>
          <a:xfrm>
            <a:off x="634206" y="8446988"/>
            <a:ext cx="11887200" cy="1077218"/>
          </a:xfrm>
          <a:prstGeom prst="rect">
            <a:avLst/>
          </a:prstGeom>
        </p:spPr>
        <p:txBody>
          <a:bodyPr wrap="square">
            <a:spAutoFit/>
          </a:bodyPr>
          <a:lstStyle/>
          <a:p>
            <a:r>
              <a:rPr lang="en-US" sz="3200" b="1" dirty="0">
                <a:solidFill>
                  <a:srgbClr val="0000FF"/>
                </a:solidFill>
              </a:rPr>
              <a:t>All the magic lies in the </a:t>
            </a:r>
            <a:r>
              <a:rPr lang="en-US" sz="3200" b="1" dirty="0" err="1">
                <a:solidFill>
                  <a:srgbClr val="0000FF"/>
                </a:solidFill>
              </a:rPr>
              <a:t>RatCAP</a:t>
            </a:r>
            <a:r>
              <a:rPr lang="en-US" sz="3200" b="1" dirty="0">
                <a:solidFill>
                  <a:srgbClr val="0000FF"/>
                </a:solidFill>
              </a:rPr>
              <a:t> ASIC, which takes care of all the signal processing. Reports channel # with timestamp</a:t>
            </a:r>
            <a:endParaRPr lang="en-US" sz="3200" dirty="0">
              <a:solidFill>
                <a:srgbClr val="0000FF"/>
              </a:solidFill>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38</a:t>
            </a:fld>
            <a:endParaRPr lang="en-US"/>
          </a:p>
        </p:txBody>
      </p:sp>
    </p:spTree>
    <p:extLst>
      <p:ext uri="{BB962C8B-B14F-4D97-AF65-F5344CB8AC3E}">
        <p14:creationId xmlns:p14="http://schemas.microsoft.com/office/powerpoint/2010/main" val="5121440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RatCAP</a:t>
            </a:r>
            <a:r>
              <a:rPr lang="en-US" sz="4200" dirty="0">
                <a:solidFill>
                  <a:srgbClr val="000000"/>
                </a:solidFill>
                <a:latin typeface="Arial Narrow" charset="0"/>
              </a:rPr>
              <a:t> Derivatives</a:t>
            </a:r>
          </a:p>
        </p:txBody>
      </p:sp>
      <p:sp>
        <p:nvSpPr>
          <p:cNvPr id="5" name="Rectangle 4"/>
          <p:cNvSpPr/>
          <p:nvPr/>
        </p:nvSpPr>
        <p:spPr>
          <a:xfrm>
            <a:off x="558006" y="2285206"/>
            <a:ext cx="11887200" cy="1077218"/>
          </a:xfrm>
          <a:prstGeom prst="rect">
            <a:avLst/>
          </a:prstGeom>
        </p:spPr>
        <p:txBody>
          <a:bodyPr wrap="square">
            <a:spAutoFit/>
          </a:bodyPr>
          <a:lstStyle/>
          <a:p>
            <a:r>
              <a:rPr lang="en-US" sz="3200" b="1" dirty="0">
                <a:solidFill>
                  <a:srgbClr val="0000FF"/>
                </a:solidFill>
              </a:rPr>
              <a:t>Once you have a working ASIC, you try to re-use it for all kinds of other cool things… </a:t>
            </a:r>
            <a:endParaRPr lang="en-US" sz="3200" dirty="0">
              <a:solidFill>
                <a:srgbClr val="0000FF"/>
              </a:solidFill>
            </a:endParaRPr>
          </a:p>
        </p:txBody>
      </p:sp>
      <p:pic>
        <p:nvPicPr>
          <p:cNvPr id="3" name="Picture 2"/>
          <p:cNvPicPr>
            <a:picLocks noChangeAspect="1"/>
          </p:cNvPicPr>
          <p:nvPr/>
        </p:nvPicPr>
        <p:blipFill>
          <a:blip r:embed="rId2"/>
          <a:stretch>
            <a:fillRect/>
          </a:stretch>
        </p:blipFill>
        <p:spPr>
          <a:xfrm>
            <a:off x="5511006" y="3504406"/>
            <a:ext cx="1983608" cy="1665439"/>
          </a:xfrm>
          <a:prstGeom prst="rect">
            <a:avLst/>
          </a:prstGeom>
        </p:spPr>
      </p:pic>
      <p:pic>
        <p:nvPicPr>
          <p:cNvPr id="6" name="Picture 5"/>
          <p:cNvPicPr>
            <a:picLocks noChangeAspect="1"/>
          </p:cNvPicPr>
          <p:nvPr/>
        </p:nvPicPr>
        <p:blipFill>
          <a:blip r:embed="rId3"/>
          <a:stretch>
            <a:fillRect/>
          </a:stretch>
        </p:blipFill>
        <p:spPr>
          <a:xfrm>
            <a:off x="1777206" y="6109391"/>
            <a:ext cx="2481319" cy="2271815"/>
          </a:xfrm>
          <a:prstGeom prst="rect">
            <a:avLst/>
          </a:prstGeom>
        </p:spPr>
      </p:pic>
      <p:pic>
        <p:nvPicPr>
          <p:cNvPr id="8" name="Picture 7"/>
          <p:cNvPicPr>
            <a:picLocks noChangeAspect="1"/>
          </p:cNvPicPr>
          <p:nvPr/>
        </p:nvPicPr>
        <p:blipFill>
          <a:blip r:embed="rId4"/>
          <a:stretch>
            <a:fillRect/>
          </a:stretch>
        </p:blipFill>
        <p:spPr>
          <a:xfrm>
            <a:off x="5130006" y="6095206"/>
            <a:ext cx="3057525" cy="2295525"/>
          </a:xfrm>
          <a:prstGeom prst="rect">
            <a:avLst/>
          </a:prstGeom>
        </p:spPr>
      </p:pic>
      <p:cxnSp>
        <p:nvCxnSpPr>
          <p:cNvPr id="16" name="Straight Arrow Connector 15"/>
          <p:cNvCxnSpPr/>
          <p:nvPr/>
        </p:nvCxnSpPr>
        <p:spPr bwMode="auto">
          <a:xfrm flipH="1">
            <a:off x="4215606" y="5257006"/>
            <a:ext cx="198120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Arrow Connector 19"/>
          <p:cNvCxnSpPr/>
          <p:nvPr/>
        </p:nvCxnSpPr>
        <p:spPr bwMode="auto">
          <a:xfrm>
            <a:off x="6501606" y="5257006"/>
            <a:ext cx="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Straight Arrow Connector 21"/>
          <p:cNvCxnSpPr/>
          <p:nvPr/>
        </p:nvCxnSpPr>
        <p:spPr bwMode="auto">
          <a:xfrm>
            <a:off x="6806406" y="5257006"/>
            <a:ext cx="198120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7" name="Rectangle 16"/>
          <p:cNvSpPr/>
          <p:nvPr/>
        </p:nvSpPr>
        <p:spPr>
          <a:xfrm>
            <a:off x="5053806" y="5252541"/>
            <a:ext cx="3200400" cy="461665"/>
          </a:xfrm>
          <a:prstGeom prst="rect">
            <a:avLst/>
          </a:prstGeom>
          <a:solidFill>
            <a:schemeClr val="bg1"/>
          </a:solidFill>
        </p:spPr>
        <p:txBody>
          <a:bodyPr wrap="square">
            <a:spAutoFit/>
          </a:bodyPr>
          <a:lstStyle/>
          <a:p>
            <a:r>
              <a:rPr lang="en-US" sz="2400" b="1" dirty="0">
                <a:solidFill>
                  <a:srgbClr val="0000FF"/>
                </a:solidFill>
              </a:rPr>
              <a:t>Original </a:t>
            </a:r>
            <a:r>
              <a:rPr lang="en-US" sz="2400" b="1" dirty="0" err="1">
                <a:solidFill>
                  <a:srgbClr val="0000FF"/>
                </a:solidFill>
              </a:rPr>
              <a:t>RatCAP</a:t>
            </a:r>
            <a:r>
              <a:rPr lang="en-US" sz="2400" b="1" dirty="0">
                <a:solidFill>
                  <a:srgbClr val="0000FF"/>
                </a:solidFill>
              </a:rPr>
              <a:t> V1</a:t>
            </a:r>
            <a:endParaRPr lang="en-US" sz="2400" dirty="0">
              <a:solidFill>
                <a:srgbClr val="0000FF"/>
              </a:solidFill>
            </a:endParaRPr>
          </a:p>
        </p:txBody>
      </p:sp>
      <p:sp>
        <p:nvSpPr>
          <p:cNvPr id="24" name="Rectangle 23"/>
          <p:cNvSpPr/>
          <p:nvPr/>
        </p:nvSpPr>
        <p:spPr>
          <a:xfrm>
            <a:off x="1167606" y="8538666"/>
            <a:ext cx="3200400" cy="830997"/>
          </a:xfrm>
          <a:prstGeom prst="rect">
            <a:avLst/>
          </a:prstGeom>
          <a:solidFill>
            <a:schemeClr val="bg1"/>
          </a:solidFill>
        </p:spPr>
        <p:txBody>
          <a:bodyPr wrap="square">
            <a:spAutoFit/>
          </a:bodyPr>
          <a:lstStyle/>
          <a:p>
            <a:pPr algn="ctr"/>
            <a:r>
              <a:rPr lang="en-US" sz="2400" b="1" dirty="0" err="1">
                <a:solidFill>
                  <a:srgbClr val="0000FF"/>
                </a:solidFill>
              </a:rPr>
              <a:t>RatCAP</a:t>
            </a:r>
            <a:r>
              <a:rPr lang="en-US" sz="2400" b="1" dirty="0">
                <a:solidFill>
                  <a:srgbClr val="0000FF"/>
                </a:solidFill>
              </a:rPr>
              <a:t> V2 </a:t>
            </a:r>
            <a:br>
              <a:rPr lang="en-US" sz="2400" b="1" dirty="0">
                <a:solidFill>
                  <a:srgbClr val="0000FF"/>
                </a:solidFill>
              </a:rPr>
            </a:br>
            <a:r>
              <a:rPr lang="en-US" sz="2400" b="1" dirty="0">
                <a:solidFill>
                  <a:srgbClr val="0000FF"/>
                </a:solidFill>
              </a:rPr>
              <a:t>MRI compatible</a:t>
            </a:r>
            <a:endParaRPr lang="en-US" sz="2400" dirty="0">
              <a:solidFill>
                <a:srgbClr val="0000FF"/>
              </a:solidFill>
            </a:endParaRPr>
          </a:p>
        </p:txBody>
      </p:sp>
      <p:sp>
        <p:nvSpPr>
          <p:cNvPr id="29" name="Rectangle 28"/>
          <p:cNvSpPr/>
          <p:nvPr/>
        </p:nvSpPr>
        <p:spPr>
          <a:xfrm>
            <a:off x="5130006" y="8540809"/>
            <a:ext cx="3200400" cy="830997"/>
          </a:xfrm>
          <a:prstGeom prst="rect">
            <a:avLst/>
          </a:prstGeom>
          <a:solidFill>
            <a:schemeClr val="bg1"/>
          </a:solidFill>
        </p:spPr>
        <p:txBody>
          <a:bodyPr wrap="square">
            <a:spAutoFit/>
          </a:bodyPr>
          <a:lstStyle/>
          <a:p>
            <a:pPr algn="ctr"/>
            <a:r>
              <a:rPr lang="en-US" sz="2400" b="1" dirty="0">
                <a:solidFill>
                  <a:srgbClr val="0000FF"/>
                </a:solidFill>
              </a:rPr>
              <a:t>Breast Scanner</a:t>
            </a:r>
            <a:br>
              <a:rPr lang="en-US" sz="2400" b="1" dirty="0">
                <a:solidFill>
                  <a:srgbClr val="0000FF"/>
                </a:solidFill>
              </a:rPr>
            </a:br>
            <a:r>
              <a:rPr lang="en-US" sz="2400" b="1" dirty="0">
                <a:solidFill>
                  <a:srgbClr val="0000FF"/>
                </a:solidFill>
              </a:rPr>
              <a:t>Prototype</a:t>
            </a:r>
            <a:endParaRPr lang="en-US" sz="2400" dirty="0">
              <a:solidFill>
                <a:srgbClr val="0000FF"/>
              </a:solidFill>
            </a:endParaRPr>
          </a:p>
        </p:txBody>
      </p:sp>
      <p:sp>
        <p:nvSpPr>
          <p:cNvPr id="30" name="Rectangle 29"/>
          <p:cNvSpPr/>
          <p:nvPr/>
        </p:nvSpPr>
        <p:spPr>
          <a:xfrm>
            <a:off x="8863806" y="8540809"/>
            <a:ext cx="3200400" cy="830997"/>
          </a:xfrm>
          <a:prstGeom prst="rect">
            <a:avLst/>
          </a:prstGeom>
          <a:solidFill>
            <a:schemeClr val="bg1"/>
          </a:solidFill>
        </p:spPr>
        <p:txBody>
          <a:bodyPr wrap="square">
            <a:spAutoFit/>
          </a:bodyPr>
          <a:lstStyle/>
          <a:p>
            <a:pPr algn="ctr"/>
            <a:r>
              <a:rPr lang="en-US" sz="2400" b="1" dirty="0">
                <a:solidFill>
                  <a:srgbClr val="0000FF"/>
                </a:solidFill>
              </a:rPr>
              <a:t>Breast Scanner</a:t>
            </a:r>
            <a:br>
              <a:rPr lang="en-US" sz="2400" b="1" dirty="0">
                <a:solidFill>
                  <a:srgbClr val="0000FF"/>
                </a:solidFill>
              </a:rPr>
            </a:br>
            <a:r>
              <a:rPr lang="en-US" sz="2400" b="1" dirty="0" err="1">
                <a:solidFill>
                  <a:srgbClr val="0000FF"/>
                </a:solidFill>
              </a:rPr>
              <a:t>UPenn</a:t>
            </a:r>
            <a:r>
              <a:rPr lang="en-US" sz="2400" b="1" dirty="0">
                <a:solidFill>
                  <a:srgbClr val="0000FF"/>
                </a:solidFill>
              </a:rPr>
              <a:t> Scanner</a:t>
            </a:r>
            <a:endParaRPr lang="en-US" sz="2400" dirty="0">
              <a:solidFill>
                <a:srgbClr val="0000FF"/>
              </a:solidFill>
            </a:endParaRPr>
          </a:p>
        </p:txBody>
      </p:sp>
      <p:grpSp>
        <p:nvGrpSpPr>
          <p:cNvPr id="4" name="Group 3"/>
          <p:cNvGrpSpPr/>
          <p:nvPr/>
        </p:nvGrpSpPr>
        <p:grpSpPr>
          <a:xfrm>
            <a:off x="253206" y="4114006"/>
            <a:ext cx="4038600" cy="4724400"/>
            <a:chOff x="253206" y="4114006"/>
            <a:chExt cx="4038600" cy="4724400"/>
          </a:xfrm>
        </p:grpSpPr>
        <p:sp>
          <p:nvSpPr>
            <p:cNvPr id="31" name="Rectangle 30"/>
            <p:cNvSpPr/>
            <p:nvPr/>
          </p:nvSpPr>
          <p:spPr>
            <a:xfrm>
              <a:off x="253206" y="4114006"/>
              <a:ext cx="4038600" cy="1523494"/>
            </a:xfrm>
            <a:prstGeom prst="rect">
              <a:avLst/>
            </a:prstGeom>
          </p:spPr>
          <p:txBody>
            <a:bodyPr wrap="square">
              <a:spAutoFit/>
            </a:bodyPr>
            <a:lstStyle/>
            <a:p>
              <a:pPr>
                <a:spcAft>
                  <a:spcPts val="600"/>
                </a:spcAft>
              </a:pPr>
              <a:r>
                <a:rPr lang="en-US" sz="2400" dirty="0">
                  <a:solidFill>
                    <a:srgbClr val="000000"/>
                  </a:solidFill>
                  <a:latin typeface="Arial Narrow" charset="0"/>
                </a:rPr>
                <a:t>This “MRI compatible” was a major piece of work – no ferromagnetic material anywhere </a:t>
              </a:r>
            </a:p>
            <a:p>
              <a:pPr>
                <a:spcAft>
                  <a:spcPts val="600"/>
                </a:spcAft>
              </a:pPr>
              <a:endParaRPr lang="en-US" sz="2400" baseline="30000" dirty="0">
                <a:solidFill>
                  <a:srgbClr val="000000"/>
                </a:solidFill>
                <a:latin typeface="Arial Narrow" charset="0"/>
              </a:endParaRPr>
            </a:p>
          </p:txBody>
        </p:sp>
        <p:cxnSp>
          <p:nvCxnSpPr>
            <p:cNvPr id="32" name="Straight Arrow Connector 31"/>
            <p:cNvCxnSpPr/>
            <p:nvPr/>
          </p:nvCxnSpPr>
          <p:spPr bwMode="auto">
            <a:xfrm>
              <a:off x="558006" y="5409406"/>
              <a:ext cx="1219200" cy="3429000"/>
            </a:xfrm>
            <a:prstGeom prst="straightConnector1">
              <a:avLst/>
            </a:prstGeom>
            <a:solidFill>
              <a:srgbClr val="00B8FF"/>
            </a:solidFill>
            <a:ln w="38100" cap="flat" cmpd="sng" algn="ctr">
              <a:solidFill>
                <a:schemeClr val="bg1">
                  <a:lumMod val="50000"/>
                </a:schemeClr>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pic>
        <p:nvPicPr>
          <p:cNvPr id="18" name="Picture 17" descr="C:\Users\Bharat\Desktop\2012-10-27 22.46.40.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635206" y="6153009"/>
            <a:ext cx="3276600" cy="2456797"/>
          </a:xfrm>
          <a:prstGeom prst="rect">
            <a:avLst/>
          </a:prstGeom>
          <a:noFill/>
          <a:ln w="9525">
            <a:noFill/>
            <a:miter lim="800000"/>
            <a:headEnd/>
            <a:tailEnd/>
          </a:ln>
        </p:spPr>
      </p:pic>
      <p:sp>
        <p:nvSpPr>
          <p:cNvPr id="2" name="Slide Number Placeholder 1"/>
          <p:cNvSpPr>
            <a:spLocks noGrp="1"/>
          </p:cNvSpPr>
          <p:nvPr>
            <p:ph type="sldNum" sz="quarter" idx="4"/>
          </p:nvPr>
        </p:nvSpPr>
        <p:spPr/>
        <p:txBody>
          <a:bodyPr/>
          <a:lstStyle/>
          <a:p>
            <a:fld id="{B2585BB7-0E2B-B849-9347-21F1ED6EAC3B}" type="slidenum">
              <a:rPr lang="en-US" smtClean="0"/>
              <a:t>39</a:t>
            </a:fld>
            <a:endParaRPr lang="en-US"/>
          </a:p>
        </p:txBody>
      </p:sp>
    </p:spTree>
    <p:extLst>
      <p:ext uri="{BB962C8B-B14F-4D97-AF65-F5344CB8AC3E}">
        <p14:creationId xmlns:p14="http://schemas.microsoft.com/office/powerpoint/2010/main" val="76848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Medical Imaging</a:t>
            </a:r>
          </a:p>
        </p:txBody>
      </p:sp>
      <p:sp>
        <p:nvSpPr>
          <p:cNvPr id="31746" name="Text Box 2"/>
          <p:cNvSpPr txBox="1">
            <a:spLocks noChangeArrowheads="1"/>
          </p:cNvSpPr>
          <p:nvPr/>
        </p:nvSpPr>
        <p:spPr bwMode="auto">
          <a:xfrm>
            <a:off x="253206" y="2056606"/>
            <a:ext cx="12230100" cy="468550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Medical Imaging has a lot in common with nuclear physics (and accelerator/beam physics)</a:t>
            </a:r>
          </a:p>
          <a:p>
            <a:pPr eaLnBrk="1" hangingPunct="1">
              <a:spcBef>
                <a:spcPts val="1963"/>
              </a:spcBef>
              <a:buClrTx/>
              <a:buFontTx/>
              <a:buNone/>
              <a:defRPr/>
            </a:pPr>
            <a:r>
              <a:rPr lang="en-US" sz="2600" dirty="0">
                <a:solidFill>
                  <a:srgbClr val="606060"/>
                </a:solidFill>
                <a:latin typeface="Arial Narrow" charset="0"/>
              </a:rPr>
              <a:t>Yes, there is the part where an actual M.D. comes in and wants to see something in particular, but up to that point, it’s physics and engineering</a:t>
            </a:r>
          </a:p>
          <a:p>
            <a:pPr eaLnBrk="1" hangingPunct="1">
              <a:spcBef>
                <a:spcPts val="1963"/>
              </a:spcBef>
              <a:buClrTx/>
              <a:buFontTx/>
              <a:buNone/>
              <a:defRPr/>
            </a:pPr>
            <a:r>
              <a:rPr lang="en-US" sz="2600" dirty="0">
                <a:solidFill>
                  <a:srgbClr val="606060"/>
                </a:solidFill>
                <a:latin typeface="Arial Narrow" charset="0"/>
              </a:rPr>
              <a:t>Radiotracers, nuclei, detector technology, readout, analysis, …. All the natural habitats of physicists and engineers. </a:t>
            </a:r>
          </a:p>
          <a:p>
            <a:pPr eaLnBrk="1" hangingPunct="1">
              <a:spcBef>
                <a:spcPts val="1963"/>
              </a:spcBef>
              <a:buClrTx/>
              <a:buFontTx/>
              <a:buNone/>
              <a:defRPr/>
            </a:pPr>
            <a:r>
              <a:rPr lang="en-US" sz="2600" dirty="0">
                <a:solidFill>
                  <a:srgbClr val="606060"/>
                </a:solidFill>
                <a:latin typeface="Arial Narrow" charset="0"/>
              </a:rPr>
              <a:t>As a matter of fact, the by far most common diagnostics method using Te</a:t>
            </a:r>
            <a:r>
              <a:rPr lang="en-US" sz="2600" baseline="30000" dirty="0">
                <a:solidFill>
                  <a:srgbClr val="606060"/>
                </a:solidFill>
                <a:latin typeface="Arial Narrow" charset="0"/>
              </a:rPr>
              <a:t>99</a:t>
            </a:r>
            <a:r>
              <a:rPr lang="en-US" sz="2600" dirty="0">
                <a:solidFill>
                  <a:srgbClr val="606060"/>
                </a:solidFill>
                <a:latin typeface="Arial Narrow" charset="0"/>
              </a:rPr>
              <a:t> was developed at Brookhaven National Lab – you have accelerators, nuclear physicists, and the infrastructure</a:t>
            </a:r>
          </a:p>
          <a:p>
            <a:pPr eaLnBrk="1" hangingPunct="1">
              <a:spcBef>
                <a:spcPts val="1963"/>
              </a:spcBef>
              <a:buClrTx/>
              <a:buFontTx/>
              <a:buNone/>
              <a:defRPr/>
            </a:pPr>
            <a:r>
              <a:rPr lang="en-US" sz="2600" dirty="0">
                <a:solidFill>
                  <a:srgbClr val="606060"/>
                </a:solidFill>
                <a:latin typeface="Arial Narrow" charset="0"/>
              </a:rPr>
              <a:t>But also, I was deeply involved what I think is until today the coolest </a:t>
            </a:r>
            <a:br>
              <a:rPr lang="en-US" sz="2600" dirty="0">
                <a:solidFill>
                  <a:srgbClr val="606060"/>
                </a:solidFill>
                <a:latin typeface="Arial Narrow" charset="0"/>
              </a:rPr>
            </a:br>
            <a:r>
              <a:rPr lang="en-US" sz="2600" dirty="0">
                <a:solidFill>
                  <a:srgbClr val="606060"/>
                </a:solidFill>
                <a:latin typeface="Arial Narrow" charset="0"/>
              </a:rPr>
              <a:t>application of PET (Positron Emission Tomography) – the </a:t>
            </a:r>
            <a:r>
              <a:rPr lang="en-US" sz="2600" dirty="0" err="1">
                <a:solidFill>
                  <a:srgbClr val="606060"/>
                </a:solidFill>
                <a:latin typeface="Arial Narrow" charset="0"/>
              </a:rPr>
              <a:t>RatCAP</a:t>
            </a:r>
            <a:endParaRPr lang="en-US" sz="2600" dirty="0">
              <a:solidFill>
                <a:srgbClr val="606060"/>
              </a:solidFill>
              <a:latin typeface="Arial Narrow" charset="0"/>
            </a:endParaRPr>
          </a:p>
          <a:p>
            <a:pPr eaLnBrk="1" hangingPunct="1">
              <a:spcBef>
                <a:spcPts val="1963"/>
              </a:spcBef>
              <a:buClrTx/>
              <a:buFontTx/>
              <a:buNone/>
              <a:defRPr/>
            </a:pPr>
            <a:endParaRPr lang="en-US" sz="4000" b="1" dirty="0">
              <a:solidFill>
                <a:srgbClr val="606060"/>
              </a:solidFill>
              <a:latin typeface="Arial Narrow" charset="0"/>
            </a:endParaRPr>
          </a:p>
        </p:txBody>
      </p:sp>
      <p:grpSp>
        <p:nvGrpSpPr>
          <p:cNvPr id="3" name="Group 2"/>
          <p:cNvGrpSpPr/>
          <p:nvPr/>
        </p:nvGrpSpPr>
        <p:grpSpPr>
          <a:xfrm>
            <a:off x="329406" y="5938493"/>
            <a:ext cx="12268200" cy="3204713"/>
            <a:chOff x="329406" y="5938493"/>
            <a:chExt cx="12268200" cy="3204713"/>
          </a:xfrm>
        </p:grpSpPr>
        <p:pic>
          <p:nvPicPr>
            <p:cNvPr id="2" name="Picture 1"/>
            <p:cNvPicPr>
              <a:picLocks noChangeAspect="1"/>
            </p:cNvPicPr>
            <p:nvPr/>
          </p:nvPicPr>
          <p:blipFill>
            <a:blip r:embed="rId3"/>
            <a:stretch>
              <a:fillRect/>
            </a:stretch>
          </p:blipFill>
          <p:spPr>
            <a:xfrm>
              <a:off x="8736806" y="5938493"/>
              <a:ext cx="3860800" cy="3204713"/>
            </a:xfrm>
            <a:prstGeom prst="rect">
              <a:avLst/>
            </a:prstGeom>
          </p:spPr>
        </p:pic>
        <p:sp>
          <p:nvSpPr>
            <p:cNvPr id="5" name="Text Box 2"/>
            <p:cNvSpPr txBox="1">
              <a:spLocks noChangeArrowheads="1"/>
            </p:cNvSpPr>
            <p:nvPr/>
          </p:nvSpPr>
          <p:spPr bwMode="auto">
            <a:xfrm>
              <a:off x="329406" y="7085806"/>
              <a:ext cx="7772400" cy="201850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For the first time, the </a:t>
              </a:r>
              <a:r>
                <a:rPr lang="en-US" sz="2600" dirty="0" err="1">
                  <a:solidFill>
                    <a:srgbClr val="606060"/>
                  </a:solidFill>
                  <a:latin typeface="Arial Narrow" charset="0"/>
                </a:rPr>
                <a:t>RatCAP</a:t>
              </a:r>
              <a:r>
                <a:rPr lang="en-US" sz="2600" dirty="0">
                  <a:solidFill>
                    <a:srgbClr val="606060"/>
                  </a:solidFill>
                  <a:latin typeface="Arial Narrow" charset="0"/>
                </a:rPr>
                <a:t> allowed the imaging of the brain of an </a:t>
              </a:r>
              <a:r>
                <a:rPr lang="en-US" sz="2600" b="1" dirty="0">
                  <a:solidFill>
                    <a:srgbClr val="606060"/>
                  </a:solidFill>
                  <a:latin typeface="Arial Narrow" charset="0"/>
                </a:rPr>
                <a:t>awake</a:t>
              </a:r>
              <a:r>
                <a:rPr lang="en-US" sz="2600" dirty="0">
                  <a:solidFill>
                    <a:srgbClr val="606060"/>
                  </a:solidFill>
                  <a:latin typeface="Arial Narrow" charset="0"/>
                </a:rPr>
                <a:t> rat</a:t>
              </a:r>
            </a:p>
            <a:p>
              <a:pPr eaLnBrk="1" hangingPunct="1">
                <a:spcBef>
                  <a:spcPts val="1963"/>
                </a:spcBef>
                <a:buClrTx/>
                <a:buFontTx/>
                <a:buNone/>
                <a:defRPr/>
              </a:pPr>
              <a:r>
                <a:rPr lang="en-US" sz="2600" dirty="0">
                  <a:solidFill>
                    <a:srgbClr val="606060"/>
                  </a:solidFill>
                  <a:latin typeface="Arial Narrow" charset="0"/>
                </a:rPr>
                <a:t>I’ll talk about this later some more, but this is my foray into Medical Imaging, and why I know all this stuff.</a:t>
              </a:r>
            </a:p>
          </p:txBody>
        </p:sp>
      </p:grpSp>
      <p:sp>
        <p:nvSpPr>
          <p:cNvPr id="4" name="Slide Number Placeholder 3"/>
          <p:cNvSpPr>
            <a:spLocks noGrp="1"/>
          </p:cNvSpPr>
          <p:nvPr>
            <p:ph type="sldNum" sz="quarter" idx="4"/>
          </p:nvPr>
        </p:nvSpPr>
        <p:spPr/>
        <p:txBody>
          <a:bodyPr/>
          <a:lstStyle/>
          <a:p>
            <a:fld id="{B2585BB7-0E2B-B849-9347-21F1ED6EAC3B}" type="slidenum">
              <a:rPr lang="en-US" smtClean="0"/>
              <a:t>4</a:t>
            </a:fld>
            <a:endParaRPr lang="en-US"/>
          </a:p>
        </p:txBody>
      </p:sp>
    </p:spTree>
    <p:extLst>
      <p:ext uri="{BB962C8B-B14F-4D97-AF65-F5344CB8AC3E}">
        <p14:creationId xmlns:p14="http://schemas.microsoft.com/office/powerpoint/2010/main" val="18028764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939006" y="2361406"/>
            <a:ext cx="4876800" cy="1981200"/>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Technology went commercial</a:t>
            </a:r>
          </a:p>
        </p:txBody>
      </p:sp>
      <p:pic>
        <p:nvPicPr>
          <p:cNvPr id="2" name="Picture 1"/>
          <p:cNvPicPr>
            <a:picLocks noChangeAspect="1"/>
          </p:cNvPicPr>
          <p:nvPr/>
        </p:nvPicPr>
        <p:blipFill>
          <a:blip r:embed="rId2"/>
          <a:stretch>
            <a:fillRect/>
          </a:stretch>
        </p:blipFill>
        <p:spPr>
          <a:xfrm>
            <a:off x="1472406" y="2742406"/>
            <a:ext cx="3860800" cy="1181100"/>
          </a:xfrm>
          <a:prstGeom prst="rect">
            <a:avLst/>
          </a:prstGeom>
        </p:spPr>
      </p:pic>
      <p:pic>
        <p:nvPicPr>
          <p:cNvPr id="9" name="Picture 8"/>
          <p:cNvPicPr>
            <a:picLocks noChangeAspect="1"/>
          </p:cNvPicPr>
          <p:nvPr/>
        </p:nvPicPr>
        <p:blipFill>
          <a:blip r:embed="rId3"/>
          <a:stretch>
            <a:fillRect/>
          </a:stretch>
        </p:blipFill>
        <p:spPr>
          <a:xfrm>
            <a:off x="279400" y="4837906"/>
            <a:ext cx="12433300" cy="3086100"/>
          </a:xfrm>
          <a:prstGeom prst="rect">
            <a:avLst/>
          </a:prstGeom>
        </p:spPr>
      </p:pic>
      <p:sp>
        <p:nvSpPr>
          <p:cNvPr id="25" name="Rectangle 24"/>
          <p:cNvSpPr/>
          <p:nvPr/>
        </p:nvSpPr>
        <p:spPr>
          <a:xfrm>
            <a:off x="6349206" y="2438112"/>
            <a:ext cx="6172200" cy="1077218"/>
          </a:xfrm>
          <a:prstGeom prst="rect">
            <a:avLst/>
          </a:prstGeom>
        </p:spPr>
        <p:txBody>
          <a:bodyPr wrap="square">
            <a:spAutoFit/>
          </a:bodyPr>
          <a:lstStyle/>
          <a:p>
            <a:pPr>
              <a:spcAft>
                <a:spcPts val="600"/>
              </a:spcAft>
            </a:pPr>
            <a:r>
              <a:rPr lang="en-US" sz="3200" dirty="0">
                <a:solidFill>
                  <a:srgbClr val="000000"/>
                </a:solidFill>
                <a:latin typeface="Arial Narrow" charset="0"/>
              </a:rPr>
              <a:t>BNL licensed the technology to an upstart company</a:t>
            </a:r>
            <a:endParaRPr lang="en-US" sz="3200" baseline="300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40</a:t>
            </a:fld>
            <a:endParaRPr lang="en-US"/>
          </a:p>
        </p:txBody>
      </p:sp>
    </p:spTree>
    <p:extLst>
      <p:ext uri="{BB962C8B-B14F-4D97-AF65-F5344CB8AC3E}">
        <p14:creationId xmlns:p14="http://schemas.microsoft.com/office/powerpoint/2010/main" val="1062245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Other opportunistic applications – Plant Scanner</a:t>
            </a:r>
          </a:p>
        </p:txBody>
      </p:sp>
      <p:pic>
        <p:nvPicPr>
          <p:cNvPr id="3" name="Picture 2"/>
          <p:cNvPicPr>
            <a:picLocks noChangeAspect="1"/>
          </p:cNvPicPr>
          <p:nvPr/>
        </p:nvPicPr>
        <p:blipFill>
          <a:blip r:embed="rId2"/>
          <a:stretch>
            <a:fillRect/>
          </a:stretch>
        </p:blipFill>
        <p:spPr>
          <a:xfrm>
            <a:off x="723105" y="3195293"/>
            <a:ext cx="3425863" cy="5033513"/>
          </a:xfrm>
          <a:prstGeom prst="rect">
            <a:avLst/>
          </a:prstGeom>
        </p:spPr>
      </p:pic>
      <p:sp>
        <p:nvSpPr>
          <p:cNvPr id="4" name="Rectangle 3"/>
          <p:cNvSpPr/>
          <p:nvPr/>
        </p:nvSpPr>
        <p:spPr>
          <a:xfrm>
            <a:off x="481806" y="2209006"/>
            <a:ext cx="4260442" cy="830997"/>
          </a:xfrm>
          <a:prstGeom prst="rect">
            <a:avLst/>
          </a:prstGeom>
        </p:spPr>
        <p:txBody>
          <a:bodyPr wrap="square">
            <a:spAutoFit/>
          </a:bodyPr>
          <a:lstStyle/>
          <a:p>
            <a:r>
              <a:rPr lang="en-US" sz="2400" dirty="0">
                <a:solidFill>
                  <a:schemeClr val="accent4"/>
                </a:solidFill>
              </a:rPr>
              <a:t>Here, the plant is fed 11C-labled CO</a:t>
            </a:r>
            <a:r>
              <a:rPr lang="en-US" sz="2400" baseline="-25000" dirty="0">
                <a:solidFill>
                  <a:schemeClr val="accent4"/>
                </a:solidFill>
              </a:rPr>
              <a:t>2</a:t>
            </a:r>
            <a:r>
              <a:rPr lang="en-US" sz="2400" dirty="0">
                <a:solidFill>
                  <a:schemeClr val="accent4"/>
                </a:solidFill>
              </a:rPr>
              <a:t> with a cuvette </a:t>
            </a:r>
          </a:p>
        </p:txBody>
      </p:sp>
      <p:pic>
        <p:nvPicPr>
          <p:cNvPr id="5" name="Picture 4"/>
          <p:cNvPicPr>
            <a:picLocks noChangeAspect="1"/>
          </p:cNvPicPr>
          <p:nvPr/>
        </p:nvPicPr>
        <p:blipFill>
          <a:blip r:embed="rId3"/>
          <a:stretch>
            <a:fillRect/>
          </a:stretch>
        </p:blipFill>
        <p:spPr>
          <a:xfrm>
            <a:off x="4672805" y="2361406"/>
            <a:ext cx="3755301" cy="2819400"/>
          </a:xfrm>
          <a:prstGeom prst="rect">
            <a:avLst/>
          </a:prstGeom>
        </p:spPr>
      </p:pic>
      <p:pic>
        <p:nvPicPr>
          <p:cNvPr id="6" name="Picture 5"/>
          <p:cNvPicPr>
            <a:picLocks noChangeAspect="1"/>
          </p:cNvPicPr>
          <p:nvPr/>
        </p:nvPicPr>
        <p:blipFill>
          <a:blip r:embed="rId4"/>
          <a:stretch>
            <a:fillRect/>
          </a:stretch>
        </p:blipFill>
        <p:spPr>
          <a:xfrm>
            <a:off x="7797006" y="5485606"/>
            <a:ext cx="4648200" cy="3486150"/>
          </a:xfrm>
          <a:prstGeom prst="rect">
            <a:avLst/>
          </a:prstGeom>
        </p:spPr>
      </p:pic>
      <p:sp>
        <p:nvSpPr>
          <p:cNvPr id="12" name="Rectangle 11"/>
          <p:cNvSpPr/>
          <p:nvPr/>
        </p:nvSpPr>
        <p:spPr>
          <a:xfrm>
            <a:off x="8711406" y="2361406"/>
            <a:ext cx="4260442" cy="1569660"/>
          </a:xfrm>
          <a:prstGeom prst="rect">
            <a:avLst/>
          </a:prstGeom>
        </p:spPr>
        <p:txBody>
          <a:bodyPr wrap="square">
            <a:spAutoFit/>
          </a:bodyPr>
          <a:lstStyle/>
          <a:p>
            <a:r>
              <a:rPr lang="en-US" sz="2400" b="1" dirty="0">
                <a:solidFill>
                  <a:srgbClr val="000000"/>
                </a:solidFill>
              </a:rPr>
              <a:t>The large opening is needed mostly to allow the plant to fit into the scanner.</a:t>
            </a:r>
            <a:endParaRPr lang="en-US" sz="2400" dirty="0">
              <a:solidFill>
                <a:srgbClr val="000000"/>
              </a:solidFill>
            </a:endParaRPr>
          </a:p>
          <a:p>
            <a:r>
              <a:rPr lang="en-US" sz="2400" b="1" dirty="0">
                <a:solidFill>
                  <a:srgbClr val="000000"/>
                </a:solidFill>
              </a:rPr>
              <a:t>Most of the FOV is just empty</a:t>
            </a:r>
            <a:endParaRPr lang="en-US" sz="2400" dirty="0">
              <a:solidFill>
                <a:srgbClr val="000000"/>
              </a:solidFill>
            </a:endParaRPr>
          </a:p>
        </p:txBody>
      </p:sp>
      <p:cxnSp>
        <p:nvCxnSpPr>
          <p:cNvPr id="13" name="Straight Arrow Connector 12"/>
          <p:cNvCxnSpPr/>
          <p:nvPr/>
        </p:nvCxnSpPr>
        <p:spPr bwMode="auto">
          <a:xfrm flipH="1">
            <a:off x="2996406" y="3047206"/>
            <a:ext cx="381000" cy="15240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 name="Straight Arrow Connector 15"/>
          <p:cNvCxnSpPr/>
          <p:nvPr/>
        </p:nvCxnSpPr>
        <p:spPr bwMode="auto">
          <a:xfrm flipH="1">
            <a:off x="3377406" y="4571206"/>
            <a:ext cx="2362200" cy="30480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Straight Arrow Connector 17"/>
          <p:cNvCxnSpPr/>
          <p:nvPr/>
        </p:nvCxnSpPr>
        <p:spPr bwMode="auto">
          <a:xfrm>
            <a:off x="6654006" y="4647406"/>
            <a:ext cx="2362200" cy="2362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1" name="Rectangle 20"/>
          <p:cNvSpPr/>
          <p:nvPr/>
        </p:nvSpPr>
        <p:spPr>
          <a:xfrm>
            <a:off x="4368006" y="6628606"/>
            <a:ext cx="3124200" cy="2308324"/>
          </a:xfrm>
          <a:prstGeom prst="rect">
            <a:avLst/>
          </a:prstGeom>
        </p:spPr>
        <p:txBody>
          <a:bodyPr wrap="square">
            <a:spAutoFit/>
          </a:bodyPr>
          <a:lstStyle/>
          <a:p>
            <a:r>
              <a:rPr lang="en-US" sz="2400" b="1" dirty="0">
                <a:solidFill>
                  <a:srgbClr val="000000"/>
                </a:solidFill>
              </a:rPr>
              <a:t>This supports research for better biofuels</a:t>
            </a:r>
          </a:p>
          <a:p>
            <a:r>
              <a:rPr lang="en-US" sz="2400" b="1" dirty="0">
                <a:solidFill>
                  <a:srgbClr val="000000"/>
                </a:solidFill>
              </a:rPr>
              <a:t>You can track where the produced sugar is going in the plant</a:t>
            </a:r>
            <a:endParaRPr lang="en-US" sz="2400" dirty="0">
              <a:solidFill>
                <a:srgbClr val="000000"/>
              </a:solidFill>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41</a:t>
            </a:fld>
            <a:endParaRPr lang="en-US"/>
          </a:p>
        </p:txBody>
      </p:sp>
    </p:spTree>
    <p:extLst>
      <p:ext uri="{BB962C8B-B14F-4D97-AF65-F5344CB8AC3E}">
        <p14:creationId xmlns:p14="http://schemas.microsoft.com/office/powerpoint/2010/main" val="18753225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Alternate Iterative MLEM-based Image Reconstruction</a:t>
            </a:r>
          </a:p>
        </p:txBody>
      </p:sp>
      <p:sp>
        <p:nvSpPr>
          <p:cNvPr id="2" name="Rectangle 1"/>
          <p:cNvSpPr/>
          <p:nvPr/>
        </p:nvSpPr>
        <p:spPr>
          <a:xfrm>
            <a:off x="4444206" y="2227401"/>
            <a:ext cx="8229600" cy="4401205"/>
          </a:xfrm>
          <a:prstGeom prst="rect">
            <a:avLst/>
          </a:prstGeom>
        </p:spPr>
        <p:txBody>
          <a:bodyPr wrap="square">
            <a:spAutoFit/>
          </a:bodyPr>
          <a:lstStyle/>
          <a:p>
            <a:pPr marL="457200" indent="-457200">
              <a:buFont typeface="Arial"/>
              <a:buChar char="•"/>
            </a:pPr>
            <a:r>
              <a:rPr lang="en-US" sz="2800" dirty="0">
                <a:solidFill>
                  <a:srgbClr val="000000"/>
                </a:solidFill>
                <a:latin typeface="Arial Narrow"/>
                <a:cs typeface="Arial Narrow"/>
              </a:rPr>
              <a:t>“Maximum Likelihood Expectation Maximization”</a:t>
            </a:r>
          </a:p>
          <a:p>
            <a:pPr marL="457200" indent="-457200">
              <a:buFont typeface="Arial"/>
              <a:buChar char="•"/>
            </a:pPr>
            <a:r>
              <a:rPr lang="en-US" sz="2800" dirty="0">
                <a:solidFill>
                  <a:srgbClr val="000000"/>
                </a:solidFill>
                <a:latin typeface="Arial Narrow"/>
                <a:cs typeface="Arial Narrow"/>
              </a:rPr>
              <a:t>One divides the Field of View (the active area of the scanner) in small “voxels”. Ours are 1mm</a:t>
            </a:r>
            <a:r>
              <a:rPr lang="en-US" sz="2800" baseline="30000" dirty="0">
                <a:solidFill>
                  <a:srgbClr val="000000"/>
                </a:solidFill>
                <a:latin typeface="Arial Narrow"/>
                <a:cs typeface="Arial Narrow"/>
              </a:rPr>
              <a:t>3</a:t>
            </a:r>
            <a:r>
              <a:rPr lang="en-US" sz="2800" dirty="0">
                <a:solidFill>
                  <a:srgbClr val="000000"/>
                </a:solidFill>
                <a:latin typeface="Arial Narrow"/>
                <a:cs typeface="Arial Narrow"/>
              </a:rPr>
              <a:t> cubes</a:t>
            </a:r>
          </a:p>
          <a:p>
            <a:pPr marL="457200" indent="-457200">
              <a:buFont typeface="Arial"/>
              <a:buChar char="•"/>
            </a:pPr>
            <a:r>
              <a:rPr lang="en-US" sz="2800" dirty="0">
                <a:solidFill>
                  <a:srgbClr val="000000"/>
                </a:solidFill>
                <a:latin typeface="Arial Narrow"/>
                <a:cs typeface="Arial Narrow"/>
              </a:rPr>
              <a:t>The </a:t>
            </a:r>
            <a:r>
              <a:rPr lang="en-US" sz="2800" dirty="0">
                <a:solidFill>
                  <a:srgbClr val="0000FF"/>
                </a:solidFill>
                <a:latin typeface="Arial Narrow"/>
                <a:cs typeface="Arial Narrow"/>
              </a:rPr>
              <a:t>System Matrix </a:t>
            </a:r>
            <a:r>
              <a:rPr lang="en-US" sz="2800" dirty="0">
                <a:solidFill>
                  <a:srgbClr val="0000FF"/>
                </a:solidFill>
                <a:latin typeface="Brush Script MT Italic"/>
                <a:cs typeface="Brush Script MT Italic"/>
              </a:rPr>
              <a:t>A</a:t>
            </a:r>
            <a:r>
              <a:rPr lang="en-US" sz="2800" dirty="0">
                <a:solidFill>
                  <a:srgbClr val="0000FF"/>
                </a:solidFill>
                <a:latin typeface="Arial Narrow"/>
                <a:cs typeface="Arial Narrow"/>
              </a:rPr>
              <a:t> </a:t>
            </a:r>
            <a:r>
              <a:rPr lang="en-US" sz="2800" dirty="0">
                <a:solidFill>
                  <a:srgbClr val="000000"/>
                </a:solidFill>
                <a:latin typeface="Arial Narrow"/>
                <a:cs typeface="Arial Narrow"/>
              </a:rPr>
              <a:t>describes the probabilities that the decay at a given voxel position results in the photons ending up in a given pair of detector elements (“LOR”)</a:t>
            </a:r>
          </a:p>
          <a:p>
            <a:pPr marL="457200" indent="-457200">
              <a:buFont typeface="Arial"/>
              <a:buChar char="•"/>
            </a:pPr>
            <a:r>
              <a:rPr lang="en-US" sz="2800" dirty="0">
                <a:solidFill>
                  <a:srgbClr val="000000"/>
                </a:solidFill>
                <a:latin typeface="Arial Narrow"/>
                <a:cs typeface="Arial Narrow"/>
              </a:rPr>
              <a:t>Number of LORs go </a:t>
            </a:r>
            <a:r>
              <a:rPr lang="en-US" sz="2800" dirty="0">
                <a:solidFill>
                  <a:srgbClr val="000000"/>
                </a:solidFill>
                <a:latin typeface="Symbol" pitchFamily="2" charset="2"/>
                <a:cs typeface="Arial Narrow"/>
              </a:rPr>
              <a:t></a:t>
            </a:r>
            <a:r>
              <a:rPr lang="en-US" sz="2800" dirty="0">
                <a:solidFill>
                  <a:srgbClr val="000000"/>
                </a:solidFill>
                <a:latin typeface="Arial Narrow"/>
                <a:cs typeface="Arial Narrow"/>
              </a:rPr>
              <a:t>(N</a:t>
            </a:r>
            <a:r>
              <a:rPr lang="en-US" sz="2800" baseline="30000" dirty="0">
                <a:solidFill>
                  <a:srgbClr val="000000"/>
                </a:solidFill>
                <a:latin typeface="Arial Narrow"/>
                <a:cs typeface="Arial Narrow"/>
              </a:rPr>
              <a:t>2</a:t>
            </a:r>
            <a:r>
              <a:rPr lang="en-US" sz="2800" dirty="0">
                <a:solidFill>
                  <a:srgbClr val="000000"/>
                </a:solidFill>
                <a:latin typeface="Arial Narrow"/>
                <a:cs typeface="Arial Narrow"/>
              </a:rPr>
              <a:t>)  for N detector elements</a:t>
            </a:r>
          </a:p>
          <a:p>
            <a:pPr marL="457200" indent="-457200">
              <a:buFont typeface="Arial"/>
              <a:buChar char="•"/>
            </a:pPr>
            <a:r>
              <a:rPr lang="en-US" sz="2800" dirty="0">
                <a:solidFill>
                  <a:srgbClr val="000000"/>
                </a:solidFill>
                <a:latin typeface="Arial Narrow"/>
                <a:cs typeface="Arial Narrow"/>
              </a:rPr>
              <a:t>FOV size = number of voxels goes </a:t>
            </a:r>
            <a:r>
              <a:rPr lang="en-US" sz="2800" dirty="0">
                <a:solidFill>
                  <a:srgbClr val="000000"/>
                </a:solidFill>
                <a:latin typeface="Symbol" pitchFamily="2" charset="2"/>
                <a:cs typeface="Arial Narrow"/>
              </a:rPr>
              <a:t></a:t>
            </a:r>
            <a:r>
              <a:rPr lang="en-US" sz="2800" dirty="0">
                <a:solidFill>
                  <a:srgbClr val="000000"/>
                </a:solidFill>
                <a:latin typeface="Arial Narrow"/>
                <a:cs typeface="Arial Narrow"/>
              </a:rPr>
              <a:t>(N</a:t>
            </a:r>
            <a:r>
              <a:rPr lang="en-US" sz="2800" baseline="30000" dirty="0">
                <a:solidFill>
                  <a:srgbClr val="000000"/>
                </a:solidFill>
                <a:latin typeface="Arial Narrow"/>
                <a:cs typeface="Arial Narrow"/>
              </a:rPr>
              <a:t>3/2</a:t>
            </a:r>
            <a:r>
              <a:rPr lang="en-US" sz="2800" dirty="0">
                <a:solidFill>
                  <a:srgbClr val="000000"/>
                </a:solidFill>
                <a:latin typeface="Arial Narrow"/>
                <a:cs typeface="Arial Narrow"/>
              </a:rPr>
              <a:t>)</a:t>
            </a:r>
          </a:p>
          <a:p>
            <a:pPr marL="457200" indent="-457200">
              <a:buFont typeface="Arial"/>
              <a:buChar char="•"/>
            </a:pPr>
            <a:r>
              <a:rPr lang="en-US" sz="2800" dirty="0">
                <a:solidFill>
                  <a:srgbClr val="000000"/>
                </a:solidFill>
                <a:latin typeface="Arial Narrow"/>
                <a:cs typeface="Arial Narrow"/>
              </a:rPr>
              <a:t>Matrix has dimensions number voxels x  number of LORs</a:t>
            </a:r>
          </a:p>
          <a:p>
            <a:pPr marL="457200" indent="-457200">
              <a:buFont typeface="Arial"/>
              <a:buChar char="•"/>
            </a:pPr>
            <a:r>
              <a:rPr lang="en-US" sz="2800" dirty="0">
                <a:solidFill>
                  <a:srgbClr val="000000"/>
                </a:solidFill>
                <a:latin typeface="Arial Narrow"/>
                <a:cs typeface="Arial Narrow"/>
              </a:rPr>
              <a:t>Each matrix is specific for a particular geometry</a:t>
            </a:r>
          </a:p>
        </p:txBody>
      </p:sp>
      <p:pic>
        <p:nvPicPr>
          <p:cNvPr id="8" name="Picture 7"/>
          <p:cNvPicPr>
            <a:picLocks noChangeAspect="1"/>
          </p:cNvPicPr>
          <p:nvPr/>
        </p:nvPicPr>
        <p:blipFill>
          <a:blip r:embed="rId2"/>
          <a:stretch>
            <a:fillRect/>
          </a:stretch>
        </p:blipFill>
        <p:spPr>
          <a:xfrm>
            <a:off x="329406" y="2056606"/>
            <a:ext cx="3733800" cy="4146582"/>
          </a:xfrm>
          <a:prstGeom prst="rect">
            <a:avLst/>
          </a:prstGeom>
        </p:spPr>
      </p:pic>
      <p:sp>
        <p:nvSpPr>
          <p:cNvPr id="9" name="Rectangle 8"/>
          <p:cNvSpPr/>
          <p:nvPr/>
        </p:nvSpPr>
        <p:spPr>
          <a:xfrm>
            <a:off x="1015206" y="7725946"/>
            <a:ext cx="8513535" cy="1569660"/>
          </a:xfrm>
          <a:prstGeom prst="rect">
            <a:avLst/>
          </a:prstGeom>
        </p:spPr>
        <p:txBody>
          <a:bodyPr wrap="none">
            <a:spAutoFit/>
          </a:bodyPr>
          <a:lstStyle/>
          <a:p>
            <a:r>
              <a:rPr lang="en-US" sz="3200" dirty="0">
                <a:solidFill>
                  <a:srgbClr val="000000"/>
                </a:solidFill>
                <a:latin typeface="Arial Narrow"/>
                <a:cs typeface="Arial Narrow"/>
              </a:rPr>
              <a:t>So:   Activity Distribution x </a:t>
            </a:r>
            <a:r>
              <a:rPr lang="en-US" sz="3200" dirty="0">
                <a:solidFill>
                  <a:srgbClr val="000000"/>
                </a:solidFill>
                <a:latin typeface="Brush Script MT Italic"/>
                <a:cs typeface="Brush Script MT Italic"/>
              </a:rPr>
              <a:t>A </a:t>
            </a:r>
            <a:r>
              <a:rPr lang="en-US" sz="3200" dirty="0">
                <a:solidFill>
                  <a:srgbClr val="000000"/>
                </a:solidFill>
                <a:latin typeface="Arial Narrow"/>
                <a:cs typeface="Arial Narrow"/>
              </a:rPr>
              <a:t>= Detector Response</a:t>
            </a:r>
            <a:br>
              <a:rPr lang="en-US" sz="3200" dirty="0">
                <a:solidFill>
                  <a:srgbClr val="000000"/>
                </a:solidFill>
                <a:latin typeface="Arial Narrow"/>
                <a:cs typeface="Arial Narrow"/>
              </a:rPr>
            </a:br>
            <a:endParaRPr lang="en-US" sz="3200" dirty="0">
              <a:solidFill>
                <a:srgbClr val="000000"/>
              </a:solidFill>
              <a:latin typeface="Arial Narrow"/>
              <a:cs typeface="Arial Narrow"/>
            </a:endParaRPr>
          </a:p>
          <a:p>
            <a:r>
              <a:rPr lang="en-US" sz="3200" dirty="0">
                <a:solidFill>
                  <a:srgbClr val="000000"/>
                </a:solidFill>
                <a:latin typeface="Arial Narrow"/>
                <a:cs typeface="Arial Narrow"/>
              </a:rPr>
              <a:t>Great! Activity Distribution  =  </a:t>
            </a:r>
            <a:r>
              <a:rPr lang="en-US" sz="3200" dirty="0">
                <a:solidFill>
                  <a:srgbClr val="000000"/>
                </a:solidFill>
                <a:latin typeface="Brush Script MT Italic"/>
                <a:cs typeface="Brush Script MT Italic"/>
              </a:rPr>
              <a:t>A </a:t>
            </a:r>
            <a:r>
              <a:rPr lang="en-US" sz="3200" baseline="30000" dirty="0">
                <a:solidFill>
                  <a:srgbClr val="000000"/>
                </a:solidFill>
                <a:latin typeface="Arial Narrow"/>
                <a:cs typeface="Arial Narrow"/>
              </a:rPr>
              <a:t>-1  </a:t>
            </a:r>
            <a:r>
              <a:rPr lang="en-US" sz="3200" dirty="0">
                <a:solidFill>
                  <a:srgbClr val="000000"/>
                </a:solidFill>
                <a:latin typeface="Arial Narrow"/>
                <a:cs typeface="Arial Narrow"/>
              </a:rPr>
              <a:t>x </a:t>
            </a:r>
            <a:r>
              <a:rPr lang="en-US" sz="3200" baseline="30000" dirty="0">
                <a:solidFill>
                  <a:srgbClr val="000000"/>
                </a:solidFill>
                <a:latin typeface="Arial Narrow"/>
                <a:cs typeface="Arial Narrow"/>
              </a:rPr>
              <a:t> </a:t>
            </a:r>
            <a:r>
              <a:rPr lang="en-US" sz="3200" dirty="0">
                <a:solidFill>
                  <a:srgbClr val="000000"/>
                </a:solidFill>
                <a:latin typeface="Arial Narrow"/>
                <a:cs typeface="Arial Narrow"/>
              </a:rPr>
              <a:t>Detector Response</a:t>
            </a:r>
            <a:endParaRPr lang="en-US" sz="3200" dirty="0">
              <a:latin typeface="Arial Narrow"/>
              <a:cs typeface="Arial Narrow"/>
            </a:endParaRPr>
          </a:p>
        </p:txBody>
      </p:sp>
      <p:grpSp>
        <p:nvGrpSpPr>
          <p:cNvPr id="4" name="Group 3"/>
          <p:cNvGrpSpPr/>
          <p:nvPr/>
        </p:nvGrpSpPr>
        <p:grpSpPr>
          <a:xfrm>
            <a:off x="1166684" y="6517164"/>
            <a:ext cx="5181600" cy="1295400"/>
            <a:chOff x="1166684" y="6517164"/>
            <a:chExt cx="5181600" cy="1295400"/>
          </a:xfrm>
        </p:grpSpPr>
        <p:sp>
          <p:nvSpPr>
            <p:cNvPr id="10" name="Rectangle 9"/>
            <p:cNvSpPr/>
            <p:nvPr/>
          </p:nvSpPr>
          <p:spPr>
            <a:xfrm>
              <a:off x="1166684" y="6517164"/>
              <a:ext cx="3116659" cy="830997"/>
            </a:xfrm>
            <a:prstGeom prst="rect">
              <a:avLst/>
            </a:prstGeom>
          </p:spPr>
          <p:txBody>
            <a:bodyPr wrap="none">
              <a:spAutoFit/>
            </a:bodyPr>
            <a:lstStyle/>
            <a:p>
              <a:r>
                <a:rPr lang="en-US" sz="2400" dirty="0">
                  <a:solidFill>
                    <a:srgbClr val="000000"/>
                  </a:solidFill>
                  <a:latin typeface="Arial Narrow"/>
                  <a:cs typeface="Arial Narrow"/>
                </a:rPr>
                <a:t>This is what you measure</a:t>
              </a:r>
            </a:p>
            <a:p>
              <a:r>
                <a:rPr lang="en-US" sz="2400" dirty="0">
                  <a:solidFill>
                    <a:srgbClr val="000000"/>
                  </a:solidFill>
                  <a:latin typeface="Arial Narrow"/>
                  <a:cs typeface="Arial Narrow"/>
                </a:rPr>
                <a:t>This is what you want</a:t>
              </a:r>
              <a:endParaRPr lang="en-US" sz="2400" dirty="0"/>
            </a:p>
          </p:txBody>
        </p:sp>
        <p:cxnSp>
          <p:nvCxnSpPr>
            <p:cNvPr id="19" name="Straight Arrow Connector 18"/>
            <p:cNvCxnSpPr/>
            <p:nvPr/>
          </p:nvCxnSpPr>
          <p:spPr bwMode="auto">
            <a:xfrm>
              <a:off x="4062284" y="6974364"/>
              <a:ext cx="228600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2" name="Straight Arrow Connector 21"/>
            <p:cNvCxnSpPr/>
            <p:nvPr/>
          </p:nvCxnSpPr>
          <p:spPr bwMode="auto">
            <a:xfrm>
              <a:off x="1623884" y="7279164"/>
              <a:ext cx="762000" cy="5334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28" name="Rectangle 27"/>
          <p:cNvSpPr/>
          <p:nvPr/>
        </p:nvSpPr>
        <p:spPr>
          <a:xfrm>
            <a:off x="10540206" y="8533606"/>
            <a:ext cx="2035333" cy="584776"/>
          </a:xfrm>
          <a:prstGeom prst="rect">
            <a:avLst/>
          </a:prstGeom>
        </p:spPr>
        <p:txBody>
          <a:bodyPr wrap="none">
            <a:spAutoFit/>
          </a:bodyPr>
          <a:lstStyle/>
          <a:p>
            <a:r>
              <a:rPr lang="en-US" sz="3200" b="1" dirty="0">
                <a:solidFill>
                  <a:srgbClr val="000000"/>
                </a:solidFill>
                <a:latin typeface="Arial Narrow"/>
                <a:cs typeface="Arial Narrow"/>
              </a:rPr>
              <a:t>Not so fast!</a:t>
            </a:r>
            <a:endParaRPr lang="en-US" sz="3200" b="1" dirty="0"/>
          </a:p>
        </p:txBody>
      </p:sp>
      <p:sp>
        <p:nvSpPr>
          <p:cNvPr id="29" name="Rectangle 28"/>
          <p:cNvSpPr/>
          <p:nvPr/>
        </p:nvSpPr>
        <p:spPr>
          <a:xfrm>
            <a:off x="9854406" y="7466806"/>
            <a:ext cx="3200400" cy="830997"/>
          </a:xfrm>
          <a:prstGeom prst="rect">
            <a:avLst/>
          </a:prstGeom>
        </p:spPr>
        <p:txBody>
          <a:bodyPr wrap="square">
            <a:spAutoFit/>
          </a:bodyPr>
          <a:lstStyle/>
          <a:p>
            <a:r>
              <a:rPr lang="en-US" sz="2400" dirty="0">
                <a:solidFill>
                  <a:srgbClr val="000000"/>
                </a:solidFill>
                <a:latin typeface="Arial Narrow"/>
                <a:cs typeface="Arial Narrow"/>
              </a:rPr>
              <a:t>So all it takes is to invert the matrix, and we are set</a:t>
            </a:r>
          </a:p>
        </p:txBody>
      </p:sp>
      <p:sp>
        <p:nvSpPr>
          <p:cNvPr id="3" name="Slide Number Placeholder 2"/>
          <p:cNvSpPr>
            <a:spLocks noGrp="1"/>
          </p:cNvSpPr>
          <p:nvPr>
            <p:ph type="sldNum" sz="quarter" idx="4"/>
          </p:nvPr>
        </p:nvSpPr>
        <p:spPr/>
        <p:txBody>
          <a:bodyPr/>
          <a:lstStyle/>
          <a:p>
            <a:fld id="{B2585BB7-0E2B-B849-9347-21F1ED6EAC3B}" type="slidenum">
              <a:rPr lang="en-US" smtClean="0"/>
              <a:t>42</a:t>
            </a:fld>
            <a:endParaRPr lang="en-US"/>
          </a:p>
        </p:txBody>
      </p:sp>
    </p:spTree>
    <p:extLst>
      <p:ext uri="{BB962C8B-B14F-4D97-AF65-F5344CB8AC3E}">
        <p14:creationId xmlns:p14="http://schemas.microsoft.com/office/powerpoint/2010/main" val="318568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System Matrix is HUGE</a:t>
            </a:r>
          </a:p>
        </p:txBody>
      </p:sp>
      <p:sp>
        <p:nvSpPr>
          <p:cNvPr id="2" name="Rectangle 1"/>
          <p:cNvSpPr/>
          <p:nvPr/>
        </p:nvSpPr>
        <p:spPr>
          <a:xfrm>
            <a:off x="786606" y="6439237"/>
            <a:ext cx="11811000" cy="2246769"/>
          </a:xfrm>
          <a:prstGeom prst="rect">
            <a:avLst/>
          </a:prstGeom>
        </p:spPr>
        <p:txBody>
          <a:bodyPr wrap="square">
            <a:spAutoFit/>
          </a:bodyPr>
          <a:lstStyle/>
          <a:p>
            <a:pPr marL="457200" indent="-457200">
              <a:buFont typeface="Arial"/>
              <a:buChar char="•"/>
            </a:pPr>
            <a:r>
              <a:rPr lang="en-US" sz="2800" dirty="0">
                <a:solidFill>
                  <a:srgbClr val="000000"/>
                </a:solidFill>
                <a:latin typeface="Arial Narrow"/>
                <a:cs typeface="Arial Narrow"/>
              </a:rPr>
              <a:t>No way to invert such huge matrices</a:t>
            </a:r>
          </a:p>
          <a:p>
            <a:pPr marL="457200" indent="-457200">
              <a:buFont typeface="Arial"/>
              <a:buChar char="•"/>
            </a:pPr>
            <a:r>
              <a:rPr lang="en-US" sz="2800" dirty="0">
                <a:solidFill>
                  <a:srgbClr val="000000"/>
                </a:solidFill>
                <a:latin typeface="Arial Narrow"/>
                <a:cs typeface="Arial Narrow"/>
              </a:rPr>
              <a:t>So we resort to an iterative process that “sculpts” an activity distribution until it matches the measured detector response</a:t>
            </a:r>
          </a:p>
          <a:p>
            <a:pPr marL="457200" indent="-457200">
              <a:buFont typeface="Arial"/>
              <a:buChar char="•"/>
            </a:pPr>
            <a:r>
              <a:rPr lang="en-US" sz="2800" dirty="0">
                <a:solidFill>
                  <a:srgbClr val="000000"/>
                </a:solidFill>
                <a:latin typeface="Arial Narrow"/>
                <a:cs typeface="Arial Narrow"/>
              </a:rPr>
              <a:t>This method beats Filtered Back-Projection hands-down</a:t>
            </a:r>
          </a:p>
          <a:p>
            <a:pPr marL="457200" indent="-457200">
              <a:buFont typeface="Arial"/>
              <a:buChar char="•"/>
            </a:pPr>
            <a:r>
              <a:rPr lang="en-US" sz="2800" dirty="0">
                <a:solidFill>
                  <a:srgbClr val="000000"/>
                </a:solidFill>
                <a:latin typeface="Arial Narrow"/>
                <a:cs typeface="Arial Narrow"/>
              </a:rPr>
              <a:t>But it is </a:t>
            </a:r>
            <a:r>
              <a:rPr lang="en-US" sz="2800" b="1" i="1" dirty="0">
                <a:solidFill>
                  <a:srgbClr val="000000"/>
                </a:solidFill>
                <a:latin typeface="Arial Narrow"/>
                <a:cs typeface="Arial Narrow"/>
              </a:rPr>
              <a:t>really</a:t>
            </a:r>
            <a:r>
              <a:rPr lang="en-US" sz="2800" dirty="0">
                <a:solidFill>
                  <a:srgbClr val="000000"/>
                </a:solidFill>
                <a:latin typeface="Arial Narrow"/>
                <a:cs typeface="Arial Narrow"/>
              </a:rPr>
              <a:t> computing intensive – we cannot yet do this for the full Breast Scanner</a:t>
            </a:r>
          </a:p>
        </p:txBody>
      </p:sp>
      <p:graphicFrame>
        <p:nvGraphicFramePr>
          <p:cNvPr id="13" name="Group 2"/>
          <p:cNvGraphicFramePr>
            <a:graphicFrameLocks noGrp="1"/>
          </p:cNvGraphicFramePr>
          <p:nvPr>
            <p:extLst>
              <p:ext uri="{D42A27DB-BD31-4B8C-83A1-F6EECF244321}">
                <p14:modId xmlns:p14="http://schemas.microsoft.com/office/powerpoint/2010/main" val="3800085424"/>
              </p:ext>
            </p:extLst>
          </p:nvPr>
        </p:nvGraphicFramePr>
        <p:xfrm>
          <a:off x="786606" y="3428206"/>
          <a:ext cx="9543256" cy="2529307"/>
        </p:xfrm>
        <a:graphic>
          <a:graphicData uri="http://schemas.openxmlformats.org/drawingml/2006/table">
            <a:tbl>
              <a:tblPr/>
              <a:tblGrid>
                <a:gridCol w="2383797">
                  <a:extLst>
                    <a:ext uri="{9D8B030D-6E8A-4147-A177-3AD203B41FA5}">
                      <a16:colId xmlns:a16="http://schemas.microsoft.com/office/drawing/2014/main" val="20000"/>
                    </a:ext>
                  </a:extLst>
                </a:gridCol>
                <a:gridCol w="2383797">
                  <a:extLst>
                    <a:ext uri="{9D8B030D-6E8A-4147-A177-3AD203B41FA5}">
                      <a16:colId xmlns:a16="http://schemas.microsoft.com/office/drawing/2014/main" val="20001"/>
                    </a:ext>
                  </a:extLst>
                </a:gridCol>
                <a:gridCol w="2385815">
                  <a:extLst>
                    <a:ext uri="{9D8B030D-6E8A-4147-A177-3AD203B41FA5}">
                      <a16:colId xmlns:a16="http://schemas.microsoft.com/office/drawing/2014/main" val="20002"/>
                    </a:ext>
                  </a:extLst>
                </a:gridCol>
                <a:gridCol w="2389847">
                  <a:extLst>
                    <a:ext uri="{9D8B030D-6E8A-4147-A177-3AD203B41FA5}">
                      <a16:colId xmlns:a16="http://schemas.microsoft.com/office/drawing/2014/main" val="20003"/>
                    </a:ext>
                  </a:extLst>
                </a:gridCol>
              </a:tblGrid>
              <a:tr h="693738">
                <a:tc>
                  <a:txBody>
                    <a:bodyPr/>
                    <a:lstStyle/>
                    <a:p>
                      <a:pPr marL="0" marR="0" lvl="0" indent="0" algn="l" defTabSz="457200" rtl="0" eaLnBrk="0" fontAlgn="base" latinLnBrk="0" hangingPunct="0">
                        <a:lnSpc>
                          <a:spcPct val="93000"/>
                        </a:lnSpc>
                        <a:spcBef>
                          <a:spcPct val="0"/>
                        </a:spcBef>
                        <a:spcAft>
                          <a:spcPct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sz="3200" b="0" i="0" u="none" strike="noStrike" cap="none" normalizeH="0" baseline="0" dirty="0">
                        <a:ln>
                          <a:noFill/>
                        </a:ln>
                        <a:solidFill>
                          <a:srgbClr val="FFFFFF"/>
                        </a:solidFill>
                        <a:effectLst/>
                        <a:latin typeface="Times New Roman" charset="0"/>
                        <a:ea typeface="ＭＳ Ｐゴシック" charset="0"/>
                        <a:cs typeface="Lucida Sans Unicode" charset="0"/>
                      </a:endParaRPr>
                    </a:p>
                  </a:txBody>
                  <a:tcPr marL="90000" marR="90000" marT="485208" marB="46800" horzOverflow="overflow">
                    <a:lnL>
                      <a:noFill/>
                    </a:lnL>
                    <a:lnR>
                      <a:noFill/>
                    </a:lnR>
                    <a:lnT>
                      <a:noFill/>
                    </a:lnT>
                    <a:lnB>
                      <a:noFill/>
                    </a:lnB>
                    <a:lnTlToBr>
                      <a:noFill/>
                    </a:lnTlToBr>
                    <a:lnBlToTr>
                      <a:noFill/>
                    </a:lnBlToTr>
                    <a:solidFill>
                      <a:srgbClr val="B3B3B3"/>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Ratcap</a:t>
                      </a:r>
                    </a:p>
                  </a:txBody>
                  <a:tcPr marL="90000" marR="90000" marT="189791" marB="46800" horzOverflow="overflow">
                    <a:lnL>
                      <a:noFill/>
                    </a:lnL>
                    <a:lnR>
                      <a:noFill/>
                    </a:lnR>
                    <a:lnT>
                      <a:noFill/>
                    </a:lnT>
                    <a:lnB>
                      <a:noFill/>
                    </a:lnB>
                    <a:lnTlToBr>
                      <a:noFill/>
                    </a:lnTlToBr>
                    <a:lnBlToTr>
                      <a:noFill/>
                    </a:lnBlToTr>
                    <a:solidFill>
                      <a:srgbClr val="B3B3B3"/>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dirty="0">
                          <a:ln>
                            <a:noFill/>
                          </a:ln>
                          <a:solidFill>
                            <a:srgbClr val="000000"/>
                          </a:solidFill>
                          <a:effectLst/>
                          <a:latin typeface="Arial" charset="0"/>
                          <a:ea typeface="ＭＳ Ｐゴシック" charset="0"/>
                          <a:cs typeface="WenQuanYi Zen Hei" charset="0"/>
                        </a:rPr>
                        <a:t>BS proto</a:t>
                      </a:r>
                    </a:p>
                  </a:txBody>
                  <a:tcPr marL="90000" marR="90000" marT="189791" marB="46800" horzOverflow="overflow">
                    <a:lnL>
                      <a:noFill/>
                    </a:lnL>
                    <a:lnR>
                      <a:noFill/>
                    </a:lnR>
                    <a:lnT>
                      <a:noFill/>
                    </a:lnT>
                    <a:lnB>
                      <a:noFill/>
                    </a:lnB>
                    <a:lnTlToBr>
                      <a:noFill/>
                    </a:lnTlToBr>
                    <a:lnBlToTr>
                      <a:noFill/>
                    </a:lnBlToTr>
                    <a:solidFill>
                      <a:srgbClr val="B3B3B3"/>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UPenn/BS</a:t>
                      </a:r>
                    </a:p>
                  </a:txBody>
                  <a:tcPr marL="90000" marR="90000" marT="189791" marB="46800" horzOverflow="overflow">
                    <a:lnL>
                      <a:noFill/>
                    </a:lnL>
                    <a:lnR>
                      <a:noFill/>
                    </a:lnR>
                    <a:lnT>
                      <a:noFill/>
                    </a:lnT>
                    <a:lnB>
                      <a:noFill/>
                    </a:lnB>
                    <a:lnTlToBr>
                      <a:noFill/>
                    </a:lnTlToBr>
                    <a:lnBlToTr>
                      <a:noFill/>
                    </a:lnBlToTr>
                    <a:solidFill>
                      <a:srgbClr val="B3B3B3"/>
                    </a:solidFill>
                  </a:tcPr>
                </a:tc>
                <a:extLst>
                  <a:ext uri="{0D108BD9-81ED-4DB2-BD59-A6C34878D82A}">
                    <a16:rowId xmlns:a16="http://schemas.microsoft.com/office/drawing/2014/main" val="10000"/>
                  </a:ext>
                </a:extLst>
              </a:tr>
              <a:tr h="404813">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Voxels</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15113</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194427</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1328360</a:t>
                      </a:r>
                    </a:p>
                  </a:txBody>
                  <a:tcPr marL="90000" marR="90000" marT="189791" marB="46800" horzOverflow="overflow">
                    <a:lnL>
                      <a:noFill/>
                    </a:lnL>
                    <a:lnR>
                      <a:noFill/>
                    </a:lnR>
                    <a:lnT>
                      <a:noFill/>
                    </a:lnT>
                    <a:lnB>
                      <a:noFill/>
                    </a:lnB>
                    <a:lnTlToBr>
                      <a:noFill/>
                    </a:lnTlToBr>
                    <a:lnBlToTr>
                      <a:noFill/>
                    </a:lnBlToTr>
                    <a:solidFill>
                      <a:srgbClr val="CCCCCC"/>
                    </a:solidFill>
                  </a:tcPr>
                </a:tc>
                <a:extLst>
                  <a:ext uri="{0D108BD9-81ED-4DB2-BD59-A6C34878D82A}">
                    <a16:rowId xmlns:a16="http://schemas.microsoft.com/office/drawing/2014/main" val="10001"/>
                  </a:ext>
                </a:extLst>
              </a:tr>
              <a:tr h="404813">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LORs</a:t>
                      </a:r>
                    </a:p>
                  </a:txBody>
                  <a:tcPr marL="90000" marR="90000" marT="189791" marB="46800" horzOverflow="overflow">
                    <a:lnL>
                      <a:noFill/>
                    </a:lnL>
                    <a:lnR>
                      <a:noFill/>
                    </a:lnR>
                    <a:lnT>
                      <a:noFill/>
                    </a:lnT>
                    <a:lnB>
                      <a:noFill/>
                    </a:lnB>
                    <a:lnTlToBr>
                      <a:noFill/>
                    </a:lnTlToBr>
                    <a:lnBlToTr>
                      <a:noFill/>
                    </a:lnBlToTr>
                    <a:solidFill>
                      <a:srgbClr val="E6E6E6"/>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72192</a:t>
                      </a:r>
                    </a:p>
                  </a:txBody>
                  <a:tcPr marL="90000" marR="90000" marT="189791" marB="46800" horzOverflow="overflow">
                    <a:lnL>
                      <a:noFill/>
                    </a:lnL>
                    <a:lnR>
                      <a:noFill/>
                    </a:lnR>
                    <a:lnT>
                      <a:noFill/>
                    </a:lnT>
                    <a:lnB>
                      <a:noFill/>
                    </a:lnB>
                    <a:lnTlToBr>
                      <a:noFill/>
                    </a:lnTlToBr>
                    <a:lnBlToTr>
                      <a:noFill/>
                    </a:lnBlToTr>
                    <a:solidFill>
                      <a:srgbClr val="E6E6E6"/>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342784</a:t>
                      </a:r>
                    </a:p>
                  </a:txBody>
                  <a:tcPr marL="90000" marR="90000" marT="189791" marB="46800" horzOverflow="overflow">
                    <a:lnL>
                      <a:noFill/>
                    </a:lnL>
                    <a:lnR>
                      <a:noFill/>
                    </a:lnR>
                    <a:lnT>
                      <a:noFill/>
                    </a:lnT>
                    <a:lnB>
                      <a:noFill/>
                    </a:lnB>
                    <a:lnTlToBr>
                      <a:noFill/>
                    </a:lnTlToBr>
                    <a:lnBlToTr>
                      <a:noFill/>
                    </a:lnBlToTr>
                    <a:solidFill>
                      <a:srgbClr val="E6E6E6"/>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22444800</a:t>
                      </a:r>
                    </a:p>
                  </a:txBody>
                  <a:tcPr marL="90000" marR="90000" marT="189791" marB="46800" horzOverflow="overflow">
                    <a:lnL>
                      <a:noFill/>
                    </a:lnL>
                    <a:lnR>
                      <a:noFill/>
                    </a:lnR>
                    <a:lnT>
                      <a:noFill/>
                    </a:lnT>
                    <a:lnB>
                      <a:noFill/>
                    </a:lnB>
                    <a:lnTlToBr>
                      <a:noFill/>
                    </a:lnTlToBr>
                    <a:lnBlToTr>
                      <a:noFill/>
                    </a:lnBlToTr>
                    <a:solidFill>
                      <a:srgbClr val="E6E6E6"/>
                    </a:solidFill>
                  </a:tcPr>
                </a:tc>
                <a:extLst>
                  <a:ext uri="{0D108BD9-81ED-4DB2-BD59-A6C34878D82A}">
                    <a16:rowId xmlns:a16="http://schemas.microsoft.com/office/drawing/2014/main" val="10002"/>
                  </a:ext>
                </a:extLst>
              </a:tr>
              <a:tr h="404813">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Matrix elements</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109 mill</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66646 mill</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dirty="0">
                          <a:ln>
                            <a:noFill/>
                          </a:ln>
                          <a:solidFill>
                            <a:srgbClr val="000000"/>
                          </a:solidFill>
                          <a:effectLst/>
                          <a:latin typeface="Arial" charset="0"/>
                          <a:ea typeface="ＭＳ Ｐゴシック" charset="0"/>
                          <a:cs typeface="WenQuanYi Zen Hei" charset="0"/>
                        </a:rPr>
                        <a:t>29814774 mill</a:t>
                      </a:r>
                    </a:p>
                  </a:txBody>
                  <a:tcPr marL="90000" marR="90000" marT="189791" marB="46800" horzOverflow="overflow">
                    <a:lnL>
                      <a:noFill/>
                    </a:lnL>
                    <a:lnR>
                      <a:noFill/>
                    </a:lnR>
                    <a:lnT>
                      <a:noFill/>
                    </a:lnT>
                    <a:lnB>
                      <a:noFill/>
                    </a:lnB>
                    <a:lnTlToBr>
                      <a:noFill/>
                    </a:lnTlToBr>
                    <a:lnBlToTr>
                      <a:noFill/>
                    </a:lnBlToTr>
                    <a:solidFill>
                      <a:srgbClr val="CCCCCC"/>
                    </a:solidFill>
                  </a:tcPr>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4"/>
          </p:nvPr>
        </p:nvSpPr>
        <p:spPr/>
        <p:txBody>
          <a:bodyPr/>
          <a:lstStyle/>
          <a:p>
            <a:fld id="{B2585BB7-0E2B-B849-9347-21F1ED6EAC3B}" type="slidenum">
              <a:rPr lang="en-US" smtClean="0"/>
              <a:t>43</a:t>
            </a:fld>
            <a:endParaRPr lang="en-US"/>
          </a:p>
        </p:txBody>
      </p:sp>
      <p:pic>
        <p:nvPicPr>
          <p:cNvPr id="7" name="Picture 6"/>
          <p:cNvPicPr>
            <a:picLocks noChangeAspect="1"/>
          </p:cNvPicPr>
          <p:nvPr/>
        </p:nvPicPr>
        <p:blipFill>
          <a:blip r:embed="rId2"/>
          <a:stretch>
            <a:fillRect/>
          </a:stretch>
        </p:blipFill>
        <p:spPr>
          <a:xfrm>
            <a:off x="3060437" y="2056606"/>
            <a:ext cx="1231369" cy="1127401"/>
          </a:xfrm>
          <a:prstGeom prst="rect">
            <a:avLst/>
          </a:prstGeom>
        </p:spPr>
      </p:pic>
      <p:pic>
        <p:nvPicPr>
          <p:cNvPr id="8" name="Picture 7"/>
          <p:cNvPicPr>
            <a:picLocks noChangeAspect="1"/>
          </p:cNvPicPr>
          <p:nvPr/>
        </p:nvPicPr>
        <p:blipFill>
          <a:blip r:embed="rId3"/>
          <a:stretch>
            <a:fillRect/>
          </a:stretch>
        </p:blipFill>
        <p:spPr>
          <a:xfrm>
            <a:off x="5517691" y="2060438"/>
            <a:ext cx="1517315" cy="1139168"/>
          </a:xfrm>
          <a:prstGeom prst="rect">
            <a:avLst/>
          </a:prstGeom>
        </p:spPr>
      </p:pic>
      <p:pic>
        <p:nvPicPr>
          <p:cNvPr id="9" name="Picture 8" descr="C:\Users\Bharat\Desktop\2012-10-27 22.46.4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5606" y="2056606"/>
            <a:ext cx="1626032" cy="1219200"/>
          </a:xfrm>
          <a:prstGeom prst="rect">
            <a:avLst/>
          </a:prstGeom>
          <a:noFill/>
          <a:ln w="9525">
            <a:noFill/>
            <a:miter lim="800000"/>
            <a:headEnd/>
            <a:tailEnd/>
          </a:ln>
        </p:spPr>
      </p:pic>
    </p:spTree>
    <p:extLst>
      <p:ext uri="{BB962C8B-B14F-4D97-AF65-F5344CB8AC3E}">
        <p14:creationId xmlns:p14="http://schemas.microsoft.com/office/powerpoint/2010/main" val="39108066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Computing Challenges</a:t>
            </a:r>
          </a:p>
        </p:txBody>
      </p:sp>
      <p:pic>
        <p:nvPicPr>
          <p:cNvPr id="3" name="Picture 2"/>
          <p:cNvPicPr>
            <a:picLocks noChangeAspect="1"/>
          </p:cNvPicPr>
          <p:nvPr/>
        </p:nvPicPr>
        <p:blipFill>
          <a:blip r:embed="rId2"/>
          <a:stretch>
            <a:fillRect/>
          </a:stretch>
        </p:blipFill>
        <p:spPr>
          <a:xfrm>
            <a:off x="1091406" y="3809206"/>
            <a:ext cx="5093777" cy="2438400"/>
          </a:xfrm>
          <a:prstGeom prst="rect">
            <a:avLst/>
          </a:prstGeom>
        </p:spPr>
      </p:pic>
      <p:pic>
        <p:nvPicPr>
          <p:cNvPr id="4" name="Picture 3"/>
          <p:cNvPicPr>
            <a:picLocks noChangeAspect="1"/>
          </p:cNvPicPr>
          <p:nvPr/>
        </p:nvPicPr>
        <p:blipFill>
          <a:blip r:embed="rId3"/>
          <a:stretch>
            <a:fillRect/>
          </a:stretch>
        </p:blipFill>
        <p:spPr>
          <a:xfrm>
            <a:off x="6425406" y="3809206"/>
            <a:ext cx="5093777" cy="2438400"/>
          </a:xfrm>
          <a:prstGeom prst="rect">
            <a:avLst/>
          </a:prstGeom>
        </p:spPr>
      </p:pic>
      <p:sp>
        <p:nvSpPr>
          <p:cNvPr id="5" name="Rectangle 4"/>
          <p:cNvSpPr/>
          <p:nvPr/>
        </p:nvSpPr>
        <p:spPr>
          <a:xfrm>
            <a:off x="939006" y="2209006"/>
            <a:ext cx="10439400" cy="1569660"/>
          </a:xfrm>
          <a:prstGeom prst="rect">
            <a:avLst/>
          </a:prstGeom>
        </p:spPr>
        <p:txBody>
          <a:bodyPr wrap="square">
            <a:spAutoFit/>
          </a:bodyPr>
          <a:lstStyle/>
          <a:p>
            <a:r>
              <a:rPr lang="en-US" sz="2400" b="1" dirty="0">
                <a:solidFill>
                  <a:srgbClr val="0000FF"/>
                </a:solidFill>
                <a:latin typeface="Arial Narrow Bold"/>
                <a:cs typeface="Arial Narrow Bold"/>
              </a:rPr>
              <a:t>As small as the detectors look, they produce a lot of data </a:t>
            </a:r>
          </a:p>
          <a:p>
            <a:r>
              <a:rPr lang="en-US" sz="2400" b="1" dirty="0">
                <a:solidFill>
                  <a:srgbClr val="0000FF"/>
                </a:solidFill>
                <a:latin typeface="Arial Narrow Bold"/>
                <a:cs typeface="Arial Narrow Bold"/>
              </a:rPr>
              <a:t>The largest </a:t>
            </a:r>
            <a:r>
              <a:rPr lang="en-US" sz="2400" b="1" dirty="0" err="1">
                <a:solidFill>
                  <a:srgbClr val="0000FF"/>
                </a:solidFill>
                <a:latin typeface="Arial Narrow Bold"/>
                <a:cs typeface="Arial Narrow Bold"/>
              </a:rPr>
              <a:t>UPenn</a:t>
            </a:r>
            <a:r>
              <a:rPr lang="en-US" sz="2400" b="1" dirty="0">
                <a:solidFill>
                  <a:srgbClr val="0000FF"/>
                </a:solidFill>
                <a:latin typeface="Arial Narrow Bold"/>
                <a:cs typeface="Arial Narrow Bold"/>
              </a:rPr>
              <a:t> / Breast Scanner can produce 450MB/s ( 1.5 TB/hour )</a:t>
            </a:r>
          </a:p>
          <a:p>
            <a:r>
              <a:rPr lang="en-US" sz="2400" b="1" dirty="0">
                <a:solidFill>
                  <a:srgbClr val="0000FF"/>
                </a:solidFill>
                <a:latin typeface="Arial Narrow Bold"/>
                <a:cs typeface="Arial Narrow Bold"/>
              </a:rPr>
              <a:t>The computing challenge is two-fold:</a:t>
            </a:r>
          </a:p>
          <a:p>
            <a:endParaRPr lang="en-US" sz="2400" b="1" dirty="0">
              <a:solidFill>
                <a:srgbClr val="0000FF"/>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44</a:t>
            </a:fld>
            <a:endParaRPr lang="en-US"/>
          </a:p>
        </p:txBody>
      </p:sp>
    </p:spTree>
    <p:extLst>
      <p:ext uri="{BB962C8B-B14F-4D97-AF65-F5344CB8AC3E}">
        <p14:creationId xmlns:p14="http://schemas.microsoft.com/office/powerpoint/2010/main" val="2274270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Computing Challenges</a:t>
            </a:r>
          </a:p>
        </p:txBody>
      </p:sp>
      <p:sp>
        <p:nvSpPr>
          <p:cNvPr id="7" name="Rectangle 6"/>
          <p:cNvSpPr/>
          <p:nvPr/>
        </p:nvSpPr>
        <p:spPr>
          <a:xfrm>
            <a:off x="710406" y="2132806"/>
            <a:ext cx="11963400" cy="3970318"/>
          </a:xfrm>
          <a:prstGeom prst="rect">
            <a:avLst/>
          </a:prstGeom>
        </p:spPr>
        <p:txBody>
          <a:bodyPr wrap="square">
            <a:spAutoFit/>
          </a:bodyPr>
          <a:lstStyle/>
          <a:p>
            <a:r>
              <a:rPr lang="en-US" sz="2800" b="1" dirty="0">
                <a:solidFill>
                  <a:schemeClr val="tx1"/>
                </a:solidFill>
                <a:latin typeface="Arial Narrow Bold"/>
                <a:cs typeface="Arial Narrow Bold"/>
              </a:rPr>
              <a:t>The ~250,000 CPU hours for a system matrix is actually the smaller problem</a:t>
            </a:r>
          </a:p>
          <a:p>
            <a:r>
              <a:rPr lang="en-US" sz="2800" b="1" dirty="0">
                <a:solidFill>
                  <a:schemeClr val="tx1"/>
                </a:solidFill>
                <a:latin typeface="Arial Narrow Bold"/>
                <a:cs typeface="Arial Narrow Bold"/>
              </a:rPr>
              <a:t>The simulation of any voxel is independent of all others</a:t>
            </a:r>
          </a:p>
          <a:p>
            <a:r>
              <a:rPr lang="en-US" sz="2800" b="1" dirty="0">
                <a:solidFill>
                  <a:schemeClr val="tx1"/>
                </a:solidFill>
                <a:latin typeface="Arial Narrow Bold"/>
                <a:cs typeface="Arial Narrow Bold"/>
              </a:rPr>
              <a:t>You can distribute the workload as much as you like over as many CPUs as you like</a:t>
            </a:r>
          </a:p>
          <a:p>
            <a:r>
              <a:rPr lang="en-US" sz="2800" b="1" dirty="0">
                <a:solidFill>
                  <a:schemeClr val="tx1"/>
                </a:solidFill>
                <a:latin typeface="Arial Narrow Bold"/>
                <a:cs typeface="Arial Narrow Bold"/>
              </a:rPr>
              <a:t>We have been using an online cluster (of my day-job at the PHENIX experiment at the Relativistic Heavy Ion Collider) opportunistically</a:t>
            </a:r>
          </a:p>
          <a:p>
            <a:r>
              <a:rPr lang="en-US" sz="2800" b="1" dirty="0">
                <a:solidFill>
                  <a:schemeClr val="tx1"/>
                </a:solidFill>
                <a:latin typeface="Arial Narrow Bold"/>
                <a:cs typeface="Arial Narrow Bold"/>
              </a:rPr>
              <a:t>We have joined the Open Science Grid (OSG) to disentangle us from the seasonal availability of our local cluster</a:t>
            </a:r>
          </a:p>
          <a:p>
            <a:r>
              <a:rPr lang="en-US" sz="2800" b="1" dirty="0">
                <a:solidFill>
                  <a:schemeClr val="tx1"/>
                </a:solidFill>
                <a:latin typeface="Arial Narrow Bold"/>
                <a:cs typeface="Arial Narrow Bold"/>
              </a:rPr>
              <a:t>We can get about 1000 CPUs / day and can get a new matrix in about 2 weeks</a:t>
            </a:r>
          </a:p>
          <a:p>
            <a:r>
              <a:rPr lang="en-US" sz="2800" b="1" dirty="0">
                <a:solidFill>
                  <a:schemeClr val="tx1"/>
                </a:solidFill>
                <a:latin typeface="Arial Narrow Bold"/>
                <a:cs typeface="Arial Narrow Bold"/>
              </a:rPr>
              <a:t>We do this only a few times a year   </a:t>
            </a:r>
          </a:p>
        </p:txBody>
      </p:sp>
      <p:pic>
        <p:nvPicPr>
          <p:cNvPr id="2" name="Picture 1"/>
          <p:cNvPicPr>
            <a:picLocks noChangeAspect="1"/>
          </p:cNvPicPr>
          <p:nvPr/>
        </p:nvPicPr>
        <p:blipFill>
          <a:blip r:embed="rId2"/>
          <a:stretch>
            <a:fillRect/>
          </a:stretch>
        </p:blipFill>
        <p:spPr>
          <a:xfrm>
            <a:off x="786606" y="6642910"/>
            <a:ext cx="10439400" cy="2728896"/>
          </a:xfrm>
          <a:prstGeom prst="rect">
            <a:avLst/>
          </a:prstGeom>
        </p:spPr>
      </p:pic>
      <p:sp>
        <p:nvSpPr>
          <p:cNvPr id="3" name="Slide Number Placeholder 2"/>
          <p:cNvSpPr>
            <a:spLocks noGrp="1"/>
          </p:cNvSpPr>
          <p:nvPr>
            <p:ph type="sldNum" sz="quarter" idx="4"/>
          </p:nvPr>
        </p:nvSpPr>
        <p:spPr/>
        <p:txBody>
          <a:bodyPr/>
          <a:lstStyle/>
          <a:p>
            <a:fld id="{B2585BB7-0E2B-B849-9347-21F1ED6EAC3B}" type="slidenum">
              <a:rPr lang="en-US" smtClean="0"/>
              <a:t>45</a:t>
            </a:fld>
            <a:endParaRPr lang="en-US"/>
          </a:p>
        </p:txBody>
      </p:sp>
    </p:spTree>
    <p:extLst>
      <p:ext uri="{BB962C8B-B14F-4D97-AF65-F5344CB8AC3E}">
        <p14:creationId xmlns:p14="http://schemas.microsoft.com/office/powerpoint/2010/main" val="33740914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Reconstruction Times</a:t>
            </a:r>
          </a:p>
        </p:txBody>
      </p:sp>
      <p:sp>
        <p:nvSpPr>
          <p:cNvPr id="7" name="Rectangle 6"/>
          <p:cNvSpPr/>
          <p:nvPr/>
        </p:nvSpPr>
        <p:spPr>
          <a:xfrm>
            <a:off x="481806" y="1904206"/>
            <a:ext cx="11963400" cy="5693867"/>
          </a:xfrm>
          <a:prstGeom prst="rect">
            <a:avLst/>
          </a:prstGeom>
        </p:spPr>
        <p:txBody>
          <a:bodyPr wrap="square">
            <a:spAutoFit/>
          </a:bodyPr>
          <a:lstStyle/>
          <a:p>
            <a:pPr marL="457200" indent="-457200">
              <a:buFont typeface="Arial"/>
              <a:buChar char="•"/>
            </a:pPr>
            <a:r>
              <a:rPr lang="en-US" sz="2800" b="1" dirty="0">
                <a:solidFill>
                  <a:srgbClr val="000000"/>
                </a:solidFill>
                <a:latin typeface="Arial Narrow Bold"/>
                <a:cs typeface="Arial Narrow Bold"/>
              </a:rPr>
              <a:t>The iterative, “activity-sculpting” process yields a usable image after about 100, a good one after 500...1000 iterations. Each iteration involves 2 matrix multiplications</a:t>
            </a:r>
          </a:p>
          <a:p>
            <a:pPr marL="457200" indent="-457200">
              <a:buFont typeface="Arial"/>
              <a:buChar char="•"/>
            </a:pPr>
            <a:r>
              <a:rPr lang="en-US" sz="2800" b="1" dirty="0">
                <a:solidFill>
                  <a:srgbClr val="000000"/>
                </a:solidFill>
                <a:latin typeface="Arial Narrow Bold"/>
                <a:cs typeface="Arial Narrow Bold"/>
              </a:rPr>
              <a:t>At one point, in 2004 or so, the small </a:t>
            </a:r>
            <a:r>
              <a:rPr lang="en-US" sz="2800" b="1" dirty="0" err="1">
                <a:solidFill>
                  <a:srgbClr val="000000"/>
                </a:solidFill>
                <a:latin typeface="Arial Narrow Bold"/>
                <a:cs typeface="Arial Narrow Bold"/>
              </a:rPr>
              <a:t>RatCAP</a:t>
            </a:r>
            <a:r>
              <a:rPr lang="en-US" sz="2800" b="1" dirty="0">
                <a:solidFill>
                  <a:srgbClr val="000000"/>
                </a:solidFill>
                <a:latin typeface="Arial Narrow Bold"/>
                <a:cs typeface="Arial Narrow Bold"/>
              </a:rPr>
              <a:t> reconstruction was perceived to be a big problem</a:t>
            </a:r>
          </a:p>
          <a:p>
            <a:pPr marL="457200" indent="-457200">
              <a:buFont typeface="Arial"/>
              <a:buChar char="•"/>
            </a:pPr>
            <a:r>
              <a:rPr lang="en-US" sz="2800" b="1" dirty="0">
                <a:solidFill>
                  <a:srgbClr val="000000"/>
                </a:solidFill>
                <a:latin typeface="Arial Narrow Bold"/>
                <a:cs typeface="Arial Narrow Bold"/>
              </a:rPr>
              <a:t>No more, we really have that optimized, 10-15 minutes per image.</a:t>
            </a:r>
          </a:p>
          <a:p>
            <a:pPr marL="457200" indent="-457200">
              <a:buFont typeface="Arial"/>
              <a:buChar char="•"/>
            </a:pPr>
            <a:r>
              <a:rPr lang="en-US" sz="2800" b="1" dirty="0">
                <a:solidFill>
                  <a:srgbClr val="000000"/>
                </a:solidFill>
                <a:latin typeface="Arial Narrow Bold"/>
                <a:cs typeface="Arial Narrow Bold"/>
              </a:rPr>
              <a:t>Caveat: it's not just one image. We do dynamic images, time-sliced, 2-15 minutes depending on the experiment. They get correlated with external events. Like a movie of the activity distribution.</a:t>
            </a:r>
          </a:p>
          <a:p>
            <a:pPr marL="457200" indent="-457200">
              <a:buFont typeface="Arial"/>
              <a:buChar char="•"/>
            </a:pPr>
            <a:r>
              <a:rPr lang="en-US" sz="2800" b="1" dirty="0">
                <a:solidFill>
                  <a:srgbClr val="000000"/>
                </a:solidFill>
                <a:latin typeface="Arial Narrow Bold"/>
                <a:cs typeface="Arial Narrow Bold"/>
              </a:rPr>
              <a:t>The plant scanner takes about 6-8 hours per image on a multi-core CPU. Multiple machines  can work in parallel on independent images</a:t>
            </a:r>
          </a:p>
          <a:p>
            <a:pPr marL="457200" indent="-457200">
              <a:buFont typeface="Arial"/>
              <a:buChar char="•"/>
            </a:pPr>
            <a:r>
              <a:rPr lang="en-US" sz="2800" b="1" dirty="0">
                <a:solidFill>
                  <a:srgbClr val="000000"/>
                </a:solidFill>
                <a:latin typeface="Arial Narrow Bold"/>
                <a:cs typeface="Arial Narrow Bold"/>
              </a:rPr>
              <a:t>The Breast Scanner? We don't know, we cannot presently do it “our way”. Estimated 400 hours, but we didn't bother to make a system matrix yet </a:t>
            </a:r>
          </a:p>
        </p:txBody>
      </p:sp>
      <p:sp>
        <p:nvSpPr>
          <p:cNvPr id="3" name="Rectangle 2"/>
          <p:cNvSpPr/>
          <p:nvPr/>
        </p:nvSpPr>
        <p:spPr>
          <a:xfrm>
            <a:off x="786606" y="7771606"/>
            <a:ext cx="11125200" cy="1569660"/>
          </a:xfrm>
          <a:prstGeom prst="rect">
            <a:avLst/>
          </a:prstGeom>
        </p:spPr>
        <p:txBody>
          <a:bodyPr wrap="square">
            <a:spAutoFit/>
          </a:bodyPr>
          <a:lstStyle/>
          <a:p>
            <a:r>
              <a:rPr lang="en-US" sz="3200" b="1" dirty="0">
                <a:solidFill>
                  <a:srgbClr val="0000FF"/>
                </a:solidFill>
                <a:latin typeface="Arial Narrow Bold"/>
                <a:cs typeface="Arial Narrow Bold"/>
              </a:rPr>
              <a:t>If you think of clinical mammography applications, the patient expects to walk out of the facility with a preliminary result</a:t>
            </a:r>
          </a:p>
          <a:p>
            <a:r>
              <a:rPr lang="en-US" sz="3200" b="1" dirty="0">
                <a:solidFill>
                  <a:srgbClr val="0000FF"/>
                </a:solidFill>
                <a:latin typeface="Arial Narrow Bold"/>
                <a:cs typeface="Arial Narrow Bold"/>
              </a:rPr>
              <a:t>No way this can be done – results come weeks later</a:t>
            </a:r>
          </a:p>
        </p:txBody>
      </p:sp>
      <p:sp>
        <p:nvSpPr>
          <p:cNvPr id="2" name="Slide Number Placeholder 1"/>
          <p:cNvSpPr>
            <a:spLocks noGrp="1"/>
          </p:cNvSpPr>
          <p:nvPr>
            <p:ph type="sldNum" sz="quarter" idx="4"/>
          </p:nvPr>
        </p:nvSpPr>
        <p:spPr/>
        <p:txBody>
          <a:bodyPr/>
          <a:lstStyle/>
          <a:p>
            <a:fld id="{B2585BB7-0E2B-B849-9347-21F1ED6EAC3B}" type="slidenum">
              <a:rPr lang="en-US" smtClean="0"/>
              <a:t>46</a:t>
            </a:fld>
            <a:endParaRPr lang="en-US"/>
          </a:p>
        </p:txBody>
      </p:sp>
    </p:spTree>
    <p:extLst>
      <p:ext uri="{BB962C8B-B14F-4D97-AF65-F5344CB8AC3E}">
        <p14:creationId xmlns:p14="http://schemas.microsoft.com/office/powerpoint/2010/main" val="42069758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Switching gears…</a:t>
            </a:r>
          </a:p>
        </p:txBody>
      </p:sp>
      <p:sp>
        <p:nvSpPr>
          <p:cNvPr id="3" name="Rectangle 2"/>
          <p:cNvSpPr/>
          <p:nvPr/>
        </p:nvSpPr>
        <p:spPr>
          <a:xfrm>
            <a:off x="862806" y="4876006"/>
            <a:ext cx="11125200" cy="769441"/>
          </a:xfrm>
          <a:prstGeom prst="rect">
            <a:avLst/>
          </a:prstGeom>
        </p:spPr>
        <p:txBody>
          <a:bodyPr wrap="square">
            <a:spAutoFit/>
          </a:bodyPr>
          <a:lstStyle/>
          <a:p>
            <a:r>
              <a:rPr lang="en-US" sz="4400" b="1" dirty="0">
                <a:solidFill>
                  <a:srgbClr val="0000FF"/>
                </a:solidFill>
                <a:latin typeface="Arial Narrow Bold"/>
                <a:cs typeface="Arial Narrow Bold"/>
              </a:rPr>
              <a:t>Let’s talk about MRI for a few minutes.</a:t>
            </a:r>
          </a:p>
        </p:txBody>
      </p:sp>
      <p:sp>
        <p:nvSpPr>
          <p:cNvPr id="5" name="Rectangle 4"/>
          <p:cNvSpPr/>
          <p:nvPr/>
        </p:nvSpPr>
        <p:spPr>
          <a:xfrm>
            <a:off x="558006" y="2884388"/>
            <a:ext cx="11887200" cy="1077218"/>
          </a:xfrm>
          <a:prstGeom prst="rect">
            <a:avLst/>
          </a:prstGeom>
        </p:spPr>
        <p:txBody>
          <a:bodyPr wrap="square">
            <a:spAutoFit/>
          </a:bodyPr>
          <a:lstStyle/>
          <a:p>
            <a:r>
              <a:rPr lang="en-US" sz="3200" b="1" dirty="0">
                <a:solidFill>
                  <a:srgbClr val="0000FF"/>
                </a:solidFill>
              </a:rPr>
              <a:t>I have been going on about MRI-compatible scanners now for a while…</a:t>
            </a:r>
            <a:endParaRPr lang="en-US" sz="3200" dirty="0">
              <a:solidFill>
                <a:srgbClr val="0000FF"/>
              </a:solidFill>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47</a:t>
            </a:fld>
            <a:endParaRPr lang="en-US"/>
          </a:p>
        </p:txBody>
      </p:sp>
    </p:spTree>
    <p:extLst>
      <p:ext uri="{BB962C8B-B14F-4D97-AF65-F5344CB8AC3E}">
        <p14:creationId xmlns:p14="http://schemas.microsoft.com/office/powerpoint/2010/main" val="5282349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81806" y="3199606"/>
            <a:ext cx="11963400" cy="4616648"/>
          </a:xfrm>
          <a:prstGeom prst="rect">
            <a:avLst/>
          </a:prstGeom>
        </p:spPr>
        <p:txBody>
          <a:bodyPr wrap="square">
            <a:spAutoFit/>
          </a:bodyPr>
          <a:lstStyle/>
          <a:p>
            <a:pPr marL="457200" indent="-457200">
              <a:spcAft>
                <a:spcPts val="1200"/>
              </a:spcAft>
              <a:buFont typeface="Arial"/>
              <a:buChar char="•"/>
            </a:pPr>
            <a:r>
              <a:rPr lang="en-US" sz="2800" b="1" dirty="0">
                <a:solidFill>
                  <a:srgbClr val="000000"/>
                </a:solidFill>
                <a:latin typeface="Arial Narrow Bold"/>
                <a:cs typeface="Arial Narrow Bold"/>
              </a:rPr>
              <a:t>Protons have a magnetic moment “built in”  [ not only protons, btw ]</a:t>
            </a:r>
          </a:p>
          <a:p>
            <a:pPr marL="457200" indent="-457200">
              <a:spcAft>
                <a:spcPts val="1200"/>
              </a:spcAft>
              <a:buFont typeface="Arial"/>
              <a:buChar char="•"/>
            </a:pPr>
            <a:r>
              <a:rPr lang="en-US" sz="2800" b="1" dirty="0">
                <a:solidFill>
                  <a:srgbClr val="000000"/>
                </a:solidFill>
                <a:latin typeface="Arial Narrow Bold"/>
                <a:cs typeface="Arial Narrow Bold"/>
              </a:rPr>
              <a:t>Normally, that momentum vector can point whatever which way</a:t>
            </a:r>
          </a:p>
          <a:p>
            <a:pPr marL="457200" indent="-457200">
              <a:spcAft>
                <a:spcPts val="1200"/>
              </a:spcAft>
              <a:buFont typeface="Arial"/>
              <a:buChar char="•"/>
            </a:pPr>
            <a:r>
              <a:rPr lang="en-US" sz="2800" b="1" dirty="0">
                <a:solidFill>
                  <a:srgbClr val="000000"/>
                </a:solidFill>
                <a:latin typeface="Arial Narrow Bold"/>
                <a:cs typeface="Arial Narrow Bold"/>
              </a:rPr>
              <a:t>Apply a magnetic field, and those momenta align their directions along the field</a:t>
            </a:r>
          </a:p>
          <a:p>
            <a:pPr marL="457200" indent="-457200">
              <a:spcAft>
                <a:spcPts val="1200"/>
              </a:spcAft>
              <a:buFont typeface="Arial"/>
              <a:buChar char="•"/>
            </a:pPr>
            <a:r>
              <a:rPr lang="en-US" sz="2800" b="1" dirty="0">
                <a:solidFill>
                  <a:srgbClr val="000000"/>
                </a:solidFill>
                <a:latin typeface="Arial Narrow Bold"/>
                <a:cs typeface="Arial Narrow Bold"/>
              </a:rPr>
              <a:t>If you “push” them out of alignment, the a-momentum vectors start to </a:t>
            </a:r>
            <a:r>
              <a:rPr lang="en-US" sz="2800" b="1" dirty="0" err="1">
                <a:solidFill>
                  <a:srgbClr val="000000"/>
                </a:solidFill>
                <a:latin typeface="Arial Narrow Bold"/>
                <a:cs typeface="Arial Narrow Bold"/>
              </a:rPr>
              <a:t>precess</a:t>
            </a:r>
            <a:endParaRPr lang="en-US" sz="2800" b="1" dirty="0">
              <a:solidFill>
                <a:srgbClr val="000000"/>
              </a:solidFill>
              <a:latin typeface="Arial Narrow Bold"/>
              <a:cs typeface="Arial Narrow Bold"/>
            </a:endParaRPr>
          </a:p>
          <a:p>
            <a:pPr marL="457200" indent="-457200">
              <a:spcAft>
                <a:spcPts val="1200"/>
              </a:spcAft>
              <a:buFont typeface="Arial"/>
              <a:buChar char="•"/>
            </a:pPr>
            <a:r>
              <a:rPr lang="en-US" sz="2800" b="1" dirty="0">
                <a:solidFill>
                  <a:srgbClr val="000000"/>
                </a:solidFill>
                <a:latin typeface="Arial Narrow Bold"/>
                <a:cs typeface="Arial Narrow Bold"/>
              </a:rPr>
              <a:t>They </a:t>
            </a:r>
            <a:r>
              <a:rPr lang="en-US" sz="2800" b="1" dirty="0" err="1">
                <a:solidFill>
                  <a:srgbClr val="000000"/>
                </a:solidFill>
                <a:latin typeface="Arial Narrow Bold"/>
                <a:cs typeface="Arial Narrow Bold"/>
              </a:rPr>
              <a:t>precess</a:t>
            </a:r>
            <a:r>
              <a:rPr lang="en-US" sz="2800" b="1" dirty="0">
                <a:solidFill>
                  <a:srgbClr val="000000"/>
                </a:solidFill>
                <a:latin typeface="Arial Narrow Bold"/>
                <a:cs typeface="Arial Narrow Bold"/>
              </a:rPr>
              <a:t> with a characteristic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 </a:t>
            </a:r>
            <a:r>
              <a:rPr lang="en-US" sz="2800" b="1" dirty="0" err="1">
                <a:solidFill>
                  <a:srgbClr val="000000"/>
                </a:solidFill>
                <a:latin typeface="Arial Narrow Bold"/>
                <a:cs typeface="Arial Narrow Bold"/>
              </a:rPr>
              <a:t>ω</a:t>
            </a:r>
            <a:r>
              <a:rPr lang="en-US" sz="2800" b="1" dirty="0">
                <a:solidFill>
                  <a:srgbClr val="000000"/>
                </a:solidFill>
                <a:latin typeface="Arial Narrow Bold"/>
                <a:cs typeface="Arial Narrow Bold"/>
              </a:rPr>
              <a:t>= g x B</a:t>
            </a:r>
            <a:r>
              <a:rPr lang="en-US" sz="2800" b="1" baseline="-25000" dirty="0">
                <a:solidFill>
                  <a:srgbClr val="000000"/>
                </a:solidFill>
                <a:latin typeface="Arial Narrow Bold"/>
                <a:cs typeface="Arial Narrow Bold"/>
              </a:rPr>
              <a:t>0</a:t>
            </a:r>
            <a:r>
              <a:rPr lang="en-US" sz="2800" b="1" dirty="0">
                <a:solidFill>
                  <a:srgbClr val="000000"/>
                </a:solidFill>
                <a:latin typeface="Arial Narrow Bold"/>
                <a:cs typeface="Arial Narrow Bold"/>
              </a:rPr>
              <a:t> </a:t>
            </a:r>
          </a:p>
          <a:p>
            <a:pPr marL="457200" indent="-457200">
              <a:spcAft>
                <a:spcPts val="1200"/>
              </a:spcAft>
              <a:buFont typeface="Arial"/>
              <a:buChar char="•"/>
            </a:pPr>
            <a:r>
              <a:rPr lang="en-US" sz="2800" b="1" dirty="0">
                <a:solidFill>
                  <a:srgbClr val="000000"/>
                </a:solidFill>
                <a:latin typeface="Arial Narrow Bold"/>
                <a:cs typeface="Arial Narrow Bold"/>
              </a:rPr>
              <a:t>g is the gyromagnetic ratio, 42.58MHz/T for a proton</a:t>
            </a:r>
          </a:p>
          <a:p>
            <a:pPr marL="457200" indent="-457200">
              <a:spcAft>
                <a:spcPts val="1200"/>
              </a:spcAft>
              <a:buFont typeface="Arial"/>
              <a:buChar char="•"/>
            </a:pPr>
            <a:r>
              <a:rPr lang="en-US" sz="2800" b="1" dirty="0">
                <a:solidFill>
                  <a:srgbClr val="000000"/>
                </a:solidFill>
                <a:latin typeface="Arial Narrow Bold"/>
                <a:cs typeface="Arial Narrow Bold"/>
              </a:rPr>
              <a:t>By setting the right field strength, you can dial in a particular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a:t>
            </a:r>
          </a:p>
          <a:p>
            <a:pPr marL="457200" indent="-457200">
              <a:spcAft>
                <a:spcPts val="1200"/>
              </a:spcAft>
              <a:buFont typeface="Arial"/>
              <a:buChar char="•"/>
            </a:pPr>
            <a:r>
              <a:rPr lang="en-US" sz="2800" b="1" dirty="0">
                <a:solidFill>
                  <a:srgbClr val="000000"/>
                </a:solidFill>
                <a:latin typeface="Arial Narrow Bold"/>
                <a:cs typeface="Arial Narrow Bold"/>
              </a:rPr>
              <a:t>For example, with 1.5T, you get 65.16 MHz</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MRI in 5 minutes </a:t>
            </a:r>
            <a:r>
              <a:rPr lang="en-US" sz="4200" dirty="0">
                <a:solidFill>
                  <a:srgbClr val="000000"/>
                </a:solidFill>
                <a:latin typeface="Arial Narrow" charset="0"/>
                <a:sym typeface="Wingdings"/>
              </a:rPr>
              <a:t> </a:t>
            </a:r>
            <a:endParaRPr lang="en-US" sz="4200" dirty="0">
              <a:solidFill>
                <a:srgbClr val="000000"/>
              </a:solidFill>
              <a:latin typeface="Arial Narrow" charset="0"/>
            </a:endParaRPr>
          </a:p>
        </p:txBody>
      </p:sp>
      <p:pic>
        <p:nvPicPr>
          <p:cNvPr id="8" name="Picture 7"/>
          <p:cNvPicPr>
            <a:picLocks noChangeAspect="1"/>
          </p:cNvPicPr>
          <p:nvPr/>
        </p:nvPicPr>
        <p:blipFill>
          <a:blip r:embed="rId2"/>
          <a:stretch>
            <a:fillRect/>
          </a:stretch>
        </p:blipFill>
        <p:spPr>
          <a:xfrm>
            <a:off x="10587175" y="151606"/>
            <a:ext cx="2315799" cy="38862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48</a:t>
            </a:fld>
            <a:endParaRPr lang="en-US"/>
          </a:p>
        </p:txBody>
      </p:sp>
    </p:spTree>
    <p:extLst>
      <p:ext uri="{BB962C8B-B14F-4D97-AF65-F5344CB8AC3E}">
        <p14:creationId xmlns:p14="http://schemas.microsoft.com/office/powerpoint/2010/main" val="40657803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81806" y="2145754"/>
            <a:ext cx="11963400" cy="2477601"/>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If you apply a radio wave with the exact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 you “tip” the momentum vectors in a coherent way</a:t>
            </a:r>
          </a:p>
          <a:p>
            <a:pPr marL="457200" indent="-457200">
              <a:spcAft>
                <a:spcPts val="600"/>
              </a:spcAft>
              <a:buFont typeface="Arial"/>
              <a:buChar char="•"/>
            </a:pPr>
            <a:r>
              <a:rPr lang="en-US" sz="2800" b="1" dirty="0">
                <a:solidFill>
                  <a:srgbClr val="000000"/>
                </a:solidFill>
                <a:latin typeface="Arial Narrow Bold"/>
                <a:cs typeface="Arial Narrow Bold"/>
              </a:rPr>
              <a:t>As they relax, they emit RF at the same frequency</a:t>
            </a:r>
          </a:p>
          <a:p>
            <a:pPr marL="457200" indent="-457200">
              <a:spcAft>
                <a:spcPts val="600"/>
              </a:spcAft>
              <a:buFont typeface="Arial"/>
              <a:buChar char="•"/>
            </a:pPr>
            <a:r>
              <a:rPr lang="en-US" sz="2800" b="1" dirty="0">
                <a:solidFill>
                  <a:srgbClr val="000000"/>
                </a:solidFill>
                <a:latin typeface="Arial Narrow Bold"/>
                <a:cs typeface="Arial Narrow Bold"/>
              </a:rPr>
              <a:t>If there are many protons -&gt; strong signal; not so many –&gt; no or weak signal  </a:t>
            </a:r>
          </a:p>
          <a:p>
            <a:pPr marL="457200" indent="-457200">
              <a:spcAft>
                <a:spcPts val="600"/>
              </a:spcAft>
              <a:buFont typeface="Arial"/>
              <a:buChar char="•"/>
            </a:pPr>
            <a:r>
              <a:rPr lang="en-US" sz="2800" b="1" dirty="0">
                <a:solidFill>
                  <a:srgbClr val="000000"/>
                </a:solidFill>
                <a:latin typeface="Arial Narrow Bold"/>
                <a:cs typeface="Arial Narrow Bold"/>
              </a:rPr>
              <a:t>you can use this to measure the proton density</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MRI in 5 minutes </a:t>
            </a:r>
            <a:r>
              <a:rPr lang="en-US" sz="4200" dirty="0">
                <a:solidFill>
                  <a:srgbClr val="000000"/>
                </a:solidFill>
                <a:latin typeface="Arial Narrow" charset="0"/>
                <a:sym typeface="Wingdings"/>
              </a:rPr>
              <a:t> </a:t>
            </a:r>
            <a:endParaRPr lang="en-US" sz="4200" dirty="0">
              <a:solidFill>
                <a:srgbClr val="000000"/>
              </a:solidFill>
              <a:latin typeface="Arial Narrow" charset="0"/>
            </a:endParaRPr>
          </a:p>
        </p:txBody>
      </p:sp>
      <p:pic>
        <p:nvPicPr>
          <p:cNvPr id="8" name="Picture 7"/>
          <p:cNvPicPr>
            <a:picLocks noChangeAspect="1"/>
          </p:cNvPicPr>
          <p:nvPr/>
        </p:nvPicPr>
        <p:blipFill>
          <a:blip r:embed="rId2"/>
          <a:stretch>
            <a:fillRect/>
          </a:stretch>
        </p:blipFill>
        <p:spPr>
          <a:xfrm>
            <a:off x="10768806" y="75406"/>
            <a:ext cx="2134168" cy="3581400"/>
          </a:xfrm>
          <a:prstGeom prst="rect">
            <a:avLst/>
          </a:prstGeom>
        </p:spPr>
      </p:pic>
      <p:pic>
        <p:nvPicPr>
          <p:cNvPr id="3" name="Picture 2"/>
          <p:cNvPicPr>
            <a:picLocks noChangeAspect="1"/>
          </p:cNvPicPr>
          <p:nvPr/>
        </p:nvPicPr>
        <p:blipFill>
          <a:blip r:embed="rId3"/>
          <a:stretch>
            <a:fillRect/>
          </a:stretch>
        </p:blipFill>
        <p:spPr>
          <a:xfrm>
            <a:off x="7187406" y="4910835"/>
            <a:ext cx="5410994" cy="4384771"/>
          </a:xfrm>
          <a:prstGeom prst="rect">
            <a:avLst/>
          </a:prstGeom>
        </p:spPr>
      </p:pic>
      <p:pic>
        <p:nvPicPr>
          <p:cNvPr id="4" name="Picture 3"/>
          <p:cNvPicPr>
            <a:picLocks noChangeAspect="1"/>
          </p:cNvPicPr>
          <p:nvPr/>
        </p:nvPicPr>
        <p:blipFill>
          <a:blip r:embed="rId4"/>
          <a:stretch>
            <a:fillRect/>
          </a:stretch>
        </p:blipFill>
        <p:spPr>
          <a:xfrm>
            <a:off x="253206" y="5028406"/>
            <a:ext cx="6350000" cy="37084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49</a:t>
            </a:fld>
            <a:endParaRPr lang="en-US"/>
          </a:p>
        </p:txBody>
      </p:sp>
    </p:spTree>
    <p:extLst>
      <p:ext uri="{BB962C8B-B14F-4D97-AF65-F5344CB8AC3E}">
        <p14:creationId xmlns:p14="http://schemas.microsoft.com/office/powerpoint/2010/main" val="2013531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Medical Imaging Technologies</a:t>
            </a:r>
          </a:p>
        </p:txBody>
      </p:sp>
      <p:sp>
        <p:nvSpPr>
          <p:cNvPr id="31746" name="Text Box 2"/>
          <p:cNvSpPr txBox="1">
            <a:spLocks noChangeArrowheads="1"/>
          </p:cNvSpPr>
          <p:nvPr/>
        </p:nvSpPr>
        <p:spPr bwMode="auto">
          <a:xfrm>
            <a:off x="571500" y="2324100"/>
            <a:ext cx="12230100" cy="65659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Without any claim to completeness (and some of what I’ll cover)</a:t>
            </a:r>
          </a:p>
          <a:p>
            <a:pPr eaLnBrk="1" hangingPunct="1">
              <a:spcBef>
                <a:spcPts val="1963"/>
              </a:spcBef>
              <a:buClrTx/>
              <a:defRPr/>
            </a:pPr>
            <a:r>
              <a:rPr lang="en-US" sz="2600" dirty="0">
                <a:solidFill>
                  <a:srgbClr val="606060"/>
                </a:solidFill>
                <a:latin typeface="Arial Narrow" charset="0"/>
              </a:rPr>
              <a:t>SPECT (a little) </a:t>
            </a:r>
          </a:p>
          <a:p>
            <a:pPr eaLnBrk="1" hangingPunct="1">
              <a:spcBef>
                <a:spcPts val="1963"/>
              </a:spcBef>
              <a:buClrTx/>
              <a:buFontTx/>
              <a:buNone/>
              <a:defRPr/>
            </a:pPr>
            <a:r>
              <a:rPr lang="en-US" sz="2600" dirty="0">
                <a:solidFill>
                  <a:srgbClr val="606060"/>
                </a:solidFill>
                <a:latin typeface="Arial Narrow" charset="0"/>
              </a:rPr>
              <a:t>PET</a:t>
            </a:r>
          </a:p>
          <a:p>
            <a:pPr eaLnBrk="1" hangingPunct="1">
              <a:spcBef>
                <a:spcPts val="1963"/>
              </a:spcBef>
              <a:buClrTx/>
              <a:buFontTx/>
              <a:buNone/>
              <a:defRPr/>
            </a:pPr>
            <a:r>
              <a:rPr lang="en-US" sz="2600" dirty="0">
                <a:solidFill>
                  <a:srgbClr val="606060"/>
                </a:solidFill>
                <a:latin typeface="Arial Narrow" charset="0"/>
              </a:rPr>
              <a:t>MRI</a:t>
            </a:r>
          </a:p>
          <a:p>
            <a:pPr eaLnBrk="1" hangingPunct="1">
              <a:spcBef>
                <a:spcPts val="1963"/>
              </a:spcBef>
              <a:buClrTx/>
              <a:buFontTx/>
              <a:buNone/>
              <a:defRPr/>
            </a:pPr>
            <a:r>
              <a:rPr lang="en-US" sz="2600" dirty="0">
                <a:solidFill>
                  <a:schemeClr val="bg1">
                    <a:lumMod val="65000"/>
                  </a:schemeClr>
                </a:solidFill>
                <a:latin typeface="Arial Narrow" charset="0"/>
              </a:rPr>
              <a:t>X-Ray</a:t>
            </a:r>
          </a:p>
          <a:p>
            <a:pPr eaLnBrk="1" hangingPunct="1">
              <a:spcBef>
                <a:spcPts val="1963"/>
              </a:spcBef>
              <a:buClrTx/>
              <a:buFontTx/>
              <a:buNone/>
              <a:defRPr/>
            </a:pPr>
            <a:r>
              <a:rPr lang="en-US" sz="2600" dirty="0">
                <a:solidFill>
                  <a:schemeClr val="bg1">
                    <a:lumMod val="65000"/>
                  </a:schemeClr>
                </a:solidFill>
                <a:latin typeface="Arial Narrow" charset="0"/>
              </a:rPr>
              <a:t>CT</a:t>
            </a:r>
          </a:p>
          <a:p>
            <a:pPr eaLnBrk="1" hangingPunct="1">
              <a:spcBef>
                <a:spcPts val="1963"/>
              </a:spcBef>
              <a:buClrTx/>
              <a:buFontTx/>
              <a:buNone/>
              <a:defRPr/>
            </a:pPr>
            <a:r>
              <a:rPr lang="en-US" sz="2600" dirty="0">
                <a:solidFill>
                  <a:srgbClr val="606060"/>
                </a:solidFill>
                <a:latin typeface="Arial Narrow" charset="0"/>
              </a:rPr>
              <a:t>Multi-modality imaging </a:t>
            </a:r>
          </a:p>
          <a:p>
            <a:pPr eaLnBrk="1" hangingPunct="1">
              <a:spcBef>
                <a:spcPts val="1963"/>
              </a:spcBef>
              <a:buClrTx/>
              <a:buFontTx/>
              <a:buNone/>
              <a:defRPr/>
            </a:pPr>
            <a:r>
              <a:rPr lang="en-US" sz="2600" dirty="0">
                <a:solidFill>
                  <a:srgbClr val="606060"/>
                </a:solidFill>
                <a:latin typeface="Arial Narrow" charset="0"/>
              </a:rPr>
              <a:t>(there are many more, often variants of a common theme) </a:t>
            </a:r>
          </a:p>
          <a:p>
            <a:pPr eaLnBrk="1" hangingPunct="1">
              <a:spcBef>
                <a:spcPts val="1963"/>
              </a:spcBef>
              <a:buClrTx/>
              <a:buFontTx/>
              <a:buNone/>
              <a:defRPr/>
            </a:pPr>
            <a:r>
              <a:rPr lang="en-US" sz="2600" b="1" dirty="0">
                <a:solidFill>
                  <a:srgbClr val="3366FF"/>
                </a:solidFill>
                <a:latin typeface="Arial Narrow" charset="0"/>
              </a:rPr>
              <a:t>You will see that nuclear physics, DAQs, and data processing plays a prominent role. </a:t>
            </a:r>
          </a:p>
          <a:p>
            <a:pPr eaLnBrk="1" hangingPunct="1">
              <a:spcBef>
                <a:spcPts val="1963"/>
              </a:spcBef>
              <a:buClrTx/>
              <a:buFontTx/>
              <a:buNone/>
              <a:defRPr/>
            </a:pPr>
            <a:r>
              <a:rPr lang="en-US" sz="2600" b="1" dirty="0">
                <a:solidFill>
                  <a:srgbClr val="3366FF"/>
                </a:solidFill>
                <a:latin typeface="Arial Narrow" charset="0"/>
              </a:rPr>
              <a:t>There is a place for you in this field if you can do TDAQ, or are a “data engineer”</a:t>
            </a:r>
          </a:p>
        </p:txBody>
      </p:sp>
      <p:sp>
        <p:nvSpPr>
          <p:cNvPr id="2" name="Slide Number Placeholder 1"/>
          <p:cNvSpPr>
            <a:spLocks noGrp="1"/>
          </p:cNvSpPr>
          <p:nvPr>
            <p:ph type="sldNum" sz="quarter" idx="4"/>
          </p:nvPr>
        </p:nvSpPr>
        <p:spPr/>
        <p:txBody>
          <a:bodyPr/>
          <a:lstStyle/>
          <a:p>
            <a:fld id="{B2585BB7-0E2B-B849-9347-21F1ED6EAC3B}" type="slidenum">
              <a:rPr lang="en-US" smtClean="0"/>
              <a:t>5</a:t>
            </a:fld>
            <a:endParaRPr lang="en-US"/>
          </a:p>
        </p:txBody>
      </p:sp>
    </p:spTree>
    <p:extLst>
      <p:ext uri="{BB962C8B-B14F-4D97-AF65-F5344CB8AC3E}">
        <p14:creationId xmlns:p14="http://schemas.microsoft.com/office/powerpoint/2010/main" val="220605018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81806" y="3190706"/>
            <a:ext cx="11963400" cy="5139869"/>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First of all, if you have a totally homogeneous field, all protons have the same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 – not very useful</a:t>
            </a:r>
          </a:p>
          <a:p>
            <a:pPr marL="457200" indent="-457200">
              <a:spcAft>
                <a:spcPts val="600"/>
              </a:spcAft>
              <a:buFont typeface="Arial"/>
              <a:buChar char="•"/>
            </a:pPr>
            <a:r>
              <a:rPr lang="en-US" sz="2800" b="1" dirty="0">
                <a:solidFill>
                  <a:srgbClr val="000000"/>
                </a:solidFill>
                <a:latin typeface="Arial Narrow Bold"/>
                <a:cs typeface="Arial Narrow Bold"/>
              </a:rPr>
              <a:t>On top of your homogenous field, you apply a small gradient so the frequency becomes position-dependent – now we are getting somewhere </a:t>
            </a:r>
          </a:p>
          <a:p>
            <a:pPr marL="457200" indent="-457200">
              <a:spcAft>
                <a:spcPts val="600"/>
              </a:spcAft>
              <a:buFont typeface="Arial"/>
              <a:buChar char="•"/>
            </a:pPr>
            <a:r>
              <a:rPr lang="en-US" sz="2800" b="1" dirty="0">
                <a:solidFill>
                  <a:srgbClr val="000000"/>
                </a:solidFill>
                <a:latin typeface="Arial Narrow Bold"/>
                <a:cs typeface="Arial Narrow Bold"/>
              </a:rPr>
              <a:t>You could send a number of pulses which “scan” the frequency range and measure the response – was done in the early days, way too slow, but it would work</a:t>
            </a:r>
          </a:p>
          <a:p>
            <a:pPr marL="457200" indent="-457200">
              <a:spcAft>
                <a:spcPts val="600"/>
              </a:spcAft>
              <a:buFont typeface="Arial"/>
              <a:buChar char="•"/>
            </a:pPr>
            <a:r>
              <a:rPr lang="en-US" sz="2800" b="1" dirty="0">
                <a:solidFill>
                  <a:srgbClr val="000000"/>
                </a:solidFill>
                <a:latin typeface="Arial Narrow Bold"/>
                <a:cs typeface="Arial Narrow Bold"/>
              </a:rPr>
              <a:t>Rather, one sends a pulse with a narrow “white” frequency band, and measures the response for each frequency at the same time</a:t>
            </a:r>
          </a:p>
          <a:p>
            <a:pPr marL="457200" indent="-457200">
              <a:spcAft>
                <a:spcPts val="600"/>
              </a:spcAft>
              <a:buFont typeface="Arial"/>
              <a:buChar char="•"/>
            </a:pPr>
            <a:r>
              <a:rPr lang="en-US" sz="2800" b="1" dirty="0">
                <a:solidFill>
                  <a:srgbClr val="000000"/>
                </a:solidFill>
                <a:latin typeface="Arial Narrow Bold"/>
                <a:cs typeface="Arial Narrow Bold"/>
              </a:rPr>
              <a:t>One shot gives you the proton density along the field gradient (one axis of a picture)</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MRI is hard</a:t>
            </a:r>
          </a:p>
        </p:txBody>
      </p:sp>
      <p:sp>
        <p:nvSpPr>
          <p:cNvPr id="9" name="Rectangle 8"/>
          <p:cNvSpPr/>
          <p:nvPr/>
        </p:nvSpPr>
        <p:spPr>
          <a:xfrm>
            <a:off x="786606" y="2310030"/>
            <a:ext cx="11049000" cy="584776"/>
          </a:xfrm>
          <a:prstGeom prst="rect">
            <a:avLst/>
          </a:prstGeom>
        </p:spPr>
        <p:txBody>
          <a:bodyPr wrap="square">
            <a:spAutoFit/>
          </a:bodyPr>
          <a:lstStyle/>
          <a:p>
            <a:pPr>
              <a:spcAft>
                <a:spcPts val="600"/>
              </a:spcAft>
            </a:pPr>
            <a:r>
              <a:rPr lang="en-US" sz="3200" b="1" dirty="0">
                <a:solidFill>
                  <a:srgbClr val="0000FF"/>
                </a:solidFill>
                <a:latin typeface="Arial Narrow Bold"/>
                <a:cs typeface="Arial Narrow Bold"/>
              </a:rPr>
              <a:t>Why didn’t I think of that, and get the Nobel Price! Well…</a:t>
            </a:r>
          </a:p>
        </p:txBody>
      </p:sp>
      <p:sp>
        <p:nvSpPr>
          <p:cNvPr id="2" name="Slide Number Placeholder 1"/>
          <p:cNvSpPr>
            <a:spLocks noGrp="1"/>
          </p:cNvSpPr>
          <p:nvPr>
            <p:ph type="sldNum" sz="quarter" idx="4"/>
          </p:nvPr>
        </p:nvSpPr>
        <p:spPr/>
        <p:txBody>
          <a:bodyPr/>
          <a:lstStyle/>
          <a:p>
            <a:fld id="{B2585BB7-0E2B-B849-9347-21F1ED6EAC3B}" type="slidenum">
              <a:rPr lang="en-US" smtClean="0"/>
              <a:t>50</a:t>
            </a:fld>
            <a:endParaRPr lang="en-US"/>
          </a:p>
        </p:txBody>
      </p:sp>
    </p:spTree>
    <p:extLst>
      <p:ext uri="{BB962C8B-B14F-4D97-AF65-F5344CB8AC3E}">
        <p14:creationId xmlns:p14="http://schemas.microsoft.com/office/powerpoint/2010/main" val="42477103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22146" y="2437606"/>
            <a:ext cx="7698660" cy="1892826"/>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3 sets of coils let you make any gradient direction you want – loops for z, and “saddles” for x and y</a:t>
            </a:r>
          </a:p>
          <a:p>
            <a:pPr marL="457200" indent="-457200">
              <a:spcAft>
                <a:spcPts val="600"/>
              </a:spcAft>
              <a:buFont typeface="Arial"/>
              <a:buChar char="•"/>
            </a:pPr>
            <a:r>
              <a:rPr lang="en-US" sz="2800" b="1" dirty="0">
                <a:solidFill>
                  <a:srgbClr val="000000"/>
                </a:solidFill>
                <a:latin typeface="Arial Narrow Bold"/>
                <a:cs typeface="Arial Narrow Bold"/>
              </a:rPr>
              <a:t>Modern scanners use “fingerprint” designs with high efficiency</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Making Gradients</a:t>
            </a:r>
          </a:p>
        </p:txBody>
      </p:sp>
      <p:pic>
        <p:nvPicPr>
          <p:cNvPr id="8" name="Picture 7"/>
          <p:cNvPicPr>
            <a:picLocks noChangeAspect="1"/>
          </p:cNvPicPr>
          <p:nvPr/>
        </p:nvPicPr>
        <p:blipFill>
          <a:blip r:embed="rId2"/>
          <a:stretch>
            <a:fillRect/>
          </a:stretch>
        </p:blipFill>
        <p:spPr>
          <a:xfrm>
            <a:off x="8178006" y="304006"/>
            <a:ext cx="4546600" cy="8890000"/>
          </a:xfrm>
          <a:prstGeom prst="rect">
            <a:avLst/>
          </a:prstGeom>
        </p:spPr>
      </p:pic>
      <p:pic>
        <p:nvPicPr>
          <p:cNvPr id="9" name="Picture 8"/>
          <p:cNvPicPr>
            <a:picLocks noChangeAspect="1"/>
          </p:cNvPicPr>
          <p:nvPr/>
        </p:nvPicPr>
        <p:blipFill>
          <a:blip r:embed="rId3"/>
          <a:stretch>
            <a:fillRect/>
          </a:stretch>
        </p:blipFill>
        <p:spPr>
          <a:xfrm>
            <a:off x="431006" y="4571206"/>
            <a:ext cx="4546600" cy="34290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51</a:t>
            </a:fld>
            <a:endParaRPr lang="en-US"/>
          </a:p>
        </p:txBody>
      </p:sp>
      <p:sp>
        <p:nvSpPr>
          <p:cNvPr id="10" name="Rectangle 9"/>
          <p:cNvSpPr/>
          <p:nvPr/>
        </p:nvSpPr>
        <p:spPr>
          <a:xfrm>
            <a:off x="174546" y="8112899"/>
            <a:ext cx="7698660" cy="954107"/>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Remember, that’s on top of a static high-strength field</a:t>
            </a:r>
          </a:p>
        </p:txBody>
      </p:sp>
    </p:spTree>
    <p:extLst>
      <p:ext uri="{BB962C8B-B14F-4D97-AF65-F5344CB8AC3E}">
        <p14:creationId xmlns:p14="http://schemas.microsoft.com/office/powerpoint/2010/main" val="20854426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444206" y="2132806"/>
            <a:ext cx="8305800" cy="1969770"/>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The points {A,B,C} and {D,E,F} radiate at different frequencies according to the field strength</a:t>
            </a:r>
          </a:p>
          <a:p>
            <a:pPr>
              <a:spcAft>
                <a:spcPts val="600"/>
              </a:spcAft>
            </a:pPr>
            <a:r>
              <a:rPr lang="en-US" sz="2800" b="1" dirty="0">
                <a:solidFill>
                  <a:srgbClr val="000000"/>
                </a:solidFill>
                <a:latin typeface="Arial Narrow Bold"/>
                <a:cs typeface="Arial Narrow Bold"/>
              </a:rPr>
              <a:t>However, A,B and C are indistinguishable! (and D,E,F, too)</a:t>
            </a:r>
          </a:p>
          <a:p>
            <a:pPr>
              <a:spcAft>
                <a:spcPts val="600"/>
              </a:spcAft>
            </a:pPr>
            <a:r>
              <a:rPr lang="en-US" sz="2800" b="1" dirty="0">
                <a:solidFill>
                  <a:srgbClr val="000000"/>
                </a:solidFill>
                <a:latin typeface="Arial Narrow Bold"/>
                <a:cs typeface="Arial Narrow Bold"/>
              </a:rPr>
              <a:t>Throw in a </a:t>
            </a:r>
            <a:r>
              <a:rPr lang="en-US" sz="2800" b="1" i="1" dirty="0">
                <a:solidFill>
                  <a:srgbClr val="000000"/>
                </a:solidFill>
                <a:latin typeface="Arial Narrow Bold"/>
                <a:cs typeface="Arial Narrow Bold"/>
              </a:rPr>
              <a:t>phase-encoding </a:t>
            </a:r>
            <a:r>
              <a:rPr lang="en-US" sz="2800" b="1" dirty="0">
                <a:solidFill>
                  <a:srgbClr val="000000"/>
                </a:solidFill>
                <a:latin typeface="Arial Narrow Bold"/>
                <a:cs typeface="Arial Narrow Bold"/>
              </a:rPr>
              <a:t>gradient:</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But Wait! We are missing one dimension!</a:t>
            </a:r>
          </a:p>
        </p:txBody>
      </p:sp>
      <p:pic>
        <p:nvPicPr>
          <p:cNvPr id="2" name="Picture 1"/>
          <p:cNvPicPr>
            <a:picLocks noChangeAspect="1"/>
          </p:cNvPicPr>
          <p:nvPr/>
        </p:nvPicPr>
        <p:blipFill>
          <a:blip r:embed="rId2"/>
          <a:stretch>
            <a:fillRect/>
          </a:stretch>
        </p:blipFill>
        <p:spPr>
          <a:xfrm>
            <a:off x="405606" y="2818606"/>
            <a:ext cx="3975100" cy="4711700"/>
          </a:xfrm>
          <a:prstGeom prst="rect">
            <a:avLst/>
          </a:prstGeom>
        </p:spPr>
      </p:pic>
      <p:cxnSp>
        <p:nvCxnSpPr>
          <p:cNvPr id="4" name="Straight Arrow Connector 3"/>
          <p:cNvCxnSpPr/>
          <p:nvPr/>
        </p:nvCxnSpPr>
        <p:spPr bwMode="auto">
          <a:xfrm>
            <a:off x="939006" y="2666206"/>
            <a:ext cx="2743200" cy="0"/>
          </a:xfrm>
          <a:prstGeom prst="straightConnector1">
            <a:avLst/>
          </a:prstGeom>
          <a:solidFill>
            <a:srgbClr val="00B8FF"/>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Box 4"/>
          <p:cNvSpPr txBox="1"/>
          <p:nvPr/>
        </p:nvSpPr>
        <p:spPr>
          <a:xfrm>
            <a:off x="1777206" y="2209006"/>
            <a:ext cx="1222510" cy="461665"/>
          </a:xfrm>
          <a:prstGeom prst="rect">
            <a:avLst/>
          </a:prstGeom>
          <a:noFill/>
        </p:spPr>
        <p:txBody>
          <a:bodyPr wrap="none" rtlCol="0">
            <a:spAutoFit/>
          </a:bodyPr>
          <a:lstStyle/>
          <a:p>
            <a:r>
              <a:rPr lang="en-US" sz="2400" b="1" dirty="0">
                <a:solidFill>
                  <a:srgbClr val="000000"/>
                </a:solidFill>
                <a:latin typeface="Arial Narrow Bold"/>
                <a:cs typeface="Arial Narrow Bold"/>
              </a:rPr>
              <a:t>Gradient</a:t>
            </a:r>
            <a:endParaRPr lang="en-US" sz="2400" dirty="0"/>
          </a:p>
        </p:txBody>
      </p:sp>
      <p:grpSp>
        <p:nvGrpSpPr>
          <p:cNvPr id="10" name="Group 9"/>
          <p:cNvGrpSpPr/>
          <p:nvPr/>
        </p:nvGrpSpPr>
        <p:grpSpPr>
          <a:xfrm>
            <a:off x="4596606" y="4266406"/>
            <a:ext cx="8305800" cy="5271939"/>
            <a:chOff x="4596606" y="4266406"/>
            <a:chExt cx="8305800" cy="5271939"/>
          </a:xfrm>
        </p:grpSpPr>
        <p:pic>
          <p:nvPicPr>
            <p:cNvPr id="8" name="Picture 7"/>
            <p:cNvPicPr>
              <a:picLocks noChangeAspect="1"/>
            </p:cNvPicPr>
            <p:nvPr/>
          </p:nvPicPr>
          <p:blipFill>
            <a:blip r:embed="rId3"/>
            <a:stretch>
              <a:fillRect/>
            </a:stretch>
          </p:blipFill>
          <p:spPr>
            <a:xfrm>
              <a:off x="4977605" y="4266406"/>
              <a:ext cx="5618527" cy="3581400"/>
            </a:xfrm>
            <a:prstGeom prst="rect">
              <a:avLst/>
            </a:prstGeom>
          </p:spPr>
        </p:pic>
        <p:sp>
          <p:nvSpPr>
            <p:cNvPr id="12" name="Rectangle 11"/>
            <p:cNvSpPr/>
            <p:nvPr/>
          </p:nvSpPr>
          <p:spPr>
            <a:xfrm>
              <a:off x="4596606" y="8076406"/>
              <a:ext cx="8305800" cy="1461939"/>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By momentarily “speeding up the clock” for a region, you gain a phase shift for protons there </a:t>
              </a:r>
            </a:p>
            <a:p>
              <a:pPr>
                <a:spcAft>
                  <a:spcPts val="600"/>
                </a:spcAft>
              </a:pPr>
              <a:r>
                <a:rPr lang="en-US" sz="2800" b="1" dirty="0">
                  <a:solidFill>
                    <a:srgbClr val="000000"/>
                  </a:solidFill>
                  <a:latin typeface="Arial Narrow Bold"/>
                  <a:cs typeface="Arial Narrow Bold"/>
                </a:rPr>
                <a:t>And you can assign a particular phase shift to a region</a:t>
              </a:r>
            </a:p>
          </p:txBody>
        </p:sp>
      </p:grpSp>
      <p:sp>
        <p:nvSpPr>
          <p:cNvPr id="11" name="Slide Number Placeholder 10"/>
          <p:cNvSpPr>
            <a:spLocks noGrp="1"/>
          </p:cNvSpPr>
          <p:nvPr>
            <p:ph type="sldNum" sz="quarter" idx="4"/>
          </p:nvPr>
        </p:nvSpPr>
        <p:spPr/>
        <p:txBody>
          <a:bodyPr/>
          <a:lstStyle/>
          <a:p>
            <a:fld id="{B2585BB7-0E2B-B849-9347-21F1ED6EAC3B}" type="slidenum">
              <a:rPr lang="en-US" smtClean="0"/>
              <a:t>52</a:t>
            </a:fld>
            <a:endParaRPr lang="en-US"/>
          </a:p>
        </p:txBody>
      </p:sp>
    </p:spTree>
    <p:extLst>
      <p:ext uri="{BB962C8B-B14F-4D97-AF65-F5344CB8AC3E}">
        <p14:creationId xmlns:p14="http://schemas.microsoft.com/office/powerpoint/2010/main" val="171311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5206206" y="2056606"/>
            <a:ext cx="7467600" cy="4278094"/>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Now you can get x by frequency and y by phase.</a:t>
            </a:r>
          </a:p>
          <a:p>
            <a:pPr>
              <a:spcAft>
                <a:spcPts val="600"/>
              </a:spcAft>
            </a:pPr>
            <a:r>
              <a:rPr lang="en-US" sz="2800" b="1" dirty="0">
                <a:solidFill>
                  <a:srgbClr val="000000"/>
                </a:solidFill>
                <a:latin typeface="Arial Narrow Bold"/>
                <a:cs typeface="Arial Narrow Bold"/>
              </a:rPr>
              <a:t>N pixels in y form an equation system with N variables (so a 100x200 image takes 200 measurements) </a:t>
            </a:r>
          </a:p>
          <a:p>
            <a:pPr>
              <a:spcAft>
                <a:spcPts val="600"/>
              </a:spcAft>
            </a:pPr>
            <a:r>
              <a:rPr lang="en-US" sz="2800" b="1" dirty="0">
                <a:solidFill>
                  <a:srgbClr val="000000"/>
                </a:solidFill>
                <a:latin typeface="Arial Narrow Bold"/>
                <a:cs typeface="Arial Narrow Bold"/>
              </a:rPr>
              <a:t>You need N measurements with different phase encodings to solve this</a:t>
            </a:r>
          </a:p>
          <a:p>
            <a:pPr>
              <a:spcAft>
                <a:spcPts val="600"/>
              </a:spcAft>
            </a:pPr>
            <a:r>
              <a:rPr lang="en-US" sz="2800" b="1" dirty="0">
                <a:solidFill>
                  <a:srgbClr val="000000"/>
                </a:solidFill>
                <a:latin typeface="Arial Narrow Bold"/>
                <a:cs typeface="Arial Narrow Bold"/>
              </a:rPr>
              <a:t>Remember: by the time you measure, A and B have the same frequency again (only a phase difference)</a:t>
            </a:r>
          </a:p>
          <a:p>
            <a:pPr>
              <a:spcAft>
                <a:spcPts val="600"/>
              </a:spcAft>
            </a:pPr>
            <a:endParaRPr lang="en-US" sz="2800" b="1" dirty="0">
              <a:solidFill>
                <a:srgbClr val="000000"/>
              </a:solidFill>
              <a:latin typeface="Arial Narrow Bold"/>
              <a:cs typeface="Arial Narrow Bold"/>
            </a:endParaRP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Phase and Frequency Encoding</a:t>
            </a:r>
          </a:p>
        </p:txBody>
      </p:sp>
      <p:pic>
        <p:nvPicPr>
          <p:cNvPr id="3" name="Picture 2"/>
          <p:cNvPicPr>
            <a:picLocks noChangeAspect="1"/>
          </p:cNvPicPr>
          <p:nvPr/>
        </p:nvPicPr>
        <p:blipFill>
          <a:blip r:embed="rId2"/>
          <a:stretch>
            <a:fillRect/>
          </a:stretch>
        </p:blipFill>
        <p:spPr>
          <a:xfrm>
            <a:off x="202406" y="2361406"/>
            <a:ext cx="4699000" cy="4216400"/>
          </a:xfrm>
          <a:prstGeom prst="rect">
            <a:avLst/>
          </a:prstGeom>
        </p:spPr>
      </p:pic>
      <p:pic>
        <p:nvPicPr>
          <p:cNvPr id="10" name="Picture 9"/>
          <p:cNvPicPr>
            <a:picLocks noChangeAspect="1"/>
          </p:cNvPicPr>
          <p:nvPr/>
        </p:nvPicPr>
        <p:blipFill>
          <a:blip r:embed="rId3"/>
          <a:stretch>
            <a:fillRect/>
          </a:stretch>
        </p:blipFill>
        <p:spPr>
          <a:xfrm>
            <a:off x="8406606" y="6095206"/>
            <a:ext cx="4013200" cy="3594100"/>
          </a:xfrm>
          <a:prstGeom prst="rect">
            <a:avLst/>
          </a:prstGeom>
        </p:spPr>
      </p:pic>
      <p:sp>
        <p:nvSpPr>
          <p:cNvPr id="11" name="Rectangle 10"/>
          <p:cNvSpPr/>
          <p:nvPr/>
        </p:nvSpPr>
        <p:spPr>
          <a:xfrm>
            <a:off x="939006" y="6933406"/>
            <a:ext cx="5798984" cy="2308324"/>
          </a:xfrm>
          <a:prstGeom prst="rect">
            <a:avLst/>
          </a:prstGeom>
        </p:spPr>
        <p:txBody>
          <a:bodyPr wrap="none">
            <a:spAutoFit/>
          </a:bodyPr>
          <a:lstStyle/>
          <a:p>
            <a:r>
              <a:rPr lang="en-US" sz="2400" b="1" dirty="0">
                <a:solidFill>
                  <a:srgbClr val="000000"/>
                </a:solidFill>
                <a:latin typeface="Arial Narrow Bold"/>
                <a:cs typeface="Arial Narrow Bold"/>
              </a:rPr>
              <a:t>2 pixels A and B take two “shots” S</a:t>
            </a:r>
            <a:r>
              <a:rPr lang="en-US" sz="2400" b="1" baseline="-25000" dirty="0">
                <a:solidFill>
                  <a:srgbClr val="000000"/>
                </a:solidFill>
                <a:latin typeface="Arial Narrow Bold"/>
                <a:cs typeface="Arial Narrow Bold"/>
              </a:rPr>
              <a:t>0 </a:t>
            </a:r>
            <a:r>
              <a:rPr lang="en-US" sz="2400" b="1" dirty="0">
                <a:solidFill>
                  <a:srgbClr val="000000"/>
                </a:solidFill>
                <a:latin typeface="Arial Narrow Bold"/>
                <a:cs typeface="Arial Narrow Bold"/>
              </a:rPr>
              <a:t>and</a:t>
            </a:r>
            <a:r>
              <a:rPr lang="en-US" sz="2400" b="1" baseline="-25000" dirty="0">
                <a:solidFill>
                  <a:srgbClr val="000000"/>
                </a:solidFill>
                <a:latin typeface="Arial Narrow Bold"/>
                <a:cs typeface="Arial Narrow Bold"/>
              </a:rPr>
              <a:t> </a:t>
            </a:r>
            <a:r>
              <a:rPr lang="en-US" sz="2400" b="1" dirty="0">
                <a:solidFill>
                  <a:srgbClr val="000000"/>
                </a:solidFill>
                <a:latin typeface="Arial Narrow Bold"/>
                <a:cs typeface="Arial Narrow Bold"/>
              </a:rPr>
              <a:t>S</a:t>
            </a:r>
            <a:r>
              <a:rPr lang="en-US" sz="2400" b="1" baseline="-25000" dirty="0">
                <a:solidFill>
                  <a:srgbClr val="000000"/>
                </a:solidFill>
                <a:latin typeface="Arial Narrow Bold"/>
                <a:cs typeface="Arial Narrow Bold"/>
              </a:rPr>
              <a:t>1</a:t>
            </a:r>
            <a:endParaRPr lang="en-US" sz="2400" b="1" dirty="0">
              <a:solidFill>
                <a:srgbClr val="000000"/>
              </a:solidFill>
              <a:latin typeface="Arial Narrow Bold"/>
              <a:cs typeface="Arial Narrow Bold"/>
            </a:endParaRPr>
          </a:p>
          <a:p>
            <a:endParaRPr lang="en-US" sz="2400" b="1" dirty="0">
              <a:solidFill>
                <a:srgbClr val="000000"/>
              </a:solidFill>
              <a:latin typeface="Arial Narrow Bold"/>
              <a:cs typeface="Arial Narrow Bold"/>
            </a:endParaRPr>
          </a:p>
          <a:p>
            <a:r>
              <a:rPr lang="en-US" sz="2400" b="1" dirty="0">
                <a:solidFill>
                  <a:srgbClr val="000000"/>
                </a:solidFill>
                <a:latin typeface="Arial Narrow Bold"/>
                <a:cs typeface="Arial Narrow Bold"/>
              </a:rPr>
              <a:t>S</a:t>
            </a:r>
            <a:r>
              <a:rPr lang="en-US" sz="2400" b="1" baseline="-25000" dirty="0">
                <a:solidFill>
                  <a:srgbClr val="000000"/>
                </a:solidFill>
                <a:latin typeface="Arial Narrow Bold"/>
                <a:cs typeface="Arial Narrow Bold"/>
              </a:rPr>
              <a:t>0</a:t>
            </a:r>
            <a:r>
              <a:rPr lang="en-US" sz="2400" b="1" dirty="0">
                <a:solidFill>
                  <a:srgbClr val="000000"/>
                </a:solidFill>
                <a:latin typeface="Arial Narrow Bold"/>
                <a:cs typeface="Arial Narrow Bold"/>
              </a:rPr>
              <a:t> = A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(A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a:t>
            </a:r>
          </a:p>
          <a:p>
            <a:r>
              <a:rPr lang="en-US" sz="2400" b="1" dirty="0">
                <a:solidFill>
                  <a:srgbClr val="000000"/>
                </a:solidFill>
                <a:latin typeface="Arial Narrow Bold"/>
                <a:cs typeface="Arial Narrow Bold"/>
              </a:rPr>
              <a:t>S</a:t>
            </a:r>
            <a:r>
              <a:rPr lang="en-US" sz="2400" b="1" baseline="-25000" dirty="0">
                <a:solidFill>
                  <a:srgbClr val="000000"/>
                </a:solidFill>
                <a:latin typeface="Arial Narrow Bold"/>
                <a:cs typeface="Arial Narrow Bold"/>
              </a:rPr>
              <a:t>1</a:t>
            </a:r>
            <a:r>
              <a:rPr lang="en-US" sz="2400" b="1" dirty="0">
                <a:solidFill>
                  <a:srgbClr val="000000"/>
                </a:solidFill>
                <a:latin typeface="Arial Narrow Bold"/>
                <a:cs typeface="Arial Narrow Bold"/>
              </a:rPr>
              <a:t> = A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(A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a:t>
            </a:r>
            <a:br>
              <a:rPr lang="en-US" sz="2400" b="1" dirty="0">
                <a:solidFill>
                  <a:srgbClr val="000000"/>
                </a:solidFill>
                <a:latin typeface="Arial Narrow Bold"/>
                <a:cs typeface="Arial Narrow Bold"/>
              </a:rPr>
            </a:br>
            <a:r>
              <a:rPr lang="en-US" sz="2400" b="1" dirty="0">
                <a:solidFill>
                  <a:srgbClr val="000000"/>
                </a:solidFill>
                <a:latin typeface="Arial Narrow Bold"/>
                <a:cs typeface="Arial Narrow Bold"/>
              </a:rPr>
              <a:t>A = ½ ( S</a:t>
            </a:r>
            <a:r>
              <a:rPr lang="en-US" sz="2400" b="1" baseline="-25000" dirty="0">
                <a:solidFill>
                  <a:srgbClr val="000000"/>
                </a:solidFill>
                <a:latin typeface="Arial Narrow Bold"/>
                <a:cs typeface="Arial Narrow Bold"/>
              </a:rPr>
              <a:t>0</a:t>
            </a:r>
            <a:r>
              <a:rPr lang="en-US" sz="2400" b="1" dirty="0">
                <a:solidFill>
                  <a:srgbClr val="000000"/>
                </a:solidFill>
                <a:latin typeface="Arial Narrow Bold"/>
                <a:cs typeface="Arial Narrow Bold"/>
              </a:rPr>
              <a:t> + S</a:t>
            </a:r>
            <a:r>
              <a:rPr lang="en-US" sz="2400" b="1" baseline="-25000" dirty="0">
                <a:solidFill>
                  <a:srgbClr val="000000"/>
                </a:solidFill>
                <a:latin typeface="Arial Narrow Bold"/>
                <a:cs typeface="Arial Narrow Bold"/>
              </a:rPr>
              <a:t>1</a:t>
            </a:r>
            <a:r>
              <a:rPr lang="en-US" sz="2400" b="1" dirty="0">
                <a:solidFill>
                  <a:srgbClr val="000000"/>
                </a:solidFill>
                <a:latin typeface="Arial Narrow Bold"/>
                <a:cs typeface="Arial Narrow Bold"/>
              </a:rPr>
              <a:t>)</a:t>
            </a:r>
          </a:p>
          <a:p>
            <a:r>
              <a:rPr lang="en-US" sz="2400" b="1" dirty="0">
                <a:solidFill>
                  <a:srgbClr val="000000"/>
                </a:solidFill>
                <a:latin typeface="Arial Narrow Bold"/>
                <a:cs typeface="Arial Narrow Bold"/>
              </a:rPr>
              <a:t>B = ½ ( S</a:t>
            </a:r>
            <a:r>
              <a:rPr lang="en-US" sz="2400" b="1" baseline="-25000" dirty="0">
                <a:solidFill>
                  <a:srgbClr val="000000"/>
                </a:solidFill>
                <a:latin typeface="Arial Narrow Bold"/>
                <a:cs typeface="Arial Narrow Bold"/>
              </a:rPr>
              <a:t>0</a:t>
            </a:r>
            <a:r>
              <a:rPr lang="en-US" sz="2400" b="1" dirty="0">
                <a:solidFill>
                  <a:srgbClr val="000000"/>
                </a:solidFill>
                <a:latin typeface="Arial Narrow Bold"/>
                <a:cs typeface="Arial Narrow Bold"/>
              </a:rPr>
              <a:t> – S</a:t>
            </a:r>
            <a:r>
              <a:rPr lang="en-US" sz="2400" b="1" baseline="-25000" dirty="0">
                <a:solidFill>
                  <a:srgbClr val="000000"/>
                </a:solidFill>
                <a:latin typeface="Arial Narrow Bold"/>
                <a:cs typeface="Arial Narrow Bold"/>
              </a:rPr>
              <a:t>1</a:t>
            </a:r>
            <a:r>
              <a:rPr lang="en-US" sz="2400" b="1" dirty="0">
                <a:solidFill>
                  <a:srgbClr val="000000"/>
                </a:solidFill>
                <a:latin typeface="Arial Narrow Bold"/>
                <a:cs typeface="Arial Narrow Bold"/>
              </a:rPr>
              <a:t>) </a:t>
            </a:r>
          </a:p>
        </p:txBody>
      </p:sp>
      <p:sp>
        <p:nvSpPr>
          <p:cNvPr id="15" name="Rectangle 14"/>
          <p:cNvSpPr/>
          <p:nvPr/>
        </p:nvSpPr>
        <p:spPr>
          <a:xfrm>
            <a:off x="5358606" y="8617009"/>
            <a:ext cx="2514600" cy="830997"/>
          </a:xfrm>
          <a:prstGeom prst="rect">
            <a:avLst/>
          </a:prstGeom>
          <a:solidFill>
            <a:schemeClr val="bg1">
              <a:lumMod val="95000"/>
            </a:schemeClr>
          </a:solidFill>
          <a:ln>
            <a:solidFill>
              <a:srgbClr val="FF0000"/>
            </a:solidFill>
          </a:ln>
        </p:spPr>
        <p:txBody>
          <a:bodyPr wrap="square">
            <a:spAutoFit/>
          </a:bodyPr>
          <a:lstStyle/>
          <a:p>
            <a:r>
              <a:rPr lang="en-US" sz="2400" dirty="0">
                <a:solidFill>
                  <a:srgbClr val="000000"/>
                </a:solidFill>
                <a:latin typeface="Arial Narrow"/>
                <a:cs typeface="Arial Narrow"/>
              </a:rPr>
              <a:t>This is easy only for a 180</a:t>
            </a:r>
            <a:r>
              <a:rPr lang="en-US" sz="2400" baseline="30000" dirty="0">
                <a:solidFill>
                  <a:srgbClr val="000000"/>
                </a:solidFill>
                <a:latin typeface="Arial Narrow"/>
                <a:cs typeface="Arial Narrow"/>
              </a:rPr>
              <a:t>0 </a:t>
            </a:r>
            <a:r>
              <a:rPr lang="en-US" sz="2400" dirty="0">
                <a:solidFill>
                  <a:srgbClr val="000000"/>
                </a:solidFill>
                <a:latin typeface="Arial Narrow"/>
                <a:cs typeface="Arial Narrow"/>
              </a:rPr>
              <a:t>phase shift</a:t>
            </a:r>
            <a:endParaRPr lang="en-US" sz="2400" baseline="30000" dirty="0">
              <a:solidFill>
                <a:srgbClr val="000000"/>
              </a:solidFill>
              <a:latin typeface="Arial Narrow"/>
              <a:cs typeface="Arial Narrow"/>
            </a:endParaRPr>
          </a:p>
        </p:txBody>
      </p:sp>
      <p:cxnSp>
        <p:nvCxnSpPr>
          <p:cNvPr id="16" name="Straight Arrow Connector 15"/>
          <p:cNvCxnSpPr/>
          <p:nvPr/>
        </p:nvCxnSpPr>
        <p:spPr bwMode="auto">
          <a:xfrm flipH="1" flipV="1">
            <a:off x="3072606" y="8457406"/>
            <a:ext cx="2133600" cy="609600"/>
          </a:xfrm>
          <a:prstGeom prst="straightConnector1">
            <a:avLst/>
          </a:prstGeom>
          <a:solidFill>
            <a:srgbClr val="00B8FF"/>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3" name="Rectangle 12"/>
          <p:cNvSpPr/>
          <p:nvPr/>
        </p:nvSpPr>
        <p:spPr bwMode="auto">
          <a:xfrm>
            <a:off x="11226006" y="6552406"/>
            <a:ext cx="1143000" cy="53340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8" name="Rectangle 17"/>
          <p:cNvSpPr/>
          <p:nvPr/>
        </p:nvSpPr>
        <p:spPr bwMode="auto">
          <a:xfrm>
            <a:off x="11226006" y="7847806"/>
            <a:ext cx="1143000" cy="53340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cxnSp>
        <p:nvCxnSpPr>
          <p:cNvPr id="21" name="Straight Arrow Connector 20"/>
          <p:cNvCxnSpPr/>
          <p:nvPr/>
        </p:nvCxnSpPr>
        <p:spPr bwMode="auto">
          <a:xfrm flipH="1">
            <a:off x="12369006" y="8076406"/>
            <a:ext cx="304800" cy="0"/>
          </a:xfrm>
          <a:prstGeom prst="straightConnector1">
            <a:avLst/>
          </a:prstGeom>
          <a:solidFill>
            <a:srgbClr val="00B8FF"/>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6" name="Straight Connector 25"/>
          <p:cNvCxnSpPr/>
          <p:nvPr/>
        </p:nvCxnSpPr>
        <p:spPr bwMode="auto">
          <a:xfrm>
            <a:off x="7873206" y="9219406"/>
            <a:ext cx="48006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12673806" y="8076406"/>
            <a:ext cx="0" cy="114300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483329" name="Slide Number Placeholder 483328"/>
          <p:cNvSpPr>
            <a:spLocks noGrp="1"/>
          </p:cNvSpPr>
          <p:nvPr>
            <p:ph type="sldNum" sz="quarter" idx="4"/>
          </p:nvPr>
        </p:nvSpPr>
        <p:spPr/>
        <p:txBody>
          <a:bodyPr/>
          <a:lstStyle/>
          <a:p>
            <a:fld id="{B2585BB7-0E2B-B849-9347-21F1ED6EAC3B}" type="slidenum">
              <a:rPr lang="en-US" smtClean="0"/>
              <a:t>53</a:t>
            </a:fld>
            <a:endParaRPr lang="en-US"/>
          </a:p>
        </p:txBody>
      </p:sp>
    </p:spTree>
    <p:extLst>
      <p:ext uri="{BB962C8B-B14F-4D97-AF65-F5344CB8AC3E}">
        <p14:creationId xmlns:p14="http://schemas.microsoft.com/office/powerpoint/2010/main" val="5203532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Back to the MRI-compatible PET scanners</a:t>
            </a:r>
          </a:p>
        </p:txBody>
      </p:sp>
      <p:sp>
        <p:nvSpPr>
          <p:cNvPr id="10" name="Rectangle 9"/>
          <p:cNvSpPr/>
          <p:nvPr/>
        </p:nvSpPr>
        <p:spPr>
          <a:xfrm>
            <a:off x="405606" y="2249993"/>
            <a:ext cx="11963400" cy="2477601"/>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The trend in modern medical imaging goes to </a:t>
            </a:r>
            <a:r>
              <a:rPr lang="en-US" sz="2800" b="1" i="1" dirty="0">
                <a:solidFill>
                  <a:srgbClr val="000000"/>
                </a:solidFill>
                <a:latin typeface="Arial Narrow Bold"/>
                <a:cs typeface="Arial Narrow Bold"/>
              </a:rPr>
              <a:t>multi-modal </a:t>
            </a:r>
            <a:r>
              <a:rPr lang="en-US" sz="2800" b="1" dirty="0">
                <a:solidFill>
                  <a:srgbClr val="000000"/>
                </a:solidFill>
                <a:latin typeface="Arial Narrow Bold"/>
                <a:cs typeface="Arial Narrow Bold"/>
              </a:rPr>
              <a:t>imaging </a:t>
            </a:r>
          </a:p>
          <a:p>
            <a:pPr marL="457200" indent="-457200">
              <a:spcAft>
                <a:spcPts val="600"/>
              </a:spcAft>
              <a:buFont typeface="Arial"/>
              <a:buChar char="•"/>
            </a:pPr>
            <a:r>
              <a:rPr lang="en-US" sz="2800" b="1" dirty="0">
                <a:solidFill>
                  <a:srgbClr val="000000"/>
                </a:solidFill>
                <a:latin typeface="Arial Narrow Bold"/>
                <a:cs typeface="Arial Narrow Bold"/>
              </a:rPr>
              <a:t>Combine two different modalities to combine their strengths</a:t>
            </a:r>
          </a:p>
          <a:p>
            <a:pPr marL="457200" indent="-457200">
              <a:spcAft>
                <a:spcPts val="600"/>
              </a:spcAft>
              <a:buFont typeface="Arial"/>
              <a:buChar char="•"/>
            </a:pPr>
            <a:r>
              <a:rPr lang="en-US" sz="2800" b="1" dirty="0">
                <a:solidFill>
                  <a:srgbClr val="000000"/>
                </a:solidFill>
                <a:latin typeface="Arial Narrow Bold"/>
                <a:cs typeface="Arial Narrow Bold"/>
              </a:rPr>
              <a:t>PET-MRI – MRI gives you sub-millimeter resolution, PET gives you the metabolic information</a:t>
            </a:r>
          </a:p>
          <a:p>
            <a:pPr marL="457200" indent="-457200">
              <a:spcAft>
                <a:spcPts val="600"/>
              </a:spcAft>
              <a:buFont typeface="Arial"/>
              <a:buChar char="•"/>
            </a:pPr>
            <a:endParaRPr lang="en-US" sz="2800" b="1" dirty="0">
              <a:solidFill>
                <a:srgbClr val="000000"/>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54</a:t>
            </a:fld>
            <a:endParaRPr lang="en-US"/>
          </a:p>
        </p:txBody>
      </p:sp>
    </p:spTree>
    <p:extLst>
      <p:ext uri="{BB962C8B-B14F-4D97-AF65-F5344CB8AC3E}">
        <p14:creationId xmlns:p14="http://schemas.microsoft.com/office/powerpoint/2010/main" val="30404206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9.4T </a:t>
            </a:r>
            <a:r>
              <a:rPr lang="en-US" sz="4200" dirty="0" err="1">
                <a:solidFill>
                  <a:srgbClr val="000000"/>
                </a:solidFill>
                <a:latin typeface="Arial Narrow" charset="0"/>
              </a:rPr>
              <a:t>UPenn</a:t>
            </a:r>
            <a:r>
              <a:rPr lang="en-US" sz="4200" dirty="0">
                <a:solidFill>
                  <a:srgbClr val="000000"/>
                </a:solidFill>
                <a:latin typeface="Arial Narrow" charset="0"/>
              </a:rPr>
              <a:t> MRI for small animals </a:t>
            </a:r>
          </a:p>
        </p:txBody>
      </p:sp>
      <p:sp>
        <p:nvSpPr>
          <p:cNvPr id="10" name="Rectangle 9"/>
          <p:cNvSpPr/>
          <p:nvPr/>
        </p:nvSpPr>
        <p:spPr>
          <a:xfrm>
            <a:off x="100806" y="5180806"/>
            <a:ext cx="6172200" cy="2323713"/>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Our </a:t>
            </a:r>
            <a:r>
              <a:rPr lang="en-US" sz="2800" b="1" dirty="0" err="1">
                <a:solidFill>
                  <a:srgbClr val="000000"/>
                </a:solidFill>
                <a:latin typeface="Arial Narrow Bold"/>
                <a:cs typeface="Arial Narrow Bold"/>
              </a:rPr>
              <a:t>UPenn</a:t>
            </a:r>
            <a:r>
              <a:rPr lang="en-US" sz="2800" b="1" dirty="0">
                <a:solidFill>
                  <a:srgbClr val="000000"/>
                </a:solidFill>
                <a:latin typeface="Arial Narrow Bold"/>
                <a:cs typeface="Arial Narrow Bold"/>
              </a:rPr>
              <a:t>  PET scanner  was designed to fit into the bore of the Varian 9.4T  (as strong as they come)</a:t>
            </a:r>
          </a:p>
          <a:p>
            <a:pPr marL="457200" indent="-457200">
              <a:spcAft>
                <a:spcPts val="600"/>
              </a:spcAft>
              <a:buFont typeface="Arial"/>
              <a:buChar char="•"/>
            </a:pPr>
            <a:r>
              <a:rPr lang="en-US" sz="2800" b="1" dirty="0">
                <a:solidFill>
                  <a:srgbClr val="000000"/>
                </a:solidFill>
                <a:latin typeface="Arial Narrow Bold"/>
                <a:cs typeface="Arial Narrow Bold"/>
              </a:rPr>
              <a:t>BTW – 9.4T -&gt; 400MHz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You can buy them “by frequency” – 7T (300) </a:t>
            </a:r>
            <a:r>
              <a:rPr lang="en-US" sz="2800" b="1" dirty="0" err="1">
                <a:solidFill>
                  <a:srgbClr val="000000"/>
                </a:solidFill>
                <a:latin typeface="Arial Narrow Bold"/>
                <a:cs typeface="Arial Narrow Bold"/>
              </a:rPr>
              <a:t>etc</a:t>
            </a:r>
            <a:endParaRPr lang="en-US" sz="2800" b="1" dirty="0">
              <a:solidFill>
                <a:srgbClr val="000000"/>
              </a:solidFill>
              <a:latin typeface="Arial Narrow Bold"/>
              <a:cs typeface="Arial Narrow Bold"/>
            </a:endParaRPr>
          </a:p>
        </p:txBody>
      </p:sp>
      <p:pic>
        <p:nvPicPr>
          <p:cNvPr id="4" name="Picture 3" descr="P1020166.JPG"/>
          <p:cNvPicPr>
            <a:picLocks noChangeAspect="1"/>
          </p:cNvPicPr>
          <p:nvPr/>
        </p:nvPicPr>
        <p:blipFill rotWithShape="1">
          <a:blip r:embed="rId2">
            <a:extLst>
              <a:ext uri="{28A0092B-C50C-407E-A947-70E740481C1C}">
                <a14:useLocalDpi xmlns:a14="http://schemas.microsoft.com/office/drawing/2010/main" val="0"/>
              </a:ext>
            </a:extLst>
          </a:blip>
          <a:srcRect t="16785" r="1576" b="33533"/>
          <a:stretch/>
        </p:blipFill>
        <p:spPr>
          <a:xfrm>
            <a:off x="481806" y="2251678"/>
            <a:ext cx="5724144" cy="2167128"/>
          </a:xfrm>
          <a:prstGeom prst="rect">
            <a:avLst/>
          </a:prstGeom>
        </p:spPr>
      </p:pic>
      <p:pic>
        <p:nvPicPr>
          <p:cNvPr id="5" name="Picture 4" descr="P1020170.JPG"/>
          <p:cNvPicPr>
            <a:picLocks noChangeAspect="1"/>
          </p:cNvPicPr>
          <p:nvPr/>
        </p:nvPicPr>
        <p:blipFill rotWithShape="1">
          <a:blip r:embed="rId3">
            <a:extLst>
              <a:ext uri="{28A0092B-C50C-407E-A947-70E740481C1C}">
                <a14:useLocalDpi xmlns:a14="http://schemas.microsoft.com/office/drawing/2010/main" val="0"/>
              </a:ext>
            </a:extLst>
          </a:blip>
          <a:srcRect l="-1" r="31773"/>
          <a:stretch/>
        </p:blipFill>
        <p:spPr>
          <a:xfrm>
            <a:off x="6501606" y="3143447"/>
            <a:ext cx="5111496" cy="5618759"/>
          </a:xfrm>
          <a:prstGeom prst="rect">
            <a:avLst/>
          </a:prstGeom>
        </p:spPr>
      </p:pic>
      <p:sp>
        <p:nvSpPr>
          <p:cNvPr id="15" name="Text Box 6"/>
          <p:cNvSpPr txBox="1">
            <a:spLocks noChangeArrowheads="1"/>
          </p:cNvSpPr>
          <p:nvPr/>
        </p:nvSpPr>
        <p:spPr bwMode="auto">
          <a:xfrm>
            <a:off x="329406" y="4495006"/>
            <a:ext cx="6055661" cy="46350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89136" rIns="90000" bIns="46800">
            <a:spAutoFit/>
          </a:bodyPr>
          <a:lstStyle>
            <a:lvl1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9pPr>
          </a:lstStyle>
          <a:p>
            <a:pPr marL="342900" indent="-341313">
              <a:lnSpc>
                <a:spcPct val="86000"/>
              </a:lnSpc>
              <a:spcBef>
                <a:spcPts val="600"/>
              </a:spcBef>
            </a:pPr>
            <a:r>
              <a:rPr lang="en-US" dirty="0">
                <a:solidFill>
                  <a:srgbClr val="0000FF"/>
                </a:solidFill>
                <a:latin typeface="Arial Narrow" charset="0"/>
              </a:rPr>
              <a:t>Our “</a:t>
            </a:r>
            <a:r>
              <a:rPr lang="en-US" dirty="0" err="1">
                <a:solidFill>
                  <a:srgbClr val="0000FF"/>
                </a:solidFill>
                <a:latin typeface="Arial Narrow" charset="0"/>
              </a:rPr>
              <a:t>UPenn</a:t>
            </a:r>
            <a:r>
              <a:rPr lang="en-US" dirty="0">
                <a:solidFill>
                  <a:srgbClr val="0000FF"/>
                </a:solidFill>
                <a:latin typeface="Arial Narrow" charset="0"/>
              </a:rPr>
              <a:t>” PET scanner mounted on the MRI tube</a:t>
            </a:r>
          </a:p>
        </p:txBody>
      </p:sp>
      <p:sp>
        <p:nvSpPr>
          <p:cNvPr id="17" name="Text Box 6"/>
          <p:cNvSpPr txBox="1">
            <a:spLocks noChangeArrowheads="1"/>
          </p:cNvSpPr>
          <p:nvPr/>
        </p:nvSpPr>
        <p:spPr bwMode="auto">
          <a:xfrm>
            <a:off x="6577806" y="7924006"/>
            <a:ext cx="1121919" cy="46350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89136" rIns="90000" bIns="46800">
            <a:spAutoFit/>
          </a:bodyPr>
          <a:lstStyle>
            <a:lvl1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9pPr>
          </a:lstStyle>
          <a:p>
            <a:pPr marL="342900" indent="-341313">
              <a:lnSpc>
                <a:spcPct val="86000"/>
              </a:lnSpc>
              <a:spcBef>
                <a:spcPts val="600"/>
              </a:spcBef>
            </a:pPr>
            <a:r>
              <a:rPr lang="en-US" dirty="0">
                <a:solidFill>
                  <a:srgbClr val="0000FF"/>
                </a:solidFill>
                <a:latin typeface="Arial Narrow" charset="0"/>
              </a:rPr>
              <a:t>Going in</a:t>
            </a:r>
          </a:p>
        </p:txBody>
      </p:sp>
      <p:sp>
        <p:nvSpPr>
          <p:cNvPr id="18" name="Rectangle 17"/>
          <p:cNvSpPr/>
          <p:nvPr/>
        </p:nvSpPr>
        <p:spPr>
          <a:xfrm>
            <a:off x="10083006" y="4704496"/>
            <a:ext cx="1447800" cy="707886"/>
          </a:xfrm>
          <a:prstGeom prst="rect">
            <a:avLst/>
          </a:prstGeom>
        </p:spPr>
        <p:txBody>
          <a:bodyPr wrap="square">
            <a:spAutoFit/>
          </a:bodyPr>
          <a:lstStyle/>
          <a:p>
            <a:r>
              <a:rPr lang="en-US" sz="2000" b="1" dirty="0">
                <a:solidFill>
                  <a:srgbClr val="FFFF00"/>
                </a:solidFill>
                <a:latin typeface="Arial Narrow Bold"/>
                <a:cs typeface="Arial Narrow Bold"/>
              </a:rPr>
              <a:t>RF Coils and pickups</a:t>
            </a:r>
            <a:endParaRPr lang="en-US" sz="2000" dirty="0">
              <a:solidFill>
                <a:srgbClr val="FFFF00"/>
              </a:solidFill>
            </a:endParaRPr>
          </a:p>
        </p:txBody>
      </p:sp>
      <p:cxnSp>
        <p:nvCxnSpPr>
          <p:cNvPr id="19" name="Straight Arrow Connector 18"/>
          <p:cNvCxnSpPr/>
          <p:nvPr/>
        </p:nvCxnSpPr>
        <p:spPr bwMode="auto">
          <a:xfrm flipH="1">
            <a:off x="9702006" y="5409406"/>
            <a:ext cx="1022048" cy="16764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pic>
        <p:nvPicPr>
          <p:cNvPr id="24" name="Picture 23" descr="P1020169.JPG"/>
          <p:cNvPicPr>
            <a:picLocks noChangeAspect="1"/>
          </p:cNvPicPr>
          <p:nvPr/>
        </p:nvPicPr>
        <p:blipFill rotWithShape="1">
          <a:blip r:embed="rId4">
            <a:extLst>
              <a:ext uri="{28A0092B-C50C-407E-A947-70E740481C1C}">
                <a14:useLocalDpi xmlns:a14="http://schemas.microsoft.com/office/drawing/2010/main" val="0"/>
              </a:ext>
            </a:extLst>
          </a:blip>
          <a:srcRect l="17509" r="24182" b="26913"/>
          <a:stretch/>
        </p:blipFill>
        <p:spPr>
          <a:xfrm>
            <a:off x="8863806" y="227806"/>
            <a:ext cx="3968496" cy="3730752"/>
          </a:xfrm>
          <a:prstGeom prst="rect">
            <a:avLst/>
          </a:prstGeom>
        </p:spPr>
      </p:pic>
      <p:sp>
        <p:nvSpPr>
          <p:cNvPr id="6" name="Rectangle 5"/>
          <p:cNvSpPr/>
          <p:nvPr/>
        </p:nvSpPr>
        <p:spPr>
          <a:xfrm>
            <a:off x="9321006" y="685006"/>
            <a:ext cx="1435008" cy="400110"/>
          </a:xfrm>
          <a:prstGeom prst="rect">
            <a:avLst/>
          </a:prstGeom>
        </p:spPr>
        <p:txBody>
          <a:bodyPr wrap="none">
            <a:spAutoFit/>
          </a:bodyPr>
          <a:lstStyle/>
          <a:p>
            <a:r>
              <a:rPr lang="en-US" sz="2000" b="1" dirty="0">
                <a:solidFill>
                  <a:srgbClr val="FFFF00"/>
                </a:solidFill>
                <a:latin typeface="Arial Narrow Bold"/>
                <a:cs typeface="Arial Narrow Bold"/>
              </a:rPr>
              <a:t>Magnet bore</a:t>
            </a:r>
            <a:endParaRPr lang="en-US" sz="2000" dirty="0">
              <a:solidFill>
                <a:srgbClr val="FFFF00"/>
              </a:solidFill>
            </a:endParaRPr>
          </a:p>
        </p:txBody>
      </p:sp>
      <p:cxnSp>
        <p:nvCxnSpPr>
          <p:cNvPr id="21" name="Straight Arrow Connector 20"/>
          <p:cNvCxnSpPr/>
          <p:nvPr/>
        </p:nvCxnSpPr>
        <p:spPr bwMode="auto">
          <a:xfrm>
            <a:off x="10464006" y="1142206"/>
            <a:ext cx="457200" cy="7620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8" name="Rectangle 27"/>
          <p:cNvSpPr/>
          <p:nvPr/>
        </p:nvSpPr>
        <p:spPr>
          <a:xfrm>
            <a:off x="9016206" y="4266406"/>
            <a:ext cx="1014596" cy="400110"/>
          </a:xfrm>
          <a:prstGeom prst="rect">
            <a:avLst/>
          </a:prstGeom>
        </p:spPr>
        <p:txBody>
          <a:bodyPr wrap="none">
            <a:spAutoFit/>
          </a:bodyPr>
          <a:lstStyle/>
          <a:p>
            <a:r>
              <a:rPr lang="en-US" sz="2000" b="1" dirty="0">
                <a:solidFill>
                  <a:srgbClr val="FFFF00"/>
                </a:solidFill>
                <a:latin typeface="Arial Narrow Bold"/>
                <a:cs typeface="Arial Narrow Bold"/>
              </a:rPr>
              <a:t>Scanner</a:t>
            </a:r>
            <a:endParaRPr lang="en-US" sz="2000" dirty="0">
              <a:solidFill>
                <a:srgbClr val="FFFF00"/>
              </a:solidFill>
            </a:endParaRPr>
          </a:p>
        </p:txBody>
      </p:sp>
      <p:cxnSp>
        <p:nvCxnSpPr>
          <p:cNvPr id="29" name="Straight Arrow Connector 28"/>
          <p:cNvCxnSpPr/>
          <p:nvPr/>
        </p:nvCxnSpPr>
        <p:spPr bwMode="auto">
          <a:xfrm flipH="1">
            <a:off x="9397206" y="4723606"/>
            <a:ext cx="31448" cy="10668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p:txBody>
          <a:bodyPr/>
          <a:lstStyle/>
          <a:p>
            <a:fld id="{B2585BB7-0E2B-B849-9347-21F1ED6EAC3B}" type="slidenum">
              <a:rPr lang="en-US" smtClean="0"/>
              <a:t>55</a:t>
            </a:fld>
            <a:endParaRPr lang="en-US"/>
          </a:p>
        </p:txBody>
      </p:sp>
    </p:spTree>
    <p:extLst>
      <p:ext uri="{BB962C8B-B14F-4D97-AF65-F5344CB8AC3E}">
        <p14:creationId xmlns:p14="http://schemas.microsoft.com/office/powerpoint/2010/main" val="35004635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Brutally Hostile Environment inside a MRI Magnet</a:t>
            </a:r>
          </a:p>
        </p:txBody>
      </p:sp>
      <p:pic>
        <p:nvPicPr>
          <p:cNvPr id="2" name="Picture 1"/>
          <p:cNvPicPr>
            <a:picLocks noChangeAspect="1"/>
          </p:cNvPicPr>
          <p:nvPr/>
        </p:nvPicPr>
        <p:blipFill>
          <a:blip r:embed="rId2"/>
          <a:stretch>
            <a:fillRect/>
          </a:stretch>
        </p:blipFill>
        <p:spPr>
          <a:xfrm>
            <a:off x="24606" y="5131060"/>
            <a:ext cx="9601200" cy="4697946"/>
          </a:xfrm>
          <a:prstGeom prst="rect">
            <a:avLst/>
          </a:prstGeom>
        </p:spPr>
      </p:pic>
      <p:sp>
        <p:nvSpPr>
          <p:cNvPr id="7" name="Rectangle 6"/>
          <p:cNvSpPr/>
          <p:nvPr/>
        </p:nvSpPr>
        <p:spPr>
          <a:xfrm>
            <a:off x="481806" y="2056606"/>
            <a:ext cx="11963400" cy="3123932"/>
          </a:xfrm>
          <a:prstGeom prst="rect">
            <a:avLst/>
          </a:prstGeom>
        </p:spPr>
        <p:txBody>
          <a:bodyPr wrap="square">
            <a:spAutoFit/>
          </a:bodyPr>
          <a:lstStyle/>
          <a:p>
            <a:pPr marL="457200" indent="-457200">
              <a:spcAft>
                <a:spcPts val="600"/>
              </a:spcAft>
              <a:buFont typeface="Arial"/>
              <a:buChar char="•"/>
            </a:pPr>
            <a:r>
              <a:rPr lang="en-US" sz="2600" b="1" dirty="0">
                <a:solidFill>
                  <a:srgbClr val="000000"/>
                </a:solidFill>
                <a:latin typeface="Arial Narrow Bold"/>
                <a:cs typeface="Arial Narrow Bold"/>
              </a:rPr>
              <a:t>If you were to get too close to the bore with a steel screwdriver, you would not be able to hold on to it</a:t>
            </a:r>
          </a:p>
          <a:p>
            <a:pPr marL="457200" indent="-457200">
              <a:spcAft>
                <a:spcPts val="600"/>
              </a:spcAft>
              <a:buFont typeface="Arial"/>
              <a:buChar char="•"/>
            </a:pPr>
            <a:r>
              <a:rPr lang="en-US" sz="2600" b="1" dirty="0">
                <a:solidFill>
                  <a:srgbClr val="000000"/>
                </a:solidFill>
                <a:latin typeface="Arial Narrow Bold"/>
                <a:cs typeface="Arial Narrow Bold"/>
              </a:rPr>
              <a:t>A number of early versions of boards got ripped apart because some ferromagnetic material was present in unexpected places ( e.g. Ni in solder joints) </a:t>
            </a:r>
          </a:p>
          <a:p>
            <a:pPr marL="457200" indent="-457200">
              <a:spcAft>
                <a:spcPts val="600"/>
              </a:spcAft>
              <a:buFont typeface="Arial"/>
              <a:buChar char="•"/>
            </a:pPr>
            <a:r>
              <a:rPr lang="en-US" sz="2600" b="1" dirty="0">
                <a:solidFill>
                  <a:schemeClr val="accent2"/>
                </a:solidFill>
                <a:latin typeface="Arial Narrow Bold"/>
                <a:cs typeface="Arial Narrow Bold"/>
              </a:rPr>
              <a:t>The RF pulses totally overwhelm the PET electronics.</a:t>
            </a:r>
          </a:p>
          <a:p>
            <a:pPr marL="457200" indent="-457200">
              <a:spcAft>
                <a:spcPts val="600"/>
              </a:spcAft>
              <a:buFont typeface="Arial"/>
              <a:buChar char="•"/>
            </a:pPr>
            <a:r>
              <a:rPr lang="en-US" sz="2600" b="1" dirty="0">
                <a:solidFill>
                  <a:schemeClr val="accent2"/>
                </a:solidFill>
                <a:latin typeface="Arial Narrow Bold"/>
                <a:cs typeface="Arial Narrow Bold"/>
              </a:rPr>
              <a:t>The plot shows counts registered in the PET scanner as a function of time – the spikes are the interference from the RF pulses</a:t>
            </a:r>
          </a:p>
        </p:txBody>
      </p:sp>
      <p:sp>
        <p:nvSpPr>
          <p:cNvPr id="8" name="Rectangle 7"/>
          <p:cNvSpPr/>
          <p:nvPr/>
        </p:nvSpPr>
        <p:spPr>
          <a:xfrm>
            <a:off x="9549606" y="5485606"/>
            <a:ext cx="2057400" cy="1031051"/>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Still:</a:t>
            </a:r>
          </a:p>
          <a:p>
            <a:pPr>
              <a:spcAft>
                <a:spcPts val="600"/>
              </a:spcAft>
            </a:pPr>
            <a:r>
              <a:rPr lang="en-US" sz="2800" b="1" dirty="0">
                <a:solidFill>
                  <a:srgbClr val="000000"/>
                </a:solidFill>
                <a:latin typeface="Arial Narrow Bold"/>
                <a:cs typeface="Arial Narrow Bold"/>
              </a:rPr>
              <a:t>It did work!</a:t>
            </a:r>
          </a:p>
        </p:txBody>
      </p:sp>
      <p:sp>
        <p:nvSpPr>
          <p:cNvPr id="3" name="Slide Number Placeholder 2"/>
          <p:cNvSpPr>
            <a:spLocks noGrp="1"/>
          </p:cNvSpPr>
          <p:nvPr>
            <p:ph type="sldNum" sz="quarter" idx="4"/>
          </p:nvPr>
        </p:nvSpPr>
        <p:spPr/>
        <p:txBody>
          <a:bodyPr/>
          <a:lstStyle/>
          <a:p>
            <a:fld id="{B2585BB7-0E2B-B849-9347-21F1ED6EAC3B}" type="slidenum">
              <a:rPr lang="en-US" smtClean="0"/>
              <a:t>56</a:t>
            </a:fld>
            <a:endParaRPr lang="en-US"/>
          </a:p>
        </p:txBody>
      </p:sp>
    </p:spTree>
    <p:extLst>
      <p:ext uri="{BB962C8B-B14F-4D97-AF65-F5344CB8AC3E}">
        <p14:creationId xmlns:p14="http://schemas.microsoft.com/office/powerpoint/2010/main" val="16422880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Simultaneous PET-MRI Rat Brain Images </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6857" y="2590006"/>
            <a:ext cx="7423149" cy="615954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2" name="Text Box 3"/>
          <p:cNvSpPr txBox="1">
            <a:spLocks noChangeArrowheads="1"/>
          </p:cNvSpPr>
          <p:nvPr/>
        </p:nvSpPr>
        <p:spPr bwMode="auto">
          <a:xfrm>
            <a:off x="376807" y="3207718"/>
            <a:ext cx="721419" cy="5252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60912"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9pPr>
          </a:lstStyle>
          <a:p>
            <a:pPr algn="ctr">
              <a:lnSpc>
                <a:spcPct val="96000"/>
              </a:lnSpc>
            </a:pPr>
            <a:r>
              <a:rPr lang="en-US" sz="2800" b="1" dirty="0">
                <a:solidFill>
                  <a:srgbClr val="0000FF"/>
                </a:solidFill>
                <a:latin typeface="Arial Narrow" charset="0"/>
              </a:rPr>
              <a:t>MRI</a:t>
            </a:r>
          </a:p>
        </p:txBody>
      </p:sp>
      <p:sp>
        <p:nvSpPr>
          <p:cNvPr id="13" name="Text Box 4"/>
          <p:cNvSpPr txBox="1">
            <a:spLocks noChangeArrowheads="1"/>
          </p:cNvSpPr>
          <p:nvPr/>
        </p:nvSpPr>
        <p:spPr bwMode="auto">
          <a:xfrm>
            <a:off x="376201" y="5333206"/>
            <a:ext cx="754380" cy="5252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60912"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9pPr>
          </a:lstStyle>
          <a:p>
            <a:pPr algn="ctr">
              <a:lnSpc>
                <a:spcPct val="96000"/>
              </a:lnSpc>
            </a:pPr>
            <a:r>
              <a:rPr lang="en-US" sz="2800" b="1" dirty="0">
                <a:solidFill>
                  <a:srgbClr val="0000FF"/>
                </a:solidFill>
                <a:latin typeface="Arial Narrow" charset="0"/>
              </a:rPr>
              <a:t>PET</a:t>
            </a:r>
          </a:p>
        </p:txBody>
      </p:sp>
      <p:sp>
        <p:nvSpPr>
          <p:cNvPr id="14" name="Text Box 5"/>
          <p:cNvSpPr txBox="1">
            <a:spLocks noChangeArrowheads="1"/>
          </p:cNvSpPr>
          <p:nvPr/>
        </p:nvSpPr>
        <p:spPr bwMode="auto">
          <a:xfrm>
            <a:off x="221457" y="7390606"/>
            <a:ext cx="1262307" cy="5252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60912"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9pPr>
          </a:lstStyle>
          <a:p>
            <a:pPr algn="ctr">
              <a:lnSpc>
                <a:spcPct val="96000"/>
              </a:lnSpc>
            </a:pPr>
            <a:r>
              <a:rPr lang="en-US" sz="2800" b="1" dirty="0">
                <a:solidFill>
                  <a:srgbClr val="0000FF"/>
                </a:solidFill>
                <a:latin typeface="Arial Narrow" charset="0"/>
              </a:rPr>
              <a:t>Overlay</a:t>
            </a:r>
          </a:p>
        </p:txBody>
      </p:sp>
      <p:sp>
        <p:nvSpPr>
          <p:cNvPr id="9" name="Rectangle 8"/>
          <p:cNvSpPr/>
          <p:nvPr/>
        </p:nvSpPr>
        <p:spPr>
          <a:xfrm>
            <a:off x="9092406" y="2758062"/>
            <a:ext cx="3657600" cy="5262980"/>
          </a:xfrm>
          <a:prstGeom prst="rect">
            <a:avLst/>
          </a:prstGeom>
        </p:spPr>
        <p:txBody>
          <a:bodyPr wrap="square">
            <a:spAutoFit/>
          </a:bodyPr>
          <a:lstStyle/>
          <a:p>
            <a:r>
              <a:rPr lang="en-US" sz="2800" b="1" dirty="0">
                <a:solidFill>
                  <a:srgbClr val="000000"/>
                </a:solidFill>
                <a:latin typeface="Arial Narrow Bold"/>
                <a:cs typeface="Arial Narrow Bold"/>
              </a:rPr>
              <a:t>This is sort of the “money shot” – one of the all-out-everything-worked scans of a rat</a:t>
            </a:r>
          </a:p>
          <a:p>
            <a:endParaRPr lang="en-US" sz="2800" b="1" dirty="0">
              <a:solidFill>
                <a:srgbClr val="000000"/>
              </a:solidFill>
              <a:latin typeface="Arial Narrow Bold"/>
              <a:cs typeface="Arial Narrow Bold"/>
            </a:endParaRPr>
          </a:p>
          <a:p>
            <a:r>
              <a:rPr lang="en-US" sz="2800" b="1" dirty="0">
                <a:solidFill>
                  <a:srgbClr val="000000"/>
                </a:solidFill>
                <a:latin typeface="Arial Narrow Bold"/>
                <a:cs typeface="Arial Narrow Bold"/>
              </a:rPr>
              <a:t>What you want is </a:t>
            </a:r>
            <a:r>
              <a:rPr lang="en-US" sz="2800" b="1" i="1" dirty="0">
                <a:solidFill>
                  <a:srgbClr val="000000"/>
                </a:solidFill>
                <a:latin typeface="Arial Narrow Bold"/>
                <a:cs typeface="Arial Narrow Bold"/>
              </a:rPr>
              <a:t>simultaneous </a:t>
            </a:r>
            <a:r>
              <a:rPr lang="en-US" sz="2800" b="1" dirty="0">
                <a:solidFill>
                  <a:srgbClr val="000000"/>
                </a:solidFill>
                <a:latin typeface="Arial Narrow Bold"/>
                <a:cs typeface="Arial Narrow Bold"/>
              </a:rPr>
              <a:t>PET and MRI. If you do it sequentially, it’s much harder to combine the images</a:t>
            </a:r>
          </a:p>
          <a:p>
            <a:endParaRPr lang="en-US" sz="2800" b="1" dirty="0">
              <a:solidFill>
                <a:srgbClr val="000000"/>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57</a:t>
            </a:fld>
            <a:endParaRPr lang="en-US"/>
          </a:p>
        </p:txBody>
      </p:sp>
    </p:spTree>
    <p:extLst>
      <p:ext uri="{BB962C8B-B14F-4D97-AF65-F5344CB8AC3E}">
        <p14:creationId xmlns:p14="http://schemas.microsoft.com/office/powerpoint/2010/main" val="25412272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Wrapping up with 3 quick items </a:t>
            </a:r>
          </a:p>
        </p:txBody>
      </p:sp>
      <p:sp>
        <p:nvSpPr>
          <p:cNvPr id="9" name="Rectangle 8"/>
          <p:cNvSpPr/>
          <p:nvPr/>
        </p:nvSpPr>
        <p:spPr>
          <a:xfrm>
            <a:off x="405606" y="2132806"/>
            <a:ext cx="9220200" cy="3570208"/>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Out of a stroke of good luck we were able to make an actual </a:t>
            </a:r>
            <a:r>
              <a:rPr lang="en-US" sz="2800" b="1" i="1" dirty="0">
                <a:solidFill>
                  <a:srgbClr val="000000"/>
                </a:solidFill>
                <a:latin typeface="Arial Narrow Bold"/>
                <a:cs typeface="Arial Narrow Bold"/>
              </a:rPr>
              <a:t>clinical test on human patients </a:t>
            </a:r>
            <a:r>
              <a:rPr lang="en-US" sz="2800" b="1" dirty="0">
                <a:solidFill>
                  <a:srgbClr val="000000"/>
                </a:solidFill>
                <a:latin typeface="Arial Narrow Bold"/>
                <a:cs typeface="Arial Narrow Bold"/>
              </a:rPr>
              <a:t>in Taiwan</a:t>
            </a:r>
          </a:p>
          <a:p>
            <a:pPr>
              <a:spcAft>
                <a:spcPts val="1200"/>
              </a:spcAft>
            </a:pPr>
            <a:r>
              <a:rPr lang="en-US" sz="2800" b="1" dirty="0">
                <a:solidFill>
                  <a:srgbClr val="000000"/>
                </a:solidFill>
                <a:latin typeface="Arial Narrow Bold"/>
                <a:cs typeface="Arial Narrow Bold"/>
              </a:rPr>
              <a:t>Volunteering women who had already been diagnosed with breast cancer were scanned with our breast scanner prototype and MRI</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p:txBody>
      </p:sp>
      <p:pic>
        <p:nvPicPr>
          <p:cNvPr id="10" name="Picture 9"/>
          <p:cNvPicPr>
            <a:picLocks noChangeAspect="1"/>
          </p:cNvPicPr>
          <p:nvPr/>
        </p:nvPicPr>
        <p:blipFill>
          <a:blip r:embed="rId2"/>
          <a:stretch>
            <a:fillRect/>
          </a:stretch>
        </p:blipFill>
        <p:spPr>
          <a:xfrm>
            <a:off x="9702006" y="913606"/>
            <a:ext cx="3057525" cy="2295525"/>
          </a:xfrm>
          <a:prstGeom prst="rect">
            <a:avLst/>
          </a:prstGeom>
        </p:spPr>
      </p:pic>
      <p:sp>
        <p:nvSpPr>
          <p:cNvPr id="15" name="Rectangle 14"/>
          <p:cNvSpPr/>
          <p:nvPr/>
        </p:nvSpPr>
        <p:spPr>
          <a:xfrm>
            <a:off x="9702006" y="3359209"/>
            <a:ext cx="3200400" cy="830997"/>
          </a:xfrm>
          <a:prstGeom prst="rect">
            <a:avLst/>
          </a:prstGeom>
          <a:solidFill>
            <a:schemeClr val="bg1"/>
          </a:solidFill>
        </p:spPr>
        <p:txBody>
          <a:bodyPr wrap="square">
            <a:spAutoFit/>
          </a:bodyPr>
          <a:lstStyle/>
          <a:p>
            <a:pPr algn="ctr"/>
            <a:r>
              <a:rPr lang="en-US" sz="2400" b="1" dirty="0">
                <a:solidFill>
                  <a:srgbClr val="0000FF"/>
                </a:solidFill>
              </a:rPr>
              <a:t>Breast Scanner</a:t>
            </a:r>
            <a:br>
              <a:rPr lang="en-US" sz="2400" b="1" dirty="0">
                <a:solidFill>
                  <a:srgbClr val="0000FF"/>
                </a:solidFill>
              </a:rPr>
            </a:br>
            <a:r>
              <a:rPr lang="en-US" sz="2400" b="1" dirty="0">
                <a:solidFill>
                  <a:srgbClr val="0000FF"/>
                </a:solidFill>
              </a:rPr>
              <a:t>Prototype</a:t>
            </a:r>
            <a:endParaRPr lang="en-US" sz="2400" dirty="0">
              <a:solidFill>
                <a:srgbClr val="0000FF"/>
              </a:solidFill>
            </a:endParaRPr>
          </a:p>
        </p:txBody>
      </p:sp>
      <p:sp>
        <p:nvSpPr>
          <p:cNvPr id="16" name="Rectangle 15"/>
          <p:cNvSpPr/>
          <p:nvPr/>
        </p:nvSpPr>
        <p:spPr>
          <a:xfrm>
            <a:off x="405606" y="4723606"/>
            <a:ext cx="11887200" cy="3724097"/>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The protocol and MRI magnet /gantry design didn’t allow for simultaneous scans though</a:t>
            </a:r>
          </a:p>
          <a:p>
            <a:pPr>
              <a:spcAft>
                <a:spcPts val="1200"/>
              </a:spcAft>
            </a:pPr>
            <a:r>
              <a:rPr lang="en-US" sz="2800" b="1" dirty="0">
                <a:solidFill>
                  <a:srgbClr val="000000"/>
                </a:solidFill>
                <a:latin typeface="Arial Narrow Bold"/>
                <a:cs typeface="Arial Narrow Bold"/>
              </a:rPr>
              <a:t>We had to resort to sequential PET-then-MRI scans</a:t>
            </a:r>
          </a:p>
          <a:p>
            <a:pPr>
              <a:spcAft>
                <a:spcPts val="1200"/>
              </a:spcAft>
            </a:pPr>
            <a:r>
              <a:rPr lang="en-US" sz="2800" b="1" dirty="0">
                <a:solidFill>
                  <a:srgbClr val="000000"/>
                </a:solidFill>
                <a:latin typeface="Arial Narrow Bold"/>
                <a:cs typeface="Arial Narrow Bold"/>
              </a:rPr>
              <a:t>Our about 3cm deep FOV in the prototype allows to only image a thin “slice” of tissue</a:t>
            </a:r>
          </a:p>
          <a:p>
            <a:pPr>
              <a:spcAft>
                <a:spcPts val="1200"/>
              </a:spcAft>
            </a:pPr>
            <a:r>
              <a:rPr lang="en-US" sz="2800" b="1" dirty="0">
                <a:solidFill>
                  <a:srgbClr val="000000"/>
                </a:solidFill>
                <a:latin typeface="Arial Narrow Bold"/>
                <a:cs typeface="Arial Narrow Bold"/>
              </a:rPr>
              <a:t>FDG scans – sugar uptake by the tumor</a:t>
            </a:r>
          </a:p>
          <a:p>
            <a:pPr>
              <a:spcAft>
                <a:spcPts val="1200"/>
              </a:spcAft>
            </a:pPr>
            <a:r>
              <a:rPr lang="en-US" sz="2800" b="1" dirty="0">
                <a:solidFill>
                  <a:srgbClr val="000000"/>
                </a:solidFill>
                <a:latin typeface="Arial Narrow Bold"/>
                <a:cs typeface="Arial Narrow Bold"/>
              </a:rPr>
              <a:t>Fantastic images despite some compromises</a:t>
            </a:r>
          </a:p>
        </p:txBody>
      </p:sp>
      <p:sp>
        <p:nvSpPr>
          <p:cNvPr id="2" name="Slide Number Placeholder 1"/>
          <p:cNvSpPr>
            <a:spLocks noGrp="1"/>
          </p:cNvSpPr>
          <p:nvPr>
            <p:ph type="sldNum" sz="quarter" idx="4"/>
          </p:nvPr>
        </p:nvSpPr>
        <p:spPr/>
        <p:txBody>
          <a:bodyPr/>
          <a:lstStyle/>
          <a:p>
            <a:fld id="{B2585BB7-0E2B-B849-9347-21F1ED6EAC3B}" type="slidenum">
              <a:rPr lang="en-US" smtClean="0"/>
              <a:t>58</a:t>
            </a:fld>
            <a:endParaRPr lang="en-US"/>
          </a:p>
        </p:txBody>
      </p:sp>
    </p:spTree>
    <p:extLst>
      <p:ext uri="{BB962C8B-B14F-4D97-AF65-F5344CB8AC3E}">
        <p14:creationId xmlns:p14="http://schemas.microsoft.com/office/powerpoint/2010/main" val="41029706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Human trials </a:t>
            </a:r>
          </a:p>
        </p:txBody>
      </p:sp>
      <p:pic>
        <p:nvPicPr>
          <p:cNvPr id="2" name="Picture 1"/>
          <p:cNvPicPr>
            <a:picLocks noChangeAspect="1"/>
          </p:cNvPicPr>
          <p:nvPr/>
        </p:nvPicPr>
        <p:blipFill>
          <a:blip r:embed="rId2"/>
          <a:stretch>
            <a:fillRect/>
          </a:stretch>
        </p:blipFill>
        <p:spPr>
          <a:xfrm>
            <a:off x="3200399" y="2158999"/>
            <a:ext cx="8864527" cy="7289007"/>
          </a:xfrm>
          <a:prstGeom prst="rect">
            <a:avLst/>
          </a:prstGeom>
        </p:spPr>
      </p:pic>
      <p:sp>
        <p:nvSpPr>
          <p:cNvPr id="3" name="Rectangle 2"/>
          <p:cNvSpPr/>
          <p:nvPr/>
        </p:nvSpPr>
        <p:spPr>
          <a:xfrm>
            <a:off x="3910806" y="4018696"/>
            <a:ext cx="1367791" cy="400110"/>
          </a:xfrm>
          <a:prstGeom prst="rect">
            <a:avLst/>
          </a:prstGeom>
        </p:spPr>
        <p:txBody>
          <a:bodyPr wrap="none">
            <a:spAutoFit/>
          </a:bodyPr>
          <a:lstStyle/>
          <a:p>
            <a:r>
              <a:rPr lang="en-US" sz="2000" dirty="0"/>
              <a:t>Transverse</a:t>
            </a:r>
          </a:p>
        </p:txBody>
      </p:sp>
      <p:sp>
        <p:nvSpPr>
          <p:cNvPr id="11" name="Rectangle 10"/>
          <p:cNvSpPr/>
          <p:nvPr/>
        </p:nvSpPr>
        <p:spPr>
          <a:xfrm>
            <a:off x="6795204" y="4037806"/>
            <a:ext cx="1001802" cy="400110"/>
          </a:xfrm>
          <a:prstGeom prst="rect">
            <a:avLst/>
          </a:prstGeom>
        </p:spPr>
        <p:txBody>
          <a:bodyPr wrap="none">
            <a:spAutoFit/>
          </a:bodyPr>
          <a:lstStyle/>
          <a:p>
            <a:r>
              <a:rPr lang="en-US" sz="2000" dirty="0"/>
              <a:t>Sagittal</a:t>
            </a:r>
          </a:p>
        </p:txBody>
      </p:sp>
      <p:sp>
        <p:nvSpPr>
          <p:cNvPr id="12" name="Rectangle 11"/>
          <p:cNvSpPr/>
          <p:nvPr/>
        </p:nvSpPr>
        <p:spPr>
          <a:xfrm>
            <a:off x="9723914" y="4037806"/>
            <a:ext cx="1044892" cy="400110"/>
          </a:xfrm>
          <a:prstGeom prst="rect">
            <a:avLst/>
          </a:prstGeom>
        </p:spPr>
        <p:txBody>
          <a:bodyPr wrap="none">
            <a:spAutoFit/>
          </a:bodyPr>
          <a:lstStyle/>
          <a:p>
            <a:r>
              <a:rPr lang="en-US" sz="2000" dirty="0"/>
              <a:t>Coronal</a:t>
            </a:r>
          </a:p>
        </p:txBody>
      </p:sp>
      <p:sp>
        <p:nvSpPr>
          <p:cNvPr id="13" name="Rectangle 12"/>
          <p:cNvSpPr/>
          <p:nvPr/>
        </p:nvSpPr>
        <p:spPr>
          <a:xfrm>
            <a:off x="786606" y="2447786"/>
            <a:ext cx="1981200" cy="6217087"/>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MRI</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PET</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PET-MRI</a:t>
            </a:r>
            <a:br>
              <a:rPr lang="en-US" sz="2800" b="1" dirty="0">
                <a:solidFill>
                  <a:srgbClr val="000000"/>
                </a:solidFill>
                <a:latin typeface="Arial Narrow Bold"/>
                <a:cs typeface="Arial Narrow Bold"/>
              </a:rPr>
            </a:br>
            <a:r>
              <a:rPr lang="en-US" sz="2800" b="1" dirty="0">
                <a:solidFill>
                  <a:srgbClr val="000000"/>
                </a:solidFill>
                <a:latin typeface="Arial Narrow Bold"/>
                <a:cs typeface="Arial Narrow Bold"/>
              </a:rPr>
              <a:t>(sequential)</a:t>
            </a:r>
          </a:p>
        </p:txBody>
      </p:sp>
      <p:sp>
        <p:nvSpPr>
          <p:cNvPr id="16" name="Rectangle 15"/>
          <p:cNvSpPr/>
          <p:nvPr/>
        </p:nvSpPr>
        <p:spPr>
          <a:xfrm>
            <a:off x="10692606" y="1142206"/>
            <a:ext cx="2057400" cy="1323439"/>
          </a:xfrm>
          <a:prstGeom prst="rect">
            <a:avLst/>
          </a:prstGeom>
          <a:solidFill>
            <a:srgbClr val="FFFF00"/>
          </a:solidFill>
        </p:spPr>
        <p:txBody>
          <a:bodyPr wrap="square">
            <a:spAutoFit/>
          </a:bodyPr>
          <a:lstStyle/>
          <a:p>
            <a:pPr>
              <a:spcAft>
                <a:spcPts val="1200"/>
              </a:spcAft>
            </a:pPr>
            <a:r>
              <a:rPr lang="en-US" sz="2000" b="1" dirty="0">
                <a:solidFill>
                  <a:srgbClr val="3366FF"/>
                </a:solidFill>
                <a:latin typeface="Arial Narrow Bold"/>
                <a:cs typeface="Arial Narrow Bold"/>
              </a:rPr>
              <a:t>Subject 3 –</a:t>
            </a:r>
          </a:p>
          <a:p>
            <a:pPr>
              <a:spcAft>
                <a:spcPts val="1200"/>
              </a:spcAft>
            </a:pPr>
            <a:r>
              <a:rPr lang="en-US" sz="2000" b="1" dirty="0">
                <a:solidFill>
                  <a:srgbClr val="3366FF"/>
                </a:solidFill>
                <a:latin typeface="Arial Narrow Bold"/>
                <a:cs typeface="Arial Narrow Bold"/>
              </a:rPr>
              <a:t>8.67 </a:t>
            </a:r>
            <a:r>
              <a:rPr lang="en-US" sz="2000" b="1" dirty="0" err="1">
                <a:solidFill>
                  <a:srgbClr val="3366FF"/>
                </a:solidFill>
                <a:latin typeface="Arial Narrow Bold"/>
                <a:cs typeface="Arial Narrow Bold"/>
              </a:rPr>
              <a:t>mCi</a:t>
            </a:r>
            <a:r>
              <a:rPr lang="en-US" sz="2000" b="1" dirty="0">
                <a:solidFill>
                  <a:srgbClr val="3366FF"/>
                </a:solidFill>
                <a:latin typeface="Arial Narrow Bold"/>
                <a:cs typeface="Arial Narrow Bold"/>
              </a:rPr>
              <a:t> injection</a:t>
            </a:r>
          </a:p>
          <a:p>
            <a:pPr>
              <a:spcAft>
                <a:spcPts val="1200"/>
              </a:spcAft>
            </a:pPr>
            <a:r>
              <a:rPr lang="en-US" sz="2000" b="1" dirty="0">
                <a:solidFill>
                  <a:srgbClr val="3366FF"/>
                </a:solidFill>
                <a:latin typeface="Arial Narrow Bold"/>
                <a:cs typeface="Arial Narrow Bold"/>
              </a:rPr>
              <a:t>Silicone Implant</a:t>
            </a:r>
          </a:p>
        </p:txBody>
      </p:sp>
      <p:sp>
        <p:nvSpPr>
          <p:cNvPr id="4" name="Slide Number Placeholder 3"/>
          <p:cNvSpPr>
            <a:spLocks noGrp="1"/>
          </p:cNvSpPr>
          <p:nvPr>
            <p:ph type="sldNum" sz="quarter" idx="4"/>
          </p:nvPr>
        </p:nvSpPr>
        <p:spPr/>
        <p:txBody>
          <a:bodyPr/>
          <a:lstStyle/>
          <a:p>
            <a:fld id="{B2585BB7-0E2B-B849-9347-21F1ED6EAC3B}" type="slidenum">
              <a:rPr lang="en-US" smtClean="0"/>
              <a:t>59</a:t>
            </a:fld>
            <a:endParaRPr lang="en-US"/>
          </a:p>
        </p:txBody>
      </p:sp>
    </p:spTree>
    <p:extLst>
      <p:ext uri="{BB962C8B-B14F-4D97-AF65-F5344CB8AC3E}">
        <p14:creationId xmlns:p14="http://schemas.microsoft.com/office/powerpoint/2010/main" val="3216218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Medical Imaging Technologies grouped by other metrics</a:t>
            </a:r>
          </a:p>
        </p:txBody>
      </p:sp>
      <p:sp>
        <p:nvSpPr>
          <p:cNvPr id="31746" name="Text Box 2"/>
          <p:cNvSpPr txBox="1">
            <a:spLocks noChangeArrowheads="1"/>
          </p:cNvSpPr>
          <p:nvPr/>
        </p:nvSpPr>
        <p:spPr bwMode="auto">
          <a:xfrm>
            <a:off x="1409700" y="2209006"/>
            <a:ext cx="4177506" cy="34290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algn="ctr" eaLnBrk="1" hangingPunct="1">
              <a:spcBef>
                <a:spcPts val="1963"/>
              </a:spcBef>
              <a:buClrTx/>
              <a:buFontTx/>
              <a:buNone/>
              <a:defRPr/>
            </a:pPr>
            <a:r>
              <a:rPr lang="en-US" sz="3200" b="1" dirty="0">
                <a:solidFill>
                  <a:srgbClr val="606060"/>
                </a:solidFill>
                <a:latin typeface="Arial Narrow" charset="0"/>
              </a:rPr>
              <a:t>Not using ionizing radiation</a:t>
            </a:r>
          </a:p>
          <a:p>
            <a:pPr algn="ctr" eaLnBrk="1" hangingPunct="1">
              <a:spcBef>
                <a:spcPts val="1963"/>
              </a:spcBef>
              <a:buClrTx/>
              <a:buFontTx/>
              <a:buNone/>
              <a:defRPr/>
            </a:pPr>
            <a:r>
              <a:rPr lang="en-US" sz="2600" b="1" dirty="0">
                <a:solidFill>
                  <a:srgbClr val="0000FF"/>
                </a:solidFill>
                <a:latin typeface="Arial Narrow" charset="0"/>
              </a:rPr>
              <a:t>MRI </a:t>
            </a:r>
          </a:p>
        </p:txBody>
      </p:sp>
      <p:sp>
        <p:nvSpPr>
          <p:cNvPr id="4" name="Text Box 2"/>
          <p:cNvSpPr txBox="1">
            <a:spLocks noChangeArrowheads="1"/>
          </p:cNvSpPr>
          <p:nvPr/>
        </p:nvSpPr>
        <p:spPr bwMode="auto">
          <a:xfrm>
            <a:off x="7048500" y="2209006"/>
            <a:ext cx="4177506" cy="34290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algn="ctr" eaLnBrk="1" hangingPunct="1">
              <a:spcBef>
                <a:spcPts val="1963"/>
              </a:spcBef>
              <a:buClrTx/>
              <a:buFontTx/>
              <a:buNone/>
              <a:defRPr/>
            </a:pPr>
            <a:r>
              <a:rPr lang="en-US" sz="3200" b="1" dirty="0">
                <a:solidFill>
                  <a:srgbClr val="606060"/>
                </a:solidFill>
                <a:latin typeface="Arial Narrow" charset="0"/>
              </a:rPr>
              <a:t>Using ionizing radiation</a:t>
            </a:r>
            <a:endParaRPr lang="en-US" sz="2600" dirty="0">
              <a:solidFill>
                <a:srgbClr val="606060"/>
              </a:solidFill>
              <a:latin typeface="Arial Narrow" charset="0"/>
            </a:endParaRPr>
          </a:p>
          <a:p>
            <a:pPr algn="ctr" eaLnBrk="1" hangingPunct="1">
              <a:spcBef>
                <a:spcPts val="1963"/>
              </a:spcBef>
              <a:buClrTx/>
              <a:defRPr/>
            </a:pPr>
            <a:r>
              <a:rPr lang="en-US" sz="2600" b="1" dirty="0">
                <a:solidFill>
                  <a:srgbClr val="0000FF"/>
                </a:solidFill>
                <a:latin typeface="Arial Narrow" charset="0"/>
              </a:rPr>
              <a:t>X-Rays</a:t>
            </a:r>
          </a:p>
          <a:p>
            <a:pPr algn="ctr" eaLnBrk="1" hangingPunct="1">
              <a:spcBef>
                <a:spcPts val="1963"/>
              </a:spcBef>
              <a:buClrTx/>
              <a:defRPr/>
            </a:pPr>
            <a:r>
              <a:rPr lang="en-US" sz="2600" b="1" dirty="0">
                <a:solidFill>
                  <a:srgbClr val="0000FF"/>
                </a:solidFill>
                <a:latin typeface="Arial Narrow" charset="0"/>
              </a:rPr>
              <a:t>CT</a:t>
            </a:r>
          </a:p>
          <a:p>
            <a:pPr algn="ctr" eaLnBrk="1" hangingPunct="1">
              <a:spcBef>
                <a:spcPts val="1963"/>
              </a:spcBef>
              <a:buClrTx/>
              <a:defRPr/>
            </a:pPr>
            <a:r>
              <a:rPr lang="en-US" sz="2600" b="1" dirty="0">
                <a:solidFill>
                  <a:srgbClr val="0000FF"/>
                </a:solidFill>
                <a:latin typeface="Arial Narrow" charset="0"/>
              </a:rPr>
              <a:t>	SPECT </a:t>
            </a:r>
          </a:p>
          <a:p>
            <a:pPr algn="ctr" eaLnBrk="1" hangingPunct="1">
              <a:spcBef>
                <a:spcPts val="1963"/>
              </a:spcBef>
              <a:buClrTx/>
              <a:buFontTx/>
              <a:buNone/>
              <a:defRPr/>
            </a:pPr>
            <a:r>
              <a:rPr lang="en-US" sz="2600" b="1" dirty="0">
                <a:solidFill>
                  <a:srgbClr val="0000FF"/>
                </a:solidFill>
                <a:latin typeface="Arial Narrow" charset="0"/>
              </a:rPr>
              <a:t>PET</a:t>
            </a:r>
          </a:p>
        </p:txBody>
      </p:sp>
      <p:sp>
        <p:nvSpPr>
          <p:cNvPr id="5" name="Text Box 2"/>
          <p:cNvSpPr txBox="1">
            <a:spLocks noChangeArrowheads="1"/>
          </p:cNvSpPr>
          <p:nvPr/>
        </p:nvSpPr>
        <p:spPr bwMode="auto">
          <a:xfrm>
            <a:off x="862806" y="5827712"/>
            <a:ext cx="5410200" cy="32766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It’s ironic that the only technology here NOT using ionizing radiation, formerly known as Nuclear Magnetic Resonance Imaging (NMR), had to be renamed because people were freaking out over the word “nuclear” in the name</a:t>
            </a:r>
          </a:p>
        </p:txBody>
      </p:sp>
      <p:sp>
        <p:nvSpPr>
          <p:cNvPr id="2" name="Slide Number Placeholder 1"/>
          <p:cNvSpPr>
            <a:spLocks noGrp="1"/>
          </p:cNvSpPr>
          <p:nvPr>
            <p:ph type="sldNum" sz="quarter" idx="4"/>
          </p:nvPr>
        </p:nvSpPr>
        <p:spPr/>
        <p:txBody>
          <a:bodyPr/>
          <a:lstStyle/>
          <a:p>
            <a:fld id="{B2585BB7-0E2B-B849-9347-21F1ED6EAC3B}" type="slidenum">
              <a:rPr lang="en-US" smtClean="0"/>
              <a:t>6</a:t>
            </a:fld>
            <a:endParaRPr lang="en-US"/>
          </a:p>
        </p:txBody>
      </p:sp>
    </p:spTree>
    <p:extLst>
      <p:ext uri="{BB962C8B-B14F-4D97-AF65-F5344CB8AC3E}">
        <p14:creationId xmlns:p14="http://schemas.microsoft.com/office/powerpoint/2010/main" val="230472931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Human trials </a:t>
            </a:r>
          </a:p>
        </p:txBody>
      </p:sp>
      <p:pic>
        <p:nvPicPr>
          <p:cNvPr id="2" name="Picture 1"/>
          <p:cNvPicPr>
            <a:picLocks noChangeAspect="1"/>
          </p:cNvPicPr>
          <p:nvPr/>
        </p:nvPicPr>
        <p:blipFill rotWithShape="1">
          <a:blip r:embed="rId2"/>
          <a:srcRect t="66898" b="-29579"/>
          <a:stretch/>
        </p:blipFill>
        <p:spPr>
          <a:xfrm>
            <a:off x="24606" y="1904206"/>
            <a:ext cx="12949493" cy="6019800"/>
          </a:xfrm>
          <a:prstGeom prst="rect">
            <a:avLst/>
          </a:prstGeom>
        </p:spPr>
      </p:pic>
      <p:sp>
        <p:nvSpPr>
          <p:cNvPr id="16" name="Rectangle 15"/>
          <p:cNvSpPr/>
          <p:nvPr/>
        </p:nvSpPr>
        <p:spPr>
          <a:xfrm>
            <a:off x="10692606" y="580767"/>
            <a:ext cx="2057400" cy="1323439"/>
          </a:xfrm>
          <a:prstGeom prst="rect">
            <a:avLst/>
          </a:prstGeom>
          <a:solidFill>
            <a:srgbClr val="FFFF00"/>
          </a:solidFill>
        </p:spPr>
        <p:txBody>
          <a:bodyPr wrap="square">
            <a:spAutoFit/>
          </a:bodyPr>
          <a:lstStyle/>
          <a:p>
            <a:pPr>
              <a:spcAft>
                <a:spcPts val="1200"/>
              </a:spcAft>
            </a:pPr>
            <a:r>
              <a:rPr lang="en-US" sz="2000" b="1" dirty="0">
                <a:solidFill>
                  <a:srgbClr val="3366FF"/>
                </a:solidFill>
                <a:latin typeface="Arial Narrow Bold"/>
                <a:cs typeface="Arial Narrow Bold"/>
              </a:rPr>
              <a:t>Subject 3 –</a:t>
            </a:r>
          </a:p>
          <a:p>
            <a:pPr>
              <a:spcAft>
                <a:spcPts val="1200"/>
              </a:spcAft>
            </a:pPr>
            <a:r>
              <a:rPr lang="en-US" sz="2000" b="1" dirty="0">
                <a:solidFill>
                  <a:srgbClr val="3366FF"/>
                </a:solidFill>
                <a:latin typeface="Arial Narrow Bold"/>
                <a:cs typeface="Arial Narrow Bold"/>
              </a:rPr>
              <a:t>8.67 </a:t>
            </a:r>
            <a:r>
              <a:rPr lang="en-US" sz="2000" b="1" dirty="0" err="1">
                <a:solidFill>
                  <a:srgbClr val="3366FF"/>
                </a:solidFill>
                <a:latin typeface="Arial Narrow Bold"/>
                <a:cs typeface="Arial Narrow Bold"/>
              </a:rPr>
              <a:t>mCi</a:t>
            </a:r>
            <a:r>
              <a:rPr lang="en-US" sz="2000" b="1" dirty="0">
                <a:solidFill>
                  <a:srgbClr val="3366FF"/>
                </a:solidFill>
                <a:latin typeface="Arial Narrow Bold"/>
                <a:cs typeface="Arial Narrow Bold"/>
              </a:rPr>
              <a:t> injection</a:t>
            </a:r>
          </a:p>
          <a:p>
            <a:pPr>
              <a:spcAft>
                <a:spcPts val="1200"/>
              </a:spcAft>
            </a:pPr>
            <a:r>
              <a:rPr lang="en-US" sz="2000" b="1" dirty="0">
                <a:solidFill>
                  <a:srgbClr val="3366FF"/>
                </a:solidFill>
                <a:latin typeface="Arial Narrow Bold"/>
                <a:cs typeface="Arial Narrow Bold"/>
              </a:rPr>
              <a:t>Silicone Implant</a:t>
            </a:r>
          </a:p>
        </p:txBody>
      </p:sp>
      <p:sp>
        <p:nvSpPr>
          <p:cNvPr id="10" name="Rectangle 9"/>
          <p:cNvSpPr/>
          <p:nvPr/>
        </p:nvSpPr>
        <p:spPr>
          <a:xfrm>
            <a:off x="405606" y="5191998"/>
            <a:ext cx="12192000" cy="3293209"/>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The volunteering women already knew they had breast cancer</a:t>
            </a:r>
          </a:p>
          <a:p>
            <a:pPr>
              <a:spcAft>
                <a:spcPts val="1200"/>
              </a:spcAft>
            </a:pPr>
            <a:r>
              <a:rPr lang="en-US" sz="2800" b="1" dirty="0">
                <a:solidFill>
                  <a:srgbClr val="000000"/>
                </a:solidFill>
                <a:latin typeface="Arial Narrow Bold"/>
                <a:cs typeface="Arial Narrow Bold"/>
              </a:rPr>
              <a:t>In one patient, our scanner detected a 2</a:t>
            </a:r>
            <a:r>
              <a:rPr lang="en-US" sz="2800" b="1" baseline="30000" dirty="0">
                <a:solidFill>
                  <a:srgbClr val="000000"/>
                </a:solidFill>
                <a:latin typeface="Arial Narrow Bold"/>
                <a:cs typeface="Arial Narrow Bold"/>
              </a:rPr>
              <a:t>nd</a:t>
            </a:r>
            <a:r>
              <a:rPr lang="en-US" sz="2800" b="1" dirty="0">
                <a:solidFill>
                  <a:srgbClr val="000000"/>
                </a:solidFill>
                <a:latin typeface="Arial Narrow Bold"/>
                <a:cs typeface="Arial Narrow Bold"/>
              </a:rPr>
              <a:t> tumor that had been missed (same breast)</a:t>
            </a:r>
          </a:p>
          <a:p>
            <a:pPr>
              <a:spcAft>
                <a:spcPts val="1200"/>
              </a:spcAft>
            </a:pPr>
            <a:r>
              <a:rPr lang="en-US" sz="2800" b="1" dirty="0">
                <a:solidFill>
                  <a:srgbClr val="000000"/>
                </a:solidFill>
                <a:latin typeface="Arial Narrow Bold"/>
                <a:cs typeface="Arial Narrow Bold"/>
              </a:rPr>
              <a:t>Once / if the full-sized scanner can get FDA approval, new tools for breast cancer detection will be available</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p:txBody>
      </p:sp>
      <p:sp>
        <p:nvSpPr>
          <p:cNvPr id="4" name="Slide Number Placeholder 3"/>
          <p:cNvSpPr>
            <a:spLocks noGrp="1"/>
          </p:cNvSpPr>
          <p:nvPr>
            <p:ph type="sldNum" sz="quarter" idx="4"/>
          </p:nvPr>
        </p:nvSpPr>
        <p:spPr/>
        <p:txBody>
          <a:bodyPr/>
          <a:lstStyle/>
          <a:p>
            <a:fld id="{B2585BB7-0E2B-B849-9347-21F1ED6EAC3B}" type="slidenum">
              <a:rPr lang="en-US" smtClean="0"/>
              <a:t>60</a:t>
            </a:fld>
            <a:endParaRPr lang="en-US"/>
          </a:p>
        </p:txBody>
      </p:sp>
    </p:spTree>
    <p:extLst>
      <p:ext uri="{BB962C8B-B14F-4D97-AF65-F5344CB8AC3E}">
        <p14:creationId xmlns:p14="http://schemas.microsoft.com/office/powerpoint/2010/main" val="40112510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Time-Of-Flight PET – the Holy Grail of PET </a:t>
            </a:r>
          </a:p>
        </p:txBody>
      </p:sp>
      <p:sp>
        <p:nvSpPr>
          <p:cNvPr id="9" name="Rectangle 8"/>
          <p:cNvSpPr/>
          <p:nvPr/>
        </p:nvSpPr>
        <p:spPr>
          <a:xfrm>
            <a:off x="405606" y="2132806"/>
            <a:ext cx="12192000" cy="3293209"/>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Remember my “a few 100 </a:t>
            </a:r>
            <a:r>
              <a:rPr lang="en-US" sz="2800" b="1" dirty="0" err="1">
                <a:solidFill>
                  <a:srgbClr val="000000"/>
                </a:solidFill>
                <a:latin typeface="Arial Narrow Bold"/>
                <a:cs typeface="Arial Narrow Bold"/>
              </a:rPr>
              <a:t>ps</a:t>
            </a:r>
            <a:r>
              <a:rPr lang="en-US" sz="2800" b="1" dirty="0">
                <a:solidFill>
                  <a:srgbClr val="000000"/>
                </a:solidFill>
                <a:latin typeface="Arial Narrow Bold"/>
                <a:cs typeface="Arial Narrow Bold"/>
              </a:rPr>
              <a:t>” timing resolution to be able to find coincidences?</a:t>
            </a:r>
          </a:p>
          <a:p>
            <a:pPr>
              <a:spcAft>
                <a:spcPts val="1200"/>
              </a:spcAft>
            </a:pPr>
            <a:r>
              <a:rPr lang="en-US" sz="2800" b="1" dirty="0">
                <a:solidFill>
                  <a:srgbClr val="000000"/>
                </a:solidFill>
                <a:latin typeface="Arial Narrow Bold"/>
                <a:cs typeface="Arial Narrow Bold"/>
              </a:rPr>
              <a:t>Well, there is another front. If we could use TOF to restrict the decay position along the LOR, the images would dramatically improve</a:t>
            </a:r>
          </a:p>
          <a:p>
            <a:pPr>
              <a:spcAft>
                <a:spcPts val="1200"/>
              </a:spcAft>
            </a:pPr>
            <a:r>
              <a:rPr lang="en-US" sz="2800" b="1" dirty="0">
                <a:solidFill>
                  <a:srgbClr val="000000"/>
                </a:solidFill>
                <a:latin typeface="Arial Narrow Bold"/>
                <a:cs typeface="Arial Narrow Bold"/>
              </a:rPr>
              <a:t>A human scanner is ~30cm</a:t>
            </a:r>
          </a:p>
          <a:p>
            <a:pPr>
              <a:spcAft>
                <a:spcPts val="1200"/>
              </a:spcAft>
            </a:pPr>
            <a:r>
              <a:rPr lang="en-US" sz="2800" b="1" dirty="0">
                <a:solidFill>
                  <a:srgbClr val="000000"/>
                </a:solidFill>
                <a:latin typeface="Arial Narrow Bold"/>
                <a:cs typeface="Arial Narrow Bold"/>
              </a:rPr>
              <a:t>10ps timing resolution – 3mm spatial resolution</a:t>
            </a:r>
          </a:p>
          <a:p>
            <a:pPr>
              <a:spcAft>
                <a:spcPts val="1200"/>
              </a:spcAft>
            </a:pPr>
            <a:r>
              <a:rPr lang="en-US" sz="2800" b="1" dirty="0">
                <a:solidFill>
                  <a:srgbClr val="000000"/>
                </a:solidFill>
                <a:latin typeface="Arial Narrow Bold"/>
                <a:cs typeface="Arial Narrow Bold"/>
              </a:rPr>
              <a:t>Sub-100ps timing is hard! Especially if you have just 511KeV to work with.</a:t>
            </a:r>
          </a:p>
        </p:txBody>
      </p:sp>
      <p:pic>
        <p:nvPicPr>
          <p:cNvPr id="8" name="Image 50" descr="TEP.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24130" y="6580918"/>
            <a:ext cx="3657143" cy="2742858"/>
          </a:xfrm>
          <a:prstGeom prst="rect">
            <a:avLst/>
          </a:prstGeom>
        </p:spPr>
      </p:pic>
      <p:grpSp>
        <p:nvGrpSpPr>
          <p:cNvPr id="11" name="Groupe 8"/>
          <p:cNvGrpSpPr/>
          <p:nvPr/>
        </p:nvGrpSpPr>
        <p:grpSpPr>
          <a:xfrm>
            <a:off x="5581946" y="6510486"/>
            <a:ext cx="6336704" cy="2736304"/>
            <a:chOff x="2915816" y="1340768"/>
            <a:chExt cx="6336704" cy="2736304"/>
          </a:xfrm>
        </p:grpSpPr>
        <p:pic>
          <p:nvPicPr>
            <p:cNvPr id="12" name="Image 122" descr="chronometr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00" y="1659600"/>
              <a:ext cx="1801800" cy="2059200"/>
            </a:xfrm>
            <a:prstGeom prst="rect">
              <a:avLst/>
            </a:prstGeom>
          </p:spPr>
        </p:pic>
        <p:grpSp>
          <p:nvGrpSpPr>
            <p:cNvPr id="13" name="Groupe 85"/>
            <p:cNvGrpSpPr/>
            <p:nvPr/>
          </p:nvGrpSpPr>
          <p:grpSpPr>
            <a:xfrm>
              <a:off x="2915816" y="3717032"/>
              <a:ext cx="3096344" cy="360040"/>
              <a:chOff x="2915816" y="3717032"/>
              <a:chExt cx="3096344" cy="360040"/>
            </a:xfrm>
          </p:grpSpPr>
          <p:cxnSp>
            <p:nvCxnSpPr>
              <p:cNvPr id="21" name="Connecteur droit 78"/>
              <p:cNvCxnSpPr/>
              <p:nvPr/>
            </p:nvCxnSpPr>
            <p:spPr>
              <a:xfrm>
                <a:off x="2915816" y="3789040"/>
                <a:ext cx="0" cy="2880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80"/>
              <p:cNvCxnSpPr/>
              <p:nvPr/>
            </p:nvCxnSpPr>
            <p:spPr>
              <a:xfrm>
                <a:off x="2915816" y="4077072"/>
                <a:ext cx="309634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avec flèche 84"/>
              <p:cNvCxnSpPr/>
              <p:nvPr/>
            </p:nvCxnSpPr>
            <p:spPr>
              <a:xfrm flipV="1">
                <a:off x="6012160" y="3717032"/>
                <a:ext cx="0"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e 86"/>
            <p:cNvGrpSpPr/>
            <p:nvPr/>
          </p:nvGrpSpPr>
          <p:grpSpPr>
            <a:xfrm flipV="1">
              <a:off x="3419872" y="1340768"/>
              <a:ext cx="2592288" cy="288032"/>
              <a:chOff x="2915816" y="3717032"/>
              <a:chExt cx="3096344" cy="360040"/>
            </a:xfrm>
          </p:grpSpPr>
          <p:cxnSp>
            <p:nvCxnSpPr>
              <p:cNvPr id="18" name="Connecteur droit 87"/>
              <p:cNvCxnSpPr/>
              <p:nvPr/>
            </p:nvCxnSpPr>
            <p:spPr>
              <a:xfrm>
                <a:off x="2915816" y="3789040"/>
                <a:ext cx="0" cy="2880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88"/>
              <p:cNvCxnSpPr/>
              <p:nvPr/>
            </p:nvCxnSpPr>
            <p:spPr>
              <a:xfrm>
                <a:off x="2915816" y="4077072"/>
                <a:ext cx="309634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avec flèche 89"/>
              <p:cNvCxnSpPr/>
              <p:nvPr/>
            </p:nvCxnSpPr>
            <p:spPr>
              <a:xfrm flipV="1">
                <a:off x="6012160" y="3717032"/>
                <a:ext cx="0"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7" name="Espace réservé du contenu 2"/>
            <p:cNvSpPr txBox="1">
              <a:spLocks/>
            </p:cNvSpPr>
            <p:nvPr/>
          </p:nvSpPr>
          <p:spPr>
            <a:xfrm>
              <a:off x="6588224" y="2420888"/>
              <a:ext cx="2664296" cy="792088"/>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000" b="1" dirty="0"/>
                <a:t>Chronometer</a:t>
              </a:r>
            </a:p>
          </p:txBody>
        </p:sp>
      </p:grpSp>
      <p:sp>
        <p:nvSpPr>
          <p:cNvPr id="25" name="Espace réservé du contenu 2"/>
          <p:cNvSpPr txBox="1">
            <a:spLocks/>
          </p:cNvSpPr>
          <p:nvPr/>
        </p:nvSpPr>
        <p:spPr>
          <a:xfrm>
            <a:off x="2917650" y="7662614"/>
            <a:ext cx="2088232" cy="504056"/>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000" b="1" dirty="0"/>
              <a:t>PET Scanner</a:t>
            </a:r>
          </a:p>
        </p:txBody>
      </p:sp>
      <p:pic>
        <p:nvPicPr>
          <p:cNvPr id="26" name="Image 123" descr="chronometre2.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27" name="Image 124" descr="chronometre3.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28" name="Image 125" descr="chronometre4.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29" name="Image 126" descr="chronometre5.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30" name="Image 102" descr="TEP2.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124130" y="6580918"/>
            <a:ext cx="3662400" cy="2746800"/>
          </a:xfrm>
          <a:prstGeom prst="rect">
            <a:avLst/>
          </a:prstGeom>
        </p:spPr>
      </p:pic>
      <p:pic>
        <p:nvPicPr>
          <p:cNvPr id="31" name="Image 103" descr="TEP3.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124130" y="6580918"/>
            <a:ext cx="3662400" cy="2746800"/>
          </a:xfrm>
          <a:prstGeom prst="rect">
            <a:avLst/>
          </a:prstGeom>
        </p:spPr>
      </p:pic>
      <p:sp>
        <p:nvSpPr>
          <p:cNvPr id="32" name="Espace réservé du contenu 2"/>
          <p:cNvSpPr txBox="1">
            <a:spLocks/>
          </p:cNvSpPr>
          <p:nvPr/>
        </p:nvSpPr>
        <p:spPr>
          <a:xfrm>
            <a:off x="6049998" y="5790406"/>
            <a:ext cx="2664296" cy="546327"/>
          </a:xfrm>
          <a:prstGeom prst="rect">
            <a:avLst/>
          </a:prstGeom>
        </p:spPr>
        <p:txBody>
          <a:bodyPr>
            <a:noAutofit/>
          </a:bodyPr>
          <a:lst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a:lstStyle>
          <a:p>
            <a:pPr algn="ctr"/>
            <a:r>
              <a:rPr lang="en-CA" b="1"/>
              <a:t>Time of Flight</a:t>
            </a:r>
            <a:endParaRPr lang="en-CA" b="1" dirty="0"/>
          </a:p>
        </p:txBody>
      </p:sp>
      <p:grpSp>
        <p:nvGrpSpPr>
          <p:cNvPr id="33" name="Groupe 54"/>
          <p:cNvGrpSpPr/>
          <p:nvPr/>
        </p:nvGrpSpPr>
        <p:grpSpPr>
          <a:xfrm>
            <a:off x="5365922" y="7705005"/>
            <a:ext cx="432048" cy="461665"/>
            <a:chOff x="647681" y="2467240"/>
            <a:chExt cx="288032" cy="328123"/>
          </a:xfrm>
        </p:grpSpPr>
        <p:sp>
          <p:nvSpPr>
            <p:cNvPr id="34" name="Ellipse 52"/>
            <p:cNvSpPr/>
            <p:nvPr/>
          </p:nvSpPr>
          <p:spPr>
            <a:xfrm>
              <a:off x="683568" y="2564904"/>
              <a:ext cx="144016" cy="144016"/>
            </a:xfrm>
            <a:prstGeom prst="ellipse">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5" name="ZoneTexte 53"/>
            <p:cNvSpPr txBox="1"/>
            <p:nvPr/>
          </p:nvSpPr>
          <p:spPr>
            <a:xfrm>
              <a:off x="647681" y="2467240"/>
              <a:ext cx="288032" cy="328123"/>
            </a:xfrm>
            <a:prstGeom prst="rect">
              <a:avLst/>
            </a:prstGeom>
            <a:noFill/>
          </p:spPr>
          <p:txBody>
            <a:bodyPr wrap="square" rtlCol="0">
              <a:spAutoFit/>
            </a:bodyPr>
            <a:lstStyle/>
            <a:p>
              <a:r>
                <a:rPr lang="fr-CA" sz="2400" b="1" dirty="0"/>
                <a:t>+</a:t>
              </a:r>
            </a:p>
          </p:txBody>
        </p:sp>
      </p:grpSp>
      <p:sp>
        <p:nvSpPr>
          <p:cNvPr id="36" name="Explosion 1 35"/>
          <p:cNvSpPr/>
          <p:nvPr/>
        </p:nvSpPr>
        <p:spPr>
          <a:xfrm>
            <a:off x="5509938" y="7806630"/>
            <a:ext cx="576064" cy="720080"/>
          </a:xfrm>
          <a:prstGeom prst="irregularSeal1">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37" name="Connecteur droit 97"/>
          <p:cNvCxnSpPr/>
          <p:nvPr/>
        </p:nvCxnSpPr>
        <p:spPr>
          <a:xfrm flipH="1">
            <a:off x="5653954" y="8238678"/>
            <a:ext cx="144016" cy="61263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Connecteur droit 98"/>
          <p:cNvCxnSpPr/>
          <p:nvPr/>
        </p:nvCxnSpPr>
        <p:spPr>
          <a:xfrm flipH="1">
            <a:off x="5797970" y="6942534"/>
            <a:ext cx="288032" cy="129614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9" name="Groupe 55"/>
          <p:cNvGrpSpPr/>
          <p:nvPr/>
        </p:nvGrpSpPr>
        <p:grpSpPr>
          <a:xfrm>
            <a:off x="5725962" y="7993037"/>
            <a:ext cx="432048" cy="461665"/>
            <a:chOff x="659792" y="2467240"/>
            <a:chExt cx="288032" cy="328123"/>
          </a:xfrm>
        </p:grpSpPr>
        <p:sp>
          <p:nvSpPr>
            <p:cNvPr id="40" name="Ellipse 56"/>
            <p:cNvSpPr/>
            <p:nvPr/>
          </p:nvSpPr>
          <p:spPr>
            <a:xfrm>
              <a:off x="683568" y="2564904"/>
              <a:ext cx="144016" cy="144016"/>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1" name="ZoneTexte 57"/>
            <p:cNvSpPr txBox="1"/>
            <p:nvPr/>
          </p:nvSpPr>
          <p:spPr>
            <a:xfrm>
              <a:off x="659792" y="2467240"/>
              <a:ext cx="288032" cy="328123"/>
            </a:xfrm>
            <a:prstGeom prst="rect">
              <a:avLst/>
            </a:prstGeom>
            <a:noFill/>
          </p:spPr>
          <p:txBody>
            <a:bodyPr wrap="square" rtlCol="0">
              <a:spAutoFit/>
            </a:bodyPr>
            <a:lstStyle/>
            <a:p>
              <a:r>
                <a:rPr lang="fr-CA" sz="2400" b="1" dirty="0"/>
                <a:t>-</a:t>
              </a:r>
            </a:p>
          </p:txBody>
        </p:sp>
      </p:grpSp>
      <p:pic>
        <p:nvPicPr>
          <p:cNvPr id="42" name="Image 129" descr="chronometre1.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sp>
        <p:nvSpPr>
          <p:cNvPr id="43" name="Espace réservé du contenu 2"/>
          <p:cNvSpPr txBox="1">
            <a:spLocks/>
          </p:cNvSpPr>
          <p:nvPr/>
        </p:nvSpPr>
        <p:spPr>
          <a:xfrm>
            <a:off x="6446042" y="8886750"/>
            <a:ext cx="1512168" cy="432048"/>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CA" b="1" i="0" u="none" strike="noStrike" kern="1200" cap="none" spc="0" normalizeH="0" baseline="0" noProof="0" dirty="0">
                <a:ln>
                  <a:noFill/>
                </a:ln>
                <a:solidFill>
                  <a:schemeClr val="tx1"/>
                </a:solidFill>
                <a:effectLst/>
                <a:uLnTx/>
                <a:uFillTx/>
                <a:latin typeface="+mn-lt"/>
                <a:ea typeface="+mn-ea"/>
                <a:cs typeface="+mn-cs"/>
              </a:rPr>
              <a:t>Start</a:t>
            </a:r>
          </a:p>
        </p:txBody>
      </p:sp>
      <p:sp>
        <p:nvSpPr>
          <p:cNvPr id="44" name="Espace réservé du contenu 2"/>
          <p:cNvSpPr txBox="1">
            <a:spLocks/>
          </p:cNvSpPr>
          <p:nvPr/>
        </p:nvSpPr>
        <p:spPr>
          <a:xfrm>
            <a:off x="6734074" y="6438478"/>
            <a:ext cx="1008112" cy="432048"/>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CA" b="1" i="0" u="none" strike="noStrike" kern="1200" cap="none" spc="0" normalizeH="0" baseline="0" noProof="0" dirty="0">
                <a:ln>
                  <a:noFill/>
                </a:ln>
                <a:solidFill>
                  <a:schemeClr val="tx1"/>
                </a:solidFill>
                <a:effectLst/>
                <a:uLnTx/>
                <a:uFillTx/>
                <a:latin typeface="+mn-lt"/>
                <a:ea typeface="+mn-ea"/>
                <a:cs typeface="+mn-cs"/>
              </a:rPr>
              <a:t>Stop</a:t>
            </a:r>
          </a:p>
        </p:txBody>
      </p:sp>
      <p:sp>
        <p:nvSpPr>
          <p:cNvPr id="45" name="Espace réservé du contenu 2"/>
          <p:cNvSpPr txBox="1">
            <a:spLocks/>
          </p:cNvSpPr>
          <p:nvPr/>
        </p:nvSpPr>
        <p:spPr>
          <a:xfrm>
            <a:off x="4789858" y="7518598"/>
            <a:ext cx="2088232" cy="504056"/>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000" dirty="0"/>
              <a:t>Patient</a:t>
            </a:r>
          </a:p>
        </p:txBody>
      </p:sp>
      <p:sp>
        <p:nvSpPr>
          <p:cNvPr id="46" name="Arc 45"/>
          <p:cNvSpPr/>
          <p:nvPr/>
        </p:nvSpPr>
        <p:spPr>
          <a:xfrm flipH="1">
            <a:off x="8012418" y="7328440"/>
            <a:ext cx="1296220" cy="1230018"/>
          </a:xfrm>
          <a:prstGeom prst="arc">
            <a:avLst>
              <a:gd name="adj1" fmla="val 6854367"/>
              <a:gd name="adj2" fmla="val 15981468"/>
            </a:avLst>
          </a:prstGeom>
          <a:ln>
            <a:solidFill>
              <a:srgbClr val="0070C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fr-CA"/>
          </a:p>
        </p:txBody>
      </p:sp>
      <p:grpSp>
        <p:nvGrpSpPr>
          <p:cNvPr id="47" name="Groupe 12"/>
          <p:cNvGrpSpPr/>
          <p:nvPr/>
        </p:nvGrpSpPr>
        <p:grpSpPr>
          <a:xfrm>
            <a:off x="8174234" y="6534054"/>
            <a:ext cx="4194772" cy="1170951"/>
            <a:chOff x="5508104" y="1364336"/>
            <a:chExt cx="4194772" cy="1170951"/>
          </a:xfrm>
        </p:grpSpPr>
        <p:sp>
          <p:nvSpPr>
            <p:cNvPr id="48" name="Espace réservé du contenu 2"/>
            <p:cNvSpPr txBox="1">
              <a:spLocks/>
            </p:cNvSpPr>
            <p:nvPr/>
          </p:nvSpPr>
          <p:spPr>
            <a:xfrm>
              <a:off x="5508104" y="1364336"/>
              <a:ext cx="4194772" cy="467264"/>
            </a:xfrm>
            <a:prstGeom prst="rect">
              <a:avLst/>
            </a:prstGeom>
          </p:spPr>
          <p:txBody>
            <a:bodyPr vert="horz" lIns="91440" tIns="45720" rIns="91440" bIns="45720" rtlCol="0">
              <a:noAutofit/>
            </a:bodyPr>
            <a:lstStyle/>
            <a:p>
              <a:pPr marL="342900" lvl="0" indent="-342900" algn="ctr">
                <a:spcBef>
                  <a:spcPct val="20000"/>
                </a:spcBef>
                <a:defRPr/>
              </a:pPr>
              <a:r>
                <a:rPr lang="el-GR" sz="2000" b="1" dirty="0">
                  <a:solidFill>
                    <a:srgbClr val="0070C0"/>
                  </a:solidFill>
                </a:rPr>
                <a:t>Δ</a:t>
              </a:r>
              <a:r>
                <a:rPr lang="en-CA" sz="2000" b="1" dirty="0">
                  <a:solidFill>
                    <a:srgbClr val="0070C0"/>
                  </a:solidFill>
                </a:rPr>
                <a:t> time= </a:t>
              </a:r>
              <a:r>
                <a:rPr lang="el-GR" sz="2000" b="1" dirty="0">
                  <a:solidFill>
                    <a:srgbClr val="0070C0"/>
                  </a:solidFill>
                </a:rPr>
                <a:t>Δ</a:t>
              </a:r>
              <a:r>
                <a:rPr lang="en-CA" sz="2000" b="1" dirty="0">
                  <a:solidFill>
                    <a:srgbClr val="0070C0"/>
                  </a:solidFill>
                </a:rPr>
                <a:t> position</a:t>
              </a:r>
              <a:endParaRPr kumimoji="0" lang="en-CA" sz="2000" b="1" i="0" u="none" strike="noStrike" kern="1200" cap="none" spc="0" normalizeH="0" baseline="0" noProof="0" dirty="0">
                <a:ln>
                  <a:noFill/>
                </a:ln>
                <a:solidFill>
                  <a:srgbClr val="0070C0"/>
                </a:solidFill>
                <a:effectLst/>
                <a:uLnTx/>
                <a:uFillTx/>
              </a:endParaRPr>
            </a:p>
          </p:txBody>
        </p:sp>
        <p:cxnSp>
          <p:nvCxnSpPr>
            <p:cNvPr id="49" name="Connecteur droit avec flèche 11"/>
            <p:cNvCxnSpPr/>
            <p:nvPr/>
          </p:nvCxnSpPr>
          <p:spPr>
            <a:xfrm flipH="1">
              <a:off x="6660232" y="1772816"/>
              <a:ext cx="720080" cy="762471"/>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cxnSp>
        <p:nvCxnSpPr>
          <p:cNvPr id="50" name="Connecteur droit 14"/>
          <p:cNvCxnSpPr>
            <a:endCxn id="46" idx="2"/>
          </p:cNvCxnSpPr>
          <p:nvPr/>
        </p:nvCxnSpPr>
        <p:spPr>
          <a:xfrm flipV="1">
            <a:off x="8699605" y="7329559"/>
            <a:ext cx="0" cy="585083"/>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
          </p:nvPr>
        </p:nvSpPr>
        <p:spPr/>
        <p:txBody>
          <a:bodyPr/>
          <a:lstStyle/>
          <a:p>
            <a:fld id="{B2585BB7-0E2B-B849-9347-21F1ED6EAC3B}" type="slidenum">
              <a:rPr lang="en-US" smtClean="0"/>
              <a:t>61</a:t>
            </a:fld>
            <a:endParaRPr lang="en-US"/>
          </a:p>
        </p:txBody>
      </p:sp>
    </p:spTree>
    <p:extLst>
      <p:ext uri="{BB962C8B-B14F-4D97-AF65-F5344CB8AC3E}">
        <p14:creationId xmlns:p14="http://schemas.microsoft.com/office/powerpoint/2010/main" val="3099400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xEl>
                                              <p:pRg st="0" end="0"/>
                                            </p:txEl>
                                          </p:spTgt>
                                        </p:tgtEl>
                                        <p:attrNameLst>
                                          <p:attrName>style.visibility</p:attrName>
                                        </p:attrNameLst>
                                      </p:cBhvr>
                                      <p:to>
                                        <p:strVal val="visible"/>
                                      </p:to>
                                    </p:set>
                                    <p:animEffect transition="in" filter="fade">
                                      <p:cBhvr>
                                        <p:cTn id="10" dur="1000"/>
                                        <p:tgtEl>
                                          <p:spTgt spid="3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childTnLst>
                                </p:cTn>
                              </p:par>
                              <p:par>
                                <p:cTn id="17" presetID="10"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childTnLst>
                                </p:cTn>
                              </p:par>
                            </p:childTnLst>
                          </p:cTn>
                        </p:par>
                      </p:childTnLst>
                    </p:cTn>
                  </p:par>
                  <p:par>
                    <p:cTn id="20" fill="hold">
                      <p:stCondLst>
                        <p:cond delay="indefinite"/>
                      </p:stCondLst>
                      <p:childTnLst>
                        <p:par>
                          <p:cTn id="21" fill="hold">
                            <p:stCondLst>
                              <p:cond delay="0"/>
                            </p:stCondLst>
                            <p:childTnLst>
                              <p:par>
                                <p:cTn id="22" presetID="0" presetClass="path" presetSubtype="0" accel="50000" decel="50000" fill="hold" nodeType="clickEffect">
                                  <p:stCondLst>
                                    <p:cond delay="0"/>
                                  </p:stCondLst>
                                  <p:childTnLst>
                                    <p:animMotion origin="layout" path="M -3.61111E-6 -0.00231 C 0.0125 -0.00579 0.02535 -0.00903 0.0283 -0.00509 C 0.03143 -0.00116 0.01736 0.01482 0.01736 0.0213 C 0.01736 0.02755 0.02292 0.03056 0.0283 0.0338 " pathEditMode="relative" rAng="0" ptsTypes="aaaA">
                                      <p:cBhvr>
                                        <p:cTn id="23" dur="1500" fill="hold"/>
                                        <p:tgtEl>
                                          <p:spTgt spid="33"/>
                                        </p:tgtEl>
                                        <p:attrNameLst>
                                          <p:attrName>ppt_x</p:attrName>
                                          <p:attrName>ppt_y</p:attrName>
                                        </p:attrNameLst>
                                      </p:cBhvr>
                                      <p:rCtr x="1563" y="1458"/>
                                    </p:animMotion>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500"/>
                                        <p:tgtEl>
                                          <p:spTgt spid="36"/>
                                        </p:tgtEl>
                                      </p:cBhvr>
                                    </p:animEffect>
                                  </p:childTnLst>
                                </p:cTn>
                              </p:par>
                              <p:par>
                                <p:cTn id="28" presetID="10" presetClass="exit" presetSubtype="0" fill="hold" nodeType="withEffect">
                                  <p:stCondLst>
                                    <p:cond delay="0"/>
                                  </p:stCondLst>
                                  <p:childTnLst>
                                    <p:animEffect transition="out" filter="fade">
                                      <p:cBhvr>
                                        <p:cTn id="29" dur="1500"/>
                                        <p:tgtEl>
                                          <p:spTgt spid="33"/>
                                        </p:tgtEl>
                                      </p:cBhvr>
                                    </p:animEffect>
                                    <p:set>
                                      <p:cBhvr>
                                        <p:cTn id="30" dur="1" fill="hold">
                                          <p:stCondLst>
                                            <p:cond delay="1499"/>
                                          </p:stCondLst>
                                        </p:cTn>
                                        <p:tgtEl>
                                          <p:spTgt spid="33"/>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1500"/>
                                        <p:tgtEl>
                                          <p:spTgt spid="39"/>
                                        </p:tgtEl>
                                      </p:cBhvr>
                                    </p:animEffect>
                                    <p:set>
                                      <p:cBhvr>
                                        <p:cTn id="33" dur="1" fill="hold">
                                          <p:stCondLst>
                                            <p:cond delay="1499"/>
                                          </p:stCondLst>
                                        </p:cTn>
                                        <p:tgtEl>
                                          <p:spTgt spid="39"/>
                                        </p:tgtEl>
                                        <p:attrNameLst>
                                          <p:attrName>style.visibility</p:attrName>
                                        </p:attrNameLst>
                                      </p:cBhvr>
                                      <p:to>
                                        <p:strVal val="hidden"/>
                                      </p:to>
                                    </p:se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up)">
                                      <p:cBhvr>
                                        <p:cTn id="37" dur="4500"/>
                                        <p:tgtEl>
                                          <p:spTgt spid="37"/>
                                        </p:tgtEl>
                                      </p:cBhvr>
                                    </p:animEffect>
                                  </p:childTnLst>
                                </p:cTn>
                              </p:par>
                              <p:par>
                                <p:cTn id="38" presetID="10" presetClass="entr" presetSubtype="0" fill="hold" nodeType="withEffect">
                                  <p:stCondLst>
                                    <p:cond delay="450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grpId="0" nodeType="withEffect">
                                  <p:stCondLst>
                                    <p:cond delay="450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1000"/>
                                        <p:tgtEl>
                                          <p:spTgt spid="43"/>
                                        </p:tgtEl>
                                      </p:cBhvr>
                                    </p:animEffect>
                                  </p:childTnLst>
                                </p:cTn>
                              </p:par>
                              <p:par>
                                <p:cTn id="44" presetID="2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9000"/>
                                        <p:tgtEl>
                                          <p:spTgt spid="38"/>
                                        </p:tgtEl>
                                      </p:cBhvr>
                                    </p:animEffect>
                                  </p:childTnLst>
                                </p:cTn>
                              </p:par>
                              <p:par>
                                <p:cTn id="47" presetID="10" presetClass="entr" presetSubtype="0" fill="hold" nodeType="withEffect">
                                  <p:stCondLst>
                                    <p:cond delay="900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900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childTnLst>
                                </p:cTn>
                              </p:par>
                              <p:par>
                                <p:cTn id="53" presetID="10" presetClass="entr" presetSubtype="0" fill="hold" nodeType="withEffect">
                                  <p:stCondLst>
                                    <p:cond delay="900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xit" presetSubtype="0" fill="hold" nodeType="withEffect">
                                  <p:stCondLst>
                                    <p:cond delay="5500"/>
                                  </p:stCondLst>
                                  <p:childTnLst>
                                    <p:animEffect transition="out" filter="fade">
                                      <p:cBhvr>
                                        <p:cTn id="57" dur="500"/>
                                        <p:tgtEl>
                                          <p:spTgt spid="42"/>
                                        </p:tgtEl>
                                      </p:cBhvr>
                                    </p:animEffect>
                                    <p:set>
                                      <p:cBhvr>
                                        <p:cTn id="58" dur="1" fill="hold">
                                          <p:stCondLst>
                                            <p:cond delay="499"/>
                                          </p:stCondLst>
                                        </p:cTn>
                                        <p:tgtEl>
                                          <p:spTgt spid="42"/>
                                        </p:tgtEl>
                                        <p:attrNameLst>
                                          <p:attrName>style.visibility</p:attrName>
                                        </p:attrNameLst>
                                      </p:cBhvr>
                                      <p:to>
                                        <p:strVal val="hidden"/>
                                      </p:to>
                                    </p:set>
                                  </p:childTnLst>
                                </p:cTn>
                              </p:par>
                              <p:par>
                                <p:cTn id="59" presetID="10" presetClass="entr" presetSubtype="0" fill="hold" nodeType="withEffect">
                                  <p:stCondLst>
                                    <p:cond delay="550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par>
                                <p:cTn id="62" presetID="10" presetClass="exit" presetSubtype="0" fill="hold" nodeType="withEffect">
                                  <p:stCondLst>
                                    <p:cond delay="6500"/>
                                  </p:stCondLst>
                                  <p:childTnLst>
                                    <p:animEffect transition="out" filter="fade">
                                      <p:cBhvr>
                                        <p:cTn id="63" dur="500"/>
                                        <p:tgtEl>
                                          <p:spTgt spid="26"/>
                                        </p:tgtEl>
                                      </p:cBhvr>
                                    </p:animEffect>
                                    <p:set>
                                      <p:cBhvr>
                                        <p:cTn id="64" dur="1" fill="hold">
                                          <p:stCondLst>
                                            <p:cond delay="499"/>
                                          </p:stCondLst>
                                        </p:cTn>
                                        <p:tgtEl>
                                          <p:spTgt spid="26"/>
                                        </p:tgtEl>
                                        <p:attrNameLst>
                                          <p:attrName>style.visibility</p:attrName>
                                        </p:attrNameLst>
                                      </p:cBhvr>
                                      <p:to>
                                        <p:strVal val="hidden"/>
                                      </p:to>
                                    </p:set>
                                  </p:childTnLst>
                                </p:cTn>
                              </p:par>
                              <p:par>
                                <p:cTn id="65" presetID="10" presetClass="entr" presetSubtype="0" fill="hold" nodeType="withEffect">
                                  <p:stCondLst>
                                    <p:cond delay="650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par>
                                <p:cTn id="68" presetID="10" presetClass="exit" presetSubtype="0" fill="hold" nodeType="withEffect">
                                  <p:stCondLst>
                                    <p:cond delay="7500"/>
                                  </p:stCondLst>
                                  <p:childTnLst>
                                    <p:animEffect transition="out" filter="fade">
                                      <p:cBhvr>
                                        <p:cTn id="69" dur="500"/>
                                        <p:tgtEl>
                                          <p:spTgt spid="27"/>
                                        </p:tgtEl>
                                      </p:cBhvr>
                                    </p:animEffect>
                                    <p:set>
                                      <p:cBhvr>
                                        <p:cTn id="70" dur="1" fill="hold">
                                          <p:stCondLst>
                                            <p:cond delay="499"/>
                                          </p:stCondLst>
                                        </p:cTn>
                                        <p:tgtEl>
                                          <p:spTgt spid="27"/>
                                        </p:tgtEl>
                                        <p:attrNameLst>
                                          <p:attrName>style.visibility</p:attrName>
                                        </p:attrNameLst>
                                      </p:cBhvr>
                                      <p:to>
                                        <p:strVal val="hidden"/>
                                      </p:to>
                                    </p:set>
                                  </p:childTnLst>
                                </p:cTn>
                              </p:par>
                              <p:par>
                                <p:cTn id="71" presetID="10" presetClass="entr" presetSubtype="0" fill="hold" nodeType="withEffect">
                                  <p:stCondLst>
                                    <p:cond delay="750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par>
                                <p:cTn id="74" presetID="10" presetClass="exit" presetSubtype="0" fill="hold" nodeType="withEffect">
                                  <p:stCondLst>
                                    <p:cond delay="8500"/>
                                  </p:stCondLst>
                                  <p:childTnLst>
                                    <p:animEffect transition="out" filter="fade">
                                      <p:cBhvr>
                                        <p:cTn id="75" dur="500"/>
                                        <p:tgtEl>
                                          <p:spTgt spid="28"/>
                                        </p:tgtEl>
                                      </p:cBhvr>
                                    </p:animEffect>
                                    <p:set>
                                      <p:cBhvr>
                                        <p:cTn id="76" dur="1" fill="hold">
                                          <p:stCondLst>
                                            <p:cond delay="499"/>
                                          </p:stCondLst>
                                        </p:cTn>
                                        <p:tgtEl>
                                          <p:spTgt spid="28"/>
                                        </p:tgtEl>
                                        <p:attrNameLst>
                                          <p:attrName>style.visibility</p:attrName>
                                        </p:attrNameLst>
                                      </p:cBhvr>
                                      <p:to>
                                        <p:strVal val="hidden"/>
                                      </p:to>
                                    </p:set>
                                  </p:childTnLst>
                                </p:cTn>
                              </p:par>
                              <p:par>
                                <p:cTn id="77" presetID="10" presetClass="entr" presetSubtype="0" fill="hold" nodeType="withEffect">
                                  <p:stCondLst>
                                    <p:cond delay="850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22" presetClass="entr" presetSubtype="1" fill="hold" grpId="0" nodeType="withEffect">
                                  <p:stCondLst>
                                    <p:cond delay="5500"/>
                                  </p:stCondLst>
                                  <p:childTnLst>
                                    <p:set>
                                      <p:cBhvr>
                                        <p:cTn id="81" dur="1" fill="hold">
                                          <p:stCondLst>
                                            <p:cond delay="0"/>
                                          </p:stCondLst>
                                        </p:cTn>
                                        <p:tgtEl>
                                          <p:spTgt spid="46"/>
                                        </p:tgtEl>
                                        <p:attrNameLst>
                                          <p:attrName>style.visibility</p:attrName>
                                        </p:attrNameLst>
                                      </p:cBhvr>
                                      <p:to>
                                        <p:strVal val="visible"/>
                                      </p:to>
                                    </p:set>
                                    <p:animEffect transition="in" filter="wipe(up)">
                                      <p:cBhvr>
                                        <p:cTn id="82" dur="3500"/>
                                        <p:tgtEl>
                                          <p:spTgt spid="46"/>
                                        </p:tgtEl>
                                      </p:cBhvr>
                                    </p:animEffect>
                                  </p:childTnLst>
                                </p:cTn>
                              </p:par>
                              <p:par>
                                <p:cTn id="83" presetID="10" presetClass="entr" presetSubtype="0" fill="hold" nodeType="withEffect">
                                  <p:stCondLst>
                                    <p:cond delay="550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43" grpId="0"/>
      <p:bldP spid="44" grpId="0"/>
      <p:bldP spid="4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TOF-PET – the Holy Grail of PET </a:t>
            </a:r>
          </a:p>
        </p:txBody>
      </p:sp>
      <p:pic>
        <p:nvPicPr>
          <p:cNvPr id="91" name="Picture 2" descr="http://www.springerimages.com/img/Images/Springer/JOU=13244/VOL=2011.2/ISU=3/ART=69/MediaObjects/MEDIUM_13244_2011_69_Fig5_HTM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3206" y="2119195"/>
            <a:ext cx="9479745" cy="5652411"/>
          </a:xfrm>
          <a:prstGeom prst="rect">
            <a:avLst/>
          </a:prstGeom>
          <a:noFill/>
          <a:extLst>
            <a:ext uri="{909E8E84-426E-40dd-AFC4-6F175D3DCCD1}">
              <a14:hiddenFill xmlns:a14="http://schemas.microsoft.com/office/drawing/2010/main" xmlns="">
                <a:solidFill>
                  <a:srgbClr val="FFFFFF"/>
                </a:solidFill>
              </a14:hiddenFill>
            </a:ext>
          </a:extLst>
        </p:spPr>
      </p:pic>
      <p:sp>
        <p:nvSpPr>
          <p:cNvPr id="93" name="Rectangle 92"/>
          <p:cNvSpPr/>
          <p:nvPr/>
        </p:nvSpPr>
        <p:spPr>
          <a:xfrm>
            <a:off x="9930606" y="2056606"/>
            <a:ext cx="2895600" cy="3539431"/>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If you manage to restrict the position to just ½ of the LOR, you gain a factor of 4 in image quality (or can use ¼ of the radiation dose)  </a:t>
            </a:r>
          </a:p>
        </p:txBody>
      </p:sp>
      <p:sp>
        <p:nvSpPr>
          <p:cNvPr id="2" name="Slide Number Placeholder 1"/>
          <p:cNvSpPr>
            <a:spLocks noGrp="1"/>
          </p:cNvSpPr>
          <p:nvPr>
            <p:ph type="sldNum" sz="quarter" idx="4"/>
          </p:nvPr>
        </p:nvSpPr>
        <p:spPr/>
        <p:txBody>
          <a:bodyPr/>
          <a:lstStyle/>
          <a:p>
            <a:fld id="{B2585BB7-0E2B-B849-9347-21F1ED6EAC3B}" type="slidenum">
              <a:rPr lang="en-US" smtClean="0"/>
              <a:t>62</a:t>
            </a:fld>
            <a:endParaRPr lang="en-US"/>
          </a:p>
        </p:txBody>
      </p:sp>
    </p:spTree>
    <p:extLst>
      <p:ext uri="{BB962C8B-B14F-4D97-AF65-F5344CB8AC3E}">
        <p14:creationId xmlns:p14="http://schemas.microsoft.com/office/powerpoint/2010/main" val="285957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SPAD – Single Photon Avalanche Diodes </a:t>
            </a:r>
          </a:p>
        </p:txBody>
      </p:sp>
      <p:sp>
        <p:nvSpPr>
          <p:cNvPr id="92" name="Rectangle 91"/>
          <p:cNvSpPr/>
          <p:nvPr/>
        </p:nvSpPr>
        <p:spPr>
          <a:xfrm>
            <a:off x="9476949" y="5339034"/>
            <a:ext cx="3196857" cy="1384995"/>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In my book, the most promising TOF-PET technology </a:t>
            </a:r>
          </a:p>
        </p:txBody>
      </p:sp>
      <p:sp>
        <p:nvSpPr>
          <p:cNvPr id="93" name="Rectangle 92"/>
          <p:cNvSpPr/>
          <p:nvPr/>
        </p:nvSpPr>
        <p:spPr>
          <a:xfrm>
            <a:off x="4368006" y="2132806"/>
            <a:ext cx="8305800" cy="3139321"/>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At its core, a diode operated above its breakdown voltage</a:t>
            </a:r>
          </a:p>
          <a:p>
            <a:pPr>
              <a:spcAft>
                <a:spcPts val="1200"/>
              </a:spcAft>
            </a:pPr>
            <a:r>
              <a:rPr lang="en-US" sz="2800" b="1" dirty="0">
                <a:solidFill>
                  <a:srgbClr val="3366FF"/>
                </a:solidFill>
                <a:latin typeface="Arial Narrow Bold"/>
                <a:cs typeface="Arial Narrow Bold"/>
              </a:rPr>
              <a:t>Avalanche == high current  ==  healthy signal == good timing characteristics</a:t>
            </a:r>
          </a:p>
          <a:p>
            <a:pPr>
              <a:spcAft>
                <a:spcPts val="1200"/>
              </a:spcAft>
            </a:pPr>
            <a:r>
              <a:rPr lang="en-US" sz="2800" b="1" dirty="0">
                <a:solidFill>
                  <a:srgbClr val="3366FF"/>
                </a:solidFill>
                <a:latin typeface="Arial Narrow Bold"/>
                <a:cs typeface="Arial Narrow Bold"/>
              </a:rPr>
              <a:t>You need to control the breakdown, need circuitry to prevent damage</a:t>
            </a:r>
          </a:p>
          <a:p>
            <a:pPr>
              <a:spcAft>
                <a:spcPts val="1200"/>
              </a:spcAft>
            </a:pPr>
            <a:endParaRPr lang="en-US" sz="2800" b="1" dirty="0">
              <a:solidFill>
                <a:srgbClr val="3366FF"/>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63</a:t>
            </a:fld>
            <a:endParaRPr lang="en-US"/>
          </a:p>
        </p:txBody>
      </p:sp>
      <p:pic>
        <p:nvPicPr>
          <p:cNvPr id="1026" name="Picture 2" descr="SPAD Schematic">
            <a:extLst>
              <a:ext uri="{FF2B5EF4-FFF2-40B4-BE49-F238E27FC236}">
                <a16:creationId xmlns:a16="http://schemas.microsoft.com/office/drawing/2014/main" id="{1E3FE7EE-ECEE-0A4D-AFEE-F51AF7CF62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606" y="2361406"/>
            <a:ext cx="3683000" cy="2641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hoto_PCSM">
            <a:extLst>
              <a:ext uri="{FF2B5EF4-FFF2-40B4-BE49-F238E27FC236}">
                <a16:creationId xmlns:a16="http://schemas.microsoft.com/office/drawing/2014/main" id="{CE42C312-EE11-2F40-8282-E0E773042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2206" y="5104606"/>
            <a:ext cx="4445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hoto_ToF">
            <a:extLst>
              <a:ext uri="{FF2B5EF4-FFF2-40B4-BE49-F238E27FC236}">
                <a16:creationId xmlns:a16="http://schemas.microsoft.com/office/drawing/2014/main" id="{F648B467-8047-9146-A9F1-2FE685836B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406" y="5488781"/>
            <a:ext cx="4445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3711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SiPMs</a:t>
            </a:r>
            <a:r>
              <a:rPr lang="en-US" sz="4200" dirty="0">
                <a:solidFill>
                  <a:srgbClr val="000000"/>
                </a:solidFill>
                <a:latin typeface="Arial Narrow" charset="0"/>
              </a:rPr>
              <a:t> and  </a:t>
            </a:r>
            <a:r>
              <a:rPr lang="en-US" sz="4200" dirty="0" err="1">
                <a:solidFill>
                  <a:srgbClr val="000000"/>
                </a:solidFill>
                <a:latin typeface="Arial Narrow" charset="0"/>
              </a:rPr>
              <a:t>dSiPMs</a:t>
            </a:r>
            <a:r>
              <a:rPr lang="en-US" sz="4200" dirty="0">
                <a:solidFill>
                  <a:srgbClr val="000000"/>
                </a:solidFill>
                <a:latin typeface="Arial Narrow" charset="0"/>
              </a:rPr>
              <a:t> – digital Silicon Photomultiplier</a:t>
            </a:r>
          </a:p>
        </p:txBody>
      </p:sp>
      <p:sp>
        <p:nvSpPr>
          <p:cNvPr id="93" name="Rectangle 92"/>
          <p:cNvSpPr/>
          <p:nvPr/>
        </p:nvSpPr>
        <p:spPr>
          <a:xfrm>
            <a:off x="7444600" y="4278669"/>
            <a:ext cx="4800600" cy="2123658"/>
          </a:xfrm>
          <a:prstGeom prst="rect">
            <a:avLst/>
          </a:prstGeom>
        </p:spPr>
        <p:txBody>
          <a:bodyPr wrap="square">
            <a:spAutoFit/>
          </a:bodyPr>
          <a:lstStyle/>
          <a:p>
            <a:pPr>
              <a:spcAft>
                <a:spcPts val="1200"/>
              </a:spcAft>
            </a:pPr>
            <a:r>
              <a:rPr lang="en-US" sz="2800" b="1" dirty="0" err="1">
                <a:solidFill>
                  <a:srgbClr val="3366FF"/>
                </a:solidFill>
                <a:latin typeface="Arial Narrow Bold"/>
                <a:cs typeface="Arial Narrow Bold"/>
              </a:rPr>
              <a:t>dSiPMs</a:t>
            </a:r>
            <a:r>
              <a:rPr lang="en-US" sz="2800" b="1" dirty="0">
                <a:solidFill>
                  <a:srgbClr val="3366FF"/>
                </a:solidFill>
                <a:latin typeface="Arial Narrow Bold"/>
                <a:cs typeface="Arial Narrow Bold"/>
              </a:rPr>
              <a:t> – </a:t>
            </a:r>
            <a:r>
              <a:rPr lang="en-US" sz="2800" b="1" dirty="0" err="1">
                <a:solidFill>
                  <a:srgbClr val="3366FF"/>
                </a:solidFill>
                <a:latin typeface="Arial Narrow Bold"/>
                <a:cs typeface="Arial Narrow Bold"/>
              </a:rPr>
              <a:t>SiPMs</a:t>
            </a:r>
            <a:r>
              <a:rPr lang="en-US" sz="2800" b="1" dirty="0">
                <a:solidFill>
                  <a:srgbClr val="3366FF"/>
                </a:solidFill>
                <a:latin typeface="Arial Narrow Bold"/>
                <a:cs typeface="Arial Narrow Bold"/>
              </a:rPr>
              <a:t> with full digital readout and control</a:t>
            </a:r>
          </a:p>
          <a:p>
            <a:pPr>
              <a:spcAft>
                <a:spcPts val="1200"/>
              </a:spcAft>
            </a:pPr>
            <a:r>
              <a:rPr lang="en-US" sz="2800" b="1" dirty="0">
                <a:solidFill>
                  <a:srgbClr val="3366FF"/>
                </a:solidFill>
                <a:latin typeface="Arial Narrow Bold"/>
                <a:cs typeface="Arial Narrow Bold"/>
              </a:rPr>
              <a:t>Control for individual pixels!</a:t>
            </a:r>
          </a:p>
          <a:p>
            <a:pPr>
              <a:spcAft>
                <a:spcPts val="1200"/>
              </a:spcAft>
            </a:pPr>
            <a:r>
              <a:rPr lang="en-US" sz="2800" b="1" dirty="0">
                <a:solidFill>
                  <a:srgbClr val="3366FF"/>
                </a:solidFill>
                <a:latin typeface="Arial Narrow Bold"/>
                <a:cs typeface="Arial Narrow Bold"/>
              </a:rPr>
              <a:t>Google it..</a:t>
            </a:r>
          </a:p>
        </p:txBody>
      </p:sp>
      <p:sp>
        <p:nvSpPr>
          <p:cNvPr id="2" name="Slide Number Placeholder 1"/>
          <p:cNvSpPr>
            <a:spLocks noGrp="1"/>
          </p:cNvSpPr>
          <p:nvPr>
            <p:ph type="sldNum" sz="quarter" idx="4"/>
          </p:nvPr>
        </p:nvSpPr>
        <p:spPr/>
        <p:txBody>
          <a:bodyPr/>
          <a:lstStyle/>
          <a:p>
            <a:fld id="{B2585BB7-0E2B-B849-9347-21F1ED6EAC3B}" type="slidenum">
              <a:rPr lang="en-US" smtClean="0"/>
              <a:t>64</a:t>
            </a:fld>
            <a:endParaRPr lang="en-US"/>
          </a:p>
        </p:txBody>
      </p:sp>
      <p:pic>
        <p:nvPicPr>
          <p:cNvPr id="3" name="Picture 2">
            <a:extLst>
              <a:ext uri="{FF2B5EF4-FFF2-40B4-BE49-F238E27FC236}">
                <a16:creationId xmlns:a16="http://schemas.microsoft.com/office/drawing/2014/main" id="{A4728A70-C05A-C54E-8489-5DB53EE3168A}"/>
              </a:ext>
            </a:extLst>
          </p:cNvPr>
          <p:cNvPicPr>
            <a:picLocks noChangeAspect="1"/>
          </p:cNvPicPr>
          <p:nvPr/>
        </p:nvPicPr>
        <p:blipFill>
          <a:blip r:embed="rId2"/>
          <a:stretch>
            <a:fillRect/>
          </a:stretch>
        </p:blipFill>
        <p:spPr>
          <a:xfrm>
            <a:off x="571500" y="2289543"/>
            <a:ext cx="7301706" cy="1801344"/>
          </a:xfrm>
          <a:prstGeom prst="rect">
            <a:avLst/>
          </a:prstGeom>
        </p:spPr>
      </p:pic>
      <p:pic>
        <p:nvPicPr>
          <p:cNvPr id="4" name="Picture 3">
            <a:extLst>
              <a:ext uri="{FF2B5EF4-FFF2-40B4-BE49-F238E27FC236}">
                <a16:creationId xmlns:a16="http://schemas.microsoft.com/office/drawing/2014/main" id="{EDB1FADA-D5BD-D64A-AC22-106251080AFC}"/>
              </a:ext>
            </a:extLst>
          </p:cNvPr>
          <p:cNvPicPr>
            <a:picLocks noChangeAspect="1"/>
          </p:cNvPicPr>
          <p:nvPr/>
        </p:nvPicPr>
        <p:blipFill>
          <a:blip r:embed="rId3"/>
          <a:stretch>
            <a:fillRect/>
          </a:stretch>
        </p:blipFill>
        <p:spPr>
          <a:xfrm>
            <a:off x="1237463" y="4799806"/>
            <a:ext cx="5346700" cy="3467100"/>
          </a:xfrm>
          <a:prstGeom prst="rect">
            <a:avLst/>
          </a:prstGeom>
        </p:spPr>
      </p:pic>
    </p:spTree>
    <p:extLst>
      <p:ext uri="{BB962C8B-B14F-4D97-AF65-F5344CB8AC3E}">
        <p14:creationId xmlns:p14="http://schemas.microsoft.com/office/powerpoint/2010/main" val="30911119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659606"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People who helped</a:t>
            </a:r>
          </a:p>
        </p:txBody>
      </p:sp>
      <p:sp>
        <p:nvSpPr>
          <p:cNvPr id="5" name="Text Box 2"/>
          <p:cNvSpPr txBox="1">
            <a:spLocks noChangeArrowheads="1"/>
          </p:cNvSpPr>
          <p:nvPr/>
        </p:nvSpPr>
        <p:spPr bwMode="auto">
          <a:xfrm>
            <a:off x="405606" y="2132806"/>
            <a:ext cx="12395994" cy="6934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363"/>
              </a:spcBef>
              <a:buClrTx/>
              <a:buFontTx/>
              <a:buNone/>
              <a:defRPr/>
            </a:pPr>
            <a:r>
              <a:rPr lang="en-US" sz="2800" dirty="0">
                <a:solidFill>
                  <a:srgbClr val="000000"/>
                </a:solidFill>
                <a:latin typeface="Arial Narrow" charset="0"/>
              </a:rPr>
              <a:t>Special thanks to </a:t>
            </a:r>
          </a:p>
          <a:p>
            <a:pPr marL="461962" indent="-457200" eaLnBrk="1" hangingPunct="1">
              <a:spcBef>
                <a:spcPts val="1363"/>
              </a:spcBef>
              <a:buClrTx/>
              <a:buFont typeface="Arial"/>
              <a:buChar char="•"/>
              <a:defRPr/>
            </a:pPr>
            <a:r>
              <a:rPr lang="en-US" sz="2800" dirty="0">
                <a:solidFill>
                  <a:srgbClr val="000000"/>
                </a:solidFill>
                <a:latin typeface="Arial Narrow" charset="0"/>
              </a:rPr>
              <a:t>David </a:t>
            </a:r>
            <a:r>
              <a:rPr lang="en-US" sz="2800" dirty="0" err="1">
                <a:solidFill>
                  <a:srgbClr val="000000"/>
                </a:solidFill>
                <a:latin typeface="Arial Narrow" charset="0"/>
              </a:rPr>
              <a:t>Schlyer</a:t>
            </a:r>
            <a:r>
              <a:rPr lang="en-US" sz="2800" dirty="0">
                <a:solidFill>
                  <a:srgbClr val="000000"/>
                </a:solidFill>
                <a:latin typeface="Arial Narrow" charset="0"/>
              </a:rPr>
              <a:t>, BNL, USA</a:t>
            </a:r>
          </a:p>
          <a:p>
            <a:pPr marL="461962" indent="-457200" eaLnBrk="1" hangingPunct="1">
              <a:spcBef>
                <a:spcPts val="1363"/>
              </a:spcBef>
              <a:buClrTx/>
              <a:buFont typeface="Arial"/>
              <a:buChar char="•"/>
              <a:defRPr/>
            </a:pPr>
            <a:r>
              <a:rPr lang="en-US" sz="2800" dirty="0">
                <a:solidFill>
                  <a:srgbClr val="000000"/>
                </a:solidFill>
                <a:latin typeface="Arial Narrow" charset="0"/>
              </a:rPr>
              <a:t>Paul </a:t>
            </a:r>
            <a:r>
              <a:rPr lang="en-US" sz="2800" dirty="0" err="1">
                <a:solidFill>
                  <a:srgbClr val="000000"/>
                </a:solidFill>
                <a:latin typeface="Arial Narrow" charset="0"/>
              </a:rPr>
              <a:t>Vaska</a:t>
            </a:r>
            <a:r>
              <a:rPr lang="en-US" sz="2800" dirty="0">
                <a:solidFill>
                  <a:srgbClr val="000000"/>
                </a:solidFill>
                <a:latin typeface="Arial Narrow" charset="0"/>
              </a:rPr>
              <a:t>, Univ. of Stony Brook, USA</a:t>
            </a:r>
          </a:p>
          <a:p>
            <a:pPr marL="461962" indent="-457200" eaLnBrk="1" hangingPunct="1">
              <a:spcBef>
                <a:spcPts val="1363"/>
              </a:spcBef>
              <a:buClrTx/>
              <a:buFont typeface="Arial"/>
              <a:buChar char="•"/>
              <a:defRPr/>
            </a:pPr>
            <a:r>
              <a:rPr lang="en-US" sz="2800" dirty="0" err="1">
                <a:solidFill>
                  <a:srgbClr val="000000"/>
                </a:solidFill>
                <a:latin typeface="Arial Narrow" charset="0"/>
              </a:rPr>
              <a:t>Réjean</a:t>
            </a:r>
            <a:r>
              <a:rPr lang="en-US" sz="2800" dirty="0">
                <a:solidFill>
                  <a:srgbClr val="000000"/>
                </a:solidFill>
                <a:latin typeface="Arial Narrow" charset="0"/>
              </a:rPr>
              <a:t> Fontaine, Univ. of </a:t>
            </a:r>
            <a:r>
              <a:rPr lang="en-US" sz="2800" dirty="0" err="1">
                <a:solidFill>
                  <a:srgbClr val="000000"/>
                </a:solidFill>
                <a:latin typeface="Arial Narrow" charset="0"/>
              </a:rPr>
              <a:t>Sherbrooke</a:t>
            </a:r>
            <a:r>
              <a:rPr lang="en-US" sz="2800" dirty="0">
                <a:solidFill>
                  <a:srgbClr val="000000"/>
                </a:solidFill>
                <a:latin typeface="Arial Narrow" charset="0"/>
              </a:rPr>
              <a:t>, Canada</a:t>
            </a:r>
          </a:p>
          <a:p>
            <a:pPr marL="461962" indent="-457200" eaLnBrk="1" hangingPunct="1">
              <a:spcBef>
                <a:spcPts val="1363"/>
              </a:spcBef>
              <a:buClrTx/>
              <a:buFont typeface="Arial"/>
              <a:buChar char="•"/>
              <a:defRPr/>
            </a:pPr>
            <a:r>
              <a:rPr lang="en-US" sz="2800" dirty="0">
                <a:solidFill>
                  <a:srgbClr val="000000"/>
                </a:solidFill>
                <a:latin typeface="Arial Narrow" charset="0"/>
              </a:rPr>
              <a:t>Steve Pickup, Univ. of Pennsylvania, USA</a:t>
            </a:r>
          </a:p>
          <a:p>
            <a:pPr marL="461962" indent="-457200" eaLnBrk="1" hangingPunct="1">
              <a:spcBef>
                <a:spcPts val="1363"/>
              </a:spcBef>
              <a:buClrTx/>
              <a:buFont typeface="Arial"/>
              <a:buChar char="•"/>
              <a:defRPr/>
            </a:pPr>
            <a:r>
              <a:rPr lang="en-US" sz="2800" dirty="0" err="1">
                <a:solidFill>
                  <a:srgbClr val="000000"/>
                </a:solidFill>
                <a:latin typeface="Arial Narrow" charset="0"/>
              </a:rPr>
              <a:t>Sepideh</a:t>
            </a:r>
            <a:r>
              <a:rPr lang="en-US" sz="2800" dirty="0">
                <a:solidFill>
                  <a:srgbClr val="000000"/>
                </a:solidFill>
                <a:latin typeface="Arial Narrow" charset="0"/>
              </a:rPr>
              <a:t> </a:t>
            </a:r>
            <a:r>
              <a:rPr lang="en-US" sz="2800" dirty="0" err="1">
                <a:solidFill>
                  <a:srgbClr val="000000"/>
                </a:solidFill>
                <a:latin typeface="Arial Narrow" charset="0"/>
              </a:rPr>
              <a:t>Shokouhi</a:t>
            </a:r>
            <a:r>
              <a:rPr lang="en-US" sz="2800" dirty="0">
                <a:solidFill>
                  <a:srgbClr val="000000"/>
                </a:solidFill>
                <a:latin typeface="Arial Narrow" charset="0"/>
              </a:rPr>
              <a:t>, Vanderbilt University, USA</a:t>
            </a:r>
          </a:p>
          <a:p>
            <a:pPr marL="461962" indent="-457200" eaLnBrk="1" hangingPunct="1">
              <a:spcBef>
                <a:spcPts val="1363"/>
              </a:spcBef>
              <a:buClrTx/>
              <a:buFont typeface="Arial"/>
              <a:buChar char="•"/>
              <a:defRPr/>
            </a:pPr>
            <a:r>
              <a:rPr lang="en-US" sz="2800" dirty="0">
                <a:solidFill>
                  <a:srgbClr val="000000"/>
                </a:solidFill>
                <a:latin typeface="Arial Narrow" charset="0"/>
              </a:rPr>
              <a:t>Fine Fiedler, Helmholtz-</a:t>
            </a:r>
            <a:r>
              <a:rPr lang="en-US" sz="2800" dirty="0" err="1">
                <a:solidFill>
                  <a:srgbClr val="000000"/>
                </a:solidFill>
                <a:latin typeface="Arial Narrow" charset="0"/>
              </a:rPr>
              <a:t>Zentrum</a:t>
            </a:r>
            <a:r>
              <a:rPr lang="en-US" sz="2800" dirty="0">
                <a:solidFill>
                  <a:srgbClr val="000000"/>
                </a:solidFill>
                <a:latin typeface="Arial Narrow" charset="0"/>
              </a:rPr>
              <a:t> Dresden-</a:t>
            </a:r>
            <a:r>
              <a:rPr lang="en-US" sz="2800" dirty="0" err="1">
                <a:solidFill>
                  <a:srgbClr val="000000"/>
                </a:solidFill>
                <a:latin typeface="Arial Narrow" charset="0"/>
              </a:rPr>
              <a:t>Rossendorf</a:t>
            </a:r>
            <a:r>
              <a:rPr lang="en-US" sz="2800" dirty="0">
                <a:solidFill>
                  <a:srgbClr val="000000"/>
                </a:solidFill>
                <a:latin typeface="Arial Narrow" charset="0"/>
              </a:rPr>
              <a:t>, Germany</a:t>
            </a:r>
          </a:p>
          <a:p>
            <a:pPr marL="4762" indent="0" eaLnBrk="1" hangingPunct="1">
              <a:spcBef>
                <a:spcPts val="1363"/>
              </a:spcBef>
              <a:buClrTx/>
              <a:defRPr/>
            </a:pP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charset="0"/>
            </a:endParaRPr>
          </a:p>
          <a:p>
            <a:pPr algn="ctr" eaLnBrk="1" hangingPunct="1">
              <a:spcBef>
                <a:spcPts val="1363"/>
              </a:spcBef>
              <a:buClrTx/>
              <a:buFontTx/>
              <a:buNone/>
              <a:defRPr/>
            </a:pPr>
            <a:r>
              <a:rPr lang="en-US"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charset="0"/>
              </a:rPr>
              <a:t>Thank Y’all!</a:t>
            </a:r>
            <a:r>
              <a:rPr lang="en-US" sz="2800" dirty="0">
                <a:solidFill>
                  <a:srgbClr val="000000"/>
                </a:solidFill>
                <a:latin typeface="Arial Narrow" charset="0"/>
              </a:rPr>
              <a:t> </a:t>
            </a:r>
          </a:p>
          <a:p>
            <a:pPr eaLnBrk="1" hangingPunct="1">
              <a:spcBef>
                <a:spcPts val="1363"/>
              </a:spcBef>
              <a:buClrTx/>
              <a:buFontTx/>
              <a:buNone/>
              <a:defRPr/>
            </a:pPr>
            <a:endParaRPr lang="en-US" sz="2800" dirty="0">
              <a:solidFill>
                <a:srgbClr val="000000"/>
              </a:solidFill>
              <a:latin typeface="Arial Narrow" charset="0"/>
            </a:endParaRPr>
          </a:p>
          <a:p>
            <a:pPr eaLnBrk="1" hangingPunct="1">
              <a:spcBef>
                <a:spcPts val="1363"/>
              </a:spcBef>
              <a:buClrTx/>
              <a:buFontTx/>
              <a:buNone/>
              <a:defRPr/>
            </a:pPr>
            <a:endParaRPr lang="en-US" sz="2800" dirty="0">
              <a:solidFill>
                <a:srgbClr val="000000"/>
              </a:solidFill>
              <a:latin typeface="Arial Narrow" charset="0"/>
            </a:endParaRPr>
          </a:p>
        </p:txBody>
      </p:sp>
      <p:sp>
        <p:nvSpPr>
          <p:cNvPr id="2" name="Slide Number Placeholder 1"/>
          <p:cNvSpPr>
            <a:spLocks noGrp="1"/>
          </p:cNvSpPr>
          <p:nvPr>
            <p:ph type="sldNum" sz="quarter" idx="4"/>
          </p:nvPr>
        </p:nvSpPr>
        <p:spPr>
          <a:xfrm>
            <a:off x="9318625" y="9039225"/>
            <a:ext cx="3033713" cy="519113"/>
          </a:xfrm>
          <a:prstGeom prst="rect">
            <a:avLst/>
          </a:prstGeom>
        </p:spPr>
        <p:txBody>
          <a:bodyPr/>
          <a:lstStyle/>
          <a:p>
            <a:fld id="{7D854EC2-8F58-5C4F-8AEB-33CAAE66C4BD}" type="slidenum">
              <a:rPr lang="en-US" smtClean="0"/>
              <a:t>65</a:t>
            </a:fld>
            <a:endParaRPr lang="en-US" dirty="0"/>
          </a:p>
        </p:txBody>
      </p:sp>
    </p:spTree>
    <p:extLst>
      <p:ext uri="{BB962C8B-B14F-4D97-AF65-F5344CB8AC3E}">
        <p14:creationId xmlns:p14="http://schemas.microsoft.com/office/powerpoint/2010/main" val="87782901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In-Beam PET </a:t>
            </a:r>
          </a:p>
        </p:txBody>
      </p:sp>
      <p:sp>
        <p:nvSpPr>
          <p:cNvPr id="92" name="Rectangle 91"/>
          <p:cNvSpPr/>
          <p:nvPr/>
        </p:nvSpPr>
        <p:spPr>
          <a:xfrm>
            <a:off x="253206" y="4470519"/>
            <a:ext cx="4724400" cy="3293209"/>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Energy Deposition as function of tissue depth:</a:t>
            </a: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Photons or electrons</a:t>
            </a: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Protons or ions</a:t>
            </a:r>
          </a:p>
        </p:txBody>
      </p:sp>
      <p:sp>
        <p:nvSpPr>
          <p:cNvPr id="93" name="Rectangle 92"/>
          <p:cNvSpPr/>
          <p:nvPr/>
        </p:nvSpPr>
        <p:spPr>
          <a:xfrm>
            <a:off x="405606" y="2056606"/>
            <a:ext cx="12420600" cy="2277547"/>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Trend in cancer therapy: Proton beams (or even light-ion beams)</a:t>
            </a:r>
          </a:p>
          <a:p>
            <a:pPr>
              <a:spcAft>
                <a:spcPts val="1200"/>
              </a:spcAft>
            </a:pPr>
            <a:r>
              <a:rPr lang="en-US" sz="2800" b="1" dirty="0">
                <a:solidFill>
                  <a:srgbClr val="3366FF"/>
                </a:solidFill>
                <a:latin typeface="Arial Narrow Bold"/>
                <a:cs typeface="Arial Narrow Bold"/>
              </a:rPr>
              <a:t>More complicated, expensive (hadron beams are much harder to make)</a:t>
            </a:r>
          </a:p>
          <a:p>
            <a:pPr>
              <a:spcAft>
                <a:spcPts val="1200"/>
              </a:spcAft>
            </a:pPr>
            <a:r>
              <a:rPr lang="en-US" sz="2800" b="1" dirty="0">
                <a:solidFill>
                  <a:srgbClr val="3366FF"/>
                </a:solidFill>
                <a:latin typeface="Arial Narrow Bold"/>
                <a:cs typeface="Arial Narrow Bold"/>
              </a:rPr>
              <a:t>But: </a:t>
            </a:r>
            <a:r>
              <a:rPr lang="en-US" sz="2800" b="1" i="1" dirty="0">
                <a:solidFill>
                  <a:srgbClr val="3366FF"/>
                </a:solidFill>
                <a:latin typeface="Arial Narrow Bold"/>
                <a:cs typeface="Arial Narrow Bold"/>
              </a:rPr>
              <a:t>much</a:t>
            </a:r>
            <a:r>
              <a:rPr lang="en-US" sz="2800" b="1" dirty="0">
                <a:solidFill>
                  <a:srgbClr val="3366FF"/>
                </a:solidFill>
                <a:latin typeface="Arial Narrow Bold"/>
                <a:cs typeface="Arial Narrow Bold"/>
              </a:rPr>
              <a:t> superior to treatments with photon or electron beams</a:t>
            </a:r>
          </a:p>
          <a:p>
            <a:pPr>
              <a:spcAft>
                <a:spcPts val="1200"/>
              </a:spcAft>
            </a:pPr>
            <a:r>
              <a:rPr lang="en-US" sz="2800" b="1" dirty="0">
                <a:solidFill>
                  <a:srgbClr val="3366FF"/>
                </a:solidFill>
                <a:latin typeface="Arial Narrow Bold"/>
                <a:cs typeface="Arial Narrow Bold"/>
              </a:rPr>
              <a:t>Why?</a:t>
            </a:r>
          </a:p>
        </p:txBody>
      </p:sp>
      <p:grpSp>
        <p:nvGrpSpPr>
          <p:cNvPr id="7" name="Group 6"/>
          <p:cNvGrpSpPr/>
          <p:nvPr/>
        </p:nvGrpSpPr>
        <p:grpSpPr>
          <a:xfrm>
            <a:off x="5384006" y="3961606"/>
            <a:ext cx="7366000" cy="4673600"/>
            <a:chOff x="4850606" y="4012406"/>
            <a:chExt cx="7366000" cy="4673600"/>
          </a:xfrm>
        </p:grpSpPr>
        <p:pic>
          <p:nvPicPr>
            <p:cNvPr id="2" name="Picture 1"/>
            <p:cNvPicPr>
              <a:picLocks noChangeAspect="1"/>
            </p:cNvPicPr>
            <p:nvPr/>
          </p:nvPicPr>
          <p:blipFill>
            <a:blip r:embed="rId2"/>
            <a:stretch>
              <a:fillRect/>
            </a:stretch>
          </p:blipFill>
          <p:spPr>
            <a:xfrm>
              <a:off x="4850606" y="4012406"/>
              <a:ext cx="7366000" cy="4673600"/>
            </a:xfrm>
            <a:prstGeom prst="rect">
              <a:avLst/>
            </a:prstGeom>
          </p:spPr>
        </p:pic>
        <p:sp>
          <p:nvSpPr>
            <p:cNvPr id="4" name="Freeform 3"/>
            <p:cNvSpPr/>
            <p:nvPr/>
          </p:nvSpPr>
          <p:spPr>
            <a:xfrm>
              <a:off x="5511006" y="4721575"/>
              <a:ext cx="6452384" cy="2897631"/>
            </a:xfrm>
            <a:custGeom>
              <a:avLst/>
              <a:gdLst>
                <a:gd name="connsiteX0" fmla="*/ 0 w 7235232"/>
                <a:gd name="connsiteY0" fmla="*/ 478643 h 2543931"/>
                <a:gd name="connsiteX1" fmla="*/ 827434 w 7235232"/>
                <a:gd name="connsiteY1" fmla="*/ 36026 h 2543931"/>
                <a:gd name="connsiteX2" fmla="*/ 1674110 w 7235232"/>
                <a:gd name="connsiteY2" fmla="*/ 74514 h 2543931"/>
                <a:gd name="connsiteX3" fmla="*/ 2251389 w 7235232"/>
                <a:gd name="connsiteY3" fmla="*/ 459399 h 2543931"/>
                <a:gd name="connsiteX4" fmla="*/ 2905639 w 7235232"/>
                <a:gd name="connsiteY4" fmla="*/ 1055970 h 2543931"/>
                <a:gd name="connsiteX5" fmla="*/ 2905639 w 7235232"/>
                <a:gd name="connsiteY5" fmla="*/ 1055970 h 2543931"/>
                <a:gd name="connsiteX6" fmla="*/ 4368079 w 7235232"/>
                <a:gd name="connsiteY6" fmla="*/ 1710274 h 2543931"/>
                <a:gd name="connsiteX7" fmla="*/ 5811277 w 7235232"/>
                <a:gd name="connsiteY7" fmla="*/ 2480043 h 2543931"/>
                <a:gd name="connsiteX8" fmla="*/ 7235232 w 7235232"/>
                <a:gd name="connsiteY8" fmla="*/ 2499287 h 2543931"/>
                <a:gd name="connsiteX9" fmla="*/ 7235232 w 7235232"/>
                <a:gd name="connsiteY9" fmla="*/ 2499287 h 2543931"/>
                <a:gd name="connsiteX0" fmla="*/ 0 w 7235232"/>
                <a:gd name="connsiteY0" fmla="*/ 1658534 h 3723822"/>
                <a:gd name="connsiteX1" fmla="*/ 827434 w 7235232"/>
                <a:gd name="connsiteY1" fmla="*/ 1215917 h 3723822"/>
                <a:gd name="connsiteX2" fmla="*/ 1616382 w 7235232"/>
                <a:gd name="connsiteY2" fmla="*/ 3531 h 3723822"/>
                <a:gd name="connsiteX3" fmla="*/ 2251389 w 7235232"/>
                <a:gd name="connsiteY3" fmla="*/ 1639290 h 3723822"/>
                <a:gd name="connsiteX4" fmla="*/ 2905639 w 7235232"/>
                <a:gd name="connsiteY4" fmla="*/ 2235861 h 3723822"/>
                <a:gd name="connsiteX5" fmla="*/ 2905639 w 7235232"/>
                <a:gd name="connsiteY5" fmla="*/ 2235861 h 3723822"/>
                <a:gd name="connsiteX6" fmla="*/ 4368079 w 7235232"/>
                <a:gd name="connsiteY6" fmla="*/ 2890165 h 3723822"/>
                <a:gd name="connsiteX7" fmla="*/ 5811277 w 7235232"/>
                <a:gd name="connsiteY7" fmla="*/ 3659934 h 3723822"/>
                <a:gd name="connsiteX8" fmla="*/ 7235232 w 7235232"/>
                <a:gd name="connsiteY8" fmla="*/ 3679178 h 3723822"/>
                <a:gd name="connsiteX9" fmla="*/ 7235232 w 7235232"/>
                <a:gd name="connsiteY9" fmla="*/ 3679178 h 3723822"/>
                <a:gd name="connsiteX0" fmla="*/ 0 w 7235232"/>
                <a:gd name="connsiteY0" fmla="*/ 1681784 h 3747072"/>
                <a:gd name="connsiteX1" fmla="*/ 865920 w 7235232"/>
                <a:gd name="connsiteY1" fmla="*/ 719573 h 3747072"/>
                <a:gd name="connsiteX2" fmla="*/ 1616382 w 7235232"/>
                <a:gd name="connsiteY2" fmla="*/ 26781 h 3747072"/>
                <a:gd name="connsiteX3" fmla="*/ 2251389 w 7235232"/>
                <a:gd name="connsiteY3" fmla="*/ 1662540 h 3747072"/>
                <a:gd name="connsiteX4" fmla="*/ 2905639 w 7235232"/>
                <a:gd name="connsiteY4" fmla="*/ 2259111 h 3747072"/>
                <a:gd name="connsiteX5" fmla="*/ 2905639 w 7235232"/>
                <a:gd name="connsiteY5" fmla="*/ 2259111 h 3747072"/>
                <a:gd name="connsiteX6" fmla="*/ 4368079 w 7235232"/>
                <a:gd name="connsiteY6" fmla="*/ 2913415 h 3747072"/>
                <a:gd name="connsiteX7" fmla="*/ 5811277 w 7235232"/>
                <a:gd name="connsiteY7" fmla="*/ 3683184 h 3747072"/>
                <a:gd name="connsiteX8" fmla="*/ 7235232 w 7235232"/>
                <a:gd name="connsiteY8" fmla="*/ 3702428 h 3747072"/>
                <a:gd name="connsiteX9" fmla="*/ 7235232 w 7235232"/>
                <a:gd name="connsiteY9" fmla="*/ 3702428 h 3747072"/>
                <a:gd name="connsiteX0" fmla="*/ 0 w 7235232"/>
                <a:gd name="connsiteY0" fmla="*/ 1685755 h 3751043"/>
                <a:gd name="connsiteX1" fmla="*/ 865920 w 7235232"/>
                <a:gd name="connsiteY1" fmla="*/ 723544 h 3751043"/>
                <a:gd name="connsiteX2" fmla="*/ 1616382 w 7235232"/>
                <a:gd name="connsiteY2" fmla="*/ 30752 h 3751043"/>
                <a:gd name="connsiteX3" fmla="*/ 2251389 w 7235232"/>
                <a:gd name="connsiteY3" fmla="*/ 1666511 h 3751043"/>
                <a:gd name="connsiteX4" fmla="*/ 2905639 w 7235232"/>
                <a:gd name="connsiteY4" fmla="*/ 2263082 h 3751043"/>
                <a:gd name="connsiteX5" fmla="*/ 2905639 w 7235232"/>
                <a:gd name="connsiteY5" fmla="*/ 2263082 h 3751043"/>
                <a:gd name="connsiteX6" fmla="*/ 4368079 w 7235232"/>
                <a:gd name="connsiteY6" fmla="*/ 2917386 h 3751043"/>
                <a:gd name="connsiteX7" fmla="*/ 5811277 w 7235232"/>
                <a:gd name="connsiteY7" fmla="*/ 3687155 h 3751043"/>
                <a:gd name="connsiteX8" fmla="*/ 7235232 w 7235232"/>
                <a:gd name="connsiteY8" fmla="*/ 3706399 h 3751043"/>
                <a:gd name="connsiteX9" fmla="*/ 7235232 w 7235232"/>
                <a:gd name="connsiteY9" fmla="*/ 3706399 h 3751043"/>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2905639 w 7235232"/>
                <a:gd name="connsiteY4" fmla="*/ 2257420 h 3745381"/>
                <a:gd name="connsiteX5" fmla="*/ 2905639 w 7235232"/>
                <a:gd name="connsiteY5" fmla="*/ 2257420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2905639 w 7235232"/>
                <a:gd name="connsiteY4" fmla="*/ 2257420 h 3745381"/>
                <a:gd name="connsiteX5" fmla="*/ 2905639 w 7235232"/>
                <a:gd name="connsiteY5" fmla="*/ 2257420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2905639 w 7235232"/>
                <a:gd name="connsiteY4" fmla="*/ 2257420 h 3745381"/>
                <a:gd name="connsiteX5" fmla="*/ 3367462 w 7235232"/>
                <a:gd name="connsiteY5" fmla="*/ 2488351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3078822 w 7235232"/>
                <a:gd name="connsiteY4" fmla="*/ 2238175 h 3745381"/>
                <a:gd name="connsiteX5" fmla="*/ 3367462 w 7235232"/>
                <a:gd name="connsiteY5" fmla="*/ 2488351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3078822 w 7235232"/>
                <a:gd name="connsiteY4" fmla="*/ 2238175 h 3745381"/>
                <a:gd name="connsiteX5" fmla="*/ 3367462 w 7235232"/>
                <a:gd name="connsiteY5" fmla="*/ 2488351 h 3745381"/>
                <a:gd name="connsiteX6" fmla="*/ 5811277 w 7235232"/>
                <a:gd name="connsiteY6" fmla="*/ 3681493 h 3745381"/>
                <a:gd name="connsiteX7" fmla="*/ 7235232 w 7235232"/>
                <a:gd name="connsiteY7" fmla="*/ 3700737 h 3745381"/>
                <a:gd name="connsiteX8" fmla="*/ 7235232 w 7235232"/>
                <a:gd name="connsiteY8"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3078822 w 7235232"/>
                <a:gd name="connsiteY4" fmla="*/ 2238175 h 3745381"/>
                <a:gd name="connsiteX5" fmla="*/ 5811277 w 7235232"/>
                <a:gd name="connsiteY5" fmla="*/ 3681493 h 3745381"/>
                <a:gd name="connsiteX6" fmla="*/ 7235232 w 7235232"/>
                <a:gd name="connsiteY6" fmla="*/ 3700737 h 3745381"/>
                <a:gd name="connsiteX7" fmla="*/ 7235232 w 7235232"/>
                <a:gd name="connsiteY7" fmla="*/ 3700737 h 3745381"/>
                <a:gd name="connsiteX0" fmla="*/ 0 w 7235232"/>
                <a:gd name="connsiteY0" fmla="*/ 1680093 h 3755289"/>
                <a:gd name="connsiteX1" fmla="*/ 865920 w 7235232"/>
                <a:gd name="connsiteY1" fmla="*/ 717882 h 3755289"/>
                <a:gd name="connsiteX2" fmla="*/ 1616382 w 7235232"/>
                <a:gd name="connsiteY2" fmla="*/ 25090 h 3755289"/>
                <a:gd name="connsiteX3" fmla="*/ 2482300 w 7235232"/>
                <a:gd name="connsiteY3" fmla="*/ 1545384 h 3755289"/>
                <a:gd name="connsiteX4" fmla="*/ 3906255 w 7235232"/>
                <a:gd name="connsiteY4" fmla="*/ 2777013 h 3755289"/>
                <a:gd name="connsiteX5" fmla="*/ 5811277 w 7235232"/>
                <a:gd name="connsiteY5" fmla="*/ 3681493 h 3755289"/>
                <a:gd name="connsiteX6" fmla="*/ 7235232 w 7235232"/>
                <a:gd name="connsiteY6" fmla="*/ 3700737 h 3755289"/>
                <a:gd name="connsiteX7" fmla="*/ 7235232 w 7235232"/>
                <a:gd name="connsiteY7" fmla="*/ 3700737 h 3755289"/>
                <a:gd name="connsiteX0" fmla="*/ 0 w 7235232"/>
                <a:gd name="connsiteY0" fmla="*/ 1680093 h 3755289"/>
                <a:gd name="connsiteX1" fmla="*/ 865920 w 7235232"/>
                <a:gd name="connsiteY1" fmla="*/ 717882 h 3755289"/>
                <a:gd name="connsiteX2" fmla="*/ 1616382 w 7235232"/>
                <a:gd name="connsiteY2" fmla="*/ 25090 h 3755289"/>
                <a:gd name="connsiteX3" fmla="*/ 2482300 w 7235232"/>
                <a:gd name="connsiteY3" fmla="*/ 1545384 h 3755289"/>
                <a:gd name="connsiteX4" fmla="*/ 3906255 w 7235232"/>
                <a:gd name="connsiteY4" fmla="*/ 2777013 h 3755289"/>
                <a:gd name="connsiteX5" fmla="*/ 5811277 w 7235232"/>
                <a:gd name="connsiteY5" fmla="*/ 3681493 h 3755289"/>
                <a:gd name="connsiteX6" fmla="*/ 7235232 w 7235232"/>
                <a:gd name="connsiteY6" fmla="*/ 3700737 h 3755289"/>
                <a:gd name="connsiteX0" fmla="*/ 0 w 5811277"/>
                <a:gd name="connsiteY0" fmla="*/ 1680093 h 3681493"/>
                <a:gd name="connsiteX1" fmla="*/ 865920 w 5811277"/>
                <a:gd name="connsiteY1" fmla="*/ 717882 h 3681493"/>
                <a:gd name="connsiteX2" fmla="*/ 1616382 w 5811277"/>
                <a:gd name="connsiteY2" fmla="*/ 25090 h 3681493"/>
                <a:gd name="connsiteX3" fmla="*/ 2482300 w 5811277"/>
                <a:gd name="connsiteY3" fmla="*/ 1545384 h 3681493"/>
                <a:gd name="connsiteX4" fmla="*/ 3906255 w 5811277"/>
                <a:gd name="connsiteY4" fmla="*/ 2777013 h 3681493"/>
                <a:gd name="connsiteX5" fmla="*/ 5811277 w 5811277"/>
                <a:gd name="connsiteY5" fmla="*/ 3681493 h 3681493"/>
                <a:gd name="connsiteX0" fmla="*/ 221286 w 4954975"/>
                <a:gd name="connsiteY0" fmla="*/ 2276794 h 3681623"/>
                <a:gd name="connsiteX1" fmla="*/ 9618 w 4954975"/>
                <a:gd name="connsiteY1" fmla="*/ 718012 h 3681623"/>
                <a:gd name="connsiteX2" fmla="*/ 760080 w 4954975"/>
                <a:gd name="connsiteY2" fmla="*/ 25220 h 3681623"/>
                <a:gd name="connsiteX3" fmla="*/ 1625998 w 4954975"/>
                <a:gd name="connsiteY3" fmla="*/ 1545514 h 3681623"/>
                <a:gd name="connsiteX4" fmla="*/ 3049953 w 4954975"/>
                <a:gd name="connsiteY4" fmla="*/ 2777143 h 3681623"/>
                <a:gd name="connsiteX5" fmla="*/ 4954975 w 4954975"/>
                <a:gd name="connsiteY5" fmla="*/ 3681623 h 3681623"/>
                <a:gd name="connsiteX0" fmla="*/ 0 w 4733689"/>
                <a:gd name="connsiteY0" fmla="*/ 2258809 h 3663638"/>
                <a:gd name="connsiteX1" fmla="*/ 327126 w 4733689"/>
                <a:gd name="connsiteY1" fmla="*/ 1007935 h 3663638"/>
                <a:gd name="connsiteX2" fmla="*/ 538794 w 4733689"/>
                <a:gd name="connsiteY2" fmla="*/ 7235 h 3663638"/>
                <a:gd name="connsiteX3" fmla="*/ 1404712 w 4733689"/>
                <a:gd name="connsiteY3" fmla="*/ 1527529 h 3663638"/>
                <a:gd name="connsiteX4" fmla="*/ 2828667 w 4733689"/>
                <a:gd name="connsiteY4" fmla="*/ 2759158 h 3663638"/>
                <a:gd name="connsiteX5" fmla="*/ 4733689 w 4733689"/>
                <a:gd name="connsiteY5" fmla="*/ 3663638 h 3663638"/>
                <a:gd name="connsiteX0" fmla="*/ 0 w 4945358"/>
                <a:gd name="connsiteY0" fmla="*/ 2258809 h 3471196"/>
                <a:gd name="connsiteX1" fmla="*/ 327126 w 4945358"/>
                <a:gd name="connsiteY1" fmla="*/ 1007935 h 3471196"/>
                <a:gd name="connsiteX2" fmla="*/ 538794 w 4945358"/>
                <a:gd name="connsiteY2" fmla="*/ 7235 h 3471196"/>
                <a:gd name="connsiteX3" fmla="*/ 1404712 w 4945358"/>
                <a:gd name="connsiteY3" fmla="*/ 1527529 h 3471196"/>
                <a:gd name="connsiteX4" fmla="*/ 2828667 w 4945358"/>
                <a:gd name="connsiteY4" fmla="*/ 2759158 h 3471196"/>
                <a:gd name="connsiteX5" fmla="*/ 4945358 w 4945358"/>
                <a:gd name="connsiteY5" fmla="*/ 3471196 h 3471196"/>
                <a:gd name="connsiteX0" fmla="*/ 0 w 4945358"/>
                <a:gd name="connsiteY0" fmla="*/ 2258809 h 3471196"/>
                <a:gd name="connsiteX1" fmla="*/ 327126 w 4945358"/>
                <a:gd name="connsiteY1" fmla="*/ 1007935 h 3471196"/>
                <a:gd name="connsiteX2" fmla="*/ 731220 w 4945358"/>
                <a:gd name="connsiteY2" fmla="*/ 7235 h 3471196"/>
                <a:gd name="connsiteX3" fmla="*/ 1404712 w 4945358"/>
                <a:gd name="connsiteY3" fmla="*/ 1527529 h 3471196"/>
                <a:gd name="connsiteX4" fmla="*/ 2828667 w 4945358"/>
                <a:gd name="connsiteY4" fmla="*/ 2759158 h 3471196"/>
                <a:gd name="connsiteX5" fmla="*/ 4945358 w 4945358"/>
                <a:gd name="connsiteY5" fmla="*/ 3471196 h 3471196"/>
                <a:gd name="connsiteX0" fmla="*/ 0 w 4945358"/>
                <a:gd name="connsiteY0" fmla="*/ 2257570 h 3469957"/>
                <a:gd name="connsiteX1" fmla="*/ 404096 w 4945358"/>
                <a:gd name="connsiteY1" fmla="*/ 1045185 h 3469957"/>
                <a:gd name="connsiteX2" fmla="*/ 731220 w 4945358"/>
                <a:gd name="connsiteY2" fmla="*/ 5996 h 3469957"/>
                <a:gd name="connsiteX3" fmla="*/ 1404712 w 4945358"/>
                <a:gd name="connsiteY3" fmla="*/ 1526290 h 3469957"/>
                <a:gd name="connsiteX4" fmla="*/ 2828667 w 4945358"/>
                <a:gd name="connsiteY4" fmla="*/ 2757919 h 3469957"/>
                <a:gd name="connsiteX5" fmla="*/ 4945358 w 4945358"/>
                <a:gd name="connsiteY5" fmla="*/ 3469957 h 3469957"/>
                <a:gd name="connsiteX0" fmla="*/ 0 w 4945358"/>
                <a:gd name="connsiteY0" fmla="*/ 2257861 h 3470248"/>
                <a:gd name="connsiteX1" fmla="*/ 404096 w 4945358"/>
                <a:gd name="connsiteY1" fmla="*/ 1045476 h 3470248"/>
                <a:gd name="connsiteX2" fmla="*/ 731220 w 4945358"/>
                <a:gd name="connsiteY2" fmla="*/ 6287 h 3470248"/>
                <a:gd name="connsiteX3" fmla="*/ 1404712 w 4945358"/>
                <a:gd name="connsiteY3" fmla="*/ 1526581 h 3470248"/>
                <a:gd name="connsiteX4" fmla="*/ 2828667 w 4945358"/>
                <a:gd name="connsiteY4" fmla="*/ 2758210 h 3470248"/>
                <a:gd name="connsiteX5" fmla="*/ 4945358 w 4945358"/>
                <a:gd name="connsiteY5" fmla="*/ 3470248 h 3470248"/>
                <a:gd name="connsiteX0" fmla="*/ 0 w 4868387"/>
                <a:gd name="connsiteY0" fmla="*/ 2565872 h 3470352"/>
                <a:gd name="connsiteX1" fmla="*/ 327125 w 4868387"/>
                <a:gd name="connsiteY1" fmla="*/ 1045580 h 3470352"/>
                <a:gd name="connsiteX2" fmla="*/ 654249 w 4868387"/>
                <a:gd name="connsiteY2" fmla="*/ 6391 h 3470352"/>
                <a:gd name="connsiteX3" fmla="*/ 1327741 w 4868387"/>
                <a:gd name="connsiteY3" fmla="*/ 1526685 h 3470352"/>
                <a:gd name="connsiteX4" fmla="*/ 2751696 w 4868387"/>
                <a:gd name="connsiteY4" fmla="*/ 2758314 h 3470352"/>
                <a:gd name="connsiteX5" fmla="*/ 4868387 w 4868387"/>
                <a:gd name="connsiteY5" fmla="*/ 3470352 h 3470352"/>
                <a:gd name="connsiteX0" fmla="*/ 0 w 4868387"/>
                <a:gd name="connsiteY0" fmla="*/ 2565872 h 3470352"/>
                <a:gd name="connsiteX1" fmla="*/ 327125 w 4868387"/>
                <a:gd name="connsiteY1" fmla="*/ 1045580 h 3470352"/>
                <a:gd name="connsiteX2" fmla="*/ 654249 w 4868387"/>
                <a:gd name="connsiteY2" fmla="*/ 6391 h 3470352"/>
                <a:gd name="connsiteX3" fmla="*/ 1327741 w 4868387"/>
                <a:gd name="connsiteY3" fmla="*/ 1526685 h 3470352"/>
                <a:gd name="connsiteX4" fmla="*/ 2751696 w 4868387"/>
                <a:gd name="connsiteY4" fmla="*/ 2758314 h 3470352"/>
                <a:gd name="connsiteX5" fmla="*/ 4868387 w 4868387"/>
                <a:gd name="connsiteY5" fmla="*/ 3470352 h 3470352"/>
                <a:gd name="connsiteX0" fmla="*/ 0 w 4868387"/>
                <a:gd name="connsiteY0" fmla="*/ 2565872 h 3470352"/>
                <a:gd name="connsiteX1" fmla="*/ 327125 w 4868387"/>
                <a:gd name="connsiteY1" fmla="*/ 1045580 h 3470352"/>
                <a:gd name="connsiteX2" fmla="*/ 654249 w 4868387"/>
                <a:gd name="connsiteY2" fmla="*/ 6391 h 3470352"/>
                <a:gd name="connsiteX3" fmla="*/ 1327741 w 4868387"/>
                <a:gd name="connsiteY3" fmla="*/ 1526685 h 3470352"/>
                <a:gd name="connsiteX4" fmla="*/ 3078821 w 4868387"/>
                <a:gd name="connsiteY4" fmla="*/ 2488894 h 3470352"/>
                <a:gd name="connsiteX5" fmla="*/ 4868387 w 4868387"/>
                <a:gd name="connsiteY5" fmla="*/ 3470352 h 3470352"/>
                <a:gd name="connsiteX0" fmla="*/ 0 w 5099299"/>
                <a:gd name="connsiteY0" fmla="*/ 2565872 h 3027735"/>
                <a:gd name="connsiteX1" fmla="*/ 327125 w 5099299"/>
                <a:gd name="connsiteY1" fmla="*/ 1045580 h 3027735"/>
                <a:gd name="connsiteX2" fmla="*/ 654249 w 5099299"/>
                <a:gd name="connsiteY2" fmla="*/ 6391 h 3027735"/>
                <a:gd name="connsiteX3" fmla="*/ 1327741 w 5099299"/>
                <a:gd name="connsiteY3" fmla="*/ 1526685 h 3027735"/>
                <a:gd name="connsiteX4" fmla="*/ 3078821 w 5099299"/>
                <a:gd name="connsiteY4" fmla="*/ 2488894 h 3027735"/>
                <a:gd name="connsiteX5" fmla="*/ 5099299 w 5099299"/>
                <a:gd name="connsiteY5" fmla="*/ 3027735 h 3027735"/>
                <a:gd name="connsiteX0" fmla="*/ 0 w 5099299"/>
                <a:gd name="connsiteY0" fmla="*/ 2562978 h 3024841"/>
                <a:gd name="connsiteX1" fmla="*/ 327125 w 5099299"/>
                <a:gd name="connsiteY1" fmla="*/ 1042686 h 3024841"/>
                <a:gd name="connsiteX2" fmla="*/ 654249 w 5099299"/>
                <a:gd name="connsiteY2" fmla="*/ 3497 h 3024841"/>
                <a:gd name="connsiteX3" fmla="*/ 1635624 w 5099299"/>
                <a:gd name="connsiteY3" fmla="*/ 1389081 h 3024841"/>
                <a:gd name="connsiteX4" fmla="*/ 3078821 w 5099299"/>
                <a:gd name="connsiteY4" fmla="*/ 2486000 h 3024841"/>
                <a:gd name="connsiteX5" fmla="*/ 5099299 w 5099299"/>
                <a:gd name="connsiteY5" fmla="*/ 3024841 h 3024841"/>
                <a:gd name="connsiteX0" fmla="*/ 0 w 5099299"/>
                <a:gd name="connsiteY0" fmla="*/ 2562978 h 3024841"/>
                <a:gd name="connsiteX1" fmla="*/ 327125 w 5099299"/>
                <a:gd name="connsiteY1" fmla="*/ 1042686 h 3024841"/>
                <a:gd name="connsiteX2" fmla="*/ 654249 w 5099299"/>
                <a:gd name="connsiteY2" fmla="*/ 3497 h 3024841"/>
                <a:gd name="connsiteX3" fmla="*/ 1635624 w 5099299"/>
                <a:gd name="connsiteY3" fmla="*/ 1389081 h 3024841"/>
                <a:gd name="connsiteX4" fmla="*/ 3213519 w 5099299"/>
                <a:gd name="connsiteY4" fmla="*/ 2255069 h 3024841"/>
                <a:gd name="connsiteX5" fmla="*/ 5099299 w 5099299"/>
                <a:gd name="connsiteY5" fmla="*/ 3024841 h 3024841"/>
                <a:gd name="connsiteX0" fmla="*/ 0 w 5233998"/>
                <a:gd name="connsiteY0" fmla="*/ 2562978 h 2774666"/>
                <a:gd name="connsiteX1" fmla="*/ 327125 w 5233998"/>
                <a:gd name="connsiteY1" fmla="*/ 1042686 h 2774666"/>
                <a:gd name="connsiteX2" fmla="*/ 654249 w 5233998"/>
                <a:gd name="connsiteY2" fmla="*/ 3497 h 2774666"/>
                <a:gd name="connsiteX3" fmla="*/ 1635624 w 5233998"/>
                <a:gd name="connsiteY3" fmla="*/ 1389081 h 2774666"/>
                <a:gd name="connsiteX4" fmla="*/ 3213519 w 5233998"/>
                <a:gd name="connsiteY4" fmla="*/ 2255069 h 2774666"/>
                <a:gd name="connsiteX5" fmla="*/ 5233998 w 5233998"/>
                <a:gd name="connsiteY5" fmla="*/ 2774666 h 2774666"/>
                <a:gd name="connsiteX0" fmla="*/ 0 w 5233998"/>
                <a:gd name="connsiteY0" fmla="*/ 2560423 h 2772111"/>
                <a:gd name="connsiteX1" fmla="*/ 327125 w 5233998"/>
                <a:gd name="connsiteY1" fmla="*/ 1040131 h 2772111"/>
                <a:gd name="connsiteX2" fmla="*/ 654249 w 5233998"/>
                <a:gd name="connsiteY2" fmla="*/ 942 h 2772111"/>
                <a:gd name="connsiteX3" fmla="*/ 1212286 w 5233998"/>
                <a:gd name="connsiteY3" fmla="*/ 1213328 h 2772111"/>
                <a:gd name="connsiteX4" fmla="*/ 3213519 w 5233998"/>
                <a:gd name="connsiteY4" fmla="*/ 2252514 h 2772111"/>
                <a:gd name="connsiteX5" fmla="*/ 5233998 w 5233998"/>
                <a:gd name="connsiteY5" fmla="*/ 2772111 h 2772111"/>
                <a:gd name="connsiteX0" fmla="*/ 0 w 5233998"/>
                <a:gd name="connsiteY0" fmla="*/ 2560423 h 2772111"/>
                <a:gd name="connsiteX1" fmla="*/ 481066 w 5233998"/>
                <a:gd name="connsiteY1" fmla="*/ 1040131 h 2772111"/>
                <a:gd name="connsiteX2" fmla="*/ 654249 w 5233998"/>
                <a:gd name="connsiteY2" fmla="*/ 942 h 2772111"/>
                <a:gd name="connsiteX3" fmla="*/ 1212286 w 5233998"/>
                <a:gd name="connsiteY3" fmla="*/ 1213328 h 2772111"/>
                <a:gd name="connsiteX4" fmla="*/ 3213519 w 5233998"/>
                <a:gd name="connsiteY4" fmla="*/ 2252514 h 2772111"/>
                <a:gd name="connsiteX5" fmla="*/ 5233998 w 5233998"/>
                <a:gd name="connsiteY5" fmla="*/ 2772111 h 2772111"/>
                <a:gd name="connsiteX0" fmla="*/ 0 w 4926115"/>
                <a:gd name="connsiteY0" fmla="*/ 2560423 h 2772111"/>
                <a:gd name="connsiteX1" fmla="*/ 173183 w 4926115"/>
                <a:gd name="connsiteY1" fmla="*/ 1040131 h 2772111"/>
                <a:gd name="connsiteX2" fmla="*/ 346366 w 4926115"/>
                <a:gd name="connsiteY2" fmla="*/ 942 h 2772111"/>
                <a:gd name="connsiteX3" fmla="*/ 904403 w 4926115"/>
                <a:gd name="connsiteY3" fmla="*/ 1213328 h 2772111"/>
                <a:gd name="connsiteX4" fmla="*/ 2905636 w 4926115"/>
                <a:gd name="connsiteY4" fmla="*/ 2252514 h 2772111"/>
                <a:gd name="connsiteX5" fmla="*/ 4926115 w 4926115"/>
                <a:gd name="connsiteY5" fmla="*/ 2772111 h 2772111"/>
                <a:gd name="connsiteX0" fmla="*/ 0 w 4926115"/>
                <a:gd name="connsiteY0" fmla="*/ 2560423 h 2772111"/>
                <a:gd name="connsiteX1" fmla="*/ 173183 w 4926115"/>
                <a:gd name="connsiteY1" fmla="*/ 1040131 h 2772111"/>
                <a:gd name="connsiteX2" fmla="*/ 346366 w 4926115"/>
                <a:gd name="connsiteY2" fmla="*/ 942 h 2772111"/>
                <a:gd name="connsiteX3" fmla="*/ 788947 w 4926115"/>
                <a:gd name="connsiteY3" fmla="*/ 1213328 h 2772111"/>
                <a:gd name="connsiteX4" fmla="*/ 2905636 w 4926115"/>
                <a:gd name="connsiteY4" fmla="*/ 2252514 h 2772111"/>
                <a:gd name="connsiteX5" fmla="*/ 4926115 w 4926115"/>
                <a:gd name="connsiteY5" fmla="*/ 2772111 h 2772111"/>
                <a:gd name="connsiteX0" fmla="*/ 0 w 4926115"/>
                <a:gd name="connsiteY0" fmla="*/ 2560423 h 2772111"/>
                <a:gd name="connsiteX1" fmla="*/ 173183 w 4926115"/>
                <a:gd name="connsiteY1" fmla="*/ 1040131 h 2772111"/>
                <a:gd name="connsiteX2" fmla="*/ 346366 w 4926115"/>
                <a:gd name="connsiteY2" fmla="*/ 942 h 2772111"/>
                <a:gd name="connsiteX3" fmla="*/ 788947 w 4926115"/>
                <a:gd name="connsiteY3" fmla="*/ 1213328 h 2772111"/>
                <a:gd name="connsiteX4" fmla="*/ 2905636 w 4926115"/>
                <a:gd name="connsiteY4" fmla="*/ 2252514 h 2772111"/>
                <a:gd name="connsiteX5" fmla="*/ 4926115 w 4926115"/>
                <a:gd name="connsiteY5" fmla="*/ 2772111 h 2772111"/>
                <a:gd name="connsiteX0" fmla="*/ 0 w 4926115"/>
                <a:gd name="connsiteY0" fmla="*/ 2562328 h 2774016"/>
                <a:gd name="connsiteX1" fmla="*/ 173183 w 4926115"/>
                <a:gd name="connsiteY1" fmla="*/ 1042036 h 2774016"/>
                <a:gd name="connsiteX2" fmla="*/ 346366 w 4926115"/>
                <a:gd name="connsiteY2" fmla="*/ 2847 h 2774016"/>
                <a:gd name="connsiteX3" fmla="*/ 1154557 w 4926115"/>
                <a:gd name="connsiteY3" fmla="*/ 811104 h 2774016"/>
                <a:gd name="connsiteX4" fmla="*/ 2905636 w 4926115"/>
                <a:gd name="connsiteY4" fmla="*/ 2254419 h 2774016"/>
                <a:gd name="connsiteX5" fmla="*/ 4926115 w 4926115"/>
                <a:gd name="connsiteY5" fmla="*/ 2774016 h 2774016"/>
                <a:gd name="connsiteX0" fmla="*/ 0 w 4926115"/>
                <a:gd name="connsiteY0" fmla="*/ 2561614 h 2773302"/>
                <a:gd name="connsiteX1" fmla="*/ 173183 w 4926115"/>
                <a:gd name="connsiteY1" fmla="*/ 1041322 h 2773302"/>
                <a:gd name="connsiteX2" fmla="*/ 346366 w 4926115"/>
                <a:gd name="connsiteY2" fmla="*/ 2133 h 2773302"/>
                <a:gd name="connsiteX3" fmla="*/ 1154557 w 4926115"/>
                <a:gd name="connsiteY3" fmla="*/ 810390 h 2773302"/>
                <a:gd name="connsiteX4" fmla="*/ 2905636 w 4926115"/>
                <a:gd name="connsiteY4" fmla="*/ 2253705 h 2773302"/>
                <a:gd name="connsiteX5" fmla="*/ 4926115 w 4926115"/>
                <a:gd name="connsiteY5" fmla="*/ 2773302 h 2773302"/>
                <a:gd name="connsiteX0" fmla="*/ 0 w 4926115"/>
                <a:gd name="connsiteY0" fmla="*/ 2569068 h 2780756"/>
                <a:gd name="connsiteX1" fmla="*/ 173183 w 4926115"/>
                <a:gd name="connsiteY1" fmla="*/ 1048776 h 2780756"/>
                <a:gd name="connsiteX2" fmla="*/ 346366 w 4926115"/>
                <a:gd name="connsiteY2" fmla="*/ 9587 h 2780756"/>
                <a:gd name="connsiteX3" fmla="*/ 1346983 w 4926115"/>
                <a:gd name="connsiteY3" fmla="*/ 625402 h 2780756"/>
                <a:gd name="connsiteX4" fmla="*/ 2905636 w 4926115"/>
                <a:gd name="connsiteY4" fmla="*/ 2261159 h 2780756"/>
                <a:gd name="connsiteX5" fmla="*/ 4926115 w 4926115"/>
                <a:gd name="connsiteY5" fmla="*/ 2780756 h 2780756"/>
                <a:gd name="connsiteX0" fmla="*/ 0 w 4926115"/>
                <a:gd name="connsiteY0" fmla="*/ 2567834 h 2779522"/>
                <a:gd name="connsiteX1" fmla="*/ 173183 w 4926115"/>
                <a:gd name="connsiteY1" fmla="*/ 1047542 h 2779522"/>
                <a:gd name="connsiteX2" fmla="*/ 346366 w 4926115"/>
                <a:gd name="connsiteY2" fmla="*/ 8353 h 2779522"/>
                <a:gd name="connsiteX3" fmla="*/ 1346983 w 4926115"/>
                <a:gd name="connsiteY3" fmla="*/ 624168 h 2779522"/>
                <a:gd name="connsiteX4" fmla="*/ 3290489 w 4926115"/>
                <a:gd name="connsiteY4" fmla="*/ 1778819 h 2779522"/>
                <a:gd name="connsiteX5" fmla="*/ 4926115 w 4926115"/>
                <a:gd name="connsiteY5" fmla="*/ 2779522 h 2779522"/>
                <a:gd name="connsiteX0" fmla="*/ 0 w 4926115"/>
                <a:gd name="connsiteY0" fmla="*/ 2572691 h 2784379"/>
                <a:gd name="connsiteX1" fmla="*/ 173183 w 4926115"/>
                <a:gd name="connsiteY1" fmla="*/ 1052399 h 2784379"/>
                <a:gd name="connsiteX2" fmla="*/ 346366 w 4926115"/>
                <a:gd name="connsiteY2" fmla="*/ 13210 h 2784379"/>
                <a:gd name="connsiteX3" fmla="*/ 1423954 w 4926115"/>
                <a:gd name="connsiteY3" fmla="*/ 552048 h 2784379"/>
                <a:gd name="connsiteX4" fmla="*/ 3290489 w 4926115"/>
                <a:gd name="connsiteY4" fmla="*/ 1783676 h 2784379"/>
                <a:gd name="connsiteX5" fmla="*/ 4926115 w 4926115"/>
                <a:gd name="connsiteY5" fmla="*/ 2784379 h 2784379"/>
                <a:gd name="connsiteX0" fmla="*/ 0 w 4926115"/>
                <a:gd name="connsiteY0" fmla="*/ 2573316 h 2785004"/>
                <a:gd name="connsiteX1" fmla="*/ 173183 w 4926115"/>
                <a:gd name="connsiteY1" fmla="*/ 1053024 h 2785004"/>
                <a:gd name="connsiteX2" fmla="*/ 346366 w 4926115"/>
                <a:gd name="connsiteY2" fmla="*/ 13835 h 2785004"/>
                <a:gd name="connsiteX3" fmla="*/ 1423954 w 4926115"/>
                <a:gd name="connsiteY3" fmla="*/ 552673 h 2785004"/>
                <a:gd name="connsiteX4" fmla="*/ 3232761 w 4926115"/>
                <a:gd name="connsiteY4" fmla="*/ 1899766 h 2785004"/>
                <a:gd name="connsiteX5" fmla="*/ 4926115 w 4926115"/>
                <a:gd name="connsiteY5" fmla="*/ 2785004 h 2785004"/>
                <a:gd name="connsiteX0" fmla="*/ 0 w 4926115"/>
                <a:gd name="connsiteY0" fmla="*/ 2573316 h 2785004"/>
                <a:gd name="connsiteX1" fmla="*/ 173183 w 4926115"/>
                <a:gd name="connsiteY1" fmla="*/ 1053024 h 2785004"/>
                <a:gd name="connsiteX2" fmla="*/ 346366 w 4926115"/>
                <a:gd name="connsiteY2" fmla="*/ 13835 h 2785004"/>
                <a:gd name="connsiteX3" fmla="*/ 1423954 w 4926115"/>
                <a:gd name="connsiteY3" fmla="*/ 552673 h 2785004"/>
                <a:gd name="connsiteX4" fmla="*/ 3232761 w 4926115"/>
                <a:gd name="connsiteY4" fmla="*/ 1899766 h 2785004"/>
                <a:gd name="connsiteX5" fmla="*/ 4926115 w 4926115"/>
                <a:gd name="connsiteY5" fmla="*/ 2785004 h 2785004"/>
                <a:gd name="connsiteX0" fmla="*/ 0 w 4926115"/>
                <a:gd name="connsiteY0" fmla="*/ 2569830 h 2781518"/>
                <a:gd name="connsiteX1" fmla="*/ 173183 w 4926115"/>
                <a:gd name="connsiteY1" fmla="*/ 1049538 h 2781518"/>
                <a:gd name="connsiteX2" fmla="*/ 346366 w 4926115"/>
                <a:gd name="connsiteY2" fmla="*/ 10349 h 2781518"/>
                <a:gd name="connsiteX3" fmla="*/ 1423954 w 4926115"/>
                <a:gd name="connsiteY3" fmla="*/ 549187 h 2781518"/>
                <a:gd name="connsiteX4" fmla="*/ 3232761 w 4926115"/>
                <a:gd name="connsiteY4" fmla="*/ 1896280 h 2781518"/>
                <a:gd name="connsiteX5" fmla="*/ 4926115 w 4926115"/>
                <a:gd name="connsiteY5" fmla="*/ 2781518 h 2781518"/>
                <a:gd name="connsiteX0" fmla="*/ 0 w 4926115"/>
                <a:gd name="connsiteY0" fmla="*/ 2570643 h 2782331"/>
                <a:gd name="connsiteX1" fmla="*/ 173183 w 4926115"/>
                <a:gd name="connsiteY1" fmla="*/ 1050351 h 2782331"/>
                <a:gd name="connsiteX2" fmla="*/ 346366 w 4926115"/>
                <a:gd name="connsiteY2" fmla="*/ 11162 h 2782331"/>
                <a:gd name="connsiteX3" fmla="*/ 1423954 w 4926115"/>
                <a:gd name="connsiteY3" fmla="*/ 550000 h 2782331"/>
                <a:gd name="connsiteX4" fmla="*/ 3232761 w 4926115"/>
                <a:gd name="connsiteY4" fmla="*/ 1897093 h 2782331"/>
                <a:gd name="connsiteX5" fmla="*/ 4926115 w 4926115"/>
                <a:gd name="connsiteY5" fmla="*/ 2782331 h 2782331"/>
                <a:gd name="connsiteX0" fmla="*/ 0 w 4926115"/>
                <a:gd name="connsiteY0" fmla="*/ 2517530 h 2729218"/>
                <a:gd name="connsiteX1" fmla="*/ 173183 w 4926115"/>
                <a:gd name="connsiteY1" fmla="*/ 997238 h 2729218"/>
                <a:gd name="connsiteX2" fmla="*/ 519549 w 4926115"/>
                <a:gd name="connsiteY2" fmla="*/ 15781 h 2729218"/>
                <a:gd name="connsiteX3" fmla="*/ 1423954 w 4926115"/>
                <a:gd name="connsiteY3" fmla="*/ 496887 h 2729218"/>
                <a:gd name="connsiteX4" fmla="*/ 3232761 w 4926115"/>
                <a:gd name="connsiteY4" fmla="*/ 1843980 h 2729218"/>
                <a:gd name="connsiteX5" fmla="*/ 4926115 w 4926115"/>
                <a:gd name="connsiteY5" fmla="*/ 2729218 h 2729218"/>
                <a:gd name="connsiteX0" fmla="*/ 0 w 4926115"/>
                <a:gd name="connsiteY0" fmla="*/ 2524365 h 2736053"/>
                <a:gd name="connsiteX1" fmla="*/ 173183 w 4926115"/>
                <a:gd name="connsiteY1" fmla="*/ 1004073 h 2736053"/>
                <a:gd name="connsiteX2" fmla="*/ 519549 w 4926115"/>
                <a:gd name="connsiteY2" fmla="*/ 22616 h 2736053"/>
                <a:gd name="connsiteX3" fmla="*/ 1423954 w 4926115"/>
                <a:gd name="connsiteY3" fmla="*/ 503722 h 2736053"/>
                <a:gd name="connsiteX4" fmla="*/ 3232761 w 4926115"/>
                <a:gd name="connsiteY4" fmla="*/ 1850815 h 2736053"/>
                <a:gd name="connsiteX5" fmla="*/ 4926115 w 4926115"/>
                <a:gd name="connsiteY5" fmla="*/ 2736053 h 2736053"/>
                <a:gd name="connsiteX0" fmla="*/ 0 w 4926115"/>
                <a:gd name="connsiteY0" fmla="*/ 2519200 h 2730888"/>
                <a:gd name="connsiteX1" fmla="*/ 173183 w 4926115"/>
                <a:gd name="connsiteY1" fmla="*/ 998908 h 2730888"/>
                <a:gd name="connsiteX2" fmla="*/ 519549 w 4926115"/>
                <a:gd name="connsiteY2" fmla="*/ 17451 h 2730888"/>
                <a:gd name="connsiteX3" fmla="*/ 1423954 w 4926115"/>
                <a:gd name="connsiteY3" fmla="*/ 498557 h 2730888"/>
                <a:gd name="connsiteX4" fmla="*/ 3175033 w 4926115"/>
                <a:gd name="connsiteY4" fmla="*/ 2057336 h 2730888"/>
                <a:gd name="connsiteX5" fmla="*/ 4926115 w 4926115"/>
                <a:gd name="connsiteY5" fmla="*/ 2730888 h 2730888"/>
                <a:gd name="connsiteX0" fmla="*/ 0 w 4926115"/>
                <a:gd name="connsiteY0" fmla="*/ 2519200 h 2730888"/>
                <a:gd name="connsiteX1" fmla="*/ 173183 w 4926115"/>
                <a:gd name="connsiteY1" fmla="*/ 998908 h 2730888"/>
                <a:gd name="connsiteX2" fmla="*/ 519549 w 4926115"/>
                <a:gd name="connsiteY2" fmla="*/ 17451 h 2730888"/>
                <a:gd name="connsiteX3" fmla="*/ 1423954 w 4926115"/>
                <a:gd name="connsiteY3" fmla="*/ 498557 h 2730888"/>
                <a:gd name="connsiteX4" fmla="*/ 3175033 w 4926115"/>
                <a:gd name="connsiteY4" fmla="*/ 2057336 h 2730888"/>
                <a:gd name="connsiteX5" fmla="*/ 4926115 w 4926115"/>
                <a:gd name="connsiteY5" fmla="*/ 2730888 h 2730888"/>
                <a:gd name="connsiteX0" fmla="*/ 0 w 4926115"/>
                <a:gd name="connsiteY0" fmla="*/ 2517247 h 2728935"/>
                <a:gd name="connsiteX1" fmla="*/ 173183 w 4926115"/>
                <a:gd name="connsiteY1" fmla="*/ 996955 h 2728935"/>
                <a:gd name="connsiteX2" fmla="*/ 519549 w 4926115"/>
                <a:gd name="connsiteY2" fmla="*/ 15498 h 2728935"/>
                <a:gd name="connsiteX3" fmla="*/ 1731836 w 4926115"/>
                <a:gd name="connsiteY3" fmla="*/ 515848 h 2728935"/>
                <a:gd name="connsiteX4" fmla="*/ 3175033 w 4926115"/>
                <a:gd name="connsiteY4" fmla="*/ 2055383 h 2728935"/>
                <a:gd name="connsiteX5" fmla="*/ 4926115 w 4926115"/>
                <a:gd name="connsiteY5" fmla="*/ 2728935 h 2728935"/>
                <a:gd name="connsiteX0" fmla="*/ 0 w 4926115"/>
                <a:gd name="connsiteY0" fmla="*/ 2516559 h 2728247"/>
                <a:gd name="connsiteX1" fmla="*/ 173183 w 4926115"/>
                <a:gd name="connsiteY1" fmla="*/ 996267 h 2728247"/>
                <a:gd name="connsiteX2" fmla="*/ 519549 w 4926115"/>
                <a:gd name="connsiteY2" fmla="*/ 14810 h 2728247"/>
                <a:gd name="connsiteX3" fmla="*/ 1731836 w 4926115"/>
                <a:gd name="connsiteY3" fmla="*/ 515160 h 2728247"/>
                <a:gd name="connsiteX4" fmla="*/ 3328974 w 4926115"/>
                <a:gd name="connsiteY4" fmla="*/ 1958474 h 2728247"/>
                <a:gd name="connsiteX5" fmla="*/ 4926115 w 4926115"/>
                <a:gd name="connsiteY5" fmla="*/ 2728247 h 2728247"/>
                <a:gd name="connsiteX0" fmla="*/ 0 w 4926115"/>
                <a:gd name="connsiteY0" fmla="*/ 2516559 h 2728247"/>
                <a:gd name="connsiteX1" fmla="*/ 173183 w 4926115"/>
                <a:gd name="connsiteY1" fmla="*/ 996267 h 2728247"/>
                <a:gd name="connsiteX2" fmla="*/ 519549 w 4926115"/>
                <a:gd name="connsiteY2" fmla="*/ 14810 h 2728247"/>
                <a:gd name="connsiteX3" fmla="*/ 1731836 w 4926115"/>
                <a:gd name="connsiteY3" fmla="*/ 515160 h 2728247"/>
                <a:gd name="connsiteX4" fmla="*/ 3328974 w 4926115"/>
                <a:gd name="connsiteY4" fmla="*/ 1958474 h 2728247"/>
                <a:gd name="connsiteX5" fmla="*/ 4926115 w 4926115"/>
                <a:gd name="connsiteY5" fmla="*/ 2728247 h 2728247"/>
                <a:gd name="connsiteX0" fmla="*/ 0 w 4926115"/>
                <a:gd name="connsiteY0" fmla="*/ 2514790 h 2726478"/>
                <a:gd name="connsiteX1" fmla="*/ 173183 w 4926115"/>
                <a:gd name="connsiteY1" fmla="*/ 994498 h 2726478"/>
                <a:gd name="connsiteX2" fmla="*/ 519549 w 4926115"/>
                <a:gd name="connsiteY2" fmla="*/ 13041 h 2726478"/>
                <a:gd name="connsiteX3" fmla="*/ 1731836 w 4926115"/>
                <a:gd name="connsiteY3" fmla="*/ 513391 h 2726478"/>
                <a:gd name="connsiteX4" fmla="*/ 3403021 w 4926115"/>
                <a:gd name="connsiteY4" fmla="*/ 1668042 h 2726478"/>
                <a:gd name="connsiteX5" fmla="*/ 4926115 w 4926115"/>
                <a:gd name="connsiteY5" fmla="*/ 2726478 h 2726478"/>
                <a:gd name="connsiteX0" fmla="*/ 0 w 4926115"/>
                <a:gd name="connsiteY0" fmla="*/ 2518805 h 2730493"/>
                <a:gd name="connsiteX1" fmla="*/ 173183 w 4926115"/>
                <a:gd name="connsiteY1" fmla="*/ 998513 h 2730493"/>
                <a:gd name="connsiteX2" fmla="*/ 519549 w 4926115"/>
                <a:gd name="connsiteY2" fmla="*/ 17056 h 2730493"/>
                <a:gd name="connsiteX3" fmla="*/ 1731836 w 4926115"/>
                <a:gd name="connsiteY3" fmla="*/ 517406 h 2730493"/>
                <a:gd name="connsiteX4" fmla="*/ 3403021 w 4926115"/>
                <a:gd name="connsiteY4" fmla="*/ 1672057 h 2730493"/>
                <a:gd name="connsiteX5" fmla="*/ 4926115 w 4926115"/>
                <a:gd name="connsiteY5" fmla="*/ 2730493 h 2730493"/>
                <a:gd name="connsiteX0" fmla="*/ 0 w 4926115"/>
                <a:gd name="connsiteY0" fmla="*/ 2518805 h 2518805"/>
                <a:gd name="connsiteX1" fmla="*/ 173183 w 4926115"/>
                <a:gd name="connsiteY1" fmla="*/ 998513 h 2518805"/>
                <a:gd name="connsiteX2" fmla="*/ 519549 w 4926115"/>
                <a:gd name="connsiteY2" fmla="*/ 17056 h 2518805"/>
                <a:gd name="connsiteX3" fmla="*/ 1731836 w 4926115"/>
                <a:gd name="connsiteY3" fmla="*/ 517406 h 2518805"/>
                <a:gd name="connsiteX4" fmla="*/ 3403021 w 4926115"/>
                <a:gd name="connsiteY4" fmla="*/ 1672057 h 2518805"/>
                <a:gd name="connsiteX5" fmla="*/ 4926115 w 4926115"/>
                <a:gd name="connsiteY5" fmla="*/ 2499562 h 2518805"/>
                <a:gd name="connsiteX0" fmla="*/ 0 w 4926115"/>
                <a:gd name="connsiteY0" fmla="*/ 2501803 h 2501803"/>
                <a:gd name="connsiteX1" fmla="*/ 173183 w 4926115"/>
                <a:gd name="connsiteY1" fmla="*/ 981511 h 2501803"/>
                <a:gd name="connsiteX2" fmla="*/ 519549 w 4926115"/>
                <a:gd name="connsiteY2" fmla="*/ 54 h 2501803"/>
                <a:gd name="connsiteX3" fmla="*/ 1761455 w 4926115"/>
                <a:gd name="connsiteY3" fmla="*/ 943021 h 2501803"/>
                <a:gd name="connsiteX4" fmla="*/ 3403021 w 4926115"/>
                <a:gd name="connsiteY4" fmla="*/ 1655055 h 2501803"/>
                <a:gd name="connsiteX5" fmla="*/ 4926115 w 4926115"/>
                <a:gd name="connsiteY5" fmla="*/ 2482560 h 2501803"/>
                <a:gd name="connsiteX0" fmla="*/ 0 w 4926115"/>
                <a:gd name="connsiteY0" fmla="*/ 2501805 h 2553033"/>
                <a:gd name="connsiteX1" fmla="*/ 173183 w 4926115"/>
                <a:gd name="connsiteY1" fmla="*/ 981513 h 2553033"/>
                <a:gd name="connsiteX2" fmla="*/ 519549 w 4926115"/>
                <a:gd name="connsiteY2" fmla="*/ 56 h 2553033"/>
                <a:gd name="connsiteX3" fmla="*/ 1761455 w 4926115"/>
                <a:gd name="connsiteY3" fmla="*/ 943023 h 2553033"/>
                <a:gd name="connsiteX4" fmla="*/ 3328975 w 4926115"/>
                <a:gd name="connsiteY4" fmla="*/ 2463314 h 2553033"/>
                <a:gd name="connsiteX5" fmla="*/ 4926115 w 4926115"/>
                <a:gd name="connsiteY5" fmla="*/ 2482562 h 2553033"/>
                <a:gd name="connsiteX0" fmla="*/ 0 w 4926115"/>
                <a:gd name="connsiteY0" fmla="*/ 2501868 h 2546258"/>
                <a:gd name="connsiteX1" fmla="*/ 173183 w 4926115"/>
                <a:gd name="connsiteY1" fmla="*/ 981576 h 2546258"/>
                <a:gd name="connsiteX2" fmla="*/ 519549 w 4926115"/>
                <a:gd name="connsiteY2" fmla="*/ 119 h 2546258"/>
                <a:gd name="connsiteX3" fmla="*/ 1761455 w 4926115"/>
                <a:gd name="connsiteY3" fmla="*/ 1039307 h 2546258"/>
                <a:gd name="connsiteX4" fmla="*/ 3328975 w 4926115"/>
                <a:gd name="connsiteY4" fmla="*/ 2463377 h 2546258"/>
                <a:gd name="connsiteX5" fmla="*/ 4926115 w 4926115"/>
                <a:gd name="connsiteY5" fmla="*/ 2482625 h 2546258"/>
                <a:gd name="connsiteX0" fmla="*/ 0 w 5089017"/>
                <a:gd name="connsiteY0" fmla="*/ 2501868 h 3579546"/>
                <a:gd name="connsiteX1" fmla="*/ 173183 w 5089017"/>
                <a:gd name="connsiteY1" fmla="*/ 981576 h 3579546"/>
                <a:gd name="connsiteX2" fmla="*/ 519549 w 5089017"/>
                <a:gd name="connsiteY2" fmla="*/ 119 h 3579546"/>
                <a:gd name="connsiteX3" fmla="*/ 1761455 w 5089017"/>
                <a:gd name="connsiteY3" fmla="*/ 1039307 h 3579546"/>
                <a:gd name="connsiteX4" fmla="*/ 3328975 w 5089017"/>
                <a:gd name="connsiteY4" fmla="*/ 2463377 h 3579546"/>
                <a:gd name="connsiteX5" fmla="*/ 5089017 w 5089017"/>
                <a:gd name="connsiteY5" fmla="*/ 3579546 h 3579546"/>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463377 h 3964431"/>
                <a:gd name="connsiteX5" fmla="*/ 5962767 w 5962767"/>
                <a:gd name="connsiteY5" fmla="*/ 3964431 h 3964431"/>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463377 h 3964431"/>
                <a:gd name="connsiteX5" fmla="*/ 5962767 w 5962767"/>
                <a:gd name="connsiteY5" fmla="*/ 3964431 h 3964431"/>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617330 h 3964431"/>
                <a:gd name="connsiteX5" fmla="*/ 5962767 w 5962767"/>
                <a:gd name="connsiteY5" fmla="*/ 3964431 h 3964431"/>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617330 h 3964431"/>
                <a:gd name="connsiteX5" fmla="*/ 5962767 w 5962767"/>
                <a:gd name="connsiteY5" fmla="*/ 3964431 h 3964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2767" h="3964431">
                  <a:moveTo>
                    <a:pt x="0" y="2501868"/>
                  </a:moveTo>
                  <a:cubicBezTo>
                    <a:pt x="139509" y="2179527"/>
                    <a:pt x="86592" y="1398534"/>
                    <a:pt x="173183" y="981576"/>
                  </a:cubicBezTo>
                  <a:cubicBezTo>
                    <a:pt x="259774" y="564618"/>
                    <a:pt x="254837" y="-9503"/>
                    <a:pt x="519549" y="119"/>
                  </a:cubicBezTo>
                  <a:cubicBezTo>
                    <a:pt x="784261" y="9741"/>
                    <a:pt x="1293217" y="603105"/>
                    <a:pt x="1761455" y="1039307"/>
                  </a:cubicBezTo>
                  <a:cubicBezTo>
                    <a:pt x="2229693" y="1475509"/>
                    <a:pt x="2635045" y="2120898"/>
                    <a:pt x="3328975" y="2617330"/>
                  </a:cubicBezTo>
                  <a:cubicBezTo>
                    <a:pt x="4118050" y="3181828"/>
                    <a:pt x="5407938" y="3810477"/>
                    <a:pt x="5962767" y="3964431"/>
                  </a:cubicBezTo>
                </a:path>
              </a:pathLst>
            </a:custGeom>
            <a:ln w="57150" cmpd="sng">
              <a:solidFill>
                <a:srgbClr val="FF6600"/>
              </a:solidFill>
            </a:ln>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sp>
        <p:nvSpPr>
          <p:cNvPr id="8" name="Rectangle 7"/>
          <p:cNvSpPr/>
          <p:nvPr/>
        </p:nvSpPr>
        <p:spPr>
          <a:xfrm>
            <a:off x="11302206" y="8178006"/>
            <a:ext cx="1018703"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Depth</a:t>
            </a:r>
          </a:p>
        </p:txBody>
      </p:sp>
      <p:sp>
        <p:nvSpPr>
          <p:cNvPr id="14" name="Rectangle 13"/>
          <p:cNvSpPr/>
          <p:nvPr/>
        </p:nvSpPr>
        <p:spPr>
          <a:xfrm rot="16200000">
            <a:off x="4491828" y="4691205"/>
            <a:ext cx="1951977"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Energy Loss</a:t>
            </a:r>
          </a:p>
        </p:txBody>
      </p:sp>
      <p:cxnSp>
        <p:nvCxnSpPr>
          <p:cNvPr id="10" name="Straight Arrow Connector 9"/>
          <p:cNvCxnSpPr/>
          <p:nvPr/>
        </p:nvCxnSpPr>
        <p:spPr bwMode="auto">
          <a:xfrm flipV="1">
            <a:off x="3377406" y="5577026"/>
            <a:ext cx="4495800" cy="762000"/>
          </a:xfrm>
          <a:prstGeom prst="straightConnector1">
            <a:avLst/>
          </a:prstGeom>
          <a:solidFill>
            <a:srgbClr val="00B8FF"/>
          </a:solidFill>
          <a:ln w="57150" cap="flat" cmpd="sng" algn="ctr">
            <a:solidFill>
              <a:srgbClr val="FF66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7" name="Straight Arrow Connector 16"/>
          <p:cNvCxnSpPr/>
          <p:nvPr/>
        </p:nvCxnSpPr>
        <p:spPr bwMode="auto">
          <a:xfrm flipV="1">
            <a:off x="2691606" y="7253426"/>
            <a:ext cx="3352800" cy="228600"/>
          </a:xfrm>
          <a:prstGeom prst="straightConnector1">
            <a:avLst/>
          </a:prstGeom>
          <a:solidFill>
            <a:srgbClr val="00B8FF"/>
          </a:solidFill>
          <a:ln w="57150" cap="flat" cmpd="sng" algn="ctr">
            <a:solidFill>
              <a:schemeClr val="tx1"/>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9" name="Rectangle 18"/>
          <p:cNvSpPr/>
          <p:nvPr/>
        </p:nvSpPr>
        <p:spPr>
          <a:xfrm>
            <a:off x="8559006" y="4749006"/>
            <a:ext cx="2238463"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“Bragg Curve”</a:t>
            </a:r>
          </a:p>
        </p:txBody>
      </p:sp>
      <p:sp>
        <p:nvSpPr>
          <p:cNvPr id="20" name="Rectangle 19"/>
          <p:cNvSpPr/>
          <p:nvPr/>
        </p:nvSpPr>
        <p:spPr>
          <a:xfrm rot="16200000">
            <a:off x="4502007" y="4691205"/>
            <a:ext cx="1951977"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Cell Damage</a:t>
            </a:r>
          </a:p>
        </p:txBody>
      </p:sp>
      <p:sp>
        <p:nvSpPr>
          <p:cNvPr id="21" name="Rectangle 20"/>
          <p:cNvSpPr/>
          <p:nvPr/>
        </p:nvSpPr>
        <p:spPr>
          <a:xfrm>
            <a:off x="405606" y="8609806"/>
            <a:ext cx="12420600" cy="1107996"/>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Using protons or Ions, you can target a particular depth in the tissue </a:t>
            </a:r>
          </a:p>
          <a:p>
            <a:pPr>
              <a:spcAft>
                <a:spcPts val="1200"/>
              </a:spcAft>
            </a:pPr>
            <a:r>
              <a:rPr lang="en-US" sz="2800" b="1" dirty="0">
                <a:solidFill>
                  <a:srgbClr val="3366FF"/>
                </a:solidFill>
                <a:latin typeface="Arial Narrow Bold"/>
                <a:cs typeface="Arial Narrow Bold"/>
              </a:rPr>
              <a:t>(read: where the tumor is located)</a:t>
            </a:r>
          </a:p>
        </p:txBody>
      </p:sp>
      <p:sp>
        <p:nvSpPr>
          <p:cNvPr id="22" name="Rectangle 21"/>
          <p:cNvSpPr/>
          <p:nvPr/>
        </p:nvSpPr>
        <p:spPr>
          <a:xfrm>
            <a:off x="1243806" y="3199606"/>
            <a:ext cx="11430000" cy="3477875"/>
          </a:xfrm>
          <a:prstGeom prst="rect">
            <a:avLst/>
          </a:prstGeom>
          <a:solidFill>
            <a:srgbClr val="FFEACE"/>
          </a:solidFill>
        </p:spPr>
        <p:txBody>
          <a:bodyPr wrap="square">
            <a:spAutoFit/>
          </a:bodyPr>
          <a:lstStyle/>
          <a:p>
            <a:pPr>
              <a:spcAft>
                <a:spcPts val="1200"/>
              </a:spcAft>
            </a:pPr>
            <a:endParaRPr lang="en-US" sz="3600" b="1" dirty="0">
              <a:solidFill>
                <a:srgbClr val="3366FF"/>
              </a:solidFill>
              <a:latin typeface="Arial Narrow Bold"/>
              <a:cs typeface="Arial Narrow Bold"/>
            </a:endParaRPr>
          </a:p>
          <a:p>
            <a:pPr>
              <a:spcAft>
                <a:spcPts val="1200"/>
              </a:spcAft>
            </a:pPr>
            <a:r>
              <a:rPr lang="en-US" sz="3600" b="1" dirty="0">
                <a:solidFill>
                  <a:srgbClr val="3366FF"/>
                </a:solidFill>
                <a:latin typeface="Arial Narrow Bold"/>
                <a:cs typeface="Arial Narrow Bold"/>
              </a:rPr>
              <a:t>    Photons and electrons cause damage all along their path</a:t>
            </a:r>
          </a:p>
          <a:p>
            <a:pPr>
              <a:spcAft>
                <a:spcPts val="1200"/>
              </a:spcAft>
            </a:pPr>
            <a:r>
              <a:rPr lang="en-US" sz="3600" b="1" dirty="0">
                <a:solidFill>
                  <a:srgbClr val="3366FF"/>
                </a:solidFill>
                <a:latin typeface="Arial Narrow Bold"/>
                <a:cs typeface="Arial Narrow Bold"/>
              </a:rPr>
              <a:t>    Protons and ions cause damage at one narrow point</a:t>
            </a:r>
          </a:p>
          <a:p>
            <a:pPr>
              <a:spcAft>
                <a:spcPts val="1200"/>
              </a:spcAft>
            </a:pPr>
            <a:r>
              <a:rPr lang="en-US" sz="3600" b="1" dirty="0">
                <a:solidFill>
                  <a:srgbClr val="3366FF"/>
                </a:solidFill>
                <a:latin typeface="Arial Narrow Bold"/>
                <a:cs typeface="Arial Narrow Bold"/>
              </a:rPr>
              <a:t> </a:t>
            </a:r>
          </a:p>
          <a:p>
            <a:pPr>
              <a:spcAft>
                <a:spcPts val="1200"/>
              </a:spcAft>
            </a:pPr>
            <a:endParaRPr lang="en-US" sz="3600" b="1" dirty="0">
              <a:solidFill>
                <a:srgbClr val="3366FF"/>
              </a:solidFill>
              <a:latin typeface="Arial Narrow Bold"/>
              <a:cs typeface="Arial Narrow Bold"/>
            </a:endParaRPr>
          </a:p>
        </p:txBody>
      </p:sp>
      <p:sp>
        <p:nvSpPr>
          <p:cNvPr id="12" name="Slide Number Placeholder 11"/>
          <p:cNvSpPr>
            <a:spLocks noGrp="1"/>
          </p:cNvSpPr>
          <p:nvPr>
            <p:ph type="sldNum" sz="quarter" idx="4"/>
          </p:nvPr>
        </p:nvSpPr>
        <p:spPr/>
        <p:txBody>
          <a:bodyPr/>
          <a:lstStyle/>
          <a:p>
            <a:fld id="{B2585BB7-0E2B-B849-9347-21F1ED6EAC3B}" type="slidenum">
              <a:rPr lang="en-US" smtClean="0"/>
              <a:t>66</a:t>
            </a:fld>
            <a:endParaRPr lang="en-US"/>
          </a:p>
        </p:txBody>
      </p:sp>
    </p:spTree>
    <p:extLst>
      <p:ext uri="{BB962C8B-B14F-4D97-AF65-F5344CB8AC3E}">
        <p14:creationId xmlns:p14="http://schemas.microsoft.com/office/powerpoint/2010/main" val="61863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Hadron Beams are hard </a:t>
            </a:r>
          </a:p>
        </p:txBody>
      </p:sp>
      <p:sp>
        <p:nvSpPr>
          <p:cNvPr id="93" name="Rectangle 92"/>
          <p:cNvSpPr/>
          <p:nvPr/>
        </p:nvSpPr>
        <p:spPr>
          <a:xfrm>
            <a:off x="405606" y="2056606"/>
            <a:ext cx="8686800" cy="533400"/>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This is the Paul </a:t>
            </a:r>
            <a:r>
              <a:rPr lang="en-US" sz="2800" b="1" dirty="0" err="1">
                <a:solidFill>
                  <a:srgbClr val="3366FF"/>
                </a:solidFill>
                <a:latin typeface="Arial Narrow Bold"/>
                <a:cs typeface="Arial Narrow Bold"/>
              </a:rPr>
              <a:t>Scherrer</a:t>
            </a:r>
            <a:r>
              <a:rPr lang="en-US" sz="2800" b="1" dirty="0">
                <a:solidFill>
                  <a:srgbClr val="3366FF"/>
                </a:solidFill>
                <a:latin typeface="Arial Narrow Bold"/>
                <a:cs typeface="Arial Narrow Bold"/>
              </a:rPr>
              <a:t> Institute’s Proton Treatment Facility </a:t>
            </a:r>
          </a:p>
        </p:txBody>
      </p:sp>
      <p:pic>
        <p:nvPicPr>
          <p:cNvPr id="3" name="Picture 2"/>
          <p:cNvPicPr>
            <a:picLocks noChangeAspect="1"/>
          </p:cNvPicPr>
          <p:nvPr/>
        </p:nvPicPr>
        <p:blipFill>
          <a:blip r:embed="rId2"/>
          <a:stretch>
            <a:fillRect/>
          </a:stretch>
        </p:blipFill>
        <p:spPr>
          <a:xfrm>
            <a:off x="329406" y="3043051"/>
            <a:ext cx="8571706" cy="6557355"/>
          </a:xfrm>
          <a:prstGeom prst="rect">
            <a:avLst/>
          </a:prstGeom>
        </p:spPr>
      </p:pic>
      <p:pic>
        <p:nvPicPr>
          <p:cNvPr id="5" name="Picture 4"/>
          <p:cNvPicPr>
            <a:picLocks noChangeAspect="1"/>
          </p:cNvPicPr>
          <p:nvPr/>
        </p:nvPicPr>
        <p:blipFill>
          <a:blip r:embed="rId3"/>
          <a:stretch>
            <a:fillRect/>
          </a:stretch>
        </p:blipFill>
        <p:spPr>
          <a:xfrm>
            <a:off x="8665326" y="4422961"/>
            <a:ext cx="3703680" cy="4263045"/>
          </a:xfrm>
          <a:prstGeom prst="rect">
            <a:avLst/>
          </a:prstGeom>
        </p:spPr>
      </p:pic>
      <p:sp>
        <p:nvSpPr>
          <p:cNvPr id="24" name="Rectangle 23"/>
          <p:cNvSpPr/>
          <p:nvPr/>
        </p:nvSpPr>
        <p:spPr>
          <a:xfrm>
            <a:off x="7873206" y="3159899"/>
            <a:ext cx="4267200" cy="954107"/>
          </a:xfrm>
          <a:prstGeom prst="rect">
            <a:avLst/>
          </a:prstGeom>
          <a:ln>
            <a:noFill/>
          </a:ln>
        </p:spPr>
        <p:txBody>
          <a:bodyPr wrap="square">
            <a:spAutoFit/>
          </a:bodyPr>
          <a:lstStyle/>
          <a:p>
            <a:pPr>
              <a:spcAft>
                <a:spcPts val="1200"/>
              </a:spcAft>
            </a:pPr>
            <a:r>
              <a:rPr lang="en-US" sz="2800" b="1" dirty="0">
                <a:solidFill>
                  <a:srgbClr val="660066"/>
                </a:solidFill>
                <a:latin typeface="Arial Narrow Bold"/>
                <a:cs typeface="Arial Narrow Bold"/>
              </a:rPr>
              <a:t>Way beyond the capabilities of a typical hospital!</a:t>
            </a:r>
          </a:p>
        </p:txBody>
      </p:sp>
      <p:sp>
        <p:nvSpPr>
          <p:cNvPr id="6" name="Rectangle 5"/>
          <p:cNvSpPr/>
          <p:nvPr/>
        </p:nvSpPr>
        <p:spPr>
          <a:xfrm>
            <a:off x="5998522" y="8838406"/>
            <a:ext cx="5532284" cy="523220"/>
          </a:xfrm>
          <a:prstGeom prst="rect">
            <a:avLst/>
          </a:prstGeom>
        </p:spPr>
        <p:txBody>
          <a:bodyPr wrap="none">
            <a:spAutoFit/>
          </a:bodyPr>
          <a:lstStyle/>
          <a:p>
            <a:r>
              <a:rPr lang="en-US" sz="2800" dirty="0">
                <a:solidFill>
                  <a:srgbClr val="3366FF"/>
                </a:solidFill>
              </a:rPr>
              <a:t>https://</a:t>
            </a:r>
            <a:r>
              <a:rPr lang="en-US" sz="2800" dirty="0" err="1">
                <a:solidFill>
                  <a:srgbClr val="3366FF"/>
                </a:solidFill>
              </a:rPr>
              <a:t>www.psi.ch</a:t>
            </a:r>
            <a:r>
              <a:rPr lang="en-US" sz="2800" dirty="0">
                <a:solidFill>
                  <a:srgbClr val="3366FF"/>
                </a:solidFill>
              </a:rPr>
              <a:t>/</a:t>
            </a:r>
            <a:r>
              <a:rPr lang="en-US" sz="2800" dirty="0" err="1">
                <a:solidFill>
                  <a:srgbClr val="3366FF"/>
                </a:solidFill>
              </a:rPr>
              <a:t>protontherapy</a:t>
            </a:r>
            <a:r>
              <a:rPr lang="en-US" sz="2800" dirty="0">
                <a:solidFill>
                  <a:srgbClr val="3366FF"/>
                </a:solidFill>
              </a:rPr>
              <a:t>/</a:t>
            </a:r>
          </a:p>
        </p:txBody>
      </p:sp>
      <p:pic>
        <p:nvPicPr>
          <p:cNvPr id="9" name="Picture 8"/>
          <p:cNvPicPr>
            <a:picLocks noChangeAspect="1"/>
          </p:cNvPicPr>
          <p:nvPr/>
        </p:nvPicPr>
        <p:blipFill>
          <a:blip r:embed="rId4"/>
          <a:stretch>
            <a:fillRect/>
          </a:stretch>
        </p:blipFill>
        <p:spPr>
          <a:xfrm>
            <a:off x="710406" y="4114006"/>
            <a:ext cx="2070100" cy="812800"/>
          </a:xfrm>
          <a:prstGeom prst="rect">
            <a:avLst/>
          </a:prstGeom>
        </p:spPr>
      </p:pic>
      <p:sp>
        <p:nvSpPr>
          <p:cNvPr id="11" name="Slide Number Placeholder 10"/>
          <p:cNvSpPr>
            <a:spLocks noGrp="1"/>
          </p:cNvSpPr>
          <p:nvPr>
            <p:ph type="sldNum" sz="quarter" idx="4"/>
          </p:nvPr>
        </p:nvSpPr>
        <p:spPr/>
        <p:txBody>
          <a:bodyPr/>
          <a:lstStyle/>
          <a:p>
            <a:fld id="{B2585BB7-0E2B-B849-9347-21F1ED6EAC3B}" type="slidenum">
              <a:rPr lang="en-US" smtClean="0"/>
              <a:t>67</a:t>
            </a:fld>
            <a:endParaRPr lang="en-US"/>
          </a:p>
        </p:txBody>
      </p:sp>
    </p:spTree>
    <p:extLst>
      <p:ext uri="{BB962C8B-B14F-4D97-AF65-F5344CB8AC3E}">
        <p14:creationId xmlns:p14="http://schemas.microsoft.com/office/powerpoint/2010/main" val="8410754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Brain Tumors </a:t>
            </a:r>
          </a:p>
        </p:txBody>
      </p:sp>
      <p:sp>
        <p:nvSpPr>
          <p:cNvPr id="93" name="Rectangle 92"/>
          <p:cNvSpPr/>
          <p:nvPr/>
        </p:nvSpPr>
        <p:spPr>
          <a:xfrm>
            <a:off x="177006" y="2056606"/>
            <a:ext cx="5486400" cy="3847207"/>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Here you can usually not afford to cause damage along the entire beam path</a:t>
            </a:r>
          </a:p>
          <a:p>
            <a:pPr>
              <a:spcAft>
                <a:spcPts val="1200"/>
              </a:spcAft>
            </a:pPr>
            <a:r>
              <a:rPr lang="en-US" sz="2800" b="1" dirty="0">
                <a:solidFill>
                  <a:srgbClr val="660066"/>
                </a:solidFill>
                <a:latin typeface="Arial Narrow Bold"/>
                <a:cs typeface="Arial Narrow Bold"/>
              </a:rPr>
              <a:t>Proton beams ideally suited!</a:t>
            </a:r>
          </a:p>
          <a:p>
            <a:pPr>
              <a:spcAft>
                <a:spcPts val="1200"/>
              </a:spcAft>
            </a:pPr>
            <a:r>
              <a:rPr lang="en-US" sz="2800" b="1" dirty="0">
                <a:solidFill>
                  <a:srgbClr val="3366FF"/>
                </a:solidFill>
                <a:latin typeface="Arial Narrow Bold"/>
                <a:cs typeface="Arial Narrow Bold"/>
              </a:rPr>
              <a:t>You “wiggle” the depth of the Bragg peak quickly by either adding more material in front, or changing the beam energy</a:t>
            </a:r>
          </a:p>
        </p:txBody>
      </p:sp>
      <p:pic>
        <p:nvPicPr>
          <p:cNvPr id="3" name="Picture 2"/>
          <p:cNvPicPr>
            <a:picLocks noChangeAspect="1"/>
          </p:cNvPicPr>
          <p:nvPr/>
        </p:nvPicPr>
        <p:blipFill>
          <a:blip r:embed="rId2"/>
          <a:stretch>
            <a:fillRect/>
          </a:stretch>
        </p:blipFill>
        <p:spPr>
          <a:xfrm>
            <a:off x="6969304" y="4758431"/>
            <a:ext cx="5247302" cy="3470375"/>
          </a:xfrm>
          <a:prstGeom prst="rect">
            <a:avLst/>
          </a:prstGeom>
        </p:spPr>
      </p:pic>
      <p:pic>
        <p:nvPicPr>
          <p:cNvPr id="5" name="Picture 4"/>
          <p:cNvPicPr>
            <a:picLocks noChangeAspect="1"/>
          </p:cNvPicPr>
          <p:nvPr/>
        </p:nvPicPr>
        <p:blipFill>
          <a:blip r:embed="rId3"/>
          <a:stretch>
            <a:fillRect/>
          </a:stretch>
        </p:blipFill>
        <p:spPr>
          <a:xfrm>
            <a:off x="5815806" y="448905"/>
            <a:ext cx="6324600" cy="4309526"/>
          </a:xfrm>
          <a:prstGeom prst="rect">
            <a:avLst/>
          </a:prstGeom>
          <a:solidFill>
            <a:srgbClr val="FFEACE"/>
          </a:solidFill>
        </p:spPr>
      </p:pic>
      <p:cxnSp>
        <p:nvCxnSpPr>
          <p:cNvPr id="16" name="Straight Connector 15"/>
          <p:cNvCxnSpPr/>
          <p:nvPr/>
        </p:nvCxnSpPr>
        <p:spPr bwMode="auto">
          <a:xfrm flipV="1">
            <a:off x="9930606" y="491231"/>
            <a:ext cx="0" cy="6248400"/>
          </a:xfrm>
          <a:prstGeom prst="line">
            <a:avLst/>
          </a:prstGeom>
          <a:solidFill>
            <a:srgbClr val="00B8FF"/>
          </a:solidFill>
          <a:ln w="57150" cap="flat" cmpd="sng" algn="ctr">
            <a:solidFill>
              <a:srgbClr val="F29BF7"/>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5" name="Straight Connector 24"/>
          <p:cNvCxnSpPr/>
          <p:nvPr/>
        </p:nvCxnSpPr>
        <p:spPr bwMode="auto">
          <a:xfrm flipV="1">
            <a:off x="10692606" y="567431"/>
            <a:ext cx="0" cy="6248400"/>
          </a:xfrm>
          <a:prstGeom prst="line">
            <a:avLst/>
          </a:prstGeom>
          <a:solidFill>
            <a:srgbClr val="00B8FF"/>
          </a:solidFill>
          <a:ln w="57150" cap="flat" cmpd="sng" algn="ctr">
            <a:solidFill>
              <a:srgbClr val="F29BF7"/>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4" name="Straight Arrow Connector 23"/>
          <p:cNvCxnSpPr/>
          <p:nvPr/>
        </p:nvCxnSpPr>
        <p:spPr bwMode="auto">
          <a:xfrm>
            <a:off x="1167606" y="6628606"/>
            <a:ext cx="5562600" cy="0"/>
          </a:xfrm>
          <a:prstGeom prst="straightConnector1">
            <a:avLst/>
          </a:prstGeom>
          <a:solidFill>
            <a:srgbClr val="00B8FF"/>
          </a:solidFill>
          <a:ln w="76200" cap="flat" cmpd="sng" algn="ctr">
            <a:solidFill>
              <a:srgbClr val="80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8" name="Isosceles Triangle 17"/>
          <p:cNvSpPr/>
          <p:nvPr/>
        </p:nvSpPr>
        <p:spPr bwMode="auto">
          <a:xfrm>
            <a:off x="2539206" y="5561806"/>
            <a:ext cx="304800" cy="1676400"/>
          </a:xfrm>
          <a:prstGeom prst="triangl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cxnSp>
        <p:nvCxnSpPr>
          <p:cNvPr id="29" name="Straight Arrow Connector 28"/>
          <p:cNvCxnSpPr/>
          <p:nvPr/>
        </p:nvCxnSpPr>
        <p:spPr bwMode="auto">
          <a:xfrm>
            <a:off x="2691606" y="6171406"/>
            <a:ext cx="0" cy="685800"/>
          </a:xfrm>
          <a:prstGeom prst="straightConnector1">
            <a:avLst/>
          </a:prstGeom>
          <a:solidFill>
            <a:srgbClr val="00B8FF"/>
          </a:solidFill>
          <a:ln w="38100" cap="flat" cmpd="sng" algn="ctr">
            <a:solidFill>
              <a:srgbClr val="FFFF00"/>
            </a:solidFill>
            <a:prstDash val="solid"/>
            <a:round/>
            <a:headEnd type="arrow"/>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0" name="Rectangle 29"/>
          <p:cNvSpPr/>
          <p:nvPr/>
        </p:nvSpPr>
        <p:spPr>
          <a:xfrm>
            <a:off x="3834606" y="6166941"/>
            <a:ext cx="1219200" cy="830997"/>
          </a:xfrm>
          <a:prstGeom prst="rect">
            <a:avLst/>
          </a:prstGeom>
        </p:spPr>
        <p:txBody>
          <a:bodyPr wrap="square">
            <a:spAutoFit/>
          </a:bodyPr>
          <a:lstStyle/>
          <a:p>
            <a:r>
              <a:rPr lang="en-US" sz="2400" b="1" dirty="0">
                <a:solidFill>
                  <a:srgbClr val="660066"/>
                </a:solidFill>
                <a:latin typeface="Arial Narrow Bold"/>
                <a:cs typeface="Arial Narrow Bold"/>
              </a:rPr>
              <a:t>Proton Beam</a:t>
            </a:r>
            <a:endParaRPr lang="en-US" sz="2400" dirty="0">
              <a:solidFill>
                <a:srgbClr val="660066"/>
              </a:solidFill>
            </a:endParaRPr>
          </a:p>
        </p:txBody>
      </p:sp>
      <p:sp>
        <p:nvSpPr>
          <p:cNvPr id="34" name="Rectangle 33"/>
          <p:cNvSpPr/>
          <p:nvPr/>
        </p:nvSpPr>
        <p:spPr>
          <a:xfrm>
            <a:off x="2082006" y="7157541"/>
            <a:ext cx="1828800" cy="461665"/>
          </a:xfrm>
          <a:prstGeom prst="rect">
            <a:avLst/>
          </a:prstGeom>
        </p:spPr>
        <p:txBody>
          <a:bodyPr wrap="square">
            <a:spAutoFit/>
          </a:bodyPr>
          <a:lstStyle/>
          <a:p>
            <a:r>
              <a:rPr lang="en-US" sz="2400" b="1" dirty="0">
                <a:solidFill>
                  <a:srgbClr val="3366FF"/>
                </a:solidFill>
                <a:latin typeface="Arial Narrow Bold"/>
                <a:cs typeface="Arial Narrow Bold"/>
              </a:rPr>
              <a:t>Absorber</a:t>
            </a:r>
            <a:endParaRPr lang="en-US" sz="2400" dirty="0">
              <a:solidFill>
                <a:srgbClr val="3366FF"/>
              </a:solidFill>
            </a:endParaRPr>
          </a:p>
        </p:txBody>
      </p:sp>
      <p:grpSp>
        <p:nvGrpSpPr>
          <p:cNvPr id="37" name="Group 36"/>
          <p:cNvGrpSpPr/>
          <p:nvPr/>
        </p:nvGrpSpPr>
        <p:grpSpPr>
          <a:xfrm>
            <a:off x="405606" y="7847806"/>
            <a:ext cx="11811119" cy="1842195"/>
            <a:chOff x="405606" y="7847806"/>
            <a:chExt cx="11811119" cy="1842195"/>
          </a:xfrm>
        </p:grpSpPr>
        <p:sp>
          <p:nvSpPr>
            <p:cNvPr id="39" name="Rectangle 38"/>
            <p:cNvSpPr/>
            <p:nvPr/>
          </p:nvSpPr>
          <p:spPr>
            <a:xfrm>
              <a:off x="405606" y="7847806"/>
              <a:ext cx="5638800" cy="1107996"/>
            </a:xfrm>
            <a:prstGeom prst="rect">
              <a:avLst/>
            </a:prstGeom>
            <a:solidFill>
              <a:srgbClr val="FFFF00"/>
            </a:solidFill>
          </p:spPr>
          <p:txBody>
            <a:bodyPr wrap="square">
              <a:spAutoFit/>
            </a:bodyPr>
            <a:lstStyle/>
            <a:p>
              <a:pPr>
                <a:spcAft>
                  <a:spcPts val="1200"/>
                </a:spcAft>
              </a:pPr>
              <a:r>
                <a:rPr lang="en-US" sz="2800" b="1" dirty="0">
                  <a:solidFill>
                    <a:srgbClr val="660066"/>
                  </a:solidFill>
                  <a:latin typeface="Arial Narrow Bold"/>
                  <a:cs typeface="Arial Narrow Bold"/>
                </a:rPr>
                <a:t>Now you have a </a:t>
              </a:r>
              <a:r>
                <a:rPr lang="en-US" sz="2800" b="1" i="1" dirty="0">
                  <a:solidFill>
                    <a:srgbClr val="660066"/>
                  </a:solidFill>
                  <a:latin typeface="Arial Narrow Bold"/>
                  <a:cs typeface="Arial Narrow Bold"/>
                </a:rPr>
                <a:t>very</a:t>
              </a:r>
              <a:r>
                <a:rPr lang="en-US" sz="2800" b="1" dirty="0">
                  <a:solidFill>
                    <a:srgbClr val="660066"/>
                  </a:solidFill>
                  <a:latin typeface="Arial Narrow Bold"/>
                  <a:cs typeface="Arial Narrow Bold"/>
                </a:rPr>
                <a:t> powerful weapon!</a:t>
              </a:r>
            </a:p>
            <a:p>
              <a:pPr>
                <a:spcAft>
                  <a:spcPts val="1200"/>
                </a:spcAft>
              </a:pPr>
              <a:r>
                <a:rPr lang="en-US" sz="2800" b="1" dirty="0">
                  <a:solidFill>
                    <a:srgbClr val="660066"/>
                  </a:solidFill>
                  <a:latin typeface="Arial Narrow Bold"/>
                  <a:cs typeface="Arial Narrow Bold"/>
                </a:rPr>
                <a:t>And a new problem: “</a:t>
              </a:r>
              <a:r>
                <a:rPr lang="en-US" sz="2800" b="1" i="1" dirty="0">
                  <a:solidFill>
                    <a:srgbClr val="660066"/>
                  </a:solidFill>
                  <a:latin typeface="Arial Narrow Bold"/>
                  <a:cs typeface="Arial Narrow Bold"/>
                </a:rPr>
                <a:t>Friendly Fire</a:t>
              </a:r>
              <a:r>
                <a:rPr lang="en-US" sz="2800" b="1" dirty="0">
                  <a:solidFill>
                    <a:srgbClr val="660066"/>
                  </a:solidFill>
                  <a:latin typeface="Arial Narrow Bold"/>
                  <a:cs typeface="Arial Narrow Bold"/>
                </a:rPr>
                <a:t>”</a:t>
              </a:r>
            </a:p>
          </p:txBody>
        </p:sp>
        <p:sp>
          <p:nvSpPr>
            <p:cNvPr id="36" name="Rectangle 35"/>
            <p:cNvSpPr/>
            <p:nvPr/>
          </p:nvSpPr>
          <p:spPr>
            <a:xfrm>
              <a:off x="6501606" y="8305006"/>
              <a:ext cx="5715119" cy="1384995"/>
            </a:xfrm>
            <a:prstGeom prst="rect">
              <a:avLst/>
            </a:prstGeom>
            <a:solidFill>
              <a:srgbClr val="FFFF00"/>
            </a:solidFill>
          </p:spPr>
          <p:txBody>
            <a:bodyPr wrap="square">
              <a:spAutoFit/>
            </a:bodyPr>
            <a:lstStyle/>
            <a:p>
              <a:pPr>
                <a:spcAft>
                  <a:spcPts val="1200"/>
                </a:spcAft>
              </a:pPr>
              <a:r>
                <a:rPr lang="en-US" sz="2800" b="1" dirty="0">
                  <a:solidFill>
                    <a:srgbClr val="660066"/>
                  </a:solidFill>
                  <a:latin typeface="Arial Narrow Bold"/>
                  <a:cs typeface="Arial Narrow Bold"/>
                </a:rPr>
                <a:t>If you miss your target area, that part of the brain (or the optical nerve, or whatever you hit) is dead</a:t>
              </a:r>
            </a:p>
          </p:txBody>
        </p:sp>
      </p:grpSp>
      <p:sp>
        <p:nvSpPr>
          <p:cNvPr id="38" name="Slide Number Placeholder 37"/>
          <p:cNvSpPr>
            <a:spLocks noGrp="1"/>
          </p:cNvSpPr>
          <p:nvPr>
            <p:ph type="sldNum" sz="quarter" idx="4"/>
          </p:nvPr>
        </p:nvSpPr>
        <p:spPr/>
        <p:txBody>
          <a:bodyPr/>
          <a:lstStyle/>
          <a:p>
            <a:fld id="{B2585BB7-0E2B-B849-9347-21F1ED6EAC3B}" type="slidenum">
              <a:rPr lang="en-US" smtClean="0"/>
              <a:t>68</a:t>
            </a:fld>
            <a:endParaRPr lang="en-US"/>
          </a:p>
        </p:txBody>
      </p:sp>
    </p:spTree>
    <p:extLst>
      <p:ext uri="{BB962C8B-B14F-4D97-AF65-F5344CB8AC3E}">
        <p14:creationId xmlns:p14="http://schemas.microsoft.com/office/powerpoint/2010/main" val="239622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Throw in in-beam PET </a:t>
            </a:r>
          </a:p>
        </p:txBody>
      </p:sp>
      <p:sp>
        <p:nvSpPr>
          <p:cNvPr id="93" name="Rectangle 92"/>
          <p:cNvSpPr/>
          <p:nvPr/>
        </p:nvSpPr>
        <p:spPr>
          <a:xfrm>
            <a:off x="405606" y="2056606"/>
            <a:ext cx="11125200" cy="1107996"/>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The idea: Use the positrons produced by the beam to image the “target area”</a:t>
            </a:r>
          </a:p>
          <a:p>
            <a:pPr>
              <a:spcAft>
                <a:spcPts val="1200"/>
              </a:spcAft>
            </a:pPr>
            <a:r>
              <a:rPr lang="en-US" sz="2800" b="1" dirty="0">
                <a:solidFill>
                  <a:srgbClr val="3366FF"/>
                </a:solidFill>
                <a:latin typeface="Arial Narrow Bold"/>
                <a:cs typeface="Arial Narrow Bold"/>
              </a:rPr>
              <a:t>More energy loss = more positrons </a:t>
            </a:r>
          </a:p>
        </p:txBody>
      </p:sp>
      <p:pic>
        <p:nvPicPr>
          <p:cNvPr id="2" name="Picture 1"/>
          <p:cNvPicPr>
            <a:picLocks noChangeAspect="1"/>
          </p:cNvPicPr>
          <p:nvPr/>
        </p:nvPicPr>
        <p:blipFill>
          <a:blip r:embed="rId2"/>
          <a:stretch>
            <a:fillRect/>
          </a:stretch>
        </p:blipFill>
        <p:spPr>
          <a:xfrm>
            <a:off x="5663406" y="2818606"/>
            <a:ext cx="4691845" cy="4648200"/>
          </a:xfrm>
          <a:prstGeom prst="rect">
            <a:avLst/>
          </a:prstGeom>
        </p:spPr>
      </p:pic>
      <p:pic>
        <p:nvPicPr>
          <p:cNvPr id="4" name="Picture 3"/>
          <p:cNvPicPr>
            <a:picLocks noChangeAspect="1"/>
          </p:cNvPicPr>
          <p:nvPr/>
        </p:nvPicPr>
        <p:blipFill>
          <a:blip r:embed="rId3"/>
          <a:stretch>
            <a:fillRect/>
          </a:stretch>
        </p:blipFill>
        <p:spPr>
          <a:xfrm>
            <a:off x="481806" y="3428206"/>
            <a:ext cx="4089400" cy="4419600"/>
          </a:xfrm>
          <a:prstGeom prst="rect">
            <a:avLst/>
          </a:prstGeom>
        </p:spPr>
      </p:pic>
      <p:sp>
        <p:nvSpPr>
          <p:cNvPr id="12" name="Rectangle 11"/>
          <p:cNvSpPr/>
          <p:nvPr/>
        </p:nvSpPr>
        <p:spPr>
          <a:xfrm>
            <a:off x="558006" y="8187610"/>
            <a:ext cx="4038600" cy="1107996"/>
          </a:xfrm>
          <a:prstGeom prst="rect">
            <a:avLst/>
          </a:prstGeom>
        </p:spPr>
        <p:txBody>
          <a:bodyPr wrap="square">
            <a:spAutoFit/>
          </a:bodyPr>
          <a:lstStyle/>
          <a:p>
            <a:pPr marL="457200" indent="-457200">
              <a:spcAft>
                <a:spcPts val="1200"/>
              </a:spcAft>
              <a:buFont typeface="Arial"/>
              <a:buChar char="•"/>
            </a:pPr>
            <a:r>
              <a:rPr lang="en-US" sz="2800" b="1" dirty="0">
                <a:solidFill>
                  <a:srgbClr val="3366FF"/>
                </a:solidFill>
                <a:latin typeface="Arial Narrow Bold"/>
                <a:cs typeface="Arial Narrow Bold"/>
              </a:rPr>
              <a:t>Therapy Verification</a:t>
            </a:r>
          </a:p>
          <a:p>
            <a:pPr marL="457200" indent="-457200">
              <a:spcAft>
                <a:spcPts val="1200"/>
              </a:spcAft>
              <a:buFont typeface="Arial"/>
              <a:buChar char="•"/>
            </a:pPr>
            <a:r>
              <a:rPr lang="en-US" sz="2800" b="1" dirty="0" err="1">
                <a:solidFill>
                  <a:srgbClr val="3366FF"/>
                </a:solidFill>
                <a:latin typeface="Arial Narrow Bold"/>
                <a:cs typeface="Arial Narrow Bold"/>
              </a:rPr>
              <a:t>Mispositioning</a:t>
            </a:r>
            <a:endParaRPr lang="en-US" sz="2800" b="1" dirty="0">
              <a:solidFill>
                <a:srgbClr val="3366FF"/>
              </a:solidFill>
              <a:latin typeface="Arial Narrow Bold"/>
              <a:cs typeface="Arial Narrow Bold"/>
            </a:endParaRPr>
          </a:p>
        </p:txBody>
      </p:sp>
      <p:sp>
        <p:nvSpPr>
          <p:cNvPr id="13" name="Rectangle 12"/>
          <p:cNvSpPr/>
          <p:nvPr/>
        </p:nvSpPr>
        <p:spPr>
          <a:xfrm>
            <a:off x="4825206" y="8152606"/>
            <a:ext cx="7924800" cy="1107996"/>
          </a:xfrm>
          <a:prstGeom prst="rect">
            <a:avLst/>
          </a:prstGeom>
        </p:spPr>
        <p:txBody>
          <a:bodyPr wrap="square">
            <a:spAutoFit/>
          </a:bodyPr>
          <a:lstStyle/>
          <a:p>
            <a:pPr marL="457200" indent="-457200">
              <a:spcAft>
                <a:spcPts val="1200"/>
              </a:spcAft>
              <a:buFont typeface="Arial"/>
              <a:buChar char="•"/>
            </a:pPr>
            <a:r>
              <a:rPr lang="en-US" sz="2800" b="1" dirty="0">
                <a:solidFill>
                  <a:srgbClr val="3366FF"/>
                </a:solidFill>
                <a:latin typeface="Arial Narrow Bold"/>
                <a:cs typeface="Arial Narrow Bold"/>
              </a:rPr>
              <a:t>Correct for individual “body types” (tissue density) </a:t>
            </a:r>
          </a:p>
          <a:p>
            <a:pPr marL="457200" indent="-457200">
              <a:spcAft>
                <a:spcPts val="1200"/>
              </a:spcAft>
              <a:buFont typeface="Arial"/>
              <a:buChar char="•"/>
            </a:pPr>
            <a:r>
              <a:rPr lang="en-US" sz="2800" b="1" dirty="0">
                <a:solidFill>
                  <a:srgbClr val="3366FF"/>
                </a:solidFill>
                <a:latin typeface="Arial Narrow Bold"/>
                <a:cs typeface="Arial Narrow Bold"/>
              </a:rPr>
              <a:t>Organ movement correction</a:t>
            </a:r>
          </a:p>
        </p:txBody>
      </p:sp>
      <p:sp>
        <p:nvSpPr>
          <p:cNvPr id="7" name="Slide Number Placeholder 6"/>
          <p:cNvSpPr>
            <a:spLocks noGrp="1"/>
          </p:cNvSpPr>
          <p:nvPr>
            <p:ph type="sldNum" sz="quarter" idx="4"/>
          </p:nvPr>
        </p:nvSpPr>
        <p:spPr/>
        <p:txBody>
          <a:bodyPr/>
          <a:lstStyle/>
          <a:p>
            <a:fld id="{B2585BB7-0E2B-B849-9347-21F1ED6EAC3B}" type="slidenum">
              <a:rPr lang="en-US" smtClean="0"/>
              <a:t>69</a:t>
            </a:fld>
            <a:endParaRPr lang="en-US"/>
          </a:p>
        </p:txBody>
      </p:sp>
    </p:spTree>
    <p:extLst>
      <p:ext uri="{BB962C8B-B14F-4D97-AF65-F5344CB8AC3E}">
        <p14:creationId xmlns:p14="http://schemas.microsoft.com/office/powerpoint/2010/main" val="3832564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What does one want, and how does one choose a technology?</a:t>
            </a:r>
          </a:p>
        </p:txBody>
      </p:sp>
      <p:sp>
        <p:nvSpPr>
          <p:cNvPr id="4" name="Text Box 2"/>
          <p:cNvSpPr txBox="1">
            <a:spLocks noChangeArrowheads="1"/>
          </p:cNvSpPr>
          <p:nvPr/>
        </p:nvSpPr>
        <p:spPr bwMode="auto">
          <a:xfrm>
            <a:off x="939006" y="2171700"/>
            <a:ext cx="10439400" cy="2856706"/>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Sensitivity	- How well can you actually see what you are after? </a:t>
            </a:r>
          </a:p>
          <a:p>
            <a:pPr marL="461962" indent="-457200" eaLnBrk="1" hangingPunct="1">
              <a:spcBef>
                <a:spcPts val="1963"/>
              </a:spcBef>
              <a:buClrTx/>
              <a:buFont typeface="Arial"/>
              <a:buChar char="•"/>
              <a:defRPr/>
            </a:pPr>
            <a:r>
              <a:rPr lang="en-US" sz="2600" b="1" dirty="0">
                <a:solidFill>
                  <a:srgbClr val="0000FF"/>
                </a:solidFill>
                <a:latin typeface="Arial Narrow" charset="0"/>
              </a:rPr>
              <a:t>Selectivity	- How well does your method distinguish between, say, benign 					  and malicious tissue? </a:t>
            </a:r>
          </a:p>
          <a:p>
            <a:pPr marL="461962" indent="-457200" eaLnBrk="1" hangingPunct="1">
              <a:spcBef>
                <a:spcPts val="1963"/>
              </a:spcBef>
              <a:buClrTx/>
              <a:buFont typeface="Arial"/>
              <a:buChar char="•"/>
              <a:defRPr/>
            </a:pPr>
            <a:r>
              <a:rPr lang="en-US" sz="2600" b="1" dirty="0">
                <a:solidFill>
                  <a:srgbClr val="0000FF"/>
                </a:solidFill>
                <a:latin typeface="Arial Narrow" charset="0"/>
              </a:rPr>
              <a:t>Contrast		- What is the dynamic range between the different features in 					  your image?</a:t>
            </a:r>
          </a:p>
        </p:txBody>
      </p:sp>
      <p:sp>
        <p:nvSpPr>
          <p:cNvPr id="5" name="Text Box 2"/>
          <p:cNvSpPr txBox="1">
            <a:spLocks noChangeArrowheads="1"/>
          </p:cNvSpPr>
          <p:nvPr/>
        </p:nvSpPr>
        <p:spPr bwMode="auto">
          <a:xfrm>
            <a:off x="862806" y="6095206"/>
            <a:ext cx="8534400" cy="24384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dirty="0">
                <a:solidFill>
                  <a:srgbClr val="606060"/>
                </a:solidFill>
                <a:latin typeface="Arial Narrow" charset="0"/>
              </a:rPr>
              <a:t>For example, if you want to see if a bone is broken, X-rays (and by extension, CT) gives you a high value on all three – the contrast between bone and tissue is large</a:t>
            </a:r>
          </a:p>
          <a:p>
            <a:pPr marL="461962" indent="-457200" eaLnBrk="1" hangingPunct="1">
              <a:spcBef>
                <a:spcPts val="1963"/>
              </a:spcBef>
              <a:buClrTx/>
              <a:buFont typeface="Arial"/>
              <a:buChar char="•"/>
              <a:defRPr/>
            </a:pPr>
            <a:r>
              <a:rPr lang="en-US" sz="2600" dirty="0">
                <a:solidFill>
                  <a:srgbClr val="606060"/>
                </a:solidFill>
                <a:latin typeface="Arial Narrow" charset="0"/>
              </a:rPr>
              <a:t>X-ray for a mammogram has a low value on all three</a:t>
            </a:r>
          </a:p>
          <a:p>
            <a:pPr marL="461962" indent="-457200" eaLnBrk="1" hangingPunct="1">
              <a:spcBef>
                <a:spcPts val="1963"/>
              </a:spcBef>
              <a:buClrTx/>
              <a:buFont typeface="Arial"/>
              <a:buChar char="•"/>
              <a:defRPr/>
            </a:pPr>
            <a:endParaRPr lang="en-US" sz="2600" dirty="0">
              <a:solidFill>
                <a:srgbClr val="606060"/>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7</a:t>
            </a:fld>
            <a:endParaRPr lang="en-US"/>
          </a:p>
        </p:txBody>
      </p:sp>
    </p:spTree>
    <p:extLst>
      <p:ext uri="{BB962C8B-B14F-4D97-AF65-F5344CB8AC3E}">
        <p14:creationId xmlns:p14="http://schemas.microsoft.com/office/powerpoint/2010/main" val="33984546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Each modality has strengths and weaknesses</a:t>
            </a:r>
          </a:p>
        </p:txBody>
      </p:sp>
      <p:sp>
        <p:nvSpPr>
          <p:cNvPr id="4" name="Text Box 2"/>
          <p:cNvSpPr txBox="1">
            <a:spLocks noChangeArrowheads="1"/>
          </p:cNvSpPr>
          <p:nvPr/>
        </p:nvSpPr>
        <p:spPr bwMode="auto">
          <a:xfrm>
            <a:off x="939006" y="2171700"/>
            <a:ext cx="10439400" cy="2856706"/>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For example, MRI has excellent position resolution but is “blind” to metabolic processes</a:t>
            </a:r>
          </a:p>
          <a:p>
            <a:pPr marL="461962" indent="-457200" eaLnBrk="1" hangingPunct="1">
              <a:spcBef>
                <a:spcPts val="1963"/>
              </a:spcBef>
              <a:buClrTx/>
              <a:buFont typeface="Arial"/>
              <a:buChar char="•"/>
              <a:defRPr/>
            </a:pPr>
            <a:r>
              <a:rPr lang="en-US" sz="2600" b="1" dirty="0">
                <a:solidFill>
                  <a:srgbClr val="0000FF"/>
                </a:solidFill>
                <a:latin typeface="Arial Narrow" charset="0"/>
              </a:rPr>
              <a:t>PET can show the metabolism but the position resolution is poor</a:t>
            </a:r>
          </a:p>
          <a:p>
            <a:pPr marL="461962" indent="-457200" eaLnBrk="1" hangingPunct="1">
              <a:spcBef>
                <a:spcPts val="1963"/>
              </a:spcBef>
              <a:buClrTx/>
              <a:buFont typeface="Arial"/>
              <a:buChar char="•"/>
              <a:defRPr/>
            </a:pPr>
            <a:r>
              <a:rPr lang="en-US" sz="2600" b="1" dirty="0">
                <a:solidFill>
                  <a:srgbClr val="0000FF"/>
                </a:solidFill>
                <a:latin typeface="Arial Narrow" charset="0"/>
              </a:rPr>
              <a:t>Think of different modalities as looking at the same thing in different ways</a:t>
            </a:r>
          </a:p>
        </p:txBody>
      </p:sp>
      <p:sp>
        <p:nvSpPr>
          <p:cNvPr id="6" name="Text Box 2"/>
          <p:cNvSpPr txBox="1">
            <a:spLocks noChangeArrowheads="1"/>
          </p:cNvSpPr>
          <p:nvPr/>
        </p:nvSpPr>
        <p:spPr bwMode="auto">
          <a:xfrm>
            <a:off x="939006" y="5485606"/>
            <a:ext cx="10439400" cy="2856706"/>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MRI by and large images the density of protons (think water in tissue)</a:t>
            </a:r>
          </a:p>
          <a:p>
            <a:pPr marL="461962" indent="-457200" eaLnBrk="1" hangingPunct="1">
              <a:spcBef>
                <a:spcPts val="1963"/>
              </a:spcBef>
              <a:buClrTx/>
              <a:buFont typeface="Arial"/>
              <a:buChar char="•"/>
              <a:defRPr/>
            </a:pPr>
            <a:r>
              <a:rPr lang="en-US" sz="2600" b="1" dirty="0">
                <a:solidFill>
                  <a:srgbClr val="0000FF"/>
                </a:solidFill>
                <a:latin typeface="Arial Narrow" charset="0"/>
              </a:rPr>
              <a:t>X-ray and CT image the electron density in tissue (that’s why bones show up so nicely)</a:t>
            </a:r>
          </a:p>
          <a:p>
            <a:pPr marL="461962" indent="-457200" eaLnBrk="1" hangingPunct="1">
              <a:spcBef>
                <a:spcPts val="1963"/>
              </a:spcBef>
              <a:buClrTx/>
              <a:buFont typeface="Arial"/>
              <a:buChar char="•"/>
              <a:defRPr/>
            </a:pPr>
            <a:r>
              <a:rPr lang="en-US" sz="2600" b="1" dirty="0">
                <a:solidFill>
                  <a:srgbClr val="0000FF"/>
                </a:solidFill>
                <a:latin typeface="Arial Narrow" charset="0"/>
              </a:rPr>
              <a:t>SPECT and PET can be tailored to show metabolic processes in tissue</a:t>
            </a:r>
          </a:p>
        </p:txBody>
      </p:sp>
      <p:sp>
        <p:nvSpPr>
          <p:cNvPr id="2" name="Slide Number Placeholder 1"/>
          <p:cNvSpPr>
            <a:spLocks noGrp="1"/>
          </p:cNvSpPr>
          <p:nvPr>
            <p:ph type="sldNum" sz="quarter" idx="4"/>
          </p:nvPr>
        </p:nvSpPr>
        <p:spPr/>
        <p:txBody>
          <a:bodyPr/>
          <a:lstStyle/>
          <a:p>
            <a:fld id="{B2585BB7-0E2B-B849-9347-21F1ED6EAC3B}" type="slidenum">
              <a:rPr lang="en-US" smtClean="0"/>
              <a:t>8</a:t>
            </a:fld>
            <a:endParaRPr lang="en-US"/>
          </a:p>
        </p:txBody>
      </p:sp>
    </p:spTree>
    <p:extLst>
      <p:ext uri="{BB962C8B-B14F-4D97-AF65-F5344CB8AC3E}">
        <p14:creationId xmlns:p14="http://schemas.microsoft.com/office/powerpoint/2010/main" val="355359688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Why PET is so cool</a:t>
            </a:r>
          </a:p>
        </p:txBody>
      </p:sp>
      <p:sp>
        <p:nvSpPr>
          <p:cNvPr id="6" name="Text Box 2"/>
          <p:cNvSpPr txBox="1">
            <a:spLocks noChangeArrowheads="1"/>
          </p:cNvSpPr>
          <p:nvPr/>
        </p:nvSpPr>
        <p:spPr bwMode="auto">
          <a:xfrm>
            <a:off x="634206" y="2361406"/>
            <a:ext cx="10439400" cy="60960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PET can be tailored to show </a:t>
            </a:r>
            <a:r>
              <a:rPr lang="en-US" sz="2600" b="1" i="1" dirty="0">
                <a:solidFill>
                  <a:srgbClr val="0000FF"/>
                </a:solidFill>
                <a:latin typeface="Arial Narrow" charset="0"/>
              </a:rPr>
              <a:t>metabolic</a:t>
            </a:r>
            <a:r>
              <a:rPr lang="en-US" sz="2600" b="1" dirty="0">
                <a:solidFill>
                  <a:srgbClr val="0000FF"/>
                </a:solidFill>
                <a:latin typeface="Arial Narrow" charset="0"/>
              </a:rPr>
              <a:t> processes in tissue</a:t>
            </a:r>
          </a:p>
          <a:p>
            <a:pPr marL="461962" indent="-457200" eaLnBrk="1" hangingPunct="1">
              <a:spcBef>
                <a:spcPts val="1963"/>
              </a:spcBef>
              <a:buClrTx/>
              <a:buFont typeface="Arial"/>
              <a:buChar char="•"/>
              <a:defRPr/>
            </a:pPr>
            <a:r>
              <a:rPr lang="en-US" sz="2600" b="1" dirty="0">
                <a:solidFill>
                  <a:srgbClr val="0000FF"/>
                </a:solidFill>
                <a:latin typeface="Arial Narrow" charset="0"/>
              </a:rPr>
              <a:t>Remember, the </a:t>
            </a:r>
            <a:r>
              <a:rPr lang="en-US" sz="2600" b="1" i="1" dirty="0">
                <a:solidFill>
                  <a:srgbClr val="0000FF"/>
                </a:solidFill>
                <a:latin typeface="Arial Narrow" charset="0"/>
              </a:rPr>
              <a:t>chemical</a:t>
            </a:r>
            <a:r>
              <a:rPr lang="en-US" sz="2600" b="1" dirty="0">
                <a:solidFill>
                  <a:srgbClr val="0000FF"/>
                </a:solidFill>
                <a:latin typeface="Arial Narrow" charset="0"/>
              </a:rPr>
              <a:t> properties of a radioactive isotope are the same as the stable isotope – it will be used by the body indiscriminately</a:t>
            </a:r>
          </a:p>
          <a:p>
            <a:pPr marL="461962" indent="-457200" eaLnBrk="1" hangingPunct="1">
              <a:spcBef>
                <a:spcPts val="1963"/>
              </a:spcBef>
              <a:buClrTx/>
              <a:buFont typeface="Arial"/>
              <a:buChar char="•"/>
              <a:defRPr/>
            </a:pPr>
            <a:r>
              <a:rPr lang="en-US" sz="2600" b="1" dirty="0">
                <a:solidFill>
                  <a:srgbClr val="0000FF"/>
                </a:solidFill>
                <a:latin typeface="Arial Narrow" charset="0"/>
              </a:rPr>
              <a:t>So you take a molecule that is used in your body for some process – sugar, dopamine, what have you, swap out an atom for a radioactive one</a:t>
            </a:r>
          </a:p>
          <a:p>
            <a:pPr marL="461962" indent="-457200" eaLnBrk="1" hangingPunct="1">
              <a:spcBef>
                <a:spcPts val="1963"/>
              </a:spcBef>
              <a:buClrTx/>
              <a:buFont typeface="Arial"/>
              <a:buChar char="•"/>
              <a:defRPr/>
            </a:pPr>
            <a:r>
              <a:rPr lang="en-US" sz="2600" b="1" dirty="0">
                <a:solidFill>
                  <a:srgbClr val="0000FF"/>
                </a:solidFill>
                <a:latin typeface="Arial Narrow" charset="0"/>
              </a:rPr>
              <a:t>You get “hot spots” where lots of said molecules are used by the body</a:t>
            </a:r>
          </a:p>
          <a:p>
            <a:pPr marL="461962" indent="-457200" eaLnBrk="1" hangingPunct="1">
              <a:spcBef>
                <a:spcPts val="1963"/>
              </a:spcBef>
              <a:buClrTx/>
              <a:buFont typeface="Arial"/>
              <a:buChar char="•"/>
              <a:defRPr/>
            </a:pPr>
            <a:r>
              <a:rPr lang="en-US" sz="2600" b="1" dirty="0">
                <a:solidFill>
                  <a:srgbClr val="0000FF"/>
                </a:solidFill>
                <a:latin typeface="Arial Narrow" charset="0"/>
              </a:rPr>
              <a:t>For example, a tumor that grows uses a lot of energy (sugar), so radioactively tagged sugar will accumulate a lot of activity there</a:t>
            </a:r>
          </a:p>
          <a:p>
            <a:pPr marL="461962" indent="-457200" eaLnBrk="1" hangingPunct="1">
              <a:spcBef>
                <a:spcPts val="1963"/>
              </a:spcBef>
              <a:buClrTx/>
              <a:buFont typeface="Arial"/>
              <a:buChar char="•"/>
              <a:defRPr/>
            </a:pPr>
            <a:r>
              <a:rPr lang="en-US" sz="2600" b="1" dirty="0">
                <a:solidFill>
                  <a:srgbClr val="0000FF"/>
                </a:solidFill>
                <a:latin typeface="Arial Narrow" charset="0"/>
              </a:rPr>
              <a:t>Or tag molecules that the brain burns when it “thinks” – active areas show up as hot spots</a:t>
            </a:r>
          </a:p>
          <a:p>
            <a:pPr marL="461962" indent="-457200" eaLnBrk="1" hangingPunct="1">
              <a:spcBef>
                <a:spcPts val="1963"/>
              </a:spcBef>
              <a:buClrTx/>
              <a:buFont typeface="Arial"/>
              <a:buChar char="•"/>
              <a:defRPr/>
            </a:pPr>
            <a:r>
              <a:rPr lang="en-US" sz="2600" b="1" dirty="0">
                <a:solidFill>
                  <a:srgbClr val="0000FF"/>
                </a:solidFill>
                <a:latin typeface="Arial Narrow" charset="0"/>
              </a:rPr>
              <a:t> Frequently used radiotracers are </a:t>
            </a:r>
            <a:r>
              <a:rPr lang="en-US" sz="2600" b="1" baseline="30000" dirty="0">
                <a:solidFill>
                  <a:srgbClr val="0000FF"/>
                </a:solidFill>
                <a:latin typeface="Arial Narrow" charset="0"/>
              </a:rPr>
              <a:t>11</a:t>
            </a:r>
            <a:r>
              <a:rPr lang="en-US" sz="2600" b="1" dirty="0">
                <a:solidFill>
                  <a:srgbClr val="0000FF"/>
                </a:solidFill>
                <a:latin typeface="Arial Narrow" charset="0"/>
              </a:rPr>
              <a:t>C and </a:t>
            </a:r>
            <a:r>
              <a:rPr lang="en-US" sz="2600" b="1" baseline="30000" dirty="0">
                <a:solidFill>
                  <a:srgbClr val="0000FF"/>
                </a:solidFill>
                <a:latin typeface="Arial Narrow" charset="0"/>
              </a:rPr>
              <a:t>18</a:t>
            </a:r>
            <a:r>
              <a:rPr lang="en-US" sz="2600" b="1" dirty="0">
                <a:solidFill>
                  <a:srgbClr val="0000FF"/>
                </a:solidFill>
                <a:latin typeface="Arial Narrow" charset="0"/>
              </a:rPr>
              <a:t>F (all beta+ =  positrons) </a:t>
            </a:r>
          </a:p>
          <a:p>
            <a:pPr marL="461962" indent="-457200" eaLnBrk="1" hangingPunct="1">
              <a:spcBef>
                <a:spcPts val="1963"/>
              </a:spcBef>
              <a:buClrTx/>
              <a:buFont typeface="Arial"/>
              <a:buChar char="•"/>
              <a:defRPr/>
            </a:pPr>
            <a:endParaRPr lang="en-US" sz="2600" b="1" dirty="0">
              <a:solidFill>
                <a:srgbClr val="0000FF"/>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9</a:t>
            </a:fld>
            <a:endParaRPr lang="en-US"/>
          </a:p>
        </p:txBody>
      </p:sp>
    </p:spTree>
    <p:extLst>
      <p:ext uri="{BB962C8B-B14F-4D97-AF65-F5344CB8AC3E}">
        <p14:creationId xmlns:p14="http://schemas.microsoft.com/office/powerpoint/2010/main" val="97561074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67922</TotalTime>
  <Words>4589</Words>
  <Application>Microsoft Macintosh PowerPoint</Application>
  <PresentationFormat>Custom</PresentationFormat>
  <Paragraphs>592</Paragraphs>
  <Slides>69</Slides>
  <Notes>24</Notes>
  <HiddenSlides>0</HiddenSlides>
  <MMClips>1</MMClips>
  <ScaleCrop>false</ScaleCrop>
  <HeadingPairs>
    <vt:vector size="6" baseType="variant">
      <vt:variant>
        <vt:lpstr>Fonts Used</vt:lpstr>
      </vt:variant>
      <vt:variant>
        <vt:i4>10</vt:i4>
      </vt:variant>
      <vt:variant>
        <vt:lpstr>Theme</vt:lpstr>
      </vt:variant>
      <vt:variant>
        <vt:i4>27</vt:i4>
      </vt:variant>
      <vt:variant>
        <vt:lpstr>Slide Titles</vt:lpstr>
      </vt:variant>
      <vt:variant>
        <vt:i4>69</vt:i4>
      </vt:variant>
    </vt:vector>
  </HeadingPairs>
  <TitlesOfParts>
    <vt:vector size="106" baseType="lpstr">
      <vt:lpstr>Brush Script MT Italic</vt:lpstr>
      <vt:lpstr>Arial</vt:lpstr>
      <vt:lpstr>Arial Narrow</vt:lpstr>
      <vt:lpstr>Arial Narrow Bold</vt:lpstr>
      <vt:lpstr>Helvetica Neue</vt:lpstr>
      <vt:lpstr>Helvetica Neue Light</vt:lpstr>
      <vt:lpstr>Symbol</vt:lpstr>
      <vt:lpstr>Times</vt:lpstr>
      <vt:lpstr>Times New Roman</vt:lpstr>
      <vt:lpstr>Wingdings</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15_Office Theme</vt:lpstr>
      <vt:lpstr>16_Office Theme</vt:lpstr>
      <vt:lpstr>17_Office Theme</vt:lpstr>
      <vt:lpstr>18_Office Theme</vt:lpstr>
      <vt:lpstr>19_Office Theme</vt:lpstr>
      <vt:lpstr>20_Office Theme</vt:lpstr>
      <vt:lpstr>21_Office Theme</vt:lpstr>
      <vt:lpstr>22_Office Theme</vt:lpstr>
      <vt:lpstr>23_Office Theme</vt:lpstr>
      <vt:lpstr>24_Office Theme</vt:lpstr>
      <vt:lpstr>25_Office Theme</vt:lpstr>
      <vt:lpstr>26_Office Theme</vt:lpstr>
      <vt:lpstr>27_Office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PET Scanner for Plants at the Brookhaven National Laboratory </dc:title>
  <cp:lastModifiedBy>Martin Purschke</cp:lastModifiedBy>
  <cp:revision>237</cp:revision>
  <cp:lastPrinted>1601-01-01T00:00:00Z</cp:lastPrinted>
  <dcterms:created xsi:type="dcterms:W3CDTF">1601-01-01T00:00:00Z</dcterms:created>
  <dcterms:modified xsi:type="dcterms:W3CDTF">2025-06-17T04:45:59Z</dcterms:modified>
</cp:coreProperties>
</file>