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15.jpg" ContentType="image/jpeg"/>
  <Override PartName="/ppt/media/image18.jpg" ContentType="image/jpeg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38" r:id="rId1"/>
  </p:sldMasterIdLst>
  <p:notesMasterIdLst>
    <p:notesMasterId r:id="rId55"/>
  </p:notesMasterIdLst>
  <p:handoutMasterIdLst>
    <p:handoutMasterId r:id="rId56"/>
  </p:handoutMasterIdLst>
  <p:sldIdLst>
    <p:sldId id="489" r:id="rId2"/>
    <p:sldId id="482" r:id="rId3"/>
    <p:sldId id="485" r:id="rId4"/>
    <p:sldId id="441" r:id="rId5"/>
    <p:sldId id="325" r:id="rId6"/>
    <p:sldId id="486" r:id="rId7"/>
    <p:sldId id="258" r:id="rId8"/>
    <p:sldId id="403" r:id="rId9"/>
    <p:sldId id="404" r:id="rId10"/>
    <p:sldId id="476" r:id="rId11"/>
    <p:sldId id="405" r:id="rId12"/>
    <p:sldId id="433" r:id="rId13"/>
    <p:sldId id="493" r:id="rId14"/>
    <p:sldId id="487" r:id="rId15"/>
    <p:sldId id="438" r:id="rId16"/>
    <p:sldId id="257" r:id="rId17"/>
    <p:sldId id="260" r:id="rId18"/>
    <p:sldId id="402" r:id="rId19"/>
    <p:sldId id="488" r:id="rId20"/>
    <p:sldId id="413" r:id="rId21"/>
    <p:sldId id="400" r:id="rId22"/>
    <p:sldId id="477" r:id="rId23"/>
    <p:sldId id="419" r:id="rId24"/>
    <p:sldId id="499" r:id="rId25"/>
    <p:sldId id="420" r:id="rId26"/>
    <p:sldId id="415" r:id="rId27"/>
    <p:sldId id="436" r:id="rId28"/>
    <p:sldId id="439" r:id="rId29"/>
    <p:sldId id="450" r:id="rId30"/>
    <p:sldId id="495" r:id="rId31"/>
    <p:sldId id="451" r:id="rId32"/>
    <p:sldId id="456" r:id="rId33"/>
    <p:sldId id="492" r:id="rId34"/>
    <p:sldId id="467" r:id="rId35"/>
    <p:sldId id="479" r:id="rId36"/>
    <p:sldId id="480" r:id="rId37"/>
    <p:sldId id="478" r:id="rId38"/>
    <p:sldId id="490" r:id="rId39"/>
    <p:sldId id="494" r:id="rId40"/>
    <p:sldId id="491" r:id="rId41"/>
    <p:sldId id="484" r:id="rId42"/>
    <p:sldId id="457" r:id="rId43"/>
    <p:sldId id="458" r:id="rId44"/>
    <p:sldId id="423" r:id="rId45"/>
    <p:sldId id="410" r:id="rId46"/>
    <p:sldId id="498" r:id="rId47"/>
    <p:sldId id="497" r:id="rId48"/>
    <p:sldId id="336" r:id="rId49"/>
    <p:sldId id="424" r:id="rId50"/>
    <p:sldId id="295" r:id="rId51"/>
    <p:sldId id="425" r:id="rId52"/>
    <p:sldId id="496" r:id="rId53"/>
    <p:sldId id="339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D6C1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967" autoAdjust="0"/>
    <p:restoredTop sz="94679" autoAdjust="0"/>
  </p:normalViewPr>
  <p:slideViewPr>
    <p:cSldViewPr snapToGrid="0">
      <p:cViewPr varScale="1">
        <p:scale>
          <a:sx n="129" d="100"/>
          <a:sy n="129" d="100"/>
        </p:scale>
        <p:origin x="20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olos:Downloads:ISOTDAQ:TimeSeri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79706693237667E-2"/>
          <c:y val="0.11111518226661034"/>
          <c:w val="0.65814820181647871"/>
          <c:h val="0.7442778441493561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Buffer Occupancy (%)</c:v>
                </c:pt>
              </c:strCache>
            </c:strRef>
          </c:tx>
          <c:spPr>
            <a:ln w="25400">
              <a:solidFill>
                <a:schemeClr val="bg2">
                  <a:lumMod val="50000"/>
                </a:schemeClr>
              </a:solidFill>
              <a:prstDash val="sysDash"/>
            </a:ln>
          </c:spPr>
          <c:cat>
            <c:numRef>
              <c:f>Sheet1!$A$2:$A$32</c:f>
              <c:numCache>
                <c:formatCode>General</c:formatCode>
                <c:ptCount val="3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</c:numCache>
            </c:numRef>
          </c:cat>
          <c:val>
            <c:numRef>
              <c:f>Sheet1!$B$2:$B$32</c:f>
              <c:numCache>
                <c:formatCode>General</c:formatCode>
                <c:ptCount val="3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80</c:v>
                </c:pt>
                <c:pt idx="11">
                  <c:v>70</c:v>
                </c:pt>
                <c:pt idx="12">
                  <c:v>60</c:v>
                </c:pt>
                <c:pt idx="13">
                  <c:v>50</c:v>
                </c:pt>
                <c:pt idx="14">
                  <c:v>40</c:v>
                </c:pt>
                <c:pt idx="15">
                  <c:v>30</c:v>
                </c:pt>
                <c:pt idx="16">
                  <c:v>20</c:v>
                </c:pt>
                <c:pt idx="17">
                  <c:v>10</c:v>
                </c:pt>
                <c:pt idx="18">
                  <c:v>20</c:v>
                </c:pt>
                <c:pt idx="19">
                  <c:v>30</c:v>
                </c:pt>
                <c:pt idx="20">
                  <c:v>40</c:v>
                </c:pt>
                <c:pt idx="21">
                  <c:v>30</c:v>
                </c:pt>
                <c:pt idx="22">
                  <c:v>20</c:v>
                </c:pt>
                <c:pt idx="23">
                  <c:v>10</c:v>
                </c:pt>
                <c:pt idx="24">
                  <c:v>0</c:v>
                </c:pt>
                <c:pt idx="25">
                  <c:v>10</c:v>
                </c:pt>
                <c:pt idx="26">
                  <c:v>20</c:v>
                </c:pt>
                <c:pt idx="27">
                  <c:v>30</c:v>
                </c:pt>
                <c:pt idx="28">
                  <c:v>40</c:v>
                </c:pt>
                <c:pt idx="29">
                  <c:v>30</c:v>
                </c:pt>
                <c:pt idx="30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D01-BA45-A068-78F6BEE2CAE5}"/>
            </c:ext>
          </c:extLst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Min</c:v>
                </c:pt>
              </c:strCache>
            </c:strRef>
          </c:tx>
          <c:cat>
            <c:numRef>
              <c:f>Sheet1!$A$2:$A$32</c:f>
              <c:numCache>
                <c:formatCode>General</c:formatCode>
                <c:ptCount val="3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</c:numCache>
            </c:numRef>
          </c:cat>
          <c:val>
            <c:numRef>
              <c:f>Sheet1!$C$2:$C$32</c:f>
              <c:numCache>
                <c:formatCode>General</c:formatCode>
                <c:ptCount val="31"/>
                <c:pt idx="10">
                  <c:v>0</c:v>
                </c:pt>
                <c:pt idx="20">
                  <c:v>10</c:v>
                </c:pt>
                <c:pt idx="3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0A9-B34D-A2ED-3E038425828C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Average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cat>
            <c:numRef>
              <c:f>Sheet1!$A$2:$A$32</c:f>
              <c:numCache>
                <c:formatCode>General</c:formatCode>
                <c:ptCount val="3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</c:numCache>
            </c:numRef>
          </c:cat>
          <c:val>
            <c:numRef>
              <c:f>Sheet1!$D$2:$D$32</c:f>
              <c:numCache>
                <c:formatCode>General</c:formatCode>
                <c:ptCount val="31"/>
                <c:pt idx="10">
                  <c:v>45</c:v>
                </c:pt>
                <c:pt idx="20">
                  <c:v>41</c:v>
                </c:pt>
                <c:pt idx="30">
                  <c:v>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0A9-B34D-A2ED-3E038425828C}"/>
            </c:ext>
          </c:extLst>
        </c:ser>
        <c:ser>
          <c:idx val="4"/>
          <c:order val="3"/>
          <c:tx>
            <c:strRef>
              <c:f>Sheet1!$E$1</c:f>
              <c:strCache>
                <c:ptCount val="1"/>
                <c:pt idx="0">
                  <c:v>Max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ln>
                <a:solidFill>
                  <a:schemeClr val="accent6">
                    <a:lumMod val="75000"/>
                  </a:schemeClr>
                </a:solidFill>
              </a:ln>
            </c:spPr>
          </c:marker>
          <c:cat>
            <c:numRef>
              <c:f>Sheet1!$A$2:$A$32</c:f>
              <c:numCache>
                <c:formatCode>General</c:formatCode>
                <c:ptCount val="3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</c:numCache>
            </c:numRef>
          </c:cat>
          <c:val>
            <c:numRef>
              <c:f>Sheet1!$E$2:$E$32</c:f>
              <c:numCache>
                <c:formatCode>General</c:formatCode>
                <c:ptCount val="31"/>
                <c:pt idx="10">
                  <c:v>90</c:v>
                </c:pt>
                <c:pt idx="20">
                  <c:v>80</c:v>
                </c:pt>
                <c:pt idx="30">
                  <c:v>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0A9-B34D-A2ED-3E03842582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0393224"/>
        <c:axId val="-2070854200"/>
      </c:lineChart>
      <c:catAx>
        <c:axId val="-2080393224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 sz="1600"/>
                </a:pPr>
                <a:r>
                  <a:rPr lang="en-GB" sz="1600"/>
                  <a:t>Time (ms)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 rot="-60000000" vert="horz"/>
          <a:lstStyle/>
          <a:p>
            <a:pPr>
              <a:defRPr sz="1600"/>
            </a:pPr>
            <a:endParaRPr lang="en-FR"/>
          </a:p>
        </c:txPr>
        <c:crossAx val="-2070854200"/>
        <c:crosses val="autoZero"/>
        <c:auto val="1"/>
        <c:lblAlgn val="ctr"/>
        <c:lblOffset val="100"/>
        <c:tickLblSkip val="10"/>
        <c:noMultiLvlLbl val="0"/>
      </c:catAx>
      <c:valAx>
        <c:axId val="-2070854200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GB" sz="1600"/>
                  <a:t> Occupancy (%)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600"/>
            </a:pPr>
            <a:endParaRPr lang="en-FR"/>
          </a:p>
        </c:txPr>
        <c:crossAx val="-2080393224"/>
        <c:crossesAt val="-1"/>
        <c:crossBetween val="between"/>
      </c:valAx>
    </c:plotArea>
    <c:legend>
      <c:legendPos val="b"/>
      <c:layout>
        <c:manualLayout>
          <c:xMode val="edge"/>
          <c:yMode val="edge"/>
          <c:x val="0.68730315298079758"/>
          <c:y val="4.8099057992762144E-2"/>
          <c:w val="0.29131178704271909"/>
          <c:h val="0.37163370733551365"/>
        </c:manualLayout>
      </c:layout>
      <c:overlay val="0"/>
      <c:spPr>
        <a:solidFill>
          <a:schemeClr val="bg1">
            <a:lumMod val="95000"/>
          </a:schemeClr>
        </a:solidFill>
      </c:spPr>
      <c:txPr>
        <a:bodyPr rot="0" vert="horz"/>
        <a:lstStyle/>
        <a:p>
          <a:pPr>
            <a:defRPr sz="1600"/>
          </a:pPr>
          <a:endParaRPr lang="en-FR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543273-3C75-074A-BBD5-9FE18604378D}" type="doc">
      <dgm:prSet loTypeId="urn:microsoft.com/office/officeart/2005/8/layout/process1" loCatId="" qsTypeId="urn:microsoft.com/office/officeart/2005/8/quickstyle/simple1" qsCatId="simple" csTypeId="urn:microsoft.com/office/officeart/2005/8/colors/colorful1" csCatId="colorful" phldr="1"/>
      <dgm:spPr/>
    </dgm:pt>
    <dgm:pt modelId="{6557B806-F949-584B-A8DC-A7089E45C854}">
      <dgm:prSet phldrT="[Text]" custT="1"/>
      <dgm:spPr/>
      <dgm:t>
        <a:bodyPr/>
        <a:lstStyle/>
        <a:p>
          <a:r>
            <a:rPr lang="en-GB" sz="2000" dirty="0"/>
            <a:t>print(“Hello, World!”)</a:t>
          </a:r>
        </a:p>
      </dgm:t>
    </dgm:pt>
    <dgm:pt modelId="{AFED9E8A-08C4-E24C-A983-92CC30D99327}" type="parTrans" cxnId="{C522FB05-FE1C-2A49-A3E1-2613C2377EE1}">
      <dgm:prSet/>
      <dgm:spPr/>
      <dgm:t>
        <a:bodyPr/>
        <a:lstStyle/>
        <a:p>
          <a:endParaRPr lang="en-GB"/>
        </a:p>
      </dgm:t>
    </dgm:pt>
    <dgm:pt modelId="{A19DB54A-BB03-1D4D-B101-E0D9F8FE125E}" type="sibTrans" cxnId="{C522FB05-FE1C-2A49-A3E1-2613C2377EE1}">
      <dgm:prSet/>
      <dgm:spPr/>
      <dgm:t>
        <a:bodyPr/>
        <a:lstStyle/>
        <a:p>
          <a:endParaRPr lang="en-GB"/>
        </a:p>
      </dgm:t>
    </dgm:pt>
    <dgm:pt modelId="{F2148119-9767-794C-AD71-F9676AC37473}">
      <dgm:prSet phldrT="[Text]" custT="1"/>
      <dgm:spPr/>
      <dgm:t>
        <a:bodyPr/>
        <a:lstStyle/>
        <a:p>
          <a:r>
            <a:rPr lang="en-US" sz="2000" b="1" dirty="0"/>
            <a:t>The Python </a:t>
          </a:r>
          <a:r>
            <a:rPr lang="en-US" sz="2000" b="1" dirty="0" err="1">
              <a:solidFill>
                <a:srgbClr val="7030A0"/>
              </a:solidFill>
            </a:rPr>
            <a:t>builtins</a:t>
          </a:r>
          <a:r>
            <a:rPr lang="en-US" sz="2000" dirty="0"/>
            <a:t> module</a:t>
          </a:r>
          <a:endParaRPr lang="en-GB" sz="2000" dirty="0"/>
        </a:p>
      </dgm:t>
    </dgm:pt>
    <dgm:pt modelId="{B0EF20B7-F326-CE45-99A8-C256A98DAAB0}" type="parTrans" cxnId="{5B13F196-A2A0-BE48-A378-4A3547E1CFB8}">
      <dgm:prSet/>
      <dgm:spPr/>
      <dgm:t>
        <a:bodyPr/>
        <a:lstStyle/>
        <a:p>
          <a:endParaRPr lang="en-GB"/>
        </a:p>
      </dgm:t>
    </dgm:pt>
    <dgm:pt modelId="{2DBE668E-32B2-7443-8DD1-156BB9F2610E}" type="sibTrans" cxnId="{5B13F196-A2A0-BE48-A378-4A3547E1CFB8}">
      <dgm:prSet/>
      <dgm:spPr/>
      <dgm:t>
        <a:bodyPr/>
        <a:lstStyle/>
        <a:p>
          <a:endParaRPr lang="en-GB"/>
        </a:p>
      </dgm:t>
    </dgm:pt>
    <dgm:pt modelId="{8B257CAC-E2BE-194F-B460-E9A332A2939A}">
      <dgm:prSet phldrT="[Text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n-GB" sz="1400" b="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Hello, World!</a:t>
          </a:r>
        </a:p>
      </dgm:t>
    </dgm:pt>
    <dgm:pt modelId="{4F6B14DC-EEE7-5C49-92E0-A711AF3A6FA2}" type="parTrans" cxnId="{19118DDF-D1FE-064E-9C48-A2C75E6DF8BD}">
      <dgm:prSet/>
      <dgm:spPr/>
      <dgm:t>
        <a:bodyPr/>
        <a:lstStyle/>
        <a:p>
          <a:endParaRPr lang="en-GB"/>
        </a:p>
      </dgm:t>
    </dgm:pt>
    <dgm:pt modelId="{1D9D6B20-30C4-AA44-8195-83121021171D}" type="sibTrans" cxnId="{19118DDF-D1FE-064E-9C48-A2C75E6DF8BD}">
      <dgm:prSet/>
      <dgm:spPr/>
      <dgm:t>
        <a:bodyPr/>
        <a:lstStyle/>
        <a:p>
          <a:endParaRPr lang="en-GB"/>
        </a:p>
      </dgm:t>
    </dgm:pt>
    <dgm:pt modelId="{0F7ACBE8-DB21-AE46-ADE2-96DFC28EC541}" type="pres">
      <dgm:prSet presAssocID="{D4543273-3C75-074A-BBD5-9FE18604378D}" presName="Name0" presStyleCnt="0">
        <dgm:presLayoutVars>
          <dgm:dir/>
          <dgm:resizeHandles val="exact"/>
        </dgm:presLayoutVars>
      </dgm:prSet>
      <dgm:spPr/>
    </dgm:pt>
    <dgm:pt modelId="{142EFC0E-4A05-A14E-8118-46E3ADC7C2C7}" type="pres">
      <dgm:prSet presAssocID="{6557B806-F949-584B-A8DC-A7089E45C854}" presName="node" presStyleLbl="node1" presStyleIdx="0" presStyleCnt="3" custScaleX="143254">
        <dgm:presLayoutVars>
          <dgm:bulletEnabled val="1"/>
        </dgm:presLayoutVars>
      </dgm:prSet>
      <dgm:spPr/>
    </dgm:pt>
    <dgm:pt modelId="{16A25A7B-F5FD-8541-B509-9F0CCC064A1A}" type="pres">
      <dgm:prSet presAssocID="{A19DB54A-BB03-1D4D-B101-E0D9F8FE125E}" presName="sibTrans" presStyleLbl="sibTrans2D1" presStyleIdx="0" presStyleCnt="2"/>
      <dgm:spPr/>
    </dgm:pt>
    <dgm:pt modelId="{BD75AE39-6942-034F-B90E-B65F254524AC}" type="pres">
      <dgm:prSet presAssocID="{A19DB54A-BB03-1D4D-B101-E0D9F8FE125E}" presName="connectorText" presStyleLbl="sibTrans2D1" presStyleIdx="0" presStyleCnt="2"/>
      <dgm:spPr/>
    </dgm:pt>
    <dgm:pt modelId="{2BCBA117-C4D8-1F41-9572-144F0631794B}" type="pres">
      <dgm:prSet presAssocID="{F2148119-9767-794C-AD71-F9676AC37473}" presName="node" presStyleLbl="node1" presStyleIdx="1" presStyleCnt="3" custScaleX="124658" custLinFactNeighborX="-1037" custLinFactNeighborY="-109">
        <dgm:presLayoutVars>
          <dgm:bulletEnabled val="1"/>
        </dgm:presLayoutVars>
      </dgm:prSet>
      <dgm:spPr/>
    </dgm:pt>
    <dgm:pt modelId="{434C80A5-D157-4F4D-A4B8-D2F7B9D0C418}" type="pres">
      <dgm:prSet presAssocID="{2DBE668E-32B2-7443-8DD1-156BB9F2610E}" presName="sibTrans" presStyleLbl="sibTrans2D1" presStyleIdx="1" presStyleCnt="2"/>
      <dgm:spPr/>
    </dgm:pt>
    <dgm:pt modelId="{15060482-849F-3C49-81C7-1F959C6C5A14}" type="pres">
      <dgm:prSet presAssocID="{2DBE668E-32B2-7443-8DD1-156BB9F2610E}" presName="connectorText" presStyleLbl="sibTrans2D1" presStyleIdx="1" presStyleCnt="2"/>
      <dgm:spPr/>
    </dgm:pt>
    <dgm:pt modelId="{17572E2D-99F5-8C4B-88DE-CB1CE6BEF742}" type="pres">
      <dgm:prSet presAssocID="{8B257CAC-E2BE-194F-B460-E9A332A2939A}" presName="node" presStyleLbl="node1" presStyleIdx="2" presStyleCnt="3">
        <dgm:presLayoutVars>
          <dgm:bulletEnabled val="1"/>
        </dgm:presLayoutVars>
      </dgm:prSet>
      <dgm:spPr/>
    </dgm:pt>
  </dgm:ptLst>
  <dgm:cxnLst>
    <dgm:cxn modelId="{9124D800-256D-7248-B18E-9E7C75CF9719}" type="presOf" srcId="{6557B806-F949-584B-A8DC-A7089E45C854}" destId="{142EFC0E-4A05-A14E-8118-46E3ADC7C2C7}" srcOrd="0" destOrd="0" presId="urn:microsoft.com/office/officeart/2005/8/layout/process1"/>
    <dgm:cxn modelId="{C522FB05-FE1C-2A49-A3E1-2613C2377EE1}" srcId="{D4543273-3C75-074A-BBD5-9FE18604378D}" destId="{6557B806-F949-584B-A8DC-A7089E45C854}" srcOrd="0" destOrd="0" parTransId="{AFED9E8A-08C4-E24C-A983-92CC30D99327}" sibTransId="{A19DB54A-BB03-1D4D-B101-E0D9F8FE125E}"/>
    <dgm:cxn modelId="{B9CB9607-2CBB-8145-82F5-4044C5E2DEF1}" type="presOf" srcId="{2DBE668E-32B2-7443-8DD1-156BB9F2610E}" destId="{434C80A5-D157-4F4D-A4B8-D2F7B9D0C418}" srcOrd="0" destOrd="0" presId="urn:microsoft.com/office/officeart/2005/8/layout/process1"/>
    <dgm:cxn modelId="{E8597D26-B116-644D-B0D9-3A5737002295}" type="presOf" srcId="{8B257CAC-E2BE-194F-B460-E9A332A2939A}" destId="{17572E2D-99F5-8C4B-88DE-CB1CE6BEF742}" srcOrd="0" destOrd="0" presId="urn:microsoft.com/office/officeart/2005/8/layout/process1"/>
    <dgm:cxn modelId="{A7D5E24F-92BE-754D-9355-2C160A2FCA5D}" type="presOf" srcId="{A19DB54A-BB03-1D4D-B101-E0D9F8FE125E}" destId="{16A25A7B-F5FD-8541-B509-9F0CCC064A1A}" srcOrd="0" destOrd="0" presId="urn:microsoft.com/office/officeart/2005/8/layout/process1"/>
    <dgm:cxn modelId="{A828BA55-71AA-0B44-BE26-A4E9DC8A6F72}" type="presOf" srcId="{A19DB54A-BB03-1D4D-B101-E0D9F8FE125E}" destId="{BD75AE39-6942-034F-B90E-B65F254524AC}" srcOrd="1" destOrd="0" presId="urn:microsoft.com/office/officeart/2005/8/layout/process1"/>
    <dgm:cxn modelId="{9FA02F5A-4A03-3F4C-8E98-3EC53DF833EF}" type="presOf" srcId="{D4543273-3C75-074A-BBD5-9FE18604378D}" destId="{0F7ACBE8-DB21-AE46-ADE2-96DFC28EC541}" srcOrd="0" destOrd="0" presId="urn:microsoft.com/office/officeart/2005/8/layout/process1"/>
    <dgm:cxn modelId="{CC61D35F-2D41-C44D-AF2B-1C1C1BFBE127}" type="presOf" srcId="{F2148119-9767-794C-AD71-F9676AC37473}" destId="{2BCBA117-C4D8-1F41-9572-144F0631794B}" srcOrd="0" destOrd="0" presId="urn:microsoft.com/office/officeart/2005/8/layout/process1"/>
    <dgm:cxn modelId="{5B13F196-A2A0-BE48-A378-4A3547E1CFB8}" srcId="{D4543273-3C75-074A-BBD5-9FE18604378D}" destId="{F2148119-9767-794C-AD71-F9676AC37473}" srcOrd="1" destOrd="0" parTransId="{B0EF20B7-F326-CE45-99A8-C256A98DAAB0}" sibTransId="{2DBE668E-32B2-7443-8DD1-156BB9F2610E}"/>
    <dgm:cxn modelId="{19118DDF-D1FE-064E-9C48-A2C75E6DF8BD}" srcId="{D4543273-3C75-074A-BBD5-9FE18604378D}" destId="{8B257CAC-E2BE-194F-B460-E9A332A2939A}" srcOrd="2" destOrd="0" parTransId="{4F6B14DC-EEE7-5C49-92E0-A711AF3A6FA2}" sibTransId="{1D9D6B20-30C4-AA44-8195-83121021171D}"/>
    <dgm:cxn modelId="{FD8FC3FA-DCCB-5241-9C0D-A5B71DC27FD3}" type="presOf" srcId="{2DBE668E-32B2-7443-8DD1-156BB9F2610E}" destId="{15060482-849F-3C49-81C7-1F959C6C5A14}" srcOrd="1" destOrd="0" presId="urn:microsoft.com/office/officeart/2005/8/layout/process1"/>
    <dgm:cxn modelId="{D70C3F30-A5FB-474D-9785-6101D85357B4}" type="presParOf" srcId="{0F7ACBE8-DB21-AE46-ADE2-96DFC28EC541}" destId="{142EFC0E-4A05-A14E-8118-46E3ADC7C2C7}" srcOrd="0" destOrd="0" presId="urn:microsoft.com/office/officeart/2005/8/layout/process1"/>
    <dgm:cxn modelId="{0BDE686D-7C6D-3E43-B884-CF3B25CB3B72}" type="presParOf" srcId="{0F7ACBE8-DB21-AE46-ADE2-96DFC28EC541}" destId="{16A25A7B-F5FD-8541-B509-9F0CCC064A1A}" srcOrd="1" destOrd="0" presId="urn:microsoft.com/office/officeart/2005/8/layout/process1"/>
    <dgm:cxn modelId="{701D9677-A95E-B645-A255-1ACFD62ABD96}" type="presParOf" srcId="{16A25A7B-F5FD-8541-B509-9F0CCC064A1A}" destId="{BD75AE39-6942-034F-B90E-B65F254524AC}" srcOrd="0" destOrd="0" presId="urn:microsoft.com/office/officeart/2005/8/layout/process1"/>
    <dgm:cxn modelId="{9F038AA8-695F-084F-85D1-22A24405A7EA}" type="presParOf" srcId="{0F7ACBE8-DB21-AE46-ADE2-96DFC28EC541}" destId="{2BCBA117-C4D8-1F41-9572-144F0631794B}" srcOrd="2" destOrd="0" presId="urn:microsoft.com/office/officeart/2005/8/layout/process1"/>
    <dgm:cxn modelId="{7871985D-BA43-1E4B-917B-C2D254DC136B}" type="presParOf" srcId="{0F7ACBE8-DB21-AE46-ADE2-96DFC28EC541}" destId="{434C80A5-D157-4F4D-A4B8-D2F7B9D0C418}" srcOrd="3" destOrd="0" presId="urn:microsoft.com/office/officeart/2005/8/layout/process1"/>
    <dgm:cxn modelId="{18C0FE89-5EB6-5540-A639-22BC85EC1A70}" type="presParOf" srcId="{434C80A5-D157-4F4D-A4B8-D2F7B9D0C418}" destId="{15060482-849F-3C49-81C7-1F959C6C5A14}" srcOrd="0" destOrd="0" presId="urn:microsoft.com/office/officeart/2005/8/layout/process1"/>
    <dgm:cxn modelId="{5FCA9795-71D7-FB4C-8B47-75C91961E8E8}" type="presParOf" srcId="{0F7ACBE8-DB21-AE46-ADE2-96DFC28EC541}" destId="{17572E2D-99F5-8C4B-88DE-CB1CE6BEF74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4543273-3C75-074A-BBD5-9FE18604378D}" type="doc">
      <dgm:prSet loTypeId="urn:microsoft.com/office/officeart/2005/8/layout/process1" loCatId="" qsTypeId="urn:microsoft.com/office/officeart/2005/8/quickstyle/simple5" qsCatId="simple" csTypeId="urn:microsoft.com/office/officeart/2005/8/colors/colorful4" csCatId="colorful" phldr="1"/>
      <dgm:spPr/>
    </dgm:pt>
    <dgm:pt modelId="{6557B806-F949-584B-A8DC-A7089E45C854}">
      <dgm:prSet phldrT="[Text]" custT="1"/>
      <dgm:spPr>
        <a:gradFill flip="none" rotWithShape="1">
          <a:gsLst>
            <a:gs pos="0">
              <a:schemeClr val="accent2">
                <a:lumMod val="75000"/>
              </a:schemeClr>
            </a:gs>
            <a:gs pos="57000">
              <a:schemeClr val="accent2">
                <a:lumMod val="12000"/>
                <a:lumOff val="88000"/>
              </a:schemeClr>
            </a:gs>
            <a:gs pos="100000">
              <a:schemeClr val="accent2">
                <a:lumMod val="1000"/>
                <a:lumOff val="99000"/>
              </a:schemeClr>
            </a:gs>
          </a:gsLst>
          <a:lin ang="0" scaled="1"/>
          <a:tileRect/>
        </a:gradFill>
      </dgm:spPr>
      <dgm:t>
        <a:bodyPr/>
        <a:lstStyle/>
        <a:p>
          <a:pPr algn="l"/>
          <a:r>
            <a:rPr lang="en-GB" sz="1600" dirty="0"/>
            <a:t>     API</a:t>
          </a:r>
        </a:p>
      </dgm:t>
    </dgm:pt>
    <dgm:pt modelId="{AFED9E8A-08C4-E24C-A983-92CC30D99327}" type="parTrans" cxnId="{C522FB05-FE1C-2A49-A3E1-2613C2377EE1}">
      <dgm:prSet/>
      <dgm:spPr/>
      <dgm:t>
        <a:bodyPr/>
        <a:lstStyle/>
        <a:p>
          <a:endParaRPr lang="en-GB" sz="3600"/>
        </a:p>
      </dgm:t>
    </dgm:pt>
    <dgm:pt modelId="{A19DB54A-BB03-1D4D-B101-E0D9F8FE125E}" type="sibTrans" cxnId="{C522FB05-FE1C-2A49-A3E1-2613C2377EE1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sz="1200" i="1" dirty="0"/>
            <a:t>Recording Rate</a:t>
          </a:r>
        </a:p>
      </dgm:t>
    </dgm:pt>
    <dgm:pt modelId="{F2148119-9767-794C-AD71-F9676AC37473}">
      <dgm:prSet phldrT="[Text]" custT="1"/>
      <dgm:spPr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</a:gradFill>
      </dgm:spPr>
      <dgm:t>
        <a:bodyPr/>
        <a:lstStyle/>
        <a:p>
          <a:r>
            <a:rPr lang="en-GB" sz="1600" dirty="0"/>
            <a:t>Metric Storage</a:t>
          </a:r>
        </a:p>
      </dgm:t>
    </dgm:pt>
    <dgm:pt modelId="{B0EF20B7-F326-CE45-99A8-C256A98DAAB0}" type="parTrans" cxnId="{5B13F196-A2A0-BE48-A378-4A3547E1CFB8}">
      <dgm:prSet/>
      <dgm:spPr/>
      <dgm:t>
        <a:bodyPr/>
        <a:lstStyle/>
        <a:p>
          <a:endParaRPr lang="en-GB" sz="3600"/>
        </a:p>
      </dgm:t>
    </dgm:pt>
    <dgm:pt modelId="{2DBE668E-32B2-7443-8DD1-156BB9F2610E}" type="sibTrans" cxnId="{5B13F196-A2A0-BE48-A378-4A3547E1CFB8}">
      <dgm:prSet/>
      <dgm:spPr/>
      <dgm:t>
        <a:bodyPr/>
        <a:lstStyle/>
        <a:p>
          <a:endParaRPr lang="en-GB" sz="3600"/>
        </a:p>
      </dgm:t>
    </dgm:pt>
    <dgm:pt modelId="{61E8C249-B2F4-154E-9380-2A12212A704E}">
      <dgm:prSet custT="1"/>
      <dgm:spPr/>
      <dgm:t>
        <a:bodyPr/>
        <a:lstStyle/>
        <a:p>
          <a:r>
            <a:rPr lang="en-GB" sz="1600"/>
            <a:t>Application</a:t>
          </a:r>
          <a:endParaRPr lang="en-GB" sz="1600" dirty="0"/>
        </a:p>
      </dgm:t>
    </dgm:pt>
    <dgm:pt modelId="{6599C0DF-D5B4-294B-A354-54D919DFA259}" type="parTrans" cxnId="{7EBDDA4B-E128-EE4F-94F2-EB216D18B273}">
      <dgm:prSet/>
      <dgm:spPr/>
      <dgm:t>
        <a:bodyPr/>
        <a:lstStyle/>
        <a:p>
          <a:endParaRPr lang="en-GB" sz="3600"/>
        </a:p>
      </dgm:t>
    </dgm:pt>
    <dgm:pt modelId="{2CE5F382-5AE8-4C46-BA01-7BBF56301FE9}" type="sibTrans" cxnId="{7EBDDA4B-E128-EE4F-94F2-EB216D18B273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sz="1200" i="1" dirty="0">
              <a:solidFill>
                <a:schemeClr val="bg1"/>
              </a:solidFill>
            </a:rPr>
            <a:t>Update Rate</a:t>
          </a:r>
        </a:p>
      </dgm:t>
    </dgm:pt>
    <dgm:pt modelId="{0F7ACBE8-DB21-AE46-ADE2-96DFC28EC541}" type="pres">
      <dgm:prSet presAssocID="{D4543273-3C75-074A-BBD5-9FE18604378D}" presName="Name0" presStyleCnt="0">
        <dgm:presLayoutVars>
          <dgm:dir/>
          <dgm:resizeHandles val="exact"/>
        </dgm:presLayoutVars>
      </dgm:prSet>
      <dgm:spPr/>
    </dgm:pt>
    <dgm:pt modelId="{21B70915-77BC-5A4A-84F6-90D3F9C46282}" type="pres">
      <dgm:prSet presAssocID="{61E8C249-B2F4-154E-9380-2A12212A704E}" presName="node" presStyleLbl="node1" presStyleIdx="0" presStyleCnt="3" custScaleX="27511">
        <dgm:presLayoutVars>
          <dgm:bulletEnabled val="1"/>
        </dgm:presLayoutVars>
      </dgm:prSet>
      <dgm:spPr/>
    </dgm:pt>
    <dgm:pt modelId="{DC03F1F1-0A61-694F-9C15-4799632DAA5B}" type="pres">
      <dgm:prSet presAssocID="{2CE5F382-5AE8-4C46-BA01-7BBF56301FE9}" presName="sibTrans" presStyleLbl="sibTrans2D1" presStyleIdx="0" presStyleCnt="2" custScaleX="170311" custScaleY="124797"/>
      <dgm:spPr/>
    </dgm:pt>
    <dgm:pt modelId="{78166BEF-E872-C941-AF94-21A490CF5C8C}" type="pres">
      <dgm:prSet presAssocID="{2CE5F382-5AE8-4C46-BA01-7BBF56301FE9}" presName="connectorText" presStyleLbl="sibTrans2D1" presStyleIdx="0" presStyleCnt="2"/>
      <dgm:spPr/>
    </dgm:pt>
    <dgm:pt modelId="{142EFC0E-4A05-A14E-8118-46E3ADC7C2C7}" type="pres">
      <dgm:prSet presAssocID="{6557B806-F949-584B-A8DC-A7089E45C854}" presName="node" presStyleLbl="node1" presStyleIdx="1" presStyleCnt="3" custScaleX="38533">
        <dgm:presLayoutVars>
          <dgm:bulletEnabled val="1"/>
        </dgm:presLayoutVars>
      </dgm:prSet>
      <dgm:spPr/>
    </dgm:pt>
    <dgm:pt modelId="{16A25A7B-F5FD-8541-B509-9F0CCC064A1A}" type="pres">
      <dgm:prSet presAssocID="{A19DB54A-BB03-1D4D-B101-E0D9F8FE125E}" presName="sibTrans" presStyleLbl="sibTrans2D1" presStyleIdx="1" presStyleCnt="2" custScaleX="164177" custScaleY="43606"/>
      <dgm:spPr/>
    </dgm:pt>
    <dgm:pt modelId="{BD75AE39-6942-034F-B90E-B65F254524AC}" type="pres">
      <dgm:prSet presAssocID="{A19DB54A-BB03-1D4D-B101-E0D9F8FE125E}" presName="connectorText" presStyleLbl="sibTrans2D1" presStyleIdx="1" presStyleCnt="2"/>
      <dgm:spPr/>
    </dgm:pt>
    <dgm:pt modelId="{2BCBA117-C4D8-1F41-9572-144F0631794B}" type="pres">
      <dgm:prSet presAssocID="{F2148119-9767-794C-AD71-F9676AC37473}" presName="node" presStyleLbl="node1" presStyleIdx="2" presStyleCnt="3" custScaleX="37498">
        <dgm:presLayoutVars>
          <dgm:bulletEnabled val="1"/>
        </dgm:presLayoutVars>
      </dgm:prSet>
      <dgm:spPr/>
    </dgm:pt>
  </dgm:ptLst>
  <dgm:cxnLst>
    <dgm:cxn modelId="{28C2C101-5F30-1048-9E71-10EA733B12E0}" type="presOf" srcId="{2CE5F382-5AE8-4C46-BA01-7BBF56301FE9}" destId="{78166BEF-E872-C941-AF94-21A490CF5C8C}" srcOrd="1" destOrd="0" presId="urn:microsoft.com/office/officeart/2005/8/layout/process1"/>
    <dgm:cxn modelId="{C522FB05-FE1C-2A49-A3E1-2613C2377EE1}" srcId="{D4543273-3C75-074A-BBD5-9FE18604378D}" destId="{6557B806-F949-584B-A8DC-A7089E45C854}" srcOrd="1" destOrd="0" parTransId="{AFED9E8A-08C4-E24C-A983-92CC30D99327}" sibTransId="{A19DB54A-BB03-1D4D-B101-E0D9F8FE125E}"/>
    <dgm:cxn modelId="{9E0E542A-2821-7C41-A11B-CF5E1A6A4C6E}" type="presOf" srcId="{6557B806-F949-584B-A8DC-A7089E45C854}" destId="{142EFC0E-4A05-A14E-8118-46E3ADC7C2C7}" srcOrd="0" destOrd="0" presId="urn:microsoft.com/office/officeart/2005/8/layout/process1"/>
    <dgm:cxn modelId="{7EBDDA4B-E128-EE4F-94F2-EB216D18B273}" srcId="{D4543273-3C75-074A-BBD5-9FE18604378D}" destId="{61E8C249-B2F4-154E-9380-2A12212A704E}" srcOrd="0" destOrd="0" parTransId="{6599C0DF-D5B4-294B-A354-54D919DFA259}" sibTransId="{2CE5F382-5AE8-4C46-BA01-7BBF56301FE9}"/>
    <dgm:cxn modelId="{9FA02F5A-4A03-3F4C-8E98-3EC53DF833EF}" type="presOf" srcId="{D4543273-3C75-074A-BBD5-9FE18604378D}" destId="{0F7ACBE8-DB21-AE46-ADE2-96DFC28EC541}" srcOrd="0" destOrd="0" presId="urn:microsoft.com/office/officeart/2005/8/layout/process1"/>
    <dgm:cxn modelId="{5B13F196-A2A0-BE48-A378-4A3547E1CFB8}" srcId="{D4543273-3C75-074A-BBD5-9FE18604378D}" destId="{F2148119-9767-794C-AD71-F9676AC37473}" srcOrd="2" destOrd="0" parTransId="{B0EF20B7-F326-CE45-99A8-C256A98DAAB0}" sibTransId="{2DBE668E-32B2-7443-8DD1-156BB9F2610E}"/>
    <dgm:cxn modelId="{A31127C5-A24C-4B43-8B87-D876CCEDD26D}" type="presOf" srcId="{61E8C249-B2F4-154E-9380-2A12212A704E}" destId="{21B70915-77BC-5A4A-84F6-90D3F9C46282}" srcOrd="0" destOrd="0" presId="urn:microsoft.com/office/officeart/2005/8/layout/process1"/>
    <dgm:cxn modelId="{9D0398E2-317F-B843-9431-7E1B09E7B851}" type="presOf" srcId="{F2148119-9767-794C-AD71-F9676AC37473}" destId="{2BCBA117-C4D8-1F41-9572-144F0631794B}" srcOrd="0" destOrd="0" presId="urn:microsoft.com/office/officeart/2005/8/layout/process1"/>
    <dgm:cxn modelId="{4355D1E9-2C99-5041-9808-B509BE7FA28F}" type="presOf" srcId="{A19DB54A-BB03-1D4D-B101-E0D9F8FE125E}" destId="{BD75AE39-6942-034F-B90E-B65F254524AC}" srcOrd="1" destOrd="0" presId="urn:microsoft.com/office/officeart/2005/8/layout/process1"/>
    <dgm:cxn modelId="{03DCE8F7-0399-1B41-A9F7-5D43618578CF}" type="presOf" srcId="{2CE5F382-5AE8-4C46-BA01-7BBF56301FE9}" destId="{DC03F1F1-0A61-694F-9C15-4799632DAA5B}" srcOrd="0" destOrd="0" presId="urn:microsoft.com/office/officeart/2005/8/layout/process1"/>
    <dgm:cxn modelId="{E6AA99F9-1C55-CF42-9F2C-2FA1219C0BBD}" type="presOf" srcId="{A19DB54A-BB03-1D4D-B101-E0D9F8FE125E}" destId="{16A25A7B-F5FD-8541-B509-9F0CCC064A1A}" srcOrd="0" destOrd="0" presId="urn:microsoft.com/office/officeart/2005/8/layout/process1"/>
    <dgm:cxn modelId="{94ECDF24-4288-6C4F-B032-946F8DEB67FE}" type="presParOf" srcId="{0F7ACBE8-DB21-AE46-ADE2-96DFC28EC541}" destId="{21B70915-77BC-5A4A-84F6-90D3F9C46282}" srcOrd="0" destOrd="0" presId="urn:microsoft.com/office/officeart/2005/8/layout/process1"/>
    <dgm:cxn modelId="{8E299A39-8854-D449-B044-3F42D38149E8}" type="presParOf" srcId="{0F7ACBE8-DB21-AE46-ADE2-96DFC28EC541}" destId="{DC03F1F1-0A61-694F-9C15-4799632DAA5B}" srcOrd="1" destOrd="0" presId="urn:microsoft.com/office/officeart/2005/8/layout/process1"/>
    <dgm:cxn modelId="{C0904E8B-2599-2444-9F80-7F800B06E0F1}" type="presParOf" srcId="{DC03F1F1-0A61-694F-9C15-4799632DAA5B}" destId="{78166BEF-E872-C941-AF94-21A490CF5C8C}" srcOrd="0" destOrd="0" presId="urn:microsoft.com/office/officeart/2005/8/layout/process1"/>
    <dgm:cxn modelId="{CFEF3228-F691-4042-B185-18A66C24E0A5}" type="presParOf" srcId="{0F7ACBE8-DB21-AE46-ADE2-96DFC28EC541}" destId="{142EFC0E-4A05-A14E-8118-46E3ADC7C2C7}" srcOrd="2" destOrd="0" presId="urn:microsoft.com/office/officeart/2005/8/layout/process1"/>
    <dgm:cxn modelId="{38FD3E0C-DC22-3340-A9FC-E8D52A8BE680}" type="presParOf" srcId="{0F7ACBE8-DB21-AE46-ADE2-96DFC28EC541}" destId="{16A25A7B-F5FD-8541-B509-9F0CCC064A1A}" srcOrd="3" destOrd="0" presId="urn:microsoft.com/office/officeart/2005/8/layout/process1"/>
    <dgm:cxn modelId="{5C2F47C1-36A3-BE4D-B11E-3FFD34D13EBF}" type="presParOf" srcId="{16A25A7B-F5FD-8541-B509-9F0CCC064A1A}" destId="{BD75AE39-6942-034F-B90E-B65F254524AC}" srcOrd="0" destOrd="0" presId="urn:microsoft.com/office/officeart/2005/8/layout/process1"/>
    <dgm:cxn modelId="{B14281D8-C1CA-D343-B8BC-ADFD827DB6DF}" type="presParOf" srcId="{0F7ACBE8-DB21-AE46-ADE2-96DFC28EC541}" destId="{2BCBA117-C4D8-1F41-9572-144F0631794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543273-3C75-074A-BBD5-9FE18604378D}" type="doc">
      <dgm:prSet loTypeId="urn:microsoft.com/office/officeart/2005/8/layout/process1" loCatId="" qsTypeId="urn:microsoft.com/office/officeart/2005/8/quickstyle/simple1" qsCatId="simple" csTypeId="urn:microsoft.com/office/officeart/2005/8/colors/colorful1" csCatId="colorful" phldr="1"/>
      <dgm:spPr/>
    </dgm:pt>
    <dgm:pt modelId="{6557B806-F949-584B-A8DC-A7089E45C854}">
      <dgm:prSet phldrT="[Text]"/>
      <dgm:spPr/>
      <dgm:t>
        <a:bodyPr/>
        <a:lstStyle/>
        <a:p>
          <a:r>
            <a:rPr lang="en-GB" dirty="0"/>
            <a:t>The Logging API</a:t>
          </a:r>
        </a:p>
      </dgm:t>
    </dgm:pt>
    <dgm:pt modelId="{AFED9E8A-08C4-E24C-A983-92CC30D99327}" type="parTrans" cxnId="{C522FB05-FE1C-2A49-A3E1-2613C2377EE1}">
      <dgm:prSet/>
      <dgm:spPr/>
      <dgm:t>
        <a:bodyPr/>
        <a:lstStyle/>
        <a:p>
          <a:endParaRPr lang="en-GB"/>
        </a:p>
      </dgm:t>
    </dgm:pt>
    <dgm:pt modelId="{A19DB54A-BB03-1D4D-B101-E0D9F8FE125E}" type="sibTrans" cxnId="{C522FB05-FE1C-2A49-A3E1-2613C2377EE1}">
      <dgm:prSet/>
      <dgm:spPr/>
      <dgm:t>
        <a:bodyPr/>
        <a:lstStyle/>
        <a:p>
          <a:endParaRPr lang="en-GB"/>
        </a:p>
      </dgm:t>
    </dgm:pt>
    <dgm:pt modelId="{F2148119-9767-794C-AD71-F9676AC37473}">
      <dgm:prSet phldrT="[Text]"/>
      <dgm:spPr/>
      <dgm:t>
        <a:bodyPr/>
        <a:lstStyle/>
        <a:p>
          <a:r>
            <a:rPr lang="en-GB" dirty="0"/>
            <a:t>Medium</a:t>
          </a:r>
        </a:p>
      </dgm:t>
    </dgm:pt>
    <dgm:pt modelId="{B0EF20B7-F326-CE45-99A8-C256A98DAAB0}" type="parTrans" cxnId="{5B13F196-A2A0-BE48-A378-4A3547E1CFB8}">
      <dgm:prSet/>
      <dgm:spPr/>
      <dgm:t>
        <a:bodyPr/>
        <a:lstStyle/>
        <a:p>
          <a:endParaRPr lang="en-GB"/>
        </a:p>
      </dgm:t>
    </dgm:pt>
    <dgm:pt modelId="{2DBE668E-32B2-7443-8DD1-156BB9F2610E}" type="sibTrans" cxnId="{5B13F196-A2A0-BE48-A378-4A3547E1CFB8}">
      <dgm:prSet/>
      <dgm:spPr/>
      <dgm:t>
        <a:bodyPr/>
        <a:lstStyle/>
        <a:p>
          <a:endParaRPr lang="en-GB"/>
        </a:p>
      </dgm:t>
    </dgm:pt>
    <dgm:pt modelId="{8B257CAC-E2BE-194F-B460-E9A332A2939A}">
      <dgm:prSet phldrT="[Text]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n-GB" dirty="0">
              <a:solidFill>
                <a:schemeClr val="accent2"/>
              </a:solidFill>
            </a:rPr>
            <a:t>Visualization</a:t>
          </a:r>
        </a:p>
      </dgm:t>
    </dgm:pt>
    <dgm:pt modelId="{4F6B14DC-EEE7-5C49-92E0-A711AF3A6FA2}" type="parTrans" cxnId="{19118DDF-D1FE-064E-9C48-A2C75E6DF8BD}">
      <dgm:prSet/>
      <dgm:spPr/>
      <dgm:t>
        <a:bodyPr/>
        <a:lstStyle/>
        <a:p>
          <a:endParaRPr lang="en-GB"/>
        </a:p>
      </dgm:t>
    </dgm:pt>
    <dgm:pt modelId="{1D9D6B20-30C4-AA44-8195-83121021171D}" type="sibTrans" cxnId="{19118DDF-D1FE-064E-9C48-A2C75E6DF8BD}">
      <dgm:prSet/>
      <dgm:spPr/>
      <dgm:t>
        <a:bodyPr/>
        <a:lstStyle/>
        <a:p>
          <a:endParaRPr lang="en-GB"/>
        </a:p>
      </dgm:t>
    </dgm:pt>
    <dgm:pt modelId="{0F7ACBE8-DB21-AE46-ADE2-96DFC28EC541}" type="pres">
      <dgm:prSet presAssocID="{D4543273-3C75-074A-BBD5-9FE18604378D}" presName="Name0" presStyleCnt="0">
        <dgm:presLayoutVars>
          <dgm:dir/>
          <dgm:resizeHandles val="exact"/>
        </dgm:presLayoutVars>
      </dgm:prSet>
      <dgm:spPr/>
    </dgm:pt>
    <dgm:pt modelId="{142EFC0E-4A05-A14E-8118-46E3ADC7C2C7}" type="pres">
      <dgm:prSet presAssocID="{6557B806-F949-584B-A8DC-A7089E45C854}" presName="node" presStyleLbl="node1" presStyleIdx="0" presStyleCnt="3">
        <dgm:presLayoutVars>
          <dgm:bulletEnabled val="1"/>
        </dgm:presLayoutVars>
      </dgm:prSet>
      <dgm:spPr/>
    </dgm:pt>
    <dgm:pt modelId="{16A25A7B-F5FD-8541-B509-9F0CCC064A1A}" type="pres">
      <dgm:prSet presAssocID="{A19DB54A-BB03-1D4D-B101-E0D9F8FE125E}" presName="sibTrans" presStyleLbl="sibTrans2D1" presStyleIdx="0" presStyleCnt="2"/>
      <dgm:spPr/>
    </dgm:pt>
    <dgm:pt modelId="{BD75AE39-6942-034F-B90E-B65F254524AC}" type="pres">
      <dgm:prSet presAssocID="{A19DB54A-BB03-1D4D-B101-E0D9F8FE125E}" presName="connectorText" presStyleLbl="sibTrans2D1" presStyleIdx="0" presStyleCnt="2"/>
      <dgm:spPr/>
    </dgm:pt>
    <dgm:pt modelId="{2BCBA117-C4D8-1F41-9572-144F0631794B}" type="pres">
      <dgm:prSet presAssocID="{F2148119-9767-794C-AD71-F9676AC37473}" presName="node" presStyleLbl="node1" presStyleIdx="1" presStyleCnt="3">
        <dgm:presLayoutVars>
          <dgm:bulletEnabled val="1"/>
        </dgm:presLayoutVars>
      </dgm:prSet>
      <dgm:spPr/>
    </dgm:pt>
    <dgm:pt modelId="{434C80A5-D157-4F4D-A4B8-D2F7B9D0C418}" type="pres">
      <dgm:prSet presAssocID="{2DBE668E-32B2-7443-8DD1-156BB9F2610E}" presName="sibTrans" presStyleLbl="sibTrans2D1" presStyleIdx="1" presStyleCnt="2"/>
      <dgm:spPr/>
    </dgm:pt>
    <dgm:pt modelId="{15060482-849F-3C49-81C7-1F959C6C5A14}" type="pres">
      <dgm:prSet presAssocID="{2DBE668E-32B2-7443-8DD1-156BB9F2610E}" presName="connectorText" presStyleLbl="sibTrans2D1" presStyleIdx="1" presStyleCnt="2"/>
      <dgm:spPr/>
    </dgm:pt>
    <dgm:pt modelId="{17572E2D-99F5-8C4B-88DE-CB1CE6BEF742}" type="pres">
      <dgm:prSet presAssocID="{8B257CAC-E2BE-194F-B460-E9A332A2939A}" presName="node" presStyleLbl="node1" presStyleIdx="2" presStyleCnt="3">
        <dgm:presLayoutVars>
          <dgm:bulletEnabled val="1"/>
        </dgm:presLayoutVars>
      </dgm:prSet>
      <dgm:spPr/>
    </dgm:pt>
  </dgm:ptLst>
  <dgm:cxnLst>
    <dgm:cxn modelId="{9124D800-256D-7248-B18E-9E7C75CF9719}" type="presOf" srcId="{6557B806-F949-584B-A8DC-A7089E45C854}" destId="{142EFC0E-4A05-A14E-8118-46E3ADC7C2C7}" srcOrd="0" destOrd="0" presId="urn:microsoft.com/office/officeart/2005/8/layout/process1"/>
    <dgm:cxn modelId="{C522FB05-FE1C-2A49-A3E1-2613C2377EE1}" srcId="{D4543273-3C75-074A-BBD5-9FE18604378D}" destId="{6557B806-F949-584B-A8DC-A7089E45C854}" srcOrd="0" destOrd="0" parTransId="{AFED9E8A-08C4-E24C-A983-92CC30D99327}" sibTransId="{A19DB54A-BB03-1D4D-B101-E0D9F8FE125E}"/>
    <dgm:cxn modelId="{B9CB9607-2CBB-8145-82F5-4044C5E2DEF1}" type="presOf" srcId="{2DBE668E-32B2-7443-8DD1-156BB9F2610E}" destId="{434C80A5-D157-4F4D-A4B8-D2F7B9D0C418}" srcOrd="0" destOrd="0" presId="urn:microsoft.com/office/officeart/2005/8/layout/process1"/>
    <dgm:cxn modelId="{E8597D26-B116-644D-B0D9-3A5737002295}" type="presOf" srcId="{8B257CAC-E2BE-194F-B460-E9A332A2939A}" destId="{17572E2D-99F5-8C4B-88DE-CB1CE6BEF742}" srcOrd="0" destOrd="0" presId="urn:microsoft.com/office/officeart/2005/8/layout/process1"/>
    <dgm:cxn modelId="{A7D5E24F-92BE-754D-9355-2C160A2FCA5D}" type="presOf" srcId="{A19DB54A-BB03-1D4D-B101-E0D9F8FE125E}" destId="{16A25A7B-F5FD-8541-B509-9F0CCC064A1A}" srcOrd="0" destOrd="0" presId="urn:microsoft.com/office/officeart/2005/8/layout/process1"/>
    <dgm:cxn modelId="{A828BA55-71AA-0B44-BE26-A4E9DC8A6F72}" type="presOf" srcId="{A19DB54A-BB03-1D4D-B101-E0D9F8FE125E}" destId="{BD75AE39-6942-034F-B90E-B65F254524AC}" srcOrd="1" destOrd="0" presId="urn:microsoft.com/office/officeart/2005/8/layout/process1"/>
    <dgm:cxn modelId="{9FA02F5A-4A03-3F4C-8E98-3EC53DF833EF}" type="presOf" srcId="{D4543273-3C75-074A-BBD5-9FE18604378D}" destId="{0F7ACBE8-DB21-AE46-ADE2-96DFC28EC541}" srcOrd="0" destOrd="0" presId="urn:microsoft.com/office/officeart/2005/8/layout/process1"/>
    <dgm:cxn modelId="{CC61D35F-2D41-C44D-AF2B-1C1C1BFBE127}" type="presOf" srcId="{F2148119-9767-794C-AD71-F9676AC37473}" destId="{2BCBA117-C4D8-1F41-9572-144F0631794B}" srcOrd="0" destOrd="0" presId="urn:microsoft.com/office/officeart/2005/8/layout/process1"/>
    <dgm:cxn modelId="{5B13F196-A2A0-BE48-A378-4A3547E1CFB8}" srcId="{D4543273-3C75-074A-BBD5-9FE18604378D}" destId="{F2148119-9767-794C-AD71-F9676AC37473}" srcOrd="1" destOrd="0" parTransId="{B0EF20B7-F326-CE45-99A8-C256A98DAAB0}" sibTransId="{2DBE668E-32B2-7443-8DD1-156BB9F2610E}"/>
    <dgm:cxn modelId="{19118DDF-D1FE-064E-9C48-A2C75E6DF8BD}" srcId="{D4543273-3C75-074A-BBD5-9FE18604378D}" destId="{8B257CAC-E2BE-194F-B460-E9A332A2939A}" srcOrd="2" destOrd="0" parTransId="{4F6B14DC-EEE7-5C49-92E0-A711AF3A6FA2}" sibTransId="{1D9D6B20-30C4-AA44-8195-83121021171D}"/>
    <dgm:cxn modelId="{FD8FC3FA-DCCB-5241-9C0D-A5B71DC27FD3}" type="presOf" srcId="{2DBE668E-32B2-7443-8DD1-156BB9F2610E}" destId="{15060482-849F-3C49-81C7-1F959C6C5A14}" srcOrd="1" destOrd="0" presId="urn:microsoft.com/office/officeart/2005/8/layout/process1"/>
    <dgm:cxn modelId="{D70C3F30-A5FB-474D-9785-6101D85357B4}" type="presParOf" srcId="{0F7ACBE8-DB21-AE46-ADE2-96DFC28EC541}" destId="{142EFC0E-4A05-A14E-8118-46E3ADC7C2C7}" srcOrd="0" destOrd="0" presId="urn:microsoft.com/office/officeart/2005/8/layout/process1"/>
    <dgm:cxn modelId="{0BDE686D-7C6D-3E43-B884-CF3B25CB3B72}" type="presParOf" srcId="{0F7ACBE8-DB21-AE46-ADE2-96DFC28EC541}" destId="{16A25A7B-F5FD-8541-B509-9F0CCC064A1A}" srcOrd="1" destOrd="0" presId="urn:microsoft.com/office/officeart/2005/8/layout/process1"/>
    <dgm:cxn modelId="{701D9677-A95E-B645-A255-1ACFD62ABD96}" type="presParOf" srcId="{16A25A7B-F5FD-8541-B509-9F0CCC064A1A}" destId="{BD75AE39-6942-034F-B90E-B65F254524AC}" srcOrd="0" destOrd="0" presId="urn:microsoft.com/office/officeart/2005/8/layout/process1"/>
    <dgm:cxn modelId="{9F038AA8-695F-084F-85D1-22A24405A7EA}" type="presParOf" srcId="{0F7ACBE8-DB21-AE46-ADE2-96DFC28EC541}" destId="{2BCBA117-C4D8-1F41-9572-144F0631794B}" srcOrd="2" destOrd="0" presId="urn:microsoft.com/office/officeart/2005/8/layout/process1"/>
    <dgm:cxn modelId="{7871985D-BA43-1E4B-917B-C2D254DC136B}" type="presParOf" srcId="{0F7ACBE8-DB21-AE46-ADE2-96DFC28EC541}" destId="{434C80A5-D157-4F4D-A4B8-D2F7B9D0C418}" srcOrd="3" destOrd="0" presId="urn:microsoft.com/office/officeart/2005/8/layout/process1"/>
    <dgm:cxn modelId="{18C0FE89-5EB6-5540-A639-22BC85EC1A70}" type="presParOf" srcId="{434C80A5-D157-4F4D-A4B8-D2F7B9D0C418}" destId="{15060482-849F-3C49-81C7-1F959C6C5A14}" srcOrd="0" destOrd="0" presId="urn:microsoft.com/office/officeart/2005/8/layout/process1"/>
    <dgm:cxn modelId="{5FCA9795-71D7-FB4C-8B47-75C91961E8E8}" type="presParOf" srcId="{0F7ACBE8-DB21-AE46-ADE2-96DFC28EC541}" destId="{17572E2D-99F5-8C4B-88DE-CB1CE6BEF74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543273-3C75-074A-BBD5-9FE18604378D}" type="doc">
      <dgm:prSet loTypeId="urn:microsoft.com/office/officeart/2005/8/layout/process1" loCatId="" qsTypeId="urn:microsoft.com/office/officeart/2005/8/quickstyle/simple1" qsCatId="simple" csTypeId="urn:microsoft.com/office/officeart/2005/8/colors/colorful1" csCatId="colorful" phldr="1"/>
      <dgm:spPr/>
    </dgm:pt>
    <dgm:pt modelId="{6557B806-F949-584B-A8DC-A7089E45C854}">
      <dgm:prSet phldrT="[Text]"/>
      <dgm:spPr/>
      <dgm:t>
        <a:bodyPr/>
        <a:lstStyle/>
        <a:p>
          <a:r>
            <a:rPr lang="en-GB" dirty="0"/>
            <a:t>ERS</a:t>
          </a:r>
        </a:p>
      </dgm:t>
    </dgm:pt>
    <dgm:pt modelId="{AFED9E8A-08C4-E24C-A983-92CC30D99327}" type="parTrans" cxnId="{C522FB05-FE1C-2A49-A3E1-2613C2377EE1}">
      <dgm:prSet/>
      <dgm:spPr/>
      <dgm:t>
        <a:bodyPr/>
        <a:lstStyle/>
        <a:p>
          <a:endParaRPr lang="en-GB"/>
        </a:p>
      </dgm:t>
    </dgm:pt>
    <dgm:pt modelId="{A19DB54A-BB03-1D4D-B101-E0D9F8FE125E}" type="sibTrans" cxnId="{C522FB05-FE1C-2A49-A3E1-2613C2377EE1}">
      <dgm:prSet/>
      <dgm:spPr/>
      <dgm:t>
        <a:bodyPr/>
        <a:lstStyle/>
        <a:p>
          <a:endParaRPr lang="en-GB"/>
        </a:p>
      </dgm:t>
    </dgm:pt>
    <dgm:pt modelId="{F2148119-9767-794C-AD71-F9676AC37473}">
      <dgm:prSet phldrT="[Text]"/>
      <dgm:spPr/>
      <dgm:t>
        <a:bodyPr/>
        <a:lstStyle/>
        <a:p>
          <a:r>
            <a:rPr lang="en-GB" dirty="0"/>
            <a:t>CORBA</a:t>
          </a:r>
          <a:r>
            <a:rPr lang="en-GB" baseline="30000" dirty="0"/>
            <a:t>1</a:t>
          </a:r>
        </a:p>
      </dgm:t>
    </dgm:pt>
    <dgm:pt modelId="{B0EF20B7-F326-CE45-99A8-C256A98DAAB0}" type="parTrans" cxnId="{5B13F196-A2A0-BE48-A378-4A3547E1CFB8}">
      <dgm:prSet/>
      <dgm:spPr/>
      <dgm:t>
        <a:bodyPr/>
        <a:lstStyle/>
        <a:p>
          <a:endParaRPr lang="en-GB"/>
        </a:p>
      </dgm:t>
    </dgm:pt>
    <dgm:pt modelId="{2DBE668E-32B2-7443-8DD1-156BB9F2610E}" type="sibTrans" cxnId="{5B13F196-A2A0-BE48-A378-4A3547E1CFB8}">
      <dgm:prSet/>
      <dgm:spPr/>
      <dgm:t>
        <a:bodyPr/>
        <a:lstStyle/>
        <a:p>
          <a:endParaRPr lang="en-GB"/>
        </a:p>
      </dgm:t>
    </dgm:pt>
    <dgm:pt modelId="{8B257CAC-E2BE-194F-B460-E9A332A2939A}">
      <dgm:prSet phldrT="[Text]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n-GB" dirty="0"/>
            <a:t>Splunk</a:t>
          </a:r>
          <a:r>
            <a:rPr lang="en-GB" baseline="30000" dirty="0"/>
            <a:t>2</a:t>
          </a:r>
        </a:p>
      </dgm:t>
    </dgm:pt>
    <dgm:pt modelId="{4F6B14DC-EEE7-5C49-92E0-A711AF3A6FA2}" type="parTrans" cxnId="{19118DDF-D1FE-064E-9C48-A2C75E6DF8BD}">
      <dgm:prSet/>
      <dgm:spPr/>
      <dgm:t>
        <a:bodyPr/>
        <a:lstStyle/>
        <a:p>
          <a:endParaRPr lang="en-GB"/>
        </a:p>
      </dgm:t>
    </dgm:pt>
    <dgm:pt modelId="{1D9D6B20-30C4-AA44-8195-83121021171D}" type="sibTrans" cxnId="{19118DDF-D1FE-064E-9C48-A2C75E6DF8BD}">
      <dgm:prSet/>
      <dgm:spPr/>
      <dgm:t>
        <a:bodyPr/>
        <a:lstStyle/>
        <a:p>
          <a:endParaRPr lang="en-GB"/>
        </a:p>
      </dgm:t>
    </dgm:pt>
    <dgm:pt modelId="{0F7ACBE8-DB21-AE46-ADE2-96DFC28EC541}" type="pres">
      <dgm:prSet presAssocID="{D4543273-3C75-074A-BBD5-9FE18604378D}" presName="Name0" presStyleCnt="0">
        <dgm:presLayoutVars>
          <dgm:dir/>
          <dgm:resizeHandles val="exact"/>
        </dgm:presLayoutVars>
      </dgm:prSet>
      <dgm:spPr/>
    </dgm:pt>
    <dgm:pt modelId="{142EFC0E-4A05-A14E-8118-46E3ADC7C2C7}" type="pres">
      <dgm:prSet presAssocID="{6557B806-F949-584B-A8DC-A7089E45C854}" presName="node" presStyleLbl="node1" presStyleIdx="0" presStyleCnt="3">
        <dgm:presLayoutVars>
          <dgm:bulletEnabled val="1"/>
        </dgm:presLayoutVars>
      </dgm:prSet>
      <dgm:spPr/>
    </dgm:pt>
    <dgm:pt modelId="{16A25A7B-F5FD-8541-B509-9F0CCC064A1A}" type="pres">
      <dgm:prSet presAssocID="{A19DB54A-BB03-1D4D-B101-E0D9F8FE125E}" presName="sibTrans" presStyleLbl="sibTrans2D1" presStyleIdx="0" presStyleCnt="2"/>
      <dgm:spPr/>
    </dgm:pt>
    <dgm:pt modelId="{BD75AE39-6942-034F-B90E-B65F254524AC}" type="pres">
      <dgm:prSet presAssocID="{A19DB54A-BB03-1D4D-B101-E0D9F8FE125E}" presName="connectorText" presStyleLbl="sibTrans2D1" presStyleIdx="0" presStyleCnt="2"/>
      <dgm:spPr/>
    </dgm:pt>
    <dgm:pt modelId="{2BCBA117-C4D8-1F41-9572-144F0631794B}" type="pres">
      <dgm:prSet presAssocID="{F2148119-9767-794C-AD71-F9676AC37473}" presName="node" presStyleLbl="node1" presStyleIdx="1" presStyleCnt="3">
        <dgm:presLayoutVars>
          <dgm:bulletEnabled val="1"/>
        </dgm:presLayoutVars>
      </dgm:prSet>
      <dgm:spPr/>
    </dgm:pt>
    <dgm:pt modelId="{434C80A5-D157-4F4D-A4B8-D2F7B9D0C418}" type="pres">
      <dgm:prSet presAssocID="{2DBE668E-32B2-7443-8DD1-156BB9F2610E}" presName="sibTrans" presStyleLbl="sibTrans2D1" presStyleIdx="1" presStyleCnt="2"/>
      <dgm:spPr/>
    </dgm:pt>
    <dgm:pt modelId="{15060482-849F-3C49-81C7-1F959C6C5A14}" type="pres">
      <dgm:prSet presAssocID="{2DBE668E-32B2-7443-8DD1-156BB9F2610E}" presName="connectorText" presStyleLbl="sibTrans2D1" presStyleIdx="1" presStyleCnt="2"/>
      <dgm:spPr/>
    </dgm:pt>
    <dgm:pt modelId="{17572E2D-99F5-8C4B-88DE-CB1CE6BEF742}" type="pres">
      <dgm:prSet presAssocID="{8B257CAC-E2BE-194F-B460-E9A332A2939A}" presName="node" presStyleLbl="node1" presStyleIdx="2" presStyleCnt="3">
        <dgm:presLayoutVars>
          <dgm:bulletEnabled val="1"/>
        </dgm:presLayoutVars>
      </dgm:prSet>
      <dgm:spPr/>
    </dgm:pt>
  </dgm:ptLst>
  <dgm:cxnLst>
    <dgm:cxn modelId="{9124D800-256D-7248-B18E-9E7C75CF9719}" type="presOf" srcId="{6557B806-F949-584B-A8DC-A7089E45C854}" destId="{142EFC0E-4A05-A14E-8118-46E3ADC7C2C7}" srcOrd="0" destOrd="0" presId="urn:microsoft.com/office/officeart/2005/8/layout/process1"/>
    <dgm:cxn modelId="{C522FB05-FE1C-2A49-A3E1-2613C2377EE1}" srcId="{D4543273-3C75-074A-BBD5-9FE18604378D}" destId="{6557B806-F949-584B-A8DC-A7089E45C854}" srcOrd="0" destOrd="0" parTransId="{AFED9E8A-08C4-E24C-A983-92CC30D99327}" sibTransId="{A19DB54A-BB03-1D4D-B101-E0D9F8FE125E}"/>
    <dgm:cxn modelId="{B9CB9607-2CBB-8145-82F5-4044C5E2DEF1}" type="presOf" srcId="{2DBE668E-32B2-7443-8DD1-156BB9F2610E}" destId="{434C80A5-D157-4F4D-A4B8-D2F7B9D0C418}" srcOrd="0" destOrd="0" presId="urn:microsoft.com/office/officeart/2005/8/layout/process1"/>
    <dgm:cxn modelId="{E8597D26-B116-644D-B0D9-3A5737002295}" type="presOf" srcId="{8B257CAC-E2BE-194F-B460-E9A332A2939A}" destId="{17572E2D-99F5-8C4B-88DE-CB1CE6BEF742}" srcOrd="0" destOrd="0" presId="urn:microsoft.com/office/officeart/2005/8/layout/process1"/>
    <dgm:cxn modelId="{A7D5E24F-92BE-754D-9355-2C160A2FCA5D}" type="presOf" srcId="{A19DB54A-BB03-1D4D-B101-E0D9F8FE125E}" destId="{16A25A7B-F5FD-8541-B509-9F0CCC064A1A}" srcOrd="0" destOrd="0" presId="urn:microsoft.com/office/officeart/2005/8/layout/process1"/>
    <dgm:cxn modelId="{A828BA55-71AA-0B44-BE26-A4E9DC8A6F72}" type="presOf" srcId="{A19DB54A-BB03-1D4D-B101-E0D9F8FE125E}" destId="{BD75AE39-6942-034F-B90E-B65F254524AC}" srcOrd="1" destOrd="0" presId="urn:microsoft.com/office/officeart/2005/8/layout/process1"/>
    <dgm:cxn modelId="{9FA02F5A-4A03-3F4C-8E98-3EC53DF833EF}" type="presOf" srcId="{D4543273-3C75-074A-BBD5-9FE18604378D}" destId="{0F7ACBE8-DB21-AE46-ADE2-96DFC28EC541}" srcOrd="0" destOrd="0" presId="urn:microsoft.com/office/officeart/2005/8/layout/process1"/>
    <dgm:cxn modelId="{CC61D35F-2D41-C44D-AF2B-1C1C1BFBE127}" type="presOf" srcId="{F2148119-9767-794C-AD71-F9676AC37473}" destId="{2BCBA117-C4D8-1F41-9572-144F0631794B}" srcOrd="0" destOrd="0" presId="urn:microsoft.com/office/officeart/2005/8/layout/process1"/>
    <dgm:cxn modelId="{5B13F196-A2A0-BE48-A378-4A3547E1CFB8}" srcId="{D4543273-3C75-074A-BBD5-9FE18604378D}" destId="{F2148119-9767-794C-AD71-F9676AC37473}" srcOrd="1" destOrd="0" parTransId="{B0EF20B7-F326-CE45-99A8-C256A98DAAB0}" sibTransId="{2DBE668E-32B2-7443-8DD1-156BB9F2610E}"/>
    <dgm:cxn modelId="{19118DDF-D1FE-064E-9C48-A2C75E6DF8BD}" srcId="{D4543273-3C75-074A-BBD5-9FE18604378D}" destId="{8B257CAC-E2BE-194F-B460-E9A332A2939A}" srcOrd="2" destOrd="0" parTransId="{4F6B14DC-EEE7-5C49-92E0-A711AF3A6FA2}" sibTransId="{1D9D6B20-30C4-AA44-8195-83121021171D}"/>
    <dgm:cxn modelId="{FD8FC3FA-DCCB-5241-9C0D-A5B71DC27FD3}" type="presOf" srcId="{2DBE668E-32B2-7443-8DD1-156BB9F2610E}" destId="{15060482-849F-3C49-81C7-1F959C6C5A14}" srcOrd="1" destOrd="0" presId="urn:microsoft.com/office/officeart/2005/8/layout/process1"/>
    <dgm:cxn modelId="{D70C3F30-A5FB-474D-9785-6101D85357B4}" type="presParOf" srcId="{0F7ACBE8-DB21-AE46-ADE2-96DFC28EC541}" destId="{142EFC0E-4A05-A14E-8118-46E3ADC7C2C7}" srcOrd="0" destOrd="0" presId="urn:microsoft.com/office/officeart/2005/8/layout/process1"/>
    <dgm:cxn modelId="{0BDE686D-7C6D-3E43-B884-CF3B25CB3B72}" type="presParOf" srcId="{0F7ACBE8-DB21-AE46-ADE2-96DFC28EC541}" destId="{16A25A7B-F5FD-8541-B509-9F0CCC064A1A}" srcOrd="1" destOrd="0" presId="urn:microsoft.com/office/officeart/2005/8/layout/process1"/>
    <dgm:cxn modelId="{701D9677-A95E-B645-A255-1ACFD62ABD96}" type="presParOf" srcId="{16A25A7B-F5FD-8541-B509-9F0CCC064A1A}" destId="{BD75AE39-6942-034F-B90E-B65F254524AC}" srcOrd="0" destOrd="0" presId="urn:microsoft.com/office/officeart/2005/8/layout/process1"/>
    <dgm:cxn modelId="{9F038AA8-695F-084F-85D1-22A24405A7EA}" type="presParOf" srcId="{0F7ACBE8-DB21-AE46-ADE2-96DFC28EC541}" destId="{2BCBA117-C4D8-1F41-9572-144F0631794B}" srcOrd="2" destOrd="0" presId="urn:microsoft.com/office/officeart/2005/8/layout/process1"/>
    <dgm:cxn modelId="{7871985D-BA43-1E4B-917B-C2D254DC136B}" type="presParOf" srcId="{0F7ACBE8-DB21-AE46-ADE2-96DFC28EC541}" destId="{434C80A5-D157-4F4D-A4B8-D2F7B9D0C418}" srcOrd="3" destOrd="0" presId="urn:microsoft.com/office/officeart/2005/8/layout/process1"/>
    <dgm:cxn modelId="{18C0FE89-5EB6-5540-A639-22BC85EC1A70}" type="presParOf" srcId="{434C80A5-D157-4F4D-A4B8-D2F7B9D0C418}" destId="{15060482-849F-3C49-81C7-1F959C6C5A14}" srcOrd="0" destOrd="0" presId="urn:microsoft.com/office/officeart/2005/8/layout/process1"/>
    <dgm:cxn modelId="{5FCA9795-71D7-FB4C-8B47-75C91961E8E8}" type="presParOf" srcId="{0F7ACBE8-DB21-AE46-ADE2-96DFC28EC541}" destId="{17572E2D-99F5-8C4B-88DE-CB1CE6BEF74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07CA02-0558-F641-8825-785B85FFBACB}" type="doc">
      <dgm:prSet loTypeId="urn:microsoft.com/office/officeart/2005/8/layout/cycle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87FCD827-A0F5-7246-90FC-542DE441C0A4}">
      <dgm:prSet phldrT="[Text]"/>
      <dgm:spPr/>
      <dgm:t>
        <a:bodyPr/>
        <a:lstStyle/>
        <a:p>
          <a:r>
            <a:rPr lang="en-GB" dirty="0"/>
            <a:t>Activate Debug Output</a:t>
          </a:r>
        </a:p>
      </dgm:t>
    </dgm:pt>
    <dgm:pt modelId="{5B0015BE-D7CB-9844-BAAB-3A67AF2BB739}" type="parTrans" cxnId="{89D79E13-DD76-7148-A45F-805FBFD52AF5}">
      <dgm:prSet/>
      <dgm:spPr/>
      <dgm:t>
        <a:bodyPr/>
        <a:lstStyle/>
        <a:p>
          <a:endParaRPr lang="en-GB"/>
        </a:p>
      </dgm:t>
    </dgm:pt>
    <dgm:pt modelId="{CB3F2DA0-8521-624C-8EAB-4735AEC870E6}" type="sibTrans" cxnId="{89D79E13-DD76-7148-A45F-805FBFD52AF5}">
      <dgm:prSet/>
      <dgm:spPr/>
      <dgm:t>
        <a:bodyPr/>
        <a:lstStyle/>
        <a:p>
          <a:endParaRPr lang="en-GB"/>
        </a:p>
      </dgm:t>
    </dgm:pt>
    <dgm:pt modelId="{12A9D70B-9A26-B449-AB9B-1011B68BFA95}">
      <dgm:prSet phldrT="[Text]"/>
      <dgm:spPr/>
      <dgm:t>
        <a:bodyPr/>
        <a:lstStyle/>
        <a:p>
          <a:r>
            <a:rPr lang="en-GB" dirty="0"/>
            <a:t>Run</a:t>
          </a:r>
        </a:p>
      </dgm:t>
    </dgm:pt>
    <dgm:pt modelId="{523E7D6B-B31A-F34E-808E-9072BD99A2CF}" type="parTrans" cxnId="{52E06726-6527-6543-9042-2510CB3897D8}">
      <dgm:prSet/>
      <dgm:spPr/>
      <dgm:t>
        <a:bodyPr/>
        <a:lstStyle/>
        <a:p>
          <a:endParaRPr lang="en-GB"/>
        </a:p>
      </dgm:t>
    </dgm:pt>
    <dgm:pt modelId="{F5629323-B6AB-E94C-9D97-3654269FE704}" type="sibTrans" cxnId="{52E06726-6527-6543-9042-2510CB3897D8}">
      <dgm:prSet/>
      <dgm:spPr/>
      <dgm:t>
        <a:bodyPr/>
        <a:lstStyle/>
        <a:p>
          <a:endParaRPr lang="en-GB"/>
        </a:p>
      </dgm:t>
    </dgm:pt>
    <dgm:pt modelId="{27611B7D-2DA9-0445-90A7-546D7CD74F59}">
      <dgm:prSet phldrT="[Text]"/>
      <dgm:spPr/>
      <dgm:t>
        <a:bodyPr/>
        <a:lstStyle/>
        <a:p>
          <a:r>
            <a:rPr lang="en-GB" dirty="0"/>
            <a:t>Deactivate Debug Output</a:t>
          </a:r>
        </a:p>
      </dgm:t>
    </dgm:pt>
    <dgm:pt modelId="{524C8920-6B72-5247-A172-90393D77B960}" type="parTrans" cxnId="{F762041B-01EA-E842-9667-BC8527D135F0}">
      <dgm:prSet/>
      <dgm:spPr/>
      <dgm:t>
        <a:bodyPr/>
        <a:lstStyle/>
        <a:p>
          <a:endParaRPr lang="en-GB"/>
        </a:p>
      </dgm:t>
    </dgm:pt>
    <dgm:pt modelId="{1A4E0749-F2B5-7643-B0FE-FBB5190DA237}" type="sibTrans" cxnId="{F762041B-01EA-E842-9667-BC8527D135F0}">
      <dgm:prSet/>
      <dgm:spPr/>
      <dgm:t>
        <a:bodyPr/>
        <a:lstStyle/>
        <a:p>
          <a:endParaRPr lang="en-GB"/>
        </a:p>
      </dgm:t>
    </dgm:pt>
    <dgm:pt modelId="{B5148EC5-B01B-EE4A-BB23-639D2082BE1A}" type="pres">
      <dgm:prSet presAssocID="{E807CA02-0558-F641-8825-785B85FFBACB}" presName="cycle" presStyleCnt="0">
        <dgm:presLayoutVars>
          <dgm:dir/>
          <dgm:resizeHandles val="exact"/>
        </dgm:presLayoutVars>
      </dgm:prSet>
      <dgm:spPr/>
    </dgm:pt>
    <dgm:pt modelId="{F72A415B-07BD-D346-AE8B-008502F94170}" type="pres">
      <dgm:prSet presAssocID="{87FCD827-A0F5-7246-90FC-542DE441C0A4}" presName="dummy" presStyleCnt="0"/>
      <dgm:spPr/>
    </dgm:pt>
    <dgm:pt modelId="{DAD5216D-E74F-6D49-9BBE-B581D05E1018}" type="pres">
      <dgm:prSet presAssocID="{87FCD827-A0F5-7246-90FC-542DE441C0A4}" presName="node" presStyleLbl="revTx" presStyleIdx="0" presStyleCnt="3">
        <dgm:presLayoutVars>
          <dgm:bulletEnabled val="1"/>
        </dgm:presLayoutVars>
      </dgm:prSet>
      <dgm:spPr/>
    </dgm:pt>
    <dgm:pt modelId="{129DAA30-1E6B-2246-8588-BCD6FD309EDD}" type="pres">
      <dgm:prSet presAssocID="{CB3F2DA0-8521-624C-8EAB-4735AEC870E6}" presName="sibTrans" presStyleLbl="node1" presStyleIdx="0" presStyleCnt="3"/>
      <dgm:spPr/>
    </dgm:pt>
    <dgm:pt modelId="{8518CE7A-4438-8D42-8116-9E7F81E8815C}" type="pres">
      <dgm:prSet presAssocID="{12A9D70B-9A26-B449-AB9B-1011B68BFA95}" presName="dummy" presStyleCnt="0"/>
      <dgm:spPr/>
    </dgm:pt>
    <dgm:pt modelId="{50F47C39-E22F-B843-AB5C-9E968CD61F84}" type="pres">
      <dgm:prSet presAssocID="{12A9D70B-9A26-B449-AB9B-1011B68BFA95}" presName="node" presStyleLbl="revTx" presStyleIdx="1" presStyleCnt="3">
        <dgm:presLayoutVars>
          <dgm:bulletEnabled val="1"/>
        </dgm:presLayoutVars>
      </dgm:prSet>
      <dgm:spPr/>
    </dgm:pt>
    <dgm:pt modelId="{5771455E-9671-BA4B-9CE8-5605818D1A1D}" type="pres">
      <dgm:prSet presAssocID="{F5629323-B6AB-E94C-9D97-3654269FE704}" presName="sibTrans" presStyleLbl="node1" presStyleIdx="1" presStyleCnt="3"/>
      <dgm:spPr/>
    </dgm:pt>
    <dgm:pt modelId="{D8110039-B87F-1F41-9B8A-8C7A8BA6A4BA}" type="pres">
      <dgm:prSet presAssocID="{27611B7D-2DA9-0445-90A7-546D7CD74F59}" presName="dummy" presStyleCnt="0"/>
      <dgm:spPr/>
    </dgm:pt>
    <dgm:pt modelId="{CE9984E5-AF11-0F41-AC61-9CA84B2D7503}" type="pres">
      <dgm:prSet presAssocID="{27611B7D-2DA9-0445-90A7-546D7CD74F59}" presName="node" presStyleLbl="revTx" presStyleIdx="2" presStyleCnt="3">
        <dgm:presLayoutVars>
          <dgm:bulletEnabled val="1"/>
        </dgm:presLayoutVars>
      </dgm:prSet>
      <dgm:spPr/>
    </dgm:pt>
    <dgm:pt modelId="{A9CA38FC-19D9-EB45-903E-A4508666AA18}" type="pres">
      <dgm:prSet presAssocID="{1A4E0749-F2B5-7643-B0FE-FBB5190DA237}" presName="sibTrans" presStyleLbl="node1" presStyleIdx="2" presStyleCnt="3"/>
      <dgm:spPr/>
    </dgm:pt>
  </dgm:ptLst>
  <dgm:cxnLst>
    <dgm:cxn modelId="{CF0E1D12-C533-254C-8797-9D99C99CB802}" type="presOf" srcId="{1A4E0749-F2B5-7643-B0FE-FBB5190DA237}" destId="{A9CA38FC-19D9-EB45-903E-A4508666AA18}" srcOrd="0" destOrd="0" presId="urn:microsoft.com/office/officeart/2005/8/layout/cycle1"/>
    <dgm:cxn modelId="{89D79E13-DD76-7148-A45F-805FBFD52AF5}" srcId="{E807CA02-0558-F641-8825-785B85FFBACB}" destId="{87FCD827-A0F5-7246-90FC-542DE441C0A4}" srcOrd="0" destOrd="0" parTransId="{5B0015BE-D7CB-9844-BAAB-3A67AF2BB739}" sibTransId="{CB3F2DA0-8521-624C-8EAB-4735AEC870E6}"/>
    <dgm:cxn modelId="{F762041B-01EA-E842-9667-BC8527D135F0}" srcId="{E807CA02-0558-F641-8825-785B85FFBACB}" destId="{27611B7D-2DA9-0445-90A7-546D7CD74F59}" srcOrd="2" destOrd="0" parTransId="{524C8920-6B72-5247-A172-90393D77B960}" sibTransId="{1A4E0749-F2B5-7643-B0FE-FBB5190DA237}"/>
    <dgm:cxn modelId="{52E06726-6527-6543-9042-2510CB3897D8}" srcId="{E807CA02-0558-F641-8825-785B85FFBACB}" destId="{12A9D70B-9A26-B449-AB9B-1011B68BFA95}" srcOrd="1" destOrd="0" parTransId="{523E7D6B-B31A-F34E-808E-9072BD99A2CF}" sibTransId="{F5629323-B6AB-E94C-9D97-3654269FE704}"/>
    <dgm:cxn modelId="{C61CCC29-83CE-FD4F-9B77-914A4D420B1C}" type="presOf" srcId="{F5629323-B6AB-E94C-9D97-3654269FE704}" destId="{5771455E-9671-BA4B-9CE8-5605818D1A1D}" srcOrd="0" destOrd="0" presId="urn:microsoft.com/office/officeart/2005/8/layout/cycle1"/>
    <dgm:cxn modelId="{33130438-1C21-4445-8334-D47DBD0D3CCF}" type="presOf" srcId="{12A9D70B-9A26-B449-AB9B-1011B68BFA95}" destId="{50F47C39-E22F-B843-AB5C-9E968CD61F84}" srcOrd="0" destOrd="0" presId="urn:microsoft.com/office/officeart/2005/8/layout/cycle1"/>
    <dgm:cxn modelId="{C04E7967-E088-5644-B608-7DD5833D31DD}" type="presOf" srcId="{E807CA02-0558-F641-8825-785B85FFBACB}" destId="{B5148EC5-B01B-EE4A-BB23-639D2082BE1A}" srcOrd="0" destOrd="0" presId="urn:microsoft.com/office/officeart/2005/8/layout/cycle1"/>
    <dgm:cxn modelId="{C31FA077-585D-EF46-88AA-0BDAA39A96B7}" type="presOf" srcId="{87FCD827-A0F5-7246-90FC-542DE441C0A4}" destId="{DAD5216D-E74F-6D49-9BBE-B581D05E1018}" srcOrd="0" destOrd="0" presId="urn:microsoft.com/office/officeart/2005/8/layout/cycle1"/>
    <dgm:cxn modelId="{16DA83D3-9021-5142-8DBE-BCFA7173298B}" type="presOf" srcId="{27611B7D-2DA9-0445-90A7-546D7CD74F59}" destId="{CE9984E5-AF11-0F41-AC61-9CA84B2D7503}" srcOrd="0" destOrd="0" presId="urn:microsoft.com/office/officeart/2005/8/layout/cycle1"/>
    <dgm:cxn modelId="{E7EA32DB-01B9-3E4A-AAA3-0FF2B80623BA}" type="presOf" srcId="{CB3F2DA0-8521-624C-8EAB-4735AEC870E6}" destId="{129DAA30-1E6B-2246-8588-BCD6FD309EDD}" srcOrd="0" destOrd="0" presId="urn:microsoft.com/office/officeart/2005/8/layout/cycle1"/>
    <dgm:cxn modelId="{315EC84A-D0B4-7142-96C2-3245DB2497C3}" type="presParOf" srcId="{B5148EC5-B01B-EE4A-BB23-639D2082BE1A}" destId="{F72A415B-07BD-D346-AE8B-008502F94170}" srcOrd="0" destOrd="0" presId="urn:microsoft.com/office/officeart/2005/8/layout/cycle1"/>
    <dgm:cxn modelId="{4D84974E-10F0-1F40-B596-ABDA0D0373C8}" type="presParOf" srcId="{B5148EC5-B01B-EE4A-BB23-639D2082BE1A}" destId="{DAD5216D-E74F-6D49-9BBE-B581D05E1018}" srcOrd="1" destOrd="0" presId="urn:microsoft.com/office/officeart/2005/8/layout/cycle1"/>
    <dgm:cxn modelId="{B9C12003-B893-8A4C-9D59-CABE89321B9F}" type="presParOf" srcId="{B5148EC5-B01B-EE4A-BB23-639D2082BE1A}" destId="{129DAA30-1E6B-2246-8588-BCD6FD309EDD}" srcOrd="2" destOrd="0" presId="urn:microsoft.com/office/officeart/2005/8/layout/cycle1"/>
    <dgm:cxn modelId="{0E5EA7F0-9000-244A-A43F-6215C5080449}" type="presParOf" srcId="{B5148EC5-B01B-EE4A-BB23-639D2082BE1A}" destId="{8518CE7A-4438-8D42-8116-9E7F81E8815C}" srcOrd="3" destOrd="0" presId="urn:microsoft.com/office/officeart/2005/8/layout/cycle1"/>
    <dgm:cxn modelId="{C1ABB8D5-9865-F243-A00F-77F0EF6E57E3}" type="presParOf" srcId="{B5148EC5-B01B-EE4A-BB23-639D2082BE1A}" destId="{50F47C39-E22F-B843-AB5C-9E968CD61F84}" srcOrd="4" destOrd="0" presId="urn:microsoft.com/office/officeart/2005/8/layout/cycle1"/>
    <dgm:cxn modelId="{F493FAAB-3326-3746-B9A2-037CF68261C3}" type="presParOf" srcId="{B5148EC5-B01B-EE4A-BB23-639D2082BE1A}" destId="{5771455E-9671-BA4B-9CE8-5605818D1A1D}" srcOrd="5" destOrd="0" presId="urn:microsoft.com/office/officeart/2005/8/layout/cycle1"/>
    <dgm:cxn modelId="{62743F99-6CAD-954F-97CA-83B8F49BC249}" type="presParOf" srcId="{B5148EC5-B01B-EE4A-BB23-639D2082BE1A}" destId="{D8110039-B87F-1F41-9B8A-8C7A8BA6A4BA}" srcOrd="6" destOrd="0" presId="urn:microsoft.com/office/officeart/2005/8/layout/cycle1"/>
    <dgm:cxn modelId="{483A4090-D1E9-2B4E-AFE1-5C25BE15D52F}" type="presParOf" srcId="{B5148EC5-B01B-EE4A-BB23-639D2082BE1A}" destId="{CE9984E5-AF11-0F41-AC61-9CA84B2D7503}" srcOrd="7" destOrd="0" presId="urn:microsoft.com/office/officeart/2005/8/layout/cycle1"/>
    <dgm:cxn modelId="{8C0F2DB8-3D18-D544-8B7E-D9116DAD13C1}" type="presParOf" srcId="{B5148EC5-B01B-EE4A-BB23-639D2082BE1A}" destId="{A9CA38FC-19D9-EB45-903E-A4508666AA18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07CA02-0558-F641-8825-785B85FFBACB}" type="doc">
      <dgm:prSet loTypeId="urn:microsoft.com/office/officeart/2005/8/layout/cycle1" loCatId="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1171463E-C066-6E41-A55E-94F858249CFA}">
      <dgm:prSet phldrT="[Text]"/>
      <dgm:spPr/>
      <dgm:t>
        <a:bodyPr/>
        <a:lstStyle/>
        <a:p>
          <a:r>
            <a:rPr lang="en-GB" dirty="0"/>
            <a:t>Add printouts</a:t>
          </a:r>
        </a:p>
      </dgm:t>
    </dgm:pt>
    <dgm:pt modelId="{46925009-3C2E-264A-9748-25D471CEBAB5}" type="parTrans" cxnId="{AD15A87B-0CA8-164B-AB3D-0A0746666406}">
      <dgm:prSet/>
      <dgm:spPr/>
      <dgm:t>
        <a:bodyPr/>
        <a:lstStyle/>
        <a:p>
          <a:endParaRPr lang="en-GB"/>
        </a:p>
      </dgm:t>
    </dgm:pt>
    <dgm:pt modelId="{36903FE1-0400-B94D-9B36-7546E44B70DC}" type="sibTrans" cxnId="{AD15A87B-0CA8-164B-AB3D-0A0746666406}">
      <dgm:prSet/>
      <dgm:spPr/>
      <dgm:t>
        <a:bodyPr/>
        <a:lstStyle/>
        <a:p>
          <a:endParaRPr lang="en-GB"/>
        </a:p>
      </dgm:t>
    </dgm:pt>
    <dgm:pt modelId="{87FCD827-A0F5-7246-90FC-542DE441C0A4}">
      <dgm:prSet phldrT="[Text]" custT="1"/>
      <dgm:spPr/>
      <dgm:t>
        <a:bodyPr/>
        <a:lstStyle/>
        <a:p>
          <a:r>
            <a:rPr lang="en-GB" sz="1600" b="1" dirty="0"/>
            <a:t>Recompile</a:t>
          </a:r>
        </a:p>
      </dgm:t>
    </dgm:pt>
    <dgm:pt modelId="{5B0015BE-D7CB-9844-BAAB-3A67AF2BB739}" type="parTrans" cxnId="{89D79E13-DD76-7148-A45F-805FBFD52AF5}">
      <dgm:prSet/>
      <dgm:spPr/>
      <dgm:t>
        <a:bodyPr/>
        <a:lstStyle/>
        <a:p>
          <a:endParaRPr lang="en-GB"/>
        </a:p>
      </dgm:t>
    </dgm:pt>
    <dgm:pt modelId="{CB3F2DA0-8521-624C-8EAB-4735AEC870E6}" type="sibTrans" cxnId="{89D79E13-DD76-7148-A45F-805FBFD52AF5}">
      <dgm:prSet/>
      <dgm:spPr/>
      <dgm:t>
        <a:bodyPr/>
        <a:lstStyle/>
        <a:p>
          <a:endParaRPr lang="en-GB"/>
        </a:p>
      </dgm:t>
    </dgm:pt>
    <dgm:pt modelId="{12A9D70B-9A26-B449-AB9B-1011B68BFA95}">
      <dgm:prSet phldrT="[Text]"/>
      <dgm:spPr/>
      <dgm:t>
        <a:bodyPr/>
        <a:lstStyle/>
        <a:p>
          <a:r>
            <a:rPr lang="en-GB" dirty="0"/>
            <a:t>Run</a:t>
          </a:r>
        </a:p>
      </dgm:t>
    </dgm:pt>
    <dgm:pt modelId="{523E7D6B-B31A-F34E-808E-9072BD99A2CF}" type="parTrans" cxnId="{52E06726-6527-6543-9042-2510CB3897D8}">
      <dgm:prSet/>
      <dgm:spPr/>
      <dgm:t>
        <a:bodyPr/>
        <a:lstStyle/>
        <a:p>
          <a:endParaRPr lang="en-GB"/>
        </a:p>
      </dgm:t>
    </dgm:pt>
    <dgm:pt modelId="{F5629323-B6AB-E94C-9D97-3654269FE704}" type="sibTrans" cxnId="{52E06726-6527-6543-9042-2510CB3897D8}">
      <dgm:prSet/>
      <dgm:spPr/>
      <dgm:t>
        <a:bodyPr/>
        <a:lstStyle/>
        <a:p>
          <a:endParaRPr lang="en-GB"/>
        </a:p>
      </dgm:t>
    </dgm:pt>
    <dgm:pt modelId="{27611B7D-2DA9-0445-90A7-546D7CD74F59}">
      <dgm:prSet phldrT="[Text]"/>
      <dgm:spPr/>
      <dgm:t>
        <a:bodyPr/>
        <a:lstStyle/>
        <a:p>
          <a:r>
            <a:rPr lang="en-GB" dirty="0"/>
            <a:t>Remove printouts</a:t>
          </a:r>
        </a:p>
      </dgm:t>
    </dgm:pt>
    <dgm:pt modelId="{524C8920-6B72-5247-A172-90393D77B960}" type="parTrans" cxnId="{F762041B-01EA-E842-9667-BC8527D135F0}">
      <dgm:prSet/>
      <dgm:spPr/>
      <dgm:t>
        <a:bodyPr/>
        <a:lstStyle/>
        <a:p>
          <a:endParaRPr lang="en-GB"/>
        </a:p>
      </dgm:t>
    </dgm:pt>
    <dgm:pt modelId="{1A4E0749-F2B5-7643-B0FE-FBB5190DA237}" type="sibTrans" cxnId="{F762041B-01EA-E842-9667-BC8527D135F0}">
      <dgm:prSet/>
      <dgm:spPr/>
      <dgm:t>
        <a:bodyPr/>
        <a:lstStyle/>
        <a:p>
          <a:endParaRPr lang="en-GB"/>
        </a:p>
      </dgm:t>
    </dgm:pt>
    <dgm:pt modelId="{794EE6B0-0138-CE4E-A007-3A58449823BB}">
      <dgm:prSet phldrT="[Text]" custT="1"/>
      <dgm:spPr/>
      <dgm:t>
        <a:bodyPr/>
        <a:lstStyle/>
        <a:p>
          <a:r>
            <a:rPr lang="en-GB" sz="1600" b="1" dirty="0"/>
            <a:t>Recompile</a:t>
          </a:r>
        </a:p>
      </dgm:t>
    </dgm:pt>
    <dgm:pt modelId="{B02D423A-332C-774D-8228-32677B01616B}" type="parTrans" cxnId="{C9B1DB1D-5548-494A-9324-54C56B5E796E}">
      <dgm:prSet/>
      <dgm:spPr/>
      <dgm:t>
        <a:bodyPr/>
        <a:lstStyle/>
        <a:p>
          <a:endParaRPr lang="en-GB"/>
        </a:p>
      </dgm:t>
    </dgm:pt>
    <dgm:pt modelId="{39CD023F-58B9-9242-B647-78E6BAB91E16}" type="sibTrans" cxnId="{C9B1DB1D-5548-494A-9324-54C56B5E796E}">
      <dgm:prSet/>
      <dgm:spPr/>
      <dgm:t>
        <a:bodyPr/>
        <a:lstStyle/>
        <a:p>
          <a:endParaRPr lang="en-GB"/>
        </a:p>
      </dgm:t>
    </dgm:pt>
    <dgm:pt modelId="{A6A36AE7-86BA-0C41-B930-4E71E028D54B}" type="pres">
      <dgm:prSet presAssocID="{E807CA02-0558-F641-8825-785B85FFBACB}" presName="cycle" presStyleCnt="0">
        <dgm:presLayoutVars>
          <dgm:dir/>
          <dgm:resizeHandles val="exact"/>
        </dgm:presLayoutVars>
      </dgm:prSet>
      <dgm:spPr/>
    </dgm:pt>
    <dgm:pt modelId="{39724BB6-14AC-9C4D-B4DD-F00FCA5BD2A6}" type="pres">
      <dgm:prSet presAssocID="{1171463E-C066-6E41-A55E-94F858249CFA}" presName="dummy" presStyleCnt="0"/>
      <dgm:spPr/>
    </dgm:pt>
    <dgm:pt modelId="{6852AD01-A36A-9947-89D9-7E690E077B9E}" type="pres">
      <dgm:prSet presAssocID="{1171463E-C066-6E41-A55E-94F858249CFA}" presName="node" presStyleLbl="revTx" presStyleIdx="0" presStyleCnt="5">
        <dgm:presLayoutVars>
          <dgm:bulletEnabled val="1"/>
        </dgm:presLayoutVars>
      </dgm:prSet>
      <dgm:spPr/>
    </dgm:pt>
    <dgm:pt modelId="{943037F9-86B0-D843-B995-6659B92AC0EE}" type="pres">
      <dgm:prSet presAssocID="{36903FE1-0400-B94D-9B36-7546E44B70DC}" presName="sibTrans" presStyleLbl="node1" presStyleIdx="0" presStyleCnt="5"/>
      <dgm:spPr/>
    </dgm:pt>
    <dgm:pt modelId="{775514E0-59D5-354E-ACE7-E9D69DC42566}" type="pres">
      <dgm:prSet presAssocID="{87FCD827-A0F5-7246-90FC-542DE441C0A4}" presName="dummy" presStyleCnt="0"/>
      <dgm:spPr/>
    </dgm:pt>
    <dgm:pt modelId="{AD90DC16-5A1A-AE4B-A2F3-55AFBA043058}" type="pres">
      <dgm:prSet presAssocID="{87FCD827-A0F5-7246-90FC-542DE441C0A4}" presName="node" presStyleLbl="revTx" presStyleIdx="1" presStyleCnt="5" custScaleX="160917">
        <dgm:presLayoutVars>
          <dgm:bulletEnabled val="1"/>
        </dgm:presLayoutVars>
      </dgm:prSet>
      <dgm:spPr/>
    </dgm:pt>
    <dgm:pt modelId="{82D7DE4B-450E-5D41-BEDF-CFBB73A7B942}" type="pres">
      <dgm:prSet presAssocID="{CB3F2DA0-8521-624C-8EAB-4735AEC870E6}" presName="sibTrans" presStyleLbl="node1" presStyleIdx="1" presStyleCnt="5"/>
      <dgm:spPr/>
    </dgm:pt>
    <dgm:pt modelId="{E3C4E414-D689-8348-878B-5CDFCA86B104}" type="pres">
      <dgm:prSet presAssocID="{12A9D70B-9A26-B449-AB9B-1011B68BFA95}" presName="dummy" presStyleCnt="0"/>
      <dgm:spPr/>
    </dgm:pt>
    <dgm:pt modelId="{A07B8B64-5420-E447-885B-3A463674ED5E}" type="pres">
      <dgm:prSet presAssocID="{12A9D70B-9A26-B449-AB9B-1011B68BFA95}" presName="node" presStyleLbl="revTx" presStyleIdx="2" presStyleCnt="5">
        <dgm:presLayoutVars>
          <dgm:bulletEnabled val="1"/>
        </dgm:presLayoutVars>
      </dgm:prSet>
      <dgm:spPr/>
    </dgm:pt>
    <dgm:pt modelId="{AF4749E5-995A-3E43-9489-B5647653BCE6}" type="pres">
      <dgm:prSet presAssocID="{F5629323-B6AB-E94C-9D97-3654269FE704}" presName="sibTrans" presStyleLbl="node1" presStyleIdx="2" presStyleCnt="5"/>
      <dgm:spPr/>
    </dgm:pt>
    <dgm:pt modelId="{2F69F25F-123D-604B-88E6-22714404FA35}" type="pres">
      <dgm:prSet presAssocID="{27611B7D-2DA9-0445-90A7-546D7CD74F59}" presName="dummy" presStyleCnt="0"/>
      <dgm:spPr/>
    </dgm:pt>
    <dgm:pt modelId="{06BA2806-D071-A540-9EC6-A75A4DE4816D}" type="pres">
      <dgm:prSet presAssocID="{27611B7D-2DA9-0445-90A7-546D7CD74F59}" presName="node" presStyleLbl="revTx" presStyleIdx="3" presStyleCnt="5">
        <dgm:presLayoutVars>
          <dgm:bulletEnabled val="1"/>
        </dgm:presLayoutVars>
      </dgm:prSet>
      <dgm:spPr/>
    </dgm:pt>
    <dgm:pt modelId="{449687C7-2629-CD4F-AB72-2831609801AD}" type="pres">
      <dgm:prSet presAssocID="{1A4E0749-F2B5-7643-B0FE-FBB5190DA237}" presName="sibTrans" presStyleLbl="node1" presStyleIdx="3" presStyleCnt="5"/>
      <dgm:spPr/>
    </dgm:pt>
    <dgm:pt modelId="{15DC25F3-C8FF-4C40-8D99-5CEAAD2171B2}" type="pres">
      <dgm:prSet presAssocID="{794EE6B0-0138-CE4E-A007-3A58449823BB}" presName="dummy" presStyleCnt="0"/>
      <dgm:spPr/>
    </dgm:pt>
    <dgm:pt modelId="{469B2AAA-0BAE-F340-BEEC-01EAA1A64E79}" type="pres">
      <dgm:prSet presAssocID="{794EE6B0-0138-CE4E-A007-3A58449823BB}" presName="node" presStyleLbl="revTx" presStyleIdx="4" presStyleCnt="5" custScaleX="144371">
        <dgm:presLayoutVars>
          <dgm:bulletEnabled val="1"/>
        </dgm:presLayoutVars>
      </dgm:prSet>
      <dgm:spPr/>
    </dgm:pt>
    <dgm:pt modelId="{D54C6460-21D7-884C-8526-71D718CA7802}" type="pres">
      <dgm:prSet presAssocID="{39CD023F-58B9-9242-B647-78E6BAB91E16}" presName="sibTrans" presStyleLbl="node1" presStyleIdx="4" presStyleCnt="5"/>
      <dgm:spPr/>
    </dgm:pt>
  </dgm:ptLst>
  <dgm:cxnLst>
    <dgm:cxn modelId="{89D79E13-DD76-7148-A45F-805FBFD52AF5}" srcId="{E807CA02-0558-F641-8825-785B85FFBACB}" destId="{87FCD827-A0F5-7246-90FC-542DE441C0A4}" srcOrd="1" destOrd="0" parTransId="{5B0015BE-D7CB-9844-BAAB-3A67AF2BB739}" sibTransId="{CB3F2DA0-8521-624C-8EAB-4735AEC870E6}"/>
    <dgm:cxn modelId="{F762041B-01EA-E842-9667-BC8527D135F0}" srcId="{E807CA02-0558-F641-8825-785B85FFBACB}" destId="{27611B7D-2DA9-0445-90A7-546D7CD74F59}" srcOrd="3" destOrd="0" parTransId="{524C8920-6B72-5247-A172-90393D77B960}" sibTransId="{1A4E0749-F2B5-7643-B0FE-FBB5190DA237}"/>
    <dgm:cxn modelId="{45C4CC1C-1A11-4A43-ADBA-2847AA904A27}" type="presOf" srcId="{87FCD827-A0F5-7246-90FC-542DE441C0A4}" destId="{AD90DC16-5A1A-AE4B-A2F3-55AFBA043058}" srcOrd="0" destOrd="0" presId="urn:microsoft.com/office/officeart/2005/8/layout/cycle1"/>
    <dgm:cxn modelId="{C9B1DB1D-5548-494A-9324-54C56B5E796E}" srcId="{E807CA02-0558-F641-8825-785B85FFBACB}" destId="{794EE6B0-0138-CE4E-A007-3A58449823BB}" srcOrd="4" destOrd="0" parTransId="{B02D423A-332C-774D-8228-32677B01616B}" sibTransId="{39CD023F-58B9-9242-B647-78E6BAB91E16}"/>
    <dgm:cxn modelId="{52E06726-6527-6543-9042-2510CB3897D8}" srcId="{E807CA02-0558-F641-8825-785B85FFBACB}" destId="{12A9D70B-9A26-B449-AB9B-1011B68BFA95}" srcOrd="2" destOrd="0" parTransId="{523E7D6B-B31A-F34E-808E-9072BD99A2CF}" sibTransId="{F5629323-B6AB-E94C-9D97-3654269FE704}"/>
    <dgm:cxn modelId="{4AF06D52-0F04-BF4B-8684-8042C7E52505}" type="presOf" srcId="{794EE6B0-0138-CE4E-A007-3A58449823BB}" destId="{469B2AAA-0BAE-F340-BEEC-01EAA1A64E79}" srcOrd="0" destOrd="0" presId="urn:microsoft.com/office/officeart/2005/8/layout/cycle1"/>
    <dgm:cxn modelId="{5EEC6D5F-C745-6848-A4E2-219F40299235}" type="presOf" srcId="{CB3F2DA0-8521-624C-8EAB-4735AEC870E6}" destId="{82D7DE4B-450E-5D41-BEDF-CFBB73A7B942}" srcOrd="0" destOrd="0" presId="urn:microsoft.com/office/officeart/2005/8/layout/cycle1"/>
    <dgm:cxn modelId="{A9C8266A-15E7-BC49-8BF9-E821241CAE65}" type="presOf" srcId="{36903FE1-0400-B94D-9B36-7546E44B70DC}" destId="{943037F9-86B0-D843-B995-6659B92AC0EE}" srcOrd="0" destOrd="0" presId="urn:microsoft.com/office/officeart/2005/8/layout/cycle1"/>
    <dgm:cxn modelId="{AD15A87B-0CA8-164B-AB3D-0A0746666406}" srcId="{E807CA02-0558-F641-8825-785B85FFBACB}" destId="{1171463E-C066-6E41-A55E-94F858249CFA}" srcOrd="0" destOrd="0" parTransId="{46925009-3C2E-264A-9748-25D471CEBAB5}" sibTransId="{36903FE1-0400-B94D-9B36-7546E44B70DC}"/>
    <dgm:cxn modelId="{BC0DB37C-6C08-2349-A664-F57FD1E214C2}" type="presOf" srcId="{39CD023F-58B9-9242-B647-78E6BAB91E16}" destId="{D54C6460-21D7-884C-8526-71D718CA7802}" srcOrd="0" destOrd="0" presId="urn:microsoft.com/office/officeart/2005/8/layout/cycle1"/>
    <dgm:cxn modelId="{E4BAB47F-78AA-584B-910A-04D1F909F96C}" type="presOf" srcId="{F5629323-B6AB-E94C-9D97-3654269FE704}" destId="{AF4749E5-995A-3E43-9489-B5647653BCE6}" srcOrd="0" destOrd="0" presId="urn:microsoft.com/office/officeart/2005/8/layout/cycle1"/>
    <dgm:cxn modelId="{4FF98085-292E-5C49-9657-BBEDEED3B31D}" type="presOf" srcId="{E807CA02-0558-F641-8825-785B85FFBACB}" destId="{A6A36AE7-86BA-0C41-B930-4E71E028D54B}" srcOrd="0" destOrd="0" presId="urn:microsoft.com/office/officeart/2005/8/layout/cycle1"/>
    <dgm:cxn modelId="{D3FF62B2-D10E-784E-8CCB-46B1E405FEF4}" type="presOf" srcId="{1A4E0749-F2B5-7643-B0FE-FBB5190DA237}" destId="{449687C7-2629-CD4F-AB72-2831609801AD}" srcOrd="0" destOrd="0" presId="urn:microsoft.com/office/officeart/2005/8/layout/cycle1"/>
    <dgm:cxn modelId="{59F6EAB8-B687-D543-AA17-802C45F4F7C5}" type="presOf" srcId="{12A9D70B-9A26-B449-AB9B-1011B68BFA95}" destId="{A07B8B64-5420-E447-885B-3A463674ED5E}" srcOrd="0" destOrd="0" presId="urn:microsoft.com/office/officeart/2005/8/layout/cycle1"/>
    <dgm:cxn modelId="{F20815DF-20A9-6C4D-97E8-2D7244A09115}" type="presOf" srcId="{27611B7D-2DA9-0445-90A7-546D7CD74F59}" destId="{06BA2806-D071-A540-9EC6-A75A4DE4816D}" srcOrd="0" destOrd="0" presId="urn:microsoft.com/office/officeart/2005/8/layout/cycle1"/>
    <dgm:cxn modelId="{51F9FDF5-E993-BF47-9AA1-1A01E36515AA}" type="presOf" srcId="{1171463E-C066-6E41-A55E-94F858249CFA}" destId="{6852AD01-A36A-9947-89D9-7E690E077B9E}" srcOrd="0" destOrd="0" presId="urn:microsoft.com/office/officeart/2005/8/layout/cycle1"/>
    <dgm:cxn modelId="{4579B6D6-FD0D-844F-8FA0-BBDAD57066EC}" type="presParOf" srcId="{A6A36AE7-86BA-0C41-B930-4E71E028D54B}" destId="{39724BB6-14AC-9C4D-B4DD-F00FCA5BD2A6}" srcOrd="0" destOrd="0" presId="urn:microsoft.com/office/officeart/2005/8/layout/cycle1"/>
    <dgm:cxn modelId="{3683068D-668D-0A41-83DC-F9FBBE606BF2}" type="presParOf" srcId="{A6A36AE7-86BA-0C41-B930-4E71E028D54B}" destId="{6852AD01-A36A-9947-89D9-7E690E077B9E}" srcOrd="1" destOrd="0" presId="urn:microsoft.com/office/officeart/2005/8/layout/cycle1"/>
    <dgm:cxn modelId="{E7BEC516-DE8E-2343-AFBE-B9A4899AE12A}" type="presParOf" srcId="{A6A36AE7-86BA-0C41-B930-4E71E028D54B}" destId="{943037F9-86B0-D843-B995-6659B92AC0EE}" srcOrd="2" destOrd="0" presId="urn:microsoft.com/office/officeart/2005/8/layout/cycle1"/>
    <dgm:cxn modelId="{F530F1D7-4DCC-2749-81F1-9B3D29F002F3}" type="presParOf" srcId="{A6A36AE7-86BA-0C41-B930-4E71E028D54B}" destId="{775514E0-59D5-354E-ACE7-E9D69DC42566}" srcOrd="3" destOrd="0" presId="urn:microsoft.com/office/officeart/2005/8/layout/cycle1"/>
    <dgm:cxn modelId="{DF191F62-DEE1-0843-A70B-C42617DC2A01}" type="presParOf" srcId="{A6A36AE7-86BA-0C41-B930-4E71E028D54B}" destId="{AD90DC16-5A1A-AE4B-A2F3-55AFBA043058}" srcOrd="4" destOrd="0" presId="urn:microsoft.com/office/officeart/2005/8/layout/cycle1"/>
    <dgm:cxn modelId="{CDCF1CE0-863A-0C46-93C5-23038BD134FF}" type="presParOf" srcId="{A6A36AE7-86BA-0C41-B930-4E71E028D54B}" destId="{82D7DE4B-450E-5D41-BEDF-CFBB73A7B942}" srcOrd="5" destOrd="0" presId="urn:microsoft.com/office/officeart/2005/8/layout/cycle1"/>
    <dgm:cxn modelId="{6AF183A2-6663-D847-855E-3DABE8B22B8F}" type="presParOf" srcId="{A6A36AE7-86BA-0C41-B930-4E71E028D54B}" destId="{E3C4E414-D689-8348-878B-5CDFCA86B104}" srcOrd="6" destOrd="0" presId="urn:microsoft.com/office/officeart/2005/8/layout/cycle1"/>
    <dgm:cxn modelId="{56E5DA27-0147-E344-BF6C-10A7DB891973}" type="presParOf" srcId="{A6A36AE7-86BA-0C41-B930-4E71E028D54B}" destId="{A07B8B64-5420-E447-885B-3A463674ED5E}" srcOrd="7" destOrd="0" presId="urn:microsoft.com/office/officeart/2005/8/layout/cycle1"/>
    <dgm:cxn modelId="{F2790354-9CAA-494A-B28D-F5E4CD3BB6B5}" type="presParOf" srcId="{A6A36AE7-86BA-0C41-B930-4E71E028D54B}" destId="{AF4749E5-995A-3E43-9489-B5647653BCE6}" srcOrd="8" destOrd="0" presId="urn:microsoft.com/office/officeart/2005/8/layout/cycle1"/>
    <dgm:cxn modelId="{76289BD6-FE4B-E741-BE5D-FE3F3A222ED4}" type="presParOf" srcId="{A6A36AE7-86BA-0C41-B930-4E71E028D54B}" destId="{2F69F25F-123D-604B-88E6-22714404FA35}" srcOrd="9" destOrd="0" presId="urn:microsoft.com/office/officeart/2005/8/layout/cycle1"/>
    <dgm:cxn modelId="{E68E601E-0FDD-7A48-B6E6-624A8E8901A3}" type="presParOf" srcId="{A6A36AE7-86BA-0C41-B930-4E71E028D54B}" destId="{06BA2806-D071-A540-9EC6-A75A4DE4816D}" srcOrd="10" destOrd="0" presId="urn:microsoft.com/office/officeart/2005/8/layout/cycle1"/>
    <dgm:cxn modelId="{22593368-0BF7-724F-ADAA-8306FBF56EC9}" type="presParOf" srcId="{A6A36AE7-86BA-0C41-B930-4E71E028D54B}" destId="{449687C7-2629-CD4F-AB72-2831609801AD}" srcOrd="11" destOrd="0" presId="urn:microsoft.com/office/officeart/2005/8/layout/cycle1"/>
    <dgm:cxn modelId="{1BC0C2B6-F72C-574B-AB37-A451185C90DE}" type="presParOf" srcId="{A6A36AE7-86BA-0C41-B930-4E71E028D54B}" destId="{15DC25F3-C8FF-4C40-8D99-5CEAAD2171B2}" srcOrd="12" destOrd="0" presId="urn:microsoft.com/office/officeart/2005/8/layout/cycle1"/>
    <dgm:cxn modelId="{6A18F034-A9BB-FC48-A022-F2D257F08C6D}" type="presParOf" srcId="{A6A36AE7-86BA-0C41-B930-4E71E028D54B}" destId="{469B2AAA-0BAE-F340-BEEC-01EAA1A64E79}" srcOrd="13" destOrd="0" presId="urn:microsoft.com/office/officeart/2005/8/layout/cycle1"/>
    <dgm:cxn modelId="{D7494B64-24B6-7B4D-AE68-77C7F379FA14}" type="presParOf" srcId="{A6A36AE7-86BA-0C41-B930-4E71E028D54B}" destId="{D54C6460-21D7-884C-8526-71D718CA7802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543273-3C75-074A-BBD5-9FE18604378D}" type="doc">
      <dgm:prSet loTypeId="urn:microsoft.com/office/officeart/2005/8/layout/process1" loCatId="" qsTypeId="urn:microsoft.com/office/officeart/2005/8/quickstyle/simple1" qsCatId="simple" csTypeId="urn:microsoft.com/office/officeart/2005/8/colors/colorful1" csCatId="colorful" phldr="1"/>
      <dgm:spPr/>
    </dgm:pt>
    <dgm:pt modelId="{6557B806-F949-584B-A8DC-A7089E45C854}">
      <dgm:prSet phldrT="[Text]"/>
      <dgm:spPr/>
      <dgm:t>
        <a:bodyPr/>
        <a:lstStyle/>
        <a:p>
          <a:r>
            <a:rPr lang="en-GB" dirty="0"/>
            <a:t>API</a:t>
          </a:r>
        </a:p>
      </dgm:t>
    </dgm:pt>
    <dgm:pt modelId="{AFED9E8A-08C4-E24C-A983-92CC30D99327}" type="parTrans" cxnId="{C522FB05-FE1C-2A49-A3E1-2613C2377EE1}">
      <dgm:prSet/>
      <dgm:spPr/>
      <dgm:t>
        <a:bodyPr/>
        <a:lstStyle/>
        <a:p>
          <a:endParaRPr lang="en-GB"/>
        </a:p>
      </dgm:t>
    </dgm:pt>
    <dgm:pt modelId="{A19DB54A-BB03-1D4D-B101-E0D9F8FE125E}" type="sibTrans" cxnId="{C522FB05-FE1C-2A49-A3E1-2613C2377EE1}">
      <dgm:prSet/>
      <dgm:spPr/>
      <dgm:t>
        <a:bodyPr/>
        <a:lstStyle/>
        <a:p>
          <a:endParaRPr lang="en-GB"/>
        </a:p>
      </dgm:t>
    </dgm:pt>
    <dgm:pt modelId="{F2148119-9767-794C-AD71-F9676AC37473}">
      <dgm:prSet phldrT="[Text]"/>
      <dgm:spPr/>
      <dgm:t>
        <a:bodyPr/>
        <a:lstStyle/>
        <a:p>
          <a:r>
            <a:rPr lang="en-GB" dirty="0"/>
            <a:t>Medium</a:t>
          </a:r>
        </a:p>
      </dgm:t>
    </dgm:pt>
    <dgm:pt modelId="{B0EF20B7-F326-CE45-99A8-C256A98DAAB0}" type="parTrans" cxnId="{5B13F196-A2A0-BE48-A378-4A3547E1CFB8}">
      <dgm:prSet/>
      <dgm:spPr/>
      <dgm:t>
        <a:bodyPr/>
        <a:lstStyle/>
        <a:p>
          <a:endParaRPr lang="en-GB"/>
        </a:p>
      </dgm:t>
    </dgm:pt>
    <dgm:pt modelId="{2DBE668E-32B2-7443-8DD1-156BB9F2610E}" type="sibTrans" cxnId="{5B13F196-A2A0-BE48-A378-4A3547E1CFB8}">
      <dgm:prSet/>
      <dgm:spPr/>
      <dgm:t>
        <a:bodyPr/>
        <a:lstStyle/>
        <a:p>
          <a:endParaRPr lang="en-GB"/>
        </a:p>
      </dgm:t>
    </dgm:pt>
    <dgm:pt modelId="{8B257CAC-E2BE-194F-B460-E9A332A2939A}">
      <dgm:prSet phldrT="[Text]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n-GB" dirty="0">
              <a:solidFill>
                <a:schemeClr val="accent2"/>
              </a:solidFill>
            </a:rPr>
            <a:t>Visualization</a:t>
          </a:r>
        </a:p>
      </dgm:t>
    </dgm:pt>
    <dgm:pt modelId="{4F6B14DC-EEE7-5C49-92E0-A711AF3A6FA2}" type="parTrans" cxnId="{19118DDF-D1FE-064E-9C48-A2C75E6DF8BD}">
      <dgm:prSet/>
      <dgm:spPr/>
      <dgm:t>
        <a:bodyPr/>
        <a:lstStyle/>
        <a:p>
          <a:endParaRPr lang="en-GB"/>
        </a:p>
      </dgm:t>
    </dgm:pt>
    <dgm:pt modelId="{1D9D6B20-30C4-AA44-8195-83121021171D}" type="sibTrans" cxnId="{19118DDF-D1FE-064E-9C48-A2C75E6DF8BD}">
      <dgm:prSet/>
      <dgm:spPr/>
      <dgm:t>
        <a:bodyPr/>
        <a:lstStyle/>
        <a:p>
          <a:endParaRPr lang="en-GB"/>
        </a:p>
      </dgm:t>
    </dgm:pt>
    <dgm:pt modelId="{0F7ACBE8-DB21-AE46-ADE2-96DFC28EC541}" type="pres">
      <dgm:prSet presAssocID="{D4543273-3C75-074A-BBD5-9FE18604378D}" presName="Name0" presStyleCnt="0">
        <dgm:presLayoutVars>
          <dgm:dir/>
          <dgm:resizeHandles val="exact"/>
        </dgm:presLayoutVars>
      </dgm:prSet>
      <dgm:spPr/>
    </dgm:pt>
    <dgm:pt modelId="{142EFC0E-4A05-A14E-8118-46E3ADC7C2C7}" type="pres">
      <dgm:prSet presAssocID="{6557B806-F949-584B-A8DC-A7089E45C854}" presName="node" presStyleLbl="node1" presStyleIdx="0" presStyleCnt="3">
        <dgm:presLayoutVars>
          <dgm:bulletEnabled val="1"/>
        </dgm:presLayoutVars>
      </dgm:prSet>
      <dgm:spPr/>
    </dgm:pt>
    <dgm:pt modelId="{16A25A7B-F5FD-8541-B509-9F0CCC064A1A}" type="pres">
      <dgm:prSet presAssocID="{A19DB54A-BB03-1D4D-B101-E0D9F8FE125E}" presName="sibTrans" presStyleLbl="sibTrans2D1" presStyleIdx="0" presStyleCnt="2"/>
      <dgm:spPr/>
    </dgm:pt>
    <dgm:pt modelId="{BD75AE39-6942-034F-B90E-B65F254524AC}" type="pres">
      <dgm:prSet presAssocID="{A19DB54A-BB03-1D4D-B101-E0D9F8FE125E}" presName="connectorText" presStyleLbl="sibTrans2D1" presStyleIdx="0" presStyleCnt="2"/>
      <dgm:spPr/>
    </dgm:pt>
    <dgm:pt modelId="{2BCBA117-C4D8-1F41-9572-144F0631794B}" type="pres">
      <dgm:prSet presAssocID="{F2148119-9767-794C-AD71-F9676AC37473}" presName="node" presStyleLbl="node1" presStyleIdx="1" presStyleCnt="3">
        <dgm:presLayoutVars>
          <dgm:bulletEnabled val="1"/>
        </dgm:presLayoutVars>
      </dgm:prSet>
      <dgm:spPr/>
    </dgm:pt>
    <dgm:pt modelId="{434C80A5-D157-4F4D-A4B8-D2F7B9D0C418}" type="pres">
      <dgm:prSet presAssocID="{2DBE668E-32B2-7443-8DD1-156BB9F2610E}" presName="sibTrans" presStyleLbl="sibTrans2D1" presStyleIdx="1" presStyleCnt="2"/>
      <dgm:spPr/>
    </dgm:pt>
    <dgm:pt modelId="{15060482-849F-3C49-81C7-1F959C6C5A14}" type="pres">
      <dgm:prSet presAssocID="{2DBE668E-32B2-7443-8DD1-156BB9F2610E}" presName="connectorText" presStyleLbl="sibTrans2D1" presStyleIdx="1" presStyleCnt="2"/>
      <dgm:spPr/>
    </dgm:pt>
    <dgm:pt modelId="{17572E2D-99F5-8C4B-88DE-CB1CE6BEF742}" type="pres">
      <dgm:prSet presAssocID="{8B257CAC-E2BE-194F-B460-E9A332A2939A}" presName="node" presStyleLbl="node1" presStyleIdx="2" presStyleCnt="3">
        <dgm:presLayoutVars>
          <dgm:bulletEnabled val="1"/>
        </dgm:presLayoutVars>
      </dgm:prSet>
      <dgm:spPr/>
    </dgm:pt>
  </dgm:ptLst>
  <dgm:cxnLst>
    <dgm:cxn modelId="{9124D800-256D-7248-B18E-9E7C75CF9719}" type="presOf" srcId="{6557B806-F949-584B-A8DC-A7089E45C854}" destId="{142EFC0E-4A05-A14E-8118-46E3ADC7C2C7}" srcOrd="0" destOrd="0" presId="urn:microsoft.com/office/officeart/2005/8/layout/process1"/>
    <dgm:cxn modelId="{C522FB05-FE1C-2A49-A3E1-2613C2377EE1}" srcId="{D4543273-3C75-074A-BBD5-9FE18604378D}" destId="{6557B806-F949-584B-A8DC-A7089E45C854}" srcOrd="0" destOrd="0" parTransId="{AFED9E8A-08C4-E24C-A983-92CC30D99327}" sibTransId="{A19DB54A-BB03-1D4D-B101-E0D9F8FE125E}"/>
    <dgm:cxn modelId="{B9CB9607-2CBB-8145-82F5-4044C5E2DEF1}" type="presOf" srcId="{2DBE668E-32B2-7443-8DD1-156BB9F2610E}" destId="{434C80A5-D157-4F4D-A4B8-D2F7B9D0C418}" srcOrd="0" destOrd="0" presId="urn:microsoft.com/office/officeart/2005/8/layout/process1"/>
    <dgm:cxn modelId="{E8597D26-B116-644D-B0D9-3A5737002295}" type="presOf" srcId="{8B257CAC-E2BE-194F-B460-E9A332A2939A}" destId="{17572E2D-99F5-8C4B-88DE-CB1CE6BEF742}" srcOrd="0" destOrd="0" presId="urn:microsoft.com/office/officeart/2005/8/layout/process1"/>
    <dgm:cxn modelId="{A7D5E24F-92BE-754D-9355-2C160A2FCA5D}" type="presOf" srcId="{A19DB54A-BB03-1D4D-B101-E0D9F8FE125E}" destId="{16A25A7B-F5FD-8541-B509-9F0CCC064A1A}" srcOrd="0" destOrd="0" presId="urn:microsoft.com/office/officeart/2005/8/layout/process1"/>
    <dgm:cxn modelId="{A828BA55-71AA-0B44-BE26-A4E9DC8A6F72}" type="presOf" srcId="{A19DB54A-BB03-1D4D-B101-E0D9F8FE125E}" destId="{BD75AE39-6942-034F-B90E-B65F254524AC}" srcOrd="1" destOrd="0" presId="urn:microsoft.com/office/officeart/2005/8/layout/process1"/>
    <dgm:cxn modelId="{9FA02F5A-4A03-3F4C-8E98-3EC53DF833EF}" type="presOf" srcId="{D4543273-3C75-074A-BBD5-9FE18604378D}" destId="{0F7ACBE8-DB21-AE46-ADE2-96DFC28EC541}" srcOrd="0" destOrd="0" presId="urn:microsoft.com/office/officeart/2005/8/layout/process1"/>
    <dgm:cxn modelId="{CC61D35F-2D41-C44D-AF2B-1C1C1BFBE127}" type="presOf" srcId="{F2148119-9767-794C-AD71-F9676AC37473}" destId="{2BCBA117-C4D8-1F41-9572-144F0631794B}" srcOrd="0" destOrd="0" presId="urn:microsoft.com/office/officeart/2005/8/layout/process1"/>
    <dgm:cxn modelId="{5B13F196-A2A0-BE48-A378-4A3547E1CFB8}" srcId="{D4543273-3C75-074A-BBD5-9FE18604378D}" destId="{F2148119-9767-794C-AD71-F9676AC37473}" srcOrd="1" destOrd="0" parTransId="{B0EF20B7-F326-CE45-99A8-C256A98DAAB0}" sibTransId="{2DBE668E-32B2-7443-8DD1-156BB9F2610E}"/>
    <dgm:cxn modelId="{19118DDF-D1FE-064E-9C48-A2C75E6DF8BD}" srcId="{D4543273-3C75-074A-BBD5-9FE18604378D}" destId="{8B257CAC-E2BE-194F-B460-E9A332A2939A}" srcOrd="2" destOrd="0" parTransId="{4F6B14DC-EEE7-5C49-92E0-A711AF3A6FA2}" sibTransId="{1D9D6B20-30C4-AA44-8195-83121021171D}"/>
    <dgm:cxn modelId="{FD8FC3FA-DCCB-5241-9C0D-A5B71DC27FD3}" type="presOf" srcId="{2DBE668E-32B2-7443-8DD1-156BB9F2610E}" destId="{15060482-849F-3C49-81C7-1F959C6C5A14}" srcOrd="1" destOrd="0" presId="urn:microsoft.com/office/officeart/2005/8/layout/process1"/>
    <dgm:cxn modelId="{D70C3F30-A5FB-474D-9785-6101D85357B4}" type="presParOf" srcId="{0F7ACBE8-DB21-AE46-ADE2-96DFC28EC541}" destId="{142EFC0E-4A05-A14E-8118-46E3ADC7C2C7}" srcOrd="0" destOrd="0" presId="urn:microsoft.com/office/officeart/2005/8/layout/process1"/>
    <dgm:cxn modelId="{0BDE686D-7C6D-3E43-B884-CF3B25CB3B72}" type="presParOf" srcId="{0F7ACBE8-DB21-AE46-ADE2-96DFC28EC541}" destId="{16A25A7B-F5FD-8541-B509-9F0CCC064A1A}" srcOrd="1" destOrd="0" presId="urn:microsoft.com/office/officeart/2005/8/layout/process1"/>
    <dgm:cxn modelId="{701D9677-A95E-B645-A255-1ACFD62ABD96}" type="presParOf" srcId="{16A25A7B-F5FD-8541-B509-9F0CCC064A1A}" destId="{BD75AE39-6942-034F-B90E-B65F254524AC}" srcOrd="0" destOrd="0" presId="urn:microsoft.com/office/officeart/2005/8/layout/process1"/>
    <dgm:cxn modelId="{9F038AA8-695F-084F-85D1-22A24405A7EA}" type="presParOf" srcId="{0F7ACBE8-DB21-AE46-ADE2-96DFC28EC541}" destId="{2BCBA117-C4D8-1F41-9572-144F0631794B}" srcOrd="2" destOrd="0" presId="urn:microsoft.com/office/officeart/2005/8/layout/process1"/>
    <dgm:cxn modelId="{7871985D-BA43-1E4B-917B-C2D254DC136B}" type="presParOf" srcId="{0F7ACBE8-DB21-AE46-ADE2-96DFC28EC541}" destId="{434C80A5-D157-4F4D-A4B8-D2F7B9D0C418}" srcOrd="3" destOrd="0" presId="urn:microsoft.com/office/officeart/2005/8/layout/process1"/>
    <dgm:cxn modelId="{18C0FE89-5EB6-5540-A639-22BC85EC1A70}" type="presParOf" srcId="{434C80A5-D157-4F4D-A4B8-D2F7B9D0C418}" destId="{15060482-849F-3C49-81C7-1F959C6C5A14}" srcOrd="0" destOrd="0" presId="urn:microsoft.com/office/officeart/2005/8/layout/process1"/>
    <dgm:cxn modelId="{5FCA9795-71D7-FB4C-8B47-75C91961E8E8}" type="presParOf" srcId="{0F7ACBE8-DB21-AE46-ADE2-96DFC28EC541}" destId="{17572E2D-99F5-8C4B-88DE-CB1CE6BEF74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543273-3C75-074A-BBD5-9FE18604378D}" type="doc">
      <dgm:prSet loTypeId="urn:microsoft.com/office/officeart/2005/8/layout/process1" loCatId="" qsTypeId="urn:microsoft.com/office/officeart/2005/8/quickstyle/simple1" qsCatId="simple" csTypeId="urn:microsoft.com/office/officeart/2005/8/colors/colorful1" csCatId="colorful" phldr="1"/>
      <dgm:spPr/>
    </dgm:pt>
    <dgm:pt modelId="{6557B806-F949-584B-A8DC-A7089E45C854}">
      <dgm:prSet phldrT="[Text]"/>
      <dgm:spPr/>
      <dgm:t>
        <a:bodyPr/>
        <a:lstStyle/>
        <a:p>
          <a:r>
            <a:rPr lang="en-GB" dirty="0"/>
            <a:t>User App/Storage</a:t>
          </a:r>
        </a:p>
      </dgm:t>
    </dgm:pt>
    <dgm:pt modelId="{AFED9E8A-08C4-E24C-A983-92CC30D99327}" type="parTrans" cxnId="{C522FB05-FE1C-2A49-A3E1-2613C2377EE1}">
      <dgm:prSet/>
      <dgm:spPr/>
      <dgm:t>
        <a:bodyPr/>
        <a:lstStyle/>
        <a:p>
          <a:endParaRPr lang="en-GB"/>
        </a:p>
      </dgm:t>
    </dgm:pt>
    <dgm:pt modelId="{A19DB54A-BB03-1D4D-B101-E0D9F8FE125E}" type="sibTrans" cxnId="{C522FB05-FE1C-2A49-A3E1-2613C2377EE1}">
      <dgm:prSet/>
      <dgm:spPr/>
      <dgm:t>
        <a:bodyPr/>
        <a:lstStyle/>
        <a:p>
          <a:r>
            <a:rPr lang="en-GB" dirty="0"/>
            <a:t>HTTP</a:t>
          </a:r>
        </a:p>
      </dgm:t>
    </dgm:pt>
    <dgm:pt modelId="{F2148119-9767-794C-AD71-F9676AC37473}">
      <dgm:prSet phldrT="[Text]"/>
      <dgm:spPr/>
      <dgm:t>
        <a:bodyPr/>
        <a:lstStyle/>
        <a:p>
          <a:r>
            <a:rPr lang="en-GB" dirty="0"/>
            <a:t>Prometheus</a:t>
          </a:r>
        </a:p>
      </dgm:t>
    </dgm:pt>
    <dgm:pt modelId="{B0EF20B7-F326-CE45-99A8-C256A98DAAB0}" type="parTrans" cxnId="{5B13F196-A2A0-BE48-A378-4A3547E1CFB8}">
      <dgm:prSet/>
      <dgm:spPr/>
      <dgm:t>
        <a:bodyPr/>
        <a:lstStyle/>
        <a:p>
          <a:endParaRPr lang="en-GB"/>
        </a:p>
      </dgm:t>
    </dgm:pt>
    <dgm:pt modelId="{2DBE668E-32B2-7443-8DD1-156BB9F2610E}" type="sibTrans" cxnId="{5B13F196-A2A0-BE48-A378-4A3547E1CFB8}">
      <dgm:prSet/>
      <dgm:spPr/>
      <dgm:t>
        <a:bodyPr/>
        <a:lstStyle/>
        <a:p>
          <a:endParaRPr lang="en-GB"/>
        </a:p>
      </dgm:t>
    </dgm:pt>
    <dgm:pt modelId="{8B257CAC-E2BE-194F-B460-E9A332A2939A}">
      <dgm:prSet phldrT="[Text]"/>
      <dgm:spPr>
        <a:solidFill>
          <a:schemeClr val="accent4"/>
        </a:solidFill>
      </dgm:spPr>
      <dgm:t>
        <a:bodyPr/>
        <a:lstStyle/>
        <a:p>
          <a:r>
            <a:rPr lang="en-GB" dirty="0"/>
            <a:t>Prometheus Visualization</a:t>
          </a:r>
        </a:p>
      </dgm:t>
    </dgm:pt>
    <dgm:pt modelId="{4F6B14DC-EEE7-5C49-92E0-A711AF3A6FA2}" type="parTrans" cxnId="{19118DDF-D1FE-064E-9C48-A2C75E6DF8BD}">
      <dgm:prSet/>
      <dgm:spPr/>
      <dgm:t>
        <a:bodyPr/>
        <a:lstStyle/>
        <a:p>
          <a:endParaRPr lang="en-GB"/>
        </a:p>
      </dgm:t>
    </dgm:pt>
    <dgm:pt modelId="{1D9D6B20-30C4-AA44-8195-83121021171D}" type="sibTrans" cxnId="{19118DDF-D1FE-064E-9C48-A2C75E6DF8BD}">
      <dgm:prSet/>
      <dgm:spPr/>
      <dgm:t>
        <a:bodyPr/>
        <a:lstStyle/>
        <a:p>
          <a:endParaRPr lang="en-GB"/>
        </a:p>
      </dgm:t>
    </dgm:pt>
    <dgm:pt modelId="{AF9DA05C-49B7-FC48-B30C-967CB40D5142}">
      <dgm:prSet/>
      <dgm:spPr>
        <a:solidFill>
          <a:schemeClr val="accent3"/>
        </a:solidFill>
      </dgm:spPr>
      <dgm:t>
        <a:bodyPr/>
        <a:lstStyle/>
        <a:p>
          <a:r>
            <a:rPr lang="en-GB" dirty="0"/>
            <a:t>Prometheus Storage</a:t>
          </a:r>
        </a:p>
      </dgm:t>
    </dgm:pt>
    <dgm:pt modelId="{8BDF8F0A-E88C-C74A-BE63-86AA6FBB058D}" type="parTrans" cxnId="{DE984BEA-F57F-7442-B362-B921CE0FA826}">
      <dgm:prSet/>
      <dgm:spPr/>
      <dgm:t>
        <a:bodyPr/>
        <a:lstStyle/>
        <a:p>
          <a:endParaRPr lang="en-GB"/>
        </a:p>
      </dgm:t>
    </dgm:pt>
    <dgm:pt modelId="{8726DFFF-A28B-6F42-9633-E19B3BE0FA1E}" type="sibTrans" cxnId="{DE984BEA-F57F-7442-B362-B921CE0FA826}">
      <dgm:prSet/>
      <dgm:spPr/>
      <dgm:t>
        <a:bodyPr/>
        <a:lstStyle/>
        <a:p>
          <a:endParaRPr lang="en-GB"/>
        </a:p>
      </dgm:t>
    </dgm:pt>
    <dgm:pt modelId="{0F7ACBE8-DB21-AE46-ADE2-96DFC28EC541}" type="pres">
      <dgm:prSet presAssocID="{D4543273-3C75-074A-BBD5-9FE18604378D}" presName="Name0" presStyleCnt="0">
        <dgm:presLayoutVars>
          <dgm:dir/>
          <dgm:resizeHandles val="exact"/>
        </dgm:presLayoutVars>
      </dgm:prSet>
      <dgm:spPr/>
    </dgm:pt>
    <dgm:pt modelId="{142EFC0E-4A05-A14E-8118-46E3ADC7C2C7}" type="pres">
      <dgm:prSet presAssocID="{6557B806-F949-584B-A8DC-A7089E45C854}" presName="node" presStyleLbl="node1" presStyleIdx="0" presStyleCnt="4" custScaleX="82590">
        <dgm:presLayoutVars>
          <dgm:bulletEnabled val="1"/>
        </dgm:presLayoutVars>
      </dgm:prSet>
      <dgm:spPr/>
    </dgm:pt>
    <dgm:pt modelId="{16A25A7B-F5FD-8541-B509-9F0CCC064A1A}" type="pres">
      <dgm:prSet presAssocID="{A19DB54A-BB03-1D4D-B101-E0D9F8FE125E}" presName="sibTrans" presStyleLbl="sibTrans2D1" presStyleIdx="0" presStyleCnt="3" custAng="0" custFlipHor="1" custScaleX="176683" custLinFactNeighborX="-7118" custLinFactNeighborY="1217"/>
      <dgm:spPr/>
    </dgm:pt>
    <dgm:pt modelId="{BD75AE39-6942-034F-B90E-B65F254524AC}" type="pres">
      <dgm:prSet presAssocID="{A19DB54A-BB03-1D4D-B101-E0D9F8FE125E}" presName="connectorText" presStyleLbl="sibTrans2D1" presStyleIdx="0" presStyleCnt="3"/>
      <dgm:spPr/>
    </dgm:pt>
    <dgm:pt modelId="{2BCBA117-C4D8-1F41-9572-144F0631794B}" type="pres">
      <dgm:prSet presAssocID="{F2148119-9767-794C-AD71-F9676AC37473}" presName="node" presStyleLbl="node1" presStyleIdx="1" presStyleCnt="4" custScaleX="69015" custLinFactNeighborX="9391" custLinFactNeighborY="-21110">
        <dgm:presLayoutVars>
          <dgm:bulletEnabled val="1"/>
        </dgm:presLayoutVars>
      </dgm:prSet>
      <dgm:spPr/>
    </dgm:pt>
    <dgm:pt modelId="{434C80A5-D157-4F4D-A4B8-D2F7B9D0C418}" type="pres">
      <dgm:prSet presAssocID="{2DBE668E-32B2-7443-8DD1-156BB9F2610E}" presName="sibTrans" presStyleLbl="sibTrans2D1" presStyleIdx="1" presStyleCnt="3" custScaleX="102100"/>
      <dgm:spPr/>
    </dgm:pt>
    <dgm:pt modelId="{15060482-849F-3C49-81C7-1F959C6C5A14}" type="pres">
      <dgm:prSet presAssocID="{2DBE668E-32B2-7443-8DD1-156BB9F2610E}" presName="connectorText" presStyleLbl="sibTrans2D1" presStyleIdx="1" presStyleCnt="3"/>
      <dgm:spPr/>
    </dgm:pt>
    <dgm:pt modelId="{6D130483-E739-BB46-B894-E5A70924CE15}" type="pres">
      <dgm:prSet presAssocID="{AF9DA05C-49B7-FC48-B30C-967CB40D5142}" presName="node" presStyleLbl="node1" presStyleIdx="2" presStyleCnt="4" custScaleX="75826" custLinFactNeighborX="-1106" custLinFactNeighborY="738">
        <dgm:presLayoutVars>
          <dgm:bulletEnabled val="1"/>
        </dgm:presLayoutVars>
      </dgm:prSet>
      <dgm:spPr/>
    </dgm:pt>
    <dgm:pt modelId="{2527F70E-59D7-3C4D-8A4A-E588A089081E}" type="pres">
      <dgm:prSet presAssocID="{8726DFFF-A28B-6F42-9633-E19B3BE0FA1E}" presName="sibTrans" presStyleLbl="sibTrans2D1" presStyleIdx="2" presStyleCnt="3"/>
      <dgm:spPr/>
    </dgm:pt>
    <dgm:pt modelId="{DB0D2720-B7F8-0241-B3D8-B76F0E9BBB7C}" type="pres">
      <dgm:prSet presAssocID="{8726DFFF-A28B-6F42-9633-E19B3BE0FA1E}" presName="connectorText" presStyleLbl="sibTrans2D1" presStyleIdx="2" presStyleCnt="3"/>
      <dgm:spPr/>
    </dgm:pt>
    <dgm:pt modelId="{17572E2D-99F5-8C4B-88DE-CB1CE6BEF742}" type="pres">
      <dgm:prSet presAssocID="{8B257CAC-E2BE-194F-B460-E9A332A2939A}" presName="node" presStyleLbl="node1" presStyleIdx="3" presStyleCnt="4" custScaleX="77791" custLinFactNeighborX="-18691" custLinFactNeighborY="2896">
        <dgm:presLayoutVars>
          <dgm:bulletEnabled val="1"/>
        </dgm:presLayoutVars>
      </dgm:prSet>
      <dgm:spPr/>
    </dgm:pt>
  </dgm:ptLst>
  <dgm:cxnLst>
    <dgm:cxn modelId="{9124D800-256D-7248-B18E-9E7C75CF9719}" type="presOf" srcId="{6557B806-F949-584B-A8DC-A7089E45C854}" destId="{142EFC0E-4A05-A14E-8118-46E3ADC7C2C7}" srcOrd="0" destOrd="0" presId="urn:microsoft.com/office/officeart/2005/8/layout/process1"/>
    <dgm:cxn modelId="{C522FB05-FE1C-2A49-A3E1-2613C2377EE1}" srcId="{D4543273-3C75-074A-BBD5-9FE18604378D}" destId="{6557B806-F949-584B-A8DC-A7089E45C854}" srcOrd="0" destOrd="0" parTransId="{AFED9E8A-08C4-E24C-A983-92CC30D99327}" sibTransId="{A19DB54A-BB03-1D4D-B101-E0D9F8FE125E}"/>
    <dgm:cxn modelId="{B9CB9607-2CBB-8145-82F5-4044C5E2DEF1}" type="presOf" srcId="{2DBE668E-32B2-7443-8DD1-156BB9F2610E}" destId="{434C80A5-D157-4F4D-A4B8-D2F7B9D0C418}" srcOrd="0" destOrd="0" presId="urn:microsoft.com/office/officeart/2005/8/layout/process1"/>
    <dgm:cxn modelId="{3D15B70A-8E1F-A94D-94FC-61A0205D46A9}" type="presOf" srcId="{8726DFFF-A28B-6F42-9633-E19B3BE0FA1E}" destId="{2527F70E-59D7-3C4D-8A4A-E588A089081E}" srcOrd="0" destOrd="0" presId="urn:microsoft.com/office/officeart/2005/8/layout/process1"/>
    <dgm:cxn modelId="{E8597D26-B116-644D-B0D9-3A5737002295}" type="presOf" srcId="{8B257CAC-E2BE-194F-B460-E9A332A2939A}" destId="{17572E2D-99F5-8C4B-88DE-CB1CE6BEF742}" srcOrd="0" destOrd="0" presId="urn:microsoft.com/office/officeart/2005/8/layout/process1"/>
    <dgm:cxn modelId="{A7D5E24F-92BE-754D-9355-2C160A2FCA5D}" type="presOf" srcId="{A19DB54A-BB03-1D4D-B101-E0D9F8FE125E}" destId="{16A25A7B-F5FD-8541-B509-9F0CCC064A1A}" srcOrd="0" destOrd="0" presId="urn:microsoft.com/office/officeart/2005/8/layout/process1"/>
    <dgm:cxn modelId="{5F666753-FAD2-EC4F-9CC9-BBC79F9552E5}" type="presOf" srcId="{AF9DA05C-49B7-FC48-B30C-967CB40D5142}" destId="{6D130483-E739-BB46-B894-E5A70924CE15}" srcOrd="0" destOrd="0" presId="urn:microsoft.com/office/officeart/2005/8/layout/process1"/>
    <dgm:cxn modelId="{A828BA55-71AA-0B44-BE26-A4E9DC8A6F72}" type="presOf" srcId="{A19DB54A-BB03-1D4D-B101-E0D9F8FE125E}" destId="{BD75AE39-6942-034F-B90E-B65F254524AC}" srcOrd="1" destOrd="0" presId="urn:microsoft.com/office/officeart/2005/8/layout/process1"/>
    <dgm:cxn modelId="{9FA02F5A-4A03-3F4C-8E98-3EC53DF833EF}" type="presOf" srcId="{D4543273-3C75-074A-BBD5-9FE18604378D}" destId="{0F7ACBE8-DB21-AE46-ADE2-96DFC28EC541}" srcOrd="0" destOrd="0" presId="urn:microsoft.com/office/officeart/2005/8/layout/process1"/>
    <dgm:cxn modelId="{CC61D35F-2D41-C44D-AF2B-1C1C1BFBE127}" type="presOf" srcId="{F2148119-9767-794C-AD71-F9676AC37473}" destId="{2BCBA117-C4D8-1F41-9572-144F0631794B}" srcOrd="0" destOrd="0" presId="urn:microsoft.com/office/officeart/2005/8/layout/process1"/>
    <dgm:cxn modelId="{5B13F196-A2A0-BE48-A378-4A3547E1CFB8}" srcId="{D4543273-3C75-074A-BBD5-9FE18604378D}" destId="{F2148119-9767-794C-AD71-F9676AC37473}" srcOrd="1" destOrd="0" parTransId="{B0EF20B7-F326-CE45-99A8-C256A98DAAB0}" sibTransId="{2DBE668E-32B2-7443-8DD1-156BB9F2610E}"/>
    <dgm:cxn modelId="{4401A29D-9A18-C848-A148-C44275E312BA}" type="presOf" srcId="{8726DFFF-A28B-6F42-9633-E19B3BE0FA1E}" destId="{DB0D2720-B7F8-0241-B3D8-B76F0E9BBB7C}" srcOrd="1" destOrd="0" presId="urn:microsoft.com/office/officeart/2005/8/layout/process1"/>
    <dgm:cxn modelId="{19118DDF-D1FE-064E-9C48-A2C75E6DF8BD}" srcId="{D4543273-3C75-074A-BBD5-9FE18604378D}" destId="{8B257CAC-E2BE-194F-B460-E9A332A2939A}" srcOrd="3" destOrd="0" parTransId="{4F6B14DC-EEE7-5C49-92E0-A711AF3A6FA2}" sibTransId="{1D9D6B20-30C4-AA44-8195-83121021171D}"/>
    <dgm:cxn modelId="{DE984BEA-F57F-7442-B362-B921CE0FA826}" srcId="{D4543273-3C75-074A-BBD5-9FE18604378D}" destId="{AF9DA05C-49B7-FC48-B30C-967CB40D5142}" srcOrd="2" destOrd="0" parTransId="{8BDF8F0A-E88C-C74A-BE63-86AA6FBB058D}" sibTransId="{8726DFFF-A28B-6F42-9633-E19B3BE0FA1E}"/>
    <dgm:cxn modelId="{FD8FC3FA-DCCB-5241-9C0D-A5B71DC27FD3}" type="presOf" srcId="{2DBE668E-32B2-7443-8DD1-156BB9F2610E}" destId="{15060482-849F-3C49-81C7-1F959C6C5A14}" srcOrd="1" destOrd="0" presId="urn:microsoft.com/office/officeart/2005/8/layout/process1"/>
    <dgm:cxn modelId="{D70C3F30-A5FB-474D-9785-6101D85357B4}" type="presParOf" srcId="{0F7ACBE8-DB21-AE46-ADE2-96DFC28EC541}" destId="{142EFC0E-4A05-A14E-8118-46E3ADC7C2C7}" srcOrd="0" destOrd="0" presId="urn:microsoft.com/office/officeart/2005/8/layout/process1"/>
    <dgm:cxn modelId="{0BDE686D-7C6D-3E43-B884-CF3B25CB3B72}" type="presParOf" srcId="{0F7ACBE8-DB21-AE46-ADE2-96DFC28EC541}" destId="{16A25A7B-F5FD-8541-B509-9F0CCC064A1A}" srcOrd="1" destOrd="0" presId="urn:microsoft.com/office/officeart/2005/8/layout/process1"/>
    <dgm:cxn modelId="{701D9677-A95E-B645-A255-1ACFD62ABD96}" type="presParOf" srcId="{16A25A7B-F5FD-8541-B509-9F0CCC064A1A}" destId="{BD75AE39-6942-034F-B90E-B65F254524AC}" srcOrd="0" destOrd="0" presId="urn:microsoft.com/office/officeart/2005/8/layout/process1"/>
    <dgm:cxn modelId="{9F038AA8-695F-084F-85D1-22A24405A7EA}" type="presParOf" srcId="{0F7ACBE8-DB21-AE46-ADE2-96DFC28EC541}" destId="{2BCBA117-C4D8-1F41-9572-144F0631794B}" srcOrd="2" destOrd="0" presId="urn:microsoft.com/office/officeart/2005/8/layout/process1"/>
    <dgm:cxn modelId="{7871985D-BA43-1E4B-917B-C2D254DC136B}" type="presParOf" srcId="{0F7ACBE8-DB21-AE46-ADE2-96DFC28EC541}" destId="{434C80A5-D157-4F4D-A4B8-D2F7B9D0C418}" srcOrd="3" destOrd="0" presId="urn:microsoft.com/office/officeart/2005/8/layout/process1"/>
    <dgm:cxn modelId="{18C0FE89-5EB6-5540-A639-22BC85EC1A70}" type="presParOf" srcId="{434C80A5-D157-4F4D-A4B8-D2F7B9D0C418}" destId="{15060482-849F-3C49-81C7-1F959C6C5A14}" srcOrd="0" destOrd="0" presId="urn:microsoft.com/office/officeart/2005/8/layout/process1"/>
    <dgm:cxn modelId="{0E0AEDAD-9590-4F4B-A4B9-9FC45E0036DA}" type="presParOf" srcId="{0F7ACBE8-DB21-AE46-ADE2-96DFC28EC541}" destId="{6D130483-E739-BB46-B894-E5A70924CE15}" srcOrd="4" destOrd="0" presId="urn:microsoft.com/office/officeart/2005/8/layout/process1"/>
    <dgm:cxn modelId="{03899D4D-2F35-9545-AFCC-8D76B29661F8}" type="presParOf" srcId="{0F7ACBE8-DB21-AE46-ADE2-96DFC28EC541}" destId="{2527F70E-59D7-3C4D-8A4A-E588A089081E}" srcOrd="5" destOrd="0" presId="urn:microsoft.com/office/officeart/2005/8/layout/process1"/>
    <dgm:cxn modelId="{C4C9991A-C9A2-0243-9636-F0BDD95D5016}" type="presParOf" srcId="{2527F70E-59D7-3C4D-8A4A-E588A089081E}" destId="{DB0D2720-B7F8-0241-B3D8-B76F0E9BBB7C}" srcOrd="0" destOrd="0" presId="urn:microsoft.com/office/officeart/2005/8/layout/process1"/>
    <dgm:cxn modelId="{5FCA9795-71D7-FB4C-8B47-75C91961E8E8}" type="presParOf" srcId="{0F7ACBE8-DB21-AE46-ADE2-96DFC28EC541}" destId="{17572E2D-99F5-8C4B-88DE-CB1CE6BEF74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4543273-3C75-074A-BBD5-9FE18604378D}" type="doc">
      <dgm:prSet loTypeId="urn:microsoft.com/office/officeart/2005/8/layout/process1" loCatId="" qsTypeId="urn:microsoft.com/office/officeart/2005/8/quickstyle/simple1" qsCatId="simple" csTypeId="urn:microsoft.com/office/officeart/2005/8/colors/colorful1" csCatId="colorful" phldr="1"/>
      <dgm:spPr/>
    </dgm:pt>
    <dgm:pt modelId="{6557B806-F949-584B-A8DC-A7089E45C854}">
      <dgm:prSet phldrT="[Text]"/>
      <dgm:spPr/>
      <dgm:t>
        <a:bodyPr/>
        <a:lstStyle/>
        <a:p>
          <a:r>
            <a:rPr lang="en-GB" dirty="0"/>
            <a:t>API</a:t>
          </a:r>
        </a:p>
      </dgm:t>
    </dgm:pt>
    <dgm:pt modelId="{AFED9E8A-08C4-E24C-A983-92CC30D99327}" type="parTrans" cxnId="{C522FB05-FE1C-2A49-A3E1-2613C2377EE1}">
      <dgm:prSet/>
      <dgm:spPr/>
      <dgm:t>
        <a:bodyPr/>
        <a:lstStyle/>
        <a:p>
          <a:endParaRPr lang="en-GB"/>
        </a:p>
      </dgm:t>
    </dgm:pt>
    <dgm:pt modelId="{A19DB54A-BB03-1D4D-B101-E0D9F8FE125E}" type="sibTrans" cxnId="{C522FB05-FE1C-2A49-A3E1-2613C2377EE1}">
      <dgm:prSet/>
      <dgm:spPr/>
      <dgm:t>
        <a:bodyPr/>
        <a:lstStyle/>
        <a:p>
          <a:endParaRPr lang="en-GB"/>
        </a:p>
      </dgm:t>
    </dgm:pt>
    <dgm:pt modelId="{F2148119-9767-794C-AD71-F9676AC37473}">
      <dgm:prSet phldrT="[Text]"/>
      <dgm:spPr/>
      <dgm:t>
        <a:bodyPr/>
        <a:lstStyle/>
        <a:p>
          <a:r>
            <a:rPr lang="en-GB" dirty="0"/>
            <a:t>Medium</a:t>
          </a:r>
        </a:p>
      </dgm:t>
    </dgm:pt>
    <dgm:pt modelId="{B0EF20B7-F326-CE45-99A8-C256A98DAAB0}" type="parTrans" cxnId="{5B13F196-A2A0-BE48-A378-4A3547E1CFB8}">
      <dgm:prSet/>
      <dgm:spPr/>
      <dgm:t>
        <a:bodyPr/>
        <a:lstStyle/>
        <a:p>
          <a:endParaRPr lang="en-GB"/>
        </a:p>
      </dgm:t>
    </dgm:pt>
    <dgm:pt modelId="{2DBE668E-32B2-7443-8DD1-156BB9F2610E}" type="sibTrans" cxnId="{5B13F196-A2A0-BE48-A378-4A3547E1CFB8}">
      <dgm:prSet/>
      <dgm:spPr/>
      <dgm:t>
        <a:bodyPr/>
        <a:lstStyle/>
        <a:p>
          <a:endParaRPr lang="en-GB"/>
        </a:p>
      </dgm:t>
    </dgm:pt>
    <dgm:pt modelId="{8B257CAC-E2BE-194F-B460-E9A332A2939A}">
      <dgm:prSet phldrT="[Text]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n-GB" dirty="0">
              <a:solidFill>
                <a:schemeClr val="accent2"/>
              </a:solidFill>
            </a:rPr>
            <a:t>Visualization</a:t>
          </a:r>
        </a:p>
      </dgm:t>
    </dgm:pt>
    <dgm:pt modelId="{4F6B14DC-EEE7-5C49-92E0-A711AF3A6FA2}" type="parTrans" cxnId="{19118DDF-D1FE-064E-9C48-A2C75E6DF8BD}">
      <dgm:prSet/>
      <dgm:spPr/>
      <dgm:t>
        <a:bodyPr/>
        <a:lstStyle/>
        <a:p>
          <a:endParaRPr lang="en-GB"/>
        </a:p>
      </dgm:t>
    </dgm:pt>
    <dgm:pt modelId="{1D9D6B20-30C4-AA44-8195-83121021171D}" type="sibTrans" cxnId="{19118DDF-D1FE-064E-9C48-A2C75E6DF8BD}">
      <dgm:prSet/>
      <dgm:spPr/>
      <dgm:t>
        <a:bodyPr/>
        <a:lstStyle/>
        <a:p>
          <a:endParaRPr lang="en-GB"/>
        </a:p>
      </dgm:t>
    </dgm:pt>
    <dgm:pt modelId="{0F7ACBE8-DB21-AE46-ADE2-96DFC28EC541}" type="pres">
      <dgm:prSet presAssocID="{D4543273-3C75-074A-BBD5-9FE18604378D}" presName="Name0" presStyleCnt="0">
        <dgm:presLayoutVars>
          <dgm:dir/>
          <dgm:resizeHandles val="exact"/>
        </dgm:presLayoutVars>
      </dgm:prSet>
      <dgm:spPr/>
    </dgm:pt>
    <dgm:pt modelId="{142EFC0E-4A05-A14E-8118-46E3ADC7C2C7}" type="pres">
      <dgm:prSet presAssocID="{6557B806-F949-584B-A8DC-A7089E45C854}" presName="node" presStyleLbl="node1" presStyleIdx="0" presStyleCnt="3">
        <dgm:presLayoutVars>
          <dgm:bulletEnabled val="1"/>
        </dgm:presLayoutVars>
      </dgm:prSet>
      <dgm:spPr/>
    </dgm:pt>
    <dgm:pt modelId="{16A25A7B-F5FD-8541-B509-9F0CCC064A1A}" type="pres">
      <dgm:prSet presAssocID="{A19DB54A-BB03-1D4D-B101-E0D9F8FE125E}" presName="sibTrans" presStyleLbl="sibTrans2D1" presStyleIdx="0" presStyleCnt="2"/>
      <dgm:spPr/>
    </dgm:pt>
    <dgm:pt modelId="{BD75AE39-6942-034F-B90E-B65F254524AC}" type="pres">
      <dgm:prSet presAssocID="{A19DB54A-BB03-1D4D-B101-E0D9F8FE125E}" presName="connectorText" presStyleLbl="sibTrans2D1" presStyleIdx="0" presStyleCnt="2"/>
      <dgm:spPr/>
    </dgm:pt>
    <dgm:pt modelId="{2BCBA117-C4D8-1F41-9572-144F0631794B}" type="pres">
      <dgm:prSet presAssocID="{F2148119-9767-794C-AD71-F9676AC37473}" presName="node" presStyleLbl="node1" presStyleIdx="1" presStyleCnt="3">
        <dgm:presLayoutVars>
          <dgm:bulletEnabled val="1"/>
        </dgm:presLayoutVars>
      </dgm:prSet>
      <dgm:spPr/>
    </dgm:pt>
    <dgm:pt modelId="{434C80A5-D157-4F4D-A4B8-D2F7B9D0C418}" type="pres">
      <dgm:prSet presAssocID="{2DBE668E-32B2-7443-8DD1-156BB9F2610E}" presName="sibTrans" presStyleLbl="sibTrans2D1" presStyleIdx="1" presStyleCnt="2"/>
      <dgm:spPr/>
    </dgm:pt>
    <dgm:pt modelId="{15060482-849F-3C49-81C7-1F959C6C5A14}" type="pres">
      <dgm:prSet presAssocID="{2DBE668E-32B2-7443-8DD1-156BB9F2610E}" presName="connectorText" presStyleLbl="sibTrans2D1" presStyleIdx="1" presStyleCnt="2"/>
      <dgm:spPr/>
    </dgm:pt>
    <dgm:pt modelId="{17572E2D-99F5-8C4B-88DE-CB1CE6BEF742}" type="pres">
      <dgm:prSet presAssocID="{8B257CAC-E2BE-194F-B460-E9A332A2939A}" presName="node" presStyleLbl="node1" presStyleIdx="2" presStyleCnt="3">
        <dgm:presLayoutVars>
          <dgm:bulletEnabled val="1"/>
        </dgm:presLayoutVars>
      </dgm:prSet>
      <dgm:spPr/>
    </dgm:pt>
  </dgm:ptLst>
  <dgm:cxnLst>
    <dgm:cxn modelId="{9124D800-256D-7248-B18E-9E7C75CF9719}" type="presOf" srcId="{6557B806-F949-584B-A8DC-A7089E45C854}" destId="{142EFC0E-4A05-A14E-8118-46E3ADC7C2C7}" srcOrd="0" destOrd="0" presId="urn:microsoft.com/office/officeart/2005/8/layout/process1"/>
    <dgm:cxn modelId="{C522FB05-FE1C-2A49-A3E1-2613C2377EE1}" srcId="{D4543273-3C75-074A-BBD5-9FE18604378D}" destId="{6557B806-F949-584B-A8DC-A7089E45C854}" srcOrd="0" destOrd="0" parTransId="{AFED9E8A-08C4-E24C-A983-92CC30D99327}" sibTransId="{A19DB54A-BB03-1D4D-B101-E0D9F8FE125E}"/>
    <dgm:cxn modelId="{B9CB9607-2CBB-8145-82F5-4044C5E2DEF1}" type="presOf" srcId="{2DBE668E-32B2-7443-8DD1-156BB9F2610E}" destId="{434C80A5-D157-4F4D-A4B8-D2F7B9D0C418}" srcOrd="0" destOrd="0" presId="urn:microsoft.com/office/officeart/2005/8/layout/process1"/>
    <dgm:cxn modelId="{E8597D26-B116-644D-B0D9-3A5737002295}" type="presOf" srcId="{8B257CAC-E2BE-194F-B460-E9A332A2939A}" destId="{17572E2D-99F5-8C4B-88DE-CB1CE6BEF742}" srcOrd="0" destOrd="0" presId="urn:microsoft.com/office/officeart/2005/8/layout/process1"/>
    <dgm:cxn modelId="{A7D5E24F-92BE-754D-9355-2C160A2FCA5D}" type="presOf" srcId="{A19DB54A-BB03-1D4D-B101-E0D9F8FE125E}" destId="{16A25A7B-F5FD-8541-B509-9F0CCC064A1A}" srcOrd="0" destOrd="0" presId="urn:microsoft.com/office/officeart/2005/8/layout/process1"/>
    <dgm:cxn modelId="{A828BA55-71AA-0B44-BE26-A4E9DC8A6F72}" type="presOf" srcId="{A19DB54A-BB03-1D4D-B101-E0D9F8FE125E}" destId="{BD75AE39-6942-034F-B90E-B65F254524AC}" srcOrd="1" destOrd="0" presId="urn:microsoft.com/office/officeart/2005/8/layout/process1"/>
    <dgm:cxn modelId="{9FA02F5A-4A03-3F4C-8E98-3EC53DF833EF}" type="presOf" srcId="{D4543273-3C75-074A-BBD5-9FE18604378D}" destId="{0F7ACBE8-DB21-AE46-ADE2-96DFC28EC541}" srcOrd="0" destOrd="0" presId="urn:microsoft.com/office/officeart/2005/8/layout/process1"/>
    <dgm:cxn modelId="{CC61D35F-2D41-C44D-AF2B-1C1C1BFBE127}" type="presOf" srcId="{F2148119-9767-794C-AD71-F9676AC37473}" destId="{2BCBA117-C4D8-1F41-9572-144F0631794B}" srcOrd="0" destOrd="0" presId="urn:microsoft.com/office/officeart/2005/8/layout/process1"/>
    <dgm:cxn modelId="{5B13F196-A2A0-BE48-A378-4A3547E1CFB8}" srcId="{D4543273-3C75-074A-BBD5-9FE18604378D}" destId="{F2148119-9767-794C-AD71-F9676AC37473}" srcOrd="1" destOrd="0" parTransId="{B0EF20B7-F326-CE45-99A8-C256A98DAAB0}" sibTransId="{2DBE668E-32B2-7443-8DD1-156BB9F2610E}"/>
    <dgm:cxn modelId="{19118DDF-D1FE-064E-9C48-A2C75E6DF8BD}" srcId="{D4543273-3C75-074A-BBD5-9FE18604378D}" destId="{8B257CAC-E2BE-194F-B460-E9A332A2939A}" srcOrd="2" destOrd="0" parTransId="{4F6B14DC-EEE7-5C49-92E0-A711AF3A6FA2}" sibTransId="{1D9D6B20-30C4-AA44-8195-83121021171D}"/>
    <dgm:cxn modelId="{FD8FC3FA-DCCB-5241-9C0D-A5B71DC27FD3}" type="presOf" srcId="{2DBE668E-32B2-7443-8DD1-156BB9F2610E}" destId="{15060482-849F-3C49-81C7-1F959C6C5A14}" srcOrd="1" destOrd="0" presId="urn:microsoft.com/office/officeart/2005/8/layout/process1"/>
    <dgm:cxn modelId="{D70C3F30-A5FB-474D-9785-6101D85357B4}" type="presParOf" srcId="{0F7ACBE8-DB21-AE46-ADE2-96DFC28EC541}" destId="{142EFC0E-4A05-A14E-8118-46E3ADC7C2C7}" srcOrd="0" destOrd="0" presId="urn:microsoft.com/office/officeart/2005/8/layout/process1"/>
    <dgm:cxn modelId="{0BDE686D-7C6D-3E43-B884-CF3B25CB3B72}" type="presParOf" srcId="{0F7ACBE8-DB21-AE46-ADE2-96DFC28EC541}" destId="{16A25A7B-F5FD-8541-B509-9F0CCC064A1A}" srcOrd="1" destOrd="0" presId="urn:microsoft.com/office/officeart/2005/8/layout/process1"/>
    <dgm:cxn modelId="{701D9677-A95E-B645-A255-1ACFD62ABD96}" type="presParOf" srcId="{16A25A7B-F5FD-8541-B509-9F0CCC064A1A}" destId="{BD75AE39-6942-034F-B90E-B65F254524AC}" srcOrd="0" destOrd="0" presId="urn:microsoft.com/office/officeart/2005/8/layout/process1"/>
    <dgm:cxn modelId="{9F038AA8-695F-084F-85D1-22A24405A7EA}" type="presParOf" srcId="{0F7ACBE8-DB21-AE46-ADE2-96DFC28EC541}" destId="{2BCBA117-C4D8-1F41-9572-144F0631794B}" srcOrd="2" destOrd="0" presId="urn:microsoft.com/office/officeart/2005/8/layout/process1"/>
    <dgm:cxn modelId="{7871985D-BA43-1E4B-917B-C2D254DC136B}" type="presParOf" srcId="{0F7ACBE8-DB21-AE46-ADE2-96DFC28EC541}" destId="{434C80A5-D157-4F4D-A4B8-D2F7B9D0C418}" srcOrd="3" destOrd="0" presId="urn:microsoft.com/office/officeart/2005/8/layout/process1"/>
    <dgm:cxn modelId="{18C0FE89-5EB6-5540-A639-22BC85EC1A70}" type="presParOf" srcId="{434C80A5-D157-4F4D-A4B8-D2F7B9D0C418}" destId="{15060482-849F-3C49-81C7-1F959C6C5A14}" srcOrd="0" destOrd="0" presId="urn:microsoft.com/office/officeart/2005/8/layout/process1"/>
    <dgm:cxn modelId="{5FCA9795-71D7-FB4C-8B47-75C91961E8E8}" type="presParOf" srcId="{0F7ACBE8-DB21-AE46-ADE2-96DFC28EC541}" destId="{17572E2D-99F5-8C4B-88DE-CB1CE6BEF74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4543273-3C75-074A-BBD5-9FE18604378D}" type="doc">
      <dgm:prSet loTypeId="urn:microsoft.com/office/officeart/2005/8/layout/process1" loCatId="" qsTypeId="urn:microsoft.com/office/officeart/2005/8/quickstyle/simple5" qsCatId="simple" csTypeId="urn:microsoft.com/office/officeart/2005/8/colors/colorful4" csCatId="colorful" phldr="1"/>
      <dgm:spPr/>
    </dgm:pt>
    <dgm:pt modelId="{6557B806-F949-584B-A8DC-A7089E45C854}">
      <dgm:prSet phldrT="[Text]" custT="1"/>
      <dgm:spPr>
        <a:solidFill>
          <a:schemeClr val="accent2"/>
        </a:solidFill>
      </dgm:spPr>
      <dgm:t>
        <a:bodyPr/>
        <a:lstStyle/>
        <a:p>
          <a:pPr algn="l"/>
          <a:r>
            <a:rPr lang="en-GB" sz="1600" dirty="0"/>
            <a:t>     API</a:t>
          </a:r>
        </a:p>
      </dgm:t>
    </dgm:pt>
    <dgm:pt modelId="{AFED9E8A-08C4-E24C-A983-92CC30D99327}" type="parTrans" cxnId="{C522FB05-FE1C-2A49-A3E1-2613C2377EE1}">
      <dgm:prSet/>
      <dgm:spPr/>
      <dgm:t>
        <a:bodyPr/>
        <a:lstStyle/>
        <a:p>
          <a:endParaRPr lang="en-GB" sz="3600"/>
        </a:p>
      </dgm:t>
    </dgm:pt>
    <dgm:pt modelId="{A19DB54A-BB03-1D4D-B101-E0D9F8FE125E}" type="sibTrans" cxnId="{C522FB05-FE1C-2A49-A3E1-2613C2377EE1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sz="1200" i="1" dirty="0"/>
            <a:t>Recording Rate</a:t>
          </a:r>
        </a:p>
      </dgm:t>
    </dgm:pt>
    <dgm:pt modelId="{F2148119-9767-794C-AD71-F9676AC37473}">
      <dgm:prSet phldrT="[Text]" custT="1"/>
      <dgm:spPr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</a:gradFill>
      </dgm:spPr>
      <dgm:t>
        <a:bodyPr/>
        <a:lstStyle/>
        <a:p>
          <a:r>
            <a:rPr lang="en-GB" sz="1600" dirty="0"/>
            <a:t>Metric Storage</a:t>
          </a:r>
        </a:p>
      </dgm:t>
    </dgm:pt>
    <dgm:pt modelId="{B0EF20B7-F326-CE45-99A8-C256A98DAAB0}" type="parTrans" cxnId="{5B13F196-A2A0-BE48-A378-4A3547E1CFB8}">
      <dgm:prSet/>
      <dgm:spPr/>
      <dgm:t>
        <a:bodyPr/>
        <a:lstStyle/>
        <a:p>
          <a:endParaRPr lang="en-GB" sz="3600"/>
        </a:p>
      </dgm:t>
    </dgm:pt>
    <dgm:pt modelId="{2DBE668E-32B2-7443-8DD1-156BB9F2610E}" type="sibTrans" cxnId="{5B13F196-A2A0-BE48-A378-4A3547E1CFB8}">
      <dgm:prSet/>
      <dgm:spPr/>
      <dgm:t>
        <a:bodyPr/>
        <a:lstStyle/>
        <a:p>
          <a:endParaRPr lang="en-GB" sz="3600"/>
        </a:p>
      </dgm:t>
    </dgm:pt>
    <dgm:pt modelId="{61E8C249-B2F4-154E-9380-2A12212A704E}">
      <dgm:prSet custT="1"/>
      <dgm:spPr/>
      <dgm:t>
        <a:bodyPr/>
        <a:lstStyle/>
        <a:p>
          <a:r>
            <a:rPr lang="en-GB" sz="1600"/>
            <a:t>Application</a:t>
          </a:r>
          <a:endParaRPr lang="en-GB" sz="1600" dirty="0"/>
        </a:p>
      </dgm:t>
    </dgm:pt>
    <dgm:pt modelId="{6599C0DF-D5B4-294B-A354-54D919DFA259}" type="parTrans" cxnId="{7EBDDA4B-E128-EE4F-94F2-EB216D18B273}">
      <dgm:prSet/>
      <dgm:spPr/>
      <dgm:t>
        <a:bodyPr/>
        <a:lstStyle/>
        <a:p>
          <a:endParaRPr lang="en-GB" sz="3600"/>
        </a:p>
      </dgm:t>
    </dgm:pt>
    <dgm:pt modelId="{2CE5F382-5AE8-4C46-BA01-7BBF56301FE9}" type="sibTrans" cxnId="{7EBDDA4B-E128-EE4F-94F2-EB216D18B273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sz="1200" i="1" dirty="0">
              <a:solidFill>
                <a:schemeClr val="bg1"/>
              </a:solidFill>
            </a:rPr>
            <a:t>Update Rate</a:t>
          </a:r>
        </a:p>
      </dgm:t>
    </dgm:pt>
    <dgm:pt modelId="{0F7ACBE8-DB21-AE46-ADE2-96DFC28EC541}" type="pres">
      <dgm:prSet presAssocID="{D4543273-3C75-074A-BBD5-9FE18604378D}" presName="Name0" presStyleCnt="0">
        <dgm:presLayoutVars>
          <dgm:dir/>
          <dgm:resizeHandles val="exact"/>
        </dgm:presLayoutVars>
      </dgm:prSet>
      <dgm:spPr/>
    </dgm:pt>
    <dgm:pt modelId="{21B70915-77BC-5A4A-84F6-90D3F9C46282}" type="pres">
      <dgm:prSet presAssocID="{61E8C249-B2F4-154E-9380-2A12212A704E}" presName="node" presStyleLbl="node1" presStyleIdx="0" presStyleCnt="3" custScaleX="27511">
        <dgm:presLayoutVars>
          <dgm:bulletEnabled val="1"/>
        </dgm:presLayoutVars>
      </dgm:prSet>
      <dgm:spPr/>
    </dgm:pt>
    <dgm:pt modelId="{DC03F1F1-0A61-694F-9C15-4799632DAA5B}" type="pres">
      <dgm:prSet presAssocID="{2CE5F382-5AE8-4C46-BA01-7BBF56301FE9}" presName="sibTrans" presStyleLbl="sibTrans2D1" presStyleIdx="0" presStyleCnt="2" custScaleX="155853" custScaleY="78354"/>
      <dgm:spPr/>
    </dgm:pt>
    <dgm:pt modelId="{78166BEF-E872-C941-AF94-21A490CF5C8C}" type="pres">
      <dgm:prSet presAssocID="{2CE5F382-5AE8-4C46-BA01-7BBF56301FE9}" presName="connectorText" presStyleLbl="sibTrans2D1" presStyleIdx="0" presStyleCnt="2"/>
      <dgm:spPr/>
    </dgm:pt>
    <dgm:pt modelId="{142EFC0E-4A05-A14E-8118-46E3ADC7C2C7}" type="pres">
      <dgm:prSet presAssocID="{6557B806-F949-584B-A8DC-A7089E45C854}" presName="node" presStyleLbl="node1" presStyleIdx="1" presStyleCnt="3" custScaleX="20241">
        <dgm:presLayoutVars>
          <dgm:bulletEnabled val="1"/>
        </dgm:presLayoutVars>
      </dgm:prSet>
      <dgm:spPr/>
    </dgm:pt>
    <dgm:pt modelId="{16A25A7B-F5FD-8541-B509-9F0CCC064A1A}" type="pres">
      <dgm:prSet presAssocID="{A19DB54A-BB03-1D4D-B101-E0D9F8FE125E}" presName="sibTrans" presStyleLbl="sibTrans2D1" presStyleIdx="1" presStyleCnt="2" custScaleX="157177" custScaleY="78354"/>
      <dgm:spPr/>
    </dgm:pt>
    <dgm:pt modelId="{BD75AE39-6942-034F-B90E-B65F254524AC}" type="pres">
      <dgm:prSet presAssocID="{A19DB54A-BB03-1D4D-B101-E0D9F8FE125E}" presName="connectorText" presStyleLbl="sibTrans2D1" presStyleIdx="1" presStyleCnt="2"/>
      <dgm:spPr/>
    </dgm:pt>
    <dgm:pt modelId="{2BCBA117-C4D8-1F41-9572-144F0631794B}" type="pres">
      <dgm:prSet presAssocID="{F2148119-9767-794C-AD71-F9676AC37473}" presName="node" presStyleLbl="node1" presStyleIdx="2" presStyleCnt="3" custScaleX="37498">
        <dgm:presLayoutVars>
          <dgm:bulletEnabled val="1"/>
        </dgm:presLayoutVars>
      </dgm:prSet>
      <dgm:spPr/>
    </dgm:pt>
  </dgm:ptLst>
  <dgm:cxnLst>
    <dgm:cxn modelId="{28C2C101-5F30-1048-9E71-10EA733B12E0}" type="presOf" srcId="{2CE5F382-5AE8-4C46-BA01-7BBF56301FE9}" destId="{78166BEF-E872-C941-AF94-21A490CF5C8C}" srcOrd="1" destOrd="0" presId="urn:microsoft.com/office/officeart/2005/8/layout/process1"/>
    <dgm:cxn modelId="{C522FB05-FE1C-2A49-A3E1-2613C2377EE1}" srcId="{D4543273-3C75-074A-BBD5-9FE18604378D}" destId="{6557B806-F949-584B-A8DC-A7089E45C854}" srcOrd="1" destOrd="0" parTransId="{AFED9E8A-08C4-E24C-A983-92CC30D99327}" sibTransId="{A19DB54A-BB03-1D4D-B101-E0D9F8FE125E}"/>
    <dgm:cxn modelId="{9E0E542A-2821-7C41-A11B-CF5E1A6A4C6E}" type="presOf" srcId="{6557B806-F949-584B-A8DC-A7089E45C854}" destId="{142EFC0E-4A05-A14E-8118-46E3ADC7C2C7}" srcOrd="0" destOrd="0" presId="urn:microsoft.com/office/officeart/2005/8/layout/process1"/>
    <dgm:cxn modelId="{7EBDDA4B-E128-EE4F-94F2-EB216D18B273}" srcId="{D4543273-3C75-074A-BBD5-9FE18604378D}" destId="{61E8C249-B2F4-154E-9380-2A12212A704E}" srcOrd="0" destOrd="0" parTransId="{6599C0DF-D5B4-294B-A354-54D919DFA259}" sibTransId="{2CE5F382-5AE8-4C46-BA01-7BBF56301FE9}"/>
    <dgm:cxn modelId="{9FA02F5A-4A03-3F4C-8E98-3EC53DF833EF}" type="presOf" srcId="{D4543273-3C75-074A-BBD5-9FE18604378D}" destId="{0F7ACBE8-DB21-AE46-ADE2-96DFC28EC541}" srcOrd="0" destOrd="0" presId="urn:microsoft.com/office/officeart/2005/8/layout/process1"/>
    <dgm:cxn modelId="{5B13F196-A2A0-BE48-A378-4A3547E1CFB8}" srcId="{D4543273-3C75-074A-BBD5-9FE18604378D}" destId="{F2148119-9767-794C-AD71-F9676AC37473}" srcOrd="2" destOrd="0" parTransId="{B0EF20B7-F326-CE45-99A8-C256A98DAAB0}" sibTransId="{2DBE668E-32B2-7443-8DD1-156BB9F2610E}"/>
    <dgm:cxn modelId="{A31127C5-A24C-4B43-8B87-D876CCEDD26D}" type="presOf" srcId="{61E8C249-B2F4-154E-9380-2A12212A704E}" destId="{21B70915-77BC-5A4A-84F6-90D3F9C46282}" srcOrd="0" destOrd="0" presId="urn:microsoft.com/office/officeart/2005/8/layout/process1"/>
    <dgm:cxn modelId="{9D0398E2-317F-B843-9431-7E1B09E7B851}" type="presOf" srcId="{F2148119-9767-794C-AD71-F9676AC37473}" destId="{2BCBA117-C4D8-1F41-9572-144F0631794B}" srcOrd="0" destOrd="0" presId="urn:microsoft.com/office/officeart/2005/8/layout/process1"/>
    <dgm:cxn modelId="{4355D1E9-2C99-5041-9808-B509BE7FA28F}" type="presOf" srcId="{A19DB54A-BB03-1D4D-B101-E0D9F8FE125E}" destId="{BD75AE39-6942-034F-B90E-B65F254524AC}" srcOrd="1" destOrd="0" presId="urn:microsoft.com/office/officeart/2005/8/layout/process1"/>
    <dgm:cxn modelId="{03DCE8F7-0399-1B41-A9F7-5D43618578CF}" type="presOf" srcId="{2CE5F382-5AE8-4C46-BA01-7BBF56301FE9}" destId="{DC03F1F1-0A61-694F-9C15-4799632DAA5B}" srcOrd="0" destOrd="0" presId="urn:microsoft.com/office/officeart/2005/8/layout/process1"/>
    <dgm:cxn modelId="{E6AA99F9-1C55-CF42-9F2C-2FA1219C0BBD}" type="presOf" srcId="{A19DB54A-BB03-1D4D-B101-E0D9F8FE125E}" destId="{16A25A7B-F5FD-8541-B509-9F0CCC064A1A}" srcOrd="0" destOrd="0" presId="urn:microsoft.com/office/officeart/2005/8/layout/process1"/>
    <dgm:cxn modelId="{94ECDF24-4288-6C4F-B032-946F8DEB67FE}" type="presParOf" srcId="{0F7ACBE8-DB21-AE46-ADE2-96DFC28EC541}" destId="{21B70915-77BC-5A4A-84F6-90D3F9C46282}" srcOrd="0" destOrd="0" presId="urn:microsoft.com/office/officeart/2005/8/layout/process1"/>
    <dgm:cxn modelId="{8E299A39-8854-D449-B044-3F42D38149E8}" type="presParOf" srcId="{0F7ACBE8-DB21-AE46-ADE2-96DFC28EC541}" destId="{DC03F1F1-0A61-694F-9C15-4799632DAA5B}" srcOrd="1" destOrd="0" presId="urn:microsoft.com/office/officeart/2005/8/layout/process1"/>
    <dgm:cxn modelId="{C0904E8B-2599-2444-9F80-7F800B06E0F1}" type="presParOf" srcId="{DC03F1F1-0A61-694F-9C15-4799632DAA5B}" destId="{78166BEF-E872-C941-AF94-21A490CF5C8C}" srcOrd="0" destOrd="0" presId="urn:microsoft.com/office/officeart/2005/8/layout/process1"/>
    <dgm:cxn modelId="{CFEF3228-F691-4042-B185-18A66C24E0A5}" type="presParOf" srcId="{0F7ACBE8-DB21-AE46-ADE2-96DFC28EC541}" destId="{142EFC0E-4A05-A14E-8118-46E3ADC7C2C7}" srcOrd="2" destOrd="0" presId="urn:microsoft.com/office/officeart/2005/8/layout/process1"/>
    <dgm:cxn modelId="{38FD3E0C-DC22-3340-A9FC-E8D52A8BE680}" type="presParOf" srcId="{0F7ACBE8-DB21-AE46-ADE2-96DFC28EC541}" destId="{16A25A7B-F5FD-8541-B509-9F0CCC064A1A}" srcOrd="3" destOrd="0" presId="urn:microsoft.com/office/officeart/2005/8/layout/process1"/>
    <dgm:cxn modelId="{5C2F47C1-36A3-BE4D-B11E-3FFD34D13EBF}" type="presParOf" srcId="{16A25A7B-F5FD-8541-B509-9F0CCC064A1A}" destId="{BD75AE39-6942-034F-B90E-B65F254524AC}" srcOrd="0" destOrd="0" presId="urn:microsoft.com/office/officeart/2005/8/layout/process1"/>
    <dgm:cxn modelId="{B14281D8-C1CA-D343-B8BC-ADFD827DB6DF}" type="presParOf" srcId="{0F7ACBE8-DB21-AE46-ADE2-96DFC28EC541}" destId="{2BCBA117-C4D8-1F41-9572-144F0631794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EFC0E-4A05-A14E-8118-46E3ADC7C2C7}">
      <dsp:nvSpPr>
        <dsp:cNvPr id="0" name=""/>
        <dsp:cNvSpPr/>
      </dsp:nvSpPr>
      <dsp:spPr>
        <a:xfrm>
          <a:off x="2043" y="45297"/>
          <a:ext cx="2567058" cy="107517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print(“Hello, World!”)</a:t>
          </a:r>
        </a:p>
      </dsp:txBody>
      <dsp:txXfrm>
        <a:off x="33534" y="76788"/>
        <a:ext cx="2504076" cy="1012195"/>
      </dsp:txXfrm>
    </dsp:sp>
    <dsp:sp modelId="{16A25A7B-F5FD-8541-B509-9F0CCC064A1A}">
      <dsp:nvSpPr>
        <dsp:cNvPr id="0" name=""/>
        <dsp:cNvSpPr/>
      </dsp:nvSpPr>
      <dsp:spPr>
        <a:xfrm rot="21598704">
          <a:off x="2746439" y="360061"/>
          <a:ext cx="375956" cy="4444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2746439" y="448963"/>
        <a:ext cx="263169" cy="266644"/>
      </dsp:txXfrm>
    </dsp:sp>
    <dsp:sp modelId="{2BCBA117-C4D8-1F41-9572-144F0631794B}">
      <dsp:nvSpPr>
        <dsp:cNvPr id="0" name=""/>
        <dsp:cNvSpPr/>
      </dsp:nvSpPr>
      <dsp:spPr>
        <a:xfrm>
          <a:off x="3278453" y="44125"/>
          <a:ext cx="2233825" cy="107517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The Python </a:t>
          </a:r>
          <a:r>
            <a:rPr lang="en-US" sz="2000" b="1" kern="1200" dirty="0" err="1">
              <a:solidFill>
                <a:srgbClr val="7030A0"/>
              </a:solidFill>
            </a:rPr>
            <a:t>builtins</a:t>
          </a:r>
          <a:r>
            <a:rPr lang="en-US" sz="2000" kern="1200" dirty="0"/>
            <a:t> module</a:t>
          </a:r>
          <a:endParaRPr lang="en-GB" sz="2000" kern="1200" dirty="0"/>
        </a:p>
      </dsp:txBody>
      <dsp:txXfrm>
        <a:off x="3309944" y="75616"/>
        <a:ext cx="2170843" cy="1012195"/>
      </dsp:txXfrm>
    </dsp:sp>
    <dsp:sp modelId="{434C80A5-D157-4F4D-A4B8-D2F7B9D0C418}">
      <dsp:nvSpPr>
        <dsp:cNvPr id="0" name=""/>
        <dsp:cNvSpPr/>
      </dsp:nvSpPr>
      <dsp:spPr>
        <a:xfrm rot="1472">
          <a:off x="5693333" y="360148"/>
          <a:ext cx="383835" cy="4444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5693333" y="449004"/>
        <a:ext cx="268685" cy="266644"/>
      </dsp:txXfrm>
    </dsp:sp>
    <dsp:sp modelId="{17572E2D-99F5-8C4B-88DE-CB1CE6BEF742}">
      <dsp:nvSpPr>
        <dsp:cNvPr id="0" name=""/>
        <dsp:cNvSpPr/>
      </dsp:nvSpPr>
      <dsp:spPr>
        <a:xfrm>
          <a:off x="6236496" y="45297"/>
          <a:ext cx="1791962" cy="1075177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Hello, World!</a:t>
          </a:r>
        </a:p>
      </dsp:txBody>
      <dsp:txXfrm>
        <a:off x="6267987" y="76788"/>
        <a:ext cx="1728980" cy="101219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B70915-77BC-5A4A-84F6-90D3F9C46282}">
      <dsp:nvSpPr>
        <dsp:cNvPr id="0" name=""/>
        <dsp:cNvSpPr/>
      </dsp:nvSpPr>
      <dsp:spPr>
        <a:xfrm>
          <a:off x="6385" y="0"/>
          <a:ext cx="1171060" cy="1243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Application</a:t>
          </a:r>
          <a:endParaRPr lang="en-GB" sz="1600" kern="1200" dirty="0"/>
        </a:p>
      </dsp:txBody>
      <dsp:txXfrm>
        <a:off x="40684" y="34299"/>
        <a:ext cx="1102462" cy="1174489"/>
      </dsp:txXfrm>
    </dsp:sp>
    <dsp:sp modelId="{DC03F1F1-0A61-694F-9C15-4799632DAA5B}">
      <dsp:nvSpPr>
        <dsp:cNvPr id="0" name=""/>
        <dsp:cNvSpPr/>
      </dsp:nvSpPr>
      <dsp:spPr>
        <a:xfrm>
          <a:off x="1285865" y="-37173"/>
          <a:ext cx="1536920" cy="131743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i="1" kern="1200" dirty="0">
              <a:solidFill>
                <a:schemeClr val="bg1"/>
              </a:solidFill>
            </a:rPr>
            <a:t>Update Rate</a:t>
          </a:r>
        </a:p>
      </dsp:txBody>
      <dsp:txXfrm>
        <a:off x="1285865" y="226314"/>
        <a:ext cx="1141690" cy="790459"/>
      </dsp:txXfrm>
    </dsp:sp>
    <dsp:sp modelId="{142EFC0E-4A05-A14E-8118-46E3ADC7C2C7}">
      <dsp:nvSpPr>
        <dsp:cNvPr id="0" name=""/>
        <dsp:cNvSpPr/>
      </dsp:nvSpPr>
      <dsp:spPr>
        <a:xfrm>
          <a:off x="2880125" y="0"/>
          <a:ext cx="1640233" cy="1243087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2">
                <a:lumMod val="75000"/>
              </a:schemeClr>
            </a:gs>
            <a:gs pos="57000">
              <a:schemeClr val="accent2">
                <a:lumMod val="12000"/>
                <a:lumOff val="88000"/>
              </a:schemeClr>
            </a:gs>
            <a:gs pos="100000">
              <a:schemeClr val="accent2">
                <a:lumMod val="1000"/>
                <a:lumOff val="99000"/>
              </a:schemeClr>
            </a:gs>
          </a:gsLst>
          <a:lin ang="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     API</a:t>
          </a:r>
        </a:p>
      </dsp:txBody>
      <dsp:txXfrm>
        <a:off x="2916534" y="36409"/>
        <a:ext cx="1567415" cy="1170269"/>
      </dsp:txXfrm>
    </dsp:sp>
    <dsp:sp modelId="{16A25A7B-F5FD-8541-B509-9F0CCC064A1A}">
      <dsp:nvSpPr>
        <dsp:cNvPr id="0" name=""/>
        <dsp:cNvSpPr/>
      </dsp:nvSpPr>
      <dsp:spPr>
        <a:xfrm>
          <a:off x="4656455" y="391377"/>
          <a:ext cx="1481566" cy="460331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i="1" kern="1200" dirty="0"/>
            <a:t>Recording Rate</a:t>
          </a:r>
        </a:p>
      </dsp:txBody>
      <dsp:txXfrm>
        <a:off x="4656455" y="483443"/>
        <a:ext cx="1343467" cy="276199"/>
      </dsp:txXfrm>
    </dsp:sp>
    <dsp:sp modelId="{2BCBA117-C4D8-1F41-9572-144F0631794B}">
      <dsp:nvSpPr>
        <dsp:cNvPr id="0" name=""/>
        <dsp:cNvSpPr/>
      </dsp:nvSpPr>
      <dsp:spPr>
        <a:xfrm>
          <a:off x="6223038" y="0"/>
          <a:ext cx="1596176" cy="1243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Metric Storage</a:t>
          </a:r>
        </a:p>
      </dsp:txBody>
      <dsp:txXfrm>
        <a:off x="6259447" y="36409"/>
        <a:ext cx="1523358" cy="11702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EFC0E-4A05-A14E-8118-46E3ADC7C2C7}">
      <dsp:nvSpPr>
        <dsp:cNvPr id="0" name=""/>
        <dsp:cNvSpPr/>
      </dsp:nvSpPr>
      <dsp:spPr>
        <a:xfrm>
          <a:off x="6680" y="85232"/>
          <a:ext cx="1996733" cy="11980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The Logging API</a:t>
          </a:r>
        </a:p>
      </dsp:txBody>
      <dsp:txXfrm>
        <a:off x="41769" y="120321"/>
        <a:ext cx="1926555" cy="1127862"/>
      </dsp:txXfrm>
    </dsp:sp>
    <dsp:sp modelId="{16A25A7B-F5FD-8541-B509-9F0CCC064A1A}">
      <dsp:nvSpPr>
        <dsp:cNvPr id="0" name=""/>
        <dsp:cNvSpPr/>
      </dsp:nvSpPr>
      <dsp:spPr>
        <a:xfrm>
          <a:off x="2203087" y="436657"/>
          <a:ext cx="423307" cy="4951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2203087" y="535695"/>
        <a:ext cx="296315" cy="297114"/>
      </dsp:txXfrm>
    </dsp:sp>
    <dsp:sp modelId="{2BCBA117-C4D8-1F41-9572-144F0631794B}">
      <dsp:nvSpPr>
        <dsp:cNvPr id="0" name=""/>
        <dsp:cNvSpPr/>
      </dsp:nvSpPr>
      <dsp:spPr>
        <a:xfrm>
          <a:off x="2802108" y="85232"/>
          <a:ext cx="1996733" cy="11980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Medium</a:t>
          </a:r>
        </a:p>
      </dsp:txBody>
      <dsp:txXfrm>
        <a:off x="2837197" y="120321"/>
        <a:ext cx="1926555" cy="1127862"/>
      </dsp:txXfrm>
    </dsp:sp>
    <dsp:sp modelId="{434C80A5-D157-4F4D-A4B8-D2F7B9D0C418}">
      <dsp:nvSpPr>
        <dsp:cNvPr id="0" name=""/>
        <dsp:cNvSpPr/>
      </dsp:nvSpPr>
      <dsp:spPr>
        <a:xfrm>
          <a:off x="4998515" y="436657"/>
          <a:ext cx="423307" cy="4951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4998515" y="535695"/>
        <a:ext cx="296315" cy="297114"/>
      </dsp:txXfrm>
    </dsp:sp>
    <dsp:sp modelId="{17572E2D-99F5-8C4B-88DE-CB1CE6BEF742}">
      <dsp:nvSpPr>
        <dsp:cNvPr id="0" name=""/>
        <dsp:cNvSpPr/>
      </dsp:nvSpPr>
      <dsp:spPr>
        <a:xfrm>
          <a:off x="5597535" y="85232"/>
          <a:ext cx="1996733" cy="1198040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>
              <a:solidFill>
                <a:schemeClr val="accent2"/>
              </a:solidFill>
            </a:rPr>
            <a:t>Visualization</a:t>
          </a:r>
        </a:p>
      </dsp:txBody>
      <dsp:txXfrm>
        <a:off x="5632624" y="120321"/>
        <a:ext cx="1926555" cy="11278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EFC0E-4A05-A14E-8118-46E3ADC7C2C7}">
      <dsp:nvSpPr>
        <dsp:cNvPr id="0" name=""/>
        <dsp:cNvSpPr/>
      </dsp:nvSpPr>
      <dsp:spPr>
        <a:xfrm>
          <a:off x="6824" y="268630"/>
          <a:ext cx="2039698" cy="12238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ERS</a:t>
          </a:r>
        </a:p>
      </dsp:txBody>
      <dsp:txXfrm>
        <a:off x="42668" y="304474"/>
        <a:ext cx="1968010" cy="1152130"/>
      </dsp:txXfrm>
    </dsp:sp>
    <dsp:sp modelId="{16A25A7B-F5FD-8541-B509-9F0CCC064A1A}">
      <dsp:nvSpPr>
        <dsp:cNvPr id="0" name=""/>
        <dsp:cNvSpPr/>
      </dsp:nvSpPr>
      <dsp:spPr>
        <a:xfrm>
          <a:off x="2250492" y="627617"/>
          <a:ext cx="432415" cy="505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2250492" y="728786"/>
        <a:ext cx="302691" cy="303507"/>
      </dsp:txXfrm>
    </dsp:sp>
    <dsp:sp modelId="{2BCBA117-C4D8-1F41-9572-144F0631794B}">
      <dsp:nvSpPr>
        <dsp:cNvPr id="0" name=""/>
        <dsp:cNvSpPr/>
      </dsp:nvSpPr>
      <dsp:spPr>
        <a:xfrm>
          <a:off x="2862401" y="268630"/>
          <a:ext cx="2039698" cy="122381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CORBA</a:t>
          </a:r>
          <a:r>
            <a:rPr lang="en-GB" sz="4000" kern="1200" baseline="30000" dirty="0"/>
            <a:t>1</a:t>
          </a:r>
        </a:p>
      </dsp:txBody>
      <dsp:txXfrm>
        <a:off x="2898245" y="304474"/>
        <a:ext cx="1968010" cy="1152130"/>
      </dsp:txXfrm>
    </dsp:sp>
    <dsp:sp modelId="{434C80A5-D157-4F4D-A4B8-D2F7B9D0C418}">
      <dsp:nvSpPr>
        <dsp:cNvPr id="0" name=""/>
        <dsp:cNvSpPr/>
      </dsp:nvSpPr>
      <dsp:spPr>
        <a:xfrm>
          <a:off x="5106069" y="627617"/>
          <a:ext cx="432415" cy="505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5106069" y="728786"/>
        <a:ext cx="302691" cy="303507"/>
      </dsp:txXfrm>
    </dsp:sp>
    <dsp:sp modelId="{17572E2D-99F5-8C4B-88DE-CB1CE6BEF742}">
      <dsp:nvSpPr>
        <dsp:cNvPr id="0" name=""/>
        <dsp:cNvSpPr/>
      </dsp:nvSpPr>
      <dsp:spPr>
        <a:xfrm>
          <a:off x="5717978" y="268630"/>
          <a:ext cx="2039698" cy="1223818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Splunk</a:t>
          </a:r>
          <a:r>
            <a:rPr lang="en-GB" sz="4000" kern="1200" baseline="30000" dirty="0"/>
            <a:t>2</a:t>
          </a:r>
        </a:p>
      </dsp:txBody>
      <dsp:txXfrm>
        <a:off x="5753822" y="304474"/>
        <a:ext cx="1968010" cy="11521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D5216D-E74F-6D49-9BBE-B581D05E1018}">
      <dsp:nvSpPr>
        <dsp:cNvPr id="0" name=""/>
        <dsp:cNvSpPr/>
      </dsp:nvSpPr>
      <dsp:spPr>
        <a:xfrm>
          <a:off x="2139645" y="178147"/>
          <a:ext cx="908846" cy="908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Activate Debug Output</a:t>
          </a:r>
        </a:p>
      </dsp:txBody>
      <dsp:txXfrm>
        <a:off x="2139645" y="178147"/>
        <a:ext cx="908846" cy="908846"/>
      </dsp:txXfrm>
    </dsp:sp>
    <dsp:sp modelId="{129DAA30-1E6B-2246-8588-BCD6FD309EDD}">
      <dsp:nvSpPr>
        <dsp:cNvPr id="0" name=""/>
        <dsp:cNvSpPr/>
      </dsp:nvSpPr>
      <dsp:spPr>
        <a:xfrm>
          <a:off x="756175" y="-440"/>
          <a:ext cx="2148057" cy="2148057"/>
        </a:xfrm>
        <a:prstGeom prst="circularArrow">
          <a:avLst>
            <a:gd name="adj1" fmla="val 8250"/>
            <a:gd name="adj2" fmla="val 576289"/>
            <a:gd name="adj3" fmla="val 2963067"/>
            <a:gd name="adj4" fmla="val 52251"/>
            <a:gd name="adj5" fmla="val 962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F47C39-E22F-B843-AB5C-9E968CD61F84}">
      <dsp:nvSpPr>
        <dsp:cNvPr id="0" name=""/>
        <dsp:cNvSpPr/>
      </dsp:nvSpPr>
      <dsp:spPr>
        <a:xfrm>
          <a:off x="1375780" y="1501199"/>
          <a:ext cx="908846" cy="908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Run</a:t>
          </a:r>
        </a:p>
      </dsp:txBody>
      <dsp:txXfrm>
        <a:off x="1375780" y="1501199"/>
        <a:ext cx="908846" cy="908846"/>
      </dsp:txXfrm>
    </dsp:sp>
    <dsp:sp modelId="{5771455E-9671-BA4B-9CE8-5605818D1A1D}">
      <dsp:nvSpPr>
        <dsp:cNvPr id="0" name=""/>
        <dsp:cNvSpPr/>
      </dsp:nvSpPr>
      <dsp:spPr>
        <a:xfrm>
          <a:off x="756175" y="-440"/>
          <a:ext cx="2148057" cy="2148057"/>
        </a:xfrm>
        <a:prstGeom prst="circularArrow">
          <a:avLst>
            <a:gd name="adj1" fmla="val 8250"/>
            <a:gd name="adj2" fmla="val 576289"/>
            <a:gd name="adj3" fmla="val 10171459"/>
            <a:gd name="adj4" fmla="val 7260644"/>
            <a:gd name="adj5" fmla="val 962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9984E5-AF11-0F41-AC61-9CA84B2D7503}">
      <dsp:nvSpPr>
        <dsp:cNvPr id="0" name=""/>
        <dsp:cNvSpPr/>
      </dsp:nvSpPr>
      <dsp:spPr>
        <a:xfrm>
          <a:off x="611916" y="178147"/>
          <a:ext cx="908846" cy="908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Deactivate Debug Output</a:t>
          </a:r>
        </a:p>
      </dsp:txBody>
      <dsp:txXfrm>
        <a:off x="611916" y="178147"/>
        <a:ext cx="908846" cy="908846"/>
      </dsp:txXfrm>
    </dsp:sp>
    <dsp:sp modelId="{A9CA38FC-19D9-EB45-903E-A4508666AA18}">
      <dsp:nvSpPr>
        <dsp:cNvPr id="0" name=""/>
        <dsp:cNvSpPr/>
      </dsp:nvSpPr>
      <dsp:spPr>
        <a:xfrm>
          <a:off x="756175" y="-440"/>
          <a:ext cx="2148057" cy="2148057"/>
        </a:xfrm>
        <a:prstGeom prst="circularArrow">
          <a:avLst>
            <a:gd name="adj1" fmla="val 8250"/>
            <a:gd name="adj2" fmla="val 576289"/>
            <a:gd name="adj3" fmla="val 16855984"/>
            <a:gd name="adj4" fmla="val 14967727"/>
            <a:gd name="adj5" fmla="val 962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52AD01-A36A-9947-89D9-7E690E077B9E}">
      <dsp:nvSpPr>
        <dsp:cNvPr id="0" name=""/>
        <dsp:cNvSpPr/>
      </dsp:nvSpPr>
      <dsp:spPr>
        <a:xfrm>
          <a:off x="2188092" y="22542"/>
          <a:ext cx="780090" cy="780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Add printouts</a:t>
          </a:r>
        </a:p>
      </dsp:txBody>
      <dsp:txXfrm>
        <a:off x="2188092" y="22542"/>
        <a:ext cx="780090" cy="780090"/>
      </dsp:txXfrm>
    </dsp:sp>
    <dsp:sp modelId="{943037F9-86B0-D843-B995-6659B92AC0EE}">
      <dsp:nvSpPr>
        <dsp:cNvPr id="0" name=""/>
        <dsp:cNvSpPr/>
      </dsp:nvSpPr>
      <dsp:spPr>
        <a:xfrm>
          <a:off x="352873" y="-45"/>
          <a:ext cx="2924988" cy="2924988"/>
        </a:xfrm>
        <a:prstGeom prst="circularArrow">
          <a:avLst>
            <a:gd name="adj1" fmla="val 5201"/>
            <a:gd name="adj2" fmla="val 335947"/>
            <a:gd name="adj3" fmla="val 21293105"/>
            <a:gd name="adj4" fmla="val 19766359"/>
            <a:gd name="adj5" fmla="val 6067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90DC16-5A1A-AE4B-A2F3-55AFBA043058}">
      <dsp:nvSpPr>
        <dsp:cNvPr id="0" name=""/>
        <dsp:cNvSpPr/>
      </dsp:nvSpPr>
      <dsp:spPr>
        <a:xfrm>
          <a:off x="2421905" y="1473415"/>
          <a:ext cx="1255297" cy="780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Recompile</a:t>
          </a:r>
        </a:p>
      </dsp:txBody>
      <dsp:txXfrm>
        <a:off x="2421905" y="1473415"/>
        <a:ext cx="1255297" cy="780090"/>
      </dsp:txXfrm>
    </dsp:sp>
    <dsp:sp modelId="{82D7DE4B-450E-5D41-BEDF-CFBB73A7B942}">
      <dsp:nvSpPr>
        <dsp:cNvPr id="0" name=""/>
        <dsp:cNvSpPr/>
      </dsp:nvSpPr>
      <dsp:spPr>
        <a:xfrm>
          <a:off x="352873" y="-45"/>
          <a:ext cx="2924988" cy="2924988"/>
        </a:xfrm>
        <a:prstGeom prst="circularArrow">
          <a:avLst>
            <a:gd name="adj1" fmla="val 5201"/>
            <a:gd name="adj2" fmla="val 335947"/>
            <a:gd name="adj3" fmla="val 4014556"/>
            <a:gd name="adj4" fmla="val 2253563"/>
            <a:gd name="adj5" fmla="val 6067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B8B64-5420-E447-885B-3A463674ED5E}">
      <dsp:nvSpPr>
        <dsp:cNvPr id="0" name=""/>
        <dsp:cNvSpPr/>
      </dsp:nvSpPr>
      <dsp:spPr>
        <a:xfrm>
          <a:off x="1425323" y="2370104"/>
          <a:ext cx="780090" cy="780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Run</a:t>
          </a:r>
        </a:p>
      </dsp:txBody>
      <dsp:txXfrm>
        <a:off x="1425323" y="2370104"/>
        <a:ext cx="780090" cy="780090"/>
      </dsp:txXfrm>
    </dsp:sp>
    <dsp:sp modelId="{AF4749E5-995A-3E43-9489-B5647653BCE6}">
      <dsp:nvSpPr>
        <dsp:cNvPr id="0" name=""/>
        <dsp:cNvSpPr/>
      </dsp:nvSpPr>
      <dsp:spPr>
        <a:xfrm>
          <a:off x="352873" y="-45"/>
          <a:ext cx="2924988" cy="2924988"/>
        </a:xfrm>
        <a:prstGeom prst="circularArrow">
          <a:avLst>
            <a:gd name="adj1" fmla="val 5201"/>
            <a:gd name="adj2" fmla="val 335947"/>
            <a:gd name="adj3" fmla="val 8210490"/>
            <a:gd name="adj4" fmla="val 6449497"/>
            <a:gd name="adj5" fmla="val 6067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A2806-D071-A540-9EC6-A75A4DE4816D}">
      <dsp:nvSpPr>
        <dsp:cNvPr id="0" name=""/>
        <dsp:cNvSpPr/>
      </dsp:nvSpPr>
      <dsp:spPr>
        <a:xfrm>
          <a:off x="191136" y="1473415"/>
          <a:ext cx="780090" cy="780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Remove printouts</a:t>
          </a:r>
        </a:p>
      </dsp:txBody>
      <dsp:txXfrm>
        <a:off x="191136" y="1473415"/>
        <a:ext cx="780090" cy="780090"/>
      </dsp:txXfrm>
    </dsp:sp>
    <dsp:sp modelId="{449687C7-2629-CD4F-AB72-2831609801AD}">
      <dsp:nvSpPr>
        <dsp:cNvPr id="0" name=""/>
        <dsp:cNvSpPr/>
      </dsp:nvSpPr>
      <dsp:spPr>
        <a:xfrm>
          <a:off x="352873" y="-45"/>
          <a:ext cx="2924988" cy="2924988"/>
        </a:xfrm>
        <a:prstGeom prst="circularArrow">
          <a:avLst>
            <a:gd name="adj1" fmla="val 5201"/>
            <a:gd name="adj2" fmla="val 335947"/>
            <a:gd name="adj3" fmla="val 12297694"/>
            <a:gd name="adj4" fmla="val 10770948"/>
            <a:gd name="adj5" fmla="val 6067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9B2AAA-0BAE-F340-BEEC-01EAA1A64E79}">
      <dsp:nvSpPr>
        <dsp:cNvPr id="0" name=""/>
        <dsp:cNvSpPr/>
      </dsp:nvSpPr>
      <dsp:spPr>
        <a:xfrm>
          <a:off x="489487" y="22542"/>
          <a:ext cx="1126223" cy="780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Recompile</a:t>
          </a:r>
        </a:p>
      </dsp:txBody>
      <dsp:txXfrm>
        <a:off x="489487" y="22542"/>
        <a:ext cx="1126223" cy="780090"/>
      </dsp:txXfrm>
    </dsp:sp>
    <dsp:sp modelId="{D54C6460-21D7-884C-8526-71D718CA7802}">
      <dsp:nvSpPr>
        <dsp:cNvPr id="0" name=""/>
        <dsp:cNvSpPr/>
      </dsp:nvSpPr>
      <dsp:spPr>
        <a:xfrm>
          <a:off x="352873" y="-45"/>
          <a:ext cx="2924988" cy="2924988"/>
        </a:xfrm>
        <a:prstGeom prst="circularArrow">
          <a:avLst>
            <a:gd name="adj1" fmla="val 5201"/>
            <a:gd name="adj2" fmla="val 335947"/>
            <a:gd name="adj3" fmla="val 16865545"/>
            <a:gd name="adj4" fmla="val 15668978"/>
            <a:gd name="adj5" fmla="val 6067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EFC0E-4A05-A14E-8118-46E3ADC7C2C7}">
      <dsp:nvSpPr>
        <dsp:cNvPr id="0" name=""/>
        <dsp:cNvSpPr/>
      </dsp:nvSpPr>
      <dsp:spPr>
        <a:xfrm>
          <a:off x="6824" y="268630"/>
          <a:ext cx="2039698" cy="12238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API</a:t>
          </a:r>
        </a:p>
      </dsp:txBody>
      <dsp:txXfrm>
        <a:off x="42668" y="304474"/>
        <a:ext cx="1968010" cy="1152130"/>
      </dsp:txXfrm>
    </dsp:sp>
    <dsp:sp modelId="{16A25A7B-F5FD-8541-B509-9F0CCC064A1A}">
      <dsp:nvSpPr>
        <dsp:cNvPr id="0" name=""/>
        <dsp:cNvSpPr/>
      </dsp:nvSpPr>
      <dsp:spPr>
        <a:xfrm>
          <a:off x="2250492" y="627617"/>
          <a:ext cx="432415" cy="505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2250492" y="728786"/>
        <a:ext cx="302691" cy="303507"/>
      </dsp:txXfrm>
    </dsp:sp>
    <dsp:sp modelId="{2BCBA117-C4D8-1F41-9572-144F0631794B}">
      <dsp:nvSpPr>
        <dsp:cNvPr id="0" name=""/>
        <dsp:cNvSpPr/>
      </dsp:nvSpPr>
      <dsp:spPr>
        <a:xfrm>
          <a:off x="2862401" y="268630"/>
          <a:ext cx="2039698" cy="122381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Medium</a:t>
          </a:r>
        </a:p>
      </dsp:txBody>
      <dsp:txXfrm>
        <a:off x="2898245" y="304474"/>
        <a:ext cx="1968010" cy="1152130"/>
      </dsp:txXfrm>
    </dsp:sp>
    <dsp:sp modelId="{434C80A5-D157-4F4D-A4B8-D2F7B9D0C418}">
      <dsp:nvSpPr>
        <dsp:cNvPr id="0" name=""/>
        <dsp:cNvSpPr/>
      </dsp:nvSpPr>
      <dsp:spPr>
        <a:xfrm>
          <a:off x="5106069" y="627617"/>
          <a:ext cx="432415" cy="505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5106069" y="728786"/>
        <a:ext cx="302691" cy="303507"/>
      </dsp:txXfrm>
    </dsp:sp>
    <dsp:sp modelId="{17572E2D-99F5-8C4B-88DE-CB1CE6BEF742}">
      <dsp:nvSpPr>
        <dsp:cNvPr id="0" name=""/>
        <dsp:cNvSpPr/>
      </dsp:nvSpPr>
      <dsp:spPr>
        <a:xfrm>
          <a:off x="5717978" y="268630"/>
          <a:ext cx="2039698" cy="1223818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>
              <a:solidFill>
                <a:schemeClr val="accent2"/>
              </a:solidFill>
            </a:rPr>
            <a:t>Visualization</a:t>
          </a:r>
        </a:p>
      </dsp:txBody>
      <dsp:txXfrm>
        <a:off x="5753822" y="304474"/>
        <a:ext cx="1968010" cy="11521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EFC0E-4A05-A14E-8118-46E3ADC7C2C7}">
      <dsp:nvSpPr>
        <dsp:cNvPr id="0" name=""/>
        <dsp:cNvSpPr/>
      </dsp:nvSpPr>
      <dsp:spPr>
        <a:xfrm>
          <a:off x="1132" y="17165"/>
          <a:ext cx="1620214" cy="117705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User App/Storage</a:t>
          </a:r>
        </a:p>
      </dsp:txBody>
      <dsp:txXfrm>
        <a:off x="35607" y="51640"/>
        <a:ext cx="1551264" cy="1108103"/>
      </dsp:txXfrm>
    </dsp:sp>
    <dsp:sp modelId="{16A25A7B-F5FD-8541-B509-9F0CCC064A1A}">
      <dsp:nvSpPr>
        <dsp:cNvPr id="0" name=""/>
        <dsp:cNvSpPr/>
      </dsp:nvSpPr>
      <dsp:spPr>
        <a:xfrm rot="25176" flipH="1">
          <a:off x="1629103" y="359191"/>
          <a:ext cx="802419" cy="4865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HTTP</a:t>
          </a:r>
        </a:p>
      </dsp:txBody>
      <dsp:txXfrm>
        <a:off x="1775055" y="457028"/>
        <a:ext cx="656465" cy="291909"/>
      </dsp:txXfrm>
    </dsp:sp>
    <dsp:sp modelId="{2BCBA117-C4D8-1F41-9572-144F0631794B}">
      <dsp:nvSpPr>
        <dsp:cNvPr id="0" name=""/>
        <dsp:cNvSpPr/>
      </dsp:nvSpPr>
      <dsp:spPr>
        <a:xfrm>
          <a:off x="2478225" y="0"/>
          <a:ext cx="1353906" cy="11770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Prometheus</a:t>
          </a:r>
        </a:p>
      </dsp:txBody>
      <dsp:txXfrm>
        <a:off x="2512700" y="34475"/>
        <a:ext cx="1284956" cy="1108103"/>
      </dsp:txXfrm>
    </dsp:sp>
    <dsp:sp modelId="{434C80A5-D157-4F4D-A4B8-D2F7B9D0C418}">
      <dsp:nvSpPr>
        <dsp:cNvPr id="0" name=""/>
        <dsp:cNvSpPr/>
      </dsp:nvSpPr>
      <dsp:spPr>
        <a:xfrm rot="41829">
          <a:off x="4004162" y="357917"/>
          <a:ext cx="380901" cy="4865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4004166" y="454525"/>
        <a:ext cx="266631" cy="291909"/>
      </dsp:txXfrm>
    </dsp:sp>
    <dsp:sp modelId="{6D130483-E739-BB46-B894-E5A70924CE15}">
      <dsp:nvSpPr>
        <dsp:cNvPr id="0" name=""/>
        <dsp:cNvSpPr/>
      </dsp:nvSpPr>
      <dsp:spPr>
        <a:xfrm>
          <a:off x="4535979" y="25852"/>
          <a:ext cx="1487521" cy="1177053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Prometheus Storage</a:t>
          </a:r>
        </a:p>
      </dsp:txBody>
      <dsp:txXfrm>
        <a:off x="4570454" y="60327"/>
        <a:ext cx="1418571" cy="1108103"/>
      </dsp:txXfrm>
    </dsp:sp>
    <dsp:sp modelId="{2527F70E-59D7-3C4D-8A4A-E588A089081E}">
      <dsp:nvSpPr>
        <dsp:cNvPr id="0" name=""/>
        <dsp:cNvSpPr/>
      </dsp:nvSpPr>
      <dsp:spPr>
        <a:xfrm rot="13535">
          <a:off x="6185177" y="375361"/>
          <a:ext cx="342760" cy="4865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6185177" y="472462"/>
        <a:ext cx="239932" cy="291909"/>
      </dsp:txXfrm>
    </dsp:sp>
    <dsp:sp modelId="{17572E2D-99F5-8C4B-88DE-CB1CE6BEF742}">
      <dsp:nvSpPr>
        <dsp:cNvPr id="0" name=""/>
        <dsp:cNvSpPr/>
      </dsp:nvSpPr>
      <dsp:spPr>
        <a:xfrm>
          <a:off x="6670213" y="34331"/>
          <a:ext cx="1526069" cy="1177053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Prometheus Visualization</a:t>
          </a:r>
        </a:p>
      </dsp:txBody>
      <dsp:txXfrm>
        <a:off x="6704688" y="68806"/>
        <a:ext cx="1457119" cy="110810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EFC0E-4A05-A14E-8118-46E3ADC7C2C7}">
      <dsp:nvSpPr>
        <dsp:cNvPr id="0" name=""/>
        <dsp:cNvSpPr/>
      </dsp:nvSpPr>
      <dsp:spPr>
        <a:xfrm>
          <a:off x="6741" y="99217"/>
          <a:ext cx="2014998" cy="12089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API</a:t>
          </a:r>
        </a:p>
      </dsp:txBody>
      <dsp:txXfrm>
        <a:off x="42151" y="134627"/>
        <a:ext cx="1944178" cy="1138179"/>
      </dsp:txXfrm>
    </dsp:sp>
    <dsp:sp modelId="{16A25A7B-F5FD-8541-B509-9F0CCC064A1A}">
      <dsp:nvSpPr>
        <dsp:cNvPr id="0" name=""/>
        <dsp:cNvSpPr/>
      </dsp:nvSpPr>
      <dsp:spPr>
        <a:xfrm>
          <a:off x="2223240" y="453857"/>
          <a:ext cx="427179" cy="4997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2223240" y="553801"/>
        <a:ext cx="299025" cy="299831"/>
      </dsp:txXfrm>
    </dsp:sp>
    <dsp:sp modelId="{2BCBA117-C4D8-1F41-9572-144F0631794B}">
      <dsp:nvSpPr>
        <dsp:cNvPr id="0" name=""/>
        <dsp:cNvSpPr/>
      </dsp:nvSpPr>
      <dsp:spPr>
        <a:xfrm>
          <a:off x="2827739" y="99217"/>
          <a:ext cx="2014998" cy="12089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Medium</a:t>
          </a:r>
        </a:p>
      </dsp:txBody>
      <dsp:txXfrm>
        <a:off x="2863149" y="134627"/>
        <a:ext cx="1944178" cy="1138179"/>
      </dsp:txXfrm>
    </dsp:sp>
    <dsp:sp modelId="{434C80A5-D157-4F4D-A4B8-D2F7B9D0C418}">
      <dsp:nvSpPr>
        <dsp:cNvPr id="0" name=""/>
        <dsp:cNvSpPr/>
      </dsp:nvSpPr>
      <dsp:spPr>
        <a:xfrm>
          <a:off x="5044238" y="453857"/>
          <a:ext cx="427179" cy="4997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5044238" y="553801"/>
        <a:ext cx="299025" cy="299831"/>
      </dsp:txXfrm>
    </dsp:sp>
    <dsp:sp modelId="{17572E2D-99F5-8C4B-88DE-CB1CE6BEF742}">
      <dsp:nvSpPr>
        <dsp:cNvPr id="0" name=""/>
        <dsp:cNvSpPr/>
      </dsp:nvSpPr>
      <dsp:spPr>
        <a:xfrm>
          <a:off x="5648737" y="99217"/>
          <a:ext cx="2014998" cy="1208999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>
              <a:solidFill>
                <a:schemeClr val="accent2"/>
              </a:solidFill>
            </a:rPr>
            <a:t>Visualization</a:t>
          </a:r>
        </a:p>
      </dsp:txBody>
      <dsp:txXfrm>
        <a:off x="5684147" y="134627"/>
        <a:ext cx="1944178" cy="113817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B70915-77BC-5A4A-84F6-90D3F9C46282}">
      <dsp:nvSpPr>
        <dsp:cNvPr id="0" name=""/>
        <dsp:cNvSpPr/>
      </dsp:nvSpPr>
      <dsp:spPr>
        <a:xfrm>
          <a:off x="8029" y="0"/>
          <a:ext cx="1300140" cy="9477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Application</a:t>
          </a:r>
          <a:endParaRPr lang="en-GB" sz="1600" kern="1200" dirty="0"/>
        </a:p>
      </dsp:txBody>
      <dsp:txXfrm>
        <a:off x="35787" y="27758"/>
        <a:ext cx="1244624" cy="892207"/>
      </dsp:txXfrm>
    </dsp:sp>
    <dsp:sp modelId="{DC03F1F1-0A61-694F-9C15-4799632DAA5B}">
      <dsp:nvSpPr>
        <dsp:cNvPr id="0" name=""/>
        <dsp:cNvSpPr/>
      </dsp:nvSpPr>
      <dsp:spPr>
        <a:xfrm>
          <a:off x="1500967" y="102572"/>
          <a:ext cx="1561475" cy="742578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i="1" kern="1200" dirty="0">
              <a:solidFill>
                <a:schemeClr val="bg1"/>
              </a:solidFill>
            </a:rPr>
            <a:t>Update Rate</a:t>
          </a:r>
        </a:p>
      </dsp:txBody>
      <dsp:txXfrm>
        <a:off x="1500967" y="251088"/>
        <a:ext cx="1338702" cy="445546"/>
      </dsp:txXfrm>
    </dsp:sp>
    <dsp:sp modelId="{142EFC0E-4A05-A14E-8118-46E3ADC7C2C7}">
      <dsp:nvSpPr>
        <dsp:cNvPr id="0" name=""/>
        <dsp:cNvSpPr/>
      </dsp:nvSpPr>
      <dsp:spPr>
        <a:xfrm>
          <a:off x="3198528" y="0"/>
          <a:ext cx="956568" cy="947723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     API</a:t>
          </a:r>
        </a:p>
      </dsp:txBody>
      <dsp:txXfrm>
        <a:off x="3226286" y="27758"/>
        <a:ext cx="901052" cy="892207"/>
      </dsp:txXfrm>
    </dsp:sp>
    <dsp:sp modelId="{16A25A7B-F5FD-8541-B509-9F0CCC064A1A}">
      <dsp:nvSpPr>
        <dsp:cNvPr id="0" name=""/>
        <dsp:cNvSpPr/>
      </dsp:nvSpPr>
      <dsp:spPr>
        <a:xfrm>
          <a:off x="4341261" y="102572"/>
          <a:ext cx="1574740" cy="742578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i="1" kern="1200" dirty="0"/>
            <a:t>Recording Rate</a:t>
          </a:r>
        </a:p>
      </dsp:txBody>
      <dsp:txXfrm>
        <a:off x="4341261" y="251088"/>
        <a:ext cx="1351967" cy="445546"/>
      </dsp:txXfrm>
    </dsp:sp>
    <dsp:sp modelId="{2BCBA117-C4D8-1F41-9572-144F0631794B}">
      <dsp:nvSpPr>
        <dsp:cNvPr id="0" name=""/>
        <dsp:cNvSpPr/>
      </dsp:nvSpPr>
      <dsp:spPr>
        <a:xfrm>
          <a:off x="6045455" y="0"/>
          <a:ext cx="1772116" cy="9477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Metric Storage</a:t>
          </a:r>
        </a:p>
      </dsp:txBody>
      <dsp:txXfrm>
        <a:off x="6073213" y="27758"/>
        <a:ext cx="1716600" cy="8922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E70D3-03FF-7D4A-8640-6353831EAB13}" type="datetimeFigureOut">
              <a:rPr lang="en-US" smtClean="0"/>
              <a:t>6/18/25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5A25A-3BD1-134F-A40E-A4A769A07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495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46A46-C716-487C-9A65-36FC5A5AE8DC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C33DA-1BD8-4B95-A31B-260EDFCE5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286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C33DA-1BD8-4B95-A31B-260EDFCE55C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638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C33DA-1BD8-4B95-A31B-260EDFCE55C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666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479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35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295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40" y="3352802"/>
            <a:ext cx="8416925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40" y="4771030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3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11515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6050" y="6356352"/>
            <a:ext cx="4592862" cy="365125"/>
          </a:xfrm>
        </p:spPr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14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532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680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239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95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154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4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79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49" y="6356352"/>
            <a:ext cx="40471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9584" y="6356352"/>
            <a:ext cx="12257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7BD48-5F55-4E2A-AC77-C33B9F48B6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37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0" r:id="rId2"/>
    <p:sldLayoutId id="2147484141" r:id="rId3"/>
    <p:sldLayoutId id="2147484142" r:id="rId4"/>
    <p:sldLayoutId id="2147484143" r:id="rId5"/>
    <p:sldLayoutId id="2147484144" r:id="rId6"/>
    <p:sldLayoutId id="2147484145" r:id="rId7"/>
    <p:sldLayoutId id="2147484146" r:id="rId8"/>
    <p:sldLayoutId id="2147484147" r:id="rId9"/>
    <p:sldLayoutId id="2147484148" r:id="rId10"/>
    <p:sldLayoutId id="2147484149" r:id="rId11"/>
    <p:sldLayoutId id="214748415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gif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zeromq/jeromq" TargetMode="External"/><Relationship Id="rId2" Type="http://schemas.openxmlformats.org/officeDocument/2006/relationships/hyperlink" Target="https://cassandra.apach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ppreference.com/w/cpp/utility/source_location.html" TargetMode="External"/><Relationship Id="rId2" Type="http://schemas.openxmlformats.org/officeDocument/2006/relationships/hyperlink" Target="https://en.cppreference.com/w/cpp/utility/forma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-and-beyond.hashnode.dev/top-c-logging-libraries-compared-how-to-choose-the-best-one-part-0" TargetMode="Externa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58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426" y="1275388"/>
            <a:ext cx="3922513" cy="2630983"/>
          </a:xfrm>
        </p:spPr>
        <p:txBody>
          <a:bodyPr anchor="b">
            <a:normAutofit/>
          </a:bodyPr>
          <a:lstStyle/>
          <a:p>
            <a:pPr algn="l"/>
            <a:r>
              <a:rPr lang="en-US" sz="4300" b="1">
                <a:solidFill>
                  <a:schemeClr val="tx2"/>
                </a:solidFill>
              </a:rPr>
              <a:t>Design and Implementation of a Monitoring System</a:t>
            </a:r>
            <a:endParaRPr lang="en-GB" sz="4300" b="1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425" y="4067745"/>
            <a:ext cx="3922513" cy="1949813"/>
          </a:xfrm>
        </p:spPr>
        <p:txBody>
          <a:bodyPr anchor="t">
            <a:normAutofit/>
          </a:bodyPr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Serguei Kolos,</a:t>
            </a:r>
          </a:p>
          <a:p>
            <a:pPr algn="l"/>
            <a:r>
              <a:rPr lang="en-US" sz="1600">
                <a:solidFill>
                  <a:schemeClr val="tx2"/>
                </a:solidFill>
              </a:rPr>
              <a:t>University of California, Irvine</a:t>
            </a:r>
            <a:endParaRPr lang="en-GB" sz="1600">
              <a:solidFill>
                <a:schemeClr val="tx2"/>
              </a:solidFill>
            </a:endParaRPr>
          </a:p>
        </p:txBody>
      </p: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10B05AF2-CF38-4FB5-B42B-6ABC83551D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9426" y="246028"/>
            <a:ext cx="191621" cy="546559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1AE2FDE4-8ECB-4D0B-B871-D4EE52606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4572000" y="0"/>
            <a:ext cx="4572000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7" name="Group 1036">
            <a:extLst>
              <a:ext uri="{FF2B5EF4-FFF2-40B4-BE49-F238E27FC236}">
                <a16:creationId xmlns:a16="http://schemas.microsoft.com/office/drawing/2014/main" id="{C5E445D8-2A23-4F9B-999F-7574202DE3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20813" y="80097"/>
            <a:ext cx="338328" cy="182880"/>
            <a:chOff x="4089400" y="933450"/>
            <a:chExt cx="338328" cy="341938"/>
          </a:xfrm>
        </p:grpSpPr>
        <p:cxnSp>
          <p:nvCxnSpPr>
            <p:cNvPr id="1038" name="Straight Connector 1037">
              <a:extLst>
                <a:ext uri="{FF2B5EF4-FFF2-40B4-BE49-F238E27FC236}">
                  <a16:creationId xmlns:a16="http://schemas.microsoft.com/office/drawing/2014/main" id="{CDD83A2A-F2DB-40F6-B257-253095A4A9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258564" y="933450"/>
              <a:ext cx="0" cy="341938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9" name="Straight Connector 1038">
              <a:extLst>
                <a:ext uri="{FF2B5EF4-FFF2-40B4-BE49-F238E27FC236}">
                  <a16:creationId xmlns:a16="http://schemas.microsoft.com/office/drawing/2014/main" id="{0A7E0148-8257-435C-8C80-AF7029FA09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089400" y="1104419"/>
              <a:ext cx="338328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41" name="Straight Connector 1040">
            <a:extLst>
              <a:ext uri="{FF2B5EF4-FFF2-40B4-BE49-F238E27FC236}">
                <a16:creationId xmlns:a16="http://schemas.microsoft.com/office/drawing/2014/main" id="{DBC4AD06-2257-45CE-B64F-9BB96332E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30330" y="6522756"/>
            <a:ext cx="8037891" cy="0"/>
          </a:xfrm>
          <a:prstGeom prst="line">
            <a:avLst/>
          </a:prstGeom>
          <a:ln w="12700" cap="sq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3" name="Group 1042">
            <a:extLst>
              <a:ext uri="{FF2B5EF4-FFF2-40B4-BE49-F238E27FC236}">
                <a16:creationId xmlns:a16="http://schemas.microsoft.com/office/drawing/2014/main" id="{A5914F02-AAAE-4AD3-BA4C-0755B2D0E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644791" y="6400800"/>
            <a:ext cx="338328" cy="240175"/>
            <a:chOff x="4089400" y="933450"/>
            <a:chExt cx="338328" cy="341938"/>
          </a:xfrm>
        </p:grpSpPr>
        <p:cxnSp>
          <p:nvCxnSpPr>
            <p:cNvPr id="1044" name="Straight Connector 1043">
              <a:extLst>
                <a:ext uri="{FF2B5EF4-FFF2-40B4-BE49-F238E27FC236}">
                  <a16:creationId xmlns:a16="http://schemas.microsoft.com/office/drawing/2014/main" id="{ED637938-9FCD-46F5-8352-F14E962EF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258564" y="933450"/>
              <a:ext cx="0" cy="341938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5" name="Straight Connector 1044">
              <a:extLst>
                <a:ext uri="{FF2B5EF4-FFF2-40B4-BE49-F238E27FC236}">
                  <a16:creationId xmlns:a16="http://schemas.microsoft.com/office/drawing/2014/main" id="{58AB8D15-0343-43C4-B661-CB251C801F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089400" y="1104419"/>
              <a:ext cx="338328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41" y="5875757"/>
            <a:ext cx="578756" cy="7946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443" y="6544516"/>
            <a:ext cx="533551" cy="3134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004" y="6544516"/>
            <a:ext cx="339159" cy="2989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372" y="6544516"/>
            <a:ext cx="674352" cy="3134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8958" y="6544516"/>
            <a:ext cx="264134" cy="313483"/>
          </a:xfrm>
          <a:prstGeom prst="rect">
            <a:avLst/>
          </a:prstGeom>
        </p:spPr>
      </p:pic>
      <p:pic>
        <p:nvPicPr>
          <p:cNvPr id="11" name="Immagine 2">
            <a:extLst>
              <a:ext uri="{FF2B5EF4-FFF2-40B4-BE49-F238E27FC236}">
                <a16:creationId xmlns:a16="http://schemas.microsoft.com/office/drawing/2014/main" id="{DAB2DC3E-7826-3F73-CFAB-32F553982B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341" y="4370216"/>
            <a:ext cx="2971166" cy="1238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219E68-9642-3107-6AF1-BDDAFC5C53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36943" y="289931"/>
            <a:ext cx="2291727" cy="929270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C426CF0-3052-E058-1337-6660F50A2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313" y="415694"/>
            <a:ext cx="10160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F81B5805-1078-DDD7-CC37-A83132275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498" y="1687745"/>
            <a:ext cx="3969834" cy="209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8434C008-A013-CA41-6359-F1083B56B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683" y="6571553"/>
            <a:ext cx="973873" cy="19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F6995217-08B5-AF34-B090-3212C5C8A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239" y="6566172"/>
            <a:ext cx="418392" cy="23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>
            <a:extLst>
              <a:ext uri="{FF2B5EF4-FFF2-40B4-BE49-F238E27FC236}">
                <a16:creationId xmlns:a16="http://schemas.microsoft.com/office/drawing/2014/main" id="{A940C1DF-B7FB-8C36-6D65-8C38116EA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761" y="6568495"/>
            <a:ext cx="906966" cy="22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E1D128A-D776-433A-68B8-1270252317B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78700" y="6574263"/>
            <a:ext cx="1460500" cy="21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040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13584-9E32-3406-BEAE-6FF387DC0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The Generalized Monitoring Architecture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F42A17-6F1D-813F-081B-9BCA2F16B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9F13CC-B0F4-65FE-8771-CFC16C5A3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1EAD01-3BE3-F1EB-193A-461439819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10" name="Content Placeholder 3">
            <a:extLst>
              <a:ext uri="{FF2B5EF4-FFF2-40B4-BE49-F238E27FC236}">
                <a16:creationId xmlns:a16="http://schemas.microsoft.com/office/drawing/2014/main" id="{CDDDDF55-DD4D-21B3-36C5-5AABCF7A4A7C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04473250"/>
              </p:ext>
            </p:extLst>
          </p:nvPr>
        </p:nvGraphicFramePr>
        <p:xfrm>
          <a:off x="628650" y="1825625"/>
          <a:ext cx="7600950" cy="1368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1D8F591-6F24-BD1E-729E-A4177663F801}"/>
              </a:ext>
            </a:extLst>
          </p:cNvPr>
          <p:cNvSpPr txBox="1">
            <a:spLocks/>
          </p:cNvSpPr>
          <p:nvPr/>
        </p:nvSpPr>
        <p:spPr>
          <a:xfrm>
            <a:off x="628650" y="3262142"/>
            <a:ext cx="2057400" cy="2760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Well-defined, mature and widely used</a:t>
            </a:r>
          </a:p>
          <a:p>
            <a:pPr marL="0" indent="0">
              <a:buNone/>
            </a:pPr>
            <a:r>
              <a:rPr lang="en-US" sz="2000" dirty="0"/>
              <a:t>Independent of any specific  implementation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2AB1FEC-DA9F-8EC2-DDD2-3C7027864ED4}"/>
              </a:ext>
            </a:extLst>
          </p:cNvPr>
          <p:cNvSpPr txBox="1">
            <a:spLocks/>
          </p:cNvSpPr>
          <p:nvPr/>
        </p:nvSpPr>
        <p:spPr>
          <a:xfrm>
            <a:off x="3367668" y="3279637"/>
            <a:ext cx="2408664" cy="2611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Many off-the-shelf implementations exist on the market</a:t>
            </a:r>
          </a:p>
          <a:p>
            <a:pPr marL="0" indent="0">
              <a:buNone/>
            </a:pPr>
            <a:r>
              <a:rPr lang="en-US" sz="2000" dirty="0"/>
              <a:t>Can be exchanged transparently without affecting the end-user applications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78AFD8B-F1A8-337D-E46A-4AD39CA40A33}"/>
              </a:ext>
            </a:extLst>
          </p:cNvPr>
          <p:cNvSpPr txBox="1">
            <a:spLocks/>
          </p:cNvSpPr>
          <p:nvPr/>
        </p:nvSpPr>
        <p:spPr>
          <a:xfrm>
            <a:off x="6259552" y="3320525"/>
            <a:ext cx="2044476" cy="19969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Fully customizable</a:t>
            </a:r>
          </a:p>
          <a:p>
            <a:pPr marL="0" indent="0">
              <a:buNone/>
            </a:pPr>
            <a:r>
              <a:rPr lang="en-US" sz="2000" dirty="0"/>
              <a:t>Only cares about the content of messages</a:t>
            </a:r>
          </a:p>
        </p:txBody>
      </p:sp>
      <p:pic>
        <p:nvPicPr>
          <p:cNvPr id="16" name="Picture 4" descr="Free hook check mark check vector">
            <a:extLst>
              <a:ext uri="{FF2B5EF4-FFF2-40B4-BE49-F238E27FC236}">
                <a16:creationId xmlns:a16="http://schemas.microsoft.com/office/drawing/2014/main" id="{16315AC4-D0C6-E848-F21B-08ECF0C92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772" y="3975417"/>
            <a:ext cx="489844" cy="48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Free hook check mark check vector">
            <a:extLst>
              <a:ext uri="{FF2B5EF4-FFF2-40B4-BE49-F238E27FC236}">
                <a16:creationId xmlns:a16="http://schemas.microsoft.com/office/drawing/2014/main" id="{D9AF6903-79B7-00FA-B82C-CE456DCEA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098" y="3975417"/>
            <a:ext cx="489844" cy="48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Free hook check mark check vector">
            <a:extLst>
              <a:ext uri="{FF2B5EF4-FFF2-40B4-BE49-F238E27FC236}">
                <a16:creationId xmlns:a16="http://schemas.microsoft.com/office/drawing/2014/main" id="{7DC14185-B0BA-F6B8-AB15-73E85B49C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427" y="3975417"/>
            <a:ext cx="489844" cy="48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Logging API Examples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902523" y="2282283"/>
            <a:ext cx="2747643" cy="475154"/>
          </a:xfrm>
        </p:spPr>
        <p:txBody>
          <a:bodyPr/>
          <a:lstStyle/>
          <a:p>
            <a:pPr algn="ctr"/>
            <a:r>
              <a:rPr lang="en-US" dirty="0"/>
              <a:t>Python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>
          <a:xfrm>
            <a:off x="5237412" y="2282283"/>
            <a:ext cx="2285943" cy="475154"/>
          </a:xfrm>
        </p:spPr>
        <p:txBody>
          <a:bodyPr/>
          <a:lstStyle/>
          <a:p>
            <a:pPr algn="ctr"/>
            <a:r>
              <a:rPr lang="en-US" dirty="0"/>
              <a:t>Java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11</a:t>
            </a:fld>
            <a:endParaRPr lang="en-GB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4D5DAFFB-B30C-EB81-3EBE-2578CCA7643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881911" y="3013845"/>
            <a:ext cx="3558139" cy="2019072"/>
          </a:xfrm>
          <a:prstGeom prst="rect">
            <a:avLst/>
          </a:prstGeom>
        </p:spPr>
      </p:pic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7A5C561D-A8EC-40A8-979C-A1A308D19F8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6950" y="2999075"/>
            <a:ext cx="3868737" cy="174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49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Existing</a:t>
            </a:r>
            <a:r>
              <a:rPr lang="en-US" sz="4000" b="1" dirty="0"/>
              <a:t> </a:t>
            </a:r>
            <a:r>
              <a:rPr lang="en-US" sz="4000" dirty="0"/>
              <a:t>Backends</a:t>
            </a:r>
            <a:r>
              <a:rPr lang="en-US" sz="4000" b="1" dirty="0"/>
              <a:t> </a:t>
            </a:r>
            <a:r>
              <a:rPr lang="en-US" sz="4000" dirty="0"/>
              <a:t>of the Java Logging API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25625"/>
            <a:ext cx="5772151" cy="4351339"/>
          </a:xfrm>
        </p:spPr>
        <p:txBody>
          <a:bodyPr>
            <a:normAutofit/>
          </a:bodyPr>
          <a:lstStyle/>
          <a:p>
            <a:r>
              <a:rPr lang="en-US" sz="2000" b="1" dirty="0" err="1"/>
              <a:t>FileAppender</a:t>
            </a:r>
            <a:r>
              <a:rPr lang="en-US" sz="2000" b="1" dirty="0"/>
              <a:t> - </a:t>
            </a:r>
            <a:r>
              <a:rPr lang="en-US" sz="2000" dirty="0"/>
              <a:t>writes messages to an arbitrary file</a:t>
            </a:r>
          </a:p>
          <a:p>
            <a:r>
              <a:rPr lang="en-US" sz="2000" b="1" dirty="0"/>
              <a:t>Database </a:t>
            </a:r>
            <a:r>
              <a:rPr lang="en-US" sz="2000" b="1" dirty="0" err="1"/>
              <a:t>Appenders</a:t>
            </a:r>
            <a:r>
              <a:rPr lang="en-US" sz="2000" dirty="0"/>
              <a:t>:</a:t>
            </a:r>
          </a:p>
          <a:p>
            <a:pPr lvl="1"/>
            <a:r>
              <a:rPr lang="en-US" sz="1800" b="1" dirty="0" err="1"/>
              <a:t>CassandraAppender</a:t>
            </a:r>
            <a:r>
              <a:rPr lang="en-US" sz="1800" dirty="0"/>
              <a:t> - writes its output to an </a:t>
            </a:r>
            <a:r>
              <a:rPr lang="en-US" sz="1800" dirty="0">
                <a:hlinkClick r:id="rId2"/>
              </a:rPr>
              <a:t>Apache Cassandra</a:t>
            </a:r>
            <a:r>
              <a:rPr lang="en-US" sz="1800" dirty="0"/>
              <a:t> database</a:t>
            </a:r>
          </a:p>
          <a:p>
            <a:pPr lvl="1"/>
            <a:r>
              <a:rPr lang="en-US" sz="1800" b="1" dirty="0" err="1"/>
              <a:t>JDBCAppender</a:t>
            </a:r>
            <a:r>
              <a:rPr lang="en-US" sz="1800" dirty="0"/>
              <a:t> - writes messages to a relational database table using JDBC</a:t>
            </a:r>
          </a:p>
          <a:p>
            <a:pPr lvl="1"/>
            <a:r>
              <a:rPr lang="en-US" sz="1800" b="1" dirty="0" err="1"/>
              <a:t>NoSQLAppender</a:t>
            </a:r>
            <a:r>
              <a:rPr lang="en-US" sz="1800" dirty="0"/>
              <a:t> - writes log events to a NoSQL database</a:t>
            </a:r>
          </a:p>
          <a:p>
            <a:r>
              <a:rPr lang="en-US" sz="2000" b="1" dirty="0"/>
              <a:t>Network </a:t>
            </a:r>
            <a:r>
              <a:rPr lang="en-US" sz="2000" b="1" dirty="0" err="1"/>
              <a:t>Appenders</a:t>
            </a:r>
            <a:r>
              <a:rPr lang="en-US" sz="2000" b="1" dirty="0"/>
              <a:t>:</a:t>
            </a:r>
          </a:p>
          <a:p>
            <a:pPr lvl="1"/>
            <a:r>
              <a:rPr lang="en-US" sz="1800" b="1" dirty="0" err="1"/>
              <a:t>SMTPAppender</a:t>
            </a:r>
            <a:r>
              <a:rPr lang="en-US" sz="1800" b="1" dirty="0"/>
              <a:t> - </a:t>
            </a:r>
            <a:r>
              <a:rPr lang="en-US" sz="1800" dirty="0"/>
              <a:t>sends an e-mail when a specific logging event occurs</a:t>
            </a:r>
          </a:p>
          <a:p>
            <a:pPr lvl="1"/>
            <a:r>
              <a:rPr lang="en-US" sz="1800" b="1" dirty="0" err="1"/>
              <a:t>ZeroMQAppender</a:t>
            </a:r>
            <a:r>
              <a:rPr lang="en-US" sz="1800" b="1" dirty="0"/>
              <a:t> - </a:t>
            </a:r>
            <a:r>
              <a:rPr lang="en-US" sz="1800" dirty="0"/>
              <a:t>uses the </a:t>
            </a:r>
            <a:r>
              <a:rPr lang="en-US" sz="1800" dirty="0">
                <a:hlinkClick r:id="rId3"/>
              </a:rPr>
              <a:t>JeroMQ</a:t>
            </a:r>
            <a:r>
              <a:rPr lang="en-US" sz="1800" dirty="0"/>
              <a:t> library to send log events to one or more </a:t>
            </a:r>
            <a:r>
              <a:rPr lang="en-US" sz="1800" b="1" dirty="0" err="1"/>
              <a:t>ZeroMQ</a:t>
            </a:r>
            <a:r>
              <a:rPr lang="en-US" sz="1800" dirty="0"/>
              <a:t> endpoints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25/6/2024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14th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12</a:t>
            </a:fld>
            <a:endParaRPr lang="en-GB" dirty="0"/>
          </a:p>
        </p:txBody>
      </p:sp>
      <p:pic>
        <p:nvPicPr>
          <p:cNvPr id="4102" name="Picture 6" descr="Yellow Puzzle Piece Clip Art">
            <a:extLst>
              <a:ext uri="{FF2B5EF4-FFF2-40B4-BE49-F238E27FC236}">
                <a16:creationId xmlns:a16="http://schemas.microsoft.com/office/drawing/2014/main" id="{6F396C59-D01F-ED9C-5134-A65D34E4B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464" y="4699010"/>
            <a:ext cx="1346400" cy="134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ed Puzzle Piece Clip Art">
            <a:extLst>
              <a:ext uri="{FF2B5EF4-FFF2-40B4-BE49-F238E27FC236}">
                <a16:creationId xmlns:a16="http://schemas.microsoft.com/office/drawing/2014/main" id="{1878BCDE-4416-C393-7E29-D8D760884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912" y="3377003"/>
            <a:ext cx="1188151" cy="11881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Purple Puzzle Piece Clip Art">
            <a:extLst>
              <a:ext uri="{FF2B5EF4-FFF2-40B4-BE49-F238E27FC236}">
                <a16:creationId xmlns:a16="http://schemas.microsoft.com/office/drawing/2014/main" id="{5EBA8B5A-EDC0-9C44-93E3-29FC2C50C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39" y="1485790"/>
            <a:ext cx="1683925" cy="1683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0761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B5CC9-E6E2-CC6C-1AB6-A728D6D6A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C++?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080E9-47DE-E4B5-7DA5-1C8F6BC12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6"/>
            <a:ext cx="7886700" cy="2087348"/>
          </a:xfrm>
        </p:spPr>
        <p:txBody>
          <a:bodyPr>
            <a:normAutofit/>
          </a:bodyPr>
          <a:lstStyle/>
          <a:p>
            <a:r>
              <a:rPr lang="en-US" sz="2000" dirty="0"/>
              <a:t>A rare case where MACRO </a:t>
            </a:r>
            <a:r>
              <a:rPr lang="en-US" sz="2000" b="1" dirty="0"/>
              <a:t>used to be</a:t>
            </a:r>
            <a:r>
              <a:rPr lang="en-US" sz="2000" dirty="0"/>
              <a:t> a viable option:</a:t>
            </a:r>
          </a:p>
          <a:p>
            <a:pPr marL="457200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DAQ_LOG_CRITICAL(</a:t>
            </a: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“File ‘”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&lt;&lt;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&lt;&lt; </a:t>
            </a: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“’ not found”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57200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DAQ_LOG_ERROR(…)</a:t>
            </a:r>
          </a:p>
          <a:p>
            <a:pPr marL="457200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DAQ_LOG_WARNING(…)</a:t>
            </a:r>
          </a:p>
          <a:p>
            <a:r>
              <a:rPr lang="en-US" sz="2000" dirty="0">
                <a:cs typeface="Courier New" panose="02070309020205020404" pitchFamily="49" charset="0"/>
              </a:rPr>
              <a:t>The </a:t>
            </a:r>
            <a:r>
              <a:rPr lang="en-US" sz="2000" b="1" dirty="0">
                <a:cs typeface="Courier New" panose="02070309020205020404" pitchFamily="49" charset="0"/>
              </a:rPr>
              <a:t>C++20 </a:t>
            </a:r>
            <a:r>
              <a:rPr lang="en-US" sz="2000" dirty="0">
                <a:cs typeface="Courier New" panose="02070309020205020404" pitchFamily="49" charset="0"/>
              </a:rPr>
              <a:t>standard made this approach obsolete:</a:t>
            </a:r>
          </a:p>
          <a:p>
            <a:pPr lvl="1"/>
            <a:r>
              <a:rPr lang="en-GB" sz="1800" b="0" i="0" u="sng" dirty="0">
                <a:effectLst/>
                <a:highlight>
                  <a:srgbClr val="FFFFFF"/>
                </a:highlight>
                <a:hlinkClick r:id="rId2"/>
              </a:rPr>
              <a:t>std::format</a:t>
            </a:r>
            <a:r>
              <a:rPr lang="en-GB" sz="1800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</a:rPr>
              <a:t> </a:t>
            </a:r>
          </a:p>
          <a:p>
            <a:pPr lvl="1"/>
            <a:r>
              <a:rPr lang="en-GB" sz="1800" dirty="0">
                <a:highlight>
                  <a:srgbClr val="FFFFFF"/>
                </a:highlight>
                <a:hlinkClick r:id="rId3"/>
              </a:rPr>
              <a:t>std::</a:t>
            </a:r>
            <a:r>
              <a:rPr lang="en-GB" sz="1800" dirty="0" err="1">
                <a:highlight>
                  <a:srgbClr val="FFFFFF"/>
                </a:highlight>
                <a:hlinkClick r:id="rId3"/>
              </a:rPr>
              <a:t>source_location</a:t>
            </a:r>
            <a:endParaRPr lang="en-GB" sz="1800" dirty="0">
              <a:solidFill>
                <a:srgbClr val="1F2328"/>
              </a:solidFill>
              <a:highlight>
                <a:srgbClr val="FFFFFF"/>
              </a:highlight>
              <a:cs typeface="Courier New" panose="02070309020205020404" pitchFamily="49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B8F0D9-2B08-6663-A968-3D0C1B1C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20A0A-0A57-824F-D55A-CC27AF50B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1205E-377A-89F7-1281-DDD210F33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D9AE56-23C5-A09B-73CB-34BF5E98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6179" y="3409776"/>
            <a:ext cx="4652319" cy="2067697"/>
          </a:xfrm>
          <a:prstGeom prst="rect">
            <a:avLst/>
          </a:prstGeom>
        </p:spPr>
      </p:pic>
      <p:sp>
        <p:nvSpPr>
          <p:cNvPr id="8" name="Line Callout 1 7">
            <a:extLst>
              <a:ext uri="{FF2B5EF4-FFF2-40B4-BE49-F238E27FC236}">
                <a16:creationId xmlns:a16="http://schemas.microsoft.com/office/drawing/2014/main" id="{A0B29A6A-4AE5-7E27-932B-416AE8B37374}"/>
              </a:ext>
            </a:extLst>
          </p:cNvPr>
          <p:cNvSpPr/>
          <p:nvPr/>
        </p:nvSpPr>
        <p:spPr>
          <a:xfrm>
            <a:off x="782594" y="4217772"/>
            <a:ext cx="2710249" cy="832021"/>
          </a:xfrm>
          <a:custGeom>
            <a:avLst/>
            <a:gdLst>
              <a:gd name="connsiteX0" fmla="*/ 0 w 2710249"/>
              <a:gd name="connsiteY0" fmla="*/ 0 h 832021"/>
              <a:gd name="connsiteX1" fmla="*/ 2710249 w 2710249"/>
              <a:gd name="connsiteY1" fmla="*/ 0 h 832021"/>
              <a:gd name="connsiteX2" fmla="*/ 2710249 w 2710249"/>
              <a:gd name="connsiteY2" fmla="*/ 832021 h 832021"/>
              <a:gd name="connsiteX3" fmla="*/ 0 w 2710249"/>
              <a:gd name="connsiteY3" fmla="*/ 832021 h 832021"/>
              <a:gd name="connsiteX4" fmla="*/ 0 w 2710249"/>
              <a:gd name="connsiteY4" fmla="*/ 0 h 832021"/>
              <a:gd name="connsiteX0" fmla="*/ 2779062 w 2710249"/>
              <a:gd name="connsiteY0" fmla="*/ 600994 h 832021"/>
              <a:gd name="connsiteX1" fmla="*/ 4147521 w 2710249"/>
              <a:gd name="connsiteY1" fmla="*/ 616378 h 832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10249" h="832021" extrusionOk="0">
                <a:moveTo>
                  <a:pt x="0" y="0"/>
                </a:moveTo>
                <a:cubicBezTo>
                  <a:pt x="859447" y="118645"/>
                  <a:pt x="1511093" y="116012"/>
                  <a:pt x="2710249" y="0"/>
                </a:cubicBezTo>
                <a:cubicBezTo>
                  <a:pt x="2749344" y="154987"/>
                  <a:pt x="2736469" y="651554"/>
                  <a:pt x="2710249" y="832021"/>
                </a:cubicBezTo>
                <a:cubicBezTo>
                  <a:pt x="1970846" y="966621"/>
                  <a:pt x="713682" y="674825"/>
                  <a:pt x="0" y="832021"/>
                </a:cubicBezTo>
                <a:cubicBezTo>
                  <a:pt x="-18297" y="472760"/>
                  <a:pt x="63422" y="331023"/>
                  <a:pt x="0" y="0"/>
                </a:cubicBezTo>
                <a:close/>
              </a:path>
              <a:path w="2710249" h="832021" fill="none" extrusionOk="0">
                <a:moveTo>
                  <a:pt x="2779062" y="600994"/>
                </a:moveTo>
                <a:cubicBezTo>
                  <a:pt x="3076085" y="650375"/>
                  <a:pt x="3512701" y="558275"/>
                  <a:pt x="4147521" y="616378"/>
                </a:cubicBezTo>
              </a:path>
            </a:pathLst>
          </a:custGeom>
          <a:noFill/>
          <a:ln w="3175">
            <a:prstDash val="solid"/>
            <a:tailEnd type="arrow"/>
            <a:extLst>
              <a:ext uri="{C807C97D-BFC1-408E-A445-0C87EB9F89A2}">
                <ask:lineSketchStyleProps xmlns:ask="http://schemas.microsoft.com/office/drawing/2018/sketchyshapes" sd="1219033472">
                  <a:prstGeom prst="borderCallout1">
                    <a:avLst>
                      <a:gd name="adj1" fmla="val 72233"/>
                      <a:gd name="adj2" fmla="val 102539"/>
                      <a:gd name="adj3" fmla="val 74082"/>
                      <a:gd name="adj4" fmla="val 153031"/>
                    </a:avLst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accent3"/>
                </a:solidFill>
              </a:rPr>
              <a:t>Will print the properties of the </a:t>
            </a:r>
            <a:r>
              <a:rPr lang="en-US" b="1" i="1" dirty="0">
                <a:solidFill>
                  <a:schemeClr val="accent3"/>
                </a:solidFill>
              </a:rPr>
              <a:t>caller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001D07-326F-2462-7692-AFBCECBFFF67}"/>
              </a:ext>
            </a:extLst>
          </p:cNvPr>
          <p:cNvSpPr txBox="1"/>
          <p:nvPr/>
        </p:nvSpPr>
        <p:spPr>
          <a:xfrm>
            <a:off x="667264" y="5494638"/>
            <a:ext cx="3863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C++ logging libraries comparison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510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Monitoring System evolution during the project lifetime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509" y="1900127"/>
            <a:ext cx="7886700" cy="2048101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The destination of the messages can be changed at any moment:</a:t>
            </a:r>
          </a:p>
          <a:p>
            <a:pPr lvl="1"/>
            <a:r>
              <a:rPr lang="en-US" sz="2000" b="1" dirty="0">
                <a:solidFill>
                  <a:srgbClr val="00B050"/>
                </a:solidFill>
              </a:rPr>
              <a:t>No changes to software applications required</a:t>
            </a:r>
          </a:p>
          <a:p>
            <a:r>
              <a:rPr lang="en-US" sz="2400" dirty="0"/>
              <a:t>Data Storage is </a:t>
            </a:r>
            <a:r>
              <a:rPr lang="en-US" sz="2400" b="1" dirty="0"/>
              <a:t>optional but very useful</a:t>
            </a:r>
            <a:r>
              <a:rPr lang="en-US" sz="2400" dirty="0"/>
              <a:t>:</a:t>
            </a:r>
          </a:p>
          <a:p>
            <a:pPr lvl="1"/>
            <a:r>
              <a:rPr lang="en-US" sz="2000" b="1" dirty="0">
                <a:solidFill>
                  <a:srgbClr val="00B050"/>
                </a:solidFill>
              </a:rPr>
              <a:t>Provides persistence</a:t>
            </a:r>
          </a:p>
          <a:p>
            <a:pPr lvl="1"/>
            <a:r>
              <a:rPr lang="en-US" sz="2000" b="1" dirty="0">
                <a:solidFill>
                  <a:srgbClr val="00B050"/>
                </a:solidFill>
              </a:rPr>
              <a:t>Enables postmortem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FB5A2FD-614F-A0C3-542D-1A91BBFD6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14</a:t>
            </a:fld>
            <a:endParaRPr lang="en-GB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58EB220-7882-79BD-D6AF-CA26CBA3BFD8}"/>
              </a:ext>
            </a:extLst>
          </p:cNvPr>
          <p:cNvSpPr/>
          <p:nvPr/>
        </p:nvSpPr>
        <p:spPr>
          <a:xfrm>
            <a:off x="1163865" y="4134679"/>
            <a:ext cx="1932338" cy="2048101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29" name="Round Same Side Corner Rectangle 20">
            <a:extLst>
              <a:ext uri="{FF2B5EF4-FFF2-40B4-BE49-F238E27FC236}">
                <a16:creationId xmlns:a16="http://schemas.microsoft.com/office/drawing/2014/main" id="{501ED953-A952-2093-D65E-033191FF74F8}"/>
              </a:ext>
            </a:extLst>
          </p:cNvPr>
          <p:cNvSpPr/>
          <p:nvPr/>
        </p:nvSpPr>
        <p:spPr>
          <a:xfrm rot="5400000" flipV="1">
            <a:off x="1140364" y="4874240"/>
            <a:ext cx="2044429" cy="565309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Logging API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8B5CCD3-DBB6-FDA2-67FF-80D8901C83F8}"/>
              </a:ext>
            </a:extLst>
          </p:cNvPr>
          <p:cNvGrpSpPr/>
          <p:nvPr/>
        </p:nvGrpSpPr>
        <p:grpSpPr>
          <a:xfrm>
            <a:off x="2444051" y="4305760"/>
            <a:ext cx="4996582" cy="676277"/>
            <a:chOff x="3187756" y="3374180"/>
            <a:chExt cx="4425501" cy="676277"/>
          </a:xfrm>
        </p:grpSpPr>
        <p:sp>
          <p:nvSpPr>
            <p:cNvPr id="7" name="Right Arrow 6"/>
            <p:cNvSpPr/>
            <p:nvPr/>
          </p:nvSpPr>
          <p:spPr>
            <a:xfrm>
              <a:off x="3187756" y="3430199"/>
              <a:ext cx="3270193" cy="484632"/>
            </a:xfrm>
            <a:prstGeom prst="right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i="1" dirty="0"/>
                <a:t>Messages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18FE48D-B333-38A0-BAEF-97BBB4F667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57950" y="3374180"/>
              <a:ext cx="1155307" cy="676277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3D1F717-9BD8-244E-1830-CE041A723F63}"/>
              </a:ext>
            </a:extLst>
          </p:cNvPr>
          <p:cNvGrpSpPr/>
          <p:nvPr/>
        </p:nvGrpSpPr>
        <p:grpSpPr>
          <a:xfrm>
            <a:off x="2444052" y="5247502"/>
            <a:ext cx="5570945" cy="940274"/>
            <a:chOff x="2444052" y="5247502"/>
            <a:chExt cx="5570945" cy="940274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6F4D34F-3937-9B2D-9567-3BAD51E53421}"/>
                </a:ext>
              </a:extLst>
            </p:cNvPr>
            <p:cNvGrpSpPr/>
            <p:nvPr/>
          </p:nvGrpSpPr>
          <p:grpSpPr>
            <a:xfrm>
              <a:off x="2444052" y="5247502"/>
              <a:ext cx="5570945" cy="940274"/>
              <a:chOff x="2444052" y="5247502"/>
              <a:chExt cx="5570945" cy="940274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900DA041-7A9E-812A-63D4-3F1B10382430}"/>
                  </a:ext>
                </a:extLst>
              </p:cNvPr>
              <p:cNvGrpSpPr/>
              <p:nvPr/>
            </p:nvGrpSpPr>
            <p:grpSpPr>
              <a:xfrm>
                <a:off x="2444052" y="5247502"/>
                <a:ext cx="3382480" cy="931605"/>
                <a:chOff x="2444052" y="5247502"/>
                <a:chExt cx="3382480" cy="931605"/>
              </a:xfrm>
            </p:grpSpPr>
            <p:sp>
              <p:nvSpPr>
                <p:cNvPr id="30" name="Round Same Side Corner Rectangle 18">
                  <a:extLst>
                    <a:ext uri="{FF2B5EF4-FFF2-40B4-BE49-F238E27FC236}">
                      <a16:creationId xmlns:a16="http://schemas.microsoft.com/office/drawing/2014/main" id="{4CF79E77-D6B3-6E4C-05C2-9EE221ADB443}"/>
                    </a:ext>
                  </a:extLst>
                </p:cNvPr>
                <p:cNvSpPr/>
                <p:nvPr/>
              </p:nvSpPr>
              <p:spPr>
                <a:xfrm rot="16200000">
                  <a:off x="2307519" y="5384035"/>
                  <a:ext cx="931605" cy="65854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50000">
                      <a:schemeClr val="accent3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Storage Writer</a:t>
                  </a:r>
                </a:p>
              </p:txBody>
            </p: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95A0F465-84B4-52FE-354D-B91DF7A0253D}"/>
                    </a:ext>
                  </a:extLst>
                </p:cNvPr>
                <p:cNvGrpSpPr/>
                <p:nvPr/>
              </p:nvGrpSpPr>
              <p:grpSpPr>
                <a:xfrm>
                  <a:off x="3113615" y="5407410"/>
                  <a:ext cx="2712917" cy="611790"/>
                  <a:chOff x="3187755" y="5152036"/>
                  <a:chExt cx="2712917" cy="611790"/>
                </a:xfrm>
              </p:grpSpPr>
              <p:sp>
                <p:nvSpPr>
                  <p:cNvPr id="12" name="Right Arrow 11">
                    <a:extLst>
                      <a:ext uri="{FF2B5EF4-FFF2-40B4-BE49-F238E27FC236}">
                        <a16:creationId xmlns:a16="http://schemas.microsoft.com/office/drawing/2014/main" id="{3A070BF0-B55A-701C-E142-533B12678768}"/>
                      </a:ext>
                    </a:extLst>
                  </p:cNvPr>
                  <p:cNvSpPr/>
                  <p:nvPr/>
                </p:nvSpPr>
                <p:spPr>
                  <a:xfrm>
                    <a:off x="3187755" y="5220654"/>
                    <a:ext cx="1522013" cy="484632"/>
                  </a:xfrm>
                  <a:prstGeom prst="rightArrow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i="1" dirty="0"/>
                      <a:t>Messages</a:t>
                    </a:r>
                  </a:p>
                </p:txBody>
              </p:sp>
              <p:pic>
                <p:nvPicPr>
                  <p:cNvPr id="13" name="Picture 4" descr="What is Data Storage? Definition, Benefits &amp; Types of Data Storage | CDW">
                    <a:extLst>
                      <a:ext uri="{FF2B5EF4-FFF2-40B4-BE49-F238E27FC236}">
                        <a16:creationId xmlns:a16="http://schemas.microsoft.com/office/drawing/2014/main" id="{CF22189F-48F7-810B-610F-B60CB9925E6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4720791" y="5152036"/>
                    <a:ext cx="1179881" cy="61179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pic>
            <p:nvPicPr>
              <p:cNvPr id="14" name="Picture 2" descr="Web Browser available today">
                <a:extLst>
                  <a:ext uri="{FF2B5EF4-FFF2-40B4-BE49-F238E27FC236}">
                    <a16:creationId xmlns:a16="http://schemas.microsoft.com/office/drawing/2014/main" id="{F0BC418C-6108-1653-DBAC-66DF7F0792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1798" y="5330376"/>
                <a:ext cx="1143199" cy="857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083A6A98-4921-6291-0562-C638F76E43E1}"/>
                </a:ext>
              </a:extLst>
            </p:cNvPr>
            <p:cNvSpPr/>
            <p:nvPr/>
          </p:nvSpPr>
          <p:spPr>
            <a:xfrm>
              <a:off x="5837555" y="5485210"/>
              <a:ext cx="1034243" cy="484632"/>
            </a:xfrm>
            <a:prstGeom prst="right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i="1" dirty="0"/>
                <a:t>Save to Messages Storage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659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Example: The ATLAS </a:t>
            </a:r>
            <a:r>
              <a:rPr lang="en-US" sz="3600" b="1" dirty="0">
                <a:solidFill>
                  <a:srgbClr val="7030A0"/>
                </a:solidFill>
              </a:rPr>
              <a:t>E</a:t>
            </a:r>
            <a:r>
              <a:rPr lang="en-US" sz="3600" dirty="0"/>
              <a:t>rror </a:t>
            </a:r>
            <a:r>
              <a:rPr lang="en-US" sz="3600" b="1" dirty="0">
                <a:solidFill>
                  <a:srgbClr val="7030A0"/>
                </a:solidFill>
              </a:rPr>
              <a:t>R</a:t>
            </a:r>
            <a:r>
              <a:rPr lang="en-US" sz="3600" dirty="0"/>
              <a:t>eporting </a:t>
            </a:r>
            <a:r>
              <a:rPr lang="en-US" sz="3600" b="1" dirty="0">
                <a:solidFill>
                  <a:srgbClr val="7030A0"/>
                </a:solidFill>
              </a:rPr>
              <a:t>S</a:t>
            </a:r>
            <a:r>
              <a:rPr lang="en-US" sz="3600" dirty="0"/>
              <a:t>ervice (ERS)</a:t>
            </a:r>
            <a:endParaRPr lang="en-US" sz="3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15</a:t>
            </a:fld>
            <a:endParaRPr lang="en-GB" dirty="0"/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89146BBE-F5E5-FC6D-4E7E-FE7BB37E9E06}"/>
              </a:ext>
            </a:extLst>
          </p:cNvPr>
          <p:cNvGraphicFramePr>
            <a:graphicFrameLocks/>
          </p:cNvGraphicFramePr>
          <p:nvPr/>
        </p:nvGraphicFramePr>
        <p:xfrm>
          <a:off x="689751" y="1760308"/>
          <a:ext cx="7764501" cy="1761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7D98714-4A72-C7B6-3996-D358443A6429}"/>
              </a:ext>
            </a:extLst>
          </p:cNvPr>
          <p:cNvSpPr txBox="1"/>
          <p:nvPr/>
        </p:nvSpPr>
        <p:spPr>
          <a:xfrm>
            <a:off x="628650" y="4525654"/>
            <a:ext cx="3554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/>
              <a:t>1</a:t>
            </a:r>
            <a:r>
              <a:rPr lang="en-US" sz="1600" dirty="0"/>
              <a:t> Common Object Request  </a:t>
            </a:r>
          </a:p>
          <a:p>
            <a:r>
              <a:rPr lang="en-US" sz="1600" dirty="0"/>
              <a:t>  Broker Architecture – </a:t>
            </a:r>
          </a:p>
          <a:p>
            <a:r>
              <a:rPr lang="en-US" sz="1600" dirty="0"/>
              <a:t>  inter-process communication </a:t>
            </a:r>
          </a:p>
          <a:p>
            <a:r>
              <a:rPr lang="en-US" sz="1600" dirty="0"/>
              <a:t>  technology </a:t>
            </a:r>
          </a:p>
          <a:p>
            <a:r>
              <a:rPr lang="en-US" sz="1600" baseline="30000" dirty="0"/>
              <a:t>2</a:t>
            </a:r>
            <a:r>
              <a:rPr lang="en-US" sz="1600" dirty="0"/>
              <a:t> </a:t>
            </a:r>
            <a:r>
              <a:rPr lang="en-US" sz="1600" dirty="0" err="1"/>
              <a:t>Splunk</a:t>
            </a:r>
            <a:r>
              <a:rPr lang="en-US" sz="1600" dirty="0"/>
              <a:t> </a:t>
            </a:r>
            <a:r>
              <a:rPr lang="mr-IN" sz="1600" dirty="0"/>
              <a:t>–</a:t>
            </a:r>
            <a:r>
              <a:rPr lang="en-US" sz="1600" dirty="0"/>
              <a:t> A software platform to  </a:t>
            </a:r>
          </a:p>
          <a:p>
            <a:r>
              <a:rPr lang="en-US" sz="1600" dirty="0"/>
              <a:t>  stream and collect data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02FF9C9-F0F2-A693-34CF-A1D4211BCF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4303643" y="3429000"/>
            <a:ext cx="3882249" cy="275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132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262D8-E01C-558B-B0FE-16281900C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How Monitoring boosts Main System  Development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DBF0BEA-9E57-CEC3-9129-C69C006CC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7319" y="1735932"/>
            <a:ext cx="3868340" cy="82391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Development cycle using Monitoring API</a:t>
            </a:r>
          </a:p>
        </p:txBody>
      </p:sp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3A6F2FA1-81C0-A958-618D-730A1F06EF2E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567319" y="2632746"/>
          <a:ext cx="3660408" cy="2410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4646D33-4B19-257F-5140-544DB0A5FA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60311" y="1735933"/>
            <a:ext cx="3887391" cy="538345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“Traditional” development cycle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760648E-80FC-2A55-CC1B-362EAE745381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76851471"/>
              </p:ext>
            </p:extLst>
          </p:nvPr>
        </p:nvGraphicFramePr>
        <p:xfrm>
          <a:off x="4560309" y="2559845"/>
          <a:ext cx="3868340" cy="315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978DC42-DAA9-18C4-9468-FA80B3E6F70B}"/>
              </a:ext>
            </a:extLst>
          </p:cNvPr>
          <p:cNvSpPr txBox="1">
            <a:spLocks/>
          </p:cNvSpPr>
          <p:nvPr/>
        </p:nvSpPr>
        <p:spPr>
          <a:xfrm>
            <a:off x="522790" y="4917989"/>
            <a:ext cx="3933880" cy="10620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1" dirty="0"/>
              <a:t>Reduces debugging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1" dirty="0"/>
              <a:t>Helps optimize the placement of DEBUG output in the code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FF35CF3E-00FC-4DEA-8755-2768D60C1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0F0A37D8-CDEE-B45B-8DEA-564949DA3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B7AF792-40E2-45BC-CC23-155F7052F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794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D217A-6DA8-89DF-B752-D02F78ACC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Set Priorities Properly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E1948-7946-9853-95D1-ECCD38CB6A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Choose an existing logging API early, before starting implementation of your main system:</a:t>
            </a:r>
          </a:p>
          <a:p>
            <a:pPr lvl="1"/>
            <a:r>
              <a:rPr lang="en-US" sz="2000" dirty="0"/>
              <a:t>Use it consistently across all your applications</a:t>
            </a:r>
            <a:endParaRPr lang="en-US" sz="2400" dirty="0"/>
          </a:p>
          <a:p>
            <a:pPr lvl="1"/>
            <a:r>
              <a:rPr lang="en-US" sz="2000" dirty="0"/>
              <a:t>Changing the logging API in the middle of the project life-time is difficult and time-consuming</a:t>
            </a:r>
            <a:endParaRPr lang="en-US" sz="2400" dirty="0"/>
          </a:p>
          <a:p>
            <a:r>
              <a:rPr lang="en-US" sz="2400" dirty="0"/>
              <a:t>Don’t worry about implementing the full logging infrastructure right away:</a:t>
            </a:r>
          </a:p>
          <a:p>
            <a:pPr lvl="1"/>
            <a:r>
              <a:rPr lang="en-US" sz="2000" dirty="0"/>
              <a:t>That can evolve independently of your application code</a:t>
            </a:r>
            <a:endParaRPr lang="en-US" sz="2400" dirty="0"/>
          </a:p>
          <a:p>
            <a:r>
              <a:rPr lang="en-US" sz="2400" dirty="0"/>
              <a:t>Advantages:</a:t>
            </a:r>
          </a:p>
          <a:p>
            <a:pPr lvl="1"/>
            <a:r>
              <a:rPr lang="en-US" sz="2000" dirty="0"/>
              <a:t>Improves the quality of monitoring</a:t>
            </a:r>
          </a:p>
          <a:p>
            <a:pPr lvl="1"/>
            <a:r>
              <a:rPr lang="en-US" sz="2000" dirty="0"/>
              <a:t>Accelerates system development</a:t>
            </a:r>
            <a:endParaRPr lang="en-US" sz="2800" dirty="0"/>
          </a:p>
          <a:p>
            <a:pPr lvl="1"/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39DA9-3477-8F90-E2BA-C61A10C11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57F12-232C-8B05-8EBD-39173FE72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C79A2-67AE-9BE1-C678-E2EB87D97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17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CEDD04-A990-B490-D724-A9D30DD07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6059" y="349183"/>
            <a:ext cx="1323278" cy="130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23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7654B47-57EE-D326-3459-93D5CE7ED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1900" y="1911178"/>
            <a:ext cx="2862245" cy="42845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122363"/>
            <a:ext cx="5319585" cy="3556730"/>
          </a:xfrm>
        </p:spPr>
        <p:txBody>
          <a:bodyPr>
            <a:normAutofit/>
          </a:bodyPr>
          <a:lstStyle/>
          <a:p>
            <a:r>
              <a:rPr lang="en-US" sz="4800" dirty="0"/>
              <a:t>Can we Extend the same Ideas to the Other Types of Monitoring Data?</a:t>
            </a:r>
          </a:p>
        </p:txBody>
      </p:sp>
    </p:spTree>
    <p:extLst>
      <p:ext uri="{BB962C8B-B14F-4D97-AF65-F5344CB8AC3E}">
        <p14:creationId xmlns:p14="http://schemas.microsoft.com/office/powerpoint/2010/main" val="2587075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Monitoring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882130" cy="418799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Messages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– inform about events in the system</a:t>
            </a:r>
          </a:p>
          <a:p>
            <a:pPr lvl="1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Qualitative information</a:t>
            </a:r>
          </a:p>
          <a:p>
            <a:r>
              <a:rPr lang="en-US" sz="2400" b="1" dirty="0"/>
              <a:t>Metrics</a:t>
            </a:r>
            <a:r>
              <a:rPr lang="en-US" sz="2400" dirty="0"/>
              <a:t> – reflect system performance: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/>
              <a:t>Represent quantitative properties of the system’s  software and hardware components</a:t>
            </a:r>
          </a:p>
          <a:p>
            <a:pPr marL="342900" indent="-342900">
              <a:buFont typeface="Arial"/>
              <a:buChar char="•"/>
            </a:pPr>
            <a:r>
              <a:rPr lang="en-US" sz="2400" b="1" dirty="0"/>
              <a:t>Common types: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b="1" i="1" dirty="0"/>
              <a:t>Counters</a:t>
            </a:r>
            <a:r>
              <a:rPr lang="en-US" sz="2000" dirty="0"/>
              <a:t>, </a:t>
            </a:r>
            <a:r>
              <a:rPr lang="en-US" sz="2000" b="1" i="1" dirty="0"/>
              <a:t>Gauges</a:t>
            </a:r>
            <a:r>
              <a:rPr lang="en-US" sz="2000" dirty="0"/>
              <a:t> and </a:t>
            </a:r>
            <a:r>
              <a:rPr lang="en-US" sz="2000" b="1" i="1" dirty="0"/>
              <a:t>Histograms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E41775-C203-8075-630E-B33B2A567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19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1032EB-8959-6D57-3BF6-C48E951C94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75" y="2255921"/>
            <a:ext cx="2727324" cy="254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613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3D44D-DC19-30C7-8632-E3229A922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365127"/>
            <a:ext cx="6401339" cy="1325563"/>
          </a:xfrm>
        </p:spPr>
        <p:txBody>
          <a:bodyPr>
            <a:normAutofit/>
          </a:bodyPr>
          <a:lstStyle/>
          <a:p>
            <a:r>
              <a:rPr lang="en-US" dirty="0"/>
              <a:t>What you are expected to learn in the next hour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BB111-5161-4715-33EB-74E36E68D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79674"/>
            <a:ext cx="5519389" cy="4027838"/>
          </a:xfrm>
        </p:spPr>
        <p:txBody>
          <a:bodyPr>
            <a:normAutofit/>
          </a:bodyPr>
          <a:lstStyle/>
          <a:p>
            <a:pPr marL="441325" indent="-441325">
              <a:buFont typeface="Wingdings" pitchFamily="2" charset="2"/>
              <a:buChar char="q"/>
            </a:pPr>
            <a:r>
              <a:rPr lang="en-US" dirty="0"/>
              <a:t>Why systems need to be monitored</a:t>
            </a:r>
          </a:p>
          <a:p>
            <a:pPr marL="441325" indent="-441325">
              <a:buFont typeface="Wingdings" pitchFamily="2" charset="2"/>
              <a:buChar char="q"/>
            </a:pPr>
            <a:r>
              <a:rPr lang="en-US" dirty="0"/>
              <a:t>The one-size-fits-all Architecture</a:t>
            </a:r>
          </a:p>
          <a:p>
            <a:pPr marL="898525" lvl="1" indent="-441325">
              <a:buFont typeface="Wingdings" pitchFamily="2" charset="2"/>
              <a:buChar char="q"/>
            </a:pPr>
            <a:r>
              <a:rPr lang="en-US" dirty="0"/>
              <a:t>Technology independent</a:t>
            </a:r>
          </a:p>
          <a:p>
            <a:pPr marL="441325" indent="-441325">
              <a:buFont typeface="Wingdings" pitchFamily="2" charset="2"/>
              <a:buChar char="q"/>
            </a:pPr>
            <a:r>
              <a:rPr lang="en-US" dirty="0"/>
              <a:t>Implementation Strategy:</a:t>
            </a:r>
          </a:p>
          <a:p>
            <a:pPr marL="898525" lvl="1" indent="-441325">
              <a:buFont typeface="Wingdings" pitchFamily="2" charset="2"/>
              <a:buChar char="q"/>
            </a:pPr>
            <a:r>
              <a:rPr lang="en-US" dirty="0"/>
              <a:t>With a few technology examples</a:t>
            </a:r>
          </a:p>
          <a:p>
            <a:pPr marL="441325" indent="-441325">
              <a:buFont typeface="Wingdings" pitchFamily="2" charset="2"/>
              <a:buChar char="q"/>
            </a:pPr>
            <a:r>
              <a:rPr lang="en-US" dirty="0"/>
              <a:t>Monitoring for HEP 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78E10-8714-A64C-B194-BD821A88F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B4308-CEA1-F458-DCFD-EA55D581B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8380A-E1C0-B2DF-3A03-EACFD5191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</a:t>
            </a:fld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AC7317A-34FC-707B-6BAA-880834221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506" y="264942"/>
            <a:ext cx="1700042" cy="157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81AEA7EA-66CD-86FA-F7CA-5F05D38C8B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534" y="3861870"/>
            <a:ext cx="2456929" cy="223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729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51G26e3Y9XL._SL1001_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7198" y="1610887"/>
            <a:ext cx="973990" cy="973991"/>
          </a:xfrm>
          <a:prstGeom prst="rect">
            <a:avLst/>
          </a:prstGeom>
        </p:spPr>
      </p:pic>
      <p:pic>
        <p:nvPicPr>
          <p:cNvPr id="9" name="Picture 8" descr="4FLT5_AS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849" y="1690690"/>
            <a:ext cx="1187675" cy="101619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Counters vs Gauges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64657A4-80FE-CADB-0E57-91B2A105A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2375578" cy="823912"/>
          </a:xfrm>
        </p:spPr>
        <p:txBody>
          <a:bodyPr/>
          <a:lstStyle/>
          <a:p>
            <a:r>
              <a:rPr lang="en-US" dirty="0"/>
              <a:t>Counter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506060" cy="3684588"/>
          </a:xfrm>
        </p:spPr>
        <p:txBody>
          <a:bodyPr>
            <a:normAutofit/>
          </a:bodyPr>
          <a:lstStyle/>
          <a:p>
            <a:r>
              <a:rPr lang="en-US" sz="2000" dirty="0"/>
              <a:t>Monotonically increasing integer number</a:t>
            </a:r>
          </a:p>
          <a:p>
            <a:r>
              <a:rPr lang="en-US" sz="2200" dirty="0"/>
              <a:t>Simple to monitor:</a:t>
            </a:r>
          </a:p>
          <a:p>
            <a:pPr lvl="1"/>
            <a:r>
              <a:rPr lang="en-US" sz="1800" dirty="0"/>
              <a:t>Last value for a given time</a:t>
            </a:r>
          </a:p>
          <a:p>
            <a:r>
              <a:rPr lang="en-US" sz="2200" dirty="0"/>
              <a:t>Examples:</a:t>
            </a:r>
          </a:p>
          <a:p>
            <a:pPr lvl="1"/>
            <a:r>
              <a:rPr lang="en-US" sz="1800" dirty="0"/>
              <a:t>number of triggers, </a:t>
            </a:r>
          </a:p>
          <a:p>
            <a:pPr lvl="1"/>
            <a:r>
              <a:rPr lang="en-US" sz="1800" dirty="0"/>
              <a:t>Number of events collected</a:t>
            </a:r>
          </a:p>
          <a:p>
            <a:pPr lvl="1"/>
            <a:r>
              <a:rPr lang="en-US" sz="1800" dirty="0"/>
              <a:t>number of bytes sent/received, etc.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21FBA81-258D-15FE-5BA6-8FBF433471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2263661" cy="823912"/>
          </a:xfrm>
        </p:spPr>
        <p:txBody>
          <a:bodyPr/>
          <a:lstStyle/>
          <a:p>
            <a:r>
              <a:rPr lang="en-US" dirty="0"/>
              <a:t>Gauge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E352827-9664-FA27-D86C-A63394E20A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67680" y="2505075"/>
            <a:ext cx="4657842" cy="3684588"/>
          </a:xfrm>
        </p:spPr>
        <p:txBody>
          <a:bodyPr>
            <a:normAutofit/>
          </a:bodyPr>
          <a:lstStyle/>
          <a:p>
            <a:r>
              <a:rPr lang="en-US" sz="2000" dirty="0"/>
              <a:t>Arbitrary changing value:</a:t>
            </a:r>
          </a:p>
          <a:p>
            <a:pPr lvl="1"/>
            <a:r>
              <a:rPr lang="en-US" sz="1800" dirty="0"/>
              <a:t>Integer or floating point</a:t>
            </a:r>
            <a:endParaRPr lang="en-US" sz="2000" dirty="0"/>
          </a:p>
          <a:p>
            <a:r>
              <a:rPr lang="en-US" sz="2000" dirty="0"/>
              <a:t>Monitoring can be tricky:</a:t>
            </a:r>
          </a:p>
          <a:p>
            <a:pPr lvl="1"/>
            <a:r>
              <a:rPr lang="en-US" sz="1600" dirty="0"/>
              <a:t>Last value</a:t>
            </a:r>
          </a:p>
          <a:p>
            <a:pPr lvl="1"/>
            <a:r>
              <a:rPr lang="en-US" sz="1600" dirty="0"/>
              <a:t>Mean value</a:t>
            </a:r>
          </a:p>
          <a:p>
            <a:pPr lvl="1"/>
            <a:r>
              <a:rPr lang="en-US" sz="1600" dirty="0"/>
              <a:t>Min/Max values</a:t>
            </a:r>
          </a:p>
          <a:p>
            <a:r>
              <a:rPr lang="en-US" sz="2000" dirty="0"/>
              <a:t>Examples:</a:t>
            </a:r>
          </a:p>
          <a:p>
            <a:pPr lvl="1"/>
            <a:r>
              <a:rPr lang="en-US" sz="1800" dirty="0"/>
              <a:t>Resources usage: CPU, memory, buffe</a:t>
            </a:r>
          </a:p>
          <a:p>
            <a:pPr lvl="1"/>
            <a:r>
              <a:rPr lang="en-US" sz="1800" dirty="0"/>
              <a:t>Rates: triggers/s, bytes/s, etc.</a:t>
            </a:r>
          </a:p>
          <a:p>
            <a:pPr lvl="1"/>
            <a:r>
              <a:rPr lang="en-US" sz="1800" dirty="0"/>
              <a:t>HW Properties: voltage, current, temperature, etc.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848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Metrics Monitoring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867CC-7CAC-FBBB-8BF5-430C09EB2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6D9F7-B0B7-8946-C277-FF26D8D69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0C378-172B-51D1-7EBA-112F4303A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21</a:t>
            </a:fld>
            <a:endParaRPr lang="en-GB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4D035D-50DE-3C74-88E7-0646A2B01781}"/>
              </a:ext>
            </a:extLst>
          </p:cNvPr>
          <p:cNvSpPr txBox="1">
            <a:spLocks/>
          </p:cNvSpPr>
          <p:nvPr/>
        </p:nvSpPr>
        <p:spPr>
          <a:xfrm>
            <a:off x="738556" y="4751754"/>
            <a:ext cx="7932561" cy="12913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dirty="0"/>
              <a:t>Must be displayed as time series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Must be accessible in real-time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Must be recorded for post-mortem analysis</a:t>
            </a:r>
          </a:p>
          <a:p>
            <a:pPr lvl="1">
              <a:buFont typeface="Wingdings" pitchFamily="2" charset="2"/>
              <a:buChar char="ü"/>
            </a:pPr>
            <a:endParaRPr lang="en-US" dirty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  <p:pic>
        <p:nvPicPr>
          <p:cNvPr id="2050" name="Picture 2" descr="What is Time Series Forecasting">
            <a:extLst>
              <a:ext uri="{FF2B5EF4-FFF2-40B4-BE49-F238E27FC236}">
                <a16:creationId xmlns:a16="http://schemas.microsoft.com/office/drawing/2014/main" id="{DCEAB432-541E-B564-83D4-1E5C2141A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96346"/>
            <a:ext cx="4118952" cy="19257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Movie Tech GIF">
            <a:extLst>
              <a:ext uri="{FF2B5EF4-FFF2-40B4-BE49-F238E27FC236}">
                <a16:creationId xmlns:a16="http://schemas.microsoft.com/office/drawing/2014/main" id="{3E531E8B-75E7-6677-367B-F7CED8764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56" y="1833985"/>
            <a:ext cx="3146856" cy="188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C672757C-8CEA-EFC3-144D-0B2289326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651" y="3539213"/>
            <a:ext cx="1081041" cy="108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hook check mark check vector">
            <a:extLst>
              <a:ext uri="{FF2B5EF4-FFF2-40B4-BE49-F238E27FC236}">
                <a16:creationId xmlns:a16="http://schemas.microsoft.com/office/drawing/2014/main" id="{A18E34DD-4D28-5169-EB87-DD9CEAFD9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507" y="3649785"/>
            <a:ext cx="1006232" cy="100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8955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13584-9E32-3406-BEAE-6FF387DC0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What do we Gain by Using the Logging-Like Architecture?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970E1E3-9853-C05F-6C94-C506C22D2D7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56686864"/>
              </p:ext>
            </p:extLst>
          </p:nvPr>
        </p:nvGraphicFramePr>
        <p:xfrm>
          <a:off x="628650" y="1864904"/>
          <a:ext cx="7764501" cy="1761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08021-A550-DDC0-3D5A-3F20E7526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650" y="3625984"/>
            <a:ext cx="7886700" cy="2556154"/>
          </a:xfrm>
        </p:spPr>
        <p:txBody>
          <a:bodyPr>
            <a:normAutofit/>
          </a:bodyPr>
          <a:lstStyle/>
          <a:p>
            <a:r>
              <a:rPr lang="en-US" sz="2000" dirty="0"/>
              <a:t>The API defines implementation-agnostic interface for handling Metrics:</a:t>
            </a:r>
          </a:p>
          <a:p>
            <a:pPr lvl="1"/>
            <a:r>
              <a:rPr lang="en-US" sz="1800" dirty="0"/>
              <a:t>San be used from the very beginning of the main system development</a:t>
            </a:r>
          </a:p>
          <a:p>
            <a:r>
              <a:rPr lang="en-US" sz="2000" dirty="0"/>
              <a:t>The Medium:</a:t>
            </a:r>
          </a:p>
          <a:p>
            <a:pPr lvl="1"/>
            <a:r>
              <a:rPr lang="en-US" sz="1800" kern="0" dirty="0">
                <a:effectLst/>
                <a:ea typeface="Times New Roman" panose="02020603050405020304" pitchFamily="18" charset="0"/>
              </a:rPr>
              <a:t>Transforms internal data into exportable format</a:t>
            </a:r>
            <a:endParaRPr lang="en-US" sz="1800" dirty="0"/>
          </a:p>
          <a:p>
            <a:pPr lvl="1"/>
            <a:r>
              <a:rPr lang="en-US" sz="1800" dirty="0"/>
              <a:t>Can be changes transparently thought the project’s life-time</a:t>
            </a:r>
          </a:p>
          <a:p>
            <a:r>
              <a:rPr lang="en-US" sz="2000" dirty="0"/>
              <a:t>Visualization can evolve to reflect the changing requirements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F42A17-6F1D-813F-081B-9BCA2F16B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9F13CC-B0F4-65FE-8771-CFC16C5A3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1EAD01-3BE3-F1EB-193A-461439819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3775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Does a Common API for Metrics exist?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400" y="1728219"/>
            <a:ext cx="7886700" cy="2747137"/>
          </a:xfrm>
        </p:spPr>
        <p:txBody>
          <a:bodyPr>
            <a:noAutofit/>
          </a:bodyPr>
          <a:lstStyle/>
          <a:p>
            <a:r>
              <a:rPr lang="en-US" sz="2000" dirty="0"/>
              <a:t>There is no universally accepted Programming Language API for Metrics</a:t>
            </a:r>
          </a:p>
          <a:p>
            <a:r>
              <a:rPr lang="en-US" sz="2000" dirty="0"/>
              <a:t>Many software tools for metrics collection and analysis define data exposure formats, not APIs:</a:t>
            </a:r>
          </a:p>
          <a:p>
            <a:pPr lvl="1"/>
            <a:r>
              <a:rPr lang="en-US" sz="1800" dirty="0"/>
              <a:t>E.g., Json time series</a:t>
            </a:r>
          </a:p>
          <a:p>
            <a:r>
              <a:rPr lang="en-US" sz="2000" dirty="0"/>
              <a:t>A well-known example of a metrics system is </a:t>
            </a:r>
            <a:r>
              <a:rPr lang="en-US" sz="2000" b="1" dirty="0"/>
              <a:t>Prometheus</a:t>
            </a:r>
            <a:r>
              <a:rPr lang="en-US" sz="2000" dirty="0"/>
              <a:t>:</a:t>
            </a:r>
          </a:p>
          <a:p>
            <a:pPr lvl="1"/>
            <a:r>
              <a:rPr lang="en-US" sz="1800" dirty="0"/>
              <a:t>Retrieves data via HTTP endpoints</a:t>
            </a:r>
          </a:p>
          <a:p>
            <a:pPr lvl="1"/>
            <a:r>
              <a:rPr lang="en-US" sz="1800" dirty="0"/>
              <a:t>No official programming language API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23</a:t>
            </a:fld>
            <a:endParaRPr lang="en-GB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E03F230A-FFB0-6D6E-F4DA-ED8B0AE21D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4177261"/>
              </p:ext>
            </p:extLst>
          </p:nvPr>
        </p:nvGraphicFramePr>
        <p:xfrm>
          <a:off x="480822" y="4639401"/>
          <a:ext cx="8344085" cy="1211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94884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09AD3-9ED9-8028-0F44-A369E7CB3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Why a Common API for Handling Metrics is Helpful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5C4D0-BC27-710E-EDDF-C9E4B1AF0A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2215376"/>
            <a:ext cx="7223264" cy="3961588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/>
              <a:t>Consistency across all applications</a:t>
            </a:r>
          </a:p>
          <a:p>
            <a:r>
              <a:rPr lang="en-GB" sz="2400" dirty="0"/>
              <a:t>Enables transparent updates of the Medium and Visualization components</a:t>
            </a:r>
          </a:p>
          <a:p>
            <a:r>
              <a:rPr lang="en-GB" sz="2400" dirty="0"/>
              <a:t>Promotes uniform handling of essential Metrics properties:</a:t>
            </a:r>
          </a:p>
          <a:p>
            <a:pPr lvl="1"/>
            <a:r>
              <a:rPr lang="en-GB" sz="2000" dirty="0"/>
              <a:t>Identifiers</a:t>
            </a:r>
          </a:p>
          <a:p>
            <a:pPr lvl="1"/>
            <a:r>
              <a:rPr lang="en-GB" sz="2000" dirty="0"/>
              <a:t>Timestamps</a:t>
            </a:r>
          </a:p>
          <a:p>
            <a:r>
              <a:rPr lang="en-GB" sz="2400" dirty="0"/>
              <a:t>Central place to implement shared logic:</a:t>
            </a:r>
          </a:p>
          <a:p>
            <a:pPr lvl="1"/>
            <a:r>
              <a:rPr lang="en-GB" sz="2000" dirty="0"/>
              <a:t>Down-sampling</a:t>
            </a:r>
          </a:p>
          <a:p>
            <a:pPr lvl="1"/>
            <a:r>
              <a:rPr lang="en-GB" sz="2000" dirty="0"/>
              <a:t>Derived metrics</a:t>
            </a:r>
          </a:p>
          <a:p>
            <a:pPr lvl="1"/>
            <a:r>
              <a:rPr lang="en-GB" sz="2000" dirty="0"/>
              <a:t>Thread-safety</a:t>
            </a:r>
          </a:p>
          <a:p>
            <a:r>
              <a:rPr lang="en-GB" sz="2400" dirty="0"/>
              <a:t>Simplifies maintenance and future evolution of the monitoring system</a:t>
            </a: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79527-A80E-0D4D-6969-2395EEAF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CBAD2-4A64-1D45-5033-7C8170832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A7185-D9EF-F4AB-A01A-FA742DE07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24</a:t>
            </a:fld>
            <a:endParaRPr lang="en-GB" dirty="0"/>
          </a:p>
        </p:txBody>
      </p:sp>
      <p:pic>
        <p:nvPicPr>
          <p:cNvPr id="3074" name="Picture 2" descr="Vecteur 3D Dispositifs en plastique blanc à prise réaliste pour l'accès à l'alimentation électrique">
            <a:extLst>
              <a:ext uri="{FF2B5EF4-FFF2-40B4-BE49-F238E27FC236}">
                <a16:creationId xmlns:a16="http://schemas.microsoft.com/office/drawing/2014/main" id="{A5904A61-A812-97FD-48B5-72064AA5F12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348" y="3703970"/>
            <a:ext cx="1873646" cy="187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red text on a black background&#10;&#10;AI-generated content may be incorrect.">
            <a:extLst>
              <a:ext uri="{FF2B5EF4-FFF2-40B4-BE49-F238E27FC236}">
                <a16:creationId xmlns:a16="http://schemas.microsoft.com/office/drawing/2014/main" id="{508F440B-89A8-DE83-1F35-26F291EE78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049" y="4094719"/>
            <a:ext cx="2492214" cy="94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8423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85BD846-4BF9-239F-C94F-02F212A73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993" y="1812324"/>
            <a:ext cx="5537395" cy="40679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Custom API for Metrics Monitoring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25</a:t>
            </a:fld>
            <a:endParaRPr lang="en-GB"/>
          </a:p>
        </p:txBody>
      </p:sp>
      <p:sp>
        <p:nvSpPr>
          <p:cNvPr id="9" name="Line Callout 1 8">
            <a:extLst>
              <a:ext uri="{FF2B5EF4-FFF2-40B4-BE49-F238E27FC236}">
                <a16:creationId xmlns:a16="http://schemas.microsoft.com/office/drawing/2014/main" id="{95BE2D51-13A7-E1FC-6306-166D99474ED9}"/>
              </a:ext>
            </a:extLst>
          </p:cNvPr>
          <p:cNvSpPr/>
          <p:nvPr/>
        </p:nvSpPr>
        <p:spPr>
          <a:xfrm>
            <a:off x="403654" y="2148754"/>
            <a:ext cx="1812324" cy="874533"/>
          </a:xfrm>
          <a:custGeom>
            <a:avLst/>
            <a:gdLst>
              <a:gd name="connsiteX0" fmla="*/ 0 w 1812324"/>
              <a:gd name="connsiteY0" fmla="*/ 0 h 874533"/>
              <a:gd name="connsiteX1" fmla="*/ 1812324 w 1812324"/>
              <a:gd name="connsiteY1" fmla="*/ 0 h 874533"/>
              <a:gd name="connsiteX2" fmla="*/ 1812324 w 1812324"/>
              <a:gd name="connsiteY2" fmla="*/ 874533 h 874533"/>
              <a:gd name="connsiteX3" fmla="*/ 0 w 1812324"/>
              <a:gd name="connsiteY3" fmla="*/ 874533 h 874533"/>
              <a:gd name="connsiteX4" fmla="*/ 0 w 1812324"/>
              <a:gd name="connsiteY4" fmla="*/ 0 h 874533"/>
              <a:gd name="connsiteX0" fmla="*/ 1880449 w 1812324"/>
              <a:gd name="connsiteY0" fmla="*/ 198169 h 874533"/>
              <a:gd name="connsiteX1" fmla="*/ 2437413 w 1812324"/>
              <a:gd name="connsiteY1" fmla="*/ 273274 h 87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2324" h="874533" extrusionOk="0">
                <a:moveTo>
                  <a:pt x="0" y="0"/>
                </a:moveTo>
                <a:cubicBezTo>
                  <a:pt x="288915" y="-85279"/>
                  <a:pt x="1560519" y="126827"/>
                  <a:pt x="1812324" y="0"/>
                </a:cubicBezTo>
                <a:cubicBezTo>
                  <a:pt x="1798874" y="189115"/>
                  <a:pt x="1884130" y="503135"/>
                  <a:pt x="1812324" y="874533"/>
                </a:cubicBezTo>
                <a:cubicBezTo>
                  <a:pt x="1130245" y="975308"/>
                  <a:pt x="418614" y="750017"/>
                  <a:pt x="0" y="874533"/>
                </a:cubicBezTo>
                <a:cubicBezTo>
                  <a:pt x="-16436" y="679068"/>
                  <a:pt x="73936" y="159980"/>
                  <a:pt x="0" y="0"/>
                </a:cubicBezTo>
                <a:close/>
              </a:path>
              <a:path w="1812324" h="874533" fill="none" extrusionOk="0">
                <a:moveTo>
                  <a:pt x="1880449" y="198169"/>
                </a:moveTo>
                <a:cubicBezTo>
                  <a:pt x="2117082" y="270892"/>
                  <a:pt x="2236253" y="286095"/>
                  <a:pt x="2437413" y="273274"/>
                </a:cubicBezTo>
              </a:path>
            </a:pathLst>
          </a:custGeom>
          <a:noFill/>
          <a:ln w="9525">
            <a:solidFill>
              <a:schemeClr val="accent3">
                <a:lumMod val="40000"/>
                <a:lumOff val="60000"/>
              </a:schemeClr>
            </a:solidFill>
            <a:headEnd type="none"/>
            <a:tailEnd type="triangle"/>
            <a:extLst>
              <a:ext uri="{C807C97D-BFC1-408E-A445-0C87EB9F89A2}">
                <ask:lineSketchStyleProps xmlns:ask="http://schemas.microsoft.com/office/drawing/2018/sketchyshapes" sd="2594157703">
                  <a:prstGeom prst="borderCallout1">
                    <a:avLst>
                      <a:gd name="adj1" fmla="val 22660"/>
                      <a:gd name="adj2" fmla="val 103759"/>
                      <a:gd name="adj3" fmla="val 31248"/>
                      <a:gd name="adj4" fmla="val 134491"/>
                    </a:avLst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</a:rPr>
              <a:t>Independent of a </a:t>
            </a:r>
            <a:r>
              <a:rPr lang="en-US" sz="1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Medium</a:t>
            </a:r>
            <a:r>
              <a:rPr lang="en-US" sz="1400" i="1" dirty="0">
                <a:solidFill>
                  <a:schemeClr val="tx1"/>
                </a:solidFill>
              </a:rPr>
              <a:t> implementation</a:t>
            </a:r>
            <a:endParaRPr lang="en-GB" sz="1400" i="1" dirty="0">
              <a:solidFill>
                <a:schemeClr val="tx1"/>
              </a:solidFill>
            </a:endParaRPr>
          </a:p>
        </p:txBody>
      </p:sp>
      <p:sp>
        <p:nvSpPr>
          <p:cNvPr id="10" name="Line Callout 1 9">
            <a:extLst>
              <a:ext uri="{FF2B5EF4-FFF2-40B4-BE49-F238E27FC236}">
                <a16:creationId xmlns:a16="http://schemas.microsoft.com/office/drawing/2014/main" id="{9101840F-2C0E-E81D-34B9-747B5E47CA24}"/>
              </a:ext>
            </a:extLst>
          </p:cNvPr>
          <p:cNvSpPr/>
          <p:nvPr/>
        </p:nvSpPr>
        <p:spPr>
          <a:xfrm>
            <a:off x="403654" y="4935043"/>
            <a:ext cx="1794293" cy="823205"/>
          </a:xfrm>
          <a:custGeom>
            <a:avLst/>
            <a:gdLst>
              <a:gd name="connsiteX0" fmla="*/ 0 w 1794293"/>
              <a:gd name="connsiteY0" fmla="*/ 0 h 823205"/>
              <a:gd name="connsiteX1" fmla="*/ 1794293 w 1794293"/>
              <a:gd name="connsiteY1" fmla="*/ 0 h 823205"/>
              <a:gd name="connsiteX2" fmla="*/ 1794293 w 1794293"/>
              <a:gd name="connsiteY2" fmla="*/ 823205 h 823205"/>
              <a:gd name="connsiteX3" fmla="*/ 0 w 1794293"/>
              <a:gd name="connsiteY3" fmla="*/ 823205 h 823205"/>
              <a:gd name="connsiteX4" fmla="*/ 0 w 1794293"/>
              <a:gd name="connsiteY4" fmla="*/ 0 h 823205"/>
              <a:gd name="connsiteX0" fmla="*/ 1874946 w 1794293"/>
              <a:gd name="connsiteY0" fmla="*/ 245990 h 823205"/>
              <a:gd name="connsiteX1" fmla="*/ 2853949 w 1794293"/>
              <a:gd name="connsiteY1" fmla="*/ 82674 h 823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94293" h="823205" extrusionOk="0">
                <a:moveTo>
                  <a:pt x="0" y="0"/>
                </a:moveTo>
                <a:cubicBezTo>
                  <a:pt x="569313" y="23055"/>
                  <a:pt x="1519225" y="-20940"/>
                  <a:pt x="1794293" y="0"/>
                </a:cubicBezTo>
                <a:cubicBezTo>
                  <a:pt x="1794840" y="252805"/>
                  <a:pt x="1751106" y="568975"/>
                  <a:pt x="1794293" y="823205"/>
                </a:cubicBezTo>
                <a:cubicBezTo>
                  <a:pt x="1069399" y="896858"/>
                  <a:pt x="615307" y="746811"/>
                  <a:pt x="0" y="823205"/>
                </a:cubicBezTo>
                <a:cubicBezTo>
                  <a:pt x="63066" y="438013"/>
                  <a:pt x="27368" y="347069"/>
                  <a:pt x="0" y="0"/>
                </a:cubicBezTo>
                <a:close/>
              </a:path>
              <a:path w="1794293" h="823205" fill="none" extrusionOk="0">
                <a:moveTo>
                  <a:pt x="1874946" y="245990"/>
                </a:moveTo>
                <a:cubicBezTo>
                  <a:pt x="2173353" y="271449"/>
                  <a:pt x="2559906" y="166141"/>
                  <a:pt x="2853949" y="82674"/>
                </a:cubicBezTo>
              </a:path>
            </a:pathLst>
          </a:custGeom>
          <a:noFill/>
          <a:ln w="9525">
            <a:solidFill>
              <a:schemeClr val="accent3">
                <a:lumMod val="40000"/>
                <a:lumOff val="60000"/>
              </a:schemeClr>
            </a:solidFill>
            <a:headEnd type="none"/>
            <a:tailEnd type="triangle"/>
            <a:extLst>
              <a:ext uri="{C807C97D-BFC1-408E-A445-0C87EB9F89A2}">
                <ask:lineSketchStyleProps xmlns:ask="http://schemas.microsoft.com/office/drawing/2018/sketchyshapes" sd="3628732647">
                  <a:prstGeom prst="borderCallout1">
                    <a:avLst>
                      <a:gd name="adj1" fmla="val 29882"/>
                      <a:gd name="adj2" fmla="val 104495"/>
                      <a:gd name="adj3" fmla="val 10043"/>
                      <a:gd name="adj4" fmla="val 159057"/>
                    </a:avLst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</a:rPr>
              <a:t>Assigns unique ID to every Metric</a:t>
            </a:r>
            <a:endParaRPr lang="en-GB" sz="1400" i="1" dirty="0">
              <a:solidFill>
                <a:schemeClr val="tx1"/>
              </a:solidFill>
            </a:endParaRPr>
          </a:p>
        </p:txBody>
      </p:sp>
      <p:sp>
        <p:nvSpPr>
          <p:cNvPr id="11" name="Line Callout 1 10">
            <a:extLst>
              <a:ext uri="{FF2B5EF4-FFF2-40B4-BE49-F238E27FC236}">
                <a16:creationId xmlns:a16="http://schemas.microsoft.com/office/drawing/2014/main" id="{C2BC6664-DE3B-9B5E-7E2B-605D709681F9}"/>
              </a:ext>
            </a:extLst>
          </p:cNvPr>
          <p:cNvSpPr/>
          <p:nvPr/>
        </p:nvSpPr>
        <p:spPr>
          <a:xfrm>
            <a:off x="403654" y="3552301"/>
            <a:ext cx="1837930" cy="912608"/>
          </a:xfrm>
          <a:custGeom>
            <a:avLst/>
            <a:gdLst>
              <a:gd name="connsiteX0" fmla="*/ 0 w 1837930"/>
              <a:gd name="connsiteY0" fmla="*/ 0 h 912608"/>
              <a:gd name="connsiteX1" fmla="*/ 1837930 w 1837930"/>
              <a:gd name="connsiteY1" fmla="*/ 0 h 912608"/>
              <a:gd name="connsiteX2" fmla="*/ 1837930 w 1837930"/>
              <a:gd name="connsiteY2" fmla="*/ 912608 h 912608"/>
              <a:gd name="connsiteX3" fmla="*/ 0 w 1837930"/>
              <a:gd name="connsiteY3" fmla="*/ 912608 h 912608"/>
              <a:gd name="connsiteX4" fmla="*/ 0 w 1837930"/>
              <a:gd name="connsiteY4" fmla="*/ 0 h 912608"/>
              <a:gd name="connsiteX0" fmla="*/ 1855501 w 1837930"/>
              <a:gd name="connsiteY0" fmla="*/ 173587 h 912608"/>
              <a:gd name="connsiteX1" fmla="*/ 2523625 w 1837930"/>
              <a:gd name="connsiteY1" fmla="*/ -197990 h 912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7930" h="912608" extrusionOk="0">
                <a:moveTo>
                  <a:pt x="0" y="0"/>
                </a:moveTo>
                <a:cubicBezTo>
                  <a:pt x="225639" y="33106"/>
                  <a:pt x="1355249" y="103785"/>
                  <a:pt x="1837930" y="0"/>
                </a:cubicBezTo>
                <a:cubicBezTo>
                  <a:pt x="1808510" y="316887"/>
                  <a:pt x="1781409" y="612301"/>
                  <a:pt x="1837930" y="912608"/>
                </a:cubicBezTo>
                <a:cubicBezTo>
                  <a:pt x="1584455" y="770174"/>
                  <a:pt x="252285" y="818889"/>
                  <a:pt x="0" y="912608"/>
                </a:cubicBezTo>
                <a:cubicBezTo>
                  <a:pt x="-69835" y="492141"/>
                  <a:pt x="32277" y="143561"/>
                  <a:pt x="0" y="0"/>
                </a:cubicBezTo>
                <a:close/>
              </a:path>
              <a:path w="1837930" h="912608" fill="none" extrusionOk="0">
                <a:moveTo>
                  <a:pt x="1855501" y="173587"/>
                </a:moveTo>
                <a:cubicBezTo>
                  <a:pt x="2021842" y="10828"/>
                  <a:pt x="2388063" y="-152336"/>
                  <a:pt x="2523625" y="-197990"/>
                </a:cubicBezTo>
              </a:path>
            </a:pathLst>
          </a:custGeom>
          <a:noFill/>
          <a:ln w="9525">
            <a:solidFill>
              <a:schemeClr val="accent3">
                <a:lumMod val="40000"/>
                <a:lumOff val="60000"/>
              </a:schemeClr>
            </a:solidFill>
            <a:headEnd type="none"/>
            <a:tailEnd type="triangle"/>
            <a:extLst>
              <a:ext uri="{C807C97D-BFC1-408E-A445-0C87EB9F89A2}">
                <ask:lineSketchStyleProps xmlns:ask="http://schemas.microsoft.com/office/drawing/2018/sketchyshapes" sd="1219033472">
                  <a:prstGeom prst="borderCallout1">
                    <a:avLst>
                      <a:gd name="adj1" fmla="val 19021"/>
                      <a:gd name="adj2" fmla="val 100956"/>
                      <a:gd name="adj3" fmla="val -21695"/>
                      <a:gd name="adj4" fmla="val 137308"/>
                    </a:avLst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</a:rPr>
              <a:t>Supports different treatment for Counters and Gauges</a:t>
            </a:r>
            <a:endParaRPr lang="en-GB" sz="1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6365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lank Family Tree Clipart">
            <a:extLst>
              <a:ext uri="{FF2B5EF4-FFF2-40B4-BE49-F238E27FC236}">
                <a16:creationId xmlns:a16="http://schemas.microsoft.com/office/drawing/2014/main" id="{74DA6F67-C8C6-D7A2-B274-DF827EBEE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622" y="4127157"/>
            <a:ext cx="3230999" cy="241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Common API Benefits: Metric Identifiers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526809" cy="4351339"/>
          </a:xfrm>
        </p:spPr>
        <p:txBody>
          <a:bodyPr>
            <a:normAutofit/>
          </a:bodyPr>
          <a:lstStyle/>
          <a:p>
            <a:r>
              <a:rPr lang="en-US" sz="2000" dirty="0"/>
              <a:t>All Metrics must have unique IDs</a:t>
            </a:r>
          </a:p>
          <a:p>
            <a:r>
              <a:rPr lang="en-US" sz="2000" dirty="0"/>
              <a:t>A uniform, human-readable naming schema greatly simplifies metrics handling</a:t>
            </a:r>
          </a:p>
          <a:p>
            <a:r>
              <a:rPr lang="en-US" sz="2000" dirty="0"/>
              <a:t>Should reflect the system components hierarchy:</a:t>
            </a:r>
          </a:p>
          <a:p>
            <a:pPr lvl="1"/>
            <a:r>
              <a:rPr lang="en-US" sz="1800" dirty="0"/>
              <a:t>Makes metric management intuitive</a:t>
            </a:r>
          </a:p>
          <a:p>
            <a:r>
              <a:rPr lang="en-US" sz="2000" dirty="0"/>
              <a:t>A possible naming pattern:</a:t>
            </a:r>
          </a:p>
          <a:p>
            <a:pPr marL="457200" lvl="1" indent="0">
              <a:buNone/>
            </a:pPr>
            <a:r>
              <a:rPr lang="en-US" sz="1600" b="1" i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/System/Sub-system/Component/Metric</a:t>
            </a:r>
          </a:p>
          <a:p>
            <a:r>
              <a:rPr lang="en-US" sz="2000" dirty="0"/>
              <a:t>Examples:</a:t>
            </a:r>
          </a:p>
          <a:p>
            <a:pPr marL="457200" lvl="1" indent="0">
              <a:buNone/>
            </a:pPr>
            <a:r>
              <a:rPr lang="en-US" sz="1800" i="1" dirty="0">
                <a:solidFill>
                  <a:srgbClr val="466221"/>
                </a:solidFill>
              </a:rPr>
              <a:t>/ATLAS/DAQ/</a:t>
            </a:r>
            <a:r>
              <a:rPr lang="en-US" sz="1800" i="1" dirty="0" err="1">
                <a:solidFill>
                  <a:srgbClr val="466221"/>
                </a:solidFill>
              </a:rPr>
              <a:t>EventRecoder</a:t>
            </a:r>
            <a:r>
              <a:rPr lang="en-US" sz="1800" i="1" dirty="0">
                <a:solidFill>
                  <a:srgbClr val="466221"/>
                </a:solidFill>
              </a:rPr>
              <a:t>/</a:t>
            </a:r>
            <a:r>
              <a:rPr lang="en-US" sz="1800" b="1" i="1" dirty="0" err="1">
                <a:solidFill>
                  <a:srgbClr val="466221"/>
                </a:solidFill>
              </a:rPr>
              <a:t>EventsNumber</a:t>
            </a:r>
            <a:endParaRPr lang="en-US" sz="1800" b="1" i="1" dirty="0">
              <a:solidFill>
                <a:srgbClr val="466221"/>
              </a:solidFill>
            </a:endParaRPr>
          </a:p>
          <a:p>
            <a:pPr marL="457200" lvl="1" indent="0">
              <a:buNone/>
            </a:pPr>
            <a:r>
              <a:rPr lang="en-US" sz="1800" i="1" dirty="0">
                <a:solidFill>
                  <a:srgbClr val="466221"/>
                </a:solidFill>
              </a:rPr>
              <a:t>/ATLAS/DAQ/</a:t>
            </a:r>
            <a:r>
              <a:rPr lang="en-US" sz="1800" i="1" dirty="0" err="1">
                <a:solidFill>
                  <a:srgbClr val="466221"/>
                </a:solidFill>
              </a:rPr>
              <a:t>EventRecoder</a:t>
            </a:r>
            <a:r>
              <a:rPr lang="en-US" sz="1800" i="1" dirty="0">
                <a:solidFill>
                  <a:srgbClr val="466221"/>
                </a:solidFill>
              </a:rPr>
              <a:t>/</a:t>
            </a:r>
            <a:r>
              <a:rPr lang="en-US" sz="1800" b="1" i="1" dirty="0" err="1">
                <a:solidFill>
                  <a:srgbClr val="466221"/>
                </a:solidFill>
              </a:rPr>
              <a:t>RecordingRate</a:t>
            </a:r>
            <a:endParaRPr lang="en-US" sz="1800" b="1" i="1" dirty="0">
              <a:solidFill>
                <a:srgbClr val="466221"/>
              </a:solidFill>
            </a:endParaRPr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82772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Common API Benefits: Uniform Time Stamps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26789"/>
            <a:ext cx="7696675" cy="3531219"/>
          </a:xfrm>
        </p:spPr>
        <p:txBody>
          <a:bodyPr>
            <a:normAutofit/>
          </a:bodyPr>
          <a:lstStyle/>
          <a:p>
            <a:r>
              <a:rPr lang="en-US" sz="2400" dirty="0"/>
              <a:t>Time stamps are essential for monitoring data:</a:t>
            </a:r>
          </a:p>
          <a:p>
            <a:pPr lvl="1"/>
            <a:r>
              <a:rPr lang="en-US" sz="2000" dirty="0"/>
              <a:t>🔗 Correlate events across multiple source</a:t>
            </a:r>
          </a:p>
          <a:p>
            <a:pPr lvl="1"/>
            <a:r>
              <a:rPr lang="en-US" sz="2000" dirty="0"/>
              <a:t>🕒 Align monitoring data with real-world incidents</a:t>
            </a:r>
          </a:p>
          <a:p>
            <a:r>
              <a:rPr lang="en-US" sz="2400" dirty="0"/>
              <a:t>Best Practices:</a:t>
            </a:r>
          </a:p>
          <a:p>
            <a:pPr lvl="1"/>
            <a:r>
              <a:rPr lang="en-US" sz="2000" dirty="0"/>
              <a:t>⏱ Use NTP on all systems for synchronization</a:t>
            </a:r>
          </a:p>
          <a:p>
            <a:pPr lvl="1"/>
            <a:r>
              <a:rPr lang="en-US" sz="2000" dirty="0"/>
              <a:t>🎯 Generate time stamps with nanosecond precision, if possible</a:t>
            </a:r>
          </a:p>
          <a:p>
            <a:pPr lvl="1"/>
            <a:r>
              <a:rPr lang="en-US" sz="2000" dirty="0"/>
              <a:t>🌐 Record in UTC</a:t>
            </a:r>
          </a:p>
          <a:p>
            <a:pPr lvl="1"/>
            <a:r>
              <a:rPr lang="en-US" sz="2000" dirty="0"/>
              <a:t>🧭 Let display applications handle local time conversion, based on their location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11th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D47BD48-5F55-4E2A-AC77-C33B9F48B672}" type="slidenum">
              <a:rPr lang="en-GB" smtClean="0"/>
              <a:t>27</a:t>
            </a:fld>
            <a:endParaRPr lang="en-GB"/>
          </a:p>
        </p:txBody>
      </p:sp>
      <p:pic>
        <p:nvPicPr>
          <p:cNvPr id="8" name="Picture 7" descr="world_clock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212" y="5042837"/>
            <a:ext cx="2764817" cy="123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9954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1524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Common API Benefits: Transparent 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4614019"/>
            <a:ext cx="7886700" cy="1562944"/>
          </a:xfrm>
        </p:spPr>
        <p:txBody>
          <a:bodyPr>
            <a:normAutofit/>
          </a:bodyPr>
          <a:lstStyle/>
          <a:p>
            <a:r>
              <a:rPr lang="en-US" sz="2400" dirty="0"/>
              <a:t>The underlying implementation can be updated as the project evolves:</a:t>
            </a:r>
          </a:p>
          <a:p>
            <a:pPr lvl="1"/>
            <a:r>
              <a:rPr lang="en-US" sz="2000" dirty="0"/>
              <a:t>Does not affect the applications</a:t>
            </a:r>
          </a:p>
          <a:p>
            <a:pPr lvl="1"/>
            <a:r>
              <a:rPr lang="en-US" sz="2000" dirty="0"/>
              <a:t>The same Analytics and Visualization tools can still be used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28</a:t>
            </a:fld>
            <a:endParaRPr lang="en-GB" dirty="0"/>
          </a:p>
        </p:txBody>
      </p:sp>
      <p:sp>
        <p:nvSpPr>
          <p:cNvPr id="20" name="Rounded Rectangle 19"/>
          <p:cNvSpPr/>
          <p:nvPr/>
        </p:nvSpPr>
        <p:spPr>
          <a:xfrm>
            <a:off x="617837" y="2001392"/>
            <a:ext cx="1715429" cy="224290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DAQ Application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6928157" y="2001393"/>
            <a:ext cx="1917819" cy="192263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Metrics Analytics and Visualization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8438E8B-311C-4700-BD0C-471F4AA90845}"/>
              </a:ext>
            </a:extLst>
          </p:cNvPr>
          <p:cNvGrpSpPr/>
          <p:nvPr/>
        </p:nvGrpSpPr>
        <p:grpSpPr>
          <a:xfrm>
            <a:off x="2303426" y="1753547"/>
            <a:ext cx="4429398" cy="1264554"/>
            <a:chOff x="2295611" y="1659763"/>
            <a:chExt cx="4429398" cy="1264554"/>
          </a:xfrm>
        </p:grpSpPr>
        <p:sp>
          <p:nvSpPr>
            <p:cNvPr id="27" name="Right Arrow 26"/>
            <p:cNvSpPr/>
            <p:nvPr/>
          </p:nvSpPr>
          <p:spPr>
            <a:xfrm flipH="1">
              <a:off x="2385941" y="2001391"/>
              <a:ext cx="4320087" cy="414755"/>
            </a:xfrm>
            <a:prstGeom prst="rightArrow">
              <a:avLst>
                <a:gd name="adj1" fmla="val 50000"/>
                <a:gd name="adj2" fmla="val 64761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REST Request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95611" y="1659763"/>
              <a:ext cx="1179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Option #1</a:t>
              </a:r>
            </a:p>
          </p:txBody>
        </p:sp>
        <p:sp>
          <p:nvSpPr>
            <p:cNvPr id="33" name="Right Arrow 32">
              <a:extLst>
                <a:ext uri="{FF2B5EF4-FFF2-40B4-BE49-F238E27FC236}">
                  <a16:creationId xmlns:a16="http://schemas.microsoft.com/office/drawing/2014/main" id="{8BDE70F3-4EBD-A817-5B83-577927DC35EB}"/>
                </a:ext>
              </a:extLst>
            </p:cNvPr>
            <p:cNvSpPr/>
            <p:nvPr/>
          </p:nvSpPr>
          <p:spPr>
            <a:xfrm>
              <a:off x="2452133" y="2495453"/>
              <a:ext cx="4272876" cy="428864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Time-Series in Json format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83A2E06-38EE-3C16-2616-205BFFC75B46}"/>
              </a:ext>
            </a:extLst>
          </p:cNvPr>
          <p:cNvGrpSpPr/>
          <p:nvPr/>
        </p:nvGrpSpPr>
        <p:grpSpPr>
          <a:xfrm>
            <a:off x="2335554" y="3205096"/>
            <a:ext cx="4640151" cy="1398711"/>
            <a:chOff x="2335554" y="3205096"/>
            <a:chExt cx="4640151" cy="1398711"/>
          </a:xfrm>
        </p:grpSpPr>
        <p:sp>
          <p:nvSpPr>
            <p:cNvPr id="22" name="Can 21"/>
            <p:cNvSpPr/>
            <p:nvPr/>
          </p:nvSpPr>
          <p:spPr>
            <a:xfrm>
              <a:off x="3538491" y="3596209"/>
              <a:ext cx="1681800" cy="1007598"/>
            </a:xfrm>
            <a:prstGeom prst="can">
              <a:avLst/>
            </a:prstGeom>
            <a:solidFill>
              <a:schemeClr val="accent4">
                <a:lumMod val="20000"/>
                <a:lumOff val="80000"/>
                <a:alpha val="5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Prometheus Time-Series Storage</a:t>
              </a:r>
            </a:p>
          </p:txBody>
        </p:sp>
        <p:sp>
          <p:nvSpPr>
            <p:cNvPr id="24" name="Left Arrow 23"/>
            <p:cNvSpPr/>
            <p:nvPr/>
          </p:nvSpPr>
          <p:spPr>
            <a:xfrm rot="20330807">
              <a:off x="5281531" y="3380702"/>
              <a:ext cx="1620878" cy="453220"/>
            </a:xfrm>
            <a:prstGeom prst="leftArrow">
              <a:avLst/>
            </a:prstGeom>
            <a:solidFill>
              <a:schemeClr val="accent4">
                <a:lumMod val="20000"/>
                <a:lumOff val="80000"/>
                <a:alpha val="5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Request</a:t>
              </a:r>
            </a:p>
          </p:txBody>
        </p:sp>
        <p:sp>
          <p:nvSpPr>
            <p:cNvPr id="28" name="Right Arrow 27"/>
            <p:cNvSpPr/>
            <p:nvPr/>
          </p:nvSpPr>
          <p:spPr>
            <a:xfrm rot="550987" flipH="1">
              <a:off x="2335554" y="3662344"/>
              <a:ext cx="1022935" cy="484632"/>
            </a:xfrm>
            <a:prstGeom prst="rightArrow">
              <a:avLst/>
            </a:prstGeom>
            <a:solidFill>
              <a:schemeClr val="accent4">
                <a:lumMod val="20000"/>
                <a:lumOff val="80000"/>
                <a:alpha val="5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Pull</a:t>
              </a:r>
            </a:p>
          </p:txBody>
        </p:sp>
        <p:sp>
          <p:nvSpPr>
            <p:cNvPr id="32" name="Left Arrow 31">
              <a:extLst>
                <a:ext uri="{FF2B5EF4-FFF2-40B4-BE49-F238E27FC236}">
                  <a16:creationId xmlns:a16="http://schemas.microsoft.com/office/drawing/2014/main" id="{71E0CA14-30F4-7450-9C4B-DB5749386A87}"/>
                </a:ext>
              </a:extLst>
            </p:cNvPr>
            <p:cNvSpPr/>
            <p:nvPr/>
          </p:nvSpPr>
          <p:spPr>
            <a:xfrm rot="20330807" flipH="1">
              <a:off x="5454163" y="3840678"/>
              <a:ext cx="1521542" cy="453220"/>
            </a:xfrm>
            <a:prstGeom prst="leftArrow">
              <a:avLst/>
            </a:prstGeom>
            <a:solidFill>
              <a:schemeClr val="accent4">
                <a:lumMod val="20000"/>
                <a:lumOff val="80000"/>
                <a:alpha val="5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Time series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7614432-AC7D-14B8-5EDD-4A58E501465D}"/>
                </a:ext>
              </a:extLst>
            </p:cNvPr>
            <p:cNvSpPr txBox="1"/>
            <p:nvPr/>
          </p:nvSpPr>
          <p:spPr>
            <a:xfrm>
              <a:off x="3784555" y="3205096"/>
              <a:ext cx="1185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Option #2</a:t>
              </a:r>
            </a:p>
          </p:txBody>
        </p:sp>
      </p:grpSp>
      <p:sp>
        <p:nvSpPr>
          <p:cNvPr id="35" name="Round Same Side Corner Rectangle 20">
            <a:extLst>
              <a:ext uri="{FF2B5EF4-FFF2-40B4-BE49-F238E27FC236}">
                <a16:creationId xmlns:a16="http://schemas.microsoft.com/office/drawing/2014/main" id="{9BFEF276-D4DD-76AB-DB21-4D5F7ADF416D}"/>
              </a:ext>
            </a:extLst>
          </p:cNvPr>
          <p:cNvSpPr/>
          <p:nvPr/>
        </p:nvSpPr>
        <p:spPr>
          <a:xfrm rot="5400000" flipV="1">
            <a:off x="325788" y="2886997"/>
            <a:ext cx="2234548" cy="463339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Metrics API</a:t>
            </a:r>
          </a:p>
        </p:txBody>
      </p:sp>
      <p:sp>
        <p:nvSpPr>
          <p:cNvPr id="21" name="Round Same Side Corner Rectangle 20"/>
          <p:cNvSpPr/>
          <p:nvPr/>
        </p:nvSpPr>
        <p:spPr>
          <a:xfrm rot="16200000">
            <a:off x="889207" y="2799693"/>
            <a:ext cx="2242360" cy="645760"/>
          </a:xfrm>
          <a:prstGeom prst="round2SameRect">
            <a:avLst>
              <a:gd name="adj1" fmla="val 0"/>
              <a:gd name="adj2" fmla="val 50000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0000">
                <a:schemeClr val="accent3">
                  <a:lumMod val="20000"/>
                  <a:lumOff val="8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HTTP Server</a:t>
            </a:r>
          </a:p>
        </p:txBody>
      </p:sp>
    </p:spTree>
    <p:extLst>
      <p:ext uri="{BB962C8B-B14F-4D97-AF65-F5344CB8AC3E}">
        <p14:creationId xmlns:p14="http://schemas.microsoft.com/office/powerpoint/2010/main" val="84480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REST</a:t>
            </a:r>
            <a:r>
              <a:rPr lang="en-US" sz="4000" dirty="0"/>
              <a:t> (</a:t>
            </a:r>
            <a:r>
              <a:rPr lang="en-GB" sz="4000" b="1" dirty="0"/>
              <a:t>Re</a:t>
            </a:r>
            <a:r>
              <a:rPr lang="en-GB" sz="4000" dirty="0"/>
              <a:t>presentational </a:t>
            </a:r>
            <a:r>
              <a:rPr lang="en-GB" sz="4000" b="1" dirty="0"/>
              <a:t>S</a:t>
            </a:r>
            <a:r>
              <a:rPr lang="en-GB" sz="4000" dirty="0"/>
              <a:t>tate </a:t>
            </a:r>
            <a:r>
              <a:rPr lang="en-GB" sz="4000" b="1" dirty="0"/>
              <a:t>T</a:t>
            </a:r>
            <a:r>
              <a:rPr lang="en-GB" sz="4000" dirty="0"/>
              <a:t>ransfer</a:t>
            </a:r>
            <a:r>
              <a:rPr lang="en-US" sz="4000" dirty="0"/>
              <a:t>) Protocol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9897" y="2308845"/>
            <a:ext cx="7106682" cy="2795802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/>
              <a:t>Stateless: </a:t>
            </a:r>
            <a:r>
              <a:rPr lang="en-US" sz="2400" dirty="0"/>
              <a:t>each request contains all the information needed to process it</a:t>
            </a:r>
          </a:p>
          <a:p>
            <a:r>
              <a:rPr lang="en-GB" sz="2400" b="1" dirty="0"/>
              <a:t>Uniform Interface: </a:t>
            </a:r>
            <a:r>
              <a:rPr lang="en-GB" sz="2400" dirty="0"/>
              <a:t>Uses standard HTTP methods</a:t>
            </a:r>
          </a:p>
          <a:p>
            <a:r>
              <a:rPr lang="en-GB" sz="2400" b="1" dirty="0"/>
              <a:t>Data Format: </a:t>
            </a:r>
            <a:r>
              <a:rPr lang="en-GB" sz="2400" dirty="0"/>
              <a:t>typically uses JSON or XML for data exchange</a:t>
            </a:r>
          </a:p>
          <a:p>
            <a:r>
              <a:rPr lang="en-GB" sz="2400" b="1" dirty="0"/>
              <a:t>Client-Server:</a:t>
            </a:r>
          </a:p>
          <a:p>
            <a:pPr lvl="1"/>
            <a:r>
              <a:rPr lang="en-GB" sz="2000" dirty="0"/>
              <a:t>Storage systems implement REST servers</a:t>
            </a:r>
          </a:p>
          <a:p>
            <a:pPr lvl="1"/>
            <a:r>
              <a:rPr lang="en-GB" sz="2000" dirty="0"/>
              <a:t>Visualisation systems function as REST clients</a:t>
            </a:r>
          </a:p>
          <a:p>
            <a:r>
              <a:rPr lang="en-GB" sz="2400" b="1" dirty="0"/>
              <a:t>Interoperability:</a:t>
            </a:r>
            <a:r>
              <a:rPr lang="en-GB" sz="2400" dirty="0"/>
              <a:t> Simplifies switching between different storage and visualization platforms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1E358F-F377-2E27-5FFF-C24D5D259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E257A5-E36C-6891-BF76-1CCFD2E79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1E491-7AB8-E1A1-3541-583DB7363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29</a:t>
            </a:fld>
            <a:endParaRPr lang="en-GB" dirty="0"/>
          </a:p>
        </p:txBody>
      </p:sp>
      <p:pic>
        <p:nvPicPr>
          <p:cNvPr id="12" name="Picture 11" descr="A pillow with text on it&#10;&#10;AI-generated content may be incorrect.">
            <a:extLst>
              <a:ext uri="{FF2B5EF4-FFF2-40B4-BE49-F238E27FC236}">
                <a16:creationId xmlns:a16="http://schemas.microsoft.com/office/drawing/2014/main" id="{39A0B5D8-5930-5572-7240-A2181DCD7C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346" y="4863529"/>
            <a:ext cx="3200903" cy="144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44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938" y="1138278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/>
              <a:t>Why do systems need to be Monitored?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891882"/>
            <a:ext cx="3886200" cy="3200805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The Universe is not perfect – problems are inevitable</a:t>
            </a:r>
          </a:p>
          <a:p>
            <a:r>
              <a:rPr lang="en-US" sz="2400" dirty="0"/>
              <a:t>Failure rates increase with system complexity</a:t>
            </a:r>
          </a:p>
          <a:p>
            <a:r>
              <a:rPr lang="en-US" sz="2400" dirty="0"/>
              <a:t>Problems must be detected and fixed for successful and reliable operation</a:t>
            </a:r>
          </a:p>
          <a:p>
            <a:r>
              <a:rPr lang="en-US" sz="2400" dirty="0"/>
              <a:t>Problems detection is done by the Monitoring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891D98-8B5E-2F2B-7DD2-86BCF0F44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052818" y="552103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F4FD284-1672-B4BB-F237-9AE8C532478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288" y="2683117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6286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56C75-8746-FEDB-CF10-DAAA6987B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Time-series data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28DEA-A67C-C5A6-7252-60F72ABF6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85582"/>
            <a:ext cx="8095220" cy="3603110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A sequence of data points indexed in time order</a:t>
            </a:r>
          </a:p>
          <a:p>
            <a:r>
              <a:rPr lang="en-US" sz="2000" dirty="0"/>
              <a:t>Main Components:</a:t>
            </a:r>
          </a:p>
          <a:p>
            <a:pPr lvl="1"/>
            <a:r>
              <a:rPr lang="en-US" sz="1800" dirty="0"/>
              <a:t>Metric identifier </a:t>
            </a:r>
          </a:p>
          <a:p>
            <a:pPr lvl="1"/>
            <a:r>
              <a:rPr lang="en-US" sz="1800" dirty="0"/>
              <a:t>Timestamp</a:t>
            </a:r>
          </a:p>
          <a:p>
            <a:pPr lvl="1"/>
            <a:r>
              <a:rPr lang="en-US" sz="1800" dirty="0"/>
              <a:t>Value</a:t>
            </a:r>
          </a:p>
          <a:p>
            <a:pPr lvl="1"/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Labels/Tags – optional key-value pairs for categorization (e.g. host=server1, subsystem=DAQ)</a:t>
            </a:r>
          </a:p>
          <a:p>
            <a:r>
              <a:rPr lang="en-US" sz="2000" dirty="0"/>
              <a:t>Virtually all monitoring data storage systems support some variant of the time-series data format</a:t>
            </a:r>
          </a:p>
          <a:p>
            <a:r>
              <a:rPr lang="en-US" sz="2000" dirty="0"/>
              <a:t>It’s easy to implement a converter to export time-series data from one system to another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799ED0-A45C-9BA5-2F82-19CB48B5C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D6890-61CB-A973-E161-C11DA02DF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157FE-D8F7-0466-9EF1-BC714271E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30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B8B340-CEDF-EE8D-7FD9-0B128A093B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324" y="5134945"/>
            <a:ext cx="4660557" cy="104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4621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REST Request/Response Example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825626"/>
            <a:ext cx="7886700" cy="1568364"/>
          </a:xfrm>
        </p:spPr>
        <p:txBody>
          <a:bodyPr>
            <a:normAutofit/>
          </a:bodyPr>
          <a:lstStyle/>
          <a:p>
            <a:r>
              <a:rPr lang="en-US" sz="2400" dirty="0"/>
              <a:t>Request:</a:t>
            </a:r>
          </a:p>
          <a:p>
            <a:pPr marL="457200" lvl="1" indent="0">
              <a:buNone/>
            </a:pPr>
            <a:r>
              <a:rPr lang="en-US" sz="1800" dirty="0">
                <a:latin typeface="Courier"/>
                <a:cs typeface="Courier"/>
              </a:rPr>
              <a:t>https://</a:t>
            </a:r>
            <a:r>
              <a:rPr lang="en-US" sz="1800" dirty="0" err="1">
                <a:latin typeface="Courier"/>
                <a:cs typeface="Courier"/>
              </a:rPr>
              <a:t>atlasmon.cern.ch</a:t>
            </a:r>
            <a:r>
              <a:rPr lang="en-US" sz="1800" dirty="0">
                <a:latin typeface="Courier"/>
                <a:cs typeface="Courier"/>
              </a:rPr>
              <a:t>/</a:t>
            </a:r>
            <a:r>
              <a:rPr lang="en-US" sz="1800" dirty="0" err="1">
                <a:latin typeface="Courier"/>
                <a:cs typeface="Courier"/>
              </a:rPr>
              <a:t>readSeries?</a:t>
            </a:r>
            <a:r>
              <a:rPr lang="en-US" sz="1800" b="1" dirty="0" err="1">
                <a:latin typeface="Courier"/>
                <a:cs typeface="Courier"/>
              </a:rPr>
              <a:t>id</a:t>
            </a:r>
            <a:r>
              <a:rPr lang="en-US" sz="1800" dirty="0">
                <a:latin typeface="Courier"/>
                <a:cs typeface="Courier"/>
              </a:rPr>
              <a:t>=</a:t>
            </a:r>
            <a:r>
              <a:rPr lang="en-US" sz="1800" i="1" dirty="0" err="1">
                <a:solidFill>
                  <a:schemeClr val="accent4"/>
                </a:solidFill>
                <a:latin typeface="Courier"/>
                <a:cs typeface="Courier"/>
              </a:rPr>
              <a:t>ATLAS.Dataflow.RecordedEvents.Rate</a:t>
            </a:r>
            <a:r>
              <a:rPr lang="en-US" sz="1800" dirty="0" err="1">
                <a:latin typeface="Courier"/>
                <a:cs typeface="Courier"/>
              </a:rPr>
              <a:t>&amp;</a:t>
            </a:r>
            <a:r>
              <a:rPr lang="en-US" sz="1800" b="1" dirty="0" err="1">
                <a:latin typeface="Courier"/>
                <a:cs typeface="Courier"/>
              </a:rPr>
              <a:t>from</a:t>
            </a:r>
            <a:r>
              <a:rPr lang="en-US" sz="1800" dirty="0">
                <a:latin typeface="Courier"/>
                <a:cs typeface="Courier"/>
              </a:rPr>
              <a:t>=</a:t>
            </a:r>
            <a:r>
              <a:rPr lang="en-US" sz="1800" i="1" dirty="0">
                <a:solidFill>
                  <a:schemeClr val="accent4"/>
                </a:solidFill>
                <a:latin typeface="Courier"/>
                <a:cs typeface="Courier"/>
              </a:rPr>
              <a:t>now-30s</a:t>
            </a:r>
            <a:r>
              <a:rPr lang="en-US" sz="1800" dirty="0">
                <a:latin typeface="Courier"/>
                <a:cs typeface="Courier"/>
              </a:rPr>
              <a:t>&amp;</a:t>
            </a:r>
            <a:r>
              <a:rPr lang="en-US" sz="1800" b="1" dirty="0">
                <a:latin typeface="Courier"/>
                <a:cs typeface="Courier"/>
              </a:rPr>
              <a:t>to</a:t>
            </a:r>
            <a:r>
              <a:rPr lang="en-US" sz="1800" dirty="0">
                <a:latin typeface="Courier"/>
                <a:cs typeface="Courier"/>
              </a:rPr>
              <a:t>=</a:t>
            </a:r>
            <a:r>
              <a:rPr lang="en-US" sz="1800" i="1" dirty="0">
                <a:solidFill>
                  <a:schemeClr val="accent4"/>
                </a:solidFill>
                <a:latin typeface="Courier"/>
                <a:cs typeface="Courier"/>
              </a:rPr>
              <a:t>now</a:t>
            </a:r>
          </a:p>
          <a:p>
            <a:r>
              <a:rPr lang="en-US" sz="2400" dirty="0"/>
              <a:t>Response: Json Time Series data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B3669C-B274-0779-23E0-5FFF3AD5D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A34D9D-2364-55C2-F971-B79D05915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1AAAA-C24D-3304-04FD-114562598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31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3F10AD-8024-CF5B-B95F-7BB925057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974" y="3389731"/>
            <a:ext cx="5163065" cy="205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475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Web-Based Visualization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6"/>
            <a:ext cx="4800085" cy="3092364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/>
              <a:t>JavaScript</a:t>
            </a:r>
            <a:r>
              <a:rPr lang="en-US" sz="2400" dirty="0"/>
              <a:t> tools working in Web Browsers:</a:t>
            </a:r>
          </a:p>
          <a:p>
            <a:pPr lvl="1"/>
            <a:r>
              <a:rPr lang="en-US" sz="2000" b="1" dirty="0"/>
              <a:t>Grafana:</a:t>
            </a:r>
            <a:r>
              <a:rPr lang="en-US" sz="2000" dirty="0"/>
              <a:t> time-series data visualization; dashboards management</a:t>
            </a:r>
          </a:p>
          <a:p>
            <a:pPr lvl="1"/>
            <a:r>
              <a:rPr lang="en-US" sz="2000" b="1" dirty="0"/>
              <a:t>Kibana:</a:t>
            </a:r>
            <a:r>
              <a:rPr lang="en-US" sz="2000" dirty="0"/>
              <a:t> visualizing logs and metrics stored in </a:t>
            </a:r>
            <a:r>
              <a:rPr lang="en-US" sz="2000" b="1" dirty="0"/>
              <a:t>Elasticsearch</a:t>
            </a:r>
          </a:p>
          <a:p>
            <a:pPr lvl="1"/>
            <a:r>
              <a:rPr lang="en-US" sz="2000" b="1" dirty="0" err="1"/>
              <a:t>Chart.js</a:t>
            </a:r>
            <a:r>
              <a:rPr lang="en-US" sz="2000" b="1" dirty="0"/>
              <a:t>: </a:t>
            </a:r>
            <a:r>
              <a:rPr lang="en-US" sz="2000" dirty="0"/>
              <a:t>open-source lightweight charting library</a:t>
            </a:r>
          </a:p>
          <a:p>
            <a:pPr lvl="1"/>
            <a:r>
              <a:rPr lang="en-US" sz="2000" b="1" dirty="0"/>
              <a:t>D3</a:t>
            </a:r>
            <a:r>
              <a:rPr lang="en-US" sz="2000" dirty="0"/>
              <a:t>: free open-source library for data visualization</a:t>
            </a:r>
          </a:p>
          <a:p>
            <a:pPr lvl="1"/>
            <a:r>
              <a:rPr lang="en-US" sz="2000" dirty="0"/>
              <a:t>There are many others as well 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1AAA4-B7BB-CF54-ADF9-E2F5BEFB1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32</a:t>
            </a:fld>
            <a:endParaRPr lang="en-GB" dirty="0"/>
          </a:p>
        </p:txBody>
      </p:sp>
      <p:pic>
        <p:nvPicPr>
          <p:cNvPr id="3074" name="Picture 2" descr="Grafana dashboards overview | Grafana documentation">
            <a:extLst>
              <a:ext uri="{FF2B5EF4-FFF2-40B4-BE49-F238E27FC236}">
                <a16:creationId xmlns:a16="http://schemas.microsoft.com/office/drawing/2014/main" id="{6757316C-7EB6-9D05-9AF4-5BD24A8A22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638" y="2062876"/>
            <a:ext cx="3166894" cy="288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08C16DC-EACF-34FD-FE35-B89D02BF2393}"/>
              </a:ext>
            </a:extLst>
          </p:cNvPr>
          <p:cNvSpPr txBox="1">
            <a:spLocks/>
          </p:cNvSpPr>
          <p:nvPr/>
        </p:nvSpPr>
        <p:spPr>
          <a:xfrm>
            <a:off x="628650" y="4901513"/>
            <a:ext cx="7286368" cy="12795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Very convenient for end users:</a:t>
            </a:r>
          </a:p>
          <a:p>
            <a:pPr lvl="1"/>
            <a:r>
              <a:rPr lang="en-US" sz="2000" dirty="0"/>
              <a:t>Don’t require local software installation</a:t>
            </a:r>
          </a:p>
          <a:p>
            <a:pPr lvl="1"/>
            <a:r>
              <a:rPr lang="en-US" sz="2000" dirty="0"/>
              <a:t>Real-time access to monitoring data from anywhere in the world</a:t>
            </a:r>
          </a:p>
        </p:txBody>
      </p:sp>
    </p:spTree>
    <p:extLst>
      <p:ext uri="{BB962C8B-B14F-4D97-AF65-F5344CB8AC3E}">
        <p14:creationId xmlns:p14="http://schemas.microsoft.com/office/powerpoint/2010/main" val="26417361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13584-9E32-3406-BEAE-6FF387DC0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What else can be done under the hood of the Metrics API?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970E1E3-9853-C05F-6C94-C506C22D2D7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33180285"/>
              </p:ext>
            </p:extLst>
          </p:nvPr>
        </p:nvGraphicFramePr>
        <p:xfrm>
          <a:off x="623850" y="1966254"/>
          <a:ext cx="7670478" cy="1407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08021-A550-DDC0-3D5A-3F20E7526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650" y="3707027"/>
            <a:ext cx="7633901" cy="2322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 Metrics API </a:t>
            </a:r>
            <a:r>
              <a:rPr lang="en-US" sz="2000" dirty="0"/>
              <a:t>can abstract the implementation of common data handling patterns: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/>
              <a:t>Generate derived metrics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/>
              <a:t>Perform rate down-sampling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/>
              <a:t>Keeps “Observer Effect” under control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F42A17-6F1D-813F-081B-9BCA2F16B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9F13CC-B0F4-65FE-8771-CFC16C5A3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1EAD01-3BE3-F1EB-193A-461439819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8727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EA2609A-BF11-7000-2D1F-B14B65C75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752" y="2025543"/>
            <a:ext cx="6768530" cy="22004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Derived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47" y="4530811"/>
            <a:ext cx="7394123" cy="1645579"/>
          </a:xfrm>
        </p:spPr>
        <p:txBody>
          <a:bodyPr>
            <a:noAutofit/>
          </a:bodyPr>
          <a:lstStyle/>
          <a:p>
            <a:r>
              <a:rPr lang="en-US" sz="2000" dirty="0"/>
              <a:t>Derived metrics can be automatically produced by the API implementation:</a:t>
            </a:r>
          </a:p>
          <a:p>
            <a:pPr lvl="1"/>
            <a:r>
              <a:rPr lang="en-US" sz="1800" i="1" dirty="0"/>
              <a:t>Counters</a:t>
            </a:r>
            <a:r>
              <a:rPr lang="en-US" sz="1800" dirty="0"/>
              <a:t> =&gt; </a:t>
            </a:r>
            <a:r>
              <a:rPr lang="en-US" sz="1800" b="1" i="1" dirty="0"/>
              <a:t>Rates</a:t>
            </a:r>
          </a:p>
          <a:p>
            <a:pPr lvl="1"/>
            <a:r>
              <a:rPr lang="en-US" sz="1800" i="1" dirty="0"/>
              <a:t>Gauges</a:t>
            </a:r>
            <a:r>
              <a:rPr lang="en-US" sz="1800" dirty="0"/>
              <a:t> =&gt; </a:t>
            </a:r>
            <a:r>
              <a:rPr lang="en-US" sz="1800" b="1" i="1" dirty="0"/>
              <a:t>Min, Average, Max, Frequency distributions </a:t>
            </a:r>
            <a:r>
              <a:rPr lang="en-US" sz="1800" dirty="0"/>
              <a:t>(histograms)</a:t>
            </a:r>
            <a:endParaRPr lang="en-US" sz="18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64B246-CCD8-DB6A-1168-1F6356F05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34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96CDB9-89D1-D200-95A4-F247C7A37B12}"/>
              </a:ext>
            </a:extLst>
          </p:cNvPr>
          <p:cNvSpPr txBox="1"/>
          <p:nvPr/>
        </p:nvSpPr>
        <p:spPr>
          <a:xfrm>
            <a:off x="4905611" y="3610372"/>
            <a:ext cx="3793546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000" i="1" dirty="0">
                <a:solidFill>
                  <a:schemeClr val="accent2">
                    <a:lumMod val="75000"/>
                  </a:schemeClr>
                </a:solidFill>
                <a:latin typeface="Courier"/>
                <a:cs typeface="Courier"/>
              </a:rPr>
              <a:t>“</a:t>
            </a:r>
            <a:r>
              <a:rPr lang="en-US" sz="1800" i="1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DAQ</a:t>
            </a:r>
            <a:r>
              <a:rPr lang="en-US" sz="1800" i="1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en-US" sz="1800" i="1" dirty="0" err="1">
                <a:solidFill>
                  <a:schemeClr val="accent2">
                    <a:lumMod val="75000"/>
                  </a:schemeClr>
                </a:solidFill>
              </a:rPr>
              <a:t>EventRecoder</a:t>
            </a:r>
            <a:r>
              <a:rPr lang="en-US" sz="1800" i="1" dirty="0">
                <a:solidFill>
                  <a:schemeClr val="accent2">
                    <a:lumMod val="75000"/>
                  </a:schemeClr>
                </a:solidFill>
              </a:rPr>
              <a:t>/Events”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000" i="1" dirty="0">
                <a:solidFill>
                  <a:schemeClr val="accent2">
                    <a:lumMod val="75000"/>
                  </a:schemeClr>
                </a:solidFill>
                <a:latin typeface="Courier"/>
                <a:cs typeface="Courier"/>
              </a:rPr>
              <a:t>“</a:t>
            </a:r>
            <a:r>
              <a:rPr lang="en-US" sz="1800" i="1" dirty="0">
                <a:solidFill>
                  <a:schemeClr val="accent2">
                    <a:lumMod val="75000"/>
                  </a:schemeClr>
                </a:solidFill>
              </a:rPr>
              <a:t>/DAQ/</a:t>
            </a:r>
            <a:r>
              <a:rPr lang="en-US" sz="1800" i="1" dirty="0" err="1">
                <a:solidFill>
                  <a:schemeClr val="accent2">
                    <a:lumMod val="75000"/>
                  </a:schemeClr>
                </a:solidFill>
              </a:rPr>
              <a:t>EventRecoder</a:t>
            </a:r>
            <a:r>
              <a:rPr lang="en-US" sz="1800" i="1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en-US" sz="1800" i="1" dirty="0" err="1">
                <a:solidFill>
                  <a:schemeClr val="accent2">
                    <a:lumMod val="75000"/>
                  </a:schemeClr>
                </a:solidFill>
              </a:rPr>
              <a:t>EventsRate</a:t>
            </a:r>
            <a:r>
              <a:rPr lang="en-US" sz="1800" i="1" dirty="0">
                <a:solidFill>
                  <a:schemeClr val="accent2">
                    <a:lumMod val="75000"/>
                  </a:schemeClr>
                </a:solidFill>
              </a:rPr>
              <a:t>”</a:t>
            </a:r>
            <a:endParaRPr lang="en-US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E9D50221-0B89-5752-E6FD-AECE43C47049}"/>
              </a:ext>
            </a:extLst>
          </p:cNvPr>
          <p:cNvSpPr/>
          <p:nvPr/>
        </p:nvSpPr>
        <p:spPr>
          <a:xfrm>
            <a:off x="3760747" y="3685256"/>
            <a:ext cx="1008962" cy="212129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612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8AE8A10-1910-BA38-0948-1D50457A2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Why Down-Sample?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A192228-F88D-C274-6960-A483FB904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250" y="3248722"/>
            <a:ext cx="7595390" cy="2935440"/>
          </a:xfrm>
        </p:spPr>
        <p:txBody>
          <a:bodyPr>
            <a:normAutofit/>
          </a:bodyPr>
          <a:lstStyle/>
          <a:p>
            <a:r>
              <a:rPr lang="en-US" sz="2000" dirty="0"/>
              <a:t>📈 Metrics update rate is driven by system activity</a:t>
            </a:r>
          </a:p>
          <a:p>
            <a:pPr lvl="1"/>
            <a:r>
              <a:rPr lang="en-US" sz="1800" dirty="0"/>
              <a:t> e.g., ATLAS trigger rate: 100 kHz</a:t>
            </a:r>
            <a:endParaRPr lang="en-US" dirty="0"/>
          </a:p>
          <a:p>
            <a:r>
              <a:rPr lang="en-US" sz="2000" dirty="0"/>
              <a:t>💾 </a:t>
            </a:r>
            <a:r>
              <a:rPr lang="en-US" sz="2200" dirty="0"/>
              <a:t>Storage constraints</a:t>
            </a:r>
          </a:p>
          <a:p>
            <a:pPr lvl="1"/>
            <a:r>
              <a:rPr lang="en-US" sz="1600" dirty="0"/>
              <a:t>(8 bytes timestamp + 8 bytes value) × 3600 s × 100kHz = </a:t>
            </a:r>
            <a:r>
              <a:rPr lang="en-US" sz="1600" b="1" dirty="0">
                <a:solidFill>
                  <a:schemeClr val="accent5"/>
                </a:solidFill>
              </a:rPr>
              <a:t>~6 GB/hour/metric</a:t>
            </a:r>
          </a:p>
          <a:p>
            <a:r>
              <a:rPr lang="en-US" sz="2200" dirty="0"/>
              <a:t>🖥️ Visualization limitations</a:t>
            </a:r>
          </a:p>
          <a:p>
            <a:pPr lvl="1"/>
            <a:r>
              <a:rPr lang="en-US" sz="1600" dirty="0"/>
              <a:t>4K display = 3840 pixels (X-axis)</a:t>
            </a:r>
          </a:p>
          <a:p>
            <a:pPr lvl="1"/>
            <a:r>
              <a:rPr lang="en-US" sz="1600" dirty="0"/>
              <a:t>Can only show </a:t>
            </a:r>
            <a:r>
              <a:rPr lang="en-US" sz="1600" b="1" dirty="0"/>
              <a:t>~40 </a:t>
            </a:r>
            <a:r>
              <a:rPr lang="en-US" sz="1600" b="1" dirty="0" err="1"/>
              <a:t>ms</a:t>
            </a:r>
            <a:r>
              <a:rPr lang="en-US" sz="1600" b="1" dirty="0"/>
              <a:t> </a:t>
            </a:r>
            <a:r>
              <a:rPr lang="en-US" sz="1600" dirty="0"/>
              <a:t>of raw data at 100 kHz</a:t>
            </a:r>
            <a:endParaRPr lang="en-US" sz="1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BCB9C-B00D-536F-DBE7-C729FAB12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0B1CFF-3F37-412E-528D-58AABADB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312424-9552-EA48-559A-904F8452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35</a:t>
            </a:fld>
            <a:endParaRPr lang="en-GB"/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F06265F8-66D3-84B8-5AD3-13F304250B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6840947"/>
              </p:ext>
            </p:extLst>
          </p:nvPr>
        </p:nvGraphicFramePr>
        <p:xfrm>
          <a:off x="689751" y="1760308"/>
          <a:ext cx="7825601" cy="947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2214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8AE8A10-1910-BA38-0948-1D50457A2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Metric Rate Down-sampling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A192228-F88D-C274-6960-A483FB904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419707"/>
            <a:ext cx="7886700" cy="2757256"/>
          </a:xfrm>
        </p:spPr>
        <p:txBody>
          <a:bodyPr>
            <a:normAutofit/>
          </a:bodyPr>
          <a:lstStyle/>
          <a:p>
            <a:r>
              <a:rPr lang="en-US" sz="2000" dirty="0"/>
              <a:t>🔽 Down-sampling can be handled by the Metrics API implementation</a:t>
            </a:r>
          </a:p>
          <a:p>
            <a:pPr lvl="1"/>
            <a:r>
              <a:rPr lang="en-US" sz="1600" dirty="0"/>
              <a:t>Reduces recording frequency and data volume</a:t>
            </a:r>
          </a:p>
          <a:p>
            <a:r>
              <a:rPr lang="en-US" sz="2000" dirty="0"/>
              <a:t>⚙️ Support configurable output interval across the whole system</a:t>
            </a:r>
          </a:p>
          <a:p>
            <a:pPr lvl="1"/>
            <a:r>
              <a:rPr lang="en-US" sz="1600" dirty="0"/>
              <a:t>Global default for all metrics</a:t>
            </a:r>
          </a:p>
          <a:p>
            <a:pPr lvl="1"/>
            <a:r>
              <a:rPr lang="en-US" sz="1600" dirty="0"/>
              <a:t>Customizable per metric as needed</a:t>
            </a:r>
          </a:p>
          <a:p>
            <a:r>
              <a:rPr lang="en-US" sz="2000" dirty="0"/>
              <a:t>🧩 Completely transparent to:</a:t>
            </a:r>
          </a:p>
          <a:p>
            <a:pPr lvl="1"/>
            <a:r>
              <a:rPr lang="en-US" sz="1600" dirty="0"/>
              <a:t>System applications</a:t>
            </a:r>
          </a:p>
          <a:p>
            <a:pPr lvl="1"/>
            <a:r>
              <a:rPr lang="en-US" sz="1600" dirty="0"/>
              <a:t>Visualization components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BCB9C-B00D-536F-DBE7-C729FAB12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0B1CFF-3F37-412E-528D-58AABADB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312424-9552-EA48-559A-904F8452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36</a:t>
            </a:fld>
            <a:endParaRPr lang="en-GB"/>
          </a:p>
        </p:txBody>
      </p:sp>
      <p:graphicFrame>
        <p:nvGraphicFramePr>
          <p:cNvPr id="16" name="Content Placeholder 3">
            <a:extLst>
              <a:ext uri="{FF2B5EF4-FFF2-40B4-BE49-F238E27FC236}">
                <a16:creationId xmlns:a16="http://schemas.microsoft.com/office/drawing/2014/main" id="{E06A5FCB-62DE-CBE2-4411-6F19503D52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0346863"/>
              </p:ext>
            </p:extLst>
          </p:nvPr>
        </p:nvGraphicFramePr>
        <p:xfrm>
          <a:off x="689751" y="1760308"/>
          <a:ext cx="7825601" cy="1243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Content Placeholder 14" descr="A picture containing gear, white, metalware, black&#10;&#10;Description automatically generated">
            <a:extLst>
              <a:ext uri="{FF2B5EF4-FFF2-40B4-BE49-F238E27FC236}">
                <a16:creationId xmlns:a16="http://schemas.microsoft.com/office/drawing/2014/main" id="{0B3DEB2E-3980-AF2E-8F55-29AA8545F0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290" y="1864802"/>
            <a:ext cx="716510" cy="73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241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18930-87D7-5F20-9AA6-20C0E0C2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Down-sampling for Gauges Can be Tricky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79EE6-07E5-8EA6-9E3A-65E64212C5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4639" y="4913971"/>
            <a:ext cx="6859544" cy="1140839"/>
          </a:xfrm>
        </p:spPr>
        <p:txBody>
          <a:bodyPr>
            <a:normAutofit/>
          </a:bodyPr>
          <a:lstStyle/>
          <a:p>
            <a:r>
              <a:rPr lang="en-US" sz="2000" dirty="0"/>
              <a:t>Simple averaging may not accurately represent the data</a:t>
            </a:r>
          </a:p>
          <a:p>
            <a:r>
              <a:rPr lang="en-US" sz="2000" dirty="0"/>
              <a:t>Minimum and maximum values should also be included in the down-sampled output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BCFA3-6D74-3ABF-4042-EFA320135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F6E2AC-DEA0-047A-7EFE-EF2C61991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36F21-8F47-0E9A-EB07-C3EEF6985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37</a:t>
            </a:fld>
            <a:endParaRPr lang="en-GB" dirty="0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42CE5B14-D5EB-FF31-208B-C400E5F9D6B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73930370"/>
              </p:ext>
            </p:extLst>
          </p:nvPr>
        </p:nvGraphicFramePr>
        <p:xfrm>
          <a:off x="402265" y="1585322"/>
          <a:ext cx="8371031" cy="2838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18415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“Observer Effect”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67948"/>
            <a:ext cx="7886700" cy="4209016"/>
          </a:xfrm>
        </p:spPr>
        <p:txBody>
          <a:bodyPr>
            <a:normAutofit/>
          </a:bodyPr>
          <a:lstStyle/>
          <a:p>
            <a:r>
              <a:rPr lang="en-US" sz="2400" dirty="0"/>
              <a:t>An observation affects the system:</a:t>
            </a:r>
          </a:p>
          <a:p>
            <a:pPr lvl="1"/>
            <a:r>
              <a:rPr lang="en-US" sz="2000" dirty="0"/>
              <a:t>Consumes resources (CPU, memory, network bandwidth)</a:t>
            </a:r>
          </a:p>
          <a:p>
            <a:pPr lvl="1"/>
            <a:r>
              <a:rPr lang="en-US" sz="2000" dirty="0"/>
              <a:t>May impact performance of the monitored application</a:t>
            </a:r>
          </a:p>
          <a:p>
            <a:r>
              <a:rPr lang="en-US" sz="2400" dirty="0"/>
              <a:t>Monitoring must be done asynchronously:</a:t>
            </a:r>
          </a:p>
          <a:p>
            <a:pPr lvl="1"/>
            <a:r>
              <a:rPr lang="en-US" sz="2000" dirty="0"/>
              <a:t>Metrics are updated by system threads</a:t>
            </a:r>
          </a:p>
          <a:p>
            <a:pPr lvl="1"/>
            <a:r>
              <a:rPr lang="en-US" sz="2000" dirty="0"/>
              <a:t>A dedicated monitoring thread handles data translation from internal to external format (including down-sampling)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38</a:t>
            </a:fld>
            <a:endParaRPr lang="en-GB" dirty="0"/>
          </a:p>
        </p:txBody>
      </p:sp>
      <p:pic>
        <p:nvPicPr>
          <p:cNvPr id="7" name="Picture 6" descr="catinabo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137" y="4572000"/>
            <a:ext cx="3685239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0358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E2D3A-FD7B-2D8D-D87E-E74B2FBA5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Thread-safety Overhead: Counters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D1C6E-A0FE-B976-8D75-55C0D3924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B382E-B489-3772-C45E-D7448F128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525F9-968A-2B1D-A791-A1904855A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39</a:t>
            </a:fld>
            <a:endParaRPr lang="en-GB" dirty="0"/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CEDAE47A-191A-09A8-B695-9C67232B9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185" y="4193059"/>
            <a:ext cx="8198143" cy="1919417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/>
              <a:t>Counters typically don’t require critical section</a:t>
            </a:r>
          </a:p>
          <a:p>
            <a:pPr lvl="1"/>
            <a:r>
              <a:rPr lang="en-US" sz="2000" dirty="0"/>
              <a:t>Atomic variables are available in all modern languages</a:t>
            </a:r>
          </a:p>
          <a:p>
            <a:r>
              <a:rPr lang="en-US" sz="2400" dirty="0"/>
              <a:t>Atomic operations are fast but not free:</a:t>
            </a:r>
          </a:p>
          <a:p>
            <a:pPr lvl="1"/>
            <a:r>
              <a:rPr lang="en-US" sz="2000" dirty="0"/>
              <a:t>Frequent updates of many atomic variables can harm CPU cache coherency</a:t>
            </a:r>
          </a:p>
          <a:p>
            <a:r>
              <a:rPr lang="en-US" sz="2400" dirty="0"/>
              <a:t>Always benchmark your implementation to assess the performance impact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CDE4C0A-059E-FADD-5188-803906B37B68}"/>
              </a:ext>
            </a:extLst>
          </p:cNvPr>
          <p:cNvGrpSpPr/>
          <p:nvPr/>
        </p:nvGrpSpPr>
        <p:grpSpPr>
          <a:xfrm>
            <a:off x="789810" y="2266335"/>
            <a:ext cx="7241485" cy="1496720"/>
            <a:chOff x="536423" y="2116813"/>
            <a:chExt cx="4393746" cy="94385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07B1281-96A9-93C0-4723-715B5EF0716D}"/>
                </a:ext>
              </a:extLst>
            </p:cNvPr>
            <p:cNvSpPr/>
            <p:nvPr/>
          </p:nvSpPr>
          <p:spPr>
            <a:xfrm>
              <a:off x="2327512" y="2116813"/>
              <a:ext cx="717075" cy="94385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2000" dirty="0"/>
                <a:t>RAM</a:t>
              </a:r>
            </a:p>
          </p:txBody>
        </p:sp>
        <p:sp>
          <p:nvSpPr>
            <p:cNvPr id="23" name="Right Arrow 22">
              <a:extLst>
                <a:ext uri="{FF2B5EF4-FFF2-40B4-BE49-F238E27FC236}">
                  <a16:creationId xmlns:a16="http://schemas.microsoft.com/office/drawing/2014/main" id="{2E41739E-E96D-3140-1118-E713978054DE}"/>
                </a:ext>
              </a:extLst>
            </p:cNvPr>
            <p:cNvSpPr/>
            <p:nvPr/>
          </p:nvSpPr>
          <p:spPr>
            <a:xfrm>
              <a:off x="1568869" y="2367667"/>
              <a:ext cx="717075" cy="443916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Increment</a:t>
              </a:r>
            </a:p>
          </p:txBody>
        </p:sp>
        <p:sp>
          <p:nvSpPr>
            <p:cNvPr id="25" name="Right Arrow 24">
              <a:extLst>
                <a:ext uri="{FF2B5EF4-FFF2-40B4-BE49-F238E27FC236}">
                  <a16:creationId xmlns:a16="http://schemas.microsoft.com/office/drawing/2014/main" id="{F1704699-7715-E32C-CF9A-95A39FF22453}"/>
                </a:ext>
              </a:extLst>
            </p:cNvPr>
            <p:cNvSpPr/>
            <p:nvPr/>
          </p:nvSpPr>
          <p:spPr>
            <a:xfrm>
              <a:off x="3075413" y="2367667"/>
              <a:ext cx="717075" cy="443916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Read</a:t>
              </a:r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B3587219-0098-89A5-FC4A-27EDEF330F2F}"/>
                </a:ext>
              </a:extLst>
            </p:cNvPr>
            <p:cNvSpPr/>
            <p:nvPr/>
          </p:nvSpPr>
          <p:spPr>
            <a:xfrm>
              <a:off x="536423" y="2344595"/>
              <a:ext cx="991326" cy="520590"/>
            </a:xfrm>
            <a:prstGeom prst="roundRect">
              <a:avLst>
                <a:gd name="adj" fmla="val 39838"/>
              </a:avLst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System Thread</a:t>
              </a:r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7CB5879A-4546-3E4E-0286-C70D7DEBE278}"/>
                </a:ext>
              </a:extLst>
            </p:cNvPr>
            <p:cNvSpPr/>
            <p:nvPr/>
          </p:nvSpPr>
          <p:spPr>
            <a:xfrm>
              <a:off x="3803512" y="2368254"/>
              <a:ext cx="1126657" cy="466103"/>
            </a:xfrm>
            <a:prstGeom prst="roundRect">
              <a:avLst>
                <a:gd name="adj" fmla="val 3983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Monitoring Thread</a:t>
              </a: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61C8F24-EDF0-7FD5-3963-AF0E7B36AB74}"/>
              </a:ext>
            </a:extLst>
          </p:cNvPr>
          <p:cNvSpPr/>
          <p:nvPr/>
        </p:nvSpPr>
        <p:spPr>
          <a:xfrm>
            <a:off x="3855309" y="2669060"/>
            <a:ext cx="914400" cy="7084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Atomic Counter</a:t>
            </a:r>
          </a:p>
        </p:txBody>
      </p:sp>
    </p:spTree>
    <p:extLst>
      <p:ext uri="{BB962C8B-B14F-4D97-AF65-F5344CB8AC3E}">
        <p14:creationId xmlns:p14="http://schemas.microsoft.com/office/powerpoint/2010/main" val="2760073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143" y="2140263"/>
            <a:ext cx="1623568" cy="1623568"/>
          </a:xfrm>
          <a:prstGeom prst="rect">
            <a:avLst/>
          </a:prstGeom>
        </p:spPr>
      </p:pic>
      <p:pic>
        <p:nvPicPr>
          <p:cNvPr id="10" name="Picture 9" descr="cerncmshiggsbosonlhclargehadroncollidercorrect-580x35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458" y="2637817"/>
            <a:ext cx="4148385" cy="2560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How the Higgs boson discovery would look like in a Perfect World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345" y="1659628"/>
            <a:ext cx="7261310" cy="460757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B157236-8FCC-A97E-BF94-A102B12396D3}"/>
              </a:ext>
            </a:extLst>
          </p:cNvPr>
          <p:cNvGrpSpPr/>
          <p:nvPr/>
        </p:nvGrpSpPr>
        <p:grpSpPr>
          <a:xfrm>
            <a:off x="177790" y="1570483"/>
            <a:ext cx="8337560" cy="4198280"/>
            <a:chOff x="430944" y="3374495"/>
            <a:chExt cx="5615866" cy="247433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03337" y="3920471"/>
              <a:ext cx="3667607" cy="1928359"/>
            </a:xfrm>
            <a:prstGeom prst="rect">
              <a:avLst/>
            </a:prstGeom>
          </p:spPr>
        </p:pic>
        <p:pic>
          <p:nvPicPr>
            <p:cNvPr id="17" name="Picture 16" descr="028a412c1b52081cc72a8e89e244513b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944" y="3396488"/>
              <a:ext cx="2592065" cy="1850061"/>
            </a:xfrm>
            <a:prstGeom prst="rect">
              <a:avLst/>
            </a:prstGeom>
          </p:spPr>
        </p:pic>
        <p:pic>
          <p:nvPicPr>
            <p:cNvPr id="18" name="Picture 17" descr="Nobel-medal-317x317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6556" y="3374495"/>
              <a:ext cx="1980254" cy="19802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43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E2D3A-FD7B-2D8D-D87E-E74B2FBA5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Thread-safety Overhead: Gauges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D1C6E-A0FE-B976-8D75-55C0D3924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B382E-B489-3772-C45E-D7448F128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525F9-968A-2B1D-A791-A1904855A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40</a:t>
            </a:fld>
            <a:endParaRPr lang="en-GB" dirty="0"/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CEDAE47A-191A-09A8-B695-9C67232B9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3397" y="1807213"/>
            <a:ext cx="4509814" cy="2649458"/>
          </a:xfrm>
        </p:spPr>
        <p:txBody>
          <a:bodyPr>
            <a:normAutofit/>
          </a:bodyPr>
          <a:lstStyle/>
          <a:p>
            <a:r>
              <a:rPr lang="en-US" sz="2000" dirty="0"/>
              <a:t>Monitoring Thread must not hold the lock when passing data to the </a:t>
            </a:r>
            <a:r>
              <a:rPr lang="en-US" sz="2000" b="1" dirty="0">
                <a:solidFill>
                  <a:schemeClr val="accent3"/>
                </a:solidFill>
              </a:rPr>
              <a:t>Medium</a:t>
            </a:r>
            <a:r>
              <a:rPr lang="en-US" sz="2000" dirty="0"/>
              <a:t> layer</a:t>
            </a:r>
          </a:p>
          <a:p>
            <a:r>
              <a:rPr lang="en-US" sz="2000" dirty="0"/>
              <a:t>Monitoring Thread should:</a:t>
            </a:r>
          </a:p>
          <a:p>
            <a:pPr lvl="1"/>
            <a:r>
              <a:rPr lang="en-US" sz="1800" dirty="0"/>
              <a:t>Lock the mutex</a:t>
            </a:r>
          </a:p>
          <a:p>
            <a:pPr lvl="1"/>
            <a:r>
              <a:rPr lang="en-US" sz="1800" dirty="0"/>
              <a:t>Make a local copy of the Metrics</a:t>
            </a:r>
          </a:p>
          <a:p>
            <a:pPr lvl="1"/>
            <a:r>
              <a:rPr lang="en-US" sz="1800" dirty="0"/>
              <a:t>Unlock the mutex</a:t>
            </a:r>
          </a:p>
          <a:p>
            <a:pPr lvl="1"/>
            <a:r>
              <a:rPr lang="en-US" sz="1800" dirty="0"/>
              <a:t>Pass the local copy to the </a:t>
            </a:r>
            <a:r>
              <a:rPr lang="en-US" sz="1800" b="1" dirty="0">
                <a:solidFill>
                  <a:schemeClr val="accent3"/>
                </a:solidFill>
              </a:rPr>
              <a:t>Medium</a:t>
            </a:r>
            <a:endParaRPr lang="en-US" sz="1800" dirty="0">
              <a:solidFill>
                <a:schemeClr val="accent3"/>
              </a:solidFill>
            </a:endParaRPr>
          </a:p>
          <a:p>
            <a:endParaRPr lang="en-US" sz="2000" dirty="0"/>
          </a:p>
          <a:p>
            <a:pPr lvl="1"/>
            <a:endParaRPr lang="en-US" sz="18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CD3FF96-5382-D5D9-7D50-123172FBE67B}"/>
              </a:ext>
            </a:extLst>
          </p:cNvPr>
          <p:cNvSpPr/>
          <p:nvPr/>
        </p:nvSpPr>
        <p:spPr>
          <a:xfrm>
            <a:off x="2664111" y="2783407"/>
            <a:ext cx="993911" cy="327986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RAM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A934A38-CB98-D40D-25A3-3CA61F7D9EC7}"/>
              </a:ext>
            </a:extLst>
          </p:cNvPr>
          <p:cNvSpPr/>
          <p:nvPr/>
        </p:nvSpPr>
        <p:spPr>
          <a:xfrm>
            <a:off x="2706024" y="3148782"/>
            <a:ext cx="861151" cy="40658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Gauge Value</a:t>
            </a:r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C580A7C8-D685-075F-6EE5-2FDA88481D6C}"/>
              </a:ext>
            </a:extLst>
          </p:cNvPr>
          <p:cNvSpPr/>
          <p:nvPr/>
        </p:nvSpPr>
        <p:spPr>
          <a:xfrm>
            <a:off x="1576739" y="3032612"/>
            <a:ext cx="974952" cy="57477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Update</a:t>
            </a: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E24131FD-D69B-001B-7220-FA94849BC340}"/>
              </a:ext>
            </a:extLst>
          </p:cNvPr>
          <p:cNvSpPr/>
          <p:nvPr/>
        </p:nvSpPr>
        <p:spPr>
          <a:xfrm>
            <a:off x="3678376" y="4984886"/>
            <a:ext cx="974952" cy="57477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Read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10D5C32-6776-2C7A-C9B3-02A19DC62FD5}"/>
              </a:ext>
            </a:extLst>
          </p:cNvPr>
          <p:cNvSpPr/>
          <p:nvPr/>
        </p:nvSpPr>
        <p:spPr>
          <a:xfrm>
            <a:off x="217578" y="3002737"/>
            <a:ext cx="1303253" cy="624694"/>
          </a:xfrm>
          <a:prstGeom prst="roundRect">
            <a:avLst>
              <a:gd name="adj" fmla="val 39838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System Thread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B631F80C-84FB-530B-159D-2FF32508F9D1}"/>
              </a:ext>
            </a:extLst>
          </p:cNvPr>
          <p:cNvSpPr/>
          <p:nvPr/>
        </p:nvSpPr>
        <p:spPr>
          <a:xfrm>
            <a:off x="4689884" y="4956158"/>
            <a:ext cx="1304940" cy="717728"/>
          </a:xfrm>
          <a:prstGeom prst="roundRect">
            <a:avLst>
              <a:gd name="adj" fmla="val 39838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Monitoring Thread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705FDB2-FCCE-08EE-085C-A9BB553DBDCF}"/>
              </a:ext>
            </a:extLst>
          </p:cNvPr>
          <p:cNvSpPr/>
          <p:nvPr/>
        </p:nvSpPr>
        <p:spPr>
          <a:xfrm>
            <a:off x="2740669" y="4604123"/>
            <a:ext cx="861151" cy="40658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Min Value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F27D6C7-2550-9727-CFAD-202192FACF6B}"/>
              </a:ext>
            </a:extLst>
          </p:cNvPr>
          <p:cNvSpPr/>
          <p:nvPr/>
        </p:nvSpPr>
        <p:spPr>
          <a:xfrm>
            <a:off x="2740669" y="5054287"/>
            <a:ext cx="861151" cy="40658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Max Value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EAE8423-36B6-8DF1-6986-B41DC01D5666}"/>
              </a:ext>
            </a:extLst>
          </p:cNvPr>
          <p:cNvSpPr/>
          <p:nvPr/>
        </p:nvSpPr>
        <p:spPr>
          <a:xfrm>
            <a:off x="2740669" y="5504452"/>
            <a:ext cx="861151" cy="40658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Average Value</a:t>
            </a:r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D55AE98B-FD1D-49FF-0CE7-7638C3AEA98E}"/>
              </a:ext>
            </a:extLst>
          </p:cNvPr>
          <p:cNvSpPr/>
          <p:nvPr/>
        </p:nvSpPr>
        <p:spPr>
          <a:xfrm rot="5400000">
            <a:off x="2679290" y="3780150"/>
            <a:ext cx="928455" cy="60355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Update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ADB10F1-C6DB-174E-00B3-4EF17E55A29B}"/>
              </a:ext>
            </a:extLst>
          </p:cNvPr>
          <p:cNvSpPr/>
          <p:nvPr/>
        </p:nvSpPr>
        <p:spPr>
          <a:xfrm>
            <a:off x="6843021" y="4936620"/>
            <a:ext cx="1328914" cy="717728"/>
          </a:xfrm>
          <a:prstGeom prst="roundRect">
            <a:avLst>
              <a:gd name="adj" fmla="val 18060"/>
            </a:avLst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Monitoring Storage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A1189B6D-95CC-70FA-6160-5174C25C69FF}"/>
              </a:ext>
            </a:extLst>
          </p:cNvPr>
          <p:cNvSpPr/>
          <p:nvPr/>
        </p:nvSpPr>
        <p:spPr>
          <a:xfrm>
            <a:off x="6026900" y="5060989"/>
            <a:ext cx="804169" cy="479131"/>
          </a:xfrm>
          <a:prstGeom prst="rightArrow">
            <a:avLst>
              <a:gd name="adj1" fmla="val 63597"/>
              <a:gd name="adj2" fmla="val 5000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Send</a:t>
            </a:r>
          </a:p>
        </p:txBody>
      </p:sp>
      <p:pic>
        <p:nvPicPr>
          <p:cNvPr id="11" name="Picture 10" descr="A yellow lock with a black background&#10;&#10;Description automatically generated">
            <a:extLst>
              <a:ext uri="{FF2B5EF4-FFF2-40B4-BE49-F238E27FC236}">
                <a16:creationId xmlns:a16="http://schemas.microsoft.com/office/drawing/2014/main" id="{C5E72490-1468-924D-F700-73C1BF498E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514" y="2737868"/>
            <a:ext cx="382954" cy="382954"/>
          </a:xfrm>
          <a:prstGeom prst="rect">
            <a:avLst/>
          </a:prstGeom>
        </p:spPr>
      </p:pic>
      <p:pic>
        <p:nvPicPr>
          <p:cNvPr id="13" name="Picture 12" descr="A yellow lock with a black background&#10;&#10;Description automatically generated">
            <a:extLst>
              <a:ext uri="{FF2B5EF4-FFF2-40B4-BE49-F238E27FC236}">
                <a16:creationId xmlns:a16="http://schemas.microsoft.com/office/drawing/2014/main" id="{153A88A7-8F99-A9BC-E0F7-905A7C0D43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501" y="4654590"/>
            <a:ext cx="498230" cy="498230"/>
          </a:xfrm>
          <a:prstGeom prst="rect">
            <a:avLst/>
          </a:prstGeom>
        </p:spPr>
      </p:pic>
      <p:pic>
        <p:nvPicPr>
          <p:cNvPr id="14" name="Picture 13" descr="A yellow lock with a black background&#10;&#10;Description automatically generated">
            <a:extLst>
              <a:ext uri="{FF2B5EF4-FFF2-40B4-BE49-F238E27FC236}">
                <a16:creationId xmlns:a16="http://schemas.microsoft.com/office/drawing/2014/main" id="{1CBA1387-C3A8-7023-3071-F15ADC9785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499" y="4703438"/>
            <a:ext cx="382954" cy="38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6391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F57EE-BAEF-C768-1A4B-FA5D1BEBF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Thread-Safety Overhead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FAFD9-7B26-FF6A-5133-E536FDE2A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Updating an atomic variable takes 10-20 CPU cycles (a few nanoseconds)</a:t>
            </a:r>
          </a:p>
          <a:p>
            <a:r>
              <a:rPr lang="en-US" sz="2000" dirty="0"/>
              <a:t>Locking a mutex takes:</a:t>
            </a:r>
          </a:p>
          <a:p>
            <a:pPr lvl="1"/>
            <a:r>
              <a:rPr lang="en-US" sz="1800" b="1" dirty="0"/>
              <a:t> Uncontended: </a:t>
            </a:r>
            <a:r>
              <a:rPr lang="en-US" sz="1800" dirty="0"/>
              <a:t>~20-80 cycles (tens of nanoseconds)</a:t>
            </a:r>
          </a:p>
          <a:p>
            <a:pPr lvl="1"/>
            <a:r>
              <a:rPr lang="en-US" sz="1800" b="1" dirty="0"/>
              <a:t> Contended (short waits): </a:t>
            </a:r>
            <a:r>
              <a:rPr lang="en-US" sz="1800" dirty="0"/>
              <a:t>~100-1000 cycles (hundreds of nanoseconds)</a:t>
            </a:r>
          </a:p>
          <a:p>
            <a:pPr lvl="1"/>
            <a:r>
              <a:rPr lang="en-US" sz="1800" b="1" dirty="0"/>
              <a:t> Contended (</a:t>
            </a:r>
            <a:r>
              <a:rPr lang="en-US" sz="1800" b="1" dirty="0" err="1"/>
              <a:t>futex</a:t>
            </a:r>
            <a:r>
              <a:rPr lang="en-US" sz="1800" b="1" dirty="0"/>
              <a:t> </a:t>
            </a:r>
            <a:r>
              <a:rPr lang="en-US" sz="1800" b="1" dirty="0" err="1"/>
              <a:t>syscall</a:t>
            </a:r>
            <a:r>
              <a:rPr lang="en-US" sz="1800" b="1" dirty="0"/>
              <a:t>): </a:t>
            </a:r>
            <a:r>
              <a:rPr lang="en-US" sz="1800" dirty="0"/>
              <a:t>1000-10000 cycles (tens of microseconds)</a:t>
            </a:r>
          </a:p>
          <a:p>
            <a:r>
              <a:rPr lang="en-US" sz="2000" dirty="0"/>
              <a:t>The monitoring pattern shifts contention to the monitoring thread:</a:t>
            </a:r>
          </a:p>
          <a:p>
            <a:pPr lvl="1"/>
            <a:r>
              <a:rPr lang="en-US" sz="1800" dirty="0"/>
              <a:t>System threads frequently lock the mutex update metrics</a:t>
            </a:r>
          </a:p>
          <a:p>
            <a:pPr lvl="1"/>
            <a:r>
              <a:rPr lang="en-US" sz="1800" dirty="0"/>
              <a:t>Monitoring thread locks the mutex rarely - once every few seconds</a:t>
            </a:r>
          </a:p>
          <a:p>
            <a:r>
              <a:rPr lang="en-US" sz="2000" dirty="0"/>
              <a:t>Even atomic variables can add a non-negligible overhead:</a:t>
            </a:r>
          </a:p>
          <a:p>
            <a:pPr lvl="1"/>
            <a:r>
              <a:rPr lang="en-US" sz="1800" dirty="0"/>
              <a:t>10 kHz input rate:</a:t>
            </a:r>
          </a:p>
          <a:p>
            <a:pPr lvl="2"/>
            <a:r>
              <a:rPr lang="en-US" sz="1600" dirty="0"/>
              <a:t>Updating 10 atomic variables takes ~1ms every second =&gt;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0.1% overhead</a:t>
            </a:r>
          </a:p>
          <a:p>
            <a:pPr lvl="1"/>
            <a:r>
              <a:rPr lang="en-US" sz="1800" dirty="0"/>
              <a:t>1 MHz input rate:</a:t>
            </a:r>
          </a:p>
          <a:p>
            <a:pPr lvl="2"/>
            <a:r>
              <a:rPr lang="en-US" sz="1600" dirty="0"/>
              <a:t>Updating 10 atomic variables takes 100ms every second =&gt;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10% overhead</a:t>
            </a:r>
          </a:p>
          <a:p>
            <a:pPr lvl="1"/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AB100-E94B-B974-A148-8BAF9D2CA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D6480-6320-35F9-D102-DA59A5FFC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2DEDA-73F9-2BC8-7353-5F211BAC5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0505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432" y="2546828"/>
            <a:ext cx="3809524" cy="3809524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12575" y="371093"/>
            <a:ext cx="5863552" cy="3761955"/>
          </a:xfrm>
        </p:spPr>
        <p:txBody>
          <a:bodyPr>
            <a:noAutofit/>
          </a:bodyPr>
          <a:lstStyle/>
          <a:p>
            <a:r>
              <a:rPr lang="en-US" sz="6000" dirty="0"/>
              <a:t>Scaling up Monitoring System to the HEP Realm</a:t>
            </a:r>
            <a:endParaRPr lang="en-GB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994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HEP Experimental Realm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105" y="2155408"/>
            <a:ext cx="5434964" cy="1695480"/>
          </a:xfrm>
        </p:spPr>
        <p:txBody>
          <a:bodyPr>
            <a:normAutofit/>
          </a:bodyPr>
          <a:lstStyle/>
          <a:p>
            <a:r>
              <a:rPr lang="en-US" sz="2000" dirty="0"/>
              <a:t>A DAQ system of a modern HEP experiment typically involves:</a:t>
            </a:r>
          </a:p>
          <a:p>
            <a:pPr lvl="1"/>
            <a:r>
              <a:rPr lang="en-US" sz="1800" dirty="0"/>
              <a:t>~1,000 </a:t>
            </a:r>
            <a:r>
              <a:rPr lang="en-US" sz="1600" dirty="0"/>
              <a:t>computers</a:t>
            </a:r>
            <a:r>
              <a:rPr lang="en-US" sz="1800" dirty="0"/>
              <a:t> and network devices</a:t>
            </a:r>
          </a:p>
          <a:p>
            <a:pPr lvl="1"/>
            <a:r>
              <a:rPr lang="en-US" sz="1800" dirty="0"/>
              <a:t>~10,000 SW applications</a:t>
            </a:r>
          </a:p>
          <a:p>
            <a:pPr lvl="1"/>
            <a:r>
              <a:rPr lang="en-US" sz="1800" dirty="0"/>
              <a:t>~100,000 Metrics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43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5014" y="1713299"/>
            <a:ext cx="2601951" cy="1949152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49276" y="3850889"/>
            <a:ext cx="8178164" cy="2163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 single counter stored once per second during 24h run requires:</a:t>
            </a:r>
          </a:p>
          <a:p>
            <a:pPr lvl="1"/>
            <a:r>
              <a:rPr lang="en-US" sz="1800" dirty="0"/>
              <a:t>(8 bytes timestamp + 8 bytes value) × 3600 s × 24 = </a:t>
            </a:r>
            <a:r>
              <a:rPr lang="en-US" sz="1800" b="1" dirty="0">
                <a:solidFill>
                  <a:schemeClr val="accent5"/>
                </a:solidFill>
              </a:rPr>
              <a:t>~1.4 MB</a:t>
            </a:r>
          </a:p>
          <a:p>
            <a:r>
              <a:rPr lang="en-US" sz="2000" dirty="0"/>
              <a:t>100K Metrics =&gt; 140GB/day =&gt; 1TB/week =&gt;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~50TB per year</a:t>
            </a:r>
          </a:p>
          <a:p>
            <a:r>
              <a:rPr lang="en-US" sz="2000" b="1" dirty="0"/>
              <a:t>Storage capacity is not the primary bottleneck</a:t>
            </a:r>
          </a:p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Recording rate (~100 </a:t>
            </a:r>
            <a:r>
              <a:rPr lang="en-US" sz="2000" b="1" dirty="0" err="1">
                <a:solidFill>
                  <a:schemeClr val="accent6">
                    <a:lumMod val="75000"/>
                  </a:schemeClr>
                </a:solidFill>
              </a:rPr>
              <a:t>KHz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) as well as random access for many users are the real challenges</a:t>
            </a:r>
          </a:p>
          <a:p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2060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Time-Series Storage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Dedicated time-series storage systems generally perform better than general purpose RDBMS:</a:t>
            </a:r>
          </a:p>
          <a:p>
            <a:pPr lvl="1"/>
            <a:r>
              <a:rPr lang="en-US" sz="1800" b="1" dirty="0"/>
              <a:t>Oracle</a:t>
            </a:r>
            <a:r>
              <a:rPr lang="en-US" sz="1800" dirty="0"/>
              <a:t> can be used, but requires significantly more expensive server hardware</a:t>
            </a:r>
          </a:p>
          <a:p>
            <a:r>
              <a:rPr lang="en-US" sz="2000" dirty="0"/>
              <a:t>Popular implementations on the market:</a:t>
            </a:r>
          </a:p>
          <a:p>
            <a:pPr lvl="1"/>
            <a:r>
              <a:rPr lang="en-US" sz="1800" b="1" dirty="0"/>
              <a:t>Whisper:</a:t>
            </a:r>
            <a:r>
              <a:rPr lang="en-US" sz="1800" dirty="0"/>
              <a:t> a lightweight, flat-file database format for storing time-series data</a:t>
            </a:r>
          </a:p>
          <a:p>
            <a:pPr lvl="1"/>
            <a:r>
              <a:rPr lang="en-US" sz="1800" b="1" dirty="0" err="1"/>
              <a:t>InfluxDB</a:t>
            </a:r>
            <a:r>
              <a:rPr lang="en-US" sz="1800" b="1" dirty="0"/>
              <a:t>:</a:t>
            </a:r>
            <a:r>
              <a:rPr lang="en-US" sz="1800" dirty="0"/>
              <a:t> a time-series database written in Go</a:t>
            </a:r>
          </a:p>
          <a:p>
            <a:pPr lvl="1"/>
            <a:r>
              <a:rPr lang="en-US" sz="1800" b="1" dirty="0"/>
              <a:t>Cassandra:</a:t>
            </a:r>
            <a:r>
              <a:rPr lang="en-US" sz="1800" dirty="0"/>
              <a:t> scalable, high availability storage platform for time-series data</a:t>
            </a:r>
          </a:p>
          <a:p>
            <a:pPr lvl="1"/>
            <a:r>
              <a:rPr lang="en-US" sz="1800" b="1" dirty="0" err="1"/>
              <a:t>ClickHouse</a:t>
            </a:r>
            <a:r>
              <a:rPr lang="en-US" sz="1800" b="1" dirty="0"/>
              <a:t>: </a:t>
            </a:r>
            <a:r>
              <a:rPr lang="en-US" sz="1800" dirty="0"/>
              <a:t>an open-source column-oriented DBMS for online analytical processing</a:t>
            </a:r>
          </a:p>
          <a:p>
            <a:pPr lvl="1"/>
            <a:r>
              <a:rPr lang="en-US" sz="1800" b="1" dirty="0"/>
              <a:t>MongoDB:</a:t>
            </a:r>
            <a:r>
              <a:rPr lang="en-US" sz="1800" dirty="0"/>
              <a:t> a general purpose, document-based, distributed database</a:t>
            </a:r>
          </a:p>
          <a:p>
            <a:pPr lvl="1"/>
            <a:r>
              <a:rPr lang="en-US" sz="1800" b="1" dirty="0"/>
              <a:t>Prometheus:</a:t>
            </a:r>
            <a:r>
              <a:rPr lang="en-US" sz="1800" dirty="0"/>
              <a:t> monitoring platform that has its own time-series optimized storage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7363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BF1A0DB-D08A-727C-5A35-AA8AA44C1666}"/>
              </a:ext>
            </a:extLst>
          </p:cNvPr>
          <p:cNvSpPr/>
          <p:nvPr/>
        </p:nvSpPr>
        <p:spPr>
          <a:xfrm>
            <a:off x="639336" y="3977269"/>
            <a:ext cx="1598341" cy="118068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/>
              <a:t>DAQ Application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ATLAS Time-Series Data Storage: Planned Upgrade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C888E34-695F-6D08-26EF-20642BEF0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1229" y="4118516"/>
            <a:ext cx="5991921" cy="2163337"/>
          </a:xfrm>
        </p:spPr>
        <p:txBody>
          <a:bodyPr>
            <a:normAutofit/>
          </a:bodyPr>
          <a:lstStyle/>
          <a:p>
            <a:r>
              <a:rPr lang="en-US" sz="1900" dirty="0"/>
              <a:t>Currently handles </a:t>
            </a:r>
            <a:r>
              <a:rPr lang="en-US" sz="1900" b="1" dirty="0"/>
              <a:t>~10 TB </a:t>
            </a:r>
            <a:r>
              <a:rPr lang="en-US" sz="1900" dirty="0"/>
              <a:t>of metrics per year</a:t>
            </a:r>
          </a:p>
          <a:p>
            <a:r>
              <a:rPr lang="en-US" sz="1900" dirty="0"/>
              <a:t>May not scale for the </a:t>
            </a:r>
            <a:r>
              <a:rPr lang="en-US" sz="1900" b="1" dirty="0"/>
              <a:t>High Luminosity LHC </a:t>
            </a:r>
            <a:r>
              <a:rPr lang="en-US" sz="1900" dirty="0"/>
              <a:t>requirements</a:t>
            </a:r>
          </a:p>
          <a:p>
            <a:r>
              <a:rPr lang="en-US" sz="1900" dirty="0"/>
              <a:t>Evaluating </a:t>
            </a:r>
            <a:r>
              <a:rPr lang="en-US" sz="1900" b="1" i="1" dirty="0" err="1"/>
              <a:t>ClickHouse</a:t>
            </a:r>
            <a:r>
              <a:rPr lang="en-US" sz="1900" dirty="0"/>
              <a:t> as a possible replacement</a:t>
            </a:r>
          </a:p>
          <a:p>
            <a:pPr lvl="1"/>
            <a:r>
              <a:rPr lang="en-US" sz="1700" dirty="0"/>
              <a:t>Results are promising so far</a:t>
            </a:r>
          </a:p>
          <a:p>
            <a:r>
              <a:rPr lang="en-US" sz="1800" dirty="0"/>
              <a:t>The upgrade will be fully transparent to </a:t>
            </a:r>
            <a:r>
              <a:rPr lang="en-US" sz="1800" b="1" i="1" dirty="0"/>
              <a:t>DAQ applications </a:t>
            </a:r>
            <a:r>
              <a:rPr lang="en-US" sz="1800" dirty="0"/>
              <a:t>and </a:t>
            </a:r>
            <a:r>
              <a:rPr lang="en-US" sz="1800" b="1" i="1" dirty="0"/>
              <a:t>Grafana dashboards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45</a:t>
            </a:fld>
            <a:endParaRPr lang="en-GB" dirty="0"/>
          </a:p>
        </p:txBody>
      </p:sp>
      <p:pic>
        <p:nvPicPr>
          <p:cNvPr id="27" name="Picture 26" descr="Screen Shot 2018-02-19 at 18.10.58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303" y="1821365"/>
            <a:ext cx="3501482" cy="2257037"/>
          </a:xfrm>
          <a:prstGeom prst="rect">
            <a:avLst/>
          </a:prstGeom>
        </p:spPr>
      </p:pic>
      <p:sp>
        <p:nvSpPr>
          <p:cNvPr id="9" name="Left Arrow 8">
            <a:extLst>
              <a:ext uri="{FF2B5EF4-FFF2-40B4-BE49-F238E27FC236}">
                <a16:creationId xmlns:a16="http://schemas.microsoft.com/office/drawing/2014/main" id="{2FCEDF18-AF01-7BBA-7548-48B2E4DCCA9C}"/>
              </a:ext>
            </a:extLst>
          </p:cNvPr>
          <p:cNvSpPr/>
          <p:nvPr/>
        </p:nvSpPr>
        <p:spPr>
          <a:xfrm>
            <a:off x="2453267" y="2319452"/>
            <a:ext cx="2029523" cy="261475"/>
          </a:xfrm>
          <a:prstGeom prst="leftArrow">
            <a:avLst>
              <a:gd name="adj1" fmla="val 76245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REST Requests</a:t>
            </a:r>
          </a:p>
        </p:txBody>
      </p:sp>
      <p:sp>
        <p:nvSpPr>
          <p:cNvPr id="14" name="Left Arrow 13">
            <a:extLst>
              <a:ext uri="{FF2B5EF4-FFF2-40B4-BE49-F238E27FC236}">
                <a16:creationId xmlns:a16="http://schemas.microsoft.com/office/drawing/2014/main" id="{ED3900FD-B0D1-9F40-4B3F-DDA5169D3CFA}"/>
              </a:ext>
            </a:extLst>
          </p:cNvPr>
          <p:cNvSpPr/>
          <p:nvPr/>
        </p:nvSpPr>
        <p:spPr>
          <a:xfrm flipH="1">
            <a:off x="2460702" y="2647406"/>
            <a:ext cx="2051824" cy="251910"/>
          </a:xfrm>
          <a:prstGeom prst="leftArrow">
            <a:avLst>
              <a:gd name="adj1" fmla="val 76911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Json Time-Series data</a:t>
            </a:r>
          </a:p>
        </p:txBody>
      </p:sp>
      <p:sp>
        <p:nvSpPr>
          <p:cNvPr id="18" name="Round Same Side Corner Rectangle 20">
            <a:extLst>
              <a:ext uri="{FF2B5EF4-FFF2-40B4-BE49-F238E27FC236}">
                <a16:creationId xmlns:a16="http://schemas.microsoft.com/office/drawing/2014/main" id="{FA1A0FC7-39C4-9A88-B76C-54C506E296F0}"/>
              </a:ext>
            </a:extLst>
          </p:cNvPr>
          <p:cNvSpPr/>
          <p:nvPr/>
        </p:nvSpPr>
        <p:spPr>
          <a:xfrm rot="16200000" flipV="1">
            <a:off x="1108843" y="3345616"/>
            <a:ext cx="650048" cy="1603935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400" b="1" dirty="0"/>
              <a:t>Information Service (Monitoring API)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0A06A4-24DC-FC6B-6669-49FD126118E0}"/>
              </a:ext>
            </a:extLst>
          </p:cNvPr>
          <p:cNvSpPr txBox="1"/>
          <p:nvPr/>
        </p:nvSpPr>
        <p:spPr>
          <a:xfrm>
            <a:off x="4772723" y="1495558"/>
            <a:ext cx="3055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Grafana</a:t>
            </a:r>
            <a:r>
              <a:rPr lang="en-US" sz="1600" i="1" dirty="0"/>
              <a:t> customizable dashboards</a:t>
            </a:r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325EF941-4E9D-96B9-F2BE-F816840C51F7}"/>
              </a:ext>
            </a:extLst>
          </p:cNvPr>
          <p:cNvSpPr/>
          <p:nvPr/>
        </p:nvSpPr>
        <p:spPr>
          <a:xfrm>
            <a:off x="602165" y="2118909"/>
            <a:ext cx="1772469" cy="1018301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cene3d>
              <a:camera prst="orthographicFront">
                <a:rot lat="21599987" lon="21599973" rev="0"/>
              </a:camera>
              <a:lightRig rig="threePt" dir="t"/>
            </a:scene3d>
          </a:bodyPr>
          <a:lstStyle/>
          <a:p>
            <a:pPr algn="ctr"/>
            <a:endParaRPr lang="en-US" sz="1400" dirty="0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5AEB4F25-A93F-84E7-7ADD-3D20B4C915E7}"/>
              </a:ext>
            </a:extLst>
          </p:cNvPr>
          <p:cNvSpPr/>
          <p:nvPr/>
        </p:nvSpPr>
        <p:spPr>
          <a:xfrm rot="16200000">
            <a:off x="1156065" y="3198583"/>
            <a:ext cx="537486" cy="4846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936BBD-28B6-F820-16C1-026A11BBA64E}"/>
              </a:ext>
            </a:extLst>
          </p:cNvPr>
          <p:cNvSpPr/>
          <p:nvPr/>
        </p:nvSpPr>
        <p:spPr>
          <a:xfrm>
            <a:off x="699445" y="2476681"/>
            <a:ext cx="1590273" cy="50441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Down">
              <a:avLst/>
            </a:prstTxWarp>
            <a:spAutoFit/>
          </a:bodyPr>
          <a:lstStyle/>
          <a:p>
            <a:pPr algn="ctr"/>
            <a:r>
              <a:rPr lang="en-US" sz="1100" b="1" dirty="0"/>
              <a:t>In-house file-based time-series data storage</a:t>
            </a:r>
          </a:p>
        </p:txBody>
      </p:sp>
    </p:spTree>
    <p:extLst>
      <p:ext uri="{BB962C8B-B14F-4D97-AF65-F5344CB8AC3E}">
        <p14:creationId xmlns:p14="http://schemas.microsoft.com/office/powerpoint/2010/main" val="8709902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B9E248E0-55F8-4E45-A07F-B49E0EEA9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Arc 1032">
            <a:extLst>
              <a:ext uri="{FF2B5EF4-FFF2-40B4-BE49-F238E27FC236}">
                <a16:creationId xmlns:a16="http://schemas.microsoft.com/office/drawing/2014/main" id="{311F016A-A753-449B-9EA6-322199B71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92014">
            <a:off x="1958686" y="1078335"/>
            <a:ext cx="2987899" cy="2240924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5217C5-492C-BA2E-BD87-7B4CE57C25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6" r="1" b="1"/>
          <a:stretch>
            <a:fillRect/>
          </a:stretch>
        </p:blipFill>
        <p:spPr>
          <a:xfrm>
            <a:off x="3189295" y="2577601"/>
            <a:ext cx="5597129" cy="4280399"/>
          </a:xfrm>
          <a:custGeom>
            <a:avLst/>
            <a:gdLst/>
            <a:ahLst/>
            <a:cxnLst/>
            <a:rect l="l" t="t" r="r" b="b"/>
            <a:pathLst>
              <a:path w="7462838" h="4280399">
                <a:moveTo>
                  <a:pt x="3731419" y="0"/>
                </a:moveTo>
                <a:cubicBezTo>
                  <a:pt x="5792225" y="0"/>
                  <a:pt x="7462838" y="1670613"/>
                  <a:pt x="7462838" y="3731419"/>
                </a:cubicBezTo>
                <a:cubicBezTo>
                  <a:pt x="7462838" y="3828019"/>
                  <a:pt x="7459167" y="3923762"/>
                  <a:pt x="7451957" y="4018516"/>
                </a:cubicBezTo>
                <a:lnTo>
                  <a:pt x="7422046" y="4280399"/>
                </a:lnTo>
                <a:lnTo>
                  <a:pt x="40793" y="4280399"/>
                </a:lnTo>
                <a:lnTo>
                  <a:pt x="10881" y="4018516"/>
                </a:lnTo>
                <a:cubicBezTo>
                  <a:pt x="3671" y="3923762"/>
                  <a:pt x="0" y="3828019"/>
                  <a:pt x="0" y="3731419"/>
                </a:cubicBezTo>
                <a:cubicBezTo>
                  <a:pt x="0" y="1670613"/>
                  <a:pt x="1670614" y="0"/>
                  <a:pt x="3731419" y="0"/>
                </a:cubicBez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8ADC1F45-B7E6-4769-70EF-388A4677A0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6623" y="1884608"/>
            <a:ext cx="2595730" cy="268054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What’s Coming Next?</a:t>
            </a:r>
          </a:p>
        </p:txBody>
      </p:sp>
      <p:pic>
        <p:nvPicPr>
          <p:cNvPr id="1026" name="Picture 2" descr="Future Telling Crystal Ball - Apps on Google Play">
            <a:extLst>
              <a:ext uri="{FF2B5EF4-FFF2-40B4-BE49-F238E27FC236}">
                <a16:creationId xmlns:a16="http://schemas.microsoft.com/office/drawing/2014/main" id="{7D4CBF31-3D14-9A15-3AA9-F15FA00E4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4" r="13083"/>
          <a:stretch>
            <a:fillRect/>
          </a:stretch>
        </p:blipFill>
        <p:spPr bwMode="auto">
          <a:xfrm>
            <a:off x="6457950" y="10"/>
            <a:ext cx="2686050" cy="3769196"/>
          </a:xfrm>
          <a:custGeom>
            <a:avLst/>
            <a:gdLst/>
            <a:ahLst/>
            <a:cxnLst/>
            <a:rect l="l" t="t" r="r" b="b"/>
            <a:pathLst>
              <a:path w="3581400" h="3769206">
                <a:moveTo>
                  <a:pt x="366014" y="0"/>
                </a:moveTo>
                <a:lnTo>
                  <a:pt x="3581400" y="0"/>
                </a:lnTo>
                <a:lnTo>
                  <a:pt x="3581400" y="3507525"/>
                </a:lnTo>
                <a:lnTo>
                  <a:pt x="3442408" y="3574481"/>
                </a:lnTo>
                <a:cubicBezTo>
                  <a:pt x="3145957" y="3699869"/>
                  <a:pt x="2820025" y="3769206"/>
                  <a:pt x="2477898" y="3769206"/>
                </a:cubicBezTo>
                <a:cubicBezTo>
                  <a:pt x="1109392" y="3769206"/>
                  <a:pt x="0" y="2659814"/>
                  <a:pt x="0" y="1291308"/>
                </a:cubicBezTo>
                <a:cubicBezTo>
                  <a:pt x="0" y="863650"/>
                  <a:pt x="108339" y="461296"/>
                  <a:pt x="299069" y="11019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F9F81-36EC-EE11-C419-26837F6CB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5557" y="6356350"/>
            <a:ext cx="2272665" cy="365125"/>
          </a:xfrm>
        </p:spPr>
        <p:txBody>
          <a:bodyPr anchor="ctr">
            <a:normAutofit/>
          </a:bodyPr>
          <a:lstStyle/>
          <a:p>
            <a:pPr algn="l">
              <a:lnSpc>
                <a:spcPct val="90000"/>
              </a:lnSpc>
              <a:spcAft>
                <a:spcPts val="600"/>
              </a:spcAft>
            </a:pPr>
            <a:r>
              <a:rPr lang="en-US" sz="900"/>
              <a:t>15th International School of Trigger &amp; Data Acquisition</a:t>
            </a:r>
            <a:endParaRPr lang="en-GB" sz="9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057F5-F554-C0A8-05CE-9C4F953B93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22352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r-FR">
                <a:solidFill>
                  <a:srgbClr val="FFFFFF"/>
                </a:solidFill>
              </a:rPr>
              <a:t>20/6/2025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9A7B81-B254-8ECC-67BA-EC6D01434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8682" y="6356350"/>
            <a:ext cx="1576668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D47BD48-5F55-4E2A-AC77-C33B9F48B672}" type="slidenum">
              <a:rPr lang="en-GB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46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3334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98A5E-8EA8-80F5-00B8-3E8D81FF9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380FE2B-9286-C717-C1EF-B88203264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Applying Machine Learning to Monitoring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E8A21-C0D4-1D79-A32E-5E5F5DC83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F7D21-6E83-E5E3-0F38-CEF6B1222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DD10B-DFDC-5307-D627-2C9BD046B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47</a:t>
            </a:fld>
            <a:endParaRPr lang="en-GB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782FA6D-CC45-9243-528F-EA684159B687}"/>
              </a:ext>
            </a:extLst>
          </p:cNvPr>
          <p:cNvSpPr txBox="1">
            <a:spLocks/>
          </p:cNvSpPr>
          <p:nvPr/>
        </p:nvSpPr>
        <p:spPr>
          <a:xfrm>
            <a:off x="215589" y="1970049"/>
            <a:ext cx="3427141" cy="27580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A classical monitoring system producing time-series metrics is a prerequisite</a:t>
            </a:r>
          </a:p>
          <a:p>
            <a:r>
              <a:rPr lang="en-US" sz="2000" dirty="0"/>
              <a:t>Time-series data serves as the input for training ML models:</a:t>
            </a:r>
          </a:p>
          <a:p>
            <a:pPr lvl="1"/>
            <a:r>
              <a:rPr lang="en-US" sz="1600" dirty="0"/>
              <a:t>Supervised learning, if anomalies are labeled</a:t>
            </a:r>
          </a:p>
          <a:p>
            <a:pPr lvl="1"/>
            <a:r>
              <a:rPr lang="en-US" sz="1600" dirty="0"/>
              <a:t>Unsupervised learning, using statistical or clustering methods</a:t>
            </a:r>
          </a:p>
          <a:p>
            <a:pPr>
              <a:buFont typeface="Wingdings" pitchFamily="2" charset="2"/>
              <a:buChar char="ü"/>
            </a:pPr>
            <a:endParaRPr lang="en-US" sz="2000" dirty="0"/>
          </a:p>
        </p:txBody>
      </p:sp>
      <p:pic>
        <p:nvPicPr>
          <p:cNvPr id="2050" name="Picture 2" descr="What is Time Series Forecasting">
            <a:extLst>
              <a:ext uri="{FF2B5EF4-FFF2-40B4-BE49-F238E27FC236}">
                <a16:creationId xmlns:a16="http://schemas.microsoft.com/office/drawing/2014/main" id="{DD23EB45-15CA-8204-FC0F-14016C5B3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600" y="4799740"/>
            <a:ext cx="2088808" cy="9765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Movie Tech GIF">
            <a:extLst>
              <a:ext uri="{FF2B5EF4-FFF2-40B4-BE49-F238E27FC236}">
                <a16:creationId xmlns:a16="http://schemas.microsoft.com/office/drawing/2014/main" id="{0A90C9E1-4CB8-5552-EEF8-4FAEE2259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162" y="2517927"/>
            <a:ext cx="1949016" cy="116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Ai Clipart Images - Free Download on Freepik">
            <a:extLst>
              <a:ext uri="{FF2B5EF4-FFF2-40B4-BE49-F238E27FC236}">
                <a16:creationId xmlns:a16="http://schemas.microsoft.com/office/drawing/2014/main" id="{26743270-9D04-D9A7-73C6-CA9FEB85F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338" y="4351380"/>
            <a:ext cx="2009929" cy="168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own Arrow 2">
            <a:extLst>
              <a:ext uri="{FF2B5EF4-FFF2-40B4-BE49-F238E27FC236}">
                <a16:creationId xmlns:a16="http://schemas.microsoft.com/office/drawing/2014/main" id="{1AA74705-997E-16B5-C3AA-294ECEDD3078}"/>
              </a:ext>
            </a:extLst>
          </p:cNvPr>
          <p:cNvSpPr/>
          <p:nvPr/>
        </p:nvSpPr>
        <p:spPr>
          <a:xfrm>
            <a:off x="4549697" y="3746808"/>
            <a:ext cx="371708" cy="691376"/>
          </a:xfrm>
          <a:prstGeom prst="downArrow">
            <a:avLst>
              <a:gd name="adj1" fmla="val 10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9153AC61-CA6F-E196-8E98-1209AB75FBE4}"/>
              </a:ext>
            </a:extLst>
          </p:cNvPr>
          <p:cNvSpPr/>
          <p:nvPr/>
        </p:nvSpPr>
        <p:spPr>
          <a:xfrm rot="16200000">
            <a:off x="5925015" y="4921403"/>
            <a:ext cx="356838" cy="817756"/>
          </a:xfrm>
          <a:prstGeom prst="downArrow">
            <a:avLst>
              <a:gd name="adj1" fmla="val 100000"/>
              <a:gd name="adj2" fmla="val 48571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red light with rays of light coming out of it&#10;&#10;AI-generated content may be incorrect.">
            <a:extLst>
              <a:ext uri="{FF2B5EF4-FFF2-40B4-BE49-F238E27FC236}">
                <a16:creationId xmlns:a16="http://schemas.microsoft.com/office/drawing/2014/main" id="{43093F5B-5742-BF97-272A-07B62D4090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819" y="4566425"/>
            <a:ext cx="669073" cy="669073"/>
          </a:xfrm>
          <a:prstGeom prst="rect">
            <a:avLst/>
          </a:prstGeom>
        </p:spPr>
      </p:pic>
      <p:sp>
        <p:nvSpPr>
          <p:cNvPr id="13" name="Can 12">
            <a:extLst>
              <a:ext uri="{FF2B5EF4-FFF2-40B4-BE49-F238E27FC236}">
                <a16:creationId xmlns:a16="http://schemas.microsoft.com/office/drawing/2014/main" id="{59AB94F4-9598-BE00-3975-3DDE05422175}"/>
              </a:ext>
            </a:extLst>
          </p:cNvPr>
          <p:cNvSpPr/>
          <p:nvPr/>
        </p:nvSpPr>
        <p:spPr>
          <a:xfrm>
            <a:off x="959004" y="4787590"/>
            <a:ext cx="1457093" cy="1031216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E735EDA-631A-CD99-5B36-20036A03335B}"/>
              </a:ext>
            </a:extLst>
          </p:cNvPr>
          <p:cNvSpPr txBox="1">
            <a:spLocks/>
          </p:cNvSpPr>
          <p:nvPr/>
        </p:nvSpPr>
        <p:spPr>
          <a:xfrm>
            <a:off x="5664819" y="1970049"/>
            <a:ext cx="3170662" cy="2152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 trained model can:</a:t>
            </a:r>
          </a:p>
          <a:p>
            <a:pPr lvl="1"/>
            <a:r>
              <a:rPr lang="en-US" sz="1600" dirty="0"/>
              <a:t>Continuously receive real-time metrics</a:t>
            </a:r>
          </a:p>
          <a:p>
            <a:pPr lvl="1"/>
            <a:r>
              <a:rPr lang="en-US" sz="1600" dirty="0"/>
              <a:t>Detect anomalies in the system's behavior</a:t>
            </a:r>
          </a:p>
          <a:p>
            <a:pPr lvl="1"/>
            <a:r>
              <a:rPr lang="en-US" sz="1600" dirty="0"/>
              <a:t>Trigger alarms when deviations are observed</a:t>
            </a:r>
            <a:endParaRPr lang="en-US" sz="1400" dirty="0"/>
          </a:p>
          <a:p>
            <a:pPr>
              <a:buFont typeface="Wingdings" pitchFamily="2" charset="2"/>
              <a:buChar char="ü"/>
            </a:pPr>
            <a:endParaRPr lang="en-US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76076D-95B8-2B66-E510-A985EE541A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5493" y="5066990"/>
            <a:ext cx="687039" cy="687039"/>
          </a:xfrm>
          <a:prstGeom prst="rect">
            <a:avLst/>
          </a:prstGeom>
        </p:spPr>
      </p:pic>
      <p:sp>
        <p:nvSpPr>
          <p:cNvPr id="16" name="Down Arrow 15">
            <a:extLst>
              <a:ext uri="{FF2B5EF4-FFF2-40B4-BE49-F238E27FC236}">
                <a16:creationId xmlns:a16="http://schemas.microsoft.com/office/drawing/2014/main" id="{DE1A345A-54D3-804F-21C5-3F261F155308}"/>
              </a:ext>
            </a:extLst>
          </p:cNvPr>
          <p:cNvSpPr/>
          <p:nvPr/>
        </p:nvSpPr>
        <p:spPr>
          <a:xfrm rot="16200000">
            <a:off x="2968084" y="4819185"/>
            <a:ext cx="356838" cy="985024"/>
          </a:xfrm>
          <a:prstGeom prst="downArrow">
            <a:avLst>
              <a:gd name="adj1" fmla="val 100000"/>
              <a:gd name="adj2" fmla="val 485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6618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95960" y="3718560"/>
            <a:ext cx="7899400" cy="1946909"/>
          </a:xfrm>
        </p:spPr>
        <p:txBody>
          <a:bodyPr>
            <a:normAutofit/>
          </a:bodyPr>
          <a:lstStyle/>
          <a:p>
            <a:r>
              <a:rPr lang="en-US" dirty="0"/>
              <a:t>DAQ Specialty: </a:t>
            </a:r>
            <a:br>
              <a:rPr lang="en-US" dirty="0"/>
            </a:br>
            <a:r>
              <a:rPr lang="en-US" dirty="0"/>
              <a:t>Data Quality Monitoring</a:t>
            </a:r>
          </a:p>
        </p:txBody>
      </p:sp>
      <p:pic>
        <p:nvPicPr>
          <p:cNvPr id="5124" name="Picture 4" descr="Šimtalapis">
            <a:extLst>
              <a:ext uri="{FF2B5EF4-FFF2-40B4-BE49-F238E27FC236}">
                <a16:creationId xmlns:a16="http://schemas.microsoft.com/office/drawing/2014/main" id="{1FA460F0-7912-5439-503C-814DEF775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038" y="749643"/>
            <a:ext cx="2627827" cy="283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8769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How to Monitor a System with too Many Rapidly Changing Parameters?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0411" y="1759724"/>
            <a:ext cx="4702437" cy="445325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/>
              <a:t>Detectors of the LHC experiments are incredibly complex devices: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Up to 10</a:t>
            </a:r>
            <a:r>
              <a:rPr lang="en-US" sz="1800" baseline="30000" dirty="0"/>
              <a:t>8</a:t>
            </a:r>
            <a:r>
              <a:rPr lang="en-US" sz="1800" dirty="0"/>
              <a:t> output data channels</a:t>
            </a:r>
            <a:endParaRPr lang="en-US" sz="1800" baseline="30000" dirty="0"/>
          </a:p>
          <a:p>
            <a:pPr lvl="1">
              <a:lnSpc>
                <a:spcPct val="120000"/>
              </a:lnSpc>
            </a:pPr>
            <a:r>
              <a:rPr lang="en-US" sz="1800" dirty="0"/>
              <a:t>Operate at 40 MHz rate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Traditional monitoring would yield in O(1) PHz (petahertz) metrics update rate: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Completely unfeasible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However, DAQ system provides a handle on these metrics</a:t>
            </a:r>
          </a:p>
          <a:p>
            <a:pPr>
              <a:lnSpc>
                <a:spcPct val="120000"/>
              </a:lnSpc>
            </a:pPr>
            <a:r>
              <a:rPr lang="en-US" sz="2000" b="1" dirty="0"/>
              <a:t>What that would be?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374" y="1810756"/>
            <a:ext cx="3412985" cy="27665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132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325369"/>
            <a:ext cx="3276451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300" dirty="0"/>
              <a:t>What happens in reality</a:t>
            </a:r>
          </a:p>
        </p:txBody>
      </p:sp>
      <p:sp>
        <p:nvSpPr>
          <p:cNvPr id="2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60" y="2586994"/>
            <a:ext cx="2606040" cy="18288"/>
          </a:xfrm>
          <a:custGeom>
            <a:avLst/>
            <a:gdLst>
              <a:gd name="connsiteX0" fmla="*/ 0 w 2606040"/>
              <a:gd name="connsiteY0" fmla="*/ 0 h 18288"/>
              <a:gd name="connsiteX1" fmla="*/ 625450 w 2606040"/>
              <a:gd name="connsiteY1" fmla="*/ 0 h 18288"/>
              <a:gd name="connsiteX2" fmla="*/ 1224839 w 2606040"/>
              <a:gd name="connsiteY2" fmla="*/ 0 h 18288"/>
              <a:gd name="connsiteX3" fmla="*/ 1824228 w 2606040"/>
              <a:gd name="connsiteY3" fmla="*/ 0 h 18288"/>
              <a:gd name="connsiteX4" fmla="*/ 2606040 w 2606040"/>
              <a:gd name="connsiteY4" fmla="*/ 0 h 18288"/>
              <a:gd name="connsiteX5" fmla="*/ 2606040 w 2606040"/>
              <a:gd name="connsiteY5" fmla="*/ 18288 h 18288"/>
              <a:gd name="connsiteX6" fmla="*/ 1902409 w 2606040"/>
              <a:gd name="connsiteY6" fmla="*/ 18288 h 18288"/>
              <a:gd name="connsiteX7" fmla="*/ 1276960 w 2606040"/>
              <a:gd name="connsiteY7" fmla="*/ 18288 h 18288"/>
              <a:gd name="connsiteX8" fmla="*/ 677570 w 2606040"/>
              <a:gd name="connsiteY8" fmla="*/ 18288 h 18288"/>
              <a:gd name="connsiteX9" fmla="*/ 0 w 2606040"/>
              <a:gd name="connsiteY9" fmla="*/ 18288 h 18288"/>
              <a:gd name="connsiteX10" fmla="*/ 0 w 2606040"/>
              <a:gd name="connsiteY1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6040" h="18288" fill="none" extrusionOk="0">
                <a:moveTo>
                  <a:pt x="0" y="0"/>
                </a:moveTo>
                <a:cubicBezTo>
                  <a:pt x="266776" y="-600"/>
                  <a:pt x="322756" y="3201"/>
                  <a:pt x="625450" y="0"/>
                </a:cubicBezTo>
                <a:cubicBezTo>
                  <a:pt x="928144" y="-3201"/>
                  <a:pt x="968141" y="9269"/>
                  <a:pt x="1224839" y="0"/>
                </a:cubicBezTo>
                <a:cubicBezTo>
                  <a:pt x="1481537" y="-9269"/>
                  <a:pt x="1569059" y="21947"/>
                  <a:pt x="1824228" y="0"/>
                </a:cubicBezTo>
                <a:cubicBezTo>
                  <a:pt x="2079397" y="-21947"/>
                  <a:pt x="2326053" y="-10194"/>
                  <a:pt x="2606040" y="0"/>
                </a:cubicBezTo>
                <a:cubicBezTo>
                  <a:pt x="2605462" y="4771"/>
                  <a:pt x="2606793" y="12323"/>
                  <a:pt x="2606040" y="18288"/>
                </a:cubicBezTo>
                <a:cubicBezTo>
                  <a:pt x="2256758" y="31410"/>
                  <a:pt x="2173673" y="-12878"/>
                  <a:pt x="1902409" y="18288"/>
                </a:cubicBezTo>
                <a:cubicBezTo>
                  <a:pt x="1631145" y="49454"/>
                  <a:pt x="1461378" y="5466"/>
                  <a:pt x="1276960" y="18288"/>
                </a:cubicBezTo>
                <a:cubicBezTo>
                  <a:pt x="1092542" y="31110"/>
                  <a:pt x="890442" y="13213"/>
                  <a:pt x="677570" y="18288"/>
                </a:cubicBezTo>
                <a:cubicBezTo>
                  <a:pt x="464698" y="23364"/>
                  <a:pt x="187648" y="35837"/>
                  <a:pt x="0" y="18288"/>
                </a:cubicBezTo>
                <a:cubicBezTo>
                  <a:pt x="841" y="12879"/>
                  <a:pt x="-726" y="3977"/>
                  <a:pt x="0" y="0"/>
                </a:cubicBezTo>
                <a:close/>
              </a:path>
              <a:path w="2606040" h="18288" stroke="0" extrusionOk="0">
                <a:moveTo>
                  <a:pt x="0" y="0"/>
                </a:moveTo>
                <a:cubicBezTo>
                  <a:pt x="197231" y="3803"/>
                  <a:pt x="358914" y="-9291"/>
                  <a:pt x="599389" y="0"/>
                </a:cubicBezTo>
                <a:cubicBezTo>
                  <a:pt x="839864" y="9291"/>
                  <a:pt x="979371" y="8509"/>
                  <a:pt x="1303020" y="0"/>
                </a:cubicBezTo>
                <a:cubicBezTo>
                  <a:pt x="1626669" y="-8509"/>
                  <a:pt x="1726300" y="7440"/>
                  <a:pt x="1876349" y="0"/>
                </a:cubicBezTo>
                <a:cubicBezTo>
                  <a:pt x="2026398" y="-7440"/>
                  <a:pt x="2430712" y="17957"/>
                  <a:pt x="2606040" y="0"/>
                </a:cubicBezTo>
                <a:cubicBezTo>
                  <a:pt x="2605426" y="8857"/>
                  <a:pt x="2606544" y="13619"/>
                  <a:pt x="2606040" y="18288"/>
                </a:cubicBezTo>
                <a:cubicBezTo>
                  <a:pt x="2393024" y="2241"/>
                  <a:pt x="2191161" y="39259"/>
                  <a:pt x="1980590" y="18288"/>
                </a:cubicBezTo>
                <a:cubicBezTo>
                  <a:pt x="1770019" y="-2683"/>
                  <a:pt x="1476440" y="36114"/>
                  <a:pt x="1276960" y="18288"/>
                </a:cubicBezTo>
                <a:cubicBezTo>
                  <a:pt x="1077480" y="463"/>
                  <a:pt x="880988" y="42125"/>
                  <a:pt x="651510" y="18288"/>
                </a:cubicBezTo>
                <a:cubicBezTo>
                  <a:pt x="422032" y="-5549"/>
                  <a:pt x="130744" y="-1947"/>
                  <a:pt x="0" y="18288"/>
                </a:cubicBezTo>
                <a:cubicBezTo>
                  <a:pt x="-487" y="10816"/>
                  <a:pt x="-839" y="60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" y="2943921"/>
            <a:ext cx="3407999" cy="328589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900" dirty="0"/>
              <a:t>A complex project has a chance to succeed only if it is prepared to handle problems</a:t>
            </a:r>
          </a:p>
          <a:p>
            <a:r>
              <a:rPr lang="en-US" sz="1900" dirty="0"/>
              <a:t>Monitoring System serves as the first line of defense:</a:t>
            </a:r>
          </a:p>
          <a:p>
            <a:pPr lvl="1"/>
            <a:r>
              <a:rPr lang="en-US" sz="1900" dirty="0"/>
              <a:t>Detects issues</a:t>
            </a:r>
          </a:p>
          <a:p>
            <a:pPr lvl="1"/>
            <a:r>
              <a:rPr lang="en-US" sz="1900" dirty="0"/>
              <a:t>Reports them</a:t>
            </a:r>
          </a:p>
          <a:p>
            <a:pPr lvl="1"/>
            <a:r>
              <a:rPr lang="en-US" sz="1900" dirty="0"/>
              <a:t>Helps to investigate</a:t>
            </a:r>
          </a:p>
          <a:p>
            <a:pPr lvl="1"/>
            <a:r>
              <a:rPr lang="en-US" sz="1900" dirty="0"/>
              <a:t>Assists in applying solutions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20/6/2025</a:t>
            </a:r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7799" r="16533"/>
          <a:stretch/>
        </p:blipFill>
        <p:spPr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86300" y="6356350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000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15th International School of Trigger &amp; Data Acquisition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29550" y="6356350"/>
            <a:ext cx="685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7D47BD48-5F55-4E2A-AC77-C33B9F48B672}" type="slidenum">
              <a:rPr lang="en-US">
                <a:solidFill>
                  <a:srgbClr val="FFFFFF"/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5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79224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Detector Metrics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69989"/>
            <a:ext cx="4065270" cy="403297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Every</a:t>
            </a:r>
            <a:r>
              <a:rPr lang="en-US" sz="2000" b="1" dirty="0"/>
              <a:t> Physics Event </a:t>
            </a:r>
            <a:r>
              <a:rPr lang="en-US" sz="2000" dirty="0"/>
              <a:t>contains the current state of a sub-set of detector channels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An expert can often identify issues by inspecting graphical event representations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Such experts are rare and can’t be present in the Control Room 24/7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20/6/2025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50</a:t>
            </a:fld>
            <a:endParaRPr lang="en-GB"/>
          </a:p>
        </p:txBody>
      </p:sp>
      <p:pic>
        <p:nvPicPr>
          <p:cNvPr id="7" name="Picture 6" descr="run205113_evt12611816_DetailI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4564" y="1948334"/>
            <a:ext cx="3565231" cy="241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101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2515" y="327957"/>
            <a:ext cx="5629683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Histograms</a:t>
            </a:r>
            <a:r>
              <a:rPr lang="en-US" sz="4000" dirty="0"/>
              <a:t> to the Rescue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0297" y="1806498"/>
            <a:ext cx="5633312" cy="2750634"/>
          </a:xfrm>
        </p:spPr>
        <p:txBody>
          <a:bodyPr>
            <a:noAutofit/>
          </a:bodyPr>
          <a:lstStyle/>
          <a:p>
            <a:r>
              <a:rPr lang="en-US" sz="2000" dirty="0"/>
              <a:t>Extract </a:t>
            </a:r>
            <a:r>
              <a:rPr lang="en-US" sz="2000" b="1" dirty="0"/>
              <a:t>detector metrics </a:t>
            </a:r>
            <a:r>
              <a:rPr lang="en-US" sz="2000" i="1" dirty="0"/>
              <a:t>from raw physics events </a:t>
            </a:r>
            <a:r>
              <a:rPr lang="en-US" sz="2000" dirty="0"/>
              <a:t>and build their </a:t>
            </a:r>
            <a:r>
              <a:rPr lang="en-US" sz="2000" b="1" dirty="0"/>
              <a:t>statistical distributions</a:t>
            </a:r>
            <a:r>
              <a:rPr lang="en-US" sz="2000" dirty="0"/>
              <a:t> (histograms):</a:t>
            </a:r>
          </a:p>
          <a:p>
            <a:pPr lvl="1"/>
            <a:r>
              <a:rPr lang="en-US" sz="1600" dirty="0"/>
              <a:t>Hit maps, Efficiency curves, Timing distributions, …</a:t>
            </a:r>
          </a:p>
          <a:p>
            <a:r>
              <a:rPr lang="en-US" sz="2000" dirty="0"/>
              <a:t>Analyze these histograms with statistical methods:</a:t>
            </a:r>
          </a:p>
          <a:p>
            <a:pPr lvl="1"/>
            <a:r>
              <a:rPr lang="en-US" sz="1600" dirty="0"/>
              <a:t>Fit, X</a:t>
            </a:r>
            <a:r>
              <a:rPr lang="en-US" sz="1600" baseline="30000" dirty="0"/>
              <a:t>2</a:t>
            </a:r>
            <a:r>
              <a:rPr lang="en-US" sz="1600" dirty="0"/>
              <a:t>, Reference comparison, …</a:t>
            </a:r>
          </a:p>
          <a:p>
            <a:r>
              <a:rPr lang="en-US" sz="2000" dirty="0"/>
              <a:t>Generate a new set of </a:t>
            </a:r>
            <a:r>
              <a:rPr lang="en-US" sz="2000" b="1" i="1" dirty="0"/>
              <a:t>gauge-type metrics </a:t>
            </a:r>
            <a:r>
              <a:rPr lang="en-US" sz="2000" dirty="0"/>
              <a:t>representing </a:t>
            </a:r>
            <a:r>
              <a:rPr lang="en-US" sz="2000" b="1" i="1" dirty="0"/>
              <a:t>the quality of the collected data</a:t>
            </a:r>
            <a:endParaRPr lang="en-US" sz="1400" b="1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51</a:t>
            </a:fld>
            <a:endParaRPr lang="en-GB"/>
          </a:p>
        </p:txBody>
      </p:sp>
      <p:pic>
        <p:nvPicPr>
          <p:cNvPr id="7" name="Picture 6" descr="run205113_evt12611816_DetailI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509" y="972141"/>
            <a:ext cx="1932713" cy="1262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58" y="4682199"/>
            <a:ext cx="2257015" cy="151063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6242" y="3048325"/>
            <a:ext cx="1895248" cy="9604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/>
              <a:t>Physics Event Analysis Algorithms</a:t>
            </a:r>
          </a:p>
        </p:txBody>
      </p:sp>
      <p:cxnSp>
        <p:nvCxnSpPr>
          <p:cNvPr id="11" name="Straight Arrow Connector 10"/>
          <p:cNvCxnSpPr>
            <a:stCxn id="7" idx="2"/>
            <a:endCxn id="9" idx="0"/>
          </p:cNvCxnSpPr>
          <p:nvPr/>
        </p:nvCxnSpPr>
        <p:spPr>
          <a:xfrm>
            <a:off x="1513866" y="2235116"/>
            <a:ext cx="0" cy="813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3944" y="2407841"/>
            <a:ext cx="1099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Samples of Physics  Events</a:t>
            </a:r>
          </a:p>
        </p:txBody>
      </p:sp>
      <p:cxnSp>
        <p:nvCxnSpPr>
          <p:cNvPr id="22" name="Straight Arrow Connector 21"/>
          <p:cNvCxnSpPr>
            <a:stCxn id="9" idx="2"/>
            <a:endCxn id="8" idx="0"/>
          </p:cNvCxnSpPr>
          <p:nvPr/>
        </p:nvCxnSpPr>
        <p:spPr>
          <a:xfrm>
            <a:off x="1513866" y="4008740"/>
            <a:ext cx="0" cy="673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36592" y="4134859"/>
            <a:ext cx="8928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Histograms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864128" y="4858676"/>
            <a:ext cx="1601952" cy="1157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/>
              <a:t>Statistical Analysis Algorithms</a:t>
            </a:r>
          </a:p>
        </p:txBody>
      </p:sp>
      <p:cxnSp>
        <p:nvCxnSpPr>
          <p:cNvPr id="27" name="Straight Arrow Connector 26"/>
          <p:cNvCxnSpPr>
            <a:cxnSpLocks/>
            <a:stCxn id="8" idx="3"/>
            <a:endCxn id="26" idx="1"/>
          </p:cNvCxnSpPr>
          <p:nvPr/>
        </p:nvCxnSpPr>
        <p:spPr>
          <a:xfrm>
            <a:off x="2642373" y="5437519"/>
            <a:ext cx="12217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115" y="4694700"/>
            <a:ext cx="1521127" cy="1485635"/>
          </a:xfrm>
          <a:prstGeom prst="rect">
            <a:avLst/>
          </a:prstGeom>
        </p:spPr>
      </p:pic>
      <p:cxnSp>
        <p:nvCxnSpPr>
          <p:cNvPr id="33" name="Straight Arrow Connector 32"/>
          <p:cNvCxnSpPr>
            <a:cxnSpLocks/>
            <a:stCxn id="26" idx="3"/>
            <a:endCxn id="32" idx="1"/>
          </p:cNvCxnSpPr>
          <p:nvPr/>
        </p:nvCxnSpPr>
        <p:spPr>
          <a:xfrm flipV="1">
            <a:off x="5466080" y="5437518"/>
            <a:ext cx="109603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05687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B53CC-E132-B907-8B47-AE25AFEC3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 for Anomaly Detection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D455B-0E98-510C-CF6F-E6F692EBD8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5698" y="1916242"/>
            <a:ext cx="4099870" cy="3998526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A rapidly evolving and increasingly popular research area in particle physics</a:t>
            </a:r>
          </a:p>
          <a:p>
            <a:r>
              <a:rPr lang="en-US" sz="2000" dirty="0"/>
              <a:t>ML model training with histograms</a:t>
            </a:r>
          </a:p>
          <a:p>
            <a:pPr lvl="1"/>
            <a:r>
              <a:rPr lang="en-US" sz="1600" dirty="0"/>
              <a:t>Mimics the traditional approach by analyzing statistical distributions</a:t>
            </a:r>
          </a:p>
          <a:p>
            <a:r>
              <a:rPr lang="en-US" sz="2000" dirty="0"/>
              <a:t>Training models on raw or pre-processed detector data</a:t>
            </a:r>
          </a:p>
          <a:p>
            <a:pPr lvl="1"/>
            <a:r>
              <a:rPr lang="en-US" sz="1600" dirty="0"/>
              <a:t>Faster and more responsive anomaly detection</a:t>
            </a:r>
          </a:p>
          <a:p>
            <a:pPr lvl="1"/>
            <a:r>
              <a:rPr lang="en-US" sz="1600" dirty="0"/>
              <a:t>Sensitivity to rare or unexpected events</a:t>
            </a:r>
          </a:p>
          <a:p>
            <a:pPr lvl="1"/>
            <a:r>
              <a:rPr lang="en-US" sz="1600" dirty="0"/>
              <a:t>Can uncover subtle patterns not easily visible in histograms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F794B-C91F-91B5-93DB-72E6763DA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F86D3-7C10-8D1E-75A3-A7DE0BFCA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FAF32-DDB9-BE5F-72C2-DC48691D9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52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9CB21E-8AAE-260D-C7E6-AF3694152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184" y="1790878"/>
            <a:ext cx="3945924" cy="14795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F38353-0D48-5DD7-09E3-FE617EC95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4626" y="3734131"/>
            <a:ext cx="4075670" cy="207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4408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ctangle 103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4" name="Picture 6" descr="Google's new Pixel phones spell the end of the Nexus line">
            <a:extLst>
              <a:ext uri="{FF2B5EF4-FFF2-40B4-BE49-F238E27FC236}">
                <a16:creationId xmlns:a16="http://schemas.microsoft.com/office/drawing/2014/main" id="{ACC0AAAB-A47D-CA8C-9A50-16EDE197FC7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3" r="3802" b="2"/>
          <a:stretch>
            <a:fillRect/>
          </a:stretch>
        </p:blipFill>
        <p:spPr bwMode="auto">
          <a:xfrm>
            <a:off x="20" y="1282"/>
            <a:ext cx="9143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20/6/2025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10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15th International School of Trigger &amp; Data Acquisition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7D47BD48-5F55-4E2A-AC77-C33B9F48B672}" type="slidenum">
              <a:rPr lang="en-US">
                <a:solidFill>
                  <a:srgbClr val="FFFFFF"/>
                </a:solidFill>
              </a:rPr>
              <a:pPr defTabSz="914400">
                <a:spcAft>
                  <a:spcPts val="600"/>
                </a:spcAft>
              </a:pPr>
              <a:t>53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255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8000343" cy="1325563"/>
          </a:xfrm>
        </p:spPr>
        <p:txBody>
          <a:bodyPr>
            <a:normAutofit/>
          </a:bodyPr>
          <a:lstStyle/>
          <a:p>
            <a:r>
              <a:rPr lang="en-US" dirty="0"/>
              <a:t>The Simplest Monitoring Example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238565" y="3124019"/>
            <a:ext cx="4666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“Hello, World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08C76C7-18DE-D35B-6DAC-72A591C4D5D9}"/>
              </a:ext>
            </a:extLst>
          </p:cNvPr>
          <p:cNvGrpSpPr/>
          <p:nvPr/>
        </p:nvGrpSpPr>
        <p:grpSpPr>
          <a:xfrm>
            <a:off x="750472" y="1723375"/>
            <a:ext cx="7764878" cy="4193344"/>
            <a:chOff x="750472" y="1723375"/>
            <a:chExt cx="7764878" cy="4193344"/>
          </a:xfrm>
        </p:grpSpPr>
        <p:sp>
          <p:nvSpPr>
            <p:cNvPr id="7" name="Line Callout 1 6"/>
            <p:cNvSpPr/>
            <p:nvPr/>
          </p:nvSpPr>
          <p:spPr>
            <a:xfrm>
              <a:off x="5319346" y="1723375"/>
              <a:ext cx="2277208" cy="904139"/>
            </a:xfrm>
            <a:prstGeom prst="borderCallout1">
              <a:avLst>
                <a:gd name="adj1" fmla="val 103614"/>
                <a:gd name="adj2" fmla="val 21625"/>
                <a:gd name="adj3" fmla="val 160448"/>
                <a:gd name="adj4" fmla="val -3975"/>
              </a:avLst>
            </a:prstGeom>
            <a:solidFill>
              <a:schemeClr val="tx2">
                <a:lumMod val="40000"/>
                <a:lumOff val="60000"/>
              </a:schemeClr>
            </a:solidFill>
            <a:ln w="9525">
              <a:solidFill>
                <a:schemeClr val="tx2">
                  <a:lumMod val="40000"/>
                  <a:lumOff val="6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i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The monitoring message</a:t>
              </a:r>
              <a:endParaRPr lang="en-GB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" name="Line Callout 1 7"/>
            <p:cNvSpPr/>
            <p:nvPr/>
          </p:nvSpPr>
          <p:spPr>
            <a:xfrm>
              <a:off x="750472" y="1723375"/>
              <a:ext cx="2277208" cy="904139"/>
            </a:xfrm>
            <a:prstGeom prst="borderCallout1">
              <a:avLst>
                <a:gd name="adj1" fmla="val 106874"/>
                <a:gd name="adj2" fmla="val 69308"/>
                <a:gd name="adj3" fmla="val 164226"/>
                <a:gd name="adj4" fmla="val 89902"/>
              </a:avLst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i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The monitoring API function</a:t>
              </a:r>
              <a:endParaRPr lang="en-GB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B6802BD-8925-4A02-2451-23EF8A5D49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10744" y="4481042"/>
              <a:ext cx="2355457" cy="137880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2073D8B-3117-4154-8C51-7835760695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0472" y="4437819"/>
              <a:ext cx="2120113" cy="142202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59952D4-828B-FA7A-EA3A-B68F0F55B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28306" y="4378165"/>
              <a:ext cx="1304952" cy="153855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89EAD9A-97DF-CBE0-7CA6-62ACDF85B2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42409" y="4437819"/>
              <a:ext cx="1172941" cy="1127188"/>
            </a:xfrm>
            <a:prstGeom prst="rect">
              <a:avLst/>
            </a:prstGeom>
          </p:spPr>
        </p:pic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B2A3CC2-71D9-994E-E915-526D3A930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56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13584-9E32-3406-BEAE-6FF387DC0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Reverse Engineering the Hello World application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970E1E3-9853-C05F-6C94-C506C22D2D7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96189955"/>
              </p:ext>
            </p:extLst>
          </p:nvPr>
        </p:nvGraphicFramePr>
        <p:xfrm>
          <a:off x="453483" y="1989491"/>
          <a:ext cx="8030503" cy="1165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08021-A550-DDC0-3D5A-3F20E7526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438" y="3253617"/>
            <a:ext cx="2387032" cy="19334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Declares the API</a:t>
            </a:r>
          </a:p>
          <a:p>
            <a:pPr marL="0" indent="0">
              <a:buNone/>
            </a:pPr>
            <a:r>
              <a:rPr lang="en-US" sz="1800" dirty="0"/>
              <a:t>Stable and mature</a:t>
            </a:r>
          </a:p>
          <a:p>
            <a:pPr marL="0" indent="0">
              <a:buNone/>
            </a:pPr>
            <a:r>
              <a:rPr lang="en-US" sz="1800" dirty="0"/>
              <a:t>Implementation-agnostic</a:t>
            </a:r>
          </a:p>
          <a:p>
            <a:pPr marL="0" indent="0">
              <a:buNone/>
            </a:pPr>
            <a:r>
              <a:rPr lang="en-US" sz="1800" dirty="0"/>
              <a:t>Shared by all Python programs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F42A17-6F1D-813F-081B-9BCA2F16B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9F13CC-B0F4-65FE-8771-CFC16C5A3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1EAD01-3BE3-F1EB-193A-461439819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7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ED2B40-80F5-0FD6-1865-BABC89ABEAA3}"/>
              </a:ext>
            </a:extLst>
          </p:cNvPr>
          <p:cNvSpPr txBox="1">
            <a:spLocks/>
          </p:cNvSpPr>
          <p:nvPr/>
        </p:nvSpPr>
        <p:spPr>
          <a:xfrm>
            <a:off x="3672468" y="3253617"/>
            <a:ext cx="1970049" cy="2611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Defines the API implementation</a:t>
            </a:r>
          </a:p>
          <a:p>
            <a:pPr marL="0" indent="0">
              <a:buNone/>
            </a:pPr>
            <a:r>
              <a:rPr lang="en-US" sz="1800" dirty="0"/>
              <a:t>Transparent for the the </a:t>
            </a:r>
            <a:r>
              <a:rPr lang="en-US" sz="1800" b="1" dirty="0">
                <a:solidFill>
                  <a:schemeClr val="accent2"/>
                </a:solidFill>
              </a:rPr>
              <a:t>API</a:t>
            </a:r>
            <a:r>
              <a:rPr lang="en-US" sz="1800" dirty="0"/>
              <a:t> users</a:t>
            </a:r>
          </a:p>
          <a:p>
            <a:pPr marL="0" indent="0">
              <a:buNone/>
            </a:pPr>
            <a:r>
              <a:rPr lang="en-US" sz="1800" dirty="0"/>
              <a:t>Can be seamlessly updated in new Python versions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43A0794-DE43-CFF6-509A-EE480F1E582F}"/>
              </a:ext>
            </a:extLst>
          </p:cNvPr>
          <p:cNvSpPr txBox="1">
            <a:spLocks/>
          </p:cNvSpPr>
          <p:nvPr/>
        </p:nvSpPr>
        <p:spPr>
          <a:xfrm>
            <a:off x="6586655" y="3253617"/>
            <a:ext cx="1970050" cy="28052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Visualize messages</a:t>
            </a:r>
          </a:p>
          <a:p>
            <a:pPr marL="0" indent="0">
              <a:buNone/>
            </a:pPr>
            <a:r>
              <a:rPr lang="en-US" sz="1800" dirty="0"/>
              <a:t>Strictly bound to the output device</a:t>
            </a:r>
          </a:p>
          <a:p>
            <a:pPr marL="0" indent="0">
              <a:buNone/>
            </a:pPr>
            <a:r>
              <a:rPr lang="en-US" sz="1800" dirty="0"/>
              <a:t>Strictly bound to the Python module implementation</a:t>
            </a:r>
          </a:p>
        </p:txBody>
      </p:sp>
      <p:pic>
        <p:nvPicPr>
          <p:cNvPr id="14" name="Picture 10">
            <a:extLst>
              <a:ext uri="{FF2B5EF4-FFF2-40B4-BE49-F238E27FC236}">
                <a16:creationId xmlns:a16="http://schemas.microsoft.com/office/drawing/2014/main" id="{B54FEB64-8E2F-AF08-D60B-7FB1CC1D5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49" y="3990160"/>
            <a:ext cx="460358" cy="460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Free hook check mark check vector">
            <a:extLst>
              <a:ext uri="{FF2B5EF4-FFF2-40B4-BE49-F238E27FC236}">
                <a16:creationId xmlns:a16="http://schemas.microsoft.com/office/drawing/2014/main" id="{35D35BB3-BC99-8A08-89F6-B133CCE2F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772" y="3975417"/>
            <a:ext cx="489844" cy="48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Free hook check mark check vector">
            <a:extLst>
              <a:ext uri="{FF2B5EF4-FFF2-40B4-BE49-F238E27FC236}">
                <a16:creationId xmlns:a16="http://schemas.microsoft.com/office/drawing/2014/main" id="{591B2CE7-7216-4581-9405-4A8C0C039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322" y="3975417"/>
            <a:ext cx="489844" cy="48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95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8112580" cy="1325563"/>
          </a:xfrm>
        </p:spPr>
        <p:txBody>
          <a:bodyPr>
            <a:normAutofit/>
          </a:bodyPr>
          <a:lstStyle/>
          <a:p>
            <a:r>
              <a:rPr lang="en-US" dirty="0"/>
              <a:t>Is Python’s </a:t>
            </a:r>
            <a:r>
              <a:rPr lang="en-US" b="1" dirty="0"/>
              <a:t>print()</a:t>
            </a:r>
            <a:r>
              <a:rPr lang="en-US" dirty="0"/>
              <a:t> good for Monitoring?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2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“Hello, World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  <a:r>
              <a:rPr lang="en-US" sz="32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r>
              <a:rPr lang="en-GB" sz="2400" dirty="0"/>
              <a:t>It’s simple and easy to use — </a:t>
            </a:r>
            <a:r>
              <a:rPr lang="en-GB" sz="2400" b="1" dirty="0"/>
              <a:t>a decent API for basic output</a:t>
            </a:r>
            <a:endParaRPr lang="en-GB" sz="2400" dirty="0"/>
          </a:p>
          <a:p>
            <a:r>
              <a:rPr lang="en-GB" sz="2400" dirty="0"/>
              <a:t>However, it </a:t>
            </a:r>
            <a:r>
              <a:rPr lang="en-GB" sz="2400" b="1" dirty="0"/>
              <a:t>doesn't scale</a:t>
            </a:r>
            <a:r>
              <a:rPr lang="en-GB" sz="2400" dirty="0"/>
              <a:t> for real-world, distributed systems:</a:t>
            </a:r>
          </a:p>
          <a:p>
            <a:pPr lvl="1"/>
            <a:r>
              <a:rPr lang="en-GB" sz="2000" dirty="0"/>
              <a:t>Limited to standard output</a:t>
            </a:r>
          </a:p>
          <a:p>
            <a:pPr lvl="1"/>
            <a:r>
              <a:rPr lang="en-GB" sz="2000" dirty="0"/>
              <a:t>No built-in support for metadata (e.g., timestamps, severity, source)</a:t>
            </a:r>
          </a:p>
          <a:p>
            <a:r>
              <a:rPr lang="en-US" sz="2400" dirty="0"/>
              <a:t>With </a:t>
            </a:r>
            <a:r>
              <a:rPr lang="en-US" sz="2400" b="1" dirty="0">
                <a:solidFill>
                  <a:schemeClr val="accent5"/>
                </a:solidFill>
              </a:rPr>
              <a:t>multiple applications </a:t>
            </a:r>
            <a:r>
              <a:rPr lang="en-US" sz="2400" dirty="0"/>
              <a:t>running for </a:t>
            </a:r>
            <a:r>
              <a:rPr lang="en-US" sz="2400" b="1" dirty="0">
                <a:solidFill>
                  <a:schemeClr val="accent5"/>
                </a:solidFill>
              </a:rPr>
              <a:t>a long time </a:t>
            </a:r>
            <a:r>
              <a:rPr lang="en-US" sz="2400" dirty="0"/>
              <a:t>on </a:t>
            </a:r>
            <a:r>
              <a:rPr lang="en-US" sz="2400" b="1" dirty="0">
                <a:solidFill>
                  <a:schemeClr val="accent5"/>
                </a:solidFill>
              </a:rPr>
              <a:t>many computers</a:t>
            </a:r>
            <a:r>
              <a:rPr lang="en-US" sz="2400" dirty="0"/>
              <a:t>, we want to know:</a:t>
            </a:r>
          </a:p>
          <a:p>
            <a:pPr lvl="1"/>
            <a:r>
              <a:rPr lang="en-US" sz="2000" b="1" dirty="0">
                <a:solidFill>
                  <a:srgbClr val="00B0F0"/>
                </a:solidFill>
              </a:rPr>
              <a:t>When</a:t>
            </a:r>
            <a:r>
              <a:rPr lang="en-US" sz="2000" dirty="0"/>
              <a:t> and </a:t>
            </a:r>
            <a:r>
              <a:rPr lang="en-US" sz="2000" b="1" dirty="0">
                <a:solidFill>
                  <a:srgbClr val="00B0F0"/>
                </a:solidFill>
              </a:rPr>
              <a:t>Where</a:t>
            </a:r>
            <a:r>
              <a:rPr lang="en-US" sz="2000" dirty="0"/>
              <a:t> did something happen?</a:t>
            </a:r>
          </a:p>
          <a:p>
            <a:pPr lvl="1"/>
            <a:r>
              <a:rPr lang="en-US" sz="2000" b="1" dirty="0">
                <a:solidFill>
                  <a:srgbClr val="00B0F0"/>
                </a:solidFill>
              </a:rPr>
              <a:t>How important</a:t>
            </a:r>
            <a:r>
              <a:rPr lang="en-US" sz="2000" dirty="0">
                <a:solidFill>
                  <a:srgbClr val="00B0F0"/>
                </a:solidFill>
              </a:rPr>
              <a:t> </a:t>
            </a:r>
            <a:r>
              <a:rPr lang="en-US" sz="2000" dirty="0"/>
              <a:t>was it?</a:t>
            </a:r>
          </a:p>
          <a:p>
            <a:r>
              <a:rPr lang="en-US" sz="2400" dirty="0"/>
              <a:t>Do better off-the shelf solutions exist?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731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136584"/>
          </a:xfrm>
        </p:spPr>
        <p:txBody>
          <a:bodyPr>
            <a:normAutofit/>
          </a:bodyPr>
          <a:lstStyle/>
          <a:p>
            <a:r>
              <a:rPr lang="en-US" dirty="0"/>
              <a:t>The Logging API to the Rescue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20/6/2025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International School of Trigger &amp; Data Acquisition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9</a:t>
            </a:fld>
            <a:endParaRPr lang="en-GB"/>
          </a:p>
        </p:txBody>
      </p:sp>
      <p:sp>
        <p:nvSpPr>
          <p:cNvPr id="10" name="Line Callout 1 9"/>
          <p:cNvSpPr/>
          <p:nvPr/>
        </p:nvSpPr>
        <p:spPr>
          <a:xfrm>
            <a:off x="490655" y="1541437"/>
            <a:ext cx="2215374" cy="517822"/>
          </a:xfrm>
          <a:prstGeom prst="borderCallout1">
            <a:avLst>
              <a:gd name="adj1" fmla="val 18750"/>
              <a:gd name="adj2" fmla="val -8333"/>
              <a:gd name="adj3" fmla="val 54349"/>
              <a:gd name="adj4" fmla="val -111784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>
                <a:solidFill>
                  <a:schemeClr val="tx1"/>
                </a:solidFill>
              </a:rPr>
              <a:t>Standard, simple and well-designed API</a:t>
            </a:r>
            <a:endParaRPr lang="en-GB" sz="1600" i="1" dirty="0">
              <a:solidFill>
                <a:schemeClr val="tx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65B9D1F-6C69-DA34-8D3D-EB0E2072D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195" y="2184538"/>
            <a:ext cx="4324129" cy="789121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56690DCE-8815-9A46-2AF4-A6F10A3D3957}"/>
              </a:ext>
            </a:extLst>
          </p:cNvPr>
          <p:cNvSpPr/>
          <p:nvPr/>
        </p:nvSpPr>
        <p:spPr>
          <a:xfrm>
            <a:off x="657921" y="4486508"/>
            <a:ext cx="7166518" cy="66163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rgbClr val="FFFF00"/>
                </a:solidFill>
              </a:rPr>
              <a:t>INFO:root:Hello</a:t>
            </a:r>
            <a:r>
              <a:rPr lang="en-US" dirty="0">
                <a:solidFill>
                  <a:srgbClr val="FFFF00"/>
                </a:solidFill>
              </a:rPr>
              <a:t>, World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1294485-45BD-9499-9D63-5BEDECCD4B57}"/>
              </a:ext>
            </a:extLst>
          </p:cNvPr>
          <p:cNvGrpSpPr/>
          <p:nvPr/>
        </p:nvGrpSpPr>
        <p:grpSpPr>
          <a:xfrm>
            <a:off x="626327" y="1531432"/>
            <a:ext cx="7194396" cy="4437020"/>
            <a:chOff x="626327" y="1531432"/>
            <a:chExt cx="7194396" cy="4437020"/>
          </a:xfrm>
        </p:grpSpPr>
        <p:sp>
          <p:nvSpPr>
            <p:cNvPr id="12" name="Line Callout 1 11"/>
            <p:cNvSpPr/>
            <p:nvPr/>
          </p:nvSpPr>
          <p:spPr>
            <a:xfrm>
              <a:off x="5381858" y="1531432"/>
              <a:ext cx="2290182" cy="567407"/>
            </a:xfrm>
            <a:prstGeom prst="borderCallout1">
              <a:avLst>
                <a:gd name="adj1" fmla="val 18750"/>
                <a:gd name="adj2" fmla="val -8333"/>
                <a:gd name="adj3" fmla="val -9531"/>
                <a:gd name="adj4" fmla="val -38941"/>
              </a:avLst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i="1" dirty="0">
                  <a:solidFill>
                    <a:schemeClr val="tx1"/>
                  </a:solidFill>
                </a:rPr>
                <a:t>The output format can be easily customized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701381E-22F4-5F3F-3737-610B8777DE9A}"/>
                </a:ext>
              </a:extLst>
            </p:cNvPr>
            <p:cNvSpPr/>
            <p:nvPr/>
          </p:nvSpPr>
          <p:spPr>
            <a:xfrm>
              <a:off x="654205" y="4482790"/>
              <a:ext cx="7166518" cy="66163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>
                  <a:solidFill>
                    <a:srgbClr val="FFFF00"/>
                  </a:solidFill>
                </a:rPr>
                <a:t>2025-06-17 12:25:06,088 INFO [&lt;</a:t>
              </a:r>
              <a:r>
                <a:rPr lang="en-US" dirty="0" err="1">
                  <a:solidFill>
                    <a:srgbClr val="FFFF00"/>
                  </a:solidFill>
                </a:rPr>
                <a:t>main.py</a:t>
              </a:r>
              <a:r>
                <a:rPr lang="en-US" dirty="0">
                  <a:solidFill>
                    <a:srgbClr val="FFFF00"/>
                  </a:solidFill>
                </a:rPr>
                <a:t>&gt;:7&lt;module&gt;()]Hello, World</a:t>
              </a:r>
            </a:p>
          </p:txBody>
        </p:sp>
        <p:sp>
          <p:nvSpPr>
            <p:cNvPr id="17" name="Line Callout 1 16">
              <a:extLst>
                <a:ext uri="{FF2B5EF4-FFF2-40B4-BE49-F238E27FC236}">
                  <a16:creationId xmlns:a16="http://schemas.microsoft.com/office/drawing/2014/main" id="{F28BF350-0425-F832-6DBC-8DD82C4CDA70}"/>
                </a:ext>
              </a:extLst>
            </p:cNvPr>
            <p:cNvSpPr/>
            <p:nvPr/>
          </p:nvSpPr>
          <p:spPr>
            <a:xfrm>
              <a:off x="2686050" y="5440156"/>
              <a:ext cx="1227390" cy="520523"/>
            </a:xfrm>
            <a:prstGeom prst="borderCallout1">
              <a:avLst>
                <a:gd name="adj1" fmla="val -7193"/>
                <a:gd name="adj2" fmla="val 48559"/>
                <a:gd name="adj3" fmla="val -111867"/>
                <a:gd name="adj4" fmla="val 58401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chemeClr val="accent3">
                  <a:lumMod val="40000"/>
                  <a:lumOff val="6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i="1" dirty="0">
                  <a:solidFill>
                    <a:schemeClr val="tx1"/>
                  </a:solidFill>
                </a:rPr>
                <a:t>Severity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18" name="Line Callout 1 17">
              <a:extLst>
                <a:ext uri="{FF2B5EF4-FFF2-40B4-BE49-F238E27FC236}">
                  <a16:creationId xmlns:a16="http://schemas.microsoft.com/office/drawing/2014/main" id="{12686EBA-98BE-FA05-C16B-93ED48349302}"/>
                </a:ext>
              </a:extLst>
            </p:cNvPr>
            <p:cNvSpPr/>
            <p:nvPr/>
          </p:nvSpPr>
          <p:spPr>
            <a:xfrm>
              <a:off x="1021096" y="5447929"/>
              <a:ext cx="1227390" cy="520523"/>
            </a:xfrm>
            <a:prstGeom prst="borderCallout1">
              <a:avLst>
                <a:gd name="adj1" fmla="val -7193"/>
                <a:gd name="adj2" fmla="val 48559"/>
                <a:gd name="adj3" fmla="val -111867"/>
                <a:gd name="adj4" fmla="val 58401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chemeClr val="accent3">
                  <a:lumMod val="40000"/>
                  <a:lumOff val="6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i="1" dirty="0">
                  <a:solidFill>
                    <a:schemeClr val="tx1"/>
                  </a:solidFill>
                </a:rPr>
                <a:t>Timestamp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19" name="Line Callout 1 18">
              <a:extLst>
                <a:ext uri="{FF2B5EF4-FFF2-40B4-BE49-F238E27FC236}">
                  <a16:creationId xmlns:a16="http://schemas.microsoft.com/office/drawing/2014/main" id="{0E58C774-7CC5-303A-87F6-E82514450092}"/>
                </a:ext>
              </a:extLst>
            </p:cNvPr>
            <p:cNvSpPr/>
            <p:nvPr/>
          </p:nvSpPr>
          <p:spPr>
            <a:xfrm>
              <a:off x="4351004" y="5439199"/>
              <a:ext cx="1227390" cy="520523"/>
            </a:xfrm>
            <a:prstGeom prst="borderCallout1">
              <a:avLst>
                <a:gd name="adj1" fmla="val -7193"/>
                <a:gd name="adj2" fmla="val 48559"/>
                <a:gd name="adj3" fmla="val -124029"/>
                <a:gd name="adj4" fmla="val 40883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chemeClr val="accent3">
                  <a:lumMod val="40000"/>
                  <a:lumOff val="6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i="1" dirty="0">
                  <a:solidFill>
                    <a:schemeClr val="tx1"/>
                  </a:solidFill>
                </a:rPr>
                <a:t>Source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B548BE49-C9E1-402C-5140-2C0A9776D4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6327" y="2184058"/>
              <a:ext cx="6644268" cy="13404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451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38184</TotalTime>
  <Words>3200</Words>
  <Application>Microsoft Macintosh PowerPoint</Application>
  <PresentationFormat>On-screen Show (4:3)</PresentationFormat>
  <Paragraphs>595</Paragraphs>
  <Slides>53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1" baseType="lpstr">
      <vt:lpstr>Arial</vt:lpstr>
      <vt:lpstr>Calibri</vt:lpstr>
      <vt:lpstr>Calibri Light</vt:lpstr>
      <vt:lpstr>Courier</vt:lpstr>
      <vt:lpstr>Courier New</vt:lpstr>
      <vt:lpstr>Times New Roman</vt:lpstr>
      <vt:lpstr>Wingdings</vt:lpstr>
      <vt:lpstr>Office Theme</vt:lpstr>
      <vt:lpstr>Design and Implementation of a Monitoring System</vt:lpstr>
      <vt:lpstr>What you are expected to learn in the next hour</vt:lpstr>
      <vt:lpstr>Why do systems need to be Monitored?</vt:lpstr>
      <vt:lpstr>How the Higgs boson discovery would look like in a Perfect World</vt:lpstr>
      <vt:lpstr>What happens in reality</vt:lpstr>
      <vt:lpstr>The Simplest Monitoring Example</vt:lpstr>
      <vt:lpstr>Reverse Engineering the Hello World application</vt:lpstr>
      <vt:lpstr>Is Python’s print() good for Monitoring?</vt:lpstr>
      <vt:lpstr>The Logging API to the Rescue</vt:lpstr>
      <vt:lpstr>The Generalized Monitoring Architecture</vt:lpstr>
      <vt:lpstr>Logging API Examples</vt:lpstr>
      <vt:lpstr>Existing Backends of the Java Logging API</vt:lpstr>
      <vt:lpstr>What about C++?</vt:lpstr>
      <vt:lpstr>Monitoring System evolution during the project lifetime</vt:lpstr>
      <vt:lpstr>Example: The ATLAS Error Reporting Service (ERS)</vt:lpstr>
      <vt:lpstr>How Monitoring boosts Main System  Development</vt:lpstr>
      <vt:lpstr>Set Priorities Properly</vt:lpstr>
      <vt:lpstr>Can we Extend the same Ideas to the Other Types of Monitoring Data?</vt:lpstr>
      <vt:lpstr>Monitoring Data Types</vt:lpstr>
      <vt:lpstr>Counters vs Gauges</vt:lpstr>
      <vt:lpstr>Metrics Monitoring Requirements</vt:lpstr>
      <vt:lpstr>What do we Gain by Using the Logging-Like Architecture?</vt:lpstr>
      <vt:lpstr>Does a Common API for Metrics exist?</vt:lpstr>
      <vt:lpstr>Why a Common API for Handling Metrics is Helpful</vt:lpstr>
      <vt:lpstr>Custom API for Metrics Monitoring</vt:lpstr>
      <vt:lpstr>Common API Benefits: Metric Identifiers</vt:lpstr>
      <vt:lpstr>Common API Benefits: Uniform Time Stamps</vt:lpstr>
      <vt:lpstr>Common API Benefits: Transparent Evolution</vt:lpstr>
      <vt:lpstr>REST (Representational State Transfer) Protocol</vt:lpstr>
      <vt:lpstr>Time-series data format</vt:lpstr>
      <vt:lpstr>REST Request/Response Example</vt:lpstr>
      <vt:lpstr>Web-Based Visualization Tools</vt:lpstr>
      <vt:lpstr>What else can be done under the hood of the Metrics API?</vt:lpstr>
      <vt:lpstr>Derived Metrics</vt:lpstr>
      <vt:lpstr>Why Down-Sample?</vt:lpstr>
      <vt:lpstr>Metric Rate Down-sampling</vt:lpstr>
      <vt:lpstr>Down-sampling for Gauges Can be Tricky</vt:lpstr>
      <vt:lpstr>The “Observer Effect”</vt:lpstr>
      <vt:lpstr>Thread-safety Overhead: Counters</vt:lpstr>
      <vt:lpstr>Thread-safety Overhead: Gauges</vt:lpstr>
      <vt:lpstr>Thread-Safety Overhead</vt:lpstr>
      <vt:lpstr>Scaling up Monitoring System to the HEP Realm</vt:lpstr>
      <vt:lpstr>The HEP Experimental Realm</vt:lpstr>
      <vt:lpstr>Time-Series Storage Systems</vt:lpstr>
      <vt:lpstr>ATLAS Time-Series Data Storage: Planned Upgrade</vt:lpstr>
      <vt:lpstr>What’s Coming Next?</vt:lpstr>
      <vt:lpstr>Applying Machine Learning to Monitoring</vt:lpstr>
      <vt:lpstr>DAQ Specialty:  Data Quality Monitoring</vt:lpstr>
      <vt:lpstr>How to Monitor a System with too Many Rapidly Changing Parameters?</vt:lpstr>
      <vt:lpstr>Detector Metrics</vt:lpstr>
      <vt:lpstr>Histograms to the Rescue</vt:lpstr>
      <vt:lpstr>Machine Learning for Anomaly Detection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Monitoring for DAQ systems</dc:title>
  <dc:creator>Serguei Kolos</dc:creator>
  <cp:lastModifiedBy>Serguei Kolos</cp:lastModifiedBy>
  <cp:revision>963</cp:revision>
  <dcterms:created xsi:type="dcterms:W3CDTF">2015-12-09T09:08:28Z</dcterms:created>
  <dcterms:modified xsi:type="dcterms:W3CDTF">2025-06-20T07:51:29Z</dcterms:modified>
</cp:coreProperties>
</file>