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117.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119.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10.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12.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120.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14.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116.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108.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118.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1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113.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115.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13.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111.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18.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116.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114.xml"/>
  <Override ContentType="application/vnd.openxmlformats-officedocument.presentationml.slide+xml" PartName="/ppt/slides/slide31.xml"/>
  <Override ContentType="application/vnd.openxmlformats-officedocument.presentationml.slide+xml" PartName="/ppt/slides/slide120.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12.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110.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119.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117.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slide+xml" PartName="/ppt/slides/slide115.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 id="340" r:id="rId90"/>
    <p:sldId id="341" r:id="rId91"/>
    <p:sldId id="342" r:id="rId92"/>
    <p:sldId id="343" r:id="rId93"/>
    <p:sldId id="344" r:id="rId94"/>
    <p:sldId id="345" r:id="rId95"/>
    <p:sldId id="346" r:id="rId96"/>
    <p:sldId id="347" r:id="rId97"/>
    <p:sldId id="348" r:id="rId98"/>
    <p:sldId id="349" r:id="rId99"/>
    <p:sldId id="350" r:id="rId100"/>
    <p:sldId id="351" r:id="rId101"/>
    <p:sldId id="352" r:id="rId102"/>
    <p:sldId id="353" r:id="rId103"/>
    <p:sldId id="354" r:id="rId104"/>
    <p:sldId id="355" r:id="rId105"/>
    <p:sldId id="356" r:id="rId106"/>
    <p:sldId id="357" r:id="rId107"/>
    <p:sldId id="358" r:id="rId108"/>
    <p:sldId id="359" r:id="rId109"/>
    <p:sldId id="360" r:id="rId110"/>
    <p:sldId id="361" r:id="rId111"/>
    <p:sldId id="362" r:id="rId112"/>
    <p:sldId id="363" r:id="rId113"/>
    <p:sldId id="364" r:id="rId114"/>
    <p:sldId id="365" r:id="rId115"/>
    <p:sldId id="366" r:id="rId116"/>
    <p:sldId id="367" r:id="rId117"/>
    <p:sldId id="368" r:id="rId118"/>
    <p:sldId id="369" r:id="rId119"/>
    <p:sldId id="370" r:id="rId120"/>
    <p:sldId id="371" r:id="rId121"/>
    <p:sldId id="372" r:id="rId122"/>
    <p:sldId id="373" r:id="rId123"/>
    <p:sldId id="374" r:id="rId124"/>
    <p:sldId id="375" r:id="rId125"/>
  </p:sldIdLst>
  <p:sldSz cy="5143500" cx="9144000"/>
  <p:notesSz cx="6858000" cy="9144000"/>
  <p:embeddedFontLst>
    <p:embeddedFont>
      <p:font typeface="Raleway"/>
      <p:regular r:id="rId126"/>
      <p:bold r:id="rId127"/>
      <p:italic r:id="rId128"/>
      <p:boldItalic r:id="rId129"/>
    </p:embeddedFont>
    <p:embeddedFont>
      <p:font typeface="Lato"/>
      <p:regular r:id="rId130"/>
      <p:bold r:id="rId131"/>
      <p:italic r:id="rId132"/>
      <p:boldItalic r:id="rId1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134" roundtripDataSignature="AMtx7mifkzCJA8IkEeBJuawvBHQFLUpR0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07" Type="http://schemas.openxmlformats.org/officeDocument/2006/relationships/slide" Target="slides/slide102.xml"/><Relationship Id="rId106" Type="http://schemas.openxmlformats.org/officeDocument/2006/relationships/slide" Target="slides/slide101.xml"/><Relationship Id="rId105" Type="http://schemas.openxmlformats.org/officeDocument/2006/relationships/slide" Target="slides/slide100.xml"/><Relationship Id="rId104" Type="http://schemas.openxmlformats.org/officeDocument/2006/relationships/slide" Target="slides/slide99.xml"/><Relationship Id="rId109" Type="http://schemas.openxmlformats.org/officeDocument/2006/relationships/slide" Target="slides/slide104.xml"/><Relationship Id="rId108" Type="http://schemas.openxmlformats.org/officeDocument/2006/relationships/slide" Target="slides/slide103.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103" Type="http://schemas.openxmlformats.org/officeDocument/2006/relationships/slide" Target="slides/slide98.xml"/><Relationship Id="rId102" Type="http://schemas.openxmlformats.org/officeDocument/2006/relationships/slide" Target="slides/slide97.xml"/><Relationship Id="rId101" Type="http://schemas.openxmlformats.org/officeDocument/2006/relationships/slide" Target="slides/slide96.xml"/><Relationship Id="rId100" Type="http://schemas.openxmlformats.org/officeDocument/2006/relationships/slide" Target="slides/slide95.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29" Type="http://schemas.openxmlformats.org/officeDocument/2006/relationships/font" Target="fonts/Raleway-boldItalic.fntdata"/><Relationship Id="rId128" Type="http://schemas.openxmlformats.org/officeDocument/2006/relationships/font" Target="fonts/Raleway-italic.fntdata"/><Relationship Id="rId127" Type="http://schemas.openxmlformats.org/officeDocument/2006/relationships/font" Target="fonts/Raleway-bold.fntdata"/><Relationship Id="rId126" Type="http://schemas.openxmlformats.org/officeDocument/2006/relationships/font" Target="fonts/Raleway-regular.fntdata"/><Relationship Id="rId26" Type="http://schemas.openxmlformats.org/officeDocument/2006/relationships/slide" Target="slides/slide21.xml"/><Relationship Id="rId121" Type="http://schemas.openxmlformats.org/officeDocument/2006/relationships/slide" Target="slides/slide116.xml"/><Relationship Id="rId25" Type="http://schemas.openxmlformats.org/officeDocument/2006/relationships/slide" Target="slides/slide20.xml"/><Relationship Id="rId120" Type="http://schemas.openxmlformats.org/officeDocument/2006/relationships/slide" Target="slides/slide115.xml"/><Relationship Id="rId28" Type="http://schemas.openxmlformats.org/officeDocument/2006/relationships/slide" Target="slides/slide23.xml"/><Relationship Id="rId27" Type="http://schemas.openxmlformats.org/officeDocument/2006/relationships/slide" Target="slides/slide22.xml"/><Relationship Id="rId125" Type="http://schemas.openxmlformats.org/officeDocument/2006/relationships/slide" Target="slides/slide120.xml"/><Relationship Id="rId29" Type="http://schemas.openxmlformats.org/officeDocument/2006/relationships/slide" Target="slides/slide24.xml"/><Relationship Id="rId124" Type="http://schemas.openxmlformats.org/officeDocument/2006/relationships/slide" Target="slides/slide119.xml"/><Relationship Id="rId123" Type="http://schemas.openxmlformats.org/officeDocument/2006/relationships/slide" Target="slides/slide118.xml"/><Relationship Id="rId122" Type="http://schemas.openxmlformats.org/officeDocument/2006/relationships/slide" Target="slides/slide117.xml"/><Relationship Id="rId95" Type="http://schemas.openxmlformats.org/officeDocument/2006/relationships/slide" Target="slides/slide90.xml"/><Relationship Id="rId94" Type="http://schemas.openxmlformats.org/officeDocument/2006/relationships/slide" Target="slides/slide89.xml"/><Relationship Id="rId97" Type="http://schemas.openxmlformats.org/officeDocument/2006/relationships/slide" Target="slides/slide92.xml"/><Relationship Id="rId96" Type="http://schemas.openxmlformats.org/officeDocument/2006/relationships/slide" Target="slides/slide91.xml"/><Relationship Id="rId11" Type="http://schemas.openxmlformats.org/officeDocument/2006/relationships/slide" Target="slides/slide6.xml"/><Relationship Id="rId99" Type="http://schemas.openxmlformats.org/officeDocument/2006/relationships/slide" Target="slides/slide94.xml"/><Relationship Id="rId10" Type="http://schemas.openxmlformats.org/officeDocument/2006/relationships/slide" Target="slides/slide5.xml"/><Relationship Id="rId98" Type="http://schemas.openxmlformats.org/officeDocument/2006/relationships/slide" Target="slides/slide93.xml"/><Relationship Id="rId13" Type="http://schemas.openxmlformats.org/officeDocument/2006/relationships/slide" Target="slides/slide8.xml"/><Relationship Id="rId12" Type="http://schemas.openxmlformats.org/officeDocument/2006/relationships/slide" Target="slides/slide7.xml"/><Relationship Id="rId91" Type="http://schemas.openxmlformats.org/officeDocument/2006/relationships/slide" Target="slides/slide86.xml"/><Relationship Id="rId90" Type="http://schemas.openxmlformats.org/officeDocument/2006/relationships/slide" Target="slides/slide85.xml"/><Relationship Id="rId93" Type="http://schemas.openxmlformats.org/officeDocument/2006/relationships/slide" Target="slides/slide88.xml"/><Relationship Id="rId92" Type="http://schemas.openxmlformats.org/officeDocument/2006/relationships/slide" Target="slides/slide87.xml"/><Relationship Id="rId118" Type="http://schemas.openxmlformats.org/officeDocument/2006/relationships/slide" Target="slides/slide113.xml"/><Relationship Id="rId117" Type="http://schemas.openxmlformats.org/officeDocument/2006/relationships/slide" Target="slides/slide112.xml"/><Relationship Id="rId116" Type="http://schemas.openxmlformats.org/officeDocument/2006/relationships/slide" Target="slides/slide111.xml"/><Relationship Id="rId115" Type="http://schemas.openxmlformats.org/officeDocument/2006/relationships/slide" Target="slides/slide110.xml"/><Relationship Id="rId119" Type="http://schemas.openxmlformats.org/officeDocument/2006/relationships/slide" Target="slides/slide114.xml"/><Relationship Id="rId15" Type="http://schemas.openxmlformats.org/officeDocument/2006/relationships/slide" Target="slides/slide10.xml"/><Relationship Id="rId110" Type="http://schemas.openxmlformats.org/officeDocument/2006/relationships/slide" Target="slides/slide105.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14" Type="http://schemas.openxmlformats.org/officeDocument/2006/relationships/slide" Target="slides/slide109.xml"/><Relationship Id="rId18" Type="http://schemas.openxmlformats.org/officeDocument/2006/relationships/slide" Target="slides/slide13.xml"/><Relationship Id="rId113" Type="http://schemas.openxmlformats.org/officeDocument/2006/relationships/slide" Target="slides/slide108.xml"/><Relationship Id="rId112" Type="http://schemas.openxmlformats.org/officeDocument/2006/relationships/slide" Target="slides/slide107.xml"/><Relationship Id="rId111" Type="http://schemas.openxmlformats.org/officeDocument/2006/relationships/slide" Target="slides/slide106.xml"/><Relationship Id="rId84" Type="http://schemas.openxmlformats.org/officeDocument/2006/relationships/slide" Target="slides/slide79.xml"/><Relationship Id="rId83" Type="http://schemas.openxmlformats.org/officeDocument/2006/relationships/slide" Target="slides/slide78.xml"/><Relationship Id="rId86" Type="http://schemas.openxmlformats.org/officeDocument/2006/relationships/slide" Target="slides/slide81.xml"/><Relationship Id="rId85" Type="http://schemas.openxmlformats.org/officeDocument/2006/relationships/slide" Target="slides/slide80.xml"/><Relationship Id="rId88" Type="http://schemas.openxmlformats.org/officeDocument/2006/relationships/slide" Target="slides/slide83.xml"/><Relationship Id="rId87" Type="http://schemas.openxmlformats.org/officeDocument/2006/relationships/slide" Target="slides/slide82.xml"/><Relationship Id="rId89" Type="http://schemas.openxmlformats.org/officeDocument/2006/relationships/slide" Target="slides/slide84.xml"/><Relationship Id="rId80" Type="http://schemas.openxmlformats.org/officeDocument/2006/relationships/slide" Target="slides/slide75.xml"/><Relationship Id="rId82" Type="http://schemas.openxmlformats.org/officeDocument/2006/relationships/slide" Target="slides/slide77.xml"/><Relationship Id="rId81" Type="http://schemas.openxmlformats.org/officeDocument/2006/relationships/slide" Target="slides/slide7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75" Type="http://schemas.openxmlformats.org/officeDocument/2006/relationships/slide" Target="slides/slide70.xml"/><Relationship Id="rId74" Type="http://schemas.openxmlformats.org/officeDocument/2006/relationships/slide" Target="slides/slide69.xml"/><Relationship Id="rId77" Type="http://schemas.openxmlformats.org/officeDocument/2006/relationships/slide" Target="slides/slide72.xml"/><Relationship Id="rId76" Type="http://schemas.openxmlformats.org/officeDocument/2006/relationships/slide" Target="slides/slide71.xml"/><Relationship Id="rId79" Type="http://schemas.openxmlformats.org/officeDocument/2006/relationships/slide" Target="slides/slide74.xml"/><Relationship Id="rId78" Type="http://schemas.openxmlformats.org/officeDocument/2006/relationships/slide" Target="slides/slide73.xml"/><Relationship Id="rId71" Type="http://schemas.openxmlformats.org/officeDocument/2006/relationships/slide" Target="slides/slide66.xml"/><Relationship Id="rId70" Type="http://schemas.openxmlformats.org/officeDocument/2006/relationships/slide" Target="slides/slide65.xml"/><Relationship Id="rId132" Type="http://schemas.openxmlformats.org/officeDocument/2006/relationships/font" Target="fonts/Lato-italic.fntdata"/><Relationship Id="rId131" Type="http://schemas.openxmlformats.org/officeDocument/2006/relationships/font" Target="fonts/Lato-bold.fntdata"/><Relationship Id="rId130" Type="http://schemas.openxmlformats.org/officeDocument/2006/relationships/font" Target="fonts/Lato-regular.fntdata"/><Relationship Id="rId134" Type="http://customschemas.google.com/relationships/presentationmetadata" Target="metadata"/><Relationship Id="rId133" Type="http://schemas.openxmlformats.org/officeDocument/2006/relationships/font" Target="fonts/Lato-boldItalic.fntdata"/><Relationship Id="rId62" Type="http://schemas.openxmlformats.org/officeDocument/2006/relationships/slide" Target="slides/slide57.xml"/><Relationship Id="rId61" Type="http://schemas.openxmlformats.org/officeDocument/2006/relationships/slide" Target="slides/slide56.xml"/><Relationship Id="rId64" Type="http://schemas.openxmlformats.org/officeDocument/2006/relationships/slide" Target="slides/slide59.xml"/><Relationship Id="rId63" Type="http://schemas.openxmlformats.org/officeDocument/2006/relationships/slide" Target="slides/slide58.xml"/><Relationship Id="rId66" Type="http://schemas.openxmlformats.org/officeDocument/2006/relationships/slide" Target="slides/slide61.xml"/><Relationship Id="rId65" Type="http://schemas.openxmlformats.org/officeDocument/2006/relationships/slide" Target="slides/slide60.xml"/><Relationship Id="rId68" Type="http://schemas.openxmlformats.org/officeDocument/2006/relationships/slide" Target="slides/slide63.xml"/><Relationship Id="rId67" Type="http://schemas.openxmlformats.org/officeDocument/2006/relationships/slide" Target="slides/slide62.xml"/><Relationship Id="rId60" Type="http://schemas.openxmlformats.org/officeDocument/2006/relationships/slide" Target="slides/slide55.xml"/><Relationship Id="rId69" Type="http://schemas.openxmlformats.org/officeDocument/2006/relationships/slide" Target="slides/slide6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55" Type="http://schemas.openxmlformats.org/officeDocument/2006/relationships/slide" Target="slides/slide50.xml"/><Relationship Id="rId54" Type="http://schemas.openxmlformats.org/officeDocument/2006/relationships/slide" Target="slides/slide49.xml"/><Relationship Id="rId57" Type="http://schemas.openxmlformats.org/officeDocument/2006/relationships/slide" Target="slides/slide52.xml"/><Relationship Id="rId56" Type="http://schemas.openxmlformats.org/officeDocument/2006/relationships/slide" Target="slides/slide51.xml"/><Relationship Id="rId59" Type="http://schemas.openxmlformats.org/officeDocument/2006/relationships/slide" Target="slides/slide54.xml"/><Relationship Id="rId58"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4" name="Google Shape;8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Introduce myself</a:t>
            </a:r>
            <a:endParaRPr/>
          </a:p>
          <a:p>
            <a:pPr indent="0" lvl="0" marL="0" rtl="0" algn="l">
              <a:lnSpc>
                <a:spcPct val="100000"/>
              </a:lnSpc>
              <a:spcBef>
                <a:spcPts val="0"/>
              </a:spcBef>
              <a:spcAft>
                <a:spcPts val="0"/>
              </a:spcAft>
              <a:buSzPts val="1100"/>
              <a:buNone/>
            </a:pPr>
            <a:r>
              <a:rPr lang="en"/>
              <a:t>How many of you have used ….</a:t>
            </a:r>
            <a:endParaRPr/>
          </a:p>
          <a:p>
            <a:pPr indent="0" lvl="0" marL="0" rtl="0" algn="l">
              <a:lnSpc>
                <a:spcPct val="100000"/>
              </a:lnSpc>
              <a:spcBef>
                <a:spcPts val="0"/>
              </a:spcBef>
              <a:spcAft>
                <a:spcPts val="0"/>
              </a:spcAft>
              <a:buSzPts val="1100"/>
              <a:buNone/>
            </a:pPr>
            <a:r>
              <a:rPr lang="en"/>
              <a:t>Know what an nn is already</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Understanding the nature of human intelligence. We are symbolic creatures that can string together symbols to make symbolic stories, despite everything in our heads being just these strange, complicated series of cells with distributed information flowing through in the form of chemistry, electricity and black magic. </a:t>
            </a:r>
            <a:endParaRPr/>
          </a:p>
          <a:p>
            <a:pPr indent="0" lvl="0" marL="0" rtl="0" algn="l">
              <a:lnSpc>
                <a:spcPct val="100000"/>
              </a:lnSpc>
              <a:spcBef>
                <a:spcPts val="0"/>
              </a:spcBef>
              <a:spcAft>
                <a:spcPts val="0"/>
              </a:spcAft>
              <a:buSzPts val="1100"/>
              <a:buNone/>
            </a:pPr>
            <a:r>
              <a:rPr lang="en"/>
              <a:t>During the next hour, I’ll be your guide to the realm of artificial abstractions or approximations of neurons, unsurprisingly called artificial neural networks, and try and answer why, as physics students, may want to use them for trigger and data acquisition. You can also ask questions whenever you have them during the lecture. There’s a lot to cover, so strap in! Let me know if I’m going too fast.</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 name="Google Shape;167;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Indeed when we have IO pairs like this to train from, we, more often than not, are talking about SUPERVISED ML</a:t>
            </a:r>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8" name="Shape 1028"/>
        <p:cNvGrpSpPr/>
        <p:nvPr/>
      </p:nvGrpSpPr>
      <p:grpSpPr>
        <a:xfrm>
          <a:off x="0" y="0"/>
          <a:ext cx="0" cy="0"/>
          <a:chOff x="0" y="0"/>
          <a:chExt cx="0" cy="0"/>
        </a:xfrm>
      </p:grpSpPr>
      <p:sp>
        <p:nvSpPr>
          <p:cNvPr id="1029" name="Google Shape;1029;p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30" name="Google Shape;1030;p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6" name="Shape 1036"/>
        <p:cNvGrpSpPr/>
        <p:nvPr/>
      </p:nvGrpSpPr>
      <p:grpSpPr>
        <a:xfrm>
          <a:off x="0" y="0"/>
          <a:ext cx="0" cy="0"/>
          <a:chOff x="0" y="0"/>
          <a:chExt cx="0" cy="0"/>
        </a:xfrm>
      </p:grpSpPr>
      <p:sp>
        <p:nvSpPr>
          <p:cNvPr id="1037" name="Google Shape;1037;p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38" name="Google Shape;1038;p8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7" name="Shape 1047"/>
        <p:cNvGrpSpPr/>
        <p:nvPr/>
      </p:nvGrpSpPr>
      <p:grpSpPr>
        <a:xfrm>
          <a:off x="0" y="0"/>
          <a:ext cx="0" cy="0"/>
          <a:chOff x="0" y="0"/>
          <a:chExt cx="0" cy="0"/>
        </a:xfrm>
      </p:grpSpPr>
      <p:sp>
        <p:nvSpPr>
          <p:cNvPr id="1048" name="Google Shape;1048;p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9" name="Google Shape;1049;p8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4" name="Shape 1054"/>
        <p:cNvGrpSpPr/>
        <p:nvPr/>
      </p:nvGrpSpPr>
      <p:grpSpPr>
        <a:xfrm>
          <a:off x="0" y="0"/>
          <a:ext cx="0" cy="0"/>
          <a:chOff x="0" y="0"/>
          <a:chExt cx="0" cy="0"/>
        </a:xfrm>
      </p:grpSpPr>
      <p:sp>
        <p:nvSpPr>
          <p:cNvPr id="1055" name="Google Shape;1055;p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56" name="Google Shape;1056;p8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5" name="Shape 1065"/>
        <p:cNvGrpSpPr/>
        <p:nvPr/>
      </p:nvGrpSpPr>
      <p:grpSpPr>
        <a:xfrm>
          <a:off x="0" y="0"/>
          <a:ext cx="0" cy="0"/>
          <a:chOff x="0" y="0"/>
          <a:chExt cx="0" cy="0"/>
        </a:xfrm>
      </p:grpSpPr>
      <p:sp>
        <p:nvSpPr>
          <p:cNvPr id="1066" name="Google Shape;1066;p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67" name="Google Shape;1067;p8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6" name="Shape 1076"/>
        <p:cNvGrpSpPr/>
        <p:nvPr/>
      </p:nvGrpSpPr>
      <p:grpSpPr>
        <a:xfrm>
          <a:off x="0" y="0"/>
          <a:ext cx="0" cy="0"/>
          <a:chOff x="0" y="0"/>
          <a:chExt cx="0" cy="0"/>
        </a:xfrm>
      </p:grpSpPr>
      <p:sp>
        <p:nvSpPr>
          <p:cNvPr id="1077" name="Google Shape;1077;p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8" name="Google Shape;1078;p8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7" name="Shape 1087"/>
        <p:cNvGrpSpPr/>
        <p:nvPr/>
      </p:nvGrpSpPr>
      <p:grpSpPr>
        <a:xfrm>
          <a:off x="0" y="0"/>
          <a:ext cx="0" cy="0"/>
          <a:chOff x="0" y="0"/>
          <a:chExt cx="0" cy="0"/>
        </a:xfrm>
      </p:grpSpPr>
      <p:sp>
        <p:nvSpPr>
          <p:cNvPr id="1088" name="Google Shape;1088;p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89" name="Google Shape;1089;p8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8" name="Shape 1098"/>
        <p:cNvGrpSpPr/>
        <p:nvPr/>
      </p:nvGrpSpPr>
      <p:grpSpPr>
        <a:xfrm>
          <a:off x="0" y="0"/>
          <a:ext cx="0" cy="0"/>
          <a:chOff x="0" y="0"/>
          <a:chExt cx="0" cy="0"/>
        </a:xfrm>
      </p:grpSpPr>
      <p:sp>
        <p:nvSpPr>
          <p:cNvPr id="1099" name="Google Shape;1099;p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00" name="Google Shape;1100;p8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9" name="Shape 1109"/>
        <p:cNvGrpSpPr/>
        <p:nvPr/>
      </p:nvGrpSpPr>
      <p:grpSpPr>
        <a:xfrm>
          <a:off x="0" y="0"/>
          <a:ext cx="0" cy="0"/>
          <a:chOff x="0" y="0"/>
          <a:chExt cx="0" cy="0"/>
        </a:xfrm>
      </p:grpSpPr>
      <p:sp>
        <p:nvSpPr>
          <p:cNvPr id="1110" name="Google Shape;1110;p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11" name="Google Shape;1111;p9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0" name="Shape 1120"/>
        <p:cNvGrpSpPr/>
        <p:nvPr/>
      </p:nvGrpSpPr>
      <p:grpSpPr>
        <a:xfrm>
          <a:off x="0" y="0"/>
          <a:ext cx="0" cy="0"/>
          <a:chOff x="0" y="0"/>
          <a:chExt cx="0" cy="0"/>
        </a:xfrm>
      </p:grpSpPr>
      <p:sp>
        <p:nvSpPr>
          <p:cNvPr id="1121" name="Google Shape;1121;p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22" name="Google Shape;1122;p9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8" name="Shape 1128"/>
        <p:cNvGrpSpPr/>
        <p:nvPr/>
      </p:nvGrpSpPr>
      <p:grpSpPr>
        <a:xfrm>
          <a:off x="0" y="0"/>
          <a:ext cx="0" cy="0"/>
          <a:chOff x="0" y="0"/>
          <a:chExt cx="0" cy="0"/>
        </a:xfrm>
      </p:grpSpPr>
      <p:sp>
        <p:nvSpPr>
          <p:cNvPr id="1129" name="Google Shape;1129;p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30" name="Google Shape;1130;p9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6" name="Shape 1136"/>
        <p:cNvGrpSpPr/>
        <p:nvPr/>
      </p:nvGrpSpPr>
      <p:grpSpPr>
        <a:xfrm>
          <a:off x="0" y="0"/>
          <a:ext cx="0" cy="0"/>
          <a:chOff x="0" y="0"/>
          <a:chExt cx="0" cy="0"/>
        </a:xfrm>
      </p:grpSpPr>
      <p:sp>
        <p:nvSpPr>
          <p:cNvPr id="1137" name="Google Shape;1137;p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38" name="Google Shape;1138;p9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4" name="Shape 1144"/>
        <p:cNvGrpSpPr/>
        <p:nvPr/>
      </p:nvGrpSpPr>
      <p:grpSpPr>
        <a:xfrm>
          <a:off x="0" y="0"/>
          <a:ext cx="0" cy="0"/>
          <a:chOff x="0" y="0"/>
          <a:chExt cx="0" cy="0"/>
        </a:xfrm>
      </p:grpSpPr>
      <p:sp>
        <p:nvSpPr>
          <p:cNvPr id="1145" name="Google Shape;1145;p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46" name="Google Shape;1146;p9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2" name="Shape 1152"/>
        <p:cNvGrpSpPr/>
        <p:nvPr/>
      </p:nvGrpSpPr>
      <p:grpSpPr>
        <a:xfrm>
          <a:off x="0" y="0"/>
          <a:ext cx="0" cy="0"/>
          <a:chOff x="0" y="0"/>
          <a:chExt cx="0" cy="0"/>
        </a:xfrm>
      </p:grpSpPr>
      <p:sp>
        <p:nvSpPr>
          <p:cNvPr id="1153" name="Google Shape;1153;p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54" name="Google Shape;1154;p9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0" name="Shape 1160"/>
        <p:cNvGrpSpPr/>
        <p:nvPr/>
      </p:nvGrpSpPr>
      <p:grpSpPr>
        <a:xfrm>
          <a:off x="0" y="0"/>
          <a:ext cx="0" cy="0"/>
          <a:chOff x="0" y="0"/>
          <a:chExt cx="0" cy="0"/>
        </a:xfrm>
      </p:grpSpPr>
      <p:sp>
        <p:nvSpPr>
          <p:cNvPr id="1161" name="Google Shape;1161;p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62" name="Google Shape;1162;p9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8" name="Shape 1168"/>
        <p:cNvGrpSpPr/>
        <p:nvPr/>
      </p:nvGrpSpPr>
      <p:grpSpPr>
        <a:xfrm>
          <a:off x="0" y="0"/>
          <a:ext cx="0" cy="0"/>
          <a:chOff x="0" y="0"/>
          <a:chExt cx="0" cy="0"/>
        </a:xfrm>
      </p:grpSpPr>
      <p:sp>
        <p:nvSpPr>
          <p:cNvPr id="1169" name="Google Shape;1169;p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0" name="Google Shape;1170;p9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6" name="Shape 1176"/>
        <p:cNvGrpSpPr/>
        <p:nvPr/>
      </p:nvGrpSpPr>
      <p:grpSpPr>
        <a:xfrm>
          <a:off x="0" y="0"/>
          <a:ext cx="0" cy="0"/>
          <a:chOff x="0" y="0"/>
          <a:chExt cx="0" cy="0"/>
        </a:xfrm>
      </p:grpSpPr>
      <p:sp>
        <p:nvSpPr>
          <p:cNvPr id="1177" name="Google Shape;1177;p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8" name="Google Shape;1178;p9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4" name="Shape 1184"/>
        <p:cNvGrpSpPr/>
        <p:nvPr/>
      </p:nvGrpSpPr>
      <p:grpSpPr>
        <a:xfrm>
          <a:off x="0" y="0"/>
          <a:ext cx="0" cy="0"/>
          <a:chOff x="0" y="0"/>
          <a:chExt cx="0" cy="0"/>
        </a:xfrm>
      </p:grpSpPr>
      <p:sp>
        <p:nvSpPr>
          <p:cNvPr id="1185" name="Google Shape;1185;g253186c61bb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6" name="Google Shape;1186;g253186c61bb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2" name="Shape 1192"/>
        <p:cNvGrpSpPr/>
        <p:nvPr/>
      </p:nvGrpSpPr>
      <p:grpSpPr>
        <a:xfrm>
          <a:off x="0" y="0"/>
          <a:ext cx="0" cy="0"/>
          <a:chOff x="0" y="0"/>
          <a:chExt cx="0" cy="0"/>
        </a:xfrm>
      </p:grpSpPr>
      <p:sp>
        <p:nvSpPr>
          <p:cNvPr id="1193" name="Google Shape;1193;p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94" name="Google Shape;1194;p9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0" name="Shape 1200"/>
        <p:cNvGrpSpPr/>
        <p:nvPr/>
      </p:nvGrpSpPr>
      <p:grpSpPr>
        <a:xfrm>
          <a:off x="0" y="0"/>
          <a:ext cx="0" cy="0"/>
          <a:chOff x="0" y="0"/>
          <a:chExt cx="0" cy="0"/>
        </a:xfrm>
      </p:grpSpPr>
      <p:sp>
        <p:nvSpPr>
          <p:cNvPr id="1201" name="Google Shape;1201;g2e78df7ea50_1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02" name="Google Shape;1202;g2e78df7ea50_1_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7" name="Shape 1207"/>
        <p:cNvGrpSpPr/>
        <p:nvPr/>
      </p:nvGrpSpPr>
      <p:grpSpPr>
        <a:xfrm>
          <a:off x="0" y="0"/>
          <a:ext cx="0" cy="0"/>
          <a:chOff x="0" y="0"/>
          <a:chExt cx="0" cy="0"/>
        </a:xfrm>
      </p:grpSpPr>
      <p:sp>
        <p:nvSpPr>
          <p:cNvPr id="1208" name="Google Shape;1208;g2e78df7ea50_1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9" name="Google Shape;1209;g2e78df7ea50_1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7" name="Google Shape;197;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2" name="Google Shape;212;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2" name="Google Shape;232;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But where do neural networks come from?</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2" name="Google Shape;252;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0" name="Google Shape;260;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Timestamp: 00:10</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5" name="Google Shape;265;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x1 and x2 are the variables that relate to these classes, and the particles lie on the observations we make on them. Maybe masses, maybe charge, maybe opinions on how physicists feel about them.</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6268302918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6268302918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1" name="Google Shape;271;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1" name="Google Shape;281;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y hat can be modelled as a simple line</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36268302918_2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9" name="Google Shape;289;g36268302918_2_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0" name="Google Shape;300;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Let’s say if y is greater than 1 it’s an electron, else a proton. So we define this “wrapper function” that checks if something is above or below the line. I’d like to now propose a diagrammatic representation of the calculation, since what is a technical lecture without a good diagram?</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9" name="Google Shape;309;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Ha! I’ve tricked you! This isn’t just a simple sum, it’s…</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6" name="Google Shape;316;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5" name="Google Shape;325;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chemeClr val="dk1"/>
                </a:solidFill>
              </a:rPr>
              <a:t>In reality we often get things that are not approximable with lines. What if you want to model a more complex function?</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1" name="Google Shape;331;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p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7" name="Google Shape;337;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253186c61bb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3" name="Google Shape;343;g253186c61bb_0_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chemeClr val="dk1"/>
                </a:solidFill>
              </a:rPr>
              <a:t>In reality we often get things that are not approximable with lines. What if you want to model a more complex function?</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0" name="Google Shape;10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36268302918_2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0" name="Google Shape;350;g36268302918_2_6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chemeClr val="dk1"/>
                </a:solidFill>
              </a:rPr>
              <a:t>In reality we often get things that are not approximable with lines. What if you want to model a more complex function?</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g36268302918_2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9" name="Google Shape;359;g36268302918_2_7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chemeClr val="dk1"/>
                </a:solidFill>
              </a:rPr>
              <a:t>In reality we often get things that are not approximable with lines. What if you want to model a more complex function?</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p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8" name="Google Shape;368;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chemeClr val="dk1"/>
                </a:solidFill>
              </a:rPr>
              <a:t>Let’s get back to the perceptron. What if we could chain them together in something like a layer? Maybe we could approximate little bits of our complicated functions as little lines and combine them to get a sort of complicated piecewise function?</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p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8" name="Google Shape;378;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Let’s do just that. For the sake of clarity, I’ll remove the redundant nodes of the graph, remove the weight labels and add in another perceptron at the end to sum up our tiny linear approximations. This diagram may look familiar to some already. Ha! I tricked you again!</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p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4" name="Google Shape;384;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Okay now let’s back to how we can implement this mathematically and perhaps more efficiently</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p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0" name="Google Shape;390;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Back to a single neuron. Can someone suggest a more compact representation of this?</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p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6" name="Google Shape;396;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Now to add in some buzzwords</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 name="Shape 402"/>
        <p:cNvGrpSpPr/>
        <p:nvPr/>
      </p:nvGrpSpPr>
      <p:grpSpPr>
        <a:xfrm>
          <a:off x="0" y="0"/>
          <a:ext cx="0" cy="0"/>
          <a:chOff x="0" y="0"/>
          <a:chExt cx="0" cy="0"/>
        </a:xfrm>
      </p:grpSpPr>
      <p:sp>
        <p:nvSpPr>
          <p:cNvPr id="403" name="Google Shape;403;p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4" name="Google Shape;404;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p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2" name="Google Shape;422;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p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3" name="Google Shape;433;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p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9" name="Google Shape;439;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4" name="Shape 444"/>
        <p:cNvGrpSpPr/>
        <p:nvPr/>
      </p:nvGrpSpPr>
      <p:grpSpPr>
        <a:xfrm>
          <a:off x="0" y="0"/>
          <a:ext cx="0" cy="0"/>
          <a:chOff x="0" y="0"/>
          <a:chExt cx="0" cy="0"/>
        </a:xfrm>
      </p:grpSpPr>
      <p:sp>
        <p:nvSpPr>
          <p:cNvPr id="445" name="Google Shape;445;p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6" name="Google Shape;446;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Can you see what’s gonna happen next?</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3" name="Shape 453"/>
        <p:cNvGrpSpPr/>
        <p:nvPr/>
      </p:nvGrpSpPr>
      <p:grpSpPr>
        <a:xfrm>
          <a:off x="0" y="0"/>
          <a:ext cx="0" cy="0"/>
          <a:chOff x="0" y="0"/>
          <a:chExt cx="0" cy="0"/>
        </a:xfrm>
      </p:grpSpPr>
      <p:sp>
        <p:nvSpPr>
          <p:cNvPr id="454" name="Google Shape;454;p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5" name="Google Shape;455;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0" name="Shape 460"/>
        <p:cNvGrpSpPr/>
        <p:nvPr/>
      </p:nvGrpSpPr>
      <p:grpSpPr>
        <a:xfrm>
          <a:off x="0" y="0"/>
          <a:ext cx="0" cy="0"/>
          <a:chOff x="0" y="0"/>
          <a:chExt cx="0" cy="0"/>
        </a:xfrm>
      </p:grpSpPr>
      <p:sp>
        <p:nvSpPr>
          <p:cNvPr id="461" name="Google Shape;461;p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2" name="Google Shape;462;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p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2" name="Google Shape;472;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1" name="Shape 481"/>
        <p:cNvGrpSpPr/>
        <p:nvPr/>
      </p:nvGrpSpPr>
      <p:grpSpPr>
        <a:xfrm>
          <a:off x="0" y="0"/>
          <a:ext cx="0" cy="0"/>
          <a:chOff x="0" y="0"/>
          <a:chExt cx="0" cy="0"/>
        </a:xfrm>
      </p:grpSpPr>
      <p:sp>
        <p:nvSpPr>
          <p:cNvPr id="482" name="Google Shape;482;p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3" name="Google Shape;483;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chemeClr val="dk1"/>
                </a:solidFill>
              </a:rPr>
              <a:t>We’re still missing a vital component though. Any ideas?</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7" name="Shape 487"/>
        <p:cNvGrpSpPr/>
        <p:nvPr/>
      </p:nvGrpSpPr>
      <p:grpSpPr>
        <a:xfrm>
          <a:off x="0" y="0"/>
          <a:ext cx="0" cy="0"/>
          <a:chOff x="0" y="0"/>
          <a:chExt cx="0" cy="0"/>
        </a:xfrm>
      </p:grpSpPr>
      <p:sp>
        <p:nvSpPr>
          <p:cNvPr id="488" name="Google Shape;488;p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9" name="Google Shape;489;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Exactly, the activation function.</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 name="Shape 494"/>
        <p:cNvGrpSpPr/>
        <p:nvPr/>
      </p:nvGrpSpPr>
      <p:grpSpPr>
        <a:xfrm>
          <a:off x="0" y="0"/>
          <a:ext cx="0" cy="0"/>
          <a:chOff x="0" y="0"/>
          <a:chExt cx="0" cy="0"/>
        </a:xfrm>
      </p:grpSpPr>
      <p:sp>
        <p:nvSpPr>
          <p:cNvPr id="495" name="Google Shape;495;p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6" name="Google Shape;496;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Exactly, the activation function.</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2" name="Shape 502"/>
        <p:cNvGrpSpPr/>
        <p:nvPr/>
      </p:nvGrpSpPr>
      <p:grpSpPr>
        <a:xfrm>
          <a:off x="0" y="0"/>
          <a:ext cx="0" cy="0"/>
          <a:chOff x="0" y="0"/>
          <a:chExt cx="0" cy="0"/>
        </a:xfrm>
      </p:grpSpPr>
      <p:sp>
        <p:nvSpPr>
          <p:cNvPr id="503" name="Google Shape;503;p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4" name="Google Shape;504;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What this means is</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 name="Shape 509"/>
        <p:cNvGrpSpPr/>
        <p:nvPr/>
      </p:nvGrpSpPr>
      <p:grpSpPr>
        <a:xfrm>
          <a:off x="0" y="0"/>
          <a:ext cx="0" cy="0"/>
          <a:chOff x="0" y="0"/>
          <a:chExt cx="0" cy="0"/>
        </a:xfrm>
      </p:grpSpPr>
      <p:sp>
        <p:nvSpPr>
          <p:cNvPr id="510" name="Google Shape;510;p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1" name="Google Shape;511;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3" name="Google Shape;113;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p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9" name="Google Shape;519;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p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5" name="Google Shape;525;p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9" name="Shape 529"/>
        <p:cNvGrpSpPr/>
        <p:nvPr/>
      </p:nvGrpSpPr>
      <p:grpSpPr>
        <a:xfrm>
          <a:off x="0" y="0"/>
          <a:ext cx="0" cy="0"/>
          <a:chOff x="0" y="0"/>
          <a:chExt cx="0" cy="0"/>
        </a:xfrm>
      </p:grpSpPr>
      <p:sp>
        <p:nvSpPr>
          <p:cNvPr id="530" name="Google Shape;530;p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1" name="Google Shape;531;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5" name="Shape 535"/>
        <p:cNvGrpSpPr/>
        <p:nvPr/>
      </p:nvGrpSpPr>
      <p:grpSpPr>
        <a:xfrm>
          <a:off x="0" y="0"/>
          <a:ext cx="0" cy="0"/>
          <a:chOff x="0" y="0"/>
          <a:chExt cx="0" cy="0"/>
        </a:xfrm>
      </p:grpSpPr>
      <p:sp>
        <p:nvSpPr>
          <p:cNvPr id="536" name="Google Shape;536;p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7" name="Google Shape;537;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1" name="Shape 541"/>
        <p:cNvGrpSpPr/>
        <p:nvPr/>
      </p:nvGrpSpPr>
      <p:grpSpPr>
        <a:xfrm>
          <a:off x="0" y="0"/>
          <a:ext cx="0" cy="0"/>
          <a:chOff x="0" y="0"/>
          <a:chExt cx="0" cy="0"/>
        </a:xfrm>
      </p:grpSpPr>
      <p:sp>
        <p:nvSpPr>
          <p:cNvPr id="542" name="Google Shape;542;p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3" name="Google Shape;543;p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7" name="Shape 547"/>
        <p:cNvGrpSpPr/>
        <p:nvPr/>
      </p:nvGrpSpPr>
      <p:grpSpPr>
        <a:xfrm>
          <a:off x="0" y="0"/>
          <a:ext cx="0" cy="0"/>
          <a:chOff x="0" y="0"/>
          <a:chExt cx="0" cy="0"/>
        </a:xfrm>
      </p:grpSpPr>
      <p:sp>
        <p:nvSpPr>
          <p:cNvPr id="548" name="Google Shape;548;p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9" name="Google Shape;549;p5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3" name="Shape 553"/>
        <p:cNvGrpSpPr/>
        <p:nvPr/>
      </p:nvGrpSpPr>
      <p:grpSpPr>
        <a:xfrm>
          <a:off x="0" y="0"/>
          <a:ext cx="0" cy="0"/>
          <a:chOff x="0" y="0"/>
          <a:chExt cx="0" cy="0"/>
        </a:xfrm>
      </p:grpSpPr>
      <p:sp>
        <p:nvSpPr>
          <p:cNvPr id="554" name="Google Shape;554;p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5" name="Google Shape;555;p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Okay just to recap</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3" name="Shape 563"/>
        <p:cNvGrpSpPr/>
        <p:nvPr/>
      </p:nvGrpSpPr>
      <p:grpSpPr>
        <a:xfrm>
          <a:off x="0" y="0"/>
          <a:ext cx="0" cy="0"/>
          <a:chOff x="0" y="0"/>
          <a:chExt cx="0" cy="0"/>
        </a:xfrm>
      </p:grpSpPr>
      <p:sp>
        <p:nvSpPr>
          <p:cNvPr id="564" name="Google Shape;564;p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5" name="Google Shape;565;p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9" name="Shape 569"/>
        <p:cNvGrpSpPr/>
        <p:nvPr/>
      </p:nvGrpSpPr>
      <p:grpSpPr>
        <a:xfrm>
          <a:off x="0" y="0"/>
          <a:ext cx="0" cy="0"/>
          <a:chOff x="0" y="0"/>
          <a:chExt cx="0" cy="0"/>
        </a:xfrm>
      </p:grpSpPr>
      <p:sp>
        <p:nvSpPr>
          <p:cNvPr id="570" name="Google Shape;570;p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1" name="Google Shape;571;p5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 name="Shape 579"/>
        <p:cNvGrpSpPr/>
        <p:nvPr/>
      </p:nvGrpSpPr>
      <p:grpSpPr>
        <a:xfrm>
          <a:off x="0" y="0"/>
          <a:ext cx="0" cy="0"/>
          <a:chOff x="0" y="0"/>
          <a:chExt cx="0" cy="0"/>
        </a:xfrm>
      </p:grpSpPr>
      <p:sp>
        <p:nvSpPr>
          <p:cNvPr id="580" name="Google Shape;580;g2e7c7bc5007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1" name="Google Shape;581;g2e7c7bc5007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6268302918_2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9" name="Google Shape;119;g36268302918_2_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Does anyone know where this image is from?</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5" name="Shape 585"/>
        <p:cNvGrpSpPr/>
        <p:nvPr/>
      </p:nvGrpSpPr>
      <p:grpSpPr>
        <a:xfrm>
          <a:off x="0" y="0"/>
          <a:ext cx="0" cy="0"/>
          <a:chOff x="0" y="0"/>
          <a:chExt cx="0" cy="0"/>
        </a:xfrm>
      </p:grpSpPr>
      <p:sp>
        <p:nvSpPr>
          <p:cNvPr id="586" name="Google Shape;586;g36268302918_2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7" name="Google Shape;587;g36268302918_2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0" name="Shape 590"/>
        <p:cNvGrpSpPr/>
        <p:nvPr/>
      </p:nvGrpSpPr>
      <p:grpSpPr>
        <a:xfrm>
          <a:off x="0" y="0"/>
          <a:ext cx="0" cy="0"/>
          <a:chOff x="0" y="0"/>
          <a:chExt cx="0" cy="0"/>
        </a:xfrm>
      </p:grpSpPr>
      <p:sp>
        <p:nvSpPr>
          <p:cNvPr id="591" name="Google Shape;591;p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2" name="Google Shape;592;p6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3" name="Shape 603"/>
        <p:cNvGrpSpPr/>
        <p:nvPr/>
      </p:nvGrpSpPr>
      <p:grpSpPr>
        <a:xfrm>
          <a:off x="0" y="0"/>
          <a:ext cx="0" cy="0"/>
          <a:chOff x="0" y="0"/>
          <a:chExt cx="0" cy="0"/>
        </a:xfrm>
      </p:grpSpPr>
      <p:sp>
        <p:nvSpPr>
          <p:cNvPr id="604" name="Google Shape;604;p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5" name="Google Shape;605;p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p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5" name="Google Shape;615;p5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9" name="Shape 619"/>
        <p:cNvGrpSpPr/>
        <p:nvPr/>
      </p:nvGrpSpPr>
      <p:grpSpPr>
        <a:xfrm>
          <a:off x="0" y="0"/>
          <a:ext cx="0" cy="0"/>
          <a:chOff x="0" y="0"/>
          <a:chExt cx="0" cy="0"/>
        </a:xfrm>
      </p:grpSpPr>
      <p:sp>
        <p:nvSpPr>
          <p:cNvPr id="620" name="Google Shape;620;p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1" name="Google Shape;621;p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0" name="Shape 630"/>
        <p:cNvGrpSpPr/>
        <p:nvPr/>
      </p:nvGrpSpPr>
      <p:grpSpPr>
        <a:xfrm>
          <a:off x="0" y="0"/>
          <a:ext cx="0" cy="0"/>
          <a:chOff x="0" y="0"/>
          <a:chExt cx="0" cy="0"/>
        </a:xfrm>
      </p:grpSpPr>
      <p:sp>
        <p:nvSpPr>
          <p:cNvPr id="631" name="Google Shape;631;p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2" name="Google Shape;632;p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7" name="Shape 637"/>
        <p:cNvGrpSpPr/>
        <p:nvPr/>
      </p:nvGrpSpPr>
      <p:grpSpPr>
        <a:xfrm>
          <a:off x="0" y="0"/>
          <a:ext cx="0" cy="0"/>
          <a:chOff x="0" y="0"/>
          <a:chExt cx="0" cy="0"/>
        </a:xfrm>
      </p:grpSpPr>
      <p:sp>
        <p:nvSpPr>
          <p:cNvPr id="638" name="Google Shape;638;p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9" name="Google Shape;639;p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4" name="Shape 644"/>
        <p:cNvGrpSpPr/>
        <p:nvPr/>
      </p:nvGrpSpPr>
      <p:grpSpPr>
        <a:xfrm>
          <a:off x="0" y="0"/>
          <a:ext cx="0" cy="0"/>
          <a:chOff x="0" y="0"/>
          <a:chExt cx="0" cy="0"/>
        </a:xfrm>
      </p:grpSpPr>
      <p:sp>
        <p:nvSpPr>
          <p:cNvPr id="645" name="Google Shape;645;p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6" name="Google Shape;646;p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3" name="Shape 653"/>
        <p:cNvGrpSpPr/>
        <p:nvPr/>
      </p:nvGrpSpPr>
      <p:grpSpPr>
        <a:xfrm>
          <a:off x="0" y="0"/>
          <a:ext cx="0" cy="0"/>
          <a:chOff x="0" y="0"/>
          <a:chExt cx="0" cy="0"/>
        </a:xfrm>
      </p:grpSpPr>
      <p:sp>
        <p:nvSpPr>
          <p:cNvPr id="654" name="Google Shape;654;g2e7c7bc5007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5" name="Google Shape;655;g2e7c7bc5007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9" name="Shape 669"/>
        <p:cNvGrpSpPr/>
        <p:nvPr/>
      </p:nvGrpSpPr>
      <p:grpSpPr>
        <a:xfrm>
          <a:off x="0" y="0"/>
          <a:ext cx="0" cy="0"/>
          <a:chOff x="0" y="0"/>
          <a:chExt cx="0" cy="0"/>
        </a:xfrm>
      </p:grpSpPr>
      <p:sp>
        <p:nvSpPr>
          <p:cNvPr id="670" name="Google Shape;670;g36268302918_2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1" name="Google Shape;671;g36268302918_2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6268302918_2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g36268302918_2_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Does anyone know where this image is from?</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8" name="Shape 688"/>
        <p:cNvGrpSpPr/>
        <p:nvPr/>
      </p:nvGrpSpPr>
      <p:grpSpPr>
        <a:xfrm>
          <a:off x="0" y="0"/>
          <a:ext cx="0" cy="0"/>
          <a:chOff x="0" y="0"/>
          <a:chExt cx="0" cy="0"/>
        </a:xfrm>
      </p:grpSpPr>
      <p:sp>
        <p:nvSpPr>
          <p:cNvPr id="689" name="Google Shape;689;g253186c61bb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0" name="Google Shape;690;g253186c61bb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5" name="Shape 705"/>
        <p:cNvGrpSpPr/>
        <p:nvPr/>
      </p:nvGrpSpPr>
      <p:grpSpPr>
        <a:xfrm>
          <a:off x="0" y="0"/>
          <a:ext cx="0" cy="0"/>
          <a:chOff x="0" y="0"/>
          <a:chExt cx="0" cy="0"/>
        </a:xfrm>
      </p:grpSpPr>
      <p:sp>
        <p:nvSpPr>
          <p:cNvPr id="706" name="Google Shape;706;g36268302918_2_1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7" name="Google Shape;707;g36268302918_2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2" name="Shape 722"/>
        <p:cNvGrpSpPr/>
        <p:nvPr/>
      </p:nvGrpSpPr>
      <p:grpSpPr>
        <a:xfrm>
          <a:off x="0" y="0"/>
          <a:ext cx="0" cy="0"/>
          <a:chOff x="0" y="0"/>
          <a:chExt cx="0" cy="0"/>
        </a:xfrm>
      </p:grpSpPr>
      <p:sp>
        <p:nvSpPr>
          <p:cNvPr id="723" name="Google Shape;723;g36268302918_2_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4" name="Google Shape;724;g36268302918_2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2" name="Shape 742"/>
        <p:cNvGrpSpPr/>
        <p:nvPr/>
      </p:nvGrpSpPr>
      <p:grpSpPr>
        <a:xfrm>
          <a:off x="0" y="0"/>
          <a:ext cx="0" cy="0"/>
          <a:chOff x="0" y="0"/>
          <a:chExt cx="0" cy="0"/>
        </a:xfrm>
      </p:grpSpPr>
      <p:sp>
        <p:nvSpPr>
          <p:cNvPr id="743" name="Google Shape;743;g2e7c7bc5007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4" name="Google Shape;744;g2e7c7bc5007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2" name="Shape 762"/>
        <p:cNvGrpSpPr/>
        <p:nvPr/>
      </p:nvGrpSpPr>
      <p:grpSpPr>
        <a:xfrm>
          <a:off x="0" y="0"/>
          <a:ext cx="0" cy="0"/>
          <a:chOff x="0" y="0"/>
          <a:chExt cx="0" cy="0"/>
        </a:xfrm>
      </p:grpSpPr>
      <p:sp>
        <p:nvSpPr>
          <p:cNvPr id="763" name="Google Shape;763;g2e7c7bc5007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4" name="Google Shape;764;g2e7c7bc5007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2" name="Shape 782"/>
        <p:cNvGrpSpPr/>
        <p:nvPr/>
      </p:nvGrpSpPr>
      <p:grpSpPr>
        <a:xfrm>
          <a:off x="0" y="0"/>
          <a:ext cx="0" cy="0"/>
          <a:chOff x="0" y="0"/>
          <a:chExt cx="0" cy="0"/>
        </a:xfrm>
      </p:grpSpPr>
      <p:sp>
        <p:nvSpPr>
          <p:cNvPr id="783" name="Google Shape;783;g2e7c7bc5007_0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4" name="Google Shape;784;g2e7c7bc5007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2" name="Shape 802"/>
        <p:cNvGrpSpPr/>
        <p:nvPr/>
      </p:nvGrpSpPr>
      <p:grpSpPr>
        <a:xfrm>
          <a:off x="0" y="0"/>
          <a:ext cx="0" cy="0"/>
          <a:chOff x="0" y="0"/>
          <a:chExt cx="0" cy="0"/>
        </a:xfrm>
      </p:grpSpPr>
      <p:sp>
        <p:nvSpPr>
          <p:cNvPr id="803" name="Google Shape;803;g2e7c7bc5007_0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4" name="Google Shape;804;g2e7c7bc5007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2" name="Shape 822"/>
        <p:cNvGrpSpPr/>
        <p:nvPr/>
      </p:nvGrpSpPr>
      <p:grpSpPr>
        <a:xfrm>
          <a:off x="0" y="0"/>
          <a:ext cx="0" cy="0"/>
          <a:chOff x="0" y="0"/>
          <a:chExt cx="0" cy="0"/>
        </a:xfrm>
      </p:grpSpPr>
      <p:sp>
        <p:nvSpPr>
          <p:cNvPr id="823" name="Google Shape;823;g2e7c7bc5007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4" name="Google Shape;824;g2e7c7bc5007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2" name="Shape 842"/>
        <p:cNvGrpSpPr/>
        <p:nvPr/>
      </p:nvGrpSpPr>
      <p:grpSpPr>
        <a:xfrm>
          <a:off x="0" y="0"/>
          <a:ext cx="0" cy="0"/>
          <a:chOff x="0" y="0"/>
          <a:chExt cx="0" cy="0"/>
        </a:xfrm>
      </p:grpSpPr>
      <p:sp>
        <p:nvSpPr>
          <p:cNvPr id="843" name="Google Shape;843;g36268302918_2_1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4" name="Google Shape;844;g36268302918_2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9" name="Shape 859"/>
        <p:cNvGrpSpPr/>
        <p:nvPr/>
      </p:nvGrpSpPr>
      <p:grpSpPr>
        <a:xfrm>
          <a:off x="0" y="0"/>
          <a:ext cx="0" cy="0"/>
          <a:chOff x="0" y="0"/>
          <a:chExt cx="0" cy="0"/>
        </a:xfrm>
      </p:grpSpPr>
      <p:sp>
        <p:nvSpPr>
          <p:cNvPr id="860" name="Google Shape;860;g36268302918_2_1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1" name="Google Shape;861;g36268302918_2_1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6268302918_2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5" name="Google Shape;145;g36268302918_2_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Does anyone know where this image is from?</a:t>
            </a: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7" name="Shape 877"/>
        <p:cNvGrpSpPr/>
        <p:nvPr/>
      </p:nvGrpSpPr>
      <p:grpSpPr>
        <a:xfrm>
          <a:off x="0" y="0"/>
          <a:ext cx="0" cy="0"/>
          <a:chOff x="0" y="0"/>
          <a:chExt cx="0" cy="0"/>
        </a:xfrm>
      </p:grpSpPr>
      <p:sp>
        <p:nvSpPr>
          <p:cNvPr id="878" name="Google Shape;878;g36268302918_2_2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9" name="Google Shape;879;g36268302918_2_20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5" name="Shape 885"/>
        <p:cNvGrpSpPr/>
        <p:nvPr/>
      </p:nvGrpSpPr>
      <p:grpSpPr>
        <a:xfrm>
          <a:off x="0" y="0"/>
          <a:ext cx="0" cy="0"/>
          <a:chOff x="0" y="0"/>
          <a:chExt cx="0" cy="0"/>
        </a:xfrm>
      </p:grpSpPr>
      <p:sp>
        <p:nvSpPr>
          <p:cNvPr id="886" name="Google Shape;886;p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87" name="Google Shape;887;p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6" name="Shape 896"/>
        <p:cNvGrpSpPr/>
        <p:nvPr/>
      </p:nvGrpSpPr>
      <p:grpSpPr>
        <a:xfrm>
          <a:off x="0" y="0"/>
          <a:ext cx="0" cy="0"/>
          <a:chOff x="0" y="0"/>
          <a:chExt cx="0" cy="0"/>
        </a:xfrm>
      </p:grpSpPr>
      <p:sp>
        <p:nvSpPr>
          <p:cNvPr id="897" name="Google Shape;897;p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98" name="Google Shape;898;p6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2" name="Shape 902"/>
        <p:cNvGrpSpPr/>
        <p:nvPr/>
      </p:nvGrpSpPr>
      <p:grpSpPr>
        <a:xfrm>
          <a:off x="0" y="0"/>
          <a:ext cx="0" cy="0"/>
          <a:chOff x="0" y="0"/>
          <a:chExt cx="0" cy="0"/>
        </a:xfrm>
      </p:grpSpPr>
      <p:sp>
        <p:nvSpPr>
          <p:cNvPr id="903" name="Google Shape;903;g2e7c7bc5007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04" name="Google Shape;904;g2e7c7bc5007_0_6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9" name="Shape 909"/>
        <p:cNvGrpSpPr/>
        <p:nvPr/>
      </p:nvGrpSpPr>
      <p:grpSpPr>
        <a:xfrm>
          <a:off x="0" y="0"/>
          <a:ext cx="0" cy="0"/>
          <a:chOff x="0" y="0"/>
          <a:chExt cx="0" cy="0"/>
        </a:xfrm>
      </p:grpSpPr>
      <p:sp>
        <p:nvSpPr>
          <p:cNvPr id="910" name="Google Shape;910;p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11" name="Google Shape;911;p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Okay let’s get back to neural networks</a:t>
            </a: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5" name="Shape 915"/>
        <p:cNvGrpSpPr/>
        <p:nvPr/>
      </p:nvGrpSpPr>
      <p:grpSpPr>
        <a:xfrm>
          <a:off x="0" y="0"/>
          <a:ext cx="0" cy="0"/>
          <a:chOff x="0" y="0"/>
          <a:chExt cx="0" cy="0"/>
        </a:xfrm>
      </p:grpSpPr>
      <p:sp>
        <p:nvSpPr>
          <p:cNvPr id="916" name="Google Shape;916;p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17" name="Google Shape;917;p6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solidFill>
                  <a:schemeClr val="dk1"/>
                </a:solidFill>
              </a:rPr>
              <a:t>Timestamp: 00:25</a:t>
            </a:r>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0" name="Shape 920"/>
        <p:cNvGrpSpPr/>
        <p:nvPr/>
      </p:nvGrpSpPr>
      <p:grpSpPr>
        <a:xfrm>
          <a:off x="0" y="0"/>
          <a:ext cx="0" cy="0"/>
          <a:chOff x="0" y="0"/>
          <a:chExt cx="0" cy="0"/>
        </a:xfrm>
      </p:grpSpPr>
      <p:sp>
        <p:nvSpPr>
          <p:cNvPr id="921" name="Google Shape;921;p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22" name="Google Shape;922;p6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7" name="Shape 927"/>
        <p:cNvGrpSpPr/>
        <p:nvPr/>
      </p:nvGrpSpPr>
      <p:grpSpPr>
        <a:xfrm>
          <a:off x="0" y="0"/>
          <a:ext cx="0" cy="0"/>
          <a:chOff x="0" y="0"/>
          <a:chExt cx="0" cy="0"/>
        </a:xfrm>
      </p:grpSpPr>
      <p:sp>
        <p:nvSpPr>
          <p:cNvPr id="928" name="Google Shape;928;p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29" name="Google Shape;929;p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7" name="Shape 937"/>
        <p:cNvGrpSpPr/>
        <p:nvPr/>
      </p:nvGrpSpPr>
      <p:grpSpPr>
        <a:xfrm>
          <a:off x="0" y="0"/>
          <a:ext cx="0" cy="0"/>
          <a:chOff x="0" y="0"/>
          <a:chExt cx="0" cy="0"/>
        </a:xfrm>
      </p:grpSpPr>
      <p:sp>
        <p:nvSpPr>
          <p:cNvPr id="938" name="Google Shape;938;p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39" name="Google Shape;939;p7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3" name="Shape 943"/>
        <p:cNvGrpSpPr/>
        <p:nvPr/>
      </p:nvGrpSpPr>
      <p:grpSpPr>
        <a:xfrm>
          <a:off x="0" y="0"/>
          <a:ext cx="0" cy="0"/>
          <a:chOff x="0" y="0"/>
          <a:chExt cx="0" cy="0"/>
        </a:xfrm>
      </p:grpSpPr>
      <p:sp>
        <p:nvSpPr>
          <p:cNvPr id="944" name="Google Shape;944;p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45" name="Google Shape;945;p6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0" name="Google Shape;160;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1" name="Shape 951"/>
        <p:cNvGrpSpPr/>
        <p:nvPr/>
      </p:nvGrpSpPr>
      <p:grpSpPr>
        <a:xfrm>
          <a:off x="0" y="0"/>
          <a:ext cx="0" cy="0"/>
          <a:chOff x="0" y="0"/>
          <a:chExt cx="0" cy="0"/>
        </a:xfrm>
      </p:grpSpPr>
      <p:sp>
        <p:nvSpPr>
          <p:cNvPr id="952" name="Google Shape;952;g2e78df7ea50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53" name="Google Shape;953;g2e78df7ea50_0_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9" name="Shape 959"/>
        <p:cNvGrpSpPr/>
        <p:nvPr/>
      </p:nvGrpSpPr>
      <p:grpSpPr>
        <a:xfrm>
          <a:off x="0" y="0"/>
          <a:ext cx="0" cy="0"/>
          <a:chOff x="0" y="0"/>
          <a:chExt cx="0" cy="0"/>
        </a:xfrm>
      </p:grpSpPr>
      <p:sp>
        <p:nvSpPr>
          <p:cNvPr id="960" name="Google Shape;960;g36268302918_2_2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61" name="Google Shape;961;g36268302918_2_2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8" name="Shape 968"/>
        <p:cNvGrpSpPr/>
        <p:nvPr/>
      </p:nvGrpSpPr>
      <p:grpSpPr>
        <a:xfrm>
          <a:off x="0" y="0"/>
          <a:ext cx="0" cy="0"/>
          <a:chOff x="0" y="0"/>
          <a:chExt cx="0" cy="0"/>
        </a:xfrm>
      </p:grpSpPr>
      <p:sp>
        <p:nvSpPr>
          <p:cNvPr id="969" name="Google Shape;969;g36268302918_2_2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0" name="Google Shape;970;g36268302918_2_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7" name="Shape 977"/>
        <p:cNvGrpSpPr/>
        <p:nvPr/>
      </p:nvGrpSpPr>
      <p:grpSpPr>
        <a:xfrm>
          <a:off x="0" y="0"/>
          <a:ext cx="0" cy="0"/>
          <a:chOff x="0" y="0"/>
          <a:chExt cx="0" cy="0"/>
        </a:xfrm>
      </p:grpSpPr>
      <p:sp>
        <p:nvSpPr>
          <p:cNvPr id="978" name="Google Shape;978;p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9" name="Google Shape;979;p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2" name="Shape 982"/>
        <p:cNvGrpSpPr/>
        <p:nvPr/>
      </p:nvGrpSpPr>
      <p:grpSpPr>
        <a:xfrm>
          <a:off x="0" y="0"/>
          <a:ext cx="0" cy="0"/>
          <a:chOff x="0" y="0"/>
          <a:chExt cx="0" cy="0"/>
        </a:xfrm>
      </p:grpSpPr>
      <p:sp>
        <p:nvSpPr>
          <p:cNvPr id="983" name="Google Shape;983;p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84" name="Google Shape;984;p7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1" name="Shape 991"/>
        <p:cNvGrpSpPr/>
        <p:nvPr/>
      </p:nvGrpSpPr>
      <p:grpSpPr>
        <a:xfrm>
          <a:off x="0" y="0"/>
          <a:ext cx="0" cy="0"/>
          <a:chOff x="0" y="0"/>
          <a:chExt cx="0" cy="0"/>
        </a:xfrm>
      </p:grpSpPr>
      <p:sp>
        <p:nvSpPr>
          <p:cNvPr id="992" name="Google Shape;992;p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93" name="Google Shape;993;p7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9" name="Shape 999"/>
        <p:cNvGrpSpPr/>
        <p:nvPr/>
      </p:nvGrpSpPr>
      <p:grpSpPr>
        <a:xfrm>
          <a:off x="0" y="0"/>
          <a:ext cx="0" cy="0"/>
          <a:chOff x="0" y="0"/>
          <a:chExt cx="0" cy="0"/>
        </a:xfrm>
      </p:grpSpPr>
      <p:sp>
        <p:nvSpPr>
          <p:cNvPr id="1000" name="Google Shape;1000;p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01" name="Google Shape;1001;p7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9" name="Shape 1009"/>
        <p:cNvGrpSpPr/>
        <p:nvPr/>
      </p:nvGrpSpPr>
      <p:grpSpPr>
        <a:xfrm>
          <a:off x="0" y="0"/>
          <a:ext cx="0" cy="0"/>
          <a:chOff x="0" y="0"/>
          <a:chExt cx="0" cy="0"/>
        </a:xfrm>
      </p:grpSpPr>
      <p:sp>
        <p:nvSpPr>
          <p:cNvPr id="1010" name="Google Shape;1010;p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11" name="Google Shape;1011;p7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4" name="Shape 1014"/>
        <p:cNvGrpSpPr/>
        <p:nvPr/>
      </p:nvGrpSpPr>
      <p:grpSpPr>
        <a:xfrm>
          <a:off x="0" y="0"/>
          <a:ext cx="0" cy="0"/>
          <a:chOff x="0" y="0"/>
          <a:chExt cx="0" cy="0"/>
        </a:xfrm>
      </p:grpSpPr>
      <p:sp>
        <p:nvSpPr>
          <p:cNvPr id="1015" name="Google Shape;1015;g2e7c7bc5007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16" name="Google Shape;1016;g2e7c7bc5007_0_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0" name="Shape 1020"/>
        <p:cNvGrpSpPr/>
        <p:nvPr/>
      </p:nvGrpSpPr>
      <p:grpSpPr>
        <a:xfrm>
          <a:off x="0" y="0"/>
          <a:ext cx="0" cy="0"/>
          <a:chOff x="0" y="0"/>
          <a:chExt cx="0" cy="0"/>
        </a:xfrm>
      </p:grpSpPr>
      <p:sp>
        <p:nvSpPr>
          <p:cNvPr id="1021" name="Google Shape;1021;p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22" name="Google Shape;1022;p8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10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1" name="Google Shape;11;p102"/>
          <p:cNvGrpSpPr/>
          <p:nvPr/>
        </p:nvGrpSpPr>
        <p:grpSpPr>
          <a:xfrm>
            <a:off x="830392" y="1191256"/>
            <a:ext cx="745763" cy="45826"/>
            <a:chOff x="4580561" y="2589004"/>
            <a:chExt cx="1064464" cy="25200"/>
          </a:xfrm>
        </p:grpSpPr>
        <p:sp>
          <p:nvSpPr>
            <p:cNvPr id="12" name="Google Shape;12;p10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 name="Google Shape;13;p10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4" name="Google Shape;14;p102"/>
          <p:cNvSpPr txBox="1"/>
          <p:nvPr>
            <p:ph type="ctrTitle"/>
          </p:nvPr>
        </p:nvSpPr>
        <p:spPr>
          <a:xfrm>
            <a:off x="729450" y="1322450"/>
            <a:ext cx="7688100" cy="1664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p:txBody>
      </p:sp>
      <p:sp>
        <p:nvSpPr>
          <p:cNvPr id="15" name="Google Shape;15;p102"/>
          <p:cNvSpPr txBox="1"/>
          <p:nvPr>
            <p:ph idx="1" type="subTitle"/>
          </p:nvPr>
        </p:nvSpPr>
        <p:spPr>
          <a:xfrm>
            <a:off x="729627" y="3172900"/>
            <a:ext cx="7688100" cy="5412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1600"/>
              <a:buNone/>
              <a:defRPr sz="1600"/>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p:txBody>
      </p:sp>
      <p:sp>
        <p:nvSpPr>
          <p:cNvPr id="16" name="Google Shape;16;p102"/>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1"/>
          <p:cNvGrpSpPr/>
          <p:nvPr/>
        </p:nvGrpSpPr>
        <p:grpSpPr>
          <a:xfrm>
            <a:off x="830392" y="4169130"/>
            <a:ext cx="745763" cy="45826"/>
            <a:chOff x="4580561" y="2589004"/>
            <a:chExt cx="1064464" cy="25200"/>
          </a:xfrm>
        </p:grpSpPr>
        <p:sp>
          <p:nvSpPr>
            <p:cNvPr id="75" name="Google Shape;75;p1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 name="Google Shape;76;p1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7" name="Google Shape;77;p111"/>
          <p:cNvSpPr txBox="1"/>
          <p:nvPr>
            <p:ph hasCustomPrompt="1" type="title"/>
          </p:nvPr>
        </p:nvSpPr>
        <p:spPr>
          <a:xfrm>
            <a:off x="729450" y="733950"/>
            <a:ext cx="7688400" cy="1244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chemeClr val="lt1"/>
              </a:buClr>
              <a:buSzPts val="8000"/>
              <a:buNone/>
              <a:defRPr sz="8000">
                <a:solidFill>
                  <a:schemeClr val="lt1"/>
                </a:solidFill>
              </a:defRPr>
            </a:lvl1pPr>
            <a:lvl2pPr lvl="1" algn="l">
              <a:lnSpc>
                <a:spcPct val="100000"/>
              </a:lnSpc>
              <a:spcBef>
                <a:spcPts val="0"/>
              </a:spcBef>
              <a:spcAft>
                <a:spcPts val="0"/>
              </a:spcAft>
              <a:buClr>
                <a:schemeClr val="lt1"/>
              </a:buClr>
              <a:buSzPts val="8000"/>
              <a:buNone/>
              <a:defRPr sz="8000">
                <a:solidFill>
                  <a:schemeClr val="lt1"/>
                </a:solidFill>
              </a:defRPr>
            </a:lvl2pPr>
            <a:lvl3pPr lvl="2" algn="l">
              <a:lnSpc>
                <a:spcPct val="100000"/>
              </a:lnSpc>
              <a:spcBef>
                <a:spcPts val="0"/>
              </a:spcBef>
              <a:spcAft>
                <a:spcPts val="0"/>
              </a:spcAft>
              <a:buClr>
                <a:schemeClr val="lt1"/>
              </a:buClr>
              <a:buSzPts val="8000"/>
              <a:buNone/>
              <a:defRPr sz="8000">
                <a:solidFill>
                  <a:schemeClr val="lt1"/>
                </a:solidFill>
              </a:defRPr>
            </a:lvl3pPr>
            <a:lvl4pPr lvl="3" algn="l">
              <a:lnSpc>
                <a:spcPct val="100000"/>
              </a:lnSpc>
              <a:spcBef>
                <a:spcPts val="0"/>
              </a:spcBef>
              <a:spcAft>
                <a:spcPts val="0"/>
              </a:spcAft>
              <a:buClr>
                <a:schemeClr val="lt1"/>
              </a:buClr>
              <a:buSzPts val="8000"/>
              <a:buNone/>
              <a:defRPr sz="8000">
                <a:solidFill>
                  <a:schemeClr val="lt1"/>
                </a:solidFill>
              </a:defRPr>
            </a:lvl4pPr>
            <a:lvl5pPr lvl="4" algn="l">
              <a:lnSpc>
                <a:spcPct val="100000"/>
              </a:lnSpc>
              <a:spcBef>
                <a:spcPts val="0"/>
              </a:spcBef>
              <a:spcAft>
                <a:spcPts val="0"/>
              </a:spcAft>
              <a:buClr>
                <a:schemeClr val="lt1"/>
              </a:buClr>
              <a:buSzPts val="8000"/>
              <a:buNone/>
              <a:defRPr sz="8000">
                <a:solidFill>
                  <a:schemeClr val="lt1"/>
                </a:solidFill>
              </a:defRPr>
            </a:lvl5pPr>
            <a:lvl6pPr lvl="5" algn="l">
              <a:lnSpc>
                <a:spcPct val="100000"/>
              </a:lnSpc>
              <a:spcBef>
                <a:spcPts val="0"/>
              </a:spcBef>
              <a:spcAft>
                <a:spcPts val="0"/>
              </a:spcAft>
              <a:buClr>
                <a:schemeClr val="lt1"/>
              </a:buClr>
              <a:buSzPts val="8000"/>
              <a:buNone/>
              <a:defRPr sz="8000">
                <a:solidFill>
                  <a:schemeClr val="lt1"/>
                </a:solidFill>
              </a:defRPr>
            </a:lvl6pPr>
            <a:lvl7pPr lvl="6" algn="l">
              <a:lnSpc>
                <a:spcPct val="100000"/>
              </a:lnSpc>
              <a:spcBef>
                <a:spcPts val="0"/>
              </a:spcBef>
              <a:spcAft>
                <a:spcPts val="0"/>
              </a:spcAft>
              <a:buClr>
                <a:schemeClr val="lt1"/>
              </a:buClr>
              <a:buSzPts val="8000"/>
              <a:buNone/>
              <a:defRPr sz="8000">
                <a:solidFill>
                  <a:schemeClr val="lt1"/>
                </a:solidFill>
              </a:defRPr>
            </a:lvl7pPr>
            <a:lvl8pPr lvl="7" algn="l">
              <a:lnSpc>
                <a:spcPct val="100000"/>
              </a:lnSpc>
              <a:spcBef>
                <a:spcPts val="0"/>
              </a:spcBef>
              <a:spcAft>
                <a:spcPts val="0"/>
              </a:spcAft>
              <a:buClr>
                <a:schemeClr val="lt1"/>
              </a:buClr>
              <a:buSzPts val="8000"/>
              <a:buNone/>
              <a:defRPr sz="8000">
                <a:solidFill>
                  <a:schemeClr val="lt1"/>
                </a:solidFill>
              </a:defRPr>
            </a:lvl8pPr>
            <a:lvl9pPr lvl="8" algn="l">
              <a:lnSpc>
                <a:spcPct val="100000"/>
              </a:lnSpc>
              <a:spcBef>
                <a:spcPts val="0"/>
              </a:spcBef>
              <a:spcAft>
                <a:spcPts val="0"/>
              </a:spcAft>
              <a:buClr>
                <a:schemeClr val="lt1"/>
              </a:buClr>
              <a:buSzPts val="8000"/>
              <a:buNone/>
              <a:defRPr sz="8000">
                <a:solidFill>
                  <a:schemeClr val="lt1"/>
                </a:solidFill>
              </a:defRPr>
            </a:lvl9pPr>
          </a:lstStyle>
          <a:p>
            <a:r>
              <a:t>xx%</a:t>
            </a:r>
          </a:p>
        </p:txBody>
      </p:sp>
      <p:sp>
        <p:nvSpPr>
          <p:cNvPr id="78" name="Google Shape;78;p111"/>
          <p:cNvSpPr txBox="1"/>
          <p:nvPr>
            <p:ph idx="1" type="body"/>
          </p:nvPr>
        </p:nvSpPr>
        <p:spPr>
          <a:xfrm>
            <a:off x="729450" y="2272888"/>
            <a:ext cx="7688400" cy="15804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Clr>
                <a:schemeClr val="lt1"/>
              </a:buClr>
              <a:buSzPts val="1300"/>
              <a:buChar char="●"/>
              <a:defRPr>
                <a:solidFill>
                  <a:schemeClr val="lt1"/>
                </a:solidFill>
              </a:defRPr>
            </a:lvl1pPr>
            <a:lvl2pPr indent="-298450" lvl="1" marL="914400" algn="l">
              <a:lnSpc>
                <a:spcPct val="115000"/>
              </a:lnSpc>
              <a:spcBef>
                <a:spcPts val="0"/>
              </a:spcBef>
              <a:spcAft>
                <a:spcPts val="0"/>
              </a:spcAft>
              <a:buClr>
                <a:schemeClr val="lt1"/>
              </a:buClr>
              <a:buSzPts val="1100"/>
              <a:buChar char="○"/>
              <a:defRPr>
                <a:solidFill>
                  <a:schemeClr val="lt1"/>
                </a:solidFill>
              </a:defRPr>
            </a:lvl2pPr>
            <a:lvl3pPr indent="-298450" lvl="2" marL="1371600" algn="l">
              <a:lnSpc>
                <a:spcPct val="115000"/>
              </a:lnSpc>
              <a:spcBef>
                <a:spcPts val="0"/>
              </a:spcBef>
              <a:spcAft>
                <a:spcPts val="0"/>
              </a:spcAft>
              <a:buClr>
                <a:schemeClr val="lt1"/>
              </a:buClr>
              <a:buSzPts val="1100"/>
              <a:buChar char="■"/>
              <a:defRPr>
                <a:solidFill>
                  <a:schemeClr val="lt1"/>
                </a:solidFill>
              </a:defRPr>
            </a:lvl3pPr>
            <a:lvl4pPr indent="-298450" lvl="3" marL="1828800" algn="l">
              <a:lnSpc>
                <a:spcPct val="115000"/>
              </a:lnSpc>
              <a:spcBef>
                <a:spcPts val="0"/>
              </a:spcBef>
              <a:spcAft>
                <a:spcPts val="0"/>
              </a:spcAft>
              <a:buClr>
                <a:schemeClr val="lt1"/>
              </a:buClr>
              <a:buSzPts val="1100"/>
              <a:buChar char="●"/>
              <a:defRPr>
                <a:solidFill>
                  <a:schemeClr val="lt1"/>
                </a:solidFill>
              </a:defRPr>
            </a:lvl4pPr>
            <a:lvl5pPr indent="-298450" lvl="4" marL="2286000" algn="l">
              <a:lnSpc>
                <a:spcPct val="115000"/>
              </a:lnSpc>
              <a:spcBef>
                <a:spcPts val="0"/>
              </a:spcBef>
              <a:spcAft>
                <a:spcPts val="0"/>
              </a:spcAft>
              <a:buClr>
                <a:schemeClr val="lt1"/>
              </a:buClr>
              <a:buSzPts val="1100"/>
              <a:buChar char="○"/>
              <a:defRPr>
                <a:solidFill>
                  <a:schemeClr val="lt1"/>
                </a:solidFill>
              </a:defRPr>
            </a:lvl5pPr>
            <a:lvl6pPr indent="-298450" lvl="5" marL="2743200" algn="l">
              <a:lnSpc>
                <a:spcPct val="115000"/>
              </a:lnSpc>
              <a:spcBef>
                <a:spcPts val="0"/>
              </a:spcBef>
              <a:spcAft>
                <a:spcPts val="0"/>
              </a:spcAft>
              <a:buClr>
                <a:schemeClr val="lt1"/>
              </a:buClr>
              <a:buSzPts val="1100"/>
              <a:buChar char="■"/>
              <a:defRPr>
                <a:solidFill>
                  <a:schemeClr val="lt1"/>
                </a:solidFill>
              </a:defRPr>
            </a:lvl6pPr>
            <a:lvl7pPr indent="-298450" lvl="6" marL="3200400" algn="l">
              <a:lnSpc>
                <a:spcPct val="115000"/>
              </a:lnSpc>
              <a:spcBef>
                <a:spcPts val="0"/>
              </a:spcBef>
              <a:spcAft>
                <a:spcPts val="0"/>
              </a:spcAft>
              <a:buClr>
                <a:schemeClr val="lt1"/>
              </a:buClr>
              <a:buSzPts val="1100"/>
              <a:buChar char="●"/>
              <a:defRPr>
                <a:solidFill>
                  <a:schemeClr val="lt1"/>
                </a:solidFill>
              </a:defRPr>
            </a:lvl7pPr>
            <a:lvl8pPr indent="-298450" lvl="7" marL="3657600" algn="l">
              <a:lnSpc>
                <a:spcPct val="115000"/>
              </a:lnSpc>
              <a:spcBef>
                <a:spcPts val="0"/>
              </a:spcBef>
              <a:spcAft>
                <a:spcPts val="0"/>
              </a:spcAft>
              <a:buClr>
                <a:schemeClr val="lt1"/>
              </a:buClr>
              <a:buSzPts val="1100"/>
              <a:buChar char="○"/>
              <a:defRPr>
                <a:solidFill>
                  <a:schemeClr val="lt1"/>
                </a:solidFill>
              </a:defRPr>
            </a:lvl8pPr>
            <a:lvl9pPr indent="-298450" lvl="8" marL="4114800" algn="l">
              <a:lnSpc>
                <a:spcPct val="115000"/>
              </a:lnSpc>
              <a:spcBef>
                <a:spcPts val="0"/>
              </a:spcBef>
              <a:spcAft>
                <a:spcPts val="0"/>
              </a:spcAft>
              <a:buClr>
                <a:schemeClr val="lt1"/>
              </a:buClr>
              <a:buSzPts val="1100"/>
              <a:buChar char="■"/>
              <a:defRPr>
                <a:solidFill>
                  <a:schemeClr val="lt1"/>
                </a:solidFill>
              </a:defRPr>
            </a:lvl9pPr>
          </a:lstStyle>
          <a:p/>
        </p:txBody>
      </p:sp>
      <p:sp>
        <p:nvSpPr>
          <p:cNvPr id="79" name="Google Shape;79;p11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0" name="Shape 80"/>
        <p:cNvGrpSpPr/>
        <p:nvPr/>
      </p:nvGrpSpPr>
      <p:grpSpPr>
        <a:xfrm>
          <a:off x="0" y="0"/>
          <a:ext cx="0" cy="0"/>
          <a:chOff x="0" y="0"/>
          <a:chExt cx="0" cy="0"/>
        </a:xfrm>
      </p:grpSpPr>
      <p:sp>
        <p:nvSpPr>
          <p:cNvPr id="81" name="Google Shape;81;p112"/>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7" name="Shape 17"/>
        <p:cNvGrpSpPr/>
        <p:nvPr/>
      </p:nvGrpSpPr>
      <p:grpSpPr>
        <a:xfrm>
          <a:off x="0" y="0"/>
          <a:ext cx="0" cy="0"/>
          <a:chOff x="0" y="0"/>
          <a:chExt cx="0" cy="0"/>
        </a:xfrm>
      </p:grpSpPr>
      <p:sp>
        <p:nvSpPr>
          <p:cNvPr id="18" name="Google Shape;18;p103"/>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9" name="Google Shape;19;p103"/>
          <p:cNvGrpSpPr/>
          <p:nvPr/>
        </p:nvGrpSpPr>
        <p:grpSpPr>
          <a:xfrm>
            <a:off x="830392" y="1191256"/>
            <a:ext cx="745763" cy="45826"/>
            <a:chOff x="4580561" y="2589004"/>
            <a:chExt cx="1064464" cy="25200"/>
          </a:xfrm>
        </p:grpSpPr>
        <p:sp>
          <p:nvSpPr>
            <p:cNvPr id="20" name="Google Shape;20;p103"/>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103"/>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2" name="Google Shape;22;p103"/>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600"/>
              <a:buNone/>
              <a:defRPr sz="2600"/>
            </a:lvl1pPr>
            <a:lvl2pPr lvl="1" algn="l">
              <a:lnSpc>
                <a:spcPct val="100000"/>
              </a:lnSpc>
              <a:spcBef>
                <a:spcPts val="0"/>
              </a:spcBef>
              <a:spcAft>
                <a:spcPts val="0"/>
              </a:spcAft>
              <a:buSzPts val="2600"/>
              <a:buNone/>
              <a:defRPr sz="2600"/>
            </a:lvl2pPr>
            <a:lvl3pPr lvl="2" algn="l">
              <a:lnSpc>
                <a:spcPct val="100000"/>
              </a:lnSpc>
              <a:spcBef>
                <a:spcPts val="0"/>
              </a:spcBef>
              <a:spcAft>
                <a:spcPts val="0"/>
              </a:spcAft>
              <a:buSzPts val="2600"/>
              <a:buNone/>
              <a:defRPr sz="2600"/>
            </a:lvl3pPr>
            <a:lvl4pPr lvl="3" algn="l">
              <a:lnSpc>
                <a:spcPct val="100000"/>
              </a:lnSpc>
              <a:spcBef>
                <a:spcPts val="0"/>
              </a:spcBef>
              <a:spcAft>
                <a:spcPts val="0"/>
              </a:spcAft>
              <a:buSzPts val="2600"/>
              <a:buNone/>
              <a:defRPr sz="2600"/>
            </a:lvl4pPr>
            <a:lvl5pPr lvl="4" algn="l">
              <a:lnSpc>
                <a:spcPct val="100000"/>
              </a:lnSpc>
              <a:spcBef>
                <a:spcPts val="0"/>
              </a:spcBef>
              <a:spcAft>
                <a:spcPts val="0"/>
              </a:spcAft>
              <a:buSzPts val="2600"/>
              <a:buNone/>
              <a:defRPr sz="2600"/>
            </a:lvl5pPr>
            <a:lvl6pPr lvl="5" algn="l">
              <a:lnSpc>
                <a:spcPct val="100000"/>
              </a:lnSpc>
              <a:spcBef>
                <a:spcPts val="0"/>
              </a:spcBef>
              <a:spcAft>
                <a:spcPts val="0"/>
              </a:spcAft>
              <a:buSzPts val="2600"/>
              <a:buNone/>
              <a:defRPr sz="2600"/>
            </a:lvl6pPr>
            <a:lvl7pPr lvl="6" algn="l">
              <a:lnSpc>
                <a:spcPct val="100000"/>
              </a:lnSpc>
              <a:spcBef>
                <a:spcPts val="0"/>
              </a:spcBef>
              <a:spcAft>
                <a:spcPts val="0"/>
              </a:spcAft>
              <a:buSzPts val="2600"/>
              <a:buNone/>
              <a:defRPr sz="2600"/>
            </a:lvl7pPr>
            <a:lvl8pPr lvl="7" algn="l">
              <a:lnSpc>
                <a:spcPct val="100000"/>
              </a:lnSpc>
              <a:spcBef>
                <a:spcPts val="0"/>
              </a:spcBef>
              <a:spcAft>
                <a:spcPts val="0"/>
              </a:spcAft>
              <a:buSzPts val="2600"/>
              <a:buNone/>
              <a:defRPr sz="2600"/>
            </a:lvl8pPr>
            <a:lvl9pPr lvl="8" algn="l">
              <a:lnSpc>
                <a:spcPct val="100000"/>
              </a:lnSpc>
              <a:spcBef>
                <a:spcPts val="0"/>
              </a:spcBef>
              <a:spcAft>
                <a:spcPts val="0"/>
              </a:spcAft>
              <a:buSzPts val="2600"/>
              <a:buNone/>
              <a:defRPr sz="2600"/>
            </a:lvl9pPr>
          </a:lstStyle>
          <a:p/>
        </p:txBody>
      </p:sp>
      <p:sp>
        <p:nvSpPr>
          <p:cNvPr id="23" name="Google Shape;23;p103"/>
          <p:cNvSpPr txBox="1"/>
          <p:nvPr>
            <p:ph idx="1" type="body"/>
          </p:nvPr>
        </p:nvSpPr>
        <p:spPr>
          <a:xfrm>
            <a:off x="729450" y="2078875"/>
            <a:ext cx="7688700" cy="22611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24" name="Google Shape;24;p103"/>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25" name="Shape 25"/>
        <p:cNvGrpSpPr/>
        <p:nvPr/>
      </p:nvGrpSpPr>
      <p:grpSpPr>
        <a:xfrm>
          <a:off x="0" y="0"/>
          <a:ext cx="0" cy="0"/>
          <a:chOff x="0" y="0"/>
          <a:chExt cx="0" cy="0"/>
        </a:xfrm>
      </p:grpSpPr>
      <p:grpSp>
        <p:nvGrpSpPr>
          <p:cNvPr id="26" name="Google Shape;26;p104"/>
          <p:cNvGrpSpPr/>
          <p:nvPr/>
        </p:nvGrpSpPr>
        <p:grpSpPr>
          <a:xfrm>
            <a:off x="830392" y="1191256"/>
            <a:ext cx="745763" cy="45826"/>
            <a:chOff x="4580561" y="2589004"/>
            <a:chExt cx="1064464" cy="25200"/>
          </a:xfrm>
        </p:grpSpPr>
        <p:sp>
          <p:nvSpPr>
            <p:cNvPr id="27" name="Google Shape;27;p104"/>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104"/>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9" name="Google Shape;29;p104"/>
          <p:cNvSpPr txBox="1"/>
          <p:nvPr>
            <p:ph type="title"/>
          </p:nvPr>
        </p:nvSpPr>
        <p:spPr>
          <a:xfrm>
            <a:off x="729450" y="1322450"/>
            <a:ext cx="7688400" cy="15186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30" name="Google Shape;30;p104"/>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10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3" name="Google Shape;33;p105"/>
          <p:cNvGrpSpPr/>
          <p:nvPr/>
        </p:nvGrpSpPr>
        <p:grpSpPr>
          <a:xfrm>
            <a:off x="830392" y="1191256"/>
            <a:ext cx="745763" cy="45826"/>
            <a:chOff x="4580561" y="2589004"/>
            <a:chExt cx="1064464" cy="25200"/>
          </a:xfrm>
        </p:grpSpPr>
        <p:sp>
          <p:nvSpPr>
            <p:cNvPr id="34" name="Google Shape;34;p10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p10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6" name="Google Shape;36;p105"/>
          <p:cNvSpPr txBox="1"/>
          <p:nvPr>
            <p:ph type="title"/>
          </p:nvPr>
        </p:nvSpPr>
        <p:spPr>
          <a:xfrm>
            <a:off x="729450" y="1318650"/>
            <a:ext cx="7688400" cy="5352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600"/>
              <a:buNone/>
              <a:defRPr sz="2600"/>
            </a:lvl1pPr>
            <a:lvl2pPr lvl="1" algn="l">
              <a:lnSpc>
                <a:spcPct val="100000"/>
              </a:lnSpc>
              <a:spcBef>
                <a:spcPts val="0"/>
              </a:spcBef>
              <a:spcAft>
                <a:spcPts val="0"/>
              </a:spcAft>
              <a:buSzPts val="2600"/>
              <a:buNone/>
              <a:defRPr sz="2600"/>
            </a:lvl2pPr>
            <a:lvl3pPr lvl="2" algn="l">
              <a:lnSpc>
                <a:spcPct val="100000"/>
              </a:lnSpc>
              <a:spcBef>
                <a:spcPts val="0"/>
              </a:spcBef>
              <a:spcAft>
                <a:spcPts val="0"/>
              </a:spcAft>
              <a:buSzPts val="2600"/>
              <a:buNone/>
              <a:defRPr sz="2600"/>
            </a:lvl3pPr>
            <a:lvl4pPr lvl="3" algn="l">
              <a:lnSpc>
                <a:spcPct val="100000"/>
              </a:lnSpc>
              <a:spcBef>
                <a:spcPts val="0"/>
              </a:spcBef>
              <a:spcAft>
                <a:spcPts val="0"/>
              </a:spcAft>
              <a:buSzPts val="2600"/>
              <a:buNone/>
              <a:defRPr sz="2600"/>
            </a:lvl4pPr>
            <a:lvl5pPr lvl="4" algn="l">
              <a:lnSpc>
                <a:spcPct val="100000"/>
              </a:lnSpc>
              <a:spcBef>
                <a:spcPts val="0"/>
              </a:spcBef>
              <a:spcAft>
                <a:spcPts val="0"/>
              </a:spcAft>
              <a:buSzPts val="2600"/>
              <a:buNone/>
              <a:defRPr sz="2600"/>
            </a:lvl5pPr>
            <a:lvl6pPr lvl="5" algn="l">
              <a:lnSpc>
                <a:spcPct val="100000"/>
              </a:lnSpc>
              <a:spcBef>
                <a:spcPts val="0"/>
              </a:spcBef>
              <a:spcAft>
                <a:spcPts val="0"/>
              </a:spcAft>
              <a:buSzPts val="2600"/>
              <a:buNone/>
              <a:defRPr sz="2600"/>
            </a:lvl6pPr>
            <a:lvl7pPr lvl="6" algn="l">
              <a:lnSpc>
                <a:spcPct val="100000"/>
              </a:lnSpc>
              <a:spcBef>
                <a:spcPts val="0"/>
              </a:spcBef>
              <a:spcAft>
                <a:spcPts val="0"/>
              </a:spcAft>
              <a:buSzPts val="2600"/>
              <a:buNone/>
              <a:defRPr sz="2600"/>
            </a:lvl7pPr>
            <a:lvl8pPr lvl="7" algn="l">
              <a:lnSpc>
                <a:spcPct val="100000"/>
              </a:lnSpc>
              <a:spcBef>
                <a:spcPts val="0"/>
              </a:spcBef>
              <a:spcAft>
                <a:spcPts val="0"/>
              </a:spcAft>
              <a:buSzPts val="2600"/>
              <a:buNone/>
              <a:defRPr sz="2600"/>
            </a:lvl8pPr>
            <a:lvl9pPr lvl="8" algn="l">
              <a:lnSpc>
                <a:spcPct val="100000"/>
              </a:lnSpc>
              <a:spcBef>
                <a:spcPts val="0"/>
              </a:spcBef>
              <a:spcAft>
                <a:spcPts val="0"/>
              </a:spcAft>
              <a:buSzPts val="2600"/>
              <a:buNone/>
              <a:defRPr sz="2600"/>
            </a:lvl9pPr>
          </a:lstStyle>
          <a:p/>
        </p:txBody>
      </p:sp>
      <p:sp>
        <p:nvSpPr>
          <p:cNvPr id="37" name="Google Shape;37;p105"/>
          <p:cNvSpPr txBox="1"/>
          <p:nvPr>
            <p:ph idx="1" type="body"/>
          </p:nvPr>
        </p:nvSpPr>
        <p:spPr>
          <a:xfrm>
            <a:off x="729325" y="2078875"/>
            <a:ext cx="3774300" cy="22611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38" name="Google Shape;38;p105"/>
          <p:cNvSpPr txBox="1"/>
          <p:nvPr>
            <p:ph idx="2" type="body"/>
          </p:nvPr>
        </p:nvSpPr>
        <p:spPr>
          <a:xfrm>
            <a:off x="4643604" y="2078875"/>
            <a:ext cx="3774300" cy="22611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39" name="Google Shape;39;p105"/>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10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2" name="Google Shape;42;p106"/>
          <p:cNvGrpSpPr/>
          <p:nvPr/>
        </p:nvGrpSpPr>
        <p:grpSpPr>
          <a:xfrm>
            <a:off x="830392" y="1191256"/>
            <a:ext cx="745763" cy="45826"/>
            <a:chOff x="4580561" y="2589004"/>
            <a:chExt cx="1064464" cy="25200"/>
          </a:xfrm>
        </p:grpSpPr>
        <p:sp>
          <p:nvSpPr>
            <p:cNvPr id="43" name="Google Shape;43;p10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p10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5" name="Google Shape;45;p106"/>
          <p:cNvSpPr txBox="1"/>
          <p:nvPr>
            <p:ph type="title"/>
          </p:nvPr>
        </p:nvSpPr>
        <p:spPr>
          <a:xfrm>
            <a:off x="729450" y="1318650"/>
            <a:ext cx="7688400" cy="5352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600"/>
              <a:buNone/>
              <a:defRPr sz="2600"/>
            </a:lvl1pPr>
            <a:lvl2pPr lvl="1" algn="l">
              <a:lnSpc>
                <a:spcPct val="100000"/>
              </a:lnSpc>
              <a:spcBef>
                <a:spcPts val="0"/>
              </a:spcBef>
              <a:spcAft>
                <a:spcPts val="0"/>
              </a:spcAft>
              <a:buSzPts val="2600"/>
              <a:buNone/>
              <a:defRPr sz="2600"/>
            </a:lvl2pPr>
            <a:lvl3pPr lvl="2" algn="l">
              <a:lnSpc>
                <a:spcPct val="100000"/>
              </a:lnSpc>
              <a:spcBef>
                <a:spcPts val="0"/>
              </a:spcBef>
              <a:spcAft>
                <a:spcPts val="0"/>
              </a:spcAft>
              <a:buSzPts val="2600"/>
              <a:buNone/>
              <a:defRPr sz="2600"/>
            </a:lvl3pPr>
            <a:lvl4pPr lvl="3" algn="l">
              <a:lnSpc>
                <a:spcPct val="100000"/>
              </a:lnSpc>
              <a:spcBef>
                <a:spcPts val="0"/>
              </a:spcBef>
              <a:spcAft>
                <a:spcPts val="0"/>
              </a:spcAft>
              <a:buSzPts val="2600"/>
              <a:buNone/>
              <a:defRPr sz="2600"/>
            </a:lvl4pPr>
            <a:lvl5pPr lvl="4" algn="l">
              <a:lnSpc>
                <a:spcPct val="100000"/>
              </a:lnSpc>
              <a:spcBef>
                <a:spcPts val="0"/>
              </a:spcBef>
              <a:spcAft>
                <a:spcPts val="0"/>
              </a:spcAft>
              <a:buSzPts val="2600"/>
              <a:buNone/>
              <a:defRPr sz="2600"/>
            </a:lvl5pPr>
            <a:lvl6pPr lvl="5" algn="l">
              <a:lnSpc>
                <a:spcPct val="100000"/>
              </a:lnSpc>
              <a:spcBef>
                <a:spcPts val="0"/>
              </a:spcBef>
              <a:spcAft>
                <a:spcPts val="0"/>
              </a:spcAft>
              <a:buSzPts val="2600"/>
              <a:buNone/>
              <a:defRPr sz="2600"/>
            </a:lvl6pPr>
            <a:lvl7pPr lvl="6" algn="l">
              <a:lnSpc>
                <a:spcPct val="100000"/>
              </a:lnSpc>
              <a:spcBef>
                <a:spcPts val="0"/>
              </a:spcBef>
              <a:spcAft>
                <a:spcPts val="0"/>
              </a:spcAft>
              <a:buSzPts val="2600"/>
              <a:buNone/>
              <a:defRPr sz="2600"/>
            </a:lvl7pPr>
            <a:lvl8pPr lvl="7" algn="l">
              <a:lnSpc>
                <a:spcPct val="100000"/>
              </a:lnSpc>
              <a:spcBef>
                <a:spcPts val="0"/>
              </a:spcBef>
              <a:spcAft>
                <a:spcPts val="0"/>
              </a:spcAft>
              <a:buSzPts val="2600"/>
              <a:buNone/>
              <a:defRPr sz="2600"/>
            </a:lvl8pPr>
            <a:lvl9pPr lvl="8" algn="l">
              <a:lnSpc>
                <a:spcPct val="100000"/>
              </a:lnSpc>
              <a:spcBef>
                <a:spcPts val="0"/>
              </a:spcBef>
              <a:spcAft>
                <a:spcPts val="0"/>
              </a:spcAft>
              <a:buSzPts val="2600"/>
              <a:buNone/>
              <a:defRPr sz="2600"/>
            </a:lvl9pPr>
          </a:lstStyle>
          <a:p/>
        </p:txBody>
      </p:sp>
      <p:sp>
        <p:nvSpPr>
          <p:cNvPr id="46" name="Google Shape;46;p106"/>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 name="Shape 47"/>
        <p:cNvGrpSpPr/>
        <p:nvPr/>
      </p:nvGrpSpPr>
      <p:grpSpPr>
        <a:xfrm>
          <a:off x="0" y="0"/>
          <a:ext cx="0" cy="0"/>
          <a:chOff x="0" y="0"/>
          <a:chExt cx="0" cy="0"/>
        </a:xfrm>
      </p:grpSpPr>
      <p:sp>
        <p:nvSpPr>
          <p:cNvPr id="48" name="Google Shape;48;p10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9" name="Google Shape;49;p107"/>
          <p:cNvGrpSpPr/>
          <p:nvPr/>
        </p:nvGrpSpPr>
        <p:grpSpPr>
          <a:xfrm>
            <a:off x="830392" y="1191256"/>
            <a:ext cx="745763" cy="45826"/>
            <a:chOff x="4580561" y="2589004"/>
            <a:chExt cx="1064464" cy="25200"/>
          </a:xfrm>
        </p:grpSpPr>
        <p:sp>
          <p:nvSpPr>
            <p:cNvPr id="50" name="Google Shape;50;p10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10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2" name="Google Shape;52;p107"/>
          <p:cNvSpPr txBox="1"/>
          <p:nvPr>
            <p:ph type="title"/>
          </p:nvPr>
        </p:nvSpPr>
        <p:spPr>
          <a:xfrm>
            <a:off x="730000" y="1318650"/>
            <a:ext cx="3300900" cy="1381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600"/>
              <a:buNone/>
              <a:defRPr sz="2600"/>
            </a:lvl1pPr>
            <a:lvl2pPr lvl="1" algn="l">
              <a:lnSpc>
                <a:spcPct val="100000"/>
              </a:lnSpc>
              <a:spcBef>
                <a:spcPts val="0"/>
              </a:spcBef>
              <a:spcAft>
                <a:spcPts val="0"/>
              </a:spcAft>
              <a:buSzPts val="2600"/>
              <a:buNone/>
              <a:defRPr sz="2600"/>
            </a:lvl2pPr>
            <a:lvl3pPr lvl="2" algn="l">
              <a:lnSpc>
                <a:spcPct val="100000"/>
              </a:lnSpc>
              <a:spcBef>
                <a:spcPts val="0"/>
              </a:spcBef>
              <a:spcAft>
                <a:spcPts val="0"/>
              </a:spcAft>
              <a:buSzPts val="2600"/>
              <a:buNone/>
              <a:defRPr sz="2600"/>
            </a:lvl3pPr>
            <a:lvl4pPr lvl="3" algn="l">
              <a:lnSpc>
                <a:spcPct val="100000"/>
              </a:lnSpc>
              <a:spcBef>
                <a:spcPts val="0"/>
              </a:spcBef>
              <a:spcAft>
                <a:spcPts val="0"/>
              </a:spcAft>
              <a:buSzPts val="2600"/>
              <a:buNone/>
              <a:defRPr sz="2600"/>
            </a:lvl4pPr>
            <a:lvl5pPr lvl="4" algn="l">
              <a:lnSpc>
                <a:spcPct val="100000"/>
              </a:lnSpc>
              <a:spcBef>
                <a:spcPts val="0"/>
              </a:spcBef>
              <a:spcAft>
                <a:spcPts val="0"/>
              </a:spcAft>
              <a:buSzPts val="2600"/>
              <a:buNone/>
              <a:defRPr sz="2600"/>
            </a:lvl5pPr>
            <a:lvl6pPr lvl="5" algn="l">
              <a:lnSpc>
                <a:spcPct val="100000"/>
              </a:lnSpc>
              <a:spcBef>
                <a:spcPts val="0"/>
              </a:spcBef>
              <a:spcAft>
                <a:spcPts val="0"/>
              </a:spcAft>
              <a:buSzPts val="2600"/>
              <a:buNone/>
              <a:defRPr sz="2600"/>
            </a:lvl6pPr>
            <a:lvl7pPr lvl="6" algn="l">
              <a:lnSpc>
                <a:spcPct val="100000"/>
              </a:lnSpc>
              <a:spcBef>
                <a:spcPts val="0"/>
              </a:spcBef>
              <a:spcAft>
                <a:spcPts val="0"/>
              </a:spcAft>
              <a:buSzPts val="2600"/>
              <a:buNone/>
              <a:defRPr sz="2600"/>
            </a:lvl7pPr>
            <a:lvl8pPr lvl="7" algn="l">
              <a:lnSpc>
                <a:spcPct val="100000"/>
              </a:lnSpc>
              <a:spcBef>
                <a:spcPts val="0"/>
              </a:spcBef>
              <a:spcAft>
                <a:spcPts val="0"/>
              </a:spcAft>
              <a:buSzPts val="2600"/>
              <a:buNone/>
              <a:defRPr sz="2600"/>
            </a:lvl8pPr>
            <a:lvl9pPr lvl="8" algn="l">
              <a:lnSpc>
                <a:spcPct val="100000"/>
              </a:lnSpc>
              <a:spcBef>
                <a:spcPts val="0"/>
              </a:spcBef>
              <a:spcAft>
                <a:spcPts val="0"/>
              </a:spcAft>
              <a:buSzPts val="2600"/>
              <a:buNone/>
              <a:defRPr sz="2600"/>
            </a:lvl9pPr>
          </a:lstStyle>
          <a:p/>
        </p:txBody>
      </p:sp>
      <p:sp>
        <p:nvSpPr>
          <p:cNvPr id="53" name="Google Shape;53;p107"/>
          <p:cNvSpPr txBox="1"/>
          <p:nvPr>
            <p:ph idx="1" type="body"/>
          </p:nvPr>
        </p:nvSpPr>
        <p:spPr>
          <a:xfrm>
            <a:off x="721225" y="2781725"/>
            <a:ext cx="3300900" cy="15975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54" name="Google Shape;54;p107"/>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108"/>
          <p:cNvGrpSpPr/>
          <p:nvPr/>
        </p:nvGrpSpPr>
        <p:grpSpPr>
          <a:xfrm>
            <a:off x="830392" y="4169130"/>
            <a:ext cx="745763" cy="45826"/>
            <a:chOff x="4580561" y="2589004"/>
            <a:chExt cx="1064464" cy="25200"/>
          </a:xfrm>
        </p:grpSpPr>
        <p:sp>
          <p:nvSpPr>
            <p:cNvPr id="57" name="Google Shape;57;p10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10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9" name="Google Shape;59;p108"/>
          <p:cNvSpPr txBox="1"/>
          <p:nvPr>
            <p:ph type="title"/>
          </p:nvPr>
        </p:nvSpPr>
        <p:spPr>
          <a:xfrm>
            <a:off x="729450" y="864300"/>
            <a:ext cx="7021200" cy="29850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60" name="Google Shape;60;p108"/>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10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3" name="Google Shape;63;p109"/>
          <p:cNvGrpSpPr/>
          <p:nvPr/>
        </p:nvGrpSpPr>
        <p:grpSpPr>
          <a:xfrm>
            <a:off x="830392" y="1191256"/>
            <a:ext cx="745763" cy="45826"/>
            <a:chOff x="4580561" y="2589004"/>
            <a:chExt cx="1064464" cy="25200"/>
          </a:xfrm>
        </p:grpSpPr>
        <p:sp>
          <p:nvSpPr>
            <p:cNvPr id="64" name="Google Shape;64;p10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 name="Google Shape;65;p10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6" name="Google Shape;66;p109"/>
          <p:cNvSpPr txBox="1"/>
          <p:nvPr>
            <p:ph type="title"/>
          </p:nvPr>
        </p:nvSpPr>
        <p:spPr>
          <a:xfrm>
            <a:off x="730000" y="1318650"/>
            <a:ext cx="3300900" cy="16872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600"/>
              <a:buNone/>
              <a:defRPr sz="2600"/>
            </a:lvl1pPr>
            <a:lvl2pPr lvl="1" algn="l">
              <a:lnSpc>
                <a:spcPct val="100000"/>
              </a:lnSpc>
              <a:spcBef>
                <a:spcPts val="0"/>
              </a:spcBef>
              <a:spcAft>
                <a:spcPts val="0"/>
              </a:spcAft>
              <a:buSzPts val="2600"/>
              <a:buNone/>
              <a:defRPr sz="2600"/>
            </a:lvl2pPr>
            <a:lvl3pPr lvl="2" algn="l">
              <a:lnSpc>
                <a:spcPct val="100000"/>
              </a:lnSpc>
              <a:spcBef>
                <a:spcPts val="0"/>
              </a:spcBef>
              <a:spcAft>
                <a:spcPts val="0"/>
              </a:spcAft>
              <a:buSzPts val="2600"/>
              <a:buNone/>
              <a:defRPr sz="2600"/>
            </a:lvl3pPr>
            <a:lvl4pPr lvl="3" algn="l">
              <a:lnSpc>
                <a:spcPct val="100000"/>
              </a:lnSpc>
              <a:spcBef>
                <a:spcPts val="0"/>
              </a:spcBef>
              <a:spcAft>
                <a:spcPts val="0"/>
              </a:spcAft>
              <a:buSzPts val="2600"/>
              <a:buNone/>
              <a:defRPr sz="2600"/>
            </a:lvl4pPr>
            <a:lvl5pPr lvl="4" algn="l">
              <a:lnSpc>
                <a:spcPct val="100000"/>
              </a:lnSpc>
              <a:spcBef>
                <a:spcPts val="0"/>
              </a:spcBef>
              <a:spcAft>
                <a:spcPts val="0"/>
              </a:spcAft>
              <a:buSzPts val="2600"/>
              <a:buNone/>
              <a:defRPr sz="2600"/>
            </a:lvl5pPr>
            <a:lvl6pPr lvl="5" algn="l">
              <a:lnSpc>
                <a:spcPct val="100000"/>
              </a:lnSpc>
              <a:spcBef>
                <a:spcPts val="0"/>
              </a:spcBef>
              <a:spcAft>
                <a:spcPts val="0"/>
              </a:spcAft>
              <a:buSzPts val="2600"/>
              <a:buNone/>
              <a:defRPr sz="2600"/>
            </a:lvl6pPr>
            <a:lvl7pPr lvl="6" algn="l">
              <a:lnSpc>
                <a:spcPct val="100000"/>
              </a:lnSpc>
              <a:spcBef>
                <a:spcPts val="0"/>
              </a:spcBef>
              <a:spcAft>
                <a:spcPts val="0"/>
              </a:spcAft>
              <a:buSzPts val="2600"/>
              <a:buNone/>
              <a:defRPr sz="2600"/>
            </a:lvl7pPr>
            <a:lvl8pPr lvl="7" algn="l">
              <a:lnSpc>
                <a:spcPct val="100000"/>
              </a:lnSpc>
              <a:spcBef>
                <a:spcPts val="0"/>
              </a:spcBef>
              <a:spcAft>
                <a:spcPts val="0"/>
              </a:spcAft>
              <a:buSzPts val="2600"/>
              <a:buNone/>
              <a:defRPr sz="2600"/>
            </a:lvl8pPr>
            <a:lvl9pPr lvl="8" algn="l">
              <a:lnSpc>
                <a:spcPct val="100000"/>
              </a:lnSpc>
              <a:spcBef>
                <a:spcPts val="0"/>
              </a:spcBef>
              <a:spcAft>
                <a:spcPts val="0"/>
              </a:spcAft>
              <a:buSzPts val="2600"/>
              <a:buNone/>
              <a:defRPr sz="2600"/>
            </a:lvl9pPr>
          </a:lstStyle>
          <a:p/>
        </p:txBody>
      </p:sp>
      <p:sp>
        <p:nvSpPr>
          <p:cNvPr id="67" name="Google Shape;67;p109"/>
          <p:cNvSpPr txBox="1"/>
          <p:nvPr>
            <p:ph idx="1" type="subTitle"/>
          </p:nvPr>
        </p:nvSpPr>
        <p:spPr>
          <a:xfrm>
            <a:off x="724950" y="3161525"/>
            <a:ext cx="3300900" cy="7590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1600"/>
              <a:buNone/>
              <a:defRPr sz="1600"/>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p:txBody>
      </p:sp>
      <p:sp>
        <p:nvSpPr>
          <p:cNvPr id="68" name="Google Shape;68;p109"/>
          <p:cNvSpPr txBox="1"/>
          <p:nvPr>
            <p:ph idx="2" type="body"/>
          </p:nvPr>
        </p:nvSpPr>
        <p:spPr>
          <a:xfrm>
            <a:off x="5174225" y="1352625"/>
            <a:ext cx="3374400" cy="30255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69" name="Google Shape;69;p109"/>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0" name="Shape 70"/>
        <p:cNvGrpSpPr/>
        <p:nvPr/>
      </p:nvGrpSpPr>
      <p:grpSpPr>
        <a:xfrm>
          <a:off x="0" y="0"/>
          <a:ext cx="0" cy="0"/>
          <a:chOff x="0" y="0"/>
          <a:chExt cx="0" cy="0"/>
        </a:xfrm>
      </p:grpSpPr>
      <p:sp>
        <p:nvSpPr>
          <p:cNvPr id="71" name="Google Shape;71;p110"/>
          <p:cNvSpPr txBox="1"/>
          <p:nvPr>
            <p:ph idx="1" type="body"/>
          </p:nvPr>
        </p:nvSpPr>
        <p:spPr>
          <a:xfrm>
            <a:off x="724950" y="4372551"/>
            <a:ext cx="7697400" cy="4605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300"/>
              <a:buNone/>
              <a:defRPr/>
            </a:lvl1pPr>
          </a:lstStyle>
          <a:p/>
        </p:txBody>
      </p:sp>
      <p:sp>
        <p:nvSpPr>
          <p:cNvPr id="72" name="Google Shape;72;p110"/>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 name="Shape 5"/>
        <p:cNvGrpSpPr/>
        <p:nvPr/>
      </p:nvGrpSpPr>
      <p:grpSpPr>
        <a:xfrm>
          <a:off x="0" y="0"/>
          <a:ext cx="0" cy="0"/>
          <a:chOff x="0" y="0"/>
          <a:chExt cx="0" cy="0"/>
        </a:xfrm>
      </p:grpSpPr>
      <p:sp>
        <p:nvSpPr>
          <p:cNvPr id="6" name="Google Shape;6;p10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1pPr>
            <a:lvl2pPr lvl="1"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2pPr>
            <a:lvl3pPr lvl="2"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3pPr>
            <a:lvl4pPr lvl="3"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4pPr>
            <a:lvl5pPr lvl="4"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5pPr>
            <a:lvl6pPr lvl="5"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6pPr>
            <a:lvl7pPr lvl="6"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7pPr>
            <a:lvl8pPr lvl="7"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8pPr>
            <a:lvl9pPr lvl="8"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9pPr>
          </a:lstStyle>
          <a:p/>
        </p:txBody>
      </p:sp>
      <p:sp>
        <p:nvSpPr>
          <p:cNvPr id="7" name="Google Shape;7;p10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marR="0" rtl="0" algn="l">
              <a:lnSpc>
                <a:spcPct val="115000"/>
              </a:lnSpc>
              <a:spcBef>
                <a:spcPts val="0"/>
              </a:spcBef>
              <a:spcAft>
                <a:spcPts val="0"/>
              </a:spcAft>
              <a:buClr>
                <a:schemeClr val="accent1"/>
              </a:buClr>
              <a:buSzPts val="1300"/>
              <a:buFont typeface="Lato"/>
              <a:buChar char="●"/>
              <a:defRPr b="0" i="0" sz="1300" u="none" cap="none" strike="noStrike">
                <a:solidFill>
                  <a:schemeClr val="accent1"/>
                </a:solidFill>
                <a:latin typeface="Lato"/>
                <a:ea typeface="Lato"/>
                <a:cs typeface="Lato"/>
                <a:sym typeface="Lato"/>
              </a:defRPr>
            </a:lvl1pPr>
            <a:lvl2pPr indent="-298450" lvl="1" marL="9144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2pPr>
            <a:lvl3pPr indent="-298450" lvl="2" marL="13716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3pPr>
            <a:lvl4pPr indent="-298450" lvl="3" marL="18288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4pPr>
            <a:lvl5pPr indent="-298450" lvl="4" marL="22860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5pPr>
            <a:lvl6pPr indent="-298450" lvl="5" marL="27432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6pPr>
            <a:lvl7pPr indent="-298450" lvl="6" marL="32004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7pPr>
            <a:lvl8pPr indent="-298450" lvl="7" marL="36576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8pPr>
            <a:lvl9pPr indent="-298450" lvl="8" marL="41148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9pPr>
          </a:lstStyle>
          <a:p/>
        </p:txBody>
      </p:sp>
      <p:sp>
        <p:nvSpPr>
          <p:cNvPr id="8" name="Google Shape;8;p10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9.xml"/><Relationship Id="rId3" Type="http://schemas.openxmlformats.org/officeDocument/2006/relationships/image" Target="../media/image98.png"/><Relationship Id="rId4" Type="http://schemas.openxmlformats.org/officeDocument/2006/relationships/image" Target="../media/image10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0.xml"/><Relationship Id="rId3" Type="http://schemas.openxmlformats.org/officeDocument/2006/relationships/image" Target="../media/image98.png"/><Relationship Id="rId4" Type="http://schemas.openxmlformats.org/officeDocument/2006/relationships/image" Target="../media/image109.png"/></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1.xml"/><Relationship Id="rId3" Type="http://schemas.openxmlformats.org/officeDocument/2006/relationships/image" Target="../media/image98.png"/><Relationship Id="rId4" Type="http://schemas.openxmlformats.org/officeDocument/2006/relationships/image" Target="../media/image109.png"/></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2.xml"/><Relationship Id="rId3" Type="http://schemas.openxmlformats.org/officeDocument/2006/relationships/image" Target="../media/image98.png"/><Relationship Id="rId4" Type="http://schemas.openxmlformats.org/officeDocument/2006/relationships/image" Target="../media/image109.png"/></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3.xml"/><Relationship Id="rId3" Type="http://schemas.openxmlformats.org/officeDocument/2006/relationships/image" Target="../media/image112.png"/></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4.xml"/><Relationship Id="rId3" Type="http://schemas.openxmlformats.org/officeDocument/2006/relationships/image" Target="../media/image117.png"/></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5.xml"/><Relationship Id="rId3" Type="http://schemas.openxmlformats.org/officeDocument/2006/relationships/image" Target="../media/image114.png"/></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6.xml"/><Relationship Id="rId3" Type="http://schemas.openxmlformats.org/officeDocument/2006/relationships/image" Target="../media/image111.png"/></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7.xml"/><Relationship Id="rId3" Type="http://schemas.openxmlformats.org/officeDocument/2006/relationships/image" Target="../media/image116.png"/><Relationship Id="rId4" Type="http://schemas.openxmlformats.org/officeDocument/2006/relationships/image" Target="../media/image113.png"/></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8.xml"/><Relationship Id="rId3" Type="http://schemas.openxmlformats.org/officeDocument/2006/relationships/image" Target="../media/image118.png"/></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7.png"/><Relationship Id="rId4" Type="http://schemas.openxmlformats.org/officeDocument/2006/relationships/image" Target="../media/image9.png"/><Relationship Id="rId5" Type="http://schemas.openxmlformats.org/officeDocument/2006/relationships/image" Target="../media/image5.png"/></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0.xml"/><Relationship Id="rId3" Type="http://schemas.openxmlformats.org/officeDocument/2006/relationships/hyperlink" Target="https://uvadlc-notebooks.readthedocs.io/en/latest/" TargetMode="External"/><Relationship Id="rId4" Type="http://schemas.openxmlformats.org/officeDocument/2006/relationships/hyperlink" Target="https://www.ai.rug.nl/minds/teaching/ln/"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9.png"/><Relationship Id="rId6"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png"/><Relationship Id="rId4" Type="http://schemas.openxmlformats.org/officeDocument/2006/relationships/image" Target="../media/image17.png"/><Relationship Id="rId5" Type="http://schemas.openxmlformats.org/officeDocument/2006/relationships/image" Target="../media/image7.png"/><Relationship Id="rId6" Type="http://schemas.openxmlformats.org/officeDocument/2006/relationships/image" Target="../media/image9.png"/><Relationship Id="rId7"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4.png"/><Relationship Id="rId4" Type="http://schemas.openxmlformats.org/officeDocument/2006/relationships/image" Target="../media/image2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33.png"/><Relationship Id="rId4" Type="http://schemas.openxmlformats.org/officeDocument/2006/relationships/image" Target="../media/image21.png"/><Relationship Id="rId5"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32.png"/><Relationship Id="rId4" Type="http://schemas.openxmlformats.org/officeDocument/2006/relationships/image" Target="../media/image23.png"/><Relationship Id="rId5" Type="http://schemas.openxmlformats.org/officeDocument/2006/relationships/image" Target="../media/image2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33.png"/><Relationship Id="rId4" Type="http://schemas.openxmlformats.org/officeDocument/2006/relationships/image" Target="../media/image21.png"/><Relationship Id="rId5" Type="http://schemas.openxmlformats.org/officeDocument/2006/relationships/image" Target="../media/image1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35.png"/><Relationship Id="rId4" Type="http://schemas.openxmlformats.org/officeDocument/2006/relationships/image" Target="../media/image26.png"/><Relationship Id="rId5" Type="http://schemas.openxmlformats.org/officeDocument/2006/relationships/image" Target="../media/image3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66.png"/><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2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4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3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3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3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2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6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6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3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39.png"/><Relationship Id="rId4" Type="http://schemas.openxmlformats.org/officeDocument/2006/relationships/image" Target="../media/image60.png"/><Relationship Id="rId5" Type="http://schemas.openxmlformats.org/officeDocument/2006/relationships/image" Target="../media/image6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39.png"/><Relationship Id="rId4" Type="http://schemas.openxmlformats.org/officeDocument/2006/relationships/image" Target="../media/image60.png"/><Relationship Id="rId5" Type="http://schemas.openxmlformats.org/officeDocument/2006/relationships/image" Target="../media/image6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64.png"/><Relationship Id="rId4" Type="http://schemas.openxmlformats.org/officeDocument/2006/relationships/image" Target="../media/image4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5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52.png"/><Relationship Id="rId4" Type="http://schemas.openxmlformats.org/officeDocument/2006/relationships/image" Target="../media/image4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52.png"/><Relationship Id="rId4" Type="http://schemas.openxmlformats.org/officeDocument/2006/relationships/image" Target="../media/image42.png"/><Relationship Id="rId5" Type="http://schemas.openxmlformats.org/officeDocument/2006/relationships/image" Target="../media/image47.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48.png"/><Relationship Id="rId4" Type="http://schemas.openxmlformats.org/officeDocument/2006/relationships/image" Target="../media/image5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48.png"/><Relationship Id="rId4" Type="http://schemas.openxmlformats.org/officeDocument/2006/relationships/image" Target="../media/image5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58.png"/><Relationship Id="rId4" Type="http://schemas.openxmlformats.org/officeDocument/2006/relationships/image" Target="../media/image12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5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image" Target="../media/image58.png"/><Relationship Id="rId4" Type="http://schemas.openxmlformats.org/officeDocument/2006/relationships/image" Target="../media/image37.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 Id="rId3" Type="http://schemas.openxmlformats.org/officeDocument/2006/relationships/image" Target="../media/image58.png"/><Relationship Id="rId4" Type="http://schemas.openxmlformats.org/officeDocument/2006/relationships/image" Target="../media/image37.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 Id="rId3" Type="http://schemas.openxmlformats.org/officeDocument/2006/relationships/image" Target="../media/image57.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 Id="rId3" Type="http://schemas.openxmlformats.org/officeDocument/2006/relationships/image" Target="../media/image7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 Id="rId3" Type="http://schemas.openxmlformats.org/officeDocument/2006/relationships/image" Target="../media/image20.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 Id="rId3" Type="http://schemas.openxmlformats.org/officeDocument/2006/relationships/image" Target="../media/image6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 Id="rId3" Type="http://schemas.openxmlformats.org/officeDocument/2006/relationships/image" Target="../media/image9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 Id="rId3" Type="http://schemas.openxmlformats.org/officeDocument/2006/relationships/image" Target="../media/image67.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 Id="rId3" Type="http://schemas.openxmlformats.org/officeDocument/2006/relationships/image" Target="../media/image82.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20.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65.png"/><Relationship Id="rId4" Type="http://schemas.openxmlformats.org/officeDocument/2006/relationships/image" Target="../media/image69.png"/><Relationship Id="rId5" Type="http://schemas.openxmlformats.org/officeDocument/2006/relationships/image" Target="../media/image93.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 Id="rId3" Type="http://schemas.openxmlformats.org/officeDocument/2006/relationships/image" Target="../media/image68.png"/><Relationship Id="rId4" Type="http://schemas.openxmlformats.org/officeDocument/2006/relationships/image" Target="../media/image78.png"/><Relationship Id="rId5" Type="http://schemas.openxmlformats.org/officeDocument/2006/relationships/image" Target="../media/image77.png"/><Relationship Id="rId6" Type="http://schemas.openxmlformats.org/officeDocument/2006/relationships/image" Target="../media/image70.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 Id="rId3" Type="http://schemas.openxmlformats.org/officeDocument/2006/relationships/image" Target="../media/image7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0.png"/><Relationship Id="rId4" Type="http://schemas.openxmlformats.org/officeDocument/2006/relationships/hyperlink" Target="https://twitter.com/gdb/status/1512521912064229377" TargetMode="External"/><Relationship Id="rId5" Type="http://schemas.openxmlformats.org/officeDocument/2006/relationships/image" Target="../media/image13.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 Id="rId3" Type="http://schemas.openxmlformats.org/officeDocument/2006/relationships/image" Target="../media/image74.png"/><Relationship Id="rId4" Type="http://schemas.openxmlformats.org/officeDocument/2006/relationships/image" Target="../media/image75.png"/><Relationship Id="rId5" Type="http://schemas.openxmlformats.org/officeDocument/2006/relationships/image" Target="../media/image2.png"/><Relationship Id="rId6" Type="http://schemas.openxmlformats.org/officeDocument/2006/relationships/image" Target="../media/image17.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 Id="rId3" Type="http://schemas.openxmlformats.org/officeDocument/2006/relationships/image" Target="../media/image76.png"/><Relationship Id="rId4" Type="http://schemas.openxmlformats.org/officeDocument/2006/relationships/image" Target="../media/image22.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 Id="rId3" Type="http://schemas.openxmlformats.org/officeDocument/2006/relationships/image" Target="../media/image94.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 Id="rId3" Type="http://schemas.openxmlformats.org/officeDocument/2006/relationships/image" Target="../media/image79.png"/><Relationship Id="rId4" Type="http://schemas.openxmlformats.org/officeDocument/2006/relationships/image" Target="../media/image84.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 Id="rId3" Type="http://schemas.openxmlformats.org/officeDocument/2006/relationships/image" Target="../media/image83.png"/><Relationship Id="rId4" Type="http://schemas.openxmlformats.org/officeDocument/2006/relationships/image" Target="../media/image84.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 Id="rId3" Type="http://schemas.openxmlformats.org/officeDocument/2006/relationships/image" Target="../media/image85.png"/><Relationship Id="rId4" Type="http://schemas.openxmlformats.org/officeDocument/2006/relationships/image" Target="../media/image84.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 Id="rId3" Type="http://schemas.openxmlformats.org/officeDocument/2006/relationships/image" Target="../media/image87.png"/><Relationship Id="rId4" Type="http://schemas.openxmlformats.org/officeDocument/2006/relationships/image" Target="../media/image84.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 Id="rId3" Type="http://schemas.openxmlformats.org/officeDocument/2006/relationships/image" Target="../media/image95.png"/><Relationship Id="rId4" Type="http://schemas.openxmlformats.org/officeDocument/2006/relationships/image" Target="../media/image86.png"/><Relationship Id="rId5" Type="http://schemas.openxmlformats.org/officeDocument/2006/relationships/image" Target="../media/image90.png"/><Relationship Id="rId6" Type="http://schemas.openxmlformats.org/officeDocument/2006/relationships/image" Target="../media/image88.png"/><Relationship Id="rId7" Type="http://schemas.openxmlformats.org/officeDocument/2006/relationships/image" Target="../media/image89.png"/><Relationship Id="rId8" Type="http://schemas.openxmlformats.org/officeDocument/2006/relationships/image" Target="../media/image92.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 Id="rId3" Type="http://schemas.openxmlformats.org/officeDocument/2006/relationships/image" Target="../media/image95.png"/><Relationship Id="rId4" Type="http://schemas.openxmlformats.org/officeDocument/2006/relationships/image" Target="../media/image86.png"/><Relationship Id="rId5" Type="http://schemas.openxmlformats.org/officeDocument/2006/relationships/image" Target="../media/image90.png"/><Relationship Id="rId6" Type="http://schemas.openxmlformats.org/officeDocument/2006/relationships/image" Target="../media/image88.png"/><Relationship Id="rId7" Type="http://schemas.openxmlformats.org/officeDocument/2006/relationships/image" Target="../media/image89.png"/><Relationship Id="rId8" Type="http://schemas.openxmlformats.org/officeDocument/2006/relationships/image" Target="../media/image9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0.png"/><Relationship Id="rId4" Type="http://schemas.openxmlformats.org/officeDocument/2006/relationships/hyperlink" Target="https://twitter.com/gdb/status/1512521912064229377" TargetMode="External"/><Relationship Id="rId5" Type="http://schemas.openxmlformats.org/officeDocument/2006/relationships/image" Target="../media/image13.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 Id="rId3" Type="http://schemas.openxmlformats.org/officeDocument/2006/relationships/image" Target="../media/image95.png"/><Relationship Id="rId4" Type="http://schemas.openxmlformats.org/officeDocument/2006/relationships/image" Target="../media/image86.png"/><Relationship Id="rId5" Type="http://schemas.openxmlformats.org/officeDocument/2006/relationships/image" Target="../media/image90.png"/><Relationship Id="rId6" Type="http://schemas.openxmlformats.org/officeDocument/2006/relationships/image" Target="../media/image88.png"/><Relationship Id="rId7" Type="http://schemas.openxmlformats.org/officeDocument/2006/relationships/image" Target="../media/image89.png"/><Relationship Id="rId8" Type="http://schemas.openxmlformats.org/officeDocument/2006/relationships/image" Target="../media/image92.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 Id="rId3" Type="http://schemas.openxmlformats.org/officeDocument/2006/relationships/image" Target="../media/image95.png"/><Relationship Id="rId4" Type="http://schemas.openxmlformats.org/officeDocument/2006/relationships/image" Target="../media/image86.png"/><Relationship Id="rId5" Type="http://schemas.openxmlformats.org/officeDocument/2006/relationships/image" Target="../media/image90.png"/><Relationship Id="rId6" Type="http://schemas.openxmlformats.org/officeDocument/2006/relationships/image" Target="../media/image88.png"/><Relationship Id="rId7" Type="http://schemas.openxmlformats.org/officeDocument/2006/relationships/image" Target="../media/image89.png"/><Relationship Id="rId8" Type="http://schemas.openxmlformats.org/officeDocument/2006/relationships/image" Target="../media/image92.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 Id="rId3" Type="http://schemas.openxmlformats.org/officeDocument/2006/relationships/image" Target="../media/image95.png"/><Relationship Id="rId4" Type="http://schemas.openxmlformats.org/officeDocument/2006/relationships/image" Target="../media/image86.png"/><Relationship Id="rId9" Type="http://schemas.openxmlformats.org/officeDocument/2006/relationships/image" Target="../media/image96.png"/><Relationship Id="rId5" Type="http://schemas.openxmlformats.org/officeDocument/2006/relationships/image" Target="../media/image90.png"/><Relationship Id="rId6" Type="http://schemas.openxmlformats.org/officeDocument/2006/relationships/image" Target="../media/image88.png"/><Relationship Id="rId7" Type="http://schemas.openxmlformats.org/officeDocument/2006/relationships/image" Target="../media/image89.png"/><Relationship Id="rId8" Type="http://schemas.openxmlformats.org/officeDocument/2006/relationships/image" Target="../media/image92.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 Id="rId3" Type="http://schemas.openxmlformats.org/officeDocument/2006/relationships/image" Target="../media/image95.png"/><Relationship Id="rId4" Type="http://schemas.openxmlformats.org/officeDocument/2006/relationships/image" Target="../media/image86.png"/><Relationship Id="rId9" Type="http://schemas.openxmlformats.org/officeDocument/2006/relationships/image" Target="../media/image96.png"/><Relationship Id="rId5" Type="http://schemas.openxmlformats.org/officeDocument/2006/relationships/image" Target="../media/image90.png"/><Relationship Id="rId6" Type="http://schemas.openxmlformats.org/officeDocument/2006/relationships/image" Target="../media/image88.png"/><Relationship Id="rId7" Type="http://schemas.openxmlformats.org/officeDocument/2006/relationships/image" Target="../media/image89.png"/><Relationship Id="rId8" Type="http://schemas.openxmlformats.org/officeDocument/2006/relationships/image" Target="../media/image92.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 Id="rId3" Type="http://schemas.openxmlformats.org/officeDocument/2006/relationships/image" Target="../media/image95.png"/><Relationship Id="rId4" Type="http://schemas.openxmlformats.org/officeDocument/2006/relationships/image" Target="../media/image86.png"/><Relationship Id="rId9" Type="http://schemas.openxmlformats.org/officeDocument/2006/relationships/image" Target="../media/image96.png"/><Relationship Id="rId5" Type="http://schemas.openxmlformats.org/officeDocument/2006/relationships/image" Target="../media/image90.png"/><Relationship Id="rId6" Type="http://schemas.openxmlformats.org/officeDocument/2006/relationships/image" Target="../media/image88.png"/><Relationship Id="rId7" Type="http://schemas.openxmlformats.org/officeDocument/2006/relationships/image" Target="../media/image89.png"/><Relationship Id="rId8" Type="http://schemas.openxmlformats.org/officeDocument/2006/relationships/image" Target="../media/image92.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 Id="rId3" Type="http://schemas.openxmlformats.org/officeDocument/2006/relationships/image" Target="../media/image95.png"/><Relationship Id="rId4" Type="http://schemas.openxmlformats.org/officeDocument/2006/relationships/image" Target="../media/image86.png"/><Relationship Id="rId9" Type="http://schemas.openxmlformats.org/officeDocument/2006/relationships/image" Target="../media/image96.png"/><Relationship Id="rId5" Type="http://schemas.openxmlformats.org/officeDocument/2006/relationships/image" Target="../media/image90.png"/><Relationship Id="rId6" Type="http://schemas.openxmlformats.org/officeDocument/2006/relationships/image" Target="../media/image88.png"/><Relationship Id="rId7" Type="http://schemas.openxmlformats.org/officeDocument/2006/relationships/image" Target="../media/image89.png"/><Relationship Id="rId8" Type="http://schemas.openxmlformats.org/officeDocument/2006/relationships/image" Target="../media/image92.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 Id="rId3" Type="http://schemas.openxmlformats.org/officeDocument/2006/relationships/image" Target="../media/image95.png"/><Relationship Id="rId4" Type="http://schemas.openxmlformats.org/officeDocument/2006/relationships/image" Target="../media/image86.png"/><Relationship Id="rId9" Type="http://schemas.openxmlformats.org/officeDocument/2006/relationships/image" Target="../media/image96.png"/><Relationship Id="rId5" Type="http://schemas.openxmlformats.org/officeDocument/2006/relationships/image" Target="../media/image90.png"/><Relationship Id="rId6" Type="http://schemas.openxmlformats.org/officeDocument/2006/relationships/image" Target="../media/image88.png"/><Relationship Id="rId7" Type="http://schemas.openxmlformats.org/officeDocument/2006/relationships/image" Target="../media/image89.png"/><Relationship Id="rId8" Type="http://schemas.openxmlformats.org/officeDocument/2006/relationships/image" Target="../media/image92.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 Id="rId3" Type="http://schemas.openxmlformats.org/officeDocument/2006/relationships/image" Target="../media/image95.png"/><Relationship Id="rId4" Type="http://schemas.openxmlformats.org/officeDocument/2006/relationships/image" Target="../media/image86.png"/><Relationship Id="rId9" Type="http://schemas.openxmlformats.org/officeDocument/2006/relationships/image" Target="../media/image96.png"/><Relationship Id="rId5" Type="http://schemas.openxmlformats.org/officeDocument/2006/relationships/image" Target="../media/image90.png"/><Relationship Id="rId6" Type="http://schemas.openxmlformats.org/officeDocument/2006/relationships/image" Target="../media/image88.png"/><Relationship Id="rId7" Type="http://schemas.openxmlformats.org/officeDocument/2006/relationships/image" Target="../media/image89.png"/><Relationship Id="rId8" Type="http://schemas.openxmlformats.org/officeDocument/2006/relationships/image" Target="../media/image92.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 Id="rId3" Type="http://schemas.openxmlformats.org/officeDocument/2006/relationships/image" Target="../media/image95.png"/><Relationship Id="rId4" Type="http://schemas.openxmlformats.org/officeDocument/2006/relationships/image" Target="../media/image86.png"/><Relationship Id="rId5" Type="http://schemas.openxmlformats.org/officeDocument/2006/relationships/image" Target="../media/image90.png"/><Relationship Id="rId6" Type="http://schemas.openxmlformats.org/officeDocument/2006/relationships/image" Target="../media/image88.png"/><Relationship Id="rId7" Type="http://schemas.openxmlformats.org/officeDocument/2006/relationships/image" Target="../media/image89.png"/><Relationship Id="rId8" Type="http://schemas.openxmlformats.org/officeDocument/2006/relationships/image" Target="../media/image92.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 Id="rId3" Type="http://schemas.openxmlformats.org/officeDocument/2006/relationships/image" Target="../media/image95.png"/><Relationship Id="rId4" Type="http://schemas.openxmlformats.org/officeDocument/2006/relationships/image" Target="../media/image86.png"/><Relationship Id="rId5" Type="http://schemas.openxmlformats.org/officeDocument/2006/relationships/image" Target="../media/image90.png"/><Relationship Id="rId6" Type="http://schemas.openxmlformats.org/officeDocument/2006/relationships/image" Target="../media/image88.png"/><Relationship Id="rId7" Type="http://schemas.openxmlformats.org/officeDocument/2006/relationships/image" Target="../media/image89.png"/><Relationship Id="rId8" Type="http://schemas.openxmlformats.org/officeDocument/2006/relationships/image" Target="../media/image9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png"/><Relationship Id="rId4" Type="http://schemas.openxmlformats.org/officeDocument/2006/relationships/hyperlink" Target="https://twitter.com/gdb/status/1512521912064229377" TargetMode="External"/><Relationship Id="rId5" Type="http://schemas.openxmlformats.org/officeDocument/2006/relationships/image" Target="../media/image13.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0.xml"/><Relationship Id="rId3" Type="http://schemas.openxmlformats.org/officeDocument/2006/relationships/image" Target="../media/image108.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 Id="rId3" Type="http://schemas.openxmlformats.org/officeDocument/2006/relationships/image" Target="../media/image103.png"/><Relationship Id="rId4" Type="http://schemas.openxmlformats.org/officeDocument/2006/relationships/image" Target="../media/image108.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3.xml"/><Relationship Id="rId3" Type="http://schemas.openxmlformats.org/officeDocument/2006/relationships/image" Target="../media/image110.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 Id="rId3" Type="http://schemas.openxmlformats.org/officeDocument/2006/relationships/image" Target="../media/image20.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7.xml"/><Relationship Id="rId3" Type="http://schemas.openxmlformats.org/officeDocument/2006/relationships/image" Target="../media/image107.png"/><Relationship Id="rId4" Type="http://schemas.openxmlformats.org/officeDocument/2006/relationships/image" Target="../media/image100.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9.xml"/><Relationship Id="rId3" Type="http://schemas.openxmlformats.org/officeDocument/2006/relationships/image" Target="../media/image10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0.xml"/><Relationship Id="rId3" Type="http://schemas.openxmlformats.org/officeDocument/2006/relationships/image" Target="../media/image101.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1.xml"/><Relationship Id="rId3" Type="http://schemas.openxmlformats.org/officeDocument/2006/relationships/image" Target="../media/image122.png"/><Relationship Id="rId4" Type="http://schemas.openxmlformats.org/officeDocument/2006/relationships/image" Target="../media/image123.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2.xml"/><Relationship Id="rId3" Type="http://schemas.openxmlformats.org/officeDocument/2006/relationships/image" Target="../media/image119.png"/><Relationship Id="rId4" Type="http://schemas.openxmlformats.org/officeDocument/2006/relationships/image" Target="../media/image104.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4.xml"/><Relationship Id="rId3" Type="http://schemas.openxmlformats.org/officeDocument/2006/relationships/image" Target="../media/image121.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5.xml"/><Relationship Id="rId3" Type="http://schemas.openxmlformats.org/officeDocument/2006/relationships/image" Target="../media/image102.pn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6.xml"/><Relationship Id="rId3" Type="http://schemas.openxmlformats.org/officeDocument/2006/relationships/image" Target="../media/image105.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9.xml"/><Relationship Id="rId3" Type="http://schemas.openxmlformats.org/officeDocument/2006/relationships/image" Target="../media/image9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
          <p:cNvSpPr txBox="1"/>
          <p:nvPr>
            <p:ph type="ctrTitle"/>
          </p:nvPr>
        </p:nvSpPr>
        <p:spPr>
          <a:xfrm>
            <a:off x="729450" y="1322450"/>
            <a:ext cx="7688100" cy="16647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4200"/>
              <a:buNone/>
            </a:pPr>
            <a:r>
              <a:rPr lang="en"/>
              <a:t>An Introduction to</a:t>
            </a:r>
            <a:br>
              <a:rPr lang="en"/>
            </a:br>
            <a:r>
              <a:rPr lang="en"/>
              <a:t>Neural Networks</a:t>
            </a:r>
            <a:endParaRPr/>
          </a:p>
        </p:txBody>
      </p:sp>
      <p:sp>
        <p:nvSpPr>
          <p:cNvPr id="87" name="Google Shape;87;p1"/>
          <p:cNvSpPr txBox="1"/>
          <p:nvPr>
            <p:ph idx="1" type="subTitle"/>
          </p:nvPr>
        </p:nvSpPr>
        <p:spPr>
          <a:xfrm>
            <a:off x="729625" y="3172900"/>
            <a:ext cx="7688100" cy="18303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1600"/>
              <a:buNone/>
            </a:pPr>
            <a:r>
              <a:rPr lang="en" sz="1800"/>
              <a:t>Satchit Chatterji</a:t>
            </a:r>
            <a:endParaRPr sz="1800"/>
          </a:p>
          <a:p>
            <a:pPr indent="0" lvl="0" marL="0" rtl="0" algn="l">
              <a:lnSpc>
                <a:spcPct val="100000"/>
              </a:lnSpc>
              <a:spcBef>
                <a:spcPts val="0"/>
              </a:spcBef>
              <a:spcAft>
                <a:spcPts val="0"/>
              </a:spcAft>
              <a:buSzPts val="1600"/>
              <a:buNone/>
            </a:pPr>
            <a:r>
              <a:rPr lang="en" sz="1800"/>
              <a:t>PhD Candidate</a:t>
            </a:r>
            <a:br>
              <a:rPr lang="en" sz="1800"/>
            </a:br>
            <a:r>
              <a:rPr lang="en" sz="1800"/>
              <a:t>Artificial Intelligence</a:t>
            </a:r>
            <a:endParaRPr sz="1800"/>
          </a:p>
          <a:p>
            <a:pPr indent="0" lvl="0" marL="0" rtl="0" algn="l">
              <a:lnSpc>
                <a:spcPct val="100000"/>
              </a:lnSpc>
              <a:spcBef>
                <a:spcPts val="0"/>
              </a:spcBef>
              <a:spcAft>
                <a:spcPts val="0"/>
              </a:spcAft>
              <a:buSzPts val="1600"/>
              <a:buNone/>
            </a:pPr>
            <a:r>
              <a:rPr lang="en" sz="1800"/>
              <a:t>University of Amsterdam</a:t>
            </a:r>
            <a:br>
              <a:rPr lang="en" sz="1800"/>
            </a:br>
            <a:br>
              <a:rPr i="1" lang="en"/>
            </a:br>
            <a:r>
              <a:rPr i="1" lang="en"/>
              <a:t>s.chatterji@uva.nl</a:t>
            </a:r>
            <a:endParaRPr i="1"/>
          </a:p>
        </p:txBody>
      </p:sp>
      <p:sp>
        <p:nvSpPr>
          <p:cNvPr id="88" name="Google Shape;88;p1"/>
          <p:cNvSpPr txBox="1"/>
          <p:nvPr/>
        </p:nvSpPr>
        <p:spPr>
          <a:xfrm>
            <a:off x="6327300" y="4662700"/>
            <a:ext cx="2816700" cy="3405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600">
                <a:solidFill>
                  <a:schemeClr val="accent1"/>
                </a:solidFill>
                <a:latin typeface="Lato"/>
                <a:ea typeface="Lato"/>
                <a:cs typeface="Lato"/>
                <a:sym typeface="Lato"/>
              </a:rPr>
              <a:t>ISOTDAQ, June 21st, 2025</a:t>
            </a:r>
            <a:endParaRPr sz="1600">
              <a:solidFill>
                <a:schemeClr val="accent1"/>
              </a:solidFill>
              <a:latin typeface="Lato"/>
              <a:ea typeface="Lato"/>
              <a:cs typeface="Lato"/>
              <a:sym typeface="Lato"/>
            </a:endParaRPr>
          </a:p>
        </p:txBody>
      </p:sp>
      <p:pic>
        <p:nvPicPr>
          <p:cNvPr id="89" name="Google Shape;89;p1"/>
          <p:cNvPicPr preferRelativeResize="0"/>
          <p:nvPr/>
        </p:nvPicPr>
        <p:blipFill>
          <a:blip r:embed="rId3">
            <a:alphaModFix/>
          </a:blip>
          <a:stretch>
            <a:fillRect/>
          </a:stretch>
        </p:blipFill>
        <p:spPr>
          <a:xfrm>
            <a:off x="7027925" y="3943350"/>
            <a:ext cx="669474" cy="669474"/>
          </a:xfrm>
          <a:prstGeom prst="rect">
            <a:avLst/>
          </a:prstGeom>
          <a:noFill/>
          <a:ln>
            <a:noFill/>
          </a:ln>
        </p:spPr>
      </p:pic>
      <p:pic>
        <p:nvPicPr>
          <p:cNvPr id="90" name="Google Shape;90;p1"/>
          <p:cNvPicPr preferRelativeResize="0"/>
          <p:nvPr/>
        </p:nvPicPr>
        <p:blipFill rotWithShape="1">
          <a:blip r:embed="rId4">
            <a:alphaModFix/>
          </a:blip>
          <a:srcRect b="33440" l="38081" r="38040" t="31553"/>
          <a:stretch/>
        </p:blipFill>
        <p:spPr>
          <a:xfrm>
            <a:off x="7938025" y="3954675"/>
            <a:ext cx="625850" cy="6468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11"/>
          <p:cNvSpPr txBox="1"/>
          <p:nvPr>
            <p:ph idx="1" type="body"/>
          </p:nvPr>
        </p:nvSpPr>
        <p:spPr>
          <a:xfrm>
            <a:off x="729450" y="1774075"/>
            <a:ext cx="7688700" cy="32169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b="1" lang="en" sz="1600"/>
              <a:t>Given:</a:t>
            </a:r>
            <a:r>
              <a:rPr lang="en" sz="1600"/>
              <a:t> Input-output examples of the form:</a:t>
            </a:r>
            <a:br>
              <a:rPr b="1" lang="en" sz="1600"/>
            </a:br>
            <a:endParaRPr b="1" sz="1600"/>
          </a:p>
          <a:p>
            <a:pPr indent="0" lvl="0" marL="0" rtl="0" algn="l">
              <a:lnSpc>
                <a:spcPct val="115000"/>
              </a:lnSpc>
              <a:spcBef>
                <a:spcPts val="1200"/>
              </a:spcBef>
              <a:spcAft>
                <a:spcPts val="1200"/>
              </a:spcAft>
              <a:buSzPts val="1300"/>
              <a:buNone/>
            </a:pPr>
            <a:r>
              <a:t/>
            </a:r>
            <a:endParaRPr sz="1600"/>
          </a:p>
        </p:txBody>
      </p:sp>
      <p:sp>
        <p:nvSpPr>
          <p:cNvPr id="170" name="Google Shape;170;p11"/>
          <p:cNvSpPr/>
          <p:nvPr/>
        </p:nvSpPr>
        <p:spPr>
          <a:xfrm>
            <a:off x="2522125" y="2163000"/>
            <a:ext cx="4052100" cy="3804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11"/>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 to Supervised Machine Learning</a:t>
            </a:r>
            <a:endParaRPr/>
          </a:p>
        </p:txBody>
      </p:sp>
      <p:pic>
        <p:nvPicPr>
          <p:cNvPr id="172" name="Google Shape;172;p11"/>
          <p:cNvPicPr preferRelativeResize="0"/>
          <p:nvPr/>
        </p:nvPicPr>
        <p:blipFill rotWithShape="1">
          <a:blip r:embed="rId3">
            <a:alphaModFix/>
          </a:blip>
          <a:srcRect b="0" l="0" r="0" t="0"/>
          <a:stretch/>
        </p:blipFill>
        <p:spPr>
          <a:xfrm>
            <a:off x="2655812" y="2208075"/>
            <a:ext cx="3784725" cy="290250"/>
          </a:xfrm>
          <a:prstGeom prst="rect">
            <a:avLst/>
          </a:prstGeom>
          <a:noFill/>
          <a:ln>
            <a:noFill/>
          </a:ln>
        </p:spPr>
      </p:pic>
      <p:sp>
        <p:nvSpPr>
          <p:cNvPr id="173" name="Google Shape;173;p11"/>
          <p:cNvSpPr txBox="1"/>
          <p:nvPr/>
        </p:nvSpPr>
        <p:spPr>
          <a:xfrm>
            <a:off x="6881150" y="4650900"/>
            <a:ext cx="2270700" cy="4926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Lato"/>
                <a:ea typeface="Lato"/>
                <a:cs typeface="Lato"/>
                <a:sym typeface="Lato"/>
              </a:rPr>
              <a:t>Slides adapted from Jaeger, H.  (2022) </a:t>
            </a:r>
            <a:r>
              <a:rPr b="0" i="1" lang="en" sz="1000" u="none" cap="none" strike="noStrike">
                <a:solidFill>
                  <a:srgbClr val="000000"/>
                </a:solidFill>
                <a:latin typeface="Lato"/>
                <a:ea typeface="Lato"/>
                <a:cs typeface="Lato"/>
                <a:sym typeface="Lato"/>
              </a:rPr>
              <a:t>Neural Networks </a:t>
            </a:r>
            <a:r>
              <a:rPr b="0" i="0" lang="en" sz="1000" u="none" cap="none" strike="noStrike">
                <a:solidFill>
                  <a:srgbClr val="000000"/>
                </a:solidFill>
                <a:latin typeface="Lato"/>
                <a:ea typeface="Lato"/>
                <a:cs typeface="Lato"/>
                <a:sym typeface="Lato"/>
              </a:rPr>
              <a:t>Lecture Notes</a:t>
            </a:r>
            <a:endParaRPr b="0" i="0" sz="1000" u="none" cap="none" strike="noStrike">
              <a:solidFill>
                <a:srgbClr val="000000"/>
              </a:solidFill>
              <a:latin typeface="Lato"/>
              <a:ea typeface="Lato"/>
              <a:cs typeface="Lato"/>
              <a:sym typeface="Lato"/>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1" name="Shape 1031"/>
        <p:cNvGrpSpPr/>
        <p:nvPr/>
      </p:nvGrpSpPr>
      <p:grpSpPr>
        <a:xfrm>
          <a:off x="0" y="0"/>
          <a:ext cx="0" cy="0"/>
          <a:chOff x="0" y="0"/>
          <a:chExt cx="0" cy="0"/>
        </a:xfrm>
      </p:grpSpPr>
      <p:sp>
        <p:nvSpPr>
          <p:cNvPr id="1032" name="Google Shape;1032;p82"/>
          <p:cNvSpPr txBox="1"/>
          <p:nvPr>
            <p:ph idx="1" type="body"/>
          </p:nvPr>
        </p:nvSpPr>
        <p:spPr>
          <a:xfrm>
            <a:off x="729450" y="2078875"/>
            <a:ext cx="7688700" cy="22611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300"/>
              <a:buNone/>
            </a:pPr>
            <a:r>
              <a:rPr lang="en" sz="1600"/>
              <a:t>Split your training set into two!</a:t>
            </a:r>
            <a:br>
              <a:rPr lang="en" sz="1600"/>
            </a:br>
            <a:r>
              <a:rPr lang="en" sz="1600"/>
              <a:t>	- New train set</a:t>
            </a:r>
            <a:br>
              <a:rPr lang="en" sz="1600"/>
            </a:br>
            <a:r>
              <a:rPr lang="en" sz="1600"/>
              <a:t>	- Unseen-by-the-model “validation”set</a:t>
            </a:r>
            <a:endParaRPr sz="1600"/>
          </a:p>
        </p:txBody>
      </p:sp>
      <p:sp>
        <p:nvSpPr>
          <p:cNvPr id="1033" name="Google Shape;1033;p82"/>
          <p:cNvSpPr/>
          <p:nvPr/>
        </p:nvSpPr>
        <p:spPr>
          <a:xfrm>
            <a:off x="729450" y="3570000"/>
            <a:ext cx="50838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034" name="Google Shape;1034;p82"/>
          <p:cNvSpPr/>
          <p:nvPr/>
        </p:nvSpPr>
        <p:spPr>
          <a:xfrm>
            <a:off x="6086200" y="3570000"/>
            <a:ext cx="2331900" cy="396900"/>
          </a:xfrm>
          <a:prstGeom prst="rect">
            <a:avLst/>
          </a:prstGeom>
          <a:solidFill>
            <a:schemeClr val="accent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Test Set (unseen)</a:t>
            </a:r>
            <a:endParaRPr b="0" i="0" sz="1400" u="none" cap="none" strike="noStrike">
              <a:solidFill>
                <a:srgbClr val="000000"/>
              </a:solidFill>
              <a:latin typeface="Arial"/>
              <a:ea typeface="Arial"/>
              <a:cs typeface="Arial"/>
              <a:sym typeface="Arial"/>
            </a:endParaRPr>
          </a:p>
        </p:txBody>
      </p:sp>
      <p:sp>
        <p:nvSpPr>
          <p:cNvPr id="1035" name="Google Shape;1035;p82"/>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Validation</a:t>
            </a:r>
            <a:endParaRPr/>
          </a:p>
        </p:txBody>
      </p:sp>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9" name="Shape 1039"/>
        <p:cNvGrpSpPr/>
        <p:nvPr/>
      </p:nvGrpSpPr>
      <p:grpSpPr>
        <a:xfrm>
          <a:off x="0" y="0"/>
          <a:ext cx="0" cy="0"/>
          <a:chOff x="0" y="0"/>
          <a:chExt cx="0" cy="0"/>
        </a:xfrm>
      </p:grpSpPr>
      <p:sp>
        <p:nvSpPr>
          <p:cNvPr id="1040" name="Google Shape;1040;p83"/>
          <p:cNvSpPr txBox="1"/>
          <p:nvPr>
            <p:ph idx="1" type="body"/>
          </p:nvPr>
        </p:nvSpPr>
        <p:spPr>
          <a:xfrm>
            <a:off x="729450" y="2078875"/>
            <a:ext cx="7688700" cy="22611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300"/>
              <a:buNone/>
            </a:pPr>
            <a:r>
              <a:rPr lang="en" sz="1600"/>
              <a:t>Split your training set into two!</a:t>
            </a:r>
            <a:br>
              <a:rPr lang="en" sz="1600"/>
            </a:br>
            <a:r>
              <a:rPr lang="en" sz="1600"/>
              <a:t>	- New train set</a:t>
            </a:r>
            <a:br>
              <a:rPr lang="en" sz="1600"/>
            </a:br>
            <a:r>
              <a:rPr lang="en" sz="1600"/>
              <a:t>	- Unseen-by-the-model “validation”set</a:t>
            </a:r>
            <a:br>
              <a:rPr lang="en" sz="1600"/>
            </a:br>
            <a:r>
              <a:rPr lang="en" sz="1600"/>
              <a:t>	- e.g. 80-20 split (Note: split ratio depends on the model, task and data)</a:t>
            </a:r>
            <a:endParaRPr sz="1600"/>
          </a:p>
        </p:txBody>
      </p:sp>
      <p:sp>
        <p:nvSpPr>
          <p:cNvPr id="1041" name="Google Shape;1041;p83"/>
          <p:cNvSpPr/>
          <p:nvPr/>
        </p:nvSpPr>
        <p:spPr>
          <a:xfrm>
            <a:off x="729450" y="3570000"/>
            <a:ext cx="38427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042" name="Google Shape;1042;p83"/>
          <p:cNvSpPr/>
          <p:nvPr/>
        </p:nvSpPr>
        <p:spPr>
          <a:xfrm>
            <a:off x="6086200" y="3570000"/>
            <a:ext cx="2331900" cy="396900"/>
          </a:xfrm>
          <a:prstGeom prst="rect">
            <a:avLst/>
          </a:prstGeom>
          <a:solidFill>
            <a:schemeClr val="accent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Test Set (unseen)</a:t>
            </a:r>
            <a:endParaRPr b="0" i="0" sz="1400" u="none" cap="none" strike="noStrike">
              <a:solidFill>
                <a:srgbClr val="000000"/>
              </a:solidFill>
              <a:latin typeface="Arial"/>
              <a:ea typeface="Arial"/>
              <a:cs typeface="Arial"/>
              <a:sym typeface="Arial"/>
            </a:endParaRPr>
          </a:p>
        </p:txBody>
      </p:sp>
      <p:sp>
        <p:nvSpPr>
          <p:cNvPr id="1043" name="Google Shape;1043;p83"/>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Validation</a:t>
            </a:r>
            <a:endParaRPr/>
          </a:p>
        </p:txBody>
      </p:sp>
      <p:sp>
        <p:nvSpPr>
          <p:cNvPr id="1044" name="Google Shape;1044;p83"/>
          <p:cNvSpPr/>
          <p:nvPr/>
        </p:nvSpPr>
        <p:spPr>
          <a:xfrm>
            <a:off x="4572000" y="3572325"/>
            <a:ext cx="1249800" cy="396900"/>
          </a:xfrm>
          <a:prstGeom prst="rect">
            <a:avLst/>
          </a:prstGeom>
          <a:solidFill>
            <a:srgbClr val="8E7CC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300"/>
              <a:buFont typeface="Arial"/>
              <a:buNone/>
            </a:pPr>
            <a:r>
              <a:rPr b="0" i="0" lang="en" sz="1300" u="none" cap="none" strike="noStrike">
                <a:solidFill>
                  <a:srgbClr val="000000"/>
                </a:solidFill>
                <a:latin typeface="Arial"/>
                <a:ea typeface="Arial"/>
                <a:cs typeface="Arial"/>
                <a:sym typeface="Arial"/>
              </a:rPr>
              <a:t>Validation Set</a:t>
            </a:r>
            <a:endParaRPr b="0" i="0" sz="1300" u="none" cap="none" strike="noStrike">
              <a:solidFill>
                <a:srgbClr val="000000"/>
              </a:solidFill>
              <a:latin typeface="Arial"/>
              <a:ea typeface="Arial"/>
              <a:cs typeface="Arial"/>
              <a:sym typeface="Arial"/>
            </a:endParaRPr>
          </a:p>
        </p:txBody>
      </p:sp>
      <p:sp>
        <p:nvSpPr>
          <p:cNvPr id="1045" name="Google Shape;1045;p83"/>
          <p:cNvSpPr txBox="1"/>
          <p:nvPr/>
        </p:nvSpPr>
        <p:spPr>
          <a:xfrm>
            <a:off x="2125650" y="4035450"/>
            <a:ext cx="10503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Lato"/>
                <a:ea typeface="Lato"/>
                <a:cs typeface="Lato"/>
                <a:sym typeface="Lato"/>
              </a:rPr>
              <a:t>80%</a:t>
            </a:r>
            <a:endParaRPr b="0" i="0" sz="1200" u="none" cap="none" strike="noStrike">
              <a:solidFill>
                <a:srgbClr val="000000"/>
              </a:solidFill>
              <a:latin typeface="Lato"/>
              <a:ea typeface="Lato"/>
              <a:cs typeface="Lato"/>
              <a:sym typeface="Lato"/>
            </a:endParaRPr>
          </a:p>
        </p:txBody>
      </p:sp>
      <p:sp>
        <p:nvSpPr>
          <p:cNvPr id="1046" name="Google Shape;1046;p83"/>
          <p:cNvSpPr txBox="1"/>
          <p:nvPr/>
        </p:nvSpPr>
        <p:spPr>
          <a:xfrm>
            <a:off x="4671750" y="4035450"/>
            <a:ext cx="10503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Lato"/>
                <a:ea typeface="Lato"/>
                <a:cs typeface="Lato"/>
                <a:sym typeface="Lato"/>
              </a:rPr>
              <a:t>20%</a:t>
            </a:r>
            <a:endParaRPr b="0" i="0" sz="1200" u="none" cap="none" strike="noStrike">
              <a:solidFill>
                <a:srgbClr val="000000"/>
              </a:solidFill>
              <a:latin typeface="Lato"/>
              <a:ea typeface="Lato"/>
              <a:cs typeface="Lato"/>
              <a:sym typeface="Lato"/>
            </a:endParaRPr>
          </a:p>
        </p:txBody>
      </p:sp>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0" name="Shape 1050"/>
        <p:cNvGrpSpPr/>
        <p:nvPr/>
      </p:nvGrpSpPr>
      <p:grpSpPr>
        <a:xfrm>
          <a:off x="0" y="0"/>
          <a:ext cx="0" cy="0"/>
          <a:chOff x="0" y="0"/>
          <a:chExt cx="0" cy="0"/>
        </a:xfrm>
      </p:grpSpPr>
      <p:sp>
        <p:nvSpPr>
          <p:cNvPr id="1051" name="Google Shape;1051;p84"/>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i="1" lang="en"/>
              <a:t>k</a:t>
            </a:r>
            <a:r>
              <a:rPr lang="en"/>
              <a:t>-fold Cross-validation</a:t>
            </a:r>
            <a:endParaRPr/>
          </a:p>
        </p:txBody>
      </p:sp>
      <p:sp>
        <p:nvSpPr>
          <p:cNvPr id="1052" name="Google Shape;1052;p84"/>
          <p:cNvSpPr/>
          <p:nvPr/>
        </p:nvSpPr>
        <p:spPr>
          <a:xfrm>
            <a:off x="914400" y="3818675"/>
            <a:ext cx="73152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053" name="Google Shape;1053;p84"/>
          <p:cNvSpPr txBox="1"/>
          <p:nvPr>
            <p:ph idx="1" type="body"/>
          </p:nvPr>
        </p:nvSpPr>
        <p:spPr>
          <a:xfrm>
            <a:off x="729450" y="2078875"/>
            <a:ext cx="7688700" cy="22611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lang="en" sz="1600"/>
              <a:t>Split training set into k-segments, iteratively train and validate with each segment.</a:t>
            </a:r>
            <a:endParaRPr sz="1600"/>
          </a:p>
          <a:p>
            <a:pPr indent="0" lvl="0" marL="0" rtl="0" algn="l">
              <a:lnSpc>
                <a:spcPct val="115000"/>
              </a:lnSpc>
              <a:spcBef>
                <a:spcPts val="1200"/>
              </a:spcBef>
              <a:spcAft>
                <a:spcPts val="1200"/>
              </a:spcAft>
              <a:buSzPts val="1300"/>
              <a:buNone/>
            </a:pPr>
            <a:r>
              <a:rPr lang="en" sz="1600"/>
              <a:t>- Accounts for irregularities in training set</a:t>
            </a:r>
            <a:br>
              <a:rPr lang="en" sz="1600"/>
            </a:br>
            <a:r>
              <a:rPr lang="en" sz="1600"/>
              <a:t>- “Gold standard” for evaluating generality of neural network models</a:t>
            </a:r>
            <a:endParaRPr sz="1600"/>
          </a:p>
        </p:txBody>
      </p:sp>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7" name="Shape 1057"/>
        <p:cNvGrpSpPr/>
        <p:nvPr/>
      </p:nvGrpSpPr>
      <p:grpSpPr>
        <a:xfrm>
          <a:off x="0" y="0"/>
          <a:ext cx="0" cy="0"/>
          <a:chOff x="0" y="0"/>
          <a:chExt cx="0" cy="0"/>
        </a:xfrm>
      </p:grpSpPr>
      <p:sp>
        <p:nvSpPr>
          <p:cNvPr id="1058" name="Google Shape;1058;p85"/>
          <p:cNvSpPr txBox="1"/>
          <p:nvPr>
            <p:ph idx="1" type="body"/>
          </p:nvPr>
        </p:nvSpPr>
        <p:spPr>
          <a:xfrm>
            <a:off x="729450" y="2078875"/>
            <a:ext cx="7688700" cy="22611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lang="en" sz="1600"/>
              <a:t>Split training set into k-segments, iteratively train and validate with each segment.</a:t>
            </a:r>
            <a:endParaRPr sz="1600"/>
          </a:p>
          <a:p>
            <a:pPr indent="0" lvl="0" marL="0" rtl="0" algn="l">
              <a:lnSpc>
                <a:spcPct val="115000"/>
              </a:lnSpc>
              <a:spcBef>
                <a:spcPts val="1200"/>
              </a:spcBef>
              <a:spcAft>
                <a:spcPts val="0"/>
              </a:spcAft>
              <a:buSzPts val="1300"/>
              <a:buNone/>
            </a:pPr>
            <a:r>
              <a:rPr lang="en" sz="1600"/>
              <a:t>- Accounts for irregularities in training set</a:t>
            </a:r>
            <a:br>
              <a:rPr lang="en" sz="1600"/>
            </a:br>
            <a:r>
              <a:rPr lang="en" sz="1600"/>
              <a:t>- “Gold standard” for evaluating generality of neural network models</a:t>
            </a:r>
            <a:endParaRPr sz="1600"/>
          </a:p>
          <a:p>
            <a:pPr indent="0" lvl="0" marL="0" rtl="0" algn="l">
              <a:lnSpc>
                <a:spcPct val="115000"/>
              </a:lnSpc>
              <a:spcBef>
                <a:spcPts val="1200"/>
              </a:spcBef>
              <a:spcAft>
                <a:spcPts val="1200"/>
              </a:spcAft>
              <a:buSzPts val="1300"/>
              <a:buNone/>
            </a:pPr>
            <a:r>
              <a:rPr lang="en" sz="1600"/>
              <a:t>e.g. </a:t>
            </a:r>
            <a:r>
              <a:rPr i="1" lang="en" sz="1600"/>
              <a:t>k</a:t>
            </a:r>
            <a:r>
              <a:rPr lang="en" sz="1600"/>
              <a:t>=5 (5-fold cross-validation)</a:t>
            </a:r>
            <a:endParaRPr sz="1600"/>
          </a:p>
        </p:txBody>
      </p:sp>
      <p:sp>
        <p:nvSpPr>
          <p:cNvPr id="1059" name="Google Shape;1059;p85"/>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i="1" lang="en"/>
              <a:t>k</a:t>
            </a:r>
            <a:r>
              <a:rPr lang="en"/>
              <a:t>-fold Cross-validation</a:t>
            </a:r>
            <a:endParaRPr/>
          </a:p>
        </p:txBody>
      </p:sp>
      <p:sp>
        <p:nvSpPr>
          <p:cNvPr id="1060" name="Google Shape;1060;p85"/>
          <p:cNvSpPr/>
          <p:nvPr/>
        </p:nvSpPr>
        <p:spPr>
          <a:xfrm>
            <a:off x="91440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061" name="Google Shape;1061;p85"/>
          <p:cNvSpPr/>
          <p:nvPr/>
        </p:nvSpPr>
        <p:spPr>
          <a:xfrm>
            <a:off x="237750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062" name="Google Shape;1062;p85"/>
          <p:cNvSpPr/>
          <p:nvPr/>
        </p:nvSpPr>
        <p:spPr>
          <a:xfrm>
            <a:off x="384225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063" name="Google Shape;1063;p85"/>
          <p:cNvSpPr/>
          <p:nvPr/>
        </p:nvSpPr>
        <p:spPr>
          <a:xfrm>
            <a:off x="530700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064" name="Google Shape;1064;p85"/>
          <p:cNvSpPr/>
          <p:nvPr/>
        </p:nvSpPr>
        <p:spPr>
          <a:xfrm>
            <a:off x="677175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8" name="Shape 1068"/>
        <p:cNvGrpSpPr/>
        <p:nvPr/>
      </p:nvGrpSpPr>
      <p:grpSpPr>
        <a:xfrm>
          <a:off x="0" y="0"/>
          <a:ext cx="0" cy="0"/>
          <a:chOff x="0" y="0"/>
          <a:chExt cx="0" cy="0"/>
        </a:xfrm>
      </p:grpSpPr>
      <p:sp>
        <p:nvSpPr>
          <p:cNvPr id="1069" name="Google Shape;1069;p86"/>
          <p:cNvSpPr txBox="1"/>
          <p:nvPr>
            <p:ph idx="1" type="body"/>
          </p:nvPr>
        </p:nvSpPr>
        <p:spPr>
          <a:xfrm>
            <a:off x="729450" y="2078875"/>
            <a:ext cx="7688700" cy="22611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lang="en" sz="1600"/>
              <a:t>Split training set into k-segments, iteratively train and validate with each segment.</a:t>
            </a:r>
            <a:endParaRPr sz="1600"/>
          </a:p>
          <a:p>
            <a:pPr indent="0" lvl="0" marL="0" rtl="0" algn="l">
              <a:lnSpc>
                <a:spcPct val="115000"/>
              </a:lnSpc>
              <a:spcBef>
                <a:spcPts val="1200"/>
              </a:spcBef>
              <a:spcAft>
                <a:spcPts val="0"/>
              </a:spcAft>
              <a:buSzPts val="1300"/>
              <a:buNone/>
            </a:pPr>
            <a:r>
              <a:rPr lang="en" sz="1600"/>
              <a:t>- Accounts for irregularities in training set</a:t>
            </a:r>
            <a:br>
              <a:rPr lang="en" sz="1600"/>
            </a:br>
            <a:r>
              <a:rPr lang="en" sz="1600"/>
              <a:t>- “Gold standard” for evaluating generality of neural network models</a:t>
            </a:r>
            <a:endParaRPr sz="1600"/>
          </a:p>
          <a:p>
            <a:pPr indent="0" lvl="0" marL="0" rtl="0" algn="l">
              <a:lnSpc>
                <a:spcPct val="115000"/>
              </a:lnSpc>
              <a:spcBef>
                <a:spcPts val="1200"/>
              </a:spcBef>
              <a:spcAft>
                <a:spcPts val="1200"/>
              </a:spcAft>
              <a:buSzPts val="1300"/>
              <a:buNone/>
            </a:pPr>
            <a:r>
              <a:rPr lang="en" sz="1600"/>
              <a:t>e.g. </a:t>
            </a:r>
            <a:r>
              <a:rPr i="1" lang="en" sz="1600"/>
              <a:t>k</a:t>
            </a:r>
            <a:r>
              <a:rPr lang="en" sz="1600"/>
              <a:t>=5 (5-fold cross-validation)</a:t>
            </a:r>
            <a:endParaRPr sz="1600"/>
          </a:p>
        </p:txBody>
      </p:sp>
      <p:sp>
        <p:nvSpPr>
          <p:cNvPr id="1070" name="Google Shape;1070;p86"/>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i="1" lang="en"/>
              <a:t>k</a:t>
            </a:r>
            <a:r>
              <a:rPr lang="en"/>
              <a:t>-fold Cross-validation</a:t>
            </a:r>
            <a:endParaRPr/>
          </a:p>
        </p:txBody>
      </p:sp>
      <p:sp>
        <p:nvSpPr>
          <p:cNvPr id="1071" name="Google Shape;1071;p86"/>
          <p:cNvSpPr/>
          <p:nvPr/>
        </p:nvSpPr>
        <p:spPr>
          <a:xfrm>
            <a:off x="914400" y="3818675"/>
            <a:ext cx="1463100" cy="396900"/>
          </a:xfrm>
          <a:prstGeom prst="rect">
            <a:avLst/>
          </a:prstGeom>
          <a:solidFill>
            <a:srgbClr val="8E7CC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Validation Set</a:t>
            </a:r>
            <a:endParaRPr b="0" i="0" sz="1400" u="none" cap="none" strike="noStrike">
              <a:solidFill>
                <a:srgbClr val="000000"/>
              </a:solidFill>
              <a:latin typeface="Arial"/>
              <a:ea typeface="Arial"/>
              <a:cs typeface="Arial"/>
              <a:sym typeface="Arial"/>
            </a:endParaRPr>
          </a:p>
        </p:txBody>
      </p:sp>
      <p:sp>
        <p:nvSpPr>
          <p:cNvPr id="1072" name="Google Shape;1072;p86"/>
          <p:cNvSpPr/>
          <p:nvPr/>
        </p:nvSpPr>
        <p:spPr>
          <a:xfrm>
            <a:off x="237750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073" name="Google Shape;1073;p86"/>
          <p:cNvSpPr/>
          <p:nvPr/>
        </p:nvSpPr>
        <p:spPr>
          <a:xfrm>
            <a:off x="384225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074" name="Google Shape;1074;p86"/>
          <p:cNvSpPr/>
          <p:nvPr/>
        </p:nvSpPr>
        <p:spPr>
          <a:xfrm>
            <a:off x="530700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075" name="Google Shape;1075;p86"/>
          <p:cNvSpPr/>
          <p:nvPr/>
        </p:nvSpPr>
        <p:spPr>
          <a:xfrm>
            <a:off x="677175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9" name="Shape 1079"/>
        <p:cNvGrpSpPr/>
        <p:nvPr/>
      </p:nvGrpSpPr>
      <p:grpSpPr>
        <a:xfrm>
          <a:off x="0" y="0"/>
          <a:ext cx="0" cy="0"/>
          <a:chOff x="0" y="0"/>
          <a:chExt cx="0" cy="0"/>
        </a:xfrm>
      </p:grpSpPr>
      <p:sp>
        <p:nvSpPr>
          <p:cNvPr id="1080" name="Google Shape;1080;p87"/>
          <p:cNvSpPr txBox="1"/>
          <p:nvPr>
            <p:ph idx="1" type="body"/>
          </p:nvPr>
        </p:nvSpPr>
        <p:spPr>
          <a:xfrm>
            <a:off x="729450" y="2078875"/>
            <a:ext cx="7688700" cy="22611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lang="en" sz="1600"/>
              <a:t>Split training set into k-segments, iteratively train and validate with each segment.</a:t>
            </a:r>
            <a:endParaRPr sz="1600"/>
          </a:p>
          <a:p>
            <a:pPr indent="0" lvl="0" marL="0" rtl="0" algn="l">
              <a:lnSpc>
                <a:spcPct val="115000"/>
              </a:lnSpc>
              <a:spcBef>
                <a:spcPts val="1200"/>
              </a:spcBef>
              <a:spcAft>
                <a:spcPts val="0"/>
              </a:spcAft>
              <a:buSzPts val="1300"/>
              <a:buNone/>
            </a:pPr>
            <a:r>
              <a:rPr lang="en" sz="1600"/>
              <a:t>- Accounts for irregularities in training set</a:t>
            </a:r>
            <a:br>
              <a:rPr lang="en" sz="1600"/>
            </a:br>
            <a:r>
              <a:rPr lang="en" sz="1600"/>
              <a:t>- “Gold standard” for evaluating generality of neural network models</a:t>
            </a:r>
            <a:endParaRPr sz="1600"/>
          </a:p>
          <a:p>
            <a:pPr indent="0" lvl="0" marL="0" rtl="0" algn="l">
              <a:lnSpc>
                <a:spcPct val="115000"/>
              </a:lnSpc>
              <a:spcBef>
                <a:spcPts val="1200"/>
              </a:spcBef>
              <a:spcAft>
                <a:spcPts val="1200"/>
              </a:spcAft>
              <a:buSzPts val="1300"/>
              <a:buNone/>
            </a:pPr>
            <a:r>
              <a:rPr lang="en" sz="1600"/>
              <a:t>e.g. </a:t>
            </a:r>
            <a:r>
              <a:rPr i="1" lang="en" sz="1600"/>
              <a:t>k</a:t>
            </a:r>
            <a:r>
              <a:rPr lang="en" sz="1600"/>
              <a:t>=5 (5-fold cross-validation)</a:t>
            </a:r>
            <a:endParaRPr sz="1600"/>
          </a:p>
        </p:txBody>
      </p:sp>
      <p:sp>
        <p:nvSpPr>
          <p:cNvPr id="1081" name="Google Shape;1081;p87"/>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i="1" lang="en"/>
              <a:t>k</a:t>
            </a:r>
            <a:r>
              <a:rPr lang="en"/>
              <a:t>-fold Cross-validation</a:t>
            </a:r>
            <a:endParaRPr/>
          </a:p>
        </p:txBody>
      </p:sp>
      <p:sp>
        <p:nvSpPr>
          <p:cNvPr id="1082" name="Google Shape;1082;p87"/>
          <p:cNvSpPr/>
          <p:nvPr/>
        </p:nvSpPr>
        <p:spPr>
          <a:xfrm>
            <a:off x="91440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083" name="Google Shape;1083;p87"/>
          <p:cNvSpPr/>
          <p:nvPr/>
        </p:nvSpPr>
        <p:spPr>
          <a:xfrm>
            <a:off x="2377500" y="3818675"/>
            <a:ext cx="1463100" cy="396900"/>
          </a:xfrm>
          <a:prstGeom prst="rect">
            <a:avLst/>
          </a:prstGeom>
          <a:solidFill>
            <a:srgbClr val="8E7CC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Validation Set</a:t>
            </a:r>
            <a:endParaRPr b="0" i="0" sz="1400" u="none" cap="none" strike="noStrike">
              <a:solidFill>
                <a:srgbClr val="000000"/>
              </a:solidFill>
              <a:latin typeface="Arial"/>
              <a:ea typeface="Arial"/>
              <a:cs typeface="Arial"/>
              <a:sym typeface="Arial"/>
            </a:endParaRPr>
          </a:p>
        </p:txBody>
      </p:sp>
      <p:sp>
        <p:nvSpPr>
          <p:cNvPr id="1084" name="Google Shape;1084;p87"/>
          <p:cNvSpPr/>
          <p:nvPr/>
        </p:nvSpPr>
        <p:spPr>
          <a:xfrm>
            <a:off x="384225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085" name="Google Shape;1085;p87"/>
          <p:cNvSpPr/>
          <p:nvPr/>
        </p:nvSpPr>
        <p:spPr>
          <a:xfrm>
            <a:off x="530700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086" name="Google Shape;1086;p87"/>
          <p:cNvSpPr/>
          <p:nvPr/>
        </p:nvSpPr>
        <p:spPr>
          <a:xfrm>
            <a:off x="677175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0" name="Shape 1090"/>
        <p:cNvGrpSpPr/>
        <p:nvPr/>
      </p:nvGrpSpPr>
      <p:grpSpPr>
        <a:xfrm>
          <a:off x="0" y="0"/>
          <a:ext cx="0" cy="0"/>
          <a:chOff x="0" y="0"/>
          <a:chExt cx="0" cy="0"/>
        </a:xfrm>
      </p:grpSpPr>
      <p:sp>
        <p:nvSpPr>
          <p:cNvPr id="1091" name="Google Shape;1091;p88"/>
          <p:cNvSpPr txBox="1"/>
          <p:nvPr>
            <p:ph idx="1" type="body"/>
          </p:nvPr>
        </p:nvSpPr>
        <p:spPr>
          <a:xfrm>
            <a:off x="729450" y="2078875"/>
            <a:ext cx="7688700" cy="22611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lang="en" sz="1600"/>
              <a:t>Split training set into k-segments, iteratively train and validate with each segment.</a:t>
            </a:r>
            <a:endParaRPr sz="1600"/>
          </a:p>
          <a:p>
            <a:pPr indent="0" lvl="0" marL="0" rtl="0" algn="l">
              <a:lnSpc>
                <a:spcPct val="115000"/>
              </a:lnSpc>
              <a:spcBef>
                <a:spcPts val="1200"/>
              </a:spcBef>
              <a:spcAft>
                <a:spcPts val="0"/>
              </a:spcAft>
              <a:buSzPts val="1300"/>
              <a:buNone/>
            </a:pPr>
            <a:r>
              <a:rPr lang="en" sz="1600"/>
              <a:t>- Accounts for irregularities in training set</a:t>
            </a:r>
            <a:br>
              <a:rPr lang="en" sz="1600"/>
            </a:br>
            <a:r>
              <a:rPr lang="en" sz="1600"/>
              <a:t>- “Gold standard” for evaluating generality of neural network models</a:t>
            </a:r>
            <a:endParaRPr sz="1600"/>
          </a:p>
          <a:p>
            <a:pPr indent="0" lvl="0" marL="0" rtl="0" algn="l">
              <a:lnSpc>
                <a:spcPct val="115000"/>
              </a:lnSpc>
              <a:spcBef>
                <a:spcPts val="1200"/>
              </a:spcBef>
              <a:spcAft>
                <a:spcPts val="1200"/>
              </a:spcAft>
              <a:buSzPts val="1300"/>
              <a:buNone/>
            </a:pPr>
            <a:r>
              <a:rPr lang="en" sz="1600"/>
              <a:t>e.g. </a:t>
            </a:r>
            <a:r>
              <a:rPr i="1" lang="en" sz="1600"/>
              <a:t>k</a:t>
            </a:r>
            <a:r>
              <a:rPr lang="en" sz="1600"/>
              <a:t>=5 (5-fold cross-validation)</a:t>
            </a:r>
            <a:endParaRPr sz="1600"/>
          </a:p>
        </p:txBody>
      </p:sp>
      <p:sp>
        <p:nvSpPr>
          <p:cNvPr id="1092" name="Google Shape;1092;p88"/>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i="1" lang="en"/>
              <a:t>k</a:t>
            </a:r>
            <a:r>
              <a:rPr lang="en"/>
              <a:t>-fold Cross-validation</a:t>
            </a:r>
            <a:endParaRPr/>
          </a:p>
        </p:txBody>
      </p:sp>
      <p:sp>
        <p:nvSpPr>
          <p:cNvPr id="1093" name="Google Shape;1093;p88"/>
          <p:cNvSpPr/>
          <p:nvPr/>
        </p:nvSpPr>
        <p:spPr>
          <a:xfrm>
            <a:off x="91440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094" name="Google Shape;1094;p88"/>
          <p:cNvSpPr/>
          <p:nvPr/>
        </p:nvSpPr>
        <p:spPr>
          <a:xfrm>
            <a:off x="237750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095" name="Google Shape;1095;p88"/>
          <p:cNvSpPr/>
          <p:nvPr/>
        </p:nvSpPr>
        <p:spPr>
          <a:xfrm>
            <a:off x="3842250" y="3818675"/>
            <a:ext cx="1463100" cy="396900"/>
          </a:xfrm>
          <a:prstGeom prst="rect">
            <a:avLst/>
          </a:prstGeom>
          <a:solidFill>
            <a:srgbClr val="8E7CC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Validation Set</a:t>
            </a:r>
            <a:endParaRPr b="0" i="0" sz="1400" u="none" cap="none" strike="noStrike">
              <a:solidFill>
                <a:srgbClr val="000000"/>
              </a:solidFill>
              <a:latin typeface="Arial"/>
              <a:ea typeface="Arial"/>
              <a:cs typeface="Arial"/>
              <a:sym typeface="Arial"/>
            </a:endParaRPr>
          </a:p>
        </p:txBody>
      </p:sp>
      <p:sp>
        <p:nvSpPr>
          <p:cNvPr id="1096" name="Google Shape;1096;p88"/>
          <p:cNvSpPr/>
          <p:nvPr/>
        </p:nvSpPr>
        <p:spPr>
          <a:xfrm>
            <a:off x="530700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097" name="Google Shape;1097;p88"/>
          <p:cNvSpPr/>
          <p:nvPr/>
        </p:nvSpPr>
        <p:spPr>
          <a:xfrm>
            <a:off x="677175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1" name="Shape 1101"/>
        <p:cNvGrpSpPr/>
        <p:nvPr/>
      </p:nvGrpSpPr>
      <p:grpSpPr>
        <a:xfrm>
          <a:off x="0" y="0"/>
          <a:ext cx="0" cy="0"/>
          <a:chOff x="0" y="0"/>
          <a:chExt cx="0" cy="0"/>
        </a:xfrm>
      </p:grpSpPr>
      <p:sp>
        <p:nvSpPr>
          <p:cNvPr id="1102" name="Google Shape;1102;p89"/>
          <p:cNvSpPr txBox="1"/>
          <p:nvPr>
            <p:ph idx="1" type="body"/>
          </p:nvPr>
        </p:nvSpPr>
        <p:spPr>
          <a:xfrm>
            <a:off x="729450" y="2078875"/>
            <a:ext cx="7688700" cy="22611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lang="en" sz="1600"/>
              <a:t>Split training set into k-segments, iteratively train and validate with each segment.</a:t>
            </a:r>
            <a:endParaRPr sz="1600"/>
          </a:p>
          <a:p>
            <a:pPr indent="0" lvl="0" marL="0" rtl="0" algn="l">
              <a:lnSpc>
                <a:spcPct val="115000"/>
              </a:lnSpc>
              <a:spcBef>
                <a:spcPts val="1200"/>
              </a:spcBef>
              <a:spcAft>
                <a:spcPts val="0"/>
              </a:spcAft>
              <a:buSzPts val="1300"/>
              <a:buNone/>
            </a:pPr>
            <a:r>
              <a:rPr lang="en" sz="1600"/>
              <a:t>- Accounts for irregularities in training set</a:t>
            </a:r>
            <a:br>
              <a:rPr lang="en" sz="1600"/>
            </a:br>
            <a:r>
              <a:rPr lang="en" sz="1600"/>
              <a:t>- “Gold standard” for evaluating generality of neural network models</a:t>
            </a:r>
            <a:endParaRPr sz="1600"/>
          </a:p>
          <a:p>
            <a:pPr indent="0" lvl="0" marL="0" rtl="0" algn="l">
              <a:lnSpc>
                <a:spcPct val="115000"/>
              </a:lnSpc>
              <a:spcBef>
                <a:spcPts val="1200"/>
              </a:spcBef>
              <a:spcAft>
                <a:spcPts val="1200"/>
              </a:spcAft>
              <a:buSzPts val="1300"/>
              <a:buNone/>
            </a:pPr>
            <a:r>
              <a:rPr lang="en" sz="1600"/>
              <a:t>e.g. </a:t>
            </a:r>
            <a:r>
              <a:rPr i="1" lang="en" sz="1600"/>
              <a:t>k</a:t>
            </a:r>
            <a:r>
              <a:rPr lang="en" sz="1600"/>
              <a:t>=5 (5-fold cross-validation)</a:t>
            </a:r>
            <a:endParaRPr sz="1600"/>
          </a:p>
        </p:txBody>
      </p:sp>
      <p:sp>
        <p:nvSpPr>
          <p:cNvPr id="1103" name="Google Shape;1103;p89"/>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i="1" lang="en"/>
              <a:t>k</a:t>
            </a:r>
            <a:r>
              <a:rPr lang="en"/>
              <a:t>-fold Cross-validation</a:t>
            </a:r>
            <a:endParaRPr/>
          </a:p>
        </p:txBody>
      </p:sp>
      <p:sp>
        <p:nvSpPr>
          <p:cNvPr id="1104" name="Google Shape;1104;p89"/>
          <p:cNvSpPr/>
          <p:nvPr/>
        </p:nvSpPr>
        <p:spPr>
          <a:xfrm>
            <a:off x="91440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105" name="Google Shape;1105;p89"/>
          <p:cNvSpPr/>
          <p:nvPr/>
        </p:nvSpPr>
        <p:spPr>
          <a:xfrm>
            <a:off x="237750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106" name="Google Shape;1106;p89"/>
          <p:cNvSpPr/>
          <p:nvPr/>
        </p:nvSpPr>
        <p:spPr>
          <a:xfrm>
            <a:off x="384225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107" name="Google Shape;1107;p89"/>
          <p:cNvSpPr/>
          <p:nvPr/>
        </p:nvSpPr>
        <p:spPr>
          <a:xfrm>
            <a:off x="5307000" y="3818675"/>
            <a:ext cx="1463100" cy="396900"/>
          </a:xfrm>
          <a:prstGeom prst="rect">
            <a:avLst/>
          </a:prstGeom>
          <a:solidFill>
            <a:srgbClr val="8E7CC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Validation Set</a:t>
            </a:r>
            <a:endParaRPr b="0" i="0" sz="1400" u="none" cap="none" strike="noStrike">
              <a:solidFill>
                <a:srgbClr val="000000"/>
              </a:solidFill>
              <a:latin typeface="Arial"/>
              <a:ea typeface="Arial"/>
              <a:cs typeface="Arial"/>
              <a:sym typeface="Arial"/>
            </a:endParaRPr>
          </a:p>
        </p:txBody>
      </p:sp>
      <p:sp>
        <p:nvSpPr>
          <p:cNvPr id="1108" name="Google Shape;1108;p89"/>
          <p:cNvSpPr/>
          <p:nvPr/>
        </p:nvSpPr>
        <p:spPr>
          <a:xfrm>
            <a:off x="677175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2" name="Shape 1112"/>
        <p:cNvGrpSpPr/>
        <p:nvPr/>
      </p:nvGrpSpPr>
      <p:grpSpPr>
        <a:xfrm>
          <a:off x="0" y="0"/>
          <a:ext cx="0" cy="0"/>
          <a:chOff x="0" y="0"/>
          <a:chExt cx="0" cy="0"/>
        </a:xfrm>
      </p:grpSpPr>
      <p:sp>
        <p:nvSpPr>
          <p:cNvPr id="1113" name="Google Shape;1113;p90"/>
          <p:cNvSpPr txBox="1"/>
          <p:nvPr>
            <p:ph idx="1" type="body"/>
          </p:nvPr>
        </p:nvSpPr>
        <p:spPr>
          <a:xfrm>
            <a:off x="729450" y="2078875"/>
            <a:ext cx="7688700" cy="28740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lang="en" sz="1600"/>
              <a:t>Split training set into k-segments, iteratively train and validate with each segment.</a:t>
            </a:r>
            <a:endParaRPr sz="1600"/>
          </a:p>
          <a:p>
            <a:pPr indent="0" lvl="0" marL="0" rtl="0" algn="l">
              <a:lnSpc>
                <a:spcPct val="115000"/>
              </a:lnSpc>
              <a:spcBef>
                <a:spcPts val="1200"/>
              </a:spcBef>
              <a:spcAft>
                <a:spcPts val="0"/>
              </a:spcAft>
              <a:buSzPts val="1300"/>
              <a:buNone/>
            </a:pPr>
            <a:r>
              <a:rPr lang="en" sz="1600"/>
              <a:t>- Accounts for irregularities in training set</a:t>
            </a:r>
            <a:br>
              <a:rPr lang="en" sz="1600"/>
            </a:br>
            <a:r>
              <a:rPr lang="en" sz="1600"/>
              <a:t>- “Gold standard” for evaluating generality of neural network models</a:t>
            </a:r>
            <a:endParaRPr sz="1600"/>
          </a:p>
          <a:p>
            <a:pPr indent="0" lvl="0" marL="0" rtl="0" algn="l">
              <a:lnSpc>
                <a:spcPct val="115000"/>
              </a:lnSpc>
              <a:spcBef>
                <a:spcPts val="1200"/>
              </a:spcBef>
              <a:spcAft>
                <a:spcPts val="0"/>
              </a:spcAft>
              <a:buSzPts val="1300"/>
              <a:buNone/>
            </a:pPr>
            <a:r>
              <a:rPr lang="en" sz="1600"/>
              <a:t>e.g. </a:t>
            </a:r>
            <a:r>
              <a:rPr i="1" lang="en" sz="1600"/>
              <a:t>k</a:t>
            </a:r>
            <a:r>
              <a:rPr lang="en" sz="1600"/>
              <a:t>=5 (5-fold cross-validation)</a:t>
            </a:r>
            <a:br>
              <a:rPr lang="en" sz="1600"/>
            </a:br>
            <a:endParaRPr sz="1600"/>
          </a:p>
          <a:p>
            <a:pPr indent="0" lvl="0" marL="0" rtl="0" algn="l">
              <a:lnSpc>
                <a:spcPct val="115000"/>
              </a:lnSpc>
              <a:spcBef>
                <a:spcPts val="1200"/>
              </a:spcBef>
              <a:spcAft>
                <a:spcPts val="0"/>
              </a:spcAft>
              <a:buSzPts val="1300"/>
              <a:buNone/>
            </a:pPr>
            <a:r>
              <a:t/>
            </a:r>
            <a:endParaRPr sz="1600"/>
          </a:p>
          <a:p>
            <a:pPr indent="0" lvl="0" marL="0" rtl="0" algn="l">
              <a:lnSpc>
                <a:spcPct val="115000"/>
              </a:lnSpc>
              <a:spcBef>
                <a:spcPts val="1200"/>
              </a:spcBef>
              <a:spcAft>
                <a:spcPts val="1200"/>
              </a:spcAft>
              <a:buSzPts val="1300"/>
              <a:buNone/>
            </a:pPr>
            <a:r>
              <a:rPr lang="en" sz="1600"/>
              <a:t>Result = average over all validation passes</a:t>
            </a:r>
            <a:endParaRPr sz="1600"/>
          </a:p>
        </p:txBody>
      </p:sp>
      <p:sp>
        <p:nvSpPr>
          <p:cNvPr id="1114" name="Google Shape;1114;p90"/>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i="1" lang="en"/>
              <a:t>k</a:t>
            </a:r>
            <a:r>
              <a:rPr lang="en"/>
              <a:t>-fold Cross-validation</a:t>
            </a:r>
            <a:endParaRPr/>
          </a:p>
        </p:txBody>
      </p:sp>
      <p:sp>
        <p:nvSpPr>
          <p:cNvPr id="1115" name="Google Shape;1115;p90"/>
          <p:cNvSpPr/>
          <p:nvPr/>
        </p:nvSpPr>
        <p:spPr>
          <a:xfrm>
            <a:off x="91440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116" name="Google Shape;1116;p90"/>
          <p:cNvSpPr/>
          <p:nvPr/>
        </p:nvSpPr>
        <p:spPr>
          <a:xfrm>
            <a:off x="237750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117" name="Google Shape;1117;p90"/>
          <p:cNvSpPr/>
          <p:nvPr/>
        </p:nvSpPr>
        <p:spPr>
          <a:xfrm>
            <a:off x="384225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118" name="Google Shape;1118;p90"/>
          <p:cNvSpPr/>
          <p:nvPr/>
        </p:nvSpPr>
        <p:spPr>
          <a:xfrm>
            <a:off x="5307000" y="3818675"/>
            <a:ext cx="1463100" cy="396900"/>
          </a:xfrm>
          <a:prstGeom prst="rect">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Train Set</a:t>
            </a:r>
            <a:endParaRPr b="0" i="0" sz="1400" u="none" cap="none" strike="noStrike">
              <a:solidFill>
                <a:srgbClr val="000000"/>
              </a:solidFill>
              <a:latin typeface="Arial"/>
              <a:ea typeface="Arial"/>
              <a:cs typeface="Arial"/>
              <a:sym typeface="Arial"/>
            </a:endParaRPr>
          </a:p>
        </p:txBody>
      </p:sp>
      <p:sp>
        <p:nvSpPr>
          <p:cNvPr id="1119" name="Google Shape;1119;p90"/>
          <p:cNvSpPr/>
          <p:nvPr/>
        </p:nvSpPr>
        <p:spPr>
          <a:xfrm>
            <a:off x="6771750" y="3818675"/>
            <a:ext cx="1463100" cy="396900"/>
          </a:xfrm>
          <a:prstGeom prst="rect">
            <a:avLst/>
          </a:prstGeom>
          <a:solidFill>
            <a:srgbClr val="8E7CC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Validation Set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3" name="Shape 1123"/>
        <p:cNvGrpSpPr/>
        <p:nvPr/>
      </p:nvGrpSpPr>
      <p:grpSpPr>
        <a:xfrm>
          <a:off x="0" y="0"/>
          <a:ext cx="0" cy="0"/>
          <a:chOff x="0" y="0"/>
          <a:chExt cx="0" cy="0"/>
        </a:xfrm>
      </p:grpSpPr>
      <p:sp>
        <p:nvSpPr>
          <p:cNvPr id="1124" name="Google Shape;1124;p91"/>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Training curves</a:t>
            </a:r>
            <a:endParaRPr/>
          </a:p>
        </p:txBody>
      </p:sp>
      <p:sp>
        <p:nvSpPr>
          <p:cNvPr id="1125" name="Google Shape;1125;p91"/>
          <p:cNvSpPr txBox="1"/>
          <p:nvPr>
            <p:ph idx="1" type="body"/>
          </p:nvPr>
        </p:nvSpPr>
        <p:spPr>
          <a:xfrm>
            <a:off x="729450" y="2078875"/>
            <a:ext cx="7973400" cy="30645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300"/>
              <a:buNone/>
            </a:pPr>
            <a:r>
              <a:rPr b="1" lang="en" sz="1600"/>
              <a:t>Important to plot!</a:t>
            </a:r>
            <a:endParaRPr sz="1600"/>
          </a:p>
        </p:txBody>
      </p:sp>
      <p:pic>
        <p:nvPicPr>
          <p:cNvPr id="1126" name="Google Shape;1126;p91"/>
          <p:cNvPicPr preferRelativeResize="0"/>
          <p:nvPr/>
        </p:nvPicPr>
        <p:blipFill rotWithShape="1">
          <a:blip r:embed="rId3">
            <a:alphaModFix/>
          </a:blip>
          <a:srcRect b="0" l="0" r="0" t="0"/>
          <a:stretch/>
        </p:blipFill>
        <p:spPr>
          <a:xfrm>
            <a:off x="6382294" y="701900"/>
            <a:ext cx="2617407" cy="2234575"/>
          </a:xfrm>
          <a:prstGeom prst="rect">
            <a:avLst/>
          </a:prstGeom>
          <a:noFill/>
          <a:ln>
            <a:noFill/>
          </a:ln>
        </p:spPr>
      </p:pic>
      <p:pic>
        <p:nvPicPr>
          <p:cNvPr id="1127" name="Google Shape;1127;p91"/>
          <p:cNvPicPr preferRelativeResize="0"/>
          <p:nvPr/>
        </p:nvPicPr>
        <p:blipFill rotWithShape="1">
          <a:blip r:embed="rId4">
            <a:alphaModFix/>
          </a:blip>
          <a:srcRect b="0" l="0" r="0" t="0"/>
          <a:stretch/>
        </p:blipFill>
        <p:spPr>
          <a:xfrm>
            <a:off x="3843600" y="813319"/>
            <a:ext cx="2538688" cy="201177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12"/>
          <p:cNvSpPr txBox="1"/>
          <p:nvPr>
            <p:ph idx="1" type="body"/>
          </p:nvPr>
        </p:nvSpPr>
        <p:spPr>
          <a:xfrm>
            <a:off x="729450" y="1774075"/>
            <a:ext cx="7688700" cy="32169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b="1" lang="en" sz="1600"/>
              <a:t>Given:</a:t>
            </a:r>
            <a:r>
              <a:rPr lang="en" sz="1600"/>
              <a:t> Input-output examples of the form:</a:t>
            </a:r>
            <a:br>
              <a:rPr b="1" lang="en" sz="1600"/>
            </a:br>
            <a:endParaRPr b="1" sz="1600"/>
          </a:p>
          <a:p>
            <a:pPr indent="0" lvl="0" marL="0" rtl="0" algn="l">
              <a:lnSpc>
                <a:spcPct val="115000"/>
              </a:lnSpc>
              <a:spcBef>
                <a:spcPts val="1200"/>
              </a:spcBef>
              <a:spcAft>
                <a:spcPts val="1200"/>
              </a:spcAft>
              <a:buSzPts val="1300"/>
              <a:buNone/>
            </a:pPr>
            <a:r>
              <a:t/>
            </a:r>
            <a:endParaRPr sz="1600"/>
          </a:p>
        </p:txBody>
      </p:sp>
      <p:sp>
        <p:nvSpPr>
          <p:cNvPr id="179" name="Google Shape;179;p12"/>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 to </a:t>
            </a:r>
            <a:r>
              <a:rPr i="1" lang="en"/>
              <a:t>Supervised </a:t>
            </a:r>
            <a:r>
              <a:rPr lang="en"/>
              <a:t>Machine Learning</a:t>
            </a:r>
            <a:endParaRPr/>
          </a:p>
        </p:txBody>
      </p:sp>
      <p:sp>
        <p:nvSpPr>
          <p:cNvPr id="180" name="Google Shape;180;p12"/>
          <p:cNvSpPr/>
          <p:nvPr/>
        </p:nvSpPr>
        <p:spPr>
          <a:xfrm>
            <a:off x="2522125" y="2163000"/>
            <a:ext cx="4052100" cy="3804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1" name="Google Shape;181;p12"/>
          <p:cNvPicPr preferRelativeResize="0"/>
          <p:nvPr/>
        </p:nvPicPr>
        <p:blipFill rotWithShape="1">
          <a:blip r:embed="rId3">
            <a:alphaModFix/>
          </a:blip>
          <a:srcRect b="0" l="0" r="0" t="0"/>
          <a:stretch/>
        </p:blipFill>
        <p:spPr>
          <a:xfrm>
            <a:off x="2655812" y="2208075"/>
            <a:ext cx="3784725" cy="290250"/>
          </a:xfrm>
          <a:prstGeom prst="rect">
            <a:avLst/>
          </a:prstGeom>
          <a:noFill/>
          <a:ln>
            <a:noFill/>
          </a:ln>
        </p:spPr>
      </p:pic>
      <p:sp>
        <p:nvSpPr>
          <p:cNvPr id="182" name="Google Shape;182;p12"/>
          <p:cNvSpPr txBox="1"/>
          <p:nvPr/>
        </p:nvSpPr>
        <p:spPr>
          <a:xfrm>
            <a:off x="6881150" y="4650900"/>
            <a:ext cx="2270700" cy="4926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Lato"/>
                <a:ea typeface="Lato"/>
                <a:cs typeface="Lato"/>
                <a:sym typeface="Lato"/>
              </a:rPr>
              <a:t>Slides adapted from Jaeger, H.  (2022) </a:t>
            </a:r>
            <a:r>
              <a:rPr b="0" i="1" lang="en" sz="1000" u="none" cap="none" strike="noStrike">
                <a:solidFill>
                  <a:srgbClr val="000000"/>
                </a:solidFill>
                <a:latin typeface="Lato"/>
                <a:ea typeface="Lato"/>
                <a:cs typeface="Lato"/>
                <a:sym typeface="Lato"/>
              </a:rPr>
              <a:t>Neural Networks </a:t>
            </a:r>
            <a:r>
              <a:rPr b="0" i="0" lang="en" sz="1000" u="none" cap="none" strike="noStrike">
                <a:solidFill>
                  <a:srgbClr val="000000"/>
                </a:solidFill>
                <a:latin typeface="Lato"/>
                <a:ea typeface="Lato"/>
                <a:cs typeface="Lato"/>
                <a:sym typeface="Lato"/>
              </a:rPr>
              <a:t>Lecture Notes</a:t>
            </a:r>
            <a:endParaRPr b="0" i="0" sz="1000" u="none" cap="none" strike="noStrike">
              <a:solidFill>
                <a:srgbClr val="000000"/>
              </a:solidFill>
              <a:latin typeface="Lato"/>
              <a:ea typeface="Lato"/>
              <a:cs typeface="Lato"/>
              <a:sym typeface="Lato"/>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1" name="Shape 1131"/>
        <p:cNvGrpSpPr/>
        <p:nvPr/>
      </p:nvGrpSpPr>
      <p:grpSpPr>
        <a:xfrm>
          <a:off x="0" y="0"/>
          <a:ext cx="0" cy="0"/>
          <a:chOff x="0" y="0"/>
          <a:chExt cx="0" cy="0"/>
        </a:xfrm>
      </p:grpSpPr>
      <p:sp>
        <p:nvSpPr>
          <p:cNvPr id="1132" name="Google Shape;1132;p92"/>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Training curves</a:t>
            </a:r>
            <a:endParaRPr/>
          </a:p>
        </p:txBody>
      </p:sp>
      <p:sp>
        <p:nvSpPr>
          <p:cNvPr id="1133" name="Google Shape;1133;p92"/>
          <p:cNvSpPr txBox="1"/>
          <p:nvPr>
            <p:ph idx="1" type="body"/>
          </p:nvPr>
        </p:nvSpPr>
        <p:spPr>
          <a:xfrm>
            <a:off x="729450" y="2078875"/>
            <a:ext cx="7973400" cy="30645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b="1" lang="en" sz="1600"/>
              <a:t>Important to plot!(!!!!)</a:t>
            </a:r>
            <a:endParaRPr b="1" sz="1600"/>
          </a:p>
          <a:p>
            <a:pPr indent="0" lvl="0" marL="0" rtl="0" algn="l">
              <a:lnSpc>
                <a:spcPct val="115000"/>
              </a:lnSpc>
              <a:spcBef>
                <a:spcPts val="1200"/>
              </a:spcBef>
              <a:spcAft>
                <a:spcPts val="1200"/>
              </a:spcAft>
              <a:buSzPts val="1300"/>
              <a:buNone/>
            </a:pPr>
            <a:r>
              <a:t/>
            </a:r>
            <a:endParaRPr sz="1600"/>
          </a:p>
        </p:txBody>
      </p:sp>
      <p:pic>
        <p:nvPicPr>
          <p:cNvPr id="1134" name="Google Shape;1134;p92"/>
          <p:cNvPicPr preferRelativeResize="0"/>
          <p:nvPr/>
        </p:nvPicPr>
        <p:blipFill rotWithShape="1">
          <a:blip r:embed="rId3">
            <a:alphaModFix/>
          </a:blip>
          <a:srcRect b="0" l="0" r="0" t="0"/>
          <a:stretch/>
        </p:blipFill>
        <p:spPr>
          <a:xfrm>
            <a:off x="6382294" y="701900"/>
            <a:ext cx="2617407" cy="2234575"/>
          </a:xfrm>
          <a:prstGeom prst="rect">
            <a:avLst/>
          </a:prstGeom>
          <a:noFill/>
          <a:ln>
            <a:noFill/>
          </a:ln>
        </p:spPr>
      </p:pic>
      <p:pic>
        <p:nvPicPr>
          <p:cNvPr id="1135" name="Google Shape;1135;p92"/>
          <p:cNvPicPr preferRelativeResize="0"/>
          <p:nvPr/>
        </p:nvPicPr>
        <p:blipFill rotWithShape="1">
          <a:blip r:embed="rId4">
            <a:alphaModFix/>
          </a:blip>
          <a:srcRect b="0" l="0" r="0" t="0"/>
          <a:stretch/>
        </p:blipFill>
        <p:spPr>
          <a:xfrm>
            <a:off x="3843600" y="813319"/>
            <a:ext cx="2538688" cy="2011776"/>
          </a:xfrm>
          <a:prstGeom prst="rect">
            <a:avLst/>
          </a:prstGeom>
          <a:noFill/>
          <a:ln>
            <a:noFill/>
          </a:ln>
        </p:spPr>
      </p:pic>
    </p:spTree>
  </p:cSld>
  <p:clrMapOvr>
    <a:masterClrMapping/>
  </p:clrMapOvr>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9" name="Shape 1139"/>
        <p:cNvGrpSpPr/>
        <p:nvPr/>
      </p:nvGrpSpPr>
      <p:grpSpPr>
        <a:xfrm>
          <a:off x="0" y="0"/>
          <a:ext cx="0" cy="0"/>
          <a:chOff x="0" y="0"/>
          <a:chExt cx="0" cy="0"/>
        </a:xfrm>
      </p:grpSpPr>
      <p:sp>
        <p:nvSpPr>
          <p:cNvPr id="1140" name="Google Shape;1140;p93"/>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Training curves</a:t>
            </a:r>
            <a:endParaRPr/>
          </a:p>
        </p:txBody>
      </p:sp>
      <p:sp>
        <p:nvSpPr>
          <p:cNvPr id="1141" name="Google Shape;1141;p93"/>
          <p:cNvSpPr txBox="1"/>
          <p:nvPr>
            <p:ph idx="1" type="body"/>
          </p:nvPr>
        </p:nvSpPr>
        <p:spPr>
          <a:xfrm>
            <a:off x="729450" y="2078875"/>
            <a:ext cx="7973400" cy="30645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b="1" lang="en" sz="1600"/>
              <a:t>Important to plot!(!!!!)</a:t>
            </a:r>
            <a:endParaRPr b="1" sz="1600"/>
          </a:p>
          <a:p>
            <a:pPr indent="0" lvl="0" marL="0" rtl="0" algn="l">
              <a:lnSpc>
                <a:spcPct val="115000"/>
              </a:lnSpc>
              <a:spcBef>
                <a:spcPts val="1200"/>
              </a:spcBef>
              <a:spcAft>
                <a:spcPts val="0"/>
              </a:spcAft>
              <a:buSzPts val="1300"/>
              <a:buNone/>
            </a:pPr>
            <a:r>
              <a:t/>
            </a:r>
            <a:endParaRPr sz="1600"/>
          </a:p>
          <a:p>
            <a:pPr indent="0" lvl="0" marL="0" rtl="0" algn="l">
              <a:lnSpc>
                <a:spcPct val="115000"/>
              </a:lnSpc>
              <a:spcBef>
                <a:spcPts val="1200"/>
              </a:spcBef>
              <a:spcAft>
                <a:spcPts val="1200"/>
              </a:spcAft>
              <a:buSzPts val="1300"/>
              <a:buNone/>
            </a:pPr>
            <a:r>
              <a:rPr lang="en" sz="1600"/>
              <a:t>Shows if and how fast your model is learning on task-relevant metrics </a:t>
            </a:r>
            <a:br>
              <a:rPr lang="en" sz="1600"/>
            </a:br>
            <a:r>
              <a:rPr lang="en" sz="1600"/>
              <a:t>	- e.g. loss, accuracy, AUC, F1 score</a:t>
            </a:r>
            <a:br>
              <a:rPr lang="en" sz="1600"/>
            </a:br>
            <a:r>
              <a:rPr lang="en" sz="1600"/>
              <a:t>	- Plot scores over training epochs</a:t>
            </a:r>
            <a:endParaRPr sz="1600"/>
          </a:p>
        </p:txBody>
      </p:sp>
      <p:pic>
        <p:nvPicPr>
          <p:cNvPr id="1142" name="Google Shape;1142;p93"/>
          <p:cNvPicPr preferRelativeResize="0"/>
          <p:nvPr/>
        </p:nvPicPr>
        <p:blipFill rotWithShape="1">
          <a:blip r:embed="rId3">
            <a:alphaModFix/>
          </a:blip>
          <a:srcRect b="0" l="0" r="0" t="0"/>
          <a:stretch/>
        </p:blipFill>
        <p:spPr>
          <a:xfrm>
            <a:off x="6382294" y="701900"/>
            <a:ext cx="2617407" cy="2234575"/>
          </a:xfrm>
          <a:prstGeom prst="rect">
            <a:avLst/>
          </a:prstGeom>
          <a:noFill/>
          <a:ln>
            <a:noFill/>
          </a:ln>
        </p:spPr>
      </p:pic>
      <p:pic>
        <p:nvPicPr>
          <p:cNvPr id="1143" name="Google Shape;1143;p93"/>
          <p:cNvPicPr preferRelativeResize="0"/>
          <p:nvPr/>
        </p:nvPicPr>
        <p:blipFill rotWithShape="1">
          <a:blip r:embed="rId4">
            <a:alphaModFix/>
          </a:blip>
          <a:srcRect b="0" l="0" r="0" t="0"/>
          <a:stretch/>
        </p:blipFill>
        <p:spPr>
          <a:xfrm>
            <a:off x="3843600" y="813319"/>
            <a:ext cx="2538688" cy="2011776"/>
          </a:xfrm>
          <a:prstGeom prst="rect">
            <a:avLst/>
          </a:prstGeom>
          <a:noFill/>
          <a:ln>
            <a:noFill/>
          </a:ln>
        </p:spPr>
      </p:pic>
    </p:spTree>
  </p:cSld>
  <p:clrMapOvr>
    <a:masterClrMapping/>
  </p:clrMapOvr>
</p:sld>
</file>

<file path=ppt/slides/slide1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7" name="Shape 1147"/>
        <p:cNvGrpSpPr/>
        <p:nvPr/>
      </p:nvGrpSpPr>
      <p:grpSpPr>
        <a:xfrm>
          <a:off x="0" y="0"/>
          <a:ext cx="0" cy="0"/>
          <a:chOff x="0" y="0"/>
          <a:chExt cx="0" cy="0"/>
        </a:xfrm>
      </p:grpSpPr>
      <p:sp>
        <p:nvSpPr>
          <p:cNvPr id="1148" name="Google Shape;1148;p94"/>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Training curves</a:t>
            </a:r>
            <a:endParaRPr/>
          </a:p>
        </p:txBody>
      </p:sp>
      <p:sp>
        <p:nvSpPr>
          <p:cNvPr id="1149" name="Google Shape;1149;p94"/>
          <p:cNvSpPr txBox="1"/>
          <p:nvPr>
            <p:ph idx="1" type="body"/>
          </p:nvPr>
        </p:nvSpPr>
        <p:spPr>
          <a:xfrm>
            <a:off x="729450" y="2078875"/>
            <a:ext cx="7973400" cy="30645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b="1" lang="en" sz="1600"/>
              <a:t>Important to plot!(!!!!)</a:t>
            </a:r>
            <a:endParaRPr b="1" sz="1600"/>
          </a:p>
          <a:p>
            <a:pPr indent="0" lvl="0" marL="0" rtl="0" algn="l">
              <a:lnSpc>
                <a:spcPct val="115000"/>
              </a:lnSpc>
              <a:spcBef>
                <a:spcPts val="1200"/>
              </a:spcBef>
              <a:spcAft>
                <a:spcPts val="0"/>
              </a:spcAft>
              <a:buSzPts val="1300"/>
              <a:buNone/>
            </a:pPr>
            <a:r>
              <a:t/>
            </a:r>
            <a:endParaRPr sz="1600"/>
          </a:p>
          <a:p>
            <a:pPr indent="0" lvl="0" marL="0" rtl="0" algn="l">
              <a:lnSpc>
                <a:spcPct val="115000"/>
              </a:lnSpc>
              <a:spcBef>
                <a:spcPts val="1200"/>
              </a:spcBef>
              <a:spcAft>
                <a:spcPts val="0"/>
              </a:spcAft>
              <a:buSzPts val="1300"/>
              <a:buNone/>
            </a:pPr>
            <a:r>
              <a:rPr lang="en" sz="1600"/>
              <a:t>Shows if and how fast your model is learning on task-relevant metrics </a:t>
            </a:r>
            <a:br>
              <a:rPr lang="en" sz="1600"/>
            </a:br>
            <a:r>
              <a:rPr lang="en" sz="1600"/>
              <a:t>	- e.g. loss, accuracy, AUC, F1 score</a:t>
            </a:r>
            <a:br>
              <a:rPr lang="en" sz="1600"/>
            </a:br>
            <a:r>
              <a:rPr lang="en" sz="1600"/>
              <a:t>	- Plot scores over training epochs</a:t>
            </a:r>
            <a:br>
              <a:rPr lang="en" sz="1600"/>
            </a:br>
            <a:endParaRPr sz="1600"/>
          </a:p>
          <a:p>
            <a:pPr indent="0" lvl="0" marL="0" rtl="0" algn="l">
              <a:lnSpc>
                <a:spcPct val="115000"/>
              </a:lnSpc>
              <a:spcBef>
                <a:spcPts val="1200"/>
              </a:spcBef>
              <a:spcAft>
                <a:spcPts val="1200"/>
              </a:spcAft>
              <a:buSzPts val="1300"/>
              <a:buNone/>
            </a:pPr>
            <a:r>
              <a:rPr lang="en" sz="1600"/>
              <a:t>May indicate potential over and underfitting</a:t>
            </a:r>
            <a:endParaRPr sz="1600"/>
          </a:p>
        </p:txBody>
      </p:sp>
      <p:pic>
        <p:nvPicPr>
          <p:cNvPr id="1150" name="Google Shape;1150;p94"/>
          <p:cNvPicPr preferRelativeResize="0"/>
          <p:nvPr/>
        </p:nvPicPr>
        <p:blipFill rotWithShape="1">
          <a:blip r:embed="rId3">
            <a:alphaModFix/>
          </a:blip>
          <a:srcRect b="0" l="0" r="0" t="0"/>
          <a:stretch/>
        </p:blipFill>
        <p:spPr>
          <a:xfrm>
            <a:off x="6382294" y="701900"/>
            <a:ext cx="2617407" cy="2234575"/>
          </a:xfrm>
          <a:prstGeom prst="rect">
            <a:avLst/>
          </a:prstGeom>
          <a:noFill/>
          <a:ln>
            <a:noFill/>
          </a:ln>
        </p:spPr>
      </p:pic>
      <p:pic>
        <p:nvPicPr>
          <p:cNvPr id="1151" name="Google Shape;1151;p94"/>
          <p:cNvPicPr preferRelativeResize="0"/>
          <p:nvPr/>
        </p:nvPicPr>
        <p:blipFill rotWithShape="1">
          <a:blip r:embed="rId4">
            <a:alphaModFix/>
          </a:blip>
          <a:srcRect b="0" l="0" r="0" t="0"/>
          <a:stretch/>
        </p:blipFill>
        <p:spPr>
          <a:xfrm>
            <a:off x="3843600" y="813319"/>
            <a:ext cx="2538688" cy="2011776"/>
          </a:xfrm>
          <a:prstGeom prst="rect">
            <a:avLst/>
          </a:prstGeom>
          <a:noFill/>
          <a:ln>
            <a:noFill/>
          </a:ln>
        </p:spPr>
      </p:pic>
    </p:spTree>
  </p:cSld>
  <p:clrMapOvr>
    <a:masterClrMapping/>
  </p:clrMapOvr>
</p:sld>
</file>

<file path=ppt/slides/slide1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5" name="Shape 1155"/>
        <p:cNvGrpSpPr/>
        <p:nvPr/>
      </p:nvGrpSpPr>
      <p:grpSpPr>
        <a:xfrm>
          <a:off x="0" y="0"/>
          <a:ext cx="0" cy="0"/>
          <a:chOff x="0" y="0"/>
          <a:chExt cx="0" cy="0"/>
        </a:xfrm>
      </p:grpSpPr>
      <p:sp>
        <p:nvSpPr>
          <p:cNvPr id="1156" name="Google Shape;1156;p95"/>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Reading training curves</a:t>
            </a:r>
            <a:endParaRPr/>
          </a:p>
        </p:txBody>
      </p:sp>
      <p:sp>
        <p:nvSpPr>
          <p:cNvPr id="1157" name="Google Shape;1157;p95"/>
          <p:cNvSpPr txBox="1"/>
          <p:nvPr>
            <p:ph idx="1" type="body"/>
          </p:nvPr>
        </p:nvSpPr>
        <p:spPr>
          <a:xfrm>
            <a:off x="729450" y="2571750"/>
            <a:ext cx="7973400" cy="24006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i="1" lang="en" sz="2100"/>
              <a:t>                If</a:t>
            </a:r>
            <a:r>
              <a:rPr lang="en" sz="2100"/>
              <a:t> </a:t>
            </a:r>
            <a:br>
              <a:rPr lang="en" sz="2100"/>
            </a:br>
            <a:r>
              <a:rPr lang="en" sz="2100"/>
              <a:t> </a:t>
            </a:r>
            <a:br>
              <a:rPr lang="en" sz="2100"/>
            </a:br>
            <a:r>
              <a:rPr lang="en" sz="2100"/>
              <a:t>                                    </a:t>
            </a:r>
            <a:r>
              <a:rPr lang="en" sz="2100">
                <a:solidFill>
                  <a:srgbClr val="0000FF"/>
                </a:solidFill>
              </a:rPr>
              <a:t> </a:t>
            </a:r>
            <a:r>
              <a:rPr lang="en" sz="2300">
                <a:solidFill>
                  <a:srgbClr val="0000FF"/>
                </a:solidFill>
              </a:rPr>
              <a:t>validation loss</a:t>
            </a:r>
            <a:r>
              <a:rPr lang="en" sz="2300"/>
              <a:t>  &gt;   </a:t>
            </a:r>
            <a:r>
              <a:rPr lang="en" sz="2300">
                <a:solidFill>
                  <a:srgbClr val="FF0000"/>
                </a:solidFill>
              </a:rPr>
              <a:t>training loss</a:t>
            </a:r>
            <a:r>
              <a:rPr lang="en" sz="2000">
                <a:solidFill>
                  <a:srgbClr val="FF0000"/>
                </a:solidFill>
              </a:rPr>
              <a:t> </a:t>
            </a:r>
            <a:br>
              <a:rPr lang="en" sz="2100">
                <a:solidFill>
                  <a:srgbClr val="FF0000"/>
                </a:solidFill>
              </a:rPr>
            </a:br>
            <a:endParaRPr sz="2100">
              <a:solidFill>
                <a:srgbClr val="FF0000"/>
              </a:solidFill>
            </a:endParaRPr>
          </a:p>
          <a:p>
            <a:pPr indent="0" lvl="0" marL="0" rtl="0" algn="r">
              <a:lnSpc>
                <a:spcPct val="115000"/>
              </a:lnSpc>
              <a:spcBef>
                <a:spcPts val="1200"/>
              </a:spcBef>
              <a:spcAft>
                <a:spcPts val="1200"/>
              </a:spcAft>
              <a:buSzPts val="1300"/>
              <a:buNone/>
            </a:pPr>
            <a:r>
              <a:rPr lang="en" sz="2100"/>
              <a:t>then often the model is </a:t>
            </a:r>
            <a:r>
              <a:rPr i="1" lang="en" sz="2100"/>
              <a:t>good!</a:t>
            </a:r>
            <a:endParaRPr b="1" sz="2100"/>
          </a:p>
        </p:txBody>
      </p:sp>
      <p:sp>
        <p:nvSpPr>
          <p:cNvPr id="1158" name="Google Shape;1158;p95"/>
          <p:cNvSpPr txBox="1"/>
          <p:nvPr/>
        </p:nvSpPr>
        <p:spPr>
          <a:xfrm>
            <a:off x="168350" y="4541250"/>
            <a:ext cx="1750800" cy="4311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0" i="1" lang="en" sz="1600" u="none" cap="none" strike="noStrike">
                <a:solidFill>
                  <a:srgbClr val="000000"/>
                </a:solidFill>
                <a:latin typeface="Lato"/>
                <a:ea typeface="Lato"/>
                <a:cs typeface="Lato"/>
                <a:sym typeface="Lato"/>
              </a:rPr>
              <a:t>Low loss == Better</a:t>
            </a:r>
            <a:endParaRPr b="0" i="1" sz="1600" u="none" cap="none" strike="noStrike">
              <a:solidFill>
                <a:srgbClr val="000000"/>
              </a:solidFill>
              <a:latin typeface="Lato"/>
              <a:ea typeface="Lato"/>
              <a:cs typeface="Lato"/>
              <a:sym typeface="Lato"/>
            </a:endParaRPr>
          </a:p>
        </p:txBody>
      </p:sp>
      <p:pic>
        <p:nvPicPr>
          <p:cNvPr id="1159" name="Google Shape;1159;p95"/>
          <p:cNvPicPr preferRelativeResize="0"/>
          <p:nvPr/>
        </p:nvPicPr>
        <p:blipFill rotWithShape="1">
          <a:blip r:embed="rId3">
            <a:alphaModFix/>
          </a:blip>
          <a:srcRect b="0" l="0" r="0" t="0"/>
          <a:stretch/>
        </p:blipFill>
        <p:spPr>
          <a:xfrm>
            <a:off x="4526250" y="695750"/>
            <a:ext cx="4466475" cy="2571075"/>
          </a:xfrm>
          <a:prstGeom prst="rect">
            <a:avLst/>
          </a:prstGeom>
          <a:noFill/>
          <a:ln>
            <a:noFill/>
          </a:ln>
        </p:spPr>
      </p:pic>
    </p:spTree>
  </p:cSld>
  <p:clrMapOvr>
    <a:masterClrMapping/>
  </p:clrMapOvr>
</p:sld>
</file>

<file path=ppt/slides/slide1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3" name="Shape 1163"/>
        <p:cNvGrpSpPr/>
        <p:nvPr/>
      </p:nvGrpSpPr>
      <p:grpSpPr>
        <a:xfrm>
          <a:off x="0" y="0"/>
          <a:ext cx="0" cy="0"/>
          <a:chOff x="0" y="0"/>
          <a:chExt cx="0" cy="0"/>
        </a:xfrm>
      </p:grpSpPr>
      <p:sp>
        <p:nvSpPr>
          <p:cNvPr id="1164" name="Google Shape;1164;p96"/>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Reading training curves</a:t>
            </a:r>
            <a:endParaRPr/>
          </a:p>
        </p:txBody>
      </p:sp>
      <p:sp>
        <p:nvSpPr>
          <p:cNvPr id="1165" name="Google Shape;1165;p96"/>
          <p:cNvSpPr txBox="1"/>
          <p:nvPr>
            <p:ph idx="1" type="body"/>
          </p:nvPr>
        </p:nvSpPr>
        <p:spPr>
          <a:xfrm>
            <a:off x="729450" y="2571750"/>
            <a:ext cx="7973400" cy="24006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i="1" lang="en" sz="2100"/>
              <a:t>                If</a:t>
            </a:r>
            <a:r>
              <a:rPr lang="en" sz="2100"/>
              <a:t> </a:t>
            </a:r>
            <a:br>
              <a:rPr lang="en" sz="2100"/>
            </a:br>
            <a:r>
              <a:rPr lang="en" sz="2100"/>
              <a:t> </a:t>
            </a:r>
            <a:br>
              <a:rPr lang="en" sz="2100"/>
            </a:br>
            <a:r>
              <a:rPr lang="en" sz="2100"/>
              <a:t>                                     </a:t>
            </a:r>
            <a:r>
              <a:rPr lang="en" sz="2300">
                <a:solidFill>
                  <a:srgbClr val="0000FF"/>
                </a:solidFill>
              </a:rPr>
              <a:t>validation loss</a:t>
            </a:r>
            <a:r>
              <a:rPr lang="en" sz="2300"/>
              <a:t>  &gt;&gt;   </a:t>
            </a:r>
            <a:r>
              <a:rPr lang="en" sz="2300">
                <a:solidFill>
                  <a:srgbClr val="FF0000"/>
                </a:solidFill>
              </a:rPr>
              <a:t>training loss</a:t>
            </a:r>
            <a:br>
              <a:rPr lang="en" sz="2300"/>
            </a:br>
            <a:endParaRPr sz="2300"/>
          </a:p>
          <a:p>
            <a:pPr indent="0" lvl="0" marL="0" rtl="0" algn="r">
              <a:lnSpc>
                <a:spcPct val="115000"/>
              </a:lnSpc>
              <a:spcBef>
                <a:spcPts val="1200"/>
              </a:spcBef>
              <a:spcAft>
                <a:spcPts val="1200"/>
              </a:spcAft>
              <a:buSzPts val="1300"/>
              <a:buNone/>
            </a:pPr>
            <a:r>
              <a:rPr lang="en" sz="2100"/>
              <a:t>then often the model is </a:t>
            </a:r>
            <a:r>
              <a:rPr i="1" lang="en" sz="2100"/>
              <a:t>overfitting</a:t>
            </a:r>
            <a:endParaRPr b="1" sz="2100"/>
          </a:p>
        </p:txBody>
      </p:sp>
      <p:sp>
        <p:nvSpPr>
          <p:cNvPr id="1166" name="Google Shape;1166;p96"/>
          <p:cNvSpPr txBox="1"/>
          <p:nvPr/>
        </p:nvSpPr>
        <p:spPr>
          <a:xfrm>
            <a:off x="168350" y="4541250"/>
            <a:ext cx="1750800" cy="4311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0" i="1" lang="en" sz="1600" u="none" cap="none" strike="noStrike">
                <a:solidFill>
                  <a:srgbClr val="000000"/>
                </a:solidFill>
                <a:latin typeface="Lato"/>
                <a:ea typeface="Lato"/>
                <a:cs typeface="Lato"/>
                <a:sym typeface="Lato"/>
              </a:rPr>
              <a:t>Low loss == Better</a:t>
            </a:r>
            <a:endParaRPr b="0" i="1" sz="1600" u="none" cap="none" strike="noStrike">
              <a:solidFill>
                <a:srgbClr val="000000"/>
              </a:solidFill>
              <a:latin typeface="Lato"/>
              <a:ea typeface="Lato"/>
              <a:cs typeface="Lato"/>
              <a:sym typeface="Lato"/>
            </a:endParaRPr>
          </a:p>
        </p:txBody>
      </p:sp>
      <p:pic>
        <p:nvPicPr>
          <p:cNvPr id="1167" name="Google Shape;1167;p96"/>
          <p:cNvPicPr preferRelativeResize="0"/>
          <p:nvPr/>
        </p:nvPicPr>
        <p:blipFill rotWithShape="1">
          <a:blip r:embed="rId3">
            <a:alphaModFix/>
          </a:blip>
          <a:srcRect b="0" l="0" r="0" t="0"/>
          <a:stretch/>
        </p:blipFill>
        <p:spPr>
          <a:xfrm>
            <a:off x="4583775" y="577300"/>
            <a:ext cx="4320549" cy="2630475"/>
          </a:xfrm>
          <a:prstGeom prst="rect">
            <a:avLst/>
          </a:prstGeom>
          <a:noFill/>
          <a:ln>
            <a:noFill/>
          </a:ln>
        </p:spPr>
      </p:pic>
    </p:spTree>
  </p:cSld>
  <p:clrMapOvr>
    <a:masterClrMapping/>
  </p:clrMapOvr>
</p:sld>
</file>

<file path=ppt/slides/slide1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1" name="Shape 1171"/>
        <p:cNvGrpSpPr/>
        <p:nvPr/>
      </p:nvGrpSpPr>
      <p:grpSpPr>
        <a:xfrm>
          <a:off x="0" y="0"/>
          <a:ext cx="0" cy="0"/>
          <a:chOff x="0" y="0"/>
          <a:chExt cx="0" cy="0"/>
        </a:xfrm>
      </p:grpSpPr>
      <p:sp>
        <p:nvSpPr>
          <p:cNvPr id="1172" name="Google Shape;1172;p97"/>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Reading training curves</a:t>
            </a:r>
            <a:endParaRPr/>
          </a:p>
        </p:txBody>
      </p:sp>
      <p:sp>
        <p:nvSpPr>
          <p:cNvPr id="1173" name="Google Shape;1173;p97"/>
          <p:cNvSpPr txBox="1"/>
          <p:nvPr>
            <p:ph idx="1" type="body"/>
          </p:nvPr>
        </p:nvSpPr>
        <p:spPr>
          <a:xfrm>
            <a:off x="729450" y="2571750"/>
            <a:ext cx="7973400" cy="24006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i="1" lang="en" sz="2100"/>
              <a:t>                If</a:t>
            </a:r>
            <a:r>
              <a:rPr lang="en" sz="2100"/>
              <a:t> </a:t>
            </a:r>
            <a:br>
              <a:rPr lang="en" sz="2100"/>
            </a:br>
            <a:r>
              <a:rPr lang="en" sz="2100"/>
              <a:t> </a:t>
            </a:r>
            <a:br>
              <a:rPr lang="en" sz="2100"/>
            </a:br>
            <a:r>
              <a:rPr lang="en" sz="2100"/>
              <a:t>                                     </a:t>
            </a:r>
            <a:r>
              <a:rPr lang="en" sz="2300">
                <a:solidFill>
                  <a:srgbClr val="0000FF"/>
                </a:solidFill>
              </a:rPr>
              <a:t>validation loss</a:t>
            </a:r>
            <a:r>
              <a:rPr lang="en" sz="2300"/>
              <a:t>  ~   </a:t>
            </a:r>
            <a:r>
              <a:rPr lang="en" sz="2300">
                <a:solidFill>
                  <a:srgbClr val="FF0000"/>
                </a:solidFill>
              </a:rPr>
              <a:t>training loss</a:t>
            </a:r>
            <a:r>
              <a:rPr lang="en" sz="2300"/>
              <a:t> </a:t>
            </a:r>
            <a:br>
              <a:rPr lang="en" sz="2100"/>
            </a:br>
            <a:endParaRPr sz="2100"/>
          </a:p>
          <a:p>
            <a:pPr indent="0" lvl="0" marL="0" rtl="0" algn="r">
              <a:lnSpc>
                <a:spcPct val="115000"/>
              </a:lnSpc>
              <a:spcBef>
                <a:spcPts val="1200"/>
              </a:spcBef>
              <a:spcAft>
                <a:spcPts val="1200"/>
              </a:spcAft>
              <a:buSzPts val="1300"/>
              <a:buNone/>
            </a:pPr>
            <a:r>
              <a:rPr lang="en" sz="2100"/>
              <a:t>then often the model is </a:t>
            </a:r>
            <a:r>
              <a:rPr i="1" lang="en" sz="2100"/>
              <a:t>underfitting</a:t>
            </a:r>
            <a:endParaRPr b="1" sz="2100"/>
          </a:p>
        </p:txBody>
      </p:sp>
      <p:sp>
        <p:nvSpPr>
          <p:cNvPr id="1174" name="Google Shape;1174;p97"/>
          <p:cNvSpPr txBox="1"/>
          <p:nvPr/>
        </p:nvSpPr>
        <p:spPr>
          <a:xfrm>
            <a:off x="168350" y="4541250"/>
            <a:ext cx="1750800" cy="4311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0" i="1" lang="en" sz="1600" u="none" cap="none" strike="noStrike">
                <a:solidFill>
                  <a:srgbClr val="000000"/>
                </a:solidFill>
                <a:latin typeface="Lato"/>
                <a:ea typeface="Lato"/>
                <a:cs typeface="Lato"/>
                <a:sym typeface="Lato"/>
              </a:rPr>
              <a:t>Low loss == Better</a:t>
            </a:r>
            <a:endParaRPr b="0" i="1" sz="1600" u="none" cap="none" strike="noStrike">
              <a:solidFill>
                <a:srgbClr val="000000"/>
              </a:solidFill>
              <a:latin typeface="Lato"/>
              <a:ea typeface="Lato"/>
              <a:cs typeface="Lato"/>
              <a:sym typeface="Lato"/>
            </a:endParaRPr>
          </a:p>
        </p:txBody>
      </p:sp>
      <p:pic>
        <p:nvPicPr>
          <p:cNvPr id="1175" name="Google Shape;1175;p97"/>
          <p:cNvPicPr preferRelativeResize="0"/>
          <p:nvPr/>
        </p:nvPicPr>
        <p:blipFill rotWithShape="1">
          <a:blip r:embed="rId3">
            <a:alphaModFix/>
          </a:blip>
          <a:srcRect b="0" l="0" r="0" t="0"/>
          <a:stretch/>
        </p:blipFill>
        <p:spPr>
          <a:xfrm>
            <a:off x="4574425" y="622625"/>
            <a:ext cx="4396926" cy="2651900"/>
          </a:xfrm>
          <a:prstGeom prst="rect">
            <a:avLst/>
          </a:prstGeom>
          <a:noFill/>
          <a:ln>
            <a:noFill/>
          </a:ln>
        </p:spPr>
      </p:pic>
    </p:spTree>
  </p:cSld>
  <p:clrMapOvr>
    <a:masterClrMapping/>
  </p:clrMapOvr>
</p:sld>
</file>

<file path=ppt/slides/slide1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9" name="Shape 1179"/>
        <p:cNvGrpSpPr/>
        <p:nvPr/>
      </p:nvGrpSpPr>
      <p:grpSpPr>
        <a:xfrm>
          <a:off x="0" y="0"/>
          <a:ext cx="0" cy="0"/>
          <a:chOff x="0" y="0"/>
          <a:chExt cx="0" cy="0"/>
        </a:xfrm>
      </p:grpSpPr>
      <p:sp>
        <p:nvSpPr>
          <p:cNvPr id="1180" name="Google Shape;1180;p98"/>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Reading training curves</a:t>
            </a:r>
            <a:endParaRPr/>
          </a:p>
        </p:txBody>
      </p:sp>
      <p:sp>
        <p:nvSpPr>
          <p:cNvPr id="1181" name="Google Shape;1181;p98"/>
          <p:cNvSpPr txBox="1"/>
          <p:nvPr>
            <p:ph idx="1" type="body"/>
          </p:nvPr>
        </p:nvSpPr>
        <p:spPr>
          <a:xfrm>
            <a:off x="729450" y="2571750"/>
            <a:ext cx="7973400" cy="24006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i="1" lang="en" sz="2100"/>
              <a:t>                If</a:t>
            </a:r>
            <a:r>
              <a:rPr lang="en" sz="2100"/>
              <a:t> </a:t>
            </a:r>
            <a:br>
              <a:rPr lang="en" sz="2100"/>
            </a:br>
            <a:r>
              <a:rPr lang="en" sz="2100"/>
              <a:t> </a:t>
            </a:r>
            <a:br>
              <a:rPr lang="en" sz="2100"/>
            </a:br>
            <a:r>
              <a:rPr lang="en" sz="2100"/>
              <a:t>                                    </a:t>
            </a:r>
            <a:r>
              <a:rPr lang="en" sz="2300">
                <a:solidFill>
                  <a:srgbClr val="0000FF"/>
                </a:solidFill>
              </a:rPr>
              <a:t>validation loss</a:t>
            </a:r>
            <a:r>
              <a:rPr lang="en" sz="2300"/>
              <a:t>  &lt;   </a:t>
            </a:r>
            <a:r>
              <a:rPr lang="en" sz="2300">
                <a:solidFill>
                  <a:srgbClr val="FF0000"/>
                </a:solidFill>
              </a:rPr>
              <a:t>training loss</a:t>
            </a:r>
            <a:r>
              <a:rPr lang="en" sz="2300"/>
              <a:t> </a:t>
            </a:r>
            <a:br>
              <a:rPr lang="en" sz="2300"/>
            </a:br>
            <a:endParaRPr sz="2300"/>
          </a:p>
          <a:p>
            <a:pPr indent="0" lvl="0" marL="0" rtl="0" algn="r">
              <a:lnSpc>
                <a:spcPct val="115000"/>
              </a:lnSpc>
              <a:spcBef>
                <a:spcPts val="1200"/>
              </a:spcBef>
              <a:spcAft>
                <a:spcPts val="1200"/>
              </a:spcAft>
              <a:buSzPts val="1300"/>
              <a:buNone/>
            </a:pPr>
            <a:r>
              <a:rPr lang="en" sz="2100"/>
              <a:t>then something is </a:t>
            </a:r>
            <a:r>
              <a:rPr i="1" lang="en" sz="2100"/>
              <a:t>very</a:t>
            </a:r>
            <a:r>
              <a:rPr lang="en" sz="2100"/>
              <a:t> wrong, or </a:t>
            </a:r>
            <a:r>
              <a:rPr i="1" lang="en" sz="2100"/>
              <a:t>totally expected</a:t>
            </a:r>
            <a:r>
              <a:rPr lang="en" sz="2100"/>
              <a:t>!</a:t>
            </a:r>
            <a:endParaRPr b="1" sz="2100"/>
          </a:p>
        </p:txBody>
      </p:sp>
      <p:sp>
        <p:nvSpPr>
          <p:cNvPr id="1182" name="Google Shape;1182;p98"/>
          <p:cNvSpPr txBox="1"/>
          <p:nvPr/>
        </p:nvSpPr>
        <p:spPr>
          <a:xfrm>
            <a:off x="168350" y="4541250"/>
            <a:ext cx="1750800" cy="4311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0" i="1" lang="en" sz="1600" u="none" cap="none" strike="noStrike">
                <a:solidFill>
                  <a:srgbClr val="000000"/>
                </a:solidFill>
                <a:latin typeface="Lato"/>
                <a:ea typeface="Lato"/>
                <a:cs typeface="Lato"/>
                <a:sym typeface="Lato"/>
              </a:rPr>
              <a:t>Low loss == Better</a:t>
            </a:r>
            <a:endParaRPr b="0" i="1" sz="1600" u="none" cap="none" strike="noStrike">
              <a:solidFill>
                <a:srgbClr val="000000"/>
              </a:solidFill>
              <a:latin typeface="Lato"/>
              <a:ea typeface="Lato"/>
              <a:cs typeface="Lato"/>
              <a:sym typeface="Lato"/>
            </a:endParaRPr>
          </a:p>
        </p:txBody>
      </p:sp>
      <p:pic>
        <p:nvPicPr>
          <p:cNvPr id="1183" name="Google Shape;1183;p98"/>
          <p:cNvPicPr preferRelativeResize="0"/>
          <p:nvPr/>
        </p:nvPicPr>
        <p:blipFill rotWithShape="1">
          <a:blip r:embed="rId3">
            <a:alphaModFix/>
          </a:blip>
          <a:srcRect b="0" l="0" r="0" t="0"/>
          <a:stretch/>
        </p:blipFill>
        <p:spPr>
          <a:xfrm>
            <a:off x="4619800" y="561025"/>
            <a:ext cx="4376650" cy="2651849"/>
          </a:xfrm>
          <a:prstGeom prst="rect">
            <a:avLst/>
          </a:prstGeom>
          <a:noFill/>
          <a:ln>
            <a:noFill/>
          </a:ln>
        </p:spPr>
      </p:pic>
    </p:spTree>
  </p:cSld>
  <p:clrMapOvr>
    <a:masterClrMapping/>
  </p:clrMapOvr>
</p:sld>
</file>

<file path=ppt/slides/slide1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7" name="Shape 1187"/>
        <p:cNvGrpSpPr/>
        <p:nvPr/>
      </p:nvGrpSpPr>
      <p:grpSpPr>
        <a:xfrm>
          <a:off x="0" y="0"/>
          <a:ext cx="0" cy="0"/>
          <a:chOff x="0" y="0"/>
          <a:chExt cx="0" cy="0"/>
        </a:xfrm>
      </p:grpSpPr>
      <p:sp>
        <p:nvSpPr>
          <p:cNvPr id="1188" name="Google Shape;1188;g253186c61bb_0_28"/>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Regularization</a:t>
            </a:r>
            <a:endParaRPr/>
          </a:p>
        </p:txBody>
      </p:sp>
      <p:sp>
        <p:nvSpPr>
          <p:cNvPr id="1189" name="Google Shape;1189;g253186c61bb_0_28"/>
          <p:cNvSpPr txBox="1"/>
          <p:nvPr>
            <p:ph idx="1" type="body"/>
          </p:nvPr>
        </p:nvSpPr>
        <p:spPr>
          <a:xfrm>
            <a:off x="729450" y="2078875"/>
            <a:ext cx="7688700" cy="26454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SzPts val="1600"/>
              <a:buChar char="●"/>
            </a:pPr>
            <a:r>
              <a:rPr lang="en" sz="1600"/>
              <a:t>L1/L2 Regularization</a:t>
            </a:r>
            <a:br>
              <a:rPr lang="en" sz="1600"/>
            </a:br>
            <a:r>
              <a:rPr lang="en" sz="1600"/>
              <a:t>Added losses:</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457200" rtl="0" algn="l">
              <a:spcBef>
                <a:spcPts val="0"/>
              </a:spcBef>
              <a:spcAft>
                <a:spcPts val="0"/>
              </a:spcAft>
              <a:buNone/>
            </a:pPr>
            <a:r>
              <a:t/>
            </a:r>
            <a:endParaRPr sz="1600"/>
          </a:p>
          <a:p>
            <a:pPr indent="-330200" lvl="0" marL="457200" rtl="0" algn="l">
              <a:spcBef>
                <a:spcPts val="0"/>
              </a:spcBef>
              <a:spcAft>
                <a:spcPts val="0"/>
              </a:spcAft>
              <a:buSzPts val="1600"/>
              <a:buChar char="●"/>
            </a:pPr>
            <a:r>
              <a:rPr lang="en" sz="1600"/>
              <a:t>Dropout (on when training, off when testing/deploying)</a:t>
            </a:r>
            <a:endParaRPr sz="1600"/>
          </a:p>
          <a:p>
            <a:pPr indent="-330200" lvl="0" marL="457200" rtl="0" algn="l">
              <a:spcBef>
                <a:spcPts val="0"/>
              </a:spcBef>
              <a:spcAft>
                <a:spcPts val="0"/>
              </a:spcAft>
              <a:buSzPts val="1600"/>
              <a:buChar char="●"/>
            </a:pPr>
            <a:r>
              <a:rPr lang="en" sz="1600"/>
              <a:t>Early stopping</a:t>
            </a:r>
            <a:endParaRPr sz="1600"/>
          </a:p>
        </p:txBody>
      </p:sp>
      <p:pic>
        <p:nvPicPr>
          <p:cNvPr id="1190" name="Google Shape;1190;g253186c61bb_0_28"/>
          <p:cNvPicPr preferRelativeResize="0"/>
          <p:nvPr/>
        </p:nvPicPr>
        <p:blipFill>
          <a:blip r:embed="rId3">
            <a:alphaModFix/>
          </a:blip>
          <a:stretch>
            <a:fillRect/>
          </a:stretch>
        </p:blipFill>
        <p:spPr>
          <a:xfrm>
            <a:off x="5098700" y="2677525"/>
            <a:ext cx="1103750" cy="860925"/>
          </a:xfrm>
          <a:prstGeom prst="rect">
            <a:avLst/>
          </a:prstGeom>
          <a:noFill/>
          <a:ln>
            <a:noFill/>
          </a:ln>
        </p:spPr>
      </p:pic>
      <p:pic>
        <p:nvPicPr>
          <p:cNvPr id="1191" name="Google Shape;1191;g253186c61bb_0_28"/>
          <p:cNvPicPr preferRelativeResize="0"/>
          <p:nvPr/>
        </p:nvPicPr>
        <p:blipFill>
          <a:blip r:embed="rId4">
            <a:alphaModFix/>
          </a:blip>
          <a:stretch>
            <a:fillRect/>
          </a:stretch>
        </p:blipFill>
        <p:spPr>
          <a:xfrm>
            <a:off x="3034725" y="2646325"/>
            <a:ext cx="1286334" cy="923325"/>
          </a:xfrm>
          <a:prstGeom prst="rect">
            <a:avLst/>
          </a:prstGeom>
          <a:noFill/>
          <a:ln>
            <a:noFill/>
          </a:ln>
        </p:spPr>
      </p:pic>
    </p:spTree>
  </p:cSld>
  <p:clrMapOvr>
    <a:masterClrMapping/>
  </p:clrMapOvr>
</p:sld>
</file>

<file path=ppt/slides/slide1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5" name="Shape 1195"/>
        <p:cNvGrpSpPr/>
        <p:nvPr/>
      </p:nvGrpSpPr>
      <p:grpSpPr>
        <a:xfrm>
          <a:off x="0" y="0"/>
          <a:ext cx="0" cy="0"/>
          <a:chOff x="0" y="0"/>
          <a:chExt cx="0" cy="0"/>
        </a:xfrm>
      </p:grpSpPr>
      <p:sp>
        <p:nvSpPr>
          <p:cNvPr id="1196" name="Google Shape;1196;p99"/>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Parallelization: </a:t>
            </a:r>
            <a:br>
              <a:rPr lang="en"/>
            </a:br>
            <a:r>
              <a:rPr lang="en"/>
              <a:t>Speeding up NNs</a:t>
            </a:r>
            <a:endParaRPr/>
          </a:p>
        </p:txBody>
      </p:sp>
      <p:sp>
        <p:nvSpPr>
          <p:cNvPr id="1197" name="Google Shape;1197;p99"/>
          <p:cNvSpPr txBox="1"/>
          <p:nvPr>
            <p:ph idx="1" type="body"/>
          </p:nvPr>
        </p:nvSpPr>
        <p:spPr>
          <a:xfrm>
            <a:off x="729450" y="2078875"/>
            <a:ext cx="7688700" cy="2763900"/>
          </a:xfrm>
          <a:prstGeom prst="rect">
            <a:avLst/>
          </a:prstGeom>
          <a:noFill/>
          <a:ln>
            <a:noFill/>
          </a:ln>
        </p:spPr>
        <p:txBody>
          <a:bodyPr anchorCtr="0" anchor="t" bIns="91425" lIns="91425" spcFirstLastPara="1" rIns="91425" wrap="square" tIns="91425">
            <a:normAutofit lnSpcReduction="20000"/>
          </a:bodyPr>
          <a:lstStyle/>
          <a:p>
            <a:pPr indent="0" lvl="0" marL="0" rtl="0" algn="l">
              <a:lnSpc>
                <a:spcPct val="115000"/>
              </a:lnSpc>
              <a:spcBef>
                <a:spcPts val="0"/>
              </a:spcBef>
              <a:spcAft>
                <a:spcPts val="0"/>
              </a:spcAft>
              <a:buSzPts val="1300"/>
              <a:buNone/>
            </a:pPr>
            <a:r>
              <a:t/>
            </a:r>
            <a:endParaRPr b="1" sz="1600"/>
          </a:p>
          <a:p>
            <a:pPr indent="0" lvl="0" marL="0" rtl="0" algn="l">
              <a:lnSpc>
                <a:spcPct val="115000"/>
              </a:lnSpc>
              <a:spcBef>
                <a:spcPts val="1200"/>
              </a:spcBef>
              <a:spcAft>
                <a:spcPts val="0"/>
              </a:spcAft>
              <a:buSzPts val="1300"/>
              <a:buNone/>
            </a:pPr>
            <a:r>
              <a:rPr b="1" lang="en" sz="1600"/>
              <a:t>Main math operation in NNs</a:t>
            </a:r>
            <a:r>
              <a:rPr lang="en" sz="1600"/>
              <a:t>: </a:t>
            </a:r>
            <a:br>
              <a:rPr lang="en" sz="1600"/>
            </a:br>
            <a:r>
              <a:rPr lang="en" sz="1600"/>
              <a:t>	- Matrix-vector multiplications </a:t>
            </a:r>
            <a:br>
              <a:rPr lang="en" sz="1600"/>
            </a:br>
            <a:r>
              <a:rPr lang="en" sz="1600"/>
              <a:t>	- Element-wise nonlinear activation functions</a:t>
            </a:r>
            <a:endParaRPr sz="1600"/>
          </a:p>
          <a:p>
            <a:pPr indent="0" lvl="0" marL="0" rtl="0" algn="l">
              <a:lnSpc>
                <a:spcPct val="115000"/>
              </a:lnSpc>
              <a:spcBef>
                <a:spcPts val="1200"/>
              </a:spcBef>
              <a:spcAft>
                <a:spcPts val="1200"/>
              </a:spcAft>
              <a:buSzPts val="1300"/>
              <a:buNone/>
            </a:pPr>
            <a:r>
              <a:rPr lang="en" sz="1600"/>
              <a:t>Parallelization can be used to </a:t>
            </a:r>
            <a:r>
              <a:rPr b="1" lang="en" sz="1600"/>
              <a:t>massively speed up</a:t>
            </a:r>
            <a:r>
              <a:rPr lang="en" sz="1600"/>
              <a:t> learning and deployment!</a:t>
            </a:r>
            <a:br>
              <a:rPr lang="en" sz="1600"/>
            </a:br>
            <a:r>
              <a:rPr lang="en" sz="1600"/>
              <a:t>	- Multi-core CPUs</a:t>
            </a:r>
            <a:br>
              <a:rPr lang="en" sz="1600"/>
            </a:br>
            <a:r>
              <a:rPr lang="en" sz="1600"/>
              <a:t>	- Graphics processing units (GPUs)</a:t>
            </a:r>
            <a:br>
              <a:rPr lang="en" sz="1600"/>
            </a:br>
            <a:r>
              <a:rPr lang="en" sz="1600"/>
              <a:t>	- Tensor processing units (TPUs)</a:t>
            </a:r>
            <a:br>
              <a:rPr lang="en" sz="1600"/>
            </a:br>
            <a:r>
              <a:rPr lang="en" sz="1600"/>
              <a:t>	- FPGAs</a:t>
            </a:r>
            <a:endParaRPr sz="1600"/>
          </a:p>
        </p:txBody>
      </p:sp>
      <p:pic>
        <p:nvPicPr>
          <p:cNvPr id="1198" name="Google Shape;1198;p99"/>
          <p:cNvPicPr preferRelativeResize="0"/>
          <p:nvPr/>
        </p:nvPicPr>
        <p:blipFill rotWithShape="1">
          <a:blip r:embed="rId3">
            <a:alphaModFix/>
          </a:blip>
          <a:srcRect b="0" l="0" r="0" t="0"/>
          <a:stretch/>
        </p:blipFill>
        <p:spPr>
          <a:xfrm>
            <a:off x="4796450" y="488175"/>
            <a:ext cx="3972274" cy="2411524"/>
          </a:xfrm>
          <a:prstGeom prst="rect">
            <a:avLst/>
          </a:prstGeom>
          <a:noFill/>
          <a:ln>
            <a:noFill/>
          </a:ln>
        </p:spPr>
      </p:pic>
      <p:sp>
        <p:nvSpPr>
          <p:cNvPr id="1199" name="Google Shape;1199;p99"/>
          <p:cNvSpPr txBox="1"/>
          <p:nvPr/>
        </p:nvSpPr>
        <p:spPr>
          <a:xfrm>
            <a:off x="5798125" y="4497000"/>
            <a:ext cx="3345900" cy="646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1" lang="en" sz="1000" u="none" cap="none" strike="noStrike">
                <a:solidFill>
                  <a:srgbClr val="000000"/>
                </a:solidFill>
                <a:latin typeface="Lato"/>
                <a:ea typeface="Lato"/>
                <a:cs typeface="Lato"/>
                <a:sym typeface="Lato"/>
              </a:rPr>
              <a:t>Image from https://cloud.google.com/blog/products/ai-machine-learning/an-in-depth-look-at-googles-first-tensor-processing-unit-tpu</a:t>
            </a:r>
            <a:endParaRPr b="0" i="1" sz="1000" u="none" cap="none" strike="noStrike">
              <a:solidFill>
                <a:srgbClr val="000000"/>
              </a:solidFill>
              <a:latin typeface="Lato"/>
              <a:ea typeface="Lato"/>
              <a:cs typeface="Lato"/>
              <a:sym typeface="Lato"/>
            </a:endParaRPr>
          </a:p>
        </p:txBody>
      </p:sp>
    </p:spTree>
  </p:cSld>
  <p:clrMapOvr>
    <a:masterClrMapping/>
  </p:clrMapOvr>
</p:sld>
</file>

<file path=ppt/slides/slide1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3" name="Shape 1203"/>
        <p:cNvGrpSpPr/>
        <p:nvPr/>
      </p:nvGrpSpPr>
      <p:grpSpPr>
        <a:xfrm>
          <a:off x="0" y="0"/>
          <a:ext cx="0" cy="0"/>
          <a:chOff x="0" y="0"/>
          <a:chExt cx="0" cy="0"/>
        </a:xfrm>
      </p:grpSpPr>
      <p:sp>
        <p:nvSpPr>
          <p:cNvPr id="1204" name="Google Shape;1204;g2e78df7ea50_1_48"/>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Frontiers</a:t>
            </a:r>
            <a:endParaRPr/>
          </a:p>
        </p:txBody>
      </p:sp>
      <p:sp>
        <p:nvSpPr>
          <p:cNvPr id="1205" name="Google Shape;1205;g2e78df7ea50_1_48"/>
          <p:cNvSpPr txBox="1"/>
          <p:nvPr>
            <p:ph idx="1" type="body"/>
          </p:nvPr>
        </p:nvSpPr>
        <p:spPr>
          <a:xfrm>
            <a:off x="729450" y="1953125"/>
            <a:ext cx="7688700" cy="3037800"/>
          </a:xfrm>
          <a:prstGeom prst="rect">
            <a:avLst/>
          </a:prstGeom>
          <a:noFill/>
          <a:ln>
            <a:noFill/>
          </a:ln>
        </p:spPr>
        <p:txBody>
          <a:bodyPr anchorCtr="0" anchor="t" bIns="91425" lIns="91425" spcFirstLastPara="1" rIns="91425" wrap="square" tIns="91425">
            <a:normAutofit fontScale="85000" lnSpcReduction="20000"/>
          </a:bodyPr>
          <a:lstStyle/>
          <a:p>
            <a:pPr indent="0" lvl="0" marL="0" rtl="0" algn="l">
              <a:lnSpc>
                <a:spcPct val="115000"/>
              </a:lnSpc>
              <a:spcBef>
                <a:spcPts val="0"/>
              </a:spcBef>
              <a:spcAft>
                <a:spcPts val="0"/>
              </a:spcAft>
              <a:buSzPct val="81250"/>
              <a:buNone/>
            </a:pPr>
            <a:r>
              <a:rPr i="1" lang="en" sz="1600"/>
              <a:t>Deep </a:t>
            </a:r>
            <a:r>
              <a:rPr lang="en" sz="1600"/>
              <a:t>learning</a:t>
            </a:r>
            <a:endParaRPr sz="1600"/>
          </a:p>
          <a:p>
            <a:pPr indent="457200" lvl="0" marL="0" rtl="0" algn="l">
              <a:lnSpc>
                <a:spcPct val="115000"/>
              </a:lnSpc>
              <a:spcBef>
                <a:spcPts val="0"/>
              </a:spcBef>
              <a:spcAft>
                <a:spcPts val="0"/>
              </a:spcAft>
              <a:buSzPct val="81250"/>
              <a:buNone/>
            </a:pPr>
            <a:r>
              <a:rPr lang="en" sz="1600"/>
              <a:t>- Models with hundreds of layers, billions of weights</a:t>
            </a:r>
            <a:endParaRPr sz="1600"/>
          </a:p>
          <a:p>
            <a:pPr indent="457200" lvl="0" marL="0" rtl="0" algn="l">
              <a:lnSpc>
                <a:spcPct val="115000"/>
              </a:lnSpc>
              <a:spcBef>
                <a:spcPts val="0"/>
              </a:spcBef>
              <a:spcAft>
                <a:spcPts val="0"/>
              </a:spcAft>
              <a:buSzPct val="81250"/>
              <a:buNone/>
            </a:pPr>
            <a:r>
              <a:rPr lang="en" sz="1600"/>
              <a:t>- Transformers, generative adversarial networks, autoencoders</a:t>
            </a:r>
            <a:endParaRPr sz="1600"/>
          </a:p>
          <a:p>
            <a:pPr indent="457200" lvl="0" marL="0" rtl="0" algn="l">
              <a:lnSpc>
                <a:spcPct val="115000"/>
              </a:lnSpc>
              <a:spcBef>
                <a:spcPts val="0"/>
              </a:spcBef>
              <a:spcAft>
                <a:spcPts val="0"/>
              </a:spcAft>
              <a:buSzPct val="81250"/>
              <a:buNone/>
            </a:pPr>
            <a:r>
              <a:rPr lang="en" sz="1600"/>
              <a:t>- Foundation models, self-supervised learning, generative AI</a:t>
            </a:r>
            <a:endParaRPr sz="1600"/>
          </a:p>
          <a:p>
            <a:pPr indent="457200" lvl="0" marL="0" rtl="0" algn="l">
              <a:lnSpc>
                <a:spcPct val="115000"/>
              </a:lnSpc>
              <a:spcBef>
                <a:spcPts val="0"/>
              </a:spcBef>
              <a:spcAft>
                <a:spcPts val="0"/>
              </a:spcAft>
              <a:buSzPct val="81250"/>
              <a:buNone/>
            </a:pPr>
            <a:r>
              <a:rPr lang="en" sz="1600"/>
              <a:t>- AutoMLs: a tool to automatically generate good ML models for a task</a:t>
            </a:r>
            <a:endParaRPr sz="1600"/>
          </a:p>
          <a:p>
            <a:pPr indent="0" lvl="0" marL="0" rtl="0" algn="l">
              <a:lnSpc>
                <a:spcPct val="115000"/>
              </a:lnSpc>
              <a:spcBef>
                <a:spcPts val="1200"/>
              </a:spcBef>
              <a:spcAft>
                <a:spcPts val="0"/>
              </a:spcAft>
              <a:buSzPct val="81250"/>
              <a:buNone/>
            </a:pPr>
            <a:r>
              <a:rPr lang="en" sz="1600"/>
              <a:t>Explainable AI (XAI)</a:t>
            </a:r>
            <a:br>
              <a:rPr lang="en" sz="1600"/>
            </a:br>
            <a:r>
              <a:rPr lang="en" sz="1600"/>
              <a:t>	- Explainable+interpretable+controllable models</a:t>
            </a:r>
            <a:br>
              <a:rPr lang="en" sz="1600"/>
            </a:br>
            <a:r>
              <a:rPr lang="en" sz="1600"/>
              <a:t>	- Human-like and human-understandable reasoning</a:t>
            </a:r>
            <a:br>
              <a:rPr lang="en" sz="1600"/>
            </a:br>
            <a:r>
              <a:rPr lang="en" sz="1600"/>
              <a:t>	- Neurosymbolic: </a:t>
            </a:r>
            <a:br>
              <a:rPr lang="en" sz="1600"/>
            </a:br>
            <a:r>
              <a:rPr lang="en" sz="1600"/>
              <a:t>		Semantic losses, logic tensors, symbolic regression, conceptors…</a:t>
            </a:r>
            <a:br>
              <a:rPr lang="en" sz="1600"/>
            </a:br>
            <a:r>
              <a:rPr lang="en" sz="1600"/>
              <a:t>Others: Physics Informed NNs</a:t>
            </a:r>
            <a:br>
              <a:rPr lang="en" sz="1600"/>
            </a:br>
            <a:r>
              <a:rPr lang="en" sz="1600"/>
              <a:t>	Neural ODEs, PDEs</a:t>
            </a:r>
            <a:br>
              <a:rPr lang="en" sz="1600"/>
            </a:br>
            <a:r>
              <a:rPr lang="en" sz="1600"/>
              <a:t>	Quantum ML, Geometric DL</a:t>
            </a:r>
            <a:endParaRPr sz="1600"/>
          </a:p>
        </p:txBody>
      </p:sp>
      <p:sp>
        <p:nvSpPr>
          <p:cNvPr id="1206" name="Google Shape;1206;g2e78df7ea50_1_48"/>
          <p:cNvSpPr txBox="1"/>
          <p:nvPr/>
        </p:nvSpPr>
        <p:spPr>
          <a:xfrm rot="-1781836">
            <a:off x="6449425" y="3173101"/>
            <a:ext cx="2686221" cy="975881"/>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i="1" lang="en" sz="1300">
                <a:solidFill>
                  <a:schemeClr val="accent1"/>
                </a:solidFill>
                <a:latin typeface="Lato"/>
                <a:ea typeface="Lato"/>
                <a:cs typeface="Lato"/>
                <a:sym typeface="Lato"/>
              </a:rPr>
              <a:t>Me: Neurosymbolic-constrained multi-agent reinforcement learning</a:t>
            </a:r>
            <a:endParaRPr i="1" sz="1300">
              <a:solidFill>
                <a:schemeClr val="accent1"/>
              </a:solidFill>
              <a:latin typeface="Lato"/>
              <a:ea typeface="Lato"/>
              <a:cs typeface="Lato"/>
              <a:sym typeface="La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13"/>
          <p:cNvSpPr/>
          <p:nvPr/>
        </p:nvSpPr>
        <p:spPr>
          <a:xfrm>
            <a:off x="3579600" y="2841040"/>
            <a:ext cx="1984800" cy="3207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13"/>
          <p:cNvSpPr txBox="1"/>
          <p:nvPr>
            <p:ph idx="1" type="body"/>
          </p:nvPr>
        </p:nvSpPr>
        <p:spPr>
          <a:xfrm>
            <a:off x="729450" y="1774075"/>
            <a:ext cx="8050200" cy="32169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b="1" lang="en" sz="1600"/>
              <a:t>Given:</a:t>
            </a:r>
            <a:r>
              <a:rPr lang="en" sz="1600"/>
              <a:t> Input-output examples of the form:</a:t>
            </a:r>
            <a:br>
              <a:rPr b="1" lang="en" sz="1600"/>
            </a:br>
            <a:endParaRPr b="1" sz="1600"/>
          </a:p>
          <a:p>
            <a:pPr indent="0" lvl="0" marL="0" rtl="0" algn="l">
              <a:spcBef>
                <a:spcPts val="1200"/>
              </a:spcBef>
              <a:spcAft>
                <a:spcPts val="0"/>
              </a:spcAft>
              <a:buSzPts val="1300"/>
              <a:buNone/>
            </a:pPr>
            <a:r>
              <a:rPr b="1" lang="en" sz="1600"/>
              <a:t>Assumption: </a:t>
            </a:r>
            <a:r>
              <a:rPr lang="en" sz="1600"/>
              <a:t>Data is generated by a “true ” function, with some added noise                           :</a:t>
            </a:r>
            <a:br>
              <a:rPr b="1" lang="en" sz="1600"/>
            </a:br>
            <a:endParaRPr b="1" sz="1600"/>
          </a:p>
          <a:p>
            <a:pPr indent="0" lvl="0" marL="0" rtl="0" algn="l">
              <a:lnSpc>
                <a:spcPct val="115000"/>
              </a:lnSpc>
              <a:spcBef>
                <a:spcPts val="1200"/>
              </a:spcBef>
              <a:spcAft>
                <a:spcPts val="0"/>
              </a:spcAft>
              <a:buSzPts val="1300"/>
              <a:buNone/>
            </a:pPr>
            <a:r>
              <a:t/>
            </a:r>
            <a:endParaRPr b="1" sz="1600"/>
          </a:p>
          <a:p>
            <a:pPr indent="0" lvl="0" marL="0" rtl="0" algn="l">
              <a:lnSpc>
                <a:spcPct val="115000"/>
              </a:lnSpc>
              <a:spcBef>
                <a:spcPts val="1200"/>
              </a:spcBef>
              <a:spcAft>
                <a:spcPts val="1200"/>
              </a:spcAft>
              <a:buSzPts val="1300"/>
              <a:buNone/>
            </a:pPr>
            <a:r>
              <a:t/>
            </a:r>
            <a:endParaRPr sz="1600"/>
          </a:p>
        </p:txBody>
      </p:sp>
      <p:sp>
        <p:nvSpPr>
          <p:cNvPr id="189" name="Google Shape;189;p13"/>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 to </a:t>
            </a:r>
            <a:r>
              <a:rPr i="1" lang="en"/>
              <a:t>Supervised </a:t>
            </a:r>
            <a:r>
              <a:rPr lang="en"/>
              <a:t>Machine Learning</a:t>
            </a:r>
            <a:endParaRPr/>
          </a:p>
        </p:txBody>
      </p:sp>
      <p:pic>
        <p:nvPicPr>
          <p:cNvPr id="190" name="Google Shape;190;p13"/>
          <p:cNvPicPr preferRelativeResize="0"/>
          <p:nvPr/>
        </p:nvPicPr>
        <p:blipFill rotWithShape="1">
          <a:blip r:embed="rId3">
            <a:alphaModFix/>
          </a:blip>
          <a:srcRect b="0" l="0" r="0" t="0"/>
          <a:stretch/>
        </p:blipFill>
        <p:spPr>
          <a:xfrm>
            <a:off x="3667742" y="2866882"/>
            <a:ext cx="1760863" cy="287900"/>
          </a:xfrm>
          <a:prstGeom prst="rect">
            <a:avLst/>
          </a:prstGeom>
          <a:noFill/>
          <a:ln>
            <a:noFill/>
          </a:ln>
        </p:spPr>
      </p:pic>
      <p:sp>
        <p:nvSpPr>
          <p:cNvPr id="191" name="Google Shape;191;p13"/>
          <p:cNvSpPr/>
          <p:nvPr/>
        </p:nvSpPr>
        <p:spPr>
          <a:xfrm>
            <a:off x="2522125" y="2163000"/>
            <a:ext cx="4052100" cy="3804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92" name="Google Shape;192;p13"/>
          <p:cNvPicPr preferRelativeResize="0"/>
          <p:nvPr/>
        </p:nvPicPr>
        <p:blipFill rotWithShape="1">
          <a:blip r:embed="rId4">
            <a:alphaModFix/>
          </a:blip>
          <a:srcRect b="0" l="0" r="0" t="0"/>
          <a:stretch/>
        </p:blipFill>
        <p:spPr>
          <a:xfrm>
            <a:off x="2655812" y="2208075"/>
            <a:ext cx="3784725" cy="290250"/>
          </a:xfrm>
          <a:prstGeom prst="rect">
            <a:avLst/>
          </a:prstGeom>
          <a:noFill/>
          <a:ln>
            <a:noFill/>
          </a:ln>
        </p:spPr>
      </p:pic>
      <p:sp>
        <p:nvSpPr>
          <p:cNvPr id="193" name="Google Shape;193;p13"/>
          <p:cNvSpPr txBox="1"/>
          <p:nvPr/>
        </p:nvSpPr>
        <p:spPr>
          <a:xfrm>
            <a:off x="6881150" y="4650900"/>
            <a:ext cx="2270700" cy="4926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Lato"/>
                <a:ea typeface="Lato"/>
                <a:cs typeface="Lato"/>
                <a:sym typeface="Lato"/>
              </a:rPr>
              <a:t>Slides adapted from Jaeger, H.  (2022) </a:t>
            </a:r>
            <a:r>
              <a:rPr b="0" i="1" lang="en" sz="1000" u="none" cap="none" strike="noStrike">
                <a:solidFill>
                  <a:srgbClr val="000000"/>
                </a:solidFill>
                <a:latin typeface="Lato"/>
                <a:ea typeface="Lato"/>
                <a:cs typeface="Lato"/>
                <a:sym typeface="Lato"/>
              </a:rPr>
              <a:t>Neural Networks </a:t>
            </a:r>
            <a:r>
              <a:rPr b="0" i="0" lang="en" sz="1000" u="none" cap="none" strike="noStrike">
                <a:solidFill>
                  <a:srgbClr val="000000"/>
                </a:solidFill>
                <a:latin typeface="Lato"/>
                <a:ea typeface="Lato"/>
                <a:cs typeface="Lato"/>
                <a:sym typeface="Lato"/>
              </a:rPr>
              <a:t>Lecture Notes</a:t>
            </a:r>
            <a:endParaRPr b="0" i="0" sz="1000" u="none" cap="none" strike="noStrike">
              <a:solidFill>
                <a:srgbClr val="000000"/>
              </a:solidFill>
              <a:latin typeface="Lato"/>
              <a:ea typeface="Lato"/>
              <a:cs typeface="Lato"/>
              <a:sym typeface="Lato"/>
            </a:endParaRPr>
          </a:p>
        </p:txBody>
      </p:sp>
      <p:pic>
        <p:nvPicPr>
          <p:cNvPr id="194" name="Google Shape;194;p13"/>
          <p:cNvPicPr preferRelativeResize="0"/>
          <p:nvPr/>
        </p:nvPicPr>
        <p:blipFill>
          <a:blip r:embed="rId5">
            <a:alphaModFix/>
          </a:blip>
          <a:stretch>
            <a:fillRect/>
          </a:stretch>
        </p:blipFill>
        <p:spPr>
          <a:xfrm>
            <a:off x="7471387" y="2605825"/>
            <a:ext cx="988900" cy="190750"/>
          </a:xfrm>
          <a:prstGeom prst="rect">
            <a:avLst/>
          </a:prstGeom>
          <a:noFill/>
          <a:ln>
            <a:noFill/>
          </a:ln>
        </p:spPr>
      </p:pic>
    </p:spTree>
  </p:cSld>
  <p:clrMapOvr>
    <a:masterClrMapping/>
  </p:clrMapOvr>
</p:sld>
</file>

<file path=ppt/slides/slide1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0" name="Shape 1210"/>
        <p:cNvGrpSpPr/>
        <p:nvPr/>
      </p:nvGrpSpPr>
      <p:grpSpPr>
        <a:xfrm>
          <a:off x="0" y="0"/>
          <a:ext cx="0" cy="0"/>
          <a:chOff x="0" y="0"/>
          <a:chExt cx="0" cy="0"/>
        </a:xfrm>
      </p:grpSpPr>
      <p:sp>
        <p:nvSpPr>
          <p:cNvPr id="1211" name="Google Shape;1211;g2e78df7ea50_1_23"/>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Reference Material</a:t>
            </a:r>
            <a:endParaRPr/>
          </a:p>
        </p:txBody>
      </p:sp>
      <p:sp>
        <p:nvSpPr>
          <p:cNvPr id="1212" name="Google Shape;1212;g2e78df7ea50_1_23"/>
          <p:cNvSpPr txBox="1"/>
          <p:nvPr>
            <p:ph idx="1" type="body"/>
          </p:nvPr>
        </p:nvSpPr>
        <p:spPr>
          <a:xfrm>
            <a:off x="729450" y="2078875"/>
            <a:ext cx="7688700" cy="3064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000">
                <a:solidFill>
                  <a:srgbClr val="222222"/>
                </a:solidFill>
                <a:highlight>
                  <a:srgbClr val="FFFFFF"/>
                </a:highlight>
                <a:latin typeface="Arial"/>
                <a:ea typeface="Arial"/>
                <a:cs typeface="Arial"/>
                <a:sym typeface="Arial"/>
              </a:rPr>
              <a:t>- </a:t>
            </a:r>
            <a:r>
              <a:rPr lang="en" sz="1000">
                <a:solidFill>
                  <a:srgbClr val="222222"/>
                </a:solidFill>
                <a:highlight>
                  <a:srgbClr val="FFFFFF"/>
                </a:highlight>
                <a:latin typeface="Arial"/>
                <a:ea typeface="Arial"/>
                <a:cs typeface="Arial"/>
                <a:sym typeface="Arial"/>
              </a:rPr>
              <a:t>Hastie, T., Tibshirani, R., Friedman, J. H., &amp; Friedman, J. H. (2009). </a:t>
            </a:r>
            <a:r>
              <a:rPr b="1" lang="en" sz="1000">
                <a:solidFill>
                  <a:srgbClr val="222222"/>
                </a:solidFill>
                <a:highlight>
                  <a:srgbClr val="FFFFFF"/>
                </a:highlight>
                <a:latin typeface="Arial"/>
                <a:ea typeface="Arial"/>
                <a:cs typeface="Arial"/>
                <a:sym typeface="Arial"/>
              </a:rPr>
              <a:t>The elements of statistical learning</a:t>
            </a:r>
            <a:endParaRPr sz="1000">
              <a:solidFill>
                <a:srgbClr val="222222"/>
              </a:solidFill>
              <a:highlight>
                <a:srgbClr val="FFFFFF"/>
              </a:highlight>
              <a:latin typeface="Arial"/>
              <a:ea typeface="Arial"/>
              <a:cs typeface="Arial"/>
              <a:sym typeface="Arial"/>
            </a:endParaRPr>
          </a:p>
          <a:p>
            <a:pPr indent="0" lvl="0" marL="0" rtl="0" algn="l">
              <a:spcBef>
                <a:spcPts val="0"/>
              </a:spcBef>
              <a:spcAft>
                <a:spcPts val="0"/>
              </a:spcAft>
              <a:buNone/>
            </a:pPr>
            <a:r>
              <a:rPr lang="en" sz="1000">
                <a:solidFill>
                  <a:srgbClr val="222222"/>
                </a:solidFill>
                <a:highlight>
                  <a:srgbClr val="FFFFFF"/>
                </a:highlight>
                <a:latin typeface="Arial"/>
                <a:ea typeface="Arial"/>
                <a:cs typeface="Arial"/>
                <a:sym typeface="Arial"/>
              </a:rPr>
              <a:t>- Bishop, C. M. (2006). </a:t>
            </a:r>
            <a:r>
              <a:rPr b="1" lang="en" sz="1000">
                <a:solidFill>
                  <a:srgbClr val="222222"/>
                </a:solidFill>
                <a:highlight>
                  <a:srgbClr val="FFFFFF"/>
                </a:highlight>
                <a:latin typeface="Arial"/>
                <a:ea typeface="Arial"/>
                <a:cs typeface="Arial"/>
                <a:sym typeface="Arial"/>
              </a:rPr>
              <a:t>Pattern recognition and machine learning</a:t>
            </a:r>
            <a:br>
              <a:rPr lang="en" sz="1000">
                <a:solidFill>
                  <a:srgbClr val="222222"/>
                </a:solidFill>
                <a:highlight>
                  <a:srgbClr val="FFFFFF"/>
                </a:highlight>
                <a:latin typeface="Arial"/>
                <a:ea typeface="Arial"/>
                <a:cs typeface="Arial"/>
                <a:sym typeface="Arial"/>
              </a:rPr>
            </a:br>
            <a:r>
              <a:rPr lang="en" sz="1000">
                <a:solidFill>
                  <a:srgbClr val="222222"/>
                </a:solidFill>
                <a:highlight>
                  <a:srgbClr val="FFFFFF"/>
                </a:highlight>
                <a:latin typeface="Arial"/>
                <a:ea typeface="Arial"/>
                <a:cs typeface="Arial"/>
                <a:sym typeface="Arial"/>
              </a:rPr>
              <a:t>- LeCun, Y., Bengio, Y., &amp; Hinton, G. (2015). </a:t>
            </a:r>
            <a:r>
              <a:rPr b="1" lang="en" sz="1000">
                <a:solidFill>
                  <a:srgbClr val="222222"/>
                </a:solidFill>
                <a:highlight>
                  <a:srgbClr val="FFFFFF"/>
                </a:highlight>
                <a:latin typeface="Arial"/>
                <a:ea typeface="Arial"/>
                <a:cs typeface="Arial"/>
                <a:sym typeface="Arial"/>
              </a:rPr>
              <a:t>Deep learning</a:t>
            </a:r>
            <a:endParaRPr sz="1000">
              <a:solidFill>
                <a:srgbClr val="222222"/>
              </a:solidFill>
              <a:highlight>
                <a:srgbClr val="FFFFFF"/>
              </a:highlight>
              <a:latin typeface="Arial"/>
              <a:ea typeface="Arial"/>
              <a:cs typeface="Arial"/>
              <a:sym typeface="Arial"/>
            </a:endParaRPr>
          </a:p>
          <a:p>
            <a:pPr indent="0" lvl="0" marL="0" rtl="0" algn="l">
              <a:spcBef>
                <a:spcPts val="0"/>
              </a:spcBef>
              <a:spcAft>
                <a:spcPts val="0"/>
              </a:spcAft>
              <a:buNone/>
            </a:pPr>
            <a:r>
              <a:rPr lang="en" sz="1000">
                <a:solidFill>
                  <a:srgbClr val="222222"/>
                </a:solidFill>
                <a:highlight>
                  <a:srgbClr val="FFFFFF"/>
                </a:highlight>
                <a:latin typeface="Arial"/>
                <a:ea typeface="Arial"/>
                <a:cs typeface="Arial"/>
                <a:sym typeface="Arial"/>
              </a:rPr>
              <a:t>- Goodfellow, I., Bengio, Y., &amp; Courville, A. (2016). </a:t>
            </a:r>
            <a:r>
              <a:rPr b="1" lang="en" sz="1000">
                <a:solidFill>
                  <a:srgbClr val="222222"/>
                </a:solidFill>
                <a:highlight>
                  <a:srgbClr val="FFFFFF"/>
                </a:highlight>
                <a:latin typeface="Arial"/>
                <a:ea typeface="Arial"/>
                <a:cs typeface="Arial"/>
                <a:sym typeface="Arial"/>
              </a:rPr>
              <a:t>Deep learning</a:t>
            </a:r>
            <a:endParaRPr sz="1000">
              <a:solidFill>
                <a:srgbClr val="222222"/>
              </a:solidFill>
              <a:highlight>
                <a:srgbClr val="FFFFFF"/>
              </a:highlight>
              <a:latin typeface="Arial"/>
              <a:ea typeface="Arial"/>
              <a:cs typeface="Arial"/>
              <a:sym typeface="Arial"/>
            </a:endParaRPr>
          </a:p>
          <a:p>
            <a:pPr indent="0" lvl="0" marL="0" rtl="0" algn="l">
              <a:spcBef>
                <a:spcPts val="0"/>
              </a:spcBef>
              <a:spcAft>
                <a:spcPts val="0"/>
              </a:spcAft>
              <a:buNone/>
            </a:pPr>
            <a:r>
              <a:rPr lang="en" sz="1000">
                <a:solidFill>
                  <a:srgbClr val="222222"/>
                </a:solidFill>
                <a:highlight>
                  <a:srgbClr val="FFFFFF"/>
                </a:highlight>
                <a:latin typeface="Arial"/>
                <a:ea typeface="Arial"/>
                <a:cs typeface="Arial"/>
                <a:sym typeface="Arial"/>
              </a:rPr>
              <a:t>- Chollet, F. (2021). </a:t>
            </a:r>
            <a:r>
              <a:rPr b="1" lang="en" sz="1000">
                <a:solidFill>
                  <a:srgbClr val="222222"/>
                </a:solidFill>
                <a:highlight>
                  <a:srgbClr val="FFFFFF"/>
                </a:highlight>
                <a:latin typeface="Arial"/>
                <a:ea typeface="Arial"/>
                <a:cs typeface="Arial"/>
                <a:sym typeface="Arial"/>
              </a:rPr>
              <a:t>Deep learning with Python</a:t>
            </a:r>
            <a:endParaRPr sz="1000">
              <a:solidFill>
                <a:srgbClr val="222222"/>
              </a:solidFill>
              <a:highlight>
                <a:srgbClr val="FFFFFF"/>
              </a:highlight>
              <a:latin typeface="Arial"/>
              <a:ea typeface="Arial"/>
              <a:cs typeface="Arial"/>
              <a:sym typeface="Arial"/>
            </a:endParaRPr>
          </a:p>
          <a:p>
            <a:pPr indent="0" lvl="0" marL="0" rtl="0" algn="l">
              <a:spcBef>
                <a:spcPts val="0"/>
              </a:spcBef>
              <a:spcAft>
                <a:spcPts val="0"/>
              </a:spcAft>
              <a:buNone/>
            </a:pPr>
            <a:r>
              <a:rPr lang="en" sz="1000">
                <a:solidFill>
                  <a:srgbClr val="222222"/>
                </a:solidFill>
                <a:highlight>
                  <a:srgbClr val="FFFFFF"/>
                </a:highlight>
                <a:latin typeface="Arial"/>
                <a:ea typeface="Arial"/>
                <a:cs typeface="Arial"/>
                <a:sym typeface="Arial"/>
              </a:rPr>
              <a:t>- Géron, A. (2022). </a:t>
            </a:r>
            <a:r>
              <a:rPr b="1" lang="en" sz="1000">
                <a:solidFill>
                  <a:srgbClr val="222222"/>
                </a:solidFill>
                <a:highlight>
                  <a:srgbClr val="FFFFFF"/>
                </a:highlight>
                <a:latin typeface="Arial"/>
                <a:ea typeface="Arial"/>
                <a:cs typeface="Arial"/>
                <a:sym typeface="Arial"/>
              </a:rPr>
              <a:t>Hands-on machine learning with Scikit-Learn, Keras, and TensorFlow</a:t>
            </a:r>
            <a:endParaRPr b="1" sz="1000">
              <a:solidFill>
                <a:srgbClr val="222222"/>
              </a:solidFill>
              <a:highlight>
                <a:srgbClr val="FFFFFF"/>
              </a:highlight>
              <a:latin typeface="Arial"/>
              <a:ea typeface="Arial"/>
              <a:cs typeface="Arial"/>
              <a:sym typeface="Arial"/>
            </a:endParaRPr>
          </a:p>
          <a:p>
            <a:pPr indent="0" lvl="0" marL="0" rtl="0" algn="l">
              <a:spcBef>
                <a:spcPts val="0"/>
              </a:spcBef>
              <a:spcAft>
                <a:spcPts val="0"/>
              </a:spcAft>
              <a:buNone/>
            </a:pPr>
            <a:r>
              <a:rPr lang="en" sz="1000">
                <a:solidFill>
                  <a:srgbClr val="222222"/>
                </a:solidFill>
                <a:highlight>
                  <a:srgbClr val="FFFFFF"/>
                </a:highlight>
                <a:latin typeface="Arial"/>
                <a:ea typeface="Arial"/>
                <a:cs typeface="Arial"/>
                <a:sym typeface="Arial"/>
              </a:rPr>
              <a:t>- Erdmann, M., Glombitza, J., Kasieczka, G., &amp; Klemradt, U. (2021). </a:t>
            </a:r>
            <a:r>
              <a:rPr b="1" lang="en" sz="1000">
                <a:solidFill>
                  <a:srgbClr val="222222"/>
                </a:solidFill>
                <a:highlight>
                  <a:srgbClr val="FFFFFF"/>
                </a:highlight>
                <a:latin typeface="Arial"/>
                <a:ea typeface="Arial"/>
                <a:cs typeface="Arial"/>
                <a:sym typeface="Arial"/>
              </a:rPr>
              <a:t>Deep learning for physics research.</a:t>
            </a:r>
            <a:endParaRPr b="1" sz="1000">
              <a:solidFill>
                <a:srgbClr val="222222"/>
              </a:solidFill>
              <a:highlight>
                <a:srgbClr val="FFFFFF"/>
              </a:highlight>
              <a:latin typeface="Arial"/>
              <a:ea typeface="Arial"/>
              <a:cs typeface="Arial"/>
              <a:sym typeface="Arial"/>
            </a:endParaRPr>
          </a:p>
          <a:p>
            <a:pPr indent="0" lvl="0" marL="0" rtl="0" algn="l">
              <a:spcBef>
                <a:spcPts val="0"/>
              </a:spcBef>
              <a:spcAft>
                <a:spcPts val="0"/>
              </a:spcAft>
              <a:buNone/>
            </a:pPr>
            <a:r>
              <a:rPr lang="en" sz="1000">
                <a:solidFill>
                  <a:srgbClr val="222222"/>
                </a:solidFill>
                <a:highlight>
                  <a:srgbClr val="FFFFFF"/>
                </a:highlight>
                <a:latin typeface="Arial"/>
                <a:ea typeface="Arial"/>
                <a:cs typeface="Arial"/>
                <a:sym typeface="Arial"/>
              </a:rPr>
              <a:t>- Bronstein, M. M., Bruna, J., Cohen, T., &amp; Veličković, P. (2021). </a:t>
            </a:r>
            <a:r>
              <a:rPr b="1" lang="en" sz="1000">
                <a:solidFill>
                  <a:srgbClr val="222222"/>
                </a:solidFill>
                <a:highlight>
                  <a:srgbClr val="FFFFFF"/>
                </a:highlight>
                <a:latin typeface="Arial"/>
                <a:ea typeface="Arial"/>
                <a:cs typeface="Arial"/>
                <a:sym typeface="Arial"/>
              </a:rPr>
              <a:t>Geometric deep learning</a:t>
            </a:r>
            <a:endParaRPr b="1" sz="1000">
              <a:solidFill>
                <a:srgbClr val="222222"/>
              </a:solidFill>
              <a:highlight>
                <a:srgbClr val="FFFFFF"/>
              </a:highlight>
              <a:latin typeface="Arial"/>
              <a:ea typeface="Arial"/>
              <a:cs typeface="Arial"/>
              <a:sym typeface="Arial"/>
            </a:endParaRPr>
          </a:p>
          <a:p>
            <a:pPr indent="0" lvl="0" marL="0" rtl="0" algn="l">
              <a:spcBef>
                <a:spcPts val="0"/>
              </a:spcBef>
              <a:spcAft>
                <a:spcPts val="0"/>
              </a:spcAft>
              <a:buNone/>
            </a:pPr>
            <a:r>
              <a:rPr lang="en" sz="1000">
                <a:solidFill>
                  <a:srgbClr val="222222"/>
                </a:solidFill>
                <a:highlight>
                  <a:srgbClr val="FFFFFF"/>
                </a:highlight>
                <a:latin typeface="Arial"/>
                <a:ea typeface="Arial"/>
                <a:cs typeface="Arial"/>
                <a:sym typeface="Arial"/>
              </a:rPr>
              <a:t>- Raissi, M., Perdikaris, P., &amp; Karniadakis, G. E. (2019). </a:t>
            </a:r>
            <a:r>
              <a:rPr b="1" lang="en" sz="1000">
                <a:solidFill>
                  <a:srgbClr val="222222"/>
                </a:solidFill>
                <a:highlight>
                  <a:srgbClr val="FFFFFF"/>
                </a:highlight>
                <a:latin typeface="Arial"/>
                <a:ea typeface="Arial"/>
                <a:cs typeface="Arial"/>
                <a:sym typeface="Arial"/>
              </a:rPr>
              <a:t>Physics-informed neural networks: A deep learning framework for solving forward and inverse problems involving nonlinear partial differential equations</a:t>
            </a:r>
            <a:endParaRPr sz="1000">
              <a:solidFill>
                <a:srgbClr val="222222"/>
              </a:solidFill>
              <a:highlight>
                <a:srgbClr val="FFFFFF"/>
              </a:highlight>
              <a:latin typeface="Arial"/>
              <a:ea typeface="Arial"/>
              <a:cs typeface="Arial"/>
              <a:sym typeface="Arial"/>
            </a:endParaRPr>
          </a:p>
          <a:p>
            <a:pPr indent="0" lvl="0" marL="0" rtl="0" algn="l">
              <a:spcBef>
                <a:spcPts val="0"/>
              </a:spcBef>
              <a:spcAft>
                <a:spcPts val="0"/>
              </a:spcAft>
              <a:buNone/>
            </a:pPr>
            <a:r>
              <a:rPr lang="en" sz="1000">
                <a:solidFill>
                  <a:srgbClr val="222222"/>
                </a:solidFill>
                <a:highlight>
                  <a:srgbClr val="FFFFFF"/>
                </a:highlight>
                <a:latin typeface="Arial"/>
                <a:ea typeface="Arial"/>
                <a:cs typeface="Arial"/>
                <a:sym typeface="Arial"/>
              </a:rPr>
              <a:t>- Kipf, T. N., &amp; Welling, M. (2016). </a:t>
            </a:r>
            <a:r>
              <a:rPr b="1" lang="en" sz="1000">
                <a:solidFill>
                  <a:srgbClr val="222222"/>
                </a:solidFill>
                <a:highlight>
                  <a:srgbClr val="FFFFFF"/>
                </a:highlight>
                <a:latin typeface="Arial"/>
                <a:ea typeface="Arial"/>
                <a:cs typeface="Arial"/>
                <a:sym typeface="Arial"/>
              </a:rPr>
              <a:t>Semi-supervised classification with graph convolutional networks</a:t>
            </a:r>
            <a:endParaRPr sz="1000">
              <a:solidFill>
                <a:srgbClr val="222222"/>
              </a:solidFill>
              <a:highlight>
                <a:srgbClr val="FFFFFF"/>
              </a:highlight>
              <a:latin typeface="Arial"/>
              <a:ea typeface="Arial"/>
              <a:cs typeface="Arial"/>
              <a:sym typeface="Arial"/>
            </a:endParaRPr>
          </a:p>
          <a:p>
            <a:pPr indent="0" lvl="0" marL="0" rtl="0" algn="l">
              <a:spcBef>
                <a:spcPts val="0"/>
              </a:spcBef>
              <a:spcAft>
                <a:spcPts val="0"/>
              </a:spcAft>
              <a:buNone/>
            </a:pPr>
            <a:r>
              <a:rPr lang="en" sz="1000">
                <a:solidFill>
                  <a:srgbClr val="222222"/>
                </a:solidFill>
                <a:highlight>
                  <a:srgbClr val="FFFFFF"/>
                </a:highlight>
                <a:latin typeface="Arial"/>
                <a:ea typeface="Arial"/>
                <a:cs typeface="Arial"/>
                <a:sym typeface="Arial"/>
              </a:rPr>
              <a:t>- Vaswani, A., Shazeer, N., Parmar, N., Uszkoreit, J., Jones, L., Gomez, A. N., ... &amp; Polosukhin, I. (2017). </a:t>
            </a:r>
            <a:r>
              <a:rPr b="1" lang="en" sz="1000">
                <a:solidFill>
                  <a:srgbClr val="222222"/>
                </a:solidFill>
                <a:highlight>
                  <a:srgbClr val="FFFFFF"/>
                </a:highlight>
                <a:latin typeface="Arial"/>
                <a:ea typeface="Arial"/>
                <a:cs typeface="Arial"/>
                <a:sym typeface="Arial"/>
              </a:rPr>
              <a:t>Attention is all you need</a:t>
            </a:r>
            <a:br>
              <a:rPr b="1" lang="en" sz="1000">
                <a:solidFill>
                  <a:srgbClr val="222222"/>
                </a:solidFill>
                <a:highlight>
                  <a:srgbClr val="FFFFFF"/>
                </a:highlight>
                <a:latin typeface="Arial"/>
                <a:ea typeface="Arial"/>
                <a:cs typeface="Arial"/>
                <a:sym typeface="Arial"/>
              </a:rPr>
            </a:br>
            <a:r>
              <a:rPr b="1" lang="en" sz="1000">
                <a:solidFill>
                  <a:srgbClr val="222222"/>
                </a:solidFill>
                <a:highlight>
                  <a:srgbClr val="FFFFFF"/>
                </a:highlight>
                <a:latin typeface="Arial"/>
                <a:ea typeface="Arial"/>
                <a:cs typeface="Arial"/>
                <a:sym typeface="Arial"/>
              </a:rPr>
              <a:t>- </a:t>
            </a:r>
            <a:r>
              <a:rPr lang="en" sz="1000">
                <a:solidFill>
                  <a:srgbClr val="222222"/>
                </a:solidFill>
                <a:highlight>
                  <a:srgbClr val="FFFFFF"/>
                </a:highlight>
                <a:latin typeface="Arial"/>
                <a:ea typeface="Arial"/>
                <a:cs typeface="Arial"/>
                <a:sym typeface="Arial"/>
              </a:rPr>
              <a:t>Kingma, D. P., &amp; Welling, M. (2013). </a:t>
            </a:r>
            <a:r>
              <a:rPr b="1" lang="en" sz="1000">
                <a:solidFill>
                  <a:srgbClr val="222222"/>
                </a:solidFill>
                <a:highlight>
                  <a:srgbClr val="FFFFFF"/>
                </a:highlight>
                <a:latin typeface="Arial"/>
                <a:ea typeface="Arial"/>
                <a:cs typeface="Arial"/>
                <a:sym typeface="Arial"/>
              </a:rPr>
              <a:t>Auto-encoding variational bayes</a:t>
            </a:r>
            <a:r>
              <a:rPr lang="en" sz="1000">
                <a:solidFill>
                  <a:srgbClr val="222222"/>
                </a:solidFill>
                <a:highlight>
                  <a:srgbClr val="FFFFFF"/>
                </a:highlight>
                <a:latin typeface="Arial"/>
                <a:ea typeface="Arial"/>
                <a:cs typeface="Arial"/>
                <a:sym typeface="Arial"/>
              </a:rPr>
              <a:t>. </a:t>
            </a:r>
            <a:r>
              <a:rPr i="1" lang="en" sz="1000">
                <a:solidFill>
                  <a:srgbClr val="222222"/>
                </a:solidFill>
                <a:highlight>
                  <a:srgbClr val="FFFFFF"/>
                </a:highlight>
                <a:latin typeface="Arial"/>
                <a:ea typeface="Arial"/>
                <a:cs typeface="Arial"/>
                <a:sym typeface="Arial"/>
              </a:rPr>
              <a:t>arXiv preprint arXiv:1312.6114</a:t>
            </a:r>
            <a:r>
              <a:rPr lang="en" sz="1000">
                <a:solidFill>
                  <a:srgbClr val="222222"/>
                </a:solidFill>
                <a:highlight>
                  <a:srgbClr val="FFFFFF"/>
                </a:highlight>
                <a:latin typeface="Arial"/>
                <a:ea typeface="Arial"/>
                <a:cs typeface="Arial"/>
                <a:sym typeface="Arial"/>
              </a:rPr>
              <a:t>.</a:t>
            </a:r>
            <a:br>
              <a:rPr lang="en" sz="1000">
                <a:solidFill>
                  <a:srgbClr val="222222"/>
                </a:solidFill>
                <a:highlight>
                  <a:srgbClr val="FFFFFF"/>
                </a:highlight>
                <a:latin typeface="Arial"/>
                <a:ea typeface="Arial"/>
                <a:cs typeface="Arial"/>
                <a:sym typeface="Arial"/>
              </a:rPr>
            </a:br>
            <a:r>
              <a:rPr lang="en" sz="1000">
                <a:solidFill>
                  <a:srgbClr val="222222"/>
                </a:solidFill>
                <a:highlight>
                  <a:srgbClr val="FFFFFF"/>
                </a:highlight>
                <a:latin typeface="Arial"/>
                <a:ea typeface="Arial"/>
                <a:cs typeface="Arial"/>
                <a:sym typeface="Arial"/>
              </a:rPr>
              <a:t>- UvA </a:t>
            </a:r>
            <a:r>
              <a:rPr b="1" lang="en" sz="1000">
                <a:solidFill>
                  <a:srgbClr val="222222"/>
                </a:solidFill>
                <a:highlight>
                  <a:srgbClr val="FFFFFF"/>
                </a:highlight>
                <a:latin typeface="Arial"/>
                <a:ea typeface="Arial"/>
                <a:cs typeface="Arial"/>
                <a:sym typeface="Arial"/>
              </a:rPr>
              <a:t>Deep Learning 1 (Graduate) Tutorials </a:t>
            </a:r>
            <a:r>
              <a:rPr lang="en" sz="1000" u="sng">
                <a:solidFill>
                  <a:schemeClr val="accent5"/>
                </a:solidFill>
                <a:highlight>
                  <a:srgbClr val="FFFFFF"/>
                </a:highlight>
                <a:latin typeface="Arial"/>
                <a:ea typeface="Arial"/>
                <a:cs typeface="Arial"/>
                <a:sym typeface="Arial"/>
                <a:hlinkClick r:id="rId3">
                  <a:extLst>
                    <a:ext uri="{A12FA001-AC4F-418D-AE19-62706E023703}">
                      <ahyp:hlinkClr val="tx"/>
                    </a:ext>
                  </a:extLst>
                </a:hlinkClick>
              </a:rPr>
              <a:t>https://uvadlc-notebooks.readthedocs.io/en/latest/</a:t>
            </a:r>
            <a:r>
              <a:rPr lang="en" sz="1000">
                <a:solidFill>
                  <a:srgbClr val="222222"/>
                </a:solidFill>
                <a:highlight>
                  <a:srgbClr val="FFFFFF"/>
                </a:highlight>
                <a:latin typeface="Arial"/>
                <a:ea typeface="Arial"/>
                <a:cs typeface="Arial"/>
                <a:sym typeface="Arial"/>
              </a:rPr>
              <a:t> (see also the DL2 lectures)</a:t>
            </a:r>
            <a:endParaRPr sz="1000">
              <a:solidFill>
                <a:srgbClr val="222222"/>
              </a:solidFill>
              <a:highlight>
                <a:srgbClr val="FFFFFF"/>
              </a:highlight>
              <a:latin typeface="Arial"/>
              <a:ea typeface="Arial"/>
              <a:cs typeface="Arial"/>
              <a:sym typeface="Arial"/>
            </a:endParaRPr>
          </a:p>
          <a:p>
            <a:pPr indent="0" lvl="0" marL="0" rtl="0" algn="l">
              <a:spcBef>
                <a:spcPts val="0"/>
              </a:spcBef>
              <a:spcAft>
                <a:spcPts val="0"/>
              </a:spcAft>
              <a:buNone/>
            </a:pPr>
            <a:r>
              <a:rPr lang="en" sz="1000">
                <a:solidFill>
                  <a:srgbClr val="222222"/>
                </a:solidFill>
                <a:highlight>
                  <a:srgbClr val="FFFFFF"/>
                </a:highlight>
                <a:latin typeface="Arial"/>
                <a:ea typeface="Arial"/>
                <a:cs typeface="Arial"/>
                <a:sym typeface="Arial"/>
              </a:rPr>
              <a:t>- University of Groningen </a:t>
            </a:r>
            <a:r>
              <a:rPr b="1" lang="en" sz="1000">
                <a:solidFill>
                  <a:srgbClr val="222222"/>
                </a:solidFill>
                <a:highlight>
                  <a:srgbClr val="FFFFFF"/>
                </a:highlight>
                <a:latin typeface="Arial"/>
                <a:ea typeface="Arial"/>
                <a:cs typeface="Arial"/>
                <a:sym typeface="Arial"/>
              </a:rPr>
              <a:t>ML and NN lecture notes</a:t>
            </a:r>
            <a:r>
              <a:rPr lang="en" sz="1000">
                <a:solidFill>
                  <a:srgbClr val="222222"/>
                </a:solidFill>
                <a:highlight>
                  <a:srgbClr val="FFFFFF"/>
                </a:highlight>
                <a:latin typeface="Arial"/>
                <a:ea typeface="Arial"/>
                <a:cs typeface="Arial"/>
                <a:sym typeface="Arial"/>
              </a:rPr>
              <a:t> </a:t>
            </a:r>
            <a:r>
              <a:rPr lang="en" sz="1000" u="sng">
                <a:solidFill>
                  <a:schemeClr val="hlink"/>
                </a:solidFill>
                <a:highlight>
                  <a:srgbClr val="FFFFFF"/>
                </a:highlight>
                <a:latin typeface="Arial"/>
                <a:ea typeface="Arial"/>
                <a:cs typeface="Arial"/>
                <a:sym typeface="Arial"/>
                <a:hlinkClick r:id="rId4"/>
              </a:rPr>
              <a:t>https://www.ai.rug.nl/minds/teaching/ln/</a:t>
            </a:r>
            <a:endParaRPr sz="1000">
              <a:solidFill>
                <a:srgbClr val="222222"/>
              </a:solidFill>
              <a:highlight>
                <a:srgbClr val="FFFFFF"/>
              </a:highlight>
              <a:latin typeface="Arial"/>
              <a:ea typeface="Arial"/>
              <a:cs typeface="Arial"/>
              <a:sym typeface="Arial"/>
            </a:endParaRPr>
          </a:p>
          <a:p>
            <a:pPr indent="0" lvl="0" marL="0" rtl="0" algn="l">
              <a:spcBef>
                <a:spcPts val="0"/>
              </a:spcBef>
              <a:spcAft>
                <a:spcPts val="0"/>
              </a:spcAft>
              <a:buNone/>
            </a:pPr>
            <a:r>
              <a:rPr lang="en" sz="1000">
                <a:solidFill>
                  <a:srgbClr val="222222"/>
                </a:solidFill>
                <a:highlight>
                  <a:srgbClr val="FFFFFF"/>
                </a:highlight>
                <a:latin typeface="Arial"/>
                <a:ea typeface="Arial"/>
                <a:cs typeface="Arial"/>
                <a:sym typeface="Arial"/>
              </a:rPr>
              <a:t>- …many many more</a:t>
            </a:r>
            <a:endParaRPr sz="1000">
              <a:solidFill>
                <a:srgbClr val="222222"/>
              </a:solidFill>
              <a:highlight>
                <a:srgbClr val="FFFFFF"/>
              </a:highlight>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14"/>
          <p:cNvSpPr/>
          <p:nvPr/>
        </p:nvSpPr>
        <p:spPr>
          <a:xfrm>
            <a:off x="3579600" y="2841040"/>
            <a:ext cx="1984800" cy="3207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14"/>
          <p:cNvSpPr txBox="1"/>
          <p:nvPr>
            <p:ph idx="1" type="body"/>
          </p:nvPr>
        </p:nvSpPr>
        <p:spPr>
          <a:xfrm>
            <a:off x="729450" y="1774075"/>
            <a:ext cx="8297100" cy="32169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b="1" lang="en" sz="1600"/>
              <a:t>Given:</a:t>
            </a:r>
            <a:r>
              <a:rPr lang="en" sz="1600"/>
              <a:t> Input-output examples of the form:</a:t>
            </a:r>
            <a:br>
              <a:rPr b="1" lang="en" sz="1600"/>
            </a:br>
            <a:endParaRPr b="1" sz="1600"/>
          </a:p>
          <a:p>
            <a:pPr indent="0" lvl="0" marL="0" rtl="0" algn="l">
              <a:spcBef>
                <a:spcPts val="1200"/>
              </a:spcBef>
              <a:spcAft>
                <a:spcPts val="0"/>
              </a:spcAft>
              <a:buSzPts val="1300"/>
              <a:buNone/>
            </a:pPr>
            <a:r>
              <a:rPr b="1" lang="en" sz="1600"/>
              <a:t>Assumption: </a:t>
            </a:r>
            <a:r>
              <a:rPr lang="en" sz="1600"/>
              <a:t>Data is generated by a “true ” function, with some added noise                           :</a:t>
            </a:r>
            <a:br>
              <a:rPr b="1" lang="en" sz="1600"/>
            </a:br>
            <a:endParaRPr b="1" sz="1600"/>
          </a:p>
          <a:p>
            <a:pPr indent="0" lvl="0" marL="0" rtl="0" algn="l">
              <a:lnSpc>
                <a:spcPct val="115000"/>
              </a:lnSpc>
              <a:spcBef>
                <a:spcPts val="1200"/>
              </a:spcBef>
              <a:spcAft>
                <a:spcPts val="0"/>
              </a:spcAft>
              <a:buSzPts val="1300"/>
              <a:buNone/>
            </a:pPr>
            <a:r>
              <a:rPr b="1" lang="en" sz="1600"/>
              <a:t>Goal: </a:t>
            </a:r>
            <a:r>
              <a:rPr lang="en" sz="1600"/>
              <a:t>Learn an approximation             of the generator function to use on new data:</a:t>
            </a:r>
            <a:endParaRPr sz="1600"/>
          </a:p>
          <a:p>
            <a:pPr indent="0" lvl="0" marL="0" rtl="0" algn="l">
              <a:lnSpc>
                <a:spcPct val="115000"/>
              </a:lnSpc>
              <a:spcBef>
                <a:spcPts val="1200"/>
              </a:spcBef>
              <a:spcAft>
                <a:spcPts val="1200"/>
              </a:spcAft>
              <a:buSzPts val="1300"/>
              <a:buNone/>
            </a:pPr>
            <a:r>
              <a:t/>
            </a:r>
            <a:endParaRPr sz="1600"/>
          </a:p>
        </p:txBody>
      </p:sp>
      <p:sp>
        <p:nvSpPr>
          <p:cNvPr id="201" name="Google Shape;201;p14"/>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 to </a:t>
            </a:r>
            <a:r>
              <a:rPr i="1" lang="en"/>
              <a:t>Supervised </a:t>
            </a:r>
            <a:r>
              <a:rPr lang="en"/>
              <a:t>Machine Learning</a:t>
            </a:r>
            <a:endParaRPr/>
          </a:p>
        </p:txBody>
      </p:sp>
      <p:pic>
        <p:nvPicPr>
          <p:cNvPr id="202" name="Google Shape;202;p14"/>
          <p:cNvPicPr preferRelativeResize="0"/>
          <p:nvPr/>
        </p:nvPicPr>
        <p:blipFill rotWithShape="1">
          <a:blip r:embed="rId3">
            <a:alphaModFix/>
          </a:blip>
          <a:srcRect b="0" l="0" r="0" t="0"/>
          <a:stretch/>
        </p:blipFill>
        <p:spPr>
          <a:xfrm>
            <a:off x="3965149" y="3595531"/>
            <a:ext cx="1213696" cy="287900"/>
          </a:xfrm>
          <a:prstGeom prst="rect">
            <a:avLst/>
          </a:prstGeom>
          <a:noFill/>
          <a:ln>
            <a:noFill/>
          </a:ln>
        </p:spPr>
      </p:pic>
      <p:pic>
        <p:nvPicPr>
          <p:cNvPr id="203" name="Google Shape;203;p14"/>
          <p:cNvPicPr preferRelativeResize="0"/>
          <p:nvPr/>
        </p:nvPicPr>
        <p:blipFill rotWithShape="1">
          <a:blip r:embed="rId3">
            <a:alphaModFix/>
          </a:blip>
          <a:srcRect b="0" l="0" r="60435" t="0"/>
          <a:stretch/>
        </p:blipFill>
        <p:spPr>
          <a:xfrm>
            <a:off x="3484950" y="3239700"/>
            <a:ext cx="480200" cy="287900"/>
          </a:xfrm>
          <a:prstGeom prst="rect">
            <a:avLst/>
          </a:prstGeom>
          <a:noFill/>
          <a:ln>
            <a:noFill/>
          </a:ln>
        </p:spPr>
      </p:pic>
      <p:sp>
        <p:nvSpPr>
          <p:cNvPr id="204" name="Google Shape;204;p14"/>
          <p:cNvSpPr/>
          <p:nvPr/>
        </p:nvSpPr>
        <p:spPr>
          <a:xfrm>
            <a:off x="3886650" y="3582225"/>
            <a:ext cx="1370700" cy="3207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5" name="Google Shape;205;p14"/>
          <p:cNvPicPr preferRelativeResize="0"/>
          <p:nvPr/>
        </p:nvPicPr>
        <p:blipFill rotWithShape="1">
          <a:blip r:embed="rId4">
            <a:alphaModFix/>
          </a:blip>
          <a:srcRect b="0" l="0" r="0" t="0"/>
          <a:stretch/>
        </p:blipFill>
        <p:spPr>
          <a:xfrm>
            <a:off x="3667742" y="2866882"/>
            <a:ext cx="1760863" cy="287900"/>
          </a:xfrm>
          <a:prstGeom prst="rect">
            <a:avLst/>
          </a:prstGeom>
          <a:noFill/>
          <a:ln>
            <a:noFill/>
          </a:ln>
        </p:spPr>
      </p:pic>
      <p:sp>
        <p:nvSpPr>
          <p:cNvPr id="206" name="Google Shape;206;p14"/>
          <p:cNvSpPr/>
          <p:nvPr/>
        </p:nvSpPr>
        <p:spPr>
          <a:xfrm>
            <a:off x="2522125" y="2163000"/>
            <a:ext cx="4052100" cy="3804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7" name="Google Shape;207;p14"/>
          <p:cNvPicPr preferRelativeResize="0"/>
          <p:nvPr/>
        </p:nvPicPr>
        <p:blipFill rotWithShape="1">
          <a:blip r:embed="rId5">
            <a:alphaModFix/>
          </a:blip>
          <a:srcRect b="0" l="0" r="0" t="0"/>
          <a:stretch/>
        </p:blipFill>
        <p:spPr>
          <a:xfrm>
            <a:off x="2655812" y="2208075"/>
            <a:ext cx="3784725" cy="290250"/>
          </a:xfrm>
          <a:prstGeom prst="rect">
            <a:avLst/>
          </a:prstGeom>
          <a:noFill/>
          <a:ln>
            <a:noFill/>
          </a:ln>
        </p:spPr>
      </p:pic>
      <p:sp>
        <p:nvSpPr>
          <p:cNvPr id="208" name="Google Shape;208;p14"/>
          <p:cNvSpPr txBox="1"/>
          <p:nvPr/>
        </p:nvSpPr>
        <p:spPr>
          <a:xfrm>
            <a:off x="6881150" y="4650900"/>
            <a:ext cx="2270700" cy="4926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Lato"/>
                <a:ea typeface="Lato"/>
                <a:cs typeface="Lato"/>
                <a:sym typeface="Lato"/>
              </a:rPr>
              <a:t>Slides adapted from Jaeger, H.  (2022) </a:t>
            </a:r>
            <a:r>
              <a:rPr b="0" i="1" lang="en" sz="1000" u="none" cap="none" strike="noStrike">
                <a:solidFill>
                  <a:srgbClr val="000000"/>
                </a:solidFill>
                <a:latin typeface="Lato"/>
                <a:ea typeface="Lato"/>
                <a:cs typeface="Lato"/>
                <a:sym typeface="Lato"/>
              </a:rPr>
              <a:t>Neural Networks </a:t>
            </a:r>
            <a:r>
              <a:rPr b="0" i="0" lang="en" sz="1000" u="none" cap="none" strike="noStrike">
                <a:solidFill>
                  <a:srgbClr val="000000"/>
                </a:solidFill>
                <a:latin typeface="Lato"/>
                <a:ea typeface="Lato"/>
                <a:cs typeface="Lato"/>
                <a:sym typeface="Lato"/>
              </a:rPr>
              <a:t>Lecture Notes</a:t>
            </a:r>
            <a:endParaRPr b="0" i="0" sz="1000" u="none" cap="none" strike="noStrike">
              <a:solidFill>
                <a:srgbClr val="000000"/>
              </a:solidFill>
              <a:latin typeface="Lato"/>
              <a:ea typeface="Lato"/>
              <a:cs typeface="Lato"/>
              <a:sym typeface="Lato"/>
            </a:endParaRPr>
          </a:p>
        </p:txBody>
      </p:sp>
      <p:pic>
        <p:nvPicPr>
          <p:cNvPr id="209" name="Google Shape;209;p14"/>
          <p:cNvPicPr preferRelativeResize="0"/>
          <p:nvPr/>
        </p:nvPicPr>
        <p:blipFill>
          <a:blip r:embed="rId6">
            <a:alphaModFix/>
          </a:blip>
          <a:stretch>
            <a:fillRect/>
          </a:stretch>
        </p:blipFill>
        <p:spPr>
          <a:xfrm>
            <a:off x="7471387" y="2605825"/>
            <a:ext cx="988900" cy="1907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15"/>
          <p:cNvSpPr/>
          <p:nvPr/>
        </p:nvSpPr>
        <p:spPr>
          <a:xfrm>
            <a:off x="3579600" y="2841040"/>
            <a:ext cx="1984800" cy="3207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15"/>
          <p:cNvSpPr txBox="1"/>
          <p:nvPr>
            <p:ph idx="1" type="body"/>
          </p:nvPr>
        </p:nvSpPr>
        <p:spPr>
          <a:xfrm>
            <a:off x="729450" y="1774075"/>
            <a:ext cx="8178000" cy="32169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b="1" lang="en" sz="1600"/>
              <a:t>Given:</a:t>
            </a:r>
            <a:r>
              <a:rPr lang="en" sz="1600"/>
              <a:t> Input-output examples of the form:</a:t>
            </a:r>
            <a:br>
              <a:rPr b="1" lang="en" sz="1600"/>
            </a:br>
            <a:endParaRPr b="1" sz="1600"/>
          </a:p>
          <a:p>
            <a:pPr indent="0" lvl="0" marL="0" rtl="0" algn="l">
              <a:lnSpc>
                <a:spcPct val="115000"/>
              </a:lnSpc>
              <a:spcBef>
                <a:spcPts val="1200"/>
              </a:spcBef>
              <a:spcAft>
                <a:spcPts val="0"/>
              </a:spcAft>
              <a:buSzPts val="1300"/>
              <a:buNone/>
            </a:pPr>
            <a:r>
              <a:rPr b="1" lang="en" sz="1600"/>
              <a:t>Assumption: </a:t>
            </a:r>
            <a:r>
              <a:rPr lang="en" sz="1600"/>
              <a:t>Data is generated by a “true ” function, with some added noise                           :</a:t>
            </a:r>
            <a:br>
              <a:rPr b="1" lang="en" sz="1600"/>
            </a:br>
            <a:endParaRPr b="1" sz="1600"/>
          </a:p>
          <a:p>
            <a:pPr indent="0" lvl="0" marL="0" rtl="0" algn="l">
              <a:lnSpc>
                <a:spcPct val="115000"/>
              </a:lnSpc>
              <a:spcBef>
                <a:spcPts val="1200"/>
              </a:spcBef>
              <a:spcAft>
                <a:spcPts val="0"/>
              </a:spcAft>
              <a:buSzPts val="1300"/>
              <a:buNone/>
            </a:pPr>
            <a:r>
              <a:rPr b="1" lang="en" sz="1600"/>
              <a:t>Goal: </a:t>
            </a:r>
            <a:r>
              <a:rPr lang="en" sz="1600"/>
              <a:t>Learn an approximation             of the generator function to use on new data:</a:t>
            </a:r>
            <a:endParaRPr sz="1600"/>
          </a:p>
          <a:p>
            <a:pPr indent="0" lvl="0" marL="0" rtl="0" algn="l">
              <a:lnSpc>
                <a:spcPct val="115000"/>
              </a:lnSpc>
              <a:spcBef>
                <a:spcPts val="1200"/>
              </a:spcBef>
              <a:spcAft>
                <a:spcPts val="1200"/>
              </a:spcAft>
              <a:buSzPts val="1300"/>
              <a:buNone/>
            </a:pPr>
            <a:br>
              <a:rPr b="1" lang="en" sz="1600"/>
            </a:br>
            <a:r>
              <a:rPr b="1" lang="en" sz="1600"/>
              <a:t>Loss function:</a:t>
            </a:r>
            <a:r>
              <a:rPr lang="en" sz="1600"/>
              <a:t> A distance between              and            such that we can say             is “good” </a:t>
            </a:r>
            <a:br>
              <a:rPr lang="en" sz="1600"/>
            </a:br>
            <a:r>
              <a:rPr lang="en" sz="1600"/>
              <a:t>if </a:t>
            </a:r>
            <a:r>
              <a:rPr i="1" lang="en" sz="1600"/>
              <a:t>L </a:t>
            </a:r>
            <a:r>
              <a:rPr lang="en" sz="1600"/>
              <a:t>is low across many given instances of </a:t>
            </a:r>
            <a:r>
              <a:rPr i="1" lang="en" sz="1600"/>
              <a:t>S</a:t>
            </a:r>
            <a:r>
              <a:rPr lang="en" sz="1600"/>
              <a:t>.</a:t>
            </a:r>
            <a:endParaRPr sz="1600"/>
          </a:p>
        </p:txBody>
      </p:sp>
      <p:sp>
        <p:nvSpPr>
          <p:cNvPr id="216" name="Google Shape;216;p15"/>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 to </a:t>
            </a:r>
            <a:r>
              <a:rPr i="1" lang="en"/>
              <a:t>Supervised </a:t>
            </a:r>
            <a:r>
              <a:rPr lang="en"/>
              <a:t>Machine Learning</a:t>
            </a:r>
            <a:endParaRPr/>
          </a:p>
        </p:txBody>
      </p:sp>
      <p:pic>
        <p:nvPicPr>
          <p:cNvPr id="217" name="Google Shape;217;p15"/>
          <p:cNvPicPr preferRelativeResize="0"/>
          <p:nvPr/>
        </p:nvPicPr>
        <p:blipFill rotWithShape="1">
          <a:blip r:embed="rId3">
            <a:alphaModFix/>
          </a:blip>
          <a:srcRect b="0" l="0" r="0" t="0"/>
          <a:stretch/>
        </p:blipFill>
        <p:spPr>
          <a:xfrm>
            <a:off x="3965149" y="3595531"/>
            <a:ext cx="1213696" cy="287900"/>
          </a:xfrm>
          <a:prstGeom prst="rect">
            <a:avLst/>
          </a:prstGeom>
          <a:noFill/>
          <a:ln>
            <a:noFill/>
          </a:ln>
        </p:spPr>
      </p:pic>
      <p:pic>
        <p:nvPicPr>
          <p:cNvPr id="218" name="Google Shape;218;p15"/>
          <p:cNvPicPr preferRelativeResize="0"/>
          <p:nvPr/>
        </p:nvPicPr>
        <p:blipFill rotWithShape="1">
          <a:blip r:embed="rId3">
            <a:alphaModFix/>
          </a:blip>
          <a:srcRect b="0" l="0" r="60435" t="0"/>
          <a:stretch/>
        </p:blipFill>
        <p:spPr>
          <a:xfrm>
            <a:off x="3484950" y="3239700"/>
            <a:ext cx="480200" cy="287900"/>
          </a:xfrm>
          <a:prstGeom prst="rect">
            <a:avLst/>
          </a:prstGeom>
          <a:noFill/>
          <a:ln>
            <a:noFill/>
          </a:ln>
        </p:spPr>
      </p:pic>
      <p:pic>
        <p:nvPicPr>
          <p:cNvPr id="219" name="Google Shape;219;p15"/>
          <p:cNvPicPr preferRelativeResize="0"/>
          <p:nvPr/>
        </p:nvPicPr>
        <p:blipFill rotWithShape="1">
          <a:blip r:embed="rId3">
            <a:alphaModFix/>
          </a:blip>
          <a:srcRect b="0" l="0" r="60435" t="0"/>
          <a:stretch/>
        </p:blipFill>
        <p:spPr>
          <a:xfrm>
            <a:off x="3905063" y="3957552"/>
            <a:ext cx="480200" cy="287900"/>
          </a:xfrm>
          <a:prstGeom prst="rect">
            <a:avLst/>
          </a:prstGeom>
          <a:noFill/>
          <a:ln>
            <a:noFill/>
          </a:ln>
        </p:spPr>
      </p:pic>
      <p:pic>
        <p:nvPicPr>
          <p:cNvPr id="220" name="Google Shape;220;p15"/>
          <p:cNvPicPr preferRelativeResize="0"/>
          <p:nvPr/>
        </p:nvPicPr>
        <p:blipFill rotWithShape="1">
          <a:blip r:embed="rId3">
            <a:alphaModFix/>
          </a:blip>
          <a:srcRect b="0" l="63408" r="0" t="0"/>
          <a:stretch/>
        </p:blipFill>
        <p:spPr>
          <a:xfrm>
            <a:off x="4743016" y="3949283"/>
            <a:ext cx="444100" cy="287900"/>
          </a:xfrm>
          <a:prstGeom prst="rect">
            <a:avLst/>
          </a:prstGeom>
          <a:noFill/>
          <a:ln>
            <a:noFill/>
          </a:ln>
        </p:spPr>
      </p:pic>
      <p:pic>
        <p:nvPicPr>
          <p:cNvPr id="221" name="Google Shape;221;p15"/>
          <p:cNvPicPr preferRelativeResize="0"/>
          <p:nvPr/>
        </p:nvPicPr>
        <p:blipFill rotWithShape="1">
          <a:blip r:embed="rId3">
            <a:alphaModFix/>
          </a:blip>
          <a:srcRect b="0" l="0" r="60435" t="0"/>
          <a:stretch/>
        </p:blipFill>
        <p:spPr>
          <a:xfrm>
            <a:off x="7044454" y="3967552"/>
            <a:ext cx="480200" cy="287900"/>
          </a:xfrm>
          <a:prstGeom prst="rect">
            <a:avLst/>
          </a:prstGeom>
          <a:noFill/>
          <a:ln>
            <a:noFill/>
          </a:ln>
        </p:spPr>
      </p:pic>
      <p:pic>
        <p:nvPicPr>
          <p:cNvPr id="222" name="Google Shape;222;p15"/>
          <p:cNvPicPr preferRelativeResize="0"/>
          <p:nvPr/>
        </p:nvPicPr>
        <p:blipFill rotWithShape="1">
          <a:blip r:embed="rId4">
            <a:alphaModFix/>
          </a:blip>
          <a:srcRect b="0" l="0" r="0" t="0"/>
          <a:stretch/>
        </p:blipFill>
        <p:spPr>
          <a:xfrm>
            <a:off x="3191450" y="4604500"/>
            <a:ext cx="2713450" cy="287900"/>
          </a:xfrm>
          <a:prstGeom prst="rect">
            <a:avLst/>
          </a:prstGeom>
          <a:noFill/>
          <a:ln>
            <a:noFill/>
          </a:ln>
        </p:spPr>
      </p:pic>
      <p:sp>
        <p:nvSpPr>
          <p:cNvPr id="223" name="Google Shape;223;p15"/>
          <p:cNvSpPr/>
          <p:nvPr/>
        </p:nvSpPr>
        <p:spPr>
          <a:xfrm>
            <a:off x="3886650" y="3582225"/>
            <a:ext cx="1370700" cy="3207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 name="Google Shape;224;p15"/>
          <p:cNvSpPr/>
          <p:nvPr/>
        </p:nvSpPr>
        <p:spPr>
          <a:xfrm>
            <a:off x="3107250" y="4538754"/>
            <a:ext cx="2929500" cy="4194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25" name="Google Shape;225;p15"/>
          <p:cNvPicPr preferRelativeResize="0"/>
          <p:nvPr/>
        </p:nvPicPr>
        <p:blipFill rotWithShape="1">
          <a:blip r:embed="rId5">
            <a:alphaModFix/>
          </a:blip>
          <a:srcRect b="0" l="0" r="0" t="0"/>
          <a:stretch/>
        </p:blipFill>
        <p:spPr>
          <a:xfrm>
            <a:off x="3667742" y="2866882"/>
            <a:ext cx="1760863" cy="287900"/>
          </a:xfrm>
          <a:prstGeom prst="rect">
            <a:avLst/>
          </a:prstGeom>
          <a:noFill/>
          <a:ln>
            <a:noFill/>
          </a:ln>
        </p:spPr>
      </p:pic>
      <p:sp>
        <p:nvSpPr>
          <p:cNvPr id="226" name="Google Shape;226;p15"/>
          <p:cNvSpPr/>
          <p:nvPr/>
        </p:nvSpPr>
        <p:spPr>
          <a:xfrm>
            <a:off x="2522125" y="2163000"/>
            <a:ext cx="4052100" cy="3804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27" name="Google Shape;227;p15"/>
          <p:cNvPicPr preferRelativeResize="0"/>
          <p:nvPr/>
        </p:nvPicPr>
        <p:blipFill rotWithShape="1">
          <a:blip r:embed="rId6">
            <a:alphaModFix/>
          </a:blip>
          <a:srcRect b="0" l="0" r="0" t="0"/>
          <a:stretch/>
        </p:blipFill>
        <p:spPr>
          <a:xfrm>
            <a:off x="2655812" y="2208075"/>
            <a:ext cx="3784725" cy="290250"/>
          </a:xfrm>
          <a:prstGeom prst="rect">
            <a:avLst/>
          </a:prstGeom>
          <a:noFill/>
          <a:ln>
            <a:noFill/>
          </a:ln>
        </p:spPr>
      </p:pic>
      <p:sp>
        <p:nvSpPr>
          <p:cNvPr id="228" name="Google Shape;228;p15"/>
          <p:cNvSpPr txBox="1"/>
          <p:nvPr/>
        </p:nvSpPr>
        <p:spPr>
          <a:xfrm>
            <a:off x="6881150" y="4650900"/>
            <a:ext cx="2270700" cy="4926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Lato"/>
                <a:ea typeface="Lato"/>
                <a:cs typeface="Lato"/>
                <a:sym typeface="Lato"/>
              </a:rPr>
              <a:t>Slides adapted from Jaeger, H.  (2022) </a:t>
            </a:r>
            <a:r>
              <a:rPr b="0" i="1" lang="en" sz="1000" u="none" cap="none" strike="noStrike">
                <a:solidFill>
                  <a:srgbClr val="000000"/>
                </a:solidFill>
                <a:latin typeface="Lato"/>
                <a:ea typeface="Lato"/>
                <a:cs typeface="Lato"/>
                <a:sym typeface="Lato"/>
              </a:rPr>
              <a:t>Neural Networks </a:t>
            </a:r>
            <a:r>
              <a:rPr b="0" i="0" lang="en" sz="1000" u="none" cap="none" strike="noStrike">
                <a:solidFill>
                  <a:srgbClr val="000000"/>
                </a:solidFill>
                <a:latin typeface="Lato"/>
                <a:ea typeface="Lato"/>
                <a:cs typeface="Lato"/>
                <a:sym typeface="Lato"/>
              </a:rPr>
              <a:t>Lecture Notes</a:t>
            </a:r>
            <a:endParaRPr b="0" i="0" sz="1000" u="none" cap="none" strike="noStrike">
              <a:solidFill>
                <a:srgbClr val="000000"/>
              </a:solidFill>
              <a:latin typeface="Lato"/>
              <a:ea typeface="Lato"/>
              <a:cs typeface="Lato"/>
              <a:sym typeface="Lato"/>
            </a:endParaRPr>
          </a:p>
        </p:txBody>
      </p:sp>
      <p:pic>
        <p:nvPicPr>
          <p:cNvPr id="229" name="Google Shape;229;p15"/>
          <p:cNvPicPr preferRelativeResize="0"/>
          <p:nvPr/>
        </p:nvPicPr>
        <p:blipFill>
          <a:blip r:embed="rId7">
            <a:alphaModFix/>
          </a:blip>
          <a:stretch>
            <a:fillRect/>
          </a:stretch>
        </p:blipFill>
        <p:spPr>
          <a:xfrm>
            <a:off x="7471387" y="2605825"/>
            <a:ext cx="988900" cy="1907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17"/>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Aim: Learn a function with low “risk”</a:t>
            </a:r>
            <a:endParaRPr/>
          </a:p>
        </p:txBody>
      </p:sp>
      <p:sp>
        <p:nvSpPr>
          <p:cNvPr id="235" name="Google Shape;235;p17"/>
          <p:cNvSpPr txBox="1"/>
          <p:nvPr>
            <p:ph idx="1" type="body"/>
          </p:nvPr>
        </p:nvSpPr>
        <p:spPr>
          <a:xfrm>
            <a:off x="729450" y="2078875"/>
            <a:ext cx="7688700" cy="2576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b="1" lang="en" sz="1600"/>
              <a:t>Risk: </a:t>
            </a:r>
            <a:r>
              <a:rPr lang="en" sz="1600"/>
              <a:t>What we want to minimize</a:t>
            </a:r>
            <a:br>
              <a:rPr b="1" lang="en" sz="1600"/>
            </a:br>
            <a:endParaRPr b="1" sz="1600"/>
          </a:p>
          <a:p>
            <a:pPr indent="0" lvl="0" marL="0" rtl="0" algn="l">
              <a:lnSpc>
                <a:spcPct val="115000"/>
              </a:lnSpc>
              <a:spcBef>
                <a:spcPts val="1200"/>
              </a:spcBef>
              <a:spcAft>
                <a:spcPts val="1200"/>
              </a:spcAft>
              <a:buSzPts val="1300"/>
              <a:buNone/>
            </a:pPr>
            <a:br>
              <a:rPr b="1" lang="en" sz="1600"/>
            </a:br>
            <a:r>
              <a:rPr b="1" i="1" lang="en" sz="1600"/>
              <a:t>Empirical</a:t>
            </a:r>
            <a:r>
              <a:rPr b="1" lang="en" sz="1600"/>
              <a:t> Risk:</a:t>
            </a:r>
            <a:r>
              <a:rPr lang="en" sz="1600"/>
              <a:t> What we can actually calculate with data</a:t>
            </a:r>
            <a:br>
              <a:rPr lang="en" sz="1600"/>
            </a:br>
            <a:r>
              <a:rPr lang="en" sz="1600"/>
              <a:t>		            (for a “candidate” model </a:t>
            </a:r>
            <a:r>
              <a:rPr b="1" i="1" lang="en" sz="1600"/>
              <a:t>h</a:t>
            </a:r>
            <a:r>
              <a:rPr lang="en" sz="1600"/>
              <a:t>, averaged over </a:t>
            </a:r>
            <a:r>
              <a:rPr b="1" i="1" lang="en" sz="1600"/>
              <a:t>N</a:t>
            </a:r>
            <a:r>
              <a:rPr i="1" lang="en" sz="1600"/>
              <a:t> </a:t>
            </a:r>
            <a:r>
              <a:rPr lang="en" sz="1600"/>
              <a:t>training examples)</a:t>
            </a:r>
            <a:endParaRPr sz="1600"/>
          </a:p>
        </p:txBody>
      </p:sp>
      <p:pic>
        <p:nvPicPr>
          <p:cNvPr id="236" name="Google Shape;236;p17"/>
          <p:cNvPicPr preferRelativeResize="0"/>
          <p:nvPr/>
        </p:nvPicPr>
        <p:blipFill rotWithShape="1">
          <a:blip r:embed="rId3">
            <a:alphaModFix/>
          </a:blip>
          <a:srcRect b="72077" l="0" r="0" t="0"/>
          <a:stretch/>
        </p:blipFill>
        <p:spPr>
          <a:xfrm>
            <a:off x="2764450" y="2581075"/>
            <a:ext cx="3254875" cy="300200"/>
          </a:xfrm>
          <a:prstGeom prst="rect">
            <a:avLst/>
          </a:prstGeom>
          <a:noFill/>
          <a:ln>
            <a:noFill/>
          </a:ln>
        </p:spPr>
      </p:pic>
      <p:pic>
        <p:nvPicPr>
          <p:cNvPr id="237" name="Google Shape;237;p17"/>
          <p:cNvPicPr preferRelativeResize="0"/>
          <p:nvPr/>
        </p:nvPicPr>
        <p:blipFill rotWithShape="1">
          <a:blip r:embed="rId3">
            <a:alphaModFix/>
          </a:blip>
          <a:srcRect b="0" l="0" r="0" t="30901"/>
          <a:stretch/>
        </p:blipFill>
        <p:spPr>
          <a:xfrm>
            <a:off x="2946350" y="3768300"/>
            <a:ext cx="3254875" cy="7429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18"/>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Common Approaches</a:t>
            </a:r>
            <a:endParaRPr/>
          </a:p>
        </p:txBody>
      </p:sp>
      <p:sp>
        <p:nvSpPr>
          <p:cNvPr id="243" name="Google Shape;243;p18"/>
          <p:cNvSpPr txBox="1"/>
          <p:nvPr>
            <p:ph idx="1" type="body"/>
          </p:nvPr>
        </p:nvSpPr>
        <p:spPr>
          <a:xfrm>
            <a:off x="729450" y="2244275"/>
            <a:ext cx="4567200" cy="2261100"/>
          </a:xfrm>
          <a:prstGeom prst="rect">
            <a:avLst/>
          </a:prstGeom>
          <a:noFill/>
          <a:ln>
            <a:noFill/>
          </a:ln>
        </p:spPr>
        <p:txBody>
          <a:bodyPr anchorCtr="0" anchor="t" bIns="91425" lIns="91425" spcFirstLastPara="1" rIns="91425" wrap="square" tIns="91425">
            <a:normAutofit/>
          </a:bodyPr>
          <a:lstStyle/>
          <a:p>
            <a:pPr indent="-330200" lvl="0" marL="457200" rtl="0" algn="l">
              <a:lnSpc>
                <a:spcPct val="115000"/>
              </a:lnSpc>
              <a:spcBef>
                <a:spcPts val="0"/>
              </a:spcBef>
              <a:spcAft>
                <a:spcPts val="0"/>
              </a:spcAft>
              <a:buSzPts val="1600"/>
              <a:buChar char="-"/>
            </a:pPr>
            <a:r>
              <a:rPr lang="en" sz="1600"/>
              <a:t>(Generalized) </a:t>
            </a:r>
            <a:r>
              <a:rPr lang="en" sz="1600"/>
              <a:t>Linear/Logistic Regression</a:t>
            </a:r>
            <a:endParaRPr sz="1600"/>
          </a:p>
          <a:p>
            <a:pPr indent="-330200" lvl="0" marL="457200" rtl="0" algn="l">
              <a:lnSpc>
                <a:spcPct val="115000"/>
              </a:lnSpc>
              <a:spcBef>
                <a:spcPts val="0"/>
              </a:spcBef>
              <a:spcAft>
                <a:spcPts val="0"/>
              </a:spcAft>
              <a:buSzPts val="1600"/>
              <a:buChar char="-"/>
            </a:pPr>
            <a:r>
              <a:rPr lang="en" sz="1600"/>
              <a:t>(Boosted) Decision trees/Random Forests</a:t>
            </a:r>
            <a:endParaRPr sz="1600"/>
          </a:p>
          <a:p>
            <a:pPr indent="-330200" lvl="0" marL="457200" rtl="0" algn="l">
              <a:lnSpc>
                <a:spcPct val="115000"/>
              </a:lnSpc>
              <a:spcBef>
                <a:spcPts val="0"/>
              </a:spcBef>
              <a:spcAft>
                <a:spcPts val="0"/>
              </a:spcAft>
              <a:buSzPts val="1600"/>
              <a:buChar char="-"/>
            </a:pPr>
            <a:r>
              <a:rPr lang="en" sz="1600"/>
              <a:t>Support Vector Machines</a:t>
            </a:r>
            <a:endParaRPr sz="1600"/>
          </a:p>
          <a:p>
            <a:pPr indent="-330200" lvl="0" marL="457200" rtl="0" algn="l">
              <a:lnSpc>
                <a:spcPct val="115000"/>
              </a:lnSpc>
              <a:spcBef>
                <a:spcPts val="0"/>
              </a:spcBef>
              <a:spcAft>
                <a:spcPts val="0"/>
              </a:spcAft>
              <a:buSzPts val="1600"/>
              <a:buChar char="-"/>
            </a:pPr>
            <a:r>
              <a:rPr lang="en" sz="1600"/>
              <a:t>Naive Bayes Classifiers</a:t>
            </a:r>
            <a:endParaRPr sz="1600"/>
          </a:p>
          <a:p>
            <a:pPr indent="-330200" lvl="0" marL="457200" rtl="0" algn="l">
              <a:lnSpc>
                <a:spcPct val="115000"/>
              </a:lnSpc>
              <a:spcBef>
                <a:spcPts val="0"/>
              </a:spcBef>
              <a:spcAft>
                <a:spcPts val="0"/>
              </a:spcAft>
              <a:buSzPts val="1600"/>
              <a:buChar char="-"/>
            </a:pPr>
            <a:r>
              <a:rPr b="1" lang="en" sz="1600"/>
              <a:t>Neural Networks</a:t>
            </a:r>
            <a:endParaRPr b="1" sz="1600"/>
          </a:p>
          <a:p>
            <a:pPr indent="-330200" lvl="0" marL="457200" rtl="0" algn="l">
              <a:lnSpc>
                <a:spcPct val="115000"/>
              </a:lnSpc>
              <a:spcBef>
                <a:spcPts val="0"/>
              </a:spcBef>
              <a:spcAft>
                <a:spcPts val="0"/>
              </a:spcAft>
              <a:buSzPts val="1600"/>
              <a:buChar char="-"/>
            </a:pPr>
            <a:r>
              <a:rPr lang="en" sz="1600"/>
              <a:t>…</a:t>
            </a:r>
            <a:endParaRPr sz="1600"/>
          </a:p>
        </p:txBody>
      </p:sp>
      <p:pic>
        <p:nvPicPr>
          <p:cNvPr id="244" name="Google Shape;244;p18"/>
          <p:cNvPicPr preferRelativeResize="0"/>
          <p:nvPr/>
        </p:nvPicPr>
        <p:blipFill rotWithShape="1">
          <a:blip r:embed="rId3">
            <a:alphaModFix/>
          </a:blip>
          <a:srcRect b="0" l="0" r="0" t="0"/>
          <a:stretch/>
        </p:blipFill>
        <p:spPr>
          <a:xfrm>
            <a:off x="7173063" y="2532713"/>
            <a:ext cx="1951725" cy="382869"/>
          </a:xfrm>
          <a:prstGeom prst="rect">
            <a:avLst/>
          </a:prstGeom>
          <a:noFill/>
          <a:ln>
            <a:noFill/>
          </a:ln>
        </p:spPr>
      </p:pic>
      <p:pic>
        <p:nvPicPr>
          <p:cNvPr id="245" name="Google Shape;245;p18"/>
          <p:cNvPicPr preferRelativeResize="0"/>
          <p:nvPr/>
        </p:nvPicPr>
        <p:blipFill rotWithShape="1">
          <a:blip r:embed="rId4">
            <a:alphaModFix/>
          </a:blip>
          <a:srcRect b="0" l="7166" r="6693" t="27787"/>
          <a:stretch/>
        </p:blipFill>
        <p:spPr>
          <a:xfrm>
            <a:off x="6153484" y="3368300"/>
            <a:ext cx="2352794" cy="1326400"/>
          </a:xfrm>
          <a:prstGeom prst="rect">
            <a:avLst/>
          </a:prstGeom>
          <a:noFill/>
          <a:ln>
            <a:noFill/>
          </a:ln>
        </p:spPr>
      </p:pic>
      <p:pic>
        <p:nvPicPr>
          <p:cNvPr id="246" name="Google Shape;246;p18"/>
          <p:cNvPicPr preferRelativeResize="0"/>
          <p:nvPr/>
        </p:nvPicPr>
        <p:blipFill rotWithShape="1">
          <a:blip r:embed="rId5">
            <a:alphaModFix/>
          </a:blip>
          <a:srcRect b="0" l="52202" r="6313" t="0"/>
          <a:stretch/>
        </p:blipFill>
        <p:spPr>
          <a:xfrm>
            <a:off x="5431563" y="2032200"/>
            <a:ext cx="1339625" cy="1383900"/>
          </a:xfrm>
          <a:prstGeom prst="rect">
            <a:avLst/>
          </a:prstGeom>
          <a:noFill/>
          <a:ln>
            <a:noFill/>
          </a:ln>
        </p:spPr>
      </p:pic>
      <p:sp>
        <p:nvSpPr>
          <p:cNvPr id="247" name="Google Shape;247;p18"/>
          <p:cNvSpPr txBox="1"/>
          <p:nvPr/>
        </p:nvSpPr>
        <p:spPr>
          <a:xfrm>
            <a:off x="5515625" y="4804800"/>
            <a:ext cx="3628500" cy="338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000"/>
              <a:buFont typeface="Arial"/>
              <a:buNone/>
            </a:pPr>
            <a:r>
              <a:rPr b="0" i="1" lang="en" sz="1000" u="none" cap="none" strike="noStrike">
                <a:solidFill>
                  <a:srgbClr val="000000"/>
                </a:solidFill>
                <a:latin typeface="Lato"/>
                <a:ea typeface="Lato"/>
                <a:cs typeface="Lato"/>
                <a:sym typeface="Lato"/>
              </a:rPr>
              <a:t>Images of regressions, decision tree, and SVM from scikit-learn.org</a:t>
            </a:r>
            <a:endParaRPr b="0" i="1" sz="1000" u="none" cap="none" strike="noStrike">
              <a:solidFill>
                <a:srgbClr val="000000"/>
              </a:solidFill>
              <a:latin typeface="Lato"/>
              <a:ea typeface="Lato"/>
              <a:cs typeface="Lato"/>
              <a:sym typeface="Lato"/>
            </a:endParaRPr>
          </a:p>
        </p:txBody>
      </p:sp>
      <p:pic>
        <p:nvPicPr>
          <p:cNvPr id="248" name="Google Shape;248;p18"/>
          <p:cNvPicPr preferRelativeResize="0"/>
          <p:nvPr/>
        </p:nvPicPr>
        <p:blipFill rotWithShape="1">
          <a:blip r:embed="rId6">
            <a:alphaModFix/>
          </a:blip>
          <a:srcRect b="0" l="3857" r="10620" t="8659"/>
          <a:stretch/>
        </p:blipFill>
        <p:spPr>
          <a:xfrm>
            <a:off x="5138150" y="710050"/>
            <a:ext cx="1774050" cy="1326401"/>
          </a:xfrm>
          <a:prstGeom prst="rect">
            <a:avLst/>
          </a:prstGeom>
          <a:noFill/>
          <a:ln>
            <a:noFill/>
          </a:ln>
        </p:spPr>
      </p:pic>
      <p:pic>
        <p:nvPicPr>
          <p:cNvPr id="249" name="Google Shape;249;p18"/>
          <p:cNvPicPr preferRelativeResize="0"/>
          <p:nvPr/>
        </p:nvPicPr>
        <p:blipFill rotWithShape="1">
          <a:blip r:embed="rId7">
            <a:alphaModFix/>
          </a:blip>
          <a:srcRect b="0" l="0" r="0" t="0"/>
          <a:stretch/>
        </p:blipFill>
        <p:spPr>
          <a:xfrm>
            <a:off x="7084250" y="481450"/>
            <a:ext cx="1951699" cy="170165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19"/>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Artificial vs Biological NNs</a:t>
            </a:r>
            <a:endParaRPr/>
          </a:p>
        </p:txBody>
      </p:sp>
      <p:pic>
        <p:nvPicPr>
          <p:cNvPr id="255" name="Google Shape;255;p19"/>
          <p:cNvPicPr preferRelativeResize="0"/>
          <p:nvPr/>
        </p:nvPicPr>
        <p:blipFill rotWithShape="1">
          <a:blip r:embed="rId3">
            <a:alphaModFix/>
          </a:blip>
          <a:srcRect b="0" l="0" r="0" t="0"/>
          <a:stretch/>
        </p:blipFill>
        <p:spPr>
          <a:xfrm>
            <a:off x="6135312" y="578087"/>
            <a:ext cx="2919925" cy="2016325"/>
          </a:xfrm>
          <a:prstGeom prst="rect">
            <a:avLst/>
          </a:prstGeom>
          <a:noFill/>
          <a:ln>
            <a:noFill/>
          </a:ln>
        </p:spPr>
      </p:pic>
      <p:sp>
        <p:nvSpPr>
          <p:cNvPr id="256" name="Google Shape;256;p19"/>
          <p:cNvSpPr txBox="1"/>
          <p:nvPr>
            <p:ph idx="1" type="body"/>
          </p:nvPr>
        </p:nvSpPr>
        <p:spPr>
          <a:xfrm>
            <a:off x="729450" y="2006250"/>
            <a:ext cx="7275600" cy="3006300"/>
          </a:xfrm>
          <a:prstGeom prst="rect">
            <a:avLst/>
          </a:prstGeom>
          <a:noFill/>
          <a:ln>
            <a:noFill/>
          </a:ln>
        </p:spPr>
        <p:txBody>
          <a:bodyPr anchorCtr="0" anchor="t" bIns="91425" lIns="91425" spcFirstLastPara="1" rIns="91425" wrap="square" tIns="91425">
            <a:normAutofit lnSpcReduction="20000"/>
          </a:bodyPr>
          <a:lstStyle/>
          <a:p>
            <a:pPr indent="0" lvl="0" marL="0" rtl="0" algn="l">
              <a:lnSpc>
                <a:spcPct val="115000"/>
              </a:lnSpc>
              <a:spcBef>
                <a:spcPts val="0"/>
              </a:spcBef>
              <a:spcAft>
                <a:spcPts val="0"/>
              </a:spcAft>
              <a:buSzPts val="1300"/>
              <a:buNone/>
            </a:pPr>
            <a:r>
              <a:rPr b="1" lang="en"/>
              <a:t>ANNs initially inspired by the brain:</a:t>
            </a:r>
            <a:br>
              <a:rPr b="1" lang="en"/>
            </a:br>
            <a:r>
              <a:rPr b="1" lang="en"/>
              <a:t>	Alexander Bain (1873), William James (1890)</a:t>
            </a:r>
            <a:br>
              <a:rPr lang="en"/>
            </a:br>
            <a:r>
              <a:rPr lang="en"/>
              <a:t>		Electrical connections/flow of neurons result in thought </a:t>
            </a:r>
            <a:br>
              <a:rPr lang="en"/>
            </a:br>
            <a:r>
              <a:rPr lang="en"/>
              <a:t>		and movement</a:t>
            </a:r>
            <a:br>
              <a:rPr lang="en"/>
            </a:br>
            <a:r>
              <a:rPr lang="en"/>
              <a:t>	</a:t>
            </a:r>
            <a:r>
              <a:rPr b="1" lang="en"/>
              <a:t>McColloch &amp; Pitts (1943)</a:t>
            </a:r>
            <a:br>
              <a:rPr b="1" lang="en"/>
            </a:br>
            <a:r>
              <a:rPr b="1" lang="en"/>
              <a:t>		</a:t>
            </a:r>
            <a:r>
              <a:rPr lang="en"/>
              <a:t>Modern mathematical “artificial” NN models (not the only neural network model!)</a:t>
            </a:r>
            <a:br>
              <a:rPr lang="en"/>
            </a:br>
            <a:r>
              <a:rPr lang="en"/>
              <a:t>	</a:t>
            </a:r>
            <a:r>
              <a:rPr b="1" lang="en"/>
              <a:t>Rosenblatt (1958)</a:t>
            </a:r>
            <a:br>
              <a:rPr b="1" lang="en"/>
            </a:br>
            <a:r>
              <a:rPr b="1" lang="en"/>
              <a:t>		</a:t>
            </a:r>
            <a:r>
              <a:rPr lang="en"/>
              <a:t>Description of the </a:t>
            </a:r>
            <a:r>
              <a:rPr i="1" lang="en"/>
              <a:t>perceptron</a:t>
            </a:r>
            <a:br>
              <a:rPr i="1" lang="en"/>
            </a:br>
            <a:r>
              <a:rPr i="1" lang="en"/>
              <a:t>	</a:t>
            </a:r>
            <a:r>
              <a:rPr b="1" lang="en"/>
              <a:t>Rumelhart, Hinton &amp; Williams (1986)</a:t>
            </a:r>
            <a:br>
              <a:rPr b="1" lang="en"/>
            </a:br>
            <a:r>
              <a:rPr b="1" lang="en"/>
              <a:t>		</a:t>
            </a:r>
            <a:r>
              <a:rPr i="1" lang="en"/>
              <a:t>Multi-layer</a:t>
            </a:r>
            <a:r>
              <a:rPr lang="en"/>
              <a:t> perceptrons and error backpropagation (learning principle)</a:t>
            </a:r>
            <a:endParaRPr/>
          </a:p>
          <a:p>
            <a:pPr indent="0" lvl="0" marL="0" rtl="0" algn="l">
              <a:lnSpc>
                <a:spcPct val="115000"/>
              </a:lnSpc>
              <a:spcBef>
                <a:spcPts val="1200"/>
              </a:spcBef>
              <a:spcAft>
                <a:spcPts val="1200"/>
              </a:spcAft>
              <a:buSzPts val="1300"/>
              <a:buNone/>
            </a:pPr>
            <a:r>
              <a:rPr b="1" lang="en"/>
              <a:t>Modern:</a:t>
            </a:r>
            <a:br>
              <a:rPr b="1" lang="en"/>
            </a:br>
            <a:r>
              <a:rPr lang="en"/>
              <a:t>	- ANNs used </a:t>
            </a:r>
            <a:r>
              <a:rPr i="1" lang="en"/>
              <a:t>everywhere</a:t>
            </a:r>
            <a:r>
              <a:rPr lang="en"/>
              <a:t> for </a:t>
            </a:r>
            <a:r>
              <a:rPr i="1" lang="en"/>
              <a:t>everything!</a:t>
            </a:r>
            <a:br>
              <a:rPr b="1" lang="en"/>
            </a:br>
            <a:r>
              <a:rPr b="1" lang="en"/>
              <a:t>	</a:t>
            </a:r>
            <a:r>
              <a:rPr lang="en"/>
              <a:t>- Simplified, abstracted version of “synaptically”-connected “neurons”</a:t>
            </a:r>
            <a:br>
              <a:rPr lang="en"/>
            </a:br>
            <a:r>
              <a:rPr lang="en"/>
              <a:t>	- Biologically implausible</a:t>
            </a:r>
            <a:endParaRPr/>
          </a:p>
        </p:txBody>
      </p:sp>
      <p:sp>
        <p:nvSpPr>
          <p:cNvPr id="257" name="Google Shape;257;p19"/>
          <p:cNvSpPr txBox="1"/>
          <p:nvPr/>
        </p:nvSpPr>
        <p:spPr>
          <a:xfrm>
            <a:off x="6275275" y="2641450"/>
            <a:ext cx="26400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1" lang="en" sz="1000" u="none" cap="none" strike="noStrike">
                <a:solidFill>
                  <a:srgbClr val="000000"/>
                </a:solidFill>
                <a:latin typeface="Lato"/>
                <a:ea typeface="Lato"/>
                <a:cs typeface="Lato"/>
                <a:sym typeface="Lato"/>
              </a:rPr>
              <a:t>Source: linkedin.com/company/deeplearningai</a:t>
            </a:r>
            <a:endParaRPr b="0" i="1" sz="1000" u="none" cap="none" strike="noStrike">
              <a:solidFill>
                <a:srgbClr val="000000"/>
              </a:solidFill>
              <a:latin typeface="Lato"/>
              <a:ea typeface="Lato"/>
              <a:cs typeface="Lato"/>
              <a:sym typeface="Lat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20"/>
          <p:cNvSpPr txBox="1"/>
          <p:nvPr>
            <p:ph type="title"/>
          </p:nvPr>
        </p:nvSpPr>
        <p:spPr>
          <a:xfrm>
            <a:off x="729450" y="1322450"/>
            <a:ext cx="7688400" cy="15186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3600"/>
              <a:buNone/>
            </a:pPr>
            <a:r>
              <a:rPr lang="en"/>
              <a:t>Building a Neural Network</a:t>
            </a:r>
            <a:endParaRPr/>
          </a:p>
          <a:p>
            <a:pPr indent="0" lvl="0" marL="0" rtl="0" algn="l">
              <a:lnSpc>
                <a:spcPct val="100000"/>
              </a:lnSpc>
              <a:spcBef>
                <a:spcPts val="0"/>
              </a:spcBef>
              <a:spcAft>
                <a:spcPts val="0"/>
              </a:spcAft>
              <a:buSzPts val="3600"/>
              <a:buNone/>
            </a:pPr>
            <a:r>
              <a:rPr lang="en"/>
              <a:t>From Scratch </a:t>
            </a:r>
            <a:r>
              <a:rPr b="0" lang="en"/>
              <a:t>(mathematically)</a:t>
            </a:r>
            <a:endParaRPr b="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pic>
        <p:nvPicPr>
          <p:cNvPr id="267" name="Google Shape;267;p21"/>
          <p:cNvPicPr preferRelativeResize="0"/>
          <p:nvPr/>
        </p:nvPicPr>
        <p:blipFill rotWithShape="1">
          <a:blip r:embed="rId3">
            <a:alphaModFix/>
          </a:blip>
          <a:srcRect b="0" l="0" r="0" t="0"/>
          <a:stretch/>
        </p:blipFill>
        <p:spPr>
          <a:xfrm>
            <a:off x="2637575" y="938223"/>
            <a:ext cx="3868877" cy="3774845"/>
          </a:xfrm>
          <a:prstGeom prst="rect">
            <a:avLst/>
          </a:prstGeom>
          <a:noFill/>
          <a:ln>
            <a:noFill/>
          </a:ln>
        </p:spPr>
      </p:pic>
      <p:sp>
        <p:nvSpPr>
          <p:cNvPr id="268" name="Google Shape;268;p21"/>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g36268302918_1_0"/>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 Titular History</a:t>
            </a:r>
            <a:endParaRPr/>
          </a:p>
        </p:txBody>
      </p:sp>
      <p:sp>
        <p:nvSpPr>
          <p:cNvPr id="96" name="Google Shape;96;g36268302918_1_0"/>
          <p:cNvSpPr txBox="1"/>
          <p:nvPr>
            <p:ph idx="1" type="body"/>
          </p:nvPr>
        </p:nvSpPr>
        <p:spPr>
          <a:xfrm>
            <a:off x="729450" y="2078875"/>
            <a:ext cx="7688700" cy="2261100"/>
          </a:xfrm>
          <a:prstGeom prst="rect">
            <a:avLst/>
          </a:prstGeom>
        </p:spPr>
        <p:txBody>
          <a:bodyPr anchorCtr="0" anchor="t" bIns="91425" lIns="91425" spcFirstLastPara="1" rIns="91425" wrap="square" tIns="91425">
            <a:normAutofit lnSpcReduction="20000"/>
          </a:bodyPr>
          <a:lstStyle/>
          <a:p>
            <a:pPr indent="-355600" lvl="0" marL="457200" rtl="0" algn="l">
              <a:spcBef>
                <a:spcPts val="0"/>
              </a:spcBef>
              <a:spcAft>
                <a:spcPts val="0"/>
              </a:spcAft>
              <a:buSzPts val="2000"/>
              <a:buChar char="●"/>
            </a:pPr>
            <a:r>
              <a:rPr lang="en" sz="2000"/>
              <a:t>Why you should consider Neural Networks</a:t>
            </a:r>
            <a:endParaRPr sz="2000"/>
          </a:p>
          <a:p>
            <a:pPr indent="0" lvl="0" marL="0" rtl="0" algn="l">
              <a:spcBef>
                <a:spcPts val="0"/>
              </a:spcBef>
              <a:spcAft>
                <a:spcPts val="0"/>
              </a:spcAft>
              <a:buNone/>
            </a:pPr>
            <a:r>
              <a:t/>
            </a:r>
            <a:endParaRPr sz="2000"/>
          </a:p>
          <a:p>
            <a:pPr indent="-355600" lvl="0" marL="457200" rtl="0" algn="l">
              <a:spcBef>
                <a:spcPts val="0"/>
              </a:spcBef>
              <a:spcAft>
                <a:spcPts val="0"/>
              </a:spcAft>
              <a:buSzPts val="2000"/>
              <a:buChar char="●"/>
            </a:pPr>
            <a:r>
              <a:rPr lang="en" sz="2000"/>
              <a:t>An Introduction to Neural Networks</a:t>
            </a:r>
            <a:endParaRPr sz="2000"/>
          </a:p>
          <a:p>
            <a:pPr indent="0" lvl="0" marL="0" rtl="0" algn="l">
              <a:spcBef>
                <a:spcPts val="0"/>
              </a:spcBef>
              <a:spcAft>
                <a:spcPts val="0"/>
              </a:spcAft>
              <a:buNone/>
            </a:pPr>
            <a:r>
              <a:t/>
            </a:r>
            <a:endParaRPr sz="2000"/>
          </a:p>
          <a:p>
            <a:pPr indent="-355600" lvl="0" marL="457200" rtl="0" algn="l">
              <a:spcBef>
                <a:spcPts val="0"/>
              </a:spcBef>
              <a:spcAft>
                <a:spcPts val="0"/>
              </a:spcAft>
              <a:buSzPts val="2000"/>
              <a:buChar char="●"/>
            </a:pPr>
            <a:r>
              <a:rPr lang="en" sz="2000"/>
              <a:t>I don’t need to convince you to use Neural Networks</a:t>
            </a:r>
            <a:endParaRPr sz="2000"/>
          </a:p>
          <a:p>
            <a:pPr indent="0" lvl="0" marL="0" rtl="0" algn="l">
              <a:spcBef>
                <a:spcPts val="0"/>
              </a:spcBef>
              <a:spcAft>
                <a:spcPts val="0"/>
              </a:spcAft>
              <a:buNone/>
            </a:pPr>
            <a:r>
              <a:t/>
            </a:r>
            <a:endParaRPr sz="2000"/>
          </a:p>
          <a:p>
            <a:pPr indent="-355600" lvl="0" marL="457200" rtl="0" algn="l">
              <a:spcBef>
                <a:spcPts val="0"/>
              </a:spcBef>
              <a:spcAft>
                <a:spcPts val="0"/>
              </a:spcAft>
              <a:buSzPts val="2000"/>
              <a:buChar char="●"/>
            </a:pPr>
            <a:r>
              <a:rPr b="1" i="1" lang="en" sz="2000"/>
              <a:t>You Already use Neural Networks</a:t>
            </a:r>
            <a:endParaRPr b="1" i="1" sz="2000"/>
          </a:p>
        </p:txBody>
      </p:sp>
      <p:sp>
        <p:nvSpPr>
          <p:cNvPr id="97" name="Google Shape;97;g36268302918_1_0"/>
          <p:cNvSpPr txBox="1"/>
          <p:nvPr/>
        </p:nvSpPr>
        <p:spPr>
          <a:xfrm>
            <a:off x="7332050" y="2027781"/>
            <a:ext cx="1498800" cy="233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chemeClr val="accent1"/>
                </a:solidFill>
                <a:latin typeface="Lato"/>
                <a:ea typeface="Lato"/>
                <a:cs typeface="Lato"/>
                <a:sym typeface="Lato"/>
              </a:rPr>
              <a:t>2022</a:t>
            </a:r>
            <a:endParaRPr sz="2000">
              <a:solidFill>
                <a:schemeClr val="accent1"/>
              </a:solidFill>
              <a:latin typeface="Lato"/>
              <a:ea typeface="Lato"/>
              <a:cs typeface="Lato"/>
              <a:sym typeface="Lato"/>
            </a:endParaRPr>
          </a:p>
          <a:p>
            <a:pPr indent="0" lvl="0" marL="0" rtl="0" algn="l">
              <a:spcBef>
                <a:spcPts val="0"/>
              </a:spcBef>
              <a:spcAft>
                <a:spcPts val="0"/>
              </a:spcAft>
              <a:buNone/>
            </a:pPr>
            <a:r>
              <a:t/>
            </a:r>
            <a:endParaRPr sz="2000">
              <a:solidFill>
                <a:schemeClr val="accent1"/>
              </a:solidFill>
              <a:latin typeface="Lato"/>
              <a:ea typeface="Lato"/>
              <a:cs typeface="Lato"/>
              <a:sym typeface="Lato"/>
            </a:endParaRPr>
          </a:p>
          <a:p>
            <a:pPr indent="0" lvl="0" marL="0" rtl="0" algn="l">
              <a:spcBef>
                <a:spcPts val="0"/>
              </a:spcBef>
              <a:spcAft>
                <a:spcPts val="0"/>
              </a:spcAft>
              <a:buNone/>
            </a:pPr>
            <a:r>
              <a:rPr lang="en" sz="2000">
                <a:solidFill>
                  <a:schemeClr val="accent1"/>
                </a:solidFill>
                <a:latin typeface="Lato"/>
                <a:ea typeface="Lato"/>
                <a:cs typeface="Lato"/>
                <a:sym typeface="Lato"/>
              </a:rPr>
              <a:t>2023</a:t>
            </a:r>
            <a:endParaRPr sz="2000">
              <a:solidFill>
                <a:schemeClr val="accent1"/>
              </a:solidFill>
              <a:latin typeface="Lato"/>
              <a:ea typeface="Lato"/>
              <a:cs typeface="Lato"/>
              <a:sym typeface="Lato"/>
            </a:endParaRPr>
          </a:p>
          <a:p>
            <a:pPr indent="0" lvl="0" marL="0" rtl="0" algn="l">
              <a:spcBef>
                <a:spcPts val="0"/>
              </a:spcBef>
              <a:spcAft>
                <a:spcPts val="0"/>
              </a:spcAft>
              <a:buNone/>
            </a:pPr>
            <a:r>
              <a:t/>
            </a:r>
            <a:endParaRPr sz="2000">
              <a:solidFill>
                <a:schemeClr val="accent1"/>
              </a:solidFill>
              <a:latin typeface="Lato"/>
              <a:ea typeface="Lato"/>
              <a:cs typeface="Lato"/>
              <a:sym typeface="Lato"/>
            </a:endParaRPr>
          </a:p>
          <a:p>
            <a:pPr indent="0" lvl="0" marL="0" rtl="0" algn="l">
              <a:spcBef>
                <a:spcPts val="0"/>
              </a:spcBef>
              <a:spcAft>
                <a:spcPts val="0"/>
              </a:spcAft>
              <a:buNone/>
            </a:pPr>
            <a:r>
              <a:rPr lang="en" sz="2000">
                <a:solidFill>
                  <a:schemeClr val="accent1"/>
                </a:solidFill>
                <a:latin typeface="Lato"/>
                <a:ea typeface="Lato"/>
                <a:cs typeface="Lato"/>
                <a:sym typeface="Lato"/>
              </a:rPr>
              <a:t>2024</a:t>
            </a:r>
            <a:endParaRPr sz="2000">
              <a:solidFill>
                <a:schemeClr val="accent1"/>
              </a:solidFill>
              <a:latin typeface="Lato"/>
              <a:ea typeface="Lato"/>
              <a:cs typeface="Lato"/>
              <a:sym typeface="Lato"/>
            </a:endParaRPr>
          </a:p>
          <a:p>
            <a:pPr indent="0" lvl="0" marL="0" rtl="0" algn="l">
              <a:spcBef>
                <a:spcPts val="0"/>
              </a:spcBef>
              <a:spcAft>
                <a:spcPts val="0"/>
              </a:spcAft>
              <a:buNone/>
            </a:pPr>
            <a:r>
              <a:t/>
            </a:r>
            <a:endParaRPr sz="2000">
              <a:solidFill>
                <a:schemeClr val="accent1"/>
              </a:solidFill>
              <a:latin typeface="Lato"/>
              <a:ea typeface="Lato"/>
              <a:cs typeface="Lato"/>
              <a:sym typeface="Lato"/>
            </a:endParaRPr>
          </a:p>
          <a:p>
            <a:pPr indent="0" lvl="0" marL="0" rtl="0" algn="l">
              <a:spcBef>
                <a:spcPts val="0"/>
              </a:spcBef>
              <a:spcAft>
                <a:spcPts val="0"/>
              </a:spcAft>
              <a:buNone/>
            </a:pPr>
            <a:r>
              <a:rPr lang="en" sz="2000">
                <a:solidFill>
                  <a:schemeClr val="accent1"/>
                </a:solidFill>
                <a:latin typeface="Lato"/>
                <a:ea typeface="Lato"/>
                <a:cs typeface="Lato"/>
                <a:sym typeface="Lato"/>
              </a:rPr>
              <a:t>2025</a:t>
            </a:r>
            <a:endParaRPr sz="2000">
              <a:solidFill>
                <a:schemeClr val="accent1"/>
              </a:solidFill>
              <a:latin typeface="Lato"/>
              <a:ea typeface="Lato"/>
              <a:cs typeface="Lato"/>
              <a:sym typeface="Lato"/>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pic>
        <p:nvPicPr>
          <p:cNvPr id="273" name="Google Shape;273;p22"/>
          <p:cNvPicPr preferRelativeResize="0"/>
          <p:nvPr/>
        </p:nvPicPr>
        <p:blipFill rotWithShape="1">
          <a:blip r:embed="rId3">
            <a:alphaModFix/>
          </a:blip>
          <a:srcRect b="0" l="0" r="0" t="0"/>
          <a:stretch/>
        </p:blipFill>
        <p:spPr>
          <a:xfrm>
            <a:off x="2637575" y="938223"/>
            <a:ext cx="3868877" cy="3774845"/>
          </a:xfrm>
          <a:prstGeom prst="rect">
            <a:avLst/>
          </a:prstGeom>
          <a:noFill/>
          <a:ln>
            <a:noFill/>
          </a:ln>
        </p:spPr>
      </p:pic>
      <p:sp>
        <p:nvSpPr>
          <p:cNvPr id="274" name="Google Shape;274;p22"/>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75" name="Google Shape;275;p22"/>
          <p:cNvPicPr preferRelativeResize="0"/>
          <p:nvPr/>
        </p:nvPicPr>
        <p:blipFill rotWithShape="1">
          <a:blip r:embed="rId4">
            <a:alphaModFix/>
          </a:blip>
          <a:srcRect b="0" l="0" r="0" t="0"/>
          <a:stretch/>
        </p:blipFill>
        <p:spPr>
          <a:xfrm>
            <a:off x="2637563" y="835100"/>
            <a:ext cx="3868877" cy="3868877"/>
          </a:xfrm>
          <a:prstGeom prst="rect">
            <a:avLst/>
          </a:prstGeom>
          <a:noFill/>
          <a:ln>
            <a:noFill/>
          </a:ln>
        </p:spPr>
      </p:pic>
      <p:sp>
        <p:nvSpPr>
          <p:cNvPr id="276" name="Google Shape;276;p22"/>
          <p:cNvSpPr txBox="1"/>
          <p:nvPr/>
        </p:nvSpPr>
        <p:spPr>
          <a:xfrm>
            <a:off x="5629775" y="3699675"/>
            <a:ext cx="31983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 sz="1800" u="none" cap="none" strike="noStrike">
                <a:solidFill>
                  <a:srgbClr val="000000"/>
                </a:solidFill>
                <a:latin typeface="Lato"/>
                <a:ea typeface="Lato"/>
                <a:cs typeface="Lato"/>
                <a:sym typeface="Lato"/>
              </a:rPr>
              <a:t>Classes are </a:t>
            </a:r>
            <a:r>
              <a:rPr b="0" i="1" lang="en" sz="1800" u="none" cap="none" strike="noStrike">
                <a:solidFill>
                  <a:srgbClr val="000000"/>
                </a:solidFill>
                <a:latin typeface="Lato"/>
                <a:ea typeface="Lato"/>
                <a:cs typeface="Lato"/>
                <a:sym typeface="Lato"/>
              </a:rPr>
              <a:t>“linearly separable”</a:t>
            </a:r>
            <a:endParaRPr b="0" i="1" sz="1800" u="none" cap="none" strike="noStrike">
              <a:solidFill>
                <a:srgbClr val="000000"/>
              </a:solidFill>
              <a:latin typeface="Lato"/>
              <a:ea typeface="Lato"/>
              <a:cs typeface="Lato"/>
              <a:sym typeface="Lato"/>
            </a:endParaRPr>
          </a:p>
        </p:txBody>
      </p:sp>
      <p:sp>
        <p:nvSpPr>
          <p:cNvPr id="277" name="Google Shape;277;p22"/>
          <p:cNvSpPr/>
          <p:nvPr/>
        </p:nvSpPr>
        <p:spPr>
          <a:xfrm>
            <a:off x="5611100" y="1047400"/>
            <a:ext cx="327300" cy="3180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78" name="Google Shape;278;p22"/>
          <p:cNvPicPr preferRelativeResize="0"/>
          <p:nvPr/>
        </p:nvPicPr>
        <p:blipFill>
          <a:blip r:embed="rId5">
            <a:alphaModFix/>
          </a:blip>
          <a:stretch>
            <a:fillRect/>
          </a:stretch>
        </p:blipFill>
        <p:spPr>
          <a:xfrm>
            <a:off x="5739600" y="1158375"/>
            <a:ext cx="1674525" cy="20702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23"/>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84" name="Google Shape;284;p23"/>
          <p:cNvPicPr preferRelativeResize="0"/>
          <p:nvPr/>
        </p:nvPicPr>
        <p:blipFill rotWithShape="1">
          <a:blip r:embed="rId3">
            <a:alphaModFix/>
          </a:blip>
          <a:srcRect b="0" l="0" r="0" t="0"/>
          <a:stretch/>
        </p:blipFill>
        <p:spPr>
          <a:xfrm>
            <a:off x="6134800" y="3914600"/>
            <a:ext cx="1926850" cy="253221"/>
          </a:xfrm>
          <a:prstGeom prst="rect">
            <a:avLst/>
          </a:prstGeom>
          <a:noFill/>
          <a:ln>
            <a:noFill/>
          </a:ln>
        </p:spPr>
      </p:pic>
      <p:pic>
        <p:nvPicPr>
          <p:cNvPr id="285" name="Google Shape;285;p23"/>
          <p:cNvPicPr preferRelativeResize="0"/>
          <p:nvPr/>
        </p:nvPicPr>
        <p:blipFill rotWithShape="1">
          <a:blip r:embed="rId4">
            <a:alphaModFix/>
          </a:blip>
          <a:srcRect b="0" l="0" r="0" t="0"/>
          <a:stretch/>
        </p:blipFill>
        <p:spPr>
          <a:xfrm>
            <a:off x="6178029" y="4253311"/>
            <a:ext cx="1641977" cy="249264"/>
          </a:xfrm>
          <a:prstGeom prst="rect">
            <a:avLst/>
          </a:prstGeom>
          <a:noFill/>
          <a:ln>
            <a:noFill/>
          </a:ln>
        </p:spPr>
      </p:pic>
      <p:pic>
        <p:nvPicPr>
          <p:cNvPr id="286" name="Google Shape;286;p23"/>
          <p:cNvPicPr preferRelativeResize="0"/>
          <p:nvPr/>
        </p:nvPicPr>
        <p:blipFill rotWithShape="1">
          <a:blip r:embed="rId5">
            <a:alphaModFix/>
          </a:blip>
          <a:srcRect b="48741" l="0" r="0" t="0"/>
          <a:stretch/>
        </p:blipFill>
        <p:spPr>
          <a:xfrm>
            <a:off x="998775" y="2315950"/>
            <a:ext cx="7146450" cy="5115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g36268302918_2_52"/>
          <p:cNvSpPr/>
          <p:nvPr/>
        </p:nvSpPr>
        <p:spPr>
          <a:xfrm rot="7234405">
            <a:off x="1643596" y="1983843"/>
            <a:ext cx="8111008" cy="1740066"/>
          </a:xfrm>
          <a:prstGeom prst="round2SameRect">
            <a:avLst>
              <a:gd fmla="val 16667" name="adj1"/>
              <a:gd fmla="val 0" name="adj2"/>
            </a:avLst>
          </a:prstGeom>
          <a:gradFill>
            <a:gsLst>
              <a:gs pos="0">
                <a:schemeClr val="lt1"/>
              </a:gs>
              <a:gs pos="100000">
                <a:srgbClr val="D96868"/>
              </a:gs>
            </a:gsLst>
            <a:lin ang="5400012" scaled="0"/>
          </a:gra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ato"/>
              <a:ea typeface="Lato"/>
              <a:cs typeface="Lato"/>
              <a:sym typeface="Lato"/>
            </a:endParaRPr>
          </a:p>
        </p:txBody>
      </p:sp>
      <p:sp>
        <p:nvSpPr>
          <p:cNvPr id="292" name="Google Shape;292;g36268302918_2_52"/>
          <p:cNvSpPr/>
          <p:nvPr/>
        </p:nvSpPr>
        <p:spPr>
          <a:xfrm rot="-3567775">
            <a:off x="114928" y="1801813"/>
            <a:ext cx="7309644" cy="1740125"/>
          </a:xfrm>
          <a:prstGeom prst="round2SameRect">
            <a:avLst>
              <a:gd fmla="val 16667" name="adj1"/>
              <a:gd fmla="val 0" name="adj2"/>
            </a:avLst>
          </a:prstGeom>
          <a:gradFill>
            <a:gsLst>
              <a:gs pos="0">
                <a:schemeClr val="lt1"/>
              </a:gs>
              <a:gs pos="100000">
                <a:srgbClr val="FAD15C"/>
              </a:gs>
            </a:gsLst>
            <a:lin ang="5400012" scaled="0"/>
          </a:gra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ato"/>
              <a:ea typeface="Lato"/>
              <a:cs typeface="Lato"/>
              <a:sym typeface="Lato"/>
            </a:endParaRPr>
          </a:p>
        </p:txBody>
      </p:sp>
      <p:pic>
        <p:nvPicPr>
          <p:cNvPr id="293" name="Google Shape;293;g36268302918_2_52"/>
          <p:cNvPicPr preferRelativeResize="0"/>
          <p:nvPr/>
        </p:nvPicPr>
        <p:blipFill rotWithShape="1">
          <a:blip r:embed="rId3">
            <a:alphaModFix/>
          </a:blip>
          <a:srcRect b="0" l="0" r="0" t="0"/>
          <a:stretch/>
        </p:blipFill>
        <p:spPr>
          <a:xfrm>
            <a:off x="2637575" y="938223"/>
            <a:ext cx="3868877" cy="3774845"/>
          </a:xfrm>
          <a:prstGeom prst="rect">
            <a:avLst/>
          </a:prstGeom>
          <a:noFill/>
          <a:ln>
            <a:noFill/>
          </a:ln>
        </p:spPr>
      </p:pic>
      <p:sp>
        <p:nvSpPr>
          <p:cNvPr id="294" name="Google Shape;294;g36268302918_2_52"/>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95" name="Google Shape;295;g36268302918_2_52"/>
          <p:cNvPicPr preferRelativeResize="0"/>
          <p:nvPr/>
        </p:nvPicPr>
        <p:blipFill rotWithShape="1">
          <a:blip r:embed="rId4">
            <a:alphaModFix/>
          </a:blip>
          <a:srcRect b="0" l="0" r="0" t="0"/>
          <a:stretch/>
        </p:blipFill>
        <p:spPr>
          <a:xfrm>
            <a:off x="2637563" y="835100"/>
            <a:ext cx="3868877" cy="3868877"/>
          </a:xfrm>
          <a:prstGeom prst="rect">
            <a:avLst/>
          </a:prstGeom>
          <a:noFill/>
          <a:ln>
            <a:noFill/>
          </a:ln>
        </p:spPr>
      </p:pic>
      <p:sp>
        <p:nvSpPr>
          <p:cNvPr id="296" name="Google Shape;296;g36268302918_2_52"/>
          <p:cNvSpPr txBox="1"/>
          <p:nvPr/>
        </p:nvSpPr>
        <p:spPr>
          <a:xfrm>
            <a:off x="5629775" y="3699675"/>
            <a:ext cx="31983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 sz="1800" u="none" cap="none" strike="noStrike">
                <a:solidFill>
                  <a:srgbClr val="000000"/>
                </a:solidFill>
                <a:latin typeface="Lato"/>
                <a:ea typeface="Lato"/>
                <a:cs typeface="Lato"/>
                <a:sym typeface="Lato"/>
              </a:rPr>
              <a:t>Classes are </a:t>
            </a:r>
            <a:r>
              <a:rPr b="0" i="1" lang="en" sz="1800" u="none" cap="none" strike="noStrike">
                <a:solidFill>
                  <a:srgbClr val="000000"/>
                </a:solidFill>
                <a:latin typeface="Lato"/>
                <a:ea typeface="Lato"/>
                <a:cs typeface="Lato"/>
                <a:sym typeface="Lato"/>
              </a:rPr>
              <a:t>“linearly separable”</a:t>
            </a:r>
            <a:endParaRPr b="0" i="1" sz="1800" u="none" cap="none" strike="noStrike">
              <a:solidFill>
                <a:srgbClr val="000000"/>
              </a:solidFill>
              <a:latin typeface="Lato"/>
              <a:ea typeface="Lato"/>
              <a:cs typeface="Lato"/>
              <a:sym typeface="Lato"/>
            </a:endParaRPr>
          </a:p>
        </p:txBody>
      </p:sp>
      <p:pic>
        <p:nvPicPr>
          <p:cNvPr id="297" name="Google Shape;297;g36268302918_2_52"/>
          <p:cNvPicPr preferRelativeResize="0"/>
          <p:nvPr/>
        </p:nvPicPr>
        <p:blipFill rotWithShape="1">
          <a:blip r:embed="rId5">
            <a:alphaModFix/>
          </a:blip>
          <a:srcRect b="0" l="7783" r="0" t="9"/>
          <a:stretch/>
        </p:blipFill>
        <p:spPr>
          <a:xfrm>
            <a:off x="5774100" y="1130977"/>
            <a:ext cx="1544225" cy="2070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24"/>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03" name="Google Shape;303;p24"/>
          <p:cNvPicPr preferRelativeResize="0"/>
          <p:nvPr/>
        </p:nvPicPr>
        <p:blipFill rotWithShape="1">
          <a:blip r:embed="rId3">
            <a:alphaModFix/>
          </a:blip>
          <a:srcRect b="0" l="0" r="0" t="0"/>
          <a:stretch/>
        </p:blipFill>
        <p:spPr>
          <a:xfrm>
            <a:off x="998775" y="2329500"/>
            <a:ext cx="7146450" cy="484505"/>
          </a:xfrm>
          <a:prstGeom prst="rect">
            <a:avLst/>
          </a:prstGeom>
          <a:noFill/>
          <a:ln>
            <a:noFill/>
          </a:ln>
        </p:spPr>
      </p:pic>
      <p:pic>
        <p:nvPicPr>
          <p:cNvPr id="304" name="Google Shape;304;p24"/>
          <p:cNvPicPr preferRelativeResize="0"/>
          <p:nvPr/>
        </p:nvPicPr>
        <p:blipFill rotWithShape="1">
          <a:blip r:embed="rId4">
            <a:alphaModFix/>
          </a:blip>
          <a:srcRect b="0" l="0" r="0" t="0"/>
          <a:stretch/>
        </p:blipFill>
        <p:spPr>
          <a:xfrm>
            <a:off x="6172200" y="3880075"/>
            <a:ext cx="1973025" cy="712475"/>
          </a:xfrm>
          <a:prstGeom prst="rect">
            <a:avLst/>
          </a:prstGeom>
          <a:noFill/>
          <a:ln>
            <a:noFill/>
          </a:ln>
        </p:spPr>
      </p:pic>
      <p:pic>
        <p:nvPicPr>
          <p:cNvPr id="305" name="Google Shape;305;p24"/>
          <p:cNvPicPr preferRelativeResize="0"/>
          <p:nvPr/>
        </p:nvPicPr>
        <p:blipFill rotWithShape="1">
          <a:blip r:embed="rId5">
            <a:alphaModFix/>
          </a:blip>
          <a:srcRect b="63493" l="49472" r="40617" t="25358"/>
          <a:stretch/>
        </p:blipFill>
        <p:spPr>
          <a:xfrm>
            <a:off x="8257525" y="3842668"/>
            <a:ext cx="383425" cy="420826"/>
          </a:xfrm>
          <a:prstGeom prst="rect">
            <a:avLst/>
          </a:prstGeom>
          <a:noFill/>
          <a:ln>
            <a:noFill/>
          </a:ln>
        </p:spPr>
      </p:pic>
      <p:pic>
        <p:nvPicPr>
          <p:cNvPr id="306" name="Google Shape;306;p24"/>
          <p:cNvPicPr preferRelativeResize="0"/>
          <p:nvPr/>
        </p:nvPicPr>
        <p:blipFill rotWithShape="1">
          <a:blip r:embed="rId5">
            <a:alphaModFix/>
          </a:blip>
          <a:srcRect b="51884" l="59381" r="30706" t="36967"/>
          <a:stretch/>
        </p:blipFill>
        <p:spPr>
          <a:xfrm>
            <a:off x="8257534" y="4176563"/>
            <a:ext cx="383425" cy="420826"/>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25"/>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12" name="Google Shape;312;p25"/>
          <p:cNvPicPr preferRelativeResize="0"/>
          <p:nvPr/>
        </p:nvPicPr>
        <p:blipFill rotWithShape="1">
          <a:blip r:embed="rId3">
            <a:alphaModFix/>
          </a:blip>
          <a:srcRect b="0" l="0" r="0" t="0"/>
          <a:stretch/>
        </p:blipFill>
        <p:spPr>
          <a:xfrm>
            <a:off x="2246038" y="1658374"/>
            <a:ext cx="4651901" cy="3141300"/>
          </a:xfrm>
          <a:prstGeom prst="rect">
            <a:avLst/>
          </a:prstGeom>
          <a:noFill/>
          <a:ln>
            <a:noFill/>
          </a:ln>
        </p:spPr>
      </p:pic>
      <p:pic>
        <p:nvPicPr>
          <p:cNvPr id="313" name="Google Shape;313;p25"/>
          <p:cNvPicPr preferRelativeResize="0"/>
          <p:nvPr/>
        </p:nvPicPr>
        <p:blipFill rotWithShape="1">
          <a:blip r:embed="rId4">
            <a:alphaModFix/>
          </a:blip>
          <a:srcRect b="0" l="0" r="0" t="0"/>
          <a:stretch/>
        </p:blipFill>
        <p:spPr>
          <a:xfrm>
            <a:off x="1560825" y="916476"/>
            <a:ext cx="6022350" cy="4083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pic>
        <p:nvPicPr>
          <p:cNvPr id="318" name="Google Shape;318;p26"/>
          <p:cNvPicPr preferRelativeResize="0"/>
          <p:nvPr/>
        </p:nvPicPr>
        <p:blipFill rotWithShape="1">
          <a:blip r:embed="rId3">
            <a:alphaModFix/>
          </a:blip>
          <a:srcRect b="0" l="0" r="0" t="0"/>
          <a:stretch/>
        </p:blipFill>
        <p:spPr>
          <a:xfrm>
            <a:off x="2246050" y="1658375"/>
            <a:ext cx="4651901" cy="3141307"/>
          </a:xfrm>
          <a:prstGeom prst="rect">
            <a:avLst/>
          </a:prstGeom>
          <a:noFill/>
          <a:ln>
            <a:noFill/>
          </a:ln>
        </p:spPr>
      </p:pic>
      <p:sp>
        <p:nvSpPr>
          <p:cNvPr id="319" name="Google Shape;319;p26"/>
          <p:cNvSpPr txBox="1"/>
          <p:nvPr>
            <p:ph type="title"/>
          </p:nvPr>
        </p:nvSpPr>
        <p:spPr>
          <a:xfrm>
            <a:off x="727650" y="917600"/>
            <a:ext cx="7688700" cy="535200"/>
          </a:xfrm>
          <a:prstGeom prst="rect">
            <a:avLst/>
          </a:prstGeom>
          <a:solidFill>
            <a:schemeClr val="lt1"/>
          </a:solid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The “Perceptron”</a:t>
            </a:r>
            <a:endParaRPr b="0"/>
          </a:p>
        </p:txBody>
      </p:sp>
      <p:sp>
        <p:nvSpPr>
          <p:cNvPr id="320" name="Google Shape;320;p26"/>
          <p:cNvSpPr txBox="1"/>
          <p:nvPr/>
        </p:nvSpPr>
        <p:spPr>
          <a:xfrm>
            <a:off x="3920300" y="4348525"/>
            <a:ext cx="5033400" cy="708000"/>
          </a:xfrm>
          <a:prstGeom prst="rect">
            <a:avLst/>
          </a:prstGeom>
          <a:noFill/>
          <a:ln>
            <a:noFill/>
          </a:ln>
        </p:spPr>
        <p:txBody>
          <a:bodyPr anchorCtr="0" anchor="t" bIns="91425" lIns="91425" spcFirstLastPara="1" rIns="91425" wrap="square" tIns="91425">
            <a:spAutoFit/>
          </a:bodyPr>
          <a:lstStyle/>
          <a:p>
            <a:pPr indent="-336550" lvl="0" marL="457200" marR="0" rtl="0" algn="l">
              <a:lnSpc>
                <a:spcPct val="100000"/>
              </a:lnSpc>
              <a:spcBef>
                <a:spcPts val="0"/>
              </a:spcBef>
              <a:spcAft>
                <a:spcPts val="0"/>
              </a:spcAft>
              <a:buClr>
                <a:srgbClr val="000000"/>
              </a:buClr>
              <a:buSzPts val="1700"/>
              <a:buFont typeface="Lato"/>
              <a:buChar char="-"/>
            </a:pPr>
            <a:r>
              <a:rPr b="0" i="0" lang="en" sz="1700" u="none" cap="none" strike="noStrike">
                <a:solidFill>
                  <a:srgbClr val="000000"/>
                </a:solidFill>
                <a:latin typeface="Lato"/>
                <a:ea typeface="Lato"/>
                <a:cs typeface="Lato"/>
                <a:sym typeface="Lato"/>
              </a:rPr>
              <a:t>The modern notion of a single “neuron”</a:t>
            </a:r>
            <a:endParaRPr b="0" i="0" sz="1700" u="none" cap="none" strike="noStrike">
              <a:solidFill>
                <a:srgbClr val="000000"/>
              </a:solidFill>
              <a:latin typeface="Lato"/>
              <a:ea typeface="Lato"/>
              <a:cs typeface="Lato"/>
              <a:sym typeface="Lato"/>
            </a:endParaRPr>
          </a:p>
          <a:p>
            <a:pPr indent="-336550" lvl="0" marL="457200" marR="0" rtl="0" algn="l">
              <a:lnSpc>
                <a:spcPct val="100000"/>
              </a:lnSpc>
              <a:spcBef>
                <a:spcPts val="0"/>
              </a:spcBef>
              <a:spcAft>
                <a:spcPts val="0"/>
              </a:spcAft>
              <a:buClr>
                <a:srgbClr val="000000"/>
              </a:buClr>
              <a:buSzPts val="1700"/>
              <a:buFont typeface="Lato"/>
              <a:buChar char="-"/>
            </a:pPr>
            <a:r>
              <a:rPr b="0" i="0" lang="en" sz="1700" u="none" cap="none" strike="noStrike">
                <a:solidFill>
                  <a:srgbClr val="000000"/>
                </a:solidFill>
                <a:latin typeface="Lato"/>
                <a:ea typeface="Lato"/>
                <a:cs typeface="Lato"/>
                <a:sym typeface="Lato"/>
              </a:rPr>
              <a:t>BUT: </a:t>
            </a:r>
            <a:r>
              <a:rPr b="1" i="0" lang="en" sz="1700" u="none" cap="none" strike="noStrike">
                <a:solidFill>
                  <a:srgbClr val="000000"/>
                </a:solidFill>
                <a:latin typeface="Lato"/>
                <a:ea typeface="Lato"/>
                <a:cs typeface="Lato"/>
                <a:sym typeface="Lato"/>
              </a:rPr>
              <a:t>Only works on linearly separable classes</a:t>
            </a:r>
            <a:endParaRPr b="1" i="0" sz="1700" u="none" cap="none" strike="noStrike">
              <a:solidFill>
                <a:srgbClr val="000000"/>
              </a:solidFill>
              <a:latin typeface="Lato"/>
              <a:ea typeface="Lato"/>
              <a:cs typeface="Lato"/>
              <a:sym typeface="Lato"/>
            </a:endParaRPr>
          </a:p>
        </p:txBody>
      </p:sp>
      <p:sp>
        <p:nvSpPr>
          <p:cNvPr id="321" name="Google Shape;321;p26"/>
          <p:cNvSpPr txBox="1"/>
          <p:nvPr/>
        </p:nvSpPr>
        <p:spPr>
          <a:xfrm>
            <a:off x="6065950" y="2371650"/>
            <a:ext cx="26709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Generalized “</a:t>
            </a:r>
            <a:r>
              <a:rPr b="0" i="1" lang="en" sz="1400" u="none" cap="none" strike="noStrike">
                <a:solidFill>
                  <a:srgbClr val="000000"/>
                </a:solidFill>
                <a:latin typeface="Lato"/>
                <a:ea typeface="Lato"/>
                <a:cs typeface="Lato"/>
                <a:sym typeface="Lato"/>
              </a:rPr>
              <a:t>activation function</a:t>
            </a:r>
            <a:r>
              <a:rPr b="0" i="0" lang="en" sz="1400" u="none" cap="none" strike="noStrike">
                <a:solidFill>
                  <a:srgbClr val="000000"/>
                </a:solidFill>
                <a:latin typeface="Lato"/>
                <a:ea typeface="Lato"/>
                <a:cs typeface="Lato"/>
                <a:sym typeface="Lato"/>
              </a:rPr>
              <a:t>”</a:t>
            </a:r>
            <a:endParaRPr b="0" i="0" sz="1400" u="none" cap="none" strike="noStrike">
              <a:solidFill>
                <a:srgbClr val="000000"/>
              </a:solidFill>
              <a:latin typeface="Lato"/>
              <a:ea typeface="Lato"/>
              <a:cs typeface="Lato"/>
              <a:sym typeface="Lato"/>
            </a:endParaRPr>
          </a:p>
        </p:txBody>
      </p:sp>
      <p:cxnSp>
        <p:nvCxnSpPr>
          <p:cNvPr id="322" name="Google Shape;322;p26"/>
          <p:cNvCxnSpPr>
            <a:stCxn id="321" idx="1"/>
          </p:cNvCxnSpPr>
          <p:nvPr/>
        </p:nvCxnSpPr>
        <p:spPr>
          <a:xfrm flipH="1">
            <a:off x="5735050" y="2571750"/>
            <a:ext cx="330900" cy="375900"/>
          </a:xfrm>
          <a:prstGeom prst="curvedConnector2">
            <a:avLst/>
          </a:prstGeom>
          <a:noFill/>
          <a:ln cap="flat" cmpd="sng" w="9525">
            <a:solidFill>
              <a:schemeClr val="dk2"/>
            </a:solidFill>
            <a:prstDash val="solid"/>
            <a:round/>
            <a:headEnd len="sm" w="sm" type="none"/>
            <a:tailEnd len="med" w="med" type="stealth"/>
          </a:ln>
        </p:spPr>
      </p:cxn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pic>
        <p:nvPicPr>
          <p:cNvPr id="327" name="Google Shape;327;p27"/>
          <p:cNvPicPr preferRelativeResize="0"/>
          <p:nvPr/>
        </p:nvPicPr>
        <p:blipFill rotWithShape="1">
          <a:blip r:embed="rId3">
            <a:alphaModFix/>
          </a:blip>
          <a:srcRect b="0" l="0" r="0" t="0"/>
          <a:stretch/>
        </p:blipFill>
        <p:spPr>
          <a:xfrm>
            <a:off x="2613425" y="999400"/>
            <a:ext cx="3783370" cy="3875327"/>
          </a:xfrm>
          <a:prstGeom prst="rect">
            <a:avLst/>
          </a:prstGeom>
          <a:noFill/>
          <a:ln>
            <a:noFill/>
          </a:ln>
        </p:spPr>
      </p:pic>
      <p:sp>
        <p:nvSpPr>
          <p:cNvPr id="328" name="Google Shape;328;p27"/>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28"/>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34" name="Google Shape;334;p28"/>
          <p:cNvPicPr preferRelativeResize="0"/>
          <p:nvPr/>
        </p:nvPicPr>
        <p:blipFill rotWithShape="1">
          <a:blip r:embed="rId3">
            <a:alphaModFix/>
          </a:blip>
          <a:srcRect b="0" l="0" r="0" t="0"/>
          <a:stretch/>
        </p:blipFill>
        <p:spPr>
          <a:xfrm>
            <a:off x="2609012" y="967300"/>
            <a:ext cx="3925974" cy="3912699"/>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p29"/>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40" name="Google Shape;340;p29"/>
          <p:cNvPicPr preferRelativeResize="0"/>
          <p:nvPr/>
        </p:nvPicPr>
        <p:blipFill rotWithShape="1">
          <a:blip r:embed="rId3">
            <a:alphaModFix/>
          </a:blip>
          <a:srcRect b="0" l="0" r="0" t="0"/>
          <a:stretch/>
        </p:blipFill>
        <p:spPr>
          <a:xfrm>
            <a:off x="2584788" y="286625"/>
            <a:ext cx="3974426" cy="457025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g253186c61bb_0_41"/>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46" name="Google Shape;346;g253186c61bb_0_41"/>
          <p:cNvPicPr preferRelativeResize="0"/>
          <p:nvPr/>
        </p:nvPicPr>
        <p:blipFill>
          <a:blip r:embed="rId3">
            <a:alphaModFix/>
          </a:blip>
          <a:stretch>
            <a:fillRect/>
          </a:stretch>
        </p:blipFill>
        <p:spPr>
          <a:xfrm>
            <a:off x="2633825" y="722276"/>
            <a:ext cx="3876350" cy="3698949"/>
          </a:xfrm>
          <a:prstGeom prst="rect">
            <a:avLst/>
          </a:prstGeom>
          <a:noFill/>
          <a:ln>
            <a:noFill/>
          </a:ln>
        </p:spPr>
      </p:pic>
      <p:sp>
        <p:nvSpPr>
          <p:cNvPr id="347" name="Google Shape;347;g253186c61bb_0_41"/>
          <p:cNvSpPr txBox="1"/>
          <p:nvPr/>
        </p:nvSpPr>
        <p:spPr>
          <a:xfrm>
            <a:off x="6403825" y="4624050"/>
            <a:ext cx="27591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222222"/>
                </a:solidFill>
                <a:highlight>
                  <a:srgbClr val="FFFFFF"/>
                </a:highlight>
              </a:rPr>
              <a:t>Minsky, M., &amp; Papert, S. (1969). </a:t>
            </a:r>
            <a:r>
              <a:rPr i="1" lang="en" sz="1000">
                <a:solidFill>
                  <a:srgbClr val="222222"/>
                </a:solidFill>
                <a:highlight>
                  <a:srgbClr val="FFFFFF"/>
                </a:highlight>
              </a:rPr>
              <a:t>Perceptrons: An Introduction to Computational Geometry</a:t>
            </a:r>
            <a:r>
              <a:rPr lang="en" sz="1000">
                <a:solidFill>
                  <a:srgbClr val="222222"/>
                </a:solidFill>
                <a:highlight>
                  <a:srgbClr val="FFFFFF"/>
                </a:highlight>
              </a:rPr>
              <a:t>.</a:t>
            </a:r>
            <a:endParaRPr sz="1300">
              <a:solidFill>
                <a:schemeClr val="accent1"/>
              </a:solidFill>
              <a:latin typeface="Lato"/>
              <a:ea typeface="Lato"/>
              <a:cs typeface="Lato"/>
              <a:sym typeface="Lat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3"/>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The short answer</a:t>
            </a:r>
            <a:endParaRPr/>
          </a:p>
        </p:txBody>
      </p:sp>
      <p:sp>
        <p:nvSpPr>
          <p:cNvPr id="103" name="Google Shape;103;p3"/>
          <p:cNvSpPr txBox="1"/>
          <p:nvPr>
            <p:ph idx="1" type="body"/>
          </p:nvPr>
        </p:nvSpPr>
        <p:spPr>
          <a:xfrm>
            <a:off x="729450" y="2078875"/>
            <a:ext cx="7688700" cy="2261100"/>
          </a:xfrm>
          <a:prstGeom prst="rect">
            <a:avLst/>
          </a:prstGeom>
          <a:noFill/>
          <a:ln>
            <a:noFill/>
          </a:ln>
        </p:spPr>
        <p:txBody>
          <a:bodyPr anchorCtr="0" anchor="t" bIns="91425" lIns="91425" spcFirstLastPara="1" rIns="91425" wrap="square" tIns="91425">
            <a:normAutofit/>
          </a:bodyPr>
          <a:lstStyle/>
          <a:p>
            <a:pPr indent="-336550" lvl="0" marL="457200" rtl="0" algn="l">
              <a:lnSpc>
                <a:spcPct val="115000"/>
              </a:lnSpc>
              <a:spcBef>
                <a:spcPts val="0"/>
              </a:spcBef>
              <a:spcAft>
                <a:spcPts val="0"/>
              </a:spcAft>
              <a:buSzPts val="1700"/>
              <a:buChar char="-"/>
            </a:pPr>
            <a:r>
              <a:rPr lang="en" sz="1700"/>
              <a:t>They’re useful!</a:t>
            </a:r>
            <a:endParaRPr sz="1700"/>
          </a:p>
        </p:txBody>
      </p:sp>
      <p:sp>
        <p:nvSpPr>
          <p:cNvPr id="104" name="Google Shape;104;p3"/>
          <p:cNvSpPr txBox="1"/>
          <p:nvPr/>
        </p:nvSpPr>
        <p:spPr>
          <a:xfrm>
            <a:off x="3217025" y="36025"/>
            <a:ext cx="5557800" cy="38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0000"/>
              </a:solidFill>
              <a:latin typeface="Lato"/>
              <a:ea typeface="Lato"/>
              <a:cs typeface="Lato"/>
              <a:sym typeface="Lat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g36268302918_2_68"/>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53" name="Google Shape;353;g36268302918_2_68"/>
          <p:cNvPicPr preferRelativeResize="0"/>
          <p:nvPr/>
        </p:nvPicPr>
        <p:blipFill>
          <a:blip r:embed="rId3">
            <a:alphaModFix/>
          </a:blip>
          <a:stretch>
            <a:fillRect/>
          </a:stretch>
        </p:blipFill>
        <p:spPr>
          <a:xfrm>
            <a:off x="2633825" y="722276"/>
            <a:ext cx="3876350" cy="3698949"/>
          </a:xfrm>
          <a:prstGeom prst="rect">
            <a:avLst/>
          </a:prstGeom>
          <a:noFill/>
          <a:ln>
            <a:noFill/>
          </a:ln>
        </p:spPr>
      </p:pic>
      <p:sp>
        <p:nvSpPr>
          <p:cNvPr id="354" name="Google Shape;354;g36268302918_2_68"/>
          <p:cNvSpPr txBox="1"/>
          <p:nvPr/>
        </p:nvSpPr>
        <p:spPr>
          <a:xfrm>
            <a:off x="6403825" y="4624050"/>
            <a:ext cx="27591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222222"/>
                </a:solidFill>
                <a:highlight>
                  <a:srgbClr val="FFFFFF"/>
                </a:highlight>
              </a:rPr>
              <a:t>Minsky, M., &amp; Papert, S. (1969). </a:t>
            </a:r>
            <a:r>
              <a:rPr i="1" lang="en" sz="1000">
                <a:solidFill>
                  <a:srgbClr val="222222"/>
                </a:solidFill>
                <a:highlight>
                  <a:srgbClr val="FFFFFF"/>
                </a:highlight>
              </a:rPr>
              <a:t>Perceptrons: An Introduction to Computational Geometry</a:t>
            </a:r>
            <a:r>
              <a:rPr lang="en" sz="1000">
                <a:solidFill>
                  <a:srgbClr val="222222"/>
                </a:solidFill>
                <a:highlight>
                  <a:srgbClr val="FFFFFF"/>
                </a:highlight>
              </a:rPr>
              <a:t>.</a:t>
            </a:r>
            <a:endParaRPr sz="1300">
              <a:solidFill>
                <a:schemeClr val="accent1"/>
              </a:solidFill>
              <a:latin typeface="Lato"/>
              <a:ea typeface="Lato"/>
              <a:cs typeface="Lato"/>
              <a:sym typeface="Lato"/>
            </a:endParaRPr>
          </a:p>
        </p:txBody>
      </p:sp>
      <p:sp>
        <p:nvSpPr>
          <p:cNvPr id="355" name="Google Shape;355;g36268302918_2_68"/>
          <p:cNvSpPr/>
          <p:nvPr/>
        </p:nvSpPr>
        <p:spPr>
          <a:xfrm>
            <a:off x="2725925" y="971675"/>
            <a:ext cx="1945450" cy="1627675"/>
          </a:xfrm>
          <a:custGeom>
            <a:rect b="b" l="l" r="r" t="t"/>
            <a:pathLst>
              <a:path extrusionOk="0" h="65107" w="77818">
                <a:moveTo>
                  <a:pt x="0" y="61313"/>
                </a:moveTo>
                <a:cubicBezTo>
                  <a:pt x="11695" y="61143"/>
                  <a:pt x="57396" y="70510"/>
                  <a:pt x="70169" y="60291"/>
                </a:cubicBezTo>
                <a:cubicBezTo>
                  <a:pt x="82943" y="50072"/>
                  <a:pt x="75562" y="10049"/>
                  <a:pt x="76641" y="0"/>
                </a:cubicBezTo>
              </a:path>
            </a:pathLst>
          </a:custGeom>
          <a:noFill/>
          <a:ln cap="flat" cmpd="sng" w="9525">
            <a:solidFill>
              <a:schemeClr val="dk2"/>
            </a:solidFill>
            <a:prstDash val="solid"/>
            <a:round/>
            <a:headEnd len="med" w="med" type="none"/>
            <a:tailEnd len="med" w="med" type="none"/>
          </a:ln>
        </p:spPr>
      </p:sp>
      <p:sp>
        <p:nvSpPr>
          <p:cNvPr id="356" name="Google Shape;356;g36268302918_2_68"/>
          <p:cNvSpPr/>
          <p:nvPr/>
        </p:nvSpPr>
        <p:spPr>
          <a:xfrm rot="10800000">
            <a:off x="4734750" y="2793550"/>
            <a:ext cx="1945450" cy="1627675"/>
          </a:xfrm>
          <a:custGeom>
            <a:rect b="b" l="l" r="r" t="t"/>
            <a:pathLst>
              <a:path extrusionOk="0" h="65107" w="77818">
                <a:moveTo>
                  <a:pt x="0" y="61313"/>
                </a:moveTo>
                <a:cubicBezTo>
                  <a:pt x="11695" y="61143"/>
                  <a:pt x="57396" y="70510"/>
                  <a:pt x="70169" y="60291"/>
                </a:cubicBezTo>
                <a:cubicBezTo>
                  <a:pt x="82943" y="50072"/>
                  <a:pt x="75562" y="10049"/>
                  <a:pt x="76641" y="0"/>
                </a:cubicBezTo>
              </a:path>
            </a:pathLst>
          </a:custGeom>
          <a:noFill/>
          <a:ln cap="flat" cmpd="sng" w="9525">
            <a:solidFill>
              <a:schemeClr val="dk2"/>
            </a:solidFill>
            <a:prstDash val="solid"/>
            <a:round/>
            <a:headEnd len="med" w="med" type="none"/>
            <a:tailEnd len="med" w="med" type="none"/>
          </a:ln>
        </p:spPr>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g36268302918_2_76"/>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62" name="Google Shape;362;g36268302918_2_76"/>
          <p:cNvPicPr preferRelativeResize="0"/>
          <p:nvPr/>
        </p:nvPicPr>
        <p:blipFill>
          <a:blip r:embed="rId3">
            <a:alphaModFix/>
          </a:blip>
          <a:stretch>
            <a:fillRect/>
          </a:stretch>
        </p:blipFill>
        <p:spPr>
          <a:xfrm>
            <a:off x="2633825" y="722276"/>
            <a:ext cx="3876350" cy="3698949"/>
          </a:xfrm>
          <a:prstGeom prst="rect">
            <a:avLst/>
          </a:prstGeom>
          <a:noFill/>
          <a:ln>
            <a:noFill/>
          </a:ln>
        </p:spPr>
      </p:pic>
      <p:sp>
        <p:nvSpPr>
          <p:cNvPr id="363" name="Google Shape;363;g36268302918_2_76"/>
          <p:cNvSpPr txBox="1"/>
          <p:nvPr/>
        </p:nvSpPr>
        <p:spPr>
          <a:xfrm>
            <a:off x="6403825" y="4624050"/>
            <a:ext cx="27591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222222"/>
                </a:solidFill>
                <a:highlight>
                  <a:srgbClr val="FFFFFF"/>
                </a:highlight>
              </a:rPr>
              <a:t>Minsky, M., &amp; Papert, S. (1969). </a:t>
            </a:r>
            <a:r>
              <a:rPr i="1" lang="en" sz="1000">
                <a:solidFill>
                  <a:srgbClr val="222222"/>
                </a:solidFill>
                <a:highlight>
                  <a:srgbClr val="FFFFFF"/>
                </a:highlight>
              </a:rPr>
              <a:t>Perceptrons: An Introduction to Computational Geometry</a:t>
            </a:r>
            <a:r>
              <a:rPr lang="en" sz="1000">
                <a:solidFill>
                  <a:srgbClr val="222222"/>
                </a:solidFill>
                <a:highlight>
                  <a:srgbClr val="FFFFFF"/>
                </a:highlight>
              </a:rPr>
              <a:t>.</a:t>
            </a:r>
            <a:endParaRPr sz="1300">
              <a:solidFill>
                <a:schemeClr val="accent1"/>
              </a:solidFill>
              <a:latin typeface="Lato"/>
              <a:ea typeface="Lato"/>
              <a:cs typeface="Lato"/>
              <a:sym typeface="Lato"/>
            </a:endParaRPr>
          </a:p>
        </p:txBody>
      </p:sp>
      <p:sp>
        <p:nvSpPr>
          <p:cNvPr id="364" name="Google Shape;364;g36268302918_2_76"/>
          <p:cNvSpPr/>
          <p:nvPr/>
        </p:nvSpPr>
        <p:spPr>
          <a:xfrm>
            <a:off x="2725925" y="971675"/>
            <a:ext cx="1945450" cy="1627675"/>
          </a:xfrm>
          <a:custGeom>
            <a:rect b="b" l="l" r="r" t="t"/>
            <a:pathLst>
              <a:path extrusionOk="0" h="65107" w="77818">
                <a:moveTo>
                  <a:pt x="0" y="61313"/>
                </a:moveTo>
                <a:cubicBezTo>
                  <a:pt x="11695" y="61143"/>
                  <a:pt x="57396" y="70510"/>
                  <a:pt x="70169" y="60291"/>
                </a:cubicBezTo>
                <a:cubicBezTo>
                  <a:pt x="82943" y="50072"/>
                  <a:pt x="75562" y="10049"/>
                  <a:pt x="76641" y="0"/>
                </a:cubicBezTo>
              </a:path>
            </a:pathLst>
          </a:custGeom>
          <a:noFill/>
          <a:ln cap="flat" cmpd="sng" w="9525">
            <a:solidFill>
              <a:schemeClr val="dk2"/>
            </a:solidFill>
            <a:prstDash val="lgDash"/>
            <a:round/>
            <a:headEnd len="med" w="med" type="none"/>
            <a:tailEnd len="med" w="med" type="none"/>
          </a:ln>
        </p:spPr>
      </p:sp>
      <p:sp>
        <p:nvSpPr>
          <p:cNvPr id="365" name="Google Shape;365;g36268302918_2_76"/>
          <p:cNvSpPr/>
          <p:nvPr/>
        </p:nvSpPr>
        <p:spPr>
          <a:xfrm rot="10800000">
            <a:off x="4734750" y="2793550"/>
            <a:ext cx="1945450" cy="1627675"/>
          </a:xfrm>
          <a:custGeom>
            <a:rect b="b" l="l" r="r" t="t"/>
            <a:pathLst>
              <a:path extrusionOk="0" h="65107" w="77818">
                <a:moveTo>
                  <a:pt x="0" y="61313"/>
                </a:moveTo>
                <a:cubicBezTo>
                  <a:pt x="11695" y="61143"/>
                  <a:pt x="57396" y="70510"/>
                  <a:pt x="70169" y="60291"/>
                </a:cubicBezTo>
                <a:cubicBezTo>
                  <a:pt x="82943" y="50072"/>
                  <a:pt x="75562" y="10049"/>
                  <a:pt x="76641" y="0"/>
                </a:cubicBezTo>
              </a:path>
            </a:pathLst>
          </a:custGeom>
          <a:noFill/>
          <a:ln cap="flat" cmpd="sng" w="9525">
            <a:solidFill>
              <a:schemeClr val="dk2"/>
            </a:solidFill>
            <a:prstDash val="lgDash"/>
            <a:round/>
            <a:headEnd len="med" w="med" type="none"/>
            <a:tailEnd len="med" w="med" type="none"/>
          </a:ln>
        </p:spPr>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pic>
        <p:nvPicPr>
          <p:cNvPr id="370" name="Google Shape;370;p30"/>
          <p:cNvPicPr preferRelativeResize="0"/>
          <p:nvPr/>
        </p:nvPicPr>
        <p:blipFill rotWithShape="1">
          <a:blip r:embed="rId3">
            <a:alphaModFix/>
          </a:blip>
          <a:srcRect b="0" l="0" r="0" t="0"/>
          <a:stretch/>
        </p:blipFill>
        <p:spPr>
          <a:xfrm>
            <a:off x="3559232" y="608025"/>
            <a:ext cx="2140792" cy="1330017"/>
          </a:xfrm>
          <a:prstGeom prst="rect">
            <a:avLst/>
          </a:prstGeom>
          <a:noFill/>
          <a:ln>
            <a:noFill/>
          </a:ln>
        </p:spPr>
      </p:pic>
      <p:sp>
        <p:nvSpPr>
          <p:cNvPr id="371" name="Google Shape;371;p30"/>
          <p:cNvSpPr/>
          <p:nvPr/>
        </p:nvSpPr>
        <p:spPr>
          <a:xfrm>
            <a:off x="3353850" y="567475"/>
            <a:ext cx="2436300" cy="44418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 name="Google Shape;372;p30"/>
          <p:cNvSpPr/>
          <p:nvPr/>
        </p:nvSpPr>
        <p:spPr>
          <a:xfrm>
            <a:off x="651725" y="934537"/>
            <a:ext cx="1547700" cy="807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73" name="Google Shape;373;p30"/>
          <p:cNvPicPr preferRelativeResize="0"/>
          <p:nvPr/>
        </p:nvPicPr>
        <p:blipFill rotWithShape="1">
          <a:blip r:embed="rId3">
            <a:alphaModFix/>
          </a:blip>
          <a:srcRect b="0" l="0" r="0" t="0"/>
          <a:stretch/>
        </p:blipFill>
        <p:spPr>
          <a:xfrm>
            <a:off x="3559232" y="1817717"/>
            <a:ext cx="2140792" cy="1330017"/>
          </a:xfrm>
          <a:prstGeom prst="rect">
            <a:avLst/>
          </a:prstGeom>
          <a:noFill/>
          <a:ln>
            <a:noFill/>
          </a:ln>
        </p:spPr>
      </p:pic>
      <p:pic>
        <p:nvPicPr>
          <p:cNvPr id="374" name="Google Shape;374;p30"/>
          <p:cNvPicPr preferRelativeResize="0"/>
          <p:nvPr/>
        </p:nvPicPr>
        <p:blipFill rotWithShape="1">
          <a:blip r:embed="rId3">
            <a:alphaModFix/>
          </a:blip>
          <a:srcRect b="0" l="0" r="0" t="0"/>
          <a:stretch/>
        </p:blipFill>
        <p:spPr>
          <a:xfrm>
            <a:off x="3559232" y="3608908"/>
            <a:ext cx="2140792" cy="1330017"/>
          </a:xfrm>
          <a:prstGeom prst="rect">
            <a:avLst/>
          </a:prstGeom>
          <a:noFill/>
          <a:ln>
            <a:noFill/>
          </a:ln>
        </p:spPr>
      </p:pic>
      <p:sp>
        <p:nvSpPr>
          <p:cNvPr id="375" name="Google Shape;375;p30"/>
          <p:cNvSpPr txBox="1"/>
          <p:nvPr/>
        </p:nvSpPr>
        <p:spPr>
          <a:xfrm rot="5400000">
            <a:off x="4516375" y="3043100"/>
            <a:ext cx="531300" cy="600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700"/>
              <a:buFont typeface="Arial"/>
              <a:buNone/>
            </a:pPr>
            <a:r>
              <a:rPr b="0" i="0" lang="en" sz="2700" u="none" cap="none" strike="noStrike">
                <a:solidFill>
                  <a:srgbClr val="000000"/>
                </a:solidFill>
                <a:latin typeface="Lato"/>
                <a:ea typeface="Lato"/>
                <a:cs typeface="Lato"/>
                <a:sym typeface="Lato"/>
              </a:rPr>
              <a:t>… </a:t>
            </a:r>
            <a:endParaRPr b="0" i="0" sz="2700" u="none" cap="none" strike="noStrike">
              <a:solidFill>
                <a:srgbClr val="000000"/>
              </a:solidFill>
              <a:latin typeface="Lato"/>
              <a:ea typeface="Lato"/>
              <a:cs typeface="Lato"/>
              <a:sym typeface="Lato"/>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sp>
        <p:nvSpPr>
          <p:cNvPr id="380" name="Google Shape;380;p31"/>
          <p:cNvSpPr/>
          <p:nvPr/>
        </p:nvSpPr>
        <p:spPr>
          <a:xfrm>
            <a:off x="651725" y="934537"/>
            <a:ext cx="1547700" cy="807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81" name="Google Shape;381;p31"/>
          <p:cNvPicPr preferRelativeResize="0"/>
          <p:nvPr/>
        </p:nvPicPr>
        <p:blipFill rotWithShape="1">
          <a:blip r:embed="rId3">
            <a:alphaModFix/>
          </a:blip>
          <a:srcRect b="0" l="0" r="0" t="0"/>
          <a:stretch/>
        </p:blipFill>
        <p:spPr>
          <a:xfrm>
            <a:off x="1554075" y="515725"/>
            <a:ext cx="6404823" cy="4437699"/>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sp>
        <p:nvSpPr>
          <p:cNvPr id="386" name="Google Shape;386;p32"/>
          <p:cNvSpPr txBox="1"/>
          <p:nvPr>
            <p:ph type="title"/>
          </p:nvPr>
        </p:nvSpPr>
        <p:spPr>
          <a:xfrm>
            <a:off x="727650" y="847400"/>
            <a:ext cx="7688700" cy="535200"/>
          </a:xfrm>
          <a:prstGeom prst="rect">
            <a:avLst/>
          </a:prstGeom>
          <a:solidFill>
            <a:schemeClr val="lt1"/>
          </a:solid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i="1" lang="en"/>
              <a:t>Multi-layer</a:t>
            </a:r>
            <a:r>
              <a:rPr lang="en"/>
              <a:t> Perceptrons (MLPs)</a:t>
            </a:r>
            <a:endParaRPr/>
          </a:p>
        </p:txBody>
      </p:sp>
      <p:pic>
        <p:nvPicPr>
          <p:cNvPr id="387" name="Google Shape;387;p32"/>
          <p:cNvPicPr preferRelativeResize="0"/>
          <p:nvPr/>
        </p:nvPicPr>
        <p:blipFill rotWithShape="1">
          <a:blip r:embed="rId3">
            <a:alphaModFix/>
          </a:blip>
          <a:srcRect b="0" l="0" r="0" t="0"/>
          <a:stretch/>
        </p:blipFill>
        <p:spPr>
          <a:xfrm>
            <a:off x="1906012" y="1309200"/>
            <a:ext cx="5331973" cy="3694349"/>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 name="Shape 391"/>
        <p:cNvGrpSpPr/>
        <p:nvPr/>
      </p:nvGrpSpPr>
      <p:grpSpPr>
        <a:xfrm>
          <a:off x="0" y="0"/>
          <a:ext cx="0" cy="0"/>
          <a:chOff x="0" y="0"/>
          <a:chExt cx="0" cy="0"/>
        </a:xfrm>
      </p:grpSpPr>
      <p:sp>
        <p:nvSpPr>
          <p:cNvPr id="392" name="Google Shape;392;p33"/>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93" name="Google Shape;393;p33"/>
          <p:cNvPicPr preferRelativeResize="0"/>
          <p:nvPr/>
        </p:nvPicPr>
        <p:blipFill rotWithShape="1">
          <a:blip r:embed="rId3">
            <a:alphaModFix/>
          </a:blip>
          <a:srcRect b="0" l="0" r="0" t="0"/>
          <a:stretch/>
        </p:blipFill>
        <p:spPr>
          <a:xfrm>
            <a:off x="998775" y="2329500"/>
            <a:ext cx="7146450" cy="48450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 name="Shape 397"/>
        <p:cNvGrpSpPr/>
        <p:nvPr/>
      </p:nvGrpSpPr>
      <p:grpSpPr>
        <a:xfrm>
          <a:off x="0" y="0"/>
          <a:ext cx="0" cy="0"/>
          <a:chOff x="0" y="0"/>
          <a:chExt cx="0" cy="0"/>
        </a:xfrm>
      </p:grpSpPr>
      <p:pic>
        <p:nvPicPr>
          <p:cNvPr id="398" name="Google Shape;398;p34"/>
          <p:cNvPicPr preferRelativeResize="0"/>
          <p:nvPr/>
        </p:nvPicPr>
        <p:blipFill rotWithShape="1">
          <a:blip r:embed="rId3">
            <a:alphaModFix/>
          </a:blip>
          <a:srcRect b="0" l="0" r="0" t="0"/>
          <a:stretch/>
        </p:blipFill>
        <p:spPr>
          <a:xfrm>
            <a:off x="4916295" y="2627850"/>
            <a:ext cx="1120155" cy="1560200"/>
          </a:xfrm>
          <a:prstGeom prst="rect">
            <a:avLst/>
          </a:prstGeom>
          <a:noFill/>
          <a:ln>
            <a:noFill/>
          </a:ln>
        </p:spPr>
      </p:pic>
      <p:pic>
        <p:nvPicPr>
          <p:cNvPr id="399" name="Google Shape;399;p34"/>
          <p:cNvPicPr preferRelativeResize="0"/>
          <p:nvPr/>
        </p:nvPicPr>
        <p:blipFill rotWithShape="1">
          <a:blip r:embed="rId4">
            <a:alphaModFix/>
          </a:blip>
          <a:srcRect b="0" l="0" r="0" t="0"/>
          <a:stretch/>
        </p:blipFill>
        <p:spPr>
          <a:xfrm>
            <a:off x="3079474" y="2627850"/>
            <a:ext cx="1214713" cy="1560200"/>
          </a:xfrm>
          <a:prstGeom prst="rect">
            <a:avLst/>
          </a:prstGeom>
          <a:noFill/>
          <a:ln>
            <a:noFill/>
          </a:ln>
        </p:spPr>
      </p:pic>
      <p:sp>
        <p:nvSpPr>
          <p:cNvPr id="400" name="Google Shape;400;p34"/>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01" name="Google Shape;401;p34"/>
          <p:cNvPicPr preferRelativeResize="0"/>
          <p:nvPr/>
        </p:nvPicPr>
        <p:blipFill rotWithShape="1">
          <a:blip r:embed="rId5">
            <a:alphaModFix/>
          </a:blip>
          <a:srcRect b="0" l="0" r="0" t="0"/>
          <a:stretch/>
        </p:blipFill>
        <p:spPr>
          <a:xfrm>
            <a:off x="1476497" y="1330647"/>
            <a:ext cx="6190999" cy="910225"/>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5" name="Shape 405"/>
        <p:cNvGrpSpPr/>
        <p:nvPr/>
      </p:nvGrpSpPr>
      <p:grpSpPr>
        <a:xfrm>
          <a:off x="0" y="0"/>
          <a:ext cx="0" cy="0"/>
          <a:chOff x="0" y="0"/>
          <a:chExt cx="0" cy="0"/>
        </a:xfrm>
      </p:grpSpPr>
      <p:pic>
        <p:nvPicPr>
          <p:cNvPr id="406" name="Google Shape;406;p35"/>
          <p:cNvPicPr preferRelativeResize="0"/>
          <p:nvPr/>
        </p:nvPicPr>
        <p:blipFill rotWithShape="1">
          <a:blip r:embed="rId3">
            <a:alphaModFix/>
          </a:blip>
          <a:srcRect b="0" l="0" r="0" t="0"/>
          <a:stretch/>
        </p:blipFill>
        <p:spPr>
          <a:xfrm>
            <a:off x="4916295" y="2627850"/>
            <a:ext cx="1120155" cy="1560200"/>
          </a:xfrm>
          <a:prstGeom prst="rect">
            <a:avLst/>
          </a:prstGeom>
          <a:noFill/>
          <a:ln>
            <a:noFill/>
          </a:ln>
        </p:spPr>
      </p:pic>
      <p:pic>
        <p:nvPicPr>
          <p:cNvPr id="407" name="Google Shape;407;p35"/>
          <p:cNvPicPr preferRelativeResize="0"/>
          <p:nvPr/>
        </p:nvPicPr>
        <p:blipFill rotWithShape="1">
          <a:blip r:embed="rId4">
            <a:alphaModFix/>
          </a:blip>
          <a:srcRect b="0" l="0" r="0" t="0"/>
          <a:stretch/>
        </p:blipFill>
        <p:spPr>
          <a:xfrm>
            <a:off x="3079474" y="2627850"/>
            <a:ext cx="1214713" cy="1560200"/>
          </a:xfrm>
          <a:prstGeom prst="rect">
            <a:avLst/>
          </a:prstGeom>
          <a:noFill/>
          <a:ln>
            <a:noFill/>
          </a:ln>
        </p:spPr>
      </p:pic>
      <p:sp>
        <p:nvSpPr>
          <p:cNvPr id="408" name="Google Shape;408;p35"/>
          <p:cNvSpPr/>
          <p:nvPr/>
        </p:nvSpPr>
        <p:spPr>
          <a:xfrm>
            <a:off x="570450" y="9926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 name="Google Shape;409;p35"/>
          <p:cNvSpPr txBox="1"/>
          <p:nvPr/>
        </p:nvSpPr>
        <p:spPr>
          <a:xfrm>
            <a:off x="3271725" y="4491800"/>
            <a:ext cx="14964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1" lang="en" sz="1400" u="none" cap="none" strike="noStrike">
                <a:solidFill>
                  <a:srgbClr val="000000"/>
                </a:solidFill>
                <a:latin typeface="Lato"/>
                <a:ea typeface="Lato"/>
                <a:cs typeface="Lato"/>
                <a:sym typeface="Lato"/>
              </a:rPr>
              <a:t>“Weight vector”</a:t>
            </a:r>
            <a:endParaRPr b="0" i="1" sz="1400" u="none" cap="none" strike="noStrike">
              <a:solidFill>
                <a:srgbClr val="000000"/>
              </a:solidFill>
              <a:latin typeface="Lato"/>
              <a:ea typeface="Lato"/>
              <a:cs typeface="Lato"/>
              <a:sym typeface="Lato"/>
            </a:endParaRPr>
          </a:p>
        </p:txBody>
      </p:sp>
      <p:sp>
        <p:nvSpPr>
          <p:cNvPr id="410" name="Google Shape;410;p35"/>
          <p:cNvSpPr txBox="1"/>
          <p:nvPr/>
        </p:nvSpPr>
        <p:spPr>
          <a:xfrm>
            <a:off x="5036500" y="4491800"/>
            <a:ext cx="14964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1" lang="en" sz="1400" u="none" cap="none" strike="noStrike">
                <a:solidFill>
                  <a:srgbClr val="000000"/>
                </a:solidFill>
                <a:latin typeface="Lato"/>
                <a:ea typeface="Lato"/>
                <a:cs typeface="Lato"/>
                <a:sym typeface="Lato"/>
              </a:rPr>
              <a:t>“Feature vector”</a:t>
            </a:r>
            <a:endParaRPr b="0" i="1" sz="1400" u="none" cap="none" strike="noStrike">
              <a:solidFill>
                <a:srgbClr val="000000"/>
              </a:solidFill>
              <a:latin typeface="Lato"/>
              <a:ea typeface="Lato"/>
              <a:cs typeface="Lato"/>
              <a:sym typeface="Lato"/>
            </a:endParaRPr>
          </a:p>
        </p:txBody>
      </p:sp>
      <p:cxnSp>
        <p:nvCxnSpPr>
          <p:cNvPr id="411" name="Google Shape;411;p35"/>
          <p:cNvCxnSpPr/>
          <p:nvPr/>
        </p:nvCxnSpPr>
        <p:spPr>
          <a:xfrm rot="10800000">
            <a:off x="4019925" y="4267100"/>
            <a:ext cx="0" cy="300900"/>
          </a:xfrm>
          <a:prstGeom prst="straightConnector1">
            <a:avLst/>
          </a:prstGeom>
          <a:noFill/>
          <a:ln cap="flat" cmpd="sng" w="9525">
            <a:solidFill>
              <a:schemeClr val="dk2"/>
            </a:solidFill>
            <a:prstDash val="solid"/>
            <a:round/>
            <a:headEnd len="sm" w="sm" type="none"/>
            <a:tailEnd len="med" w="med" type="triangle"/>
          </a:ln>
        </p:spPr>
      </p:cxnSp>
      <p:cxnSp>
        <p:nvCxnSpPr>
          <p:cNvPr id="412" name="Google Shape;412;p35"/>
          <p:cNvCxnSpPr/>
          <p:nvPr/>
        </p:nvCxnSpPr>
        <p:spPr>
          <a:xfrm rot="10800000">
            <a:off x="5782551" y="4267100"/>
            <a:ext cx="0" cy="300900"/>
          </a:xfrm>
          <a:prstGeom prst="straightConnector1">
            <a:avLst/>
          </a:prstGeom>
          <a:noFill/>
          <a:ln cap="flat" cmpd="sng" w="9525">
            <a:solidFill>
              <a:schemeClr val="dk2"/>
            </a:solidFill>
            <a:prstDash val="solid"/>
            <a:round/>
            <a:headEnd len="sm" w="sm" type="none"/>
            <a:tailEnd len="med" w="med" type="triangle"/>
          </a:ln>
        </p:spPr>
      </p:cxnSp>
      <p:sp>
        <p:nvSpPr>
          <p:cNvPr id="413" name="Google Shape;413;p35"/>
          <p:cNvSpPr txBox="1"/>
          <p:nvPr/>
        </p:nvSpPr>
        <p:spPr>
          <a:xfrm>
            <a:off x="1978800" y="743971"/>
            <a:ext cx="14964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1" lang="en" sz="1400" u="none" cap="none" strike="noStrike">
                <a:solidFill>
                  <a:srgbClr val="000000"/>
                </a:solidFill>
                <a:latin typeface="Lato"/>
                <a:ea typeface="Lato"/>
                <a:cs typeface="Lato"/>
                <a:sym typeface="Lato"/>
              </a:rPr>
              <a:t>“Bias”</a:t>
            </a:r>
            <a:endParaRPr b="0" i="1" sz="1400" u="none" cap="none" strike="noStrike">
              <a:solidFill>
                <a:srgbClr val="000000"/>
              </a:solidFill>
              <a:latin typeface="Lato"/>
              <a:ea typeface="Lato"/>
              <a:cs typeface="Lato"/>
              <a:sym typeface="Lato"/>
            </a:endParaRPr>
          </a:p>
        </p:txBody>
      </p:sp>
      <p:cxnSp>
        <p:nvCxnSpPr>
          <p:cNvPr id="414" name="Google Shape;414;p35"/>
          <p:cNvCxnSpPr/>
          <p:nvPr/>
        </p:nvCxnSpPr>
        <p:spPr>
          <a:xfrm>
            <a:off x="2727000" y="1084495"/>
            <a:ext cx="0" cy="279000"/>
          </a:xfrm>
          <a:prstGeom prst="straightConnector1">
            <a:avLst/>
          </a:prstGeom>
          <a:noFill/>
          <a:ln cap="flat" cmpd="sng" w="9525">
            <a:solidFill>
              <a:schemeClr val="dk2"/>
            </a:solidFill>
            <a:prstDash val="solid"/>
            <a:round/>
            <a:headEnd len="sm" w="sm" type="none"/>
            <a:tailEnd len="med" w="med" type="triangle"/>
          </a:ln>
        </p:spPr>
      </p:cxnSp>
      <p:sp>
        <p:nvSpPr>
          <p:cNvPr id="415" name="Google Shape;415;p35"/>
          <p:cNvSpPr txBox="1"/>
          <p:nvPr/>
        </p:nvSpPr>
        <p:spPr>
          <a:xfrm>
            <a:off x="1404925" y="2486525"/>
            <a:ext cx="1814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1" lang="en" sz="1400" u="none" cap="none" strike="noStrike">
                <a:solidFill>
                  <a:srgbClr val="000000"/>
                </a:solidFill>
                <a:latin typeface="Lato"/>
                <a:ea typeface="Lato"/>
                <a:cs typeface="Lato"/>
                <a:sym typeface="Lato"/>
              </a:rPr>
              <a:t>“Activation function”</a:t>
            </a:r>
            <a:endParaRPr b="0" i="1" sz="1400" u="none" cap="none" strike="noStrike">
              <a:solidFill>
                <a:srgbClr val="000000"/>
              </a:solidFill>
              <a:latin typeface="Lato"/>
              <a:ea typeface="Lato"/>
              <a:cs typeface="Lato"/>
              <a:sym typeface="Lato"/>
            </a:endParaRPr>
          </a:p>
        </p:txBody>
      </p:sp>
      <p:cxnSp>
        <p:nvCxnSpPr>
          <p:cNvPr id="416" name="Google Shape;416;p35"/>
          <p:cNvCxnSpPr/>
          <p:nvPr/>
        </p:nvCxnSpPr>
        <p:spPr>
          <a:xfrm rot="10800000">
            <a:off x="2225975" y="2215725"/>
            <a:ext cx="0" cy="351000"/>
          </a:xfrm>
          <a:prstGeom prst="straightConnector1">
            <a:avLst/>
          </a:prstGeom>
          <a:noFill/>
          <a:ln cap="flat" cmpd="sng" w="9525">
            <a:solidFill>
              <a:schemeClr val="dk2"/>
            </a:solidFill>
            <a:prstDash val="solid"/>
            <a:round/>
            <a:headEnd len="sm" w="sm" type="none"/>
            <a:tailEnd len="med" w="med" type="triangle"/>
          </a:ln>
        </p:spPr>
      </p:cxnSp>
      <p:sp>
        <p:nvSpPr>
          <p:cNvPr id="417" name="Google Shape;417;p35"/>
          <p:cNvSpPr txBox="1"/>
          <p:nvPr/>
        </p:nvSpPr>
        <p:spPr>
          <a:xfrm>
            <a:off x="1004650" y="667775"/>
            <a:ext cx="1040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1" lang="en" sz="1400" u="none" cap="none" strike="noStrike">
                <a:solidFill>
                  <a:srgbClr val="000000"/>
                </a:solidFill>
                <a:latin typeface="Lato"/>
                <a:ea typeface="Lato"/>
                <a:cs typeface="Lato"/>
                <a:sym typeface="Lato"/>
              </a:rPr>
              <a:t>“Activation”</a:t>
            </a:r>
            <a:endParaRPr b="0" i="0" sz="1400" u="none" cap="none" strike="noStrike">
              <a:solidFill>
                <a:srgbClr val="000000"/>
              </a:solidFill>
              <a:latin typeface="Arial"/>
              <a:ea typeface="Arial"/>
              <a:cs typeface="Arial"/>
              <a:sym typeface="Arial"/>
            </a:endParaRPr>
          </a:p>
        </p:txBody>
      </p:sp>
      <p:cxnSp>
        <p:nvCxnSpPr>
          <p:cNvPr id="418" name="Google Shape;418;p35"/>
          <p:cNvCxnSpPr/>
          <p:nvPr/>
        </p:nvCxnSpPr>
        <p:spPr>
          <a:xfrm>
            <a:off x="1601200" y="986150"/>
            <a:ext cx="0" cy="277200"/>
          </a:xfrm>
          <a:prstGeom prst="straightConnector1">
            <a:avLst/>
          </a:prstGeom>
          <a:noFill/>
          <a:ln cap="flat" cmpd="sng" w="9525">
            <a:solidFill>
              <a:schemeClr val="dk2"/>
            </a:solidFill>
            <a:prstDash val="solid"/>
            <a:round/>
            <a:headEnd len="sm" w="sm" type="none"/>
            <a:tailEnd len="med" w="med" type="triangle"/>
          </a:ln>
        </p:spPr>
      </p:cxnSp>
      <p:pic>
        <p:nvPicPr>
          <p:cNvPr id="419" name="Google Shape;419;p35"/>
          <p:cNvPicPr preferRelativeResize="0"/>
          <p:nvPr/>
        </p:nvPicPr>
        <p:blipFill rotWithShape="1">
          <a:blip r:embed="rId5">
            <a:alphaModFix/>
          </a:blip>
          <a:srcRect b="0" l="0" r="0" t="0"/>
          <a:stretch/>
        </p:blipFill>
        <p:spPr>
          <a:xfrm>
            <a:off x="1476497" y="1330647"/>
            <a:ext cx="6190999" cy="910225"/>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3" name="Shape 423"/>
        <p:cNvGrpSpPr/>
        <p:nvPr/>
      </p:nvGrpSpPr>
      <p:grpSpPr>
        <a:xfrm>
          <a:off x="0" y="0"/>
          <a:ext cx="0" cy="0"/>
          <a:chOff x="0" y="0"/>
          <a:chExt cx="0" cy="0"/>
        </a:xfrm>
      </p:grpSpPr>
      <p:sp>
        <p:nvSpPr>
          <p:cNvPr id="424" name="Google Shape;424;p36"/>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25" name="Google Shape;425;p36"/>
          <p:cNvPicPr preferRelativeResize="0"/>
          <p:nvPr/>
        </p:nvPicPr>
        <p:blipFill rotWithShape="1">
          <a:blip r:embed="rId3">
            <a:alphaModFix/>
          </a:blip>
          <a:srcRect b="0" l="0" r="0" t="0"/>
          <a:stretch/>
        </p:blipFill>
        <p:spPr>
          <a:xfrm>
            <a:off x="4920003" y="1212987"/>
            <a:ext cx="3922176" cy="2717552"/>
          </a:xfrm>
          <a:prstGeom prst="rect">
            <a:avLst/>
          </a:prstGeom>
          <a:noFill/>
          <a:ln>
            <a:noFill/>
          </a:ln>
        </p:spPr>
      </p:pic>
      <p:sp>
        <p:nvSpPr>
          <p:cNvPr id="426" name="Google Shape;426;p36"/>
          <p:cNvSpPr txBox="1"/>
          <p:nvPr/>
        </p:nvSpPr>
        <p:spPr>
          <a:xfrm>
            <a:off x="-76550" y="1062600"/>
            <a:ext cx="1618200" cy="831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Activation/</a:t>
            </a:r>
            <a:br>
              <a:rPr b="0" i="0" lang="en" sz="1400" u="none" cap="none" strike="noStrike">
                <a:solidFill>
                  <a:srgbClr val="000000"/>
                </a:solidFill>
                <a:latin typeface="Lato"/>
                <a:ea typeface="Lato"/>
                <a:cs typeface="Lato"/>
                <a:sym typeface="Lato"/>
              </a:rPr>
            </a:br>
            <a:r>
              <a:rPr b="0" i="0" lang="en" sz="1400" u="none" cap="none" strike="noStrike">
                <a:solidFill>
                  <a:srgbClr val="000000"/>
                </a:solidFill>
                <a:latin typeface="Lato"/>
                <a:ea typeface="Lato"/>
                <a:cs typeface="Lato"/>
                <a:sym typeface="Lato"/>
              </a:rPr>
              <a:t>output </a:t>
            </a:r>
            <a:br>
              <a:rPr b="0" i="0" lang="en" sz="1400" u="none" cap="none" strike="noStrike">
                <a:solidFill>
                  <a:srgbClr val="000000"/>
                </a:solidFill>
                <a:latin typeface="Lato"/>
                <a:ea typeface="Lato"/>
                <a:cs typeface="Lato"/>
                <a:sym typeface="Lato"/>
              </a:rPr>
            </a:br>
            <a:r>
              <a:rPr b="0" i="0" lang="en" sz="1400" u="none" cap="none" strike="noStrike">
                <a:solidFill>
                  <a:srgbClr val="000000"/>
                </a:solidFill>
                <a:latin typeface="Lato"/>
                <a:ea typeface="Lato"/>
                <a:cs typeface="Lato"/>
                <a:sym typeface="Lato"/>
              </a:rPr>
              <a:t>of neuron </a:t>
            </a:r>
            <a:r>
              <a:rPr b="0" i="1" lang="en" sz="1400" u="none" cap="none" strike="noStrike">
                <a:solidFill>
                  <a:srgbClr val="000000"/>
                </a:solidFill>
                <a:latin typeface="Lato"/>
                <a:ea typeface="Lato"/>
                <a:cs typeface="Lato"/>
                <a:sym typeface="Lato"/>
              </a:rPr>
              <a:t>k</a:t>
            </a:r>
            <a:endParaRPr b="0" i="1" sz="1400" u="none" cap="none" strike="noStrike">
              <a:solidFill>
                <a:srgbClr val="000000"/>
              </a:solidFill>
              <a:latin typeface="Arial"/>
              <a:ea typeface="Arial"/>
              <a:cs typeface="Arial"/>
              <a:sym typeface="Arial"/>
            </a:endParaRPr>
          </a:p>
        </p:txBody>
      </p:sp>
      <p:cxnSp>
        <p:nvCxnSpPr>
          <p:cNvPr id="427" name="Google Shape;427;p36"/>
          <p:cNvCxnSpPr>
            <a:stCxn id="426" idx="2"/>
          </p:cNvCxnSpPr>
          <p:nvPr/>
        </p:nvCxnSpPr>
        <p:spPr>
          <a:xfrm flipH="1">
            <a:off x="731950" y="1893900"/>
            <a:ext cx="600" cy="354600"/>
          </a:xfrm>
          <a:prstGeom prst="straightConnector1">
            <a:avLst/>
          </a:prstGeom>
          <a:noFill/>
          <a:ln cap="flat" cmpd="sng" w="9525">
            <a:solidFill>
              <a:schemeClr val="dk2"/>
            </a:solidFill>
            <a:prstDash val="solid"/>
            <a:round/>
            <a:headEnd len="sm" w="sm" type="none"/>
            <a:tailEnd len="med" w="med" type="triangle"/>
          </a:ln>
        </p:spPr>
      </p:cxnSp>
      <p:sp>
        <p:nvSpPr>
          <p:cNvPr id="428" name="Google Shape;428;p36"/>
          <p:cNvSpPr txBox="1"/>
          <p:nvPr/>
        </p:nvSpPr>
        <p:spPr>
          <a:xfrm>
            <a:off x="6293075" y="4285650"/>
            <a:ext cx="1655700" cy="615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1" lang="en" sz="1400" u="none" cap="none" strike="noStrike">
                <a:solidFill>
                  <a:srgbClr val="000000"/>
                </a:solidFill>
                <a:latin typeface="Lato"/>
                <a:ea typeface="Lato"/>
                <a:cs typeface="Lato"/>
                <a:sym typeface="Lato"/>
              </a:rPr>
              <a:t>K </a:t>
            </a:r>
            <a:r>
              <a:rPr b="0" i="1" lang="en" sz="1400" u="none" cap="none" strike="noStrike">
                <a:solidFill>
                  <a:srgbClr val="000000"/>
                </a:solidFill>
                <a:latin typeface="Lato"/>
                <a:ea typeface="Lato"/>
                <a:cs typeface="Lato"/>
                <a:sym typeface="Lato"/>
              </a:rPr>
              <a:t>"hidden” </a:t>
            </a:r>
            <a:r>
              <a:rPr b="0" i="0" lang="en" sz="1400" u="none" cap="none" strike="noStrike">
                <a:solidFill>
                  <a:srgbClr val="000000"/>
                </a:solidFill>
                <a:latin typeface="Lato"/>
                <a:ea typeface="Lato"/>
                <a:cs typeface="Lato"/>
                <a:sym typeface="Lato"/>
              </a:rPr>
              <a:t>neurons</a:t>
            </a:r>
            <a:br>
              <a:rPr b="0" i="0" lang="en" sz="1400" u="none" cap="none" strike="noStrike">
                <a:solidFill>
                  <a:srgbClr val="000000"/>
                </a:solidFill>
                <a:latin typeface="Lato"/>
                <a:ea typeface="Lato"/>
                <a:cs typeface="Lato"/>
                <a:sym typeface="Lato"/>
              </a:rPr>
            </a:br>
            <a:r>
              <a:rPr b="0" i="0" lang="en" sz="1400" u="none" cap="none" strike="noStrike">
                <a:solidFill>
                  <a:srgbClr val="000000"/>
                </a:solidFill>
                <a:latin typeface="Lato"/>
                <a:ea typeface="Lato"/>
                <a:cs typeface="Lato"/>
                <a:sym typeface="Lato"/>
              </a:rPr>
              <a:t>in layer </a:t>
            </a:r>
            <a:r>
              <a:rPr b="1" i="0" lang="en" sz="1400" u="none" cap="none" strike="noStrike">
                <a:solidFill>
                  <a:srgbClr val="000000"/>
                </a:solidFill>
                <a:latin typeface="Lato"/>
                <a:ea typeface="Lato"/>
                <a:cs typeface="Lato"/>
                <a:sym typeface="Lato"/>
              </a:rPr>
              <a:t>L</a:t>
            </a:r>
            <a:endParaRPr b="1" i="0" sz="1400" u="none" cap="none" strike="noStrike">
              <a:solidFill>
                <a:srgbClr val="000000"/>
              </a:solidFill>
              <a:latin typeface="Lato"/>
              <a:ea typeface="Lato"/>
              <a:cs typeface="Lato"/>
              <a:sym typeface="Lato"/>
            </a:endParaRPr>
          </a:p>
        </p:txBody>
      </p:sp>
      <p:cxnSp>
        <p:nvCxnSpPr>
          <p:cNvPr id="429" name="Google Shape;429;p36"/>
          <p:cNvCxnSpPr>
            <a:stCxn id="428" idx="0"/>
            <a:endCxn id="425" idx="2"/>
          </p:cNvCxnSpPr>
          <p:nvPr/>
        </p:nvCxnSpPr>
        <p:spPr>
          <a:xfrm rot="10800000">
            <a:off x="6881225" y="3930450"/>
            <a:ext cx="239700" cy="355200"/>
          </a:xfrm>
          <a:prstGeom prst="straightConnector1">
            <a:avLst/>
          </a:prstGeom>
          <a:noFill/>
          <a:ln cap="flat" cmpd="sng" w="9525">
            <a:solidFill>
              <a:schemeClr val="dk2"/>
            </a:solidFill>
            <a:prstDash val="solid"/>
            <a:round/>
            <a:headEnd len="sm" w="sm" type="none"/>
            <a:tailEnd len="med" w="med" type="triangle"/>
          </a:ln>
        </p:spPr>
      </p:cxnSp>
      <p:pic>
        <p:nvPicPr>
          <p:cNvPr id="430" name="Google Shape;430;p36"/>
          <p:cNvPicPr preferRelativeResize="0"/>
          <p:nvPr/>
        </p:nvPicPr>
        <p:blipFill rotWithShape="1">
          <a:blip r:embed="rId4">
            <a:alphaModFix/>
          </a:blip>
          <a:srcRect b="0" l="0" r="0" t="0"/>
          <a:stretch/>
        </p:blipFill>
        <p:spPr>
          <a:xfrm>
            <a:off x="680725" y="1801350"/>
            <a:ext cx="3617500" cy="1540775"/>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 name="Shape 434"/>
        <p:cNvGrpSpPr/>
        <p:nvPr/>
      </p:nvGrpSpPr>
      <p:grpSpPr>
        <a:xfrm>
          <a:off x="0" y="0"/>
          <a:ext cx="0" cy="0"/>
          <a:chOff x="0" y="0"/>
          <a:chExt cx="0" cy="0"/>
        </a:xfrm>
      </p:grpSpPr>
      <p:sp>
        <p:nvSpPr>
          <p:cNvPr id="435" name="Google Shape;435;p37"/>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36" name="Google Shape;436;p37"/>
          <p:cNvPicPr preferRelativeResize="0"/>
          <p:nvPr/>
        </p:nvPicPr>
        <p:blipFill rotWithShape="1">
          <a:blip r:embed="rId3">
            <a:alphaModFix/>
          </a:blip>
          <a:srcRect b="0" l="0" r="0" t="0"/>
          <a:stretch/>
        </p:blipFill>
        <p:spPr>
          <a:xfrm>
            <a:off x="3125712" y="491750"/>
            <a:ext cx="2892575" cy="12448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4"/>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The short answer</a:t>
            </a:r>
            <a:endParaRPr/>
          </a:p>
        </p:txBody>
      </p:sp>
      <p:sp>
        <p:nvSpPr>
          <p:cNvPr id="110" name="Google Shape;110;p4"/>
          <p:cNvSpPr txBox="1"/>
          <p:nvPr>
            <p:ph idx="1" type="body"/>
          </p:nvPr>
        </p:nvSpPr>
        <p:spPr>
          <a:xfrm>
            <a:off x="729450" y="2078875"/>
            <a:ext cx="7688700" cy="2261100"/>
          </a:xfrm>
          <a:prstGeom prst="rect">
            <a:avLst/>
          </a:prstGeom>
          <a:noFill/>
          <a:ln>
            <a:noFill/>
          </a:ln>
        </p:spPr>
        <p:txBody>
          <a:bodyPr anchorCtr="0" anchor="t" bIns="91425" lIns="91425" spcFirstLastPara="1" rIns="91425" wrap="square" tIns="91425">
            <a:normAutofit/>
          </a:bodyPr>
          <a:lstStyle/>
          <a:p>
            <a:pPr indent="-336550" lvl="0" marL="457200" rtl="0" algn="l">
              <a:lnSpc>
                <a:spcPct val="115000"/>
              </a:lnSpc>
              <a:spcBef>
                <a:spcPts val="0"/>
              </a:spcBef>
              <a:spcAft>
                <a:spcPts val="0"/>
              </a:spcAft>
              <a:buSzPts val="1700"/>
              <a:buChar char="-"/>
            </a:pPr>
            <a:r>
              <a:rPr lang="en" sz="1700"/>
              <a:t>They’re useful!</a:t>
            </a:r>
            <a:endParaRPr sz="1700"/>
          </a:p>
          <a:p>
            <a:pPr indent="-336550" lvl="0" marL="457200" rtl="0" algn="l">
              <a:lnSpc>
                <a:spcPct val="115000"/>
              </a:lnSpc>
              <a:spcBef>
                <a:spcPts val="0"/>
              </a:spcBef>
              <a:spcAft>
                <a:spcPts val="0"/>
              </a:spcAft>
              <a:buSzPts val="1700"/>
              <a:buChar char="-"/>
            </a:pPr>
            <a:r>
              <a:rPr lang="en" sz="1700"/>
              <a:t>They’re fast!</a:t>
            </a:r>
            <a:endParaRPr sz="170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0" name="Shape 440"/>
        <p:cNvGrpSpPr/>
        <p:nvPr/>
      </p:nvGrpSpPr>
      <p:grpSpPr>
        <a:xfrm>
          <a:off x="0" y="0"/>
          <a:ext cx="0" cy="0"/>
          <a:chOff x="0" y="0"/>
          <a:chExt cx="0" cy="0"/>
        </a:xfrm>
      </p:grpSpPr>
      <p:sp>
        <p:nvSpPr>
          <p:cNvPr id="441" name="Google Shape;441;p38"/>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42" name="Google Shape;442;p38"/>
          <p:cNvPicPr preferRelativeResize="0"/>
          <p:nvPr/>
        </p:nvPicPr>
        <p:blipFill rotWithShape="1">
          <a:blip r:embed="rId3">
            <a:alphaModFix/>
          </a:blip>
          <a:srcRect b="0" l="0" r="0" t="0"/>
          <a:stretch/>
        </p:blipFill>
        <p:spPr>
          <a:xfrm>
            <a:off x="3125712" y="491750"/>
            <a:ext cx="2892575" cy="1244850"/>
          </a:xfrm>
          <a:prstGeom prst="rect">
            <a:avLst/>
          </a:prstGeom>
          <a:noFill/>
          <a:ln>
            <a:noFill/>
          </a:ln>
        </p:spPr>
      </p:pic>
      <p:pic>
        <p:nvPicPr>
          <p:cNvPr id="443" name="Google Shape;443;p38"/>
          <p:cNvPicPr preferRelativeResize="0"/>
          <p:nvPr/>
        </p:nvPicPr>
        <p:blipFill rotWithShape="1">
          <a:blip r:embed="rId4">
            <a:alphaModFix/>
          </a:blip>
          <a:srcRect b="0" l="0" r="0" t="0"/>
          <a:stretch/>
        </p:blipFill>
        <p:spPr>
          <a:xfrm>
            <a:off x="3125700" y="1736600"/>
            <a:ext cx="2892575" cy="124483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7" name="Shape 447"/>
        <p:cNvGrpSpPr/>
        <p:nvPr/>
      </p:nvGrpSpPr>
      <p:grpSpPr>
        <a:xfrm>
          <a:off x="0" y="0"/>
          <a:ext cx="0" cy="0"/>
          <a:chOff x="0" y="0"/>
          <a:chExt cx="0" cy="0"/>
        </a:xfrm>
      </p:grpSpPr>
      <p:sp>
        <p:nvSpPr>
          <p:cNvPr id="448" name="Google Shape;448;p39"/>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49" name="Google Shape;449;p39"/>
          <p:cNvPicPr preferRelativeResize="0"/>
          <p:nvPr/>
        </p:nvPicPr>
        <p:blipFill rotWithShape="1">
          <a:blip r:embed="rId3">
            <a:alphaModFix/>
          </a:blip>
          <a:srcRect b="0" l="0" r="0" t="0"/>
          <a:stretch/>
        </p:blipFill>
        <p:spPr>
          <a:xfrm>
            <a:off x="3125712" y="491750"/>
            <a:ext cx="2892575" cy="1244850"/>
          </a:xfrm>
          <a:prstGeom prst="rect">
            <a:avLst/>
          </a:prstGeom>
          <a:noFill/>
          <a:ln>
            <a:noFill/>
          </a:ln>
        </p:spPr>
      </p:pic>
      <p:pic>
        <p:nvPicPr>
          <p:cNvPr id="450" name="Google Shape;450;p39"/>
          <p:cNvPicPr preferRelativeResize="0"/>
          <p:nvPr/>
        </p:nvPicPr>
        <p:blipFill rotWithShape="1">
          <a:blip r:embed="rId4">
            <a:alphaModFix/>
          </a:blip>
          <a:srcRect b="0" l="0" r="0" t="0"/>
          <a:stretch/>
        </p:blipFill>
        <p:spPr>
          <a:xfrm>
            <a:off x="3125700" y="1736600"/>
            <a:ext cx="2892575" cy="1244830"/>
          </a:xfrm>
          <a:prstGeom prst="rect">
            <a:avLst/>
          </a:prstGeom>
          <a:noFill/>
          <a:ln>
            <a:noFill/>
          </a:ln>
        </p:spPr>
      </p:pic>
      <p:pic>
        <p:nvPicPr>
          <p:cNvPr id="451" name="Google Shape;451;p39"/>
          <p:cNvPicPr preferRelativeResize="0"/>
          <p:nvPr/>
        </p:nvPicPr>
        <p:blipFill rotWithShape="1">
          <a:blip r:embed="rId5">
            <a:alphaModFix/>
          </a:blip>
          <a:srcRect b="0" l="0" r="0" t="0"/>
          <a:stretch/>
        </p:blipFill>
        <p:spPr>
          <a:xfrm>
            <a:off x="3125712" y="3814587"/>
            <a:ext cx="2892575" cy="1232013"/>
          </a:xfrm>
          <a:prstGeom prst="rect">
            <a:avLst/>
          </a:prstGeom>
          <a:noFill/>
          <a:ln>
            <a:noFill/>
          </a:ln>
        </p:spPr>
      </p:pic>
      <p:pic>
        <p:nvPicPr>
          <p:cNvPr id="452" name="Google Shape;452;p39"/>
          <p:cNvPicPr preferRelativeResize="0"/>
          <p:nvPr/>
        </p:nvPicPr>
        <p:blipFill rotWithShape="1">
          <a:blip r:embed="rId5">
            <a:alphaModFix/>
          </a:blip>
          <a:srcRect b="27291" l="89167" r="4592" t="48378"/>
          <a:stretch/>
        </p:blipFill>
        <p:spPr>
          <a:xfrm>
            <a:off x="4501800" y="3123850"/>
            <a:ext cx="382927" cy="636000"/>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6" name="Shape 456"/>
        <p:cNvGrpSpPr/>
        <p:nvPr/>
      </p:nvGrpSpPr>
      <p:grpSpPr>
        <a:xfrm>
          <a:off x="0" y="0"/>
          <a:ext cx="0" cy="0"/>
          <a:chOff x="0" y="0"/>
          <a:chExt cx="0" cy="0"/>
        </a:xfrm>
      </p:grpSpPr>
      <p:sp>
        <p:nvSpPr>
          <p:cNvPr id="457" name="Google Shape;457;p40"/>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58" name="Google Shape;458;p40"/>
          <p:cNvPicPr preferRelativeResize="0"/>
          <p:nvPr/>
        </p:nvPicPr>
        <p:blipFill rotWithShape="1">
          <a:blip r:embed="rId3">
            <a:alphaModFix/>
          </a:blip>
          <a:srcRect b="-2780" l="-2239" r="60771" t="83717"/>
          <a:stretch/>
        </p:blipFill>
        <p:spPr>
          <a:xfrm>
            <a:off x="3529275" y="3900225"/>
            <a:ext cx="2085450" cy="461225"/>
          </a:xfrm>
          <a:prstGeom prst="rect">
            <a:avLst/>
          </a:prstGeom>
          <a:noFill/>
          <a:ln>
            <a:noFill/>
          </a:ln>
        </p:spPr>
      </p:pic>
      <p:pic>
        <p:nvPicPr>
          <p:cNvPr id="459" name="Google Shape;459;p40"/>
          <p:cNvPicPr preferRelativeResize="0"/>
          <p:nvPr/>
        </p:nvPicPr>
        <p:blipFill rotWithShape="1">
          <a:blip r:embed="rId4">
            <a:alphaModFix/>
          </a:blip>
          <a:srcRect b="0" l="0" r="0" t="0"/>
          <a:stretch/>
        </p:blipFill>
        <p:spPr>
          <a:xfrm>
            <a:off x="2178425" y="1494638"/>
            <a:ext cx="4787125" cy="2154225"/>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3" name="Shape 463"/>
        <p:cNvGrpSpPr/>
        <p:nvPr/>
      </p:nvGrpSpPr>
      <p:grpSpPr>
        <a:xfrm>
          <a:off x="0" y="0"/>
          <a:ext cx="0" cy="0"/>
          <a:chOff x="0" y="0"/>
          <a:chExt cx="0" cy="0"/>
        </a:xfrm>
      </p:grpSpPr>
      <p:sp>
        <p:nvSpPr>
          <p:cNvPr id="464" name="Google Shape;464;p41"/>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65" name="Google Shape;465;p41"/>
          <p:cNvPicPr preferRelativeResize="0"/>
          <p:nvPr/>
        </p:nvPicPr>
        <p:blipFill rotWithShape="1">
          <a:blip r:embed="rId3">
            <a:alphaModFix/>
          </a:blip>
          <a:srcRect b="-2780" l="-2239" r="60771" t="83717"/>
          <a:stretch/>
        </p:blipFill>
        <p:spPr>
          <a:xfrm>
            <a:off x="3529275" y="3900225"/>
            <a:ext cx="2085450" cy="461225"/>
          </a:xfrm>
          <a:prstGeom prst="rect">
            <a:avLst/>
          </a:prstGeom>
          <a:noFill/>
          <a:ln>
            <a:noFill/>
          </a:ln>
        </p:spPr>
      </p:pic>
      <p:sp>
        <p:nvSpPr>
          <p:cNvPr id="466" name="Google Shape;466;p41"/>
          <p:cNvSpPr/>
          <p:nvPr/>
        </p:nvSpPr>
        <p:spPr>
          <a:xfrm>
            <a:off x="3224475" y="1373600"/>
            <a:ext cx="752100" cy="2346300"/>
          </a:xfrm>
          <a:prstGeom prst="ellipse">
            <a:avLst/>
          </a:prstGeom>
          <a:noFill/>
          <a:ln cap="flat" cmpd="sng" w="28575">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 name="Google Shape;467;p41"/>
          <p:cNvSpPr/>
          <p:nvPr/>
        </p:nvSpPr>
        <p:spPr>
          <a:xfrm>
            <a:off x="6355395" y="1580150"/>
            <a:ext cx="519300" cy="551400"/>
          </a:xfrm>
          <a:prstGeom prst="ellipse">
            <a:avLst/>
          </a:prstGeom>
          <a:noFill/>
          <a:ln cap="flat" cmpd="sng" w="28575">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 name="Google Shape;468;p41"/>
          <p:cNvSpPr/>
          <p:nvPr/>
        </p:nvSpPr>
        <p:spPr>
          <a:xfrm>
            <a:off x="3791950" y="1106400"/>
            <a:ext cx="2792005" cy="408575"/>
          </a:xfrm>
          <a:custGeom>
            <a:rect b="b" l="l" r="r" t="t"/>
            <a:pathLst>
              <a:path extrusionOk="0" h="16343" w="128738">
                <a:moveTo>
                  <a:pt x="0" y="11530"/>
                </a:moveTo>
                <a:cubicBezTo>
                  <a:pt x="2273" y="10394"/>
                  <a:pt x="7019" y="6584"/>
                  <a:pt x="13636" y="4712"/>
                </a:cubicBezTo>
                <a:cubicBezTo>
                  <a:pt x="20254" y="2841"/>
                  <a:pt x="29478" y="903"/>
                  <a:pt x="39705" y="301"/>
                </a:cubicBezTo>
                <a:cubicBezTo>
                  <a:pt x="49932" y="-300"/>
                  <a:pt x="64570" y="435"/>
                  <a:pt x="74997" y="1103"/>
                </a:cubicBezTo>
                <a:cubicBezTo>
                  <a:pt x="85424" y="1771"/>
                  <a:pt x="94983" y="3175"/>
                  <a:pt x="102269" y="4311"/>
                </a:cubicBezTo>
                <a:cubicBezTo>
                  <a:pt x="109555" y="5447"/>
                  <a:pt x="114635" y="6584"/>
                  <a:pt x="118712" y="7921"/>
                </a:cubicBezTo>
                <a:cubicBezTo>
                  <a:pt x="122789" y="9258"/>
                  <a:pt x="125062" y="10928"/>
                  <a:pt x="126733" y="12332"/>
                </a:cubicBezTo>
                <a:cubicBezTo>
                  <a:pt x="128404" y="13736"/>
                  <a:pt x="128404" y="15675"/>
                  <a:pt x="128738" y="16343"/>
                </a:cubicBezTo>
              </a:path>
            </a:pathLst>
          </a:cu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69" name="Google Shape;469;p41"/>
          <p:cNvPicPr preferRelativeResize="0"/>
          <p:nvPr/>
        </p:nvPicPr>
        <p:blipFill rotWithShape="1">
          <a:blip r:embed="rId4">
            <a:alphaModFix/>
          </a:blip>
          <a:srcRect b="0" l="0" r="0" t="0"/>
          <a:stretch/>
        </p:blipFill>
        <p:spPr>
          <a:xfrm>
            <a:off x="2178425" y="1494638"/>
            <a:ext cx="4787125" cy="2154225"/>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sp>
        <p:nvSpPr>
          <p:cNvPr id="474" name="Google Shape;474;p42"/>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75" name="Google Shape;475;p42"/>
          <p:cNvPicPr preferRelativeResize="0"/>
          <p:nvPr/>
        </p:nvPicPr>
        <p:blipFill rotWithShape="1">
          <a:blip r:embed="rId3">
            <a:alphaModFix/>
          </a:blip>
          <a:srcRect b="-3899" l="-769" r="64629" t="81313"/>
          <a:stretch/>
        </p:blipFill>
        <p:spPr>
          <a:xfrm>
            <a:off x="3393013" y="3609475"/>
            <a:ext cx="2357950" cy="561475"/>
          </a:xfrm>
          <a:prstGeom prst="rect">
            <a:avLst/>
          </a:prstGeom>
          <a:noFill/>
          <a:ln>
            <a:noFill/>
          </a:ln>
        </p:spPr>
      </p:pic>
      <p:cxnSp>
        <p:nvCxnSpPr>
          <p:cNvPr id="476" name="Google Shape;476;p42"/>
          <p:cNvCxnSpPr>
            <a:stCxn id="475" idx="3"/>
          </p:cNvCxnSpPr>
          <p:nvPr/>
        </p:nvCxnSpPr>
        <p:spPr>
          <a:xfrm flipH="1" rot="10800000">
            <a:off x="5750963" y="3208613"/>
            <a:ext cx="1628400" cy="681600"/>
          </a:xfrm>
          <a:prstGeom prst="straightConnector1">
            <a:avLst/>
          </a:prstGeom>
          <a:noFill/>
          <a:ln cap="flat" cmpd="sng" w="9525">
            <a:solidFill>
              <a:schemeClr val="dk2"/>
            </a:solidFill>
            <a:prstDash val="solid"/>
            <a:round/>
            <a:headEnd len="sm" w="sm" type="none"/>
            <a:tailEnd len="med" w="med" type="triangle"/>
          </a:ln>
        </p:spPr>
      </p:cxnSp>
      <p:cxnSp>
        <p:nvCxnSpPr>
          <p:cNvPr id="477" name="Google Shape;477;p42"/>
          <p:cNvCxnSpPr/>
          <p:nvPr/>
        </p:nvCxnSpPr>
        <p:spPr>
          <a:xfrm flipH="1" rot="10800000">
            <a:off x="5033200" y="3188250"/>
            <a:ext cx="862500" cy="491400"/>
          </a:xfrm>
          <a:prstGeom prst="straightConnector1">
            <a:avLst/>
          </a:prstGeom>
          <a:noFill/>
          <a:ln cap="flat" cmpd="sng" w="9525">
            <a:solidFill>
              <a:schemeClr val="dk2"/>
            </a:solidFill>
            <a:prstDash val="solid"/>
            <a:round/>
            <a:headEnd len="sm" w="sm" type="none"/>
            <a:tailEnd len="med" w="med" type="triangle"/>
          </a:ln>
        </p:spPr>
      </p:cxnSp>
      <p:cxnSp>
        <p:nvCxnSpPr>
          <p:cNvPr id="478" name="Google Shape;478;p42"/>
          <p:cNvCxnSpPr>
            <a:stCxn id="475" idx="0"/>
          </p:cNvCxnSpPr>
          <p:nvPr/>
        </p:nvCxnSpPr>
        <p:spPr>
          <a:xfrm rot="10800000">
            <a:off x="4571988" y="3188275"/>
            <a:ext cx="0" cy="421200"/>
          </a:xfrm>
          <a:prstGeom prst="straightConnector1">
            <a:avLst/>
          </a:prstGeom>
          <a:noFill/>
          <a:ln cap="flat" cmpd="sng" w="9525">
            <a:solidFill>
              <a:schemeClr val="dk2"/>
            </a:solidFill>
            <a:prstDash val="solid"/>
            <a:round/>
            <a:headEnd len="sm" w="sm" type="none"/>
            <a:tailEnd len="med" w="med" type="triangle"/>
          </a:ln>
        </p:spPr>
      </p:cxnSp>
      <p:pic>
        <p:nvPicPr>
          <p:cNvPr id="479" name="Google Shape;479;p42"/>
          <p:cNvPicPr preferRelativeResize="0"/>
          <p:nvPr/>
        </p:nvPicPr>
        <p:blipFill rotWithShape="1">
          <a:blip r:embed="rId4">
            <a:alphaModFix/>
          </a:blip>
          <a:srcRect b="17715" l="0" r="0" t="0"/>
          <a:stretch/>
        </p:blipFill>
        <p:spPr>
          <a:xfrm>
            <a:off x="1418563" y="916475"/>
            <a:ext cx="6306824" cy="2191100"/>
          </a:xfrm>
          <a:prstGeom prst="rect">
            <a:avLst/>
          </a:prstGeom>
          <a:noFill/>
          <a:ln>
            <a:noFill/>
          </a:ln>
        </p:spPr>
      </p:pic>
      <p:sp>
        <p:nvSpPr>
          <p:cNvPr id="480" name="Google Shape;480;p42"/>
          <p:cNvSpPr txBox="1"/>
          <p:nvPr/>
        </p:nvSpPr>
        <p:spPr>
          <a:xfrm>
            <a:off x="3071100" y="4432775"/>
            <a:ext cx="3001800" cy="615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1" lang="en" sz="1400" u="none" cap="none" strike="noStrike">
                <a:solidFill>
                  <a:srgbClr val="000000"/>
                </a:solidFill>
                <a:latin typeface="Lato"/>
                <a:ea typeface="Lato"/>
                <a:cs typeface="Lato"/>
                <a:sym typeface="Lato"/>
              </a:rPr>
              <a:t>Most common way of writing out the activation of a layer of an MLP</a:t>
            </a:r>
            <a:endParaRPr b="0" i="1" sz="1400" u="none" cap="none" strike="noStrike">
              <a:solidFill>
                <a:srgbClr val="000000"/>
              </a:solidFill>
              <a:latin typeface="Lato"/>
              <a:ea typeface="Lato"/>
              <a:cs typeface="Lato"/>
              <a:sym typeface="Lato"/>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4" name="Shape 484"/>
        <p:cNvGrpSpPr/>
        <p:nvPr/>
      </p:nvGrpSpPr>
      <p:grpSpPr>
        <a:xfrm>
          <a:off x="0" y="0"/>
          <a:ext cx="0" cy="0"/>
          <a:chOff x="0" y="0"/>
          <a:chExt cx="0" cy="0"/>
        </a:xfrm>
      </p:grpSpPr>
      <p:pic>
        <p:nvPicPr>
          <p:cNvPr id="485" name="Google Shape;485;p43"/>
          <p:cNvPicPr preferRelativeResize="0"/>
          <p:nvPr/>
        </p:nvPicPr>
        <p:blipFill rotWithShape="1">
          <a:blip r:embed="rId3">
            <a:alphaModFix/>
          </a:blip>
          <a:srcRect b="-3899" l="-769" r="64629" t="81313"/>
          <a:stretch/>
        </p:blipFill>
        <p:spPr>
          <a:xfrm>
            <a:off x="3393025" y="2291013"/>
            <a:ext cx="2357950" cy="561475"/>
          </a:xfrm>
          <a:prstGeom prst="rect">
            <a:avLst/>
          </a:prstGeom>
          <a:noFill/>
          <a:ln>
            <a:noFill/>
          </a:ln>
        </p:spPr>
      </p:pic>
      <p:sp>
        <p:nvSpPr>
          <p:cNvPr id="486" name="Google Shape;486;p43"/>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0" name="Shape 490"/>
        <p:cNvGrpSpPr/>
        <p:nvPr/>
      </p:nvGrpSpPr>
      <p:grpSpPr>
        <a:xfrm>
          <a:off x="0" y="0"/>
          <a:ext cx="0" cy="0"/>
          <a:chOff x="0" y="0"/>
          <a:chExt cx="0" cy="0"/>
        </a:xfrm>
      </p:grpSpPr>
      <p:pic>
        <p:nvPicPr>
          <p:cNvPr id="491" name="Google Shape;491;p44"/>
          <p:cNvPicPr preferRelativeResize="0"/>
          <p:nvPr/>
        </p:nvPicPr>
        <p:blipFill rotWithShape="1">
          <a:blip r:embed="rId3">
            <a:alphaModFix/>
          </a:blip>
          <a:srcRect b="-3899" l="-769" r="64629" t="81313"/>
          <a:stretch/>
        </p:blipFill>
        <p:spPr>
          <a:xfrm>
            <a:off x="3393025" y="2291013"/>
            <a:ext cx="2357950" cy="561475"/>
          </a:xfrm>
          <a:prstGeom prst="rect">
            <a:avLst/>
          </a:prstGeom>
          <a:noFill/>
          <a:ln>
            <a:noFill/>
          </a:ln>
        </p:spPr>
      </p:pic>
      <p:sp>
        <p:nvSpPr>
          <p:cNvPr id="492" name="Google Shape;492;p44"/>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93" name="Google Shape;493;p44"/>
          <p:cNvPicPr preferRelativeResize="0"/>
          <p:nvPr/>
        </p:nvPicPr>
        <p:blipFill rotWithShape="1">
          <a:blip r:embed="rId4">
            <a:alphaModFix/>
          </a:blip>
          <a:srcRect b="0" l="0" r="0" t="0"/>
          <a:stretch/>
        </p:blipFill>
        <p:spPr>
          <a:xfrm>
            <a:off x="1460988" y="3359438"/>
            <a:ext cx="6222025" cy="421825"/>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7" name="Shape 497"/>
        <p:cNvGrpSpPr/>
        <p:nvPr/>
      </p:nvGrpSpPr>
      <p:grpSpPr>
        <a:xfrm>
          <a:off x="0" y="0"/>
          <a:ext cx="0" cy="0"/>
          <a:chOff x="0" y="0"/>
          <a:chExt cx="0" cy="0"/>
        </a:xfrm>
      </p:grpSpPr>
      <p:pic>
        <p:nvPicPr>
          <p:cNvPr id="498" name="Google Shape;498;p45"/>
          <p:cNvPicPr preferRelativeResize="0"/>
          <p:nvPr/>
        </p:nvPicPr>
        <p:blipFill rotWithShape="1">
          <a:blip r:embed="rId3">
            <a:alphaModFix/>
          </a:blip>
          <a:srcRect b="-3899" l="-769" r="64629" t="81313"/>
          <a:stretch/>
        </p:blipFill>
        <p:spPr>
          <a:xfrm>
            <a:off x="3393025" y="2291013"/>
            <a:ext cx="2357950" cy="561475"/>
          </a:xfrm>
          <a:prstGeom prst="rect">
            <a:avLst/>
          </a:prstGeom>
          <a:noFill/>
          <a:ln>
            <a:noFill/>
          </a:ln>
        </p:spPr>
      </p:pic>
      <p:sp>
        <p:nvSpPr>
          <p:cNvPr id="499" name="Google Shape;499;p45"/>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 name="Google Shape;500;p45"/>
          <p:cNvSpPr/>
          <p:nvPr/>
        </p:nvSpPr>
        <p:spPr>
          <a:xfrm>
            <a:off x="2101525" y="3340712"/>
            <a:ext cx="381000" cy="4593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01" name="Google Shape;501;p45"/>
          <p:cNvPicPr preferRelativeResize="0"/>
          <p:nvPr/>
        </p:nvPicPr>
        <p:blipFill rotWithShape="1">
          <a:blip r:embed="rId4">
            <a:alphaModFix/>
          </a:blip>
          <a:srcRect b="0" l="0" r="0" t="0"/>
          <a:stretch/>
        </p:blipFill>
        <p:spPr>
          <a:xfrm>
            <a:off x="1460988" y="3359438"/>
            <a:ext cx="6222025" cy="421825"/>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5" name="Shape 505"/>
        <p:cNvGrpSpPr/>
        <p:nvPr/>
      </p:nvGrpSpPr>
      <p:grpSpPr>
        <a:xfrm>
          <a:off x="0" y="0"/>
          <a:ext cx="0" cy="0"/>
          <a:chOff x="0" y="0"/>
          <a:chExt cx="0" cy="0"/>
        </a:xfrm>
      </p:grpSpPr>
      <p:sp>
        <p:nvSpPr>
          <p:cNvPr id="506" name="Google Shape;506;p46"/>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07" name="Google Shape;507;p46"/>
          <p:cNvPicPr preferRelativeResize="0"/>
          <p:nvPr/>
        </p:nvPicPr>
        <p:blipFill rotWithShape="1">
          <a:blip r:embed="rId3">
            <a:alphaModFix/>
          </a:blip>
          <a:srcRect b="0" l="0" r="0" t="0"/>
          <a:stretch/>
        </p:blipFill>
        <p:spPr>
          <a:xfrm>
            <a:off x="3176588" y="2343150"/>
            <a:ext cx="2790825" cy="457200"/>
          </a:xfrm>
          <a:prstGeom prst="rect">
            <a:avLst/>
          </a:prstGeom>
          <a:noFill/>
          <a:ln>
            <a:noFill/>
          </a:ln>
        </p:spPr>
      </p:pic>
      <p:sp>
        <p:nvSpPr>
          <p:cNvPr id="508" name="Google Shape;508;p46"/>
          <p:cNvSpPr txBox="1"/>
          <p:nvPr/>
        </p:nvSpPr>
        <p:spPr>
          <a:xfrm>
            <a:off x="787063" y="3318700"/>
            <a:ext cx="7569900" cy="7080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700"/>
              <a:buFont typeface="Arial"/>
              <a:buNone/>
            </a:pPr>
            <a:r>
              <a:rPr b="0" i="0" lang="en" sz="1700" u="none" cap="none" strike="noStrike">
                <a:solidFill>
                  <a:srgbClr val="000000"/>
                </a:solidFill>
                <a:latin typeface="Lato"/>
                <a:ea typeface="Lato"/>
                <a:cs typeface="Lato"/>
                <a:sym typeface="Lato"/>
              </a:rPr>
              <a:t>The </a:t>
            </a:r>
            <a:r>
              <a:rPr b="1" i="0" lang="en" sz="1700" u="none" cap="none" strike="noStrike">
                <a:solidFill>
                  <a:srgbClr val="000000"/>
                </a:solidFill>
                <a:latin typeface="Lato"/>
                <a:ea typeface="Lato"/>
                <a:cs typeface="Lato"/>
                <a:sym typeface="Lato"/>
              </a:rPr>
              <a:t>output </a:t>
            </a:r>
            <a:r>
              <a:rPr b="0" i="0" lang="en" sz="1700" u="none" cap="none" strike="noStrike">
                <a:solidFill>
                  <a:srgbClr val="000000"/>
                </a:solidFill>
                <a:latin typeface="Lato"/>
                <a:ea typeface="Lato"/>
                <a:cs typeface="Lato"/>
                <a:sym typeface="Lato"/>
              </a:rPr>
              <a:t>of each layer is the product of its </a:t>
            </a:r>
            <a:r>
              <a:rPr b="1" i="0" lang="en" sz="1700" u="none" cap="none" strike="noStrike">
                <a:solidFill>
                  <a:srgbClr val="000000"/>
                </a:solidFill>
                <a:latin typeface="Lato"/>
                <a:ea typeface="Lato"/>
                <a:cs typeface="Lato"/>
                <a:sym typeface="Lato"/>
              </a:rPr>
              <a:t>weight matrix</a:t>
            </a:r>
            <a:r>
              <a:rPr b="0" i="0" lang="en" sz="1700" u="none" cap="none" strike="noStrike">
                <a:solidFill>
                  <a:srgbClr val="000000"/>
                </a:solidFill>
                <a:latin typeface="Lato"/>
                <a:ea typeface="Lato"/>
                <a:cs typeface="Lato"/>
                <a:sym typeface="Lato"/>
              </a:rPr>
              <a:t> and the </a:t>
            </a:r>
            <a:r>
              <a:rPr b="1" i="0" lang="en" sz="1700" u="none" cap="none" strike="noStrike">
                <a:solidFill>
                  <a:srgbClr val="000000"/>
                </a:solidFill>
                <a:latin typeface="Lato"/>
                <a:ea typeface="Lato"/>
                <a:cs typeface="Lato"/>
                <a:sym typeface="Lato"/>
              </a:rPr>
              <a:t>input vector</a:t>
            </a:r>
            <a:r>
              <a:rPr b="0" i="0" lang="en" sz="1700" u="none" cap="none" strike="noStrike">
                <a:solidFill>
                  <a:srgbClr val="000000"/>
                </a:solidFill>
                <a:latin typeface="Lato"/>
                <a:ea typeface="Lato"/>
                <a:cs typeface="Lato"/>
                <a:sym typeface="Lato"/>
              </a:rPr>
              <a:t> plus its </a:t>
            </a:r>
            <a:r>
              <a:rPr b="1" i="0" lang="en" sz="1700" u="none" cap="none" strike="noStrike">
                <a:solidFill>
                  <a:srgbClr val="000000"/>
                </a:solidFill>
                <a:latin typeface="Lato"/>
                <a:ea typeface="Lato"/>
                <a:cs typeface="Lato"/>
                <a:sym typeface="Lato"/>
              </a:rPr>
              <a:t>bias vector</a:t>
            </a:r>
            <a:r>
              <a:rPr b="0" i="0" lang="en" sz="1700" u="none" cap="none" strike="noStrike">
                <a:solidFill>
                  <a:srgbClr val="000000"/>
                </a:solidFill>
                <a:latin typeface="Lato"/>
                <a:ea typeface="Lato"/>
                <a:cs typeface="Lato"/>
                <a:sym typeface="Lato"/>
              </a:rPr>
              <a:t>, all wrapped in a </a:t>
            </a:r>
            <a:r>
              <a:rPr b="1" i="0" lang="en" sz="1700" u="none" cap="none" strike="noStrike">
                <a:solidFill>
                  <a:srgbClr val="000000"/>
                </a:solidFill>
                <a:latin typeface="Lato"/>
                <a:ea typeface="Lato"/>
                <a:cs typeface="Lato"/>
                <a:sym typeface="Lato"/>
              </a:rPr>
              <a:t>non-linear activation function</a:t>
            </a:r>
            <a:r>
              <a:rPr b="0" i="0" lang="en" sz="1700" u="none" cap="none" strike="noStrike">
                <a:solidFill>
                  <a:srgbClr val="000000"/>
                </a:solidFill>
                <a:latin typeface="Lato"/>
                <a:ea typeface="Lato"/>
                <a:cs typeface="Lato"/>
                <a:sym typeface="Lato"/>
              </a:rPr>
              <a:t>.</a:t>
            </a:r>
            <a:endParaRPr b="0" i="0" sz="1700" u="none" cap="none" strike="noStrike">
              <a:solidFill>
                <a:srgbClr val="000000"/>
              </a:solidFill>
              <a:latin typeface="Lato"/>
              <a:ea typeface="Lato"/>
              <a:cs typeface="Lato"/>
              <a:sym typeface="Lato"/>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2" name="Shape 512"/>
        <p:cNvGrpSpPr/>
        <p:nvPr/>
      </p:nvGrpSpPr>
      <p:grpSpPr>
        <a:xfrm>
          <a:off x="0" y="0"/>
          <a:ext cx="0" cy="0"/>
          <a:chOff x="0" y="0"/>
          <a:chExt cx="0" cy="0"/>
        </a:xfrm>
      </p:grpSpPr>
      <p:sp>
        <p:nvSpPr>
          <p:cNvPr id="513" name="Google Shape;513;p47"/>
          <p:cNvSpPr txBox="1"/>
          <p:nvPr>
            <p:ph type="title"/>
          </p:nvPr>
        </p:nvSpPr>
        <p:spPr>
          <a:xfrm>
            <a:off x="727650" y="847400"/>
            <a:ext cx="1297800" cy="535200"/>
          </a:xfrm>
          <a:prstGeom prst="rect">
            <a:avLst/>
          </a:prstGeom>
          <a:solidFill>
            <a:schemeClr val="lt1"/>
          </a:solid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 </a:t>
            </a:r>
            <a:endParaRPr/>
          </a:p>
        </p:txBody>
      </p:sp>
      <p:pic>
        <p:nvPicPr>
          <p:cNvPr id="514" name="Google Shape;514;p47"/>
          <p:cNvPicPr preferRelativeResize="0"/>
          <p:nvPr/>
        </p:nvPicPr>
        <p:blipFill rotWithShape="1">
          <a:blip r:embed="rId3">
            <a:alphaModFix/>
          </a:blip>
          <a:srcRect b="0" l="0" r="0" t="0"/>
          <a:stretch/>
        </p:blipFill>
        <p:spPr>
          <a:xfrm>
            <a:off x="1135046" y="503325"/>
            <a:ext cx="6813752" cy="3629787"/>
          </a:xfrm>
          <a:prstGeom prst="rect">
            <a:avLst/>
          </a:prstGeom>
          <a:noFill/>
          <a:ln>
            <a:noFill/>
          </a:ln>
        </p:spPr>
      </p:pic>
      <p:sp>
        <p:nvSpPr>
          <p:cNvPr id="515" name="Google Shape;515;p47"/>
          <p:cNvSpPr txBox="1"/>
          <p:nvPr/>
        </p:nvSpPr>
        <p:spPr>
          <a:xfrm>
            <a:off x="0" y="1991463"/>
            <a:ext cx="1243200" cy="954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000"/>
              <a:buFont typeface="Arial"/>
              <a:buNone/>
            </a:pPr>
            <a:r>
              <a:rPr b="0" i="0" lang="en" sz="3000" u="none" cap="none" strike="noStrike">
                <a:solidFill>
                  <a:srgbClr val="000000"/>
                </a:solidFill>
                <a:latin typeface="Arial"/>
                <a:ea typeface="Arial"/>
                <a:cs typeface="Arial"/>
                <a:sym typeface="Arial"/>
              </a:rPr>
              <a:t>⇒</a:t>
            </a:r>
            <a:br>
              <a:rPr b="0" i="0" lang="en" sz="3000" u="none" cap="none" strike="noStrike">
                <a:solidFill>
                  <a:srgbClr val="000000"/>
                </a:solidFill>
                <a:latin typeface="Arial"/>
                <a:ea typeface="Arial"/>
                <a:cs typeface="Arial"/>
                <a:sym typeface="Arial"/>
              </a:rPr>
            </a:br>
            <a:r>
              <a:rPr b="0" i="0" lang="en" sz="2000" u="none" cap="none" strike="noStrike">
                <a:solidFill>
                  <a:srgbClr val="000000"/>
                </a:solidFill>
                <a:latin typeface="Arial"/>
                <a:ea typeface="Arial"/>
                <a:cs typeface="Arial"/>
                <a:sym typeface="Arial"/>
              </a:rPr>
              <a:t>Inputs</a:t>
            </a:r>
            <a:endParaRPr b="0" i="0" sz="2000" u="none" cap="none" strike="noStrike">
              <a:solidFill>
                <a:srgbClr val="000000"/>
              </a:solidFill>
              <a:latin typeface="Lato"/>
              <a:ea typeface="Lato"/>
              <a:cs typeface="Lato"/>
              <a:sym typeface="Lato"/>
            </a:endParaRPr>
          </a:p>
        </p:txBody>
      </p:sp>
      <p:sp>
        <p:nvSpPr>
          <p:cNvPr id="516" name="Google Shape;516;p47"/>
          <p:cNvSpPr txBox="1"/>
          <p:nvPr/>
        </p:nvSpPr>
        <p:spPr>
          <a:xfrm>
            <a:off x="7948800" y="2094588"/>
            <a:ext cx="1243200" cy="954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000"/>
              <a:buFont typeface="Arial"/>
              <a:buNone/>
            </a:pPr>
            <a:r>
              <a:rPr b="0" i="0" lang="en" sz="3000" u="none" cap="none" strike="noStrike">
                <a:solidFill>
                  <a:srgbClr val="000000"/>
                </a:solidFill>
                <a:latin typeface="Arial"/>
                <a:ea typeface="Arial"/>
                <a:cs typeface="Arial"/>
                <a:sym typeface="Arial"/>
              </a:rPr>
              <a:t>⇒</a:t>
            </a:r>
            <a:br>
              <a:rPr b="0" i="0" lang="en" sz="3000" u="none" cap="none" strike="noStrike">
                <a:solidFill>
                  <a:srgbClr val="000000"/>
                </a:solidFill>
                <a:latin typeface="Arial"/>
                <a:ea typeface="Arial"/>
                <a:cs typeface="Arial"/>
                <a:sym typeface="Arial"/>
              </a:rPr>
            </a:br>
            <a:r>
              <a:rPr b="0" i="0" lang="en" sz="2000" u="none" cap="none" strike="noStrike">
                <a:solidFill>
                  <a:srgbClr val="000000"/>
                </a:solidFill>
                <a:latin typeface="Arial"/>
                <a:ea typeface="Arial"/>
                <a:cs typeface="Arial"/>
                <a:sym typeface="Arial"/>
              </a:rPr>
              <a:t>Outputs</a:t>
            </a:r>
            <a:endParaRPr b="0" i="0" sz="2000" u="none" cap="none" strike="noStrike">
              <a:solidFill>
                <a:srgbClr val="000000"/>
              </a:solidFill>
              <a:latin typeface="Lato"/>
              <a:ea typeface="Lato"/>
              <a:cs typeface="Lato"/>
              <a:sym typeface="La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5"/>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The short answer</a:t>
            </a:r>
            <a:endParaRPr/>
          </a:p>
        </p:txBody>
      </p:sp>
      <p:sp>
        <p:nvSpPr>
          <p:cNvPr id="116" name="Google Shape;116;p5"/>
          <p:cNvSpPr txBox="1"/>
          <p:nvPr>
            <p:ph idx="1" type="body"/>
          </p:nvPr>
        </p:nvSpPr>
        <p:spPr>
          <a:xfrm>
            <a:off x="729450" y="2078875"/>
            <a:ext cx="7688700" cy="2261100"/>
          </a:xfrm>
          <a:prstGeom prst="rect">
            <a:avLst/>
          </a:prstGeom>
          <a:noFill/>
          <a:ln>
            <a:noFill/>
          </a:ln>
        </p:spPr>
        <p:txBody>
          <a:bodyPr anchorCtr="0" anchor="t" bIns="91425" lIns="91425" spcFirstLastPara="1" rIns="91425" wrap="square" tIns="91425">
            <a:normAutofit/>
          </a:bodyPr>
          <a:lstStyle/>
          <a:p>
            <a:pPr indent="-336550" lvl="0" marL="457200" rtl="0" algn="l">
              <a:lnSpc>
                <a:spcPct val="115000"/>
              </a:lnSpc>
              <a:spcBef>
                <a:spcPts val="0"/>
              </a:spcBef>
              <a:spcAft>
                <a:spcPts val="0"/>
              </a:spcAft>
              <a:buSzPts val="1700"/>
              <a:buChar char="-"/>
            </a:pPr>
            <a:r>
              <a:rPr lang="en" sz="1700"/>
              <a:t>They’re useful!</a:t>
            </a:r>
            <a:endParaRPr sz="1700"/>
          </a:p>
          <a:p>
            <a:pPr indent="-336550" lvl="0" marL="457200" rtl="0" algn="l">
              <a:lnSpc>
                <a:spcPct val="115000"/>
              </a:lnSpc>
              <a:spcBef>
                <a:spcPts val="0"/>
              </a:spcBef>
              <a:spcAft>
                <a:spcPts val="0"/>
              </a:spcAft>
              <a:buSzPts val="1700"/>
              <a:buChar char="-"/>
            </a:pPr>
            <a:r>
              <a:rPr lang="en" sz="1700"/>
              <a:t>They’re fast!</a:t>
            </a:r>
            <a:endParaRPr sz="1700"/>
          </a:p>
          <a:p>
            <a:pPr indent="-336550" lvl="0" marL="457200" rtl="0" algn="l">
              <a:lnSpc>
                <a:spcPct val="115000"/>
              </a:lnSpc>
              <a:spcBef>
                <a:spcPts val="0"/>
              </a:spcBef>
              <a:spcAft>
                <a:spcPts val="0"/>
              </a:spcAft>
              <a:buSzPts val="1700"/>
              <a:buChar char="-"/>
            </a:pPr>
            <a:r>
              <a:rPr lang="en" sz="1700"/>
              <a:t>They’re (now) easy to implement!</a:t>
            </a:r>
            <a:endParaRPr sz="1700"/>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0" name="Shape 520"/>
        <p:cNvGrpSpPr/>
        <p:nvPr/>
      </p:nvGrpSpPr>
      <p:grpSpPr>
        <a:xfrm>
          <a:off x="0" y="0"/>
          <a:ext cx="0" cy="0"/>
          <a:chOff x="0" y="0"/>
          <a:chExt cx="0" cy="0"/>
        </a:xfrm>
      </p:grpSpPr>
      <p:sp>
        <p:nvSpPr>
          <p:cNvPr id="521" name="Google Shape;521;p48"/>
          <p:cNvSpPr txBox="1"/>
          <p:nvPr>
            <p:ph type="title"/>
          </p:nvPr>
        </p:nvSpPr>
        <p:spPr>
          <a:xfrm>
            <a:off x="727650" y="847400"/>
            <a:ext cx="1297800" cy="535200"/>
          </a:xfrm>
          <a:prstGeom prst="rect">
            <a:avLst/>
          </a:prstGeom>
          <a:solidFill>
            <a:schemeClr val="lt1"/>
          </a:solid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 </a:t>
            </a:r>
            <a:endParaRPr/>
          </a:p>
        </p:txBody>
      </p:sp>
      <p:pic>
        <p:nvPicPr>
          <p:cNvPr id="522" name="Google Shape;522;p48"/>
          <p:cNvPicPr preferRelativeResize="0"/>
          <p:nvPr/>
        </p:nvPicPr>
        <p:blipFill rotWithShape="1">
          <a:blip r:embed="rId3">
            <a:alphaModFix/>
          </a:blip>
          <a:srcRect b="0" l="6589" r="7038" t="28114"/>
          <a:stretch/>
        </p:blipFill>
        <p:spPr>
          <a:xfrm>
            <a:off x="727650" y="498055"/>
            <a:ext cx="7705953" cy="4290200"/>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6" name="Shape 526"/>
        <p:cNvGrpSpPr/>
        <p:nvPr/>
      </p:nvGrpSpPr>
      <p:grpSpPr>
        <a:xfrm>
          <a:off x="0" y="0"/>
          <a:ext cx="0" cy="0"/>
          <a:chOff x="0" y="0"/>
          <a:chExt cx="0" cy="0"/>
        </a:xfrm>
      </p:grpSpPr>
      <p:sp>
        <p:nvSpPr>
          <p:cNvPr id="527" name="Google Shape;527;p49"/>
          <p:cNvSpPr txBox="1"/>
          <p:nvPr>
            <p:ph type="title"/>
          </p:nvPr>
        </p:nvSpPr>
        <p:spPr>
          <a:xfrm>
            <a:off x="727650" y="847400"/>
            <a:ext cx="1297800" cy="535200"/>
          </a:xfrm>
          <a:prstGeom prst="rect">
            <a:avLst/>
          </a:prstGeom>
          <a:solidFill>
            <a:schemeClr val="lt1"/>
          </a:solid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 </a:t>
            </a:r>
            <a:endParaRPr/>
          </a:p>
        </p:txBody>
      </p:sp>
      <p:pic>
        <p:nvPicPr>
          <p:cNvPr id="528" name="Google Shape;528;p49"/>
          <p:cNvPicPr preferRelativeResize="0"/>
          <p:nvPr/>
        </p:nvPicPr>
        <p:blipFill rotWithShape="1">
          <a:blip r:embed="rId3">
            <a:alphaModFix/>
          </a:blip>
          <a:srcRect b="0" l="0" r="0" t="0"/>
          <a:stretch/>
        </p:blipFill>
        <p:spPr>
          <a:xfrm>
            <a:off x="137160" y="504925"/>
            <a:ext cx="7814400" cy="4275598"/>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2" name="Shape 532"/>
        <p:cNvGrpSpPr/>
        <p:nvPr/>
      </p:nvGrpSpPr>
      <p:grpSpPr>
        <a:xfrm>
          <a:off x="0" y="0"/>
          <a:ext cx="0" cy="0"/>
          <a:chOff x="0" y="0"/>
          <a:chExt cx="0" cy="0"/>
        </a:xfrm>
      </p:grpSpPr>
      <p:sp>
        <p:nvSpPr>
          <p:cNvPr id="533" name="Google Shape;533;p50"/>
          <p:cNvSpPr txBox="1"/>
          <p:nvPr>
            <p:ph type="title"/>
          </p:nvPr>
        </p:nvSpPr>
        <p:spPr>
          <a:xfrm>
            <a:off x="727650" y="847400"/>
            <a:ext cx="1297800" cy="535200"/>
          </a:xfrm>
          <a:prstGeom prst="rect">
            <a:avLst/>
          </a:prstGeom>
          <a:solidFill>
            <a:schemeClr val="lt1"/>
          </a:solid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 </a:t>
            </a:r>
            <a:endParaRPr/>
          </a:p>
        </p:txBody>
      </p:sp>
      <p:pic>
        <p:nvPicPr>
          <p:cNvPr id="534" name="Google Shape;534;p50"/>
          <p:cNvPicPr preferRelativeResize="0"/>
          <p:nvPr/>
        </p:nvPicPr>
        <p:blipFill rotWithShape="1">
          <a:blip r:embed="rId3">
            <a:alphaModFix/>
          </a:blip>
          <a:srcRect b="0" l="0" r="0" t="0"/>
          <a:stretch/>
        </p:blipFill>
        <p:spPr>
          <a:xfrm>
            <a:off x="135563" y="502920"/>
            <a:ext cx="7818122" cy="4267774"/>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8" name="Shape 538"/>
        <p:cNvGrpSpPr/>
        <p:nvPr/>
      </p:nvGrpSpPr>
      <p:grpSpPr>
        <a:xfrm>
          <a:off x="0" y="0"/>
          <a:ext cx="0" cy="0"/>
          <a:chOff x="0" y="0"/>
          <a:chExt cx="0" cy="0"/>
        </a:xfrm>
      </p:grpSpPr>
      <p:sp>
        <p:nvSpPr>
          <p:cNvPr id="539" name="Google Shape;539;p51"/>
          <p:cNvSpPr txBox="1"/>
          <p:nvPr>
            <p:ph type="title"/>
          </p:nvPr>
        </p:nvSpPr>
        <p:spPr>
          <a:xfrm>
            <a:off x="727650" y="847400"/>
            <a:ext cx="1297800" cy="535200"/>
          </a:xfrm>
          <a:prstGeom prst="rect">
            <a:avLst/>
          </a:prstGeom>
          <a:solidFill>
            <a:schemeClr val="lt1"/>
          </a:solid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 </a:t>
            </a:r>
            <a:endParaRPr/>
          </a:p>
        </p:txBody>
      </p:sp>
      <p:pic>
        <p:nvPicPr>
          <p:cNvPr id="540" name="Google Shape;540;p51"/>
          <p:cNvPicPr preferRelativeResize="0"/>
          <p:nvPr/>
        </p:nvPicPr>
        <p:blipFill rotWithShape="1">
          <a:blip r:embed="rId3">
            <a:alphaModFix/>
          </a:blip>
          <a:srcRect b="0" l="0" r="0" t="0"/>
          <a:stretch/>
        </p:blipFill>
        <p:spPr>
          <a:xfrm>
            <a:off x="137160" y="502920"/>
            <a:ext cx="7818122" cy="4286168"/>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4" name="Shape 544"/>
        <p:cNvGrpSpPr/>
        <p:nvPr/>
      </p:nvGrpSpPr>
      <p:grpSpPr>
        <a:xfrm>
          <a:off x="0" y="0"/>
          <a:ext cx="0" cy="0"/>
          <a:chOff x="0" y="0"/>
          <a:chExt cx="0" cy="0"/>
        </a:xfrm>
      </p:grpSpPr>
      <p:sp>
        <p:nvSpPr>
          <p:cNvPr id="545" name="Google Shape;545;p52"/>
          <p:cNvSpPr txBox="1"/>
          <p:nvPr>
            <p:ph type="title"/>
          </p:nvPr>
        </p:nvSpPr>
        <p:spPr>
          <a:xfrm>
            <a:off x="727650" y="847400"/>
            <a:ext cx="1297800" cy="535200"/>
          </a:xfrm>
          <a:prstGeom prst="rect">
            <a:avLst/>
          </a:prstGeom>
          <a:solidFill>
            <a:schemeClr val="lt1"/>
          </a:solid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 </a:t>
            </a:r>
            <a:endParaRPr/>
          </a:p>
        </p:txBody>
      </p:sp>
      <p:pic>
        <p:nvPicPr>
          <p:cNvPr id="546" name="Google Shape;546;p52"/>
          <p:cNvPicPr preferRelativeResize="0"/>
          <p:nvPr/>
        </p:nvPicPr>
        <p:blipFill rotWithShape="1">
          <a:blip r:embed="rId3">
            <a:alphaModFix/>
          </a:blip>
          <a:srcRect b="0" l="0" r="0" t="0"/>
          <a:stretch/>
        </p:blipFill>
        <p:spPr>
          <a:xfrm>
            <a:off x="137160" y="502920"/>
            <a:ext cx="7818122" cy="4290194"/>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0" name="Shape 550"/>
        <p:cNvGrpSpPr/>
        <p:nvPr/>
      </p:nvGrpSpPr>
      <p:grpSpPr>
        <a:xfrm>
          <a:off x="0" y="0"/>
          <a:ext cx="0" cy="0"/>
          <a:chOff x="0" y="0"/>
          <a:chExt cx="0" cy="0"/>
        </a:xfrm>
      </p:grpSpPr>
      <p:sp>
        <p:nvSpPr>
          <p:cNvPr id="551" name="Google Shape;551;p53"/>
          <p:cNvSpPr/>
          <p:nvPr/>
        </p:nvSpPr>
        <p:spPr>
          <a:xfrm>
            <a:off x="570450" y="916475"/>
            <a:ext cx="1122300" cy="636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52" name="Google Shape;552;p53"/>
          <p:cNvPicPr preferRelativeResize="0"/>
          <p:nvPr/>
        </p:nvPicPr>
        <p:blipFill rotWithShape="1">
          <a:blip r:embed="rId3">
            <a:alphaModFix/>
          </a:blip>
          <a:srcRect b="0" l="0" r="0" t="27787"/>
          <a:stretch/>
        </p:blipFill>
        <p:spPr>
          <a:xfrm>
            <a:off x="118875" y="484200"/>
            <a:ext cx="8954952" cy="4348476"/>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6" name="Shape 556"/>
        <p:cNvGrpSpPr/>
        <p:nvPr/>
      </p:nvGrpSpPr>
      <p:grpSpPr>
        <a:xfrm>
          <a:off x="0" y="0"/>
          <a:ext cx="0" cy="0"/>
          <a:chOff x="0" y="0"/>
          <a:chExt cx="0" cy="0"/>
        </a:xfrm>
      </p:grpSpPr>
      <p:sp>
        <p:nvSpPr>
          <p:cNvPr id="557" name="Google Shape;557;p54"/>
          <p:cNvSpPr txBox="1"/>
          <p:nvPr>
            <p:ph type="title"/>
          </p:nvPr>
        </p:nvSpPr>
        <p:spPr>
          <a:xfrm>
            <a:off x="727650" y="847400"/>
            <a:ext cx="1297800" cy="535200"/>
          </a:xfrm>
          <a:prstGeom prst="rect">
            <a:avLst/>
          </a:prstGeom>
          <a:solidFill>
            <a:schemeClr val="lt1"/>
          </a:solid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 </a:t>
            </a:r>
            <a:endParaRPr/>
          </a:p>
        </p:txBody>
      </p:sp>
      <p:pic>
        <p:nvPicPr>
          <p:cNvPr id="558" name="Google Shape;558;p54"/>
          <p:cNvPicPr preferRelativeResize="0"/>
          <p:nvPr/>
        </p:nvPicPr>
        <p:blipFill rotWithShape="1">
          <a:blip r:embed="rId3">
            <a:alphaModFix/>
          </a:blip>
          <a:srcRect b="31851" l="30186" r="26283" t="0"/>
          <a:stretch/>
        </p:blipFill>
        <p:spPr>
          <a:xfrm>
            <a:off x="190475" y="1005637"/>
            <a:ext cx="4451700" cy="3593480"/>
          </a:xfrm>
          <a:prstGeom prst="rect">
            <a:avLst/>
          </a:prstGeom>
          <a:noFill/>
          <a:ln>
            <a:noFill/>
          </a:ln>
        </p:spPr>
      </p:pic>
      <p:sp>
        <p:nvSpPr>
          <p:cNvPr id="559" name="Google Shape;559;p54"/>
          <p:cNvSpPr txBox="1"/>
          <p:nvPr/>
        </p:nvSpPr>
        <p:spPr>
          <a:xfrm>
            <a:off x="4642175" y="1225225"/>
            <a:ext cx="4010700" cy="12930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0" i="0" lang="en" sz="1800" u="none" cap="none" strike="noStrike">
                <a:solidFill>
                  <a:srgbClr val="000000"/>
                </a:solidFill>
                <a:latin typeface="Lato"/>
                <a:ea typeface="Lato"/>
                <a:cs typeface="Lato"/>
                <a:sym typeface="Lato"/>
              </a:rPr>
              <a:t>A multi-layer perceptron is a series of affine transformations of an input vector, each of which is wrapped in a non-linear activation function.</a:t>
            </a:r>
            <a:endParaRPr b="0" i="0" sz="1800" u="none" cap="none" strike="noStrike">
              <a:solidFill>
                <a:srgbClr val="000000"/>
              </a:solidFill>
              <a:latin typeface="Lato"/>
              <a:ea typeface="Lato"/>
              <a:cs typeface="Lato"/>
              <a:sym typeface="Lato"/>
            </a:endParaRPr>
          </a:p>
        </p:txBody>
      </p:sp>
      <p:sp>
        <p:nvSpPr>
          <p:cNvPr id="560" name="Google Shape;560;p54"/>
          <p:cNvSpPr txBox="1"/>
          <p:nvPr/>
        </p:nvSpPr>
        <p:spPr>
          <a:xfrm>
            <a:off x="4421675" y="3868150"/>
            <a:ext cx="44517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0" i="0" lang="en" sz="1800" u="none" cap="none" strike="noStrike">
                <a:solidFill>
                  <a:srgbClr val="000000"/>
                </a:solidFill>
                <a:latin typeface="Lato"/>
                <a:ea typeface="Lato"/>
                <a:cs typeface="Lato"/>
                <a:sym typeface="Lato"/>
              </a:rPr>
              <a:t>(</a:t>
            </a:r>
            <a:r>
              <a:rPr b="0" i="1" lang="en" sz="1800" u="none" cap="none" strike="noStrike">
                <a:solidFill>
                  <a:srgbClr val="000000"/>
                </a:solidFill>
                <a:latin typeface="Lato"/>
                <a:ea typeface="Lato"/>
                <a:cs typeface="Lato"/>
                <a:sym typeface="Lato"/>
              </a:rPr>
              <a:t>Translation:</a:t>
            </a:r>
            <a:r>
              <a:rPr b="0" i="0" lang="en" sz="1800" u="none" cap="none" strike="noStrike">
                <a:solidFill>
                  <a:srgbClr val="000000"/>
                </a:solidFill>
                <a:latin typeface="Lato"/>
                <a:ea typeface="Lato"/>
                <a:cs typeface="Lato"/>
                <a:sym typeface="Lato"/>
              </a:rPr>
              <a:t> </a:t>
            </a:r>
            <a:r>
              <a:rPr b="0" i="0" lang="en" sz="1800" u="sng" cap="none" strike="noStrike">
                <a:solidFill>
                  <a:srgbClr val="000000"/>
                </a:solidFill>
                <a:latin typeface="Lato"/>
                <a:ea typeface="Lato"/>
                <a:cs typeface="Lato"/>
                <a:sym typeface="Lato"/>
              </a:rPr>
              <a:t>an MLP is a fancy function</a:t>
            </a:r>
            <a:r>
              <a:rPr b="0" i="0" lang="en" sz="1800" u="none" cap="none" strike="noStrike">
                <a:solidFill>
                  <a:srgbClr val="000000"/>
                </a:solidFill>
                <a:latin typeface="Lato"/>
                <a:ea typeface="Lato"/>
                <a:cs typeface="Lato"/>
                <a:sym typeface="Lato"/>
              </a:rPr>
              <a:t>)</a:t>
            </a:r>
            <a:endParaRPr b="0" i="0" sz="1800" u="none" cap="none" strike="noStrike">
              <a:solidFill>
                <a:srgbClr val="000000"/>
              </a:solidFill>
              <a:latin typeface="Lato"/>
              <a:ea typeface="Lato"/>
              <a:cs typeface="Lato"/>
              <a:sym typeface="Lato"/>
            </a:endParaRPr>
          </a:p>
        </p:txBody>
      </p:sp>
      <p:pic>
        <p:nvPicPr>
          <p:cNvPr id="561" name="Google Shape;561;p54"/>
          <p:cNvPicPr preferRelativeResize="0"/>
          <p:nvPr/>
        </p:nvPicPr>
        <p:blipFill rotWithShape="1">
          <a:blip r:embed="rId4">
            <a:alphaModFix/>
          </a:blip>
          <a:srcRect b="0" l="0" r="0" t="0"/>
          <a:stretch/>
        </p:blipFill>
        <p:spPr>
          <a:xfrm>
            <a:off x="6747700" y="3268449"/>
            <a:ext cx="1161875" cy="236225"/>
          </a:xfrm>
          <a:prstGeom prst="rect">
            <a:avLst/>
          </a:prstGeom>
          <a:noFill/>
          <a:ln>
            <a:noFill/>
          </a:ln>
        </p:spPr>
      </p:pic>
      <p:pic>
        <p:nvPicPr>
          <p:cNvPr id="562" name="Google Shape;562;p54"/>
          <p:cNvPicPr preferRelativeResize="0"/>
          <p:nvPr/>
        </p:nvPicPr>
        <p:blipFill rotWithShape="1">
          <a:blip r:embed="rId5">
            <a:alphaModFix/>
          </a:blip>
          <a:srcRect b="0" l="0" r="0" t="0"/>
          <a:stretch/>
        </p:blipFill>
        <p:spPr>
          <a:xfrm>
            <a:off x="5414888" y="2780300"/>
            <a:ext cx="2465275" cy="381425"/>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6" name="Shape 566"/>
        <p:cNvGrpSpPr/>
        <p:nvPr/>
      </p:nvGrpSpPr>
      <p:grpSpPr>
        <a:xfrm>
          <a:off x="0" y="0"/>
          <a:ext cx="0" cy="0"/>
          <a:chOff x="0" y="0"/>
          <a:chExt cx="0" cy="0"/>
        </a:xfrm>
      </p:grpSpPr>
      <p:sp>
        <p:nvSpPr>
          <p:cNvPr id="567" name="Google Shape;567;p55"/>
          <p:cNvSpPr txBox="1"/>
          <p:nvPr>
            <p:ph type="title"/>
          </p:nvPr>
        </p:nvSpPr>
        <p:spPr>
          <a:xfrm>
            <a:off x="729450" y="1328676"/>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A Note on Nonlinearity</a:t>
            </a:r>
            <a:endParaRPr/>
          </a:p>
        </p:txBody>
      </p:sp>
      <p:sp>
        <p:nvSpPr>
          <p:cNvPr id="568" name="Google Shape;568;p55"/>
          <p:cNvSpPr txBox="1"/>
          <p:nvPr>
            <p:ph idx="1" type="body"/>
          </p:nvPr>
        </p:nvSpPr>
        <p:spPr>
          <a:xfrm>
            <a:off x="729450" y="1905000"/>
            <a:ext cx="7688700" cy="2496600"/>
          </a:xfrm>
          <a:prstGeom prst="rect">
            <a:avLst/>
          </a:prstGeom>
          <a:noFill/>
          <a:ln>
            <a:noFill/>
          </a:ln>
        </p:spPr>
        <p:txBody>
          <a:bodyPr anchorCtr="0" anchor="ctr" bIns="91425" lIns="91425" spcFirstLastPara="1" rIns="91425" wrap="square" tIns="91425">
            <a:normAutofit/>
          </a:bodyPr>
          <a:lstStyle/>
          <a:p>
            <a:pPr indent="0" lvl="0" marL="0" rtl="0" algn="l">
              <a:lnSpc>
                <a:spcPct val="115000"/>
              </a:lnSpc>
              <a:spcBef>
                <a:spcPts val="0"/>
              </a:spcBef>
              <a:spcAft>
                <a:spcPts val="0"/>
              </a:spcAft>
              <a:buSzPts val="1300"/>
              <a:buNone/>
            </a:pPr>
            <a:r>
              <a:rPr lang="en" sz="1600"/>
              <a:t>Without a non-linear activation function, a series of linear transformations would result in just a linear transformation of the input to the output.</a:t>
            </a:r>
            <a:endParaRPr sz="1600"/>
          </a:p>
          <a:p>
            <a:pPr indent="0" lvl="0" marL="0" rtl="0" algn="l">
              <a:lnSpc>
                <a:spcPct val="115000"/>
              </a:lnSpc>
              <a:spcBef>
                <a:spcPts val="1200"/>
              </a:spcBef>
              <a:spcAft>
                <a:spcPts val="0"/>
              </a:spcAft>
              <a:buSzPts val="1300"/>
              <a:buNone/>
            </a:pPr>
            <a:r>
              <a:t/>
            </a:r>
            <a:endParaRPr sz="1600"/>
          </a:p>
          <a:p>
            <a:pPr indent="0" lvl="0" marL="0" rtl="0" algn="l">
              <a:lnSpc>
                <a:spcPct val="115000"/>
              </a:lnSpc>
              <a:spcBef>
                <a:spcPts val="1200"/>
              </a:spcBef>
              <a:spcAft>
                <a:spcPts val="1200"/>
              </a:spcAft>
              <a:buSzPts val="1300"/>
              <a:buNone/>
            </a:pPr>
            <a:r>
              <a:rPr lang="en" sz="1600"/>
              <a:t>We would still be stuck in the land of linear separability!</a:t>
            </a:r>
            <a:endParaRPr sz="1600"/>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2" name="Shape 572"/>
        <p:cNvGrpSpPr/>
        <p:nvPr/>
      </p:nvGrpSpPr>
      <p:grpSpPr>
        <a:xfrm>
          <a:off x="0" y="0"/>
          <a:ext cx="0" cy="0"/>
          <a:chOff x="0" y="0"/>
          <a:chExt cx="0" cy="0"/>
        </a:xfrm>
      </p:grpSpPr>
      <p:sp>
        <p:nvSpPr>
          <p:cNvPr id="573" name="Google Shape;573;p56"/>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Common nonlinear functions</a:t>
            </a:r>
            <a:endParaRPr/>
          </a:p>
        </p:txBody>
      </p:sp>
      <p:pic>
        <p:nvPicPr>
          <p:cNvPr id="574" name="Google Shape;574;p56"/>
          <p:cNvPicPr preferRelativeResize="0"/>
          <p:nvPr/>
        </p:nvPicPr>
        <p:blipFill rotWithShape="1">
          <a:blip r:embed="rId3">
            <a:alphaModFix/>
          </a:blip>
          <a:srcRect b="0" l="0" r="0" t="0"/>
          <a:stretch/>
        </p:blipFill>
        <p:spPr>
          <a:xfrm>
            <a:off x="729450" y="1853850"/>
            <a:ext cx="3699427" cy="2984850"/>
          </a:xfrm>
          <a:prstGeom prst="rect">
            <a:avLst/>
          </a:prstGeom>
          <a:noFill/>
          <a:ln>
            <a:noFill/>
          </a:ln>
        </p:spPr>
      </p:pic>
      <p:pic>
        <p:nvPicPr>
          <p:cNvPr id="575" name="Google Shape;575;p56"/>
          <p:cNvPicPr preferRelativeResize="0"/>
          <p:nvPr/>
        </p:nvPicPr>
        <p:blipFill rotWithShape="1">
          <a:blip r:embed="rId4">
            <a:alphaModFix/>
          </a:blip>
          <a:srcRect b="0" l="0" r="0" t="0"/>
          <a:stretch/>
        </p:blipFill>
        <p:spPr>
          <a:xfrm>
            <a:off x="4507249" y="2786825"/>
            <a:ext cx="4198351" cy="535200"/>
          </a:xfrm>
          <a:prstGeom prst="rect">
            <a:avLst/>
          </a:prstGeom>
          <a:noFill/>
          <a:ln>
            <a:noFill/>
          </a:ln>
        </p:spPr>
      </p:pic>
      <p:pic>
        <p:nvPicPr>
          <p:cNvPr id="576" name="Google Shape;576;p56"/>
          <p:cNvPicPr preferRelativeResize="0"/>
          <p:nvPr/>
        </p:nvPicPr>
        <p:blipFill rotWithShape="1">
          <a:blip r:embed="rId5">
            <a:alphaModFix/>
          </a:blip>
          <a:srcRect b="0" l="0" r="50347" t="0"/>
          <a:stretch/>
        </p:blipFill>
        <p:spPr>
          <a:xfrm>
            <a:off x="4616100" y="3644675"/>
            <a:ext cx="2501551" cy="279900"/>
          </a:xfrm>
          <a:prstGeom prst="rect">
            <a:avLst/>
          </a:prstGeom>
          <a:noFill/>
          <a:ln>
            <a:noFill/>
          </a:ln>
        </p:spPr>
      </p:pic>
      <p:pic>
        <p:nvPicPr>
          <p:cNvPr id="577" name="Google Shape;577;p56"/>
          <p:cNvPicPr preferRelativeResize="0"/>
          <p:nvPr/>
        </p:nvPicPr>
        <p:blipFill rotWithShape="1">
          <a:blip r:embed="rId6">
            <a:alphaModFix/>
          </a:blip>
          <a:srcRect b="0" l="0" r="0" t="0"/>
          <a:stretch/>
        </p:blipFill>
        <p:spPr>
          <a:xfrm>
            <a:off x="5783572" y="1829537"/>
            <a:ext cx="2922028" cy="600612"/>
          </a:xfrm>
          <a:prstGeom prst="rect">
            <a:avLst/>
          </a:prstGeom>
          <a:noFill/>
          <a:ln>
            <a:noFill/>
          </a:ln>
        </p:spPr>
      </p:pic>
      <p:pic>
        <p:nvPicPr>
          <p:cNvPr id="578" name="Google Shape;578;p56"/>
          <p:cNvPicPr preferRelativeResize="0"/>
          <p:nvPr/>
        </p:nvPicPr>
        <p:blipFill rotWithShape="1">
          <a:blip r:embed="rId5">
            <a:alphaModFix/>
          </a:blip>
          <a:srcRect b="0" l="50347" r="0" t="0"/>
          <a:stretch/>
        </p:blipFill>
        <p:spPr>
          <a:xfrm>
            <a:off x="6204050" y="4030700"/>
            <a:ext cx="2501551" cy="279900"/>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2" name="Shape 582"/>
        <p:cNvGrpSpPr/>
        <p:nvPr/>
      </p:nvGrpSpPr>
      <p:grpSpPr>
        <a:xfrm>
          <a:off x="0" y="0"/>
          <a:ext cx="0" cy="0"/>
          <a:chOff x="0" y="0"/>
          <a:chExt cx="0" cy="0"/>
        </a:xfrm>
      </p:grpSpPr>
      <p:pic>
        <p:nvPicPr>
          <p:cNvPr id="583" name="Google Shape;583;g2e7c7bc5007_0_13"/>
          <p:cNvPicPr preferRelativeResize="0"/>
          <p:nvPr/>
        </p:nvPicPr>
        <p:blipFill>
          <a:blip r:embed="rId3">
            <a:alphaModFix/>
          </a:blip>
          <a:stretch>
            <a:fillRect/>
          </a:stretch>
        </p:blipFill>
        <p:spPr>
          <a:xfrm>
            <a:off x="1662113" y="176213"/>
            <a:ext cx="5819775" cy="4791075"/>
          </a:xfrm>
          <a:prstGeom prst="rect">
            <a:avLst/>
          </a:prstGeom>
          <a:noFill/>
          <a:ln>
            <a:noFill/>
          </a:ln>
        </p:spPr>
      </p:pic>
      <p:sp>
        <p:nvSpPr>
          <p:cNvPr id="584" name="Google Shape;584;g2e7c7bc5007_0_13"/>
          <p:cNvSpPr/>
          <p:nvPr/>
        </p:nvSpPr>
        <p:spPr>
          <a:xfrm>
            <a:off x="734025" y="929900"/>
            <a:ext cx="1032300" cy="5559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ato"/>
              <a:ea typeface="Lato"/>
              <a:cs typeface="Lato"/>
              <a:sym typeface="Lato"/>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g36268302918_2_3"/>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The short answer</a:t>
            </a:r>
            <a:endParaRPr/>
          </a:p>
        </p:txBody>
      </p:sp>
      <p:sp>
        <p:nvSpPr>
          <p:cNvPr id="122" name="Google Shape;122;g36268302918_2_3"/>
          <p:cNvSpPr txBox="1"/>
          <p:nvPr>
            <p:ph idx="1" type="body"/>
          </p:nvPr>
        </p:nvSpPr>
        <p:spPr>
          <a:xfrm>
            <a:off x="729450" y="2078875"/>
            <a:ext cx="7688700" cy="2261100"/>
          </a:xfrm>
          <a:prstGeom prst="rect">
            <a:avLst/>
          </a:prstGeom>
          <a:noFill/>
          <a:ln>
            <a:noFill/>
          </a:ln>
        </p:spPr>
        <p:txBody>
          <a:bodyPr anchorCtr="0" anchor="t" bIns="91425" lIns="91425" spcFirstLastPara="1" rIns="91425" wrap="square" tIns="91425">
            <a:normAutofit/>
          </a:bodyPr>
          <a:lstStyle/>
          <a:p>
            <a:pPr indent="-336550" lvl="0" marL="457200" rtl="0" algn="l">
              <a:lnSpc>
                <a:spcPct val="115000"/>
              </a:lnSpc>
              <a:spcBef>
                <a:spcPts val="0"/>
              </a:spcBef>
              <a:spcAft>
                <a:spcPts val="0"/>
              </a:spcAft>
              <a:buSzPts val="1700"/>
              <a:buChar char="-"/>
            </a:pPr>
            <a:r>
              <a:rPr lang="en" sz="1700"/>
              <a:t>They’re useful!</a:t>
            </a:r>
            <a:endParaRPr sz="1700"/>
          </a:p>
          <a:p>
            <a:pPr indent="-336550" lvl="0" marL="457200" rtl="0" algn="l">
              <a:lnSpc>
                <a:spcPct val="115000"/>
              </a:lnSpc>
              <a:spcBef>
                <a:spcPts val="0"/>
              </a:spcBef>
              <a:spcAft>
                <a:spcPts val="0"/>
              </a:spcAft>
              <a:buSzPts val="1700"/>
              <a:buChar char="-"/>
            </a:pPr>
            <a:r>
              <a:rPr lang="en" sz="1700"/>
              <a:t>They’re fast!</a:t>
            </a:r>
            <a:endParaRPr sz="1700"/>
          </a:p>
          <a:p>
            <a:pPr indent="-336550" lvl="0" marL="457200" rtl="0" algn="l">
              <a:lnSpc>
                <a:spcPct val="115000"/>
              </a:lnSpc>
              <a:spcBef>
                <a:spcPts val="0"/>
              </a:spcBef>
              <a:spcAft>
                <a:spcPts val="0"/>
              </a:spcAft>
              <a:buSzPts val="1700"/>
              <a:buChar char="-"/>
            </a:pPr>
            <a:r>
              <a:rPr lang="en" sz="1700"/>
              <a:t>They’re (now) easy to implement!</a:t>
            </a:r>
            <a:endParaRPr sz="1700"/>
          </a:p>
          <a:p>
            <a:pPr indent="-336550" lvl="0" marL="457200" rtl="0" algn="l">
              <a:lnSpc>
                <a:spcPct val="115000"/>
              </a:lnSpc>
              <a:spcBef>
                <a:spcPts val="0"/>
              </a:spcBef>
              <a:spcAft>
                <a:spcPts val="0"/>
              </a:spcAft>
              <a:buSzPts val="1700"/>
              <a:buChar char="-"/>
            </a:pPr>
            <a:r>
              <a:rPr lang="en" sz="1700"/>
              <a:t>They’re </a:t>
            </a:r>
            <a:r>
              <a:rPr lang="en" sz="1700" strike="sngStrike"/>
              <a:t>cute</a:t>
            </a:r>
            <a:r>
              <a:rPr lang="en" sz="1700"/>
              <a:t> improving</a:t>
            </a:r>
            <a:r>
              <a:rPr lang="en" sz="1700"/>
              <a:t>!</a:t>
            </a:r>
            <a:endParaRPr sz="1700"/>
          </a:p>
        </p:txBody>
      </p:sp>
      <p:pic>
        <p:nvPicPr>
          <p:cNvPr id="123" name="Google Shape;123;g36268302918_2_3"/>
          <p:cNvPicPr preferRelativeResize="0"/>
          <p:nvPr/>
        </p:nvPicPr>
        <p:blipFill rotWithShape="1">
          <a:blip r:embed="rId3">
            <a:alphaModFix/>
          </a:blip>
          <a:srcRect b="0" l="0" r="0" t="0"/>
          <a:stretch/>
        </p:blipFill>
        <p:spPr>
          <a:xfrm>
            <a:off x="6333350" y="588075"/>
            <a:ext cx="1601600" cy="1601600"/>
          </a:xfrm>
          <a:prstGeom prst="rect">
            <a:avLst/>
          </a:prstGeom>
          <a:noFill/>
          <a:ln>
            <a:noFill/>
          </a:ln>
        </p:spPr>
      </p:pic>
      <p:sp>
        <p:nvSpPr>
          <p:cNvPr id="124" name="Google Shape;124;g36268302918_2_3"/>
          <p:cNvSpPr txBox="1"/>
          <p:nvPr/>
        </p:nvSpPr>
        <p:spPr>
          <a:xfrm>
            <a:off x="7987775" y="681175"/>
            <a:ext cx="1156200" cy="1985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900"/>
              <a:buFont typeface="Arial"/>
              <a:buNone/>
            </a:pPr>
            <a:r>
              <a:rPr b="0" i="1" lang="en" sz="900" u="sng" cap="none" strike="noStrike">
                <a:solidFill>
                  <a:schemeClr val="hlink"/>
                </a:solidFill>
                <a:latin typeface="Arial"/>
                <a:ea typeface="Arial"/>
                <a:cs typeface="Arial"/>
                <a:sym typeface="Arial"/>
                <a:hlinkClick r:id="rId4"/>
              </a:rPr>
              <a:t>https://twitter.com/gdb/status/1512521912064229377</a:t>
            </a:r>
            <a:br>
              <a:rPr b="0" i="1" lang="en" sz="900" u="none" cap="none" strike="noStrike">
                <a:solidFill>
                  <a:srgbClr val="000000"/>
                </a:solidFill>
                <a:latin typeface="Arial"/>
                <a:ea typeface="Arial"/>
                <a:cs typeface="Arial"/>
                <a:sym typeface="Arial"/>
              </a:rPr>
            </a:br>
            <a:endParaRPr b="0" i="1"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i="1" sz="900"/>
          </a:p>
          <a:p>
            <a:pPr indent="0" lvl="0" marL="0" marR="0" rtl="0" algn="l">
              <a:lnSpc>
                <a:spcPct val="100000"/>
              </a:lnSpc>
              <a:spcBef>
                <a:spcPts val="0"/>
              </a:spcBef>
              <a:spcAft>
                <a:spcPts val="0"/>
              </a:spcAft>
              <a:buClr>
                <a:srgbClr val="000000"/>
              </a:buClr>
              <a:buSzPts val="900"/>
              <a:buFont typeface="Arial"/>
              <a:buNone/>
            </a:pPr>
            <a:r>
              <a:t/>
            </a:r>
            <a:endParaRPr i="1" sz="900"/>
          </a:p>
          <a:p>
            <a:pPr indent="0" lvl="0" marL="0" marR="0" rtl="0" algn="l">
              <a:lnSpc>
                <a:spcPct val="100000"/>
              </a:lnSpc>
              <a:spcBef>
                <a:spcPts val="0"/>
              </a:spcBef>
              <a:spcAft>
                <a:spcPts val="0"/>
              </a:spcAft>
              <a:buClr>
                <a:srgbClr val="000000"/>
              </a:buClr>
              <a:buSzPts val="900"/>
              <a:buFont typeface="Arial"/>
              <a:buNone/>
            </a:pPr>
            <a:r>
              <a:t/>
            </a:r>
            <a:endParaRPr i="1" sz="900"/>
          </a:p>
          <a:p>
            <a:pPr indent="0" lvl="0" marL="0" marR="0" rtl="0" algn="l">
              <a:lnSpc>
                <a:spcPct val="100000"/>
              </a:lnSpc>
              <a:spcBef>
                <a:spcPts val="0"/>
              </a:spcBef>
              <a:spcAft>
                <a:spcPts val="0"/>
              </a:spcAft>
              <a:buClr>
                <a:srgbClr val="000000"/>
              </a:buClr>
              <a:buSzPts val="900"/>
              <a:buFont typeface="Arial"/>
              <a:buNone/>
            </a:pPr>
            <a:r>
              <a:t/>
            </a:r>
            <a:endParaRPr i="1" sz="900"/>
          </a:p>
          <a:p>
            <a:pPr indent="0" lvl="0" marL="0" marR="0" rtl="0" algn="l">
              <a:lnSpc>
                <a:spcPct val="100000"/>
              </a:lnSpc>
              <a:spcBef>
                <a:spcPts val="0"/>
              </a:spcBef>
              <a:spcAft>
                <a:spcPts val="0"/>
              </a:spcAft>
              <a:buClr>
                <a:srgbClr val="000000"/>
              </a:buClr>
              <a:buSzPts val="900"/>
              <a:buFont typeface="Arial"/>
              <a:buNone/>
            </a:pPr>
            <a:r>
              <a:t/>
            </a:r>
            <a:endParaRPr i="1" sz="900"/>
          </a:p>
          <a:p>
            <a:pPr indent="0" lvl="0" marL="0" marR="0" rtl="0" algn="l">
              <a:lnSpc>
                <a:spcPct val="100000"/>
              </a:lnSpc>
              <a:spcBef>
                <a:spcPts val="0"/>
              </a:spcBef>
              <a:spcAft>
                <a:spcPts val="0"/>
              </a:spcAft>
              <a:buClr>
                <a:srgbClr val="000000"/>
              </a:buClr>
              <a:buSzPts val="900"/>
              <a:buFont typeface="Arial"/>
              <a:buNone/>
            </a:pPr>
            <a:r>
              <a:t/>
            </a:r>
            <a:endParaRPr i="1" sz="900"/>
          </a:p>
          <a:p>
            <a:pPr indent="0" lvl="0" marL="0" marR="0" rtl="0" algn="l">
              <a:lnSpc>
                <a:spcPct val="100000"/>
              </a:lnSpc>
              <a:spcBef>
                <a:spcPts val="0"/>
              </a:spcBef>
              <a:spcAft>
                <a:spcPts val="0"/>
              </a:spcAft>
              <a:buClr>
                <a:srgbClr val="000000"/>
              </a:buClr>
              <a:buSzPts val="900"/>
              <a:buFont typeface="Arial"/>
              <a:buNone/>
            </a:pPr>
            <a:r>
              <a:rPr i="1" lang="en" sz="900"/>
              <a:t>Prompt:</a:t>
            </a:r>
            <a:br>
              <a:rPr b="0" i="1" lang="en" sz="900" u="none" cap="none" strike="noStrike">
                <a:solidFill>
                  <a:srgbClr val="000000"/>
                </a:solidFill>
                <a:latin typeface="Arial"/>
                <a:ea typeface="Arial"/>
                <a:cs typeface="Arial"/>
                <a:sym typeface="Arial"/>
              </a:rPr>
            </a:br>
            <a:r>
              <a:rPr i="1" lang="en" sz="900"/>
              <a:t>“Dall E dreams of becoming an AGI”</a:t>
            </a:r>
            <a:endParaRPr b="0" i="1" sz="1200" u="none" cap="none" strike="noStrike">
              <a:solidFill>
                <a:srgbClr val="000000"/>
              </a:solidFill>
              <a:latin typeface="Lato"/>
              <a:ea typeface="Lato"/>
              <a:cs typeface="Lato"/>
              <a:sym typeface="Lato"/>
            </a:endParaRPr>
          </a:p>
        </p:txBody>
      </p:sp>
      <p:sp>
        <p:nvSpPr>
          <p:cNvPr id="125" name="Google Shape;125;g36268302918_2_3"/>
          <p:cNvSpPr txBox="1"/>
          <p:nvPr/>
        </p:nvSpPr>
        <p:spPr>
          <a:xfrm rot="817">
            <a:off x="5105304" y="1445620"/>
            <a:ext cx="1261800" cy="41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SOTA 2022</a:t>
            </a:r>
            <a:endParaRPr sz="1300">
              <a:solidFill>
                <a:schemeClr val="accent1"/>
              </a:solidFill>
              <a:latin typeface="Lato"/>
              <a:ea typeface="Lato"/>
              <a:cs typeface="Lato"/>
              <a:sym typeface="Lato"/>
            </a:endParaRPr>
          </a:p>
        </p:txBody>
      </p:sp>
      <p:cxnSp>
        <p:nvCxnSpPr>
          <p:cNvPr id="126" name="Google Shape;126;g36268302918_2_3"/>
          <p:cNvCxnSpPr/>
          <p:nvPr/>
        </p:nvCxnSpPr>
        <p:spPr>
          <a:xfrm flipH="1" rot="10800000">
            <a:off x="6071625" y="1445475"/>
            <a:ext cx="215700" cy="146100"/>
          </a:xfrm>
          <a:prstGeom prst="straightConnector1">
            <a:avLst/>
          </a:prstGeom>
          <a:noFill/>
          <a:ln cap="flat" cmpd="sng" w="9525">
            <a:solidFill>
              <a:schemeClr val="dk2"/>
            </a:solidFill>
            <a:prstDash val="solid"/>
            <a:round/>
            <a:headEnd len="med" w="med" type="none"/>
            <a:tailEnd len="med" w="med" type="stealth"/>
          </a:ln>
        </p:spPr>
      </p:cxnSp>
      <p:pic>
        <p:nvPicPr>
          <p:cNvPr id="127" name="Google Shape;127;g36268302918_2_3"/>
          <p:cNvPicPr preferRelativeResize="0"/>
          <p:nvPr/>
        </p:nvPicPr>
        <p:blipFill>
          <a:blip r:embed="rId5">
            <a:alphaModFix/>
          </a:blip>
          <a:stretch>
            <a:fillRect/>
          </a:stretch>
        </p:blipFill>
        <p:spPr>
          <a:xfrm>
            <a:off x="6283663" y="2427327"/>
            <a:ext cx="1700974" cy="2551450"/>
          </a:xfrm>
          <a:prstGeom prst="rect">
            <a:avLst/>
          </a:prstGeom>
          <a:noFill/>
          <a:ln>
            <a:noFill/>
          </a:ln>
        </p:spPr>
      </p:pic>
      <p:sp>
        <p:nvSpPr>
          <p:cNvPr id="128" name="Google Shape;128;g36268302918_2_3"/>
          <p:cNvSpPr txBox="1"/>
          <p:nvPr/>
        </p:nvSpPr>
        <p:spPr>
          <a:xfrm rot="817">
            <a:off x="5105304" y="3682820"/>
            <a:ext cx="1261800" cy="41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SOTA 2025</a:t>
            </a:r>
            <a:endParaRPr sz="1300">
              <a:solidFill>
                <a:schemeClr val="accent1"/>
              </a:solidFill>
              <a:latin typeface="Lato"/>
              <a:ea typeface="Lato"/>
              <a:cs typeface="Lato"/>
              <a:sym typeface="Lato"/>
            </a:endParaRPr>
          </a:p>
        </p:txBody>
      </p:sp>
      <p:cxnSp>
        <p:nvCxnSpPr>
          <p:cNvPr id="129" name="Google Shape;129;g36268302918_2_3"/>
          <p:cNvCxnSpPr/>
          <p:nvPr/>
        </p:nvCxnSpPr>
        <p:spPr>
          <a:xfrm flipH="1" rot="10800000">
            <a:off x="6028175" y="3630000"/>
            <a:ext cx="215700" cy="146100"/>
          </a:xfrm>
          <a:prstGeom prst="straightConnector1">
            <a:avLst/>
          </a:prstGeom>
          <a:noFill/>
          <a:ln cap="flat" cmpd="sng" w="9525">
            <a:solidFill>
              <a:schemeClr val="dk2"/>
            </a:solidFill>
            <a:prstDash val="solid"/>
            <a:round/>
            <a:headEnd len="med" w="med" type="none"/>
            <a:tailEnd len="med" w="med" type="stealth"/>
          </a:ln>
        </p:spPr>
      </p:cxn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8" name="Shape 588"/>
        <p:cNvGrpSpPr/>
        <p:nvPr/>
      </p:nvGrpSpPr>
      <p:grpSpPr>
        <a:xfrm>
          <a:off x="0" y="0"/>
          <a:ext cx="0" cy="0"/>
          <a:chOff x="0" y="0"/>
          <a:chExt cx="0" cy="0"/>
        </a:xfrm>
      </p:grpSpPr>
      <p:sp>
        <p:nvSpPr>
          <p:cNvPr id="589" name="Google Shape;589;g36268302918_2_89"/>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Learning in Neural Networks (quickly)</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3" name="Shape 593"/>
        <p:cNvGrpSpPr/>
        <p:nvPr/>
      </p:nvGrpSpPr>
      <p:grpSpPr>
        <a:xfrm>
          <a:off x="0" y="0"/>
          <a:ext cx="0" cy="0"/>
          <a:chOff x="0" y="0"/>
          <a:chExt cx="0" cy="0"/>
        </a:xfrm>
      </p:grpSpPr>
      <p:sp>
        <p:nvSpPr>
          <p:cNvPr id="594" name="Google Shape;594;p65"/>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Loss functions</a:t>
            </a:r>
            <a:endParaRPr/>
          </a:p>
        </p:txBody>
      </p:sp>
      <p:sp>
        <p:nvSpPr>
          <p:cNvPr id="595" name="Google Shape;595;p65"/>
          <p:cNvSpPr txBox="1"/>
          <p:nvPr>
            <p:ph idx="1" type="body"/>
          </p:nvPr>
        </p:nvSpPr>
        <p:spPr>
          <a:xfrm>
            <a:off x="729450" y="2078875"/>
            <a:ext cx="7688700" cy="2503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b="1" i="1" lang="en" sz="1900" u="sng"/>
              <a:t>Depends on the task!</a:t>
            </a:r>
            <a:endParaRPr b="1" i="1" sz="1900" u="sng"/>
          </a:p>
          <a:p>
            <a:pPr indent="0" lvl="0" marL="0" rtl="0" algn="l">
              <a:lnSpc>
                <a:spcPct val="115000"/>
              </a:lnSpc>
              <a:spcBef>
                <a:spcPts val="1200"/>
              </a:spcBef>
              <a:spcAft>
                <a:spcPts val="0"/>
              </a:spcAft>
              <a:buSzPts val="1300"/>
              <a:buNone/>
            </a:pPr>
            <a:r>
              <a:rPr b="1" lang="en" sz="1700"/>
              <a:t>Mean Squared Error</a:t>
            </a:r>
            <a:br>
              <a:rPr lang="en" sz="1700"/>
            </a:br>
            <a:r>
              <a:rPr lang="en" sz="1700"/>
              <a:t>	Used for regression tasks</a:t>
            </a:r>
            <a:endParaRPr sz="1700"/>
          </a:p>
          <a:p>
            <a:pPr indent="0" lvl="0" marL="0" rtl="0" algn="l">
              <a:lnSpc>
                <a:spcPct val="115000"/>
              </a:lnSpc>
              <a:spcBef>
                <a:spcPts val="1200"/>
              </a:spcBef>
              <a:spcAft>
                <a:spcPts val="0"/>
              </a:spcAft>
              <a:buSzPts val="1300"/>
              <a:buNone/>
            </a:pPr>
            <a:r>
              <a:rPr b="1" lang="en" sz="1700"/>
              <a:t>Cross Entropy</a:t>
            </a:r>
            <a:br>
              <a:rPr lang="en" sz="1700"/>
            </a:br>
            <a:r>
              <a:rPr lang="en" sz="1700"/>
              <a:t>	Used for classification tasks</a:t>
            </a:r>
            <a:endParaRPr sz="1700"/>
          </a:p>
          <a:p>
            <a:pPr indent="0" lvl="0" marL="0" rtl="0" algn="l">
              <a:lnSpc>
                <a:spcPct val="115000"/>
              </a:lnSpc>
              <a:spcBef>
                <a:spcPts val="1200"/>
              </a:spcBef>
              <a:spcAft>
                <a:spcPts val="1200"/>
              </a:spcAft>
              <a:buSzPts val="1300"/>
              <a:buNone/>
            </a:pPr>
            <a:r>
              <a:rPr b="1" lang="en" sz="1700"/>
              <a:t>Define your own!</a:t>
            </a:r>
            <a:r>
              <a:rPr lang="en" sz="1700"/>
              <a:t> </a:t>
            </a:r>
            <a:br>
              <a:rPr lang="en" sz="1700"/>
            </a:br>
            <a:r>
              <a:rPr lang="en" sz="1700"/>
              <a:t>	Note: </a:t>
            </a:r>
            <a:r>
              <a:rPr lang="en" sz="1700" u="sng"/>
              <a:t>Must be differentiable</a:t>
            </a:r>
            <a:r>
              <a:rPr lang="en" sz="1700"/>
              <a:t> for gradient descent based methods</a:t>
            </a:r>
            <a:endParaRPr sz="1700"/>
          </a:p>
        </p:txBody>
      </p:sp>
      <p:pic>
        <p:nvPicPr>
          <p:cNvPr id="596" name="Google Shape;596;p65"/>
          <p:cNvPicPr preferRelativeResize="0"/>
          <p:nvPr/>
        </p:nvPicPr>
        <p:blipFill>
          <a:blip r:embed="rId3">
            <a:alphaModFix/>
          </a:blip>
          <a:stretch>
            <a:fillRect/>
          </a:stretch>
        </p:blipFill>
        <p:spPr>
          <a:xfrm>
            <a:off x="5149154" y="3471629"/>
            <a:ext cx="3224124" cy="681050"/>
          </a:xfrm>
          <a:prstGeom prst="rect">
            <a:avLst/>
          </a:prstGeom>
          <a:noFill/>
          <a:ln>
            <a:noFill/>
          </a:ln>
        </p:spPr>
      </p:pic>
      <p:pic>
        <p:nvPicPr>
          <p:cNvPr id="597" name="Google Shape;597;p65"/>
          <p:cNvPicPr preferRelativeResize="0"/>
          <p:nvPr/>
        </p:nvPicPr>
        <p:blipFill>
          <a:blip r:embed="rId4">
            <a:alphaModFix/>
          </a:blip>
          <a:stretch>
            <a:fillRect/>
          </a:stretch>
        </p:blipFill>
        <p:spPr>
          <a:xfrm>
            <a:off x="5534846" y="2662374"/>
            <a:ext cx="2452727" cy="681050"/>
          </a:xfrm>
          <a:prstGeom prst="rect">
            <a:avLst/>
          </a:prstGeom>
          <a:noFill/>
          <a:ln>
            <a:noFill/>
          </a:ln>
        </p:spPr>
      </p:pic>
      <p:sp>
        <p:nvSpPr>
          <p:cNvPr id="598" name="Google Shape;598;p65"/>
          <p:cNvSpPr txBox="1"/>
          <p:nvPr/>
        </p:nvSpPr>
        <p:spPr>
          <a:xfrm>
            <a:off x="6267419" y="514975"/>
            <a:ext cx="2868000" cy="1816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just">
              <a:lnSpc>
                <a:spcPct val="115000"/>
              </a:lnSpc>
              <a:spcBef>
                <a:spcPts val="1200"/>
              </a:spcBef>
              <a:spcAft>
                <a:spcPts val="1200"/>
              </a:spcAft>
              <a:buNone/>
            </a:pPr>
            <a:r>
              <a:rPr b="1" lang="en" sz="1600">
                <a:solidFill>
                  <a:schemeClr val="accent1"/>
                </a:solidFill>
                <a:latin typeface="Lato"/>
                <a:ea typeface="Lato"/>
                <a:cs typeface="Lato"/>
                <a:sym typeface="Lato"/>
              </a:rPr>
              <a:t>Loss function:</a:t>
            </a:r>
            <a:r>
              <a:rPr lang="en" sz="1600">
                <a:solidFill>
                  <a:schemeClr val="accent1"/>
                </a:solidFill>
                <a:latin typeface="Lato"/>
                <a:ea typeface="Lato"/>
                <a:cs typeface="Lato"/>
                <a:sym typeface="Lato"/>
              </a:rPr>
              <a:t> A distance between             and            such that we can say             is “good” </a:t>
            </a:r>
            <a:br>
              <a:rPr lang="en" sz="1600">
                <a:solidFill>
                  <a:schemeClr val="accent1"/>
                </a:solidFill>
                <a:latin typeface="Lato"/>
                <a:ea typeface="Lato"/>
                <a:cs typeface="Lato"/>
                <a:sym typeface="Lato"/>
              </a:rPr>
            </a:br>
            <a:r>
              <a:rPr lang="en" sz="1600">
                <a:solidFill>
                  <a:schemeClr val="accent1"/>
                </a:solidFill>
                <a:latin typeface="Lato"/>
                <a:ea typeface="Lato"/>
                <a:cs typeface="Lato"/>
                <a:sym typeface="Lato"/>
              </a:rPr>
              <a:t>if </a:t>
            </a:r>
            <a:r>
              <a:rPr i="1" lang="en" sz="1600">
                <a:solidFill>
                  <a:schemeClr val="accent1"/>
                </a:solidFill>
                <a:latin typeface="Lato"/>
                <a:ea typeface="Lato"/>
                <a:cs typeface="Lato"/>
                <a:sym typeface="Lato"/>
              </a:rPr>
              <a:t>L </a:t>
            </a:r>
            <a:r>
              <a:rPr lang="en" sz="1600">
                <a:solidFill>
                  <a:schemeClr val="accent1"/>
                </a:solidFill>
                <a:latin typeface="Lato"/>
                <a:ea typeface="Lato"/>
                <a:cs typeface="Lato"/>
                <a:sym typeface="Lato"/>
              </a:rPr>
              <a:t>is low across many given instances of </a:t>
            </a:r>
            <a:r>
              <a:rPr i="1" lang="en" sz="1600">
                <a:solidFill>
                  <a:schemeClr val="accent1"/>
                </a:solidFill>
                <a:latin typeface="Lato"/>
                <a:ea typeface="Lato"/>
                <a:cs typeface="Lato"/>
                <a:sym typeface="Lato"/>
              </a:rPr>
              <a:t>S</a:t>
            </a:r>
            <a:r>
              <a:rPr lang="en" sz="1600">
                <a:solidFill>
                  <a:schemeClr val="accent1"/>
                </a:solidFill>
                <a:latin typeface="Lato"/>
                <a:ea typeface="Lato"/>
                <a:cs typeface="Lato"/>
                <a:sym typeface="Lato"/>
              </a:rPr>
              <a:t>.</a:t>
            </a:r>
            <a:br>
              <a:rPr lang="en" sz="1600">
                <a:solidFill>
                  <a:schemeClr val="accent1"/>
                </a:solidFill>
                <a:latin typeface="Lato"/>
                <a:ea typeface="Lato"/>
                <a:cs typeface="Lato"/>
                <a:sym typeface="Lato"/>
              </a:rPr>
            </a:br>
            <a:endParaRPr/>
          </a:p>
        </p:txBody>
      </p:sp>
      <p:pic>
        <p:nvPicPr>
          <p:cNvPr id="599" name="Google Shape;599;p65"/>
          <p:cNvPicPr preferRelativeResize="0"/>
          <p:nvPr/>
        </p:nvPicPr>
        <p:blipFill rotWithShape="1">
          <a:blip r:embed="rId5">
            <a:alphaModFix/>
          </a:blip>
          <a:srcRect b="0" l="0" r="60435" t="0"/>
          <a:stretch/>
        </p:blipFill>
        <p:spPr>
          <a:xfrm>
            <a:off x="7268788" y="866327"/>
            <a:ext cx="480200" cy="287900"/>
          </a:xfrm>
          <a:prstGeom prst="rect">
            <a:avLst/>
          </a:prstGeom>
          <a:noFill/>
          <a:ln>
            <a:noFill/>
          </a:ln>
        </p:spPr>
      </p:pic>
      <p:pic>
        <p:nvPicPr>
          <p:cNvPr id="600" name="Google Shape;600;p65"/>
          <p:cNvPicPr preferRelativeResize="0"/>
          <p:nvPr/>
        </p:nvPicPr>
        <p:blipFill rotWithShape="1">
          <a:blip r:embed="rId5">
            <a:alphaModFix/>
          </a:blip>
          <a:srcRect b="0" l="63407" r="0" t="0"/>
          <a:stretch/>
        </p:blipFill>
        <p:spPr>
          <a:xfrm>
            <a:off x="8141257" y="866333"/>
            <a:ext cx="444100" cy="287900"/>
          </a:xfrm>
          <a:prstGeom prst="rect">
            <a:avLst/>
          </a:prstGeom>
          <a:noFill/>
          <a:ln>
            <a:noFill/>
          </a:ln>
        </p:spPr>
      </p:pic>
      <p:pic>
        <p:nvPicPr>
          <p:cNvPr id="601" name="Google Shape;601;p65"/>
          <p:cNvPicPr preferRelativeResize="0"/>
          <p:nvPr/>
        </p:nvPicPr>
        <p:blipFill rotWithShape="1">
          <a:blip r:embed="rId5">
            <a:alphaModFix/>
          </a:blip>
          <a:srcRect b="0" l="0" r="60435" t="0"/>
          <a:stretch/>
        </p:blipFill>
        <p:spPr>
          <a:xfrm>
            <a:off x="7749004" y="1152977"/>
            <a:ext cx="480200" cy="287900"/>
          </a:xfrm>
          <a:prstGeom prst="rect">
            <a:avLst/>
          </a:prstGeom>
          <a:noFill/>
          <a:ln>
            <a:noFill/>
          </a:ln>
        </p:spPr>
      </p:pic>
      <p:pic>
        <p:nvPicPr>
          <p:cNvPr id="602" name="Google Shape;602;p65"/>
          <p:cNvPicPr preferRelativeResize="0"/>
          <p:nvPr/>
        </p:nvPicPr>
        <p:blipFill rotWithShape="1">
          <a:blip r:embed="rId6">
            <a:alphaModFix/>
          </a:blip>
          <a:srcRect b="0" l="0" r="0" t="0"/>
          <a:stretch/>
        </p:blipFill>
        <p:spPr>
          <a:xfrm>
            <a:off x="6638806" y="2018275"/>
            <a:ext cx="2142394" cy="227300"/>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6" name="Shape 606"/>
        <p:cNvGrpSpPr/>
        <p:nvPr/>
      </p:nvGrpSpPr>
      <p:grpSpPr>
        <a:xfrm>
          <a:off x="0" y="0"/>
          <a:ext cx="0" cy="0"/>
          <a:chOff x="0" y="0"/>
          <a:chExt cx="0" cy="0"/>
        </a:xfrm>
      </p:grpSpPr>
      <p:sp>
        <p:nvSpPr>
          <p:cNvPr id="607" name="Google Shape;607;p57"/>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Implementing learning: Gradient Descent</a:t>
            </a:r>
            <a:endParaRPr/>
          </a:p>
        </p:txBody>
      </p:sp>
      <p:pic>
        <p:nvPicPr>
          <p:cNvPr id="608" name="Google Shape;608;p57"/>
          <p:cNvPicPr preferRelativeResize="0"/>
          <p:nvPr/>
        </p:nvPicPr>
        <p:blipFill rotWithShape="1">
          <a:blip r:embed="rId3">
            <a:alphaModFix/>
          </a:blip>
          <a:srcRect b="0" l="0" r="0" t="0"/>
          <a:stretch/>
        </p:blipFill>
        <p:spPr>
          <a:xfrm>
            <a:off x="3320688" y="3671625"/>
            <a:ext cx="2502625" cy="535200"/>
          </a:xfrm>
          <a:prstGeom prst="rect">
            <a:avLst/>
          </a:prstGeom>
          <a:noFill/>
          <a:ln>
            <a:noFill/>
          </a:ln>
        </p:spPr>
      </p:pic>
      <p:sp>
        <p:nvSpPr>
          <p:cNvPr id="609" name="Google Shape;609;p57"/>
          <p:cNvSpPr txBox="1"/>
          <p:nvPr/>
        </p:nvSpPr>
        <p:spPr>
          <a:xfrm>
            <a:off x="1223200" y="2466475"/>
            <a:ext cx="57753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000000"/>
                </a:solidFill>
                <a:latin typeface="Lato"/>
                <a:ea typeface="Lato"/>
                <a:cs typeface="Lato"/>
                <a:sym typeface="Lato"/>
              </a:rPr>
              <a:t>Given:</a:t>
            </a:r>
            <a:endParaRPr b="0" i="0" sz="1600" u="none" cap="none" strike="noStrike">
              <a:solidFill>
                <a:srgbClr val="000000"/>
              </a:solidFill>
              <a:latin typeface="Lato"/>
              <a:ea typeface="Lato"/>
              <a:cs typeface="Lato"/>
              <a:sym typeface="Lato"/>
            </a:endParaRPr>
          </a:p>
          <a:p>
            <a:pPr indent="-330200" lvl="0" marL="457200" marR="0" rtl="0" algn="l">
              <a:lnSpc>
                <a:spcPct val="100000"/>
              </a:lnSpc>
              <a:spcBef>
                <a:spcPts val="0"/>
              </a:spcBef>
              <a:spcAft>
                <a:spcPts val="0"/>
              </a:spcAft>
              <a:buClr>
                <a:srgbClr val="000000"/>
              </a:buClr>
              <a:buSzPts val="1600"/>
              <a:buFont typeface="Lato"/>
              <a:buChar char="-"/>
            </a:pPr>
            <a:r>
              <a:rPr b="0" i="0" lang="en" sz="1600" u="none" cap="none" strike="noStrike">
                <a:solidFill>
                  <a:srgbClr val="000000"/>
                </a:solidFill>
                <a:latin typeface="Lato"/>
                <a:ea typeface="Lato"/>
                <a:cs typeface="Lato"/>
                <a:sym typeface="Lato"/>
              </a:rPr>
              <a:t>Family of parameters        (e.g. possible weights of a NN)</a:t>
            </a:r>
            <a:endParaRPr b="0" i="0" sz="1600" u="none" cap="none" strike="noStrike">
              <a:solidFill>
                <a:srgbClr val="000000"/>
              </a:solidFill>
              <a:latin typeface="Lato"/>
              <a:ea typeface="Lato"/>
              <a:cs typeface="Lato"/>
              <a:sym typeface="Lato"/>
            </a:endParaRPr>
          </a:p>
          <a:p>
            <a:pPr indent="-330200" lvl="0" marL="457200" marR="0" rtl="0" algn="l">
              <a:lnSpc>
                <a:spcPct val="100000"/>
              </a:lnSpc>
              <a:spcBef>
                <a:spcPts val="0"/>
              </a:spcBef>
              <a:spcAft>
                <a:spcPts val="0"/>
              </a:spcAft>
              <a:buClr>
                <a:srgbClr val="000000"/>
              </a:buClr>
              <a:buSzPts val="1600"/>
              <a:buFont typeface="Lato"/>
              <a:buChar char="-"/>
            </a:pPr>
            <a:r>
              <a:rPr b="0" i="0" lang="en" sz="1600" u="none" cap="none" strike="noStrike">
                <a:solidFill>
                  <a:srgbClr val="000000"/>
                </a:solidFill>
                <a:latin typeface="Lato"/>
                <a:ea typeface="Lato"/>
                <a:cs typeface="Lato"/>
                <a:sym typeface="Lato"/>
              </a:rPr>
              <a:t>Differentiable risk function </a:t>
            </a:r>
            <a:endParaRPr b="0" i="0" sz="16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br>
              <a:rPr b="0" i="0" lang="en" sz="1600" u="none" cap="none" strike="noStrike">
                <a:solidFill>
                  <a:srgbClr val="000000"/>
                </a:solidFill>
                <a:latin typeface="Lato"/>
                <a:ea typeface="Lato"/>
                <a:cs typeface="Lato"/>
                <a:sym typeface="Lato"/>
              </a:rPr>
            </a:br>
            <a:r>
              <a:rPr b="0" i="0" lang="en" sz="1600" u="none" cap="none" strike="noStrike">
                <a:solidFill>
                  <a:srgbClr val="000000"/>
                </a:solidFill>
                <a:latin typeface="Lato"/>
                <a:ea typeface="Lato"/>
                <a:cs typeface="Lato"/>
                <a:sym typeface="Lato"/>
              </a:rPr>
              <a:t>Goal:</a:t>
            </a:r>
            <a:endParaRPr b="0" i="0" sz="1600" u="none" cap="none" strike="noStrike">
              <a:solidFill>
                <a:srgbClr val="000000"/>
              </a:solidFill>
              <a:latin typeface="Lato"/>
              <a:ea typeface="Lato"/>
              <a:cs typeface="Lato"/>
              <a:sym typeface="Lato"/>
            </a:endParaRPr>
          </a:p>
        </p:txBody>
      </p:sp>
      <p:pic>
        <p:nvPicPr>
          <p:cNvPr id="610" name="Google Shape;610;p57"/>
          <p:cNvPicPr preferRelativeResize="0"/>
          <p:nvPr/>
        </p:nvPicPr>
        <p:blipFill rotWithShape="1">
          <a:blip r:embed="rId3">
            <a:alphaModFix/>
          </a:blip>
          <a:srcRect b="0" l="54319" r="37754" t="61118"/>
          <a:stretch/>
        </p:blipFill>
        <p:spPr>
          <a:xfrm>
            <a:off x="3709750" y="2796700"/>
            <a:ext cx="230596" cy="241912"/>
          </a:xfrm>
          <a:prstGeom prst="rect">
            <a:avLst/>
          </a:prstGeom>
          <a:noFill/>
          <a:ln>
            <a:noFill/>
          </a:ln>
        </p:spPr>
      </p:pic>
      <p:pic>
        <p:nvPicPr>
          <p:cNvPr id="611" name="Google Shape;611;p57"/>
          <p:cNvPicPr preferRelativeResize="0"/>
          <p:nvPr/>
        </p:nvPicPr>
        <p:blipFill rotWithShape="1">
          <a:blip r:embed="rId3">
            <a:alphaModFix/>
          </a:blip>
          <a:srcRect b="31675" l="73531" r="0" t="0"/>
          <a:stretch/>
        </p:blipFill>
        <p:spPr>
          <a:xfrm>
            <a:off x="4195003" y="3059650"/>
            <a:ext cx="476332" cy="262950"/>
          </a:xfrm>
          <a:prstGeom prst="rect">
            <a:avLst/>
          </a:prstGeom>
          <a:noFill/>
          <a:ln>
            <a:noFill/>
          </a:ln>
        </p:spPr>
      </p:pic>
      <p:pic>
        <p:nvPicPr>
          <p:cNvPr id="612" name="Google Shape;612;p57"/>
          <p:cNvPicPr preferRelativeResize="0"/>
          <p:nvPr/>
        </p:nvPicPr>
        <p:blipFill rotWithShape="1">
          <a:blip r:embed="rId4">
            <a:alphaModFix/>
          </a:blip>
          <a:srcRect b="0" l="0" r="0" t="0"/>
          <a:stretch/>
        </p:blipFill>
        <p:spPr>
          <a:xfrm>
            <a:off x="6534044" y="4275619"/>
            <a:ext cx="2601374" cy="859300"/>
          </a:xfrm>
          <a:prstGeom prst="rect">
            <a:avLst/>
          </a:prstGeom>
          <a:noFill/>
          <a:ln cap="flat" cmpd="sng" w="9525">
            <a:solidFill>
              <a:srgbClr val="000000"/>
            </a:solidFill>
            <a:prstDash val="solid"/>
            <a:round/>
            <a:headEnd len="sm" w="sm" type="none"/>
            <a:tailEnd len="sm" w="sm" type="none"/>
          </a:ln>
        </p:spPr>
      </p:pic>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6" name="Shape 616"/>
        <p:cNvGrpSpPr/>
        <p:nvPr/>
      </p:nvGrpSpPr>
      <p:grpSpPr>
        <a:xfrm>
          <a:off x="0" y="0"/>
          <a:ext cx="0" cy="0"/>
          <a:chOff x="0" y="0"/>
          <a:chExt cx="0" cy="0"/>
        </a:xfrm>
      </p:grpSpPr>
      <p:sp>
        <p:nvSpPr>
          <p:cNvPr id="617" name="Google Shape;617;p58"/>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Backprop: Gradient descent</a:t>
            </a:r>
            <a:endParaRPr/>
          </a:p>
        </p:txBody>
      </p:sp>
      <p:pic>
        <p:nvPicPr>
          <p:cNvPr id="618" name="Google Shape;618;p58"/>
          <p:cNvPicPr preferRelativeResize="0"/>
          <p:nvPr/>
        </p:nvPicPr>
        <p:blipFill rotWithShape="1">
          <a:blip r:embed="rId3">
            <a:alphaModFix/>
          </a:blip>
          <a:srcRect b="0" l="0" r="0" t="0"/>
          <a:stretch/>
        </p:blipFill>
        <p:spPr>
          <a:xfrm>
            <a:off x="2072613" y="1853850"/>
            <a:ext cx="4116480" cy="2984850"/>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2" name="Shape 622"/>
        <p:cNvGrpSpPr/>
        <p:nvPr/>
      </p:nvGrpSpPr>
      <p:grpSpPr>
        <a:xfrm>
          <a:off x="0" y="0"/>
          <a:ext cx="0" cy="0"/>
          <a:chOff x="0" y="0"/>
          <a:chExt cx="0" cy="0"/>
        </a:xfrm>
      </p:grpSpPr>
      <p:sp>
        <p:nvSpPr>
          <p:cNvPr id="623" name="Google Shape;623;p59"/>
          <p:cNvSpPr txBox="1"/>
          <p:nvPr>
            <p:ph type="title"/>
          </p:nvPr>
        </p:nvSpPr>
        <p:spPr>
          <a:xfrm>
            <a:off x="727650" y="947675"/>
            <a:ext cx="1357800" cy="535200"/>
          </a:xfrm>
          <a:prstGeom prst="rect">
            <a:avLst/>
          </a:prstGeom>
          <a:solidFill>
            <a:schemeClr val="lt1"/>
          </a:solid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 </a:t>
            </a:r>
            <a:endParaRPr/>
          </a:p>
        </p:txBody>
      </p:sp>
      <p:pic>
        <p:nvPicPr>
          <p:cNvPr id="624" name="Google Shape;624;p59"/>
          <p:cNvPicPr preferRelativeResize="0"/>
          <p:nvPr/>
        </p:nvPicPr>
        <p:blipFill rotWithShape="1">
          <a:blip r:embed="rId3">
            <a:alphaModFix/>
          </a:blip>
          <a:srcRect b="0" l="0" r="0" t="0"/>
          <a:stretch/>
        </p:blipFill>
        <p:spPr>
          <a:xfrm>
            <a:off x="365760" y="731520"/>
            <a:ext cx="5989320" cy="4349168"/>
          </a:xfrm>
          <a:prstGeom prst="rect">
            <a:avLst/>
          </a:prstGeom>
          <a:noFill/>
          <a:ln>
            <a:noFill/>
          </a:ln>
        </p:spPr>
      </p:pic>
      <p:sp>
        <p:nvSpPr>
          <p:cNvPr id="625" name="Google Shape;625;p59"/>
          <p:cNvSpPr txBox="1"/>
          <p:nvPr/>
        </p:nvSpPr>
        <p:spPr>
          <a:xfrm>
            <a:off x="1959175" y="4612076"/>
            <a:ext cx="9222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“Guess”</a:t>
            </a:r>
            <a:endParaRPr b="0" i="0" sz="1400" u="none" cap="none" strike="noStrike">
              <a:solidFill>
                <a:srgbClr val="000000"/>
              </a:solidFill>
              <a:latin typeface="Lato"/>
              <a:ea typeface="Lato"/>
              <a:cs typeface="Lato"/>
              <a:sym typeface="Lato"/>
            </a:endParaRPr>
          </a:p>
        </p:txBody>
      </p:sp>
      <p:sp>
        <p:nvSpPr>
          <p:cNvPr id="626" name="Google Shape;626;p59"/>
          <p:cNvSpPr/>
          <p:nvPr/>
        </p:nvSpPr>
        <p:spPr>
          <a:xfrm>
            <a:off x="2797347" y="4511850"/>
            <a:ext cx="651700" cy="320825"/>
          </a:xfrm>
          <a:custGeom>
            <a:rect b="b" l="l" r="r" t="t"/>
            <a:pathLst>
              <a:path extrusionOk="0" h="12833" w="26068">
                <a:moveTo>
                  <a:pt x="0" y="12833"/>
                </a:moveTo>
                <a:cubicBezTo>
                  <a:pt x="3676" y="12499"/>
                  <a:pt x="17713" y="12967"/>
                  <a:pt x="22058" y="10828"/>
                </a:cubicBezTo>
                <a:cubicBezTo>
                  <a:pt x="26403" y="8689"/>
                  <a:pt x="25400" y="1805"/>
                  <a:pt x="26068" y="0"/>
                </a:cubicBezTo>
              </a:path>
            </a:pathLst>
          </a:cu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27" name="Google Shape;627;p59"/>
          <p:cNvPicPr preferRelativeResize="0"/>
          <p:nvPr/>
        </p:nvPicPr>
        <p:blipFill rotWithShape="1">
          <a:blip r:embed="rId4">
            <a:alphaModFix/>
          </a:blip>
          <a:srcRect b="0" l="0" r="0" t="0"/>
          <a:stretch/>
        </p:blipFill>
        <p:spPr>
          <a:xfrm>
            <a:off x="6727675" y="2417375"/>
            <a:ext cx="2343650" cy="644675"/>
          </a:xfrm>
          <a:prstGeom prst="rect">
            <a:avLst/>
          </a:prstGeom>
          <a:noFill/>
          <a:ln>
            <a:noFill/>
          </a:ln>
        </p:spPr>
      </p:pic>
      <p:sp>
        <p:nvSpPr>
          <p:cNvPr id="628" name="Google Shape;628;p59"/>
          <p:cNvSpPr txBox="1"/>
          <p:nvPr/>
        </p:nvSpPr>
        <p:spPr>
          <a:xfrm>
            <a:off x="6990000" y="1704575"/>
            <a:ext cx="1923300" cy="431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0" i="0" lang="en" sz="1600" u="none" cap="none" strike="noStrike">
                <a:solidFill>
                  <a:srgbClr val="000000"/>
                </a:solidFill>
                <a:latin typeface="Lato"/>
                <a:ea typeface="Lato"/>
                <a:cs typeface="Lato"/>
                <a:sym typeface="Lato"/>
              </a:rPr>
              <a:t>“</a:t>
            </a:r>
            <a:r>
              <a:rPr b="0" i="1" lang="en" sz="1600" u="none" cap="none" strike="noStrike">
                <a:solidFill>
                  <a:srgbClr val="000000"/>
                </a:solidFill>
                <a:latin typeface="Lato"/>
                <a:ea typeface="Lato"/>
                <a:cs typeface="Lato"/>
                <a:sym typeface="Lato"/>
              </a:rPr>
              <a:t>Learning rate</a:t>
            </a:r>
            <a:r>
              <a:rPr b="0" i="0" lang="en" sz="1600" u="none" cap="none" strike="noStrike">
                <a:solidFill>
                  <a:srgbClr val="000000"/>
                </a:solidFill>
                <a:latin typeface="Lato"/>
                <a:ea typeface="Lato"/>
                <a:cs typeface="Lato"/>
                <a:sym typeface="Lato"/>
              </a:rPr>
              <a:t>”</a:t>
            </a:r>
            <a:endParaRPr b="0" i="0" sz="1600" u="none" cap="none" strike="noStrike">
              <a:solidFill>
                <a:srgbClr val="000000"/>
              </a:solidFill>
              <a:latin typeface="Lato"/>
              <a:ea typeface="Lato"/>
              <a:cs typeface="Lato"/>
              <a:sym typeface="Lato"/>
            </a:endParaRPr>
          </a:p>
        </p:txBody>
      </p:sp>
      <p:cxnSp>
        <p:nvCxnSpPr>
          <p:cNvPr id="629" name="Google Shape;629;p59"/>
          <p:cNvCxnSpPr/>
          <p:nvPr/>
        </p:nvCxnSpPr>
        <p:spPr>
          <a:xfrm flipH="1">
            <a:off x="7898900" y="2065475"/>
            <a:ext cx="7800" cy="530400"/>
          </a:xfrm>
          <a:prstGeom prst="straightConnector1">
            <a:avLst/>
          </a:prstGeom>
          <a:noFill/>
          <a:ln cap="flat" cmpd="sng" w="9525">
            <a:solidFill>
              <a:schemeClr val="dk2"/>
            </a:solidFill>
            <a:prstDash val="solid"/>
            <a:round/>
            <a:headEnd len="sm" w="sm" type="none"/>
            <a:tailEnd len="med" w="med" type="triangle"/>
          </a:ln>
        </p:spPr>
      </p:cxn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3" name="Shape 633"/>
        <p:cNvGrpSpPr/>
        <p:nvPr/>
      </p:nvGrpSpPr>
      <p:grpSpPr>
        <a:xfrm>
          <a:off x="0" y="0"/>
          <a:ext cx="0" cy="0"/>
          <a:chOff x="0" y="0"/>
          <a:chExt cx="0" cy="0"/>
        </a:xfrm>
      </p:grpSpPr>
      <p:sp>
        <p:nvSpPr>
          <p:cNvPr id="634" name="Google Shape;634;p60"/>
          <p:cNvSpPr txBox="1"/>
          <p:nvPr>
            <p:ph type="title"/>
          </p:nvPr>
        </p:nvSpPr>
        <p:spPr>
          <a:xfrm>
            <a:off x="727650" y="947675"/>
            <a:ext cx="1357800" cy="535200"/>
          </a:xfrm>
          <a:prstGeom prst="rect">
            <a:avLst/>
          </a:prstGeom>
          <a:solidFill>
            <a:schemeClr val="lt1"/>
          </a:solid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 </a:t>
            </a:r>
            <a:endParaRPr/>
          </a:p>
        </p:txBody>
      </p:sp>
      <p:pic>
        <p:nvPicPr>
          <p:cNvPr id="635" name="Google Shape;635;p60"/>
          <p:cNvPicPr preferRelativeResize="0"/>
          <p:nvPr/>
        </p:nvPicPr>
        <p:blipFill rotWithShape="1">
          <a:blip r:embed="rId3">
            <a:alphaModFix/>
          </a:blip>
          <a:srcRect b="0" l="0" r="0" t="0"/>
          <a:stretch/>
        </p:blipFill>
        <p:spPr>
          <a:xfrm>
            <a:off x="365760" y="731520"/>
            <a:ext cx="5989320" cy="4355869"/>
          </a:xfrm>
          <a:prstGeom prst="rect">
            <a:avLst/>
          </a:prstGeom>
          <a:noFill/>
          <a:ln>
            <a:noFill/>
          </a:ln>
        </p:spPr>
      </p:pic>
      <p:pic>
        <p:nvPicPr>
          <p:cNvPr id="636" name="Google Shape;636;p60"/>
          <p:cNvPicPr preferRelativeResize="0"/>
          <p:nvPr/>
        </p:nvPicPr>
        <p:blipFill rotWithShape="1">
          <a:blip r:embed="rId4">
            <a:alphaModFix/>
          </a:blip>
          <a:srcRect b="0" l="0" r="0" t="0"/>
          <a:stretch/>
        </p:blipFill>
        <p:spPr>
          <a:xfrm>
            <a:off x="6727675" y="2417375"/>
            <a:ext cx="2343650" cy="644675"/>
          </a:xfrm>
          <a:prstGeom prst="rect">
            <a:avLst/>
          </a:prstGeom>
          <a:noFill/>
          <a:ln>
            <a:noFill/>
          </a:ln>
        </p:spPr>
      </p:pic>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0" name="Shape 640"/>
        <p:cNvGrpSpPr/>
        <p:nvPr/>
      </p:nvGrpSpPr>
      <p:grpSpPr>
        <a:xfrm>
          <a:off x="0" y="0"/>
          <a:ext cx="0" cy="0"/>
          <a:chOff x="0" y="0"/>
          <a:chExt cx="0" cy="0"/>
        </a:xfrm>
      </p:grpSpPr>
      <p:sp>
        <p:nvSpPr>
          <p:cNvPr id="641" name="Google Shape;641;p61"/>
          <p:cNvSpPr txBox="1"/>
          <p:nvPr>
            <p:ph type="title"/>
          </p:nvPr>
        </p:nvSpPr>
        <p:spPr>
          <a:xfrm>
            <a:off x="727650" y="947675"/>
            <a:ext cx="1357800" cy="535200"/>
          </a:xfrm>
          <a:prstGeom prst="rect">
            <a:avLst/>
          </a:prstGeom>
          <a:solidFill>
            <a:schemeClr val="lt1"/>
          </a:solid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 </a:t>
            </a:r>
            <a:endParaRPr/>
          </a:p>
        </p:txBody>
      </p:sp>
      <p:pic>
        <p:nvPicPr>
          <p:cNvPr id="642" name="Google Shape;642;p61"/>
          <p:cNvPicPr preferRelativeResize="0"/>
          <p:nvPr/>
        </p:nvPicPr>
        <p:blipFill rotWithShape="1">
          <a:blip r:embed="rId3">
            <a:alphaModFix/>
          </a:blip>
          <a:srcRect b="0" l="0" r="0" t="0"/>
          <a:stretch/>
        </p:blipFill>
        <p:spPr>
          <a:xfrm>
            <a:off x="365760" y="731520"/>
            <a:ext cx="5989320" cy="4339953"/>
          </a:xfrm>
          <a:prstGeom prst="rect">
            <a:avLst/>
          </a:prstGeom>
          <a:noFill/>
          <a:ln>
            <a:noFill/>
          </a:ln>
        </p:spPr>
      </p:pic>
      <p:pic>
        <p:nvPicPr>
          <p:cNvPr id="643" name="Google Shape;643;p61"/>
          <p:cNvPicPr preferRelativeResize="0"/>
          <p:nvPr/>
        </p:nvPicPr>
        <p:blipFill rotWithShape="1">
          <a:blip r:embed="rId4">
            <a:alphaModFix/>
          </a:blip>
          <a:srcRect b="0" l="0" r="0" t="0"/>
          <a:stretch/>
        </p:blipFill>
        <p:spPr>
          <a:xfrm>
            <a:off x="6727675" y="2417375"/>
            <a:ext cx="2343650" cy="644675"/>
          </a:xfrm>
          <a:prstGeom prst="rect">
            <a:avLst/>
          </a:prstGeom>
          <a:noFill/>
          <a:ln>
            <a:noFill/>
          </a:ln>
        </p:spPr>
      </p:pic>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7" name="Shape 647"/>
        <p:cNvGrpSpPr/>
        <p:nvPr/>
      </p:nvGrpSpPr>
      <p:grpSpPr>
        <a:xfrm>
          <a:off x="0" y="0"/>
          <a:ext cx="0" cy="0"/>
          <a:chOff x="0" y="0"/>
          <a:chExt cx="0" cy="0"/>
        </a:xfrm>
      </p:grpSpPr>
      <p:sp>
        <p:nvSpPr>
          <p:cNvPr id="648" name="Google Shape;648;p62"/>
          <p:cNvSpPr txBox="1"/>
          <p:nvPr>
            <p:ph type="title"/>
          </p:nvPr>
        </p:nvSpPr>
        <p:spPr>
          <a:xfrm>
            <a:off x="727650" y="947675"/>
            <a:ext cx="1357800" cy="535200"/>
          </a:xfrm>
          <a:prstGeom prst="rect">
            <a:avLst/>
          </a:prstGeom>
          <a:solidFill>
            <a:schemeClr val="lt1"/>
          </a:solid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 </a:t>
            </a:r>
            <a:endParaRPr/>
          </a:p>
        </p:txBody>
      </p:sp>
      <p:pic>
        <p:nvPicPr>
          <p:cNvPr id="649" name="Google Shape;649;p62"/>
          <p:cNvPicPr preferRelativeResize="0"/>
          <p:nvPr/>
        </p:nvPicPr>
        <p:blipFill rotWithShape="1">
          <a:blip r:embed="rId3">
            <a:alphaModFix/>
          </a:blip>
          <a:srcRect b="0" l="0" r="0" t="0"/>
          <a:stretch/>
        </p:blipFill>
        <p:spPr>
          <a:xfrm>
            <a:off x="365760" y="731520"/>
            <a:ext cx="5989320" cy="4339953"/>
          </a:xfrm>
          <a:prstGeom prst="rect">
            <a:avLst/>
          </a:prstGeom>
          <a:noFill/>
          <a:ln>
            <a:noFill/>
          </a:ln>
        </p:spPr>
      </p:pic>
      <p:sp>
        <p:nvSpPr>
          <p:cNvPr id="650" name="Google Shape;650;p62"/>
          <p:cNvSpPr txBox="1"/>
          <p:nvPr/>
        </p:nvSpPr>
        <p:spPr>
          <a:xfrm>
            <a:off x="5684950" y="3239350"/>
            <a:ext cx="2727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Converges to local minima</a:t>
            </a:r>
            <a:endParaRPr b="0" i="0" sz="1400" u="none" cap="none" strike="noStrike">
              <a:solidFill>
                <a:srgbClr val="000000"/>
              </a:solidFill>
              <a:latin typeface="Lato"/>
              <a:ea typeface="Lato"/>
              <a:cs typeface="Lato"/>
              <a:sym typeface="Lato"/>
            </a:endParaRPr>
          </a:p>
        </p:txBody>
      </p:sp>
      <p:sp>
        <p:nvSpPr>
          <p:cNvPr id="651" name="Google Shape;651;p62"/>
          <p:cNvSpPr/>
          <p:nvPr/>
        </p:nvSpPr>
        <p:spPr>
          <a:xfrm>
            <a:off x="4602075" y="3579400"/>
            <a:ext cx="1313450" cy="294100"/>
          </a:xfrm>
          <a:custGeom>
            <a:rect b="b" l="l" r="r" t="t"/>
            <a:pathLst>
              <a:path extrusionOk="0" h="11764" w="52538">
                <a:moveTo>
                  <a:pt x="52538" y="0"/>
                </a:moveTo>
                <a:cubicBezTo>
                  <a:pt x="48461" y="1938"/>
                  <a:pt x="36830" y="11095"/>
                  <a:pt x="28074" y="11630"/>
                </a:cubicBezTo>
                <a:cubicBezTo>
                  <a:pt x="19318" y="12165"/>
                  <a:pt x="4679" y="4612"/>
                  <a:pt x="0" y="3208"/>
                </a:cubicBezTo>
              </a:path>
            </a:pathLst>
          </a:cu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52" name="Google Shape;652;p62"/>
          <p:cNvPicPr preferRelativeResize="0"/>
          <p:nvPr/>
        </p:nvPicPr>
        <p:blipFill rotWithShape="1">
          <a:blip r:embed="rId4">
            <a:alphaModFix/>
          </a:blip>
          <a:srcRect b="0" l="0" r="0" t="0"/>
          <a:stretch/>
        </p:blipFill>
        <p:spPr>
          <a:xfrm>
            <a:off x="6727675" y="2417375"/>
            <a:ext cx="2343650" cy="644675"/>
          </a:xfrm>
          <a:prstGeom prst="rect">
            <a:avLst/>
          </a:prstGeom>
          <a:noFill/>
          <a:ln>
            <a:noFill/>
          </a:ln>
        </p:spPr>
      </p:pic>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6" name="Shape 656"/>
        <p:cNvGrpSpPr/>
        <p:nvPr/>
      </p:nvGrpSpPr>
      <p:grpSpPr>
        <a:xfrm>
          <a:off x="0" y="0"/>
          <a:ext cx="0" cy="0"/>
          <a:chOff x="0" y="0"/>
          <a:chExt cx="0" cy="0"/>
        </a:xfrm>
      </p:grpSpPr>
      <p:sp>
        <p:nvSpPr>
          <p:cNvPr id="657" name="Google Shape;657;g2e7c7bc5007_0_26"/>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Backprop: Efficient NN GD</a:t>
            </a:r>
            <a:endParaRPr/>
          </a:p>
        </p:txBody>
      </p:sp>
      <p:sp>
        <p:nvSpPr>
          <p:cNvPr id="658" name="Google Shape;658;g2e7c7bc5007_0_26"/>
          <p:cNvSpPr txBox="1"/>
          <p:nvPr>
            <p:ph idx="1" type="body"/>
          </p:nvPr>
        </p:nvSpPr>
        <p:spPr>
          <a:xfrm>
            <a:off x="729450" y="2078875"/>
            <a:ext cx="7688700" cy="2874000"/>
          </a:xfrm>
          <a:prstGeom prst="rect">
            <a:avLst/>
          </a:prstGeom>
        </p:spPr>
        <p:txBody>
          <a:bodyPr anchorCtr="0" anchor="t" bIns="91425" lIns="91425" spcFirstLastPara="1" rIns="91425" wrap="square" tIns="91425">
            <a:normAutofit lnSpcReduction="10000"/>
          </a:bodyPr>
          <a:lstStyle/>
          <a:p>
            <a:pPr indent="-330200" lvl="0" marL="457200" rtl="0" algn="l">
              <a:spcBef>
                <a:spcPts val="0"/>
              </a:spcBef>
              <a:spcAft>
                <a:spcPts val="0"/>
              </a:spcAft>
              <a:buSzPts val="1600"/>
              <a:buChar char="-"/>
            </a:pPr>
            <a:r>
              <a:rPr lang="en" sz="1600"/>
              <a:t>Goal: change optimization from                   to  </a:t>
            </a:r>
            <a:endParaRPr sz="1600"/>
          </a:p>
          <a:p>
            <a:pPr indent="-330200" lvl="0" marL="457200" rtl="0" algn="l">
              <a:spcBef>
                <a:spcPts val="0"/>
              </a:spcBef>
              <a:spcAft>
                <a:spcPts val="0"/>
              </a:spcAft>
              <a:buSzPts val="1600"/>
              <a:buChar char="-"/>
            </a:pPr>
            <a:r>
              <a:rPr lang="en" sz="1600"/>
              <a:t>Recall an MLP:</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45720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330200" lvl="0" marL="457200" rtl="0" algn="l">
              <a:spcBef>
                <a:spcPts val="0"/>
              </a:spcBef>
              <a:spcAft>
                <a:spcPts val="0"/>
              </a:spcAft>
              <a:buSzPts val="1600"/>
              <a:buChar char="-"/>
            </a:pPr>
            <a:r>
              <a:rPr lang="en" sz="1600"/>
              <a:t>Use the chain rule to compute the derivatives from output to input</a:t>
            </a:r>
            <a:endParaRPr sz="1600"/>
          </a:p>
          <a:p>
            <a:pPr indent="0" lvl="0" marL="914400" rtl="0" algn="l">
              <a:spcBef>
                <a:spcPts val="0"/>
              </a:spcBef>
              <a:spcAft>
                <a:spcPts val="0"/>
              </a:spcAft>
              <a:buNone/>
            </a:pPr>
            <a:r>
              <a:rPr lang="en" sz="1600"/>
              <a:t>“Backpropagation of errors”</a:t>
            </a:r>
            <a:endParaRPr sz="1600"/>
          </a:p>
        </p:txBody>
      </p:sp>
      <p:pic>
        <p:nvPicPr>
          <p:cNvPr id="659" name="Google Shape;659;g2e7c7bc5007_0_26"/>
          <p:cNvPicPr preferRelativeResize="0"/>
          <p:nvPr/>
        </p:nvPicPr>
        <p:blipFill>
          <a:blip r:embed="rId3">
            <a:alphaModFix/>
          </a:blip>
          <a:stretch>
            <a:fillRect/>
          </a:stretch>
        </p:blipFill>
        <p:spPr>
          <a:xfrm>
            <a:off x="5058051" y="2224050"/>
            <a:ext cx="475800" cy="194417"/>
          </a:xfrm>
          <a:prstGeom prst="rect">
            <a:avLst/>
          </a:prstGeom>
          <a:noFill/>
          <a:ln>
            <a:noFill/>
          </a:ln>
        </p:spPr>
      </p:pic>
      <p:pic>
        <p:nvPicPr>
          <p:cNvPr id="660" name="Google Shape;660;g2e7c7bc5007_0_26"/>
          <p:cNvPicPr preferRelativeResize="0"/>
          <p:nvPr/>
        </p:nvPicPr>
        <p:blipFill>
          <a:blip r:embed="rId4">
            <a:alphaModFix/>
          </a:blip>
          <a:stretch>
            <a:fillRect/>
          </a:stretch>
        </p:blipFill>
        <p:spPr>
          <a:xfrm>
            <a:off x="1912988" y="2747300"/>
            <a:ext cx="5318024" cy="352650"/>
          </a:xfrm>
          <a:prstGeom prst="rect">
            <a:avLst/>
          </a:prstGeom>
          <a:noFill/>
          <a:ln>
            <a:noFill/>
          </a:ln>
        </p:spPr>
      </p:pic>
      <p:pic>
        <p:nvPicPr>
          <p:cNvPr id="661" name="Google Shape;661;g2e7c7bc5007_0_26"/>
          <p:cNvPicPr preferRelativeResize="0"/>
          <p:nvPr/>
        </p:nvPicPr>
        <p:blipFill>
          <a:blip r:embed="rId5">
            <a:alphaModFix/>
          </a:blip>
          <a:stretch>
            <a:fillRect/>
          </a:stretch>
        </p:blipFill>
        <p:spPr>
          <a:xfrm>
            <a:off x="1204438" y="3541975"/>
            <a:ext cx="1379550" cy="313250"/>
          </a:xfrm>
          <a:prstGeom prst="rect">
            <a:avLst/>
          </a:prstGeom>
          <a:noFill/>
          <a:ln>
            <a:noFill/>
          </a:ln>
        </p:spPr>
      </p:pic>
      <p:pic>
        <p:nvPicPr>
          <p:cNvPr id="662" name="Google Shape;662;g2e7c7bc5007_0_26"/>
          <p:cNvPicPr preferRelativeResize="0"/>
          <p:nvPr/>
        </p:nvPicPr>
        <p:blipFill>
          <a:blip r:embed="rId6">
            <a:alphaModFix/>
          </a:blip>
          <a:stretch>
            <a:fillRect/>
          </a:stretch>
        </p:blipFill>
        <p:spPr>
          <a:xfrm>
            <a:off x="3404435" y="3431000"/>
            <a:ext cx="1234710" cy="535200"/>
          </a:xfrm>
          <a:prstGeom prst="rect">
            <a:avLst/>
          </a:prstGeom>
          <a:noFill/>
          <a:ln>
            <a:noFill/>
          </a:ln>
        </p:spPr>
      </p:pic>
      <p:pic>
        <p:nvPicPr>
          <p:cNvPr id="663" name="Google Shape;663;g2e7c7bc5007_0_26"/>
          <p:cNvPicPr preferRelativeResize="0"/>
          <p:nvPr/>
        </p:nvPicPr>
        <p:blipFill>
          <a:blip r:embed="rId7">
            <a:alphaModFix/>
          </a:blip>
          <a:stretch>
            <a:fillRect/>
          </a:stretch>
        </p:blipFill>
        <p:spPr>
          <a:xfrm>
            <a:off x="5459598" y="3431000"/>
            <a:ext cx="2483565" cy="535200"/>
          </a:xfrm>
          <a:prstGeom prst="rect">
            <a:avLst/>
          </a:prstGeom>
          <a:noFill/>
          <a:ln>
            <a:noFill/>
          </a:ln>
        </p:spPr>
      </p:pic>
      <p:cxnSp>
        <p:nvCxnSpPr>
          <p:cNvPr id="664" name="Google Shape;664;g2e7c7bc5007_0_26"/>
          <p:cNvCxnSpPr/>
          <p:nvPr/>
        </p:nvCxnSpPr>
        <p:spPr>
          <a:xfrm flipH="1">
            <a:off x="1810200" y="3133250"/>
            <a:ext cx="475800" cy="332400"/>
          </a:xfrm>
          <a:prstGeom prst="straightConnector1">
            <a:avLst/>
          </a:prstGeom>
          <a:noFill/>
          <a:ln cap="flat" cmpd="sng" w="19050">
            <a:solidFill>
              <a:schemeClr val="dk2"/>
            </a:solidFill>
            <a:prstDash val="solid"/>
            <a:round/>
            <a:headEnd len="med" w="med" type="none"/>
            <a:tailEnd len="med" w="med" type="stealth"/>
          </a:ln>
        </p:spPr>
      </p:cxnSp>
      <p:cxnSp>
        <p:nvCxnSpPr>
          <p:cNvPr id="665" name="Google Shape;665;g2e7c7bc5007_0_26"/>
          <p:cNvCxnSpPr/>
          <p:nvPr/>
        </p:nvCxnSpPr>
        <p:spPr>
          <a:xfrm flipH="1" rot="10800000">
            <a:off x="2655013" y="3697175"/>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666" name="Google Shape;666;g2e7c7bc5007_0_26"/>
          <p:cNvCxnSpPr/>
          <p:nvPr/>
        </p:nvCxnSpPr>
        <p:spPr>
          <a:xfrm flipH="1" rot="10800000">
            <a:off x="4767363" y="3697850"/>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667" name="Google Shape;667;g2e7c7bc5007_0_26"/>
          <p:cNvCxnSpPr/>
          <p:nvPr/>
        </p:nvCxnSpPr>
        <p:spPr>
          <a:xfrm rot="10800000">
            <a:off x="6999000" y="3138125"/>
            <a:ext cx="544500" cy="235800"/>
          </a:xfrm>
          <a:prstGeom prst="straightConnector1">
            <a:avLst/>
          </a:prstGeom>
          <a:noFill/>
          <a:ln cap="flat" cmpd="sng" w="19050">
            <a:solidFill>
              <a:schemeClr val="dk2"/>
            </a:solidFill>
            <a:prstDash val="solid"/>
            <a:round/>
            <a:headEnd len="med" w="med" type="none"/>
            <a:tailEnd len="med" w="med" type="stealth"/>
          </a:ln>
        </p:spPr>
      </p:cxnSp>
      <p:pic>
        <p:nvPicPr>
          <p:cNvPr id="668" name="Google Shape;668;g2e7c7bc5007_0_26"/>
          <p:cNvPicPr preferRelativeResize="0"/>
          <p:nvPr/>
        </p:nvPicPr>
        <p:blipFill>
          <a:blip r:embed="rId8">
            <a:alphaModFix/>
          </a:blip>
          <a:stretch>
            <a:fillRect/>
          </a:stretch>
        </p:blipFill>
        <p:spPr>
          <a:xfrm>
            <a:off x="4126625" y="2203350"/>
            <a:ext cx="610761" cy="235800"/>
          </a:xfrm>
          <a:prstGeom prst="rect">
            <a:avLst/>
          </a:prstGeom>
          <a:noFill/>
          <a:ln>
            <a:noFill/>
          </a:ln>
        </p:spPr>
      </p:pic>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2" name="Shape 672"/>
        <p:cNvGrpSpPr/>
        <p:nvPr/>
      </p:nvGrpSpPr>
      <p:grpSpPr>
        <a:xfrm>
          <a:off x="0" y="0"/>
          <a:ext cx="0" cy="0"/>
          <a:chOff x="0" y="0"/>
          <a:chExt cx="0" cy="0"/>
        </a:xfrm>
      </p:grpSpPr>
      <p:sp>
        <p:nvSpPr>
          <p:cNvPr id="673" name="Google Shape;673;g36268302918_2_102"/>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Backprop: Efficient NN GD</a:t>
            </a:r>
            <a:endParaRPr/>
          </a:p>
        </p:txBody>
      </p:sp>
      <p:sp>
        <p:nvSpPr>
          <p:cNvPr id="674" name="Google Shape;674;g36268302918_2_102"/>
          <p:cNvSpPr txBox="1"/>
          <p:nvPr>
            <p:ph idx="1" type="body"/>
          </p:nvPr>
        </p:nvSpPr>
        <p:spPr>
          <a:xfrm>
            <a:off x="729450" y="2078875"/>
            <a:ext cx="7688700" cy="2874000"/>
          </a:xfrm>
          <a:prstGeom prst="rect">
            <a:avLst/>
          </a:prstGeom>
        </p:spPr>
        <p:txBody>
          <a:bodyPr anchorCtr="0" anchor="t" bIns="91425" lIns="91425" spcFirstLastPara="1" rIns="91425" wrap="square" tIns="91425">
            <a:normAutofit lnSpcReduction="10000"/>
          </a:bodyPr>
          <a:lstStyle/>
          <a:p>
            <a:pPr indent="-330200" lvl="0" marL="457200" rtl="0" algn="l">
              <a:spcBef>
                <a:spcPts val="0"/>
              </a:spcBef>
              <a:spcAft>
                <a:spcPts val="0"/>
              </a:spcAft>
              <a:buSzPts val="1600"/>
              <a:buChar char="-"/>
            </a:pPr>
            <a:r>
              <a:rPr lang="en" sz="1600"/>
              <a:t>Goal: change optimization from                   to  </a:t>
            </a:r>
            <a:endParaRPr sz="1600"/>
          </a:p>
          <a:p>
            <a:pPr indent="-330200" lvl="0" marL="457200" rtl="0" algn="l">
              <a:spcBef>
                <a:spcPts val="0"/>
              </a:spcBef>
              <a:spcAft>
                <a:spcPts val="0"/>
              </a:spcAft>
              <a:buSzPts val="1600"/>
              <a:buChar char="-"/>
            </a:pPr>
            <a:r>
              <a:rPr lang="en" sz="1600"/>
              <a:t>Recall an MLP:</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45720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330200" lvl="0" marL="457200" rtl="0" algn="l">
              <a:spcBef>
                <a:spcPts val="0"/>
              </a:spcBef>
              <a:spcAft>
                <a:spcPts val="0"/>
              </a:spcAft>
              <a:buSzPts val="1600"/>
              <a:buChar char="-"/>
            </a:pPr>
            <a:r>
              <a:rPr lang="en" sz="1600"/>
              <a:t>Use the chain rule to compute the derivatives from output to input</a:t>
            </a:r>
            <a:endParaRPr sz="1600"/>
          </a:p>
          <a:p>
            <a:pPr indent="0" lvl="0" marL="914400" rtl="0" algn="l">
              <a:spcBef>
                <a:spcPts val="0"/>
              </a:spcBef>
              <a:spcAft>
                <a:spcPts val="0"/>
              </a:spcAft>
              <a:buNone/>
            </a:pPr>
            <a:r>
              <a:rPr lang="en" sz="1600"/>
              <a:t>“Backpropagation of errors”</a:t>
            </a:r>
            <a:endParaRPr sz="1600"/>
          </a:p>
        </p:txBody>
      </p:sp>
      <p:pic>
        <p:nvPicPr>
          <p:cNvPr id="675" name="Google Shape;675;g36268302918_2_102"/>
          <p:cNvPicPr preferRelativeResize="0"/>
          <p:nvPr/>
        </p:nvPicPr>
        <p:blipFill>
          <a:blip r:embed="rId3">
            <a:alphaModFix/>
          </a:blip>
          <a:stretch>
            <a:fillRect/>
          </a:stretch>
        </p:blipFill>
        <p:spPr>
          <a:xfrm>
            <a:off x="5058051" y="2224050"/>
            <a:ext cx="475800" cy="194417"/>
          </a:xfrm>
          <a:prstGeom prst="rect">
            <a:avLst/>
          </a:prstGeom>
          <a:noFill/>
          <a:ln>
            <a:noFill/>
          </a:ln>
        </p:spPr>
      </p:pic>
      <p:pic>
        <p:nvPicPr>
          <p:cNvPr id="676" name="Google Shape;676;g36268302918_2_102"/>
          <p:cNvPicPr preferRelativeResize="0"/>
          <p:nvPr/>
        </p:nvPicPr>
        <p:blipFill>
          <a:blip r:embed="rId4">
            <a:alphaModFix/>
          </a:blip>
          <a:stretch>
            <a:fillRect/>
          </a:stretch>
        </p:blipFill>
        <p:spPr>
          <a:xfrm>
            <a:off x="1912988" y="2747300"/>
            <a:ext cx="5318024" cy="352650"/>
          </a:xfrm>
          <a:prstGeom prst="rect">
            <a:avLst/>
          </a:prstGeom>
          <a:noFill/>
          <a:ln>
            <a:noFill/>
          </a:ln>
        </p:spPr>
      </p:pic>
      <p:pic>
        <p:nvPicPr>
          <p:cNvPr id="677" name="Google Shape;677;g36268302918_2_102"/>
          <p:cNvPicPr preferRelativeResize="0"/>
          <p:nvPr/>
        </p:nvPicPr>
        <p:blipFill>
          <a:blip r:embed="rId5">
            <a:alphaModFix/>
          </a:blip>
          <a:stretch>
            <a:fillRect/>
          </a:stretch>
        </p:blipFill>
        <p:spPr>
          <a:xfrm>
            <a:off x="1204438" y="3541975"/>
            <a:ext cx="1379550" cy="313250"/>
          </a:xfrm>
          <a:prstGeom prst="rect">
            <a:avLst/>
          </a:prstGeom>
          <a:noFill/>
          <a:ln>
            <a:noFill/>
          </a:ln>
        </p:spPr>
      </p:pic>
      <p:pic>
        <p:nvPicPr>
          <p:cNvPr id="678" name="Google Shape;678;g36268302918_2_102"/>
          <p:cNvPicPr preferRelativeResize="0"/>
          <p:nvPr/>
        </p:nvPicPr>
        <p:blipFill>
          <a:blip r:embed="rId6">
            <a:alphaModFix/>
          </a:blip>
          <a:stretch>
            <a:fillRect/>
          </a:stretch>
        </p:blipFill>
        <p:spPr>
          <a:xfrm>
            <a:off x="3404435" y="3431000"/>
            <a:ext cx="1234710" cy="535200"/>
          </a:xfrm>
          <a:prstGeom prst="rect">
            <a:avLst/>
          </a:prstGeom>
          <a:noFill/>
          <a:ln>
            <a:noFill/>
          </a:ln>
        </p:spPr>
      </p:pic>
      <p:pic>
        <p:nvPicPr>
          <p:cNvPr id="679" name="Google Shape;679;g36268302918_2_102"/>
          <p:cNvPicPr preferRelativeResize="0"/>
          <p:nvPr/>
        </p:nvPicPr>
        <p:blipFill>
          <a:blip r:embed="rId7">
            <a:alphaModFix/>
          </a:blip>
          <a:stretch>
            <a:fillRect/>
          </a:stretch>
        </p:blipFill>
        <p:spPr>
          <a:xfrm>
            <a:off x="5459598" y="3431000"/>
            <a:ext cx="2483565" cy="535200"/>
          </a:xfrm>
          <a:prstGeom prst="rect">
            <a:avLst/>
          </a:prstGeom>
          <a:noFill/>
          <a:ln>
            <a:noFill/>
          </a:ln>
        </p:spPr>
      </p:pic>
      <p:cxnSp>
        <p:nvCxnSpPr>
          <p:cNvPr id="680" name="Google Shape;680;g36268302918_2_102"/>
          <p:cNvCxnSpPr/>
          <p:nvPr/>
        </p:nvCxnSpPr>
        <p:spPr>
          <a:xfrm flipH="1">
            <a:off x="1810200" y="3133250"/>
            <a:ext cx="475800" cy="332400"/>
          </a:xfrm>
          <a:prstGeom prst="straightConnector1">
            <a:avLst/>
          </a:prstGeom>
          <a:noFill/>
          <a:ln cap="flat" cmpd="sng" w="19050">
            <a:solidFill>
              <a:schemeClr val="dk2"/>
            </a:solidFill>
            <a:prstDash val="solid"/>
            <a:round/>
            <a:headEnd len="med" w="med" type="none"/>
            <a:tailEnd len="med" w="med" type="stealth"/>
          </a:ln>
        </p:spPr>
      </p:cxnSp>
      <p:cxnSp>
        <p:nvCxnSpPr>
          <p:cNvPr id="681" name="Google Shape;681;g36268302918_2_102"/>
          <p:cNvCxnSpPr/>
          <p:nvPr/>
        </p:nvCxnSpPr>
        <p:spPr>
          <a:xfrm flipH="1" rot="10800000">
            <a:off x="2655013" y="3697175"/>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682" name="Google Shape;682;g36268302918_2_102"/>
          <p:cNvCxnSpPr/>
          <p:nvPr/>
        </p:nvCxnSpPr>
        <p:spPr>
          <a:xfrm flipH="1" rot="10800000">
            <a:off x="4767363" y="3697850"/>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683" name="Google Shape;683;g36268302918_2_102"/>
          <p:cNvCxnSpPr/>
          <p:nvPr/>
        </p:nvCxnSpPr>
        <p:spPr>
          <a:xfrm rot="10800000">
            <a:off x="6999000" y="3138125"/>
            <a:ext cx="544500" cy="235800"/>
          </a:xfrm>
          <a:prstGeom prst="straightConnector1">
            <a:avLst/>
          </a:prstGeom>
          <a:noFill/>
          <a:ln cap="flat" cmpd="sng" w="19050">
            <a:solidFill>
              <a:schemeClr val="dk2"/>
            </a:solidFill>
            <a:prstDash val="solid"/>
            <a:round/>
            <a:headEnd len="med" w="med" type="none"/>
            <a:tailEnd len="med" w="med" type="stealth"/>
          </a:ln>
        </p:spPr>
      </p:cxnSp>
      <p:pic>
        <p:nvPicPr>
          <p:cNvPr id="684" name="Google Shape;684;g36268302918_2_102"/>
          <p:cNvPicPr preferRelativeResize="0"/>
          <p:nvPr/>
        </p:nvPicPr>
        <p:blipFill>
          <a:blip r:embed="rId8">
            <a:alphaModFix/>
          </a:blip>
          <a:stretch>
            <a:fillRect/>
          </a:stretch>
        </p:blipFill>
        <p:spPr>
          <a:xfrm>
            <a:off x="4126625" y="2203350"/>
            <a:ext cx="610761" cy="235800"/>
          </a:xfrm>
          <a:prstGeom prst="rect">
            <a:avLst/>
          </a:prstGeom>
          <a:noFill/>
          <a:ln>
            <a:noFill/>
          </a:ln>
        </p:spPr>
      </p:pic>
      <p:cxnSp>
        <p:nvCxnSpPr>
          <p:cNvPr id="685" name="Google Shape;685;g36268302918_2_102"/>
          <p:cNvCxnSpPr/>
          <p:nvPr/>
        </p:nvCxnSpPr>
        <p:spPr>
          <a:xfrm flipH="1" rot="10800000">
            <a:off x="2972000" y="2648075"/>
            <a:ext cx="4114200" cy="8400"/>
          </a:xfrm>
          <a:prstGeom prst="straightConnector1">
            <a:avLst/>
          </a:prstGeom>
          <a:noFill/>
          <a:ln cap="flat" cmpd="sng" w="9525">
            <a:solidFill>
              <a:srgbClr val="FF0000"/>
            </a:solidFill>
            <a:prstDash val="solid"/>
            <a:round/>
            <a:headEnd len="med" w="med" type="stealth"/>
            <a:tailEnd len="med" w="med" type="none"/>
          </a:ln>
        </p:spPr>
      </p:cxnSp>
      <p:sp>
        <p:nvSpPr>
          <p:cNvPr id="686" name="Google Shape;686;g36268302918_2_102"/>
          <p:cNvSpPr txBox="1"/>
          <p:nvPr/>
        </p:nvSpPr>
        <p:spPr>
          <a:xfrm>
            <a:off x="6558683" y="2349941"/>
            <a:ext cx="792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rgbClr val="FF0000"/>
                </a:solidFill>
                <a:latin typeface="Lato"/>
                <a:ea typeface="Lato"/>
                <a:cs typeface="Lato"/>
                <a:sym typeface="Lato"/>
              </a:rPr>
              <a:t>i</a:t>
            </a:r>
            <a:r>
              <a:rPr lang="en" sz="1300">
                <a:solidFill>
                  <a:srgbClr val="FF0000"/>
                </a:solidFill>
                <a:latin typeface="Lato"/>
                <a:ea typeface="Lato"/>
                <a:cs typeface="Lato"/>
                <a:sym typeface="Lato"/>
              </a:rPr>
              <a:t>nput</a:t>
            </a:r>
            <a:endParaRPr sz="1300">
              <a:solidFill>
                <a:srgbClr val="FF0000"/>
              </a:solidFill>
              <a:latin typeface="Lato"/>
              <a:ea typeface="Lato"/>
              <a:cs typeface="Lato"/>
              <a:sym typeface="Lato"/>
            </a:endParaRPr>
          </a:p>
        </p:txBody>
      </p:sp>
      <p:sp>
        <p:nvSpPr>
          <p:cNvPr id="687" name="Google Shape;687;g36268302918_2_102"/>
          <p:cNvSpPr txBox="1"/>
          <p:nvPr/>
        </p:nvSpPr>
        <p:spPr>
          <a:xfrm>
            <a:off x="3013959" y="2349944"/>
            <a:ext cx="792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rgbClr val="FF0000"/>
                </a:solidFill>
                <a:latin typeface="Lato"/>
                <a:ea typeface="Lato"/>
                <a:cs typeface="Lato"/>
                <a:sym typeface="Lato"/>
              </a:rPr>
              <a:t>output</a:t>
            </a:r>
            <a:endParaRPr sz="1300">
              <a:solidFill>
                <a:srgbClr val="FF0000"/>
              </a:solidFill>
              <a:latin typeface="Lato"/>
              <a:ea typeface="Lato"/>
              <a:cs typeface="Lato"/>
              <a:sym typeface="La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g36268302918_2_15"/>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The short answer</a:t>
            </a:r>
            <a:endParaRPr/>
          </a:p>
        </p:txBody>
      </p:sp>
      <p:sp>
        <p:nvSpPr>
          <p:cNvPr id="135" name="Google Shape;135;g36268302918_2_15"/>
          <p:cNvSpPr txBox="1"/>
          <p:nvPr>
            <p:ph idx="1" type="body"/>
          </p:nvPr>
        </p:nvSpPr>
        <p:spPr>
          <a:xfrm>
            <a:off x="729450" y="2078875"/>
            <a:ext cx="7688700" cy="2261100"/>
          </a:xfrm>
          <a:prstGeom prst="rect">
            <a:avLst/>
          </a:prstGeom>
          <a:noFill/>
          <a:ln>
            <a:noFill/>
          </a:ln>
        </p:spPr>
        <p:txBody>
          <a:bodyPr anchorCtr="0" anchor="t" bIns="91425" lIns="91425" spcFirstLastPara="1" rIns="91425" wrap="square" tIns="91425">
            <a:normAutofit/>
          </a:bodyPr>
          <a:lstStyle/>
          <a:p>
            <a:pPr indent="-336550" lvl="0" marL="457200" rtl="0" algn="l">
              <a:lnSpc>
                <a:spcPct val="115000"/>
              </a:lnSpc>
              <a:spcBef>
                <a:spcPts val="0"/>
              </a:spcBef>
              <a:spcAft>
                <a:spcPts val="0"/>
              </a:spcAft>
              <a:buSzPts val="1700"/>
              <a:buChar char="-"/>
            </a:pPr>
            <a:r>
              <a:rPr lang="en" sz="1700"/>
              <a:t>They’re useful!</a:t>
            </a:r>
            <a:endParaRPr sz="1700"/>
          </a:p>
          <a:p>
            <a:pPr indent="-336550" lvl="0" marL="457200" rtl="0" algn="l">
              <a:lnSpc>
                <a:spcPct val="115000"/>
              </a:lnSpc>
              <a:spcBef>
                <a:spcPts val="0"/>
              </a:spcBef>
              <a:spcAft>
                <a:spcPts val="0"/>
              </a:spcAft>
              <a:buSzPts val="1700"/>
              <a:buChar char="-"/>
            </a:pPr>
            <a:r>
              <a:rPr lang="en" sz="1700"/>
              <a:t>They’re fast!</a:t>
            </a:r>
            <a:endParaRPr sz="1700"/>
          </a:p>
          <a:p>
            <a:pPr indent="-336550" lvl="0" marL="457200" rtl="0" algn="l">
              <a:lnSpc>
                <a:spcPct val="115000"/>
              </a:lnSpc>
              <a:spcBef>
                <a:spcPts val="0"/>
              </a:spcBef>
              <a:spcAft>
                <a:spcPts val="0"/>
              </a:spcAft>
              <a:buSzPts val="1700"/>
              <a:buChar char="-"/>
            </a:pPr>
            <a:r>
              <a:rPr lang="en" sz="1700"/>
              <a:t>They’re (now) easy to implement!</a:t>
            </a:r>
            <a:endParaRPr sz="1700"/>
          </a:p>
          <a:p>
            <a:pPr indent="-336550" lvl="0" marL="457200" rtl="0" algn="l">
              <a:lnSpc>
                <a:spcPct val="115000"/>
              </a:lnSpc>
              <a:spcBef>
                <a:spcPts val="0"/>
              </a:spcBef>
              <a:spcAft>
                <a:spcPts val="0"/>
              </a:spcAft>
              <a:buSzPts val="1700"/>
              <a:buChar char="-"/>
            </a:pPr>
            <a:r>
              <a:rPr lang="en" sz="1700"/>
              <a:t>They’re </a:t>
            </a:r>
            <a:r>
              <a:rPr lang="en" sz="1700" strike="sngStrike"/>
              <a:t>cute</a:t>
            </a:r>
            <a:r>
              <a:rPr lang="en" sz="1700"/>
              <a:t> improving!</a:t>
            </a:r>
            <a:endParaRPr sz="1700"/>
          </a:p>
          <a:p>
            <a:pPr indent="-336550" lvl="0" marL="457200" rtl="0" algn="l">
              <a:spcBef>
                <a:spcPts val="0"/>
              </a:spcBef>
              <a:spcAft>
                <a:spcPts val="0"/>
              </a:spcAft>
              <a:buSzPts val="1700"/>
              <a:buChar char="-"/>
            </a:pPr>
            <a:r>
              <a:rPr lang="en" sz="1700"/>
              <a:t>They’re </a:t>
            </a:r>
            <a:r>
              <a:rPr b="1" i="1" lang="en" sz="1700"/>
              <a:t>definitely </a:t>
            </a:r>
            <a:r>
              <a:rPr lang="en" sz="1700"/>
              <a:t>not going to take over the world!</a:t>
            </a:r>
            <a:endParaRPr sz="1700"/>
          </a:p>
        </p:txBody>
      </p:sp>
      <p:pic>
        <p:nvPicPr>
          <p:cNvPr id="136" name="Google Shape;136;g36268302918_2_15"/>
          <p:cNvPicPr preferRelativeResize="0"/>
          <p:nvPr/>
        </p:nvPicPr>
        <p:blipFill rotWithShape="1">
          <a:blip r:embed="rId3">
            <a:alphaModFix/>
          </a:blip>
          <a:srcRect b="0" l="0" r="0" t="0"/>
          <a:stretch/>
        </p:blipFill>
        <p:spPr>
          <a:xfrm>
            <a:off x="6333350" y="588075"/>
            <a:ext cx="1601600" cy="1601600"/>
          </a:xfrm>
          <a:prstGeom prst="rect">
            <a:avLst/>
          </a:prstGeom>
          <a:noFill/>
          <a:ln>
            <a:noFill/>
          </a:ln>
        </p:spPr>
      </p:pic>
      <p:sp>
        <p:nvSpPr>
          <p:cNvPr id="137" name="Google Shape;137;g36268302918_2_15"/>
          <p:cNvSpPr txBox="1"/>
          <p:nvPr/>
        </p:nvSpPr>
        <p:spPr>
          <a:xfrm>
            <a:off x="7987775" y="681175"/>
            <a:ext cx="1156200" cy="1985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900"/>
              <a:buFont typeface="Arial"/>
              <a:buNone/>
            </a:pPr>
            <a:r>
              <a:rPr b="0" i="1" lang="en" sz="900" u="sng" cap="none" strike="noStrike">
                <a:solidFill>
                  <a:schemeClr val="hlink"/>
                </a:solidFill>
                <a:latin typeface="Arial"/>
                <a:ea typeface="Arial"/>
                <a:cs typeface="Arial"/>
                <a:sym typeface="Arial"/>
                <a:hlinkClick r:id="rId4"/>
              </a:rPr>
              <a:t>https://twitter.com/gdb/status/1512521912064229377</a:t>
            </a:r>
            <a:br>
              <a:rPr b="0" i="1" lang="en" sz="900" u="none" cap="none" strike="noStrike">
                <a:solidFill>
                  <a:srgbClr val="000000"/>
                </a:solidFill>
                <a:latin typeface="Arial"/>
                <a:ea typeface="Arial"/>
                <a:cs typeface="Arial"/>
                <a:sym typeface="Arial"/>
              </a:rPr>
            </a:br>
            <a:endParaRPr b="0" i="1"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i="1" sz="900"/>
          </a:p>
          <a:p>
            <a:pPr indent="0" lvl="0" marL="0" marR="0" rtl="0" algn="l">
              <a:lnSpc>
                <a:spcPct val="100000"/>
              </a:lnSpc>
              <a:spcBef>
                <a:spcPts val="0"/>
              </a:spcBef>
              <a:spcAft>
                <a:spcPts val="0"/>
              </a:spcAft>
              <a:buClr>
                <a:srgbClr val="000000"/>
              </a:buClr>
              <a:buSzPts val="900"/>
              <a:buFont typeface="Arial"/>
              <a:buNone/>
            </a:pPr>
            <a:r>
              <a:t/>
            </a:r>
            <a:endParaRPr i="1" sz="900"/>
          </a:p>
          <a:p>
            <a:pPr indent="0" lvl="0" marL="0" marR="0" rtl="0" algn="l">
              <a:lnSpc>
                <a:spcPct val="100000"/>
              </a:lnSpc>
              <a:spcBef>
                <a:spcPts val="0"/>
              </a:spcBef>
              <a:spcAft>
                <a:spcPts val="0"/>
              </a:spcAft>
              <a:buClr>
                <a:srgbClr val="000000"/>
              </a:buClr>
              <a:buSzPts val="900"/>
              <a:buFont typeface="Arial"/>
              <a:buNone/>
            </a:pPr>
            <a:r>
              <a:t/>
            </a:r>
            <a:endParaRPr i="1" sz="900"/>
          </a:p>
          <a:p>
            <a:pPr indent="0" lvl="0" marL="0" marR="0" rtl="0" algn="l">
              <a:lnSpc>
                <a:spcPct val="100000"/>
              </a:lnSpc>
              <a:spcBef>
                <a:spcPts val="0"/>
              </a:spcBef>
              <a:spcAft>
                <a:spcPts val="0"/>
              </a:spcAft>
              <a:buClr>
                <a:srgbClr val="000000"/>
              </a:buClr>
              <a:buSzPts val="900"/>
              <a:buFont typeface="Arial"/>
              <a:buNone/>
            </a:pPr>
            <a:r>
              <a:t/>
            </a:r>
            <a:endParaRPr i="1" sz="900"/>
          </a:p>
          <a:p>
            <a:pPr indent="0" lvl="0" marL="0" marR="0" rtl="0" algn="l">
              <a:lnSpc>
                <a:spcPct val="100000"/>
              </a:lnSpc>
              <a:spcBef>
                <a:spcPts val="0"/>
              </a:spcBef>
              <a:spcAft>
                <a:spcPts val="0"/>
              </a:spcAft>
              <a:buClr>
                <a:srgbClr val="000000"/>
              </a:buClr>
              <a:buSzPts val="900"/>
              <a:buFont typeface="Arial"/>
              <a:buNone/>
            </a:pPr>
            <a:r>
              <a:t/>
            </a:r>
            <a:endParaRPr i="1" sz="900"/>
          </a:p>
          <a:p>
            <a:pPr indent="0" lvl="0" marL="0" marR="0" rtl="0" algn="l">
              <a:lnSpc>
                <a:spcPct val="100000"/>
              </a:lnSpc>
              <a:spcBef>
                <a:spcPts val="0"/>
              </a:spcBef>
              <a:spcAft>
                <a:spcPts val="0"/>
              </a:spcAft>
              <a:buClr>
                <a:srgbClr val="000000"/>
              </a:buClr>
              <a:buSzPts val="900"/>
              <a:buFont typeface="Arial"/>
              <a:buNone/>
            </a:pPr>
            <a:r>
              <a:t/>
            </a:r>
            <a:endParaRPr i="1" sz="900"/>
          </a:p>
          <a:p>
            <a:pPr indent="0" lvl="0" marL="0" marR="0" rtl="0" algn="l">
              <a:lnSpc>
                <a:spcPct val="100000"/>
              </a:lnSpc>
              <a:spcBef>
                <a:spcPts val="0"/>
              </a:spcBef>
              <a:spcAft>
                <a:spcPts val="0"/>
              </a:spcAft>
              <a:buClr>
                <a:srgbClr val="000000"/>
              </a:buClr>
              <a:buSzPts val="900"/>
              <a:buFont typeface="Arial"/>
              <a:buNone/>
            </a:pPr>
            <a:r>
              <a:rPr i="1" lang="en" sz="900"/>
              <a:t>Prompt:</a:t>
            </a:r>
            <a:br>
              <a:rPr b="0" i="1" lang="en" sz="900" u="none" cap="none" strike="noStrike">
                <a:solidFill>
                  <a:srgbClr val="000000"/>
                </a:solidFill>
                <a:latin typeface="Arial"/>
                <a:ea typeface="Arial"/>
                <a:cs typeface="Arial"/>
                <a:sym typeface="Arial"/>
              </a:rPr>
            </a:br>
            <a:r>
              <a:rPr i="1" lang="en" sz="900"/>
              <a:t>“Dall E dreams of becoming an AGI”</a:t>
            </a:r>
            <a:endParaRPr b="0" i="1" sz="1200" u="none" cap="none" strike="noStrike">
              <a:solidFill>
                <a:srgbClr val="000000"/>
              </a:solidFill>
              <a:latin typeface="Lato"/>
              <a:ea typeface="Lato"/>
              <a:cs typeface="Lato"/>
              <a:sym typeface="Lato"/>
            </a:endParaRPr>
          </a:p>
        </p:txBody>
      </p:sp>
      <p:sp>
        <p:nvSpPr>
          <p:cNvPr id="138" name="Google Shape;138;g36268302918_2_15"/>
          <p:cNvSpPr txBox="1"/>
          <p:nvPr/>
        </p:nvSpPr>
        <p:spPr>
          <a:xfrm rot="817">
            <a:off x="5105304" y="1445620"/>
            <a:ext cx="1261800" cy="41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SOTA 2022</a:t>
            </a:r>
            <a:endParaRPr sz="1300">
              <a:solidFill>
                <a:schemeClr val="accent1"/>
              </a:solidFill>
              <a:latin typeface="Lato"/>
              <a:ea typeface="Lato"/>
              <a:cs typeface="Lato"/>
              <a:sym typeface="Lato"/>
            </a:endParaRPr>
          </a:p>
        </p:txBody>
      </p:sp>
      <p:cxnSp>
        <p:nvCxnSpPr>
          <p:cNvPr id="139" name="Google Shape;139;g36268302918_2_15"/>
          <p:cNvCxnSpPr/>
          <p:nvPr/>
        </p:nvCxnSpPr>
        <p:spPr>
          <a:xfrm flipH="1" rot="10800000">
            <a:off x="6071625" y="1445475"/>
            <a:ext cx="215700" cy="146100"/>
          </a:xfrm>
          <a:prstGeom prst="straightConnector1">
            <a:avLst/>
          </a:prstGeom>
          <a:noFill/>
          <a:ln cap="flat" cmpd="sng" w="9525">
            <a:solidFill>
              <a:schemeClr val="dk2"/>
            </a:solidFill>
            <a:prstDash val="solid"/>
            <a:round/>
            <a:headEnd len="med" w="med" type="none"/>
            <a:tailEnd len="med" w="med" type="stealth"/>
          </a:ln>
        </p:spPr>
      </p:cxnSp>
      <p:pic>
        <p:nvPicPr>
          <p:cNvPr id="140" name="Google Shape;140;g36268302918_2_15"/>
          <p:cNvPicPr preferRelativeResize="0"/>
          <p:nvPr/>
        </p:nvPicPr>
        <p:blipFill>
          <a:blip r:embed="rId5">
            <a:alphaModFix/>
          </a:blip>
          <a:stretch>
            <a:fillRect/>
          </a:stretch>
        </p:blipFill>
        <p:spPr>
          <a:xfrm>
            <a:off x="6283663" y="2427327"/>
            <a:ext cx="1700974" cy="2551450"/>
          </a:xfrm>
          <a:prstGeom prst="rect">
            <a:avLst/>
          </a:prstGeom>
          <a:noFill/>
          <a:ln>
            <a:noFill/>
          </a:ln>
        </p:spPr>
      </p:pic>
      <p:sp>
        <p:nvSpPr>
          <p:cNvPr id="141" name="Google Shape;141;g36268302918_2_15"/>
          <p:cNvSpPr txBox="1"/>
          <p:nvPr/>
        </p:nvSpPr>
        <p:spPr>
          <a:xfrm rot="817">
            <a:off x="5105304" y="3682820"/>
            <a:ext cx="1261800" cy="41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SOTA 2025</a:t>
            </a:r>
            <a:endParaRPr sz="1300">
              <a:solidFill>
                <a:schemeClr val="accent1"/>
              </a:solidFill>
              <a:latin typeface="Lato"/>
              <a:ea typeface="Lato"/>
              <a:cs typeface="Lato"/>
              <a:sym typeface="Lato"/>
            </a:endParaRPr>
          </a:p>
        </p:txBody>
      </p:sp>
      <p:cxnSp>
        <p:nvCxnSpPr>
          <p:cNvPr id="142" name="Google Shape;142;g36268302918_2_15"/>
          <p:cNvCxnSpPr/>
          <p:nvPr/>
        </p:nvCxnSpPr>
        <p:spPr>
          <a:xfrm flipH="1" rot="10800000">
            <a:off x="6028175" y="3630000"/>
            <a:ext cx="215700" cy="146100"/>
          </a:xfrm>
          <a:prstGeom prst="straightConnector1">
            <a:avLst/>
          </a:prstGeom>
          <a:noFill/>
          <a:ln cap="flat" cmpd="sng" w="9525">
            <a:solidFill>
              <a:schemeClr val="dk2"/>
            </a:solidFill>
            <a:prstDash val="solid"/>
            <a:round/>
            <a:headEnd len="med" w="med" type="none"/>
            <a:tailEnd len="med" w="med" type="stealth"/>
          </a:ln>
        </p:spPr>
      </p:cxn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1" name="Shape 691"/>
        <p:cNvGrpSpPr/>
        <p:nvPr/>
      </p:nvGrpSpPr>
      <p:grpSpPr>
        <a:xfrm>
          <a:off x="0" y="0"/>
          <a:ext cx="0" cy="0"/>
          <a:chOff x="0" y="0"/>
          <a:chExt cx="0" cy="0"/>
        </a:xfrm>
      </p:grpSpPr>
      <p:sp>
        <p:nvSpPr>
          <p:cNvPr id="692" name="Google Shape;692;g253186c61bb_0_17"/>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Backprop: Efficient NN GD</a:t>
            </a:r>
            <a:endParaRPr/>
          </a:p>
        </p:txBody>
      </p:sp>
      <p:sp>
        <p:nvSpPr>
          <p:cNvPr id="693" name="Google Shape;693;g253186c61bb_0_17"/>
          <p:cNvSpPr txBox="1"/>
          <p:nvPr>
            <p:ph idx="1" type="body"/>
          </p:nvPr>
        </p:nvSpPr>
        <p:spPr>
          <a:xfrm>
            <a:off x="729450" y="2078875"/>
            <a:ext cx="7688700" cy="2874000"/>
          </a:xfrm>
          <a:prstGeom prst="rect">
            <a:avLst/>
          </a:prstGeom>
        </p:spPr>
        <p:txBody>
          <a:bodyPr anchorCtr="0" anchor="t" bIns="91425" lIns="91425" spcFirstLastPara="1" rIns="91425" wrap="square" tIns="91425">
            <a:normAutofit lnSpcReduction="10000"/>
          </a:bodyPr>
          <a:lstStyle/>
          <a:p>
            <a:pPr indent="-330200" lvl="0" marL="457200" rtl="0" algn="l">
              <a:spcBef>
                <a:spcPts val="0"/>
              </a:spcBef>
              <a:spcAft>
                <a:spcPts val="0"/>
              </a:spcAft>
              <a:buSzPts val="1600"/>
              <a:buChar char="-"/>
            </a:pPr>
            <a:r>
              <a:rPr lang="en" sz="1600"/>
              <a:t>Goal: change optimization from                   to  </a:t>
            </a:r>
            <a:endParaRPr sz="1600"/>
          </a:p>
          <a:p>
            <a:pPr indent="-330200" lvl="0" marL="457200" rtl="0" algn="l">
              <a:spcBef>
                <a:spcPts val="0"/>
              </a:spcBef>
              <a:spcAft>
                <a:spcPts val="0"/>
              </a:spcAft>
              <a:buSzPts val="1600"/>
              <a:buChar char="-"/>
            </a:pPr>
            <a:r>
              <a:rPr lang="en" sz="1600"/>
              <a:t>Recall an MLP:</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45720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330200" lvl="0" marL="457200" rtl="0" algn="l">
              <a:spcBef>
                <a:spcPts val="0"/>
              </a:spcBef>
              <a:spcAft>
                <a:spcPts val="0"/>
              </a:spcAft>
              <a:buSzPts val="1600"/>
              <a:buChar char="-"/>
            </a:pPr>
            <a:r>
              <a:rPr lang="en" sz="1600"/>
              <a:t>Use the chain rule to </a:t>
            </a:r>
            <a:r>
              <a:rPr lang="en" sz="1600"/>
              <a:t>compute</a:t>
            </a:r>
            <a:r>
              <a:rPr lang="en" sz="1600"/>
              <a:t> the </a:t>
            </a:r>
            <a:r>
              <a:rPr lang="en" sz="1600"/>
              <a:t>derivatives</a:t>
            </a:r>
            <a:r>
              <a:rPr lang="en" sz="1600"/>
              <a:t> from output to input</a:t>
            </a:r>
            <a:endParaRPr sz="1600"/>
          </a:p>
          <a:p>
            <a:pPr indent="0" lvl="0" marL="914400" rtl="0" algn="l">
              <a:spcBef>
                <a:spcPts val="0"/>
              </a:spcBef>
              <a:spcAft>
                <a:spcPts val="0"/>
              </a:spcAft>
              <a:buNone/>
            </a:pPr>
            <a:r>
              <a:rPr lang="en" sz="1600"/>
              <a:t>“Backpropagation of errors”</a:t>
            </a:r>
            <a:endParaRPr sz="1600"/>
          </a:p>
        </p:txBody>
      </p:sp>
      <p:pic>
        <p:nvPicPr>
          <p:cNvPr id="694" name="Google Shape;694;g253186c61bb_0_17"/>
          <p:cNvPicPr preferRelativeResize="0"/>
          <p:nvPr/>
        </p:nvPicPr>
        <p:blipFill>
          <a:blip r:embed="rId3">
            <a:alphaModFix/>
          </a:blip>
          <a:stretch>
            <a:fillRect/>
          </a:stretch>
        </p:blipFill>
        <p:spPr>
          <a:xfrm>
            <a:off x="5058051" y="2224050"/>
            <a:ext cx="475800" cy="194417"/>
          </a:xfrm>
          <a:prstGeom prst="rect">
            <a:avLst/>
          </a:prstGeom>
          <a:noFill/>
          <a:ln>
            <a:noFill/>
          </a:ln>
        </p:spPr>
      </p:pic>
      <p:pic>
        <p:nvPicPr>
          <p:cNvPr id="695" name="Google Shape;695;g253186c61bb_0_17"/>
          <p:cNvPicPr preferRelativeResize="0"/>
          <p:nvPr/>
        </p:nvPicPr>
        <p:blipFill>
          <a:blip r:embed="rId4">
            <a:alphaModFix/>
          </a:blip>
          <a:stretch>
            <a:fillRect/>
          </a:stretch>
        </p:blipFill>
        <p:spPr>
          <a:xfrm>
            <a:off x="1912988" y="2747300"/>
            <a:ext cx="5318024" cy="352650"/>
          </a:xfrm>
          <a:prstGeom prst="rect">
            <a:avLst/>
          </a:prstGeom>
          <a:noFill/>
          <a:ln cap="flat" cmpd="sng" w="9525">
            <a:solidFill>
              <a:srgbClr val="FF0000"/>
            </a:solidFill>
            <a:prstDash val="solid"/>
            <a:round/>
            <a:headEnd len="sm" w="sm" type="none"/>
            <a:tailEnd len="sm" w="sm" type="none"/>
          </a:ln>
        </p:spPr>
      </p:pic>
      <p:pic>
        <p:nvPicPr>
          <p:cNvPr id="696" name="Google Shape;696;g253186c61bb_0_17"/>
          <p:cNvPicPr preferRelativeResize="0"/>
          <p:nvPr/>
        </p:nvPicPr>
        <p:blipFill>
          <a:blip r:embed="rId5">
            <a:alphaModFix/>
          </a:blip>
          <a:stretch>
            <a:fillRect/>
          </a:stretch>
        </p:blipFill>
        <p:spPr>
          <a:xfrm>
            <a:off x="1204438" y="3541975"/>
            <a:ext cx="1379550" cy="313250"/>
          </a:xfrm>
          <a:prstGeom prst="rect">
            <a:avLst/>
          </a:prstGeom>
          <a:noFill/>
          <a:ln>
            <a:noFill/>
          </a:ln>
        </p:spPr>
      </p:pic>
      <p:pic>
        <p:nvPicPr>
          <p:cNvPr id="697" name="Google Shape;697;g253186c61bb_0_17"/>
          <p:cNvPicPr preferRelativeResize="0"/>
          <p:nvPr/>
        </p:nvPicPr>
        <p:blipFill>
          <a:blip r:embed="rId6">
            <a:alphaModFix/>
          </a:blip>
          <a:stretch>
            <a:fillRect/>
          </a:stretch>
        </p:blipFill>
        <p:spPr>
          <a:xfrm>
            <a:off x="3404435" y="3431000"/>
            <a:ext cx="1234710" cy="535200"/>
          </a:xfrm>
          <a:prstGeom prst="rect">
            <a:avLst/>
          </a:prstGeom>
          <a:noFill/>
          <a:ln>
            <a:noFill/>
          </a:ln>
        </p:spPr>
      </p:pic>
      <p:pic>
        <p:nvPicPr>
          <p:cNvPr id="698" name="Google Shape;698;g253186c61bb_0_17"/>
          <p:cNvPicPr preferRelativeResize="0"/>
          <p:nvPr/>
        </p:nvPicPr>
        <p:blipFill>
          <a:blip r:embed="rId7">
            <a:alphaModFix/>
          </a:blip>
          <a:stretch>
            <a:fillRect/>
          </a:stretch>
        </p:blipFill>
        <p:spPr>
          <a:xfrm>
            <a:off x="5459598" y="3431000"/>
            <a:ext cx="2483565" cy="535200"/>
          </a:xfrm>
          <a:prstGeom prst="rect">
            <a:avLst/>
          </a:prstGeom>
          <a:noFill/>
          <a:ln>
            <a:noFill/>
          </a:ln>
        </p:spPr>
      </p:pic>
      <p:cxnSp>
        <p:nvCxnSpPr>
          <p:cNvPr id="699" name="Google Shape;699;g253186c61bb_0_17"/>
          <p:cNvCxnSpPr/>
          <p:nvPr/>
        </p:nvCxnSpPr>
        <p:spPr>
          <a:xfrm flipH="1">
            <a:off x="1810200" y="3133250"/>
            <a:ext cx="475800" cy="332400"/>
          </a:xfrm>
          <a:prstGeom prst="straightConnector1">
            <a:avLst/>
          </a:prstGeom>
          <a:noFill/>
          <a:ln cap="flat" cmpd="sng" w="19050">
            <a:solidFill>
              <a:schemeClr val="dk2"/>
            </a:solidFill>
            <a:prstDash val="solid"/>
            <a:round/>
            <a:headEnd len="med" w="med" type="none"/>
            <a:tailEnd len="med" w="med" type="stealth"/>
          </a:ln>
        </p:spPr>
      </p:cxnSp>
      <p:cxnSp>
        <p:nvCxnSpPr>
          <p:cNvPr id="700" name="Google Shape;700;g253186c61bb_0_17"/>
          <p:cNvCxnSpPr/>
          <p:nvPr/>
        </p:nvCxnSpPr>
        <p:spPr>
          <a:xfrm flipH="1" rot="10800000">
            <a:off x="2655013" y="3697175"/>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701" name="Google Shape;701;g253186c61bb_0_17"/>
          <p:cNvCxnSpPr/>
          <p:nvPr/>
        </p:nvCxnSpPr>
        <p:spPr>
          <a:xfrm flipH="1" rot="10800000">
            <a:off x="4767363" y="3697850"/>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702" name="Google Shape;702;g253186c61bb_0_17"/>
          <p:cNvCxnSpPr/>
          <p:nvPr/>
        </p:nvCxnSpPr>
        <p:spPr>
          <a:xfrm rot="10800000">
            <a:off x="6999000" y="3138125"/>
            <a:ext cx="544500" cy="235800"/>
          </a:xfrm>
          <a:prstGeom prst="straightConnector1">
            <a:avLst/>
          </a:prstGeom>
          <a:noFill/>
          <a:ln cap="flat" cmpd="sng" w="19050">
            <a:solidFill>
              <a:schemeClr val="dk2"/>
            </a:solidFill>
            <a:prstDash val="solid"/>
            <a:round/>
            <a:headEnd len="med" w="med" type="none"/>
            <a:tailEnd len="med" w="med" type="stealth"/>
          </a:ln>
        </p:spPr>
      </p:cxnSp>
      <p:pic>
        <p:nvPicPr>
          <p:cNvPr id="703" name="Google Shape;703;g253186c61bb_0_17"/>
          <p:cNvPicPr preferRelativeResize="0"/>
          <p:nvPr/>
        </p:nvPicPr>
        <p:blipFill>
          <a:blip r:embed="rId8">
            <a:alphaModFix/>
          </a:blip>
          <a:stretch>
            <a:fillRect/>
          </a:stretch>
        </p:blipFill>
        <p:spPr>
          <a:xfrm>
            <a:off x="4126625" y="2203350"/>
            <a:ext cx="610761" cy="235800"/>
          </a:xfrm>
          <a:prstGeom prst="rect">
            <a:avLst/>
          </a:prstGeom>
          <a:noFill/>
          <a:ln>
            <a:noFill/>
          </a:ln>
        </p:spPr>
      </p:pic>
      <p:sp>
        <p:nvSpPr>
          <p:cNvPr id="704" name="Google Shape;704;g253186c61bb_0_17"/>
          <p:cNvSpPr txBox="1"/>
          <p:nvPr/>
        </p:nvSpPr>
        <p:spPr>
          <a:xfrm>
            <a:off x="5533850" y="2379300"/>
            <a:ext cx="2478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rgbClr val="FF0000"/>
                </a:solidFill>
                <a:latin typeface="Lato"/>
                <a:ea typeface="Lato"/>
                <a:cs typeface="Lato"/>
                <a:sym typeface="Lato"/>
              </a:rPr>
              <a:t>“forward pass” / “inference” </a:t>
            </a:r>
            <a:endParaRPr sz="1300">
              <a:solidFill>
                <a:srgbClr val="FF0000"/>
              </a:solidFill>
              <a:latin typeface="Lato"/>
              <a:ea typeface="Lato"/>
              <a:cs typeface="Lato"/>
              <a:sym typeface="Lato"/>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8" name="Shape 708"/>
        <p:cNvGrpSpPr/>
        <p:nvPr/>
      </p:nvGrpSpPr>
      <p:grpSpPr>
        <a:xfrm>
          <a:off x="0" y="0"/>
          <a:ext cx="0" cy="0"/>
          <a:chOff x="0" y="0"/>
          <a:chExt cx="0" cy="0"/>
        </a:xfrm>
      </p:grpSpPr>
      <p:sp>
        <p:nvSpPr>
          <p:cNvPr id="709" name="Google Shape;709;g36268302918_2_142"/>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Backprop: Efficient NN GD</a:t>
            </a:r>
            <a:endParaRPr/>
          </a:p>
        </p:txBody>
      </p:sp>
      <p:sp>
        <p:nvSpPr>
          <p:cNvPr id="710" name="Google Shape;710;g36268302918_2_142"/>
          <p:cNvSpPr txBox="1"/>
          <p:nvPr>
            <p:ph idx="1" type="body"/>
          </p:nvPr>
        </p:nvSpPr>
        <p:spPr>
          <a:xfrm>
            <a:off x="729450" y="2078875"/>
            <a:ext cx="7688700" cy="2874000"/>
          </a:xfrm>
          <a:prstGeom prst="rect">
            <a:avLst/>
          </a:prstGeom>
        </p:spPr>
        <p:txBody>
          <a:bodyPr anchorCtr="0" anchor="t" bIns="91425" lIns="91425" spcFirstLastPara="1" rIns="91425" wrap="square" tIns="91425">
            <a:normAutofit lnSpcReduction="10000"/>
          </a:bodyPr>
          <a:lstStyle/>
          <a:p>
            <a:pPr indent="-330200" lvl="0" marL="457200" rtl="0" algn="l">
              <a:spcBef>
                <a:spcPts val="0"/>
              </a:spcBef>
              <a:spcAft>
                <a:spcPts val="0"/>
              </a:spcAft>
              <a:buSzPts val="1600"/>
              <a:buChar char="-"/>
            </a:pPr>
            <a:r>
              <a:rPr lang="en" sz="1600"/>
              <a:t>Goal: change optimization from                   to  </a:t>
            </a:r>
            <a:endParaRPr sz="1600"/>
          </a:p>
          <a:p>
            <a:pPr indent="-330200" lvl="0" marL="457200" rtl="0" algn="l">
              <a:spcBef>
                <a:spcPts val="0"/>
              </a:spcBef>
              <a:spcAft>
                <a:spcPts val="0"/>
              </a:spcAft>
              <a:buSzPts val="1600"/>
              <a:buChar char="-"/>
            </a:pPr>
            <a:r>
              <a:rPr lang="en" sz="1600"/>
              <a:t>Recall an MLP:</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45720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330200" lvl="0" marL="457200" rtl="0" algn="l">
              <a:spcBef>
                <a:spcPts val="0"/>
              </a:spcBef>
              <a:spcAft>
                <a:spcPts val="0"/>
              </a:spcAft>
              <a:buSzPts val="1600"/>
              <a:buChar char="-"/>
            </a:pPr>
            <a:r>
              <a:rPr lang="en" sz="1600"/>
              <a:t>Use the chain rule to compute the derivatives from output to input</a:t>
            </a:r>
            <a:endParaRPr sz="1600"/>
          </a:p>
          <a:p>
            <a:pPr indent="0" lvl="0" marL="914400" rtl="0" algn="l">
              <a:spcBef>
                <a:spcPts val="0"/>
              </a:spcBef>
              <a:spcAft>
                <a:spcPts val="0"/>
              </a:spcAft>
              <a:buNone/>
            </a:pPr>
            <a:r>
              <a:rPr lang="en" sz="1600"/>
              <a:t>“Backpropagation of errors”</a:t>
            </a:r>
            <a:endParaRPr sz="1600"/>
          </a:p>
        </p:txBody>
      </p:sp>
      <p:pic>
        <p:nvPicPr>
          <p:cNvPr id="711" name="Google Shape;711;g36268302918_2_142"/>
          <p:cNvPicPr preferRelativeResize="0"/>
          <p:nvPr/>
        </p:nvPicPr>
        <p:blipFill>
          <a:blip r:embed="rId3">
            <a:alphaModFix/>
          </a:blip>
          <a:stretch>
            <a:fillRect/>
          </a:stretch>
        </p:blipFill>
        <p:spPr>
          <a:xfrm>
            <a:off x="5058051" y="2224050"/>
            <a:ext cx="475800" cy="194417"/>
          </a:xfrm>
          <a:prstGeom prst="rect">
            <a:avLst/>
          </a:prstGeom>
          <a:noFill/>
          <a:ln>
            <a:noFill/>
          </a:ln>
        </p:spPr>
      </p:pic>
      <p:pic>
        <p:nvPicPr>
          <p:cNvPr id="712" name="Google Shape;712;g36268302918_2_142"/>
          <p:cNvPicPr preferRelativeResize="0"/>
          <p:nvPr/>
        </p:nvPicPr>
        <p:blipFill>
          <a:blip r:embed="rId4">
            <a:alphaModFix/>
          </a:blip>
          <a:stretch>
            <a:fillRect/>
          </a:stretch>
        </p:blipFill>
        <p:spPr>
          <a:xfrm>
            <a:off x="1912988" y="2747300"/>
            <a:ext cx="5318024" cy="352650"/>
          </a:xfrm>
          <a:prstGeom prst="rect">
            <a:avLst/>
          </a:prstGeom>
          <a:noFill/>
          <a:ln>
            <a:noFill/>
          </a:ln>
        </p:spPr>
      </p:pic>
      <p:pic>
        <p:nvPicPr>
          <p:cNvPr id="713" name="Google Shape;713;g36268302918_2_142"/>
          <p:cNvPicPr preferRelativeResize="0"/>
          <p:nvPr/>
        </p:nvPicPr>
        <p:blipFill>
          <a:blip r:embed="rId5">
            <a:alphaModFix/>
          </a:blip>
          <a:stretch>
            <a:fillRect/>
          </a:stretch>
        </p:blipFill>
        <p:spPr>
          <a:xfrm>
            <a:off x="1204438" y="3541975"/>
            <a:ext cx="1379550" cy="313250"/>
          </a:xfrm>
          <a:prstGeom prst="rect">
            <a:avLst/>
          </a:prstGeom>
          <a:noFill/>
          <a:ln cap="flat" cmpd="sng" w="9525">
            <a:solidFill>
              <a:srgbClr val="FF0000"/>
            </a:solidFill>
            <a:prstDash val="solid"/>
            <a:round/>
            <a:headEnd len="sm" w="sm" type="none"/>
            <a:tailEnd len="sm" w="sm" type="none"/>
          </a:ln>
        </p:spPr>
      </p:pic>
      <p:pic>
        <p:nvPicPr>
          <p:cNvPr id="714" name="Google Shape;714;g36268302918_2_142"/>
          <p:cNvPicPr preferRelativeResize="0"/>
          <p:nvPr/>
        </p:nvPicPr>
        <p:blipFill>
          <a:blip r:embed="rId6">
            <a:alphaModFix/>
          </a:blip>
          <a:stretch>
            <a:fillRect/>
          </a:stretch>
        </p:blipFill>
        <p:spPr>
          <a:xfrm>
            <a:off x="3404435" y="3431000"/>
            <a:ext cx="1234710" cy="535200"/>
          </a:xfrm>
          <a:prstGeom prst="rect">
            <a:avLst/>
          </a:prstGeom>
          <a:noFill/>
          <a:ln>
            <a:noFill/>
          </a:ln>
        </p:spPr>
      </p:pic>
      <p:pic>
        <p:nvPicPr>
          <p:cNvPr id="715" name="Google Shape;715;g36268302918_2_142"/>
          <p:cNvPicPr preferRelativeResize="0"/>
          <p:nvPr/>
        </p:nvPicPr>
        <p:blipFill>
          <a:blip r:embed="rId7">
            <a:alphaModFix/>
          </a:blip>
          <a:stretch>
            <a:fillRect/>
          </a:stretch>
        </p:blipFill>
        <p:spPr>
          <a:xfrm>
            <a:off x="5459598" y="3431000"/>
            <a:ext cx="2483565" cy="535200"/>
          </a:xfrm>
          <a:prstGeom prst="rect">
            <a:avLst/>
          </a:prstGeom>
          <a:noFill/>
          <a:ln>
            <a:noFill/>
          </a:ln>
        </p:spPr>
      </p:pic>
      <p:cxnSp>
        <p:nvCxnSpPr>
          <p:cNvPr id="716" name="Google Shape;716;g36268302918_2_142"/>
          <p:cNvCxnSpPr/>
          <p:nvPr/>
        </p:nvCxnSpPr>
        <p:spPr>
          <a:xfrm flipH="1">
            <a:off x="1810200" y="3133250"/>
            <a:ext cx="475800" cy="332400"/>
          </a:xfrm>
          <a:prstGeom prst="straightConnector1">
            <a:avLst/>
          </a:prstGeom>
          <a:noFill/>
          <a:ln cap="flat" cmpd="sng" w="19050">
            <a:solidFill>
              <a:schemeClr val="dk2"/>
            </a:solidFill>
            <a:prstDash val="solid"/>
            <a:round/>
            <a:headEnd len="med" w="med" type="none"/>
            <a:tailEnd len="med" w="med" type="stealth"/>
          </a:ln>
        </p:spPr>
      </p:cxnSp>
      <p:cxnSp>
        <p:nvCxnSpPr>
          <p:cNvPr id="717" name="Google Shape;717;g36268302918_2_142"/>
          <p:cNvCxnSpPr/>
          <p:nvPr/>
        </p:nvCxnSpPr>
        <p:spPr>
          <a:xfrm flipH="1" rot="10800000">
            <a:off x="2655013" y="3697175"/>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718" name="Google Shape;718;g36268302918_2_142"/>
          <p:cNvCxnSpPr/>
          <p:nvPr/>
        </p:nvCxnSpPr>
        <p:spPr>
          <a:xfrm flipH="1" rot="10800000">
            <a:off x="4767363" y="3697850"/>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719" name="Google Shape;719;g36268302918_2_142"/>
          <p:cNvCxnSpPr/>
          <p:nvPr/>
        </p:nvCxnSpPr>
        <p:spPr>
          <a:xfrm rot="10800000">
            <a:off x="6999000" y="3138125"/>
            <a:ext cx="544500" cy="235800"/>
          </a:xfrm>
          <a:prstGeom prst="straightConnector1">
            <a:avLst/>
          </a:prstGeom>
          <a:noFill/>
          <a:ln cap="flat" cmpd="sng" w="19050">
            <a:solidFill>
              <a:schemeClr val="dk2"/>
            </a:solidFill>
            <a:prstDash val="solid"/>
            <a:round/>
            <a:headEnd len="med" w="med" type="none"/>
            <a:tailEnd len="med" w="med" type="stealth"/>
          </a:ln>
        </p:spPr>
      </p:cxnSp>
      <p:pic>
        <p:nvPicPr>
          <p:cNvPr id="720" name="Google Shape;720;g36268302918_2_142"/>
          <p:cNvPicPr preferRelativeResize="0"/>
          <p:nvPr/>
        </p:nvPicPr>
        <p:blipFill>
          <a:blip r:embed="rId8">
            <a:alphaModFix/>
          </a:blip>
          <a:stretch>
            <a:fillRect/>
          </a:stretch>
        </p:blipFill>
        <p:spPr>
          <a:xfrm>
            <a:off x="4126625" y="2203350"/>
            <a:ext cx="610761" cy="235800"/>
          </a:xfrm>
          <a:prstGeom prst="rect">
            <a:avLst/>
          </a:prstGeom>
          <a:noFill/>
          <a:ln>
            <a:noFill/>
          </a:ln>
        </p:spPr>
      </p:pic>
      <p:sp>
        <p:nvSpPr>
          <p:cNvPr id="721" name="Google Shape;721;g36268302918_2_142"/>
          <p:cNvSpPr txBox="1"/>
          <p:nvPr/>
        </p:nvSpPr>
        <p:spPr>
          <a:xfrm>
            <a:off x="1310031" y="3804131"/>
            <a:ext cx="1134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rgbClr val="FF0000"/>
                </a:solidFill>
                <a:latin typeface="Lato"/>
                <a:ea typeface="Lato"/>
                <a:cs typeface="Lato"/>
                <a:sym typeface="Lato"/>
              </a:rPr>
              <a:t>compute loss</a:t>
            </a:r>
            <a:endParaRPr sz="1300">
              <a:solidFill>
                <a:srgbClr val="FF0000"/>
              </a:solidFill>
              <a:latin typeface="Lato"/>
              <a:ea typeface="Lato"/>
              <a:cs typeface="Lato"/>
              <a:sym typeface="Lato"/>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5" name="Shape 725"/>
        <p:cNvGrpSpPr/>
        <p:nvPr/>
      </p:nvGrpSpPr>
      <p:grpSpPr>
        <a:xfrm>
          <a:off x="0" y="0"/>
          <a:ext cx="0" cy="0"/>
          <a:chOff x="0" y="0"/>
          <a:chExt cx="0" cy="0"/>
        </a:xfrm>
      </p:grpSpPr>
      <p:sp>
        <p:nvSpPr>
          <p:cNvPr id="726" name="Google Shape;726;g36268302918_2_122"/>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Backprop: Efficient NN GD</a:t>
            </a:r>
            <a:endParaRPr/>
          </a:p>
        </p:txBody>
      </p:sp>
      <p:sp>
        <p:nvSpPr>
          <p:cNvPr id="727" name="Google Shape;727;g36268302918_2_122"/>
          <p:cNvSpPr txBox="1"/>
          <p:nvPr>
            <p:ph idx="1" type="body"/>
          </p:nvPr>
        </p:nvSpPr>
        <p:spPr>
          <a:xfrm>
            <a:off x="729450" y="2078875"/>
            <a:ext cx="7688700" cy="2874000"/>
          </a:xfrm>
          <a:prstGeom prst="rect">
            <a:avLst/>
          </a:prstGeom>
        </p:spPr>
        <p:txBody>
          <a:bodyPr anchorCtr="0" anchor="t" bIns="91425" lIns="91425" spcFirstLastPara="1" rIns="91425" wrap="square" tIns="91425">
            <a:normAutofit lnSpcReduction="10000"/>
          </a:bodyPr>
          <a:lstStyle/>
          <a:p>
            <a:pPr indent="-330200" lvl="0" marL="457200" rtl="0" algn="l">
              <a:spcBef>
                <a:spcPts val="0"/>
              </a:spcBef>
              <a:spcAft>
                <a:spcPts val="0"/>
              </a:spcAft>
              <a:buSzPts val="1600"/>
              <a:buChar char="-"/>
            </a:pPr>
            <a:r>
              <a:rPr lang="en" sz="1600"/>
              <a:t>Goal: change optimization from                   to  </a:t>
            </a:r>
            <a:endParaRPr sz="1600"/>
          </a:p>
          <a:p>
            <a:pPr indent="-330200" lvl="0" marL="457200" rtl="0" algn="l">
              <a:spcBef>
                <a:spcPts val="0"/>
              </a:spcBef>
              <a:spcAft>
                <a:spcPts val="0"/>
              </a:spcAft>
              <a:buSzPts val="1600"/>
              <a:buChar char="-"/>
            </a:pPr>
            <a:r>
              <a:rPr lang="en" sz="1600"/>
              <a:t>Recall an MLP:</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45720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330200" lvl="0" marL="457200" rtl="0" algn="l">
              <a:spcBef>
                <a:spcPts val="0"/>
              </a:spcBef>
              <a:spcAft>
                <a:spcPts val="0"/>
              </a:spcAft>
              <a:buSzPts val="1600"/>
              <a:buChar char="-"/>
            </a:pPr>
            <a:r>
              <a:rPr lang="en" sz="1600"/>
              <a:t>Use the chain rule to compute the derivatives from output to input</a:t>
            </a:r>
            <a:endParaRPr sz="1600"/>
          </a:p>
          <a:p>
            <a:pPr indent="0" lvl="0" marL="914400" rtl="0" algn="l">
              <a:spcBef>
                <a:spcPts val="0"/>
              </a:spcBef>
              <a:spcAft>
                <a:spcPts val="0"/>
              </a:spcAft>
              <a:buNone/>
            </a:pPr>
            <a:r>
              <a:rPr lang="en" sz="1600"/>
              <a:t>“Backpropagation of errors”</a:t>
            </a:r>
            <a:endParaRPr sz="1600"/>
          </a:p>
        </p:txBody>
      </p:sp>
      <p:pic>
        <p:nvPicPr>
          <p:cNvPr id="728" name="Google Shape;728;g36268302918_2_122"/>
          <p:cNvPicPr preferRelativeResize="0"/>
          <p:nvPr/>
        </p:nvPicPr>
        <p:blipFill>
          <a:blip r:embed="rId3">
            <a:alphaModFix/>
          </a:blip>
          <a:stretch>
            <a:fillRect/>
          </a:stretch>
        </p:blipFill>
        <p:spPr>
          <a:xfrm>
            <a:off x="5058051" y="2224050"/>
            <a:ext cx="475800" cy="194417"/>
          </a:xfrm>
          <a:prstGeom prst="rect">
            <a:avLst/>
          </a:prstGeom>
          <a:noFill/>
          <a:ln>
            <a:noFill/>
          </a:ln>
        </p:spPr>
      </p:pic>
      <p:pic>
        <p:nvPicPr>
          <p:cNvPr id="729" name="Google Shape;729;g36268302918_2_122"/>
          <p:cNvPicPr preferRelativeResize="0"/>
          <p:nvPr/>
        </p:nvPicPr>
        <p:blipFill>
          <a:blip r:embed="rId4">
            <a:alphaModFix/>
          </a:blip>
          <a:stretch>
            <a:fillRect/>
          </a:stretch>
        </p:blipFill>
        <p:spPr>
          <a:xfrm>
            <a:off x="1912988" y="2747300"/>
            <a:ext cx="5318024" cy="352650"/>
          </a:xfrm>
          <a:prstGeom prst="rect">
            <a:avLst/>
          </a:prstGeom>
          <a:noFill/>
          <a:ln>
            <a:noFill/>
          </a:ln>
        </p:spPr>
      </p:pic>
      <p:pic>
        <p:nvPicPr>
          <p:cNvPr id="730" name="Google Shape;730;g36268302918_2_122"/>
          <p:cNvPicPr preferRelativeResize="0"/>
          <p:nvPr/>
        </p:nvPicPr>
        <p:blipFill>
          <a:blip r:embed="rId5">
            <a:alphaModFix/>
          </a:blip>
          <a:stretch>
            <a:fillRect/>
          </a:stretch>
        </p:blipFill>
        <p:spPr>
          <a:xfrm>
            <a:off x="1204438" y="3541975"/>
            <a:ext cx="1379550" cy="313250"/>
          </a:xfrm>
          <a:prstGeom prst="rect">
            <a:avLst/>
          </a:prstGeom>
          <a:noFill/>
          <a:ln>
            <a:noFill/>
          </a:ln>
        </p:spPr>
      </p:pic>
      <p:pic>
        <p:nvPicPr>
          <p:cNvPr id="731" name="Google Shape;731;g36268302918_2_122"/>
          <p:cNvPicPr preferRelativeResize="0"/>
          <p:nvPr/>
        </p:nvPicPr>
        <p:blipFill>
          <a:blip r:embed="rId6">
            <a:alphaModFix/>
          </a:blip>
          <a:stretch>
            <a:fillRect/>
          </a:stretch>
        </p:blipFill>
        <p:spPr>
          <a:xfrm>
            <a:off x="3404435" y="3431000"/>
            <a:ext cx="1234710" cy="535200"/>
          </a:xfrm>
          <a:prstGeom prst="rect">
            <a:avLst/>
          </a:prstGeom>
          <a:noFill/>
          <a:ln cap="flat" cmpd="sng" w="9525">
            <a:solidFill>
              <a:srgbClr val="FF0000"/>
            </a:solidFill>
            <a:prstDash val="solid"/>
            <a:round/>
            <a:headEnd len="sm" w="sm" type="none"/>
            <a:tailEnd len="sm" w="sm" type="none"/>
          </a:ln>
        </p:spPr>
      </p:pic>
      <p:pic>
        <p:nvPicPr>
          <p:cNvPr id="732" name="Google Shape;732;g36268302918_2_122"/>
          <p:cNvPicPr preferRelativeResize="0"/>
          <p:nvPr/>
        </p:nvPicPr>
        <p:blipFill>
          <a:blip r:embed="rId7">
            <a:alphaModFix/>
          </a:blip>
          <a:stretch>
            <a:fillRect/>
          </a:stretch>
        </p:blipFill>
        <p:spPr>
          <a:xfrm>
            <a:off x="5459598" y="3431000"/>
            <a:ext cx="2483565" cy="535200"/>
          </a:xfrm>
          <a:prstGeom prst="rect">
            <a:avLst/>
          </a:prstGeom>
          <a:noFill/>
          <a:ln>
            <a:noFill/>
          </a:ln>
        </p:spPr>
      </p:pic>
      <p:cxnSp>
        <p:nvCxnSpPr>
          <p:cNvPr id="733" name="Google Shape;733;g36268302918_2_122"/>
          <p:cNvCxnSpPr/>
          <p:nvPr/>
        </p:nvCxnSpPr>
        <p:spPr>
          <a:xfrm flipH="1">
            <a:off x="1810200" y="3133250"/>
            <a:ext cx="475800" cy="332400"/>
          </a:xfrm>
          <a:prstGeom prst="straightConnector1">
            <a:avLst/>
          </a:prstGeom>
          <a:noFill/>
          <a:ln cap="flat" cmpd="sng" w="19050">
            <a:solidFill>
              <a:schemeClr val="dk2"/>
            </a:solidFill>
            <a:prstDash val="solid"/>
            <a:round/>
            <a:headEnd len="med" w="med" type="none"/>
            <a:tailEnd len="med" w="med" type="stealth"/>
          </a:ln>
        </p:spPr>
      </p:cxnSp>
      <p:cxnSp>
        <p:nvCxnSpPr>
          <p:cNvPr id="734" name="Google Shape;734;g36268302918_2_122"/>
          <p:cNvCxnSpPr/>
          <p:nvPr/>
        </p:nvCxnSpPr>
        <p:spPr>
          <a:xfrm flipH="1" rot="10800000">
            <a:off x="2655013" y="3697175"/>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735" name="Google Shape;735;g36268302918_2_122"/>
          <p:cNvCxnSpPr/>
          <p:nvPr/>
        </p:nvCxnSpPr>
        <p:spPr>
          <a:xfrm flipH="1" rot="10800000">
            <a:off x="4767363" y="3697850"/>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736" name="Google Shape;736;g36268302918_2_122"/>
          <p:cNvCxnSpPr/>
          <p:nvPr/>
        </p:nvCxnSpPr>
        <p:spPr>
          <a:xfrm rot="10800000">
            <a:off x="6999000" y="3138125"/>
            <a:ext cx="544500" cy="235800"/>
          </a:xfrm>
          <a:prstGeom prst="straightConnector1">
            <a:avLst/>
          </a:prstGeom>
          <a:noFill/>
          <a:ln cap="flat" cmpd="sng" w="19050">
            <a:solidFill>
              <a:schemeClr val="dk2"/>
            </a:solidFill>
            <a:prstDash val="solid"/>
            <a:round/>
            <a:headEnd len="med" w="med" type="none"/>
            <a:tailEnd len="med" w="med" type="stealth"/>
          </a:ln>
        </p:spPr>
      </p:cxnSp>
      <p:pic>
        <p:nvPicPr>
          <p:cNvPr id="737" name="Google Shape;737;g36268302918_2_122"/>
          <p:cNvPicPr preferRelativeResize="0"/>
          <p:nvPr/>
        </p:nvPicPr>
        <p:blipFill>
          <a:blip r:embed="rId8">
            <a:alphaModFix/>
          </a:blip>
          <a:stretch>
            <a:fillRect/>
          </a:stretch>
        </p:blipFill>
        <p:spPr>
          <a:xfrm>
            <a:off x="4126625" y="2203350"/>
            <a:ext cx="610761" cy="235800"/>
          </a:xfrm>
          <a:prstGeom prst="rect">
            <a:avLst/>
          </a:prstGeom>
          <a:noFill/>
          <a:ln>
            <a:noFill/>
          </a:ln>
        </p:spPr>
      </p:pic>
      <p:pic>
        <p:nvPicPr>
          <p:cNvPr id="738" name="Google Shape;738;g36268302918_2_122"/>
          <p:cNvPicPr preferRelativeResize="0"/>
          <p:nvPr/>
        </p:nvPicPr>
        <p:blipFill>
          <a:blip r:embed="rId9">
            <a:alphaModFix/>
          </a:blip>
          <a:stretch>
            <a:fillRect/>
          </a:stretch>
        </p:blipFill>
        <p:spPr>
          <a:xfrm>
            <a:off x="4048350" y="457596"/>
            <a:ext cx="5017374" cy="861058"/>
          </a:xfrm>
          <a:prstGeom prst="rect">
            <a:avLst/>
          </a:prstGeom>
          <a:noFill/>
          <a:ln cap="flat" cmpd="sng" w="9525">
            <a:solidFill>
              <a:schemeClr val="dk2"/>
            </a:solidFill>
            <a:prstDash val="solid"/>
            <a:round/>
            <a:headEnd len="sm" w="sm" type="none"/>
            <a:tailEnd len="sm" w="sm" type="none"/>
          </a:ln>
        </p:spPr>
      </p:pic>
      <p:cxnSp>
        <p:nvCxnSpPr>
          <p:cNvPr id="739" name="Google Shape;739;g36268302918_2_122"/>
          <p:cNvCxnSpPr/>
          <p:nvPr/>
        </p:nvCxnSpPr>
        <p:spPr>
          <a:xfrm flipH="1" rot="10800000">
            <a:off x="4333737" y="1476754"/>
            <a:ext cx="2055600" cy="1861800"/>
          </a:xfrm>
          <a:prstGeom prst="straightConnector1">
            <a:avLst/>
          </a:prstGeom>
          <a:noFill/>
          <a:ln cap="flat" cmpd="sng" w="9525">
            <a:solidFill>
              <a:schemeClr val="accent3"/>
            </a:solidFill>
            <a:prstDash val="solid"/>
            <a:round/>
            <a:headEnd len="med" w="med" type="none"/>
            <a:tailEnd len="med" w="med" type="stealth"/>
          </a:ln>
        </p:spPr>
      </p:cxnSp>
      <p:sp>
        <p:nvSpPr>
          <p:cNvPr id="740" name="Google Shape;740;g36268302918_2_122"/>
          <p:cNvSpPr txBox="1"/>
          <p:nvPr/>
        </p:nvSpPr>
        <p:spPr>
          <a:xfrm>
            <a:off x="7086200" y="1371000"/>
            <a:ext cx="1949700" cy="31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900">
                <a:solidFill>
                  <a:schemeClr val="accent1"/>
                </a:solidFill>
                <a:latin typeface="Lato"/>
                <a:ea typeface="Lato"/>
                <a:cs typeface="Lato"/>
                <a:sym typeface="Lato"/>
              </a:rPr>
              <a:t>Apologies for different notation</a:t>
            </a:r>
            <a:endParaRPr i="1" sz="900">
              <a:solidFill>
                <a:schemeClr val="accent1"/>
              </a:solidFill>
              <a:latin typeface="Lato"/>
              <a:ea typeface="Lato"/>
              <a:cs typeface="Lato"/>
              <a:sym typeface="Lato"/>
            </a:endParaRPr>
          </a:p>
        </p:txBody>
      </p:sp>
      <p:sp>
        <p:nvSpPr>
          <p:cNvPr id="741" name="Google Shape;741;g36268302918_2_122"/>
          <p:cNvSpPr txBox="1"/>
          <p:nvPr/>
        </p:nvSpPr>
        <p:spPr>
          <a:xfrm>
            <a:off x="3046945" y="3917200"/>
            <a:ext cx="1949700" cy="38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300">
                <a:solidFill>
                  <a:srgbClr val="FF0000"/>
                </a:solidFill>
                <a:latin typeface="Lato"/>
                <a:ea typeface="Lato"/>
                <a:cs typeface="Lato"/>
                <a:sym typeface="Lato"/>
              </a:rPr>
              <a:t>compute gradients</a:t>
            </a:r>
            <a:endParaRPr sz="1300">
              <a:solidFill>
                <a:srgbClr val="FF0000"/>
              </a:solidFill>
              <a:latin typeface="Lato"/>
              <a:ea typeface="Lato"/>
              <a:cs typeface="Lato"/>
              <a:sym typeface="Lato"/>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5" name="Shape 745"/>
        <p:cNvGrpSpPr/>
        <p:nvPr/>
      </p:nvGrpSpPr>
      <p:grpSpPr>
        <a:xfrm>
          <a:off x="0" y="0"/>
          <a:ext cx="0" cy="0"/>
          <a:chOff x="0" y="0"/>
          <a:chExt cx="0" cy="0"/>
        </a:xfrm>
      </p:grpSpPr>
      <p:sp>
        <p:nvSpPr>
          <p:cNvPr id="746" name="Google Shape;746;g2e7c7bc5007_0_72"/>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Backprop: Efficient NN GD</a:t>
            </a:r>
            <a:endParaRPr/>
          </a:p>
        </p:txBody>
      </p:sp>
      <p:sp>
        <p:nvSpPr>
          <p:cNvPr id="747" name="Google Shape;747;g2e7c7bc5007_0_72"/>
          <p:cNvSpPr txBox="1"/>
          <p:nvPr>
            <p:ph idx="1" type="body"/>
          </p:nvPr>
        </p:nvSpPr>
        <p:spPr>
          <a:xfrm>
            <a:off x="729450" y="2078875"/>
            <a:ext cx="7688700" cy="2874000"/>
          </a:xfrm>
          <a:prstGeom prst="rect">
            <a:avLst/>
          </a:prstGeom>
        </p:spPr>
        <p:txBody>
          <a:bodyPr anchorCtr="0" anchor="t" bIns="91425" lIns="91425" spcFirstLastPara="1" rIns="91425" wrap="square" tIns="91425">
            <a:normAutofit lnSpcReduction="10000"/>
          </a:bodyPr>
          <a:lstStyle/>
          <a:p>
            <a:pPr indent="-330200" lvl="0" marL="457200" rtl="0" algn="l">
              <a:spcBef>
                <a:spcPts val="0"/>
              </a:spcBef>
              <a:spcAft>
                <a:spcPts val="0"/>
              </a:spcAft>
              <a:buSzPts val="1600"/>
              <a:buChar char="-"/>
            </a:pPr>
            <a:r>
              <a:rPr lang="en" sz="1600"/>
              <a:t>Goal: change optimization from                   to  </a:t>
            </a:r>
            <a:endParaRPr sz="1600"/>
          </a:p>
          <a:p>
            <a:pPr indent="-330200" lvl="0" marL="457200" rtl="0" algn="l">
              <a:spcBef>
                <a:spcPts val="0"/>
              </a:spcBef>
              <a:spcAft>
                <a:spcPts val="0"/>
              </a:spcAft>
              <a:buSzPts val="1600"/>
              <a:buChar char="-"/>
            </a:pPr>
            <a:r>
              <a:rPr lang="en" sz="1600"/>
              <a:t>Recall an MLP:</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45720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330200" lvl="0" marL="457200" rtl="0" algn="l">
              <a:spcBef>
                <a:spcPts val="0"/>
              </a:spcBef>
              <a:spcAft>
                <a:spcPts val="0"/>
              </a:spcAft>
              <a:buSzPts val="1600"/>
              <a:buChar char="-"/>
            </a:pPr>
            <a:r>
              <a:rPr lang="en" sz="1600"/>
              <a:t>Use the chain rule to compute the derivatives from output to input</a:t>
            </a:r>
            <a:endParaRPr sz="1600"/>
          </a:p>
          <a:p>
            <a:pPr indent="0" lvl="0" marL="914400" rtl="0" algn="l">
              <a:spcBef>
                <a:spcPts val="0"/>
              </a:spcBef>
              <a:spcAft>
                <a:spcPts val="0"/>
              </a:spcAft>
              <a:buNone/>
            </a:pPr>
            <a:r>
              <a:rPr lang="en" sz="1600"/>
              <a:t>“Backpropagation of errors”</a:t>
            </a:r>
            <a:endParaRPr sz="1600"/>
          </a:p>
        </p:txBody>
      </p:sp>
      <p:pic>
        <p:nvPicPr>
          <p:cNvPr id="748" name="Google Shape;748;g2e7c7bc5007_0_72"/>
          <p:cNvPicPr preferRelativeResize="0"/>
          <p:nvPr/>
        </p:nvPicPr>
        <p:blipFill>
          <a:blip r:embed="rId3">
            <a:alphaModFix/>
          </a:blip>
          <a:stretch>
            <a:fillRect/>
          </a:stretch>
        </p:blipFill>
        <p:spPr>
          <a:xfrm>
            <a:off x="5058051" y="2224050"/>
            <a:ext cx="475800" cy="194417"/>
          </a:xfrm>
          <a:prstGeom prst="rect">
            <a:avLst/>
          </a:prstGeom>
          <a:noFill/>
          <a:ln>
            <a:noFill/>
          </a:ln>
        </p:spPr>
      </p:pic>
      <p:pic>
        <p:nvPicPr>
          <p:cNvPr id="749" name="Google Shape;749;g2e7c7bc5007_0_72"/>
          <p:cNvPicPr preferRelativeResize="0"/>
          <p:nvPr/>
        </p:nvPicPr>
        <p:blipFill>
          <a:blip r:embed="rId4">
            <a:alphaModFix/>
          </a:blip>
          <a:stretch>
            <a:fillRect/>
          </a:stretch>
        </p:blipFill>
        <p:spPr>
          <a:xfrm>
            <a:off x="1912988" y="2747300"/>
            <a:ext cx="5318024" cy="352650"/>
          </a:xfrm>
          <a:prstGeom prst="rect">
            <a:avLst/>
          </a:prstGeom>
          <a:noFill/>
          <a:ln>
            <a:noFill/>
          </a:ln>
        </p:spPr>
      </p:pic>
      <p:pic>
        <p:nvPicPr>
          <p:cNvPr id="750" name="Google Shape;750;g2e7c7bc5007_0_72"/>
          <p:cNvPicPr preferRelativeResize="0"/>
          <p:nvPr/>
        </p:nvPicPr>
        <p:blipFill>
          <a:blip r:embed="rId5">
            <a:alphaModFix/>
          </a:blip>
          <a:stretch>
            <a:fillRect/>
          </a:stretch>
        </p:blipFill>
        <p:spPr>
          <a:xfrm>
            <a:off x="1204438" y="3541975"/>
            <a:ext cx="1379550" cy="313250"/>
          </a:xfrm>
          <a:prstGeom prst="rect">
            <a:avLst/>
          </a:prstGeom>
          <a:noFill/>
          <a:ln>
            <a:noFill/>
          </a:ln>
        </p:spPr>
      </p:pic>
      <p:pic>
        <p:nvPicPr>
          <p:cNvPr id="751" name="Google Shape;751;g2e7c7bc5007_0_72"/>
          <p:cNvPicPr preferRelativeResize="0"/>
          <p:nvPr/>
        </p:nvPicPr>
        <p:blipFill>
          <a:blip r:embed="rId6">
            <a:alphaModFix/>
          </a:blip>
          <a:stretch>
            <a:fillRect/>
          </a:stretch>
        </p:blipFill>
        <p:spPr>
          <a:xfrm>
            <a:off x="3404435" y="3431000"/>
            <a:ext cx="1234710" cy="535200"/>
          </a:xfrm>
          <a:prstGeom prst="rect">
            <a:avLst/>
          </a:prstGeom>
          <a:noFill/>
          <a:ln cap="flat" cmpd="sng" w="9525">
            <a:solidFill>
              <a:srgbClr val="FF0000"/>
            </a:solidFill>
            <a:prstDash val="solid"/>
            <a:round/>
            <a:headEnd len="sm" w="sm" type="none"/>
            <a:tailEnd len="sm" w="sm" type="none"/>
          </a:ln>
        </p:spPr>
      </p:pic>
      <p:pic>
        <p:nvPicPr>
          <p:cNvPr id="752" name="Google Shape;752;g2e7c7bc5007_0_72"/>
          <p:cNvPicPr preferRelativeResize="0"/>
          <p:nvPr/>
        </p:nvPicPr>
        <p:blipFill>
          <a:blip r:embed="rId7">
            <a:alphaModFix/>
          </a:blip>
          <a:stretch>
            <a:fillRect/>
          </a:stretch>
        </p:blipFill>
        <p:spPr>
          <a:xfrm>
            <a:off x="5459598" y="3431000"/>
            <a:ext cx="2483565" cy="535200"/>
          </a:xfrm>
          <a:prstGeom prst="rect">
            <a:avLst/>
          </a:prstGeom>
          <a:noFill/>
          <a:ln>
            <a:noFill/>
          </a:ln>
        </p:spPr>
      </p:pic>
      <p:cxnSp>
        <p:nvCxnSpPr>
          <p:cNvPr id="753" name="Google Shape;753;g2e7c7bc5007_0_72"/>
          <p:cNvCxnSpPr/>
          <p:nvPr/>
        </p:nvCxnSpPr>
        <p:spPr>
          <a:xfrm flipH="1">
            <a:off x="1810200" y="3133250"/>
            <a:ext cx="475800" cy="332400"/>
          </a:xfrm>
          <a:prstGeom prst="straightConnector1">
            <a:avLst/>
          </a:prstGeom>
          <a:noFill/>
          <a:ln cap="flat" cmpd="sng" w="19050">
            <a:solidFill>
              <a:schemeClr val="dk2"/>
            </a:solidFill>
            <a:prstDash val="solid"/>
            <a:round/>
            <a:headEnd len="med" w="med" type="none"/>
            <a:tailEnd len="med" w="med" type="stealth"/>
          </a:ln>
        </p:spPr>
      </p:cxnSp>
      <p:cxnSp>
        <p:nvCxnSpPr>
          <p:cNvPr id="754" name="Google Shape;754;g2e7c7bc5007_0_72"/>
          <p:cNvCxnSpPr/>
          <p:nvPr/>
        </p:nvCxnSpPr>
        <p:spPr>
          <a:xfrm flipH="1" rot="10800000">
            <a:off x="2655013" y="3697175"/>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755" name="Google Shape;755;g2e7c7bc5007_0_72"/>
          <p:cNvCxnSpPr/>
          <p:nvPr/>
        </p:nvCxnSpPr>
        <p:spPr>
          <a:xfrm flipH="1" rot="10800000">
            <a:off x="4767363" y="3697850"/>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756" name="Google Shape;756;g2e7c7bc5007_0_72"/>
          <p:cNvCxnSpPr/>
          <p:nvPr/>
        </p:nvCxnSpPr>
        <p:spPr>
          <a:xfrm rot="10800000">
            <a:off x="6999000" y="3138125"/>
            <a:ext cx="544500" cy="235800"/>
          </a:xfrm>
          <a:prstGeom prst="straightConnector1">
            <a:avLst/>
          </a:prstGeom>
          <a:noFill/>
          <a:ln cap="flat" cmpd="sng" w="19050">
            <a:solidFill>
              <a:schemeClr val="dk2"/>
            </a:solidFill>
            <a:prstDash val="solid"/>
            <a:round/>
            <a:headEnd len="med" w="med" type="none"/>
            <a:tailEnd len="med" w="med" type="stealth"/>
          </a:ln>
        </p:spPr>
      </p:cxnSp>
      <p:pic>
        <p:nvPicPr>
          <p:cNvPr id="757" name="Google Shape;757;g2e7c7bc5007_0_72"/>
          <p:cNvPicPr preferRelativeResize="0"/>
          <p:nvPr/>
        </p:nvPicPr>
        <p:blipFill>
          <a:blip r:embed="rId8">
            <a:alphaModFix/>
          </a:blip>
          <a:stretch>
            <a:fillRect/>
          </a:stretch>
        </p:blipFill>
        <p:spPr>
          <a:xfrm>
            <a:off x="4126625" y="2203350"/>
            <a:ext cx="610761" cy="235800"/>
          </a:xfrm>
          <a:prstGeom prst="rect">
            <a:avLst/>
          </a:prstGeom>
          <a:noFill/>
          <a:ln>
            <a:noFill/>
          </a:ln>
        </p:spPr>
      </p:pic>
      <p:pic>
        <p:nvPicPr>
          <p:cNvPr id="758" name="Google Shape;758;g2e7c7bc5007_0_72"/>
          <p:cNvPicPr preferRelativeResize="0"/>
          <p:nvPr/>
        </p:nvPicPr>
        <p:blipFill>
          <a:blip r:embed="rId9">
            <a:alphaModFix/>
          </a:blip>
          <a:stretch>
            <a:fillRect/>
          </a:stretch>
        </p:blipFill>
        <p:spPr>
          <a:xfrm>
            <a:off x="4048350" y="457596"/>
            <a:ext cx="5017374" cy="861058"/>
          </a:xfrm>
          <a:prstGeom prst="rect">
            <a:avLst/>
          </a:prstGeom>
          <a:noFill/>
          <a:ln cap="flat" cmpd="sng" w="9525">
            <a:solidFill>
              <a:schemeClr val="dk2"/>
            </a:solidFill>
            <a:prstDash val="solid"/>
            <a:round/>
            <a:headEnd len="sm" w="sm" type="none"/>
            <a:tailEnd len="sm" w="sm" type="none"/>
          </a:ln>
        </p:spPr>
      </p:pic>
      <p:sp>
        <p:nvSpPr>
          <p:cNvPr id="759" name="Google Shape;759;g2e7c7bc5007_0_72"/>
          <p:cNvSpPr txBox="1"/>
          <p:nvPr/>
        </p:nvSpPr>
        <p:spPr>
          <a:xfrm>
            <a:off x="7086200" y="1371000"/>
            <a:ext cx="1949700" cy="31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900">
                <a:solidFill>
                  <a:schemeClr val="accent1"/>
                </a:solidFill>
                <a:latin typeface="Lato"/>
                <a:ea typeface="Lato"/>
                <a:cs typeface="Lato"/>
                <a:sym typeface="Lato"/>
              </a:rPr>
              <a:t>Apologies for different notation</a:t>
            </a:r>
            <a:endParaRPr i="1" sz="900">
              <a:solidFill>
                <a:schemeClr val="accent1"/>
              </a:solidFill>
              <a:latin typeface="Lato"/>
              <a:ea typeface="Lato"/>
              <a:cs typeface="Lato"/>
              <a:sym typeface="Lato"/>
            </a:endParaRPr>
          </a:p>
        </p:txBody>
      </p:sp>
      <p:cxnSp>
        <p:nvCxnSpPr>
          <p:cNvPr id="760" name="Google Shape;760;g2e7c7bc5007_0_72"/>
          <p:cNvCxnSpPr/>
          <p:nvPr/>
        </p:nvCxnSpPr>
        <p:spPr>
          <a:xfrm>
            <a:off x="2960490" y="3100225"/>
            <a:ext cx="270300" cy="0"/>
          </a:xfrm>
          <a:prstGeom prst="straightConnector1">
            <a:avLst/>
          </a:prstGeom>
          <a:noFill/>
          <a:ln cap="flat" cmpd="sng" w="9525">
            <a:solidFill>
              <a:srgbClr val="FF0000"/>
            </a:solidFill>
            <a:prstDash val="solid"/>
            <a:round/>
            <a:headEnd len="med" w="med" type="none"/>
            <a:tailEnd len="med" w="med" type="none"/>
          </a:ln>
        </p:spPr>
      </p:cxnSp>
      <p:sp>
        <p:nvSpPr>
          <p:cNvPr id="761" name="Google Shape;761;g2e7c7bc5007_0_72"/>
          <p:cNvSpPr txBox="1"/>
          <p:nvPr/>
        </p:nvSpPr>
        <p:spPr>
          <a:xfrm>
            <a:off x="3046945" y="3917200"/>
            <a:ext cx="1949700" cy="38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300">
                <a:solidFill>
                  <a:srgbClr val="FF0000"/>
                </a:solidFill>
                <a:latin typeface="Lato"/>
                <a:ea typeface="Lato"/>
                <a:cs typeface="Lato"/>
                <a:sym typeface="Lato"/>
              </a:rPr>
              <a:t>compute gradients</a:t>
            </a:r>
            <a:endParaRPr sz="1300">
              <a:solidFill>
                <a:srgbClr val="FF0000"/>
              </a:solidFill>
              <a:latin typeface="Lato"/>
              <a:ea typeface="Lato"/>
              <a:cs typeface="Lato"/>
              <a:sym typeface="Lato"/>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5" name="Shape 765"/>
        <p:cNvGrpSpPr/>
        <p:nvPr/>
      </p:nvGrpSpPr>
      <p:grpSpPr>
        <a:xfrm>
          <a:off x="0" y="0"/>
          <a:ext cx="0" cy="0"/>
          <a:chOff x="0" y="0"/>
          <a:chExt cx="0" cy="0"/>
        </a:xfrm>
      </p:grpSpPr>
      <p:sp>
        <p:nvSpPr>
          <p:cNvPr id="766" name="Google Shape;766;g2e7c7bc5007_0_90"/>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Backprop: Efficient NN GD</a:t>
            </a:r>
            <a:endParaRPr/>
          </a:p>
        </p:txBody>
      </p:sp>
      <p:sp>
        <p:nvSpPr>
          <p:cNvPr id="767" name="Google Shape;767;g2e7c7bc5007_0_90"/>
          <p:cNvSpPr txBox="1"/>
          <p:nvPr>
            <p:ph idx="1" type="body"/>
          </p:nvPr>
        </p:nvSpPr>
        <p:spPr>
          <a:xfrm>
            <a:off x="729450" y="2078875"/>
            <a:ext cx="7688700" cy="2874000"/>
          </a:xfrm>
          <a:prstGeom prst="rect">
            <a:avLst/>
          </a:prstGeom>
        </p:spPr>
        <p:txBody>
          <a:bodyPr anchorCtr="0" anchor="t" bIns="91425" lIns="91425" spcFirstLastPara="1" rIns="91425" wrap="square" tIns="91425">
            <a:normAutofit lnSpcReduction="10000"/>
          </a:bodyPr>
          <a:lstStyle/>
          <a:p>
            <a:pPr indent="-330200" lvl="0" marL="457200" rtl="0" algn="l">
              <a:spcBef>
                <a:spcPts val="0"/>
              </a:spcBef>
              <a:spcAft>
                <a:spcPts val="0"/>
              </a:spcAft>
              <a:buSzPts val="1600"/>
              <a:buChar char="-"/>
            </a:pPr>
            <a:r>
              <a:rPr lang="en" sz="1600"/>
              <a:t>Goal: change optimization from                   to  </a:t>
            </a:r>
            <a:endParaRPr sz="1600"/>
          </a:p>
          <a:p>
            <a:pPr indent="-330200" lvl="0" marL="457200" rtl="0" algn="l">
              <a:spcBef>
                <a:spcPts val="0"/>
              </a:spcBef>
              <a:spcAft>
                <a:spcPts val="0"/>
              </a:spcAft>
              <a:buSzPts val="1600"/>
              <a:buChar char="-"/>
            </a:pPr>
            <a:r>
              <a:rPr lang="en" sz="1600"/>
              <a:t>Recall an MLP:</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45720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330200" lvl="0" marL="457200" rtl="0" algn="l">
              <a:spcBef>
                <a:spcPts val="0"/>
              </a:spcBef>
              <a:spcAft>
                <a:spcPts val="0"/>
              </a:spcAft>
              <a:buSzPts val="1600"/>
              <a:buChar char="-"/>
            </a:pPr>
            <a:r>
              <a:rPr lang="en" sz="1600"/>
              <a:t>Use the chain rule to compute the derivatives from output to input</a:t>
            </a:r>
            <a:endParaRPr sz="1600"/>
          </a:p>
          <a:p>
            <a:pPr indent="0" lvl="0" marL="914400" rtl="0" algn="l">
              <a:spcBef>
                <a:spcPts val="0"/>
              </a:spcBef>
              <a:spcAft>
                <a:spcPts val="0"/>
              </a:spcAft>
              <a:buNone/>
            </a:pPr>
            <a:r>
              <a:rPr lang="en" sz="1600"/>
              <a:t>“Backpropagation of errors”</a:t>
            </a:r>
            <a:endParaRPr sz="1600"/>
          </a:p>
        </p:txBody>
      </p:sp>
      <p:pic>
        <p:nvPicPr>
          <p:cNvPr id="768" name="Google Shape;768;g2e7c7bc5007_0_90"/>
          <p:cNvPicPr preferRelativeResize="0"/>
          <p:nvPr/>
        </p:nvPicPr>
        <p:blipFill>
          <a:blip r:embed="rId3">
            <a:alphaModFix/>
          </a:blip>
          <a:stretch>
            <a:fillRect/>
          </a:stretch>
        </p:blipFill>
        <p:spPr>
          <a:xfrm>
            <a:off x="5058051" y="2224050"/>
            <a:ext cx="475800" cy="194417"/>
          </a:xfrm>
          <a:prstGeom prst="rect">
            <a:avLst/>
          </a:prstGeom>
          <a:noFill/>
          <a:ln>
            <a:noFill/>
          </a:ln>
        </p:spPr>
      </p:pic>
      <p:pic>
        <p:nvPicPr>
          <p:cNvPr id="769" name="Google Shape;769;g2e7c7bc5007_0_90"/>
          <p:cNvPicPr preferRelativeResize="0"/>
          <p:nvPr/>
        </p:nvPicPr>
        <p:blipFill>
          <a:blip r:embed="rId4">
            <a:alphaModFix/>
          </a:blip>
          <a:stretch>
            <a:fillRect/>
          </a:stretch>
        </p:blipFill>
        <p:spPr>
          <a:xfrm>
            <a:off x="1912988" y="2747300"/>
            <a:ext cx="5318024" cy="352650"/>
          </a:xfrm>
          <a:prstGeom prst="rect">
            <a:avLst/>
          </a:prstGeom>
          <a:noFill/>
          <a:ln>
            <a:noFill/>
          </a:ln>
        </p:spPr>
      </p:pic>
      <p:pic>
        <p:nvPicPr>
          <p:cNvPr id="770" name="Google Shape;770;g2e7c7bc5007_0_90"/>
          <p:cNvPicPr preferRelativeResize="0"/>
          <p:nvPr/>
        </p:nvPicPr>
        <p:blipFill>
          <a:blip r:embed="rId5">
            <a:alphaModFix/>
          </a:blip>
          <a:stretch>
            <a:fillRect/>
          </a:stretch>
        </p:blipFill>
        <p:spPr>
          <a:xfrm>
            <a:off x="1204438" y="3541975"/>
            <a:ext cx="1379550" cy="313250"/>
          </a:xfrm>
          <a:prstGeom prst="rect">
            <a:avLst/>
          </a:prstGeom>
          <a:noFill/>
          <a:ln>
            <a:noFill/>
          </a:ln>
        </p:spPr>
      </p:pic>
      <p:pic>
        <p:nvPicPr>
          <p:cNvPr id="771" name="Google Shape;771;g2e7c7bc5007_0_90"/>
          <p:cNvPicPr preferRelativeResize="0"/>
          <p:nvPr/>
        </p:nvPicPr>
        <p:blipFill>
          <a:blip r:embed="rId6">
            <a:alphaModFix/>
          </a:blip>
          <a:stretch>
            <a:fillRect/>
          </a:stretch>
        </p:blipFill>
        <p:spPr>
          <a:xfrm>
            <a:off x="3404435" y="3431000"/>
            <a:ext cx="1234710" cy="535200"/>
          </a:xfrm>
          <a:prstGeom prst="rect">
            <a:avLst/>
          </a:prstGeom>
          <a:noFill/>
          <a:ln cap="flat" cmpd="sng" w="9525">
            <a:solidFill>
              <a:srgbClr val="FF0000"/>
            </a:solidFill>
            <a:prstDash val="solid"/>
            <a:round/>
            <a:headEnd len="sm" w="sm" type="none"/>
            <a:tailEnd len="sm" w="sm" type="none"/>
          </a:ln>
        </p:spPr>
      </p:pic>
      <p:pic>
        <p:nvPicPr>
          <p:cNvPr id="772" name="Google Shape;772;g2e7c7bc5007_0_90"/>
          <p:cNvPicPr preferRelativeResize="0"/>
          <p:nvPr/>
        </p:nvPicPr>
        <p:blipFill>
          <a:blip r:embed="rId7">
            <a:alphaModFix/>
          </a:blip>
          <a:stretch>
            <a:fillRect/>
          </a:stretch>
        </p:blipFill>
        <p:spPr>
          <a:xfrm>
            <a:off x="5459598" y="3431000"/>
            <a:ext cx="2483565" cy="535200"/>
          </a:xfrm>
          <a:prstGeom prst="rect">
            <a:avLst/>
          </a:prstGeom>
          <a:noFill/>
          <a:ln>
            <a:noFill/>
          </a:ln>
        </p:spPr>
      </p:pic>
      <p:cxnSp>
        <p:nvCxnSpPr>
          <p:cNvPr id="773" name="Google Shape;773;g2e7c7bc5007_0_90"/>
          <p:cNvCxnSpPr/>
          <p:nvPr/>
        </p:nvCxnSpPr>
        <p:spPr>
          <a:xfrm flipH="1">
            <a:off x="1810200" y="3133250"/>
            <a:ext cx="475800" cy="332400"/>
          </a:xfrm>
          <a:prstGeom prst="straightConnector1">
            <a:avLst/>
          </a:prstGeom>
          <a:noFill/>
          <a:ln cap="flat" cmpd="sng" w="19050">
            <a:solidFill>
              <a:schemeClr val="dk2"/>
            </a:solidFill>
            <a:prstDash val="solid"/>
            <a:round/>
            <a:headEnd len="med" w="med" type="none"/>
            <a:tailEnd len="med" w="med" type="stealth"/>
          </a:ln>
        </p:spPr>
      </p:cxnSp>
      <p:cxnSp>
        <p:nvCxnSpPr>
          <p:cNvPr id="774" name="Google Shape;774;g2e7c7bc5007_0_90"/>
          <p:cNvCxnSpPr/>
          <p:nvPr/>
        </p:nvCxnSpPr>
        <p:spPr>
          <a:xfrm flipH="1" rot="10800000">
            <a:off x="2655013" y="3697175"/>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775" name="Google Shape;775;g2e7c7bc5007_0_90"/>
          <p:cNvCxnSpPr/>
          <p:nvPr/>
        </p:nvCxnSpPr>
        <p:spPr>
          <a:xfrm flipH="1" rot="10800000">
            <a:off x="4767363" y="3697850"/>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776" name="Google Shape;776;g2e7c7bc5007_0_90"/>
          <p:cNvCxnSpPr/>
          <p:nvPr/>
        </p:nvCxnSpPr>
        <p:spPr>
          <a:xfrm rot="10800000">
            <a:off x="6999000" y="3138125"/>
            <a:ext cx="544500" cy="235800"/>
          </a:xfrm>
          <a:prstGeom prst="straightConnector1">
            <a:avLst/>
          </a:prstGeom>
          <a:noFill/>
          <a:ln cap="flat" cmpd="sng" w="19050">
            <a:solidFill>
              <a:schemeClr val="dk2"/>
            </a:solidFill>
            <a:prstDash val="solid"/>
            <a:round/>
            <a:headEnd len="med" w="med" type="none"/>
            <a:tailEnd len="med" w="med" type="stealth"/>
          </a:ln>
        </p:spPr>
      </p:cxnSp>
      <p:pic>
        <p:nvPicPr>
          <p:cNvPr id="777" name="Google Shape;777;g2e7c7bc5007_0_90"/>
          <p:cNvPicPr preferRelativeResize="0"/>
          <p:nvPr/>
        </p:nvPicPr>
        <p:blipFill>
          <a:blip r:embed="rId8">
            <a:alphaModFix/>
          </a:blip>
          <a:stretch>
            <a:fillRect/>
          </a:stretch>
        </p:blipFill>
        <p:spPr>
          <a:xfrm>
            <a:off x="4126625" y="2203350"/>
            <a:ext cx="610761" cy="235800"/>
          </a:xfrm>
          <a:prstGeom prst="rect">
            <a:avLst/>
          </a:prstGeom>
          <a:noFill/>
          <a:ln>
            <a:noFill/>
          </a:ln>
        </p:spPr>
      </p:pic>
      <p:pic>
        <p:nvPicPr>
          <p:cNvPr id="778" name="Google Shape;778;g2e7c7bc5007_0_90"/>
          <p:cNvPicPr preferRelativeResize="0"/>
          <p:nvPr/>
        </p:nvPicPr>
        <p:blipFill>
          <a:blip r:embed="rId9">
            <a:alphaModFix/>
          </a:blip>
          <a:stretch>
            <a:fillRect/>
          </a:stretch>
        </p:blipFill>
        <p:spPr>
          <a:xfrm>
            <a:off x="4048350" y="457596"/>
            <a:ext cx="5017374" cy="861058"/>
          </a:xfrm>
          <a:prstGeom prst="rect">
            <a:avLst/>
          </a:prstGeom>
          <a:noFill/>
          <a:ln cap="flat" cmpd="sng" w="9525">
            <a:solidFill>
              <a:schemeClr val="dk2"/>
            </a:solidFill>
            <a:prstDash val="solid"/>
            <a:round/>
            <a:headEnd len="sm" w="sm" type="none"/>
            <a:tailEnd len="sm" w="sm" type="none"/>
          </a:ln>
        </p:spPr>
      </p:pic>
      <p:sp>
        <p:nvSpPr>
          <p:cNvPr id="779" name="Google Shape;779;g2e7c7bc5007_0_90"/>
          <p:cNvSpPr txBox="1"/>
          <p:nvPr/>
        </p:nvSpPr>
        <p:spPr>
          <a:xfrm>
            <a:off x="7086200" y="1371000"/>
            <a:ext cx="1949700" cy="31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900">
                <a:solidFill>
                  <a:schemeClr val="accent1"/>
                </a:solidFill>
                <a:latin typeface="Lato"/>
                <a:ea typeface="Lato"/>
                <a:cs typeface="Lato"/>
                <a:sym typeface="Lato"/>
              </a:rPr>
              <a:t>Apologies for different notation</a:t>
            </a:r>
            <a:endParaRPr i="1" sz="900">
              <a:solidFill>
                <a:schemeClr val="accent1"/>
              </a:solidFill>
              <a:latin typeface="Lato"/>
              <a:ea typeface="Lato"/>
              <a:cs typeface="Lato"/>
              <a:sym typeface="Lato"/>
            </a:endParaRPr>
          </a:p>
        </p:txBody>
      </p:sp>
      <p:cxnSp>
        <p:nvCxnSpPr>
          <p:cNvPr id="780" name="Google Shape;780;g2e7c7bc5007_0_90"/>
          <p:cNvCxnSpPr/>
          <p:nvPr/>
        </p:nvCxnSpPr>
        <p:spPr>
          <a:xfrm>
            <a:off x="2960490" y="3100225"/>
            <a:ext cx="843900" cy="0"/>
          </a:xfrm>
          <a:prstGeom prst="straightConnector1">
            <a:avLst/>
          </a:prstGeom>
          <a:noFill/>
          <a:ln cap="flat" cmpd="sng" w="9525">
            <a:solidFill>
              <a:srgbClr val="FF0000"/>
            </a:solidFill>
            <a:prstDash val="solid"/>
            <a:round/>
            <a:headEnd len="med" w="med" type="none"/>
            <a:tailEnd len="med" w="med" type="none"/>
          </a:ln>
        </p:spPr>
      </p:cxnSp>
      <p:sp>
        <p:nvSpPr>
          <p:cNvPr id="781" name="Google Shape;781;g2e7c7bc5007_0_90"/>
          <p:cNvSpPr txBox="1"/>
          <p:nvPr/>
        </p:nvSpPr>
        <p:spPr>
          <a:xfrm>
            <a:off x="3046945" y="3917200"/>
            <a:ext cx="1949700" cy="38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300">
                <a:solidFill>
                  <a:srgbClr val="FF0000"/>
                </a:solidFill>
                <a:latin typeface="Lato"/>
                <a:ea typeface="Lato"/>
                <a:cs typeface="Lato"/>
                <a:sym typeface="Lato"/>
              </a:rPr>
              <a:t>compute gradients</a:t>
            </a:r>
            <a:endParaRPr sz="1300">
              <a:solidFill>
                <a:srgbClr val="FF0000"/>
              </a:solidFill>
              <a:latin typeface="Lato"/>
              <a:ea typeface="Lato"/>
              <a:cs typeface="Lato"/>
              <a:sym typeface="Lato"/>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5" name="Shape 785"/>
        <p:cNvGrpSpPr/>
        <p:nvPr/>
      </p:nvGrpSpPr>
      <p:grpSpPr>
        <a:xfrm>
          <a:off x="0" y="0"/>
          <a:ext cx="0" cy="0"/>
          <a:chOff x="0" y="0"/>
          <a:chExt cx="0" cy="0"/>
        </a:xfrm>
      </p:grpSpPr>
      <p:sp>
        <p:nvSpPr>
          <p:cNvPr id="786" name="Google Shape;786;g2e7c7bc5007_0_128"/>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Backprop: Efficient NN GD</a:t>
            </a:r>
            <a:endParaRPr/>
          </a:p>
        </p:txBody>
      </p:sp>
      <p:sp>
        <p:nvSpPr>
          <p:cNvPr id="787" name="Google Shape;787;g2e7c7bc5007_0_128"/>
          <p:cNvSpPr txBox="1"/>
          <p:nvPr>
            <p:ph idx="1" type="body"/>
          </p:nvPr>
        </p:nvSpPr>
        <p:spPr>
          <a:xfrm>
            <a:off x="729450" y="2078875"/>
            <a:ext cx="7688700" cy="2874000"/>
          </a:xfrm>
          <a:prstGeom prst="rect">
            <a:avLst/>
          </a:prstGeom>
        </p:spPr>
        <p:txBody>
          <a:bodyPr anchorCtr="0" anchor="t" bIns="91425" lIns="91425" spcFirstLastPara="1" rIns="91425" wrap="square" tIns="91425">
            <a:normAutofit lnSpcReduction="10000"/>
          </a:bodyPr>
          <a:lstStyle/>
          <a:p>
            <a:pPr indent="-330200" lvl="0" marL="457200" rtl="0" algn="l">
              <a:spcBef>
                <a:spcPts val="0"/>
              </a:spcBef>
              <a:spcAft>
                <a:spcPts val="0"/>
              </a:spcAft>
              <a:buSzPts val="1600"/>
              <a:buChar char="-"/>
            </a:pPr>
            <a:r>
              <a:rPr lang="en" sz="1600"/>
              <a:t>Goal: change optimization from                   to  </a:t>
            </a:r>
            <a:endParaRPr sz="1600"/>
          </a:p>
          <a:p>
            <a:pPr indent="-330200" lvl="0" marL="457200" rtl="0" algn="l">
              <a:spcBef>
                <a:spcPts val="0"/>
              </a:spcBef>
              <a:spcAft>
                <a:spcPts val="0"/>
              </a:spcAft>
              <a:buSzPts val="1600"/>
              <a:buChar char="-"/>
            </a:pPr>
            <a:r>
              <a:rPr lang="en" sz="1600"/>
              <a:t>Recall an MLP:</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45720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330200" lvl="0" marL="457200" rtl="0" algn="l">
              <a:spcBef>
                <a:spcPts val="0"/>
              </a:spcBef>
              <a:spcAft>
                <a:spcPts val="0"/>
              </a:spcAft>
              <a:buSzPts val="1600"/>
              <a:buChar char="-"/>
            </a:pPr>
            <a:r>
              <a:rPr lang="en" sz="1600"/>
              <a:t>Use the chain rule to compute the derivatives from output to input</a:t>
            </a:r>
            <a:endParaRPr sz="1600"/>
          </a:p>
          <a:p>
            <a:pPr indent="0" lvl="0" marL="914400" rtl="0" algn="l">
              <a:spcBef>
                <a:spcPts val="0"/>
              </a:spcBef>
              <a:spcAft>
                <a:spcPts val="0"/>
              </a:spcAft>
              <a:buNone/>
            </a:pPr>
            <a:r>
              <a:rPr lang="en" sz="1600"/>
              <a:t>“Backpropagation of errors”</a:t>
            </a:r>
            <a:endParaRPr sz="1600"/>
          </a:p>
        </p:txBody>
      </p:sp>
      <p:pic>
        <p:nvPicPr>
          <p:cNvPr id="788" name="Google Shape;788;g2e7c7bc5007_0_128"/>
          <p:cNvPicPr preferRelativeResize="0"/>
          <p:nvPr/>
        </p:nvPicPr>
        <p:blipFill>
          <a:blip r:embed="rId3">
            <a:alphaModFix/>
          </a:blip>
          <a:stretch>
            <a:fillRect/>
          </a:stretch>
        </p:blipFill>
        <p:spPr>
          <a:xfrm>
            <a:off x="5058051" y="2224050"/>
            <a:ext cx="475800" cy="194417"/>
          </a:xfrm>
          <a:prstGeom prst="rect">
            <a:avLst/>
          </a:prstGeom>
          <a:noFill/>
          <a:ln>
            <a:noFill/>
          </a:ln>
        </p:spPr>
      </p:pic>
      <p:pic>
        <p:nvPicPr>
          <p:cNvPr id="789" name="Google Shape;789;g2e7c7bc5007_0_128"/>
          <p:cNvPicPr preferRelativeResize="0"/>
          <p:nvPr/>
        </p:nvPicPr>
        <p:blipFill>
          <a:blip r:embed="rId4">
            <a:alphaModFix/>
          </a:blip>
          <a:stretch>
            <a:fillRect/>
          </a:stretch>
        </p:blipFill>
        <p:spPr>
          <a:xfrm>
            <a:off x="1912988" y="2747300"/>
            <a:ext cx="5318024" cy="352650"/>
          </a:xfrm>
          <a:prstGeom prst="rect">
            <a:avLst/>
          </a:prstGeom>
          <a:noFill/>
          <a:ln>
            <a:noFill/>
          </a:ln>
        </p:spPr>
      </p:pic>
      <p:pic>
        <p:nvPicPr>
          <p:cNvPr id="790" name="Google Shape;790;g2e7c7bc5007_0_128"/>
          <p:cNvPicPr preferRelativeResize="0"/>
          <p:nvPr/>
        </p:nvPicPr>
        <p:blipFill>
          <a:blip r:embed="rId5">
            <a:alphaModFix/>
          </a:blip>
          <a:stretch>
            <a:fillRect/>
          </a:stretch>
        </p:blipFill>
        <p:spPr>
          <a:xfrm>
            <a:off x="1204438" y="3541975"/>
            <a:ext cx="1379550" cy="313250"/>
          </a:xfrm>
          <a:prstGeom prst="rect">
            <a:avLst/>
          </a:prstGeom>
          <a:noFill/>
          <a:ln>
            <a:noFill/>
          </a:ln>
        </p:spPr>
      </p:pic>
      <p:pic>
        <p:nvPicPr>
          <p:cNvPr id="791" name="Google Shape;791;g2e7c7bc5007_0_128"/>
          <p:cNvPicPr preferRelativeResize="0"/>
          <p:nvPr/>
        </p:nvPicPr>
        <p:blipFill>
          <a:blip r:embed="rId6">
            <a:alphaModFix/>
          </a:blip>
          <a:stretch>
            <a:fillRect/>
          </a:stretch>
        </p:blipFill>
        <p:spPr>
          <a:xfrm>
            <a:off x="3404435" y="3431000"/>
            <a:ext cx="1234710" cy="535200"/>
          </a:xfrm>
          <a:prstGeom prst="rect">
            <a:avLst/>
          </a:prstGeom>
          <a:noFill/>
          <a:ln cap="flat" cmpd="sng" w="9525">
            <a:solidFill>
              <a:srgbClr val="FF0000"/>
            </a:solidFill>
            <a:prstDash val="solid"/>
            <a:round/>
            <a:headEnd len="sm" w="sm" type="none"/>
            <a:tailEnd len="sm" w="sm" type="none"/>
          </a:ln>
        </p:spPr>
      </p:pic>
      <p:pic>
        <p:nvPicPr>
          <p:cNvPr id="792" name="Google Shape;792;g2e7c7bc5007_0_128"/>
          <p:cNvPicPr preferRelativeResize="0"/>
          <p:nvPr/>
        </p:nvPicPr>
        <p:blipFill>
          <a:blip r:embed="rId7">
            <a:alphaModFix/>
          </a:blip>
          <a:stretch>
            <a:fillRect/>
          </a:stretch>
        </p:blipFill>
        <p:spPr>
          <a:xfrm>
            <a:off x="5459598" y="3431000"/>
            <a:ext cx="2483565" cy="535200"/>
          </a:xfrm>
          <a:prstGeom prst="rect">
            <a:avLst/>
          </a:prstGeom>
          <a:noFill/>
          <a:ln>
            <a:noFill/>
          </a:ln>
        </p:spPr>
      </p:pic>
      <p:cxnSp>
        <p:nvCxnSpPr>
          <p:cNvPr id="793" name="Google Shape;793;g2e7c7bc5007_0_128"/>
          <p:cNvCxnSpPr/>
          <p:nvPr/>
        </p:nvCxnSpPr>
        <p:spPr>
          <a:xfrm flipH="1">
            <a:off x="1810200" y="3133250"/>
            <a:ext cx="475800" cy="332400"/>
          </a:xfrm>
          <a:prstGeom prst="straightConnector1">
            <a:avLst/>
          </a:prstGeom>
          <a:noFill/>
          <a:ln cap="flat" cmpd="sng" w="19050">
            <a:solidFill>
              <a:schemeClr val="dk2"/>
            </a:solidFill>
            <a:prstDash val="solid"/>
            <a:round/>
            <a:headEnd len="med" w="med" type="none"/>
            <a:tailEnd len="med" w="med" type="stealth"/>
          </a:ln>
        </p:spPr>
      </p:cxnSp>
      <p:cxnSp>
        <p:nvCxnSpPr>
          <p:cNvPr id="794" name="Google Shape;794;g2e7c7bc5007_0_128"/>
          <p:cNvCxnSpPr/>
          <p:nvPr/>
        </p:nvCxnSpPr>
        <p:spPr>
          <a:xfrm flipH="1" rot="10800000">
            <a:off x="2655013" y="3697175"/>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795" name="Google Shape;795;g2e7c7bc5007_0_128"/>
          <p:cNvCxnSpPr/>
          <p:nvPr/>
        </p:nvCxnSpPr>
        <p:spPr>
          <a:xfrm flipH="1" rot="10800000">
            <a:off x="4767363" y="3697850"/>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796" name="Google Shape;796;g2e7c7bc5007_0_128"/>
          <p:cNvCxnSpPr/>
          <p:nvPr/>
        </p:nvCxnSpPr>
        <p:spPr>
          <a:xfrm rot="10800000">
            <a:off x="6999000" y="3138125"/>
            <a:ext cx="544500" cy="235800"/>
          </a:xfrm>
          <a:prstGeom prst="straightConnector1">
            <a:avLst/>
          </a:prstGeom>
          <a:noFill/>
          <a:ln cap="flat" cmpd="sng" w="19050">
            <a:solidFill>
              <a:schemeClr val="dk2"/>
            </a:solidFill>
            <a:prstDash val="solid"/>
            <a:round/>
            <a:headEnd len="med" w="med" type="none"/>
            <a:tailEnd len="med" w="med" type="stealth"/>
          </a:ln>
        </p:spPr>
      </p:cxnSp>
      <p:pic>
        <p:nvPicPr>
          <p:cNvPr id="797" name="Google Shape;797;g2e7c7bc5007_0_128"/>
          <p:cNvPicPr preferRelativeResize="0"/>
          <p:nvPr/>
        </p:nvPicPr>
        <p:blipFill>
          <a:blip r:embed="rId8">
            <a:alphaModFix/>
          </a:blip>
          <a:stretch>
            <a:fillRect/>
          </a:stretch>
        </p:blipFill>
        <p:spPr>
          <a:xfrm>
            <a:off x="4126625" y="2203350"/>
            <a:ext cx="610761" cy="235800"/>
          </a:xfrm>
          <a:prstGeom prst="rect">
            <a:avLst/>
          </a:prstGeom>
          <a:noFill/>
          <a:ln>
            <a:noFill/>
          </a:ln>
        </p:spPr>
      </p:pic>
      <p:pic>
        <p:nvPicPr>
          <p:cNvPr id="798" name="Google Shape;798;g2e7c7bc5007_0_128"/>
          <p:cNvPicPr preferRelativeResize="0"/>
          <p:nvPr/>
        </p:nvPicPr>
        <p:blipFill>
          <a:blip r:embed="rId9">
            <a:alphaModFix/>
          </a:blip>
          <a:stretch>
            <a:fillRect/>
          </a:stretch>
        </p:blipFill>
        <p:spPr>
          <a:xfrm>
            <a:off x="4048350" y="457596"/>
            <a:ext cx="5017374" cy="861058"/>
          </a:xfrm>
          <a:prstGeom prst="rect">
            <a:avLst/>
          </a:prstGeom>
          <a:noFill/>
          <a:ln cap="flat" cmpd="sng" w="9525">
            <a:solidFill>
              <a:schemeClr val="dk2"/>
            </a:solidFill>
            <a:prstDash val="solid"/>
            <a:round/>
            <a:headEnd len="sm" w="sm" type="none"/>
            <a:tailEnd len="sm" w="sm" type="none"/>
          </a:ln>
        </p:spPr>
      </p:pic>
      <p:sp>
        <p:nvSpPr>
          <p:cNvPr id="799" name="Google Shape;799;g2e7c7bc5007_0_128"/>
          <p:cNvSpPr txBox="1"/>
          <p:nvPr/>
        </p:nvSpPr>
        <p:spPr>
          <a:xfrm>
            <a:off x="7086200" y="1371000"/>
            <a:ext cx="1949700" cy="31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900">
                <a:solidFill>
                  <a:schemeClr val="accent1"/>
                </a:solidFill>
                <a:latin typeface="Lato"/>
                <a:ea typeface="Lato"/>
                <a:cs typeface="Lato"/>
                <a:sym typeface="Lato"/>
              </a:rPr>
              <a:t>Apologies for different notation</a:t>
            </a:r>
            <a:endParaRPr i="1" sz="900">
              <a:solidFill>
                <a:schemeClr val="accent1"/>
              </a:solidFill>
              <a:latin typeface="Lato"/>
              <a:ea typeface="Lato"/>
              <a:cs typeface="Lato"/>
              <a:sym typeface="Lato"/>
            </a:endParaRPr>
          </a:p>
        </p:txBody>
      </p:sp>
      <p:cxnSp>
        <p:nvCxnSpPr>
          <p:cNvPr id="800" name="Google Shape;800;g2e7c7bc5007_0_128"/>
          <p:cNvCxnSpPr>
            <a:endCxn id="789" idx="2"/>
          </p:cNvCxnSpPr>
          <p:nvPr/>
        </p:nvCxnSpPr>
        <p:spPr>
          <a:xfrm flipH="1" rot="10800000">
            <a:off x="2960400" y="3099950"/>
            <a:ext cx="1611600" cy="300"/>
          </a:xfrm>
          <a:prstGeom prst="straightConnector1">
            <a:avLst/>
          </a:prstGeom>
          <a:noFill/>
          <a:ln cap="flat" cmpd="sng" w="9525">
            <a:solidFill>
              <a:srgbClr val="FF0000"/>
            </a:solidFill>
            <a:prstDash val="solid"/>
            <a:round/>
            <a:headEnd len="med" w="med" type="none"/>
            <a:tailEnd len="med" w="med" type="none"/>
          </a:ln>
        </p:spPr>
      </p:cxnSp>
      <p:sp>
        <p:nvSpPr>
          <p:cNvPr id="801" name="Google Shape;801;g2e7c7bc5007_0_128"/>
          <p:cNvSpPr txBox="1"/>
          <p:nvPr/>
        </p:nvSpPr>
        <p:spPr>
          <a:xfrm>
            <a:off x="3046945" y="3917200"/>
            <a:ext cx="1949700" cy="38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300">
                <a:solidFill>
                  <a:srgbClr val="FF0000"/>
                </a:solidFill>
                <a:latin typeface="Lato"/>
                <a:ea typeface="Lato"/>
                <a:cs typeface="Lato"/>
                <a:sym typeface="Lato"/>
              </a:rPr>
              <a:t>compute gradients</a:t>
            </a:r>
            <a:endParaRPr sz="1300">
              <a:solidFill>
                <a:srgbClr val="FF0000"/>
              </a:solidFill>
              <a:latin typeface="Lato"/>
              <a:ea typeface="Lato"/>
              <a:cs typeface="Lato"/>
              <a:sym typeface="Lato"/>
            </a:endParaRP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5" name="Shape 805"/>
        <p:cNvGrpSpPr/>
        <p:nvPr/>
      </p:nvGrpSpPr>
      <p:grpSpPr>
        <a:xfrm>
          <a:off x="0" y="0"/>
          <a:ext cx="0" cy="0"/>
          <a:chOff x="0" y="0"/>
          <a:chExt cx="0" cy="0"/>
        </a:xfrm>
      </p:grpSpPr>
      <p:sp>
        <p:nvSpPr>
          <p:cNvPr id="806" name="Google Shape;806;g2e7c7bc5007_0_147"/>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Backprop: Efficient NN GD</a:t>
            </a:r>
            <a:endParaRPr/>
          </a:p>
        </p:txBody>
      </p:sp>
      <p:sp>
        <p:nvSpPr>
          <p:cNvPr id="807" name="Google Shape;807;g2e7c7bc5007_0_147"/>
          <p:cNvSpPr txBox="1"/>
          <p:nvPr>
            <p:ph idx="1" type="body"/>
          </p:nvPr>
        </p:nvSpPr>
        <p:spPr>
          <a:xfrm>
            <a:off x="729450" y="2078875"/>
            <a:ext cx="7688700" cy="2874000"/>
          </a:xfrm>
          <a:prstGeom prst="rect">
            <a:avLst/>
          </a:prstGeom>
        </p:spPr>
        <p:txBody>
          <a:bodyPr anchorCtr="0" anchor="t" bIns="91425" lIns="91425" spcFirstLastPara="1" rIns="91425" wrap="square" tIns="91425">
            <a:normAutofit lnSpcReduction="10000"/>
          </a:bodyPr>
          <a:lstStyle/>
          <a:p>
            <a:pPr indent="-330200" lvl="0" marL="457200" rtl="0" algn="l">
              <a:spcBef>
                <a:spcPts val="0"/>
              </a:spcBef>
              <a:spcAft>
                <a:spcPts val="0"/>
              </a:spcAft>
              <a:buSzPts val="1600"/>
              <a:buChar char="-"/>
            </a:pPr>
            <a:r>
              <a:rPr lang="en" sz="1600"/>
              <a:t>Goal: change optimization from                   to  </a:t>
            </a:r>
            <a:endParaRPr sz="1600"/>
          </a:p>
          <a:p>
            <a:pPr indent="-330200" lvl="0" marL="457200" rtl="0" algn="l">
              <a:spcBef>
                <a:spcPts val="0"/>
              </a:spcBef>
              <a:spcAft>
                <a:spcPts val="0"/>
              </a:spcAft>
              <a:buSzPts val="1600"/>
              <a:buChar char="-"/>
            </a:pPr>
            <a:r>
              <a:rPr lang="en" sz="1600"/>
              <a:t>Recall an MLP:</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45720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330200" lvl="0" marL="457200" rtl="0" algn="l">
              <a:spcBef>
                <a:spcPts val="0"/>
              </a:spcBef>
              <a:spcAft>
                <a:spcPts val="0"/>
              </a:spcAft>
              <a:buSzPts val="1600"/>
              <a:buChar char="-"/>
            </a:pPr>
            <a:r>
              <a:rPr lang="en" sz="1600"/>
              <a:t>Use the chain rule to compute the derivatives from output to input</a:t>
            </a:r>
            <a:endParaRPr sz="1600"/>
          </a:p>
          <a:p>
            <a:pPr indent="0" lvl="0" marL="914400" rtl="0" algn="l">
              <a:spcBef>
                <a:spcPts val="0"/>
              </a:spcBef>
              <a:spcAft>
                <a:spcPts val="0"/>
              </a:spcAft>
              <a:buNone/>
            </a:pPr>
            <a:r>
              <a:rPr lang="en" sz="1600"/>
              <a:t>“Backpropagation of errors”</a:t>
            </a:r>
            <a:endParaRPr sz="1600"/>
          </a:p>
        </p:txBody>
      </p:sp>
      <p:pic>
        <p:nvPicPr>
          <p:cNvPr id="808" name="Google Shape;808;g2e7c7bc5007_0_147"/>
          <p:cNvPicPr preferRelativeResize="0"/>
          <p:nvPr/>
        </p:nvPicPr>
        <p:blipFill>
          <a:blip r:embed="rId3">
            <a:alphaModFix/>
          </a:blip>
          <a:stretch>
            <a:fillRect/>
          </a:stretch>
        </p:blipFill>
        <p:spPr>
          <a:xfrm>
            <a:off x="5058051" y="2224050"/>
            <a:ext cx="475800" cy="194417"/>
          </a:xfrm>
          <a:prstGeom prst="rect">
            <a:avLst/>
          </a:prstGeom>
          <a:noFill/>
          <a:ln>
            <a:noFill/>
          </a:ln>
        </p:spPr>
      </p:pic>
      <p:pic>
        <p:nvPicPr>
          <p:cNvPr id="809" name="Google Shape;809;g2e7c7bc5007_0_147"/>
          <p:cNvPicPr preferRelativeResize="0"/>
          <p:nvPr/>
        </p:nvPicPr>
        <p:blipFill>
          <a:blip r:embed="rId4">
            <a:alphaModFix/>
          </a:blip>
          <a:stretch>
            <a:fillRect/>
          </a:stretch>
        </p:blipFill>
        <p:spPr>
          <a:xfrm>
            <a:off x="1912988" y="2747300"/>
            <a:ext cx="5318024" cy="352650"/>
          </a:xfrm>
          <a:prstGeom prst="rect">
            <a:avLst/>
          </a:prstGeom>
          <a:noFill/>
          <a:ln>
            <a:noFill/>
          </a:ln>
        </p:spPr>
      </p:pic>
      <p:pic>
        <p:nvPicPr>
          <p:cNvPr id="810" name="Google Shape;810;g2e7c7bc5007_0_147"/>
          <p:cNvPicPr preferRelativeResize="0"/>
          <p:nvPr/>
        </p:nvPicPr>
        <p:blipFill>
          <a:blip r:embed="rId5">
            <a:alphaModFix/>
          </a:blip>
          <a:stretch>
            <a:fillRect/>
          </a:stretch>
        </p:blipFill>
        <p:spPr>
          <a:xfrm>
            <a:off x="1204438" y="3541975"/>
            <a:ext cx="1379550" cy="313250"/>
          </a:xfrm>
          <a:prstGeom prst="rect">
            <a:avLst/>
          </a:prstGeom>
          <a:noFill/>
          <a:ln>
            <a:noFill/>
          </a:ln>
        </p:spPr>
      </p:pic>
      <p:pic>
        <p:nvPicPr>
          <p:cNvPr id="811" name="Google Shape;811;g2e7c7bc5007_0_147"/>
          <p:cNvPicPr preferRelativeResize="0"/>
          <p:nvPr/>
        </p:nvPicPr>
        <p:blipFill>
          <a:blip r:embed="rId6">
            <a:alphaModFix/>
          </a:blip>
          <a:stretch>
            <a:fillRect/>
          </a:stretch>
        </p:blipFill>
        <p:spPr>
          <a:xfrm>
            <a:off x="3404435" y="3431000"/>
            <a:ext cx="1234710" cy="535200"/>
          </a:xfrm>
          <a:prstGeom prst="rect">
            <a:avLst/>
          </a:prstGeom>
          <a:noFill/>
          <a:ln cap="flat" cmpd="sng" w="9525">
            <a:solidFill>
              <a:srgbClr val="FF0000"/>
            </a:solidFill>
            <a:prstDash val="solid"/>
            <a:round/>
            <a:headEnd len="sm" w="sm" type="none"/>
            <a:tailEnd len="sm" w="sm" type="none"/>
          </a:ln>
        </p:spPr>
      </p:pic>
      <p:pic>
        <p:nvPicPr>
          <p:cNvPr id="812" name="Google Shape;812;g2e7c7bc5007_0_147"/>
          <p:cNvPicPr preferRelativeResize="0"/>
          <p:nvPr/>
        </p:nvPicPr>
        <p:blipFill>
          <a:blip r:embed="rId7">
            <a:alphaModFix/>
          </a:blip>
          <a:stretch>
            <a:fillRect/>
          </a:stretch>
        </p:blipFill>
        <p:spPr>
          <a:xfrm>
            <a:off x="5459598" y="3431000"/>
            <a:ext cx="2483565" cy="535200"/>
          </a:xfrm>
          <a:prstGeom prst="rect">
            <a:avLst/>
          </a:prstGeom>
          <a:noFill/>
          <a:ln>
            <a:noFill/>
          </a:ln>
        </p:spPr>
      </p:pic>
      <p:cxnSp>
        <p:nvCxnSpPr>
          <p:cNvPr id="813" name="Google Shape;813;g2e7c7bc5007_0_147"/>
          <p:cNvCxnSpPr/>
          <p:nvPr/>
        </p:nvCxnSpPr>
        <p:spPr>
          <a:xfrm flipH="1">
            <a:off x="1810200" y="3133250"/>
            <a:ext cx="475800" cy="332400"/>
          </a:xfrm>
          <a:prstGeom prst="straightConnector1">
            <a:avLst/>
          </a:prstGeom>
          <a:noFill/>
          <a:ln cap="flat" cmpd="sng" w="19050">
            <a:solidFill>
              <a:schemeClr val="dk2"/>
            </a:solidFill>
            <a:prstDash val="solid"/>
            <a:round/>
            <a:headEnd len="med" w="med" type="none"/>
            <a:tailEnd len="med" w="med" type="stealth"/>
          </a:ln>
        </p:spPr>
      </p:cxnSp>
      <p:cxnSp>
        <p:nvCxnSpPr>
          <p:cNvPr id="814" name="Google Shape;814;g2e7c7bc5007_0_147"/>
          <p:cNvCxnSpPr/>
          <p:nvPr/>
        </p:nvCxnSpPr>
        <p:spPr>
          <a:xfrm flipH="1" rot="10800000">
            <a:off x="2655013" y="3697175"/>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815" name="Google Shape;815;g2e7c7bc5007_0_147"/>
          <p:cNvCxnSpPr/>
          <p:nvPr/>
        </p:nvCxnSpPr>
        <p:spPr>
          <a:xfrm flipH="1" rot="10800000">
            <a:off x="4767363" y="3697850"/>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816" name="Google Shape;816;g2e7c7bc5007_0_147"/>
          <p:cNvCxnSpPr/>
          <p:nvPr/>
        </p:nvCxnSpPr>
        <p:spPr>
          <a:xfrm rot="10800000">
            <a:off x="6999000" y="3138125"/>
            <a:ext cx="544500" cy="235800"/>
          </a:xfrm>
          <a:prstGeom prst="straightConnector1">
            <a:avLst/>
          </a:prstGeom>
          <a:noFill/>
          <a:ln cap="flat" cmpd="sng" w="19050">
            <a:solidFill>
              <a:schemeClr val="dk2"/>
            </a:solidFill>
            <a:prstDash val="solid"/>
            <a:round/>
            <a:headEnd len="med" w="med" type="none"/>
            <a:tailEnd len="med" w="med" type="stealth"/>
          </a:ln>
        </p:spPr>
      </p:cxnSp>
      <p:pic>
        <p:nvPicPr>
          <p:cNvPr id="817" name="Google Shape;817;g2e7c7bc5007_0_147"/>
          <p:cNvPicPr preferRelativeResize="0"/>
          <p:nvPr/>
        </p:nvPicPr>
        <p:blipFill>
          <a:blip r:embed="rId8">
            <a:alphaModFix/>
          </a:blip>
          <a:stretch>
            <a:fillRect/>
          </a:stretch>
        </p:blipFill>
        <p:spPr>
          <a:xfrm>
            <a:off x="4126625" y="2203350"/>
            <a:ext cx="610761" cy="235800"/>
          </a:xfrm>
          <a:prstGeom prst="rect">
            <a:avLst/>
          </a:prstGeom>
          <a:noFill/>
          <a:ln>
            <a:noFill/>
          </a:ln>
        </p:spPr>
      </p:pic>
      <p:pic>
        <p:nvPicPr>
          <p:cNvPr id="818" name="Google Shape;818;g2e7c7bc5007_0_147"/>
          <p:cNvPicPr preferRelativeResize="0"/>
          <p:nvPr/>
        </p:nvPicPr>
        <p:blipFill>
          <a:blip r:embed="rId9">
            <a:alphaModFix/>
          </a:blip>
          <a:stretch>
            <a:fillRect/>
          </a:stretch>
        </p:blipFill>
        <p:spPr>
          <a:xfrm>
            <a:off x="4048350" y="457596"/>
            <a:ext cx="5017374" cy="861058"/>
          </a:xfrm>
          <a:prstGeom prst="rect">
            <a:avLst/>
          </a:prstGeom>
          <a:noFill/>
          <a:ln cap="flat" cmpd="sng" w="9525">
            <a:solidFill>
              <a:schemeClr val="dk2"/>
            </a:solidFill>
            <a:prstDash val="solid"/>
            <a:round/>
            <a:headEnd len="sm" w="sm" type="none"/>
            <a:tailEnd len="sm" w="sm" type="none"/>
          </a:ln>
        </p:spPr>
      </p:pic>
      <p:sp>
        <p:nvSpPr>
          <p:cNvPr id="819" name="Google Shape;819;g2e7c7bc5007_0_147"/>
          <p:cNvSpPr txBox="1"/>
          <p:nvPr/>
        </p:nvSpPr>
        <p:spPr>
          <a:xfrm>
            <a:off x="7086200" y="1371000"/>
            <a:ext cx="1949700" cy="31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900">
                <a:solidFill>
                  <a:schemeClr val="accent1"/>
                </a:solidFill>
                <a:latin typeface="Lato"/>
                <a:ea typeface="Lato"/>
                <a:cs typeface="Lato"/>
                <a:sym typeface="Lato"/>
              </a:rPr>
              <a:t>Apologies for different notation</a:t>
            </a:r>
            <a:endParaRPr i="1" sz="900">
              <a:solidFill>
                <a:schemeClr val="accent1"/>
              </a:solidFill>
              <a:latin typeface="Lato"/>
              <a:ea typeface="Lato"/>
              <a:cs typeface="Lato"/>
              <a:sym typeface="Lato"/>
            </a:endParaRPr>
          </a:p>
        </p:txBody>
      </p:sp>
      <p:cxnSp>
        <p:nvCxnSpPr>
          <p:cNvPr id="820" name="Google Shape;820;g2e7c7bc5007_0_147"/>
          <p:cNvCxnSpPr/>
          <p:nvPr/>
        </p:nvCxnSpPr>
        <p:spPr>
          <a:xfrm>
            <a:off x="2960490" y="3100225"/>
            <a:ext cx="2687700" cy="0"/>
          </a:xfrm>
          <a:prstGeom prst="straightConnector1">
            <a:avLst/>
          </a:prstGeom>
          <a:noFill/>
          <a:ln cap="flat" cmpd="sng" w="9525">
            <a:solidFill>
              <a:srgbClr val="FF0000"/>
            </a:solidFill>
            <a:prstDash val="solid"/>
            <a:round/>
            <a:headEnd len="med" w="med" type="none"/>
            <a:tailEnd len="med" w="med" type="none"/>
          </a:ln>
        </p:spPr>
      </p:cxnSp>
      <p:sp>
        <p:nvSpPr>
          <p:cNvPr id="821" name="Google Shape;821;g2e7c7bc5007_0_147"/>
          <p:cNvSpPr txBox="1"/>
          <p:nvPr/>
        </p:nvSpPr>
        <p:spPr>
          <a:xfrm>
            <a:off x="3046945" y="3917200"/>
            <a:ext cx="1949700" cy="38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300">
                <a:solidFill>
                  <a:srgbClr val="FF0000"/>
                </a:solidFill>
                <a:latin typeface="Lato"/>
                <a:ea typeface="Lato"/>
                <a:cs typeface="Lato"/>
                <a:sym typeface="Lato"/>
              </a:rPr>
              <a:t>compute gradients</a:t>
            </a:r>
            <a:endParaRPr sz="1300">
              <a:solidFill>
                <a:srgbClr val="FF0000"/>
              </a:solidFill>
              <a:latin typeface="Lato"/>
              <a:ea typeface="Lato"/>
              <a:cs typeface="Lato"/>
              <a:sym typeface="Lato"/>
            </a:endParaRP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5" name="Shape 825"/>
        <p:cNvGrpSpPr/>
        <p:nvPr/>
      </p:nvGrpSpPr>
      <p:grpSpPr>
        <a:xfrm>
          <a:off x="0" y="0"/>
          <a:ext cx="0" cy="0"/>
          <a:chOff x="0" y="0"/>
          <a:chExt cx="0" cy="0"/>
        </a:xfrm>
      </p:grpSpPr>
      <p:sp>
        <p:nvSpPr>
          <p:cNvPr id="826" name="Google Shape;826;g2e7c7bc5007_0_108"/>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Backprop: Efficient NN GD</a:t>
            </a:r>
            <a:endParaRPr/>
          </a:p>
        </p:txBody>
      </p:sp>
      <p:sp>
        <p:nvSpPr>
          <p:cNvPr id="827" name="Google Shape;827;g2e7c7bc5007_0_108"/>
          <p:cNvSpPr txBox="1"/>
          <p:nvPr>
            <p:ph idx="1" type="body"/>
          </p:nvPr>
        </p:nvSpPr>
        <p:spPr>
          <a:xfrm>
            <a:off x="729450" y="2078875"/>
            <a:ext cx="7688700" cy="2874000"/>
          </a:xfrm>
          <a:prstGeom prst="rect">
            <a:avLst/>
          </a:prstGeom>
        </p:spPr>
        <p:txBody>
          <a:bodyPr anchorCtr="0" anchor="t" bIns="91425" lIns="91425" spcFirstLastPara="1" rIns="91425" wrap="square" tIns="91425">
            <a:normAutofit lnSpcReduction="10000"/>
          </a:bodyPr>
          <a:lstStyle/>
          <a:p>
            <a:pPr indent="-330200" lvl="0" marL="457200" rtl="0" algn="l">
              <a:spcBef>
                <a:spcPts val="0"/>
              </a:spcBef>
              <a:spcAft>
                <a:spcPts val="0"/>
              </a:spcAft>
              <a:buSzPts val="1600"/>
              <a:buChar char="-"/>
            </a:pPr>
            <a:r>
              <a:rPr lang="en" sz="1600"/>
              <a:t>Goal: change optimization from                   to  </a:t>
            </a:r>
            <a:endParaRPr sz="1600"/>
          </a:p>
          <a:p>
            <a:pPr indent="-330200" lvl="0" marL="457200" rtl="0" algn="l">
              <a:spcBef>
                <a:spcPts val="0"/>
              </a:spcBef>
              <a:spcAft>
                <a:spcPts val="0"/>
              </a:spcAft>
              <a:buSzPts val="1600"/>
              <a:buChar char="-"/>
            </a:pPr>
            <a:r>
              <a:rPr lang="en" sz="1600"/>
              <a:t>Recall an MLP:</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45720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330200" lvl="0" marL="457200" rtl="0" algn="l">
              <a:spcBef>
                <a:spcPts val="0"/>
              </a:spcBef>
              <a:spcAft>
                <a:spcPts val="0"/>
              </a:spcAft>
              <a:buSzPts val="1600"/>
              <a:buChar char="-"/>
            </a:pPr>
            <a:r>
              <a:rPr lang="en" sz="1600"/>
              <a:t>Use the chain rule to compute the derivatives from output to input</a:t>
            </a:r>
            <a:endParaRPr sz="1600"/>
          </a:p>
          <a:p>
            <a:pPr indent="0" lvl="0" marL="914400" rtl="0" algn="l">
              <a:spcBef>
                <a:spcPts val="0"/>
              </a:spcBef>
              <a:spcAft>
                <a:spcPts val="0"/>
              </a:spcAft>
              <a:buNone/>
            </a:pPr>
            <a:r>
              <a:rPr lang="en" sz="1600"/>
              <a:t>“Backpropagation of errors”</a:t>
            </a:r>
            <a:endParaRPr sz="1600"/>
          </a:p>
        </p:txBody>
      </p:sp>
      <p:pic>
        <p:nvPicPr>
          <p:cNvPr id="828" name="Google Shape;828;g2e7c7bc5007_0_108"/>
          <p:cNvPicPr preferRelativeResize="0"/>
          <p:nvPr/>
        </p:nvPicPr>
        <p:blipFill>
          <a:blip r:embed="rId3">
            <a:alphaModFix/>
          </a:blip>
          <a:stretch>
            <a:fillRect/>
          </a:stretch>
        </p:blipFill>
        <p:spPr>
          <a:xfrm>
            <a:off x="5058051" y="2224050"/>
            <a:ext cx="475800" cy="194417"/>
          </a:xfrm>
          <a:prstGeom prst="rect">
            <a:avLst/>
          </a:prstGeom>
          <a:noFill/>
          <a:ln>
            <a:noFill/>
          </a:ln>
        </p:spPr>
      </p:pic>
      <p:pic>
        <p:nvPicPr>
          <p:cNvPr id="829" name="Google Shape;829;g2e7c7bc5007_0_108"/>
          <p:cNvPicPr preferRelativeResize="0"/>
          <p:nvPr/>
        </p:nvPicPr>
        <p:blipFill>
          <a:blip r:embed="rId4">
            <a:alphaModFix/>
          </a:blip>
          <a:stretch>
            <a:fillRect/>
          </a:stretch>
        </p:blipFill>
        <p:spPr>
          <a:xfrm>
            <a:off x="1912988" y="2747300"/>
            <a:ext cx="5318024" cy="352650"/>
          </a:xfrm>
          <a:prstGeom prst="rect">
            <a:avLst/>
          </a:prstGeom>
          <a:noFill/>
          <a:ln>
            <a:noFill/>
          </a:ln>
        </p:spPr>
      </p:pic>
      <p:pic>
        <p:nvPicPr>
          <p:cNvPr id="830" name="Google Shape;830;g2e7c7bc5007_0_108"/>
          <p:cNvPicPr preferRelativeResize="0"/>
          <p:nvPr/>
        </p:nvPicPr>
        <p:blipFill>
          <a:blip r:embed="rId5">
            <a:alphaModFix/>
          </a:blip>
          <a:stretch>
            <a:fillRect/>
          </a:stretch>
        </p:blipFill>
        <p:spPr>
          <a:xfrm>
            <a:off x="1204438" y="3541975"/>
            <a:ext cx="1379550" cy="313250"/>
          </a:xfrm>
          <a:prstGeom prst="rect">
            <a:avLst/>
          </a:prstGeom>
          <a:noFill/>
          <a:ln>
            <a:noFill/>
          </a:ln>
        </p:spPr>
      </p:pic>
      <p:pic>
        <p:nvPicPr>
          <p:cNvPr id="831" name="Google Shape;831;g2e7c7bc5007_0_108"/>
          <p:cNvPicPr preferRelativeResize="0"/>
          <p:nvPr/>
        </p:nvPicPr>
        <p:blipFill>
          <a:blip r:embed="rId6">
            <a:alphaModFix/>
          </a:blip>
          <a:stretch>
            <a:fillRect/>
          </a:stretch>
        </p:blipFill>
        <p:spPr>
          <a:xfrm>
            <a:off x="3404435" y="3431000"/>
            <a:ext cx="1234710" cy="535200"/>
          </a:xfrm>
          <a:prstGeom prst="rect">
            <a:avLst/>
          </a:prstGeom>
          <a:noFill/>
          <a:ln cap="flat" cmpd="sng" w="9525">
            <a:solidFill>
              <a:srgbClr val="FF0000"/>
            </a:solidFill>
            <a:prstDash val="solid"/>
            <a:round/>
            <a:headEnd len="sm" w="sm" type="none"/>
            <a:tailEnd len="sm" w="sm" type="none"/>
          </a:ln>
        </p:spPr>
      </p:pic>
      <p:pic>
        <p:nvPicPr>
          <p:cNvPr id="832" name="Google Shape;832;g2e7c7bc5007_0_108"/>
          <p:cNvPicPr preferRelativeResize="0"/>
          <p:nvPr/>
        </p:nvPicPr>
        <p:blipFill>
          <a:blip r:embed="rId7">
            <a:alphaModFix/>
          </a:blip>
          <a:stretch>
            <a:fillRect/>
          </a:stretch>
        </p:blipFill>
        <p:spPr>
          <a:xfrm>
            <a:off x="5459598" y="3431000"/>
            <a:ext cx="2483565" cy="535200"/>
          </a:xfrm>
          <a:prstGeom prst="rect">
            <a:avLst/>
          </a:prstGeom>
          <a:noFill/>
          <a:ln>
            <a:noFill/>
          </a:ln>
        </p:spPr>
      </p:pic>
      <p:cxnSp>
        <p:nvCxnSpPr>
          <p:cNvPr id="833" name="Google Shape;833;g2e7c7bc5007_0_108"/>
          <p:cNvCxnSpPr/>
          <p:nvPr/>
        </p:nvCxnSpPr>
        <p:spPr>
          <a:xfrm flipH="1">
            <a:off x="1810200" y="3133250"/>
            <a:ext cx="475800" cy="332400"/>
          </a:xfrm>
          <a:prstGeom prst="straightConnector1">
            <a:avLst/>
          </a:prstGeom>
          <a:noFill/>
          <a:ln cap="flat" cmpd="sng" w="19050">
            <a:solidFill>
              <a:schemeClr val="dk2"/>
            </a:solidFill>
            <a:prstDash val="solid"/>
            <a:round/>
            <a:headEnd len="med" w="med" type="none"/>
            <a:tailEnd len="med" w="med" type="stealth"/>
          </a:ln>
        </p:spPr>
      </p:cxnSp>
      <p:cxnSp>
        <p:nvCxnSpPr>
          <p:cNvPr id="834" name="Google Shape;834;g2e7c7bc5007_0_108"/>
          <p:cNvCxnSpPr/>
          <p:nvPr/>
        </p:nvCxnSpPr>
        <p:spPr>
          <a:xfrm flipH="1" rot="10800000">
            <a:off x="2655013" y="3697175"/>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835" name="Google Shape;835;g2e7c7bc5007_0_108"/>
          <p:cNvCxnSpPr/>
          <p:nvPr/>
        </p:nvCxnSpPr>
        <p:spPr>
          <a:xfrm flipH="1" rot="10800000">
            <a:off x="4767363" y="3697850"/>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836" name="Google Shape;836;g2e7c7bc5007_0_108"/>
          <p:cNvCxnSpPr/>
          <p:nvPr/>
        </p:nvCxnSpPr>
        <p:spPr>
          <a:xfrm rot="10800000">
            <a:off x="6999000" y="3138125"/>
            <a:ext cx="544500" cy="235800"/>
          </a:xfrm>
          <a:prstGeom prst="straightConnector1">
            <a:avLst/>
          </a:prstGeom>
          <a:noFill/>
          <a:ln cap="flat" cmpd="sng" w="19050">
            <a:solidFill>
              <a:schemeClr val="dk2"/>
            </a:solidFill>
            <a:prstDash val="solid"/>
            <a:round/>
            <a:headEnd len="med" w="med" type="none"/>
            <a:tailEnd len="med" w="med" type="stealth"/>
          </a:ln>
        </p:spPr>
      </p:cxnSp>
      <p:pic>
        <p:nvPicPr>
          <p:cNvPr id="837" name="Google Shape;837;g2e7c7bc5007_0_108"/>
          <p:cNvPicPr preferRelativeResize="0"/>
          <p:nvPr/>
        </p:nvPicPr>
        <p:blipFill>
          <a:blip r:embed="rId8">
            <a:alphaModFix/>
          </a:blip>
          <a:stretch>
            <a:fillRect/>
          </a:stretch>
        </p:blipFill>
        <p:spPr>
          <a:xfrm>
            <a:off x="4126625" y="2203350"/>
            <a:ext cx="610761" cy="235800"/>
          </a:xfrm>
          <a:prstGeom prst="rect">
            <a:avLst/>
          </a:prstGeom>
          <a:noFill/>
          <a:ln>
            <a:noFill/>
          </a:ln>
        </p:spPr>
      </p:pic>
      <p:pic>
        <p:nvPicPr>
          <p:cNvPr id="838" name="Google Shape;838;g2e7c7bc5007_0_108"/>
          <p:cNvPicPr preferRelativeResize="0"/>
          <p:nvPr/>
        </p:nvPicPr>
        <p:blipFill>
          <a:blip r:embed="rId9">
            <a:alphaModFix/>
          </a:blip>
          <a:stretch>
            <a:fillRect/>
          </a:stretch>
        </p:blipFill>
        <p:spPr>
          <a:xfrm>
            <a:off x="4048350" y="457596"/>
            <a:ext cx="5017374" cy="861058"/>
          </a:xfrm>
          <a:prstGeom prst="rect">
            <a:avLst/>
          </a:prstGeom>
          <a:noFill/>
          <a:ln cap="flat" cmpd="sng" w="9525">
            <a:solidFill>
              <a:schemeClr val="dk2"/>
            </a:solidFill>
            <a:prstDash val="solid"/>
            <a:round/>
            <a:headEnd len="sm" w="sm" type="none"/>
            <a:tailEnd len="sm" w="sm" type="none"/>
          </a:ln>
        </p:spPr>
      </p:pic>
      <p:sp>
        <p:nvSpPr>
          <p:cNvPr id="839" name="Google Shape;839;g2e7c7bc5007_0_108"/>
          <p:cNvSpPr txBox="1"/>
          <p:nvPr/>
        </p:nvSpPr>
        <p:spPr>
          <a:xfrm>
            <a:off x="7086200" y="1371000"/>
            <a:ext cx="1949700" cy="31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900">
                <a:solidFill>
                  <a:schemeClr val="accent1"/>
                </a:solidFill>
                <a:latin typeface="Lato"/>
                <a:ea typeface="Lato"/>
                <a:cs typeface="Lato"/>
                <a:sym typeface="Lato"/>
              </a:rPr>
              <a:t>Apologies for different notation</a:t>
            </a:r>
            <a:endParaRPr i="1" sz="900">
              <a:solidFill>
                <a:schemeClr val="accent1"/>
              </a:solidFill>
              <a:latin typeface="Lato"/>
              <a:ea typeface="Lato"/>
              <a:cs typeface="Lato"/>
              <a:sym typeface="Lato"/>
            </a:endParaRPr>
          </a:p>
        </p:txBody>
      </p:sp>
      <p:cxnSp>
        <p:nvCxnSpPr>
          <p:cNvPr id="840" name="Google Shape;840;g2e7c7bc5007_0_108"/>
          <p:cNvCxnSpPr/>
          <p:nvPr/>
        </p:nvCxnSpPr>
        <p:spPr>
          <a:xfrm>
            <a:off x="2960490" y="3100225"/>
            <a:ext cx="4328700" cy="0"/>
          </a:xfrm>
          <a:prstGeom prst="straightConnector1">
            <a:avLst/>
          </a:prstGeom>
          <a:noFill/>
          <a:ln cap="flat" cmpd="sng" w="9525">
            <a:solidFill>
              <a:srgbClr val="FF0000"/>
            </a:solidFill>
            <a:prstDash val="solid"/>
            <a:round/>
            <a:headEnd len="med" w="med" type="none"/>
            <a:tailEnd len="med" w="med" type="none"/>
          </a:ln>
        </p:spPr>
      </p:cxnSp>
      <p:sp>
        <p:nvSpPr>
          <p:cNvPr id="841" name="Google Shape;841;g2e7c7bc5007_0_108"/>
          <p:cNvSpPr txBox="1"/>
          <p:nvPr/>
        </p:nvSpPr>
        <p:spPr>
          <a:xfrm>
            <a:off x="3046945" y="3917200"/>
            <a:ext cx="1949700" cy="38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300">
                <a:solidFill>
                  <a:srgbClr val="FF0000"/>
                </a:solidFill>
                <a:latin typeface="Lato"/>
                <a:ea typeface="Lato"/>
                <a:cs typeface="Lato"/>
                <a:sym typeface="Lato"/>
              </a:rPr>
              <a:t>compute gradients</a:t>
            </a:r>
            <a:endParaRPr sz="1300">
              <a:solidFill>
                <a:srgbClr val="FF0000"/>
              </a:solidFill>
              <a:latin typeface="Lato"/>
              <a:ea typeface="Lato"/>
              <a:cs typeface="Lato"/>
              <a:sym typeface="Lato"/>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5" name="Shape 845"/>
        <p:cNvGrpSpPr/>
        <p:nvPr/>
      </p:nvGrpSpPr>
      <p:grpSpPr>
        <a:xfrm>
          <a:off x="0" y="0"/>
          <a:ext cx="0" cy="0"/>
          <a:chOff x="0" y="0"/>
          <a:chExt cx="0" cy="0"/>
        </a:xfrm>
      </p:grpSpPr>
      <p:sp>
        <p:nvSpPr>
          <p:cNvPr id="846" name="Google Shape;846;g36268302918_2_164"/>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Backprop: Efficient NN GD</a:t>
            </a:r>
            <a:endParaRPr/>
          </a:p>
        </p:txBody>
      </p:sp>
      <p:sp>
        <p:nvSpPr>
          <p:cNvPr id="847" name="Google Shape;847;g36268302918_2_164"/>
          <p:cNvSpPr txBox="1"/>
          <p:nvPr>
            <p:ph idx="1" type="body"/>
          </p:nvPr>
        </p:nvSpPr>
        <p:spPr>
          <a:xfrm>
            <a:off x="729450" y="2078875"/>
            <a:ext cx="7688700" cy="2874000"/>
          </a:xfrm>
          <a:prstGeom prst="rect">
            <a:avLst/>
          </a:prstGeom>
        </p:spPr>
        <p:txBody>
          <a:bodyPr anchorCtr="0" anchor="t" bIns="91425" lIns="91425" spcFirstLastPara="1" rIns="91425" wrap="square" tIns="91425">
            <a:normAutofit lnSpcReduction="10000"/>
          </a:bodyPr>
          <a:lstStyle/>
          <a:p>
            <a:pPr indent="-330200" lvl="0" marL="457200" rtl="0" algn="l">
              <a:spcBef>
                <a:spcPts val="0"/>
              </a:spcBef>
              <a:spcAft>
                <a:spcPts val="0"/>
              </a:spcAft>
              <a:buSzPts val="1600"/>
              <a:buChar char="-"/>
            </a:pPr>
            <a:r>
              <a:rPr lang="en" sz="1600"/>
              <a:t>Goal: change optimization from                   to  </a:t>
            </a:r>
            <a:endParaRPr sz="1600"/>
          </a:p>
          <a:p>
            <a:pPr indent="-330200" lvl="0" marL="457200" rtl="0" algn="l">
              <a:spcBef>
                <a:spcPts val="0"/>
              </a:spcBef>
              <a:spcAft>
                <a:spcPts val="0"/>
              </a:spcAft>
              <a:buSzPts val="1600"/>
              <a:buChar char="-"/>
            </a:pPr>
            <a:r>
              <a:rPr lang="en" sz="1600"/>
              <a:t>Recall an MLP:</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45720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330200" lvl="0" marL="457200" rtl="0" algn="l">
              <a:spcBef>
                <a:spcPts val="0"/>
              </a:spcBef>
              <a:spcAft>
                <a:spcPts val="0"/>
              </a:spcAft>
              <a:buSzPts val="1600"/>
              <a:buChar char="-"/>
            </a:pPr>
            <a:r>
              <a:rPr lang="en" sz="1600"/>
              <a:t>Use the chain rule to compute the derivatives from output to input</a:t>
            </a:r>
            <a:endParaRPr sz="1600"/>
          </a:p>
          <a:p>
            <a:pPr indent="0" lvl="0" marL="914400" rtl="0" algn="l">
              <a:spcBef>
                <a:spcPts val="0"/>
              </a:spcBef>
              <a:spcAft>
                <a:spcPts val="0"/>
              </a:spcAft>
              <a:buNone/>
            </a:pPr>
            <a:r>
              <a:rPr lang="en" sz="1600"/>
              <a:t>“Backpropagation of errors”</a:t>
            </a:r>
            <a:endParaRPr sz="1600"/>
          </a:p>
        </p:txBody>
      </p:sp>
      <p:pic>
        <p:nvPicPr>
          <p:cNvPr id="848" name="Google Shape;848;g36268302918_2_164"/>
          <p:cNvPicPr preferRelativeResize="0"/>
          <p:nvPr/>
        </p:nvPicPr>
        <p:blipFill>
          <a:blip r:embed="rId3">
            <a:alphaModFix/>
          </a:blip>
          <a:stretch>
            <a:fillRect/>
          </a:stretch>
        </p:blipFill>
        <p:spPr>
          <a:xfrm>
            <a:off x="5058051" y="2224050"/>
            <a:ext cx="475800" cy="194417"/>
          </a:xfrm>
          <a:prstGeom prst="rect">
            <a:avLst/>
          </a:prstGeom>
          <a:noFill/>
          <a:ln>
            <a:noFill/>
          </a:ln>
        </p:spPr>
      </p:pic>
      <p:pic>
        <p:nvPicPr>
          <p:cNvPr id="849" name="Google Shape;849;g36268302918_2_164"/>
          <p:cNvPicPr preferRelativeResize="0"/>
          <p:nvPr/>
        </p:nvPicPr>
        <p:blipFill>
          <a:blip r:embed="rId4">
            <a:alphaModFix/>
          </a:blip>
          <a:stretch>
            <a:fillRect/>
          </a:stretch>
        </p:blipFill>
        <p:spPr>
          <a:xfrm>
            <a:off x="1912988" y="2747300"/>
            <a:ext cx="5318024" cy="352650"/>
          </a:xfrm>
          <a:prstGeom prst="rect">
            <a:avLst/>
          </a:prstGeom>
          <a:noFill/>
          <a:ln>
            <a:noFill/>
          </a:ln>
        </p:spPr>
      </p:pic>
      <p:pic>
        <p:nvPicPr>
          <p:cNvPr id="850" name="Google Shape;850;g36268302918_2_164"/>
          <p:cNvPicPr preferRelativeResize="0"/>
          <p:nvPr/>
        </p:nvPicPr>
        <p:blipFill>
          <a:blip r:embed="rId5">
            <a:alphaModFix/>
          </a:blip>
          <a:stretch>
            <a:fillRect/>
          </a:stretch>
        </p:blipFill>
        <p:spPr>
          <a:xfrm>
            <a:off x="1204438" y="3541975"/>
            <a:ext cx="1379550" cy="313250"/>
          </a:xfrm>
          <a:prstGeom prst="rect">
            <a:avLst/>
          </a:prstGeom>
          <a:noFill/>
          <a:ln>
            <a:noFill/>
          </a:ln>
        </p:spPr>
      </p:pic>
      <p:pic>
        <p:nvPicPr>
          <p:cNvPr id="851" name="Google Shape;851;g36268302918_2_164"/>
          <p:cNvPicPr preferRelativeResize="0"/>
          <p:nvPr/>
        </p:nvPicPr>
        <p:blipFill>
          <a:blip r:embed="rId6">
            <a:alphaModFix/>
          </a:blip>
          <a:stretch>
            <a:fillRect/>
          </a:stretch>
        </p:blipFill>
        <p:spPr>
          <a:xfrm>
            <a:off x="3404435" y="3431000"/>
            <a:ext cx="1234710" cy="535200"/>
          </a:xfrm>
          <a:prstGeom prst="rect">
            <a:avLst/>
          </a:prstGeom>
          <a:noFill/>
          <a:ln>
            <a:noFill/>
          </a:ln>
        </p:spPr>
      </p:pic>
      <p:pic>
        <p:nvPicPr>
          <p:cNvPr id="852" name="Google Shape;852;g36268302918_2_164"/>
          <p:cNvPicPr preferRelativeResize="0"/>
          <p:nvPr/>
        </p:nvPicPr>
        <p:blipFill>
          <a:blip r:embed="rId7">
            <a:alphaModFix/>
          </a:blip>
          <a:stretch>
            <a:fillRect/>
          </a:stretch>
        </p:blipFill>
        <p:spPr>
          <a:xfrm>
            <a:off x="5459598" y="3431000"/>
            <a:ext cx="2483565" cy="535200"/>
          </a:xfrm>
          <a:prstGeom prst="rect">
            <a:avLst/>
          </a:prstGeom>
          <a:noFill/>
          <a:ln cap="flat" cmpd="sng" w="9525">
            <a:solidFill>
              <a:srgbClr val="FF0000"/>
            </a:solidFill>
            <a:prstDash val="solid"/>
            <a:round/>
            <a:headEnd len="sm" w="sm" type="none"/>
            <a:tailEnd len="sm" w="sm" type="none"/>
          </a:ln>
        </p:spPr>
      </p:pic>
      <p:cxnSp>
        <p:nvCxnSpPr>
          <p:cNvPr id="853" name="Google Shape;853;g36268302918_2_164"/>
          <p:cNvCxnSpPr/>
          <p:nvPr/>
        </p:nvCxnSpPr>
        <p:spPr>
          <a:xfrm flipH="1">
            <a:off x="1810200" y="3133250"/>
            <a:ext cx="475800" cy="332400"/>
          </a:xfrm>
          <a:prstGeom prst="straightConnector1">
            <a:avLst/>
          </a:prstGeom>
          <a:noFill/>
          <a:ln cap="flat" cmpd="sng" w="19050">
            <a:solidFill>
              <a:schemeClr val="dk2"/>
            </a:solidFill>
            <a:prstDash val="solid"/>
            <a:round/>
            <a:headEnd len="med" w="med" type="none"/>
            <a:tailEnd len="med" w="med" type="stealth"/>
          </a:ln>
        </p:spPr>
      </p:cxnSp>
      <p:cxnSp>
        <p:nvCxnSpPr>
          <p:cNvPr id="854" name="Google Shape;854;g36268302918_2_164"/>
          <p:cNvCxnSpPr/>
          <p:nvPr/>
        </p:nvCxnSpPr>
        <p:spPr>
          <a:xfrm flipH="1" rot="10800000">
            <a:off x="2655013" y="3697175"/>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855" name="Google Shape;855;g36268302918_2_164"/>
          <p:cNvCxnSpPr/>
          <p:nvPr/>
        </p:nvCxnSpPr>
        <p:spPr>
          <a:xfrm flipH="1" rot="10800000">
            <a:off x="4767363" y="3697850"/>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856" name="Google Shape;856;g36268302918_2_164"/>
          <p:cNvCxnSpPr/>
          <p:nvPr/>
        </p:nvCxnSpPr>
        <p:spPr>
          <a:xfrm rot="10800000">
            <a:off x="6999000" y="3138125"/>
            <a:ext cx="544500" cy="235800"/>
          </a:xfrm>
          <a:prstGeom prst="straightConnector1">
            <a:avLst/>
          </a:prstGeom>
          <a:noFill/>
          <a:ln cap="flat" cmpd="sng" w="19050">
            <a:solidFill>
              <a:schemeClr val="dk2"/>
            </a:solidFill>
            <a:prstDash val="solid"/>
            <a:round/>
            <a:headEnd len="med" w="med" type="none"/>
            <a:tailEnd len="med" w="med" type="stealth"/>
          </a:ln>
        </p:spPr>
      </p:cxnSp>
      <p:pic>
        <p:nvPicPr>
          <p:cNvPr id="857" name="Google Shape;857;g36268302918_2_164"/>
          <p:cNvPicPr preferRelativeResize="0"/>
          <p:nvPr/>
        </p:nvPicPr>
        <p:blipFill>
          <a:blip r:embed="rId8">
            <a:alphaModFix/>
          </a:blip>
          <a:stretch>
            <a:fillRect/>
          </a:stretch>
        </p:blipFill>
        <p:spPr>
          <a:xfrm>
            <a:off x="4126625" y="2203350"/>
            <a:ext cx="610761" cy="235800"/>
          </a:xfrm>
          <a:prstGeom prst="rect">
            <a:avLst/>
          </a:prstGeom>
          <a:noFill/>
          <a:ln>
            <a:noFill/>
          </a:ln>
        </p:spPr>
      </p:pic>
      <p:sp>
        <p:nvSpPr>
          <p:cNvPr id="858" name="Google Shape;858;g36268302918_2_164"/>
          <p:cNvSpPr txBox="1"/>
          <p:nvPr/>
        </p:nvSpPr>
        <p:spPr>
          <a:xfrm>
            <a:off x="5726533" y="3917200"/>
            <a:ext cx="1949700" cy="38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300">
                <a:solidFill>
                  <a:srgbClr val="FF0000"/>
                </a:solidFill>
                <a:latin typeface="Lato"/>
                <a:ea typeface="Lato"/>
                <a:cs typeface="Lato"/>
                <a:sym typeface="Lato"/>
              </a:rPr>
              <a:t>u</a:t>
            </a:r>
            <a:r>
              <a:rPr lang="en" sz="1300">
                <a:solidFill>
                  <a:srgbClr val="FF0000"/>
                </a:solidFill>
                <a:latin typeface="Lato"/>
                <a:ea typeface="Lato"/>
                <a:cs typeface="Lato"/>
                <a:sym typeface="Lato"/>
              </a:rPr>
              <a:t>pdate weights</a:t>
            </a:r>
            <a:endParaRPr sz="1300">
              <a:solidFill>
                <a:srgbClr val="FF0000"/>
              </a:solidFill>
              <a:latin typeface="Lato"/>
              <a:ea typeface="Lato"/>
              <a:cs typeface="Lato"/>
              <a:sym typeface="Lato"/>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2" name="Shape 862"/>
        <p:cNvGrpSpPr/>
        <p:nvPr/>
      </p:nvGrpSpPr>
      <p:grpSpPr>
        <a:xfrm>
          <a:off x="0" y="0"/>
          <a:ext cx="0" cy="0"/>
          <a:chOff x="0" y="0"/>
          <a:chExt cx="0" cy="0"/>
        </a:xfrm>
      </p:grpSpPr>
      <p:sp>
        <p:nvSpPr>
          <p:cNvPr id="863" name="Google Shape;863;g36268302918_2_183"/>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Backprop: Efficient NN GD</a:t>
            </a:r>
            <a:endParaRPr/>
          </a:p>
        </p:txBody>
      </p:sp>
      <p:sp>
        <p:nvSpPr>
          <p:cNvPr id="864" name="Google Shape;864;g36268302918_2_183"/>
          <p:cNvSpPr txBox="1"/>
          <p:nvPr>
            <p:ph idx="1" type="body"/>
          </p:nvPr>
        </p:nvSpPr>
        <p:spPr>
          <a:xfrm>
            <a:off x="729450" y="2078875"/>
            <a:ext cx="7688700" cy="2874000"/>
          </a:xfrm>
          <a:prstGeom prst="rect">
            <a:avLst/>
          </a:prstGeom>
        </p:spPr>
        <p:txBody>
          <a:bodyPr anchorCtr="0" anchor="t" bIns="91425" lIns="91425" spcFirstLastPara="1" rIns="91425" wrap="square" tIns="91425">
            <a:normAutofit lnSpcReduction="10000"/>
          </a:bodyPr>
          <a:lstStyle/>
          <a:p>
            <a:pPr indent="-330200" lvl="0" marL="457200" rtl="0" algn="l">
              <a:spcBef>
                <a:spcPts val="0"/>
              </a:spcBef>
              <a:spcAft>
                <a:spcPts val="0"/>
              </a:spcAft>
              <a:buSzPts val="1600"/>
              <a:buChar char="-"/>
            </a:pPr>
            <a:r>
              <a:rPr lang="en" sz="1600"/>
              <a:t>Goal: change optimization from                   to  </a:t>
            </a:r>
            <a:endParaRPr sz="1600"/>
          </a:p>
          <a:p>
            <a:pPr indent="-330200" lvl="0" marL="457200" rtl="0" algn="l">
              <a:spcBef>
                <a:spcPts val="0"/>
              </a:spcBef>
              <a:spcAft>
                <a:spcPts val="0"/>
              </a:spcAft>
              <a:buSzPts val="1600"/>
              <a:buChar char="-"/>
            </a:pPr>
            <a:r>
              <a:rPr lang="en" sz="1600"/>
              <a:t>Recall an MLP:</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45720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t/>
            </a:r>
            <a:endParaRPr sz="1600"/>
          </a:p>
          <a:p>
            <a:pPr indent="-330200" lvl="0" marL="457200" rtl="0" algn="l">
              <a:spcBef>
                <a:spcPts val="0"/>
              </a:spcBef>
              <a:spcAft>
                <a:spcPts val="0"/>
              </a:spcAft>
              <a:buSzPts val="1600"/>
              <a:buChar char="-"/>
            </a:pPr>
            <a:r>
              <a:rPr lang="en" sz="1600"/>
              <a:t>Use the chain rule to compute the derivatives from output to input</a:t>
            </a:r>
            <a:endParaRPr sz="1600"/>
          </a:p>
          <a:p>
            <a:pPr indent="0" lvl="0" marL="914400" rtl="0" algn="l">
              <a:spcBef>
                <a:spcPts val="0"/>
              </a:spcBef>
              <a:spcAft>
                <a:spcPts val="0"/>
              </a:spcAft>
              <a:buNone/>
            </a:pPr>
            <a:r>
              <a:rPr lang="en" sz="1600"/>
              <a:t>“Backpropagation of errors”</a:t>
            </a:r>
            <a:endParaRPr sz="1600"/>
          </a:p>
        </p:txBody>
      </p:sp>
      <p:pic>
        <p:nvPicPr>
          <p:cNvPr id="865" name="Google Shape;865;g36268302918_2_183"/>
          <p:cNvPicPr preferRelativeResize="0"/>
          <p:nvPr/>
        </p:nvPicPr>
        <p:blipFill>
          <a:blip r:embed="rId3">
            <a:alphaModFix/>
          </a:blip>
          <a:stretch>
            <a:fillRect/>
          </a:stretch>
        </p:blipFill>
        <p:spPr>
          <a:xfrm>
            <a:off x="5058051" y="2224050"/>
            <a:ext cx="475800" cy="194417"/>
          </a:xfrm>
          <a:prstGeom prst="rect">
            <a:avLst/>
          </a:prstGeom>
          <a:noFill/>
          <a:ln>
            <a:noFill/>
          </a:ln>
        </p:spPr>
      </p:pic>
      <p:pic>
        <p:nvPicPr>
          <p:cNvPr id="866" name="Google Shape;866;g36268302918_2_183"/>
          <p:cNvPicPr preferRelativeResize="0"/>
          <p:nvPr/>
        </p:nvPicPr>
        <p:blipFill>
          <a:blip r:embed="rId4">
            <a:alphaModFix/>
          </a:blip>
          <a:stretch>
            <a:fillRect/>
          </a:stretch>
        </p:blipFill>
        <p:spPr>
          <a:xfrm>
            <a:off x="1912988" y="2747300"/>
            <a:ext cx="5318024" cy="352650"/>
          </a:xfrm>
          <a:prstGeom prst="rect">
            <a:avLst/>
          </a:prstGeom>
          <a:noFill/>
          <a:ln>
            <a:noFill/>
          </a:ln>
        </p:spPr>
      </p:pic>
      <p:pic>
        <p:nvPicPr>
          <p:cNvPr id="867" name="Google Shape;867;g36268302918_2_183"/>
          <p:cNvPicPr preferRelativeResize="0"/>
          <p:nvPr/>
        </p:nvPicPr>
        <p:blipFill>
          <a:blip r:embed="rId5">
            <a:alphaModFix/>
          </a:blip>
          <a:stretch>
            <a:fillRect/>
          </a:stretch>
        </p:blipFill>
        <p:spPr>
          <a:xfrm>
            <a:off x="1204438" y="3541975"/>
            <a:ext cx="1379550" cy="313250"/>
          </a:xfrm>
          <a:prstGeom prst="rect">
            <a:avLst/>
          </a:prstGeom>
          <a:noFill/>
          <a:ln>
            <a:noFill/>
          </a:ln>
        </p:spPr>
      </p:pic>
      <p:pic>
        <p:nvPicPr>
          <p:cNvPr id="868" name="Google Shape;868;g36268302918_2_183"/>
          <p:cNvPicPr preferRelativeResize="0"/>
          <p:nvPr/>
        </p:nvPicPr>
        <p:blipFill>
          <a:blip r:embed="rId6">
            <a:alphaModFix/>
          </a:blip>
          <a:stretch>
            <a:fillRect/>
          </a:stretch>
        </p:blipFill>
        <p:spPr>
          <a:xfrm>
            <a:off x="3404435" y="3431000"/>
            <a:ext cx="1234710" cy="535200"/>
          </a:xfrm>
          <a:prstGeom prst="rect">
            <a:avLst/>
          </a:prstGeom>
          <a:noFill/>
          <a:ln>
            <a:noFill/>
          </a:ln>
        </p:spPr>
      </p:pic>
      <p:pic>
        <p:nvPicPr>
          <p:cNvPr id="869" name="Google Shape;869;g36268302918_2_183"/>
          <p:cNvPicPr preferRelativeResize="0"/>
          <p:nvPr/>
        </p:nvPicPr>
        <p:blipFill>
          <a:blip r:embed="rId7">
            <a:alphaModFix/>
          </a:blip>
          <a:stretch>
            <a:fillRect/>
          </a:stretch>
        </p:blipFill>
        <p:spPr>
          <a:xfrm>
            <a:off x="5459598" y="3431000"/>
            <a:ext cx="2483565" cy="535200"/>
          </a:xfrm>
          <a:prstGeom prst="rect">
            <a:avLst/>
          </a:prstGeom>
          <a:noFill/>
          <a:ln>
            <a:noFill/>
          </a:ln>
        </p:spPr>
      </p:pic>
      <p:cxnSp>
        <p:nvCxnSpPr>
          <p:cNvPr id="870" name="Google Shape;870;g36268302918_2_183"/>
          <p:cNvCxnSpPr/>
          <p:nvPr/>
        </p:nvCxnSpPr>
        <p:spPr>
          <a:xfrm flipH="1">
            <a:off x="1810200" y="3133250"/>
            <a:ext cx="475800" cy="332400"/>
          </a:xfrm>
          <a:prstGeom prst="straightConnector1">
            <a:avLst/>
          </a:prstGeom>
          <a:noFill/>
          <a:ln cap="flat" cmpd="sng" w="19050">
            <a:solidFill>
              <a:schemeClr val="dk2"/>
            </a:solidFill>
            <a:prstDash val="solid"/>
            <a:round/>
            <a:headEnd len="med" w="med" type="none"/>
            <a:tailEnd len="med" w="med" type="stealth"/>
          </a:ln>
        </p:spPr>
      </p:cxnSp>
      <p:cxnSp>
        <p:nvCxnSpPr>
          <p:cNvPr id="871" name="Google Shape;871;g36268302918_2_183"/>
          <p:cNvCxnSpPr/>
          <p:nvPr/>
        </p:nvCxnSpPr>
        <p:spPr>
          <a:xfrm flipH="1" rot="10800000">
            <a:off x="2655013" y="3697175"/>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872" name="Google Shape;872;g36268302918_2_183"/>
          <p:cNvCxnSpPr/>
          <p:nvPr/>
        </p:nvCxnSpPr>
        <p:spPr>
          <a:xfrm flipH="1" rot="10800000">
            <a:off x="4767363" y="3697850"/>
            <a:ext cx="564000" cy="1500"/>
          </a:xfrm>
          <a:prstGeom prst="straightConnector1">
            <a:avLst/>
          </a:prstGeom>
          <a:noFill/>
          <a:ln cap="flat" cmpd="sng" w="19050">
            <a:solidFill>
              <a:schemeClr val="dk2"/>
            </a:solidFill>
            <a:prstDash val="solid"/>
            <a:round/>
            <a:headEnd len="med" w="med" type="none"/>
            <a:tailEnd len="med" w="med" type="stealth"/>
          </a:ln>
        </p:spPr>
      </p:cxnSp>
      <p:cxnSp>
        <p:nvCxnSpPr>
          <p:cNvPr id="873" name="Google Shape;873;g36268302918_2_183"/>
          <p:cNvCxnSpPr/>
          <p:nvPr/>
        </p:nvCxnSpPr>
        <p:spPr>
          <a:xfrm rot="10800000">
            <a:off x="6999000" y="3138125"/>
            <a:ext cx="544500" cy="235800"/>
          </a:xfrm>
          <a:prstGeom prst="straightConnector1">
            <a:avLst/>
          </a:prstGeom>
          <a:noFill/>
          <a:ln cap="flat" cmpd="sng" w="19050">
            <a:solidFill>
              <a:schemeClr val="dk2"/>
            </a:solidFill>
            <a:prstDash val="solid"/>
            <a:round/>
            <a:headEnd len="med" w="med" type="none"/>
            <a:tailEnd len="med" w="med" type="stealth"/>
          </a:ln>
        </p:spPr>
      </p:cxnSp>
      <p:pic>
        <p:nvPicPr>
          <p:cNvPr id="874" name="Google Shape;874;g36268302918_2_183"/>
          <p:cNvPicPr preferRelativeResize="0"/>
          <p:nvPr/>
        </p:nvPicPr>
        <p:blipFill>
          <a:blip r:embed="rId8">
            <a:alphaModFix/>
          </a:blip>
          <a:stretch>
            <a:fillRect/>
          </a:stretch>
        </p:blipFill>
        <p:spPr>
          <a:xfrm>
            <a:off x="4126625" y="2203350"/>
            <a:ext cx="610761" cy="235800"/>
          </a:xfrm>
          <a:prstGeom prst="rect">
            <a:avLst/>
          </a:prstGeom>
          <a:noFill/>
          <a:ln>
            <a:noFill/>
          </a:ln>
        </p:spPr>
      </p:pic>
      <p:sp>
        <p:nvSpPr>
          <p:cNvPr id="875" name="Google Shape;875;g36268302918_2_183"/>
          <p:cNvSpPr/>
          <p:nvPr/>
        </p:nvSpPr>
        <p:spPr>
          <a:xfrm>
            <a:off x="962275" y="2673950"/>
            <a:ext cx="7059600" cy="13539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ato"/>
              <a:ea typeface="Lato"/>
              <a:cs typeface="Lato"/>
              <a:sym typeface="Lato"/>
            </a:endParaRPr>
          </a:p>
        </p:txBody>
      </p:sp>
      <p:sp>
        <p:nvSpPr>
          <p:cNvPr id="876" name="Google Shape;876;g36268302918_2_183"/>
          <p:cNvSpPr txBox="1"/>
          <p:nvPr/>
        </p:nvSpPr>
        <p:spPr>
          <a:xfrm>
            <a:off x="5538275" y="2317000"/>
            <a:ext cx="2483700" cy="38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300">
                <a:solidFill>
                  <a:srgbClr val="FF0000"/>
                </a:solidFill>
                <a:latin typeface="Lato"/>
                <a:ea typeface="Lato"/>
                <a:cs typeface="Lato"/>
                <a:sym typeface="Lato"/>
              </a:rPr>
              <a:t>One “weight update step”</a:t>
            </a:r>
            <a:endParaRPr sz="1300">
              <a:solidFill>
                <a:srgbClr val="FF0000"/>
              </a:solidFill>
              <a:latin typeface="Lato"/>
              <a:ea typeface="Lato"/>
              <a:cs typeface="Lato"/>
              <a:sym typeface="La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g36268302918_2_27"/>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The short answer</a:t>
            </a:r>
            <a:endParaRPr/>
          </a:p>
        </p:txBody>
      </p:sp>
      <p:sp>
        <p:nvSpPr>
          <p:cNvPr id="148" name="Google Shape;148;g36268302918_2_27"/>
          <p:cNvSpPr txBox="1"/>
          <p:nvPr>
            <p:ph idx="1" type="body"/>
          </p:nvPr>
        </p:nvSpPr>
        <p:spPr>
          <a:xfrm>
            <a:off x="729450" y="2078875"/>
            <a:ext cx="7688700" cy="2261100"/>
          </a:xfrm>
          <a:prstGeom prst="rect">
            <a:avLst/>
          </a:prstGeom>
          <a:noFill/>
          <a:ln>
            <a:noFill/>
          </a:ln>
        </p:spPr>
        <p:txBody>
          <a:bodyPr anchorCtr="0" anchor="t" bIns="91425" lIns="91425" spcFirstLastPara="1" rIns="91425" wrap="square" tIns="91425">
            <a:normAutofit/>
          </a:bodyPr>
          <a:lstStyle/>
          <a:p>
            <a:pPr indent="-336550" lvl="0" marL="457200" rtl="0" algn="l">
              <a:lnSpc>
                <a:spcPct val="115000"/>
              </a:lnSpc>
              <a:spcBef>
                <a:spcPts val="0"/>
              </a:spcBef>
              <a:spcAft>
                <a:spcPts val="0"/>
              </a:spcAft>
              <a:buSzPts val="1700"/>
              <a:buChar char="-"/>
            </a:pPr>
            <a:r>
              <a:rPr lang="en" sz="1700"/>
              <a:t>They’re useful!</a:t>
            </a:r>
            <a:endParaRPr sz="1700"/>
          </a:p>
          <a:p>
            <a:pPr indent="-336550" lvl="0" marL="457200" rtl="0" algn="l">
              <a:lnSpc>
                <a:spcPct val="115000"/>
              </a:lnSpc>
              <a:spcBef>
                <a:spcPts val="0"/>
              </a:spcBef>
              <a:spcAft>
                <a:spcPts val="0"/>
              </a:spcAft>
              <a:buSzPts val="1700"/>
              <a:buChar char="-"/>
            </a:pPr>
            <a:r>
              <a:rPr lang="en" sz="1700"/>
              <a:t>They’re fast!</a:t>
            </a:r>
            <a:endParaRPr sz="1700"/>
          </a:p>
          <a:p>
            <a:pPr indent="-336550" lvl="0" marL="457200" rtl="0" algn="l">
              <a:lnSpc>
                <a:spcPct val="115000"/>
              </a:lnSpc>
              <a:spcBef>
                <a:spcPts val="0"/>
              </a:spcBef>
              <a:spcAft>
                <a:spcPts val="0"/>
              </a:spcAft>
              <a:buSzPts val="1700"/>
              <a:buChar char="-"/>
            </a:pPr>
            <a:r>
              <a:rPr lang="en" sz="1700"/>
              <a:t>They’re (now) easy to implement!</a:t>
            </a:r>
            <a:endParaRPr sz="1700"/>
          </a:p>
          <a:p>
            <a:pPr indent="-336550" lvl="0" marL="457200" rtl="0" algn="l">
              <a:lnSpc>
                <a:spcPct val="115000"/>
              </a:lnSpc>
              <a:spcBef>
                <a:spcPts val="0"/>
              </a:spcBef>
              <a:spcAft>
                <a:spcPts val="0"/>
              </a:spcAft>
              <a:buSzPts val="1700"/>
              <a:buChar char="-"/>
            </a:pPr>
            <a:r>
              <a:rPr lang="en" sz="1700"/>
              <a:t>They’re </a:t>
            </a:r>
            <a:r>
              <a:rPr lang="en" sz="1700" strike="sngStrike"/>
              <a:t>cute</a:t>
            </a:r>
            <a:r>
              <a:rPr lang="en" sz="1700"/>
              <a:t> improving!</a:t>
            </a:r>
            <a:endParaRPr sz="1700"/>
          </a:p>
          <a:p>
            <a:pPr indent="-336550" lvl="0" marL="457200" rtl="0" algn="l">
              <a:spcBef>
                <a:spcPts val="0"/>
              </a:spcBef>
              <a:spcAft>
                <a:spcPts val="0"/>
              </a:spcAft>
              <a:buSzPts val="1700"/>
              <a:buChar char="-"/>
            </a:pPr>
            <a:r>
              <a:rPr lang="en" sz="1700"/>
              <a:t>They’re </a:t>
            </a:r>
            <a:r>
              <a:rPr b="1" i="1" lang="en" sz="1700"/>
              <a:t>definitely </a:t>
            </a:r>
            <a:r>
              <a:rPr lang="en" sz="1700"/>
              <a:t>not going to take over the world!</a:t>
            </a:r>
            <a:endParaRPr sz="1700"/>
          </a:p>
        </p:txBody>
      </p:sp>
      <p:pic>
        <p:nvPicPr>
          <p:cNvPr id="149" name="Google Shape;149;g36268302918_2_27"/>
          <p:cNvPicPr preferRelativeResize="0"/>
          <p:nvPr/>
        </p:nvPicPr>
        <p:blipFill rotWithShape="1">
          <a:blip r:embed="rId3">
            <a:alphaModFix/>
          </a:blip>
          <a:srcRect b="0" l="0" r="0" t="0"/>
          <a:stretch/>
        </p:blipFill>
        <p:spPr>
          <a:xfrm>
            <a:off x="6333350" y="588075"/>
            <a:ext cx="1601600" cy="1601600"/>
          </a:xfrm>
          <a:prstGeom prst="rect">
            <a:avLst/>
          </a:prstGeom>
          <a:noFill/>
          <a:ln>
            <a:noFill/>
          </a:ln>
        </p:spPr>
      </p:pic>
      <p:sp>
        <p:nvSpPr>
          <p:cNvPr id="150" name="Google Shape;150;g36268302918_2_27"/>
          <p:cNvSpPr txBox="1"/>
          <p:nvPr/>
        </p:nvSpPr>
        <p:spPr>
          <a:xfrm>
            <a:off x="7987775" y="681175"/>
            <a:ext cx="1156200" cy="1985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900"/>
              <a:buFont typeface="Arial"/>
              <a:buNone/>
            </a:pPr>
            <a:r>
              <a:rPr b="0" i="1" lang="en" sz="900" u="sng" cap="none" strike="noStrike">
                <a:solidFill>
                  <a:schemeClr val="hlink"/>
                </a:solidFill>
                <a:latin typeface="Arial"/>
                <a:ea typeface="Arial"/>
                <a:cs typeface="Arial"/>
                <a:sym typeface="Arial"/>
                <a:hlinkClick r:id="rId4"/>
              </a:rPr>
              <a:t>https://twitter.com/gdb/status/1512521912064229377</a:t>
            </a:r>
            <a:br>
              <a:rPr b="0" i="1" lang="en" sz="900" u="none" cap="none" strike="noStrike">
                <a:solidFill>
                  <a:srgbClr val="000000"/>
                </a:solidFill>
                <a:latin typeface="Arial"/>
                <a:ea typeface="Arial"/>
                <a:cs typeface="Arial"/>
                <a:sym typeface="Arial"/>
              </a:rPr>
            </a:br>
            <a:endParaRPr b="0" i="1"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i="1" sz="900"/>
          </a:p>
          <a:p>
            <a:pPr indent="0" lvl="0" marL="0" marR="0" rtl="0" algn="l">
              <a:lnSpc>
                <a:spcPct val="100000"/>
              </a:lnSpc>
              <a:spcBef>
                <a:spcPts val="0"/>
              </a:spcBef>
              <a:spcAft>
                <a:spcPts val="0"/>
              </a:spcAft>
              <a:buClr>
                <a:srgbClr val="000000"/>
              </a:buClr>
              <a:buSzPts val="900"/>
              <a:buFont typeface="Arial"/>
              <a:buNone/>
            </a:pPr>
            <a:r>
              <a:t/>
            </a:r>
            <a:endParaRPr i="1" sz="900"/>
          </a:p>
          <a:p>
            <a:pPr indent="0" lvl="0" marL="0" marR="0" rtl="0" algn="l">
              <a:lnSpc>
                <a:spcPct val="100000"/>
              </a:lnSpc>
              <a:spcBef>
                <a:spcPts val="0"/>
              </a:spcBef>
              <a:spcAft>
                <a:spcPts val="0"/>
              </a:spcAft>
              <a:buClr>
                <a:srgbClr val="000000"/>
              </a:buClr>
              <a:buSzPts val="900"/>
              <a:buFont typeface="Arial"/>
              <a:buNone/>
            </a:pPr>
            <a:r>
              <a:t/>
            </a:r>
            <a:endParaRPr i="1" sz="900"/>
          </a:p>
          <a:p>
            <a:pPr indent="0" lvl="0" marL="0" marR="0" rtl="0" algn="l">
              <a:lnSpc>
                <a:spcPct val="100000"/>
              </a:lnSpc>
              <a:spcBef>
                <a:spcPts val="0"/>
              </a:spcBef>
              <a:spcAft>
                <a:spcPts val="0"/>
              </a:spcAft>
              <a:buClr>
                <a:srgbClr val="000000"/>
              </a:buClr>
              <a:buSzPts val="900"/>
              <a:buFont typeface="Arial"/>
              <a:buNone/>
            </a:pPr>
            <a:r>
              <a:t/>
            </a:r>
            <a:endParaRPr i="1" sz="900"/>
          </a:p>
          <a:p>
            <a:pPr indent="0" lvl="0" marL="0" marR="0" rtl="0" algn="l">
              <a:lnSpc>
                <a:spcPct val="100000"/>
              </a:lnSpc>
              <a:spcBef>
                <a:spcPts val="0"/>
              </a:spcBef>
              <a:spcAft>
                <a:spcPts val="0"/>
              </a:spcAft>
              <a:buClr>
                <a:srgbClr val="000000"/>
              </a:buClr>
              <a:buSzPts val="900"/>
              <a:buFont typeface="Arial"/>
              <a:buNone/>
            </a:pPr>
            <a:r>
              <a:t/>
            </a:r>
            <a:endParaRPr i="1" sz="900"/>
          </a:p>
          <a:p>
            <a:pPr indent="0" lvl="0" marL="0" marR="0" rtl="0" algn="l">
              <a:lnSpc>
                <a:spcPct val="100000"/>
              </a:lnSpc>
              <a:spcBef>
                <a:spcPts val="0"/>
              </a:spcBef>
              <a:spcAft>
                <a:spcPts val="0"/>
              </a:spcAft>
              <a:buClr>
                <a:srgbClr val="000000"/>
              </a:buClr>
              <a:buSzPts val="900"/>
              <a:buFont typeface="Arial"/>
              <a:buNone/>
            </a:pPr>
            <a:r>
              <a:t/>
            </a:r>
            <a:endParaRPr i="1" sz="900"/>
          </a:p>
          <a:p>
            <a:pPr indent="0" lvl="0" marL="0" marR="0" rtl="0" algn="l">
              <a:lnSpc>
                <a:spcPct val="100000"/>
              </a:lnSpc>
              <a:spcBef>
                <a:spcPts val="0"/>
              </a:spcBef>
              <a:spcAft>
                <a:spcPts val="0"/>
              </a:spcAft>
              <a:buClr>
                <a:srgbClr val="000000"/>
              </a:buClr>
              <a:buSzPts val="900"/>
              <a:buFont typeface="Arial"/>
              <a:buNone/>
            </a:pPr>
            <a:r>
              <a:rPr i="1" lang="en" sz="900"/>
              <a:t>Prompt:</a:t>
            </a:r>
            <a:br>
              <a:rPr b="0" i="1" lang="en" sz="900" u="none" cap="none" strike="noStrike">
                <a:solidFill>
                  <a:srgbClr val="000000"/>
                </a:solidFill>
                <a:latin typeface="Arial"/>
                <a:ea typeface="Arial"/>
                <a:cs typeface="Arial"/>
                <a:sym typeface="Arial"/>
              </a:rPr>
            </a:br>
            <a:r>
              <a:rPr i="1" lang="en" sz="900"/>
              <a:t>“Dall E dreams of becoming an AGI”</a:t>
            </a:r>
            <a:endParaRPr b="0" i="1" sz="1200" u="none" cap="none" strike="noStrike">
              <a:solidFill>
                <a:srgbClr val="000000"/>
              </a:solidFill>
              <a:latin typeface="Lato"/>
              <a:ea typeface="Lato"/>
              <a:cs typeface="Lato"/>
              <a:sym typeface="Lato"/>
            </a:endParaRPr>
          </a:p>
        </p:txBody>
      </p:sp>
      <p:sp>
        <p:nvSpPr>
          <p:cNvPr id="151" name="Google Shape;151;g36268302918_2_27"/>
          <p:cNvSpPr txBox="1"/>
          <p:nvPr/>
        </p:nvSpPr>
        <p:spPr>
          <a:xfrm rot="817">
            <a:off x="5105304" y="1445620"/>
            <a:ext cx="1261800" cy="41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SOTA 2022</a:t>
            </a:r>
            <a:endParaRPr sz="1300">
              <a:solidFill>
                <a:schemeClr val="accent1"/>
              </a:solidFill>
              <a:latin typeface="Lato"/>
              <a:ea typeface="Lato"/>
              <a:cs typeface="Lato"/>
              <a:sym typeface="Lato"/>
            </a:endParaRPr>
          </a:p>
        </p:txBody>
      </p:sp>
      <p:cxnSp>
        <p:nvCxnSpPr>
          <p:cNvPr id="152" name="Google Shape;152;g36268302918_2_27"/>
          <p:cNvCxnSpPr/>
          <p:nvPr/>
        </p:nvCxnSpPr>
        <p:spPr>
          <a:xfrm flipH="1" rot="10800000">
            <a:off x="6071625" y="1445475"/>
            <a:ext cx="215700" cy="146100"/>
          </a:xfrm>
          <a:prstGeom prst="straightConnector1">
            <a:avLst/>
          </a:prstGeom>
          <a:noFill/>
          <a:ln cap="flat" cmpd="sng" w="9525">
            <a:solidFill>
              <a:schemeClr val="dk2"/>
            </a:solidFill>
            <a:prstDash val="solid"/>
            <a:round/>
            <a:headEnd len="med" w="med" type="none"/>
            <a:tailEnd len="med" w="med" type="stealth"/>
          </a:ln>
        </p:spPr>
      </p:cxnSp>
      <p:pic>
        <p:nvPicPr>
          <p:cNvPr id="153" name="Google Shape;153;g36268302918_2_27"/>
          <p:cNvPicPr preferRelativeResize="0"/>
          <p:nvPr/>
        </p:nvPicPr>
        <p:blipFill>
          <a:blip r:embed="rId5">
            <a:alphaModFix/>
          </a:blip>
          <a:stretch>
            <a:fillRect/>
          </a:stretch>
        </p:blipFill>
        <p:spPr>
          <a:xfrm>
            <a:off x="6283663" y="2427327"/>
            <a:ext cx="1700974" cy="2551450"/>
          </a:xfrm>
          <a:prstGeom prst="rect">
            <a:avLst/>
          </a:prstGeom>
          <a:noFill/>
          <a:ln>
            <a:noFill/>
          </a:ln>
        </p:spPr>
      </p:pic>
      <p:sp>
        <p:nvSpPr>
          <p:cNvPr id="154" name="Google Shape;154;g36268302918_2_27"/>
          <p:cNvSpPr txBox="1"/>
          <p:nvPr/>
        </p:nvSpPr>
        <p:spPr>
          <a:xfrm rot="817">
            <a:off x="5105304" y="3682820"/>
            <a:ext cx="1261800" cy="41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SOTA 2025</a:t>
            </a:r>
            <a:endParaRPr sz="1300">
              <a:solidFill>
                <a:schemeClr val="accent1"/>
              </a:solidFill>
              <a:latin typeface="Lato"/>
              <a:ea typeface="Lato"/>
              <a:cs typeface="Lato"/>
              <a:sym typeface="Lato"/>
            </a:endParaRPr>
          </a:p>
        </p:txBody>
      </p:sp>
      <p:cxnSp>
        <p:nvCxnSpPr>
          <p:cNvPr id="155" name="Google Shape;155;g36268302918_2_27"/>
          <p:cNvCxnSpPr/>
          <p:nvPr/>
        </p:nvCxnSpPr>
        <p:spPr>
          <a:xfrm flipH="1" rot="10800000">
            <a:off x="6028175" y="3630000"/>
            <a:ext cx="215700" cy="146100"/>
          </a:xfrm>
          <a:prstGeom prst="straightConnector1">
            <a:avLst/>
          </a:prstGeom>
          <a:noFill/>
          <a:ln cap="flat" cmpd="sng" w="9525">
            <a:solidFill>
              <a:schemeClr val="dk2"/>
            </a:solidFill>
            <a:prstDash val="solid"/>
            <a:round/>
            <a:headEnd len="med" w="med" type="none"/>
            <a:tailEnd len="med" w="med" type="stealth"/>
          </a:ln>
        </p:spPr>
      </p:cxnSp>
      <p:sp>
        <p:nvSpPr>
          <p:cNvPr id="156" name="Google Shape;156;g36268302918_2_27"/>
          <p:cNvSpPr txBox="1"/>
          <p:nvPr>
            <p:ph type="title"/>
          </p:nvPr>
        </p:nvSpPr>
        <p:spPr>
          <a:xfrm>
            <a:off x="729450" y="3891525"/>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The long answer</a:t>
            </a:r>
            <a:endParaRPr/>
          </a:p>
        </p:txBody>
      </p:sp>
      <p:sp>
        <p:nvSpPr>
          <p:cNvPr id="157" name="Google Shape;157;g36268302918_2_27"/>
          <p:cNvSpPr txBox="1"/>
          <p:nvPr>
            <p:ph idx="1" type="body"/>
          </p:nvPr>
        </p:nvSpPr>
        <p:spPr>
          <a:xfrm>
            <a:off x="729450" y="4364875"/>
            <a:ext cx="7688700" cy="407700"/>
          </a:xfrm>
          <a:prstGeom prst="rect">
            <a:avLst/>
          </a:prstGeom>
          <a:noFill/>
          <a:ln>
            <a:noFill/>
          </a:ln>
        </p:spPr>
        <p:txBody>
          <a:bodyPr anchorCtr="0" anchor="t" bIns="91425" lIns="91425" spcFirstLastPara="1" rIns="91425" wrap="square" tIns="91425">
            <a:normAutofit lnSpcReduction="20000"/>
          </a:bodyPr>
          <a:lstStyle/>
          <a:p>
            <a:pPr indent="0" lvl="0" marL="0" rtl="0" algn="l">
              <a:lnSpc>
                <a:spcPct val="115000"/>
              </a:lnSpc>
              <a:spcBef>
                <a:spcPts val="0"/>
              </a:spcBef>
              <a:spcAft>
                <a:spcPts val="1200"/>
              </a:spcAft>
              <a:buSzPts val="1300"/>
              <a:buNone/>
            </a:pPr>
            <a:r>
              <a:rPr i="1" lang="en" sz="1500"/>
              <a:t>It’s a bit more complicated than that…</a:t>
            </a:r>
            <a:endParaRPr i="1" sz="1500"/>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0" name="Shape 880"/>
        <p:cNvGrpSpPr/>
        <p:nvPr/>
      </p:nvGrpSpPr>
      <p:grpSpPr>
        <a:xfrm>
          <a:off x="0" y="0"/>
          <a:ext cx="0" cy="0"/>
          <a:chOff x="0" y="0"/>
          <a:chExt cx="0" cy="0"/>
        </a:xfrm>
      </p:grpSpPr>
      <p:sp>
        <p:nvSpPr>
          <p:cNvPr id="881" name="Google Shape;881;g36268302918_2_203"/>
          <p:cNvSpPr txBox="1"/>
          <p:nvPr>
            <p:ph type="title"/>
          </p:nvPr>
        </p:nvSpPr>
        <p:spPr>
          <a:xfrm>
            <a:off x="727650" y="847400"/>
            <a:ext cx="1297800" cy="535200"/>
          </a:xfrm>
          <a:prstGeom prst="rect">
            <a:avLst/>
          </a:prstGeom>
          <a:solidFill>
            <a:schemeClr val="lt1"/>
          </a:solid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 </a:t>
            </a:r>
            <a:endParaRPr/>
          </a:p>
        </p:txBody>
      </p:sp>
      <p:sp>
        <p:nvSpPr>
          <p:cNvPr id="882" name="Google Shape;882;g36268302918_2_203"/>
          <p:cNvSpPr txBox="1"/>
          <p:nvPr/>
        </p:nvSpPr>
        <p:spPr>
          <a:xfrm>
            <a:off x="245925" y="847400"/>
            <a:ext cx="3639600" cy="306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t/>
            </a:r>
            <a:endParaRPr sz="1700">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rPr lang="en" sz="1700">
                <a:latin typeface="Lato"/>
                <a:ea typeface="Lato"/>
                <a:cs typeface="Lato"/>
                <a:sym typeface="Lato"/>
              </a:rPr>
              <a:t>Loss from earlier example:</a:t>
            </a:r>
            <a:endParaRPr sz="1700">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t/>
            </a:r>
            <a:endParaRPr sz="1700">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t/>
            </a:r>
            <a:endParaRPr sz="1700">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t/>
            </a:r>
            <a:endParaRPr sz="1700">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t/>
            </a:r>
            <a:endParaRPr sz="1700">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t/>
            </a:r>
            <a:endParaRPr sz="1700">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t/>
            </a:r>
            <a:endParaRPr sz="1700">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t/>
            </a:r>
            <a:endParaRPr sz="1700">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t/>
            </a:r>
            <a:endParaRPr sz="1700">
              <a:latin typeface="Lato"/>
              <a:ea typeface="Lato"/>
              <a:cs typeface="Lato"/>
              <a:sym typeface="Lato"/>
            </a:endParaRPr>
          </a:p>
          <a:p>
            <a:pPr indent="0" lvl="0" marL="0" marR="0" rtl="0" algn="l">
              <a:lnSpc>
                <a:spcPct val="100000"/>
              </a:lnSpc>
              <a:spcBef>
                <a:spcPts val="0"/>
              </a:spcBef>
              <a:spcAft>
                <a:spcPts val="0"/>
              </a:spcAft>
              <a:buNone/>
            </a:pPr>
            <a:r>
              <a:t/>
            </a:r>
            <a:endParaRPr b="0" i="0" sz="1700" u="none" cap="none" strike="noStrike">
              <a:solidFill>
                <a:srgbClr val="000000"/>
              </a:solidFill>
              <a:latin typeface="Lato"/>
              <a:ea typeface="Lato"/>
              <a:cs typeface="Lato"/>
              <a:sym typeface="Lato"/>
            </a:endParaRPr>
          </a:p>
        </p:txBody>
      </p:sp>
      <p:pic>
        <p:nvPicPr>
          <p:cNvPr id="883" name="Google Shape;883;g36268302918_2_203"/>
          <p:cNvPicPr preferRelativeResize="0"/>
          <p:nvPr/>
        </p:nvPicPr>
        <p:blipFill>
          <a:blip r:embed="rId3">
            <a:alphaModFix/>
          </a:blip>
          <a:stretch>
            <a:fillRect/>
          </a:stretch>
        </p:blipFill>
        <p:spPr>
          <a:xfrm>
            <a:off x="245925" y="1592452"/>
            <a:ext cx="3118075" cy="1758499"/>
          </a:xfrm>
          <a:prstGeom prst="rect">
            <a:avLst/>
          </a:prstGeom>
          <a:noFill/>
          <a:ln cap="flat" cmpd="sng" w="9525">
            <a:solidFill>
              <a:schemeClr val="dk2"/>
            </a:solidFill>
            <a:prstDash val="solid"/>
            <a:round/>
            <a:headEnd len="sm" w="sm" type="none"/>
            <a:tailEnd len="sm" w="sm" type="none"/>
          </a:ln>
        </p:spPr>
      </p:pic>
      <p:sp>
        <p:nvSpPr>
          <p:cNvPr id="884" name="Google Shape;884;g36268302918_2_203"/>
          <p:cNvSpPr txBox="1"/>
          <p:nvPr>
            <p:ph type="title"/>
          </p:nvPr>
        </p:nvSpPr>
        <p:spPr>
          <a:xfrm>
            <a:off x="245925" y="654425"/>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Loss Landscapes</a:t>
            </a:r>
            <a:endParaRP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8" name="Shape 888"/>
        <p:cNvGrpSpPr/>
        <p:nvPr/>
      </p:nvGrpSpPr>
      <p:grpSpPr>
        <a:xfrm>
          <a:off x="0" y="0"/>
          <a:ext cx="0" cy="0"/>
          <a:chOff x="0" y="0"/>
          <a:chExt cx="0" cy="0"/>
        </a:xfrm>
      </p:grpSpPr>
      <p:pic>
        <p:nvPicPr>
          <p:cNvPr id="889" name="Google Shape;889;p64"/>
          <p:cNvPicPr preferRelativeResize="0"/>
          <p:nvPr/>
        </p:nvPicPr>
        <p:blipFill rotWithShape="1">
          <a:blip r:embed="rId3">
            <a:alphaModFix/>
          </a:blip>
          <a:srcRect b="0" l="0" r="0" t="0"/>
          <a:stretch/>
        </p:blipFill>
        <p:spPr>
          <a:xfrm>
            <a:off x="3076450" y="1273325"/>
            <a:ext cx="5676525" cy="3231675"/>
          </a:xfrm>
          <a:prstGeom prst="rect">
            <a:avLst/>
          </a:prstGeom>
          <a:noFill/>
          <a:ln>
            <a:noFill/>
          </a:ln>
        </p:spPr>
      </p:pic>
      <p:sp>
        <p:nvSpPr>
          <p:cNvPr id="890" name="Google Shape;890;p64"/>
          <p:cNvSpPr txBox="1"/>
          <p:nvPr>
            <p:ph type="title"/>
          </p:nvPr>
        </p:nvSpPr>
        <p:spPr>
          <a:xfrm>
            <a:off x="727650" y="847400"/>
            <a:ext cx="1297800" cy="535200"/>
          </a:xfrm>
          <a:prstGeom prst="rect">
            <a:avLst/>
          </a:prstGeom>
          <a:solidFill>
            <a:schemeClr val="lt1"/>
          </a:solid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 </a:t>
            </a:r>
            <a:endParaRPr/>
          </a:p>
        </p:txBody>
      </p:sp>
      <p:sp>
        <p:nvSpPr>
          <p:cNvPr id="891" name="Google Shape;891;p64"/>
          <p:cNvSpPr txBox="1"/>
          <p:nvPr/>
        </p:nvSpPr>
        <p:spPr>
          <a:xfrm>
            <a:off x="245925" y="847400"/>
            <a:ext cx="3639600" cy="3848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t/>
            </a:r>
            <a:endParaRPr sz="1700">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rPr lang="en" sz="1700">
                <a:latin typeface="Lato"/>
                <a:ea typeface="Lato"/>
                <a:cs typeface="Lato"/>
                <a:sym typeface="Lato"/>
              </a:rPr>
              <a:t>Loss from earlier example:</a:t>
            </a:r>
            <a:endParaRPr sz="1700">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t/>
            </a:r>
            <a:endParaRPr sz="1700">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t/>
            </a:r>
            <a:endParaRPr sz="1700">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t/>
            </a:r>
            <a:endParaRPr sz="1700">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t/>
            </a:r>
            <a:endParaRPr sz="1700">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t/>
            </a:r>
            <a:endParaRPr sz="1700">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t/>
            </a:r>
            <a:endParaRPr sz="1700">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t/>
            </a:r>
            <a:endParaRPr sz="1700">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t/>
            </a:r>
            <a:endParaRPr sz="1700">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t/>
            </a:r>
            <a:endParaRPr sz="1700">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000000"/>
                </a:solidFill>
                <a:latin typeface="Lato"/>
                <a:ea typeface="Lato"/>
                <a:cs typeface="Lato"/>
                <a:sym typeface="Lato"/>
              </a:rPr>
              <a:t>A “real” loss landscape </a:t>
            </a:r>
            <a:r>
              <a:rPr b="0" i="1" lang="en" sz="1700" u="none" cap="none" strike="noStrike">
                <a:solidFill>
                  <a:srgbClr val="000000"/>
                </a:solidFill>
                <a:latin typeface="Lato"/>
                <a:ea typeface="Lato"/>
                <a:cs typeface="Lato"/>
                <a:sym typeface="Lato"/>
              </a:rPr>
              <a:t>(right)</a:t>
            </a:r>
            <a:r>
              <a:rPr b="0" i="0" lang="en" sz="1700" u="none" cap="none" strike="noStrike">
                <a:solidFill>
                  <a:srgbClr val="000000"/>
                </a:solidFill>
                <a:latin typeface="Lato"/>
                <a:ea typeface="Lato"/>
                <a:cs typeface="Lato"/>
                <a:sym typeface="Lato"/>
              </a:rPr>
              <a:t>:</a:t>
            </a:r>
            <a:endParaRPr b="0" i="0" sz="1700" u="none" cap="none" strike="noStrike">
              <a:solidFill>
                <a:srgbClr val="000000"/>
              </a:solidFill>
              <a:latin typeface="Lato"/>
              <a:ea typeface="Lato"/>
              <a:cs typeface="Lato"/>
              <a:sym typeface="Lato"/>
            </a:endParaRPr>
          </a:p>
          <a:p>
            <a:pPr indent="-336550" lvl="0" marL="457200" marR="0" rtl="0" algn="l">
              <a:lnSpc>
                <a:spcPct val="100000"/>
              </a:lnSpc>
              <a:spcBef>
                <a:spcPts val="0"/>
              </a:spcBef>
              <a:spcAft>
                <a:spcPts val="0"/>
              </a:spcAft>
              <a:buClr>
                <a:srgbClr val="000000"/>
              </a:buClr>
              <a:buSzPts val="1700"/>
              <a:buFont typeface="Lato"/>
              <a:buChar char="-"/>
            </a:pPr>
            <a:r>
              <a:rPr b="0" i="0" lang="en" sz="1700" u="none" cap="none" strike="noStrike">
                <a:solidFill>
                  <a:srgbClr val="000000"/>
                </a:solidFill>
                <a:latin typeface="Lato"/>
                <a:ea typeface="Lato"/>
                <a:cs typeface="Lato"/>
                <a:sym typeface="Lato"/>
              </a:rPr>
              <a:t>Many (many many) local minima</a:t>
            </a:r>
            <a:endParaRPr b="0" i="0" sz="1700" u="none" cap="none" strike="noStrike">
              <a:solidFill>
                <a:srgbClr val="000000"/>
              </a:solidFill>
              <a:latin typeface="Lato"/>
              <a:ea typeface="Lato"/>
              <a:cs typeface="Lato"/>
              <a:sym typeface="Lato"/>
            </a:endParaRPr>
          </a:p>
          <a:p>
            <a:pPr indent="-336550" lvl="0" marL="457200" marR="0" rtl="0" algn="l">
              <a:lnSpc>
                <a:spcPct val="100000"/>
              </a:lnSpc>
              <a:spcBef>
                <a:spcPts val="0"/>
              </a:spcBef>
              <a:spcAft>
                <a:spcPts val="0"/>
              </a:spcAft>
              <a:buClr>
                <a:srgbClr val="000000"/>
              </a:buClr>
              <a:buSzPts val="1700"/>
              <a:buFont typeface="Lato"/>
              <a:buChar char="-"/>
            </a:pPr>
            <a:r>
              <a:rPr b="0" i="0" lang="en" sz="1700" u="none" cap="none" strike="noStrike">
                <a:solidFill>
                  <a:srgbClr val="000000"/>
                </a:solidFill>
                <a:latin typeface="Lato"/>
                <a:ea typeface="Lato"/>
                <a:cs typeface="Lato"/>
                <a:sym typeface="Lato"/>
              </a:rPr>
              <a:t>Saddle points</a:t>
            </a:r>
            <a:endParaRPr b="0" i="0" sz="1700" u="none" cap="none" strike="noStrike">
              <a:solidFill>
                <a:srgbClr val="000000"/>
              </a:solidFill>
              <a:latin typeface="Lato"/>
              <a:ea typeface="Lato"/>
              <a:cs typeface="Lato"/>
              <a:sym typeface="Lato"/>
            </a:endParaRPr>
          </a:p>
        </p:txBody>
      </p:sp>
      <p:sp>
        <p:nvSpPr>
          <p:cNvPr id="892" name="Google Shape;892;p64"/>
          <p:cNvSpPr txBox="1"/>
          <p:nvPr/>
        </p:nvSpPr>
        <p:spPr>
          <a:xfrm>
            <a:off x="3717063" y="4391175"/>
            <a:ext cx="4395300" cy="338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000"/>
              <a:buFont typeface="Arial"/>
              <a:buNone/>
            </a:pPr>
            <a:r>
              <a:rPr b="0" i="1" lang="en" sz="1000" u="none" cap="none" strike="noStrike">
                <a:solidFill>
                  <a:srgbClr val="000000"/>
                </a:solidFill>
                <a:latin typeface="Lato"/>
                <a:ea typeface="Lato"/>
                <a:cs typeface="Lato"/>
                <a:sym typeface="Lato"/>
              </a:rPr>
              <a:t>http://www.telesens.co/2019/01/16/neural-network-loss-visualization/</a:t>
            </a:r>
            <a:endParaRPr b="0" i="1" sz="1000" u="none" cap="none" strike="noStrike">
              <a:solidFill>
                <a:srgbClr val="000000"/>
              </a:solidFill>
              <a:latin typeface="Lato"/>
              <a:ea typeface="Lato"/>
              <a:cs typeface="Lato"/>
              <a:sym typeface="Lato"/>
            </a:endParaRPr>
          </a:p>
        </p:txBody>
      </p:sp>
      <p:pic>
        <p:nvPicPr>
          <p:cNvPr id="893" name="Google Shape;893;p64"/>
          <p:cNvPicPr preferRelativeResize="0"/>
          <p:nvPr/>
        </p:nvPicPr>
        <p:blipFill>
          <a:blip r:embed="rId4">
            <a:alphaModFix/>
          </a:blip>
          <a:stretch>
            <a:fillRect/>
          </a:stretch>
        </p:blipFill>
        <p:spPr>
          <a:xfrm>
            <a:off x="245925" y="1592452"/>
            <a:ext cx="3118075" cy="1758499"/>
          </a:xfrm>
          <a:prstGeom prst="rect">
            <a:avLst/>
          </a:prstGeom>
          <a:noFill/>
          <a:ln cap="flat" cmpd="sng" w="9525">
            <a:solidFill>
              <a:schemeClr val="dk2"/>
            </a:solidFill>
            <a:prstDash val="solid"/>
            <a:round/>
            <a:headEnd len="sm" w="sm" type="none"/>
            <a:tailEnd len="sm" w="sm" type="none"/>
          </a:ln>
        </p:spPr>
      </p:pic>
      <p:sp>
        <p:nvSpPr>
          <p:cNvPr id="894" name="Google Shape;894;p64"/>
          <p:cNvSpPr txBox="1"/>
          <p:nvPr/>
        </p:nvSpPr>
        <p:spPr>
          <a:xfrm rot="-489723">
            <a:off x="1485559" y="4598553"/>
            <a:ext cx="2282117" cy="384892"/>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z</a:t>
            </a:r>
            <a:r>
              <a:rPr lang="en" sz="1300">
                <a:solidFill>
                  <a:schemeClr val="accent1"/>
                </a:solidFill>
                <a:latin typeface="Lato"/>
                <a:ea typeface="Lato"/>
                <a:cs typeface="Lato"/>
                <a:sym typeface="Lato"/>
              </a:rPr>
              <a:t>ero gradient = no learning!</a:t>
            </a:r>
            <a:endParaRPr sz="1300">
              <a:solidFill>
                <a:schemeClr val="accent1"/>
              </a:solidFill>
              <a:latin typeface="Lato"/>
              <a:ea typeface="Lato"/>
              <a:cs typeface="Lato"/>
              <a:sym typeface="Lato"/>
            </a:endParaRPr>
          </a:p>
        </p:txBody>
      </p:sp>
      <p:sp>
        <p:nvSpPr>
          <p:cNvPr id="895" name="Google Shape;895;p64"/>
          <p:cNvSpPr txBox="1"/>
          <p:nvPr>
            <p:ph type="title"/>
          </p:nvPr>
        </p:nvSpPr>
        <p:spPr>
          <a:xfrm>
            <a:off x="245925" y="654425"/>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Loss Landscapes</a:t>
            </a:r>
            <a:endParaRP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9" name="Shape 899"/>
        <p:cNvGrpSpPr/>
        <p:nvPr/>
      </p:nvGrpSpPr>
      <p:grpSpPr>
        <a:xfrm>
          <a:off x="0" y="0"/>
          <a:ext cx="0" cy="0"/>
          <a:chOff x="0" y="0"/>
          <a:chExt cx="0" cy="0"/>
        </a:xfrm>
      </p:grpSpPr>
      <p:sp>
        <p:nvSpPr>
          <p:cNvPr id="900" name="Google Shape;900;p63"/>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Optimizers</a:t>
            </a:r>
            <a:endParaRPr/>
          </a:p>
        </p:txBody>
      </p:sp>
      <p:sp>
        <p:nvSpPr>
          <p:cNvPr id="901" name="Google Shape;901;p63"/>
          <p:cNvSpPr txBox="1"/>
          <p:nvPr>
            <p:ph idx="1" type="body"/>
          </p:nvPr>
        </p:nvSpPr>
        <p:spPr>
          <a:xfrm>
            <a:off x="729450" y="2078875"/>
            <a:ext cx="7688700" cy="27840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lang="en" sz="1600"/>
              <a:t>Stochastic/Mini-batch GD: </a:t>
            </a:r>
            <a:r>
              <a:rPr i="1" lang="en" sz="1600"/>
              <a:t>Speed improvement</a:t>
            </a:r>
            <a:r>
              <a:rPr lang="en" sz="1600"/>
              <a:t>!</a:t>
            </a:r>
            <a:br>
              <a:rPr lang="en" sz="1600"/>
            </a:br>
            <a:r>
              <a:rPr lang="en" sz="1600"/>
              <a:t>	Perform backprop on errors of </a:t>
            </a:r>
            <a:r>
              <a:rPr i="1" lang="en" sz="1600"/>
              <a:t>batches </a:t>
            </a:r>
            <a:r>
              <a:rPr lang="en" sz="1600"/>
              <a:t>of training samples instead of all at once</a:t>
            </a:r>
            <a:br>
              <a:rPr lang="en" sz="1600"/>
            </a:br>
            <a:r>
              <a:rPr lang="en" sz="1600"/>
              <a:t>	- Reduces the number of expensive backward passes</a:t>
            </a:r>
            <a:endParaRPr sz="1600"/>
          </a:p>
          <a:p>
            <a:pPr indent="0" lvl="0" marL="457200" rtl="0" algn="l">
              <a:lnSpc>
                <a:spcPct val="115000"/>
              </a:lnSpc>
              <a:spcBef>
                <a:spcPts val="0"/>
              </a:spcBef>
              <a:spcAft>
                <a:spcPts val="0"/>
              </a:spcAft>
              <a:buNone/>
            </a:pPr>
            <a:r>
              <a:rPr lang="en" sz="1600"/>
              <a:t>- </a:t>
            </a:r>
            <a:r>
              <a:rPr lang="en" sz="1600"/>
              <a:t>Helps with getting out of local minima (due to higher gradient noise)</a:t>
            </a:r>
            <a:endParaRPr sz="1600"/>
          </a:p>
          <a:p>
            <a:pPr indent="0" lvl="0" marL="0" rtl="0" algn="l">
              <a:lnSpc>
                <a:spcPct val="115000"/>
              </a:lnSpc>
              <a:spcBef>
                <a:spcPts val="1200"/>
              </a:spcBef>
              <a:spcAft>
                <a:spcPts val="1200"/>
              </a:spcAft>
              <a:buSzPts val="1300"/>
              <a:buNone/>
            </a:pPr>
            <a:r>
              <a:rPr lang="en" sz="1600"/>
              <a:t>Optimizers determine exactly how backpropagation is implemented</a:t>
            </a:r>
            <a:br>
              <a:rPr lang="en" sz="1600"/>
            </a:br>
            <a:r>
              <a:rPr lang="en" sz="1600"/>
              <a:t>	- Stochastic Gradient Descent (most common)</a:t>
            </a:r>
            <a:br>
              <a:rPr lang="en" sz="1600"/>
            </a:br>
            <a:r>
              <a:rPr lang="en" sz="1600"/>
              <a:t>	- RMSProp</a:t>
            </a:r>
            <a:br>
              <a:rPr lang="en" sz="1600"/>
            </a:br>
            <a:r>
              <a:rPr lang="en" sz="1600"/>
              <a:t>	- </a:t>
            </a:r>
            <a:r>
              <a:rPr lang="en" sz="1600"/>
              <a:t>Adaptive Momentum Estimation (“Adam”)</a:t>
            </a:r>
            <a:endParaRPr sz="1600"/>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5" name="Shape 905"/>
        <p:cNvGrpSpPr/>
        <p:nvPr/>
      </p:nvGrpSpPr>
      <p:grpSpPr>
        <a:xfrm>
          <a:off x="0" y="0"/>
          <a:ext cx="0" cy="0"/>
          <a:chOff x="0" y="0"/>
          <a:chExt cx="0" cy="0"/>
        </a:xfrm>
      </p:grpSpPr>
      <p:sp>
        <p:nvSpPr>
          <p:cNvPr id="906" name="Google Shape;906;g2e7c7bc5007_0_65"/>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Optimizers</a:t>
            </a:r>
            <a:endParaRPr/>
          </a:p>
        </p:txBody>
      </p:sp>
      <p:sp>
        <p:nvSpPr>
          <p:cNvPr id="907" name="Google Shape;907;g2e7c7bc5007_0_65"/>
          <p:cNvSpPr txBox="1"/>
          <p:nvPr>
            <p:ph idx="1" type="body"/>
          </p:nvPr>
        </p:nvSpPr>
        <p:spPr>
          <a:xfrm>
            <a:off x="729450" y="2078875"/>
            <a:ext cx="7688700" cy="27840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lang="en" sz="1600"/>
              <a:t>Stochastic/Mini-batch GD: </a:t>
            </a:r>
            <a:r>
              <a:rPr i="1" lang="en" sz="1600"/>
              <a:t>Speed improvement</a:t>
            </a:r>
            <a:r>
              <a:rPr lang="en" sz="1600"/>
              <a:t>!</a:t>
            </a:r>
            <a:br>
              <a:rPr lang="en" sz="1600"/>
            </a:br>
            <a:r>
              <a:rPr lang="en" sz="1600"/>
              <a:t>	Perform backprop on errors of </a:t>
            </a:r>
            <a:r>
              <a:rPr i="1" lang="en" sz="1600"/>
              <a:t>batches </a:t>
            </a:r>
            <a:r>
              <a:rPr lang="en" sz="1600"/>
              <a:t>of training samples instead of all at once</a:t>
            </a:r>
            <a:br>
              <a:rPr lang="en" sz="1600"/>
            </a:br>
            <a:r>
              <a:rPr lang="en" sz="1600"/>
              <a:t>	- Reduces the number of expensive backward passes</a:t>
            </a:r>
            <a:endParaRPr sz="1600"/>
          </a:p>
          <a:p>
            <a:pPr indent="-330200" lvl="0" marL="457200" rtl="0" algn="l">
              <a:lnSpc>
                <a:spcPct val="115000"/>
              </a:lnSpc>
              <a:spcBef>
                <a:spcPts val="0"/>
              </a:spcBef>
              <a:spcAft>
                <a:spcPts val="0"/>
              </a:spcAft>
              <a:buSzPts val="1600"/>
              <a:buChar char="-"/>
            </a:pPr>
            <a:r>
              <a:rPr lang="en" sz="1600"/>
              <a:t>Helps with getting out of local minima (due to higher gradient noise)</a:t>
            </a:r>
            <a:endParaRPr sz="1600"/>
          </a:p>
          <a:p>
            <a:pPr indent="0" lvl="0" marL="0" rtl="0" algn="l">
              <a:lnSpc>
                <a:spcPct val="115000"/>
              </a:lnSpc>
              <a:spcBef>
                <a:spcPts val="1200"/>
              </a:spcBef>
              <a:spcAft>
                <a:spcPts val="1200"/>
              </a:spcAft>
              <a:buSzPts val="1300"/>
              <a:buNone/>
            </a:pPr>
            <a:r>
              <a:rPr lang="en" sz="1600"/>
              <a:t>Optimizers determine exactly how backpropagation is implemented</a:t>
            </a:r>
            <a:br>
              <a:rPr lang="en" sz="1600"/>
            </a:br>
            <a:r>
              <a:rPr lang="en" sz="1600"/>
              <a:t>	- Stochastic Gradient Descent (most common)</a:t>
            </a:r>
            <a:br>
              <a:rPr lang="en" sz="1600"/>
            </a:br>
            <a:r>
              <a:rPr lang="en" sz="1600"/>
              <a:t>	- RMSProp</a:t>
            </a:r>
            <a:br>
              <a:rPr lang="en" sz="1600"/>
            </a:br>
            <a:r>
              <a:rPr lang="en" sz="1600"/>
              <a:t>	- Adaptive Momentum Estimation (“</a:t>
            </a:r>
            <a:r>
              <a:rPr b="1" lang="en" sz="1600"/>
              <a:t>A’dam</a:t>
            </a:r>
            <a:r>
              <a:rPr lang="en" sz="1600"/>
              <a:t>”)</a:t>
            </a:r>
            <a:endParaRPr sz="1600"/>
          </a:p>
        </p:txBody>
      </p:sp>
      <p:pic>
        <p:nvPicPr>
          <p:cNvPr id="908" name="Google Shape;908;g2e7c7bc5007_0_65"/>
          <p:cNvPicPr preferRelativeResize="0"/>
          <p:nvPr/>
        </p:nvPicPr>
        <p:blipFill>
          <a:blip r:embed="rId3">
            <a:alphaModFix/>
          </a:blip>
          <a:stretch>
            <a:fillRect/>
          </a:stretch>
        </p:blipFill>
        <p:spPr>
          <a:xfrm>
            <a:off x="5208325" y="4370475"/>
            <a:ext cx="359050" cy="359050"/>
          </a:xfrm>
          <a:prstGeom prst="rect">
            <a:avLst/>
          </a:prstGeom>
          <a:noFill/>
          <a:ln>
            <a:noFill/>
          </a:ln>
        </p:spPr>
      </p:pic>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2" name="Shape 912"/>
        <p:cNvGrpSpPr/>
        <p:nvPr/>
      </p:nvGrpSpPr>
      <p:grpSpPr>
        <a:xfrm>
          <a:off x="0" y="0"/>
          <a:ext cx="0" cy="0"/>
          <a:chOff x="0" y="0"/>
          <a:chExt cx="0" cy="0"/>
        </a:xfrm>
      </p:grpSpPr>
      <p:sp>
        <p:nvSpPr>
          <p:cNvPr id="913" name="Google Shape;913;p66"/>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ML Training paradigms </a:t>
            </a:r>
            <a:r>
              <a:rPr b="0" lang="en"/>
              <a:t>(a selection)</a:t>
            </a:r>
            <a:endParaRPr b="0"/>
          </a:p>
        </p:txBody>
      </p:sp>
      <p:sp>
        <p:nvSpPr>
          <p:cNvPr id="914" name="Google Shape;914;p66"/>
          <p:cNvSpPr txBox="1"/>
          <p:nvPr>
            <p:ph idx="1" type="body"/>
          </p:nvPr>
        </p:nvSpPr>
        <p:spPr>
          <a:xfrm>
            <a:off x="729450" y="1853850"/>
            <a:ext cx="7893300" cy="3099000"/>
          </a:xfrm>
          <a:prstGeom prst="rect">
            <a:avLst/>
          </a:prstGeom>
          <a:noFill/>
          <a:ln>
            <a:noFill/>
          </a:ln>
        </p:spPr>
        <p:txBody>
          <a:bodyPr anchorCtr="0" anchor="t" bIns="91425" lIns="91425" spcFirstLastPara="1" rIns="91425" wrap="square" tIns="91425">
            <a:noAutofit/>
          </a:bodyPr>
          <a:lstStyle/>
          <a:p>
            <a:pPr indent="-341153" lvl="0" marL="457200" rtl="0" algn="l">
              <a:lnSpc>
                <a:spcPct val="95000"/>
              </a:lnSpc>
              <a:spcBef>
                <a:spcPts val="0"/>
              </a:spcBef>
              <a:spcAft>
                <a:spcPts val="0"/>
              </a:spcAft>
              <a:buSzPts val="1773"/>
              <a:buChar char="-"/>
            </a:pPr>
            <a:r>
              <a:rPr b="1" lang="en" sz="1771"/>
              <a:t>Supervised</a:t>
            </a:r>
            <a:endParaRPr b="1" sz="1771"/>
          </a:p>
          <a:p>
            <a:pPr indent="-322103" lvl="1" marL="914400" rtl="0" algn="l">
              <a:lnSpc>
                <a:spcPct val="95000"/>
              </a:lnSpc>
              <a:spcBef>
                <a:spcPts val="0"/>
              </a:spcBef>
              <a:spcAft>
                <a:spcPts val="0"/>
              </a:spcAft>
              <a:buSzPts val="1473"/>
              <a:buChar char="-"/>
            </a:pPr>
            <a:r>
              <a:rPr lang="en" sz="1472"/>
              <a:t>Train a model with explicit input-output pairs</a:t>
            </a:r>
            <a:endParaRPr sz="1472"/>
          </a:p>
          <a:p>
            <a:pPr indent="-341153" lvl="0" marL="457200" rtl="0" algn="l">
              <a:lnSpc>
                <a:spcPct val="95000"/>
              </a:lnSpc>
              <a:spcBef>
                <a:spcPts val="0"/>
              </a:spcBef>
              <a:spcAft>
                <a:spcPts val="0"/>
              </a:spcAft>
              <a:buSzPts val="1773"/>
              <a:buChar char="-"/>
            </a:pPr>
            <a:r>
              <a:rPr b="1" lang="en" sz="1771"/>
              <a:t>Unsupervised</a:t>
            </a:r>
            <a:endParaRPr b="1" sz="1771"/>
          </a:p>
          <a:p>
            <a:pPr indent="-322103" lvl="1" marL="914400" rtl="0" algn="l">
              <a:lnSpc>
                <a:spcPct val="95000"/>
              </a:lnSpc>
              <a:spcBef>
                <a:spcPts val="0"/>
              </a:spcBef>
              <a:spcAft>
                <a:spcPts val="0"/>
              </a:spcAft>
              <a:buSzPts val="1473"/>
              <a:buChar char="-"/>
            </a:pPr>
            <a:r>
              <a:rPr lang="en" sz="1472"/>
              <a:t>Learns “patterns” from unlabelled data</a:t>
            </a:r>
            <a:endParaRPr sz="1472"/>
          </a:p>
          <a:p>
            <a:pPr indent="-341153" lvl="0" marL="457200" rtl="0" algn="l">
              <a:lnSpc>
                <a:spcPct val="95000"/>
              </a:lnSpc>
              <a:spcBef>
                <a:spcPts val="0"/>
              </a:spcBef>
              <a:spcAft>
                <a:spcPts val="0"/>
              </a:spcAft>
              <a:buSzPts val="1773"/>
              <a:buChar char="-"/>
            </a:pPr>
            <a:r>
              <a:rPr b="1" lang="en" sz="1771"/>
              <a:t>Semi-supervised learning</a:t>
            </a:r>
            <a:endParaRPr b="1" sz="1771"/>
          </a:p>
          <a:p>
            <a:pPr indent="-322103" lvl="1" marL="914400" rtl="0" algn="l">
              <a:lnSpc>
                <a:spcPct val="95000"/>
              </a:lnSpc>
              <a:spcBef>
                <a:spcPts val="0"/>
              </a:spcBef>
              <a:spcAft>
                <a:spcPts val="0"/>
              </a:spcAft>
              <a:buSzPts val="1473"/>
              <a:buChar char="-"/>
            </a:pPr>
            <a:r>
              <a:rPr lang="en" sz="1472"/>
              <a:t>Learn a few things with input-output pairs, relate them to patterns learnt unsupervised</a:t>
            </a:r>
            <a:endParaRPr sz="1472"/>
          </a:p>
          <a:p>
            <a:pPr indent="-341153" lvl="0" marL="457200" rtl="0" algn="l">
              <a:lnSpc>
                <a:spcPct val="95000"/>
              </a:lnSpc>
              <a:spcBef>
                <a:spcPts val="0"/>
              </a:spcBef>
              <a:spcAft>
                <a:spcPts val="0"/>
              </a:spcAft>
              <a:buSzPts val="1773"/>
              <a:buChar char="-"/>
            </a:pPr>
            <a:r>
              <a:rPr b="1" lang="en" sz="1771"/>
              <a:t>Reinforcement Learning</a:t>
            </a:r>
            <a:endParaRPr b="1" sz="1771"/>
          </a:p>
          <a:p>
            <a:pPr indent="-322103" lvl="1" marL="914400" rtl="0" algn="l">
              <a:lnSpc>
                <a:spcPct val="95000"/>
              </a:lnSpc>
              <a:spcBef>
                <a:spcPts val="0"/>
              </a:spcBef>
              <a:spcAft>
                <a:spcPts val="0"/>
              </a:spcAft>
              <a:buSzPts val="1473"/>
              <a:buChar char="-"/>
            </a:pPr>
            <a:r>
              <a:rPr lang="en" sz="1472"/>
              <a:t>Learn an optimal “policy” that gives you the best action to take at any given state space by taking random actions and learning through positive or negative reinforcement.</a:t>
            </a:r>
            <a:endParaRPr sz="1472"/>
          </a:p>
          <a:p>
            <a:pPr indent="-341153" lvl="0" marL="457200" rtl="0" algn="l">
              <a:lnSpc>
                <a:spcPct val="95000"/>
              </a:lnSpc>
              <a:spcBef>
                <a:spcPts val="0"/>
              </a:spcBef>
              <a:spcAft>
                <a:spcPts val="0"/>
              </a:spcAft>
              <a:buSzPts val="1773"/>
              <a:buChar char="-"/>
            </a:pPr>
            <a:r>
              <a:rPr b="1" lang="en" sz="1771"/>
              <a:t>Evolution</a:t>
            </a:r>
            <a:endParaRPr b="1" sz="1771"/>
          </a:p>
          <a:p>
            <a:pPr indent="-322103" lvl="1" marL="914400" rtl="0" algn="l">
              <a:lnSpc>
                <a:spcPct val="95000"/>
              </a:lnSpc>
              <a:spcBef>
                <a:spcPts val="0"/>
              </a:spcBef>
              <a:spcAft>
                <a:spcPts val="0"/>
              </a:spcAft>
              <a:buSzPts val="1473"/>
              <a:buChar char="-"/>
            </a:pPr>
            <a:r>
              <a:rPr lang="en" sz="1472"/>
              <a:t>Optimize parameters through (Darwinian) evolution; e.g. genetic algorithms.</a:t>
            </a:r>
            <a:endParaRPr sz="1472"/>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8" name="Shape 918"/>
        <p:cNvGrpSpPr/>
        <p:nvPr/>
      </p:nvGrpSpPr>
      <p:grpSpPr>
        <a:xfrm>
          <a:off x="0" y="0"/>
          <a:ext cx="0" cy="0"/>
          <a:chOff x="0" y="0"/>
          <a:chExt cx="0" cy="0"/>
        </a:xfrm>
      </p:grpSpPr>
      <p:sp>
        <p:nvSpPr>
          <p:cNvPr id="919" name="Google Shape;919;p67"/>
          <p:cNvSpPr txBox="1"/>
          <p:nvPr>
            <p:ph type="title"/>
          </p:nvPr>
        </p:nvSpPr>
        <p:spPr>
          <a:xfrm>
            <a:off x="729450" y="1322450"/>
            <a:ext cx="7688400" cy="15186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3600"/>
              <a:buNone/>
            </a:pPr>
            <a:r>
              <a:rPr lang="en"/>
              <a:t>Types of Neural Networks</a:t>
            </a:r>
            <a:endParaRP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3" name="Shape 923"/>
        <p:cNvGrpSpPr/>
        <p:nvPr/>
      </p:nvGrpSpPr>
      <p:grpSpPr>
        <a:xfrm>
          <a:off x="0" y="0"/>
          <a:ext cx="0" cy="0"/>
          <a:chOff x="0" y="0"/>
          <a:chExt cx="0" cy="0"/>
        </a:xfrm>
      </p:grpSpPr>
      <p:sp>
        <p:nvSpPr>
          <p:cNvPr id="924" name="Google Shape;924;p68"/>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Multi-layer Perceptrons</a:t>
            </a:r>
            <a:endParaRPr/>
          </a:p>
        </p:txBody>
      </p:sp>
      <p:sp>
        <p:nvSpPr>
          <p:cNvPr id="925" name="Google Shape;925;p68"/>
          <p:cNvSpPr txBox="1"/>
          <p:nvPr>
            <p:ph idx="1" type="body"/>
          </p:nvPr>
        </p:nvSpPr>
        <p:spPr>
          <a:xfrm>
            <a:off x="729450" y="2069475"/>
            <a:ext cx="3050400" cy="25476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lang="en" sz="1600"/>
              <a:t>Useful for </a:t>
            </a:r>
            <a:r>
              <a:rPr b="1" lang="en" sz="1600"/>
              <a:t>static </a:t>
            </a:r>
            <a:r>
              <a:rPr lang="en" sz="1600"/>
              <a:t>input-output relations</a:t>
            </a:r>
            <a:endParaRPr sz="1600"/>
          </a:p>
          <a:p>
            <a:pPr indent="0" lvl="0" marL="0" rtl="0" algn="l">
              <a:lnSpc>
                <a:spcPct val="115000"/>
              </a:lnSpc>
              <a:spcBef>
                <a:spcPts val="1200"/>
              </a:spcBef>
              <a:spcAft>
                <a:spcPts val="0"/>
              </a:spcAft>
              <a:buSzPts val="1300"/>
              <a:buNone/>
            </a:pPr>
            <a:r>
              <a:rPr b="1" lang="en" sz="1600"/>
              <a:t>More hidden layers ~ better approximation</a:t>
            </a:r>
            <a:r>
              <a:rPr lang="en" sz="1600"/>
              <a:t> of</a:t>
            </a:r>
            <a:r>
              <a:rPr b="1" lang="en" sz="1600"/>
              <a:t> </a:t>
            </a:r>
            <a:r>
              <a:rPr lang="en" sz="1600"/>
              <a:t>more complicated functions</a:t>
            </a:r>
            <a:endParaRPr sz="1600"/>
          </a:p>
          <a:p>
            <a:pPr indent="0" lvl="0" marL="0" rtl="0" algn="l">
              <a:lnSpc>
                <a:spcPct val="115000"/>
              </a:lnSpc>
              <a:spcBef>
                <a:spcPts val="1200"/>
              </a:spcBef>
              <a:spcAft>
                <a:spcPts val="1200"/>
              </a:spcAft>
              <a:buSzPts val="1300"/>
              <a:buNone/>
            </a:pPr>
            <a:r>
              <a:rPr b="1" lang="en" sz="1600"/>
              <a:t>Quick </a:t>
            </a:r>
            <a:r>
              <a:rPr lang="en" sz="1600"/>
              <a:t>to design and implement</a:t>
            </a:r>
            <a:endParaRPr sz="1600"/>
          </a:p>
        </p:txBody>
      </p:sp>
      <p:pic>
        <p:nvPicPr>
          <p:cNvPr id="926" name="Google Shape;926;p68"/>
          <p:cNvPicPr preferRelativeResize="0"/>
          <p:nvPr/>
        </p:nvPicPr>
        <p:blipFill rotWithShape="1">
          <a:blip r:embed="rId3">
            <a:alphaModFix/>
          </a:blip>
          <a:srcRect b="0" l="7166" r="6693" t="27787"/>
          <a:stretch/>
        </p:blipFill>
        <p:spPr>
          <a:xfrm>
            <a:off x="3860125" y="1853850"/>
            <a:ext cx="5283876" cy="2978825"/>
          </a:xfrm>
          <a:prstGeom prst="rect">
            <a:avLst/>
          </a:prstGeom>
          <a:noFill/>
          <a:ln>
            <a:noFill/>
          </a:ln>
        </p:spPr>
      </p:pic>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0" name="Shape 930"/>
        <p:cNvGrpSpPr/>
        <p:nvPr/>
      </p:nvGrpSpPr>
      <p:grpSpPr>
        <a:xfrm>
          <a:off x="0" y="0"/>
          <a:ext cx="0" cy="0"/>
          <a:chOff x="0" y="0"/>
          <a:chExt cx="0" cy="0"/>
        </a:xfrm>
      </p:grpSpPr>
      <p:sp>
        <p:nvSpPr>
          <p:cNvPr id="931" name="Google Shape;931;p70"/>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Recurrent Neural Networks</a:t>
            </a:r>
            <a:endParaRPr/>
          </a:p>
        </p:txBody>
      </p:sp>
      <p:sp>
        <p:nvSpPr>
          <p:cNvPr id="932" name="Google Shape;932;p70"/>
          <p:cNvSpPr txBox="1"/>
          <p:nvPr>
            <p:ph idx="1" type="body"/>
          </p:nvPr>
        </p:nvSpPr>
        <p:spPr>
          <a:xfrm>
            <a:off x="729450" y="2078875"/>
            <a:ext cx="5320500" cy="29643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lang="en" sz="1600"/>
              <a:t>Outputs go back and forth between neurons (loops exist in the graphs)</a:t>
            </a:r>
            <a:endParaRPr sz="1600"/>
          </a:p>
          <a:p>
            <a:pPr indent="0" lvl="0" marL="0" rtl="0" algn="l">
              <a:lnSpc>
                <a:spcPct val="115000"/>
              </a:lnSpc>
              <a:spcBef>
                <a:spcPts val="1200"/>
              </a:spcBef>
              <a:spcAft>
                <a:spcPts val="0"/>
              </a:spcAft>
              <a:buSzPts val="1300"/>
              <a:buNone/>
            </a:pPr>
            <a:r>
              <a:rPr b="1" lang="en" sz="1600"/>
              <a:t>Approximates dynamical systems</a:t>
            </a:r>
            <a:br>
              <a:rPr b="1" lang="en" sz="1600"/>
            </a:br>
            <a:r>
              <a:rPr lang="en" sz="1600"/>
              <a:t>	- Any time-based function</a:t>
            </a:r>
            <a:br>
              <a:rPr lang="en" sz="1600"/>
            </a:br>
            <a:r>
              <a:rPr lang="en" sz="1600"/>
              <a:t>	- Any data that can be modelled as being “ordered”</a:t>
            </a:r>
            <a:endParaRPr sz="1600"/>
          </a:p>
          <a:p>
            <a:pPr indent="0" lvl="0" marL="0" rtl="0" algn="l">
              <a:lnSpc>
                <a:spcPct val="115000"/>
              </a:lnSpc>
              <a:spcBef>
                <a:spcPts val="1200"/>
              </a:spcBef>
              <a:spcAft>
                <a:spcPts val="0"/>
              </a:spcAft>
              <a:buSzPts val="1300"/>
              <a:buNone/>
            </a:pPr>
            <a:r>
              <a:rPr lang="en" sz="1600"/>
              <a:t>Used often in </a:t>
            </a:r>
            <a:r>
              <a:rPr b="1" lang="en" sz="1600"/>
              <a:t>time-series tasks</a:t>
            </a:r>
            <a:r>
              <a:rPr lang="en" sz="1600"/>
              <a:t> like signal processing, natural language processing</a:t>
            </a:r>
            <a:endParaRPr sz="1600"/>
          </a:p>
          <a:p>
            <a:pPr indent="0" lvl="0" marL="0" rtl="0" algn="l">
              <a:lnSpc>
                <a:spcPct val="115000"/>
              </a:lnSpc>
              <a:spcBef>
                <a:spcPts val="1200"/>
              </a:spcBef>
              <a:spcAft>
                <a:spcPts val="1200"/>
              </a:spcAft>
              <a:buSzPts val="1300"/>
              <a:buNone/>
            </a:pPr>
            <a:r>
              <a:rPr b="1" lang="en" sz="1600"/>
              <a:t>Several types</a:t>
            </a:r>
            <a:r>
              <a:rPr lang="en" sz="1600"/>
              <a:t>: Fully-connected, LSTMs, GRUs, reservoirs</a:t>
            </a:r>
            <a:endParaRPr sz="1600"/>
          </a:p>
        </p:txBody>
      </p:sp>
      <p:pic>
        <p:nvPicPr>
          <p:cNvPr id="933" name="Google Shape;933;p70"/>
          <p:cNvPicPr preferRelativeResize="0"/>
          <p:nvPr/>
        </p:nvPicPr>
        <p:blipFill rotWithShape="1">
          <a:blip r:embed="rId3">
            <a:alphaModFix/>
          </a:blip>
          <a:srcRect b="0" l="0" r="0" t="0"/>
          <a:stretch/>
        </p:blipFill>
        <p:spPr>
          <a:xfrm>
            <a:off x="6516425" y="691300"/>
            <a:ext cx="2297349" cy="1654899"/>
          </a:xfrm>
          <a:prstGeom prst="rect">
            <a:avLst/>
          </a:prstGeom>
          <a:noFill/>
          <a:ln>
            <a:noFill/>
          </a:ln>
        </p:spPr>
      </p:pic>
      <p:sp>
        <p:nvSpPr>
          <p:cNvPr id="934" name="Google Shape;934;p70"/>
          <p:cNvSpPr txBox="1"/>
          <p:nvPr/>
        </p:nvSpPr>
        <p:spPr>
          <a:xfrm>
            <a:off x="6516425" y="2210300"/>
            <a:ext cx="2616900" cy="646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000000"/>
                </a:solidFill>
                <a:highlight>
                  <a:srgbClr val="FFFFFF"/>
                </a:highlight>
                <a:latin typeface="Arial"/>
                <a:ea typeface="Arial"/>
                <a:cs typeface="Arial"/>
                <a:sym typeface="Arial"/>
              </a:rPr>
              <a:t>An LSTM cell schematic. Adapted from: </a:t>
            </a:r>
            <a:r>
              <a:rPr b="0" i="1" lang="en" sz="1000" u="none" cap="none" strike="noStrike">
                <a:solidFill>
                  <a:srgbClr val="000000"/>
                </a:solidFill>
                <a:highlight>
                  <a:srgbClr val="FFFFFF"/>
                </a:highlight>
                <a:latin typeface="Arial"/>
                <a:ea typeface="Arial"/>
                <a:cs typeface="Arial"/>
                <a:sym typeface="Arial"/>
              </a:rPr>
              <a:t>doi.org/10.4233/uuid:dc73e1ff-0496-459a-986f-de37f7f250c9</a:t>
            </a:r>
            <a:endParaRPr b="0" i="1" sz="1400" u="none" cap="none" strike="noStrike">
              <a:solidFill>
                <a:srgbClr val="000000"/>
              </a:solidFill>
              <a:latin typeface="Lato"/>
              <a:ea typeface="Lato"/>
              <a:cs typeface="Lato"/>
              <a:sym typeface="Lato"/>
            </a:endParaRPr>
          </a:p>
        </p:txBody>
      </p:sp>
      <p:pic>
        <p:nvPicPr>
          <p:cNvPr id="935" name="Google Shape;935;p70"/>
          <p:cNvPicPr preferRelativeResize="0"/>
          <p:nvPr/>
        </p:nvPicPr>
        <p:blipFill rotWithShape="1">
          <a:blip r:embed="rId4">
            <a:alphaModFix/>
          </a:blip>
          <a:srcRect b="0" l="0" r="0" t="0"/>
          <a:stretch/>
        </p:blipFill>
        <p:spPr>
          <a:xfrm>
            <a:off x="6049950" y="2780600"/>
            <a:ext cx="3094048" cy="1821709"/>
          </a:xfrm>
          <a:prstGeom prst="rect">
            <a:avLst/>
          </a:prstGeom>
          <a:noFill/>
          <a:ln>
            <a:noFill/>
          </a:ln>
        </p:spPr>
      </p:pic>
      <p:sp>
        <p:nvSpPr>
          <p:cNvPr id="936" name="Google Shape;936;p70"/>
          <p:cNvSpPr txBox="1"/>
          <p:nvPr/>
        </p:nvSpPr>
        <p:spPr>
          <a:xfrm>
            <a:off x="6246400" y="4692325"/>
            <a:ext cx="28374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Lato"/>
                <a:ea typeface="Lato"/>
                <a:cs typeface="Lato"/>
                <a:sym typeface="Lato"/>
              </a:rPr>
              <a:t>Echo state network schematic. Adapted from </a:t>
            </a:r>
            <a:r>
              <a:rPr b="0" i="1" lang="en" sz="1000" u="none" cap="none" strike="noStrike">
                <a:solidFill>
                  <a:srgbClr val="000000"/>
                </a:solidFill>
                <a:latin typeface="Lato"/>
                <a:ea typeface="Lato"/>
                <a:cs typeface="Lato"/>
                <a:sym typeface="Lato"/>
              </a:rPr>
              <a:t>www.scholarpedia.org/article/Echo_state_network</a:t>
            </a:r>
            <a:endParaRPr b="0" i="1" sz="1000" u="none" cap="none" strike="noStrike">
              <a:solidFill>
                <a:srgbClr val="000000"/>
              </a:solidFill>
              <a:latin typeface="Lato"/>
              <a:ea typeface="Lato"/>
              <a:cs typeface="Lato"/>
              <a:sym typeface="Lato"/>
            </a:endParaRP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0" name="Shape 940"/>
        <p:cNvGrpSpPr/>
        <p:nvPr/>
      </p:nvGrpSpPr>
      <p:grpSpPr>
        <a:xfrm>
          <a:off x="0" y="0"/>
          <a:ext cx="0" cy="0"/>
          <a:chOff x="0" y="0"/>
          <a:chExt cx="0" cy="0"/>
        </a:xfrm>
      </p:grpSpPr>
      <p:sp>
        <p:nvSpPr>
          <p:cNvPr id="941" name="Google Shape;941;p71"/>
          <p:cNvSpPr txBox="1"/>
          <p:nvPr>
            <p:ph idx="1" type="body"/>
          </p:nvPr>
        </p:nvSpPr>
        <p:spPr>
          <a:xfrm>
            <a:off x="729450" y="2078875"/>
            <a:ext cx="7814700" cy="2693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lang="en" sz="1600"/>
              <a:t>Models or uses ‘manifold embeddings’ on non-Euclidean domains like graphs, meshes and manifolds - </a:t>
            </a:r>
            <a:r>
              <a:rPr i="1" lang="en" sz="1600"/>
              <a:t>geometric</a:t>
            </a:r>
            <a:r>
              <a:rPr i="1" lang="en" sz="1600"/>
              <a:t> </a:t>
            </a:r>
            <a:r>
              <a:rPr b="1" lang="en" sz="1600"/>
              <a:t>inductive bias</a:t>
            </a:r>
            <a:endParaRPr b="1" sz="1600"/>
          </a:p>
          <a:p>
            <a:pPr indent="0" lvl="0" marL="0" rtl="0" algn="l">
              <a:lnSpc>
                <a:spcPct val="115000"/>
              </a:lnSpc>
              <a:spcBef>
                <a:spcPts val="1200"/>
              </a:spcBef>
              <a:spcAft>
                <a:spcPts val="0"/>
              </a:spcAft>
              <a:buSzPts val="1300"/>
              <a:buNone/>
            </a:pPr>
            <a:r>
              <a:rPr lang="en" sz="1600"/>
              <a:t>Captures </a:t>
            </a:r>
            <a:r>
              <a:rPr b="1" lang="en" sz="1600"/>
              <a:t>various forms of invariance and equivariance </a:t>
            </a:r>
            <a:r>
              <a:rPr lang="en" sz="1600"/>
              <a:t>(e.g. Grids, Groups, Graphs, Geodesics, and Gauges)</a:t>
            </a:r>
            <a:endParaRPr sz="1600"/>
          </a:p>
          <a:p>
            <a:pPr indent="0" lvl="0" marL="0" rtl="0" algn="l">
              <a:lnSpc>
                <a:spcPct val="115000"/>
              </a:lnSpc>
              <a:spcBef>
                <a:spcPts val="1200"/>
              </a:spcBef>
              <a:spcAft>
                <a:spcPts val="1200"/>
              </a:spcAft>
              <a:buSzPts val="1300"/>
              <a:buNone/>
            </a:pPr>
            <a:r>
              <a:rPr lang="en" sz="1600"/>
              <a:t>Used in e.g. 3D object recognition, protein structures, medical imagine, etc.</a:t>
            </a:r>
            <a:endParaRPr sz="1600"/>
          </a:p>
        </p:txBody>
      </p:sp>
      <p:sp>
        <p:nvSpPr>
          <p:cNvPr id="942" name="Google Shape;942;p71"/>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Geometric DL Models</a:t>
            </a:r>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6" name="Shape 946"/>
        <p:cNvGrpSpPr/>
        <p:nvPr/>
      </p:nvGrpSpPr>
      <p:grpSpPr>
        <a:xfrm>
          <a:off x="0" y="0"/>
          <a:ext cx="0" cy="0"/>
          <a:chOff x="0" y="0"/>
          <a:chExt cx="0" cy="0"/>
        </a:xfrm>
      </p:grpSpPr>
      <p:sp>
        <p:nvSpPr>
          <p:cNvPr id="947" name="Google Shape;947;p69"/>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Convolutional Neural Networks</a:t>
            </a:r>
            <a:endParaRPr/>
          </a:p>
        </p:txBody>
      </p:sp>
      <p:sp>
        <p:nvSpPr>
          <p:cNvPr id="948" name="Google Shape;948;p69"/>
          <p:cNvSpPr txBox="1"/>
          <p:nvPr>
            <p:ph idx="1" type="body"/>
          </p:nvPr>
        </p:nvSpPr>
        <p:spPr>
          <a:xfrm>
            <a:off x="729450" y="2078875"/>
            <a:ext cx="4664700" cy="2543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lang="en" sz="1600"/>
              <a:t>Learn “</a:t>
            </a:r>
            <a:r>
              <a:rPr b="1" lang="en" sz="1600"/>
              <a:t>kernels</a:t>
            </a:r>
            <a:r>
              <a:rPr lang="en" sz="1600"/>
              <a:t>”, i.e. ‘tensors’ (multi-dimensional arrays) that convolve over </a:t>
            </a:r>
            <a:r>
              <a:rPr i="1" lang="en" sz="1600"/>
              <a:t>n</a:t>
            </a:r>
            <a:r>
              <a:rPr lang="en" sz="1600"/>
              <a:t>-dimensional data to extract abstract, lower-dimensional features.</a:t>
            </a:r>
            <a:endParaRPr sz="1600"/>
          </a:p>
          <a:p>
            <a:pPr indent="0" lvl="0" marL="0" rtl="0" algn="l">
              <a:lnSpc>
                <a:spcPct val="115000"/>
              </a:lnSpc>
              <a:spcBef>
                <a:spcPts val="1200"/>
              </a:spcBef>
              <a:spcAft>
                <a:spcPts val="0"/>
              </a:spcAft>
              <a:buSzPts val="1300"/>
              <a:buNone/>
            </a:pPr>
            <a:r>
              <a:rPr lang="en" sz="1600"/>
              <a:t>Used often in </a:t>
            </a:r>
            <a:r>
              <a:rPr b="1" lang="en" sz="1600"/>
              <a:t>image and signal processing tasks</a:t>
            </a:r>
            <a:r>
              <a:rPr lang="en" sz="1600"/>
              <a:t> such as object detection and segmentation. </a:t>
            </a:r>
            <a:endParaRPr sz="1600"/>
          </a:p>
          <a:p>
            <a:pPr indent="0" lvl="0" marL="0" rtl="0" algn="l">
              <a:lnSpc>
                <a:spcPct val="115000"/>
              </a:lnSpc>
              <a:spcBef>
                <a:spcPts val="1200"/>
              </a:spcBef>
              <a:spcAft>
                <a:spcPts val="1200"/>
              </a:spcAft>
              <a:buSzPts val="1300"/>
              <a:buNone/>
            </a:pPr>
            <a:r>
              <a:rPr b="1" lang="en" sz="1600"/>
              <a:t>Inductive bias: </a:t>
            </a:r>
            <a:r>
              <a:rPr b="1" i="1" lang="en" sz="1600" u="sng"/>
              <a:t>translational variance</a:t>
            </a:r>
            <a:r>
              <a:rPr lang="en" sz="1600"/>
              <a:t>: the object can be anywhere in the image and still be found</a:t>
            </a:r>
            <a:endParaRPr sz="1600"/>
          </a:p>
        </p:txBody>
      </p:sp>
      <p:pic>
        <p:nvPicPr>
          <p:cNvPr id="949" name="Google Shape;949;p69"/>
          <p:cNvPicPr preferRelativeResize="0"/>
          <p:nvPr/>
        </p:nvPicPr>
        <p:blipFill rotWithShape="1">
          <a:blip r:embed="rId3">
            <a:alphaModFix/>
          </a:blip>
          <a:srcRect b="0" l="0" r="0" t="0"/>
          <a:stretch/>
        </p:blipFill>
        <p:spPr>
          <a:xfrm>
            <a:off x="5454321" y="1163425"/>
            <a:ext cx="3581650" cy="3340375"/>
          </a:xfrm>
          <a:prstGeom prst="rect">
            <a:avLst/>
          </a:prstGeom>
          <a:noFill/>
          <a:ln>
            <a:noFill/>
          </a:ln>
        </p:spPr>
      </p:pic>
      <p:sp>
        <p:nvSpPr>
          <p:cNvPr id="950" name="Google Shape;950;p69"/>
          <p:cNvSpPr txBox="1"/>
          <p:nvPr/>
        </p:nvSpPr>
        <p:spPr>
          <a:xfrm>
            <a:off x="5725200" y="4565000"/>
            <a:ext cx="3039900" cy="492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000"/>
              <a:buFont typeface="Arial"/>
              <a:buNone/>
            </a:pPr>
            <a:r>
              <a:rPr b="0" i="1" lang="en" sz="1000" u="none" cap="none" strike="noStrike">
                <a:solidFill>
                  <a:srgbClr val="000000"/>
                </a:solidFill>
                <a:latin typeface="Lato"/>
                <a:ea typeface="Lato"/>
                <a:cs typeface="Lato"/>
                <a:sym typeface="Lato"/>
              </a:rPr>
              <a:t>LeNet’s architecture: One of the first CNNs</a:t>
            </a:r>
            <a:br>
              <a:rPr b="0" i="1" lang="en" sz="1000" u="none" cap="none" strike="noStrike">
                <a:solidFill>
                  <a:srgbClr val="000000"/>
                </a:solidFill>
                <a:latin typeface="Lato"/>
                <a:ea typeface="Lato"/>
                <a:cs typeface="Lato"/>
                <a:sym typeface="Lato"/>
              </a:rPr>
            </a:br>
            <a:r>
              <a:rPr b="0" i="1" lang="en" sz="1000" u="none" cap="none" strike="noStrike">
                <a:solidFill>
                  <a:srgbClr val="000000"/>
                </a:solidFill>
                <a:latin typeface="Lato"/>
                <a:ea typeface="Lato"/>
                <a:cs typeface="Lato"/>
                <a:sym typeface="Lato"/>
              </a:rPr>
              <a:t>https://doi.org/10.1162/neco.1989.1.4.541</a:t>
            </a:r>
            <a:endParaRPr b="0" i="1" sz="1000" u="none" cap="none" strike="noStrike">
              <a:solidFill>
                <a:srgbClr val="000000"/>
              </a:solidFill>
              <a:latin typeface="Lato"/>
              <a:ea typeface="Lato"/>
              <a:cs typeface="Lato"/>
              <a:sym typeface="La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0"/>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 to the introduction</a:t>
            </a:r>
            <a:endParaRPr/>
          </a:p>
        </p:txBody>
      </p:sp>
      <p:sp>
        <p:nvSpPr>
          <p:cNvPr id="163" name="Google Shape;163;p10"/>
          <p:cNvSpPr txBox="1"/>
          <p:nvPr>
            <p:ph idx="1" type="body"/>
          </p:nvPr>
        </p:nvSpPr>
        <p:spPr>
          <a:xfrm>
            <a:off x="729450" y="2078875"/>
            <a:ext cx="7688700" cy="30645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300"/>
              <a:buNone/>
            </a:pPr>
            <a:r>
              <a:rPr b="1" lang="en" sz="1600"/>
              <a:t>Goals of this lecture:</a:t>
            </a:r>
            <a:br>
              <a:rPr b="1" lang="en" sz="1600"/>
            </a:br>
            <a:r>
              <a:rPr b="1" lang="en" sz="1600"/>
              <a:t>	The whats, hows, whys, whichs and wheres</a:t>
            </a:r>
            <a:br>
              <a:rPr b="1" lang="en" sz="1600"/>
            </a:br>
            <a:r>
              <a:rPr lang="en" sz="1600"/>
              <a:t>	- Teach you </a:t>
            </a:r>
            <a:r>
              <a:rPr lang="en" sz="1600" u="sng"/>
              <a:t>what</a:t>
            </a:r>
            <a:r>
              <a:rPr lang="en" sz="1600"/>
              <a:t> a neural network is and </a:t>
            </a:r>
            <a:r>
              <a:rPr lang="en" sz="1600" u="sng"/>
              <a:t>how</a:t>
            </a:r>
            <a:r>
              <a:rPr lang="en" sz="1600"/>
              <a:t> it works</a:t>
            </a:r>
            <a:br>
              <a:rPr lang="en" sz="1600"/>
            </a:br>
            <a:r>
              <a:rPr lang="en" sz="1600"/>
              <a:t>	- </a:t>
            </a:r>
            <a:r>
              <a:rPr lang="en" sz="1600" u="sng"/>
              <a:t>Why</a:t>
            </a:r>
            <a:r>
              <a:rPr lang="en" sz="1600"/>
              <a:t> you should use them, and </a:t>
            </a:r>
            <a:r>
              <a:rPr lang="en" sz="1600" u="sng"/>
              <a:t>why not</a:t>
            </a:r>
            <a:br>
              <a:rPr lang="en" sz="1600"/>
            </a:br>
            <a:r>
              <a:rPr lang="en" sz="1600"/>
              <a:t>	- </a:t>
            </a:r>
            <a:r>
              <a:rPr lang="en" sz="1600" u="sng"/>
              <a:t>Which</a:t>
            </a:r>
            <a:r>
              <a:rPr lang="en" sz="1600"/>
              <a:t> neural networks are used today</a:t>
            </a:r>
            <a:br>
              <a:rPr lang="en" sz="1600"/>
            </a:br>
            <a:r>
              <a:rPr lang="en" sz="1600"/>
              <a:t>	- </a:t>
            </a:r>
            <a:r>
              <a:rPr lang="en" sz="1600" u="sng"/>
              <a:t>Where</a:t>
            </a:r>
            <a:r>
              <a:rPr lang="en" sz="1600"/>
              <a:t> neural networks are headed next</a:t>
            </a:r>
            <a:br>
              <a:rPr lang="en" sz="1600"/>
            </a:br>
            <a:r>
              <a:rPr b="1" lang="en" sz="1600"/>
              <a:t>Along with:</a:t>
            </a:r>
            <a:br>
              <a:rPr lang="en" sz="1600"/>
            </a:br>
            <a:r>
              <a:rPr b="1" lang="en" sz="1600"/>
              <a:t>	</a:t>
            </a:r>
            <a:r>
              <a:rPr lang="en" sz="1600"/>
              <a:t>- </a:t>
            </a:r>
            <a:r>
              <a:rPr lang="en" sz="1600" strike="sngStrike"/>
              <a:t>A demo in a simulated environment</a:t>
            </a:r>
            <a:br>
              <a:rPr lang="en" sz="1600"/>
            </a:br>
            <a:r>
              <a:rPr lang="en" sz="1600"/>
              <a:t>	- A few tips on building and training your own networks</a:t>
            </a:r>
            <a:endParaRPr sz="1600"/>
          </a:p>
        </p:txBody>
      </p:sp>
      <p:pic>
        <p:nvPicPr>
          <p:cNvPr id="164" name="Google Shape;164;p10"/>
          <p:cNvPicPr preferRelativeResize="0"/>
          <p:nvPr/>
        </p:nvPicPr>
        <p:blipFill rotWithShape="1">
          <a:blip r:embed="rId3">
            <a:alphaModFix/>
          </a:blip>
          <a:srcRect b="0" l="0" r="0" t="0"/>
          <a:stretch/>
        </p:blipFill>
        <p:spPr>
          <a:xfrm>
            <a:off x="7491125" y="562750"/>
            <a:ext cx="1576675" cy="1140675"/>
          </a:xfrm>
          <a:prstGeom prst="rect">
            <a:avLst/>
          </a:prstGeom>
          <a:noFill/>
          <a:ln>
            <a:noFill/>
          </a:ln>
        </p:spPr>
      </p:pic>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4" name="Shape 954"/>
        <p:cNvGrpSpPr/>
        <p:nvPr/>
      </p:nvGrpSpPr>
      <p:grpSpPr>
        <a:xfrm>
          <a:off x="0" y="0"/>
          <a:ext cx="0" cy="0"/>
          <a:chOff x="0" y="0"/>
          <a:chExt cx="0" cy="0"/>
        </a:xfrm>
      </p:grpSpPr>
      <p:sp>
        <p:nvSpPr>
          <p:cNvPr id="955" name="Google Shape;955;g2e78df7ea50_0_26"/>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spcBef>
                <a:spcPts val="0"/>
              </a:spcBef>
              <a:spcAft>
                <a:spcPts val="0"/>
              </a:spcAft>
              <a:buSzPct val="111111"/>
              <a:buNone/>
            </a:pPr>
            <a:r>
              <a:rPr lang="en"/>
              <a:t>Graph Neural Networks</a:t>
            </a:r>
            <a:endParaRPr/>
          </a:p>
          <a:p>
            <a:pPr indent="0" lvl="0" marL="0" rtl="0" algn="l">
              <a:lnSpc>
                <a:spcPct val="100000"/>
              </a:lnSpc>
              <a:spcBef>
                <a:spcPts val="0"/>
              </a:spcBef>
              <a:spcAft>
                <a:spcPts val="0"/>
              </a:spcAft>
              <a:buSzPct val="111111"/>
              <a:buNone/>
            </a:pPr>
            <a:r>
              <a:t/>
            </a:r>
            <a:endParaRPr/>
          </a:p>
        </p:txBody>
      </p:sp>
      <p:sp>
        <p:nvSpPr>
          <p:cNvPr id="956" name="Google Shape;956;g2e78df7ea50_0_26"/>
          <p:cNvSpPr txBox="1"/>
          <p:nvPr>
            <p:ph idx="1" type="body"/>
          </p:nvPr>
        </p:nvSpPr>
        <p:spPr>
          <a:xfrm>
            <a:off x="729450" y="2078875"/>
            <a:ext cx="4799400" cy="2693700"/>
          </a:xfrm>
          <a:prstGeom prst="rect">
            <a:avLst/>
          </a:prstGeom>
          <a:noFill/>
          <a:ln>
            <a:noFill/>
          </a:ln>
        </p:spPr>
        <p:txBody>
          <a:bodyPr anchorCtr="0" anchor="t" bIns="91425" lIns="91425" spcFirstLastPara="1" rIns="91425" wrap="square" tIns="91425">
            <a:normAutofit lnSpcReduction="10000"/>
          </a:bodyPr>
          <a:lstStyle/>
          <a:p>
            <a:pPr indent="0" lvl="0" marL="0" rtl="0" algn="l">
              <a:lnSpc>
                <a:spcPct val="115000"/>
              </a:lnSpc>
              <a:spcBef>
                <a:spcPts val="0"/>
              </a:spcBef>
              <a:spcAft>
                <a:spcPts val="0"/>
              </a:spcAft>
              <a:buSzPts val="1300"/>
              <a:buNone/>
            </a:pPr>
            <a:r>
              <a:rPr lang="en" sz="1600"/>
              <a:t>Models </a:t>
            </a:r>
            <a:r>
              <a:rPr i="1" lang="en" sz="1600"/>
              <a:t>any </a:t>
            </a:r>
            <a:r>
              <a:rPr lang="en" sz="1600"/>
              <a:t>system that can be modelled as a graph</a:t>
            </a:r>
            <a:endParaRPr sz="1600"/>
          </a:p>
          <a:p>
            <a:pPr indent="0" lvl="0" marL="0" rtl="0" algn="l">
              <a:lnSpc>
                <a:spcPct val="115000"/>
              </a:lnSpc>
              <a:spcBef>
                <a:spcPts val="1200"/>
              </a:spcBef>
              <a:spcAft>
                <a:spcPts val="0"/>
              </a:spcAft>
              <a:buSzPts val="1300"/>
              <a:buNone/>
            </a:pPr>
            <a:r>
              <a:rPr b="1" lang="en" sz="1600"/>
              <a:t>Learns relations</a:t>
            </a:r>
            <a:r>
              <a:rPr lang="en" sz="1600"/>
              <a:t> between nodes, </a:t>
            </a:r>
            <a:br>
              <a:rPr lang="en" sz="1600"/>
            </a:br>
            <a:r>
              <a:rPr lang="en" sz="1600"/>
              <a:t>edges, global properties</a:t>
            </a:r>
            <a:endParaRPr sz="1600"/>
          </a:p>
          <a:p>
            <a:pPr indent="0" lvl="0" marL="0" rtl="0" algn="l">
              <a:lnSpc>
                <a:spcPct val="115000"/>
              </a:lnSpc>
              <a:spcBef>
                <a:spcPts val="1200"/>
              </a:spcBef>
              <a:spcAft>
                <a:spcPts val="0"/>
              </a:spcAft>
              <a:buSzPts val="1300"/>
              <a:buNone/>
            </a:pPr>
            <a:r>
              <a:rPr lang="en" sz="1600"/>
              <a:t>Used in e.g. image segmentation,</a:t>
            </a:r>
            <a:br>
              <a:rPr lang="en" sz="1600"/>
            </a:br>
            <a:r>
              <a:rPr lang="en" sz="1600"/>
              <a:t>chemistry and pharmacy models, </a:t>
            </a:r>
            <a:br>
              <a:rPr lang="en" sz="1600"/>
            </a:br>
            <a:r>
              <a:rPr lang="en" sz="1600"/>
              <a:t>NLP, hierarchically-related data</a:t>
            </a:r>
            <a:endParaRPr sz="1600"/>
          </a:p>
          <a:p>
            <a:pPr indent="0" lvl="0" marL="0" rtl="0" algn="l">
              <a:lnSpc>
                <a:spcPct val="115000"/>
              </a:lnSpc>
              <a:spcBef>
                <a:spcPts val="1200"/>
              </a:spcBef>
              <a:spcAft>
                <a:spcPts val="1200"/>
              </a:spcAft>
              <a:buSzPts val="1300"/>
              <a:buNone/>
            </a:pPr>
            <a:r>
              <a:rPr b="1" lang="en" sz="1600"/>
              <a:t>Inductive bias:</a:t>
            </a:r>
            <a:r>
              <a:rPr lang="en" sz="1600"/>
              <a:t> </a:t>
            </a:r>
            <a:r>
              <a:rPr b="1" i="1" lang="en" sz="1600" u="sng"/>
              <a:t>relational inductive bias</a:t>
            </a:r>
            <a:r>
              <a:rPr i="1" lang="en" sz="1600" u="sng"/>
              <a:t>, </a:t>
            </a:r>
            <a:r>
              <a:rPr b="1" i="1" lang="en" sz="1600" u="sng"/>
              <a:t>node invariance</a:t>
            </a:r>
            <a:r>
              <a:rPr lang="en" sz="1600"/>
              <a:t>, others</a:t>
            </a:r>
            <a:endParaRPr sz="1600"/>
          </a:p>
        </p:txBody>
      </p:sp>
      <p:pic>
        <p:nvPicPr>
          <p:cNvPr id="957" name="Google Shape;957;g2e78df7ea50_0_26"/>
          <p:cNvPicPr preferRelativeResize="0"/>
          <p:nvPr/>
        </p:nvPicPr>
        <p:blipFill rotWithShape="1">
          <a:blip r:embed="rId3">
            <a:alphaModFix/>
          </a:blip>
          <a:srcRect b="0" l="0" r="0" t="0"/>
          <a:stretch/>
        </p:blipFill>
        <p:spPr>
          <a:xfrm>
            <a:off x="4861500" y="2733000"/>
            <a:ext cx="4282500" cy="1105575"/>
          </a:xfrm>
          <a:prstGeom prst="rect">
            <a:avLst/>
          </a:prstGeom>
          <a:noFill/>
          <a:ln>
            <a:noFill/>
          </a:ln>
        </p:spPr>
      </p:pic>
      <p:sp>
        <p:nvSpPr>
          <p:cNvPr id="958" name="Google Shape;958;g2e78df7ea50_0_26"/>
          <p:cNvSpPr txBox="1"/>
          <p:nvPr/>
        </p:nvSpPr>
        <p:spPr>
          <a:xfrm>
            <a:off x="4701750" y="3838575"/>
            <a:ext cx="4602000" cy="338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000"/>
              <a:buFont typeface="Arial"/>
              <a:buNone/>
            </a:pPr>
            <a:r>
              <a:rPr b="0" i="1" lang="en" sz="1000" u="none" cap="none" strike="noStrike">
                <a:solidFill>
                  <a:srgbClr val="000000"/>
                </a:solidFill>
                <a:latin typeface="Lato"/>
                <a:ea typeface="Lato"/>
                <a:cs typeface="Lato"/>
                <a:sym typeface="Lato"/>
              </a:rPr>
              <a:t>Image adapted from this excellent intro to GNNs: https://distill.pub/2021/gnn-intro/</a:t>
            </a:r>
            <a:endParaRPr b="0" i="1" sz="1000" u="none" cap="none" strike="noStrike">
              <a:solidFill>
                <a:srgbClr val="000000"/>
              </a:solidFill>
              <a:latin typeface="Lato"/>
              <a:ea typeface="Lato"/>
              <a:cs typeface="Lato"/>
              <a:sym typeface="Lato"/>
            </a:endParaRPr>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2" name="Shape 962"/>
        <p:cNvGrpSpPr/>
        <p:nvPr/>
      </p:nvGrpSpPr>
      <p:grpSpPr>
        <a:xfrm>
          <a:off x="0" y="0"/>
          <a:ext cx="0" cy="0"/>
          <a:chOff x="0" y="0"/>
          <a:chExt cx="0" cy="0"/>
        </a:xfrm>
      </p:grpSpPr>
      <p:sp>
        <p:nvSpPr>
          <p:cNvPr id="963" name="Google Shape;963;g36268302918_2_214"/>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Transformers</a:t>
            </a:r>
            <a:endParaRPr/>
          </a:p>
        </p:txBody>
      </p:sp>
      <p:pic>
        <p:nvPicPr>
          <p:cNvPr id="964" name="Google Shape;964;g36268302918_2_214"/>
          <p:cNvPicPr preferRelativeResize="0"/>
          <p:nvPr/>
        </p:nvPicPr>
        <p:blipFill>
          <a:blip r:embed="rId3">
            <a:alphaModFix/>
          </a:blip>
          <a:stretch>
            <a:fillRect/>
          </a:stretch>
        </p:blipFill>
        <p:spPr>
          <a:xfrm>
            <a:off x="6761775" y="1712325"/>
            <a:ext cx="2209200" cy="3224924"/>
          </a:xfrm>
          <a:prstGeom prst="rect">
            <a:avLst/>
          </a:prstGeom>
          <a:noFill/>
          <a:ln cap="flat" cmpd="sng" w="9525">
            <a:solidFill>
              <a:schemeClr val="dk2"/>
            </a:solidFill>
            <a:prstDash val="solid"/>
            <a:round/>
            <a:headEnd len="sm" w="sm" type="none"/>
            <a:tailEnd len="sm" w="sm" type="none"/>
          </a:ln>
        </p:spPr>
      </p:pic>
      <p:pic>
        <p:nvPicPr>
          <p:cNvPr id="965" name="Google Shape;965;g36268302918_2_214"/>
          <p:cNvPicPr preferRelativeResize="0"/>
          <p:nvPr/>
        </p:nvPicPr>
        <p:blipFill>
          <a:blip r:embed="rId4">
            <a:alphaModFix/>
          </a:blip>
          <a:stretch>
            <a:fillRect/>
          </a:stretch>
        </p:blipFill>
        <p:spPr>
          <a:xfrm>
            <a:off x="4797850" y="118700"/>
            <a:ext cx="2886505" cy="2526900"/>
          </a:xfrm>
          <a:prstGeom prst="rect">
            <a:avLst/>
          </a:prstGeom>
          <a:noFill/>
          <a:ln cap="flat" cmpd="sng" w="9525">
            <a:solidFill>
              <a:schemeClr val="dk2"/>
            </a:solidFill>
            <a:prstDash val="solid"/>
            <a:round/>
            <a:headEnd len="sm" w="sm" type="none"/>
            <a:tailEnd len="sm" w="sm" type="none"/>
          </a:ln>
        </p:spPr>
      </p:pic>
      <p:sp>
        <p:nvSpPr>
          <p:cNvPr id="966" name="Google Shape;966;g36268302918_2_214"/>
          <p:cNvSpPr txBox="1"/>
          <p:nvPr/>
        </p:nvSpPr>
        <p:spPr>
          <a:xfrm>
            <a:off x="7684350" y="449050"/>
            <a:ext cx="1459500" cy="116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accent1"/>
                </a:solidFill>
                <a:latin typeface="Lato"/>
                <a:ea typeface="Lato"/>
                <a:cs typeface="Lato"/>
                <a:sym typeface="Lato"/>
              </a:rPr>
              <a:t>Vaswani, A., Shazeer, N., Parmar, N., Uszkoreit, J., Jones, L., Gomez, A. N., ... &amp; Polosukhin, I. (2017). </a:t>
            </a:r>
            <a:r>
              <a:rPr i="1" lang="en" sz="800">
                <a:solidFill>
                  <a:schemeClr val="accent1"/>
                </a:solidFill>
                <a:latin typeface="Lato"/>
                <a:ea typeface="Lato"/>
                <a:cs typeface="Lato"/>
                <a:sym typeface="Lato"/>
              </a:rPr>
              <a:t>Attention is all you need. Advances in neural information processing systems,</a:t>
            </a:r>
            <a:r>
              <a:rPr lang="en" sz="800">
                <a:solidFill>
                  <a:schemeClr val="accent1"/>
                </a:solidFill>
                <a:latin typeface="Lato"/>
                <a:ea typeface="Lato"/>
                <a:cs typeface="Lato"/>
                <a:sym typeface="Lato"/>
              </a:rPr>
              <a:t> 30.</a:t>
            </a:r>
            <a:endParaRPr sz="800">
              <a:solidFill>
                <a:schemeClr val="accent1"/>
              </a:solidFill>
              <a:latin typeface="Lato"/>
              <a:ea typeface="Lato"/>
              <a:cs typeface="Lato"/>
              <a:sym typeface="Lato"/>
            </a:endParaRPr>
          </a:p>
        </p:txBody>
      </p:sp>
      <p:sp>
        <p:nvSpPr>
          <p:cNvPr id="967" name="Google Shape;967;g36268302918_2_214"/>
          <p:cNvSpPr txBox="1"/>
          <p:nvPr>
            <p:ph idx="1" type="body"/>
          </p:nvPr>
        </p:nvSpPr>
        <p:spPr>
          <a:xfrm>
            <a:off x="615150" y="1803925"/>
            <a:ext cx="6038700" cy="2964300"/>
          </a:xfrm>
          <a:prstGeom prst="rect">
            <a:avLst/>
          </a:prstGeom>
          <a:noFill/>
          <a:ln>
            <a:noFill/>
          </a:ln>
        </p:spPr>
        <p:txBody>
          <a:bodyPr anchorCtr="0" anchor="t" bIns="91425" lIns="91425" spcFirstLastPara="1" rIns="91425" wrap="square" tIns="91425">
            <a:normAutofit fontScale="92500" lnSpcReduction="20000"/>
          </a:bodyPr>
          <a:lstStyle/>
          <a:p>
            <a:pPr indent="0" lvl="0" marL="0" rtl="0" algn="l">
              <a:lnSpc>
                <a:spcPct val="115000"/>
              </a:lnSpc>
              <a:spcBef>
                <a:spcPts val="0"/>
              </a:spcBef>
              <a:spcAft>
                <a:spcPts val="0"/>
              </a:spcAft>
              <a:buSzPct val="81250"/>
              <a:buNone/>
            </a:pPr>
            <a:r>
              <a:rPr lang="en" sz="1600"/>
              <a:t>Do not use recurrence or convolutions: rather, </a:t>
            </a:r>
            <a:br>
              <a:rPr lang="en" sz="1600"/>
            </a:br>
            <a:r>
              <a:rPr lang="en" sz="1600"/>
              <a:t>                      </a:t>
            </a:r>
            <a:r>
              <a:rPr lang="en" sz="1050">
                <a:solidFill>
                  <a:srgbClr val="BFBFBF"/>
                </a:solidFill>
                <a:latin typeface="Arial"/>
                <a:ea typeface="Arial"/>
                <a:cs typeface="Arial"/>
                <a:sym typeface="Arial"/>
              </a:rPr>
              <a:t>✨</a:t>
            </a:r>
            <a:r>
              <a:rPr b="1" lang="en" sz="1600"/>
              <a:t>attention mechanisms</a:t>
            </a:r>
            <a:r>
              <a:rPr lang="en" sz="1050">
                <a:solidFill>
                  <a:srgbClr val="BFBFBF"/>
                </a:solidFill>
                <a:latin typeface="Arial"/>
                <a:ea typeface="Arial"/>
                <a:cs typeface="Arial"/>
                <a:sym typeface="Arial"/>
              </a:rPr>
              <a:t>✨</a:t>
            </a:r>
            <a:endParaRPr b="1" sz="1600"/>
          </a:p>
          <a:p>
            <a:pPr indent="0" lvl="0" marL="0" rtl="0" algn="l">
              <a:lnSpc>
                <a:spcPct val="115000"/>
              </a:lnSpc>
              <a:spcBef>
                <a:spcPts val="1200"/>
              </a:spcBef>
              <a:spcAft>
                <a:spcPts val="0"/>
              </a:spcAft>
              <a:buSzPct val="81250"/>
              <a:buNone/>
            </a:pPr>
            <a:r>
              <a:rPr b="1" lang="en" sz="1600"/>
              <a:t>Highly parallel by processing all inputs at once</a:t>
            </a:r>
            <a:br>
              <a:rPr b="1" lang="en" sz="1600"/>
            </a:br>
            <a:r>
              <a:rPr lang="en" sz="1600"/>
              <a:t>	- Learns relationships between inputs</a:t>
            </a:r>
            <a:br>
              <a:rPr lang="en" sz="1600"/>
            </a:br>
            <a:r>
              <a:rPr lang="en" sz="1600"/>
              <a:t>	-  Good at long-range dependencies</a:t>
            </a:r>
            <a:endParaRPr sz="1600"/>
          </a:p>
          <a:p>
            <a:pPr indent="0" lvl="0" marL="0" rtl="0" algn="l">
              <a:lnSpc>
                <a:spcPct val="115000"/>
              </a:lnSpc>
              <a:spcBef>
                <a:spcPts val="1200"/>
              </a:spcBef>
              <a:spcAft>
                <a:spcPts val="0"/>
              </a:spcAft>
              <a:buSzPct val="81250"/>
              <a:buNone/>
            </a:pPr>
            <a:r>
              <a:rPr lang="en" sz="1600"/>
              <a:t>Used extensively in </a:t>
            </a:r>
            <a:r>
              <a:rPr b="1" lang="en" sz="1600"/>
              <a:t>sequence modelling tasks</a:t>
            </a:r>
            <a:r>
              <a:rPr lang="en" sz="1600"/>
              <a:t> like </a:t>
            </a:r>
            <a:r>
              <a:rPr lang="en" sz="1600"/>
              <a:t>translation</a:t>
            </a:r>
            <a:r>
              <a:rPr lang="en" sz="1600"/>
              <a:t>, image captioning, text generation, anything that can be translated to a sequence.</a:t>
            </a:r>
            <a:endParaRPr sz="1600"/>
          </a:p>
          <a:p>
            <a:pPr indent="0" lvl="0" marL="0" rtl="0" algn="l">
              <a:lnSpc>
                <a:spcPct val="115000"/>
              </a:lnSpc>
              <a:spcBef>
                <a:spcPts val="1200"/>
              </a:spcBef>
              <a:spcAft>
                <a:spcPts val="1200"/>
              </a:spcAft>
              <a:buSzPct val="81250"/>
              <a:buNone/>
            </a:pPr>
            <a:r>
              <a:rPr b="1" lang="en" sz="1600"/>
              <a:t>Several types</a:t>
            </a:r>
            <a:r>
              <a:rPr lang="en" sz="1600"/>
              <a:t>: Encoder-decoder (e.g. T5), Encoder-only (e.g. BERT), Decoder-only (e.g. GPT); also </a:t>
            </a:r>
            <a:r>
              <a:rPr b="1" lang="en" sz="1600"/>
              <a:t>Visual Transformers </a:t>
            </a:r>
            <a:r>
              <a:rPr lang="en" sz="1600"/>
              <a:t>for images</a:t>
            </a:r>
            <a:endParaRPr sz="1600"/>
          </a:p>
        </p:txBody>
      </p:sp>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1" name="Shape 971"/>
        <p:cNvGrpSpPr/>
        <p:nvPr/>
      </p:nvGrpSpPr>
      <p:grpSpPr>
        <a:xfrm>
          <a:off x="0" y="0"/>
          <a:ext cx="0" cy="0"/>
          <a:chOff x="0" y="0"/>
          <a:chExt cx="0" cy="0"/>
        </a:xfrm>
      </p:grpSpPr>
      <p:sp>
        <p:nvSpPr>
          <p:cNvPr id="972" name="Google Shape;972;g36268302918_2_232"/>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Diffusion Models</a:t>
            </a:r>
            <a:endParaRPr/>
          </a:p>
        </p:txBody>
      </p:sp>
      <p:pic>
        <p:nvPicPr>
          <p:cNvPr id="973" name="Google Shape;973;g36268302918_2_232"/>
          <p:cNvPicPr preferRelativeResize="0"/>
          <p:nvPr/>
        </p:nvPicPr>
        <p:blipFill>
          <a:blip r:embed="rId3">
            <a:alphaModFix/>
          </a:blip>
          <a:stretch>
            <a:fillRect/>
          </a:stretch>
        </p:blipFill>
        <p:spPr>
          <a:xfrm>
            <a:off x="5601275" y="3159576"/>
            <a:ext cx="3304601" cy="1641026"/>
          </a:xfrm>
          <a:prstGeom prst="rect">
            <a:avLst/>
          </a:prstGeom>
          <a:noFill/>
          <a:ln>
            <a:noFill/>
          </a:ln>
        </p:spPr>
      </p:pic>
      <p:pic>
        <p:nvPicPr>
          <p:cNvPr id="974" name="Google Shape;974;g36268302918_2_232"/>
          <p:cNvPicPr preferRelativeResize="0"/>
          <p:nvPr/>
        </p:nvPicPr>
        <p:blipFill rotWithShape="1">
          <a:blip r:embed="rId4">
            <a:alphaModFix/>
          </a:blip>
          <a:srcRect b="0" l="0" r="33056" t="0"/>
          <a:stretch/>
        </p:blipFill>
        <p:spPr>
          <a:xfrm>
            <a:off x="4372525" y="492100"/>
            <a:ext cx="4771476" cy="1712250"/>
          </a:xfrm>
          <a:prstGeom prst="rect">
            <a:avLst/>
          </a:prstGeom>
          <a:noFill/>
          <a:ln>
            <a:noFill/>
          </a:ln>
        </p:spPr>
      </p:pic>
      <p:sp>
        <p:nvSpPr>
          <p:cNvPr id="975" name="Google Shape;975;g36268302918_2_232"/>
          <p:cNvSpPr txBox="1"/>
          <p:nvPr/>
        </p:nvSpPr>
        <p:spPr>
          <a:xfrm>
            <a:off x="5943600" y="2343150"/>
            <a:ext cx="3216600" cy="831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700">
                <a:solidFill>
                  <a:srgbClr val="222222"/>
                </a:solidFill>
              </a:rPr>
              <a:t>Yang, L., Zhang, Z., Song, Y., Hong, S., Xu, R., Zhao, Y., ... &amp; Yang, M. H. (2023). Diffusion models: A comprehensive survey of methods and applications. </a:t>
            </a:r>
            <a:r>
              <a:rPr i="1" lang="en" sz="700">
                <a:solidFill>
                  <a:srgbClr val="222222"/>
                </a:solidFill>
              </a:rPr>
              <a:t>ACM Computing Surveys</a:t>
            </a:r>
            <a:r>
              <a:rPr lang="en" sz="700">
                <a:solidFill>
                  <a:srgbClr val="222222"/>
                </a:solidFill>
              </a:rPr>
              <a:t>, </a:t>
            </a:r>
            <a:r>
              <a:rPr i="1" lang="en" sz="700">
                <a:solidFill>
                  <a:srgbClr val="222222"/>
                </a:solidFill>
              </a:rPr>
              <a:t>56</a:t>
            </a:r>
            <a:r>
              <a:rPr lang="en" sz="700">
                <a:solidFill>
                  <a:srgbClr val="222222"/>
                </a:solidFill>
              </a:rPr>
              <a:t>(4), 1-39.</a:t>
            </a:r>
            <a:endParaRPr sz="700">
              <a:solidFill>
                <a:srgbClr val="222222"/>
              </a:solidFill>
            </a:endParaRPr>
          </a:p>
          <a:p>
            <a:pPr indent="0" lvl="0" marL="0" rtl="0" algn="r">
              <a:spcBef>
                <a:spcPts val="0"/>
              </a:spcBef>
              <a:spcAft>
                <a:spcPts val="0"/>
              </a:spcAft>
              <a:buNone/>
            </a:pPr>
            <a:r>
              <a:t/>
            </a:r>
            <a:endParaRPr sz="700">
              <a:solidFill>
                <a:srgbClr val="222222"/>
              </a:solidFill>
            </a:endParaRPr>
          </a:p>
          <a:p>
            <a:pPr indent="0" lvl="0" marL="0" rtl="0" algn="r">
              <a:spcBef>
                <a:spcPts val="0"/>
              </a:spcBef>
              <a:spcAft>
                <a:spcPts val="0"/>
              </a:spcAft>
              <a:buNone/>
            </a:pPr>
            <a:r>
              <a:rPr lang="en" sz="700">
                <a:solidFill>
                  <a:srgbClr val="222222"/>
                </a:solidFill>
              </a:rPr>
              <a:t>Rombach, R., Blattmann, A., Lorenz, D., Esser, P., &amp; Ommer, B. (2022). High-resolution image synthesis with latent diffusion models.</a:t>
            </a:r>
            <a:r>
              <a:rPr i="1" lang="en" sz="700">
                <a:solidFill>
                  <a:srgbClr val="222222"/>
                </a:solidFill>
              </a:rPr>
              <a:t>CVPR </a:t>
            </a:r>
            <a:endParaRPr sz="700">
              <a:solidFill>
                <a:srgbClr val="222222"/>
              </a:solidFill>
            </a:endParaRPr>
          </a:p>
        </p:txBody>
      </p:sp>
      <p:sp>
        <p:nvSpPr>
          <p:cNvPr id="976" name="Google Shape;976;g36268302918_2_232"/>
          <p:cNvSpPr txBox="1"/>
          <p:nvPr>
            <p:ph idx="1" type="body"/>
          </p:nvPr>
        </p:nvSpPr>
        <p:spPr>
          <a:xfrm>
            <a:off x="729450" y="2204350"/>
            <a:ext cx="4799400" cy="2693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1200"/>
              </a:spcBef>
              <a:spcAft>
                <a:spcPts val="0"/>
              </a:spcAft>
              <a:buSzPts val="1300"/>
              <a:buNone/>
            </a:pPr>
            <a:r>
              <a:rPr lang="en" sz="1600"/>
              <a:t>Learn to </a:t>
            </a:r>
            <a:r>
              <a:rPr b="1" lang="en" sz="1600"/>
              <a:t>generate (complex) data by reversing a gradual noising process</a:t>
            </a:r>
            <a:endParaRPr b="1" sz="1600"/>
          </a:p>
          <a:p>
            <a:pPr indent="0" lvl="0" marL="0" rtl="0" algn="l">
              <a:lnSpc>
                <a:spcPct val="115000"/>
              </a:lnSpc>
              <a:spcBef>
                <a:spcPts val="1200"/>
              </a:spcBef>
              <a:spcAft>
                <a:spcPts val="0"/>
              </a:spcAft>
              <a:buSzPts val="1300"/>
              <a:buNone/>
            </a:pPr>
            <a:r>
              <a:rPr lang="en" sz="1600"/>
              <a:t>Core idea: </a:t>
            </a:r>
            <a:r>
              <a:rPr i="1" lang="en" sz="1600"/>
              <a:t>Denoising</a:t>
            </a:r>
            <a:br>
              <a:rPr b="1" i="1" lang="en" sz="1600"/>
            </a:br>
            <a:r>
              <a:rPr lang="en" sz="1600"/>
              <a:t>- Gradually add noise to data (forward process)</a:t>
            </a:r>
            <a:br>
              <a:rPr lang="en" sz="1600"/>
            </a:br>
            <a:r>
              <a:rPr lang="en" sz="1600"/>
              <a:t>- Learn to reverse it step-by-step (reverse-process)</a:t>
            </a:r>
            <a:endParaRPr sz="1600"/>
          </a:p>
          <a:p>
            <a:pPr indent="0" lvl="0" marL="0" rtl="0" algn="l">
              <a:lnSpc>
                <a:spcPct val="115000"/>
              </a:lnSpc>
              <a:spcBef>
                <a:spcPts val="1200"/>
              </a:spcBef>
              <a:spcAft>
                <a:spcPts val="1200"/>
              </a:spcAft>
              <a:buSzPts val="1300"/>
              <a:buNone/>
            </a:pPr>
            <a:r>
              <a:rPr lang="en" sz="1600"/>
              <a:t>Examples: Denoising Diffusion Probabilistic Models, Stable Diffusion, Imagen, DALL-E family</a:t>
            </a:r>
            <a:endParaRPr sz="1600"/>
          </a:p>
        </p:txBody>
      </p:sp>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0" name="Shape 980"/>
        <p:cNvGrpSpPr/>
        <p:nvPr/>
      </p:nvGrpSpPr>
      <p:grpSpPr>
        <a:xfrm>
          <a:off x="0" y="0"/>
          <a:ext cx="0" cy="0"/>
          <a:chOff x="0" y="0"/>
          <a:chExt cx="0" cy="0"/>
        </a:xfrm>
      </p:grpSpPr>
      <p:sp>
        <p:nvSpPr>
          <p:cNvPr id="981" name="Google Shape;981;p72"/>
          <p:cNvSpPr txBox="1"/>
          <p:nvPr>
            <p:ph type="title"/>
          </p:nvPr>
        </p:nvSpPr>
        <p:spPr>
          <a:xfrm>
            <a:off x="729450" y="1322450"/>
            <a:ext cx="7688400" cy="15186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3600"/>
              <a:buNone/>
            </a:pPr>
            <a:r>
              <a:rPr lang="en"/>
              <a:t>What NNs </a:t>
            </a:r>
            <a:r>
              <a:rPr i="1" lang="en"/>
              <a:t>can </a:t>
            </a:r>
            <a:r>
              <a:rPr lang="en"/>
              <a:t>and </a:t>
            </a:r>
            <a:r>
              <a:rPr i="1" lang="en"/>
              <a:t>can’t</a:t>
            </a:r>
            <a:r>
              <a:rPr lang="en"/>
              <a:t> do</a:t>
            </a:r>
            <a:endParaRPr/>
          </a:p>
        </p:txBody>
      </p:sp>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5" name="Shape 985"/>
        <p:cNvGrpSpPr/>
        <p:nvPr/>
      </p:nvGrpSpPr>
      <p:grpSpPr>
        <a:xfrm>
          <a:off x="0" y="0"/>
          <a:ext cx="0" cy="0"/>
          <a:chOff x="0" y="0"/>
          <a:chExt cx="0" cy="0"/>
        </a:xfrm>
      </p:grpSpPr>
      <p:sp>
        <p:nvSpPr>
          <p:cNvPr id="986" name="Google Shape;986;p73"/>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Universal Approximation Theorem</a:t>
            </a:r>
            <a:endParaRPr/>
          </a:p>
        </p:txBody>
      </p:sp>
      <p:pic>
        <p:nvPicPr>
          <p:cNvPr id="987" name="Google Shape;987;p73"/>
          <p:cNvPicPr preferRelativeResize="0"/>
          <p:nvPr/>
        </p:nvPicPr>
        <p:blipFill rotWithShape="1">
          <a:blip r:embed="rId3">
            <a:alphaModFix/>
          </a:blip>
          <a:srcRect b="0" l="0" r="0" t="0"/>
          <a:stretch/>
        </p:blipFill>
        <p:spPr>
          <a:xfrm>
            <a:off x="927450" y="2152291"/>
            <a:ext cx="7289102" cy="838909"/>
          </a:xfrm>
          <a:prstGeom prst="rect">
            <a:avLst/>
          </a:prstGeom>
          <a:noFill/>
          <a:ln>
            <a:noFill/>
          </a:ln>
        </p:spPr>
      </p:pic>
      <p:sp>
        <p:nvSpPr>
          <p:cNvPr id="988" name="Google Shape;988;p73"/>
          <p:cNvSpPr txBox="1"/>
          <p:nvPr/>
        </p:nvSpPr>
        <p:spPr>
          <a:xfrm>
            <a:off x="729450" y="3358675"/>
            <a:ext cx="7289100" cy="954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000000"/>
                </a:solidFill>
                <a:latin typeface="Lato"/>
                <a:ea typeface="Lato"/>
                <a:cs typeface="Lato"/>
                <a:sym typeface="Lato"/>
              </a:rPr>
              <a:t>⇒ We can approximate </a:t>
            </a:r>
            <a:r>
              <a:rPr b="0" i="1" lang="en" sz="1700" u="none" cap="none" strike="noStrike">
                <a:solidFill>
                  <a:srgbClr val="000000"/>
                </a:solidFill>
                <a:latin typeface="Lato"/>
                <a:ea typeface="Lato"/>
                <a:cs typeface="Lato"/>
                <a:sym typeface="Lato"/>
              </a:rPr>
              <a:t>any</a:t>
            </a:r>
            <a:r>
              <a:rPr b="0" i="0" lang="en" sz="1700" u="none" cap="none" strike="noStrike">
                <a:solidFill>
                  <a:srgbClr val="000000"/>
                </a:solidFill>
                <a:latin typeface="Lato"/>
                <a:ea typeface="Lato"/>
                <a:cs typeface="Lato"/>
                <a:sym typeface="Lato"/>
              </a:rPr>
              <a:t> function we want with a </a:t>
            </a:r>
            <a:r>
              <a:rPr b="0" i="1" lang="en" sz="1700" u="none" cap="none" strike="noStrike">
                <a:solidFill>
                  <a:srgbClr val="000000"/>
                </a:solidFill>
                <a:latin typeface="Lato"/>
                <a:ea typeface="Lato"/>
                <a:cs typeface="Lato"/>
                <a:sym typeface="Lato"/>
              </a:rPr>
              <a:t>one</a:t>
            </a:r>
            <a:r>
              <a:rPr b="0" i="0" lang="en" sz="1700" u="none" cap="none" strike="noStrike">
                <a:solidFill>
                  <a:srgbClr val="000000"/>
                </a:solidFill>
                <a:latin typeface="Lato"/>
                <a:ea typeface="Lato"/>
                <a:cs typeface="Lato"/>
                <a:sym typeface="Lato"/>
              </a:rPr>
              <a:t>-layer MLP!</a:t>
            </a:r>
            <a:endParaRPr b="0" i="0" sz="17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000000"/>
                </a:solidFill>
                <a:latin typeface="Lato"/>
                <a:ea typeface="Lato"/>
                <a:cs typeface="Lato"/>
                <a:sym typeface="Lato"/>
              </a:rPr>
              <a:t>	</a:t>
            </a:r>
            <a:r>
              <a:rPr b="0" i="0" lang="en" sz="1600" u="none" cap="none" strike="noStrike">
                <a:solidFill>
                  <a:srgbClr val="000000"/>
                </a:solidFill>
                <a:latin typeface="Lato"/>
                <a:ea typeface="Lato"/>
                <a:cs typeface="Lato"/>
                <a:sym typeface="Lato"/>
              </a:rPr>
              <a:t>More effective with more layers than just one (“deeper” networks) </a:t>
            </a:r>
            <a:endParaRPr b="0" i="0" sz="1600" u="none" cap="none" strike="noStrike">
              <a:solidFill>
                <a:srgbClr val="000000"/>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1600"/>
              <a:buFont typeface="Arial"/>
              <a:buNone/>
            </a:pPr>
            <a:r>
              <a:rPr b="0" i="0" lang="en" sz="1600" u="none" cap="none" strike="noStrike">
                <a:solidFill>
                  <a:srgbClr val="000000"/>
                </a:solidFill>
                <a:latin typeface="Lato"/>
                <a:ea typeface="Lato"/>
                <a:cs typeface="Lato"/>
                <a:sym typeface="Lato"/>
              </a:rPr>
              <a:t>Easier said than done in practice</a:t>
            </a:r>
            <a:endParaRPr b="0" i="0" sz="1600" u="none" cap="none" strike="noStrike">
              <a:solidFill>
                <a:srgbClr val="000000"/>
              </a:solidFill>
              <a:latin typeface="Lato"/>
              <a:ea typeface="Lato"/>
              <a:cs typeface="Lato"/>
              <a:sym typeface="Lato"/>
            </a:endParaRPr>
          </a:p>
        </p:txBody>
      </p:sp>
      <p:sp>
        <p:nvSpPr>
          <p:cNvPr id="989" name="Google Shape;989;p73"/>
          <p:cNvSpPr txBox="1"/>
          <p:nvPr/>
        </p:nvSpPr>
        <p:spPr>
          <a:xfrm>
            <a:off x="5066400" y="4497000"/>
            <a:ext cx="4077600" cy="646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1" lang="en" sz="1000" u="none" cap="none" strike="noStrike">
                <a:solidFill>
                  <a:srgbClr val="000000"/>
                </a:solidFill>
                <a:latin typeface="Lato"/>
                <a:ea typeface="Lato"/>
                <a:cs typeface="Lato"/>
                <a:sym typeface="Lato"/>
              </a:rPr>
              <a:t>Collection of proofs</a:t>
            </a:r>
            <a:r>
              <a:rPr b="0" i="0" lang="en" sz="1000" u="none" cap="none" strike="noStrike">
                <a:solidFill>
                  <a:srgbClr val="000000"/>
                </a:solidFill>
                <a:latin typeface="Lato"/>
                <a:ea typeface="Lato"/>
                <a:cs typeface="Lato"/>
                <a:sym typeface="Lato"/>
              </a:rPr>
              <a:t>: https://ai.stackexchange.com/questions/13317/where-can-i-find-the-proof-of-the-universal-approximation-theorem </a:t>
            </a:r>
            <a:endParaRPr b="0" i="0" sz="1000" u="none" cap="none" strike="noStrike">
              <a:solidFill>
                <a:srgbClr val="000000"/>
              </a:solidFill>
              <a:latin typeface="Lato"/>
              <a:ea typeface="Lato"/>
              <a:cs typeface="Lato"/>
              <a:sym typeface="Lato"/>
            </a:endParaRPr>
          </a:p>
        </p:txBody>
      </p:sp>
      <p:sp>
        <p:nvSpPr>
          <p:cNvPr id="990" name="Google Shape;990;p73"/>
          <p:cNvSpPr txBox="1"/>
          <p:nvPr/>
        </p:nvSpPr>
        <p:spPr>
          <a:xfrm>
            <a:off x="729450" y="4573950"/>
            <a:ext cx="40776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Lato"/>
                <a:ea typeface="Lato"/>
                <a:cs typeface="Lato"/>
                <a:sym typeface="Lato"/>
              </a:rPr>
              <a:t>Schematic borrowed from Jaeger, H.  (2022) </a:t>
            </a:r>
            <a:r>
              <a:rPr b="0" i="1" lang="en" sz="1000" u="none" cap="none" strike="noStrike">
                <a:solidFill>
                  <a:srgbClr val="000000"/>
                </a:solidFill>
                <a:latin typeface="Lato"/>
                <a:ea typeface="Lato"/>
                <a:cs typeface="Lato"/>
                <a:sym typeface="Lato"/>
              </a:rPr>
              <a:t>Neural Networks </a:t>
            </a:r>
            <a:r>
              <a:rPr b="0" i="0" lang="en" sz="1000" u="none" cap="none" strike="noStrike">
                <a:solidFill>
                  <a:srgbClr val="000000"/>
                </a:solidFill>
                <a:latin typeface="Lato"/>
                <a:ea typeface="Lato"/>
                <a:cs typeface="Lato"/>
                <a:sym typeface="Lato"/>
              </a:rPr>
              <a:t>Lecture Notes, https://www.ai.rug.nl/minds/uploads/LN_NN_RUG.pdf</a:t>
            </a:r>
            <a:endParaRPr b="0" i="0" sz="1000" u="none" cap="none" strike="noStrike">
              <a:solidFill>
                <a:srgbClr val="000000"/>
              </a:solidFill>
              <a:latin typeface="Lato"/>
              <a:ea typeface="Lato"/>
              <a:cs typeface="Lato"/>
              <a:sym typeface="Lato"/>
            </a:endParaRPr>
          </a:p>
        </p:txBody>
      </p:sp>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4" name="Shape 994"/>
        <p:cNvGrpSpPr/>
        <p:nvPr/>
      </p:nvGrpSpPr>
      <p:grpSpPr>
        <a:xfrm>
          <a:off x="0" y="0"/>
          <a:ext cx="0" cy="0"/>
          <a:chOff x="0" y="0"/>
          <a:chExt cx="0" cy="0"/>
        </a:xfrm>
      </p:grpSpPr>
      <p:sp>
        <p:nvSpPr>
          <p:cNvPr id="995" name="Google Shape;995;p74"/>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Where NNs thrive</a:t>
            </a:r>
            <a:endParaRPr/>
          </a:p>
        </p:txBody>
      </p:sp>
      <p:pic>
        <p:nvPicPr>
          <p:cNvPr id="996" name="Google Shape;996;p74"/>
          <p:cNvPicPr preferRelativeResize="0"/>
          <p:nvPr/>
        </p:nvPicPr>
        <p:blipFill rotWithShape="1">
          <a:blip r:embed="rId3">
            <a:alphaModFix/>
          </a:blip>
          <a:srcRect b="0" l="0" r="0" t="0"/>
          <a:stretch/>
        </p:blipFill>
        <p:spPr>
          <a:xfrm>
            <a:off x="6317450" y="1359425"/>
            <a:ext cx="2727300" cy="2727300"/>
          </a:xfrm>
          <a:prstGeom prst="rect">
            <a:avLst/>
          </a:prstGeom>
          <a:noFill/>
          <a:ln>
            <a:noFill/>
          </a:ln>
        </p:spPr>
      </p:pic>
      <p:sp>
        <p:nvSpPr>
          <p:cNvPr id="997" name="Google Shape;997;p74"/>
          <p:cNvSpPr txBox="1"/>
          <p:nvPr>
            <p:ph idx="1" type="body"/>
          </p:nvPr>
        </p:nvSpPr>
        <p:spPr>
          <a:xfrm>
            <a:off x="729450" y="1774075"/>
            <a:ext cx="5968200" cy="32931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lang="en" sz="1600"/>
              <a:t>&gt; </a:t>
            </a:r>
            <a:r>
              <a:rPr b="1" lang="en" sz="1600"/>
              <a:t>Statistical/correlation inference</a:t>
            </a:r>
            <a:r>
              <a:rPr lang="en" sz="1600"/>
              <a:t> needed</a:t>
            </a:r>
            <a:endParaRPr sz="1600"/>
          </a:p>
          <a:p>
            <a:pPr indent="0" lvl="0" marL="0" rtl="0" algn="l">
              <a:lnSpc>
                <a:spcPct val="115000"/>
              </a:lnSpc>
              <a:spcBef>
                <a:spcPts val="1200"/>
              </a:spcBef>
              <a:spcAft>
                <a:spcPts val="0"/>
              </a:spcAft>
              <a:buSzPts val="1300"/>
              <a:buNone/>
            </a:pPr>
            <a:r>
              <a:rPr lang="en" sz="1600"/>
              <a:t>&gt; There exists </a:t>
            </a:r>
            <a:r>
              <a:rPr b="1" lang="en" sz="1600"/>
              <a:t>a lot of good quality (labelled) training data</a:t>
            </a:r>
            <a:endParaRPr b="1" sz="1600"/>
          </a:p>
          <a:p>
            <a:pPr indent="0" lvl="0" marL="0" rtl="0" algn="l">
              <a:lnSpc>
                <a:spcPct val="115000"/>
              </a:lnSpc>
              <a:spcBef>
                <a:spcPts val="1200"/>
              </a:spcBef>
              <a:spcAft>
                <a:spcPts val="0"/>
              </a:spcAft>
              <a:buSzPts val="1300"/>
              <a:buNone/>
            </a:pPr>
            <a:r>
              <a:rPr lang="en" sz="1600"/>
              <a:t>&gt; </a:t>
            </a:r>
            <a:r>
              <a:rPr b="1" lang="en" sz="1600"/>
              <a:t>Parallelizable</a:t>
            </a:r>
            <a:r>
              <a:rPr lang="en" sz="1600"/>
              <a:t> training and deployment</a:t>
            </a:r>
            <a:endParaRPr sz="1600"/>
          </a:p>
          <a:p>
            <a:pPr indent="0" lvl="0" marL="0" rtl="0" algn="l">
              <a:lnSpc>
                <a:spcPct val="115000"/>
              </a:lnSpc>
              <a:spcBef>
                <a:spcPts val="1200"/>
              </a:spcBef>
              <a:spcAft>
                <a:spcPts val="0"/>
              </a:spcAft>
              <a:buSzPts val="1300"/>
              <a:buNone/>
            </a:pPr>
            <a:r>
              <a:rPr lang="en" sz="1600"/>
              <a:t>&gt; Tasks </a:t>
            </a:r>
            <a:r>
              <a:rPr b="1" lang="en" sz="1600"/>
              <a:t>without expansion</a:t>
            </a:r>
            <a:r>
              <a:rPr lang="en" sz="1600"/>
              <a:t> (input-output fixed)</a:t>
            </a:r>
            <a:endParaRPr sz="1600"/>
          </a:p>
          <a:p>
            <a:pPr indent="0" lvl="0" marL="0" rtl="0" algn="l">
              <a:lnSpc>
                <a:spcPct val="115000"/>
              </a:lnSpc>
              <a:spcBef>
                <a:spcPts val="1200"/>
              </a:spcBef>
              <a:spcAft>
                <a:spcPts val="0"/>
              </a:spcAft>
              <a:buSzPts val="1300"/>
              <a:buNone/>
            </a:pPr>
            <a:r>
              <a:rPr lang="en" sz="1600"/>
              <a:t>&gt; </a:t>
            </a:r>
            <a:r>
              <a:rPr b="1" lang="en" sz="1600"/>
              <a:t>Specialized tasks</a:t>
            </a:r>
            <a:endParaRPr sz="1600"/>
          </a:p>
          <a:p>
            <a:pPr indent="0" lvl="0" marL="0" rtl="0" algn="l">
              <a:lnSpc>
                <a:spcPct val="115000"/>
              </a:lnSpc>
              <a:spcBef>
                <a:spcPts val="1200"/>
              </a:spcBef>
              <a:spcAft>
                <a:spcPts val="1200"/>
              </a:spcAft>
              <a:buSzPts val="1300"/>
              <a:buNone/>
            </a:pPr>
            <a:r>
              <a:rPr lang="en" sz="1600"/>
              <a:t>&gt; Good </a:t>
            </a:r>
            <a:r>
              <a:rPr b="1" lang="en" sz="1600"/>
              <a:t>in-range performance </a:t>
            </a:r>
            <a:r>
              <a:rPr lang="en" sz="1600"/>
              <a:t>IRL</a:t>
            </a:r>
            <a:endParaRPr b="1" sz="1600"/>
          </a:p>
        </p:txBody>
      </p:sp>
      <p:sp>
        <p:nvSpPr>
          <p:cNvPr id="998" name="Google Shape;998;p74"/>
          <p:cNvSpPr txBox="1"/>
          <p:nvPr/>
        </p:nvSpPr>
        <p:spPr>
          <a:xfrm>
            <a:off x="6338625" y="4082725"/>
            <a:ext cx="27273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1" lang="en" sz="1000" u="none" cap="none" strike="noStrike">
                <a:solidFill>
                  <a:srgbClr val="000000"/>
                </a:solidFill>
                <a:latin typeface="Lato"/>
                <a:ea typeface="Lato"/>
                <a:cs typeface="Lato"/>
                <a:sym typeface="Lato"/>
              </a:rPr>
              <a:t>https://lasp.colorado.edu/home/minxss/2016/07/12/minimum-mission-success-criteria-met/</a:t>
            </a:r>
            <a:endParaRPr b="0" i="1" sz="1000" u="none" cap="none" strike="noStrike">
              <a:solidFill>
                <a:srgbClr val="000000"/>
              </a:solidFill>
              <a:latin typeface="Lato"/>
              <a:ea typeface="Lato"/>
              <a:cs typeface="Lato"/>
              <a:sym typeface="Lato"/>
            </a:endParaRPr>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2" name="Shape 1002"/>
        <p:cNvGrpSpPr/>
        <p:nvPr/>
      </p:nvGrpSpPr>
      <p:grpSpPr>
        <a:xfrm>
          <a:off x="0" y="0"/>
          <a:ext cx="0" cy="0"/>
          <a:chOff x="0" y="0"/>
          <a:chExt cx="0" cy="0"/>
        </a:xfrm>
      </p:grpSpPr>
      <p:sp>
        <p:nvSpPr>
          <p:cNvPr id="1003" name="Google Shape;1003;p75"/>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Limits of NNs</a:t>
            </a:r>
            <a:endParaRPr/>
          </a:p>
        </p:txBody>
      </p:sp>
      <p:sp>
        <p:nvSpPr>
          <p:cNvPr id="1004" name="Google Shape;1004;p75"/>
          <p:cNvSpPr txBox="1"/>
          <p:nvPr>
            <p:ph idx="1" type="body"/>
          </p:nvPr>
        </p:nvSpPr>
        <p:spPr>
          <a:xfrm>
            <a:off x="729450" y="1774075"/>
            <a:ext cx="5817600" cy="32610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lang="en" sz="1600"/>
              <a:t>&gt; </a:t>
            </a:r>
            <a:r>
              <a:rPr b="1" lang="en" sz="1600"/>
              <a:t>No causal relations</a:t>
            </a:r>
            <a:r>
              <a:rPr lang="en" sz="1600"/>
              <a:t> possible (yet)</a:t>
            </a:r>
            <a:endParaRPr sz="1600"/>
          </a:p>
          <a:p>
            <a:pPr indent="0" lvl="0" marL="0" rtl="0" algn="l">
              <a:lnSpc>
                <a:spcPct val="115000"/>
              </a:lnSpc>
              <a:spcBef>
                <a:spcPts val="1200"/>
              </a:spcBef>
              <a:spcAft>
                <a:spcPts val="0"/>
              </a:spcAft>
              <a:buSzPts val="1300"/>
              <a:buNone/>
            </a:pPr>
            <a:r>
              <a:rPr lang="en" sz="1600"/>
              <a:t>&gt; </a:t>
            </a:r>
            <a:r>
              <a:rPr b="1" lang="en" sz="1600"/>
              <a:t>Very data hungry</a:t>
            </a:r>
            <a:r>
              <a:rPr lang="en" sz="1600"/>
              <a:t>	- “</a:t>
            </a:r>
            <a:r>
              <a:rPr i="1" lang="en" sz="1600"/>
              <a:t>Garbage in, garbage out</a:t>
            </a:r>
            <a:r>
              <a:rPr lang="en" sz="1600"/>
              <a:t>”</a:t>
            </a:r>
            <a:endParaRPr sz="1600"/>
          </a:p>
          <a:p>
            <a:pPr indent="0" lvl="0" marL="0" rtl="0" algn="l">
              <a:lnSpc>
                <a:spcPct val="115000"/>
              </a:lnSpc>
              <a:spcBef>
                <a:spcPts val="1200"/>
              </a:spcBef>
              <a:spcAft>
                <a:spcPts val="0"/>
              </a:spcAft>
              <a:buSzPts val="1300"/>
              <a:buNone/>
            </a:pPr>
            <a:r>
              <a:rPr lang="en" sz="1600"/>
              <a:t>&gt; </a:t>
            </a:r>
            <a:r>
              <a:rPr b="1" lang="en" sz="1600"/>
              <a:t>Often expensive to train </a:t>
            </a:r>
            <a:r>
              <a:rPr lang="en" sz="1600"/>
              <a:t>(depending on size)</a:t>
            </a:r>
            <a:endParaRPr sz="1600"/>
          </a:p>
          <a:p>
            <a:pPr indent="0" lvl="0" marL="0" rtl="0" algn="l">
              <a:lnSpc>
                <a:spcPct val="115000"/>
              </a:lnSpc>
              <a:spcBef>
                <a:spcPts val="1200"/>
              </a:spcBef>
              <a:spcAft>
                <a:spcPts val="0"/>
              </a:spcAft>
              <a:buSzPts val="1300"/>
              <a:buNone/>
            </a:pPr>
            <a:r>
              <a:rPr lang="en" sz="1600"/>
              <a:t>&gt; </a:t>
            </a:r>
            <a:r>
              <a:rPr b="1" lang="en" sz="1600"/>
              <a:t>Nonextensible</a:t>
            </a:r>
            <a:r>
              <a:rPr lang="en" sz="1600"/>
              <a:t> and </a:t>
            </a:r>
            <a:r>
              <a:rPr b="1" lang="en" sz="1600"/>
              <a:t>specialized </a:t>
            </a:r>
            <a:r>
              <a:rPr lang="en" sz="1600"/>
              <a:t>to a range and task</a:t>
            </a:r>
            <a:br>
              <a:rPr lang="en" sz="1600"/>
            </a:br>
            <a:r>
              <a:rPr lang="en" sz="1600"/>
              <a:t>	- Add one more neuron → needs fine-tuning</a:t>
            </a:r>
            <a:br>
              <a:rPr lang="en" sz="1600"/>
            </a:br>
            <a:r>
              <a:rPr lang="en" sz="1600"/>
              <a:t>	- Undefined behaviour on out-of-domain test examples</a:t>
            </a:r>
            <a:endParaRPr sz="1600"/>
          </a:p>
          <a:p>
            <a:pPr indent="0" lvl="0" marL="0" rtl="0" algn="l">
              <a:lnSpc>
                <a:spcPct val="115000"/>
              </a:lnSpc>
              <a:spcBef>
                <a:spcPts val="1200"/>
              </a:spcBef>
              <a:spcAft>
                <a:spcPts val="1200"/>
              </a:spcAft>
              <a:buSzPts val="1300"/>
              <a:buNone/>
            </a:pPr>
            <a:br>
              <a:rPr i="1" lang="en" sz="1600"/>
            </a:br>
            <a:r>
              <a:rPr i="1" lang="en" sz="1600"/>
              <a:t>Note on specialization: rf. ‘Foundation Models’</a:t>
            </a:r>
            <a:endParaRPr i="1" sz="1600"/>
          </a:p>
        </p:txBody>
      </p:sp>
      <p:pic>
        <p:nvPicPr>
          <p:cNvPr id="1005" name="Google Shape;1005;p75"/>
          <p:cNvPicPr preferRelativeResize="0"/>
          <p:nvPr/>
        </p:nvPicPr>
        <p:blipFill rotWithShape="1">
          <a:blip r:embed="rId3">
            <a:alphaModFix/>
          </a:blip>
          <a:srcRect b="0" l="0" r="0" t="0"/>
          <a:stretch/>
        </p:blipFill>
        <p:spPr>
          <a:xfrm>
            <a:off x="6428737" y="1403675"/>
            <a:ext cx="2544025" cy="3138875"/>
          </a:xfrm>
          <a:prstGeom prst="rect">
            <a:avLst/>
          </a:prstGeom>
          <a:noFill/>
          <a:ln>
            <a:noFill/>
          </a:ln>
        </p:spPr>
      </p:pic>
      <p:sp>
        <p:nvSpPr>
          <p:cNvPr id="1006" name="Google Shape;1006;p75"/>
          <p:cNvSpPr txBox="1"/>
          <p:nvPr/>
        </p:nvSpPr>
        <p:spPr>
          <a:xfrm>
            <a:off x="6637700" y="3921500"/>
            <a:ext cx="2126100" cy="569400"/>
          </a:xfrm>
          <a:prstGeom prst="rect">
            <a:avLst/>
          </a:prstGeom>
          <a:noFill/>
          <a:ln>
            <a:noFill/>
          </a:ln>
          <a:effectLst>
            <a:outerShdw blurRad="57150" rotWithShape="0" algn="bl" dir="5400000" dist="19050">
              <a:srgbClr val="000000">
                <a:alpha val="85882"/>
              </a:srgbClr>
            </a:outerShdw>
          </a:effectLst>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500"/>
              <a:buFont typeface="Arial"/>
              <a:buNone/>
            </a:pPr>
            <a:r>
              <a:rPr b="0" i="0" lang="en" sz="2500" u="none" cap="none" strike="noStrike">
                <a:solidFill>
                  <a:schemeClr val="lt1"/>
                </a:solidFill>
                <a:latin typeface="Impact"/>
                <a:ea typeface="Impact"/>
                <a:cs typeface="Impact"/>
                <a:sym typeface="Impact"/>
              </a:rPr>
              <a:t>NO MOAR DATA.</a:t>
            </a:r>
            <a:endParaRPr b="0" i="0" sz="2500" u="none" cap="none" strike="noStrike">
              <a:solidFill>
                <a:schemeClr val="lt1"/>
              </a:solidFill>
              <a:latin typeface="Impact"/>
              <a:ea typeface="Impact"/>
              <a:cs typeface="Impact"/>
              <a:sym typeface="Impact"/>
            </a:endParaRPr>
          </a:p>
        </p:txBody>
      </p:sp>
      <p:sp>
        <p:nvSpPr>
          <p:cNvPr id="1007" name="Google Shape;1007;p75"/>
          <p:cNvSpPr txBox="1"/>
          <p:nvPr/>
        </p:nvSpPr>
        <p:spPr>
          <a:xfrm>
            <a:off x="6597650" y="4542550"/>
            <a:ext cx="22062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1" lang="en" sz="1000" u="none" cap="none" strike="noStrike">
                <a:solidFill>
                  <a:srgbClr val="000000"/>
                </a:solidFill>
                <a:latin typeface="Arial"/>
                <a:ea typeface="Arial"/>
                <a:cs typeface="Arial"/>
                <a:sym typeface="Arial"/>
              </a:rPr>
              <a:t>https://knowyourmeme.com/memes/grumpy-cat</a:t>
            </a:r>
            <a:endParaRPr b="0" i="1" sz="1300" u="none" cap="none" strike="noStrike">
              <a:solidFill>
                <a:srgbClr val="000000"/>
              </a:solidFill>
              <a:latin typeface="Lato"/>
              <a:ea typeface="Lato"/>
              <a:cs typeface="Lato"/>
              <a:sym typeface="Lato"/>
            </a:endParaRPr>
          </a:p>
        </p:txBody>
      </p:sp>
      <p:sp>
        <p:nvSpPr>
          <p:cNvPr id="1008" name="Google Shape;1008;p75"/>
          <p:cNvSpPr txBox="1"/>
          <p:nvPr/>
        </p:nvSpPr>
        <p:spPr>
          <a:xfrm>
            <a:off x="6597650" y="1403675"/>
            <a:ext cx="2126100" cy="569400"/>
          </a:xfrm>
          <a:prstGeom prst="rect">
            <a:avLst/>
          </a:prstGeom>
          <a:noFill/>
          <a:ln>
            <a:noFill/>
          </a:ln>
          <a:effectLst>
            <a:outerShdw blurRad="57150" rotWithShape="0" algn="bl" dir="5400000" dist="19050">
              <a:srgbClr val="000000">
                <a:alpha val="85882"/>
              </a:srgbClr>
            </a:outerShdw>
          </a:effectLst>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500"/>
              <a:buFont typeface="Arial"/>
              <a:buNone/>
            </a:pPr>
            <a:r>
              <a:rPr b="0" i="0" lang="en" sz="2500" u="none" cap="none" strike="noStrike">
                <a:solidFill>
                  <a:schemeClr val="lt1"/>
                </a:solidFill>
                <a:latin typeface="Impact"/>
                <a:ea typeface="Impact"/>
                <a:cs typeface="Impact"/>
                <a:sym typeface="Impact"/>
              </a:rPr>
              <a:t>NO.</a:t>
            </a:r>
            <a:endParaRPr b="0" i="0" sz="2500" u="none" cap="none" strike="noStrike">
              <a:solidFill>
                <a:schemeClr val="lt1"/>
              </a:solidFill>
              <a:latin typeface="Impact"/>
              <a:ea typeface="Impact"/>
              <a:cs typeface="Impact"/>
              <a:sym typeface="Impact"/>
            </a:endParaRPr>
          </a:p>
        </p:txBody>
      </p:sp>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2" name="Shape 1012"/>
        <p:cNvGrpSpPr/>
        <p:nvPr/>
      </p:nvGrpSpPr>
      <p:grpSpPr>
        <a:xfrm>
          <a:off x="0" y="0"/>
          <a:ext cx="0" cy="0"/>
          <a:chOff x="0" y="0"/>
          <a:chExt cx="0" cy="0"/>
        </a:xfrm>
      </p:grpSpPr>
      <p:sp>
        <p:nvSpPr>
          <p:cNvPr id="1013" name="Google Shape;1013;p79"/>
          <p:cNvSpPr txBox="1"/>
          <p:nvPr>
            <p:ph type="title"/>
          </p:nvPr>
        </p:nvSpPr>
        <p:spPr>
          <a:xfrm>
            <a:off x="729450" y="1322450"/>
            <a:ext cx="7688400" cy="15186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3600"/>
              <a:buNone/>
            </a:pPr>
            <a:r>
              <a:rPr lang="en"/>
              <a:t>Training tips</a:t>
            </a:r>
            <a:endParaRPr/>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7" name="Shape 1017"/>
        <p:cNvGrpSpPr/>
        <p:nvPr/>
      </p:nvGrpSpPr>
      <p:grpSpPr>
        <a:xfrm>
          <a:off x="0" y="0"/>
          <a:ext cx="0" cy="0"/>
          <a:chOff x="0" y="0"/>
          <a:chExt cx="0" cy="0"/>
        </a:xfrm>
      </p:grpSpPr>
      <p:sp>
        <p:nvSpPr>
          <p:cNvPr id="1018" name="Google Shape;1018;g2e7c7bc5007_0_7"/>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Overfitting &amp; Underfitting</a:t>
            </a:r>
            <a:endParaRPr/>
          </a:p>
        </p:txBody>
      </p:sp>
      <p:sp>
        <p:nvSpPr>
          <p:cNvPr id="1019" name="Google Shape;1019;g2e7c7bc5007_0_7"/>
          <p:cNvSpPr txBox="1"/>
          <p:nvPr>
            <p:ph idx="1" type="body"/>
          </p:nvPr>
        </p:nvSpPr>
        <p:spPr>
          <a:xfrm>
            <a:off x="729450" y="2078875"/>
            <a:ext cx="7688700" cy="27669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b="1" lang="en" sz="1600"/>
              <a:t>The real troublemakers in ML in general!</a:t>
            </a:r>
            <a:endParaRPr b="1" sz="1600"/>
          </a:p>
          <a:p>
            <a:pPr indent="0" lvl="0" marL="0" rtl="0" algn="l">
              <a:lnSpc>
                <a:spcPct val="115000"/>
              </a:lnSpc>
              <a:spcBef>
                <a:spcPts val="1200"/>
              </a:spcBef>
              <a:spcAft>
                <a:spcPts val="0"/>
              </a:spcAft>
              <a:buSzPts val="1300"/>
              <a:buNone/>
            </a:pPr>
            <a:r>
              <a:rPr b="1" lang="en" sz="1600"/>
              <a:t>Underfitting</a:t>
            </a:r>
            <a:r>
              <a:rPr lang="en" sz="1600"/>
              <a:t>: When the model fits the training data not well enough</a:t>
            </a:r>
            <a:br>
              <a:rPr lang="en" sz="1600"/>
            </a:br>
            <a:r>
              <a:rPr lang="en" sz="1600"/>
              <a:t>	- Empirical risk is high, actual risk is high</a:t>
            </a:r>
            <a:br>
              <a:rPr lang="en" sz="1600"/>
            </a:br>
            <a:r>
              <a:rPr lang="en" sz="1600"/>
              <a:t>	- Training loss is high, testing loss is not optimal</a:t>
            </a:r>
            <a:endParaRPr sz="1600"/>
          </a:p>
          <a:p>
            <a:pPr indent="0" lvl="0" marL="0" rtl="0" algn="l">
              <a:lnSpc>
                <a:spcPct val="115000"/>
              </a:lnSpc>
              <a:spcBef>
                <a:spcPts val="1200"/>
              </a:spcBef>
              <a:spcAft>
                <a:spcPts val="1200"/>
              </a:spcAft>
              <a:buSzPts val="1300"/>
              <a:buNone/>
            </a:pPr>
            <a:r>
              <a:rPr b="1" lang="en" sz="1600"/>
              <a:t>Overfitting</a:t>
            </a:r>
            <a:r>
              <a:rPr lang="en" sz="1600"/>
              <a:t>: When the model fits the training data </a:t>
            </a:r>
            <a:r>
              <a:rPr i="1" lang="en" sz="1600"/>
              <a:t>too </a:t>
            </a:r>
            <a:r>
              <a:rPr lang="en" sz="1600"/>
              <a:t>closely (incl. noise)</a:t>
            </a:r>
            <a:br>
              <a:rPr lang="en" sz="1600"/>
            </a:br>
            <a:r>
              <a:rPr lang="en" sz="1600"/>
              <a:t>	- Empirical risk is low, actual risk is high</a:t>
            </a:r>
            <a:br>
              <a:rPr lang="en" sz="1600"/>
            </a:br>
            <a:r>
              <a:rPr lang="en" sz="1600"/>
              <a:t>	- Training loss is low, testing loss is not optimal</a:t>
            </a:r>
            <a:br>
              <a:rPr lang="en" sz="1600"/>
            </a:br>
            <a:r>
              <a:rPr lang="en" sz="1600"/>
              <a:t>	- e.g. An </a:t>
            </a:r>
            <a:r>
              <a:rPr i="1" lang="en" sz="1600"/>
              <a:t>D</a:t>
            </a:r>
            <a:r>
              <a:rPr lang="en" sz="1600"/>
              <a:t>-degree polynomial can fit </a:t>
            </a:r>
            <a:r>
              <a:rPr i="1" lang="en" sz="1600"/>
              <a:t>D-1 </a:t>
            </a:r>
            <a:r>
              <a:rPr lang="en" sz="1600"/>
              <a:t>training points with </a:t>
            </a:r>
            <a:r>
              <a:rPr i="1" lang="en" sz="1600"/>
              <a:t>zero </a:t>
            </a:r>
            <a:r>
              <a:rPr lang="en" sz="1600"/>
              <a:t>error</a:t>
            </a:r>
            <a:endParaRPr sz="1600"/>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3" name="Shape 1023"/>
        <p:cNvGrpSpPr/>
        <p:nvPr/>
      </p:nvGrpSpPr>
      <p:grpSpPr>
        <a:xfrm>
          <a:off x="0" y="0"/>
          <a:ext cx="0" cy="0"/>
          <a:chOff x="0" y="0"/>
          <a:chExt cx="0" cy="0"/>
        </a:xfrm>
      </p:grpSpPr>
      <p:sp>
        <p:nvSpPr>
          <p:cNvPr id="1024" name="Google Shape;1024;p81"/>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Overfitting &amp; Underfitting</a:t>
            </a:r>
            <a:endParaRPr/>
          </a:p>
        </p:txBody>
      </p:sp>
      <p:pic>
        <p:nvPicPr>
          <p:cNvPr id="1025" name="Google Shape;1025;p81"/>
          <p:cNvPicPr preferRelativeResize="0"/>
          <p:nvPr/>
        </p:nvPicPr>
        <p:blipFill rotWithShape="1">
          <a:blip r:embed="rId3">
            <a:alphaModFix/>
          </a:blip>
          <a:srcRect b="12616" l="3636" r="3599" t="11417"/>
          <a:stretch/>
        </p:blipFill>
        <p:spPr>
          <a:xfrm>
            <a:off x="1190775" y="2217350"/>
            <a:ext cx="6317751" cy="1562900"/>
          </a:xfrm>
          <a:prstGeom prst="rect">
            <a:avLst/>
          </a:prstGeom>
          <a:noFill/>
          <a:ln>
            <a:noFill/>
          </a:ln>
        </p:spPr>
      </p:pic>
      <p:sp>
        <p:nvSpPr>
          <p:cNvPr id="1026" name="Google Shape;1026;p81"/>
          <p:cNvSpPr txBox="1"/>
          <p:nvPr/>
        </p:nvSpPr>
        <p:spPr>
          <a:xfrm>
            <a:off x="2826300" y="4804800"/>
            <a:ext cx="63177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1" lang="en" sz="1000" u="none" cap="none" strike="noStrike">
                <a:solidFill>
                  <a:srgbClr val="000000"/>
                </a:solidFill>
                <a:latin typeface="Lato"/>
                <a:ea typeface="Lato"/>
                <a:cs typeface="Lato"/>
                <a:sym typeface="Lato"/>
              </a:rPr>
              <a:t>Image source: https://docs.aws.amazon.com/machine-learning/latest/dg/model-fit-underfitting-vs-overfitting.html</a:t>
            </a:r>
            <a:endParaRPr b="0" i="1" sz="1000" u="none" cap="none" strike="noStrike">
              <a:solidFill>
                <a:srgbClr val="000000"/>
              </a:solidFill>
              <a:latin typeface="Lato"/>
              <a:ea typeface="Lato"/>
              <a:cs typeface="Lato"/>
              <a:sym typeface="Lato"/>
            </a:endParaRPr>
          </a:p>
        </p:txBody>
      </p:sp>
      <p:sp>
        <p:nvSpPr>
          <p:cNvPr id="1027" name="Google Shape;1027;p81"/>
          <p:cNvSpPr txBox="1"/>
          <p:nvPr/>
        </p:nvSpPr>
        <p:spPr>
          <a:xfrm>
            <a:off x="676800" y="4241150"/>
            <a:ext cx="7790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More complex models (e.g. more layers, neurons per layer) -&gt; higher likelihood of overfitting</a:t>
            </a:r>
            <a:endParaRPr b="0" i="0" sz="1400" u="none" cap="none" strike="noStrike">
              <a:solidFill>
                <a:srgbClr val="000000"/>
              </a:solidFill>
              <a:latin typeface="Lato"/>
              <a:ea typeface="Lato"/>
              <a:cs typeface="Lato"/>
              <a:sym typeface="Lato"/>
            </a:endParaRPr>
          </a:p>
        </p:txBody>
      </p:sp>
    </p:spTree>
  </p:cSld>
  <p:clrMapOvr>
    <a:masterClrMapping/>
  </p:clrMapOvr>
</p:sld>
</file>

<file path=ppt/theme/theme1.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