
<file path=[Content_Types].xml><?xml version="1.0" encoding="utf-8"?>
<Types xmlns="http://schemas.openxmlformats.org/package/2006/content-types">
  <Default Extension="emf" ContentType="image/x-emf"/>
  <Default Extension="glb" ContentType="model/gltf.binary"/>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4" r:id="rId1"/>
    <p:sldMasterId id="2147483687" r:id="rId2"/>
    <p:sldMasterId id="2147483699" r:id="rId3"/>
  </p:sldMasterIdLst>
  <p:notesMasterIdLst>
    <p:notesMasterId r:id="rId59"/>
  </p:notesMasterIdLst>
  <p:sldIdLst>
    <p:sldId id="256" r:id="rId4"/>
    <p:sldId id="281" r:id="rId5"/>
    <p:sldId id="550" r:id="rId6"/>
    <p:sldId id="288" r:id="rId7"/>
    <p:sldId id="287" r:id="rId8"/>
    <p:sldId id="286" r:id="rId9"/>
    <p:sldId id="546" r:id="rId10"/>
    <p:sldId id="285" r:id="rId11"/>
    <p:sldId id="293" r:id="rId12"/>
    <p:sldId id="289" r:id="rId13"/>
    <p:sldId id="291" r:id="rId14"/>
    <p:sldId id="290" r:id="rId15"/>
    <p:sldId id="311" r:id="rId16"/>
    <p:sldId id="545" r:id="rId17"/>
    <p:sldId id="305" r:id="rId18"/>
    <p:sldId id="292" r:id="rId19"/>
    <p:sldId id="306" r:id="rId20"/>
    <p:sldId id="296" r:id="rId21"/>
    <p:sldId id="321" r:id="rId22"/>
    <p:sldId id="547" r:id="rId23"/>
    <p:sldId id="294" r:id="rId24"/>
    <p:sldId id="318" r:id="rId25"/>
    <p:sldId id="295" r:id="rId26"/>
    <p:sldId id="319" r:id="rId27"/>
    <p:sldId id="548" r:id="rId28"/>
    <p:sldId id="297" r:id="rId29"/>
    <p:sldId id="298" r:id="rId30"/>
    <p:sldId id="300" r:id="rId31"/>
    <p:sldId id="299" r:id="rId32"/>
    <p:sldId id="315" r:id="rId33"/>
    <p:sldId id="558" r:id="rId34"/>
    <p:sldId id="283" r:id="rId35"/>
    <p:sldId id="277" r:id="rId36"/>
    <p:sldId id="264" r:id="rId37"/>
    <p:sldId id="322" r:id="rId38"/>
    <p:sldId id="310" r:id="rId39"/>
    <p:sldId id="317" r:id="rId40"/>
    <p:sldId id="307" r:id="rId41"/>
    <p:sldId id="308" r:id="rId42"/>
    <p:sldId id="313" r:id="rId43"/>
    <p:sldId id="551" r:id="rId44"/>
    <p:sldId id="542" r:id="rId45"/>
    <p:sldId id="543" r:id="rId46"/>
    <p:sldId id="544" r:id="rId47"/>
    <p:sldId id="320" r:id="rId48"/>
    <p:sldId id="557" r:id="rId49"/>
    <p:sldId id="559" r:id="rId50"/>
    <p:sldId id="316" r:id="rId51"/>
    <p:sldId id="270" r:id="rId52"/>
    <p:sldId id="284" r:id="rId53"/>
    <p:sldId id="552" r:id="rId54"/>
    <p:sldId id="553" r:id="rId55"/>
    <p:sldId id="554" r:id="rId56"/>
    <p:sldId id="555" r:id="rId57"/>
    <p:sldId id="556"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90"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Stile medio 1 - Colore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Stile medio 2 - Color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68" autoAdjust="0"/>
    <p:restoredTop sz="70316" autoAdjust="0"/>
  </p:normalViewPr>
  <p:slideViewPr>
    <p:cSldViewPr showGuides="1">
      <p:cViewPr>
        <p:scale>
          <a:sx n="50" d="100"/>
          <a:sy n="50" d="100"/>
        </p:scale>
        <p:origin x="1540" y="76"/>
      </p:cViewPr>
      <p:guideLst>
        <p:guide orient="horz" pos="890"/>
        <p:guide pos="3863"/>
      </p:guideLst>
    </p:cSldViewPr>
  </p:slid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5" Type="http://schemas.openxmlformats.org/officeDocument/2006/relationships/slide" Target="slides/slide2.xml"/><Relationship Id="rId61" Type="http://schemas.openxmlformats.org/officeDocument/2006/relationships/viewProps" Target="viewProps.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notesMaster" Target="notesMasters/notes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5C6F6F-EC51-45F8-ABA4-99E5517C15C9}" type="datetimeFigureOut">
              <a:rPr lang="it-IT" smtClean="0"/>
              <a:t>25/06/2025</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03CEE3-BA3A-4CFD-BF7E-BCC74EBFE9DE}" type="slidenum">
              <a:rPr lang="it-IT" smtClean="0"/>
              <a:t>‹N›</a:t>
            </a:fld>
            <a:endParaRPr lang="it-IT"/>
          </a:p>
        </p:txBody>
      </p:sp>
    </p:spTree>
    <p:extLst>
      <p:ext uri="{BB962C8B-B14F-4D97-AF65-F5344CB8AC3E}">
        <p14:creationId xmlns:p14="http://schemas.microsoft.com/office/powerpoint/2010/main" val="35229790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903CEE3-BA3A-4CFD-BF7E-BCC74EBFE9DE}" type="slidenum">
              <a:rPr lang="it-IT" smtClean="0"/>
              <a:t>1</a:t>
            </a:fld>
            <a:endParaRPr lang="it-IT"/>
          </a:p>
        </p:txBody>
      </p:sp>
    </p:spTree>
    <p:extLst>
      <p:ext uri="{BB962C8B-B14F-4D97-AF65-F5344CB8AC3E}">
        <p14:creationId xmlns:p14="http://schemas.microsoft.com/office/powerpoint/2010/main" val="39756223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Ground experiment can only perform indirect measurements: primary CR identified via the analysis of shower shapes and composition at ground (highly rely on </a:t>
            </a:r>
            <a:r>
              <a:rPr lang="en-US" sz="1200" dirty="0" err="1"/>
              <a:t>MonteCarlo</a:t>
            </a:r>
            <a:r>
              <a:rPr lang="en-US" sz="1200" dirty="0"/>
              <a:t> simulations). The main systematics are the parametrization of X-sections at very high energies</a:t>
            </a:r>
            <a:endParaRPr lang="it-IT" sz="1200" dirty="0"/>
          </a:p>
          <a:p>
            <a:endParaRPr lang="it-IT" dirty="0"/>
          </a:p>
          <a:p>
            <a:pPr algn="l"/>
            <a:r>
              <a:rPr lang="it-IT" sz="1800" b="0" i="0" u="none" strike="noStrike" baseline="0" dirty="0" err="1">
                <a:solidFill>
                  <a:srgbClr val="1F497D"/>
                </a:solidFill>
                <a:latin typeface="Calibri" panose="020F0502020204030204" pitchFamily="34" charset="0"/>
              </a:rPr>
              <a:t>Atmosphere</a:t>
            </a:r>
            <a:r>
              <a:rPr lang="it-IT" sz="1800" b="0" i="0" u="none" strike="noStrike" baseline="0" dirty="0">
                <a:solidFill>
                  <a:srgbClr val="1F497D"/>
                </a:solidFill>
                <a:latin typeface="Calibri" panose="020F0502020204030204" pitchFamily="34" charset="0"/>
              </a:rPr>
              <a:t> </a:t>
            </a:r>
            <a:r>
              <a:rPr lang="it-IT" sz="1800" b="0" i="0" u="none" strike="noStrike" baseline="0" dirty="0" err="1">
                <a:solidFill>
                  <a:srgbClr val="1F497D"/>
                </a:solidFill>
                <a:latin typeface="Calibri" panose="020F0502020204030204" pitchFamily="34" charset="0"/>
              </a:rPr>
              <a:t>as</a:t>
            </a:r>
            <a:r>
              <a:rPr lang="it-IT" sz="1800" b="0" i="0" u="none" strike="noStrike" baseline="0" dirty="0">
                <a:solidFill>
                  <a:srgbClr val="1F497D"/>
                </a:solidFill>
                <a:latin typeface="Calibri" panose="020F0502020204030204" pitchFamily="34" charset="0"/>
              </a:rPr>
              <a:t> a ≪ </a:t>
            </a:r>
            <a:r>
              <a:rPr lang="it-IT" sz="1800" b="0" i="0" u="none" strike="noStrike" baseline="0" dirty="0" err="1">
                <a:solidFill>
                  <a:srgbClr val="1F497D"/>
                </a:solidFill>
                <a:latin typeface="Calibri" panose="020F0502020204030204" pitchFamily="34" charset="0"/>
              </a:rPr>
              <a:t>calorimeter</a:t>
            </a:r>
            <a:r>
              <a:rPr lang="it-IT" sz="1800" b="0" i="0" u="none" strike="noStrike" baseline="0" dirty="0">
                <a:solidFill>
                  <a:srgbClr val="1F497D"/>
                </a:solidFill>
                <a:latin typeface="Calibri" panose="020F0502020204030204" pitchFamily="34" charset="0"/>
              </a:rPr>
              <a:t> ≫ :</a:t>
            </a:r>
            <a:endParaRPr lang="it-IT" dirty="0"/>
          </a:p>
        </p:txBody>
      </p:sp>
      <p:sp>
        <p:nvSpPr>
          <p:cNvPr id="4" name="Segnaposto numero diapositiva 3"/>
          <p:cNvSpPr>
            <a:spLocks noGrp="1"/>
          </p:cNvSpPr>
          <p:nvPr>
            <p:ph type="sldNum" sz="quarter" idx="5"/>
          </p:nvPr>
        </p:nvSpPr>
        <p:spPr/>
        <p:txBody>
          <a:bodyPr/>
          <a:lstStyle/>
          <a:p>
            <a:fld id="{1903CEE3-BA3A-4CFD-BF7E-BCC74EBFE9DE}" type="slidenum">
              <a:rPr lang="it-IT" smtClean="0"/>
              <a:t>10</a:t>
            </a:fld>
            <a:endParaRPr lang="it-IT"/>
          </a:p>
        </p:txBody>
      </p:sp>
    </p:spTree>
    <p:extLst>
      <p:ext uri="{BB962C8B-B14F-4D97-AF65-F5344CB8AC3E}">
        <p14:creationId xmlns:p14="http://schemas.microsoft.com/office/powerpoint/2010/main" val="19635159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sz="1800" dirty="0"/>
          </a:p>
        </p:txBody>
      </p:sp>
      <p:sp>
        <p:nvSpPr>
          <p:cNvPr id="4" name="Segnaposto numero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4E04FC-BFC0-4C60-87D3-35932CB749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974772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sz="1200" b="0" i="0" u="none" strike="noStrike" baseline="0" dirty="0" err="1">
                <a:solidFill>
                  <a:srgbClr val="15141A"/>
                </a:solidFill>
                <a:latin typeface="Georgia" panose="02040502050405020303" pitchFamily="18" charset="0"/>
              </a:rPr>
              <a:t>Pyroshock</a:t>
            </a:r>
            <a:r>
              <a:rPr lang="en-US" sz="1200" b="0" i="0" u="none" strike="noStrike" baseline="0" dirty="0">
                <a:solidFill>
                  <a:srgbClr val="15141A"/>
                </a:solidFill>
                <a:latin typeface="Georgia" panose="02040502050405020303" pitchFamily="18" charset="0"/>
              </a:rPr>
              <a:t> is the response of the structure to high frequency, high magnitude stress waves that propagate throughout the structure as a result of an explosive charge, like the ones used in a satellite ejection or the separation of two stages of a multistage rocket. </a:t>
            </a:r>
          </a:p>
          <a:p>
            <a:pPr algn="l"/>
            <a:r>
              <a:rPr lang="en-US" sz="1200" b="0" i="0" u="none" strike="noStrike" baseline="0" dirty="0" err="1">
                <a:solidFill>
                  <a:srgbClr val="15141A"/>
                </a:solidFill>
                <a:latin typeface="Georgia" panose="02040502050405020303" pitchFamily="18" charset="0"/>
              </a:rPr>
              <a:t>Pyroshock</a:t>
            </a:r>
            <a:r>
              <a:rPr lang="en-US" sz="1200" b="0" i="0" u="none" strike="noStrike" baseline="0" dirty="0">
                <a:solidFill>
                  <a:srgbClr val="15141A"/>
                </a:solidFill>
                <a:latin typeface="Georgia" panose="02040502050405020303" pitchFamily="18" charset="0"/>
              </a:rPr>
              <a:t> exposure can damage circuit boards, short electrical components, or cause all sorts of other issues.</a:t>
            </a:r>
            <a:endParaRPr lang="it-IT" dirty="0"/>
          </a:p>
          <a:p>
            <a:endParaRPr lang="it-IT" dirty="0"/>
          </a:p>
        </p:txBody>
      </p:sp>
      <p:sp>
        <p:nvSpPr>
          <p:cNvPr id="4" name="Segnaposto numero diapositiva 3"/>
          <p:cNvSpPr>
            <a:spLocks noGrp="1"/>
          </p:cNvSpPr>
          <p:nvPr>
            <p:ph type="sldNum" sz="quarter" idx="5"/>
          </p:nvPr>
        </p:nvSpPr>
        <p:spPr/>
        <p:txBody>
          <a:bodyPr/>
          <a:lstStyle/>
          <a:p>
            <a:fld id="{1903CEE3-BA3A-4CFD-BF7E-BCC74EBFE9DE}" type="slidenum">
              <a:rPr lang="it-IT" smtClean="0"/>
              <a:t>15</a:t>
            </a:fld>
            <a:endParaRPr lang="it-IT"/>
          </a:p>
        </p:txBody>
      </p:sp>
    </p:spTree>
    <p:extLst>
      <p:ext uri="{BB962C8B-B14F-4D97-AF65-F5344CB8AC3E}">
        <p14:creationId xmlns:p14="http://schemas.microsoft.com/office/powerpoint/2010/main" val="17440177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dirty="0" err="1"/>
              <a:t>Outgassing</a:t>
            </a:r>
            <a:r>
              <a:rPr lang="it-IT" dirty="0"/>
              <a:t>: </a:t>
            </a:r>
            <a:r>
              <a:rPr lang="en-US" dirty="0"/>
              <a:t>trapped gas is released from a material such as </a:t>
            </a:r>
            <a:r>
              <a:rPr lang="en-US" dirty="0" err="1"/>
              <a:t>plastic,glues</a:t>
            </a:r>
            <a:r>
              <a:rPr lang="en-US" dirty="0"/>
              <a:t> and adhesives. The air or vapor that is released can deposit material on other devices and obstruct or reduce their working. </a:t>
            </a:r>
          </a:p>
          <a:p>
            <a:pPr marL="0" marR="0" lvl="0" indent="0" algn="l" defTabSz="914400" rtl="0" eaLnBrk="1" fontAlgn="auto" latinLnBrk="0" hangingPunct="1">
              <a:lnSpc>
                <a:spcPct val="100000"/>
              </a:lnSpc>
              <a:spcBef>
                <a:spcPts val="0"/>
              </a:spcBef>
              <a:spcAft>
                <a:spcPts val="0"/>
              </a:spcAft>
              <a:buClrTx/>
              <a:buSzTx/>
              <a:buFontTx/>
              <a:buNone/>
              <a:tabLst/>
              <a:defRPr/>
            </a:pPr>
            <a:endParaRPr lang="it-IT" sz="1200" b="0" i="0" u="none" strike="noStrike" baseline="0" dirty="0">
              <a:solidFill>
                <a:srgbClr val="15141A"/>
              </a:solidFill>
              <a:latin typeface="Georgia" panose="02040502050405020303"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tin whiskers: electrically conductive, crystalline structures of tin that sometimes grow from surfaces where tin is used as a final finish. Pure tin, zinc, and cadmium plating are prohibited on IEEE parts and associated hardware in space</a:t>
            </a:r>
          </a:p>
        </p:txBody>
      </p:sp>
      <p:sp>
        <p:nvSpPr>
          <p:cNvPr id="4" name="Segnaposto numero diapositiva 3"/>
          <p:cNvSpPr>
            <a:spLocks noGrp="1"/>
          </p:cNvSpPr>
          <p:nvPr>
            <p:ph type="sldNum" sz="quarter" idx="5"/>
          </p:nvPr>
        </p:nvSpPr>
        <p:spPr/>
        <p:txBody>
          <a:bodyPr/>
          <a:lstStyle/>
          <a:p>
            <a:fld id="{1903CEE3-BA3A-4CFD-BF7E-BCC74EBFE9DE}" type="slidenum">
              <a:rPr lang="it-IT" smtClean="0"/>
              <a:t>16</a:t>
            </a:fld>
            <a:endParaRPr lang="it-IT"/>
          </a:p>
        </p:txBody>
      </p:sp>
    </p:spTree>
    <p:extLst>
      <p:ext uri="{BB962C8B-B14F-4D97-AF65-F5344CB8AC3E}">
        <p14:creationId xmlns:p14="http://schemas.microsoft.com/office/powerpoint/2010/main" val="23863555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dirty="0"/>
              <a:t>SEE is expressed in terms of a random failure rate, whereas TID is a failure rate that can be described by a mean time to failure.</a:t>
            </a:r>
            <a:r>
              <a:rPr lang="it-IT" sz="1200" b="0" i="0" u="none" strike="noStrike" baseline="0" dirty="0">
                <a:solidFill>
                  <a:srgbClr val="15141A"/>
                </a:solidFill>
                <a:latin typeface="Georgia" panose="02040502050405020303" pitchFamily="18" charset="0"/>
              </a:rPr>
              <a:t> </a:t>
            </a:r>
          </a:p>
          <a:p>
            <a:pPr algn="l"/>
            <a:r>
              <a:rPr lang="en-US" sz="1200" b="0" i="0" u="none" strike="noStrike" baseline="0" dirty="0">
                <a:solidFill>
                  <a:srgbClr val="15141A"/>
                </a:solidFill>
                <a:latin typeface="Georgia" panose="02040502050405020303" pitchFamily="18" charset="0"/>
              </a:rPr>
              <a:t>TID is a time dependent, accumulated charge in a device over the lifetime of a mission. A particle passing through a transistor generates electron hole pairs in the thermal oxide. The accumulated charges can create leakage currents, degrade the gain of a device, affect timing characteristics, and, in some cases, result in complete functional failure. The total accumulated dose depends on the orbit and time. In LEO, the main source of radiation is from electrons and protons (inner belt) and in GEO, the primary source is from electrons (outer belt) and solar protons. It is worth noting that device shielding can be used to effectively reduce the accumulation of TID radiation.</a:t>
            </a:r>
          </a:p>
          <a:p>
            <a:pPr algn="l"/>
            <a:r>
              <a:rPr lang="en-US" sz="1200" b="0" i="0" u="none" strike="noStrike" baseline="0" dirty="0">
                <a:solidFill>
                  <a:srgbClr val="15141A"/>
                </a:solidFill>
                <a:latin typeface="Georgia" panose="02040502050405020303" pitchFamily="18" charset="0"/>
              </a:rPr>
              <a:t>SEEs are caused by a single, high-energy particle passing through a device and injecting a charge in the circuit. Typically, SEEs are divided into soft errors and hard errors.</a:t>
            </a:r>
            <a:endParaRPr lang="it-IT" dirty="0"/>
          </a:p>
          <a:p>
            <a:pPr algn="l"/>
            <a:endParaRPr lang="it-IT" dirty="0"/>
          </a:p>
        </p:txBody>
      </p:sp>
      <p:sp>
        <p:nvSpPr>
          <p:cNvPr id="4" name="Segnaposto numero diapositiva 3"/>
          <p:cNvSpPr>
            <a:spLocks noGrp="1"/>
          </p:cNvSpPr>
          <p:nvPr>
            <p:ph type="sldNum" sz="quarter" idx="5"/>
          </p:nvPr>
        </p:nvSpPr>
        <p:spPr/>
        <p:txBody>
          <a:bodyPr/>
          <a:lstStyle/>
          <a:p>
            <a:fld id="{1903CEE3-BA3A-4CFD-BF7E-BCC74EBFE9DE}" type="slidenum">
              <a:rPr lang="it-IT" smtClean="0"/>
              <a:t>17</a:t>
            </a:fld>
            <a:endParaRPr lang="it-IT"/>
          </a:p>
        </p:txBody>
      </p:sp>
    </p:spTree>
    <p:extLst>
      <p:ext uri="{BB962C8B-B14F-4D97-AF65-F5344CB8AC3E}">
        <p14:creationId xmlns:p14="http://schemas.microsoft.com/office/powerpoint/2010/main" val="8791512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sz="1800" b="0" i="0" u="none" strike="noStrike" baseline="0" dirty="0">
                <a:solidFill>
                  <a:srgbClr val="15141A"/>
                </a:solidFill>
                <a:latin typeface="Georgia" panose="02040502050405020303" pitchFamily="18" charset="0"/>
              </a:rPr>
              <a:t>JEDEC defines a hard error as an irreversible change in operation that is typically associated with permanent damage to one or more elements of a device or circuit (for example, gate oxide rupture, or destructive latch-up events). The error is hard because the data is lost and the component or device no longer functions properly, even with a power reset. SEE hard errors are potentially destructive. Examples of hard errors are single event latch-up (SEL), single event gate rupture (SEGR), and single event burnout (SEB). SEEs hard </a:t>
            </a:r>
            <a:r>
              <a:rPr lang="en-US" sz="1800" b="0" i="0" u="none" strike="noStrike" baseline="0">
                <a:solidFill>
                  <a:srgbClr val="15141A"/>
                </a:solidFill>
                <a:latin typeface="Georgia" panose="02040502050405020303" pitchFamily="18" charset="0"/>
              </a:rPr>
              <a:t>errors can destroy </a:t>
            </a:r>
            <a:r>
              <a:rPr lang="en-US" sz="1800" b="0" i="0" u="none" strike="noStrike" baseline="0" dirty="0">
                <a:solidFill>
                  <a:srgbClr val="15141A"/>
                </a:solidFill>
                <a:latin typeface="Georgia" panose="02040502050405020303" pitchFamily="18" charset="0"/>
              </a:rPr>
              <a:t>the device, drag down the bus voltage, or even damage the system power supply.</a:t>
            </a:r>
          </a:p>
        </p:txBody>
      </p:sp>
      <p:sp>
        <p:nvSpPr>
          <p:cNvPr id="4" name="Segnaposto numero diapositiva 3"/>
          <p:cNvSpPr>
            <a:spLocks noGrp="1"/>
          </p:cNvSpPr>
          <p:nvPr>
            <p:ph type="sldNum" sz="quarter" idx="5"/>
          </p:nvPr>
        </p:nvSpPr>
        <p:spPr/>
        <p:txBody>
          <a:bodyPr/>
          <a:lstStyle/>
          <a:p>
            <a:fld id="{1903CEE3-BA3A-4CFD-BF7E-BCC74EBFE9DE}" type="slidenum">
              <a:rPr lang="it-IT" smtClean="0"/>
              <a:t>18</a:t>
            </a:fld>
            <a:endParaRPr lang="it-IT"/>
          </a:p>
        </p:txBody>
      </p:sp>
    </p:spTree>
    <p:extLst>
      <p:ext uri="{BB962C8B-B14F-4D97-AF65-F5344CB8AC3E}">
        <p14:creationId xmlns:p14="http://schemas.microsoft.com/office/powerpoint/2010/main" val="37675501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sz="1800" b="0" i="0" u="none" strike="noStrike" baseline="0" dirty="0">
                <a:solidFill>
                  <a:srgbClr val="15141A"/>
                </a:solidFill>
                <a:latin typeface="Georgia" panose="02040502050405020303" pitchFamily="18" charset="0"/>
              </a:rPr>
              <a:t>Examples of soft errors would be bit flips or changes in the state of memory cells or registers. A SET is a transient voltage pulse generated by a charge injected into the device from a high energy particle. These transient pulses can cause SEFIs. SEFIs are soft errors that cause the component to reset, lock-up, or otherwise malfunction in a detectable way, but does not require power cycling of the device to restore operability. A SEFI is often associated with an upset in a control bit or register.</a:t>
            </a:r>
          </a:p>
          <a:p>
            <a:pPr algn="l"/>
            <a:endParaRPr lang="en-US" sz="1800" b="0" i="0" u="none" strike="noStrike" baseline="0" dirty="0">
              <a:solidFill>
                <a:srgbClr val="15141A"/>
              </a:solidFill>
              <a:latin typeface="Georgia" panose="02040502050405020303" pitchFamily="18" charset="0"/>
            </a:endParaRPr>
          </a:p>
          <a:p>
            <a:pPr algn="l"/>
            <a:r>
              <a:rPr lang="it-IT" sz="1800" b="0" i="0" u="none" strike="noStrike" baseline="0" dirty="0">
                <a:solidFill>
                  <a:srgbClr val="15141A"/>
                </a:solidFill>
                <a:latin typeface="Georgia" panose="02040502050405020303" pitchFamily="18" charset="0"/>
              </a:rPr>
              <a:t>single-event latch-up </a:t>
            </a:r>
            <a:r>
              <a:rPr lang="en-US" sz="1800" b="0" i="0" u="none" strike="noStrike" baseline="0" dirty="0">
                <a:solidFill>
                  <a:srgbClr val="15141A"/>
                </a:solidFill>
                <a:latin typeface="Georgia" panose="02040502050405020303" pitchFamily="18" charset="0"/>
              </a:rPr>
              <a:t>(SEL). This is caused by the formation of a parasitic bipolar transistor in the wells of a CMOS transistor,  creating a temporary low resistance path between power and ground. High currents passing through this path </a:t>
            </a:r>
            <a:r>
              <a:rPr lang="it-IT" sz="1800" b="0" i="0" u="none" strike="noStrike" baseline="0" dirty="0" err="1">
                <a:solidFill>
                  <a:srgbClr val="15141A"/>
                </a:solidFill>
                <a:latin typeface="Georgia" panose="02040502050405020303" pitchFamily="18" charset="0"/>
              </a:rPr>
              <a:t>will</a:t>
            </a:r>
            <a:r>
              <a:rPr lang="it-IT" sz="1800" b="0" i="0" u="none" strike="noStrike" baseline="0" dirty="0">
                <a:solidFill>
                  <a:srgbClr val="15141A"/>
                </a:solidFill>
                <a:latin typeface="Georgia" panose="02040502050405020303" pitchFamily="18" charset="0"/>
              </a:rPr>
              <a:t> </a:t>
            </a:r>
            <a:r>
              <a:rPr lang="it-IT" sz="1800" b="0" i="0" u="none" strike="noStrike" baseline="0" dirty="0" err="1">
                <a:solidFill>
                  <a:srgbClr val="15141A"/>
                </a:solidFill>
                <a:latin typeface="Georgia" panose="02040502050405020303" pitchFamily="18" charset="0"/>
              </a:rPr>
              <a:t>result</a:t>
            </a:r>
            <a:r>
              <a:rPr lang="it-IT" sz="1800" b="0" i="0" u="none" strike="noStrike" baseline="0" dirty="0">
                <a:solidFill>
                  <a:srgbClr val="15141A"/>
                </a:solidFill>
                <a:latin typeface="Georgia" panose="02040502050405020303" pitchFamily="18" charset="0"/>
              </a:rPr>
              <a:t> in </a:t>
            </a:r>
            <a:r>
              <a:rPr lang="it-IT" sz="1800" b="0" i="0" u="none" strike="noStrike" baseline="0" dirty="0" err="1">
                <a:solidFill>
                  <a:srgbClr val="15141A"/>
                </a:solidFill>
                <a:latin typeface="Georgia" panose="02040502050405020303" pitchFamily="18" charset="0"/>
              </a:rPr>
              <a:t>permanent</a:t>
            </a:r>
            <a:r>
              <a:rPr lang="it-IT" sz="1800" b="0" i="0" u="none" strike="noStrike" baseline="0" dirty="0">
                <a:solidFill>
                  <a:srgbClr val="15141A"/>
                </a:solidFill>
                <a:latin typeface="Georgia" panose="02040502050405020303" pitchFamily="18" charset="0"/>
              </a:rPr>
              <a:t> </a:t>
            </a:r>
            <a:r>
              <a:rPr lang="it-IT" sz="1800" b="0" i="0" u="none" strike="noStrike" baseline="0" dirty="0" err="1">
                <a:solidFill>
                  <a:srgbClr val="15141A"/>
                </a:solidFill>
                <a:latin typeface="Georgia" panose="02040502050405020303" pitchFamily="18" charset="0"/>
              </a:rPr>
              <a:t>damage</a:t>
            </a:r>
            <a:r>
              <a:rPr lang="it-IT" sz="1800" b="0" i="0" u="none" strike="noStrike" baseline="0" dirty="0">
                <a:solidFill>
                  <a:srgbClr val="15141A"/>
                </a:solidFill>
                <a:latin typeface="Georgia" panose="02040502050405020303" pitchFamily="18" charset="0"/>
              </a:rPr>
              <a:t>.</a:t>
            </a:r>
            <a:endParaRPr lang="it-IT" dirty="0"/>
          </a:p>
        </p:txBody>
      </p:sp>
      <p:sp>
        <p:nvSpPr>
          <p:cNvPr id="4" name="Segnaposto numero diapositiva 3"/>
          <p:cNvSpPr>
            <a:spLocks noGrp="1"/>
          </p:cNvSpPr>
          <p:nvPr>
            <p:ph type="sldNum" sz="quarter" idx="5"/>
          </p:nvPr>
        </p:nvSpPr>
        <p:spPr/>
        <p:txBody>
          <a:bodyPr/>
          <a:lstStyle/>
          <a:p>
            <a:fld id="{1903CEE3-BA3A-4CFD-BF7E-BCC74EBFE9DE}" type="slidenum">
              <a:rPr lang="it-IT" smtClean="0"/>
              <a:t>19</a:t>
            </a:fld>
            <a:endParaRPr lang="it-IT"/>
          </a:p>
        </p:txBody>
      </p:sp>
    </p:spTree>
    <p:extLst>
      <p:ext uri="{BB962C8B-B14F-4D97-AF65-F5344CB8AC3E}">
        <p14:creationId xmlns:p14="http://schemas.microsoft.com/office/powerpoint/2010/main" val="23311862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sz="1800" dirty="0"/>
          </a:p>
        </p:txBody>
      </p:sp>
      <p:sp>
        <p:nvSpPr>
          <p:cNvPr id="4" name="Segnaposto numero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4E04FC-BFC0-4C60-87D3-35932CB749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02666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sz="1800" b="0" i="0" u="none" strike="noStrike" baseline="0" dirty="0">
                <a:solidFill>
                  <a:srgbClr val="15141A"/>
                </a:solidFill>
                <a:latin typeface="Georgia" panose="02040502050405020303" pitchFamily="18" charset="0"/>
              </a:rPr>
              <a:t>radiation hard parts generally lag the state of the art by about 10 years or more</a:t>
            </a:r>
            <a:endParaRPr lang="it-IT" dirty="0"/>
          </a:p>
        </p:txBody>
      </p:sp>
      <p:sp>
        <p:nvSpPr>
          <p:cNvPr id="4" name="Segnaposto numero diapositiva 3"/>
          <p:cNvSpPr>
            <a:spLocks noGrp="1"/>
          </p:cNvSpPr>
          <p:nvPr>
            <p:ph type="sldNum" sz="quarter" idx="5"/>
          </p:nvPr>
        </p:nvSpPr>
        <p:spPr/>
        <p:txBody>
          <a:bodyPr/>
          <a:lstStyle/>
          <a:p>
            <a:fld id="{1903CEE3-BA3A-4CFD-BF7E-BCC74EBFE9DE}" type="slidenum">
              <a:rPr lang="it-IT" smtClean="0"/>
              <a:t>23</a:t>
            </a:fld>
            <a:endParaRPr lang="it-IT"/>
          </a:p>
        </p:txBody>
      </p:sp>
    </p:spTree>
    <p:extLst>
      <p:ext uri="{BB962C8B-B14F-4D97-AF65-F5344CB8AC3E}">
        <p14:creationId xmlns:p14="http://schemas.microsoft.com/office/powerpoint/2010/main" val="24143138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1903CEE3-BA3A-4CFD-BF7E-BCC74EBFE9DE}" type="slidenum">
              <a:rPr lang="it-IT" smtClean="0"/>
              <a:t>24</a:t>
            </a:fld>
            <a:endParaRPr lang="it-IT"/>
          </a:p>
        </p:txBody>
      </p:sp>
    </p:spTree>
    <p:extLst>
      <p:ext uri="{BB962C8B-B14F-4D97-AF65-F5344CB8AC3E}">
        <p14:creationId xmlns:p14="http://schemas.microsoft.com/office/powerpoint/2010/main" val="41809846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sz="1800" dirty="0"/>
          </a:p>
        </p:txBody>
      </p:sp>
      <p:sp>
        <p:nvSpPr>
          <p:cNvPr id="4" name="Segnaposto numero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4E04FC-BFC0-4C60-87D3-35932CB749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78397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sz="1800" dirty="0"/>
          </a:p>
        </p:txBody>
      </p:sp>
      <p:sp>
        <p:nvSpPr>
          <p:cNvPr id="4" name="Segnaposto numero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4E04FC-BFC0-4C60-87D3-35932CB749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559947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(typically, particles crossing the interesting detector fiducial volume and above a certain energy threshold)</a:t>
            </a:r>
          </a:p>
          <a:p>
            <a:endParaRPr lang="it-IT" dirty="0"/>
          </a:p>
        </p:txBody>
      </p:sp>
      <p:sp>
        <p:nvSpPr>
          <p:cNvPr id="4" name="Segnaposto numero diapositiva 3"/>
          <p:cNvSpPr>
            <a:spLocks noGrp="1"/>
          </p:cNvSpPr>
          <p:nvPr>
            <p:ph type="sldNum" sz="quarter" idx="5"/>
          </p:nvPr>
        </p:nvSpPr>
        <p:spPr/>
        <p:txBody>
          <a:bodyPr/>
          <a:lstStyle/>
          <a:p>
            <a:fld id="{1903CEE3-BA3A-4CFD-BF7E-BCC74EBFE9DE}" type="slidenum">
              <a:rPr lang="it-IT" smtClean="0"/>
              <a:t>28</a:t>
            </a:fld>
            <a:endParaRPr lang="it-IT"/>
          </a:p>
        </p:txBody>
      </p:sp>
    </p:spTree>
    <p:extLst>
      <p:ext uri="{BB962C8B-B14F-4D97-AF65-F5344CB8AC3E}">
        <p14:creationId xmlns:p14="http://schemas.microsoft.com/office/powerpoint/2010/main" val="172755658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b="1" dirty="0">
                <a:solidFill>
                  <a:schemeClr val="accent5">
                    <a:lumMod val="75000"/>
                  </a:schemeClr>
                </a:solidFill>
              </a:rPr>
              <a:t>Low energy Cosmic Rays with energy 3 ÷ 300 MeV</a:t>
            </a:r>
            <a:endParaRPr lang="en-US" b="1" dirty="0">
              <a:solidFill>
                <a:schemeClr val="accent4">
                  <a:lumMod val="75000"/>
                </a:schemeClr>
              </a:solidFill>
            </a:endParaRPr>
          </a:p>
          <a:p>
            <a:pPr lvl="1"/>
            <a:r>
              <a:rPr lang="en-US" dirty="0"/>
              <a:t>For each particle: type, energy, pitch angle</a:t>
            </a:r>
          </a:p>
          <a:p>
            <a:pPr lvl="1"/>
            <a:endParaRPr lang="en-US" dirty="0"/>
          </a:p>
          <a:p>
            <a:r>
              <a:rPr lang="en-US" b="1" dirty="0">
                <a:solidFill>
                  <a:schemeClr val="accent5">
                    <a:lumMod val="75000"/>
                  </a:schemeClr>
                </a:solidFill>
              </a:rPr>
              <a:t>The instrument is designed to maximize the geometrical acceptance </a:t>
            </a:r>
            <a:r>
              <a:rPr lang="en-US" dirty="0"/>
              <a:t>respecting weight and power budget constraints</a:t>
            </a:r>
          </a:p>
          <a:p>
            <a:endParaRPr lang="en-US" dirty="0"/>
          </a:p>
          <a:p>
            <a:endParaRPr lang="it-IT" dirty="0"/>
          </a:p>
        </p:txBody>
      </p:sp>
      <p:sp>
        <p:nvSpPr>
          <p:cNvPr id="4" name="Segnaposto numero diapositiva 3"/>
          <p:cNvSpPr>
            <a:spLocks noGrp="1"/>
          </p:cNvSpPr>
          <p:nvPr>
            <p:ph type="sldNum" sz="quarter" idx="5"/>
          </p:nvPr>
        </p:nvSpPr>
        <p:spPr/>
        <p:txBody>
          <a:bodyPr/>
          <a:lstStyle/>
          <a:p>
            <a:fld id="{9B4E04FC-BFC0-4C60-87D3-35932CB74972}" type="slidenum">
              <a:rPr lang="en-US" smtClean="0"/>
              <a:t>32</a:t>
            </a:fld>
            <a:endParaRPr lang="en-US"/>
          </a:p>
        </p:txBody>
      </p:sp>
    </p:spTree>
    <p:extLst>
      <p:ext uri="{BB962C8B-B14F-4D97-AF65-F5344CB8AC3E}">
        <p14:creationId xmlns:p14="http://schemas.microsoft.com/office/powerpoint/2010/main" val="19253536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indent="0">
              <a:buNone/>
            </a:pPr>
            <a:r>
              <a:rPr lang="en-US" b="0" dirty="0">
                <a:solidFill>
                  <a:schemeClr val="accent5">
                    <a:lumMod val="75000"/>
                  </a:schemeClr>
                </a:solidFill>
              </a:rPr>
              <a:t>The main difference with the instrument which is already flying is</a:t>
            </a:r>
            <a:r>
              <a:rPr lang="en-US" b="0" baseline="0" dirty="0">
                <a:solidFill>
                  <a:schemeClr val="accent5">
                    <a:lumMod val="75000"/>
                  </a:schemeClr>
                </a:solidFill>
              </a:rPr>
              <a:t> the tracker based on </a:t>
            </a:r>
            <a:r>
              <a:rPr lang="en-US" b="0" dirty="0">
                <a:solidFill>
                  <a:schemeClr val="accent5">
                    <a:lumMod val="75000"/>
                  </a:schemeClr>
                </a:solidFill>
              </a:rPr>
              <a:t>3 planes of CMOS pixel chips </a:t>
            </a:r>
            <a:r>
              <a:rPr lang="en-US" b="0" dirty="0"/>
              <a:t>developed for ALICE experiment at LHC.</a:t>
            </a:r>
          </a:p>
          <a:p>
            <a:r>
              <a:rPr lang="en-US" dirty="0"/>
              <a:t>this technology reduces systematic uncertainties on tracking giving a single-hit resolution up to 6 times better and do not suffer from multi-hit degeneracy</a:t>
            </a:r>
          </a:p>
          <a:p>
            <a:endParaRPr lang="en-US" dirty="0"/>
          </a:p>
          <a:p>
            <a:r>
              <a:rPr lang="en-US" dirty="0"/>
              <a:t>HEPD has 5 independent tracking modules,</a:t>
            </a:r>
            <a:r>
              <a:rPr lang="en-US" baseline="0" dirty="0"/>
              <a:t> whose </a:t>
            </a:r>
            <a:r>
              <a:rPr lang="en-US" dirty="0"/>
              <a:t>control and read-out are based on ultra-thin flexible printed circuits</a:t>
            </a:r>
          </a:p>
          <a:p>
            <a:pPr marL="0" indent="0">
              <a:buNone/>
            </a:pPr>
            <a:endParaRPr lang="en-US" dirty="0"/>
          </a:p>
          <a:p>
            <a:pPr marL="0" indent="0">
              <a:buNone/>
            </a:pPr>
            <a:r>
              <a:rPr lang="en-US" dirty="0"/>
              <a:t>the use in Space</a:t>
            </a:r>
            <a:r>
              <a:rPr lang="en-US" baseline="0" dirty="0"/>
              <a:t> of this technology poses some challenges:</a:t>
            </a:r>
            <a:endParaRPr lang="en-US" dirty="0"/>
          </a:p>
          <a:p>
            <a:pPr marL="171450" indent="-171450">
              <a:buFont typeface="Arial" panose="020B0604020202020204" pitchFamily="34" charset="0"/>
              <a:buChar char="•"/>
            </a:pPr>
            <a:r>
              <a:rPr lang="en-US" dirty="0"/>
              <a:t>Light support (no multiple scattering)</a:t>
            </a:r>
          </a:p>
          <a:p>
            <a:r>
              <a:rPr lang="en-US" dirty="0"/>
              <a:t>• Support must withstand launch acceleration and vibration</a:t>
            </a:r>
          </a:p>
          <a:p>
            <a:r>
              <a:rPr lang="en-US" dirty="0"/>
              <a:t>• Heat dissipation and material outgassing in vacuum</a:t>
            </a:r>
          </a:p>
          <a:p>
            <a:r>
              <a:rPr lang="en-US" dirty="0"/>
              <a:t>• Limited power budget</a:t>
            </a:r>
          </a:p>
        </p:txBody>
      </p:sp>
      <p:sp>
        <p:nvSpPr>
          <p:cNvPr id="4" name="Segnaposto numero diapositiva 3"/>
          <p:cNvSpPr>
            <a:spLocks noGrp="1"/>
          </p:cNvSpPr>
          <p:nvPr>
            <p:ph type="sldNum" sz="quarter" idx="10"/>
          </p:nvPr>
        </p:nvSpPr>
        <p:spPr/>
        <p:txBody>
          <a:bodyPr/>
          <a:lstStyle/>
          <a:p>
            <a:fld id="{9B4E04FC-BFC0-4C60-87D3-35932CB74972}" type="slidenum">
              <a:rPr lang="en-US" smtClean="0"/>
              <a:t>33</a:t>
            </a:fld>
            <a:endParaRPr lang="en-US"/>
          </a:p>
        </p:txBody>
      </p:sp>
    </p:spTree>
    <p:extLst>
      <p:ext uri="{BB962C8B-B14F-4D97-AF65-F5344CB8AC3E}">
        <p14:creationId xmlns:p14="http://schemas.microsoft.com/office/powerpoint/2010/main" val="7151787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sz="1200" dirty="0"/>
              <a:t>The electronics can be divided into data acquisition</a:t>
            </a:r>
            <a:r>
              <a:rPr lang="en-US" sz="1200" baseline="0" dirty="0"/>
              <a:t> and managing and control. </a:t>
            </a:r>
          </a:p>
          <a:p>
            <a:endParaRPr lang="en-US" sz="1200" baseline="0" dirty="0"/>
          </a:p>
          <a:p>
            <a:r>
              <a:rPr lang="en-US" sz="1200" baseline="0" dirty="0"/>
              <a:t>For the data acquisition one board collects data from the tracker, while another reads out all the scintillator detectors. </a:t>
            </a:r>
          </a:p>
          <a:p>
            <a:r>
              <a:rPr lang="en-US" sz="1200" dirty="0"/>
              <a:t>Each detector block includes a power chain for bias distribution and a data acquisition processing chain. </a:t>
            </a:r>
          </a:p>
          <a:p>
            <a:r>
              <a:rPr lang="en-US" sz="1200" dirty="0"/>
              <a:t>The main power supply provides the low voltages to all the electronics and the high bias voltages for </a:t>
            </a:r>
            <a:r>
              <a:rPr lang="en-US" sz="1200" dirty="0" err="1"/>
              <a:t>PMTs.</a:t>
            </a:r>
            <a:r>
              <a:rPr lang="en-US" sz="1200" dirty="0"/>
              <a:t> </a:t>
            </a:r>
          </a:p>
          <a:p>
            <a:endParaRPr lang="en-US" sz="1200" dirty="0"/>
          </a:p>
          <a:p>
            <a:pPr marL="0" indent="0">
              <a:buFont typeface="Arial" panose="020B0604020202020204" pitchFamily="34" charset="0"/>
              <a:buNone/>
            </a:pPr>
            <a:r>
              <a:rPr lang="en-US" sz="1200" dirty="0"/>
              <a:t>The electronics is hosted in a dedicated mechanics box which allows anchoring to the HEPD-02 base plate and heat dissipation</a:t>
            </a:r>
          </a:p>
          <a:p>
            <a:pPr marL="342900" indent="-342900">
              <a:buFont typeface="Arial" panose="020B0604020202020204" pitchFamily="34" charset="0"/>
              <a:buChar char="•"/>
            </a:pPr>
            <a:r>
              <a:rPr lang="en-US" sz="1200" dirty="0"/>
              <a:t>Embedded “Hot/Cold” redundancy </a:t>
            </a:r>
            <a:endParaRPr lang="en-US" altLang="it-IT" sz="1200" dirty="0">
              <a:cs typeface="Times New Roman" pitchFamily="18" charset="0"/>
            </a:endParaRPr>
          </a:p>
          <a:p>
            <a:pPr marL="342900" indent="-342900">
              <a:buFont typeface="Arial" panose="020B0604020202020204" pitchFamily="34" charset="0"/>
              <a:buChar char="•"/>
            </a:pPr>
            <a:r>
              <a:rPr lang="en-US" sz="1200" dirty="0"/>
              <a:t> -40°C to +85°C operating range</a:t>
            </a:r>
          </a:p>
          <a:p>
            <a:pPr marL="342900" indent="-342900">
              <a:buFont typeface="Arial" panose="020B0604020202020204" pitchFamily="34" charset="0"/>
              <a:buChar char="•"/>
            </a:pPr>
            <a:r>
              <a:rPr lang="en-US" sz="1200" dirty="0"/>
              <a:t> Max data transfer rate from satellite = 50 GB per day</a:t>
            </a:r>
          </a:p>
          <a:p>
            <a:r>
              <a:rPr lang="en-US" dirty="0">
                <a:effectLst/>
                <a:latin typeface="Arial" panose="020B0604020202020204" pitchFamily="34" charset="0"/>
              </a:rPr>
              <a:t>All scintillating detectors are readout by a single board which also issues and manages the</a:t>
            </a:r>
            <a:br>
              <a:rPr lang="en-US" dirty="0"/>
            </a:br>
            <a:r>
              <a:rPr lang="en-US" dirty="0">
                <a:effectLst/>
                <a:latin typeface="Arial" panose="020B0604020202020204" pitchFamily="34" charset="0"/>
              </a:rPr>
              <a:t>trigger signals for the whole apparatus</a:t>
            </a:r>
            <a:endParaRPr lang="en-US" dirty="0"/>
          </a:p>
        </p:txBody>
      </p:sp>
      <p:sp>
        <p:nvSpPr>
          <p:cNvPr id="4" name="Segnaposto numero diapositiva 3"/>
          <p:cNvSpPr>
            <a:spLocks noGrp="1"/>
          </p:cNvSpPr>
          <p:nvPr>
            <p:ph type="sldNum" sz="quarter" idx="10"/>
          </p:nvPr>
        </p:nvSpPr>
        <p:spPr/>
        <p:txBody>
          <a:bodyPr/>
          <a:lstStyle/>
          <a:p>
            <a:fld id="{9B4E04FC-BFC0-4C60-87D3-35932CB74972}" type="slidenum">
              <a:rPr lang="en-US" smtClean="0"/>
              <a:t>34</a:t>
            </a:fld>
            <a:endParaRPr lang="en-US"/>
          </a:p>
        </p:txBody>
      </p:sp>
    </p:spTree>
    <p:extLst>
      <p:ext uri="{BB962C8B-B14F-4D97-AF65-F5344CB8AC3E}">
        <p14:creationId xmlns:p14="http://schemas.microsoft.com/office/powerpoint/2010/main" val="154325093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800" b="1" i="0" u="none" strike="noStrike" baseline="0" dirty="0">
                <a:latin typeface="Lexend-Bold"/>
              </a:rPr>
              <a:t>17 </a:t>
            </a:r>
            <a:r>
              <a:rPr lang="it-IT" sz="1800" b="1" i="0" u="none" strike="noStrike" baseline="0" dirty="0" err="1">
                <a:latin typeface="Lexend-Bold"/>
              </a:rPr>
              <a:t>mW</a:t>
            </a:r>
            <a:r>
              <a:rPr lang="it-IT" sz="1800" b="1" i="0" u="none" strike="noStrike" baseline="0" dirty="0">
                <a:latin typeface="Lexend-Bold"/>
              </a:rPr>
              <a:t> / cm2 Vs 7 </a:t>
            </a:r>
            <a:r>
              <a:rPr lang="it-IT" sz="1800" b="1" i="0" u="none" strike="noStrike" baseline="0" dirty="0" err="1">
                <a:latin typeface="Lexend-Bold"/>
              </a:rPr>
              <a:t>mW</a:t>
            </a:r>
            <a:r>
              <a:rPr lang="it-IT" sz="1800" b="1" i="0" u="none" strike="noStrike" baseline="0" dirty="0">
                <a:latin typeface="Lexend-Bold"/>
              </a:rPr>
              <a:t>/cm2</a:t>
            </a:r>
            <a:endParaRPr lang="it-IT" dirty="0"/>
          </a:p>
        </p:txBody>
      </p:sp>
      <p:sp>
        <p:nvSpPr>
          <p:cNvPr id="4" name="Segnaposto numero diapositiva 3"/>
          <p:cNvSpPr>
            <a:spLocks noGrp="1"/>
          </p:cNvSpPr>
          <p:nvPr>
            <p:ph type="sldNum" sz="quarter" idx="5"/>
          </p:nvPr>
        </p:nvSpPr>
        <p:spPr/>
        <p:txBody>
          <a:bodyPr/>
          <a:lstStyle/>
          <a:p>
            <a:fld id="{9B4E04FC-BFC0-4C60-87D3-35932CB74972}" type="slidenum">
              <a:rPr lang="en-US" smtClean="0"/>
              <a:t>35</a:t>
            </a:fld>
            <a:endParaRPr lang="en-US"/>
          </a:p>
        </p:txBody>
      </p:sp>
    </p:spTree>
    <p:extLst>
      <p:ext uri="{BB962C8B-B14F-4D97-AF65-F5344CB8AC3E}">
        <p14:creationId xmlns:p14="http://schemas.microsoft.com/office/powerpoint/2010/main" val="131535384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9B4E04FC-BFC0-4C60-87D3-35932CB74972}" type="slidenum">
              <a:rPr lang="en-US" smtClean="0"/>
              <a:t>36</a:t>
            </a:fld>
            <a:endParaRPr lang="en-US"/>
          </a:p>
        </p:txBody>
      </p:sp>
    </p:spTree>
    <p:extLst>
      <p:ext uri="{BB962C8B-B14F-4D97-AF65-F5344CB8AC3E}">
        <p14:creationId xmlns:p14="http://schemas.microsoft.com/office/powerpoint/2010/main" val="142063107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9B4E04FC-BFC0-4C60-87D3-35932CB74972}" type="slidenum">
              <a:rPr lang="en-US" smtClean="0"/>
              <a:t>37</a:t>
            </a:fld>
            <a:endParaRPr lang="en-US"/>
          </a:p>
        </p:txBody>
      </p:sp>
    </p:spTree>
    <p:extLst>
      <p:ext uri="{BB962C8B-B14F-4D97-AF65-F5344CB8AC3E}">
        <p14:creationId xmlns:p14="http://schemas.microsoft.com/office/powerpoint/2010/main" val="173110935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Fluxes</a:t>
            </a:r>
            <a:r>
              <a:rPr lang="it-IT" dirty="0"/>
              <a:t> </a:t>
            </a:r>
            <a:r>
              <a:rPr lang="it-IT" dirty="0" err="1"/>
              <a:t>vary</a:t>
            </a:r>
            <a:r>
              <a:rPr lang="it-IT" dirty="0"/>
              <a:t> over 6 order of </a:t>
            </a:r>
            <a:r>
              <a:rPr lang="it-IT" dirty="0" err="1"/>
              <a:t>magnitude</a:t>
            </a:r>
            <a:endParaRPr lang="it-IT" dirty="0"/>
          </a:p>
          <a:p>
            <a:r>
              <a:rPr lang="it-IT" dirty="0" err="1"/>
              <a:t>Abrupt</a:t>
            </a:r>
            <a:r>
              <a:rPr lang="it-IT" dirty="0"/>
              <a:t> </a:t>
            </a:r>
            <a:r>
              <a:rPr lang="it-IT" dirty="0" err="1"/>
              <a:t>changes</a:t>
            </a:r>
            <a:r>
              <a:rPr lang="it-IT" dirty="0"/>
              <a:t> on the SAA</a:t>
            </a:r>
          </a:p>
          <a:p>
            <a:r>
              <a:rPr lang="it-IT" dirty="0"/>
              <a:t>Capability to </a:t>
            </a:r>
            <a:r>
              <a:rPr lang="it-IT" dirty="0" err="1"/>
              <a:t>acquire</a:t>
            </a:r>
            <a:r>
              <a:rPr lang="it-IT" dirty="0"/>
              <a:t> data on the SAA by </a:t>
            </a:r>
            <a:r>
              <a:rPr lang="it-IT" dirty="0" err="1"/>
              <a:t>selecting</a:t>
            </a:r>
            <a:r>
              <a:rPr lang="it-IT" dirty="0"/>
              <a:t> appropriate trigger </a:t>
            </a:r>
            <a:r>
              <a:rPr lang="it-IT" dirty="0" err="1"/>
              <a:t>masks</a:t>
            </a:r>
            <a:endParaRPr lang="it-IT" dirty="0"/>
          </a:p>
        </p:txBody>
      </p:sp>
      <p:sp>
        <p:nvSpPr>
          <p:cNvPr id="4" name="Segnaposto numero diapositiva 3"/>
          <p:cNvSpPr>
            <a:spLocks noGrp="1"/>
          </p:cNvSpPr>
          <p:nvPr>
            <p:ph type="sldNum" sz="quarter" idx="5"/>
          </p:nvPr>
        </p:nvSpPr>
        <p:spPr/>
        <p:txBody>
          <a:bodyPr/>
          <a:lstStyle/>
          <a:p>
            <a:fld id="{9B4E04FC-BFC0-4C60-87D3-35932CB74972}" type="slidenum">
              <a:rPr lang="en-US" smtClean="0"/>
              <a:t>38</a:t>
            </a:fld>
            <a:endParaRPr lang="en-US"/>
          </a:p>
        </p:txBody>
      </p:sp>
    </p:spTree>
    <p:extLst>
      <p:ext uri="{BB962C8B-B14F-4D97-AF65-F5344CB8AC3E}">
        <p14:creationId xmlns:p14="http://schemas.microsoft.com/office/powerpoint/2010/main" val="20464850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sz="1800" b="1" i="0" u="none" strike="noStrike" baseline="0" dirty="0">
                <a:solidFill>
                  <a:srgbClr val="FF0000"/>
                </a:solidFill>
                <a:latin typeface="Calibri-Bold"/>
              </a:rPr>
              <a:t>concurrent trigger system </a:t>
            </a:r>
            <a:r>
              <a:rPr lang="en-US" sz="1800" b="0" i="0" u="none" strike="noStrike" baseline="0" dirty="0">
                <a:solidFill>
                  <a:srgbClr val="000000"/>
                </a:solidFill>
                <a:latin typeface="Calibri" panose="020F0502020204030204" pitchFamily="34" charset="0"/>
              </a:rPr>
              <a:t>allowing for lower energy measurements over the poles and on the SAA</a:t>
            </a:r>
          </a:p>
          <a:p>
            <a:pPr algn="l"/>
            <a:r>
              <a:rPr lang="it-IT" sz="1800" b="0" i="0" u="none" strike="noStrike" baseline="0" dirty="0">
                <a:solidFill>
                  <a:srgbClr val="FF0000"/>
                </a:solidFill>
                <a:latin typeface="ArialMT"/>
              </a:rPr>
              <a:t>• </a:t>
            </a:r>
            <a:r>
              <a:rPr lang="it-IT" sz="1800" b="1" i="0" u="none" strike="noStrike" baseline="0" dirty="0" err="1">
                <a:solidFill>
                  <a:srgbClr val="FF0000"/>
                </a:solidFill>
                <a:latin typeface="Calibri-Bold"/>
              </a:rPr>
              <a:t>sensitivity</a:t>
            </a:r>
            <a:r>
              <a:rPr lang="it-IT" sz="1800" b="1" i="0" u="none" strike="noStrike" baseline="0" dirty="0">
                <a:solidFill>
                  <a:srgbClr val="FF0000"/>
                </a:solidFill>
                <a:latin typeface="Calibri-Bold"/>
              </a:rPr>
              <a:t> to gamma-rays</a:t>
            </a:r>
            <a:endParaRPr lang="it-IT" dirty="0"/>
          </a:p>
        </p:txBody>
      </p:sp>
      <p:sp>
        <p:nvSpPr>
          <p:cNvPr id="4" name="Segnaposto numero diapositiva 3"/>
          <p:cNvSpPr>
            <a:spLocks noGrp="1"/>
          </p:cNvSpPr>
          <p:nvPr>
            <p:ph type="sldNum" sz="quarter" idx="5"/>
          </p:nvPr>
        </p:nvSpPr>
        <p:spPr/>
        <p:txBody>
          <a:bodyPr/>
          <a:lstStyle/>
          <a:p>
            <a:fld id="{9B4E04FC-BFC0-4C60-87D3-35932CB74972}" type="slidenum">
              <a:rPr lang="en-US" smtClean="0"/>
              <a:t>39</a:t>
            </a:fld>
            <a:endParaRPr lang="en-US"/>
          </a:p>
        </p:txBody>
      </p:sp>
    </p:spTree>
    <p:extLst>
      <p:ext uri="{BB962C8B-B14F-4D97-AF65-F5344CB8AC3E}">
        <p14:creationId xmlns:p14="http://schemas.microsoft.com/office/powerpoint/2010/main" val="26783442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sz="1800" dirty="0"/>
          </a:p>
        </p:txBody>
      </p:sp>
      <p:sp>
        <p:nvSpPr>
          <p:cNvPr id="4" name="Segnaposto numero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4E04FC-BFC0-4C60-87D3-35932CB749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821294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err="1"/>
              <a:t>Fluxes</a:t>
            </a:r>
            <a:r>
              <a:rPr lang="it-IT" dirty="0"/>
              <a:t> </a:t>
            </a:r>
            <a:r>
              <a:rPr lang="it-IT" dirty="0" err="1"/>
              <a:t>vary</a:t>
            </a:r>
            <a:r>
              <a:rPr lang="it-IT" dirty="0"/>
              <a:t> over 6 order of </a:t>
            </a:r>
            <a:r>
              <a:rPr lang="it-IT" dirty="0" err="1"/>
              <a:t>magnitude</a:t>
            </a:r>
            <a:endParaRPr lang="it-IT" dirty="0"/>
          </a:p>
          <a:p>
            <a:r>
              <a:rPr lang="it-IT" dirty="0" err="1"/>
              <a:t>Abrupt</a:t>
            </a:r>
            <a:r>
              <a:rPr lang="it-IT" dirty="0"/>
              <a:t> </a:t>
            </a:r>
            <a:r>
              <a:rPr lang="it-IT" dirty="0" err="1"/>
              <a:t>changes</a:t>
            </a:r>
            <a:r>
              <a:rPr lang="it-IT" dirty="0"/>
              <a:t> on the SAA</a:t>
            </a:r>
          </a:p>
          <a:p>
            <a:r>
              <a:rPr lang="it-IT" dirty="0"/>
              <a:t>Capability to </a:t>
            </a:r>
            <a:r>
              <a:rPr lang="it-IT" dirty="0" err="1"/>
              <a:t>acquire</a:t>
            </a:r>
            <a:r>
              <a:rPr lang="it-IT" dirty="0"/>
              <a:t> data on the SAA by </a:t>
            </a:r>
            <a:r>
              <a:rPr lang="it-IT" dirty="0" err="1"/>
              <a:t>selecting</a:t>
            </a:r>
            <a:r>
              <a:rPr lang="it-IT" dirty="0"/>
              <a:t> appropriate trigger </a:t>
            </a:r>
            <a:r>
              <a:rPr lang="it-IT" dirty="0" err="1"/>
              <a:t>masks</a:t>
            </a:r>
            <a:endParaRPr lang="it-IT" dirty="0"/>
          </a:p>
        </p:txBody>
      </p:sp>
      <p:sp>
        <p:nvSpPr>
          <p:cNvPr id="4" name="Segnaposto numero diapositiva 3"/>
          <p:cNvSpPr>
            <a:spLocks noGrp="1"/>
          </p:cNvSpPr>
          <p:nvPr>
            <p:ph type="sldNum" sz="quarter" idx="5"/>
          </p:nvPr>
        </p:nvSpPr>
        <p:spPr/>
        <p:txBody>
          <a:bodyPr/>
          <a:lstStyle/>
          <a:p>
            <a:fld id="{9B4E04FC-BFC0-4C60-87D3-35932CB74972}" type="slidenum">
              <a:rPr lang="en-US" smtClean="0"/>
              <a:t>40</a:t>
            </a:fld>
            <a:endParaRPr lang="en-US"/>
          </a:p>
        </p:txBody>
      </p:sp>
    </p:spTree>
    <p:extLst>
      <p:ext uri="{BB962C8B-B14F-4D97-AF65-F5344CB8AC3E}">
        <p14:creationId xmlns:p14="http://schemas.microsoft.com/office/powerpoint/2010/main" val="6822177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9B4E04FC-BFC0-4C60-87D3-35932CB74972}" type="slidenum">
              <a:rPr lang="en-US" smtClean="0"/>
              <a:t>41</a:t>
            </a:fld>
            <a:endParaRPr lang="en-US"/>
          </a:p>
        </p:txBody>
      </p:sp>
    </p:spTree>
    <p:extLst>
      <p:ext uri="{BB962C8B-B14F-4D97-AF65-F5344CB8AC3E}">
        <p14:creationId xmlns:p14="http://schemas.microsoft.com/office/powerpoint/2010/main" val="427552020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The Extreme Universe Space Observatory on a Super Pressure Balloon 2 is a second-generation stratospheric balloon instrument designed to be a precursor mission for future space observatory for multi-messenger astrophysics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idea is to use the Earth as a giant particle detector, studying from the edge of the space fluorescence and Cherenkov light and tau neutrino background.</a:t>
            </a:r>
            <a:endParaRPr lang="en-US" dirty="0"/>
          </a:p>
          <a:p>
            <a:endParaRPr lang="en-US" dirty="0"/>
          </a:p>
          <a:p>
            <a:r>
              <a:rPr lang="en-US" dirty="0"/>
              <a:t>EUSO-SPB2 will study Ultra High Energy Cosmic Rays via the fluorescence technique and Ultra High Energy (UHE) neutrinos via Cherenkov emission</a:t>
            </a:r>
          </a:p>
          <a:p>
            <a:endParaRPr lang="en-US" dirty="0"/>
          </a:p>
          <a:p>
            <a:r>
              <a:rPr lang="en-US" dirty="0"/>
              <a:t>The instrument will operate at a floating altitude of 33 km and the target duration of the flight is 100 days</a:t>
            </a:r>
          </a:p>
          <a:p>
            <a:endParaRPr lang="en-US"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C7774F4-2AC1-4111-BBE0-CD21C74E541F}" type="slidenum">
              <a:rPr kumimoji="0" lang="it-IT" sz="13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42</a:t>
            </a:fld>
            <a:endParaRPr kumimoji="0" lang="it-IT" sz="13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2536180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the hardware necessary to execute the ML model is highly complex. A single fault can have unpredictable effects on the software execution. Simply considering memory errors or single-bit flip is too naive and is likely to largely underestimate the impact of faults in the field. The complexity of the hardware is such that requiring a full understanding of radiation effects from the transistor to the tensor output could be impractical (if not impossible). Novel strategies to bind the error rate and the fault effects are then required</a:t>
            </a:r>
          </a:p>
          <a:p>
            <a:pPr algn="l"/>
            <a:r>
              <a:rPr lang="en-US" sz="1800" b="0" i="0" u="none" strike="noStrike" baseline="0" dirty="0">
                <a:latin typeface="NimbusRomNo9L-Regu"/>
              </a:rPr>
              <a:t>To implement an efficient and effective hardening solution, it is necessary to study the model implementation and the hardware response to radiation. By identifying the faults that are more likely to cause misdetections or misclassifications, it is possible to design specific mitigation solutions reducing the overhead. In addition, exploiting ML potential is likely to significantly reduce the impact of faults in the network </a:t>
            </a:r>
            <a:r>
              <a:rPr lang="it-IT" sz="1800" b="0" i="0" u="none" strike="noStrike" baseline="0" dirty="0" err="1">
                <a:latin typeface="NimbusRomNo9L-Regu"/>
              </a:rPr>
              <a:t>prediction</a:t>
            </a:r>
            <a:r>
              <a:rPr lang="it-IT" sz="1800" b="0" i="0" u="none" strike="noStrike" baseline="0" dirty="0">
                <a:latin typeface="NimbusRomNo9L-Regu"/>
              </a:rPr>
              <a:t>, </a:t>
            </a:r>
            <a:r>
              <a:rPr lang="it-IT" sz="1800" b="0" i="0" u="none" strike="noStrike" baseline="0" dirty="0" err="1">
                <a:latin typeface="NimbusRomNo9L-Regu"/>
              </a:rPr>
              <a:t>maintaining</a:t>
            </a:r>
            <a:r>
              <a:rPr lang="it-IT" sz="1800" b="0" i="0" u="none" strike="noStrike" baseline="0" dirty="0">
                <a:latin typeface="NimbusRomNo9L-Regu"/>
              </a:rPr>
              <a:t> performance </a:t>
            </a:r>
            <a:r>
              <a:rPr lang="it-IT" sz="1800" b="0" i="0" u="none" strike="noStrike" baseline="0" dirty="0" err="1">
                <a:latin typeface="NimbusRomNo9L-Regu"/>
              </a:rPr>
              <a:t>unaltered</a:t>
            </a:r>
            <a:r>
              <a:rPr lang="it-IT" sz="1800" b="0" i="0" u="none" strike="noStrike" baseline="0" dirty="0">
                <a:latin typeface="NimbusRomNo9L-Regu"/>
              </a:rPr>
              <a:t>.</a:t>
            </a:r>
            <a:endParaRPr lang="it-IT" dirty="0"/>
          </a:p>
        </p:txBody>
      </p:sp>
      <p:sp>
        <p:nvSpPr>
          <p:cNvPr id="4" name="Segnaposto numero diapositiva 3"/>
          <p:cNvSpPr>
            <a:spLocks noGrp="1"/>
          </p:cNvSpPr>
          <p:nvPr>
            <p:ph type="sldNum" sz="quarter" idx="5"/>
          </p:nvPr>
        </p:nvSpPr>
        <p:spPr/>
        <p:txBody>
          <a:bodyPr/>
          <a:lstStyle/>
          <a:p>
            <a:fld id="{1903CEE3-BA3A-4CFD-BF7E-BCC74EBFE9DE}" type="slidenum">
              <a:rPr lang="it-IT" smtClean="0"/>
              <a:t>45</a:t>
            </a:fld>
            <a:endParaRPr lang="it-IT"/>
          </a:p>
        </p:txBody>
      </p:sp>
    </p:spTree>
    <p:extLst>
      <p:ext uri="{BB962C8B-B14F-4D97-AF65-F5344CB8AC3E}">
        <p14:creationId xmlns:p14="http://schemas.microsoft.com/office/powerpoint/2010/main" val="374305879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3BAF91B-7D77-369F-4C86-E52145AF3549}"/>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CA9A2E36-B880-98CD-5AA8-6A88D624B83F}"/>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5B2CC481-9CCF-D0D1-F538-EA8F59EFEAAA}"/>
              </a:ext>
            </a:extLst>
          </p:cNvPr>
          <p:cNvSpPr>
            <a:spLocks noGrp="1"/>
          </p:cNvSpPr>
          <p:nvPr>
            <p:ph type="body" idx="1"/>
          </p:nvPr>
        </p:nvSpPr>
        <p:spPr/>
        <p:txBody>
          <a:bodyPr/>
          <a:lstStyle/>
          <a:p>
            <a:r>
              <a:rPr lang="en-US" dirty="0"/>
              <a:t>the hardware necessary to execute the ML model is highly complex. A single fault can have unpredictable effects on the software execution. Simply considering memory errors or single-bit flip is too naive and is likely to largely underestimate the impact of faults in the field. The complexity of the hardware is such that requiring a full understanding of radiation effects from the transistor to the tensor output could be impractical (if not impossible). Novel strategies to bind the error rate and the fault effects are then required</a:t>
            </a:r>
          </a:p>
          <a:p>
            <a:pPr algn="l"/>
            <a:r>
              <a:rPr lang="en-US" sz="1800" b="0" i="0" u="none" strike="noStrike" baseline="0" dirty="0">
                <a:latin typeface="NimbusRomNo9L-Regu"/>
              </a:rPr>
              <a:t>To implement an efficient and effective hardening solution, it is necessary to study the model implementation and the hardware response to radiation. By identifying the faults that are more likely to cause misdetections or misclassifications, it is possible to design specific mitigation solutions reducing the overhead. In addition, exploiting ML potential is likely to significantly reduce the impact of faults in the network </a:t>
            </a:r>
            <a:r>
              <a:rPr lang="it-IT" sz="1800" b="0" i="0" u="none" strike="noStrike" baseline="0" dirty="0" err="1">
                <a:latin typeface="NimbusRomNo9L-Regu"/>
              </a:rPr>
              <a:t>prediction</a:t>
            </a:r>
            <a:r>
              <a:rPr lang="it-IT" sz="1800" b="0" i="0" u="none" strike="noStrike" baseline="0" dirty="0">
                <a:latin typeface="NimbusRomNo9L-Regu"/>
              </a:rPr>
              <a:t>, </a:t>
            </a:r>
            <a:r>
              <a:rPr lang="it-IT" sz="1800" b="0" i="0" u="none" strike="noStrike" baseline="0" dirty="0" err="1">
                <a:latin typeface="NimbusRomNo9L-Regu"/>
              </a:rPr>
              <a:t>maintaining</a:t>
            </a:r>
            <a:r>
              <a:rPr lang="it-IT" sz="1800" b="0" i="0" u="none" strike="noStrike" baseline="0" dirty="0">
                <a:latin typeface="NimbusRomNo9L-Regu"/>
              </a:rPr>
              <a:t> performance </a:t>
            </a:r>
            <a:r>
              <a:rPr lang="it-IT" sz="1800" b="0" i="0" u="none" strike="noStrike" baseline="0" dirty="0" err="1">
                <a:latin typeface="NimbusRomNo9L-Regu"/>
              </a:rPr>
              <a:t>unaltered</a:t>
            </a:r>
            <a:r>
              <a:rPr lang="it-IT" sz="1800" b="0" i="0" u="none" strike="noStrike" baseline="0" dirty="0">
                <a:latin typeface="NimbusRomNo9L-Regu"/>
              </a:rPr>
              <a:t>.</a:t>
            </a:r>
            <a:endParaRPr lang="it-IT" dirty="0"/>
          </a:p>
        </p:txBody>
      </p:sp>
      <p:sp>
        <p:nvSpPr>
          <p:cNvPr id="4" name="Segnaposto numero diapositiva 3">
            <a:extLst>
              <a:ext uri="{FF2B5EF4-FFF2-40B4-BE49-F238E27FC236}">
                <a16:creationId xmlns:a16="http://schemas.microsoft.com/office/drawing/2014/main" id="{1560E947-97C6-F1CE-16AB-C0722AFFDB87}"/>
              </a:ext>
            </a:extLst>
          </p:cNvPr>
          <p:cNvSpPr>
            <a:spLocks noGrp="1"/>
          </p:cNvSpPr>
          <p:nvPr>
            <p:ph type="sldNum" sz="quarter" idx="5"/>
          </p:nvPr>
        </p:nvSpPr>
        <p:spPr/>
        <p:txBody>
          <a:bodyPr/>
          <a:lstStyle/>
          <a:p>
            <a:fld id="{1903CEE3-BA3A-4CFD-BF7E-BCC74EBFE9DE}" type="slidenum">
              <a:rPr lang="it-IT" smtClean="0"/>
              <a:t>46</a:t>
            </a:fld>
            <a:endParaRPr lang="it-IT"/>
          </a:p>
        </p:txBody>
      </p:sp>
    </p:spTree>
    <p:extLst>
      <p:ext uri="{BB962C8B-B14F-4D97-AF65-F5344CB8AC3E}">
        <p14:creationId xmlns:p14="http://schemas.microsoft.com/office/powerpoint/2010/main" val="353171474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82F6B-8D0A-9E2F-F7B1-E5D8D06EC6FE}"/>
            </a:ext>
          </a:extLst>
        </p:cNvPr>
        <p:cNvGrpSpPr/>
        <p:nvPr/>
      </p:nvGrpSpPr>
      <p:grpSpPr>
        <a:xfrm>
          <a:off x="0" y="0"/>
          <a:ext cx="0" cy="0"/>
          <a:chOff x="0" y="0"/>
          <a:chExt cx="0" cy="0"/>
        </a:xfrm>
      </p:grpSpPr>
      <p:sp>
        <p:nvSpPr>
          <p:cNvPr id="2" name="Segnaposto immagine diapositiva 1">
            <a:extLst>
              <a:ext uri="{FF2B5EF4-FFF2-40B4-BE49-F238E27FC236}">
                <a16:creationId xmlns:a16="http://schemas.microsoft.com/office/drawing/2014/main" id="{8BF3DD42-5403-CBD0-57A0-DA291CA7C037}"/>
              </a:ext>
            </a:extLst>
          </p:cNvPr>
          <p:cNvSpPr>
            <a:spLocks noGrp="1" noRot="1" noChangeAspect="1"/>
          </p:cNvSpPr>
          <p:nvPr>
            <p:ph type="sldImg"/>
          </p:nvPr>
        </p:nvSpPr>
        <p:spPr/>
      </p:sp>
      <p:sp>
        <p:nvSpPr>
          <p:cNvPr id="3" name="Segnaposto note 2">
            <a:extLst>
              <a:ext uri="{FF2B5EF4-FFF2-40B4-BE49-F238E27FC236}">
                <a16:creationId xmlns:a16="http://schemas.microsoft.com/office/drawing/2014/main" id="{52CB9ADF-7FC8-1E07-40CB-E9531448E04E}"/>
              </a:ext>
            </a:extLst>
          </p:cNvPr>
          <p:cNvSpPr>
            <a:spLocks noGrp="1"/>
          </p:cNvSpPr>
          <p:nvPr>
            <p:ph type="body" idx="1"/>
          </p:nvPr>
        </p:nvSpPr>
        <p:spPr/>
        <p:txBody>
          <a:bodyPr/>
          <a:lstStyle/>
          <a:p>
            <a:r>
              <a:rPr lang="en-US" dirty="0"/>
              <a:t>the hardware necessary to execute the ML model is highly complex. A single fault can have unpredictable effects on the software execution. Simply considering memory errors or single-bit flip is too naive and is likely to largely underestimate the impact of faults in the field. The complexity of the hardware is such that requiring a full understanding of radiation effects from the transistor to the tensor output could be impractical (if not impossible). Novel strategies to bind the error rate and the fault effects are then required</a:t>
            </a:r>
          </a:p>
          <a:p>
            <a:pPr algn="l"/>
            <a:r>
              <a:rPr lang="en-US" sz="1800" b="0" i="0" u="none" strike="noStrike" baseline="0" dirty="0">
                <a:latin typeface="NimbusRomNo9L-Regu"/>
              </a:rPr>
              <a:t>To implement an efficient and effective hardening solution, it is necessary to study the model implementation and the hardware response to radiation. By identifying the faults that are more likely to cause misdetections or misclassifications, it is possible to design specific mitigation solutions reducing the overhead. In addition, exploiting ML potential is likely to significantly reduce the impact of faults in the network </a:t>
            </a:r>
            <a:r>
              <a:rPr lang="it-IT" sz="1800" b="0" i="0" u="none" strike="noStrike" baseline="0" dirty="0" err="1">
                <a:latin typeface="NimbusRomNo9L-Regu"/>
              </a:rPr>
              <a:t>prediction</a:t>
            </a:r>
            <a:r>
              <a:rPr lang="it-IT" sz="1800" b="0" i="0" u="none" strike="noStrike" baseline="0" dirty="0">
                <a:latin typeface="NimbusRomNo9L-Regu"/>
              </a:rPr>
              <a:t>, </a:t>
            </a:r>
            <a:r>
              <a:rPr lang="it-IT" sz="1800" b="0" i="0" u="none" strike="noStrike" baseline="0" dirty="0" err="1">
                <a:latin typeface="NimbusRomNo9L-Regu"/>
              </a:rPr>
              <a:t>maintaining</a:t>
            </a:r>
            <a:r>
              <a:rPr lang="it-IT" sz="1800" b="0" i="0" u="none" strike="noStrike" baseline="0" dirty="0">
                <a:latin typeface="NimbusRomNo9L-Regu"/>
              </a:rPr>
              <a:t> performance </a:t>
            </a:r>
            <a:r>
              <a:rPr lang="it-IT" sz="1800" b="0" i="0" u="none" strike="noStrike" baseline="0" dirty="0" err="1">
                <a:latin typeface="NimbusRomNo9L-Regu"/>
              </a:rPr>
              <a:t>unaltered</a:t>
            </a:r>
            <a:r>
              <a:rPr lang="it-IT" sz="1800" b="0" i="0" u="none" strike="noStrike" baseline="0" dirty="0">
                <a:latin typeface="NimbusRomNo9L-Regu"/>
              </a:rPr>
              <a:t>.</a:t>
            </a:r>
            <a:endParaRPr lang="it-IT" dirty="0"/>
          </a:p>
        </p:txBody>
      </p:sp>
      <p:sp>
        <p:nvSpPr>
          <p:cNvPr id="4" name="Segnaposto numero diapositiva 3">
            <a:extLst>
              <a:ext uri="{FF2B5EF4-FFF2-40B4-BE49-F238E27FC236}">
                <a16:creationId xmlns:a16="http://schemas.microsoft.com/office/drawing/2014/main" id="{0B437E08-384D-EAD3-681F-E91DF72A4912}"/>
              </a:ext>
            </a:extLst>
          </p:cNvPr>
          <p:cNvSpPr>
            <a:spLocks noGrp="1"/>
          </p:cNvSpPr>
          <p:nvPr>
            <p:ph type="sldNum" sz="quarter" idx="5"/>
          </p:nvPr>
        </p:nvSpPr>
        <p:spPr/>
        <p:txBody>
          <a:bodyPr/>
          <a:lstStyle/>
          <a:p>
            <a:fld id="{1903CEE3-BA3A-4CFD-BF7E-BCC74EBFE9DE}" type="slidenum">
              <a:rPr lang="it-IT" smtClean="0"/>
              <a:t>47</a:t>
            </a:fld>
            <a:endParaRPr lang="it-IT"/>
          </a:p>
        </p:txBody>
      </p:sp>
    </p:spTree>
    <p:extLst>
      <p:ext uri="{BB962C8B-B14F-4D97-AF65-F5344CB8AC3E}">
        <p14:creationId xmlns:p14="http://schemas.microsoft.com/office/powerpoint/2010/main" val="8620493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1903CEE3-BA3A-4CFD-BF7E-BCC74EBFE9DE}" type="slidenum">
              <a:rPr lang="it-IT" smtClean="0"/>
              <a:t>48</a:t>
            </a:fld>
            <a:endParaRPr lang="it-IT"/>
          </a:p>
        </p:txBody>
      </p:sp>
    </p:spTree>
    <p:extLst>
      <p:ext uri="{BB962C8B-B14F-4D97-AF65-F5344CB8AC3E}">
        <p14:creationId xmlns:p14="http://schemas.microsoft.com/office/powerpoint/2010/main" val="4766641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4E04FC-BFC0-4C60-87D3-35932CB749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345211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1903CEE3-BA3A-4CFD-BF7E-BCC74EBFE9DE}" type="slidenum">
              <a:rPr lang="it-IT" smtClean="0"/>
              <a:t>52</a:t>
            </a:fld>
            <a:endParaRPr lang="it-IT"/>
          </a:p>
        </p:txBody>
      </p:sp>
    </p:spTree>
    <p:extLst>
      <p:ext uri="{BB962C8B-B14F-4D97-AF65-F5344CB8AC3E}">
        <p14:creationId xmlns:p14="http://schemas.microsoft.com/office/powerpoint/2010/main" val="3105527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sz="1800" dirty="0"/>
              <a:t>One overarching objective of science is to further our understanding of the universe, from its early stages to its current state and future evolution. This depends on gaining insight on the universe’s most </a:t>
            </a:r>
            <a:r>
              <a:rPr lang="en-US" sz="1800" b="1" dirty="0"/>
              <a:t>macroscopic</a:t>
            </a:r>
            <a:r>
              <a:rPr lang="en-US" sz="1800" dirty="0"/>
              <a:t> components, for example galaxies and stars, as well as describing its </a:t>
            </a:r>
            <a:r>
              <a:rPr lang="en-US" sz="1800" b="1" dirty="0"/>
              <a:t>smallest</a:t>
            </a:r>
            <a:r>
              <a:rPr lang="en-US" sz="1800" dirty="0"/>
              <a:t> components, namely elementary particles and nuclei and their interactions.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baseline="0" dirty="0">
                <a:latin typeface="ArialMT"/>
              </a:rPr>
              <a:t>Measuring the properties of cosmic rays, or </a:t>
            </a:r>
            <a:r>
              <a:rPr lang="en-US" sz="1800" b="0" i="0" u="none" strike="noStrike" baseline="0" dirty="0" err="1">
                <a:latin typeface="ArialMT"/>
              </a:rPr>
              <a:t>astroparticles</a:t>
            </a:r>
            <a:r>
              <a:rPr lang="en-US" sz="1800" b="0" i="0" u="none" strike="noStrike" baseline="0" dirty="0">
                <a:latin typeface="ArialMT"/>
              </a:rPr>
              <a:t>, in space provides a unique window to investigate the frontiers and open questions of fundamental physics in an approach that is </a:t>
            </a:r>
            <a:r>
              <a:rPr lang="en-US" sz="1800" b="1" i="0" u="none" strike="noStrike" baseline="0" dirty="0">
                <a:latin typeface="ArialMT"/>
              </a:rPr>
              <a:t>synergic</a:t>
            </a:r>
            <a:r>
              <a:rPr lang="en-US" sz="1800" b="0" i="0" u="none" strike="noStrike" baseline="0" dirty="0">
                <a:latin typeface="ArialMT"/>
              </a:rPr>
              <a:t>, yet </a:t>
            </a:r>
            <a:r>
              <a:rPr lang="en-US" sz="1800" b="1" i="0" u="none" strike="noStrike" baseline="0" dirty="0">
                <a:latin typeface="ArialMT"/>
              </a:rPr>
              <a:t>complementary</a:t>
            </a:r>
            <a:r>
              <a:rPr lang="en-US" sz="1800" b="0" i="0" u="none" strike="noStrike" baseline="0" dirty="0">
                <a:latin typeface="ArialMT"/>
              </a:rPr>
              <a:t>, to that pursued by the research at ground facilities and at particle accelerators.</a:t>
            </a:r>
          </a:p>
          <a:p>
            <a:pPr algn="l"/>
            <a:endParaRPr lang="en-US" sz="1800" dirty="0"/>
          </a:p>
        </p:txBody>
      </p:sp>
      <p:sp>
        <p:nvSpPr>
          <p:cNvPr id="4" name="Segnaposto numero diapositiva 3"/>
          <p:cNvSpPr>
            <a:spLocks noGrp="1"/>
          </p:cNvSpPr>
          <p:nvPr>
            <p:ph type="sldNum" sz="quarter" idx="5"/>
          </p:nvPr>
        </p:nvSpPr>
        <p:spPr/>
        <p:txBody>
          <a:bodyPr/>
          <a:lstStyle/>
          <a:p>
            <a:fld id="{1903CEE3-BA3A-4CFD-BF7E-BCC74EBFE9DE}" type="slidenum">
              <a:rPr lang="it-IT" smtClean="0"/>
              <a:t>4</a:t>
            </a:fld>
            <a:endParaRPr lang="it-IT"/>
          </a:p>
        </p:txBody>
      </p:sp>
    </p:spTree>
    <p:extLst>
      <p:ext uri="{BB962C8B-B14F-4D97-AF65-F5344CB8AC3E}">
        <p14:creationId xmlns:p14="http://schemas.microsoft.com/office/powerpoint/2010/main" val="25660991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Another example of a common challenge for different fields is the ever-increasing volume of data available to different fields of research. Examples of current “data firehoses” are the LHC and upcoming astrophysics surveys. Similar challenges in data acquisition and recording are present in neutrino physics experiments, in the case of their supernova detection data streams. In all these cases, a fast and close-to-real-time analysis of the data is necessary, so that events of interest can be recorded or investigated further in a timely and cost-effective way, and common real-time analysis solutions are being investigated and deployed by multiple experiments.</a:t>
            </a:r>
          </a:p>
          <a:p>
            <a:r>
              <a:rPr lang="en-US" dirty="0"/>
              <a:t>Another point of contact is when software solutions are shared across fields, for example in the case of gravitational waves and high energy physics with the </a:t>
            </a:r>
            <a:r>
              <a:rPr lang="en-US" dirty="0" err="1"/>
              <a:t>CernVM</a:t>
            </a:r>
            <a:r>
              <a:rPr lang="en-US" dirty="0"/>
              <a:t> software appliance and the RUCIO distributed data management system that is in use by LHC experiments and will be adopted by neutrino experiments as well.</a:t>
            </a:r>
            <a:r>
              <a:rPr lang="en-US" b="1" dirty="0"/>
              <a:t> </a:t>
            </a:r>
            <a:endParaRPr lang="en-US" dirty="0"/>
          </a:p>
        </p:txBody>
      </p:sp>
      <p:sp>
        <p:nvSpPr>
          <p:cNvPr id="4" name="Segnaposto numero diapositiva 3"/>
          <p:cNvSpPr>
            <a:spLocks noGrp="1"/>
          </p:cNvSpPr>
          <p:nvPr>
            <p:ph type="sldNum" sz="quarter" idx="5"/>
          </p:nvPr>
        </p:nvSpPr>
        <p:spPr/>
        <p:txBody>
          <a:bodyPr/>
          <a:lstStyle/>
          <a:p>
            <a:fld id="{1903CEE3-BA3A-4CFD-BF7E-BCC74EBFE9DE}" type="slidenum">
              <a:rPr lang="it-IT" smtClean="0"/>
              <a:t>5</a:t>
            </a:fld>
            <a:endParaRPr lang="it-IT"/>
          </a:p>
        </p:txBody>
      </p:sp>
    </p:spTree>
    <p:extLst>
      <p:ext uri="{BB962C8B-B14F-4D97-AF65-F5344CB8AC3E}">
        <p14:creationId xmlns:p14="http://schemas.microsoft.com/office/powerpoint/2010/main" val="551633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gn="l"/>
            <a:r>
              <a:rPr lang="en-US" sz="1200" b="0" i="0" u="none" strike="noStrike" baseline="0" dirty="0">
                <a:latin typeface="DejaVuSans"/>
              </a:rPr>
              <a:t>During the last decades, thanks to the development of new technologies, telescopes provided more precise observations of the Universe and enabled us to explore it further in unprecedented ways.</a:t>
            </a:r>
          </a:p>
          <a:p>
            <a:pPr algn="l"/>
            <a:r>
              <a:rPr lang="en-US" sz="1200" b="0" i="0" u="none" strike="noStrike" baseline="0" dirty="0">
                <a:latin typeface="DejaVuSans"/>
              </a:rPr>
              <a:t>Cosmic rays, together with photons, neutrinos and gravitational waves, are an essential part of the multi-messenger approach to unveiling the structure of the Universe and its cosmological evolution. </a:t>
            </a:r>
          </a:p>
          <a:p>
            <a:pPr algn="l"/>
            <a:r>
              <a:rPr lang="en-US" sz="1200" b="0" i="0" u="none" strike="noStrike" baseline="0" dirty="0">
                <a:latin typeface="DejaVuSans"/>
              </a:rPr>
              <a:t>Space observations have been crucial to study primary cosmic rays at lower energies and explore the rich astrophysical implications of their characteristics, but the origin of Ultra-High Energy Cosmic Rays is still unknown.</a:t>
            </a:r>
          </a:p>
        </p:txBody>
      </p:sp>
      <p:sp>
        <p:nvSpPr>
          <p:cNvPr id="4" name="Segnaposto numero diapositiva 3"/>
          <p:cNvSpPr>
            <a:spLocks noGrp="1"/>
          </p:cNvSpPr>
          <p:nvPr>
            <p:ph type="sldNum" sz="quarter" idx="5"/>
          </p:nvPr>
        </p:nvSpPr>
        <p:spPr/>
        <p:txBody>
          <a:bodyPr/>
          <a:lstStyle/>
          <a:p>
            <a:fld id="{1903CEE3-BA3A-4CFD-BF7E-BCC74EBFE9DE}" type="slidenum">
              <a:rPr lang="it-IT" smtClean="0"/>
              <a:t>6</a:t>
            </a:fld>
            <a:endParaRPr lang="it-IT"/>
          </a:p>
        </p:txBody>
      </p:sp>
    </p:spTree>
    <p:extLst>
      <p:ext uri="{BB962C8B-B14F-4D97-AF65-F5344CB8AC3E}">
        <p14:creationId xmlns:p14="http://schemas.microsoft.com/office/powerpoint/2010/main" val="21359630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sz="1800" dirty="0"/>
          </a:p>
        </p:txBody>
      </p:sp>
      <p:sp>
        <p:nvSpPr>
          <p:cNvPr id="4" name="Segnaposto numero diapositiva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B4E04FC-BFC0-4C60-87D3-35932CB74972}"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305909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600" dirty="0"/>
              <a:t>Cosmic ray Flux: Intensity of CR in space per unit of area, solid angle, time and energy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3600" dirty="0"/>
              <a:t>Solar / galactic / extragalactic</a:t>
            </a:r>
          </a:p>
          <a:p>
            <a:pPr algn="l"/>
            <a:r>
              <a:rPr lang="en-US" sz="1800" b="0" i="0" u="none" strike="noStrike" baseline="0" dirty="0">
                <a:latin typeface="ArialMT"/>
              </a:rPr>
              <a:t>Measuring the properties of cosmic rays, or </a:t>
            </a:r>
            <a:r>
              <a:rPr lang="en-US" sz="1800" b="0" i="0" u="none" strike="noStrike" baseline="0" dirty="0" err="1">
                <a:latin typeface="ArialMT"/>
              </a:rPr>
              <a:t>astroparticles</a:t>
            </a:r>
            <a:r>
              <a:rPr lang="en-US" sz="1800" b="0" i="0" u="none" strike="noStrike" baseline="0" dirty="0">
                <a:latin typeface="ArialMT"/>
              </a:rPr>
              <a:t>, in space provides a unique window to investigate the frontiers and open questions of fundamental physics in an approach that is synergic, yet complementary, to that pursued by the research at ground facilities and at particle accelerators.</a:t>
            </a:r>
            <a:endParaRPr lang="it-IT" dirty="0"/>
          </a:p>
        </p:txBody>
      </p:sp>
      <p:sp>
        <p:nvSpPr>
          <p:cNvPr id="4" name="Segnaposto numero diapositiva 3"/>
          <p:cNvSpPr>
            <a:spLocks noGrp="1"/>
          </p:cNvSpPr>
          <p:nvPr>
            <p:ph type="sldNum" sz="quarter" idx="5"/>
          </p:nvPr>
        </p:nvSpPr>
        <p:spPr/>
        <p:txBody>
          <a:bodyPr/>
          <a:lstStyle/>
          <a:p>
            <a:fld id="{1903CEE3-BA3A-4CFD-BF7E-BCC74EBFE9DE}" type="slidenum">
              <a:rPr lang="it-IT" smtClean="0"/>
              <a:t>8</a:t>
            </a:fld>
            <a:endParaRPr lang="it-IT"/>
          </a:p>
        </p:txBody>
      </p:sp>
    </p:spTree>
    <p:extLst>
      <p:ext uri="{BB962C8B-B14F-4D97-AF65-F5344CB8AC3E}">
        <p14:creationId xmlns:p14="http://schemas.microsoft.com/office/powerpoint/2010/main" val="833769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challenge of elucidating the nature of 27% of the matter-energy content of the universe, commonly called “dark matter”. Pursuing these scientific goals also requires mastering challenges related to instrumentation (e.g. beams and detectors), data acquisition, selection and analysis, and making data and results available to the broader science communities. </a:t>
            </a:r>
          </a:p>
          <a:p>
            <a:endParaRPr lang="it-IT" dirty="0"/>
          </a:p>
        </p:txBody>
      </p:sp>
      <p:sp>
        <p:nvSpPr>
          <p:cNvPr id="4" name="Segnaposto numero diapositiva 3"/>
          <p:cNvSpPr>
            <a:spLocks noGrp="1"/>
          </p:cNvSpPr>
          <p:nvPr>
            <p:ph type="sldNum" sz="quarter" idx="5"/>
          </p:nvPr>
        </p:nvSpPr>
        <p:spPr/>
        <p:txBody>
          <a:bodyPr/>
          <a:lstStyle/>
          <a:p>
            <a:fld id="{1903CEE3-BA3A-4CFD-BF7E-BCC74EBFE9DE}" type="slidenum">
              <a:rPr lang="it-IT" smtClean="0"/>
              <a:t>9</a:t>
            </a:fld>
            <a:endParaRPr lang="it-IT"/>
          </a:p>
        </p:txBody>
      </p:sp>
    </p:spTree>
    <p:extLst>
      <p:ext uri="{BB962C8B-B14F-4D97-AF65-F5344CB8AC3E}">
        <p14:creationId xmlns:p14="http://schemas.microsoft.com/office/powerpoint/2010/main" val="10044434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4500"/>
            </a:lvl1pPr>
          </a:lstStyle>
          <a:p>
            <a:r>
              <a:rPr lang="it-IT"/>
              <a:t>Fare clic per modificare lo stile del titolo</a:t>
            </a:r>
            <a:endParaRPr lang="en-US" dirty="0"/>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it-IT"/>
              <a:t>Fare clic per modificare lo stile del sottotitolo dello schema</a:t>
            </a:r>
            <a:endParaRPr lang="en-US"/>
          </a:p>
        </p:txBody>
      </p:sp>
      <p:sp>
        <p:nvSpPr>
          <p:cNvPr id="4" name="Segnaposto data 3"/>
          <p:cNvSpPr>
            <a:spLocks noGrp="1"/>
          </p:cNvSpPr>
          <p:nvPr>
            <p:ph type="dt" sz="half" idx="10"/>
          </p:nvPr>
        </p:nvSpPr>
        <p:spPr/>
        <p:txBody>
          <a:bodyPr/>
          <a:lstStyle/>
          <a:p>
            <a:endParaRPr lang="it-IT"/>
          </a:p>
        </p:txBody>
      </p:sp>
      <p:sp>
        <p:nvSpPr>
          <p:cNvPr id="5" name="Segnaposto piè di pagina 4"/>
          <p:cNvSpPr>
            <a:spLocks noGrp="1"/>
          </p:cNvSpPr>
          <p:nvPr>
            <p:ph type="ftr" sz="quarter" idx="11"/>
          </p:nvPr>
        </p:nvSpPr>
        <p:spPr/>
        <p:txBody>
          <a:bodyPr/>
          <a:lstStyle/>
          <a:p>
            <a:r>
              <a:rPr lang="en-US"/>
              <a:t>TDAQ for space - V. Scotti</a:t>
            </a:r>
            <a:endParaRPr lang="it-IT"/>
          </a:p>
        </p:txBody>
      </p:sp>
      <p:sp>
        <p:nvSpPr>
          <p:cNvPr id="6" name="Segnaposto numero diapositiva 5"/>
          <p:cNvSpPr>
            <a:spLocks noGrp="1"/>
          </p:cNvSpPr>
          <p:nvPr>
            <p:ph type="sldNum" sz="quarter" idx="12"/>
          </p:nvPr>
        </p:nvSpPr>
        <p:spPr/>
        <p:txBody>
          <a:bodyPr/>
          <a:lstStyle/>
          <a:p>
            <a:fld id="{9873AC46-FC3D-464B-B6B9-DFBED9BAEFA1}" type="slidenum">
              <a:rPr lang="it-IT" smtClean="0"/>
              <a:t>‹N›</a:t>
            </a:fld>
            <a:endParaRPr lang="it-IT"/>
          </a:p>
        </p:txBody>
      </p:sp>
    </p:spTree>
    <p:extLst>
      <p:ext uri="{BB962C8B-B14F-4D97-AF65-F5344CB8AC3E}">
        <p14:creationId xmlns:p14="http://schemas.microsoft.com/office/powerpoint/2010/main" val="36184144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endParaRPr lang="it-IT"/>
          </a:p>
        </p:txBody>
      </p:sp>
      <p:sp>
        <p:nvSpPr>
          <p:cNvPr id="5" name="Segnaposto piè di pagina 4"/>
          <p:cNvSpPr>
            <a:spLocks noGrp="1"/>
          </p:cNvSpPr>
          <p:nvPr>
            <p:ph type="ftr" sz="quarter" idx="11"/>
          </p:nvPr>
        </p:nvSpPr>
        <p:spPr/>
        <p:txBody>
          <a:bodyPr/>
          <a:lstStyle/>
          <a:p>
            <a:r>
              <a:rPr lang="en-US"/>
              <a:t>TDAQ for space - V. Scotti</a:t>
            </a:r>
            <a:endParaRPr lang="it-IT"/>
          </a:p>
        </p:txBody>
      </p:sp>
      <p:sp>
        <p:nvSpPr>
          <p:cNvPr id="6" name="Segnaposto numero diapositiva 5"/>
          <p:cNvSpPr>
            <a:spLocks noGrp="1"/>
          </p:cNvSpPr>
          <p:nvPr>
            <p:ph type="sldNum" sz="quarter" idx="12"/>
          </p:nvPr>
        </p:nvSpPr>
        <p:spPr/>
        <p:txBody>
          <a:bodyPr/>
          <a:lstStyle/>
          <a:p>
            <a:fld id="{9873AC46-FC3D-464B-B6B9-DFBED9BAEFA1}" type="slidenum">
              <a:rPr lang="it-IT" smtClean="0"/>
              <a:t>‹N›</a:t>
            </a:fld>
            <a:endParaRPr lang="it-IT"/>
          </a:p>
        </p:txBody>
      </p:sp>
    </p:spTree>
    <p:extLst>
      <p:ext uri="{BB962C8B-B14F-4D97-AF65-F5344CB8AC3E}">
        <p14:creationId xmlns:p14="http://schemas.microsoft.com/office/powerpoint/2010/main" val="26835668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1" y="365125"/>
            <a:ext cx="2628900" cy="5811838"/>
          </a:xfrm>
        </p:spPr>
        <p:txBody>
          <a:bodyPr vert="eaVert"/>
          <a:lstStyle/>
          <a:p>
            <a:r>
              <a:rPr lang="it-IT"/>
              <a:t>Fare clic per modificare lo stile del titolo</a:t>
            </a:r>
            <a:endParaRPr lang="en-US"/>
          </a:p>
        </p:txBody>
      </p:sp>
      <p:sp>
        <p:nvSpPr>
          <p:cNvPr id="3" name="Segnaposto testo verticale 2"/>
          <p:cNvSpPr>
            <a:spLocks noGrp="1"/>
          </p:cNvSpPr>
          <p:nvPr>
            <p:ph type="body" orient="vert" idx="1"/>
          </p:nvPr>
        </p:nvSpPr>
        <p:spPr>
          <a:xfrm>
            <a:off x="838201"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endParaRPr lang="it-IT"/>
          </a:p>
        </p:txBody>
      </p:sp>
      <p:sp>
        <p:nvSpPr>
          <p:cNvPr id="5" name="Segnaposto piè di pagina 4"/>
          <p:cNvSpPr>
            <a:spLocks noGrp="1"/>
          </p:cNvSpPr>
          <p:nvPr>
            <p:ph type="ftr" sz="quarter" idx="11"/>
          </p:nvPr>
        </p:nvSpPr>
        <p:spPr/>
        <p:txBody>
          <a:bodyPr/>
          <a:lstStyle/>
          <a:p>
            <a:r>
              <a:rPr lang="en-US"/>
              <a:t>TDAQ for space - V. Scotti</a:t>
            </a:r>
            <a:endParaRPr lang="it-IT"/>
          </a:p>
        </p:txBody>
      </p:sp>
      <p:sp>
        <p:nvSpPr>
          <p:cNvPr id="6" name="Segnaposto numero diapositiva 5"/>
          <p:cNvSpPr>
            <a:spLocks noGrp="1"/>
          </p:cNvSpPr>
          <p:nvPr>
            <p:ph type="sldNum" sz="quarter" idx="12"/>
          </p:nvPr>
        </p:nvSpPr>
        <p:spPr/>
        <p:txBody>
          <a:bodyPr/>
          <a:lstStyle/>
          <a:p>
            <a:fld id="{9873AC46-FC3D-464B-B6B9-DFBED9BAEFA1}" type="slidenum">
              <a:rPr lang="it-IT" smtClean="0"/>
              <a:t>‹N›</a:t>
            </a:fld>
            <a:endParaRPr lang="it-IT"/>
          </a:p>
        </p:txBody>
      </p:sp>
    </p:spTree>
    <p:extLst>
      <p:ext uri="{BB962C8B-B14F-4D97-AF65-F5344CB8AC3E}">
        <p14:creationId xmlns:p14="http://schemas.microsoft.com/office/powerpoint/2010/main" val="396027087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Diapositiva titolo">
    <p:spTree>
      <p:nvGrpSpPr>
        <p:cNvPr id="1" name=""/>
        <p:cNvGrpSpPr/>
        <p:nvPr/>
      </p:nvGrpSpPr>
      <p:grpSpPr>
        <a:xfrm>
          <a:off x="0" y="0"/>
          <a:ext cx="0" cy="0"/>
          <a:chOff x="0" y="0"/>
          <a:chExt cx="0" cy="0"/>
        </a:xfrm>
      </p:grpSpPr>
      <p:sp>
        <p:nvSpPr>
          <p:cNvPr id="7" name="Date Placeholder 6">
            <a:extLst>
              <a:ext uri="{FF2B5EF4-FFF2-40B4-BE49-F238E27FC236}">
                <a16:creationId xmlns:a16="http://schemas.microsoft.com/office/drawing/2014/main" id="{100E51EB-ED51-9A41-B4D8-80F6D51FDFF2}"/>
              </a:ext>
            </a:extLst>
          </p:cNvPr>
          <p:cNvSpPr>
            <a:spLocks noGrp="1"/>
          </p:cNvSpPr>
          <p:nvPr>
            <p:ph type="dt" sz="half" idx="10"/>
          </p:nvPr>
        </p:nvSpPr>
        <p:spPr/>
        <p:txBody>
          <a:bodyPr/>
          <a:lstStyle/>
          <a:p>
            <a:endParaRPr lang="it-IT"/>
          </a:p>
        </p:txBody>
      </p:sp>
      <p:sp>
        <p:nvSpPr>
          <p:cNvPr id="8" name="Footer Placeholder 7">
            <a:extLst>
              <a:ext uri="{FF2B5EF4-FFF2-40B4-BE49-F238E27FC236}">
                <a16:creationId xmlns:a16="http://schemas.microsoft.com/office/drawing/2014/main" id="{2DF3DEAC-9552-B243-8766-F1B87F81D760}"/>
              </a:ext>
            </a:extLst>
          </p:cNvPr>
          <p:cNvSpPr>
            <a:spLocks noGrp="1"/>
          </p:cNvSpPr>
          <p:nvPr>
            <p:ph type="ftr" sz="quarter" idx="11"/>
          </p:nvPr>
        </p:nvSpPr>
        <p:spPr/>
        <p:txBody>
          <a:bodyPr/>
          <a:lstStyle/>
          <a:p>
            <a:r>
              <a:rPr lang="en-US"/>
              <a:t>TDAQ for space - V. Scotti</a:t>
            </a:r>
            <a:endParaRPr lang="it-IT"/>
          </a:p>
        </p:txBody>
      </p:sp>
      <p:sp>
        <p:nvSpPr>
          <p:cNvPr id="9" name="Slide Number Placeholder 8">
            <a:extLst>
              <a:ext uri="{FF2B5EF4-FFF2-40B4-BE49-F238E27FC236}">
                <a16:creationId xmlns:a16="http://schemas.microsoft.com/office/drawing/2014/main" id="{9B0917F2-ED13-9345-BE6B-9D8767879921}"/>
              </a:ext>
            </a:extLst>
          </p:cNvPr>
          <p:cNvSpPr>
            <a:spLocks noGrp="1"/>
          </p:cNvSpPr>
          <p:nvPr>
            <p:ph type="sldNum" sz="quarter" idx="12"/>
          </p:nvPr>
        </p:nvSpPr>
        <p:spPr/>
        <p:txBody>
          <a:bodyPr/>
          <a:lstStyle/>
          <a:p>
            <a:fld id="{9873AC46-FC3D-464B-B6B9-DFBED9BAEFA1}" type="slidenum">
              <a:rPr lang="it-IT" smtClean="0"/>
              <a:t>‹N›</a:t>
            </a:fld>
            <a:endParaRPr lang="it-IT"/>
          </a:p>
        </p:txBody>
      </p:sp>
    </p:spTree>
    <p:extLst>
      <p:ext uri="{BB962C8B-B14F-4D97-AF65-F5344CB8AC3E}">
        <p14:creationId xmlns:p14="http://schemas.microsoft.com/office/powerpoint/2010/main" val="35641856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endParaRPr lang="en-US"/>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a:xfrm>
            <a:off x="5339916" y="207963"/>
            <a:ext cx="5230924" cy="457199"/>
          </a:xfrm>
        </p:spPr>
        <p:txBody>
          <a:bodyPr/>
          <a:lstStyle>
            <a:lvl1pPr>
              <a:defRPr sz="1600">
                <a:solidFill>
                  <a:srgbClr val="C00000"/>
                </a:solidFill>
              </a:defRPr>
            </a:lvl1pPr>
          </a:lstStyle>
          <a:p>
            <a:r>
              <a:rPr lang="en-US"/>
              <a:t>TDAQ for space - V. Scotti</a:t>
            </a:r>
            <a:endParaRPr lang="en-US" dirty="0"/>
          </a:p>
        </p:txBody>
      </p:sp>
      <p:sp>
        <p:nvSpPr>
          <p:cNvPr id="6" name="Segnaposto numero diapositiva 5"/>
          <p:cNvSpPr>
            <a:spLocks noGrp="1"/>
          </p:cNvSpPr>
          <p:nvPr>
            <p:ph type="sldNum" sz="quarter" idx="12"/>
          </p:nvPr>
        </p:nvSpPr>
        <p:spPr>
          <a:xfrm>
            <a:off x="9296400" y="207962"/>
            <a:ext cx="2743200" cy="365125"/>
          </a:xfrm>
        </p:spPr>
        <p:txBody>
          <a:bodyPr/>
          <a:lstStyle>
            <a:lvl1pPr>
              <a:defRPr sz="1600">
                <a:solidFill>
                  <a:srgbClr val="C00000"/>
                </a:solidFill>
              </a:defRPr>
            </a:lvl1pPr>
          </a:lstStyle>
          <a:p>
            <a:fld id="{BFA7651A-8C76-4CD3-A460-B81892AEEC93}" type="slidenum">
              <a:rPr lang="en-US" smtClean="0"/>
              <a:pPr/>
              <a:t>‹N›</a:t>
            </a:fld>
            <a:endParaRPr lang="en-US" dirty="0"/>
          </a:p>
        </p:txBody>
      </p:sp>
    </p:spTree>
    <p:extLst>
      <p:ext uri="{BB962C8B-B14F-4D97-AF65-F5344CB8AC3E}">
        <p14:creationId xmlns:p14="http://schemas.microsoft.com/office/powerpoint/2010/main" val="28525057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515380" y="8620"/>
            <a:ext cx="10515600" cy="1325563"/>
          </a:xfrm>
        </p:spPr>
        <p:txBody>
          <a:bodyPr/>
          <a:lstStyle>
            <a:lvl1pPr>
              <a:defRPr b="1">
                <a:solidFill>
                  <a:schemeClr val="accent5">
                    <a:lumMod val="50000"/>
                  </a:schemeClr>
                </a:solidFill>
              </a:defRPr>
            </a:lvl1pPr>
          </a:lstStyle>
          <a:p>
            <a:r>
              <a:rPr lang="it-IT" dirty="0"/>
              <a:t>Fare clic per modificare lo stile del titolo</a:t>
            </a:r>
            <a:endParaRPr lang="en-US" dirty="0"/>
          </a:p>
        </p:txBody>
      </p:sp>
      <p:sp>
        <p:nvSpPr>
          <p:cNvPr id="3" name="Segnaposto contenuto 2"/>
          <p:cNvSpPr>
            <a:spLocks noGrp="1"/>
          </p:cNvSpPr>
          <p:nvPr>
            <p:ph idx="1"/>
          </p:nvPr>
        </p:nvSpPr>
        <p:spPr>
          <a:xfrm>
            <a:off x="838200" y="1628800"/>
            <a:ext cx="10515600" cy="4351338"/>
          </a:xfrm>
        </p:spPr>
        <p:txBody>
          <a:bodyPr/>
          <a:lstStyle>
            <a:lvl1pPr>
              <a:defRPr sz="2100"/>
            </a:lvl1pPr>
            <a:lvl2pPr>
              <a:defRPr sz="2100"/>
            </a:lvl2pPr>
            <a:lvl3pPr>
              <a:defRPr sz="2100"/>
            </a:lvl3pPr>
            <a:lvl4pPr>
              <a:defRPr sz="2100"/>
            </a:lvl4pPr>
            <a:lvl5pPr>
              <a:defRPr sz="2100"/>
            </a:lvl5pPr>
          </a:lstStyle>
          <a:p>
            <a:pPr lvl="0"/>
            <a:r>
              <a:rPr lang="it-IT" dirty="0"/>
              <a:t>Modifica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5" name="Segnaposto piè di pagina 4"/>
          <p:cNvSpPr>
            <a:spLocks noGrp="1"/>
          </p:cNvSpPr>
          <p:nvPr>
            <p:ph type="ftr" sz="quarter" idx="11"/>
          </p:nvPr>
        </p:nvSpPr>
        <p:spPr>
          <a:xfrm>
            <a:off x="40432" y="6453335"/>
            <a:ext cx="3427276" cy="365125"/>
          </a:xfrm>
        </p:spPr>
        <p:txBody>
          <a:bodyPr/>
          <a:lstStyle>
            <a:lvl1pPr>
              <a:defRPr sz="1400">
                <a:solidFill>
                  <a:srgbClr val="002060"/>
                </a:solidFill>
              </a:defRPr>
            </a:lvl1pPr>
          </a:lstStyle>
          <a:p>
            <a:r>
              <a:rPr lang="en-US" dirty="0"/>
              <a:t>TDAQ for space - V. Scotti</a:t>
            </a:r>
          </a:p>
        </p:txBody>
      </p:sp>
      <p:sp>
        <p:nvSpPr>
          <p:cNvPr id="6" name="Segnaposto numero diapositiva 5"/>
          <p:cNvSpPr>
            <a:spLocks noGrp="1"/>
          </p:cNvSpPr>
          <p:nvPr>
            <p:ph type="sldNum" sz="quarter" idx="12"/>
          </p:nvPr>
        </p:nvSpPr>
        <p:spPr>
          <a:xfrm>
            <a:off x="9408368" y="6453336"/>
            <a:ext cx="2743200" cy="365125"/>
          </a:xfrm>
        </p:spPr>
        <p:txBody>
          <a:bodyPr/>
          <a:lstStyle>
            <a:lvl1pPr>
              <a:defRPr sz="1400">
                <a:solidFill>
                  <a:srgbClr val="002060"/>
                </a:solidFill>
              </a:defRPr>
            </a:lvl1pPr>
          </a:lstStyle>
          <a:p>
            <a:fld id="{BFA7651A-8C76-4CD3-A460-B81892AEEC93}" type="slidenum">
              <a:rPr lang="en-US" smtClean="0"/>
              <a:pPr/>
              <a:t>‹N›</a:t>
            </a:fld>
            <a:endParaRPr lang="en-US" dirty="0"/>
          </a:p>
        </p:txBody>
      </p:sp>
    </p:spTree>
    <p:extLst>
      <p:ext uri="{BB962C8B-B14F-4D97-AF65-F5344CB8AC3E}">
        <p14:creationId xmlns:p14="http://schemas.microsoft.com/office/powerpoint/2010/main" val="59419705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endParaRPr lang="en-US"/>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p:txBody>
          <a:bodyPr/>
          <a:lstStyle/>
          <a:p>
            <a:r>
              <a:rPr lang="en-US"/>
              <a:t>TDAQ for space - V. Scotti</a:t>
            </a:r>
          </a:p>
        </p:txBody>
      </p:sp>
      <p:sp>
        <p:nvSpPr>
          <p:cNvPr id="6" name="Segnaposto numero diapositiva 5"/>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26915142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p:cNvSpPr>
            <a:spLocks noGrp="1"/>
          </p:cNvSpPr>
          <p:nvPr>
            <p:ph type="dt" sz="half" idx="10"/>
          </p:nvPr>
        </p:nvSpPr>
        <p:spPr/>
        <p:txBody>
          <a:bodyPr/>
          <a:lstStyle/>
          <a:p>
            <a:endParaRPr lang="en-US"/>
          </a:p>
        </p:txBody>
      </p:sp>
      <p:sp>
        <p:nvSpPr>
          <p:cNvPr id="6" name="Segnaposto piè di pagina 5"/>
          <p:cNvSpPr>
            <a:spLocks noGrp="1"/>
          </p:cNvSpPr>
          <p:nvPr>
            <p:ph type="ftr" sz="quarter" idx="11"/>
          </p:nvPr>
        </p:nvSpPr>
        <p:spPr/>
        <p:txBody>
          <a:bodyPr/>
          <a:lstStyle/>
          <a:p>
            <a:r>
              <a:rPr lang="en-US"/>
              <a:t>TDAQ for space - V. Scotti</a:t>
            </a:r>
          </a:p>
        </p:txBody>
      </p:sp>
      <p:sp>
        <p:nvSpPr>
          <p:cNvPr id="7" name="Segnaposto numero diapositiva 6"/>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16417166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endParaRPr lang="en-US"/>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p:cNvSpPr>
            <a:spLocks noGrp="1"/>
          </p:cNvSpPr>
          <p:nvPr>
            <p:ph type="dt" sz="half" idx="10"/>
          </p:nvPr>
        </p:nvSpPr>
        <p:spPr/>
        <p:txBody>
          <a:bodyPr/>
          <a:lstStyle/>
          <a:p>
            <a:endParaRPr lang="en-US"/>
          </a:p>
        </p:txBody>
      </p:sp>
      <p:sp>
        <p:nvSpPr>
          <p:cNvPr id="8" name="Segnaposto piè di pagina 7"/>
          <p:cNvSpPr>
            <a:spLocks noGrp="1"/>
          </p:cNvSpPr>
          <p:nvPr>
            <p:ph type="ftr" sz="quarter" idx="11"/>
          </p:nvPr>
        </p:nvSpPr>
        <p:spPr/>
        <p:txBody>
          <a:bodyPr/>
          <a:lstStyle/>
          <a:p>
            <a:r>
              <a:rPr lang="en-US"/>
              <a:t>TDAQ for space - V. Scotti</a:t>
            </a:r>
          </a:p>
        </p:txBody>
      </p:sp>
      <p:sp>
        <p:nvSpPr>
          <p:cNvPr id="9" name="Segnaposto numero diapositiva 8"/>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27011332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data 2"/>
          <p:cNvSpPr>
            <a:spLocks noGrp="1"/>
          </p:cNvSpPr>
          <p:nvPr>
            <p:ph type="dt" sz="half" idx="10"/>
          </p:nvPr>
        </p:nvSpPr>
        <p:spPr/>
        <p:txBody>
          <a:bodyPr/>
          <a:lstStyle/>
          <a:p>
            <a:endParaRPr lang="en-US"/>
          </a:p>
        </p:txBody>
      </p:sp>
      <p:sp>
        <p:nvSpPr>
          <p:cNvPr id="4" name="Segnaposto piè di pagina 3"/>
          <p:cNvSpPr>
            <a:spLocks noGrp="1"/>
          </p:cNvSpPr>
          <p:nvPr>
            <p:ph type="ftr" sz="quarter" idx="11"/>
          </p:nvPr>
        </p:nvSpPr>
        <p:spPr/>
        <p:txBody>
          <a:bodyPr/>
          <a:lstStyle/>
          <a:p>
            <a:r>
              <a:rPr lang="en-US"/>
              <a:t>TDAQ for space - V. Scotti</a:t>
            </a:r>
          </a:p>
        </p:txBody>
      </p:sp>
      <p:sp>
        <p:nvSpPr>
          <p:cNvPr id="5" name="Segnaposto numero diapositiva 4"/>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38809044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endParaRPr lang="en-US"/>
          </a:p>
        </p:txBody>
      </p:sp>
      <p:sp>
        <p:nvSpPr>
          <p:cNvPr id="3" name="Segnaposto piè di pagina 2"/>
          <p:cNvSpPr>
            <a:spLocks noGrp="1"/>
          </p:cNvSpPr>
          <p:nvPr>
            <p:ph type="ftr" sz="quarter" idx="11"/>
          </p:nvPr>
        </p:nvSpPr>
        <p:spPr/>
        <p:txBody>
          <a:bodyPr/>
          <a:lstStyle/>
          <a:p>
            <a:r>
              <a:rPr lang="en-US"/>
              <a:t>TDAQ for space - V. Scotti</a:t>
            </a:r>
          </a:p>
        </p:txBody>
      </p:sp>
      <p:sp>
        <p:nvSpPr>
          <p:cNvPr id="4" name="Segnaposto numero diapositiva 3"/>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2727313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791308" y="13435"/>
            <a:ext cx="10515600" cy="1325563"/>
          </a:xfrm>
        </p:spPr>
        <p:txBody>
          <a:bodyPr/>
          <a:lstStyle>
            <a:lvl1pPr algn="ctr">
              <a:defRPr b="1">
                <a:solidFill>
                  <a:schemeClr val="accent2">
                    <a:lumMod val="75000"/>
                  </a:schemeClr>
                </a:solidFill>
              </a:defRPr>
            </a:lvl1pPr>
          </a:lstStyle>
          <a:p>
            <a:r>
              <a:rPr lang="it-IT"/>
              <a:t>Fare clic per modificare lo stile del titolo</a:t>
            </a:r>
            <a:endParaRPr lang="en-US" dirty="0"/>
          </a:p>
        </p:txBody>
      </p:sp>
      <p:sp>
        <p:nvSpPr>
          <p:cNvPr id="3" name="Segnaposto contenuto 2"/>
          <p:cNvSpPr>
            <a:spLocks noGrp="1"/>
          </p:cNvSpPr>
          <p:nvPr>
            <p:ph idx="1"/>
          </p:nvPr>
        </p:nvSpPr>
        <p:spPr>
          <a:xfrm>
            <a:off x="791308" y="1338997"/>
            <a:ext cx="10983351" cy="4837968"/>
          </a:xfrm>
        </p:spPr>
        <p:txBody>
          <a:bodyPr>
            <a:normAutofit/>
          </a:bodyPr>
          <a:lstStyle>
            <a:lvl1pPr marL="0" indent="0">
              <a:buNone/>
              <a:defRPr sz="2000">
                <a:solidFill>
                  <a:srgbClr val="424673"/>
                </a:solidFill>
              </a:defRPr>
            </a:lvl1pPr>
            <a:lvl2pPr>
              <a:defRPr sz="2000">
                <a:solidFill>
                  <a:srgbClr val="424673"/>
                </a:solidFill>
              </a:defRPr>
            </a:lvl2pPr>
            <a:lvl3pPr>
              <a:defRPr sz="1800">
                <a:solidFill>
                  <a:srgbClr val="424673"/>
                </a:solidFill>
              </a:defRPr>
            </a:lvl3pPr>
            <a:lvl4pPr>
              <a:defRPr sz="1800">
                <a:solidFill>
                  <a:srgbClr val="424673"/>
                </a:solidFill>
              </a:defRPr>
            </a:lvl4pPr>
            <a:lvl5pPr>
              <a:defRPr sz="1800">
                <a:solidFill>
                  <a:srgbClr val="424673"/>
                </a:solidFill>
              </a:defRPr>
            </a:lvl5pPr>
          </a:lstStyle>
          <a:p>
            <a:pPr lvl="0"/>
            <a:r>
              <a:rPr lang="it-IT" dirty="0"/>
              <a:t>Modifica gli stili del testo dello schema</a:t>
            </a:r>
          </a:p>
          <a:p>
            <a:pPr lvl="1"/>
            <a:r>
              <a:rPr lang="it-IT" dirty="0"/>
              <a:t>Secondo livello</a:t>
            </a:r>
          </a:p>
        </p:txBody>
      </p:sp>
      <p:sp>
        <p:nvSpPr>
          <p:cNvPr id="4" name="Segnaposto data 3"/>
          <p:cNvSpPr>
            <a:spLocks noGrp="1"/>
          </p:cNvSpPr>
          <p:nvPr>
            <p:ph type="dt" sz="half" idx="10"/>
          </p:nvPr>
        </p:nvSpPr>
        <p:spPr/>
        <p:txBody>
          <a:bodyPr/>
          <a:lstStyle/>
          <a:p>
            <a:endParaRPr lang="it-IT"/>
          </a:p>
        </p:txBody>
      </p:sp>
      <p:sp>
        <p:nvSpPr>
          <p:cNvPr id="5" name="Segnaposto piè di pagina 4"/>
          <p:cNvSpPr>
            <a:spLocks noGrp="1"/>
          </p:cNvSpPr>
          <p:nvPr>
            <p:ph type="ftr" sz="quarter" idx="11"/>
          </p:nvPr>
        </p:nvSpPr>
        <p:spPr/>
        <p:txBody>
          <a:bodyPr/>
          <a:lstStyle/>
          <a:p>
            <a:r>
              <a:rPr lang="en-US"/>
              <a:t>TDAQ for space - V. Scotti</a:t>
            </a:r>
            <a:endParaRPr lang="it-IT"/>
          </a:p>
        </p:txBody>
      </p:sp>
      <p:sp>
        <p:nvSpPr>
          <p:cNvPr id="6" name="Segnaposto numero diapositiva 5"/>
          <p:cNvSpPr>
            <a:spLocks noGrp="1"/>
          </p:cNvSpPr>
          <p:nvPr>
            <p:ph type="sldNum" sz="quarter" idx="12"/>
          </p:nvPr>
        </p:nvSpPr>
        <p:spPr/>
        <p:txBody>
          <a:bodyPr/>
          <a:lstStyle/>
          <a:p>
            <a:fld id="{9873AC46-FC3D-464B-B6B9-DFBED9BAEFA1}" type="slidenum">
              <a:rPr lang="it-IT" smtClean="0"/>
              <a:t>‹N›</a:t>
            </a:fld>
            <a:endParaRPr lang="it-IT"/>
          </a:p>
        </p:txBody>
      </p:sp>
    </p:spTree>
    <p:extLst>
      <p:ext uri="{BB962C8B-B14F-4D97-AF65-F5344CB8AC3E}">
        <p14:creationId xmlns:p14="http://schemas.microsoft.com/office/powerpoint/2010/main" val="27490447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endParaRPr lang="en-US"/>
          </a:p>
        </p:txBody>
      </p:sp>
      <p:sp>
        <p:nvSpPr>
          <p:cNvPr id="6" name="Segnaposto piè di pagina 5"/>
          <p:cNvSpPr>
            <a:spLocks noGrp="1"/>
          </p:cNvSpPr>
          <p:nvPr>
            <p:ph type="ftr" sz="quarter" idx="11"/>
          </p:nvPr>
        </p:nvSpPr>
        <p:spPr/>
        <p:txBody>
          <a:bodyPr/>
          <a:lstStyle/>
          <a:p>
            <a:r>
              <a:rPr lang="en-US"/>
              <a:t>TDAQ for space - V. Scotti</a:t>
            </a:r>
          </a:p>
        </p:txBody>
      </p:sp>
      <p:sp>
        <p:nvSpPr>
          <p:cNvPr id="7" name="Segnaposto numero diapositiva 6"/>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10962221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endParaRPr lang="en-US"/>
          </a:p>
        </p:txBody>
      </p:sp>
      <p:sp>
        <p:nvSpPr>
          <p:cNvPr id="6" name="Segnaposto piè di pagina 5"/>
          <p:cNvSpPr>
            <a:spLocks noGrp="1"/>
          </p:cNvSpPr>
          <p:nvPr>
            <p:ph type="ftr" sz="quarter" idx="11"/>
          </p:nvPr>
        </p:nvSpPr>
        <p:spPr/>
        <p:txBody>
          <a:bodyPr/>
          <a:lstStyle/>
          <a:p>
            <a:r>
              <a:rPr lang="en-US"/>
              <a:t>TDAQ for space - V. Scotti</a:t>
            </a:r>
          </a:p>
        </p:txBody>
      </p:sp>
      <p:sp>
        <p:nvSpPr>
          <p:cNvPr id="7" name="Segnaposto numero diapositiva 6"/>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9703282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p:txBody>
          <a:bodyPr/>
          <a:lstStyle/>
          <a:p>
            <a:r>
              <a:rPr lang="en-US"/>
              <a:t>TDAQ for space - V. Scotti</a:t>
            </a:r>
          </a:p>
        </p:txBody>
      </p:sp>
      <p:sp>
        <p:nvSpPr>
          <p:cNvPr id="6" name="Segnaposto numero diapositiva 5"/>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27617849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en-US"/>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p:txBody>
          <a:bodyPr/>
          <a:lstStyle/>
          <a:p>
            <a:r>
              <a:rPr lang="en-US"/>
              <a:t>TDAQ for space - V. Scotti</a:t>
            </a:r>
          </a:p>
        </p:txBody>
      </p:sp>
      <p:sp>
        <p:nvSpPr>
          <p:cNvPr id="6" name="Segnaposto numero diapositiva 5"/>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35277114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endParaRPr lang="en-US"/>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endParaRPr lang="en-US"/>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a:xfrm>
            <a:off x="5339916" y="207963"/>
            <a:ext cx="5230924" cy="457199"/>
          </a:xfrm>
        </p:spPr>
        <p:txBody>
          <a:bodyPr/>
          <a:lstStyle>
            <a:lvl1pPr>
              <a:defRPr sz="1600">
                <a:solidFill>
                  <a:srgbClr val="C00000"/>
                </a:solidFill>
              </a:defRPr>
            </a:lvl1pPr>
          </a:lstStyle>
          <a:p>
            <a:r>
              <a:rPr lang="en-US"/>
              <a:t>TDAQ for space - V. Scotti</a:t>
            </a:r>
            <a:endParaRPr lang="en-US" dirty="0"/>
          </a:p>
        </p:txBody>
      </p:sp>
      <p:sp>
        <p:nvSpPr>
          <p:cNvPr id="6" name="Segnaposto numero diapositiva 5"/>
          <p:cNvSpPr>
            <a:spLocks noGrp="1"/>
          </p:cNvSpPr>
          <p:nvPr>
            <p:ph type="sldNum" sz="quarter" idx="12"/>
          </p:nvPr>
        </p:nvSpPr>
        <p:spPr>
          <a:xfrm>
            <a:off x="9296400" y="207962"/>
            <a:ext cx="2743200" cy="365125"/>
          </a:xfrm>
        </p:spPr>
        <p:txBody>
          <a:bodyPr/>
          <a:lstStyle>
            <a:lvl1pPr>
              <a:defRPr sz="1600">
                <a:solidFill>
                  <a:srgbClr val="C00000"/>
                </a:solidFill>
              </a:defRPr>
            </a:lvl1pPr>
          </a:lstStyle>
          <a:p>
            <a:fld id="{BFA7651A-8C76-4CD3-A460-B81892AEEC93}" type="slidenum">
              <a:rPr lang="en-US" smtClean="0"/>
              <a:pPr/>
              <a:t>‹N›</a:t>
            </a:fld>
            <a:endParaRPr lang="en-US" dirty="0"/>
          </a:p>
        </p:txBody>
      </p:sp>
    </p:spTree>
    <p:extLst>
      <p:ext uri="{BB962C8B-B14F-4D97-AF65-F5344CB8AC3E}">
        <p14:creationId xmlns:p14="http://schemas.microsoft.com/office/powerpoint/2010/main" val="121385951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515380" y="8620"/>
            <a:ext cx="10515600" cy="1325563"/>
          </a:xfrm>
        </p:spPr>
        <p:txBody>
          <a:bodyPr/>
          <a:lstStyle>
            <a:lvl1pPr>
              <a:defRPr b="1">
                <a:solidFill>
                  <a:schemeClr val="accent5">
                    <a:lumMod val="50000"/>
                  </a:schemeClr>
                </a:solidFill>
              </a:defRPr>
            </a:lvl1pPr>
          </a:lstStyle>
          <a:p>
            <a:r>
              <a:rPr lang="it-IT" dirty="0"/>
              <a:t>Fare clic per modificare lo stile del titolo</a:t>
            </a:r>
            <a:endParaRPr lang="en-US" dirty="0"/>
          </a:p>
        </p:txBody>
      </p:sp>
      <p:sp>
        <p:nvSpPr>
          <p:cNvPr id="3" name="Segnaposto contenuto 2"/>
          <p:cNvSpPr>
            <a:spLocks noGrp="1"/>
          </p:cNvSpPr>
          <p:nvPr>
            <p:ph idx="1"/>
          </p:nvPr>
        </p:nvSpPr>
        <p:spPr>
          <a:xfrm>
            <a:off x="838200" y="1628800"/>
            <a:ext cx="10515600" cy="4351338"/>
          </a:xfrm>
        </p:spPr>
        <p:txBody>
          <a:bodyPr/>
          <a:lstStyle>
            <a:lvl1pPr>
              <a:defRPr sz="2100"/>
            </a:lvl1pPr>
            <a:lvl2pPr>
              <a:defRPr sz="2100"/>
            </a:lvl2pPr>
            <a:lvl3pPr>
              <a:defRPr sz="2100"/>
            </a:lvl3pPr>
            <a:lvl4pPr>
              <a:defRPr sz="2100"/>
            </a:lvl4pPr>
            <a:lvl5pPr>
              <a:defRPr sz="2100"/>
            </a:lvl5pPr>
          </a:lstStyle>
          <a:p>
            <a:pPr lvl="0"/>
            <a:r>
              <a:rPr lang="it-IT" dirty="0"/>
              <a:t>Modifica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a:xfrm>
            <a:off x="-852772" y="6453335"/>
            <a:ext cx="5401816" cy="365125"/>
          </a:xfrm>
        </p:spPr>
        <p:txBody>
          <a:bodyPr/>
          <a:lstStyle>
            <a:lvl1pPr>
              <a:defRPr sz="1400">
                <a:solidFill>
                  <a:schemeClr val="tx1"/>
                </a:solidFill>
              </a:defRPr>
            </a:lvl1pPr>
          </a:lstStyle>
          <a:p>
            <a:r>
              <a:rPr lang="en-US"/>
              <a:t>TDAQ for space - V. Scotti</a:t>
            </a:r>
            <a:endParaRPr lang="en-US" dirty="0"/>
          </a:p>
        </p:txBody>
      </p:sp>
      <p:sp>
        <p:nvSpPr>
          <p:cNvPr id="6" name="Segnaposto numero diapositiva 5"/>
          <p:cNvSpPr>
            <a:spLocks noGrp="1"/>
          </p:cNvSpPr>
          <p:nvPr>
            <p:ph type="sldNum" sz="quarter" idx="12"/>
          </p:nvPr>
        </p:nvSpPr>
        <p:spPr>
          <a:xfrm>
            <a:off x="9408368" y="6453336"/>
            <a:ext cx="2743200" cy="365125"/>
          </a:xfrm>
        </p:spPr>
        <p:txBody>
          <a:bodyPr/>
          <a:lstStyle>
            <a:lvl1pPr>
              <a:defRPr sz="1600">
                <a:solidFill>
                  <a:schemeClr val="accent5">
                    <a:lumMod val="50000"/>
                  </a:schemeClr>
                </a:solidFill>
              </a:defRPr>
            </a:lvl1pPr>
          </a:lstStyle>
          <a:p>
            <a:fld id="{BFA7651A-8C76-4CD3-A460-B81892AEEC93}" type="slidenum">
              <a:rPr lang="en-US" smtClean="0"/>
              <a:pPr/>
              <a:t>‹N›</a:t>
            </a:fld>
            <a:endParaRPr lang="en-US" dirty="0"/>
          </a:p>
        </p:txBody>
      </p:sp>
    </p:spTree>
    <p:extLst>
      <p:ext uri="{BB962C8B-B14F-4D97-AF65-F5344CB8AC3E}">
        <p14:creationId xmlns:p14="http://schemas.microsoft.com/office/powerpoint/2010/main" val="9627533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endParaRPr lang="en-US"/>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p:txBody>
          <a:bodyPr/>
          <a:lstStyle/>
          <a:p>
            <a:r>
              <a:rPr lang="en-US"/>
              <a:t>TDAQ for space - V. Scotti</a:t>
            </a:r>
          </a:p>
        </p:txBody>
      </p:sp>
      <p:sp>
        <p:nvSpPr>
          <p:cNvPr id="6" name="Segnaposto numero diapositiva 5"/>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51479621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p:cNvSpPr>
            <a:spLocks noGrp="1"/>
          </p:cNvSpPr>
          <p:nvPr>
            <p:ph type="dt" sz="half" idx="10"/>
          </p:nvPr>
        </p:nvSpPr>
        <p:spPr/>
        <p:txBody>
          <a:bodyPr/>
          <a:lstStyle/>
          <a:p>
            <a:endParaRPr lang="en-US"/>
          </a:p>
        </p:txBody>
      </p:sp>
      <p:sp>
        <p:nvSpPr>
          <p:cNvPr id="6" name="Segnaposto piè di pagina 5"/>
          <p:cNvSpPr>
            <a:spLocks noGrp="1"/>
          </p:cNvSpPr>
          <p:nvPr>
            <p:ph type="ftr" sz="quarter" idx="11"/>
          </p:nvPr>
        </p:nvSpPr>
        <p:spPr/>
        <p:txBody>
          <a:bodyPr/>
          <a:lstStyle/>
          <a:p>
            <a:r>
              <a:rPr lang="en-US"/>
              <a:t>TDAQ for space - V. Scotti</a:t>
            </a:r>
          </a:p>
        </p:txBody>
      </p:sp>
      <p:sp>
        <p:nvSpPr>
          <p:cNvPr id="7" name="Segnaposto numero diapositiva 6"/>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398744101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endParaRPr lang="en-US"/>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p:cNvSpPr>
            <a:spLocks noGrp="1"/>
          </p:cNvSpPr>
          <p:nvPr>
            <p:ph type="dt" sz="half" idx="10"/>
          </p:nvPr>
        </p:nvSpPr>
        <p:spPr/>
        <p:txBody>
          <a:bodyPr/>
          <a:lstStyle/>
          <a:p>
            <a:endParaRPr lang="en-US"/>
          </a:p>
        </p:txBody>
      </p:sp>
      <p:sp>
        <p:nvSpPr>
          <p:cNvPr id="8" name="Segnaposto piè di pagina 7"/>
          <p:cNvSpPr>
            <a:spLocks noGrp="1"/>
          </p:cNvSpPr>
          <p:nvPr>
            <p:ph type="ftr" sz="quarter" idx="11"/>
          </p:nvPr>
        </p:nvSpPr>
        <p:spPr/>
        <p:txBody>
          <a:bodyPr/>
          <a:lstStyle/>
          <a:p>
            <a:r>
              <a:rPr lang="en-US"/>
              <a:t>TDAQ for space - V. Scotti</a:t>
            </a:r>
          </a:p>
        </p:txBody>
      </p:sp>
      <p:sp>
        <p:nvSpPr>
          <p:cNvPr id="9" name="Segnaposto numero diapositiva 8"/>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164029109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data 2"/>
          <p:cNvSpPr>
            <a:spLocks noGrp="1"/>
          </p:cNvSpPr>
          <p:nvPr>
            <p:ph type="dt" sz="half" idx="10"/>
          </p:nvPr>
        </p:nvSpPr>
        <p:spPr/>
        <p:txBody>
          <a:bodyPr/>
          <a:lstStyle/>
          <a:p>
            <a:endParaRPr lang="en-US"/>
          </a:p>
        </p:txBody>
      </p:sp>
      <p:sp>
        <p:nvSpPr>
          <p:cNvPr id="4" name="Segnaposto piè di pagina 3"/>
          <p:cNvSpPr>
            <a:spLocks noGrp="1"/>
          </p:cNvSpPr>
          <p:nvPr>
            <p:ph type="ftr" sz="quarter" idx="11"/>
          </p:nvPr>
        </p:nvSpPr>
        <p:spPr/>
        <p:txBody>
          <a:bodyPr/>
          <a:lstStyle/>
          <a:p>
            <a:r>
              <a:rPr lang="en-US"/>
              <a:t>TDAQ for space - V. Scotti</a:t>
            </a:r>
          </a:p>
        </p:txBody>
      </p:sp>
      <p:sp>
        <p:nvSpPr>
          <p:cNvPr id="5" name="Segnaposto numero diapositiva 4"/>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26216977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1" y="1709740"/>
            <a:ext cx="10515600" cy="2852737"/>
          </a:xfrm>
        </p:spPr>
        <p:txBody>
          <a:bodyPr anchor="b"/>
          <a:lstStyle>
            <a:lvl1pPr>
              <a:defRPr sz="4500"/>
            </a:lvl1pPr>
          </a:lstStyle>
          <a:p>
            <a:r>
              <a:rPr lang="it-IT"/>
              <a:t>Fare clic per modificare lo stile del titolo</a:t>
            </a:r>
            <a:endParaRPr lang="en-US"/>
          </a:p>
        </p:txBody>
      </p:sp>
      <p:sp>
        <p:nvSpPr>
          <p:cNvPr id="3" name="Segnaposto testo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endParaRPr lang="it-IT"/>
          </a:p>
        </p:txBody>
      </p:sp>
      <p:sp>
        <p:nvSpPr>
          <p:cNvPr id="5" name="Segnaposto piè di pagina 4"/>
          <p:cNvSpPr>
            <a:spLocks noGrp="1"/>
          </p:cNvSpPr>
          <p:nvPr>
            <p:ph type="ftr" sz="quarter" idx="11"/>
          </p:nvPr>
        </p:nvSpPr>
        <p:spPr/>
        <p:txBody>
          <a:bodyPr/>
          <a:lstStyle/>
          <a:p>
            <a:r>
              <a:rPr lang="en-US"/>
              <a:t>TDAQ for space - V. Scotti</a:t>
            </a:r>
            <a:endParaRPr lang="it-IT"/>
          </a:p>
        </p:txBody>
      </p:sp>
      <p:sp>
        <p:nvSpPr>
          <p:cNvPr id="6" name="Segnaposto numero diapositiva 5"/>
          <p:cNvSpPr>
            <a:spLocks noGrp="1"/>
          </p:cNvSpPr>
          <p:nvPr>
            <p:ph type="sldNum" sz="quarter" idx="12"/>
          </p:nvPr>
        </p:nvSpPr>
        <p:spPr/>
        <p:txBody>
          <a:bodyPr/>
          <a:lstStyle/>
          <a:p>
            <a:fld id="{9873AC46-FC3D-464B-B6B9-DFBED9BAEFA1}" type="slidenum">
              <a:rPr lang="it-IT" smtClean="0"/>
              <a:t>‹N›</a:t>
            </a:fld>
            <a:endParaRPr lang="it-IT"/>
          </a:p>
        </p:txBody>
      </p:sp>
    </p:spTree>
    <p:extLst>
      <p:ext uri="{BB962C8B-B14F-4D97-AF65-F5344CB8AC3E}">
        <p14:creationId xmlns:p14="http://schemas.microsoft.com/office/powerpoint/2010/main" val="6837160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endParaRPr lang="en-US"/>
          </a:p>
        </p:txBody>
      </p:sp>
      <p:sp>
        <p:nvSpPr>
          <p:cNvPr id="3" name="Segnaposto piè di pagina 2"/>
          <p:cNvSpPr>
            <a:spLocks noGrp="1"/>
          </p:cNvSpPr>
          <p:nvPr>
            <p:ph type="ftr" sz="quarter" idx="11"/>
          </p:nvPr>
        </p:nvSpPr>
        <p:spPr/>
        <p:txBody>
          <a:bodyPr/>
          <a:lstStyle/>
          <a:p>
            <a:r>
              <a:rPr lang="en-US"/>
              <a:t>TDAQ for space - V. Scotti</a:t>
            </a:r>
          </a:p>
        </p:txBody>
      </p:sp>
      <p:sp>
        <p:nvSpPr>
          <p:cNvPr id="4" name="Segnaposto numero diapositiva 3"/>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24233818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endParaRPr lang="en-US"/>
          </a:p>
        </p:txBody>
      </p:sp>
      <p:sp>
        <p:nvSpPr>
          <p:cNvPr id="6" name="Segnaposto piè di pagina 5"/>
          <p:cNvSpPr>
            <a:spLocks noGrp="1"/>
          </p:cNvSpPr>
          <p:nvPr>
            <p:ph type="ftr" sz="quarter" idx="11"/>
          </p:nvPr>
        </p:nvSpPr>
        <p:spPr/>
        <p:txBody>
          <a:bodyPr/>
          <a:lstStyle/>
          <a:p>
            <a:r>
              <a:rPr lang="en-US"/>
              <a:t>TDAQ for space - V. Scotti</a:t>
            </a:r>
          </a:p>
        </p:txBody>
      </p:sp>
      <p:sp>
        <p:nvSpPr>
          <p:cNvPr id="7" name="Segnaposto numero diapositiva 6"/>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9823780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endParaRPr lang="en-US"/>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endParaRPr lang="en-US"/>
          </a:p>
        </p:txBody>
      </p:sp>
      <p:sp>
        <p:nvSpPr>
          <p:cNvPr id="6" name="Segnaposto piè di pagina 5"/>
          <p:cNvSpPr>
            <a:spLocks noGrp="1"/>
          </p:cNvSpPr>
          <p:nvPr>
            <p:ph type="ftr" sz="quarter" idx="11"/>
          </p:nvPr>
        </p:nvSpPr>
        <p:spPr/>
        <p:txBody>
          <a:bodyPr/>
          <a:lstStyle/>
          <a:p>
            <a:r>
              <a:rPr lang="en-US"/>
              <a:t>TDAQ for space - V. Scotti</a:t>
            </a:r>
          </a:p>
        </p:txBody>
      </p:sp>
      <p:sp>
        <p:nvSpPr>
          <p:cNvPr id="7" name="Segnaposto numero diapositiva 6"/>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16600167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p:txBody>
          <a:bodyPr/>
          <a:lstStyle/>
          <a:p>
            <a:r>
              <a:rPr lang="en-US"/>
              <a:t>TDAQ for space - V. Scotti</a:t>
            </a:r>
          </a:p>
        </p:txBody>
      </p:sp>
      <p:sp>
        <p:nvSpPr>
          <p:cNvPr id="6" name="Segnaposto numero diapositiva 5"/>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290902329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endParaRPr lang="en-US"/>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endParaRPr lang="en-US"/>
          </a:p>
        </p:txBody>
      </p:sp>
      <p:sp>
        <p:nvSpPr>
          <p:cNvPr id="5" name="Segnaposto piè di pagina 4"/>
          <p:cNvSpPr>
            <a:spLocks noGrp="1"/>
          </p:cNvSpPr>
          <p:nvPr>
            <p:ph type="ftr" sz="quarter" idx="11"/>
          </p:nvPr>
        </p:nvSpPr>
        <p:spPr/>
        <p:txBody>
          <a:bodyPr/>
          <a:lstStyle/>
          <a:p>
            <a:r>
              <a:rPr lang="en-US"/>
              <a:t>TDAQ for space - V. Scotti</a:t>
            </a:r>
          </a:p>
        </p:txBody>
      </p:sp>
      <p:sp>
        <p:nvSpPr>
          <p:cNvPr id="6" name="Segnaposto numero diapositiva 5"/>
          <p:cNvSpPr>
            <a:spLocks noGrp="1"/>
          </p:cNvSpPr>
          <p:nvPr>
            <p:ph type="sldNum" sz="quarter" idx="12"/>
          </p:nvPr>
        </p:nvSpPr>
        <p:spPr/>
        <p:txBody>
          <a:bodyPr/>
          <a:lstStyle/>
          <a:p>
            <a:fld id="{BFA7651A-8C76-4CD3-A460-B81892AEEC93}" type="slidenum">
              <a:rPr lang="en-US" smtClean="0"/>
              <a:t>‹N›</a:t>
            </a:fld>
            <a:endParaRPr lang="en-US"/>
          </a:p>
        </p:txBody>
      </p:sp>
    </p:spTree>
    <p:extLst>
      <p:ext uri="{BB962C8B-B14F-4D97-AF65-F5344CB8AC3E}">
        <p14:creationId xmlns:p14="http://schemas.microsoft.com/office/powerpoint/2010/main" val="931375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p:cNvSpPr>
            <a:spLocks noGrp="1"/>
          </p:cNvSpPr>
          <p:nvPr>
            <p:ph type="dt" sz="half" idx="10"/>
          </p:nvPr>
        </p:nvSpPr>
        <p:spPr/>
        <p:txBody>
          <a:bodyPr/>
          <a:lstStyle/>
          <a:p>
            <a:endParaRPr lang="it-IT"/>
          </a:p>
        </p:txBody>
      </p:sp>
      <p:sp>
        <p:nvSpPr>
          <p:cNvPr id="6" name="Segnaposto piè di pagina 5"/>
          <p:cNvSpPr>
            <a:spLocks noGrp="1"/>
          </p:cNvSpPr>
          <p:nvPr>
            <p:ph type="ftr" sz="quarter" idx="11"/>
          </p:nvPr>
        </p:nvSpPr>
        <p:spPr/>
        <p:txBody>
          <a:bodyPr/>
          <a:lstStyle/>
          <a:p>
            <a:r>
              <a:rPr lang="en-US"/>
              <a:t>TDAQ for space - V. Scotti</a:t>
            </a:r>
            <a:endParaRPr lang="it-IT"/>
          </a:p>
        </p:txBody>
      </p:sp>
      <p:sp>
        <p:nvSpPr>
          <p:cNvPr id="7" name="Segnaposto numero diapositiva 6"/>
          <p:cNvSpPr>
            <a:spLocks noGrp="1"/>
          </p:cNvSpPr>
          <p:nvPr>
            <p:ph type="sldNum" sz="quarter" idx="12"/>
          </p:nvPr>
        </p:nvSpPr>
        <p:spPr/>
        <p:txBody>
          <a:bodyPr/>
          <a:lstStyle/>
          <a:p>
            <a:fld id="{9873AC46-FC3D-464B-B6B9-DFBED9BAEFA1}" type="slidenum">
              <a:rPr lang="it-IT" smtClean="0"/>
              <a:t>‹N›</a:t>
            </a:fld>
            <a:endParaRPr lang="it-IT"/>
          </a:p>
        </p:txBody>
      </p:sp>
    </p:spTree>
    <p:extLst>
      <p:ext uri="{BB962C8B-B14F-4D97-AF65-F5344CB8AC3E}">
        <p14:creationId xmlns:p14="http://schemas.microsoft.com/office/powerpoint/2010/main" val="16026580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7"/>
            <a:ext cx="10515600" cy="1325563"/>
          </a:xfrm>
        </p:spPr>
        <p:txBody>
          <a:bodyPr/>
          <a:lstStyle/>
          <a:p>
            <a:r>
              <a:rPr lang="it-IT"/>
              <a:t>Fare clic per modificare lo stile del titolo</a:t>
            </a:r>
            <a:endParaRPr lang="en-US"/>
          </a:p>
        </p:txBody>
      </p:sp>
      <p:sp>
        <p:nvSpPr>
          <p:cNvPr id="3" name="Segnaposto testo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Modifica gli stili del testo dello schema</a:t>
            </a:r>
          </a:p>
        </p:txBody>
      </p:sp>
      <p:sp>
        <p:nvSpPr>
          <p:cNvPr id="4" name="Segnaposto contenuto 3"/>
          <p:cNvSpPr>
            <a:spLocks noGrp="1"/>
          </p:cNvSpPr>
          <p:nvPr>
            <p:ph sz="half" idx="2"/>
          </p:nvPr>
        </p:nvSpPr>
        <p:spPr>
          <a:xfrm>
            <a:off x="839789"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it-IT"/>
              <a:t>Modifica gli stili del testo dello schema</a:t>
            </a:r>
          </a:p>
        </p:txBody>
      </p:sp>
      <p:sp>
        <p:nvSpPr>
          <p:cNvPr id="6" name="Segnaposto contenuto 5"/>
          <p:cNvSpPr>
            <a:spLocks noGrp="1"/>
          </p:cNvSpPr>
          <p:nvPr>
            <p:ph sz="quarter" idx="4"/>
          </p:nvPr>
        </p:nvSpPr>
        <p:spPr>
          <a:xfrm>
            <a:off x="6172201"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p:cNvSpPr>
            <a:spLocks noGrp="1"/>
          </p:cNvSpPr>
          <p:nvPr>
            <p:ph type="dt" sz="half" idx="10"/>
          </p:nvPr>
        </p:nvSpPr>
        <p:spPr/>
        <p:txBody>
          <a:bodyPr/>
          <a:lstStyle/>
          <a:p>
            <a:endParaRPr lang="it-IT"/>
          </a:p>
        </p:txBody>
      </p:sp>
      <p:sp>
        <p:nvSpPr>
          <p:cNvPr id="8" name="Segnaposto piè di pagina 7"/>
          <p:cNvSpPr>
            <a:spLocks noGrp="1"/>
          </p:cNvSpPr>
          <p:nvPr>
            <p:ph type="ftr" sz="quarter" idx="11"/>
          </p:nvPr>
        </p:nvSpPr>
        <p:spPr/>
        <p:txBody>
          <a:bodyPr/>
          <a:lstStyle/>
          <a:p>
            <a:r>
              <a:rPr lang="en-US"/>
              <a:t>TDAQ for space - V. Scotti</a:t>
            </a:r>
            <a:endParaRPr lang="it-IT"/>
          </a:p>
        </p:txBody>
      </p:sp>
      <p:sp>
        <p:nvSpPr>
          <p:cNvPr id="9" name="Segnaposto numero diapositiva 8"/>
          <p:cNvSpPr>
            <a:spLocks noGrp="1"/>
          </p:cNvSpPr>
          <p:nvPr>
            <p:ph type="sldNum" sz="quarter" idx="12"/>
          </p:nvPr>
        </p:nvSpPr>
        <p:spPr/>
        <p:txBody>
          <a:bodyPr/>
          <a:lstStyle/>
          <a:p>
            <a:fld id="{9873AC46-FC3D-464B-B6B9-DFBED9BAEFA1}" type="slidenum">
              <a:rPr lang="it-IT" smtClean="0"/>
              <a:t>‹N›</a:t>
            </a:fld>
            <a:endParaRPr lang="it-IT"/>
          </a:p>
        </p:txBody>
      </p:sp>
    </p:spTree>
    <p:extLst>
      <p:ext uri="{BB962C8B-B14F-4D97-AF65-F5344CB8AC3E}">
        <p14:creationId xmlns:p14="http://schemas.microsoft.com/office/powerpoint/2010/main" val="10155880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data 2"/>
          <p:cNvSpPr>
            <a:spLocks noGrp="1"/>
          </p:cNvSpPr>
          <p:nvPr>
            <p:ph type="dt" sz="half" idx="10"/>
          </p:nvPr>
        </p:nvSpPr>
        <p:spPr/>
        <p:txBody>
          <a:bodyPr/>
          <a:lstStyle/>
          <a:p>
            <a:endParaRPr lang="it-IT"/>
          </a:p>
        </p:txBody>
      </p:sp>
      <p:sp>
        <p:nvSpPr>
          <p:cNvPr id="4" name="Segnaposto piè di pagina 3"/>
          <p:cNvSpPr>
            <a:spLocks noGrp="1"/>
          </p:cNvSpPr>
          <p:nvPr>
            <p:ph type="ftr" sz="quarter" idx="11"/>
          </p:nvPr>
        </p:nvSpPr>
        <p:spPr/>
        <p:txBody>
          <a:bodyPr/>
          <a:lstStyle/>
          <a:p>
            <a:r>
              <a:rPr lang="en-US"/>
              <a:t>TDAQ for space - V. Scotti</a:t>
            </a:r>
            <a:endParaRPr lang="it-IT"/>
          </a:p>
        </p:txBody>
      </p:sp>
      <p:sp>
        <p:nvSpPr>
          <p:cNvPr id="5" name="Segnaposto numero diapositiva 4"/>
          <p:cNvSpPr>
            <a:spLocks noGrp="1"/>
          </p:cNvSpPr>
          <p:nvPr>
            <p:ph type="sldNum" sz="quarter" idx="12"/>
          </p:nvPr>
        </p:nvSpPr>
        <p:spPr/>
        <p:txBody>
          <a:bodyPr/>
          <a:lstStyle/>
          <a:p>
            <a:fld id="{9873AC46-FC3D-464B-B6B9-DFBED9BAEFA1}" type="slidenum">
              <a:rPr lang="it-IT" smtClean="0"/>
              <a:t>‹N›</a:t>
            </a:fld>
            <a:endParaRPr lang="it-IT"/>
          </a:p>
        </p:txBody>
      </p:sp>
    </p:spTree>
    <p:extLst>
      <p:ext uri="{BB962C8B-B14F-4D97-AF65-F5344CB8AC3E}">
        <p14:creationId xmlns:p14="http://schemas.microsoft.com/office/powerpoint/2010/main" val="3579961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endParaRPr lang="it-IT"/>
          </a:p>
        </p:txBody>
      </p:sp>
      <p:sp>
        <p:nvSpPr>
          <p:cNvPr id="3" name="Segnaposto piè di pagina 2"/>
          <p:cNvSpPr>
            <a:spLocks noGrp="1"/>
          </p:cNvSpPr>
          <p:nvPr>
            <p:ph type="ftr" sz="quarter" idx="11"/>
          </p:nvPr>
        </p:nvSpPr>
        <p:spPr/>
        <p:txBody>
          <a:bodyPr/>
          <a:lstStyle/>
          <a:p>
            <a:r>
              <a:rPr lang="en-US"/>
              <a:t>TDAQ for space - V. Scotti</a:t>
            </a:r>
            <a:endParaRPr lang="it-IT"/>
          </a:p>
        </p:txBody>
      </p:sp>
      <p:sp>
        <p:nvSpPr>
          <p:cNvPr id="4" name="Segnaposto numero diapositiva 3"/>
          <p:cNvSpPr>
            <a:spLocks noGrp="1"/>
          </p:cNvSpPr>
          <p:nvPr>
            <p:ph type="sldNum" sz="quarter" idx="12"/>
          </p:nvPr>
        </p:nvSpPr>
        <p:spPr/>
        <p:txBody>
          <a:bodyPr/>
          <a:lstStyle/>
          <a:p>
            <a:fld id="{9873AC46-FC3D-464B-B6B9-DFBED9BAEFA1}" type="slidenum">
              <a:rPr lang="it-IT" smtClean="0"/>
              <a:t>‹N›</a:t>
            </a:fld>
            <a:endParaRPr lang="it-IT"/>
          </a:p>
        </p:txBody>
      </p:sp>
      <p:sp>
        <p:nvSpPr>
          <p:cNvPr id="5" name="Titolo 4"/>
          <p:cNvSpPr>
            <a:spLocks noGrp="1"/>
          </p:cNvSpPr>
          <p:nvPr>
            <p:ph type="title"/>
          </p:nvPr>
        </p:nvSpPr>
        <p:spPr>
          <a:xfrm>
            <a:off x="875715" y="60327"/>
            <a:ext cx="10515600" cy="1325563"/>
          </a:xfrm>
        </p:spPr>
        <p:txBody>
          <a:bodyPr/>
          <a:lstStyle>
            <a:lvl1pPr algn="ctr">
              <a:defRPr/>
            </a:lvl1pPr>
          </a:lstStyle>
          <a:p>
            <a:r>
              <a:rPr lang="it-IT"/>
              <a:t>Fare clic per modificare lo stile del titolo</a:t>
            </a:r>
            <a:endParaRPr lang="en-US" dirty="0"/>
          </a:p>
        </p:txBody>
      </p:sp>
    </p:spTree>
    <p:extLst>
      <p:ext uri="{BB962C8B-B14F-4D97-AF65-F5344CB8AC3E}">
        <p14:creationId xmlns:p14="http://schemas.microsoft.com/office/powerpoint/2010/main" val="745426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2400"/>
            </a:lvl1pPr>
          </a:lstStyle>
          <a:p>
            <a:r>
              <a:rPr lang="it-IT"/>
              <a:t>Fare clic per modificare lo stile del titolo</a:t>
            </a:r>
            <a:endParaRPr lang="en-US"/>
          </a:p>
        </p:txBody>
      </p:sp>
      <p:sp>
        <p:nvSpPr>
          <p:cNvPr id="3" name="Segnaposto contenuto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Modifica gli stili del testo dello schema</a:t>
            </a:r>
          </a:p>
        </p:txBody>
      </p:sp>
      <p:sp>
        <p:nvSpPr>
          <p:cNvPr id="5" name="Segnaposto data 4"/>
          <p:cNvSpPr>
            <a:spLocks noGrp="1"/>
          </p:cNvSpPr>
          <p:nvPr>
            <p:ph type="dt" sz="half" idx="10"/>
          </p:nvPr>
        </p:nvSpPr>
        <p:spPr/>
        <p:txBody>
          <a:bodyPr/>
          <a:lstStyle/>
          <a:p>
            <a:endParaRPr lang="it-IT"/>
          </a:p>
        </p:txBody>
      </p:sp>
      <p:sp>
        <p:nvSpPr>
          <p:cNvPr id="6" name="Segnaposto piè di pagina 5"/>
          <p:cNvSpPr>
            <a:spLocks noGrp="1"/>
          </p:cNvSpPr>
          <p:nvPr>
            <p:ph type="ftr" sz="quarter" idx="11"/>
          </p:nvPr>
        </p:nvSpPr>
        <p:spPr/>
        <p:txBody>
          <a:bodyPr/>
          <a:lstStyle/>
          <a:p>
            <a:r>
              <a:rPr lang="en-US"/>
              <a:t>TDAQ for space - V. Scotti</a:t>
            </a:r>
            <a:endParaRPr lang="it-IT"/>
          </a:p>
        </p:txBody>
      </p:sp>
      <p:sp>
        <p:nvSpPr>
          <p:cNvPr id="7" name="Segnaposto numero diapositiva 6"/>
          <p:cNvSpPr>
            <a:spLocks noGrp="1"/>
          </p:cNvSpPr>
          <p:nvPr>
            <p:ph type="sldNum" sz="quarter" idx="12"/>
          </p:nvPr>
        </p:nvSpPr>
        <p:spPr/>
        <p:txBody>
          <a:bodyPr/>
          <a:lstStyle/>
          <a:p>
            <a:fld id="{9873AC46-FC3D-464B-B6B9-DFBED9BAEFA1}" type="slidenum">
              <a:rPr lang="it-IT" smtClean="0"/>
              <a:t>‹N›</a:t>
            </a:fld>
            <a:endParaRPr lang="it-IT"/>
          </a:p>
        </p:txBody>
      </p:sp>
    </p:spTree>
    <p:extLst>
      <p:ext uri="{BB962C8B-B14F-4D97-AF65-F5344CB8AC3E}">
        <p14:creationId xmlns:p14="http://schemas.microsoft.com/office/powerpoint/2010/main" val="2291377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2400"/>
            </a:lvl1pPr>
          </a:lstStyle>
          <a:p>
            <a:r>
              <a:rPr lang="it-IT"/>
              <a:t>Fare clic per modificare lo stile del titolo</a:t>
            </a:r>
            <a:endParaRPr lang="en-US"/>
          </a:p>
        </p:txBody>
      </p:sp>
      <p:sp>
        <p:nvSpPr>
          <p:cNvPr id="3" name="Segnaposto immagine 2"/>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it-IT"/>
              <a:t>Fare clic sull'icona per inserire un'immagine</a:t>
            </a:r>
            <a:endParaRPr lang="en-US"/>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it-IT"/>
              <a:t>Modifica gli stili del testo dello schema</a:t>
            </a:r>
          </a:p>
        </p:txBody>
      </p:sp>
      <p:sp>
        <p:nvSpPr>
          <p:cNvPr id="5" name="Segnaposto data 4"/>
          <p:cNvSpPr>
            <a:spLocks noGrp="1"/>
          </p:cNvSpPr>
          <p:nvPr>
            <p:ph type="dt" sz="half" idx="10"/>
          </p:nvPr>
        </p:nvSpPr>
        <p:spPr/>
        <p:txBody>
          <a:bodyPr/>
          <a:lstStyle/>
          <a:p>
            <a:endParaRPr lang="it-IT"/>
          </a:p>
        </p:txBody>
      </p:sp>
      <p:sp>
        <p:nvSpPr>
          <p:cNvPr id="6" name="Segnaposto piè di pagina 5"/>
          <p:cNvSpPr>
            <a:spLocks noGrp="1"/>
          </p:cNvSpPr>
          <p:nvPr>
            <p:ph type="ftr" sz="quarter" idx="11"/>
          </p:nvPr>
        </p:nvSpPr>
        <p:spPr/>
        <p:txBody>
          <a:bodyPr/>
          <a:lstStyle/>
          <a:p>
            <a:r>
              <a:rPr lang="en-US"/>
              <a:t>TDAQ for space - V. Scotti</a:t>
            </a:r>
            <a:endParaRPr lang="it-IT"/>
          </a:p>
        </p:txBody>
      </p:sp>
      <p:sp>
        <p:nvSpPr>
          <p:cNvPr id="7" name="Segnaposto numero diapositiva 6"/>
          <p:cNvSpPr>
            <a:spLocks noGrp="1"/>
          </p:cNvSpPr>
          <p:nvPr>
            <p:ph type="sldNum" sz="quarter" idx="12"/>
          </p:nvPr>
        </p:nvSpPr>
        <p:spPr/>
        <p:txBody>
          <a:bodyPr/>
          <a:lstStyle/>
          <a:p>
            <a:fld id="{9873AC46-FC3D-464B-B6B9-DFBED9BAEFA1}" type="slidenum">
              <a:rPr lang="it-IT" smtClean="0"/>
              <a:t>‹N›</a:t>
            </a:fld>
            <a:endParaRPr lang="it-IT"/>
          </a:p>
        </p:txBody>
      </p:sp>
    </p:spTree>
    <p:extLst>
      <p:ext uri="{BB962C8B-B14F-4D97-AF65-F5344CB8AC3E}">
        <p14:creationId xmlns:p14="http://schemas.microsoft.com/office/powerpoint/2010/main" val="21873096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it-IT"/>
              <a:t>Fare clic per modificare lo stile del titolo</a:t>
            </a:r>
            <a:endParaRPr lang="en-US"/>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a:t>Modifica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4" name="Segnaposto data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it-IT"/>
          </a:p>
        </p:txBody>
      </p:sp>
      <p:sp>
        <p:nvSpPr>
          <p:cNvPr id="5" name="Segnaposto piè di pagina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a:t>TDAQ for space - V. Scotti</a:t>
            </a:r>
            <a:endParaRPr lang="it-IT"/>
          </a:p>
        </p:txBody>
      </p:sp>
      <p:sp>
        <p:nvSpPr>
          <p:cNvPr id="6" name="Segnaposto numero diapositiva 5"/>
          <p:cNvSpPr>
            <a:spLocks noGrp="1"/>
          </p:cNvSpPr>
          <p:nvPr>
            <p:ph type="sldNum" sz="quarter" idx="4"/>
          </p:nvPr>
        </p:nvSpPr>
        <p:spPr>
          <a:xfrm>
            <a:off x="9196755" y="206939"/>
            <a:ext cx="2743200" cy="365125"/>
          </a:xfrm>
          <a:prstGeom prst="rect">
            <a:avLst/>
          </a:prstGeom>
        </p:spPr>
        <p:txBody>
          <a:bodyPr vert="horz" lIns="91440" tIns="45720" rIns="91440" bIns="45720" rtlCol="0" anchor="ctr"/>
          <a:lstStyle>
            <a:lvl1pPr algn="r">
              <a:defRPr sz="1350">
                <a:solidFill>
                  <a:schemeClr val="tx1">
                    <a:tint val="75000"/>
                  </a:schemeClr>
                </a:solidFill>
              </a:defRPr>
            </a:lvl1pPr>
          </a:lstStyle>
          <a:p>
            <a:fld id="{9873AC46-FC3D-464B-B6B9-DFBED9BAEFA1}" type="slidenum">
              <a:rPr lang="it-IT" smtClean="0"/>
              <a:t>‹N›</a:t>
            </a:fld>
            <a:endParaRPr lang="it-IT"/>
          </a:p>
        </p:txBody>
      </p:sp>
    </p:spTree>
    <p:extLst>
      <p:ext uri="{BB962C8B-B14F-4D97-AF65-F5344CB8AC3E}">
        <p14:creationId xmlns:p14="http://schemas.microsoft.com/office/powerpoint/2010/main" val="36328864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en-US"/>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TDAQ for space - V. Scotti</a:t>
            </a:r>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A7651A-8C76-4CD3-A460-B81892AEEC93}" type="slidenum">
              <a:rPr lang="en-US" smtClean="0"/>
              <a:t>‹N›</a:t>
            </a:fld>
            <a:endParaRPr lang="en-US"/>
          </a:p>
        </p:txBody>
      </p:sp>
    </p:spTree>
    <p:extLst>
      <p:ext uri="{BB962C8B-B14F-4D97-AF65-F5344CB8AC3E}">
        <p14:creationId xmlns:p14="http://schemas.microsoft.com/office/powerpoint/2010/main" val="627564935"/>
      </p:ext>
    </p:extLst>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endParaRPr lang="en-US"/>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TDAQ for space - V. Scotti</a:t>
            </a:r>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FA7651A-8C76-4CD3-A460-B81892AEEC93}" type="slidenum">
              <a:rPr lang="en-US" smtClean="0"/>
              <a:t>‹N›</a:t>
            </a:fld>
            <a:endParaRPr lang="en-US"/>
          </a:p>
        </p:txBody>
      </p:sp>
    </p:spTree>
    <p:extLst>
      <p:ext uri="{BB962C8B-B14F-4D97-AF65-F5344CB8AC3E}">
        <p14:creationId xmlns:p14="http://schemas.microsoft.com/office/powerpoint/2010/main" val="339669010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4.em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jpeg"/><Relationship Id="rId5" Type="http://schemas.openxmlformats.org/officeDocument/2006/relationships/image" Target="../media/image2.png"/><Relationship Id="rId4" Type="http://schemas.openxmlformats.org/officeDocument/2006/relationships/hyperlink" Target="mailto:scottiv@na.infn.it"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15.emf"/></Relationships>
</file>

<file path=ppt/slides/_rels/slide1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14.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2.png"/><Relationship Id="rId4" Type="http://schemas.openxmlformats.org/officeDocument/2006/relationships/notesSlide" Target="../notesSlides/notesSlide12.xml"/></Relationships>
</file>

<file path=ppt/slides/_rels/slide16.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image" Target="../media/image30.png"/><Relationship Id="rId5" Type="http://schemas.openxmlformats.org/officeDocument/2006/relationships/image" Target="../media/image29.emf"/><Relationship Id="rId4" Type="http://schemas.openxmlformats.org/officeDocument/2006/relationships/image" Target="../media/image28.emf"/></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jpeg"/><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9.xml"/><Relationship Id="rId1" Type="http://schemas.openxmlformats.org/officeDocument/2006/relationships/slideLayout" Target="../slideLayouts/slideLayout14.xml"/><Relationship Id="rId4" Type="http://schemas.openxmlformats.org/officeDocument/2006/relationships/image" Target="../media/image36.emf"/></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image" Target="../media/image37.png"/><Relationship Id="rId1" Type="http://schemas.openxmlformats.org/officeDocument/2006/relationships/slideLayout" Target="../slideLayouts/slideLayout14.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jpg"/><Relationship Id="rId1" Type="http://schemas.openxmlformats.org/officeDocument/2006/relationships/slideLayout" Target="../slideLayouts/slideLayout14.xml"/><Relationship Id="rId4" Type="http://schemas.openxmlformats.org/officeDocument/2006/relationships/image" Target="../media/image46.emf"/></Relationships>
</file>

<file path=ppt/slides/_rels/slide28.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49.emf"/><Relationship Id="rId2" Type="http://schemas.openxmlformats.org/officeDocument/2006/relationships/image" Target="../media/image48.emf"/><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54.jpeg"/><Relationship Id="rId2" Type="http://schemas.openxmlformats.org/officeDocument/2006/relationships/image" Target="../media/image50.png"/><Relationship Id="rId1" Type="http://schemas.openxmlformats.org/officeDocument/2006/relationships/slideLayout" Target="../slideLayouts/slideLayout14.xml"/><Relationship Id="rId6" Type="http://schemas.openxmlformats.org/officeDocument/2006/relationships/image" Target="../media/image53.png"/><Relationship Id="rId5" Type="http://schemas.openxmlformats.org/officeDocument/2006/relationships/image" Target="../media/image52.png"/><Relationship Id="rId4" Type="http://schemas.microsoft.com/office/2017/06/relationships/model3d" Target="../media/model3d1.glb"/></Relationships>
</file>

<file path=ppt/slides/_rels/slide32.xml.rels><?xml version="1.0" encoding="UTF-8" standalone="yes"?>
<Relationships xmlns="http://schemas.openxmlformats.org/package/2006/relationships"><Relationship Id="rId8" Type="http://schemas.openxmlformats.org/officeDocument/2006/relationships/image" Target="../media/image60.jpeg"/><Relationship Id="rId3" Type="http://schemas.openxmlformats.org/officeDocument/2006/relationships/image" Target="../media/image55.emf"/><Relationship Id="rId7" Type="http://schemas.openxmlformats.org/officeDocument/2006/relationships/image" Target="../media/image59.emf"/><Relationship Id="rId2" Type="http://schemas.openxmlformats.org/officeDocument/2006/relationships/notesSlide" Target="../notesSlides/notesSlide22.xml"/><Relationship Id="rId1" Type="http://schemas.openxmlformats.org/officeDocument/2006/relationships/slideLayout" Target="../slideLayouts/slideLayout14.xml"/><Relationship Id="rId6" Type="http://schemas.openxmlformats.org/officeDocument/2006/relationships/image" Target="../media/image58.png"/><Relationship Id="rId5" Type="http://schemas.openxmlformats.org/officeDocument/2006/relationships/image" Target="../media/image57.png"/><Relationship Id="rId4" Type="http://schemas.openxmlformats.org/officeDocument/2006/relationships/image" Target="../media/image56.png"/></Relationships>
</file>

<file path=ppt/slides/_rels/slide33.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notesSlide" Target="../notesSlides/notesSlide24.xml"/><Relationship Id="rId1" Type="http://schemas.openxmlformats.org/officeDocument/2006/relationships/slideLayout" Target="../slideLayouts/slideLayout14.xml"/><Relationship Id="rId5" Type="http://schemas.openxmlformats.org/officeDocument/2006/relationships/image" Target="../media/image64.png"/><Relationship Id="rId4" Type="http://schemas.openxmlformats.org/officeDocument/2006/relationships/image" Target="../media/image63.png"/></Relationships>
</file>

<file path=ppt/slides/_rels/slide35.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notesSlide" Target="../notesSlides/notesSlide25.xml"/><Relationship Id="rId1" Type="http://schemas.openxmlformats.org/officeDocument/2006/relationships/slideLayout" Target="../slideLayouts/slideLayout14.xml"/><Relationship Id="rId4" Type="http://schemas.openxmlformats.org/officeDocument/2006/relationships/image" Target="../media/image66.emf"/></Relationships>
</file>

<file path=ppt/slides/_rels/slide36.xml.rels><?xml version="1.0" encoding="UTF-8" standalone="yes"?>
<Relationships xmlns="http://schemas.openxmlformats.org/package/2006/relationships"><Relationship Id="rId3" Type="http://schemas.openxmlformats.org/officeDocument/2006/relationships/image" Target="../media/image67.emf"/><Relationship Id="rId2" Type="http://schemas.openxmlformats.org/officeDocument/2006/relationships/notesSlide" Target="../notesSlides/notesSlide26.xml"/><Relationship Id="rId1" Type="http://schemas.openxmlformats.org/officeDocument/2006/relationships/slideLayout" Target="../slideLayouts/slideLayout14.xml"/><Relationship Id="rId6" Type="http://schemas.openxmlformats.org/officeDocument/2006/relationships/image" Target="../media/image70.png"/><Relationship Id="rId5" Type="http://schemas.openxmlformats.org/officeDocument/2006/relationships/image" Target="../media/image69.png"/><Relationship Id="rId4" Type="http://schemas.openxmlformats.org/officeDocument/2006/relationships/image" Target="../media/image68.png"/></Relationships>
</file>

<file path=ppt/slides/_rels/slide3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27.xml"/><Relationship Id="rId1" Type="http://schemas.openxmlformats.org/officeDocument/2006/relationships/slideLayout" Target="../slideLayouts/slideLayout14.xml"/><Relationship Id="rId5" Type="http://schemas.openxmlformats.org/officeDocument/2006/relationships/image" Target="../media/image73.png"/><Relationship Id="rId4" Type="http://schemas.openxmlformats.org/officeDocument/2006/relationships/image" Target="../media/image72.png"/></Relationships>
</file>

<file path=ppt/slides/_rels/slide38.xml.rels><?xml version="1.0" encoding="UTF-8" standalone="yes"?>
<Relationships xmlns="http://schemas.openxmlformats.org/package/2006/relationships"><Relationship Id="rId3" Type="http://schemas.openxmlformats.org/officeDocument/2006/relationships/image" Target="../media/image74.emf"/><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8" Type="http://schemas.openxmlformats.org/officeDocument/2006/relationships/image" Target="../media/image79.emf"/><Relationship Id="rId3" Type="http://schemas.openxmlformats.org/officeDocument/2006/relationships/image" Target="../media/image75.emf"/><Relationship Id="rId7" Type="http://schemas.openxmlformats.org/officeDocument/2006/relationships/image" Target="../media/image78.png"/><Relationship Id="rId2" Type="http://schemas.openxmlformats.org/officeDocument/2006/relationships/notesSlide" Target="../notesSlides/notesSlide29.xml"/><Relationship Id="rId1" Type="http://schemas.openxmlformats.org/officeDocument/2006/relationships/slideLayout" Target="../slideLayouts/slideLayout14.xml"/><Relationship Id="rId6" Type="http://schemas.microsoft.com/office/2007/relationships/hdphoto" Target="../media/hdphoto1.wdp"/><Relationship Id="rId5" Type="http://schemas.openxmlformats.org/officeDocument/2006/relationships/image" Target="../media/image77.png"/><Relationship Id="rId4" Type="http://schemas.openxmlformats.org/officeDocument/2006/relationships/image" Target="../media/image76.emf"/></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4.xml"/><Relationship Id="rId5" Type="http://schemas.openxmlformats.org/officeDocument/2006/relationships/image" Target="../media/image8.emf"/><Relationship Id="rId4" Type="http://schemas.openxmlformats.org/officeDocument/2006/relationships/image" Target="../media/image7.emf"/></Relationships>
</file>

<file path=ppt/slides/_rels/slide40.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30.xml"/><Relationship Id="rId1" Type="http://schemas.openxmlformats.org/officeDocument/2006/relationships/slideLayout" Target="../slideLayouts/slideLayout14.xml"/><Relationship Id="rId4" Type="http://schemas.openxmlformats.org/officeDocument/2006/relationships/image" Target="../media/image81.emf"/></Relationships>
</file>

<file path=ppt/slides/_rels/slide41.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notesSlide" Target="../notesSlides/notesSlide31.xml"/><Relationship Id="rId1" Type="http://schemas.openxmlformats.org/officeDocument/2006/relationships/slideLayout" Target="../slideLayouts/slideLayout14.xml"/><Relationship Id="rId6" Type="http://schemas.openxmlformats.org/officeDocument/2006/relationships/image" Target="../media/image85.png"/><Relationship Id="rId5" Type="http://schemas.openxmlformats.org/officeDocument/2006/relationships/image" Target="../media/image84.emf"/><Relationship Id="rId4" Type="http://schemas.openxmlformats.org/officeDocument/2006/relationships/image" Target="../media/image83.emf"/></Relationships>
</file>

<file path=ppt/slides/_rels/slide42.xml.rels><?xml version="1.0" encoding="UTF-8" standalone="yes"?>
<Relationships xmlns="http://schemas.openxmlformats.org/package/2006/relationships"><Relationship Id="rId3" Type="http://schemas.openxmlformats.org/officeDocument/2006/relationships/image" Target="../media/image86.png"/><Relationship Id="rId7" Type="http://schemas.microsoft.com/office/2007/relationships/hdphoto" Target="../media/hdphoto3.wdp"/><Relationship Id="rId2" Type="http://schemas.openxmlformats.org/officeDocument/2006/relationships/notesSlide" Target="../notesSlides/notesSlide32.xml"/><Relationship Id="rId1" Type="http://schemas.openxmlformats.org/officeDocument/2006/relationships/slideLayout" Target="../slideLayouts/slideLayout14.xml"/><Relationship Id="rId6" Type="http://schemas.openxmlformats.org/officeDocument/2006/relationships/image" Target="../media/image88.png"/><Relationship Id="rId5" Type="http://schemas.openxmlformats.org/officeDocument/2006/relationships/image" Target="../media/image87.png"/><Relationship Id="rId4" Type="http://schemas.microsoft.com/office/2007/relationships/hdphoto" Target="../media/hdphoto2.wdp"/></Relationships>
</file>

<file path=ppt/slides/_rels/slide43.xml.rels><?xml version="1.0" encoding="UTF-8" standalone="yes"?>
<Relationships xmlns="http://schemas.openxmlformats.org/package/2006/relationships"><Relationship Id="rId3" Type="http://schemas.openxmlformats.org/officeDocument/2006/relationships/image" Target="../media/image90.emf"/><Relationship Id="rId2" Type="http://schemas.openxmlformats.org/officeDocument/2006/relationships/image" Target="../media/image89.emf"/><Relationship Id="rId1" Type="http://schemas.openxmlformats.org/officeDocument/2006/relationships/slideLayout" Target="../slideLayouts/slideLayout14.xml"/><Relationship Id="rId5" Type="http://schemas.openxmlformats.org/officeDocument/2006/relationships/image" Target="../media/image92.emf"/><Relationship Id="rId4" Type="http://schemas.openxmlformats.org/officeDocument/2006/relationships/image" Target="../media/image91.png"/></Relationships>
</file>

<file path=ppt/slides/_rels/slide44.xml.rels><?xml version="1.0" encoding="UTF-8" standalone="yes"?>
<Relationships xmlns="http://schemas.openxmlformats.org/package/2006/relationships"><Relationship Id="rId2" Type="http://schemas.openxmlformats.org/officeDocument/2006/relationships/image" Target="../media/image93.emf"/><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95.emf"/><Relationship Id="rId2" Type="http://schemas.openxmlformats.org/officeDocument/2006/relationships/notesSlide" Target="../notesSlides/notesSlide34.xml"/><Relationship Id="rId1" Type="http://schemas.openxmlformats.org/officeDocument/2006/relationships/slideLayout" Target="../slideLayouts/slideLayout14.xml"/><Relationship Id="rId4" Type="http://schemas.openxmlformats.org/officeDocument/2006/relationships/image" Target="../media/image96.emf"/></Relationships>
</file>

<file path=ppt/slides/_rels/slide47.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notesSlide" Target="../notesSlides/notesSlide35.xml"/><Relationship Id="rId1" Type="http://schemas.openxmlformats.org/officeDocument/2006/relationships/slideLayout" Target="../slideLayouts/slideLayout14.xml"/><Relationship Id="rId4" Type="http://schemas.openxmlformats.org/officeDocument/2006/relationships/image" Target="../media/image98.jpeg"/></Relationships>
</file>

<file path=ppt/slides/_rels/slide48.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37.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image" Target="../media/image101.emf"/><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38.xml"/><Relationship Id="rId1" Type="http://schemas.openxmlformats.org/officeDocument/2006/relationships/slideLayout" Target="../slideLayouts/slideLayout14.xml"/><Relationship Id="rId4" Type="http://schemas.openxmlformats.org/officeDocument/2006/relationships/image" Target="../media/image103.emf"/></Relationships>
</file>

<file path=ppt/slides/_rels/slide53.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14.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Immagine che contiene simbolo, linea, Carattere, cerchio&#10;&#10;Il contenuto generato dall'IA potrebbe non essere corretto.">
            <a:extLst>
              <a:ext uri="{FF2B5EF4-FFF2-40B4-BE49-F238E27FC236}">
                <a16:creationId xmlns:a16="http://schemas.microsoft.com/office/drawing/2014/main" id="{7C10529A-CAE4-A4B9-CD3A-85E1118386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87988" y="8620"/>
            <a:ext cx="1424093" cy="1123917"/>
          </a:xfrm>
          <a:prstGeom prst="rect">
            <a:avLst/>
          </a:prstGeom>
        </p:spPr>
      </p:pic>
      <p:sp>
        <p:nvSpPr>
          <p:cNvPr id="4" name="Titolo 3"/>
          <p:cNvSpPr>
            <a:spLocks noGrp="1"/>
          </p:cNvSpPr>
          <p:nvPr>
            <p:ph type="ctrTitle"/>
          </p:nvPr>
        </p:nvSpPr>
        <p:spPr>
          <a:xfrm>
            <a:off x="6600056" y="1580011"/>
            <a:ext cx="5231904" cy="1358652"/>
          </a:xfrm>
        </p:spPr>
        <p:txBody>
          <a:bodyPr>
            <a:noAutofit/>
          </a:bodyPr>
          <a:lstStyle/>
          <a:p>
            <a:r>
              <a:rPr lang="en-US" sz="4400" b="1" noProof="0" dirty="0">
                <a:solidFill>
                  <a:schemeClr val="accent2">
                    <a:lumMod val="75000"/>
                  </a:schemeClr>
                </a:solidFill>
              </a:rPr>
              <a:t>TDAQ for space experiments</a:t>
            </a:r>
          </a:p>
        </p:txBody>
      </p:sp>
      <p:sp>
        <p:nvSpPr>
          <p:cNvPr id="6" name="Sottotitolo 2"/>
          <p:cNvSpPr txBox="1">
            <a:spLocks/>
          </p:cNvSpPr>
          <p:nvPr/>
        </p:nvSpPr>
        <p:spPr>
          <a:xfrm>
            <a:off x="5787008" y="3369935"/>
            <a:ext cx="6858000" cy="1509604"/>
          </a:xfrm>
          <a:prstGeom prst="rect">
            <a:avLst/>
          </a:prstGeom>
        </p:spPr>
        <p:txBody>
          <a:bodyPr vert="horz" lIns="68580" tIns="34290" rIns="68580" bIns="34290" rtlCol="0">
            <a:normAutofit fontScale="92500"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nSpc>
                <a:spcPct val="100000"/>
              </a:lnSpc>
            </a:pPr>
            <a:r>
              <a:rPr lang="en-US" b="1" noProof="0" dirty="0"/>
              <a:t>Valentina Scotti</a:t>
            </a:r>
          </a:p>
          <a:p>
            <a:pPr>
              <a:lnSpc>
                <a:spcPct val="100000"/>
              </a:lnSpc>
            </a:pPr>
            <a:r>
              <a:rPr lang="en-US" sz="2200" noProof="0" dirty="0">
                <a:hlinkClick r:id="rId4"/>
              </a:rPr>
              <a:t>scottiv@na.infn.it </a:t>
            </a:r>
            <a:endParaRPr lang="en-US" sz="2200" noProof="0" dirty="0"/>
          </a:p>
          <a:p>
            <a:pPr>
              <a:lnSpc>
                <a:spcPct val="100000"/>
              </a:lnSpc>
            </a:pPr>
            <a:r>
              <a:rPr lang="en-US" sz="1900" noProof="0" dirty="0"/>
              <a:t>Università </a:t>
            </a:r>
            <a:r>
              <a:rPr lang="en-US" sz="1900" noProof="0" dirty="0" err="1"/>
              <a:t>degli</a:t>
            </a:r>
            <a:r>
              <a:rPr lang="en-US" sz="1900" noProof="0" dirty="0"/>
              <a:t> Studi di Napoli Federico II</a:t>
            </a:r>
            <a:br>
              <a:rPr lang="en-US" sz="1900" noProof="0" dirty="0"/>
            </a:br>
            <a:r>
              <a:rPr lang="en-US" sz="1900" noProof="0" dirty="0"/>
              <a:t>INFN - </a:t>
            </a:r>
            <a:r>
              <a:rPr lang="en-US" sz="1900" noProof="0" dirty="0" err="1"/>
              <a:t>Sezione</a:t>
            </a:r>
            <a:r>
              <a:rPr lang="en-US" sz="1900" noProof="0" dirty="0"/>
              <a:t> di Napoli</a:t>
            </a:r>
          </a:p>
        </p:txBody>
      </p:sp>
      <p:pic>
        <p:nvPicPr>
          <p:cNvPr id="2" name="Immagine 1">
            <a:extLst>
              <a:ext uri="{FF2B5EF4-FFF2-40B4-BE49-F238E27FC236}">
                <a16:creationId xmlns:a16="http://schemas.microsoft.com/office/drawing/2014/main" id="{EBD3885E-730B-79C5-D976-F83BD6B4E0A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7257" t="-1265" r="7558" b="2595"/>
          <a:stretch/>
        </p:blipFill>
        <p:spPr>
          <a:xfrm>
            <a:off x="6240016" y="5706190"/>
            <a:ext cx="1404156" cy="1053116"/>
          </a:xfrm>
          <a:prstGeom prst="rect">
            <a:avLst/>
          </a:prstGeom>
          <a:solidFill>
            <a:schemeClr val="bg1"/>
          </a:solidFill>
        </p:spPr>
      </p:pic>
      <p:pic>
        <p:nvPicPr>
          <p:cNvPr id="5" name="Immagine 4">
            <a:extLst>
              <a:ext uri="{FF2B5EF4-FFF2-40B4-BE49-F238E27FC236}">
                <a16:creationId xmlns:a16="http://schemas.microsoft.com/office/drawing/2014/main" id="{C0E0511B-86B4-53CE-7F26-7CA6562D470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992544" y="5721564"/>
            <a:ext cx="1053116" cy="1053116"/>
          </a:xfrm>
          <a:prstGeom prst="rect">
            <a:avLst/>
          </a:prstGeom>
        </p:spPr>
      </p:pic>
      <p:sp>
        <p:nvSpPr>
          <p:cNvPr id="10" name="CasellaDiTesto 9">
            <a:extLst>
              <a:ext uri="{FF2B5EF4-FFF2-40B4-BE49-F238E27FC236}">
                <a16:creationId xmlns:a16="http://schemas.microsoft.com/office/drawing/2014/main" id="{132CF709-EBE1-1309-45A6-B1C72A1AE0E1}"/>
              </a:ext>
            </a:extLst>
          </p:cNvPr>
          <p:cNvSpPr txBox="1"/>
          <p:nvPr/>
        </p:nvSpPr>
        <p:spPr>
          <a:xfrm>
            <a:off x="7140117" y="98694"/>
            <a:ext cx="5076564" cy="646331"/>
          </a:xfrm>
          <a:prstGeom prst="rect">
            <a:avLst/>
          </a:prstGeom>
          <a:noFill/>
        </p:spPr>
        <p:txBody>
          <a:bodyPr wrap="square">
            <a:spAutoFit/>
          </a:bodyPr>
          <a:lstStyle/>
          <a:p>
            <a:pPr algn="ctr"/>
            <a:r>
              <a:rPr lang="en-US" noProof="0" dirty="0"/>
              <a:t>ISOTDAQ 2025</a:t>
            </a:r>
          </a:p>
          <a:p>
            <a:pPr algn="ctr"/>
            <a:r>
              <a:rPr lang="en-US" noProof="0" dirty="0"/>
              <a:t>International School Of Trigger and Data </a:t>
            </a:r>
            <a:r>
              <a:rPr lang="en-US" noProof="0" dirty="0" err="1"/>
              <a:t>AcQuisition</a:t>
            </a:r>
            <a:endParaRPr lang="en-US" noProof="0" dirty="0"/>
          </a:p>
        </p:txBody>
      </p:sp>
      <p:pic>
        <p:nvPicPr>
          <p:cNvPr id="11" name="Immagine 10">
            <a:extLst>
              <a:ext uri="{FF2B5EF4-FFF2-40B4-BE49-F238E27FC236}">
                <a16:creationId xmlns:a16="http://schemas.microsoft.com/office/drawing/2014/main" id="{1849BAA8-541F-A0E0-BECD-B4948AE30D91}"/>
              </a:ext>
            </a:extLst>
          </p:cNvPr>
          <p:cNvPicPr>
            <a:picLocks noChangeAspect="1"/>
          </p:cNvPicPr>
          <p:nvPr/>
        </p:nvPicPr>
        <p:blipFill>
          <a:blip r:embed="rId7"/>
          <a:stretch>
            <a:fillRect/>
          </a:stretch>
        </p:blipFill>
        <p:spPr>
          <a:xfrm>
            <a:off x="-24680" y="3410"/>
            <a:ext cx="6115291" cy="6858000"/>
          </a:xfrm>
          <a:prstGeom prst="rect">
            <a:avLst/>
          </a:prstGeom>
        </p:spPr>
      </p:pic>
    </p:spTree>
    <p:extLst>
      <p:ext uri="{BB962C8B-B14F-4D97-AF65-F5344CB8AC3E}">
        <p14:creationId xmlns:p14="http://schemas.microsoft.com/office/powerpoint/2010/main" val="41395312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5225DBF-0B94-A486-0B86-4DB7DABF4F29}"/>
              </a:ext>
            </a:extLst>
          </p:cNvPr>
          <p:cNvSpPr>
            <a:spLocks noGrp="1"/>
          </p:cNvSpPr>
          <p:nvPr>
            <p:ph type="title"/>
          </p:nvPr>
        </p:nvSpPr>
        <p:spPr/>
        <p:txBody>
          <a:bodyPr/>
          <a:lstStyle/>
          <a:p>
            <a:r>
              <a:rPr lang="en-US" noProof="0" dirty="0"/>
              <a:t>Experimental detection</a:t>
            </a:r>
          </a:p>
        </p:txBody>
      </p:sp>
      <p:sp>
        <p:nvSpPr>
          <p:cNvPr id="3" name="Segnaposto contenuto 2">
            <a:extLst>
              <a:ext uri="{FF2B5EF4-FFF2-40B4-BE49-F238E27FC236}">
                <a16:creationId xmlns:a16="http://schemas.microsoft.com/office/drawing/2014/main" id="{78CD92C5-E18E-A06E-74A7-E3F0D68F954F}"/>
              </a:ext>
            </a:extLst>
          </p:cNvPr>
          <p:cNvSpPr>
            <a:spLocks noGrp="1"/>
          </p:cNvSpPr>
          <p:nvPr>
            <p:ph idx="1"/>
          </p:nvPr>
        </p:nvSpPr>
        <p:spPr>
          <a:xfrm>
            <a:off x="5987988" y="1304764"/>
            <a:ext cx="5616624" cy="4675374"/>
          </a:xfrm>
        </p:spPr>
        <p:txBody>
          <a:bodyPr>
            <a:normAutofit/>
          </a:bodyPr>
          <a:lstStyle/>
          <a:p>
            <a:pPr algn="l"/>
            <a:r>
              <a:rPr lang="en-US" sz="1800" b="0" i="0" u="none" strike="noStrike" baseline="0" noProof="0" dirty="0"/>
              <a:t>Primary </a:t>
            </a:r>
            <a:r>
              <a:rPr lang="en-US" sz="1800" noProof="0" dirty="0"/>
              <a:t>CRs </a:t>
            </a:r>
            <a:r>
              <a:rPr lang="en-US" sz="1800" b="0" i="0" u="none" strike="noStrike" baseline="0" noProof="0" dirty="0"/>
              <a:t>interact with atmosphere</a:t>
            </a:r>
            <a:r>
              <a:rPr lang="en-US" sz="1800" noProof="0" dirty="0"/>
              <a:t>: o</a:t>
            </a:r>
            <a:r>
              <a:rPr lang="en-US" sz="1800" b="0" i="0" u="none" strike="noStrike" baseline="0" noProof="0" dirty="0"/>
              <a:t>nly secondary CRs reach the ground</a:t>
            </a:r>
          </a:p>
          <a:p>
            <a:pPr algn="l"/>
            <a:r>
              <a:rPr lang="en-US" sz="1800" b="0" i="0" u="none" strike="noStrike" baseline="0" noProof="0" dirty="0"/>
              <a:t>Flux steeply falling as function of energy</a:t>
            </a:r>
            <a:r>
              <a:rPr lang="en-US" sz="1800" noProof="0" dirty="0"/>
              <a:t>: n</a:t>
            </a:r>
            <a:r>
              <a:rPr lang="en-US" sz="1800" b="0" i="0" u="none" strike="noStrike" baseline="0" noProof="0" dirty="0"/>
              <a:t>eed large collection areas</a:t>
            </a:r>
          </a:p>
          <a:p>
            <a:pPr algn="l"/>
            <a:endParaRPr lang="en-US" sz="1800" noProof="0" dirty="0"/>
          </a:p>
          <a:p>
            <a:pPr algn="l"/>
            <a:endParaRPr lang="en-US" sz="1800" b="0" i="0" u="none" strike="noStrike" baseline="0" noProof="0" dirty="0"/>
          </a:p>
          <a:p>
            <a:pPr algn="l"/>
            <a:endParaRPr lang="en-US" sz="1800" noProof="0" dirty="0"/>
          </a:p>
          <a:p>
            <a:pPr algn="l"/>
            <a:endParaRPr lang="en-US" sz="1800" b="0" i="0" u="none" strike="noStrike" baseline="0" noProof="0" dirty="0"/>
          </a:p>
          <a:p>
            <a:pPr algn="l"/>
            <a:endParaRPr lang="en-US" sz="1800" noProof="0" dirty="0"/>
          </a:p>
          <a:p>
            <a:pPr algn="l"/>
            <a:endParaRPr lang="en-US" sz="1800" b="0" i="0" u="none" strike="noStrike" baseline="0" noProof="0" dirty="0"/>
          </a:p>
          <a:p>
            <a:pPr algn="l"/>
            <a:endParaRPr lang="en-US" sz="1800" noProof="0" dirty="0"/>
          </a:p>
          <a:p>
            <a:pPr algn="l"/>
            <a:endParaRPr lang="en-US" sz="1800" noProof="0" dirty="0"/>
          </a:p>
        </p:txBody>
      </p:sp>
      <p:sp>
        <p:nvSpPr>
          <p:cNvPr id="4" name="Segnaposto piè di pagina 3">
            <a:extLst>
              <a:ext uri="{FF2B5EF4-FFF2-40B4-BE49-F238E27FC236}">
                <a16:creationId xmlns:a16="http://schemas.microsoft.com/office/drawing/2014/main" id="{19E35A8C-8609-DF76-9B48-7C08542625C5}"/>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32DEF3EB-A26A-79FD-113F-FD1F891694AE}"/>
              </a:ext>
            </a:extLst>
          </p:cNvPr>
          <p:cNvSpPr>
            <a:spLocks noGrp="1"/>
          </p:cNvSpPr>
          <p:nvPr>
            <p:ph type="sldNum" sz="quarter" idx="12"/>
          </p:nvPr>
        </p:nvSpPr>
        <p:spPr/>
        <p:txBody>
          <a:bodyPr/>
          <a:lstStyle/>
          <a:p>
            <a:fld id="{BFA7651A-8C76-4CD3-A460-B81892AEEC93}" type="slidenum">
              <a:rPr lang="en-US" noProof="0" smtClean="0"/>
              <a:pPr/>
              <a:t>10</a:t>
            </a:fld>
            <a:endParaRPr lang="en-US" noProof="0" dirty="0"/>
          </a:p>
        </p:txBody>
      </p:sp>
      <p:pic>
        <p:nvPicPr>
          <p:cNvPr id="7" name="Immagine 6">
            <a:extLst>
              <a:ext uri="{FF2B5EF4-FFF2-40B4-BE49-F238E27FC236}">
                <a16:creationId xmlns:a16="http://schemas.microsoft.com/office/drawing/2014/main" id="{9ABDD1D8-2CEE-2531-9C38-8E90C60DF1EE}"/>
              </a:ext>
            </a:extLst>
          </p:cNvPr>
          <p:cNvPicPr>
            <a:picLocks noChangeAspect="1"/>
          </p:cNvPicPr>
          <p:nvPr/>
        </p:nvPicPr>
        <p:blipFill>
          <a:blip r:embed="rId3"/>
          <a:stretch>
            <a:fillRect/>
          </a:stretch>
        </p:blipFill>
        <p:spPr>
          <a:xfrm>
            <a:off x="119336" y="1196752"/>
            <a:ext cx="5833156" cy="4851961"/>
          </a:xfrm>
          <a:prstGeom prst="rect">
            <a:avLst/>
          </a:prstGeom>
        </p:spPr>
      </p:pic>
      <p:pic>
        <p:nvPicPr>
          <p:cNvPr id="10" name="Immagine 9">
            <a:extLst>
              <a:ext uri="{FF2B5EF4-FFF2-40B4-BE49-F238E27FC236}">
                <a16:creationId xmlns:a16="http://schemas.microsoft.com/office/drawing/2014/main" id="{7270BFD1-BF40-37C3-C486-D329512EC861}"/>
              </a:ext>
            </a:extLst>
          </p:cNvPr>
          <p:cNvPicPr>
            <a:picLocks noChangeAspect="1"/>
          </p:cNvPicPr>
          <p:nvPr/>
        </p:nvPicPr>
        <p:blipFill>
          <a:blip r:embed="rId4"/>
          <a:stretch>
            <a:fillRect/>
          </a:stretch>
        </p:blipFill>
        <p:spPr>
          <a:xfrm>
            <a:off x="6204013" y="2688814"/>
            <a:ext cx="3672916" cy="3728518"/>
          </a:xfrm>
          <a:prstGeom prst="rect">
            <a:avLst/>
          </a:prstGeom>
        </p:spPr>
      </p:pic>
      <p:sp>
        <p:nvSpPr>
          <p:cNvPr id="12" name="CasellaDiTesto 11">
            <a:extLst>
              <a:ext uri="{FF2B5EF4-FFF2-40B4-BE49-F238E27FC236}">
                <a16:creationId xmlns:a16="http://schemas.microsoft.com/office/drawing/2014/main" id="{88A5F375-676E-EB71-BE75-C7594200EB6E}"/>
              </a:ext>
            </a:extLst>
          </p:cNvPr>
          <p:cNvSpPr txBox="1"/>
          <p:nvPr/>
        </p:nvSpPr>
        <p:spPr>
          <a:xfrm>
            <a:off x="9974450" y="3260411"/>
            <a:ext cx="2098214" cy="2585323"/>
          </a:xfrm>
          <a:prstGeom prst="rect">
            <a:avLst/>
          </a:prstGeom>
          <a:noFill/>
        </p:spPr>
        <p:txBody>
          <a:bodyPr wrap="square">
            <a:spAutoFit/>
          </a:bodyPr>
          <a:lstStyle/>
          <a:p>
            <a:pPr algn="l"/>
            <a:r>
              <a:rPr lang="en-US" sz="1800" noProof="0" dirty="0"/>
              <a:t>Ground based experiments</a:t>
            </a:r>
            <a:r>
              <a:rPr lang="en-US" noProof="0" dirty="0"/>
              <a:t>:</a:t>
            </a:r>
          </a:p>
          <a:p>
            <a:pPr marL="285750" indent="-285750" algn="l">
              <a:buClr>
                <a:srgbClr val="00B050"/>
              </a:buClr>
              <a:buFont typeface="Wingdings" panose="05000000000000000000" pitchFamily="2" charset="2"/>
              <a:buChar char="ü"/>
            </a:pPr>
            <a:r>
              <a:rPr lang="en-US" sz="1800" noProof="0" dirty="0"/>
              <a:t>large collection areas, needed for TeV –</a:t>
            </a:r>
            <a:r>
              <a:rPr lang="en-US" sz="1800" noProof="0" dirty="0" err="1"/>
              <a:t>Eev</a:t>
            </a:r>
            <a:r>
              <a:rPr lang="en-US" sz="1800" noProof="0" dirty="0"/>
              <a:t> CR</a:t>
            </a:r>
          </a:p>
          <a:p>
            <a:pPr marL="285750" indent="-285750" algn="l">
              <a:buClr>
                <a:srgbClr val="FF0000"/>
              </a:buClr>
              <a:buFont typeface="Calibri" panose="020F0502020204030204" pitchFamily="34" charset="0"/>
              <a:buChar char="ꭓ"/>
            </a:pPr>
            <a:r>
              <a:rPr lang="en-US" sz="1800" noProof="0" dirty="0"/>
              <a:t>only indirect measurements (highly reliant on MC simulations)</a:t>
            </a:r>
            <a:endParaRPr lang="en-US" sz="1800" b="0" i="0" u="none" strike="noStrike" baseline="0" noProof="0" dirty="0"/>
          </a:p>
        </p:txBody>
      </p:sp>
    </p:spTree>
    <p:extLst>
      <p:ext uri="{BB962C8B-B14F-4D97-AF65-F5344CB8AC3E}">
        <p14:creationId xmlns:p14="http://schemas.microsoft.com/office/powerpoint/2010/main" val="25552562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AFFB6C0-4E6A-8CDE-FB25-7D8C3BFC6A26}"/>
              </a:ext>
            </a:extLst>
          </p:cNvPr>
          <p:cNvSpPr>
            <a:spLocks noGrp="1"/>
          </p:cNvSpPr>
          <p:nvPr>
            <p:ph type="title"/>
          </p:nvPr>
        </p:nvSpPr>
        <p:spPr/>
        <p:txBody>
          <a:bodyPr/>
          <a:lstStyle/>
          <a:p>
            <a:r>
              <a:rPr lang="en-US" noProof="0" dirty="0"/>
              <a:t>Satellite experiments</a:t>
            </a:r>
          </a:p>
        </p:txBody>
      </p:sp>
      <p:sp>
        <p:nvSpPr>
          <p:cNvPr id="3" name="Segnaposto contenuto 2">
            <a:extLst>
              <a:ext uri="{FF2B5EF4-FFF2-40B4-BE49-F238E27FC236}">
                <a16:creationId xmlns:a16="http://schemas.microsoft.com/office/drawing/2014/main" id="{DA0826D9-C7E2-3D31-B3FA-27E243FA5441}"/>
              </a:ext>
            </a:extLst>
          </p:cNvPr>
          <p:cNvSpPr>
            <a:spLocks noGrp="1"/>
          </p:cNvSpPr>
          <p:nvPr>
            <p:ph idx="1"/>
          </p:nvPr>
        </p:nvSpPr>
        <p:spPr>
          <a:xfrm>
            <a:off x="4943872" y="1628800"/>
            <a:ext cx="6409927" cy="4351338"/>
          </a:xfrm>
        </p:spPr>
        <p:txBody>
          <a:bodyPr>
            <a:normAutofit/>
          </a:bodyPr>
          <a:lstStyle/>
          <a:p>
            <a:pPr>
              <a:buClr>
                <a:srgbClr val="00B050"/>
              </a:buClr>
              <a:buFont typeface="Wingdings" panose="05000000000000000000" pitchFamily="2" charset="2"/>
              <a:buChar char="ü"/>
            </a:pPr>
            <a:r>
              <a:rPr lang="en-US" sz="2000" noProof="0" dirty="0"/>
              <a:t>Direct measurements outside atmosphere</a:t>
            </a:r>
          </a:p>
          <a:p>
            <a:pPr>
              <a:buClr>
                <a:srgbClr val="00B050"/>
              </a:buClr>
              <a:buFont typeface="Wingdings" panose="05000000000000000000" pitchFamily="2" charset="2"/>
              <a:buChar char="ü"/>
            </a:pPr>
            <a:r>
              <a:rPr lang="en-US" sz="2000" noProof="0" dirty="0"/>
              <a:t>Continuous duty cycles, typically many years of lifetime</a:t>
            </a:r>
          </a:p>
          <a:p>
            <a:pPr>
              <a:buClr>
                <a:srgbClr val="00B050"/>
              </a:buClr>
              <a:buFont typeface="Wingdings" panose="05000000000000000000" pitchFamily="2" charset="2"/>
              <a:buChar char="ü"/>
            </a:pPr>
            <a:r>
              <a:rPr lang="en-US" sz="2000" noProof="0" dirty="0"/>
              <a:t>Field of view covering the whole sky</a:t>
            </a:r>
          </a:p>
          <a:p>
            <a:pPr>
              <a:buClr>
                <a:srgbClr val="00B050"/>
              </a:buClr>
              <a:buFont typeface="Wingdings" panose="05000000000000000000" pitchFamily="2" charset="2"/>
              <a:buChar char="ü"/>
            </a:pPr>
            <a:endParaRPr lang="en-US" sz="2000" noProof="0" dirty="0"/>
          </a:p>
          <a:p>
            <a:pPr>
              <a:buClr>
                <a:srgbClr val="FF0000"/>
              </a:buClr>
              <a:buFont typeface="Calibri" panose="020F0502020204030204" pitchFamily="34" charset="0"/>
              <a:buChar char="ꭓ"/>
            </a:pPr>
            <a:r>
              <a:rPr lang="en-US" sz="2000" noProof="0" dirty="0"/>
              <a:t>Smaller acceptances</a:t>
            </a:r>
          </a:p>
          <a:p>
            <a:pPr>
              <a:buClr>
                <a:srgbClr val="FF0000"/>
              </a:buClr>
              <a:buFont typeface="Calibri" panose="020F0502020204030204" pitchFamily="34" charset="0"/>
              <a:buChar char="ꭓ"/>
            </a:pPr>
            <a:r>
              <a:rPr lang="en-US" sz="2000" noProof="0" dirty="0"/>
              <a:t>Operation in space and communications not trivial</a:t>
            </a:r>
          </a:p>
          <a:p>
            <a:pPr>
              <a:buClr>
                <a:srgbClr val="FF0000"/>
              </a:buClr>
              <a:buFont typeface="Calibri" panose="020F0502020204030204" pitchFamily="34" charset="0"/>
              <a:buChar char="ꭓ"/>
            </a:pPr>
            <a:r>
              <a:rPr lang="en-US" sz="2000" noProof="0" dirty="0"/>
              <a:t>Expensive </a:t>
            </a:r>
          </a:p>
          <a:p>
            <a:pPr>
              <a:buClr>
                <a:srgbClr val="FF0000"/>
              </a:buClr>
              <a:buFont typeface="Calibri" panose="020F0502020204030204" pitchFamily="34" charset="0"/>
              <a:buChar char="ꭓ"/>
            </a:pPr>
            <a:r>
              <a:rPr lang="en-US" sz="2000" noProof="0" dirty="0"/>
              <a:t>“Use once and destroy”</a:t>
            </a:r>
            <a:endParaRPr lang="en-US" sz="1800" noProof="0" dirty="0"/>
          </a:p>
        </p:txBody>
      </p:sp>
      <p:sp>
        <p:nvSpPr>
          <p:cNvPr id="4" name="Segnaposto piè di pagina 3">
            <a:extLst>
              <a:ext uri="{FF2B5EF4-FFF2-40B4-BE49-F238E27FC236}">
                <a16:creationId xmlns:a16="http://schemas.microsoft.com/office/drawing/2014/main" id="{071C2638-C6E8-349B-50B4-165B3DDBEAD1}"/>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54057A5F-2B57-0823-B36D-F33130B9C78F}"/>
              </a:ext>
            </a:extLst>
          </p:cNvPr>
          <p:cNvSpPr>
            <a:spLocks noGrp="1"/>
          </p:cNvSpPr>
          <p:nvPr>
            <p:ph type="sldNum" sz="quarter" idx="12"/>
          </p:nvPr>
        </p:nvSpPr>
        <p:spPr/>
        <p:txBody>
          <a:bodyPr/>
          <a:lstStyle/>
          <a:p>
            <a:fld id="{BFA7651A-8C76-4CD3-A460-B81892AEEC93}" type="slidenum">
              <a:rPr lang="en-US" noProof="0" smtClean="0"/>
              <a:pPr/>
              <a:t>11</a:t>
            </a:fld>
            <a:endParaRPr lang="en-US" noProof="0" dirty="0"/>
          </a:p>
        </p:txBody>
      </p:sp>
      <p:pic>
        <p:nvPicPr>
          <p:cNvPr id="7" name="Immagine 6">
            <a:extLst>
              <a:ext uri="{FF2B5EF4-FFF2-40B4-BE49-F238E27FC236}">
                <a16:creationId xmlns:a16="http://schemas.microsoft.com/office/drawing/2014/main" id="{7E3A583C-CE84-32FA-2265-7CCF846FE741}"/>
              </a:ext>
            </a:extLst>
          </p:cNvPr>
          <p:cNvPicPr>
            <a:picLocks noChangeAspect="1"/>
          </p:cNvPicPr>
          <p:nvPr/>
        </p:nvPicPr>
        <p:blipFill>
          <a:blip r:embed="rId2"/>
          <a:stretch>
            <a:fillRect/>
          </a:stretch>
        </p:blipFill>
        <p:spPr>
          <a:xfrm>
            <a:off x="681169" y="1155602"/>
            <a:ext cx="3722643" cy="2628955"/>
          </a:xfrm>
          <a:prstGeom prst="rect">
            <a:avLst/>
          </a:prstGeom>
        </p:spPr>
      </p:pic>
      <p:pic>
        <p:nvPicPr>
          <p:cNvPr id="9" name="Immagine 8">
            <a:extLst>
              <a:ext uri="{FF2B5EF4-FFF2-40B4-BE49-F238E27FC236}">
                <a16:creationId xmlns:a16="http://schemas.microsoft.com/office/drawing/2014/main" id="{7B5D75A7-5195-39F0-C682-A91920D6654E}"/>
              </a:ext>
            </a:extLst>
          </p:cNvPr>
          <p:cNvPicPr>
            <a:picLocks noChangeAspect="1"/>
          </p:cNvPicPr>
          <p:nvPr/>
        </p:nvPicPr>
        <p:blipFill>
          <a:blip r:embed="rId3"/>
          <a:stretch>
            <a:fillRect/>
          </a:stretch>
        </p:blipFill>
        <p:spPr>
          <a:xfrm>
            <a:off x="672319" y="4146474"/>
            <a:ext cx="3659485" cy="2052278"/>
          </a:xfrm>
          <a:prstGeom prst="rect">
            <a:avLst/>
          </a:prstGeom>
        </p:spPr>
      </p:pic>
    </p:spTree>
    <p:extLst>
      <p:ext uri="{BB962C8B-B14F-4D97-AF65-F5344CB8AC3E}">
        <p14:creationId xmlns:p14="http://schemas.microsoft.com/office/powerpoint/2010/main" val="1753829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034318-6F1B-B17D-11ED-8382F713BBB8}"/>
              </a:ext>
            </a:extLst>
          </p:cNvPr>
          <p:cNvSpPr>
            <a:spLocks noGrp="1"/>
          </p:cNvSpPr>
          <p:nvPr>
            <p:ph type="title"/>
          </p:nvPr>
        </p:nvSpPr>
        <p:spPr/>
        <p:txBody>
          <a:bodyPr/>
          <a:lstStyle/>
          <a:p>
            <a:r>
              <a:rPr lang="en-US" noProof="0" dirty="0"/>
              <a:t>Balloon experiments</a:t>
            </a:r>
          </a:p>
        </p:txBody>
      </p:sp>
      <p:sp>
        <p:nvSpPr>
          <p:cNvPr id="3" name="Segnaposto contenuto 2">
            <a:extLst>
              <a:ext uri="{FF2B5EF4-FFF2-40B4-BE49-F238E27FC236}">
                <a16:creationId xmlns:a16="http://schemas.microsoft.com/office/drawing/2014/main" id="{0B5E0A43-15C1-CF60-6D98-94259E83B2C9}"/>
              </a:ext>
            </a:extLst>
          </p:cNvPr>
          <p:cNvSpPr>
            <a:spLocks noGrp="1"/>
          </p:cNvSpPr>
          <p:nvPr>
            <p:ph idx="1"/>
          </p:nvPr>
        </p:nvSpPr>
        <p:spPr>
          <a:xfrm>
            <a:off x="5987987" y="1628800"/>
            <a:ext cx="5681245" cy="4351338"/>
          </a:xfrm>
        </p:spPr>
        <p:txBody>
          <a:bodyPr/>
          <a:lstStyle/>
          <a:p>
            <a:pPr algn="l">
              <a:buClr>
                <a:srgbClr val="00B050"/>
              </a:buClr>
              <a:buFont typeface="Wingdings" panose="05000000000000000000" pitchFamily="2" charset="2"/>
              <a:buChar char="ü"/>
            </a:pPr>
            <a:r>
              <a:rPr lang="en-US" sz="2000" b="0" i="0" u="none" strike="noStrike" baseline="0" noProof="0" dirty="0">
                <a:solidFill>
                  <a:srgbClr val="000000"/>
                </a:solidFill>
                <a:cs typeface="Helvetica" panose="020B0604020202020204" pitchFamily="34" charset="0"/>
              </a:rPr>
              <a:t>Larger acceptances than space borne experiments</a:t>
            </a:r>
          </a:p>
          <a:p>
            <a:pPr algn="l">
              <a:buClr>
                <a:srgbClr val="00B050"/>
              </a:buClr>
              <a:buFont typeface="Wingdings" panose="05000000000000000000" pitchFamily="2" charset="2"/>
              <a:buChar char="ü"/>
            </a:pPr>
            <a:r>
              <a:rPr lang="en-US" sz="2000" b="0" i="0" u="none" strike="noStrike" baseline="0" noProof="0" dirty="0">
                <a:solidFill>
                  <a:srgbClr val="000000"/>
                </a:solidFill>
                <a:cs typeface="Helvetica" panose="020B0604020202020204" pitchFamily="34" charset="0"/>
              </a:rPr>
              <a:t>Direct measurements</a:t>
            </a:r>
          </a:p>
          <a:p>
            <a:pPr>
              <a:buClr>
                <a:srgbClr val="00B050"/>
              </a:buClr>
              <a:buFont typeface="Wingdings" panose="05000000000000000000" pitchFamily="2" charset="2"/>
              <a:buChar char="ü"/>
            </a:pPr>
            <a:r>
              <a:rPr lang="en-US" sz="2000" noProof="0" dirty="0">
                <a:solidFill>
                  <a:srgbClr val="000000"/>
                </a:solidFill>
                <a:cs typeface="Helvetica" panose="020B0604020202020204" pitchFamily="34" charset="0"/>
              </a:rPr>
              <a:t>The payload can be recovered</a:t>
            </a:r>
            <a:endParaRPr lang="en-US" sz="2000" noProof="0" dirty="0">
              <a:cs typeface="Helvetica" panose="020B0604020202020204" pitchFamily="34" charset="0"/>
            </a:endParaRPr>
          </a:p>
          <a:p>
            <a:pPr algn="l">
              <a:buClr>
                <a:srgbClr val="00B050"/>
              </a:buClr>
              <a:buFont typeface="Wingdings" panose="05000000000000000000" pitchFamily="2" charset="2"/>
              <a:buChar char="ü"/>
            </a:pPr>
            <a:endParaRPr lang="en-US" sz="300" b="0" i="0" u="none" strike="noStrike" baseline="0" noProof="0" dirty="0">
              <a:solidFill>
                <a:srgbClr val="000000"/>
              </a:solidFill>
              <a:cs typeface="Helvetica" panose="020B0604020202020204" pitchFamily="34" charset="0"/>
            </a:endParaRPr>
          </a:p>
          <a:p>
            <a:pPr algn="l">
              <a:buClr>
                <a:srgbClr val="FF0000"/>
              </a:buClr>
              <a:buFont typeface="Helvetica" panose="020B0604020202020204" pitchFamily="34" charset="0"/>
              <a:buChar char="ꭓ"/>
            </a:pPr>
            <a:r>
              <a:rPr lang="en-US" sz="2000" b="0" i="0" u="none" strike="noStrike" baseline="0" noProof="0" dirty="0">
                <a:solidFill>
                  <a:srgbClr val="000000"/>
                </a:solidFill>
                <a:cs typeface="Helvetica" panose="020B0604020202020204" pitchFamily="34" charset="0"/>
              </a:rPr>
              <a:t>Orbit limited at poles for maximum 1 month</a:t>
            </a:r>
          </a:p>
          <a:p>
            <a:pPr algn="l">
              <a:buClr>
                <a:srgbClr val="FF0000"/>
              </a:buClr>
              <a:buFont typeface="Helvetica" panose="020B0604020202020204" pitchFamily="34" charset="0"/>
              <a:buChar char="ꭓ"/>
            </a:pPr>
            <a:r>
              <a:rPr lang="en-US" sz="2000" b="0" i="0" u="none" strike="noStrike" baseline="0" noProof="0" dirty="0">
                <a:solidFill>
                  <a:srgbClr val="000000"/>
                </a:solidFill>
                <a:cs typeface="Helvetica" panose="020B0604020202020204" pitchFamily="34" charset="0"/>
              </a:rPr>
              <a:t>Residual atmosphere above the payload</a:t>
            </a:r>
            <a:endParaRPr lang="en-US" sz="1800" b="0" i="0" u="none" strike="noStrike" baseline="0" noProof="0" dirty="0">
              <a:solidFill>
                <a:srgbClr val="000000"/>
              </a:solidFill>
              <a:cs typeface="Helvetica" panose="020B0604020202020204" pitchFamily="34" charset="0"/>
            </a:endParaRPr>
          </a:p>
        </p:txBody>
      </p:sp>
      <p:sp>
        <p:nvSpPr>
          <p:cNvPr id="4" name="Segnaposto piè di pagina 3">
            <a:extLst>
              <a:ext uri="{FF2B5EF4-FFF2-40B4-BE49-F238E27FC236}">
                <a16:creationId xmlns:a16="http://schemas.microsoft.com/office/drawing/2014/main" id="{17840AC1-48DF-462F-D42E-EC212ED072E8}"/>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2974ACD2-57FD-1B14-9506-0634CC796331}"/>
              </a:ext>
            </a:extLst>
          </p:cNvPr>
          <p:cNvSpPr>
            <a:spLocks noGrp="1"/>
          </p:cNvSpPr>
          <p:nvPr>
            <p:ph type="sldNum" sz="quarter" idx="12"/>
          </p:nvPr>
        </p:nvSpPr>
        <p:spPr/>
        <p:txBody>
          <a:bodyPr/>
          <a:lstStyle/>
          <a:p>
            <a:fld id="{BFA7651A-8C76-4CD3-A460-B81892AEEC93}" type="slidenum">
              <a:rPr lang="en-US" noProof="0" smtClean="0"/>
              <a:pPr/>
              <a:t>12</a:t>
            </a:fld>
            <a:endParaRPr lang="en-US" noProof="0" dirty="0"/>
          </a:p>
        </p:txBody>
      </p:sp>
      <p:pic>
        <p:nvPicPr>
          <p:cNvPr id="7" name="Immagine 6">
            <a:extLst>
              <a:ext uri="{FF2B5EF4-FFF2-40B4-BE49-F238E27FC236}">
                <a16:creationId xmlns:a16="http://schemas.microsoft.com/office/drawing/2014/main" id="{8D02CFD3-CE18-4506-5040-FCACFC0FF135}"/>
              </a:ext>
            </a:extLst>
          </p:cNvPr>
          <p:cNvPicPr>
            <a:picLocks noChangeAspect="1"/>
          </p:cNvPicPr>
          <p:nvPr/>
        </p:nvPicPr>
        <p:blipFill>
          <a:blip r:embed="rId2"/>
          <a:stretch>
            <a:fillRect/>
          </a:stretch>
        </p:blipFill>
        <p:spPr>
          <a:xfrm>
            <a:off x="407368" y="1334183"/>
            <a:ext cx="5182553" cy="3107548"/>
          </a:xfrm>
          <a:prstGeom prst="rect">
            <a:avLst/>
          </a:prstGeom>
        </p:spPr>
      </p:pic>
      <p:pic>
        <p:nvPicPr>
          <p:cNvPr id="9" name="Immagine 8">
            <a:extLst>
              <a:ext uri="{FF2B5EF4-FFF2-40B4-BE49-F238E27FC236}">
                <a16:creationId xmlns:a16="http://schemas.microsoft.com/office/drawing/2014/main" id="{99D3454D-4906-D7FC-44F2-E7AD8C902CAC}"/>
              </a:ext>
            </a:extLst>
          </p:cNvPr>
          <p:cNvPicPr>
            <a:picLocks/>
          </p:cNvPicPr>
          <p:nvPr/>
        </p:nvPicPr>
        <p:blipFill>
          <a:blip r:embed="rId3"/>
          <a:stretch>
            <a:fillRect/>
          </a:stretch>
        </p:blipFill>
        <p:spPr>
          <a:xfrm>
            <a:off x="5807968" y="3929062"/>
            <a:ext cx="2743200" cy="2745671"/>
          </a:xfrm>
          <a:prstGeom prst="rect">
            <a:avLst/>
          </a:prstGeom>
        </p:spPr>
      </p:pic>
      <p:pic>
        <p:nvPicPr>
          <p:cNvPr id="8" name="Immagine 7" descr="Immagine che contiene Terra, spazio, natura&#10;&#10;Descrizione generata automaticamente">
            <a:extLst>
              <a:ext uri="{FF2B5EF4-FFF2-40B4-BE49-F238E27FC236}">
                <a16:creationId xmlns:a16="http://schemas.microsoft.com/office/drawing/2014/main" id="{FC355C22-0A06-897B-BDA2-8820427D83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688288" y="3933056"/>
            <a:ext cx="2980945" cy="2749665"/>
          </a:xfrm>
          <a:prstGeom prst="rect">
            <a:avLst/>
          </a:prstGeom>
        </p:spPr>
      </p:pic>
    </p:spTree>
    <p:extLst>
      <p:ext uri="{BB962C8B-B14F-4D97-AF65-F5344CB8AC3E}">
        <p14:creationId xmlns:p14="http://schemas.microsoft.com/office/powerpoint/2010/main" val="31301852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2CD42EC-18F4-E6B0-9B8C-9EBC42C50E07}"/>
              </a:ext>
            </a:extLst>
          </p:cNvPr>
          <p:cNvSpPr>
            <a:spLocks noGrp="1"/>
          </p:cNvSpPr>
          <p:nvPr>
            <p:ph type="title"/>
          </p:nvPr>
        </p:nvSpPr>
        <p:spPr/>
        <p:txBody>
          <a:bodyPr/>
          <a:lstStyle/>
          <a:p>
            <a:r>
              <a:rPr lang="en-US" noProof="0" dirty="0"/>
              <a:t>Cosmic rays from space since 2000</a:t>
            </a:r>
          </a:p>
        </p:txBody>
      </p:sp>
      <p:sp>
        <p:nvSpPr>
          <p:cNvPr id="4" name="Segnaposto piè di pagina 3">
            <a:extLst>
              <a:ext uri="{FF2B5EF4-FFF2-40B4-BE49-F238E27FC236}">
                <a16:creationId xmlns:a16="http://schemas.microsoft.com/office/drawing/2014/main" id="{E2C58706-8937-4C34-B08C-8F1612B91877}"/>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6332F2D1-8F7B-A6F3-1FB2-905173A36689}"/>
              </a:ext>
            </a:extLst>
          </p:cNvPr>
          <p:cNvSpPr>
            <a:spLocks noGrp="1"/>
          </p:cNvSpPr>
          <p:nvPr>
            <p:ph type="sldNum" sz="quarter" idx="12"/>
          </p:nvPr>
        </p:nvSpPr>
        <p:spPr/>
        <p:txBody>
          <a:bodyPr/>
          <a:lstStyle/>
          <a:p>
            <a:fld id="{BFA7651A-8C76-4CD3-A460-B81892AEEC93}" type="slidenum">
              <a:rPr lang="en-US" noProof="0" smtClean="0"/>
              <a:pPr/>
              <a:t>13</a:t>
            </a:fld>
            <a:endParaRPr lang="en-US" noProof="0" dirty="0"/>
          </a:p>
        </p:txBody>
      </p:sp>
      <p:pic>
        <p:nvPicPr>
          <p:cNvPr id="12" name="Immagine 11">
            <a:extLst>
              <a:ext uri="{FF2B5EF4-FFF2-40B4-BE49-F238E27FC236}">
                <a16:creationId xmlns:a16="http://schemas.microsoft.com/office/drawing/2014/main" id="{9CFFF765-68D0-4D7D-5086-3AAB1E7CB6CD}"/>
              </a:ext>
            </a:extLst>
          </p:cNvPr>
          <p:cNvPicPr>
            <a:picLocks noChangeAspect="1"/>
          </p:cNvPicPr>
          <p:nvPr/>
        </p:nvPicPr>
        <p:blipFill>
          <a:blip r:embed="rId2"/>
          <a:stretch>
            <a:fillRect/>
          </a:stretch>
        </p:blipFill>
        <p:spPr>
          <a:xfrm>
            <a:off x="839416" y="980728"/>
            <a:ext cx="10436051" cy="5868652"/>
          </a:xfrm>
          <a:prstGeom prst="rect">
            <a:avLst/>
          </a:prstGeom>
        </p:spPr>
      </p:pic>
      <p:sp>
        <p:nvSpPr>
          <p:cNvPr id="13" name="Segnaposto piè di pagina 3">
            <a:extLst>
              <a:ext uri="{FF2B5EF4-FFF2-40B4-BE49-F238E27FC236}">
                <a16:creationId xmlns:a16="http://schemas.microsoft.com/office/drawing/2014/main" id="{3051415B-8138-7BD9-932F-979088CA900E}"/>
              </a:ext>
            </a:extLst>
          </p:cNvPr>
          <p:cNvSpPr txBox="1">
            <a:spLocks/>
          </p:cNvSpPr>
          <p:nvPr/>
        </p:nvSpPr>
        <p:spPr>
          <a:xfrm>
            <a:off x="659396" y="710854"/>
            <a:ext cx="1683804" cy="833177"/>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noProof="0" dirty="0">
                <a:solidFill>
                  <a:schemeClr val="bg1"/>
                </a:solidFill>
              </a:rPr>
              <a:t>Slide from V. </a:t>
            </a:r>
            <a:r>
              <a:rPr lang="en-US" sz="1200" noProof="0" dirty="0" err="1">
                <a:solidFill>
                  <a:schemeClr val="bg1"/>
                </a:solidFill>
              </a:rPr>
              <a:t>Vagelli</a:t>
            </a:r>
            <a:endParaRPr lang="en-US" sz="1200" noProof="0" dirty="0">
              <a:solidFill>
                <a:schemeClr val="bg1"/>
              </a:solidFill>
            </a:endParaRPr>
          </a:p>
        </p:txBody>
      </p:sp>
    </p:spTree>
    <p:extLst>
      <p:ext uri="{BB962C8B-B14F-4D97-AF65-F5344CB8AC3E}">
        <p14:creationId xmlns:p14="http://schemas.microsoft.com/office/powerpoint/2010/main" val="12751343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aria aperta, erba, Mongolfiera, cielo&#10;&#10;Descrizione generata automaticamente">
            <a:extLst>
              <a:ext uri="{FF2B5EF4-FFF2-40B4-BE49-F238E27FC236}">
                <a16:creationId xmlns:a16="http://schemas.microsoft.com/office/drawing/2014/main" id="{F7C98200-B2F5-9F67-61B3-21D3FAD0A128}"/>
              </a:ext>
            </a:extLst>
          </p:cNvPr>
          <p:cNvPicPr>
            <a:picLocks noChangeAspect="1"/>
          </p:cNvPicPr>
          <p:nvPr/>
        </p:nvPicPr>
        <p:blipFill rotWithShape="1">
          <a:blip r:embed="rId3" cstate="print">
            <a:alphaModFix amt="73000"/>
            <a:extLst>
              <a:ext uri="{28A0092B-C50C-407E-A947-70E740481C1C}">
                <a14:useLocalDpi xmlns:a14="http://schemas.microsoft.com/office/drawing/2010/main" val="0"/>
              </a:ext>
            </a:extLst>
          </a:blip>
          <a:srcRect l="25635" r="12678"/>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3" name="Segnaposto contenuto 2"/>
          <p:cNvSpPr>
            <a:spLocks noGrp="1"/>
          </p:cNvSpPr>
          <p:nvPr>
            <p:ph idx="1"/>
          </p:nvPr>
        </p:nvSpPr>
        <p:spPr>
          <a:xfrm>
            <a:off x="640080" y="2872899"/>
            <a:ext cx="8948308" cy="3320668"/>
          </a:xfrm>
        </p:spPr>
        <p:txBody>
          <a:bodyPr>
            <a:normAutofit/>
          </a:bodyPr>
          <a:lstStyle/>
          <a:p>
            <a:pPr>
              <a:buSzPct val="75000"/>
              <a:buFont typeface="Wingdings" panose="05000000000000000000" pitchFamily="2" charset="2"/>
              <a:buChar char="q"/>
            </a:pPr>
            <a:r>
              <a:rPr lang="en-US" sz="2200" noProof="0" dirty="0">
                <a:solidFill>
                  <a:srgbClr val="002060"/>
                </a:solidFill>
              </a:rPr>
              <a:t> Why space?</a:t>
            </a:r>
          </a:p>
          <a:p>
            <a:pPr>
              <a:buSzPct val="75000"/>
              <a:buFont typeface="Wingdings" panose="05000000000000000000" pitchFamily="2" charset="2"/>
              <a:buChar char="q"/>
            </a:pPr>
            <a:r>
              <a:rPr lang="en-US" sz="2200" noProof="0" dirty="0">
                <a:solidFill>
                  <a:srgbClr val="002060"/>
                </a:solidFill>
              </a:rPr>
              <a:t> Cosmic rays </a:t>
            </a:r>
          </a:p>
          <a:p>
            <a:pPr>
              <a:buSzPct val="75000"/>
              <a:buFont typeface="Wingdings" panose="05000000000000000000" pitchFamily="2" charset="2"/>
              <a:buChar char="q"/>
            </a:pPr>
            <a:r>
              <a:rPr lang="en-US" sz="4000" b="1" noProof="0" dirty="0">
                <a:solidFill>
                  <a:srgbClr val="002060"/>
                </a:solidFill>
              </a:rPr>
              <a:t> Challenges for electronics in space</a:t>
            </a:r>
          </a:p>
          <a:p>
            <a:pPr>
              <a:buSzPct val="75000"/>
              <a:buFont typeface="Wingdings" panose="05000000000000000000" pitchFamily="2" charset="2"/>
              <a:buChar char="q"/>
            </a:pPr>
            <a:r>
              <a:rPr lang="en-US" sz="2200" noProof="0" dirty="0">
                <a:solidFill>
                  <a:srgbClr val="002060"/>
                </a:solidFill>
              </a:rPr>
              <a:t> Space qualification</a:t>
            </a:r>
          </a:p>
          <a:p>
            <a:pPr>
              <a:buSzPct val="75000"/>
              <a:buFont typeface="Wingdings" panose="05000000000000000000" pitchFamily="2" charset="2"/>
              <a:buChar char="q"/>
            </a:pPr>
            <a:r>
              <a:rPr lang="en-US" sz="2200" noProof="0" dirty="0">
                <a:solidFill>
                  <a:srgbClr val="002060"/>
                </a:solidFill>
              </a:rPr>
              <a:t> Examples of TDAQ in space</a:t>
            </a:r>
          </a:p>
        </p:txBody>
      </p:sp>
      <p:sp>
        <p:nvSpPr>
          <p:cNvPr id="7" name="Segnaposto piè di pagina 6">
            <a:extLst>
              <a:ext uri="{FF2B5EF4-FFF2-40B4-BE49-F238E27FC236}">
                <a16:creationId xmlns:a16="http://schemas.microsoft.com/office/drawing/2014/main" id="{1777BE3C-3AA8-9883-E2BC-1E124021A1EA}"/>
              </a:ext>
            </a:extLst>
          </p:cNvPr>
          <p:cNvSpPr>
            <a:spLocks noGrp="1"/>
          </p:cNvSpPr>
          <p:nvPr>
            <p:ph type="ftr" sz="quarter" idx="11"/>
          </p:nvPr>
        </p:nvSpPr>
        <p:spPr/>
        <p:txBody>
          <a:bodyPr/>
          <a:lstStyle/>
          <a:p>
            <a:r>
              <a:rPr lang="en-US" noProof="0" dirty="0"/>
              <a:t>TDAQ for space - V. Scotti</a:t>
            </a:r>
          </a:p>
        </p:txBody>
      </p:sp>
      <p:sp>
        <p:nvSpPr>
          <p:cNvPr id="2" name="Slide Number Placeholder 1">
            <a:extLst>
              <a:ext uri="{FF2B5EF4-FFF2-40B4-BE49-F238E27FC236}">
                <a16:creationId xmlns:a16="http://schemas.microsoft.com/office/drawing/2014/main" id="{6992DDBB-40CE-4351-3F9B-A39D44314BC1}"/>
              </a:ext>
            </a:extLst>
          </p:cNvPr>
          <p:cNvSpPr>
            <a:spLocks noGrp="1"/>
          </p:cNvSpPr>
          <p:nvPr>
            <p:ph type="sldNum" sz="quarter" idx="12"/>
          </p:nvPr>
        </p:nvSpPr>
        <p:spPr/>
        <p:txBody>
          <a:bodyPr/>
          <a:lstStyle/>
          <a:p>
            <a:fld id="{BFA7651A-8C76-4CD3-A460-B81892AEEC93}" type="slidenum">
              <a:rPr lang="en-US" noProof="0" smtClean="0"/>
              <a:pPr/>
              <a:t>14</a:t>
            </a:fld>
            <a:endParaRPr lang="en-US" noProof="0" dirty="0"/>
          </a:p>
        </p:txBody>
      </p:sp>
    </p:spTree>
    <p:extLst>
      <p:ext uri="{BB962C8B-B14F-4D97-AF65-F5344CB8AC3E}">
        <p14:creationId xmlns:p14="http://schemas.microsoft.com/office/powerpoint/2010/main" val="1156253629"/>
      </p:ext>
    </p:extLst>
  </p:cSld>
  <p:clrMapOvr>
    <a:masterClrMapping/>
  </p:clrMapOvr>
  <mc:AlternateContent xmlns:mc="http://schemas.openxmlformats.org/markup-compatibility/2006" xmlns:p14="http://schemas.microsoft.com/office/powerpoint/2010/main">
    <mc:Choice Requires="p14">
      <p:transition spd="slow" p14:dur="2000" advTm="56643"/>
    </mc:Choice>
    <mc:Fallback xmlns="">
      <p:transition spd="slow" advTm="56643"/>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D311738-0C79-CB42-18FD-1D800877C8D2}"/>
              </a:ext>
            </a:extLst>
          </p:cNvPr>
          <p:cNvSpPr>
            <a:spLocks noGrp="1"/>
          </p:cNvSpPr>
          <p:nvPr>
            <p:ph type="title"/>
          </p:nvPr>
        </p:nvSpPr>
        <p:spPr/>
        <p:txBody>
          <a:bodyPr/>
          <a:lstStyle/>
          <a:p>
            <a:r>
              <a:rPr lang="en-US" noProof="0" dirty="0"/>
              <a:t>Getting to space</a:t>
            </a:r>
          </a:p>
        </p:txBody>
      </p:sp>
      <p:sp>
        <p:nvSpPr>
          <p:cNvPr id="3" name="Segnaposto contenuto 2">
            <a:extLst>
              <a:ext uri="{FF2B5EF4-FFF2-40B4-BE49-F238E27FC236}">
                <a16:creationId xmlns:a16="http://schemas.microsoft.com/office/drawing/2014/main" id="{A812A924-3A7A-7DC9-2BD2-581FBC643F04}"/>
              </a:ext>
            </a:extLst>
          </p:cNvPr>
          <p:cNvSpPr>
            <a:spLocks noGrp="1"/>
          </p:cNvSpPr>
          <p:nvPr>
            <p:ph idx="1"/>
          </p:nvPr>
        </p:nvSpPr>
        <p:spPr>
          <a:xfrm>
            <a:off x="8508268" y="1268760"/>
            <a:ext cx="3492387" cy="4351338"/>
          </a:xfrm>
        </p:spPr>
        <p:txBody>
          <a:bodyPr>
            <a:normAutofit/>
          </a:bodyPr>
          <a:lstStyle/>
          <a:p>
            <a:pPr marL="0" indent="0">
              <a:buNone/>
            </a:pPr>
            <a:r>
              <a:rPr lang="en-US" sz="1800" b="1" noProof="0" dirty="0">
                <a:solidFill>
                  <a:srgbClr val="C00000"/>
                </a:solidFill>
              </a:rPr>
              <a:t>Mechanical</a:t>
            </a:r>
            <a:r>
              <a:rPr lang="en-US" sz="1800" noProof="0" dirty="0"/>
              <a:t> stress at launch: huge mechanical vibrations can cause problems, such as resonance, in the electronic components</a:t>
            </a:r>
          </a:p>
          <a:p>
            <a:pPr marL="0" indent="0">
              <a:buNone/>
            </a:pPr>
            <a:endParaRPr lang="en-US" sz="1800" noProof="0" dirty="0"/>
          </a:p>
          <a:p>
            <a:r>
              <a:rPr lang="en-US" sz="1800" noProof="0" dirty="0"/>
              <a:t>Static acceleration up to 3g</a:t>
            </a:r>
          </a:p>
          <a:p>
            <a:r>
              <a:rPr lang="en-US" sz="1800" noProof="0" dirty="0"/>
              <a:t>Random and sinusoidal vibration: </a:t>
            </a:r>
            <a:r>
              <a:rPr lang="en-US" sz="1800" dirty="0">
                <a:solidFill>
                  <a:prstClr val="black"/>
                </a:solidFill>
              </a:rPr>
              <a:t>20-2000 Hz 3,2 </a:t>
            </a:r>
            <a:r>
              <a:rPr lang="en-US" sz="1800" dirty="0" err="1">
                <a:solidFill>
                  <a:prstClr val="black"/>
                </a:solidFill>
              </a:rPr>
              <a:t>grms</a:t>
            </a:r>
            <a:endParaRPr lang="en-US" sz="1800" noProof="0" dirty="0"/>
          </a:p>
          <a:p>
            <a:r>
              <a:rPr lang="en-US" sz="1800" dirty="0"/>
              <a:t>Depressurization: </a:t>
            </a:r>
            <a:r>
              <a:rPr lang="en-GB" sz="1800" dirty="0">
                <a:solidFill>
                  <a:prstClr val="black"/>
                </a:solidFill>
              </a:rPr>
              <a:t>pressure drop from 1 bar to 0 in less than 2 minutes</a:t>
            </a:r>
            <a:endParaRPr lang="en-US" sz="1800" noProof="0" dirty="0"/>
          </a:p>
          <a:p>
            <a:r>
              <a:rPr lang="en-US" sz="1800" noProof="0" dirty="0" err="1"/>
              <a:t>Pyroshock</a:t>
            </a:r>
            <a:r>
              <a:rPr lang="en-US" sz="1800" dirty="0"/>
              <a:t> </a:t>
            </a:r>
            <a:r>
              <a:rPr lang="en-US" altLang="en-US" sz="1800" dirty="0">
                <a:solidFill>
                  <a:prstClr val="black"/>
                </a:solidFill>
              </a:rPr>
              <a:t>&gt;1000Hz</a:t>
            </a:r>
            <a:endParaRPr lang="en-US" sz="1800" noProof="0" dirty="0"/>
          </a:p>
          <a:p>
            <a:pPr marL="0" indent="0">
              <a:buNone/>
            </a:pPr>
            <a:endParaRPr lang="en-US" noProof="0" dirty="0"/>
          </a:p>
        </p:txBody>
      </p:sp>
      <p:sp>
        <p:nvSpPr>
          <p:cNvPr id="4" name="Segnaposto piè di pagina 3">
            <a:extLst>
              <a:ext uri="{FF2B5EF4-FFF2-40B4-BE49-F238E27FC236}">
                <a16:creationId xmlns:a16="http://schemas.microsoft.com/office/drawing/2014/main" id="{20997EB0-9447-B082-EC25-8C36CE8BD6CC}"/>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A206E74F-0B60-B9F9-59FF-1CC59C8D8258}"/>
              </a:ext>
            </a:extLst>
          </p:cNvPr>
          <p:cNvSpPr>
            <a:spLocks noGrp="1"/>
          </p:cNvSpPr>
          <p:nvPr>
            <p:ph type="sldNum" sz="quarter" idx="12"/>
          </p:nvPr>
        </p:nvSpPr>
        <p:spPr/>
        <p:txBody>
          <a:bodyPr/>
          <a:lstStyle/>
          <a:p>
            <a:fld id="{BFA7651A-8C76-4CD3-A460-B81892AEEC93}" type="slidenum">
              <a:rPr lang="en-US" noProof="0" smtClean="0"/>
              <a:pPr/>
              <a:t>15</a:t>
            </a:fld>
            <a:endParaRPr lang="en-US" noProof="0" dirty="0"/>
          </a:p>
        </p:txBody>
      </p:sp>
      <p:sp>
        <p:nvSpPr>
          <p:cNvPr id="6" name="Segnaposto contenuto 2">
            <a:extLst>
              <a:ext uri="{FF2B5EF4-FFF2-40B4-BE49-F238E27FC236}">
                <a16:creationId xmlns:a16="http://schemas.microsoft.com/office/drawing/2014/main" id="{C0B3B527-2D6C-6C32-D74A-130B172CFA1D}"/>
              </a:ext>
            </a:extLst>
          </p:cNvPr>
          <p:cNvSpPr txBox="1">
            <a:spLocks/>
          </p:cNvSpPr>
          <p:nvPr/>
        </p:nvSpPr>
        <p:spPr>
          <a:xfrm>
            <a:off x="2279576" y="1628800"/>
            <a:ext cx="6624736" cy="1945788"/>
          </a:xfrm>
          <a:prstGeom prst="rect">
            <a:avLst/>
          </a:prstGeom>
        </p:spPr>
        <p:txBody>
          <a:bodyPr vert="horz" lIns="91440" tIns="45720" rIns="91440" bIns="45720" numCol="2"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endParaRPr lang="en-US" sz="1800" noProof="0" dirty="0"/>
          </a:p>
        </p:txBody>
      </p:sp>
      <p:pic>
        <p:nvPicPr>
          <p:cNvPr id="7" name="WhatsApp Video 2025-06-14 at 12.46.29">
            <a:hlinkClick r:id="" action="ppaction://media"/>
            <a:extLst>
              <a:ext uri="{FF2B5EF4-FFF2-40B4-BE49-F238E27FC236}">
                <a16:creationId xmlns:a16="http://schemas.microsoft.com/office/drawing/2014/main" id="{E0DCED3E-E7B7-6BF4-56DA-D913F5838D38}"/>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98424" y="1175662"/>
            <a:ext cx="8271303" cy="4652608"/>
          </a:xfrm>
          <a:prstGeom prst="rect">
            <a:avLst/>
          </a:prstGeom>
        </p:spPr>
      </p:pic>
    </p:spTree>
    <p:extLst>
      <p:ext uri="{BB962C8B-B14F-4D97-AF65-F5344CB8AC3E}">
        <p14:creationId xmlns:p14="http://schemas.microsoft.com/office/powerpoint/2010/main" val="1172669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510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7"/>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7"/>
                                        </p:tgtEl>
                                      </p:cBhvr>
                                    </p:cmd>
                                  </p:childTnLst>
                                </p:cTn>
                              </p:par>
                            </p:childTnLst>
                          </p:cTn>
                        </p:par>
                      </p:childTnLst>
                    </p:cTn>
                  </p:par>
                </p:childTnLst>
              </p:cTn>
              <p:nextCondLst>
                <p:cond evt="onClick" delay="0">
                  <p:tgtEl>
                    <p:spTgt spid="7"/>
                  </p:tgtEl>
                </p:cond>
              </p:nextCondLst>
            </p:seq>
            <p:video>
              <p:cMediaNode vol="80000">
                <p:cTn id="12" fill="hold" display="0">
                  <p:stCondLst>
                    <p:cond delay="indefinite"/>
                  </p:stCondLst>
                </p:cTn>
                <p:tgtEl>
                  <p:spTgt spid="7"/>
                </p:tgtEl>
              </p:cMediaNode>
            </p:vide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1A6AF98-ACBA-E436-8FD3-259BAE697F98}"/>
              </a:ext>
            </a:extLst>
          </p:cNvPr>
          <p:cNvSpPr>
            <a:spLocks noGrp="1"/>
          </p:cNvSpPr>
          <p:nvPr>
            <p:ph type="title"/>
          </p:nvPr>
        </p:nvSpPr>
        <p:spPr>
          <a:xfrm>
            <a:off x="515379" y="8620"/>
            <a:ext cx="11187587" cy="1325563"/>
          </a:xfrm>
        </p:spPr>
        <p:txBody>
          <a:bodyPr/>
          <a:lstStyle/>
          <a:p>
            <a:r>
              <a:rPr lang="en-US" noProof="0" dirty="0"/>
              <a:t>The hard life of electronics in space</a:t>
            </a:r>
          </a:p>
        </p:txBody>
      </p:sp>
      <p:sp>
        <p:nvSpPr>
          <p:cNvPr id="4" name="Segnaposto piè di pagina 3">
            <a:extLst>
              <a:ext uri="{FF2B5EF4-FFF2-40B4-BE49-F238E27FC236}">
                <a16:creationId xmlns:a16="http://schemas.microsoft.com/office/drawing/2014/main" id="{E9724A9A-543A-9343-7D9B-A86416210D49}"/>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59713376-24BF-14BC-3E67-8093BC066737}"/>
              </a:ext>
            </a:extLst>
          </p:cNvPr>
          <p:cNvSpPr>
            <a:spLocks noGrp="1"/>
          </p:cNvSpPr>
          <p:nvPr>
            <p:ph type="sldNum" sz="quarter" idx="12"/>
          </p:nvPr>
        </p:nvSpPr>
        <p:spPr/>
        <p:txBody>
          <a:bodyPr/>
          <a:lstStyle/>
          <a:p>
            <a:fld id="{BFA7651A-8C76-4CD3-A460-B81892AEEC93}" type="slidenum">
              <a:rPr lang="en-US" noProof="0" smtClean="0"/>
              <a:pPr/>
              <a:t>16</a:t>
            </a:fld>
            <a:endParaRPr lang="en-US" noProof="0" dirty="0"/>
          </a:p>
        </p:txBody>
      </p:sp>
      <p:sp>
        <p:nvSpPr>
          <p:cNvPr id="14" name="CasellaDiTesto 13">
            <a:extLst>
              <a:ext uri="{FF2B5EF4-FFF2-40B4-BE49-F238E27FC236}">
                <a16:creationId xmlns:a16="http://schemas.microsoft.com/office/drawing/2014/main" id="{73C473E2-F7B6-D913-4168-13634E1A0733}"/>
              </a:ext>
            </a:extLst>
          </p:cNvPr>
          <p:cNvSpPr txBox="1"/>
          <p:nvPr/>
        </p:nvSpPr>
        <p:spPr>
          <a:xfrm>
            <a:off x="8040216" y="1232756"/>
            <a:ext cx="3564396" cy="5078313"/>
          </a:xfrm>
          <a:prstGeom prst="rect">
            <a:avLst/>
          </a:prstGeom>
          <a:noFill/>
        </p:spPr>
        <p:txBody>
          <a:bodyPr wrap="square">
            <a:spAutoFit/>
          </a:bodyPr>
          <a:lstStyle/>
          <a:p>
            <a:pPr marL="0" indent="0">
              <a:buNone/>
            </a:pPr>
            <a:r>
              <a:rPr lang="en-US" sz="1800" noProof="0" dirty="0"/>
              <a:t>Space is a harsh environment from many points of view:</a:t>
            </a:r>
          </a:p>
          <a:p>
            <a:pPr marL="0" indent="0">
              <a:buNone/>
            </a:pPr>
            <a:endParaRPr lang="en-US" sz="1800" noProof="0" dirty="0"/>
          </a:p>
          <a:p>
            <a:pPr marL="285750" indent="-285750">
              <a:buFont typeface="Arial" panose="020B0604020202020204" pitchFamily="34" charset="0"/>
              <a:buChar char="•"/>
            </a:pPr>
            <a:r>
              <a:rPr lang="en-US" b="1" noProof="0" dirty="0">
                <a:solidFill>
                  <a:schemeClr val="accent5">
                    <a:lumMod val="75000"/>
                  </a:schemeClr>
                </a:solidFill>
              </a:rPr>
              <a:t>Thermal</a:t>
            </a:r>
            <a:r>
              <a:rPr lang="en-US" noProof="0" dirty="0"/>
              <a:t>: extreme temperature variations due to Sun-light (seasonal, day-night effects): no atmosphere, hence no heat dissipation</a:t>
            </a:r>
          </a:p>
          <a:p>
            <a:pPr marL="285750" indent="-285750">
              <a:buFont typeface="Arial" panose="020B0604020202020204" pitchFamily="34" charset="0"/>
              <a:buChar char="•"/>
            </a:pPr>
            <a:endParaRPr lang="en-US" b="1" noProof="0" dirty="0">
              <a:solidFill>
                <a:schemeClr val="accent5">
                  <a:lumMod val="75000"/>
                </a:schemeClr>
              </a:solidFill>
            </a:endParaRPr>
          </a:p>
          <a:p>
            <a:pPr marL="285750" indent="-285750">
              <a:buFont typeface="Arial" panose="020B0604020202020204" pitchFamily="34" charset="0"/>
              <a:buChar char="•"/>
            </a:pPr>
            <a:r>
              <a:rPr lang="en-US" b="1" noProof="0" dirty="0">
                <a:solidFill>
                  <a:schemeClr val="accent5">
                    <a:lumMod val="75000"/>
                  </a:schemeClr>
                </a:solidFill>
              </a:rPr>
              <a:t>Vacuum</a:t>
            </a:r>
            <a:r>
              <a:rPr lang="en-US" noProof="0" dirty="0"/>
              <a:t>: prevents heat dissipation, can cause outgassing and it’s a favorable environment for tin whiskers</a:t>
            </a:r>
          </a:p>
          <a:p>
            <a:endParaRPr lang="en-US" noProof="0" dirty="0"/>
          </a:p>
          <a:p>
            <a:pPr marL="285750" indent="-285750">
              <a:buFont typeface="Arial" panose="020B0604020202020204" pitchFamily="34" charset="0"/>
              <a:buChar char="•"/>
            </a:pPr>
            <a:r>
              <a:rPr lang="en-US" b="1" noProof="0" dirty="0">
                <a:solidFill>
                  <a:schemeClr val="accent5">
                    <a:lumMod val="75000"/>
                  </a:schemeClr>
                </a:solidFill>
              </a:rPr>
              <a:t>Electromagnetic</a:t>
            </a:r>
            <a:r>
              <a:rPr lang="en-US" noProof="0" dirty="0"/>
              <a:t>: high levels of contamination on surfaces can contribute to electrostatic discharge</a:t>
            </a:r>
          </a:p>
        </p:txBody>
      </p:sp>
      <p:pic>
        <p:nvPicPr>
          <p:cNvPr id="16" name="Immagine 15" descr="Immagine che contiene testo, schermata, cerchio, Universo&#10;&#10;Descrizione generata automaticamente">
            <a:extLst>
              <a:ext uri="{FF2B5EF4-FFF2-40B4-BE49-F238E27FC236}">
                <a16:creationId xmlns:a16="http://schemas.microsoft.com/office/drawing/2014/main" id="{DB5CCC57-FAE2-C464-7BDA-44BAF39884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415" y="1124744"/>
            <a:ext cx="7429541" cy="5113048"/>
          </a:xfrm>
          <a:prstGeom prst="rect">
            <a:avLst/>
          </a:prstGeom>
        </p:spPr>
      </p:pic>
    </p:spTree>
    <p:extLst>
      <p:ext uri="{BB962C8B-B14F-4D97-AF65-F5344CB8AC3E}">
        <p14:creationId xmlns:p14="http://schemas.microsoft.com/office/powerpoint/2010/main" val="1096874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1A6AF98-ACBA-E436-8FD3-259BAE697F98}"/>
              </a:ext>
            </a:extLst>
          </p:cNvPr>
          <p:cNvSpPr>
            <a:spLocks noGrp="1"/>
          </p:cNvSpPr>
          <p:nvPr>
            <p:ph type="title"/>
          </p:nvPr>
        </p:nvSpPr>
        <p:spPr>
          <a:xfrm>
            <a:off x="515379" y="8620"/>
            <a:ext cx="11187587" cy="1325563"/>
          </a:xfrm>
        </p:spPr>
        <p:txBody>
          <a:bodyPr/>
          <a:lstStyle/>
          <a:p>
            <a:r>
              <a:rPr lang="en-US" noProof="0" dirty="0"/>
              <a:t>Cosmic rays, aren’t they dangerous?</a:t>
            </a:r>
          </a:p>
        </p:txBody>
      </p:sp>
      <p:sp>
        <p:nvSpPr>
          <p:cNvPr id="4" name="Segnaposto piè di pagina 3">
            <a:extLst>
              <a:ext uri="{FF2B5EF4-FFF2-40B4-BE49-F238E27FC236}">
                <a16:creationId xmlns:a16="http://schemas.microsoft.com/office/drawing/2014/main" id="{E9724A9A-543A-9343-7D9B-A86416210D49}"/>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59713376-24BF-14BC-3E67-8093BC066737}"/>
              </a:ext>
            </a:extLst>
          </p:cNvPr>
          <p:cNvSpPr>
            <a:spLocks noGrp="1"/>
          </p:cNvSpPr>
          <p:nvPr>
            <p:ph type="sldNum" sz="quarter" idx="12"/>
          </p:nvPr>
        </p:nvSpPr>
        <p:spPr/>
        <p:txBody>
          <a:bodyPr/>
          <a:lstStyle/>
          <a:p>
            <a:fld id="{BFA7651A-8C76-4CD3-A460-B81892AEEC93}" type="slidenum">
              <a:rPr lang="en-US" noProof="0" smtClean="0"/>
              <a:pPr/>
              <a:t>17</a:t>
            </a:fld>
            <a:endParaRPr lang="en-US" noProof="0" dirty="0"/>
          </a:p>
        </p:txBody>
      </p:sp>
      <p:sp>
        <p:nvSpPr>
          <p:cNvPr id="14" name="CasellaDiTesto 13">
            <a:extLst>
              <a:ext uri="{FF2B5EF4-FFF2-40B4-BE49-F238E27FC236}">
                <a16:creationId xmlns:a16="http://schemas.microsoft.com/office/drawing/2014/main" id="{73C473E2-F7B6-D913-4168-13634E1A0733}"/>
              </a:ext>
            </a:extLst>
          </p:cNvPr>
          <p:cNvSpPr txBox="1"/>
          <p:nvPr/>
        </p:nvSpPr>
        <p:spPr>
          <a:xfrm>
            <a:off x="7068108" y="1308435"/>
            <a:ext cx="4536504" cy="3970318"/>
          </a:xfrm>
          <a:prstGeom prst="rect">
            <a:avLst/>
          </a:prstGeom>
          <a:noFill/>
        </p:spPr>
        <p:txBody>
          <a:bodyPr wrap="square">
            <a:spAutoFit/>
          </a:bodyPr>
          <a:lstStyle/>
          <a:p>
            <a:r>
              <a:rPr lang="en-US" b="1" noProof="0" dirty="0">
                <a:solidFill>
                  <a:schemeClr val="accent5">
                    <a:lumMod val="75000"/>
                  </a:schemeClr>
                </a:solidFill>
              </a:rPr>
              <a:t>Radiation</a:t>
            </a:r>
            <a:r>
              <a:rPr lang="en-US" noProof="0" dirty="0"/>
              <a:t>: large variations in the levels of and types of radiation a spacecraft may encounter (Low Earth Orbit, Geostationary Orbits or Interplanetary Missions). The radiation levels also vary with the solar cycle.</a:t>
            </a:r>
          </a:p>
          <a:p>
            <a:endParaRPr lang="en-US" noProof="0" dirty="0"/>
          </a:p>
          <a:p>
            <a:r>
              <a:rPr lang="en-US" noProof="0" dirty="0"/>
              <a:t>The radiation environment close to Earth is divided into two categories: </a:t>
            </a:r>
          </a:p>
          <a:p>
            <a:pPr marL="285750" indent="-285750">
              <a:buFont typeface="Arial" panose="020B0604020202020204" pitchFamily="34" charset="0"/>
              <a:buChar char="•"/>
            </a:pPr>
            <a:r>
              <a:rPr lang="en-US" noProof="0" dirty="0"/>
              <a:t>particles </a:t>
            </a:r>
            <a:r>
              <a:rPr lang="en-US" b="1" noProof="0" dirty="0"/>
              <a:t>trapped</a:t>
            </a:r>
            <a:r>
              <a:rPr lang="en-US" noProof="0" dirty="0"/>
              <a:t> in the Van Allen belts: energetic protons, electrons, and heavy ions</a:t>
            </a:r>
          </a:p>
          <a:p>
            <a:pPr marL="285750" indent="-285750">
              <a:buFont typeface="Arial" panose="020B0604020202020204" pitchFamily="34" charset="0"/>
              <a:buChar char="•"/>
            </a:pPr>
            <a:r>
              <a:rPr lang="en-US" b="1" noProof="0" dirty="0"/>
              <a:t>transient</a:t>
            </a:r>
            <a:r>
              <a:rPr lang="en-US" noProof="0" dirty="0"/>
              <a:t> radiation: galactic cosmic ray particles and particles from solar events (coronal mass ejections and solar flares)</a:t>
            </a:r>
          </a:p>
        </p:txBody>
      </p:sp>
      <p:pic>
        <p:nvPicPr>
          <p:cNvPr id="8" name="Immagine 7" descr="Immagine che contiene testo, grafica, Elementi grafici, schermata&#10;&#10;Descrizione generata automaticamente">
            <a:extLst>
              <a:ext uri="{FF2B5EF4-FFF2-40B4-BE49-F238E27FC236}">
                <a16:creationId xmlns:a16="http://schemas.microsoft.com/office/drawing/2014/main" id="{5F9E1B4A-4434-CC2E-C16E-6023932A3F84}"/>
              </a:ext>
            </a:extLst>
          </p:cNvPr>
          <p:cNvPicPr>
            <a:picLocks noChangeAspect="1"/>
          </p:cNvPicPr>
          <p:nvPr/>
        </p:nvPicPr>
        <p:blipFill rotWithShape="1">
          <a:blip r:embed="rId3">
            <a:extLst>
              <a:ext uri="{28A0092B-C50C-407E-A947-70E740481C1C}">
                <a14:useLocalDpi xmlns:a14="http://schemas.microsoft.com/office/drawing/2010/main" val="0"/>
              </a:ext>
            </a:extLst>
          </a:blip>
          <a:srcRect l="18143" t="12478" r="17784" b="14896"/>
          <a:stretch/>
        </p:blipFill>
        <p:spPr>
          <a:xfrm>
            <a:off x="443372" y="1196752"/>
            <a:ext cx="6444716" cy="4104456"/>
          </a:xfrm>
          <a:prstGeom prst="rect">
            <a:avLst/>
          </a:prstGeom>
        </p:spPr>
      </p:pic>
      <p:sp>
        <p:nvSpPr>
          <p:cNvPr id="11" name="CasellaDiTesto 10">
            <a:extLst>
              <a:ext uri="{FF2B5EF4-FFF2-40B4-BE49-F238E27FC236}">
                <a16:creationId xmlns:a16="http://schemas.microsoft.com/office/drawing/2014/main" id="{B182FAEF-7AB6-9438-A0D4-7C28A9A555F9}"/>
              </a:ext>
            </a:extLst>
          </p:cNvPr>
          <p:cNvSpPr txBox="1"/>
          <p:nvPr/>
        </p:nvSpPr>
        <p:spPr>
          <a:xfrm>
            <a:off x="2531604" y="5445224"/>
            <a:ext cx="9171362" cy="923330"/>
          </a:xfrm>
          <a:prstGeom prst="rect">
            <a:avLst/>
          </a:prstGeom>
          <a:noFill/>
        </p:spPr>
        <p:txBody>
          <a:bodyPr wrap="square">
            <a:spAutoFit/>
          </a:bodyPr>
          <a:lstStyle/>
          <a:p>
            <a:r>
              <a:rPr lang="en-US" noProof="0" dirty="0"/>
              <a:t>There are two primary ways that radiation can affect satellite electronics:</a:t>
            </a:r>
          </a:p>
          <a:p>
            <a:pPr marL="285750" indent="-285750">
              <a:buFont typeface="Arial" panose="020B0604020202020204" pitchFamily="34" charset="0"/>
              <a:buChar char="•"/>
            </a:pPr>
            <a:r>
              <a:rPr lang="en-US" noProof="0" dirty="0"/>
              <a:t>Total Ionizing Dose (TID): long-term failure mechanism </a:t>
            </a:r>
          </a:p>
          <a:p>
            <a:pPr marL="285750" indent="-285750">
              <a:buFont typeface="Arial" panose="020B0604020202020204" pitchFamily="34" charset="0"/>
              <a:buChar char="•"/>
            </a:pPr>
            <a:r>
              <a:rPr lang="en-US" noProof="0" dirty="0"/>
              <a:t>Single Event Effects (SEEs): instantaneous failure mechanism</a:t>
            </a:r>
          </a:p>
        </p:txBody>
      </p:sp>
    </p:spTree>
    <p:extLst>
      <p:ext uri="{BB962C8B-B14F-4D97-AF65-F5344CB8AC3E}">
        <p14:creationId xmlns:p14="http://schemas.microsoft.com/office/powerpoint/2010/main" val="38374966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B0B5DFA-966E-BECB-3F05-930BB42867E6}"/>
              </a:ext>
            </a:extLst>
          </p:cNvPr>
          <p:cNvSpPr>
            <a:spLocks noGrp="1"/>
          </p:cNvSpPr>
          <p:nvPr>
            <p:ph type="title"/>
          </p:nvPr>
        </p:nvSpPr>
        <p:spPr/>
        <p:txBody>
          <a:bodyPr/>
          <a:lstStyle/>
          <a:p>
            <a:r>
              <a:rPr lang="en-US" noProof="0" dirty="0"/>
              <a:t>Electronics in space, how to survive</a:t>
            </a:r>
          </a:p>
        </p:txBody>
      </p:sp>
      <p:sp>
        <p:nvSpPr>
          <p:cNvPr id="3" name="Segnaposto contenuto 2">
            <a:extLst>
              <a:ext uri="{FF2B5EF4-FFF2-40B4-BE49-F238E27FC236}">
                <a16:creationId xmlns:a16="http://schemas.microsoft.com/office/drawing/2014/main" id="{332A8709-72E3-40EB-3DED-0A53A02973E9}"/>
              </a:ext>
            </a:extLst>
          </p:cNvPr>
          <p:cNvSpPr>
            <a:spLocks noGrp="1"/>
          </p:cNvSpPr>
          <p:nvPr>
            <p:ph idx="1"/>
          </p:nvPr>
        </p:nvSpPr>
        <p:spPr>
          <a:xfrm>
            <a:off x="4187788" y="1428774"/>
            <a:ext cx="7596844" cy="4700525"/>
          </a:xfrm>
        </p:spPr>
        <p:txBody>
          <a:bodyPr>
            <a:normAutofit/>
          </a:bodyPr>
          <a:lstStyle/>
          <a:p>
            <a:pPr marL="0" indent="0">
              <a:buNone/>
            </a:pPr>
            <a:r>
              <a:rPr lang="en-US" sz="1800" noProof="0" dirty="0">
                <a:solidFill>
                  <a:srgbClr val="002060"/>
                </a:solidFill>
              </a:rPr>
              <a:t>Careful design, model validation and qualification are needed to ensure highest possible reliability</a:t>
            </a:r>
          </a:p>
          <a:p>
            <a:pPr marL="0" indent="0">
              <a:buNone/>
            </a:pPr>
            <a:endParaRPr lang="en-US" sz="1800" noProof="0" dirty="0">
              <a:solidFill>
                <a:srgbClr val="002060"/>
              </a:solidFill>
            </a:endParaRPr>
          </a:p>
          <a:p>
            <a:r>
              <a:rPr lang="en-US" sz="1800" b="1" noProof="0" dirty="0">
                <a:solidFill>
                  <a:srgbClr val="002060"/>
                </a:solidFill>
              </a:rPr>
              <a:t>Conductive</a:t>
            </a:r>
            <a:r>
              <a:rPr lang="en-US" sz="1800" noProof="0" dirty="0">
                <a:solidFill>
                  <a:srgbClr val="002060"/>
                </a:solidFill>
              </a:rPr>
              <a:t>/radiative heat transfer</a:t>
            </a:r>
          </a:p>
          <a:p>
            <a:r>
              <a:rPr lang="en-US" sz="1800" b="1" noProof="0" dirty="0">
                <a:solidFill>
                  <a:srgbClr val="002060"/>
                </a:solidFill>
              </a:rPr>
              <a:t>Ceramic</a:t>
            </a:r>
            <a:r>
              <a:rPr lang="en-US" sz="1800" noProof="0" dirty="0">
                <a:solidFill>
                  <a:srgbClr val="002060"/>
                </a:solidFill>
              </a:rPr>
              <a:t> rather than plastic components to avoid outgassing (PCBs without serigraphy)</a:t>
            </a:r>
          </a:p>
          <a:p>
            <a:r>
              <a:rPr lang="en-US" sz="1800" b="1" noProof="0" dirty="0">
                <a:solidFill>
                  <a:srgbClr val="002060"/>
                </a:solidFill>
              </a:rPr>
              <a:t>Lead-based</a:t>
            </a:r>
            <a:r>
              <a:rPr lang="en-US" sz="1800" noProof="0" dirty="0">
                <a:solidFill>
                  <a:srgbClr val="002060"/>
                </a:solidFill>
              </a:rPr>
              <a:t> solder to eliminate the risk of electrical shorts</a:t>
            </a:r>
          </a:p>
          <a:p>
            <a:r>
              <a:rPr lang="en-US" sz="1800" noProof="0" dirty="0">
                <a:solidFill>
                  <a:srgbClr val="002060"/>
                </a:solidFill>
              </a:rPr>
              <a:t>Coating/</a:t>
            </a:r>
            <a:r>
              <a:rPr lang="en-US" sz="1800" b="1" noProof="0" dirty="0">
                <a:solidFill>
                  <a:srgbClr val="002060"/>
                </a:solidFill>
              </a:rPr>
              <a:t>potting</a:t>
            </a:r>
            <a:r>
              <a:rPr lang="en-US" sz="1800" noProof="0" dirty="0">
                <a:solidFill>
                  <a:srgbClr val="002060"/>
                </a:solidFill>
              </a:rPr>
              <a:t> to prevent discharge and improve mechanical resistance</a:t>
            </a:r>
          </a:p>
          <a:p>
            <a:r>
              <a:rPr lang="en-US" sz="1800" noProof="0" dirty="0">
                <a:solidFill>
                  <a:srgbClr val="002060"/>
                </a:solidFill>
              </a:rPr>
              <a:t>Use of </a:t>
            </a:r>
            <a:r>
              <a:rPr lang="en-US" sz="1800" b="1" noProof="0" dirty="0">
                <a:solidFill>
                  <a:srgbClr val="002060"/>
                </a:solidFill>
              </a:rPr>
              <a:t>polyimide</a:t>
            </a:r>
            <a:r>
              <a:rPr lang="en-US" sz="1800" noProof="0" dirty="0">
                <a:solidFill>
                  <a:srgbClr val="002060"/>
                </a:solidFill>
              </a:rPr>
              <a:t> material for the manufacturing of PCBs to improve resistance to mechanical stresses</a:t>
            </a:r>
          </a:p>
          <a:p>
            <a:r>
              <a:rPr lang="en-US" sz="1800" b="1" noProof="0" dirty="0">
                <a:solidFill>
                  <a:srgbClr val="002060"/>
                </a:solidFill>
              </a:rPr>
              <a:t>Hot/cold redundancy </a:t>
            </a:r>
            <a:r>
              <a:rPr lang="en-US" sz="1800" b="0" i="0" u="none" strike="noStrike" baseline="0" noProof="0" dirty="0">
                <a:solidFill>
                  <a:srgbClr val="002060"/>
                </a:solidFill>
                <a:latin typeface="Calibri" panose="020F0502020204030204" pitchFamily="34" charset="0"/>
              </a:rPr>
              <a:t>(i.e., two identical copies of the circuit </a:t>
            </a:r>
            <a:r>
              <a:rPr lang="en-US" sz="1800" noProof="0" dirty="0">
                <a:solidFill>
                  <a:srgbClr val="002060"/>
                </a:solidFill>
              </a:rPr>
              <a:t>completely independent of each other that cannot be powered at the same time</a:t>
            </a:r>
            <a:r>
              <a:rPr lang="en-US" sz="1800" b="0" i="0" u="none" strike="noStrike" baseline="0" noProof="0" dirty="0">
                <a:solidFill>
                  <a:srgbClr val="002060"/>
                </a:solidFill>
                <a:latin typeface="Calibri" panose="020F0502020204030204" pitchFamily="34" charset="0"/>
              </a:rPr>
              <a:t>) to increase overall reliability during flight against hard errors</a:t>
            </a:r>
          </a:p>
          <a:p>
            <a:r>
              <a:rPr lang="en-US" sz="1800" noProof="0" dirty="0">
                <a:solidFill>
                  <a:srgbClr val="002060"/>
                </a:solidFill>
                <a:latin typeface="Calibri" panose="020F0502020204030204" pitchFamily="34" charset="0"/>
              </a:rPr>
              <a:t>High reliability: devices with heritage or beam tested</a:t>
            </a:r>
            <a:endParaRPr lang="en-US" sz="1800" b="0" i="0" u="none" strike="noStrike" baseline="0" noProof="0" dirty="0">
              <a:solidFill>
                <a:srgbClr val="002060"/>
              </a:solidFill>
              <a:latin typeface="Calibri" panose="020F0502020204030204" pitchFamily="34" charset="0"/>
            </a:endParaRPr>
          </a:p>
          <a:p>
            <a:pPr>
              <a:buFont typeface="Wingdings" panose="05000000000000000000" pitchFamily="2" charset="2"/>
              <a:buChar char="ü"/>
            </a:pPr>
            <a:endParaRPr lang="en-US" sz="1800" noProof="0" dirty="0"/>
          </a:p>
          <a:p>
            <a:pPr marL="0" indent="0">
              <a:buNone/>
            </a:pPr>
            <a:endParaRPr lang="en-US" sz="1800" noProof="0" dirty="0"/>
          </a:p>
          <a:p>
            <a:pPr marL="0" indent="0">
              <a:buNone/>
            </a:pPr>
            <a:endParaRPr lang="en-US" sz="2000" noProof="0" dirty="0"/>
          </a:p>
        </p:txBody>
      </p:sp>
      <p:sp>
        <p:nvSpPr>
          <p:cNvPr id="4" name="Segnaposto piè di pagina 3">
            <a:extLst>
              <a:ext uri="{FF2B5EF4-FFF2-40B4-BE49-F238E27FC236}">
                <a16:creationId xmlns:a16="http://schemas.microsoft.com/office/drawing/2014/main" id="{DC69154A-1C2E-C817-D958-B3FDA3A90DA2}"/>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DB584511-33DB-2B3A-171B-20EB2517A146}"/>
              </a:ext>
            </a:extLst>
          </p:cNvPr>
          <p:cNvSpPr>
            <a:spLocks noGrp="1"/>
          </p:cNvSpPr>
          <p:nvPr>
            <p:ph type="sldNum" sz="quarter" idx="12"/>
          </p:nvPr>
        </p:nvSpPr>
        <p:spPr/>
        <p:txBody>
          <a:bodyPr/>
          <a:lstStyle/>
          <a:p>
            <a:fld id="{BFA7651A-8C76-4CD3-A460-B81892AEEC93}" type="slidenum">
              <a:rPr lang="en-US" noProof="0" smtClean="0"/>
              <a:pPr/>
              <a:t>18</a:t>
            </a:fld>
            <a:endParaRPr lang="en-US" noProof="0" dirty="0"/>
          </a:p>
        </p:txBody>
      </p:sp>
      <p:pic>
        <p:nvPicPr>
          <p:cNvPr id="11" name="Immagine 10" descr="Immagine che contiene testo, astronauta, tuta pressurizzata, cartello&#10;&#10;Descrizione generata automaticamente">
            <a:extLst>
              <a:ext uri="{FF2B5EF4-FFF2-40B4-BE49-F238E27FC236}">
                <a16:creationId xmlns:a16="http://schemas.microsoft.com/office/drawing/2014/main" id="{F87DCD4B-6675-05C3-80BE-8DD929DD62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7368" y="1167557"/>
            <a:ext cx="3372852" cy="5049180"/>
          </a:xfrm>
          <a:prstGeom prst="rect">
            <a:avLst/>
          </a:prstGeom>
        </p:spPr>
      </p:pic>
      <p:pic>
        <p:nvPicPr>
          <p:cNvPr id="52" name="Immagine 51">
            <a:extLst>
              <a:ext uri="{FF2B5EF4-FFF2-40B4-BE49-F238E27FC236}">
                <a16:creationId xmlns:a16="http://schemas.microsoft.com/office/drawing/2014/main" id="{10FBF8C3-717A-63BE-2E52-76F63E1D5D2B}"/>
              </a:ext>
            </a:extLst>
          </p:cNvPr>
          <p:cNvPicPr>
            <a:picLocks noChangeAspect="1"/>
          </p:cNvPicPr>
          <p:nvPr/>
        </p:nvPicPr>
        <p:blipFill>
          <a:blip r:embed="rId4"/>
          <a:stretch>
            <a:fillRect/>
          </a:stretch>
        </p:blipFill>
        <p:spPr>
          <a:xfrm>
            <a:off x="67419" y="1428774"/>
            <a:ext cx="4052750" cy="4700525"/>
          </a:xfrm>
          <a:prstGeom prst="rect">
            <a:avLst/>
          </a:prstGeom>
        </p:spPr>
      </p:pic>
    </p:spTree>
    <p:extLst>
      <p:ext uri="{BB962C8B-B14F-4D97-AF65-F5344CB8AC3E}">
        <p14:creationId xmlns:p14="http://schemas.microsoft.com/office/powerpoint/2010/main" val="2109425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11"/>
                                        </p:tgtEl>
                                      </p:cBhvr>
                                    </p:animEffect>
                                    <p:set>
                                      <p:cBhvr>
                                        <p:cTn id="7" dur="1" fill="hold">
                                          <p:stCondLst>
                                            <p:cond delay="499"/>
                                          </p:stCondLst>
                                        </p:cTn>
                                        <p:tgtEl>
                                          <p:spTgt spid="11"/>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B0B5DFA-966E-BECB-3F05-930BB42867E6}"/>
              </a:ext>
            </a:extLst>
          </p:cNvPr>
          <p:cNvSpPr>
            <a:spLocks noGrp="1"/>
          </p:cNvSpPr>
          <p:nvPr>
            <p:ph type="title"/>
          </p:nvPr>
        </p:nvSpPr>
        <p:spPr/>
        <p:txBody>
          <a:bodyPr/>
          <a:lstStyle/>
          <a:p>
            <a:r>
              <a:rPr lang="en-US" noProof="0" dirty="0"/>
              <a:t>Programmable electronics in space</a:t>
            </a:r>
          </a:p>
        </p:txBody>
      </p:sp>
      <p:sp>
        <p:nvSpPr>
          <p:cNvPr id="3" name="Segnaposto contenuto 2">
            <a:extLst>
              <a:ext uri="{FF2B5EF4-FFF2-40B4-BE49-F238E27FC236}">
                <a16:creationId xmlns:a16="http://schemas.microsoft.com/office/drawing/2014/main" id="{332A8709-72E3-40EB-3DED-0A53A02973E9}"/>
              </a:ext>
            </a:extLst>
          </p:cNvPr>
          <p:cNvSpPr>
            <a:spLocks noGrp="1"/>
          </p:cNvSpPr>
          <p:nvPr>
            <p:ph idx="1"/>
          </p:nvPr>
        </p:nvSpPr>
        <p:spPr>
          <a:xfrm>
            <a:off x="4187788" y="1428774"/>
            <a:ext cx="7452828" cy="5348597"/>
          </a:xfrm>
        </p:spPr>
        <p:txBody>
          <a:bodyPr>
            <a:normAutofit/>
          </a:bodyPr>
          <a:lstStyle/>
          <a:p>
            <a:pPr marL="0" indent="0">
              <a:buNone/>
            </a:pPr>
            <a:r>
              <a:rPr lang="en-US" sz="1800" noProof="0" dirty="0">
                <a:solidFill>
                  <a:srgbClr val="002060"/>
                </a:solidFill>
              </a:rPr>
              <a:t>More complex electronics, greater risk from radiation effects</a:t>
            </a:r>
          </a:p>
          <a:p>
            <a:pPr>
              <a:buFont typeface="Wingdings" panose="05000000000000000000" pitchFamily="2" charset="2"/>
              <a:buChar char="§"/>
            </a:pPr>
            <a:r>
              <a:rPr lang="en-US" sz="1800" noProof="0" dirty="0">
                <a:solidFill>
                  <a:srgbClr val="002060"/>
                </a:solidFill>
              </a:rPr>
              <a:t>Thinner IC are less sensitive to TID radiation</a:t>
            </a:r>
          </a:p>
          <a:p>
            <a:pPr>
              <a:buFont typeface="Wingdings" panose="05000000000000000000" pitchFamily="2" charset="2"/>
              <a:buChar char="§"/>
            </a:pPr>
            <a:r>
              <a:rPr lang="en-US" sz="1800" noProof="0" dirty="0">
                <a:solidFill>
                  <a:srgbClr val="002060"/>
                </a:solidFill>
              </a:rPr>
              <a:t>Reduced IC scaling increases SEEs: less energy is required to produce Single Event Transient (SET) and Single Event Upset (SEU)</a:t>
            </a:r>
          </a:p>
          <a:p>
            <a:pPr>
              <a:buFont typeface="Wingdings" panose="05000000000000000000" pitchFamily="2" charset="2"/>
              <a:buChar char="§"/>
            </a:pPr>
            <a:r>
              <a:rPr lang="en-US" sz="1800" noProof="0" dirty="0">
                <a:solidFill>
                  <a:srgbClr val="002060"/>
                </a:solidFill>
              </a:rPr>
              <a:t>With higher frequency devices, SETs can turn into more SEUs, increasing the number of functional interruptions. Mitigation techniques for higher speed transient signals are more challenging</a:t>
            </a:r>
          </a:p>
          <a:p>
            <a:pPr>
              <a:buFont typeface="Wingdings" panose="05000000000000000000" pitchFamily="2" charset="2"/>
              <a:buChar char="§"/>
            </a:pPr>
            <a:r>
              <a:rPr lang="en-US" sz="1800" noProof="0" dirty="0">
                <a:solidFill>
                  <a:srgbClr val="002060"/>
                </a:solidFill>
              </a:rPr>
              <a:t>Design choices the increase the tolerance to radiation at primitive, </a:t>
            </a:r>
            <a:r>
              <a:rPr lang="en-US" sz="1800" noProof="0" dirty="0" err="1">
                <a:solidFill>
                  <a:srgbClr val="002060"/>
                </a:solidFill>
              </a:rPr>
              <a:t>macrocell</a:t>
            </a:r>
            <a:r>
              <a:rPr lang="en-US" sz="1800" noProof="0" dirty="0">
                <a:solidFill>
                  <a:srgbClr val="002060"/>
                </a:solidFill>
              </a:rPr>
              <a:t> and functional level [area, power and speed penalties]</a:t>
            </a:r>
          </a:p>
          <a:p>
            <a:pPr lvl="1"/>
            <a:r>
              <a:rPr lang="en-US" sz="1800" noProof="0" dirty="0">
                <a:solidFill>
                  <a:srgbClr val="002060"/>
                </a:solidFill>
              </a:rPr>
              <a:t>triple-modular design (time/space): comparison logic to provide the output before performing a recovery operation on the failed system</a:t>
            </a:r>
          </a:p>
          <a:p>
            <a:pPr lvl="1"/>
            <a:r>
              <a:rPr lang="en-US" sz="1800" noProof="0" dirty="0">
                <a:solidFill>
                  <a:srgbClr val="002060"/>
                </a:solidFill>
              </a:rPr>
              <a:t>EDAC</a:t>
            </a:r>
          </a:p>
          <a:p>
            <a:pPr>
              <a:buFont typeface="Wingdings" panose="05000000000000000000" pitchFamily="2" charset="2"/>
              <a:buChar char="§"/>
            </a:pPr>
            <a:r>
              <a:rPr lang="en-US" sz="1800" b="0" i="0" u="none" strike="noStrike" baseline="0" noProof="0" dirty="0">
                <a:solidFill>
                  <a:srgbClr val="002060"/>
                </a:solidFill>
                <a:latin typeface="TeXGyreTermesX-Regular"/>
              </a:rPr>
              <a:t>Protection and recovery mechanisms of memories</a:t>
            </a:r>
          </a:p>
          <a:p>
            <a:pPr lvl="1"/>
            <a:r>
              <a:rPr lang="en-US" sz="1800" noProof="0" dirty="0">
                <a:solidFill>
                  <a:srgbClr val="002060"/>
                </a:solidFill>
              </a:rPr>
              <a:t>Error checking and correction for ensuring that memory arrays affected by SEEs do not cause SEUs</a:t>
            </a:r>
          </a:p>
          <a:p>
            <a:pPr marL="0" indent="0">
              <a:buNone/>
            </a:pPr>
            <a:endParaRPr lang="en-US" sz="1800" noProof="0" dirty="0">
              <a:solidFill>
                <a:srgbClr val="002060"/>
              </a:solidFill>
            </a:endParaRPr>
          </a:p>
          <a:p>
            <a:pPr marL="0" indent="0">
              <a:buNone/>
            </a:pPr>
            <a:endParaRPr lang="en-US" sz="2000" noProof="0" dirty="0"/>
          </a:p>
        </p:txBody>
      </p:sp>
      <p:sp>
        <p:nvSpPr>
          <p:cNvPr id="4" name="Segnaposto piè di pagina 3">
            <a:extLst>
              <a:ext uri="{FF2B5EF4-FFF2-40B4-BE49-F238E27FC236}">
                <a16:creationId xmlns:a16="http://schemas.microsoft.com/office/drawing/2014/main" id="{DC69154A-1C2E-C817-D958-B3FDA3A90DA2}"/>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DB584511-33DB-2B3A-171B-20EB2517A146}"/>
              </a:ext>
            </a:extLst>
          </p:cNvPr>
          <p:cNvSpPr>
            <a:spLocks noGrp="1"/>
          </p:cNvSpPr>
          <p:nvPr>
            <p:ph type="sldNum" sz="quarter" idx="12"/>
          </p:nvPr>
        </p:nvSpPr>
        <p:spPr/>
        <p:txBody>
          <a:bodyPr/>
          <a:lstStyle/>
          <a:p>
            <a:fld id="{BFA7651A-8C76-4CD3-A460-B81892AEEC93}" type="slidenum">
              <a:rPr lang="en-US" noProof="0" smtClean="0"/>
              <a:pPr/>
              <a:t>19</a:t>
            </a:fld>
            <a:endParaRPr lang="en-US" noProof="0" dirty="0"/>
          </a:p>
        </p:txBody>
      </p:sp>
      <p:pic>
        <p:nvPicPr>
          <p:cNvPr id="12" name="Immagine 11">
            <a:extLst>
              <a:ext uri="{FF2B5EF4-FFF2-40B4-BE49-F238E27FC236}">
                <a16:creationId xmlns:a16="http://schemas.microsoft.com/office/drawing/2014/main" id="{8BD85004-1371-7412-DAC0-41E4B0558144}"/>
              </a:ext>
            </a:extLst>
          </p:cNvPr>
          <p:cNvPicPr>
            <a:picLocks noChangeAspect="1"/>
          </p:cNvPicPr>
          <p:nvPr/>
        </p:nvPicPr>
        <p:blipFill>
          <a:blip r:embed="rId3">
            <a:lum bright="8000" contrast="23000"/>
          </a:blip>
          <a:stretch>
            <a:fillRect/>
          </a:stretch>
        </p:blipFill>
        <p:spPr>
          <a:xfrm>
            <a:off x="299356" y="1052736"/>
            <a:ext cx="3466037" cy="2794392"/>
          </a:xfrm>
          <a:prstGeom prst="rect">
            <a:avLst/>
          </a:prstGeom>
        </p:spPr>
      </p:pic>
      <p:pic>
        <p:nvPicPr>
          <p:cNvPr id="14" name="Immagine 13">
            <a:extLst>
              <a:ext uri="{FF2B5EF4-FFF2-40B4-BE49-F238E27FC236}">
                <a16:creationId xmlns:a16="http://schemas.microsoft.com/office/drawing/2014/main" id="{16BEB6D4-F621-3E7A-C80E-D3FB128E2656}"/>
              </a:ext>
            </a:extLst>
          </p:cNvPr>
          <p:cNvPicPr>
            <a:picLocks noChangeAspect="1"/>
          </p:cNvPicPr>
          <p:nvPr/>
        </p:nvPicPr>
        <p:blipFill>
          <a:blip r:embed="rId4"/>
          <a:stretch>
            <a:fillRect/>
          </a:stretch>
        </p:blipFill>
        <p:spPr>
          <a:xfrm>
            <a:off x="377408" y="4005064"/>
            <a:ext cx="3534235" cy="927998"/>
          </a:xfrm>
          <a:prstGeom prst="rect">
            <a:avLst/>
          </a:prstGeom>
        </p:spPr>
      </p:pic>
      <p:pic>
        <p:nvPicPr>
          <p:cNvPr id="16" name="Immagine 15">
            <a:extLst>
              <a:ext uri="{FF2B5EF4-FFF2-40B4-BE49-F238E27FC236}">
                <a16:creationId xmlns:a16="http://schemas.microsoft.com/office/drawing/2014/main" id="{D6103256-B317-DD04-5D21-739BACF39631}"/>
              </a:ext>
            </a:extLst>
          </p:cNvPr>
          <p:cNvPicPr>
            <a:picLocks noChangeAspect="1"/>
          </p:cNvPicPr>
          <p:nvPr/>
        </p:nvPicPr>
        <p:blipFill>
          <a:blip r:embed="rId5"/>
          <a:stretch>
            <a:fillRect/>
          </a:stretch>
        </p:blipFill>
        <p:spPr>
          <a:xfrm>
            <a:off x="122564" y="5121188"/>
            <a:ext cx="4065224" cy="1372973"/>
          </a:xfrm>
          <a:prstGeom prst="rect">
            <a:avLst/>
          </a:prstGeom>
        </p:spPr>
      </p:pic>
      <p:pic>
        <p:nvPicPr>
          <p:cNvPr id="7" name="Picture 6">
            <a:extLst>
              <a:ext uri="{FF2B5EF4-FFF2-40B4-BE49-F238E27FC236}">
                <a16:creationId xmlns:a16="http://schemas.microsoft.com/office/drawing/2014/main" id="{DA53190F-84C9-D49B-D7B0-6694A70FD7C2}"/>
              </a:ext>
            </a:extLst>
          </p:cNvPr>
          <p:cNvPicPr>
            <a:picLocks noChangeAspect="1"/>
          </p:cNvPicPr>
          <p:nvPr/>
        </p:nvPicPr>
        <p:blipFill>
          <a:blip r:embed="rId6"/>
          <a:stretch>
            <a:fillRect/>
          </a:stretch>
        </p:blipFill>
        <p:spPr>
          <a:xfrm>
            <a:off x="266700" y="3847128"/>
            <a:ext cx="3921088" cy="1249366"/>
          </a:xfrm>
          <a:prstGeom prst="rect">
            <a:avLst/>
          </a:prstGeom>
        </p:spPr>
      </p:pic>
    </p:spTree>
    <p:extLst>
      <p:ext uri="{BB962C8B-B14F-4D97-AF65-F5344CB8AC3E}">
        <p14:creationId xmlns:p14="http://schemas.microsoft.com/office/powerpoint/2010/main" val="34220019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itolo 1"/>
          <p:cNvSpPr>
            <a:spLocks noGrp="1"/>
          </p:cNvSpPr>
          <p:nvPr>
            <p:ph type="title"/>
          </p:nvPr>
        </p:nvSpPr>
        <p:spPr>
          <a:xfrm>
            <a:off x="640080" y="325369"/>
            <a:ext cx="4368602" cy="1956841"/>
          </a:xfrm>
        </p:spPr>
        <p:txBody>
          <a:bodyPr anchor="b">
            <a:normAutofit/>
          </a:bodyPr>
          <a:lstStyle/>
          <a:p>
            <a:r>
              <a:rPr lang="en-US" sz="5400" noProof="0" dirty="0"/>
              <a:t>Outline </a:t>
            </a:r>
          </a:p>
        </p:txBody>
      </p:sp>
      <p:sp>
        <p:nvSpPr>
          <p:cNvPr id="18"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Segnaposto contenuto 2"/>
          <p:cNvSpPr>
            <a:spLocks noGrp="1"/>
          </p:cNvSpPr>
          <p:nvPr>
            <p:ph idx="1"/>
          </p:nvPr>
        </p:nvSpPr>
        <p:spPr>
          <a:xfrm>
            <a:off x="640080" y="2872899"/>
            <a:ext cx="4519816" cy="3320668"/>
          </a:xfrm>
        </p:spPr>
        <p:txBody>
          <a:bodyPr>
            <a:normAutofit/>
          </a:bodyPr>
          <a:lstStyle/>
          <a:p>
            <a:pPr>
              <a:buSzPct val="75000"/>
              <a:buFont typeface="Wingdings" panose="05000000000000000000" pitchFamily="2" charset="2"/>
              <a:buChar char="q"/>
            </a:pPr>
            <a:r>
              <a:rPr lang="en-US" sz="2200" noProof="0" dirty="0"/>
              <a:t> </a:t>
            </a:r>
            <a:r>
              <a:rPr lang="en-US" sz="2200" noProof="0" dirty="0">
                <a:solidFill>
                  <a:srgbClr val="002060"/>
                </a:solidFill>
              </a:rPr>
              <a:t>Why space?</a:t>
            </a:r>
          </a:p>
          <a:p>
            <a:pPr>
              <a:buSzPct val="75000"/>
              <a:buFont typeface="Wingdings" panose="05000000000000000000" pitchFamily="2" charset="2"/>
              <a:buChar char="q"/>
            </a:pPr>
            <a:r>
              <a:rPr lang="en-US" sz="2200" noProof="0" dirty="0">
                <a:solidFill>
                  <a:srgbClr val="002060"/>
                </a:solidFill>
              </a:rPr>
              <a:t> Cosmic rays </a:t>
            </a:r>
          </a:p>
          <a:p>
            <a:pPr>
              <a:buSzPct val="75000"/>
              <a:buFont typeface="Wingdings" panose="05000000000000000000" pitchFamily="2" charset="2"/>
              <a:buChar char="q"/>
            </a:pPr>
            <a:r>
              <a:rPr lang="en-US" sz="2200" noProof="0" dirty="0">
                <a:solidFill>
                  <a:srgbClr val="002060"/>
                </a:solidFill>
              </a:rPr>
              <a:t> Challenges for electronics in space</a:t>
            </a:r>
          </a:p>
          <a:p>
            <a:pPr>
              <a:buSzPct val="75000"/>
              <a:buFont typeface="Wingdings" panose="05000000000000000000" pitchFamily="2" charset="2"/>
              <a:buChar char="q"/>
            </a:pPr>
            <a:r>
              <a:rPr lang="en-US" sz="2200" noProof="0" dirty="0">
                <a:solidFill>
                  <a:srgbClr val="002060"/>
                </a:solidFill>
              </a:rPr>
              <a:t> Space qualification</a:t>
            </a:r>
          </a:p>
          <a:p>
            <a:pPr>
              <a:buSzPct val="75000"/>
              <a:buFont typeface="Wingdings" panose="05000000000000000000" pitchFamily="2" charset="2"/>
              <a:buChar char="q"/>
            </a:pPr>
            <a:r>
              <a:rPr lang="en-US" sz="2200" noProof="0" dirty="0">
                <a:solidFill>
                  <a:srgbClr val="002060"/>
                </a:solidFill>
              </a:rPr>
              <a:t> Examples of TDAQ in space</a:t>
            </a:r>
          </a:p>
        </p:txBody>
      </p:sp>
      <p:pic>
        <p:nvPicPr>
          <p:cNvPr id="5" name="Immagine 4" descr="Immagine che contiene aria aperta, erba, Mongolfiera, cielo&#10;&#10;Descrizione generata automaticamente">
            <a:extLst>
              <a:ext uri="{FF2B5EF4-FFF2-40B4-BE49-F238E27FC236}">
                <a16:creationId xmlns:a16="http://schemas.microsoft.com/office/drawing/2014/main" id="{F7C98200-B2F5-9F67-61B3-21D3FAD0A12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25635" r="12678"/>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7" name="Segnaposto piè di pagina 6">
            <a:extLst>
              <a:ext uri="{FF2B5EF4-FFF2-40B4-BE49-F238E27FC236}">
                <a16:creationId xmlns:a16="http://schemas.microsoft.com/office/drawing/2014/main" id="{1777BE3C-3AA8-9883-E2BC-1E124021A1EA}"/>
              </a:ext>
            </a:extLst>
          </p:cNvPr>
          <p:cNvSpPr>
            <a:spLocks noGrp="1"/>
          </p:cNvSpPr>
          <p:nvPr>
            <p:ph type="ftr" sz="quarter" idx="11"/>
          </p:nvPr>
        </p:nvSpPr>
        <p:spPr/>
        <p:txBody>
          <a:bodyPr/>
          <a:lstStyle/>
          <a:p>
            <a:r>
              <a:rPr lang="en-US" noProof="0" dirty="0"/>
              <a:t>TDAQ for space - V. Scotti</a:t>
            </a:r>
          </a:p>
        </p:txBody>
      </p:sp>
      <p:sp>
        <p:nvSpPr>
          <p:cNvPr id="6" name="Segnaposto numero diapositiva 5">
            <a:extLst>
              <a:ext uri="{FF2B5EF4-FFF2-40B4-BE49-F238E27FC236}">
                <a16:creationId xmlns:a16="http://schemas.microsoft.com/office/drawing/2014/main" id="{B6E5E1BF-7362-93C0-B4ED-AA046098D976}"/>
              </a:ext>
            </a:extLst>
          </p:cNvPr>
          <p:cNvSpPr>
            <a:spLocks noGrp="1"/>
          </p:cNvSpPr>
          <p:nvPr>
            <p:ph type="sldNum" sz="quarter" idx="12"/>
          </p:nvPr>
        </p:nvSpPr>
        <p:spPr/>
        <p:txBody>
          <a:bodyPr/>
          <a:lstStyle/>
          <a:p>
            <a:fld id="{BFA7651A-8C76-4CD3-A460-B81892AEEC93}" type="slidenum">
              <a:rPr lang="en-US" noProof="0" smtClean="0"/>
              <a:pPr/>
              <a:t>2</a:t>
            </a:fld>
            <a:endParaRPr lang="en-US" noProof="0" dirty="0"/>
          </a:p>
        </p:txBody>
      </p:sp>
    </p:spTree>
    <p:extLst>
      <p:ext uri="{BB962C8B-B14F-4D97-AF65-F5344CB8AC3E}">
        <p14:creationId xmlns:p14="http://schemas.microsoft.com/office/powerpoint/2010/main" val="3843552689"/>
      </p:ext>
    </p:extLst>
  </p:cSld>
  <p:clrMapOvr>
    <a:masterClrMapping/>
  </p:clrMapOvr>
  <mc:AlternateContent xmlns:mc="http://schemas.openxmlformats.org/markup-compatibility/2006" xmlns:p14="http://schemas.microsoft.com/office/powerpoint/2010/main">
    <mc:Choice Requires="p14">
      <p:transition spd="slow" p14:dur="2000" advTm="56643"/>
    </mc:Choice>
    <mc:Fallback xmlns="">
      <p:transition spd="slow" advTm="56643"/>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aria aperta, erba, Mongolfiera, cielo&#10;&#10;Descrizione generata automaticamente">
            <a:extLst>
              <a:ext uri="{FF2B5EF4-FFF2-40B4-BE49-F238E27FC236}">
                <a16:creationId xmlns:a16="http://schemas.microsoft.com/office/drawing/2014/main" id="{F7C98200-B2F5-9F67-61B3-21D3FAD0A128}"/>
              </a:ext>
            </a:extLst>
          </p:cNvPr>
          <p:cNvPicPr>
            <a:picLocks noChangeAspect="1"/>
          </p:cNvPicPr>
          <p:nvPr/>
        </p:nvPicPr>
        <p:blipFill rotWithShape="1">
          <a:blip r:embed="rId3" cstate="print">
            <a:alphaModFix amt="73000"/>
            <a:extLst>
              <a:ext uri="{28A0092B-C50C-407E-A947-70E740481C1C}">
                <a14:useLocalDpi xmlns:a14="http://schemas.microsoft.com/office/drawing/2010/main" val="0"/>
              </a:ext>
            </a:extLst>
          </a:blip>
          <a:srcRect l="25635" r="12678"/>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3" name="Segnaposto contenuto 2"/>
          <p:cNvSpPr>
            <a:spLocks noGrp="1"/>
          </p:cNvSpPr>
          <p:nvPr>
            <p:ph idx="1"/>
          </p:nvPr>
        </p:nvSpPr>
        <p:spPr>
          <a:xfrm>
            <a:off x="640080" y="2872899"/>
            <a:ext cx="8948308" cy="3320668"/>
          </a:xfrm>
        </p:spPr>
        <p:txBody>
          <a:bodyPr>
            <a:normAutofit/>
          </a:bodyPr>
          <a:lstStyle/>
          <a:p>
            <a:pPr>
              <a:buSzPct val="75000"/>
              <a:buFont typeface="Wingdings" panose="05000000000000000000" pitchFamily="2" charset="2"/>
              <a:buChar char="q"/>
            </a:pPr>
            <a:r>
              <a:rPr lang="en-US" sz="2200" noProof="0" dirty="0">
                <a:solidFill>
                  <a:srgbClr val="002060"/>
                </a:solidFill>
              </a:rPr>
              <a:t> Why space?</a:t>
            </a:r>
          </a:p>
          <a:p>
            <a:pPr>
              <a:buSzPct val="75000"/>
              <a:buFont typeface="Wingdings" panose="05000000000000000000" pitchFamily="2" charset="2"/>
              <a:buChar char="q"/>
            </a:pPr>
            <a:r>
              <a:rPr lang="en-US" sz="2200" noProof="0" dirty="0">
                <a:solidFill>
                  <a:srgbClr val="002060"/>
                </a:solidFill>
              </a:rPr>
              <a:t> Cosmic rays </a:t>
            </a:r>
          </a:p>
          <a:p>
            <a:pPr>
              <a:buSzPct val="75000"/>
              <a:buFont typeface="Wingdings" panose="05000000000000000000" pitchFamily="2" charset="2"/>
              <a:buChar char="q"/>
            </a:pPr>
            <a:r>
              <a:rPr lang="en-US" sz="2200" noProof="0" dirty="0">
                <a:solidFill>
                  <a:srgbClr val="002060"/>
                </a:solidFill>
              </a:rPr>
              <a:t> Challenges for electronics in space</a:t>
            </a:r>
          </a:p>
          <a:p>
            <a:pPr>
              <a:buSzPct val="75000"/>
              <a:buFont typeface="Wingdings" panose="05000000000000000000" pitchFamily="2" charset="2"/>
              <a:buChar char="q"/>
            </a:pPr>
            <a:r>
              <a:rPr lang="en-US" sz="4000" b="1" noProof="0" dirty="0">
                <a:solidFill>
                  <a:srgbClr val="002060"/>
                </a:solidFill>
              </a:rPr>
              <a:t> Space qualification</a:t>
            </a:r>
          </a:p>
          <a:p>
            <a:pPr>
              <a:buSzPct val="75000"/>
              <a:buFont typeface="Wingdings" panose="05000000000000000000" pitchFamily="2" charset="2"/>
              <a:buChar char="q"/>
            </a:pPr>
            <a:r>
              <a:rPr lang="en-US" sz="2200" noProof="0" dirty="0">
                <a:solidFill>
                  <a:srgbClr val="002060"/>
                </a:solidFill>
              </a:rPr>
              <a:t> Examples of TDAQ in space</a:t>
            </a:r>
          </a:p>
        </p:txBody>
      </p:sp>
      <p:sp>
        <p:nvSpPr>
          <p:cNvPr id="7" name="Segnaposto piè di pagina 6">
            <a:extLst>
              <a:ext uri="{FF2B5EF4-FFF2-40B4-BE49-F238E27FC236}">
                <a16:creationId xmlns:a16="http://schemas.microsoft.com/office/drawing/2014/main" id="{1777BE3C-3AA8-9883-E2BC-1E124021A1EA}"/>
              </a:ext>
            </a:extLst>
          </p:cNvPr>
          <p:cNvSpPr>
            <a:spLocks noGrp="1"/>
          </p:cNvSpPr>
          <p:nvPr>
            <p:ph type="ftr" sz="quarter" idx="11"/>
          </p:nvPr>
        </p:nvSpPr>
        <p:spPr/>
        <p:txBody>
          <a:bodyPr/>
          <a:lstStyle/>
          <a:p>
            <a:r>
              <a:rPr lang="en-US" noProof="0" dirty="0"/>
              <a:t>TDAQ for space - V. Scotti</a:t>
            </a:r>
          </a:p>
        </p:txBody>
      </p:sp>
      <p:sp>
        <p:nvSpPr>
          <p:cNvPr id="2" name="Slide Number Placeholder 1">
            <a:extLst>
              <a:ext uri="{FF2B5EF4-FFF2-40B4-BE49-F238E27FC236}">
                <a16:creationId xmlns:a16="http://schemas.microsoft.com/office/drawing/2014/main" id="{45567CC7-C517-6208-184A-3456B6A95062}"/>
              </a:ext>
            </a:extLst>
          </p:cNvPr>
          <p:cNvSpPr>
            <a:spLocks noGrp="1"/>
          </p:cNvSpPr>
          <p:nvPr>
            <p:ph type="sldNum" sz="quarter" idx="12"/>
          </p:nvPr>
        </p:nvSpPr>
        <p:spPr/>
        <p:txBody>
          <a:bodyPr/>
          <a:lstStyle/>
          <a:p>
            <a:fld id="{BFA7651A-8C76-4CD3-A460-B81892AEEC93}" type="slidenum">
              <a:rPr lang="en-US" noProof="0" smtClean="0"/>
              <a:pPr/>
              <a:t>20</a:t>
            </a:fld>
            <a:endParaRPr lang="en-US" noProof="0" dirty="0"/>
          </a:p>
        </p:txBody>
      </p:sp>
    </p:spTree>
    <p:extLst>
      <p:ext uri="{BB962C8B-B14F-4D97-AF65-F5344CB8AC3E}">
        <p14:creationId xmlns:p14="http://schemas.microsoft.com/office/powerpoint/2010/main" val="1145953532"/>
      </p:ext>
    </p:extLst>
  </p:cSld>
  <p:clrMapOvr>
    <a:masterClrMapping/>
  </p:clrMapOvr>
  <mc:AlternateContent xmlns:mc="http://schemas.openxmlformats.org/markup-compatibility/2006" xmlns:p14="http://schemas.microsoft.com/office/powerpoint/2010/main">
    <mc:Choice Requires="p14">
      <p:transition spd="slow" p14:dur="2000" advTm="56643"/>
    </mc:Choice>
    <mc:Fallback xmlns="">
      <p:transition spd="slow" advTm="56643"/>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377903FB-7AAD-9668-91E1-CF35BB35103F}"/>
              </a:ext>
            </a:extLst>
          </p:cNvPr>
          <p:cNvSpPr>
            <a:spLocks noGrp="1"/>
          </p:cNvSpPr>
          <p:nvPr>
            <p:ph type="title"/>
          </p:nvPr>
        </p:nvSpPr>
        <p:spPr/>
        <p:txBody>
          <a:bodyPr/>
          <a:lstStyle/>
          <a:p>
            <a:r>
              <a:rPr lang="en-US" noProof="0" dirty="0"/>
              <a:t>Space qualification </a:t>
            </a:r>
          </a:p>
        </p:txBody>
      </p:sp>
      <p:sp>
        <p:nvSpPr>
          <p:cNvPr id="3" name="Segnaposto contenuto 2">
            <a:extLst>
              <a:ext uri="{FF2B5EF4-FFF2-40B4-BE49-F238E27FC236}">
                <a16:creationId xmlns:a16="http://schemas.microsoft.com/office/drawing/2014/main" id="{7C32A587-41DD-7279-BEDD-579A2F0DA956}"/>
              </a:ext>
            </a:extLst>
          </p:cNvPr>
          <p:cNvSpPr>
            <a:spLocks noGrp="1"/>
          </p:cNvSpPr>
          <p:nvPr>
            <p:ph idx="1"/>
          </p:nvPr>
        </p:nvSpPr>
        <p:spPr>
          <a:xfrm>
            <a:off x="5339916" y="951237"/>
            <a:ext cx="6336704" cy="5466720"/>
          </a:xfrm>
        </p:spPr>
        <p:txBody>
          <a:bodyPr>
            <a:normAutofit lnSpcReduction="10000"/>
          </a:bodyPr>
          <a:lstStyle/>
          <a:p>
            <a:r>
              <a:rPr lang="en-US" sz="1800" b="1" noProof="0" dirty="0">
                <a:solidFill>
                  <a:srgbClr val="C00000"/>
                </a:solidFill>
              </a:rPr>
              <a:t>Functional</a:t>
            </a:r>
            <a:r>
              <a:rPr lang="en-US" sz="1800" noProof="0" dirty="0"/>
              <a:t>/electrical tests of prototypes to assure that the behavior of the component satisfies all the expected functional performances and specifications after each stress test</a:t>
            </a:r>
          </a:p>
          <a:p>
            <a:r>
              <a:rPr lang="en-US" sz="1800" b="1" noProof="0" dirty="0">
                <a:solidFill>
                  <a:srgbClr val="C00000"/>
                </a:solidFill>
              </a:rPr>
              <a:t>Mechanical</a:t>
            </a:r>
            <a:r>
              <a:rPr lang="en-US" sz="1800" noProof="0" dirty="0"/>
              <a:t> tests:</a:t>
            </a:r>
          </a:p>
          <a:p>
            <a:pPr lvl="1"/>
            <a:r>
              <a:rPr lang="en-US" sz="1800" noProof="0" dirty="0"/>
              <a:t>shock (only for QM)</a:t>
            </a:r>
          </a:p>
          <a:p>
            <a:pPr lvl="1"/>
            <a:r>
              <a:rPr lang="en-US" sz="1800" noProof="0" dirty="0"/>
              <a:t>sinusoidal vibration</a:t>
            </a:r>
          </a:p>
          <a:p>
            <a:pPr lvl="1"/>
            <a:r>
              <a:rPr lang="en-US" sz="1800" noProof="0" dirty="0"/>
              <a:t>random vibration</a:t>
            </a:r>
          </a:p>
          <a:p>
            <a:r>
              <a:rPr lang="en-US" sz="1800" b="1" noProof="0" dirty="0">
                <a:solidFill>
                  <a:srgbClr val="C00000"/>
                </a:solidFill>
              </a:rPr>
              <a:t>Thermal</a:t>
            </a:r>
            <a:r>
              <a:rPr lang="en-US" sz="1800" noProof="0" dirty="0"/>
              <a:t> tests: </a:t>
            </a:r>
          </a:p>
          <a:p>
            <a:pPr lvl="1"/>
            <a:r>
              <a:rPr lang="en-US" sz="1800" noProof="0" dirty="0"/>
              <a:t>ambient-pressure thermal-cycles</a:t>
            </a:r>
          </a:p>
          <a:p>
            <a:pPr lvl="1"/>
            <a:r>
              <a:rPr lang="en-US" sz="1800" noProof="0" dirty="0"/>
              <a:t>in-vacuum thermal-cycles</a:t>
            </a:r>
          </a:p>
          <a:p>
            <a:pPr lvl="1"/>
            <a:r>
              <a:rPr lang="en-US" sz="1800" noProof="0" dirty="0"/>
              <a:t>burn-in </a:t>
            </a:r>
          </a:p>
          <a:p>
            <a:r>
              <a:rPr lang="en-US" sz="1800" b="1" noProof="0" dirty="0" err="1">
                <a:solidFill>
                  <a:srgbClr val="C00000"/>
                </a:solidFill>
              </a:rPr>
              <a:t>ElectroMagnetic</a:t>
            </a:r>
            <a:r>
              <a:rPr lang="en-US" sz="1800" b="1" noProof="0" dirty="0">
                <a:solidFill>
                  <a:srgbClr val="C00000"/>
                </a:solidFill>
              </a:rPr>
              <a:t> Compatibility </a:t>
            </a:r>
            <a:r>
              <a:rPr lang="en-US" sz="1800" noProof="0" dirty="0"/>
              <a:t>test</a:t>
            </a:r>
          </a:p>
          <a:p>
            <a:r>
              <a:rPr lang="en-US" sz="1800" noProof="0" dirty="0"/>
              <a:t>Calibration/beam test (hopefully)</a:t>
            </a:r>
          </a:p>
          <a:p>
            <a:r>
              <a:rPr lang="en-US" sz="1800" noProof="0" dirty="0"/>
              <a:t>Satellite </a:t>
            </a:r>
            <a:r>
              <a:rPr lang="en-US" sz="1800" b="1" noProof="0" dirty="0">
                <a:solidFill>
                  <a:srgbClr val="C00000"/>
                </a:solidFill>
              </a:rPr>
              <a:t>communication</a:t>
            </a:r>
            <a:r>
              <a:rPr lang="en-US" sz="1800" noProof="0" dirty="0"/>
              <a:t> system compatibility test</a:t>
            </a:r>
          </a:p>
          <a:p>
            <a:endParaRPr lang="en-US" sz="1200" noProof="0" dirty="0"/>
          </a:p>
          <a:p>
            <a:pPr marL="0" indent="0" algn="ctr">
              <a:buNone/>
            </a:pPr>
            <a:r>
              <a:rPr lang="en-US" sz="1800" noProof="0" dirty="0"/>
              <a:t>Thermal, vacuum and communication test </a:t>
            </a:r>
            <a:br>
              <a:rPr lang="en-US" sz="1800" noProof="0" dirty="0"/>
            </a:br>
            <a:r>
              <a:rPr lang="en-US" sz="1800" noProof="0" dirty="0"/>
              <a:t>are mandatory also  for ballons</a:t>
            </a:r>
          </a:p>
        </p:txBody>
      </p:sp>
      <p:sp>
        <p:nvSpPr>
          <p:cNvPr id="4" name="Segnaposto piè di pagina 3">
            <a:extLst>
              <a:ext uri="{FF2B5EF4-FFF2-40B4-BE49-F238E27FC236}">
                <a16:creationId xmlns:a16="http://schemas.microsoft.com/office/drawing/2014/main" id="{B72E346F-6198-60F2-9380-5D2335F9241C}"/>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70D01908-4AC4-CDB6-E552-CEC8C26EE0ED}"/>
              </a:ext>
            </a:extLst>
          </p:cNvPr>
          <p:cNvSpPr>
            <a:spLocks noGrp="1"/>
          </p:cNvSpPr>
          <p:nvPr>
            <p:ph type="sldNum" sz="quarter" idx="12"/>
          </p:nvPr>
        </p:nvSpPr>
        <p:spPr/>
        <p:txBody>
          <a:bodyPr/>
          <a:lstStyle/>
          <a:p>
            <a:fld id="{BFA7651A-8C76-4CD3-A460-B81892AEEC93}" type="slidenum">
              <a:rPr lang="en-US" noProof="0" smtClean="0"/>
              <a:pPr/>
              <a:t>21</a:t>
            </a:fld>
            <a:endParaRPr lang="en-US" noProof="0" dirty="0"/>
          </a:p>
        </p:txBody>
      </p:sp>
      <p:pic>
        <p:nvPicPr>
          <p:cNvPr id="6" name="Immagine 5">
            <a:extLst>
              <a:ext uri="{FF2B5EF4-FFF2-40B4-BE49-F238E27FC236}">
                <a16:creationId xmlns:a16="http://schemas.microsoft.com/office/drawing/2014/main" id="{B4C38388-2DCD-343A-92A9-EAE2B4F81A3D}"/>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31937" t="12079" r="8633" b="6077"/>
          <a:stretch/>
        </p:blipFill>
        <p:spPr>
          <a:xfrm>
            <a:off x="1235460" y="1052736"/>
            <a:ext cx="3814401" cy="2955305"/>
          </a:xfrm>
          <a:prstGeom prst="rect">
            <a:avLst/>
          </a:prstGeom>
        </p:spPr>
      </p:pic>
      <p:pic>
        <p:nvPicPr>
          <p:cNvPr id="8" name="Immagine 7">
            <a:extLst>
              <a:ext uri="{FF2B5EF4-FFF2-40B4-BE49-F238E27FC236}">
                <a16:creationId xmlns:a16="http://schemas.microsoft.com/office/drawing/2014/main" id="{D123A733-1E3A-EE2B-81F7-3E0AEE06F9C0}"/>
              </a:ext>
            </a:extLst>
          </p:cNvPr>
          <p:cNvPicPr>
            <a:picLocks noChangeAspect="1"/>
          </p:cNvPicPr>
          <p:nvPr/>
        </p:nvPicPr>
        <p:blipFill rotWithShape="1">
          <a:blip r:embed="rId3"/>
          <a:srcRect l="21749" r="18804"/>
          <a:stretch/>
        </p:blipFill>
        <p:spPr>
          <a:xfrm>
            <a:off x="1970244" y="4131054"/>
            <a:ext cx="1912118" cy="2286903"/>
          </a:xfrm>
          <a:prstGeom prst="rect">
            <a:avLst/>
          </a:prstGeom>
        </p:spPr>
      </p:pic>
    </p:spTree>
    <p:extLst>
      <p:ext uri="{BB962C8B-B14F-4D97-AF65-F5344CB8AC3E}">
        <p14:creationId xmlns:p14="http://schemas.microsoft.com/office/powerpoint/2010/main" val="15125602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663648A-8A4E-96D6-1A48-939148162A06}"/>
              </a:ext>
            </a:extLst>
          </p:cNvPr>
          <p:cNvSpPr>
            <a:spLocks noGrp="1"/>
          </p:cNvSpPr>
          <p:nvPr>
            <p:ph type="title"/>
          </p:nvPr>
        </p:nvSpPr>
        <p:spPr/>
        <p:txBody>
          <a:bodyPr/>
          <a:lstStyle/>
          <a:p>
            <a:r>
              <a:rPr lang="en-US" noProof="0" dirty="0"/>
              <a:t>Payload models</a:t>
            </a:r>
          </a:p>
        </p:txBody>
      </p:sp>
      <p:sp>
        <p:nvSpPr>
          <p:cNvPr id="4" name="Segnaposto piè di pagina 3">
            <a:extLst>
              <a:ext uri="{FF2B5EF4-FFF2-40B4-BE49-F238E27FC236}">
                <a16:creationId xmlns:a16="http://schemas.microsoft.com/office/drawing/2014/main" id="{29E447D4-82EC-28BB-F7D9-3D9175E74BE1}"/>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3F9D5C51-81D6-9FF4-A9A3-AB58A39C1A6C}"/>
              </a:ext>
            </a:extLst>
          </p:cNvPr>
          <p:cNvSpPr>
            <a:spLocks noGrp="1"/>
          </p:cNvSpPr>
          <p:nvPr>
            <p:ph type="sldNum" sz="quarter" idx="12"/>
          </p:nvPr>
        </p:nvSpPr>
        <p:spPr/>
        <p:txBody>
          <a:bodyPr/>
          <a:lstStyle/>
          <a:p>
            <a:fld id="{BFA7651A-8C76-4CD3-A460-B81892AEEC93}" type="slidenum">
              <a:rPr lang="en-US" noProof="0" smtClean="0"/>
              <a:pPr/>
              <a:t>22</a:t>
            </a:fld>
            <a:endParaRPr lang="en-US" noProof="0" dirty="0"/>
          </a:p>
        </p:txBody>
      </p:sp>
      <p:pic>
        <p:nvPicPr>
          <p:cNvPr id="6" name="Segnaposto contenuto 5">
            <a:extLst>
              <a:ext uri="{FF2B5EF4-FFF2-40B4-BE49-F238E27FC236}">
                <a16:creationId xmlns:a16="http://schemas.microsoft.com/office/drawing/2014/main" id="{03013BBE-BAC1-D74A-E9E8-324C56F3E904}"/>
              </a:ext>
            </a:extLst>
          </p:cNvPr>
          <p:cNvPicPr>
            <a:picLocks noGrp="1" noChangeAspect="1"/>
          </p:cNvPicPr>
          <p:nvPr>
            <p:ph idx="1"/>
          </p:nvPr>
        </p:nvPicPr>
        <p:blipFill>
          <a:blip r:embed="rId2"/>
          <a:stretch>
            <a:fillRect/>
          </a:stretch>
        </p:blipFill>
        <p:spPr>
          <a:xfrm>
            <a:off x="263352" y="1767496"/>
            <a:ext cx="5839538" cy="3323008"/>
          </a:xfrm>
          <a:prstGeom prst="rect">
            <a:avLst/>
          </a:prstGeom>
        </p:spPr>
      </p:pic>
      <p:sp>
        <p:nvSpPr>
          <p:cNvPr id="8" name="CasellaDiTesto 7">
            <a:extLst>
              <a:ext uri="{FF2B5EF4-FFF2-40B4-BE49-F238E27FC236}">
                <a16:creationId xmlns:a16="http://schemas.microsoft.com/office/drawing/2014/main" id="{815BF396-D666-9EDB-D0DB-BD141AB8B7A1}"/>
              </a:ext>
            </a:extLst>
          </p:cNvPr>
          <p:cNvSpPr txBox="1"/>
          <p:nvPr/>
        </p:nvSpPr>
        <p:spPr>
          <a:xfrm>
            <a:off x="6204012" y="1016732"/>
            <a:ext cx="5760640" cy="5355312"/>
          </a:xfrm>
          <a:prstGeom prst="rect">
            <a:avLst/>
          </a:prstGeom>
          <a:noFill/>
        </p:spPr>
        <p:txBody>
          <a:bodyPr wrap="square">
            <a:spAutoFit/>
          </a:bodyPr>
          <a:lstStyle/>
          <a:p>
            <a:pPr algn="l"/>
            <a:r>
              <a:rPr lang="en-US" sz="1800" b="1" i="0" u="none" strike="noStrike" baseline="0" noProof="0" dirty="0">
                <a:solidFill>
                  <a:schemeClr val="accent5">
                    <a:lumMod val="75000"/>
                  </a:schemeClr>
                </a:solidFill>
                <a:latin typeface="CharisSIL"/>
              </a:rPr>
              <a:t>Electrical Model (EM): </a:t>
            </a:r>
            <a:r>
              <a:rPr lang="en-US" sz="1800" b="0" i="0" u="none" strike="noStrike" baseline="0" noProof="0" dirty="0">
                <a:latin typeface="CharisSIL"/>
              </a:rPr>
              <a:t>mock-up of the payload with all electric and electronic interfaces (power bus, TM/TC, CAN-bus and RS422) with satellite</a:t>
            </a:r>
          </a:p>
          <a:p>
            <a:pPr marL="742950" lvl="1" indent="-285750">
              <a:buFont typeface="Arial" panose="020B0604020202020204" pitchFamily="34" charset="0"/>
              <a:buChar char="•"/>
            </a:pPr>
            <a:r>
              <a:rPr lang="en-US" b="0" i="0" u="none" strike="noStrike" baseline="0" noProof="0" dirty="0">
                <a:latin typeface="CharisSIL"/>
              </a:rPr>
              <a:t>demonstrate </a:t>
            </a:r>
            <a:r>
              <a:rPr lang="en-US" noProof="0" dirty="0">
                <a:latin typeface="CharisSIL"/>
              </a:rPr>
              <a:t>HW </a:t>
            </a:r>
            <a:r>
              <a:rPr lang="en-US" b="0" i="0" u="none" strike="noStrike" baseline="0" noProof="0" dirty="0">
                <a:latin typeface="CharisSIL"/>
              </a:rPr>
              <a:t>and SW design</a:t>
            </a:r>
            <a:endParaRPr lang="en-US" noProof="0" dirty="0">
              <a:latin typeface="CharisSIL"/>
            </a:endParaRPr>
          </a:p>
          <a:p>
            <a:pPr marL="742950" lvl="1" indent="-285750">
              <a:buFont typeface="Arial" panose="020B0604020202020204" pitchFamily="34" charset="0"/>
              <a:buChar char="•"/>
            </a:pPr>
            <a:r>
              <a:rPr lang="en-US" b="0" i="0" u="none" strike="noStrike" baseline="0" noProof="0" dirty="0">
                <a:latin typeface="CharisSIL"/>
              </a:rPr>
              <a:t>verify electric and electronic compatibility w/ satellite</a:t>
            </a:r>
            <a:endParaRPr lang="en-US" noProof="0" dirty="0">
              <a:latin typeface="CharisSIL"/>
            </a:endParaRPr>
          </a:p>
          <a:p>
            <a:pPr marL="742950" lvl="1" indent="-285750">
              <a:buFont typeface="Arial" panose="020B0604020202020204" pitchFamily="34" charset="0"/>
              <a:buChar char="•"/>
            </a:pPr>
            <a:r>
              <a:rPr lang="en-US" b="0" i="0" u="none" strike="noStrike" baseline="0" noProof="0" dirty="0">
                <a:latin typeface="CharisSIL"/>
              </a:rPr>
              <a:t>test the compatibility w/ Electrical Ground Support Equipment</a:t>
            </a:r>
          </a:p>
          <a:p>
            <a:pPr marL="742950" lvl="1" indent="-285750">
              <a:buFont typeface="Arial" panose="020B0604020202020204" pitchFamily="34" charset="0"/>
              <a:buChar char="•"/>
            </a:pPr>
            <a:endParaRPr lang="en-US" b="0" i="0" u="none" strike="noStrike" baseline="0" noProof="0" dirty="0">
              <a:latin typeface="CharisSIL"/>
            </a:endParaRPr>
          </a:p>
          <a:p>
            <a:pPr algn="l"/>
            <a:r>
              <a:rPr lang="en-US" sz="1800" b="1" i="0" u="none" strike="noStrike" baseline="0" noProof="0" dirty="0">
                <a:solidFill>
                  <a:schemeClr val="accent5">
                    <a:lumMod val="75000"/>
                  </a:schemeClr>
                </a:solidFill>
                <a:latin typeface="CharisSIL"/>
              </a:rPr>
              <a:t>Structural and Thermal Model (STM): </a:t>
            </a:r>
            <a:r>
              <a:rPr lang="en-US" sz="1800" b="0" i="0" u="none" strike="noStrike" baseline="0" noProof="0" dirty="0">
                <a:latin typeface="CharisSIL"/>
              </a:rPr>
              <a:t>complete mechanical mock-up with dummy sensors and electronics to emulate the real heat dissipation</a:t>
            </a:r>
          </a:p>
          <a:p>
            <a:pPr marL="742950" lvl="1" indent="-285750">
              <a:buFont typeface="Arial" panose="020B0604020202020204" pitchFamily="34" charset="0"/>
              <a:buChar char="•"/>
            </a:pPr>
            <a:r>
              <a:rPr lang="en-US" b="0" i="0" u="none" strike="noStrike" baseline="0" noProof="0" dirty="0">
                <a:latin typeface="CharisSIL"/>
              </a:rPr>
              <a:t>validate the structural and mechanical design</a:t>
            </a:r>
            <a:endParaRPr lang="en-US" noProof="0" dirty="0">
              <a:latin typeface="CharisSIL"/>
            </a:endParaRPr>
          </a:p>
          <a:p>
            <a:pPr marL="742950" lvl="1" indent="-285750">
              <a:buFont typeface="Arial" panose="020B0604020202020204" pitchFamily="34" charset="0"/>
              <a:buChar char="•"/>
            </a:pPr>
            <a:r>
              <a:rPr lang="en-US" b="0" i="0" u="none" strike="noStrike" baseline="0" noProof="0" dirty="0">
                <a:latin typeface="CharisSIL"/>
              </a:rPr>
              <a:t>test the payload thermal control design</a:t>
            </a:r>
            <a:endParaRPr lang="en-US" noProof="0" dirty="0">
              <a:latin typeface="CharisSIL"/>
            </a:endParaRPr>
          </a:p>
          <a:p>
            <a:pPr marL="742950" lvl="1" indent="-285750">
              <a:buFont typeface="Arial" panose="020B0604020202020204" pitchFamily="34" charset="0"/>
              <a:buChar char="•"/>
            </a:pPr>
            <a:endParaRPr lang="en-US" b="0" i="0" u="none" strike="noStrike" baseline="0" noProof="0" dirty="0">
              <a:latin typeface="CharisSIL"/>
            </a:endParaRPr>
          </a:p>
          <a:p>
            <a:pPr algn="l"/>
            <a:r>
              <a:rPr lang="en-US" sz="1800" b="1" i="0" u="none" strike="noStrike" baseline="0" noProof="0" dirty="0">
                <a:solidFill>
                  <a:schemeClr val="accent5">
                    <a:lumMod val="75000"/>
                  </a:schemeClr>
                </a:solidFill>
                <a:latin typeface="CharisSIL"/>
              </a:rPr>
              <a:t>Qualification Model (QM): </a:t>
            </a:r>
            <a:r>
              <a:rPr lang="en-US" sz="1800" b="0" i="0" u="none" strike="noStrike" baseline="0" noProof="0" dirty="0">
                <a:latin typeface="CharisSIL"/>
              </a:rPr>
              <a:t>identical to the </a:t>
            </a:r>
            <a:r>
              <a:rPr lang="en-US" noProof="0" dirty="0">
                <a:latin typeface="CharisSIL"/>
              </a:rPr>
              <a:t>Flight Model (FM)</a:t>
            </a:r>
            <a:r>
              <a:rPr lang="en-US" sz="1800" b="0" i="0" u="none" strike="noStrike" baseline="0" noProof="0" dirty="0">
                <a:latin typeface="CharisSIL"/>
              </a:rPr>
              <a:t>, developed </a:t>
            </a:r>
            <a:r>
              <a:rPr lang="en-US" noProof="0" dirty="0">
                <a:latin typeface="CharisSIL"/>
              </a:rPr>
              <a:t>and submitted to </a:t>
            </a:r>
            <a:r>
              <a:rPr lang="en-US" sz="1800" b="0" i="0" u="none" strike="noStrike" baseline="0" noProof="0" dirty="0">
                <a:latin typeface="CharisSIL"/>
              </a:rPr>
              <a:t>a complete qualification test campaign to assess the design and the technological solutions, and to demonstrate its performance</a:t>
            </a:r>
            <a:endParaRPr lang="en-US" noProof="0" dirty="0"/>
          </a:p>
        </p:txBody>
      </p:sp>
    </p:spTree>
    <p:extLst>
      <p:ext uri="{BB962C8B-B14F-4D97-AF65-F5344CB8AC3E}">
        <p14:creationId xmlns:p14="http://schemas.microsoft.com/office/powerpoint/2010/main" val="37116564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23D0FDD-B416-6F01-D898-DBCC4B9B04AE}"/>
              </a:ext>
            </a:extLst>
          </p:cNvPr>
          <p:cNvSpPr>
            <a:spLocks noGrp="1"/>
          </p:cNvSpPr>
          <p:nvPr>
            <p:ph type="title"/>
          </p:nvPr>
        </p:nvSpPr>
        <p:spPr/>
        <p:txBody>
          <a:bodyPr/>
          <a:lstStyle/>
          <a:p>
            <a:r>
              <a:rPr lang="en-US" noProof="0" dirty="0"/>
              <a:t>Additional requirements on TDAQ for space</a:t>
            </a:r>
          </a:p>
        </p:txBody>
      </p:sp>
      <p:sp>
        <p:nvSpPr>
          <p:cNvPr id="3" name="Segnaposto contenuto 2">
            <a:extLst>
              <a:ext uri="{FF2B5EF4-FFF2-40B4-BE49-F238E27FC236}">
                <a16:creationId xmlns:a16="http://schemas.microsoft.com/office/drawing/2014/main" id="{AC90D553-5BF6-746E-9C6B-A06DDE0B23C3}"/>
              </a:ext>
            </a:extLst>
          </p:cNvPr>
          <p:cNvSpPr>
            <a:spLocks noGrp="1"/>
          </p:cNvSpPr>
          <p:nvPr>
            <p:ph idx="1"/>
          </p:nvPr>
        </p:nvSpPr>
        <p:spPr>
          <a:xfrm>
            <a:off x="1199456" y="5031182"/>
            <a:ext cx="10657184" cy="1494161"/>
          </a:xfrm>
        </p:spPr>
        <p:txBody>
          <a:bodyPr>
            <a:normAutofit/>
          </a:bodyPr>
          <a:lstStyle/>
          <a:p>
            <a:pPr marL="0" indent="0">
              <a:buNone/>
            </a:pPr>
            <a:r>
              <a:rPr lang="en-US" sz="1800" noProof="0" dirty="0">
                <a:solidFill>
                  <a:srgbClr val="002060"/>
                </a:solidFill>
              </a:rPr>
              <a:t>Additionally… everything has to work unattended in total autonomy: no shifters, no possibility to fix anything</a:t>
            </a:r>
          </a:p>
          <a:p>
            <a:pPr lvl="1"/>
            <a:r>
              <a:rPr lang="en-US" sz="1800" b="0" i="0" u="none" strike="noStrike" baseline="0" noProof="0" dirty="0">
                <a:solidFill>
                  <a:srgbClr val="002060"/>
                </a:solidFill>
              </a:rPr>
              <a:t>Safety and recovery procedures in case of system failures/issues</a:t>
            </a:r>
          </a:p>
          <a:p>
            <a:pPr lvl="1"/>
            <a:r>
              <a:rPr lang="en-US" sz="1800" noProof="0" dirty="0">
                <a:solidFill>
                  <a:srgbClr val="002060"/>
                </a:solidFill>
              </a:rPr>
              <a:t>Watchdog for reset and power procedures</a:t>
            </a:r>
          </a:p>
          <a:p>
            <a:pPr lvl="1"/>
            <a:r>
              <a:rPr lang="en-US" sz="1800" noProof="0" dirty="0">
                <a:solidFill>
                  <a:srgbClr val="002060"/>
                </a:solidFill>
              </a:rPr>
              <a:t>Short data-acquisition runs</a:t>
            </a:r>
          </a:p>
          <a:p>
            <a:pPr lvl="1"/>
            <a:endParaRPr lang="en-US" sz="1800" noProof="0" dirty="0"/>
          </a:p>
        </p:txBody>
      </p:sp>
      <p:sp>
        <p:nvSpPr>
          <p:cNvPr id="4" name="Segnaposto piè di pagina 3">
            <a:extLst>
              <a:ext uri="{FF2B5EF4-FFF2-40B4-BE49-F238E27FC236}">
                <a16:creationId xmlns:a16="http://schemas.microsoft.com/office/drawing/2014/main" id="{A6CECEB5-83C4-1DA7-A953-F6E4F2B3C457}"/>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912F8752-0FE9-E1EB-B953-5865D77AAFF3}"/>
              </a:ext>
            </a:extLst>
          </p:cNvPr>
          <p:cNvSpPr>
            <a:spLocks noGrp="1"/>
          </p:cNvSpPr>
          <p:nvPr>
            <p:ph type="sldNum" sz="quarter" idx="12"/>
          </p:nvPr>
        </p:nvSpPr>
        <p:spPr/>
        <p:txBody>
          <a:bodyPr/>
          <a:lstStyle/>
          <a:p>
            <a:fld id="{BFA7651A-8C76-4CD3-A460-B81892AEEC93}" type="slidenum">
              <a:rPr lang="en-US" noProof="0" smtClean="0"/>
              <a:pPr/>
              <a:t>23</a:t>
            </a:fld>
            <a:endParaRPr lang="en-US" noProof="0" dirty="0"/>
          </a:p>
        </p:txBody>
      </p:sp>
      <p:sp>
        <p:nvSpPr>
          <p:cNvPr id="8" name="CasellaDiTesto 7">
            <a:extLst>
              <a:ext uri="{FF2B5EF4-FFF2-40B4-BE49-F238E27FC236}">
                <a16:creationId xmlns:a16="http://schemas.microsoft.com/office/drawing/2014/main" id="{B8282E92-6290-520F-9E6F-8D1579FB34E9}"/>
              </a:ext>
            </a:extLst>
          </p:cNvPr>
          <p:cNvSpPr txBox="1"/>
          <p:nvPr/>
        </p:nvSpPr>
        <p:spPr>
          <a:xfrm>
            <a:off x="4367808" y="1334183"/>
            <a:ext cx="7632849" cy="3416320"/>
          </a:xfrm>
          <a:prstGeom prst="rect">
            <a:avLst/>
          </a:prstGeom>
          <a:noFill/>
        </p:spPr>
        <p:txBody>
          <a:bodyPr wrap="square">
            <a:spAutoFit/>
          </a:bodyPr>
          <a:lstStyle/>
          <a:p>
            <a:pPr marL="285750" indent="-285750">
              <a:buFont typeface="Arial" panose="020B0604020202020204" pitchFamily="34" charset="0"/>
              <a:buChar char="•"/>
            </a:pPr>
            <a:r>
              <a:rPr lang="en-US" b="1" noProof="0" dirty="0">
                <a:solidFill>
                  <a:srgbClr val="002060"/>
                </a:solidFill>
              </a:rPr>
              <a:t>Low power</a:t>
            </a:r>
          </a:p>
          <a:p>
            <a:pPr marL="285750" indent="-285750">
              <a:buFont typeface="Arial" panose="020B0604020202020204" pitchFamily="34" charset="0"/>
              <a:buChar char="•"/>
            </a:pPr>
            <a:r>
              <a:rPr lang="en-US" b="1" noProof="0" dirty="0">
                <a:solidFill>
                  <a:srgbClr val="002060"/>
                </a:solidFill>
              </a:rPr>
              <a:t>Lightweight/small volume</a:t>
            </a:r>
          </a:p>
          <a:p>
            <a:pPr marL="285750" indent="-285750">
              <a:buFont typeface="Arial" panose="020B0604020202020204" pitchFamily="34" charset="0"/>
              <a:buChar char="•"/>
            </a:pPr>
            <a:r>
              <a:rPr lang="en-US" b="1" noProof="0" dirty="0">
                <a:solidFill>
                  <a:srgbClr val="002060"/>
                </a:solidFill>
              </a:rPr>
              <a:t>Limited bandwidth </a:t>
            </a:r>
            <a:r>
              <a:rPr lang="en-US" noProof="0" dirty="0">
                <a:solidFill>
                  <a:srgbClr val="002060"/>
                </a:solidFill>
              </a:rPr>
              <a:t>for data transfer (and command broadcasting too!)</a:t>
            </a:r>
          </a:p>
          <a:p>
            <a:pPr marL="285750" indent="-285750">
              <a:buFont typeface="Arial" panose="020B0604020202020204" pitchFamily="34" charset="0"/>
              <a:buChar char="•"/>
            </a:pPr>
            <a:r>
              <a:rPr lang="en-US" noProof="0" dirty="0">
                <a:solidFill>
                  <a:srgbClr val="002060"/>
                </a:solidFill>
              </a:rPr>
              <a:t>Guarantee reliability and performance over a very long time</a:t>
            </a:r>
          </a:p>
          <a:p>
            <a:pPr marL="285750" indent="-285750">
              <a:buFont typeface="Arial" panose="020B0604020202020204" pitchFamily="34" charset="0"/>
              <a:buChar char="•"/>
            </a:pPr>
            <a:r>
              <a:rPr lang="en-US" noProof="0" dirty="0">
                <a:solidFill>
                  <a:srgbClr val="002060"/>
                </a:solidFill>
              </a:rPr>
              <a:t>Reliable communication protocols (not the fastest) and connectors</a:t>
            </a:r>
          </a:p>
          <a:p>
            <a:pPr marL="285750" indent="-285750">
              <a:buFont typeface="Arial" panose="020B0604020202020204" pitchFamily="34" charset="0"/>
              <a:buChar char="•"/>
            </a:pPr>
            <a:r>
              <a:rPr lang="en-US" b="0" i="0" u="none" strike="noStrike" baseline="0" noProof="0" dirty="0">
                <a:solidFill>
                  <a:srgbClr val="002060"/>
                </a:solidFill>
              </a:rPr>
              <a:t>ITAR constraints </a:t>
            </a:r>
          </a:p>
          <a:p>
            <a:pPr marL="285750" indent="-285750">
              <a:buFont typeface="Arial" panose="020B0604020202020204" pitchFamily="34" charset="0"/>
              <a:buChar char="•"/>
            </a:pPr>
            <a:r>
              <a:rPr lang="en-US" b="0" i="0" u="none" strike="noStrike" baseline="0" noProof="0" dirty="0">
                <a:solidFill>
                  <a:srgbClr val="002060"/>
                </a:solidFill>
              </a:rPr>
              <a:t>Rad-hard parts generally lag the state of the art by about 10 years </a:t>
            </a:r>
          </a:p>
          <a:p>
            <a:pPr marL="285750" indent="-285750">
              <a:buFont typeface="Arial" panose="020B0604020202020204" pitchFamily="34" charset="0"/>
              <a:buChar char="•"/>
            </a:pPr>
            <a:r>
              <a:rPr lang="en-US" noProof="0" dirty="0">
                <a:solidFill>
                  <a:srgbClr val="002060"/>
                </a:solidFill>
              </a:rPr>
              <a:t>Can’t shield from cosmic rays</a:t>
            </a:r>
          </a:p>
          <a:p>
            <a:pPr marL="0" indent="0">
              <a:buNone/>
            </a:pPr>
            <a:r>
              <a:rPr lang="en-US" sz="1800" noProof="0" dirty="0">
                <a:solidFill>
                  <a:srgbClr val="002060"/>
                </a:solidFill>
              </a:rPr>
              <a:t>			</a:t>
            </a:r>
          </a:p>
          <a:p>
            <a:pPr marL="0" indent="0">
              <a:buNone/>
            </a:pPr>
            <a:r>
              <a:rPr lang="en-US" sz="1800" b="1" noProof="0" dirty="0">
                <a:solidFill>
                  <a:srgbClr val="002060"/>
                </a:solidFill>
              </a:rPr>
              <a:t>DAQ operations depend on orbit position: </a:t>
            </a:r>
            <a:r>
              <a:rPr lang="en-US" sz="1800" noProof="0" dirty="0">
                <a:solidFill>
                  <a:srgbClr val="002060"/>
                </a:solidFill>
              </a:rPr>
              <a:t>increase of trigger rate in polar region (low magnetic field and trapped particles) and in the South Atlantic Anomaly</a:t>
            </a:r>
          </a:p>
        </p:txBody>
      </p:sp>
      <p:pic>
        <p:nvPicPr>
          <p:cNvPr id="6" name="Immagine 5" descr="Immagine che contiene natura, acqua, iceberg, cielo&#10;&#10;Descrizione generata automaticamente">
            <a:extLst>
              <a:ext uri="{FF2B5EF4-FFF2-40B4-BE49-F238E27FC236}">
                <a16:creationId xmlns:a16="http://schemas.microsoft.com/office/drawing/2014/main" id="{162EA1A3-D0B0-BB6B-97FC-C44D768E05B0}"/>
              </a:ext>
            </a:extLst>
          </p:cNvPr>
          <p:cNvPicPr>
            <a:picLocks noChangeAspect="1"/>
          </p:cNvPicPr>
          <p:nvPr/>
        </p:nvPicPr>
        <p:blipFill rotWithShape="1">
          <a:blip r:embed="rId3">
            <a:alphaModFix amt="73000"/>
            <a:extLst>
              <a:ext uri="{28A0092B-C50C-407E-A947-70E740481C1C}">
                <a14:useLocalDpi xmlns:a14="http://schemas.microsoft.com/office/drawing/2010/main" val="0"/>
              </a:ext>
            </a:extLst>
          </a:blip>
          <a:srcRect l="8798" t="11359" r="41678" b="13029"/>
          <a:stretch/>
        </p:blipFill>
        <p:spPr>
          <a:xfrm>
            <a:off x="839415" y="1160748"/>
            <a:ext cx="3325249" cy="3534431"/>
          </a:xfrm>
          <a:prstGeom prst="rect">
            <a:avLst/>
          </a:prstGeom>
        </p:spPr>
      </p:pic>
      <p:sp>
        <p:nvSpPr>
          <p:cNvPr id="11" name="CasellaDiTesto 10">
            <a:extLst>
              <a:ext uri="{FF2B5EF4-FFF2-40B4-BE49-F238E27FC236}">
                <a16:creationId xmlns:a16="http://schemas.microsoft.com/office/drawing/2014/main" id="{9CA04F09-D5AB-571D-2952-085376EF76BA}"/>
              </a:ext>
            </a:extLst>
          </p:cNvPr>
          <p:cNvSpPr txBox="1"/>
          <p:nvPr/>
        </p:nvSpPr>
        <p:spPr>
          <a:xfrm>
            <a:off x="1667508" y="2312876"/>
            <a:ext cx="1639696" cy="784830"/>
          </a:xfrm>
          <a:prstGeom prst="rect">
            <a:avLst/>
          </a:prstGeom>
          <a:noFill/>
        </p:spPr>
        <p:txBody>
          <a:bodyPr wrap="square">
            <a:spAutoFit/>
          </a:bodyPr>
          <a:lstStyle/>
          <a:p>
            <a:pPr algn="ctr"/>
            <a:r>
              <a:rPr lang="en-US" sz="1500" b="1" noProof="0" dirty="0">
                <a:latin typeface="Algerian" panose="04020705040A02060702" pitchFamily="82" charset="0"/>
              </a:rPr>
              <a:t>REQUIREMENTS FOR TDAQ IN SPACE </a:t>
            </a:r>
          </a:p>
        </p:txBody>
      </p:sp>
      <p:sp>
        <p:nvSpPr>
          <p:cNvPr id="12" name="CasellaDiTesto 11">
            <a:extLst>
              <a:ext uri="{FF2B5EF4-FFF2-40B4-BE49-F238E27FC236}">
                <a16:creationId xmlns:a16="http://schemas.microsoft.com/office/drawing/2014/main" id="{5432F9DC-AC33-4ABA-CED1-CB9BF42B0460}"/>
              </a:ext>
            </a:extLst>
          </p:cNvPr>
          <p:cNvSpPr txBox="1"/>
          <p:nvPr/>
        </p:nvSpPr>
        <p:spPr>
          <a:xfrm>
            <a:off x="1736006" y="1614862"/>
            <a:ext cx="1443670" cy="553998"/>
          </a:xfrm>
          <a:prstGeom prst="rect">
            <a:avLst/>
          </a:prstGeom>
          <a:noFill/>
        </p:spPr>
        <p:txBody>
          <a:bodyPr wrap="square">
            <a:spAutoFit/>
          </a:bodyPr>
          <a:lstStyle/>
          <a:p>
            <a:pPr algn="ctr"/>
            <a:r>
              <a:rPr lang="en-US" sz="1500" b="1" noProof="0" dirty="0">
                <a:latin typeface="Algerian" panose="04020705040A02060702" pitchFamily="82" charset="0"/>
              </a:rPr>
              <a:t>SPACE ELECTRONICS</a:t>
            </a:r>
          </a:p>
        </p:txBody>
      </p:sp>
    </p:spTree>
    <p:extLst>
      <p:ext uri="{BB962C8B-B14F-4D97-AF65-F5344CB8AC3E}">
        <p14:creationId xmlns:p14="http://schemas.microsoft.com/office/powerpoint/2010/main" val="29828338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E2A5B986-24C2-EDE8-8D73-E68A7ADA065A}"/>
              </a:ext>
            </a:extLst>
          </p:cNvPr>
          <p:cNvPicPr>
            <a:picLocks noChangeAspect="1"/>
          </p:cNvPicPr>
          <p:nvPr/>
        </p:nvPicPr>
        <p:blipFill>
          <a:blip r:embed="rId3"/>
          <a:stretch>
            <a:fillRect/>
          </a:stretch>
        </p:blipFill>
        <p:spPr>
          <a:xfrm>
            <a:off x="191344" y="944724"/>
            <a:ext cx="5652628" cy="3301915"/>
          </a:xfrm>
          <a:prstGeom prst="rect">
            <a:avLst/>
          </a:prstGeom>
        </p:spPr>
      </p:pic>
      <p:pic>
        <p:nvPicPr>
          <p:cNvPr id="7" name="Immagine 6">
            <a:extLst>
              <a:ext uri="{FF2B5EF4-FFF2-40B4-BE49-F238E27FC236}">
                <a16:creationId xmlns:a16="http://schemas.microsoft.com/office/drawing/2014/main" id="{93A8606D-A3AE-EBC1-227D-E6F0BB5A1404}"/>
              </a:ext>
            </a:extLst>
          </p:cNvPr>
          <p:cNvPicPr>
            <a:picLocks noChangeAspect="1"/>
          </p:cNvPicPr>
          <p:nvPr/>
        </p:nvPicPr>
        <p:blipFill>
          <a:blip r:embed="rId4"/>
          <a:stretch>
            <a:fillRect/>
          </a:stretch>
        </p:blipFill>
        <p:spPr>
          <a:xfrm>
            <a:off x="1955540" y="4149080"/>
            <a:ext cx="3708412" cy="2517552"/>
          </a:xfrm>
          <a:prstGeom prst="rect">
            <a:avLst/>
          </a:prstGeom>
        </p:spPr>
      </p:pic>
      <p:sp>
        <p:nvSpPr>
          <p:cNvPr id="2" name="Titolo 1">
            <a:extLst>
              <a:ext uri="{FF2B5EF4-FFF2-40B4-BE49-F238E27FC236}">
                <a16:creationId xmlns:a16="http://schemas.microsoft.com/office/drawing/2014/main" id="{8230645C-649B-C4F2-4A65-EC2FD465DD40}"/>
              </a:ext>
            </a:extLst>
          </p:cNvPr>
          <p:cNvSpPr>
            <a:spLocks noGrp="1"/>
          </p:cNvSpPr>
          <p:nvPr>
            <p:ph type="title"/>
          </p:nvPr>
        </p:nvSpPr>
        <p:spPr/>
        <p:txBody>
          <a:bodyPr/>
          <a:lstStyle/>
          <a:p>
            <a:r>
              <a:rPr lang="en-US" noProof="0" dirty="0"/>
              <a:t>Generic DAQ hardware (for space)</a:t>
            </a:r>
          </a:p>
        </p:txBody>
      </p:sp>
      <p:sp>
        <p:nvSpPr>
          <p:cNvPr id="3" name="Segnaposto contenuto 2">
            <a:extLst>
              <a:ext uri="{FF2B5EF4-FFF2-40B4-BE49-F238E27FC236}">
                <a16:creationId xmlns:a16="http://schemas.microsoft.com/office/drawing/2014/main" id="{FBB27F06-EAEE-580A-0168-55D1A3334D7F}"/>
              </a:ext>
            </a:extLst>
          </p:cNvPr>
          <p:cNvSpPr>
            <a:spLocks noGrp="1"/>
          </p:cNvSpPr>
          <p:nvPr>
            <p:ph idx="1"/>
          </p:nvPr>
        </p:nvSpPr>
        <p:spPr>
          <a:xfrm>
            <a:off x="6096000" y="1268760"/>
            <a:ext cx="5724636" cy="4711378"/>
          </a:xfrm>
        </p:spPr>
        <p:txBody>
          <a:bodyPr>
            <a:noAutofit/>
          </a:bodyPr>
          <a:lstStyle/>
          <a:p>
            <a:r>
              <a:rPr lang="en-US" sz="1800" noProof="0" dirty="0"/>
              <a:t>Gbit TX/RX avoided</a:t>
            </a:r>
          </a:p>
          <a:p>
            <a:r>
              <a:rPr lang="en-US" sz="1800" noProof="0" dirty="0"/>
              <a:t>Front-end ASICs </a:t>
            </a:r>
          </a:p>
          <a:p>
            <a:r>
              <a:rPr lang="en-US" sz="1800" noProof="0" dirty="0"/>
              <a:t>On-chip nonvolatile flash EEPROM to store the configuration of the FPGA logic structure</a:t>
            </a:r>
          </a:p>
          <a:p>
            <a:pPr lvl="1"/>
            <a:r>
              <a:rPr lang="en-US" sz="1800" noProof="0" dirty="0"/>
              <a:t>no susceptibility to TID</a:t>
            </a:r>
          </a:p>
          <a:p>
            <a:pPr lvl="1"/>
            <a:r>
              <a:rPr lang="en-US" sz="1800" noProof="0" dirty="0"/>
              <a:t>cross-section for SEE of the order of 10</a:t>
            </a:r>
            <a:r>
              <a:rPr lang="en-US" sz="1800" baseline="30000" noProof="0" dirty="0"/>
              <a:t>−4</a:t>
            </a:r>
            <a:r>
              <a:rPr lang="en-US" sz="1800" noProof="0" dirty="0"/>
              <a:t> cm</a:t>
            </a:r>
            <a:r>
              <a:rPr lang="en-US" sz="1800" baseline="30000" noProof="0" dirty="0"/>
              <a:t>2</a:t>
            </a:r>
            <a:r>
              <a:rPr lang="en-US" sz="1800" noProof="0" dirty="0"/>
              <a:t>/kbit, w/ negligible SEL/device</a:t>
            </a:r>
          </a:p>
          <a:p>
            <a:r>
              <a:rPr lang="en-US" sz="1800" noProof="0" dirty="0"/>
              <a:t>Storage of non-volatile data (firmware and run-time data) on FRAMs and flash type memories:</a:t>
            </a:r>
          </a:p>
          <a:p>
            <a:pPr lvl="1"/>
            <a:r>
              <a:rPr lang="en-US" sz="1800" noProof="0" dirty="0"/>
              <a:t>Lower voltage to perform a write operation, which implies lower power consumption (1:21)</a:t>
            </a:r>
          </a:p>
          <a:p>
            <a:pPr lvl="1"/>
            <a:r>
              <a:rPr lang="en-US" sz="1800" noProof="0" dirty="0"/>
              <a:t>write operations are faster (16:1)</a:t>
            </a:r>
          </a:p>
          <a:p>
            <a:pPr lvl="1"/>
            <a:r>
              <a:rPr lang="en-US" sz="1800" noProof="0" dirty="0"/>
              <a:t>SEU response is good</a:t>
            </a:r>
          </a:p>
          <a:p>
            <a:pPr lvl="1"/>
            <a:r>
              <a:rPr lang="en-US" sz="1800" noProof="0" dirty="0"/>
              <a:t>Elevated device endurance: larger number of write cycles. Endurance is crucial issue because FRAMs are used to store the program codes of the DSPs, and detector calibration data calculated at every satellite orbit</a:t>
            </a:r>
          </a:p>
        </p:txBody>
      </p:sp>
      <p:sp>
        <p:nvSpPr>
          <p:cNvPr id="4" name="Segnaposto piè di pagina 3">
            <a:extLst>
              <a:ext uri="{FF2B5EF4-FFF2-40B4-BE49-F238E27FC236}">
                <a16:creationId xmlns:a16="http://schemas.microsoft.com/office/drawing/2014/main" id="{211A92ED-27DC-BB06-BFD8-0B4AE477E5CA}"/>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3EAAB52C-584C-738D-E014-E5F8F1D16A75}"/>
              </a:ext>
            </a:extLst>
          </p:cNvPr>
          <p:cNvSpPr>
            <a:spLocks noGrp="1"/>
          </p:cNvSpPr>
          <p:nvPr>
            <p:ph type="sldNum" sz="quarter" idx="12"/>
          </p:nvPr>
        </p:nvSpPr>
        <p:spPr/>
        <p:txBody>
          <a:bodyPr/>
          <a:lstStyle/>
          <a:p>
            <a:fld id="{BFA7651A-8C76-4CD3-A460-B81892AEEC93}" type="slidenum">
              <a:rPr lang="en-US" noProof="0" smtClean="0"/>
              <a:pPr/>
              <a:t>24</a:t>
            </a:fld>
            <a:endParaRPr lang="en-US" noProof="0" dirty="0"/>
          </a:p>
        </p:txBody>
      </p:sp>
      <p:sp>
        <p:nvSpPr>
          <p:cNvPr id="11" name="CasellaDiTesto 10">
            <a:extLst>
              <a:ext uri="{FF2B5EF4-FFF2-40B4-BE49-F238E27FC236}">
                <a16:creationId xmlns:a16="http://schemas.microsoft.com/office/drawing/2014/main" id="{C4892157-F04E-817E-CCE5-B27D588FDD83}"/>
              </a:ext>
            </a:extLst>
          </p:cNvPr>
          <p:cNvSpPr txBox="1"/>
          <p:nvPr/>
        </p:nvSpPr>
        <p:spPr>
          <a:xfrm>
            <a:off x="3215680" y="6524188"/>
            <a:ext cx="6095158" cy="307777"/>
          </a:xfrm>
          <a:prstGeom prst="rect">
            <a:avLst/>
          </a:prstGeom>
          <a:noFill/>
        </p:spPr>
        <p:txBody>
          <a:bodyPr wrap="square">
            <a:spAutoFit/>
          </a:bodyPr>
          <a:lstStyle/>
          <a:p>
            <a:r>
              <a:rPr lang="en-US" sz="1400" noProof="0" dirty="0"/>
              <a:t>D. </a:t>
            </a:r>
            <a:r>
              <a:rPr lang="en-US" sz="1400" noProof="0" dirty="0" err="1"/>
              <a:t>Rabady’s</a:t>
            </a:r>
            <a:r>
              <a:rPr lang="en-US" sz="1400" noProof="0" dirty="0"/>
              <a:t> talk on Mon.</a:t>
            </a:r>
          </a:p>
        </p:txBody>
      </p:sp>
      <p:sp>
        <p:nvSpPr>
          <p:cNvPr id="12" name="CasellaDiTesto 11">
            <a:extLst>
              <a:ext uri="{FF2B5EF4-FFF2-40B4-BE49-F238E27FC236}">
                <a16:creationId xmlns:a16="http://schemas.microsoft.com/office/drawing/2014/main" id="{0165F08C-747A-6F8C-90BC-82720390E47A}"/>
              </a:ext>
            </a:extLst>
          </p:cNvPr>
          <p:cNvSpPr txBox="1"/>
          <p:nvPr/>
        </p:nvSpPr>
        <p:spPr>
          <a:xfrm>
            <a:off x="227348" y="4132800"/>
            <a:ext cx="6095158" cy="307777"/>
          </a:xfrm>
          <a:prstGeom prst="rect">
            <a:avLst/>
          </a:prstGeom>
          <a:noFill/>
        </p:spPr>
        <p:txBody>
          <a:bodyPr wrap="square">
            <a:spAutoFit/>
          </a:bodyPr>
          <a:lstStyle/>
          <a:p>
            <a:r>
              <a:rPr lang="en-US" sz="1400" noProof="0" dirty="0"/>
              <a:t>R. Ferrari’s talk on Sat.</a:t>
            </a:r>
          </a:p>
        </p:txBody>
      </p:sp>
    </p:spTree>
    <p:extLst>
      <p:ext uri="{BB962C8B-B14F-4D97-AF65-F5344CB8AC3E}">
        <p14:creationId xmlns:p14="http://schemas.microsoft.com/office/powerpoint/2010/main" val="4627707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aria aperta, erba, Mongolfiera, cielo&#10;&#10;Descrizione generata automaticamente">
            <a:extLst>
              <a:ext uri="{FF2B5EF4-FFF2-40B4-BE49-F238E27FC236}">
                <a16:creationId xmlns:a16="http://schemas.microsoft.com/office/drawing/2014/main" id="{F7C98200-B2F5-9F67-61B3-21D3FAD0A128}"/>
              </a:ext>
            </a:extLst>
          </p:cNvPr>
          <p:cNvPicPr>
            <a:picLocks noChangeAspect="1"/>
          </p:cNvPicPr>
          <p:nvPr/>
        </p:nvPicPr>
        <p:blipFill rotWithShape="1">
          <a:blip r:embed="rId3" cstate="print">
            <a:alphaModFix amt="73000"/>
            <a:extLst>
              <a:ext uri="{28A0092B-C50C-407E-A947-70E740481C1C}">
                <a14:useLocalDpi xmlns:a14="http://schemas.microsoft.com/office/drawing/2010/main" val="0"/>
              </a:ext>
            </a:extLst>
          </a:blip>
          <a:srcRect l="25635" r="12678"/>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3" name="Segnaposto contenuto 2"/>
          <p:cNvSpPr>
            <a:spLocks noGrp="1"/>
          </p:cNvSpPr>
          <p:nvPr>
            <p:ph idx="1"/>
          </p:nvPr>
        </p:nvSpPr>
        <p:spPr>
          <a:xfrm>
            <a:off x="640080" y="2872899"/>
            <a:ext cx="8948308" cy="3320668"/>
          </a:xfrm>
        </p:spPr>
        <p:txBody>
          <a:bodyPr>
            <a:normAutofit/>
          </a:bodyPr>
          <a:lstStyle/>
          <a:p>
            <a:pPr>
              <a:buSzPct val="75000"/>
              <a:buFont typeface="Wingdings" panose="05000000000000000000" pitchFamily="2" charset="2"/>
              <a:buChar char="q"/>
            </a:pPr>
            <a:r>
              <a:rPr lang="en-US" sz="2200" noProof="0" dirty="0">
                <a:solidFill>
                  <a:srgbClr val="002060"/>
                </a:solidFill>
              </a:rPr>
              <a:t> Why space?</a:t>
            </a:r>
          </a:p>
          <a:p>
            <a:pPr>
              <a:buSzPct val="75000"/>
              <a:buFont typeface="Wingdings" panose="05000000000000000000" pitchFamily="2" charset="2"/>
              <a:buChar char="q"/>
            </a:pPr>
            <a:r>
              <a:rPr lang="en-US" sz="2200" noProof="0" dirty="0">
                <a:solidFill>
                  <a:srgbClr val="002060"/>
                </a:solidFill>
              </a:rPr>
              <a:t> Cosmic rays </a:t>
            </a:r>
          </a:p>
          <a:p>
            <a:pPr>
              <a:buSzPct val="75000"/>
              <a:buFont typeface="Wingdings" panose="05000000000000000000" pitchFamily="2" charset="2"/>
              <a:buChar char="q"/>
            </a:pPr>
            <a:r>
              <a:rPr lang="en-US" sz="2200" noProof="0" dirty="0">
                <a:solidFill>
                  <a:srgbClr val="002060"/>
                </a:solidFill>
              </a:rPr>
              <a:t> Challenges for electronics in space</a:t>
            </a:r>
          </a:p>
          <a:p>
            <a:pPr>
              <a:buSzPct val="75000"/>
              <a:buFont typeface="Wingdings" panose="05000000000000000000" pitchFamily="2" charset="2"/>
              <a:buChar char="q"/>
            </a:pPr>
            <a:r>
              <a:rPr lang="en-US" sz="2200" noProof="0" dirty="0">
                <a:solidFill>
                  <a:srgbClr val="002060"/>
                </a:solidFill>
              </a:rPr>
              <a:t> Space qualification</a:t>
            </a:r>
          </a:p>
          <a:p>
            <a:pPr>
              <a:buSzPct val="75000"/>
              <a:buFont typeface="Wingdings" panose="05000000000000000000" pitchFamily="2" charset="2"/>
              <a:buChar char="q"/>
            </a:pPr>
            <a:r>
              <a:rPr lang="en-US" sz="4000" b="1" noProof="0" dirty="0">
                <a:solidFill>
                  <a:srgbClr val="002060"/>
                </a:solidFill>
              </a:rPr>
              <a:t> Examples of TDAQ in space</a:t>
            </a:r>
          </a:p>
        </p:txBody>
      </p:sp>
      <p:sp>
        <p:nvSpPr>
          <p:cNvPr id="7" name="Segnaposto piè di pagina 6">
            <a:extLst>
              <a:ext uri="{FF2B5EF4-FFF2-40B4-BE49-F238E27FC236}">
                <a16:creationId xmlns:a16="http://schemas.microsoft.com/office/drawing/2014/main" id="{1777BE3C-3AA8-9883-E2BC-1E124021A1EA}"/>
              </a:ext>
            </a:extLst>
          </p:cNvPr>
          <p:cNvSpPr>
            <a:spLocks noGrp="1"/>
          </p:cNvSpPr>
          <p:nvPr>
            <p:ph type="ftr" sz="quarter" idx="11"/>
          </p:nvPr>
        </p:nvSpPr>
        <p:spPr/>
        <p:txBody>
          <a:bodyPr/>
          <a:lstStyle/>
          <a:p>
            <a:r>
              <a:rPr lang="en-US" noProof="0" dirty="0"/>
              <a:t>TDAQ for space - V. Scotti</a:t>
            </a:r>
          </a:p>
        </p:txBody>
      </p:sp>
      <p:sp>
        <p:nvSpPr>
          <p:cNvPr id="2" name="Slide Number Placeholder 1">
            <a:extLst>
              <a:ext uri="{FF2B5EF4-FFF2-40B4-BE49-F238E27FC236}">
                <a16:creationId xmlns:a16="http://schemas.microsoft.com/office/drawing/2014/main" id="{72F85AFA-40A7-10DB-CD53-8E45176B7708}"/>
              </a:ext>
            </a:extLst>
          </p:cNvPr>
          <p:cNvSpPr>
            <a:spLocks noGrp="1"/>
          </p:cNvSpPr>
          <p:nvPr>
            <p:ph type="sldNum" sz="quarter" idx="12"/>
          </p:nvPr>
        </p:nvSpPr>
        <p:spPr/>
        <p:txBody>
          <a:bodyPr/>
          <a:lstStyle/>
          <a:p>
            <a:fld id="{BFA7651A-8C76-4CD3-A460-B81892AEEC93}" type="slidenum">
              <a:rPr lang="en-US" noProof="0" smtClean="0"/>
              <a:pPr/>
              <a:t>25</a:t>
            </a:fld>
            <a:endParaRPr lang="en-US" noProof="0" dirty="0"/>
          </a:p>
        </p:txBody>
      </p:sp>
    </p:spTree>
    <p:extLst>
      <p:ext uri="{BB962C8B-B14F-4D97-AF65-F5344CB8AC3E}">
        <p14:creationId xmlns:p14="http://schemas.microsoft.com/office/powerpoint/2010/main" val="1830602669"/>
      </p:ext>
    </p:extLst>
  </p:cSld>
  <p:clrMapOvr>
    <a:masterClrMapping/>
  </p:clrMapOvr>
  <mc:AlternateContent xmlns:mc="http://schemas.openxmlformats.org/markup-compatibility/2006" xmlns:p14="http://schemas.microsoft.com/office/powerpoint/2010/main">
    <mc:Choice Requires="p14">
      <p:transition spd="slow" p14:dur="2000" advTm="56643"/>
    </mc:Choice>
    <mc:Fallback xmlns="">
      <p:transition spd="slow" advTm="56643"/>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F83FA17-C7A7-09F1-AB94-7FC5D425ED41}"/>
              </a:ext>
            </a:extLst>
          </p:cNvPr>
          <p:cNvSpPr>
            <a:spLocks noGrp="1"/>
          </p:cNvSpPr>
          <p:nvPr>
            <p:ph type="title"/>
          </p:nvPr>
        </p:nvSpPr>
        <p:spPr/>
        <p:txBody>
          <a:bodyPr/>
          <a:lstStyle/>
          <a:p>
            <a:r>
              <a:rPr lang="en-US" noProof="0" dirty="0"/>
              <a:t>AMS: TeV precision spectrometer</a:t>
            </a:r>
          </a:p>
        </p:txBody>
      </p:sp>
      <p:sp>
        <p:nvSpPr>
          <p:cNvPr id="4" name="Segnaposto piè di pagina 3">
            <a:extLst>
              <a:ext uri="{FF2B5EF4-FFF2-40B4-BE49-F238E27FC236}">
                <a16:creationId xmlns:a16="http://schemas.microsoft.com/office/drawing/2014/main" id="{7494E94D-1CE5-7D57-E0F4-72D995952008}"/>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AD4B94A8-3023-D91B-6A1B-BA4470E3E558}"/>
              </a:ext>
            </a:extLst>
          </p:cNvPr>
          <p:cNvSpPr>
            <a:spLocks noGrp="1"/>
          </p:cNvSpPr>
          <p:nvPr>
            <p:ph type="sldNum" sz="quarter" idx="12"/>
          </p:nvPr>
        </p:nvSpPr>
        <p:spPr/>
        <p:txBody>
          <a:bodyPr/>
          <a:lstStyle/>
          <a:p>
            <a:fld id="{BFA7651A-8C76-4CD3-A460-B81892AEEC93}" type="slidenum">
              <a:rPr lang="en-US" noProof="0" smtClean="0"/>
              <a:pPr/>
              <a:t>26</a:t>
            </a:fld>
            <a:endParaRPr lang="en-US" noProof="0" dirty="0"/>
          </a:p>
        </p:txBody>
      </p:sp>
      <p:pic>
        <p:nvPicPr>
          <p:cNvPr id="6" name="Immagine 5">
            <a:extLst>
              <a:ext uri="{FF2B5EF4-FFF2-40B4-BE49-F238E27FC236}">
                <a16:creationId xmlns:a16="http://schemas.microsoft.com/office/drawing/2014/main" id="{EEBF5D1E-8688-B5EA-3B20-F7DFA1826685}"/>
              </a:ext>
            </a:extLst>
          </p:cNvPr>
          <p:cNvPicPr/>
          <p:nvPr/>
        </p:nvPicPr>
        <p:blipFill>
          <a:blip r:embed="rId2"/>
          <a:stretch/>
        </p:blipFill>
        <p:spPr>
          <a:xfrm>
            <a:off x="4094040" y="1016732"/>
            <a:ext cx="3992040" cy="4527720"/>
          </a:xfrm>
          <a:prstGeom prst="rect">
            <a:avLst/>
          </a:prstGeom>
          <a:ln>
            <a:noFill/>
          </a:ln>
        </p:spPr>
      </p:pic>
      <p:sp>
        <p:nvSpPr>
          <p:cNvPr id="8" name="CustomShape 1">
            <a:extLst>
              <a:ext uri="{FF2B5EF4-FFF2-40B4-BE49-F238E27FC236}">
                <a16:creationId xmlns:a16="http://schemas.microsoft.com/office/drawing/2014/main" id="{0413ACF1-3500-AA98-82A4-A5DCA31024BF}"/>
              </a:ext>
            </a:extLst>
          </p:cNvPr>
          <p:cNvSpPr/>
          <p:nvPr/>
        </p:nvSpPr>
        <p:spPr>
          <a:xfrm>
            <a:off x="3681214" y="5594020"/>
            <a:ext cx="4478139" cy="114887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en-US" spc="-1" noProof="0" dirty="0">
                <a:uFill>
                  <a:solidFill>
                    <a:srgbClr val="FFFFFF"/>
                  </a:solidFill>
                </a:uFill>
                <a:ea typeface="DejaVu Sans"/>
                <a:cs typeface="Arial" panose="020B0604020202020204" pitchFamily="34" charset="0"/>
              </a:rPr>
              <a:t>Particles and nuclei are defined by their charge (Z), energy (E) and momentum (P) which are measured independently </a:t>
            </a:r>
          </a:p>
        </p:txBody>
      </p:sp>
      <p:pic>
        <p:nvPicPr>
          <p:cNvPr id="9" name="Immagine 8">
            <a:extLst>
              <a:ext uri="{FF2B5EF4-FFF2-40B4-BE49-F238E27FC236}">
                <a16:creationId xmlns:a16="http://schemas.microsoft.com/office/drawing/2014/main" id="{4EBF6823-C26E-F01E-507F-69417F57F475}"/>
              </a:ext>
            </a:extLst>
          </p:cNvPr>
          <p:cNvPicPr/>
          <p:nvPr/>
        </p:nvPicPr>
        <p:blipFill>
          <a:blip r:embed="rId3"/>
          <a:stretch/>
        </p:blipFill>
        <p:spPr>
          <a:xfrm>
            <a:off x="1234292" y="1097722"/>
            <a:ext cx="2157840" cy="1483920"/>
          </a:xfrm>
          <a:prstGeom prst="rect">
            <a:avLst/>
          </a:prstGeom>
          <a:ln>
            <a:noFill/>
          </a:ln>
        </p:spPr>
      </p:pic>
      <p:pic>
        <p:nvPicPr>
          <p:cNvPr id="10" name="Immagine 9">
            <a:extLst>
              <a:ext uri="{FF2B5EF4-FFF2-40B4-BE49-F238E27FC236}">
                <a16:creationId xmlns:a16="http://schemas.microsoft.com/office/drawing/2014/main" id="{F11C3215-E244-6DC6-426A-4C41F7A6DF99}"/>
              </a:ext>
            </a:extLst>
          </p:cNvPr>
          <p:cNvPicPr/>
          <p:nvPr/>
        </p:nvPicPr>
        <p:blipFill>
          <a:blip r:embed="rId4"/>
          <a:srcRect r="5517"/>
          <a:stretch/>
        </p:blipFill>
        <p:spPr>
          <a:xfrm>
            <a:off x="8244248" y="2682360"/>
            <a:ext cx="2244240" cy="1518840"/>
          </a:xfrm>
          <a:prstGeom prst="rect">
            <a:avLst/>
          </a:prstGeom>
          <a:ln>
            <a:noFill/>
          </a:ln>
        </p:spPr>
      </p:pic>
      <p:pic>
        <p:nvPicPr>
          <p:cNvPr id="11" name="Immagine 10">
            <a:extLst>
              <a:ext uri="{FF2B5EF4-FFF2-40B4-BE49-F238E27FC236}">
                <a16:creationId xmlns:a16="http://schemas.microsoft.com/office/drawing/2014/main" id="{36B554AF-2C98-A5A3-0872-F82D9E6013E9}"/>
              </a:ext>
            </a:extLst>
          </p:cNvPr>
          <p:cNvPicPr/>
          <p:nvPr/>
        </p:nvPicPr>
        <p:blipFill>
          <a:blip r:embed="rId5"/>
          <a:stretch/>
        </p:blipFill>
        <p:spPr>
          <a:xfrm>
            <a:off x="1238612" y="2959282"/>
            <a:ext cx="2153520" cy="1565640"/>
          </a:xfrm>
          <a:prstGeom prst="rect">
            <a:avLst/>
          </a:prstGeom>
          <a:ln>
            <a:noFill/>
          </a:ln>
        </p:spPr>
      </p:pic>
      <p:pic>
        <p:nvPicPr>
          <p:cNvPr id="12" name="Immagine 11">
            <a:extLst>
              <a:ext uri="{FF2B5EF4-FFF2-40B4-BE49-F238E27FC236}">
                <a16:creationId xmlns:a16="http://schemas.microsoft.com/office/drawing/2014/main" id="{F86023EF-B10B-232C-39A7-E5E39908E113}"/>
              </a:ext>
            </a:extLst>
          </p:cNvPr>
          <p:cNvPicPr/>
          <p:nvPr/>
        </p:nvPicPr>
        <p:blipFill>
          <a:blip r:embed="rId6"/>
          <a:stretch/>
        </p:blipFill>
        <p:spPr>
          <a:xfrm>
            <a:off x="1213412" y="4869160"/>
            <a:ext cx="2211480" cy="1449720"/>
          </a:xfrm>
          <a:prstGeom prst="rect">
            <a:avLst/>
          </a:prstGeom>
          <a:ln>
            <a:noFill/>
          </a:ln>
        </p:spPr>
      </p:pic>
      <p:pic>
        <p:nvPicPr>
          <p:cNvPr id="13" name="Immagine 12">
            <a:extLst>
              <a:ext uri="{FF2B5EF4-FFF2-40B4-BE49-F238E27FC236}">
                <a16:creationId xmlns:a16="http://schemas.microsoft.com/office/drawing/2014/main" id="{970AC0A2-B820-05B7-8DEF-8345BA0DF763}"/>
              </a:ext>
            </a:extLst>
          </p:cNvPr>
          <p:cNvPicPr/>
          <p:nvPr/>
        </p:nvPicPr>
        <p:blipFill>
          <a:blip r:embed="rId7"/>
          <a:stretch/>
        </p:blipFill>
        <p:spPr>
          <a:xfrm>
            <a:off x="8356928" y="4617132"/>
            <a:ext cx="2131560" cy="1743120"/>
          </a:xfrm>
          <a:prstGeom prst="rect">
            <a:avLst/>
          </a:prstGeom>
          <a:ln>
            <a:noFill/>
          </a:ln>
        </p:spPr>
      </p:pic>
      <p:pic>
        <p:nvPicPr>
          <p:cNvPr id="14" name="Immagine 13">
            <a:extLst>
              <a:ext uri="{FF2B5EF4-FFF2-40B4-BE49-F238E27FC236}">
                <a16:creationId xmlns:a16="http://schemas.microsoft.com/office/drawing/2014/main" id="{EB858650-113E-A250-42DC-8AF8196CA444}"/>
              </a:ext>
            </a:extLst>
          </p:cNvPr>
          <p:cNvPicPr/>
          <p:nvPr/>
        </p:nvPicPr>
        <p:blipFill>
          <a:blip r:embed="rId8"/>
          <a:stretch/>
        </p:blipFill>
        <p:spPr>
          <a:xfrm>
            <a:off x="8248928" y="1055520"/>
            <a:ext cx="2221920" cy="1153440"/>
          </a:xfrm>
          <a:prstGeom prst="rect">
            <a:avLst/>
          </a:prstGeom>
          <a:ln>
            <a:noFill/>
          </a:ln>
        </p:spPr>
      </p:pic>
      <p:sp>
        <p:nvSpPr>
          <p:cNvPr id="15" name="Line 2">
            <a:extLst>
              <a:ext uri="{FF2B5EF4-FFF2-40B4-BE49-F238E27FC236}">
                <a16:creationId xmlns:a16="http://schemas.microsoft.com/office/drawing/2014/main" id="{973507F3-82F6-AEB2-58D9-9E123484C60E}"/>
              </a:ext>
            </a:extLst>
          </p:cNvPr>
          <p:cNvSpPr/>
          <p:nvPr/>
        </p:nvSpPr>
        <p:spPr>
          <a:xfrm flipH="1">
            <a:off x="6382920" y="1953720"/>
            <a:ext cx="1809720" cy="579240"/>
          </a:xfrm>
          <a:prstGeom prst="line">
            <a:avLst/>
          </a:prstGeom>
          <a:ln w="36000">
            <a:solidFill>
              <a:srgbClr val="009900"/>
            </a:solidFill>
            <a:round/>
          </a:ln>
        </p:spPr>
        <p:style>
          <a:lnRef idx="0">
            <a:scrgbClr r="0" g="0" b="0"/>
          </a:lnRef>
          <a:fillRef idx="0">
            <a:scrgbClr r="0" g="0" b="0"/>
          </a:fillRef>
          <a:effectRef idx="0">
            <a:scrgbClr r="0" g="0" b="0"/>
          </a:effectRef>
          <a:fontRef idx="minor"/>
        </p:style>
        <p:txBody>
          <a:bodyPr/>
          <a:lstStyle/>
          <a:p>
            <a:endParaRPr lang="en-US" noProof="0" dirty="0"/>
          </a:p>
        </p:txBody>
      </p:sp>
      <p:sp>
        <p:nvSpPr>
          <p:cNvPr id="16" name="CustomShape 3">
            <a:extLst>
              <a:ext uri="{FF2B5EF4-FFF2-40B4-BE49-F238E27FC236}">
                <a16:creationId xmlns:a16="http://schemas.microsoft.com/office/drawing/2014/main" id="{B177031B-1AE5-7E35-C427-80573F53BEA1}"/>
              </a:ext>
            </a:extLst>
          </p:cNvPr>
          <p:cNvSpPr/>
          <p:nvPr/>
        </p:nvSpPr>
        <p:spPr>
          <a:xfrm>
            <a:off x="10320960" y="1340768"/>
            <a:ext cx="1871040" cy="48006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en-US" b="1" spc="-1" noProof="0" dirty="0" err="1">
                <a:solidFill>
                  <a:srgbClr val="003366"/>
                </a:solidFill>
                <a:uFill>
                  <a:solidFill>
                    <a:srgbClr val="FFFFFF"/>
                  </a:solidFill>
                </a:uFill>
                <a:ea typeface="DejaVu Sans"/>
                <a:cs typeface="Arial" panose="020B0604020202020204" pitchFamily="34" charset="0"/>
              </a:rPr>
              <a:t>ToF</a:t>
            </a:r>
            <a:r>
              <a:rPr lang="en-US" b="1" spc="-1" noProof="0" dirty="0">
                <a:solidFill>
                  <a:srgbClr val="003366"/>
                </a:solidFill>
                <a:uFill>
                  <a:solidFill>
                    <a:srgbClr val="FFFFFF"/>
                  </a:solidFill>
                </a:uFill>
                <a:ea typeface="DejaVu Sans"/>
                <a:cs typeface="Arial" panose="020B0604020202020204" pitchFamily="34" charset="0"/>
              </a:rPr>
              <a:t>:</a:t>
            </a:r>
            <a:r>
              <a:rPr lang="en-US" b="1" spc="-1" noProof="0" dirty="0">
                <a:solidFill>
                  <a:srgbClr val="000000"/>
                </a:solidFill>
                <a:uFill>
                  <a:solidFill>
                    <a:srgbClr val="FFFFFF"/>
                  </a:solidFill>
                </a:uFill>
                <a:ea typeface="DejaVu Sans"/>
                <a:cs typeface="Arial" panose="020B0604020202020204" pitchFamily="34" charset="0"/>
              </a:rPr>
              <a:t> </a:t>
            </a:r>
          </a:p>
          <a:p>
            <a:pPr algn="ctr"/>
            <a:r>
              <a:rPr lang="en-US" b="1" spc="-1" noProof="0" dirty="0">
                <a:solidFill>
                  <a:srgbClr val="FF0000"/>
                </a:solidFill>
                <a:uFill>
                  <a:solidFill>
                    <a:srgbClr val="FFFFFF"/>
                  </a:solidFill>
                </a:uFill>
                <a:ea typeface="DejaVu Sans"/>
                <a:cs typeface="Arial" panose="020B0604020202020204" pitchFamily="34" charset="0"/>
              </a:rPr>
              <a:t>Z, E</a:t>
            </a:r>
            <a:endParaRPr lang="en-US" spc="-1" noProof="0" dirty="0">
              <a:solidFill>
                <a:srgbClr val="000000"/>
              </a:solidFill>
              <a:uFill>
                <a:solidFill>
                  <a:srgbClr val="FFFFFF"/>
                </a:solidFill>
              </a:uFill>
              <a:cs typeface="Arial" panose="020B0604020202020204" pitchFamily="34" charset="0"/>
            </a:endParaRPr>
          </a:p>
        </p:txBody>
      </p:sp>
      <p:sp>
        <p:nvSpPr>
          <p:cNvPr id="17" name="CustomShape 4">
            <a:extLst>
              <a:ext uri="{FF2B5EF4-FFF2-40B4-BE49-F238E27FC236}">
                <a16:creationId xmlns:a16="http://schemas.microsoft.com/office/drawing/2014/main" id="{819ECCB1-1441-867F-161D-A1164C2A3500}"/>
              </a:ext>
            </a:extLst>
          </p:cNvPr>
          <p:cNvSpPr/>
          <p:nvPr/>
        </p:nvSpPr>
        <p:spPr>
          <a:xfrm>
            <a:off x="10451640" y="3280318"/>
            <a:ext cx="1680887" cy="377282"/>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en-US" b="1" spc="-1" noProof="0" dirty="0">
                <a:solidFill>
                  <a:srgbClr val="003366"/>
                </a:solidFill>
                <a:uFill>
                  <a:solidFill>
                    <a:srgbClr val="FFFFFF"/>
                  </a:solidFill>
                </a:uFill>
                <a:ea typeface="DejaVu Sans"/>
                <a:cs typeface="Arial" panose="020B0604020202020204" pitchFamily="34" charset="0"/>
              </a:rPr>
              <a:t>Silicon tracker:</a:t>
            </a:r>
            <a:r>
              <a:rPr lang="en-US" b="1" spc="-1" noProof="0" dirty="0">
                <a:solidFill>
                  <a:srgbClr val="000000"/>
                </a:solidFill>
                <a:uFill>
                  <a:solidFill>
                    <a:srgbClr val="FFFFFF"/>
                  </a:solidFill>
                </a:uFill>
                <a:ea typeface="DejaVu Sans"/>
                <a:cs typeface="Arial" panose="020B0604020202020204" pitchFamily="34" charset="0"/>
              </a:rPr>
              <a:t> </a:t>
            </a:r>
          </a:p>
          <a:p>
            <a:pPr algn="ctr"/>
            <a:r>
              <a:rPr lang="en-US" b="1" spc="-1" noProof="0" dirty="0">
                <a:solidFill>
                  <a:srgbClr val="FF0000"/>
                </a:solidFill>
                <a:uFill>
                  <a:solidFill>
                    <a:srgbClr val="FFFFFF"/>
                  </a:solidFill>
                </a:uFill>
                <a:ea typeface="DejaVu Sans"/>
                <a:cs typeface="Arial" panose="020B0604020202020204" pitchFamily="34" charset="0"/>
              </a:rPr>
              <a:t>Z, P</a:t>
            </a:r>
            <a:endParaRPr lang="en-US" spc="-1" noProof="0" dirty="0">
              <a:solidFill>
                <a:srgbClr val="000000"/>
              </a:solidFill>
              <a:uFill>
                <a:solidFill>
                  <a:srgbClr val="FFFFFF"/>
                </a:solidFill>
              </a:uFill>
              <a:cs typeface="Arial" panose="020B0604020202020204" pitchFamily="34" charset="0"/>
            </a:endParaRPr>
          </a:p>
        </p:txBody>
      </p:sp>
      <p:sp>
        <p:nvSpPr>
          <p:cNvPr id="18" name="CustomShape 5">
            <a:extLst>
              <a:ext uri="{FF2B5EF4-FFF2-40B4-BE49-F238E27FC236}">
                <a16:creationId xmlns:a16="http://schemas.microsoft.com/office/drawing/2014/main" id="{7D9A181F-57F2-49B2-467E-585C1F5F0EA8}"/>
              </a:ext>
            </a:extLst>
          </p:cNvPr>
          <p:cNvSpPr/>
          <p:nvPr/>
        </p:nvSpPr>
        <p:spPr>
          <a:xfrm>
            <a:off x="10646037" y="5511960"/>
            <a:ext cx="1467720" cy="32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r>
              <a:rPr lang="en-US" b="1" spc="-1" noProof="0" dirty="0">
                <a:solidFill>
                  <a:srgbClr val="003366"/>
                </a:solidFill>
                <a:uFill>
                  <a:solidFill>
                    <a:srgbClr val="FFFFFF"/>
                  </a:solidFill>
                </a:uFill>
                <a:ea typeface="DejaVu Sans"/>
                <a:cs typeface="Arial" panose="020B0604020202020204" pitchFamily="34" charset="0"/>
              </a:rPr>
              <a:t>Magnet:</a:t>
            </a:r>
            <a:r>
              <a:rPr lang="en-US" b="1" spc="-1" noProof="0" dirty="0">
                <a:solidFill>
                  <a:srgbClr val="FF0000"/>
                </a:solidFill>
                <a:uFill>
                  <a:solidFill>
                    <a:srgbClr val="FFFFFF"/>
                  </a:solidFill>
                </a:uFill>
                <a:ea typeface="DejaVu Sans"/>
                <a:cs typeface="Arial" panose="020B0604020202020204" pitchFamily="34" charset="0"/>
              </a:rPr>
              <a:t> </a:t>
            </a:r>
          </a:p>
          <a:p>
            <a:pPr algn="ctr"/>
            <a:r>
              <a:rPr lang="en-US" b="1" spc="-1" noProof="0" dirty="0">
                <a:solidFill>
                  <a:srgbClr val="FF0000"/>
                </a:solidFill>
                <a:uFill>
                  <a:solidFill>
                    <a:srgbClr val="FFFFFF"/>
                  </a:solidFill>
                </a:uFill>
                <a:ea typeface="Arial"/>
                <a:cs typeface="Arial" panose="020B0604020202020204" pitchFamily="34" charset="0"/>
              </a:rPr>
              <a:t>±Z</a:t>
            </a:r>
            <a:endParaRPr lang="en-US" spc="-1" noProof="0" dirty="0">
              <a:solidFill>
                <a:srgbClr val="000000"/>
              </a:solidFill>
              <a:uFill>
                <a:solidFill>
                  <a:srgbClr val="FFFFFF"/>
                </a:solidFill>
              </a:uFill>
              <a:cs typeface="Arial" panose="020B0604020202020204" pitchFamily="34" charset="0"/>
            </a:endParaRPr>
          </a:p>
        </p:txBody>
      </p:sp>
      <p:sp>
        <p:nvSpPr>
          <p:cNvPr id="19" name="Line 6">
            <a:extLst>
              <a:ext uri="{FF2B5EF4-FFF2-40B4-BE49-F238E27FC236}">
                <a16:creationId xmlns:a16="http://schemas.microsoft.com/office/drawing/2014/main" id="{AE89E9D6-BB82-67F0-ADF9-33BC5B3096E8}"/>
              </a:ext>
            </a:extLst>
          </p:cNvPr>
          <p:cNvSpPr/>
          <p:nvPr/>
        </p:nvSpPr>
        <p:spPr>
          <a:xfrm flipH="1" flipV="1">
            <a:off x="6552840" y="3614760"/>
            <a:ext cx="1882800" cy="2010484"/>
          </a:xfrm>
          <a:prstGeom prst="line">
            <a:avLst/>
          </a:prstGeom>
          <a:ln w="36000">
            <a:solidFill>
              <a:srgbClr val="00FFFF"/>
            </a:solidFill>
            <a:round/>
          </a:ln>
        </p:spPr>
        <p:style>
          <a:lnRef idx="0">
            <a:scrgbClr r="0" g="0" b="0"/>
          </a:lnRef>
          <a:fillRef idx="0">
            <a:scrgbClr r="0" g="0" b="0"/>
          </a:fillRef>
          <a:effectRef idx="0">
            <a:scrgbClr r="0" g="0" b="0"/>
          </a:effectRef>
          <a:fontRef idx="minor"/>
        </p:style>
        <p:txBody>
          <a:bodyPr/>
          <a:lstStyle/>
          <a:p>
            <a:endParaRPr lang="en-US" noProof="0" dirty="0"/>
          </a:p>
        </p:txBody>
      </p:sp>
      <p:sp>
        <p:nvSpPr>
          <p:cNvPr id="20" name="CustomShape 7">
            <a:extLst>
              <a:ext uri="{FF2B5EF4-FFF2-40B4-BE49-F238E27FC236}">
                <a16:creationId xmlns:a16="http://schemas.microsoft.com/office/drawing/2014/main" id="{FABA6E11-20C8-26D0-48DF-B621230304D6}"/>
              </a:ext>
            </a:extLst>
          </p:cNvPr>
          <p:cNvSpPr/>
          <p:nvPr/>
        </p:nvSpPr>
        <p:spPr>
          <a:xfrm>
            <a:off x="-114540" y="1294606"/>
            <a:ext cx="1503900" cy="91435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en-US" b="1" spc="-1" noProof="0" dirty="0">
                <a:solidFill>
                  <a:srgbClr val="003366"/>
                </a:solidFill>
                <a:uFill>
                  <a:solidFill>
                    <a:srgbClr val="FFFFFF"/>
                  </a:solidFill>
                </a:uFill>
                <a:ea typeface="DejaVu Sans"/>
                <a:cs typeface="Arial" panose="020B0604020202020204" pitchFamily="34" charset="0"/>
              </a:rPr>
              <a:t>TRD:</a:t>
            </a:r>
            <a:r>
              <a:rPr lang="en-US" b="1" spc="-1" noProof="0" dirty="0">
                <a:solidFill>
                  <a:srgbClr val="000000"/>
                </a:solidFill>
                <a:uFill>
                  <a:solidFill>
                    <a:srgbClr val="FFFFFF"/>
                  </a:solidFill>
                </a:uFill>
                <a:ea typeface="DejaVu Sans"/>
                <a:cs typeface="Arial" panose="020B0604020202020204" pitchFamily="34" charset="0"/>
              </a:rPr>
              <a:t> </a:t>
            </a:r>
          </a:p>
          <a:p>
            <a:pPr algn="ctr"/>
            <a:r>
              <a:rPr lang="en-US" b="1" spc="-1" noProof="0" dirty="0">
                <a:solidFill>
                  <a:srgbClr val="FF0000"/>
                </a:solidFill>
                <a:uFill>
                  <a:solidFill>
                    <a:srgbClr val="FFFFFF"/>
                  </a:solidFill>
                </a:uFill>
                <a:ea typeface="DejaVu Sans"/>
                <a:cs typeface="Arial" panose="020B0604020202020204" pitchFamily="34" charset="0"/>
              </a:rPr>
              <a:t>identifies e+/e-</a:t>
            </a:r>
            <a:endParaRPr lang="en-US" spc="-1" noProof="0" dirty="0">
              <a:solidFill>
                <a:srgbClr val="000000"/>
              </a:solidFill>
              <a:uFill>
                <a:solidFill>
                  <a:srgbClr val="FFFFFF"/>
                </a:solidFill>
              </a:uFill>
              <a:cs typeface="Arial" panose="020B0604020202020204" pitchFamily="34" charset="0"/>
            </a:endParaRPr>
          </a:p>
        </p:txBody>
      </p:sp>
      <p:sp>
        <p:nvSpPr>
          <p:cNvPr id="21" name="Line 8">
            <a:extLst>
              <a:ext uri="{FF2B5EF4-FFF2-40B4-BE49-F238E27FC236}">
                <a16:creationId xmlns:a16="http://schemas.microsoft.com/office/drawing/2014/main" id="{4DA4767C-EAA0-E838-972B-447492D60ED7}"/>
              </a:ext>
            </a:extLst>
          </p:cNvPr>
          <p:cNvSpPr/>
          <p:nvPr/>
        </p:nvSpPr>
        <p:spPr>
          <a:xfrm>
            <a:off x="3548280" y="1589760"/>
            <a:ext cx="1567800" cy="522720"/>
          </a:xfrm>
          <a:prstGeom prst="line">
            <a:avLst/>
          </a:prstGeom>
          <a:ln w="36000">
            <a:solidFill>
              <a:srgbClr val="0066CC"/>
            </a:solidFill>
            <a:round/>
          </a:ln>
        </p:spPr>
        <p:style>
          <a:lnRef idx="0">
            <a:scrgbClr r="0" g="0" b="0"/>
          </a:lnRef>
          <a:fillRef idx="0">
            <a:scrgbClr r="0" g="0" b="0"/>
          </a:fillRef>
          <a:effectRef idx="0">
            <a:scrgbClr r="0" g="0" b="0"/>
          </a:effectRef>
          <a:fontRef idx="minor"/>
        </p:style>
        <p:txBody>
          <a:bodyPr/>
          <a:lstStyle/>
          <a:p>
            <a:endParaRPr lang="en-US" noProof="0" dirty="0"/>
          </a:p>
        </p:txBody>
      </p:sp>
      <p:sp>
        <p:nvSpPr>
          <p:cNvPr id="22" name="CustomShape 9">
            <a:extLst>
              <a:ext uri="{FF2B5EF4-FFF2-40B4-BE49-F238E27FC236}">
                <a16:creationId xmlns:a16="http://schemas.microsoft.com/office/drawing/2014/main" id="{C3AAD939-BF83-04E7-D71F-FCAF0B8CD208}"/>
              </a:ext>
            </a:extLst>
          </p:cNvPr>
          <p:cNvSpPr/>
          <p:nvPr/>
        </p:nvSpPr>
        <p:spPr>
          <a:xfrm>
            <a:off x="-384720" y="3473909"/>
            <a:ext cx="2088360" cy="3204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en-US" b="1" spc="-1" noProof="0" dirty="0">
                <a:solidFill>
                  <a:srgbClr val="003366"/>
                </a:solidFill>
                <a:uFill>
                  <a:solidFill>
                    <a:srgbClr val="FFFFFF"/>
                  </a:solidFill>
                </a:uFill>
                <a:ea typeface="DejaVu Sans"/>
                <a:cs typeface="Arial" panose="020B0604020202020204" pitchFamily="34" charset="0"/>
              </a:rPr>
              <a:t>RICH:</a:t>
            </a:r>
            <a:r>
              <a:rPr lang="en-US" b="1" spc="-1" noProof="0" dirty="0">
                <a:solidFill>
                  <a:srgbClr val="000000"/>
                </a:solidFill>
                <a:uFill>
                  <a:solidFill>
                    <a:srgbClr val="FFFFFF"/>
                  </a:solidFill>
                </a:uFill>
                <a:ea typeface="DejaVu Sans"/>
                <a:cs typeface="Arial" panose="020B0604020202020204" pitchFamily="34" charset="0"/>
              </a:rPr>
              <a:t> </a:t>
            </a:r>
          </a:p>
          <a:p>
            <a:pPr algn="ctr"/>
            <a:r>
              <a:rPr lang="en-US" b="1" spc="-1" noProof="0" dirty="0">
                <a:solidFill>
                  <a:srgbClr val="FF0000"/>
                </a:solidFill>
                <a:uFill>
                  <a:solidFill>
                    <a:srgbClr val="FFFFFF"/>
                  </a:solidFill>
                </a:uFill>
                <a:ea typeface="DejaVu Sans"/>
                <a:cs typeface="Arial" panose="020B0604020202020204" pitchFamily="34" charset="0"/>
              </a:rPr>
              <a:t>Z, E</a:t>
            </a:r>
            <a:endParaRPr lang="en-US" spc="-1" noProof="0" dirty="0">
              <a:solidFill>
                <a:srgbClr val="000000"/>
              </a:solidFill>
              <a:uFill>
                <a:solidFill>
                  <a:srgbClr val="FFFFFF"/>
                </a:solidFill>
              </a:uFill>
              <a:cs typeface="Arial" panose="020B0604020202020204" pitchFamily="34" charset="0"/>
            </a:endParaRPr>
          </a:p>
        </p:txBody>
      </p:sp>
      <p:sp>
        <p:nvSpPr>
          <p:cNvPr id="23" name="CustomShape 10">
            <a:extLst>
              <a:ext uri="{FF2B5EF4-FFF2-40B4-BE49-F238E27FC236}">
                <a16:creationId xmlns:a16="http://schemas.microsoft.com/office/drawing/2014/main" id="{850DCD66-90E8-753C-CB13-524F64BBABC8}"/>
              </a:ext>
            </a:extLst>
          </p:cNvPr>
          <p:cNvSpPr/>
          <p:nvPr/>
        </p:nvSpPr>
        <p:spPr>
          <a:xfrm>
            <a:off x="-173623" y="5193196"/>
            <a:ext cx="1625107" cy="7840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gn="ctr"/>
            <a:r>
              <a:rPr lang="en-US" sz="1640" b="1" spc="-1" noProof="0" dirty="0" err="1">
                <a:solidFill>
                  <a:srgbClr val="003366"/>
                </a:solidFill>
                <a:uFill>
                  <a:solidFill>
                    <a:srgbClr val="FFFFFF"/>
                  </a:solidFill>
                </a:uFill>
                <a:latin typeface="Arial"/>
                <a:ea typeface="DejaVu Sans"/>
              </a:rPr>
              <a:t>Ecal</a:t>
            </a:r>
            <a:r>
              <a:rPr lang="en-US" sz="1640" b="1" spc="-1" noProof="0" dirty="0">
                <a:solidFill>
                  <a:srgbClr val="003366"/>
                </a:solidFill>
                <a:uFill>
                  <a:solidFill>
                    <a:srgbClr val="FFFFFF"/>
                  </a:solidFill>
                </a:uFill>
                <a:latin typeface="Arial"/>
                <a:ea typeface="DejaVu Sans"/>
              </a:rPr>
              <a:t>:</a:t>
            </a:r>
          </a:p>
          <a:p>
            <a:pPr algn="ctr"/>
            <a:r>
              <a:rPr lang="en-US" sz="1640" b="1" spc="-1" noProof="0" dirty="0">
                <a:solidFill>
                  <a:srgbClr val="FF0000"/>
                </a:solidFill>
                <a:uFill>
                  <a:solidFill>
                    <a:srgbClr val="FFFFFF"/>
                  </a:solidFill>
                </a:uFill>
                <a:latin typeface="Arial"/>
                <a:ea typeface="DejaVu Sans"/>
              </a:rPr>
              <a:t>E of e+/e-</a:t>
            </a:r>
            <a:endParaRPr lang="en-US" spc="-1" noProof="0" dirty="0">
              <a:solidFill>
                <a:srgbClr val="000000"/>
              </a:solidFill>
              <a:uFill>
                <a:solidFill>
                  <a:srgbClr val="FFFFFF"/>
                </a:solidFill>
              </a:uFill>
              <a:latin typeface="Arial"/>
            </a:endParaRPr>
          </a:p>
        </p:txBody>
      </p:sp>
      <p:sp>
        <p:nvSpPr>
          <p:cNvPr id="24" name="Line 11">
            <a:extLst>
              <a:ext uri="{FF2B5EF4-FFF2-40B4-BE49-F238E27FC236}">
                <a16:creationId xmlns:a16="http://schemas.microsoft.com/office/drawing/2014/main" id="{C5077050-EB53-3631-3111-F5AA302C7C28}"/>
              </a:ext>
            </a:extLst>
          </p:cNvPr>
          <p:cNvSpPr/>
          <p:nvPr/>
        </p:nvSpPr>
        <p:spPr>
          <a:xfrm>
            <a:off x="3613800" y="4006440"/>
            <a:ext cx="1567800" cy="518482"/>
          </a:xfrm>
          <a:prstGeom prst="line">
            <a:avLst/>
          </a:prstGeom>
          <a:ln w="36000">
            <a:solidFill>
              <a:srgbClr val="333733"/>
            </a:solidFill>
            <a:round/>
          </a:ln>
        </p:spPr>
        <p:style>
          <a:lnRef idx="0">
            <a:scrgbClr r="0" g="0" b="0"/>
          </a:lnRef>
          <a:fillRef idx="0">
            <a:scrgbClr r="0" g="0" b="0"/>
          </a:fillRef>
          <a:effectRef idx="0">
            <a:scrgbClr r="0" g="0" b="0"/>
          </a:effectRef>
          <a:fontRef idx="minor"/>
        </p:style>
        <p:txBody>
          <a:bodyPr/>
          <a:lstStyle/>
          <a:p>
            <a:endParaRPr lang="en-US" noProof="0" dirty="0"/>
          </a:p>
        </p:txBody>
      </p:sp>
      <p:sp>
        <p:nvSpPr>
          <p:cNvPr id="25" name="Line 12">
            <a:extLst>
              <a:ext uri="{FF2B5EF4-FFF2-40B4-BE49-F238E27FC236}">
                <a16:creationId xmlns:a16="http://schemas.microsoft.com/office/drawing/2014/main" id="{5125B913-27C9-7092-924B-88104FBB72EF}"/>
              </a:ext>
            </a:extLst>
          </p:cNvPr>
          <p:cNvSpPr/>
          <p:nvPr/>
        </p:nvSpPr>
        <p:spPr>
          <a:xfrm flipV="1">
            <a:off x="3607940" y="5193195"/>
            <a:ext cx="1695972" cy="102851"/>
          </a:xfrm>
          <a:prstGeom prst="line">
            <a:avLst/>
          </a:prstGeom>
          <a:ln w="36000">
            <a:solidFill>
              <a:srgbClr val="330000"/>
            </a:solidFill>
            <a:round/>
          </a:ln>
        </p:spPr>
        <p:style>
          <a:lnRef idx="0">
            <a:scrgbClr r="0" g="0" b="0"/>
          </a:lnRef>
          <a:fillRef idx="0">
            <a:scrgbClr r="0" g="0" b="0"/>
          </a:fillRef>
          <a:effectRef idx="0">
            <a:scrgbClr r="0" g="0" b="0"/>
          </a:effectRef>
          <a:fontRef idx="minor"/>
        </p:style>
        <p:txBody>
          <a:bodyPr/>
          <a:lstStyle/>
          <a:p>
            <a:endParaRPr lang="en-US" noProof="0" dirty="0"/>
          </a:p>
        </p:txBody>
      </p:sp>
    </p:spTree>
    <p:extLst>
      <p:ext uri="{BB962C8B-B14F-4D97-AF65-F5344CB8AC3E}">
        <p14:creationId xmlns:p14="http://schemas.microsoft.com/office/powerpoint/2010/main" val="32730399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magine 16" descr="Immagine che contiene elettrodomestico&#10;&#10;Descrizione generata automaticamente">
            <a:extLst>
              <a:ext uri="{FF2B5EF4-FFF2-40B4-BE49-F238E27FC236}">
                <a16:creationId xmlns:a16="http://schemas.microsoft.com/office/drawing/2014/main" id="{B5060FAF-1F71-5DE4-1E2C-CCFC780AF7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184303">
            <a:off x="1729051" y="5398756"/>
            <a:ext cx="1215579" cy="1215579"/>
          </a:xfrm>
          <a:prstGeom prst="rect">
            <a:avLst/>
          </a:prstGeom>
        </p:spPr>
      </p:pic>
      <p:sp>
        <p:nvSpPr>
          <p:cNvPr id="2" name="Titolo 1">
            <a:extLst>
              <a:ext uri="{FF2B5EF4-FFF2-40B4-BE49-F238E27FC236}">
                <a16:creationId xmlns:a16="http://schemas.microsoft.com/office/drawing/2014/main" id="{39634DF5-2007-C0B5-B6BB-61F4ABBFE808}"/>
              </a:ext>
            </a:extLst>
          </p:cNvPr>
          <p:cNvSpPr>
            <a:spLocks noGrp="1"/>
          </p:cNvSpPr>
          <p:nvPr>
            <p:ph type="title"/>
          </p:nvPr>
        </p:nvSpPr>
        <p:spPr/>
        <p:txBody>
          <a:bodyPr/>
          <a:lstStyle/>
          <a:p>
            <a:r>
              <a:rPr lang="en-US" noProof="0" dirty="0"/>
              <a:t>AMS characteristics</a:t>
            </a:r>
          </a:p>
        </p:txBody>
      </p:sp>
      <p:sp>
        <p:nvSpPr>
          <p:cNvPr id="3" name="Segnaposto contenuto 2">
            <a:extLst>
              <a:ext uri="{FF2B5EF4-FFF2-40B4-BE49-F238E27FC236}">
                <a16:creationId xmlns:a16="http://schemas.microsoft.com/office/drawing/2014/main" id="{025E6F8E-AE5A-6867-ABC2-DD6EB81FD919}"/>
              </a:ext>
            </a:extLst>
          </p:cNvPr>
          <p:cNvSpPr>
            <a:spLocks noGrp="1"/>
          </p:cNvSpPr>
          <p:nvPr>
            <p:ph idx="1"/>
          </p:nvPr>
        </p:nvSpPr>
        <p:spPr>
          <a:xfrm>
            <a:off x="407368" y="4474646"/>
            <a:ext cx="6624736" cy="1142482"/>
          </a:xfrm>
        </p:spPr>
        <p:txBody>
          <a:bodyPr numCol="1"/>
          <a:lstStyle/>
          <a:p>
            <a:r>
              <a:rPr lang="en-US" sz="1800" noProof="0" dirty="0"/>
              <a:t>Size 5 x 4 x 4 m</a:t>
            </a:r>
            <a:r>
              <a:rPr lang="en-US" sz="1800" baseline="30000" noProof="0" dirty="0"/>
              <a:t>3</a:t>
            </a:r>
          </a:p>
          <a:p>
            <a:r>
              <a:rPr lang="en-US" sz="1800" noProof="0" dirty="0"/>
              <a:t>7500 kg</a:t>
            </a:r>
          </a:p>
          <a:p>
            <a:r>
              <a:rPr lang="en-US" sz="1800" noProof="0" dirty="0"/>
              <a:t>Power 2500 W</a:t>
            </a:r>
          </a:p>
          <a:p>
            <a:endParaRPr lang="en-US" noProof="0" dirty="0"/>
          </a:p>
        </p:txBody>
      </p:sp>
      <p:sp>
        <p:nvSpPr>
          <p:cNvPr id="4" name="Segnaposto piè di pagina 3">
            <a:extLst>
              <a:ext uri="{FF2B5EF4-FFF2-40B4-BE49-F238E27FC236}">
                <a16:creationId xmlns:a16="http://schemas.microsoft.com/office/drawing/2014/main" id="{CFD461FA-8F69-00EA-054E-108F4CE79461}"/>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F73A809F-EB6C-AC43-7B56-984D4E85095B}"/>
              </a:ext>
            </a:extLst>
          </p:cNvPr>
          <p:cNvSpPr>
            <a:spLocks noGrp="1"/>
          </p:cNvSpPr>
          <p:nvPr>
            <p:ph type="sldNum" sz="quarter" idx="12"/>
          </p:nvPr>
        </p:nvSpPr>
        <p:spPr/>
        <p:txBody>
          <a:bodyPr/>
          <a:lstStyle/>
          <a:p>
            <a:fld id="{BFA7651A-8C76-4CD3-A460-B81892AEEC93}" type="slidenum">
              <a:rPr lang="en-US" noProof="0" smtClean="0"/>
              <a:pPr/>
              <a:t>27</a:t>
            </a:fld>
            <a:endParaRPr lang="en-US" noProof="0" dirty="0"/>
          </a:p>
        </p:txBody>
      </p:sp>
      <p:pic>
        <p:nvPicPr>
          <p:cNvPr id="8" name="Immagine 7">
            <a:extLst>
              <a:ext uri="{FF2B5EF4-FFF2-40B4-BE49-F238E27FC236}">
                <a16:creationId xmlns:a16="http://schemas.microsoft.com/office/drawing/2014/main" id="{5A54E356-1043-AEDB-FFE7-9793EAAB798C}"/>
              </a:ext>
            </a:extLst>
          </p:cNvPr>
          <p:cNvPicPr>
            <a:picLocks noChangeAspect="1"/>
          </p:cNvPicPr>
          <p:nvPr/>
        </p:nvPicPr>
        <p:blipFill>
          <a:blip r:embed="rId3"/>
          <a:stretch>
            <a:fillRect/>
          </a:stretch>
        </p:blipFill>
        <p:spPr>
          <a:xfrm>
            <a:off x="443372" y="1334183"/>
            <a:ext cx="4010915" cy="2952328"/>
          </a:xfrm>
          <a:prstGeom prst="rect">
            <a:avLst/>
          </a:prstGeom>
        </p:spPr>
      </p:pic>
      <p:sp>
        <p:nvSpPr>
          <p:cNvPr id="10" name="CasellaDiTesto 9">
            <a:extLst>
              <a:ext uri="{FF2B5EF4-FFF2-40B4-BE49-F238E27FC236}">
                <a16:creationId xmlns:a16="http://schemas.microsoft.com/office/drawing/2014/main" id="{6454D39D-6B5F-4FB9-9EA1-505E944EC5C7}"/>
              </a:ext>
            </a:extLst>
          </p:cNvPr>
          <p:cNvSpPr txBox="1"/>
          <p:nvPr/>
        </p:nvSpPr>
        <p:spPr>
          <a:xfrm>
            <a:off x="4835860" y="1268760"/>
            <a:ext cx="6336704" cy="1200329"/>
          </a:xfrm>
          <a:prstGeom prst="rect">
            <a:avLst/>
          </a:prstGeom>
          <a:noFill/>
        </p:spPr>
        <p:txBody>
          <a:bodyPr wrap="square">
            <a:spAutoFit/>
          </a:bodyPr>
          <a:lstStyle/>
          <a:p>
            <a:pPr marL="285750" indent="-285750">
              <a:buFont typeface="Arial" panose="020B0604020202020204" pitchFamily="34" charset="0"/>
              <a:buChar char="•"/>
            </a:pPr>
            <a:r>
              <a:rPr lang="en-US" noProof="0" dirty="0"/>
              <a:t>ISS orbit period ~ 90min</a:t>
            </a:r>
          </a:p>
          <a:p>
            <a:pPr marL="285750" indent="-285750">
              <a:buFont typeface="Arial" panose="020B0604020202020204" pitchFamily="34" charset="0"/>
              <a:buChar char="•"/>
            </a:pPr>
            <a:r>
              <a:rPr lang="en-US" noProof="0" dirty="0"/>
              <a:t>+/- 50 deg latitude covered</a:t>
            </a:r>
          </a:p>
          <a:p>
            <a:pPr marL="285750" indent="-285750">
              <a:buFont typeface="Arial" panose="020B0604020202020204" pitchFamily="34" charset="0"/>
              <a:buChar char="•"/>
            </a:pPr>
            <a:r>
              <a:rPr lang="en-US" sz="1800" noProof="0" dirty="0"/>
              <a:t>Mission duration from 2011 until the end of the ISS life (it underwent some refurbishment from the ISS crew)</a:t>
            </a:r>
          </a:p>
        </p:txBody>
      </p:sp>
      <p:pic>
        <p:nvPicPr>
          <p:cNvPr id="9" name="Immagine 8">
            <a:extLst>
              <a:ext uri="{FF2B5EF4-FFF2-40B4-BE49-F238E27FC236}">
                <a16:creationId xmlns:a16="http://schemas.microsoft.com/office/drawing/2014/main" id="{706965B1-B367-A49D-4999-269FC94A87D7}"/>
              </a:ext>
            </a:extLst>
          </p:cNvPr>
          <p:cNvPicPr>
            <a:picLocks noChangeAspect="1"/>
          </p:cNvPicPr>
          <p:nvPr/>
        </p:nvPicPr>
        <p:blipFill>
          <a:blip r:embed="rId4"/>
          <a:stretch>
            <a:fillRect/>
          </a:stretch>
        </p:blipFill>
        <p:spPr>
          <a:xfrm>
            <a:off x="6203160" y="2487703"/>
            <a:ext cx="4825388" cy="4239741"/>
          </a:xfrm>
          <a:prstGeom prst="rect">
            <a:avLst/>
          </a:prstGeom>
        </p:spPr>
      </p:pic>
      <p:sp>
        <p:nvSpPr>
          <p:cNvPr id="14" name="CasellaDiTesto 13">
            <a:extLst>
              <a:ext uri="{FF2B5EF4-FFF2-40B4-BE49-F238E27FC236}">
                <a16:creationId xmlns:a16="http://schemas.microsoft.com/office/drawing/2014/main" id="{2DEAC798-4FBD-705E-D4B2-EE95E295C39F}"/>
              </a:ext>
            </a:extLst>
          </p:cNvPr>
          <p:cNvSpPr txBox="1"/>
          <p:nvPr/>
        </p:nvSpPr>
        <p:spPr>
          <a:xfrm>
            <a:off x="2531604" y="4473116"/>
            <a:ext cx="6095158" cy="1096710"/>
          </a:xfrm>
          <a:prstGeom prst="rect">
            <a:avLst/>
          </a:prstGeom>
          <a:noFill/>
        </p:spPr>
        <p:txBody>
          <a:bodyPr wrap="square">
            <a:spAutoFit/>
          </a:body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Data Readout 300’000 channels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&lt;Data Downlink&gt; ~ 12 Mbps</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Magnetic Field 0.14 T</a:t>
            </a:r>
          </a:p>
        </p:txBody>
      </p:sp>
    </p:spTree>
    <p:extLst>
      <p:ext uri="{BB962C8B-B14F-4D97-AF65-F5344CB8AC3E}">
        <p14:creationId xmlns:p14="http://schemas.microsoft.com/office/powerpoint/2010/main" val="5327042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840C7B8-0FF8-45F9-1EC8-DD2FDEF09497}"/>
              </a:ext>
            </a:extLst>
          </p:cNvPr>
          <p:cNvSpPr>
            <a:spLocks noGrp="1"/>
          </p:cNvSpPr>
          <p:nvPr>
            <p:ph type="title"/>
          </p:nvPr>
        </p:nvSpPr>
        <p:spPr/>
        <p:txBody>
          <a:bodyPr/>
          <a:lstStyle/>
          <a:p>
            <a:r>
              <a:rPr lang="en-US" noProof="0" dirty="0"/>
              <a:t>AMS Data </a:t>
            </a:r>
            <a:r>
              <a:rPr lang="en-US" noProof="0" dirty="0" err="1"/>
              <a:t>AQuisition</a:t>
            </a:r>
            <a:endParaRPr lang="en-US" noProof="0" dirty="0"/>
          </a:p>
        </p:txBody>
      </p:sp>
      <p:sp>
        <p:nvSpPr>
          <p:cNvPr id="3" name="Segnaposto contenuto 2">
            <a:extLst>
              <a:ext uri="{FF2B5EF4-FFF2-40B4-BE49-F238E27FC236}">
                <a16:creationId xmlns:a16="http://schemas.microsoft.com/office/drawing/2014/main" id="{31E6D40F-D3D0-1B6B-3073-27A4B4424057}"/>
              </a:ext>
            </a:extLst>
          </p:cNvPr>
          <p:cNvSpPr>
            <a:spLocks noGrp="1"/>
          </p:cNvSpPr>
          <p:nvPr>
            <p:ph idx="1"/>
          </p:nvPr>
        </p:nvSpPr>
        <p:spPr>
          <a:xfrm>
            <a:off x="5159896" y="1334183"/>
            <a:ext cx="6696744" cy="5335177"/>
          </a:xfrm>
        </p:spPr>
        <p:txBody>
          <a:bodyPr/>
          <a:lstStyle/>
          <a:p>
            <a:pPr marL="0" indent="0">
              <a:buNone/>
            </a:pPr>
            <a:r>
              <a:rPr lang="en-US" sz="1800" b="1" noProof="0" dirty="0"/>
              <a:t>DAQ operations depend on orbit position</a:t>
            </a:r>
            <a:r>
              <a:rPr lang="en-US" sz="1800" noProof="0" dirty="0"/>
              <a:t>: increase of trigger rate in polar region and in the SAA</a:t>
            </a:r>
          </a:p>
          <a:p>
            <a:pPr marL="0" indent="0">
              <a:buNone/>
            </a:pPr>
            <a:r>
              <a:rPr lang="en-US" sz="1800" noProof="0" dirty="0"/>
              <a:t>For each trigger, the DAQ:</a:t>
            </a:r>
          </a:p>
          <a:p>
            <a:pPr marL="342900" indent="-342900">
              <a:buFont typeface="+mj-lt"/>
              <a:buAutoNum type="arabicPeriod"/>
            </a:pPr>
            <a:r>
              <a:rPr lang="en-US" sz="1800" noProof="0" dirty="0"/>
              <a:t>freezes the analog information on all the sensors (~300’000)</a:t>
            </a:r>
          </a:p>
          <a:p>
            <a:pPr marL="342900" indent="-342900">
              <a:buFont typeface="+mj-lt"/>
              <a:buAutoNum type="arabicPeriod"/>
            </a:pPr>
            <a:r>
              <a:rPr lang="en-US" sz="1800" noProof="0" dirty="0"/>
              <a:t>digitizes them</a:t>
            </a:r>
          </a:p>
          <a:p>
            <a:pPr marL="342900" indent="-342900">
              <a:buFont typeface="+mj-lt"/>
              <a:buAutoNum type="arabicPeriod"/>
            </a:pPr>
            <a:r>
              <a:rPr lang="en-US" sz="1800" noProof="0" dirty="0"/>
              <a:t>packages data to send them to ground</a:t>
            </a:r>
          </a:p>
          <a:p>
            <a:pPr marL="0" indent="0">
              <a:buNone/>
            </a:pPr>
            <a:endParaRPr lang="en-US" sz="1800" noProof="0" dirty="0"/>
          </a:p>
          <a:p>
            <a:pPr marL="0" indent="0">
              <a:buNone/>
            </a:pPr>
            <a:r>
              <a:rPr lang="en-US" sz="1800" noProof="0" dirty="0"/>
              <a:t>The flux of CR through the detector is higher than the digitization capabilities: only a fraction of the CR crossing the detector has to be recorded</a:t>
            </a:r>
          </a:p>
          <a:p>
            <a:pPr marL="0" indent="0">
              <a:buNone/>
            </a:pPr>
            <a:endParaRPr lang="en-US" sz="100" noProof="0" dirty="0"/>
          </a:p>
          <a:p>
            <a:pPr lvl="2"/>
            <a:r>
              <a:rPr lang="en-US" sz="1800" noProof="0" dirty="0"/>
              <a:t>Average rate ~700 Hz</a:t>
            </a:r>
          </a:p>
          <a:p>
            <a:pPr lvl="2"/>
            <a:r>
              <a:rPr lang="en-US" sz="1800" noProof="0" dirty="0"/>
              <a:t>DAQ efficiency: 85%</a:t>
            </a:r>
          </a:p>
          <a:p>
            <a:pPr lvl="2"/>
            <a:r>
              <a:rPr lang="en-US" sz="1800" noProof="0" dirty="0"/>
              <a:t>DAQ processing: O(100 </a:t>
            </a:r>
            <a:r>
              <a:rPr lang="en-US" sz="1800" noProof="0" dirty="0" err="1"/>
              <a:t>μs</a:t>
            </a:r>
            <a:r>
              <a:rPr lang="en-US" sz="1800" noProof="0" dirty="0"/>
              <a:t> – 1 </a:t>
            </a:r>
            <a:r>
              <a:rPr lang="en-US" sz="1800" noProof="0" dirty="0" err="1"/>
              <a:t>ms</a:t>
            </a:r>
            <a:r>
              <a:rPr lang="en-US" sz="1800" noProof="0" dirty="0"/>
              <a:t>)</a:t>
            </a:r>
          </a:p>
          <a:p>
            <a:pPr lvl="2"/>
            <a:r>
              <a:rPr lang="en-US" sz="1800" noProof="0" dirty="0"/>
              <a:t>60 millions particles/day</a:t>
            </a:r>
          </a:p>
          <a:p>
            <a:pPr lvl="2"/>
            <a:r>
              <a:rPr lang="en-US" sz="1800" noProof="0" dirty="0"/>
              <a:t>39 TB raw data/yr</a:t>
            </a:r>
          </a:p>
          <a:p>
            <a:pPr marL="914400" lvl="2" indent="0">
              <a:buNone/>
            </a:pPr>
            <a:endParaRPr lang="en-US" sz="1800" noProof="0" dirty="0"/>
          </a:p>
          <a:p>
            <a:endParaRPr lang="en-US" noProof="0" dirty="0"/>
          </a:p>
        </p:txBody>
      </p:sp>
      <p:sp>
        <p:nvSpPr>
          <p:cNvPr id="4" name="Segnaposto piè di pagina 3">
            <a:extLst>
              <a:ext uri="{FF2B5EF4-FFF2-40B4-BE49-F238E27FC236}">
                <a16:creationId xmlns:a16="http://schemas.microsoft.com/office/drawing/2014/main" id="{29A1F2D5-714C-8D4E-3F98-E7B6518504B6}"/>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BBE6DF02-55B3-B3F8-5EEF-78CF2FBE7889}"/>
              </a:ext>
            </a:extLst>
          </p:cNvPr>
          <p:cNvSpPr>
            <a:spLocks noGrp="1"/>
          </p:cNvSpPr>
          <p:nvPr>
            <p:ph type="sldNum" sz="quarter" idx="12"/>
          </p:nvPr>
        </p:nvSpPr>
        <p:spPr/>
        <p:txBody>
          <a:bodyPr/>
          <a:lstStyle/>
          <a:p>
            <a:fld id="{BFA7651A-8C76-4CD3-A460-B81892AEEC93}" type="slidenum">
              <a:rPr lang="en-US" noProof="0" smtClean="0"/>
              <a:pPr/>
              <a:t>28</a:t>
            </a:fld>
            <a:endParaRPr lang="en-US" noProof="0" dirty="0"/>
          </a:p>
        </p:txBody>
      </p:sp>
      <p:pic>
        <p:nvPicPr>
          <p:cNvPr id="8" name="Immagine 7">
            <a:extLst>
              <a:ext uri="{FF2B5EF4-FFF2-40B4-BE49-F238E27FC236}">
                <a16:creationId xmlns:a16="http://schemas.microsoft.com/office/drawing/2014/main" id="{D9E437A9-1C12-95B0-2754-EFF8CED52487}"/>
              </a:ext>
            </a:extLst>
          </p:cNvPr>
          <p:cNvPicPr>
            <a:picLocks noChangeAspect="1"/>
          </p:cNvPicPr>
          <p:nvPr/>
        </p:nvPicPr>
        <p:blipFill>
          <a:blip r:embed="rId3"/>
          <a:stretch>
            <a:fillRect/>
          </a:stretch>
        </p:blipFill>
        <p:spPr>
          <a:xfrm>
            <a:off x="623392" y="1244498"/>
            <a:ext cx="4320480" cy="5136778"/>
          </a:xfrm>
          <a:prstGeom prst="rect">
            <a:avLst/>
          </a:prstGeom>
        </p:spPr>
      </p:pic>
    </p:spTree>
    <p:extLst>
      <p:ext uri="{BB962C8B-B14F-4D97-AF65-F5344CB8AC3E}">
        <p14:creationId xmlns:p14="http://schemas.microsoft.com/office/powerpoint/2010/main" val="47091786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C71D2DF8-9F9D-696F-0E5D-3574FE08EF7B}"/>
              </a:ext>
            </a:extLst>
          </p:cNvPr>
          <p:cNvPicPr/>
          <p:nvPr/>
        </p:nvPicPr>
        <p:blipFill>
          <a:blip r:embed="rId2"/>
          <a:stretch/>
        </p:blipFill>
        <p:spPr>
          <a:xfrm>
            <a:off x="1919536" y="2636912"/>
            <a:ext cx="3622140" cy="4059668"/>
          </a:xfrm>
          <a:prstGeom prst="rect">
            <a:avLst/>
          </a:prstGeom>
          <a:ln>
            <a:noFill/>
          </a:ln>
        </p:spPr>
      </p:pic>
      <p:sp>
        <p:nvSpPr>
          <p:cNvPr id="2" name="Titolo 1">
            <a:extLst>
              <a:ext uri="{FF2B5EF4-FFF2-40B4-BE49-F238E27FC236}">
                <a16:creationId xmlns:a16="http://schemas.microsoft.com/office/drawing/2014/main" id="{F6ED40C6-7166-2C8A-E8C3-177FBF8B2422}"/>
              </a:ext>
            </a:extLst>
          </p:cNvPr>
          <p:cNvSpPr>
            <a:spLocks noGrp="1"/>
          </p:cNvSpPr>
          <p:nvPr>
            <p:ph type="title"/>
          </p:nvPr>
        </p:nvSpPr>
        <p:spPr/>
        <p:txBody>
          <a:bodyPr/>
          <a:lstStyle/>
          <a:p>
            <a:r>
              <a:rPr lang="en-US" noProof="0" dirty="0"/>
              <a:t>AMS trigger</a:t>
            </a:r>
          </a:p>
        </p:txBody>
      </p:sp>
      <p:sp>
        <p:nvSpPr>
          <p:cNvPr id="3" name="Segnaposto contenuto 2">
            <a:extLst>
              <a:ext uri="{FF2B5EF4-FFF2-40B4-BE49-F238E27FC236}">
                <a16:creationId xmlns:a16="http://schemas.microsoft.com/office/drawing/2014/main" id="{2798B268-A66D-073D-C911-B009F99E6871}"/>
              </a:ext>
            </a:extLst>
          </p:cNvPr>
          <p:cNvSpPr>
            <a:spLocks noGrp="1"/>
          </p:cNvSpPr>
          <p:nvPr>
            <p:ph idx="1"/>
          </p:nvPr>
        </p:nvSpPr>
        <p:spPr>
          <a:xfrm>
            <a:off x="838200" y="1088740"/>
            <a:ext cx="10515600" cy="4891398"/>
          </a:xfrm>
        </p:spPr>
        <p:txBody>
          <a:bodyPr>
            <a:normAutofit/>
          </a:bodyPr>
          <a:lstStyle/>
          <a:p>
            <a:pPr>
              <a:buFont typeface="Wingdings" panose="05000000000000000000" pitchFamily="2" charset="2"/>
              <a:buChar char="Ø"/>
            </a:pPr>
            <a:r>
              <a:rPr lang="en-US" sz="1800" noProof="0" dirty="0"/>
              <a:t> the trigger needs to be fast enough to trigger readout system of the other sub-detectors</a:t>
            </a:r>
          </a:p>
          <a:p>
            <a:pPr>
              <a:buFont typeface="Wingdings" panose="05000000000000000000" pitchFamily="2" charset="2"/>
              <a:buChar char="Ø"/>
            </a:pPr>
            <a:r>
              <a:rPr lang="en-US" sz="1800" noProof="0" dirty="0"/>
              <a:t> a compromise between the maximum number of events stored with respect to the capabilities of data storage and transfer and event pileup</a:t>
            </a:r>
          </a:p>
          <a:p>
            <a:pPr>
              <a:buFont typeface="Wingdings" panose="05000000000000000000" pitchFamily="2" charset="2"/>
              <a:buChar char="Ø"/>
            </a:pPr>
            <a:r>
              <a:rPr lang="en-US" sz="1800" noProof="0" dirty="0"/>
              <a:t> largest efficiency while keeping the detector rate &lt; 2kHz (bandwidth limitation)</a:t>
            </a:r>
          </a:p>
          <a:p>
            <a:endParaRPr lang="en-US" sz="1800" noProof="0" dirty="0"/>
          </a:p>
        </p:txBody>
      </p:sp>
      <p:sp>
        <p:nvSpPr>
          <p:cNvPr id="4" name="Segnaposto piè di pagina 3">
            <a:extLst>
              <a:ext uri="{FF2B5EF4-FFF2-40B4-BE49-F238E27FC236}">
                <a16:creationId xmlns:a16="http://schemas.microsoft.com/office/drawing/2014/main" id="{FD65AB39-EC23-5B14-D794-9987211D55DC}"/>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C17CCA2C-24B9-C16D-A5ED-786DABA7C66E}"/>
              </a:ext>
            </a:extLst>
          </p:cNvPr>
          <p:cNvSpPr>
            <a:spLocks noGrp="1"/>
          </p:cNvSpPr>
          <p:nvPr>
            <p:ph type="sldNum" sz="quarter" idx="12"/>
          </p:nvPr>
        </p:nvSpPr>
        <p:spPr/>
        <p:txBody>
          <a:bodyPr/>
          <a:lstStyle/>
          <a:p>
            <a:fld id="{BFA7651A-8C76-4CD3-A460-B81892AEEC93}" type="slidenum">
              <a:rPr lang="en-US" noProof="0" smtClean="0"/>
              <a:pPr/>
              <a:t>29</a:t>
            </a:fld>
            <a:endParaRPr lang="en-US" noProof="0" dirty="0"/>
          </a:p>
        </p:txBody>
      </p:sp>
      <p:sp>
        <p:nvSpPr>
          <p:cNvPr id="11" name="CasellaDiTesto 10">
            <a:extLst>
              <a:ext uri="{FF2B5EF4-FFF2-40B4-BE49-F238E27FC236}">
                <a16:creationId xmlns:a16="http://schemas.microsoft.com/office/drawing/2014/main" id="{6865DC3D-77C4-655F-1C18-B01DAF3E9D84}"/>
              </a:ext>
            </a:extLst>
          </p:cNvPr>
          <p:cNvSpPr txBox="1"/>
          <p:nvPr/>
        </p:nvSpPr>
        <p:spPr>
          <a:xfrm>
            <a:off x="6227792" y="3104964"/>
            <a:ext cx="5196800" cy="2862322"/>
          </a:xfrm>
          <a:prstGeom prst="rect">
            <a:avLst/>
          </a:prstGeom>
          <a:noFill/>
        </p:spPr>
        <p:txBody>
          <a:bodyPr wrap="square">
            <a:spAutoFit/>
          </a:bodyPr>
          <a:lstStyle/>
          <a:p>
            <a:pPr marL="0" indent="0">
              <a:buNone/>
            </a:pPr>
            <a:r>
              <a:rPr lang="en-US" sz="1800" noProof="0" dirty="0"/>
              <a:t>AMS uses information from fast detectors combining it in a simple AND-OR logic:</a:t>
            </a:r>
          </a:p>
          <a:p>
            <a:pPr marL="0" indent="0">
              <a:buNone/>
            </a:pPr>
            <a:endParaRPr lang="en-US" sz="1800" noProof="0" dirty="0"/>
          </a:p>
          <a:p>
            <a:pPr marL="285750" indent="-285750">
              <a:buFont typeface="Arial" panose="020B0604020202020204" pitchFamily="34" charset="0"/>
              <a:buChar char="•"/>
            </a:pPr>
            <a:r>
              <a:rPr lang="en-US" sz="1800" noProof="0" dirty="0"/>
              <a:t>the fast information of the TOF for charged CR</a:t>
            </a:r>
          </a:p>
          <a:p>
            <a:pPr marL="285750" indent="-285750">
              <a:buFont typeface="Arial" panose="020B0604020202020204" pitchFamily="34" charset="0"/>
              <a:buChar char="•"/>
            </a:pPr>
            <a:endParaRPr lang="en-US" noProof="0" dirty="0"/>
          </a:p>
          <a:p>
            <a:pPr marL="285750" indent="-285750">
              <a:buFont typeface="Arial" panose="020B0604020202020204" pitchFamily="34" charset="0"/>
              <a:buChar char="•"/>
            </a:pPr>
            <a:r>
              <a:rPr lang="en-US" sz="1800" noProof="0" dirty="0"/>
              <a:t>the external anticoincidence to veto CR outside the acceptance</a:t>
            </a:r>
          </a:p>
          <a:p>
            <a:pPr marL="285750" indent="-285750">
              <a:buFont typeface="Arial" panose="020B0604020202020204" pitchFamily="34" charset="0"/>
              <a:buChar char="•"/>
            </a:pPr>
            <a:endParaRPr lang="en-US" sz="1800" noProof="0" dirty="0"/>
          </a:p>
          <a:p>
            <a:pPr marL="285750" indent="-285750">
              <a:buFont typeface="Arial" panose="020B0604020202020204" pitchFamily="34" charset="0"/>
              <a:buChar char="•"/>
            </a:pPr>
            <a:r>
              <a:rPr lang="en-US" sz="1800" noProof="0" dirty="0"/>
              <a:t>the fast ECAL information for photons (which don’t release any energy in the TOF)</a:t>
            </a:r>
          </a:p>
        </p:txBody>
      </p:sp>
    </p:spTree>
    <p:extLst>
      <p:ext uri="{BB962C8B-B14F-4D97-AF65-F5344CB8AC3E}">
        <p14:creationId xmlns:p14="http://schemas.microsoft.com/office/powerpoint/2010/main" val="2303434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aria aperta, erba, Mongolfiera, cielo&#10;&#10;Descrizione generata automaticamente">
            <a:extLst>
              <a:ext uri="{FF2B5EF4-FFF2-40B4-BE49-F238E27FC236}">
                <a16:creationId xmlns:a16="http://schemas.microsoft.com/office/drawing/2014/main" id="{F7C98200-B2F5-9F67-61B3-21D3FAD0A128}"/>
              </a:ext>
            </a:extLst>
          </p:cNvPr>
          <p:cNvPicPr>
            <a:picLocks noChangeAspect="1"/>
          </p:cNvPicPr>
          <p:nvPr/>
        </p:nvPicPr>
        <p:blipFill rotWithShape="1">
          <a:blip r:embed="rId3" cstate="print">
            <a:alphaModFix amt="73000"/>
            <a:extLst>
              <a:ext uri="{28A0092B-C50C-407E-A947-70E740481C1C}">
                <a14:useLocalDpi xmlns:a14="http://schemas.microsoft.com/office/drawing/2010/main" val="0"/>
              </a:ext>
            </a:extLst>
          </a:blip>
          <a:srcRect l="25635" r="12678"/>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3" name="Segnaposto contenuto 2"/>
          <p:cNvSpPr>
            <a:spLocks noGrp="1"/>
          </p:cNvSpPr>
          <p:nvPr>
            <p:ph idx="1"/>
          </p:nvPr>
        </p:nvSpPr>
        <p:spPr>
          <a:xfrm>
            <a:off x="640080" y="2872899"/>
            <a:ext cx="8948308" cy="3320668"/>
          </a:xfrm>
        </p:spPr>
        <p:txBody>
          <a:bodyPr>
            <a:normAutofit/>
          </a:bodyPr>
          <a:lstStyle/>
          <a:p>
            <a:pPr>
              <a:buSzPct val="75000"/>
              <a:buFont typeface="Wingdings" panose="05000000000000000000" pitchFamily="2" charset="2"/>
              <a:buChar char="q"/>
            </a:pPr>
            <a:r>
              <a:rPr lang="en-US" sz="4000" b="1" noProof="0" dirty="0"/>
              <a:t> Why space?</a:t>
            </a:r>
          </a:p>
          <a:p>
            <a:pPr>
              <a:buSzPct val="75000"/>
              <a:buFont typeface="Wingdings" panose="05000000000000000000" pitchFamily="2" charset="2"/>
              <a:buChar char="q"/>
            </a:pPr>
            <a:r>
              <a:rPr lang="en-US" sz="2000" noProof="0" dirty="0"/>
              <a:t> Cosmic rays </a:t>
            </a:r>
          </a:p>
          <a:p>
            <a:pPr>
              <a:buSzPct val="75000"/>
              <a:buFont typeface="Wingdings" panose="05000000000000000000" pitchFamily="2" charset="2"/>
              <a:buChar char="q"/>
            </a:pPr>
            <a:r>
              <a:rPr lang="en-US" sz="2200" noProof="0" dirty="0"/>
              <a:t> Challenges for electronics in space</a:t>
            </a:r>
          </a:p>
          <a:p>
            <a:pPr>
              <a:buSzPct val="75000"/>
              <a:buFont typeface="Wingdings" panose="05000000000000000000" pitchFamily="2" charset="2"/>
              <a:buChar char="q"/>
            </a:pPr>
            <a:r>
              <a:rPr lang="en-US" sz="2200" noProof="0" dirty="0"/>
              <a:t> Space qualification</a:t>
            </a:r>
          </a:p>
          <a:p>
            <a:pPr>
              <a:buSzPct val="75000"/>
              <a:buFont typeface="Wingdings" panose="05000000000000000000" pitchFamily="2" charset="2"/>
              <a:buChar char="q"/>
            </a:pPr>
            <a:r>
              <a:rPr lang="en-US" sz="2200" noProof="0" dirty="0"/>
              <a:t> Examples of TDAQ in space</a:t>
            </a:r>
          </a:p>
        </p:txBody>
      </p:sp>
      <p:sp>
        <p:nvSpPr>
          <p:cNvPr id="7" name="Segnaposto piè di pagina 6">
            <a:extLst>
              <a:ext uri="{FF2B5EF4-FFF2-40B4-BE49-F238E27FC236}">
                <a16:creationId xmlns:a16="http://schemas.microsoft.com/office/drawing/2014/main" id="{1777BE3C-3AA8-9883-E2BC-1E124021A1EA}"/>
              </a:ext>
            </a:extLst>
          </p:cNvPr>
          <p:cNvSpPr>
            <a:spLocks noGrp="1"/>
          </p:cNvSpPr>
          <p:nvPr>
            <p:ph type="ftr" sz="quarter" idx="11"/>
          </p:nvPr>
        </p:nvSpPr>
        <p:spPr/>
        <p:txBody>
          <a:bodyPr/>
          <a:lstStyle/>
          <a:p>
            <a:r>
              <a:rPr lang="en-US" noProof="0" dirty="0"/>
              <a:t>TDAQ for space - V. Scotti</a:t>
            </a:r>
          </a:p>
        </p:txBody>
      </p:sp>
      <p:sp>
        <p:nvSpPr>
          <p:cNvPr id="2" name="Slide Number Placeholder 1">
            <a:extLst>
              <a:ext uri="{FF2B5EF4-FFF2-40B4-BE49-F238E27FC236}">
                <a16:creationId xmlns:a16="http://schemas.microsoft.com/office/drawing/2014/main" id="{E72DA4E2-7314-851F-92A3-992CC6523724}"/>
              </a:ext>
            </a:extLst>
          </p:cNvPr>
          <p:cNvSpPr>
            <a:spLocks noGrp="1"/>
          </p:cNvSpPr>
          <p:nvPr>
            <p:ph type="sldNum" sz="quarter" idx="12"/>
          </p:nvPr>
        </p:nvSpPr>
        <p:spPr/>
        <p:txBody>
          <a:bodyPr/>
          <a:lstStyle/>
          <a:p>
            <a:fld id="{BFA7651A-8C76-4CD3-A460-B81892AEEC93}" type="slidenum">
              <a:rPr lang="en-US" noProof="0" smtClean="0"/>
              <a:pPr/>
              <a:t>3</a:t>
            </a:fld>
            <a:endParaRPr lang="en-US" noProof="0" dirty="0"/>
          </a:p>
        </p:txBody>
      </p:sp>
    </p:spTree>
    <p:extLst>
      <p:ext uri="{BB962C8B-B14F-4D97-AF65-F5344CB8AC3E}">
        <p14:creationId xmlns:p14="http://schemas.microsoft.com/office/powerpoint/2010/main" val="767214446"/>
      </p:ext>
    </p:extLst>
  </p:cSld>
  <p:clrMapOvr>
    <a:masterClrMapping/>
  </p:clrMapOvr>
  <mc:AlternateContent xmlns:mc="http://schemas.openxmlformats.org/markup-compatibility/2006" xmlns:p14="http://schemas.microsoft.com/office/powerpoint/2010/main">
    <mc:Choice Requires="p14">
      <p:transition spd="slow" p14:dur="2000" advTm="56643"/>
    </mc:Choice>
    <mc:Fallback xmlns="">
      <p:transition spd="slow" advTm="56643"/>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6ED40C6-7166-2C8A-E8C3-177FBF8B2422}"/>
              </a:ext>
            </a:extLst>
          </p:cNvPr>
          <p:cNvSpPr>
            <a:spLocks noGrp="1"/>
          </p:cNvSpPr>
          <p:nvPr>
            <p:ph type="title"/>
          </p:nvPr>
        </p:nvSpPr>
        <p:spPr/>
        <p:txBody>
          <a:bodyPr/>
          <a:lstStyle/>
          <a:p>
            <a:r>
              <a:rPr lang="en-US" noProof="0" dirty="0"/>
              <a:t>AMS trigger topology</a:t>
            </a:r>
          </a:p>
        </p:txBody>
      </p:sp>
      <p:sp>
        <p:nvSpPr>
          <p:cNvPr id="4" name="Segnaposto piè di pagina 3">
            <a:extLst>
              <a:ext uri="{FF2B5EF4-FFF2-40B4-BE49-F238E27FC236}">
                <a16:creationId xmlns:a16="http://schemas.microsoft.com/office/drawing/2014/main" id="{FD65AB39-EC23-5B14-D794-9987211D55DC}"/>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C17CCA2C-24B9-C16D-A5ED-786DABA7C66E}"/>
              </a:ext>
            </a:extLst>
          </p:cNvPr>
          <p:cNvSpPr>
            <a:spLocks noGrp="1"/>
          </p:cNvSpPr>
          <p:nvPr>
            <p:ph type="sldNum" sz="quarter" idx="12"/>
          </p:nvPr>
        </p:nvSpPr>
        <p:spPr/>
        <p:txBody>
          <a:bodyPr/>
          <a:lstStyle/>
          <a:p>
            <a:fld id="{BFA7651A-8C76-4CD3-A460-B81892AEEC93}" type="slidenum">
              <a:rPr lang="en-US" noProof="0" smtClean="0"/>
              <a:pPr/>
              <a:t>30</a:t>
            </a:fld>
            <a:endParaRPr lang="en-US" noProof="0" dirty="0"/>
          </a:p>
        </p:txBody>
      </p:sp>
      <p:sp>
        <p:nvSpPr>
          <p:cNvPr id="10" name="CasellaDiTesto 9">
            <a:extLst>
              <a:ext uri="{FF2B5EF4-FFF2-40B4-BE49-F238E27FC236}">
                <a16:creationId xmlns:a16="http://schemas.microsoft.com/office/drawing/2014/main" id="{00CAFBE4-D6F2-36E7-BDAF-6A712EC0123A}"/>
              </a:ext>
            </a:extLst>
          </p:cNvPr>
          <p:cNvSpPr txBox="1"/>
          <p:nvPr/>
        </p:nvSpPr>
        <p:spPr>
          <a:xfrm>
            <a:off x="730188" y="5949280"/>
            <a:ext cx="10802416" cy="369332"/>
          </a:xfrm>
          <a:prstGeom prst="rect">
            <a:avLst/>
          </a:prstGeom>
          <a:noFill/>
        </p:spPr>
        <p:txBody>
          <a:bodyPr wrap="square">
            <a:spAutoFit/>
          </a:bodyPr>
          <a:lstStyle/>
          <a:p>
            <a:r>
              <a:rPr lang="en-US" noProof="0" dirty="0"/>
              <a:t>AMS can identify 1 positron from 10</a:t>
            </a:r>
            <a:r>
              <a:rPr lang="en-US" baseline="30000" noProof="0" dirty="0"/>
              <a:t>6</a:t>
            </a:r>
            <a:r>
              <a:rPr lang="en-US" noProof="0" dirty="0"/>
              <a:t> protons, unambiguously separate positrons from electrons up to a TeV</a:t>
            </a:r>
          </a:p>
        </p:txBody>
      </p:sp>
      <p:pic>
        <p:nvPicPr>
          <p:cNvPr id="12" name="Immagine 11">
            <a:extLst>
              <a:ext uri="{FF2B5EF4-FFF2-40B4-BE49-F238E27FC236}">
                <a16:creationId xmlns:a16="http://schemas.microsoft.com/office/drawing/2014/main" id="{28A07243-59DD-C7E7-0A57-BAE462290C0D}"/>
              </a:ext>
            </a:extLst>
          </p:cNvPr>
          <p:cNvPicPr>
            <a:picLocks noChangeAspect="1"/>
          </p:cNvPicPr>
          <p:nvPr/>
        </p:nvPicPr>
        <p:blipFill rotWithShape="1">
          <a:blip r:embed="rId2"/>
          <a:srcRect l="1266"/>
          <a:stretch/>
        </p:blipFill>
        <p:spPr>
          <a:xfrm>
            <a:off x="119336" y="1528051"/>
            <a:ext cx="7406980" cy="3481237"/>
          </a:xfrm>
          <a:prstGeom prst="rect">
            <a:avLst/>
          </a:prstGeom>
        </p:spPr>
      </p:pic>
      <p:sp>
        <p:nvSpPr>
          <p:cNvPr id="17" name="CasellaDiTesto 16">
            <a:extLst>
              <a:ext uri="{FF2B5EF4-FFF2-40B4-BE49-F238E27FC236}">
                <a16:creationId xmlns:a16="http://schemas.microsoft.com/office/drawing/2014/main" id="{9F1F4908-4D96-4624-6B98-ECB8BD9603EF}"/>
              </a:ext>
            </a:extLst>
          </p:cNvPr>
          <p:cNvSpPr txBox="1"/>
          <p:nvPr/>
        </p:nvSpPr>
        <p:spPr>
          <a:xfrm>
            <a:off x="7572164" y="1240019"/>
            <a:ext cx="4477576" cy="2308324"/>
          </a:xfrm>
          <a:prstGeom prst="rect">
            <a:avLst/>
          </a:prstGeom>
          <a:noFill/>
        </p:spPr>
        <p:txBody>
          <a:bodyPr wrap="square">
            <a:spAutoFit/>
          </a:bodyPr>
          <a:lstStyle/>
          <a:p>
            <a:r>
              <a:rPr lang="en-US" noProof="0" dirty="0">
                <a:solidFill>
                  <a:srgbClr val="002060"/>
                </a:solidFill>
              </a:rPr>
              <a:t>Global Trigger = OR between 4 triggers:</a:t>
            </a:r>
          </a:p>
          <a:p>
            <a:pPr marL="342900" indent="-342900">
              <a:buFont typeface="+mj-lt"/>
              <a:buAutoNum type="arabicPeriod"/>
            </a:pPr>
            <a:r>
              <a:rPr lang="en-US" b="1" noProof="0" dirty="0" err="1">
                <a:solidFill>
                  <a:srgbClr val="002060"/>
                </a:solidFill>
              </a:rPr>
              <a:t>unbias</a:t>
            </a:r>
            <a:r>
              <a:rPr lang="en-US" noProof="0" dirty="0">
                <a:solidFill>
                  <a:srgbClr val="002060"/>
                </a:solidFill>
              </a:rPr>
              <a:t>: TOF 3/4, scaled by 100: efficiency close to 100%, no energy dependence, use to estimate the efficiency of other triggers</a:t>
            </a:r>
          </a:p>
          <a:p>
            <a:pPr marL="342900" indent="-342900">
              <a:buFont typeface="+mj-lt"/>
              <a:buAutoNum type="arabicPeriod"/>
            </a:pPr>
            <a:r>
              <a:rPr lang="en-US" b="1" noProof="0" dirty="0">
                <a:solidFill>
                  <a:srgbClr val="002060"/>
                </a:solidFill>
              </a:rPr>
              <a:t>proton</a:t>
            </a:r>
            <a:r>
              <a:rPr lang="en-US" noProof="0" dirty="0">
                <a:solidFill>
                  <a:srgbClr val="002060"/>
                </a:solidFill>
              </a:rPr>
              <a:t>: TOF 4/4, </a:t>
            </a:r>
            <a:r>
              <a:rPr lang="en-US" noProof="0" dirty="0" err="1">
                <a:solidFill>
                  <a:srgbClr val="002060"/>
                </a:solidFill>
              </a:rPr>
              <a:t>Nacc</a:t>
            </a:r>
            <a:r>
              <a:rPr lang="en-US" noProof="0" dirty="0">
                <a:solidFill>
                  <a:srgbClr val="002060"/>
                </a:solidFill>
              </a:rPr>
              <a:t> = 0</a:t>
            </a:r>
          </a:p>
          <a:p>
            <a:pPr marL="342900" indent="-342900">
              <a:buFont typeface="+mj-lt"/>
              <a:buAutoNum type="arabicPeriod"/>
            </a:pPr>
            <a:r>
              <a:rPr lang="en-US" b="1" noProof="0" dirty="0">
                <a:solidFill>
                  <a:srgbClr val="002060"/>
                </a:solidFill>
              </a:rPr>
              <a:t>ion</a:t>
            </a:r>
            <a:r>
              <a:rPr lang="en-US" noProof="0" dirty="0">
                <a:solidFill>
                  <a:srgbClr val="002060"/>
                </a:solidFill>
              </a:rPr>
              <a:t>: TOF 4/4 Signal&gt;(Z=1), </a:t>
            </a:r>
            <a:r>
              <a:rPr lang="en-US" noProof="0" dirty="0" err="1">
                <a:solidFill>
                  <a:srgbClr val="002060"/>
                </a:solidFill>
              </a:rPr>
              <a:t>Nacc</a:t>
            </a:r>
            <a:r>
              <a:rPr lang="en-US" noProof="0" dirty="0">
                <a:solidFill>
                  <a:srgbClr val="002060"/>
                </a:solidFill>
              </a:rPr>
              <a:t> &lt; 3</a:t>
            </a:r>
          </a:p>
          <a:p>
            <a:pPr marL="342900" indent="-342900">
              <a:buFont typeface="+mj-lt"/>
              <a:buAutoNum type="arabicPeriod"/>
            </a:pPr>
            <a:r>
              <a:rPr lang="en-US" b="1" noProof="0" dirty="0">
                <a:solidFill>
                  <a:srgbClr val="002060"/>
                </a:solidFill>
              </a:rPr>
              <a:t>electron</a:t>
            </a:r>
            <a:r>
              <a:rPr lang="en-US" noProof="0" dirty="0">
                <a:solidFill>
                  <a:srgbClr val="002060"/>
                </a:solidFill>
              </a:rPr>
              <a:t>: TOF 3/4 HT, ECAL shower</a:t>
            </a:r>
          </a:p>
        </p:txBody>
      </p:sp>
      <p:pic>
        <p:nvPicPr>
          <p:cNvPr id="20" name="Immagine 19">
            <a:extLst>
              <a:ext uri="{FF2B5EF4-FFF2-40B4-BE49-F238E27FC236}">
                <a16:creationId xmlns:a16="http://schemas.microsoft.com/office/drawing/2014/main" id="{8A5F9A9D-0B60-5376-C070-34D0EFEDBE47}"/>
              </a:ext>
            </a:extLst>
          </p:cNvPr>
          <p:cNvPicPr>
            <a:picLocks noChangeAspect="1"/>
          </p:cNvPicPr>
          <p:nvPr/>
        </p:nvPicPr>
        <p:blipFill>
          <a:blip r:embed="rId3"/>
          <a:stretch>
            <a:fillRect/>
          </a:stretch>
        </p:blipFill>
        <p:spPr>
          <a:xfrm>
            <a:off x="8076220" y="3705402"/>
            <a:ext cx="3096929" cy="2148680"/>
          </a:xfrm>
          <a:prstGeom prst="rect">
            <a:avLst/>
          </a:prstGeom>
        </p:spPr>
      </p:pic>
    </p:spTree>
    <p:extLst>
      <p:ext uri="{BB962C8B-B14F-4D97-AF65-F5344CB8AC3E}">
        <p14:creationId xmlns:p14="http://schemas.microsoft.com/office/powerpoint/2010/main" val="1547686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ttangolo 8">
            <a:extLst>
              <a:ext uri="{FF2B5EF4-FFF2-40B4-BE49-F238E27FC236}">
                <a16:creationId xmlns:a16="http://schemas.microsoft.com/office/drawing/2014/main" id="{DEEE6443-043E-7630-FAF2-9D7E52116804}"/>
              </a:ext>
            </a:extLst>
          </p:cNvPr>
          <p:cNvSpPr/>
          <p:nvPr/>
        </p:nvSpPr>
        <p:spPr>
          <a:xfrm>
            <a:off x="407368" y="1052737"/>
            <a:ext cx="3852428" cy="5436603"/>
          </a:xfrm>
          <a:prstGeom prst="rect">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Titolo 1">
            <a:extLst>
              <a:ext uri="{FF2B5EF4-FFF2-40B4-BE49-F238E27FC236}">
                <a16:creationId xmlns:a16="http://schemas.microsoft.com/office/drawing/2014/main" id="{3EC46902-B11C-E8C3-B74C-AACDD1AAA0BC}"/>
              </a:ext>
            </a:extLst>
          </p:cNvPr>
          <p:cNvSpPr>
            <a:spLocks noGrp="1"/>
          </p:cNvSpPr>
          <p:nvPr>
            <p:ph type="title"/>
          </p:nvPr>
        </p:nvSpPr>
        <p:spPr>
          <a:xfrm>
            <a:off x="515380" y="8620"/>
            <a:ext cx="12745416" cy="1325563"/>
          </a:xfrm>
        </p:spPr>
        <p:txBody>
          <a:bodyPr/>
          <a:lstStyle/>
          <a:p>
            <a:r>
              <a:rPr lang="it-IT" dirty="0"/>
              <a:t>AMS upgrade</a:t>
            </a:r>
          </a:p>
        </p:txBody>
      </p:sp>
      <p:sp>
        <p:nvSpPr>
          <p:cNvPr id="4" name="Segnaposto piè di pagina 3">
            <a:extLst>
              <a:ext uri="{FF2B5EF4-FFF2-40B4-BE49-F238E27FC236}">
                <a16:creationId xmlns:a16="http://schemas.microsoft.com/office/drawing/2014/main" id="{9436D09C-8A7E-2828-5E20-2DFAD1B1F7FA}"/>
              </a:ext>
            </a:extLst>
          </p:cNvPr>
          <p:cNvSpPr>
            <a:spLocks noGrp="1"/>
          </p:cNvSpPr>
          <p:nvPr>
            <p:ph type="ftr" sz="quarter" idx="11"/>
          </p:nvPr>
        </p:nvSpPr>
        <p:spPr/>
        <p:txBody>
          <a:bodyPr/>
          <a:lstStyle/>
          <a:p>
            <a:r>
              <a:rPr lang="en-US"/>
              <a:t>TDAQ for space - V. Scotti</a:t>
            </a:r>
            <a:endParaRPr lang="en-US" dirty="0"/>
          </a:p>
        </p:txBody>
      </p:sp>
      <p:sp>
        <p:nvSpPr>
          <p:cNvPr id="5" name="Segnaposto numero diapositiva 4">
            <a:extLst>
              <a:ext uri="{FF2B5EF4-FFF2-40B4-BE49-F238E27FC236}">
                <a16:creationId xmlns:a16="http://schemas.microsoft.com/office/drawing/2014/main" id="{95122F10-66A7-9B39-DA0F-4B6A4D764A38}"/>
              </a:ext>
            </a:extLst>
          </p:cNvPr>
          <p:cNvSpPr>
            <a:spLocks noGrp="1"/>
          </p:cNvSpPr>
          <p:nvPr>
            <p:ph type="sldNum" sz="quarter" idx="12"/>
          </p:nvPr>
        </p:nvSpPr>
        <p:spPr/>
        <p:txBody>
          <a:bodyPr/>
          <a:lstStyle/>
          <a:p>
            <a:fld id="{BFA7651A-8C76-4CD3-A460-B81892AEEC93}" type="slidenum">
              <a:rPr lang="en-US" smtClean="0"/>
              <a:pPr/>
              <a:t>31</a:t>
            </a:fld>
            <a:endParaRPr lang="en-US" dirty="0"/>
          </a:p>
        </p:txBody>
      </p:sp>
      <p:pic>
        <p:nvPicPr>
          <p:cNvPr id="8" name="Immagine 7">
            <a:extLst>
              <a:ext uri="{FF2B5EF4-FFF2-40B4-BE49-F238E27FC236}">
                <a16:creationId xmlns:a16="http://schemas.microsoft.com/office/drawing/2014/main" id="{A4F51724-8E8E-78DB-BEC9-98F0D2575BE8}"/>
              </a:ext>
            </a:extLst>
          </p:cNvPr>
          <p:cNvPicPr>
            <a:picLocks noChangeAspect="1"/>
          </p:cNvPicPr>
          <p:nvPr/>
        </p:nvPicPr>
        <p:blipFill>
          <a:blip r:embed="rId2"/>
          <a:stretch>
            <a:fillRect/>
          </a:stretch>
        </p:blipFill>
        <p:spPr>
          <a:xfrm>
            <a:off x="587388" y="1016732"/>
            <a:ext cx="3654866" cy="5544902"/>
          </a:xfrm>
          <a:prstGeom prst="rect">
            <a:avLst/>
          </a:prstGeom>
        </p:spPr>
      </p:pic>
      <p:pic>
        <p:nvPicPr>
          <p:cNvPr id="203" name="Picture 202" descr="A model of a satellite&#10;&#10;Description automatically generated">
            <a:extLst>
              <a:ext uri="{FF2B5EF4-FFF2-40B4-BE49-F238E27FC236}">
                <a16:creationId xmlns:a16="http://schemas.microsoft.com/office/drawing/2014/main" id="{E245FCF9-CAD3-B480-174B-EE4AF7E59AF9}"/>
              </a:ext>
            </a:extLst>
          </p:cNvPr>
          <p:cNvPicPr>
            <a:picLocks noChangeAspect="1"/>
          </p:cNvPicPr>
          <p:nvPr/>
        </p:nvPicPr>
        <p:blipFill>
          <a:blip r:embed="rId3" cstate="hqprint">
            <a:extLst>
              <a:ext uri="{28A0092B-C50C-407E-A947-70E740481C1C}">
                <a14:useLocalDpi xmlns:a14="http://schemas.microsoft.com/office/drawing/2010/main"/>
              </a:ext>
            </a:extLst>
          </a:blip>
          <a:srcRect l="27820" r="21812"/>
          <a:stretch/>
        </p:blipFill>
        <p:spPr>
          <a:xfrm>
            <a:off x="4259796" y="1055911"/>
            <a:ext cx="4856872" cy="5436604"/>
          </a:xfrm>
          <a:prstGeom prst="rect">
            <a:avLst/>
          </a:prstGeom>
        </p:spPr>
      </p:pic>
      <mc:AlternateContent xmlns:mc="http://schemas.openxmlformats.org/markup-compatibility/2006">
        <mc:Choice xmlns:am3d="http://schemas.microsoft.com/office/drawing/2017/model3d" Requires="am3d">
          <p:graphicFrame>
            <p:nvGraphicFramePr>
              <p:cNvPr id="204" name="3D Model 203" descr="Astronaut">
                <a:extLst>
                  <a:ext uri="{FF2B5EF4-FFF2-40B4-BE49-F238E27FC236}">
                    <a16:creationId xmlns:a16="http://schemas.microsoft.com/office/drawing/2014/main" id="{A5EF6B5A-AF03-1B55-770D-52B6C745E1D7}"/>
                  </a:ext>
                </a:extLst>
              </p:cNvPr>
              <p:cNvGraphicFramePr>
                <a:graphicFrameLocks noChangeAspect="1"/>
              </p:cNvGraphicFramePr>
              <p:nvPr>
                <p:extLst>
                  <p:ext uri="{D42A27DB-BD31-4B8C-83A1-F6EECF244321}">
                    <p14:modId xmlns:p14="http://schemas.microsoft.com/office/powerpoint/2010/main" val="2219360853"/>
                  </p:ext>
                </p:extLst>
              </p:nvPr>
            </p:nvGraphicFramePr>
            <p:xfrm>
              <a:off x="4795881" y="4539679"/>
              <a:ext cx="704303" cy="1370536"/>
            </p:xfrm>
            <a:graphic>
              <a:graphicData uri="http://schemas.microsoft.com/office/drawing/2017/model3d">
                <am3d:model3d r:embed="rId4">
                  <am3d:spPr>
                    <a:xfrm>
                      <a:off x="0" y="0"/>
                      <a:ext cx="704303" cy="1370536"/>
                    </a:xfrm>
                    <a:prstGeom prst="rect">
                      <a:avLst/>
                    </a:prstGeom>
                  </am3d:spPr>
                  <am3d:camera>
                    <am3d:pos x="0" y="0" z="61865708"/>
                    <am3d:up dx="0" dy="36000000" dz="0"/>
                    <am3d:lookAt x="0" y="0" z="0"/>
                    <am3d:perspective fov="2700000"/>
                  </am3d:camera>
                  <am3d:trans>
                    <am3d:meterPerModelUnit n="492876" d="1000000"/>
                    <am3d:preTrans dx="-621" dy="-18002111" dz="-681087"/>
                    <am3d:scale>
                      <am3d:sx n="1000000" d="1000000"/>
                      <am3d:sy n="1000000" d="1000000"/>
                      <am3d:sz n="1000000" d="1000000"/>
                    </am3d:scale>
                    <am3d:rot ax="3338948" ay="4241064" az="3245204"/>
                    <am3d:postTrans dx="0" dy="0" dz="0"/>
                  </am3d:trans>
                  <am3d:raster rName="Office3DRenderer" rVer="16.0.8326">
                    <am3d:blip r:embed="rId5"/>
                  </am3d:raster>
                  <am3d:objViewport viewportSz="1808346"/>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04" name="3D Model 203" descr="Astronaut">
                <a:extLst>
                  <a:ext uri="{FF2B5EF4-FFF2-40B4-BE49-F238E27FC236}">
                    <a16:creationId xmlns:a16="http://schemas.microsoft.com/office/drawing/2014/main" id="{A5EF6B5A-AF03-1B55-770D-52B6C745E1D7}"/>
                  </a:ext>
                </a:extLst>
              </p:cNvPr>
              <p:cNvPicPr>
                <a:picLocks noGrp="1" noRot="1" noChangeAspect="1" noMove="1" noResize="1" noEditPoints="1" noAdjustHandles="1" noChangeArrowheads="1" noChangeShapeType="1" noCrop="1"/>
              </p:cNvPicPr>
              <p:nvPr/>
            </p:nvPicPr>
            <p:blipFill>
              <a:blip r:embed="rId5"/>
              <a:stretch>
                <a:fillRect/>
              </a:stretch>
            </p:blipFill>
            <p:spPr>
              <a:xfrm>
                <a:off x="4795881" y="4539679"/>
                <a:ext cx="704303" cy="1370536"/>
              </a:xfrm>
              <a:prstGeom prst="rect">
                <a:avLst/>
              </a:prstGeom>
            </p:spPr>
          </p:pic>
        </mc:Fallback>
      </mc:AlternateContent>
      <mc:AlternateContent xmlns:mc="http://schemas.openxmlformats.org/markup-compatibility/2006">
        <mc:Choice xmlns:am3d="http://schemas.microsoft.com/office/drawing/2017/model3d" Requires="am3d">
          <p:graphicFrame>
            <p:nvGraphicFramePr>
              <p:cNvPr id="205" name="3D Model 204" descr="Astronaut">
                <a:extLst>
                  <a:ext uri="{FF2B5EF4-FFF2-40B4-BE49-F238E27FC236}">
                    <a16:creationId xmlns:a16="http://schemas.microsoft.com/office/drawing/2014/main" id="{7CF3570A-E1A9-7BED-C8E1-BD326E50BE92}"/>
                  </a:ext>
                </a:extLst>
              </p:cNvPr>
              <p:cNvGraphicFramePr>
                <a:graphicFrameLocks noChangeAspect="1"/>
              </p:cNvGraphicFramePr>
              <p:nvPr>
                <p:extLst>
                  <p:ext uri="{D42A27DB-BD31-4B8C-83A1-F6EECF244321}">
                    <p14:modId xmlns:p14="http://schemas.microsoft.com/office/powerpoint/2010/main" val="3539163258"/>
                  </p:ext>
                </p:extLst>
              </p:nvPr>
            </p:nvGraphicFramePr>
            <p:xfrm rot="19913376">
              <a:off x="8029152" y="1285165"/>
              <a:ext cx="782828" cy="1535547"/>
            </p:xfrm>
            <a:graphic>
              <a:graphicData uri="http://schemas.microsoft.com/office/drawing/2017/model3d">
                <am3d:model3d r:embed="rId4">
                  <am3d:spPr>
                    <a:xfrm rot="19913376">
                      <a:off x="0" y="0"/>
                      <a:ext cx="782828" cy="1535547"/>
                    </a:xfrm>
                    <a:prstGeom prst="rect">
                      <a:avLst/>
                    </a:prstGeom>
                  </am3d:spPr>
                  <am3d:camera>
                    <am3d:pos x="0" y="0" z="61865708"/>
                    <am3d:up dx="0" dy="36000000" dz="0"/>
                    <am3d:lookAt x="0" y="0" z="0"/>
                    <am3d:perspective fov="2700000"/>
                  </am3d:camera>
                  <am3d:trans>
                    <am3d:meterPerModelUnit n="492876" d="1000000"/>
                    <am3d:preTrans dx="-621" dy="-18002111" dz="-681087"/>
                    <am3d:scale>
                      <am3d:sx n="1000000" d="1000000"/>
                      <am3d:sy n="1000000" d="1000000"/>
                      <am3d:sz n="1000000" d="1000000"/>
                    </am3d:scale>
                    <am3d:rot ax="4752001" ay="-3823447" az="-4679398"/>
                    <am3d:postTrans dx="0" dy="0" dz="0"/>
                  </am3d:trans>
                  <am3d:raster rName="Office3DRenderer" rVer="16.0.8326">
                    <am3d:blip r:embed="rId6"/>
                  </am3d:raster>
                  <am3d:objViewport viewportSz="1855195"/>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205" name="3D Model 204" descr="Astronaut">
                <a:extLst>
                  <a:ext uri="{FF2B5EF4-FFF2-40B4-BE49-F238E27FC236}">
                    <a16:creationId xmlns:a16="http://schemas.microsoft.com/office/drawing/2014/main" id="{7CF3570A-E1A9-7BED-C8E1-BD326E50BE92}"/>
                  </a:ext>
                </a:extLst>
              </p:cNvPr>
              <p:cNvPicPr>
                <a:picLocks noGrp="1" noRot="1" noChangeAspect="1" noMove="1" noResize="1" noEditPoints="1" noAdjustHandles="1" noChangeArrowheads="1" noChangeShapeType="1" noCrop="1"/>
              </p:cNvPicPr>
              <p:nvPr/>
            </p:nvPicPr>
            <p:blipFill>
              <a:blip r:embed="rId6"/>
              <a:stretch>
                <a:fillRect/>
              </a:stretch>
            </p:blipFill>
            <p:spPr>
              <a:xfrm rot="19913376">
                <a:off x="8029152" y="1285165"/>
                <a:ext cx="782828" cy="1535547"/>
              </a:xfrm>
              <a:prstGeom prst="rect">
                <a:avLst/>
              </a:prstGeom>
            </p:spPr>
          </p:pic>
        </mc:Fallback>
      </mc:AlternateContent>
      <p:sp>
        <p:nvSpPr>
          <p:cNvPr id="13" name="CasellaDiTesto 12">
            <a:extLst>
              <a:ext uri="{FF2B5EF4-FFF2-40B4-BE49-F238E27FC236}">
                <a16:creationId xmlns:a16="http://schemas.microsoft.com/office/drawing/2014/main" id="{1E791115-23E8-50A5-3BF8-FDA79E880101}"/>
              </a:ext>
            </a:extLst>
          </p:cNvPr>
          <p:cNvSpPr txBox="1"/>
          <p:nvPr/>
        </p:nvSpPr>
        <p:spPr>
          <a:xfrm>
            <a:off x="9235575" y="1052737"/>
            <a:ext cx="2747114" cy="3970318"/>
          </a:xfrm>
          <a:prstGeom prst="rect">
            <a:avLst/>
          </a:prstGeom>
          <a:noFill/>
        </p:spPr>
        <p:txBody>
          <a:bodyPr wrap="square">
            <a:spAutoFit/>
          </a:bodyPr>
          <a:lstStyle/>
          <a:p>
            <a:pPr marL="285750" indent="-285750">
              <a:buFont typeface="Arial" panose="020B0604020202020204" pitchFamily="34" charset="0"/>
              <a:buChar char="•"/>
            </a:pPr>
            <a:r>
              <a:rPr lang="en-US" dirty="0"/>
              <a:t>Improve detector acceptance by 300%</a:t>
            </a:r>
          </a:p>
          <a:p>
            <a:pPr marL="285750" indent="-285750">
              <a:buFont typeface="Arial" panose="020B0604020202020204" pitchFamily="34" charset="0"/>
              <a:buChar char="•"/>
            </a:pPr>
            <a:r>
              <a:rPr lang="en-US" dirty="0"/>
              <a:t>New large detection plane with high stability</a:t>
            </a:r>
          </a:p>
          <a:p>
            <a:pPr marL="285750" indent="-285750">
              <a:buFont typeface="Arial" panose="020B0604020202020204" pitchFamily="34" charset="0"/>
              <a:buChar char="•"/>
            </a:pPr>
            <a:r>
              <a:rPr lang="en-US" dirty="0"/>
              <a:t>EVA EVR installation</a:t>
            </a:r>
          </a:p>
          <a:p>
            <a:pPr marL="285750" indent="-285750">
              <a:buFont typeface="Arial" panose="020B0604020202020204" pitchFamily="34" charset="0"/>
              <a:buChar char="•"/>
            </a:pPr>
            <a:r>
              <a:rPr lang="en-US" dirty="0"/>
              <a:t>Dimensions: ~2.6m diameter, ~ 0.5 m thick, ~ 350 Kg</a:t>
            </a:r>
          </a:p>
          <a:p>
            <a:pPr marL="285750" indent="-285750">
              <a:buFont typeface="Arial" panose="020B0604020202020204" pitchFamily="34" charset="0"/>
              <a:buChar char="•"/>
            </a:pPr>
            <a:r>
              <a:rPr lang="en-US" dirty="0"/>
              <a:t>Sensor: silicon strip, the same technology is already in AMS</a:t>
            </a:r>
          </a:p>
          <a:p>
            <a:pPr marL="285750" indent="-285750">
              <a:buFont typeface="Arial" panose="020B0604020202020204" pitchFamily="34" charset="0"/>
              <a:buChar char="•"/>
            </a:pPr>
            <a:r>
              <a:rPr lang="en-US" dirty="0"/>
              <a:t>Compact, low power read-out electronics</a:t>
            </a:r>
          </a:p>
          <a:p>
            <a:pPr marL="285750" indent="-285750">
              <a:buFont typeface="Arial" panose="020B0604020202020204" pitchFamily="34" charset="0"/>
              <a:buChar char="•"/>
            </a:pPr>
            <a:endParaRPr lang="en-US" dirty="0"/>
          </a:p>
        </p:txBody>
      </p:sp>
      <p:pic>
        <p:nvPicPr>
          <p:cNvPr id="15" name="Picture 12" descr="A picture containing toy, LEGO&#10;&#10;Description automatically generated">
            <a:extLst>
              <a:ext uri="{FF2B5EF4-FFF2-40B4-BE49-F238E27FC236}">
                <a16:creationId xmlns:a16="http://schemas.microsoft.com/office/drawing/2014/main" id="{04F1BDFC-62C8-2F16-15F3-5FE571F72AAE}"/>
              </a:ext>
            </a:extLst>
          </p:cNvPr>
          <p:cNvPicPr>
            <a:picLocks noChangeAspect="1"/>
          </p:cNvPicPr>
          <p:nvPr/>
        </p:nvPicPr>
        <p:blipFill rotWithShape="1">
          <a:blip r:embed="rId7" cstate="hqprint">
            <a:clrChange>
              <a:clrFrom>
                <a:srgbClr val="FFFFFF"/>
              </a:clrFrom>
              <a:clrTo>
                <a:srgbClr val="FFFFFF">
                  <a:alpha val="0"/>
                </a:srgbClr>
              </a:clrTo>
            </a:clrChange>
            <a:extLst>
              <a:ext uri="{28A0092B-C50C-407E-A947-70E740481C1C}">
                <a14:useLocalDpi xmlns:a14="http://schemas.microsoft.com/office/drawing/2010/main"/>
              </a:ext>
            </a:extLst>
          </a:blip>
          <a:srcRect t="24020"/>
          <a:stretch>
            <a:fillRect/>
          </a:stretch>
        </p:blipFill>
        <p:spPr>
          <a:xfrm>
            <a:off x="9115101" y="4807109"/>
            <a:ext cx="2926958" cy="1682231"/>
          </a:xfrm>
          <a:prstGeom prst="rect">
            <a:avLst/>
          </a:prstGeom>
          <a:solidFill>
            <a:sysClr val="windowText" lastClr="000000"/>
          </a:solidFill>
          <a:ln>
            <a:headEnd type="none" w="med" len="med"/>
            <a:tailEnd type="oval" w="med" len="med"/>
          </a:ln>
        </p:spPr>
      </p:pic>
    </p:spTree>
    <p:extLst>
      <p:ext uri="{BB962C8B-B14F-4D97-AF65-F5344CB8AC3E}">
        <p14:creationId xmlns:p14="http://schemas.microsoft.com/office/powerpoint/2010/main" val="1621419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0" presetClass="entr" presetSubtype="128" fill="hold" nodeType="clickEffect">
                                  <p:stCondLst>
                                    <p:cond delay="0"/>
                                  </p:stCondLst>
                                  <p:childTnLst>
                                    <p:set>
                                      <p:cBhvr>
                                        <p:cTn id="6" dur="1" fill="hold">
                                          <p:stCondLst>
                                            <p:cond delay="0"/>
                                          </p:stCondLst>
                                        </p:cTn>
                                        <p:tgtEl>
                                          <p:spTgt spid="205"/>
                                        </p:tgtEl>
                                        <p:attrNameLst>
                                          <p:attrName>style.visibility</p:attrName>
                                        </p:attrNameLst>
                                      </p:cBhvr>
                                      <p:to>
                                        <p:strVal val="visible"/>
                                      </p:to>
                                    </p:set>
                                    <p:animEffect transition="in" filter="fade">
                                      <p:cBhvr>
                                        <p:cTn id="7" dur="1000"/>
                                        <p:tgtEl>
                                          <p:spTgt spid="205"/>
                                        </p:tgtEl>
                                      </p:cBhvr>
                                    </p:animEffect>
                                    <p:anim calcmode="lin" valueType="num">
                                      <p:cBhvr additive="sum">
                                        <p:cTn id="8" dur="1000" fill="hold"/>
                                        <p:tgtEl>
                                          <p:spTgt spid="205"/>
                                        </p:tgtEl>
                                        <p:attrNameLst>
                                          <p:attrName>3d.view.rotation.y</p:attrName>
                                        </p:attrNameLst>
                                      </p:cBhvr>
                                      <p:tavLst>
                                        <p:tav tm="0">
                                          <p:val>
                                            <p:fltVal val="-20"/>
                                          </p:val>
                                        </p:tav>
                                        <p:tav tm="3330">
                                          <p:val>
                                            <p:fltVal val="-19.9349"/>
                                          </p:val>
                                        </p:tav>
                                        <p:tav tm="6660">
                                          <p:val>
                                            <p:fltVal val="-19.7456"/>
                                          </p:val>
                                        </p:tav>
                                        <p:tav tm="9990">
                                          <p:val>
                                            <p:fltVal val="-19.441"/>
                                          </p:val>
                                        </p:tav>
                                        <p:tav tm="13320">
                                          <p:val>
                                            <p:fltVal val="-19.0299"/>
                                          </p:val>
                                        </p:tav>
                                        <p:tav tm="16650">
                                          <p:val>
                                            <p:fltVal val="-18.5212"/>
                                          </p:val>
                                        </p:tav>
                                        <p:tav tm="19970">
                                          <p:val>
                                            <p:fltVal val="-17.9257"/>
                                          </p:val>
                                        </p:tav>
                                        <p:tav tm="23290">
                                          <p:val>
                                            <p:fltVal val="-17.2507"/>
                                          </p:val>
                                        </p:tav>
                                        <p:tav tm="26620">
                                          <p:val>
                                            <p:fltVal val="-16.5027"/>
                                          </p:val>
                                        </p:tav>
                                        <p:tav tm="29950">
                                          <p:val>
                                            <p:fltVal val="-15.6925"/>
                                          </p:val>
                                        </p:tav>
                                        <p:tav tm="33280">
                                          <p:val>
                                            <p:fltVal val="-14.829"/>
                                          </p:val>
                                        </p:tav>
                                        <p:tav tm="36610">
                                          <p:val>
                                            <p:fltVal val="-13.9209"/>
                                          </p:val>
                                        </p:tav>
                                        <p:tav tm="39940">
                                          <p:val>
                                            <p:fltVal val="-12.9772"/>
                                          </p:val>
                                        </p:tav>
                                        <p:tav tm="43270">
                                          <p:val>
                                            <p:fltVal val="-12.0068"/>
                                          </p:val>
                                        </p:tav>
                                        <p:tav tm="46600">
                                          <p:val>
                                            <p:fltVal val="-11.0184"/>
                                          </p:val>
                                        </p:tav>
                                        <p:tav tm="49930">
                                          <p:val>
                                            <p:fltVal val="-10.0209"/>
                                          </p:val>
                                        </p:tav>
                                        <p:tav tm="53250">
                                          <p:val>
                                            <p:fltVal val="-9.0263"/>
                                          </p:val>
                                        </p:tav>
                                        <p:tav tm="56580">
                                          <p:val>
                                            <p:fltVal val="-8.0373"/>
                                          </p:val>
                                        </p:tav>
                                        <p:tav tm="59900">
                                          <p:val>
                                            <p:fltVal val="-7.0688"/>
                                          </p:val>
                                        </p:tav>
                                        <p:tav tm="63220">
                                          <p:val>
                                            <p:fltVal val="-6.1264"/>
                                          </p:val>
                                        </p:tav>
                                        <p:tav tm="66540">
                                          <p:val>
                                            <p:fltVal val="-5.2189"/>
                                          </p:val>
                                        </p:tav>
                                        <p:tav tm="69870">
                                          <p:val>
                                            <p:fltVal val="-4.3528"/>
                                          </p:val>
                                        </p:tav>
                                        <p:tav tm="73190">
                                          <p:val>
                                            <p:fltVal val="-3.5418"/>
                                          </p:val>
                                        </p:tav>
                                        <p:tav tm="76510">
                                          <p:val>
                                            <p:fltVal val="-2.7922"/>
                                          </p:val>
                                        </p:tav>
                                        <p:tav tm="79830">
                                          <p:val>
                                            <p:fltVal val="-2.1127"/>
                                          </p:val>
                                        </p:tav>
                                        <p:tav tm="83160">
                                          <p:val>
                                            <p:fltVal val="-1.5104"/>
                                          </p:val>
                                        </p:tav>
                                        <p:tav tm="86480">
                                          <p:val>
                                            <p:fltVal val="-0.9978"/>
                                          </p:val>
                                        </p:tav>
                                        <p:tav tm="89800">
                                          <p:val>
                                            <p:fltVal val="-0.5817"/>
                                          </p:val>
                                        </p:tav>
                                        <p:tav tm="93120">
                                          <p:val>
                                            <p:fltVal val="-0.2709"/>
                                          </p:val>
                                        </p:tav>
                                        <p:tav tm="96450">
                                          <p:val>
                                            <p:fltVal val="-0.0738"/>
                                          </p:val>
                                        </p:tav>
                                        <p:tav tm="100000">
                                          <p:val>
                                            <p:fltVal val="0"/>
                                          </p:val>
                                        </p:tav>
                                      </p:tavLst>
                                    </p:anim>
                                    <p:anim calcmode="lin" valueType="num">
                                      <p:cBhvr additive="mult">
                                        <p:cTn id="9" dur="1000" fill="hold"/>
                                        <p:tgtEl>
                                          <p:spTgt spid="205"/>
                                        </p:tgtEl>
                                        <p:attrNameLst>
                                          <p:attrName>3d.object.scale.x</p:attrName>
                                        </p:attrNameLst>
                                      </p:cBhvr>
                                      <p:tavLst>
                                        <p:tav tm="0">
                                          <p:val>
                                            <p:fltVal val="0.8"/>
                                          </p:val>
                                        </p:tav>
                                        <p:tav tm="3330">
                                          <p:val>
                                            <p:fltVal val="0.8104"/>
                                          </p:val>
                                        </p:tav>
                                        <p:tav tm="6660">
                                          <p:val>
                                            <p:fltVal val="0.8208"/>
                                          </p:val>
                                        </p:tav>
                                        <p:tav tm="9990">
                                          <p:val>
                                            <p:fltVal val="0.8312"/>
                                          </p:val>
                                        </p:tav>
                                        <p:tav tm="13320">
                                          <p:val>
                                            <p:fltVal val="0.8415"/>
                                          </p:val>
                                        </p:tav>
                                        <p:tav tm="16650">
                                          <p:val>
                                            <p:fltVal val="0.8517"/>
                                          </p:val>
                                        </p:tav>
                                        <p:tav tm="19970">
                                          <p:val>
                                            <p:fltVal val="0.8617"/>
                                          </p:val>
                                        </p:tav>
                                        <p:tav tm="23290">
                                          <p:val>
                                            <p:fltVal val="0.8715"/>
                                          </p:val>
                                        </p:tav>
                                        <p:tav tm="26620">
                                          <p:val>
                                            <p:fltVal val="0.8812"/>
                                          </p:val>
                                        </p:tav>
                                        <p:tav tm="29950">
                                          <p:val>
                                            <p:fltVal val="0.8906"/>
                                          </p:val>
                                        </p:tav>
                                        <p:tav tm="33280">
                                          <p:val>
                                            <p:fltVal val="0.8998"/>
                                          </p:val>
                                        </p:tav>
                                        <p:tav tm="36610">
                                          <p:val>
                                            <p:fltVal val="0.9087"/>
                                          </p:val>
                                        </p:tav>
                                        <p:tav tm="39940">
                                          <p:val>
                                            <p:fltVal val="0.9174"/>
                                          </p:val>
                                        </p:tav>
                                        <p:tav tm="43270">
                                          <p:val>
                                            <p:fltVal val="0.9257"/>
                                          </p:val>
                                        </p:tav>
                                        <p:tav tm="46600">
                                          <p:val>
                                            <p:fltVal val="0.9336"/>
                                          </p:val>
                                        </p:tav>
                                        <p:tav tm="49930">
                                          <p:val>
                                            <p:fltVal val="0.9412"/>
                                          </p:val>
                                        </p:tav>
                                        <p:tav tm="53250">
                                          <p:val>
                                            <p:fltVal val="0.9484"/>
                                          </p:val>
                                        </p:tav>
                                        <p:tav tm="56580">
                                          <p:val>
                                            <p:fltVal val="0.9552"/>
                                          </p:val>
                                        </p:tav>
                                        <p:tav tm="59900">
                                          <p:val>
                                            <p:fltVal val="0.9616"/>
                                          </p:val>
                                        </p:tav>
                                        <p:tav tm="63220">
                                          <p:val>
                                            <p:fltVal val="0.9675"/>
                                          </p:val>
                                        </p:tav>
                                        <p:tav tm="66540">
                                          <p:val>
                                            <p:fltVal val="0.973"/>
                                          </p:val>
                                        </p:tav>
                                        <p:tav tm="69870">
                                          <p:val>
                                            <p:fltVal val="0.978"/>
                                          </p:val>
                                        </p:tav>
                                        <p:tav tm="73190">
                                          <p:val>
                                            <p:fltVal val="0.9825"/>
                                          </p:val>
                                        </p:tav>
                                        <p:tav tm="76510">
                                          <p:val>
                                            <p:fltVal val="0.9865"/>
                                          </p:val>
                                        </p:tav>
                                        <p:tav tm="79830">
                                          <p:val>
                                            <p:fltVal val="0.99"/>
                                          </p:val>
                                        </p:tav>
                                        <p:tav tm="83160">
                                          <p:val>
                                            <p:fltVal val="0.993"/>
                                          </p:val>
                                        </p:tav>
                                        <p:tav tm="86480">
                                          <p:val>
                                            <p:fltVal val="0.9955"/>
                                          </p:val>
                                        </p:tav>
                                        <p:tav tm="89800">
                                          <p:val>
                                            <p:fltVal val="0.9974"/>
                                          </p:val>
                                        </p:tav>
                                        <p:tav tm="93120">
                                          <p:val>
                                            <p:fltVal val="0.9988"/>
                                          </p:val>
                                        </p:tav>
                                        <p:tav tm="96450">
                                          <p:val>
                                            <p:fltVal val="0.9996"/>
                                          </p:val>
                                        </p:tav>
                                        <p:tav tm="100000">
                                          <p:val>
                                            <p:fltVal val="1"/>
                                          </p:val>
                                        </p:tav>
                                      </p:tavLst>
                                    </p:anim>
                                    <p:anim calcmode="lin" valueType="num">
                                      <p:cBhvr additive="mult">
                                        <p:cTn id="10" dur="1000" fill="hold"/>
                                        <p:tgtEl>
                                          <p:spTgt spid="205"/>
                                        </p:tgtEl>
                                        <p:attrNameLst>
                                          <p:attrName>3d.object.scale.y</p:attrName>
                                        </p:attrNameLst>
                                      </p:cBhvr>
                                      <p:tavLst>
                                        <p:tav tm="0">
                                          <p:val>
                                            <p:fltVal val="0.8"/>
                                          </p:val>
                                        </p:tav>
                                        <p:tav tm="3330">
                                          <p:val>
                                            <p:fltVal val="0.8104"/>
                                          </p:val>
                                        </p:tav>
                                        <p:tav tm="6660">
                                          <p:val>
                                            <p:fltVal val="0.8208"/>
                                          </p:val>
                                        </p:tav>
                                        <p:tav tm="9990">
                                          <p:val>
                                            <p:fltVal val="0.8312"/>
                                          </p:val>
                                        </p:tav>
                                        <p:tav tm="13320">
                                          <p:val>
                                            <p:fltVal val="0.8415"/>
                                          </p:val>
                                        </p:tav>
                                        <p:tav tm="16650">
                                          <p:val>
                                            <p:fltVal val="0.8517"/>
                                          </p:val>
                                        </p:tav>
                                        <p:tav tm="19970">
                                          <p:val>
                                            <p:fltVal val="0.8617"/>
                                          </p:val>
                                        </p:tav>
                                        <p:tav tm="23290">
                                          <p:val>
                                            <p:fltVal val="0.8715"/>
                                          </p:val>
                                        </p:tav>
                                        <p:tav tm="26620">
                                          <p:val>
                                            <p:fltVal val="0.8812"/>
                                          </p:val>
                                        </p:tav>
                                        <p:tav tm="29950">
                                          <p:val>
                                            <p:fltVal val="0.8906"/>
                                          </p:val>
                                        </p:tav>
                                        <p:tav tm="33280">
                                          <p:val>
                                            <p:fltVal val="0.8998"/>
                                          </p:val>
                                        </p:tav>
                                        <p:tav tm="36610">
                                          <p:val>
                                            <p:fltVal val="0.9087"/>
                                          </p:val>
                                        </p:tav>
                                        <p:tav tm="39940">
                                          <p:val>
                                            <p:fltVal val="0.9174"/>
                                          </p:val>
                                        </p:tav>
                                        <p:tav tm="43270">
                                          <p:val>
                                            <p:fltVal val="0.9257"/>
                                          </p:val>
                                        </p:tav>
                                        <p:tav tm="46600">
                                          <p:val>
                                            <p:fltVal val="0.9336"/>
                                          </p:val>
                                        </p:tav>
                                        <p:tav tm="49930">
                                          <p:val>
                                            <p:fltVal val="0.9412"/>
                                          </p:val>
                                        </p:tav>
                                        <p:tav tm="53250">
                                          <p:val>
                                            <p:fltVal val="0.9484"/>
                                          </p:val>
                                        </p:tav>
                                        <p:tav tm="56580">
                                          <p:val>
                                            <p:fltVal val="0.9552"/>
                                          </p:val>
                                        </p:tav>
                                        <p:tav tm="59900">
                                          <p:val>
                                            <p:fltVal val="0.9616"/>
                                          </p:val>
                                        </p:tav>
                                        <p:tav tm="63220">
                                          <p:val>
                                            <p:fltVal val="0.9675"/>
                                          </p:val>
                                        </p:tav>
                                        <p:tav tm="66540">
                                          <p:val>
                                            <p:fltVal val="0.973"/>
                                          </p:val>
                                        </p:tav>
                                        <p:tav tm="69870">
                                          <p:val>
                                            <p:fltVal val="0.978"/>
                                          </p:val>
                                        </p:tav>
                                        <p:tav tm="73190">
                                          <p:val>
                                            <p:fltVal val="0.9825"/>
                                          </p:val>
                                        </p:tav>
                                        <p:tav tm="76510">
                                          <p:val>
                                            <p:fltVal val="0.9865"/>
                                          </p:val>
                                        </p:tav>
                                        <p:tav tm="79830">
                                          <p:val>
                                            <p:fltVal val="0.99"/>
                                          </p:val>
                                        </p:tav>
                                        <p:tav tm="83160">
                                          <p:val>
                                            <p:fltVal val="0.993"/>
                                          </p:val>
                                        </p:tav>
                                        <p:tav tm="86480">
                                          <p:val>
                                            <p:fltVal val="0.9955"/>
                                          </p:val>
                                        </p:tav>
                                        <p:tav tm="89800">
                                          <p:val>
                                            <p:fltVal val="0.9974"/>
                                          </p:val>
                                        </p:tav>
                                        <p:tav tm="93120">
                                          <p:val>
                                            <p:fltVal val="0.9988"/>
                                          </p:val>
                                        </p:tav>
                                        <p:tav tm="96450">
                                          <p:val>
                                            <p:fltVal val="0.9996"/>
                                          </p:val>
                                        </p:tav>
                                        <p:tav tm="100000">
                                          <p:val>
                                            <p:fltVal val="1"/>
                                          </p:val>
                                        </p:tav>
                                      </p:tavLst>
                                    </p:anim>
                                    <p:anim calcmode="lin" valueType="num">
                                      <p:cBhvr additive="mult">
                                        <p:cTn id="11" dur="1000" fill="hold"/>
                                        <p:tgtEl>
                                          <p:spTgt spid="205"/>
                                        </p:tgtEl>
                                        <p:attrNameLst>
                                          <p:attrName>3d.object.scale.z</p:attrName>
                                        </p:attrNameLst>
                                      </p:cBhvr>
                                      <p:tavLst>
                                        <p:tav tm="0">
                                          <p:val>
                                            <p:fltVal val="0.8"/>
                                          </p:val>
                                        </p:tav>
                                        <p:tav tm="3330">
                                          <p:val>
                                            <p:fltVal val="0.8104"/>
                                          </p:val>
                                        </p:tav>
                                        <p:tav tm="6660">
                                          <p:val>
                                            <p:fltVal val="0.8208"/>
                                          </p:val>
                                        </p:tav>
                                        <p:tav tm="9990">
                                          <p:val>
                                            <p:fltVal val="0.8312"/>
                                          </p:val>
                                        </p:tav>
                                        <p:tav tm="13320">
                                          <p:val>
                                            <p:fltVal val="0.8415"/>
                                          </p:val>
                                        </p:tav>
                                        <p:tav tm="16650">
                                          <p:val>
                                            <p:fltVal val="0.8517"/>
                                          </p:val>
                                        </p:tav>
                                        <p:tav tm="19970">
                                          <p:val>
                                            <p:fltVal val="0.8617"/>
                                          </p:val>
                                        </p:tav>
                                        <p:tav tm="23290">
                                          <p:val>
                                            <p:fltVal val="0.8715"/>
                                          </p:val>
                                        </p:tav>
                                        <p:tav tm="26620">
                                          <p:val>
                                            <p:fltVal val="0.8812"/>
                                          </p:val>
                                        </p:tav>
                                        <p:tav tm="29950">
                                          <p:val>
                                            <p:fltVal val="0.8906"/>
                                          </p:val>
                                        </p:tav>
                                        <p:tav tm="33280">
                                          <p:val>
                                            <p:fltVal val="0.8998"/>
                                          </p:val>
                                        </p:tav>
                                        <p:tav tm="36610">
                                          <p:val>
                                            <p:fltVal val="0.9087"/>
                                          </p:val>
                                        </p:tav>
                                        <p:tav tm="39940">
                                          <p:val>
                                            <p:fltVal val="0.9174"/>
                                          </p:val>
                                        </p:tav>
                                        <p:tav tm="43270">
                                          <p:val>
                                            <p:fltVal val="0.9257"/>
                                          </p:val>
                                        </p:tav>
                                        <p:tav tm="46600">
                                          <p:val>
                                            <p:fltVal val="0.9336"/>
                                          </p:val>
                                        </p:tav>
                                        <p:tav tm="49930">
                                          <p:val>
                                            <p:fltVal val="0.9412"/>
                                          </p:val>
                                        </p:tav>
                                        <p:tav tm="53250">
                                          <p:val>
                                            <p:fltVal val="0.9484"/>
                                          </p:val>
                                        </p:tav>
                                        <p:tav tm="56580">
                                          <p:val>
                                            <p:fltVal val="0.9552"/>
                                          </p:val>
                                        </p:tav>
                                        <p:tav tm="59900">
                                          <p:val>
                                            <p:fltVal val="0.9616"/>
                                          </p:val>
                                        </p:tav>
                                        <p:tav tm="63220">
                                          <p:val>
                                            <p:fltVal val="0.9675"/>
                                          </p:val>
                                        </p:tav>
                                        <p:tav tm="66540">
                                          <p:val>
                                            <p:fltVal val="0.973"/>
                                          </p:val>
                                        </p:tav>
                                        <p:tav tm="69870">
                                          <p:val>
                                            <p:fltVal val="0.978"/>
                                          </p:val>
                                        </p:tav>
                                        <p:tav tm="73190">
                                          <p:val>
                                            <p:fltVal val="0.9825"/>
                                          </p:val>
                                        </p:tav>
                                        <p:tav tm="76510">
                                          <p:val>
                                            <p:fltVal val="0.9865"/>
                                          </p:val>
                                        </p:tav>
                                        <p:tav tm="79830">
                                          <p:val>
                                            <p:fltVal val="0.99"/>
                                          </p:val>
                                        </p:tav>
                                        <p:tav tm="83160">
                                          <p:val>
                                            <p:fltVal val="0.993"/>
                                          </p:val>
                                        </p:tav>
                                        <p:tav tm="86480">
                                          <p:val>
                                            <p:fltVal val="0.9955"/>
                                          </p:val>
                                        </p:tav>
                                        <p:tav tm="89800">
                                          <p:val>
                                            <p:fltVal val="0.9974"/>
                                          </p:val>
                                        </p:tav>
                                        <p:tav tm="93120">
                                          <p:val>
                                            <p:fltVal val="0.9988"/>
                                          </p:val>
                                        </p:tav>
                                        <p:tav tm="96450">
                                          <p:val>
                                            <p:fltVal val="0.9996"/>
                                          </p:val>
                                        </p:tav>
                                        <p:tav tm="100000">
                                          <p:val>
                                            <p:fltVal val="1"/>
                                          </p:val>
                                        </p:tav>
                                      </p:tavLst>
                                    </p:anim>
                                  </p:childTnLst>
                                </p:cTn>
                              </p:par>
                              <p:par>
                                <p:cTn id="12" presetID="60" presetClass="entr" presetSubtype="128" fill="hold" nodeType="withEffect">
                                  <p:stCondLst>
                                    <p:cond delay="0"/>
                                  </p:stCondLst>
                                  <p:childTnLst>
                                    <p:set>
                                      <p:cBhvr>
                                        <p:cTn id="13" dur="1" fill="hold">
                                          <p:stCondLst>
                                            <p:cond delay="0"/>
                                          </p:stCondLst>
                                        </p:cTn>
                                        <p:tgtEl>
                                          <p:spTgt spid="204"/>
                                        </p:tgtEl>
                                        <p:attrNameLst>
                                          <p:attrName>style.visibility</p:attrName>
                                        </p:attrNameLst>
                                      </p:cBhvr>
                                      <p:to>
                                        <p:strVal val="visible"/>
                                      </p:to>
                                    </p:set>
                                    <p:animEffect transition="in" filter="fade">
                                      <p:cBhvr>
                                        <p:cTn id="14" dur="1000"/>
                                        <p:tgtEl>
                                          <p:spTgt spid="204"/>
                                        </p:tgtEl>
                                      </p:cBhvr>
                                    </p:animEffect>
                                    <p:anim calcmode="lin" valueType="num">
                                      <p:cBhvr additive="sum">
                                        <p:cTn id="15" dur="1000" fill="hold"/>
                                        <p:tgtEl>
                                          <p:spTgt spid="204"/>
                                        </p:tgtEl>
                                        <p:attrNameLst>
                                          <p:attrName>3d.view.rotation.y</p:attrName>
                                        </p:attrNameLst>
                                      </p:cBhvr>
                                      <p:tavLst>
                                        <p:tav tm="0">
                                          <p:val>
                                            <p:fltVal val="-20"/>
                                          </p:val>
                                        </p:tav>
                                        <p:tav tm="3330">
                                          <p:val>
                                            <p:fltVal val="-19.9349"/>
                                          </p:val>
                                        </p:tav>
                                        <p:tav tm="6660">
                                          <p:val>
                                            <p:fltVal val="-19.7456"/>
                                          </p:val>
                                        </p:tav>
                                        <p:tav tm="9990">
                                          <p:val>
                                            <p:fltVal val="-19.441"/>
                                          </p:val>
                                        </p:tav>
                                        <p:tav tm="13320">
                                          <p:val>
                                            <p:fltVal val="-19.0299"/>
                                          </p:val>
                                        </p:tav>
                                        <p:tav tm="16650">
                                          <p:val>
                                            <p:fltVal val="-18.5212"/>
                                          </p:val>
                                        </p:tav>
                                        <p:tav tm="19970">
                                          <p:val>
                                            <p:fltVal val="-17.9257"/>
                                          </p:val>
                                        </p:tav>
                                        <p:tav tm="23290">
                                          <p:val>
                                            <p:fltVal val="-17.2507"/>
                                          </p:val>
                                        </p:tav>
                                        <p:tav tm="26620">
                                          <p:val>
                                            <p:fltVal val="-16.5027"/>
                                          </p:val>
                                        </p:tav>
                                        <p:tav tm="29950">
                                          <p:val>
                                            <p:fltVal val="-15.6925"/>
                                          </p:val>
                                        </p:tav>
                                        <p:tav tm="33280">
                                          <p:val>
                                            <p:fltVal val="-14.829"/>
                                          </p:val>
                                        </p:tav>
                                        <p:tav tm="36610">
                                          <p:val>
                                            <p:fltVal val="-13.9209"/>
                                          </p:val>
                                        </p:tav>
                                        <p:tav tm="39940">
                                          <p:val>
                                            <p:fltVal val="-12.9772"/>
                                          </p:val>
                                        </p:tav>
                                        <p:tav tm="43270">
                                          <p:val>
                                            <p:fltVal val="-12.0068"/>
                                          </p:val>
                                        </p:tav>
                                        <p:tav tm="46600">
                                          <p:val>
                                            <p:fltVal val="-11.0184"/>
                                          </p:val>
                                        </p:tav>
                                        <p:tav tm="49930">
                                          <p:val>
                                            <p:fltVal val="-10.0209"/>
                                          </p:val>
                                        </p:tav>
                                        <p:tav tm="53250">
                                          <p:val>
                                            <p:fltVal val="-9.0263"/>
                                          </p:val>
                                        </p:tav>
                                        <p:tav tm="56580">
                                          <p:val>
                                            <p:fltVal val="-8.0373"/>
                                          </p:val>
                                        </p:tav>
                                        <p:tav tm="59900">
                                          <p:val>
                                            <p:fltVal val="-7.0688"/>
                                          </p:val>
                                        </p:tav>
                                        <p:tav tm="63220">
                                          <p:val>
                                            <p:fltVal val="-6.1264"/>
                                          </p:val>
                                        </p:tav>
                                        <p:tav tm="66540">
                                          <p:val>
                                            <p:fltVal val="-5.2189"/>
                                          </p:val>
                                        </p:tav>
                                        <p:tav tm="69870">
                                          <p:val>
                                            <p:fltVal val="-4.3528"/>
                                          </p:val>
                                        </p:tav>
                                        <p:tav tm="73190">
                                          <p:val>
                                            <p:fltVal val="-3.5418"/>
                                          </p:val>
                                        </p:tav>
                                        <p:tav tm="76510">
                                          <p:val>
                                            <p:fltVal val="-2.7922"/>
                                          </p:val>
                                        </p:tav>
                                        <p:tav tm="79830">
                                          <p:val>
                                            <p:fltVal val="-2.1127"/>
                                          </p:val>
                                        </p:tav>
                                        <p:tav tm="83160">
                                          <p:val>
                                            <p:fltVal val="-1.5104"/>
                                          </p:val>
                                        </p:tav>
                                        <p:tav tm="86480">
                                          <p:val>
                                            <p:fltVal val="-0.9978"/>
                                          </p:val>
                                        </p:tav>
                                        <p:tav tm="89800">
                                          <p:val>
                                            <p:fltVal val="-0.5817"/>
                                          </p:val>
                                        </p:tav>
                                        <p:tav tm="93120">
                                          <p:val>
                                            <p:fltVal val="-0.2709"/>
                                          </p:val>
                                        </p:tav>
                                        <p:tav tm="96450">
                                          <p:val>
                                            <p:fltVal val="-0.0738"/>
                                          </p:val>
                                        </p:tav>
                                        <p:tav tm="100000">
                                          <p:val>
                                            <p:fltVal val="0"/>
                                          </p:val>
                                        </p:tav>
                                      </p:tavLst>
                                    </p:anim>
                                    <p:anim calcmode="lin" valueType="num">
                                      <p:cBhvr additive="mult">
                                        <p:cTn id="16" dur="1000" fill="hold"/>
                                        <p:tgtEl>
                                          <p:spTgt spid="204"/>
                                        </p:tgtEl>
                                        <p:attrNameLst>
                                          <p:attrName>3d.object.scale.x</p:attrName>
                                        </p:attrNameLst>
                                      </p:cBhvr>
                                      <p:tavLst>
                                        <p:tav tm="0">
                                          <p:val>
                                            <p:fltVal val="0.8"/>
                                          </p:val>
                                        </p:tav>
                                        <p:tav tm="3330">
                                          <p:val>
                                            <p:fltVal val="0.8104"/>
                                          </p:val>
                                        </p:tav>
                                        <p:tav tm="6660">
                                          <p:val>
                                            <p:fltVal val="0.8208"/>
                                          </p:val>
                                        </p:tav>
                                        <p:tav tm="9990">
                                          <p:val>
                                            <p:fltVal val="0.8312"/>
                                          </p:val>
                                        </p:tav>
                                        <p:tav tm="13320">
                                          <p:val>
                                            <p:fltVal val="0.8415"/>
                                          </p:val>
                                        </p:tav>
                                        <p:tav tm="16650">
                                          <p:val>
                                            <p:fltVal val="0.8517"/>
                                          </p:val>
                                        </p:tav>
                                        <p:tav tm="19970">
                                          <p:val>
                                            <p:fltVal val="0.8617"/>
                                          </p:val>
                                        </p:tav>
                                        <p:tav tm="23290">
                                          <p:val>
                                            <p:fltVal val="0.8715"/>
                                          </p:val>
                                        </p:tav>
                                        <p:tav tm="26620">
                                          <p:val>
                                            <p:fltVal val="0.8812"/>
                                          </p:val>
                                        </p:tav>
                                        <p:tav tm="29950">
                                          <p:val>
                                            <p:fltVal val="0.8906"/>
                                          </p:val>
                                        </p:tav>
                                        <p:tav tm="33280">
                                          <p:val>
                                            <p:fltVal val="0.8998"/>
                                          </p:val>
                                        </p:tav>
                                        <p:tav tm="36610">
                                          <p:val>
                                            <p:fltVal val="0.9087"/>
                                          </p:val>
                                        </p:tav>
                                        <p:tav tm="39940">
                                          <p:val>
                                            <p:fltVal val="0.9174"/>
                                          </p:val>
                                        </p:tav>
                                        <p:tav tm="43270">
                                          <p:val>
                                            <p:fltVal val="0.9257"/>
                                          </p:val>
                                        </p:tav>
                                        <p:tav tm="46600">
                                          <p:val>
                                            <p:fltVal val="0.9336"/>
                                          </p:val>
                                        </p:tav>
                                        <p:tav tm="49930">
                                          <p:val>
                                            <p:fltVal val="0.9412"/>
                                          </p:val>
                                        </p:tav>
                                        <p:tav tm="53250">
                                          <p:val>
                                            <p:fltVal val="0.9484"/>
                                          </p:val>
                                        </p:tav>
                                        <p:tav tm="56580">
                                          <p:val>
                                            <p:fltVal val="0.9552"/>
                                          </p:val>
                                        </p:tav>
                                        <p:tav tm="59900">
                                          <p:val>
                                            <p:fltVal val="0.9616"/>
                                          </p:val>
                                        </p:tav>
                                        <p:tav tm="63220">
                                          <p:val>
                                            <p:fltVal val="0.9675"/>
                                          </p:val>
                                        </p:tav>
                                        <p:tav tm="66540">
                                          <p:val>
                                            <p:fltVal val="0.973"/>
                                          </p:val>
                                        </p:tav>
                                        <p:tav tm="69870">
                                          <p:val>
                                            <p:fltVal val="0.978"/>
                                          </p:val>
                                        </p:tav>
                                        <p:tav tm="73190">
                                          <p:val>
                                            <p:fltVal val="0.9825"/>
                                          </p:val>
                                        </p:tav>
                                        <p:tav tm="76510">
                                          <p:val>
                                            <p:fltVal val="0.9865"/>
                                          </p:val>
                                        </p:tav>
                                        <p:tav tm="79830">
                                          <p:val>
                                            <p:fltVal val="0.99"/>
                                          </p:val>
                                        </p:tav>
                                        <p:tav tm="83160">
                                          <p:val>
                                            <p:fltVal val="0.993"/>
                                          </p:val>
                                        </p:tav>
                                        <p:tav tm="86480">
                                          <p:val>
                                            <p:fltVal val="0.9955"/>
                                          </p:val>
                                        </p:tav>
                                        <p:tav tm="89800">
                                          <p:val>
                                            <p:fltVal val="0.9974"/>
                                          </p:val>
                                        </p:tav>
                                        <p:tav tm="93120">
                                          <p:val>
                                            <p:fltVal val="0.9988"/>
                                          </p:val>
                                        </p:tav>
                                        <p:tav tm="96450">
                                          <p:val>
                                            <p:fltVal val="0.9996"/>
                                          </p:val>
                                        </p:tav>
                                        <p:tav tm="100000">
                                          <p:val>
                                            <p:fltVal val="1"/>
                                          </p:val>
                                        </p:tav>
                                      </p:tavLst>
                                    </p:anim>
                                    <p:anim calcmode="lin" valueType="num">
                                      <p:cBhvr additive="mult">
                                        <p:cTn id="17" dur="1000" fill="hold"/>
                                        <p:tgtEl>
                                          <p:spTgt spid="204"/>
                                        </p:tgtEl>
                                        <p:attrNameLst>
                                          <p:attrName>3d.object.scale.y</p:attrName>
                                        </p:attrNameLst>
                                      </p:cBhvr>
                                      <p:tavLst>
                                        <p:tav tm="0">
                                          <p:val>
                                            <p:fltVal val="0.8"/>
                                          </p:val>
                                        </p:tav>
                                        <p:tav tm="3330">
                                          <p:val>
                                            <p:fltVal val="0.8104"/>
                                          </p:val>
                                        </p:tav>
                                        <p:tav tm="6660">
                                          <p:val>
                                            <p:fltVal val="0.8208"/>
                                          </p:val>
                                        </p:tav>
                                        <p:tav tm="9990">
                                          <p:val>
                                            <p:fltVal val="0.8312"/>
                                          </p:val>
                                        </p:tav>
                                        <p:tav tm="13320">
                                          <p:val>
                                            <p:fltVal val="0.8415"/>
                                          </p:val>
                                        </p:tav>
                                        <p:tav tm="16650">
                                          <p:val>
                                            <p:fltVal val="0.8517"/>
                                          </p:val>
                                        </p:tav>
                                        <p:tav tm="19970">
                                          <p:val>
                                            <p:fltVal val="0.8617"/>
                                          </p:val>
                                        </p:tav>
                                        <p:tav tm="23290">
                                          <p:val>
                                            <p:fltVal val="0.8715"/>
                                          </p:val>
                                        </p:tav>
                                        <p:tav tm="26620">
                                          <p:val>
                                            <p:fltVal val="0.8812"/>
                                          </p:val>
                                        </p:tav>
                                        <p:tav tm="29950">
                                          <p:val>
                                            <p:fltVal val="0.8906"/>
                                          </p:val>
                                        </p:tav>
                                        <p:tav tm="33280">
                                          <p:val>
                                            <p:fltVal val="0.8998"/>
                                          </p:val>
                                        </p:tav>
                                        <p:tav tm="36610">
                                          <p:val>
                                            <p:fltVal val="0.9087"/>
                                          </p:val>
                                        </p:tav>
                                        <p:tav tm="39940">
                                          <p:val>
                                            <p:fltVal val="0.9174"/>
                                          </p:val>
                                        </p:tav>
                                        <p:tav tm="43270">
                                          <p:val>
                                            <p:fltVal val="0.9257"/>
                                          </p:val>
                                        </p:tav>
                                        <p:tav tm="46600">
                                          <p:val>
                                            <p:fltVal val="0.9336"/>
                                          </p:val>
                                        </p:tav>
                                        <p:tav tm="49930">
                                          <p:val>
                                            <p:fltVal val="0.9412"/>
                                          </p:val>
                                        </p:tav>
                                        <p:tav tm="53250">
                                          <p:val>
                                            <p:fltVal val="0.9484"/>
                                          </p:val>
                                        </p:tav>
                                        <p:tav tm="56580">
                                          <p:val>
                                            <p:fltVal val="0.9552"/>
                                          </p:val>
                                        </p:tav>
                                        <p:tav tm="59900">
                                          <p:val>
                                            <p:fltVal val="0.9616"/>
                                          </p:val>
                                        </p:tav>
                                        <p:tav tm="63220">
                                          <p:val>
                                            <p:fltVal val="0.9675"/>
                                          </p:val>
                                        </p:tav>
                                        <p:tav tm="66540">
                                          <p:val>
                                            <p:fltVal val="0.973"/>
                                          </p:val>
                                        </p:tav>
                                        <p:tav tm="69870">
                                          <p:val>
                                            <p:fltVal val="0.978"/>
                                          </p:val>
                                        </p:tav>
                                        <p:tav tm="73190">
                                          <p:val>
                                            <p:fltVal val="0.9825"/>
                                          </p:val>
                                        </p:tav>
                                        <p:tav tm="76510">
                                          <p:val>
                                            <p:fltVal val="0.9865"/>
                                          </p:val>
                                        </p:tav>
                                        <p:tav tm="79830">
                                          <p:val>
                                            <p:fltVal val="0.99"/>
                                          </p:val>
                                        </p:tav>
                                        <p:tav tm="83160">
                                          <p:val>
                                            <p:fltVal val="0.993"/>
                                          </p:val>
                                        </p:tav>
                                        <p:tav tm="86480">
                                          <p:val>
                                            <p:fltVal val="0.9955"/>
                                          </p:val>
                                        </p:tav>
                                        <p:tav tm="89800">
                                          <p:val>
                                            <p:fltVal val="0.9974"/>
                                          </p:val>
                                        </p:tav>
                                        <p:tav tm="93120">
                                          <p:val>
                                            <p:fltVal val="0.9988"/>
                                          </p:val>
                                        </p:tav>
                                        <p:tav tm="96450">
                                          <p:val>
                                            <p:fltVal val="0.9996"/>
                                          </p:val>
                                        </p:tav>
                                        <p:tav tm="100000">
                                          <p:val>
                                            <p:fltVal val="1"/>
                                          </p:val>
                                        </p:tav>
                                      </p:tavLst>
                                    </p:anim>
                                    <p:anim calcmode="lin" valueType="num">
                                      <p:cBhvr additive="mult">
                                        <p:cTn id="18" dur="1000" fill="hold"/>
                                        <p:tgtEl>
                                          <p:spTgt spid="204"/>
                                        </p:tgtEl>
                                        <p:attrNameLst>
                                          <p:attrName>3d.object.scale.z</p:attrName>
                                        </p:attrNameLst>
                                      </p:cBhvr>
                                      <p:tavLst>
                                        <p:tav tm="0">
                                          <p:val>
                                            <p:fltVal val="0.8"/>
                                          </p:val>
                                        </p:tav>
                                        <p:tav tm="3330">
                                          <p:val>
                                            <p:fltVal val="0.8104"/>
                                          </p:val>
                                        </p:tav>
                                        <p:tav tm="6660">
                                          <p:val>
                                            <p:fltVal val="0.8208"/>
                                          </p:val>
                                        </p:tav>
                                        <p:tav tm="9990">
                                          <p:val>
                                            <p:fltVal val="0.8312"/>
                                          </p:val>
                                        </p:tav>
                                        <p:tav tm="13320">
                                          <p:val>
                                            <p:fltVal val="0.8415"/>
                                          </p:val>
                                        </p:tav>
                                        <p:tav tm="16650">
                                          <p:val>
                                            <p:fltVal val="0.8517"/>
                                          </p:val>
                                        </p:tav>
                                        <p:tav tm="19970">
                                          <p:val>
                                            <p:fltVal val="0.8617"/>
                                          </p:val>
                                        </p:tav>
                                        <p:tav tm="23290">
                                          <p:val>
                                            <p:fltVal val="0.8715"/>
                                          </p:val>
                                        </p:tav>
                                        <p:tav tm="26620">
                                          <p:val>
                                            <p:fltVal val="0.8812"/>
                                          </p:val>
                                        </p:tav>
                                        <p:tav tm="29950">
                                          <p:val>
                                            <p:fltVal val="0.8906"/>
                                          </p:val>
                                        </p:tav>
                                        <p:tav tm="33280">
                                          <p:val>
                                            <p:fltVal val="0.8998"/>
                                          </p:val>
                                        </p:tav>
                                        <p:tav tm="36610">
                                          <p:val>
                                            <p:fltVal val="0.9087"/>
                                          </p:val>
                                        </p:tav>
                                        <p:tav tm="39940">
                                          <p:val>
                                            <p:fltVal val="0.9174"/>
                                          </p:val>
                                        </p:tav>
                                        <p:tav tm="43270">
                                          <p:val>
                                            <p:fltVal val="0.9257"/>
                                          </p:val>
                                        </p:tav>
                                        <p:tav tm="46600">
                                          <p:val>
                                            <p:fltVal val="0.9336"/>
                                          </p:val>
                                        </p:tav>
                                        <p:tav tm="49930">
                                          <p:val>
                                            <p:fltVal val="0.9412"/>
                                          </p:val>
                                        </p:tav>
                                        <p:tav tm="53250">
                                          <p:val>
                                            <p:fltVal val="0.9484"/>
                                          </p:val>
                                        </p:tav>
                                        <p:tav tm="56580">
                                          <p:val>
                                            <p:fltVal val="0.9552"/>
                                          </p:val>
                                        </p:tav>
                                        <p:tav tm="59900">
                                          <p:val>
                                            <p:fltVal val="0.9616"/>
                                          </p:val>
                                        </p:tav>
                                        <p:tav tm="63220">
                                          <p:val>
                                            <p:fltVal val="0.9675"/>
                                          </p:val>
                                        </p:tav>
                                        <p:tav tm="66540">
                                          <p:val>
                                            <p:fltVal val="0.973"/>
                                          </p:val>
                                        </p:tav>
                                        <p:tav tm="69870">
                                          <p:val>
                                            <p:fltVal val="0.978"/>
                                          </p:val>
                                        </p:tav>
                                        <p:tav tm="73190">
                                          <p:val>
                                            <p:fltVal val="0.9825"/>
                                          </p:val>
                                        </p:tav>
                                        <p:tav tm="76510">
                                          <p:val>
                                            <p:fltVal val="0.9865"/>
                                          </p:val>
                                        </p:tav>
                                        <p:tav tm="79830">
                                          <p:val>
                                            <p:fltVal val="0.99"/>
                                          </p:val>
                                        </p:tav>
                                        <p:tav tm="83160">
                                          <p:val>
                                            <p:fltVal val="0.993"/>
                                          </p:val>
                                        </p:tav>
                                        <p:tav tm="86480">
                                          <p:val>
                                            <p:fltVal val="0.9955"/>
                                          </p:val>
                                        </p:tav>
                                        <p:tav tm="89800">
                                          <p:val>
                                            <p:fltVal val="0.9974"/>
                                          </p:val>
                                        </p:tav>
                                        <p:tav tm="93120">
                                          <p:val>
                                            <p:fltVal val="0.9988"/>
                                          </p:val>
                                        </p:tav>
                                        <p:tav tm="96450">
                                          <p:val>
                                            <p:fltVal val="0.9996"/>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magine 9">
            <a:extLst>
              <a:ext uri="{FF2B5EF4-FFF2-40B4-BE49-F238E27FC236}">
                <a16:creationId xmlns:a16="http://schemas.microsoft.com/office/drawing/2014/main" id="{05FACE48-EA54-A469-17C5-310B64B82631}"/>
              </a:ext>
            </a:extLst>
          </p:cNvPr>
          <p:cNvPicPr>
            <a:picLocks noChangeAspect="1"/>
          </p:cNvPicPr>
          <p:nvPr/>
        </p:nvPicPr>
        <p:blipFill>
          <a:blip r:embed="rId3"/>
          <a:stretch>
            <a:fillRect/>
          </a:stretch>
        </p:blipFill>
        <p:spPr>
          <a:xfrm>
            <a:off x="5260486" y="1556792"/>
            <a:ext cx="6790415" cy="4527814"/>
          </a:xfrm>
          <a:prstGeom prst="rect">
            <a:avLst/>
          </a:prstGeom>
        </p:spPr>
      </p:pic>
      <p:sp>
        <p:nvSpPr>
          <p:cNvPr id="2" name="Titolo 1"/>
          <p:cNvSpPr>
            <a:spLocks noGrp="1"/>
          </p:cNvSpPr>
          <p:nvPr>
            <p:ph type="title"/>
          </p:nvPr>
        </p:nvSpPr>
        <p:spPr>
          <a:xfrm>
            <a:off x="515380" y="8620"/>
            <a:ext cx="11377264" cy="1325563"/>
          </a:xfrm>
        </p:spPr>
        <p:txBody>
          <a:bodyPr/>
          <a:lstStyle/>
          <a:p>
            <a:r>
              <a:rPr lang="en-US" noProof="0" dirty="0"/>
              <a:t>HEPD: multipurpose, precise compact detector</a:t>
            </a:r>
          </a:p>
        </p:txBody>
      </p:sp>
      <p:sp>
        <p:nvSpPr>
          <p:cNvPr id="25" name="AutoShape 3">
            <a:extLst>
              <a:ext uri="{FF2B5EF4-FFF2-40B4-BE49-F238E27FC236}">
                <a16:creationId xmlns:a16="http://schemas.microsoft.com/office/drawing/2014/main" id="{0197F8EC-58CC-37A4-E8E9-53DD1685F00E}"/>
              </a:ext>
            </a:extLst>
          </p:cNvPr>
          <p:cNvSpPr>
            <a:spLocks noChangeAspect="1" noChangeArrowheads="1" noTextEdit="1"/>
          </p:cNvSpPr>
          <p:nvPr/>
        </p:nvSpPr>
        <p:spPr bwMode="auto">
          <a:xfrm>
            <a:off x="2875307" y="1476587"/>
            <a:ext cx="3214686" cy="293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cxnSp>
        <p:nvCxnSpPr>
          <p:cNvPr id="28" name="Connettore 2 27">
            <a:extLst>
              <a:ext uri="{FF2B5EF4-FFF2-40B4-BE49-F238E27FC236}">
                <a16:creationId xmlns:a16="http://schemas.microsoft.com/office/drawing/2014/main" id="{E1F44276-3583-52B0-1375-50FB16E84E28}"/>
              </a:ext>
            </a:extLst>
          </p:cNvPr>
          <p:cNvCxnSpPr>
            <a:cxnSpLocks/>
          </p:cNvCxnSpPr>
          <p:nvPr/>
        </p:nvCxnSpPr>
        <p:spPr>
          <a:xfrm flipH="1" flipV="1">
            <a:off x="6073382" y="1668386"/>
            <a:ext cx="1122131" cy="646557"/>
          </a:xfrm>
          <a:prstGeom prst="straightConnector1">
            <a:avLst/>
          </a:prstGeom>
          <a:ln w="3810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0" name="CasellaDiTesto 29">
            <a:extLst>
              <a:ext uri="{FF2B5EF4-FFF2-40B4-BE49-F238E27FC236}">
                <a16:creationId xmlns:a16="http://schemas.microsoft.com/office/drawing/2014/main" id="{F9619C0A-AA70-C185-FD5E-DF5B83681097}"/>
              </a:ext>
            </a:extLst>
          </p:cNvPr>
          <p:cNvSpPr txBox="1"/>
          <p:nvPr/>
        </p:nvSpPr>
        <p:spPr>
          <a:xfrm>
            <a:off x="5778657" y="1348702"/>
            <a:ext cx="864096" cy="369332"/>
          </a:xfrm>
          <a:prstGeom prst="rect">
            <a:avLst/>
          </a:prstGeom>
          <a:noFill/>
        </p:spPr>
        <p:txBody>
          <a:bodyPr wrap="square">
            <a:spAutoFit/>
          </a:bodyPr>
          <a:lstStyle/>
          <a:p>
            <a:r>
              <a:rPr lang="en-US" sz="1800" i="0" u="none" strike="noStrike" baseline="0" noProof="0" dirty="0">
                <a:solidFill>
                  <a:srgbClr val="0070C0"/>
                </a:solidFill>
              </a:rPr>
              <a:t>zenith</a:t>
            </a:r>
            <a:endParaRPr lang="en-US" noProof="0" dirty="0">
              <a:solidFill>
                <a:srgbClr val="0070C0"/>
              </a:solidFill>
            </a:endParaRPr>
          </a:p>
        </p:txBody>
      </p:sp>
      <p:sp>
        <p:nvSpPr>
          <p:cNvPr id="9" name="Segnaposto numero diapositiva 8">
            <a:extLst>
              <a:ext uri="{FF2B5EF4-FFF2-40B4-BE49-F238E27FC236}">
                <a16:creationId xmlns:a16="http://schemas.microsoft.com/office/drawing/2014/main" id="{FFCE9F89-8DE8-1EC8-D80C-3C638E88209A}"/>
              </a:ext>
            </a:extLst>
          </p:cNvPr>
          <p:cNvSpPr>
            <a:spLocks noGrp="1"/>
          </p:cNvSpPr>
          <p:nvPr>
            <p:ph type="sldNum" sz="quarter" idx="12"/>
          </p:nvPr>
        </p:nvSpPr>
        <p:spPr/>
        <p:txBody>
          <a:bodyPr/>
          <a:lstStyle/>
          <a:p>
            <a:fld id="{BFA7651A-8C76-4CD3-A460-B81892AEEC93}" type="slidenum">
              <a:rPr lang="en-US" noProof="0" smtClean="0"/>
              <a:pPr/>
              <a:t>32</a:t>
            </a:fld>
            <a:endParaRPr lang="en-US" noProof="0" dirty="0"/>
          </a:p>
        </p:txBody>
      </p:sp>
      <p:cxnSp>
        <p:nvCxnSpPr>
          <p:cNvPr id="4" name="Connettore 2 3">
            <a:extLst>
              <a:ext uri="{FF2B5EF4-FFF2-40B4-BE49-F238E27FC236}">
                <a16:creationId xmlns:a16="http://schemas.microsoft.com/office/drawing/2014/main" id="{997628A1-4861-D95A-78CD-B2CF81CE22D9}"/>
              </a:ext>
            </a:extLst>
          </p:cNvPr>
          <p:cNvCxnSpPr/>
          <p:nvPr/>
        </p:nvCxnSpPr>
        <p:spPr>
          <a:xfrm>
            <a:off x="6073382" y="2314943"/>
            <a:ext cx="4739142" cy="1870141"/>
          </a:xfrm>
          <a:prstGeom prst="straightConnector1">
            <a:avLst/>
          </a:prstGeom>
          <a:ln w="38100">
            <a:solidFill>
              <a:srgbClr val="FF9900"/>
            </a:solidFill>
            <a:tailEnd type="triangle"/>
          </a:ln>
        </p:spPr>
        <p:style>
          <a:lnRef idx="1">
            <a:schemeClr val="accent1"/>
          </a:lnRef>
          <a:fillRef idx="0">
            <a:schemeClr val="accent1"/>
          </a:fillRef>
          <a:effectRef idx="0">
            <a:schemeClr val="accent1"/>
          </a:effectRef>
          <a:fontRef idx="minor">
            <a:schemeClr val="tx1"/>
          </a:fontRef>
        </p:style>
      </p:cxnSp>
      <p:sp>
        <p:nvSpPr>
          <p:cNvPr id="5" name="Esplosione: 8 punte 4">
            <a:extLst>
              <a:ext uri="{FF2B5EF4-FFF2-40B4-BE49-F238E27FC236}">
                <a16:creationId xmlns:a16="http://schemas.microsoft.com/office/drawing/2014/main" id="{345BDAC7-0139-077F-A376-6B9E7460B5D5}"/>
              </a:ext>
            </a:extLst>
          </p:cNvPr>
          <p:cNvSpPr/>
          <p:nvPr/>
        </p:nvSpPr>
        <p:spPr>
          <a:xfrm>
            <a:off x="7248128" y="2726215"/>
            <a:ext cx="180020" cy="18002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Esplosione: 8 punte 14">
            <a:extLst>
              <a:ext uri="{FF2B5EF4-FFF2-40B4-BE49-F238E27FC236}">
                <a16:creationId xmlns:a16="http://schemas.microsoft.com/office/drawing/2014/main" id="{4F0CA500-C6B9-33B4-641E-45631CDFE1FB}"/>
              </a:ext>
            </a:extLst>
          </p:cNvPr>
          <p:cNvSpPr/>
          <p:nvPr/>
        </p:nvSpPr>
        <p:spPr>
          <a:xfrm>
            <a:off x="8256240" y="3140968"/>
            <a:ext cx="180020" cy="18002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Esplosione: 8 punte 15">
            <a:extLst>
              <a:ext uri="{FF2B5EF4-FFF2-40B4-BE49-F238E27FC236}">
                <a16:creationId xmlns:a16="http://schemas.microsoft.com/office/drawing/2014/main" id="{AAE66C11-C653-3EF7-C571-FC0273250532}"/>
              </a:ext>
            </a:extLst>
          </p:cNvPr>
          <p:cNvSpPr/>
          <p:nvPr/>
        </p:nvSpPr>
        <p:spPr>
          <a:xfrm>
            <a:off x="9120336" y="3465004"/>
            <a:ext cx="180020" cy="18002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8" name="Esplosione: 8 punte 17">
            <a:extLst>
              <a:ext uri="{FF2B5EF4-FFF2-40B4-BE49-F238E27FC236}">
                <a16:creationId xmlns:a16="http://schemas.microsoft.com/office/drawing/2014/main" id="{40AC8872-F9D2-BD92-906E-72F0A964BD3E}"/>
              </a:ext>
            </a:extLst>
          </p:cNvPr>
          <p:cNvSpPr/>
          <p:nvPr/>
        </p:nvSpPr>
        <p:spPr>
          <a:xfrm>
            <a:off x="9804412" y="3717032"/>
            <a:ext cx="180020" cy="18002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9" name="CasellaDiTesto 18">
            <a:extLst>
              <a:ext uri="{FF2B5EF4-FFF2-40B4-BE49-F238E27FC236}">
                <a16:creationId xmlns:a16="http://schemas.microsoft.com/office/drawing/2014/main" id="{F9BC1250-80C0-2E6B-F9EB-C0C5B239F031}"/>
              </a:ext>
            </a:extLst>
          </p:cNvPr>
          <p:cNvSpPr txBox="1"/>
          <p:nvPr/>
        </p:nvSpPr>
        <p:spPr>
          <a:xfrm>
            <a:off x="5448748" y="2433143"/>
            <a:ext cx="6522908" cy="369332"/>
          </a:xfrm>
          <a:prstGeom prst="rect">
            <a:avLst/>
          </a:prstGeom>
          <a:noFill/>
        </p:spPr>
        <p:txBody>
          <a:bodyPr wrap="square">
            <a:spAutoFit/>
          </a:bodyPr>
          <a:lstStyle/>
          <a:p>
            <a:r>
              <a:rPr lang="en-US" noProof="0" dirty="0">
                <a:solidFill>
                  <a:srgbClr val="FF9900"/>
                </a:solidFill>
              </a:rPr>
              <a:t>cosmic ray</a:t>
            </a:r>
          </a:p>
        </p:txBody>
      </p:sp>
      <p:sp>
        <p:nvSpPr>
          <p:cNvPr id="22" name="CasellaDiTesto 21">
            <a:extLst>
              <a:ext uri="{FF2B5EF4-FFF2-40B4-BE49-F238E27FC236}">
                <a16:creationId xmlns:a16="http://schemas.microsoft.com/office/drawing/2014/main" id="{3C661CB2-9D56-B026-4057-CF5930A5883F}"/>
              </a:ext>
            </a:extLst>
          </p:cNvPr>
          <p:cNvSpPr txBox="1"/>
          <p:nvPr/>
        </p:nvSpPr>
        <p:spPr>
          <a:xfrm>
            <a:off x="11215131" y="1761278"/>
            <a:ext cx="864096" cy="369332"/>
          </a:xfrm>
          <a:prstGeom prst="rect">
            <a:avLst/>
          </a:prstGeom>
          <a:solidFill>
            <a:schemeClr val="bg1"/>
          </a:solidFill>
        </p:spPr>
        <p:txBody>
          <a:bodyPr wrap="square">
            <a:spAutoFit/>
          </a:bodyPr>
          <a:lstStyle/>
          <a:p>
            <a:r>
              <a:rPr lang="en-US" sz="1800" i="0" u="none" strike="noStrike" baseline="0" noProof="0" dirty="0"/>
              <a:t>VETO</a:t>
            </a:r>
            <a:endParaRPr lang="en-US" noProof="0" dirty="0"/>
          </a:p>
        </p:txBody>
      </p:sp>
      <p:sp>
        <p:nvSpPr>
          <p:cNvPr id="23" name="CasellaDiTesto 22">
            <a:extLst>
              <a:ext uri="{FF2B5EF4-FFF2-40B4-BE49-F238E27FC236}">
                <a16:creationId xmlns:a16="http://schemas.microsoft.com/office/drawing/2014/main" id="{43883692-8925-25E6-07CA-107DE0D76C37}"/>
              </a:ext>
            </a:extLst>
          </p:cNvPr>
          <p:cNvSpPr txBox="1"/>
          <p:nvPr/>
        </p:nvSpPr>
        <p:spPr>
          <a:xfrm>
            <a:off x="11172564" y="5373216"/>
            <a:ext cx="864096" cy="369332"/>
          </a:xfrm>
          <a:prstGeom prst="rect">
            <a:avLst/>
          </a:prstGeom>
          <a:solidFill>
            <a:schemeClr val="bg1"/>
          </a:solidFill>
        </p:spPr>
        <p:txBody>
          <a:bodyPr wrap="square">
            <a:spAutoFit/>
          </a:bodyPr>
          <a:lstStyle/>
          <a:p>
            <a:r>
              <a:rPr lang="en-US" noProof="0" dirty="0"/>
              <a:t>CALO</a:t>
            </a:r>
          </a:p>
        </p:txBody>
      </p:sp>
      <p:sp>
        <p:nvSpPr>
          <p:cNvPr id="24" name="CasellaDiTesto 23">
            <a:extLst>
              <a:ext uri="{FF2B5EF4-FFF2-40B4-BE49-F238E27FC236}">
                <a16:creationId xmlns:a16="http://schemas.microsoft.com/office/drawing/2014/main" id="{99C73BFC-D216-F8D3-B46E-1869EE78A77B}"/>
              </a:ext>
            </a:extLst>
          </p:cNvPr>
          <p:cNvSpPr txBox="1"/>
          <p:nvPr/>
        </p:nvSpPr>
        <p:spPr>
          <a:xfrm>
            <a:off x="5231904" y="1835532"/>
            <a:ext cx="936104" cy="369332"/>
          </a:xfrm>
          <a:prstGeom prst="rect">
            <a:avLst/>
          </a:prstGeom>
          <a:solidFill>
            <a:schemeClr val="bg1"/>
          </a:solidFill>
        </p:spPr>
        <p:txBody>
          <a:bodyPr wrap="square">
            <a:spAutoFit/>
          </a:bodyPr>
          <a:lstStyle/>
          <a:p>
            <a:pPr algn="r"/>
            <a:r>
              <a:rPr lang="en-US" sz="1800" i="0" u="none" strike="noStrike" baseline="0" noProof="0" dirty="0"/>
              <a:t>TR1</a:t>
            </a:r>
            <a:endParaRPr lang="en-US" noProof="0" dirty="0"/>
          </a:p>
        </p:txBody>
      </p:sp>
      <p:sp>
        <p:nvSpPr>
          <p:cNvPr id="26" name="CasellaDiTesto 25">
            <a:extLst>
              <a:ext uri="{FF2B5EF4-FFF2-40B4-BE49-F238E27FC236}">
                <a16:creationId xmlns:a16="http://schemas.microsoft.com/office/drawing/2014/main" id="{10DC87AC-2FF5-986B-33ED-FD070448A572}"/>
              </a:ext>
            </a:extLst>
          </p:cNvPr>
          <p:cNvSpPr txBox="1"/>
          <p:nvPr/>
        </p:nvSpPr>
        <p:spPr>
          <a:xfrm>
            <a:off x="6025635" y="4868079"/>
            <a:ext cx="1122794" cy="369332"/>
          </a:xfrm>
          <a:prstGeom prst="rect">
            <a:avLst/>
          </a:prstGeom>
          <a:solidFill>
            <a:schemeClr val="bg1"/>
          </a:solidFill>
        </p:spPr>
        <p:txBody>
          <a:bodyPr wrap="square">
            <a:spAutoFit/>
          </a:bodyPr>
          <a:lstStyle/>
          <a:p>
            <a:pPr algn="r"/>
            <a:r>
              <a:rPr lang="en-US" sz="1800" i="0" u="none" strike="noStrike" baseline="0" noProof="0" dirty="0"/>
              <a:t>TR2</a:t>
            </a:r>
            <a:endParaRPr lang="en-US" noProof="0" dirty="0"/>
          </a:p>
        </p:txBody>
      </p:sp>
      <p:sp>
        <p:nvSpPr>
          <p:cNvPr id="27" name="CasellaDiTesto 26">
            <a:extLst>
              <a:ext uri="{FF2B5EF4-FFF2-40B4-BE49-F238E27FC236}">
                <a16:creationId xmlns:a16="http://schemas.microsoft.com/office/drawing/2014/main" id="{F16BD601-FDC4-4417-C3AE-DA99B85E91DC}"/>
              </a:ext>
            </a:extLst>
          </p:cNvPr>
          <p:cNvSpPr txBox="1"/>
          <p:nvPr/>
        </p:nvSpPr>
        <p:spPr>
          <a:xfrm>
            <a:off x="5886361" y="4565213"/>
            <a:ext cx="1037732" cy="369332"/>
          </a:xfrm>
          <a:prstGeom prst="rect">
            <a:avLst/>
          </a:prstGeom>
          <a:solidFill>
            <a:schemeClr val="bg1"/>
          </a:solidFill>
        </p:spPr>
        <p:txBody>
          <a:bodyPr wrap="square">
            <a:spAutoFit/>
          </a:bodyPr>
          <a:lstStyle/>
          <a:p>
            <a:r>
              <a:rPr lang="en-US" noProof="0" dirty="0"/>
              <a:t>TRACKER</a:t>
            </a:r>
          </a:p>
        </p:txBody>
      </p:sp>
      <p:cxnSp>
        <p:nvCxnSpPr>
          <p:cNvPr id="29" name="Connettore 2 28">
            <a:extLst>
              <a:ext uri="{FF2B5EF4-FFF2-40B4-BE49-F238E27FC236}">
                <a16:creationId xmlns:a16="http://schemas.microsoft.com/office/drawing/2014/main" id="{345A62E6-3D7A-62D9-1CC0-128D61DE53A2}"/>
              </a:ext>
            </a:extLst>
          </p:cNvPr>
          <p:cNvCxnSpPr>
            <a:cxnSpLocks/>
          </p:cNvCxnSpPr>
          <p:nvPr/>
        </p:nvCxnSpPr>
        <p:spPr>
          <a:xfrm flipH="1">
            <a:off x="11892644" y="3030754"/>
            <a:ext cx="25936" cy="1903791"/>
          </a:xfrm>
          <a:prstGeom prst="straightConnector1">
            <a:avLst/>
          </a:prstGeom>
          <a:ln w="34925">
            <a:solidFill>
              <a:schemeClr val="accent5">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Connettore 2 30">
            <a:extLst>
              <a:ext uri="{FF2B5EF4-FFF2-40B4-BE49-F238E27FC236}">
                <a16:creationId xmlns:a16="http://schemas.microsoft.com/office/drawing/2014/main" id="{9E73159D-4669-AA15-A000-33F4EF4504C5}"/>
              </a:ext>
            </a:extLst>
          </p:cNvPr>
          <p:cNvCxnSpPr>
            <a:cxnSpLocks/>
          </p:cNvCxnSpPr>
          <p:nvPr/>
        </p:nvCxnSpPr>
        <p:spPr>
          <a:xfrm flipH="1">
            <a:off x="10200456" y="5798230"/>
            <a:ext cx="1548172" cy="439082"/>
          </a:xfrm>
          <a:prstGeom prst="straightConnector1">
            <a:avLst/>
          </a:prstGeom>
          <a:ln w="34925">
            <a:solidFill>
              <a:schemeClr val="accent5">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2" name="CasellaDiTesto 31">
                <a:extLst>
                  <a:ext uri="{FF2B5EF4-FFF2-40B4-BE49-F238E27FC236}">
                    <a16:creationId xmlns:a16="http://schemas.microsoft.com/office/drawing/2014/main" id="{1B2D7933-6EEB-382C-37B1-426D56D6AE8F}"/>
                  </a:ext>
                </a:extLst>
              </p:cNvPr>
              <p:cNvSpPr txBox="1"/>
              <p:nvPr/>
            </p:nvSpPr>
            <p:spPr>
              <a:xfrm rot="5400000">
                <a:off x="11574790" y="3878513"/>
                <a:ext cx="943486" cy="307777"/>
              </a:xfrm>
              <a:prstGeom prst="rect">
                <a:avLst/>
              </a:prstGeom>
              <a:noFill/>
            </p:spPr>
            <p:txBody>
              <a:bodyPr wrap="square" rtlCol="0">
                <a:spAutoFit/>
              </a:bodyPr>
              <a:lstStyle/>
              <a:p>
                <a14:m>
                  <m:oMath xmlns:m="http://schemas.openxmlformats.org/officeDocument/2006/math">
                    <m:r>
                      <a:rPr lang="en-US" sz="1400" b="1" i="1" noProof="0" smtClean="0">
                        <a:latin typeface="Cambria Math" panose="02040503050406030204" pitchFamily="18" charset="0"/>
                        <a:ea typeface="Cambria Math" panose="02040503050406030204" pitchFamily="18" charset="0"/>
                      </a:rPr>
                      <m:t>~ </m:t>
                    </m:r>
                  </m:oMath>
                </a14:m>
                <a:r>
                  <a:rPr lang="en-US" sz="1400" b="1" noProof="0" dirty="0"/>
                  <a:t>20 cm</a:t>
                </a:r>
              </a:p>
            </p:txBody>
          </p:sp>
        </mc:Choice>
        <mc:Fallback>
          <p:sp>
            <p:nvSpPr>
              <p:cNvPr id="32" name="CasellaDiTesto 31">
                <a:extLst>
                  <a:ext uri="{FF2B5EF4-FFF2-40B4-BE49-F238E27FC236}">
                    <a16:creationId xmlns:a16="http://schemas.microsoft.com/office/drawing/2014/main" id="{1B2D7933-6EEB-382C-37B1-426D56D6AE8F}"/>
                  </a:ext>
                </a:extLst>
              </p:cNvPr>
              <p:cNvSpPr txBox="1">
                <a:spLocks noRot="1" noChangeAspect="1" noMove="1" noResize="1" noEditPoints="1" noAdjustHandles="1" noChangeArrowheads="1" noChangeShapeType="1" noTextEdit="1"/>
              </p:cNvSpPr>
              <p:nvPr/>
            </p:nvSpPr>
            <p:spPr>
              <a:xfrm rot="5400000">
                <a:off x="11574790" y="3878513"/>
                <a:ext cx="943486" cy="307777"/>
              </a:xfrm>
              <a:prstGeom prst="rect">
                <a:avLst/>
              </a:prstGeom>
              <a:blipFill>
                <a:blip r:embed="rId4"/>
                <a:stretch>
                  <a:fillRect l="-20000" r="-4000"/>
                </a:stretch>
              </a:blipFill>
            </p:spPr>
            <p:txBody>
              <a:bodyPr/>
              <a:lstStyle/>
              <a:p>
                <a:r>
                  <a:rPr lang="it-IT">
                    <a:noFill/>
                  </a:rPr>
                  <a:t> </a:t>
                </a:r>
              </a:p>
            </p:txBody>
          </p:sp>
        </mc:Fallback>
      </mc:AlternateContent>
      <mc:AlternateContent xmlns:mc="http://schemas.openxmlformats.org/markup-compatibility/2006">
        <mc:Choice xmlns:a14="http://schemas.microsoft.com/office/drawing/2010/main" Requires="a14">
          <p:sp>
            <p:nvSpPr>
              <p:cNvPr id="33" name="CasellaDiTesto 32">
                <a:extLst>
                  <a:ext uri="{FF2B5EF4-FFF2-40B4-BE49-F238E27FC236}">
                    <a16:creationId xmlns:a16="http://schemas.microsoft.com/office/drawing/2014/main" id="{73A7E243-40ED-042C-EB57-567082D2F26E}"/>
                  </a:ext>
                </a:extLst>
              </p:cNvPr>
              <p:cNvSpPr txBox="1"/>
              <p:nvPr/>
            </p:nvSpPr>
            <p:spPr>
              <a:xfrm rot="20769326">
                <a:off x="10534508" y="5995089"/>
                <a:ext cx="992978" cy="307777"/>
              </a:xfrm>
              <a:prstGeom prst="rect">
                <a:avLst/>
              </a:prstGeom>
              <a:noFill/>
            </p:spPr>
            <p:txBody>
              <a:bodyPr wrap="square" rtlCol="0">
                <a:spAutoFit/>
              </a:bodyPr>
              <a:lstStyle/>
              <a:p>
                <a14:m>
                  <m:oMath xmlns:m="http://schemas.openxmlformats.org/officeDocument/2006/math">
                    <m:r>
                      <a:rPr lang="en-US" sz="1400" b="1" i="1" noProof="0" smtClean="0">
                        <a:latin typeface="Cambria Math" panose="02040503050406030204" pitchFamily="18" charset="0"/>
                        <a:ea typeface="Cambria Math" panose="02040503050406030204" pitchFamily="18" charset="0"/>
                      </a:rPr>
                      <m:t>~ </m:t>
                    </m:r>
                  </m:oMath>
                </a14:m>
                <a:r>
                  <a:rPr lang="en-US" sz="1400" b="1" noProof="0" dirty="0"/>
                  <a:t>20 cm</a:t>
                </a:r>
              </a:p>
            </p:txBody>
          </p:sp>
        </mc:Choice>
        <mc:Fallback>
          <p:sp>
            <p:nvSpPr>
              <p:cNvPr id="33" name="CasellaDiTesto 32">
                <a:extLst>
                  <a:ext uri="{FF2B5EF4-FFF2-40B4-BE49-F238E27FC236}">
                    <a16:creationId xmlns:a16="http://schemas.microsoft.com/office/drawing/2014/main" id="{73A7E243-40ED-042C-EB57-567082D2F26E}"/>
                  </a:ext>
                </a:extLst>
              </p:cNvPr>
              <p:cNvSpPr txBox="1">
                <a:spLocks noRot="1" noChangeAspect="1" noMove="1" noResize="1" noEditPoints="1" noAdjustHandles="1" noChangeArrowheads="1" noChangeShapeType="1" noTextEdit="1"/>
              </p:cNvSpPr>
              <p:nvPr/>
            </p:nvSpPr>
            <p:spPr>
              <a:xfrm rot="20769326">
                <a:off x="10534508" y="5995089"/>
                <a:ext cx="992978" cy="307777"/>
              </a:xfrm>
              <a:prstGeom prst="rect">
                <a:avLst/>
              </a:prstGeom>
              <a:blipFill>
                <a:blip r:embed="rId5"/>
                <a:stretch>
                  <a:fillRect b="-4494"/>
                </a:stretch>
              </a:blipFill>
            </p:spPr>
            <p:txBody>
              <a:bodyPr/>
              <a:lstStyle/>
              <a:p>
                <a:r>
                  <a:rPr lang="it-IT">
                    <a:noFill/>
                  </a:rPr>
                  <a:t> </a:t>
                </a:r>
              </a:p>
            </p:txBody>
          </p:sp>
        </mc:Fallback>
      </mc:AlternateContent>
      <p:cxnSp>
        <p:nvCxnSpPr>
          <p:cNvPr id="34" name="Connettore 2 33">
            <a:extLst>
              <a:ext uri="{FF2B5EF4-FFF2-40B4-BE49-F238E27FC236}">
                <a16:creationId xmlns:a16="http://schemas.microsoft.com/office/drawing/2014/main" id="{F340768D-8DE5-4B49-62D5-F660F0107FD0}"/>
              </a:ext>
            </a:extLst>
          </p:cNvPr>
          <p:cNvCxnSpPr>
            <a:cxnSpLocks/>
          </p:cNvCxnSpPr>
          <p:nvPr/>
        </p:nvCxnSpPr>
        <p:spPr>
          <a:xfrm>
            <a:off x="6409934" y="4411875"/>
            <a:ext cx="3249672" cy="1983954"/>
          </a:xfrm>
          <a:prstGeom prst="straightConnector1">
            <a:avLst/>
          </a:prstGeom>
          <a:ln w="34925">
            <a:solidFill>
              <a:schemeClr val="accent5">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35" name="CasellaDiTesto 34">
                <a:extLst>
                  <a:ext uri="{FF2B5EF4-FFF2-40B4-BE49-F238E27FC236}">
                    <a16:creationId xmlns:a16="http://schemas.microsoft.com/office/drawing/2014/main" id="{260B60ED-CB2D-3134-B1BE-C72111DD9398}"/>
                  </a:ext>
                </a:extLst>
              </p:cNvPr>
              <p:cNvSpPr txBox="1"/>
              <p:nvPr/>
            </p:nvSpPr>
            <p:spPr>
              <a:xfrm rot="1346818">
                <a:off x="7614390" y="5414700"/>
                <a:ext cx="774752" cy="307777"/>
              </a:xfrm>
              <a:prstGeom prst="rect">
                <a:avLst/>
              </a:prstGeom>
              <a:noFill/>
            </p:spPr>
            <p:txBody>
              <a:bodyPr wrap="square" rtlCol="0">
                <a:spAutoFit/>
              </a:bodyPr>
              <a:lstStyle/>
              <a:p>
                <a14:m>
                  <m:oMath xmlns:m="http://schemas.openxmlformats.org/officeDocument/2006/math">
                    <m:r>
                      <a:rPr lang="en-US" sz="1400" b="1" i="1" noProof="0" smtClean="0">
                        <a:latin typeface="Cambria Math" panose="02040503050406030204" pitchFamily="18" charset="0"/>
                        <a:ea typeface="Cambria Math" panose="02040503050406030204" pitchFamily="18" charset="0"/>
                      </a:rPr>
                      <m:t>~</m:t>
                    </m:r>
                  </m:oMath>
                </a14:m>
                <a:r>
                  <a:rPr lang="en-US" sz="1400" b="1" noProof="0" dirty="0"/>
                  <a:t>40 cm</a:t>
                </a:r>
              </a:p>
            </p:txBody>
          </p:sp>
        </mc:Choice>
        <mc:Fallback>
          <p:sp>
            <p:nvSpPr>
              <p:cNvPr id="35" name="CasellaDiTesto 34">
                <a:extLst>
                  <a:ext uri="{FF2B5EF4-FFF2-40B4-BE49-F238E27FC236}">
                    <a16:creationId xmlns:a16="http://schemas.microsoft.com/office/drawing/2014/main" id="{260B60ED-CB2D-3134-B1BE-C72111DD9398}"/>
                  </a:ext>
                </a:extLst>
              </p:cNvPr>
              <p:cNvSpPr txBox="1">
                <a:spLocks noRot="1" noChangeAspect="1" noMove="1" noResize="1" noEditPoints="1" noAdjustHandles="1" noChangeArrowheads="1" noChangeShapeType="1" noTextEdit="1"/>
              </p:cNvSpPr>
              <p:nvPr/>
            </p:nvSpPr>
            <p:spPr>
              <a:xfrm rot="1346818">
                <a:off x="7614390" y="5414700"/>
                <a:ext cx="774752" cy="307777"/>
              </a:xfrm>
              <a:prstGeom prst="rect">
                <a:avLst/>
              </a:prstGeom>
              <a:blipFill>
                <a:blip r:embed="rId6"/>
                <a:stretch>
                  <a:fillRect b="-8247"/>
                </a:stretch>
              </a:blipFill>
            </p:spPr>
            <p:txBody>
              <a:bodyPr/>
              <a:lstStyle/>
              <a:p>
                <a:r>
                  <a:rPr lang="it-IT">
                    <a:noFill/>
                  </a:rPr>
                  <a:t> </a:t>
                </a:r>
              </a:p>
            </p:txBody>
          </p:sp>
        </mc:Fallback>
      </mc:AlternateContent>
      <p:sp>
        <p:nvSpPr>
          <p:cNvPr id="6" name="CasellaDiTesto 5">
            <a:extLst>
              <a:ext uri="{FF2B5EF4-FFF2-40B4-BE49-F238E27FC236}">
                <a16:creationId xmlns:a16="http://schemas.microsoft.com/office/drawing/2014/main" id="{4BA853BB-E8D6-1513-1F60-8F564190D4C1}"/>
              </a:ext>
            </a:extLst>
          </p:cNvPr>
          <p:cNvSpPr txBox="1"/>
          <p:nvPr/>
        </p:nvSpPr>
        <p:spPr>
          <a:xfrm>
            <a:off x="444061" y="1156192"/>
            <a:ext cx="5334596" cy="2031325"/>
          </a:xfrm>
          <a:prstGeom prst="rect">
            <a:avLst/>
          </a:prstGeom>
          <a:noFill/>
        </p:spPr>
        <p:txBody>
          <a:bodyPr wrap="square">
            <a:spAutoFit/>
          </a:bodyPr>
          <a:lstStyle/>
          <a:p>
            <a:pPr marL="0" marR="0" indent="0" algn="l">
              <a:buNone/>
            </a:pPr>
            <a:r>
              <a:rPr lang="en-US" sz="1800" b="1" i="0" u="none" strike="noStrike" baseline="0" noProof="0" dirty="0">
                <a:solidFill>
                  <a:srgbClr val="C00000"/>
                </a:solidFill>
                <a:latin typeface="Calibri" panose="020F0502020204030204" pitchFamily="34" charset="0"/>
              </a:rPr>
              <a:t>CSES-02: China Seismo-Electromagnetic Satellite</a:t>
            </a:r>
          </a:p>
          <a:p>
            <a:pPr marL="285750" marR="0" indent="-285750" algn="l">
              <a:buFont typeface="Courier New" panose="02070309020205020404" pitchFamily="49" charset="0"/>
              <a:buChar char="o"/>
            </a:pPr>
            <a:r>
              <a:rPr lang="en-US" sz="1800" i="0" u="none" strike="noStrike" baseline="0" noProof="0" dirty="0">
                <a:solidFill>
                  <a:srgbClr val="000000"/>
                </a:solidFill>
                <a:latin typeface="Calibri" panose="020F0502020204030204" pitchFamily="34" charset="0"/>
              </a:rPr>
              <a:t>Total Mass: 900 kg</a:t>
            </a:r>
          </a:p>
          <a:p>
            <a:pPr marL="285750" marR="0" indent="-285750" algn="l">
              <a:buFont typeface="Courier New" panose="02070309020205020404" pitchFamily="49" charset="0"/>
              <a:buChar char="o"/>
            </a:pPr>
            <a:r>
              <a:rPr lang="en-US" sz="1800" i="0" u="none" strike="noStrike" baseline="0" noProof="0" dirty="0">
                <a:solidFill>
                  <a:srgbClr val="000000"/>
                </a:solidFill>
                <a:latin typeface="Calibri" panose="020F0502020204030204" pitchFamily="34" charset="0"/>
              </a:rPr>
              <a:t>Orbit: </a:t>
            </a:r>
            <a:r>
              <a:rPr lang="en-US" sz="1800" b="0" i="0" u="none" strike="noStrike" baseline="0" noProof="0" dirty="0">
                <a:solidFill>
                  <a:srgbClr val="000000"/>
                </a:solidFill>
                <a:latin typeface="Calibri" panose="020F0502020204030204" pitchFamily="34" charset="0"/>
              </a:rPr>
              <a:t>500 km, sun-synchronous, 97° inclination</a:t>
            </a:r>
          </a:p>
          <a:p>
            <a:pPr marL="285750" indent="-285750">
              <a:buFont typeface="Courier New" panose="02070309020205020404" pitchFamily="49" charset="0"/>
              <a:buChar char="o"/>
            </a:pPr>
            <a:r>
              <a:rPr lang="en-US" sz="1800" noProof="0" dirty="0">
                <a:solidFill>
                  <a:srgbClr val="000000"/>
                </a:solidFill>
                <a:latin typeface="Calibri" panose="020F0502020204030204" pitchFamily="34" charset="0"/>
              </a:rPr>
              <a:t>Launched on June 14</a:t>
            </a:r>
            <a:r>
              <a:rPr lang="en-US" sz="1800" baseline="30000" noProof="0" dirty="0">
                <a:solidFill>
                  <a:srgbClr val="000000"/>
                </a:solidFill>
                <a:latin typeface="Calibri" panose="020F0502020204030204" pitchFamily="34" charset="0"/>
              </a:rPr>
              <a:t>th</a:t>
            </a:r>
            <a:r>
              <a:rPr lang="en-US" sz="1800" noProof="0" dirty="0">
                <a:solidFill>
                  <a:srgbClr val="000000"/>
                </a:solidFill>
                <a:latin typeface="Calibri" panose="020F0502020204030204" pitchFamily="34" charset="0"/>
              </a:rPr>
              <a:t> 2025 (d</a:t>
            </a:r>
            <a:r>
              <a:rPr lang="en-US" noProof="0" dirty="0">
                <a:solidFill>
                  <a:srgbClr val="000000"/>
                </a:solidFill>
                <a:latin typeface="Calibri" panose="020F0502020204030204" pitchFamily="34" charset="0"/>
              </a:rPr>
              <a:t>esign life cycle &gt; 6 y)</a:t>
            </a:r>
          </a:p>
          <a:p>
            <a:pPr marL="285750" marR="0" indent="-285750" algn="l">
              <a:buFont typeface="Courier New" panose="02070309020205020404" pitchFamily="49" charset="0"/>
              <a:buChar char="o"/>
            </a:pPr>
            <a:endParaRPr lang="en-US" sz="1800" b="0" i="0" u="none" strike="noStrike" baseline="0" noProof="0" dirty="0">
              <a:solidFill>
                <a:srgbClr val="000000"/>
              </a:solidFill>
              <a:latin typeface="Calibri" panose="020F0502020204030204" pitchFamily="34" charset="0"/>
            </a:endParaRPr>
          </a:p>
          <a:p>
            <a:r>
              <a:rPr lang="en-US" sz="1800" i="0" u="none" strike="noStrike" baseline="0" noProof="0" dirty="0">
                <a:latin typeface="Calibri" panose="020F0502020204030204" pitchFamily="34" charset="0"/>
              </a:rPr>
              <a:t>Several payloads for electromagnetic and plasma measurements in the Van Allen belts</a:t>
            </a:r>
          </a:p>
        </p:txBody>
      </p:sp>
      <p:sp>
        <p:nvSpPr>
          <p:cNvPr id="7" name="Rettangolo 6">
            <a:extLst>
              <a:ext uri="{FF2B5EF4-FFF2-40B4-BE49-F238E27FC236}">
                <a16:creationId xmlns:a16="http://schemas.microsoft.com/office/drawing/2014/main" id="{91416E11-4A57-D8AC-DFC9-3A18AED96D1E}"/>
              </a:ext>
            </a:extLst>
          </p:cNvPr>
          <p:cNvSpPr/>
          <p:nvPr/>
        </p:nvSpPr>
        <p:spPr>
          <a:xfrm>
            <a:off x="416148" y="3104964"/>
            <a:ext cx="5033289" cy="2246769"/>
          </a:xfrm>
          <a:prstGeom prst="rect">
            <a:avLst/>
          </a:prstGeom>
        </p:spPr>
        <p:txBody>
          <a:bodyPr wrap="square">
            <a:spAutoFit/>
          </a:bodyPr>
          <a:lstStyle/>
          <a:p>
            <a:r>
              <a:rPr lang="en-US" b="1" noProof="0" dirty="0">
                <a:solidFill>
                  <a:schemeClr val="accent5">
                    <a:lumMod val="75000"/>
                  </a:schemeClr>
                </a:solidFill>
              </a:rPr>
              <a:t>Low energy Cosmic Rays with energy 3 ÷ 300 MeV</a:t>
            </a:r>
            <a:endParaRPr lang="en-US" b="1" noProof="0" dirty="0">
              <a:solidFill>
                <a:schemeClr val="accent4">
                  <a:lumMod val="75000"/>
                </a:schemeClr>
              </a:solidFill>
            </a:endParaRPr>
          </a:p>
          <a:p>
            <a:pPr lvl="1"/>
            <a:r>
              <a:rPr lang="en-US" noProof="0" dirty="0"/>
              <a:t>For each particle: </a:t>
            </a:r>
          </a:p>
          <a:p>
            <a:pPr lvl="1"/>
            <a:endParaRPr lang="en-US" noProof="0" dirty="0"/>
          </a:p>
          <a:p>
            <a:pPr lvl="1"/>
            <a:endParaRPr lang="en-US" noProof="0" dirty="0"/>
          </a:p>
          <a:p>
            <a:pPr lvl="1"/>
            <a:endParaRPr lang="en-US" noProof="0" dirty="0"/>
          </a:p>
          <a:p>
            <a:r>
              <a:rPr lang="en-US" noProof="0" dirty="0"/>
              <a:t>Goal: </a:t>
            </a:r>
            <a:r>
              <a:rPr lang="en-US" b="1" noProof="0" dirty="0">
                <a:solidFill>
                  <a:schemeClr val="accent5">
                    <a:lumMod val="75000"/>
                  </a:schemeClr>
                </a:solidFill>
              </a:rPr>
              <a:t>maximize geometrical acceptance </a:t>
            </a:r>
            <a:r>
              <a:rPr lang="en-US" noProof="0" dirty="0"/>
              <a:t>while respecting weight and power budgets constraints</a:t>
            </a:r>
          </a:p>
          <a:p>
            <a:pPr lvl="2"/>
            <a:endParaRPr lang="en-US" sz="2100" b="1" baseline="30000" noProof="0" dirty="0">
              <a:solidFill>
                <a:schemeClr val="accent4">
                  <a:lumMod val="75000"/>
                </a:schemeClr>
              </a:solidFill>
            </a:endParaRPr>
          </a:p>
        </p:txBody>
      </p:sp>
      <p:sp>
        <p:nvSpPr>
          <p:cNvPr id="11" name="CasellaDiTesto 10">
            <a:extLst>
              <a:ext uri="{FF2B5EF4-FFF2-40B4-BE49-F238E27FC236}">
                <a16:creationId xmlns:a16="http://schemas.microsoft.com/office/drawing/2014/main" id="{124EE25A-1681-CEDA-CBFE-C39FEA5AEAA9}"/>
              </a:ext>
            </a:extLst>
          </p:cNvPr>
          <p:cNvSpPr txBox="1"/>
          <p:nvPr/>
        </p:nvSpPr>
        <p:spPr>
          <a:xfrm>
            <a:off x="639711" y="3657798"/>
            <a:ext cx="5095442" cy="923330"/>
          </a:xfrm>
          <a:prstGeom prst="rect">
            <a:avLst/>
          </a:prstGeom>
          <a:noFill/>
        </p:spPr>
        <p:txBody>
          <a:bodyPr wrap="square">
            <a:spAutoFit/>
          </a:bodyPr>
          <a:lstStyle/>
          <a:p>
            <a:pPr marL="800100" lvl="1" indent="-342900">
              <a:buFont typeface="Arial" panose="020B0604020202020204" pitchFamily="34" charset="0"/>
              <a:buChar char="•"/>
            </a:pPr>
            <a:r>
              <a:rPr lang="en-US" noProof="0" dirty="0"/>
              <a:t>identification (proton, electron, nucleus)</a:t>
            </a:r>
          </a:p>
          <a:p>
            <a:pPr marL="800100" lvl="1" indent="-342900">
              <a:buFont typeface="Arial" panose="020B0604020202020204" pitchFamily="34" charset="0"/>
              <a:buChar char="•"/>
            </a:pPr>
            <a:r>
              <a:rPr lang="en-US" noProof="0" dirty="0"/>
              <a:t>energy </a:t>
            </a:r>
          </a:p>
          <a:p>
            <a:pPr marL="800100" lvl="1" indent="-342900">
              <a:buFont typeface="Arial" panose="020B0604020202020204" pitchFamily="34" charset="0"/>
              <a:buChar char="•"/>
            </a:pPr>
            <a:r>
              <a:rPr lang="en-US" noProof="0" dirty="0"/>
              <a:t>pitch angle</a:t>
            </a:r>
            <a:endParaRPr lang="en-US" noProof="0" dirty="0">
              <a:solidFill>
                <a:prstClr val="black"/>
              </a:solidFill>
            </a:endParaRPr>
          </a:p>
        </p:txBody>
      </p:sp>
      <p:sp>
        <p:nvSpPr>
          <p:cNvPr id="3" name="Segnaposto piè di pagina 2">
            <a:extLst>
              <a:ext uri="{FF2B5EF4-FFF2-40B4-BE49-F238E27FC236}">
                <a16:creationId xmlns:a16="http://schemas.microsoft.com/office/drawing/2014/main" id="{686E9118-D8CB-F0F3-DD5B-B15430BBCA0B}"/>
              </a:ext>
            </a:extLst>
          </p:cNvPr>
          <p:cNvSpPr>
            <a:spLocks noGrp="1"/>
          </p:cNvSpPr>
          <p:nvPr>
            <p:ph type="ftr" sz="quarter" idx="11"/>
          </p:nvPr>
        </p:nvSpPr>
        <p:spPr/>
        <p:txBody>
          <a:bodyPr/>
          <a:lstStyle/>
          <a:p>
            <a:r>
              <a:rPr lang="en-US" noProof="0" dirty="0"/>
              <a:t>TDAQ for space - V. Scotti</a:t>
            </a:r>
          </a:p>
        </p:txBody>
      </p:sp>
      <p:pic>
        <p:nvPicPr>
          <p:cNvPr id="8" name="Immagine 11">
            <a:extLst>
              <a:ext uri="{FF2B5EF4-FFF2-40B4-BE49-F238E27FC236}">
                <a16:creationId xmlns:a16="http://schemas.microsoft.com/office/drawing/2014/main" id="{7D7EE049-49E8-FDA0-E0D4-04591B065381}"/>
              </a:ext>
            </a:extLst>
          </p:cNvPr>
          <p:cNvPicPr>
            <a:picLocks noChangeAspect="1"/>
          </p:cNvPicPr>
          <p:nvPr/>
        </p:nvPicPr>
        <p:blipFill rotWithShape="1">
          <a:blip r:embed="rId7"/>
          <a:srcRect l="1" t="53259" r="15027" b="11556"/>
          <a:stretch/>
        </p:blipFill>
        <p:spPr>
          <a:xfrm>
            <a:off x="516367" y="5136289"/>
            <a:ext cx="4835060" cy="1225950"/>
          </a:xfrm>
          <a:prstGeom prst="rect">
            <a:avLst/>
          </a:prstGeom>
          <a:ln>
            <a:solidFill>
              <a:srgbClr val="C00000"/>
            </a:solidFill>
          </a:ln>
        </p:spPr>
      </p:pic>
      <p:pic>
        <p:nvPicPr>
          <p:cNvPr id="12" name="Immagine 11">
            <a:extLst>
              <a:ext uri="{FF2B5EF4-FFF2-40B4-BE49-F238E27FC236}">
                <a16:creationId xmlns:a16="http://schemas.microsoft.com/office/drawing/2014/main" id="{4F58E0F4-440F-9C59-4AAA-060AEB5B0B8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57433" y="5418078"/>
            <a:ext cx="2075008" cy="1371811"/>
          </a:xfrm>
          <a:prstGeom prst="rect">
            <a:avLst/>
          </a:prstGeom>
        </p:spPr>
      </p:pic>
    </p:spTree>
    <p:extLst>
      <p:ext uri="{BB962C8B-B14F-4D97-AF65-F5344CB8AC3E}">
        <p14:creationId xmlns:p14="http://schemas.microsoft.com/office/powerpoint/2010/main" val="31421545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Immagine 20">
            <a:extLst>
              <a:ext uri="{FF2B5EF4-FFF2-40B4-BE49-F238E27FC236}">
                <a16:creationId xmlns:a16="http://schemas.microsoft.com/office/drawing/2014/main" id="{9A68A45F-C305-AF5A-6960-FA0F731FDB72}"/>
              </a:ext>
            </a:extLst>
          </p:cNvPr>
          <p:cNvPicPr>
            <a:picLocks noChangeAspect="1"/>
          </p:cNvPicPr>
          <p:nvPr/>
        </p:nvPicPr>
        <p:blipFill rotWithShape="1">
          <a:blip r:embed="rId3"/>
          <a:srcRect l="1075" t="104"/>
          <a:stretch/>
        </p:blipFill>
        <p:spPr>
          <a:xfrm>
            <a:off x="7242496" y="3065650"/>
            <a:ext cx="3975706" cy="2636066"/>
          </a:xfrm>
          <a:prstGeom prst="rect">
            <a:avLst/>
          </a:prstGeom>
        </p:spPr>
      </p:pic>
      <p:sp>
        <p:nvSpPr>
          <p:cNvPr id="2" name="Titolo 1"/>
          <p:cNvSpPr>
            <a:spLocks noGrp="1"/>
          </p:cNvSpPr>
          <p:nvPr>
            <p:ph type="title"/>
          </p:nvPr>
        </p:nvSpPr>
        <p:spPr/>
        <p:txBody>
          <a:bodyPr/>
          <a:lstStyle/>
          <a:p>
            <a:r>
              <a:rPr lang="en-US" noProof="0" dirty="0"/>
              <a:t>HEPD tracker </a:t>
            </a:r>
          </a:p>
        </p:txBody>
      </p:sp>
      <p:sp>
        <p:nvSpPr>
          <p:cNvPr id="3" name="Segnaposto contenuto 2"/>
          <p:cNvSpPr>
            <a:spLocks noGrp="1"/>
          </p:cNvSpPr>
          <p:nvPr>
            <p:ph idx="1"/>
          </p:nvPr>
        </p:nvSpPr>
        <p:spPr>
          <a:xfrm>
            <a:off x="713143" y="3681028"/>
            <a:ext cx="5419369" cy="2442921"/>
          </a:xfrm>
        </p:spPr>
        <p:txBody>
          <a:bodyPr>
            <a:noAutofit/>
          </a:bodyPr>
          <a:lstStyle/>
          <a:p>
            <a:pPr marL="0" indent="0">
              <a:buNone/>
            </a:pPr>
            <a:r>
              <a:rPr lang="en-US" sz="1800" b="1" noProof="0" dirty="0">
                <a:solidFill>
                  <a:srgbClr val="C00000"/>
                </a:solidFill>
              </a:rPr>
              <a:t>Challenges for use in Space:</a:t>
            </a:r>
          </a:p>
          <a:p>
            <a:pPr>
              <a:buClr>
                <a:srgbClr val="FF0000"/>
              </a:buClr>
            </a:pPr>
            <a:r>
              <a:rPr lang="en-US" sz="1800" noProof="0" dirty="0"/>
              <a:t>Tradeoff for mechanical supports: avoid multiple scattering but withstand launch acceleration and vibrations</a:t>
            </a:r>
          </a:p>
          <a:p>
            <a:pPr>
              <a:buClr>
                <a:srgbClr val="FF0000"/>
              </a:buClr>
            </a:pPr>
            <a:r>
              <a:rPr lang="en-US" sz="1800" noProof="0" dirty="0"/>
              <a:t>Heat dissipation and material outgassing in vacuum</a:t>
            </a:r>
          </a:p>
          <a:p>
            <a:pPr>
              <a:buClr>
                <a:srgbClr val="FF0000"/>
              </a:buClr>
            </a:pPr>
            <a:r>
              <a:rPr lang="en-US" sz="1800" noProof="0" dirty="0"/>
              <a:t>Limited power budget</a:t>
            </a:r>
          </a:p>
        </p:txBody>
      </p:sp>
      <p:sp>
        <p:nvSpPr>
          <p:cNvPr id="13" name="Rettangolo 12"/>
          <p:cNvSpPr/>
          <p:nvPr/>
        </p:nvSpPr>
        <p:spPr>
          <a:xfrm>
            <a:off x="515380" y="1160748"/>
            <a:ext cx="10838420" cy="341632"/>
          </a:xfrm>
          <a:prstGeom prst="rect">
            <a:avLst/>
          </a:prstGeom>
        </p:spPr>
        <p:txBody>
          <a:bodyPr wrap="square">
            <a:spAutoFit/>
          </a:bodyPr>
          <a:lstStyle/>
          <a:p>
            <a:pPr lvl="0">
              <a:lnSpc>
                <a:spcPct val="90000"/>
              </a:lnSpc>
              <a:spcBef>
                <a:spcPts val="1000"/>
              </a:spcBef>
            </a:pPr>
            <a:r>
              <a:rPr lang="en-US" b="1" noProof="0" dirty="0">
                <a:solidFill>
                  <a:srgbClr val="C00000"/>
                </a:solidFill>
              </a:rPr>
              <a:t>3 sensitive planes of 5 independent tracking modules Monolithic Active Pixel Sensor (MAPS):</a:t>
            </a:r>
          </a:p>
        </p:txBody>
      </p:sp>
      <p:sp>
        <p:nvSpPr>
          <p:cNvPr id="26" name="CasellaDiTesto 25">
            <a:extLst>
              <a:ext uri="{FF2B5EF4-FFF2-40B4-BE49-F238E27FC236}">
                <a16:creationId xmlns:a16="http://schemas.microsoft.com/office/drawing/2014/main" id="{545FBEB7-BB17-B382-B80F-3F3D4D5382F6}"/>
              </a:ext>
            </a:extLst>
          </p:cNvPr>
          <p:cNvSpPr txBox="1"/>
          <p:nvPr/>
        </p:nvSpPr>
        <p:spPr>
          <a:xfrm>
            <a:off x="10310596" y="5086387"/>
            <a:ext cx="1440768" cy="923330"/>
          </a:xfrm>
          <a:prstGeom prst="rect">
            <a:avLst/>
          </a:prstGeom>
          <a:noFill/>
        </p:spPr>
        <p:txBody>
          <a:bodyPr wrap="square">
            <a:spAutoFit/>
          </a:bodyPr>
          <a:lstStyle/>
          <a:p>
            <a:pPr marL="285750" indent="-285750">
              <a:buFont typeface="Wingdings" panose="05000000000000000000" pitchFamily="2" charset="2"/>
              <a:buChar char="§"/>
            </a:pPr>
            <a:r>
              <a:rPr lang="en-US" noProof="0" dirty="0"/>
              <a:t>15 staves</a:t>
            </a:r>
          </a:p>
          <a:p>
            <a:pPr marL="285750" indent="-285750">
              <a:buFont typeface="Wingdings" panose="05000000000000000000" pitchFamily="2" charset="2"/>
              <a:buChar char="§"/>
            </a:pPr>
            <a:r>
              <a:rPr lang="en-US" noProof="0" dirty="0"/>
              <a:t>150 MAPS</a:t>
            </a:r>
          </a:p>
          <a:p>
            <a:pPr marL="285750" indent="-285750">
              <a:buFont typeface="Wingdings" panose="05000000000000000000" pitchFamily="2" charset="2"/>
              <a:buChar char="§"/>
            </a:pPr>
            <a:r>
              <a:rPr lang="en-US" noProof="0" dirty="0"/>
              <a:t>80 </a:t>
            </a:r>
            <a:r>
              <a:rPr lang="en-US" noProof="0" dirty="0" err="1"/>
              <a:t>Mpixel</a:t>
            </a:r>
            <a:r>
              <a:rPr lang="en-US" noProof="0" dirty="0"/>
              <a:t> </a:t>
            </a:r>
          </a:p>
        </p:txBody>
      </p:sp>
      <p:sp>
        <p:nvSpPr>
          <p:cNvPr id="30" name="CasellaDiTesto 29">
            <a:extLst>
              <a:ext uri="{FF2B5EF4-FFF2-40B4-BE49-F238E27FC236}">
                <a16:creationId xmlns:a16="http://schemas.microsoft.com/office/drawing/2014/main" id="{F39DD4DA-C0EC-ADE7-A0E1-3258B621D6A9}"/>
              </a:ext>
            </a:extLst>
          </p:cNvPr>
          <p:cNvSpPr txBox="1"/>
          <p:nvPr/>
        </p:nvSpPr>
        <p:spPr>
          <a:xfrm>
            <a:off x="227348" y="1521560"/>
            <a:ext cx="7848872" cy="2118272"/>
          </a:xfrm>
          <a:prstGeom prst="rect">
            <a:avLst/>
          </a:prstGeom>
          <a:noFill/>
        </p:spPr>
        <p:txBody>
          <a:bodyPr wrap="square">
            <a:spAutoFit/>
          </a:bodyPr>
          <a:lstStyle/>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US" noProof="0" dirty="0">
                <a:solidFill>
                  <a:prstClr val="black"/>
                </a:solidFill>
                <a:latin typeface="Calibri" panose="020F0502020204030204"/>
              </a:rPr>
              <a:t>based on the MAPS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developed for ALICE experiment at LHC</a:t>
            </a:r>
          </a:p>
          <a:p>
            <a:pPr marL="742950" lvl="1" indent="-285750">
              <a:lnSpc>
                <a:spcPct val="90000"/>
              </a:lnSpc>
              <a:spcBef>
                <a:spcPts val="500"/>
              </a:spcBef>
              <a:buClr>
                <a:srgbClr val="00B050"/>
              </a:buClr>
              <a:buFont typeface="Wingdings" panose="05000000000000000000" pitchFamily="2" charset="2"/>
              <a:buChar char="ü"/>
              <a:defRPr/>
            </a:pPr>
            <a:r>
              <a:rPr lang="en-US" noProof="0" dirty="0">
                <a:solidFill>
                  <a:prstClr val="black"/>
                </a:solidFill>
                <a:latin typeface="Calibri" panose="020F0502020204030204"/>
              </a:rPr>
              <a:t>r</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educes systematic uncertainties on tracking: </a:t>
            </a:r>
            <a:r>
              <a:rPr lang="en-US" noProof="0" dirty="0">
                <a:solidFill>
                  <a:prstClr val="black"/>
                </a:solidFill>
              </a:rPr>
              <a:t>up to 6x single-hit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resolution</a:t>
            </a:r>
          </a:p>
          <a:p>
            <a:pPr marL="742950" marR="0" lvl="1" indent="-285750" algn="l" defTabSz="914400" rtl="0" eaLnBrk="1" fontAlgn="auto" latinLnBrk="0" hangingPunct="1">
              <a:lnSpc>
                <a:spcPct val="90000"/>
              </a:lnSpc>
              <a:spcBef>
                <a:spcPts val="500"/>
              </a:spcBef>
              <a:spcAft>
                <a:spcPts val="0"/>
              </a:spcAft>
              <a:buClr>
                <a:srgbClr val="00B050"/>
              </a:buClr>
              <a:buSzTx/>
              <a:buFont typeface="Wingdings" panose="05000000000000000000" pitchFamily="2" charset="2"/>
              <a:buChar char="ü"/>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no multi-hit degeneracy</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lang="en-US" sz="1050" noProof="0" dirty="0">
              <a:solidFill>
                <a:prstClr val="black"/>
              </a:solidFill>
              <a:latin typeface="Calibri" panose="020F0502020204030204"/>
            </a:endParaRP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US" sz="1800" noProof="0" dirty="0"/>
              <a:t>Each plane has 10 sensors of 512x1024 pixels in 15x30 mm</a:t>
            </a:r>
            <a:r>
              <a:rPr lang="en-US" sz="1800" baseline="30000" noProof="0" dirty="0"/>
              <a:t>2</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r>
              <a:rPr lang="en-US" sz="1800" noProof="0" dirty="0"/>
              <a:t>Control and read-out based on ultra-thin (180 mm) flexible printed circuits</a:t>
            </a:r>
          </a:p>
          <a:p>
            <a:pPr marL="685800" marR="0" lvl="1" indent="-228600" algn="l" defTabSz="914400" rtl="0" eaLnBrk="1" fontAlgn="auto" latinLnBrk="0" hangingPunct="1">
              <a:lnSpc>
                <a:spcPct val="90000"/>
              </a:lnSpc>
              <a:spcBef>
                <a:spcPts val="500"/>
              </a:spcBef>
              <a:spcAft>
                <a:spcPts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11" name="Segnaposto numero diapositiva 10">
            <a:extLst>
              <a:ext uri="{FF2B5EF4-FFF2-40B4-BE49-F238E27FC236}">
                <a16:creationId xmlns:a16="http://schemas.microsoft.com/office/drawing/2014/main" id="{642EB2A2-77C6-521D-51B9-1E893C9CBB1A}"/>
              </a:ext>
            </a:extLst>
          </p:cNvPr>
          <p:cNvSpPr>
            <a:spLocks noGrp="1"/>
          </p:cNvSpPr>
          <p:nvPr>
            <p:ph type="sldNum" sz="quarter" idx="12"/>
          </p:nvPr>
        </p:nvSpPr>
        <p:spPr/>
        <p:txBody>
          <a:bodyPr/>
          <a:lstStyle/>
          <a:p>
            <a:fld id="{BFA7651A-8C76-4CD3-A460-B81892AEEC93}" type="slidenum">
              <a:rPr lang="en-US" noProof="0" smtClean="0"/>
              <a:pPr/>
              <a:t>33</a:t>
            </a:fld>
            <a:endParaRPr lang="en-US" noProof="0" dirty="0"/>
          </a:p>
        </p:txBody>
      </p:sp>
      <p:sp>
        <p:nvSpPr>
          <p:cNvPr id="4" name="Segnaposto piè di pagina 3">
            <a:extLst>
              <a:ext uri="{FF2B5EF4-FFF2-40B4-BE49-F238E27FC236}">
                <a16:creationId xmlns:a16="http://schemas.microsoft.com/office/drawing/2014/main" id="{9E0D93A4-8E32-8AA6-3FE5-0855FBF0E29B}"/>
              </a:ext>
            </a:extLst>
          </p:cNvPr>
          <p:cNvSpPr>
            <a:spLocks noGrp="1"/>
          </p:cNvSpPr>
          <p:nvPr>
            <p:ph type="ftr" sz="quarter" idx="11"/>
          </p:nvPr>
        </p:nvSpPr>
        <p:spPr/>
        <p:txBody>
          <a:bodyPr/>
          <a:lstStyle/>
          <a:p>
            <a:r>
              <a:rPr lang="en-US" noProof="0" dirty="0"/>
              <a:t>TDAQ for space - V. Scotti</a:t>
            </a:r>
          </a:p>
        </p:txBody>
      </p:sp>
      <p:sp>
        <p:nvSpPr>
          <p:cNvPr id="14" name="CasellaDiTesto 13">
            <a:extLst>
              <a:ext uri="{FF2B5EF4-FFF2-40B4-BE49-F238E27FC236}">
                <a16:creationId xmlns:a16="http://schemas.microsoft.com/office/drawing/2014/main" id="{1B5459E8-AE25-A4A6-00B7-CAC3FF19CCD1}"/>
              </a:ext>
            </a:extLst>
          </p:cNvPr>
          <p:cNvSpPr txBox="1"/>
          <p:nvPr/>
        </p:nvSpPr>
        <p:spPr>
          <a:xfrm>
            <a:off x="724590" y="5841268"/>
            <a:ext cx="6523538" cy="369332"/>
          </a:xfrm>
          <a:prstGeom prst="rect">
            <a:avLst/>
          </a:prstGeom>
          <a:noFill/>
        </p:spPr>
        <p:txBody>
          <a:bodyPr wrap="square">
            <a:spAutoFit/>
          </a:bodyPr>
          <a:lstStyle/>
          <a:p>
            <a:r>
              <a:rPr lang="en-US" noProof="0" dirty="0"/>
              <a:t>Huge technological effort to spatialize the technology</a:t>
            </a:r>
          </a:p>
        </p:txBody>
      </p:sp>
    </p:spTree>
    <p:extLst>
      <p:ext uri="{BB962C8B-B14F-4D97-AF65-F5344CB8AC3E}">
        <p14:creationId xmlns:p14="http://schemas.microsoft.com/office/powerpoint/2010/main" val="23073092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noProof="0" dirty="0"/>
              <a:t>HEPD DAQ</a:t>
            </a:r>
          </a:p>
        </p:txBody>
      </p:sp>
      <p:sp>
        <p:nvSpPr>
          <p:cNvPr id="3" name="Segnaposto contenuto 2"/>
          <p:cNvSpPr>
            <a:spLocks noGrp="1"/>
          </p:cNvSpPr>
          <p:nvPr>
            <p:ph idx="1"/>
          </p:nvPr>
        </p:nvSpPr>
        <p:spPr>
          <a:xfrm>
            <a:off x="875421" y="1268760"/>
            <a:ext cx="4788531" cy="3003217"/>
          </a:xfrm>
        </p:spPr>
        <p:txBody>
          <a:bodyPr>
            <a:noAutofit/>
          </a:bodyPr>
          <a:lstStyle/>
          <a:p>
            <a:pPr marL="0" lvl="0" indent="0">
              <a:buNone/>
            </a:pPr>
            <a:r>
              <a:rPr lang="en-US" sz="1800" b="1" noProof="0" dirty="0"/>
              <a:t>Data acquisition:</a:t>
            </a:r>
          </a:p>
          <a:p>
            <a:pPr marL="457200" lvl="0" indent="-457200">
              <a:buFont typeface="+mj-lt"/>
              <a:buAutoNum type="arabicPeriod"/>
            </a:pPr>
            <a:r>
              <a:rPr lang="en-US" sz="1800" noProof="0" dirty="0"/>
              <a:t>Tracker detector (T-DAQ)</a:t>
            </a:r>
          </a:p>
          <a:p>
            <a:pPr marL="457200" lvl="0" indent="-457200">
              <a:buFont typeface="+mj-lt"/>
              <a:buAutoNum type="arabicPeriod"/>
            </a:pPr>
            <a:r>
              <a:rPr lang="en-US" sz="1800" noProof="0" dirty="0"/>
              <a:t>Scintillator detectors: trigger, </a:t>
            </a:r>
            <a:br>
              <a:rPr lang="en-US" sz="1800" noProof="0" dirty="0"/>
            </a:br>
            <a:r>
              <a:rPr lang="en-US" sz="1800" noProof="0" dirty="0"/>
              <a:t>calorimeter and veto (Trigger Board)</a:t>
            </a:r>
          </a:p>
          <a:p>
            <a:pPr marL="0" indent="0">
              <a:buNone/>
            </a:pPr>
            <a:r>
              <a:rPr lang="en-US" sz="1800" b="0" i="0" u="none" strike="noStrike" baseline="0" noProof="0" dirty="0">
                <a:latin typeface="Calibri" panose="020F0502020204030204" pitchFamily="34" charset="0"/>
              </a:rPr>
              <a:t>Design driven by power consumption limits</a:t>
            </a:r>
            <a:endParaRPr lang="en-US" sz="2000" noProof="0" dirty="0">
              <a:solidFill>
                <a:schemeClr val="accent5">
                  <a:lumMod val="75000"/>
                </a:schemeClr>
              </a:solidFill>
            </a:endParaRPr>
          </a:p>
          <a:p>
            <a:pPr marL="0" lvl="0" indent="0">
              <a:buNone/>
            </a:pPr>
            <a:endParaRPr lang="en-US" sz="900" noProof="0" dirty="0"/>
          </a:p>
          <a:p>
            <a:pPr marL="0" lvl="0" indent="0">
              <a:buNone/>
            </a:pPr>
            <a:r>
              <a:rPr lang="en-US" sz="1800" b="1" noProof="0" dirty="0"/>
              <a:t>Managing and control</a:t>
            </a:r>
          </a:p>
          <a:p>
            <a:pPr marL="457200" lvl="0" indent="-457200">
              <a:buFont typeface="+mj-lt"/>
              <a:buAutoNum type="arabicPeriod"/>
            </a:pPr>
            <a:r>
              <a:rPr lang="en-US" sz="1800" noProof="0" dirty="0"/>
              <a:t>Control and data managing (DP-CU)</a:t>
            </a:r>
          </a:p>
          <a:p>
            <a:pPr marL="457200" lvl="0" indent="-457200">
              <a:buFont typeface="+mj-lt"/>
              <a:buAutoNum type="arabicPeriod"/>
            </a:pPr>
            <a:r>
              <a:rPr lang="en-US" sz="1800" noProof="0" dirty="0"/>
              <a:t>LV-PS and HV-PS</a:t>
            </a:r>
          </a:p>
          <a:p>
            <a:pPr marL="0" lvl="0" indent="0">
              <a:buNone/>
            </a:pPr>
            <a:endParaRPr lang="en-US" sz="100" b="0" i="0" u="none" strike="noStrike" baseline="0" noProof="0" dirty="0">
              <a:latin typeface="Calibri" panose="020F0502020204030204" pitchFamily="34" charset="0"/>
            </a:endParaRPr>
          </a:p>
          <a:p>
            <a:pPr marL="457200" lvl="0" indent="-457200">
              <a:buFont typeface="+mj-lt"/>
              <a:buAutoNum type="arabicPeriod"/>
            </a:pPr>
            <a:endParaRPr lang="en-US" sz="2000" noProof="0" dirty="0">
              <a:solidFill>
                <a:schemeClr val="accent5">
                  <a:lumMod val="75000"/>
                </a:schemeClr>
              </a:solidFill>
            </a:endParaRPr>
          </a:p>
          <a:p>
            <a:pPr marL="0" indent="0">
              <a:buNone/>
            </a:pPr>
            <a:endParaRPr lang="en-US" noProof="0" dirty="0"/>
          </a:p>
        </p:txBody>
      </p:sp>
      <p:sp>
        <p:nvSpPr>
          <p:cNvPr id="16" name="Rettangolo 15"/>
          <p:cNvSpPr/>
          <p:nvPr/>
        </p:nvSpPr>
        <p:spPr>
          <a:xfrm>
            <a:off x="566610" y="4590998"/>
            <a:ext cx="5601398" cy="1754326"/>
          </a:xfrm>
          <a:prstGeom prst="rect">
            <a:avLst/>
          </a:prstGeom>
          <a:ln w="57150">
            <a:solidFill>
              <a:schemeClr val="accent5">
                <a:lumMod val="75000"/>
              </a:schemeClr>
            </a:solidFill>
          </a:ln>
        </p:spPr>
        <p:txBody>
          <a:bodyPr wrap="square" anchor="ctr">
            <a:spAutoFit/>
          </a:bodyPr>
          <a:lstStyle/>
          <a:p>
            <a:pPr marL="342900" indent="-342900">
              <a:buFont typeface="Arial" panose="020B0604020202020204" pitchFamily="34" charset="0"/>
              <a:buChar char="•"/>
            </a:pPr>
            <a:r>
              <a:rPr lang="en-US" noProof="0" dirty="0"/>
              <a:t> Dedicated mechanics that allow anchoring to the HEPD-02 base plate and heat dissipation</a:t>
            </a:r>
          </a:p>
          <a:p>
            <a:pPr marL="342900" indent="-342900">
              <a:buFont typeface="Arial" panose="020B0604020202020204" pitchFamily="34" charset="0"/>
              <a:buChar char="•"/>
            </a:pPr>
            <a:r>
              <a:rPr lang="en-US" noProof="0" dirty="0"/>
              <a:t> Communication via </a:t>
            </a:r>
            <a:r>
              <a:rPr lang="en-US" noProof="0" dirty="0" err="1"/>
              <a:t>SpaceWire</a:t>
            </a:r>
            <a:r>
              <a:rPr lang="en-US" noProof="0" dirty="0"/>
              <a:t> Light protocol</a:t>
            </a:r>
          </a:p>
          <a:p>
            <a:pPr marL="342900" indent="-342900">
              <a:buFont typeface="Arial" panose="020B0604020202020204" pitchFamily="34" charset="0"/>
              <a:buChar char="•"/>
            </a:pPr>
            <a:r>
              <a:rPr lang="en-US" noProof="0" dirty="0"/>
              <a:t> Embedded “HOT/COLD” redundancy </a:t>
            </a:r>
            <a:endParaRPr lang="en-US" noProof="0" dirty="0">
              <a:cs typeface="Times New Roman" pitchFamily="18" charset="0"/>
            </a:endParaRPr>
          </a:p>
          <a:p>
            <a:pPr marL="342900" indent="-342900">
              <a:buFont typeface="Arial" panose="020B0604020202020204" pitchFamily="34" charset="0"/>
              <a:buChar char="•"/>
            </a:pPr>
            <a:r>
              <a:rPr lang="en-US" noProof="0" dirty="0"/>
              <a:t> -30°C to +50°C qualification temperature range</a:t>
            </a:r>
          </a:p>
          <a:p>
            <a:pPr marL="342900" indent="-342900">
              <a:buFont typeface="Arial" panose="020B0604020202020204" pitchFamily="34" charset="0"/>
              <a:buChar char="•"/>
            </a:pPr>
            <a:r>
              <a:rPr lang="en-US" noProof="0" dirty="0"/>
              <a:t> Max data transfer rate from satellite = 100 Gb per day</a:t>
            </a:r>
          </a:p>
        </p:txBody>
      </p:sp>
      <p:pic>
        <p:nvPicPr>
          <p:cNvPr id="4" name="Immagine 3"/>
          <p:cNvPicPr>
            <a:picLocks noChangeAspect="1"/>
          </p:cNvPicPr>
          <p:nvPr/>
        </p:nvPicPr>
        <p:blipFill>
          <a:blip r:embed="rId3"/>
          <a:stretch>
            <a:fillRect/>
          </a:stretch>
        </p:blipFill>
        <p:spPr>
          <a:xfrm>
            <a:off x="6744072" y="3537012"/>
            <a:ext cx="1815138" cy="3306968"/>
          </a:xfrm>
          <a:prstGeom prst="rect">
            <a:avLst/>
          </a:prstGeom>
        </p:spPr>
      </p:pic>
      <p:pic>
        <p:nvPicPr>
          <p:cNvPr id="6" name="Immagine 5"/>
          <p:cNvPicPr>
            <a:picLocks noChangeAspect="1"/>
          </p:cNvPicPr>
          <p:nvPr/>
        </p:nvPicPr>
        <p:blipFill>
          <a:blip r:embed="rId4"/>
          <a:stretch>
            <a:fillRect/>
          </a:stretch>
        </p:blipFill>
        <p:spPr>
          <a:xfrm>
            <a:off x="5169889" y="942603"/>
            <a:ext cx="6686751" cy="2472635"/>
          </a:xfrm>
          <a:prstGeom prst="rect">
            <a:avLst/>
          </a:prstGeom>
        </p:spPr>
      </p:pic>
      <p:pic>
        <p:nvPicPr>
          <p:cNvPr id="78" name="Immagine 77"/>
          <p:cNvPicPr>
            <a:picLocks noChangeAspect="1"/>
          </p:cNvPicPr>
          <p:nvPr/>
        </p:nvPicPr>
        <p:blipFill rotWithShape="1">
          <a:blip r:embed="rId5" cstate="print">
            <a:extLst>
              <a:ext uri="{28A0092B-C50C-407E-A947-70E740481C1C}">
                <a14:useLocalDpi xmlns:a14="http://schemas.microsoft.com/office/drawing/2010/main" val="0"/>
              </a:ext>
            </a:extLst>
          </a:blip>
          <a:srcRect b="1849"/>
          <a:stretch/>
        </p:blipFill>
        <p:spPr>
          <a:xfrm>
            <a:off x="8868104" y="3588906"/>
            <a:ext cx="3225945" cy="2540394"/>
          </a:xfrm>
          <a:prstGeom prst="rect">
            <a:avLst/>
          </a:prstGeom>
        </p:spPr>
      </p:pic>
      <p:cxnSp>
        <p:nvCxnSpPr>
          <p:cNvPr id="79" name="Connettore 2 78"/>
          <p:cNvCxnSpPr>
            <a:cxnSpLocks/>
            <a:stCxn id="4" idx="3"/>
          </p:cNvCxnSpPr>
          <p:nvPr/>
        </p:nvCxnSpPr>
        <p:spPr>
          <a:xfrm flipV="1">
            <a:off x="8559210" y="4859103"/>
            <a:ext cx="729327" cy="331393"/>
          </a:xfrm>
          <a:prstGeom prst="straightConnector1">
            <a:avLst/>
          </a:prstGeom>
          <a:ln w="53975">
            <a:solidFill>
              <a:schemeClr val="accent2"/>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2" name="Segnaposto numero diapositiva 11">
            <a:extLst>
              <a:ext uri="{FF2B5EF4-FFF2-40B4-BE49-F238E27FC236}">
                <a16:creationId xmlns:a16="http://schemas.microsoft.com/office/drawing/2014/main" id="{C8CFAB07-8AC6-E460-E4E0-56EDF5DBC28E}"/>
              </a:ext>
            </a:extLst>
          </p:cNvPr>
          <p:cNvSpPr>
            <a:spLocks noGrp="1"/>
          </p:cNvSpPr>
          <p:nvPr>
            <p:ph type="sldNum" sz="quarter" idx="12"/>
          </p:nvPr>
        </p:nvSpPr>
        <p:spPr/>
        <p:txBody>
          <a:bodyPr/>
          <a:lstStyle/>
          <a:p>
            <a:fld id="{BFA7651A-8C76-4CD3-A460-B81892AEEC93}" type="slidenum">
              <a:rPr lang="en-US" noProof="0" smtClean="0"/>
              <a:pPr/>
              <a:t>34</a:t>
            </a:fld>
            <a:endParaRPr lang="en-US" noProof="0" dirty="0"/>
          </a:p>
        </p:txBody>
      </p:sp>
      <p:sp>
        <p:nvSpPr>
          <p:cNvPr id="5" name="Segnaposto piè di pagina 4">
            <a:extLst>
              <a:ext uri="{FF2B5EF4-FFF2-40B4-BE49-F238E27FC236}">
                <a16:creationId xmlns:a16="http://schemas.microsoft.com/office/drawing/2014/main" id="{9CD54D57-0BEC-D1D9-54B2-E849C38264C5}"/>
              </a:ext>
            </a:extLst>
          </p:cNvPr>
          <p:cNvSpPr>
            <a:spLocks noGrp="1"/>
          </p:cNvSpPr>
          <p:nvPr>
            <p:ph type="ftr" sz="quarter" idx="11"/>
          </p:nvPr>
        </p:nvSpPr>
        <p:spPr/>
        <p:txBody>
          <a:bodyPr/>
          <a:lstStyle/>
          <a:p>
            <a:r>
              <a:rPr lang="en-US" noProof="0" dirty="0"/>
              <a:t>TDAQ for space - V. Scotti</a:t>
            </a:r>
          </a:p>
        </p:txBody>
      </p:sp>
    </p:spTree>
    <p:extLst>
      <p:ext uri="{BB962C8B-B14F-4D97-AF65-F5344CB8AC3E}">
        <p14:creationId xmlns:p14="http://schemas.microsoft.com/office/powerpoint/2010/main" val="37334882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8D23AE9-10FB-05D7-AF69-559B2C92F1FB}"/>
              </a:ext>
            </a:extLst>
          </p:cNvPr>
          <p:cNvSpPr>
            <a:spLocks noGrp="1"/>
          </p:cNvSpPr>
          <p:nvPr>
            <p:ph type="title"/>
          </p:nvPr>
        </p:nvSpPr>
        <p:spPr>
          <a:xfrm>
            <a:off x="515380" y="2941"/>
            <a:ext cx="10515600" cy="1325563"/>
          </a:xfrm>
        </p:spPr>
        <p:txBody>
          <a:bodyPr/>
          <a:lstStyle/>
          <a:p>
            <a:r>
              <a:rPr lang="en-US" noProof="0" dirty="0"/>
              <a:t>HEPD tracker-DAQ board</a:t>
            </a:r>
          </a:p>
        </p:txBody>
      </p:sp>
      <p:sp>
        <p:nvSpPr>
          <p:cNvPr id="3" name="Segnaposto contenuto 2">
            <a:extLst>
              <a:ext uri="{FF2B5EF4-FFF2-40B4-BE49-F238E27FC236}">
                <a16:creationId xmlns:a16="http://schemas.microsoft.com/office/drawing/2014/main" id="{F6FE26F8-AB2F-6116-C29C-9F575BD23A0A}"/>
              </a:ext>
            </a:extLst>
          </p:cNvPr>
          <p:cNvSpPr>
            <a:spLocks noGrp="1"/>
          </p:cNvSpPr>
          <p:nvPr>
            <p:ph idx="1"/>
          </p:nvPr>
        </p:nvSpPr>
        <p:spPr>
          <a:xfrm>
            <a:off x="4007768" y="1309910"/>
            <a:ext cx="7704856" cy="4351338"/>
          </a:xfrm>
        </p:spPr>
        <p:txBody>
          <a:bodyPr>
            <a:normAutofit lnSpcReduction="10000"/>
          </a:bodyPr>
          <a:lstStyle/>
          <a:p>
            <a:pPr marL="0" indent="0">
              <a:buNone/>
            </a:pPr>
            <a:r>
              <a:rPr lang="en-US" sz="1800" b="1" noProof="0" dirty="0"/>
              <a:t>Custom tracker readout system </a:t>
            </a:r>
            <a:r>
              <a:rPr lang="en-US" sz="1800" noProof="0" dirty="0"/>
              <a:t>developed to respect the tight power budget:</a:t>
            </a:r>
          </a:p>
          <a:p>
            <a:pPr algn="l"/>
            <a:r>
              <a:rPr lang="en-US" sz="1800" noProof="0" dirty="0"/>
              <a:t>Readout performed from the chip </a:t>
            </a:r>
            <a:r>
              <a:rPr lang="en-US" sz="1800" b="1" noProof="0" dirty="0"/>
              <a:t>slow control port </a:t>
            </a:r>
            <a:r>
              <a:rPr lang="en-US" sz="1800" b="0" i="0" u="none" strike="noStrike" baseline="0" noProof="0" dirty="0">
                <a:solidFill>
                  <a:srgbClr val="000000"/>
                </a:solidFill>
              </a:rPr>
              <a:t>(~40 Mbps), still acceptable for the low trigger rate sustainable by HEPD-02</a:t>
            </a:r>
          </a:p>
          <a:p>
            <a:pPr algn="l"/>
            <a:r>
              <a:rPr lang="en-US" sz="1800" b="1" noProof="0" dirty="0"/>
              <a:t>Clock gating</a:t>
            </a:r>
            <a:r>
              <a:rPr lang="en-US" sz="1800" noProof="0" dirty="0"/>
              <a:t>: </a:t>
            </a:r>
            <a:r>
              <a:rPr lang="en-US" sz="1800" noProof="0" dirty="0">
                <a:solidFill>
                  <a:srgbClr val="23373B"/>
                </a:solidFill>
                <a:latin typeface="NotoSans-Regular"/>
              </a:rPr>
              <a:t>c</a:t>
            </a:r>
            <a:r>
              <a:rPr lang="en-US" sz="1800" b="0" i="0" u="none" strike="noStrike" baseline="0" noProof="0" dirty="0">
                <a:solidFill>
                  <a:srgbClr val="23373B"/>
                </a:solidFill>
                <a:latin typeface="NotoSans-Regular"/>
              </a:rPr>
              <a:t>lock signal is provided to a turret only when a trigger is received and then disabled after readout (</a:t>
            </a:r>
            <a:r>
              <a:rPr lang="en-US" sz="700" b="0" i="0" u="none" strike="noStrike" baseline="0" noProof="0" dirty="0">
                <a:solidFill>
                  <a:srgbClr val="000000"/>
                </a:solidFill>
                <a:latin typeface="OpenSymbol"/>
              </a:rPr>
              <a:t> </a:t>
            </a:r>
            <a:r>
              <a:rPr lang="en-US" sz="1800" noProof="0" dirty="0">
                <a:solidFill>
                  <a:srgbClr val="23373B"/>
                </a:solidFill>
                <a:latin typeface="NotoSans-Regular"/>
              </a:rPr>
              <a:t>t</a:t>
            </a:r>
            <a:r>
              <a:rPr lang="en-US" sz="1800" b="0" i="0" u="none" strike="noStrike" baseline="0" noProof="0" dirty="0">
                <a:solidFill>
                  <a:srgbClr val="23373B"/>
                </a:solidFill>
                <a:latin typeface="NotoSans-Regular"/>
              </a:rPr>
              <a:t>ypically 3 turrets enabled each time)</a:t>
            </a:r>
            <a:endParaRPr lang="en-US" sz="1800" noProof="0" dirty="0"/>
          </a:p>
          <a:p>
            <a:pPr algn="l"/>
            <a:r>
              <a:rPr lang="en-US" sz="1800" noProof="0" dirty="0"/>
              <a:t>Modular structure to implement a sparse readout</a:t>
            </a:r>
          </a:p>
          <a:p>
            <a:pPr algn="l"/>
            <a:endParaRPr lang="en-US" sz="1800" noProof="0" dirty="0"/>
          </a:p>
          <a:p>
            <a:pPr marL="0" indent="0">
              <a:buNone/>
            </a:pPr>
            <a:r>
              <a:rPr lang="en-US" sz="1800" b="0" i="0" u="none" strike="noStrike" baseline="0" noProof="0" dirty="0"/>
              <a:t>To deal with the slow data rate from the slow-control line, a custom FPGA-based (low power Xilinx Artix7</a:t>
            </a:r>
            <a:r>
              <a:rPr lang="en-US" sz="1800" noProof="0" dirty="0"/>
              <a:t>)</a:t>
            </a:r>
            <a:r>
              <a:rPr lang="en-US" sz="1800" b="0" i="0" u="none" strike="noStrike" baseline="0" noProof="0" dirty="0"/>
              <a:t> firmware was developed using as strategies:</a:t>
            </a:r>
          </a:p>
          <a:p>
            <a:pPr algn="l"/>
            <a:r>
              <a:rPr lang="en-US" sz="1800" b="0" i="0" u="none" strike="noStrike" baseline="0" noProof="0" dirty="0"/>
              <a:t>Parallelization</a:t>
            </a:r>
          </a:p>
          <a:p>
            <a:pPr algn="l"/>
            <a:r>
              <a:rPr lang="en-US" sz="1800" b="0" i="0" u="none" strike="noStrike" baseline="0" noProof="0" dirty="0"/>
              <a:t>Pipelining</a:t>
            </a:r>
          </a:p>
          <a:p>
            <a:pPr algn="l"/>
            <a:r>
              <a:rPr lang="en-US" sz="1800" b="0" i="0" u="none" strike="noStrike" baseline="0" noProof="0" dirty="0"/>
              <a:t>Redundant and modular design </a:t>
            </a:r>
            <a:endParaRPr lang="en-US" sz="1800" noProof="0" dirty="0"/>
          </a:p>
          <a:p>
            <a:pPr marL="0" indent="0">
              <a:buNone/>
            </a:pPr>
            <a:r>
              <a:rPr lang="en-US" noProof="0" dirty="0"/>
              <a:t> </a:t>
            </a:r>
          </a:p>
        </p:txBody>
      </p:sp>
      <p:sp>
        <p:nvSpPr>
          <p:cNvPr id="5" name="Segnaposto numero diapositiva 4">
            <a:extLst>
              <a:ext uri="{FF2B5EF4-FFF2-40B4-BE49-F238E27FC236}">
                <a16:creationId xmlns:a16="http://schemas.microsoft.com/office/drawing/2014/main" id="{6A93C19F-450A-0EFA-9EA2-5CD8FA07263C}"/>
              </a:ext>
            </a:extLst>
          </p:cNvPr>
          <p:cNvSpPr>
            <a:spLocks noGrp="1"/>
          </p:cNvSpPr>
          <p:nvPr>
            <p:ph type="sldNum" sz="quarter" idx="12"/>
          </p:nvPr>
        </p:nvSpPr>
        <p:spPr/>
        <p:txBody>
          <a:bodyPr/>
          <a:lstStyle/>
          <a:p>
            <a:fld id="{BFA7651A-8C76-4CD3-A460-B81892AEEC93}" type="slidenum">
              <a:rPr lang="en-US" noProof="0" smtClean="0"/>
              <a:pPr/>
              <a:t>35</a:t>
            </a:fld>
            <a:endParaRPr lang="en-US" noProof="0" dirty="0"/>
          </a:p>
        </p:txBody>
      </p:sp>
      <p:pic>
        <p:nvPicPr>
          <p:cNvPr id="7" name="Immagine 6">
            <a:extLst>
              <a:ext uri="{FF2B5EF4-FFF2-40B4-BE49-F238E27FC236}">
                <a16:creationId xmlns:a16="http://schemas.microsoft.com/office/drawing/2014/main" id="{DEDED16A-140B-8823-D9D5-49073508540B}"/>
              </a:ext>
            </a:extLst>
          </p:cNvPr>
          <p:cNvPicPr>
            <a:picLocks noChangeAspect="1"/>
          </p:cNvPicPr>
          <p:nvPr/>
        </p:nvPicPr>
        <p:blipFill>
          <a:blip r:embed="rId3"/>
          <a:stretch>
            <a:fillRect/>
          </a:stretch>
        </p:blipFill>
        <p:spPr>
          <a:xfrm>
            <a:off x="263352" y="1065218"/>
            <a:ext cx="3276364" cy="5424482"/>
          </a:xfrm>
          <a:prstGeom prst="rect">
            <a:avLst/>
          </a:prstGeom>
        </p:spPr>
      </p:pic>
      <p:sp>
        <p:nvSpPr>
          <p:cNvPr id="6" name="Segnaposto piè di pagina 3">
            <a:extLst>
              <a:ext uri="{FF2B5EF4-FFF2-40B4-BE49-F238E27FC236}">
                <a16:creationId xmlns:a16="http://schemas.microsoft.com/office/drawing/2014/main" id="{6D196BD1-3313-C557-3DEC-89EFB97BE247}"/>
              </a:ext>
            </a:extLst>
          </p:cNvPr>
          <p:cNvSpPr>
            <a:spLocks noGrp="1"/>
          </p:cNvSpPr>
          <p:nvPr>
            <p:ph type="ftr" sz="quarter" idx="11"/>
          </p:nvPr>
        </p:nvSpPr>
        <p:spPr>
          <a:xfrm>
            <a:off x="40432" y="6453335"/>
            <a:ext cx="3427276" cy="365125"/>
          </a:xfrm>
        </p:spPr>
        <p:txBody>
          <a:bodyPr/>
          <a:lstStyle/>
          <a:p>
            <a:r>
              <a:rPr lang="en-US" noProof="0" dirty="0"/>
              <a:t>TDAQ for space - V. Scotti</a:t>
            </a:r>
          </a:p>
        </p:txBody>
      </p:sp>
      <p:pic>
        <p:nvPicPr>
          <p:cNvPr id="8" name="Immagine 10">
            <a:extLst>
              <a:ext uri="{FF2B5EF4-FFF2-40B4-BE49-F238E27FC236}">
                <a16:creationId xmlns:a16="http://schemas.microsoft.com/office/drawing/2014/main" id="{D3C54438-7C95-5A75-E34A-0E6461B43AD3}"/>
              </a:ext>
            </a:extLst>
          </p:cNvPr>
          <p:cNvPicPr>
            <a:picLocks noChangeAspect="1"/>
          </p:cNvPicPr>
          <p:nvPr/>
        </p:nvPicPr>
        <p:blipFill>
          <a:blip r:embed="rId4"/>
          <a:stretch>
            <a:fillRect/>
          </a:stretch>
        </p:blipFill>
        <p:spPr>
          <a:xfrm>
            <a:off x="8040216" y="4611034"/>
            <a:ext cx="3767871" cy="2197046"/>
          </a:xfrm>
          <a:prstGeom prst="rect">
            <a:avLst/>
          </a:prstGeom>
        </p:spPr>
      </p:pic>
      <p:sp>
        <p:nvSpPr>
          <p:cNvPr id="9" name="CasellaDiTesto 14">
            <a:extLst>
              <a:ext uri="{FF2B5EF4-FFF2-40B4-BE49-F238E27FC236}">
                <a16:creationId xmlns:a16="http://schemas.microsoft.com/office/drawing/2014/main" id="{C1C11462-956D-CA9F-56CA-8CED296D4A7A}"/>
              </a:ext>
            </a:extLst>
          </p:cNvPr>
          <p:cNvSpPr txBox="1"/>
          <p:nvPr/>
        </p:nvSpPr>
        <p:spPr>
          <a:xfrm>
            <a:off x="8621501" y="4320993"/>
            <a:ext cx="2811648" cy="369332"/>
          </a:xfrm>
          <a:prstGeom prst="rect">
            <a:avLst/>
          </a:prstGeom>
          <a:noFill/>
        </p:spPr>
        <p:txBody>
          <a:bodyPr wrap="square">
            <a:spAutoFit/>
          </a:bodyPr>
          <a:lstStyle/>
          <a:p>
            <a:r>
              <a:rPr lang="en-US" sz="1800" b="0" i="0" u="none" strike="noStrike" baseline="0" noProof="0" dirty="0"/>
              <a:t>COLD                        HOT</a:t>
            </a:r>
            <a:endParaRPr lang="en-US" noProof="0" dirty="0"/>
          </a:p>
        </p:txBody>
      </p:sp>
      <p:sp>
        <p:nvSpPr>
          <p:cNvPr id="10" name="CasellaDiTesto 16">
            <a:extLst>
              <a:ext uri="{FF2B5EF4-FFF2-40B4-BE49-F238E27FC236}">
                <a16:creationId xmlns:a16="http://schemas.microsoft.com/office/drawing/2014/main" id="{AC5F4280-B3D9-CD54-A54D-E49B5737CE90}"/>
              </a:ext>
            </a:extLst>
          </p:cNvPr>
          <p:cNvSpPr txBox="1"/>
          <p:nvPr/>
        </p:nvSpPr>
        <p:spPr>
          <a:xfrm>
            <a:off x="9206098" y="5955986"/>
            <a:ext cx="576072" cy="274320"/>
          </a:xfrm>
          <a:prstGeom prst="rect">
            <a:avLst/>
          </a:prstGeom>
          <a:solidFill>
            <a:schemeClr val="bg1"/>
          </a:solidFill>
          <a:ln w="38100">
            <a:solidFill>
              <a:srgbClr val="F78A07"/>
            </a:solidFill>
          </a:ln>
        </p:spPr>
        <p:txBody>
          <a:bodyPr wrap="square">
            <a:spAutoFit/>
          </a:bodyPr>
          <a:lstStyle/>
          <a:p>
            <a:r>
              <a:rPr lang="en-US" sz="1400" noProof="0" dirty="0"/>
              <a:t>FPGA</a:t>
            </a:r>
            <a:endParaRPr lang="en-US" noProof="0" dirty="0"/>
          </a:p>
        </p:txBody>
      </p:sp>
      <p:sp>
        <p:nvSpPr>
          <p:cNvPr id="11" name="Ovale 17">
            <a:extLst>
              <a:ext uri="{FF2B5EF4-FFF2-40B4-BE49-F238E27FC236}">
                <a16:creationId xmlns:a16="http://schemas.microsoft.com/office/drawing/2014/main" id="{C409255F-3208-CE30-CD06-206DB956CE0E}"/>
              </a:ext>
            </a:extLst>
          </p:cNvPr>
          <p:cNvSpPr/>
          <p:nvPr/>
        </p:nvSpPr>
        <p:spPr>
          <a:xfrm>
            <a:off x="9269573" y="5265054"/>
            <a:ext cx="504056" cy="324036"/>
          </a:xfrm>
          <a:prstGeom prst="ellipse">
            <a:avLst/>
          </a:prstGeom>
          <a:noFill/>
          <a:ln w="3810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cxnSp>
        <p:nvCxnSpPr>
          <p:cNvPr id="12" name="Connettore 2 19">
            <a:extLst>
              <a:ext uri="{FF2B5EF4-FFF2-40B4-BE49-F238E27FC236}">
                <a16:creationId xmlns:a16="http://schemas.microsoft.com/office/drawing/2014/main" id="{E1350087-4276-32A5-4CB7-2B9AB8CD559C}"/>
              </a:ext>
            </a:extLst>
          </p:cNvPr>
          <p:cNvCxnSpPr>
            <a:cxnSpLocks/>
          </p:cNvCxnSpPr>
          <p:nvPr/>
        </p:nvCxnSpPr>
        <p:spPr>
          <a:xfrm flipV="1">
            <a:off x="9494134" y="5619948"/>
            <a:ext cx="0" cy="330870"/>
          </a:xfrm>
          <a:prstGeom prst="straightConnector1">
            <a:avLst/>
          </a:prstGeom>
          <a:ln w="38100">
            <a:solidFill>
              <a:srgbClr val="F78A07"/>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100772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a:extLst>
              <a:ext uri="{FF2B5EF4-FFF2-40B4-BE49-F238E27FC236}">
                <a16:creationId xmlns:a16="http://schemas.microsoft.com/office/drawing/2014/main" id="{6E66E4FD-AABD-7381-97E1-D1CAF1939984}"/>
              </a:ext>
            </a:extLst>
          </p:cNvPr>
          <p:cNvPicPr>
            <a:picLocks noChangeAspect="1"/>
          </p:cNvPicPr>
          <p:nvPr/>
        </p:nvPicPr>
        <p:blipFill>
          <a:blip r:embed="rId3"/>
          <a:stretch>
            <a:fillRect/>
          </a:stretch>
        </p:blipFill>
        <p:spPr>
          <a:xfrm>
            <a:off x="5684331" y="4971234"/>
            <a:ext cx="6406984" cy="1734130"/>
          </a:xfrm>
          <a:prstGeom prst="rect">
            <a:avLst/>
          </a:prstGeom>
        </p:spPr>
      </p:pic>
      <p:sp>
        <p:nvSpPr>
          <p:cNvPr id="2" name="Titolo 1"/>
          <p:cNvSpPr>
            <a:spLocks noGrp="1"/>
          </p:cNvSpPr>
          <p:nvPr>
            <p:ph type="title"/>
          </p:nvPr>
        </p:nvSpPr>
        <p:spPr/>
        <p:txBody>
          <a:bodyPr/>
          <a:lstStyle/>
          <a:p>
            <a:r>
              <a:rPr lang="en-US" noProof="0" dirty="0"/>
              <a:t>HEPD trigger board</a:t>
            </a:r>
          </a:p>
        </p:txBody>
      </p:sp>
      <mc:AlternateContent xmlns:mc="http://schemas.openxmlformats.org/markup-compatibility/2006">
        <mc:Choice xmlns:a14="http://schemas.microsoft.com/office/drawing/2010/main" Requires="a14">
          <p:sp>
            <p:nvSpPr>
              <p:cNvPr id="3" name="Segnaposto contenuto 2"/>
              <p:cNvSpPr>
                <a:spLocks noGrp="1"/>
              </p:cNvSpPr>
              <p:nvPr>
                <p:ph idx="1"/>
              </p:nvPr>
            </p:nvSpPr>
            <p:spPr>
              <a:xfrm>
                <a:off x="515380" y="1293500"/>
                <a:ext cx="6516723" cy="3863692"/>
              </a:xfrm>
            </p:spPr>
            <p:txBody>
              <a:bodyPr>
                <a:noAutofit/>
              </a:bodyPr>
              <a:lstStyle/>
              <a:p>
                <a:pPr marL="0" lvl="0" indent="0">
                  <a:buNone/>
                </a:pPr>
                <a:r>
                  <a:rPr lang="en-US" sz="1800" b="1" noProof="0" dirty="0">
                    <a:solidFill>
                      <a:srgbClr val="C00000"/>
                    </a:solidFill>
                  </a:rPr>
                  <a:t>Functionalities:</a:t>
                </a:r>
              </a:p>
              <a:p>
                <a:pPr lvl="0">
                  <a:buFont typeface="Courier New" panose="02070309020205020404" pitchFamily="49" charset="0"/>
                  <a:buChar char="o"/>
                </a:pPr>
                <a:r>
                  <a:rPr lang="en-US" sz="1800" noProof="0" dirty="0"/>
                  <a:t>Readout of 64 PMT: 2</a:t>
                </a:r>
                <a14:m>
                  <m:oMath xmlns:m="http://schemas.openxmlformats.org/officeDocument/2006/math">
                    <m:r>
                      <a:rPr lang="en-US" sz="1800" i="1" noProof="0" smtClean="0">
                        <a:latin typeface="Cambria Math" panose="02040503050406030204" pitchFamily="18" charset="0"/>
                        <a:ea typeface="Cambria Math" panose="02040503050406030204" pitchFamily="18" charset="0"/>
                      </a:rPr>
                      <m:t>×</m:t>
                    </m:r>
                  </m:oMath>
                </a14:m>
                <a:r>
                  <a:rPr lang="en-US" sz="1800" noProof="0" dirty="0"/>
                  <a:t>32-channel ASICs CITIROC (</a:t>
                </a:r>
                <a:r>
                  <a:rPr lang="en-US" sz="1800" noProof="0" dirty="0" err="1"/>
                  <a:t>Weeroc</a:t>
                </a:r>
                <a:r>
                  <a:rPr lang="en-US" sz="1800" noProof="0" dirty="0"/>
                  <a:t>)</a:t>
                </a:r>
              </a:p>
              <a:p>
                <a:pPr lvl="0">
                  <a:buFont typeface="Courier New" panose="02070309020205020404" pitchFamily="49" charset="0"/>
                  <a:buChar char="o"/>
                </a:pPr>
                <a:r>
                  <a:rPr lang="en-US" sz="1800" noProof="0" dirty="0"/>
                  <a:t>Digitalization of PMT signals</a:t>
                </a:r>
              </a:p>
              <a:p>
                <a:pPr lvl="0">
                  <a:buFont typeface="Courier New" panose="02070309020205020404" pitchFamily="49" charset="0"/>
                  <a:buChar char="o"/>
                </a:pPr>
                <a:r>
                  <a:rPr lang="en-US" sz="1800" noProof="0" dirty="0"/>
                  <a:t>Configurable gain/trigger threshold to optimize the acceptance</a:t>
                </a:r>
              </a:p>
              <a:p>
                <a:pPr lvl="0">
                  <a:buFont typeface="Courier New" panose="02070309020205020404" pitchFamily="49" charset="0"/>
                  <a:buChar char="o"/>
                </a:pPr>
                <a:r>
                  <a:rPr lang="en-US" sz="1800" noProof="0" dirty="0"/>
                  <a:t>Two configurable gain chain</a:t>
                </a:r>
              </a:p>
              <a:p>
                <a:pPr lvl="0">
                  <a:buFont typeface="Courier New" panose="02070309020205020404" pitchFamily="49" charset="0"/>
                  <a:buChar char="o"/>
                </a:pPr>
                <a:r>
                  <a:rPr lang="en-US" sz="1800" noProof="0" dirty="0"/>
                  <a:t>Different trigger configurations to match different orbital zones and particles</a:t>
                </a:r>
              </a:p>
              <a:p>
                <a:pPr lvl="0">
                  <a:buFont typeface="Courier New" panose="02070309020205020404" pitchFamily="49" charset="0"/>
                  <a:buChar char="o"/>
                </a:pPr>
                <a:r>
                  <a:rPr lang="en-US" sz="1800" noProof="0" dirty="0"/>
                  <a:t>Rate meters for each PMT and trigger configuration</a:t>
                </a:r>
                <a:endParaRPr lang="en-US" b="1" noProof="0" dirty="0">
                  <a:solidFill>
                    <a:schemeClr val="accent5">
                      <a:lumMod val="75000"/>
                    </a:schemeClr>
                  </a:solidFill>
                </a:endParaRPr>
              </a:p>
              <a:p>
                <a:pPr marL="0" indent="0">
                  <a:buNone/>
                </a:pPr>
                <a:endParaRPr lang="en-US" noProof="0" dirty="0"/>
              </a:p>
            </p:txBody>
          </p:sp>
        </mc:Choice>
        <mc:Fallback>
          <p:sp>
            <p:nvSpPr>
              <p:cNvPr id="3" name="Segnaposto contenuto 2"/>
              <p:cNvSpPr>
                <a:spLocks noGrp="1" noRot="1" noChangeAspect="1" noMove="1" noResize="1" noEditPoints="1" noAdjustHandles="1" noChangeArrowheads="1" noChangeShapeType="1" noTextEdit="1"/>
              </p:cNvSpPr>
              <p:nvPr>
                <p:ph idx="1"/>
              </p:nvPr>
            </p:nvSpPr>
            <p:spPr>
              <a:xfrm>
                <a:off x="515380" y="1293500"/>
                <a:ext cx="6516723" cy="3863692"/>
              </a:xfrm>
              <a:blipFill>
                <a:blip r:embed="rId4"/>
                <a:stretch>
                  <a:fillRect l="-842" t="-1420"/>
                </a:stretch>
              </a:blipFill>
            </p:spPr>
            <p:txBody>
              <a:bodyPr/>
              <a:lstStyle/>
              <a:p>
                <a:r>
                  <a:rPr lang="it-IT">
                    <a:noFill/>
                  </a:rPr>
                  <a:t> </a:t>
                </a:r>
              </a:p>
            </p:txBody>
          </p:sp>
        </mc:Fallback>
      </mc:AlternateContent>
      <p:sp>
        <p:nvSpPr>
          <p:cNvPr id="12" name="CasellaDiTesto 11">
            <a:extLst>
              <a:ext uri="{FF2B5EF4-FFF2-40B4-BE49-F238E27FC236}">
                <a16:creationId xmlns:a16="http://schemas.microsoft.com/office/drawing/2014/main" id="{E21AFDDC-E5EB-0E70-3D58-1137736033BD}"/>
              </a:ext>
            </a:extLst>
          </p:cNvPr>
          <p:cNvSpPr txBox="1"/>
          <p:nvPr/>
        </p:nvSpPr>
        <p:spPr>
          <a:xfrm>
            <a:off x="515380" y="4765501"/>
            <a:ext cx="5498641" cy="1615827"/>
          </a:xfrm>
          <a:prstGeom prst="rect">
            <a:avLst/>
          </a:prstGeom>
          <a:noFill/>
        </p:spPr>
        <p:txBody>
          <a:bodyPr wrap="square">
            <a:spAutoFit/>
          </a:bodyPr>
          <a:lstStyle/>
          <a:p>
            <a:pPr>
              <a:lnSpc>
                <a:spcPct val="150000"/>
              </a:lnSpc>
            </a:pPr>
            <a:r>
              <a:rPr lang="en-US" b="1" noProof="0" dirty="0">
                <a:solidFill>
                  <a:srgbClr val="C00000"/>
                </a:solidFill>
                <a:cs typeface="Helvetica" panose="020B0604020202020204" pitchFamily="34" charset="0"/>
              </a:rPr>
              <a:t>From HEPD-01 to HEPD-02:</a:t>
            </a:r>
          </a:p>
          <a:p>
            <a:pPr marL="285750" indent="-285750">
              <a:buFont typeface="Wingdings" panose="05000000000000000000" pitchFamily="2" charset="2"/>
              <a:buChar char="Ø"/>
            </a:pPr>
            <a:r>
              <a:rPr lang="en-US" noProof="0" dirty="0">
                <a:cs typeface="Helvetica" panose="020B0604020202020204" pitchFamily="34" charset="0"/>
              </a:rPr>
              <a:t>High trigger rate at polar regions: improved trigger logic and pre-scaling</a:t>
            </a:r>
          </a:p>
          <a:p>
            <a:pPr marL="285750" indent="-285750">
              <a:buFont typeface="Wingdings" panose="05000000000000000000" pitchFamily="2" charset="2"/>
              <a:buChar char="Ø"/>
            </a:pPr>
            <a:r>
              <a:rPr lang="en-US" noProof="0" dirty="0">
                <a:cs typeface="Helvetica" panose="020B0604020202020204" pitchFamily="34" charset="0"/>
              </a:rPr>
              <a:t>Larger amount of acquired data: mass memory on board for buffering</a:t>
            </a:r>
          </a:p>
        </p:txBody>
      </p:sp>
      <p:sp>
        <p:nvSpPr>
          <p:cNvPr id="10" name="Segnaposto numero diapositiva 9">
            <a:extLst>
              <a:ext uri="{FF2B5EF4-FFF2-40B4-BE49-F238E27FC236}">
                <a16:creationId xmlns:a16="http://schemas.microsoft.com/office/drawing/2014/main" id="{EF92A387-E9DA-B807-4C24-FF6A7410D6C1}"/>
              </a:ext>
            </a:extLst>
          </p:cNvPr>
          <p:cNvSpPr>
            <a:spLocks noGrp="1"/>
          </p:cNvSpPr>
          <p:nvPr>
            <p:ph type="sldNum" sz="quarter" idx="12"/>
          </p:nvPr>
        </p:nvSpPr>
        <p:spPr/>
        <p:txBody>
          <a:bodyPr/>
          <a:lstStyle/>
          <a:p>
            <a:fld id="{BFA7651A-8C76-4CD3-A460-B81892AEEC93}" type="slidenum">
              <a:rPr lang="en-US" noProof="0" smtClean="0"/>
              <a:pPr/>
              <a:t>36</a:t>
            </a:fld>
            <a:endParaRPr lang="en-US" noProof="0" dirty="0"/>
          </a:p>
        </p:txBody>
      </p:sp>
      <p:pic>
        <p:nvPicPr>
          <p:cNvPr id="8" name="Immagine 7">
            <a:extLst>
              <a:ext uri="{FF2B5EF4-FFF2-40B4-BE49-F238E27FC236}">
                <a16:creationId xmlns:a16="http://schemas.microsoft.com/office/drawing/2014/main" id="{93D7542C-535F-E1DA-1300-D4875B5236B6}"/>
              </a:ext>
            </a:extLst>
          </p:cNvPr>
          <p:cNvPicPr>
            <a:picLocks noChangeAspect="1"/>
          </p:cNvPicPr>
          <p:nvPr/>
        </p:nvPicPr>
        <p:blipFill rotWithShape="1">
          <a:blip r:embed="rId5"/>
          <a:srcRect r="13266"/>
          <a:stretch/>
        </p:blipFill>
        <p:spPr>
          <a:xfrm>
            <a:off x="7644172" y="209469"/>
            <a:ext cx="4413248" cy="2406811"/>
          </a:xfrm>
          <a:prstGeom prst="rect">
            <a:avLst/>
          </a:prstGeom>
        </p:spPr>
      </p:pic>
      <p:pic>
        <p:nvPicPr>
          <p:cNvPr id="11" name="Immagine 10">
            <a:extLst>
              <a:ext uri="{FF2B5EF4-FFF2-40B4-BE49-F238E27FC236}">
                <a16:creationId xmlns:a16="http://schemas.microsoft.com/office/drawing/2014/main" id="{56E28B7D-77B3-D607-6D43-81E911FCF175}"/>
              </a:ext>
            </a:extLst>
          </p:cNvPr>
          <p:cNvPicPr>
            <a:picLocks noChangeAspect="1"/>
          </p:cNvPicPr>
          <p:nvPr/>
        </p:nvPicPr>
        <p:blipFill>
          <a:blip r:embed="rId6"/>
          <a:stretch>
            <a:fillRect/>
          </a:stretch>
        </p:blipFill>
        <p:spPr>
          <a:xfrm>
            <a:off x="8184232" y="2750513"/>
            <a:ext cx="3253037" cy="2060776"/>
          </a:xfrm>
          <a:prstGeom prst="rect">
            <a:avLst/>
          </a:prstGeom>
          <a:ln w="28575">
            <a:solidFill>
              <a:schemeClr val="tx1"/>
            </a:solidFill>
          </a:ln>
        </p:spPr>
      </p:pic>
      <p:sp>
        <p:nvSpPr>
          <p:cNvPr id="14" name="CasellaDiTesto 13">
            <a:extLst>
              <a:ext uri="{FF2B5EF4-FFF2-40B4-BE49-F238E27FC236}">
                <a16:creationId xmlns:a16="http://schemas.microsoft.com/office/drawing/2014/main" id="{06CE6CCE-D039-A917-7187-E8B8CB6C3F8C}"/>
              </a:ext>
            </a:extLst>
          </p:cNvPr>
          <p:cNvSpPr txBox="1"/>
          <p:nvPr/>
        </p:nvSpPr>
        <p:spPr>
          <a:xfrm>
            <a:off x="10668508" y="2672916"/>
            <a:ext cx="1302328" cy="338554"/>
          </a:xfrm>
          <a:prstGeom prst="rect">
            <a:avLst/>
          </a:prstGeom>
          <a:noFill/>
        </p:spPr>
        <p:txBody>
          <a:bodyPr wrap="square">
            <a:spAutoFit/>
          </a:bodyPr>
          <a:lstStyle/>
          <a:p>
            <a:r>
              <a:rPr lang="en-US" sz="1600" noProof="0" dirty="0"/>
              <a:t>CITIROC</a:t>
            </a:r>
            <a:endParaRPr lang="en-US" noProof="0" dirty="0"/>
          </a:p>
        </p:txBody>
      </p:sp>
      <p:sp>
        <p:nvSpPr>
          <p:cNvPr id="15" name="Segnaposto piè di pagina 14">
            <a:extLst>
              <a:ext uri="{FF2B5EF4-FFF2-40B4-BE49-F238E27FC236}">
                <a16:creationId xmlns:a16="http://schemas.microsoft.com/office/drawing/2014/main" id="{6D3E14DB-B4D4-85CC-C517-2CB5813B7C4F}"/>
              </a:ext>
            </a:extLst>
          </p:cNvPr>
          <p:cNvSpPr>
            <a:spLocks noGrp="1"/>
          </p:cNvSpPr>
          <p:nvPr>
            <p:ph type="ftr" sz="quarter" idx="11"/>
          </p:nvPr>
        </p:nvSpPr>
        <p:spPr/>
        <p:txBody>
          <a:bodyPr/>
          <a:lstStyle/>
          <a:p>
            <a:r>
              <a:rPr lang="en-US" noProof="0" dirty="0"/>
              <a:t>TDAQ for space - V. Scotti</a:t>
            </a:r>
          </a:p>
        </p:txBody>
      </p:sp>
    </p:spTree>
    <p:extLst>
      <p:ext uri="{BB962C8B-B14F-4D97-AF65-F5344CB8AC3E}">
        <p14:creationId xmlns:p14="http://schemas.microsoft.com/office/powerpoint/2010/main" val="2110527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18A55A2-A37C-ADA0-5C7E-99C08541909D}"/>
              </a:ext>
            </a:extLst>
          </p:cNvPr>
          <p:cNvSpPr>
            <a:spLocks noGrp="1"/>
          </p:cNvSpPr>
          <p:nvPr>
            <p:ph type="title"/>
          </p:nvPr>
        </p:nvSpPr>
        <p:spPr/>
        <p:txBody>
          <a:bodyPr/>
          <a:lstStyle/>
          <a:p>
            <a:r>
              <a:rPr lang="en-US" noProof="0" dirty="0"/>
              <a:t>HEPD trigger board architecture</a:t>
            </a:r>
          </a:p>
        </p:txBody>
      </p:sp>
      <p:sp>
        <p:nvSpPr>
          <p:cNvPr id="3" name="Segnaposto contenuto 2">
            <a:extLst>
              <a:ext uri="{FF2B5EF4-FFF2-40B4-BE49-F238E27FC236}">
                <a16:creationId xmlns:a16="http://schemas.microsoft.com/office/drawing/2014/main" id="{BC78D3DA-8258-DD92-C0A5-863B107576D6}"/>
              </a:ext>
            </a:extLst>
          </p:cNvPr>
          <p:cNvSpPr>
            <a:spLocks noGrp="1"/>
          </p:cNvSpPr>
          <p:nvPr>
            <p:ph idx="1"/>
          </p:nvPr>
        </p:nvSpPr>
        <p:spPr>
          <a:xfrm>
            <a:off x="191344" y="1628800"/>
            <a:ext cx="3312368" cy="5076564"/>
          </a:xfrm>
        </p:spPr>
        <p:txBody>
          <a:bodyPr/>
          <a:lstStyle/>
          <a:p>
            <a:pPr>
              <a:buFont typeface="Arial" panose="020B0604020202020204" pitchFamily="34" charset="0"/>
              <a:buChar char="•"/>
            </a:pPr>
            <a:r>
              <a:rPr lang="en-US" sz="1800" kern="0" noProof="0" dirty="0">
                <a:solidFill>
                  <a:srgbClr val="002060"/>
                </a:solidFill>
                <a:cs typeface="Helvetica" panose="020B0604020202020204" pitchFamily="34" charset="0"/>
              </a:rPr>
              <a:t>Custom designed </a:t>
            </a:r>
          </a:p>
          <a:p>
            <a:pPr>
              <a:buFont typeface="Arial" panose="020B0604020202020204" pitchFamily="34" charset="0"/>
              <a:buChar char="•"/>
            </a:pPr>
            <a:r>
              <a:rPr lang="en-US" sz="1800" kern="0" noProof="0" dirty="0">
                <a:solidFill>
                  <a:srgbClr val="002060"/>
                </a:solidFill>
                <a:cs typeface="Helvetica" panose="020B0604020202020204" pitchFamily="34" charset="0"/>
              </a:rPr>
              <a:t>64 channels in common for HOT and COLD sides</a:t>
            </a:r>
          </a:p>
          <a:p>
            <a:pPr>
              <a:buFont typeface="Arial" panose="020B0604020202020204" pitchFamily="34" charset="0"/>
              <a:buChar char="•"/>
            </a:pPr>
            <a:r>
              <a:rPr lang="en-US" sz="1800" kern="0" noProof="0" dirty="0">
                <a:solidFill>
                  <a:srgbClr val="002060"/>
                </a:solidFill>
                <a:cs typeface="Helvetica" panose="020B0604020202020204" pitchFamily="34" charset="0"/>
              </a:rPr>
              <a:t>On each side (H&amp;C): </a:t>
            </a:r>
          </a:p>
          <a:p>
            <a:pPr lvl="1">
              <a:buFont typeface="Arial" panose="020B0604020202020204" pitchFamily="34" charset="0"/>
              <a:buChar char="•"/>
            </a:pPr>
            <a:r>
              <a:rPr lang="en-US" sz="1400" kern="0" noProof="0" dirty="0">
                <a:solidFill>
                  <a:srgbClr val="002060"/>
                </a:solidFill>
                <a:cs typeface="Helvetica" panose="020B0604020202020204" pitchFamily="34" charset="0"/>
              </a:rPr>
              <a:t>FPGA: </a:t>
            </a:r>
            <a:r>
              <a:rPr lang="en-US" sz="1400" kern="0" noProof="0" dirty="0" err="1">
                <a:solidFill>
                  <a:srgbClr val="002060"/>
                </a:solidFill>
                <a:cs typeface="Helvetica" panose="020B0604020202020204" pitchFamily="34" charset="0"/>
              </a:rPr>
              <a:t>MicroSemi</a:t>
            </a:r>
            <a:r>
              <a:rPr lang="en-US" sz="1400" kern="0" noProof="0" dirty="0">
                <a:solidFill>
                  <a:srgbClr val="002060"/>
                </a:solidFill>
                <a:cs typeface="Helvetica" panose="020B0604020202020204" pitchFamily="34" charset="0"/>
              </a:rPr>
              <a:t> </a:t>
            </a:r>
            <a:r>
              <a:rPr lang="en-US" sz="1400" kern="0" noProof="0" dirty="0" err="1">
                <a:solidFill>
                  <a:srgbClr val="002060"/>
                </a:solidFill>
                <a:cs typeface="Helvetica" panose="020B0604020202020204" pitchFamily="34" charset="0"/>
              </a:rPr>
              <a:t>ProASIC</a:t>
            </a:r>
            <a:r>
              <a:rPr lang="en-US" sz="1400" kern="0" noProof="0" dirty="0">
                <a:solidFill>
                  <a:srgbClr val="002060"/>
                </a:solidFill>
                <a:cs typeface="Helvetica" panose="020B0604020202020204" pitchFamily="34" charset="0"/>
              </a:rPr>
              <a:t> A3PE3000 </a:t>
            </a:r>
          </a:p>
          <a:p>
            <a:pPr lvl="1">
              <a:buFont typeface="Arial" panose="020B0604020202020204" pitchFamily="34" charset="0"/>
              <a:buChar char="•"/>
            </a:pPr>
            <a:r>
              <a:rPr lang="en-US" sz="1400" kern="0" noProof="0" dirty="0">
                <a:solidFill>
                  <a:srgbClr val="002060"/>
                </a:solidFill>
                <a:cs typeface="Helvetica" panose="020B0604020202020204" pitchFamily="34" charset="0"/>
              </a:rPr>
              <a:t>2 </a:t>
            </a:r>
            <a:r>
              <a:rPr lang="en-US" sz="1400" b="1" kern="0" noProof="0" dirty="0">
                <a:solidFill>
                  <a:srgbClr val="002060"/>
                </a:solidFill>
                <a:cs typeface="Helvetica" panose="020B0604020202020204" pitchFamily="34" charset="0"/>
              </a:rPr>
              <a:t>ASIC</a:t>
            </a:r>
            <a:r>
              <a:rPr lang="en-US" sz="1400" kern="0" noProof="0" dirty="0">
                <a:solidFill>
                  <a:srgbClr val="002060"/>
                </a:solidFill>
                <a:cs typeface="Helvetica" panose="020B0604020202020204" pitchFamily="34" charset="0"/>
              </a:rPr>
              <a:t>: CITIROC 1A </a:t>
            </a:r>
            <a:r>
              <a:rPr lang="en-US" sz="1400" kern="0" noProof="0" dirty="0" err="1">
                <a:solidFill>
                  <a:srgbClr val="002060"/>
                </a:solidFill>
                <a:cs typeface="Helvetica" panose="020B0604020202020204" pitchFamily="34" charset="0"/>
              </a:rPr>
              <a:t>Weeroc</a:t>
            </a:r>
            <a:endParaRPr lang="en-US" sz="1400" kern="0" noProof="0" dirty="0">
              <a:solidFill>
                <a:srgbClr val="002060"/>
              </a:solidFill>
              <a:cs typeface="Helvetica" panose="020B0604020202020204" pitchFamily="34" charset="0"/>
            </a:endParaRPr>
          </a:p>
          <a:p>
            <a:pPr lvl="1">
              <a:buFont typeface="Arial" panose="020B0604020202020204" pitchFamily="34" charset="0"/>
              <a:buChar char="•"/>
            </a:pPr>
            <a:r>
              <a:rPr lang="en-US" sz="1400" kern="0" noProof="0" dirty="0">
                <a:solidFill>
                  <a:srgbClr val="002060"/>
                </a:solidFill>
                <a:cs typeface="Helvetica" panose="020B0604020202020204" pitchFamily="34" charset="0"/>
              </a:rPr>
              <a:t>4 ADC: </a:t>
            </a:r>
            <a:r>
              <a:rPr lang="en-US" sz="1400" noProof="0" dirty="0">
                <a:solidFill>
                  <a:srgbClr val="002060"/>
                </a:solidFill>
                <a:cs typeface="Helvetica" panose="020B0604020202020204" pitchFamily="34" charset="0"/>
              </a:rPr>
              <a:t>AD7274 (12 bits, 24 MHz)</a:t>
            </a:r>
            <a:endParaRPr lang="en-US" sz="1400" kern="0" noProof="0" dirty="0">
              <a:solidFill>
                <a:srgbClr val="002060"/>
              </a:solidFill>
              <a:cs typeface="Helvetica" panose="020B0604020202020204" pitchFamily="34" charset="0"/>
            </a:endParaRPr>
          </a:p>
          <a:p>
            <a:r>
              <a:rPr lang="en-US" sz="1800" noProof="0" dirty="0">
                <a:solidFill>
                  <a:srgbClr val="002060"/>
                </a:solidFill>
              </a:rPr>
              <a:t>Signals coming from the last </a:t>
            </a:r>
            <a:r>
              <a:rPr lang="en-US" sz="1800" noProof="0" dirty="0" err="1">
                <a:solidFill>
                  <a:srgbClr val="002060"/>
                </a:solidFill>
              </a:rPr>
              <a:t>dinode</a:t>
            </a:r>
            <a:r>
              <a:rPr lang="en-US" sz="1800" noProof="0" dirty="0">
                <a:solidFill>
                  <a:srgbClr val="002060"/>
                </a:solidFill>
              </a:rPr>
              <a:t> of PMTs</a:t>
            </a:r>
          </a:p>
          <a:p>
            <a:pPr lvl="1"/>
            <a:r>
              <a:rPr lang="en-US" sz="1600" noProof="0" dirty="0">
                <a:solidFill>
                  <a:srgbClr val="002060"/>
                </a:solidFill>
              </a:rPr>
              <a:t>Reduce power consumption</a:t>
            </a:r>
          </a:p>
          <a:p>
            <a:pPr lvl="1"/>
            <a:r>
              <a:rPr lang="en-US" sz="1600" noProof="0" dirty="0">
                <a:solidFill>
                  <a:srgbClr val="002060"/>
                </a:solidFill>
              </a:rPr>
              <a:t>Simplify design (no inverters)</a:t>
            </a:r>
          </a:p>
          <a:p>
            <a:r>
              <a:rPr lang="en-US" sz="1800" noProof="0" dirty="0">
                <a:solidFill>
                  <a:srgbClr val="002060"/>
                </a:solidFill>
              </a:rPr>
              <a:t>Coaxial cables RG178 to improve noise immunity</a:t>
            </a:r>
          </a:p>
          <a:p>
            <a:endParaRPr lang="en-US" noProof="0" dirty="0"/>
          </a:p>
        </p:txBody>
      </p:sp>
      <p:pic>
        <p:nvPicPr>
          <p:cNvPr id="17" name="Immagine 16">
            <a:extLst>
              <a:ext uri="{FF2B5EF4-FFF2-40B4-BE49-F238E27FC236}">
                <a16:creationId xmlns:a16="http://schemas.microsoft.com/office/drawing/2014/main" id="{47113E78-FB53-E17B-9E48-CD108ECA8331}"/>
              </a:ext>
            </a:extLst>
          </p:cNvPr>
          <p:cNvPicPr>
            <a:picLocks noChangeAspect="1"/>
          </p:cNvPicPr>
          <p:nvPr/>
        </p:nvPicPr>
        <p:blipFill>
          <a:blip r:embed="rId3"/>
          <a:stretch>
            <a:fillRect/>
          </a:stretch>
        </p:blipFill>
        <p:spPr>
          <a:xfrm>
            <a:off x="3395700" y="1399517"/>
            <a:ext cx="4340924" cy="3230361"/>
          </a:xfrm>
          <a:prstGeom prst="rect">
            <a:avLst/>
          </a:prstGeom>
        </p:spPr>
      </p:pic>
      <p:pic>
        <p:nvPicPr>
          <p:cNvPr id="22" name="Immagine 21">
            <a:extLst>
              <a:ext uri="{FF2B5EF4-FFF2-40B4-BE49-F238E27FC236}">
                <a16:creationId xmlns:a16="http://schemas.microsoft.com/office/drawing/2014/main" id="{ED6E42B1-1819-E586-2833-57DF070DC3FC}"/>
              </a:ext>
            </a:extLst>
          </p:cNvPr>
          <p:cNvPicPr>
            <a:picLocks noChangeAspect="1"/>
          </p:cNvPicPr>
          <p:nvPr/>
        </p:nvPicPr>
        <p:blipFill>
          <a:blip r:embed="rId4"/>
          <a:stretch>
            <a:fillRect/>
          </a:stretch>
        </p:blipFill>
        <p:spPr>
          <a:xfrm>
            <a:off x="4062231" y="4773894"/>
            <a:ext cx="7290353" cy="1821191"/>
          </a:xfrm>
          <a:prstGeom prst="rect">
            <a:avLst/>
          </a:prstGeom>
        </p:spPr>
      </p:pic>
      <p:pic>
        <p:nvPicPr>
          <p:cNvPr id="37" name="Immagine 36">
            <a:extLst>
              <a:ext uri="{FF2B5EF4-FFF2-40B4-BE49-F238E27FC236}">
                <a16:creationId xmlns:a16="http://schemas.microsoft.com/office/drawing/2014/main" id="{58E41168-2D2C-6767-10B4-073FBA42DCFA}"/>
              </a:ext>
            </a:extLst>
          </p:cNvPr>
          <p:cNvPicPr>
            <a:picLocks noChangeAspect="1"/>
          </p:cNvPicPr>
          <p:nvPr/>
        </p:nvPicPr>
        <p:blipFill>
          <a:blip r:embed="rId5"/>
          <a:stretch>
            <a:fillRect/>
          </a:stretch>
        </p:blipFill>
        <p:spPr>
          <a:xfrm>
            <a:off x="7828267" y="944724"/>
            <a:ext cx="4363733" cy="3794841"/>
          </a:xfrm>
          <a:prstGeom prst="rect">
            <a:avLst/>
          </a:prstGeom>
        </p:spPr>
      </p:pic>
      <p:sp>
        <p:nvSpPr>
          <p:cNvPr id="8" name="Segnaposto piè di pagina 7">
            <a:extLst>
              <a:ext uri="{FF2B5EF4-FFF2-40B4-BE49-F238E27FC236}">
                <a16:creationId xmlns:a16="http://schemas.microsoft.com/office/drawing/2014/main" id="{EE3EAD46-A528-5948-9475-BC97D8F1A12D}"/>
              </a:ext>
            </a:extLst>
          </p:cNvPr>
          <p:cNvSpPr>
            <a:spLocks noGrp="1"/>
          </p:cNvSpPr>
          <p:nvPr>
            <p:ph type="ftr" sz="quarter" idx="11"/>
          </p:nvPr>
        </p:nvSpPr>
        <p:spPr/>
        <p:txBody>
          <a:bodyPr/>
          <a:lstStyle/>
          <a:p>
            <a:r>
              <a:rPr lang="en-US" noProof="0" dirty="0"/>
              <a:t>TDAQ for space - V. Scotti</a:t>
            </a:r>
          </a:p>
        </p:txBody>
      </p:sp>
      <p:sp>
        <p:nvSpPr>
          <p:cNvPr id="9" name="Segnaposto numero diapositiva 8">
            <a:extLst>
              <a:ext uri="{FF2B5EF4-FFF2-40B4-BE49-F238E27FC236}">
                <a16:creationId xmlns:a16="http://schemas.microsoft.com/office/drawing/2014/main" id="{BD3D0B14-64B8-39E4-9BE9-91C9182CEDE5}"/>
              </a:ext>
            </a:extLst>
          </p:cNvPr>
          <p:cNvSpPr>
            <a:spLocks noGrp="1"/>
          </p:cNvSpPr>
          <p:nvPr>
            <p:ph type="sldNum" sz="quarter" idx="12"/>
          </p:nvPr>
        </p:nvSpPr>
        <p:spPr/>
        <p:txBody>
          <a:bodyPr/>
          <a:lstStyle/>
          <a:p>
            <a:fld id="{BFA7651A-8C76-4CD3-A460-B81892AEEC93}" type="slidenum">
              <a:rPr lang="en-US" noProof="0" smtClean="0"/>
              <a:pPr/>
              <a:t>37</a:t>
            </a:fld>
            <a:endParaRPr lang="en-US" noProof="0" dirty="0"/>
          </a:p>
        </p:txBody>
      </p:sp>
      <p:sp>
        <p:nvSpPr>
          <p:cNvPr id="6" name="Rettangolo 5">
            <a:extLst>
              <a:ext uri="{FF2B5EF4-FFF2-40B4-BE49-F238E27FC236}">
                <a16:creationId xmlns:a16="http://schemas.microsoft.com/office/drawing/2014/main" id="{B61AD735-1A6C-59A5-21EE-794B6A1A55E5}"/>
              </a:ext>
            </a:extLst>
          </p:cNvPr>
          <p:cNvSpPr/>
          <p:nvPr/>
        </p:nvSpPr>
        <p:spPr>
          <a:xfrm>
            <a:off x="5267908" y="5841268"/>
            <a:ext cx="1692188" cy="46805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387274639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CC19A0F-B921-E7A3-2615-A8913DB05A57}"/>
              </a:ext>
            </a:extLst>
          </p:cNvPr>
          <p:cNvSpPr>
            <a:spLocks noGrp="1"/>
          </p:cNvSpPr>
          <p:nvPr>
            <p:ph type="title"/>
          </p:nvPr>
        </p:nvSpPr>
        <p:spPr/>
        <p:txBody>
          <a:bodyPr/>
          <a:lstStyle/>
          <a:p>
            <a:r>
              <a:rPr lang="en-US" noProof="0" dirty="0"/>
              <a:t>HEPD trigger requirements</a:t>
            </a:r>
          </a:p>
        </p:txBody>
      </p:sp>
      <p:sp>
        <p:nvSpPr>
          <p:cNvPr id="13" name="Segnaposto numero diapositiva 12">
            <a:extLst>
              <a:ext uri="{FF2B5EF4-FFF2-40B4-BE49-F238E27FC236}">
                <a16:creationId xmlns:a16="http://schemas.microsoft.com/office/drawing/2014/main" id="{114A4D98-D441-B57F-79CE-EE2F2E5891F9}"/>
              </a:ext>
            </a:extLst>
          </p:cNvPr>
          <p:cNvSpPr>
            <a:spLocks noGrp="1"/>
          </p:cNvSpPr>
          <p:nvPr>
            <p:ph type="sldNum" sz="quarter" idx="12"/>
          </p:nvPr>
        </p:nvSpPr>
        <p:spPr/>
        <p:txBody>
          <a:bodyPr/>
          <a:lstStyle/>
          <a:p>
            <a:fld id="{BFA7651A-8C76-4CD3-A460-B81892AEEC93}" type="slidenum">
              <a:rPr lang="en-US" noProof="0" smtClean="0"/>
              <a:pPr/>
              <a:t>38</a:t>
            </a:fld>
            <a:endParaRPr lang="en-US" noProof="0" dirty="0"/>
          </a:p>
        </p:txBody>
      </p:sp>
      <p:sp>
        <p:nvSpPr>
          <p:cNvPr id="4" name="Rettangolo 3">
            <a:extLst>
              <a:ext uri="{FF2B5EF4-FFF2-40B4-BE49-F238E27FC236}">
                <a16:creationId xmlns:a16="http://schemas.microsoft.com/office/drawing/2014/main" id="{9FCD17D1-2789-54FA-5663-8EE508DAE477}"/>
              </a:ext>
            </a:extLst>
          </p:cNvPr>
          <p:cNvSpPr/>
          <p:nvPr/>
        </p:nvSpPr>
        <p:spPr>
          <a:xfrm>
            <a:off x="1919536" y="5338953"/>
            <a:ext cx="10009112" cy="646331"/>
          </a:xfrm>
          <a:prstGeom prst="rect">
            <a:avLst/>
          </a:prstGeom>
          <a:ln w="38100">
            <a:noFill/>
          </a:ln>
        </p:spPr>
        <p:txBody>
          <a:bodyPr wrap="square">
            <a:spAutoFit/>
          </a:bodyPr>
          <a:lstStyle/>
          <a:p>
            <a:pPr marL="285750" lvl="0" indent="-285750">
              <a:buFont typeface="Arial" panose="020B0604020202020204" pitchFamily="34" charset="0"/>
              <a:buChar char="•"/>
            </a:pPr>
            <a:r>
              <a:rPr lang="en-US" b="1" noProof="0" dirty="0">
                <a:solidFill>
                  <a:srgbClr val="C00000"/>
                </a:solidFill>
              </a:rPr>
              <a:t>Flexible: </a:t>
            </a:r>
            <a:r>
              <a:rPr lang="en-US" noProof="0" dirty="0">
                <a:solidFill>
                  <a:srgbClr val="000000"/>
                </a:solidFill>
              </a:rPr>
              <a:t>combinations of signals from TR1, TR2 and CALO form trigger configuration selectable in flight</a:t>
            </a:r>
            <a:endParaRPr lang="en-US" noProof="0" dirty="0">
              <a:solidFill>
                <a:srgbClr val="C00000"/>
              </a:solidFill>
            </a:endParaRPr>
          </a:p>
          <a:p>
            <a:pPr marL="285750" lvl="0" indent="-285750">
              <a:buFont typeface="Arial" panose="020B0604020202020204" pitchFamily="34" charset="0"/>
              <a:buChar char="•"/>
            </a:pPr>
            <a:r>
              <a:rPr lang="en-US" b="1" noProof="0" dirty="0">
                <a:solidFill>
                  <a:srgbClr val="C00000"/>
                </a:solidFill>
              </a:rPr>
              <a:t>Strong</a:t>
            </a:r>
            <a:r>
              <a:rPr lang="en-US" noProof="0" dirty="0"/>
              <a:t>: to cope with increased </a:t>
            </a:r>
            <a:r>
              <a:rPr lang="en-US" sz="1800" noProof="0" dirty="0"/>
              <a:t>fluxes of particles at polar orbits</a:t>
            </a:r>
            <a:endParaRPr lang="en-US" noProof="0" dirty="0">
              <a:solidFill>
                <a:prstClr val="black"/>
              </a:solidFill>
            </a:endParaRPr>
          </a:p>
        </p:txBody>
      </p:sp>
      <p:sp>
        <p:nvSpPr>
          <p:cNvPr id="7" name="CasellaDiTesto 6">
            <a:extLst>
              <a:ext uri="{FF2B5EF4-FFF2-40B4-BE49-F238E27FC236}">
                <a16:creationId xmlns:a16="http://schemas.microsoft.com/office/drawing/2014/main" id="{09D0BBCC-A3F2-BFAE-6DAB-EE4D0ED2DC9F}"/>
              </a:ext>
            </a:extLst>
          </p:cNvPr>
          <p:cNvSpPr txBox="1"/>
          <p:nvPr/>
        </p:nvSpPr>
        <p:spPr>
          <a:xfrm>
            <a:off x="631820" y="5443541"/>
            <a:ext cx="6523538" cy="369332"/>
          </a:xfrm>
          <a:prstGeom prst="rect">
            <a:avLst/>
          </a:prstGeom>
          <a:noFill/>
        </p:spPr>
        <p:txBody>
          <a:bodyPr wrap="square">
            <a:spAutoFit/>
          </a:bodyPr>
          <a:lstStyle/>
          <a:p>
            <a:pPr lvl="0"/>
            <a:r>
              <a:rPr lang="en-US" b="1" noProof="0" dirty="0">
                <a:solidFill>
                  <a:srgbClr val="C00000"/>
                </a:solidFill>
              </a:rPr>
              <a:t>Trigger logic:</a:t>
            </a:r>
          </a:p>
        </p:txBody>
      </p:sp>
      <p:sp>
        <p:nvSpPr>
          <p:cNvPr id="5" name="Segnaposto piè di pagina 4">
            <a:extLst>
              <a:ext uri="{FF2B5EF4-FFF2-40B4-BE49-F238E27FC236}">
                <a16:creationId xmlns:a16="http://schemas.microsoft.com/office/drawing/2014/main" id="{46108620-EE13-4777-FC6A-47DE768CED67}"/>
              </a:ext>
            </a:extLst>
          </p:cNvPr>
          <p:cNvSpPr>
            <a:spLocks noGrp="1"/>
          </p:cNvSpPr>
          <p:nvPr>
            <p:ph type="ftr" sz="quarter" idx="11"/>
          </p:nvPr>
        </p:nvSpPr>
        <p:spPr/>
        <p:txBody>
          <a:bodyPr/>
          <a:lstStyle/>
          <a:p>
            <a:r>
              <a:rPr lang="en-US" noProof="0" dirty="0"/>
              <a:t>TDAQ for space - V. Scotti</a:t>
            </a:r>
          </a:p>
        </p:txBody>
      </p:sp>
      <p:pic>
        <p:nvPicPr>
          <p:cNvPr id="8" name="Immagine 7">
            <a:extLst>
              <a:ext uri="{FF2B5EF4-FFF2-40B4-BE49-F238E27FC236}">
                <a16:creationId xmlns:a16="http://schemas.microsoft.com/office/drawing/2014/main" id="{E0895E50-70CA-82AD-6791-C560EDE79679}"/>
              </a:ext>
            </a:extLst>
          </p:cNvPr>
          <p:cNvPicPr>
            <a:picLocks noChangeAspect="1"/>
          </p:cNvPicPr>
          <p:nvPr/>
        </p:nvPicPr>
        <p:blipFill>
          <a:blip r:embed="rId3"/>
          <a:stretch>
            <a:fillRect/>
          </a:stretch>
        </p:blipFill>
        <p:spPr>
          <a:xfrm>
            <a:off x="515380" y="1345914"/>
            <a:ext cx="6712147" cy="3595254"/>
          </a:xfrm>
          <a:prstGeom prst="rect">
            <a:avLst/>
          </a:prstGeom>
        </p:spPr>
      </p:pic>
      <p:sp>
        <p:nvSpPr>
          <p:cNvPr id="10" name="Segnaposto contenuto 2">
            <a:extLst>
              <a:ext uri="{FF2B5EF4-FFF2-40B4-BE49-F238E27FC236}">
                <a16:creationId xmlns:a16="http://schemas.microsoft.com/office/drawing/2014/main" id="{AB6035BC-CB2B-7D16-FB53-20E63F8B2095}"/>
              </a:ext>
            </a:extLst>
          </p:cNvPr>
          <p:cNvSpPr txBox="1">
            <a:spLocks/>
          </p:cNvSpPr>
          <p:nvPr/>
        </p:nvSpPr>
        <p:spPr>
          <a:xfrm>
            <a:off x="7428148" y="1334182"/>
            <a:ext cx="3925652" cy="446593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en-US" sz="1800" noProof="0" dirty="0">
                <a:latin typeface="Calibri" panose="020F0502020204030204" pitchFamily="34" charset="0"/>
                <a:ea typeface="Calibri" panose="020F0502020204030204" pitchFamily="34" charset="0"/>
                <a:cs typeface="Times New Roman" panose="02020603050405020304" pitchFamily="18" charset="0"/>
              </a:rPr>
              <a:t>Along the orbit of CSES-02 particle </a:t>
            </a:r>
            <a:r>
              <a:rPr lang="en-US" sz="1800" b="1" noProof="0" dirty="0">
                <a:latin typeface="Calibri" panose="020F0502020204030204" pitchFamily="34" charset="0"/>
                <a:ea typeface="Calibri" panose="020F0502020204030204" pitchFamily="34" charset="0"/>
                <a:cs typeface="Times New Roman" panose="02020603050405020304" pitchFamily="18" charset="0"/>
              </a:rPr>
              <a:t>fluxes span several orders of magnitude</a:t>
            </a:r>
          </a:p>
          <a:p>
            <a:pPr>
              <a:buFont typeface="Wingdings" panose="05000000000000000000" pitchFamily="2" charset="2"/>
              <a:buChar char="Ø"/>
            </a:pPr>
            <a:r>
              <a:rPr lang="en-US" sz="1800" b="1" noProof="0" dirty="0">
                <a:latin typeface="Calibri" panose="020F0502020204030204" pitchFamily="34" charset="0"/>
              </a:rPr>
              <a:t>Expected rates up to 10 MHz</a:t>
            </a:r>
            <a:r>
              <a:rPr lang="en-US" sz="1800" noProof="0" dirty="0">
                <a:latin typeface="Calibri" panose="020F0502020204030204" pitchFamily="34" charset="0"/>
              </a:rPr>
              <a:t> (SAA), not compatible with data budget nor with event acquisition dead time</a:t>
            </a:r>
          </a:p>
          <a:p>
            <a:pPr>
              <a:buFont typeface="Wingdings" panose="05000000000000000000" pitchFamily="2" charset="2"/>
              <a:buChar char="Ø"/>
            </a:pPr>
            <a:r>
              <a:rPr lang="en-US" sz="1800" noProof="0" dirty="0">
                <a:latin typeface="Calibri" panose="020F0502020204030204" pitchFamily="34" charset="0"/>
              </a:rPr>
              <a:t>Low-energy triggers would determine the </a:t>
            </a:r>
            <a:r>
              <a:rPr lang="en-US" sz="1800" b="1" noProof="0" dirty="0">
                <a:latin typeface="Calibri" panose="020F0502020204030204" pitchFamily="34" charset="0"/>
              </a:rPr>
              <a:t>saturation</a:t>
            </a:r>
            <a:r>
              <a:rPr lang="en-US" sz="1800" noProof="0" dirty="0">
                <a:latin typeface="Calibri" panose="020F0502020204030204" pitchFamily="34" charset="0"/>
              </a:rPr>
              <a:t> of HEPD-02</a:t>
            </a:r>
            <a:endParaRPr lang="en-US" sz="1800" noProof="0" dirty="0">
              <a:latin typeface="Calibri" panose="020F0502020204030204" pitchFamily="34" charset="0"/>
              <a:ea typeface="Calibri" panose="020F0502020204030204" pitchFamily="34" charset="0"/>
              <a:cs typeface="Times New Roman" panose="02020603050405020304" pitchFamily="18" charset="0"/>
            </a:endParaRPr>
          </a:p>
          <a:p>
            <a:pPr>
              <a:buFont typeface="Wingdings" panose="05000000000000000000" pitchFamily="2" charset="2"/>
              <a:buChar char="Ø"/>
            </a:pPr>
            <a:r>
              <a:rPr lang="en-US" sz="1800" noProof="0" dirty="0">
                <a:latin typeface="Calibri" panose="020F0502020204030204" pitchFamily="34" charset="0"/>
                <a:ea typeface="Calibri" panose="020F0502020204030204" pitchFamily="34" charset="0"/>
                <a:cs typeface="Times New Roman" panose="02020603050405020304" pitchFamily="18" charset="0"/>
              </a:rPr>
              <a:t>Data acquisition must guarantee the measurement of energy spectra with a high duty cycle</a:t>
            </a:r>
          </a:p>
        </p:txBody>
      </p:sp>
    </p:spTree>
    <p:extLst>
      <p:ext uri="{BB962C8B-B14F-4D97-AF65-F5344CB8AC3E}">
        <p14:creationId xmlns:p14="http://schemas.microsoft.com/office/powerpoint/2010/main" val="325856544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Immagine 24">
            <a:extLst>
              <a:ext uri="{FF2B5EF4-FFF2-40B4-BE49-F238E27FC236}">
                <a16:creationId xmlns:a16="http://schemas.microsoft.com/office/drawing/2014/main" id="{7FAD3A58-C4C1-9DED-6D79-C58FB8000352}"/>
              </a:ext>
            </a:extLst>
          </p:cNvPr>
          <p:cNvPicPr>
            <a:picLocks noChangeAspect="1"/>
          </p:cNvPicPr>
          <p:nvPr/>
        </p:nvPicPr>
        <p:blipFill>
          <a:blip r:embed="rId3"/>
          <a:stretch>
            <a:fillRect/>
          </a:stretch>
        </p:blipFill>
        <p:spPr>
          <a:xfrm>
            <a:off x="7824192" y="1305328"/>
            <a:ext cx="4224865" cy="2423160"/>
          </a:xfrm>
          <a:prstGeom prst="rect">
            <a:avLst/>
          </a:prstGeom>
          <a:ln w="28575">
            <a:solidFill>
              <a:srgbClr val="00B0F0"/>
            </a:solidFill>
          </a:ln>
        </p:spPr>
      </p:pic>
      <p:sp>
        <p:nvSpPr>
          <p:cNvPr id="2" name="Titolo 1">
            <a:extLst>
              <a:ext uri="{FF2B5EF4-FFF2-40B4-BE49-F238E27FC236}">
                <a16:creationId xmlns:a16="http://schemas.microsoft.com/office/drawing/2014/main" id="{DCC19A0F-B921-E7A3-2615-A8913DB05A57}"/>
              </a:ext>
            </a:extLst>
          </p:cNvPr>
          <p:cNvSpPr>
            <a:spLocks noGrp="1"/>
          </p:cNvSpPr>
          <p:nvPr>
            <p:ph type="title"/>
          </p:nvPr>
        </p:nvSpPr>
        <p:spPr/>
        <p:txBody>
          <a:bodyPr/>
          <a:lstStyle/>
          <a:p>
            <a:r>
              <a:rPr lang="en-US" noProof="0" dirty="0"/>
              <a:t>Concurrent trigger masks and orbital zones</a:t>
            </a:r>
          </a:p>
        </p:txBody>
      </p:sp>
      <p:sp>
        <p:nvSpPr>
          <p:cNvPr id="3" name="Segnaposto contenuto 2">
            <a:extLst>
              <a:ext uri="{FF2B5EF4-FFF2-40B4-BE49-F238E27FC236}">
                <a16:creationId xmlns:a16="http://schemas.microsoft.com/office/drawing/2014/main" id="{C6466F27-6641-74DD-7852-F3ABFE402667}"/>
              </a:ext>
            </a:extLst>
          </p:cNvPr>
          <p:cNvSpPr>
            <a:spLocks noGrp="1"/>
          </p:cNvSpPr>
          <p:nvPr>
            <p:ph idx="1"/>
          </p:nvPr>
        </p:nvSpPr>
        <p:spPr>
          <a:xfrm flipH="1">
            <a:off x="7824192" y="3840867"/>
            <a:ext cx="4262548" cy="848273"/>
          </a:xfrm>
        </p:spPr>
        <p:txBody>
          <a:bodyPr/>
          <a:lstStyle/>
          <a:p>
            <a:pPr marL="0" indent="0">
              <a:lnSpc>
                <a:spcPct val="107000"/>
              </a:lnSpc>
              <a:spcBef>
                <a:spcPts val="0"/>
              </a:spcBef>
              <a:spcAft>
                <a:spcPts val="800"/>
              </a:spcAft>
              <a:buNone/>
            </a:pPr>
            <a:r>
              <a:rPr lang="en-US" sz="1800" noProof="0" dirty="0">
                <a:solidFill>
                  <a:srgbClr val="002060"/>
                </a:solidFill>
                <a:effectLst/>
                <a:latin typeface="Calibri" panose="020F0502020204030204" pitchFamily="34" charset="0"/>
                <a:ea typeface="Calibri" panose="020F0502020204030204" pitchFamily="34" charset="0"/>
                <a:cs typeface="Times New Roman" panose="02020603050405020304" pitchFamily="18" charset="0"/>
              </a:rPr>
              <a:t>Capability to acquire data on the SAA by selecting appropriate trigger configurations </a:t>
            </a:r>
          </a:p>
          <a:p>
            <a:pPr marL="0" indent="0">
              <a:lnSpc>
                <a:spcPct val="107000"/>
              </a:lnSpc>
              <a:spcBef>
                <a:spcPts val="0"/>
              </a:spcBef>
              <a:spcAft>
                <a:spcPts val="800"/>
              </a:spcAft>
              <a:buNone/>
            </a:pPr>
            <a:endParaRPr lang="en-US" sz="1800" noProof="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Immagine 8">
            <a:extLst>
              <a:ext uri="{FF2B5EF4-FFF2-40B4-BE49-F238E27FC236}">
                <a16:creationId xmlns:a16="http://schemas.microsoft.com/office/drawing/2014/main" id="{546DAF34-DBEF-F636-497B-6262B83A894F}"/>
              </a:ext>
            </a:extLst>
          </p:cNvPr>
          <p:cNvPicPr>
            <a:picLocks noChangeAspect="1"/>
          </p:cNvPicPr>
          <p:nvPr/>
        </p:nvPicPr>
        <p:blipFill>
          <a:blip r:embed="rId4"/>
          <a:stretch>
            <a:fillRect/>
          </a:stretch>
        </p:blipFill>
        <p:spPr>
          <a:xfrm>
            <a:off x="3144634" y="4070397"/>
            <a:ext cx="4480560" cy="2372416"/>
          </a:xfrm>
          <a:prstGeom prst="rect">
            <a:avLst/>
          </a:prstGeom>
          <a:ln w="28575">
            <a:solidFill>
              <a:srgbClr val="00B050"/>
            </a:solidFill>
          </a:ln>
        </p:spPr>
      </p:pic>
      <p:grpSp>
        <p:nvGrpSpPr>
          <p:cNvPr id="10" name="Group 4">
            <a:extLst>
              <a:ext uri="{FF2B5EF4-FFF2-40B4-BE49-F238E27FC236}">
                <a16:creationId xmlns:a16="http://schemas.microsoft.com/office/drawing/2014/main" id="{8141D80D-B4AB-B777-DE00-4F9C7F17BF70}"/>
              </a:ext>
            </a:extLst>
          </p:cNvPr>
          <p:cNvGrpSpPr>
            <a:grpSpLocks noChangeAspect="1"/>
          </p:cNvGrpSpPr>
          <p:nvPr/>
        </p:nvGrpSpPr>
        <p:grpSpPr bwMode="auto">
          <a:xfrm>
            <a:off x="0" y="2243213"/>
            <a:ext cx="3167355" cy="4102111"/>
            <a:chOff x="-16" y="822"/>
            <a:chExt cx="2050" cy="2655"/>
          </a:xfrm>
        </p:grpSpPr>
        <p:sp>
          <p:nvSpPr>
            <p:cNvPr id="13" name="AutoShape 3">
              <a:extLst>
                <a:ext uri="{FF2B5EF4-FFF2-40B4-BE49-F238E27FC236}">
                  <a16:creationId xmlns:a16="http://schemas.microsoft.com/office/drawing/2014/main" id="{E684067E-F17C-635E-F8EB-6C33A21272A0}"/>
                </a:ext>
              </a:extLst>
            </p:cNvPr>
            <p:cNvSpPr>
              <a:spLocks noChangeAspect="1" noChangeArrowheads="1" noTextEdit="1"/>
            </p:cNvSpPr>
            <p:nvPr/>
          </p:nvSpPr>
          <p:spPr bwMode="auto">
            <a:xfrm>
              <a:off x="-16" y="822"/>
              <a:ext cx="2050" cy="2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noProof="0" dirty="0"/>
            </a:p>
          </p:txBody>
        </p:sp>
        <p:pic>
          <p:nvPicPr>
            <p:cNvPr id="2053" name="Picture 5">
              <a:extLst>
                <a:ext uri="{FF2B5EF4-FFF2-40B4-BE49-F238E27FC236}">
                  <a16:creationId xmlns:a16="http://schemas.microsoft.com/office/drawing/2014/main" id="{C1FD51B2-E9B1-0D6E-2A4E-FD8FBB03CE2D}"/>
                </a:ext>
              </a:extLst>
            </p:cNvPr>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sharpenSoften amount="30000"/>
                      </a14:imgEffect>
                      <a14:imgEffect>
                        <a14:brightnessContrast contrast="41000"/>
                      </a14:imgEffect>
                    </a14:imgLayer>
                  </a14:imgProps>
                </a:ext>
                <a:ext uri="{28A0092B-C50C-407E-A947-70E740481C1C}">
                  <a14:useLocalDpi xmlns:a14="http://schemas.microsoft.com/office/drawing/2010/main" val="0"/>
                </a:ext>
              </a:extLst>
            </a:blip>
            <a:srcRect l="3336" t="3413" r="4970"/>
            <a:stretch/>
          </p:blipFill>
          <p:spPr bwMode="auto">
            <a:xfrm>
              <a:off x="52" y="913"/>
              <a:ext cx="1883" cy="2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4" name="Segnaposto piè di pagina 3">
            <a:extLst>
              <a:ext uri="{FF2B5EF4-FFF2-40B4-BE49-F238E27FC236}">
                <a16:creationId xmlns:a16="http://schemas.microsoft.com/office/drawing/2014/main" id="{A2A3199A-BCBB-E05D-32D0-6C3CAD03250E}"/>
              </a:ext>
            </a:extLst>
          </p:cNvPr>
          <p:cNvSpPr>
            <a:spLocks noGrp="1"/>
          </p:cNvSpPr>
          <p:nvPr>
            <p:ph type="ftr" sz="quarter" idx="11"/>
          </p:nvPr>
        </p:nvSpPr>
        <p:spPr/>
        <p:txBody>
          <a:bodyPr/>
          <a:lstStyle/>
          <a:p>
            <a:r>
              <a:rPr lang="en-US" noProof="0" dirty="0"/>
              <a:t>TDAQ for space - V. Scotti</a:t>
            </a:r>
          </a:p>
        </p:txBody>
      </p:sp>
      <p:sp>
        <p:nvSpPr>
          <p:cNvPr id="6" name="Segnaposto numero diapositiva 5">
            <a:extLst>
              <a:ext uri="{FF2B5EF4-FFF2-40B4-BE49-F238E27FC236}">
                <a16:creationId xmlns:a16="http://schemas.microsoft.com/office/drawing/2014/main" id="{C132EC3E-5C08-B724-3C74-B9599900DDD3}"/>
              </a:ext>
            </a:extLst>
          </p:cNvPr>
          <p:cNvSpPr>
            <a:spLocks noGrp="1"/>
          </p:cNvSpPr>
          <p:nvPr>
            <p:ph type="sldNum" sz="quarter" idx="12"/>
          </p:nvPr>
        </p:nvSpPr>
        <p:spPr/>
        <p:txBody>
          <a:bodyPr/>
          <a:lstStyle/>
          <a:p>
            <a:fld id="{BFA7651A-8C76-4CD3-A460-B81892AEEC93}" type="slidenum">
              <a:rPr lang="en-US" noProof="0" smtClean="0"/>
              <a:pPr/>
              <a:t>39</a:t>
            </a:fld>
            <a:endParaRPr lang="en-US" noProof="0" dirty="0"/>
          </a:p>
        </p:txBody>
      </p:sp>
      <p:sp>
        <p:nvSpPr>
          <p:cNvPr id="18" name="CasellaDiTesto 17">
            <a:extLst>
              <a:ext uri="{FF2B5EF4-FFF2-40B4-BE49-F238E27FC236}">
                <a16:creationId xmlns:a16="http://schemas.microsoft.com/office/drawing/2014/main" id="{EAE8EF3A-D6A3-9E31-25A0-99DEB6A34D06}"/>
              </a:ext>
            </a:extLst>
          </p:cNvPr>
          <p:cNvSpPr txBox="1"/>
          <p:nvPr/>
        </p:nvSpPr>
        <p:spPr>
          <a:xfrm>
            <a:off x="376966" y="1304764"/>
            <a:ext cx="2650270" cy="1200329"/>
          </a:xfrm>
          <a:prstGeom prst="rect">
            <a:avLst/>
          </a:prstGeom>
          <a:noFill/>
        </p:spPr>
        <p:txBody>
          <a:bodyPr wrap="square">
            <a:spAutoFit/>
          </a:bodyPr>
          <a:lstStyle/>
          <a:p>
            <a:pPr algn="ctr"/>
            <a:r>
              <a:rPr lang="en-US" b="0" i="0" u="none" strike="noStrike" baseline="0" noProof="0" dirty="0">
                <a:latin typeface="Calibri" panose="020F0502020204030204" pitchFamily="34" charset="0"/>
              </a:rPr>
              <a:t>trigger patterns for different particle penetration </a:t>
            </a:r>
            <a:r>
              <a:rPr lang="en-US" noProof="0" dirty="0"/>
              <a:t>(i.e. different energy thresholds)</a:t>
            </a:r>
          </a:p>
        </p:txBody>
      </p:sp>
      <p:pic>
        <p:nvPicPr>
          <p:cNvPr id="19" name="Immagine 18">
            <a:extLst>
              <a:ext uri="{FF2B5EF4-FFF2-40B4-BE49-F238E27FC236}">
                <a16:creationId xmlns:a16="http://schemas.microsoft.com/office/drawing/2014/main" id="{2CC4EEE0-E1DA-D3CA-35D2-59E5D37588DD}"/>
              </a:ext>
            </a:extLst>
          </p:cNvPr>
          <p:cNvPicPr>
            <a:picLocks noChangeAspect="1"/>
          </p:cNvPicPr>
          <p:nvPr/>
        </p:nvPicPr>
        <p:blipFill rotWithShape="1">
          <a:blip r:embed="rId7"/>
          <a:srcRect l="21226" r="21385" b="4240"/>
          <a:stretch/>
        </p:blipFill>
        <p:spPr>
          <a:xfrm>
            <a:off x="8803338" y="4509747"/>
            <a:ext cx="2304256" cy="2308713"/>
          </a:xfrm>
          <a:prstGeom prst="rect">
            <a:avLst/>
          </a:prstGeom>
        </p:spPr>
      </p:pic>
      <p:pic>
        <p:nvPicPr>
          <p:cNvPr id="23" name="Immagine 22">
            <a:extLst>
              <a:ext uri="{FF2B5EF4-FFF2-40B4-BE49-F238E27FC236}">
                <a16:creationId xmlns:a16="http://schemas.microsoft.com/office/drawing/2014/main" id="{1043B477-4B42-2BDC-DC6C-E8609788CA6B}"/>
              </a:ext>
            </a:extLst>
          </p:cNvPr>
          <p:cNvPicPr>
            <a:picLocks noChangeAspect="1"/>
          </p:cNvPicPr>
          <p:nvPr/>
        </p:nvPicPr>
        <p:blipFill rotWithShape="1">
          <a:blip r:embed="rId8"/>
          <a:srcRect l="1" r="-134"/>
          <a:stretch/>
        </p:blipFill>
        <p:spPr>
          <a:xfrm>
            <a:off x="3144634" y="1305328"/>
            <a:ext cx="4480560" cy="2419741"/>
          </a:xfrm>
          <a:prstGeom prst="rect">
            <a:avLst/>
          </a:prstGeom>
          <a:ln w="28575">
            <a:solidFill>
              <a:srgbClr val="00B0F0"/>
            </a:solidFill>
          </a:ln>
        </p:spPr>
      </p:pic>
      <p:sp>
        <p:nvSpPr>
          <p:cNvPr id="26" name="CasellaDiTesto 25">
            <a:extLst>
              <a:ext uri="{FF2B5EF4-FFF2-40B4-BE49-F238E27FC236}">
                <a16:creationId xmlns:a16="http://schemas.microsoft.com/office/drawing/2014/main" id="{B3B8579A-CF82-689A-B9FB-789F01F3F9BE}"/>
              </a:ext>
            </a:extLst>
          </p:cNvPr>
          <p:cNvSpPr txBox="1"/>
          <p:nvPr/>
        </p:nvSpPr>
        <p:spPr>
          <a:xfrm rot="20068394">
            <a:off x="10497778" y="1694664"/>
            <a:ext cx="1440112" cy="369332"/>
          </a:xfrm>
          <a:prstGeom prst="rect">
            <a:avLst/>
          </a:prstGeom>
          <a:solidFill>
            <a:schemeClr val="bg1"/>
          </a:solidFill>
          <a:ln w="19050">
            <a:solidFill>
              <a:srgbClr val="C00000"/>
            </a:solidFill>
          </a:ln>
        </p:spPr>
        <p:txBody>
          <a:bodyPr wrap="square">
            <a:spAutoFit/>
          </a:bodyPr>
          <a:lstStyle/>
          <a:p>
            <a:pPr algn="ctr"/>
            <a:r>
              <a:rPr lang="en-US" noProof="0" dirty="0">
                <a:latin typeface="Calibri" panose="020F0502020204030204" pitchFamily="34" charset="0"/>
                <a:ea typeface="Calibri" panose="020F0502020204030204" pitchFamily="34" charset="0"/>
                <a:cs typeface="Times New Roman" panose="02020603050405020304" pitchFamily="18" charset="0"/>
              </a:rPr>
              <a:t>Preliminary </a:t>
            </a:r>
            <a:endParaRPr lang="en-US" noProof="0" dirty="0"/>
          </a:p>
        </p:txBody>
      </p:sp>
    </p:spTree>
    <p:extLst>
      <p:ext uri="{BB962C8B-B14F-4D97-AF65-F5344CB8AC3E}">
        <p14:creationId xmlns:p14="http://schemas.microsoft.com/office/powerpoint/2010/main" val="12274066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DD4430D5-DDFF-78C7-EFCB-6DC28F42ADF6}"/>
              </a:ext>
            </a:extLst>
          </p:cNvPr>
          <p:cNvSpPr>
            <a:spLocks noGrp="1"/>
          </p:cNvSpPr>
          <p:nvPr>
            <p:ph type="title"/>
          </p:nvPr>
        </p:nvSpPr>
        <p:spPr/>
        <p:txBody>
          <a:bodyPr/>
          <a:lstStyle/>
          <a:p>
            <a:r>
              <a:rPr lang="en-US" noProof="0" dirty="0"/>
              <a:t>Space: why bother?</a:t>
            </a:r>
          </a:p>
        </p:txBody>
      </p:sp>
      <p:sp>
        <p:nvSpPr>
          <p:cNvPr id="3" name="Segnaposto contenuto 2">
            <a:extLst>
              <a:ext uri="{FF2B5EF4-FFF2-40B4-BE49-F238E27FC236}">
                <a16:creationId xmlns:a16="http://schemas.microsoft.com/office/drawing/2014/main" id="{2BC0F2A9-AD20-DFE5-86DC-AF5FCA05C8E7}"/>
              </a:ext>
            </a:extLst>
          </p:cNvPr>
          <p:cNvSpPr>
            <a:spLocks noGrp="1"/>
          </p:cNvSpPr>
          <p:nvPr>
            <p:ph idx="1"/>
          </p:nvPr>
        </p:nvSpPr>
        <p:spPr/>
        <p:txBody>
          <a:bodyPr/>
          <a:lstStyle/>
          <a:p>
            <a:endParaRPr lang="en-US" noProof="0" dirty="0"/>
          </a:p>
        </p:txBody>
      </p:sp>
      <p:sp>
        <p:nvSpPr>
          <p:cNvPr id="5" name="Segnaposto numero diapositiva 4">
            <a:extLst>
              <a:ext uri="{FF2B5EF4-FFF2-40B4-BE49-F238E27FC236}">
                <a16:creationId xmlns:a16="http://schemas.microsoft.com/office/drawing/2014/main" id="{301D1553-851A-A493-C80D-A52FC44DC2F3}"/>
              </a:ext>
            </a:extLst>
          </p:cNvPr>
          <p:cNvSpPr>
            <a:spLocks noGrp="1"/>
          </p:cNvSpPr>
          <p:nvPr>
            <p:ph type="sldNum" sz="quarter" idx="12"/>
          </p:nvPr>
        </p:nvSpPr>
        <p:spPr/>
        <p:txBody>
          <a:bodyPr/>
          <a:lstStyle/>
          <a:p>
            <a:fld id="{BFA7651A-8C76-4CD3-A460-B81892AEEC93}" type="slidenum">
              <a:rPr lang="en-US" noProof="0" smtClean="0"/>
              <a:pPr/>
              <a:t>4</a:t>
            </a:fld>
            <a:endParaRPr lang="en-US" noProof="0" dirty="0"/>
          </a:p>
        </p:txBody>
      </p:sp>
      <p:sp>
        <p:nvSpPr>
          <p:cNvPr id="11" name="CasellaDiTesto 10">
            <a:extLst>
              <a:ext uri="{FF2B5EF4-FFF2-40B4-BE49-F238E27FC236}">
                <a16:creationId xmlns:a16="http://schemas.microsoft.com/office/drawing/2014/main" id="{C5DC8E99-8E7D-EC7E-5AE4-8E1672B60A3D}"/>
              </a:ext>
            </a:extLst>
          </p:cNvPr>
          <p:cNvSpPr txBox="1"/>
          <p:nvPr/>
        </p:nvSpPr>
        <p:spPr>
          <a:xfrm>
            <a:off x="7572164" y="3450657"/>
            <a:ext cx="3422812" cy="646331"/>
          </a:xfrm>
          <a:prstGeom prst="rect">
            <a:avLst/>
          </a:prstGeom>
          <a:noFill/>
        </p:spPr>
        <p:txBody>
          <a:bodyPr wrap="square">
            <a:spAutoFit/>
          </a:bodyPr>
          <a:lstStyle/>
          <a:p>
            <a:pPr algn="ctr"/>
            <a:r>
              <a:rPr lang="en-US" noProof="0" dirty="0"/>
              <a:t>Deep connection between very small and very high distances!</a:t>
            </a:r>
          </a:p>
        </p:txBody>
      </p:sp>
      <p:pic>
        <p:nvPicPr>
          <p:cNvPr id="15" name="Immagine 14">
            <a:extLst>
              <a:ext uri="{FF2B5EF4-FFF2-40B4-BE49-F238E27FC236}">
                <a16:creationId xmlns:a16="http://schemas.microsoft.com/office/drawing/2014/main" id="{DADEE17E-0A64-9F6F-1C2E-A5A6E430FAAC}"/>
              </a:ext>
            </a:extLst>
          </p:cNvPr>
          <p:cNvPicPr>
            <a:picLocks noChangeAspect="1"/>
          </p:cNvPicPr>
          <p:nvPr/>
        </p:nvPicPr>
        <p:blipFill>
          <a:blip r:embed="rId3"/>
          <a:stretch>
            <a:fillRect/>
          </a:stretch>
        </p:blipFill>
        <p:spPr>
          <a:xfrm>
            <a:off x="7644172" y="4381762"/>
            <a:ext cx="3386808" cy="2151925"/>
          </a:xfrm>
          <a:prstGeom prst="rect">
            <a:avLst/>
          </a:prstGeom>
        </p:spPr>
      </p:pic>
      <p:pic>
        <p:nvPicPr>
          <p:cNvPr id="6" name="Immagine 5">
            <a:extLst>
              <a:ext uri="{FF2B5EF4-FFF2-40B4-BE49-F238E27FC236}">
                <a16:creationId xmlns:a16="http://schemas.microsoft.com/office/drawing/2014/main" id="{640EE713-4B91-B77B-89FF-ACF1900D38F2}"/>
              </a:ext>
            </a:extLst>
          </p:cNvPr>
          <p:cNvPicPr>
            <a:picLocks noChangeAspect="1"/>
          </p:cNvPicPr>
          <p:nvPr/>
        </p:nvPicPr>
        <p:blipFill>
          <a:blip r:embed="rId4"/>
          <a:stretch>
            <a:fillRect/>
          </a:stretch>
        </p:blipFill>
        <p:spPr>
          <a:xfrm>
            <a:off x="7644172" y="980728"/>
            <a:ext cx="3411770" cy="2232248"/>
          </a:xfrm>
          <a:prstGeom prst="rect">
            <a:avLst/>
          </a:prstGeom>
        </p:spPr>
      </p:pic>
      <p:pic>
        <p:nvPicPr>
          <p:cNvPr id="8" name="Immagine 7">
            <a:extLst>
              <a:ext uri="{FF2B5EF4-FFF2-40B4-BE49-F238E27FC236}">
                <a16:creationId xmlns:a16="http://schemas.microsoft.com/office/drawing/2014/main" id="{0B8EA5F6-9214-97D1-8FAC-47079EC8B8D3}"/>
              </a:ext>
            </a:extLst>
          </p:cNvPr>
          <p:cNvPicPr>
            <a:picLocks noChangeAspect="1"/>
          </p:cNvPicPr>
          <p:nvPr/>
        </p:nvPicPr>
        <p:blipFill>
          <a:blip r:embed="rId5"/>
          <a:stretch>
            <a:fillRect/>
          </a:stretch>
        </p:blipFill>
        <p:spPr>
          <a:xfrm>
            <a:off x="515380" y="980728"/>
            <a:ext cx="6660740" cy="5548007"/>
          </a:xfrm>
          <a:prstGeom prst="rect">
            <a:avLst/>
          </a:prstGeom>
        </p:spPr>
      </p:pic>
      <p:sp>
        <p:nvSpPr>
          <p:cNvPr id="7" name="Segnaposto piè di pagina 6">
            <a:extLst>
              <a:ext uri="{FF2B5EF4-FFF2-40B4-BE49-F238E27FC236}">
                <a16:creationId xmlns:a16="http://schemas.microsoft.com/office/drawing/2014/main" id="{56EBA327-09C4-7B92-7585-8A2CEACFAC93}"/>
              </a:ext>
            </a:extLst>
          </p:cNvPr>
          <p:cNvSpPr>
            <a:spLocks noGrp="1"/>
          </p:cNvSpPr>
          <p:nvPr>
            <p:ph type="ftr" sz="quarter" idx="11"/>
          </p:nvPr>
        </p:nvSpPr>
        <p:spPr>
          <a:xfrm>
            <a:off x="-853031" y="6453335"/>
            <a:ext cx="5402075" cy="370912"/>
          </a:xfrm>
        </p:spPr>
        <p:txBody>
          <a:bodyPr/>
          <a:lstStyle/>
          <a:p>
            <a:r>
              <a:rPr lang="en-US" noProof="0" dirty="0"/>
              <a:t>TDAQ for space - V. Scotti</a:t>
            </a:r>
          </a:p>
        </p:txBody>
      </p:sp>
    </p:spTree>
    <p:extLst>
      <p:ext uri="{BB962C8B-B14F-4D97-AF65-F5344CB8AC3E}">
        <p14:creationId xmlns:p14="http://schemas.microsoft.com/office/powerpoint/2010/main" val="197660718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Immagine 16">
            <a:extLst>
              <a:ext uri="{FF2B5EF4-FFF2-40B4-BE49-F238E27FC236}">
                <a16:creationId xmlns:a16="http://schemas.microsoft.com/office/drawing/2014/main" id="{3AAE5AAD-3BB5-971E-CA1E-980ED42F8F93}"/>
              </a:ext>
            </a:extLst>
          </p:cNvPr>
          <p:cNvPicPr>
            <a:picLocks noChangeAspect="1"/>
          </p:cNvPicPr>
          <p:nvPr/>
        </p:nvPicPr>
        <p:blipFill rotWithShape="1">
          <a:blip r:embed="rId3"/>
          <a:srcRect l="839"/>
          <a:stretch/>
        </p:blipFill>
        <p:spPr>
          <a:xfrm>
            <a:off x="91571" y="1161900"/>
            <a:ext cx="8128665" cy="3960440"/>
          </a:xfrm>
          <a:prstGeom prst="rect">
            <a:avLst/>
          </a:prstGeom>
        </p:spPr>
      </p:pic>
      <p:sp>
        <p:nvSpPr>
          <p:cNvPr id="2" name="Titolo 1">
            <a:extLst>
              <a:ext uri="{FF2B5EF4-FFF2-40B4-BE49-F238E27FC236}">
                <a16:creationId xmlns:a16="http://schemas.microsoft.com/office/drawing/2014/main" id="{DCC19A0F-B921-E7A3-2615-A8913DB05A57}"/>
              </a:ext>
            </a:extLst>
          </p:cNvPr>
          <p:cNvSpPr>
            <a:spLocks noGrp="1"/>
          </p:cNvSpPr>
          <p:nvPr>
            <p:ph type="title"/>
          </p:nvPr>
        </p:nvSpPr>
        <p:spPr/>
        <p:txBody>
          <a:bodyPr/>
          <a:lstStyle/>
          <a:p>
            <a:r>
              <a:rPr lang="en-US" noProof="0" dirty="0"/>
              <a:t>Concurrent trigger and </a:t>
            </a:r>
            <a:r>
              <a:rPr lang="en-US" noProof="0" dirty="0" err="1"/>
              <a:t>prescaling</a:t>
            </a:r>
            <a:r>
              <a:rPr lang="en-US" noProof="0" dirty="0"/>
              <a:t> </a:t>
            </a:r>
          </a:p>
        </p:txBody>
      </p:sp>
      <p:sp>
        <p:nvSpPr>
          <p:cNvPr id="13" name="Segnaposto numero diapositiva 12">
            <a:extLst>
              <a:ext uri="{FF2B5EF4-FFF2-40B4-BE49-F238E27FC236}">
                <a16:creationId xmlns:a16="http://schemas.microsoft.com/office/drawing/2014/main" id="{114A4D98-D441-B57F-79CE-EE2F2E5891F9}"/>
              </a:ext>
            </a:extLst>
          </p:cNvPr>
          <p:cNvSpPr>
            <a:spLocks noGrp="1"/>
          </p:cNvSpPr>
          <p:nvPr>
            <p:ph type="sldNum" sz="quarter" idx="12"/>
          </p:nvPr>
        </p:nvSpPr>
        <p:spPr/>
        <p:txBody>
          <a:bodyPr/>
          <a:lstStyle/>
          <a:p>
            <a:fld id="{BFA7651A-8C76-4CD3-A460-B81892AEEC93}" type="slidenum">
              <a:rPr lang="en-US" noProof="0" smtClean="0"/>
              <a:pPr/>
              <a:t>40</a:t>
            </a:fld>
            <a:endParaRPr lang="en-US" noProof="0" dirty="0"/>
          </a:p>
        </p:txBody>
      </p:sp>
      <p:sp>
        <p:nvSpPr>
          <p:cNvPr id="5" name="Segnaposto piè di pagina 4">
            <a:extLst>
              <a:ext uri="{FF2B5EF4-FFF2-40B4-BE49-F238E27FC236}">
                <a16:creationId xmlns:a16="http://schemas.microsoft.com/office/drawing/2014/main" id="{46108620-EE13-4777-FC6A-47DE768CED67}"/>
              </a:ext>
            </a:extLst>
          </p:cNvPr>
          <p:cNvSpPr>
            <a:spLocks noGrp="1"/>
          </p:cNvSpPr>
          <p:nvPr>
            <p:ph type="ftr" sz="quarter" idx="11"/>
          </p:nvPr>
        </p:nvSpPr>
        <p:spPr/>
        <p:txBody>
          <a:bodyPr/>
          <a:lstStyle/>
          <a:p>
            <a:r>
              <a:rPr lang="en-US" noProof="0" dirty="0"/>
              <a:t>TDAQ for space - V. Scotti</a:t>
            </a:r>
          </a:p>
        </p:txBody>
      </p:sp>
      <p:sp>
        <p:nvSpPr>
          <p:cNvPr id="8" name="Segnaposto contenuto 7">
            <a:extLst>
              <a:ext uri="{FF2B5EF4-FFF2-40B4-BE49-F238E27FC236}">
                <a16:creationId xmlns:a16="http://schemas.microsoft.com/office/drawing/2014/main" id="{6D685867-E7F1-9B64-FE45-E1AD17D75DAC}"/>
              </a:ext>
            </a:extLst>
          </p:cNvPr>
          <p:cNvSpPr>
            <a:spLocks noGrp="1"/>
          </p:cNvSpPr>
          <p:nvPr>
            <p:ph idx="1"/>
          </p:nvPr>
        </p:nvSpPr>
        <p:spPr>
          <a:xfrm>
            <a:off x="8220236" y="1334182"/>
            <a:ext cx="3744416" cy="5047145"/>
          </a:xfrm>
        </p:spPr>
        <p:txBody>
          <a:bodyPr>
            <a:normAutofit lnSpcReduction="10000"/>
          </a:bodyPr>
          <a:lstStyle/>
          <a:p>
            <a:pPr marL="0" indent="0">
              <a:buNone/>
            </a:pPr>
            <a:r>
              <a:rPr lang="en-US" sz="1800" noProof="0" dirty="0"/>
              <a:t>Usual approach: global </a:t>
            </a:r>
            <a:r>
              <a:rPr lang="en-US" sz="1800" noProof="0" dirty="0" err="1"/>
              <a:t>prescale</a:t>
            </a:r>
            <a:r>
              <a:rPr lang="en-US" sz="1800" noProof="0" dirty="0"/>
              <a:t> factor to prevent saturation keeping a “calibration” data-stream</a:t>
            </a:r>
          </a:p>
          <a:p>
            <a:pPr marL="0" indent="0">
              <a:buNone/>
            </a:pPr>
            <a:r>
              <a:rPr lang="en-US" sz="1800" noProof="0" dirty="0"/>
              <a:t>HEPD-02 approach: </a:t>
            </a:r>
          </a:p>
          <a:p>
            <a:r>
              <a:rPr lang="en-US" sz="1800" b="1" noProof="0" dirty="0">
                <a:solidFill>
                  <a:srgbClr val="C00000"/>
                </a:solidFill>
              </a:rPr>
              <a:t>concurrent trigger </a:t>
            </a:r>
            <a:r>
              <a:rPr lang="en-US" sz="1800" noProof="0" dirty="0"/>
              <a:t>system allowing for measurements over the poles and on the SAA</a:t>
            </a:r>
          </a:p>
          <a:p>
            <a:r>
              <a:rPr lang="en-US" sz="1800" b="1" noProof="0" dirty="0">
                <a:solidFill>
                  <a:srgbClr val="C00000"/>
                </a:solidFill>
              </a:rPr>
              <a:t>Scale factors </a:t>
            </a:r>
            <a:r>
              <a:rPr lang="en-US" sz="1800" noProof="0" dirty="0"/>
              <a:t>adjusted for each trigger pattern to share resources among different physics cases, optimized after scientific requirements about </a:t>
            </a:r>
            <a:r>
              <a:rPr lang="en-US" sz="1800" noProof="0" dirty="0" err="1"/>
              <a:t>FoV</a:t>
            </a:r>
            <a:r>
              <a:rPr lang="en-US" sz="1800" noProof="0" dirty="0"/>
              <a:t> and kind of particle</a:t>
            </a:r>
          </a:p>
          <a:p>
            <a:pPr marL="0" indent="0">
              <a:buNone/>
            </a:pPr>
            <a:endParaRPr lang="en-US" sz="600" noProof="0" dirty="0"/>
          </a:p>
          <a:p>
            <a:pPr marL="0" indent="0">
              <a:buNone/>
            </a:pPr>
            <a:r>
              <a:rPr lang="en-US" sz="1800" noProof="0" dirty="0">
                <a:effectLst/>
                <a:latin typeface="Calibri" panose="020F0502020204030204" pitchFamily="34" charset="0"/>
                <a:ea typeface="Calibri" panose="020F0502020204030204" pitchFamily="34" charset="0"/>
                <a:cs typeface="Times New Roman" panose="02020603050405020304" pitchFamily="18" charset="0"/>
              </a:rPr>
              <a:t>Data </a:t>
            </a:r>
            <a:r>
              <a:rPr lang="en-US" sz="1800" noProof="0" dirty="0">
                <a:latin typeface="Calibri" panose="020F0502020204030204" pitchFamily="34" charset="0"/>
                <a:ea typeface="Calibri" panose="020F0502020204030204" pitchFamily="34" charset="0"/>
                <a:cs typeface="Times New Roman" panose="02020603050405020304" pitchFamily="18" charset="0"/>
              </a:rPr>
              <a:t>throughput </a:t>
            </a:r>
            <a:r>
              <a:rPr lang="en-US" sz="1800" noProof="0" dirty="0">
                <a:effectLst/>
                <a:latin typeface="Calibri" panose="020F0502020204030204" pitchFamily="34" charset="0"/>
                <a:ea typeface="Calibri" panose="020F0502020204030204" pitchFamily="34" charset="0"/>
                <a:cs typeface="Times New Roman" panose="02020603050405020304" pitchFamily="18" charset="0"/>
              </a:rPr>
              <a:t>shared among different physics channels via online selection: concurrent trigger configurations </a:t>
            </a:r>
            <a:r>
              <a:rPr lang="en-US" sz="1800" noProof="0" dirty="0" err="1">
                <a:effectLst/>
                <a:latin typeface="Calibri" panose="020F0502020204030204" pitchFamily="34" charset="0"/>
                <a:ea typeface="Calibri" panose="020F0502020204030204" pitchFamily="34" charset="0"/>
                <a:cs typeface="Times New Roman" panose="02020603050405020304" pitchFamily="18" charset="0"/>
              </a:rPr>
              <a:t>prescaled</a:t>
            </a:r>
            <a:r>
              <a:rPr lang="en-US" sz="1800" noProof="0" dirty="0">
                <a:effectLst/>
                <a:latin typeface="Calibri" panose="020F0502020204030204" pitchFamily="34" charset="0"/>
                <a:ea typeface="Calibri" panose="020F0502020204030204" pitchFamily="34" charset="0"/>
                <a:cs typeface="Times New Roman" panose="02020603050405020304" pitchFamily="18" charset="0"/>
              </a:rPr>
              <a:t> to avoid bandwidth saturation.</a:t>
            </a:r>
            <a:endParaRPr lang="en-US" sz="1800" noProof="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1800" noProof="0" dirty="0"/>
          </a:p>
          <a:p>
            <a:pPr marL="0" indent="0">
              <a:buNone/>
            </a:pPr>
            <a:endParaRPr lang="en-US" noProof="0" dirty="0"/>
          </a:p>
        </p:txBody>
      </p:sp>
      <p:pic>
        <p:nvPicPr>
          <p:cNvPr id="12" name="Immagine 11">
            <a:extLst>
              <a:ext uri="{FF2B5EF4-FFF2-40B4-BE49-F238E27FC236}">
                <a16:creationId xmlns:a16="http://schemas.microsoft.com/office/drawing/2014/main" id="{FFCB7D8F-20EB-7621-BDF4-A063ECC132C5}"/>
              </a:ext>
            </a:extLst>
          </p:cNvPr>
          <p:cNvPicPr>
            <a:picLocks noChangeAspect="1"/>
          </p:cNvPicPr>
          <p:nvPr/>
        </p:nvPicPr>
        <p:blipFill>
          <a:blip r:embed="rId4"/>
          <a:stretch>
            <a:fillRect/>
          </a:stretch>
        </p:blipFill>
        <p:spPr>
          <a:xfrm>
            <a:off x="1453660" y="5373216"/>
            <a:ext cx="5326416" cy="965870"/>
          </a:xfrm>
          <a:prstGeom prst="rect">
            <a:avLst/>
          </a:prstGeom>
        </p:spPr>
      </p:pic>
    </p:spTree>
    <p:extLst>
      <p:ext uri="{BB962C8B-B14F-4D97-AF65-F5344CB8AC3E}">
        <p14:creationId xmlns:p14="http://schemas.microsoft.com/office/powerpoint/2010/main" val="29614901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a:extLst>
              <a:ext uri="{FF2B5EF4-FFF2-40B4-BE49-F238E27FC236}">
                <a16:creationId xmlns:a16="http://schemas.microsoft.com/office/drawing/2014/main" id="{EBA3C348-B670-53F6-F05D-4D7088A6ACAC}"/>
              </a:ext>
            </a:extLst>
          </p:cNvPr>
          <p:cNvPicPr>
            <a:picLocks noChangeAspect="1"/>
          </p:cNvPicPr>
          <p:nvPr/>
        </p:nvPicPr>
        <p:blipFill>
          <a:blip r:embed="rId3"/>
          <a:stretch>
            <a:fillRect/>
          </a:stretch>
        </p:blipFill>
        <p:spPr>
          <a:xfrm>
            <a:off x="227348" y="1173127"/>
            <a:ext cx="3636404" cy="2575419"/>
          </a:xfrm>
          <a:prstGeom prst="rect">
            <a:avLst/>
          </a:prstGeom>
        </p:spPr>
      </p:pic>
      <p:sp>
        <p:nvSpPr>
          <p:cNvPr id="2" name="Titolo 1">
            <a:extLst>
              <a:ext uri="{FF2B5EF4-FFF2-40B4-BE49-F238E27FC236}">
                <a16:creationId xmlns:a16="http://schemas.microsoft.com/office/drawing/2014/main" id="{DCC19A0F-B921-E7A3-2615-A8913DB05A57}"/>
              </a:ext>
            </a:extLst>
          </p:cNvPr>
          <p:cNvSpPr>
            <a:spLocks noGrp="1"/>
          </p:cNvSpPr>
          <p:nvPr>
            <p:ph type="title"/>
          </p:nvPr>
        </p:nvSpPr>
        <p:spPr/>
        <p:txBody>
          <a:bodyPr/>
          <a:lstStyle/>
          <a:p>
            <a:r>
              <a:rPr lang="en-US" noProof="0" dirty="0"/>
              <a:t>Trigger masks and gamma-ray observation</a:t>
            </a:r>
          </a:p>
        </p:txBody>
      </p:sp>
      <p:sp>
        <p:nvSpPr>
          <p:cNvPr id="3" name="Segnaposto contenuto 2">
            <a:extLst>
              <a:ext uri="{FF2B5EF4-FFF2-40B4-BE49-F238E27FC236}">
                <a16:creationId xmlns:a16="http://schemas.microsoft.com/office/drawing/2014/main" id="{C6466F27-6641-74DD-7852-F3ABFE402667}"/>
              </a:ext>
            </a:extLst>
          </p:cNvPr>
          <p:cNvSpPr>
            <a:spLocks noGrp="1"/>
          </p:cNvSpPr>
          <p:nvPr>
            <p:ph idx="1"/>
          </p:nvPr>
        </p:nvSpPr>
        <p:spPr>
          <a:xfrm>
            <a:off x="4439816" y="1052736"/>
            <a:ext cx="7488832" cy="3492388"/>
          </a:xfrm>
        </p:spPr>
        <p:txBody>
          <a:bodyPr>
            <a:normAutofit lnSpcReduction="10000"/>
          </a:bodyPr>
          <a:lstStyle/>
          <a:p>
            <a:pPr marL="0" indent="0">
              <a:buNone/>
            </a:pPr>
            <a:r>
              <a:rPr lang="en-US" sz="1800" b="0" i="0" u="none" strike="noStrike" baseline="0" noProof="0" dirty="0">
                <a:solidFill>
                  <a:srgbClr val="002060"/>
                </a:solidFill>
                <a:latin typeface="Calibri" panose="020F0502020204030204" pitchFamily="34" charset="0"/>
              </a:rPr>
              <a:t>3 classes of trigger masks:</a:t>
            </a:r>
          </a:p>
          <a:p>
            <a:pPr marL="342900" indent="-342900">
              <a:buFont typeface="+mj-lt"/>
              <a:buAutoNum type="arabicPeriod"/>
            </a:pPr>
            <a:r>
              <a:rPr lang="en-US" sz="1800" b="1" i="0" u="none" strike="noStrike" baseline="0" noProof="0" dirty="0">
                <a:solidFill>
                  <a:srgbClr val="C00000"/>
                </a:solidFill>
                <a:latin typeface="Calibri" panose="020F0502020204030204" pitchFamily="34" charset="0"/>
              </a:rPr>
              <a:t>Event acquisition</a:t>
            </a:r>
            <a:r>
              <a:rPr lang="en-US" sz="1800" b="0" i="0" u="none" strike="noStrike" baseline="0" noProof="0" dirty="0">
                <a:latin typeface="Calibri" panose="020F0502020204030204" pitchFamily="34" charset="0"/>
              </a:rPr>
              <a:t>: validate the acquisition of the event and use the TR1, TR2 and CALO planes</a:t>
            </a:r>
            <a:endParaRPr lang="en-US" sz="1800" noProof="0" dirty="0">
              <a:latin typeface="Calibri" panose="020F0502020204030204" pitchFamily="34" charset="0"/>
            </a:endParaRPr>
          </a:p>
          <a:p>
            <a:pPr marL="342900" indent="-342900">
              <a:buFont typeface="+mj-lt"/>
              <a:buAutoNum type="arabicPeriod"/>
            </a:pPr>
            <a:r>
              <a:rPr lang="en-US" sz="1800" b="1" i="0" u="none" strike="noStrike" baseline="0" noProof="0" dirty="0">
                <a:solidFill>
                  <a:srgbClr val="C00000"/>
                </a:solidFill>
                <a:latin typeface="Calibri" panose="020F0502020204030204" pitchFamily="34" charset="0"/>
              </a:rPr>
              <a:t>Event monitor</a:t>
            </a:r>
            <a:r>
              <a:rPr lang="en-US" sz="1800" b="1" i="0" u="none" strike="noStrike" baseline="0" noProof="0" dirty="0">
                <a:latin typeface="Calibri" panose="020F0502020204030204" pitchFamily="34" charset="0"/>
              </a:rPr>
              <a:t>: </a:t>
            </a:r>
            <a:r>
              <a:rPr lang="en-US" sz="1800" b="0" i="0" u="none" strike="noStrike" baseline="0" noProof="0" dirty="0">
                <a:latin typeface="Calibri" panose="020F0502020204030204" pitchFamily="34" charset="0"/>
              </a:rPr>
              <a:t>provide information about the efficiency of the detector</a:t>
            </a:r>
          </a:p>
          <a:p>
            <a:pPr marL="342900" indent="-342900">
              <a:buFont typeface="+mj-lt"/>
              <a:buAutoNum type="arabicPeriod"/>
            </a:pPr>
            <a:r>
              <a:rPr lang="en-US" sz="1800" b="1" i="0" u="none" strike="noStrike" baseline="0" noProof="0" dirty="0">
                <a:solidFill>
                  <a:srgbClr val="C00000"/>
                </a:solidFill>
                <a:latin typeface="Calibri" panose="020F0502020204030204" pitchFamily="34" charset="0"/>
              </a:rPr>
              <a:t>Gamma Ray Burst</a:t>
            </a:r>
            <a:r>
              <a:rPr lang="en-US" sz="1800" b="0" i="0" u="none" strike="noStrike" baseline="0" noProof="0" dirty="0">
                <a:latin typeface="Calibri" panose="020F0502020204030204" pitchFamily="34" charset="0"/>
              </a:rPr>
              <a:t>: 6 LYSO bars as large as 150x25x50 mm</a:t>
            </a:r>
            <a:r>
              <a:rPr lang="en-US" sz="1800" b="0" i="0" u="none" strike="noStrike" baseline="30000" noProof="0" dirty="0">
                <a:latin typeface="Calibri" panose="020F0502020204030204" pitchFamily="34" charset="0"/>
              </a:rPr>
              <a:t>3</a:t>
            </a:r>
            <a:r>
              <a:rPr lang="en-US" sz="1200" b="0" i="0" u="none" strike="noStrike" baseline="0" noProof="0" dirty="0">
                <a:latin typeface="Calibri" panose="020F0502020204030204" pitchFamily="34" charset="0"/>
              </a:rPr>
              <a:t> </a:t>
            </a:r>
            <a:r>
              <a:rPr lang="en-US" sz="1200" b="0" i="0" u="none" strike="noStrike" baseline="0" noProof="0" dirty="0">
                <a:latin typeface="Calibri" panose="020F0502020204030204" pitchFamily="34" charset="0"/>
                <a:sym typeface="Wingdings" panose="05000000000000000000" pitchFamily="2" charset="2"/>
              </a:rPr>
              <a:t> </a:t>
            </a:r>
            <a:r>
              <a:rPr lang="en-US" sz="1800" b="0" i="0" u="none" strike="noStrike" baseline="0" noProof="0" dirty="0">
                <a:latin typeface="Calibri" panose="020F0502020204030204" pitchFamily="34" charset="0"/>
              </a:rPr>
              <a:t>excellent opportunity to detect MeV photons</a:t>
            </a:r>
          </a:p>
          <a:p>
            <a:pPr marL="342900" indent="-342900">
              <a:buFont typeface="+mj-lt"/>
              <a:buAutoNum type="arabicPeriod"/>
            </a:pPr>
            <a:endParaRPr lang="en-US" sz="500" noProof="0" dirty="0">
              <a:solidFill>
                <a:srgbClr val="002060"/>
              </a:solidFill>
              <a:latin typeface="Calibri" panose="020F0502020204030204" pitchFamily="34" charset="0"/>
              <a:ea typeface="Calibri" panose="020F0502020204030204" pitchFamily="34" charset="0"/>
              <a:cs typeface="Times New Roman" panose="02020603050405020304" pitchFamily="18" charset="0"/>
            </a:endParaRPr>
          </a:p>
          <a:p>
            <a:pPr>
              <a:buClr>
                <a:srgbClr val="C00000"/>
              </a:buClr>
              <a:buFont typeface="Wingdings" panose="05000000000000000000" pitchFamily="2" charset="2"/>
              <a:buChar char="Ø"/>
            </a:pPr>
            <a:r>
              <a:rPr lang="en-US" sz="1800" noProof="0" dirty="0">
                <a:latin typeface="Calibri" panose="020F0502020204030204" pitchFamily="34" charset="0"/>
                <a:ea typeface="Calibri" panose="020F0502020204030204" pitchFamily="34" charset="0"/>
                <a:cs typeface="Times New Roman" panose="02020603050405020304" pitchFamily="18" charset="0"/>
              </a:rPr>
              <a:t>Trigger</a:t>
            </a:r>
            <a:r>
              <a:rPr lang="en-US" sz="1800" noProof="0" dirty="0">
                <a:effectLst/>
                <a:latin typeface="Calibri" panose="020F0502020204030204" pitchFamily="34" charset="0"/>
                <a:ea typeface="Calibri" panose="020F0502020204030204" pitchFamily="34" charset="0"/>
                <a:cs typeface="Times New Roman" panose="02020603050405020304" pitchFamily="18" charset="0"/>
              </a:rPr>
              <a:t> configuration dedicated to γ-rays tracked on a time basis of 5 </a:t>
            </a:r>
            <a:r>
              <a:rPr lang="en-US" sz="1800" noProof="0" dirty="0" err="1">
                <a:effectLst/>
                <a:latin typeface="Calibri" panose="020F0502020204030204" pitchFamily="34" charset="0"/>
                <a:ea typeface="Calibri" panose="020F0502020204030204" pitchFamily="34" charset="0"/>
                <a:cs typeface="Times New Roman" panose="02020603050405020304" pitchFamily="18" charset="0"/>
              </a:rPr>
              <a:t>ms</a:t>
            </a:r>
            <a:endParaRPr lang="en-US"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buClr>
                <a:srgbClr val="C00000"/>
              </a:buClr>
              <a:buFont typeface="Wingdings" panose="05000000000000000000" pitchFamily="2" charset="2"/>
              <a:buChar char="Ø"/>
            </a:pPr>
            <a:r>
              <a:rPr lang="en-US" sz="1800" noProof="0" dirty="0">
                <a:latin typeface="Calibri" panose="020F0502020204030204" pitchFamily="34" charset="0"/>
                <a:ea typeface="Calibri" panose="020F0502020204030204" pitchFamily="34" charset="0"/>
                <a:cs typeface="Times New Roman" panose="02020603050405020304" pitchFamily="18" charset="0"/>
              </a:rPr>
              <a:t>2</a:t>
            </a:r>
            <a:r>
              <a:rPr lang="en-US" sz="1800" baseline="30000" noProof="0" dirty="0">
                <a:latin typeface="Calibri" panose="020F0502020204030204" pitchFamily="34" charset="0"/>
                <a:ea typeface="Calibri" panose="020F0502020204030204" pitchFamily="34" charset="0"/>
                <a:cs typeface="Times New Roman" panose="02020603050405020304" pitchFamily="18" charset="0"/>
              </a:rPr>
              <a:t>nd</a:t>
            </a:r>
            <a:r>
              <a:rPr lang="en-US" sz="1800" noProof="0" dirty="0">
                <a:latin typeface="Calibri" panose="020F0502020204030204" pitchFamily="34" charset="0"/>
                <a:ea typeface="Calibri" panose="020F0502020204030204" pitchFamily="34" charset="0"/>
                <a:cs typeface="Times New Roman" panose="02020603050405020304" pitchFamily="18" charset="0"/>
              </a:rPr>
              <a:t> level trigger introduced to consider veto</a:t>
            </a:r>
            <a:endParaRPr lang="en-US" sz="1800" noProof="0" dirty="0">
              <a:effectLst/>
              <a:latin typeface="Calibri" panose="020F0502020204030204" pitchFamily="34" charset="0"/>
              <a:ea typeface="Calibri" panose="020F0502020204030204" pitchFamily="34" charset="0"/>
              <a:cs typeface="Times New Roman" panose="02020603050405020304" pitchFamily="18" charset="0"/>
            </a:endParaRPr>
          </a:p>
          <a:p>
            <a:pPr>
              <a:buClr>
                <a:srgbClr val="C00000"/>
              </a:buClr>
              <a:buFont typeface="Wingdings" panose="05000000000000000000" pitchFamily="2" charset="2"/>
              <a:buChar char="Ø"/>
            </a:pPr>
            <a:r>
              <a:rPr lang="en-US" sz="1800" noProof="0" dirty="0">
                <a:latin typeface="Calibri" panose="020F0502020204030204" pitchFamily="34" charset="0"/>
                <a:ea typeface="Calibri" panose="020F0502020204030204" pitchFamily="34" charset="0"/>
                <a:cs typeface="Times New Roman" panose="02020603050405020304" pitchFamily="18" charset="0"/>
              </a:rPr>
              <a:t>Moving average and MAD calculated in the DP/CU for GRB trigger rates on different time intervals (10, 40, 160, 360 </a:t>
            </a:r>
            <a:r>
              <a:rPr lang="en-US" sz="1800" noProof="0" dirty="0" err="1">
                <a:latin typeface="Calibri" panose="020F0502020204030204" pitchFamily="34" charset="0"/>
                <a:ea typeface="Calibri" panose="020F0502020204030204" pitchFamily="34" charset="0"/>
                <a:cs typeface="Times New Roman" panose="02020603050405020304" pitchFamily="18" charset="0"/>
              </a:rPr>
              <a:t>ms</a:t>
            </a:r>
            <a:r>
              <a:rPr lang="en-US" sz="1800" noProof="0" dirty="0">
                <a:latin typeface="Calibri" panose="020F0502020204030204" pitchFamily="34" charset="0"/>
                <a:ea typeface="Calibri" panose="020F0502020204030204" pitchFamily="34" charset="0"/>
                <a:cs typeface="Times New Roman" panose="02020603050405020304" pitchFamily="18" charset="0"/>
              </a:rPr>
              <a:t>)</a:t>
            </a:r>
            <a:endParaRPr lang="en-US" sz="1800" noProof="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4" name="Segnaposto numero diapositiva 13">
            <a:extLst>
              <a:ext uri="{FF2B5EF4-FFF2-40B4-BE49-F238E27FC236}">
                <a16:creationId xmlns:a16="http://schemas.microsoft.com/office/drawing/2014/main" id="{A7D018ED-C630-133D-590E-D4C8C5318DAA}"/>
              </a:ext>
            </a:extLst>
          </p:cNvPr>
          <p:cNvSpPr>
            <a:spLocks noGrp="1"/>
          </p:cNvSpPr>
          <p:nvPr>
            <p:ph type="sldNum" sz="quarter" idx="12"/>
          </p:nvPr>
        </p:nvSpPr>
        <p:spPr/>
        <p:txBody>
          <a:bodyPr/>
          <a:lstStyle/>
          <a:p>
            <a:fld id="{BFA7651A-8C76-4CD3-A460-B81892AEEC93}" type="slidenum">
              <a:rPr lang="en-US" noProof="0" smtClean="0"/>
              <a:pPr/>
              <a:t>41</a:t>
            </a:fld>
            <a:endParaRPr lang="en-US" noProof="0" dirty="0"/>
          </a:p>
        </p:txBody>
      </p:sp>
      <p:sp>
        <p:nvSpPr>
          <p:cNvPr id="6" name="Segnaposto piè di pagina 9">
            <a:extLst>
              <a:ext uri="{FF2B5EF4-FFF2-40B4-BE49-F238E27FC236}">
                <a16:creationId xmlns:a16="http://schemas.microsoft.com/office/drawing/2014/main" id="{9EFF8D72-D1F6-B9DA-F616-CE6D33693890}"/>
              </a:ext>
            </a:extLst>
          </p:cNvPr>
          <p:cNvSpPr>
            <a:spLocks noGrp="1"/>
          </p:cNvSpPr>
          <p:nvPr>
            <p:ph type="ftr" sz="quarter" idx="11"/>
          </p:nvPr>
        </p:nvSpPr>
        <p:spPr>
          <a:xfrm>
            <a:off x="-852772" y="6453335"/>
            <a:ext cx="5401816" cy="365125"/>
          </a:xfrm>
        </p:spPr>
        <p:txBody>
          <a:bodyPr/>
          <a:lstStyle/>
          <a:p>
            <a:r>
              <a:rPr lang="en-US" noProof="0" dirty="0"/>
              <a:t>TDAQ for space - V. Scotti</a:t>
            </a:r>
          </a:p>
        </p:txBody>
      </p:sp>
      <p:pic>
        <p:nvPicPr>
          <p:cNvPr id="9" name="Immagine 8">
            <a:extLst>
              <a:ext uri="{FF2B5EF4-FFF2-40B4-BE49-F238E27FC236}">
                <a16:creationId xmlns:a16="http://schemas.microsoft.com/office/drawing/2014/main" id="{CC3F40A6-EFF5-83C4-37BA-4BE4F174FA6D}"/>
              </a:ext>
            </a:extLst>
          </p:cNvPr>
          <p:cNvPicPr>
            <a:picLocks noChangeAspect="1"/>
          </p:cNvPicPr>
          <p:nvPr/>
        </p:nvPicPr>
        <p:blipFill>
          <a:blip r:embed="rId4"/>
          <a:stretch>
            <a:fillRect/>
          </a:stretch>
        </p:blipFill>
        <p:spPr>
          <a:xfrm>
            <a:off x="227348" y="4005064"/>
            <a:ext cx="3590032" cy="2421258"/>
          </a:xfrm>
          <a:prstGeom prst="rect">
            <a:avLst/>
          </a:prstGeom>
        </p:spPr>
      </p:pic>
      <p:pic>
        <p:nvPicPr>
          <p:cNvPr id="11" name="Immagine 10">
            <a:extLst>
              <a:ext uri="{FF2B5EF4-FFF2-40B4-BE49-F238E27FC236}">
                <a16:creationId xmlns:a16="http://schemas.microsoft.com/office/drawing/2014/main" id="{84E38906-D2C1-B2DC-F045-C37DB3C0DB86}"/>
              </a:ext>
            </a:extLst>
          </p:cNvPr>
          <p:cNvPicPr>
            <a:picLocks noChangeAspect="1"/>
          </p:cNvPicPr>
          <p:nvPr/>
        </p:nvPicPr>
        <p:blipFill rotWithShape="1">
          <a:blip r:embed="rId5"/>
          <a:srcRect b="4055"/>
          <a:stretch/>
        </p:blipFill>
        <p:spPr>
          <a:xfrm>
            <a:off x="3971764" y="4720708"/>
            <a:ext cx="5058869" cy="1938790"/>
          </a:xfrm>
          <a:prstGeom prst="rect">
            <a:avLst/>
          </a:prstGeom>
        </p:spPr>
      </p:pic>
      <p:pic>
        <p:nvPicPr>
          <p:cNvPr id="4" name="Immagine 13">
            <a:extLst>
              <a:ext uri="{FF2B5EF4-FFF2-40B4-BE49-F238E27FC236}">
                <a16:creationId xmlns:a16="http://schemas.microsoft.com/office/drawing/2014/main" id="{1BEB8BFF-5C8A-E22E-FDAE-AF33582EE40E}"/>
              </a:ext>
            </a:extLst>
          </p:cNvPr>
          <p:cNvPicPr>
            <a:picLocks noChangeAspect="1"/>
          </p:cNvPicPr>
          <p:nvPr/>
        </p:nvPicPr>
        <p:blipFill rotWithShape="1">
          <a:blip r:embed="rId6"/>
          <a:srcRect r="1882"/>
          <a:stretch/>
        </p:blipFill>
        <p:spPr>
          <a:xfrm>
            <a:off x="9120336" y="4720708"/>
            <a:ext cx="2822520" cy="1833577"/>
          </a:xfrm>
          <a:prstGeom prst="rect">
            <a:avLst/>
          </a:prstGeom>
        </p:spPr>
      </p:pic>
    </p:spTree>
    <p:extLst>
      <p:ext uri="{BB962C8B-B14F-4D97-AF65-F5344CB8AC3E}">
        <p14:creationId xmlns:p14="http://schemas.microsoft.com/office/powerpoint/2010/main" val="11632963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15380" y="8620"/>
            <a:ext cx="11521280" cy="1325563"/>
          </a:xfrm>
        </p:spPr>
        <p:txBody>
          <a:bodyPr/>
          <a:lstStyle/>
          <a:p>
            <a:r>
              <a:rPr lang="en-US" noProof="0" dirty="0"/>
              <a:t>EUSO-SPB2: </a:t>
            </a:r>
            <a:r>
              <a:rPr lang="en-US" sz="4000" noProof="0" dirty="0"/>
              <a:t>a pathfinder for UHECR and ν from space </a:t>
            </a:r>
            <a:endParaRPr lang="en-US" noProof="0" dirty="0"/>
          </a:p>
        </p:txBody>
      </p:sp>
      <p:pic>
        <p:nvPicPr>
          <p:cNvPr id="258" name="Picture 17" descr="Screen Clipping">
            <a:extLst>
              <a:ext uri="{FF2B5EF4-FFF2-40B4-BE49-F238E27FC236}">
                <a16:creationId xmlns:a16="http://schemas.microsoft.com/office/drawing/2014/main" id="{BBB5E35C-7335-E641-B92C-FAFC2D14AFF5}"/>
              </a:ext>
            </a:extLst>
          </p:cNvPr>
          <p:cNvPicPr/>
          <p:nvPr/>
        </p:nvPicPr>
        <p:blipFill rotWithShape="1">
          <a:blip r:embed="rId3" cstate="screen">
            <a:clrChange>
              <a:clrFrom>
                <a:srgbClr val="FFFFFF"/>
              </a:clrFrom>
              <a:clrTo>
                <a:srgbClr val="FFFFFF">
                  <a:alpha val="0"/>
                </a:srgbClr>
              </a:clrTo>
            </a:clrChange>
            <a:extLst>
              <a:ext uri="{BEBA8EAE-BF5A-486C-A8C5-ECC9F3942E4B}">
                <a14:imgProps xmlns:a14="http://schemas.microsoft.com/office/drawing/2010/main">
                  <a14:imgLayer r:embed="rId4">
                    <a14:imgEffect>
                      <a14:sharpenSoften amount="46000"/>
                    </a14:imgEffect>
                    <a14:imgEffect>
                      <a14:brightnessContrast contrast="18000"/>
                    </a14:imgEffect>
                  </a14:imgLayer>
                </a14:imgProps>
              </a:ext>
              <a:ext uri="{28A0092B-C50C-407E-A947-70E740481C1C}">
                <a14:useLocalDpi xmlns:a14="http://schemas.microsoft.com/office/drawing/2010/main"/>
              </a:ext>
            </a:extLst>
          </a:blip>
          <a:srcRect t="5370" r="6038" b="-2001"/>
          <a:stretch/>
        </p:blipFill>
        <p:spPr>
          <a:xfrm flipH="1">
            <a:off x="5423924" y="3489394"/>
            <a:ext cx="1436443" cy="1728192"/>
          </a:xfrm>
          <a:prstGeom prst="rect">
            <a:avLst/>
          </a:prstGeom>
        </p:spPr>
      </p:pic>
      <p:grpSp>
        <p:nvGrpSpPr>
          <p:cNvPr id="334" name="Gruppo 333"/>
          <p:cNvGrpSpPr/>
          <p:nvPr/>
        </p:nvGrpSpPr>
        <p:grpSpPr>
          <a:xfrm>
            <a:off x="-2571" y="2138292"/>
            <a:ext cx="12192000" cy="4383729"/>
            <a:chOff x="0" y="1818867"/>
            <a:chExt cx="9144000" cy="3287797"/>
          </a:xfrm>
        </p:grpSpPr>
        <p:pic>
          <p:nvPicPr>
            <p:cNvPr id="301" name="Immagine 300"/>
            <p:cNvPicPr>
              <a:picLocks noChangeAspect="1"/>
            </p:cNvPicPr>
            <p:nvPr/>
          </p:nvPicPr>
          <p:blipFill rotWithShape="1">
            <a:blip r:embed="rId5"/>
            <a:srcRect l="2512" r="1409" b="17104"/>
            <a:stretch/>
          </p:blipFill>
          <p:spPr>
            <a:xfrm>
              <a:off x="0" y="2735116"/>
              <a:ext cx="9144000" cy="2371548"/>
            </a:xfrm>
            <a:prstGeom prst="rect">
              <a:avLst/>
            </a:prstGeom>
          </p:spPr>
        </p:pic>
        <p:sp>
          <p:nvSpPr>
            <p:cNvPr id="303" name="Oval 54"/>
            <p:cNvSpPr/>
            <p:nvPr/>
          </p:nvSpPr>
          <p:spPr>
            <a:xfrm>
              <a:off x="3995935" y="1818867"/>
              <a:ext cx="1224137" cy="726575"/>
            </a:xfrm>
            <a:prstGeom prst="ellipse">
              <a:avLst/>
            </a:prstGeom>
            <a:blipFill>
              <a:blip r:embed="rId6">
                <a:extLst>
                  <a:ext uri="{BEBA8EAE-BF5A-486C-A8C5-ECC9F3942E4B}">
                    <a14:imgProps xmlns:a14="http://schemas.microsoft.com/office/drawing/2010/main">
                      <a14:imgLayer r:embed="rId7">
                        <a14:imgEffect>
                          <a14:artisticPencilGrayscale pencilSize="30"/>
                        </a14:imgEffect>
                      </a14:imgLayer>
                    </a14:imgProps>
                  </a:ext>
                </a:extLst>
              </a:blip>
              <a:tile tx="0" ty="0" sx="100000" sy="100000" flip="none" algn="tl"/>
            </a:blipFill>
            <a:ln w="63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891">
                <a:defRPr/>
              </a:pPr>
              <a:endParaRPr lang="en-US" sz="1351" noProof="0" dirty="0">
                <a:solidFill>
                  <a:prstClr val="white"/>
                </a:solidFill>
                <a:latin typeface="Calibri"/>
              </a:endParaRPr>
            </a:p>
          </p:txBody>
        </p:sp>
        <p:cxnSp>
          <p:nvCxnSpPr>
            <p:cNvPr id="305" name="Connettore diritto 304"/>
            <p:cNvCxnSpPr>
              <a:stCxn id="258" idx="0"/>
              <a:endCxn id="303" idx="3"/>
            </p:cNvCxnSpPr>
            <p:nvPr/>
          </p:nvCxnSpPr>
          <p:spPr>
            <a:xfrm flipH="1" flipV="1">
              <a:off x="4175206" y="2439038"/>
              <a:ext cx="433331" cy="36615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317" name="Connettore diritto 316"/>
            <p:cNvCxnSpPr>
              <a:stCxn id="258" idx="0"/>
              <a:endCxn id="303" idx="5"/>
            </p:cNvCxnSpPr>
            <p:nvPr/>
          </p:nvCxnSpPr>
          <p:spPr>
            <a:xfrm flipV="1">
              <a:off x="4608537" y="2439038"/>
              <a:ext cx="432264" cy="366153"/>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14" name="CustomShape 21">
            <a:extLst>
              <a:ext uri="{FF2B5EF4-FFF2-40B4-BE49-F238E27FC236}">
                <a16:creationId xmlns:a16="http://schemas.microsoft.com/office/drawing/2014/main" id="{75874B79-B56B-4B9B-B467-A4E70C75FE41}"/>
              </a:ext>
            </a:extLst>
          </p:cNvPr>
          <p:cNvSpPr/>
          <p:nvPr/>
        </p:nvSpPr>
        <p:spPr>
          <a:xfrm>
            <a:off x="100842" y="1275408"/>
            <a:ext cx="4230962" cy="186556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wrap="square" lIns="120000" tIns="60000" rIns="120000" bIns="60000">
            <a:spAutoFit/>
          </a:bodyPr>
          <a:lstStyle/>
          <a:p>
            <a:pPr defTabSz="1219170">
              <a:tabLst>
                <a:tab pos="0" algn="l"/>
              </a:tabLst>
              <a:defRPr/>
            </a:pPr>
            <a:r>
              <a:rPr lang="en-US" sz="2400" spc="-1" noProof="0" dirty="0">
                <a:solidFill>
                  <a:srgbClr val="7030A0"/>
                </a:solidFill>
                <a:latin typeface="Calibri"/>
              </a:rPr>
              <a:t>Fluorescence: UHECR, </a:t>
            </a:r>
            <a:r>
              <a:rPr lang="en-US" sz="2400" spc="-1" noProof="0" dirty="0" err="1">
                <a:solidFill>
                  <a:srgbClr val="7030A0"/>
                </a:solidFill>
                <a:latin typeface="Calibri"/>
              </a:rPr>
              <a:t>EeV</a:t>
            </a:r>
            <a:endParaRPr lang="en-US" sz="2400" spc="-1" noProof="0" dirty="0">
              <a:solidFill>
                <a:srgbClr val="7030A0"/>
              </a:solidFill>
              <a:latin typeface="Arial"/>
            </a:endParaRPr>
          </a:p>
          <a:p>
            <a:pPr defTabSz="1219170">
              <a:tabLst>
                <a:tab pos="0" algn="l"/>
              </a:tabLst>
              <a:defRPr/>
            </a:pPr>
            <a:endParaRPr lang="en-US" sz="1467" spc="-1" noProof="0" dirty="0">
              <a:solidFill>
                <a:prstClr val="black"/>
              </a:solidFill>
              <a:latin typeface="Arial"/>
            </a:endParaRPr>
          </a:p>
          <a:p>
            <a:pPr marL="380990" indent="-380990" defTabSz="1219170">
              <a:buFont typeface="Arial" panose="020B0604020202020204" pitchFamily="34" charset="0"/>
              <a:buChar char="•"/>
              <a:tabLst>
                <a:tab pos="0" algn="l"/>
              </a:tabLst>
              <a:defRPr/>
            </a:pPr>
            <a:r>
              <a:rPr lang="en-US" sz="1867" spc="-1" noProof="0" dirty="0">
                <a:solidFill>
                  <a:srgbClr val="000000"/>
                </a:solidFill>
                <a:latin typeface="Calibri"/>
              </a:rPr>
              <a:t>First observation of UHECRs from space with the fluorescence technique</a:t>
            </a:r>
            <a:endParaRPr lang="en-US" sz="1467" spc="-1" noProof="0" dirty="0">
              <a:solidFill>
                <a:prstClr val="black"/>
              </a:solidFill>
              <a:latin typeface="Arial"/>
            </a:endParaRPr>
          </a:p>
          <a:p>
            <a:pPr marL="380990" indent="-380990" defTabSz="1219170">
              <a:buFont typeface="Arial" panose="020B0604020202020204" pitchFamily="34" charset="0"/>
              <a:buChar char="•"/>
              <a:tabLst>
                <a:tab pos="0" algn="l"/>
              </a:tabLst>
              <a:defRPr/>
            </a:pPr>
            <a:r>
              <a:rPr lang="en-US" sz="1867" spc="-1" noProof="0" dirty="0">
                <a:solidFill>
                  <a:srgbClr val="000000"/>
                </a:solidFill>
                <a:latin typeface="Calibri"/>
              </a:rPr>
              <a:t>Search for upward event candidates</a:t>
            </a:r>
            <a:endParaRPr lang="en-US" sz="1867" spc="-1" noProof="0" dirty="0">
              <a:solidFill>
                <a:prstClr val="black"/>
              </a:solidFill>
              <a:latin typeface="Arial"/>
            </a:endParaRPr>
          </a:p>
        </p:txBody>
      </p:sp>
      <p:sp>
        <p:nvSpPr>
          <p:cNvPr id="15" name="CustomShape 22">
            <a:extLst>
              <a:ext uri="{FF2B5EF4-FFF2-40B4-BE49-F238E27FC236}">
                <a16:creationId xmlns:a16="http://schemas.microsoft.com/office/drawing/2014/main" id="{68D233D2-F7A6-4197-8007-6C3B6A82FE13}"/>
              </a:ext>
            </a:extLst>
          </p:cNvPr>
          <p:cNvSpPr/>
          <p:nvPr/>
        </p:nvSpPr>
        <p:spPr>
          <a:xfrm>
            <a:off x="8400256" y="1272568"/>
            <a:ext cx="3757273" cy="2768500"/>
          </a:xfrm>
          <a:prstGeom prst="rect">
            <a:avLst/>
          </a:prstGeom>
          <a:solidFill>
            <a:schemeClr val="bg1"/>
          </a:solidFill>
          <a:ln>
            <a:noFill/>
          </a:ln>
        </p:spPr>
        <p:style>
          <a:lnRef idx="0">
            <a:scrgbClr r="0" g="0" b="0"/>
          </a:lnRef>
          <a:fillRef idx="0">
            <a:scrgbClr r="0" g="0" b="0"/>
          </a:fillRef>
          <a:effectRef idx="0">
            <a:scrgbClr r="0" g="0" b="0"/>
          </a:effectRef>
          <a:fontRef idx="minor"/>
        </p:style>
        <p:txBody>
          <a:bodyPr wrap="square" lIns="120000" tIns="60000" rIns="120000" bIns="60000">
            <a:spAutoFit/>
          </a:bodyPr>
          <a:lstStyle/>
          <a:p>
            <a:pPr defTabSz="1219170">
              <a:tabLst>
                <a:tab pos="0" algn="l"/>
              </a:tabLst>
              <a:defRPr/>
            </a:pPr>
            <a:r>
              <a:rPr lang="en-US" sz="2400" spc="-1" noProof="0" dirty="0">
                <a:solidFill>
                  <a:srgbClr val="FF0000"/>
                </a:solidFill>
                <a:latin typeface="Calibri"/>
              </a:rPr>
              <a:t>Cherenkov: UHECR, </a:t>
            </a:r>
            <a:r>
              <a:rPr lang="en-US" sz="2400" spc="-1" noProof="0" dirty="0" err="1">
                <a:solidFill>
                  <a:srgbClr val="FF0000"/>
                </a:solidFill>
                <a:latin typeface="Calibri"/>
              </a:rPr>
              <a:t>PeV</a:t>
            </a:r>
            <a:endParaRPr lang="en-US" sz="2400" spc="-1" noProof="0" dirty="0">
              <a:solidFill>
                <a:srgbClr val="FF0000"/>
              </a:solidFill>
              <a:latin typeface="Arial"/>
            </a:endParaRPr>
          </a:p>
          <a:p>
            <a:pPr defTabSz="1219170">
              <a:tabLst>
                <a:tab pos="0" algn="l"/>
              </a:tabLst>
              <a:defRPr/>
            </a:pPr>
            <a:endParaRPr lang="en-US" sz="1467" spc="-1" noProof="0" dirty="0">
              <a:solidFill>
                <a:prstClr val="black"/>
              </a:solidFill>
              <a:latin typeface="Arial"/>
            </a:endParaRPr>
          </a:p>
          <a:p>
            <a:pPr defTabSz="1219170">
              <a:tabLst>
                <a:tab pos="0" algn="l"/>
              </a:tabLst>
              <a:defRPr/>
            </a:pPr>
            <a:r>
              <a:rPr lang="en-US" sz="1867" b="1" spc="-1" noProof="0" dirty="0">
                <a:solidFill>
                  <a:srgbClr val="FF0000"/>
                </a:solidFill>
                <a:latin typeface="Calibri"/>
              </a:rPr>
              <a:t>Above Limb: </a:t>
            </a:r>
          </a:p>
          <a:p>
            <a:pPr defTabSz="1219170">
              <a:tabLst>
                <a:tab pos="0" algn="l"/>
              </a:tabLst>
              <a:defRPr/>
            </a:pPr>
            <a:r>
              <a:rPr lang="en-US" sz="1867" spc="-1" noProof="0" dirty="0">
                <a:solidFill>
                  <a:srgbClr val="000000"/>
                </a:solidFill>
                <a:latin typeface="Calibri"/>
              </a:rPr>
              <a:t>First observation of CR from space with the direct Cherenkov technique</a:t>
            </a:r>
            <a:endParaRPr lang="en-US" sz="1867" spc="-1" noProof="0" dirty="0">
              <a:solidFill>
                <a:prstClr val="black"/>
              </a:solidFill>
              <a:latin typeface="Arial"/>
            </a:endParaRPr>
          </a:p>
          <a:p>
            <a:pPr defTabSz="1219170">
              <a:tabLst>
                <a:tab pos="0" algn="l"/>
              </a:tabLst>
              <a:defRPr/>
            </a:pPr>
            <a:r>
              <a:rPr lang="en-US" sz="1867" b="1" spc="-1" noProof="0" dirty="0">
                <a:solidFill>
                  <a:srgbClr val="FF0000"/>
                </a:solidFill>
                <a:latin typeface="Calibri"/>
              </a:rPr>
              <a:t>Below Limb: </a:t>
            </a:r>
            <a:endParaRPr lang="en-US" sz="1867" b="1" spc="-1" noProof="0" dirty="0">
              <a:solidFill>
                <a:srgbClr val="FF0000"/>
              </a:solidFill>
              <a:latin typeface="Arial"/>
            </a:endParaRPr>
          </a:p>
          <a:p>
            <a:pPr marL="380990" indent="-380990" defTabSz="1219170">
              <a:buFont typeface="Arial" panose="020B0604020202020204" pitchFamily="34" charset="0"/>
              <a:buChar char="•"/>
              <a:tabLst>
                <a:tab pos="0" algn="l"/>
              </a:tabLst>
              <a:defRPr/>
            </a:pPr>
            <a:r>
              <a:rPr lang="en-US" sz="1867" spc="-1" noProof="0" dirty="0">
                <a:solidFill>
                  <a:srgbClr val="000000"/>
                </a:solidFill>
                <a:latin typeface="Calibri"/>
              </a:rPr>
              <a:t>Search for </a:t>
            </a:r>
            <a:r>
              <a:rPr lang="en-US" sz="1867" spc="-1" noProof="0" dirty="0">
                <a:solidFill>
                  <a:srgbClr val="00B050"/>
                </a:solidFill>
                <a:latin typeface="Calibri"/>
              </a:rPr>
              <a:t>tau neutrino</a:t>
            </a:r>
            <a:r>
              <a:rPr lang="en-US" sz="1867" spc="-1" noProof="0" dirty="0">
                <a:solidFill>
                  <a:srgbClr val="000000"/>
                </a:solidFill>
                <a:latin typeface="Calibri"/>
              </a:rPr>
              <a:t> (</a:t>
            </a:r>
            <a:r>
              <a:rPr lang="en-US" sz="1867" spc="-1" noProof="0" dirty="0">
                <a:solidFill>
                  <a:srgbClr val="000000"/>
                </a:solidFill>
                <a:latin typeface="Symbol"/>
              </a:rPr>
              <a:t></a:t>
            </a:r>
            <a:r>
              <a:rPr lang="en-US" sz="3200" spc="-1" baseline="-25000" noProof="0" dirty="0">
                <a:solidFill>
                  <a:srgbClr val="000000"/>
                </a:solidFill>
                <a:latin typeface="Calibri"/>
              </a:rPr>
              <a:t>τ</a:t>
            </a:r>
            <a:r>
              <a:rPr lang="en-US" sz="1867" spc="-1" noProof="0" dirty="0">
                <a:solidFill>
                  <a:srgbClr val="000000"/>
                </a:solidFill>
                <a:latin typeface="Calibri"/>
              </a:rPr>
              <a:t>)</a:t>
            </a:r>
            <a:endParaRPr lang="en-US" sz="1867" spc="-1" noProof="0" dirty="0">
              <a:solidFill>
                <a:prstClr val="black"/>
              </a:solidFill>
              <a:latin typeface="Arial"/>
            </a:endParaRPr>
          </a:p>
          <a:p>
            <a:pPr marL="380990" indent="-380990" defTabSz="1219170">
              <a:buFont typeface="Arial" panose="020B0604020202020204" pitchFamily="34" charset="0"/>
              <a:buChar char="•"/>
              <a:tabLst>
                <a:tab pos="0" algn="l"/>
              </a:tabLst>
              <a:defRPr/>
            </a:pPr>
            <a:r>
              <a:rPr lang="en-US" sz="1867" spc="-1" noProof="0" dirty="0">
                <a:solidFill>
                  <a:srgbClr val="000000"/>
                </a:solidFill>
                <a:latin typeface="Calibri"/>
              </a:rPr>
              <a:t>Measure optical backgrounds for</a:t>
            </a:r>
            <a:r>
              <a:rPr lang="en-US" sz="1867" spc="-1" noProof="0" dirty="0">
                <a:solidFill>
                  <a:prstClr val="black"/>
                </a:solidFill>
                <a:latin typeface="Arial"/>
              </a:rPr>
              <a:t> </a:t>
            </a:r>
            <a:r>
              <a:rPr lang="en-US" sz="1867" spc="-1" noProof="0" dirty="0">
                <a:solidFill>
                  <a:srgbClr val="000000"/>
                </a:solidFill>
                <a:latin typeface="Calibri"/>
              </a:rPr>
              <a:t>earth-skimming technique</a:t>
            </a:r>
            <a:endParaRPr lang="en-US" sz="1867" spc="-1" noProof="0" dirty="0">
              <a:solidFill>
                <a:prstClr val="black"/>
              </a:solidFill>
              <a:latin typeface="Arial"/>
            </a:endParaRPr>
          </a:p>
        </p:txBody>
      </p:sp>
      <p:sp>
        <p:nvSpPr>
          <p:cNvPr id="335" name="Rettangolo 334"/>
          <p:cNvSpPr/>
          <p:nvPr/>
        </p:nvSpPr>
        <p:spPr>
          <a:xfrm>
            <a:off x="3846579" y="980728"/>
            <a:ext cx="4457667" cy="420564"/>
          </a:xfrm>
          <a:prstGeom prst="rect">
            <a:avLst/>
          </a:prstGeom>
        </p:spPr>
        <p:txBody>
          <a:bodyPr wrap="square">
            <a:spAutoFit/>
          </a:bodyPr>
          <a:lstStyle/>
          <a:p>
            <a:pPr defTabSz="1219170">
              <a:spcBef>
                <a:spcPct val="50000"/>
              </a:spcBef>
              <a:defRPr/>
            </a:pPr>
            <a:r>
              <a:rPr lang="en-US" sz="2133" noProof="0" dirty="0">
                <a:solidFill>
                  <a:srgbClr val="002060"/>
                </a:solidFill>
                <a:latin typeface="Calibri" pitchFamily="34" charset="0"/>
                <a:ea typeface="游ゴシック" panose="020B0400000000000000" pitchFamily="34" charset="-128"/>
              </a:rPr>
              <a:t>using the Earth as a particle detector</a:t>
            </a:r>
          </a:p>
        </p:txBody>
      </p:sp>
      <p:sp>
        <p:nvSpPr>
          <p:cNvPr id="18" name="CustomShape 49">
            <a:extLst>
              <a:ext uri="{FF2B5EF4-FFF2-40B4-BE49-F238E27FC236}">
                <a16:creationId xmlns:a16="http://schemas.microsoft.com/office/drawing/2014/main" id="{8989EE5A-413C-4228-9A6B-9E1478F96C70}"/>
              </a:ext>
            </a:extLst>
          </p:cNvPr>
          <p:cNvSpPr/>
          <p:nvPr/>
        </p:nvSpPr>
        <p:spPr>
          <a:xfrm>
            <a:off x="5094855" y="2204826"/>
            <a:ext cx="2089440" cy="983139"/>
          </a:xfrm>
          <a:prstGeom prst="rect">
            <a:avLst/>
          </a:prstGeom>
          <a:noFill/>
          <a:ln>
            <a:noFill/>
          </a:ln>
        </p:spPr>
        <p:style>
          <a:lnRef idx="0">
            <a:scrgbClr r="0" g="0" b="0"/>
          </a:lnRef>
          <a:fillRef idx="0">
            <a:scrgbClr r="0" g="0" b="0"/>
          </a:fillRef>
          <a:effectRef idx="0">
            <a:scrgbClr r="0" g="0" b="0"/>
          </a:effectRef>
          <a:fontRef idx="minor"/>
        </p:style>
        <p:txBody>
          <a:bodyPr lIns="120000" tIns="60000" rIns="120000" bIns="60000">
            <a:spAutoFit/>
          </a:bodyPr>
          <a:lstStyle/>
          <a:p>
            <a:pPr algn="ctr" defTabSz="1219170">
              <a:tabLst>
                <a:tab pos="0" algn="l"/>
              </a:tabLst>
              <a:defRPr/>
            </a:pPr>
            <a:r>
              <a:rPr lang="en-US" sz="1867" spc="-1" noProof="0" dirty="0">
                <a:solidFill>
                  <a:srgbClr val="000000"/>
                </a:solidFill>
                <a:latin typeface="Calibri"/>
              </a:rPr>
              <a:t>EUSO-SPB2</a:t>
            </a:r>
            <a:endParaRPr lang="en-US" sz="1867" spc="-1" noProof="0" dirty="0">
              <a:solidFill>
                <a:prstClr val="black"/>
              </a:solidFill>
              <a:latin typeface="Arial"/>
            </a:endParaRPr>
          </a:p>
          <a:p>
            <a:pPr algn="ctr" defTabSz="1219170">
              <a:tabLst>
                <a:tab pos="0" algn="l"/>
              </a:tabLst>
              <a:defRPr/>
            </a:pPr>
            <a:r>
              <a:rPr lang="en-US" sz="1867" spc="-1" noProof="0" dirty="0">
                <a:solidFill>
                  <a:srgbClr val="000000"/>
                </a:solidFill>
                <a:latin typeface="Calibri"/>
              </a:rPr>
              <a:t>Wanaka NZ</a:t>
            </a:r>
            <a:endParaRPr lang="en-US" sz="1867" spc="-1" noProof="0" dirty="0">
              <a:solidFill>
                <a:prstClr val="black"/>
              </a:solidFill>
              <a:latin typeface="Arial"/>
            </a:endParaRPr>
          </a:p>
          <a:p>
            <a:pPr algn="ctr" defTabSz="1219170">
              <a:tabLst>
                <a:tab pos="0" algn="l"/>
              </a:tabLst>
              <a:defRPr/>
            </a:pPr>
            <a:r>
              <a:rPr lang="en-US" sz="1867" spc="-1" noProof="0" dirty="0">
                <a:solidFill>
                  <a:srgbClr val="000000"/>
                </a:solidFill>
                <a:latin typeface="Calibri"/>
              </a:rPr>
              <a:t>2023</a:t>
            </a:r>
            <a:endParaRPr lang="en-US" sz="1867" spc="-1" noProof="0" dirty="0">
              <a:solidFill>
                <a:prstClr val="black"/>
              </a:solidFill>
              <a:latin typeface="Arial"/>
            </a:endParaRPr>
          </a:p>
        </p:txBody>
      </p:sp>
      <p:sp>
        <p:nvSpPr>
          <p:cNvPr id="16" name="Rettangolo 15">
            <a:extLst>
              <a:ext uri="{FF2B5EF4-FFF2-40B4-BE49-F238E27FC236}">
                <a16:creationId xmlns:a16="http://schemas.microsoft.com/office/drawing/2014/main" id="{A8D3AFD5-DC6A-81DE-8F3A-1EF0E3F69E5A}"/>
              </a:ext>
            </a:extLst>
          </p:cNvPr>
          <p:cNvSpPr/>
          <p:nvPr/>
        </p:nvSpPr>
        <p:spPr>
          <a:xfrm>
            <a:off x="4483852" y="1528828"/>
            <a:ext cx="3290644" cy="666977"/>
          </a:xfrm>
          <a:prstGeom prst="rect">
            <a:avLst/>
          </a:prstGeom>
        </p:spPr>
        <p:txBody>
          <a:bodyPr wrap="none">
            <a:spAutoFit/>
          </a:bodyPr>
          <a:lstStyle/>
          <a:p>
            <a:pPr algn="ctr" fontAlgn="b"/>
            <a:r>
              <a:rPr lang="en-US" sz="1867" noProof="0" dirty="0">
                <a:solidFill>
                  <a:srgbClr val="002060"/>
                </a:solidFill>
              </a:rPr>
              <a:t>Floating altitude: 33 km, 7 mbar</a:t>
            </a:r>
          </a:p>
          <a:p>
            <a:pPr algn="ctr" fontAlgn="b"/>
            <a:r>
              <a:rPr lang="en-US" sz="1867" noProof="0" dirty="0">
                <a:solidFill>
                  <a:srgbClr val="002060"/>
                </a:solidFill>
              </a:rPr>
              <a:t>Target duration: 100 days</a:t>
            </a:r>
            <a:endParaRPr lang="en-US" sz="1867" noProof="0" dirty="0">
              <a:solidFill>
                <a:srgbClr val="002060"/>
              </a:solidFill>
              <a:latin typeface="Calibri" panose="020F0502020204030204" pitchFamily="34" charset="0"/>
            </a:endParaRPr>
          </a:p>
        </p:txBody>
      </p:sp>
      <p:sp>
        <p:nvSpPr>
          <p:cNvPr id="6" name="Segnaposto piè di pagina 5">
            <a:extLst>
              <a:ext uri="{FF2B5EF4-FFF2-40B4-BE49-F238E27FC236}">
                <a16:creationId xmlns:a16="http://schemas.microsoft.com/office/drawing/2014/main" id="{FD540526-028C-D102-2E2C-9A8B0CC13CCD}"/>
              </a:ext>
            </a:extLst>
          </p:cNvPr>
          <p:cNvSpPr>
            <a:spLocks noGrp="1"/>
          </p:cNvSpPr>
          <p:nvPr>
            <p:ph type="ftr" sz="quarter" idx="11"/>
          </p:nvPr>
        </p:nvSpPr>
        <p:spPr/>
        <p:txBody>
          <a:bodyPr/>
          <a:lstStyle/>
          <a:p>
            <a:r>
              <a:rPr lang="en-US" noProof="0" dirty="0"/>
              <a:t>TDAQ for space - V. Scotti</a:t>
            </a:r>
          </a:p>
        </p:txBody>
      </p:sp>
      <p:sp>
        <p:nvSpPr>
          <p:cNvPr id="7" name="Segnaposto numero diapositiva 6">
            <a:extLst>
              <a:ext uri="{FF2B5EF4-FFF2-40B4-BE49-F238E27FC236}">
                <a16:creationId xmlns:a16="http://schemas.microsoft.com/office/drawing/2014/main" id="{2FCE8335-15CF-B013-D486-5EEF686DEE42}"/>
              </a:ext>
            </a:extLst>
          </p:cNvPr>
          <p:cNvSpPr>
            <a:spLocks noGrp="1"/>
          </p:cNvSpPr>
          <p:nvPr>
            <p:ph type="sldNum" sz="quarter" idx="12"/>
          </p:nvPr>
        </p:nvSpPr>
        <p:spPr/>
        <p:txBody>
          <a:bodyPr/>
          <a:lstStyle/>
          <a:p>
            <a:fld id="{BFA7651A-8C76-4CD3-A460-B81892AEEC93}" type="slidenum">
              <a:rPr lang="en-US" noProof="0" smtClean="0"/>
              <a:pPr/>
              <a:t>42</a:t>
            </a:fld>
            <a:endParaRPr lang="en-US" noProof="0" dirty="0"/>
          </a:p>
        </p:txBody>
      </p:sp>
    </p:spTree>
    <p:extLst>
      <p:ext uri="{BB962C8B-B14F-4D97-AF65-F5344CB8AC3E}">
        <p14:creationId xmlns:p14="http://schemas.microsoft.com/office/powerpoint/2010/main" val="245995339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B022023-D076-B920-43F4-E342184A80C2}"/>
              </a:ext>
            </a:extLst>
          </p:cNvPr>
          <p:cNvSpPr>
            <a:spLocks noGrp="1"/>
          </p:cNvSpPr>
          <p:nvPr>
            <p:ph type="title"/>
          </p:nvPr>
        </p:nvSpPr>
        <p:spPr/>
        <p:txBody>
          <a:bodyPr/>
          <a:lstStyle/>
          <a:p>
            <a:r>
              <a:rPr lang="en-US" noProof="0" dirty="0"/>
              <a:t>EUSO-SPB2 DAQ</a:t>
            </a:r>
          </a:p>
        </p:txBody>
      </p:sp>
      <p:sp>
        <p:nvSpPr>
          <p:cNvPr id="4" name="Segnaposto piè di pagina 3">
            <a:extLst>
              <a:ext uri="{FF2B5EF4-FFF2-40B4-BE49-F238E27FC236}">
                <a16:creationId xmlns:a16="http://schemas.microsoft.com/office/drawing/2014/main" id="{1E9760F5-17D0-E4DF-BFEF-6E7298694C5A}"/>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0D65F186-84E8-B819-BF7F-AF9D125CD9C2}"/>
              </a:ext>
            </a:extLst>
          </p:cNvPr>
          <p:cNvSpPr>
            <a:spLocks noGrp="1"/>
          </p:cNvSpPr>
          <p:nvPr>
            <p:ph type="sldNum" sz="quarter" idx="12"/>
          </p:nvPr>
        </p:nvSpPr>
        <p:spPr/>
        <p:txBody>
          <a:bodyPr/>
          <a:lstStyle/>
          <a:p>
            <a:fld id="{BFA7651A-8C76-4CD3-A460-B81892AEEC93}" type="slidenum">
              <a:rPr lang="en-US" noProof="0" smtClean="0"/>
              <a:pPr/>
              <a:t>43</a:t>
            </a:fld>
            <a:endParaRPr lang="en-US" noProof="0" dirty="0"/>
          </a:p>
        </p:txBody>
      </p:sp>
      <p:pic>
        <p:nvPicPr>
          <p:cNvPr id="7" name="Immagine 6">
            <a:extLst>
              <a:ext uri="{FF2B5EF4-FFF2-40B4-BE49-F238E27FC236}">
                <a16:creationId xmlns:a16="http://schemas.microsoft.com/office/drawing/2014/main" id="{F3D71743-81BD-F65D-8F39-BBB6B1CA523B}"/>
              </a:ext>
            </a:extLst>
          </p:cNvPr>
          <p:cNvPicPr>
            <a:picLocks noChangeAspect="1"/>
          </p:cNvPicPr>
          <p:nvPr/>
        </p:nvPicPr>
        <p:blipFill>
          <a:blip r:embed="rId2"/>
          <a:stretch>
            <a:fillRect/>
          </a:stretch>
        </p:blipFill>
        <p:spPr>
          <a:xfrm>
            <a:off x="9701061" y="5158241"/>
            <a:ext cx="1368152" cy="792746"/>
          </a:xfrm>
          <a:prstGeom prst="rect">
            <a:avLst/>
          </a:prstGeom>
        </p:spPr>
      </p:pic>
      <p:sp>
        <p:nvSpPr>
          <p:cNvPr id="8" name="Rettangolo 7">
            <a:extLst>
              <a:ext uri="{FF2B5EF4-FFF2-40B4-BE49-F238E27FC236}">
                <a16:creationId xmlns:a16="http://schemas.microsoft.com/office/drawing/2014/main" id="{325A90C7-97CA-8AC7-D53B-EB4BAEF3DDA2}"/>
              </a:ext>
            </a:extLst>
          </p:cNvPr>
          <p:cNvSpPr/>
          <p:nvPr/>
        </p:nvSpPr>
        <p:spPr>
          <a:xfrm>
            <a:off x="9654253" y="4624156"/>
            <a:ext cx="1696042" cy="553998"/>
          </a:xfrm>
          <a:prstGeom prst="rect">
            <a:avLst/>
          </a:prstGeom>
        </p:spPr>
        <p:txBody>
          <a:bodyPr wrap="square">
            <a:spAutoFit/>
          </a:bodyPr>
          <a:lstStyle/>
          <a:p>
            <a:pPr lvl="0"/>
            <a:r>
              <a:rPr lang="en-US" sz="1500" noProof="0" dirty="0">
                <a:solidFill>
                  <a:srgbClr val="000000"/>
                </a:solidFill>
                <a:latin typeface="Calibri" panose="020F0502020204030204" pitchFamily="34" charset="0"/>
                <a:cs typeface="Calibri" panose="020F0502020204030204" pitchFamily="34" charset="0"/>
              </a:rPr>
              <a:t>New integrated digitization</a:t>
            </a:r>
          </a:p>
        </p:txBody>
      </p:sp>
      <p:sp>
        <p:nvSpPr>
          <p:cNvPr id="9" name="Rettangolo 8">
            <a:extLst>
              <a:ext uri="{FF2B5EF4-FFF2-40B4-BE49-F238E27FC236}">
                <a16:creationId xmlns:a16="http://schemas.microsoft.com/office/drawing/2014/main" id="{AF011D36-3AD9-FF38-D50A-B4E9E9CC3949}"/>
              </a:ext>
            </a:extLst>
          </p:cNvPr>
          <p:cNvSpPr/>
          <p:nvPr/>
        </p:nvSpPr>
        <p:spPr>
          <a:xfrm>
            <a:off x="9654253" y="6033899"/>
            <a:ext cx="1368152" cy="553998"/>
          </a:xfrm>
          <a:prstGeom prst="rect">
            <a:avLst/>
          </a:prstGeom>
        </p:spPr>
        <p:txBody>
          <a:bodyPr wrap="square">
            <a:spAutoFit/>
          </a:bodyPr>
          <a:lstStyle/>
          <a:p>
            <a:pPr algn="ctr"/>
            <a:r>
              <a:rPr lang="en-US" sz="1500" noProof="0" dirty="0">
                <a:latin typeface="Calibri" panose="020F0502020204030204" pitchFamily="34" charset="0"/>
                <a:cs typeface="Calibri" panose="020F0502020204030204" pitchFamily="34" charset="0"/>
              </a:rPr>
              <a:t>BGA packaged Spaciroc3 ASIC</a:t>
            </a:r>
          </a:p>
        </p:txBody>
      </p:sp>
      <p:pic>
        <p:nvPicPr>
          <p:cNvPr id="11" name="Immagine 10">
            <a:extLst>
              <a:ext uri="{FF2B5EF4-FFF2-40B4-BE49-F238E27FC236}">
                <a16:creationId xmlns:a16="http://schemas.microsoft.com/office/drawing/2014/main" id="{8DD9EFBB-9C2D-CB65-0497-AA30413C1E2B}"/>
              </a:ext>
            </a:extLst>
          </p:cNvPr>
          <p:cNvPicPr>
            <a:picLocks noChangeAspect="1"/>
          </p:cNvPicPr>
          <p:nvPr/>
        </p:nvPicPr>
        <p:blipFill rotWithShape="1">
          <a:blip r:embed="rId3"/>
          <a:srcRect l="8323" t="13655" r="10706" b="18017"/>
          <a:stretch/>
        </p:blipFill>
        <p:spPr>
          <a:xfrm rot="10800000">
            <a:off x="8989293" y="1120556"/>
            <a:ext cx="2651323" cy="1358529"/>
          </a:xfrm>
          <a:prstGeom prst="rect">
            <a:avLst/>
          </a:prstGeom>
        </p:spPr>
      </p:pic>
      <p:sp>
        <p:nvSpPr>
          <p:cNvPr id="12" name="Rettangolo 11">
            <a:extLst>
              <a:ext uri="{FF2B5EF4-FFF2-40B4-BE49-F238E27FC236}">
                <a16:creationId xmlns:a16="http://schemas.microsoft.com/office/drawing/2014/main" id="{A124DA4A-2FCB-F595-9EAF-94C96E3E78EC}"/>
              </a:ext>
            </a:extLst>
          </p:cNvPr>
          <p:cNvSpPr/>
          <p:nvPr/>
        </p:nvSpPr>
        <p:spPr>
          <a:xfrm>
            <a:off x="8066016" y="2601286"/>
            <a:ext cx="4326313" cy="784830"/>
          </a:xfrm>
          <a:prstGeom prst="rect">
            <a:avLst/>
          </a:prstGeom>
          <a:ln w="53975">
            <a:noFill/>
          </a:ln>
        </p:spPr>
        <p:txBody>
          <a:bodyPr wrap="square">
            <a:spAutoFit/>
          </a:bodyPr>
          <a:lstStyle/>
          <a:p>
            <a:pPr algn="ctr"/>
            <a:r>
              <a:rPr lang="en-US" sz="1500" noProof="0" dirty="0">
                <a:latin typeface="Calibri" panose="020F0502020204030204" pitchFamily="34" charset="0"/>
                <a:cs typeface="Calibri" panose="020F0502020204030204" pitchFamily="34" charset="0"/>
              </a:rPr>
              <a:t>MAPMT w/ single photoelectron counting</a:t>
            </a:r>
          </a:p>
          <a:p>
            <a:pPr algn="ctr"/>
            <a:r>
              <a:rPr lang="en-US" sz="1500" noProof="0" dirty="0">
                <a:latin typeface="Calibri" panose="020F0502020204030204" pitchFamily="34" charset="0"/>
                <a:cs typeface="Calibri" panose="020F0502020204030204" pitchFamily="34" charset="0"/>
              </a:rPr>
              <a:t>1 µs time bins, 1 “video clip” = 128 time bins</a:t>
            </a:r>
          </a:p>
          <a:p>
            <a:pPr algn="ctr"/>
            <a:r>
              <a:rPr lang="en-US" sz="1500" noProof="0" dirty="0">
                <a:latin typeface="Calibri" panose="020F0502020204030204" pitchFamily="34" charset="0"/>
                <a:cs typeface="Calibri" panose="020F0502020204030204" pitchFamily="34" charset="0"/>
              </a:rPr>
              <a:t>~15 watts</a:t>
            </a:r>
          </a:p>
        </p:txBody>
      </p:sp>
      <p:sp>
        <p:nvSpPr>
          <p:cNvPr id="13" name="Rettangolo 12">
            <a:extLst>
              <a:ext uri="{FF2B5EF4-FFF2-40B4-BE49-F238E27FC236}">
                <a16:creationId xmlns:a16="http://schemas.microsoft.com/office/drawing/2014/main" id="{5454BF19-758D-EF49-B5FD-DF736BD439E3}"/>
              </a:ext>
            </a:extLst>
          </p:cNvPr>
          <p:cNvSpPr/>
          <p:nvPr/>
        </p:nvSpPr>
        <p:spPr>
          <a:xfrm>
            <a:off x="6780076" y="6020549"/>
            <a:ext cx="2406184" cy="369332"/>
          </a:xfrm>
          <a:prstGeom prst="rect">
            <a:avLst/>
          </a:prstGeom>
          <a:ln w="19050">
            <a:noFill/>
          </a:ln>
        </p:spPr>
        <p:txBody>
          <a:bodyPr wrap="square" numCol="1">
            <a:spAutoFit/>
          </a:bodyPr>
          <a:lstStyle/>
          <a:p>
            <a:pPr marL="285750" indent="-285750">
              <a:buClr>
                <a:schemeClr val="accent5"/>
              </a:buClr>
              <a:buFont typeface="Courier New" panose="02070309020205020404" pitchFamily="49" charset="0"/>
              <a:buChar char="o"/>
            </a:pPr>
            <a:r>
              <a:rPr lang="en-US" noProof="0" dirty="0">
                <a:ea typeface="ＭＳ Ｐゴシック"/>
              </a:rPr>
              <a:t>7000 channels </a:t>
            </a:r>
          </a:p>
        </p:txBody>
      </p:sp>
      <p:pic>
        <p:nvPicPr>
          <p:cNvPr id="14" name="Immagine 13">
            <a:extLst>
              <a:ext uri="{FF2B5EF4-FFF2-40B4-BE49-F238E27FC236}">
                <a16:creationId xmlns:a16="http://schemas.microsoft.com/office/drawing/2014/main" id="{88CFA2B7-68F9-A14A-C100-968ED05C3E20}"/>
              </a:ext>
            </a:extLst>
          </p:cNvPr>
          <p:cNvPicPr>
            <a:picLocks noChangeAspect="1"/>
          </p:cNvPicPr>
          <p:nvPr/>
        </p:nvPicPr>
        <p:blipFill>
          <a:blip r:embed="rId4"/>
          <a:stretch>
            <a:fillRect/>
          </a:stretch>
        </p:blipFill>
        <p:spPr>
          <a:xfrm>
            <a:off x="245693" y="1220414"/>
            <a:ext cx="9341570" cy="4584850"/>
          </a:xfrm>
          <a:prstGeom prst="rect">
            <a:avLst/>
          </a:prstGeom>
        </p:spPr>
      </p:pic>
      <p:pic>
        <p:nvPicPr>
          <p:cNvPr id="15" name="Immagine 14">
            <a:extLst>
              <a:ext uri="{FF2B5EF4-FFF2-40B4-BE49-F238E27FC236}">
                <a16:creationId xmlns:a16="http://schemas.microsoft.com/office/drawing/2014/main" id="{896431D5-B7EA-BD1A-4A91-1C82B798CB68}"/>
              </a:ext>
            </a:extLst>
          </p:cNvPr>
          <p:cNvPicPr>
            <a:picLocks noChangeAspect="1"/>
          </p:cNvPicPr>
          <p:nvPr/>
        </p:nvPicPr>
        <p:blipFill>
          <a:blip r:embed="rId5"/>
          <a:stretch>
            <a:fillRect/>
          </a:stretch>
        </p:blipFill>
        <p:spPr>
          <a:xfrm>
            <a:off x="9588388" y="3429000"/>
            <a:ext cx="1609650" cy="1237500"/>
          </a:xfrm>
          <a:prstGeom prst="rect">
            <a:avLst/>
          </a:prstGeom>
        </p:spPr>
      </p:pic>
      <p:sp>
        <p:nvSpPr>
          <p:cNvPr id="19" name="CasellaDiTesto 18">
            <a:extLst>
              <a:ext uri="{FF2B5EF4-FFF2-40B4-BE49-F238E27FC236}">
                <a16:creationId xmlns:a16="http://schemas.microsoft.com/office/drawing/2014/main" id="{7560D44A-7ED8-FEDF-009A-9CD409C8EB25}"/>
              </a:ext>
            </a:extLst>
          </p:cNvPr>
          <p:cNvSpPr txBox="1"/>
          <p:nvPr/>
        </p:nvSpPr>
        <p:spPr>
          <a:xfrm>
            <a:off x="587388" y="6024381"/>
            <a:ext cx="2785697" cy="369332"/>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
                <a:srgbClr val="E64823"/>
              </a:buClr>
              <a:buSzTx/>
              <a:buFont typeface="Courier New" panose="02070309020205020404" pitchFamily="49" charset="0"/>
              <a:buChar char="o"/>
              <a:tabLst/>
              <a:defRPr/>
            </a:pPr>
            <a:r>
              <a:rPr kumimoji="0" lang="en-US" b="0" i="0" u="none" strike="noStrike" kern="1200" cap="none" spc="0" normalizeH="0" baseline="0" noProof="0" dirty="0">
                <a:ln>
                  <a:noFill/>
                </a:ln>
                <a:solidFill>
                  <a:prstClr val="black"/>
                </a:solidFill>
                <a:effectLst/>
                <a:uLnTx/>
                <a:uFillTx/>
                <a:latin typeface="Calibri" panose="020F0502020204030204"/>
                <a:ea typeface="ＭＳ Ｐゴシック"/>
                <a:cs typeface="+mn-cs"/>
              </a:rPr>
              <a:t>Mass &lt; 25 kg</a:t>
            </a:r>
          </a:p>
        </p:txBody>
      </p:sp>
      <p:sp>
        <p:nvSpPr>
          <p:cNvPr id="21" name="CasellaDiTesto 20">
            <a:extLst>
              <a:ext uri="{FF2B5EF4-FFF2-40B4-BE49-F238E27FC236}">
                <a16:creationId xmlns:a16="http://schemas.microsoft.com/office/drawing/2014/main" id="{FCC52E4C-E41B-4686-5060-B264DC5AE86B}"/>
              </a:ext>
            </a:extLst>
          </p:cNvPr>
          <p:cNvSpPr txBox="1"/>
          <p:nvPr/>
        </p:nvSpPr>
        <p:spPr>
          <a:xfrm>
            <a:off x="2686485" y="6039406"/>
            <a:ext cx="4093591" cy="369332"/>
          </a:xfrm>
          <a:prstGeom prst="rect">
            <a:avLst/>
          </a:prstGeom>
          <a:noFill/>
        </p:spPr>
        <p:txBody>
          <a:bodyPr wrap="square">
            <a:spAutoFit/>
          </a:bodyPr>
          <a:lstStyle/>
          <a:p>
            <a:pPr marL="285750" indent="-285750">
              <a:buClr>
                <a:schemeClr val="accent5"/>
              </a:buClr>
              <a:buFont typeface="Courier New" panose="02070309020205020404" pitchFamily="49" charset="0"/>
              <a:buChar char="o"/>
            </a:pPr>
            <a:r>
              <a:rPr lang="en-US" sz="1800" noProof="0" dirty="0">
                <a:ea typeface="ＭＳ Ｐゴシック"/>
              </a:rPr>
              <a:t>Peak Power consumption &lt; 135 W</a:t>
            </a:r>
          </a:p>
        </p:txBody>
      </p:sp>
      <p:sp>
        <p:nvSpPr>
          <p:cNvPr id="23" name="Segnaposto contenuto 22">
            <a:extLst>
              <a:ext uri="{FF2B5EF4-FFF2-40B4-BE49-F238E27FC236}">
                <a16:creationId xmlns:a16="http://schemas.microsoft.com/office/drawing/2014/main" id="{90847C00-E477-F33F-1F51-1C66809B284E}"/>
              </a:ext>
            </a:extLst>
          </p:cNvPr>
          <p:cNvSpPr>
            <a:spLocks noGrp="1"/>
          </p:cNvSpPr>
          <p:nvPr>
            <p:ph idx="1"/>
          </p:nvPr>
        </p:nvSpPr>
        <p:spPr/>
        <p:txBody>
          <a:bodyPr/>
          <a:lstStyle/>
          <a:p>
            <a:endParaRPr lang="en-US" noProof="0" dirty="0"/>
          </a:p>
        </p:txBody>
      </p:sp>
    </p:spTree>
    <p:extLst>
      <p:ext uri="{BB962C8B-B14F-4D97-AF65-F5344CB8AC3E}">
        <p14:creationId xmlns:p14="http://schemas.microsoft.com/office/powerpoint/2010/main" val="36892387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magine 8">
            <a:extLst>
              <a:ext uri="{FF2B5EF4-FFF2-40B4-BE49-F238E27FC236}">
                <a16:creationId xmlns:a16="http://schemas.microsoft.com/office/drawing/2014/main" id="{099BEF4A-F171-2E08-19EE-027613B7FD84}"/>
              </a:ext>
            </a:extLst>
          </p:cNvPr>
          <p:cNvPicPr>
            <a:picLocks noChangeAspect="1"/>
          </p:cNvPicPr>
          <p:nvPr/>
        </p:nvPicPr>
        <p:blipFill>
          <a:blip r:embed="rId2"/>
          <a:stretch>
            <a:fillRect/>
          </a:stretch>
        </p:blipFill>
        <p:spPr>
          <a:xfrm>
            <a:off x="5875007" y="779336"/>
            <a:ext cx="6233661" cy="2721672"/>
          </a:xfrm>
          <a:prstGeom prst="rect">
            <a:avLst/>
          </a:prstGeom>
        </p:spPr>
      </p:pic>
      <p:sp>
        <p:nvSpPr>
          <p:cNvPr id="2" name="Titolo 1">
            <a:extLst>
              <a:ext uri="{FF2B5EF4-FFF2-40B4-BE49-F238E27FC236}">
                <a16:creationId xmlns:a16="http://schemas.microsoft.com/office/drawing/2014/main" id="{0B022023-D076-B920-43F4-E342184A80C2}"/>
              </a:ext>
            </a:extLst>
          </p:cNvPr>
          <p:cNvSpPr>
            <a:spLocks noGrp="1"/>
          </p:cNvSpPr>
          <p:nvPr>
            <p:ph type="title"/>
          </p:nvPr>
        </p:nvSpPr>
        <p:spPr/>
        <p:txBody>
          <a:bodyPr/>
          <a:lstStyle/>
          <a:p>
            <a:r>
              <a:rPr lang="en-US" noProof="0" dirty="0"/>
              <a:t>EUSO-SPB2 trigger</a:t>
            </a:r>
          </a:p>
        </p:txBody>
      </p:sp>
      <p:sp>
        <p:nvSpPr>
          <p:cNvPr id="3" name="Segnaposto contenuto 2">
            <a:extLst>
              <a:ext uri="{FF2B5EF4-FFF2-40B4-BE49-F238E27FC236}">
                <a16:creationId xmlns:a16="http://schemas.microsoft.com/office/drawing/2014/main" id="{50230682-A33B-4FDB-6DF6-8F84058806ED}"/>
              </a:ext>
            </a:extLst>
          </p:cNvPr>
          <p:cNvSpPr>
            <a:spLocks noGrp="1"/>
          </p:cNvSpPr>
          <p:nvPr>
            <p:ph idx="1"/>
          </p:nvPr>
        </p:nvSpPr>
        <p:spPr>
          <a:xfrm>
            <a:off x="7932204" y="3969060"/>
            <a:ext cx="3456384" cy="1836204"/>
          </a:xfrm>
          <a:ln w="12700">
            <a:solidFill>
              <a:srgbClr val="C00000"/>
            </a:solidFill>
          </a:ln>
        </p:spPr>
        <p:txBody>
          <a:bodyPr>
            <a:normAutofit/>
          </a:bodyPr>
          <a:lstStyle/>
          <a:p>
            <a:r>
              <a:rPr lang="en-US" sz="1800" noProof="0" dirty="0"/>
              <a:t>Synchronous trigger evaluated every µs</a:t>
            </a:r>
          </a:p>
          <a:p>
            <a:r>
              <a:rPr lang="en-US" sz="1800" noProof="0" dirty="0"/>
              <a:t>Asynchronous data transfer</a:t>
            </a:r>
          </a:p>
          <a:p>
            <a:r>
              <a:rPr lang="en-US" sz="1800" noProof="0" dirty="0"/>
              <a:t>SOC: Xilinx Zynq 7, FPGA for trigger/DAQ, microprocessor for communication/data storage</a:t>
            </a:r>
          </a:p>
        </p:txBody>
      </p:sp>
      <p:sp>
        <p:nvSpPr>
          <p:cNvPr id="4" name="Segnaposto piè di pagina 3">
            <a:extLst>
              <a:ext uri="{FF2B5EF4-FFF2-40B4-BE49-F238E27FC236}">
                <a16:creationId xmlns:a16="http://schemas.microsoft.com/office/drawing/2014/main" id="{1E9760F5-17D0-E4DF-BFEF-6E7298694C5A}"/>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0D65F186-84E8-B819-BF7F-AF9D125CD9C2}"/>
              </a:ext>
            </a:extLst>
          </p:cNvPr>
          <p:cNvSpPr>
            <a:spLocks noGrp="1"/>
          </p:cNvSpPr>
          <p:nvPr>
            <p:ph type="sldNum" sz="quarter" idx="12"/>
          </p:nvPr>
        </p:nvSpPr>
        <p:spPr/>
        <p:txBody>
          <a:bodyPr/>
          <a:lstStyle/>
          <a:p>
            <a:fld id="{BFA7651A-8C76-4CD3-A460-B81892AEEC93}" type="slidenum">
              <a:rPr lang="en-US" noProof="0" smtClean="0"/>
              <a:pPr/>
              <a:t>44</a:t>
            </a:fld>
            <a:endParaRPr lang="en-US" noProof="0" dirty="0"/>
          </a:p>
        </p:txBody>
      </p:sp>
      <p:sp>
        <p:nvSpPr>
          <p:cNvPr id="15" name="Segnaposto contenuto 2">
            <a:extLst>
              <a:ext uri="{FF2B5EF4-FFF2-40B4-BE49-F238E27FC236}">
                <a16:creationId xmlns:a16="http://schemas.microsoft.com/office/drawing/2014/main" id="{92BB8184-2194-F446-2BAF-EEB892ED5B34}"/>
              </a:ext>
            </a:extLst>
          </p:cNvPr>
          <p:cNvSpPr txBox="1">
            <a:spLocks/>
          </p:cNvSpPr>
          <p:nvPr/>
        </p:nvSpPr>
        <p:spPr>
          <a:xfrm>
            <a:off x="626648" y="1413641"/>
            <a:ext cx="7161540" cy="3888432"/>
          </a:xfrm>
          <a:prstGeom prst="rect">
            <a:avLst/>
          </a:prstGeom>
          <a:ln w="3175">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1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5000"/>
              </a:lnSpc>
              <a:spcBef>
                <a:spcPts val="0"/>
              </a:spcBef>
              <a:buNone/>
            </a:pPr>
            <a:r>
              <a:rPr lang="en-US" sz="1800" b="1" noProof="0" dirty="0">
                <a:solidFill>
                  <a:srgbClr val="2F5597"/>
                </a:solidFill>
              </a:rPr>
              <a:t>Physics:</a:t>
            </a:r>
          </a:p>
          <a:p>
            <a:pPr marL="457200" indent="-342900">
              <a:lnSpc>
                <a:spcPct val="115000"/>
              </a:lnSpc>
              <a:spcBef>
                <a:spcPts val="0"/>
              </a:spcBef>
              <a:buClr>
                <a:srgbClr val="595959"/>
              </a:buClr>
              <a:buSzPts val="1800"/>
            </a:pPr>
            <a:r>
              <a:rPr lang="en-US" sz="1800" noProof="0" dirty="0"/>
              <a:t>UHECR induced signals are rare: </a:t>
            </a:r>
            <a:r>
              <a:rPr lang="en-US" sz="1800" noProof="0" dirty="0">
                <a:solidFill>
                  <a:srgbClr val="2F5597"/>
                </a:solidFill>
              </a:rPr>
              <a:t>1 event every 13 hours expected</a:t>
            </a:r>
          </a:p>
          <a:p>
            <a:pPr marL="457200" indent="-342900">
              <a:lnSpc>
                <a:spcPct val="115000"/>
              </a:lnSpc>
              <a:spcBef>
                <a:spcPts val="0"/>
              </a:spcBef>
              <a:buClr>
                <a:srgbClr val="595959"/>
              </a:buClr>
              <a:buSzPts val="1800"/>
            </a:pPr>
            <a:r>
              <a:rPr lang="en-US" sz="1800" noProof="0" dirty="0"/>
              <a:t>Low signal relative to background: </a:t>
            </a:r>
            <a:r>
              <a:rPr lang="en-US" sz="1800" noProof="0" dirty="0">
                <a:solidFill>
                  <a:srgbClr val="2F5597"/>
                </a:solidFill>
              </a:rPr>
              <a:t>10 Hz trigger rate</a:t>
            </a:r>
          </a:p>
          <a:p>
            <a:pPr marL="457200" indent="-342900">
              <a:lnSpc>
                <a:spcPct val="115000"/>
              </a:lnSpc>
              <a:spcBef>
                <a:spcPts val="0"/>
              </a:spcBef>
              <a:buClr>
                <a:srgbClr val="595959"/>
              </a:buClr>
              <a:buSzPts val="1800"/>
              <a:buFont typeface="Arial" panose="020B0604020202020204" pitchFamily="34" charset="0"/>
              <a:buChar char="●"/>
            </a:pPr>
            <a:endParaRPr lang="en-US" sz="1800" noProof="0" dirty="0">
              <a:solidFill>
                <a:srgbClr val="2F5597"/>
              </a:solidFill>
            </a:endParaRPr>
          </a:p>
          <a:p>
            <a:pPr marL="0" indent="0">
              <a:lnSpc>
                <a:spcPct val="115000"/>
              </a:lnSpc>
              <a:spcBef>
                <a:spcPts val="0"/>
              </a:spcBef>
              <a:buNone/>
            </a:pPr>
            <a:r>
              <a:rPr lang="en-US" sz="1800" b="1" noProof="0" dirty="0">
                <a:solidFill>
                  <a:srgbClr val="2F5597"/>
                </a:solidFill>
              </a:rPr>
              <a:t>Technological:</a:t>
            </a:r>
          </a:p>
          <a:p>
            <a:pPr marL="457200" indent="-342900">
              <a:lnSpc>
                <a:spcPct val="115000"/>
              </a:lnSpc>
              <a:spcBef>
                <a:spcPts val="0"/>
              </a:spcBef>
              <a:buClr>
                <a:srgbClr val="595959"/>
              </a:buClr>
              <a:buSzPts val="1800"/>
            </a:pPr>
            <a:r>
              <a:rPr lang="en-US" sz="1800" noProof="0" dirty="0"/>
              <a:t>Difficult environment: </a:t>
            </a:r>
            <a:r>
              <a:rPr lang="en-US" sz="1800" noProof="0" dirty="0">
                <a:solidFill>
                  <a:srgbClr val="2F5597"/>
                </a:solidFill>
              </a:rPr>
              <a:t>high altitude in unpressurised box </a:t>
            </a:r>
          </a:p>
          <a:p>
            <a:pPr marL="457200" indent="-342900">
              <a:lnSpc>
                <a:spcPct val="115000"/>
              </a:lnSpc>
              <a:spcBef>
                <a:spcPts val="0"/>
              </a:spcBef>
              <a:buClr>
                <a:srgbClr val="595959"/>
              </a:buClr>
              <a:buSzPts val="1800"/>
            </a:pPr>
            <a:r>
              <a:rPr lang="en-US" sz="1800" noProof="0" dirty="0"/>
              <a:t>Power and mass budget restrictions</a:t>
            </a:r>
          </a:p>
          <a:p>
            <a:pPr marL="457200" indent="-342900">
              <a:lnSpc>
                <a:spcPct val="115000"/>
              </a:lnSpc>
              <a:spcBef>
                <a:spcPts val="0"/>
              </a:spcBef>
              <a:buClr>
                <a:srgbClr val="595959"/>
              </a:buClr>
              <a:buSzPts val="1800"/>
            </a:pPr>
            <a:r>
              <a:rPr lang="en-US" sz="1800" noProof="0" dirty="0"/>
              <a:t>Balloon and data stored on board may be lost, but the data bandwidth is limited: </a:t>
            </a:r>
            <a:r>
              <a:rPr lang="en-US" sz="1800" noProof="0" dirty="0">
                <a:solidFill>
                  <a:srgbClr val="2F5597"/>
                </a:solidFill>
              </a:rPr>
              <a:t>telemetry budget/Day: 1GB</a:t>
            </a:r>
          </a:p>
          <a:p>
            <a:pPr marL="914400" lvl="1" indent="-342900">
              <a:lnSpc>
                <a:spcPct val="115000"/>
              </a:lnSpc>
              <a:spcBef>
                <a:spcPts val="0"/>
              </a:spcBef>
              <a:buClr>
                <a:srgbClr val="595959"/>
              </a:buClr>
              <a:buSzPts val="1800"/>
              <a:buFont typeface="Arial" panose="020B0604020202020204" pitchFamily="34" charset="0"/>
              <a:buChar char="○"/>
            </a:pPr>
            <a:r>
              <a:rPr lang="en-US" sz="1800" noProof="0" dirty="0"/>
              <a:t>Need to prioritize data for downloading </a:t>
            </a:r>
          </a:p>
          <a:p>
            <a:pPr marL="914400" lvl="1" indent="-342900">
              <a:lnSpc>
                <a:spcPct val="115000"/>
              </a:lnSpc>
              <a:spcBef>
                <a:spcPts val="0"/>
              </a:spcBef>
              <a:buClr>
                <a:srgbClr val="595959"/>
              </a:buClr>
              <a:buSzPts val="1800"/>
              <a:buFont typeface="Arial" panose="020B0604020202020204" pitchFamily="34" charset="0"/>
              <a:buChar char="○"/>
            </a:pPr>
            <a:r>
              <a:rPr lang="en-US" sz="1800" noProof="0" dirty="0"/>
              <a:t>Want to only record and transfer high quality events </a:t>
            </a:r>
          </a:p>
          <a:p>
            <a:pPr marL="914400" lvl="1" indent="-342900">
              <a:lnSpc>
                <a:spcPct val="115000"/>
              </a:lnSpc>
              <a:spcBef>
                <a:spcPts val="0"/>
              </a:spcBef>
              <a:buClr>
                <a:srgbClr val="595959"/>
              </a:buClr>
              <a:buSzPts val="1800"/>
              <a:buFont typeface="Wingdings" panose="05000000000000000000" pitchFamily="2" charset="2"/>
              <a:buChar char="Ø"/>
            </a:pPr>
            <a:r>
              <a:rPr lang="en-US" sz="1800" noProof="0" dirty="0"/>
              <a:t>To be done on board with minimal intervention from ground</a:t>
            </a:r>
          </a:p>
          <a:p>
            <a:pPr marL="914400" lvl="1" indent="-342900">
              <a:lnSpc>
                <a:spcPct val="115000"/>
              </a:lnSpc>
              <a:spcBef>
                <a:spcPts val="0"/>
              </a:spcBef>
              <a:buClr>
                <a:srgbClr val="595959"/>
              </a:buClr>
              <a:buSzPts val="1800"/>
              <a:buFont typeface="Arial" panose="020B0604020202020204" pitchFamily="34" charset="0"/>
              <a:buChar char="○"/>
            </a:pPr>
            <a:r>
              <a:rPr lang="en-US" sz="1800" noProof="0" dirty="0"/>
              <a:t>10 MB max compressed science file size for downlink</a:t>
            </a:r>
          </a:p>
          <a:p>
            <a:pPr marL="114300" indent="0">
              <a:lnSpc>
                <a:spcPct val="115000"/>
              </a:lnSpc>
              <a:spcBef>
                <a:spcPts val="0"/>
              </a:spcBef>
              <a:buClr>
                <a:srgbClr val="595959"/>
              </a:buClr>
              <a:buSzPts val="1800"/>
              <a:buNone/>
            </a:pPr>
            <a:r>
              <a:rPr lang="en-US" sz="1800" i="1" noProof="0" dirty="0"/>
              <a:t>				eventually Starlink saved us!</a:t>
            </a:r>
          </a:p>
          <a:p>
            <a:pPr marL="914400" lvl="1" indent="-342900">
              <a:lnSpc>
                <a:spcPct val="115000"/>
              </a:lnSpc>
              <a:spcBef>
                <a:spcPts val="0"/>
              </a:spcBef>
              <a:buClr>
                <a:srgbClr val="595959"/>
              </a:buClr>
              <a:buSzPts val="1800"/>
              <a:buFont typeface="Arial" panose="020B0604020202020204" pitchFamily="34" charset="0"/>
              <a:buChar char="○"/>
            </a:pPr>
            <a:endParaRPr lang="en-US" sz="1800" noProof="0" dirty="0"/>
          </a:p>
        </p:txBody>
      </p:sp>
    </p:spTree>
    <p:extLst>
      <p:ext uri="{BB962C8B-B14F-4D97-AF65-F5344CB8AC3E}">
        <p14:creationId xmlns:p14="http://schemas.microsoft.com/office/powerpoint/2010/main" val="378943046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13B49AD-7B7F-1A53-3ECE-66E49F156102}"/>
              </a:ext>
            </a:extLst>
          </p:cNvPr>
          <p:cNvSpPr>
            <a:spLocks noGrp="1"/>
          </p:cNvSpPr>
          <p:nvPr>
            <p:ph type="title"/>
          </p:nvPr>
        </p:nvSpPr>
        <p:spPr/>
        <p:txBody>
          <a:bodyPr/>
          <a:lstStyle/>
          <a:p>
            <a:r>
              <a:rPr lang="en-US" noProof="0" dirty="0"/>
              <a:t>The future in space</a:t>
            </a:r>
          </a:p>
        </p:txBody>
      </p:sp>
      <p:sp>
        <p:nvSpPr>
          <p:cNvPr id="4" name="Segnaposto piè di pagina 3">
            <a:extLst>
              <a:ext uri="{FF2B5EF4-FFF2-40B4-BE49-F238E27FC236}">
                <a16:creationId xmlns:a16="http://schemas.microsoft.com/office/drawing/2014/main" id="{C22B4A11-DE1A-7663-F021-5A4403DCA9A6}"/>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0D178CA4-4CD8-4408-EF8A-C8777517A852}"/>
              </a:ext>
            </a:extLst>
          </p:cNvPr>
          <p:cNvSpPr>
            <a:spLocks noGrp="1"/>
          </p:cNvSpPr>
          <p:nvPr>
            <p:ph type="sldNum" sz="quarter" idx="12"/>
          </p:nvPr>
        </p:nvSpPr>
        <p:spPr/>
        <p:txBody>
          <a:bodyPr/>
          <a:lstStyle/>
          <a:p>
            <a:fld id="{BFA7651A-8C76-4CD3-A460-B81892AEEC93}" type="slidenum">
              <a:rPr lang="en-US" noProof="0" smtClean="0"/>
              <a:pPr/>
              <a:t>45</a:t>
            </a:fld>
            <a:endParaRPr lang="en-US" noProof="0" dirty="0"/>
          </a:p>
        </p:txBody>
      </p:sp>
      <p:pic>
        <p:nvPicPr>
          <p:cNvPr id="7" name="Immagine 6" descr="Immagine che contiene Contenitore dei rifiuti, scatola, cestino, contenitore&#10;&#10;Descrizione generata automaticamente">
            <a:extLst>
              <a:ext uri="{FF2B5EF4-FFF2-40B4-BE49-F238E27FC236}">
                <a16:creationId xmlns:a16="http://schemas.microsoft.com/office/drawing/2014/main" id="{D67BBED7-FC83-03F2-8156-C631EFDBA558}"/>
              </a:ext>
            </a:extLst>
          </p:cNvPr>
          <p:cNvPicPr>
            <a:picLocks noChangeAspect="1"/>
          </p:cNvPicPr>
          <p:nvPr/>
        </p:nvPicPr>
        <p:blipFill rotWithShape="1">
          <a:blip r:embed="rId3">
            <a:extLst>
              <a:ext uri="{28A0092B-C50C-407E-A947-70E740481C1C}">
                <a14:useLocalDpi xmlns:a14="http://schemas.microsoft.com/office/drawing/2010/main" val="0"/>
              </a:ext>
            </a:extLst>
          </a:blip>
          <a:srcRect l="5555" r="1282"/>
          <a:stretch/>
        </p:blipFill>
        <p:spPr>
          <a:xfrm>
            <a:off x="199702" y="1334183"/>
            <a:ext cx="3918782" cy="4702713"/>
          </a:xfrm>
          <a:prstGeom prst="rect">
            <a:avLst/>
          </a:prstGeom>
        </p:spPr>
      </p:pic>
      <p:sp>
        <p:nvSpPr>
          <p:cNvPr id="3" name="Segnaposto contenuto 2">
            <a:extLst>
              <a:ext uri="{FF2B5EF4-FFF2-40B4-BE49-F238E27FC236}">
                <a16:creationId xmlns:a16="http://schemas.microsoft.com/office/drawing/2014/main" id="{52968712-705F-5A25-4073-76997220D9B2}"/>
              </a:ext>
            </a:extLst>
          </p:cNvPr>
          <p:cNvSpPr>
            <a:spLocks noGrp="1"/>
          </p:cNvSpPr>
          <p:nvPr>
            <p:ph idx="1"/>
          </p:nvPr>
        </p:nvSpPr>
        <p:spPr>
          <a:xfrm>
            <a:off x="4434162" y="1266855"/>
            <a:ext cx="7638501" cy="4502405"/>
          </a:xfrm>
        </p:spPr>
        <p:txBody>
          <a:bodyPr>
            <a:normAutofit lnSpcReduction="10000"/>
          </a:bodyPr>
          <a:lstStyle/>
          <a:p>
            <a:pPr>
              <a:buFont typeface="Wingdings" panose="05000000000000000000" pitchFamily="2" charset="2"/>
              <a:buChar char="Ø"/>
            </a:pPr>
            <a:r>
              <a:rPr lang="en-US" sz="1800" b="1" noProof="0" dirty="0">
                <a:solidFill>
                  <a:srgbClr val="C00000"/>
                </a:solidFill>
              </a:rPr>
              <a:t>Nano Satellites and Mega Constellations</a:t>
            </a:r>
          </a:p>
          <a:p>
            <a:pPr lvl="1"/>
            <a:r>
              <a:rPr lang="en-US" sz="1800" noProof="0" dirty="0"/>
              <a:t>“1U” CubeSat is 10 cm</a:t>
            </a:r>
            <a:r>
              <a:rPr lang="en-US" sz="1800" baseline="30000" noProof="0" dirty="0"/>
              <a:t>3 </a:t>
            </a:r>
            <a:r>
              <a:rPr lang="en-US" sz="1800" noProof="0" dirty="0"/>
              <a:t>and weighs around 1 to 1-1/3 kg</a:t>
            </a:r>
          </a:p>
          <a:p>
            <a:pPr lvl="1"/>
            <a:r>
              <a:rPr lang="en-US" sz="1800" noProof="0" dirty="0"/>
              <a:t>1.5U, 2U, 3U, and 6U, and more</a:t>
            </a:r>
          </a:p>
          <a:p>
            <a:pPr lvl="1"/>
            <a:r>
              <a:rPr lang="en-US" sz="1800" noProof="0" dirty="0"/>
              <a:t>CubeSats contain ARM, Atmel, Texas Instruments’ MSP430, and Microchip Technology PIC microcontrollers</a:t>
            </a:r>
          </a:p>
          <a:p>
            <a:pPr lvl="1"/>
            <a:r>
              <a:rPr lang="en-US" sz="1800" dirty="0"/>
              <a:t>Call from Space Agencies for “Fast” missions: small payloads, not necessarily CubeSat</a:t>
            </a:r>
          </a:p>
          <a:p>
            <a:pPr lvl="1">
              <a:buClr>
                <a:srgbClr val="00B050"/>
              </a:buClr>
              <a:buFont typeface="Wingdings" panose="05000000000000000000" pitchFamily="2" charset="2"/>
              <a:buChar char="ü"/>
            </a:pPr>
            <a:r>
              <a:rPr lang="en-US" sz="1800" noProof="0" dirty="0"/>
              <a:t>Cost reduction</a:t>
            </a:r>
          </a:p>
          <a:p>
            <a:pPr lvl="1">
              <a:buClr>
                <a:srgbClr val="00B050"/>
              </a:buClr>
              <a:buFont typeface="Wingdings" panose="05000000000000000000" pitchFamily="2" charset="2"/>
              <a:buChar char="ü"/>
            </a:pPr>
            <a:r>
              <a:rPr lang="en-US" sz="1800" noProof="0" dirty="0"/>
              <a:t>Low risk/high benefit missions</a:t>
            </a:r>
          </a:p>
          <a:p>
            <a:pPr lvl="1">
              <a:buClr>
                <a:srgbClr val="00B050"/>
              </a:buClr>
              <a:buFont typeface="Wingdings" panose="05000000000000000000" pitchFamily="2" charset="2"/>
              <a:buChar char="ü"/>
            </a:pPr>
            <a:r>
              <a:rPr lang="en-US" sz="1800" noProof="0" dirty="0"/>
              <a:t>Useful to measure quantities which scale with area (X, gamma, low energy charged), to sample in different points, to reduce the statistical error, to ensure full solid angle coverage </a:t>
            </a:r>
          </a:p>
          <a:p>
            <a:pPr lvl="1">
              <a:buClr>
                <a:srgbClr val="00B050"/>
              </a:buClr>
              <a:buFont typeface="Wingdings" panose="05000000000000000000" pitchFamily="2" charset="2"/>
              <a:buChar char="ü"/>
            </a:pPr>
            <a:endParaRPr lang="en-US" sz="1800" noProof="0" dirty="0"/>
          </a:p>
          <a:p>
            <a:pPr>
              <a:buClr>
                <a:srgbClr val="C00000"/>
              </a:buClr>
              <a:buFont typeface="Wingdings" panose="05000000000000000000" pitchFamily="2" charset="2"/>
              <a:buChar char="Ø"/>
            </a:pPr>
            <a:r>
              <a:rPr lang="en-US" sz="1800" b="1" dirty="0">
                <a:solidFill>
                  <a:srgbClr val="C00000"/>
                </a:solidFill>
              </a:rPr>
              <a:t>The Space Race has started again</a:t>
            </a:r>
            <a:r>
              <a:rPr lang="en-US" sz="1800" dirty="0">
                <a:solidFill>
                  <a:srgbClr val="C00000"/>
                </a:solidFill>
              </a:rPr>
              <a:t>: the next frontier is the Moon (again!)</a:t>
            </a:r>
          </a:p>
          <a:p>
            <a:pPr>
              <a:buClr>
                <a:srgbClr val="C00000"/>
              </a:buClr>
              <a:buFont typeface="Wingdings" panose="05000000000000000000" pitchFamily="2" charset="2"/>
              <a:buChar char="Ø"/>
            </a:pPr>
            <a:endParaRPr lang="en-US" sz="1800" dirty="0">
              <a:solidFill>
                <a:srgbClr val="C00000"/>
              </a:solidFill>
            </a:endParaRPr>
          </a:p>
          <a:p>
            <a:pPr>
              <a:buClr>
                <a:srgbClr val="C00000"/>
              </a:buClr>
              <a:buFont typeface="Wingdings" panose="05000000000000000000" pitchFamily="2" charset="2"/>
              <a:buChar char="Ø"/>
            </a:pPr>
            <a:r>
              <a:rPr lang="en-US" sz="1800" dirty="0">
                <a:solidFill>
                  <a:srgbClr val="C00000"/>
                </a:solidFill>
              </a:rPr>
              <a:t>Maybe stratospheric ballooning</a:t>
            </a:r>
          </a:p>
          <a:p>
            <a:pPr marL="457200" lvl="1" indent="0">
              <a:buClr>
                <a:srgbClr val="C00000"/>
              </a:buClr>
              <a:buNone/>
            </a:pPr>
            <a:endParaRPr lang="en-US" sz="1800" noProof="0" dirty="0">
              <a:solidFill>
                <a:srgbClr val="C00000"/>
              </a:solidFill>
            </a:endParaRPr>
          </a:p>
          <a:p>
            <a:pPr lvl="1">
              <a:buClr>
                <a:srgbClr val="00B050"/>
              </a:buClr>
              <a:buFont typeface="Wingdings" panose="05000000000000000000" pitchFamily="2" charset="2"/>
              <a:buChar char="ü"/>
            </a:pPr>
            <a:endParaRPr lang="en-US" sz="1200" noProof="0" dirty="0"/>
          </a:p>
        </p:txBody>
      </p:sp>
    </p:spTree>
    <p:extLst>
      <p:ext uri="{BB962C8B-B14F-4D97-AF65-F5344CB8AC3E}">
        <p14:creationId xmlns:p14="http://schemas.microsoft.com/office/powerpoint/2010/main" val="22129095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E70D4D-08ED-885D-1B18-93650E0C6F0F}"/>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66DB3604-1032-CECC-287B-5E7111F57615}"/>
              </a:ext>
            </a:extLst>
          </p:cNvPr>
          <p:cNvSpPr>
            <a:spLocks noGrp="1"/>
          </p:cNvSpPr>
          <p:nvPr>
            <p:ph type="title"/>
          </p:nvPr>
        </p:nvSpPr>
        <p:spPr/>
        <p:txBody>
          <a:bodyPr/>
          <a:lstStyle/>
          <a:p>
            <a:r>
              <a:rPr lang="en-US" noProof="0" dirty="0"/>
              <a:t>The future (of particle detectors) in space</a:t>
            </a:r>
          </a:p>
        </p:txBody>
      </p:sp>
      <p:sp>
        <p:nvSpPr>
          <p:cNvPr id="4" name="Segnaposto piè di pagina 3">
            <a:extLst>
              <a:ext uri="{FF2B5EF4-FFF2-40B4-BE49-F238E27FC236}">
                <a16:creationId xmlns:a16="http://schemas.microsoft.com/office/drawing/2014/main" id="{6EE8B17E-7A28-BE38-0F98-BC95A8094B58}"/>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0939152C-8CF7-5F72-3F6D-466D479FF1B3}"/>
              </a:ext>
            </a:extLst>
          </p:cNvPr>
          <p:cNvSpPr>
            <a:spLocks noGrp="1"/>
          </p:cNvSpPr>
          <p:nvPr>
            <p:ph type="sldNum" sz="quarter" idx="12"/>
          </p:nvPr>
        </p:nvSpPr>
        <p:spPr/>
        <p:txBody>
          <a:bodyPr/>
          <a:lstStyle/>
          <a:p>
            <a:fld id="{BFA7651A-8C76-4CD3-A460-B81892AEEC93}" type="slidenum">
              <a:rPr lang="en-US" noProof="0" smtClean="0"/>
              <a:pPr/>
              <a:t>46</a:t>
            </a:fld>
            <a:endParaRPr lang="en-US" noProof="0" dirty="0"/>
          </a:p>
        </p:txBody>
      </p:sp>
      <p:sp>
        <p:nvSpPr>
          <p:cNvPr id="3" name="Segnaposto contenuto 2">
            <a:extLst>
              <a:ext uri="{FF2B5EF4-FFF2-40B4-BE49-F238E27FC236}">
                <a16:creationId xmlns:a16="http://schemas.microsoft.com/office/drawing/2014/main" id="{10EFDE92-E0D3-D236-16B6-AA400106179E}"/>
              </a:ext>
            </a:extLst>
          </p:cNvPr>
          <p:cNvSpPr>
            <a:spLocks noGrp="1"/>
          </p:cNvSpPr>
          <p:nvPr>
            <p:ph idx="1"/>
          </p:nvPr>
        </p:nvSpPr>
        <p:spPr>
          <a:xfrm>
            <a:off x="4367807" y="1266855"/>
            <a:ext cx="7632849" cy="5186480"/>
          </a:xfrm>
        </p:spPr>
        <p:txBody>
          <a:bodyPr>
            <a:noAutofit/>
          </a:bodyPr>
          <a:lstStyle/>
          <a:p>
            <a:pPr>
              <a:buFont typeface="Wingdings" panose="05000000000000000000" pitchFamily="2" charset="2"/>
              <a:buChar char="Ø"/>
            </a:pPr>
            <a:r>
              <a:rPr lang="en-US" sz="1800" b="1" noProof="0" dirty="0">
                <a:solidFill>
                  <a:srgbClr val="C00000"/>
                </a:solidFill>
              </a:rPr>
              <a:t>Beam measurements to measure nuclear </a:t>
            </a:r>
            <a:r>
              <a:rPr lang="en-US" sz="1800" b="1" dirty="0">
                <a:solidFill>
                  <a:srgbClr val="C00000"/>
                </a:solidFill>
              </a:rPr>
              <a:t>c</a:t>
            </a:r>
            <a:r>
              <a:rPr lang="en-US" sz="1800" b="1" noProof="0" dirty="0">
                <a:solidFill>
                  <a:srgbClr val="C00000"/>
                </a:solidFill>
              </a:rPr>
              <a:t>ross sections for Cosmic Rays Experiments</a:t>
            </a:r>
          </a:p>
          <a:p>
            <a:pPr>
              <a:buFont typeface="Wingdings" panose="05000000000000000000" pitchFamily="2" charset="2"/>
              <a:buChar char="Ø"/>
            </a:pPr>
            <a:endParaRPr lang="en-US" sz="1800" b="1" dirty="0">
              <a:solidFill>
                <a:srgbClr val="C00000"/>
              </a:solidFill>
            </a:endParaRPr>
          </a:p>
          <a:p>
            <a:pPr>
              <a:buFont typeface="Wingdings" panose="05000000000000000000" pitchFamily="2" charset="2"/>
              <a:buChar char="Ø"/>
            </a:pPr>
            <a:endParaRPr lang="en-US" sz="1800" b="1" noProof="0" dirty="0">
              <a:solidFill>
                <a:srgbClr val="C00000"/>
              </a:solidFill>
            </a:endParaRPr>
          </a:p>
          <a:p>
            <a:pPr>
              <a:buFont typeface="Wingdings" panose="05000000000000000000" pitchFamily="2" charset="2"/>
              <a:buChar char="Ø"/>
            </a:pPr>
            <a:endParaRPr lang="en-US" sz="1800" b="1" dirty="0">
              <a:solidFill>
                <a:srgbClr val="C00000"/>
              </a:solidFill>
            </a:endParaRPr>
          </a:p>
          <a:p>
            <a:pPr>
              <a:buFont typeface="Wingdings" panose="05000000000000000000" pitchFamily="2" charset="2"/>
              <a:buChar char="Ø"/>
            </a:pPr>
            <a:endParaRPr lang="en-US" sz="1800" b="1" noProof="0" dirty="0">
              <a:solidFill>
                <a:srgbClr val="C00000"/>
              </a:solidFill>
            </a:endParaRPr>
          </a:p>
          <a:p>
            <a:pPr>
              <a:buFont typeface="Wingdings" panose="05000000000000000000" pitchFamily="2" charset="2"/>
              <a:buChar char="Ø"/>
            </a:pPr>
            <a:endParaRPr lang="en-US" sz="1800" b="1" noProof="0" dirty="0">
              <a:solidFill>
                <a:srgbClr val="C00000"/>
              </a:solidFill>
            </a:endParaRPr>
          </a:p>
          <a:p>
            <a:pPr>
              <a:buFont typeface="Wingdings" panose="05000000000000000000" pitchFamily="2" charset="2"/>
              <a:buChar char="Ø"/>
            </a:pPr>
            <a:r>
              <a:rPr lang="en-US" sz="1800" b="1" noProof="0" dirty="0">
                <a:solidFill>
                  <a:srgbClr val="C00000"/>
                </a:solidFill>
              </a:rPr>
              <a:t>Monolithic Active Pixel Sensors (MAPS) = sensitive volume + in-pixel front-end + readout electronics</a:t>
            </a:r>
          </a:p>
          <a:p>
            <a:pPr lvl="1"/>
            <a:r>
              <a:rPr lang="en-US" sz="1800" dirty="0"/>
              <a:t>Adaptable technology that can be tuned to specific requirements</a:t>
            </a:r>
          </a:p>
          <a:p>
            <a:pPr lvl="1"/>
            <a:r>
              <a:rPr lang="en-US" sz="1800" dirty="0"/>
              <a:t>Driven by the commercial availability of CMOS imaging sensor processes</a:t>
            </a:r>
          </a:p>
          <a:p>
            <a:pPr lvl="1"/>
            <a:r>
              <a:rPr lang="en-US" sz="1800" dirty="0"/>
              <a:t>The main challenge is the power consumption</a:t>
            </a:r>
            <a:endParaRPr lang="en-US" sz="1200" noProof="0" dirty="0"/>
          </a:p>
        </p:txBody>
      </p:sp>
      <p:pic>
        <p:nvPicPr>
          <p:cNvPr id="10" name="Immagine 9">
            <a:extLst>
              <a:ext uri="{FF2B5EF4-FFF2-40B4-BE49-F238E27FC236}">
                <a16:creationId xmlns:a16="http://schemas.microsoft.com/office/drawing/2014/main" id="{CBA54589-B260-D72F-7C3E-1786A9AA9F2D}"/>
              </a:ext>
            </a:extLst>
          </p:cNvPr>
          <p:cNvPicPr>
            <a:picLocks noChangeAspect="1"/>
          </p:cNvPicPr>
          <p:nvPr/>
        </p:nvPicPr>
        <p:blipFill>
          <a:blip r:embed="rId3"/>
          <a:stretch>
            <a:fillRect/>
          </a:stretch>
        </p:blipFill>
        <p:spPr>
          <a:xfrm>
            <a:off x="371364" y="1158843"/>
            <a:ext cx="3941849" cy="1946121"/>
          </a:xfrm>
          <a:prstGeom prst="rect">
            <a:avLst/>
          </a:prstGeom>
        </p:spPr>
      </p:pic>
      <p:pic>
        <p:nvPicPr>
          <p:cNvPr id="17" name="Immagine 16">
            <a:extLst>
              <a:ext uri="{FF2B5EF4-FFF2-40B4-BE49-F238E27FC236}">
                <a16:creationId xmlns:a16="http://schemas.microsoft.com/office/drawing/2014/main" id="{A7A913EA-9369-192B-584D-C86704B4D19E}"/>
              </a:ext>
            </a:extLst>
          </p:cNvPr>
          <p:cNvPicPr>
            <a:picLocks noChangeAspect="1"/>
          </p:cNvPicPr>
          <p:nvPr/>
        </p:nvPicPr>
        <p:blipFill>
          <a:blip r:embed="rId4"/>
          <a:stretch>
            <a:fillRect/>
          </a:stretch>
        </p:blipFill>
        <p:spPr>
          <a:xfrm>
            <a:off x="716679" y="3284984"/>
            <a:ext cx="3271394" cy="3239911"/>
          </a:xfrm>
          <a:prstGeom prst="rect">
            <a:avLst/>
          </a:prstGeom>
        </p:spPr>
      </p:pic>
    </p:spTree>
    <p:extLst>
      <p:ext uri="{BB962C8B-B14F-4D97-AF65-F5344CB8AC3E}">
        <p14:creationId xmlns:p14="http://schemas.microsoft.com/office/powerpoint/2010/main" val="415786275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8CCDAB-6B48-B375-089E-BD2966CC6945}"/>
            </a:ext>
          </a:extLst>
        </p:cNvPr>
        <p:cNvGrpSpPr/>
        <p:nvPr/>
      </p:nvGrpSpPr>
      <p:grpSpPr>
        <a:xfrm>
          <a:off x="0" y="0"/>
          <a:ext cx="0" cy="0"/>
          <a:chOff x="0" y="0"/>
          <a:chExt cx="0" cy="0"/>
        </a:xfrm>
      </p:grpSpPr>
      <p:sp>
        <p:nvSpPr>
          <p:cNvPr id="2" name="Titolo 1">
            <a:extLst>
              <a:ext uri="{FF2B5EF4-FFF2-40B4-BE49-F238E27FC236}">
                <a16:creationId xmlns:a16="http://schemas.microsoft.com/office/drawing/2014/main" id="{70C9E3EA-4262-A235-36DD-50F66B723F46}"/>
              </a:ext>
            </a:extLst>
          </p:cNvPr>
          <p:cNvSpPr>
            <a:spLocks noGrp="1"/>
          </p:cNvSpPr>
          <p:nvPr>
            <p:ph type="title"/>
          </p:nvPr>
        </p:nvSpPr>
        <p:spPr>
          <a:xfrm>
            <a:off x="515380" y="8620"/>
            <a:ext cx="11773308" cy="1325563"/>
          </a:xfrm>
        </p:spPr>
        <p:txBody>
          <a:bodyPr/>
          <a:lstStyle/>
          <a:p>
            <a:r>
              <a:rPr lang="en-US" noProof="0" dirty="0"/>
              <a:t>The future ((of TDAQ) for particle detectors) in space</a:t>
            </a:r>
          </a:p>
        </p:txBody>
      </p:sp>
      <p:sp>
        <p:nvSpPr>
          <p:cNvPr id="4" name="Segnaposto piè di pagina 3">
            <a:extLst>
              <a:ext uri="{FF2B5EF4-FFF2-40B4-BE49-F238E27FC236}">
                <a16:creationId xmlns:a16="http://schemas.microsoft.com/office/drawing/2014/main" id="{36CF2638-2051-7B7E-59DF-3F5F803C9F17}"/>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0AFCA3E1-66AF-CBED-4CA2-570F94DA869F}"/>
              </a:ext>
            </a:extLst>
          </p:cNvPr>
          <p:cNvSpPr>
            <a:spLocks noGrp="1"/>
          </p:cNvSpPr>
          <p:nvPr>
            <p:ph type="sldNum" sz="quarter" idx="12"/>
          </p:nvPr>
        </p:nvSpPr>
        <p:spPr/>
        <p:txBody>
          <a:bodyPr/>
          <a:lstStyle/>
          <a:p>
            <a:fld id="{BFA7651A-8C76-4CD3-A460-B81892AEEC93}" type="slidenum">
              <a:rPr lang="en-US" noProof="0" smtClean="0"/>
              <a:pPr/>
              <a:t>47</a:t>
            </a:fld>
            <a:endParaRPr lang="en-US" noProof="0" dirty="0"/>
          </a:p>
        </p:txBody>
      </p:sp>
      <p:sp>
        <p:nvSpPr>
          <p:cNvPr id="3" name="Segnaposto contenuto 2">
            <a:extLst>
              <a:ext uri="{FF2B5EF4-FFF2-40B4-BE49-F238E27FC236}">
                <a16:creationId xmlns:a16="http://schemas.microsoft.com/office/drawing/2014/main" id="{039EC660-5E93-83E4-FC13-50E88684A827}"/>
              </a:ext>
            </a:extLst>
          </p:cNvPr>
          <p:cNvSpPr>
            <a:spLocks noGrp="1"/>
          </p:cNvSpPr>
          <p:nvPr>
            <p:ph idx="1"/>
          </p:nvPr>
        </p:nvSpPr>
        <p:spPr>
          <a:xfrm>
            <a:off x="4367808" y="1266855"/>
            <a:ext cx="7824193" cy="5186480"/>
          </a:xfrm>
        </p:spPr>
        <p:txBody>
          <a:bodyPr>
            <a:noAutofit/>
          </a:bodyPr>
          <a:lstStyle/>
          <a:p>
            <a:pPr>
              <a:buFont typeface="Wingdings" panose="05000000000000000000" pitchFamily="2" charset="2"/>
              <a:buChar char="Ø"/>
            </a:pPr>
            <a:r>
              <a:rPr lang="en-US" sz="1800" b="1" noProof="0" dirty="0">
                <a:solidFill>
                  <a:srgbClr val="C00000"/>
                </a:solidFill>
              </a:rPr>
              <a:t>Advanced «FPGA»</a:t>
            </a:r>
          </a:p>
          <a:p>
            <a:pPr marL="0" indent="0">
              <a:buNone/>
            </a:pPr>
            <a:endParaRPr lang="en-US" sz="1800" b="1" noProof="0" dirty="0">
              <a:solidFill>
                <a:srgbClr val="C00000"/>
              </a:solidFill>
            </a:endParaRPr>
          </a:p>
          <a:p>
            <a:pPr>
              <a:buFont typeface="Wingdings" panose="05000000000000000000" pitchFamily="2" charset="2"/>
              <a:buChar char="Ø"/>
            </a:pPr>
            <a:endParaRPr lang="en-US" sz="1800" b="1" noProof="0" dirty="0">
              <a:solidFill>
                <a:srgbClr val="C00000"/>
              </a:solidFill>
            </a:endParaRPr>
          </a:p>
          <a:p>
            <a:pPr marL="0" indent="0">
              <a:buNone/>
            </a:pPr>
            <a:endParaRPr lang="en-US" sz="1800" b="1" noProof="0" dirty="0">
              <a:solidFill>
                <a:srgbClr val="C00000"/>
              </a:solidFill>
            </a:endParaRPr>
          </a:p>
          <a:p>
            <a:pPr>
              <a:buFont typeface="Wingdings" panose="05000000000000000000" pitchFamily="2" charset="2"/>
              <a:buChar char="Ø"/>
            </a:pPr>
            <a:r>
              <a:rPr lang="en-US" sz="1800" b="1" noProof="0" dirty="0">
                <a:solidFill>
                  <a:srgbClr val="C00000"/>
                </a:solidFill>
              </a:rPr>
              <a:t>ML for trigger algorithms (CNN)</a:t>
            </a:r>
          </a:p>
          <a:p>
            <a:pPr lvl="1"/>
            <a:r>
              <a:rPr lang="en-US" sz="1800" dirty="0"/>
              <a:t>Data handling and downlink optimization:</a:t>
            </a:r>
          </a:p>
          <a:p>
            <a:pPr lvl="2"/>
            <a:r>
              <a:rPr lang="en-US" sz="1800" dirty="0"/>
              <a:t>Reduced data volume transmitted to the ground: onboard pre-processing, filtering, and prioritization </a:t>
            </a:r>
          </a:p>
          <a:p>
            <a:pPr lvl="2"/>
            <a:r>
              <a:rPr lang="en-US" sz="1800" dirty="0"/>
              <a:t> Adaptive data compression: selection of relevant events based on scientific priorities and spacecraft resources</a:t>
            </a:r>
          </a:p>
          <a:p>
            <a:pPr lvl="1"/>
            <a:r>
              <a:rPr lang="en-US" sz="1800" dirty="0"/>
              <a:t>Real-time detection and alerting: faster event localization and autonomous decision-making for follow-up observations</a:t>
            </a:r>
          </a:p>
          <a:p>
            <a:pPr lvl="1"/>
            <a:r>
              <a:rPr lang="en-US" sz="1800" noProof="0" dirty="0"/>
              <a:t>Necessity to study the model implementation and the hardware response to radiation</a:t>
            </a:r>
          </a:p>
          <a:p>
            <a:pPr lvl="1"/>
            <a:r>
              <a:rPr lang="en-US" sz="1800" dirty="0"/>
              <a:t>In a power-scarce environment, optimization is key; the model size must be reduced with clever network optimization techniques: a tradeoff between power consumption and performance</a:t>
            </a:r>
            <a:endParaRPr lang="en-US" sz="1800" noProof="0" dirty="0"/>
          </a:p>
          <a:p>
            <a:pPr marL="457200" lvl="1" indent="0">
              <a:buNone/>
            </a:pPr>
            <a:endParaRPr lang="en-US" noProof="0" dirty="0"/>
          </a:p>
        </p:txBody>
      </p:sp>
      <p:grpSp>
        <p:nvGrpSpPr>
          <p:cNvPr id="12" name="Group 11">
            <a:extLst>
              <a:ext uri="{FF2B5EF4-FFF2-40B4-BE49-F238E27FC236}">
                <a16:creationId xmlns:a16="http://schemas.microsoft.com/office/drawing/2014/main" id="{A9F73C39-E93F-B5BF-1A6E-E7F722D72438}"/>
              </a:ext>
            </a:extLst>
          </p:cNvPr>
          <p:cNvGrpSpPr/>
          <p:nvPr/>
        </p:nvGrpSpPr>
        <p:grpSpPr>
          <a:xfrm>
            <a:off x="4835861" y="1520789"/>
            <a:ext cx="7315708" cy="1299712"/>
            <a:chOff x="3095060" y="4251983"/>
            <a:chExt cx="9001567" cy="1355608"/>
          </a:xfrm>
        </p:grpSpPr>
        <p:sp>
          <p:nvSpPr>
            <p:cNvPr id="8" name="TextBox 7">
              <a:extLst>
                <a:ext uri="{FF2B5EF4-FFF2-40B4-BE49-F238E27FC236}">
                  <a16:creationId xmlns:a16="http://schemas.microsoft.com/office/drawing/2014/main" id="{2047660A-7E04-1599-6CC2-17EFDD168B96}"/>
                </a:ext>
              </a:extLst>
            </p:cNvPr>
            <p:cNvSpPr txBox="1">
              <a:spLocks/>
            </p:cNvSpPr>
            <p:nvPr/>
          </p:nvSpPr>
          <p:spPr>
            <a:xfrm>
              <a:off x="3095060" y="4251983"/>
              <a:ext cx="8821514" cy="1311307"/>
            </a:xfrm>
            <a:prstGeom prst="rect">
              <a:avLst/>
            </a:prstGeom>
            <a:noFill/>
            <a:ln>
              <a:solidFill>
                <a:schemeClr val="tx1"/>
              </a:solidFill>
            </a:ln>
          </p:spPr>
          <p:txBody>
            <a:bodyPr wrap="square">
              <a:spAutoFit/>
            </a:bodyPr>
            <a:lstStyle/>
            <a:p>
              <a:r>
                <a:rPr lang="en-US" sz="1600" b="1" i="0" u="none" strike="noStrike" baseline="0" noProof="0" dirty="0"/>
                <a:t>FPGAs are highly suited to ML tasks:</a:t>
              </a:r>
            </a:p>
            <a:p>
              <a:pPr marL="285750" indent="-285750">
                <a:buFont typeface="Arial" panose="020B0604020202020204" pitchFamily="34" charset="0"/>
                <a:buChar char="•"/>
              </a:pPr>
              <a:r>
                <a:rPr lang="en-US" sz="1600" b="0" i="0" u="none" strike="noStrike" baseline="0" noProof="0" dirty="0"/>
                <a:t>Massive </a:t>
              </a:r>
              <a:r>
                <a:rPr lang="en-US" sz="1600" b="1" i="0" u="none" strike="noStrike" baseline="0" noProof="0" dirty="0"/>
                <a:t>parallelism</a:t>
              </a:r>
              <a:r>
                <a:rPr lang="en-US" sz="1600" b="0" i="0" u="none" strike="noStrike" baseline="0" noProof="0" dirty="0"/>
                <a:t>, high </a:t>
              </a:r>
              <a:r>
                <a:rPr lang="en-US" sz="1600" b="1" i="0" u="none" strike="noStrike" baseline="0" noProof="0" dirty="0"/>
                <a:t>memory bandwidth </a:t>
              </a:r>
            </a:p>
            <a:p>
              <a:pPr marL="285750" indent="-285750">
                <a:buFont typeface="Arial" panose="020B0604020202020204" pitchFamily="34" charset="0"/>
                <a:buChar char="•"/>
              </a:pPr>
              <a:r>
                <a:rPr lang="en-US" sz="1600" b="0" i="0" u="none" strike="noStrike" baseline="0" noProof="0" dirty="0"/>
                <a:t>Outperform GPUs at maintaining high-throughput &amp; </a:t>
              </a:r>
              <a:r>
                <a:rPr lang="en-US" sz="1600" b="1" i="0" u="none" strike="noStrike" baseline="0" noProof="0" dirty="0"/>
                <a:t>low latency </a:t>
              </a:r>
              <a:r>
                <a:rPr lang="en-US" sz="1600" b="0" i="0" u="none" strike="noStrike" baseline="0" noProof="0" dirty="0"/>
                <a:t>with (often) best “performance per Watt</a:t>
              </a:r>
              <a:r>
                <a:rPr lang="en-US" sz="1600" noProof="0" dirty="0"/>
                <a:t>”</a:t>
              </a:r>
              <a:endParaRPr lang="en-US" sz="1600" b="0" i="0" u="none" strike="noStrike" baseline="0" noProof="0" dirty="0"/>
            </a:p>
            <a:p>
              <a:pPr marL="285750" indent="-285750">
                <a:buFont typeface="Arial" panose="020B0604020202020204" pitchFamily="34" charset="0"/>
                <a:buChar char="•"/>
              </a:pPr>
              <a:r>
                <a:rPr lang="en-US" sz="1600" b="1" i="0" u="none" strike="noStrike" baseline="0" noProof="0" dirty="0"/>
                <a:t>Deterministic </a:t>
              </a:r>
              <a:r>
                <a:rPr lang="en-US" sz="1600" b="0" i="0" u="none" strike="noStrike" baseline="0" noProof="0" dirty="0"/>
                <a:t>latency - requirement for low-level trigger </a:t>
              </a:r>
              <a:endParaRPr lang="en-US" sz="1600" noProof="0" dirty="0"/>
            </a:p>
          </p:txBody>
        </p:sp>
        <p:sp>
          <p:nvSpPr>
            <p:cNvPr id="9" name="CasellaDiTesto 11">
              <a:extLst>
                <a:ext uri="{FF2B5EF4-FFF2-40B4-BE49-F238E27FC236}">
                  <a16:creationId xmlns:a16="http://schemas.microsoft.com/office/drawing/2014/main" id="{10ED388E-C20A-B022-0DEC-60B08EF8BF8B}"/>
                </a:ext>
              </a:extLst>
            </p:cNvPr>
            <p:cNvSpPr txBox="1">
              <a:spLocks/>
            </p:cNvSpPr>
            <p:nvPr/>
          </p:nvSpPr>
          <p:spPr>
            <a:xfrm>
              <a:off x="9740193" y="5286577"/>
              <a:ext cx="2356434" cy="321014"/>
            </a:xfrm>
            <a:prstGeom prst="rect">
              <a:avLst/>
            </a:prstGeom>
            <a:noFill/>
          </p:spPr>
          <p:txBody>
            <a:bodyPr wrap="square">
              <a:spAutoFit/>
            </a:bodyPr>
            <a:lstStyle/>
            <a:p>
              <a:r>
                <a:rPr lang="en-US" sz="1400" noProof="0" dirty="0"/>
                <a:t>T. James’s talk on Wed.</a:t>
              </a:r>
            </a:p>
          </p:txBody>
        </p:sp>
      </p:grpSp>
      <p:pic>
        <p:nvPicPr>
          <p:cNvPr id="11" name="Picture 10">
            <a:extLst>
              <a:ext uri="{FF2B5EF4-FFF2-40B4-BE49-F238E27FC236}">
                <a16:creationId xmlns:a16="http://schemas.microsoft.com/office/drawing/2014/main" id="{88F88659-D416-ABC0-75EE-10FE67691337}"/>
              </a:ext>
            </a:extLst>
          </p:cNvPr>
          <p:cNvPicPr>
            <a:picLocks noChangeAspect="1"/>
          </p:cNvPicPr>
          <p:nvPr/>
        </p:nvPicPr>
        <p:blipFill>
          <a:blip r:embed="rId3"/>
          <a:stretch>
            <a:fillRect/>
          </a:stretch>
        </p:blipFill>
        <p:spPr>
          <a:xfrm>
            <a:off x="622378" y="1097320"/>
            <a:ext cx="3504727" cy="2076587"/>
          </a:xfrm>
          <a:prstGeom prst="rect">
            <a:avLst/>
          </a:prstGeom>
        </p:spPr>
      </p:pic>
      <p:pic>
        <p:nvPicPr>
          <p:cNvPr id="6" name="Picture 2" descr="immagine di rete neurale nello spazio">
            <a:extLst>
              <a:ext uri="{FF2B5EF4-FFF2-40B4-BE49-F238E27FC236}">
                <a16:creationId xmlns:a16="http://schemas.microsoft.com/office/drawing/2014/main" id="{2A534E45-1819-ACB2-ED79-5F348A0198D5}"/>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9091" t="24334" b="24530"/>
          <a:stretch/>
        </p:blipFill>
        <p:spPr bwMode="auto">
          <a:xfrm>
            <a:off x="622378" y="3965272"/>
            <a:ext cx="3504727" cy="19714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84967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Immagine 25">
            <a:extLst>
              <a:ext uri="{FF2B5EF4-FFF2-40B4-BE49-F238E27FC236}">
                <a16:creationId xmlns:a16="http://schemas.microsoft.com/office/drawing/2014/main" id="{3F846B9D-981E-2045-9285-93BE6D09BA9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8500" r="18775"/>
          <a:stretch/>
        </p:blipFill>
        <p:spPr>
          <a:xfrm>
            <a:off x="-18861" y="1020034"/>
            <a:ext cx="1764196" cy="5625244"/>
          </a:xfrm>
          <a:prstGeom prst="rect">
            <a:avLst/>
          </a:prstGeom>
        </p:spPr>
      </p:pic>
      <p:sp>
        <p:nvSpPr>
          <p:cNvPr id="2" name="Titolo 1">
            <a:extLst>
              <a:ext uri="{FF2B5EF4-FFF2-40B4-BE49-F238E27FC236}">
                <a16:creationId xmlns:a16="http://schemas.microsoft.com/office/drawing/2014/main" id="{9A673145-E654-34AC-B658-331534C6D5C5}"/>
              </a:ext>
            </a:extLst>
          </p:cNvPr>
          <p:cNvSpPr>
            <a:spLocks noGrp="1"/>
          </p:cNvSpPr>
          <p:nvPr>
            <p:ph type="title"/>
          </p:nvPr>
        </p:nvSpPr>
        <p:spPr/>
        <p:txBody>
          <a:bodyPr/>
          <a:lstStyle/>
          <a:p>
            <a:r>
              <a:rPr lang="en-US" noProof="0" dirty="0"/>
              <a:t>Summary </a:t>
            </a:r>
          </a:p>
        </p:txBody>
      </p:sp>
      <p:sp>
        <p:nvSpPr>
          <p:cNvPr id="3" name="Segnaposto contenuto 2">
            <a:extLst>
              <a:ext uri="{FF2B5EF4-FFF2-40B4-BE49-F238E27FC236}">
                <a16:creationId xmlns:a16="http://schemas.microsoft.com/office/drawing/2014/main" id="{7B119D02-4498-A2A1-9ED5-339640D761EA}"/>
              </a:ext>
            </a:extLst>
          </p:cNvPr>
          <p:cNvSpPr>
            <a:spLocks noGrp="1"/>
          </p:cNvSpPr>
          <p:nvPr>
            <p:ph idx="1"/>
          </p:nvPr>
        </p:nvSpPr>
        <p:spPr>
          <a:xfrm>
            <a:off x="1479364" y="1628800"/>
            <a:ext cx="10413280" cy="4572508"/>
          </a:xfrm>
        </p:spPr>
        <p:txBody>
          <a:bodyPr/>
          <a:lstStyle/>
          <a:p>
            <a:pPr marL="0" indent="0">
              <a:buNone/>
            </a:pPr>
            <a:r>
              <a:rPr lang="en-US" noProof="0" dirty="0"/>
              <a:t>Cosmic Rays are an important piece of the puzzle for our understanding of the Universe</a:t>
            </a:r>
          </a:p>
          <a:p>
            <a:pPr marL="0" indent="0">
              <a:buNone/>
            </a:pPr>
            <a:r>
              <a:rPr lang="en-US" noProof="0" dirty="0"/>
              <a:t>Studying direct CR calls for detectors in space</a:t>
            </a:r>
          </a:p>
          <a:p>
            <a:pPr marL="0" indent="0">
              <a:buNone/>
            </a:pPr>
            <a:r>
              <a:rPr lang="en-US" noProof="0" dirty="0"/>
              <a:t>Designing a detector and its electronics for space is a </a:t>
            </a:r>
            <a:r>
              <a:rPr lang="en-US" i="1" noProof="0" dirty="0"/>
              <a:t>tradeoff</a:t>
            </a:r>
            <a:r>
              <a:rPr lang="en-US" noProof="0" dirty="0"/>
              <a:t> between cost, reliability and performance</a:t>
            </a:r>
          </a:p>
          <a:p>
            <a:pPr marL="0" indent="0">
              <a:buNone/>
            </a:pPr>
            <a:r>
              <a:rPr lang="en-US" noProof="0" dirty="0"/>
              <a:t>Space qualification process is </a:t>
            </a:r>
            <a:r>
              <a:rPr lang="en-US" i="1" noProof="0" dirty="0"/>
              <a:t>cumbersome, but necessary</a:t>
            </a:r>
          </a:p>
          <a:p>
            <a:pPr marL="0" indent="0">
              <a:buNone/>
            </a:pPr>
            <a:r>
              <a:rPr lang="en-US" noProof="0" dirty="0"/>
              <a:t>	time-consuming, expensive, dangerous</a:t>
            </a:r>
          </a:p>
          <a:p>
            <a:pPr marL="0" indent="0">
              <a:buNone/>
            </a:pPr>
            <a:r>
              <a:rPr lang="en-US" noProof="0" dirty="0"/>
              <a:t>TDAQ for space is </a:t>
            </a:r>
          </a:p>
          <a:p>
            <a:pPr lvl="1">
              <a:buClr>
                <a:srgbClr val="00B050"/>
              </a:buClr>
              <a:buFont typeface="Wingdings" panose="05000000000000000000" pitchFamily="2" charset="2"/>
              <a:buChar char="ü"/>
            </a:pPr>
            <a:r>
              <a:rPr lang="en-US" b="1" noProof="0" dirty="0"/>
              <a:t>fun</a:t>
            </a:r>
            <a:r>
              <a:rPr lang="en-US" noProof="0" dirty="0"/>
              <a:t>: can touch almost every part of the stack and learn to understand the whole system</a:t>
            </a:r>
          </a:p>
          <a:p>
            <a:pPr lvl="1">
              <a:buClr>
                <a:srgbClr val="FF0000"/>
              </a:buClr>
              <a:buFont typeface="Calibri" panose="020F0502020204030204" pitchFamily="34" charset="0"/>
              <a:buChar char="ꭓ"/>
            </a:pPr>
            <a:r>
              <a:rPr lang="en-US" b="1" noProof="0" dirty="0"/>
              <a:t>challenging</a:t>
            </a:r>
            <a:r>
              <a:rPr lang="en-US" noProof="0" dirty="0"/>
              <a:t>: “easy” tasks on ground become nontrivial due to reliability issues and limitations on weight, power, data-bandwidth</a:t>
            </a:r>
          </a:p>
          <a:p>
            <a:pPr lvl="1">
              <a:buClr>
                <a:srgbClr val="FF0000"/>
              </a:buClr>
              <a:buFont typeface="Calibri" panose="020F0502020204030204" pitchFamily="34" charset="0"/>
              <a:buChar char="ꭓ"/>
            </a:pPr>
            <a:endParaRPr lang="en-US" noProof="0" dirty="0"/>
          </a:p>
          <a:p>
            <a:pPr marL="0" indent="0">
              <a:buClr>
                <a:srgbClr val="FF0000"/>
              </a:buClr>
              <a:buNone/>
            </a:pPr>
            <a:r>
              <a:rPr lang="en-US" noProof="0" dirty="0"/>
              <a:t>We’re always on a hunt for new ideas are for the next generation of space detectors!</a:t>
            </a:r>
          </a:p>
        </p:txBody>
      </p:sp>
      <p:sp>
        <p:nvSpPr>
          <p:cNvPr id="4" name="Segnaposto piè di pagina 3">
            <a:extLst>
              <a:ext uri="{FF2B5EF4-FFF2-40B4-BE49-F238E27FC236}">
                <a16:creationId xmlns:a16="http://schemas.microsoft.com/office/drawing/2014/main" id="{7CA18FC8-1781-9B90-B22A-9A69B75FF538}"/>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C1C1830E-F1B3-1341-2C00-39AD677CAF7A}"/>
              </a:ext>
            </a:extLst>
          </p:cNvPr>
          <p:cNvSpPr>
            <a:spLocks noGrp="1"/>
          </p:cNvSpPr>
          <p:nvPr>
            <p:ph type="sldNum" sz="quarter" idx="12"/>
          </p:nvPr>
        </p:nvSpPr>
        <p:spPr/>
        <p:txBody>
          <a:bodyPr/>
          <a:lstStyle/>
          <a:p>
            <a:fld id="{BFA7651A-8C76-4CD3-A460-B81892AEEC93}" type="slidenum">
              <a:rPr lang="en-US" noProof="0" smtClean="0"/>
              <a:pPr/>
              <a:t>48</a:t>
            </a:fld>
            <a:endParaRPr lang="en-US" noProof="0" dirty="0"/>
          </a:p>
        </p:txBody>
      </p:sp>
      <p:cxnSp>
        <p:nvCxnSpPr>
          <p:cNvPr id="13" name="Connettore diritto 12">
            <a:extLst>
              <a:ext uri="{FF2B5EF4-FFF2-40B4-BE49-F238E27FC236}">
                <a16:creationId xmlns:a16="http://schemas.microsoft.com/office/drawing/2014/main" id="{BFBDC184-5BEF-1D7B-608D-7605D3725FC1}"/>
              </a:ext>
            </a:extLst>
          </p:cNvPr>
          <p:cNvCxnSpPr>
            <a:cxnSpLocks/>
          </p:cNvCxnSpPr>
          <p:nvPr/>
        </p:nvCxnSpPr>
        <p:spPr>
          <a:xfrm>
            <a:off x="947428" y="1700808"/>
            <a:ext cx="432048" cy="108012"/>
          </a:xfrm>
          <a:prstGeom prst="line">
            <a:avLst/>
          </a:prstGeom>
          <a:ln w="9525">
            <a:solidFill>
              <a:schemeClr val="accent5">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14" name="Connettore diritto 13">
            <a:extLst>
              <a:ext uri="{FF2B5EF4-FFF2-40B4-BE49-F238E27FC236}">
                <a16:creationId xmlns:a16="http://schemas.microsoft.com/office/drawing/2014/main" id="{B25497C2-A362-39D9-7F66-6107A879AFE2}"/>
              </a:ext>
            </a:extLst>
          </p:cNvPr>
          <p:cNvCxnSpPr>
            <a:cxnSpLocks/>
          </p:cNvCxnSpPr>
          <p:nvPr/>
        </p:nvCxnSpPr>
        <p:spPr>
          <a:xfrm>
            <a:off x="863237" y="1484784"/>
            <a:ext cx="228207" cy="612068"/>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Connettore diritto 14">
            <a:extLst>
              <a:ext uri="{FF2B5EF4-FFF2-40B4-BE49-F238E27FC236}">
                <a16:creationId xmlns:a16="http://schemas.microsoft.com/office/drawing/2014/main" id="{9BF3FF7B-9E72-3835-BC60-A020B5C7A3DC}"/>
              </a:ext>
            </a:extLst>
          </p:cNvPr>
          <p:cNvCxnSpPr>
            <a:cxnSpLocks/>
          </p:cNvCxnSpPr>
          <p:nvPr/>
        </p:nvCxnSpPr>
        <p:spPr>
          <a:xfrm>
            <a:off x="875420" y="2345744"/>
            <a:ext cx="531936" cy="299449"/>
          </a:xfrm>
          <a:prstGeom prst="line">
            <a:avLst/>
          </a:prstGeom>
          <a:ln w="6350">
            <a:solidFill>
              <a:schemeClr val="accent5">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23" name="Connettore diritto 22">
            <a:extLst>
              <a:ext uri="{FF2B5EF4-FFF2-40B4-BE49-F238E27FC236}">
                <a16:creationId xmlns:a16="http://schemas.microsoft.com/office/drawing/2014/main" id="{C86C47E0-920F-DD66-B836-F020D82260B7}"/>
              </a:ext>
            </a:extLst>
          </p:cNvPr>
          <p:cNvCxnSpPr>
            <a:cxnSpLocks/>
          </p:cNvCxnSpPr>
          <p:nvPr/>
        </p:nvCxnSpPr>
        <p:spPr>
          <a:xfrm>
            <a:off x="1019436" y="1916832"/>
            <a:ext cx="387920" cy="324036"/>
          </a:xfrm>
          <a:prstGeom prst="line">
            <a:avLst/>
          </a:prstGeom>
          <a:ln w="6350">
            <a:solidFill>
              <a:schemeClr val="accent5">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34" name="Connettore diritto 33">
            <a:extLst>
              <a:ext uri="{FF2B5EF4-FFF2-40B4-BE49-F238E27FC236}">
                <a16:creationId xmlns:a16="http://schemas.microsoft.com/office/drawing/2014/main" id="{5194AB57-B4E1-8D81-3D09-A2DAF4C11AAB}"/>
              </a:ext>
            </a:extLst>
          </p:cNvPr>
          <p:cNvCxnSpPr>
            <a:cxnSpLocks/>
          </p:cNvCxnSpPr>
          <p:nvPr/>
        </p:nvCxnSpPr>
        <p:spPr>
          <a:xfrm>
            <a:off x="875420" y="1502786"/>
            <a:ext cx="228207" cy="612068"/>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37" name="Connettore diritto 36">
            <a:extLst>
              <a:ext uri="{FF2B5EF4-FFF2-40B4-BE49-F238E27FC236}">
                <a16:creationId xmlns:a16="http://schemas.microsoft.com/office/drawing/2014/main" id="{47AC4971-92B1-31AC-A640-A497E7CB8A4A}"/>
              </a:ext>
            </a:extLst>
          </p:cNvPr>
          <p:cNvCxnSpPr>
            <a:cxnSpLocks/>
          </p:cNvCxnSpPr>
          <p:nvPr/>
        </p:nvCxnSpPr>
        <p:spPr>
          <a:xfrm>
            <a:off x="977340" y="2960948"/>
            <a:ext cx="478821" cy="346928"/>
          </a:xfrm>
          <a:prstGeom prst="line">
            <a:avLst/>
          </a:prstGeom>
          <a:ln w="6350">
            <a:solidFill>
              <a:schemeClr val="accent5">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38" name="Connettore diritto 37">
            <a:extLst>
              <a:ext uri="{FF2B5EF4-FFF2-40B4-BE49-F238E27FC236}">
                <a16:creationId xmlns:a16="http://schemas.microsoft.com/office/drawing/2014/main" id="{DF3B8B1F-D469-4AEB-9649-87F79D239089}"/>
              </a:ext>
            </a:extLst>
          </p:cNvPr>
          <p:cNvCxnSpPr>
            <a:cxnSpLocks/>
          </p:cNvCxnSpPr>
          <p:nvPr/>
        </p:nvCxnSpPr>
        <p:spPr>
          <a:xfrm>
            <a:off x="833324" y="2564904"/>
            <a:ext cx="228207" cy="612068"/>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41" name="Connettore diritto 40">
            <a:extLst>
              <a:ext uri="{FF2B5EF4-FFF2-40B4-BE49-F238E27FC236}">
                <a16:creationId xmlns:a16="http://schemas.microsoft.com/office/drawing/2014/main" id="{C9649474-28B2-3E43-64BB-A5393A7B998E}"/>
              </a:ext>
            </a:extLst>
          </p:cNvPr>
          <p:cNvCxnSpPr>
            <a:cxnSpLocks/>
          </p:cNvCxnSpPr>
          <p:nvPr/>
        </p:nvCxnSpPr>
        <p:spPr>
          <a:xfrm>
            <a:off x="983432" y="3820154"/>
            <a:ext cx="478821" cy="346928"/>
          </a:xfrm>
          <a:prstGeom prst="line">
            <a:avLst/>
          </a:prstGeom>
          <a:ln w="6350">
            <a:solidFill>
              <a:schemeClr val="accent5">
                <a:lumMod val="75000"/>
              </a:schemeClr>
            </a:solidFill>
            <a:tailEnd type="oval"/>
          </a:ln>
        </p:spPr>
        <p:style>
          <a:lnRef idx="1">
            <a:schemeClr val="accent1"/>
          </a:lnRef>
          <a:fillRef idx="0">
            <a:schemeClr val="accent1"/>
          </a:fillRef>
          <a:effectRef idx="0">
            <a:schemeClr val="accent1"/>
          </a:effectRef>
          <a:fontRef idx="minor">
            <a:schemeClr val="tx1"/>
          </a:fontRef>
        </p:style>
      </p:cxnSp>
      <p:cxnSp>
        <p:nvCxnSpPr>
          <p:cNvPr id="42" name="Connettore diritto 41">
            <a:extLst>
              <a:ext uri="{FF2B5EF4-FFF2-40B4-BE49-F238E27FC236}">
                <a16:creationId xmlns:a16="http://schemas.microsoft.com/office/drawing/2014/main" id="{931C43BB-7B19-1A72-F9FA-65E439D90B01}"/>
              </a:ext>
            </a:extLst>
          </p:cNvPr>
          <p:cNvCxnSpPr>
            <a:cxnSpLocks/>
          </p:cNvCxnSpPr>
          <p:nvPr/>
        </p:nvCxnSpPr>
        <p:spPr>
          <a:xfrm>
            <a:off x="839416" y="3406108"/>
            <a:ext cx="228207" cy="612068"/>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476840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l="-6000" t="-1000" r="-6000"/>
          </a:stretch>
        </a:blip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2857499"/>
            <a:ext cx="9144000" cy="2263689"/>
          </a:xfrm>
        </p:spPr>
        <p:txBody>
          <a:bodyPr>
            <a:noAutofit/>
          </a:bodyPr>
          <a:lstStyle/>
          <a:p>
            <a:br>
              <a:rPr lang="en-US" sz="4400" noProof="0" dirty="0"/>
            </a:br>
            <a:r>
              <a:rPr lang="en-US" sz="4400" b="1" noProof="0" dirty="0">
                <a:ln w="6600">
                  <a:solidFill>
                    <a:schemeClr val="accent2"/>
                  </a:solidFill>
                  <a:prstDash val="solid"/>
                </a:ln>
                <a:solidFill>
                  <a:srgbClr val="FFFFFF"/>
                </a:solidFill>
                <a:effectLst>
                  <a:outerShdw dist="38100" dir="2700000" algn="tl" rotWithShape="0">
                    <a:schemeClr val="accent2"/>
                  </a:outerShdw>
                </a:effectLst>
              </a:rPr>
              <a:t> </a:t>
            </a:r>
            <a:br>
              <a:rPr lang="en-US" sz="4400" b="1" noProof="0" dirty="0">
                <a:ln w="6600">
                  <a:solidFill>
                    <a:schemeClr val="accent2"/>
                  </a:solidFill>
                  <a:prstDash val="solid"/>
                </a:ln>
                <a:solidFill>
                  <a:srgbClr val="FFFFFF"/>
                </a:solidFill>
                <a:effectLst>
                  <a:outerShdw dist="38100" dir="2700000" algn="tl" rotWithShape="0">
                    <a:schemeClr val="accent2"/>
                  </a:outerShdw>
                </a:effectLst>
              </a:rPr>
            </a:br>
            <a:r>
              <a:rPr lang="en-US" sz="8000" b="1" noProof="0" dirty="0">
                <a:ln w="6600">
                  <a:solidFill>
                    <a:schemeClr val="accent2"/>
                  </a:solidFill>
                  <a:prstDash val="solid"/>
                </a:ln>
                <a:solidFill>
                  <a:srgbClr val="FFFFFF"/>
                </a:solidFill>
                <a:effectLst>
                  <a:outerShdw dist="38100" dir="2700000" algn="tl" rotWithShape="0">
                    <a:schemeClr val="accent2"/>
                  </a:outerShdw>
                </a:effectLst>
              </a:rPr>
              <a:t>Thank you!</a:t>
            </a:r>
            <a:br>
              <a:rPr lang="en-US" sz="8000" b="1" noProof="0" dirty="0">
                <a:ln w="6600">
                  <a:solidFill>
                    <a:schemeClr val="accent2"/>
                  </a:solidFill>
                  <a:prstDash val="solid"/>
                </a:ln>
                <a:solidFill>
                  <a:srgbClr val="FFFFFF"/>
                </a:solidFill>
                <a:effectLst>
                  <a:outerShdw dist="38100" dir="2700000" algn="tl" rotWithShape="0">
                    <a:schemeClr val="accent2"/>
                  </a:outerShdw>
                </a:effectLst>
              </a:rPr>
            </a:br>
            <a:br>
              <a:rPr lang="en-US" sz="8000" b="1" noProof="0" dirty="0">
                <a:ln w="6600">
                  <a:solidFill>
                    <a:schemeClr val="accent2"/>
                  </a:solidFill>
                  <a:prstDash val="solid"/>
                </a:ln>
                <a:solidFill>
                  <a:srgbClr val="FFFFFF"/>
                </a:solidFill>
                <a:effectLst>
                  <a:outerShdw dist="38100" dir="2700000" algn="tl" rotWithShape="0">
                    <a:schemeClr val="accent2"/>
                  </a:outerShdw>
                </a:effectLst>
              </a:rPr>
            </a:br>
            <a:r>
              <a:rPr lang="en-US" sz="5400" b="1" noProof="0" dirty="0">
                <a:ln w="6600">
                  <a:solidFill>
                    <a:schemeClr val="accent2"/>
                  </a:solidFill>
                  <a:prstDash val="solid"/>
                </a:ln>
                <a:solidFill>
                  <a:srgbClr val="FFFFFF"/>
                </a:solidFill>
                <a:effectLst>
                  <a:outerShdw dist="38100" dir="2700000" algn="tl" rotWithShape="0">
                    <a:schemeClr val="accent2"/>
                  </a:outerShdw>
                </a:effectLst>
              </a:rPr>
              <a:t>Any question?</a:t>
            </a:r>
            <a:endParaRPr lang="en-US" sz="8000" b="1" noProof="0" dirty="0">
              <a:ln w="6600">
                <a:solidFill>
                  <a:schemeClr val="accent2"/>
                </a:solidFill>
                <a:prstDash val="solid"/>
              </a:ln>
              <a:solidFill>
                <a:srgbClr val="FFFFFF"/>
              </a:solidFill>
              <a:effectLst>
                <a:outerShdw dist="38100" dir="2700000" algn="tl" rotWithShape="0">
                  <a:schemeClr val="accent2"/>
                </a:outerShdw>
              </a:effectLst>
            </a:endParaRPr>
          </a:p>
        </p:txBody>
      </p:sp>
    </p:spTree>
    <p:extLst>
      <p:ext uri="{BB962C8B-B14F-4D97-AF65-F5344CB8AC3E}">
        <p14:creationId xmlns:p14="http://schemas.microsoft.com/office/powerpoint/2010/main" val="26532643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0C8E1EB-352B-3293-1A53-D6EDA8BECB1C}"/>
              </a:ext>
            </a:extLst>
          </p:cNvPr>
          <p:cNvSpPr>
            <a:spLocks noGrp="1"/>
          </p:cNvSpPr>
          <p:nvPr>
            <p:ph type="title"/>
          </p:nvPr>
        </p:nvSpPr>
        <p:spPr/>
        <p:txBody>
          <a:bodyPr/>
          <a:lstStyle/>
          <a:p>
            <a:r>
              <a:rPr lang="en-US" noProof="0" dirty="0"/>
              <a:t>Accelerator Vs Space</a:t>
            </a:r>
          </a:p>
        </p:txBody>
      </p:sp>
      <p:pic>
        <p:nvPicPr>
          <p:cNvPr id="7" name="Segnaposto contenuto 6" descr="Immagine che contiene vestiti, tuta pressurizzata, astronauta, persona&#10;&#10;Descrizione generata automaticamente">
            <a:extLst>
              <a:ext uri="{FF2B5EF4-FFF2-40B4-BE49-F238E27FC236}">
                <a16:creationId xmlns:a16="http://schemas.microsoft.com/office/drawing/2014/main" id="{5ABF1424-6595-3DA4-FECB-C42C7E68D19B}"/>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588388" y="404664"/>
            <a:ext cx="2244653" cy="2289546"/>
          </a:xfrm>
        </p:spPr>
      </p:pic>
      <p:sp>
        <p:nvSpPr>
          <p:cNvPr id="5" name="Segnaposto numero diapositiva 4">
            <a:extLst>
              <a:ext uri="{FF2B5EF4-FFF2-40B4-BE49-F238E27FC236}">
                <a16:creationId xmlns:a16="http://schemas.microsoft.com/office/drawing/2014/main" id="{95273ACE-9EB4-2FFB-AC72-658ACB40F933}"/>
              </a:ext>
            </a:extLst>
          </p:cNvPr>
          <p:cNvSpPr>
            <a:spLocks noGrp="1"/>
          </p:cNvSpPr>
          <p:nvPr>
            <p:ph type="sldNum" sz="quarter" idx="12"/>
          </p:nvPr>
        </p:nvSpPr>
        <p:spPr/>
        <p:txBody>
          <a:bodyPr/>
          <a:lstStyle/>
          <a:p>
            <a:fld id="{BFA7651A-8C76-4CD3-A460-B81892AEEC93}" type="slidenum">
              <a:rPr lang="en-US" noProof="0" smtClean="0"/>
              <a:pPr/>
              <a:t>5</a:t>
            </a:fld>
            <a:endParaRPr lang="en-US" noProof="0" dirty="0"/>
          </a:p>
        </p:txBody>
      </p:sp>
      <p:sp>
        <p:nvSpPr>
          <p:cNvPr id="3" name="Segnaposto piè di pagina 2">
            <a:extLst>
              <a:ext uri="{FF2B5EF4-FFF2-40B4-BE49-F238E27FC236}">
                <a16:creationId xmlns:a16="http://schemas.microsoft.com/office/drawing/2014/main" id="{59B17001-A77E-8D57-1C42-D4403DD9E5B4}"/>
              </a:ext>
            </a:extLst>
          </p:cNvPr>
          <p:cNvSpPr>
            <a:spLocks noGrp="1"/>
          </p:cNvSpPr>
          <p:nvPr>
            <p:ph type="ftr" sz="quarter" idx="11"/>
          </p:nvPr>
        </p:nvSpPr>
        <p:spPr/>
        <p:txBody>
          <a:bodyPr/>
          <a:lstStyle/>
          <a:p>
            <a:r>
              <a:rPr lang="en-US" noProof="0" dirty="0"/>
              <a:t>TDAQ for space - V. Scotti</a:t>
            </a:r>
          </a:p>
        </p:txBody>
      </p:sp>
      <p:sp>
        <p:nvSpPr>
          <p:cNvPr id="6" name="CasellaDiTesto 5">
            <a:extLst>
              <a:ext uri="{FF2B5EF4-FFF2-40B4-BE49-F238E27FC236}">
                <a16:creationId xmlns:a16="http://schemas.microsoft.com/office/drawing/2014/main" id="{281A4667-25D2-36AE-6DEE-027C212ED294}"/>
              </a:ext>
            </a:extLst>
          </p:cNvPr>
          <p:cNvSpPr txBox="1"/>
          <p:nvPr/>
        </p:nvSpPr>
        <p:spPr>
          <a:xfrm>
            <a:off x="659396" y="1256563"/>
            <a:ext cx="8622958" cy="1200329"/>
          </a:xfrm>
          <a:prstGeom prst="rect">
            <a:avLst/>
          </a:prstGeom>
          <a:noFill/>
        </p:spPr>
        <p:txBody>
          <a:bodyPr wrap="square">
            <a:spAutoFit/>
          </a:bodyPr>
          <a:lstStyle/>
          <a:p>
            <a:pPr marL="285750" indent="-285750" algn="l">
              <a:buFont typeface="Arial" panose="020B0604020202020204" pitchFamily="34" charset="0"/>
              <a:buChar char="•"/>
            </a:pPr>
            <a:r>
              <a:rPr lang="en-US" sz="1800" b="0" i="0" u="none" strike="noStrike" baseline="0" noProof="0" dirty="0">
                <a:latin typeface="t1-gul-regular"/>
              </a:rPr>
              <a:t>Particle physics developed by studying CR in the Earth’s atmosphere: positrons, muons, </a:t>
            </a:r>
            <a:r>
              <a:rPr lang="en-US" sz="1800" b="0" i="0" u="none" strike="noStrike" baseline="0" noProof="0" dirty="0" err="1">
                <a:latin typeface="t1-gul-regular"/>
              </a:rPr>
              <a:t>pions</a:t>
            </a:r>
            <a:r>
              <a:rPr lang="en-US" sz="1800" b="0" i="0" u="none" strike="noStrike" baseline="0" noProof="0" dirty="0">
                <a:latin typeface="t1-gul-regular"/>
              </a:rPr>
              <a:t> and strange particles were revealed detecting CR or their interaction products</a:t>
            </a:r>
            <a:endParaRPr lang="en-US" noProof="0" dirty="0">
              <a:latin typeface="t1-gul-regular"/>
            </a:endParaRPr>
          </a:p>
          <a:p>
            <a:pPr marL="285750" indent="-285750" algn="l">
              <a:buFont typeface="Arial" panose="020B0604020202020204" pitchFamily="34" charset="0"/>
              <a:buChar char="•"/>
            </a:pPr>
            <a:r>
              <a:rPr lang="en-US" sz="1800" b="0" i="0" u="none" strike="noStrike" baseline="0" noProof="0" dirty="0">
                <a:latin typeface="t1-gul-regular"/>
              </a:rPr>
              <a:t>40 years of technological efforts to reproduce CR energies with accelerators and to compete in intensity</a:t>
            </a:r>
          </a:p>
        </p:txBody>
      </p:sp>
      <p:sp>
        <p:nvSpPr>
          <p:cNvPr id="9" name="CasellaDiTesto 8">
            <a:extLst>
              <a:ext uri="{FF2B5EF4-FFF2-40B4-BE49-F238E27FC236}">
                <a16:creationId xmlns:a16="http://schemas.microsoft.com/office/drawing/2014/main" id="{985D6B65-776B-153A-81EB-111D48A80EF1}"/>
              </a:ext>
            </a:extLst>
          </p:cNvPr>
          <p:cNvSpPr txBox="1"/>
          <p:nvPr/>
        </p:nvSpPr>
        <p:spPr>
          <a:xfrm>
            <a:off x="947428" y="2672916"/>
            <a:ext cx="5148572" cy="2585323"/>
          </a:xfrm>
          <a:prstGeom prst="rect">
            <a:avLst/>
          </a:prstGeom>
          <a:noFill/>
        </p:spPr>
        <p:txBody>
          <a:bodyPr wrap="square">
            <a:spAutoFit/>
          </a:bodyPr>
          <a:lstStyle/>
          <a:p>
            <a:pPr algn="l"/>
            <a:r>
              <a:rPr lang="en-US" b="1" i="0" u="none" strike="noStrike" baseline="0" noProof="0" dirty="0">
                <a:solidFill>
                  <a:schemeClr val="accent5">
                    <a:lumMod val="75000"/>
                  </a:schemeClr>
                </a:solidFill>
                <a:latin typeface="Calibri" panose="020F0502020204030204" pitchFamily="34" charset="0"/>
              </a:rPr>
              <a:t>Accelerators based experiments</a:t>
            </a:r>
          </a:p>
          <a:p>
            <a:pPr algn="l"/>
            <a:r>
              <a:rPr lang="en-US" b="0" i="0" u="none" strike="noStrike" baseline="0" noProof="0" dirty="0">
                <a:solidFill>
                  <a:schemeClr val="accent5">
                    <a:lumMod val="75000"/>
                  </a:schemeClr>
                </a:solidFill>
                <a:latin typeface="CourierNewPSMT"/>
              </a:rPr>
              <a:t>o </a:t>
            </a:r>
            <a:r>
              <a:rPr lang="en-US" b="0" i="0" u="none" strike="noStrike" baseline="0" noProof="0" dirty="0">
                <a:solidFill>
                  <a:schemeClr val="accent5">
                    <a:lumMod val="75000"/>
                  </a:schemeClr>
                </a:solidFill>
                <a:latin typeface="Calibri" panose="020F0502020204030204" pitchFamily="34" charset="0"/>
              </a:rPr>
              <a:t>Rapid evolution</a:t>
            </a:r>
          </a:p>
          <a:p>
            <a:pPr algn="l"/>
            <a:r>
              <a:rPr lang="en-US" b="0" i="0" u="none" strike="noStrike" baseline="0" noProof="0" dirty="0">
                <a:solidFill>
                  <a:schemeClr val="accent5">
                    <a:lumMod val="75000"/>
                  </a:schemeClr>
                </a:solidFill>
                <a:latin typeface="CourierNewPSMT"/>
              </a:rPr>
              <a:t>o </a:t>
            </a:r>
            <a:r>
              <a:rPr lang="en-US" b="0" i="0" u="none" strike="noStrike" baseline="0" noProof="0" dirty="0">
                <a:solidFill>
                  <a:schemeClr val="accent5">
                    <a:lumMod val="75000"/>
                  </a:schemeClr>
                </a:solidFill>
                <a:latin typeface="Calibri" panose="020F0502020204030204" pitchFamily="34" charset="0"/>
              </a:rPr>
              <a:t>Huge technological effort</a:t>
            </a:r>
          </a:p>
          <a:p>
            <a:pPr algn="l"/>
            <a:r>
              <a:rPr lang="en-US" b="0" i="0" u="none" strike="noStrike" baseline="0" noProof="0" dirty="0">
                <a:solidFill>
                  <a:schemeClr val="accent5">
                    <a:lumMod val="75000"/>
                  </a:schemeClr>
                </a:solidFill>
                <a:latin typeface="CourierNewPSMT"/>
              </a:rPr>
              <a:t>o </a:t>
            </a:r>
            <a:r>
              <a:rPr lang="en-US" b="0" i="0" u="none" strike="noStrike" baseline="0" noProof="0" dirty="0">
                <a:solidFill>
                  <a:schemeClr val="accent5">
                    <a:lumMod val="75000"/>
                  </a:schemeClr>
                </a:solidFill>
                <a:latin typeface="Calibri" panose="020F0502020204030204" pitchFamily="34" charset="0"/>
              </a:rPr>
              <a:t>Huge number of channels</a:t>
            </a:r>
          </a:p>
          <a:p>
            <a:pPr algn="l"/>
            <a:r>
              <a:rPr lang="en-US" b="0" i="0" u="none" strike="noStrike" baseline="0" noProof="0" dirty="0">
                <a:solidFill>
                  <a:schemeClr val="accent5">
                    <a:lumMod val="75000"/>
                  </a:schemeClr>
                </a:solidFill>
                <a:latin typeface="CourierNewPSMT"/>
              </a:rPr>
              <a:t>o </a:t>
            </a:r>
            <a:r>
              <a:rPr lang="en-US" b="0" i="0" u="none" strike="noStrike" baseline="0" noProof="0" dirty="0">
                <a:solidFill>
                  <a:schemeClr val="accent5">
                    <a:lumMod val="75000"/>
                  </a:schemeClr>
                </a:solidFill>
                <a:latin typeface="Calibri" panose="020F0502020204030204" pitchFamily="34" charset="0"/>
              </a:rPr>
              <a:t>Power limitation mainly to reduce thermal problems and heating</a:t>
            </a:r>
          </a:p>
          <a:p>
            <a:pPr algn="l"/>
            <a:r>
              <a:rPr lang="en-US" b="0" i="0" u="none" strike="noStrike" baseline="0" noProof="0" dirty="0">
                <a:solidFill>
                  <a:schemeClr val="accent5">
                    <a:lumMod val="75000"/>
                  </a:schemeClr>
                </a:solidFill>
                <a:latin typeface="CourierNewPSMT"/>
              </a:rPr>
              <a:t>o </a:t>
            </a:r>
            <a:r>
              <a:rPr lang="en-US" b="0" i="0" u="none" strike="noStrike" baseline="0" noProof="0" dirty="0">
                <a:solidFill>
                  <a:schemeClr val="accent5">
                    <a:lumMod val="75000"/>
                  </a:schemeClr>
                </a:solidFill>
                <a:latin typeface="Calibri" panose="020F0502020204030204" pitchFamily="34" charset="0"/>
              </a:rPr>
              <a:t>Radiation hardness is a real challenge</a:t>
            </a:r>
          </a:p>
          <a:p>
            <a:pPr algn="l"/>
            <a:r>
              <a:rPr lang="en-US" b="0" i="0" u="none" strike="noStrike" baseline="0" noProof="0" dirty="0">
                <a:solidFill>
                  <a:schemeClr val="accent5">
                    <a:lumMod val="75000"/>
                  </a:schemeClr>
                </a:solidFill>
                <a:latin typeface="CourierNewPSMT"/>
              </a:rPr>
              <a:t>o </a:t>
            </a:r>
            <a:r>
              <a:rPr lang="en-US" b="0" i="0" u="none" strike="noStrike" baseline="0" noProof="0" dirty="0">
                <a:solidFill>
                  <a:schemeClr val="accent5">
                    <a:lumMod val="75000"/>
                  </a:schemeClr>
                </a:solidFill>
                <a:latin typeface="Calibri" panose="020F0502020204030204" pitchFamily="34" charset="0"/>
              </a:rPr>
              <a:t>Reliability in the harshest and not accessible parts</a:t>
            </a:r>
          </a:p>
          <a:p>
            <a:pPr algn="l"/>
            <a:r>
              <a:rPr lang="en-US" b="0" i="0" u="none" strike="noStrike" baseline="0" noProof="0" dirty="0">
                <a:solidFill>
                  <a:schemeClr val="accent5">
                    <a:lumMod val="75000"/>
                  </a:schemeClr>
                </a:solidFill>
                <a:latin typeface="CourierNewPSMT"/>
              </a:rPr>
              <a:t>o </a:t>
            </a:r>
            <a:r>
              <a:rPr lang="en-US" b="0" i="0" u="none" strike="noStrike" baseline="0" noProof="0" dirty="0">
                <a:solidFill>
                  <a:schemeClr val="accent5">
                    <a:lumMod val="75000"/>
                  </a:schemeClr>
                </a:solidFill>
                <a:latin typeface="Calibri" panose="020F0502020204030204" pitchFamily="34" charset="0"/>
              </a:rPr>
              <a:t>Cost/large scale applications</a:t>
            </a:r>
            <a:endParaRPr lang="en-US" noProof="0" dirty="0">
              <a:solidFill>
                <a:schemeClr val="accent5">
                  <a:lumMod val="75000"/>
                </a:schemeClr>
              </a:solidFill>
            </a:endParaRPr>
          </a:p>
        </p:txBody>
      </p:sp>
      <p:sp>
        <p:nvSpPr>
          <p:cNvPr id="11" name="CasellaDiTesto 10">
            <a:extLst>
              <a:ext uri="{FF2B5EF4-FFF2-40B4-BE49-F238E27FC236}">
                <a16:creationId xmlns:a16="http://schemas.microsoft.com/office/drawing/2014/main" id="{9215FEA9-6415-970B-ACCC-46FBC8E92BF6}"/>
              </a:ext>
            </a:extLst>
          </p:cNvPr>
          <p:cNvSpPr txBox="1"/>
          <p:nvPr/>
        </p:nvSpPr>
        <p:spPr>
          <a:xfrm>
            <a:off x="6384032" y="2672916"/>
            <a:ext cx="5328592" cy="2585323"/>
          </a:xfrm>
          <a:prstGeom prst="rect">
            <a:avLst/>
          </a:prstGeom>
          <a:noFill/>
        </p:spPr>
        <p:txBody>
          <a:bodyPr wrap="square">
            <a:spAutoFit/>
          </a:bodyPr>
          <a:lstStyle/>
          <a:p>
            <a:pPr algn="l"/>
            <a:r>
              <a:rPr lang="en-US" b="1" i="0" u="none" strike="noStrike" baseline="0" noProof="0" dirty="0">
                <a:solidFill>
                  <a:srgbClr val="0070C0"/>
                </a:solidFill>
                <a:latin typeface="Calibri" panose="020F0502020204030204" pitchFamily="34" charset="0"/>
              </a:rPr>
              <a:t>Space-based experiments</a:t>
            </a:r>
          </a:p>
          <a:p>
            <a:pPr algn="l"/>
            <a:r>
              <a:rPr lang="en-US" b="0" i="0" u="none" strike="noStrike" baseline="0" noProof="0" dirty="0">
                <a:solidFill>
                  <a:srgbClr val="0070C0"/>
                </a:solidFill>
                <a:latin typeface="CourierNewPSMT"/>
              </a:rPr>
              <a:t>o </a:t>
            </a:r>
            <a:r>
              <a:rPr lang="en-US" b="0" i="0" u="none" strike="noStrike" baseline="0" noProof="0" dirty="0">
                <a:solidFill>
                  <a:srgbClr val="0070C0"/>
                </a:solidFill>
                <a:latin typeface="Calibri" panose="020F0502020204030204" pitchFamily="34" charset="0"/>
              </a:rPr>
              <a:t>Traditionally used to ‘old and safe technologies’: significant ‘philosophical changes’ in the last decades</a:t>
            </a:r>
          </a:p>
          <a:p>
            <a:pPr algn="l"/>
            <a:r>
              <a:rPr lang="en-US" b="0" i="0" u="none" strike="noStrike" baseline="0" noProof="0" dirty="0">
                <a:solidFill>
                  <a:srgbClr val="0070C0"/>
                </a:solidFill>
                <a:latin typeface="CourierNewPSMT"/>
              </a:rPr>
              <a:t>o </a:t>
            </a:r>
            <a:r>
              <a:rPr lang="en-US" b="0" i="0" u="none" strike="noStrike" baseline="0" noProof="0" dirty="0">
                <a:solidFill>
                  <a:srgbClr val="0070C0"/>
                </a:solidFill>
                <a:latin typeface="Calibri" panose="020F0502020204030204" pitchFamily="34" charset="0"/>
              </a:rPr>
              <a:t>Reduced power consumption</a:t>
            </a:r>
          </a:p>
          <a:p>
            <a:pPr algn="l"/>
            <a:r>
              <a:rPr lang="en-US" b="0" i="0" u="none" strike="noStrike" baseline="0" noProof="0" dirty="0">
                <a:solidFill>
                  <a:srgbClr val="0070C0"/>
                </a:solidFill>
                <a:latin typeface="CourierNewPSMT"/>
              </a:rPr>
              <a:t>o </a:t>
            </a:r>
            <a:r>
              <a:rPr lang="en-US" b="0" i="0" u="none" strike="noStrike" baseline="0" noProof="0" dirty="0">
                <a:solidFill>
                  <a:srgbClr val="0070C0"/>
                </a:solidFill>
                <a:latin typeface="Calibri" panose="020F0502020204030204" pitchFamily="34" charset="0"/>
              </a:rPr>
              <a:t>Limited radiation hardness: Single Event Effects</a:t>
            </a:r>
          </a:p>
          <a:p>
            <a:pPr algn="l"/>
            <a:r>
              <a:rPr lang="en-US" b="0" i="0" u="none" strike="noStrike" baseline="0" noProof="0" dirty="0">
                <a:solidFill>
                  <a:srgbClr val="0070C0"/>
                </a:solidFill>
                <a:latin typeface="CourierNewPSMT"/>
              </a:rPr>
              <a:t>o </a:t>
            </a:r>
            <a:r>
              <a:rPr lang="en-US" b="0" i="0" u="none" strike="noStrike" baseline="0" noProof="0" dirty="0">
                <a:solidFill>
                  <a:srgbClr val="0070C0"/>
                </a:solidFill>
              </a:rPr>
              <a:t>Reliability</a:t>
            </a:r>
          </a:p>
          <a:p>
            <a:pPr algn="l"/>
            <a:r>
              <a:rPr lang="en-US" b="0" i="0" u="none" strike="noStrike" baseline="0" noProof="0" dirty="0">
                <a:solidFill>
                  <a:srgbClr val="0070C0"/>
                </a:solidFill>
                <a:latin typeface="CourierNewPSMT"/>
              </a:rPr>
              <a:t>o </a:t>
            </a:r>
            <a:r>
              <a:rPr lang="en-US" b="0" i="0" u="none" strike="noStrike" baseline="0" noProof="0" dirty="0">
                <a:solidFill>
                  <a:srgbClr val="0070C0"/>
                </a:solidFill>
                <a:latin typeface="Calibri" panose="020F0502020204030204" pitchFamily="34" charset="0"/>
              </a:rPr>
              <a:t>Harsh environment</a:t>
            </a:r>
          </a:p>
          <a:p>
            <a:pPr algn="l"/>
            <a:r>
              <a:rPr lang="en-US" noProof="0" dirty="0">
                <a:solidFill>
                  <a:srgbClr val="0070C0"/>
                </a:solidFill>
                <a:latin typeface="Calibri" panose="020F0502020204030204" pitchFamily="34" charset="0"/>
              </a:rPr>
              <a:t>	- </a:t>
            </a:r>
            <a:r>
              <a:rPr lang="en-US" b="0" i="0" u="none" strike="noStrike" baseline="0" noProof="0" dirty="0">
                <a:solidFill>
                  <a:srgbClr val="0070C0"/>
                </a:solidFill>
                <a:latin typeface="Calibri" panose="020F0502020204030204" pitchFamily="34" charset="0"/>
              </a:rPr>
              <a:t>Launch phase</a:t>
            </a:r>
          </a:p>
          <a:p>
            <a:pPr algn="l"/>
            <a:r>
              <a:rPr lang="en-US" noProof="0" dirty="0">
                <a:solidFill>
                  <a:srgbClr val="0070C0"/>
                </a:solidFill>
                <a:latin typeface="Calibri" panose="020F0502020204030204" pitchFamily="34" charset="0"/>
              </a:rPr>
              <a:t>	- </a:t>
            </a:r>
            <a:r>
              <a:rPr lang="en-US" b="0" i="0" u="none" strike="noStrike" baseline="0" noProof="0" dirty="0">
                <a:solidFill>
                  <a:srgbClr val="0070C0"/>
                </a:solidFill>
                <a:latin typeface="Calibri" panose="020F0502020204030204" pitchFamily="34" charset="0"/>
              </a:rPr>
              <a:t>Thermal environment</a:t>
            </a:r>
            <a:endParaRPr lang="en-US" noProof="0" dirty="0">
              <a:solidFill>
                <a:srgbClr val="0070C0"/>
              </a:solidFill>
            </a:endParaRPr>
          </a:p>
        </p:txBody>
      </p:sp>
      <p:sp>
        <p:nvSpPr>
          <p:cNvPr id="10" name="CasellaDiTesto 9">
            <a:extLst>
              <a:ext uri="{FF2B5EF4-FFF2-40B4-BE49-F238E27FC236}">
                <a16:creationId xmlns:a16="http://schemas.microsoft.com/office/drawing/2014/main" id="{7DA702B8-E069-83D2-D8AE-62D69DFAA912}"/>
              </a:ext>
            </a:extLst>
          </p:cNvPr>
          <p:cNvSpPr txBox="1"/>
          <p:nvPr/>
        </p:nvSpPr>
        <p:spPr>
          <a:xfrm>
            <a:off x="3035660" y="5366418"/>
            <a:ext cx="6840760" cy="923330"/>
          </a:xfrm>
          <a:prstGeom prst="rect">
            <a:avLst/>
          </a:prstGeom>
          <a:noFill/>
        </p:spPr>
        <p:txBody>
          <a:bodyPr wrap="square">
            <a:spAutoFit/>
          </a:bodyPr>
          <a:lstStyle/>
          <a:p>
            <a:r>
              <a:rPr lang="en-US" noProof="0" dirty="0"/>
              <a:t>Shared software and hardware solutions </a:t>
            </a:r>
            <a:r>
              <a:rPr lang="en-US" noProof="0" dirty="0">
                <a:latin typeface="t1-gul-regular"/>
              </a:rPr>
              <a:t>and c</a:t>
            </a:r>
            <a:r>
              <a:rPr lang="en-US" sz="1800" b="0" i="0" u="none" strike="noStrike" baseline="0" noProof="0" dirty="0">
                <a:latin typeface="t1-gul-regular"/>
              </a:rPr>
              <a:t>ommon challenges: </a:t>
            </a:r>
          </a:p>
          <a:p>
            <a:pPr marL="285750" indent="-285750" algn="l">
              <a:buFont typeface="Arial" panose="020B0604020202020204" pitchFamily="34" charset="0"/>
              <a:buChar char="•"/>
            </a:pPr>
            <a:r>
              <a:rPr lang="en-US" noProof="0" dirty="0"/>
              <a:t>Ever-increasing volume of data</a:t>
            </a:r>
          </a:p>
          <a:p>
            <a:pPr marL="285750" indent="-285750" algn="l">
              <a:buFont typeface="Arial" panose="020B0604020202020204" pitchFamily="34" charset="0"/>
              <a:buChar char="•"/>
            </a:pPr>
            <a:r>
              <a:rPr lang="en-US" noProof="0" dirty="0"/>
              <a:t>Need for fast and close-to-real-time analysis of the data</a:t>
            </a:r>
          </a:p>
        </p:txBody>
      </p:sp>
    </p:spTree>
    <p:extLst>
      <p:ext uri="{BB962C8B-B14F-4D97-AF65-F5344CB8AC3E}">
        <p14:creationId xmlns:p14="http://schemas.microsoft.com/office/powerpoint/2010/main" val="91784663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108B29E7-A527-7552-0898-FEAA124C9908}"/>
              </a:ext>
            </a:extLst>
          </p:cNvPr>
          <p:cNvSpPr>
            <a:spLocks noGrp="1"/>
          </p:cNvSpPr>
          <p:nvPr>
            <p:ph type="title"/>
          </p:nvPr>
        </p:nvSpPr>
        <p:spPr/>
        <p:txBody>
          <a:bodyPr/>
          <a:lstStyle/>
          <a:p>
            <a:r>
              <a:rPr lang="en-US" noProof="0" dirty="0"/>
              <a:t>Some (non-</a:t>
            </a:r>
            <a:r>
              <a:rPr lang="en-US" noProof="0" dirty="0" err="1"/>
              <a:t>exaustive</a:t>
            </a:r>
            <a:r>
              <a:rPr lang="en-US" noProof="0" dirty="0"/>
              <a:t>) references</a:t>
            </a:r>
          </a:p>
        </p:txBody>
      </p:sp>
      <p:sp>
        <p:nvSpPr>
          <p:cNvPr id="3" name="Segnaposto contenuto 2">
            <a:extLst>
              <a:ext uri="{FF2B5EF4-FFF2-40B4-BE49-F238E27FC236}">
                <a16:creationId xmlns:a16="http://schemas.microsoft.com/office/drawing/2014/main" id="{05FE7609-3331-9333-907B-EB37BE3A5882}"/>
              </a:ext>
            </a:extLst>
          </p:cNvPr>
          <p:cNvSpPr>
            <a:spLocks noGrp="1"/>
          </p:cNvSpPr>
          <p:nvPr>
            <p:ph idx="1"/>
          </p:nvPr>
        </p:nvSpPr>
        <p:spPr>
          <a:xfrm>
            <a:off x="838200" y="1124744"/>
            <a:ext cx="10515600" cy="4855394"/>
          </a:xfrm>
        </p:spPr>
        <p:txBody>
          <a:bodyPr>
            <a:normAutofit lnSpcReduction="10000"/>
          </a:bodyPr>
          <a:lstStyle/>
          <a:p>
            <a:pPr>
              <a:buSzPct val="75000"/>
              <a:buFont typeface="Wingdings" panose="05000000000000000000" pitchFamily="2" charset="2"/>
              <a:buChar char="q"/>
            </a:pPr>
            <a:r>
              <a:rPr lang="en-US" sz="1800" b="1" noProof="0" dirty="0"/>
              <a:t> </a:t>
            </a:r>
            <a:r>
              <a:rPr lang="en-US" sz="1800" b="1" noProof="0" dirty="0">
                <a:solidFill>
                  <a:srgbClr val="002060"/>
                </a:solidFill>
              </a:rPr>
              <a:t>Why space?</a:t>
            </a:r>
          </a:p>
          <a:p>
            <a:pPr lvl="1">
              <a:buSzPct val="75000"/>
            </a:pPr>
            <a:r>
              <a:rPr lang="en-US" sz="1800" noProof="0" dirty="0">
                <a:solidFill>
                  <a:srgbClr val="002060"/>
                </a:solidFill>
              </a:rPr>
              <a:t>O. Adriani, ASAPP2023</a:t>
            </a:r>
          </a:p>
          <a:p>
            <a:pPr>
              <a:buSzPct val="75000"/>
              <a:buFont typeface="Wingdings" panose="05000000000000000000" pitchFamily="2" charset="2"/>
              <a:buChar char="q"/>
            </a:pPr>
            <a:r>
              <a:rPr lang="en-US" sz="1800" b="1" noProof="0" dirty="0">
                <a:solidFill>
                  <a:srgbClr val="002060"/>
                </a:solidFill>
              </a:rPr>
              <a:t> Cosmic rays </a:t>
            </a:r>
          </a:p>
          <a:p>
            <a:pPr lvl="1">
              <a:buSzPct val="75000"/>
            </a:pPr>
            <a:r>
              <a:rPr lang="en-US" sz="1800" noProof="0" dirty="0">
                <a:solidFill>
                  <a:srgbClr val="002060"/>
                </a:solidFill>
              </a:rPr>
              <a:t>10.1016/j.ppnp.2020.103765</a:t>
            </a:r>
          </a:p>
          <a:p>
            <a:pPr>
              <a:buSzPct val="75000"/>
              <a:buFont typeface="Wingdings" panose="05000000000000000000" pitchFamily="2" charset="2"/>
              <a:buChar char="q"/>
            </a:pPr>
            <a:r>
              <a:rPr lang="en-US" sz="1800" b="1" noProof="0" dirty="0">
                <a:solidFill>
                  <a:srgbClr val="002060"/>
                </a:solidFill>
              </a:rPr>
              <a:t> Challenges for electronics in space</a:t>
            </a:r>
          </a:p>
          <a:p>
            <a:pPr lvl="1">
              <a:buSzPct val="75000"/>
            </a:pPr>
            <a:r>
              <a:rPr lang="en-US" sz="1800" noProof="0" dirty="0">
                <a:solidFill>
                  <a:srgbClr val="002060"/>
                </a:solidFill>
              </a:rPr>
              <a:t>10.1109/IPFA.2018.8452608</a:t>
            </a:r>
          </a:p>
          <a:p>
            <a:pPr lvl="1">
              <a:buSzPct val="75000"/>
            </a:pPr>
            <a:r>
              <a:rPr lang="en-US" sz="1800" noProof="0" dirty="0">
                <a:solidFill>
                  <a:srgbClr val="002060"/>
                </a:solidFill>
              </a:rPr>
              <a:t>https://l.infn.it/w1</a:t>
            </a:r>
          </a:p>
          <a:p>
            <a:pPr lvl="1">
              <a:buSzPct val="75000"/>
            </a:pPr>
            <a:r>
              <a:rPr lang="en-US" sz="1800" noProof="0" dirty="0">
                <a:solidFill>
                  <a:srgbClr val="002060"/>
                </a:solidFill>
              </a:rPr>
              <a:t>https://l.infn.it/w2</a:t>
            </a:r>
          </a:p>
          <a:p>
            <a:pPr>
              <a:buSzPct val="75000"/>
              <a:buFont typeface="Wingdings" panose="05000000000000000000" pitchFamily="2" charset="2"/>
              <a:buChar char="q"/>
            </a:pPr>
            <a:r>
              <a:rPr lang="en-US" sz="1800" b="1" noProof="0" dirty="0">
                <a:solidFill>
                  <a:srgbClr val="002060"/>
                </a:solidFill>
              </a:rPr>
              <a:t>Space qualification</a:t>
            </a:r>
          </a:p>
          <a:p>
            <a:pPr lvl="1">
              <a:buSzPct val="75000"/>
            </a:pPr>
            <a:r>
              <a:rPr lang="en-US" sz="1800" noProof="0" dirty="0">
                <a:solidFill>
                  <a:srgbClr val="002060"/>
                </a:solidFill>
              </a:rPr>
              <a:t>10.1109/NSSMIC.2004.1462214</a:t>
            </a:r>
          </a:p>
          <a:p>
            <a:pPr lvl="1">
              <a:buSzPct val="75000"/>
            </a:pPr>
            <a:r>
              <a:rPr lang="en-US" sz="1800" noProof="0" dirty="0">
                <a:solidFill>
                  <a:srgbClr val="002060"/>
                </a:solidFill>
              </a:rPr>
              <a:t>https://l.infn.it/w3</a:t>
            </a:r>
          </a:p>
          <a:p>
            <a:pPr>
              <a:buSzPct val="75000"/>
              <a:buFont typeface="Wingdings" panose="05000000000000000000" pitchFamily="2" charset="2"/>
              <a:buChar char="q"/>
            </a:pPr>
            <a:r>
              <a:rPr lang="en-US" sz="1800" b="1" noProof="0" dirty="0">
                <a:solidFill>
                  <a:srgbClr val="002060"/>
                </a:solidFill>
              </a:rPr>
              <a:t> Examples of TDAQ in space</a:t>
            </a:r>
          </a:p>
          <a:p>
            <a:pPr lvl="1">
              <a:buSzPct val="75000"/>
            </a:pPr>
            <a:r>
              <a:rPr lang="en-US" sz="1800" noProof="0" dirty="0">
                <a:solidFill>
                  <a:srgbClr val="002060"/>
                </a:solidFill>
              </a:rPr>
              <a:t>AMS: https://ams02.space/detector/electronics</a:t>
            </a:r>
          </a:p>
          <a:p>
            <a:pPr lvl="1">
              <a:buSzPct val="75000"/>
            </a:pPr>
            <a:r>
              <a:rPr lang="en-US" sz="1800" noProof="0" dirty="0">
                <a:solidFill>
                  <a:srgbClr val="002060"/>
                </a:solidFill>
              </a:rPr>
              <a:t>HEPD: 10.1016/j.nima.2021.165639</a:t>
            </a:r>
          </a:p>
          <a:p>
            <a:pPr lvl="1">
              <a:buSzPct val="75000"/>
            </a:pPr>
            <a:r>
              <a:rPr lang="en-US" sz="1800" noProof="0" dirty="0">
                <a:solidFill>
                  <a:srgbClr val="002060"/>
                </a:solidFill>
              </a:rPr>
              <a:t>EUSO-SPB2: 10.48550/arXiv.2208.07466 </a:t>
            </a:r>
          </a:p>
          <a:p>
            <a:pPr>
              <a:buSzPct val="75000"/>
            </a:pPr>
            <a:endParaRPr lang="en-US" sz="1800" noProof="0" dirty="0">
              <a:solidFill>
                <a:srgbClr val="002060"/>
              </a:solidFill>
            </a:endParaRPr>
          </a:p>
          <a:p>
            <a:pPr marL="0" indent="0">
              <a:buNone/>
            </a:pPr>
            <a:endParaRPr lang="en-US" noProof="0" dirty="0"/>
          </a:p>
        </p:txBody>
      </p:sp>
      <p:sp>
        <p:nvSpPr>
          <p:cNvPr id="4" name="Segnaposto piè di pagina 3">
            <a:extLst>
              <a:ext uri="{FF2B5EF4-FFF2-40B4-BE49-F238E27FC236}">
                <a16:creationId xmlns:a16="http://schemas.microsoft.com/office/drawing/2014/main" id="{9A71D26B-176F-3E69-AB57-5459ED1A35B4}"/>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ECB1B088-C0F6-A1F9-52E9-913E7801D0AC}"/>
              </a:ext>
            </a:extLst>
          </p:cNvPr>
          <p:cNvSpPr>
            <a:spLocks noGrp="1"/>
          </p:cNvSpPr>
          <p:nvPr>
            <p:ph type="sldNum" sz="quarter" idx="12"/>
          </p:nvPr>
        </p:nvSpPr>
        <p:spPr/>
        <p:txBody>
          <a:bodyPr/>
          <a:lstStyle/>
          <a:p>
            <a:fld id="{BFA7651A-8C76-4CD3-A460-B81892AEEC93}" type="slidenum">
              <a:rPr lang="en-US" noProof="0" smtClean="0"/>
              <a:pPr/>
              <a:t>50</a:t>
            </a:fld>
            <a:endParaRPr lang="en-US" noProof="0" dirty="0"/>
          </a:p>
        </p:txBody>
      </p:sp>
    </p:spTree>
    <p:extLst>
      <p:ext uri="{BB962C8B-B14F-4D97-AF65-F5344CB8AC3E}">
        <p14:creationId xmlns:p14="http://schemas.microsoft.com/office/powerpoint/2010/main" val="333457213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C45DE86-3153-C54F-BF76-8C2C47BD2CFF}"/>
              </a:ext>
            </a:extLst>
          </p:cNvPr>
          <p:cNvSpPr>
            <a:spLocks noGrp="1"/>
          </p:cNvSpPr>
          <p:nvPr>
            <p:ph type="title"/>
          </p:nvPr>
        </p:nvSpPr>
        <p:spPr/>
        <p:txBody>
          <a:bodyPr/>
          <a:lstStyle/>
          <a:p>
            <a:r>
              <a:rPr lang="en-US" noProof="0" dirty="0"/>
              <a:t>Orbital zones</a:t>
            </a:r>
          </a:p>
        </p:txBody>
      </p:sp>
      <p:sp>
        <p:nvSpPr>
          <p:cNvPr id="3" name="Segnaposto contenuto 2">
            <a:extLst>
              <a:ext uri="{FF2B5EF4-FFF2-40B4-BE49-F238E27FC236}">
                <a16:creationId xmlns:a16="http://schemas.microsoft.com/office/drawing/2014/main" id="{A4CDBFF5-40EC-8D69-899A-8AF8EC56F6D8}"/>
              </a:ext>
            </a:extLst>
          </p:cNvPr>
          <p:cNvSpPr>
            <a:spLocks noGrp="1"/>
          </p:cNvSpPr>
          <p:nvPr>
            <p:ph idx="1"/>
          </p:nvPr>
        </p:nvSpPr>
        <p:spPr>
          <a:xfrm>
            <a:off x="838200" y="1334183"/>
            <a:ext cx="10515600" cy="4645955"/>
          </a:xfrm>
        </p:spPr>
        <p:txBody>
          <a:bodyPr/>
          <a:lstStyle/>
          <a:p>
            <a:pPr marL="0" indent="0">
              <a:buNone/>
            </a:pPr>
            <a:r>
              <a:rPr lang="en-US" noProof="0" dirty="0"/>
              <a:t>The trigger masks allows to study different physics cases depending on the orbital zone of the satellite. Four orbital zones are defined:</a:t>
            </a:r>
          </a:p>
        </p:txBody>
      </p:sp>
      <p:sp>
        <p:nvSpPr>
          <p:cNvPr id="4" name="Segnaposto piè di pagina 3">
            <a:extLst>
              <a:ext uri="{FF2B5EF4-FFF2-40B4-BE49-F238E27FC236}">
                <a16:creationId xmlns:a16="http://schemas.microsoft.com/office/drawing/2014/main" id="{D5E99105-4F4D-8561-8B61-A24962C62679}"/>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89104A6E-AEF6-BFAF-017A-97BA0546D03B}"/>
              </a:ext>
            </a:extLst>
          </p:cNvPr>
          <p:cNvSpPr>
            <a:spLocks noGrp="1"/>
          </p:cNvSpPr>
          <p:nvPr>
            <p:ph type="sldNum" sz="quarter" idx="12"/>
          </p:nvPr>
        </p:nvSpPr>
        <p:spPr/>
        <p:txBody>
          <a:bodyPr/>
          <a:lstStyle/>
          <a:p>
            <a:fld id="{BFA7651A-8C76-4CD3-A460-B81892AEEC93}" type="slidenum">
              <a:rPr lang="en-US" noProof="0" smtClean="0"/>
              <a:pPr/>
              <a:t>51</a:t>
            </a:fld>
            <a:endParaRPr lang="en-US" noProof="0" dirty="0"/>
          </a:p>
        </p:txBody>
      </p:sp>
      <p:pic>
        <p:nvPicPr>
          <p:cNvPr id="7" name="Immagine 6">
            <a:extLst>
              <a:ext uri="{FF2B5EF4-FFF2-40B4-BE49-F238E27FC236}">
                <a16:creationId xmlns:a16="http://schemas.microsoft.com/office/drawing/2014/main" id="{3B689DD5-9B77-2776-BE7B-7BB17FF993FE}"/>
              </a:ext>
            </a:extLst>
          </p:cNvPr>
          <p:cNvPicPr>
            <a:picLocks noChangeAspect="1"/>
          </p:cNvPicPr>
          <p:nvPr/>
        </p:nvPicPr>
        <p:blipFill>
          <a:blip r:embed="rId2"/>
          <a:stretch>
            <a:fillRect/>
          </a:stretch>
        </p:blipFill>
        <p:spPr>
          <a:xfrm>
            <a:off x="362459" y="2168860"/>
            <a:ext cx="6020923" cy="3957137"/>
          </a:xfrm>
          <a:prstGeom prst="rect">
            <a:avLst/>
          </a:prstGeom>
        </p:spPr>
      </p:pic>
      <p:sp>
        <p:nvSpPr>
          <p:cNvPr id="11" name="CasellaDiTesto 10">
            <a:extLst>
              <a:ext uri="{FF2B5EF4-FFF2-40B4-BE49-F238E27FC236}">
                <a16:creationId xmlns:a16="http://schemas.microsoft.com/office/drawing/2014/main" id="{37E58945-731B-63FE-1D5D-65B5E3F9A5CC}"/>
              </a:ext>
            </a:extLst>
          </p:cNvPr>
          <p:cNvSpPr txBox="1"/>
          <p:nvPr/>
        </p:nvSpPr>
        <p:spPr>
          <a:xfrm>
            <a:off x="6606828" y="2780928"/>
            <a:ext cx="4889772" cy="2862322"/>
          </a:xfrm>
          <a:prstGeom prst="rect">
            <a:avLst/>
          </a:prstGeom>
          <a:noFill/>
        </p:spPr>
        <p:txBody>
          <a:bodyPr wrap="square">
            <a:spAutoFit/>
          </a:bodyPr>
          <a:lstStyle/>
          <a:p>
            <a:pPr marL="285750" indent="-285750">
              <a:buFont typeface="Arial" panose="020B0604020202020204" pitchFamily="34" charset="0"/>
              <a:buChar char="•"/>
            </a:pPr>
            <a:r>
              <a:rPr lang="en-US" b="1" noProof="0" dirty="0"/>
              <a:t>SAA</a:t>
            </a:r>
            <a:r>
              <a:rPr lang="en-US" noProof="0" dirty="0"/>
              <a:t>: trapped electrons (dominant at 1MeV) and protons (dominant above)</a:t>
            </a:r>
          </a:p>
          <a:p>
            <a:endParaRPr lang="en-US" noProof="0" dirty="0"/>
          </a:p>
          <a:p>
            <a:pPr marL="285750" indent="-285750">
              <a:buFont typeface="Arial" panose="020B0604020202020204" pitchFamily="34" charset="0"/>
              <a:buChar char="•"/>
            </a:pPr>
            <a:r>
              <a:rPr lang="en-US" b="1" noProof="0" dirty="0"/>
              <a:t>Equatorial</a:t>
            </a:r>
            <a:r>
              <a:rPr lang="en-US" noProof="0" dirty="0"/>
              <a:t>: re entrant and cosmic protons</a:t>
            </a:r>
          </a:p>
          <a:p>
            <a:pPr marL="285750" indent="-285750">
              <a:buFont typeface="Arial" panose="020B0604020202020204" pitchFamily="34" charset="0"/>
              <a:buChar char="•"/>
            </a:pPr>
            <a:endParaRPr lang="en-US" noProof="0" dirty="0"/>
          </a:p>
          <a:p>
            <a:pPr marL="285750" indent="-285750">
              <a:buFont typeface="Arial" panose="020B0604020202020204" pitchFamily="34" charset="0"/>
              <a:buChar char="•"/>
            </a:pPr>
            <a:r>
              <a:rPr lang="en-US" b="1" noProof="0" dirty="0"/>
              <a:t>Outer belt</a:t>
            </a:r>
            <a:r>
              <a:rPr lang="en-US" noProof="0" dirty="0"/>
              <a:t>: low energy trapped electrons (below 10MeV)</a:t>
            </a:r>
          </a:p>
          <a:p>
            <a:pPr marL="285750" indent="-285750">
              <a:buFont typeface="Arial" panose="020B0604020202020204" pitchFamily="34" charset="0"/>
              <a:buChar char="•"/>
            </a:pPr>
            <a:endParaRPr lang="en-US" noProof="0" dirty="0"/>
          </a:p>
          <a:p>
            <a:pPr marL="285750" indent="-285750">
              <a:buFont typeface="Arial" panose="020B0604020202020204" pitchFamily="34" charset="0"/>
              <a:buChar char="•"/>
            </a:pPr>
            <a:r>
              <a:rPr lang="en-US" b="1" noProof="0" dirty="0"/>
              <a:t>Polar</a:t>
            </a:r>
            <a:r>
              <a:rPr lang="en-US" noProof="0" dirty="0"/>
              <a:t>: primary electrons and protons and heavier nuclei</a:t>
            </a:r>
          </a:p>
        </p:txBody>
      </p:sp>
    </p:spTree>
    <p:extLst>
      <p:ext uri="{BB962C8B-B14F-4D97-AF65-F5344CB8AC3E}">
        <p14:creationId xmlns:p14="http://schemas.microsoft.com/office/powerpoint/2010/main" val="26103373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CB8DD1-4866-F9ED-8C46-67DD18979B21}"/>
              </a:ext>
            </a:extLst>
          </p:cNvPr>
          <p:cNvSpPr>
            <a:spLocks noGrp="1"/>
          </p:cNvSpPr>
          <p:nvPr>
            <p:ph type="title"/>
          </p:nvPr>
        </p:nvSpPr>
        <p:spPr/>
        <p:txBody>
          <a:bodyPr/>
          <a:lstStyle/>
          <a:p>
            <a:r>
              <a:rPr lang="en-US" noProof="0" dirty="0"/>
              <a:t>Radiation in space</a:t>
            </a:r>
          </a:p>
        </p:txBody>
      </p:sp>
      <p:sp>
        <p:nvSpPr>
          <p:cNvPr id="3" name="Content Placeholder 2">
            <a:extLst>
              <a:ext uri="{FF2B5EF4-FFF2-40B4-BE49-F238E27FC236}">
                <a16:creationId xmlns:a16="http://schemas.microsoft.com/office/drawing/2014/main" id="{A4DF7011-3BE8-E951-BA9C-7238AB3F95AE}"/>
              </a:ext>
            </a:extLst>
          </p:cNvPr>
          <p:cNvSpPr>
            <a:spLocks noGrp="1"/>
          </p:cNvSpPr>
          <p:nvPr>
            <p:ph idx="1"/>
          </p:nvPr>
        </p:nvSpPr>
        <p:spPr/>
        <p:txBody>
          <a:bodyPr/>
          <a:lstStyle/>
          <a:p>
            <a:endParaRPr lang="en-US" noProof="0" dirty="0"/>
          </a:p>
        </p:txBody>
      </p:sp>
      <p:sp>
        <p:nvSpPr>
          <p:cNvPr id="4" name="Footer Placeholder 3">
            <a:extLst>
              <a:ext uri="{FF2B5EF4-FFF2-40B4-BE49-F238E27FC236}">
                <a16:creationId xmlns:a16="http://schemas.microsoft.com/office/drawing/2014/main" id="{5AAE5098-E14A-3C77-BE0C-8D89A832ACF4}"/>
              </a:ext>
            </a:extLst>
          </p:cNvPr>
          <p:cNvSpPr>
            <a:spLocks noGrp="1"/>
          </p:cNvSpPr>
          <p:nvPr>
            <p:ph type="ftr" sz="quarter" idx="11"/>
          </p:nvPr>
        </p:nvSpPr>
        <p:spPr/>
        <p:txBody>
          <a:bodyPr/>
          <a:lstStyle/>
          <a:p>
            <a:r>
              <a:rPr lang="en-US" noProof="0" dirty="0"/>
              <a:t>TDAQ for space - V. Scotti</a:t>
            </a:r>
          </a:p>
        </p:txBody>
      </p:sp>
      <p:sp>
        <p:nvSpPr>
          <p:cNvPr id="5" name="Slide Number Placeholder 4">
            <a:extLst>
              <a:ext uri="{FF2B5EF4-FFF2-40B4-BE49-F238E27FC236}">
                <a16:creationId xmlns:a16="http://schemas.microsoft.com/office/drawing/2014/main" id="{CB7BA5D2-FCBD-DF50-9B8F-180AD0539E0D}"/>
              </a:ext>
            </a:extLst>
          </p:cNvPr>
          <p:cNvSpPr>
            <a:spLocks noGrp="1"/>
          </p:cNvSpPr>
          <p:nvPr>
            <p:ph type="sldNum" sz="quarter" idx="12"/>
          </p:nvPr>
        </p:nvSpPr>
        <p:spPr/>
        <p:txBody>
          <a:bodyPr/>
          <a:lstStyle/>
          <a:p>
            <a:fld id="{BFA7651A-8C76-4CD3-A460-B81892AEEC93}" type="slidenum">
              <a:rPr lang="en-US" noProof="0" smtClean="0"/>
              <a:pPr/>
              <a:t>52</a:t>
            </a:fld>
            <a:endParaRPr lang="en-US" noProof="0" dirty="0"/>
          </a:p>
        </p:txBody>
      </p:sp>
      <p:pic>
        <p:nvPicPr>
          <p:cNvPr id="7" name="Picture 6">
            <a:extLst>
              <a:ext uri="{FF2B5EF4-FFF2-40B4-BE49-F238E27FC236}">
                <a16:creationId xmlns:a16="http://schemas.microsoft.com/office/drawing/2014/main" id="{D616C443-15AD-2758-CA51-A5869530A5DB}"/>
              </a:ext>
            </a:extLst>
          </p:cNvPr>
          <p:cNvPicPr>
            <a:picLocks noChangeAspect="1"/>
          </p:cNvPicPr>
          <p:nvPr/>
        </p:nvPicPr>
        <p:blipFill>
          <a:blip r:embed="rId3"/>
          <a:stretch>
            <a:fillRect/>
          </a:stretch>
        </p:blipFill>
        <p:spPr>
          <a:xfrm>
            <a:off x="8334535" y="2888940"/>
            <a:ext cx="3822369" cy="2787402"/>
          </a:xfrm>
          <a:prstGeom prst="rect">
            <a:avLst/>
          </a:prstGeom>
        </p:spPr>
      </p:pic>
      <p:pic>
        <p:nvPicPr>
          <p:cNvPr id="9" name="Picture 8">
            <a:extLst>
              <a:ext uri="{FF2B5EF4-FFF2-40B4-BE49-F238E27FC236}">
                <a16:creationId xmlns:a16="http://schemas.microsoft.com/office/drawing/2014/main" id="{DE79818B-E9CF-9030-476F-F68BF11B6D53}"/>
              </a:ext>
            </a:extLst>
          </p:cNvPr>
          <p:cNvPicPr>
            <a:picLocks noChangeAspect="1"/>
          </p:cNvPicPr>
          <p:nvPr/>
        </p:nvPicPr>
        <p:blipFill>
          <a:blip r:embed="rId4"/>
          <a:stretch>
            <a:fillRect/>
          </a:stretch>
        </p:blipFill>
        <p:spPr>
          <a:xfrm>
            <a:off x="0" y="2368637"/>
            <a:ext cx="8259899" cy="3848100"/>
          </a:xfrm>
          <a:prstGeom prst="rect">
            <a:avLst/>
          </a:prstGeom>
        </p:spPr>
      </p:pic>
    </p:spTree>
    <p:extLst>
      <p:ext uri="{BB962C8B-B14F-4D97-AF65-F5344CB8AC3E}">
        <p14:creationId xmlns:p14="http://schemas.microsoft.com/office/powerpoint/2010/main" val="195493237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Content Placeholder 6" descr="A close-up of a graph&#10;&#10;Description automatically generated">
            <a:extLst>
              <a:ext uri="{FF2B5EF4-FFF2-40B4-BE49-F238E27FC236}">
                <a16:creationId xmlns:a16="http://schemas.microsoft.com/office/drawing/2014/main" id="{5C75D96E-6909-2D7C-D53C-F9F99F6F86DF}"/>
              </a:ext>
            </a:extLst>
          </p:cNvPr>
          <p:cNvPicPr>
            <a:picLocks noGrp="1" noChangeAspect="1"/>
          </p:cNvPicPr>
          <p:nvPr>
            <p:ph idx="1"/>
          </p:nvPr>
        </p:nvPicPr>
        <p:blipFill>
          <a:blip r:embed="rId2"/>
          <a:stretch>
            <a:fillRect/>
          </a:stretch>
        </p:blipFill>
        <p:spPr>
          <a:xfrm>
            <a:off x="448734" y="134902"/>
            <a:ext cx="10905066" cy="5452533"/>
          </a:xfrm>
          <a:prstGeom prst="rect">
            <a:avLst/>
          </a:prstGeom>
        </p:spPr>
      </p:pic>
      <p:sp>
        <p:nvSpPr>
          <p:cNvPr id="9" name="TextBox 8">
            <a:extLst>
              <a:ext uri="{FF2B5EF4-FFF2-40B4-BE49-F238E27FC236}">
                <a16:creationId xmlns:a16="http://schemas.microsoft.com/office/drawing/2014/main" id="{DA2C07B1-3FB7-89EF-1A8E-AA0A009327D5}"/>
              </a:ext>
            </a:extLst>
          </p:cNvPr>
          <p:cNvSpPr txBox="1"/>
          <p:nvPr/>
        </p:nvSpPr>
        <p:spPr>
          <a:xfrm>
            <a:off x="551384" y="5587435"/>
            <a:ext cx="11089232" cy="646331"/>
          </a:xfrm>
          <a:prstGeom prst="rect">
            <a:avLst/>
          </a:prstGeom>
          <a:noFill/>
        </p:spPr>
        <p:txBody>
          <a:bodyPr wrap="square">
            <a:spAutoFit/>
          </a:bodyPr>
          <a:lstStyle/>
          <a:p>
            <a:pPr algn="l"/>
            <a:r>
              <a:rPr lang="en-US" sz="1800" b="0" i="0" u="none" strike="noStrike" baseline="0" noProof="0" dirty="0">
                <a:latin typeface="TeXGyreBonumMath-Regular"/>
              </a:rPr>
              <a:t>Machine learning techniques utilized with the PBR mission aim at lowering detection thresholds and increase the accuracy of reconstructing events.</a:t>
            </a:r>
            <a:endParaRPr lang="en-US" noProof="0" dirty="0"/>
          </a:p>
        </p:txBody>
      </p:sp>
      <p:sp>
        <p:nvSpPr>
          <p:cNvPr id="10" name="Segnaposto piè di pagina 3">
            <a:extLst>
              <a:ext uri="{FF2B5EF4-FFF2-40B4-BE49-F238E27FC236}">
                <a16:creationId xmlns:a16="http://schemas.microsoft.com/office/drawing/2014/main" id="{A8044691-08BA-6CCE-E003-F95EE61CA815}"/>
              </a:ext>
            </a:extLst>
          </p:cNvPr>
          <p:cNvSpPr>
            <a:spLocks noGrp="1"/>
          </p:cNvSpPr>
          <p:nvPr>
            <p:ph type="ftr" sz="quarter" idx="11"/>
          </p:nvPr>
        </p:nvSpPr>
        <p:spPr>
          <a:xfrm>
            <a:off x="40432" y="6453335"/>
            <a:ext cx="3427276" cy="365125"/>
          </a:xfrm>
        </p:spPr>
        <p:txBody>
          <a:bodyPr/>
          <a:lstStyle/>
          <a:p>
            <a:r>
              <a:rPr lang="en-US" noProof="0" dirty="0"/>
              <a:t>TDAQ for space - V. Scotti</a:t>
            </a:r>
          </a:p>
        </p:txBody>
      </p:sp>
      <p:sp>
        <p:nvSpPr>
          <p:cNvPr id="11" name="Segnaposto numero diapositiva 4">
            <a:extLst>
              <a:ext uri="{FF2B5EF4-FFF2-40B4-BE49-F238E27FC236}">
                <a16:creationId xmlns:a16="http://schemas.microsoft.com/office/drawing/2014/main" id="{A4E86CB6-6CF7-F37C-AF49-2FC555B3060A}"/>
              </a:ext>
            </a:extLst>
          </p:cNvPr>
          <p:cNvSpPr>
            <a:spLocks noGrp="1"/>
          </p:cNvSpPr>
          <p:nvPr>
            <p:ph type="sldNum" sz="quarter" idx="12"/>
          </p:nvPr>
        </p:nvSpPr>
        <p:spPr>
          <a:xfrm>
            <a:off x="9408368" y="6453336"/>
            <a:ext cx="2743200" cy="365125"/>
          </a:xfrm>
        </p:spPr>
        <p:txBody>
          <a:bodyPr/>
          <a:lstStyle/>
          <a:p>
            <a:fld id="{BFA7651A-8C76-4CD3-A460-B81892AEEC93}" type="slidenum">
              <a:rPr lang="en-US" noProof="0" smtClean="0"/>
              <a:pPr/>
              <a:t>53</a:t>
            </a:fld>
            <a:endParaRPr lang="en-US" noProof="0" dirty="0"/>
          </a:p>
        </p:txBody>
      </p:sp>
    </p:spTree>
    <p:extLst>
      <p:ext uri="{BB962C8B-B14F-4D97-AF65-F5344CB8AC3E}">
        <p14:creationId xmlns:p14="http://schemas.microsoft.com/office/powerpoint/2010/main" val="3192965808"/>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7AA0A0-1C21-735C-1255-3D6B1C17999C}"/>
              </a:ext>
            </a:extLst>
          </p:cNvPr>
          <p:cNvSpPr>
            <a:spLocks noGrp="1"/>
          </p:cNvSpPr>
          <p:nvPr>
            <p:ph type="title"/>
          </p:nvPr>
        </p:nvSpPr>
        <p:spPr/>
        <p:txBody>
          <a:bodyPr/>
          <a:lstStyle/>
          <a:p>
            <a:endParaRPr lang="en-US" noProof="0" dirty="0"/>
          </a:p>
        </p:txBody>
      </p:sp>
      <p:sp>
        <p:nvSpPr>
          <p:cNvPr id="3" name="Content Placeholder 2">
            <a:extLst>
              <a:ext uri="{FF2B5EF4-FFF2-40B4-BE49-F238E27FC236}">
                <a16:creationId xmlns:a16="http://schemas.microsoft.com/office/drawing/2014/main" id="{A8682147-80A4-4FDB-494B-4F587218A698}"/>
              </a:ext>
            </a:extLst>
          </p:cNvPr>
          <p:cNvSpPr>
            <a:spLocks noGrp="1"/>
          </p:cNvSpPr>
          <p:nvPr>
            <p:ph idx="1"/>
          </p:nvPr>
        </p:nvSpPr>
        <p:spPr/>
        <p:txBody>
          <a:bodyPr/>
          <a:lstStyle/>
          <a:p>
            <a:endParaRPr lang="en-US" noProof="0" dirty="0"/>
          </a:p>
        </p:txBody>
      </p:sp>
      <p:sp>
        <p:nvSpPr>
          <p:cNvPr id="4" name="Footer Placeholder 3">
            <a:extLst>
              <a:ext uri="{FF2B5EF4-FFF2-40B4-BE49-F238E27FC236}">
                <a16:creationId xmlns:a16="http://schemas.microsoft.com/office/drawing/2014/main" id="{850B919B-9ABA-C754-141F-22221C90C985}"/>
              </a:ext>
            </a:extLst>
          </p:cNvPr>
          <p:cNvSpPr>
            <a:spLocks noGrp="1"/>
          </p:cNvSpPr>
          <p:nvPr>
            <p:ph type="ftr" sz="quarter" idx="11"/>
          </p:nvPr>
        </p:nvSpPr>
        <p:spPr/>
        <p:txBody>
          <a:bodyPr/>
          <a:lstStyle/>
          <a:p>
            <a:r>
              <a:rPr lang="en-US" noProof="0" dirty="0"/>
              <a:t>TDAQ for space - V. Scotti</a:t>
            </a:r>
          </a:p>
        </p:txBody>
      </p:sp>
      <p:pic>
        <p:nvPicPr>
          <p:cNvPr id="7" name="Picture 6">
            <a:extLst>
              <a:ext uri="{FF2B5EF4-FFF2-40B4-BE49-F238E27FC236}">
                <a16:creationId xmlns:a16="http://schemas.microsoft.com/office/drawing/2014/main" id="{A5C49712-5A62-B33C-3EAF-C21DB1F2DB32}"/>
              </a:ext>
            </a:extLst>
          </p:cNvPr>
          <p:cNvPicPr>
            <a:picLocks noChangeAspect="1"/>
          </p:cNvPicPr>
          <p:nvPr/>
        </p:nvPicPr>
        <p:blipFill>
          <a:blip r:embed="rId2"/>
          <a:stretch>
            <a:fillRect/>
          </a:stretch>
        </p:blipFill>
        <p:spPr>
          <a:xfrm>
            <a:off x="234649" y="0"/>
            <a:ext cx="11722702" cy="6858000"/>
          </a:xfrm>
          <a:prstGeom prst="rect">
            <a:avLst/>
          </a:prstGeom>
        </p:spPr>
      </p:pic>
      <p:sp>
        <p:nvSpPr>
          <p:cNvPr id="11" name="Segnaposto piè di pagina 3">
            <a:extLst>
              <a:ext uri="{FF2B5EF4-FFF2-40B4-BE49-F238E27FC236}">
                <a16:creationId xmlns:a16="http://schemas.microsoft.com/office/drawing/2014/main" id="{C128206A-CF5F-BEE8-4EC3-4812B44B08FB}"/>
              </a:ext>
            </a:extLst>
          </p:cNvPr>
          <p:cNvSpPr txBox="1">
            <a:spLocks/>
          </p:cNvSpPr>
          <p:nvPr/>
        </p:nvSpPr>
        <p:spPr>
          <a:xfrm>
            <a:off x="40432" y="6453335"/>
            <a:ext cx="3427276" cy="365125"/>
          </a:xfrm>
          <a:prstGeom prst="rect">
            <a:avLst/>
          </a:prstGeom>
        </p:spPr>
        <p:txBody>
          <a:bodyPr vert="horz" lIns="91440" tIns="45720" rIns="91440" bIns="45720" rtlCol="0" anchor="ctr"/>
          <a:lstStyle>
            <a:defPPr>
              <a:defRPr lang="en-US"/>
            </a:defPPr>
            <a:lvl1pPr marL="0" algn="ctr" defTabSz="914400" rtl="0" eaLnBrk="1" latinLnBrk="0" hangingPunct="1">
              <a:defRPr sz="1400" kern="1200">
                <a:solidFill>
                  <a:srgbClr val="00206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noProof="0" dirty="0"/>
              <a:t>TDAQ for space - V. Scotti</a:t>
            </a:r>
          </a:p>
        </p:txBody>
      </p:sp>
      <p:sp>
        <p:nvSpPr>
          <p:cNvPr id="12" name="Segnaposto numero diapositiva 4">
            <a:extLst>
              <a:ext uri="{FF2B5EF4-FFF2-40B4-BE49-F238E27FC236}">
                <a16:creationId xmlns:a16="http://schemas.microsoft.com/office/drawing/2014/main" id="{640A7F9C-1408-1D8D-0478-3E7CF7B49674}"/>
              </a:ext>
            </a:extLst>
          </p:cNvPr>
          <p:cNvSpPr>
            <a:spLocks noGrp="1"/>
          </p:cNvSpPr>
          <p:nvPr>
            <p:ph type="sldNum" sz="quarter" idx="12"/>
          </p:nvPr>
        </p:nvSpPr>
        <p:spPr>
          <a:xfrm>
            <a:off x="9408368" y="6453336"/>
            <a:ext cx="2743200" cy="365125"/>
          </a:xfrm>
        </p:spPr>
        <p:txBody>
          <a:bodyPr/>
          <a:lstStyle/>
          <a:p>
            <a:fld id="{BFA7651A-8C76-4CD3-A460-B81892AEEC93}" type="slidenum">
              <a:rPr lang="en-US" noProof="0" smtClean="0"/>
              <a:pPr/>
              <a:t>54</a:t>
            </a:fld>
            <a:endParaRPr lang="en-US" noProof="0" dirty="0"/>
          </a:p>
        </p:txBody>
      </p:sp>
    </p:spTree>
    <p:extLst>
      <p:ext uri="{BB962C8B-B14F-4D97-AF65-F5344CB8AC3E}">
        <p14:creationId xmlns:p14="http://schemas.microsoft.com/office/powerpoint/2010/main" val="383228189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1CC54C-4E07-BDCF-B742-AC8CE20F00AC}"/>
              </a:ext>
            </a:extLst>
          </p:cNvPr>
          <p:cNvSpPr>
            <a:spLocks noGrp="1"/>
          </p:cNvSpPr>
          <p:nvPr>
            <p:ph type="title"/>
          </p:nvPr>
        </p:nvSpPr>
        <p:spPr/>
        <p:txBody>
          <a:bodyPr/>
          <a:lstStyle/>
          <a:p>
            <a:endParaRPr lang="en-US" noProof="0" dirty="0"/>
          </a:p>
        </p:txBody>
      </p:sp>
      <p:sp>
        <p:nvSpPr>
          <p:cNvPr id="3" name="Content Placeholder 2">
            <a:extLst>
              <a:ext uri="{FF2B5EF4-FFF2-40B4-BE49-F238E27FC236}">
                <a16:creationId xmlns:a16="http://schemas.microsoft.com/office/drawing/2014/main" id="{A8475C0B-DFC8-63D7-D17B-F08FEC60F3C7}"/>
              </a:ext>
            </a:extLst>
          </p:cNvPr>
          <p:cNvSpPr>
            <a:spLocks noGrp="1"/>
          </p:cNvSpPr>
          <p:nvPr>
            <p:ph idx="1"/>
          </p:nvPr>
        </p:nvSpPr>
        <p:spPr/>
        <p:txBody>
          <a:bodyPr/>
          <a:lstStyle/>
          <a:p>
            <a:endParaRPr lang="en-US" noProof="0" dirty="0"/>
          </a:p>
        </p:txBody>
      </p:sp>
      <p:sp>
        <p:nvSpPr>
          <p:cNvPr id="4" name="Footer Placeholder 3">
            <a:extLst>
              <a:ext uri="{FF2B5EF4-FFF2-40B4-BE49-F238E27FC236}">
                <a16:creationId xmlns:a16="http://schemas.microsoft.com/office/drawing/2014/main" id="{AE82C64A-6B92-B4EC-41E8-81AD17D95E86}"/>
              </a:ext>
            </a:extLst>
          </p:cNvPr>
          <p:cNvSpPr>
            <a:spLocks noGrp="1"/>
          </p:cNvSpPr>
          <p:nvPr>
            <p:ph type="ftr" sz="quarter" idx="11"/>
          </p:nvPr>
        </p:nvSpPr>
        <p:spPr/>
        <p:txBody>
          <a:bodyPr/>
          <a:lstStyle/>
          <a:p>
            <a:r>
              <a:rPr lang="en-US" noProof="0" dirty="0"/>
              <a:t>TDAQ for space - V. Scotti</a:t>
            </a:r>
          </a:p>
        </p:txBody>
      </p:sp>
      <p:sp>
        <p:nvSpPr>
          <p:cNvPr id="5" name="Slide Number Placeholder 4">
            <a:extLst>
              <a:ext uri="{FF2B5EF4-FFF2-40B4-BE49-F238E27FC236}">
                <a16:creationId xmlns:a16="http://schemas.microsoft.com/office/drawing/2014/main" id="{6E1E50B0-453C-F641-3B72-717F84CBF0F6}"/>
              </a:ext>
            </a:extLst>
          </p:cNvPr>
          <p:cNvSpPr>
            <a:spLocks noGrp="1"/>
          </p:cNvSpPr>
          <p:nvPr>
            <p:ph type="sldNum" sz="quarter" idx="12"/>
          </p:nvPr>
        </p:nvSpPr>
        <p:spPr/>
        <p:txBody>
          <a:bodyPr/>
          <a:lstStyle/>
          <a:p>
            <a:fld id="{BFA7651A-8C76-4CD3-A460-B81892AEEC93}" type="slidenum">
              <a:rPr lang="en-US" noProof="0" smtClean="0"/>
              <a:pPr/>
              <a:t>55</a:t>
            </a:fld>
            <a:endParaRPr lang="en-US" noProof="0" dirty="0"/>
          </a:p>
        </p:txBody>
      </p:sp>
      <p:pic>
        <p:nvPicPr>
          <p:cNvPr id="7" name="Picture 6">
            <a:extLst>
              <a:ext uri="{FF2B5EF4-FFF2-40B4-BE49-F238E27FC236}">
                <a16:creationId xmlns:a16="http://schemas.microsoft.com/office/drawing/2014/main" id="{53E0083C-5E14-8FF3-63D8-D99BBD897E50}"/>
              </a:ext>
            </a:extLst>
          </p:cNvPr>
          <p:cNvPicPr>
            <a:picLocks noChangeAspect="1"/>
          </p:cNvPicPr>
          <p:nvPr/>
        </p:nvPicPr>
        <p:blipFill>
          <a:blip r:embed="rId2"/>
          <a:stretch>
            <a:fillRect/>
          </a:stretch>
        </p:blipFill>
        <p:spPr>
          <a:xfrm>
            <a:off x="0" y="355278"/>
            <a:ext cx="12192000" cy="6147443"/>
          </a:xfrm>
          <a:prstGeom prst="rect">
            <a:avLst/>
          </a:prstGeom>
        </p:spPr>
      </p:pic>
    </p:spTree>
    <p:extLst>
      <p:ext uri="{BB962C8B-B14F-4D97-AF65-F5344CB8AC3E}">
        <p14:creationId xmlns:p14="http://schemas.microsoft.com/office/powerpoint/2010/main" val="750144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135A47D-E0BF-3A46-63C8-14CBC24F943F}"/>
              </a:ext>
            </a:extLst>
          </p:cNvPr>
          <p:cNvSpPr>
            <a:spLocks noGrp="1"/>
          </p:cNvSpPr>
          <p:nvPr>
            <p:ph type="title"/>
          </p:nvPr>
        </p:nvSpPr>
        <p:spPr/>
        <p:txBody>
          <a:bodyPr/>
          <a:lstStyle/>
          <a:p>
            <a:endParaRPr lang="en-US" noProof="0" dirty="0"/>
          </a:p>
        </p:txBody>
      </p:sp>
      <p:sp>
        <p:nvSpPr>
          <p:cNvPr id="3" name="Segnaposto testo 2">
            <a:extLst>
              <a:ext uri="{FF2B5EF4-FFF2-40B4-BE49-F238E27FC236}">
                <a16:creationId xmlns:a16="http://schemas.microsoft.com/office/drawing/2014/main" id="{3D3B86DB-A616-77DD-83F5-43AEAACA71C4}"/>
              </a:ext>
            </a:extLst>
          </p:cNvPr>
          <p:cNvSpPr>
            <a:spLocks noGrp="1"/>
          </p:cNvSpPr>
          <p:nvPr>
            <p:ph type="body" idx="1"/>
          </p:nvPr>
        </p:nvSpPr>
        <p:spPr/>
        <p:txBody>
          <a:bodyPr/>
          <a:lstStyle/>
          <a:p>
            <a:endParaRPr lang="en-US" noProof="0" dirty="0"/>
          </a:p>
        </p:txBody>
      </p:sp>
      <p:sp>
        <p:nvSpPr>
          <p:cNvPr id="4" name="Segnaposto piè di pagina 3">
            <a:extLst>
              <a:ext uri="{FF2B5EF4-FFF2-40B4-BE49-F238E27FC236}">
                <a16:creationId xmlns:a16="http://schemas.microsoft.com/office/drawing/2014/main" id="{CE0D3E4E-625A-9C06-D369-FD1D740EE7B6}"/>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97E8D05E-41C1-44D2-DE69-55A4020972B8}"/>
              </a:ext>
            </a:extLst>
          </p:cNvPr>
          <p:cNvSpPr>
            <a:spLocks noGrp="1"/>
          </p:cNvSpPr>
          <p:nvPr>
            <p:ph type="sldNum" sz="quarter" idx="12"/>
          </p:nvPr>
        </p:nvSpPr>
        <p:spPr/>
        <p:txBody>
          <a:bodyPr/>
          <a:lstStyle/>
          <a:p>
            <a:fld id="{9873AC46-FC3D-464B-B6B9-DFBED9BAEFA1}" type="slidenum">
              <a:rPr lang="en-US" noProof="0" smtClean="0"/>
              <a:t>6</a:t>
            </a:fld>
            <a:endParaRPr lang="en-US" noProof="0" dirty="0"/>
          </a:p>
        </p:txBody>
      </p:sp>
      <p:pic>
        <p:nvPicPr>
          <p:cNvPr id="7" name="Immagine 6">
            <a:extLst>
              <a:ext uri="{FF2B5EF4-FFF2-40B4-BE49-F238E27FC236}">
                <a16:creationId xmlns:a16="http://schemas.microsoft.com/office/drawing/2014/main" id="{0B94D23E-08DD-413F-5FA0-7C872DC84BBD}"/>
              </a:ext>
            </a:extLst>
          </p:cNvPr>
          <p:cNvPicPr>
            <a:picLocks noChangeAspect="1"/>
          </p:cNvPicPr>
          <p:nvPr/>
        </p:nvPicPr>
        <p:blipFill rotWithShape="1">
          <a:blip r:embed="rId3"/>
          <a:srcRect l="2061"/>
          <a:stretch/>
        </p:blipFill>
        <p:spPr>
          <a:xfrm>
            <a:off x="11324" y="0"/>
            <a:ext cx="12504528" cy="6858000"/>
          </a:xfrm>
          <a:prstGeom prst="rect">
            <a:avLst/>
          </a:prstGeom>
        </p:spPr>
      </p:pic>
    </p:spTree>
    <p:extLst>
      <p:ext uri="{BB962C8B-B14F-4D97-AF65-F5344CB8AC3E}">
        <p14:creationId xmlns:p14="http://schemas.microsoft.com/office/powerpoint/2010/main" val="3675127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magine 4" descr="Immagine che contiene aria aperta, erba, Mongolfiera, cielo&#10;&#10;Descrizione generata automaticamente">
            <a:extLst>
              <a:ext uri="{FF2B5EF4-FFF2-40B4-BE49-F238E27FC236}">
                <a16:creationId xmlns:a16="http://schemas.microsoft.com/office/drawing/2014/main" id="{F7C98200-B2F5-9F67-61B3-21D3FAD0A128}"/>
              </a:ext>
            </a:extLst>
          </p:cNvPr>
          <p:cNvPicPr>
            <a:picLocks noChangeAspect="1"/>
          </p:cNvPicPr>
          <p:nvPr/>
        </p:nvPicPr>
        <p:blipFill rotWithShape="1">
          <a:blip r:embed="rId3" cstate="print">
            <a:alphaModFix amt="73000"/>
            <a:extLst>
              <a:ext uri="{28A0092B-C50C-407E-A947-70E740481C1C}">
                <a14:useLocalDpi xmlns:a14="http://schemas.microsoft.com/office/drawing/2010/main" val="0"/>
              </a:ext>
            </a:extLst>
          </a:blip>
          <a:srcRect l="25635" r="12678"/>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3" name="Segnaposto contenuto 2"/>
          <p:cNvSpPr>
            <a:spLocks noGrp="1"/>
          </p:cNvSpPr>
          <p:nvPr>
            <p:ph idx="1"/>
          </p:nvPr>
        </p:nvSpPr>
        <p:spPr>
          <a:xfrm>
            <a:off x="640080" y="2872899"/>
            <a:ext cx="8948308" cy="3320668"/>
          </a:xfrm>
        </p:spPr>
        <p:txBody>
          <a:bodyPr>
            <a:normAutofit/>
          </a:bodyPr>
          <a:lstStyle/>
          <a:p>
            <a:pPr>
              <a:buSzPct val="75000"/>
              <a:buFont typeface="Wingdings" panose="05000000000000000000" pitchFamily="2" charset="2"/>
              <a:buChar char="q"/>
            </a:pPr>
            <a:r>
              <a:rPr lang="en-US" sz="2200" noProof="0" dirty="0"/>
              <a:t> Why space?</a:t>
            </a:r>
          </a:p>
          <a:p>
            <a:pPr>
              <a:buSzPct val="75000"/>
              <a:buFont typeface="Wingdings" panose="05000000000000000000" pitchFamily="2" charset="2"/>
              <a:buChar char="q"/>
            </a:pPr>
            <a:r>
              <a:rPr lang="en-US" sz="4000" b="1" noProof="0" dirty="0"/>
              <a:t> Cosmic rays </a:t>
            </a:r>
          </a:p>
          <a:p>
            <a:pPr>
              <a:buSzPct val="75000"/>
              <a:buFont typeface="Wingdings" panose="05000000000000000000" pitchFamily="2" charset="2"/>
              <a:buChar char="q"/>
            </a:pPr>
            <a:r>
              <a:rPr lang="en-US" sz="2200" noProof="0" dirty="0"/>
              <a:t> Challenges for electronics in space</a:t>
            </a:r>
          </a:p>
          <a:p>
            <a:pPr>
              <a:buSzPct val="75000"/>
              <a:buFont typeface="Wingdings" panose="05000000000000000000" pitchFamily="2" charset="2"/>
              <a:buChar char="q"/>
            </a:pPr>
            <a:r>
              <a:rPr lang="en-US" sz="2200" noProof="0" dirty="0"/>
              <a:t> Space qualification</a:t>
            </a:r>
          </a:p>
          <a:p>
            <a:pPr>
              <a:buSzPct val="75000"/>
              <a:buFont typeface="Wingdings" panose="05000000000000000000" pitchFamily="2" charset="2"/>
              <a:buChar char="q"/>
            </a:pPr>
            <a:r>
              <a:rPr lang="en-US" sz="2200" noProof="0" dirty="0"/>
              <a:t> Examples of TDAQ in space</a:t>
            </a:r>
          </a:p>
        </p:txBody>
      </p:sp>
      <p:sp>
        <p:nvSpPr>
          <p:cNvPr id="7" name="Segnaposto piè di pagina 6">
            <a:extLst>
              <a:ext uri="{FF2B5EF4-FFF2-40B4-BE49-F238E27FC236}">
                <a16:creationId xmlns:a16="http://schemas.microsoft.com/office/drawing/2014/main" id="{1777BE3C-3AA8-9883-E2BC-1E124021A1EA}"/>
              </a:ext>
            </a:extLst>
          </p:cNvPr>
          <p:cNvSpPr>
            <a:spLocks noGrp="1"/>
          </p:cNvSpPr>
          <p:nvPr>
            <p:ph type="ftr" sz="quarter" idx="11"/>
          </p:nvPr>
        </p:nvSpPr>
        <p:spPr/>
        <p:txBody>
          <a:bodyPr/>
          <a:lstStyle/>
          <a:p>
            <a:r>
              <a:rPr lang="en-US" noProof="0" dirty="0"/>
              <a:t>TDAQ for space - V. Scotti</a:t>
            </a:r>
          </a:p>
        </p:txBody>
      </p:sp>
      <p:sp>
        <p:nvSpPr>
          <p:cNvPr id="2" name="Slide Number Placeholder 1">
            <a:extLst>
              <a:ext uri="{FF2B5EF4-FFF2-40B4-BE49-F238E27FC236}">
                <a16:creationId xmlns:a16="http://schemas.microsoft.com/office/drawing/2014/main" id="{8711BABC-A506-CC3A-2A63-1C4DD24D54ED}"/>
              </a:ext>
            </a:extLst>
          </p:cNvPr>
          <p:cNvSpPr>
            <a:spLocks noGrp="1"/>
          </p:cNvSpPr>
          <p:nvPr>
            <p:ph type="sldNum" sz="quarter" idx="12"/>
          </p:nvPr>
        </p:nvSpPr>
        <p:spPr/>
        <p:txBody>
          <a:bodyPr/>
          <a:lstStyle/>
          <a:p>
            <a:fld id="{9873AC46-FC3D-464B-B6B9-DFBED9BAEFA1}" type="slidenum">
              <a:rPr lang="en-US" noProof="0" smtClean="0"/>
              <a:t>7</a:t>
            </a:fld>
            <a:endParaRPr lang="en-US" noProof="0" dirty="0"/>
          </a:p>
        </p:txBody>
      </p:sp>
    </p:spTree>
    <p:extLst>
      <p:ext uri="{BB962C8B-B14F-4D97-AF65-F5344CB8AC3E}">
        <p14:creationId xmlns:p14="http://schemas.microsoft.com/office/powerpoint/2010/main" val="3507476963"/>
      </p:ext>
    </p:extLst>
  </p:cSld>
  <p:clrMapOvr>
    <a:masterClrMapping/>
  </p:clrMapOvr>
  <mc:AlternateContent xmlns:mc="http://schemas.openxmlformats.org/markup-compatibility/2006" xmlns:p14="http://schemas.microsoft.com/office/powerpoint/2010/main">
    <mc:Choice Requires="p14">
      <p:transition spd="slow" p14:dur="2000" advTm="56643"/>
    </mc:Choice>
    <mc:Fallback xmlns="">
      <p:transition spd="slow" advTm="56643"/>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0C8E1EB-352B-3293-1A53-D6EDA8BECB1C}"/>
              </a:ext>
            </a:extLst>
          </p:cNvPr>
          <p:cNvSpPr>
            <a:spLocks noGrp="1"/>
          </p:cNvSpPr>
          <p:nvPr>
            <p:ph type="title"/>
          </p:nvPr>
        </p:nvSpPr>
        <p:spPr/>
        <p:txBody>
          <a:bodyPr/>
          <a:lstStyle/>
          <a:p>
            <a:r>
              <a:rPr lang="en-US" noProof="0" dirty="0"/>
              <a:t>Cosmic rays</a:t>
            </a:r>
          </a:p>
        </p:txBody>
      </p:sp>
      <p:sp>
        <p:nvSpPr>
          <p:cNvPr id="3" name="Segnaposto contenuto 2">
            <a:extLst>
              <a:ext uri="{FF2B5EF4-FFF2-40B4-BE49-F238E27FC236}">
                <a16:creationId xmlns:a16="http://schemas.microsoft.com/office/drawing/2014/main" id="{4AD5FC39-B8DF-6DA2-F350-9AD92EA69843}"/>
              </a:ext>
            </a:extLst>
          </p:cNvPr>
          <p:cNvSpPr>
            <a:spLocks noGrp="1"/>
          </p:cNvSpPr>
          <p:nvPr>
            <p:ph idx="1"/>
          </p:nvPr>
        </p:nvSpPr>
        <p:spPr>
          <a:xfrm>
            <a:off x="5267908" y="1196752"/>
            <a:ext cx="6085892" cy="4783386"/>
          </a:xfrm>
        </p:spPr>
        <p:txBody>
          <a:bodyPr>
            <a:normAutofit/>
          </a:bodyPr>
          <a:lstStyle/>
          <a:p>
            <a:pPr algn="l"/>
            <a:r>
              <a:rPr lang="en-US" sz="2000" noProof="0" dirty="0"/>
              <a:t>Energy range up to 10</a:t>
            </a:r>
            <a:r>
              <a:rPr lang="en-US" sz="2000" baseline="30000" noProof="0" dirty="0"/>
              <a:t>20</a:t>
            </a:r>
            <a:r>
              <a:rPr lang="en-US" sz="2000" noProof="0" dirty="0"/>
              <a:t> eV</a:t>
            </a:r>
          </a:p>
          <a:p>
            <a:pPr algn="l"/>
            <a:r>
              <a:rPr lang="en-US" sz="2000" noProof="0" dirty="0"/>
              <a:t>Intensities spanning 30 orders of magnitude</a:t>
            </a:r>
          </a:p>
          <a:p>
            <a:pPr algn="l"/>
            <a:r>
              <a:rPr lang="en-US" sz="2000" noProof="0" dirty="0"/>
              <a:t>Most of cosmic rays are protons and nuclei</a:t>
            </a:r>
          </a:p>
        </p:txBody>
      </p:sp>
      <p:sp>
        <p:nvSpPr>
          <p:cNvPr id="4" name="Segnaposto piè di pagina 3">
            <a:extLst>
              <a:ext uri="{FF2B5EF4-FFF2-40B4-BE49-F238E27FC236}">
                <a16:creationId xmlns:a16="http://schemas.microsoft.com/office/drawing/2014/main" id="{E9196239-9D3D-82B4-D819-456578724219}"/>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95273ACE-9EB4-2FFB-AC72-658ACB40F933}"/>
              </a:ext>
            </a:extLst>
          </p:cNvPr>
          <p:cNvSpPr>
            <a:spLocks noGrp="1"/>
          </p:cNvSpPr>
          <p:nvPr>
            <p:ph type="sldNum" sz="quarter" idx="12"/>
          </p:nvPr>
        </p:nvSpPr>
        <p:spPr/>
        <p:txBody>
          <a:bodyPr/>
          <a:lstStyle/>
          <a:p>
            <a:fld id="{BFA7651A-8C76-4CD3-A460-B81892AEEC93}" type="slidenum">
              <a:rPr lang="en-US" noProof="0" smtClean="0"/>
              <a:pPr/>
              <a:t>8</a:t>
            </a:fld>
            <a:endParaRPr lang="en-US" noProof="0" dirty="0"/>
          </a:p>
        </p:txBody>
      </p:sp>
      <p:pic>
        <p:nvPicPr>
          <p:cNvPr id="13" name="Immagine 12">
            <a:extLst>
              <a:ext uri="{FF2B5EF4-FFF2-40B4-BE49-F238E27FC236}">
                <a16:creationId xmlns:a16="http://schemas.microsoft.com/office/drawing/2014/main" id="{8CAF8A45-AFCE-1646-1BE9-D478F14D10A1}"/>
              </a:ext>
            </a:extLst>
          </p:cNvPr>
          <p:cNvPicPr>
            <a:picLocks noChangeAspect="1"/>
          </p:cNvPicPr>
          <p:nvPr/>
        </p:nvPicPr>
        <p:blipFill>
          <a:blip r:embed="rId3"/>
          <a:stretch>
            <a:fillRect/>
          </a:stretch>
        </p:blipFill>
        <p:spPr>
          <a:xfrm>
            <a:off x="299356" y="1090555"/>
            <a:ext cx="4752528" cy="5427828"/>
          </a:xfrm>
          <a:prstGeom prst="rect">
            <a:avLst/>
          </a:prstGeom>
        </p:spPr>
      </p:pic>
      <p:pic>
        <p:nvPicPr>
          <p:cNvPr id="19" name="Immagine 18">
            <a:extLst>
              <a:ext uri="{FF2B5EF4-FFF2-40B4-BE49-F238E27FC236}">
                <a16:creationId xmlns:a16="http://schemas.microsoft.com/office/drawing/2014/main" id="{04BF8FB6-2D1E-1417-A770-83DF219ABC08}"/>
              </a:ext>
            </a:extLst>
          </p:cNvPr>
          <p:cNvPicPr>
            <a:picLocks noChangeAspect="1"/>
          </p:cNvPicPr>
          <p:nvPr/>
        </p:nvPicPr>
        <p:blipFill>
          <a:blip r:embed="rId4"/>
          <a:stretch>
            <a:fillRect/>
          </a:stretch>
        </p:blipFill>
        <p:spPr>
          <a:xfrm>
            <a:off x="6132513" y="2522315"/>
            <a:ext cx="4307815" cy="3609020"/>
          </a:xfrm>
          <a:prstGeom prst="rect">
            <a:avLst/>
          </a:prstGeom>
        </p:spPr>
      </p:pic>
    </p:spTree>
    <p:extLst>
      <p:ext uri="{BB962C8B-B14F-4D97-AF65-F5344CB8AC3E}">
        <p14:creationId xmlns:p14="http://schemas.microsoft.com/office/powerpoint/2010/main" val="25790724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Immagine 10">
            <a:extLst>
              <a:ext uri="{FF2B5EF4-FFF2-40B4-BE49-F238E27FC236}">
                <a16:creationId xmlns:a16="http://schemas.microsoft.com/office/drawing/2014/main" id="{5C4AB886-88BC-5558-0FD7-18CC11468D67}"/>
              </a:ext>
            </a:extLst>
          </p:cNvPr>
          <p:cNvPicPr>
            <a:picLocks noChangeAspect="1"/>
          </p:cNvPicPr>
          <p:nvPr/>
        </p:nvPicPr>
        <p:blipFill>
          <a:blip r:embed="rId3"/>
          <a:stretch>
            <a:fillRect/>
          </a:stretch>
        </p:blipFill>
        <p:spPr>
          <a:xfrm>
            <a:off x="5777403" y="1952836"/>
            <a:ext cx="6242318" cy="3859310"/>
          </a:xfrm>
          <a:prstGeom prst="rect">
            <a:avLst/>
          </a:prstGeom>
        </p:spPr>
      </p:pic>
      <p:sp>
        <p:nvSpPr>
          <p:cNvPr id="2" name="Titolo 1">
            <a:extLst>
              <a:ext uri="{FF2B5EF4-FFF2-40B4-BE49-F238E27FC236}">
                <a16:creationId xmlns:a16="http://schemas.microsoft.com/office/drawing/2014/main" id="{65A96AC3-5EE2-5517-9F2A-B9ACF65B40F1}"/>
              </a:ext>
            </a:extLst>
          </p:cNvPr>
          <p:cNvSpPr>
            <a:spLocks noGrp="1"/>
          </p:cNvSpPr>
          <p:nvPr>
            <p:ph type="title"/>
          </p:nvPr>
        </p:nvSpPr>
        <p:spPr/>
        <p:txBody>
          <a:bodyPr/>
          <a:lstStyle/>
          <a:p>
            <a:r>
              <a:rPr lang="en-US" noProof="0" dirty="0"/>
              <a:t>What can we learn from CR?</a:t>
            </a:r>
          </a:p>
        </p:txBody>
      </p:sp>
      <p:sp>
        <p:nvSpPr>
          <p:cNvPr id="3" name="Segnaposto contenuto 2">
            <a:extLst>
              <a:ext uri="{FF2B5EF4-FFF2-40B4-BE49-F238E27FC236}">
                <a16:creationId xmlns:a16="http://schemas.microsoft.com/office/drawing/2014/main" id="{DF966E31-C4DB-1BBD-FF50-8F608962A963}"/>
              </a:ext>
            </a:extLst>
          </p:cNvPr>
          <p:cNvSpPr>
            <a:spLocks noGrp="1"/>
          </p:cNvSpPr>
          <p:nvPr>
            <p:ph idx="1"/>
          </p:nvPr>
        </p:nvSpPr>
        <p:spPr>
          <a:xfrm>
            <a:off x="681197" y="1368533"/>
            <a:ext cx="10672603" cy="4611606"/>
          </a:xfrm>
        </p:spPr>
        <p:txBody>
          <a:bodyPr>
            <a:normAutofit/>
          </a:bodyPr>
          <a:lstStyle/>
          <a:p>
            <a:pPr marL="0" indent="0">
              <a:buNone/>
            </a:pPr>
            <a:r>
              <a:rPr lang="en-US" sz="2000" b="1" noProof="0" dirty="0"/>
              <a:t>Astrophysics</a:t>
            </a:r>
          </a:p>
          <a:p>
            <a:pPr marL="0" indent="0">
              <a:buNone/>
            </a:pPr>
            <a:r>
              <a:rPr lang="en-US" sz="2000" noProof="0" dirty="0"/>
              <a:t>• Origin of cosmic rays</a:t>
            </a:r>
          </a:p>
          <a:p>
            <a:pPr marL="0" indent="0">
              <a:buNone/>
            </a:pPr>
            <a:r>
              <a:rPr lang="en-US" sz="2000" noProof="0" dirty="0"/>
              <a:t>• Acceleration of charged particles up to </a:t>
            </a:r>
            <a:r>
              <a:rPr lang="en-US" sz="2000" noProof="0" dirty="0" err="1"/>
              <a:t>PeV</a:t>
            </a:r>
            <a:r>
              <a:rPr lang="en-US" sz="2000" noProof="0" dirty="0"/>
              <a:t> energies (“</a:t>
            </a:r>
            <a:r>
              <a:rPr lang="en-US" sz="2000" noProof="0" dirty="0" err="1"/>
              <a:t>Pevatrons</a:t>
            </a:r>
            <a:r>
              <a:rPr lang="en-US" sz="2000" noProof="0" dirty="0"/>
              <a:t>”)</a:t>
            </a:r>
          </a:p>
          <a:p>
            <a:pPr marL="0" indent="0">
              <a:buNone/>
            </a:pPr>
            <a:r>
              <a:rPr lang="en-US" sz="2000" noProof="0" dirty="0"/>
              <a:t>• Peculiar sources (pulsars, quasars, black holes, ….)</a:t>
            </a:r>
          </a:p>
          <a:p>
            <a:pPr marL="0" indent="0">
              <a:buNone/>
            </a:pPr>
            <a:r>
              <a:rPr lang="en-US" sz="2000" noProof="0" dirty="0"/>
              <a:t>• Star and solar system evolution</a:t>
            </a:r>
          </a:p>
          <a:p>
            <a:pPr marL="0" indent="0">
              <a:buNone/>
            </a:pPr>
            <a:r>
              <a:rPr lang="en-US" sz="2000" noProof="0" dirty="0"/>
              <a:t>• Solar physics</a:t>
            </a:r>
          </a:p>
          <a:p>
            <a:pPr marL="0" indent="0">
              <a:buNone/>
            </a:pPr>
            <a:endParaRPr lang="en-US" sz="1000" noProof="0" dirty="0"/>
          </a:p>
          <a:p>
            <a:pPr marL="0" indent="0">
              <a:buNone/>
            </a:pPr>
            <a:endParaRPr lang="en-US" sz="1400" noProof="0" dirty="0"/>
          </a:p>
          <a:p>
            <a:pPr marL="0" indent="0">
              <a:buNone/>
            </a:pPr>
            <a:r>
              <a:rPr lang="en-US" sz="2000" b="1" noProof="0" dirty="0"/>
              <a:t>Particle physics &amp; cosmology</a:t>
            </a:r>
          </a:p>
          <a:p>
            <a:pPr marL="0" indent="0">
              <a:buNone/>
            </a:pPr>
            <a:r>
              <a:rPr lang="en-US" sz="2000" noProof="0" dirty="0"/>
              <a:t>• Hadronic interactions and X-sections (above LHC energies)</a:t>
            </a:r>
          </a:p>
          <a:p>
            <a:pPr marL="0" indent="0">
              <a:buNone/>
            </a:pPr>
            <a:r>
              <a:rPr lang="en-US" sz="2000" noProof="0" dirty="0"/>
              <a:t>• Matter/Antimatter asymmetry</a:t>
            </a:r>
          </a:p>
          <a:p>
            <a:pPr marL="0" indent="0">
              <a:buNone/>
            </a:pPr>
            <a:r>
              <a:rPr lang="en-US" sz="2000" noProof="0" dirty="0"/>
              <a:t>• Dark Matter searches</a:t>
            </a:r>
          </a:p>
        </p:txBody>
      </p:sp>
      <p:sp>
        <p:nvSpPr>
          <p:cNvPr id="4" name="Segnaposto piè di pagina 3">
            <a:extLst>
              <a:ext uri="{FF2B5EF4-FFF2-40B4-BE49-F238E27FC236}">
                <a16:creationId xmlns:a16="http://schemas.microsoft.com/office/drawing/2014/main" id="{823649C3-EA11-069D-EC08-661A4B2E2B95}"/>
              </a:ext>
            </a:extLst>
          </p:cNvPr>
          <p:cNvSpPr>
            <a:spLocks noGrp="1"/>
          </p:cNvSpPr>
          <p:nvPr>
            <p:ph type="ftr" sz="quarter" idx="11"/>
          </p:nvPr>
        </p:nvSpPr>
        <p:spPr/>
        <p:txBody>
          <a:bodyPr/>
          <a:lstStyle/>
          <a:p>
            <a:r>
              <a:rPr lang="en-US" noProof="0" dirty="0"/>
              <a:t>TDAQ for space - V. Scotti</a:t>
            </a:r>
          </a:p>
        </p:txBody>
      </p:sp>
      <p:sp>
        <p:nvSpPr>
          <p:cNvPr id="5" name="Segnaposto numero diapositiva 4">
            <a:extLst>
              <a:ext uri="{FF2B5EF4-FFF2-40B4-BE49-F238E27FC236}">
                <a16:creationId xmlns:a16="http://schemas.microsoft.com/office/drawing/2014/main" id="{14794F8A-5D42-2379-CBD1-AFA11EDDDC9B}"/>
              </a:ext>
            </a:extLst>
          </p:cNvPr>
          <p:cNvSpPr>
            <a:spLocks noGrp="1"/>
          </p:cNvSpPr>
          <p:nvPr>
            <p:ph type="sldNum" sz="quarter" idx="12"/>
          </p:nvPr>
        </p:nvSpPr>
        <p:spPr/>
        <p:txBody>
          <a:bodyPr/>
          <a:lstStyle/>
          <a:p>
            <a:fld id="{BFA7651A-8C76-4CD3-A460-B81892AEEC93}" type="slidenum">
              <a:rPr lang="en-US" noProof="0" smtClean="0"/>
              <a:pPr/>
              <a:t>9</a:t>
            </a:fld>
            <a:endParaRPr lang="en-US" noProof="0" dirty="0"/>
          </a:p>
        </p:txBody>
      </p:sp>
    </p:spTree>
    <p:extLst>
      <p:ext uri="{BB962C8B-B14F-4D97-AF65-F5344CB8AC3E}">
        <p14:creationId xmlns:p14="http://schemas.microsoft.com/office/powerpoint/2010/main" val="275571224"/>
      </p:ext>
    </p:extLst>
  </p:cSld>
  <p:clrMapOvr>
    <a:masterClrMapping/>
  </p:clrMapOvr>
</p:sld>
</file>

<file path=ppt/theme/theme1.xml><?xml version="1.0" encoding="utf-8"?>
<a:theme xmlns:a="http://schemas.openxmlformats.org/drawingml/2006/main" name="Fisica_per_biologia">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isica_per_biologia" id="{79DA26C9-1BB1-4C2E-B173-A86F5D2081E3}" vid="{3CC25185-7253-4BC3-8DB6-4AA744CD9235}"/>
    </a:ext>
  </a:extLst>
</a:theme>
</file>

<file path=ppt/theme/theme2.xml><?xml version="1.0" encoding="utf-8"?>
<a:theme xmlns:a="http://schemas.openxmlformats.org/drawingml/2006/main" name="Tema di Office">
  <a:themeElements>
    <a:clrScheme name="Giallo">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ema di Office">
  <a:themeElements>
    <a:clrScheme name="Giallo">
      <a:dk1>
        <a:sysClr val="windowText" lastClr="000000"/>
      </a:dk1>
      <a:lt1>
        <a:sysClr val="window" lastClr="FFFFFF"/>
      </a:lt1>
      <a:dk2>
        <a:srgbClr val="39302A"/>
      </a:dk2>
      <a:lt2>
        <a:srgbClr val="E5DEDB"/>
      </a:lt2>
      <a:accent1>
        <a:srgbClr val="FFCA08"/>
      </a:accent1>
      <a:accent2>
        <a:srgbClr val="F8931D"/>
      </a:accent2>
      <a:accent3>
        <a:srgbClr val="CE8D3E"/>
      </a:accent3>
      <a:accent4>
        <a:srgbClr val="EC7016"/>
      </a:accent4>
      <a:accent5>
        <a:srgbClr val="E64823"/>
      </a:accent5>
      <a:accent6>
        <a:srgbClr val="9C6A6A"/>
      </a:accent6>
      <a:hlink>
        <a:srgbClr val="2998E3"/>
      </a:hlink>
      <a:folHlink>
        <a:srgbClr val="7F723D"/>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Fisica_per_biologia</Template>
  <TotalTime>17666</TotalTime>
  <Words>6455</Words>
  <Application>Microsoft Office PowerPoint</Application>
  <PresentationFormat>Widescreen</PresentationFormat>
  <Paragraphs>737</Paragraphs>
  <Slides>55</Slides>
  <Notes>38</Notes>
  <HiddenSlides>1</HiddenSlides>
  <MMClips>1</MMClips>
  <ScaleCrop>false</ScaleCrop>
  <HeadingPairs>
    <vt:vector size="6" baseType="variant">
      <vt:variant>
        <vt:lpstr>Caratteri utilizzati</vt:lpstr>
      </vt:variant>
      <vt:variant>
        <vt:i4>25</vt:i4>
      </vt:variant>
      <vt:variant>
        <vt:lpstr>Tema</vt:lpstr>
      </vt:variant>
      <vt:variant>
        <vt:i4>3</vt:i4>
      </vt:variant>
      <vt:variant>
        <vt:lpstr>Titoli diapositive</vt:lpstr>
      </vt:variant>
      <vt:variant>
        <vt:i4>55</vt:i4>
      </vt:variant>
    </vt:vector>
  </HeadingPairs>
  <TitlesOfParts>
    <vt:vector size="83" baseType="lpstr">
      <vt:lpstr>ＭＳ Ｐゴシック</vt:lpstr>
      <vt:lpstr>Algerian</vt:lpstr>
      <vt:lpstr>Arial</vt:lpstr>
      <vt:lpstr>ArialMT</vt:lpstr>
      <vt:lpstr>Calibri</vt:lpstr>
      <vt:lpstr>Calibri Light</vt:lpstr>
      <vt:lpstr>Calibri-Bold</vt:lpstr>
      <vt:lpstr>Cambria Math</vt:lpstr>
      <vt:lpstr>CharisSIL</vt:lpstr>
      <vt:lpstr>Courier New</vt:lpstr>
      <vt:lpstr>CourierNewPSMT</vt:lpstr>
      <vt:lpstr>DejaVu Sans</vt:lpstr>
      <vt:lpstr>DejaVuSans</vt:lpstr>
      <vt:lpstr>Georgia</vt:lpstr>
      <vt:lpstr>Helvetica</vt:lpstr>
      <vt:lpstr>Lexend-Bold</vt:lpstr>
      <vt:lpstr>NimbusRomNo9L-Regu</vt:lpstr>
      <vt:lpstr>NotoSans-Regular</vt:lpstr>
      <vt:lpstr>OpenSymbol</vt:lpstr>
      <vt:lpstr>Symbol</vt:lpstr>
      <vt:lpstr>t1-gul-regular</vt:lpstr>
      <vt:lpstr>TeXGyreBonumMath-Regular</vt:lpstr>
      <vt:lpstr>TeXGyreTermesX-Regular</vt:lpstr>
      <vt:lpstr>Times New Roman</vt:lpstr>
      <vt:lpstr>Wingdings</vt:lpstr>
      <vt:lpstr>Fisica_per_biologia</vt:lpstr>
      <vt:lpstr>Tema di Office</vt:lpstr>
      <vt:lpstr>1_Tema di Office</vt:lpstr>
      <vt:lpstr>TDAQ for space experiments</vt:lpstr>
      <vt:lpstr>Outline </vt:lpstr>
      <vt:lpstr>Presentazione standard di PowerPoint</vt:lpstr>
      <vt:lpstr>Space: why bother?</vt:lpstr>
      <vt:lpstr>Accelerator Vs Space</vt:lpstr>
      <vt:lpstr>Presentazione standard di PowerPoint</vt:lpstr>
      <vt:lpstr>Presentazione standard di PowerPoint</vt:lpstr>
      <vt:lpstr>Cosmic rays</vt:lpstr>
      <vt:lpstr>What can we learn from CR?</vt:lpstr>
      <vt:lpstr>Experimental detection</vt:lpstr>
      <vt:lpstr>Satellite experiments</vt:lpstr>
      <vt:lpstr>Balloon experiments</vt:lpstr>
      <vt:lpstr>Cosmic rays from space since 2000</vt:lpstr>
      <vt:lpstr>Presentazione standard di PowerPoint</vt:lpstr>
      <vt:lpstr>Getting to space</vt:lpstr>
      <vt:lpstr>The hard life of electronics in space</vt:lpstr>
      <vt:lpstr>Cosmic rays, aren’t they dangerous?</vt:lpstr>
      <vt:lpstr>Electronics in space, how to survive</vt:lpstr>
      <vt:lpstr>Programmable electronics in space</vt:lpstr>
      <vt:lpstr>Presentazione standard di PowerPoint</vt:lpstr>
      <vt:lpstr>Space qualification </vt:lpstr>
      <vt:lpstr>Payload models</vt:lpstr>
      <vt:lpstr>Additional requirements on TDAQ for space</vt:lpstr>
      <vt:lpstr>Generic DAQ hardware (for space)</vt:lpstr>
      <vt:lpstr>Presentazione standard di PowerPoint</vt:lpstr>
      <vt:lpstr>AMS: TeV precision spectrometer</vt:lpstr>
      <vt:lpstr>AMS characteristics</vt:lpstr>
      <vt:lpstr>AMS Data AQuisition</vt:lpstr>
      <vt:lpstr>AMS trigger</vt:lpstr>
      <vt:lpstr>AMS trigger topology</vt:lpstr>
      <vt:lpstr>AMS upgrade</vt:lpstr>
      <vt:lpstr>HEPD: multipurpose, precise compact detector</vt:lpstr>
      <vt:lpstr>HEPD tracker </vt:lpstr>
      <vt:lpstr>HEPD DAQ</vt:lpstr>
      <vt:lpstr>HEPD tracker-DAQ board</vt:lpstr>
      <vt:lpstr>HEPD trigger board</vt:lpstr>
      <vt:lpstr>HEPD trigger board architecture</vt:lpstr>
      <vt:lpstr>HEPD trigger requirements</vt:lpstr>
      <vt:lpstr>Concurrent trigger masks and orbital zones</vt:lpstr>
      <vt:lpstr>Concurrent trigger and prescaling </vt:lpstr>
      <vt:lpstr>Trigger masks and gamma-ray observation</vt:lpstr>
      <vt:lpstr>EUSO-SPB2: a pathfinder for UHECR and ν from space </vt:lpstr>
      <vt:lpstr>EUSO-SPB2 DAQ</vt:lpstr>
      <vt:lpstr>EUSO-SPB2 trigger</vt:lpstr>
      <vt:lpstr>The future in space</vt:lpstr>
      <vt:lpstr>The future (of particle detectors) in space</vt:lpstr>
      <vt:lpstr>The future ((of TDAQ) for particle detectors) in space</vt:lpstr>
      <vt:lpstr>Summary </vt:lpstr>
      <vt:lpstr>   Thank you!  Any question?</vt:lpstr>
      <vt:lpstr>Some (non-exaustive) references</vt:lpstr>
      <vt:lpstr>Orbital zones</vt:lpstr>
      <vt:lpstr>Radiation in space</vt:lpstr>
      <vt:lpstr>Presentazione standard di PowerPoint</vt:lpstr>
      <vt:lpstr>Presentazione standard di PowerPoint</vt:lpstr>
      <vt:lpstr>Presentazione standard di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Energia e lavoro</dc:title>
  <dc:creator>Valentina</dc:creator>
  <cp:lastModifiedBy>VALENTINA SCOTTI</cp:lastModifiedBy>
  <cp:revision>368</cp:revision>
  <cp:lastPrinted>2022-05-18T12:48:02Z</cp:lastPrinted>
  <dcterms:created xsi:type="dcterms:W3CDTF">2020-04-06T09:01:27Z</dcterms:created>
  <dcterms:modified xsi:type="dcterms:W3CDTF">2025-06-26T07:48:18Z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55eecc03-be81-4957-9a9f-20552db96fea_Enabled">
    <vt:lpwstr>true</vt:lpwstr>
  </property>
  <property fmtid="{D5CDD505-2E9C-101B-9397-08002B2CF9AE}" pid="3" name="MSIP_Label_55eecc03-be81-4957-9a9f-20552db96fea_SetDate">
    <vt:lpwstr>2024-06-26T09:35:37Z</vt:lpwstr>
  </property>
  <property fmtid="{D5CDD505-2E9C-101B-9397-08002B2CF9AE}" pid="4" name="MSIP_Label_55eecc03-be81-4957-9a9f-20552db96fea_Method">
    <vt:lpwstr>Privileged</vt:lpwstr>
  </property>
  <property fmtid="{D5CDD505-2E9C-101B-9397-08002B2CF9AE}" pid="5" name="MSIP_Label_55eecc03-be81-4957-9a9f-20552db96fea_Name">
    <vt:lpwstr>defa4170-0d19-0005-0000-bc88714345d2</vt:lpwstr>
  </property>
  <property fmtid="{D5CDD505-2E9C-101B-9397-08002B2CF9AE}" pid="6" name="MSIP_Label_55eecc03-be81-4957-9a9f-20552db96fea_SiteId">
    <vt:lpwstr>2fcfe26a-bb62-46b0-b1e3-28f9da0c45fd</vt:lpwstr>
  </property>
  <property fmtid="{D5CDD505-2E9C-101B-9397-08002B2CF9AE}" pid="7" name="MSIP_Label_55eecc03-be81-4957-9a9f-20552db96fea_ActionId">
    <vt:lpwstr>68731872-5e1c-4612-a0e7-06f9b1366ae3</vt:lpwstr>
  </property>
  <property fmtid="{D5CDD505-2E9C-101B-9397-08002B2CF9AE}" pid="8" name="MSIP_Label_55eecc03-be81-4957-9a9f-20552db96fea_ContentBits">
    <vt:lpwstr>0</vt:lpwstr>
  </property>
</Properties>
</file>