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59" r:id="rId5"/>
    <p:sldId id="347" r:id="rId6"/>
    <p:sldId id="398" r:id="rId7"/>
    <p:sldId id="386" r:id="rId8"/>
    <p:sldId id="381" r:id="rId9"/>
    <p:sldId id="382" r:id="rId10"/>
    <p:sldId id="379" r:id="rId11"/>
    <p:sldId id="390" r:id="rId12"/>
    <p:sldId id="380" r:id="rId13"/>
    <p:sldId id="384" r:id="rId14"/>
    <p:sldId id="388" r:id="rId15"/>
    <p:sldId id="387" r:id="rId16"/>
    <p:sldId id="389" r:id="rId17"/>
    <p:sldId id="399" r:id="rId18"/>
    <p:sldId id="391" r:id="rId19"/>
    <p:sldId id="392" r:id="rId20"/>
    <p:sldId id="396" r:id="rId21"/>
    <p:sldId id="397" r:id="rId22"/>
    <p:sldId id="28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328E79"/>
    <a:srgbClr val="80AEB8"/>
    <a:srgbClr val="00B05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8" autoAdjust="0"/>
    <p:restoredTop sz="94686"/>
  </p:normalViewPr>
  <p:slideViewPr>
    <p:cSldViewPr snapToObjects="1">
      <p:cViewPr varScale="1">
        <p:scale>
          <a:sx n="74" d="100"/>
          <a:sy n="74" d="100"/>
        </p:scale>
        <p:origin x="260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60" d="100"/>
          <a:sy n="160" d="100"/>
        </p:scale>
        <p:origin x="443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9AACBEE-1F5F-A242-9461-88BB695B0E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E65D2D-4186-9C49-B34A-947803128A62}" type="datetimeFigureOut">
              <a:rPr lang="en-GB" smtClean="0"/>
              <a:t>20/11/2024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1505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64895-B623-432B-A0D6-F25C30F39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67EF59-1CAA-D7F5-81CE-B066AE7694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AE4468-32A0-A48D-B949-23995C76A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E2B3DD-3FC4-8634-6B25-C77A33CF9D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2107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64895-B623-432B-A0D6-F25C30F39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67EF59-1CAA-D7F5-81CE-B066AE7694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AE4468-32A0-A48D-B949-23995C76A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E2B3DD-3FC4-8634-6B25-C77A33CF9D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6832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64895-B623-432B-A0D6-F25C30F39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67EF59-1CAA-D7F5-81CE-B066AE7694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AE4468-32A0-A48D-B949-23995C76A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E2B3DD-3FC4-8634-6B25-C77A33CF9D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1345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64895-B623-432B-A0D6-F25C30F39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67EF59-1CAA-D7F5-81CE-B066AE7694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AE4468-32A0-A48D-B949-23995C76A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E2B3DD-3FC4-8634-6B25-C77A33CF9D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1345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64895-B623-432B-A0D6-F25C30F39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67EF59-1CAA-D7F5-81CE-B066AE7694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AE4468-32A0-A48D-B949-23995C76A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E2B3DD-3FC4-8634-6B25-C77A33CF9D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2845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64895-B623-432B-A0D6-F25C30F39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67EF59-1CAA-D7F5-81CE-B066AE7694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AE4468-32A0-A48D-B949-23995C76A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E2B3DD-3FC4-8634-6B25-C77A33CF9D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1762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64895-B623-432B-A0D6-F25C30F39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67EF59-1CAA-D7F5-81CE-B066AE7694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AE4468-32A0-A48D-B949-23995C76A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E2B3DD-3FC4-8634-6B25-C77A33CF9D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6656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64895-B623-432B-A0D6-F25C30F39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67EF59-1CAA-D7F5-81CE-B066AE7694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AE4468-32A0-A48D-B949-23995C76A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E2B3DD-3FC4-8634-6B25-C77A33CF9D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684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E314E-CE8C-16F0-4FA5-F3191FDE19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F24B32-D773-77E4-A712-23915D9292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760755-12FE-FBFC-E5AF-AD2A7017AA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90555-DDA1-6806-4BC8-7879B5FE96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3504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244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433457-46E9-1D1D-E487-8EFFBC6B30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68E5B9-7A68-7CAB-DDA4-C93FF72224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B35C76-7A97-3985-3237-AC6C5F34E0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AD1090-3BF4-CEA6-30DC-E339769B2D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187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2A1004-E723-32CA-7CCE-0F76F22C9B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A5D70E-F0BE-E24D-4B52-26B84B3EB1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F6E397-F4A0-549D-F9F8-E0211CBAA2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7665CC-A742-A0C2-32BD-EC722E0BB4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26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B24946-57BD-8B57-FB66-7B2CFC3BE4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4CE34C-8FCD-C4A2-83B4-68C7EF022E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CF4ACF-A811-81B6-A28E-8E15F97C73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5144BE-7244-8C6C-B906-11436DA921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797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64895-B623-432B-A0D6-F25C30F39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67EF59-1CAA-D7F5-81CE-B066AE7694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AE4468-32A0-A48D-B949-23995C76A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E2B3DD-3FC4-8634-6B25-C77A33CF9D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626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64895-B623-432B-A0D6-F25C30F39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67EF59-1CAA-D7F5-81CE-B066AE7694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AE4468-32A0-A48D-B949-23995C76A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E2B3DD-3FC4-8634-6B25-C77A33CF9D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111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64895-B623-432B-A0D6-F25C30F39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67EF59-1CAA-D7F5-81CE-B066AE7694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AE4468-32A0-A48D-B949-23995C76A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E2B3DD-3FC4-8634-6B25-C77A33CF9D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99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1D231E-767E-634F-9905-0246A339F3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67808" y="1484784"/>
            <a:ext cx="3470382" cy="347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 SCARCIA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 SCARCIA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CARLO SCARCIA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CARLO SCARCIA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CARLO SCARCIA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CARLO SCARCIA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CARLO SCARCIA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CARLO SCARCIA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CARLO SCARCIA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CARLO SCARCIA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FDF3717-1751-F341-9C1D-CD804E5E64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67608" y="1569699"/>
            <a:ext cx="6901465" cy="288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661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 SCARCIA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 SCARCIA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97828F-1500-6F4F-934B-DE2EE637CD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75920" y="4330154"/>
            <a:ext cx="1440160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 SCARCIA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595CA1-AF45-FE43-AA7D-34E0D9581E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859" y="621214"/>
            <a:ext cx="5004405" cy="209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8800" y="6378349"/>
            <a:ext cx="42850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CARLO SCARCIA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6E632A-6ADE-CF4D-9038-D2B674A5B348}"/>
              </a:ext>
            </a:extLst>
          </p:cNvPr>
          <p:cNvSpPr txBox="1"/>
          <p:nvPr userDrawn="1"/>
        </p:nvSpPr>
        <p:spPr>
          <a:xfrm>
            <a:off x="6216502" y="6634716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 SCARCIA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 SCARCIA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CARLO SCARCIA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48000" y="6378349"/>
            <a:ext cx="4285010" cy="365125"/>
          </a:xfrm>
        </p:spPr>
        <p:txBody>
          <a:bodyPr/>
          <a:lstStyle/>
          <a:p>
            <a:r>
              <a:rPr lang="en-US"/>
              <a:t>CARLO SCARCIA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3rd Einstein Telescope annual meeting, Warsaw, 12-15 October 2024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950">
                <a:solidFill>
                  <a:schemeClr val="tx1"/>
                </a:solidFill>
              </a:defRPr>
            </a:lvl1pPr>
          </a:lstStyle>
          <a:p>
            <a:r>
              <a:rPr lang="en-US"/>
              <a:t>CARLO SCARCIA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C7EBEC76-D86C-2743-8338-8B8D3B304552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368" y="6309320"/>
            <a:ext cx="1152128" cy="4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78" r:id="rId2"/>
    <p:sldLayoutId id="2147483649" r:id="rId3"/>
    <p:sldLayoutId id="2147483662" r:id="rId4"/>
    <p:sldLayoutId id="2147483650" r:id="rId5"/>
    <p:sldLayoutId id="2147483665" r:id="rId6"/>
    <p:sldLayoutId id="2147483668" r:id="rId7"/>
    <p:sldLayoutId id="2147483677" r:id="rId8"/>
    <p:sldLayoutId id="2147483674" r:id="rId9"/>
    <p:sldLayoutId id="2147483652" r:id="rId10"/>
    <p:sldLayoutId id="2147483653" r:id="rId11"/>
    <p:sldLayoutId id="2147483661" r:id="rId12"/>
    <p:sldLayoutId id="2147483666" r:id="rId13"/>
    <p:sldLayoutId id="2147483667" r:id="rId14"/>
    <p:sldLayoutId id="2147483658" r:id="rId15"/>
    <p:sldLayoutId id="2147483659" r:id="rId16"/>
    <p:sldLayoutId id="2147483673" r:id="rId17"/>
    <p:sldLayoutId id="2147483660" r:id="rId18"/>
    <p:sldLayoutId id="2147483671" r:id="rId19"/>
    <p:sldLayoutId id="2147483651" r:id="rId20"/>
    <p:sldLayoutId id="2147483669" r:id="rId21"/>
    <p:sldLayoutId id="2147483655" r:id="rId2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6" y="3830894"/>
            <a:ext cx="11376025" cy="803788"/>
          </a:xfrm>
        </p:spPr>
        <p:txBody>
          <a:bodyPr/>
          <a:lstStyle/>
          <a:p>
            <a:pPr algn="ctr"/>
            <a:r>
              <a:rPr lang="en-GB" b="1" i="0" dirty="0">
                <a:solidFill>
                  <a:srgbClr val="1A63A0"/>
                </a:solidFill>
                <a:effectLst/>
                <a:latin typeface="Roboto" panose="020F0502020204030204" pitchFamily="2" charset="0"/>
              </a:rPr>
              <a:t>Overview of the work ongoing at CERN for ET vacuum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500" dirty="0"/>
              <a:t>Carlo Scarcia</a:t>
            </a:r>
          </a:p>
          <a:p>
            <a:pPr algn="l"/>
            <a:r>
              <a:rPr lang="en-US" sz="1300" dirty="0"/>
              <a:t>20.11.2024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0E7A67-FB52-0835-DBBA-27688076C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E1D16-35AB-431D-4705-F1D3AED8F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D0F2C-4015-811A-6A0C-1B0100B41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21CD0FA4-8FFC-356D-CE85-777EA8D12729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013593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ET Pilot Sector (ET-PS) - Master schedule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4082F6F-9DA9-37C7-71CD-818507054A7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63" t="9753" r="5038" b="7045"/>
          <a:stretch/>
        </p:blipFill>
        <p:spPr>
          <a:xfrm>
            <a:off x="731521" y="3115363"/>
            <a:ext cx="4528532" cy="30190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4B8CDF-8EAA-12DC-7E5D-2301657780B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819"/>
          <a:stretch/>
        </p:blipFill>
        <p:spPr>
          <a:xfrm>
            <a:off x="5458974" y="3430454"/>
            <a:ext cx="6247831" cy="2279580"/>
          </a:xfrm>
          <a:prstGeom prst="roundRect">
            <a:avLst>
              <a:gd name="adj" fmla="val 8151"/>
            </a:avLst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DC43B87-FA3E-B39D-5A13-0A24EDB0929E}"/>
              </a:ext>
            </a:extLst>
          </p:cNvPr>
          <p:cNvSpPr/>
          <p:nvPr/>
        </p:nvSpPr>
        <p:spPr>
          <a:xfrm>
            <a:off x="2483500" y="5710034"/>
            <a:ext cx="2776553" cy="482709"/>
          </a:xfrm>
          <a:prstGeom prst="roundRect">
            <a:avLst>
              <a:gd name="adj" fmla="val 12136"/>
            </a:avLst>
          </a:prstGeom>
          <a:solidFill>
            <a:schemeClr val="bg1"/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Phase 1</a:t>
            </a:r>
          </a:p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“Background” measurements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4555E56-61D2-EB58-BB75-0C31FEF256C1}"/>
              </a:ext>
            </a:extLst>
          </p:cNvPr>
          <p:cNvSpPr/>
          <p:nvPr/>
        </p:nvSpPr>
        <p:spPr>
          <a:xfrm>
            <a:off x="8371421" y="5417992"/>
            <a:ext cx="3335384" cy="499312"/>
          </a:xfrm>
          <a:prstGeom prst="roundRect">
            <a:avLst>
              <a:gd name="adj" fmla="val 12136"/>
            </a:avLst>
          </a:prstGeom>
          <a:solidFill>
            <a:schemeClr val="bg1"/>
          </a:solidFill>
          <a:ln w="38100">
            <a:solidFill>
              <a:srgbClr val="328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Phase 2</a:t>
            </a:r>
          </a:p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Beampipe measurements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A1E5FFD5-61F6-44B4-F0E3-E37B68F61C41}"/>
              </a:ext>
            </a:extLst>
          </p:cNvPr>
          <p:cNvGraphicFramePr>
            <a:graphicFrameLocks noGrp="1"/>
          </p:cNvGraphicFramePr>
          <p:nvPr/>
        </p:nvGraphicFramePr>
        <p:xfrm>
          <a:off x="5475954" y="956031"/>
          <a:ext cx="2445606" cy="177887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532130">
                  <a:extLst>
                    <a:ext uri="{9D8B030D-6E8A-4147-A177-3AD203B41FA5}">
                      <a16:colId xmlns:a16="http://schemas.microsoft.com/office/drawing/2014/main" val="1684804816"/>
                    </a:ext>
                  </a:extLst>
                </a:gridCol>
                <a:gridCol w="478369">
                  <a:extLst>
                    <a:ext uri="{9D8B030D-6E8A-4147-A177-3AD203B41FA5}">
                      <a16:colId xmlns:a16="http://schemas.microsoft.com/office/drawing/2014/main" val="3588240497"/>
                    </a:ext>
                  </a:extLst>
                </a:gridCol>
                <a:gridCol w="478369">
                  <a:extLst>
                    <a:ext uri="{9D8B030D-6E8A-4147-A177-3AD203B41FA5}">
                      <a16:colId xmlns:a16="http://schemas.microsoft.com/office/drawing/2014/main" val="1938680871"/>
                    </a:ext>
                  </a:extLst>
                </a:gridCol>
                <a:gridCol w="478369">
                  <a:extLst>
                    <a:ext uri="{9D8B030D-6E8A-4147-A177-3AD203B41FA5}">
                      <a16:colId xmlns:a16="http://schemas.microsoft.com/office/drawing/2014/main" val="2111280057"/>
                    </a:ext>
                  </a:extLst>
                </a:gridCol>
                <a:gridCol w="478369">
                  <a:extLst>
                    <a:ext uri="{9D8B030D-6E8A-4147-A177-3AD203B41FA5}">
                      <a16:colId xmlns:a16="http://schemas.microsoft.com/office/drawing/2014/main" val="154312510"/>
                    </a:ext>
                  </a:extLst>
                </a:gridCol>
              </a:tblGrid>
              <a:tr h="334253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2024</a:t>
                      </a:r>
                      <a:endParaRPr lang="en-GB" sz="1100" b="1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2025</a:t>
                      </a:r>
                      <a:endParaRPr lang="en-GB" sz="1100" b="1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6937769"/>
                  </a:ext>
                </a:extLst>
              </a:tr>
              <a:tr h="253544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Q4</a:t>
                      </a:r>
                      <a:endParaRPr lang="en-GB" sz="1000" b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Q1</a:t>
                      </a:r>
                      <a:endParaRPr lang="en-GB" sz="1000" b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Q2</a:t>
                      </a:r>
                      <a:endParaRPr lang="en-GB" sz="1000" b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Q3</a:t>
                      </a:r>
                      <a:endParaRPr lang="en-GB" sz="1000" b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Q4</a:t>
                      </a:r>
                      <a:endParaRPr lang="en-GB" sz="1000" b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0346923"/>
                  </a:ext>
                </a:extLst>
              </a:tr>
              <a:tr h="413134"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3822131"/>
                  </a:ext>
                </a:extLst>
              </a:tr>
              <a:tr h="380513"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5809209"/>
                  </a:ext>
                </a:extLst>
              </a:tr>
              <a:tr h="397426"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5497288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DA463AD3-8646-3D6C-0739-06C51F2E904C}"/>
              </a:ext>
            </a:extLst>
          </p:cNvPr>
          <p:cNvGrpSpPr/>
          <p:nvPr/>
        </p:nvGrpSpPr>
        <p:grpSpPr>
          <a:xfrm>
            <a:off x="2814834" y="1670037"/>
            <a:ext cx="2644140" cy="992546"/>
            <a:chOff x="2814834" y="1670037"/>
            <a:chExt cx="2644140" cy="99254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4382AD6-95E8-ED75-BCF7-E97249E2408C}"/>
                </a:ext>
              </a:extLst>
            </p:cNvPr>
            <p:cNvSpPr txBox="1"/>
            <p:nvPr/>
          </p:nvSpPr>
          <p:spPr>
            <a:xfrm>
              <a:off x="2814834" y="1670037"/>
              <a:ext cx="264414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>
                  <a:solidFill>
                    <a:schemeClr val="bg2">
                      <a:lumMod val="10000"/>
                    </a:schemeClr>
                  </a:solidFill>
                </a:rPr>
                <a:t>Assembly and leak detection</a:t>
              </a:r>
              <a:endParaRPr lang="en-GB" sz="14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E747682-86B0-FEDE-98E1-6A19E8D578EB}"/>
                </a:ext>
              </a:extLst>
            </p:cNvPr>
            <p:cNvSpPr txBox="1"/>
            <p:nvPr/>
          </p:nvSpPr>
          <p:spPr>
            <a:xfrm>
              <a:off x="2814834" y="2058588"/>
              <a:ext cx="264414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>
                  <a:solidFill>
                    <a:schemeClr val="bg2">
                      <a:lumMod val="10000"/>
                    </a:schemeClr>
                  </a:solidFill>
                </a:rPr>
                <a:t>Test </a:t>
              </a:r>
              <a:r>
                <a:rPr lang="en-US" sz="1400" b="1" dirty="0" err="1">
                  <a:solidFill>
                    <a:schemeClr val="bg2">
                      <a:lumMod val="10000"/>
                    </a:schemeClr>
                  </a:solidFill>
                </a:rPr>
                <a:t>programme</a:t>
              </a:r>
              <a:endParaRPr lang="en-GB" sz="14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272F602-B573-528C-C264-BE66FC557145}"/>
                </a:ext>
              </a:extLst>
            </p:cNvPr>
            <p:cNvSpPr txBox="1"/>
            <p:nvPr/>
          </p:nvSpPr>
          <p:spPr>
            <a:xfrm>
              <a:off x="2814834" y="2447139"/>
              <a:ext cx="206162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>
                  <a:solidFill>
                    <a:schemeClr val="bg2">
                      <a:lumMod val="10000"/>
                    </a:schemeClr>
                  </a:solidFill>
                </a:rPr>
                <a:t>Extended TDR writing</a:t>
              </a:r>
              <a:endParaRPr lang="en-GB" sz="14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87AEA6-CC73-44AA-3729-93468536D45B}"/>
              </a:ext>
            </a:extLst>
          </p:cNvPr>
          <p:cNvGrpSpPr/>
          <p:nvPr/>
        </p:nvGrpSpPr>
        <p:grpSpPr>
          <a:xfrm>
            <a:off x="5596473" y="1777759"/>
            <a:ext cx="2199481" cy="777102"/>
            <a:chOff x="5596473" y="1777759"/>
            <a:chExt cx="2199481" cy="777102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BF06145-57BC-D349-A129-E3BD29D79A32}"/>
                </a:ext>
              </a:extLst>
            </p:cNvPr>
            <p:cNvCxnSpPr>
              <a:cxnSpLocks/>
            </p:cNvCxnSpPr>
            <p:nvPr/>
          </p:nvCxnSpPr>
          <p:spPr>
            <a:xfrm>
              <a:off x="5596473" y="1777759"/>
              <a:ext cx="772102" cy="0"/>
            </a:xfrm>
            <a:prstGeom prst="line">
              <a:avLst/>
            </a:prstGeom>
            <a:ln w="238125" cap="rnd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1FD8B89-57CB-EAD3-8400-12B309EAE815}"/>
                </a:ext>
              </a:extLst>
            </p:cNvPr>
            <p:cNvCxnSpPr>
              <a:cxnSpLocks/>
            </p:cNvCxnSpPr>
            <p:nvPr/>
          </p:nvCxnSpPr>
          <p:spPr>
            <a:xfrm>
              <a:off x="6122888" y="2166310"/>
              <a:ext cx="1673066" cy="0"/>
            </a:xfrm>
            <a:prstGeom prst="line">
              <a:avLst/>
            </a:prstGeom>
            <a:ln w="238125" cap="rnd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ACE2DC1-8821-979B-A6F1-CB0B9055D368}"/>
                </a:ext>
              </a:extLst>
            </p:cNvPr>
            <p:cNvCxnSpPr>
              <a:cxnSpLocks/>
            </p:cNvCxnSpPr>
            <p:nvPr/>
          </p:nvCxnSpPr>
          <p:spPr>
            <a:xfrm>
              <a:off x="7073721" y="2554861"/>
              <a:ext cx="722233" cy="0"/>
            </a:xfrm>
            <a:prstGeom prst="line">
              <a:avLst/>
            </a:prstGeom>
            <a:ln w="238125" cap="rnd">
              <a:solidFill>
                <a:srgbClr val="7FD7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9657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0E7A67-FB52-0835-DBBA-27688076C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E1D16-35AB-431D-4705-F1D3AED8F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D0F2C-4015-811A-6A0C-1B0100B41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21CD0FA4-8FFC-356D-CE85-777EA8D12729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1219331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ET Pilot Sector (ET-PS) - Extended schedule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A1E5FFD5-61F6-44B4-F0E3-E37B68F61C41}"/>
              </a:ext>
            </a:extLst>
          </p:cNvPr>
          <p:cNvGraphicFramePr>
            <a:graphicFrameLocks noGrp="1"/>
          </p:cNvGraphicFramePr>
          <p:nvPr/>
        </p:nvGraphicFramePr>
        <p:xfrm>
          <a:off x="4116388" y="1070331"/>
          <a:ext cx="5830224" cy="257372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94604">
                  <a:extLst>
                    <a:ext uri="{9D8B030D-6E8A-4147-A177-3AD203B41FA5}">
                      <a16:colId xmlns:a16="http://schemas.microsoft.com/office/drawing/2014/main" val="1684804816"/>
                    </a:ext>
                  </a:extLst>
                </a:gridCol>
                <a:gridCol w="444635">
                  <a:extLst>
                    <a:ext uri="{9D8B030D-6E8A-4147-A177-3AD203B41FA5}">
                      <a16:colId xmlns:a16="http://schemas.microsoft.com/office/drawing/2014/main" val="3588240497"/>
                    </a:ext>
                  </a:extLst>
                </a:gridCol>
                <a:gridCol w="444635">
                  <a:extLst>
                    <a:ext uri="{9D8B030D-6E8A-4147-A177-3AD203B41FA5}">
                      <a16:colId xmlns:a16="http://schemas.microsoft.com/office/drawing/2014/main" val="1938680871"/>
                    </a:ext>
                  </a:extLst>
                </a:gridCol>
                <a:gridCol w="444635">
                  <a:extLst>
                    <a:ext uri="{9D8B030D-6E8A-4147-A177-3AD203B41FA5}">
                      <a16:colId xmlns:a16="http://schemas.microsoft.com/office/drawing/2014/main" val="2111280057"/>
                    </a:ext>
                  </a:extLst>
                </a:gridCol>
                <a:gridCol w="444635">
                  <a:extLst>
                    <a:ext uri="{9D8B030D-6E8A-4147-A177-3AD203B41FA5}">
                      <a16:colId xmlns:a16="http://schemas.microsoft.com/office/drawing/2014/main" val="154312510"/>
                    </a:ext>
                  </a:extLst>
                </a:gridCol>
                <a:gridCol w="444635">
                  <a:extLst>
                    <a:ext uri="{9D8B030D-6E8A-4147-A177-3AD203B41FA5}">
                      <a16:colId xmlns:a16="http://schemas.microsoft.com/office/drawing/2014/main" val="800885521"/>
                    </a:ext>
                  </a:extLst>
                </a:gridCol>
                <a:gridCol w="444635">
                  <a:extLst>
                    <a:ext uri="{9D8B030D-6E8A-4147-A177-3AD203B41FA5}">
                      <a16:colId xmlns:a16="http://schemas.microsoft.com/office/drawing/2014/main" val="2785245241"/>
                    </a:ext>
                  </a:extLst>
                </a:gridCol>
                <a:gridCol w="444635">
                  <a:extLst>
                    <a:ext uri="{9D8B030D-6E8A-4147-A177-3AD203B41FA5}">
                      <a16:colId xmlns:a16="http://schemas.microsoft.com/office/drawing/2014/main" val="1853702616"/>
                    </a:ext>
                  </a:extLst>
                </a:gridCol>
                <a:gridCol w="444635">
                  <a:extLst>
                    <a:ext uri="{9D8B030D-6E8A-4147-A177-3AD203B41FA5}">
                      <a16:colId xmlns:a16="http://schemas.microsoft.com/office/drawing/2014/main" val="3483403346"/>
                    </a:ext>
                  </a:extLst>
                </a:gridCol>
                <a:gridCol w="444635">
                  <a:extLst>
                    <a:ext uri="{9D8B030D-6E8A-4147-A177-3AD203B41FA5}">
                      <a16:colId xmlns:a16="http://schemas.microsoft.com/office/drawing/2014/main" val="3836533409"/>
                    </a:ext>
                  </a:extLst>
                </a:gridCol>
                <a:gridCol w="444635">
                  <a:extLst>
                    <a:ext uri="{9D8B030D-6E8A-4147-A177-3AD203B41FA5}">
                      <a16:colId xmlns:a16="http://schemas.microsoft.com/office/drawing/2014/main" val="795387023"/>
                    </a:ext>
                  </a:extLst>
                </a:gridCol>
                <a:gridCol w="444635">
                  <a:extLst>
                    <a:ext uri="{9D8B030D-6E8A-4147-A177-3AD203B41FA5}">
                      <a16:colId xmlns:a16="http://schemas.microsoft.com/office/drawing/2014/main" val="108391611"/>
                    </a:ext>
                  </a:extLst>
                </a:gridCol>
                <a:gridCol w="444635">
                  <a:extLst>
                    <a:ext uri="{9D8B030D-6E8A-4147-A177-3AD203B41FA5}">
                      <a16:colId xmlns:a16="http://schemas.microsoft.com/office/drawing/2014/main" val="3985971429"/>
                    </a:ext>
                  </a:extLst>
                </a:gridCol>
              </a:tblGrid>
              <a:tr h="334253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2024</a:t>
                      </a:r>
                      <a:endParaRPr lang="en-GB" sz="1100" b="1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2025</a:t>
                      </a:r>
                      <a:endParaRPr lang="en-GB" sz="1100" b="1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2026</a:t>
                      </a:r>
                      <a:endParaRPr lang="en-GB" sz="1100" b="1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b="1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b="1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b="1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2027</a:t>
                      </a:r>
                      <a:endParaRPr lang="en-GB" sz="1100" b="1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b="1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b="1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b="1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6937769"/>
                  </a:ext>
                </a:extLst>
              </a:tr>
              <a:tr h="253544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Q4</a:t>
                      </a:r>
                      <a:endParaRPr lang="en-GB" sz="1000" b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Q1</a:t>
                      </a:r>
                      <a:endParaRPr lang="en-GB" sz="1000" b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Q2</a:t>
                      </a:r>
                      <a:endParaRPr lang="en-GB" sz="1000" b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Q3</a:t>
                      </a:r>
                      <a:endParaRPr lang="en-GB" sz="1000" b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Q4</a:t>
                      </a:r>
                      <a:endParaRPr lang="en-GB" sz="1000" b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Q1</a:t>
                      </a:r>
                      <a:endParaRPr lang="en-GB" sz="1000" b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Q2</a:t>
                      </a:r>
                      <a:endParaRPr lang="en-GB" sz="1000" b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Q3</a:t>
                      </a:r>
                      <a:endParaRPr lang="en-GB" sz="1000" b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Q4</a:t>
                      </a:r>
                      <a:endParaRPr lang="en-GB" sz="1000" b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Q1</a:t>
                      </a:r>
                      <a:endParaRPr lang="en-GB" sz="1000" b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Q2</a:t>
                      </a:r>
                      <a:endParaRPr lang="en-GB" sz="1000" b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Q3</a:t>
                      </a:r>
                      <a:endParaRPr lang="en-GB" sz="1000" b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Q4</a:t>
                      </a:r>
                      <a:endParaRPr lang="en-GB" sz="1000" b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0346923"/>
                  </a:ext>
                </a:extLst>
              </a:tr>
              <a:tr h="413134"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3822131"/>
                  </a:ext>
                </a:extLst>
              </a:tr>
              <a:tr h="380513"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5809209"/>
                  </a:ext>
                </a:extLst>
              </a:tr>
              <a:tr h="397426"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5497288"/>
                  </a:ext>
                </a:extLst>
              </a:tr>
              <a:tr h="397426"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767661"/>
                  </a:ext>
                </a:extLst>
              </a:tr>
              <a:tr h="397426"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ln>
                          <a:noFill/>
                        </a:ln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0615217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B4382AD6-95E8-ED75-BCF7-E97249E2408C}"/>
              </a:ext>
            </a:extLst>
          </p:cNvPr>
          <p:cNvSpPr txBox="1"/>
          <p:nvPr/>
        </p:nvSpPr>
        <p:spPr>
          <a:xfrm>
            <a:off x="1455268" y="1784337"/>
            <a:ext cx="26441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Assembly and leak detection</a:t>
            </a:r>
            <a:endParaRPr lang="en-GB" sz="1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E747682-86B0-FEDE-98E1-6A19E8D578EB}"/>
              </a:ext>
            </a:extLst>
          </p:cNvPr>
          <p:cNvSpPr txBox="1"/>
          <p:nvPr/>
        </p:nvSpPr>
        <p:spPr>
          <a:xfrm>
            <a:off x="1455268" y="2172888"/>
            <a:ext cx="26441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Test </a:t>
            </a:r>
            <a:r>
              <a:rPr lang="en-US" sz="1400" b="1" dirty="0" err="1">
                <a:solidFill>
                  <a:schemeClr val="bg2">
                    <a:lumMod val="10000"/>
                  </a:schemeClr>
                </a:solidFill>
              </a:rPr>
              <a:t>programme</a:t>
            </a:r>
            <a:endParaRPr lang="en-GB" sz="1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272F602-B573-528C-C264-BE66FC557145}"/>
              </a:ext>
            </a:extLst>
          </p:cNvPr>
          <p:cNvSpPr txBox="1"/>
          <p:nvPr/>
        </p:nvSpPr>
        <p:spPr>
          <a:xfrm>
            <a:off x="1455268" y="2561439"/>
            <a:ext cx="206162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Extended TDR writing</a:t>
            </a:r>
            <a:endParaRPr lang="en-GB" sz="1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87AEA6-CC73-44AA-3729-93468536D45B}"/>
              </a:ext>
            </a:extLst>
          </p:cNvPr>
          <p:cNvGrpSpPr/>
          <p:nvPr/>
        </p:nvGrpSpPr>
        <p:grpSpPr>
          <a:xfrm>
            <a:off x="4236907" y="1892059"/>
            <a:ext cx="2030543" cy="777102"/>
            <a:chOff x="5596473" y="1777759"/>
            <a:chExt cx="2030543" cy="777102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BF06145-57BC-D349-A129-E3BD29D79A32}"/>
                </a:ext>
              </a:extLst>
            </p:cNvPr>
            <p:cNvCxnSpPr>
              <a:cxnSpLocks/>
            </p:cNvCxnSpPr>
            <p:nvPr/>
          </p:nvCxnSpPr>
          <p:spPr>
            <a:xfrm>
              <a:off x="5596473" y="1777759"/>
              <a:ext cx="772102" cy="0"/>
            </a:xfrm>
            <a:prstGeom prst="line">
              <a:avLst/>
            </a:prstGeom>
            <a:ln w="238125" cap="rnd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1FD8B89-57CB-EAD3-8400-12B309EAE815}"/>
                </a:ext>
              </a:extLst>
            </p:cNvPr>
            <p:cNvCxnSpPr>
              <a:cxnSpLocks/>
            </p:cNvCxnSpPr>
            <p:nvPr/>
          </p:nvCxnSpPr>
          <p:spPr>
            <a:xfrm>
              <a:off x="6093491" y="2166310"/>
              <a:ext cx="1533525" cy="0"/>
            </a:xfrm>
            <a:prstGeom prst="line">
              <a:avLst/>
            </a:prstGeom>
            <a:ln w="238125" cap="rnd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ACE2DC1-8821-979B-A6F1-CB0B9055D368}"/>
                </a:ext>
              </a:extLst>
            </p:cNvPr>
            <p:cNvCxnSpPr>
              <a:cxnSpLocks/>
            </p:cNvCxnSpPr>
            <p:nvPr/>
          </p:nvCxnSpPr>
          <p:spPr>
            <a:xfrm>
              <a:off x="6980852" y="2554861"/>
              <a:ext cx="646164" cy="0"/>
            </a:xfrm>
            <a:prstGeom prst="line">
              <a:avLst/>
            </a:prstGeom>
            <a:ln w="238125" cap="rnd">
              <a:solidFill>
                <a:srgbClr val="7FD7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74FDA1FF-FAA8-0C8D-67EF-C9E5931023DE}"/>
              </a:ext>
            </a:extLst>
          </p:cNvPr>
          <p:cNvSpPr txBox="1"/>
          <p:nvPr/>
        </p:nvSpPr>
        <p:spPr>
          <a:xfrm>
            <a:off x="1464787" y="2949990"/>
            <a:ext cx="2314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Extended test </a:t>
            </a:r>
            <a:r>
              <a:rPr lang="en-US" sz="1400" b="1" dirty="0" err="1">
                <a:solidFill>
                  <a:schemeClr val="bg2">
                    <a:lumMod val="10000"/>
                  </a:schemeClr>
                </a:solidFill>
              </a:rPr>
              <a:t>programme</a:t>
            </a:r>
            <a:endParaRPr lang="en-GB" sz="1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5562E2-601F-C0D5-17E4-B01EC45CEEE3}"/>
              </a:ext>
            </a:extLst>
          </p:cNvPr>
          <p:cNvSpPr txBox="1"/>
          <p:nvPr/>
        </p:nvSpPr>
        <p:spPr>
          <a:xfrm>
            <a:off x="1455268" y="3338541"/>
            <a:ext cx="2314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Final TDR writing</a:t>
            </a:r>
            <a:endParaRPr lang="en-GB" sz="1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D397A46-6654-AF90-FEE5-E6947578BDE5}"/>
              </a:ext>
            </a:extLst>
          </p:cNvPr>
          <p:cNvCxnSpPr>
            <a:cxnSpLocks/>
          </p:cNvCxnSpPr>
          <p:nvPr/>
        </p:nvCxnSpPr>
        <p:spPr>
          <a:xfrm>
            <a:off x="6515100" y="3057712"/>
            <a:ext cx="3305175" cy="0"/>
          </a:xfrm>
          <a:prstGeom prst="line">
            <a:avLst/>
          </a:prstGeom>
          <a:ln w="238125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02E1687-3F3F-59A6-F0B9-1B962CAEED2F}"/>
              </a:ext>
            </a:extLst>
          </p:cNvPr>
          <p:cNvCxnSpPr>
            <a:cxnSpLocks/>
          </p:cNvCxnSpPr>
          <p:nvPr/>
        </p:nvCxnSpPr>
        <p:spPr>
          <a:xfrm>
            <a:off x="9179719" y="3446263"/>
            <a:ext cx="640556" cy="0"/>
          </a:xfrm>
          <a:prstGeom prst="line">
            <a:avLst/>
          </a:prstGeom>
          <a:ln w="238125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EEBA75D-C98D-ABB0-027F-359FB25D565A}"/>
              </a:ext>
            </a:extLst>
          </p:cNvPr>
          <p:cNvSpPr txBox="1"/>
          <p:nvPr/>
        </p:nvSpPr>
        <p:spPr>
          <a:xfrm>
            <a:off x="797351" y="3917461"/>
            <a:ext cx="10940198" cy="22775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extended test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programme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aims to test alternative solutions not included in the first amendment:</a:t>
            </a:r>
          </a:p>
          <a:p>
            <a:endParaRPr lang="en-US" sz="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New insulation materials.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Different pumping schemes.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Leak detection tools.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Alternative beampipe manufacturing solutions (continuous welded pipe from Aachen, corrugated beampipe from NL consortium, etc..).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Test of large sector valves.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Venting and tube section dismounting impact on dust content.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564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0E7A67-FB52-0835-DBBA-27688076C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E1D16-35AB-431D-4705-F1D3AED8F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D0F2C-4015-811A-6A0C-1B0100B41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21CD0FA4-8FFC-356D-CE85-777EA8D12729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013593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Preliminary Technical Design Report (TDR)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E6D0EF6-F4AD-95EC-9F91-B3680395841F}"/>
              </a:ext>
            </a:extLst>
          </p:cNvPr>
          <p:cNvSpPr txBox="1"/>
          <p:nvPr/>
        </p:nvSpPr>
        <p:spPr bwMode="auto">
          <a:xfrm>
            <a:off x="407985" y="830710"/>
            <a:ext cx="11610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In the framework of ET-PP, a preliminary Technical Design Report (TDR) has been produced.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AB4B34D-7852-3359-E0D5-A667ADCF831E}"/>
              </a:ext>
            </a:extLst>
          </p:cNvPr>
          <p:cNvSpPr txBox="1"/>
          <p:nvPr/>
        </p:nvSpPr>
        <p:spPr bwMode="auto">
          <a:xfrm>
            <a:off x="407985" y="1214448"/>
            <a:ext cx="3172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prelimary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TDR includes: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3730104-F5C0-FE0B-A228-26299D6B4A77}"/>
              </a:ext>
            </a:extLst>
          </p:cNvPr>
          <p:cNvSpPr txBox="1"/>
          <p:nvPr/>
        </p:nvSpPr>
        <p:spPr bwMode="auto">
          <a:xfrm>
            <a:off x="407986" y="1576974"/>
            <a:ext cx="6572222" cy="4662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</a:rPr>
              <a:t>Overview and assumptions. 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</a:rPr>
              <a:t>Functional specifications, scientific requirements and technical constraints.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</a:rPr>
              <a:t>Materials for the vacuum pipes.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400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</a:rPr>
              <a:t>Mechanical design of the vacuum pipes. 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400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</a:rPr>
              <a:t>Fabrication and surface treatments.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</a:rPr>
              <a:t>Vacuum layout. 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</a:rPr>
              <a:t>Installation.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</a:rPr>
              <a:t>Bakeout: thermal insulation, electrical configuration and procedure.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1" i="0" u="none" strike="noStrike" dirty="0">
              <a:solidFill>
                <a:srgbClr val="2F5496"/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</a:rPr>
              <a:t>Vacuum control system.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</a:rPr>
              <a:t>Vacuum commissioning.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</a:rPr>
              <a:t>Vacuum operation and maintenance.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</a:rPr>
              <a:t>Quality assurance plan.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400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</a:rPr>
              <a:t>Risk management.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</a:rPr>
              <a:t>Logistics and sustainability. </a:t>
            </a:r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ECB3DF80-71D7-DE17-5EC6-152D29FB1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1219" y="1272289"/>
            <a:ext cx="3436474" cy="47550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6" name="TextBox 85">
            <a:extLst>
              <a:ext uri="{FF2B5EF4-FFF2-40B4-BE49-F238E27FC236}">
                <a16:creationId xmlns:a16="http://schemas.microsoft.com/office/drawing/2014/main" id="{5D971088-D2B6-2116-69A1-305358953204}"/>
              </a:ext>
            </a:extLst>
          </p:cNvPr>
          <p:cNvSpPr txBox="1"/>
          <p:nvPr/>
        </p:nvSpPr>
        <p:spPr bwMode="auto">
          <a:xfrm>
            <a:off x="9276092" y="5585711"/>
            <a:ext cx="1371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~ 70 pages </a:t>
            </a:r>
          </a:p>
        </p:txBody>
      </p:sp>
    </p:spTree>
    <p:extLst>
      <p:ext uri="{BB962C8B-B14F-4D97-AF65-F5344CB8AC3E}">
        <p14:creationId xmlns:p14="http://schemas.microsoft.com/office/powerpoint/2010/main" val="1977065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0E7A67-FB52-0835-DBBA-27688076C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E1D16-35AB-431D-4705-F1D3AED8F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D0F2C-4015-811A-6A0C-1B0100B41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21CD0FA4-8FFC-356D-CE85-777EA8D12729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013593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Preliminary Technical Design Report (TDR)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AB4B34D-7852-3359-E0D5-A667ADCF831E}"/>
              </a:ext>
            </a:extLst>
          </p:cNvPr>
          <p:cNvSpPr txBox="1"/>
          <p:nvPr/>
        </p:nvSpPr>
        <p:spPr bwMode="auto">
          <a:xfrm>
            <a:off x="407986" y="831007"/>
            <a:ext cx="3172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prelimary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TDR includes: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3730104-F5C0-FE0B-A228-26299D6B4A77}"/>
              </a:ext>
            </a:extLst>
          </p:cNvPr>
          <p:cNvSpPr txBox="1"/>
          <p:nvPr/>
        </p:nvSpPr>
        <p:spPr bwMode="auto">
          <a:xfrm>
            <a:off x="407988" y="1249715"/>
            <a:ext cx="5473048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Overview and assumptions. 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Functional specifications, scientific requirements and technical constraints.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Materials for the vacuum pipes.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Mechanical design of the vacuum pipes. 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Fabrication and surface treatments.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Vacuum layout. 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</a:rPr>
              <a:t>Installation.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Bakeout: thermal insulation, electrical configuration and procedure.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1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Vacuum control system.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Vacuum commissioning.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Vacuum operation and maintenance.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Quality assurance plan.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Risk management.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Logistics and sustainability.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B54EE1-D7DA-BC6F-C9EF-5B3F28D7D3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997" t="8237" r="7315"/>
          <a:stretch/>
        </p:blipFill>
        <p:spPr>
          <a:xfrm>
            <a:off x="6692900" y="1249715"/>
            <a:ext cx="3473450" cy="2723550"/>
          </a:xfrm>
          <a:prstGeom prst="rect">
            <a:avLst/>
          </a:prstGeom>
        </p:spPr>
      </p:pic>
      <p:pic>
        <p:nvPicPr>
          <p:cNvPr id="10" name="Image 2" descr="Une image contenant cercle, croquis, capture d’écran, conception&#10;&#10;Description générée automatiquement">
            <a:extLst>
              <a:ext uri="{FF2B5EF4-FFF2-40B4-BE49-F238E27FC236}">
                <a16:creationId xmlns:a16="http://schemas.microsoft.com/office/drawing/2014/main" id="{E1F3F9A4-404A-D3A3-730A-67D8C5EC56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4469" y="4275306"/>
            <a:ext cx="2575847" cy="180015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" descr="Une image contenant cercle, capture d’écran, conception&#10;&#10;Description générée automatiquement">
            <a:extLst>
              <a:ext uri="{FF2B5EF4-FFF2-40B4-BE49-F238E27FC236}">
                <a16:creationId xmlns:a16="http://schemas.microsoft.com/office/drawing/2014/main" id="{B26BE514-4732-C6DF-20EA-C51F813633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0386" y="4275307"/>
            <a:ext cx="2575846" cy="180015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6479948-C480-D2C0-D000-199A91AAB63C}"/>
              </a:ext>
            </a:extLst>
          </p:cNvPr>
          <p:cNvSpPr/>
          <p:nvPr/>
        </p:nvSpPr>
        <p:spPr>
          <a:xfrm>
            <a:off x="10316442" y="2204315"/>
            <a:ext cx="1291358" cy="963007"/>
          </a:xfrm>
          <a:prstGeom prst="round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ysClr val="windowText" lastClr="000000"/>
                </a:solidFill>
              </a:rPr>
              <a:t>Installation and repair procedure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C8E1564-5804-32A9-C2E6-BAC9EA5148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32152" y="4277587"/>
            <a:ext cx="2572959" cy="1797874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5537D219-CB1F-9CA4-9F18-7C6020613AFE}"/>
              </a:ext>
            </a:extLst>
          </p:cNvPr>
          <p:cNvSpPr/>
          <p:nvPr/>
        </p:nvSpPr>
        <p:spPr>
          <a:xfrm>
            <a:off x="6602069" y="5157754"/>
            <a:ext cx="304800" cy="32252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260E3DFD-1B0A-23DC-7A8A-F38441CBC433}"/>
              </a:ext>
            </a:extLst>
          </p:cNvPr>
          <p:cNvSpPr/>
          <p:nvPr/>
        </p:nvSpPr>
        <p:spPr>
          <a:xfrm>
            <a:off x="9013964" y="5156256"/>
            <a:ext cx="304800" cy="32252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405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0E7A67-FB52-0835-DBBA-27688076C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E1D16-35AB-431D-4705-F1D3AED8F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D0F2C-4015-811A-6A0C-1B0100B41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21CD0FA4-8FFC-356D-CE85-777EA8D12729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013593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Preliminary Technical Design Report (TDR)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AB4B34D-7852-3359-E0D5-A667ADCF831E}"/>
              </a:ext>
            </a:extLst>
          </p:cNvPr>
          <p:cNvSpPr txBox="1"/>
          <p:nvPr/>
        </p:nvSpPr>
        <p:spPr bwMode="auto">
          <a:xfrm>
            <a:off x="407986" y="831007"/>
            <a:ext cx="3172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prelimary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TDR includes: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3730104-F5C0-FE0B-A228-26299D6B4A77}"/>
              </a:ext>
            </a:extLst>
          </p:cNvPr>
          <p:cNvSpPr txBox="1"/>
          <p:nvPr/>
        </p:nvSpPr>
        <p:spPr bwMode="auto">
          <a:xfrm>
            <a:off x="407988" y="1249715"/>
            <a:ext cx="5473048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Overview and assumptions. 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Functional specifications, scientific requirements and technical constraints.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Materials for the vacuum pipes.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Mechanical design of the vacuum pipes. 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Fabrication and surface treatments.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</a:rPr>
              <a:t>Vacuum layout. 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Installation.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Bakeout: thermal insulation, electrical configuration and procedure.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1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Vacuum control system.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Vacuum commissioning.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Vacuum operation and maintenance.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Quality assurance plan.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Risk management.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Logistics and sustainability. 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6479948-C480-D2C0-D000-199A91AAB63C}"/>
              </a:ext>
            </a:extLst>
          </p:cNvPr>
          <p:cNvSpPr/>
          <p:nvPr/>
        </p:nvSpPr>
        <p:spPr>
          <a:xfrm>
            <a:off x="7355080" y="5383115"/>
            <a:ext cx="3370803" cy="448113"/>
          </a:xfrm>
          <a:prstGeom prst="round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ysClr val="windowText" lastClr="000000"/>
                </a:solidFill>
              </a:rPr>
              <a:t>Compact UHV pumping system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F702C5-DDB1-FCC7-8D97-C41B4CED83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6757" y="1334399"/>
            <a:ext cx="6407451" cy="379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6737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0E7A67-FB52-0835-DBBA-27688076C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E1D16-35AB-431D-4705-F1D3AED8F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D0F2C-4015-811A-6A0C-1B0100B41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21CD0FA4-8FFC-356D-CE85-777EA8D12729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013593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Preliminary Technical Design Report (TDR)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AB4B34D-7852-3359-E0D5-A667ADCF831E}"/>
              </a:ext>
            </a:extLst>
          </p:cNvPr>
          <p:cNvSpPr txBox="1"/>
          <p:nvPr/>
        </p:nvSpPr>
        <p:spPr bwMode="auto">
          <a:xfrm>
            <a:off x="407986" y="831007"/>
            <a:ext cx="3172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prelimary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TDR includes: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3730104-F5C0-FE0B-A228-26299D6B4A77}"/>
              </a:ext>
            </a:extLst>
          </p:cNvPr>
          <p:cNvSpPr txBox="1"/>
          <p:nvPr/>
        </p:nvSpPr>
        <p:spPr bwMode="auto">
          <a:xfrm>
            <a:off x="407988" y="1249715"/>
            <a:ext cx="5473048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Overview and assumptions. 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Functional specifications, scientific requirements and technical constraints.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Materials for the vacuum pipes.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Mechanical design of the vacuum pipes. 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Fabrication and surface treatments.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Vacuum layout. 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Installation.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</a:rPr>
              <a:t>Bakeout: thermal insulation, electrical configuration and procedure.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1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Vacuum control system.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Vacuum commissioning.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Vacuum operation and maintenance.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Quality assurance plan.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Risk management.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Logistics and sustainability.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3E4BE25-896C-90C0-1698-3235D85B48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3041" y="861668"/>
            <a:ext cx="3638342" cy="3394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96FCC85-8321-6766-F188-F5A6BE45826C}"/>
              </a:ext>
            </a:extLst>
          </p:cNvPr>
          <p:cNvSpPr/>
          <p:nvPr/>
        </p:nvSpPr>
        <p:spPr>
          <a:xfrm>
            <a:off x="9266494" y="1852651"/>
            <a:ext cx="2386814" cy="814349"/>
          </a:xfrm>
          <a:prstGeom prst="round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ysClr val="windowText" lastClr="000000"/>
                </a:solidFill>
              </a:rPr>
              <a:t>Temperature distribution at the end of the bakeout (150°C, 7d)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9FE5C0D-AC97-28AC-8CAB-E3057033F7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034" y="4256250"/>
            <a:ext cx="5400675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BF4BC7F-6864-50EC-F3C1-CEAB66CBC8BA}"/>
              </a:ext>
            </a:extLst>
          </p:cNvPr>
          <p:cNvSpPr/>
          <p:nvPr/>
        </p:nvSpPr>
        <p:spPr>
          <a:xfrm>
            <a:off x="8438886" y="5102387"/>
            <a:ext cx="3293039" cy="365126"/>
          </a:xfrm>
          <a:prstGeom prst="round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ysClr val="windowText" lastClr="000000"/>
                </a:solidFill>
              </a:rPr>
              <a:t>Current distribution during bakeout </a:t>
            </a:r>
          </a:p>
        </p:txBody>
      </p:sp>
    </p:spTree>
    <p:extLst>
      <p:ext uri="{BB962C8B-B14F-4D97-AF65-F5344CB8AC3E}">
        <p14:creationId xmlns:p14="http://schemas.microsoft.com/office/powerpoint/2010/main" val="1528468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0E7A67-FB52-0835-DBBA-27688076C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>
            <a:extLst>
              <a:ext uri="{FF2B5EF4-FFF2-40B4-BE49-F238E27FC236}">
                <a16:creationId xmlns:a16="http://schemas.microsoft.com/office/drawing/2014/main" id="{6C18B787-1D49-A815-767D-82213821F2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889" y="3522127"/>
            <a:ext cx="4129580" cy="273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E1D16-35AB-431D-4705-F1D3AED8F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D0F2C-4015-811A-6A0C-1B0100B41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21CD0FA4-8FFC-356D-CE85-777EA8D12729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013593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Preliminary Technical Design Report (TDR)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AB4B34D-7852-3359-E0D5-A667ADCF831E}"/>
              </a:ext>
            </a:extLst>
          </p:cNvPr>
          <p:cNvSpPr txBox="1"/>
          <p:nvPr/>
        </p:nvSpPr>
        <p:spPr bwMode="auto">
          <a:xfrm>
            <a:off x="407986" y="831007"/>
            <a:ext cx="3172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prelimary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TDR includes: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3730104-F5C0-FE0B-A228-26299D6B4A77}"/>
              </a:ext>
            </a:extLst>
          </p:cNvPr>
          <p:cNvSpPr txBox="1"/>
          <p:nvPr/>
        </p:nvSpPr>
        <p:spPr bwMode="auto">
          <a:xfrm>
            <a:off x="407988" y="1249715"/>
            <a:ext cx="5473048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Overview and assumptions. 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Functional specifications, scientific requirements and technical constraints.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Materials for the vacuum pipes.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Mechanical design of the vacuum pipes. 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Fabrication and surface treatments.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Vacuum layout. 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Installation.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Bakeout: thermal insulation, electrical configuration and procedure.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1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Vacuum control system.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Vacuum commissioning.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Vacuum operation and maintenance.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</a:rPr>
              <a:t>Quality assurance plan.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Risk management.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Logistics and sustainability. 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1C130AE9-5EC6-A06B-3786-E52B2BECC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889" y="804905"/>
            <a:ext cx="4226348" cy="276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766741D-4A18-FFD1-53DB-C58E9DB815F5}"/>
              </a:ext>
            </a:extLst>
          </p:cNvPr>
          <p:cNvSpPr/>
          <p:nvPr/>
        </p:nvSpPr>
        <p:spPr>
          <a:xfrm>
            <a:off x="10257238" y="3153477"/>
            <a:ext cx="1526774" cy="1024568"/>
          </a:xfrm>
          <a:prstGeom prst="round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ysClr val="windowText" lastClr="000000"/>
                </a:solidFill>
              </a:rPr>
              <a:t>Air leaks impacts and recovery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1466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0E7A67-FB52-0835-DBBA-27688076C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E1D16-35AB-431D-4705-F1D3AED8F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D0F2C-4015-811A-6A0C-1B0100B41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21CD0FA4-8FFC-356D-CE85-777EA8D12729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013593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Preliminary Technical Design Report (TDR)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AB4B34D-7852-3359-E0D5-A667ADCF831E}"/>
              </a:ext>
            </a:extLst>
          </p:cNvPr>
          <p:cNvSpPr txBox="1"/>
          <p:nvPr/>
        </p:nvSpPr>
        <p:spPr bwMode="auto">
          <a:xfrm>
            <a:off x="407986" y="831007"/>
            <a:ext cx="3172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prelimary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TDR includes: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3730104-F5C0-FE0B-A228-26299D6B4A77}"/>
              </a:ext>
            </a:extLst>
          </p:cNvPr>
          <p:cNvSpPr txBox="1"/>
          <p:nvPr/>
        </p:nvSpPr>
        <p:spPr bwMode="auto">
          <a:xfrm>
            <a:off x="407988" y="1249715"/>
            <a:ext cx="5473048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Overview and assumptions. 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Functional specifications, scientific requirements and technical constraints.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Materials for the vacuum pipes.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Mechanical design of the vacuum pipes. 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Fabrication and surface treatments.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Vacuum layout. 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Installation.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Bakeout: thermal insulation, electrical configuration and procedure.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1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Vacuum control system.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Vacuum commissioning.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Vacuum operation and maintenance.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Quality assurance plan.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</a:rPr>
              <a:t>Risk management.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400" b="0" i="0" u="none" strike="noStrike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Logistics and sustainability.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B7E02D-CDA4-840D-F5DE-B7771CBAEC2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10" r="864"/>
          <a:stretch/>
        </p:blipFill>
        <p:spPr>
          <a:xfrm>
            <a:off x="6096000" y="1344530"/>
            <a:ext cx="5863023" cy="2696791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D112B0A-A559-2597-17AD-3931CE86FD39}"/>
              </a:ext>
            </a:extLst>
          </p:cNvPr>
          <p:cNvSpPr/>
          <p:nvPr/>
        </p:nvSpPr>
        <p:spPr>
          <a:xfrm>
            <a:off x="7655911" y="4114761"/>
            <a:ext cx="2743200" cy="1853331"/>
          </a:xfrm>
          <a:prstGeom prst="round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ysClr val="windowText" lastClr="000000"/>
                </a:solidFill>
              </a:rPr>
              <a:t>Identification of risks of different categories: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ysClr val="windowText" lastClr="000000"/>
                </a:solidFill>
              </a:rPr>
              <a:t>Technical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ysClr val="windowText" lastClr="000000"/>
                </a:solidFill>
              </a:rPr>
              <a:t>Financial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ysClr val="windowText" lastClr="000000"/>
                </a:solidFill>
              </a:rPr>
              <a:t>Safety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ysClr val="windowText" lastClr="000000"/>
                </a:solidFill>
              </a:rPr>
              <a:t>Scope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ysClr val="windowText" lastClr="000000"/>
                </a:solidFill>
              </a:rPr>
              <a:t>Schedule 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4071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0E7A67-FB52-0835-DBBA-27688076C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E1D16-35AB-431D-4705-F1D3AED8F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D0F2C-4015-811A-6A0C-1B0100B41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21CD0FA4-8FFC-356D-CE85-777EA8D12729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013593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Technical Design Report (TDR)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AB4B34D-7852-3359-E0D5-A667ADCF831E}"/>
              </a:ext>
            </a:extLst>
          </p:cNvPr>
          <p:cNvSpPr txBox="1"/>
          <p:nvPr/>
        </p:nvSpPr>
        <p:spPr bwMode="auto">
          <a:xfrm>
            <a:off x="407986" y="952927"/>
            <a:ext cx="9315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New schedule allows the TDR to be updated for changes: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63A39E-9463-72DB-B022-06D3B0B5DF39}"/>
              </a:ext>
            </a:extLst>
          </p:cNvPr>
          <p:cNvSpPr txBox="1"/>
          <p:nvPr/>
        </p:nvSpPr>
        <p:spPr bwMode="auto">
          <a:xfrm>
            <a:off x="407986" y="1418045"/>
            <a:ext cx="9315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P</a:t>
            </a:r>
            <a:r>
              <a:rPr lang="en-GB" b="1" dirty="0" err="1">
                <a:solidFill>
                  <a:schemeClr val="accent6">
                    <a:lumMod val="50000"/>
                  </a:schemeClr>
                </a:solidFill>
              </a:rPr>
              <a:t>reminary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 TDR (Q4 2024) [ET-PP]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D93082-1787-AB23-E70D-EB258AEEE725}"/>
              </a:ext>
            </a:extLst>
          </p:cNvPr>
          <p:cNvSpPr txBox="1"/>
          <p:nvPr/>
        </p:nvSpPr>
        <p:spPr bwMode="auto">
          <a:xfrm>
            <a:off x="407986" y="1883163"/>
            <a:ext cx="9315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Description of the system, materials, assembly, commissioning and risks identification.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EABF8A-539B-7FEA-5C2B-659B65739077}"/>
              </a:ext>
            </a:extLst>
          </p:cNvPr>
          <p:cNvSpPr txBox="1"/>
          <p:nvPr/>
        </p:nvSpPr>
        <p:spPr bwMode="auto">
          <a:xfrm>
            <a:off x="407986" y="2348281"/>
            <a:ext cx="9315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Extended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 TDR (Q4 2025)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68A2C0-E045-06CE-27F7-FA40358BC5DB}"/>
              </a:ext>
            </a:extLst>
          </p:cNvPr>
          <p:cNvSpPr txBox="1"/>
          <p:nvPr/>
        </p:nvSpPr>
        <p:spPr bwMode="auto">
          <a:xfrm>
            <a:off x="407986" y="2813399"/>
            <a:ext cx="10310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Detailing of all the chapters of the preliminary version (with in-depth reports). Logistics and sustainability further investigated. Preliminary cost estimation. Integration with civil engineering.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E70362-C8FD-915A-BCF6-FF3F7A9C2C70}"/>
              </a:ext>
            </a:extLst>
          </p:cNvPr>
          <p:cNvSpPr txBox="1"/>
          <p:nvPr/>
        </p:nvSpPr>
        <p:spPr bwMode="auto">
          <a:xfrm>
            <a:off x="407986" y="3555516"/>
            <a:ext cx="9315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Final TDR (Q4 2027)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041399-5B3E-8F4F-BF67-BD16B1851F43}"/>
              </a:ext>
            </a:extLst>
          </p:cNvPr>
          <p:cNvSpPr txBox="1"/>
          <p:nvPr/>
        </p:nvSpPr>
        <p:spPr bwMode="auto">
          <a:xfrm>
            <a:off x="407986" y="4020634"/>
            <a:ext cx="9315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Final version with optimal solutions. Full detailing of chapters. Full integration with civil engineering considering all the other services (HVAC, fire safety, …). 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4356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53C982-9571-8C86-5653-BCC107C722B6}"/>
              </a:ext>
            </a:extLst>
          </p:cNvPr>
          <p:cNvSpPr txBox="1"/>
          <p:nvPr/>
        </p:nvSpPr>
        <p:spPr>
          <a:xfrm>
            <a:off x="407081" y="1858015"/>
            <a:ext cx="10873495" cy="2654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main objectives are:</a:t>
            </a:r>
          </a:p>
          <a:p>
            <a:endParaRPr lang="en-US" sz="105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B050"/>
                </a:solidFill>
              </a:rPr>
              <a:t>Coordinate the contributions 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of all parties involved in the study of ET beampipes.</a:t>
            </a:r>
          </a:p>
          <a:p>
            <a:endParaRPr lang="en-GB" sz="10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Design, manufacture, assemble, and test a </a:t>
            </a:r>
            <a:r>
              <a:rPr lang="en-GB" b="1" dirty="0">
                <a:solidFill>
                  <a:srgbClr val="00B050"/>
                </a:solidFill>
              </a:rPr>
              <a:t>pilot</a:t>
            </a:r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>
                <a:solidFill>
                  <a:srgbClr val="00B050"/>
                </a:solidFill>
              </a:rPr>
              <a:t>sector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 of the selected ET beampipe vacuum systems.</a:t>
            </a:r>
          </a:p>
          <a:p>
            <a:pPr>
              <a:buFont typeface="Courier New" panose="02070309020205020404" pitchFamily="49" charset="0"/>
              <a:buChar char="o"/>
            </a:pPr>
            <a:endParaRPr lang="en-GB" sz="10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Preparing and writing the ‘</a:t>
            </a:r>
            <a:r>
              <a:rPr lang="en-GB" b="1" dirty="0">
                <a:solidFill>
                  <a:srgbClr val="00B050"/>
                </a:solidFill>
              </a:rPr>
              <a:t>Technical Design Report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’ for the vacuum systems of the ET’s arms, including cost estimations. </a:t>
            </a:r>
          </a:p>
          <a:p>
            <a:endParaRPr lang="en-GB" sz="10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Contact and sharing of information with the </a:t>
            </a:r>
            <a:r>
              <a:rPr lang="en-GB" b="1" dirty="0">
                <a:solidFill>
                  <a:srgbClr val="00B050"/>
                </a:solidFill>
              </a:rPr>
              <a:t>Cosmic Explorer community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A5BAC64C-858D-AAFA-C0C5-E2238BB6B10C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137602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CERN activities on ET beampipe vacuum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502385-37B4-0A05-F00B-092B44867086}"/>
              </a:ext>
            </a:extLst>
          </p:cNvPr>
          <p:cNvSpPr txBox="1"/>
          <p:nvPr/>
        </p:nvSpPr>
        <p:spPr>
          <a:xfrm>
            <a:off x="459000" y="1145173"/>
            <a:ext cx="116136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Since September 2022, a collaboration between CERN-INFN-NIKHEF-IFAE has been established</a:t>
            </a: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en-GB" sz="1800" dirty="0">
                <a:solidFill>
                  <a:schemeClr val="bg2">
                    <a:lumMod val="10000"/>
                  </a:schemeClr>
                </a:solidFill>
                <a:effectLst/>
                <a:ea typeface="Calibri" panose="020F0502020204030204" pitchFamily="34" charset="0"/>
              </a:rPr>
              <a:t>management has been assigned to ETO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4288625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6C67D7-D3CA-E6A2-125A-5C261372F2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B7480-34A9-A361-7657-169032C3A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4C2D8-5F97-32DE-31F0-5B883BA56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C805EF3-CF07-CC39-7EE3-DCFAEE10D33D}"/>
              </a:ext>
            </a:extLst>
          </p:cNvPr>
          <p:cNvSpPr/>
          <p:nvPr/>
        </p:nvSpPr>
        <p:spPr>
          <a:xfrm>
            <a:off x="8443514" y="1215520"/>
            <a:ext cx="3417095" cy="4240927"/>
          </a:xfrm>
          <a:prstGeom prst="roundRect">
            <a:avLst>
              <a:gd name="adj" fmla="val 5866"/>
            </a:avLst>
          </a:prstGeom>
          <a:solidFill>
            <a:srgbClr val="0033A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t"/>
          <a:lstStyle/>
          <a:p>
            <a:pPr algn="ctr"/>
            <a:r>
              <a:rPr lang="en-US" b="1" dirty="0"/>
              <a:t>Vacuum layout &amp; operations</a:t>
            </a:r>
            <a:endParaRPr lang="en-GB" b="1" dirty="0"/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E29AE5AF-E225-4CCE-C1EA-9C6B45A048FE}"/>
              </a:ext>
            </a:extLst>
          </p:cNvPr>
          <p:cNvSpPr txBox="1">
            <a:spLocks/>
          </p:cNvSpPr>
          <p:nvPr/>
        </p:nvSpPr>
        <p:spPr>
          <a:xfrm>
            <a:off x="407988" y="350684"/>
            <a:ext cx="10296524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Main areas for cost reduction and potential solutions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440613E-E4D3-D490-23B6-8CAB9324B86E}"/>
              </a:ext>
            </a:extLst>
          </p:cNvPr>
          <p:cNvSpPr/>
          <p:nvPr/>
        </p:nvSpPr>
        <p:spPr>
          <a:xfrm>
            <a:off x="4932345" y="1215520"/>
            <a:ext cx="3417094" cy="4240927"/>
          </a:xfrm>
          <a:prstGeom prst="roundRect">
            <a:avLst>
              <a:gd name="adj" fmla="val 5866"/>
            </a:avLst>
          </a:prstGeom>
          <a:solidFill>
            <a:srgbClr val="328E79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t"/>
          <a:lstStyle/>
          <a:p>
            <a:pPr algn="ctr"/>
            <a:r>
              <a:rPr lang="en-US" b="1" dirty="0"/>
              <a:t>Materials</a:t>
            </a:r>
            <a:endParaRPr lang="en-GB" b="1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6906C24-0423-9023-E11C-9A54D7FADD4E}"/>
              </a:ext>
            </a:extLst>
          </p:cNvPr>
          <p:cNvSpPr/>
          <p:nvPr/>
        </p:nvSpPr>
        <p:spPr>
          <a:xfrm>
            <a:off x="1488662" y="1215520"/>
            <a:ext cx="3349607" cy="4240927"/>
          </a:xfrm>
          <a:prstGeom prst="roundRect">
            <a:avLst>
              <a:gd name="adj" fmla="val 5866"/>
            </a:avLst>
          </a:prstGeom>
          <a:solidFill>
            <a:srgbClr val="7030A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t"/>
          <a:lstStyle/>
          <a:p>
            <a:pPr algn="ctr"/>
            <a:r>
              <a:rPr lang="en-US" b="1" dirty="0"/>
              <a:t>Design</a:t>
            </a:r>
          </a:p>
          <a:p>
            <a:pPr algn="ctr"/>
            <a:endParaRPr lang="en-GB" b="1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FB27638-53CF-3C3C-2C59-868F2C1580C5}"/>
              </a:ext>
            </a:extLst>
          </p:cNvPr>
          <p:cNvSpPr/>
          <p:nvPr/>
        </p:nvSpPr>
        <p:spPr>
          <a:xfrm>
            <a:off x="8674658" y="1738318"/>
            <a:ext cx="2954805" cy="3448585"/>
          </a:xfrm>
          <a:prstGeom prst="roundRect">
            <a:avLst>
              <a:gd name="adj" fmla="val 12136"/>
            </a:avLst>
          </a:prstGeom>
          <a:solidFill>
            <a:schemeClr val="bg1"/>
          </a:solidFill>
          <a:ln w="1270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00B050"/>
                </a:solidFill>
              </a:rPr>
              <a:t>Bakeout temperature &amp; duration </a:t>
            </a:r>
            <a:r>
              <a:rPr lang="en-GB" sz="1600" b="1" dirty="0">
                <a:solidFill>
                  <a:srgbClr val="00B050"/>
                </a:solidFill>
              </a:rPr>
              <a:t>optimisation</a:t>
            </a:r>
          </a:p>
          <a:p>
            <a:pPr algn="ctr"/>
            <a:endParaRPr lang="en-US" sz="800" b="1" dirty="0">
              <a:solidFill>
                <a:srgbClr val="00B050"/>
              </a:solidFill>
            </a:endParaRPr>
          </a:p>
          <a:p>
            <a:pPr algn="ctr"/>
            <a:r>
              <a:rPr lang="en-US" sz="1600" b="1" dirty="0">
                <a:solidFill>
                  <a:srgbClr val="00B050"/>
                </a:solidFill>
              </a:rPr>
              <a:t>Insulation material selection</a:t>
            </a:r>
          </a:p>
          <a:p>
            <a:pPr algn="ctr"/>
            <a:endParaRPr lang="en-US" sz="800" b="1" dirty="0">
              <a:solidFill>
                <a:srgbClr val="00B050"/>
              </a:solidFill>
            </a:endParaRPr>
          </a:p>
          <a:p>
            <a:pPr algn="ctr"/>
            <a:r>
              <a:rPr lang="en-US" sz="1600" b="1" dirty="0">
                <a:solidFill>
                  <a:srgbClr val="00B050"/>
                </a:solidFill>
              </a:rPr>
              <a:t>Vacuum sectorization</a:t>
            </a:r>
          </a:p>
          <a:p>
            <a:pPr algn="ctr"/>
            <a:endParaRPr lang="en-US" sz="800" b="1" dirty="0">
              <a:solidFill>
                <a:srgbClr val="00B050"/>
              </a:solidFill>
            </a:endParaRPr>
          </a:p>
          <a:p>
            <a:pPr algn="ctr"/>
            <a:r>
              <a:rPr lang="en-US" sz="1600" b="1" dirty="0">
                <a:solidFill>
                  <a:srgbClr val="00B050"/>
                </a:solidFill>
              </a:rPr>
              <a:t>Pumping modules design</a:t>
            </a:r>
          </a:p>
          <a:p>
            <a:pPr algn="ctr"/>
            <a:endParaRPr lang="en-US" sz="1600" b="1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…</a:t>
            </a:r>
          </a:p>
          <a:p>
            <a:pPr algn="ctr"/>
            <a:endParaRPr lang="en-US" sz="1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2AB6C9B-BD3C-4932-4C05-24DCDB5A7499}"/>
              </a:ext>
            </a:extLst>
          </p:cNvPr>
          <p:cNvSpPr/>
          <p:nvPr/>
        </p:nvSpPr>
        <p:spPr>
          <a:xfrm>
            <a:off x="5128723" y="1738319"/>
            <a:ext cx="3024336" cy="2238918"/>
          </a:xfrm>
          <a:prstGeom prst="roundRect">
            <a:avLst>
              <a:gd name="adj" fmla="val 12136"/>
            </a:avLst>
          </a:prstGeom>
          <a:solidFill>
            <a:schemeClr val="bg1"/>
          </a:solidFill>
          <a:ln w="12700">
            <a:solidFill>
              <a:srgbClr val="328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00B050"/>
                </a:solidFill>
              </a:rPr>
              <a:t>Low H</a:t>
            </a:r>
            <a:r>
              <a:rPr lang="en-US" sz="1600" b="1" baseline="-25000" dirty="0">
                <a:solidFill>
                  <a:srgbClr val="00B050"/>
                </a:solidFill>
              </a:rPr>
              <a:t>2</a:t>
            </a:r>
            <a:r>
              <a:rPr lang="en-US" sz="1600" b="1" dirty="0">
                <a:solidFill>
                  <a:srgbClr val="00B050"/>
                </a:solidFill>
              </a:rPr>
              <a:t> content/outgassing rate</a:t>
            </a:r>
          </a:p>
          <a:p>
            <a:pPr algn="ctr"/>
            <a:endParaRPr lang="en-US" sz="800" b="1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sz="1600" b="1" dirty="0">
                <a:solidFill>
                  <a:srgbClr val="00B050"/>
                </a:solidFill>
              </a:rPr>
              <a:t>Lower cost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than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304L</a:t>
            </a:r>
          </a:p>
          <a:p>
            <a:pPr algn="ctr"/>
            <a:endParaRPr lang="en-US" sz="800" b="1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Possibility to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avoid high temperature degassing treatments </a:t>
            </a:r>
          </a:p>
          <a:p>
            <a:pPr algn="ctr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(e.g. 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vacuum firing 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or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 air bakeout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789663E-207C-8E23-D161-B56B50EA9D66}"/>
              </a:ext>
            </a:extLst>
          </p:cNvPr>
          <p:cNvSpPr/>
          <p:nvPr/>
        </p:nvSpPr>
        <p:spPr>
          <a:xfrm>
            <a:off x="5128724" y="4178792"/>
            <a:ext cx="3024335" cy="1008112"/>
          </a:xfrm>
          <a:prstGeom prst="roundRect">
            <a:avLst>
              <a:gd name="adj" fmla="val 12136"/>
            </a:avLst>
          </a:prstGeom>
          <a:solidFill>
            <a:schemeClr val="bg1"/>
          </a:solidFill>
          <a:ln w="12700">
            <a:solidFill>
              <a:srgbClr val="328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Ferritic alloys</a:t>
            </a:r>
          </a:p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Mild steels and ferritic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StS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2F28E34-D28A-685A-E81D-DEAFAB0B49EC}"/>
              </a:ext>
            </a:extLst>
          </p:cNvPr>
          <p:cNvSpPr/>
          <p:nvPr/>
        </p:nvSpPr>
        <p:spPr>
          <a:xfrm>
            <a:off x="1640475" y="1738319"/>
            <a:ext cx="3045983" cy="2238918"/>
          </a:xfrm>
          <a:prstGeom prst="roundRect">
            <a:avLst>
              <a:gd name="adj" fmla="val 12136"/>
            </a:avLst>
          </a:prstGeom>
          <a:solidFill>
            <a:schemeClr val="bg1"/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rgbClr val="00B050"/>
                </a:solidFill>
              </a:rPr>
              <a:t>Fast and lean beampipe production</a:t>
            </a:r>
          </a:p>
          <a:p>
            <a:pPr algn="ctr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(~8000 – 15 m modules required)</a:t>
            </a:r>
          </a:p>
          <a:p>
            <a:pPr algn="ctr"/>
            <a:endParaRPr lang="en-US" sz="800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sz="1600" b="1" dirty="0">
                <a:solidFill>
                  <a:srgbClr val="00B050"/>
                </a:solidFill>
              </a:rPr>
              <a:t>Easy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to </a:t>
            </a:r>
            <a:r>
              <a:rPr lang="en-US" sz="1600" b="1" dirty="0">
                <a:solidFill>
                  <a:srgbClr val="00B050"/>
                </a:solidFill>
              </a:rPr>
              <a:t>handle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in an underground environment</a:t>
            </a:r>
          </a:p>
          <a:p>
            <a:pPr algn="ctr"/>
            <a:endParaRPr lang="en-US" sz="800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sz="1600" b="1" dirty="0">
                <a:solidFill>
                  <a:srgbClr val="00B050"/>
                </a:solidFill>
              </a:rPr>
              <a:t>Less expensive bakeout</a:t>
            </a:r>
          </a:p>
          <a:p>
            <a:pPr algn="ctr"/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(bakeout typically done via direct joule effect)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43F4439-8687-8497-95C3-837CD9631388}"/>
              </a:ext>
            </a:extLst>
          </p:cNvPr>
          <p:cNvSpPr/>
          <p:nvPr/>
        </p:nvSpPr>
        <p:spPr>
          <a:xfrm>
            <a:off x="1640475" y="4178791"/>
            <a:ext cx="3045983" cy="1027095"/>
          </a:xfrm>
          <a:prstGeom prst="roundRect">
            <a:avLst>
              <a:gd name="adj" fmla="val 12136"/>
            </a:avLst>
          </a:prstGeom>
          <a:solidFill>
            <a:schemeClr val="bg1"/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Thin-walled corrugated beampipe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66A553-8FBC-C8CA-534E-7A32DA9B8785}"/>
              </a:ext>
            </a:extLst>
          </p:cNvPr>
          <p:cNvSpPr txBox="1"/>
          <p:nvPr/>
        </p:nvSpPr>
        <p:spPr>
          <a:xfrm>
            <a:off x="214685" y="2719278"/>
            <a:ext cx="121250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Objectives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BBC764-42AF-A4A7-EE8F-5922CFBFF22A}"/>
              </a:ext>
            </a:extLst>
          </p:cNvPr>
          <p:cNvSpPr txBox="1"/>
          <p:nvPr/>
        </p:nvSpPr>
        <p:spPr>
          <a:xfrm>
            <a:off x="293196" y="4415339"/>
            <a:ext cx="113399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Potential</a:t>
            </a:r>
          </a:p>
          <a:p>
            <a:pPr algn="ctr"/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solution</a:t>
            </a:r>
          </a:p>
        </p:txBody>
      </p:sp>
    </p:spTree>
    <p:extLst>
      <p:ext uri="{BB962C8B-B14F-4D97-AF65-F5344CB8AC3E}">
        <p14:creationId xmlns:p14="http://schemas.microsoft.com/office/powerpoint/2010/main" val="415036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A5BAC64C-858D-AAFA-C0C5-E2238BB6B10C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137602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Completed ET beampipe studies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FA200E8-2013-A36B-74E7-8BFDD2326AC3}"/>
              </a:ext>
            </a:extLst>
          </p:cNvPr>
          <p:cNvGrpSpPr/>
          <p:nvPr/>
        </p:nvGrpSpPr>
        <p:grpSpPr>
          <a:xfrm>
            <a:off x="7070519" y="1411745"/>
            <a:ext cx="4713492" cy="887845"/>
            <a:chOff x="7070520" y="1215438"/>
            <a:chExt cx="4713492" cy="887845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3D9BD219-D2F8-9895-D376-64C4FA104BD1}"/>
                </a:ext>
              </a:extLst>
            </p:cNvPr>
            <p:cNvSpPr/>
            <p:nvPr/>
          </p:nvSpPr>
          <p:spPr>
            <a:xfrm>
              <a:off x="7070520" y="1215438"/>
              <a:ext cx="4713492" cy="466666"/>
            </a:xfrm>
            <a:prstGeom prst="roundRect">
              <a:avLst>
                <a:gd name="adj" fmla="val 20278"/>
              </a:avLst>
            </a:prstGeom>
            <a:solidFill>
              <a:srgbClr val="7030A0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t"/>
            <a:lstStyle/>
            <a:p>
              <a:r>
                <a:rPr lang="en-US" sz="1600" b="1" dirty="0"/>
                <a:t>Design</a:t>
              </a:r>
              <a:endParaRPr lang="en-GB" sz="1600" b="1" dirty="0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4ECF2468-E174-110D-2E01-D6DCAAFD8F7B}"/>
                </a:ext>
              </a:extLst>
            </p:cNvPr>
            <p:cNvSpPr/>
            <p:nvPr/>
          </p:nvSpPr>
          <p:spPr>
            <a:xfrm>
              <a:off x="8074031" y="1557558"/>
              <a:ext cx="3557581" cy="545725"/>
            </a:xfrm>
            <a:prstGeom prst="roundRect">
              <a:avLst>
                <a:gd name="adj" fmla="val 12136"/>
              </a:avLst>
            </a:prstGeom>
            <a:solidFill>
              <a:schemeClr val="bg1"/>
            </a:solidFill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2">
                      <a:lumMod val="10000"/>
                    </a:schemeClr>
                  </a:solidFill>
                </a:rPr>
                <a:t>Corrugated beampipe profile design</a:t>
              </a:r>
            </a:p>
            <a:p>
              <a:pPr algn="ctr"/>
              <a:r>
                <a:rPr lang="en-US" sz="1400" dirty="0">
                  <a:solidFill>
                    <a:schemeClr val="bg2">
                      <a:lumMod val="10000"/>
                    </a:schemeClr>
                  </a:solidFill>
                </a:rPr>
                <a:t>Supporting system and transfer function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A2AA772D-338B-3878-3544-49ABDC8B9A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020" t="8801" b="8801"/>
          <a:stretch/>
        </p:blipFill>
        <p:spPr>
          <a:xfrm>
            <a:off x="593193" y="1358293"/>
            <a:ext cx="3602120" cy="2684981"/>
          </a:xfrm>
          <a:prstGeom prst="roundRect">
            <a:avLst>
              <a:gd name="adj" fmla="val 544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7FB8993B-7D4B-6CF5-E178-9A78EFCC352F}"/>
              </a:ext>
            </a:extLst>
          </p:cNvPr>
          <p:cNvGrpSpPr/>
          <p:nvPr/>
        </p:nvGrpSpPr>
        <p:grpSpPr>
          <a:xfrm>
            <a:off x="7070519" y="2411483"/>
            <a:ext cx="4713492" cy="1392261"/>
            <a:chOff x="7070520" y="2124088"/>
            <a:chExt cx="4713492" cy="1392261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43642916-8777-EEF3-3CB3-628CCC31A747}"/>
                </a:ext>
              </a:extLst>
            </p:cNvPr>
            <p:cNvSpPr/>
            <p:nvPr/>
          </p:nvSpPr>
          <p:spPr>
            <a:xfrm>
              <a:off x="7070520" y="2124088"/>
              <a:ext cx="4713492" cy="466666"/>
            </a:xfrm>
            <a:prstGeom prst="roundRect">
              <a:avLst>
                <a:gd name="adj" fmla="val 20278"/>
              </a:avLst>
            </a:prstGeom>
            <a:solidFill>
              <a:srgbClr val="80AEB8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t"/>
            <a:lstStyle/>
            <a:p>
              <a:r>
                <a:rPr lang="en-US" sz="1600" b="1" dirty="0"/>
                <a:t>Materials</a:t>
              </a:r>
              <a:endParaRPr lang="en-GB" sz="1600" b="1" dirty="0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D5D24288-4F18-D06A-17C4-0CDBA28388B3}"/>
                </a:ext>
              </a:extLst>
            </p:cNvPr>
            <p:cNvSpPr/>
            <p:nvPr/>
          </p:nvSpPr>
          <p:spPr>
            <a:xfrm>
              <a:off x="8074031" y="2470112"/>
              <a:ext cx="3557581" cy="1046237"/>
            </a:xfrm>
            <a:prstGeom prst="roundRect">
              <a:avLst>
                <a:gd name="adj" fmla="val 12136"/>
              </a:avLst>
            </a:prstGeom>
            <a:solidFill>
              <a:srgbClr val="FFFFFF"/>
            </a:solidFill>
            <a:ln w="19050">
              <a:solidFill>
                <a:srgbClr val="328E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400" dirty="0">
                  <a:solidFill>
                    <a:schemeClr val="bg2">
                      <a:lumMod val="10000"/>
                    </a:schemeClr>
                  </a:solidFill>
                </a:rPr>
                <a:t>UHV characterisation of ferritic alloys</a:t>
              </a:r>
            </a:p>
            <a:p>
              <a:pPr algn="ctr"/>
              <a:r>
                <a:rPr lang="en-GB" sz="1400" dirty="0">
                  <a:solidFill>
                    <a:schemeClr val="bg2">
                      <a:lumMod val="10000"/>
                    </a:schemeClr>
                  </a:solidFill>
                </a:rPr>
                <a:t>Welding parameters optimisation</a:t>
              </a:r>
            </a:p>
            <a:p>
              <a:pPr algn="ctr"/>
              <a:r>
                <a:rPr lang="en-GB" sz="1400" dirty="0">
                  <a:solidFill>
                    <a:schemeClr val="bg2">
                      <a:lumMod val="10000"/>
                    </a:schemeClr>
                  </a:solidFill>
                </a:rPr>
                <a:t>Magnetic properties of ferritic alloys</a:t>
              </a:r>
            </a:p>
            <a:p>
              <a:pPr algn="ctr"/>
              <a:r>
                <a:rPr lang="en-GB" sz="1400" i="1" dirty="0">
                  <a:solidFill>
                    <a:schemeClr val="bg2">
                      <a:lumMod val="10000"/>
                    </a:schemeClr>
                  </a:solidFill>
                </a:rPr>
                <a:t>Corrosion studies (ongoing with </a:t>
              </a:r>
              <a:r>
                <a:rPr lang="en-GB" sz="1400" i="1" dirty="0" err="1">
                  <a:solidFill>
                    <a:schemeClr val="bg2">
                      <a:lumMod val="10000"/>
                    </a:schemeClr>
                  </a:solidFill>
                </a:rPr>
                <a:t>UGhent</a:t>
              </a:r>
              <a:r>
                <a:rPr lang="en-GB" sz="1400" i="1" dirty="0">
                  <a:solidFill>
                    <a:schemeClr val="bg2">
                      <a:lumMod val="10000"/>
                    </a:schemeClr>
                  </a:solidFill>
                </a:rPr>
                <a:t>)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5B4A63B-18B6-0646-EAEB-595715EA62F7}"/>
              </a:ext>
            </a:extLst>
          </p:cNvPr>
          <p:cNvGrpSpPr/>
          <p:nvPr/>
        </p:nvGrpSpPr>
        <p:grpSpPr>
          <a:xfrm>
            <a:off x="7070519" y="3915637"/>
            <a:ext cx="4713492" cy="951316"/>
            <a:chOff x="7070520" y="3609132"/>
            <a:chExt cx="4713492" cy="95131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45DB9673-2862-472E-4C1C-5186F68DC261}"/>
                </a:ext>
              </a:extLst>
            </p:cNvPr>
            <p:cNvSpPr/>
            <p:nvPr/>
          </p:nvSpPr>
          <p:spPr>
            <a:xfrm>
              <a:off x="7070520" y="3609132"/>
              <a:ext cx="4713492" cy="466666"/>
            </a:xfrm>
            <a:prstGeom prst="roundRect">
              <a:avLst>
                <a:gd name="adj" fmla="val 20278"/>
              </a:avLst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t"/>
            <a:lstStyle/>
            <a:p>
              <a:r>
                <a:rPr lang="en-US" sz="1600" b="1" dirty="0"/>
                <a:t>Post-manufacturing treatments</a:t>
              </a:r>
              <a:endParaRPr lang="en-GB" sz="1600" b="1" dirty="0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42DED982-0133-9D4F-CA77-BEAD824E80DD}"/>
                </a:ext>
              </a:extLst>
            </p:cNvPr>
            <p:cNvSpPr/>
            <p:nvPr/>
          </p:nvSpPr>
          <p:spPr>
            <a:xfrm>
              <a:off x="8074032" y="3973533"/>
              <a:ext cx="3557581" cy="586915"/>
            </a:xfrm>
            <a:prstGeom prst="roundRect">
              <a:avLst>
                <a:gd name="adj" fmla="val 12136"/>
              </a:avLst>
            </a:prstGeom>
            <a:solidFill>
              <a:srgbClr val="FFFFFF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400" dirty="0">
                  <a:solidFill>
                    <a:schemeClr val="bg2">
                      <a:lumMod val="10000"/>
                    </a:schemeClr>
                  </a:solidFill>
                </a:rPr>
                <a:t>Industrial facilities cleanliness assessment</a:t>
              </a:r>
              <a:endParaRPr lang="en-GB" sz="1400" dirty="0">
                <a:solidFill>
                  <a:schemeClr val="bg2">
                    <a:lumMod val="10000"/>
                  </a:schemeClr>
                </a:solidFill>
              </a:endParaRPr>
            </a:p>
            <a:p>
              <a:pPr algn="ctr"/>
              <a:r>
                <a:rPr lang="en-GB" sz="1400" dirty="0">
                  <a:solidFill>
                    <a:schemeClr val="bg2">
                      <a:lumMod val="10000"/>
                    </a:schemeClr>
                  </a:solidFill>
                </a:rPr>
                <a:t>Robot cleaning performance</a:t>
              </a:r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5F2A280-0FCA-B6C5-697F-3BB48673B2B5}"/>
              </a:ext>
            </a:extLst>
          </p:cNvPr>
          <p:cNvGrpSpPr/>
          <p:nvPr/>
        </p:nvGrpSpPr>
        <p:grpSpPr>
          <a:xfrm>
            <a:off x="7070520" y="4978845"/>
            <a:ext cx="4713492" cy="1062088"/>
            <a:chOff x="7070521" y="4782538"/>
            <a:chExt cx="4713492" cy="1062088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C5CFDABD-6831-B472-7649-EE54127B492A}"/>
                </a:ext>
              </a:extLst>
            </p:cNvPr>
            <p:cNvSpPr/>
            <p:nvPr/>
          </p:nvSpPr>
          <p:spPr>
            <a:xfrm>
              <a:off x="7070521" y="4782538"/>
              <a:ext cx="4713492" cy="466666"/>
            </a:xfrm>
            <a:prstGeom prst="roundRect">
              <a:avLst>
                <a:gd name="adj" fmla="val 20278"/>
              </a:avLst>
            </a:prstGeom>
            <a:solidFill>
              <a:srgbClr val="0033A0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t"/>
            <a:lstStyle/>
            <a:p>
              <a:r>
                <a:rPr lang="en-US" sz="1600" b="1" dirty="0"/>
                <a:t>Vacuum</a:t>
              </a:r>
              <a:endParaRPr lang="en-GB" sz="1600" b="1" dirty="0"/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FE4E76AD-0763-8788-26F1-B6C384FE64F9}"/>
                </a:ext>
              </a:extLst>
            </p:cNvPr>
            <p:cNvSpPr/>
            <p:nvPr/>
          </p:nvSpPr>
          <p:spPr>
            <a:xfrm>
              <a:off x="8074031" y="5124518"/>
              <a:ext cx="3557581" cy="720108"/>
            </a:xfrm>
            <a:prstGeom prst="roundRect">
              <a:avLst>
                <a:gd name="adj" fmla="val 12136"/>
              </a:avLst>
            </a:prstGeom>
            <a:solidFill>
              <a:schemeClr val="bg1"/>
            </a:solidFill>
            <a:ln w="19050"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2">
                      <a:lumMod val="10000"/>
                    </a:schemeClr>
                  </a:solidFill>
                </a:rPr>
                <a:t>Bakeout simulation and </a:t>
              </a:r>
              <a:r>
                <a:rPr lang="en-US" sz="1400" dirty="0" err="1">
                  <a:solidFill>
                    <a:schemeClr val="bg2">
                      <a:lumMod val="10000"/>
                    </a:schemeClr>
                  </a:solidFill>
                </a:rPr>
                <a:t>optimisation</a:t>
              </a:r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  <a:p>
              <a:pPr algn="ctr"/>
              <a:r>
                <a:rPr lang="en-US" sz="1400" dirty="0">
                  <a:solidFill>
                    <a:schemeClr val="bg2">
                      <a:lumMod val="10000"/>
                    </a:schemeClr>
                  </a:solidFill>
                </a:rPr>
                <a:t>Insulation performance studies</a:t>
              </a:r>
            </a:p>
            <a:p>
              <a:pPr algn="ctr"/>
              <a:r>
                <a:rPr lang="en-US" sz="1400" dirty="0">
                  <a:solidFill>
                    <a:schemeClr val="bg2">
                      <a:lumMod val="10000"/>
                    </a:schemeClr>
                  </a:solidFill>
                </a:rPr>
                <a:t>Preliminary vacuum system design</a:t>
              </a: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84EBE84A-059D-31CE-6852-AD956E2AC3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387" y="4174288"/>
            <a:ext cx="3665225" cy="162361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3FB34DD-049A-161D-FCDC-3FCF01D68EE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4414"/>
          <a:stretch/>
        </p:blipFill>
        <p:spPr>
          <a:xfrm>
            <a:off x="4301983" y="1358293"/>
            <a:ext cx="2591025" cy="4370549"/>
          </a:xfrm>
          <a:prstGeom prst="roundRect">
            <a:avLst>
              <a:gd name="adj" fmla="val 4903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78247D4-064F-00BB-792E-2E385BD0EB09}"/>
              </a:ext>
            </a:extLst>
          </p:cNvPr>
          <p:cNvSpPr txBox="1"/>
          <p:nvPr/>
        </p:nvSpPr>
        <p:spPr>
          <a:xfrm>
            <a:off x="7482838" y="815203"/>
            <a:ext cx="414877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rgbClr val="303030"/>
                </a:solidFill>
              </a:rPr>
              <a:t>Examples of completed studies </a:t>
            </a:r>
          </a:p>
          <a:p>
            <a:pPr algn="ctr"/>
            <a:r>
              <a:rPr lang="en-US" sz="1600" dirty="0">
                <a:solidFill>
                  <a:srgbClr val="303030"/>
                </a:solidFill>
              </a:rPr>
              <a:t>(not exhaustive list)</a:t>
            </a:r>
            <a:endParaRPr lang="en-GB" sz="1600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708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81175-6037-40CE-6BE3-2D3AB3B91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AC90D-F1F9-48F4-5277-9496853EE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AE7E1-133F-CDAA-D30C-42B7C3B74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758DAAD1-3878-BAE3-DD4E-4E95B5874EF4}"/>
              </a:ext>
            </a:extLst>
          </p:cNvPr>
          <p:cNvSpPr txBox="1">
            <a:spLocks/>
          </p:cNvSpPr>
          <p:nvPr/>
        </p:nvSpPr>
        <p:spPr>
          <a:xfrm>
            <a:off x="407988" y="290073"/>
            <a:ext cx="6366524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The ET pilot sector mock-up</a:t>
            </a:r>
          </a:p>
        </p:txBody>
      </p:sp>
      <p:pic>
        <p:nvPicPr>
          <p:cNvPr id="3" name="Picture 10">
            <a:extLst>
              <a:ext uri="{FF2B5EF4-FFF2-40B4-BE49-F238E27FC236}">
                <a16:creationId xmlns:a16="http://schemas.microsoft.com/office/drawing/2014/main" id="{C53C6851-B13F-AFA6-7838-6142B8D81F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7506030" y="2153064"/>
            <a:ext cx="3850243" cy="279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5495C2-5A2F-76D3-7362-129A931D1B25}"/>
              </a:ext>
            </a:extLst>
          </p:cNvPr>
          <p:cNvSpPr txBox="1"/>
          <p:nvPr/>
        </p:nvSpPr>
        <p:spPr>
          <a:xfrm>
            <a:off x="407988" y="974292"/>
            <a:ext cx="116601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>
                <a:solidFill>
                  <a:srgbClr val="303030"/>
                </a:solidFill>
              </a:rPr>
              <a:t>Objectives: Test sleeve joints for welding and cutting, including cleanliness and dust assessment during welding.</a:t>
            </a:r>
          </a:p>
        </p:txBody>
      </p:sp>
      <p:grpSp>
        <p:nvGrpSpPr>
          <p:cNvPr id="1024" name="Group 1023">
            <a:extLst>
              <a:ext uri="{FF2B5EF4-FFF2-40B4-BE49-F238E27FC236}">
                <a16:creationId xmlns:a16="http://schemas.microsoft.com/office/drawing/2014/main" id="{1BFEE2FD-2486-EF77-56DC-CC3C6A7F9898}"/>
              </a:ext>
            </a:extLst>
          </p:cNvPr>
          <p:cNvGrpSpPr/>
          <p:nvPr/>
        </p:nvGrpSpPr>
        <p:grpSpPr>
          <a:xfrm>
            <a:off x="787033" y="1529187"/>
            <a:ext cx="5882933" cy="2070914"/>
            <a:chOff x="5436944" y="3798812"/>
            <a:chExt cx="6444834" cy="2087394"/>
          </a:xfrm>
        </p:grpSpPr>
        <p:pic>
          <p:nvPicPr>
            <p:cNvPr id="9" name="Picture 8" descr="A large metal container on a wooden surface&#10;&#10;Description automatically generated">
              <a:extLst>
                <a:ext uri="{FF2B5EF4-FFF2-40B4-BE49-F238E27FC236}">
                  <a16:creationId xmlns:a16="http://schemas.microsoft.com/office/drawing/2014/main" id="{52B25AA5-94DA-1F8E-AB78-392F2BDA49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5138" r="16321"/>
            <a:stretch/>
          </p:blipFill>
          <p:spPr>
            <a:xfrm>
              <a:off x="9339369" y="3798812"/>
              <a:ext cx="2542409" cy="2087394"/>
            </a:xfrm>
            <a:prstGeom prst="roundRect">
              <a:avLst>
                <a:gd name="adj" fmla="val 5206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Picture 9" descr="A pair of metal containers on a pallet&#10;&#10;Description automatically generated">
              <a:extLst>
                <a:ext uri="{FF2B5EF4-FFF2-40B4-BE49-F238E27FC236}">
                  <a16:creationId xmlns:a16="http://schemas.microsoft.com/office/drawing/2014/main" id="{1BB87C93-A8FE-D8D7-E8C8-0BF198E3E9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6951" r="12775" b="9051"/>
            <a:stretch/>
          </p:blipFill>
          <p:spPr>
            <a:xfrm>
              <a:off x="5436944" y="3799561"/>
              <a:ext cx="3849010" cy="2085896"/>
            </a:xfrm>
            <a:prstGeom prst="roundRect">
              <a:avLst>
                <a:gd name="adj" fmla="val 7492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037" name="Group 1036">
            <a:extLst>
              <a:ext uri="{FF2B5EF4-FFF2-40B4-BE49-F238E27FC236}">
                <a16:creationId xmlns:a16="http://schemas.microsoft.com/office/drawing/2014/main" id="{8B939D39-26A5-DB42-EEDB-6C98417DC5BE}"/>
              </a:ext>
            </a:extLst>
          </p:cNvPr>
          <p:cNvGrpSpPr/>
          <p:nvPr/>
        </p:nvGrpSpPr>
        <p:grpSpPr>
          <a:xfrm>
            <a:off x="7149512" y="5192983"/>
            <a:ext cx="4422969" cy="974166"/>
            <a:chOff x="211185" y="3989700"/>
            <a:chExt cx="4422969" cy="97416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32600C1-BA9C-3362-CD2D-0ED83F3E0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1185" y="4036469"/>
              <a:ext cx="4422969" cy="927397"/>
            </a:xfrm>
            <a:prstGeom prst="rect">
              <a:avLst/>
            </a:prstGeom>
          </p:spPr>
        </p:pic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BE4F16C-334D-797E-90F5-946EBEB679E8}"/>
                </a:ext>
              </a:extLst>
            </p:cNvPr>
            <p:cNvSpPr txBox="1"/>
            <p:nvPr/>
          </p:nvSpPr>
          <p:spPr>
            <a:xfrm>
              <a:off x="1155222" y="3989700"/>
              <a:ext cx="275964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303030"/>
                  </a:solidFill>
                </a:rPr>
                <a:t>Sleeve joint (CERN proposal)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FDC14B7F-9EFC-F0FD-F033-53F1B1EF7DEC}"/>
              </a:ext>
            </a:extLst>
          </p:cNvPr>
          <p:cNvSpPr txBox="1"/>
          <p:nvPr/>
        </p:nvSpPr>
        <p:spPr>
          <a:xfrm>
            <a:off x="7707412" y="1671010"/>
            <a:ext cx="330716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rgbClr val="303030"/>
                </a:solidFill>
              </a:rPr>
              <a:t>All components but flanges in AISI 441 </a:t>
            </a:r>
          </a:p>
          <a:p>
            <a:pPr algn="ctr"/>
            <a:r>
              <a:rPr lang="en-GB" sz="1400" dirty="0">
                <a:solidFill>
                  <a:srgbClr val="303030"/>
                </a:solidFill>
              </a:rPr>
              <a:t>(proposed material for ET)</a:t>
            </a:r>
          </a:p>
        </p:txBody>
      </p:sp>
      <p:grpSp>
        <p:nvGrpSpPr>
          <p:cNvPr id="1036" name="Group 1035">
            <a:extLst>
              <a:ext uri="{FF2B5EF4-FFF2-40B4-BE49-F238E27FC236}">
                <a16:creationId xmlns:a16="http://schemas.microsoft.com/office/drawing/2014/main" id="{D19E6101-47E3-FCEF-4D7D-8D31E3CC3641}"/>
              </a:ext>
            </a:extLst>
          </p:cNvPr>
          <p:cNvGrpSpPr/>
          <p:nvPr/>
        </p:nvGrpSpPr>
        <p:grpSpPr>
          <a:xfrm>
            <a:off x="1064110" y="3846652"/>
            <a:ext cx="5148622" cy="2235251"/>
            <a:chOff x="-40583" y="-109270"/>
            <a:chExt cx="8116767" cy="4016910"/>
          </a:xfrm>
        </p:grpSpPr>
        <p:pic>
          <p:nvPicPr>
            <p:cNvPr id="1027" name="Picture 1026" descr="A close-up of a black and white object&#10;&#10;Description automatically generated">
              <a:extLst>
                <a:ext uri="{FF2B5EF4-FFF2-40B4-BE49-F238E27FC236}">
                  <a16:creationId xmlns:a16="http://schemas.microsoft.com/office/drawing/2014/main" id="{5BA2DDE2-7429-8580-7B3F-06BDB9ACF1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560" t="16519"/>
            <a:stretch/>
          </p:blipFill>
          <p:spPr>
            <a:xfrm>
              <a:off x="-40583" y="2059053"/>
              <a:ext cx="5072364" cy="1760985"/>
            </a:xfrm>
            <a:prstGeom prst="rect">
              <a:avLst/>
            </a:prstGeom>
          </p:spPr>
        </p:pic>
        <p:pic>
          <p:nvPicPr>
            <p:cNvPr id="1029" name="Picture 1028" descr="A close-up of a plane&#10;&#10;Description automatically generated">
              <a:extLst>
                <a:ext uri="{FF2B5EF4-FFF2-40B4-BE49-F238E27FC236}">
                  <a16:creationId xmlns:a16="http://schemas.microsoft.com/office/drawing/2014/main" id="{6C9670C9-07C0-D7F5-AF93-7923A12FFA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017" t="23572"/>
            <a:stretch/>
          </p:blipFill>
          <p:spPr>
            <a:xfrm>
              <a:off x="-40583" y="-109270"/>
              <a:ext cx="5076569" cy="1824647"/>
            </a:xfrm>
            <a:prstGeom prst="rect">
              <a:avLst/>
            </a:prstGeom>
          </p:spPr>
        </p:pic>
        <p:pic>
          <p:nvPicPr>
            <p:cNvPr id="1030" name="Picture 1029" descr="A close-up of a black and white surface&#10;&#10;Description automatically generated">
              <a:extLst>
                <a:ext uri="{FF2B5EF4-FFF2-40B4-BE49-F238E27FC236}">
                  <a16:creationId xmlns:a16="http://schemas.microsoft.com/office/drawing/2014/main" id="{C37AE115-662D-00D8-864E-65DB30AEAF0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278788" y="1809594"/>
              <a:ext cx="2797395" cy="2098046"/>
            </a:xfrm>
            <a:prstGeom prst="rect">
              <a:avLst/>
            </a:prstGeom>
            <a:ln w="28575">
              <a:solidFill>
                <a:srgbClr val="FFFF00"/>
              </a:solidFill>
            </a:ln>
          </p:spPr>
        </p:pic>
        <p:sp>
          <p:nvSpPr>
            <p:cNvPr id="1031" name="Rectangle 1030">
              <a:extLst>
                <a:ext uri="{FF2B5EF4-FFF2-40B4-BE49-F238E27FC236}">
                  <a16:creationId xmlns:a16="http://schemas.microsoft.com/office/drawing/2014/main" id="{D3B23E80-9ADB-C60E-47EE-890F310B4F1F}"/>
                </a:ext>
              </a:extLst>
            </p:cNvPr>
            <p:cNvSpPr/>
            <p:nvPr/>
          </p:nvSpPr>
          <p:spPr>
            <a:xfrm>
              <a:off x="2521066" y="2207394"/>
              <a:ext cx="1088246" cy="705452"/>
            </a:xfrm>
            <a:prstGeom prst="rect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2" name="Rectangle 1031">
              <a:extLst>
                <a:ext uri="{FF2B5EF4-FFF2-40B4-BE49-F238E27FC236}">
                  <a16:creationId xmlns:a16="http://schemas.microsoft.com/office/drawing/2014/main" id="{7D3736C8-2362-5B2B-B9C3-E6CB68F96993}"/>
                </a:ext>
              </a:extLst>
            </p:cNvPr>
            <p:cNvSpPr/>
            <p:nvPr/>
          </p:nvSpPr>
          <p:spPr>
            <a:xfrm>
              <a:off x="1870488" y="-52939"/>
              <a:ext cx="1028331" cy="828999"/>
            </a:xfrm>
            <a:prstGeom prst="rect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3" name="TextBox 1032">
              <a:extLst>
                <a:ext uri="{FF2B5EF4-FFF2-40B4-BE49-F238E27FC236}">
                  <a16:creationId xmlns:a16="http://schemas.microsoft.com/office/drawing/2014/main" id="{55864D35-A220-B18D-F380-80B423E9207B}"/>
                </a:ext>
              </a:extLst>
            </p:cNvPr>
            <p:cNvSpPr txBox="1"/>
            <p:nvPr/>
          </p:nvSpPr>
          <p:spPr>
            <a:xfrm>
              <a:off x="924425" y="1342158"/>
              <a:ext cx="3235385" cy="31707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50" b="1" dirty="0">
                  <a:solidFill>
                    <a:schemeClr val="bg1"/>
                  </a:solidFill>
                </a:rPr>
                <a:t>With filler material (AISI 317)</a:t>
              </a:r>
              <a:endParaRPr lang="en-GB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1034" name="TextBox 1033">
              <a:extLst>
                <a:ext uri="{FF2B5EF4-FFF2-40B4-BE49-F238E27FC236}">
                  <a16:creationId xmlns:a16="http://schemas.microsoft.com/office/drawing/2014/main" id="{2663CB1F-4E25-271A-EA7F-88A13048F239}"/>
                </a:ext>
              </a:extLst>
            </p:cNvPr>
            <p:cNvSpPr txBox="1"/>
            <p:nvPr/>
          </p:nvSpPr>
          <p:spPr>
            <a:xfrm>
              <a:off x="1197920" y="3400577"/>
              <a:ext cx="2038819" cy="3321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100" b="1" dirty="0">
                  <a:solidFill>
                    <a:schemeClr val="bg1"/>
                  </a:solidFill>
                </a:rPr>
                <a:t>Autogenous weld</a:t>
              </a:r>
              <a:endParaRPr lang="en-GB" sz="1100" b="1" dirty="0">
                <a:solidFill>
                  <a:schemeClr val="bg1"/>
                </a:solidFill>
              </a:endParaRPr>
            </a:p>
          </p:txBody>
        </p:sp>
        <p:pic>
          <p:nvPicPr>
            <p:cNvPr id="1035" name="Picture 1034" descr="A close-up of a white and black surface&#10;&#10;Description automatically generated">
              <a:extLst>
                <a:ext uri="{FF2B5EF4-FFF2-40B4-BE49-F238E27FC236}">
                  <a16:creationId xmlns:a16="http://schemas.microsoft.com/office/drawing/2014/main" id="{49F1E003-FA88-6223-85A0-AE875B2ABF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278789" y="-52939"/>
              <a:ext cx="2797395" cy="1697251"/>
            </a:xfrm>
            <a:prstGeom prst="rect">
              <a:avLst/>
            </a:prstGeom>
            <a:ln w="38100">
              <a:solidFill>
                <a:srgbClr val="FFFF00"/>
              </a:solidFill>
            </a:ln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BEE0A60-7D52-678C-3FEC-9EAC041C0193}"/>
              </a:ext>
            </a:extLst>
          </p:cNvPr>
          <p:cNvSpPr txBox="1"/>
          <p:nvPr/>
        </p:nvSpPr>
        <p:spPr>
          <a:xfrm>
            <a:off x="8798701" y="1408797"/>
            <a:ext cx="134933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rgbClr val="303030"/>
                </a:solidFill>
              </a:rPr>
              <a:t>DN850 x 1.5 m</a:t>
            </a:r>
          </a:p>
        </p:txBody>
      </p:sp>
    </p:spTree>
    <p:extLst>
      <p:ext uri="{BB962C8B-B14F-4D97-AF65-F5344CB8AC3E}">
        <p14:creationId xmlns:p14="http://schemas.microsoft.com/office/powerpoint/2010/main" val="571203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3A32C2-B40E-98EB-6570-D0492F5C03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AAD831-DCD6-FD9A-DCB4-A730A6476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035392-ED1C-020C-A659-3FEC18E1B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97F6D614-7E70-4828-F82C-199BA116F7E2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137602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ET pilot sector mock-up – Workflow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E805346-CD0F-21EC-A0AF-E6991020FDD7}"/>
              </a:ext>
            </a:extLst>
          </p:cNvPr>
          <p:cNvSpPr/>
          <p:nvPr/>
        </p:nvSpPr>
        <p:spPr>
          <a:xfrm>
            <a:off x="9788002" y="2726029"/>
            <a:ext cx="265112" cy="265112"/>
          </a:xfrm>
          <a:prstGeom prst="rect">
            <a:avLst/>
          </a:prstGeom>
          <a:solidFill>
            <a:srgbClr val="84E29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D9E5550-2AE5-559D-3AAB-C12CC0F19C97}"/>
              </a:ext>
            </a:extLst>
          </p:cNvPr>
          <p:cNvSpPr txBox="1"/>
          <p:nvPr/>
        </p:nvSpPr>
        <p:spPr>
          <a:xfrm>
            <a:off x="10180278" y="2750863"/>
            <a:ext cx="178616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>
                <a:solidFill>
                  <a:srgbClr val="303030"/>
                </a:solidFill>
              </a:rPr>
              <a:t>Cleanroom conditions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7623C8C-BC89-77E1-B6CF-E9907E2DB0FC}"/>
              </a:ext>
            </a:extLst>
          </p:cNvPr>
          <p:cNvSpPr txBox="1"/>
          <p:nvPr/>
        </p:nvSpPr>
        <p:spPr>
          <a:xfrm>
            <a:off x="10180278" y="3127446"/>
            <a:ext cx="164616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>
                <a:solidFill>
                  <a:srgbClr val="303030"/>
                </a:solidFill>
              </a:rPr>
              <a:t>TT4: installation site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9296C1-4F17-F3C9-1557-B59870904D10}"/>
              </a:ext>
            </a:extLst>
          </p:cNvPr>
          <p:cNvSpPr txBox="1"/>
          <p:nvPr/>
        </p:nvSpPr>
        <p:spPr>
          <a:xfrm>
            <a:off x="10180279" y="3460357"/>
            <a:ext cx="164616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rgbClr val="303030"/>
                </a:solidFill>
              </a:rPr>
              <a:t>B.107: cleaning site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7FCF25-E080-10B0-D51F-025C4B97401B}"/>
              </a:ext>
            </a:extLst>
          </p:cNvPr>
          <p:cNvSpPr txBox="1"/>
          <p:nvPr/>
        </p:nvSpPr>
        <p:spPr>
          <a:xfrm>
            <a:off x="2087274" y="5937259"/>
            <a:ext cx="60998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303030"/>
                </a:solidFill>
              </a:rPr>
              <a:t>Start of the activities: End of November 2024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71301E-AA04-E47A-72DA-FEC957A55E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371" y="932165"/>
            <a:ext cx="8925703" cy="4835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993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F36ECE-5914-C537-786F-6E67ECD89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D96683-79F5-C7A7-066B-B829F8A0C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4D1AF-061D-E507-D63B-93810E8BB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C33D1D8D-457B-4AFC-97EC-81F76CECDA19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137602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The ET Pilot Sector (ET-PS)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308EFF71-7D94-1715-AB2E-0083358145E0}"/>
              </a:ext>
            </a:extLst>
          </p:cNvPr>
          <p:cNvSpPr/>
          <p:nvPr/>
        </p:nvSpPr>
        <p:spPr>
          <a:xfrm>
            <a:off x="2506699" y="1654876"/>
            <a:ext cx="2883234" cy="4500081"/>
          </a:xfrm>
          <a:prstGeom prst="downArrow">
            <a:avLst>
              <a:gd name="adj1" fmla="val 60131"/>
              <a:gd name="adj2" fmla="val 55231"/>
            </a:avLst>
          </a:prstGeom>
          <a:solidFill>
            <a:schemeClr val="tx2">
              <a:lumMod val="75000"/>
              <a:lumOff val="2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198ADD8-1EE8-1293-DF3D-10F3688D7347}"/>
              </a:ext>
            </a:extLst>
          </p:cNvPr>
          <p:cNvSpPr/>
          <p:nvPr/>
        </p:nvSpPr>
        <p:spPr>
          <a:xfrm>
            <a:off x="1072636" y="1818301"/>
            <a:ext cx="5751361" cy="1251645"/>
          </a:xfrm>
          <a:prstGeom prst="roundRect">
            <a:avLst>
              <a:gd name="adj" fmla="val 7903"/>
            </a:avLst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t"/>
          <a:lstStyle/>
          <a:p>
            <a:pPr algn="ctr"/>
            <a:r>
              <a:rPr lang="en-US" b="1"/>
              <a:t>Q1 2024 (January)</a:t>
            </a:r>
            <a:endParaRPr lang="en-GB" b="1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8D4D309-72C5-DF4B-9499-F84E4106CF80}"/>
              </a:ext>
            </a:extLst>
          </p:cNvPr>
          <p:cNvSpPr/>
          <p:nvPr/>
        </p:nvSpPr>
        <p:spPr>
          <a:xfrm>
            <a:off x="1072636" y="4685225"/>
            <a:ext cx="5751361" cy="1284155"/>
          </a:xfrm>
          <a:prstGeom prst="roundRect">
            <a:avLst>
              <a:gd name="adj" fmla="val 7903"/>
            </a:avLst>
          </a:prstGeom>
          <a:solidFill>
            <a:schemeClr val="tx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t"/>
          <a:lstStyle/>
          <a:p>
            <a:pPr algn="ctr"/>
            <a:r>
              <a:rPr lang="en-US" b="1"/>
              <a:t> From Q4 2024/Q1 2025</a:t>
            </a:r>
            <a:endParaRPr lang="en-GB" b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14888A-1871-6680-E2BB-0AAA6453F5D7}"/>
              </a:ext>
            </a:extLst>
          </p:cNvPr>
          <p:cNvSpPr txBox="1"/>
          <p:nvPr/>
        </p:nvSpPr>
        <p:spPr>
          <a:xfrm>
            <a:off x="359561" y="840503"/>
            <a:ext cx="11088612" cy="92333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pilot sector aims to 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test the design, fabrication, installation and commissioning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of the proposed 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beampipes and support system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. It also aims to compare the feasibility of a selected number of technical choices.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EA07FF3-14CA-C3C0-A2DD-B85B2A4F24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74" t="3583" r="7274"/>
          <a:stretch/>
        </p:blipFill>
        <p:spPr>
          <a:xfrm>
            <a:off x="7824192" y="1889108"/>
            <a:ext cx="3886696" cy="4096265"/>
          </a:xfrm>
          <a:prstGeom prst="roundRect">
            <a:avLst>
              <a:gd name="adj" fmla="val 3439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A8025F8-F432-5D0F-CCEA-88253EBE68DF}"/>
              </a:ext>
            </a:extLst>
          </p:cNvPr>
          <p:cNvSpPr/>
          <p:nvPr/>
        </p:nvSpPr>
        <p:spPr>
          <a:xfrm>
            <a:off x="1222659" y="2286722"/>
            <a:ext cx="5451314" cy="682396"/>
          </a:xfrm>
          <a:prstGeom prst="roundRect">
            <a:avLst>
              <a:gd name="adj" fmla="val 12136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Project peer reviewed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(international experts panel).</a:t>
            </a:r>
          </a:p>
          <a:p>
            <a:pPr algn="ctr"/>
            <a:endParaRPr lang="en-US" sz="100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Material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vacuum system validated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BBFA7F8-8668-B48D-0ED0-F6EBEAA9B66C}"/>
              </a:ext>
            </a:extLst>
          </p:cNvPr>
          <p:cNvSpPr/>
          <p:nvPr/>
        </p:nvSpPr>
        <p:spPr>
          <a:xfrm>
            <a:off x="1222659" y="5169875"/>
            <a:ext cx="5451314" cy="651712"/>
          </a:xfrm>
          <a:prstGeom prst="roundRect">
            <a:avLst>
              <a:gd name="adj" fmla="val 12136"/>
            </a:avLst>
          </a:prstGeom>
          <a:solidFill>
            <a:schemeClr val="bg1"/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Start of installation of a </a:t>
            </a:r>
          </a:p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AISI 441 VIRGO-like pipe </a:t>
            </a:r>
            <a:r>
              <a:rPr lang="en-GB" sz="1600" b="1" dirty="0">
                <a:solidFill>
                  <a:schemeClr val="bg2">
                    <a:lumMod val="10000"/>
                  </a:schemeClr>
                </a:solidFill>
              </a:rPr>
              <a:t>Ø 1.08 m x 4 mm x 36 m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2A1E39B-3A0C-4114-8D13-E62CF2F77903}"/>
              </a:ext>
            </a:extLst>
          </p:cNvPr>
          <p:cNvSpPr/>
          <p:nvPr/>
        </p:nvSpPr>
        <p:spPr>
          <a:xfrm>
            <a:off x="1072636" y="3239301"/>
            <a:ext cx="5751361" cy="1276569"/>
          </a:xfrm>
          <a:prstGeom prst="roundRect">
            <a:avLst>
              <a:gd name="adj" fmla="val 7903"/>
            </a:avLst>
          </a:prstGeom>
          <a:solidFill>
            <a:schemeClr val="accent2">
              <a:lumMod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t"/>
          <a:lstStyle/>
          <a:p>
            <a:pPr algn="ctr"/>
            <a:r>
              <a:rPr lang="en-US" b="1" dirty="0"/>
              <a:t>Q2-Q4 2024</a:t>
            </a:r>
            <a:endParaRPr lang="en-GB" b="1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39995F9-5E3E-B805-F617-7260B0058308}"/>
              </a:ext>
            </a:extLst>
          </p:cNvPr>
          <p:cNvSpPr/>
          <p:nvPr/>
        </p:nvSpPr>
        <p:spPr>
          <a:xfrm>
            <a:off x="1222659" y="3729023"/>
            <a:ext cx="5451314" cy="660298"/>
          </a:xfrm>
          <a:prstGeom prst="roundRect">
            <a:avLst>
              <a:gd name="adj" fmla="val 12136"/>
            </a:avLst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Manufacturing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procurement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of the 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ancillary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components/equipment.</a:t>
            </a:r>
          </a:p>
        </p:txBody>
      </p:sp>
    </p:spTree>
    <p:extLst>
      <p:ext uri="{BB962C8B-B14F-4D97-AF65-F5344CB8AC3E}">
        <p14:creationId xmlns:p14="http://schemas.microsoft.com/office/powerpoint/2010/main" val="4167575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0E7A67-FB52-0835-DBBA-27688076C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E1D16-35AB-431D-4705-F1D3AED8F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D0F2C-4015-811A-6A0C-1B0100B41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21CD0FA4-8FFC-356D-CE85-777EA8D12729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777624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ET Pilot Sector (ET-PS) - Status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95ED3B-BFB9-F994-3319-F8B84F898FA2}"/>
              </a:ext>
            </a:extLst>
          </p:cNvPr>
          <p:cNvSpPr txBox="1"/>
          <p:nvPr/>
        </p:nvSpPr>
        <p:spPr>
          <a:xfrm>
            <a:off x="407987" y="937677"/>
            <a:ext cx="7560221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700" dirty="0">
                <a:solidFill>
                  <a:srgbClr val="303030"/>
                </a:solidFill>
              </a:rPr>
              <a:t>The procurement of components is completed, and productions are launched.</a:t>
            </a:r>
          </a:p>
          <a:p>
            <a:endParaRPr lang="en-GB" sz="200" dirty="0">
              <a:solidFill>
                <a:srgbClr val="303030"/>
              </a:solidFill>
            </a:endParaRPr>
          </a:p>
          <a:p>
            <a:r>
              <a:rPr lang="en-US" sz="1700" dirty="0">
                <a:solidFill>
                  <a:srgbClr val="303030"/>
                </a:solidFill>
              </a:rPr>
              <a:t>All raw materials and ancillary vacuum components are at CERN.</a:t>
            </a:r>
          </a:p>
          <a:p>
            <a:endParaRPr lang="en-US" sz="200" dirty="0">
              <a:solidFill>
                <a:srgbClr val="30303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B358E0-2F71-3DC3-AB82-77A89403EF68}"/>
              </a:ext>
            </a:extLst>
          </p:cNvPr>
          <p:cNvGrpSpPr/>
          <p:nvPr/>
        </p:nvGrpSpPr>
        <p:grpSpPr>
          <a:xfrm>
            <a:off x="471225" y="1839284"/>
            <a:ext cx="3321130" cy="4465852"/>
            <a:chOff x="4326856" y="2329732"/>
            <a:chExt cx="2472565" cy="387318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5F9C1D8-EC71-462E-C73E-542E6E6D22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26856" y="2329732"/>
              <a:ext cx="2472565" cy="3873180"/>
            </a:xfrm>
            <a:prstGeom prst="rect">
              <a:avLst/>
            </a:prstGeom>
          </p:spPr>
        </p:pic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9CC3BB26-50B4-39AF-7ECD-3BD9F30EFC74}"/>
                </a:ext>
              </a:extLst>
            </p:cNvPr>
            <p:cNvSpPr/>
            <p:nvPr/>
          </p:nvSpPr>
          <p:spPr>
            <a:xfrm>
              <a:off x="4609127" y="5544379"/>
              <a:ext cx="1908022" cy="486608"/>
            </a:xfrm>
            <a:prstGeom prst="round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ysClr val="windowText" lastClr="000000"/>
                  </a:solidFill>
                </a:rPr>
                <a:t>DN1000 AISI 316L bellows</a:t>
              </a:r>
            </a:p>
            <a:p>
              <a:pPr algn="ctr"/>
              <a:r>
                <a:rPr lang="en-US" sz="1200" dirty="0">
                  <a:solidFill>
                    <a:sysClr val="windowText" lastClr="000000"/>
                  </a:solidFill>
                </a:rPr>
                <a:t>(internal convolutions)</a:t>
              </a:r>
              <a:endParaRPr lang="en-GB" sz="12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2BB2506-24D0-D8EB-21B7-173FEA30A6B8}"/>
              </a:ext>
            </a:extLst>
          </p:cNvPr>
          <p:cNvGrpSpPr/>
          <p:nvPr/>
        </p:nvGrpSpPr>
        <p:grpSpPr>
          <a:xfrm>
            <a:off x="3975232" y="1839284"/>
            <a:ext cx="3526816" cy="4369011"/>
            <a:chOff x="3975232" y="1839284"/>
            <a:chExt cx="3526816" cy="436901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728B23D-19EF-1E36-5E54-4AC1F3C715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665" b="5448"/>
            <a:stretch/>
          </p:blipFill>
          <p:spPr>
            <a:xfrm>
              <a:off x="3975232" y="1839284"/>
              <a:ext cx="3526816" cy="4369011"/>
            </a:xfrm>
            <a:prstGeom prst="roundRect">
              <a:avLst>
                <a:gd name="adj" fmla="val 4679"/>
              </a:avLst>
            </a:prstGeom>
          </p:spPr>
        </p:pic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B693BD74-6CBB-C6FE-2158-8FFFEC4B1F81}"/>
                </a:ext>
              </a:extLst>
            </p:cNvPr>
            <p:cNvSpPr/>
            <p:nvPr/>
          </p:nvSpPr>
          <p:spPr>
            <a:xfrm>
              <a:off x="4480642" y="5545835"/>
              <a:ext cx="2584207" cy="56198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2">
                      <a:lumMod val="10000"/>
                    </a:schemeClr>
                  </a:solidFill>
                  <a:ea typeface="Calibri" panose="020F0502020204030204" pitchFamily="34" charset="0"/>
                </a:rPr>
                <a:t>Ancillary vacuum components acceptance test / conditioning</a:t>
              </a:r>
              <a:endParaRPr lang="en-GB" sz="12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F1F459C-BE38-D681-1EC3-E5B0E42F9405}"/>
              </a:ext>
            </a:extLst>
          </p:cNvPr>
          <p:cNvGrpSpPr/>
          <p:nvPr/>
        </p:nvGrpSpPr>
        <p:grpSpPr>
          <a:xfrm>
            <a:off x="7684925" y="2206357"/>
            <a:ext cx="4099087" cy="3856912"/>
            <a:chOff x="7684925" y="2251539"/>
            <a:chExt cx="4099087" cy="385691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DAD1561-19E7-1BBF-37AB-45B76F7265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535" t="24862" r="6857" b="37821"/>
            <a:stretch/>
          </p:blipFill>
          <p:spPr>
            <a:xfrm>
              <a:off x="7684925" y="2251539"/>
              <a:ext cx="4099087" cy="3668784"/>
            </a:xfrm>
            <a:prstGeom prst="roundRect">
              <a:avLst>
                <a:gd name="adj" fmla="val 4336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358A47BC-CDCB-59FC-5E00-4E0FAC81E962}"/>
                </a:ext>
              </a:extLst>
            </p:cNvPr>
            <p:cNvSpPr/>
            <p:nvPr/>
          </p:nvSpPr>
          <p:spPr>
            <a:xfrm>
              <a:off x="8346371" y="5642845"/>
              <a:ext cx="2971753" cy="465606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2">
                      <a:lumMod val="10000"/>
                    </a:schemeClr>
                  </a:solidFill>
                  <a:ea typeface="Calibri" panose="020F0502020204030204" pitchFamily="34" charset="0"/>
                </a:rPr>
                <a:t>Raw material (AISI 441) for beampipe and extremities production </a:t>
              </a:r>
              <a:endParaRPr lang="en-GB" sz="12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8349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0E7A67-FB52-0835-DBBA-27688076C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E1D16-35AB-431D-4705-F1D3AED8F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D0F2C-4015-811A-6A0C-1B0100B41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21CD0FA4-8FFC-356D-CE85-777EA8D12729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137602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ET Pilot Sector (ET-PS) - Status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95ED3B-BFB9-F994-3319-F8B84F898FA2}"/>
              </a:ext>
            </a:extLst>
          </p:cNvPr>
          <p:cNvSpPr txBox="1"/>
          <p:nvPr/>
        </p:nvSpPr>
        <p:spPr>
          <a:xfrm>
            <a:off x="407987" y="937677"/>
            <a:ext cx="11784013" cy="8463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700" dirty="0">
                <a:solidFill>
                  <a:srgbClr val="303030"/>
                </a:solidFill>
              </a:rPr>
              <a:t>The procurement of components is completed, and productions are launched.</a:t>
            </a:r>
          </a:p>
          <a:p>
            <a:endParaRPr lang="en-GB" sz="200" dirty="0">
              <a:solidFill>
                <a:srgbClr val="303030"/>
              </a:solidFill>
            </a:endParaRPr>
          </a:p>
          <a:p>
            <a:r>
              <a:rPr lang="en-US" sz="1700" dirty="0">
                <a:solidFill>
                  <a:srgbClr val="303030"/>
                </a:solidFill>
              </a:rPr>
              <a:t>All raw materials and ancillary vacuum components are at CERN.</a:t>
            </a:r>
          </a:p>
          <a:p>
            <a:endParaRPr lang="en-US" sz="200" dirty="0">
              <a:solidFill>
                <a:srgbClr val="303030"/>
              </a:solidFill>
            </a:endParaRPr>
          </a:p>
          <a:p>
            <a:r>
              <a:rPr lang="en-US" sz="1700" dirty="0">
                <a:solidFill>
                  <a:srgbClr val="303030"/>
                </a:solidFill>
              </a:rPr>
              <a:t>The premises have been serviced (Wi-Fi, bakeout returning cables, cleaning etc.) and will be available from Dec. 2024.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A9B358E-0435-9FC7-10B6-0D241F0C43C0}"/>
              </a:ext>
            </a:extLst>
          </p:cNvPr>
          <p:cNvGrpSpPr/>
          <p:nvPr/>
        </p:nvGrpSpPr>
        <p:grpSpPr>
          <a:xfrm>
            <a:off x="2502682" y="1965001"/>
            <a:ext cx="7186635" cy="4135399"/>
            <a:chOff x="2696863" y="1965001"/>
            <a:chExt cx="7186635" cy="4135399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622C3B5-4AB6-711E-EA4F-70E66D7975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96863" y="1965001"/>
              <a:ext cx="7186635" cy="4135399"/>
            </a:xfrm>
            <a:prstGeom prst="rect">
              <a:avLst/>
            </a:prstGeom>
          </p:spPr>
        </p:pic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2DF11363-E36B-DE42-CF1F-3DBED5074CAE}"/>
                </a:ext>
              </a:extLst>
            </p:cNvPr>
            <p:cNvSpPr/>
            <p:nvPr/>
          </p:nvSpPr>
          <p:spPr>
            <a:xfrm>
              <a:off x="2873382" y="5496190"/>
              <a:ext cx="2293447" cy="403873"/>
            </a:xfrm>
            <a:prstGeom prst="round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ysClr val="windowText" lastClr="000000"/>
                  </a:solidFill>
                </a:rPr>
                <a:t>The hosting tunnel: TT4</a:t>
              </a:r>
              <a:endParaRPr lang="en-GB" sz="1400" b="1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4553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0eafb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174190"/>
      </a:accent1>
      <a:accent2>
        <a:srgbClr val="04B9E3"/>
      </a:accent2>
      <a:accent3>
        <a:srgbClr val="D0EAFB"/>
      </a:accent3>
      <a:accent4>
        <a:srgbClr val="706F6F"/>
      </a:accent4>
      <a:accent5>
        <a:srgbClr val="B2D179"/>
      </a:accent5>
      <a:accent6>
        <a:srgbClr val="66A596"/>
      </a:accent6>
      <a:hlink>
        <a:srgbClr val="04B9E4"/>
      </a:hlink>
      <a:folHlink>
        <a:srgbClr val="706E6E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" id="{AFBFDFC5-CDE1-004A-96F2-B05E55780139}" vid="{0EDDEE9E-259F-0549-9FCC-61B6447954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8317E1902FF64181B413163E4051E6" ma:contentTypeVersion="8" ma:contentTypeDescription="Create a new document." ma:contentTypeScope="" ma:versionID="ed09d120131f3e8af6dd2f5ea3ec3706">
  <xsd:schema xmlns:xsd="http://www.w3.org/2001/XMLSchema" xmlns:xs="http://www.w3.org/2001/XMLSchema" xmlns:p="http://schemas.microsoft.com/office/2006/metadata/properties" xmlns:ns3="3fd25e1a-19b3-4dca-9a23-1b401c2d07b6" xmlns:ns4="998a232a-2d2a-4038-9795-db507c30eb65" targetNamespace="http://schemas.microsoft.com/office/2006/metadata/properties" ma:root="true" ma:fieldsID="b0031a18b4f1ebef7f4834b0344d3922" ns3:_="" ns4:_="">
    <xsd:import namespace="3fd25e1a-19b3-4dca-9a23-1b401c2d07b6"/>
    <xsd:import namespace="998a232a-2d2a-4038-9795-db507c30eb6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3:MediaServiceSearchPropertie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d25e1a-19b3-4dca-9a23-1b401c2d07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8a232a-2d2a-4038-9795-db507c30eb65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fd25e1a-19b3-4dca-9a23-1b401c2d07b6" xsi:nil="true"/>
  </documentManagement>
</p:properties>
</file>

<file path=customXml/itemProps1.xml><?xml version="1.0" encoding="utf-8"?>
<ds:datastoreItem xmlns:ds="http://schemas.openxmlformats.org/officeDocument/2006/customXml" ds:itemID="{C1673BF8-9BB7-4536-A922-BD337644AE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d25e1a-19b3-4dca-9a23-1b401c2d07b6"/>
    <ds:schemaRef ds:uri="998a232a-2d2a-4038-9795-db507c30eb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4F9C866-6518-48BE-8B00-8FCCF5A3C0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DF9141-F092-4624-A98B-AE13A07D7B83}">
  <ds:schemaRefs>
    <ds:schemaRef ds:uri="http://schemas.microsoft.com/office/2006/metadata/properties"/>
    <ds:schemaRef ds:uri="3fd25e1a-19b3-4dca-9a23-1b401c2d07b6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terms/"/>
    <ds:schemaRef ds:uri="998a232a-2d2a-4038-9795-db507c30eb65"/>
    <ds:schemaRef ds:uri="http://schemas.openxmlformats.org/package/2006/metadata/core-properties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70 years_presentation ppt</Template>
  <TotalTime>409</TotalTime>
  <Words>1448</Words>
  <Application>Microsoft Office PowerPoint</Application>
  <PresentationFormat>Widescreen</PresentationFormat>
  <Paragraphs>396</Paragraphs>
  <Slides>19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Courier New</vt:lpstr>
      <vt:lpstr>Roboto</vt:lpstr>
      <vt:lpstr>Office Theme</vt:lpstr>
      <vt:lpstr>Overview of the work ongoing at CERN for ET vacuum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carlo.scarcia@cern.ch</dc:creator>
  <cp:lastModifiedBy>Carlo Scarcia</cp:lastModifiedBy>
  <cp:revision>10</cp:revision>
  <cp:lastPrinted>2020-01-30T13:49:18Z</cp:lastPrinted>
  <dcterms:created xsi:type="dcterms:W3CDTF">2024-08-26T08:39:38Z</dcterms:created>
  <dcterms:modified xsi:type="dcterms:W3CDTF">2024-11-20T09:50:11Z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0x010100698317E1902FF64181B413163E4051E6</vt:lpwstr>
  </property>
</Properties>
</file>