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2" r:id="rId2"/>
    <p:sldId id="321" r:id="rId3"/>
    <p:sldId id="322" r:id="rId4"/>
    <p:sldId id="323" r:id="rId5"/>
    <p:sldId id="325" r:id="rId6"/>
    <p:sldId id="326" r:id="rId7"/>
    <p:sldId id="327" r:id="rId8"/>
    <p:sldId id="328" r:id="rId9"/>
    <p:sldId id="356" r:id="rId10"/>
    <p:sldId id="331" r:id="rId11"/>
    <p:sldId id="357" r:id="rId12"/>
    <p:sldId id="352" r:id="rId13"/>
    <p:sldId id="353" r:id="rId14"/>
    <p:sldId id="354" r:id="rId15"/>
    <p:sldId id="355" r:id="rId16"/>
    <p:sldId id="320" r:id="rId17"/>
    <p:sldId id="339" r:id="rId18"/>
    <p:sldId id="358" r:id="rId19"/>
    <p:sldId id="359" r:id="rId20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77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78B27-F8D9-40BF-B2F3-5AE1EC85E006}" type="datetimeFigureOut">
              <a:rPr lang="en-GB" smtClean="0"/>
              <a:t>20/11/2024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6789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55D07-CE60-4CDF-BFD6-0D8BF9879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576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729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343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8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653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5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46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7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428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20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80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20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51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054220" y="6618644"/>
            <a:ext cx="45782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M. Morrone, CERN-VDL Discussion, 20</a:t>
            </a:r>
            <a:r>
              <a:rPr lang="en-GB" sz="800" baseline="30000" dirty="0">
                <a:solidFill>
                  <a:schemeClr val="bg1"/>
                </a:solidFill>
              </a:rPr>
              <a:t>th</a:t>
            </a:r>
            <a:r>
              <a:rPr lang="en-GB" sz="800" dirty="0">
                <a:solidFill>
                  <a:schemeClr val="bg1"/>
                </a:solidFill>
              </a:rPr>
              <a:t> November 2024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8554064" y="6649421"/>
            <a:ext cx="5899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B0123171-5415-4DE8-BC5A-D8511C4C49A1}" type="slidenum">
              <a:rPr lang="en-GB" sz="800" smtClean="0">
                <a:solidFill>
                  <a:schemeClr val="bg1"/>
                </a:solidFill>
              </a:rPr>
              <a:pPr algn="r"/>
              <a:t>‹#›</a:t>
            </a:fld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410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8F66447-4781-3425-4B63-5C72595F6C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1967677"/>
            <a:ext cx="4287668" cy="3176954"/>
          </a:xfrm>
        </p:spPr>
        <p:txBody>
          <a:bodyPr/>
          <a:lstStyle/>
          <a:p>
            <a:pPr marL="257175" indent="-257175">
              <a:buFontTx/>
              <a:buChar char="-"/>
            </a:pPr>
            <a:endParaRPr lang="en-US" sz="1500" dirty="0"/>
          </a:p>
          <a:p>
            <a:pPr marL="257175" indent="-257175">
              <a:buFontTx/>
              <a:buChar char="-"/>
            </a:pPr>
            <a:endParaRPr lang="en-US" sz="1275" dirty="0"/>
          </a:p>
          <a:p>
            <a:pPr lvl="0"/>
            <a:endParaRPr lang="en-US" sz="1500" dirty="0"/>
          </a:p>
          <a:p>
            <a:pPr lvl="0"/>
            <a:r>
              <a:rPr lang="en-US" dirty="0"/>
              <a:t>	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FF6602-CD93-F1E6-BA6C-9372F3183E10}"/>
              </a:ext>
            </a:extLst>
          </p:cNvPr>
          <p:cNvSpPr txBox="1"/>
          <p:nvPr/>
        </p:nvSpPr>
        <p:spPr>
          <a:xfrm>
            <a:off x="3224881" y="3872931"/>
            <a:ext cx="390048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/>
              <a:t>Assembly side view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7BD946-B44B-2B9B-6B62-32B390F76F12}"/>
              </a:ext>
            </a:extLst>
          </p:cNvPr>
          <p:cNvSpPr txBox="1"/>
          <p:nvPr/>
        </p:nvSpPr>
        <p:spPr>
          <a:xfrm>
            <a:off x="3224881" y="5308651"/>
            <a:ext cx="390048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/>
              <a:t>Support top view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E057BF1-F2DB-E4EF-7E27-3B837A04CDA7}"/>
              </a:ext>
            </a:extLst>
          </p:cNvPr>
          <p:cNvCxnSpPr>
            <a:cxnSpLocks/>
          </p:cNvCxnSpPr>
          <p:nvPr/>
        </p:nvCxnSpPr>
        <p:spPr>
          <a:xfrm>
            <a:off x="1422523" y="2725163"/>
            <a:ext cx="26951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E342C4-15C6-E5F4-F496-EC27E7D77FBA}"/>
              </a:ext>
            </a:extLst>
          </p:cNvPr>
          <p:cNvGrpSpPr>
            <a:grpSpLocks noChangeAspect="1"/>
          </p:cNvGrpSpPr>
          <p:nvPr/>
        </p:nvGrpSpPr>
        <p:grpSpPr>
          <a:xfrm>
            <a:off x="1625576" y="3896568"/>
            <a:ext cx="7092015" cy="1398632"/>
            <a:chOff x="129073" y="3598462"/>
            <a:chExt cx="12229727" cy="2411851"/>
          </a:xfrm>
        </p:grpSpPr>
        <p:pic>
          <p:nvPicPr>
            <p:cNvPr id="11" name="Picture 10" descr="A picture containing text, antenna&#10;&#10;Description automatically generated">
              <a:extLst>
                <a:ext uri="{FF2B5EF4-FFF2-40B4-BE49-F238E27FC236}">
                  <a16:creationId xmlns:a16="http://schemas.microsoft.com/office/drawing/2014/main" id="{612CABA7-6903-4E63-379B-BD38F60DAB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112" b="9142"/>
            <a:stretch/>
          </p:blipFill>
          <p:spPr>
            <a:xfrm>
              <a:off x="129073" y="4043943"/>
              <a:ext cx="11933853" cy="1966370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45F5E19-8F9F-4D70-22BA-4A1C59642DC8}"/>
                </a:ext>
              </a:extLst>
            </p:cNvPr>
            <p:cNvCxnSpPr/>
            <p:nvPr/>
          </p:nvCxnSpPr>
          <p:spPr>
            <a:xfrm>
              <a:off x="10503607" y="3962843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ACD315-3561-9563-AC47-09D28830E5ED}"/>
                </a:ext>
              </a:extLst>
            </p:cNvPr>
            <p:cNvSpPr txBox="1"/>
            <p:nvPr/>
          </p:nvSpPr>
          <p:spPr>
            <a:xfrm>
              <a:off x="10088411" y="3598462"/>
              <a:ext cx="2270389" cy="2786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1/8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C739B6C-C9F6-AED0-1330-BD88D7D640CB}"/>
              </a:ext>
            </a:extLst>
          </p:cNvPr>
          <p:cNvGrpSpPr>
            <a:grpSpLocks noChangeAspect="1"/>
          </p:cNvGrpSpPr>
          <p:nvPr/>
        </p:nvGrpSpPr>
        <p:grpSpPr>
          <a:xfrm>
            <a:off x="100982" y="2218919"/>
            <a:ext cx="8566589" cy="1734803"/>
            <a:chOff x="-2223896" y="693698"/>
            <a:chExt cx="14415896" cy="29193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83175CE-3FA6-CEB1-E5FB-007A70926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54284"/>
              <a:ext cx="12192000" cy="1718032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1057300-95C8-ED85-ED01-1DA8B61B672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83816"/>
              <a:ext cx="1203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4E06EC-2759-40E3-1442-9878789A1287}"/>
                </a:ext>
              </a:extLst>
            </p:cNvPr>
            <p:cNvSpPr txBox="1"/>
            <p:nvPr/>
          </p:nvSpPr>
          <p:spPr>
            <a:xfrm>
              <a:off x="3345243" y="693698"/>
              <a:ext cx="5200641" cy="2719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~15m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68ADF72-B8B1-4753-3483-98697A6B8CFD}"/>
                </a:ext>
              </a:extLst>
            </p:cNvPr>
            <p:cNvCxnSpPr>
              <a:cxnSpLocks/>
            </p:cNvCxnSpPr>
            <p:nvPr/>
          </p:nvCxnSpPr>
          <p:spPr>
            <a:xfrm>
              <a:off x="8908799" y="1516601"/>
              <a:ext cx="307864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47E4900-D749-FC02-F4A5-DCC4F835B17C}"/>
                </a:ext>
              </a:extLst>
            </p:cNvPr>
            <p:cNvSpPr txBox="1"/>
            <p:nvPr/>
          </p:nvSpPr>
          <p:spPr>
            <a:xfrm>
              <a:off x="-2223896" y="1244021"/>
              <a:ext cx="2393828" cy="10876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dirty="0"/>
                <a:t>Space for tube module interconnection – insulation mounted subsequently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FBABA4F-5F62-27DE-CBE3-E2FE5A933943}"/>
                </a:ext>
              </a:extLst>
            </p:cNvPr>
            <p:cNvSpPr txBox="1"/>
            <p:nvPr/>
          </p:nvSpPr>
          <p:spPr>
            <a:xfrm>
              <a:off x="9077093" y="1241666"/>
              <a:ext cx="2549797" cy="2719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/>
                <a:t>1/4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D8482F3-833E-B2AC-A6CA-19E9D57D6E71}"/>
                </a:ext>
              </a:extLst>
            </p:cNvPr>
            <p:cNvSpPr/>
            <p:nvPr/>
          </p:nvSpPr>
          <p:spPr>
            <a:xfrm>
              <a:off x="0" y="1951416"/>
              <a:ext cx="407988" cy="16616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DCC51AC-7DAB-7C22-1B04-907B5BDD5D85}"/>
              </a:ext>
            </a:extLst>
          </p:cNvPr>
          <p:cNvSpPr txBox="1"/>
          <p:nvPr/>
        </p:nvSpPr>
        <p:spPr>
          <a:xfrm>
            <a:off x="118512" y="1543221"/>
            <a:ext cx="8456357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50" dirty="0"/>
              <a:t>Elementary module would be composed of a ~15m long chamber, insulated and installed on a the supporting frame.  </a:t>
            </a:r>
          </a:p>
          <a:p>
            <a:pPr algn="l"/>
            <a:r>
              <a:rPr lang="en-GB" sz="1350" dirty="0"/>
              <a:t>Supporting beam would be mounted and pre-aligned before module installation.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193457-A8A1-965C-ACA7-B94B88D603FB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A support proposal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81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6C349-3329-CABD-E8D0-0511C9CA44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vert="horz" lIns="0" tIns="0" rIns="0" bIns="0" rtlCol="0" anchor="ctr">
            <a:normAutofit fontScale="25000" lnSpcReduction="20000"/>
          </a:bodyPr>
          <a:lstStyle/>
          <a:p>
            <a:pPr algn="r" defTabSz="685800">
              <a:spcAft>
                <a:spcPts val="450"/>
              </a:spcAft>
              <a:defRPr/>
            </a:pPr>
            <a:fld id="{BE2C9978-A0B0-5D47-B017-3DE9DCAF3819}" type="datetime3">
              <a:rPr lang="en-US" sz="750">
                <a:solidFill>
                  <a:srgbClr val="FFFFFF"/>
                </a:solidFill>
                <a:latin typeface="Arial"/>
              </a:rPr>
              <a:pPr algn="r" defTabSz="685800">
                <a:spcAft>
                  <a:spcPts val="450"/>
                </a:spcAft>
                <a:defRPr/>
              </a:pPr>
              <a:t>20 November 2024</a:t>
            </a:fld>
            <a:endParaRPr lang="en-US" sz="7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7DB90-07AD-584E-66AF-4748306EF2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vert="horz" lIns="0" tIns="0" rIns="0" bIns="0" rtlCol="0" anchor="ctr">
            <a:normAutofit fontScale="25000" lnSpcReduction="20000"/>
          </a:bodyPr>
          <a:lstStyle/>
          <a:p>
            <a:pPr algn="r" defTabSz="685800">
              <a:spcAft>
                <a:spcPts val="450"/>
              </a:spcAft>
              <a:defRPr/>
            </a:pPr>
            <a:fld id="{36B5EA5A-BC32-A742-B11B-8E7414D5B535}" type="slidenum">
              <a:rPr lang="en-US" sz="750">
                <a:solidFill>
                  <a:srgbClr val="FFFFFF"/>
                </a:solidFill>
                <a:latin typeface="Arial"/>
              </a:rPr>
              <a:pPr algn="r" defTabSz="685800">
                <a:spcAft>
                  <a:spcPts val="450"/>
                </a:spcAft>
                <a:defRPr/>
              </a:pPr>
              <a:t>11</a:t>
            </a:fld>
            <a:endParaRPr lang="en-US" sz="7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CFBC90D-811A-6FF1-7CC4-7BAD84B95023}"/>
              </a:ext>
            </a:extLst>
          </p:cNvPr>
          <p:cNvSpPr txBox="1">
            <a:spLocks/>
          </p:cNvSpPr>
          <p:nvPr/>
        </p:nvSpPr>
        <p:spPr>
          <a:xfrm>
            <a:off x="305991" y="2056244"/>
            <a:ext cx="4212431" cy="3456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>
              <a:spcAft>
                <a:spcPts val="450"/>
              </a:spcAft>
              <a:buFontTx/>
              <a:buChar char="-"/>
              <a:defRPr/>
            </a:pPr>
            <a:r>
              <a:rPr lang="en-GB" sz="1575" dirty="0">
                <a:latin typeface="Arial"/>
              </a:rPr>
              <a:t>Passage width: 1,8 m</a:t>
            </a:r>
          </a:p>
          <a:p>
            <a:pPr marL="257175" indent="-257175" defTabSz="685800">
              <a:spcAft>
                <a:spcPts val="450"/>
              </a:spcAft>
              <a:buFontTx/>
              <a:buChar char="-"/>
              <a:defRPr/>
            </a:pPr>
            <a:r>
              <a:rPr lang="en-GB" sz="1575" dirty="0">
                <a:latin typeface="Arial"/>
              </a:rPr>
              <a:t>Depending on the tunnel floor heigh </a:t>
            </a:r>
          </a:p>
          <a:p>
            <a:pPr marL="342900" lvl="1" defTabSz="685800">
              <a:spcAft>
                <a:spcPts val="450"/>
              </a:spcAft>
              <a:defRPr/>
            </a:pPr>
            <a:endParaRPr lang="en-GB" sz="1575" dirty="0">
              <a:latin typeface="Arial"/>
            </a:endParaRPr>
          </a:p>
          <a:p>
            <a:pPr marL="342900" lvl="1" defTabSz="685800">
              <a:spcAft>
                <a:spcPts val="450"/>
              </a:spcAft>
              <a:defRPr/>
            </a:pPr>
            <a:r>
              <a:rPr lang="en-GB" sz="1575" dirty="0">
                <a:latin typeface="Arial"/>
              </a:rPr>
              <a:t>	</a:t>
            </a:r>
          </a:p>
          <a:p>
            <a:pPr marL="600075" lvl="1" indent="-257175" defTabSz="685800">
              <a:spcAft>
                <a:spcPts val="450"/>
              </a:spcAft>
              <a:buFontTx/>
              <a:buChar char="-"/>
              <a:defRPr/>
            </a:pPr>
            <a:endParaRPr lang="en-US" sz="1575" dirty="0">
              <a:latin typeface="Arial"/>
            </a:endParaRPr>
          </a:p>
          <a:p>
            <a:pPr marL="600075" lvl="1" indent="-257175" defTabSz="685800">
              <a:spcAft>
                <a:spcPts val="450"/>
              </a:spcAft>
              <a:buFontTx/>
              <a:buChar char="-"/>
              <a:defRPr/>
            </a:pPr>
            <a:endParaRPr lang="en-US" sz="1575" dirty="0">
              <a:latin typeface="Arial"/>
            </a:endParaRPr>
          </a:p>
          <a:p>
            <a:pPr marL="600075" lvl="1" indent="-257175" defTabSz="685800">
              <a:spcAft>
                <a:spcPts val="450"/>
              </a:spcAft>
              <a:buFontTx/>
              <a:buChar char="-"/>
              <a:defRPr/>
            </a:pPr>
            <a:endParaRPr lang="en-US" sz="1575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3482E8-7385-E62C-44BA-36D8FD268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785" y="1383893"/>
            <a:ext cx="4728576" cy="373747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D28AA2-80C7-15B4-0C3C-838B3E627EE2}"/>
              </a:ext>
            </a:extLst>
          </p:cNvPr>
          <p:cNvCxnSpPr>
            <a:cxnSpLocks/>
          </p:cNvCxnSpPr>
          <p:nvPr/>
        </p:nvCxnSpPr>
        <p:spPr>
          <a:xfrm>
            <a:off x="6070139" y="2447518"/>
            <a:ext cx="1278385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24BE33E-33B0-37C5-568D-78960E0B5F12}"/>
              </a:ext>
            </a:extLst>
          </p:cNvPr>
          <p:cNvSpPr txBox="1"/>
          <p:nvPr/>
        </p:nvSpPr>
        <p:spPr>
          <a:xfrm>
            <a:off x="6580961" y="2285935"/>
            <a:ext cx="44796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FF0000"/>
                </a:solidFill>
                <a:latin typeface="Arial"/>
              </a:rPr>
              <a:t>~ </a:t>
            </a:r>
            <a:r>
              <a:rPr lang="fr-CH" sz="1050" dirty="0">
                <a:solidFill>
                  <a:srgbClr val="FF0000"/>
                </a:solidFill>
                <a:latin typeface="Arial"/>
              </a:rPr>
              <a:t>1.8 m</a:t>
            </a:r>
            <a:endParaRPr lang="en-GB" sz="105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A620499-C3FA-C701-7DEB-BD7185A18653}"/>
              </a:ext>
            </a:extLst>
          </p:cNvPr>
          <p:cNvCxnSpPr>
            <a:cxnSpLocks/>
          </p:cNvCxnSpPr>
          <p:nvPr/>
        </p:nvCxnSpPr>
        <p:spPr>
          <a:xfrm>
            <a:off x="4967132" y="2328026"/>
            <a:ext cx="109508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87FF2EA-8C18-5D71-7A38-108346B62813}"/>
              </a:ext>
            </a:extLst>
          </p:cNvPr>
          <p:cNvSpPr txBox="1"/>
          <p:nvPr/>
        </p:nvSpPr>
        <p:spPr>
          <a:xfrm>
            <a:off x="5294652" y="2166443"/>
            <a:ext cx="44796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>
              <a:defRPr/>
            </a:pPr>
            <a:r>
              <a:rPr lang="en-US" sz="1050" dirty="0">
                <a:solidFill>
                  <a:srgbClr val="FF0000"/>
                </a:solidFill>
                <a:latin typeface="Arial"/>
              </a:rPr>
              <a:t>~ </a:t>
            </a:r>
            <a:r>
              <a:rPr lang="fr-CH" sz="1050" dirty="0">
                <a:solidFill>
                  <a:srgbClr val="FF0000"/>
                </a:solidFill>
                <a:latin typeface="Arial"/>
              </a:rPr>
              <a:t>1.7 m</a:t>
            </a:r>
            <a:endParaRPr lang="en-GB" sz="1050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1039A04-99EB-C860-934D-CB8EF080A40C}"/>
              </a:ext>
            </a:extLst>
          </p:cNvPr>
          <p:cNvCxnSpPr>
            <a:cxnSpLocks/>
          </p:cNvCxnSpPr>
          <p:nvPr/>
        </p:nvCxnSpPr>
        <p:spPr>
          <a:xfrm>
            <a:off x="4833656" y="2420608"/>
            <a:ext cx="0" cy="252324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4AF2C4-A6FF-2F54-0347-42573F120846}"/>
              </a:ext>
            </a:extLst>
          </p:cNvPr>
          <p:cNvSpPr txBox="1"/>
          <p:nvPr/>
        </p:nvSpPr>
        <p:spPr>
          <a:xfrm>
            <a:off x="2621760" y="3622860"/>
            <a:ext cx="390048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>
              <a:defRPr/>
            </a:pPr>
            <a:r>
              <a:rPr lang="en-US" sz="1050" dirty="0">
                <a:solidFill>
                  <a:srgbClr val="FF0000"/>
                </a:solidFill>
                <a:latin typeface="Arial"/>
              </a:rPr>
              <a:t>~3.72m</a:t>
            </a:r>
          </a:p>
        </p:txBody>
      </p:sp>
      <p:pic>
        <p:nvPicPr>
          <p:cNvPr id="10" name="Picture 9" descr="A picture containing text, light, close&#10;&#10;Description automatically generated">
            <a:extLst>
              <a:ext uri="{FF2B5EF4-FFF2-40B4-BE49-F238E27FC236}">
                <a16:creationId xmlns:a16="http://schemas.microsoft.com/office/drawing/2014/main" id="{A53B31FD-23AA-17EE-3B19-71D8011696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9" r="2644"/>
          <a:stretch/>
        </p:blipFill>
        <p:spPr>
          <a:xfrm>
            <a:off x="589513" y="2969052"/>
            <a:ext cx="2878016" cy="21523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364FD6D-FD8F-F1BB-20C9-51919ED8BC0B}"/>
              </a:ext>
            </a:extLst>
          </p:cNvPr>
          <p:cNvSpPr/>
          <p:nvPr/>
        </p:nvSpPr>
        <p:spPr>
          <a:xfrm>
            <a:off x="109537" y="254440"/>
            <a:ext cx="8924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Preliminary implementation in a tunnel cross-section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8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786F9E-B13B-4715-85F1-D2F9B58EA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13774F-6723-4CC9-BDA6-42A362B6C3FB}"/>
              </a:ext>
            </a:extLst>
          </p:cNvPr>
          <p:cNvSpPr/>
          <p:nvPr/>
        </p:nvSpPr>
        <p:spPr>
          <a:xfrm>
            <a:off x="75345" y="-819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29F349-444A-4252-BB88-D6BD72B46F1E}"/>
              </a:ext>
            </a:extLst>
          </p:cNvPr>
          <p:cNvSpPr txBox="1"/>
          <p:nvPr/>
        </p:nvSpPr>
        <p:spPr>
          <a:xfrm>
            <a:off x="2388166" y="651120"/>
            <a:ext cx="415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Column Stability for hanging structure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420708-DD99-4F39-98A4-EDE3180FCC39}"/>
              </a:ext>
            </a:extLst>
          </p:cNvPr>
          <p:cNvSpPr/>
          <p:nvPr/>
        </p:nvSpPr>
        <p:spPr>
          <a:xfrm>
            <a:off x="1030380" y="2315414"/>
            <a:ext cx="900000" cy="900000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1C448D1-D37D-4A08-B5D2-6D9097D63CA9}"/>
              </a:ext>
            </a:extLst>
          </p:cNvPr>
          <p:cNvSpPr>
            <a:spLocks noChangeAspect="1"/>
          </p:cNvSpPr>
          <p:nvPr/>
        </p:nvSpPr>
        <p:spPr>
          <a:xfrm>
            <a:off x="1390380" y="1705815"/>
            <a:ext cx="180000" cy="180000"/>
          </a:xfrm>
          <a:prstGeom prst="ellipse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2D59D6-4C11-4D25-9951-6D9F1099B05F}"/>
              </a:ext>
            </a:extLst>
          </p:cNvPr>
          <p:cNvCxnSpPr>
            <a:cxnSpLocks/>
            <a:stCxn id="14" idx="2"/>
            <a:endCxn id="17" idx="0"/>
          </p:cNvCxnSpPr>
          <p:nvPr/>
        </p:nvCxnSpPr>
        <p:spPr>
          <a:xfrm flipV="1">
            <a:off x="1042821" y="1749050"/>
            <a:ext cx="346045" cy="86624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DF00E8-50DA-4ED4-A0EB-C2C61634EACE}"/>
              </a:ext>
            </a:extLst>
          </p:cNvPr>
          <p:cNvCxnSpPr>
            <a:cxnSpLocks/>
            <a:stCxn id="14" idx="0"/>
            <a:endCxn id="17" idx="2"/>
          </p:cNvCxnSpPr>
          <p:nvPr/>
        </p:nvCxnSpPr>
        <p:spPr>
          <a:xfrm flipH="1" flipV="1">
            <a:off x="1576512" y="1763160"/>
            <a:ext cx="342896" cy="8368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Arc 13">
            <a:extLst>
              <a:ext uri="{FF2B5EF4-FFF2-40B4-BE49-F238E27FC236}">
                <a16:creationId xmlns:a16="http://schemas.microsoft.com/office/drawing/2014/main" id="{A93BAB9E-EDC4-42CC-8841-DFA54C476CA3}"/>
              </a:ext>
            </a:extLst>
          </p:cNvPr>
          <p:cNvSpPr>
            <a:spLocks noChangeAspect="1"/>
          </p:cNvSpPr>
          <p:nvPr/>
        </p:nvSpPr>
        <p:spPr>
          <a:xfrm>
            <a:off x="1015980" y="2303509"/>
            <a:ext cx="936000" cy="936000"/>
          </a:xfrm>
          <a:prstGeom prst="arc">
            <a:avLst>
              <a:gd name="adj1" fmla="val 20309851"/>
              <a:gd name="adj2" fmla="val 11969928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EB1725BD-1B8B-4C3E-AEF8-BC6337D7EE90}"/>
              </a:ext>
            </a:extLst>
          </p:cNvPr>
          <p:cNvSpPr>
            <a:spLocks/>
          </p:cNvSpPr>
          <p:nvPr/>
        </p:nvSpPr>
        <p:spPr>
          <a:xfrm>
            <a:off x="1381380" y="1687815"/>
            <a:ext cx="198000" cy="198000"/>
          </a:xfrm>
          <a:prstGeom prst="arc">
            <a:avLst>
              <a:gd name="adj1" fmla="val 12145482"/>
              <a:gd name="adj2" fmla="val 20770552"/>
            </a:avLst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4BDB0E-CA2F-45BC-9DFE-DB8AF6FCEBC9}"/>
              </a:ext>
            </a:extLst>
          </p:cNvPr>
          <p:cNvSpPr txBox="1"/>
          <p:nvPr/>
        </p:nvSpPr>
        <p:spPr>
          <a:xfrm>
            <a:off x="315842" y="3032991"/>
            <a:ext cx="900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Chamber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1CDC90-84EA-4A1F-B6BB-2B451797CE2D}"/>
              </a:ext>
            </a:extLst>
          </p:cNvPr>
          <p:cNvSpPr txBox="1"/>
          <p:nvPr/>
        </p:nvSpPr>
        <p:spPr>
          <a:xfrm>
            <a:off x="170534" y="1467442"/>
            <a:ext cx="1243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Support/wheel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E42A91F-5A0D-4AAC-8C67-44E013915D3D}"/>
              </a:ext>
            </a:extLst>
          </p:cNvPr>
          <p:cNvSpPr txBox="1"/>
          <p:nvPr/>
        </p:nvSpPr>
        <p:spPr>
          <a:xfrm>
            <a:off x="673944" y="1994245"/>
            <a:ext cx="6399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Rope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0B959E91-95AF-46AA-AF30-EFFEDB2D0ABA}"/>
              </a:ext>
            </a:extLst>
          </p:cNvPr>
          <p:cNvSpPr/>
          <p:nvPr/>
        </p:nvSpPr>
        <p:spPr>
          <a:xfrm>
            <a:off x="2458128" y="2250840"/>
            <a:ext cx="737174" cy="369332"/>
          </a:xfrm>
          <a:prstGeom prst="rightArrow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F094792-5F51-4166-8278-17BCA8563AB2}"/>
              </a:ext>
            </a:extLst>
          </p:cNvPr>
          <p:cNvSpPr/>
          <p:nvPr/>
        </p:nvSpPr>
        <p:spPr>
          <a:xfrm>
            <a:off x="3882127" y="2314740"/>
            <a:ext cx="900000" cy="900000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57BCCCD-276A-45C1-8C2A-0F2829086A86}"/>
              </a:ext>
            </a:extLst>
          </p:cNvPr>
          <p:cNvSpPr>
            <a:spLocks noChangeAspect="1"/>
          </p:cNvSpPr>
          <p:nvPr/>
        </p:nvSpPr>
        <p:spPr>
          <a:xfrm>
            <a:off x="4242127" y="1705141"/>
            <a:ext cx="180000" cy="180000"/>
          </a:xfrm>
          <a:prstGeom prst="ellipse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4291495-F1EC-4F01-99FE-764233935DAA}"/>
              </a:ext>
            </a:extLst>
          </p:cNvPr>
          <p:cNvCxnSpPr/>
          <p:nvPr/>
        </p:nvCxnSpPr>
        <p:spPr>
          <a:xfrm>
            <a:off x="4331544" y="1762486"/>
            <a:ext cx="0" cy="99572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A09761F-C61D-4F08-A59D-8ED67FDF6CD1}"/>
              </a:ext>
            </a:extLst>
          </p:cNvPr>
          <p:cNvGrpSpPr/>
          <p:nvPr/>
        </p:nvGrpSpPr>
        <p:grpSpPr>
          <a:xfrm rot="21023086">
            <a:off x="5892332" y="1695371"/>
            <a:ext cx="900000" cy="1509599"/>
            <a:chOff x="5599319" y="1907496"/>
            <a:chExt cx="900000" cy="150959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7848E09-0FFE-420F-BACF-41FDD0AA47FC}"/>
                </a:ext>
              </a:extLst>
            </p:cNvPr>
            <p:cNvSpPr/>
            <p:nvPr/>
          </p:nvSpPr>
          <p:spPr>
            <a:xfrm>
              <a:off x="5599319" y="2517095"/>
              <a:ext cx="900000" cy="900000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1A0EF25-3223-4045-9AB8-D3A9F87A10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59319" y="1907496"/>
              <a:ext cx="180000" cy="180000"/>
            </a:xfrm>
            <a:prstGeom prst="ellipse">
              <a:avLst/>
            </a:prstGeom>
            <a:noFill/>
            <a:ln w="19050"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058D1DA-2F08-452C-8551-0C4C70F1308B}"/>
                </a:ext>
              </a:extLst>
            </p:cNvPr>
            <p:cNvCxnSpPr/>
            <p:nvPr/>
          </p:nvCxnSpPr>
          <p:spPr>
            <a:xfrm>
              <a:off x="6048736" y="1964841"/>
              <a:ext cx="0" cy="99572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2293801-7820-4D56-B685-C250829D9702}"/>
              </a:ext>
            </a:extLst>
          </p:cNvPr>
          <p:cNvCxnSpPr>
            <a:cxnSpLocks/>
          </p:cNvCxnSpPr>
          <p:nvPr/>
        </p:nvCxnSpPr>
        <p:spPr>
          <a:xfrm>
            <a:off x="6225260" y="1759105"/>
            <a:ext cx="0" cy="147029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02CDFD21-0E1B-41A4-B2AD-3B90DE4D67F0}"/>
              </a:ext>
            </a:extLst>
          </p:cNvPr>
          <p:cNvSpPr/>
          <p:nvPr/>
        </p:nvSpPr>
        <p:spPr>
          <a:xfrm rot="21023086">
            <a:off x="7454098" y="2300688"/>
            <a:ext cx="900000" cy="900000"/>
          </a:xfrm>
          <a:prstGeom prst="ellips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E45BF5E-79C0-46B2-BA34-D779D1E2ADB3}"/>
              </a:ext>
            </a:extLst>
          </p:cNvPr>
          <p:cNvSpPr/>
          <p:nvPr/>
        </p:nvSpPr>
        <p:spPr>
          <a:xfrm>
            <a:off x="7736114" y="2577239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15076FD-4D26-4E76-85BD-FC9E489B3004}"/>
              </a:ext>
            </a:extLst>
          </p:cNvPr>
          <p:cNvSpPr/>
          <p:nvPr/>
        </p:nvSpPr>
        <p:spPr>
          <a:xfrm>
            <a:off x="7620052" y="2577239"/>
            <a:ext cx="116062" cy="3262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A8FE679-BBA1-4537-B242-F7F41E0293B2}"/>
              </a:ext>
            </a:extLst>
          </p:cNvPr>
          <p:cNvCxnSpPr>
            <a:cxnSpLocks/>
          </p:cNvCxnSpPr>
          <p:nvPr/>
        </p:nvCxnSpPr>
        <p:spPr>
          <a:xfrm flipH="1">
            <a:off x="7736114" y="2577239"/>
            <a:ext cx="1" cy="32623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2AE7B958-9587-4231-8C66-FCD8023E81A2}"/>
              </a:ext>
            </a:extLst>
          </p:cNvPr>
          <p:cNvSpPr txBox="1"/>
          <p:nvPr/>
        </p:nvSpPr>
        <p:spPr>
          <a:xfrm>
            <a:off x="2262189" y="3368911"/>
            <a:ext cx="6881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 chamber behaves as a pendulum that corresponds in lateral direction to an elastic foundation.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1224709-B2DB-4486-A901-9222799B7ED6}"/>
                  </a:ext>
                </a:extLst>
              </p:cNvPr>
              <p:cNvSpPr txBox="1"/>
              <p:nvPr/>
            </p:nvSpPr>
            <p:spPr>
              <a:xfrm>
                <a:off x="465048" y="4122375"/>
                <a:ext cx="4327702" cy="4614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Specific foundation stiffness: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1224709-B2DB-4486-A901-9222799B7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48" y="4122375"/>
                <a:ext cx="4327702" cy="461473"/>
              </a:xfrm>
              <a:prstGeom prst="rect">
                <a:avLst/>
              </a:prstGeom>
              <a:blipFill>
                <a:blip r:embed="rId2"/>
                <a:stretch>
                  <a:fillRect l="-1127" b="-65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>
            <a:extLst>
              <a:ext uri="{FF2B5EF4-FFF2-40B4-BE49-F238E27FC236}">
                <a16:creationId xmlns:a16="http://schemas.microsoft.com/office/drawing/2014/main" id="{0EEB68F4-C683-4D6B-A851-B5C65D5BB890}"/>
              </a:ext>
            </a:extLst>
          </p:cNvPr>
          <p:cNvSpPr txBox="1"/>
          <p:nvPr/>
        </p:nvSpPr>
        <p:spPr>
          <a:xfrm>
            <a:off x="4295114" y="1948255"/>
            <a:ext cx="43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BB024A7-73BC-4982-83F3-BC078526CCC9}"/>
              </a:ext>
            </a:extLst>
          </p:cNvPr>
          <p:cNvSpPr txBox="1"/>
          <p:nvPr/>
        </p:nvSpPr>
        <p:spPr>
          <a:xfrm>
            <a:off x="3129005" y="3597235"/>
            <a:ext cx="1362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Specific mass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8298723-6F6D-4015-9F32-4B5E0AB83DB8}"/>
              </a:ext>
            </a:extLst>
          </p:cNvPr>
          <p:cNvCxnSpPr>
            <a:cxnSpLocks/>
            <a:stCxn id="67" idx="2"/>
          </p:cNvCxnSpPr>
          <p:nvPr/>
        </p:nvCxnSpPr>
        <p:spPr>
          <a:xfrm>
            <a:off x="3810140" y="3874234"/>
            <a:ext cx="285610" cy="3021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99DCF09B-A97F-4430-B49E-362CE044D9CB}"/>
              </a:ext>
            </a:extLst>
          </p:cNvPr>
          <p:cNvSpPr txBox="1"/>
          <p:nvPr/>
        </p:nvSpPr>
        <p:spPr>
          <a:xfrm>
            <a:off x="4736996" y="4481611"/>
            <a:ext cx="1362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Pendulum height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7FCF355-2D07-4B48-9C6C-2048D148D480}"/>
              </a:ext>
            </a:extLst>
          </p:cNvPr>
          <p:cNvCxnSpPr>
            <a:cxnSpLocks/>
            <a:stCxn id="71" idx="1"/>
          </p:cNvCxnSpPr>
          <p:nvPr/>
        </p:nvCxnSpPr>
        <p:spPr>
          <a:xfrm flipH="1" flipV="1">
            <a:off x="4371974" y="4525548"/>
            <a:ext cx="365022" cy="945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9038D790-DBCA-40A1-8217-4C8F8352A735}"/>
                  </a:ext>
                </a:extLst>
              </p:cNvPr>
              <p:cNvSpPr txBox="1"/>
              <p:nvPr/>
            </p:nvSpPr>
            <p:spPr>
              <a:xfrm>
                <a:off x="471523" y="4871875"/>
                <a:ext cx="8363052" cy="673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Expected buckling force for infinitely long column on elastic foundation: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𝑐𝑟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</m:ra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9038D790-DBCA-40A1-8217-4C8F8352A7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23" y="4871875"/>
                <a:ext cx="8363052" cy="673967"/>
              </a:xfrm>
              <a:prstGeom prst="rect">
                <a:avLst/>
              </a:prstGeom>
              <a:blipFill>
                <a:blip r:embed="rId3"/>
                <a:stretch>
                  <a:fillRect l="-364" t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6059FA6-5F0A-40D5-99A7-DA80C0EDCC18}"/>
              </a:ext>
            </a:extLst>
          </p:cNvPr>
          <p:cNvSpPr txBox="1"/>
          <p:nvPr/>
        </p:nvSpPr>
        <p:spPr>
          <a:xfrm>
            <a:off x="170534" y="1161078"/>
            <a:ext cx="886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During the thermal treatment, the chamber is in compression without vacuum </a:t>
            </a:r>
            <a:r>
              <a:rPr lang="en-GB" sz="1400" dirty="0">
                <a:sym typeface="Wingdings" panose="05000000000000000000" pitchFamily="2" charset="2"/>
              </a:rPr>
              <a:t> subjected to column buckling.</a:t>
            </a:r>
            <a:endParaRPr lang="en-GB" sz="1400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2090BCF9-85CB-4972-912B-7D69CA0500F3}"/>
              </a:ext>
            </a:extLst>
          </p:cNvPr>
          <p:cNvCxnSpPr>
            <a:cxnSpLocks/>
          </p:cNvCxnSpPr>
          <p:nvPr/>
        </p:nvCxnSpPr>
        <p:spPr>
          <a:xfrm flipV="1">
            <a:off x="7911600" y="2758214"/>
            <a:ext cx="0" cy="450015"/>
          </a:xfrm>
          <a:prstGeom prst="lin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5F6F3BE4-A457-4375-BD5C-85D90259390D}"/>
              </a:ext>
            </a:extLst>
          </p:cNvPr>
          <p:cNvSpPr txBox="1"/>
          <p:nvPr/>
        </p:nvSpPr>
        <p:spPr>
          <a:xfrm>
            <a:off x="6160069" y="2668775"/>
            <a:ext cx="383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y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55BFD76-F6E9-40FE-81E1-6569496F0AEC}"/>
              </a:ext>
            </a:extLst>
          </p:cNvPr>
          <p:cNvCxnSpPr>
            <a:cxnSpLocks/>
          </p:cNvCxnSpPr>
          <p:nvPr/>
        </p:nvCxnSpPr>
        <p:spPr>
          <a:xfrm>
            <a:off x="6234141" y="2749698"/>
            <a:ext cx="15743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B7FDC81-52CA-4BAF-B838-2509C73E01E5}"/>
              </a:ext>
            </a:extLst>
          </p:cNvPr>
          <p:cNvSpPr txBox="1"/>
          <p:nvPr/>
        </p:nvSpPr>
        <p:spPr>
          <a:xfrm>
            <a:off x="7676416" y="2846538"/>
            <a:ext cx="383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y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AE463BC-802A-4802-8B9A-0E51AEBD398C}"/>
              </a:ext>
            </a:extLst>
          </p:cNvPr>
          <p:cNvCxnSpPr>
            <a:cxnSpLocks/>
          </p:cNvCxnSpPr>
          <p:nvPr/>
        </p:nvCxnSpPr>
        <p:spPr>
          <a:xfrm>
            <a:off x="7753877" y="2946756"/>
            <a:ext cx="157437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75EF5B47-8A59-47CB-A5A7-8C60C1DB23FE}"/>
              </a:ext>
            </a:extLst>
          </p:cNvPr>
          <p:cNvSpPr txBox="1"/>
          <p:nvPr/>
        </p:nvSpPr>
        <p:spPr>
          <a:xfrm>
            <a:off x="465047" y="5617458"/>
            <a:ext cx="7957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For h = 1 m, EI = 2.4E11 N.mm</a:t>
            </a:r>
            <a:r>
              <a:rPr lang="en-GB" sz="1600" baseline="30000" dirty="0"/>
              <a:t>2</a:t>
            </a:r>
            <a:r>
              <a:rPr lang="en-GB" sz="1600" dirty="0"/>
              <a:t> and m= 48 kg.m</a:t>
            </a:r>
            <a:r>
              <a:rPr lang="en-GB" sz="1600" baseline="30000" dirty="0"/>
              <a:t>-1</a:t>
            </a:r>
            <a:r>
              <a:rPr lang="en-GB" sz="1600" dirty="0"/>
              <a:t>:       </a:t>
            </a:r>
            <a:r>
              <a:rPr lang="en-GB" dirty="0" err="1"/>
              <a:t>F</a:t>
            </a:r>
            <a:r>
              <a:rPr lang="en-GB" baseline="-25000" dirty="0" err="1"/>
              <a:t>cr</a:t>
            </a:r>
            <a:r>
              <a:rPr lang="en-GB" dirty="0"/>
              <a:t> ~ 21.25 </a:t>
            </a:r>
            <a:r>
              <a:rPr lang="en-GB" dirty="0" err="1"/>
              <a:t>kN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805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786F9E-B13B-4715-85F1-D2F9B58EA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375782B-DED3-4FD2-BA7A-88593EFC4DFF}"/>
              </a:ext>
            </a:extLst>
          </p:cNvPr>
          <p:cNvSpPr txBox="1"/>
          <p:nvPr/>
        </p:nvSpPr>
        <p:spPr>
          <a:xfrm>
            <a:off x="565130" y="1189309"/>
            <a:ext cx="78009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Two models: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Beams in 2D with equivalent springs to model the pendulum effect; eigen mode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Beams in 3D with gravity and initial imperfection; non linear large displacement study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FCDB84E-572B-4FFE-93A5-6A61F351C14D}"/>
              </a:ext>
            </a:extLst>
          </p:cNvPr>
          <p:cNvSpPr/>
          <p:nvPr/>
        </p:nvSpPr>
        <p:spPr>
          <a:xfrm rot="16200000">
            <a:off x="2456216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4B6225A-D6D7-43F9-8B2F-EEC3F0C234BA}"/>
              </a:ext>
            </a:extLst>
          </p:cNvPr>
          <p:cNvCxnSpPr>
            <a:cxnSpLocks/>
          </p:cNvCxnSpPr>
          <p:nvPr/>
        </p:nvCxnSpPr>
        <p:spPr>
          <a:xfrm>
            <a:off x="2230429" y="1881790"/>
            <a:ext cx="3751271" cy="0"/>
          </a:xfrm>
          <a:prstGeom prst="lin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E9322-A73B-4794-86E9-642BB9A0D96C}"/>
              </a:ext>
            </a:extLst>
          </p:cNvPr>
          <p:cNvSpPr/>
          <p:nvPr/>
        </p:nvSpPr>
        <p:spPr>
          <a:xfrm>
            <a:off x="75345" y="-819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3819DD-A857-4E1E-9363-6895695D45A0}"/>
              </a:ext>
            </a:extLst>
          </p:cNvPr>
          <p:cNvSpPr txBox="1"/>
          <p:nvPr/>
        </p:nvSpPr>
        <p:spPr>
          <a:xfrm>
            <a:off x="2388166" y="651120"/>
            <a:ext cx="415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Column Stability for hanging structure 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DAFF7D7-2816-4563-92D9-C7F242861CC3}"/>
              </a:ext>
            </a:extLst>
          </p:cNvPr>
          <p:cNvSpPr/>
          <p:nvPr/>
        </p:nvSpPr>
        <p:spPr>
          <a:xfrm rot="16200000">
            <a:off x="2946837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2C03665-8628-4F67-A5D5-DADD95034B4D}"/>
              </a:ext>
            </a:extLst>
          </p:cNvPr>
          <p:cNvSpPr/>
          <p:nvPr/>
        </p:nvSpPr>
        <p:spPr>
          <a:xfrm rot="16200000">
            <a:off x="3437458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6A1C3C4-7299-4F49-9AEC-DD6514BEC02D}"/>
              </a:ext>
            </a:extLst>
          </p:cNvPr>
          <p:cNvSpPr/>
          <p:nvPr/>
        </p:nvSpPr>
        <p:spPr>
          <a:xfrm rot="16200000">
            <a:off x="3928079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AF16B06-3AAD-4BF7-9083-925171F15C88}"/>
              </a:ext>
            </a:extLst>
          </p:cNvPr>
          <p:cNvSpPr/>
          <p:nvPr/>
        </p:nvSpPr>
        <p:spPr>
          <a:xfrm rot="16200000">
            <a:off x="4418700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5326452-62BF-4A6E-9E6D-630158CB5EF1}"/>
              </a:ext>
            </a:extLst>
          </p:cNvPr>
          <p:cNvSpPr/>
          <p:nvPr/>
        </p:nvSpPr>
        <p:spPr>
          <a:xfrm rot="16200000">
            <a:off x="4909321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5335758-869C-4744-B906-F4907536114A}"/>
              </a:ext>
            </a:extLst>
          </p:cNvPr>
          <p:cNvSpPr/>
          <p:nvPr/>
        </p:nvSpPr>
        <p:spPr>
          <a:xfrm rot="16200000">
            <a:off x="5399943" y="1830052"/>
            <a:ext cx="166318" cy="302419"/>
          </a:xfrm>
          <a:custGeom>
            <a:avLst/>
            <a:gdLst>
              <a:gd name="connsiteX0" fmla="*/ 0 w 235743"/>
              <a:gd name="connsiteY0" fmla="*/ 166688 h 302419"/>
              <a:gd name="connsiteX1" fmla="*/ 47625 w 235743"/>
              <a:gd name="connsiteY1" fmla="*/ 0 h 302419"/>
              <a:gd name="connsiteX2" fmla="*/ 88106 w 235743"/>
              <a:gd name="connsiteY2" fmla="*/ 302419 h 302419"/>
              <a:gd name="connsiteX3" fmla="*/ 159543 w 235743"/>
              <a:gd name="connsiteY3" fmla="*/ 7144 h 302419"/>
              <a:gd name="connsiteX4" fmla="*/ 192881 w 235743"/>
              <a:gd name="connsiteY4" fmla="*/ 302419 h 302419"/>
              <a:gd name="connsiteX5" fmla="*/ 235743 w 235743"/>
              <a:gd name="connsiteY5" fmla="*/ 1500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743" h="302419">
                <a:moveTo>
                  <a:pt x="0" y="166688"/>
                </a:moveTo>
                <a:lnTo>
                  <a:pt x="47625" y="0"/>
                </a:lnTo>
                <a:lnTo>
                  <a:pt x="88106" y="302419"/>
                </a:lnTo>
                <a:lnTo>
                  <a:pt x="159543" y="7144"/>
                </a:lnTo>
                <a:lnTo>
                  <a:pt x="192881" y="302419"/>
                </a:lnTo>
                <a:lnTo>
                  <a:pt x="235743" y="150019"/>
                </a:ln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D3B9D2C-5353-4A5F-AD7F-50F51D72816C}"/>
              </a:ext>
            </a:extLst>
          </p:cNvPr>
          <p:cNvCxnSpPr>
            <a:cxnSpLocks/>
          </p:cNvCxnSpPr>
          <p:nvPr/>
        </p:nvCxnSpPr>
        <p:spPr>
          <a:xfrm flipV="1">
            <a:off x="2687173" y="3633457"/>
            <a:ext cx="3232410" cy="929475"/>
          </a:xfrm>
          <a:prstGeom prst="line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021C16-DB0A-4F47-80A8-F98FFC15ADAB}"/>
              </a:ext>
            </a:extLst>
          </p:cNvPr>
          <p:cNvCxnSpPr/>
          <p:nvPr/>
        </p:nvCxnSpPr>
        <p:spPr>
          <a:xfrm flipV="1">
            <a:off x="3164057" y="4093387"/>
            <a:ext cx="0" cy="349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C6290A7-AE1F-419B-A677-85BCF005D910}"/>
              </a:ext>
            </a:extLst>
          </p:cNvPr>
          <p:cNvCxnSpPr/>
          <p:nvPr/>
        </p:nvCxnSpPr>
        <p:spPr>
          <a:xfrm flipV="1">
            <a:off x="3732916" y="3923448"/>
            <a:ext cx="0" cy="349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EE1EFC1-80A9-4456-BC54-1E5C82DA2FD3}"/>
              </a:ext>
            </a:extLst>
          </p:cNvPr>
          <p:cNvCxnSpPr/>
          <p:nvPr/>
        </p:nvCxnSpPr>
        <p:spPr>
          <a:xfrm flipV="1">
            <a:off x="4301775" y="3753509"/>
            <a:ext cx="0" cy="349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B757DC3-4FA1-48B1-8DFA-2D696ED1B680}"/>
              </a:ext>
            </a:extLst>
          </p:cNvPr>
          <p:cNvCxnSpPr/>
          <p:nvPr/>
        </p:nvCxnSpPr>
        <p:spPr>
          <a:xfrm flipV="1">
            <a:off x="4870634" y="3583570"/>
            <a:ext cx="0" cy="349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BB4F573-F73B-4B8A-A4E2-5D0CB58C5244}"/>
              </a:ext>
            </a:extLst>
          </p:cNvPr>
          <p:cNvCxnSpPr/>
          <p:nvPr/>
        </p:nvCxnSpPr>
        <p:spPr>
          <a:xfrm flipV="1">
            <a:off x="5439492" y="3413631"/>
            <a:ext cx="0" cy="349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68565C-FF55-40B9-9616-540A12807099}"/>
              </a:ext>
            </a:extLst>
          </p:cNvPr>
          <p:cNvCxnSpPr/>
          <p:nvPr/>
        </p:nvCxnSpPr>
        <p:spPr>
          <a:xfrm>
            <a:off x="2585479" y="3753509"/>
            <a:ext cx="0" cy="440226"/>
          </a:xfrm>
          <a:prstGeom prst="straightConnector1">
            <a:avLst/>
          </a:prstGeom>
          <a:noFill/>
          <a:ln w="28575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D0357B3-67A9-42C1-8E5D-1527B095E5CA}"/>
              </a:ext>
            </a:extLst>
          </p:cNvPr>
          <p:cNvSpPr txBox="1"/>
          <p:nvPr/>
        </p:nvSpPr>
        <p:spPr>
          <a:xfrm>
            <a:off x="2337315" y="3753509"/>
            <a:ext cx="340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g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2F6918F-1363-4273-B2DA-26B413AB011B}"/>
              </a:ext>
            </a:extLst>
          </p:cNvPr>
          <p:cNvSpPr/>
          <p:nvPr/>
        </p:nvSpPr>
        <p:spPr>
          <a:xfrm rot="20289487">
            <a:off x="2005054" y="4645554"/>
            <a:ext cx="606990" cy="247650"/>
          </a:xfrm>
          <a:prstGeom prst="rightArrow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1ABBCAAC-DF60-4308-82C3-40F05B6506F2}"/>
              </a:ext>
            </a:extLst>
          </p:cNvPr>
          <p:cNvSpPr/>
          <p:nvPr/>
        </p:nvSpPr>
        <p:spPr>
          <a:xfrm rot="9489375">
            <a:off x="5954044" y="3370818"/>
            <a:ext cx="606990" cy="247650"/>
          </a:xfrm>
          <a:prstGeom prst="rightArrow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3D254A09-3077-48EE-B711-081DB97DAF38}"/>
              </a:ext>
            </a:extLst>
          </p:cNvPr>
          <p:cNvSpPr/>
          <p:nvPr/>
        </p:nvSpPr>
        <p:spPr>
          <a:xfrm rot="10800000">
            <a:off x="6033073" y="1757965"/>
            <a:ext cx="606990" cy="247650"/>
          </a:xfrm>
          <a:prstGeom prst="rightArrow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D339A677-EB76-4385-8E88-CA9D49A4ED78}"/>
              </a:ext>
            </a:extLst>
          </p:cNvPr>
          <p:cNvSpPr/>
          <p:nvPr/>
        </p:nvSpPr>
        <p:spPr>
          <a:xfrm>
            <a:off x="1572066" y="1774277"/>
            <a:ext cx="606990" cy="247650"/>
          </a:xfrm>
          <a:prstGeom prst="rightArrow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113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786F9E-B13B-4715-85F1-D2F9B58EA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375782B-DED3-4FD2-BA7A-88593EFC4DFF}"/>
              </a:ext>
            </a:extLst>
          </p:cNvPr>
          <p:cNvSpPr txBox="1"/>
          <p:nvPr/>
        </p:nvSpPr>
        <p:spPr>
          <a:xfrm>
            <a:off x="565130" y="1189309"/>
            <a:ext cx="78009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100 m model: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2D eigen value model: buckling force: 22.15 </a:t>
            </a:r>
            <a:r>
              <a:rPr lang="en-GB" sz="1400" dirty="0" err="1"/>
              <a:t>kN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3D non linear model: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Instability at ~ 23 </a:t>
            </a:r>
            <a:r>
              <a:rPr lang="en-GB" sz="1400" dirty="0" err="1"/>
              <a:t>kN</a:t>
            </a:r>
            <a:r>
              <a:rPr lang="en-GB" sz="1400" dirty="0"/>
              <a:t> (930 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400" dirty="0"/>
              <a:t>Plateau with stable deformation related to initial imperfection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E9322-A73B-4794-86E9-642BB9A0D96C}"/>
              </a:ext>
            </a:extLst>
          </p:cNvPr>
          <p:cNvSpPr/>
          <p:nvPr/>
        </p:nvSpPr>
        <p:spPr>
          <a:xfrm>
            <a:off x="75345" y="-819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3819DD-A857-4E1E-9363-6895695D45A0}"/>
              </a:ext>
            </a:extLst>
          </p:cNvPr>
          <p:cNvSpPr txBox="1"/>
          <p:nvPr/>
        </p:nvSpPr>
        <p:spPr>
          <a:xfrm>
            <a:off x="2388166" y="651120"/>
            <a:ext cx="415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Column Stability for hanging structure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0474B88-6745-45C5-BB8B-A9BC8506D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493" y="4106377"/>
            <a:ext cx="3402032" cy="20448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76CA0D2-C06D-49C3-A2CA-AA3AFE60B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499" y="2526139"/>
            <a:ext cx="1970026" cy="146593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A3688A4-5A31-4851-8745-74894A91F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157" y="3100250"/>
            <a:ext cx="4127308" cy="29678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313BE5-322B-4856-BF2E-54508D6021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9761" y="1023917"/>
            <a:ext cx="2964239" cy="13494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1D729E-9149-42FB-8CBC-0FC19DE500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47478"/>
            <a:ext cx="6435643" cy="16664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2DBF443-0F71-45A0-9E11-5869391B40EA}"/>
              </a:ext>
            </a:extLst>
          </p:cNvPr>
          <p:cNvCxnSpPr>
            <a:cxnSpLocks/>
          </p:cNvCxnSpPr>
          <p:nvPr/>
        </p:nvCxnSpPr>
        <p:spPr>
          <a:xfrm>
            <a:off x="5610225" y="2930536"/>
            <a:ext cx="1628775" cy="24987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310DB4F-10F6-4D99-BF64-B88C518ED3F3}"/>
              </a:ext>
            </a:extLst>
          </p:cNvPr>
          <p:cNvCxnSpPr>
            <a:cxnSpLocks/>
          </p:cNvCxnSpPr>
          <p:nvPr/>
        </p:nvCxnSpPr>
        <p:spPr>
          <a:xfrm flipH="1">
            <a:off x="4238625" y="2930536"/>
            <a:ext cx="1371600" cy="13747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265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786F9E-B13B-4715-85F1-D2F9B58EA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375782B-DED3-4FD2-BA7A-88593EFC4DFF}"/>
              </a:ext>
            </a:extLst>
          </p:cNvPr>
          <p:cNvSpPr txBox="1"/>
          <p:nvPr/>
        </p:nvSpPr>
        <p:spPr>
          <a:xfrm>
            <a:off x="565130" y="1189309"/>
            <a:ext cx="78009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1000 m model: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2D eigen value model: buckling force: 21.3 </a:t>
            </a:r>
            <a:r>
              <a:rPr lang="en-GB" sz="1400" dirty="0" err="1"/>
              <a:t>kN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FE9322-A73B-4794-86E9-642BB9A0D96C}"/>
              </a:ext>
            </a:extLst>
          </p:cNvPr>
          <p:cNvSpPr/>
          <p:nvPr/>
        </p:nvSpPr>
        <p:spPr>
          <a:xfrm>
            <a:off x="75345" y="-819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3819DD-A857-4E1E-9363-6895695D45A0}"/>
              </a:ext>
            </a:extLst>
          </p:cNvPr>
          <p:cNvSpPr txBox="1"/>
          <p:nvPr/>
        </p:nvSpPr>
        <p:spPr>
          <a:xfrm>
            <a:off x="2388166" y="651120"/>
            <a:ext cx="4154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Column Stability for hanging structure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75737F-BCE5-4C94-A3A6-B500231A2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30" y="2083810"/>
            <a:ext cx="6803472" cy="176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90274C-9ED6-4B01-AEC9-EE5A4FF58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142" y="2372810"/>
            <a:ext cx="3665715" cy="23704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F2A545-80DD-4A42-97A0-3456E95AE71C}"/>
              </a:ext>
            </a:extLst>
          </p:cNvPr>
          <p:cNvSpPr txBox="1"/>
          <p:nvPr/>
        </p:nvSpPr>
        <p:spPr>
          <a:xfrm>
            <a:off x="706656" y="4856137"/>
            <a:ext cx="8113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significant difference between the 100 and 1000 m models.</a:t>
            </a:r>
          </a:p>
          <a:p>
            <a:r>
              <a:rPr lang="en-GB" dirty="0"/>
              <a:t>Very good agreement between the two models and the theoretical values.</a:t>
            </a:r>
          </a:p>
          <a:p>
            <a:r>
              <a:rPr lang="en-GB" dirty="0"/>
              <a:t>The chamber remains stable during the heat treatment in the 200-300 C range (Safety coefficient: 3-4). </a:t>
            </a:r>
          </a:p>
        </p:txBody>
      </p:sp>
    </p:spTree>
    <p:extLst>
      <p:ext uri="{BB962C8B-B14F-4D97-AF65-F5344CB8AC3E}">
        <p14:creationId xmlns:p14="http://schemas.microsoft.com/office/powerpoint/2010/main" val="748488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5000361-D685-4F3F-8C19-7360A0078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192" y="3429000"/>
            <a:ext cx="3399692" cy="23213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BC94BA-99FA-4E7B-B661-77BD59F0F582}"/>
              </a:ext>
            </a:extLst>
          </p:cNvPr>
          <p:cNvSpPr txBox="1"/>
          <p:nvPr/>
        </p:nvSpPr>
        <p:spPr>
          <a:xfrm>
            <a:off x="5881675" y="5555592"/>
            <a:ext cx="2436725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800" dirty="0"/>
              <a:t>https://www.ail.ca/product/corrugated-steel-pipe/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8A49CD0-FC8B-41FE-A197-A5643EB35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276" y="1006895"/>
            <a:ext cx="2669184" cy="20018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AD8C67-D588-41AE-9805-174FA092873F}"/>
              </a:ext>
            </a:extLst>
          </p:cNvPr>
          <p:cNvSpPr txBox="1"/>
          <p:nvPr/>
        </p:nvSpPr>
        <p:spPr>
          <a:xfrm>
            <a:off x="5860716" y="2793339"/>
            <a:ext cx="2584555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GB" dirty="0"/>
              <a:t>https://www.prdcompany.com/corrugated-metal-pipe/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CE4FB4-6159-4AC5-90DE-D52B526B9392}"/>
              </a:ext>
            </a:extLst>
          </p:cNvPr>
          <p:cNvSpPr txBox="1"/>
          <p:nvPr/>
        </p:nvSpPr>
        <p:spPr>
          <a:xfrm>
            <a:off x="5571014" y="5874323"/>
            <a:ext cx="27473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Spiral corrugations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CFBE66-5426-95EA-504F-33D6E93327D0}"/>
              </a:ext>
            </a:extLst>
          </p:cNvPr>
          <p:cNvSpPr/>
          <p:nvPr/>
        </p:nvSpPr>
        <p:spPr>
          <a:xfrm>
            <a:off x="109537" y="1903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Annular vs </a:t>
            </a:r>
            <a:r>
              <a:rPr lang="en-US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s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piral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corrugations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7D5B1E-ED97-A580-5900-FE9F523D7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85" y="4029628"/>
            <a:ext cx="5008354" cy="17325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68D23C-64D4-3A33-4E7B-DCE060E75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16" y="718160"/>
            <a:ext cx="4822486" cy="27842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B513B1-5B6C-FD66-4887-2C1A87F5B271}"/>
              </a:ext>
            </a:extLst>
          </p:cNvPr>
          <p:cNvCxnSpPr>
            <a:cxnSpLocks/>
          </p:cNvCxnSpPr>
          <p:nvPr/>
        </p:nvCxnSpPr>
        <p:spPr>
          <a:xfrm>
            <a:off x="2892611" y="1006895"/>
            <a:ext cx="0" cy="2434057"/>
          </a:xfrm>
          <a:prstGeom prst="line">
            <a:avLst/>
          </a:prstGeom>
          <a:ln>
            <a:solidFill>
              <a:srgbClr val="000002"/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396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BC5A5F-1F69-42ED-9137-66D8E5BF3B6A}"/>
              </a:ext>
            </a:extLst>
          </p:cNvPr>
          <p:cNvSpPr/>
          <p:nvPr/>
        </p:nvSpPr>
        <p:spPr>
          <a:xfrm>
            <a:off x="109537" y="1903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S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piral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corrugations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9FBCCA-EB43-45AD-AE9C-4E3DEBA54F6E}"/>
              </a:ext>
            </a:extLst>
          </p:cNvPr>
          <p:cNvSpPr txBox="1"/>
          <p:nvPr/>
        </p:nvSpPr>
        <p:spPr>
          <a:xfrm>
            <a:off x="3533348" y="525130"/>
            <a:ext cx="2077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Drawbacks</a:t>
            </a:r>
            <a:endParaRPr lang="en-GB" dirty="0"/>
          </a:p>
        </p:txBody>
      </p:sp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3572993-1707-56E7-39F4-A9F21ACEB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410" y="1367754"/>
            <a:ext cx="4719590" cy="2297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C61023-3E16-50D7-F8D4-56A779C88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38" y="2206823"/>
            <a:ext cx="4980398" cy="3161003"/>
          </a:xfrm>
          <a:prstGeom prst="rect">
            <a:avLst/>
          </a:prstGeom>
          <a:noFill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0D41F57-3493-1DE6-C7FE-3B40AC21F2DD}"/>
              </a:ext>
            </a:extLst>
          </p:cNvPr>
          <p:cNvSpPr txBox="1"/>
          <p:nvPr/>
        </p:nvSpPr>
        <p:spPr>
          <a:xfrm>
            <a:off x="682636" y="5213802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Influence of band width (</a:t>
            </a:r>
            <a:r>
              <a:rPr lang="en-GB" dirty="0" err="1"/>
              <a:t>helice</a:t>
            </a:r>
            <a:r>
              <a:rPr lang="en-GB" dirty="0"/>
              <a:t> angle) on the relative buckling pressure for different convolution parameters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FAB748-C3EF-D599-6208-4F3730BE5BCB}"/>
              </a:ext>
            </a:extLst>
          </p:cNvPr>
          <p:cNvSpPr txBox="1"/>
          <p:nvPr/>
        </p:nvSpPr>
        <p:spPr>
          <a:xfrm>
            <a:off x="295633" y="1089825"/>
            <a:ext cx="4585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Decrease of mechanical performance: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longitudinal stiffness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buckling strength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128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BC5A5F-1F69-42ED-9137-66D8E5BF3B6A}"/>
              </a:ext>
            </a:extLst>
          </p:cNvPr>
          <p:cNvSpPr/>
          <p:nvPr/>
        </p:nvSpPr>
        <p:spPr>
          <a:xfrm>
            <a:off x="109537" y="1903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S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piral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corrugations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9FBCCA-EB43-45AD-AE9C-4E3DEBA54F6E}"/>
              </a:ext>
            </a:extLst>
          </p:cNvPr>
          <p:cNvSpPr txBox="1"/>
          <p:nvPr/>
        </p:nvSpPr>
        <p:spPr>
          <a:xfrm>
            <a:off x="3533348" y="525130"/>
            <a:ext cx="2077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Drawbacks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FAB748-C3EF-D599-6208-4F3730BE5BCB}"/>
              </a:ext>
            </a:extLst>
          </p:cNvPr>
          <p:cNvSpPr txBox="1"/>
          <p:nvPr/>
        </p:nvSpPr>
        <p:spPr>
          <a:xfrm>
            <a:off x="295633" y="1089825"/>
            <a:ext cx="45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Axial/torsional coupling: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Axial force induces rotation or torque.</a:t>
            </a:r>
            <a:endParaRPr lang="en-GB"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2F7F662-1FBB-5A66-2EAF-6D9B253B72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60261" y="182337"/>
            <a:ext cx="1953611" cy="3994485"/>
          </a:xfrm>
          <a:prstGeom prst="rect">
            <a:avLst/>
          </a:prstGeom>
        </p:spPr>
      </p:pic>
      <p:pic>
        <p:nvPicPr>
          <p:cNvPr id="6" name="Picture 5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20E1D9CC-DA22-816B-EA4D-AB89EE912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2445" y="1526049"/>
            <a:ext cx="1985417" cy="3050924"/>
          </a:xfrm>
          <a:prstGeom prst="rect">
            <a:avLst/>
          </a:prstGeom>
        </p:spPr>
      </p:pic>
      <p:pic>
        <p:nvPicPr>
          <p:cNvPr id="9" name="Picture 8" descr="A colorful tube on a black background&#10;&#10;Description automatically generated">
            <a:extLst>
              <a:ext uri="{FF2B5EF4-FFF2-40B4-BE49-F238E27FC236}">
                <a16:creationId xmlns:a16="http://schemas.microsoft.com/office/drawing/2014/main" id="{69034EE9-8444-925D-F1E4-FF5DB1BCCE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9857" y="2503660"/>
            <a:ext cx="1985419" cy="3050927"/>
          </a:xfrm>
          <a:prstGeom prst="rect">
            <a:avLst/>
          </a:prstGeom>
        </p:spPr>
      </p:pic>
      <p:pic>
        <p:nvPicPr>
          <p:cNvPr id="11" name="Picture 10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277A9133-1387-B0AA-F633-7A20DF8854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77270" y="3382346"/>
            <a:ext cx="1985418" cy="305092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FFCD106-445E-9604-2253-4B28C79B9E8D}"/>
              </a:ext>
            </a:extLst>
          </p:cNvPr>
          <p:cNvCxnSpPr/>
          <p:nvPr/>
        </p:nvCxnSpPr>
        <p:spPr>
          <a:xfrm>
            <a:off x="2502566" y="3915098"/>
            <a:ext cx="388449" cy="1787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486CC8-D140-C3A7-44DE-54CCFE03C03F}"/>
              </a:ext>
            </a:extLst>
          </p:cNvPr>
          <p:cNvCxnSpPr>
            <a:cxnSpLocks/>
          </p:cNvCxnSpPr>
          <p:nvPr/>
        </p:nvCxnSpPr>
        <p:spPr>
          <a:xfrm flipV="1">
            <a:off x="3300467" y="4607719"/>
            <a:ext cx="293880" cy="195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5B4F701-C768-6D03-A052-AF3F7FC0CBD1}"/>
              </a:ext>
            </a:extLst>
          </p:cNvPr>
          <p:cNvCxnSpPr>
            <a:cxnSpLocks/>
          </p:cNvCxnSpPr>
          <p:nvPr/>
        </p:nvCxnSpPr>
        <p:spPr>
          <a:xfrm flipH="1">
            <a:off x="2890102" y="4907808"/>
            <a:ext cx="316977" cy="19525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04DA2E-1278-0F15-85BF-A4C4F1CA5106}"/>
              </a:ext>
            </a:extLst>
          </p:cNvPr>
          <p:cNvCxnSpPr>
            <a:cxnSpLocks/>
          </p:cNvCxnSpPr>
          <p:nvPr/>
        </p:nvCxnSpPr>
        <p:spPr>
          <a:xfrm flipV="1">
            <a:off x="4008353" y="5314417"/>
            <a:ext cx="0" cy="32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F23EA04-5587-CE34-7BC4-806E079DAC8F}"/>
              </a:ext>
            </a:extLst>
          </p:cNvPr>
          <p:cNvCxnSpPr>
            <a:cxnSpLocks/>
          </p:cNvCxnSpPr>
          <p:nvPr/>
        </p:nvCxnSpPr>
        <p:spPr>
          <a:xfrm>
            <a:off x="4008353" y="5800505"/>
            <a:ext cx="0" cy="3222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4496EC5-F2AC-6B4B-C3B1-F3AFEB4058E2}"/>
              </a:ext>
            </a:extLst>
          </p:cNvPr>
          <p:cNvSpPr txBox="1"/>
          <p:nvPr/>
        </p:nvSpPr>
        <p:spPr>
          <a:xfrm>
            <a:off x="209691" y="2058802"/>
            <a:ext cx="1640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Only thermal expansion</a:t>
            </a:r>
            <a:endParaRPr lang="en-GB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43F328-EAF5-4D0C-A3BB-581ABEB3DBCE}"/>
              </a:ext>
            </a:extLst>
          </p:cNvPr>
          <p:cNvSpPr txBox="1"/>
          <p:nvPr/>
        </p:nvSpPr>
        <p:spPr>
          <a:xfrm>
            <a:off x="4811715" y="986794"/>
            <a:ext cx="12206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Fixed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8693AC-6E44-C7EB-D291-A6F5356F3C2A}"/>
              </a:ext>
            </a:extLst>
          </p:cNvPr>
          <p:cNvSpPr txBox="1"/>
          <p:nvPr/>
        </p:nvSpPr>
        <p:spPr>
          <a:xfrm>
            <a:off x="8618261" y="2397356"/>
            <a:ext cx="525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Free</a:t>
            </a:r>
            <a:endParaRPr lang="en-GB" sz="1000" dirty="0"/>
          </a:p>
        </p:txBody>
      </p:sp>
      <p:pic>
        <p:nvPicPr>
          <p:cNvPr id="29" name="Picture 28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EC4A7B4E-8441-1D40-50FB-769DE3CBCA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85622" y="3879345"/>
            <a:ext cx="1757598" cy="2700843"/>
          </a:xfrm>
          <a:prstGeom prst="rect">
            <a:avLst/>
          </a:prstGeom>
        </p:spPr>
      </p:pic>
      <p:pic>
        <p:nvPicPr>
          <p:cNvPr id="32" name="Picture 31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31F74CCF-4A56-0D39-8142-D6E5493090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1755" y="2035411"/>
            <a:ext cx="1757597" cy="2700841"/>
          </a:xfrm>
          <a:prstGeom prst="rect">
            <a:avLst/>
          </a:prstGeom>
        </p:spPr>
      </p:pic>
      <p:pic>
        <p:nvPicPr>
          <p:cNvPr id="34" name="Picture 33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64DDABC5-B291-6B84-9828-67902366EA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07106" y="2916309"/>
            <a:ext cx="1757597" cy="270084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B665903-4E2D-3AAD-DD05-E20E5B660660}"/>
              </a:ext>
            </a:extLst>
          </p:cNvPr>
          <p:cNvSpPr txBox="1"/>
          <p:nvPr/>
        </p:nvSpPr>
        <p:spPr>
          <a:xfrm>
            <a:off x="4611929" y="2414159"/>
            <a:ext cx="2399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Thermal expansion &amp; 1 bar external pressure</a:t>
            </a:r>
            <a:endParaRPr lang="en-GB" sz="16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EE82FFF-B91E-3A84-47EF-921753D667AE}"/>
              </a:ext>
            </a:extLst>
          </p:cNvPr>
          <p:cNvCxnSpPr>
            <a:cxnSpLocks/>
          </p:cNvCxnSpPr>
          <p:nvPr/>
        </p:nvCxnSpPr>
        <p:spPr>
          <a:xfrm flipH="1" flipV="1">
            <a:off x="6785904" y="4156469"/>
            <a:ext cx="293736" cy="15745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BBEA68-1ED7-8005-AF2F-D426666F67D7}"/>
              </a:ext>
            </a:extLst>
          </p:cNvPr>
          <p:cNvCxnSpPr>
            <a:cxnSpLocks/>
          </p:cNvCxnSpPr>
          <p:nvPr/>
        </p:nvCxnSpPr>
        <p:spPr>
          <a:xfrm flipH="1">
            <a:off x="7111130" y="4905472"/>
            <a:ext cx="319844" cy="26349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950F88C-7B91-588E-E73E-7290959B062D}"/>
              </a:ext>
            </a:extLst>
          </p:cNvPr>
          <p:cNvCxnSpPr>
            <a:cxnSpLocks/>
          </p:cNvCxnSpPr>
          <p:nvPr/>
        </p:nvCxnSpPr>
        <p:spPr>
          <a:xfrm flipV="1">
            <a:off x="7453564" y="4905472"/>
            <a:ext cx="293880" cy="195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28D036D-23FA-1124-7413-9475675573BE}"/>
              </a:ext>
            </a:extLst>
          </p:cNvPr>
          <p:cNvCxnSpPr>
            <a:cxnSpLocks/>
          </p:cNvCxnSpPr>
          <p:nvPr/>
        </p:nvCxnSpPr>
        <p:spPr>
          <a:xfrm flipV="1">
            <a:off x="8618261" y="5578101"/>
            <a:ext cx="0" cy="32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CF0D25F-2B23-01C5-013D-361534174106}"/>
              </a:ext>
            </a:extLst>
          </p:cNvPr>
          <p:cNvCxnSpPr>
            <a:cxnSpLocks/>
          </p:cNvCxnSpPr>
          <p:nvPr/>
        </p:nvCxnSpPr>
        <p:spPr>
          <a:xfrm>
            <a:off x="8447003" y="5964176"/>
            <a:ext cx="0" cy="3222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row: Curved Up 42">
            <a:extLst>
              <a:ext uri="{FF2B5EF4-FFF2-40B4-BE49-F238E27FC236}">
                <a16:creationId xmlns:a16="http://schemas.microsoft.com/office/drawing/2014/main" id="{9613F3A7-5A64-4C19-3F2C-86465CCE60A8}"/>
              </a:ext>
            </a:extLst>
          </p:cNvPr>
          <p:cNvSpPr/>
          <p:nvPr/>
        </p:nvSpPr>
        <p:spPr>
          <a:xfrm rot="1886588" flipH="1" flipV="1">
            <a:off x="7643549" y="4921057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Arrow: Curved Up 43">
            <a:extLst>
              <a:ext uri="{FF2B5EF4-FFF2-40B4-BE49-F238E27FC236}">
                <a16:creationId xmlns:a16="http://schemas.microsoft.com/office/drawing/2014/main" id="{F11FD042-E64A-594E-14A4-880EF27FF09B}"/>
              </a:ext>
            </a:extLst>
          </p:cNvPr>
          <p:cNvSpPr/>
          <p:nvPr/>
        </p:nvSpPr>
        <p:spPr>
          <a:xfrm rot="1886588" flipH="1" flipV="1">
            <a:off x="8565100" y="5781629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4719CD0-5293-5AED-C831-353B57089E27}"/>
              </a:ext>
            </a:extLst>
          </p:cNvPr>
          <p:cNvCxnSpPr>
            <a:cxnSpLocks noChangeAspect="1"/>
          </p:cNvCxnSpPr>
          <p:nvPr/>
        </p:nvCxnSpPr>
        <p:spPr>
          <a:xfrm>
            <a:off x="7381861" y="1691886"/>
            <a:ext cx="299187" cy="137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3109059-8F00-5E14-471D-B0FD21A051F0}"/>
              </a:ext>
            </a:extLst>
          </p:cNvPr>
          <p:cNvCxnSpPr>
            <a:cxnSpLocks/>
          </p:cNvCxnSpPr>
          <p:nvPr/>
        </p:nvCxnSpPr>
        <p:spPr>
          <a:xfrm flipV="1">
            <a:off x="7381858" y="1490774"/>
            <a:ext cx="293880" cy="195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F7B60D1-319B-ACEF-AC3A-7849240C01CA}"/>
              </a:ext>
            </a:extLst>
          </p:cNvPr>
          <p:cNvCxnSpPr>
            <a:cxnSpLocks/>
          </p:cNvCxnSpPr>
          <p:nvPr/>
        </p:nvCxnSpPr>
        <p:spPr>
          <a:xfrm flipV="1">
            <a:off x="7383305" y="1363942"/>
            <a:ext cx="0" cy="32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3322A90-7DA0-EA35-6806-2A0D741AF595}"/>
              </a:ext>
            </a:extLst>
          </p:cNvPr>
          <p:cNvSpPr txBox="1"/>
          <p:nvPr/>
        </p:nvSpPr>
        <p:spPr>
          <a:xfrm>
            <a:off x="7607810" y="1736156"/>
            <a:ext cx="299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x</a:t>
            </a:r>
            <a:endParaRPr lang="en-GB" sz="1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A9A415-0311-A3EB-D465-BEFF8A251F16}"/>
              </a:ext>
            </a:extLst>
          </p:cNvPr>
          <p:cNvSpPr txBox="1"/>
          <p:nvPr/>
        </p:nvSpPr>
        <p:spPr>
          <a:xfrm>
            <a:off x="7543415" y="1288961"/>
            <a:ext cx="299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y</a:t>
            </a:r>
            <a:endParaRPr lang="en-GB" sz="10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35828C-4B43-EEA7-128E-EE0CD1AB5FB5}"/>
              </a:ext>
            </a:extLst>
          </p:cNvPr>
          <p:cNvSpPr txBox="1"/>
          <p:nvPr/>
        </p:nvSpPr>
        <p:spPr>
          <a:xfrm>
            <a:off x="7184131" y="1214850"/>
            <a:ext cx="2991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z</a:t>
            </a:r>
            <a:endParaRPr lang="en-GB" sz="10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A0D157-D8B5-8A1E-B205-064EBB101626}"/>
              </a:ext>
            </a:extLst>
          </p:cNvPr>
          <p:cNvSpPr txBox="1"/>
          <p:nvPr/>
        </p:nvSpPr>
        <p:spPr>
          <a:xfrm>
            <a:off x="162448" y="5768175"/>
            <a:ext cx="3490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Case 1.5 mm thick, 100 mm pitch, 30 mm convolution height, 6 convolutions/band</a:t>
            </a:r>
            <a:endParaRPr lang="en-GB" sz="1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2D1974F-6E3B-B069-AA0B-3BFD8285B537}"/>
              </a:ext>
            </a:extLst>
          </p:cNvPr>
          <p:cNvSpPr txBox="1"/>
          <p:nvPr/>
        </p:nvSpPr>
        <p:spPr>
          <a:xfrm rot="1343613">
            <a:off x="6464171" y="1690855"/>
            <a:ext cx="819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12 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83598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6BC5A5F-1F69-42ED-9137-66D8E5BF3B6A}"/>
              </a:ext>
            </a:extLst>
          </p:cNvPr>
          <p:cNvSpPr/>
          <p:nvPr/>
        </p:nvSpPr>
        <p:spPr>
          <a:xfrm>
            <a:off x="109537" y="1903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S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piral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 corrugations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9FBCCA-EB43-45AD-AE9C-4E3DEBA54F6E}"/>
              </a:ext>
            </a:extLst>
          </p:cNvPr>
          <p:cNvSpPr txBox="1"/>
          <p:nvPr/>
        </p:nvSpPr>
        <p:spPr>
          <a:xfrm>
            <a:off x="3533348" y="525130"/>
            <a:ext cx="2077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Drawbacks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FAB748-C3EF-D599-6208-4F3730BE5BCB}"/>
              </a:ext>
            </a:extLst>
          </p:cNvPr>
          <p:cNvSpPr txBox="1"/>
          <p:nvPr/>
        </p:nvSpPr>
        <p:spPr>
          <a:xfrm>
            <a:off x="295633" y="1089825"/>
            <a:ext cx="45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Axial/torsional coupling: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Axial force induces rotation or torque.</a:t>
            </a:r>
            <a:endParaRPr lang="en-GB" dirty="0"/>
          </a:p>
        </p:txBody>
      </p:sp>
      <p:pic>
        <p:nvPicPr>
          <p:cNvPr id="29" name="Picture 28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EC4A7B4E-8441-1D40-50FB-769DE3CBCA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80771" y="2242821"/>
            <a:ext cx="1757598" cy="2700843"/>
          </a:xfrm>
          <a:prstGeom prst="rect">
            <a:avLst/>
          </a:prstGeom>
        </p:spPr>
      </p:pic>
      <p:pic>
        <p:nvPicPr>
          <p:cNvPr id="34" name="Picture 33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64DDABC5-B291-6B84-9828-67902366EA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255" y="1279785"/>
            <a:ext cx="1757597" cy="2700841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BBEA68-1ED7-8005-AF2F-D426666F67D7}"/>
              </a:ext>
            </a:extLst>
          </p:cNvPr>
          <p:cNvCxnSpPr>
            <a:cxnSpLocks/>
          </p:cNvCxnSpPr>
          <p:nvPr/>
        </p:nvCxnSpPr>
        <p:spPr>
          <a:xfrm flipH="1">
            <a:off x="1706279" y="3268948"/>
            <a:ext cx="319844" cy="26349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950F88C-7B91-588E-E73E-7290959B062D}"/>
              </a:ext>
            </a:extLst>
          </p:cNvPr>
          <p:cNvCxnSpPr>
            <a:cxnSpLocks/>
          </p:cNvCxnSpPr>
          <p:nvPr/>
        </p:nvCxnSpPr>
        <p:spPr>
          <a:xfrm flipV="1">
            <a:off x="2048713" y="3268948"/>
            <a:ext cx="293880" cy="195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28D036D-23FA-1124-7413-9475675573BE}"/>
              </a:ext>
            </a:extLst>
          </p:cNvPr>
          <p:cNvCxnSpPr>
            <a:cxnSpLocks/>
          </p:cNvCxnSpPr>
          <p:nvPr/>
        </p:nvCxnSpPr>
        <p:spPr>
          <a:xfrm flipV="1">
            <a:off x="3213410" y="3941577"/>
            <a:ext cx="0" cy="32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CF0D25F-2B23-01C5-013D-361534174106}"/>
              </a:ext>
            </a:extLst>
          </p:cNvPr>
          <p:cNvCxnSpPr>
            <a:cxnSpLocks/>
          </p:cNvCxnSpPr>
          <p:nvPr/>
        </p:nvCxnSpPr>
        <p:spPr>
          <a:xfrm>
            <a:off x="3042152" y="4327652"/>
            <a:ext cx="0" cy="3222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row: Curved Up 42">
            <a:extLst>
              <a:ext uri="{FF2B5EF4-FFF2-40B4-BE49-F238E27FC236}">
                <a16:creationId xmlns:a16="http://schemas.microsoft.com/office/drawing/2014/main" id="{9613F3A7-5A64-4C19-3F2C-86465CCE60A8}"/>
              </a:ext>
            </a:extLst>
          </p:cNvPr>
          <p:cNvSpPr/>
          <p:nvPr/>
        </p:nvSpPr>
        <p:spPr>
          <a:xfrm rot="1886588" flipH="1" flipV="1">
            <a:off x="2238698" y="3284533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4" name="Arrow: Curved Up 43">
            <a:extLst>
              <a:ext uri="{FF2B5EF4-FFF2-40B4-BE49-F238E27FC236}">
                <a16:creationId xmlns:a16="http://schemas.microsoft.com/office/drawing/2014/main" id="{F11FD042-E64A-594E-14A4-880EF27FF09B}"/>
              </a:ext>
            </a:extLst>
          </p:cNvPr>
          <p:cNvSpPr/>
          <p:nvPr/>
        </p:nvSpPr>
        <p:spPr>
          <a:xfrm rot="1886588" flipH="1" flipV="1">
            <a:off x="3160249" y="4145105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AA0D157-D8B5-8A1E-B205-064EBB101626}"/>
              </a:ext>
            </a:extLst>
          </p:cNvPr>
          <p:cNvSpPr txBox="1"/>
          <p:nvPr/>
        </p:nvSpPr>
        <p:spPr>
          <a:xfrm>
            <a:off x="4729196" y="3726949"/>
            <a:ext cx="20418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Case 1.5 mm thick, 100 mm pitch, 30 mm convolution height, 2 convolutions/band</a:t>
            </a:r>
            <a:endParaRPr lang="en-GB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85F0F2-C700-4F53-C6A8-5E474130D7C5}"/>
              </a:ext>
            </a:extLst>
          </p:cNvPr>
          <p:cNvSpPr txBox="1"/>
          <p:nvPr/>
        </p:nvSpPr>
        <p:spPr>
          <a:xfrm>
            <a:off x="102873" y="1785210"/>
            <a:ext cx="2311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Case 1.5 mm thick, 100 mm pitch, 30 mm convolution height, 6 convolutions/band</a:t>
            </a:r>
            <a:endParaRPr lang="en-GB" sz="1000" dirty="0"/>
          </a:p>
        </p:txBody>
      </p:sp>
      <p:pic>
        <p:nvPicPr>
          <p:cNvPr id="7" name="Picture 6" descr="A rainbow colored tube on a black background&#10;&#10;Description automatically generated">
            <a:extLst>
              <a:ext uri="{FF2B5EF4-FFF2-40B4-BE49-F238E27FC236}">
                <a16:creationId xmlns:a16="http://schemas.microsoft.com/office/drawing/2014/main" id="{1073C47E-EC45-6250-CC00-E70BC00093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451" y="2252652"/>
            <a:ext cx="2963968" cy="1928830"/>
          </a:xfrm>
          <a:prstGeom prst="rect">
            <a:avLst/>
          </a:prstGeom>
        </p:spPr>
      </p:pic>
      <p:pic>
        <p:nvPicPr>
          <p:cNvPr id="10" name="Picture 9" descr="A colorful tube with black background&#10;&#10;Description automatically generated">
            <a:extLst>
              <a:ext uri="{FF2B5EF4-FFF2-40B4-BE49-F238E27FC236}">
                <a16:creationId xmlns:a16="http://schemas.microsoft.com/office/drawing/2014/main" id="{3E602C05-9AFA-16F6-DAA8-B773D9FFE2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98" y="1040771"/>
            <a:ext cx="2963968" cy="192883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1350D91-8BF5-52D0-D732-483C8DBFF8AD}"/>
              </a:ext>
            </a:extLst>
          </p:cNvPr>
          <p:cNvCxnSpPr>
            <a:cxnSpLocks/>
          </p:cNvCxnSpPr>
          <p:nvPr/>
        </p:nvCxnSpPr>
        <p:spPr>
          <a:xfrm flipH="1">
            <a:off x="6308970" y="2694493"/>
            <a:ext cx="319844" cy="26349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18E103F-CE5D-C98B-E017-289F21E6DCDB}"/>
              </a:ext>
            </a:extLst>
          </p:cNvPr>
          <p:cNvCxnSpPr>
            <a:cxnSpLocks/>
          </p:cNvCxnSpPr>
          <p:nvPr/>
        </p:nvCxnSpPr>
        <p:spPr>
          <a:xfrm flipV="1">
            <a:off x="6651404" y="2694493"/>
            <a:ext cx="293880" cy="195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66F066-40FB-CAF5-BF49-4587590FA5FD}"/>
              </a:ext>
            </a:extLst>
          </p:cNvPr>
          <p:cNvCxnSpPr>
            <a:cxnSpLocks/>
          </p:cNvCxnSpPr>
          <p:nvPr/>
        </p:nvCxnSpPr>
        <p:spPr>
          <a:xfrm flipV="1">
            <a:off x="7538887" y="3672086"/>
            <a:ext cx="0" cy="32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7EAE7BE-B817-98C3-A7CD-4A6C9A9FD45C}"/>
              </a:ext>
            </a:extLst>
          </p:cNvPr>
          <p:cNvCxnSpPr>
            <a:cxnSpLocks/>
          </p:cNvCxnSpPr>
          <p:nvPr/>
        </p:nvCxnSpPr>
        <p:spPr>
          <a:xfrm>
            <a:off x="7367629" y="4058161"/>
            <a:ext cx="0" cy="3222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Arrow: Curved Up 20">
            <a:extLst>
              <a:ext uri="{FF2B5EF4-FFF2-40B4-BE49-F238E27FC236}">
                <a16:creationId xmlns:a16="http://schemas.microsoft.com/office/drawing/2014/main" id="{5A6AE916-1E21-4A6A-D161-57B09A74E23F}"/>
              </a:ext>
            </a:extLst>
          </p:cNvPr>
          <p:cNvSpPr/>
          <p:nvPr/>
        </p:nvSpPr>
        <p:spPr>
          <a:xfrm rot="1886588" flipH="1" flipV="1">
            <a:off x="6841389" y="2710078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Arrow: Curved Up 21">
            <a:extLst>
              <a:ext uri="{FF2B5EF4-FFF2-40B4-BE49-F238E27FC236}">
                <a16:creationId xmlns:a16="http://schemas.microsoft.com/office/drawing/2014/main" id="{EE8E3C73-23F2-C290-AB1E-F589FF09BA4B}"/>
              </a:ext>
            </a:extLst>
          </p:cNvPr>
          <p:cNvSpPr/>
          <p:nvPr/>
        </p:nvSpPr>
        <p:spPr>
          <a:xfrm rot="1886588" flipH="1" flipV="1">
            <a:off x="7485726" y="3875614"/>
            <a:ext cx="360000" cy="360000"/>
          </a:xfrm>
          <a:prstGeom prst="curvedUpArrow">
            <a:avLst>
              <a:gd name="adj1" fmla="val 15065"/>
              <a:gd name="adj2" fmla="val 45790"/>
              <a:gd name="adj3" fmla="val 41512"/>
            </a:avLst>
          </a:prstGeom>
          <a:gradFill flip="none" rotWithShape="1">
            <a:gsLst>
              <a:gs pos="0">
                <a:srgbClr val="FF0000"/>
              </a:gs>
              <a:gs pos="61500">
                <a:schemeClr val="tx1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9B8BAA6-F66E-55EC-75F7-55D5A54CFF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4805" y="4263994"/>
            <a:ext cx="2963963" cy="18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57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958A60-8D2C-4C13-9AA2-B88A5F8A500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Design inputs and concept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629092-6CC5-4D79-A675-C9DA669C4EC2}"/>
              </a:ext>
            </a:extLst>
          </p:cNvPr>
          <p:cNvSpPr txBox="1"/>
          <p:nvPr/>
        </p:nvSpPr>
        <p:spPr>
          <a:xfrm>
            <a:off x="792000" y="1232513"/>
            <a:ext cx="5652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Specifications: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Geometry: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Aperture of 1000 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About 100 km long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Vacuum: 10</a:t>
            </a:r>
            <a:r>
              <a:rPr lang="en-GB" baseline="30000" dirty="0"/>
              <a:t>-9</a:t>
            </a:r>
            <a:r>
              <a:rPr lang="en-GB" dirty="0"/>
              <a:t> mbar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Low outgassing materials</a:t>
            </a:r>
          </a:p>
          <a:p>
            <a:pPr marL="1200150" lvl="2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In-situ bake out at 150 °C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Mechanics: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Vacuum/atmospheric pressure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Gravity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Environment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Corrosion resistant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As cheap as possible</a:t>
            </a:r>
          </a:p>
        </p:txBody>
      </p:sp>
    </p:spTree>
    <p:extLst>
      <p:ext uri="{BB962C8B-B14F-4D97-AF65-F5344CB8AC3E}">
        <p14:creationId xmlns:p14="http://schemas.microsoft.com/office/powerpoint/2010/main" val="3993988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958A60-8D2C-4C13-9AA2-B88A5F8A500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Design inputs and concept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629092-6CC5-4D79-A675-C9DA669C4EC2}"/>
              </a:ext>
            </a:extLst>
          </p:cNvPr>
          <p:cNvSpPr txBox="1"/>
          <p:nvPr/>
        </p:nvSpPr>
        <p:spPr>
          <a:xfrm>
            <a:off x="710202" y="1646324"/>
            <a:ext cx="821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/>
              <a:t>Mechanical aspects of </a:t>
            </a:r>
            <a:r>
              <a:rPr lang="en-GB" b="1" dirty="0"/>
              <a:t>thin-walled corrugated tubes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Withstand external pressure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Stainless steel material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No need of bellows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Easier bake out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Less raw material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lighter forming equipment (thinner wall)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440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958A60-8D2C-4C13-9AA2-B88A5F8A500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629092-6CC5-4D79-A675-C9DA669C4EC2}"/>
              </a:ext>
            </a:extLst>
          </p:cNvPr>
          <p:cNvSpPr txBox="1"/>
          <p:nvPr/>
        </p:nvSpPr>
        <p:spPr>
          <a:xfrm>
            <a:off x="655200" y="992541"/>
            <a:ext cx="82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design is driven by the buckling pressure of a corrugated tube.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053BAF-64A6-4CB9-BB2A-C26344B8A879}"/>
              </a:ext>
            </a:extLst>
          </p:cNvPr>
          <p:cNvGrpSpPr>
            <a:grpSpLocks noChangeAspect="1"/>
          </p:cNvGrpSpPr>
          <p:nvPr/>
        </p:nvGrpSpPr>
        <p:grpSpPr>
          <a:xfrm>
            <a:off x="514885" y="2437959"/>
            <a:ext cx="3836449" cy="573641"/>
            <a:chOff x="2066544" y="1475232"/>
            <a:chExt cx="6400800" cy="957072"/>
          </a:xfrm>
          <a:noFill/>
        </p:grpSpPr>
        <p:sp>
          <p:nvSpPr>
            <p:cNvPr id="9" name="Arc 8">
              <a:extLst>
                <a:ext uri="{FF2B5EF4-FFF2-40B4-BE49-F238E27FC236}">
                  <a16:creationId xmlns:a16="http://schemas.microsoft.com/office/drawing/2014/main" id="{F2D97E0E-0B77-4278-974F-ED80FCDDDE29}"/>
                </a:ext>
              </a:extLst>
            </p:cNvPr>
            <p:cNvSpPr/>
            <p:nvPr/>
          </p:nvSpPr>
          <p:spPr>
            <a:xfrm rot="5400000">
              <a:off x="2523744" y="1475232"/>
              <a:ext cx="914400" cy="914400"/>
            </a:xfrm>
            <a:prstGeom prst="arc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5BB8BE46-597E-4E24-B49B-6B7103CC620E}"/>
                </a:ext>
              </a:extLst>
            </p:cNvPr>
            <p:cNvSpPr/>
            <p:nvPr/>
          </p:nvSpPr>
          <p:spPr>
            <a:xfrm>
              <a:off x="3438144" y="1517904"/>
              <a:ext cx="914400" cy="914400"/>
            </a:xfrm>
            <a:prstGeom prst="arc">
              <a:avLst>
                <a:gd name="adj1" fmla="val 11058268"/>
                <a:gd name="adj2" fmla="val 0"/>
              </a:avLst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3541717F-BD6A-491A-85E1-645F3288BC73}"/>
                </a:ext>
              </a:extLst>
            </p:cNvPr>
            <p:cNvSpPr/>
            <p:nvPr/>
          </p:nvSpPr>
          <p:spPr>
            <a:xfrm>
              <a:off x="6181344" y="1517904"/>
              <a:ext cx="914400" cy="914400"/>
            </a:xfrm>
            <a:prstGeom prst="arc">
              <a:avLst>
                <a:gd name="adj1" fmla="val 10737831"/>
                <a:gd name="adj2" fmla="val 0"/>
              </a:avLst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29A22E02-1DFF-463E-BFD3-DF40ADA31EA2}"/>
                </a:ext>
              </a:extLst>
            </p:cNvPr>
            <p:cNvSpPr/>
            <p:nvPr/>
          </p:nvSpPr>
          <p:spPr>
            <a:xfrm rot="5400000">
              <a:off x="5266944" y="1517904"/>
              <a:ext cx="914400" cy="914400"/>
            </a:xfrm>
            <a:prstGeom prst="arc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8A49249-66DB-4DAC-812B-1D8F46146D1A}"/>
                </a:ext>
              </a:extLst>
            </p:cNvPr>
            <p:cNvSpPr/>
            <p:nvPr/>
          </p:nvSpPr>
          <p:spPr>
            <a:xfrm rot="16200000" flipH="1">
              <a:off x="4352544" y="1517904"/>
              <a:ext cx="914400" cy="914400"/>
            </a:xfrm>
            <a:prstGeom prst="arc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CFF290E-6BC4-46C6-911D-78CAEFF0C80F}"/>
                </a:ext>
              </a:extLst>
            </p:cNvPr>
            <p:cNvCxnSpPr>
              <a:endCxn id="12" idx="2"/>
            </p:cNvCxnSpPr>
            <p:nvPr/>
          </p:nvCxnSpPr>
          <p:spPr>
            <a:xfrm>
              <a:off x="4809744" y="2432304"/>
              <a:ext cx="914400" cy="0"/>
            </a:xfrm>
            <a:prstGeom prst="line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6AD74C2A-8013-490A-9F46-D03D6DD8CF40}"/>
                </a:ext>
              </a:extLst>
            </p:cNvPr>
            <p:cNvSpPr/>
            <p:nvPr/>
          </p:nvSpPr>
          <p:spPr>
            <a:xfrm rot="16200000" flipH="1">
              <a:off x="7095744" y="1517904"/>
              <a:ext cx="914400" cy="914400"/>
            </a:xfrm>
            <a:prstGeom prst="arc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067C5A-76DC-4176-A473-E1A5AA7081C4}"/>
                </a:ext>
              </a:extLst>
            </p:cNvPr>
            <p:cNvCxnSpPr/>
            <p:nvPr/>
          </p:nvCxnSpPr>
          <p:spPr>
            <a:xfrm>
              <a:off x="7552944" y="2432304"/>
              <a:ext cx="914400" cy="0"/>
            </a:xfrm>
            <a:prstGeom prst="line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78797C5-19F9-4038-B1AD-7653420E1937}"/>
                </a:ext>
              </a:extLst>
            </p:cNvPr>
            <p:cNvCxnSpPr/>
            <p:nvPr/>
          </p:nvCxnSpPr>
          <p:spPr>
            <a:xfrm>
              <a:off x="2066544" y="2389632"/>
              <a:ext cx="914400" cy="0"/>
            </a:xfrm>
            <a:prstGeom prst="line">
              <a:avLst/>
            </a:prstGeom>
            <a:grpFill/>
            <a:ln w="3810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480EB6C-0116-4DF6-9274-576409B47153}"/>
              </a:ext>
            </a:extLst>
          </p:cNvPr>
          <p:cNvCxnSpPr/>
          <p:nvPr/>
        </p:nvCxnSpPr>
        <p:spPr>
          <a:xfrm flipH="1" flipV="1">
            <a:off x="1611013" y="2237208"/>
            <a:ext cx="164419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2C33026-2947-49C5-A65C-9BE18193DD4A}"/>
              </a:ext>
            </a:extLst>
          </p:cNvPr>
          <p:cNvSpPr txBox="1"/>
          <p:nvPr/>
        </p:nvSpPr>
        <p:spPr>
          <a:xfrm>
            <a:off x="338961" y="4942129"/>
            <a:ext cx="5938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long thin tube, typical buckling mode 2 is observed.</a:t>
            </a:r>
          </a:p>
          <a:p>
            <a:endParaRPr lang="en-GB" dirty="0"/>
          </a:p>
          <a:p>
            <a:r>
              <a:rPr lang="en-GB" dirty="0"/>
              <a:t>Safety coefficient of 3 is included.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21A701-F5E8-4184-ADC6-3A8F74E34E8B}"/>
              </a:ext>
            </a:extLst>
          </p:cNvPr>
          <p:cNvSpPr txBox="1"/>
          <p:nvPr/>
        </p:nvSpPr>
        <p:spPr>
          <a:xfrm>
            <a:off x="655200" y="1462785"/>
            <a:ext cx="4945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Simplified geometry with two parameters.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D8293C-A59A-4CC6-9671-31921E1EFEF5}"/>
              </a:ext>
            </a:extLst>
          </p:cNvPr>
          <p:cNvCxnSpPr>
            <a:cxnSpLocks/>
          </p:cNvCxnSpPr>
          <p:nvPr/>
        </p:nvCxnSpPr>
        <p:spPr>
          <a:xfrm flipV="1">
            <a:off x="3253122" y="2437959"/>
            <a:ext cx="4168" cy="6224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736A429-34C6-4D03-B2F7-3121F56D6038}"/>
              </a:ext>
            </a:extLst>
          </p:cNvPr>
          <p:cNvSpPr txBox="1"/>
          <p:nvPr/>
        </p:nvSpPr>
        <p:spPr>
          <a:xfrm>
            <a:off x="3190902" y="2564500"/>
            <a:ext cx="44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38CB584-9BE7-4CE1-A288-36E48DA422FB}"/>
              </a:ext>
            </a:extLst>
          </p:cNvPr>
          <p:cNvCxnSpPr>
            <a:cxnSpLocks/>
          </p:cNvCxnSpPr>
          <p:nvPr/>
        </p:nvCxnSpPr>
        <p:spPr>
          <a:xfrm flipH="1">
            <a:off x="2707141" y="3154539"/>
            <a:ext cx="109613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D7243ED-A65D-45CF-A9ED-9A2FB5CDC9D1}"/>
              </a:ext>
            </a:extLst>
          </p:cNvPr>
          <p:cNvSpPr txBox="1"/>
          <p:nvPr/>
        </p:nvSpPr>
        <p:spPr>
          <a:xfrm>
            <a:off x="3087492" y="3237926"/>
            <a:ext cx="44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A356C3-B5B1-4AC5-97FD-AD65E789DC51}"/>
              </a:ext>
            </a:extLst>
          </p:cNvPr>
          <p:cNvSpPr txBox="1"/>
          <p:nvPr/>
        </p:nvSpPr>
        <p:spPr>
          <a:xfrm>
            <a:off x="2362771" y="1850518"/>
            <a:ext cx="548065" cy="372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E323AF-CAFF-4EE9-B2DD-4A6C287265DB}"/>
              </a:ext>
            </a:extLst>
          </p:cNvPr>
          <p:cNvSpPr txBox="1"/>
          <p:nvPr/>
        </p:nvSpPr>
        <p:spPr>
          <a:xfrm>
            <a:off x="4629605" y="2040696"/>
            <a:ext cx="275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Unfolded length of one pitch: Lr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864C7AC-39C0-423A-8B10-268F747243F1}"/>
              </a:ext>
            </a:extLst>
          </p:cNvPr>
          <p:cNvSpPr txBox="1"/>
          <p:nvPr/>
        </p:nvSpPr>
        <p:spPr>
          <a:xfrm>
            <a:off x="4623280" y="2880283"/>
            <a:ext cx="424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Equivalent thickness for the material quantity: </a:t>
            </a:r>
            <a:r>
              <a:rPr lang="en-GB" dirty="0" err="1"/>
              <a:t>t</a:t>
            </a:r>
            <a:r>
              <a:rPr lang="en-GB" baseline="-25000" dirty="0" err="1"/>
              <a:t>eq</a:t>
            </a:r>
            <a:r>
              <a:rPr lang="en-GB" dirty="0"/>
              <a:t>=t*L</a:t>
            </a:r>
            <a:r>
              <a:rPr lang="en-GB" baseline="-25000" dirty="0"/>
              <a:t>r</a:t>
            </a:r>
            <a:r>
              <a:rPr lang="en-GB" dirty="0"/>
              <a:t>/p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FA07557-E39D-430A-9141-40502042760A}"/>
              </a:ext>
            </a:extLst>
          </p:cNvPr>
          <p:cNvGrpSpPr>
            <a:grpSpLocks noChangeAspect="1"/>
          </p:cNvGrpSpPr>
          <p:nvPr/>
        </p:nvGrpSpPr>
        <p:grpSpPr>
          <a:xfrm>
            <a:off x="7380708" y="1906726"/>
            <a:ext cx="1649585" cy="471310"/>
            <a:chOff x="4887664" y="-664660"/>
            <a:chExt cx="1918226" cy="548065"/>
          </a:xfrm>
        </p:grpSpPr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4D3055EB-B1AB-4042-9112-AF3824747F71}"/>
                </a:ext>
              </a:extLst>
            </p:cNvPr>
            <p:cNvSpPr/>
            <p:nvPr/>
          </p:nvSpPr>
          <p:spPr>
            <a:xfrm>
              <a:off x="5709761" y="-664660"/>
              <a:ext cx="548064" cy="548065"/>
            </a:xfrm>
            <a:prstGeom prst="arc">
              <a:avLst>
                <a:gd name="adj1" fmla="val 10737831"/>
                <a:gd name="adj2" fmla="val 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DDDC82E9-9B71-4FA7-9592-0BEF8ABE95A7}"/>
                </a:ext>
              </a:extLst>
            </p:cNvPr>
            <p:cNvSpPr/>
            <p:nvPr/>
          </p:nvSpPr>
          <p:spPr>
            <a:xfrm rot="5400000">
              <a:off x="5161696" y="-664659"/>
              <a:ext cx="548065" cy="548064"/>
            </a:xfrm>
            <a:prstGeom prst="arc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65F1273-0801-4208-B524-4708D0816B6C}"/>
                </a:ext>
              </a:extLst>
            </p:cNvPr>
            <p:cNvCxnSpPr>
              <a:cxnSpLocks/>
              <a:endCxn id="37" idx="2"/>
            </p:cNvCxnSpPr>
            <p:nvPr/>
          </p:nvCxnSpPr>
          <p:spPr>
            <a:xfrm>
              <a:off x="4887664" y="-116595"/>
              <a:ext cx="548064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A9F15F23-6B67-4CF2-80D8-928A924852C4}"/>
                </a:ext>
              </a:extLst>
            </p:cNvPr>
            <p:cNvSpPr/>
            <p:nvPr/>
          </p:nvSpPr>
          <p:spPr>
            <a:xfrm rot="16200000" flipH="1">
              <a:off x="6257825" y="-664659"/>
              <a:ext cx="548065" cy="548064"/>
            </a:xfrm>
            <a:prstGeom prst="arc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2B65C3D-F393-4361-9F91-AAB282BC5CC7}"/>
              </a:ext>
            </a:extLst>
          </p:cNvPr>
          <p:cNvCxnSpPr/>
          <p:nvPr/>
        </p:nvCxnSpPr>
        <p:spPr>
          <a:xfrm>
            <a:off x="655200" y="2548345"/>
            <a:ext cx="0" cy="42152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86066C5-285E-4A63-8028-A71D7BF4133A}"/>
              </a:ext>
            </a:extLst>
          </p:cNvPr>
          <p:cNvCxnSpPr>
            <a:cxnSpLocks/>
          </p:cNvCxnSpPr>
          <p:nvPr/>
        </p:nvCxnSpPr>
        <p:spPr>
          <a:xfrm flipV="1">
            <a:off x="655200" y="3005138"/>
            <a:ext cx="0" cy="21584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3236423-3136-414B-A924-CA5017421518}"/>
              </a:ext>
            </a:extLst>
          </p:cNvPr>
          <p:cNvSpPr txBox="1"/>
          <p:nvPr/>
        </p:nvSpPr>
        <p:spPr>
          <a:xfrm>
            <a:off x="360115" y="2437958"/>
            <a:ext cx="280632" cy="372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</a:p>
        </p:txBody>
      </p:sp>
      <p:pic>
        <p:nvPicPr>
          <p:cNvPr id="54" name="Picture 53" descr="A close-up of a stone&#10;&#10;Description automatically generated with medium confidence">
            <a:extLst>
              <a:ext uri="{FF2B5EF4-FFF2-40B4-BE49-F238E27FC236}">
                <a16:creationId xmlns:a16="http://schemas.microsoft.com/office/drawing/2014/main" id="{75FF3693-334B-4525-8B0E-9CDD6B129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39551">
            <a:off x="6956387" y="3508812"/>
            <a:ext cx="1206946" cy="29327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1E24ED-7605-F460-4919-0DE7D404B970}"/>
              </a:ext>
            </a:extLst>
          </p:cNvPr>
          <p:cNvSpPr txBox="1"/>
          <p:nvPr/>
        </p:nvSpPr>
        <p:spPr>
          <a:xfrm>
            <a:off x="179590" y="3633264"/>
            <a:ext cx="44852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A flat section between each corrugation accommodates baffle interfaces and simplifies tooling insertion if required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4B01168-4D82-345D-76D5-897608AFA7A7}"/>
              </a:ext>
            </a:extLst>
          </p:cNvPr>
          <p:cNvCxnSpPr>
            <a:stCxn id="5" idx="0"/>
          </p:cNvCxnSpPr>
          <p:nvPr/>
        </p:nvCxnSpPr>
        <p:spPr>
          <a:xfrm flipV="1">
            <a:off x="2422195" y="3034797"/>
            <a:ext cx="10914" cy="598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228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958A60-8D2C-4C13-9AA2-B88A5F8A500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C33026-2947-49C5-A65C-9BE18193DD4A}"/>
              </a:ext>
            </a:extLst>
          </p:cNvPr>
          <p:cNvSpPr txBox="1"/>
          <p:nvPr/>
        </p:nvSpPr>
        <p:spPr>
          <a:xfrm>
            <a:off x="618321" y="1060619"/>
            <a:ext cx="7767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Wall thickness in the range 1.2-1.5 mm can be considered for a buckling differential pressure of 3 bars.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D0C84F-4A1C-4340-8D1E-E876040563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236" y="1807610"/>
            <a:ext cx="4874341" cy="32427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8C146F-66DE-4AC9-9C22-4FDA54663512}"/>
              </a:ext>
            </a:extLst>
          </p:cNvPr>
          <p:cNvSpPr txBox="1"/>
          <p:nvPr/>
        </p:nvSpPr>
        <p:spPr>
          <a:xfrm>
            <a:off x="618321" y="5194703"/>
            <a:ext cx="8346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1.5 mm thick wall chamber could be a good starting point considering welding, convolution height.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16811D1-BEB2-4FE9-8F4B-8E180A6A4D14}"/>
              </a:ext>
            </a:extLst>
          </p:cNvPr>
          <p:cNvGrpSpPr>
            <a:grpSpLocks noChangeAspect="1"/>
          </p:cNvGrpSpPr>
          <p:nvPr/>
        </p:nvGrpSpPr>
        <p:grpSpPr>
          <a:xfrm>
            <a:off x="6629916" y="1550138"/>
            <a:ext cx="2404546" cy="1051301"/>
            <a:chOff x="360115" y="2338487"/>
            <a:chExt cx="3991219" cy="174501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CB3DBE4-DC7F-4F5D-82EC-7E823948875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14885" y="2925928"/>
              <a:ext cx="3836449" cy="573641"/>
              <a:chOff x="2066544" y="1475232"/>
              <a:chExt cx="6400800" cy="957072"/>
            </a:xfrm>
            <a:noFill/>
          </p:grpSpPr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EC116ECE-A12C-4FBE-A95B-06568077C933}"/>
                  </a:ext>
                </a:extLst>
              </p:cNvPr>
              <p:cNvSpPr/>
              <p:nvPr/>
            </p:nvSpPr>
            <p:spPr>
              <a:xfrm rot="5400000">
                <a:off x="2523744" y="1475232"/>
                <a:ext cx="914400" cy="914400"/>
              </a:xfrm>
              <a:prstGeom prst="arc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DE574907-D9A3-454A-B99E-91DE40102CEA}"/>
                  </a:ext>
                </a:extLst>
              </p:cNvPr>
              <p:cNvSpPr/>
              <p:nvPr/>
            </p:nvSpPr>
            <p:spPr>
              <a:xfrm>
                <a:off x="3438144" y="1517904"/>
                <a:ext cx="914400" cy="914400"/>
              </a:xfrm>
              <a:prstGeom prst="arc">
                <a:avLst>
                  <a:gd name="adj1" fmla="val 11058268"/>
                  <a:gd name="adj2" fmla="val 0"/>
                </a:avLst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97A5A132-9F5B-46B2-AC21-99CDFAE27AED}"/>
                  </a:ext>
                </a:extLst>
              </p:cNvPr>
              <p:cNvSpPr/>
              <p:nvPr/>
            </p:nvSpPr>
            <p:spPr>
              <a:xfrm>
                <a:off x="6181344" y="1517904"/>
                <a:ext cx="914400" cy="914400"/>
              </a:xfrm>
              <a:prstGeom prst="arc">
                <a:avLst>
                  <a:gd name="adj1" fmla="val 10737831"/>
                  <a:gd name="adj2" fmla="val 0"/>
                </a:avLst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F734F5D4-6666-424C-B6CB-22C376028A02}"/>
                  </a:ext>
                </a:extLst>
              </p:cNvPr>
              <p:cNvSpPr/>
              <p:nvPr/>
            </p:nvSpPr>
            <p:spPr>
              <a:xfrm rot="5400000">
                <a:off x="5266944" y="1517904"/>
                <a:ext cx="914400" cy="914400"/>
              </a:xfrm>
              <a:prstGeom prst="arc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440F808B-FB96-4ADC-BB51-FADC483A5FB7}"/>
                  </a:ext>
                </a:extLst>
              </p:cNvPr>
              <p:cNvSpPr/>
              <p:nvPr/>
            </p:nvSpPr>
            <p:spPr>
              <a:xfrm rot="16200000" flipH="1">
                <a:off x="4352544" y="1517904"/>
                <a:ext cx="914400" cy="914400"/>
              </a:xfrm>
              <a:prstGeom prst="arc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651CC40-6522-4F15-A4A5-64A6E0D0AAF2}"/>
                  </a:ext>
                </a:extLst>
              </p:cNvPr>
              <p:cNvCxnSpPr>
                <a:endCxn id="11" idx="2"/>
              </p:cNvCxnSpPr>
              <p:nvPr/>
            </p:nvCxnSpPr>
            <p:spPr>
              <a:xfrm>
                <a:off x="4809744" y="2432304"/>
                <a:ext cx="914400" cy="0"/>
              </a:xfrm>
              <a:prstGeom prst="line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A26143DC-106B-498D-B6BB-B49CD034B432}"/>
                  </a:ext>
                </a:extLst>
              </p:cNvPr>
              <p:cNvSpPr/>
              <p:nvPr/>
            </p:nvSpPr>
            <p:spPr>
              <a:xfrm rot="16200000" flipH="1">
                <a:off x="7095744" y="1517904"/>
                <a:ext cx="914400" cy="914400"/>
              </a:xfrm>
              <a:prstGeom prst="arc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4E704AC-A647-4681-B649-A8C7EC899ECE}"/>
                  </a:ext>
                </a:extLst>
              </p:cNvPr>
              <p:cNvCxnSpPr/>
              <p:nvPr/>
            </p:nvCxnSpPr>
            <p:spPr>
              <a:xfrm>
                <a:off x="7552944" y="2432304"/>
                <a:ext cx="914400" cy="0"/>
              </a:xfrm>
              <a:prstGeom prst="line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2B6F1570-3512-4013-B56F-2640F4FC5FE8}"/>
                  </a:ext>
                </a:extLst>
              </p:cNvPr>
              <p:cNvCxnSpPr/>
              <p:nvPr/>
            </p:nvCxnSpPr>
            <p:spPr>
              <a:xfrm>
                <a:off x="2066544" y="2389632"/>
                <a:ext cx="914400" cy="0"/>
              </a:xfrm>
              <a:prstGeom prst="line">
                <a:avLst/>
              </a:prstGeom>
              <a:grpFill/>
              <a:ln w="381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C955849-AFB4-4340-9699-AE2D15DFF771}"/>
                </a:ext>
              </a:extLst>
            </p:cNvPr>
            <p:cNvCxnSpPr/>
            <p:nvPr/>
          </p:nvCxnSpPr>
          <p:spPr>
            <a:xfrm flipH="1" flipV="1">
              <a:off x="1611013" y="2725177"/>
              <a:ext cx="164419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E7A135A-1E2B-4EF9-9FC6-62586877CD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53122" y="2925928"/>
              <a:ext cx="4168" cy="62241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50CA3AA-C7E1-4F23-9C8A-A96AAFD3FB8F}"/>
                </a:ext>
              </a:extLst>
            </p:cNvPr>
            <p:cNvSpPr txBox="1"/>
            <p:nvPr/>
          </p:nvSpPr>
          <p:spPr>
            <a:xfrm>
              <a:off x="3190902" y="3052469"/>
              <a:ext cx="441746" cy="35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h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ED60FAB-1848-4DB3-BB8C-F2E596B090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7141" y="3642508"/>
              <a:ext cx="10961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28F5AE-9DA1-4FDC-BDD1-2567DA1862F6}"/>
                </a:ext>
              </a:extLst>
            </p:cNvPr>
            <p:cNvSpPr txBox="1"/>
            <p:nvPr/>
          </p:nvSpPr>
          <p:spPr>
            <a:xfrm>
              <a:off x="2981173" y="3725896"/>
              <a:ext cx="651475" cy="35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/>
                <a:t>2h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C07ADA4-3BA8-4B7D-9785-F75A6C0B6576}"/>
                </a:ext>
              </a:extLst>
            </p:cNvPr>
            <p:cNvSpPr txBox="1"/>
            <p:nvPr/>
          </p:nvSpPr>
          <p:spPr>
            <a:xfrm>
              <a:off x="2362771" y="2338487"/>
              <a:ext cx="548065" cy="35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p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97B0DB3-BED5-48ED-A399-1218B12E649F}"/>
                </a:ext>
              </a:extLst>
            </p:cNvPr>
            <p:cNvCxnSpPr/>
            <p:nvPr/>
          </p:nvCxnSpPr>
          <p:spPr>
            <a:xfrm>
              <a:off x="655200" y="3036314"/>
              <a:ext cx="0" cy="4215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DE21B08-59F0-485E-86A1-A73CBD93F2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200" y="3493107"/>
              <a:ext cx="0" cy="21584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3BE491A-ED5C-48F6-982C-10994A3B463E}"/>
                </a:ext>
              </a:extLst>
            </p:cNvPr>
            <p:cNvSpPr txBox="1"/>
            <p:nvPr/>
          </p:nvSpPr>
          <p:spPr>
            <a:xfrm>
              <a:off x="360115" y="2925928"/>
              <a:ext cx="280632" cy="357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/>
                <a:t>t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D68F0AB-3EE1-46B7-991F-AFB03E27CB83}"/>
              </a:ext>
            </a:extLst>
          </p:cNvPr>
          <p:cNvCxnSpPr>
            <a:cxnSpLocks/>
          </p:cNvCxnSpPr>
          <p:nvPr/>
        </p:nvCxnSpPr>
        <p:spPr>
          <a:xfrm flipH="1">
            <a:off x="2499564" y="2378259"/>
            <a:ext cx="678025" cy="7736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227F0D9-0716-43AB-A19D-6E132A190ABC}"/>
              </a:ext>
            </a:extLst>
          </p:cNvPr>
          <p:cNvCxnSpPr>
            <a:cxnSpLocks/>
          </p:cNvCxnSpPr>
          <p:nvPr/>
        </p:nvCxnSpPr>
        <p:spPr>
          <a:xfrm flipH="1">
            <a:off x="3362892" y="2385995"/>
            <a:ext cx="678025" cy="7736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AA5B722-50B6-4D53-960B-90FC5316CB1D}"/>
              </a:ext>
            </a:extLst>
          </p:cNvPr>
          <p:cNvCxnSpPr>
            <a:cxnSpLocks/>
          </p:cNvCxnSpPr>
          <p:nvPr/>
        </p:nvCxnSpPr>
        <p:spPr>
          <a:xfrm flipH="1">
            <a:off x="5035681" y="2011769"/>
            <a:ext cx="678025" cy="7736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4A3EEF-EA56-49CF-B094-72CD6F41F706}"/>
              </a:ext>
            </a:extLst>
          </p:cNvPr>
          <p:cNvCxnSpPr>
            <a:cxnSpLocks/>
          </p:cNvCxnSpPr>
          <p:nvPr/>
        </p:nvCxnSpPr>
        <p:spPr>
          <a:xfrm>
            <a:off x="2838576" y="3967286"/>
            <a:ext cx="678025" cy="7736"/>
          </a:xfrm>
          <a:prstGeom prst="straightConnector1">
            <a:avLst/>
          </a:prstGeom>
          <a:ln>
            <a:solidFill>
              <a:srgbClr val="00B05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5ADEA26-4112-4311-B293-158FEC8F3E18}"/>
              </a:ext>
            </a:extLst>
          </p:cNvPr>
          <p:cNvCxnSpPr>
            <a:cxnSpLocks/>
          </p:cNvCxnSpPr>
          <p:nvPr/>
        </p:nvCxnSpPr>
        <p:spPr>
          <a:xfrm>
            <a:off x="4073406" y="3480737"/>
            <a:ext cx="678025" cy="7736"/>
          </a:xfrm>
          <a:prstGeom prst="straightConnector1">
            <a:avLst/>
          </a:prstGeom>
          <a:ln>
            <a:solidFill>
              <a:schemeClr val="tx2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3C1B382-4D21-47B8-B47A-5381A5AA32D7}"/>
              </a:ext>
            </a:extLst>
          </p:cNvPr>
          <p:cNvCxnSpPr>
            <a:cxnSpLocks/>
          </p:cNvCxnSpPr>
          <p:nvPr/>
        </p:nvCxnSpPr>
        <p:spPr>
          <a:xfrm>
            <a:off x="5035681" y="3247749"/>
            <a:ext cx="217792" cy="0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22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ECC513-2A2D-41E4-8AA0-D3158F50F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23" y="1959295"/>
            <a:ext cx="3431016" cy="35322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D089C4-B081-4749-AAC0-615E0FEAF676}"/>
              </a:ext>
            </a:extLst>
          </p:cNvPr>
          <p:cNvSpPr txBox="1"/>
          <p:nvPr/>
        </p:nvSpPr>
        <p:spPr>
          <a:xfrm>
            <a:off x="220257" y="1640568"/>
            <a:ext cx="4159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Specific stiffness: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Axial (E.S): 1.53E6 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Transversal (E.I): 2.4E11 N.mm</a:t>
            </a:r>
            <a:r>
              <a:rPr lang="en-GB" baseline="300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EA86-87E0-46F1-A954-FE491CFEF497}"/>
              </a:ext>
            </a:extLst>
          </p:cNvPr>
          <p:cNvSpPr txBox="1"/>
          <p:nvPr/>
        </p:nvSpPr>
        <p:spPr>
          <a:xfrm>
            <a:off x="7397983" y="3818668"/>
            <a:ext cx="196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mm </a:t>
            </a:r>
            <a:r>
              <a:rPr lang="en-GB" dirty="0">
                <a:sym typeface="Wingdings" panose="05000000000000000000" pitchFamily="2" charset="2"/>
              </a:rPr>
              <a:t>↔ </a:t>
            </a:r>
            <a:r>
              <a:rPr lang="en-GB" dirty="0"/>
              <a:t>61.5 N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0026217-E663-4A53-8D38-ECFF4F955DAC}"/>
              </a:ext>
            </a:extLst>
          </p:cNvPr>
          <p:cNvCxnSpPr/>
          <p:nvPr/>
        </p:nvCxnSpPr>
        <p:spPr>
          <a:xfrm flipV="1">
            <a:off x="4269310" y="1807346"/>
            <a:ext cx="2492477" cy="23824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1FE0104-E8F4-46A0-8451-7CD92370D6CD}"/>
              </a:ext>
            </a:extLst>
          </p:cNvPr>
          <p:cNvSpPr txBox="1"/>
          <p:nvPr/>
        </p:nvSpPr>
        <p:spPr>
          <a:xfrm rot="18809788">
            <a:off x="4601150" y="2611445"/>
            <a:ext cx="1710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3600 mm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0689FEF-1A89-4BD2-8E84-4AAD8D7E3C81}"/>
              </a:ext>
            </a:extLst>
          </p:cNvPr>
          <p:cNvSpPr/>
          <p:nvPr/>
        </p:nvSpPr>
        <p:spPr>
          <a:xfrm rot="13167258">
            <a:off x="7751907" y="3097830"/>
            <a:ext cx="700548" cy="39083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194849F-72B2-46B3-9D8A-817A9AC1833F}"/>
              </a:ext>
            </a:extLst>
          </p:cNvPr>
          <p:cNvSpPr/>
          <p:nvPr/>
        </p:nvSpPr>
        <p:spPr>
          <a:xfrm rot="8122971">
            <a:off x="7571278" y="1658419"/>
            <a:ext cx="700548" cy="39083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EF6631-4BA3-49B4-A306-AF04368DFF1B}"/>
              </a:ext>
            </a:extLst>
          </p:cNvPr>
          <p:cNvSpPr txBox="1"/>
          <p:nvPr/>
        </p:nvSpPr>
        <p:spPr>
          <a:xfrm>
            <a:off x="7397983" y="1160007"/>
            <a:ext cx="196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mm </a:t>
            </a:r>
            <a:r>
              <a:rPr lang="en-GB" dirty="0">
                <a:sym typeface="Wingdings" panose="05000000000000000000" pitchFamily="2" charset="2"/>
              </a:rPr>
              <a:t>↔ </a:t>
            </a:r>
            <a:r>
              <a:rPr lang="en-GB" dirty="0"/>
              <a:t>425 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47FC7F-CCC7-47BD-B470-CB9DC1977EF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D2B49A-2662-4003-85A2-9E35DC4EBB43}"/>
              </a:ext>
            </a:extLst>
          </p:cNvPr>
          <p:cNvSpPr txBox="1"/>
          <p:nvPr/>
        </p:nvSpPr>
        <p:spPr>
          <a:xfrm>
            <a:off x="245140" y="2895338"/>
            <a:ext cx="41098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Specific weight: 48 kg/m</a:t>
            </a:r>
          </a:p>
          <a:p>
            <a:endParaRPr lang="en-GB" dirty="0"/>
          </a:p>
          <a:p>
            <a:r>
              <a:rPr lang="en-GB" dirty="0"/>
              <a:t>Bakeout induced axial force: -3.3 </a:t>
            </a:r>
            <a:r>
              <a:rPr lang="en-GB" dirty="0" err="1"/>
              <a:t>kN</a:t>
            </a:r>
            <a:endParaRPr lang="en-GB" dirty="0"/>
          </a:p>
          <a:p>
            <a:r>
              <a:rPr lang="en-GB" dirty="0"/>
              <a:t>(&lt; 95 </a:t>
            </a:r>
            <a:r>
              <a:rPr lang="en-GB" dirty="0" err="1"/>
              <a:t>kN</a:t>
            </a:r>
            <a:r>
              <a:rPr lang="en-GB" dirty="0"/>
              <a:t> thrust force)</a:t>
            </a:r>
          </a:p>
          <a:p>
            <a:endParaRPr lang="en-GB" dirty="0"/>
          </a:p>
          <a:p>
            <a:r>
              <a:rPr lang="en-GB" dirty="0"/>
              <a:t>Euler buckling force (in case of accidental venting during bakeout), assuming simple supports distanced by 7.5 m : -42 </a:t>
            </a:r>
            <a:r>
              <a:rPr lang="en-GB" dirty="0" err="1"/>
              <a:t>kN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D6EF23-26DC-4161-A32E-517A8051283A}"/>
              </a:ext>
            </a:extLst>
          </p:cNvPr>
          <p:cNvSpPr txBox="1"/>
          <p:nvPr/>
        </p:nvSpPr>
        <p:spPr>
          <a:xfrm>
            <a:off x="245140" y="5627435"/>
            <a:ext cx="4619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Global column instability not expected.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84C368-3B81-E49B-6B0E-76D324177D7A}"/>
              </a:ext>
            </a:extLst>
          </p:cNvPr>
          <p:cNvSpPr txBox="1"/>
          <p:nvPr/>
        </p:nvSpPr>
        <p:spPr>
          <a:xfrm>
            <a:off x="7230488" y="4834330"/>
            <a:ext cx="1658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1.3 mm thick, 120 mm pitch, 35 mm convolution height.</a:t>
            </a:r>
          </a:p>
        </p:txBody>
      </p:sp>
    </p:spTree>
    <p:extLst>
      <p:ext uri="{BB962C8B-B14F-4D97-AF65-F5344CB8AC3E}">
        <p14:creationId xmlns:p14="http://schemas.microsoft.com/office/powerpoint/2010/main" val="377745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247FC7F-CCC7-47BD-B470-CB9DC1977EF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25CDE200-81D3-4ED7-8349-F1E47E88A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083" y="2475986"/>
            <a:ext cx="2053716" cy="1881076"/>
          </a:xfrm>
          <a:prstGeom prst="rect">
            <a:avLst/>
          </a:prstGeom>
        </p:spPr>
      </p:pic>
      <p:pic>
        <p:nvPicPr>
          <p:cNvPr id="19" name="Picture 18" descr="A picture containing logo&#10;&#10;Description automatically generated">
            <a:extLst>
              <a:ext uri="{FF2B5EF4-FFF2-40B4-BE49-F238E27FC236}">
                <a16:creationId xmlns:a16="http://schemas.microsoft.com/office/drawing/2014/main" id="{263ADA6D-E139-4600-916C-51335059D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181" y="2666657"/>
            <a:ext cx="2035709" cy="18792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ABF892-9E8F-4AAF-B642-FEB754B79890}"/>
              </a:ext>
            </a:extLst>
          </p:cNvPr>
          <p:cNvSpPr txBox="1"/>
          <p:nvPr/>
        </p:nvSpPr>
        <p:spPr>
          <a:xfrm>
            <a:off x="4455992" y="6133474"/>
            <a:ext cx="374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Von Mises equivalent stress during bakeout under gravity (singularity at support removed)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285A1-4711-457F-9C95-30439D3B1C04}"/>
              </a:ext>
            </a:extLst>
          </p:cNvPr>
          <p:cNvSpPr txBox="1"/>
          <p:nvPr/>
        </p:nvSpPr>
        <p:spPr>
          <a:xfrm>
            <a:off x="5150619" y="4446407"/>
            <a:ext cx="28166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Transversal displacement induced by bakeout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A3F02-5422-4D0D-ADBB-171922F552AA}"/>
              </a:ext>
            </a:extLst>
          </p:cNvPr>
          <p:cNvSpPr txBox="1"/>
          <p:nvPr/>
        </p:nvSpPr>
        <p:spPr>
          <a:xfrm>
            <a:off x="452432" y="1312343"/>
            <a:ext cx="38648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Behaviour during bakeout (1</a:t>
            </a:r>
            <a:r>
              <a:rPr lang="en-GB" sz="1800" dirty="0"/>
              <a:t>50°C) 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Stress of about 50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Diameter dilatation of about 2.3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E755AE-A54B-48BE-91F1-4E7A81E188ED}"/>
              </a:ext>
            </a:extLst>
          </p:cNvPr>
          <p:cNvSpPr txBox="1"/>
          <p:nvPr/>
        </p:nvSpPr>
        <p:spPr>
          <a:xfrm>
            <a:off x="1597688" y="4446407"/>
            <a:ext cx="2974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Von Mises equivalent stress field during bakeout</a:t>
            </a:r>
          </a:p>
        </p:txBody>
      </p:sp>
    </p:spTree>
    <p:extLst>
      <p:ext uri="{BB962C8B-B14F-4D97-AF65-F5344CB8AC3E}">
        <p14:creationId xmlns:p14="http://schemas.microsoft.com/office/powerpoint/2010/main" val="3996060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247FC7F-CCC7-47BD-B470-CB9DC1977EF7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Mechanical aspects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0945093D-A488-460E-9E9A-6F3375CCC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413" y="3387229"/>
            <a:ext cx="3070784" cy="23051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51467F-CD20-4F81-B5AA-791CF31DC6C8}"/>
              </a:ext>
            </a:extLst>
          </p:cNvPr>
          <p:cNvSpPr txBox="1"/>
          <p:nvPr/>
        </p:nvSpPr>
        <p:spPr>
          <a:xfrm>
            <a:off x="755786" y="5688341"/>
            <a:ext cx="374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Von Mises equivalent stress field during bakeout under gravity with supports distanced by 7.5 m (deformed shape factor: 100)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A3F02-5422-4D0D-ADBB-171922F552AA}"/>
              </a:ext>
            </a:extLst>
          </p:cNvPr>
          <p:cNvSpPr txBox="1"/>
          <p:nvPr/>
        </p:nvSpPr>
        <p:spPr>
          <a:xfrm>
            <a:off x="452432" y="1312343"/>
            <a:ext cx="617696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Behaviour during bakeout with gravity: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Assumption of a 14 m long tube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Supported at 3.25 m from the extremities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Sag ~ 18.3 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Stress in the 60 MPa (support area excluded)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Supported at 3.25 m from the extremities with central crutch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Sag ~ 2.5 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Stress in the 50 MPa (support area excluded)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5A3357-A988-4DDC-B0C2-27E9205EC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28" y="3387425"/>
            <a:ext cx="3625710" cy="23033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95CA88-32BC-40C2-9F4A-B9186C32071B}"/>
              </a:ext>
            </a:extLst>
          </p:cNvPr>
          <p:cNvSpPr txBox="1"/>
          <p:nvPr/>
        </p:nvSpPr>
        <p:spPr>
          <a:xfrm>
            <a:off x="4990329" y="5688341"/>
            <a:ext cx="374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Von Mises equivalent stress field during bakeout under gravity with additional central support (deformed shape factor: 100)</a:t>
            </a:r>
          </a:p>
        </p:txBody>
      </p:sp>
    </p:spTree>
    <p:extLst>
      <p:ext uri="{BB962C8B-B14F-4D97-AF65-F5344CB8AC3E}">
        <p14:creationId xmlns:p14="http://schemas.microsoft.com/office/powerpoint/2010/main" val="3144589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568E0241-7C6D-A89F-F30C-36374F21E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2249" y="1681595"/>
            <a:ext cx="1669983" cy="37756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517BBF-4EA1-375F-B1D1-9C750132E5DA}"/>
              </a:ext>
            </a:extLst>
          </p:cNvPr>
          <p:cNvSpPr txBox="1"/>
          <p:nvPr/>
        </p:nvSpPr>
        <p:spPr>
          <a:xfrm>
            <a:off x="3668332" y="5260230"/>
            <a:ext cx="1669983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50" dirty="0"/>
              <a:t>Aramid fibre ropes</a:t>
            </a:r>
          </a:p>
        </p:txBody>
      </p:sp>
      <p:pic>
        <p:nvPicPr>
          <p:cNvPr id="8" name="Picture 7" descr="A picture containing text, light, close&#10;&#10;Description automatically generated">
            <a:extLst>
              <a:ext uri="{FF2B5EF4-FFF2-40B4-BE49-F238E27FC236}">
                <a16:creationId xmlns:a16="http://schemas.microsoft.com/office/drawing/2014/main" id="{AF12C5EC-6FAF-865B-0154-DF2B9EDC88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9" r="2644"/>
          <a:stretch/>
        </p:blipFill>
        <p:spPr>
          <a:xfrm>
            <a:off x="1931605" y="2857178"/>
            <a:ext cx="2878016" cy="21523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14B2C1-4977-58A6-33EF-B59F93CAB6A9}"/>
              </a:ext>
            </a:extLst>
          </p:cNvPr>
          <p:cNvSpPr txBox="1"/>
          <p:nvPr/>
        </p:nvSpPr>
        <p:spPr>
          <a:xfrm>
            <a:off x="272078" y="1582229"/>
            <a:ext cx="5066237" cy="10387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50" dirty="0"/>
              <a:t>The proposed design, based on a suspended vacuum chamber, aims at reducing vibrations on the baffles.</a:t>
            </a:r>
          </a:p>
          <a:p>
            <a:pPr algn="l"/>
            <a:endParaRPr lang="en-GB" sz="1350" dirty="0"/>
          </a:p>
          <a:p>
            <a:pPr algn="l"/>
            <a:r>
              <a:rPr lang="en-GB" sz="1350" dirty="0"/>
              <a:t>Basic concept is based on harmonic oscillator and aims at lowering the first eigen frequencies.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F1A130-18CE-0222-0B92-BB488C4E2694}"/>
              </a:ext>
            </a:extLst>
          </p:cNvPr>
          <p:cNvSpPr txBox="1"/>
          <p:nvPr/>
        </p:nvSpPr>
        <p:spPr>
          <a:xfrm>
            <a:off x="251544" y="3254564"/>
            <a:ext cx="1457813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50" dirty="0"/>
              <a:t>Insulated vacuum chamber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52C834-6E17-BDBD-B6AB-E5DB0FCDA350}"/>
              </a:ext>
            </a:extLst>
          </p:cNvPr>
          <p:cNvCxnSpPr>
            <a:stCxn id="14" idx="3"/>
          </p:cNvCxnSpPr>
          <p:nvPr/>
        </p:nvCxnSpPr>
        <p:spPr>
          <a:xfrm>
            <a:off x="1709357" y="3462313"/>
            <a:ext cx="1426333" cy="8643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3E51EB-C267-7D0B-F664-2F799CA3D08D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3524129" y="4308297"/>
            <a:ext cx="979195" cy="951933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9FDD407-F563-D0BA-F230-6D9AEEB0E329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5338315" y="4876691"/>
            <a:ext cx="1669983" cy="48741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B245F77-888D-CBC3-25DF-1B8CDA6EFA76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5338315" y="4876691"/>
            <a:ext cx="2502012" cy="48741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859592A-7D7E-26A9-0A7D-796D3E58D638}"/>
              </a:ext>
            </a:extLst>
          </p:cNvPr>
          <p:cNvSpPr txBox="1"/>
          <p:nvPr/>
        </p:nvSpPr>
        <p:spPr>
          <a:xfrm>
            <a:off x="4920708" y="3941724"/>
            <a:ext cx="1418086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50" dirty="0"/>
              <a:t>Supporting frame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0E4D1C1-8454-5CF2-ACA1-A843E5BC08C7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4373390" y="3941724"/>
            <a:ext cx="547318" cy="10387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E30E71F-6252-09DF-8E7A-B9E9C807F413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6338794" y="3941724"/>
            <a:ext cx="873602" cy="10387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D4A679C-FF3C-1C03-0208-6EA89B7159AD}"/>
              </a:ext>
            </a:extLst>
          </p:cNvPr>
          <p:cNvSpPr txBox="1"/>
          <p:nvPr/>
        </p:nvSpPr>
        <p:spPr>
          <a:xfrm>
            <a:off x="5135138" y="3000467"/>
            <a:ext cx="8806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350" dirty="0"/>
              <a:t>Supporting beam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F38219A-15DF-E7D7-7FD2-DEE12D3813C8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3246776" y="3208216"/>
            <a:ext cx="1888362" cy="19569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27098FA-4D0F-DF37-8759-42E8A399C749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6015788" y="3208216"/>
            <a:ext cx="759806" cy="67271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D0DBE999-669F-E455-5802-46540F963738}"/>
              </a:ext>
            </a:extLst>
          </p:cNvPr>
          <p:cNvSpPr/>
          <p:nvPr/>
        </p:nvSpPr>
        <p:spPr>
          <a:xfrm>
            <a:off x="109537" y="254440"/>
            <a:ext cx="8924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55A0"/>
                </a:solidFill>
                <a:latin typeface="Arial"/>
                <a:cs typeface="Times New Roman" panose="02020603050405020304" pitchFamily="18" charset="0"/>
              </a:rPr>
              <a:t>A support proposal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101910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53693</TotalTime>
  <Words>994</Words>
  <Application>Microsoft Office PowerPoint</Application>
  <PresentationFormat>On-screen Show (4:3)</PresentationFormat>
  <Paragraphs>193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Arial</vt:lpstr>
      <vt:lpstr>Calibri</vt:lpstr>
      <vt:lpstr>Cambria Math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Marco Morrone</cp:lastModifiedBy>
  <cp:revision>306</cp:revision>
  <cp:lastPrinted>2024-11-18T09:53:17Z</cp:lastPrinted>
  <dcterms:created xsi:type="dcterms:W3CDTF">2021-10-13T06:52:27Z</dcterms:created>
  <dcterms:modified xsi:type="dcterms:W3CDTF">2024-11-20T08:43:53Z</dcterms:modified>
</cp:coreProperties>
</file>