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9" r:id="rId5"/>
    <p:sldId id="289" r:id="rId6"/>
    <p:sldId id="392" r:id="rId7"/>
    <p:sldId id="398" r:id="rId8"/>
    <p:sldId id="386" r:id="rId9"/>
    <p:sldId id="381" r:id="rId10"/>
    <p:sldId id="393" r:id="rId11"/>
    <p:sldId id="394" r:id="rId12"/>
    <p:sldId id="391" r:id="rId13"/>
    <p:sldId id="395" r:id="rId14"/>
    <p:sldId id="396" r:id="rId15"/>
    <p:sldId id="399" r:id="rId16"/>
    <p:sldId id="397" r:id="rId17"/>
    <p:sldId id="40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96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44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AACBEE-1F5F-A242-9461-88BB695B0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5D2D-4186-9C49-B34A-947803128A62}" type="datetimeFigureOut">
              <a:rPr lang="en-GB" smtClean="0"/>
              <a:t>20/11/2024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93112-4D9D-401A-C2F0-7C98E5E3B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6FE41A-B32E-BBD8-B3E5-FB0143AB40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2E4F19-E64E-05CE-E303-4D66F0712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8560D-C46F-E9F3-7D7D-87767CA862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78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8FBE9-1644-E937-63F7-20993E784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948377-53CB-F78C-F6FA-A56C6F9334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0D72F7-D9C0-450B-CB7D-0C5D721FB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11E73-66A6-EBD8-F24B-21EB4B168A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7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03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93112-4D9D-401A-C2F0-7C98E5E3B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6FE41A-B32E-BBD8-B3E5-FB0143AB40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2E4F19-E64E-05CE-E303-4D66F0712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8560D-C46F-E9F3-7D7D-87767CA862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77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44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8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7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50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4895-B623-432B-A0D6-F25C30F39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67EF59-1CAA-D7F5-81CE-B066AE769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AE4468-32A0-A48D-B949-23995C76A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2B3DD-3FC4-8634-6B25-C77A33CF9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84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48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33457-46E9-1D1D-E487-8EFFBC6B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8E5B9-7A68-7CAB-DDA4-C93FF72224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B35C76-7A97-3985-3237-AC6C5F34E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D1090-3BF4-CEA6-30DC-E339769B2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46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1D231E-767E-634F-9905-0246A339F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67808" y="1484784"/>
            <a:ext cx="3470382" cy="347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DF3717-1751-F341-9C1D-CD804E5E6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7608" y="1569699"/>
            <a:ext cx="6901465" cy="2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1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7828F-1500-6F4F-934B-DE2EE637CD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20" y="433015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595CA1-AF45-FE43-AA7D-34E0D9581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859" y="621214"/>
            <a:ext cx="5004405" cy="20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8800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E632A-6ADE-CF4D-9038-D2B674A5B348}"/>
              </a:ext>
            </a:extLst>
          </p:cNvPr>
          <p:cNvSpPr txBox="1"/>
          <p:nvPr userDrawn="1"/>
        </p:nvSpPr>
        <p:spPr>
          <a:xfrm>
            <a:off x="6216502" y="663471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20.11.2024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378349"/>
            <a:ext cx="4285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/>
              <a:t>20.11.2024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7EBEC76-D86C-2743-8338-8B8D3B30455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368" y="6309320"/>
            <a:ext cx="1152128" cy="4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8" r:id="rId2"/>
    <p:sldLayoutId id="2147483649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3830894"/>
            <a:ext cx="11376025" cy="803788"/>
          </a:xfrm>
        </p:spPr>
        <p:txBody>
          <a:bodyPr/>
          <a:lstStyle/>
          <a:p>
            <a:pPr algn="ctr"/>
            <a:r>
              <a:rPr lang="en-GB" dirty="0"/>
              <a:t>Pumpdown strategy and bakeout of the 10km beam pipe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500" dirty="0"/>
              <a:t>Carlo Scarcia</a:t>
            </a:r>
          </a:p>
          <a:p>
            <a:pPr algn="l"/>
            <a:r>
              <a:rPr lang="en-US" sz="1300" dirty="0"/>
              <a:t>20.11.2024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677658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Ultra High Vacuum: layout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60268B-E77B-CDB6-B50C-594283B983F8}"/>
              </a:ext>
            </a:extLst>
          </p:cNvPr>
          <p:cNvSpPr txBox="1"/>
          <p:nvPr/>
        </p:nvSpPr>
        <p:spPr>
          <a:xfrm>
            <a:off x="808264" y="5255568"/>
            <a:ext cx="104107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</a:t>
            </a:r>
            <a:r>
              <a:rPr lang="en-US" sz="1600" b="1" dirty="0">
                <a:solidFill>
                  <a:srgbClr val="00B050"/>
                </a:solidFill>
              </a:rPr>
              <a:t>UHV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pumping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group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is equipped with a </a:t>
            </a:r>
            <a:r>
              <a:rPr lang="en-US" sz="1600" b="1" dirty="0">
                <a:solidFill>
                  <a:srgbClr val="00B050"/>
                </a:solidFill>
              </a:rPr>
              <a:t>Sputter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Pump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(SIP) and a </a:t>
            </a:r>
            <a:r>
              <a:rPr lang="en-US" sz="1600" b="1" dirty="0">
                <a:solidFill>
                  <a:srgbClr val="00B050"/>
                </a:solidFill>
              </a:rPr>
              <a:t>NEG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(Non-Evaporable Getter) </a:t>
            </a:r>
            <a:r>
              <a:rPr lang="en-US" sz="1600" b="1" dirty="0">
                <a:solidFill>
                  <a:srgbClr val="00B050"/>
                </a:solidFill>
              </a:rPr>
              <a:t>pump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group is </a:t>
            </a:r>
            <a:r>
              <a:rPr lang="en-US" sz="1600" b="1" dirty="0">
                <a:solidFill>
                  <a:srgbClr val="00B050"/>
                </a:solidFill>
              </a:rPr>
              <a:t>instrumented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with a </a:t>
            </a:r>
            <a:r>
              <a:rPr lang="en-US" sz="1600" b="1" dirty="0">
                <a:solidFill>
                  <a:srgbClr val="00B050"/>
                </a:solidFill>
              </a:rPr>
              <a:t>Bayard-Alpert gauge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(BA) and a </a:t>
            </a:r>
            <a:r>
              <a:rPr lang="en-US" sz="1600" b="1" dirty="0">
                <a:solidFill>
                  <a:srgbClr val="00B050"/>
                </a:solidFill>
              </a:rPr>
              <a:t>Residual Gas </a:t>
            </a:r>
            <a:r>
              <a:rPr lang="en-US" sz="1600" b="1" dirty="0" err="1">
                <a:solidFill>
                  <a:srgbClr val="00B050"/>
                </a:solidFill>
              </a:rPr>
              <a:t>Analyser</a:t>
            </a:r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(RGA) to measure the total pressure and the gas composition, respectively.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5799-247B-CD37-9BCA-3EBE71BBDC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3659" y="1731008"/>
            <a:ext cx="5450762" cy="2700773"/>
          </a:xfrm>
          <a:prstGeom prst="rect">
            <a:avLst/>
          </a:prstGeom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48BE2D90-F28D-D39B-0A04-B49F49D8D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57" y="1247709"/>
            <a:ext cx="5761289" cy="341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810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99933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Ultra High Vacuum: ultimate partial pressures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6501D43-F5BA-B7DA-444C-07B704180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34" y="1435893"/>
            <a:ext cx="6100639" cy="398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D923598-E684-F517-124D-AE9CB603FE73}"/>
              </a:ext>
            </a:extLst>
          </p:cNvPr>
          <p:cNvCxnSpPr/>
          <p:nvPr/>
        </p:nvCxnSpPr>
        <p:spPr>
          <a:xfrm>
            <a:off x="2784021" y="1435893"/>
            <a:ext cx="653143" cy="1119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322EA40-6119-B58B-6736-CAF30F67AD10}"/>
              </a:ext>
            </a:extLst>
          </p:cNvPr>
          <p:cNvSpPr txBox="1"/>
          <p:nvPr/>
        </p:nvSpPr>
        <p:spPr>
          <a:xfrm>
            <a:off x="1919361" y="974228"/>
            <a:ext cx="1729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Due to sector valve outgassing</a:t>
            </a:r>
            <a:r>
              <a:rPr lang="en-US" sz="1200" baseline="30000" dirty="0">
                <a:solidFill>
                  <a:schemeClr val="bg2">
                    <a:lumMod val="10000"/>
                  </a:schemeClr>
                </a:solidFill>
              </a:rPr>
              <a:t>[2]</a:t>
            </a:r>
            <a:endParaRPr lang="en-GB" sz="1200" baseline="30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60B685-569A-8DFE-6B69-46B2AEA8F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871" y="1577186"/>
            <a:ext cx="5422929" cy="37036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1E83E2-1605-F3B1-2898-5327DAAE5484}"/>
              </a:ext>
            </a:extLst>
          </p:cNvPr>
          <p:cNvSpPr txBox="1"/>
          <p:nvPr/>
        </p:nvSpPr>
        <p:spPr>
          <a:xfrm>
            <a:off x="7421345" y="5252829"/>
            <a:ext cx="331198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Strain noise as a function of the frequency for ET-LF. </a:t>
            </a:r>
          </a:p>
          <a:p>
            <a:pPr algn="ctr"/>
            <a:r>
              <a:rPr lang="en-US" sz="11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Similar results apply to ET-HF.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D6D0C0-C3F9-483B-8339-93B05E4C8200}"/>
              </a:ext>
            </a:extLst>
          </p:cNvPr>
          <p:cNvCxnSpPr/>
          <p:nvPr/>
        </p:nvCxnSpPr>
        <p:spPr>
          <a:xfrm>
            <a:off x="7070271" y="1718481"/>
            <a:ext cx="46209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6BAAF4-2902-5EBC-8146-A2B88AB02D8C}"/>
              </a:ext>
            </a:extLst>
          </p:cNvPr>
          <p:cNvSpPr txBox="1"/>
          <p:nvPr/>
        </p:nvSpPr>
        <p:spPr>
          <a:xfrm>
            <a:off x="7724774" y="1478556"/>
            <a:ext cx="3311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Project upper limit</a:t>
            </a:r>
          </a:p>
        </p:txBody>
      </p:sp>
    </p:spTree>
    <p:extLst>
      <p:ext uri="{BB962C8B-B14F-4D97-AF65-F5344CB8AC3E}">
        <p14:creationId xmlns:p14="http://schemas.microsoft.com/office/powerpoint/2010/main" val="1393268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3AF19-25C2-7F3D-C188-9D67C0867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50154-3094-9230-4402-14881829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01FD8-2FEB-49CB-58D1-E576E9F2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F06584E-53F6-C595-8C4F-9A6FF12EC866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99933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15BE83-BA33-4732-803F-F5FB0F433A5C}"/>
              </a:ext>
            </a:extLst>
          </p:cNvPr>
          <p:cNvSpPr txBox="1"/>
          <p:nvPr/>
        </p:nvSpPr>
        <p:spPr bwMode="auto">
          <a:xfrm>
            <a:off x="403200" y="1006376"/>
            <a:ext cx="1157380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Commissioning of two sectors from atmospheric pressure to UHV in about one month.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rgbClr val="00B050"/>
                </a:solidFill>
              </a:rPr>
              <a:t>SECTORISATION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Minimum sectorisation for sufficient flexibility in commissioning and preserving vacuum quality during maintenance/reparation.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rgbClr val="00B050"/>
                </a:solidFill>
              </a:rPr>
              <a:t>ROUGH</a:t>
            </a:r>
            <a:r>
              <a:rPr lang="en-GB" b="1" dirty="0">
                <a:solidFill>
                  <a:srgbClr val="0033A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small size of the chosen pumping groups allows for the control of dust movement, ensuring non-turbulent conditions during the volume evacuation.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rgbClr val="00B050"/>
                </a:solidFill>
              </a:rPr>
              <a:t>INTERMEDIATE</a:t>
            </a:r>
            <a:r>
              <a:rPr lang="en-GB" b="1" dirty="0">
                <a:solidFill>
                  <a:srgbClr val="0033A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use of mobile pumping groups and reusable bakeout insulation permits flexibility during commissioning and reduces its cost.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After 7 days of bakeout of two sectors at 150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°C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, the temperature in the tunnel is &lt; 29°C.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current needed for the corrugated solution (1.5 mm) is 40% less than the straight pipe (4 mm).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rgbClr val="00B050"/>
                </a:solidFill>
              </a:rPr>
              <a:t>ULTRA</a:t>
            </a:r>
            <a:r>
              <a:rPr lang="en-GB" b="1" dirty="0">
                <a:solidFill>
                  <a:srgbClr val="0033A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HIGH</a:t>
            </a:r>
            <a:r>
              <a:rPr lang="en-GB" b="1" dirty="0">
                <a:solidFill>
                  <a:srgbClr val="0033A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low outgassing rates of AISI 441 enable the use of compact pumping groups and are integrated within the beamlines volume occupancy.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41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99933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FD1A5F-2D57-0B39-84C3-954A99101353}"/>
              </a:ext>
            </a:extLst>
          </p:cNvPr>
          <p:cNvSpPr txBox="1"/>
          <p:nvPr/>
        </p:nvSpPr>
        <p:spPr bwMode="auto">
          <a:xfrm>
            <a:off x="403200" y="1006376"/>
            <a:ext cx="11573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[1]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A. Grado et al. Einstein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Telescope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beampipe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requirements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, ET-0385A-24, version June 10, 2024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[2] V. Brisson, C. Garnier, P. Marin, A.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Reboux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, Large ultra-high-vacuum VAT gate valve with Viton gasket for the VIRGO interferometer, Vacuum, Volume 60, Issues 1–2, 2001, Pages 221-227, https://doi.org/10.1016/S0042-207X(00)00375-4.</a:t>
            </a:r>
          </a:p>
        </p:txBody>
      </p:sp>
    </p:spTree>
    <p:extLst>
      <p:ext uri="{BB962C8B-B14F-4D97-AF65-F5344CB8AC3E}">
        <p14:creationId xmlns:p14="http://schemas.microsoft.com/office/powerpoint/2010/main" val="3487439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871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3B6FB631-5177-2724-E148-507AC43CF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/>
              <a:t>20.11.2024</a:t>
            </a:r>
            <a:endParaRPr lang="en-US"/>
          </a:p>
        </p:txBody>
      </p:sp>
      <p:sp>
        <p:nvSpPr>
          <p:cNvPr id="3" name="Slide Number Placeholder 2" hidden="1">
            <a:extLst>
              <a:ext uri="{FF2B5EF4-FFF2-40B4-BE49-F238E27FC236}">
                <a16:creationId xmlns:a16="http://schemas.microsoft.com/office/drawing/2014/main" id="{63788493-3AD1-EB19-1EE1-B1EE907C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5CE03F-BAA0-399E-96E8-6B759BFF6E9E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208761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Glossary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8280D5-64FE-2F98-48C5-C09B48D78B22}"/>
              </a:ext>
            </a:extLst>
          </p:cNvPr>
          <p:cNvSpPr txBox="1"/>
          <p:nvPr/>
        </p:nvSpPr>
        <p:spPr bwMode="auto">
          <a:xfrm>
            <a:off x="1823345" y="1399892"/>
            <a:ext cx="79534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ROUGH VACUUM 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Volume evacuation from the air contained in a vacuum vessel.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6ACE53-8C98-6799-A832-9BF3DBAE02A8}"/>
              </a:ext>
            </a:extLst>
          </p:cNvPr>
          <p:cNvSpPr txBox="1"/>
          <p:nvPr/>
        </p:nvSpPr>
        <p:spPr bwMode="auto">
          <a:xfrm>
            <a:off x="1099788" y="2384777"/>
            <a:ext cx="9400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INTERMEDIATE VACUUM 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Pumpdown at room temperature of a vacuum vessel.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The process is dominated by water adsorbed to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the vessel’s internal surface. For a metal surface P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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</a:rPr>
              <a:t>-1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C792-E894-D4F1-EDE3-5D9AF1F62319}"/>
              </a:ext>
            </a:extLst>
          </p:cNvPr>
          <p:cNvSpPr txBox="1"/>
          <p:nvPr/>
        </p:nvSpPr>
        <p:spPr bwMode="auto">
          <a:xfrm>
            <a:off x="1262051" y="3677439"/>
            <a:ext cx="90760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BAKEOUT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Heat treatment of a vacuum system/component to accelerate the desorption of water from the metal surface. Bakeout temperatures are typically ≤ 350°C.</a:t>
            </a:r>
          </a:p>
        </p:txBody>
      </p:sp>
    </p:spTree>
    <p:extLst>
      <p:ext uri="{BB962C8B-B14F-4D97-AF65-F5344CB8AC3E}">
        <p14:creationId xmlns:p14="http://schemas.microsoft.com/office/powerpoint/2010/main" val="183885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944AB-0D19-9D46-04C7-328956201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521CD-E98C-052D-4971-2B814A91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7287E-0237-76AF-CD9A-EB2494AEA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B8647BA5-E3B5-A5F6-B0C3-D1DF0DBF4460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Requirements and technical consequences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C53423-E254-89F2-69EE-5E99CE826758}"/>
              </a:ext>
            </a:extLst>
          </p:cNvPr>
          <p:cNvGrpSpPr/>
          <p:nvPr/>
        </p:nvGrpSpPr>
        <p:grpSpPr>
          <a:xfrm>
            <a:off x="488479" y="1050606"/>
            <a:ext cx="4777788" cy="2848606"/>
            <a:chOff x="553592" y="1030315"/>
            <a:chExt cx="4777788" cy="284860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65D3DA0-6838-DE47-A6DB-DFFBE010CD59}"/>
                </a:ext>
              </a:extLst>
            </p:cNvPr>
            <p:cNvSpPr/>
            <p:nvPr/>
          </p:nvSpPr>
          <p:spPr>
            <a:xfrm>
              <a:off x="553592" y="1030315"/>
              <a:ext cx="4777788" cy="2848606"/>
            </a:xfrm>
            <a:prstGeom prst="roundRect">
              <a:avLst>
                <a:gd name="adj" fmla="val 4628"/>
              </a:avLst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pPr algn="ctr"/>
              <a:r>
                <a:rPr lang="en-US" b="1" dirty="0"/>
                <a:t>Requirements</a:t>
              </a:r>
              <a:r>
                <a:rPr lang="en-US" b="1" baseline="30000" dirty="0"/>
                <a:t>[1]</a:t>
              </a:r>
              <a:endParaRPr lang="en-GB" b="1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5B1C823-1FCE-DA16-A6AF-BAC595DBC746}"/>
                </a:ext>
              </a:extLst>
            </p:cNvPr>
            <p:cNvSpPr/>
            <p:nvPr/>
          </p:nvSpPr>
          <p:spPr>
            <a:xfrm>
              <a:off x="715882" y="3267122"/>
              <a:ext cx="4453209" cy="413360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Vacuum system lifetime must &gt; 50 years</a:t>
              </a: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7653B14D-001C-87EB-2995-82CE4E5D60CB}"/>
                </a:ext>
              </a:extLst>
            </p:cNvPr>
            <p:cNvSpPr/>
            <p:nvPr/>
          </p:nvSpPr>
          <p:spPr>
            <a:xfrm>
              <a:off x="715882" y="2693358"/>
              <a:ext cx="4453209" cy="413360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No/low vibration from pumps during operation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B590379-C37E-E825-5537-1994363D6E70}"/>
                </a:ext>
              </a:extLst>
            </p:cNvPr>
            <p:cNvSpPr/>
            <p:nvPr/>
          </p:nvSpPr>
          <p:spPr>
            <a:xfrm>
              <a:off x="715882" y="1545831"/>
              <a:ext cx="4453209" cy="413359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Residual gas noise: &lt; 10</a:t>
              </a:r>
              <a:r>
                <a:rPr lang="en-US" sz="1600" baseline="30000" dirty="0">
                  <a:solidFill>
                    <a:schemeClr val="bg2">
                      <a:lumMod val="10000"/>
                    </a:schemeClr>
                  </a:solidFill>
                </a:rPr>
                <a:t>-25</a:t>
              </a:r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 Hz-</a:t>
              </a:r>
              <a:r>
                <a:rPr lang="en-US" sz="1600" baseline="30000" dirty="0">
                  <a:solidFill>
                    <a:schemeClr val="bg2">
                      <a:lumMod val="10000"/>
                    </a:schemeClr>
                  </a:solidFill>
                </a:rPr>
                <a:t>1/2</a:t>
              </a:r>
              <a:endParaRPr lang="en-US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300A52C-3225-6B98-6A30-9ABB65BD42E3}"/>
                </a:ext>
              </a:extLst>
            </p:cNvPr>
            <p:cNvSpPr/>
            <p:nvPr/>
          </p:nvSpPr>
          <p:spPr>
            <a:xfrm>
              <a:off x="715882" y="2119594"/>
              <a:ext cx="4453209" cy="413360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Low contamination levels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6E949A-A386-6EB4-17D6-790C247DAAAC}"/>
              </a:ext>
            </a:extLst>
          </p:cNvPr>
          <p:cNvGrpSpPr/>
          <p:nvPr/>
        </p:nvGrpSpPr>
        <p:grpSpPr>
          <a:xfrm>
            <a:off x="5754748" y="1651069"/>
            <a:ext cx="5948773" cy="2248143"/>
            <a:chOff x="5835239" y="1630778"/>
            <a:chExt cx="5948773" cy="2248143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CE00E8AB-4607-CD2D-B0FD-F4FE8C29E704}"/>
                </a:ext>
              </a:extLst>
            </p:cNvPr>
            <p:cNvSpPr/>
            <p:nvPr/>
          </p:nvSpPr>
          <p:spPr>
            <a:xfrm>
              <a:off x="5835239" y="1630778"/>
              <a:ext cx="5948773" cy="2248143"/>
            </a:xfrm>
            <a:prstGeom prst="roundRect">
              <a:avLst>
                <a:gd name="adj" fmla="val 4846"/>
              </a:avLst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pPr algn="ctr"/>
              <a:r>
                <a:rPr lang="en-GB" sz="1600" b="1" dirty="0"/>
                <a:t>Technical consequences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EAD6867-B3C5-0BA4-63FB-02ACC38644E6}"/>
                </a:ext>
              </a:extLst>
            </p:cNvPr>
            <p:cNvSpPr/>
            <p:nvPr/>
          </p:nvSpPr>
          <p:spPr>
            <a:xfrm>
              <a:off x="6052195" y="2119596"/>
              <a:ext cx="5543796" cy="413359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Only dry fore pumps and Maglev turbomolecular pumps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F076843-58A8-E482-DE62-BF6D8398CA23}"/>
                </a:ext>
              </a:extLst>
            </p:cNvPr>
            <p:cNvSpPr/>
            <p:nvPr/>
          </p:nvSpPr>
          <p:spPr>
            <a:xfrm>
              <a:off x="6052195" y="2693359"/>
              <a:ext cx="5543796" cy="413360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UHV with chemical pumps only (Ion pumps, NEGs, etc.)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7657184-E2BD-EC99-1957-21D1391C613D}"/>
                </a:ext>
              </a:extLst>
            </p:cNvPr>
            <p:cNvSpPr/>
            <p:nvPr/>
          </p:nvSpPr>
          <p:spPr>
            <a:xfrm>
              <a:off x="6052195" y="3267123"/>
              <a:ext cx="5543796" cy="413360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bg2">
                      <a:lumMod val="10000"/>
                    </a:schemeClr>
                  </a:solidFill>
                </a:rPr>
                <a:t>Interlocks, gate valves on pumping ports, venting system</a:t>
              </a:r>
              <a:endParaRPr lang="en-US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6FEC15-91C0-FD0C-1690-69A0AE412114}"/>
              </a:ext>
            </a:extLst>
          </p:cNvPr>
          <p:cNvGrpSpPr/>
          <p:nvPr/>
        </p:nvGrpSpPr>
        <p:grpSpPr>
          <a:xfrm>
            <a:off x="3121614" y="4103150"/>
            <a:ext cx="5948773" cy="2076760"/>
            <a:chOff x="2709518" y="4103150"/>
            <a:chExt cx="5948773" cy="207676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7DF1C52-B92B-213D-E41A-A354DBDFC276}"/>
                </a:ext>
              </a:extLst>
            </p:cNvPr>
            <p:cNvSpPr/>
            <p:nvPr/>
          </p:nvSpPr>
          <p:spPr>
            <a:xfrm>
              <a:off x="2709518" y="4103150"/>
              <a:ext cx="5948773" cy="2076760"/>
            </a:xfrm>
            <a:prstGeom prst="roundRect">
              <a:avLst>
                <a:gd name="adj" fmla="val 4846"/>
              </a:avLst>
            </a:prstGeom>
            <a:solidFill>
              <a:srgbClr val="0033A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t"/>
            <a:lstStyle/>
            <a:p>
              <a:pPr algn="ctr"/>
              <a:r>
                <a:rPr lang="en-GB" sz="1600" b="1" dirty="0"/>
                <a:t>Additional constraints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227844D0-AF5D-58BC-A3F0-3362C0AC8E4A}"/>
                </a:ext>
              </a:extLst>
            </p:cNvPr>
            <p:cNvSpPr/>
            <p:nvPr/>
          </p:nvSpPr>
          <p:spPr>
            <a:xfrm>
              <a:off x="2912006" y="4580321"/>
              <a:ext cx="5543796" cy="413359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Rough pumping always in laminar conditions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0E11EBA4-9783-A6FD-394E-43A554F1CF01}"/>
                </a:ext>
              </a:extLst>
            </p:cNvPr>
            <p:cNvSpPr/>
            <p:nvPr/>
          </p:nvSpPr>
          <p:spPr>
            <a:xfrm>
              <a:off x="2912006" y="5093234"/>
              <a:ext cx="5543796" cy="413359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Compact UHV pumping groups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95124C7-1674-EA9E-AEE0-3F4D966C6086}"/>
                </a:ext>
              </a:extLst>
            </p:cNvPr>
            <p:cNvSpPr/>
            <p:nvPr/>
          </p:nvSpPr>
          <p:spPr>
            <a:xfrm>
              <a:off x="2912006" y="5606146"/>
              <a:ext cx="5543796" cy="413359"/>
            </a:xfrm>
            <a:prstGeom prst="roundRect">
              <a:avLst>
                <a:gd name="adj" fmla="val 2441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</a:rPr>
                <a:t>Tunnel temperature during bakeout  ≤ 29 °C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2038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944AB-0D19-9D46-04C7-328956201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521CD-E98C-052D-4971-2B814A91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7287E-0237-76AF-CD9A-EB2494AEA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B8647BA5-E3B5-A5F6-B0C3-D1DF0DBF4460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Assumptions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96F2BE-B3CD-5323-B962-9C515E2920A3}"/>
              </a:ext>
            </a:extLst>
          </p:cNvPr>
          <p:cNvSpPr txBox="1"/>
          <p:nvPr/>
        </p:nvSpPr>
        <p:spPr>
          <a:xfrm>
            <a:off x="407987" y="919372"/>
            <a:ext cx="11160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the vacuum system design,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AISI 441 is assumed to be used as the structural material for beam pipes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9F2F45-7798-7355-7264-CB8EFDA6CF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281725"/>
              </p:ext>
            </p:extLst>
          </p:nvPr>
        </p:nvGraphicFramePr>
        <p:xfrm>
          <a:off x="605237" y="2553690"/>
          <a:ext cx="4263225" cy="2001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73418">
                  <a:extLst>
                    <a:ext uri="{9D8B030D-6E8A-4147-A177-3AD203B41FA5}">
                      <a16:colId xmlns:a16="http://schemas.microsoft.com/office/drawing/2014/main" val="1272359228"/>
                    </a:ext>
                  </a:extLst>
                </a:gridCol>
                <a:gridCol w="3589807">
                  <a:extLst>
                    <a:ext uri="{9D8B030D-6E8A-4147-A177-3AD203B41FA5}">
                      <a16:colId xmlns:a16="http://schemas.microsoft.com/office/drawing/2014/main" val="3975662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Specific outgassing rate</a:t>
                      </a:r>
                    </a:p>
                    <a:p>
                      <a:pPr algn="ctr"/>
                      <a:r>
                        <a:rPr lang="en-GB" sz="1400" dirty="0"/>
                        <a:t>[mbar l s</a:t>
                      </a:r>
                      <a:r>
                        <a:rPr lang="en-GB" sz="1400" baseline="30000" dirty="0"/>
                        <a:t>-1</a:t>
                      </a:r>
                      <a:r>
                        <a:rPr lang="en-GB" sz="1400" baseline="0" dirty="0"/>
                        <a:t> cm</a:t>
                      </a:r>
                      <a:r>
                        <a:rPr lang="en-GB" sz="1400" baseline="30000" dirty="0"/>
                        <a:t>-2</a:t>
                      </a:r>
                      <a:r>
                        <a:rPr lang="en-GB" sz="1400" baseline="0" dirty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5624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</a:t>
                      </a:r>
                      <a:r>
                        <a:rPr lang="en-GB" sz="1600" baseline="-25000" dirty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 1.0 × 10</a:t>
                      </a:r>
                      <a:r>
                        <a:rPr lang="en-GB" sz="1600" baseline="30000" dirty="0"/>
                        <a:t>-15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4817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CH</a:t>
                      </a:r>
                      <a:r>
                        <a:rPr lang="en-GB" sz="1600" baseline="-25000" dirty="0"/>
                        <a:t>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 1.0 × 10</a:t>
                      </a:r>
                      <a:r>
                        <a:rPr lang="en-GB" sz="1600" baseline="30000" dirty="0"/>
                        <a:t>-17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9044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 3.7 × 10</a:t>
                      </a:r>
                      <a:r>
                        <a:rPr lang="en-GB" sz="1600" baseline="30000" dirty="0"/>
                        <a:t>-17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685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</a:t>
                      </a:r>
                      <a:r>
                        <a:rPr lang="en-GB" sz="1600" baseline="-25000" dirty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 1.4 × 10</a:t>
                      </a:r>
                      <a:r>
                        <a:rPr lang="en-GB" sz="1600" baseline="30000" dirty="0"/>
                        <a:t>-17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908901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8CBB7FF-91D0-1FD9-90DC-7EA51C85EC4D}"/>
              </a:ext>
            </a:extLst>
          </p:cNvPr>
          <p:cNvSpPr txBox="1"/>
          <p:nvPr/>
        </p:nvSpPr>
        <p:spPr>
          <a:xfrm>
            <a:off x="1328099" y="4691335"/>
            <a:ext cx="281750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AISI 441 outgassing rates measured at 21±2°C after a 150 °C, 48 h bakeout.</a:t>
            </a:r>
          </a:p>
          <a:p>
            <a:pPr algn="ctr"/>
            <a:r>
              <a:rPr lang="en-US" sz="105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[Data to be published soon]</a:t>
            </a:r>
            <a:endParaRPr lang="en-GB" sz="1050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F336FF-4D71-4A0D-5C21-1F0A09A8BFA4}"/>
              </a:ext>
            </a:extLst>
          </p:cNvPr>
          <p:cNvSpPr txBox="1"/>
          <p:nvPr/>
        </p:nvSpPr>
        <p:spPr>
          <a:xfrm>
            <a:off x="6065355" y="2508237"/>
            <a:ext cx="50421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Water outgassing rate simulated using Temkin isotherm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B9D9B18-6EFC-E531-086C-AE3C30E57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40360"/>
              </p:ext>
            </p:extLst>
          </p:nvPr>
        </p:nvGraphicFramePr>
        <p:xfrm>
          <a:off x="6470650" y="2838314"/>
          <a:ext cx="4417046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97393">
                  <a:extLst>
                    <a:ext uri="{9D8B030D-6E8A-4147-A177-3AD203B41FA5}">
                      <a16:colId xmlns:a16="http://schemas.microsoft.com/office/drawing/2014/main" val="1272359228"/>
                    </a:ext>
                  </a:extLst>
                </a:gridCol>
                <a:gridCol w="2419653">
                  <a:extLst>
                    <a:ext uri="{9D8B030D-6E8A-4147-A177-3AD203B41FA5}">
                      <a16:colId xmlns:a16="http://schemas.microsoft.com/office/drawing/2014/main" val="3975662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5624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</a:t>
                      </a:r>
                      <a:r>
                        <a:rPr lang="en-GB" sz="1400" baseline="-25000" dirty="0"/>
                        <a:t>m</a:t>
                      </a:r>
                      <a:r>
                        <a:rPr lang="en-GB" sz="1400" baseline="0" dirty="0"/>
                        <a:t> [molecules cm</a:t>
                      </a:r>
                      <a:r>
                        <a:rPr lang="en-GB" sz="1400" baseline="30000" dirty="0"/>
                        <a:t>-2</a:t>
                      </a:r>
                      <a:r>
                        <a:rPr lang="en-GB" sz="1400" baseline="0" dirty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4.5 × 10</a:t>
                      </a:r>
                      <a:r>
                        <a:rPr lang="en-GB" sz="1400" baseline="30000" dirty="0"/>
                        <a:t>15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4817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E</a:t>
                      </a:r>
                      <a:r>
                        <a:rPr lang="en-GB" sz="1400" baseline="-25000" dirty="0"/>
                        <a:t>0</a:t>
                      </a:r>
                      <a:r>
                        <a:rPr lang="en-GB" sz="1400" baseline="0" dirty="0"/>
                        <a:t> [eV]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9044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  <a:r>
                        <a:rPr lang="en-GB" sz="1400" baseline="-25000" dirty="0"/>
                        <a:t>1</a:t>
                      </a:r>
                      <a:r>
                        <a:rPr lang="en-GB" sz="1400" baseline="0" dirty="0"/>
                        <a:t> [eV]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68535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ABB3A63-1794-F790-36C1-C345E1C4D2A7}"/>
              </a:ext>
            </a:extLst>
          </p:cNvPr>
          <p:cNvSpPr txBox="1"/>
          <p:nvPr/>
        </p:nvSpPr>
        <p:spPr>
          <a:xfrm>
            <a:off x="7270423" y="4651751"/>
            <a:ext cx="281750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AISI 441 water binding energies and surface coverage extracted experimentally</a:t>
            </a:r>
          </a:p>
          <a:p>
            <a:pPr algn="ctr"/>
            <a:r>
              <a:rPr lang="en-US" sz="105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[Data to be published soon]</a:t>
            </a:r>
            <a:endParaRPr lang="en-GB" sz="1050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85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A5BAC64C-858D-AAFA-C0C5-E2238BB6B10C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37602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Sectorisation</a:t>
            </a:r>
            <a:r>
              <a:rPr lang="en-US" dirty="0"/>
              <a:t> and ports distribution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9B5DC1-9FF7-B452-BC02-A02EF4F8D495}"/>
              </a:ext>
            </a:extLst>
          </p:cNvPr>
          <p:cNvGrpSpPr/>
          <p:nvPr/>
        </p:nvGrpSpPr>
        <p:grpSpPr>
          <a:xfrm>
            <a:off x="346038" y="890663"/>
            <a:ext cx="6814041" cy="4708464"/>
            <a:chOff x="346038" y="902636"/>
            <a:chExt cx="7253989" cy="501246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2CB3B17-48AE-C0E0-EA7C-5E7C98CE7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038" y="3701805"/>
              <a:ext cx="7253989" cy="2213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E9ABE2B-FB19-F489-1727-7C2AB911B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794" y="902636"/>
              <a:ext cx="1359890" cy="2928995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912B314-1409-4ED1-0437-EE66B129D2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10879" y="3110251"/>
              <a:ext cx="1589715" cy="10386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E0FA94D-A7CB-155E-003D-6AEA3DE4C6E5}"/>
                </a:ext>
              </a:extLst>
            </p:cNvPr>
            <p:cNvCxnSpPr>
              <a:cxnSpLocks/>
            </p:cNvCxnSpPr>
            <p:nvPr/>
          </p:nvCxnSpPr>
          <p:spPr>
            <a:xfrm>
              <a:off x="3963790" y="3831631"/>
              <a:ext cx="0" cy="3172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03893BD-4B1F-0B5C-1EE0-A710C8676C44}"/>
                </a:ext>
              </a:extLst>
            </p:cNvPr>
            <p:cNvCxnSpPr>
              <a:cxnSpLocks/>
            </p:cNvCxnSpPr>
            <p:nvPr/>
          </p:nvCxnSpPr>
          <p:spPr>
            <a:xfrm>
              <a:off x="4844884" y="3110251"/>
              <a:ext cx="1589715" cy="10386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0657017-88BA-91E4-17D8-7C3124BD02B0}"/>
                </a:ext>
              </a:extLst>
            </p:cNvPr>
            <p:cNvSpPr txBox="1"/>
            <p:nvPr/>
          </p:nvSpPr>
          <p:spPr>
            <a:xfrm>
              <a:off x="1116234" y="1876268"/>
              <a:ext cx="2080462" cy="3931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~1600 x 2800 x 400 mm – 1700 kg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572C085-0800-CB6F-1BA5-94CAC1C1884D}"/>
                </a:ext>
              </a:extLst>
            </p:cNvPr>
            <p:cNvSpPr txBox="1"/>
            <p:nvPr/>
          </p:nvSpPr>
          <p:spPr>
            <a:xfrm>
              <a:off x="1723757" y="2301357"/>
              <a:ext cx="86541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i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Source: VAT</a:t>
              </a:r>
              <a:endParaRPr lang="en-GB" sz="1050" i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06BCAA0-73A5-F8B1-D84A-6BC200D9759E}"/>
              </a:ext>
            </a:extLst>
          </p:cNvPr>
          <p:cNvSpPr txBox="1"/>
          <p:nvPr/>
        </p:nvSpPr>
        <p:spPr>
          <a:xfrm>
            <a:off x="8048867" y="1284208"/>
            <a:ext cx="341020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One pumping port </a:t>
            </a:r>
            <a:r>
              <a:rPr lang="en-US" sz="1400" b="1" dirty="0">
                <a:solidFill>
                  <a:srgbClr val="00B050"/>
                </a:solidFill>
              </a:rPr>
              <a:t>DN200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CF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every </a:t>
            </a:r>
            <a:r>
              <a:rPr lang="en-US" sz="1400" b="1" dirty="0">
                <a:solidFill>
                  <a:srgbClr val="00B050"/>
                </a:solidFill>
              </a:rPr>
              <a:t>500 m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Each pumping port is </a:t>
            </a:r>
            <a:r>
              <a:rPr lang="en-US" sz="1400" b="1" dirty="0">
                <a:solidFill>
                  <a:srgbClr val="00B050"/>
                </a:solidFill>
              </a:rPr>
              <a:t>equipped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with a </a:t>
            </a:r>
            <a:r>
              <a:rPr lang="en-US" sz="1400" b="1" dirty="0">
                <a:solidFill>
                  <a:srgbClr val="00B050"/>
                </a:solidFill>
              </a:rPr>
              <a:t>gate valve FKM sealed.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350C49-BFEA-D9EE-D2E5-6626D785A7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0193"/>
          <a:stretch/>
        </p:blipFill>
        <p:spPr>
          <a:xfrm>
            <a:off x="7661977" y="2037022"/>
            <a:ext cx="4183985" cy="3233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A6A5AAF-B562-9B53-5843-457EFB670BE4}"/>
              </a:ext>
            </a:extLst>
          </p:cNvPr>
          <p:cNvSpPr txBox="1"/>
          <p:nvPr/>
        </p:nvSpPr>
        <p:spPr>
          <a:xfrm>
            <a:off x="681621" y="5885072"/>
            <a:ext cx="108287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Sector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pumping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port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gate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valves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must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be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heat</a:t>
            </a:r>
            <a:r>
              <a:rPr lang="en-US" sz="1400" b="1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treated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to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reduce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their impact on the </a:t>
            </a:r>
            <a:r>
              <a:rPr lang="en-US" sz="1400" b="1" dirty="0">
                <a:solidFill>
                  <a:srgbClr val="00B050"/>
                </a:solidFill>
              </a:rPr>
              <a:t>outgassing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rate</a:t>
            </a:r>
            <a:r>
              <a:rPr lang="en-US" sz="1400" dirty="0">
                <a:solidFill>
                  <a:srgbClr val="0033A0"/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budget (mainly hydrogen).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0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8" y="290073"/>
            <a:ext cx="6366524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Rough vacuum</a:t>
            </a:r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F837B8-E9FA-507B-8711-5BC4281613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5" b="29678"/>
          <a:stretch/>
        </p:blipFill>
        <p:spPr bwMode="auto">
          <a:xfrm>
            <a:off x="497453" y="1006109"/>
            <a:ext cx="3848407" cy="166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68DD38D-2ABB-9B80-6D01-FAE846ECF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18" y="3361756"/>
            <a:ext cx="2859430" cy="285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69446F4C-086B-32F5-20F9-A0FBFF504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5464328" y="756739"/>
            <a:ext cx="6098052" cy="423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ADA2A6-1557-BE9B-510A-F77185812830}"/>
              </a:ext>
            </a:extLst>
          </p:cNvPr>
          <p:cNvSpPr txBox="1"/>
          <p:nvPr/>
        </p:nvSpPr>
        <p:spPr>
          <a:xfrm>
            <a:off x="3052946" y="5966119"/>
            <a:ext cx="24126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Example of the rough pumping group assembly</a:t>
            </a:r>
          </a:p>
          <a:p>
            <a:pPr algn="ctr"/>
            <a:r>
              <a:rPr lang="en-US" sz="9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(not in scale)</a:t>
            </a:r>
            <a:endParaRPr lang="en-GB" sz="900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653B389C-5660-DA82-64DC-858C979BDA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97" r="4266"/>
          <a:stretch/>
        </p:blipFill>
        <p:spPr bwMode="auto">
          <a:xfrm>
            <a:off x="705519" y="2828034"/>
            <a:ext cx="3326772" cy="46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BDBA9D-16F7-50A5-D3BC-D9A5D053C1E6}"/>
              </a:ext>
            </a:extLst>
          </p:cNvPr>
          <p:cNvSpPr txBox="1"/>
          <p:nvPr/>
        </p:nvSpPr>
        <p:spPr>
          <a:xfrm>
            <a:off x="5909816" y="5194521"/>
            <a:ext cx="52070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From </a:t>
            </a:r>
            <a:r>
              <a:rPr lang="en-US" sz="1600" b="1" dirty="0">
                <a:solidFill>
                  <a:srgbClr val="00B050"/>
                </a:solidFill>
              </a:rPr>
              <a:t>atmospheric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pressure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to </a:t>
            </a:r>
            <a:r>
              <a:rPr lang="en-US" sz="1600" b="1" dirty="0">
                <a:solidFill>
                  <a:srgbClr val="00B050"/>
                </a:solidFill>
              </a:rPr>
              <a:t>10</a:t>
            </a:r>
            <a:r>
              <a:rPr lang="en-US" sz="1600" b="1" baseline="30000" dirty="0">
                <a:solidFill>
                  <a:srgbClr val="00B050"/>
                </a:solidFill>
              </a:rPr>
              <a:t>-1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mbar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n-US" sz="1600" b="1" dirty="0">
                <a:solidFill>
                  <a:srgbClr val="00B050"/>
                </a:solidFill>
              </a:rPr>
              <a:t>~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12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days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ctr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The selected pumping scheme should guarantee not transport of residual dust in the beampipe.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03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144655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Intermediate vacuum: room temperature pumpdown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45F0F9B-5F23-6581-4A0F-804C92C7A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13" y="1594473"/>
            <a:ext cx="5821362" cy="412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60268B-E77B-CDB6-B50C-594283B983F8}"/>
              </a:ext>
            </a:extLst>
          </p:cNvPr>
          <p:cNvSpPr txBox="1"/>
          <p:nvPr/>
        </p:nvSpPr>
        <p:spPr>
          <a:xfrm>
            <a:off x="6017127" y="4890741"/>
            <a:ext cx="597922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At 10</a:t>
            </a:r>
            <a:r>
              <a:rPr lang="en-US" sz="1600" baseline="30000" dirty="0">
                <a:solidFill>
                  <a:schemeClr val="bg2">
                    <a:lumMod val="10000"/>
                  </a:schemeClr>
                </a:solidFill>
              </a:rPr>
              <a:t>-1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mbar, the mobile pumping groups can be activated.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</a:t>
            </a:r>
            <a:r>
              <a:rPr lang="en-US" sz="1600" b="1" dirty="0">
                <a:solidFill>
                  <a:srgbClr val="00B050"/>
                </a:solidFill>
              </a:rPr>
              <a:t>pumpdown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at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room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temperature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is foreseen to last </a:t>
            </a:r>
            <a:r>
              <a:rPr lang="en-US" sz="1600" b="1" dirty="0">
                <a:solidFill>
                  <a:srgbClr val="00B050"/>
                </a:solidFill>
              </a:rPr>
              <a:t>7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days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(to allow in-situ leak detections and insulation installation).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874899D1-8DD4-5684-7D7E-06EF4F0FE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096000" y="1019350"/>
            <a:ext cx="5821479" cy="384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BB72554-9E85-0448-5F63-0A3684A19FBA}"/>
              </a:ext>
            </a:extLst>
          </p:cNvPr>
          <p:cNvCxnSpPr>
            <a:cxnSpLocks/>
          </p:cNvCxnSpPr>
          <p:nvPr/>
        </p:nvCxnSpPr>
        <p:spPr>
          <a:xfrm flipH="1">
            <a:off x="6774512" y="3657600"/>
            <a:ext cx="31450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1B12DBA-CAF6-6A97-1A5A-E990DD32D709}"/>
              </a:ext>
            </a:extLst>
          </p:cNvPr>
          <p:cNvSpPr txBox="1"/>
          <p:nvPr/>
        </p:nvSpPr>
        <p:spPr>
          <a:xfrm>
            <a:off x="7482399" y="3195935"/>
            <a:ext cx="1729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in-situ leak detections </a:t>
            </a:r>
          </a:p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insulation installation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6207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1175-6037-40CE-6BE3-2D3AB3B91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C90D-F1F9-48F4-5277-9496853E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AE7E1-133F-CDAA-D30C-42B7C3B7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758DAAD1-3878-BAE3-DD4E-4E95B5874EF4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6776583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Intermediate vacuum: bakeout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60268B-E77B-CDB6-B50C-594283B983F8}"/>
              </a:ext>
            </a:extLst>
          </p:cNvPr>
          <p:cNvSpPr txBox="1"/>
          <p:nvPr/>
        </p:nvSpPr>
        <p:spPr>
          <a:xfrm>
            <a:off x="1541919" y="5239079"/>
            <a:ext cx="91081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After 7 days, the </a:t>
            </a:r>
            <a:r>
              <a:rPr lang="en-US" sz="1600" b="1" dirty="0">
                <a:solidFill>
                  <a:srgbClr val="00B050"/>
                </a:solidFill>
              </a:rPr>
              <a:t>sector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is </a:t>
            </a:r>
            <a:r>
              <a:rPr lang="en-US" sz="1600" b="1" dirty="0">
                <a:solidFill>
                  <a:srgbClr val="00B050"/>
                </a:solidFill>
              </a:rPr>
              <a:t>baked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out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at </a:t>
            </a:r>
            <a:r>
              <a:rPr lang="en-US" sz="1600" b="1" dirty="0">
                <a:solidFill>
                  <a:srgbClr val="00B050"/>
                </a:solidFill>
              </a:rPr>
              <a:t>150°C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for </a:t>
            </a:r>
            <a:r>
              <a:rPr lang="en-US" sz="1600" b="1" dirty="0">
                <a:solidFill>
                  <a:srgbClr val="00B050"/>
                </a:solidFill>
              </a:rPr>
              <a:t>7</a:t>
            </a:r>
            <a:r>
              <a:rPr lang="en-US" sz="1600" b="1" dirty="0">
                <a:solidFill>
                  <a:srgbClr val="0033A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days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ctr"/>
            <a:r>
              <a:rPr lang="en-US" sz="1600" b="1" dirty="0">
                <a:solidFill>
                  <a:srgbClr val="00B050"/>
                </a:solidFill>
              </a:rPr>
              <a:t>Two days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after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the </a:t>
            </a:r>
            <a:r>
              <a:rPr lang="en-US" sz="1600" b="1" dirty="0">
                <a:solidFill>
                  <a:srgbClr val="00B050"/>
                </a:solidFill>
              </a:rPr>
              <a:t>bakeout start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600" b="1" dirty="0">
                <a:solidFill>
                  <a:srgbClr val="00B050"/>
                </a:solidFill>
              </a:rPr>
              <a:t>NEG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pumps 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(from the UHV pumping groups, spaced 1000 m) will be </a:t>
            </a:r>
            <a:r>
              <a:rPr lang="en-US" sz="1600" b="1" dirty="0">
                <a:solidFill>
                  <a:srgbClr val="00B050"/>
                </a:solidFill>
              </a:rPr>
              <a:t>activated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until the end of the bakeout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5799-247B-CD37-9BCA-3EBE71BBDC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3935" y="1731008"/>
            <a:ext cx="5489889" cy="2346928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E33514D0-9628-34D0-DDBC-E8FEDE0A4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097205" y="1019350"/>
            <a:ext cx="5802440" cy="383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7710DC-B9B4-F75F-0B5B-C6AEC085C2DF}"/>
              </a:ext>
            </a:extLst>
          </p:cNvPr>
          <p:cNvCxnSpPr>
            <a:cxnSpLocks/>
          </p:cNvCxnSpPr>
          <p:nvPr/>
        </p:nvCxnSpPr>
        <p:spPr>
          <a:xfrm flipH="1">
            <a:off x="9117807" y="1731008"/>
            <a:ext cx="473868" cy="200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0180081-1657-DAF2-2815-AD8086CB2124}"/>
              </a:ext>
            </a:extLst>
          </p:cNvPr>
          <p:cNvSpPr txBox="1"/>
          <p:nvPr/>
        </p:nvSpPr>
        <p:spPr>
          <a:xfrm>
            <a:off x="9591675" y="1638675"/>
            <a:ext cx="11236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NEG activation</a:t>
            </a:r>
          </a:p>
        </p:txBody>
      </p:sp>
    </p:spTree>
    <p:extLst>
      <p:ext uri="{BB962C8B-B14F-4D97-AF65-F5344CB8AC3E}">
        <p14:creationId xmlns:p14="http://schemas.microsoft.com/office/powerpoint/2010/main" val="402203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E7A67-FB52-0835-DBBA-27688076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E1D16-35AB-431D-4705-F1D3AED8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CARLO SCARCIA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D0F2C-4015-811A-6A0C-1B0100B4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1CD0FA4-8FFC-356D-CE85-777EA8D12729}"/>
              </a:ext>
            </a:extLst>
          </p:cNvPr>
          <p:cNvSpPr txBox="1">
            <a:spLocks/>
          </p:cNvSpPr>
          <p:nvPr/>
        </p:nvSpPr>
        <p:spPr>
          <a:xfrm>
            <a:off x="407987" y="290073"/>
            <a:ext cx="10135935" cy="4666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Intermediate vacuum: bakeout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AB4B34D-7852-3359-E0D5-A667ADCF831E}"/>
              </a:ext>
            </a:extLst>
          </p:cNvPr>
          <p:cNvSpPr txBox="1"/>
          <p:nvPr/>
        </p:nvSpPr>
        <p:spPr bwMode="auto">
          <a:xfrm>
            <a:off x="407985" y="865764"/>
            <a:ext cx="942181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sz="1600" b="1" dirty="0">
                <a:solidFill>
                  <a:srgbClr val="00B050"/>
                </a:solidFill>
              </a:rPr>
              <a:t>bakeout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will be done using </a:t>
            </a:r>
            <a:r>
              <a:rPr lang="en-GB" sz="1600" b="1" dirty="0">
                <a:solidFill>
                  <a:srgbClr val="00B050"/>
                </a:solidFill>
              </a:rPr>
              <a:t>direct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joule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effect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(high current flowing through the beampipe).</a:t>
            </a:r>
          </a:p>
          <a:p>
            <a:endParaRPr lang="en-GB" sz="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1600" b="1" dirty="0">
                <a:solidFill>
                  <a:srgbClr val="00B050"/>
                </a:solidFill>
              </a:rPr>
              <a:t>Thermal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insulation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is, for the moment, considered to be made of </a:t>
            </a:r>
            <a:r>
              <a:rPr lang="en-GB" sz="1600" b="1" dirty="0">
                <a:solidFill>
                  <a:srgbClr val="00B050"/>
                </a:solidFill>
              </a:rPr>
              <a:t>10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cm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thick </a:t>
            </a:r>
            <a:r>
              <a:rPr lang="en-GB" sz="1600" b="1" dirty="0">
                <a:solidFill>
                  <a:srgbClr val="00B050"/>
                </a:solidFill>
              </a:rPr>
              <a:t>mineral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wool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shells.</a:t>
            </a:r>
          </a:p>
          <a:p>
            <a:endParaRPr lang="en-GB" sz="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1600" b="1" dirty="0">
                <a:solidFill>
                  <a:srgbClr val="00B050"/>
                </a:solidFill>
              </a:rPr>
              <a:t>Two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neighbouring </a:t>
            </a:r>
            <a:r>
              <a:rPr lang="en-GB" sz="1600" b="1" dirty="0">
                <a:solidFill>
                  <a:srgbClr val="00B050"/>
                </a:solidFill>
              </a:rPr>
              <a:t>sectors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baked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out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simultaneously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, using one as a returning cable for the other.</a:t>
            </a:r>
          </a:p>
          <a:p>
            <a:endParaRPr lang="en-GB" sz="5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Vacuum pumps and ancillary components baked out at 140 °C &lt; T &lt; 350°C.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3E4BE25-896C-90C0-1698-3235D85B4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361" y="1628069"/>
            <a:ext cx="2989973" cy="278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05B57DE-FECC-18B1-E4A1-870176A89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46" y="4272228"/>
            <a:ext cx="5055385" cy="192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E7B91E7-8D50-25B4-0F24-B579833BA6EB}"/>
              </a:ext>
            </a:extLst>
          </p:cNvPr>
          <p:cNvGraphicFramePr>
            <a:graphicFrameLocks noGrp="1"/>
          </p:cNvGraphicFramePr>
          <p:nvPr/>
        </p:nvGraphicFramePr>
        <p:xfrm>
          <a:off x="407985" y="2370041"/>
          <a:ext cx="5577075" cy="31671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72118">
                  <a:extLst>
                    <a:ext uri="{9D8B030D-6E8A-4147-A177-3AD203B41FA5}">
                      <a16:colId xmlns:a16="http://schemas.microsoft.com/office/drawing/2014/main" val="2662158627"/>
                    </a:ext>
                  </a:extLst>
                </a:gridCol>
                <a:gridCol w="1202055">
                  <a:extLst>
                    <a:ext uri="{9D8B030D-6E8A-4147-A177-3AD203B41FA5}">
                      <a16:colId xmlns:a16="http://schemas.microsoft.com/office/drawing/2014/main" val="965813830"/>
                    </a:ext>
                  </a:extLst>
                </a:gridCol>
                <a:gridCol w="1402902">
                  <a:extLst>
                    <a:ext uri="{9D8B030D-6E8A-4147-A177-3AD203B41FA5}">
                      <a16:colId xmlns:a16="http://schemas.microsoft.com/office/drawing/2014/main" val="1522962869"/>
                    </a:ext>
                  </a:extLst>
                </a:gridCol>
              </a:tblGrid>
              <a:tr h="628064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Straight pipe </a:t>
                      </a:r>
                    </a:p>
                    <a:p>
                      <a:pPr algn="ctr"/>
                      <a:r>
                        <a:rPr lang="en-US" sz="1200" dirty="0"/>
                        <a:t>(4 mm)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Corrugated pipe</a:t>
                      </a:r>
                    </a:p>
                    <a:p>
                      <a:pPr algn="ctr"/>
                      <a:r>
                        <a:rPr lang="en-US" sz="1200" dirty="0"/>
                        <a:t>(1.5 mm)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6066909"/>
                  </a:ext>
                </a:extLst>
              </a:tr>
              <a:tr h="324391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Insulation thickness [cm]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033951"/>
                  </a:ext>
                </a:extLst>
              </a:tr>
              <a:tr h="468524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Thermal power [W/m]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207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5568169"/>
                  </a:ext>
                </a:extLst>
              </a:tr>
              <a:tr h="324391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Ramp up duration [days]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2420714"/>
                  </a:ext>
                </a:extLst>
              </a:tr>
              <a:tr h="324391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Bakeout duration [days]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2958576"/>
                  </a:ext>
                </a:extLst>
              </a:tr>
              <a:tr h="324391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Cooldown duration [days]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1388577"/>
                  </a:ext>
                </a:extLst>
              </a:tr>
              <a:tr h="3243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Current [A]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1097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1472740"/>
                  </a:ext>
                </a:extLst>
              </a:tr>
              <a:tr h="4486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Insulation surface temperature [°C]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31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058573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AE714C0-6FD9-B35D-BCF6-BAB94257C705}"/>
              </a:ext>
            </a:extLst>
          </p:cNvPr>
          <p:cNvSpPr txBox="1"/>
          <p:nvPr/>
        </p:nvSpPr>
        <p:spPr bwMode="auto">
          <a:xfrm>
            <a:off x="6537153" y="3385866"/>
            <a:ext cx="24925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Temperature and current distribution for two parallel sectors (straight pipes, 4 mm thick) baked-out at 150°C for 7 days</a:t>
            </a:r>
            <a:endParaRPr lang="en-GB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68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0eafb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174190"/>
      </a:accent1>
      <a:accent2>
        <a:srgbClr val="04B9E3"/>
      </a:accent2>
      <a:accent3>
        <a:srgbClr val="D0EAFB"/>
      </a:accent3>
      <a:accent4>
        <a:srgbClr val="706F6F"/>
      </a:accent4>
      <a:accent5>
        <a:srgbClr val="B2D179"/>
      </a:accent5>
      <a:accent6>
        <a:srgbClr val="66A596"/>
      </a:accent6>
      <a:hlink>
        <a:srgbClr val="04B9E4"/>
      </a:hlink>
      <a:folHlink>
        <a:srgbClr val="706E6E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AFBFDFC5-CDE1-004A-96F2-B05E55780139}" vid="{0EDDEE9E-259F-0549-9FCC-61B6447954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8317E1902FF64181B413163E4051E6" ma:contentTypeVersion="8" ma:contentTypeDescription="Create a new document." ma:contentTypeScope="" ma:versionID="ed09d120131f3e8af6dd2f5ea3ec3706">
  <xsd:schema xmlns:xsd="http://www.w3.org/2001/XMLSchema" xmlns:xs="http://www.w3.org/2001/XMLSchema" xmlns:p="http://schemas.microsoft.com/office/2006/metadata/properties" xmlns:ns3="3fd25e1a-19b3-4dca-9a23-1b401c2d07b6" xmlns:ns4="998a232a-2d2a-4038-9795-db507c30eb65" targetNamespace="http://schemas.microsoft.com/office/2006/metadata/properties" ma:root="true" ma:fieldsID="b0031a18b4f1ebef7f4834b0344d3922" ns3:_="" ns4:_="">
    <xsd:import namespace="3fd25e1a-19b3-4dca-9a23-1b401c2d07b6"/>
    <xsd:import namespace="998a232a-2d2a-4038-9795-db507c30eb6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d25e1a-19b3-4dca-9a23-1b401c2d07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8a232a-2d2a-4038-9795-db507c30eb6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fd25e1a-19b3-4dca-9a23-1b401c2d07b6" xsi:nil="true"/>
  </documentManagement>
</p:properties>
</file>

<file path=customXml/itemProps1.xml><?xml version="1.0" encoding="utf-8"?>
<ds:datastoreItem xmlns:ds="http://schemas.openxmlformats.org/officeDocument/2006/customXml" ds:itemID="{4BA3994F-BE99-442A-9D6C-6A43EFC342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0F7EDB-DD8D-47D3-8EB9-056F460BF2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d25e1a-19b3-4dca-9a23-1b401c2d07b6"/>
    <ds:schemaRef ds:uri="998a232a-2d2a-4038-9795-db507c30e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BCCF78-C978-43C4-8EF6-53FECB1CE8BC}">
  <ds:schemaRefs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98a232a-2d2a-4038-9795-db507c30eb65"/>
    <ds:schemaRef ds:uri="3fd25e1a-19b3-4dca-9a23-1b401c2d07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70 years_presentation ppt</Template>
  <TotalTime>363</TotalTime>
  <Words>1024</Words>
  <Application>Microsoft Office PowerPoint</Application>
  <PresentationFormat>Widescreen</PresentationFormat>
  <Paragraphs>164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Symbol</vt:lpstr>
      <vt:lpstr>Office Theme</vt:lpstr>
      <vt:lpstr>Pumpdown strategy and bakeout of the 10km beam pipe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carlo.scarcia@cern.ch</dc:creator>
  <cp:lastModifiedBy>Carlo Scarcia</cp:lastModifiedBy>
  <cp:revision>9</cp:revision>
  <cp:lastPrinted>2020-01-30T13:49:18Z</cp:lastPrinted>
  <dcterms:created xsi:type="dcterms:W3CDTF">2024-08-26T08:39:38Z</dcterms:created>
  <dcterms:modified xsi:type="dcterms:W3CDTF">2024-11-20T08:08:55Z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0x010100698317E1902FF64181B413163E4051E6</vt:lpwstr>
  </property>
</Properties>
</file>