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media/image65.jpg" ContentType="image/jpg"/>
  <Override PartName="/ppt/media/image66.jpg" ContentType="image/jpg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media/image77.jpg" ContentType="image/jpg"/>
  <Override PartName="/ppt/media/image78.jpg" ContentType="image/jpg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media/image83.jpg" ContentType="image/jpg"/>
  <Override PartName="/ppt/media/image84.jpg" ContentType="image/jpg"/>
  <Override PartName="/ppt/media/image85.jpg" ContentType="image/jpg"/>
  <Override PartName="/ppt/media/image86.jpg" ContentType="image/jpg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media/image111.jpg" ContentType="image/jpg"/>
  <Override PartName="/ppt/media/image112.jpg" ContentType="image/jpg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media/image135.jpg" ContentType="image/jpg"/>
  <Override PartName="/ppt/notesSlides/notesSlide51.xml" ContentType="application/vnd.openxmlformats-officedocument.presentationml.notesSlide+xml"/>
  <Override PartName="/ppt/media/image142.jpg" ContentType="image/jpg"/>
  <Override PartName="/ppt/media/image145.jpg" ContentType="image/jpg"/>
  <Override PartName="/ppt/media/image146.jpg" ContentType="image/jpg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00"/>
  </p:notesMasterIdLst>
  <p:sldIdLst>
    <p:sldId id="958" r:id="rId2"/>
    <p:sldId id="626" r:id="rId3"/>
    <p:sldId id="439" r:id="rId4"/>
    <p:sldId id="440" r:id="rId5"/>
    <p:sldId id="627" r:id="rId6"/>
    <p:sldId id="455" r:id="rId7"/>
    <p:sldId id="456" r:id="rId8"/>
    <p:sldId id="490" r:id="rId9"/>
    <p:sldId id="628" r:id="rId10"/>
    <p:sldId id="630" r:id="rId11"/>
    <p:sldId id="632" r:id="rId12"/>
    <p:sldId id="633" r:id="rId13"/>
    <p:sldId id="491" r:id="rId14"/>
    <p:sldId id="673" r:id="rId15"/>
    <p:sldId id="674" r:id="rId16"/>
    <p:sldId id="370" r:id="rId17"/>
    <p:sldId id="650" r:id="rId18"/>
    <p:sldId id="651" r:id="rId19"/>
    <p:sldId id="406" r:id="rId20"/>
    <p:sldId id="659" r:id="rId21"/>
    <p:sldId id="959" r:id="rId22"/>
    <p:sldId id="583" r:id="rId23"/>
    <p:sldId id="606" r:id="rId24"/>
    <p:sldId id="411" r:id="rId25"/>
    <p:sldId id="607" r:id="rId26"/>
    <p:sldId id="611" r:id="rId27"/>
    <p:sldId id="638" r:id="rId28"/>
    <p:sldId id="401" r:id="rId29"/>
    <p:sldId id="665" r:id="rId30"/>
    <p:sldId id="686" r:id="rId31"/>
    <p:sldId id="652" r:id="rId32"/>
    <p:sldId id="672" r:id="rId33"/>
    <p:sldId id="670" r:id="rId34"/>
    <p:sldId id="676" r:id="rId35"/>
    <p:sldId id="679" r:id="rId36"/>
    <p:sldId id="648" r:id="rId37"/>
    <p:sldId id="526" r:id="rId38"/>
    <p:sldId id="527" r:id="rId39"/>
    <p:sldId id="433" r:id="rId40"/>
    <p:sldId id="688" r:id="rId41"/>
    <p:sldId id="441" r:id="rId42"/>
    <p:sldId id="613" r:id="rId43"/>
    <p:sldId id="636" r:id="rId44"/>
    <p:sldId id="637" r:id="rId45"/>
    <p:sldId id="482" r:id="rId46"/>
    <p:sldId id="533" r:id="rId47"/>
    <p:sldId id="534" r:id="rId48"/>
    <p:sldId id="531" r:id="rId49"/>
    <p:sldId id="532" r:id="rId50"/>
    <p:sldId id="689" r:id="rId51"/>
    <p:sldId id="431" r:id="rId52"/>
    <p:sldId id="432" r:id="rId53"/>
    <p:sldId id="690" r:id="rId54"/>
    <p:sldId id="691" r:id="rId55"/>
    <p:sldId id="682" r:id="rId56"/>
    <p:sldId id="683" r:id="rId57"/>
    <p:sldId id="684" r:id="rId58"/>
    <p:sldId id="562" r:id="rId59"/>
    <p:sldId id="563" r:id="rId60"/>
    <p:sldId id="612" r:id="rId61"/>
    <p:sldId id="566" r:id="rId62"/>
    <p:sldId id="956" r:id="rId63"/>
    <p:sldId id="568" r:id="rId64"/>
    <p:sldId id="574" r:id="rId65"/>
    <p:sldId id="614" r:id="rId66"/>
    <p:sldId id="615" r:id="rId67"/>
    <p:sldId id="639" r:id="rId68"/>
    <p:sldId id="577" r:id="rId69"/>
    <p:sldId id="419" r:id="rId70"/>
    <p:sldId id="617" r:id="rId71"/>
    <p:sldId id="645" r:id="rId72"/>
    <p:sldId id="581" r:id="rId73"/>
    <p:sldId id="582" r:id="rId74"/>
    <p:sldId id="610" r:id="rId75"/>
    <p:sldId id="692" r:id="rId76"/>
    <p:sldId id="584" r:id="rId77"/>
    <p:sldId id="585" r:id="rId78"/>
    <p:sldId id="586" r:id="rId79"/>
    <p:sldId id="587" r:id="rId80"/>
    <p:sldId id="588" r:id="rId81"/>
    <p:sldId id="589" r:id="rId82"/>
    <p:sldId id="590" r:id="rId83"/>
    <p:sldId id="591" r:id="rId84"/>
    <p:sldId id="592" r:id="rId85"/>
    <p:sldId id="593" r:id="rId86"/>
    <p:sldId id="594" r:id="rId87"/>
    <p:sldId id="595" r:id="rId88"/>
    <p:sldId id="596" r:id="rId89"/>
    <p:sldId id="597" r:id="rId90"/>
    <p:sldId id="640" r:id="rId91"/>
    <p:sldId id="641" r:id="rId92"/>
    <p:sldId id="600" r:id="rId93"/>
    <p:sldId id="644" r:id="rId94"/>
    <p:sldId id="955" r:id="rId95"/>
    <p:sldId id="657" r:id="rId96"/>
    <p:sldId id="539" r:id="rId97"/>
    <p:sldId id="957" r:id="rId98"/>
    <p:sldId id="540" r:id="rId99"/>
  </p:sldIdLst>
  <p:sldSz cx="10080625" cy="7559675"/>
  <p:notesSz cx="7772400" cy="10058400"/>
  <p:defaultTextStyle>
    <a:defPPr>
      <a:defRPr lang="en-GB"/>
    </a:defPPr>
    <a:lvl1pPr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4FF5E4F-98B2-6B4A-B7D0-18FC8695E5DD}">
          <p14:sldIdLst>
            <p14:sldId id="958"/>
            <p14:sldId id="626"/>
            <p14:sldId id="439"/>
            <p14:sldId id="440"/>
            <p14:sldId id="627"/>
            <p14:sldId id="455"/>
            <p14:sldId id="456"/>
            <p14:sldId id="490"/>
            <p14:sldId id="628"/>
            <p14:sldId id="630"/>
            <p14:sldId id="632"/>
            <p14:sldId id="633"/>
            <p14:sldId id="491"/>
            <p14:sldId id="673"/>
            <p14:sldId id="674"/>
            <p14:sldId id="370"/>
            <p14:sldId id="650"/>
            <p14:sldId id="651"/>
            <p14:sldId id="406"/>
            <p14:sldId id="659"/>
            <p14:sldId id="959"/>
            <p14:sldId id="583"/>
            <p14:sldId id="606"/>
            <p14:sldId id="411"/>
            <p14:sldId id="607"/>
            <p14:sldId id="611"/>
            <p14:sldId id="638"/>
            <p14:sldId id="401"/>
            <p14:sldId id="665"/>
            <p14:sldId id="686"/>
            <p14:sldId id="652"/>
            <p14:sldId id="672"/>
            <p14:sldId id="670"/>
            <p14:sldId id="676"/>
            <p14:sldId id="679"/>
            <p14:sldId id="648"/>
            <p14:sldId id="526"/>
            <p14:sldId id="527"/>
            <p14:sldId id="433"/>
            <p14:sldId id="688"/>
            <p14:sldId id="441"/>
            <p14:sldId id="613"/>
            <p14:sldId id="636"/>
            <p14:sldId id="637"/>
            <p14:sldId id="482"/>
            <p14:sldId id="533"/>
            <p14:sldId id="534"/>
            <p14:sldId id="531"/>
            <p14:sldId id="532"/>
            <p14:sldId id="689"/>
            <p14:sldId id="431"/>
            <p14:sldId id="432"/>
            <p14:sldId id="690"/>
            <p14:sldId id="691"/>
            <p14:sldId id="682"/>
            <p14:sldId id="683"/>
            <p14:sldId id="684"/>
            <p14:sldId id="562"/>
            <p14:sldId id="563"/>
            <p14:sldId id="612"/>
            <p14:sldId id="566"/>
            <p14:sldId id="956"/>
            <p14:sldId id="568"/>
            <p14:sldId id="574"/>
            <p14:sldId id="614"/>
            <p14:sldId id="615"/>
            <p14:sldId id="639"/>
            <p14:sldId id="577"/>
            <p14:sldId id="419"/>
            <p14:sldId id="617"/>
            <p14:sldId id="645"/>
            <p14:sldId id="581"/>
            <p14:sldId id="582"/>
            <p14:sldId id="610"/>
            <p14:sldId id="692"/>
            <p14:sldId id="584"/>
            <p14:sldId id="585"/>
            <p14:sldId id="586"/>
            <p14:sldId id="587"/>
            <p14:sldId id="588"/>
            <p14:sldId id="589"/>
            <p14:sldId id="590"/>
            <p14:sldId id="591"/>
            <p14:sldId id="592"/>
            <p14:sldId id="593"/>
            <p14:sldId id="594"/>
            <p14:sldId id="595"/>
            <p14:sldId id="596"/>
            <p14:sldId id="597"/>
            <p14:sldId id="640"/>
            <p14:sldId id="641"/>
            <p14:sldId id="600"/>
            <p14:sldId id="644"/>
            <p14:sldId id="955"/>
            <p14:sldId id="657"/>
            <p14:sldId id="539"/>
            <p14:sldId id="957"/>
            <p14:sldId id="54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DA9"/>
    <a:srgbClr val="FFFD78"/>
    <a:srgbClr val="D87A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472" autoAdjust="0"/>
    <p:restoredTop sz="95280" autoAdjust="0"/>
  </p:normalViewPr>
  <p:slideViewPr>
    <p:cSldViewPr>
      <p:cViewPr varScale="1">
        <p:scale>
          <a:sx n="192" d="100"/>
          <a:sy n="192" d="100"/>
        </p:scale>
        <p:origin x="1816" y="13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300" y="102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viewProps" Target="viewProps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36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3038" y="922338"/>
            <a:ext cx="4427537" cy="332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1131888" y="4567238"/>
            <a:ext cx="5056187" cy="368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8858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ext Box 1"/>
          <p:cNvSpPr txBox="1">
            <a:spLocks noChangeArrowheads="1"/>
          </p:cNvSpPr>
          <p:nvPr/>
        </p:nvSpPr>
        <p:spPr bwMode="auto">
          <a:xfrm>
            <a:off x="1441450" y="922338"/>
            <a:ext cx="4432300" cy="33226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734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1131888" y="4567238"/>
            <a:ext cx="5057775" cy="36877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7575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8009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9604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79429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29597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46369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26187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39970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81277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29671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95591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65657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582112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988253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52864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443038" y="922338"/>
            <a:ext cx="4429125" cy="332263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23554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1131888" y="4567238"/>
            <a:ext cx="5057775" cy="3687762"/>
          </a:xfrm>
          <a:noFill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170">
              <a:buFont typeface="Times New Roman" charset="0"/>
              <a:buNone/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4933181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0493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889232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954492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609936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3038" y="922338"/>
            <a:ext cx="4429125" cy="3322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06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31888" y="4567238"/>
            <a:ext cx="5057775" cy="36877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25413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3038" y="922338"/>
            <a:ext cx="4429125" cy="3322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93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31888" y="4567238"/>
            <a:ext cx="5057775" cy="36877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9776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56255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43038" y="922338"/>
            <a:ext cx="4427537" cy="332105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31840" y="4567320"/>
            <a:ext cx="5058000" cy="3688199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76555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60155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3038" y="922338"/>
            <a:ext cx="4429125" cy="3322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57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31888" y="4567238"/>
            <a:ext cx="5057775" cy="36877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179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43038" y="922338"/>
            <a:ext cx="4427537" cy="332105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31840" y="4567320"/>
            <a:ext cx="5058000" cy="3688199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11814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3038" y="922338"/>
            <a:ext cx="4429125" cy="3322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96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31888" y="4567238"/>
            <a:ext cx="5057775" cy="36877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9245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315158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3038" y="922338"/>
            <a:ext cx="4429125" cy="3322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80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31888" y="4567238"/>
            <a:ext cx="5057775" cy="3687762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56784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3038" y="922338"/>
            <a:ext cx="4429125" cy="3322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21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31888" y="4567238"/>
            <a:ext cx="5057775" cy="36877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11923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3038" y="922338"/>
            <a:ext cx="4429125" cy="3322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13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31888" y="4567238"/>
            <a:ext cx="5057775" cy="36877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43411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3038" y="922338"/>
            <a:ext cx="4429125" cy="3322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31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31888" y="4567238"/>
            <a:ext cx="5057775" cy="36877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5769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289943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3038" y="922338"/>
            <a:ext cx="4429125" cy="3322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42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31888" y="4567238"/>
            <a:ext cx="5057775" cy="3687762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9756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3038" y="922338"/>
            <a:ext cx="4429125" cy="3322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52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31888" y="4567238"/>
            <a:ext cx="5057775" cy="3687762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18638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3038" y="922338"/>
            <a:ext cx="4429125" cy="3322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03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31888" y="4567238"/>
            <a:ext cx="5057775" cy="3687762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0510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4162407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205408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6071853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89512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241419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8697744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3038" y="922338"/>
            <a:ext cx="4429125" cy="3322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95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31888" y="4567238"/>
            <a:ext cx="5057775" cy="36877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7126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993275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0858352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11780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6228872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6035206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1502646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061881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9615763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144684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5079646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90463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570101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5549891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0246390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809654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227747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1610611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5690310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992976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9796793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993807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39272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257422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660894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7267081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506241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9294328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183904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9852656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0556785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4074182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592936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3862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0719980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9125219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4101389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1864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7092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1" y="2347915"/>
            <a:ext cx="8569325" cy="16208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9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1030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145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5538" y="46038"/>
            <a:ext cx="2398712" cy="70850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4638" y="46038"/>
            <a:ext cx="7048500" cy="70850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3334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lvl1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7025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2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7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1075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74638" y="1189038"/>
            <a:ext cx="4722812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149850" y="1189038"/>
            <a:ext cx="4724400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8556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6" y="303215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6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6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979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411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 rotWithShape="1">
          <a:gsLst>
            <a:gs pos="7400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91859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7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4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2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638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9" y="5291140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9" y="674690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9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2310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"/>
            <a:ext cx="10080625" cy="755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1" y="7353376"/>
            <a:ext cx="10080625" cy="206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2347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/>
            </a:pPr>
            <a:r>
              <a:rPr lang="en-GB" sz="1200" i="1" dirty="0">
                <a:latin typeface="Luxi Sans" charset="0"/>
              </a:rPr>
              <a:t>   </a:t>
            </a:r>
            <a:r>
              <a:rPr lang="de-DE" sz="1200" i="1" baseline="0" dirty="0">
                <a:latin typeface="Luxi Sans" charset="0"/>
              </a:rPr>
              <a:t>CERN Einführung – 12. März 2023                                         </a:t>
            </a:r>
            <a:r>
              <a:rPr lang="en-US" sz="1200" i="1" baseline="0" dirty="0">
                <a:latin typeface="Luxi Sans" charset="0"/>
              </a:rPr>
              <a:t>                                                                             </a:t>
            </a:r>
            <a:r>
              <a:rPr lang="en-GB" sz="1200" i="1" dirty="0">
                <a:latin typeface="Luxi Sans" charset="0"/>
              </a:rPr>
              <a:t>Michael Hauschild</a:t>
            </a:r>
            <a:r>
              <a:rPr lang="en-GB" sz="1200" i="1" baseline="0" dirty="0">
                <a:latin typeface="Luxi Sans" charset="0"/>
              </a:rPr>
              <a:t> (DESY</a:t>
            </a:r>
            <a:r>
              <a:rPr lang="en-GB" sz="1200" i="1" dirty="0">
                <a:latin typeface="Luxi Sans" charset="0"/>
              </a:rPr>
              <a:t>),  </a:t>
            </a:r>
            <a:r>
              <a:rPr lang="en-GB" sz="1200" i="1" dirty="0" err="1">
                <a:latin typeface="Luxi Sans" charset="0"/>
              </a:rPr>
              <a:t>Seite</a:t>
            </a:r>
            <a:r>
              <a:rPr lang="en-GB" sz="1200" i="1" dirty="0">
                <a:latin typeface="Luxi Sans" charset="0"/>
              </a:rPr>
              <a:t> </a:t>
            </a:r>
            <a:fld id="{CD02E499-E086-4D0D-9264-F4BED9070101}" type="slidenum">
              <a:rPr lang="en-GB" sz="1200" i="1">
                <a:latin typeface="Luxi Sans" charset="0"/>
              </a:rPr>
              <a:pPr marL="0" marR="0" indent="0" algn="l" defTabSz="447675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9410700" algn="l"/>
                </a:tabLst>
                <a:defRPr/>
              </a:pPr>
              <a:t>‹#›</a:t>
            </a:fld>
            <a:endParaRPr lang="en-GB" sz="1200" i="1" dirty="0">
              <a:latin typeface="Luxi Sans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638" y="1189038"/>
            <a:ext cx="9599612" cy="594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1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/>
              <a:t>Click to edit the outline text format</a:t>
            </a:r>
          </a:p>
          <a:p>
            <a:pPr marL="785813" marR="0" lvl="1" indent="-28575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71000"/>
              <a:buFont typeface="Times New Roman" pitchFamily="16" charset="0"/>
              <a:buBlip>
                <a:blip r:embed="rId1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/>
              <a:t>Second Outline Level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074738" marR="0" lvl="2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825"/>
              </a:spcAft>
              <a:buClr>
                <a:srgbClr val="000000"/>
              </a:buClr>
              <a:buSzPct val="33000"/>
              <a:buFont typeface="Times New Roman" pitchFamily="16" charset="0"/>
              <a:buBlip>
                <a:blip r:embed="rId16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/>
              <a:t>Third Outline Level</a:t>
            </a:r>
          </a:p>
          <a:p>
            <a:pPr marL="1362075" marR="0" lvl="3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Tx/>
              <a:buFont typeface="Times New Roman" pitchFamily="16" charset="0"/>
              <a:buBlip>
                <a:blip r:embed="rId17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/>
              <a:t>Fourth Outline Level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600200" marR="0" lvl="3" indent="-22860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1" y="46038"/>
            <a:ext cx="9142413" cy="912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marL="742950" indent="-28575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2pPr>
      <a:lvl3pPr marL="1143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3pPr>
      <a:lvl4pPr marL="1600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4pPr>
      <a:lvl5pPr marL="20574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5pPr>
      <a:lvl6pPr marL="25146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6pPr>
      <a:lvl7pPr marL="29718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7pPr>
      <a:lvl8pPr marL="3429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8pPr>
      <a:lvl9pPr marL="3886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9pPr>
    </p:titleStyle>
    <p:bodyStyle>
      <a:lvl1pPr marL="142875" marR="0" indent="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80000"/>
        <a:buFont typeface="Times New Roman" pitchFamily="16" charset="0"/>
        <a:buNone/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400" b="1">
          <a:solidFill>
            <a:srgbClr val="000080"/>
          </a:solidFill>
          <a:latin typeface="+mn-lt"/>
          <a:ea typeface="+mn-ea"/>
          <a:cs typeface="+mn-cs"/>
        </a:defRPr>
      </a:lvl1pPr>
      <a:lvl2pPr marL="785813" marR="0" indent="-28575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71000"/>
        <a:buFont typeface="Times New Roman" pitchFamily="16" charset="0"/>
        <a:buBlip>
          <a:blip r:embed="rId15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000" b="1">
          <a:solidFill>
            <a:srgbClr val="000000"/>
          </a:solidFill>
          <a:latin typeface="+mn-lt"/>
          <a:ea typeface="+mn-ea"/>
          <a:cs typeface="+mn-cs"/>
        </a:defRPr>
      </a:lvl2pPr>
      <a:lvl3pPr marL="1074738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825"/>
        </a:spcAft>
        <a:buClr>
          <a:srgbClr val="000000"/>
        </a:buClr>
        <a:buSzPct val="33000"/>
        <a:buFont typeface="Times New Roman" pitchFamily="16" charset="0"/>
        <a:buBlip>
          <a:blip r:embed="rId16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600" b="1">
          <a:solidFill>
            <a:srgbClr val="000000"/>
          </a:solidFill>
          <a:latin typeface="+mn-lt"/>
          <a:ea typeface="+mn-ea"/>
          <a:cs typeface="+mn-cs"/>
        </a:defRPr>
      </a:lvl3pPr>
      <a:lvl4pPr marL="1362075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538"/>
        </a:spcAft>
        <a:buClr>
          <a:srgbClr val="000000"/>
        </a:buClr>
        <a:buSzTx/>
        <a:buFont typeface="Times New Roman" pitchFamily="16" charset="0"/>
        <a:buBlip>
          <a:blip r:embed="rId17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400" b="1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5pPr>
      <a:lvl6pPr marL="25146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6pPr>
      <a:lvl7pPr marL="29718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7pPr>
      <a:lvl8pPr marL="34290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8pPr>
      <a:lvl9pPr marL="38862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careers.cern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6.png"/><Relationship Id="rId4" Type="http://schemas.openxmlformats.org/officeDocument/2006/relationships/image" Target="../media/image4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jpg"/><Relationship Id="rId4" Type="http://schemas.openxmlformats.org/officeDocument/2006/relationships/image" Target="../media/image52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jpeg"/><Relationship Id="rId4" Type="http://schemas.openxmlformats.org/officeDocument/2006/relationships/image" Target="../media/image55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3.png"/><Relationship Id="rId7" Type="http://schemas.openxmlformats.org/officeDocument/2006/relationships/image" Target="../media/image5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62.jpg"/><Relationship Id="rId7" Type="http://schemas.openxmlformats.org/officeDocument/2006/relationships/image" Target="../media/image5.png"/><Relationship Id="rId2" Type="http://schemas.openxmlformats.org/officeDocument/2006/relationships/image" Target="../media/image6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jp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jpg"/><Relationship Id="rId3" Type="http://schemas.openxmlformats.org/officeDocument/2006/relationships/image" Target="../media/image3.png"/><Relationship Id="rId7" Type="http://schemas.openxmlformats.org/officeDocument/2006/relationships/image" Target="../media/image68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7.jp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jp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g"/><Relationship Id="rId2" Type="http://schemas.openxmlformats.org/officeDocument/2006/relationships/image" Target="../media/image77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1.jpeg"/><Relationship Id="rId4" Type="http://schemas.openxmlformats.org/officeDocument/2006/relationships/image" Target="../media/image80.jpe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jpg"/><Relationship Id="rId13" Type="http://schemas.openxmlformats.org/officeDocument/2006/relationships/image" Target="../media/image88.png"/><Relationship Id="rId3" Type="http://schemas.openxmlformats.org/officeDocument/2006/relationships/image" Target="../media/image82.gif"/><Relationship Id="rId7" Type="http://schemas.openxmlformats.org/officeDocument/2006/relationships/image" Target="../media/image5.png"/><Relationship Id="rId12" Type="http://schemas.openxmlformats.org/officeDocument/2006/relationships/image" Target="../media/image8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86.jpg"/><Relationship Id="rId5" Type="http://schemas.openxmlformats.org/officeDocument/2006/relationships/image" Target="../media/image3.png"/><Relationship Id="rId10" Type="http://schemas.openxmlformats.org/officeDocument/2006/relationships/image" Target="../media/image85.jpg"/><Relationship Id="rId4" Type="http://schemas.openxmlformats.org/officeDocument/2006/relationships/image" Target="../media/image74.png"/><Relationship Id="rId9" Type="http://schemas.openxmlformats.org/officeDocument/2006/relationships/image" Target="../media/image84.jpg"/><Relationship Id="rId14" Type="http://schemas.openxmlformats.org/officeDocument/2006/relationships/image" Target="../media/image89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1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4.jpeg"/><Relationship Id="rId4" Type="http://schemas.openxmlformats.org/officeDocument/2006/relationships/image" Target="../media/image93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7" Type="http://schemas.openxmlformats.org/officeDocument/2006/relationships/image" Target="../media/image99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8.png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5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jp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em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jpg"/><Relationship Id="rId2" Type="http://schemas.openxmlformats.org/officeDocument/2006/relationships/image" Target="../media/image11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3.png"/><Relationship Id="rId4" Type="http://schemas.openxmlformats.org/officeDocument/2006/relationships/image" Target="../media/image112.jp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jpeg"/><Relationship Id="rId2" Type="http://schemas.openxmlformats.org/officeDocument/2006/relationships/hyperlink" Target="http://cern.ch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5.png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8.jpg"/><Relationship Id="rId3" Type="http://schemas.openxmlformats.org/officeDocument/2006/relationships/image" Target="../media/image117.jpg"/><Relationship Id="rId7" Type="http://schemas.openxmlformats.org/officeDocument/2006/relationships/image" Target="../media/image5.png"/><Relationship Id="rId2" Type="http://schemas.openxmlformats.org/officeDocument/2006/relationships/image" Target="../media/image11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hyperlink" Target="http://line-mode.cern.ch/www/hypertext/WWW/TheProject.html" TargetMode="Externa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gif"/><Relationship Id="rId2" Type="http://schemas.openxmlformats.org/officeDocument/2006/relationships/image" Target="../media/image1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1.jpe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jp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3.jp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7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0.jpeg"/><Relationship Id="rId4" Type="http://schemas.openxmlformats.org/officeDocument/2006/relationships/image" Target="../media/image129.jpe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hyperlink" Target="https://www.youtube.com/watch?v=RLn1ErhxOPo" TargetMode="External"/><Relationship Id="rId4" Type="http://schemas.openxmlformats.org/officeDocument/2006/relationships/image" Target="../media/image131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jp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3.jp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jp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7.jpeg"/><Relationship Id="rId4" Type="http://schemas.openxmlformats.org/officeDocument/2006/relationships/image" Target="../media/image136.png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3.png"/><Relationship Id="rId3" Type="http://schemas.openxmlformats.org/officeDocument/2006/relationships/image" Target="../media/image138.png"/><Relationship Id="rId7" Type="http://schemas.openxmlformats.org/officeDocument/2006/relationships/image" Target="../media/image142.jp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1.png"/><Relationship Id="rId11" Type="http://schemas.openxmlformats.org/officeDocument/2006/relationships/image" Target="../media/image146.jpg"/><Relationship Id="rId5" Type="http://schemas.openxmlformats.org/officeDocument/2006/relationships/image" Target="../media/image140.png"/><Relationship Id="rId10" Type="http://schemas.openxmlformats.org/officeDocument/2006/relationships/image" Target="../media/image145.jpg"/><Relationship Id="rId4" Type="http://schemas.openxmlformats.org/officeDocument/2006/relationships/image" Target="../media/image139.png"/><Relationship Id="rId9" Type="http://schemas.openxmlformats.org/officeDocument/2006/relationships/image" Target="../media/image144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jp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9.jpeg"/><Relationship Id="rId4" Type="http://schemas.openxmlformats.org/officeDocument/2006/relationships/image" Target="../media/image148.jpe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7" Type="http://schemas.openxmlformats.org/officeDocument/2006/relationships/image" Target="../media/image154.jpe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3.jpg"/><Relationship Id="rId5" Type="http://schemas.openxmlformats.org/officeDocument/2006/relationships/image" Target="../media/image152.png"/><Relationship Id="rId4" Type="http://schemas.openxmlformats.org/officeDocument/2006/relationships/image" Target="../media/image151.png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6.jpeg"/><Relationship Id="rId3" Type="http://schemas.openxmlformats.org/officeDocument/2006/relationships/image" Target="../media/image155.jpe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jpeg"/><Relationship Id="rId7" Type="http://schemas.openxmlformats.org/officeDocument/2006/relationships/image" Target="../media/image163.jpe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2.jpeg"/><Relationship Id="rId5" Type="http://schemas.openxmlformats.org/officeDocument/2006/relationships/image" Target="../media/image161.jpeg"/><Relationship Id="rId4" Type="http://schemas.openxmlformats.org/officeDocument/2006/relationships/image" Target="../media/image160.jpe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5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6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7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0.png"/><Relationship Id="rId5" Type="http://schemas.openxmlformats.org/officeDocument/2006/relationships/image" Target="../media/image169.png"/><Relationship Id="rId4" Type="http://schemas.openxmlformats.org/officeDocument/2006/relationships/image" Target="../media/image168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3.png"/><Relationship Id="rId3" Type="http://schemas.openxmlformats.org/officeDocument/2006/relationships/image" Target="../media/image3.png"/><Relationship Id="rId7" Type="http://schemas.openxmlformats.org/officeDocument/2006/relationships/image" Target="../media/image172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png"/><Relationship Id="rId5" Type="http://schemas.openxmlformats.org/officeDocument/2006/relationships/image" Target="../media/image5.png"/><Relationship Id="rId10" Type="http://schemas.openxmlformats.org/officeDocument/2006/relationships/image" Target="../media/image175.png"/><Relationship Id="rId4" Type="http://schemas.openxmlformats.org/officeDocument/2006/relationships/image" Target="../media/image4.png"/><Relationship Id="rId9" Type="http://schemas.openxmlformats.org/officeDocument/2006/relationships/image" Target="../media/image174.png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7.png"/><Relationship Id="rId3" Type="http://schemas.microsoft.com/office/2007/relationships/media" Target="../media/media3.mp4"/><Relationship Id="rId7" Type="http://schemas.openxmlformats.org/officeDocument/2006/relationships/image" Target="../media/image176.pn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notesSlide" Target="../notesSlides/notesSlide63.xml"/><Relationship Id="rId5" Type="http://schemas.openxmlformats.org/officeDocument/2006/relationships/slideLayout" Target="../slideLayouts/slideLayout6.xml"/><Relationship Id="rId4" Type="http://schemas.openxmlformats.org/officeDocument/2006/relationships/video" Target="../media/media3.mp4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8.jpe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0.png"/><Relationship Id="rId4" Type="http://schemas.openxmlformats.org/officeDocument/2006/relationships/image" Target="../media/image17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1.jpeg"/><Relationship Id="rId7" Type="http://schemas.openxmlformats.org/officeDocument/2006/relationships/image" Target="../media/image185.gif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4.jpeg"/><Relationship Id="rId5" Type="http://schemas.openxmlformats.org/officeDocument/2006/relationships/image" Target="../media/image183.jpg"/><Relationship Id="rId4" Type="http://schemas.openxmlformats.org/officeDocument/2006/relationships/image" Target="../media/image182.jpe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6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7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8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9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1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2.png"/><Relationship Id="rId7" Type="http://schemas.openxmlformats.org/officeDocument/2006/relationships/image" Target="../media/image196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5.png"/><Relationship Id="rId5" Type="http://schemas.openxmlformats.org/officeDocument/2006/relationships/image" Target="../media/image194.png"/><Relationship Id="rId4" Type="http://schemas.openxmlformats.org/officeDocument/2006/relationships/image" Target="../media/image193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7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9.png"/><Relationship Id="rId4" Type="http://schemas.openxmlformats.org/officeDocument/2006/relationships/image" Target="../media/image198.pn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1.jpe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4.jpg"/><Relationship Id="rId5" Type="http://schemas.openxmlformats.org/officeDocument/2006/relationships/image" Target="../media/image203.jpg"/><Relationship Id="rId4" Type="http://schemas.openxmlformats.org/officeDocument/2006/relationships/image" Target="../media/image202.jp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5.jp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6.pn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8.png"/><Relationship Id="rId4" Type="http://schemas.openxmlformats.org/officeDocument/2006/relationships/image" Target="../media/image207.pn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9.jp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0.jpg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1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2.png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3.png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4.jpeg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5.jpeg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6.png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8.gif"/><Relationship Id="rId4" Type="http://schemas.openxmlformats.org/officeDocument/2006/relationships/image" Target="../media/image217.jpg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9.png"/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0.png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807031_01-A4-at-144-dpi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616" y="111788"/>
            <a:ext cx="9563224" cy="7172418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31427" y="107429"/>
            <a:ext cx="8569325" cy="1872208"/>
          </a:xfrm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tIns="63504"/>
          <a:lstStyle/>
          <a:p>
            <a:pPr>
              <a:tabLst>
                <a:tab pos="212725" algn="l"/>
                <a:tab pos="447675" algn="l"/>
                <a:tab pos="8985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4800" dirty="0">
                <a:solidFill>
                  <a:srgbClr val="FFFF00"/>
                </a:solidFill>
              </a:rPr>
              <a:t>CERN</a:t>
            </a:r>
            <a:br>
              <a:rPr lang="en-US" sz="4800" dirty="0">
                <a:solidFill>
                  <a:srgbClr val="FFFF00"/>
                </a:solidFill>
              </a:rPr>
            </a:br>
            <a:br>
              <a:rPr lang="en-US" sz="2000" dirty="0">
                <a:solidFill>
                  <a:srgbClr val="FFFF00"/>
                </a:solidFill>
              </a:rPr>
            </a:br>
            <a:r>
              <a:rPr lang="en-US" sz="2000" dirty="0">
                <a:solidFill>
                  <a:srgbClr val="FFFF00"/>
                </a:solidFill>
              </a:rPr>
              <a:t>Das </a:t>
            </a:r>
            <a:r>
              <a:rPr lang="en-US" sz="2000" dirty="0" err="1">
                <a:solidFill>
                  <a:srgbClr val="FFFF00"/>
                </a:solidFill>
              </a:rPr>
              <a:t>europ</a:t>
            </a:r>
            <a:r>
              <a:rPr lang="de-DE" sz="2000" dirty="0" err="1">
                <a:solidFill>
                  <a:srgbClr val="FFFF00"/>
                </a:solidFill>
              </a:rPr>
              <a:t>äische</a:t>
            </a:r>
            <a:r>
              <a:rPr lang="de-DE" sz="2000" dirty="0">
                <a:solidFill>
                  <a:srgbClr val="FFFF00"/>
                </a:solidFill>
              </a:rPr>
              <a:t> Forschungszentrum für Teilchenphysik</a:t>
            </a:r>
            <a:br>
              <a:rPr lang="de-DE" sz="2000" dirty="0">
                <a:solidFill>
                  <a:srgbClr val="FFFF00"/>
                </a:solidFill>
              </a:rPr>
            </a:br>
            <a:r>
              <a:rPr lang="de-DE" sz="1400" dirty="0">
                <a:solidFill>
                  <a:srgbClr val="FFFF00"/>
                </a:solidFill>
              </a:rPr>
              <a:t>(</a:t>
            </a:r>
            <a:r>
              <a:rPr lang="fr-FR" sz="1400" dirty="0">
                <a:solidFill>
                  <a:srgbClr val="FF0000"/>
                </a:solidFill>
              </a:rPr>
              <a:t>C</a:t>
            </a:r>
            <a:r>
              <a:rPr lang="fr-FR" sz="1400" dirty="0">
                <a:solidFill>
                  <a:srgbClr val="FFFF00"/>
                </a:solidFill>
              </a:rPr>
              <a:t>onseil </a:t>
            </a:r>
            <a:r>
              <a:rPr lang="fr-FR" sz="1400" dirty="0">
                <a:solidFill>
                  <a:srgbClr val="FF0000"/>
                </a:solidFill>
              </a:rPr>
              <a:t>E</a:t>
            </a:r>
            <a:r>
              <a:rPr lang="fr-FR" sz="1400" dirty="0">
                <a:solidFill>
                  <a:srgbClr val="FFFF00"/>
                </a:solidFill>
              </a:rPr>
              <a:t>uropéen pour la </a:t>
            </a:r>
            <a:r>
              <a:rPr lang="fr-FR" sz="1400" dirty="0">
                <a:solidFill>
                  <a:srgbClr val="FF0000"/>
                </a:solidFill>
              </a:rPr>
              <a:t>R</a:t>
            </a:r>
            <a:r>
              <a:rPr lang="fr-FR" sz="1400" dirty="0">
                <a:solidFill>
                  <a:srgbClr val="FFFF00"/>
                </a:solidFill>
              </a:rPr>
              <a:t>echerche </a:t>
            </a:r>
            <a:r>
              <a:rPr lang="fr-FR" sz="1400" dirty="0">
                <a:solidFill>
                  <a:srgbClr val="FF0000"/>
                </a:solidFill>
              </a:rPr>
              <a:t>N</a:t>
            </a:r>
            <a:r>
              <a:rPr lang="fr-FR" sz="1400" dirty="0">
                <a:solidFill>
                  <a:srgbClr val="FFFF00"/>
                </a:solidFill>
              </a:rPr>
              <a:t>ucléaire)</a:t>
            </a:r>
            <a:br>
              <a:rPr lang="en-US" sz="4800" dirty="0">
                <a:solidFill>
                  <a:srgbClr val="FFFF00"/>
                </a:solidFill>
              </a:rPr>
            </a:br>
            <a:endParaRPr lang="en-US" sz="1400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60192" y="5868069"/>
            <a:ext cx="2473754" cy="3016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Der LHC </a:t>
            </a:r>
            <a:r>
              <a:rPr lang="en-US" sz="1600" b="1" i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Beschleuniger</a:t>
            </a:r>
            <a:endParaRPr lang="en-GB" sz="16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65393" y="1979637"/>
            <a:ext cx="914033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CERN</a:t>
            </a:r>
            <a:endParaRPr lang="en-GB" sz="20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32400" y="2123653"/>
            <a:ext cx="652743" cy="3016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Genf</a:t>
            </a:r>
            <a:endParaRPr lang="en-GB" sz="16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Left Arrow 9"/>
          <p:cNvSpPr/>
          <p:nvPr/>
        </p:nvSpPr>
        <p:spPr bwMode="auto">
          <a:xfrm rot="17859195">
            <a:off x="7760008" y="2495181"/>
            <a:ext cx="634145" cy="127417"/>
          </a:xfrm>
          <a:prstGeom prst="lef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15976" y="2843733"/>
            <a:ext cx="994183" cy="3016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Schweiz</a:t>
            </a:r>
            <a:endParaRPr lang="en-GB" sz="16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54041" y="3334200"/>
            <a:ext cx="1233030" cy="3016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Frankreich</a:t>
            </a:r>
            <a:endParaRPr lang="en-GB" sz="16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111560" y="957846"/>
            <a:ext cx="3796277" cy="180990"/>
            <a:chOff x="3111560" y="957846"/>
            <a:chExt cx="3796277" cy="180990"/>
          </a:xfrm>
        </p:grpSpPr>
        <p:sp>
          <p:nvSpPr>
            <p:cNvPr id="19" name="Freeform 18"/>
            <p:cNvSpPr/>
            <p:nvPr/>
          </p:nvSpPr>
          <p:spPr bwMode="auto">
            <a:xfrm>
              <a:off x="3111560" y="1051200"/>
              <a:ext cx="3796277" cy="87636"/>
            </a:xfrm>
            <a:custGeom>
              <a:avLst/>
              <a:gdLst>
                <a:gd name="connsiteX0" fmla="*/ 0 w 3796277"/>
                <a:gd name="connsiteY0" fmla="*/ 44299 h 87636"/>
                <a:gd name="connsiteX1" fmla="*/ 472368 w 3796277"/>
                <a:gd name="connsiteY1" fmla="*/ 22631 h 87636"/>
                <a:gd name="connsiteX2" fmla="*/ 979405 w 3796277"/>
                <a:gd name="connsiteY2" fmla="*/ 13964 h 87636"/>
                <a:gd name="connsiteX3" fmla="*/ 1412770 w 3796277"/>
                <a:gd name="connsiteY3" fmla="*/ 963 h 87636"/>
                <a:gd name="connsiteX4" fmla="*/ 1911140 w 3796277"/>
                <a:gd name="connsiteY4" fmla="*/ 963 h 87636"/>
                <a:gd name="connsiteX5" fmla="*/ 2305502 w 3796277"/>
                <a:gd name="connsiteY5" fmla="*/ 5296 h 87636"/>
                <a:gd name="connsiteX6" fmla="*/ 2851541 w 3796277"/>
                <a:gd name="connsiteY6" fmla="*/ 26965 h 87636"/>
                <a:gd name="connsiteX7" fmla="*/ 3319576 w 3796277"/>
                <a:gd name="connsiteY7" fmla="*/ 52967 h 87636"/>
                <a:gd name="connsiteX8" fmla="*/ 3796277 w 3796277"/>
                <a:gd name="connsiteY8" fmla="*/ 87636 h 87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96277" h="87636">
                  <a:moveTo>
                    <a:pt x="0" y="44299"/>
                  </a:moveTo>
                  <a:lnTo>
                    <a:pt x="472368" y="22631"/>
                  </a:lnTo>
                  <a:cubicBezTo>
                    <a:pt x="635602" y="17575"/>
                    <a:pt x="979405" y="13964"/>
                    <a:pt x="979405" y="13964"/>
                  </a:cubicBezTo>
                  <a:lnTo>
                    <a:pt x="1412770" y="963"/>
                  </a:lnTo>
                  <a:cubicBezTo>
                    <a:pt x="1568059" y="-1204"/>
                    <a:pt x="1911140" y="963"/>
                    <a:pt x="1911140" y="963"/>
                  </a:cubicBezTo>
                  <a:cubicBezTo>
                    <a:pt x="2059929" y="1685"/>
                    <a:pt x="2148769" y="962"/>
                    <a:pt x="2305502" y="5296"/>
                  </a:cubicBezTo>
                  <a:cubicBezTo>
                    <a:pt x="2462235" y="9630"/>
                    <a:pt x="2851541" y="26965"/>
                    <a:pt x="2851541" y="26965"/>
                  </a:cubicBezTo>
                  <a:lnTo>
                    <a:pt x="3319576" y="52967"/>
                  </a:lnTo>
                  <a:lnTo>
                    <a:pt x="3796277" y="87636"/>
                  </a:lnTo>
                </a:path>
              </a:pathLst>
            </a:custGeom>
            <a:noFill/>
            <a:ln w="19050" cap="flat" cmpd="sng" algn="ctr">
              <a:solidFill>
                <a:srgbClr val="00206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Freeform 17"/>
            <p:cNvSpPr/>
            <p:nvPr/>
          </p:nvSpPr>
          <p:spPr bwMode="auto">
            <a:xfrm>
              <a:off x="4554693" y="957846"/>
              <a:ext cx="386528" cy="95012"/>
            </a:xfrm>
            <a:custGeom>
              <a:avLst/>
              <a:gdLst>
                <a:gd name="connsiteX0" fmla="*/ 0 w 386528"/>
                <a:gd name="connsiteY0" fmla="*/ 89243 h 95012"/>
                <a:gd name="connsiteX1" fmla="*/ 95190 w 386528"/>
                <a:gd name="connsiteY1" fmla="*/ 60398 h 95012"/>
                <a:gd name="connsiteX2" fmla="*/ 147111 w 386528"/>
                <a:gd name="connsiteY2" fmla="*/ 22898 h 95012"/>
                <a:gd name="connsiteX3" fmla="*/ 170188 w 386528"/>
                <a:gd name="connsiteY3" fmla="*/ 2707 h 95012"/>
                <a:gd name="connsiteX4" fmla="*/ 187495 w 386528"/>
                <a:gd name="connsiteY4" fmla="*/ 2707 h 95012"/>
                <a:gd name="connsiteX5" fmla="*/ 216340 w 386528"/>
                <a:gd name="connsiteY5" fmla="*/ 25783 h 95012"/>
                <a:gd name="connsiteX6" fmla="*/ 268262 w 386528"/>
                <a:gd name="connsiteY6" fmla="*/ 60398 h 95012"/>
                <a:gd name="connsiteX7" fmla="*/ 320184 w 386528"/>
                <a:gd name="connsiteY7" fmla="*/ 80589 h 95012"/>
                <a:gd name="connsiteX8" fmla="*/ 386528 w 386528"/>
                <a:gd name="connsiteY8" fmla="*/ 95012 h 95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6528" h="95012">
                  <a:moveTo>
                    <a:pt x="0" y="89243"/>
                  </a:moveTo>
                  <a:cubicBezTo>
                    <a:pt x="35336" y="80349"/>
                    <a:pt x="70672" y="71455"/>
                    <a:pt x="95190" y="60398"/>
                  </a:cubicBezTo>
                  <a:cubicBezTo>
                    <a:pt x="119708" y="49341"/>
                    <a:pt x="134611" y="32513"/>
                    <a:pt x="147111" y="22898"/>
                  </a:cubicBezTo>
                  <a:cubicBezTo>
                    <a:pt x="159611" y="13283"/>
                    <a:pt x="163457" y="6072"/>
                    <a:pt x="170188" y="2707"/>
                  </a:cubicBezTo>
                  <a:cubicBezTo>
                    <a:pt x="176919" y="-658"/>
                    <a:pt x="179803" y="-1139"/>
                    <a:pt x="187495" y="2707"/>
                  </a:cubicBezTo>
                  <a:cubicBezTo>
                    <a:pt x="195187" y="6553"/>
                    <a:pt x="202879" y="16168"/>
                    <a:pt x="216340" y="25783"/>
                  </a:cubicBezTo>
                  <a:cubicBezTo>
                    <a:pt x="229801" y="35398"/>
                    <a:pt x="250955" y="51264"/>
                    <a:pt x="268262" y="60398"/>
                  </a:cubicBezTo>
                  <a:cubicBezTo>
                    <a:pt x="285569" y="69532"/>
                    <a:pt x="300473" y="74820"/>
                    <a:pt x="320184" y="80589"/>
                  </a:cubicBezTo>
                  <a:cubicBezTo>
                    <a:pt x="339895" y="86358"/>
                    <a:pt x="363211" y="90685"/>
                    <a:pt x="386528" y="95012"/>
                  </a:cubicBezTo>
                </a:path>
              </a:pathLst>
            </a:custGeom>
            <a:solidFill>
              <a:srgbClr val="FFFF00"/>
            </a:solidFill>
            <a:ln w="158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endParaRPr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9094" y="5148234"/>
            <a:ext cx="3204860" cy="203896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6" name="Oval 15"/>
          <p:cNvSpPr/>
          <p:nvPr/>
        </p:nvSpPr>
        <p:spPr bwMode="auto">
          <a:xfrm>
            <a:off x="6480520" y="6516189"/>
            <a:ext cx="432000" cy="432000"/>
          </a:xfrm>
          <a:prstGeom prst="ellipse">
            <a:avLst/>
          </a:prstGeom>
          <a:noFill/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7" name="Right Arrow 16"/>
          <p:cNvSpPr/>
          <p:nvPr/>
        </p:nvSpPr>
        <p:spPr bwMode="auto">
          <a:xfrm rot="1402600">
            <a:off x="5986262" y="6431632"/>
            <a:ext cx="470670" cy="216024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0" name="Subtitle 2"/>
          <p:cNvSpPr>
            <a:spLocks noGrp="1"/>
          </p:cNvSpPr>
          <p:nvPr>
            <p:ph type="subTitle" idx="1"/>
          </p:nvPr>
        </p:nvSpPr>
        <p:spPr>
          <a:xfrm>
            <a:off x="1583928" y="3923854"/>
            <a:ext cx="6912768" cy="1302241"/>
          </a:xfrm>
        </p:spPr>
        <p:txBody>
          <a:bodyPr/>
          <a:lstStyle/>
          <a:p>
            <a:r>
              <a:rPr lang="en-US" sz="32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Ein </a:t>
            </a:r>
            <a:r>
              <a:rPr lang="en-US" sz="3200" i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bisschen</a:t>
            </a:r>
            <a:r>
              <a:rPr lang="en-US" sz="32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i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über</a:t>
            </a:r>
            <a:r>
              <a:rPr lang="en-US" sz="32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CERN und</a:t>
            </a:r>
          </a:p>
          <a:p>
            <a:r>
              <a:rPr lang="en-US" sz="32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was </a:t>
            </a:r>
            <a:r>
              <a:rPr lang="en-US" sz="3200" i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wir</a:t>
            </a:r>
            <a:r>
              <a:rPr lang="en-US" sz="32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i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hier</a:t>
            </a:r>
            <a:r>
              <a:rPr lang="en-US" sz="32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i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machen</a:t>
            </a:r>
            <a:endParaRPr lang="en-GB" sz="3200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551492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61">
            <a:extLst>
              <a:ext uri="{FF2B5EF4-FFF2-40B4-BE49-F238E27FC236}">
                <a16:creationId xmlns:a16="http://schemas.microsoft.com/office/drawing/2014/main" id="{E3437738-5EF9-742C-B03B-05F62EEDB5E6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-937">
            <a:off x="286949" y="957604"/>
            <a:ext cx="9577082" cy="6133296"/>
          </a:xfrm>
          <a:prstGeom prst="rect">
            <a:avLst/>
          </a:prstGeom>
          <a:noFill/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Management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10" t="14968" r="15547" b="17158"/>
          <a:stretch/>
        </p:blipFill>
        <p:spPr>
          <a:xfrm>
            <a:off x="1511920" y="899517"/>
            <a:ext cx="1324019" cy="108012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7C90151-A756-B5E0-173B-1B307C6B8983}"/>
              </a:ext>
            </a:extLst>
          </p:cNvPr>
          <p:cNvSpPr/>
          <p:nvPr/>
        </p:nvSpPr>
        <p:spPr bwMode="auto">
          <a:xfrm>
            <a:off x="8424688" y="4464542"/>
            <a:ext cx="288032" cy="28803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A5CA572-E639-3B49-FEE4-B283BDB3CB62}"/>
              </a:ext>
            </a:extLst>
          </p:cNvPr>
          <p:cNvSpPr/>
          <p:nvPr/>
        </p:nvSpPr>
        <p:spPr bwMode="auto">
          <a:xfrm>
            <a:off x="8374605" y="3542622"/>
            <a:ext cx="288032" cy="28803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55" name="Rectangle 54"/>
          <p:cNvSpPr/>
          <p:nvPr/>
        </p:nvSpPr>
        <p:spPr bwMode="auto">
          <a:xfrm>
            <a:off x="7768704" y="3269767"/>
            <a:ext cx="1728192" cy="1845567"/>
          </a:xfrm>
          <a:prstGeom prst="rect">
            <a:avLst/>
          </a:prstGeom>
          <a:solidFill>
            <a:srgbClr val="FFFF00">
              <a:alpha val="25383"/>
            </a:srgbClr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426819-3C6C-0DC5-CD30-AC5FCCB24FD8}"/>
              </a:ext>
            </a:extLst>
          </p:cNvPr>
          <p:cNvSpPr/>
          <p:nvPr/>
        </p:nvSpPr>
        <p:spPr bwMode="auto">
          <a:xfrm>
            <a:off x="7858800" y="5520951"/>
            <a:ext cx="1548000" cy="360040"/>
          </a:xfrm>
          <a:prstGeom prst="rect">
            <a:avLst/>
          </a:prstGeom>
          <a:solidFill>
            <a:schemeClr val="accent3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7" name="Rectangle 323">
            <a:extLst>
              <a:ext uri="{FF2B5EF4-FFF2-40B4-BE49-F238E27FC236}">
                <a16:creationId xmlns:a16="http://schemas.microsoft.com/office/drawing/2014/main" id="{6580A700-0973-5277-5024-6B8B224D7738}"/>
              </a:ext>
            </a:extLst>
          </p:cNvPr>
          <p:cNvSpPr/>
          <p:nvPr/>
        </p:nvSpPr>
        <p:spPr>
          <a:xfrm>
            <a:off x="8208664" y="5487076"/>
            <a:ext cx="589264" cy="158313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none" lIns="0" tIns="0" rIns="0" bIns="0">
            <a:spAutoFit/>
          </a:bodyPr>
          <a:lstStyle/>
          <a:p>
            <a:pPr marL="0"/>
            <a:r>
              <a:rPr lang="en-GB" sz="1200" b="0" i="0" spc="0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E.</a:t>
            </a:r>
            <a:r>
              <a:rPr lang="en-GB" sz="1200" b="0" i="0" spc="-55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100" b="0" i="0" spc="0" baseline="0" dirty="0" err="1">
                <a:solidFill>
                  <a:srgbClr val="000000"/>
                </a:solidFill>
                <a:latin typeface="Helvetica" pitchFamily="2" charset="0"/>
                <a:cs typeface="Calibri" panose="020F0502020204030204" pitchFamily="34" charset="0"/>
              </a:rPr>
              <a:t>Porcari</a:t>
            </a:r>
            <a:endParaRPr lang="en-GB" sz="1200" b="1" i="0" spc="-8" baseline="0" dirty="0">
              <a:solidFill>
                <a:srgbClr val="000000"/>
              </a:solidFill>
              <a:latin typeface="Helvetica" pitchFamily="2" charset="0"/>
              <a:cs typeface="Calibri" panose="020F050202020403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53C3840-DA69-A804-0898-A843FA1A34B0}"/>
              </a:ext>
            </a:extLst>
          </p:cNvPr>
          <p:cNvSpPr/>
          <p:nvPr/>
        </p:nvSpPr>
        <p:spPr bwMode="auto">
          <a:xfrm>
            <a:off x="3168102" y="4677808"/>
            <a:ext cx="1569600" cy="378000"/>
          </a:xfrm>
          <a:prstGeom prst="rect">
            <a:avLst/>
          </a:prstGeom>
          <a:solidFill>
            <a:schemeClr val="accent3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4" name="Rectangle 323">
            <a:extLst>
              <a:ext uri="{FF2B5EF4-FFF2-40B4-BE49-F238E27FC236}">
                <a16:creationId xmlns:a16="http://schemas.microsoft.com/office/drawing/2014/main" id="{D72620DC-F465-E85F-14D0-B6FC9BDB5131}"/>
              </a:ext>
            </a:extLst>
          </p:cNvPr>
          <p:cNvSpPr/>
          <p:nvPr/>
        </p:nvSpPr>
        <p:spPr>
          <a:xfrm>
            <a:off x="7964482" y="4523320"/>
            <a:ext cx="1396310" cy="1863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/>
            <a:r>
              <a:rPr lang="en-GB" sz="1350" b="1" i="0" spc="0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Theoretical Physics</a:t>
            </a:r>
            <a:endParaRPr lang="en-GB" sz="1350" b="1" i="0" spc="-8" baseline="0" dirty="0">
              <a:solidFill>
                <a:srgbClr val="000000"/>
              </a:solidFill>
              <a:latin typeface="Helvetica" pitchFamily="2" charset="0"/>
              <a:cs typeface="Calibri" panose="020F0502020204030204" pitchFamily="34" charset="0"/>
            </a:endParaRPr>
          </a:p>
        </p:txBody>
      </p:sp>
      <p:sp>
        <p:nvSpPr>
          <p:cNvPr id="12" name="Rectangle 323">
            <a:extLst>
              <a:ext uri="{FF2B5EF4-FFF2-40B4-BE49-F238E27FC236}">
                <a16:creationId xmlns:a16="http://schemas.microsoft.com/office/drawing/2014/main" id="{8752B873-0D13-7310-E216-905EFA2B3A71}"/>
              </a:ext>
            </a:extLst>
          </p:cNvPr>
          <p:cNvSpPr/>
          <p:nvPr/>
        </p:nvSpPr>
        <p:spPr>
          <a:xfrm>
            <a:off x="3600152" y="4677808"/>
            <a:ext cx="609782" cy="159724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none" lIns="0" tIns="0" rIns="0" bIns="0">
            <a:spAutoFit/>
          </a:bodyPr>
          <a:lstStyle/>
          <a:p>
            <a:pPr marL="0"/>
            <a:r>
              <a:rPr lang="en-GB" sz="1200" b="0" i="0" spc="0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C. Hartley</a:t>
            </a:r>
            <a:endParaRPr lang="en-GB" sz="1200" b="1" i="0" spc="-8" baseline="0" dirty="0">
              <a:solidFill>
                <a:srgbClr val="000000"/>
              </a:solidFill>
              <a:latin typeface="Helvetica" pitchFamily="2" charset="0"/>
              <a:cs typeface="Calibri" panose="020F0502020204030204" pitchFamily="34" charset="0"/>
            </a:endParaRPr>
          </a:p>
        </p:txBody>
      </p:sp>
      <p:sp>
        <p:nvSpPr>
          <p:cNvPr id="13" name="Rectangle 323">
            <a:extLst>
              <a:ext uri="{FF2B5EF4-FFF2-40B4-BE49-F238E27FC236}">
                <a16:creationId xmlns:a16="http://schemas.microsoft.com/office/drawing/2014/main" id="{E36C8C89-47E3-A76D-D6CB-32D3162F7B88}"/>
              </a:ext>
            </a:extLst>
          </p:cNvPr>
          <p:cNvSpPr/>
          <p:nvPr/>
        </p:nvSpPr>
        <p:spPr>
          <a:xfrm>
            <a:off x="7892474" y="3593439"/>
            <a:ext cx="1514326" cy="1863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/>
            <a:r>
              <a:rPr lang="en-GB" sz="1350" b="1" i="0" spc="0" baseline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Experimental Physics</a:t>
            </a:r>
            <a:endParaRPr lang="en-GB" sz="1350" b="1" i="0" spc="-8" baseline="0" dirty="0">
              <a:solidFill>
                <a:srgbClr val="000000"/>
              </a:solidFill>
              <a:latin typeface="Helvetica" pitchFamily="2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985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Ausbildungsprogramme</a:t>
            </a:r>
            <a:r>
              <a:rPr lang="en-GB" dirty="0"/>
              <a:t> am CERN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>
                <a:latin typeface="" pitchFamily="16"/>
              </a:rPr>
              <a:t>Summer Students (2 – 3 </a:t>
            </a:r>
            <a:r>
              <a:rPr lang="en-GB" dirty="0" err="1">
                <a:latin typeface="" pitchFamily="16"/>
              </a:rPr>
              <a:t>Monate</a:t>
            </a:r>
            <a:r>
              <a:rPr lang="en-GB" dirty="0">
                <a:latin typeface="" pitchFamily="16"/>
              </a:rPr>
              <a:t>, ~350 </a:t>
            </a:r>
            <a:r>
              <a:rPr lang="en-GB" dirty="0" err="1">
                <a:latin typeface="" pitchFamily="16"/>
              </a:rPr>
              <a:t>Studierende</a:t>
            </a:r>
            <a:r>
              <a:rPr lang="en-GB" dirty="0">
                <a:latin typeface="" pitchFamily="16"/>
              </a:rPr>
              <a:t>)</a:t>
            </a:r>
          </a:p>
          <a:p>
            <a:pPr lvl="1"/>
            <a:r>
              <a:rPr lang="en-GB" dirty="0" err="1">
                <a:latin typeface="" pitchFamily="16"/>
              </a:rPr>
              <a:t>Studierende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>
                <a:latin typeface="" pitchFamily="16"/>
              </a:rPr>
              <a:t>im</a:t>
            </a:r>
            <a:r>
              <a:rPr lang="en-GB" dirty="0">
                <a:latin typeface="" pitchFamily="16"/>
              </a:rPr>
              <a:t> 3. – 4. </a:t>
            </a:r>
            <a:r>
              <a:rPr lang="en-GB" dirty="0" err="1">
                <a:latin typeface="" pitchFamily="16"/>
              </a:rPr>
              <a:t>Jahr</a:t>
            </a:r>
            <a:r>
              <a:rPr lang="en-GB" dirty="0">
                <a:latin typeface="" pitchFamily="16"/>
              </a:rPr>
              <a:t>,											    70% </a:t>
            </a:r>
            <a:r>
              <a:rPr lang="de-DE" dirty="0">
                <a:latin typeface="" pitchFamily="16"/>
              </a:rPr>
              <a:t>Physik – 30% Ingenieurswissenschaften und Informatik</a:t>
            </a:r>
            <a:endParaRPr lang="en-GB" dirty="0">
              <a:latin typeface="" pitchFamily="16"/>
            </a:endParaRPr>
          </a:p>
          <a:p>
            <a:pPr lvl="2"/>
            <a:r>
              <a:rPr lang="en-GB" dirty="0">
                <a:latin typeface="" pitchFamily="16"/>
              </a:rPr>
              <a:t>5 </a:t>
            </a:r>
            <a:r>
              <a:rPr lang="en-GB" dirty="0" err="1">
                <a:latin typeface="" pitchFamily="16"/>
              </a:rPr>
              <a:t>Wochen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>
                <a:latin typeface="" pitchFamily="16"/>
              </a:rPr>
              <a:t>Vormittags-Vorlesungen</a:t>
            </a:r>
            <a:r>
              <a:rPr lang="en-GB" dirty="0">
                <a:latin typeface="" pitchFamily="16"/>
              </a:rPr>
              <a:t> + </a:t>
            </a:r>
            <a:r>
              <a:rPr lang="en-GB" dirty="0" err="1">
                <a:latin typeface="" pitchFamily="16"/>
              </a:rPr>
              <a:t>Arbeit</a:t>
            </a:r>
            <a:r>
              <a:rPr lang="en-GB" dirty="0">
                <a:latin typeface="" pitchFamily="16"/>
              </a:rPr>
              <a:t> in </a:t>
            </a:r>
            <a:r>
              <a:rPr lang="en-GB" dirty="0" err="1">
                <a:latin typeface="" pitchFamily="16"/>
              </a:rPr>
              <a:t>einer</a:t>
            </a:r>
            <a:r>
              <a:rPr lang="en-GB" dirty="0">
                <a:latin typeface="" pitchFamily="16"/>
              </a:rPr>
              <a:t> CERN </a:t>
            </a:r>
            <a:r>
              <a:rPr lang="en-GB" dirty="0" err="1">
                <a:latin typeface="" pitchFamily="16"/>
              </a:rPr>
              <a:t>Gruppe</a:t>
            </a:r>
            <a:r>
              <a:rPr lang="en-GB" dirty="0">
                <a:latin typeface="" pitchFamily="16"/>
              </a:rPr>
              <a:t> (</a:t>
            </a:r>
            <a:r>
              <a:rPr lang="en-GB" dirty="0" err="1">
                <a:latin typeface="" pitchFamily="16"/>
              </a:rPr>
              <a:t>kleines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>
                <a:latin typeface="" pitchFamily="16"/>
              </a:rPr>
              <a:t>Projekt</a:t>
            </a:r>
            <a:r>
              <a:rPr lang="en-GB" dirty="0">
                <a:latin typeface="" pitchFamily="16"/>
              </a:rPr>
              <a:t>)</a:t>
            </a:r>
          </a:p>
          <a:p>
            <a:pPr lvl="0"/>
            <a:r>
              <a:rPr lang="en-GB" dirty="0">
                <a:latin typeface="" pitchFamily="16"/>
              </a:rPr>
              <a:t>Technical Students (6 – 12 </a:t>
            </a:r>
            <a:r>
              <a:rPr lang="en-GB" dirty="0" err="1">
                <a:latin typeface="" pitchFamily="16"/>
              </a:rPr>
              <a:t>Monate</a:t>
            </a:r>
            <a:r>
              <a:rPr lang="en-GB" dirty="0">
                <a:latin typeface="" pitchFamily="16"/>
              </a:rPr>
              <a:t>, ~180 </a:t>
            </a:r>
            <a:r>
              <a:rPr lang="en-GB" dirty="0" err="1">
                <a:latin typeface="" pitchFamily="16"/>
              </a:rPr>
              <a:t>Studierende</a:t>
            </a:r>
            <a:r>
              <a:rPr lang="en-GB" dirty="0">
                <a:latin typeface="" pitchFamily="16"/>
              </a:rPr>
              <a:t>)</a:t>
            </a:r>
          </a:p>
          <a:p>
            <a:pPr lvl="1"/>
            <a:r>
              <a:rPr lang="en-GB" dirty="0" err="1">
                <a:latin typeface="" pitchFamily="16"/>
              </a:rPr>
              <a:t>Masterstudierende</a:t>
            </a:r>
            <a:r>
              <a:rPr lang="en-GB" dirty="0">
                <a:latin typeface="" pitchFamily="16"/>
              </a:rPr>
              <a:t> in </a:t>
            </a:r>
            <a:r>
              <a:rPr lang="en-GB" dirty="0" err="1">
                <a:latin typeface="" pitchFamily="16"/>
              </a:rPr>
              <a:t>technischen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>
                <a:latin typeface="" pitchFamily="16"/>
              </a:rPr>
              <a:t>Bereichen</a:t>
            </a:r>
            <a:endParaRPr lang="en-GB" dirty="0">
              <a:latin typeface="" pitchFamily="16"/>
            </a:endParaRPr>
          </a:p>
          <a:p>
            <a:pPr lvl="1"/>
            <a:r>
              <a:rPr lang="de-DE" dirty="0">
                <a:solidFill>
                  <a:srgbClr val="FF0000"/>
                </a:solidFill>
                <a:latin typeface="" pitchFamily="16"/>
              </a:rPr>
              <a:t>Sonderprogramm Baden-Württemberg</a:t>
            </a:r>
            <a:r>
              <a:rPr lang="de-DE" sz="1400" dirty="0">
                <a:solidFill>
                  <a:srgbClr val="FF0000"/>
                </a:solidFill>
                <a:latin typeface="" pitchFamily="16"/>
              </a:rPr>
              <a:t> (einige FHs + KIT) </a:t>
            </a:r>
            <a:r>
              <a:rPr lang="de-DE" dirty="0">
                <a:solidFill>
                  <a:srgbClr val="FF0000"/>
                </a:solidFill>
                <a:latin typeface="" pitchFamily="16"/>
              </a:rPr>
              <a:t>und Rheinland-Pfalz</a:t>
            </a:r>
            <a:endParaRPr lang="en-GB" dirty="0">
              <a:solidFill>
                <a:srgbClr val="FF0000"/>
              </a:solidFill>
              <a:latin typeface="" pitchFamily="16"/>
            </a:endParaRPr>
          </a:p>
          <a:p>
            <a:pPr lvl="0"/>
            <a:r>
              <a:rPr lang="en-GB" dirty="0">
                <a:latin typeface="" pitchFamily="16"/>
              </a:rPr>
              <a:t>Doctoral Students (3 Jahre, ~260 </a:t>
            </a:r>
            <a:r>
              <a:rPr lang="en-GB" dirty="0" err="1">
                <a:latin typeface="" pitchFamily="16"/>
              </a:rPr>
              <a:t>Promovierende</a:t>
            </a:r>
            <a:r>
              <a:rPr lang="en-GB" dirty="0">
                <a:latin typeface="" pitchFamily="16"/>
              </a:rPr>
              <a:t>)</a:t>
            </a:r>
          </a:p>
          <a:p>
            <a:pPr lvl="1"/>
            <a:r>
              <a:rPr lang="de-DE" dirty="0">
                <a:solidFill>
                  <a:schemeClr val="accent4"/>
                </a:solidFill>
                <a:latin typeface="" pitchFamily="16"/>
              </a:rPr>
              <a:t>Doktorierende mit technisch orientierten Themenbereichen</a:t>
            </a:r>
          </a:p>
          <a:p>
            <a:pPr lvl="1"/>
            <a:r>
              <a:rPr lang="de-DE" dirty="0">
                <a:solidFill>
                  <a:srgbClr val="FF0000"/>
                </a:solidFill>
                <a:latin typeface="" pitchFamily="16"/>
              </a:rPr>
              <a:t>Deutsches Sonderprogramm (Wolfgang-</a:t>
            </a:r>
            <a:r>
              <a:rPr lang="de-DE" dirty="0" err="1">
                <a:solidFill>
                  <a:srgbClr val="FF0000"/>
                </a:solidFill>
                <a:latin typeface="" pitchFamily="16"/>
              </a:rPr>
              <a:t>Gentner</a:t>
            </a:r>
            <a:r>
              <a:rPr lang="de-DE" dirty="0">
                <a:solidFill>
                  <a:srgbClr val="FF0000"/>
                </a:solidFill>
                <a:latin typeface="" pitchFamily="16"/>
              </a:rPr>
              <a:t>-Programm)</a:t>
            </a:r>
            <a:endParaRPr lang="en-GB" dirty="0">
              <a:solidFill>
                <a:srgbClr val="FF0000"/>
              </a:solidFill>
              <a:latin typeface="" pitchFamily="16"/>
            </a:endParaRPr>
          </a:p>
          <a:p>
            <a:pPr lvl="0"/>
            <a:r>
              <a:rPr lang="en-GB" dirty="0">
                <a:latin typeface="" pitchFamily="16"/>
              </a:rPr>
              <a:t>Fellows (2 – 3 Jahre, ~850 Fellows), </a:t>
            </a:r>
            <a:r>
              <a:rPr lang="en-GB" sz="1800" dirty="0" err="1">
                <a:latin typeface="" pitchFamily="16"/>
              </a:rPr>
              <a:t>verschiedene</a:t>
            </a:r>
            <a:r>
              <a:rPr lang="en-GB" sz="1800" dirty="0">
                <a:latin typeface="" pitchFamily="16"/>
              </a:rPr>
              <a:t> Programme</a:t>
            </a:r>
            <a:endParaRPr lang="en-GB" dirty="0">
              <a:latin typeface="" pitchFamily="16"/>
            </a:endParaRPr>
          </a:p>
          <a:p>
            <a:pPr lvl="1"/>
            <a:r>
              <a:rPr lang="en-GB" dirty="0">
                <a:latin typeface="" pitchFamily="16"/>
              </a:rPr>
              <a:t>Early Careers: Bachelor </a:t>
            </a:r>
            <a:r>
              <a:rPr lang="en-GB" dirty="0" err="1">
                <a:latin typeface="" pitchFamily="16"/>
              </a:rPr>
              <a:t>oder</a:t>
            </a:r>
            <a:r>
              <a:rPr lang="en-GB" dirty="0">
                <a:latin typeface="" pitchFamily="16"/>
              </a:rPr>
              <a:t> Master </a:t>
            </a:r>
            <a:r>
              <a:rPr lang="en-GB" dirty="0" err="1">
                <a:latin typeface="" pitchFamily="16"/>
              </a:rPr>
              <a:t>Abschluss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>
                <a:latin typeface="" pitchFamily="16"/>
              </a:rPr>
              <a:t>erforderlich</a:t>
            </a:r>
            <a:endParaRPr lang="en-GB" dirty="0">
              <a:latin typeface="" pitchFamily="16"/>
            </a:endParaRPr>
          </a:p>
          <a:p>
            <a:pPr lvl="1"/>
            <a:r>
              <a:rPr lang="en-GB" dirty="0">
                <a:latin typeface="" pitchFamily="16"/>
              </a:rPr>
              <a:t>Research Fellowships: Promotion </a:t>
            </a:r>
            <a:r>
              <a:rPr lang="en-GB" dirty="0" err="1">
                <a:latin typeface="" pitchFamily="16"/>
              </a:rPr>
              <a:t>erforderlich</a:t>
            </a:r>
            <a:r>
              <a:rPr lang="en-GB" dirty="0">
                <a:latin typeface="" pitchFamily="16"/>
              </a:rPr>
              <a:t> </a:t>
            </a:r>
          </a:p>
          <a:p>
            <a:endParaRPr lang="en-GB" dirty="0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2FEFE6D6-66D9-9F76-7D1A-454BCDFAD0E5}"/>
              </a:ext>
            </a:extLst>
          </p:cNvPr>
          <p:cNvSpPr txBox="1">
            <a:spLocks noChangeArrowheads="1"/>
          </p:cNvSpPr>
          <p:nvPr/>
        </p:nvSpPr>
        <p:spPr bwMode="auto">
          <a:xfrm rot="20884438">
            <a:off x="7641107" y="6508844"/>
            <a:ext cx="2051095" cy="296579"/>
          </a:xfrm>
          <a:prstGeom prst="rect">
            <a:avLst/>
          </a:prstGeom>
          <a:solidFill>
            <a:srgbClr val="FFFF00"/>
          </a:solidFill>
          <a:ln w="9525">
            <a:solidFill>
              <a:srgbClr val="00206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lvl="0" defTabSz="914400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Pct val="65000"/>
              <a:defRPr/>
            </a:pPr>
            <a:r>
              <a:rPr lang="en-US" sz="1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https://careers.cern/</a:t>
            </a:r>
            <a:endParaRPr lang="en-US" sz="1600" kern="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308410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Lehrer- und </a:t>
            </a:r>
            <a:r>
              <a:rPr lang="en-US" dirty="0" err="1"/>
              <a:t>Sch</a:t>
            </a:r>
            <a:r>
              <a:rPr lang="de-DE" dirty="0" err="1"/>
              <a:t>üler</a:t>
            </a:r>
            <a:r>
              <a:rPr lang="en-US" dirty="0" err="1"/>
              <a:t>ausbildung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High School Teachers Programme (HST)</a:t>
            </a:r>
          </a:p>
          <a:p>
            <a:pPr lvl="1"/>
            <a:r>
              <a:rPr lang="en-US" dirty="0"/>
              <a:t>3 </a:t>
            </a:r>
            <a:r>
              <a:rPr lang="en-US" dirty="0" err="1"/>
              <a:t>Wochen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Sommer</a:t>
            </a:r>
            <a:r>
              <a:rPr lang="en-US" dirty="0"/>
              <a:t>, ~40-50 </a:t>
            </a:r>
            <a:r>
              <a:rPr lang="en-US" dirty="0" err="1"/>
              <a:t>Teilnehmer</a:t>
            </a:r>
            <a:r>
              <a:rPr lang="en-US" dirty="0"/>
              <a:t>/</a:t>
            </a:r>
            <a:r>
              <a:rPr lang="en-US" dirty="0" err="1"/>
              <a:t>Jahr</a:t>
            </a:r>
            <a:r>
              <a:rPr lang="en-US" dirty="0"/>
              <a:t>, auf </a:t>
            </a:r>
            <a:r>
              <a:rPr lang="en-US" dirty="0" err="1"/>
              <a:t>Englisch</a:t>
            </a:r>
            <a:endParaRPr lang="en-US" dirty="0"/>
          </a:p>
          <a:p>
            <a:r>
              <a:rPr lang="en-US" dirty="0"/>
              <a:t>National Teacher Programmes (in </a:t>
            </a:r>
            <a:r>
              <a:rPr lang="en-US" dirty="0" err="1"/>
              <a:t>Landessprache</a:t>
            </a:r>
            <a:r>
              <a:rPr lang="en-US" dirty="0"/>
              <a:t>, 1 </a:t>
            </a:r>
            <a:r>
              <a:rPr lang="en-US" dirty="0" err="1"/>
              <a:t>Woche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2017: 31 </a:t>
            </a:r>
            <a:r>
              <a:rPr lang="en-US" dirty="0" err="1"/>
              <a:t>Kurse</a:t>
            </a:r>
            <a:r>
              <a:rPr lang="en-US" dirty="0"/>
              <a:t> </a:t>
            </a:r>
            <a:r>
              <a:rPr lang="en-US" dirty="0" err="1"/>
              <a:t>mit</a:t>
            </a:r>
            <a:r>
              <a:rPr lang="en-US" dirty="0"/>
              <a:t> 952 </a:t>
            </a:r>
            <a:r>
              <a:rPr lang="en-US" dirty="0" err="1"/>
              <a:t>Physik-Lehrern</a:t>
            </a:r>
            <a:endParaRPr lang="en-US" dirty="0"/>
          </a:p>
          <a:p>
            <a:r>
              <a:rPr lang="en-US" dirty="0" err="1"/>
              <a:t>S’Cool</a:t>
            </a:r>
            <a:r>
              <a:rPr lang="en-US" dirty="0"/>
              <a:t> LAB</a:t>
            </a:r>
          </a:p>
          <a:p>
            <a:pPr lvl="1"/>
            <a:r>
              <a:rPr lang="en-US" dirty="0" err="1"/>
              <a:t>Experimente</a:t>
            </a:r>
            <a:r>
              <a:rPr lang="en-US" dirty="0"/>
              <a:t> f</a:t>
            </a:r>
            <a:r>
              <a:rPr lang="de-DE" dirty="0" err="1"/>
              <a:t>ür</a:t>
            </a:r>
            <a:r>
              <a:rPr lang="de-DE" dirty="0"/>
              <a:t> Schüler</a:t>
            </a:r>
          </a:p>
          <a:p>
            <a:pPr lvl="2"/>
            <a:r>
              <a:rPr lang="de-DE" dirty="0"/>
              <a:t>Bau einer Nebelkammer</a:t>
            </a:r>
          </a:p>
          <a:p>
            <a:pPr lvl="2"/>
            <a:r>
              <a:rPr lang="de-DE" dirty="0"/>
              <a:t>Röntgen-Röhre + Experimente</a:t>
            </a:r>
          </a:p>
          <a:p>
            <a:pPr lvl="2"/>
            <a:r>
              <a:rPr lang="de-DE" dirty="0"/>
              <a:t>Supraleitung</a:t>
            </a:r>
          </a:p>
          <a:p>
            <a:pPr lvl="2"/>
            <a:r>
              <a:rPr lang="de-DE" dirty="0"/>
              <a:t>Fadenstrahlrohr</a:t>
            </a:r>
          </a:p>
          <a:p>
            <a:pPr lvl="2"/>
            <a:r>
              <a:rPr lang="de-DE" dirty="0"/>
              <a:t>ATLAS Magnetmodell</a:t>
            </a:r>
          </a:p>
          <a:p>
            <a:pPr lvl="1"/>
            <a:r>
              <a:rPr lang="de-DE" dirty="0"/>
              <a:t>2017:</a:t>
            </a:r>
          </a:p>
          <a:p>
            <a:pPr lvl="2"/>
            <a:r>
              <a:rPr lang="de-DE" dirty="0"/>
              <a:t>7240 Schüler aus 58 Ländern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248" y="3347189"/>
            <a:ext cx="5328592" cy="353759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659715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</a:t>
            </a:r>
            <a:r>
              <a:rPr lang="en-US" dirty="0" err="1"/>
              <a:t>Gelände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 </a:t>
            </a:r>
            <a:r>
              <a:rPr lang="en-US" dirty="0" err="1"/>
              <a:t>grosse</a:t>
            </a:r>
            <a:r>
              <a:rPr lang="en-US" dirty="0"/>
              <a:t> </a:t>
            </a:r>
            <a:r>
              <a:rPr lang="en-US" dirty="0" err="1"/>
              <a:t>Standorte</a:t>
            </a:r>
            <a:endParaRPr lang="en-US" dirty="0"/>
          </a:p>
          <a:p>
            <a:pPr lvl="1"/>
            <a:r>
              <a:rPr lang="en-US" dirty="0" err="1"/>
              <a:t>Meyrin</a:t>
            </a:r>
            <a:r>
              <a:rPr lang="en-US" dirty="0"/>
              <a:t> (</a:t>
            </a:r>
            <a:r>
              <a:rPr lang="en-US" dirty="0" err="1"/>
              <a:t>Schweiz</a:t>
            </a:r>
            <a:r>
              <a:rPr lang="en-US" dirty="0"/>
              <a:t>, </a:t>
            </a:r>
            <a:r>
              <a:rPr lang="en-US" dirty="0" err="1"/>
              <a:t>mit</a:t>
            </a:r>
            <a:r>
              <a:rPr lang="en-US" dirty="0"/>
              <a:t> </a:t>
            </a:r>
            <a:r>
              <a:rPr lang="en-US" dirty="0" err="1"/>
              <a:t>Erweiterung</a:t>
            </a:r>
            <a:r>
              <a:rPr lang="en-US" dirty="0"/>
              <a:t> </a:t>
            </a:r>
            <a:r>
              <a:rPr lang="en-US" dirty="0" err="1"/>
              <a:t>nach</a:t>
            </a:r>
            <a:r>
              <a:rPr lang="en-US" dirty="0"/>
              <a:t> </a:t>
            </a:r>
            <a:r>
              <a:rPr lang="en-US" dirty="0" err="1"/>
              <a:t>Frankreich</a:t>
            </a:r>
            <a:r>
              <a:rPr lang="en-US" dirty="0"/>
              <a:t> </a:t>
            </a:r>
            <a:r>
              <a:rPr lang="en-US" dirty="0" err="1"/>
              <a:t>Ende</a:t>
            </a:r>
            <a:r>
              <a:rPr lang="en-US" dirty="0"/>
              <a:t> 1960er </a:t>
            </a:r>
            <a:r>
              <a:rPr lang="en-US" dirty="0" err="1"/>
              <a:t>Jahre</a:t>
            </a:r>
            <a:r>
              <a:rPr lang="en-US" dirty="0"/>
              <a:t>)</a:t>
            </a:r>
          </a:p>
          <a:p>
            <a:pPr lvl="1"/>
            <a:r>
              <a:rPr lang="en-US" dirty="0" err="1"/>
              <a:t>Prevessin</a:t>
            </a:r>
            <a:r>
              <a:rPr lang="en-US" dirty="0"/>
              <a:t> (</a:t>
            </a:r>
            <a:r>
              <a:rPr lang="en-US" dirty="0" err="1"/>
              <a:t>Frankreich</a:t>
            </a:r>
            <a:r>
              <a:rPr lang="en-US" dirty="0"/>
              <a:t>, </a:t>
            </a:r>
            <a:r>
              <a:rPr lang="en-US" dirty="0" err="1"/>
              <a:t>seit</a:t>
            </a:r>
            <a:r>
              <a:rPr lang="en-US" dirty="0"/>
              <a:t> 1970er </a:t>
            </a:r>
            <a:r>
              <a:rPr lang="en-US" dirty="0" err="1"/>
              <a:t>Jahre</a:t>
            </a:r>
            <a:r>
              <a:rPr lang="en-US" dirty="0"/>
              <a:t>, </a:t>
            </a:r>
            <a:r>
              <a:rPr lang="en-US" dirty="0" err="1"/>
              <a:t>zunächst</a:t>
            </a:r>
            <a:r>
              <a:rPr lang="en-US" dirty="0"/>
              <a:t> </a:t>
            </a:r>
            <a:r>
              <a:rPr lang="en-US" dirty="0" err="1"/>
              <a:t>eigenständig</a:t>
            </a:r>
            <a:r>
              <a:rPr lang="en-US" dirty="0"/>
              <a:t>)</a:t>
            </a:r>
          </a:p>
          <a:p>
            <a:r>
              <a:rPr lang="en-US" dirty="0"/>
              <a:t>8 </a:t>
            </a:r>
            <a:r>
              <a:rPr lang="en-US" dirty="0" err="1"/>
              <a:t>kleinere</a:t>
            </a:r>
            <a:r>
              <a:rPr lang="en-US" dirty="0"/>
              <a:t> </a:t>
            </a:r>
            <a:r>
              <a:rPr lang="en-US" dirty="0" err="1"/>
              <a:t>Standorte</a:t>
            </a:r>
            <a:r>
              <a:rPr lang="en-US" dirty="0"/>
              <a:t> </a:t>
            </a:r>
            <a:r>
              <a:rPr lang="en-US" dirty="0" err="1"/>
              <a:t>entlang</a:t>
            </a:r>
            <a:r>
              <a:rPr lang="en-US" dirty="0"/>
              <a:t> des LHC Tunnels (in CH, F)</a:t>
            </a:r>
          </a:p>
          <a:p>
            <a:r>
              <a:rPr lang="en-US" dirty="0" err="1"/>
              <a:t>weitere</a:t>
            </a:r>
            <a:r>
              <a:rPr lang="en-US" dirty="0"/>
              <a:t> </a:t>
            </a:r>
            <a:r>
              <a:rPr lang="en-US" dirty="0" err="1"/>
              <a:t>kleinere</a:t>
            </a:r>
            <a:r>
              <a:rPr lang="en-US" dirty="0"/>
              <a:t> </a:t>
            </a:r>
            <a:r>
              <a:rPr lang="en-US" dirty="0" err="1"/>
              <a:t>Standorte</a:t>
            </a:r>
            <a:r>
              <a:rPr lang="en-US" dirty="0"/>
              <a:t> (SPS, LHC </a:t>
            </a:r>
            <a:r>
              <a:rPr lang="en-US" dirty="0" err="1"/>
              <a:t>Magnethalle</a:t>
            </a:r>
            <a:r>
              <a:rPr lang="en-US" dirty="0"/>
              <a:t> </a:t>
            </a:r>
            <a:r>
              <a:rPr lang="en-US" dirty="0" err="1"/>
              <a:t>usw</a:t>
            </a:r>
            <a:r>
              <a:rPr lang="en-US" dirty="0"/>
              <a:t>.)</a:t>
            </a:r>
          </a:p>
        </p:txBody>
      </p:sp>
      <p:pic>
        <p:nvPicPr>
          <p:cNvPr id="5" name="Picture 4" descr="0108001_0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7977" y="3654252"/>
            <a:ext cx="3510849" cy="358197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 descr="0507030_06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848" y="3625693"/>
            <a:ext cx="4752528" cy="366834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694376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C8A31-562C-2F4A-ADFF-6DE540B505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/>
              <a:t>Grundlagenforschung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262427-1BB1-C047-BCCF-A0E8E48708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638" y="1189038"/>
            <a:ext cx="6853906" cy="5942012"/>
          </a:xfrm>
        </p:spPr>
        <p:txBody>
          <a:bodyPr/>
          <a:lstStyle/>
          <a:p>
            <a:pPr lvl="1">
              <a:lnSpc>
                <a:spcPct val="100000"/>
              </a:lnSpc>
            </a:pPr>
            <a:r>
              <a:rPr lang="en-US"/>
              <a:t>…</a:t>
            </a:r>
            <a:r>
              <a:rPr lang="en-US" err="1"/>
              <a:t>ist</a:t>
            </a:r>
            <a:r>
              <a:rPr lang="en-US"/>
              <a:t> </a:t>
            </a:r>
            <a:r>
              <a:rPr lang="en-US" err="1"/>
              <a:t>mehr</a:t>
            </a:r>
            <a:r>
              <a:rPr lang="en-US"/>
              <a:t> </a:t>
            </a:r>
            <a:r>
              <a:rPr lang="en-US" err="1"/>
              <a:t>als</a:t>
            </a:r>
            <a:r>
              <a:rPr lang="en-US"/>
              <a:t> </a:t>
            </a:r>
            <a:r>
              <a:rPr lang="en-US" err="1"/>
              <a:t>nur</a:t>
            </a:r>
            <a:r>
              <a:rPr lang="en-US"/>
              <a:t> </a:t>
            </a:r>
            <a:r>
              <a:rPr lang="en-US" err="1"/>
              <a:t>Erkenntnisgewinn</a:t>
            </a:r>
            <a:endParaRPr lang="en-US"/>
          </a:p>
          <a:p>
            <a:pPr>
              <a:lnSpc>
                <a:spcPct val="100000"/>
              </a:lnSpc>
            </a:pPr>
            <a:r>
              <a:rPr lang="en-US" err="1"/>
              <a:t>Erkenntnisfortschritt</a:t>
            </a:r>
            <a:r>
              <a:rPr lang="en-US"/>
              <a:t> </a:t>
            </a:r>
            <a:r>
              <a:rPr lang="en-US" err="1"/>
              <a:t>benötigt</a:t>
            </a:r>
            <a:r>
              <a:rPr lang="en-US"/>
              <a:t> </a:t>
            </a:r>
            <a:r>
              <a:rPr lang="en-US" err="1"/>
              <a:t>Technologiefortschritt</a:t>
            </a:r>
            <a:endParaRPr lang="en-US"/>
          </a:p>
          <a:p>
            <a:pPr lvl="2">
              <a:lnSpc>
                <a:spcPct val="100000"/>
              </a:lnSpc>
            </a:pPr>
            <a:r>
              <a:rPr lang="en-US"/>
              <a:t>die </a:t>
            </a:r>
            <a:r>
              <a:rPr lang="en-US" err="1"/>
              <a:t>meisten</a:t>
            </a:r>
            <a:r>
              <a:rPr lang="en-US"/>
              <a:t> </a:t>
            </a:r>
            <a:r>
              <a:rPr lang="en-US" err="1"/>
              <a:t>benötigten</a:t>
            </a:r>
            <a:r>
              <a:rPr lang="en-US"/>
              <a:t> </a:t>
            </a:r>
            <a:r>
              <a:rPr lang="en-US" err="1"/>
              <a:t>Technologien</a:t>
            </a:r>
            <a:r>
              <a:rPr lang="en-US"/>
              <a:t> </a:t>
            </a:r>
            <a:r>
              <a:rPr lang="en-US" err="1"/>
              <a:t>müssen</a:t>
            </a:r>
            <a:r>
              <a:rPr lang="en-US"/>
              <a:t> </a:t>
            </a:r>
            <a:r>
              <a:rPr lang="en-US" err="1"/>
              <a:t>erst</a:t>
            </a:r>
            <a:r>
              <a:rPr lang="en-US"/>
              <a:t> </a:t>
            </a:r>
            <a:r>
              <a:rPr lang="en-US" err="1"/>
              <a:t>entwickelt</a:t>
            </a:r>
            <a:r>
              <a:rPr lang="en-US"/>
              <a:t> </a:t>
            </a:r>
            <a:r>
              <a:rPr lang="en-US" err="1"/>
              <a:t>werden</a:t>
            </a:r>
            <a:endParaRPr lang="en-US"/>
          </a:p>
          <a:p>
            <a:pPr lvl="2">
              <a:lnSpc>
                <a:spcPct val="100000"/>
              </a:lnSpc>
            </a:pPr>
            <a:r>
              <a:rPr lang="en-US"/>
              <a:t>und </a:t>
            </a:r>
            <a:r>
              <a:rPr lang="en-US" err="1"/>
              <a:t>führen</a:t>
            </a:r>
            <a:r>
              <a:rPr lang="en-US"/>
              <a:t> oft </a:t>
            </a:r>
            <a:r>
              <a:rPr lang="en-US" err="1"/>
              <a:t>zu</a:t>
            </a:r>
            <a:r>
              <a:rPr lang="en-US"/>
              <a:t> </a:t>
            </a:r>
            <a:r>
              <a:rPr lang="en-US" err="1"/>
              <a:t>Anwendungen</a:t>
            </a:r>
            <a:r>
              <a:rPr lang="en-US"/>
              <a:t> </a:t>
            </a:r>
            <a:r>
              <a:rPr lang="en-US" err="1"/>
              <a:t>ausserhalb</a:t>
            </a:r>
            <a:r>
              <a:rPr lang="en-US"/>
              <a:t> der </a:t>
            </a:r>
            <a:r>
              <a:rPr lang="en-US" err="1"/>
              <a:t>Grundlagenforschung</a:t>
            </a:r>
            <a:endParaRPr lang="en-US"/>
          </a:p>
          <a:p>
            <a:pPr>
              <a:lnSpc>
                <a:spcPct val="100000"/>
              </a:lnSpc>
            </a:pPr>
            <a:r>
              <a:rPr lang="en-US" err="1"/>
              <a:t>Grundlagenforschung</a:t>
            </a:r>
            <a:r>
              <a:rPr lang="en-US"/>
              <a:t> </a:t>
            </a:r>
            <a:r>
              <a:rPr lang="en-US" err="1"/>
              <a:t>ist</a:t>
            </a:r>
            <a:r>
              <a:rPr lang="en-US"/>
              <a:t> </a:t>
            </a:r>
            <a:r>
              <a:rPr lang="en-US" err="1"/>
              <a:t>Talentschmiede</a:t>
            </a:r>
            <a:endParaRPr lang="en-US"/>
          </a:p>
          <a:p>
            <a:pPr lvl="2">
              <a:lnSpc>
                <a:spcPct val="100000"/>
              </a:lnSpc>
            </a:pPr>
            <a:r>
              <a:rPr lang="en-US" err="1"/>
              <a:t>Ausbildung</a:t>
            </a:r>
            <a:r>
              <a:rPr lang="en-US"/>
              <a:t> von </a:t>
            </a:r>
            <a:r>
              <a:rPr lang="en-US" err="1"/>
              <a:t>jungen</a:t>
            </a:r>
            <a:r>
              <a:rPr lang="en-US"/>
              <a:t> </a:t>
            </a:r>
            <a:r>
              <a:rPr lang="en-US" err="1"/>
              <a:t>Wissenschaftlern</a:t>
            </a:r>
            <a:r>
              <a:rPr lang="en-US"/>
              <a:t> (Master-</a:t>
            </a:r>
            <a:r>
              <a:rPr lang="en-US" err="1"/>
              <a:t>Studierende</a:t>
            </a:r>
            <a:r>
              <a:rPr lang="en-US"/>
              <a:t>, </a:t>
            </a:r>
            <a:r>
              <a:rPr lang="en-US" err="1"/>
              <a:t>Doktoranden</a:t>
            </a:r>
            <a:r>
              <a:rPr lang="en-US"/>
              <a:t>, Post-Docs) </a:t>
            </a:r>
            <a:r>
              <a:rPr lang="en-US" err="1"/>
              <a:t>im</a:t>
            </a:r>
            <a:r>
              <a:rPr lang="en-US"/>
              <a:t> </a:t>
            </a:r>
            <a:r>
              <a:rPr lang="en-US" err="1"/>
              <a:t>internationalen</a:t>
            </a:r>
            <a:r>
              <a:rPr lang="en-US"/>
              <a:t> </a:t>
            </a:r>
            <a:r>
              <a:rPr lang="en-US" err="1"/>
              <a:t>Umfeld</a:t>
            </a:r>
            <a:endParaRPr lang="en-US"/>
          </a:p>
          <a:p>
            <a:pPr lvl="2">
              <a:lnSpc>
                <a:spcPct val="100000"/>
              </a:lnSpc>
            </a:pPr>
            <a:r>
              <a:rPr lang="en-US" err="1"/>
              <a:t>erworbene</a:t>
            </a:r>
            <a:r>
              <a:rPr lang="en-US"/>
              <a:t> </a:t>
            </a:r>
            <a:r>
              <a:rPr lang="en-US" err="1"/>
              <a:t>Fähigkeiten</a:t>
            </a:r>
            <a:r>
              <a:rPr lang="en-US"/>
              <a:t> </a:t>
            </a:r>
            <a:r>
              <a:rPr lang="en-US" err="1"/>
              <a:t>können</a:t>
            </a:r>
            <a:r>
              <a:rPr lang="en-US"/>
              <a:t> </a:t>
            </a:r>
            <a:r>
              <a:rPr lang="en-US" err="1"/>
              <a:t>später</a:t>
            </a:r>
            <a:r>
              <a:rPr lang="en-US"/>
              <a:t> gut in </a:t>
            </a:r>
            <a:r>
              <a:rPr lang="en-US" err="1"/>
              <a:t>Industrie</a:t>
            </a:r>
            <a:r>
              <a:rPr lang="en-US"/>
              <a:t> und </a:t>
            </a:r>
            <a:r>
              <a:rPr lang="en-US" err="1"/>
              <a:t>Wirtschaft</a:t>
            </a:r>
            <a:r>
              <a:rPr lang="en-US"/>
              <a:t> </a:t>
            </a:r>
            <a:r>
              <a:rPr lang="en-US" err="1"/>
              <a:t>eingesetzt</a:t>
            </a:r>
            <a:r>
              <a:rPr lang="en-US"/>
              <a:t> </a:t>
            </a:r>
            <a:r>
              <a:rPr lang="en-US" err="1"/>
              <a:t>werden</a:t>
            </a:r>
            <a:endParaRPr lang="en-US"/>
          </a:p>
          <a:p>
            <a:pPr>
              <a:lnSpc>
                <a:spcPct val="100000"/>
              </a:lnSpc>
            </a:pPr>
            <a:r>
              <a:rPr lang="en-US" err="1"/>
              <a:t>Völkerverständigung</a:t>
            </a:r>
            <a:r>
              <a:rPr lang="en-US"/>
              <a:t>: </a:t>
            </a:r>
            <a:r>
              <a:rPr lang="en-US" err="1"/>
              <a:t>Brücken</a:t>
            </a:r>
            <a:r>
              <a:rPr lang="en-US"/>
              <a:t> </a:t>
            </a:r>
            <a:r>
              <a:rPr lang="en-US" err="1"/>
              <a:t>zwischen</a:t>
            </a:r>
            <a:r>
              <a:rPr lang="en-US"/>
              <a:t> </a:t>
            </a:r>
            <a:r>
              <a:rPr lang="en-US" err="1"/>
              <a:t>Nationen</a:t>
            </a:r>
            <a:endParaRPr lang="en-US"/>
          </a:p>
          <a:p>
            <a:pPr lvl="2">
              <a:lnSpc>
                <a:spcPct val="100000"/>
              </a:lnSpc>
            </a:pPr>
            <a:r>
              <a:rPr lang="en-US" err="1"/>
              <a:t>Grundlagenforschung</a:t>
            </a:r>
            <a:r>
              <a:rPr lang="en-US"/>
              <a:t> </a:t>
            </a:r>
            <a:r>
              <a:rPr lang="en-US" err="1"/>
              <a:t>ist</a:t>
            </a:r>
            <a:r>
              <a:rPr lang="en-US"/>
              <a:t> international</a:t>
            </a:r>
          </a:p>
          <a:p>
            <a:pPr lvl="2">
              <a:lnSpc>
                <a:spcPct val="100000"/>
              </a:lnSpc>
            </a:pPr>
            <a:r>
              <a:rPr lang="en-US" err="1"/>
              <a:t>unterschiedliche</a:t>
            </a:r>
            <a:r>
              <a:rPr lang="en-US"/>
              <a:t> </a:t>
            </a:r>
            <a:r>
              <a:rPr lang="en-US" err="1"/>
              <a:t>Kulturen</a:t>
            </a:r>
            <a:r>
              <a:rPr lang="en-US"/>
              <a:t> und </a:t>
            </a:r>
            <a:r>
              <a:rPr lang="en-US" err="1"/>
              <a:t>Denkweisen</a:t>
            </a:r>
            <a:r>
              <a:rPr lang="en-US"/>
              <a:t> </a:t>
            </a:r>
            <a:r>
              <a:rPr lang="en-US" err="1"/>
              <a:t>ergänzen</a:t>
            </a:r>
            <a:r>
              <a:rPr lang="en-US"/>
              <a:t> </a:t>
            </a:r>
            <a:r>
              <a:rPr lang="en-US" err="1"/>
              <a:t>sich</a:t>
            </a:r>
            <a:r>
              <a:rPr lang="en-US"/>
              <a:t> und </a:t>
            </a:r>
            <a:r>
              <a:rPr lang="en-US" err="1"/>
              <a:t>haben</a:t>
            </a:r>
            <a:r>
              <a:rPr lang="en-US"/>
              <a:t> </a:t>
            </a:r>
            <a:r>
              <a:rPr lang="en-US" err="1"/>
              <a:t>gemeinsame</a:t>
            </a:r>
            <a:r>
              <a:rPr lang="en-US"/>
              <a:t> </a:t>
            </a:r>
            <a:r>
              <a:rPr lang="en-US" err="1"/>
              <a:t>Ziele</a:t>
            </a:r>
            <a:r>
              <a:rPr lang="en-US"/>
              <a:t> </a:t>
            </a:r>
          </a:p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4D1C6BD-0EEF-9544-B6EE-4E9172EE1C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9524" y="5324201"/>
            <a:ext cx="2912080" cy="163718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EFB0268-C3BD-A340-A254-27613D837A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504" y="1259557"/>
            <a:ext cx="3123100" cy="175949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A2AD231-C935-014E-945B-E299E37E84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7556" y="3249238"/>
            <a:ext cx="2664048" cy="177425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895227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C8A31-562C-2F4A-ADFF-6DE540B505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/>
              <a:t>Teilchenphysik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262427-1BB1-C047-BCCF-A0E8E48708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638" y="1189038"/>
            <a:ext cx="5413746" cy="594201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err="1"/>
              <a:t>ist</a:t>
            </a:r>
            <a:r>
              <a:rPr lang="en-US"/>
              <a:t> </a:t>
            </a:r>
            <a:r>
              <a:rPr lang="en-US" err="1"/>
              <a:t>Teil</a:t>
            </a:r>
            <a:r>
              <a:rPr lang="en-US"/>
              <a:t> der </a:t>
            </a:r>
            <a:r>
              <a:rPr lang="en-US" err="1"/>
              <a:t>Grundlagenforschung</a:t>
            </a:r>
            <a:endParaRPr lang="en-US"/>
          </a:p>
          <a:p>
            <a:pPr>
              <a:lnSpc>
                <a:spcPct val="100000"/>
              </a:lnSpc>
            </a:pPr>
            <a:r>
              <a:rPr lang="en-US" err="1"/>
              <a:t>befasst</a:t>
            </a:r>
            <a:r>
              <a:rPr lang="en-US"/>
              <a:t> </a:t>
            </a:r>
            <a:r>
              <a:rPr lang="en-US" err="1"/>
              <a:t>sich</a:t>
            </a:r>
            <a:r>
              <a:rPr lang="en-US"/>
              <a:t> </a:t>
            </a:r>
            <a:r>
              <a:rPr lang="en-US" err="1"/>
              <a:t>mit</a:t>
            </a:r>
            <a:r>
              <a:rPr lang="en-US"/>
              <a:t> </a:t>
            </a:r>
            <a:r>
              <a:rPr lang="en-US" err="1"/>
              <a:t>dem</a:t>
            </a:r>
            <a:r>
              <a:rPr lang="en-US"/>
              <a:t> Aufbau und der </a:t>
            </a:r>
            <a:r>
              <a:rPr lang="en-US" err="1"/>
              <a:t>Wechselwirkung</a:t>
            </a:r>
            <a:r>
              <a:rPr lang="en-US"/>
              <a:t> von </a:t>
            </a:r>
            <a:r>
              <a:rPr lang="en-US" err="1"/>
              <a:t>Materie</a:t>
            </a:r>
            <a:endParaRPr lang="en-US"/>
          </a:p>
          <a:p>
            <a:pPr lvl="1">
              <a:lnSpc>
                <a:spcPct val="100000"/>
              </a:lnSpc>
            </a:pPr>
            <a:r>
              <a:rPr lang="en-US" err="1"/>
              <a:t>Erforschung</a:t>
            </a:r>
            <a:r>
              <a:rPr lang="en-US"/>
              <a:t> des </a:t>
            </a:r>
            <a:r>
              <a:rPr lang="en-US" err="1"/>
              <a:t>Aufbaus</a:t>
            </a:r>
            <a:r>
              <a:rPr lang="en-US"/>
              <a:t> </a:t>
            </a:r>
            <a:r>
              <a:rPr lang="en-US" err="1"/>
              <a:t>aus</a:t>
            </a:r>
            <a:r>
              <a:rPr lang="en-US"/>
              <a:t> </a:t>
            </a:r>
            <a:r>
              <a:rPr lang="en-US" err="1"/>
              <a:t>kleinsten</a:t>
            </a:r>
            <a:r>
              <a:rPr lang="en-US"/>
              <a:t> </a:t>
            </a:r>
            <a:r>
              <a:rPr lang="en-US" err="1"/>
              <a:t>elementaren</a:t>
            </a:r>
            <a:r>
              <a:rPr lang="en-US"/>
              <a:t> </a:t>
            </a:r>
            <a:r>
              <a:rPr lang="en-US" err="1"/>
              <a:t>Teilchen</a:t>
            </a:r>
            <a:endParaRPr lang="en-US"/>
          </a:p>
          <a:p>
            <a:pPr lvl="1">
              <a:lnSpc>
                <a:spcPct val="100000"/>
              </a:lnSpc>
            </a:pPr>
            <a:r>
              <a:rPr lang="en-US" err="1"/>
              <a:t>Erforschung</a:t>
            </a:r>
            <a:r>
              <a:rPr lang="en-US"/>
              <a:t> des </a:t>
            </a:r>
            <a:r>
              <a:rPr lang="en-US" err="1"/>
              <a:t>Zusammenhalts</a:t>
            </a:r>
            <a:r>
              <a:rPr lang="en-US"/>
              <a:t> und der </a:t>
            </a:r>
            <a:r>
              <a:rPr lang="en-US" err="1"/>
              <a:t>Kräfte</a:t>
            </a:r>
            <a:r>
              <a:rPr lang="en-US"/>
              <a:t> </a:t>
            </a:r>
            <a:r>
              <a:rPr lang="en-US" err="1"/>
              <a:t>zwischen</a:t>
            </a:r>
            <a:r>
              <a:rPr lang="en-US"/>
              <a:t> der </a:t>
            </a:r>
            <a:r>
              <a:rPr lang="en-US" err="1"/>
              <a:t>Materie</a:t>
            </a:r>
            <a:endParaRPr lang="en-US"/>
          </a:p>
          <a:p>
            <a:pPr>
              <a:lnSpc>
                <a:spcPct val="100000"/>
              </a:lnSpc>
            </a:pPr>
            <a:r>
              <a:rPr lang="en-US" err="1"/>
              <a:t>versucht</a:t>
            </a:r>
            <a:r>
              <a:rPr lang="en-US"/>
              <a:t>, </a:t>
            </a:r>
            <a:r>
              <a:rPr lang="en-US" err="1"/>
              <a:t>elementare</a:t>
            </a:r>
            <a:r>
              <a:rPr lang="en-US"/>
              <a:t> </a:t>
            </a:r>
            <a:r>
              <a:rPr lang="en-US" err="1"/>
              <a:t>Fragen</a:t>
            </a:r>
            <a:r>
              <a:rPr lang="en-US"/>
              <a:t> </a:t>
            </a:r>
            <a:r>
              <a:rPr lang="en-US" err="1"/>
              <a:t>zu</a:t>
            </a:r>
            <a:r>
              <a:rPr lang="en-US"/>
              <a:t> </a:t>
            </a:r>
            <a:r>
              <a:rPr lang="en-US" err="1"/>
              <a:t>beantworten</a:t>
            </a:r>
            <a:endParaRPr lang="en-US"/>
          </a:p>
          <a:p>
            <a:pPr lvl="1">
              <a:lnSpc>
                <a:spcPct val="100000"/>
              </a:lnSpc>
            </a:pPr>
            <a:r>
              <a:rPr lang="en-US" err="1"/>
              <a:t>woraus</a:t>
            </a:r>
            <a:r>
              <a:rPr lang="en-US"/>
              <a:t> </a:t>
            </a:r>
            <a:r>
              <a:rPr lang="en-US" err="1"/>
              <a:t>bestehen</a:t>
            </a:r>
            <a:r>
              <a:rPr lang="en-US"/>
              <a:t> </a:t>
            </a:r>
            <a:r>
              <a:rPr lang="en-US" err="1"/>
              <a:t>wir</a:t>
            </a:r>
            <a:r>
              <a:rPr lang="en-US"/>
              <a:t>?</a:t>
            </a:r>
          </a:p>
          <a:p>
            <a:pPr lvl="1">
              <a:lnSpc>
                <a:spcPct val="100000"/>
              </a:lnSpc>
            </a:pPr>
            <a:r>
              <a:rPr lang="en-US" err="1"/>
              <a:t>wir</a:t>
            </a:r>
            <a:r>
              <a:rPr lang="en-US"/>
              <a:t> </a:t>
            </a:r>
            <a:r>
              <a:rPr lang="en-US" err="1"/>
              <a:t>entstand</a:t>
            </a:r>
            <a:r>
              <a:rPr lang="en-US"/>
              <a:t> </a:t>
            </a:r>
            <a:r>
              <a:rPr lang="en-US" err="1"/>
              <a:t>unser</a:t>
            </a:r>
            <a:r>
              <a:rPr lang="en-US"/>
              <a:t> </a:t>
            </a:r>
            <a:r>
              <a:rPr lang="en-US" err="1"/>
              <a:t>Universum</a:t>
            </a:r>
            <a:r>
              <a:rPr lang="en-US"/>
              <a:t>, </a:t>
            </a:r>
            <a:r>
              <a:rPr lang="en-US" err="1"/>
              <a:t>wie</a:t>
            </a:r>
            <a:r>
              <a:rPr lang="en-US"/>
              <a:t> hat </a:t>
            </a:r>
            <a:r>
              <a:rPr lang="en-US" err="1"/>
              <a:t>es</a:t>
            </a:r>
            <a:r>
              <a:rPr lang="en-US"/>
              <a:t> </a:t>
            </a:r>
            <a:r>
              <a:rPr lang="en-US" err="1"/>
              <a:t>sich</a:t>
            </a:r>
            <a:r>
              <a:rPr lang="en-US"/>
              <a:t> </a:t>
            </a:r>
            <a:r>
              <a:rPr lang="en-US" err="1"/>
              <a:t>entwickelt</a:t>
            </a:r>
            <a:r>
              <a:rPr lang="en-US"/>
              <a:t>?</a:t>
            </a:r>
          </a:p>
          <a:p>
            <a:pPr lvl="1">
              <a:lnSpc>
                <a:spcPct val="100000"/>
              </a:lnSpc>
            </a:pPr>
            <a:r>
              <a:rPr lang="en-US"/>
              <a:t>was </a:t>
            </a:r>
            <a:r>
              <a:rPr lang="en-US" err="1"/>
              <a:t>sind</a:t>
            </a:r>
            <a:r>
              <a:rPr lang="en-US"/>
              <a:t> die </a:t>
            </a:r>
            <a:r>
              <a:rPr lang="en-US" err="1"/>
              <a:t>elementaren</a:t>
            </a:r>
            <a:r>
              <a:rPr lang="en-US"/>
              <a:t> </a:t>
            </a:r>
            <a:r>
              <a:rPr lang="en-US" err="1"/>
              <a:t>Bestandteile</a:t>
            </a:r>
            <a:r>
              <a:rPr lang="en-US"/>
              <a:t> des </a:t>
            </a:r>
            <a:r>
              <a:rPr lang="en-US" err="1"/>
              <a:t>Universums</a:t>
            </a:r>
            <a:r>
              <a:rPr lang="en-US"/>
              <a:t>?</a:t>
            </a:r>
          </a:p>
          <a:p>
            <a:pPr lvl="1">
              <a:lnSpc>
                <a:spcPct val="100000"/>
              </a:lnSpc>
            </a:pPr>
            <a:endParaRPr lang="en-US"/>
          </a:p>
          <a:p>
            <a:pPr lvl="1">
              <a:lnSpc>
                <a:spcPct val="100000"/>
              </a:lnSpc>
            </a:pPr>
            <a:endParaRPr lang="en-US"/>
          </a:p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1A5E9E0-D506-5F49-8EA3-35860A136E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0642" y="1031139"/>
            <a:ext cx="3312120" cy="182457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D0BF60D-FB99-DF49-BD82-C13A02B31B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8185" y="3058884"/>
            <a:ext cx="2880072" cy="1918848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6AD8395-BF91-CC4F-A23F-0CB9570B14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8384" y="5180906"/>
            <a:ext cx="4086237" cy="204311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737871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Geschichte des </a:t>
            </a:r>
            <a:r>
              <a:rPr lang="en-US" err="1"/>
              <a:t>Universums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74638" y="1189038"/>
            <a:ext cx="9599612" cy="1654695"/>
          </a:xfrm>
        </p:spPr>
        <p:txBody>
          <a:bodyPr/>
          <a:lstStyle/>
          <a:p>
            <a:r>
              <a:rPr lang="en-US"/>
              <a:t>Der </a:t>
            </a:r>
            <a:r>
              <a:rPr lang="en-US" err="1"/>
              <a:t>Urknall</a:t>
            </a:r>
            <a:r>
              <a:rPr lang="en-US"/>
              <a:t> (Big Bang) war der </a:t>
            </a:r>
            <a:r>
              <a:rPr lang="en-US" err="1"/>
              <a:t>Anfang</a:t>
            </a:r>
            <a:r>
              <a:rPr lang="en-US"/>
              <a:t> von </a:t>
            </a:r>
            <a:r>
              <a:rPr lang="en-US" err="1"/>
              <a:t>Raum</a:t>
            </a:r>
            <a:r>
              <a:rPr lang="en-US"/>
              <a:t> und </a:t>
            </a:r>
            <a:r>
              <a:rPr lang="en-US" err="1"/>
              <a:t>Zeit</a:t>
            </a:r>
            <a:endParaRPr lang="en-US"/>
          </a:p>
          <a:p>
            <a:pPr lvl="1"/>
            <a:r>
              <a:rPr lang="en-US" err="1"/>
              <a:t>Teilchenphysik</a:t>
            </a:r>
            <a:r>
              <a:rPr lang="en-US"/>
              <a:t> </a:t>
            </a:r>
            <a:r>
              <a:rPr lang="en-US" err="1"/>
              <a:t>bei</a:t>
            </a:r>
            <a:r>
              <a:rPr lang="en-US"/>
              <a:t> </a:t>
            </a:r>
            <a:r>
              <a:rPr lang="en-US" err="1"/>
              <a:t>hohen</a:t>
            </a:r>
            <a:r>
              <a:rPr lang="en-US"/>
              <a:t> </a:t>
            </a:r>
            <a:r>
              <a:rPr lang="en-US" err="1"/>
              <a:t>Energien</a:t>
            </a:r>
            <a:r>
              <a:rPr lang="en-US"/>
              <a:t> (</a:t>
            </a:r>
            <a:r>
              <a:rPr lang="en-US" err="1"/>
              <a:t>durch</a:t>
            </a:r>
            <a:r>
              <a:rPr lang="en-US"/>
              <a:t> </a:t>
            </a:r>
            <a:r>
              <a:rPr lang="en-US" err="1"/>
              <a:t>Beschleuniger</a:t>
            </a:r>
            <a:r>
              <a:rPr lang="en-US"/>
              <a:t>) </a:t>
            </a:r>
            <a:r>
              <a:rPr lang="en-US" err="1"/>
              <a:t>kann</a:t>
            </a:r>
            <a:r>
              <a:rPr lang="en-US"/>
              <a:t> den </a:t>
            </a:r>
            <a:r>
              <a:rPr lang="en-US" err="1"/>
              <a:t>Zustand</a:t>
            </a:r>
            <a:r>
              <a:rPr lang="en-US"/>
              <a:t> des </a:t>
            </a:r>
            <a:r>
              <a:rPr lang="en-US" err="1"/>
              <a:t>Universums</a:t>
            </a:r>
            <a:r>
              <a:rPr lang="en-US"/>
              <a:t> </a:t>
            </a:r>
            <a:r>
              <a:rPr lang="en-US" err="1"/>
              <a:t>nur</a:t>
            </a:r>
            <a:r>
              <a:rPr lang="en-US"/>
              <a:t> </a:t>
            </a:r>
            <a:r>
              <a:rPr lang="en-US">
                <a:solidFill>
                  <a:srgbClr val="FF0000"/>
                </a:solidFill>
              </a:rPr>
              <a:t>10</a:t>
            </a:r>
            <a:r>
              <a:rPr lang="en-US" baseline="30000">
                <a:solidFill>
                  <a:srgbClr val="FF0000"/>
                </a:solidFill>
              </a:rPr>
              <a:t>-12 </a:t>
            </a:r>
            <a:r>
              <a:rPr lang="en-US">
                <a:solidFill>
                  <a:srgbClr val="FF0000"/>
                </a:solidFill>
              </a:rPr>
              <a:t>s </a:t>
            </a:r>
            <a:r>
              <a:rPr lang="en-US" err="1">
                <a:solidFill>
                  <a:srgbClr val="FF0000"/>
                </a:solidFill>
              </a:rPr>
              <a:t>nach</a:t>
            </a:r>
            <a:r>
              <a:rPr lang="en-US">
                <a:solidFill>
                  <a:srgbClr val="FF0000"/>
                </a:solidFill>
              </a:rPr>
              <a:t> </a:t>
            </a:r>
            <a:r>
              <a:rPr lang="en-US" err="1">
                <a:solidFill>
                  <a:srgbClr val="FF0000"/>
                </a:solidFill>
              </a:rPr>
              <a:t>dem</a:t>
            </a:r>
            <a:r>
              <a:rPr lang="en-US">
                <a:solidFill>
                  <a:srgbClr val="FF0000"/>
                </a:solidFill>
              </a:rPr>
              <a:t> </a:t>
            </a:r>
            <a:r>
              <a:rPr lang="en-US" err="1">
                <a:solidFill>
                  <a:srgbClr val="FF0000"/>
                </a:solidFill>
              </a:rPr>
              <a:t>Urknall</a:t>
            </a:r>
            <a:r>
              <a:rPr lang="en-US">
                <a:solidFill>
                  <a:srgbClr val="FF0000"/>
                </a:solidFill>
              </a:rPr>
              <a:t> </a:t>
            </a:r>
            <a:r>
              <a:rPr lang="en-US" err="1">
                <a:solidFill>
                  <a:srgbClr val="FF0000"/>
                </a:solidFill>
              </a:rPr>
              <a:t>erforschen</a:t>
            </a:r>
            <a:endParaRPr lang="en-US">
              <a:solidFill>
                <a:srgbClr val="FF0000"/>
              </a:solidFill>
            </a:endParaRPr>
          </a:p>
          <a:p>
            <a:pPr lvl="2"/>
            <a:r>
              <a:rPr lang="en-US"/>
              <a:t>Die </a:t>
            </a:r>
            <a:r>
              <a:rPr lang="en-US" err="1"/>
              <a:t>Energie</a:t>
            </a:r>
            <a:r>
              <a:rPr lang="en-US"/>
              <a:t> in den </a:t>
            </a:r>
            <a:r>
              <a:rPr lang="en-US" err="1"/>
              <a:t>Teilchenkollisionen</a:t>
            </a:r>
            <a:r>
              <a:rPr lang="en-US"/>
              <a:t> </a:t>
            </a:r>
            <a:r>
              <a:rPr lang="en-US" err="1"/>
              <a:t>ist</a:t>
            </a:r>
            <a:r>
              <a:rPr lang="en-US"/>
              <a:t> die </a:t>
            </a:r>
            <a:r>
              <a:rPr lang="en-US" err="1"/>
              <a:t>gleiche</a:t>
            </a:r>
            <a:r>
              <a:rPr lang="en-US"/>
              <a:t> </a:t>
            </a:r>
            <a:r>
              <a:rPr lang="en-US" err="1"/>
              <a:t>wie</a:t>
            </a:r>
            <a:r>
              <a:rPr lang="en-US"/>
              <a:t> </a:t>
            </a:r>
            <a:r>
              <a:rPr lang="en-US" err="1"/>
              <a:t>im</a:t>
            </a:r>
            <a:r>
              <a:rPr lang="en-US"/>
              <a:t> </a:t>
            </a:r>
            <a:r>
              <a:rPr lang="en-US" err="1"/>
              <a:t>frühen</a:t>
            </a:r>
            <a:r>
              <a:rPr lang="en-US"/>
              <a:t> </a:t>
            </a:r>
            <a:r>
              <a:rPr lang="en-US" err="1"/>
              <a:t>Universum</a:t>
            </a:r>
            <a:endParaRPr lang="en-US"/>
          </a:p>
          <a:p>
            <a:endParaRPr lang="en-US"/>
          </a:p>
        </p:txBody>
      </p:sp>
      <p:pic>
        <p:nvPicPr>
          <p:cNvPr id="6" name="Picture 5" descr="sgl_universe_through_tim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16" y="3455401"/>
            <a:ext cx="9864848" cy="370881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39913" y="2843733"/>
            <a:ext cx="8640712" cy="3016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rgbClr val="2D2DB9"/>
                </a:solidFill>
                <a:latin typeface="+mn-lt"/>
              </a:rPr>
              <a:t>LHC       </a:t>
            </a:r>
            <a:r>
              <a:rPr lang="en-US" sz="1600" b="1" err="1">
                <a:solidFill>
                  <a:srgbClr val="2D2DB9"/>
                </a:solidFill>
                <a:latin typeface="+mn-lt"/>
              </a:rPr>
              <a:t>Satelliten</a:t>
            </a:r>
            <a:r>
              <a:rPr lang="en-US" sz="1600" b="1">
                <a:solidFill>
                  <a:srgbClr val="2D2DB9"/>
                </a:solidFill>
                <a:latin typeface="+mn-lt"/>
              </a:rPr>
              <a:t>                 </a:t>
            </a:r>
            <a:r>
              <a:rPr lang="en-US" sz="1600" b="1" err="1">
                <a:solidFill>
                  <a:srgbClr val="2D2DB9"/>
                </a:solidFill>
                <a:latin typeface="+mn-lt"/>
              </a:rPr>
              <a:t>Teleskope</a:t>
            </a:r>
            <a:r>
              <a:rPr lang="en-US" sz="1600" b="1">
                <a:solidFill>
                  <a:srgbClr val="2D2DB9"/>
                </a:solidFill>
                <a:latin typeface="+mn-lt"/>
              </a:rPr>
              <a:t>             </a:t>
            </a:r>
            <a:r>
              <a:rPr lang="en-US" sz="1600" b="1" err="1">
                <a:solidFill>
                  <a:srgbClr val="2D2DB9"/>
                </a:solidFill>
                <a:latin typeface="+mn-lt"/>
              </a:rPr>
              <a:t>heute</a:t>
            </a:r>
            <a:r>
              <a:rPr lang="en-US" sz="1600" b="1">
                <a:solidFill>
                  <a:srgbClr val="2D2DB9"/>
                </a:solidFill>
                <a:latin typeface="+mn-lt"/>
              </a:rPr>
              <a:t> (13.7 x 10</a:t>
            </a:r>
            <a:r>
              <a:rPr lang="en-US" sz="1600" b="1" baseline="30000">
                <a:solidFill>
                  <a:srgbClr val="2D2DB9"/>
                </a:solidFill>
                <a:latin typeface="+mn-lt"/>
              </a:rPr>
              <a:t>9</a:t>
            </a:r>
            <a:r>
              <a:rPr lang="en-US" sz="1600" b="1">
                <a:solidFill>
                  <a:srgbClr val="2D2DB9"/>
                </a:solidFill>
                <a:latin typeface="+mn-lt"/>
              </a:rPr>
              <a:t> </a:t>
            </a:r>
            <a:r>
              <a:rPr lang="en-US" sz="1600" b="1" err="1">
                <a:solidFill>
                  <a:srgbClr val="2D2DB9"/>
                </a:solidFill>
                <a:latin typeface="+mn-lt"/>
              </a:rPr>
              <a:t>Jahre</a:t>
            </a:r>
            <a:r>
              <a:rPr lang="en-US" sz="1600" b="1">
                <a:solidFill>
                  <a:srgbClr val="2D2DB9"/>
                </a:solidFill>
                <a:latin typeface="+mn-lt"/>
              </a:rPr>
              <a:t> </a:t>
            </a:r>
            <a:r>
              <a:rPr lang="en-US" sz="1600" b="1" err="1">
                <a:solidFill>
                  <a:srgbClr val="2D2DB9"/>
                </a:solidFill>
                <a:latin typeface="+mn-lt"/>
              </a:rPr>
              <a:t>nach</a:t>
            </a:r>
            <a:r>
              <a:rPr lang="en-US" sz="1600" b="1">
                <a:solidFill>
                  <a:srgbClr val="2D2DB9"/>
                </a:solidFill>
                <a:latin typeface="+mn-lt"/>
              </a:rPr>
              <a:t> </a:t>
            </a:r>
            <a:r>
              <a:rPr lang="en-US" sz="1600" b="1" err="1">
                <a:solidFill>
                  <a:srgbClr val="2D2DB9"/>
                </a:solidFill>
                <a:latin typeface="+mn-lt"/>
              </a:rPr>
              <a:t>dem</a:t>
            </a:r>
            <a:r>
              <a:rPr lang="en-US" sz="1600" b="1">
                <a:solidFill>
                  <a:srgbClr val="2D2DB9"/>
                </a:solidFill>
                <a:latin typeface="+mn-lt"/>
              </a:rPr>
              <a:t> </a:t>
            </a:r>
            <a:r>
              <a:rPr lang="en-US" sz="1600" b="1" err="1">
                <a:solidFill>
                  <a:srgbClr val="2D2DB9"/>
                </a:solidFill>
                <a:latin typeface="+mn-lt"/>
              </a:rPr>
              <a:t>Urknall</a:t>
            </a:r>
            <a:r>
              <a:rPr lang="en-US" sz="1600" b="1">
                <a:solidFill>
                  <a:srgbClr val="2D2DB9"/>
                </a:solidFill>
                <a:latin typeface="+mn-lt"/>
              </a:rPr>
              <a:t>)</a:t>
            </a:r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1727944" y="3203773"/>
            <a:ext cx="0" cy="1152128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Arrow Connector 12"/>
          <p:cNvCxnSpPr/>
          <p:nvPr/>
        </p:nvCxnSpPr>
        <p:spPr bwMode="auto">
          <a:xfrm>
            <a:off x="2808064" y="3203773"/>
            <a:ext cx="0" cy="1008112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Straight Arrow Connector 13"/>
          <p:cNvCxnSpPr/>
          <p:nvPr/>
        </p:nvCxnSpPr>
        <p:spPr bwMode="auto">
          <a:xfrm>
            <a:off x="4752280" y="3203773"/>
            <a:ext cx="0" cy="936104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Arrow Connector 14"/>
          <p:cNvCxnSpPr/>
          <p:nvPr/>
        </p:nvCxnSpPr>
        <p:spPr bwMode="auto">
          <a:xfrm>
            <a:off x="7704608" y="3203773"/>
            <a:ext cx="0" cy="576064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6970325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CERN’s </a:t>
            </a:r>
            <a:r>
              <a:rPr lang="en-US" dirty="0" err="1"/>
              <a:t>wissenschaftliche</a:t>
            </a:r>
            <a:r>
              <a:rPr lang="en-US" dirty="0"/>
              <a:t> </a:t>
            </a:r>
            <a:r>
              <a:rPr lang="en-US" dirty="0" err="1"/>
              <a:t>Aufgaben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>
                <a:solidFill>
                  <a:srgbClr val="FF0000"/>
                </a:solidFill>
              </a:rPr>
              <a:t>Beantwortung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fundamentaler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Fragen</a:t>
            </a:r>
            <a:endParaRPr lang="fr-FR" dirty="0">
              <a:solidFill>
                <a:srgbClr val="FF0000"/>
              </a:solidFill>
            </a:endParaRPr>
          </a:p>
          <a:p>
            <a:pPr lvl="1"/>
            <a:r>
              <a:rPr lang="de-DE" dirty="0">
                <a:solidFill>
                  <a:srgbClr val="0070C0"/>
                </a:solidFill>
              </a:rPr>
              <a:t>Warum haben Teilchen Masse (sind schwer)?</a:t>
            </a:r>
          </a:p>
          <a:p>
            <a:pPr lvl="2"/>
            <a:r>
              <a:rPr lang="de-DE" dirty="0">
                <a:solidFill>
                  <a:schemeClr val="tx1"/>
                </a:solidFill>
              </a:rPr>
              <a:t>Newton konnte dies nicht erklären, aber </a:t>
            </a:r>
            <a:r>
              <a:rPr lang="de-DE" dirty="0" err="1">
                <a:solidFill>
                  <a:schemeClr val="tx1"/>
                </a:solidFill>
              </a:rPr>
              <a:t>Higgs</a:t>
            </a:r>
            <a:r>
              <a:rPr lang="de-DE" dirty="0">
                <a:solidFill>
                  <a:schemeClr val="tx1"/>
                </a:solidFill>
              </a:rPr>
              <a:t>…</a:t>
            </a:r>
          </a:p>
          <a:p>
            <a:pPr lvl="3"/>
            <a:endParaRPr lang="de-DE" dirty="0">
              <a:solidFill>
                <a:schemeClr val="tx1"/>
              </a:solidFill>
            </a:endParaRPr>
          </a:p>
          <a:p>
            <a:pPr lvl="1"/>
            <a:r>
              <a:rPr lang="de-DE" dirty="0">
                <a:solidFill>
                  <a:srgbClr val="0070C0"/>
                </a:solidFill>
              </a:rPr>
              <a:t>Aus was besteht 96% des Universums?</a:t>
            </a:r>
          </a:p>
          <a:p>
            <a:pPr lvl="2"/>
            <a:r>
              <a:rPr lang="de-DE" dirty="0">
                <a:solidFill>
                  <a:schemeClr val="tx1"/>
                </a:solidFill>
              </a:rPr>
              <a:t>Nur 4% besteht aus Elementarteilchen, die wir kennen. Und der Rest???</a:t>
            </a:r>
          </a:p>
          <a:p>
            <a:pPr lvl="3"/>
            <a:endParaRPr lang="de-DE" dirty="0">
              <a:solidFill>
                <a:schemeClr val="tx1"/>
              </a:solidFill>
            </a:endParaRPr>
          </a:p>
          <a:p>
            <a:pPr lvl="1"/>
            <a:r>
              <a:rPr lang="de-DE" dirty="0">
                <a:solidFill>
                  <a:srgbClr val="0070C0"/>
                </a:solidFill>
              </a:rPr>
              <a:t>Warum gibt es im Universum keine Antimaterie?</a:t>
            </a:r>
          </a:p>
          <a:p>
            <a:pPr lvl="2"/>
            <a:r>
              <a:rPr lang="de-DE" dirty="0">
                <a:solidFill>
                  <a:schemeClr val="tx1"/>
                </a:solidFill>
              </a:rPr>
              <a:t>Materie und Antimaterie sollte gleichermaßen nach dem Urknall entstanden sein. Es scheint nur Materie im Universum zu geben. Wo ist die Antimaterie?</a:t>
            </a:r>
          </a:p>
          <a:p>
            <a:pPr lvl="3"/>
            <a:endParaRPr lang="de-DE" dirty="0">
              <a:solidFill>
                <a:schemeClr val="tx1"/>
              </a:solidFill>
            </a:endParaRPr>
          </a:p>
          <a:p>
            <a:pPr lvl="1"/>
            <a:r>
              <a:rPr lang="de-DE" dirty="0">
                <a:solidFill>
                  <a:srgbClr val="0070C0"/>
                </a:solidFill>
              </a:rPr>
              <a:t>Wie war der Zustand der Materie kurz nach dem „Urknall“?</a:t>
            </a:r>
          </a:p>
          <a:p>
            <a:pPr lvl="2"/>
            <a:r>
              <a:rPr lang="de-DE" dirty="0">
                <a:solidFill>
                  <a:schemeClr val="tx1"/>
                </a:solidFill>
              </a:rPr>
              <a:t>Wie hat sich unser Universum daraus entwickelt?</a:t>
            </a:r>
          </a:p>
          <a:p>
            <a:pPr lvl="2"/>
            <a:endParaRPr lang="de-DE" dirty="0">
              <a:solidFill>
                <a:schemeClr val="tx1"/>
              </a:solidFill>
            </a:endParaRPr>
          </a:p>
          <a:p>
            <a:r>
              <a:rPr lang="de-DE" dirty="0" err="1">
                <a:solidFill>
                  <a:srgbClr val="FF0000"/>
                </a:solidFill>
              </a:rPr>
              <a:t>Letztlichendlich</a:t>
            </a:r>
            <a:r>
              <a:rPr lang="de-DE" dirty="0">
                <a:solidFill>
                  <a:srgbClr val="FF0000"/>
                </a:solidFill>
              </a:rPr>
              <a:t>: Warum gibt es uns überhaupt?</a:t>
            </a:r>
          </a:p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286AFDE-8517-7542-9709-9C813441BCA5}"/>
              </a:ext>
            </a:extLst>
          </p:cNvPr>
          <p:cNvGrpSpPr/>
          <p:nvPr/>
        </p:nvGrpSpPr>
        <p:grpSpPr>
          <a:xfrm>
            <a:off x="6912520" y="1547589"/>
            <a:ext cx="2328393" cy="1035851"/>
            <a:chOff x="5786446" y="1571612"/>
            <a:chExt cx="2328393" cy="1035851"/>
          </a:xfrm>
        </p:grpSpPr>
        <p:pic>
          <p:nvPicPr>
            <p:cNvPr id="5" name="Picture 4" descr="higgs_boson.gif">
              <a:extLst>
                <a:ext uri="{FF2B5EF4-FFF2-40B4-BE49-F238E27FC236}">
                  <a16:creationId xmlns:a16="http://schemas.microsoft.com/office/drawing/2014/main" id="{8120FB01-D5E3-4742-93F7-8308C0AA291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86446" y="1571612"/>
              <a:ext cx="1143008" cy="1035851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8AAC055-B5FA-0C49-A9A1-43FE21C79D68}"/>
                </a:ext>
              </a:extLst>
            </p:cNvPr>
            <p:cNvSpPr txBox="1"/>
            <p:nvPr/>
          </p:nvSpPr>
          <p:spPr>
            <a:xfrm>
              <a:off x="7056536" y="1729438"/>
              <a:ext cx="1058303" cy="7201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>
                  <a:solidFill>
                    <a:srgbClr val="FF0000"/>
                  </a:solidFill>
                </a:rPr>
                <a:t>Higgs</a:t>
              </a:r>
              <a:br>
                <a:rPr lang="en-GB" i="1" dirty="0">
                  <a:solidFill>
                    <a:srgbClr val="FF0000"/>
                  </a:solidFill>
                </a:rPr>
              </a:br>
              <a:r>
                <a:rPr lang="en-GB" i="1" dirty="0">
                  <a:solidFill>
                    <a:srgbClr val="FF0000"/>
                  </a:solidFill>
                </a:rPr>
                <a:t>Boson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05042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CERN’s </a:t>
            </a:r>
            <a:r>
              <a:rPr lang="en-US" dirty="0" err="1"/>
              <a:t>wissenschaftliche</a:t>
            </a:r>
            <a:r>
              <a:rPr lang="en-US" dirty="0"/>
              <a:t> </a:t>
            </a:r>
            <a:r>
              <a:rPr lang="en-US" dirty="0" err="1"/>
              <a:t>Aufgaben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solidFill>
                  <a:srgbClr val="FF0000"/>
                </a:solidFill>
              </a:rPr>
              <a:t>Grundlagenforschung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/>
              <a:t>mit</a:t>
            </a:r>
            <a:r>
              <a:rPr lang="en-US" dirty="0"/>
              <a:t> </a:t>
            </a:r>
            <a:r>
              <a:rPr lang="en-US" dirty="0" err="1"/>
              <a:t>Elementarteilchen</a:t>
            </a:r>
            <a:r>
              <a:rPr lang="en-US" dirty="0"/>
              <a:t> </a:t>
            </a:r>
            <a:r>
              <a:rPr lang="en-US" dirty="0" err="1"/>
              <a:t>bei</a:t>
            </a:r>
            <a:r>
              <a:rPr lang="en-US" dirty="0"/>
              <a:t> h</a:t>
            </a:r>
            <a:r>
              <a:rPr lang="de-DE" dirty="0" err="1"/>
              <a:t>öchsten</a:t>
            </a:r>
            <a:r>
              <a:rPr lang="de-DE" dirty="0"/>
              <a:t> Energien (Hochenergiephysik)</a:t>
            </a:r>
            <a:endParaRPr lang="en-US" dirty="0"/>
          </a:p>
          <a:p>
            <a:pPr lvl="1"/>
            <a:r>
              <a:rPr lang="en-US" dirty="0" err="1"/>
              <a:t>Bau</a:t>
            </a:r>
            <a:r>
              <a:rPr lang="en-US" dirty="0"/>
              <a:t> und </a:t>
            </a:r>
            <a:r>
              <a:rPr lang="en-US" dirty="0" err="1"/>
              <a:t>Betrieb</a:t>
            </a:r>
            <a:r>
              <a:rPr lang="en-US" dirty="0"/>
              <a:t> des </a:t>
            </a:r>
            <a:r>
              <a:rPr lang="en-US" dirty="0" err="1"/>
              <a:t>weltweit</a:t>
            </a:r>
            <a:r>
              <a:rPr lang="en-US" dirty="0"/>
              <a:t> </a:t>
            </a:r>
            <a:r>
              <a:rPr lang="en-US" dirty="0" err="1"/>
              <a:t>grössten</a:t>
            </a:r>
            <a:r>
              <a:rPr lang="en-US" dirty="0"/>
              <a:t> </a:t>
            </a:r>
            <a:r>
              <a:rPr lang="en-US" dirty="0" err="1"/>
              <a:t>Teilchenbeschleunigers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LHC (Large Hadron Collider) </a:t>
            </a:r>
            <a:r>
              <a:rPr lang="en-US" dirty="0" err="1"/>
              <a:t>seit</a:t>
            </a:r>
            <a:r>
              <a:rPr lang="en-US" dirty="0"/>
              <a:t> 2009</a:t>
            </a:r>
          </a:p>
          <a:p>
            <a:pPr lvl="1"/>
            <a:r>
              <a:rPr lang="en-US" dirty="0"/>
              <a:t>27 km Tunnel, </a:t>
            </a:r>
            <a:r>
              <a:rPr lang="en-US" dirty="0">
                <a:solidFill>
                  <a:srgbClr val="FF0000"/>
                </a:solidFill>
              </a:rPr>
              <a:t>4 (</a:t>
            </a:r>
            <a:r>
              <a:rPr lang="en-US" dirty="0" err="1">
                <a:solidFill>
                  <a:srgbClr val="FF0000"/>
                </a:solidFill>
              </a:rPr>
              <a:t>riesige</a:t>
            </a:r>
            <a:r>
              <a:rPr lang="en-US" dirty="0">
                <a:solidFill>
                  <a:srgbClr val="FF0000"/>
                </a:solidFill>
              </a:rPr>
              <a:t>) </a:t>
            </a:r>
            <a:r>
              <a:rPr lang="en-US" dirty="0" err="1">
                <a:solidFill>
                  <a:srgbClr val="FF0000"/>
                </a:solidFill>
              </a:rPr>
              <a:t>Teilchendetektoren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in </a:t>
            </a:r>
            <a:r>
              <a:rPr lang="en-US" dirty="0" err="1"/>
              <a:t>unterirdischen</a:t>
            </a:r>
            <a:r>
              <a:rPr lang="en-US" dirty="0"/>
              <a:t> </a:t>
            </a:r>
            <a:r>
              <a:rPr lang="en-US" dirty="0" err="1"/>
              <a:t>Kavernen</a:t>
            </a:r>
            <a:endParaRPr lang="en-US" dirty="0"/>
          </a:p>
          <a:p>
            <a:pPr lvl="1"/>
            <a:r>
              <a:rPr lang="en-US" dirty="0" err="1"/>
              <a:t>Wissenschaftliche</a:t>
            </a:r>
            <a:r>
              <a:rPr lang="en-US" dirty="0"/>
              <a:t> </a:t>
            </a:r>
            <a:r>
              <a:rPr lang="en-US" dirty="0" err="1"/>
              <a:t>Ziele</a:t>
            </a:r>
            <a:endParaRPr lang="en-US" dirty="0"/>
          </a:p>
          <a:p>
            <a:pPr lvl="2"/>
            <a:r>
              <a:rPr lang="en-US" dirty="0" err="1"/>
              <a:t>Suche</a:t>
            </a:r>
            <a:r>
              <a:rPr lang="en-US" dirty="0"/>
              <a:t> </a:t>
            </a:r>
            <a:r>
              <a:rPr lang="en-US" dirty="0" err="1"/>
              <a:t>nach</a:t>
            </a:r>
            <a:r>
              <a:rPr lang="en-US" dirty="0"/>
              <a:t> </a:t>
            </a:r>
            <a:r>
              <a:rPr lang="en-US" dirty="0" err="1"/>
              <a:t>dem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Higgs </a:t>
            </a:r>
            <a:r>
              <a:rPr lang="en-US" dirty="0" err="1">
                <a:solidFill>
                  <a:srgbClr val="FF0000"/>
                </a:solidFill>
              </a:rPr>
              <a:t>Teilchen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(</a:t>
            </a:r>
            <a:r>
              <a:rPr lang="en-US" dirty="0">
                <a:solidFill>
                  <a:srgbClr val="FF0000"/>
                </a:solidFill>
              </a:rPr>
              <a:t>GEFUNDEN!</a:t>
            </a:r>
            <a:r>
              <a:rPr lang="en-US" dirty="0"/>
              <a:t>) + </a:t>
            </a:r>
            <a:r>
              <a:rPr lang="en-US" dirty="0" err="1"/>
              <a:t>präzise</a:t>
            </a:r>
            <a:r>
              <a:rPr lang="en-US" dirty="0"/>
              <a:t> </a:t>
            </a:r>
            <a:r>
              <a:rPr lang="en-US" dirty="0" err="1"/>
              <a:t>Vermessung</a:t>
            </a:r>
            <a:r>
              <a:rPr lang="en-US" dirty="0"/>
              <a:t> der </a:t>
            </a:r>
            <a:r>
              <a:rPr lang="en-US" dirty="0" err="1"/>
              <a:t>Eigenschaften</a:t>
            </a:r>
            <a:endParaRPr lang="en-US" dirty="0"/>
          </a:p>
          <a:p>
            <a:pPr lvl="2"/>
            <a:r>
              <a:rPr lang="en-US" dirty="0" err="1"/>
              <a:t>Suche</a:t>
            </a:r>
            <a:r>
              <a:rPr lang="en-US" dirty="0"/>
              <a:t> </a:t>
            </a:r>
            <a:r>
              <a:rPr lang="en-US" dirty="0" err="1"/>
              <a:t>nach</a:t>
            </a: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neuen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Teilchen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(</a:t>
            </a:r>
            <a:r>
              <a:rPr lang="en-US" dirty="0" err="1"/>
              <a:t>z.B</a:t>
            </a:r>
            <a:r>
              <a:rPr lang="en-US" dirty="0"/>
              <a:t>. </a:t>
            </a:r>
            <a:r>
              <a:rPr lang="en-US" dirty="0" err="1"/>
              <a:t>dunkle</a:t>
            </a:r>
            <a:r>
              <a:rPr lang="en-US" dirty="0"/>
              <a:t> </a:t>
            </a:r>
            <a:r>
              <a:rPr lang="en-US" dirty="0" err="1"/>
              <a:t>Materie</a:t>
            </a:r>
            <a:r>
              <a:rPr lang="en-US" dirty="0"/>
              <a:t> </a:t>
            </a:r>
            <a:r>
              <a:rPr lang="en-US" dirty="0" err="1"/>
              <a:t>Teilchen</a:t>
            </a:r>
            <a:r>
              <a:rPr lang="en-US" dirty="0"/>
              <a:t>)</a:t>
            </a:r>
          </a:p>
          <a:p>
            <a:r>
              <a:rPr lang="en-US" dirty="0" err="1"/>
              <a:t>Weitere</a:t>
            </a:r>
            <a:r>
              <a:rPr lang="en-US" dirty="0"/>
              <a:t> </a:t>
            </a:r>
            <a:r>
              <a:rPr lang="en-US" dirty="0" err="1"/>
              <a:t>Forschungsgebiete</a:t>
            </a:r>
            <a:r>
              <a:rPr lang="en-US" dirty="0"/>
              <a:t> (</a:t>
            </a:r>
            <a:r>
              <a:rPr lang="en-US" dirty="0" err="1"/>
              <a:t>Auswahl</a:t>
            </a:r>
            <a:r>
              <a:rPr lang="en-US" dirty="0"/>
              <a:t>):</a:t>
            </a:r>
          </a:p>
          <a:p>
            <a:pPr lvl="1"/>
            <a:r>
              <a:rPr lang="en-US" dirty="0" err="1"/>
              <a:t>Antimaterie</a:t>
            </a:r>
            <a:r>
              <a:rPr lang="en-US" dirty="0"/>
              <a:t> (6 </a:t>
            </a:r>
            <a:r>
              <a:rPr lang="en-US" dirty="0" err="1"/>
              <a:t>Experimente</a:t>
            </a:r>
            <a:r>
              <a:rPr lang="en-US" dirty="0"/>
              <a:t> am </a:t>
            </a:r>
            <a:r>
              <a:rPr lang="en-US" dirty="0" err="1"/>
              <a:t>Antiprotonen</a:t>
            </a:r>
            <a:r>
              <a:rPr lang="en-US" dirty="0"/>
              <a:t> “</a:t>
            </a:r>
            <a:r>
              <a:rPr lang="en-US" dirty="0" err="1"/>
              <a:t>Entschleuniger</a:t>
            </a:r>
            <a:r>
              <a:rPr lang="en-US" dirty="0"/>
              <a:t>” AD)</a:t>
            </a:r>
          </a:p>
          <a:p>
            <a:pPr lvl="2"/>
            <a:r>
              <a:rPr lang="en-US" dirty="0" err="1"/>
              <a:t>Unterschiede</a:t>
            </a:r>
            <a:r>
              <a:rPr lang="en-US" dirty="0"/>
              <a:t> </a:t>
            </a:r>
            <a:r>
              <a:rPr lang="en-US" dirty="0" err="1"/>
              <a:t>zu</a:t>
            </a:r>
            <a:r>
              <a:rPr lang="en-US" dirty="0"/>
              <a:t> </a:t>
            </a:r>
            <a:r>
              <a:rPr lang="en-US" dirty="0" err="1"/>
              <a:t>Materie</a:t>
            </a:r>
            <a:r>
              <a:rPr lang="en-US" dirty="0"/>
              <a:t>, </a:t>
            </a:r>
            <a:r>
              <a:rPr lang="en-US" dirty="0" err="1"/>
              <a:t>Spektroskopie</a:t>
            </a:r>
            <a:r>
              <a:rPr lang="en-US" dirty="0"/>
              <a:t>, </a:t>
            </a:r>
            <a:r>
              <a:rPr lang="en-US" dirty="0" err="1"/>
              <a:t>Anziehung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Schwerefeld</a:t>
            </a:r>
            <a:endParaRPr lang="en-US" dirty="0"/>
          </a:p>
          <a:p>
            <a:pPr lvl="1"/>
            <a:r>
              <a:rPr lang="en-US" dirty="0"/>
              <a:t>Proton-</a:t>
            </a:r>
            <a:r>
              <a:rPr lang="en-US" dirty="0" err="1"/>
              <a:t>Struktur</a:t>
            </a:r>
            <a:r>
              <a:rPr lang="en-US" dirty="0"/>
              <a:t> (COMPASS Experiment)</a:t>
            </a:r>
          </a:p>
          <a:p>
            <a:pPr lvl="1"/>
            <a:r>
              <a:rPr lang="en-US" dirty="0" err="1"/>
              <a:t>seltene</a:t>
            </a:r>
            <a:r>
              <a:rPr lang="en-US" dirty="0"/>
              <a:t> Kaon </a:t>
            </a:r>
            <a:r>
              <a:rPr lang="en-US" dirty="0" err="1"/>
              <a:t>Zerf</a:t>
            </a:r>
            <a:r>
              <a:rPr lang="de-DE" dirty="0" err="1"/>
              <a:t>älle</a:t>
            </a:r>
            <a:r>
              <a:rPr lang="de-DE" dirty="0"/>
              <a:t> (NA62)</a:t>
            </a:r>
          </a:p>
          <a:p>
            <a:pPr lvl="2"/>
            <a:r>
              <a:rPr lang="de-DE" dirty="0"/>
              <a:t>sensitiv auf Abweichungen vom Standardmodell </a:t>
            </a:r>
            <a:endParaRPr lang="en-US" dirty="0"/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4608000" y="6300116"/>
          <a:ext cx="2995612" cy="4544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320480" imgH="215640" progId="Equation.3">
                  <p:embed/>
                </p:oleObj>
              </mc:Choice>
              <mc:Fallback>
                <p:oleObj name="Equation" r:id="rId3" imgW="1320480" imgH="215640" progId="Equation.3">
                  <p:embed/>
                  <p:pic>
                    <p:nvPicPr>
                      <p:cNvPr id="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08000" y="6300116"/>
                        <a:ext cx="2995612" cy="454421"/>
                      </a:xfrm>
                      <a:prstGeom prst="rect">
                        <a:avLst/>
                      </a:prstGeom>
                      <a:solidFill>
                        <a:srgbClr val="FFFF00">
                          <a:alpha val="25000"/>
                        </a:srgbClr>
                      </a:solidFill>
                      <a:ln>
                        <a:solidFill>
                          <a:srgbClr val="00206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703304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Wissenschaftliche</a:t>
            </a:r>
            <a:r>
              <a:rPr lang="en-US" dirty="0"/>
              <a:t> </a:t>
            </a:r>
            <a:r>
              <a:rPr lang="en-US" dirty="0" err="1"/>
              <a:t>Vielfalt</a:t>
            </a:r>
            <a:r>
              <a:rPr lang="en-US" dirty="0"/>
              <a:t> am CERN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7" y="1189038"/>
            <a:ext cx="9805987" cy="5942012"/>
          </a:xfrm>
        </p:spPr>
        <p:txBody>
          <a:bodyPr/>
          <a:lstStyle/>
          <a:p>
            <a:r>
              <a:rPr lang="en-US" dirty="0"/>
              <a:t>ISOLDE </a:t>
            </a:r>
            <a:r>
              <a:rPr lang="en-US" dirty="0" err="1"/>
              <a:t>Radioaktive</a:t>
            </a:r>
            <a:r>
              <a:rPr lang="en-US" dirty="0"/>
              <a:t> </a:t>
            </a:r>
            <a:r>
              <a:rPr lang="en-US" dirty="0" err="1"/>
              <a:t>Ionenstrahlen</a:t>
            </a:r>
            <a:endParaRPr lang="en-US" dirty="0"/>
          </a:p>
          <a:p>
            <a:pPr lvl="1"/>
            <a:r>
              <a:rPr lang="en-US" dirty="0" err="1"/>
              <a:t>Grundlagenforschung</a:t>
            </a:r>
            <a:r>
              <a:rPr lang="en-US" dirty="0"/>
              <a:t> an </a:t>
            </a:r>
            <a:r>
              <a:rPr lang="en-US" dirty="0" err="1"/>
              <a:t>radioaktiven</a:t>
            </a:r>
            <a:r>
              <a:rPr lang="en-US" dirty="0"/>
              <a:t> </a:t>
            </a:r>
            <a:r>
              <a:rPr lang="en-US" dirty="0" err="1"/>
              <a:t>Isotopen</a:t>
            </a:r>
            <a:endParaRPr lang="en-US" dirty="0"/>
          </a:p>
          <a:p>
            <a:pPr lvl="1"/>
            <a:r>
              <a:rPr lang="en-US" dirty="0" err="1"/>
              <a:t>neu</a:t>
            </a:r>
            <a:r>
              <a:rPr lang="en-US" dirty="0"/>
              <a:t>: MEDICIS (</a:t>
            </a:r>
            <a:r>
              <a:rPr lang="en-US" dirty="0" err="1"/>
              <a:t>Produktion</a:t>
            </a:r>
            <a:r>
              <a:rPr lang="en-US" dirty="0"/>
              <a:t> </a:t>
            </a:r>
            <a:r>
              <a:rPr lang="en-US" dirty="0" err="1"/>
              <a:t>radioaktiver</a:t>
            </a:r>
            <a:r>
              <a:rPr lang="en-US" dirty="0"/>
              <a:t> Isotope </a:t>
            </a:r>
            <a:r>
              <a:rPr lang="en-US" dirty="0" err="1"/>
              <a:t>für</a:t>
            </a:r>
            <a:r>
              <a:rPr lang="en-US" dirty="0"/>
              <a:t> die </a:t>
            </a:r>
            <a:r>
              <a:rPr lang="en-US" dirty="0" err="1"/>
              <a:t>Medizinforschung</a:t>
            </a:r>
            <a:r>
              <a:rPr lang="en-US" dirty="0"/>
              <a:t>)</a:t>
            </a:r>
          </a:p>
          <a:p>
            <a:r>
              <a:rPr lang="en-US" dirty="0" err="1"/>
              <a:t>nTOF</a:t>
            </a:r>
            <a:r>
              <a:rPr lang="en-US" dirty="0"/>
              <a:t> (neutron Time-of-Flight Facility)</a:t>
            </a:r>
          </a:p>
          <a:p>
            <a:pPr lvl="1"/>
            <a:r>
              <a:rPr lang="en-US" dirty="0" err="1"/>
              <a:t>nukleare</a:t>
            </a:r>
            <a:r>
              <a:rPr lang="en-US" dirty="0"/>
              <a:t> </a:t>
            </a:r>
            <a:r>
              <a:rPr lang="en-US" dirty="0" err="1"/>
              <a:t>Astrophysik</a:t>
            </a:r>
            <a:r>
              <a:rPr lang="en-US" dirty="0"/>
              <a:t> + </a:t>
            </a:r>
            <a:r>
              <a:rPr lang="en-US" dirty="0" err="1"/>
              <a:t>Kernphysik</a:t>
            </a:r>
            <a:r>
              <a:rPr lang="en-US" dirty="0"/>
              <a:t>,								     </a:t>
            </a:r>
            <a:r>
              <a:rPr lang="en-US" dirty="0" err="1"/>
              <a:t>Dosimetrie</a:t>
            </a:r>
            <a:r>
              <a:rPr lang="en-US" dirty="0"/>
              <a:t> + </a:t>
            </a:r>
            <a:r>
              <a:rPr lang="en-US" dirty="0" err="1"/>
              <a:t>Strahlungsschäden</a:t>
            </a:r>
            <a:endParaRPr lang="en-US" dirty="0"/>
          </a:p>
          <a:p>
            <a:r>
              <a:rPr lang="en-US" dirty="0"/>
              <a:t>CLOUD Experiment</a:t>
            </a:r>
          </a:p>
          <a:p>
            <a:pPr lvl="1"/>
            <a:r>
              <a:rPr lang="en-US" dirty="0" err="1"/>
              <a:t>Einfluß</a:t>
            </a:r>
            <a:r>
              <a:rPr lang="en-US" dirty="0"/>
              <a:t> von </a:t>
            </a:r>
            <a:r>
              <a:rPr lang="en-US" dirty="0" err="1"/>
              <a:t>kosmischer</a:t>
            </a:r>
            <a:r>
              <a:rPr lang="en-US" dirty="0"/>
              <a:t> </a:t>
            </a:r>
            <a:r>
              <a:rPr lang="en-US" dirty="0" err="1"/>
              <a:t>Strahlung</a:t>
            </a:r>
            <a:r>
              <a:rPr lang="en-US" dirty="0"/>
              <a:t> auf die </a:t>
            </a:r>
            <a:r>
              <a:rPr lang="en-US" dirty="0" err="1"/>
              <a:t>Wolkenbildung</a:t>
            </a:r>
            <a:endParaRPr lang="en-US" dirty="0"/>
          </a:p>
          <a:p>
            <a:r>
              <a:rPr lang="en-US" dirty="0"/>
              <a:t>AMS (Alpha Magnetic Spectrometer)</a:t>
            </a:r>
          </a:p>
          <a:p>
            <a:pPr lvl="1"/>
            <a:r>
              <a:rPr lang="en-US" dirty="0" err="1"/>
              <a:t>Suche</a:t>
            </a:r>
            <a:r>
              <a:rPr lang="en-US" dirty="0"/>
              <a:t> </a:t>
            </a:r>
            <a:r>
              <a:rPr lang="en-US" dirty="0" err="1"/>
              <a:t>nach</a:t>
            </a:r>
            <a:r>
              <a:rPr lang="en-US" dirty="0"/>
              <a:t> </a:t>
            </a:r>
            <a:r>
              <a:rPr lang="en-US" dirty="0" err="1"/>
              <a:t>Antimaterie</a:t>
            </a:r>
            <a:r>
              <a:rPr lang="en-US" dirty="0"/>
              <a:t> in </a:t>
            </a:r>
            <a:r>
              <a:rPr lang="en-US" dirty="0" err="1"/>
              <a:t>kosmischer</a:t>
            </a:r>
            <a:r>
              <a:rPr lang="en-US" dirty="0"/>
              <a:t> </a:t>
            </a:r>
            <a:r>
              <a:rPr lang="en-US" dirty="0" err="1"/>
              <a:t>Strahlung</a:t>
            </a:r>
            <a:endParaRPr lang="en-US" dirty="0"/>
          </a:p>
          <a:p>
            <a:pPr lvl="1"/>
            <a:r>
              <a:rPr lang="en-US" dirty="0"/>
              <a:t>Auf der International Space Station									      </a:t>
            </a:r>
            <a:r>
              <a:rPr lang="en-US" dirty="0" err="1"/>
              <a:t>mit</a:t>
            </a:r>
            <a:r>
              <a:rPr lang="en-US" dirty="0"/>
              <a:t> </a:t>
            </a:r>
            <a:r>
              <a:rPr lang="en-US" dirty="0" err="1"/>
              <a:t>vorletztem</a:t>
            </a:r>
            <a:r>
              <a:rPr lang="en-US" dirty="0"/>
              <a:t> Space Shuttle </a:t>
            </a:r>
            <a:r>
              <a:rPr lang="en-US" dirty="0" err="1"/>
              <a:t>Flug</a:t>
            </a:r>
            <a:r>
              <a:rPr lang="en-US" dirty="0"/>
              <a:t>									       STS-134 </a:t>
            </a:r>
            <a:r>
              <a:rPr lang="en-US" dirty="0" err="1"/>
              <a:t>im</a:t>
            </a:r>
            <a:r>
              <a:rPr lang="en-US" dirty="0"/>
              <a:t> Mai 2011</a:t>
            </a:r>
          </a:p>
          <a:p>
            <a:pPr lvl="1"/>
            <a:r>
              <a:rPr lang="en-US" dirty="0"/>
              <a:t>AMS </a:t>
            </a:r>
            <a:r>
              <a:rPr lang="en-US" dirty="0" err="1"/>
              <a:t>Kontrollzentum</a:t>
            </a:r>
            <a:r>
              <a:rPr lang="en-US" dirty="0"/>
              <a:t> am CERN</a:t>
            </a:r>
          </a:p>
          <a:p>
            <a:pPr marL="142875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504" y="2627711"/>
            <a:ext cx="2736304" cy="17055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6840512" y="2843735"/>
            <a:ext cx="720080" cy="225425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" tIns="19440" rIns="9000" bIns="9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lnSpc>
                <a:spcPct val="96000"/>
              </a:lnSpc>
              <a:buClrTx/>
              <a:buFontTx/>
              <a:buNone/>
              <a:defRPr/>
            </a:pPr>
            <a:r>
              <a:rPr lang="en-US" sz="14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400" b="1" dirty="0">
                <a:solidFill>
                  <a:srgbClr val="FF0000"/>
                </a:solidFill>
                <a:latin typeface="Luxi Sans" charset="0"/>
              </a:rPr>
              <a:t>CLOUD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7069495" y="4787951"/>
            <a:ext cx="2898101" cy="2456141"/>
            <a:chOff x="7069493" y="4787949"/>
            <a:chExt cx="2898101" cy="2456141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69493" y="4787949"/>
              <a:ext cx="2898101" cy="245614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5" name="Oval 4"/>
            <p:cNvSpPr>
              <a:spLocks noChangeAspect="1"/>
            </p:cNvSpPr>
            <p:nvPr/>
          </p:nvSpPr>
          <p:spPr bwMode="auto">
            <a:xfrm>
              <a:off x="7300642" y="5659200"/>
              <a:ext cx="889134" cy="889134"/>
            </a:xfrm>
            <a:prstGeom prst="ellipse">
              <a:avLst/>
            </a:prstGeom>
            <a:noFill/>
            <a:ln w="349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921046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lide Number Placeholder 1"/>
          <p:cNvSpPr txBox="1">
            <a:spLocks noGrp="1"/>
          </p:cNvSpPr>
          <p:nvPr/>
        </p:nvSpPr>
        <p:spPr bwMode="auto">
          <a:xfrm>
            <a:off x="7010400" y="6492877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r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fld id="{CE1A9C4C-1871-3348-B7D6-ACA2480456CB}" type="slidenum">
              <a:rPr lang="en-US" sz="1200" b="1" kern="0">
                <a:solidFill>
                  <a:srgbClr val="898989"/>
                </a:solidFill>
              </a:rPr>
              <a:pPr algn="r" defTabSz="9144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t>2</a:t>
            </a:fld>
            <a:endParaRPr lang="en-US" sz="1200" b="1" kern="0" dirty="0">
              <a:solidFill>
                <a:srgbClr val="898989"/>
              </a:solidFill>
            </a:endParaRPr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6905" y="58148"/>
            <a:ext cx="9694878" cy="7250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Rectangle 3"/>
          <p:cNvSpPr txBox="1">
            <a:spLocks noChangeArrowheads="1"/>
          </p:cNvSpPr>
          <p:nvPr/>
        </p:nvSpPr>
        <p:spPr bwMode="auto">
          <a:xfrm>
            <a:off x="359792" y="0"/>
            <a:ext cx="9649072" cy="1763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GB" sz="3600" kern="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</a:t>
            </a:r>
            <a:r>
              <a:rPr lang="en-GB" sz="3600" kern="0" dirty="0" err="1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wurde</a:t>
            </a:r>
            <a:r>
              <a:rPr lang="en-GB" sz="3600" kern="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1954 </a:t>
            </a:r>
            <a:r>
              <a:rPr lang="en-GB" sz="3600" kern="0" dirty="0" err="1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gegr</a:t>
            </a:r>
            <a:r>
              <a:rPr lang="de-DE" sz="3600" kern="0" dirty="0" err="1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ündet</a:t>
            </a:r>
            <a:r>
              <a:rPr lang="en-GB" sz="3600" kern="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: </a:t>
            </a:r>
            <a:r>
              <a:rPr lang="en-GB" kern="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12 </a:t>
            </a:r>
            <a:r>
              <a:rPr lang="en-GB" kern="0" dirty="0" err="1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europäische</a:t>
            </a:r>
            <a:r>
              <a:rPr lang="en-GB" kern="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r>
              <a:rPr lang="en-GB" kern="0" dirty="0" err="1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Länder</a:t>
            </a:r>
            <a:endParaRPr lang="en-GB" kern="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GB" sz="2800" kern="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   </a:t>
            </a:r>
            <a:r>
              <a:rPr lang="en-GB" sz="2800" kern="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“</a:t>
            </a:r>
            <a:r>
              <a:rPr lang="en-GB" sz="2800" kern="0" dirty="0" err="1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Wissenschaft</a:t>
            </a:r>
            <a:r>
              <a:rPr lang="en-GB" sz="2800" kern="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r>
              <a:rPr lang="en-GB" sz="2800" kern="0" dirty="0" err="1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für</a:t>
            </a:r>
            <a:r>
              <a:rPr lang="en-GB" sz="2800" kern="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den </a:t>
            </a:r>
            <a:r>
              <a:rPr lang="en-GB" sz="2800" kern="0" dirty="0" err="1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Frieden</a:t>
            </a:r>
            <a:r>
              <a:rPr lang="en-GB" sz="2800" kern="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”</a:t>
            </a:r>
          </a:p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en-GB" sz="1000" kern="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GB" sz="3200" kern="0" dirty="0" err="1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Heute</a:t>
            </a:r>
            <a:r>
              <a:rPr lang="en-GB" sz="3200" kern="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: 23 </a:t>
            </a:r>
            <a:r>
              <a:rPr lang="en-GB" sz="3200" kern="0" dirty="0" err="1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Mitgliedsländer</a:t>
            </a:r>
            <a:r>
              <a:rPr lang="en-GB" sz="3200" kern="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r>
              <a:rPr lang="en-GB" sz="1800" kern="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(</a:t>
            </a:r>
            <a:r>
              <a:rPr lang="en-GB" sz="1800" kern="0" dirty="0" err="1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zuletzt</a:t>
            </a:r>
            <a:r>
              <a:rPr lang="en-GB" sz="1800" kern="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: </a:t>
            </a:r>
            <a:r>
              <a:rPr lang="en-GB" sz="1800" kern="0" dirty="0" err="1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Serbien</a:t>
            </a:r>
            <a:r>
              <a:rPr lang="en-GB" sz="1800" kern="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, 24. </a:t>
            </a:r>
            <a:r>
              <a:rPr lang="en-GB" sz="1800" kern="0" dirty="0" err="1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März</a:t>
            </a:r>
            <a:r>
              <a:rPr lang="en-GB" sz="1800" kern="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2019)	</a:t>
            </a:r>
            <a:endParaRPr lang="en-GB" sz="2000" kern="0" dirty="0">
              <a:solidFill>
                <a:srgbClr val="003366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37" name="Rectangle 5"/>
          <p:cNvSpPr txBox="1">
            <a:spLocks noChangeArrowheads="1"/>
          </p:cNvSpPr>
          <p:nvPr/>
        </p:nvSpPr>
        <p:spPr bwMode="auto">
          <a:xfrm>
            <a:off x="1367904" y="3851845"/>
            <a:ext cx="7171184" cy="3309232"/>
          </a:xfrm>
          <a:prstGeom prst="rect">
            <a:avLst/>
          </a:prstGeom>
          <a:gradFill rotWithShape="1">
            <a:gsLst>
              <a:gs pos="0">
                <a:srgbClr val="235D81">
                  <a:alpha val="70000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85725" defTabSz="914400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65000"/>
              <a:defRPr/>
            </a:pPr>
            <a:r>
              <a:rPr lang="en-GB" sz="1800" b="1" kern="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Mitgliedsländer</a:t>
            </a:r>
            <a:r>
              <a:rPr lang="en-GB" sz="1800" b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en-GB" sz="1800" b="1" kern="0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600" kern="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Belgien</a:t>
            </a:r>
            <a:r>
              <a:rPr lang="en-GB" sz="1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GB" sz="1600" kern="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Bulgarien</a:t>
            </a:r>
            <a:r>
              <a:rPr lang="en-GB" sz="1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GB" sz="1600" kern="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Dänemark</a:t>
            </a:r>
            <a:r>
              <a:rPr lang="en-GB" sz="1600" kern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Deutschland, </a:t>
            </a:r>
            <a:r>
              <a:rPr lang="en-GB" sz="1600" kern="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Finnland</a:t>
            </a:r>
            <a:r>
              <a:rPr lang="en-GB" sz="1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GB" sz="1600" kern="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Frankreich</a:t>
            </a:r>
            <a:r>
              <a:rPr lang="en-GB" sz="1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GB" sz="1600" kern="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Griechenland</a:t>
            </a:r>
            <a:r>
              <a:rPr lang="en-GB" sz="1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GB" sz="1600" kern="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Großbritannien</a:t>
            </a:r>
            <a:r>
              <a:rPr lang="en-GB" sz="1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Israel, </a:t>
            </a:r>
            <a:r>
              <a:rPr lang="en-GB" sz="1600" kern="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Italien</a:t>
            </a:r>
            <a:r>
              <a:rPr lang="en-GB" sz="1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GB" sz="1600" kern="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Niederlande</a:t>
            </a:r>
            <a:r>
              <a:rPr lang="en-GB" sz="1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GB" sz="1600" kern="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Norwegen</a:t>
            </a:r>
            <a:r>
              <a:rPr lang="en-GB" sz="1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GB" sz="1600" kern="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Österreich</a:t>
            </a:r>
            <a:r>
              <a:rPr lang="en-GB" sz="1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GB" sz="1600" kern="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Polen</a:t>
            </a:r>
            <a:r>
              <a:rPr lang="en-GB" sz="1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Portugal, </a:t>
            </a:r>
            <a:r>
              <a:rPr lang="en-GB" sz="1600" kern="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Rumänien</a:t>
            </a:r>
            <a:r>
              <a:rPr lang="en-GB" sz="1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GB" sz="1600" kern="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Schweden</a:t>
            </a:r>
            <a:r>
              <a:rPr lang="en-GB" sz="1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Schweiz, </a:t>
            </a:r>
            <a:r>
              <a:rPr lang="en-GB" sz="1600" kern="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Serbien</a:t>
            </a:r>
            <a:r>
              <a:rPr lang="en-GB" sz="1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GB" sz="1600" kern="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Slovakien</a:t>
            </a:r>
            <a:r>
              <a:rPr lang="en-GB" sz="1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GB" sz="1600" kern="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Spanien</a:t>
            </a:r>
            <a:r>
              <a:rPr lang="en-GB" sz="1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GB" sz="1600" kern="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Tschechische</a:t>
            </a:r>
            <a:r>
              <a:rPr lang="en-GB" sz="1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600" kern="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Republik</a:t>
            </a:r>
            <a:r>
              <a:rPr lang="en-GB" sz="1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GB" sz="1600" kern="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Ungarn</a:t>
            </a:r>
            <a:endParaRPr lang="en-GB" sz="1600" kern="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5725" defTabSz="914400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65000"/>
              <a:defRPr/>
            </a:pPr>
            <a:r>
              <a:rPr lang="de-DE" sz="1800" b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Assoziierte Mitglieder in der Vorstufe zur Mitgliedschaft</a:t>
            </a:r>
            <a:r>
              <a:rPr lang="en-US" sz="1800" b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en-US" sz="1800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     </a:t>
            </a:r>
            <a:r>
              <a:rPr lang="en-US" sz="1600" kern="0" dirty="0" err="1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Estland</a:t>
            </a:r>
            <a:r>
              <a:rPr lang="en-US" sz="1600" kern="0" dirty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1600" kern="0" dirty="0" err="1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Slowenien</a:t>
            </a:r>
            <a:r>
              <a:rPr lang="en-US" sz="1600" kern="0" dirty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1600" kern="0" dirty="0" err="1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Zypern</a:t>
            </a:r>
            <a:endParaRPr lang="en-US" sz="1600" kern="0" dirty="0">
              <a:solidFill>
                <a:srgbClr val="EAEAE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5725" defTabSz="914400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65000"/>
              <a:defRPr/>
            </a:pPr>
            <a:r>
              <a:rPr lang="de-DE" sz="1800" b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Assoziierte Mitglieder</a:t>
            </a:r>
            <a:r>
              <a:rPr lang="en-US" sz="1800" b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1600" kern="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Indien</a:t>
            </a:r>
            <a:r>
              <a:rPr lang="en-US" sz="1600" kern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1600" kern="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Kroatien</a:t>
            </a:r>
            <a:r>
              <a:rPr lang="en-US" sz="1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1600" kern="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Lettland</a:t>
            </a:r>
            <a:r>
              <a:rPr lang="en-US" sz="1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1600" kern="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Litauen</a:t>
            </a:r>
            <a:r>
              <a:rPr lang="en-US" sz="1600" kern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Pakistan, T</a:t>
            </a:r>
            <a:r>
              <a:rPr lang="de-DE" sz="1600" kern="0" dirty="0" err="1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ürkei</a:t>
            </a:r>
            <a:r>
              <a:rPr lang="de-DE" sz="1600" kern="0" dirty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1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Ukraine</a:t>
            </a:r>
          </a:p>
          <a:p>
            <a:pPr marL="85725" defTabSz="914400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65000"/>
              <a:defRPr/>
            </a:pPr>
            <a:r>
              <a:rPr lang="en-GB" sz="1800" b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Beobachter:</a:t>
            </a:r>
            <a:r>
              <a:rPr lang="en-GB" sz="1800" b="1" kern="0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Japan, </a:t>
            </a:r>
            <a:r>
              <a:rPr lang="en-GB" sz="1600" kern="0" dirty="0" err="1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Rußland</a:t>
            </a:r>
            <a:r>
              <a:rPr lang="en-GB" sz="1600" kern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en-GB" sz="1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GB" sz="1600" kern="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Vereinigte</a:t>
            </a:r>
            <a:r>
              <a:rPr lang="en-GB" sz="1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600" kern="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Staaten</a:t>
            </a:r>
            <a:r>
              <a:rPr lang="en-GB" sz="1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von Amerika;         </a:t>
            </a:r>
            <a:r>
              <a:rPr lang="en-GB" sz="1600" kern="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Europäische</a:t>
            </a:r>
            <a:r>
              <a:rPr lang="en-GB" sz="1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600" kern="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Kommission</a:t>
            </a:r>
            <a:r>
              <a:rPr lang="en-GB" sz="1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1600" kern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Joint Institute for Nuclear Research (JINR)*</a:t>
            </a:r>
            <a:r>
              <a:rPr lang="en-GB" sz="1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UNESCO</a:t>
            </a:r>
            <a:endParaRPr lang="en-US" sz="800" kern="0" dirty="0">
              <a:solidFill>
                <a:srgbClr val="EAEAE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5725" defTabSz="914400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65000"/>
              <a:defRPr/>
            </a:pPr>
            <a:r>
              <a:rPr lang="de-DE" sz="1800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Länder mit der Absicht auf (assoziierte) Mitgliedschaft:</a:t>
            </a:r>
            <a:r>
              <a:rPr lang="en-US" sz="1800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     </a:t>
            </a:r>
            <a:r>
              <a:rPr lang="en-US" sz="1600" kern="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Brasilien</a:t>
            </a:r>
            <a:r>
              <a:rPr lang="en-US" sz="160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1600" kern="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Irland</a:t>
            </a:r>
            <a:endParaRPr lang="en-US" sz="1600" kern="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9" name="Picture 38" descr="cern_logo_1.png"/>
          <p:cNvPicPr>
            <a:picLocks noChangeAspect="1"/>
          </p:cNvPicPr>
          <p:nvPr/>
        </p:nvPicPr>
        <p:blipFill>
          <a:blip r:embed="rId4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305" y="6675439"/>
            <a:ext cx="493870" cy="485638"/>
          </a:xfrm>
          <a:prstGeom prst="rect">
            <a:avLst/>
          </a:prstGeom>
        </p:spPr>
      </p:pic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799952" y="1724510"/>
            <a:ext cx="7488832" cy="600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r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GB" kern="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8 </a:t>
            </a:r>
            <a:r>
              <a:rPr lang="en-GB" kern="0" dirty="0" err="1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assoziierte</a:t>
            </a:r>
            <a:r>
              <a:rPr lang="en-GB" kern="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r>
              <a:rPr lang="en-GB" kern="0" dirty="0" err="1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Mitgliedsländer</a:t>
            </a:r>
            <a:r>
              <a:rPr lang="en-GB" kern="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r>
              <a:rPr lang="en-GB" kern="0" dirty="0" err="1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oder</a:t>
            </a:r>
            <a:r>
              <a:rPr lang="en-GB" kern="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r>
              <a:rPr lang="en-GB" kern="0" dirty="0" err="1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Beitrittskandidaten</a:t>
            </a:r>
            <a:r>
              <a:rPr lang="en-GB" kern="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r>
              <a:rPr lang="en-GB" sz="1400" kern="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(</a:t>
            </a:r>
            <a:r>
              <a:rPr lang="en-GB" sz="1400" kern="0" dirty="0" err="1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zuletzt</a:t>
            </a:r>
            <a:r>
              <a:rPr lang="en-GB" sz="1400" kern="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: </a:t>
            </a:r>
            <a:r>
              <a:rPr lang="en-GB" sz="1400" kern="0" dirty="0" err="1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Lettland</a:t>
            </a:r>
            <a:r>
              <a:rPr lang="en-GB" sz="1400" kern="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, 2. August 2021)</a:t>
            </a:r>
            <a:endParaRPr lang="en-GB" sz="1600" kern="0" dirty="0">
              <a:solidFill>
                <a:srgbClr val="003366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E1876ECD-2440-DE43-9F8A-AA502454E9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7904" y="2339677"/>
            <a:ext cx="5095031" cy="1363770"/>
          </a:xfrm>
          <a:prstGeom prst="rect">
            <a:avLst/>
          </a:prstGeom>
          <a:gradFill rotWithShape="1">
            <a:gsLst>
              <a:gs pos="0">
                <a:srgbClr val="235D81">
                  <a:alpha val="70000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171450" lvl="0" indent="-171450" defTabSz="914400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Pct val="65000"/>
              <a:defRPr/>
            </a:pPr>
            <a:r>
              <a:rPr lang="en-GB" sz="2000" kern="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</a:t>
            </a:r>
            <a:r>
              <a:rPr lang="en-GB" sz="2000" kern="0" dirty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~</a:t>
            </a:r>
            <a:r>
              <a:rPr lang="en-GB" sz="2000" kern="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 </a:t>
            </a:r>
            <a:r>
              <a:rPr lang="en-GB" sz="2000" kern="0" dirty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2’600 Staff (</a:t>
            </a:r>
            <a:r>
              <a:rPr lang="en-GB" sz="2000" kern="0" dirty="0" err="1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Angestellte</a:t>
            </a:r>
            <a:r>
              <a:rPr lang="en-GB" sz="2000" kern="0" dirty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)</a:t>
            </a:r>
          </a:p>
          <a:p>
            <a:pPr marL="171450" lvl="0" indent="-171450" defTabSz="914400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Pct val="65000"/>
              <a:defRPr/>
            </a:pPr>
            <a:r>
              <a:rPr lang="en-GB" sz="2000" kern="0" dirty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~      800 Fellows (</a:t>
            </a:r>
            <a:r>
              <a:rPr lang="en-GB" sz="2000" kern="0" dirty="0" err="1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Stipendiaten</a:t>
            </a:r>
            <a:r>
              <a:rPr lang="en-GB" sz="2000" kern="0" dirty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)</a:t>
            </a:r>
          </a:p>
          <a:p>
            <a:pPr marL="171450" lvl="0" indent="-171450" defTabSz="914400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Pct val="65000"/>
              <a:defRPr/>
            </a:pPr>
            <a:r>
              <a:rPr lang="en-GB" sz="2000" kern="0" dirty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~ 12’500 “User” (</a:t>
            </a:r>
            <a:r>
              <a:rPr lang="en-GB" sz="2000" kern="0" dirty="0" err="1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Gastwissenschaftler</a:t>
            </a:r>
            <a:r>
              <a:rPr lang="en-GB" sz="2000" kern="0" dirty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)</a:t>
            </a:r>
          </a:p>
          <a:p>
            <a:pPr marL="171450" lvl="0" indent="-171450" defTabSz="914400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Pct val="65000"/>
              <a:defRPr/>
            </a:pPr>
            <a:r>
              <a:rPr lang="en-GB" sz="2000" kern="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~    1000 </a:t>
            </a:r>
            <a:r>
              <a:rPr lang="en-GB" sz="2000" kern="0" dirty="0" err="1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weiteres</a:t>
            </a:r>
            <a:r>
              <a:rPr lang="en-GB" sz="2000" kern="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Personal</a:t>
            </a:r>
            <a:endParaRPr lang="en-US" sz="1600" kern="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5">
            <a:extLst>
              <a:ext uri="{FF2B5EF4-FFF2-40B4-BE49-F238E27FC236}">
                <a16:creationId xmlns:a16="http://schemas.microsoft.com/office/drawing/2014/main" id="{1DA7662C-AF3B-9F2C-94A6-FB15B8E969BE}"/>
              </a:ext>
            </a:extLst>
          </p:cNvPr>
          <p:cNvSpPr txBox="1">
            <a:spLocks noChangeArrowheads="1"/>
          </p:cNvSpPr>
          <p:nvPr/>
        </p:nvSpPr>
        <p:spPr bwMode="auto">
          <a:xfrm rot="20884438">
            <a:off x="7957419" y="5659964"/>
            <a:ext cx="1929097" cy="542822"/>
          </a:xfrm>
          <a:prstGeom prst="rect">
            <a:avLst/>
          </a:prstGeom>
          <a:gradFill rotWithShape="1">
            <a:gsLst>
              <a:gs pos="0">
                <a:srgbClr val="235D81">
                  <a:alpha val="70000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solidFill>
              <a:srgbClr val="FFFD78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lvl="0" defTabSz="914400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Pct val="65000"/>
              <a:defRPr/>
            </a:pPr>
            <a:r>
              <a:rPr lang="en-GB" sz="1050" kern="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* = </a:t>
            </a:r>
            <a:r>
              <a:rPr lang="en-GB" sz="1050" kern="0" dirty="0" err="1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ausgesetzt</a:t>
            </a:r>
            <a:r>
              <a:rPr lang="en-GB" sz="1050" kern="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</a:t>
            </a:r>
            <a:r>
              <a:rPr lang="en-GB" sz="1050" kern="0" dirty="0" err="1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seit</a:t>
            </a:r>
            <a:endParaRPr lang="en-GB" sz="1050" kern="0" dirty="0">
              <a:solidFill>
                <a:srgbClr val="EAEAEA"/>
              </a:solidFill>
              <a:effectLst>
                <a:outerShdw blurRad="50800" dist="38100" dir="2700000">
                  <a:srgbClr val="000000"/>
                </a:outerShdw>
              </a:effectLst>
            </a:endParaRPr>
          </a:p>
          <a:p>
            <a:pPr lvl="0" defTabSz="914400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Pct val="65000"/>
              <a:defRPr/>
            </a:pPr>
            <a:r>
              <a:rPr lang="en-GB" sz="1050" kern="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8. </a:t>
            </a:r>
            <a:r>
              <a:rPr lang="en-GB" sz="1050" kern="0" dirty="0" err="1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März</a:t>
            </a:r>
            <a:r>
              <a:rPr lang="en-GB" sz="1050" kern="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2022 (</a:t>
            </a:r>
            <a:r>
              <a:rPr lang="en-GB" sz="1050" kern="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Rußland</a:t>
            </a:r>
            <a:r>
              <a:rPr lang="en-GB" sz="105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GB" sz="1050" kern="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bzw</a:t>
            </a:r>
            <a:r>
              <a:rPr lang="en-GB" sz="105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lvl="0" defTabSz="914400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Pct val="65000"/>
              <a:defRPr/>
            </a:pPr>
            <a:r>
              <a:rPr lang="en-GB" sz="105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25. </a:t>
            </a:r>
            <a:r>
              <a:rPr lang="en-GB" sz="1050" kern="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März</a:t>
            </a:r>
            <a:r>
              <a:rPr lang="en-GB" sz="1050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2022 (JINR)</a:t>
            </a:r>
            <a:endParaRPr lang="en-US" sz="1050" kern="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844230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/>
              <a:t>Aufgabenteilung</a:t>
            </a:r>
            <a:r>
              <a:rPr lang="en-US"/>
              <a:t> </a:t>
            </a:r>
            <a:r>
              <a:rPr lang="en-US" err="1"/>
              <a:t>im</a:t>
            </a:r>
            <a:r>
              <a:rPr lang="en-US"/>
              <a:t> CERN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err="1"/>
              <a:t>Hauptanteil</a:t>
            </a:r>
            <a:r>
              <a:rPr lang="en-US"/>
              <a:t> der CERN </a:t>
            </a:r>
            <a:r>
              <a:rPr lang="en-US" err="1"/>
              <a:t>Angestellten</a:t>
            </a:r>
            <a:r>
              <a:rPr lang="en-US"/>
              <a:t>: </a:t>
            </a:r>
            <a:r>
              <a:rPr lang="en-US" err="1">
                <a:solidFill>
                  <a:srgbClr val="FF0000"/>
                </a:solidFill>
              </a:rPr>
              <a:t>Ingenieure</a:t>
            </a:r>
            <a:r>
              <a:rPr lang="en-US">
                <a:solidFill>
                  <a:srgbClr val="FF0000"/>
                </a:solidFill>
              </a:rPr>
              <a:t> und </a:t>
            </a:r>
            <a:r>
              <a:rPr lang="en-US" err="1">
                <a:solidFill>
                  <a:srgbClr val="FF0000"/>
                </a:solidFill>
              </a:rPr>
              <a:t>Techniker</a:t>
            </a:r>
            <a:endParaRPr lang="en-US">
              <a:solidFill>
                <a:srgbClr val="FF0000"/>
              </a:solidFill>
            </a:endParaRPr>
          </a:p>
          <a:p>
            <a:pPr lvl="1"/>
            <a:r>
              <a:rPr lang="en-US" err="1"/>
              <a:t>nur</a:t>
            </a:r>
            <a:r>
              <a:rPr lang="en-US"/>
              <a:t> 13% </a:t>
            </a:r>
            <a:r>
              <a:rPr lang="en-US" err="1"/>
              <a:t>Physiker</a:t>
            </a:r>
            <a:endParaRPr lang="en-US"/>
          </a:p>
          <a:p>
            <a:r>
              <a:rPr lang="en-US"/>
              <a:t>CERN </a:t>
            </a:r>
            <a:r>
              <a:rPr lang="en-US" err="1"/>
              <a:t>ist</a:t>
            </a:r>
            <a:r>
              <a:rPr lang="en-US"/>
              <a:t> </a:t>
            </a:r>
            <a:r>
              <a:rPr lang="en-US" err="1"/>
              <a:t>beides</a:t>
            </a:r>
            <a:r>
              <a:rPr lang="en-US"/>
              <a:t>:									     </a:t>
            </a:r>
            <a:r>
              <a:rPr lang="en-US" err="1"/>
              <a:t>Technologielabor</a:t>
            </a:r>
            <a:r>
              <a:rPr lang="en-US"/>
              <a:t> + </a:t>
            </a:r>
            <a:r>
              <a:rPr lang="en-US" err="1"/>
              <a:t>wissenschaftliches</a:t>
            </a:r>
            <a:r>
              <a:rPr lang="en-US"/>
              <a:t> </a:t>
            </a:r>
            <a:r>
              <a:rPr lang="en-US" err="1"/>
              <a:t>Zentrum</a:t>
            </a:r>
            <a:endParaRPr lang="en-US"/>
          </a:p>
          <a:p>
            <a:pPr lvl="1"/>
            <a:r>
              <a:rPr lang="en-US"/>
              <a:t>CERN </a:t>
            </a:r>
            <a:r>
              <a:rPr lang="en-US" err="1"/>
              <a:t>Angestellte</a:t>
            </a:r>
            <a:r>
              <a:rPr lang="en-US"/>
              <a:t>: </a:t>
            </a:r>
            <a:r>
              <a:rPr lang="en-US" err="1">
                <a:solidFill>
                  <a:srgbClr val="FF0000"/>
                </a:solidFill>
              </a:rPr>
              <a:t>Technologie</a:t>
            </a:r>
            <a:r>
              <a:rPr lang="en-US">
                <a:solidFill>
                  <a:srgbClr val="FF0000"/>
                </a:solidFill>
              </a:rPr>
              <a:t> </a:t>
            </a:r>
            <a:r>
              <a:rPr lang="en-US" sz="1000" b="0">
                <a:solidFill>
                  <a:schemeClr val="tx1"/>
                </a:solidFill>
              </a:rPr>
              <a:t>(</a:t>
            </a:r>
            <a:r>
              <a:rPr lang="en-US" sz="1000" b="0" err="1">
                <a:solidFill>
                  <a:schemeClr val="tx1"/>
                </a:solidFill>
              </a:rPr>
              <a:t>hauptsächlich</a:t>
            </a:r>
            <a:r>
              <a:rPr lang="en-US" sz="1000" b="0">
                <a:solidFill>
                  <a:schemeClr val="tx1"/>
                </a:solidFill>
              </a:rPr>
              <a:t>)</a:t>
            </a:r>
          </a:p>
          <a:p>
            <a:pPr lvl="2"/>
            <a:r>
              <a:rPr lang="en-US">
                <a:solidFill>
                  <a:srgbClr val="0432FF"/>
                </a:solidFill>
              </a:rPr>
              <a:t>Design, </a:t>
            </a:r>
            <a:r>
              <a:rPr lang="en-US" err="1">
                <a:solidFill>
                  <a:srgbClr val="0432FF"/>
                </a:solidFill>
              </a:rPr>
              <a:t>Bau</a:t>
            </a:r>
            <a:r>
              <a:rPr lang="en-US">
                <a:solidFill>
                  <a:srgbClr val="0432FF"/>
                </a:solidFill>
              </a:rPr>
              <a:t> und </a:t>
            </a:r>
            <a:r>
              <a:rPr lang="en-US" err="1">
                <a:solidFill>
                  <a:srgbClr val="0432FF"/>
                </a:solidFill>
              </a:rPr>
              <a:t>Betrieb</a:t>
            </a:r>
            <a:r>
              <a:rPr lang="en-US">
                <a:solidFill>
                  <a:srgbClr val="0432FF"/>
                </a:solidFill>
              </a:rPr>
              <a:t> grosser </a:t>
            </a:r>
            <a:r>
              <a:rPr lang="en-US" err="1">
                <a:solidFill>
                  <a:srgbClr val="0432FF"/>
                </a:solidFill>
              </a:rPr>
              <a:t>Beschleunigeranlagen</a:t>
            </a:r>
            <a:r>
              <a:rPr lang="en-US">
                <a:solidFill>
                  <a:srgbClr val="0432FF"/>
                </a:solidFill>
              </a:rPr>
              <a:t> </a:t>
            </a:r>
            <a:r>
              <a:rPr lang="en-US"/>
              <a:t>(</a:t>
            </a:r>
            <a:r>
              <a:rPr lang="en-US" err="1"/>
              <a:t>Infrastruktur</a:t>
            </a:r>
            <a:r>
              <a:rPr lang="en-US"/>
              <a:t> “provider”)</a:t>
            </a:r>
          </a:p>
          <a:p>
            <a:pPr lvl="1"/>
            <a:r>
              <a:rPr lang="en-US"/>
              <a:t>CERN </a:t>
            </a:r>
            <a:r>
              <a:rPr lang="en-US" err="1"/>
              <a:t>Gastwissenschaftler</a:t>
            </a:r>
            <a:r>
              <a:rPr lang="en-US"/>
              <a:t> </a:t>
            </a:r>
            <a:r>
              <a:rPr lang="en-US" err="1"/>
              <a:t>aus</a:t>
            </a:r>
            <a:r>
              <a:rPr lang="en-US"/>
              <a:t> </a:t>
            </a:r>
            <a:r>
              <a:rPr lang="en-US" err="1"/>
              <a:t>Universitäten</a:t>
            </a:r>
            <a:r>
              <a:rPr lang="en-US"/>
              <a:t> und </a:t>
            </a:r>
            <a:r>
              <a:rPr lang="en-US" err="1"/>
              <a:t>anderen</a:t>
            </a:r>
            <a:r>
              <a:rPr lang="en-US"/>
              <a:t> </a:t>
            </a:r>
            <a:r>
              <a:rPr lang="en-US" err="1"/>
              <a:t>Forschungszentren</a:t>
            </a:r>
            <a:r>
              <a:rPr lang="en-US"/>
              <a:t>: </a:t>
            </a:r>
            <a:r>
              <a:rPr lang="en-US" err="1">
                <a:solidFill>
                  <a:srgbClr val="FF0000"/>
                </a:solidFill>
              </a:rPr>
              <a:t>Wissenschaft</a:t>
            </a:r>
            <a:r>
              <a:rPr lang="en-US">
                <a:solidFill>
                  <a:srgbClr val="FF0000"/>
                </a:solidFill>
              </a:rPr>
              <a:t> </a:t>
            </a:r>
            <a:r>
              <a:rPr lang="en-US" sz="1000" b="0">
                <a:solidFill>
                  <a:schemeClr val="tx1"/>
                </a:solidFill>
              </a:rPr>
              <a:t>(</a:t>
            </a:r>
            <a:r>
              <a:rPr lang="en-US" sz="1000" b="0" err="1">
                <a:solidFill>
                  <a:schemeClr val="tx1"/>
                </a:solidFill>
              </a:rPr>
              <a:t>hauptsächlich</a:t>
            </a:r>
            <a:r>
              <a:rPr lang="en-US" sz="1000" b="0">
                <a:solidFill>
                  <a:schemeClr val="tx1"/>
                </a:solidFill>
              </a:rPr>
              <a:t>)</a:t>
            </a:r>
          </a:p>
          <a:p>
            <a:pPr lvl="2"/>
            <a:r>
              <a:rPr lang="en-US">
                <a:solidFill>
                  <a:srgbClr val="0432FF"/>
                </a:solidFill>
              </a:rPr>
              <a:t>Design, </a:t>
            </a:r>
            <a:r>
              <a:rPr lang="en-US" err="1">
                <a:solidFill>
                  <a:srgbClr val="0432FF"/>
                </a:solidFill>
              </a:rPr>
              <a:t>Bau</a:t>
            </a:r>
            <a:r>
              <a:rPr lang="en-US">
                <a:solidFill>
                  <a:srgbClr val="0432FF"/>
                </a:solidFill>
              </a:rPr>
              <a:t>, </a:t>
            </a:r>
            <a:r>
              <a:rPr lang="en-US" err="1">
                <a:solidFill>
                  <a:srgbClr val="0432FF"/>
                </a:solidFill>
              </a:rPr>
              <a:t>Betrieb</a:t>
            </a:r>
            <a:r>
              <a:rPr lang="en-US">
                <a:solidFill>
                  <a:srgbClr val="0432FF"/>
                </a:solidFill>
              </a:rPr>
              <a:t> der </a:t>
            </a:r>
            <a:r>
              <a:rPr lang="en-US" err="1">
                <a:solidFill>
                  <a:srgbClr val="0432FF"/>
                </a:solidFill>
              </a:rPr>
              <a:t>Teilchendetektoren</a:t>
            </a:r>
            <a:r>
              <a:rPr lang="en-US">
                <a:solidFill>
                  <a:srgbClr val="0432FF"/>
                </a:solidFill>
              </a:rPr>
              <a:t> und </a:t>
            </a:r>
            <a:r>
              <a:rPr lang="en-US" err="1">
                <a:solidFill>
                  <a:srgbClr val="0432FF"/>
                </a:solidFill>
              </a:rPr>
              <a:t>Physikdatenanalyse</a:t>
            </a:r>
            <a:endParaRPr lang="en-US">
              <a:solidFill>
                <a:srgbClr val="0432FF"/>
              </a:solidFill>
            </a:endParaRPr>
          </a:p>
          <a:p>
            <a:r>
              <a:rPr lang="en-US" err="1"/>
              <a:t>Teilchenkollisionspunkt</a:t>
            </a:r>
            <a:r>
              <a:rPr lang="en-US"/>
              <a:t> </a:t>
            </a:r>
            <a:r>
              <a:rPr lang="en-US" err="1"/>
              <a:t>ist</a:t>
            </a:r>
            <a:r>
              <a:rPr lang="en-US"/>
              <a:t> </a:t>
            </a:r>
            <a:r>
              <a:rPr lang="en-US" err="1"/>
              <a:t>Schnittstelle</a:t>
            </a:r>
            <a:r>
              <a:rPr lang="en-US"/>
              <a:t> </a:t>
            </a:r>
            <a:r>
              <a:rPr lang="en-US" err="1"/>
              <a:t>zwischen</a:t>
            </a:r>
            <a:r>
              <a:rPr lang="en-US"/>
              <a:t> CERN </a:t>
            </a:r>
            <a:r>
              <a:rPr lang="en-US" err="1"/>
              <a:t>Angestellten</a:t>
            </a:r>
            <a:r>
              <a:rPr lang="en-US"/>
              <a:t> und </a:t>
            </a:r>
            <a:r>
              <a:rPr lang="en-US" err="1"/>
              <a:t>Gastwissenschaftlern</a:t>
            </a:r>
            <a:endParaRPr lang="en-US"/>
          </a:p>
          <a:p>
            <a:pPr lvl="1"/>
            <a:r>
              <a:rPr lang="en-US" err="1"/>
              <a:t>Erzeugung</a:t>
            </a:r>
            <a:r>
              <a:rPr lang="en-US"/>
              <a:t> der </a:t>
            </a:r>
            <a:r>
              <a:rPr lang="en-US" err="1"/>
              <a:t>Kollisionen</a:t>
            </a:r>
            <a:endParaRPr lang="en-US"/>
          </a:p>
          <a:p>
            <a:pPr lvl="2"/>
            <a:r>
              <a:rPr lang="en-US">
                <a:solidFill>
                  <a:srgbClr val="FF0000"/>
                </a:solidFill>
              </a:rPr>
              <a:t>CERN </a:t>
            </a:r>
            <a:r>
              <a:rPr lang="en-US" err="1">
                <a:solidFill>
                  <a:srgbClr val="FF0000"/>
                </a:solidFill>
              </a:rPr>
              <a:t>Angestellte</a:t>
            </a:r>
            <a:endParaRPr lang="en-US">
              <a:solidFill>
                <a:srgbClr val="FF0000"/>
              </a:solidFill>
            </a:endParaRPr>
          </a:p>
          <a:p>
            <a:pPr lvl="1"/>
            <a:r>
              <a:rPr lang="en-US" err="1"/>
              <a:t>Vermessung</a:t>
            </a:r>
            <a:r>
              <a:rPr lang="en-US"/>
              <a:t> und </a:t>
            </a:r>
            <a:r>
              <a:rPr lang="en-US" err="1"/>
              <a:t>Analyse</a:t>
            </a:r>
            <a:r>
              <a:rPr lang="en-US"/>
              <a:t> der </a:t>
            </a:r>
            <a:r>
              <a:rPr lang="en-US" err="1"/>
              <a:t>Kollisionen</a:t>
            </a:r>
            <a:endParaRPr lang="en-US"/>
          </a:p>
          <a:p>
            <a:pPr lvl="2"/>
            <a:r>
              <a:rPr lang="en-US" err="1">
                <a:solidFill>
                  <a:srgbClr val="FF0000"/>
                </a:solidFill>
              </a:rPr>
              <a:t>Gastwissenschaftler</a:t>
            </a:r>
            <a:endParaRPr lang="en-US">
              <a:solidFill>
                <a:srgbClr val="FF0000"/>
              </a:solidFill>
            </a:endParaRPr>
          </a:p>
          <a:p>
            <a:pPr marL="500063" lvl="1" indent="0">
              <a:buNone/>
            </a:pPr>
            <a:endParaRPr lang="en-US"/>
          </a:p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E20E541-1C09-1643-8316-2E46C03900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504" y="5364013"/>
            <a:ext cx="2520280" cy="189020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832895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9096" y="267762"/>
            <a:ext cx="9822184" cy="6747875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2" name="Group 1"/>
          <p:cNvGrpSpPr/>
          <p:nvPr/>
        </p:nvGrpSpPr>
        <p:grpSpPr>
          <a:xfrm>
            <a:off x="143768" y="2411685"/>
            <a:ext cx="1944216" cy="180001"/>
            <a:chOff x="260406" y="3764729"/>
            <a:chExt cx="1670678" cy="17798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Rectangle 3"/>
            <p:cNvSpPr/>
            <p:nvPr/>
          </p:nvSpPr>
          <p:spPr>
            <a:xfrm>
              <a:off x="260406" y="3764729"/>
              <a:ext cx="1170811" cy="177983"/>
            </a:xfrm>
            <a:prstGeom prst="rect">
              <a:avLst/>
            </a:prstGeom>
            <a:solidFill>
              <a:srgbClr val="FFFF99">
                <a:alpha val="20000"/>
              </a:srgbClr>
            </a:solidFill>
            <a:ln w="36720">
              <a:solidFill>
                <a:srgbClr val="0070C0"/>
              </a:solidFill>
              <a:prstDash val="solid"/>
            </a:ln>
          </p:spPr>
          <p:txBody>
            <a:bodyPr vert="horz" lIns="18000" tIns="18000" rIns="18000" bIns="18000" anchor="ctr" anchorCtr="1" compatLnSpc="0"/>
            <a:lstStyle/>
            <a:p>
              <a:pPr>
                <a:lnSpc>
                  <a:spcPct val="98000"/>
                </a:lnSpc>
                <a:spcBef>
                  <a:spcPts val="0"/>
                </a:spcBef>
                <a:spcAft>
                  <a:spcPts val="0"/>
                </a:spcAft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>
                <a:solidFill>
                  <a:srgbClr val="000000"/>
                </a:solidFill>
                <a:latin typeface="Times" pitchFamily="18"/>
                <a:ea typeface="HG Mincho Light J" pitchFamily="2"/>
                <a:cs typeface="Tahoma" pitchFamily="2"/>
              </a:endParaRPr>
            </a:p>
          </p:txBody>
        </p:sp>
        <p:sp>
          <p:nvSpPr>
            <p:cNvPr id="5" name="Straight Connector 4"/>
            <p:cNvSpPr/>
            <p:nvPr/>
          </p:nvSpPr>
          <p:spPr>
            <a:xfrm flipH="1">
              <a:off x="1499036" y="3853456"/>
              <a:ext cx="432048" cy="0"/>
            </a:xfrm>
            <a:prstGeom prst="line">
              <a:avLst/>
            </a:prstGeom>
            <a:noFill/>
            <a:ln w="36720">
              <a:solidFill>
                <a:srgbClr val="0070C0"/>
              </a:solidFill>
              <a:prstDash val="solid"/>
              <a:tailEnd type="arrow"/>
            </a:ln>
          </p:spPr>
          <p:txBody>
            <a:bodyPr vert="horz" lIns="18000" tIns="18000" rIns="18000" bIns="18000" anchor="ctr" anchorCtr="1" compatLnSpc="0"/>
            <a:lstStyle/>
            <a:p>
              <a:pPr>
                <a:lnSpc>
                  <a:spcPct val="98000"/>
                </a:lnSpc>
                <a:spcBef>
                  <a:spcPts val="0"/>
                </a:spcBef>
                <a:spcAft>
                  <a:spcPts val="0"/>
                </a:spcAft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>
                <a:solidFill>
                  <a:srgbClr val="000000"/>
                </a:solidFill>
                <a:latin typeface="Times" pitchFamily="18"/>
                <a:ea typeface="HG Mincho Light J" pitchFamily="2"/>
                <a:cs typeface="Tahoma" pitchFamily="2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727944" y="899517"/>
            <a:ext cx="8136904" cy="510105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1" dirty="0">
                <a:solidFill>
                  <a:srgbClr val="000080"/>
                </a:solidFill>
                <a:latin typeface="Luxi Sans" pitchFamily="34"/>
                <a:ea typeface="HG Mincho Light J" pitchFamily="2"/>
                <a:cs typeface="Tahoma" pitchFamily="2"/>
              </a:rPr>
              <a:t>11’865 CERN </a:t>
            </a:r>
            <a:r>
              <a:rPr lang="en-US" sz="1600" b="1" dirty="0" err="1">
                <a:solidFill>
                  <a:srgbClr val="000080"/>
                </a:solidFill>
                <a:latin typeface="Luxi Sans" pitchFamily="34"/>
                <a:ea typeface="HG Mincho Light J" pitchFamily="2"/>
                <a:cs typeface="Tahoma" pitchFamily="2"/>
              </a:rPr>
              <a:t>Gastwissenschaftler</a:t>
            </a:r>
            <a:r>
              <a:rPr lang="en-US" sz="1600" b="1" dirty="0">
                <a:solidFill>
                  <a:srgbClr val="000080"/>
                </a:solidFill>
                <a:latin typeface="Luxi Sans" pitchFamily="34"/>
                <a:ea typeface="HG Mincho Light J" pitchFamily="2"/>
                <a:cs typeface="Tahoma" pitchFamily="2"/>
              </a:rPr>
              <a:t> </a:t>
            </a:r>
            <a:r>
              <a:rPr lang="en-US" sz="1600" b="1" dirty="0" err="1">
                <a:solidFill>
                  <a:srgbClr val="000080"/>
                </a:solidFill>
                <a:latin typeface="Luxi Sans" pitchFamily="34"/>
                <a:ea typeface="HG Mincho Light J" pitchFamily="2"/>
                <a:cs typeface="Tahoma" pitchFamily="2"/>
              </a:rPr>
              <a:t>aus</a:t>
            </a:r>
            <a:r>
              <a:rPr lang="en-US" sz="1600" b="1" dirty="0">
                <a:solidFill>
                  <a:srgbClr val="000080"/>
                </a:solidFill>
                <a:latin typeface="Luxi Sans" pitchFamily="34"/>
                <a:ea typeface="HG Mincho Light J" pitchFamily="2"/>
                <a:cs typeface="Tahoma" pitchFamily="2"/>
              </a:rPr>
              <a:t> </a:t>
            </a:r>
            <a:r>
              <a:rPr lang="en-US" sz="1600" b="1" dirty="0" err="1">
                <a:solidFill>
                  <a:srgbClr val="000080"/>
                </a:solidFill>
                <a:latin typeface="Luxi Sans" pitchFamily="34"/>
                <a:ea typeface="HG Mincho Light J" pitchFamily="2"/>
                <a:cs typeface="Tahoma" pitchFamily="2"/>
              </a:rPr>
              <a:t>Instituten</a:t>
            </a:r>
            <a:endParaRPr lang="en-US" sz="1600" b="1" dirty="0">
              <a:solidFill>
                <a:srgbClr val="000080"/>
              </a:solidFill>
              <a:latin typeface="Luxi Sans" pitchFamily="34"/>
              <a:ea typeface="HG Mincho Light J" pitchFamily="2"/>
              <a:cs typeface="Tahoma" pitchFamily="2"/>
            </a:endParaRPr>
          </a:p>
          <a:p>
            <a:pPr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1" dirty="0">
                <a:solidFill>
                  <a:srgbClr val="000080"/>
                </a:solidFill>
                <a:latin typeface="Luxi Sans" pitchFamily="34"/>
                <a:ea typeface="HG Mincho Light J" pitchFamily="2"/>
                <a:cs typeface="Tahoma" pitchFamily="2"/>
              </a:rPr>
              <a:t>in 76 </a:t>
            </a:r>
            <a:r>
              <a:rPr lang="en-US" sz="1600" b="1" dirty="0" err="1">
                <a:solidFill>
                  <a:srgbClr val="000080"/>
                </a:solidFill>
                <a:latin typeface="Luxi Sans" pitchFamily="34"/>
                <a:ea typeface="HG Mincho Light J" pitchFamily="2"/>
                <a:cs typeface="Tahoma" pitchFamily="2"/>
              </a:rPr>
              <a:t>Ländern</a:t>
            </a:r>
            <a:r>
              <a:rPr lang="en-US" sz="1600" b="1" dirty="0">
                <a:solidFill>
                  <a:srgbClr val="000080"/>
                </a:solidFill>
                <a:latin typeface="Luxi Sans" pitchFamily="34"/>
                <a:ea typeface="HG Mincho Light J" pitchFamily="2"/>
                <a:cs typeface="Tahoma" pitchFamily="2"/>
              </a:rPr>
              <a:t> (10.3% </a:t>
            </a:r>
            <a:r>
              <a:rPr lang="en-US" sz="1600" b="1" dirty="0" err="1">
                <a:solidFill>
                  <a:srgbClr val="000080"/>
                </a:solidFill>
                <a:latin typeface="Luxi Sans" pitchFamily="34"/>
                <a:ea typeface="HG Mincho Light J" pitchFamily="2"/>
                <a:cs typeface="Tahoma" pitchFamily="2"/>
              </a:rPr>
              <a:t>aus</a:t>
            </a:r>
            <a:r>
              <a:rPr lang="en-US" sz="1600" b="1" dirty="0">
                <a:solidFill>
                  <a:srgbClr val="000080"/>
                </a:solidFill>
                <a:latin typeface="Luxi Sans" pitchFamily="34"/>
                <a:ea typeface="HG Mincho Light J" pitchFamily="2"/>
                <a:cs typeface="Tahoma" pitchFamily="2"/>
              </a:rPr>
              <a:t> Deutschland) und </a:t>
            </a:r>
            <a:r>
              <a:rPr lang="en-US" sz="1600" b="1" dirty="0" err="1">
                <a:solidFill>
                  <a:srgbClr val="000080"/>
                </a:solidFill>
                <a:latin typeface="Luxi Sans" pitchFamily="34"/>
                <a:ea typeface="HG Mincho Light J" pitchFamily="2"/>
                <a:cs typeface="Tahoma" pitchFamily="2"/>
              </a:rPr>
              <a:t>mit</a:t>
            </a:r>
            <a:r>
              <a:rPr lang="en-US" sz="1600" b="1" dirty="0">
                <a:solidFill>
                  <a:srgbClr val="000080"/>
                </a:solidFill>
                <a:latin typeface="Luxi Sans" pitchFamily="34"/>
                <a:ea typeface="HG Mincho Light J" pitchFamily="2"/>
                <a:cs typeface="Tahoma" pitchFamily="2"/>
              </a:rPr>
              <a:t> 113 </a:t>
            </a:r>
            <a:r>
              <a:rPr lang="en-US" sz="1600" b="1" dirty="0" err="1">
                <a:solidFill>
                  <a:srgbClr val="000080"/>
                </a:solidFill>
                <a:latin typeface="Luxi Sans" pitchFamily="34"/>
                <a:ea typeface="HG Mincho Light J" pitchFamily="2"/>
                <a:cs typeface="Tahoma" pitchFamily="2"/>
              </a:rPr>
              <a:t>Nationalitäten</a:t>
            </a:r>
            <a:r>
              <a:rPr lang="en-US" sz="1600" b="1" dirty="0">
                <a:solidFill>
                  <a:srgbClr val="000080"/>
                </a:solidFill>
                <a:latin typeface="Luxi Sans" pitchFamily="34"/>
                <a:ea typeface="HG Mincho Light J" pitchFamily="2"/>
                <a:cs typeface="Tahoma" pitchFamily="2"/>
              </a:rPr>
              <a:t> (9.7% Deutsche)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6D2984D-6036-1031-EFD1-2926F32DE817}"/>
              </a:ext>
            </a:extLst>
          </p:cNvPr>
          <p:cNvGrpSpPr/>
          <p:nvPr/>
        </p:nvGrpSpPr>
        <p:grpSpPr>
          <a:xfrm>
            <a:off x="4559895" y="1475581"/>
            <a:ext cx="4632164" cy="3666663"/>
            <a:chOff x="4559895" y="1475581"/>
            <a:chExt cx="4632164" cy="3666663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559895" y="1475581"/>
              <a:ext cx="4560814" cy="3666663"/>
            </a:xfrm>
            <a:prstGeom prst="rect">
              <a:avLst/>
            </a:prstGeom>
            <a:ln w="19050">
              <a:solidFill>
                <a:srgbClr val="002060"/>
              </a:solidFill>
            </a:ln>
          </p:spPr>
        </p:pic>
        <p:sp>
          <p:nvSpPr>
            <p:cNvPr id="16" name="TextBox 15"/>
            <p:cNvSpPr txBox="1"/>
            <p:nvPr/>
          </p:nvSpPr>
          <p:spPr>
            <a:xfrm>
              <a:off x="7056538" y="1841720"/>
              <a:ext cx="2135521" cy="40011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rgbClr val="00206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defTabSz="9144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de-DE" sz="2000" b="1" kern="0">
                  <a:solidFill>
                    <a:srgbClr val="002060"/>
                  </a:solidFill>
                </a:rPr>
                <a:t>Altersverteilung</a:t>
              </a:r>
              <a:endParaRPr lang="en-GB" sz="2000" b="1" kern="0">
                <a:solidFill>
                  <a:srgbClr val="002060"/>
                </a:solidFill>
              </a:endParaRPr>
            </a:p>
          </p:txBody>
        </p:sp>
        <p:sp>
          <p:nvSpPr>
            <p:cNvPr id="14" name="Text Box 20"/>
            <p:cNvSpPr txBox="1">
              <a:spLocks noChangeArrowheads="1"/>
            </p:cNvSpPr>
            <p:nvPr/>
          </p:nvSpPr>
          <p:spPr bwMode="auto">
            <a:xfrm>
              <a:off x="5753735" y="1727541"/>
              <a:ext cx="433165" cy="324581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8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" tIns="24876" rIns="9000" bIns="90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 algn="ctr" defTabSz="914400" fontAlgn="auto" hangingPunct="1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en-US" sz="1800" b="1" kern="0" dirty="0">
                  <a:solidFill>
                    <a:srgbClr val="002060"/>
                  </a:solidFill>
                  <a:latin typeface="Luxi Sans" charset="0"/>
                </a:rPr>
                <a:t>27</a:t>
              </a:r>
              <a:endParaRPr lang="en-US" sz="2000" b="1" kern="0" dirty="0">
                <a:solidFill>
                  <a:srgbClr val="002060"/>
                </a:solidFill>
                <a:latin typeface="Luxi Sans" charset="0"/>
              </a:endParaRPr>
            </a:p>
          </p:txBody>
        </p:sp>
        <p:sp>
          <p:nvSpPr>
            <p:cNvPr id="12" name="Text Box 20">
              <a:extLst>
                <a:ext uri="{FF2B5EF4-FFF2-40B4-BE49-F238E27FC236}">
                  <a16:creationId xmlns:a16="http://schemas.microsoft.com/office/drawing/2014/main" id="{D04F24AE-676D-DBEB-A344-895CEAEDBE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22584" y="3414218"/>
              <a:ext cx="442085" cy="277984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8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" tIns="24876" rIns="9000" bIns="90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 algn="ctr" defTabSz="914400" fontAlgn="auto" hangingPunct="1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en-US" sz="1800" b="1" kern="0" dirty="0">
                  <a:solidFill>
                    <a:srgbClr val="002060"/>
                  </a:solidFill>
                  <a:latin typeface="Luxi Sans" charset="0"/>
                </a:rPr>
                <a:t>65</a:t>
              </a:r>
              <a:endParaRPr lang="en-US" sz="2000" b="1" kern="0" dirty="0">
                <a:solidFill>
                  <a:srgbClr val="002060"/>
                </a:solidFill>
                <a:latin typeface="Luxi Sans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769935" y="2927180"/>
            <a:ext cx="2969768" cy="338554"/>
            <a:chOff x="5050972" y="3024977"/>
            <a:chExt cx="2969768" cy="338554"/>
          </a:xfrm>
          <a:effectLst/>
        </p:grpSpPr>
        <p:sp>
          <p:nvSpPr>
            <p:cNvPr id="8" name="Left-Right Arrow 7"/>
            <p:cNvSpPr/>
            <p:nvPr/>
          </p:nvSpPr>
          <p:spPr bwMode="auto">
            <a:xfrm>
              <a:off x="5050972" y="3085546"/>
              <a:ext cx="505173" cy="253252"/>
            </a:xfrm>
            <a:prstGeom prst="leftRightArrow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590266" y="3024977"/>
              <a:ext cx="2430474" cy="338554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spAutoFit/>
            </a:bodyPr>
            <a:lstStyle/>
            <a:p>
              <a:pPr defTabSz="9144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de-DE" sz="1600" b="1" kern="0" dirty="0">
                  <a:solidFill>
                    <a:srgbClr val="002060"/>
                  </a:solidFill>
                </a:rPr>
                <a:t>ca. 3000 Doktorierende</a:t>
              </a:r>
              <a:endParaRPr lang="en-GB" sz="1600" b="1" kern="0" dirty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5966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Die </a:t>
            </a:r>
            <a:r>
              <a:rPr lang="en-US" err="1"/>
              <a:t>Teilchenwelt</a:t>
            </a:r>
            <a:r>
              <a:rPr lang="en-US"/>
              <a:t> 1948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err="1"/>
              <a:t>Einige</a:t>
            </a:r>
            <a:r>
              <a:rPr lang="en-US"/>
              <a:t> </a:t>
            </a:r>
            <a:r>
              <a:rPr lang="en-US" err="1"/>
              <a:t>wenige</a:t>
            </a:r>
            <a:r>
              <a:rPr lang="en-US"/>
              <a:t> “</a:t>
            </a:r>
            <a:r>
              <a:rPr lang="en-US" err="1"/>
              <a:t>Elementarteilchen</a:t>
            </a:r>
            <a:r>
              <a:rPr lang="en-US"/>
              <a:t>”</a:t>
            </a:r>
          </a:p>
          <a:p>
            <a:pPr lvl="1"/>
            <a:r>
              <a:rPr lang="en-US" err="1"/>
              <a:t>Bestandteile</a:t>
            </a:r>
            <a:r>
              <a:rPr lang="en-US"/>
              <a:t> des Atoms</a:t>
            </a:r>
          </a:p>
          <a:p>
            <a:pPr lvl="2"/>
            <a:r>
              <a:rPr lang="en-US" err="1">
                <a:solidFill>
                  <a:srgbClr val="0000FF"/>
                </a:solidFill>
              </a:rPr>
              <a:t>Elektron</a:t>
            </a:r>
            <a:r>
              <a:rPr lang="en-US">
                <a:solidFill>
                  <a:srgbClr val="0000FF"/>
                </a:solidFill>
              </a:rPr>
              <a:t> </a:t>
            </a:r>
            <a:r>
              <a:rPr lang="en-US"/>
              <a:t>= </a:t>
            </a:r>
            <a:r>
              <a:rPr lang="en-US" err="1"/>
              <a:t>Hülle</a:t>
            </a:r>
            <a:endParaRPr lang="en-US"/>
          </a:p>
          <a:p>
            <a:pPr lvl="2"/>
            <a:r>
              <a:rPr lang="en-US">
                <a:solidFill>
                  <a:srgbClr val="FF0000"/>
                </a:solidFill>
              </a:rPr>
              <a:t>Proton</a:t>
            </a:r>
            <a:r>
              <a:rPr lang="en-US"/>
              <a:t>, </a:t>
            </a:r>
            <a:r>
              <a:rPr lang="en-US">
                <a:solidFill>
                  <a:srgbClr val="FF0000"/>
                </a:solidFill>
              </a:rPr>
              <a:t>Neutron</a:t>
            </a:r>
            <a:r>
              <a:rPr lang="en-US"/>
              <a:t> = Kern </a:t>
            </a:r>
            <a:r>
              <a:rPr lang="en-US" err="1"/>
              <a:t>mit</a:t>
            </a:r>
            <a:r>
              <a:rPr lang="en-US"/>
              <a:t> </a:t>
            </a:r>
            <a:r>
              <a:rPr lang="en-US">
                <a:solidFill>
                  <a:srgbClr val="FF0000"/>
                </a:solidFill>
              </a:rPr>
              <a:t>Pion</a:t>
            </a:r>
            <a:r>
              <a:rPr lang="en-US"/>
              <a:t> </a:t>
            </a:r>
            <a:r>
              <a:rPr lang="en-US" err="1"/>
              <a:t>als</a:t>
            </a:r>
            <a:r>
              <a:rPr lang="en-US"/>
              <a:t> </a:t>
            </a:r>
            <a:r>
              <a:rPr lang="en-US" err="1"/>
              <a:t>Teilchen</a:t>
            </a:r>
            <a:r>
              <a:rPr lang="en-US"/>
              <a:t>, </a:t>
            </a:r>
            <a:r>
              <a:rPr lang="en-US" err="1"/>
              <a:t>notwendig</a:t>
            </a:r>
            <a:r>
              <a:rPr lang="en-US"/>
              <a:t> </a:t>
            </a:r>
            <a:r>
              <a:rPr lang="en-US" err="1"/>
              <a:t>zum</a:t>
            </a:r>
            <a:r>
              <a:rPr lang="en-US"/>
              <a:t> </a:t>
            </a:r>
            <a:r>
              <a:rPr lang="en-US" err="1"/>
              <a:t>Zusammenhalt</a:t>
            </a:r>
            <a:endParaRPr lang="en-US"/>
          </a:p>
          <a:p>
            <a:pPr lvl="1"/>
            <a:r>
              <a:rPr lang="en-US">
                <a:solidFill>
                  <a:srgbClr val="0000FF"/>
                </a:solidFill>
              </a:rPr>
              <a:t>Neutrino</a:t>
            </a:r>
            <a:r>
              <a:rPr lang="en-US"/>
              <a:t> (</a:t>
            </a:r>
            <a:r>
              <a:rPr lang="en-US" err="1"/>
              <a:t>hypothetisch</a:t>
            </a:r>
            <a:r>
              <a:rPr lang="en-US"/>
              <a:t>) </a:t>
            </a:r>
            <a:r>
              <a:rPr lang="en-US" err="1"/>
              <a:t>zur</a:t>
            </a:r>
            <a:r>
              <a:rPr lang="en-US"/>
              <a:t> </a:t>
            </a:r>
            <a:r>
              <a:rPr lang="en-US" err="1"/>
              <a:t>Erklärung</a:t>
            </a:r>
            <a:r>
              <a:rPr lang="en-US"/>
              <a:t> des </a:t>
            </a:r>
            <a:r>
              <a:rPr lang="en-US" err="1"/>
              <a:t>Betazerfalls</a:t>
            </a:r>
            <a:r>
              <a:rPr lang="en-US"/>
              <a:t> der </a:t>
            </a:r>
            <a:r>
              <a:rPr lang="en-US" err="1"/>
              <a:t>Neutronen</a:t>
            </a:r>
            <a:endParaRPr lang="en-US"/>
          </a:p>
          <a:p>
            <a:pPr lvl="1"/>
            <a:r>
              <a:rPr lang="en-US" err="1">
                <a:solidFill>
                  <a:schemeClr val="accent1">
                    <a:lumMod val="50000"/>
                  </a:schemeClr>
                </a:solidFill>
              </a:rPr>
              <a:t>Myon</a:t>
            </a:r>
            <a:r>
              <a:rPr lang="en-US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/>
              <a:t>in der </a:t>
            </a:r>
            <a:r>
              <a:rPr lang="en-US" err="1"/>
              <a:t>Höhenstrahlung</a:t>
            </a:r>
            <a:r>
              <a:rPr lang="en-US"/>
              <a:t> </a:t>
            </a:r>
            <a:r>
              <a:rPr lang="en-US" err="1"/>
              <a:t>gefunden</a:t>
            </a:r>
            <a:r>
              <a:rPr lang="en-US"/>
              <a:t>, </a:t>
            </a:r>
            <a:r>
              <a:rPr lang="en-US" err="1"/>
              <a:t>aber</a:t>
            </a:r>
            <a:r>
              <a:rPr lang="en-US"/>
              <a:t> </a:t>
            </a:r>
            <a:r>
              <a:rPr lang="en-US" err="1"/>
              <a:t>unklare</a:t>
            </a:r>
            <a:r>
              <a:rPr lang="en-US"/>
              <a:t> “</a:t>
            </a:r>
            <a:r>
              <a:rPr lang="en-US" err="1"/>
              <a:t>Funktion</a:t>
            </a:r>
            <a:r>
              <a:rPr lang="en-US"/>
              <a:t>”</a:t>
            </a:r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908991" y="3779837"/>
            <a:ext cx="5843813" cy="3195835"/>
            <a:chOff x="2033978" y="2452580"/>
            <a:chExt cx="6897189" cy="3771900"/>
          </a:xfrm>
        </p:grpSpPr>
        <p:pic>
          <p:nvPicPr>
            <p:cNvPr id="4" name="StandardModel_1948.jpg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2033978" y="2452580"/>
              <a:ext cx="6897189" cy="3771900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6" name="Shape 220"/>
            <p:cNvSpPr/>
            <p:nvPr/>
          </p:nvSpPr>
          <p:spPr>
            <a:xfrm>
              <a:off x="4301634" y="3965146"/>
              <a:ext cx="2102021" cy="31588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8100" tIns="38100" rIns="38100" bIns="38100" anchor="ctr">
              <a:spAutoFit/>
            </a:bodyPr>
            <a:lstStyle>
              <a:lvl1pPr algn="ctr">
                <a:defRPr sz="10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/>
              </a:pPr>
              <a:r>
                <a:rPr kumimoji="0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Verdana"/>
                  <a:ea typeface="Verdana"/>
                  <a:cs typeface="Verdana"/>
                  <a:sym typeface="Verdana"/>
                </a:rPr>
                <a:t>(1948: Hypothetisch)</a:t>
              </a: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C0631DAE-4E4D-7242-9E78-938FB51DDE0D}"/>
              </a:ext>
            </a:extLst>
          </p:cNvPr>
          <p:cNvSpPr/>
          <p:nvPr/>
        </p:nvSpPr>
        <p:spPr bwMode="auto">
          <a:xfrm>
            <a:off x="1799952" y="3779837"/>
            <a:ext cx="1944216" cy="1656184"/>
          </a:xfrm>
          <a:prstGeom prst="rect">
            <a:avLst/>
          </a:prstGeom>
          <a:solidFill>
            <a:srgbClr val="00B8FF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583F97A-8084-4747-A06C-6B6D1E233DE3}"/>
              </a:ext>
            </a:extLst>
          </p:cNvPr>
          <p:cNvSpPr/>
          <p:nvPr/>
        </p:nvSpPr>
        <p:spPr bwMode="auto">
          <a:xfrm>
            <a:off x="1799952" y="5436021"/>
            <a:ext cx="6048672" cy="1656184"/>
          </a:xfrm>
          <a:prstGeom prst="rect">
            <a:avLst/>
          </a:prstGeom>
          <a:solidFill>
            <a:srgbClr val="00B8FF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73974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/>
              <a:t>Teilchenphysik</a:t>
            </a:r>
            <a:r>
              <a:rPr lang="en-US"/>
              <a:t> in den 1950…60ern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err="1"/>
              <a:t>Viele</a:t>
            </a:r>
            <a:r>
              <a:rPr lang="en-US"/>
              <a:t> </a:t>
            </a:r>
            <a:r>
              <a:rPr lang="en-US" err="1"/>
              <a:t>neue</a:t>
            </a:r>
            <a:r>
              <a:rPr lang="en-US"/>
              <a:t> </a:t>
            </a:r>
            <a:r>
              <a:rPr lang="en-US" err="1"/>
              <a:t>Teilchen</a:t>
            </a:r>
            <a:r>
              <a:rPr lang="en-US"/>
              <a:t> </a:t>
            </a:r>
            <a:r>
              <a:rPr lang="en-US" err="1"/>
              <a:t>wurden</a:t>
            </a:r>
            <a:r>
              <a:rPr lang="en-US"/>
              <a:t> </a:t>
            </a:r>
            <a:r>
              <a:rPr lang="en-US" err="1"/>
              <a:t>entdeckt</a:t>
            </a:r>
            <a:r>
              <a:rPr lang="en-US"/>
              <a:t> (“</a:t>
            </a:r>
            <a:r>
              <a:rPr lang="en-US" err="1">
                <a:solidFill>
                  <a:srgbClr val="FF0000"/>
                </a:solidFill>
              </a:rPr>
              <a:t>Teilchenzoo</a:t>
            </a:r>
            <a:r>
              <a:rPr lang="en-US"/>
              <a:t>”)</a:t>
            </a:r>
          </a:p>
          <a:p>
            <a:pPr lvl="1"/>
            <a:r>
              <a:rPr lang="en-US"/>
              <a:t>m</a:t>
            </a:r>
            <a:r>
              <a:rPr lang="de-DE" err="1"/>
              <a:t>öglich</a:t>
            </a:r>
            <a:r>
              <a:rPr lang="de-DE"/>
              <a:t> gemacht durch immer stärkere Beschleuniger</a:t>
            </a:r>
            <a:endParaRPr lang="en-US"/>
          </a:p>
          <a:p>
            <a:pPr lvl="3"/>
            <a:r>
              <a:rPr lang="en-US"/>
              <a:t>1959: CERN Proton Synchrotron (</a:t>
            </a:r>
            <a:r>
              <a:rPr lang="en-US" err="1"/>
              <a:t>noch</a:t>
            </a:r>
            <a:r>
              <a:rPr lang="en-US"/>
              <a:t> </a:t>
            </a:r>
            <a:r>
              <a:rPr lang="en-US" err="1"/>
              <a:t>heute</a:t>
            </a:r>
            <a:r>
              <a:rPr lang="en-US"/>
              <a:t> in </a:t>
            </a:r>
            <a:r>
              <a:rPr lang="en-US" err="1"/>
              <a:t>Betrieb</a:t>
            </a:r>
            <a:r>
              <a:rPr lang="en-US"/>
              <a:t>)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 err="1"/>
              <a:t>Fundamentale</a:t>
            </a:r>
            <a:r>
              <a:rPr lang="en-US"/>
              <a:t> </a:t>
            </a:r>
            <a:r>
              <a:rPr lang="en-US" err="1"/>
              <a:t>Fragen</a:t>
            </a:r>
            <a:endParaRPr lang="en-US"/>
          </a:p>
          <a:p>
            <a:pPr lvl="1"/>
            <a:r>
              <a:rPr lang="en-US">
                <a:solidFill>
                  <a:srgbClr val="0000FF"/>
                </a:solidFill>
              </a:rPr>
              <a:t>Was </a:t>
            </a:r>
            <a:r>
              <a:rPr lang="en-US" err="1">
                <a:solidFill>
                  <a:srgbClr val="0000FF"/>
                </a:solidFill>
              </a:rPr>
              <a:t>sind</a:t>
            </a:r>
            <a:r>
              <a:rPr lang="en-US">
                <a:solidFill>
                  <a:srgbClr val="0000FF"/>
                </a:solidFill>
              </a:rPr>
              <a:t> </a:t>
            </a:r>
            <a:r>
              <a:rPr lang="en-US" err="1">
                <a:solidFill>
                  <a:srgbClr val="0000FF"/>
                </a:solidFill>
              </a:rPr>
              <a:t>grundlegenden</a:t>
            </a:r>
            <a:r>
              <a:rPr lang="en-US">
                <a:solidFill>
                  <a:srgbClr val="0000FF"/>
                </a:solidFill>
              </a:rPr>
              <a:t> </a:t>
            </a:r>
            <a:r>
              <a:rPr lang="en-US" err="1">
                <a:solidFill>
                  <a:srgbClr val="0000FF"/>
                </a:solidFill>
              </a:rPr>
              <a:t>Bausteine</a:t>
            </a:r>
            <a:r>
              <a:rPr lang="en-US">
                <a:solidFill>
                  <a:srgbClr val="0000FF"/>
                </a:solidFill>
              </a:rPr>
              <a:t> der </a:t>
            </a:r>
            <a:r>
              <a:rPr lang="en-US" err="1">
                <a:solidFill>
                  <a:srgbClr val="0000FF"/>
                </a:solidFill>
              </a:rPr>
              <a:t>Materie</a:t>
            </a:r>
            <a:r>
              <a:rPr lang="en-US">
                <a:solidFill>
                  <a:srgbClr val="0000FF"/>
                </a:solidFill>
              </a:rPr>
              <a:t>? </a:t>
            </a:r>
            <a:r>
              <a:rPr lang="en-US">
                <a:sym typeface="Wingdings"/>
              </a:rPr>
              <a:t> </a:t>
            </a:r>
            <a:r>
              <a:rPr lang="en-US" err="1">
                <a:solidFill>
                  <a:srgbClr val="FF0000"/>
                </a:solidFill>
                <a:sym typeface="Wingdings"/>
              </a:rPr>
              <a:t>Quarktheorie</a:t>
            </a:r>
            <a:r>
              <a:rPr lang="en-US">
                <a:solidFill>
                  <a:srgbClr val="FF0000"/>
                </a:solidFill>
                <a:sym typeface="Wingdings"/>
              </a:rPr>
              <a:t> </a:t>
            </a:r>
            <a:r>
              <a:rPr lang="en-US">
                <a:sym typeface="Wingdings"/>
              </a:rPr>
              <a:t>(1964)</a:t>
            </a:r>
          </a:p>
          <a:p>
            <a:pPr lvl="1"/>
            <a:r>
              <a:rPr lang="en-US" err="1">
                <a:solidFill>
                  <a:srgbClr val="0000FF"/>
                </a:solidFill>
                <a:sym typeface="Wingdings"/>
              </a:rPr>
              <a:t>Welche</a:t>
            </a:r>
            <a:r>
              <a:rPr lang="en-US">
                <a:solidFill>
                  <a:srgbClr val="0000FF"/>
                </a:solidFill>
                <a:sym typeface="Wingdings"/>
              </a:rPr>
              <a:t> Kr</a:t>
            </a:r>
            <a:r>
              <a:rPr lang="de-DE" err="1">
                <a:solidFill>
                  <a:srgbClr val="0000FF"/>
                </a:solidFill>
                <a:sym typeface="Wingdings"/>
              </a:rPr>
              <a:t>äfte</a:t>
            </a:r>
            <a:r>
              <a:rPr lang="de-DE">
                <a:solidFill>
                  <a:srgbClr val="0000FF"/>
                </a:solidFill>
                <a:sym typeface="Wingdings"/>
              </a:rPr>
              <a:t> wirken zwischen den Materieteilchen</a:t>
            </a:r>
            <a:r>
              <a:rPr lang="en-US">
                <a:solidFill>
                  <a:srgbClr val="0000FF"/>
                </a:solidFill>
                <a:sym typeface="Wingdings"/>
              </a:rPr>
              <a:t>? </a:t>
            </a:r>
            <a:r>
              <a:rPr lang="en-US">
                <a:sym typeface="Wingdings" panose="05000000000000000000" pitchFamily="2" charset="2"/>
              </a:rPr>
              <a:t> </a:t>
            </a:r>
            <a:r>
              <a:rPr lang="en-US" err="1">
                <a:solidFill>
                  <a:srgbClr val="FF0000"/>
                </a:solidFill>
                <a:sym typeface="Wingdings" panose="05000000000000000000" pitchFamily="2" charset="2"/>
              </a:rPr>
              <a:t>Standardmodell</a:t>
            </a:r>
            <a:endParaRPr lang="en-US">
              <a:solidFill>
                <a:srgbClr val="FF0000"/>
              </a:solidFill>
            </a:endParaRPr>
          </a:p>
          <a:p>
            <a:pPr lvl="1"/>
            <a:r>
              <a:rPr lang="en-US" err="1">
                <a:solidFill>
                  <a:srgbClr val="0000FF"/>
                </a:solidFill>
              </a:rPr>
              <a:t>Wie</a:t>
            </a:r>
            <a:r>
              <a:rPr lang="en-US">
                <a:solidFill>
                  <a:srgbClr val="0000FF"/>
                </a:solidFill>
              </a:rPr>
              <a:t> </a:t>
            </a:r>
            <a:r>
              <a:rPr lang="en-US" err="1">
                <a:solidFill>
                  <a:srgbClr val="0000FF"/>
                </a:solidFill>
              </a:rPr>
              <a:t>erhalten</a:t>
            </a:r>
            <a:r>
              <a:rPr lang="en-US">
                <a:solidFill>
                  <a:srgbClr val="0000FF"/>
                </a:solidFill>
              </a:rPr>
              <a:t> </a:t>
            </a:r>
            <a:r>
              <a:rPr lang="en-US" err="1">
                <a:solidFill>
                  <a:srgbClr val="0000FF"/>
                </a:solidFill>
              </a:rPr>
              <a:t>Teilchen</a:t>
            </a:r>
            <a:r>
              <a:rPr lang="en-US">
                <a:solidFill>
                  <a:srgbClr val="0000FF"/>
                </a:solidFill>
              </a:rPr>
              <a:t> </a:t>
            </a:r>
            <a:r>
              <a:rPr lang="en-US" err="1">
                <a:solidFill>
                  <a:srgbClr val="0000FF"/>
                </a:solidFill>
              </a:rPr>
              <a:t>ihre</a:t>
            </a:r>
            <a:r>
              <a:rPr lang="en-US">
                <a:solidFill>
                  <a:srgbClr val="0000FF"/>
                </a:solidFill>
              </a:rPr>
              <a:t> (</a:t>
            </a:r>
            <a:r>
              <a:rPr lang="en-US" err="1">
                <a:solidFill>
                  <a:srgbClr val="0000FF"/>
                </a:solidFill>
              </a:rPr>
              <a:t>verschiedene</a:t>
            </a:r>
            <a:r>
              <a:rPr lang="en-US">
                <a:solidFill>
                  <a:srgbClr val="0000FF"/>
                </a:solidFill>
              </a:rPr>
              <a:t>) Masse? </a:t>
            </a:r>
            <a:r>
              <a:rPr lang="en-US">
                <a:sym typeface="Wingdings" panose="05000000000000000000" pitchFamily="2" charset="2"/>
              </a:rPr>
              <a:t> </a:t>
            </a:r>
            <a:r>
              <a:rPr lang="en-US">
                <a:solidFill>
                  <a:srgbClr val="FF0000"/>
                </a:solidFill>
                <a:sym typeface="Wingdings" panose="05000000000000000000" pitchFamily="2" charset="2"/>
              </a:rPr>
              <a:t>Higgs</a:t>
            </a:r>
            <a:r>
              <a:rPr lang="en-US">
                <a:sym typeface="Wingdings" panose="05000000000000000000" pitchFamily="2" charset="2"/>
              </a:rPr>
              <a:t> (1964/2012)</a:t>
            </a:r>
            <a:endParaRPr lang="en-US"/>
          </a:p>
        </p:txBody>
      </p:sp>
      <p:pic>
        <p:nvPicPr>
          <p:cNvPr id="4" name="Picture 3" descr="0060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928" y="2478584"/>
            <a:ext cx="4824536" cy="29881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 descr="mzl.pkfqolmt.480x480-75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563" y="2110155"/>
            <a:ext cx="2664295" cy="382992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Oval 6"/>
          <p:cNvSpPr/>
          <p:nvPr/>
        </p:nvSpPr>
        <p:spPr bwMode="auto">
          <a:xfrm>
            <a:off x="2880072" y="2771725"/>
            <a:ext cx="360040" cy="576064"/>
          </a:xfrm>
          <a:prstGeom prst="ellipse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Oval 7"/>
          <p:cNvSpPr/>
          <p:nvPr/>
        </p:nvSpPr>
        <p:spPr bwMode="auto">
          <a:xfrm>
            <a:off x="5904408" y="2771725"/>
            <a:ext cx="360040" cy="576064"/>
          </a:xfrm>
          <a:prstGeom prst="ellipse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Oval 8"/>
          <p:cNvSpPr/>
          <p:nvPr/>
        </p:nvSpPr>
        <p:spPr bwMode="auto">
          <a:xfrm>
            <a:off x="3184872" y="3635821"/>
            <a:ext cx="360040" cy="576064"/>
          </a:xfrm>
          <a:prstGeom prst="ellipse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33844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>
            <a:grpSpLocks noChangeAspect="1"/>
          </p:cNvGrpSpPr>
          <p:nvPr/>
        </p:nvGrpSpPr>
        <p:grpSpPr>
          <a:xfrm>
            <a:off x="691102" y="2771725"/>
            <a:ext cx="8741698" cy="3960440"/>
            <a:chOff x="359792" y="2673178"/>
            <a:chExt cx="9217024" cy="4248472"/>
          </a:xfrm>
        </p:grpSpPr>
        <p:pic>
          <p:nvPicPr>
            <p:cNvPr id="5" name="Picture 1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9792" y="2673178"/>
              <a:ext cx="9214105" cy="4248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Oval 13"/>
            <p:cNvSpPr/>
            <p:nvPr/>
          </p:nvSpPr>
          <p:spPr bwMode="auto">
            <a:xfrm>
              <a:off x="6660672" y="3123493"/>
              <a:ext cx="1620000" cy="432048"/>
            </a:xfrm>
            <a:prstGeom prst="ellipse">
              <a:avLst/>
            </a:prstGeom>
            <a:noFill/>
            <a:ln w="508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Oval 14"/>
            <p:cNvSpPr/>
            <p:nvPr/>
          </p:nvSpPr>
          <p:spPr bwMode="auto">
            <a:xfrm>
              <a:off x="7956816" y="5049493"/>
              <a:ext cx="1620000" cy="432048"/>
            </a:xfrm>
            <a:prstGeom prst="ellipse">
              <a:avLst/>
            </a:prstGeom>
            <a:noFill/>
            <a:ln w="508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Aufbau der Materie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Heutiges</a:t>
            </a:r>
            <a:r>
              <a:rPr lang="en-US" dirty="0"/>
              <a:t> </a:t>
            </a:r>
            <a:r>
              <a:rPr lang="en-US" dirty="0" err="1"/>
              <a:t>Wissen</a:t>
            </a:r>
            <a:r>
              <a:rPr lang="en-US" dirty="0"/>
              <a:t>: </a:t>
            </a:r>
            <a:r>
              <a:rPr lang="en-US" dirty="0" err="1"/>
              <a:t>Materie</a:t>
            </a:r>
            <a:r>
              <a:rPr lang="en-US" dirty="0"/>
              <a:t> hat </a:t>
            </a:r>
            <a:r>
              <a:rPr lang="en-US" dirty="0" err="1"/>
              <a:t>eine</a:t>
            </a:r>
            <a:r>
              <a:rPr lang="en-US" dirty="0"/>
              <a:t> </a:t>
            </a:r>
            <a:r>
              <a:rPr lang="en-US" dirty="0" err="1"/>
              <a:t>hierarchische</a:t>
            </a:r>
            <a:r>
              <a:rPr lang="en-US" dirty="0"/>
              <a:t> </a:t>
            </a:r>
            <a:r>
              <a:rPr lang="en-US" dirty="0" err="1"/>
              <a:t>Struktur</a:t>
            </a:r>
            <a:endParaRPr lang="en-US" dirty="0"/>
          </a:p>
          <a:p>
            <a:pPr lvl="1"/>
            <a:r>
              <a:rPr lang="en-US" dirty="0" err="1"/>
              <a:t>nur</a:t>
            </a: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Elektronen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und </a:t>
            </a:r>
            <a:r>
              <a:rPr lang="en-US" dirty="0">
                <a:solidFill>
                  <a:srgbClr val="FF0000"/>
                </a:solidFill>
              </a:rPr>
              <a:t>Quarks</a:t>
            </a:r>
            <a:r>
              <a:rPr lang="en-US" dirty="0"/>
              <a:t> </a:t>
            </a:r>
            <a:r>
              <a:rPr lang="en-US" dirty="0" err="1"/>
              <a:t>sind</a:t>
            </a:r>
            <a:r>
              <a:rPr lang="en-US" dirty="0"/>
              <a:t> </a:t>
            </a:r>
            <a:r>
              <a:rPr lang="en-US" dirty="0" err="1"/>
              <a:t>elementar</a:t>
            </a:r>
            <a:r>
              <a:rPr lang="en-US" dirty="0"/>
              <a:t> (“</a:t>
            </a:r>
            <a:r>
              <a:rPr lang="en-US" dirty="0" err="1"/>
              <a:t>punktf</a:t>
            </a:r>
            <a:r>
              <a:rPr lang="de-DE" dirty="0" err="1"/>
              <a:t>örmig</a:t>
            </a:r>
            <a:r>
              <a:rPr lang="en-US" dirty="0"/>
              <a:t>“)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15776" y="2267669"/>
            <a:ext cx="4450193" cy="824841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Atom:</a:t>
            </a:r>
          </a:p>
          <a:p>
            <a:r>
              <a:rPr lang="en-US" sz="1400" dirty="0" err="1">
                <a:solidFill>
                  <a:srgbClr val="0000FF"/>
                </a:solidFill>
              </a:rPr>
              <a:t>Philosophisch</a:t>
            </a:r>
            <a:r>
              <a:rPr lang="en-US" sz="1400" dirty="0">
                <a:solidFill>
                  <a:srgbClr val="0000FF"/>
                </a:solidFill>
              </a:rPr>
              <a:t>: </a:t>
            </a:r>
            <a:r>
              <a:rPr lang="en-US" sz="1400" dirty="0" err="1">
                <a:solidFill>
                  <a:srgbClr val="0000FF"/>
                </a:solidFill>
              </a:rPr>
              <a:t>Demokrit</a:t>
            </a:r>
            <a:r>
              <a:rPr lang="en-US" sz="1400" dirty="0">
                <a:solidFill>
                  <a:srgbClr val="0000FF"/>
                </a:solidFill>
              </a:rPr>
              <a:t>, 4. </a:t>
            </a:r>
            <a:r>
              <a:rPr lang="en-US" sz="1400" dirty="0" err="1">
                <a:solidFill>
                  <a:srgbClr val="0000FF"/>
                </a:solidFill>
              </a:rPr>
              <a:t>Jh</a:t>
            </a:r>
            <a:r>
              <a:rPr lang="en-US" sz="1400" dirty="0">
                <a:solidFill>
                  <a:srgbClr val="0000FF"/>
                </a:solidFill>
              </a:rPr>
              <a:t>. </a:t>
            </a:r>
            <a:r>
              <a:rPr lang="en-US" sz="1400" dirty="0" err="1">
                <a:solidFill>
                  <a:srgbClr val="0000FF"/>
                </a:solidFill>
              </a:rPr>
              <a:t>vor</a:t>
            </a:r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err="1">
                <a:solidFill>
                  <a:srgbClr val="0000FF"/>
                </a:solidFill>
              </a:rPr>
              <a:t>Christus</a:t>
            </a:r>
            <a:endParaRPr lang="en-US" sz="1400" dirty="0">
              <a:solidFill>
                <a:srgbClr val="0000FF"/>
              </a:solidFill>
            </a:endParaRPr>
          </a:p>
          <a:p>
            <a:r>
              <a:rPr lang="en-US" sz="1400" dirty="0" err="1">
                <a:solidFill>
                  <a:srgbClr val="0000FF"/>
                </a:solidFill>
              </a:rPr>
              <a:t>Theoretisch</a:t>
            </a:r>
            <a:r>
              <a:rPr lang="en-US" sz="1400" dirty="0">
                <a:solidFill>
                  <a:srgbClr val="0000FF"/>
                </a:solidFill>
              </a:rPr>
              <a:t>/</a:t>
            </a:r>
            <a:r>
              <a:rPr lang="en-US" sz="1400" dirty="0" err="1">
                <a:solidFill>
                  <a:srgbClr val="0000FF"/>
                </a:solidFill>
              </a:rPr>
              <a:t>Experimentell</a:t>
            </a:r>
            <a:r>
              <a:rPr lang="en-US" sz="1400" dirty="0">
                <a:solidFill>
                  <a:srgbClr val="0000FF"/>
                </a:solidFill>
              </a:rPr>
              <a:t>: Einstein/Perrin,</a:t>
            </a:r>
          </a:p>
          <a:p>
            <a:r>
              <a:rPr lang="en-US" sz="1400" dirty="0" err="1">
                <a:solidFill>
                  <a:srgbClr val="0000FF"/>
                </a:solidFill>
              </a:rPr>
              <a:t>Erkl</a:t>
            </a:r>
            <a:r>
              <a:rPr lang="de-DE" sz="1400" dirty="0" err="1">
                <a:solidFill>
                  <a:srgbClr val="0000FF"/>
                </a:solidFill>
              </a:rPr>
              <a:t>ärung</a:t>
            </a:r>
            <a:r>
              <a:rPr lang="de-DE" sz="1400" dirty="0">
                <a:solidFill>
                  <a:srgbClr val="0000FF"/>
                </a:solidFill>
              </a:rPr>
              <a:t>/Messung der </a:t>
            </a:r>
            <a:r>
              <a:rPr lang="en-US" sz="1400" dirty="0" err="1">
                <a:solidFill>
                  <a:srgbClr val="0000FF"/>
                </a:solidFill>
              </a:rPr>
              <a:t>Brown’sche</a:t>
            </a:r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err="1">
                <a:solidFill>
                  <a:srgbClr val="0000FF"/>
                </a:solidFill>
              </a:rPr>
              <a:t>Bewegung</a:t>
            </a:r>
            <a:r>
              <a:rPr lang="en-US" sz="1400" dirty="0">
                <a:solidFill>
                  <a:srgbClr val="0000FF"/>
                </a:solidFill>
              </a:rPr>
              <a:t>, 1905 </a:t>
            </a:r>
            <a:endParaRPr lang="en-GB" sz="1400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10837" y="6228109"/>
            <a:ext cx="2277547" cy="824841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400" b="1" dirty="0" err="1">
                <a:solidFill>
                  <a:srgbClr val="0000FF"/>
                </a:solidFill>
              </a:rPr>
              <a:t>Atomkern</a:t>
            </a:r>
            <a:r>
              <a:rPr lang="en-US" sz="1400" b="1" dirty="0">
                <a:solidFill>
                  <a:srgbClr val="0000FF"/>
                </a:solidFill>
              </a:rPr>
              <a:t>:</a:t>
            </a:r>
          </a:p>
          <a:p>
            <a:r>
              <a:rPr lang="en-US" sz="1400" dirty="0">
                <a:solidFill>
                  <a:srgbClr val="0000FF"/>
                </a:solidFill>
              </a:rPr>
              <a:t>Rutherford, </a:t>
            </a:r>
            <a:r>
              <a:rPr lang="en-US" sz="1400" dirty="0" err="1">
                <a:solidFill>
                  <a:srgbClr val="0000FF"/>
                </a:solidFill>
              </a:rPr>
              <a:t>Streuung</a:t>
            </a:r>
            <a:r>
              <a:rPr lang="en-US" sz="1400" dirty="0">
                <a:solidFill>
                  <a:srgbClr val="0000FF"/>
                </a:solidFill>
              </a:rPr>
              <a:t> von</a:t>
            </a:r>
          </a:p>
          <a:p>
            <a:r>
              <a:rPr lang="el-GR" sz="1400" dirty="0">
                <a:solidFill>
                  <a:srgbClr val="0000FF"/>
                </a:solidFill>
                <a:latin typeface="Arial"/>
                <a:cs typeface="Arial"/>
              </a:rPr>
              <a:t>α</a:t>
            </a:r>
            <a:r>
              <a:rPr lang="en-US" sz="1400" dirty="0">
                <a:solidFill>
                  <a:srgbClr val="0000FF"/>
                </a:solidFill>
                <a:latin typeface="Arial"/>
                <a:cs typeface="Arial"/>
              </a:rPr>
              <a:t>-</a:t>
            </a:r>
            <a:r>
              <a:rPr lang="en-US" sz="1400" dirty="0" err="1">
                <a:solidFill>
                  <a:srgbClr val="0000FF"/>
                </a:solidFill>
              </a:rPr>
              <a:t>Teilchen</a:t>
            </a:r>
            <a:r>
              <a:rPr lang="en-US" sz="1400" dirty="0">
                <a:solidFill>
                  <a:srgbClr val="0000FF"/>
                </a:solidFill>
              </a:rPr>
              <a:t> (</a:t>
            </a:r>
            <a:r>
              <a:rPr lang="en-US" sz="1400" dirty="0" err="1">
                <a:solidFill>
                  <a:srgbClr val="0000FF"/>
                </a:solidFill>
              </a:rPr>
              <a:t>Heliumkernen</a:t>
            </a:r>
            <a:r>
              <a:rPr lang="en-US" sz="1400" dirty="0">
                <a:solidFill>
                  <a:srgbClr val="0000FF"/>
                </a:solidFill>
              </a:rPr>
              <a:t>)</a:t>
            </a:r>
          </a:p>
          <a:p>
            <a:r>
              <a:rPr lang="en-US" sz="1400" dirty="0">
                <a:solidFill>
                  <a:srgbClr val="0000FF"/>
                </a:solidFill>
              </a:rPr>
              <a:t>an </a:t>
            </a:r>
            <a:r>
              <a:rPr lang="en-US" sz="1400" dirty="0" err="1">
                <a:solidFill>
                  <a:srgbClr val="0000FF"/>
                </a:solidFill>
              </a:rPr>
              <a:t>Goldatomen</a:t>
            </a:r>
            <a:r>
              <a:rPr lang="en-US" sz="1400" dirty="0">
                <a:solidFill>
                  <a:srgbClr val="0000FF"/>
                </a:solidFill>
              </a:rPr>
              <a:t>, 1910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480472" y="2313138"/>
            <a:ext cx="3254352" cy="458587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400" b="1" dirty="0" err="1">
                <a:solidFill>
                  <a:srgbClr val="FF0000"/>
                </a:solidFill>
              </a:rPr>
              <a:t>Elektron</a:t>
            </a:r>
            <a:r>
              <a:rPr lang="en-US" sz="1400" b="1" dirty="0">
                <a:solidFill>
                  <a:srgbClr val="FF0000"/>
                </a:solidFill>
              </a:rPr>
              <a:t>:</a:t>
            </a:r>
          </a:p>
          <a:p>
            <a:r>
              <a:rPr lang="en-US" sz="1400" dirty="0">
                <a:solidFill>
                  <a:srgbClr val="0000FF"/>
                </a:solidFill>
              </a:rPr>
              <a:t>J.J. Thomson, </a:t>
            </a:r>
            <a:r>
              <a:rPr lang="en-US" sz="1400" dirty="0" err="1">
                <a:solidFill>
                  <a:srgbClr val="0000FF"/>
                </a:solidFill>
              </a:rPr>
              <a:t>Kathodenstrahlen</a:t>
            </a:r>
            <a:r>
              <a:rPr lang="en-US" sz="1400" dirty="0">
                <a:solidFill>
                  <a:srgbClr val="0000FF"/>
                </a:solidFill>
              </a:rPr>
              <a:t>, 1897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128544" y="3923853"/>
            <a:ext cx="2254143" cy="458587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Proton:</a:t>
            </a:r>
            <a:r>
              <a:rPr lang="en-US" sz="1400" dirty="0">
                <a:solidFill>
                  <a:srgbClr val="0000FF"/>
                </a:solidFill>
              </a:rPr>
              <a:t> Rutherford, 1919</a:t>
            </a:r>
          </a:p>
          <a:p>
            <a:r>
              <a:rPr lang="en-US" sz="1400" b="1" dirty="0">
                <a:solidFill>
                  <a:srgbClr val="0000FF"/>
                </a:solidFill>
              </a:rPr>
              <a:t>Neutron:</a:t>
            </a:r>
            <a:r>
              <a:rPr lang="en-US" sz="1400" dirty="0">
                <a:solidFill>
                  <a:srgbClr val="0000FF"/>
                </a:solidFill>
              </a:rPr>
              <a:t> Chadwick, 1932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632600" y="6705626"/>
            <a:ext cx="2084225" cy="458587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Quark</a:t>
            </a:r>
            <a:r>
              <a:rPr lang="en-US" sz="1400" b="1" dirty="0">
                <a:solidFill>
                  <a:srgbClr val="0000FF"/>
                </a:solidFill>
              </a:rPr>
              <a:t>-Modell:</a:t>
            </a:r>
          </a:p>
          <a:p>
            <a:r>
              <a:rPr lang="en-US" sz="1400" dirty="0">
                <a:solidFill>
                  <a:srgbClr val="0000FF"/>
                </a:solidFill>
              </a:rPr>
              <a:t>Gell-Mann, Zweig, 1964</a:t>
            </a:r>
          </a:p>
        </p:txBody>
      </p:sp>
    </p:spTree>
    <p:extLst>
      <p:ext uri="{BB962C8B-B14F-4D97-AF65-F5344CB8AC3E}">
        <p14:creationId xmlns:p14="http://schemas.microsoft.com/office/powerpoint/2010/main" val="35426521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6038"/>
            <a:ext cx="9144000" cy="914400"/>
          </a:xfrm>
        </p:spPr>
        <p:txBody>
          <a:bodyPr vert="horz" wrap="square" lIns="0" tIns="75585" rIns="0" bIns="0" numCol="1" anchor="ctr" anchorCtr="0" compatLnSpc="1">
            <a:prstTxWarp prst="textNoShape">
              <a:avLst/>
            </a:prstTxWarp>
          </a:bodyPr>
          <a:lstStyle/>
          <a:p>
            <a:pPr>
              <a:tabLst>
                <a:tab pos="211138" algn="l"/>
                <a:tab pos="446088" algn="l"/>
                <a:tab pos="896938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1963" algn="l"/>
                <a:tab pos="8531225" algn="l"/>
                <a:tab pos="8980488" algn="l"/>
              </a:tabLst>
            </a:pPr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Das </a:t>
            </a:r>
            <a:r>
              <a:rPr lang="en-US" altLang="en-US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Standardmodell</a:t>
            </a:r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dirty="0"/>
              <a:t>– </a:t>
            </a:r>
            <a:r>
              <a:rPr lang="en-US" altLang="en-US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Materie</a:t>
            </a:r>
            <a:endParaRPr lang="en-US" alt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7342" y="5577286"/>
            <a:ext cx="1592262" cy="1658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677865" y="971552"/>
            <a:ext cx="8518525" cy="409575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46790" rIns="8998" bIns="8998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9pPr>
          </a:lstStyle>
          <a:p>
            <a:pPr algn="ctr" defTabSz="449170">
              <a:defRPr/>
            </a:pPr>
            <a:r>
              <a:rPr lang="en-US" sz="2000" b="1" dirty="0">
                <a:solidFill>
                  <a:srgbClr val="FF00FF"/>
                </a:solidFill>
                <a:latin typeface="Luxi Sans" charset="0"/>
              </a:rPr>
              <a:t> </a:t>
            </a:r>
            <a:r>
              <a:rPr lang="en-US" sz="2000" b="1" dirty="0" err="1">
                <a:solidFill>
                  <a:srgbClr val="008000"/>
                </a:solidFill>
                <a:latin typeface="Luxi Sans" charset="0"/>
              </a:rPr>
              <a:t>Alle</a:t>
            </a:r>
            <a:r>
              <a:rPr lang="en-US" sz="2000" b="1" dirty="0">
                <a:solidFill>
                  <a:srgbClr val="008000"/>
                </a:solidFill>
                <a:latin typeface="Luxi Sans" charset="0"/>
              </a:rPr>
              <a:t> </a:t>
            </a:r>
            <a:r>
              <a:rPr lang="en-US" sz="2000" b="1" dirty="0" err="1">
                <a:solidFill>
                  <a:srgbClr val="008000"/>
                </a:solidFill>
                <a:latin typeface="Luxi Sans" charset="0"/>
              </a:rPr>
              <a:t>bekannte</a:t>
            </a:r>
            <a:r>
              <a:rPr lang="en-US" sz="2000" b="1" dirty="0">
                <a:solidFill>
                  <a:srgbClr val="008000"/>
                </a:solidFill>
                <a:latin typeface="Luxi Sans" charset="0"/>
              </a:rPr>
              <a:t> </a:t>
            </a:r>
            <a:r>
              <a:rPr lang="en-US" sz="2000" b="1" dirty="0" err="1">
                <a:solidFill>
                  <a:srgbClr val="008000"/>
                </a:solidFill>
                <a:latin typeface="Luxi Sans" charset="0"/>
              </a:rPr>
              <a:t>Materie</a:t>
            </a:r>
            <a:r>
              <a:rPr lang="en-US" sz="2000" b="1" dirty="0">
                <a:solidFill>
                  <a:srgbClr val="008000"/>
                </a:solidFill>
                <a:latin typeface="Luxi Sans" charset="0"/>
              </a:rPr>
              <a:t> </a:t>
            </a:r>
            <a:r>
              <a:rPr lang="en-US" sz="2000" b="1" dirty="0" err="1">
                <a:solidFill>
                  <a:srgbClr val="008000"/>
                </a:solidFill>
                <a:latin typeface="Luxi Sans" charset="0"/>
              </a:rPr>
              <a:t>besteht</a:t>
            </a:r>
            <a:r>
              <a:rPr lang="en-US" sz="2000" b="1" dirty="0">
                <a:solidFill>
                  <a:srgbClr val="008000"/>
                </a:solidFill>
                <a:latin typeface="Luxi Sans" charset="0"/>
              </a:rPr>
              <a:t> </a:t>
            </a:r>
            <a:r>
              <a:rPr lang="en-US" sz="2000" b="1" dirty="0" err="1">
                <a:solidFill>
                  <a:srgbClr val="008000"/>
                </a:solidFill>
                <a:latin typeface="Luxi Sans" charset="0"/>
              </a:rPr>
              <a:t>aus</a:t>
            </a:r>
            <a:r>
              <a:rPr lang="en-US" sz="2000" b="1" dirty="0">
                <a:solidFill>
                  <a:srgbClr val="008000"/>
                </a:solidFill>
                <a:latin typeface="Luxi Sans" charset="0"/>
              </a:rPr>
              <a:t> </a:t>
            </a:r>
            <a:r>
              <a:rPr lang="en-US" sz="2000" b="1" dirty="0" err="1">
                <a:solidFill>
                  <a:srgbClr val="008000"/>
                </a:solidFill>
                <a:latin typeface="Luxi Sans" charset="0"/>
              </a:rPr>
              <a:t>nur</a:t>
            </a:r>
            <a:r>
              <a:rPr lang="en-US" sz="2000" b="1" dirty="0">
                <a:solidFill>
                  <a:srgbClr val="008000"/>
                </a:solidFill>
                <a:latin typeface="Luxi Sans" charset="0"/>
              </a:rPr>
              <a:t> </a:t>
            </a:r>
            <a:r>
              <a:rPr lang="en-US" sz="2000" b="1" dirty="0" err="1">
                <a:solidFill>
                  <a:srgbClr val="008000"/>
                </a:solidFill>
                <a:latin typeface="Luxi Sans" charset="0"/>
              </a:rPr>
              <a:t>wenigen</a:t>
            </a:r>
            <a:r>
              <a:rPr lang="en-US" sz="2000" b="1" dirty="0">
                <a:solidFill>
                  <a:srgbClr val="008000"/>
                </a:solidFill>
                <a:latin typeface="Luxi Sans" charset="0"/>
              </a:rPr>
              <a:t> </a:t>
            </a:r>
            <a:r>
              <a:rPr lang="en-US" sz="2000" b="1" dirty="0" err="1">
                <a:solidFill>
                  <a:srgbClr val="008000"/>
                </a:solidFill>
                <a:latin typeface="Luxi Sans" charset="0"/>
              </a:rPr>
              <a:t>elementaren</a:t>
            </a:r>
            <a:r>
              <a:rPr lang="en-US" sz="2000" b="1" dirty="0">
                <a:solidFill>
                  <a:srgbClr val="008000"/>
                </a:solidFill>
                <a:latin typeface="Luxi Sans" charset="0"/>
              </a:rPr>
              <a:t> </a:t>
            </a:r>
            <a:r>
              <a:rPr lang="en-US" sz="2000" b="1" dirty="0" err="1">
                <a:solidFill>
                  <a:srgbClr val="008000"/>
                </a:solidFill>
                <a:latin typeface="Luxi Sans" charset="0"/>
              </a:rPr>
              <a:t>Teilchen</a:t>
            </a:r>
            <a:r>
              <a:rPr lang="en-US" sz="2000" b="1" dirty="0">
                <a:solidFill>
                  <a:srgbClr val="008000"/>
                </a:solidFill>
                <a:latin typeface="Luxi Sans" charset="0"/>
              </a:rPr>
              <a:t> </a:t>
            </a:r>
          </a:p>
        </p:txBody>
      </p:sp>
      <p:grpSp>
        <p:nvGrpSpPr>
          <p:cNvPr id="8196" name="Group 4"/>
          <p:cNvGrpSpPr>
            <a:grpSpLocks/>
          </p:cNvGrpSpPr>
          <p:nvPr/>
        </p:nvGrpSpPr>
        <p:grpSpPr bwMode="auto">
          <a:xfrm>
            <a:off x="2039369" y="2703911"/>
            <a:ext cx="6821487" cy="2389187"/>
            <a:chOff x="1161" y="1312"/>
            <a:chExt cx="4297" cy="15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9221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61" y="1380"/>
              <a:ext cx="4297" cy="14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9222" name="Text Box 6"/>
            <p:cNvSpPr txBox="1">
              <a:spLocks noChangeArrowheads="1"/>
            </p:cNvSpPr>
            <p:nvPr/>
          </p:nvSpPr>
          <p:spPr bwMode="auto">
            <a:xfrm>
              <a:off x="2432" y="1312"/>
              <a:ext cx="575" cy="2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34020" rIns="0" bIns="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5pPr>
              <a:lvl6pPr marL="2514600" indent="-228600" defTabSz="449263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6pPr>
              <a:lvl7pPr marL="2971800" indent="-228600" defTabSz="449263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7pPr>
              <a:lvl8pPr marL="3429000" indent="-228600" defTabSz="449263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8pPr>
              <a:lvl9pPr marL="3886200" indent="-228600" defTabSz="449263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9pPr>
            </a:lstStyle>
            <a:p>
              <a:pPr defTabSz="449170">
                <a:defRPr/>
              </a:pPr>
              <a:r>
                <a:rPr lang="en-US" sz="1800" b="1" i="1" dirty="0">
                  <a:solidFill>
                    <a:srgbClr val="FF0000"/>
                  </a:solidFill>
                  <a:latin typeface="Luxi Sans" charset="0"/>
                </a:rPr>
                <a:t> Quarks </a:t>
              </a:r>
            </a:p>
          </p:txBody>
        </p:sp>
        <p:sp>
          <p:nvSpPr>
            <p:cNvPr id="9223" name="Text Box 7"/>
            <p:cNvSpPr txBox="1">
              <a:spLocks noChangeArrowheads="1"/>
            </p:cNvSpPr>
            <p:nvPr/>
          </p:nvSpPr>
          <p:spPr bwMode="auto">
            <a:xfrm>
              <a:off x="4110" y="1312"/>
              <a:ext cx="729" cy="2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34020" rIns="0" bIns="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5pPr>
              <a:lvl6pPr marL="2514600" indent="-228600" defTabSz="449263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6pPr>
              <a:lvl7pPr marL="2971800" indent="-228600" defTabSz="449263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7pPr>
              <a:lvl8pPr marL="3429000" indent="-228600" defTabSz="449263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8pPr>
              <a:lvl9pPr marL="3886200" indent="-228600" defTabSz="449263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msmincho" charset="0"/>
                </a:defRPr>
              </a:lvl9pPr>
            </a:lstStyle>
            <a:p>
              <a:pPr defTabSz="449170">
                <a:defRPr/>
              </a:pPr>
              <a:r>
                <a:rPr lang="en-US" sz="1800" b="1" i="1" dirty="0">
                  <a:solidFill>
                    <a:srgbClr val="FF0000"/>
                  </a:solidFill>
                  <a:latin typeface="Luxi Sans" charset="0"/>
                </a:rPr>
                <a:t> </a:t>
              </a:r>
              <a:r>
                <a:rPr lang="en-US" sz="1800" b="1" i="1" dirty="0" err="1">
                  <a:solidFill>
                    <a:srgbClr val="FF0000"/>
                  </a:solidFill>
                  <a:latin typeface="Luxi Sans" charset="0"/>
                </a:rPr>
                <a:t>Leptonen</a:t>
              </a:r>
              <a:r>
                <a:rPr lang="en-US" sz="1800" b="1" i="1" dirty="0">
                  <a:solidFill>
                    <a:srgbClr val="FF0000"/>
                  </a:solidFill>
                  <a:latin typeface="Luxi Sans" charset="0"/>
                </a:rPr>
                <a:t> </a:t>
              </a:r>
            </a:p>
          </p:txBody>
        </p:sp>
      </p:grpSp>
      <p:sp>
        <p:nvSpPr>
          <p:cNvPr id="9224" name="Oval 8"/>
          <p:cNvSpPr>
            <a:spLocks noChangeArrowheads="1"/>
          </p:cNvSpPr>
          <p:nvPr/>
        </p:nvSpPr>
        <p:spPr bwMode="auto">
          <a:xfrm>
            <a:off x="1672654" y="4404123"/>
            <a:ext cx="7437438" cy="898525"/>
          </a:xfrm>
          <a:prstGeom prst="ellipse">
            <a:avLst/>
          </a:prstGeom>
          <a:noFill/>
          <a:ln w="36720">
            <a:solidFill>
              <a:srgbClr val="80008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1420" tIns="45711" rIns="91420" bIns="45711" anchor="ctr"/>
          <a:lstStyle/>
          <a:p>
            <a:pPr defTabSz="449170">
              <a:defRPr/>
            </a:pPr>
            <a:endParaRPr lang="en-US">
              <a:ea typeface="ＭＳ Ｐゴシック" charset="0"/>
            </a:endParaRP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359792" y="4608909"/>
            <a:ext cx="1312862" cy="43815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31673" rIns="8998" bIns="8998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9pPr>
          </a:lstStyle>
          <a:p>
            <a:pPr defTabSz="449170">
              <a:defRPr/>
            </a:pPr>
            <a:r>
              <a:rPr lang="en-US" sz="1200" b="1" dirty="0">
                <a:solidFill>
                  <a:srgbClr val="008000"/>
                </a:solidFill>
                <a:latin typeface="Luxi Sans" charset="0"/>
              </a:rPr>
              <a:t>  </a:t>
            </a:r>
            <a:r>
              <a:rPr lang="en-US" sz="1200" b="1" dirty="0" err="1">
                <a:solidFill>
                  <a:srgbClr val="008000"/>
                </a:solidFill>
                <a:latin typeface="Luxi Sans" charset="0"/>
              </a:rPr>
              <a:t>Normale</a:t>
            </a:r>
            <a:r>
              <a:rPr lang="en-US" sz="1200" b="1" dirty="0">
                <a:solidFill>
                  <a:srgbClr val="008000"/>
                </a:solidFill>
                <a:latin typeface="Luxi Sans" charset="0"/>
              </a:rPr>
              <a:t>, </a:t>
            </a:r>
          </a:p>
          <a:p>
            <a:pPr defTabSz="449170">
              <a:defRPr/>
            </a:pPr>
            <a:r>
              <a:rPr lang="en-US" sz="1200" b="1" dirty="0">
                <a:solidFill>
                  <a:srgbClr val="008000"/>
                </a:solidFill>
                <a:latin typeface="Luxi Sans" charset="0"/>
              </a:rPr>
              <a:t>  stabile </a:t>
            </a:r>
            <a:r>
              <a:rPr lang="en-US" sz="1200" b="1" dirty="0" err="1">
                <a:solidFill>
                  <a:srgbClr val="008000"/>
                </a:solidFill>
                <a:latin typeface="Luxi Sans" charset="0"/>
              </a:rPr>
              <a:t>Materie</a:t>
            </a:r>
            <a:r>
              <a:rPr lang="en-US" sz="1200" b="1" dirty="0">
                <a:solidFill>
                  <a:srgbClr val="008000"/>
                </a:solidFill>
                <a:latin typeface="Luxi Sans" charset="0"/>
              </a:rPr>
              <a:t> </a:t>
            </a: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359793" y="3996136"/>
            <a:ext cx="1422400" cy="407987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31673" rIns="8998" bIns="8998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9pPr>
          </a:lstStyle>
          <a:p>
            <a:pPr defTabSz="449170">
              <a:defRPr/>
            </a:pPr>
            <a:r>
              <a:rPr lang="en-US" sz="1200" b="1" dirty="0">
                <a:solidFill>
                  <a:srgbClr val="FF00FF"/>
                </a:solidFill>
                <a:latin typeface="Luxi Sans" charset="0"/>
              </a:rPr>
              <a:t>  </a:t>
            </a:r>
            <a:r>
              <a:rPr lang="en-US" sz="1200" b="1" dirty="0" err="1">
                <a:solidFill>
                  <a:srgbClr val="FF00FF"/>
                </a:solidFill>
                <a:latin typeface="Luxi Sans" charset="0"/>
              </a:rPr>
              <a:t>Schwere</a:t>
            </a:r>
            <a:r>
              <a:rPr lang="en-US" sz="1200" b="1" dirty="0">
                <a:solidFill>
                  <a:srgbClr val="FF00FF"/>
                </a:solidFill>
                <a:latin typeface="Luxi Sans" charset="0"/>
              </a:rPr>
              <a:t>, </a:t>
            </a:r>
          </a:p>
          <a:p>
            <a:pPr defTabSz="449170">
              <a:defRPr/>
            </a:pPr>
            <a:r>
              <a:rPr lang="en-US" sz="1200" b="1" dirty="0">
                <a:solidFill>
                  <a:srgbClr val="FF00FF"/>
                </a:solidFill>
                <a:latin typeface="Luxi Sans" charset="0"/>
              </a:rPr>
              <a:t>  </a:t>
            </a:r>
            <a:r>
              <a:rPr lang="en-US" sz="1200" b="1" dirty="0" err="1">
                <a:solidFill>
                  <a:srgbClr val="FF00FF"/>
                </a:solidFill>
                <a:latin typeface="Luxi Sans" charset="0"/>
              </a:rPr>
              <a:t>instabile</a:t>
            </a:r>
            <a:r>
              <a:rPr lang="en-US" sz="1200" b="1" dirty="0">
                <a:solidFill>
                  <a:srgbClr val="FF00FF"/>
                </a:solidFill>
                <a:latin typeface="Luxi Sans" charset="0"/>
              </a:rPr>
              <a:t> </a:t>
            </a:r>
            <a:r>
              <a:rPr lang="en-US" sz="1200" b="1" dirty="0" err="1">
                <a:solidFill>
                  <a:srgbClr val="FF00FF"/>
                </a:solidFill>
                <a:latin typeface="Luxi Sans" charset="0"/>
              </a:rPr>
              <a:t>Materie</a:t>
            </a:r>
            <a:r>
              <a:rPr lang="en-US" sz="1200" b="1" dirty="0">
                <a:solidFill>
                  <a:srgbClr val="FF00FF"/>
                </a:solidFill>
                <a:latin typeface="Luxi Sans" charset="0"/>
              </a:rPr>
              <a:t> </a:t>
            </a: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361379" y="3348436"/>
            <a:ext cx="1563688" cy="403225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31673" rIns="8998" bIns="8998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>
              <a:lnSpc>
                <a:spcPct val="8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200" b="1" dirty="0">
                <a:solidFill>
                  <a:srgbClr val="FF0000"/>
                </a:solidFill>
                <a:latin typeface="Luxi Sans" charset="0"/>
              </a:rPr>
              <a:t>  </a:t>
            </a:r>
            <a:r>
              <a:rPr lang="en-US" altLang="en-US" sz="1200" b="1" dirty="0" err="1">
                <a:solidFill>
                  <a:srgbClr val="FF0000"/>
                </a:solidFill>
                <a:latin typeface="Luxi Sans" charset="0"/>
              </a:rPr>
              <a:t>Überschwere</a:t>
            </a:r>
            <a:r>
              <a:rPr lang="en-US" altLang="en-US" sz="1200" b="1" dirty="0">
                <a:solidFill>
                  <a:srgbClr val="FF0000"/>
                </a:solidFill>
                <a:latin typeface="Luxi Sans" charset="0"/>
              </a:rPr>
              <a:t>, </a:t>
            </a:r>
            <a:r>
              <a:rPr lang="en-US" altLang="en-US" sz="1200" b="1" dirty="0" err="1">
                <a:solidFill>
                  <a:srgbClr val="FF0000"/>
                </a:solidFill>
                <a:latin typeface="Luxi Sans" charset="0"/>
              </a:rPr>
              <a:t>sehr</a:t>
            </a:r>
            <a:r>
              <a:rPr lang="en-US" altLang="en-US" sz="1200" b="1" dirty="0">
                <a:solidFill>
                  <a:srgbClr val="FF0000"/>
                </a:solidFill>
                <a:latin typeface="Luxi Sans" charset="0"/>
              </a:rPr>
              <a:t> </a:t>
            </a:r>
          </a:p>
          <a:p>
            <a:pPr eaLnBrk="1">
              <a:lnSpc>
                <a:spcPct val="8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200" b="1" dirty="0">
                <a:solidFill>
                  <a:srgbClr val="FF0000"/>
                </a:solidFill>
                <a:latin typeface="Luxi Sans" charset="0"/>
              </a:rPr>
              <a:t>  </a:t>
            </a:r>
            <a:r>
              <a:rPr lang="en-US" altLang="en-US" sz="1200" b="1" dirty="0" err="1">
                <a:solidFill>
                  <a:srgbClr val="FF0000"/>
                </a:solidFill>
                <a:latin typeface="Luxi Sans" charset="0"/>
              </a:rPr>
              <a:t>instabile</a:t>
            </a:r>
            <a:r>
              <a:rPr lang="en-US" altLang="en-US" sz="1200" b="1" dirty="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US" altLang="en-US" sz="1200" b="1" dirty="0" err="1">
                <a:solidFill>
                  <a:srgbClr val="FF0000"/>
                </a:solidFill>
                <a:latin typeface="Luxi Sans" charset="0"/>
              </a:rPr>
              <a:t>Materie</a:t>
            </a:r>
            <a:r>
              <a:rPr lang="en-US" altLang="en-US" sz="1200" b="1" dirty="0">
                <a:solidFill>
                  <a:srgbClr val="FF0000"/>
                </a:solidFill>
                <a:latin typeface="Luxi Sans" charset="0"/>
              </a:rPr>
              <a:t> </a:t>
            </a:r>
          </a:p>
        </p:txBody>
      </p:sp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1222375" y="1547815"/>
            <a:ext cx="6726238" cy="32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34014" rIns="0" bIns="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>
              <a:lnSpc>
                <a:spcPct val="8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800" b="1" dirty="0">
                <a:solidFill>
                  <a:srgbClr val="0000FF"/>
                </a:solidFill>
                <a:latin typeface="Luxi Sans" charset="0"/>
              </a:rPr>
              <a:t>...</a:t>
            </a:r>
            <a:r>
              <a:rPr lang="en-US" altLang="en-US" sz="1800" b="1" dirty="0" err="1">
                <a:solidFill>
                  <a:srgbClr val="0000FF"/>
                </a:solidFill>
                <a:latin typeface="Luxi Sans" charset="0"/>
              </a:rPr>
              <a:t>aber</a:t>
            </a:r>
            <a:r>
              <a:rPr lang="en-US" altLang="en-US" sz="1800" b="1" dirty="0">
                <a:solidFill>
                  <a:srgbClr val="0000FF"/>
                </a:solidFill>
                <a:latin typeface="Luxi Sans" charset="0"/>
              </a:rPr>
              <a:t> in 3 </a:t>
            </a:r>
            <a:r>
              <a:rPr lang="en-US" altLang="en-US" sz="1800" b="1" dirty="0" err="1">
                <a:solidFill>
                  <a:srgbClr val="0000FF"/>
                </a:solidFill>
                <a:latin typeface="Luxi Sans" charset="0"/>
              </a:rPr>
              <a:t>verschiedenen</a:t>
            </a:r>
            <a:r>
              <a:rPr lang="en-US" altLang="en-US" sz="18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altLang="en-US" sz="1800" b="1" dirty="0" err="1">
                <a:solidFill>
                  <a:srgbClr val="0000FF"/>
                </a:solidFill>
                <a:latin typeface="Luxi Sans" charset="0"/>
              </a:rPr>
              <a:t>Versionen</a:t>
            </a:r>
            <a:r>
              <a:rPr lang="en-US" altLang="en-US" sz="1800" b="1" dirty="0">
                <a:solidFill>
                  <a:srgbClr val="0000FF"/>
                </a:solidFill>
                <a:latin typeface="Luxi Sans" charset="0"/>
              </a:rPr>
              <a:t> (“</a:t>
            </a:r>
            <a:r>
              <a:rPr lang="en-US" altLang="ja-JP" sz="1800" b="1" dirty="0" err="1">
                <a:solidFill>
                  <a:srgbClr val="0000FF"/>
                </a:solidFill>
                <a:latin typeface="Luxi Sans" charset="0"/>
              </a:rPr>
              <a:t>Generationen</a:t>
            </a:r>
            <a:r>
              <a:rPr lang="en-US" altLang="en-US" sz="1800" b="1" dirty="0">
                <a:solidFill>
                  <a:srgbClr val="0000FF"/>
                </a:solidFill>
                <a:latin typeface="Luxi Sans" charset="0"/>
              </a:rPr>
              <a:t>”</a:t>
            </a:r>
            <a:r>
              <a:rPr lang="en-US" altLang="ja-JP" sz="1800" b="1" dirty="0">
                <a:solidFill>
                  <a:srgbClr val="0000FF"/>
                </a:solidFill>
                <a:latin typeface="Luxi Sans" charset="0"/>
              </a:rPr>
              <a:t>)</a:t>
            </a:r>
            <a:endParaRPr lang="en-US" altLang="en-US" sz="1800" b="1" dirty="0">
              <a:solidFill>
                <a:srgbClr val="0000FF"/>
              </a:solidFill>
              <a:latin typeface="Luxi Sans" charset="0"/>
            </a:endParaRPr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366144" y="5693173"/>
            <a:ext cx="1889125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41571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9pPr>
          </a:lstStyle>
          <a:p>
            <a:pPr defTabSz="449170">
              <a:defRPr/>
            </a:pPr>
            <a:r>
              <a:rPr lang="en-US" sz="2200" b="1" dirty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Luxi Sans" charset="0"/>
              </a:rPr>
              <a:t>WIR</a:t>
            </a:r>
            <a:r>
              <a:rPr lang="en-US" sz="1800" b="1" dirty="0">
                <a:solidFill>
                  <a:srgbClr val="008000"/>
                </a:solidFill>
                <a:latin typeface="Luxi Sans" charset="0"/>
              </a:rPr>
              <a:t> und </a:t>
            </a:r>
            <a:r>
              <a:rPr lang="en-US" sz="1800" b="1" dirty="0" err="1">
                <a:solidFill>
                  <a:srgbClr val="008000"/>
                </a:solidFill>
                <a:latin typeface="Luxi Sans" charset="0"/>
              </a:rPr>
              <a:t>alles</a:t>
            </a:r>
            <a:r>
              <a:rPr lang="en-US" sz="1800" b="1" dirty="0">
                <a:solidFill>
                  <a:srgbClr val="008000"/>
                </a:solidFill>
                <a:latin typeface="Luxi Sans" charset="0"/>
              </a:rPr>
              <a:t>,</a:t>
            </a:r>
          </a:p>
          <a:p>
            <a:pPr defTabSz="449170">
              <a:defRPr/>
            </a:pPr>
            <a:r>
              <a:rPr lang="en-US" sz="1800" b="1" dirty="0">
                <a:solidFill>
                  <a:srgbClr val="008000"/>
                </a:solidFill>
                <a:latin typeface="Luxi Sans" charset="0"/>
              </a:rPr>
              <a:t>was </a:t>
            </a:r>
            <a:r>
              <a:rPr lang="en-US" sz="1800" b="1" dirty="0" err="1">
                <a:solidFill>
                  <a:srgbClr val="008000"/>
                </a:solidFill>
                <a:latin typeface="Luxi Sans" charset="0"/>
              </a:rPr>
              <a:t>wir</a:t>
            </a:r>
            <a:r>
              <a:rPr lang="en-US" sz="1800" b="1" dirty="0">
                <a:solidFill>
                  <a:srgbClr val="008000"/>
                </a:solidFill>
                <a:latin typeface="Luxi Sans" charset="0"/>
              </a:rPr>
              <a:t> um</a:t>
            </a:r>
          </a:p>
          <a:p>
            <a:pPr defTabSz="449170">
              <a:defRPr/>
            </a:pPr>
            <a:r>
              <a:rPr lang="en-US" sz="1800" b="1" dirty="0" err="1">
                <a:solidFill>
                  <a:srgbClr val="008000"/>
                </a:solidFill>
                <a:latin typeface="Luxi Sans" charset="0"/>
              </a:rPr>
              <a:t>uns</a:t>
            </a:r>
            <a:r>
              <a:rPr lang="en-US" sz="1800" b="1" dirty="0">
                <a:solidFill>
                  <a:srgbClr val="008000"/>
                </a:solidFill>
                <a:latin typeface="Luxi Sans" charset="0"/>
              </a:rPr>
              <a:t> </a:t>
            </a:r>
            <a:r>
              <a:rPr lang="en-US" sz="1800" b="1" dirty="0" err="1">
                <a:solidFill>
                  <a:srgbClr val="008000"/>
                </a:solidFill>
                <a:latin typeface="Luxi Sans" charset="0"/>
              </a:rPr>
              <a:t>sehen</a:t>
            </a:r>
            <a:r>
              <a:rPr lang="en-US" sz="1800" b="1" dirty="0">
                <a:solidFill>
                  <a:srgbClr val="008000"/>
                </a:solidFill>
                <a:latin typeface="Luxi Sans" charset="0"/>
              </a:rPr>
              <a:t>!</a:t>
            </a:r>
          </a:p>
        </p:txBody>
      </p:sp>
      <p:sp>
        <p:nvSpPr>
          <p:cNvPr id="9230" name="Line 14"/>
          <p:cNvSpPr>
            <a:spLocks noChangeShapeType="1"/>
          </p:cNvSpPr>
          <p:nvPr/>
        </p:nvSpPr>
        <p:spPr bwMode="auto">
          <a:xfrm flipV="1">
            <a:off x="899544" y="5088334"/>
            <a:ext cx="1587" cy="558800"/>
          </a:xfrm>
          <a:prstGeom prst="line">
            <a:avLst/>
          </a:prstGeom>
          <a:noFill/>
          <a:ln w="36720">
            <a:solidFill>
              <a:srgbClr val="008000"/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1420" tIns="45711" rIns="91420" bIns="45711"/>
          <a:lstStyle/>
          <a:p>
            <a:pPr defTabSz="449170">
              <a:defRPr/>
            </a:pPr>
            <a:endParaRPr lang="en-US">
              <a:ea typeface="ＭＳ Ｐゴシック" charset="0"/>
            </a:endParaRPr>
          </a:p>
        </p:txBody>
      </p:sp>
      <p:sp>
        <p:nvSpPr>
          <p:cNvPr id="9233" name="Text Box 17"/>
          <p:cNvSpPr txBox="1">
            <a:spLocks noChangeArrowheads="1"/>
          </p:cNvSpPr>
          <p:nvPr/>
        </p:nvSpPr>
        <p:spPr bwMode="auto">
          <a:xfrm>
            <a:off x="2606106" y="6340871"/>
            <a:ext cx="1312863" cy="62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34014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9pPr>
          </a:lstStyle>
          <a:p>
            <a:pPr defTabSz="449170">
              <a:defRPr/>
            </a:pPr>
            <a:r>
              <a:rPr lang="en-US" sz="1800" b="1" dirty="0" err="1">
                <a:solidFill>
                  <a:srgbClr val="008000"/>
                </a:solidFill>
                <a:latin typeface="Luxi Sans" charset="0"/>
              </a:rPr>
              <a:t>Protonen</a:t>
            </a:r>
            <a:endParaRPr lang="en-US" sz="1800" b="1" dirty="0">
              <a:solidFill>
                <a:srgbClr val="008000"/>
              </a:solidFill>
              <a:latin typeface="Luxi Sans" charset="0"/>
            </a:endParaRPr>
          </a:p>
          <a:p>
            <a:pPr defTabSz="449170">
              <a:defRPr/>
            </a:pPr>
            <a:r>
              <a:rPr lang="en-US" sz="1800" b="1" dirty="0" err="1">
                <a:solidFill>
                  <a:srgbClr val="008000"/>
                </a:solidFill>
                <a:latin typeface="Luxi Sans" charset="0"/>
              </a:rPr>
              <a:t>Neutronen</a:t>
            </a:r>
            <a:endParaRPr lang="en-US" sz="1800" b="1" dirty="0">
              <a:solidFill>
                <a:srgbClr val="008000"/>
              </a:solidFill>
              <a:latin typeface="Luxi Sans" charset="0"/>
            </a:endParaRPr>
          </a:p>
        </p:txBody>
      </p:sp>
      <p:pic>
        <p:nvPicPr>
          <p:cNvPr id="9234" name="Picture 1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6406" y="5577284"/>
            <a:ext cx="1903413" cy="14478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9236" name="Text Box 20"/>
          <p:cNvSpPr txBox="1">
            <a:spLocks noChangeArrowheads="1"/>
          </p:cNvSpPr>
          <p:nvPr/>
        </p:nvSpPr>
        <p:spPr bwMode="auto">
          <a:xfrm>
            <a:off x="4909569" y="6731398"/>
            <a:ext cx="814387" cy="220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22675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9pPr>
          </a:lstStyle>
          <a:p>
            <a:pPr defTabSz="449170">
              <a:defRPr/>
            </a:pPr>
            <a:r>
              <a:rPr lang="en-US" sz="1200" b="1" dirty="0" err="1">
                <a:solidFill>
                  <a:srgbClr val="0000FF"/>
                </a:solidFill>
                <a:latin typeface="Luxi Sans" charset="0"/>
              </a:rPr>
              <a:t>Atomkern</a:t>
            </a:r>
            <a:endParaRPr lang="en-US" sz="1200" b="1" dirty="0">
              <a:solidFill>
                <a:srgbClr val="0000FF"/>
              </a:solidFill>
              <a:latin typeface="Luxi Sans" charset="0"/>
            </a:endParaRPr>
          </a:p>
        </p:txBody>
      </p:sp>
      <p:sp>
        <p:nvSpPr>
          <p:cNvPr id="9237" name="Text Box 21"/>
          <p:cNvSpPr txBox="1">
            <a:spLocks noChangeArrowheads="1"/>
          </p:cNvSpPr>
          <p:nvPr/>
        </p:nvSpPr>
        <p:spPr bwMode="auto">
          <a:xfrm>
            <a:off x="7787704" y="6772673"/>
            <a:ext cx="846138" cy="220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22675" rIns="0" bIns="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>
              <a:lnSpc>
                <a:spcPct val="8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200" b="1" dirty="0" err="1">
                <a:solidFill>
                  <a:srgbClr val="0000FF"/>
                </a:solidFill>
                <a:latin typeface="Luxi Sans" charset="0"/>
              </a:rPr>
              <a:t>Atomhülle</a:t>
            </a:r>
            <a:endParaRPr lang="en-US" altLang="en-US" sz="1200" b="1" dirty="0">
              <a:solidFill>
                <a:srgbClr val="0000FF"/>
              </a:solidFill>
              <a:latin typeface="Luxi Sans" charset="0"/>
            </a:endParaRPr>
          </a:p>
        </p:txBody>
      </p:sp>
      <p:sp>
        <p:nvSpPr>
          <p:cNvPr id="25" name="Text Box 11"/>
          <p:cNvSpPr txBox="1">
            <a:spLocks noChangeArrowheads="1"/>
          </p:cNvSpPr>
          <p:nvPr/>
        </p:nvSpPr>
        <p:spPr bwMode="auto">
          <a:xfrm>
            <a:off x="3817367" y="2267348"/>
            <a:ext cx="1357312" cy="403225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31673" rIns="8998" bIns="8998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9pPr>
          </a:lstStyle>
          <a:p>
            <a:pPr defTabSz="449170">
              <a:defRPr/>
            </a:pPr>
            <a:r>
              <a:rPr lang="en-US" sz="1200" b="1" dirty="0">
                <a:solidFill>
                  <a:schemeClr val="accent2"/>
                </a:solidFill>
                <a:latin typeface="Luxi Sans" charset="0"/>
              </a:rPr>
              <a:t>  </a:t>
            </a:r>
            <a:r>
              <a:rPr lang="en-US" sz="1200" b="1" dirty="0" err="1">
                <a:solidFill>
                  <a:schemeClr val="accent2"/>
                </a:solidFill>
                <a:latin typeface="Luxi Sans" charset="0"/>
              </a:rPr>
              <a:t>mit</a:t>
            </a:r>
            <a:r>
              <a:rPr lang="en-US" sz="1200" b="1" dirty="0">
                <a:solidFill>
                  <a:schemeClr val="accent2"/>
                </a:solidFill>
                <a:latin typeface="Luxi Sans" charset="0"/>
              </a:rPr>
              <a:t> starker</a:t>
            </a:r>
          </a:p>
          <a:p>
            <a:pPr defTabSz="449170">
              <a:defRPr/>
            </a:pPr>
            <a:r>
              <a:rPr lang="en-US" sz="1200" b="1" dirty="0">
                <a:solidFill>
                  <a:schemeClr val="accent2"/>
                </a:solidFill>
                <a:latin typeface="Luxi Sans" charset="0"/>
              </a:rPr>
              <a:t>  </a:t>
            </a:r>
            <a:r>
              <a:rPr lang="en-US" sz="1200" b="1" dirty="0" err="1">
                <a:solidFill>
                  <a:schemeClr val="accent2"/>
                </a:solidFill>
                <a:latin typeface="Luxi Sans" charset="0"/>
              </a:rPr>
              <a:t>Wechselwirkung</a:t>
            </a:r>
            <a:r>
              <a:rPr lang="en-US" sz="1200" b="1" dirty="0">
                <a:solidFill>
                  <a:schemeClr val="accent2"/>
                </a:solidFill>
                <a:latin typeface="Luxi Sans" charset="0"/>
              </a:rPr>
              <a:t> </a:t>
            </a:r>
          </a:p>
        </p:txBody>
      </p:sp>
      <p:sp>
        <p:nvSpPr>
          <p:cNvPr id="27" name="Text Box 11"/>
          <p:cNvSpPr txBox="1">
            <a:spLocks noChangeArrowheads="1"/>
          </p:cNvSpPr>
          <p:nvPr/>
        </p:nvSpPr>
        <p:spPr bwMode="auto">
          <a:xfrm>
            <a:off x="6625656" y="2267348"/>
            <a:ext cx="1357313" cy="403225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31673" rIns="8998" bIns="8998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9pPr>
          </a:lstStyle>
          <a:p>
            <a:pPr defTabSz="449170">
              <a:defRPr/>
            </a:pPr>
            <a:r>
              <a:rPr lang="en-US" sz="1200" b="1" dirty="0">
                <a:solidFill>
                  <a:schemeClr val="accent2"/>
                </a:solidFill>
                <a:latin typeface="Luxi Sans" charset="0"/>
              </a:rPr>
              <a:t>  </a:t>
            </a:r>
            <a:r>
              <a:rPr lang="en-US" sz="1200" b="1" dirty="0" err="1">
                <a:solidFill>
                  <a:schemeClr val="accent2"/>
                </a:solidFill>
                <a:latin typeface="Luxi Sans" charset="0"/>
              </a:rPr>
              <a:t>ohne</a:t>
            </a:r>
            <a:r>
              <a:rPr lang="en-US" sz="1200" b="1" dirty="0">
                <a:solidFill>
                  <a:schemeClr val="accent2"/>
                </a:solidFill>
                <a:latin typeface="Luxi Sans" charset="0"/>
              </a:rPr>
              <a:t> </a:t>
            </a:r>
            <a:r>
              <a:rPr lang="en-US" sz="1200" b="1" dirty="0" err="1">
                <a:solidFill>
                  <a:schemeClr val="accent2"/>
                </a:solidFill>
                <a:latin typeface="Luxi Sans" charset="0"/>
              </a:rPr>
              <a:t>starke</a:t>
            </a:r>
            <a:endParaRPr lang="en-US" sz="1200" b="1" dirty="0">
              <a:solidFill>
                <a:schemeClr val="accent2"/>
              </a:solidFill>
              <a:latin typeface="Luxi Sans" charset="0"/>
            </a:endParaRPr>
          </a:p>
          <a:p>
            <a:pPr defTabSz="449170">
              <a:defRPr/>
            </a:pPr>
            <a:r>
              <a:rPr lang="en-US" sz="1200" b="1" dirty="0">
                <a:solidFill>
                  <a:schemeClr val="accent2"/>
                </a:solidFill>
                <a:latin typeface="Luxi Sans" charset="0"/>
              </a:rPr>
              <a:t>  </a:t>
            </a:r>
            <a:r>
              <a:rPr lang="en-US" sz="1200" b="1" dirty="0" err="1">
                <a:solidFill>
                  <a:schemeClr val="accent2"/>
                </a:solidFill>
                <a:latin typeface="Luxi Sans" charset="0"/>
              </a:rPr>
              <a:t>Wechselwirkung</a:t>
            </a:r>
            <a:r>
              <a:rPr lang="en-US" sz="1200" b="1" dirty="0">
                <a:solidFill>
                  <a:schemeClr val="accent2"/>
                </a:solidFill>
                <a:latin typeface="Luxi Sans" charset="0"/>
              </a:rPr>
              <a:t> </a:t>
            </a:r>
          </a:p>
        </p:txBody>
      </p:sp>
      <p:sp>
        <p:nvSpPr>
          <p:cNvPr id="26" name="TextBox 25"/>
          <p:cNvSpPr txBox="1"/>
          <p:nvPr/>
        </p:nvSpPr>
        <p:spPr>
          <a:xfrm rot="1200000">
            <a:off x="7332266" y="2024571"/>
            <a:ext cx="2709284" cy="298381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algn="ctr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000" b="1" dirty="0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  ...und f</a:t>
            </a:r>
            <a:r>
              <a:rPr lang="de-DE" sz="1000" b="1" dirty="0" err="1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ür</a:t>
            </a:r>
            <a:r>
              <a:rPr lang="de-DE" sz="1000" b="1" dirty="0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 jedes </a:t>
            </a:r>
            <a:r>
              <a:rPr lang="de-DE" sz="1000" b="1" dirty="0">
                <a:solidFill>
                  <a:schemeClr val="accent1">
                    <a:lumMod val="50000"/>
                  </a:schemeClr>
                </a:solidFill>
                <a:latin typeface="Luxi Sans" charset="0"/>
                <a:ea typeface="HG Mincho Light J" pitchFamily="2"/>
                <a:cs typeface="HG Mincho Light J" pitchFamily="2"/>
              </a:rPr>
              <a:t>Teilchen</a:t>
            </a:r>
            <a:r>
              <a:rPr lang="de-DE" sz="1000" b="1" dirty="0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 gibt es noch ein </a:t>
            </a:r>
            <a:r>
              <a:rPr lang="de-DE" sz="1000" b="1" dirty="0">
                <a:solidFill>
                  <a:srgbClr val="FF0000"/>
                </a:solidFill>
                <a:latin typeface="Luxi Sans" charset="0"/>
                <a:ea typeface="HG Mincho Light J" pitchFamily="2"/>
                <a:cs typeface="HG Mincho Light J" pitchFamily="2"/>
              </a:rPr>
              <a:t>Antiteilchen</a:t>
            </a:r>
            <a:r>
              <a:rPr lang="de-DE" sz="1000" b="1" dirty="0">
                <a:solidFill>
                  <a:srgbClr val="0000FF"/>
                </a:solidFill>
                <a:latin typeface="Luxi Sans" charset="0"/>
                <a:ea typeface="HG Mincho Light J" pitchFamily="2"/>
                <a:cs typeface="HG Mincho Light J" pitchFamily="2"/>
              </a:rPr>
              <a:t> mit entgegengesetzter Ladung</a:t>
            </a:r>
            <a:endParaRPr lang="en-US" sz="1000" b="1" dirty="0">
              <a:solidFill>
                <a:srgbClr val="0000FF"/>
              </a:solidFill>
              <a:latin typeface="Luxi Sans" charset="0"/>
              <a:ea typeface="HG Mincho Light J" pitchFamily="2"/>
              <a:cs typeface="HG Mincho Light J" pitchFamily="2"/>
            </a:endParaRPr>
          </a:p>
        </p:txBody>
      </p:sp>
      <p:sp>
        <p:nvSpPr>
          <p:cNvPr id="9231" name="Line 15"/>
          <p:cNvSpPr>
            <a:spLocks noChangeShapeType="1"/>
          </p:cNvSpPr>
          <p:nvPr/>
        </p:nvSpPr>
        <p:spPr bwMode="auto">
          <a:xfrm>
            <a:off x="3612581" y="5003973"/>
            <a:ext cx="365125" cy="471488"/>
          </a:xfrm>
          <a:prstGeom prst="line">
            <a:avLst/>
          </a:prstGeom>
          <a:noFill/>
          <a:ln w="18360">
            <a:solidFill>
              <a:srgbClr val="000080"/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1420" tIns="45711" rIns="91420" bIns="45711"/>
          <a:lstStyle/>
          <a:p>
            <a:pPr defTabSz="449170">
              <a:defRPr/>
            </a:pPr>
            <a:endParaRPr lang="en-US">
              <a:ea typeface="ＭＳ Ｐゴシック" charset="0"/>
            </a:endParaRPr>
          </a:p>
        </p:txBody>
      </p:sp>
      <p:sp>
        <p:nvSpPr>
          <p:cNvPr id="9232" name="Line 16"/>
          <p:cNvSpPr>
            <a:spLocks noChangeShapeType="1"/>
          </p:cNvSpPr>
          <p:nvPr/>
        </p:nvSpPr>
        <p:spPr bwMode="auto">
          <a:xfrm flipH="1">
            <a:off x="4660331" y="5003975"/>
            <a:ext cx="341313" cy="498475"/>
          </a:xfrm>
          <a:prstGeom prst="line">
            <a:avLst/>
          </a:prstGeom>
          <a:noFill/>
          <a:ln w="18360">
            <a:solidFill>
              <a:srgbClr val="000080"/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1420" tIns="45711" rIns="91420" bIns="45711"/>
          <a:lstStyle/>
          <a:p>
            <a:pPr defTabSz="449170">
              <a:defRPr/>
            </a:pPr>
            <a:endParaRPr lang="en-US">
              <a:ea typeface="ＭＳ Ｐゴシック" charset="0"/>
            </a:endParaRPr>
          </a:p>
        </p:txBody>
      </p:sp>
      <p:sp>
        <p:nvSpPr>
          <p:cNvPr id="9235" name="Line 19"/>
          <p:cNvSpPr>
            <a:spLocks noChangeShapeType="1"/>
          </p:cNvSpPr>
          <p:nvPr/>
        </p:nvSpPr>
        <p:spPr bwMode="auto">
          <a:xfrm>
            <a:off x="6347844" y="5036541"/>
            <a:ext cx="365125" cy="471488"/>
          </a:xfrm>
          <a:prstGeom prst="line">
            <a:avLst/>
          </a:prstGeom>
          <a:noFill/>
          <a:ln w="18360">
            <a:solidFill>
              <a:srgbClr val="00008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1420" tIns="45711" rIns="91420" bIns="45711"/>
          <a:lstStyle/>
          <a:p>
            <a:pPr defTabSz="449170">
              <a:defRPr/>
            </a:pPr>
            <a:endParaRPr lang="en-US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1464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Wechselwirkungen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1043533"/>
            <a:ext cx="9599612" cy="5942012"/>
          </a:xfrm>
        </p:spPr>
        <p:txBody>
          <a:bodyPr/>
          <a:lstStyle/>
          <a:p>
            <a:r>
              <a:rPr lang="de-DE" dirty="0"/>
              <a:t>Austausch von Kräften zwischen (Anti-)Materie-Teilchen erfolgt durch 4 verschiedene Wechselwirkungen</a:t>
            </a:r>
          </a:p>
          <a:p>
            <a:pPr lvl="1"/>
            <a:r>
              <a:rPr lang="de-DE" dirty="0"/>
              <a:t>Vermittlung der Kräfte durch “Kraftteilchen“</a:t>
            </a:r>
          </a:p>
          <a:p>
            <a:pPr lvl="1"/>
            <a:r>
              <a:rPr lang="de-DE" dirty="0">
                <a:solidFill>
                  <a:srgbClr val="FF0000"/>
                </a:solidFill>
              </a:rPr>
              <a:t>Kraftteilchen sind Bosonen</a:t>
            </a:r>
          </a:p>
          <a:p>
            <a:pPr lvl="2"/>
            <a:r>
              <a:rPr lang="de-DE" dirty="0"/>
              <a:t>ganzzahliger Spin </a:t>
            </a:r>
            <a:r>
              <a:rPr lang="de-DE" sz="1050" dirty="0"/>
              <a:t>(Eigendrehimpuls in Einheiten von </a:t>
            </a:r>
            <a:r>
              <a:rPr lang="de-DE" sz="1100" b="0" i="1" dirty="0"/>
              <a:t>ħ</a:t>
            </a:r>
            <a:r>
              <a:rPr lang="de-DE" sz="1050" dirty="0"/>
              <a:t>)</a:t>
            </a:r>
            <a:endParaRPr lang="de-DE" sz="1200" dirty="0"/>
          </a:p>
          <a:p>
            <a:pPr lvl="1"/>
            <a:r>
              <a:rPr lang="de-DE" dirty="0">
                <a:solidFill>
                  <a:srgbClr val="FF0000"/>
                </a:solidFill>
              </a:rPr>
              <a:t>Materieteilchen sind Fermionen</a:t>
            </a:r>
          </a:p>
          <a:p>
            <a:pPr lvl="2"/>
            <a:r>
              <a:rPr lang="de-DE" dirty="0" err="1"/>
              <a:t>halbzahliger</a:t>
            </a:r>
            <a:r>
              <a:rPr lang="de-DE" dirty="0"/>
              <a:t> Spin</a:t>
            </a:r>
          </a:p>
          <a:p>
            <a:pPr marL="142875" indent="0">
              <a:buNone/>
            </a:pPr>
            <a:endParaRPr lang="de-DE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59792" y="4141460"/>
          <a:ext cx="9433048" cy="2985958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2403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32859">
                <a:tc>
                  <a:txBody>
                    <a:bodyPr/>
                    <a:lstStyle/>
                    <a:p>
                      <a:r>
                        <a:rPr lang="en-US" dirty="0" err="1"/>
                        <a:t>Wechselwirkung</a:t>
                      </a:r>
                      <a:endParaRPr lang="en-US" dirty="0"/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relative </a:t>
                      </a:r>
                      <a:r>
                        <a:rPr lang="en-US" dirty="0" err="1"/>
                        <a:t>Stärke</a:t>
                      </a:r>
                      <a:endParaRPr lang="en-US" dirty="0"/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Reichweite</a:t>
                      </a:r>
                      <a:endParaRPr lang="en-US" dirty="0"/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Kraftteilchen</a:t>
                      </a:r>
                      <a:endParaRPr lang="en-US" dirty="0"/>
                    </a:p>
                  </a:txBody>
                  <a:tcP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Wirkung</a:t>
                      </a:r>
                      <a:endParaRPr lang="en-US" dirty="0"/>
                    </a:p>
                  </a:txBody>
                  <a:tcP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2859">
                <a:tc>
                  <a:txBody>
                    <a:bodyPr/>
                    <a:lstStyle/>
                    <a:p>
                      <a:r>
                        <a:rPr lang="en-US" dirty="0"/>
                        <a:t>stark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  <a:r>
                        <a:rPr lang="en-US" baseline="30000" dirty="0"/>
                        <a:t>-15</a:t>
                      </a:r>
                      <a:r>
                        <a:rPr lang="en-US" baseline="0" dirty="0"/>
                        <a:t> 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 </a:t>
                      </a:r>
                      <a:r>
                        <a:rPr lang="en-US" dirty="0" err="1"/>
                        <a:t>Gluonen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Kernkraft</a:t>
                      </a:r>
                      <a:r>
                        <a:rPr lang="en-US" dirty="0"/>
                        <a:t>, </a:t>
                      </a:r>
                      <a:r>
                        <a:rPr lang="en-US" dirty="0" err="1"/>
                        <a:t>Zusammenhalt</a:t>
                      </a:r>
                      <a:r>
                        <a:rPr lang="en-US" baseline="0" dirty="0"/>
                        <a:t> von </a:t>
                      </a:r>
                      <a:r>
                        <a:rPr lang="en-US" baseline="0" dirty="0" err="1"/>
                        <a:t>Protonen</a:t>
                      </a:r>
                      <a:r>
                        <a:rPr lang="en-US" baseline="0" dirty="0"/>
                        <a:t>, </a:t>
                      </a:r>
                      <a:r>
                        <a:rPr lang="en-US" baseline="0" dirty="0" err="1"/>
                        <a:t>Neutronen</a:t>
                      </a:r>
                      <a:r>
                        <a:rPr lang="en-US" baseline="0" dirty="0"/>
                        <a:t> etc.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2859">
                <a:tc>
                  <a:txBody>
                    <a:bodyPr/>
                    <a:lstStyle/>
                    <a:p>
                      <a:r>
                        <a:rPr lang="en-US" dirty="0" err="1"/>
                        <a:t>elektro-magnetisch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  <a:r>
                        <a:rPr lang="en-US" baseline="30000" dirty="0"/>
                        <a:t>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Photon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Elektrizität</a:t>
                      </a:r>
                      <a:r>
                        <a:rPr lang="en-US" dirty="0"/>
                        <a:t>,</a:t>
                      </a:r>
                      <a:r>
                        <a:rPr lang="en-US" baseline="0" dirty="0"/>
                        <a:t> </a:t>
                      </a:r>
                      <a:r>
                        <a:rPr lang="en-US" baseline="0" dirty="0" err="1"/>
                        <a:t>Magnetismus</a:t>
                      </a:r>
                      <a:r>
                        <a:rPr lang="en-US" baseline="0" dirty="0"/>
                        <a:t>, </a:t>
                      </a:r>
                      <a:r>
                        <a:rPr lang="en-US" baseline="0" dirty="0" err="1"/>
                        <a:t>Licht</a:t>
                      </a:r>
                      <a:endParaRPr lang="en-US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2859">
                <a:tc>
                  <a:txBody>
                    <a:bodyPr/>
                    <a:lstStyle/>
                    <a:p>
                      <a:r>
                        <a:rPr lang="en-US" dirty="0" err="1"/>
                        <a:t>schwach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  <a:r>
                        <a:rPr lang="en-US" baseline="30000" dirty="0"/>
                        <a:t>-5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  <a:r>
                        <a:rPr lang="en-US" baseline="30000" dirty="0"/>
                        <a:t>-18</a:t>
                      </a:r>
                      <a:r>
                        <a:rPr lang="en-US" dirty="0"/>
                        <a:t>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</a:t>
                      </a:r>
                      <a:r>
                        <a:rPr lang="en-US" baseline="30000" dirty="0"/>
                        <a:t>+</a:t>
                      </a:r>
                      <a:r>
                        <a:rPr lang="en-US" dirty="0"/>
                        <a:t>,</a:t>
                      </a:r>
                      <a:r>
                        <a:rPr lang="en-US" baseline="0" dirty="0"/>
                        <a:t> W</a:t>
                      </a:r>
                      <a:r>
                        <a:rPr lang="en-US" baseline="30000" dirty="0"/>
                        <a:t>–</a:t>
                      </a:r>
                      <a:r>
                        <a:rPr lang="en-US" baseline="0" dirty="0"/>
                        <a:t>, Z</a:t>
                      </a:r>
                      <a:r>
                        <a:rPr lang="en-US" baseline="300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Radioaktivität</a:t>
                      </a:r>
                      <a:r>
                        <a:rPr lang="en-US" dirty="0"/>
                        <a:t>, </a:t>
                      </a:r>
                      <a:r>
                        <a:rPr lang="en-US" dirty="0" err="1"/>
                        <a:t>Zerfälle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2859">
                <a:tc>
                  <a:txBody>
                    <a:bodyPr/>
                    <a:lstStyle/>
                    <a:p>
                      <a:r>
                        <a:rPr lang="en-US" dirty="0"/>
                        <a:t>Gravitation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  <a:r>
                        <a:rPr lang="en-US" baseline="30000" dirty="0"/>
                        <a:t>-38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“Graviton”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Schwerkraft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2773" y="2466429"/>
            <a:ext cx="3656013" cy="103346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209161" y="1907629"/>
            <a:ext cx="1036637" cy="195262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18067" rIns="8998" bIns="8998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 defTabSz="449170">
              <a:lnSpc>
                <a:spcPct val="96000"/>
              </a:lnSpc>
              <a:defRPr/>
            </a:pPr>
            <a:r>
              <a:rPr lang="en-US" sz="1200" b="1">
                <a:solidFill>
                  <a:srgbClr val="0000FF"/>
                </a:solidFill>
                <a:latin typeface="Luxi Sans" charset="0"/>
              </a:rPr>
              <a:t> Kraftteilchen 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5950273" y="3728592"/>
            <a:ext cx="1216025" cy="195263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18067" rIns="8998" bIns="8998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 defTabSz="449170">
              <a:lnSpc>
                <a:spcPct val="96000"/>
              </a:lnSpc>
              <a:defRPr/>
            </a:pPr>
            <a:r>
              <a:rPr lang="en-US" sz="1200" b="1">
                <a:solidFill>
                  <a:srgbClr val="FF00FF"/>
                </a:solidFill>
                <a:latin typeface="Luxi Sans" charset="0"/>
              </a:rPr>
              <a:t> Materieteilchen 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8037836" y="3728592"/>
            <a:ext cx="1216025" cy="195263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18067" rIns="8998" bIns="8998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 defTabSz="449170">
              <a:lnSpc>
                <a:spcPct val="96000"/>
              </a:lnSpc>
              <a:defRPr/>
            </a:pPr>
            <a:r>
              <a:rPr lang="en-US" sz="1200" b="1">
                <a:solidFill>
                  <a:srgbClr val="FF00FF"/>
                </a:solidFill>
                <a:latin typeface="Luxi Sans" charset="0"/>
              </a:rPr>
              <a:t> Materieteilchen </a:t>
            </a:r>
          </a:p>
        </p:txBody>
      </p:sp>
      <p:sp>
        <p:nvSpPr>
          <p:cNvPr id="9" name="Line 9"/>
          <p:cNvSpPr>
            <a:spLocks noChangeShapeType="1"/>
          </p:cNvSpPr>
          <p:nvPr/>
        </p:nvSpPr>
        <p:spPr bwMode="auto">
          <a:xfrm flipH="1">
            <a:off x="6526536" y="3342729"/>
            <a:ext cx="231775" cy="304800"/>
          </a:xfrm>
          <a:prstGeom prst="line">
            <a:avLst/>
          </a:prstGeom>
          <a:noFill/>
          <a:ln w="36720">
            <a:solidFill>
              <a:srgbClr val="FF0000"/>
            </a:solidFill>
            <a:round/>
            <a:headEnd type="triangle" w="med" len="med"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1420" tIns="45711" rIns="91420" bIns="45711"/>
          <a:lstStyle/>
          <a:p>
            <a:pPr defTabSz="449170">
              <a:defRPr/>
            </a:pPr>
            <a:endParaRPr lang="en-US">
              <a:ea typeface="ＭＳ Ｐゴシック" charset="0"/>
            </a:endParaRPr>
          </a:p>
        </p:txBody>
      </p:sp>
      <p:sp>
        <p:nvSpPr>
          <p:cNvPr id="10" name="Line 10"/>
          <p:cNvSpPr>
            <a:spLocks noChangeShapeType="1"/>
          </p:cNvSpPr>
          <p:nvPr/>
        </p:nvSpPr>
        <p:spPr bwMode="auto">
          <a:xfrm>
            <a:off x="8112446" y="3342729"/>
            <a:ext cx="228600" cy="304800"/>
          </a:xfrm>
          <a:prstGeom prst="line">
            <a:avLst/>
          </a:prstGeom>
          <a:noFill/>
          <a:ln w="36720">
            <a:solidFill>
              <a:srgbClr val="FF0000"/>
            </a:solidFill>
            <a:round/>
            <a:headEnd type="triangle" w="med" len="med"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1420" tIns="45711" rIns="91420" bIns="45711"/>
          <a:lstStyle/>
          <a:p>
            <a:pPr defTabSz="449170">
              <a:defRPr/>
            </a:pPr>
            <a:endParaRPr lang="en-US">
              <a:ea typeface="ＭＳ Ｐゴシック" charset="0"/>
            </a:endParaRPr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 flipV="1">
            <a:off x="7248846" y="2117181"/>
            <a:ext cx="228600" cy="307975"/>
          </a:xfrm>
          <a:prstGeom prst="line">
            <a:avLst/>
          </a:prstGeom>
          <a:noFill/>
          <a:ln w="36720">
            <a:solidFill>
              <a:srgbClr val="FF0000"/>
            </a:solidFill>
            <a:round/>
            <a:headEnd type="triangle" w="med" len="med"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1420" tIns="45711" rIns="91420" bIns="45711"/>
          <a:lstStyle/>
          <a:p>
            <a:pPr defTabSz="449170">
              <a:defRPr/>
            </a:pPr>
            <a:endParaRPr lang="en-US">
              <a:ea typeface="ＭＳ Ｐゴシック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4896296" y="4643933"/>
            <a:ext cx="1440160" cy="648072"/>
          </a:xfrm>
          <a:prstGeom prst="ellipse">
            <a:avLst/>
          </a:prstGeom>
          <a:noFill/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Oval 12"/>
          <p:cNvSpPr/>
          <p:nvPr/>
        </p:nvSpPr>
        <p:spPr bwMode="auto">
          <a:xfrm>
            <a:off x="4896296" y="5940077"/>
            <a:ext cx="1440160" cy="648072"/>
          </a:xfrm>
          <a:prstGeom prst="ellipse">
            <a:avLst/>
          </a:prstGeom>
          <a:noFill/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9811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46038"/>
            <a:ext cx="10080624" cy="912812"/>
          </a:xfrm>
        </p:spPr>
        <p:txBody>
          <a:bodyPr/>
          <a:lstStyle/>
          <a:p>
            <a:r>
              <a:rPr lang="de-DE" dirty="0"/>
              <a:t>Das Standardmodell auf einen Blick</a:t>
            </a:r>
            <a:endParaRPr lang="en-US" dirty="0"/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274638" y="958850"/>
            <a:ext cx="9599612" cy="6172200"/>
          </a:xfrm>
        </p:spPr>
        <p:txBody>
          <a:bodyPr/>
          <a:lstStyle/>
          <a:p>
            <a:r>
              <a:rPr lang="de-DE" dirty="0"/>
              <a:t>Entwickelt seit den 1960er Jahren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1475581"/>
            <a:ext cx="9820656" cy="5529072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1007864" y="1947862"/>
            <a:ext cx="2952328" cy="5224809"/>
            <a:chOff x="1007864" y="1475581"/>
            <a:chExt cx="2952328" cy="5224809"/>
          </a:xfrm>
        </p:grpSpPr>
        <p:sp>
          <p:nvSpPr>
            <p:cNvPr id="4" name="Rounded Rectangle 3"/>
            <p:cNvSpPr/>
            <p:nvPr/>
          </p:nvSpPr>
          <p:spPr bwMode="auto">
            <a:xfrm>
              <a:off x="1007864" y="1475581"/>
              <a:ext cx="2952328" cy="4752528"/>
            </a:xfrm>
            <a:prstGeom prst="roundRect">
              <a:avLst/>
            </a:prstGeom>
            <a:noFill/>
            <a:ln w="4127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6" name="Text Box 20"/>
            <p:cNvSpPr txBox="1">
              <a:spLocks noChangeArrowheads="1"/>
            </p:cNvSpPr>
            <p:nvPr/>
          </p:nvSpPr>
          <p:spPr bwMode="auto">
            <a:xfrm>
              <a:off x="1079872" y="6401940"/>
              <a:ext cx="2808312" cy="298450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8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" tIns="24876" rIns="9000" bIns="90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800" b="1" dirty="0">
                  <a:solidFill>
                    <a:srgbClr val="FF0000"/>
                  </a:solidFill>
                  <a:latin typeface="Luxi Sans" charset="0"/>
                </a:rPr>
                <a:t> </a:t>
              </a:r>
              <a:r>
                <a:rPr lang="en-US" sz="1800" b="1" dirty="0" err="1">
                  <a:solidFill>
                    <a:srgbClr val="FF0000"/>
                  </a:solidFill>
                  <a:latin typeface="Luxi Sans" charset="0"/>
                </a:rPr>
                <a:t>Materie</a:t>
              </a:r>
              <a:r>
                <a:rPr lang="en-US" sz="1800" b="1" dirty="0">
                  <a:solidFill>
                    <a:srgbClr val="FF0000"/>
                  </a:solidFill>
                  <a:latin typeface="Luxi Sans" charset="0"/>
                </a:rPr>
                <a:t> (</a:t>
              </a:r>
              <a:r>
                <a:rPr lang="en-US" sz="1800" b="1" dirty="0" err="1">
                  <a:solidFill>
                    <a:srgbClr val="FF0000"/>
                  </a:solidFill>
                  <a:latin typeface="Luxi Sans" charset="0"/>
                </a:rPr>
                <a:t>Materieteilchen</a:t>
              </a:r>
              <a:r>
                <a:rPr lang="en-US" sz="1800" b="1" dirty="0">
                  <a:solidFill>
                    <a:srgbClr val="FF0000"/>
                  </a:solidFill>
                  <a:latin typeface="Luxi Sans" charset="0"/>
                </a:rPr>
                <a:t>) 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264448" y="2811957"/>
            <a:ext cx="2952328" cy="3456019"/>
            <a:chOff x="6264448" y="2339676"/>
            <a:chExt cx="2952328" cy="3456019"/>
          </a:xfrm>
        </p:grpSpPr>
        <p:sp>
          <p:nvSpPr>
            <p:cNvPr id="5" name="Rounded Rectangle 4"/>
            <p:cNvSpPr/>
            <p:nvPr/>
          </p:nvSpPr>
          <p:spPr bwMode="auto">
            <a:xfrm>
              <a:off x="6264448" y="2339676"/>
              <a:ext cx="2952328" cy="3024337"/>
            </a:xfrm>
            <a:prstGeom prst="roundRect">
              <a:avLst/>
            </a:prstGeom>
            <a:noFill/>
            <a:ln w="4127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7" name="Text Box 20"/>
            <p:cNvSpPr txBox="1">
              <a:spLocks noChangeArrowheads="1"/>
            </p:cNvSpPr>
            <p:nvPr/>
          </p:nvSpPr>
          <p:spPr bwMode="auto">
            <a:xfrm>
              <a:off x="6624488" y="5497245"/>
              <a:ext cx="2448272" cy="298450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8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" tIns="24876" rIns="9000" bIns="90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800" b="1" dirty="0">
                  <a:solidFill>
                    <a:srgbClr val="FF0000"/>
                  </a:solidFill>
                  <a:latin typeface="Luxi Sans" charset="0"/>
                </a:rPr>
                <a:t> </a:t>
              </a:r>
              <a:r>
                <a:rPr lang="en-US" sz="1800" b="1" dirty="0" err="1">
                  <a:solidFill>
                    <a:srgbClr val="FF0000"/>
                  </a:solidFill>
                  <a:latin typeface="Luxi Sans" charset="0"/>
                </a:rPr>
                <a:t>Kräfte</a:t>
              </a:r>
              <a:r>
                <a:rPr lang="en-US" sz="1800" b="1" dirty="0">
                  <a:solidFill>
                    <a:srgbClr val="FF0000"/>
                  </a:solidFill>
                  <a:latin typeface="Luxi Sans" charset="0"/>
                </a:rPr>
                <a:t> (</a:t>
              </a:r>
              <a:r>
                <a:rPr lang="en-US" sz="1800" b="1" dirty="0" err="1">
                  <a:solidFill>
                    <a:srgbClr val="FF0000"/>
                  </a:solidFill>
                  <a:latin typeface="Luxi Sans" charset="0"/>
                </a:rPr>
                <a:t>Kraftteilchen</a:t>
              </a:r>
              <a:r>
                <a:rPr lang="en-US" sz="1800" b="1" dirty="0">
                  <a:solidFill>
                    <a:srgbClr val="FF0000"/>
                  </a:solidFill>
                  <a:latin typeface="Luxi Sans" charset="0"/>
                </a:rPr>
                <a:t>) 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026725" y="2595934"/>
            <a:ext cx="2021699" cy="2808312"/>
            <a:chOff x="4026725" y="2123653"/>
            <a:chExt cx="2021699" cy="2808312"/>
          </a:xfrm>
        </p:grpSpPr>
        <p:sp>
          <p:nvSpPr>
            <p:cNvPr id="8" name="Rounded Rectangle 7"/>
            <p:cNvSpPr/>
            <p:nvPr/>
          </p:nvSpPr>
          <p:spPr bwMode="auto">
            <a:xfrm>
              <a:off x="4026725" y="2771358"/>
              <a:ext cx="2021699" cy="2160607"/>
            </a:xfrm>
            <a:prstGeom prst="roundRect">
              <a:avLst/>
            </a:prstGeom>
            <a:noFill/>
            <a:ln w="4127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Text Box 20"/>
            <p:cNvSpPr txBox="1">
              <a:spLocks noChangeArrowheads="1"/>
            </p:cNvSpPr>
            <p:nvPr/>
          </p:nvSpPr>
          <p:spPr bwMode="auto">
            <a:xfrm>
              <a:off x="4104208" y="2123653"/>
              <a:ext cx="1886829" cy="572081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8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" tIns="24876" rIns="9000" bIns="90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 algn="ctr">
                <a:lnSpc>
                  <a:spcPct val="93000"/>
                </a:lnSpc>
              </a:pPr>
              <a:r>
                <a:rPr lang="en-US" sz="1800" b="1" dirty="0">
                  <a:solidFill>
                    <a:srgbClr val="FF0000"/>
                  </a:solidFill>
                  <a:latin typeface="Luxi Sans" charset="0"/>
                </a:rPr>
                <a:t>Masse</a:t>
              </a:r>
            </a:p>
            <a:p>
              <a:pPr algn="ctr">
                <a:lnSpc>
                  <a:spcPct val="93000"/>
                </a:lnSpc>
              </a:pPr>
              <a:r>
                <a:rPr lang="en-US" sz="1800" b="1" dirty="0">
                  <a:solidFill>
                    <a:srgbClr val="FF0000"/>
                  </a:solidFill>
                  <a:latin typeface="Luxi Sans" charset="0"/>
                </a:rPr>
                <a:t> (Higgs </a:t>
              </a:r>
              <a:r>
                <a:rPr lang="en-US" sz="1800" b="1" dirty="0" err="1">
                  <a:solidFill>
                    <a:srgbClr val="FF0000"/>
                  </a:solidFill>
                  <a:latin typeface="Luxi Sans" charset="0"/>
                </a:rPr>
                <a:t>Teilchen</a:t>
              </a:r>
              <a:r>
                <a:rPr lang="en-US" sz="1800" b="1" dirty="0">
                  <a:solidFill>
                    <a:srgbClr val="FF0000"/>
                  </a:solidFill>
                  <a:latin typeface="Luxi Sans" charset="0"/>
                </a:rPr>
                <a:t>) 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151880" y="2091878"/>
            <a:ext cx="1728192" cy="3456384"/>
            <a:chOff x="1151880" y="1619597"/>
            <a:chExt cx="1728192" cy="3456384"/>
          </a:xfrm>
        </p:grpSpPr>
        <p:sp>
          <p:nvSpPr>
            <p:cNvPr id="13" name="Rounded Rectangle 12"/>
            <p:cNvSpPr/>
            <p:nvPr/>
          </p:nvSpPr>
          <p:spPr bwMode="auto">
            <a:xfrm>
              <a:off x="1151880" y="1619597"/>
              <a:ext cx="1008112" cy="2016224"/>
            </a:xfrm>
            <a:prstGeom prst="roundRect">
              <a:avLst/>
            </a:prstGeom>
            <a:noFill/>
            <a:ln w="41275" cap="flat" cmpd="sng" algn="ctr">
              <a:solidFill>
                <a:srgbClr val="FFFF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4" name="Rounded Rectangle 13"/>
            <p:cNvSpPr/>
            <p:nvPr/>
          </p:nvSpPr>
          <p:spPr bwMode="auto">
            <a:xfrm>
              <a:off x="1151880" y="4108102"/>
              <a:ext cx="1008112" cy="967879"/>
            </a:xfrm>
            <a:prstGeom prst="roundRect">
              <a:avLst/>
            </a:prstGeom>
            <a:noFill/>
            <a:ln w="41275" cap="flat" cmpd="sng" algn="ctr">
              <a:solidFill>
                <a:srgbClr val="FFFF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Text Box 20"/>
            <p:cNvSpPr txBox="1">
              <a:spLocks noChangeArrowheads="1"/>
            </p:cNvSpPr>
            <p:nvPr/>
          </p:nvSpPr>
          <p:spPr bwMode="auto">
            <a:xfrm>
              <a:off x="1151880" y="3722737"/>
              <a:ext cx="1728192" cy="273124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8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" tIns="24876" rIns="9000" bIns="90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400" b="1" dirty="0">
                  <a:solidFill>
                    <a:srgbClr val="FF0000"/>
                  </a:solidFill>
                  <a:latin typeface="Luxi Sans" charset="0"/>
                </a:rPr>
                <a:t> Atom (Kern + H</a:t>
              </a:r>
              <a:r>
                <a:rPr lang="de-DE" sz="1400" b="1" dirty="0">
                  <a:solidFill>
                    <a:srgbClr val="FF0000"/>
                  </a:solidFill>
                  <a:latin typeface="Luxi Sans" charset="0"/>
                </a:rPr>
                <a:t>ülle</a:t>
              </a:r>
              <a:r>
                <a:rPr lang="en-US" sz="1400" b="1" dirty="0">
                  <a:solidFill>
                    <a:srgbClr val="FF0000"/>
                  </a:solidFill>
                  <a:latin typeface="Luxi Sans" charset="0"/>
                </a:rPr>
                <a:t>)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06695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Antimaterie</a:t>
            </a:r>
            <a:endParaRPr lang="en-US" alt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err="1"/>
              <a:t>Sehr</a:t>
            </a:r>
            <a:r>
              <a:rPr lang="en-US" altLang="en-US" dirty="0"/>
              <a:t> </a:t>
            </a:r>
            <a:r>
              <a:rPr lang="en-US" altLang="en-US" dirty="0" err="1"/>
              <a:t>populär</a:t>
            </a:r>
            <a:r>
              <a:rPr lang="en-US" altLang="en-US" dirty="0"/>
              <a:t> </a:t>
            </a:r>
            <a:r>
              <a:rPr lang="en-US" altLang="en-US" dirty="0" err="1"/>
              <a:t>seit</a:t>
            </a:r>
            <a:r>
              <a:rPr lang="en-US" altLang="en-US" dirty="0"/>
              <a:t> Star Trek 								   (</a:t>
            </a:r>
            <a:r>
              <a:rPr lang="en-US" altLang="en-US" dirty="0" err="1"/>
              <a:t>Raumschiff</a:t>
            </a:r>
            <a:r>
              <a:rPr lang="en-US" altLang="en-US" dirty="0"/>
              <a:t> Enterprise) und Illuminati</a:t>
            </a:r>
          </a:p>
          <a:p>
            <a:r>
              <a:rPr lang="en-US" altLang="en-US" dirty="0" err="1">
                <a:solidFill>
                  <a:srgbClr val="FF0000"/>
                </a:solidFill>
              </a:rPr>
              <a:t>Antiteilchen</a:t>
            </a:r>
            <a:r>
              <a:rPr lang="en-US" altLang="en-US" dirty="0"/>
              <a:t> </a:t>
            </a:r>
            <a:r>
              <a:rPr lang="en-US" altLang="en-US" dirty="0" err="1"/>
              <a:t>verhalten</a:t>
            </a:r>
            <a:r>
              <a:rPr lang="en-US" altLang="en-US" dirty="0"/>
              <a:t> </a:t>
            </a:r>
            <a:r>
              <a:rPr lang="en-US" altLang="en-US" dirty="0" err="1"/>
              <a:t>sich</a:t>
            </a:r>
            <a:r>
              <a:rPr lang="en-US" altLang="en-US" dirty="0"/>
              <a:t> </a:t>
            </a:r>
            <a:r>
              <a:rPr lang="en-US" altLang="en-US" dirty="0" err="1"/>
              <a:t>wie</a:t>
            </a:r>
            <a:r>
              <a:rPr lang="en-US" altLang="en-US" dirty="0"/>
              <a:t>									 </a:t>
            </a:r>
            <a:r>
              <a:rPr lang="en-US" altLang="en-US" dirty="0" err="1">
                <a:solidFill>
                  <a:schemeClr val="accent1">
                    <a:lumMod val="50000"/>
                  </a:schemeClr>
                </a:solidFill>
              </a:rPr>
              <a:t>normale</a:t>
            </a:r>
            <a:r>
              <a:rPr lang="en-US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en-US" dirty="0" err="1">
                <a:solidFill>
                  <a:schemeClr val="accent1">
                    <a:lumMod val="50000"/>
                  </a:schemeClr>
                </a:solidFill>
              </a:rPr>
              <a:t>Teilchen</a:t>
            </a:r>
            <a:r>
              <a:rPr lang="en-US" alt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altLang="en-US" dirty="0" err="1"/>
              <a:t>mit</a:t>
            </a:r>
            <a:r>
              <a:rPr lang="en-US" altLang="en-US" dirty="0"/>
              <a:t> </a:t>
            </a:r>
            <a:r>
              <a:rPr lang="en-US" altLang="en-US" dirty="0" err="1">
                <a:solidFill>
                  <a:srgbClr val="0000FF"/>
                </a:solidFill>
              </a:rPr>
              <a:t>gleicher</a:t>
            </a:r>
            <a:r>
              <a:rPr lang="en-US" altLang="en-US" dirty="0">
                <a:solidFill>
                  <a:srgbClr val="0000FF"/>
                </a:solidFill>
              </a:rPr>
              <a:t>										 Masse</a:t>
            </a:r>
            <a:r>
              <a:rPr lang="en-US" altLang="en-US" dirty="0"/>
              <a:t> </a:t>
            </a:r>
            <a:r>
              <a:rPr lang="en-US" altLang="en-US" dirty="0" err="1"/>
              <a:t>aber</a:t>
            </a:r>
            <a:r>
              <a:rPr lang="en-US" altLang="en-US" dirty="0"/>
              <a:t> </a:t>
            </a:r>
            <a:r>
              <a:rPr lang="en-US" altLang="en-US" dirty="0" err="1"/>
              <a:t>mit</a:t>
            </a:r>
            <a:r>
              <a:rPr lang="en-US" altLang="en-US" dirty="0"/>
              <a:t> </a:t>
            </a:r>
            <a:r>
              <a:rPr lang="en-US" altLang="en-US" dirty="0" err="1">
                <a:solidFill>
                  <a:srgbClr val="0000FF"/>
                </a:solidFill>
              </a:rPr>
              <a:t>umgekehrter</a:t>
            </a:r>
            <a:r>
              <a:rPr lang="en-US" altLang="en-US" dirty="0">
                <a:solidFill>
                  <a:srgbClr val="0000FF"/>
                </a:solidFill>
              </a:rPr>
              <a:t>										 </a:t>
            </a:r>
            <a:r>
              <a:rPr lang="en-US" altLang="en-US" dirty="0" err="1">
                <a:solidFill>
                  <a:srgbClr val="0000FF"/>
                </a:solidFill>
              </a:rPr>
              <a:t>Ladung</a:t>
            </a:r>
            <a:endParaRPr lang="en-US" altLang="en-US" dirty="0">
              <a:solidFill>
                <a:srgbClr val="0000FF"/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2700" y="395288"/>
            <a:ext cx="2259013" cy="3200400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6388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675" y="2051050"/>
            <a:ext cx="2032000" cy="15240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719138" y="3779838"/>
          <a:ext cx="8208960" cy="324008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417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17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17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17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4179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10022">
                <a:tc>
                  <a:txBody>
                    <a:bodyPr/>
                    <a:lstStyle/>
                    <a:p>
                      <a:pPr marL="0" marR="0" indent="0" algn="r" defTabSz="4571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1" i="0" dirty="0">
                        <a:solidFill>
                          <a:schemeClr val="tx1"/>
                        </a:solidFill>
                        <a:latin typeface="Luxi Sans" charset="0"/>
                      </a:endParaRPr>
                    </a:p>
                    <a:p>
                      <a:pPr marL="0" marR="0" indent="0" algn="r" defTabSz="45710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i="0" dirty="0">
                          <a:solidFill>
                            <a:schemeClr val="bg1"/>
                          </a:solidFill>
                          <a:latin typeface="Luxi Sans" charset="0"/>
                        </a:rPr>
                        <a:t>Name</a:t>
                      </a:r>
                    </a:p>
                  </a:txBody>
                  <a:tcPr marL="91441" marR="91441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dirty="0" err="1">
                          <a:solidFill>
                            <a:schemeClr val="bg1"/>
                          </a:solidFill>
                          <a:latin typeface="Luxi Sans" charset="0"/>
                        </a:rPr>
                        <a:t>Elektrische</a:t>
                      </a:r>
                      <a:r>
                        <a:rPr lang="en-US" sz="2000" b="1" i="0" baseline="0" dirty="0">
                          <a:solidFill>
                            <a:schemeClr val="bg1"/>
                          </a:solidFill>
                          <a:latin typeface="Luxi Sans" charset="0"/>
                        </a:rPr>
                        <a:t> </a:t>
                      </a:r>
                      <a:r>
                        <a:rPr lang="en-US" sz="2000" b="1" i="0" baseline="0" dirty="0" err="1">
                          <a:solidFill>
                            <a:schemeClr val="bg1"/>
                          </a:solidFill>
                          <a:latin typeface="Luxi Sans" charset="0"/>
                        </a:rPr>
                        <a:t>Ladung</a:t>
                      </a:r>
                      <a:r>
                        <a:rPr lang="en-US" sz="2000" b="1" i="0" baseline="0" dirty="0">
                          <a:solidFill>
                            <a:schemeClr val="bg1"/>
                          </a:solidFill>
                          <a:latin typeface="Luxi Sans" charset="0"/>
                        </a:rPr>
                        <a:t> [e]</a:t>
                      </a:r>
                      <a:endParaRPr lang="en-US" sz="2000" b="1" i="0" dirty="0">
                        <a:solidFill>
                          <a:schemeClr val="bg1"/>
                        </a:solidFill>
                        <a:latin typeface="Luxi Sans" charset="0"/>
                      </a:endParaRPr>
                    </a:p>
                  </a:txBody>
                  <a:tcPr marL="91441" marR="91441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dirty="0">
                          <a:solidFill>
                            <a:schemeClr val="bg1"/>
                          </a:solidFill>
                          <a:latin typeface="Luxi Sans" charset="0"/>
                        </a:rPr>
                        <a:t>Masse [</a:t>
                      </a:r>
                      <a:r>
                        <a:rPr lang="en-US" sz="2000" b="1" i="0" dirty="0" err="1">
                          <a:solidFill>
                            <a:schemeClr val="bg1"/>
                          </a:solidFill>
                          <a:latin typeface="Luxi Sans" charset="0"/>
                        </a:rPr>
                        <a:t>GeV</a:t>
                      </a:r>
                      <a:r>
                        <a:rPr lang="en-US" sz="2000" b="1" i="0" dirty="0">
                          <a:solidFill>
                            <a:schemeClr val="bg1"/>
                          </a:solidFill>
                          <a:latin typeface="Luxi Sans" charset="0"/>
                        </a:rPr>
                        <a:t>/c</a:t>
                      </a:r>
                      <a:r>
                        <a:rPr lang="en-US" sz="2000" b="1" i="0" baseline="30000" dirty="0">
                          <a:solidFill>
                            <a:schemeClr val="bg1"/>
                          </a:solidFill>
                          <a:latin typeface="Luxi Sans" charset="0"/>
                        </a:rPr>
                        <a:t>2</a:t>
                      </a:r>
                      <a:r>
                        <a:rPr lang="en-US" sz="2000" b="1" i="0" dirty="0">
                          <a:solidFill>
                            <a:schemeClr val="bg1"/>
                          </a:solidFill>
                          <a:latin typeface="Luxi Sans" charset="0"/>
                        </a:rPr>
                        <a:t>]</a:t>
                      </a:r>
                    </a:p>
                  </a:txBody>
                  <a:tcPr marL="91441" marR="91441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dirty="0" err="1">
                          <a:solidFill>
                            <a:schemeClr val="bg1"/>
                          </a:solidFill>
                          <a:latin typeface="Luxi Sans" charset="0"/>
                        </a:rPr>
                        <a:t>Elektrische</a:t>
                      </a:r>
                      <a:r>
                        <a:rPr lang="en-US" sz="2000" b="1" i="0" dirty="0">
                          <a:solidFill>
                            <a:schemeClr val="bg1"/>
                          </a:solidFill>
                          <a:latin typeface="Luxi Sans" charset="0"/>
                        </a:rPr>
                        <a:t> </a:t>
                      </a:r>
                      <a:r>
                        <a:rPr lang="en-US" sz="2000" b="1" i="0" dirty="0" err="1">
                          <a:solidFill>
                            <a:schemeClr val="bg1"/>
                          </a:solidFill>
                          <a:latin typeface="Luxi Sans" charset="0"/>
                        </a:rPr>
                        <a:t>Ladung</a:t>
                      </a:r>
                      <a:r>
                        <a:rPr lang="en-US" sz="2000" b="1" i="0" dirty="0">
                          <a:solidFill>
                            <a:schemeClr val="bg1"/>
                          </a:solidFill>
                          <a:latin typeface="Luxi Sans" charset="0"/>
                        </a:rPr>
                        <a:t> [e]</a:t>
                      </a:r>
                    </a:p>
                  </a:txBody>
                  <a:tcPr marL="91441" marR="91441" marT="45716" marB="45716"/>
                </a:tc>
                <a:tc>
                  <a:txBody>
                    <a:bodyPr/>
                    <a:lstStyle/>
                    <a:p>
                      <a:r>
                        <a:rPr lang="en-US" sz="2000" b="1" i="0" dirty="0">
                          <a:solidFill>
                            <a:schemeClr val="bg1"/>
                          </a:solidFill>
                          <a:latin typeface="Luxi Sans" charset="0"/>
                        </a:rPr>
                        <a:t>(Anti-)</a:t>
                      </a:r>
                    </a:p>
                    <a:p>
                      <a:r>
                        <a:rPr lang="en-US" sz="2000" b="1" i="0" dirty="0">
                          <a:solidFill>
                            <a:schemeClr val="bg1"/>
                          </a:solidFill>
                          <a:latin typeface="Luxi Sans" charset="0"/>
                        </a:rPr>
                        <a:t>Name</a:t>
                      </a:r>
                    </a:p>
                  </a:txBody>
                  <a:tcPr marL="91441" marR="91441" marT="45716" marB="45716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0022">
                <a:tc>
                  <a:txBody>
                    <a:bodyPr/>
                    <a:lstStyle/>
                    <a:p>
                      <a:pPr algn="r"/>
                      <a:r>
                        <a:rPr lang="en-US" sz="2000" b="1" i="0" dirty="0" err="1">
                          <a:solidFill>
                            <a:srgbClr val="0000FF"/>
                          </a:solidFill>
                          <a:latin typeface="Luxi Sans" charset="0"/>
                        </a:rPr>
                        <a:t>Elektron</a:t>
                      </a:r>
                      <a:endParaRPr lang="en-US" sz="2000" b="1" i="0" dirty="0">
                        <a:solidFill>
                          <a:srgbClr val="0000FF"/>
                        </a:solidFill>
                        <a:latin typeface="Luxi Sans" charset="0"/>
                      </a:endParaRPr>
                    </a:p>
                  </a:txBody>
                  <a:tcPr marL="91441" marR="91441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dirty="0">
                          <a:solidFill>
                            <a:srgbClr val="0000FF"/>
                          </a:solidFill>
                          <a:latin typeface="Luxi Sans" charset="0"/>
                        </a:rPr>
                        <a:t>- 1</a:t>
                      </a:r>
                    </a:p>
                  </a:txBody>
                  <a:tcPr marL="91441" marR="91441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dirty="0">
                          <a:solidFill>
                            <a:schemeClr val="tx1"/>
                          </a:solidFill>
                          <a:latin typeface="Luxi Sans" charset="0"/>
                        </a:rPr>
                        <a:t>0.0005</a:t>
                      </a:r>
                    </a:p>
                  </a:txBody>
                  <a:tcPr marL="91441" marR="91441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dirty="0">
                          <a:solidFill>
                            <a:srgbClr val="FF0000"/>
                          </a:solidFill>
                          <a:latin typeface="Luxi Sans" charset="0"/>
                        </a:rPr>
                        <a:t>+ 1</a:t>
                      </a:r>
                    </a:p>
                  </a:txBody>
                  <a:tcPr marL="91441" marR="91441" marT="45716" marB="45716"/>
                </a:tc>
                <a:tc>
                  <a:txBody>
                    <a:bodyPr/>
                    <a:lstStyle/>
                    <a:p>
                      <a:r>
                        <a:rPr lang="en-US" sz="2000" b="1" i="0" dirty="0">
                          <a:solidFill>
                            <a:srgbClr val="FF0000"/>
                          </a:solidFill>
                          <a:latin typeface="Luxi Sans" charset="0"/>
                        </a:rPr>
                        <a:t>Positron</a:t>
                      </a:r>
                    </a:p>
                  </a:txBody>
                  <a:tcPr marL="91441" marR="91441" marT="45716" marB="45716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10022">
                <a:tc>
                  <a:txBody>
                    <a:bodyPr/>
                    <a:lstStyle/>
                    <a:p>
                      <a:pPr algn="r"/>
                      <a:r>
                        <a:rPr lang="en-US" sz="2000" b="1" i="0" dirty="0">
                          <a:solidFill>
                            <a:srgbClr val="FF0000"/>
                          </a:solidFill>
                          <a:latin typeface="Luxi Sans" charset="0"/>
                        </a:rPr>
                        <a:t>Proton</a:t>
                      </a:r>
                    </a:p>
                  </a:txBody>
                  <a:tcPr marL="91441" marR="91441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dirty="0">
                          <a:solidFill>
                            <a:srgbClr val="FF0000"/>
                          </a:solidFill>
                          <a:latin typeface="Luxi Sans" charset="0"/>
                        </a:rPr>
                        <a:t>+ 1</a:t>
                      </a:r>
                    </a:p>
                  </a:txBody>
                  <a:tcPr marL="91441" marR="91441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dirty="0">
                          <a:solidFill>
                            <a:schemeClr val="tx1"/>
                          </a:solidFill>
                          <a:latin typeface="Luxi Sans" charset="0"/>
                        </a:rPr>
                        <a:t>0.938</a:t>
                      </a:r>
                    </a:p>
                  </a:txBody>
                  <a:tcPr marL="91441" marR="91441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dirty="0">
                          <a:solidFill>
                            <a:srgbClr val="0000FF"/>
                          </a:solidFill>
                          <a:latin typeface="Luxi Sans" charset="0"/>
                        </a:rPr>
                        <a:t>-</a:t>
                      </a:r>
                      <a:r>
                        <a:rPr lang="en-US" sz="2000" b="1" i="0" baseline="0" dirty="0">
                          <a:solidFill>
                            <a:srgbClr val="0000FF"/>
                          </a:solidFill>
                          <a:latin typeface="Luxi Sans" charset="0"/>
                        </a:rPr>
                        <a:t> 1</a:t>
                      </a:r>
                      <a:endParaRPr lang="en-US" sz="2000" b="1" i="0" dirty="0">
                        <a:solidFill>
                          <a:srgbClr val="0000FF"/>
                        </a:solidFill>
                        <a:latin typeface="Luxi Sans" charset="0"/>
                      </a:endParaRPr>
                    </a:p>
                  </a:txBody>
                  <a:tcPr marL="91441" marR="91441" marT="45716" marB="45716"/>
                </a:tc>
                <a:tc>
                  <a:txBody>
                    <a:bodyPr/>
                    <a:lstStyle/>
                    <a:p>
                      <a:r>
                        <a:rPr lang="en-US" sz="2000" b="1" i="0" dirty="0">
                          <a:solidFill>
                            <a:srgbClr val="0000FF"/>
                          </a:solidFill>
                          <a:latin typeface="Luxi Sans" charset="0"/>
                        </a:rPr>
                        <a:t>Antiproton</a:t>
                      </a:r>
                    </a:p>
                  </a:txBody>
                  <a:tcPr marL="91441" marR="91441" marT="45716" marB="45716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10022">
                <a:tc>
                  <a:txBody>
                    <a:bodyPr/>
                    <a:lstStyle/>
                    <a:p>
                      <a:pPr algn="r"/>
                      <a:r>
                        <a:rPr lang="en-US" sz="2000" b="1" i="0" dirty="0">
                          <a:solidFill>
                            <a:schemeClr val="tx1"/>
                          </a:solidFill>
                          <a:latin typeface="Luxi Sans" charset="0"/>
                        </a:rPr>
                        <a:t>Neutron</a:t>
                      </a:r>
                    </a:p>
                  </a:txBody>
                  <a:tcPr marL="91441" marR="91441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dirty="0">
                          <a:solidFill>
                            <a:schemeClr val="tx1"/>
                          </a:solidFill>
                          <a:latin typeface="Luxi Sans" charset="0"/>
                        </a:rPr>
                        <a:t>0</a:t>
                      </a:r>
                    </a:p>
                  </a:txBody>
                  <a:tcPr marL="91441" marR="91441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dirty="0">
                          <a:solidFill>
                            <a:schemeClr val="tx1"/>
                          </a:solidFill>
                          <a:latin typeface="Luxi Sans" charset="0"/>
                        </a:rPr>
                        <a:t>0.941</a:t>
                      </a:r>
                    </a:p>
                  </a:txBody>
                  <a:tcPr marL="91441" marR="91441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i="0" dirty="0">
                          <a:solidFill>
                            <a:schemeClr val="tx1"/>
                          </a:solidFill>
                          <a:latin typeface="Luxi Sans" charset="0"/>
                        </a:rPr>
                        <a:t>0</a:t>
                      </a:r>
                    </a:p>
                  </a:txBody>
                  <a:tcPr marL="91441" marR="91441" marT="45716" marB="45716"/>
                </a:tc>
                <a:tc>
                  <a:txBody>
                    <a:bodyPr/>
                    <a:lstStyle/>
                    <a:p>
                      <a:r>
                        <a:rPr lang="en-US" sz="2000" b="1" i="0" dirty="0">
                          <a:solidFill>
                            <a:schemeClr val="tx1"/>
                          </a:solidFill>
                          <a:latin typeface="Luxi Sans" charset="0"/>
                        </a:rPr>
                        <a:t>Antineutron</a:t>
                      </a:r>
                    </a:p>
                  </a:txBody>
                  <a:tcPr marL="91441" marR="91441" marT="45716" marB="45716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6421" name="Oval 11"/>
          <p:cNvSpPr>
            <a:spLocks noChangeArrowheads="1"/>
          </p:cNvSpPr>
          <p:nvPr/>
        </p:nvSpPr>
        <p:spPr bwMode="auto">
          <a:xfrm>
            <a:off x="7127875" y="4427538"/>
            <a:ext cx="1728788" cy="1655762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449263" eaLnBrk="0" hangingPunct="0"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449263" eaLnBrk="0" hangingPunct="0"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449263" eaLnBrk="0" hangingPunct="0"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449263" eaLnBrk="0" hangingPunct="0"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449263" eaLnBrk="0" hangingPunct="0"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>
              <a:lnSpc>
                <a:spcPct val="8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13" name="Text Box 17"/>
          <p:cNvSpPr txBox="1">
            <a:spLocks noChangeArrowheads="1"/>
          </p:cNvSpPr>
          <p:nvPr/>
        </p:nvSpPr>
        <p:spPr bwMode="auto">
          <a:xfrm>
            <a:off x="8912225" y="5075238"/>
            <a:ext cx="1312863" cy="623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34014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9pPr>
          </a:lstStyle>
          <a:p>
            <a:pPr defTabSz="449170" hangingPunct="0">
              <a:lnSpc>
                <a:spcPct val="85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600" b="1" dirty="0">
                <a:solidFill>
                  <a:srgbClr val="008000"/>
                </a:solidFill>
                <a:latin typeface="Luxi Sans" charset="0"/>
              </a:rPr>
              <a:t>Anti-</a:t>
            </a:r>
          </a:p>
          <a:p>
            <a:pPr defTabSz="449170" hangingPunct="0">
              <a:lnSpc>
                <a:spcPct val="85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600" b="1" dirty="0" err="1">
                <a:solidFill>
                  <a:srgbClr val="008000"/>
                </a:solidFill>
                <a:latin typeface="Luxi Sans" charset="0"/>
              </a:rPr>
              <a:t>Wasserstoff</a:t>
            </a:r>
            <a:endParaRPr lang="en-US" sz="1600" b="1" dirty="0">
              <a:solidFill>
                <a:srgbClr val="008000"/>
              </a:solidFill>
              <a:latin typeface="Luxi Sans" charset="0"/>
            </a:endParaRPr>
          </a:p>
        </p:txBody>
      </p:sp>
      <p:sp>
        <p:nvSpPr>
          <p:cNvPr id="16423" name="Oval 13"/>
          <p:cNvSpPr>
            <a:spLocks noChangeArrowheads="1"/>
          </p:cNvSpPr>
          <p:nvPr/>
        </p:nvSpPr>
        <p:spPr bwMode="auto">
          <a:xfrm>
            <a:off x="936625" y="4427538"/>
            <a:ext cx="1727200" cy="1655762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449263" eaLnBrk="0" hangingPunct="0"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449263" eaLnBrk="0" hangingPunct="0"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449263" eaLnBrk="0" hangingPunct="0"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449263" eaLnBrk="0" hangingPunct="0"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449263" eaLnBrk="0" hangingPunct="0"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>
              <a:lnSpc>
                <a:spcPct val="8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/>
          </a:p>
        </p:txBody>
      </p:sp>
      <p:sp>
        <p:nvSpPr>
          <p:cNvPr id="15" name="Text Box 17"/>
          <p:cNvSpPr txBox="1">
            <a:spLocks noChangeArrowheads="1"/>
          </p:cNvSpPr>
          <p:nvPr/>
        </p:nvSpPr>
        <p:spPr bwMode="auto">
          <a:xfrm>
            <a:off x="71438" y="5075238"/>
            <a:ext cx="865187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34014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9pPr>
          </a:lstStyle>
          <a:p>
            <a:pPr defTabSz="449170" hangingPunct="0">
              <a:lnSpc>
                <a:spcPct val="85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600" b="1" dirty="0" err="1">
                <a:solidFill>
                  <a:srgbClr val="008000"/>
                </a:solidFill>
                <a:latin typeface="Luxi Sans" charset="0"/>
              </a:rPr>
              <a:t>Wasser</a:t>
            </a:r>
            <a:r>
              <a:rPr lang="en-US" sz="1600" b="1" dirty="0">
                <a:solidFill>
                  <a:srgbClr val="008000"/>
                </a:solidFill>
                <a:latin typeface="Luxi Sans" charset="0"/>
              </a:rPr>
              <a:t>-</a:t>
            </a:r>
          </a:p>
          <a:p>
            <a:pPr defTabSz="449170" hangingPunct="0">
              <a:lnSpc>
                <a:spcPct val="85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600" b="1" dirty="0" err="1">
                <a:solidFill>
                  <a:srgbClr val="008000"/>
                </a:solidFill>
                <a:latin typeface="Luxi Sans" charset="0"/>
              </a:rPr>
              <a:t>stoff</a:t>
            </a:r>
            <a:endParaRPr lang="en-US" sz="1600" b="1" dirty="0">
              <a:solidFill>
                <a:srgbClr val="008000"/>
              </a:solidFill>
              <a:latin typeface="Luxi Sans" charset="0"/>
            </a:endParaRPr>
          </a:p>
        </p:txBody>
      </p: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2303463" y="6794500"/>
            <a:ext cx="5113337" cy="225425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" tIns="19440" rIns="9000" bIns="9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hangingPunct="0">
              <a:lnSpc>
                <a:spcPct val="96000"/>
              </a:lnSpc>
              <a:buSzPct val="100000"/>
              <a:defRPr/>
            </a:pPr>
            <a:r>
              <a:rPr lang="en-US" sz="14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400" b="1" dirty="0">
                <a:solidFill>
                  <a:schemeClr val="tx1"/>
                </a:solidFill>
                <a:latin typeface="Luxi Sans" charset="0"/>
              </a:rPr>
              <a:t>Neutron: </a:t>
            </a:r>
            <a:r>
              <a:rPr lang="en-US" sz="1400" b="1" dirty="0" err="1">
                <a:solidFill>
                  <a:schemeClr val="tx1"/>
                </a:solidFill>
                <a:latin typeface="Luxi Sans" charset="0"/>
              </a:rPr>
              <a:t>Ladungen</a:t>
            </a:r>
            <a:r>
              <a:rPr lang="en-US" sz="1400" b="1" dirty="0">
                <a:solidFill>
                  <a:schemeClr val="tx1"/>
                </a:solidFill>
                <a:latin typeface="Luxi Sans" charset="0"/>
              </a:rPr>
              <a:t> der Quarks </a:t>
            </a:r>
            <a:r>
              <a:rPr lang="en-US" sz="1400" b="1" dirty="0" err="1">
                <a:solidFill>
                  <a:schemeClr val="tx1"/>
                </a:solidFill>
                <a:latin typeface="Luxi Sans" charset="0"/>
              </a:rPr>
              <a:t>im</a:t>
            </a:r>
            <a:r>
              <a:rPr lang="en-US" sz="1400" b="1" dirty="0">
                <a:solidFill>
                  <a:schemeClr val="tx1"/>
                </a:solidFill>
                <a:latin typeface="Luxi Sans" charset="0"/>
              </a:rPr>
              <a:t> Neutron </a:t>
            </a:r>
            <a:r>
              <a:rPr lang="en-US" sz="1400" b="1" dirty="0" err="1">
                <a:solidFill>
                  <a:schemeClr val="tx1"/>
                </a:solidFill>
                <a:latin typeface="Luxi Sans" charset="0"/>
              </a:rPr>
              <a:t>kehren</a:t>
            </a:r>
            <a:r>
              <a:rPr lang="en-US" sz="1400" b="1" dirty="0">
                <a:solidFill>
                  <a:schemeClr val="tx1"/>
                </a:solidFill>
                <a:latin typeface="Luxi Sans" charset="0"/>
              </a:rPr>
              <a:t> </a:t>
            </a:r>
            <a:r>
              <a:rPr lang="en-US" sz="1400" b="1" dirty="0" err="1">
                <a:solidFill>
                  <a:schemeClr val="tx1"/>
                </a:solidFill>
                <a:latin typeface="Luxi Sans" charset="0"/>
              </a:rPr>
              <a:t>sich</a:t>
            </a:r>
            <a:r>
              <a:rPr lang="en-US" sz="1400" b="1" dirty="0">
                <a:solidFill>
                  <a:schemeClr val="tx1"/>
                </a:solidFill>
                <a:latin typeface="Luxi Sans" charset="0"/>
              </a:rPr>
              <a:t> um</a:t>
            </a:r>
          </a:p>
        </p:txBody>
      </p:sp>
    </p:spTree>
    <p:extLst>
      <p:ext uri="{BB962C8B-B14F-4D97-AF65-F5344CB8AC3E}">
        <p14:creationId xmlns:p14="http://schemas.microsoft.com/office/powerpoint/2010/main" val="25012220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/>
              <a:t>Erzeugung</a:t>
            </a:r>
            <a:r>
              <a:rPr lang="en-US"/>
              <a:t> von </a:t>
            </a:r>
            <a:r>
              <a:rPr lang="en-US" err="1"/>
              <a:t>Antimaterie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74638" y="1189038"/>
            <a:ext cx="9599612" cy="5942012"/>
          </a:xfrm>
        </p:spPr>
        <p:txBody>
          <a:bodyPr/>
          <a:lstStyle/>
          <a:p>
            <a:r>
              <a:rPr lang="de-DE" dirty="0"/>
              <a:t>Umwandlung von Energie in Masse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r>
              <a:rPr lang="de-DE" dirty="0"/>
              <a:t>Produktion von Antiprotonen am CERN</a:t>
            </a:r>
          </a:p>
          <a:p>
            <a:pPr lvl="1"/>
            <a:r>
              <a:rPr lang="de-DE" dirty="0"/>
              <a:t>intensiver Teilchen-Strahl mit hoher Energie							   (aus Beschleuniger) trifft auf Materieblock</a:t>
            </a:r>
          </a:p>
          <a:p>
            <a:pPr lvl="1"/>
            <a:r>
              <a:rPr lang="de-DE" dirty="0">
                <a:solidFill>
                  <a:srgbClr val="FF0000"/>
                </a:solidFill>
              </a:rPr>
              <a:t>Erzeugung</a:t>
            </a:r>
            <a:r>
              <a:rPr lang="de-DE" dirty="0"/>
              <a:t> von neuen Teilchen und Anti-Teilchen aller Art</a:t>
            </a:r>
          </a:p>
          <a:p>
            <a:pPr lvl="1"/>
            <a:r>
              <a:rPr lang="en-US" dirty="0" err="1">
                <a:solidFill>
                  <a:srgbClr val="FF0000"/>
                </a:solidFill>
              </a:rPr>
              <a:t>Aussortieren</a:t>
            </a:r>
            <a:r>
              <a:rPr lang="en-US" dirty="0"/>
              <a:t> </a:t>
            </a:r>
            <a:r>
              <a:rPr lang="en-US" dirty="0">
                <a:solidFill>
                  <a:srgbClr val="0432FF"/>
                </a:solidFill>
              </a:rPr>
              <a:t>von Anti-</a:t>
            </a:r>
            <a:r>
              <a:rPr lang="en-US" dirty="0" err="1">
                <a:solidFill>
                  <a:srgbClr val="0432FF"/>
                </a:solidFill>
              </a:rPr>
              <a:t>Protonen</a:t>
            </a:r>
            <a:r>
              <a:rPr lang="en-US" dirty="0">
                <a:solidFill>
                  <a:srgbClr val="0432FF"/>
                </a:solidFill>
              </a:rPr>
              <a:t> </a:t>
            </a:r>
            <a:r>
              <a:rPr lang="en-US" dirty="0"/>
              <a:t>(</a:t>
            </a:r>
            <a:r>
              <a:rPr lang="en-US" dirty="0" err="1"/>
              <a:t>Filterung</a:t>
            </a:r>
            <a:r>
              <a:rPr lang="en-US" dirty="0"/>
              <a:t> </a:t>
            </a:r>
            <a:r>
              <a:rPr lang="en-US" dirty="0" err="1"/>
              <a:t>durch</a:t>
            </a:r>
            <a:r>
              <a:rPr lang="en-US" dirty="0"/>
              <a:t> </a:t>
            </a:r>
            <a:r>
              <a:rPr lang="en-US" dirty="0" err="1"/>
              <a:t>Magnetfelder</a:t>
            </a:r>
            <a:r>
              <a:rPr lang="en-US" dirty="0"/>
              <a:t>)</a:t>
            </a:r>
          </a:p>
          <a:p>
            <a:pPr lvl="1"/>
            <a:r>
              <a:rPr lang="en-US" dirty="0" err="1">
                <a:solidFill>
                  <a:srgbClr val="FF0000"/>
                </a:solidFill>
              </a:rPr>
              <a:t>Verlangsamen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>
                <a:solidFill>
                  <a:srgbClr val="0432FF"/>
                </a:solidFill>
              </a:rPr>
              <a:t>der Anti-</a:t>
            </a:r>
            <a:r>
              <a:rPr lang="en-US" dirty="0" err="1">
                <a:solidFill>
                  <a:srgbClr val="0432FF"/>
                </a:solidFill>
              </a:rPr>
              <a:t>Protonen</a:t>
            </a:r>
            <a:r>
              <a:rPr lang="en-US" dirty="0">
                <a:solidFill>
                  <a:srgbClr val="0432FF"/>
                </a:solidFill>
              </a:rPr>
              <a:t> und </a:t>
            </a:r>
            <a:r>
              <a:rPr lang="en-US" dirty="0" err="1">
                <a:solidFill>
                  <a:srgbClr val="FF0000"/>
                </a:solidFill>
              </a:rPr>
              <a:t>Speicherung</a:t>
            </a:r>
            <a:endParaRPr lang="de-DE" dirty="0">
              <a:solidFill>
                <a:srgbClr val="FF0000"/>
              </a:solidFill>
            </a:endParaRPr>
          </a:p>
          <a:p>
            <a:endParaRPr lang="de-DE" dirty="0"/>
          </a:p>
          <a:p>
            <a:endParaRPr lang="de-DE" dirty="0"/>
          </a:p>
          <a:p>
            <a:pPr marL="142875" indent="0">
              <a:buNone/>
            </a:pPr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6436" y="1763613"/>
            <a:ext cx="2781598" cy="177214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17"/>
          <p:cNvSpPr txBox="1">
            <a:spLocks noChangeArrowheads="1"/>
          </p:cNvSpPr>
          <p:nvPr/>
        </p:nvSpPr>
        <p:spPr bwMode="auto">
          <a:xfrm>
            <a:off x="2232000" y="3728244"/>
            <a:ext cx="1441004" cy="382091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0" tIns="34014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9pPr>
          </a:lstStyle>
          <a:p>
            <a:pPr defTabSz="449170" hangingPunct="0">
              <a:lnSpc>
                <a:spcPct val="85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b="1" dirty="0">
                <a:solidFill>
                  <a:srgbClr val="000090"/>
                </a:solidFill>
                <a:latin typeface="Luxi Sans" charset="0"/>
              </a:rPr>
              <a:t> E </a:t>
            </a:r>
            <a:r>
              <a:rPr lang="en-US" b="1" dirty="0">
                <a:solidFill>
                  <a:srgbClr val="000090"/>
                </a:solidFill>
                <a:latin typeface="Luxi Sans" charset="0"/>
                <a:sym typeface="Wingdings" panose="05000000000000000000" pitchFamily="2" charset="2"/>
              </a:rPr>
              <a:t> </a:t>
            </a:r>
            <a:r>
              <a:rPr lang="en-US" b="1" dirty="0">
                <a:solidFill>
                  <a:srgbClr val="000090"/>
                </a:solidFill>
                <a:latin typeface="Luxi Sans" charset="0"/>
              </a:rPr>
              <a:t>mc</a:t>
            </a:r>
            <a:r>
              <a:rPr lang="en-US" b="1" baseline="30000" dirty="0">
                <a:solidFill>
                  <a:srgbClr val="000090"/>
                </a:solidFill>
                <a:latin typeface="Luxi Sans" charset="0"/>
              </a:rPr>
              <a:t>2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87A1EF1-A577-6648-AE6D-14DCDDC57A1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63"/>
          <a:stretch/>
        </p:blipFill>
        <p:spPr>
          <a:xfrm>
            <a:off x="6138885" y="1189038"/>
            <a:ext cx="3443631" cy="175664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F8106C3-A96D-2B4C-81C2-D88D0C4E340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68" t="18233" r="9363" b="5225"/>
          <a:stretch/>
        </p:blipFill>
        <p:spPr>
          <a:xfrm>
            <a:off x="6667382" y="3347789"/>
            <a:ext cx="2932232" cy="18500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57577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Der </a:t>
            </a:r>
            <a:r>
              <a:rPr lang="en-US" dirty="0" err="1"/>
              <a:t>Beginn</a:t>
            </a:r>
            <a:r>
              <a:rPr lang="en-US" dirty="0"/>
              <a:t> von CERN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1946</a:t>
            </a:r>
          </a:p>
          <a:p>
            <a:pPr lvl="1"/>
            <a:r>
              <a:rPr lang="en-US" dirty="0" err="1"/>
              <a:t>erste</a:t>
            </a:r>
            <a:r>
              <a:rPr lang="en-US" dirty="0"/>
              <a:t> </a:t>
            </a:r>
            <a:r>
              <a:rPr lang="en-US" dirty="0" err="1"/>
              <a:t>Ideen</a:t>
            </a:r>
            <a:r>
              <a:rPr lang="en-US" dirty="0"/>
              <a:t> </a:t>
            </a:r>
            <a:r>
              <a:rPr lang="en-US" dirty="0" err="1"/>
              <a:t>zur</a:t>
            </a:r>
            <a:r>
              <a:rPr lang="en-US" dirty="0"/>
              <a:t> </a:t>
            </a:r>
            <a:r>
              <a:rPr lang="en-US" dirty="0" err="1"/>
              <a:t>Gründung</a:t>
            </a:r>
            <a:r>
              <a:rPr lang="en-US" dirty="0"/>
              <a:t> </a:t>
            </a:r>
            <a:r>
              <a:rPr lang="en-US" dirty="0" err="1"/>
              <a:t>einer</a:t>
            </a:r>
            <a:r>
              <a:rPr lang="en-US" dirty="0"/>
              <a:t> </a:t>
            </a:r>
            <a:r>
              <a:rPr lang="en-US" dirty="0" err="1"/>
              <a:t>internationalen</a:t>
            </a:r>
            <a:r>
              <a:rPr lang="en-US" dirty="0"/>
              <a:t> (</a:t>
            </a:r>
            <a:r>
              <a:rPr lang="en-US" dirty="0" err="1"/>
              <a:t>europäischen</a:t>
            </a:r>
            <a:r>
              <a:rPr lang="en-US" dirty="0"/>
              <a:t>) </a:t>
            </a:r>
            <a:r>
              <a:rPr lang="en-US" dirty="0" err="1"/>
              <a:t>Wissenschaftsorganisation</a:t>
            </a:r>
            <a:r>
              <a:rPr lang="en-US" dirty="0"/>
              <a:t> </a:t>
            </a:r>
            <a:r>
              <a:rPr lang="en-US" dirty="0" err="1"/>
              <a:t>unmittelbar</a:t>
            </a:r>
            <a:r>
              <a:rPr lang="en-US" dirty="0"/>
              <a:t> </a:t>
            </a:r>
            <a:r>
              <a:rPr lang="en-US" dirty="0" err="1"/>
              <a:t>nach</a:t>
            </a:r>
            <a:r>
              <a:rPr lang="en-US" dirty="0"/>
              <a:t> </a:t>
            </a:r>
            <a:r>
              <a:rPr lang="en-US" dirty="0" err="1"/>
              <a:t>dem</a:t>
            </a:r>
            <a:r>
              <a:rPr lang="en-US" dirty="0"/>
              <a:t> 2. </a:t>
            </a:r>
            <a:r>
              <a:rPr lang="en-US" dirty="0" err="1"/>
              <a:t>Weltkrieg</a:t>
            </a:r>
            <a:endParaRPr lang="en-US" dirty="0"/>
          </a:p>
          <a:p>
            <a:r>
              <a:rPr lang="en-US" dirty="0" err="1"/>
              <a:t>Dezember</a:t>
            </a:r>
            <a:r>
              <a:rPr lang="en-US" dirty="0"/>
              <a:t> 1949</a:t>
            </a:r>
          </a:p>
          <a:p>
            <a:pPr lvl="1"/>
            <a:r>
              <a:rPr lang="en-US" dirty="0" err="1"/>
              <a:t>erster</a:t>
            </a:r>
            <a:r>
              <a:rPr lang="en-US" dirty="0"/>
              <a:t> </a:t>
            </a:r>
            <a:r>
              <a:rPr lang="en-US" dirty="0" err="1"/>
              <a:t>konkreter</a:t>
            </a:r>
            <a:r>
              <a:rPr lang="en-US" dirty="0"/>
              <a:t> </a:t>
            </a:r>
            <a:r>
              <a:rPr lang="en-US" dirty="0" err="1"/>
              <a:t>Vorschlag</a:t>
            </a:r>
            <a:r>
              <a:rPr lang="en-US" dirty="0"/>
              <a:t> </a:t>
            </a:r>
            <a:r>
              <a:rPr lang="en-US" dirty="0" err="1"/>
              <a:t>bei</a:t>
            </a:r>
            <a:r>
              <a:rPr lang="en-US" dirty="0"/>
              <a:t> der UNESCO Conference in Lausanne</a:t>
            </a:r>
          </a:p>
          <a:p>
            <a:r>
              <a:rPr lang="en-US" dirty="0" err="1"/>
              <a:t>Dezember</a:t>
            </a:r>
            <a:r>
              <a:rPr lang="en-US" dirty="0"/>
              <a:t> 1951 und </a:t>
            </a:r>
            <a:r>
              <a:rPr lang="en-US" dirty="0" err="1"/>
              <a:t>Februar</a:t>
            </a:r>
            <a:r>
              <a:rPr lang="en-US" dirty="0"/>
              <a:t> 1952</a:t>
            </a:r>
          </a:p>
          <a:p>
            <a:pPr lvl="1"/>
            <a:r>
              <a:rPr lang="en-US" dirty="0" err="1"/>
              <a:t>Unterzeichnung</a:t>
            </a:r>
            <a:r>
              <a:rPr lang="en-US" dirty="0"/>
              <a:t> </a:t>
            </a:r>
            <a:r>
              <a:rPr lang="en-US" dirty="0" err="1"/>
              <a:t>eines</a:t>
            </a:r>
            <a:r>
              <a:rPr lang="en-US" dirty="0"/>
              <a:t> </a:t>
            </a:r>
            <a:r>
              <a:rPr lang="en-US" dirty="0" err="1"/>
              <a:t>Regierungsabkommen</a:t>
            </a:r>
            <a:r>
              <a:rPr lang="en-US" dirty="0"/>
              <a:t> </a:t>
            </a:r>
            <a:r>
              <a:rPr lang="en-US" dirty="0" err="1"/>
              <a:t>bei</a:t>
            </a:r>
            <a:r>
              <a:rPr lang="en-US" dirty="0"/>
              <a:t> der UNESCO </a:t>
            </a:r>
            <a:r>
              <a:rPr lang="en-US" dirty="0" err="1"/>
              <a:t>zur</a:t>
            </a:r>
            <a:r>
              <a:rPr lang="en-US" dirty="0"/>
              <a:t> </a:t>
            </a:r>
            <a:r>
              <a:rPr lang="en-US" dirty="0" err="1"/>
              <a:t>Gründung</a:t>
            </a:r>
            <a:r>
              <a:rPr lang="en-US" dirty="0"/>
              <a:t> </a:t>
            </a:r>
            <a:r>
              <a:rPr lang="en-US" dirty="0" err="1"/>
              <a:t>eines</a:t>
            </a:r>
            <a:r>
              <a:rPr lang="en-US" dirty="0"/>
              <a:t> </a:t>
            </a:r>
            <a:r>
              <a:rPr lang="en-US" dirty="0" err="1"/>
              <a:t>vorläufigen</a:t>
            </a:r>
            <a:r>
              <a:rPr lang="en-US" dirty="0"/>
              <a:t> CERN Rates</a:t>
            </a:r>
          </a:p>
          <a:p>
            <a:r>
              <a:rPr lang="en-US" dirty="0"/>
              <a:t>4. </a:t>
            </a:r>
            <a:r>
              <a:rPr lang="en-US" dirty="0" err="1"/>
              <a:t>Oktober</a:t>
            </a:r>
            <a:r>
              <a:rPr lang="en-US" dirty="0"/>
              <a:t> 1952</a:t>
            </a:r>
          </a:p>
          <a:p>
            <a:pPr lvl="1"/>
            <a:r>
              <a:rPr lang="en-US" dirty="0" err="1"/>
              <a:t>vorläufiger</a:t>
            </a:r>
            <a:r>
              <a:rPr lang="en-US" dirty="0"/>
              <a:t> CERN Rat </a:t>
            </a:r>
            <a:r>
              <a:rPr lang="en-US" dirty="0" err="1"/>
              <a:t>entscheidet</a:t>
            </a:r>
            <a:r>
              <a:rPr lang="en-US" dirty="0"/>
              <a:t> </a:t>
            </a:r>
            <a:r>
              <a:rPr lang="en-US" dirty="0" err="1"/>
              <a:t>sich</a:t>
            </a:r>
            <a:r>
              <a:rPr lang="en-US" dirty="0"/>
              <a:t> </a:t>
            </a:r>
            <a:r>
              <a:rPr lang="en-US" dirty="0" err="1"/>
              <a:t>für</a:t>
            </a:r>
            <a:r>
              <a:rPr lang="en-US" dirty="0"/>
              <a:t> Meyrin </a:t>
            </a:r>
            <a:r>
              <a:rPr lang="en-US" dirty="0" err="1"/>
              <a:t>bei</a:t>
            </a:r>
            <a:r>
              <a:rPr lang="en-US" dirty="0"/>
              <a:t> </a:t>
            </a:r>
            <a:r>
              <a:rPr lang="en-US" dirty="0" err="1"/>
              <a:t>Genf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Standort</a:t>
            </a:r>
            <a:r>
              <a:rPr lang="en-US" dirty="0"/>
              <a:t> (</a:t>
            </a:r>
            <a:r>
              <a:rPr lang="en-US" dirty="0" err="1"/>
              <a:t>andere</a:t>
            </a:r>
            <a:r>
              <a:rPr lang="en-US" dirty="0"/>
              <a:t> </a:t>
            </a:r>
            <a:r>
              <a:rPr lang="en-US" dirty="0" err="1"/>
              <a:t>Vorschläge</a:t>
            </a:r>
            <a:r>
              <a:rPr lang="en-US" dirty="0"/>
              <a:t>: </a:t>
            </a:r>
            <a:r>
              <a:rPr lang="en-US" dirty="0" err="1"/>
              <a:t>Arnheim</a:t>
            </a:r>
            <a:r>
              <a:rPr lang="en-US" dirty="0"/>
              <a:t>, </a:t>
            </a:r>
            <a:r>
              <a:rPr lang="en-US" dirty="0" err="1"/>
              <a:t>Kopenhagen</a:t>
            </a:r>
            <a:r>
              <a:rPr lang="en-US" dirty="0"/>
              <a:t>, Paris)</a:t>
            </a:r>
          </a:p>
          <a:p>
            <a:pPr lvl="2"/>
            <a:r>
              <a:rPr lang="en-US" dirty="0"/>
              <a:t>Gel</a:t>
            </a:r>
            <a:r>
              <a:rPr lang="de-DE" dirty="0" err="1"/>
              <a:t>ände</a:t>
            </a:r>
            <a:r>
              <a:rPr lang="en-US" dirty="0"/>
              <a:t> </a:t>
            </a:r>
            <a:r>
              <a:rPr lang="en-US" dirty="0" err="1"/>
              <a:t>verfügbar</a:t>
            </a:r>
            <a:r>
              <a:rPr lang="en-US" dirty="0"/>
              <a:t>, </a:t>
            </a:r>
            <a:r>
              <a:rPr lang="en-US" dirty="0" err="1"/>
              <a:t>bereits</a:t>
            </a:r>
            <a:r>
              <a:rPr lang="en-US" dirty="0"/>
              <a:t> </a:t>
            </a:r>
            <a:r>
              <a:rPr lang="en-US" dirty="0" err="1"/>
              <a:t>existierende</a:t>
            </a:r>
            <a:r>
              <a:rPr lang="en-US" dirty="0"/>
              <a:t> </a:t>
            </a:r>
            <a:r>
              <a:rPr lang="en-US" dirty="0" err="1"/>
              <a:t>internationale</a:t>
            </a:r>
            <a:r>
              <a:rPr lang="en-US" dirty="0"/>
              <a:t> </a:t>
            </a:r>
            <a:r>
              <a:rPr lang="en-US" dirty="0" err="1"/>
              <a:t>Gemeinschaft</a:t>
            </a:r>
            <a:r>
              <a:rPr lang="en-US" dirty="0"/>
              <a:t>, </a:t>
            </a:r>
            <a:r>
              <a:rPr lang="en-US" dirty="0" err="1"/>
              <a:t>Neutralität</a:t>
            </a:r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29. September 1954</a:t>
            </a:r>
          </a:p>
          <a:p>
            <a:pPr lvl="1"/>
            <a:r>
              <a:rPr lang="en-US" dirty="0" err="1"/>
              <a:t>Abkommen</a:t>
            </a:r>
            <a:r>
              <a:rPr lang="en-US" dirty="0"/>
              <a:t> </a:t>
            </a:r>
            <a:r>
              <a:rPr lang="en-US" dirty="0" err="1"/>
              <a:t>unterzeichnet</a:t>
            </a:r>
            <a:r>
              <a:rPr lang="en-US" dirty="0"/>
              <a:t> von 9/12 </a:t>
            </a:r>
            <a:r>
              <a:rPr lang="en-US" dirty="0" err="1"/>
              <a:t>Ländern</a:t>
            </a:r>
            <a:r>
              <a:rPr lang="en-US" dirty="0"/>
              <a:t>, </a:t>
            </a:r>
            <a:r>
              <a:rPr lang="en-US" dirty="0" err="1">
                <a:solidFill>
                  <a:srgbClr val="FF0000"/>
                </a:solidFill>
              </a:rPr>
              <a:t>offizieller</a:t>
            </a:r>
            <a:r>
              <a:rPr lang="en-US" dirty="0">
                <a:solidFill>
                  <a:srgbClr val="FF0000"/>
                </a:solidFill>
              </a:rPr>
              <a:t> CERN-</a:t>
            </a:r>
            <a:r>
              <a:rPr lang="en-US" dirty="0" err="1">
                <a:solidFill>
                  <a:srgbClr val="FF0000"/>
                </a:solidFill>
              </a:rPr>
              <a:t>Geburtstag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2466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/>
              <a:t>Speicherung</a:t>
            </a:r>
            <a:r>
              <a:rPr lang="en-US"/>
              <a:t> von </a:t>
            </a:r>
            <a:r>
              <a:rPr lang="en-US" err="1"/>
              <a:t>Antimaterie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Speicherung</a:t>
            </a:r>
            <a:r>
              <a:rPr lang="en-US" dirty="0"/>
              <a:t> in </a:t>
            </a:r>
            <a:r>
              <a:rPr lang="en-US" dirty="0" err="1"/>
              <a:t>Antimaterie</a:t>
            </a:r>
            <a:r>
              <a:rPr lang="en-US" dirty="0"/>
              <a:t>-”</a:t>
            </a:r>
            <a:r>
              <a:rPr lang="en-US" dirty="0" err="1"/>
              <a:t>Falle</a:t>
            </a:r>
            <a:r>
              <a:rPr lang="en-US" dirty="0"/>
              <a:t>”</a:t>
            </a:r>
          </a:p>
          <a:p>
            <a:pPr lvl="1"/>
            <a:r>
              <a:rPr lang="en-US" dirty="0" err="1"/>
              <a:t>Kombination</a:t>
            </a:r>
            <a:r>
              <a:rPr lang="en-US" dirty="0"/>
              <a:t> von </a:t>
            </a:r>
            <a:r>
              <a:rPr lang="en-US" dirty="0" err="1"/>
              <a:t>magn</a:t>
            </a:r>
            <a:r>
              <a:rPr lang="en-US" dirty="0"/>
              <a:t>.+ el. </a:t>
            </a:r>
            <a:r>
              <a:rPr lang="en-US" dirty="0" err="1"/>
              <a:t>Feldern</a:t>
            </a:r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marL="1076325" lvl="3" indent="0">
              <a:buNone/>
            </a:pPr>
            <a:endParaRPr lang="en-US" dirty="0"/>
          </a:p>
          <a:p>
            <a:pPr marL="1076325" lvl="3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 err="1"/>
              <a:t>Speicherdauer</a:t>
            </a:r>
            <a:r>
              <a:rPr lang="en-US" dirty="0"/>
              <a:t>: ~</a:t>
            </a:r>
            <a:r>
              <a:rPr lang="en-US" dirty="0" err="1"/>
              <a:t>viele</a:t>
            </a:r>
            <a:r>
              <a:rPr lang="en-US" dirty="0"/>
              <a:t> </a:t>
            </a:r>
            <a:r>
              <a:rPr lang="en-US" dirty="0" err="1"/>
              <a:t>Monate</a:t>
            </a:r>
            <a:endParaRPr lang="en-US" dirty="0"/>
          </a:p>
          <a:p>
            <a:pPr lvl="1"/>
            <a:r>
              <a:rPr lang="en-US" dirty="0"/>
              <a:t>~10 </a:t>
            </a:r>
            <a:r>
              <a:rPr lang="en-US" dirty="0" err="1"/>
              <a:t>Millionen</a:t>
            </a:r>
            <a:r>
              <a:rPr lang="en-US" dirty="0"/>
              <a:t> Anti-</a:t>
            </a:r>
            <a:r>
              <a:rPr lang="en-US" dirty="0" err="1"/>
              <a:t>Protonen</a:t>
            </a:r>
            <a:endParaRPr lang="en-US" dirty="0"/>
          </a:p>
          <a:p>
            <a:pPr lvl="2"/>
            <a:r>
              <a:rPr lang="en-US" dirty="0" err="1"/>
              <a:t>geplant</a:t>
            </a:r>
            <a:r>
              <a:rPr lang="en-US" dirty="0"/>
              <a:t>: ~1 </a:t>
            </a:r>
            <a:r>
              <a:rPr lang="en-US" dirty="0" err="1"/>
              <a:t>Milliarde</a:t>
            </a:r>
            <a:r>
              <a:rPr lang="en-US" dirty="0"/>
              <a:t> Anti-</a:t>
            </a:r>
            <a:r>
              <a:rPr lang="en-US" dirty="0" err="1"/>
              <a:t>Protonen</a:t>
            </a:r>
            <a:endParaRPr lang="en-US" dirty="0"/>
          </a:p>
          <a:p>
            <a:pPr lvl="2"/>
            <a:r>
              <a:rPr lang="en-US" dirty="0"/>
              <a:t>= 0.000 000 000 000 002 Gramm (0.002 </a:t>
            </a:r>
            <a:r>
              <a:rPr lang="en-US" dirty="0" err="1"/>
              <a:t>picogramm</a:t>
            </a:r>
            <a:r>
              <a:rPr lang="en-US" dirty="0"/>
              <a:t>)</a:t>
            </a:r>
          </a:p>
          <a:p>
            <a:pPr lvl="2"/>
            <a:endParaRPr lang="de-DE" dirty="0"/>
          </a:p>
        </p:txBody>
      </p:sp>
      <p:pic>
        <p:nvPicPr>
          <p:cNvPr id="9" name="TrapPrincipl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4448" y="1159505"/>
            <a:ext cx="3465786" cy="2418745"/>
          </a:xfrm>
          <a:prstGeom prst="rect">
            <a:avLst/>
          </a:prstGeom>
          <a:ln w="12700"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ATHENA_PenningTrap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0601" y="3903758"/>
            <a:ext cx="4390467" cy="2827461"/>
          </a:xfrm>
          <a:prstGeom prst="rect">
            <a:avLst/>
          </a:prstGeom>
          <a:ln w="12700"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IMG_9007b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20581" y="2272477"/>
            <a:ext cx="1866043" cy="2799065"/>
          </a:xfrm>
          <a:prstGeom prst="rect">
            <a:avLst/>
          </a:prstGeom>
          <a:ln w="12700"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Shape 475"/>
          <p:cNvSpPr/>
          <p:nvPr/>
        </p:nvSpPr>
        <p:spPr>
          <a:xfrm>
            <a:off x="704184" y="2378418"/>
            <a:ext cx="801501" cy="2600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 defTabSz="584200">
              <a:defRPr sz="3600">
                <a:solidFill>
                  <a:srgbClr val="FFFFFF"/>
                </a:solidFill>
                <a:latin typeface="+mj-lt"/>
                <a:ea typeface="+mj-ea"/>
                <a:cs typeface="+mj-cs"/>
                <a:sym typeface="Eurostil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 b="1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</a:t>
            </a:r>
            <a:r>
              <a:rPr lang="en-US" sz="1400" b="1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sz="1400" b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Shape 476"/>
          <p:cNvSpPr/>
          <p:nvPr/>
        </p:nvSpPr>
        <p:spPr>
          <a:xfrm>
            <a:off x="704183" y="4084496"/>
            <a:ext cx="801501" cy="2600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 defTabSz="584200">
              <a:defRPr sz="3600">
                <a:solidFill>
                  <a:srgbClr val="FFFFFF"/>
                </a:solidFill>
                <a:latin typeface="+mj-lt"/>
                <a:ea typeface="+mj-ea"/>
                <a:cs typeface="+mj-cs"/>
                <a:sym typeface="Eurostil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 b="1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</a:t>
            </a:r>
            <a:r>
              <a:rPr lang="en-US" sz="1400" b="1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sz="1400" b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Shape 477"/>
          <p:cNvSpPr/>
          <p:nvPr/>
        </p:nvSpPr>
        <p:spPr>
          <a:xfrm>
            <a:off x="503807" y="3231457"/>
            <a:ext cx="1001877" cy="2600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 defTabSz="584200">
              <a:defRPr sz="3600">
                <a:solidFill>
                  <a:srgbClr val="FFFFFF"/>
                </a:solidFill>
                <a:latin typeface="+mj-lt"/>
                <a:ea typeface="+mj-ea"/>
                <a:cs typeface="+mj-cs"/>
                <a:sym typeface="Eurostil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 b="1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</a:t>
            </a:r>
            <a:r>
              <a:rPr lang="en-US" sz="1400" b="1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sz="1400" b="1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trode</a:t>
            </a:r>
            <a:r>
              <a:rPr lang="en-US" sz="1400" b="1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sz="1400" b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Shape 478"/>
          <p:cNvSpPr/>
          <p:nvPr/>
        </p:nvSpPr>
        <p:spPr>
          <a:xfrm>
            <a:off x="591501" y="4793466"/>
            <a:ext cx="912109" cy="4431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/>
          <a:p>
            <a:pPr lvl="0" defTabSz="584200">
              <a:defRPr sz="1800"/>
            </a:pPr>
            <a:r>
              <a:rPr sz="1400" b="1" err="1">
                <a:solidFill>
                  <a:srgbClr val="00206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Eurostile"/>
              </a:rPr>
              <a:t>Ultrah</a:t>
            </a:r>
            <a:r>
              <a:rPr lang="en-US" sz="1400" b="1" err="1">
                <a:solidFill>
                  <a:srgbClr val="00206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Eurostile"/>
              </a:rPr>
              <a:t>och</a:t>
            </a:r>
            <a:endParaRPr sz="1400" b="1">
              <a:solidFill>
                <a:srgbClr val="00206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  <a:sym typeface="Eurostile"/>
            </a:endParaRPr>
          </a:p>
          <a:p>
            <a:pPr lvl="0" defTabSz="584200">
              <a:defRPr sz="1800"/>
            </a:pPr>
            <a:r>
              <a:rPr lang="en-US" sz="1400" b="1" err="1">
                <a:solidFill>
                  <a:srgbClr val="00206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Eurostile"/>
              </a:rPr>
              <a:t>V</a:t>
            </a:r>
            <a:r>
              <a:rPr sz="1400" b="1" err="1">
                <a:solidFill>
                  <a:srgbClr val="00206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Eurostile"/>
              </a:rPr>
              <a:t>a</a:t>
            </a:r>
            <a:r>
              <a:rPr lang="en-US" sz="1400" b="1" err="1">
                <a:solidFill>
                  <a:srgbClr val="00206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Eurostile"/>
              </a:rPr>
              <a:t>k</a:t>
            </a:r>
            <a:r>
              <a:rPr sz="1400" b="1" err="1">
                <a:solidFill>
                  <a:srgbClr val="00206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  <a:sym typeface="Eurostile"/>
              </a:rPr>
              <a:t>uum</a:t>
            </a:r>
            <a:endParaRPr sz="1400" b="1">
              <a:solidFill>
                <a:srgbClr val="00206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  <a:sym typeface="Eurostile"/>
            </a:endParaRPr>
          </a:p>
        </p:txBody>
      </p:sp>
      <p:sp>
        <p:nvSpPr>
          <p:cNvPr id="21" name="Shape 475"/>
          <p:cNvSpPr/>
          <p:nvPr/>
        </p:nvSpPr>
        <p:spPr>
          <a:xfrm>
            <a:off x="3816176" y="2272477"/>
            <a:ext cx="1756891" cy="547842"/>
          </a:xfrm>
          <a:prstGeom prst="rect">
            <a:avLst/>
          </a:prstGeom>
          <a:solidFill>
            <a:srgbClr val="FFFF00"/>
          </a:solidFill>
          <a:ln w="12700">
            <a:solidFill>
              <a:srgbClr val="002060"/>
            </a:solidFill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 defTabSz="584200">
              <a:defRPr sz="3600">
                <a:solidFill>
                  <a:srgbClr val="FFFFFF"/>
                </a:solidFill>
                <a:latin typeface="+mj-lt"/>
                <a:ea typeface="+mj-ea"/>
                <a:cs typeface="+mj-cs"/>
                <a:sym typeface="Eurostil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1800" b="1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Filmversion</a:t>
            </a:r>
            <a:endParaRPr lang="en-US" sz="1800" b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1800" b="1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aus</a:t>
            </a:r>
            <a:r>
              <a:rPr lang="en-US" sz="18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“Illuminati</a:t>
            </a:r>
            <a:r>
              <a:rPr lang="en-US" sz="14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sz="1400" b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Line 9"/>
          <p:cNvSpPr>
            <a:spLocks noChangeShapeType="1"/>
          </p:cNvSpPr>
          <p:nvPr/>
        </p:nvSpPr>
        <p:spPr bwMode="auto">
          <a:xfrm flipH="1" flipV="1">
            <a:off x="1519348" y="2508453"/>
            <a:ext cx="856667" cy="263272"/>
          </a:xfrm>
          <a:prstGeom prst="line">
            <a:avLst/>
          </a:prstGeom>
          <a:noFill/>
          <a:ln w="36720">
            <a:solidFill>
              <a:srgbClr val="FF0000"/>
            </a:solidFill>
            <a:round/>
            <a:headEnd type="triangle" w="med" len="med"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1420" tIns="45711" rIns="91420" bIns="45711"/>
          <a:lstStyle/>
          <a:p>
            <a:pPr defTabSz="449170">
              <a:defRPr/>
            </a:pPr>
            <a:endParaRPr lang="en-US">
              <a:ea typeface="ＭＳ Ｐゴシック" charset="0"/>
            </a:endParaRPr>
          </a:p>
        </p:txBody>
      </p:sp>
      <p:sp>
        <p:nvSpPr>
          <p:cNvPr id="23" name="Line 9"/>
          <p:cNvSpPr>
            <a:spLocks noChangeShapeType="1"/>
          </p:cNvSpPr>
          <p:nvPr/>
        </p:nvSpPr>
        <p:spPr bwMode="auto">
          <a:xfrm flipH="1" flipV="1">
            <a:off x="1509594" y="4219786"/>
            <a:ext cx="506381" cy="154314"/>
          </a:xfrm>
          <a:prstGeom prst="line">
            <a:avLst/>
          </a:prstGeom>
          <a:noFill/>
          <a:ln w="36720">
            <a:solidFill>
              <a:srgbClr val="FF0000"/>
            </a:solidFill>
            <a:round/>
            <a:headEnd type="triangle" w="med" len="med"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1420" tIns="45711" rIns="91420" bIns="45711"/>
          <a:lstStyle/>
          <a:p>
            <a:pPr defTabSz="449170">
              <a:defRPr/>
            </a:pPr>
            <a:endParaRPr lang="en-US">
              <a:ea typeface="ＭＳ Ｐゴシック" charset="0"/>
            </a:endParaRPr>
          </a:p>
        </p:txBody>
      </p:sp>
      <p:sp>
        <p:nvSpPr>
          <p:cNvPr id="24" name="Line 9"/>
          <p:cNvSpPr>
            <a:spLocks noChangeShapeType="1"/>
          </p:cNvSpPr>
          <p:nvPr/>
        </p:nvSpPr>
        <p:spPr bwMode="auto">
          <a:xfrm flipH="1" flipV="1">
            <a:off x="1509595" y="3359892"/>
            <a:ext cx="687470" cy="218358"/>
          </a:xfrm>
          <a:prstGeom prst="line">
            <a:avLst/>
          </a:prstGeom>
          <a:noFill/>
          <a:ln w="36720">
            <a:solidFill>
              <a:srgbClr val="FF0000"/>
            </a:solidFill>
            <a:round/>
            <a:headEnd type="triangle" w="med" len="med"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1420" tIns="45711" rIns="91420" bIns="45711"/>
          <a:lstStyle/>
          <a:p>
            <a:pPr defTabSz="449170">
              <a:defRPr/>
            </a:pPr>
            <a:endParaRPr lang="en-US">
              <a:ea typeface="ＭＳ Ｐゴシック" charset="0"/>
            </a:endParaRPr>
          </a:p>
        </p:txBody>
      </p:sp>
      <p:sp>
        <p:nvSpPr>
          <p:cNvPr id="25" name="Line 9"/>
          <p:cNvSpPr>
            <a:spLocks noChangeShapeType="1"/>
          </p:cNvSpPr>
          <p:nvPr/>
        </p:nvSpPr>
        <p:spPr bwMode="auto">
          <a:xfrm flipH="1">
            <a:off x="1503610" y="4479857"/>
            <a:ext cx="1016421" cy="458913"/>
          </a:xfrm>
          <a:prstGeom prst="line">
            <a:avLst/>
          </a:prstGeom>
          <a:noFill/>
          <a:ln w="36720">
            <a:solidFill>
              <a:srgbClr val="FF0000"/>
            </a:solidFill>
            <a:round/>
            <a:headEnd type="triangle" w="med" len="med"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1420" tIns="45711" rIns="91420" bIns="45711"/>
          <a:lstStyle/>
          <a:p>
            <a:pPr defTabSz="449170">
              <a:defRPr/>
            </a:pPr>
            <a:endParaRPr lang="en-US">
              <a:ea typeface="ＭＳ Ｐゴシック" charset="0"/>
            </a:endParaRPr>
          </a:p>
        </p:txBody>
      </p:sp>
      <p:sp>
        <p:nvSpPr>
          <p:cNvPr id="26" name="Shape 475"/>
          <p:cNvSpPr/>
          <p:nvPr/>
        </p:nvSpPr>
        <p:spPr>
          <a:xfrm>
            <a:off x="4656400" y="3808438"/>
            <a:ext cx="3748847" cy="312393"/>
          </a:xfrm>
          <a:prstGeom prst="rect">
            <a:avLst/>
          </a:prstGeom>
          <a:solidFill>
            <a:srgbClr val="FFFF00"/>
          </a:solidFill>
          <a:ln w="12700">
            <a:solidFill>
              <a:srgbClr val="002060"/>
            </a:solidFill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 defTabSz="584200">
              <a:defRPr sz="3600">
                <a:solidFill>
                  <a:srgbClr val="FFFFFF"/>
                </a:solidFill>
                <a:latin typeface="+mj-lt"/>
                <a:ea typeface="+mj-ea"/>
                <a:cs typeface="+mj-cs"/>
                <a:sym typeface="Eurostil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1800" b="1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Echte</a:t>
            </a:r>
            <a:r>
              <a:rPr lang="en-US" sz="18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Antimaterie-Falle</a:t>
            </a:r>
            <a:r>
              <a:rPr lang="en-US" sz="18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am CERN</a:t>
            </a:r>
          </a:p>
        </p:txBody>
      </p:sp>
    </p:spTree>
    <p:extLst>
      <p:ext uri="{BB962C8B-B14F-4D97-AF65-F5344CB8AC3E}">
        <p14:creationId xmlns:p14="http://schemas.microsoft.com/office/powerpoint/2010/main" val="21209164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46038"/>
            <a:ext cx="9142413" cy="912812"/>
          </a:xfrm>
        </p:spPr>
        <p:txBody>
          <a:bodyPr/>
          <a:lstStyle/>
          <a:p>
            <a:r>
              <a:rPr lang="en-US" dirty="0" err="1"/>
              <a:t>Experimente</a:t>
            </a:r>
            <a:r>
              <a:rPr lang="en-US" dirty="0"/>
              <a:t> </a:t>
            </a:r>
            <a:r>
              <a:rPr lang="en-US" dirty="0" err="1"/>
              <a:t>mit</a:t>
            </a:r>
            <a:r>
              <a:rPr lang="en-US" dirty="0"/>
              <a:t> </a:t>
            </a:r>
            <a:r>
              <a:rPr lang="en-US" dirty="0" err="1"/>
              <a:t>Antimaterie</a:t>
            </a:r>
            <a:endParaRPr lang="en-US" dirty="0"/>
          </a:p>
        </p:txBody>
      </p:sp>
      <p:sp>
        <p:nvSpPr>
          <p:cNvPr id="95" name="Content Placeholder 9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Spektroskopie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Vergleich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der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Spektren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von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Wasserstoff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und Anti-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wasserstoff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Übereinstimmung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auf &lt; 10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-14</a:t>
            </a:r>
          </a:p>
          <a:p>
            <a:pPr lvl="1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Content Placeholder 9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Gravitation</a:t>
            </a:r>
          </a:p>
          <a:p>
            <a:pPr lvl="1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Keine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Vorhersage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für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die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Anziehung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Abstoßung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von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Materie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Antimaterie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Antigravitation???</a:t>
            </a:r>
          </a:p>
          <a:p>
            <a:pPr lvl="1"/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bisher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noch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nicht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gemessen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836322" y="1763614"/>
            <a:ext cx="2691822" cy="3365932"/>
            <a:chOff x="796761" y="1683038"/>
            <a:chExt cx="2861455" cy="3565253"/>
          </a:xfrm>
        </p:grpSpPr>
        <p:sp>
          <p:nvSpPr>
            <p:cNvPr id="18" name="object 14"/>
            <p:cNvSpPr/>
            <p:nvPr/>
          </p:nvSpPr>
          <p:spPr>
            <a:xfrm>
              <a:off x="1000705" y="4041699"/>
              <a:ext cx="791896" cy="0"/>
            </a:xfrm>
            <a:custGeom>
              <a:avLst/>
              <a:gdLst/>
              <a:ahLst/>
              <a:cxnLst/>
              <a:rect l="l" t="t" r="r" b="b"/>
              <a:pathLst>
                <a:path w="1021714">
                  <a:moveTo>
                    <a:pt x="0" y="0"/>
                  </a:moveTo>
                  <a:lnTo>
                    <a:pt x="1021502" y="0"/>
                  </a:lnTo>
                </a:path>
              </a:pathLst>
            </a:custGeom>
            <a:ln w="3181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19" name="object 15"/>
            <p:cNvSpPr/>
            <p:nvPr/>
          </p:nvSpPr>
          <p:spPr>
            <a:xfrm>
              <a:off x="1000705" y="2586781"/>
              <a:ext cx="791896" cy="0"/>
            </a:xfrm>
            <a:custGeom>
              <a:avLst/>
              <a:gdLst/>
              <a:ahLst/>
              <a:cxnLst/>
              <a:rect l="l" t="t" r="r" b="b"/>
              <a:pathLst>
                <a:path w="1021714">
                  <a:moveTo>
                    <a:pt x="0" y="0"/>
                  </a:moveTo>
                  <a:lnTo>
                    <a:pt x="1021502" y="0"/>
                  </a:lnTo>
                </a:path>
              </a:pathLst>
            </a:custGeom>
            <a:ln w="3181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20" name="object 16"/>
            <p:cNvSpPr/>
            <p:nvPr/>
          </p:nvSpPr>
          <p:spPr>
            <a:xfrm>
              <a:off x="1000705" y="2985068"/>
              <a:ext cx="791896" cy="0"/>
            </a:xfrm>
            <a:custGeom>
              <a:avLst/>
              <a:gdLst/>
              <a:ahLst/>
              <a:cxnLst/>
              <a:rect l="l" t="t" r="r" b="b"/>
              <a:pathLst>
                <a:path w="1021714">
                  <a:moveTo>
                    <a:pt x="0" y="0"/>
                  </a:moveTo>
                  <a:lnTo>
                    <a:pt x="1021502" y="0"/>
                  </a:lnTo>
                </a:path>
              </a:pathLst>
            </a:custGeom>
            <a:ln w="3181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21" name="object 17"/>
            <p:cNvSpPr/>
            <p:nvPr/>
          </p:nvSpPr>
          <p:spPr>
            <a:xfrm>
              <a:off x="1000705" y="2496491"/>
              <a:ext cx="791896" cy="0"/>
            </a:xfrm>
            <a:custGeom>
              <a:avLst/>
              <a:gdLst/>
              <a:ahLst/>
              <a:cxnLst/>
              <a:rect l="l" t="t" r="r" b="b"/>
              <a:pathLst>
                <a:path w="1021714">
                  <a:moveTo>
                    <a:pt x="0" y="0"/>
                  </a:moveTo>
                  <a:lnTo>
                    <a:pt x="1021502" y="0"/>
                  </a:lnTo>
                </a:path>
              </a:pathLst>
            </a:custGeom>
            <a:ln w="3181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22" name="object 18"/>
            <p:cNvSpPr/>
            <p:nvPr/>
          </p:nvSpPr>
          <p:spPr>
            <a:xfrm>
              <a:off x="1000705" y="2331631"/>
              <a:ext cx="791896" cy="95972"/>
            </a:xfrm>
            <a:custGeom>
              <a:avLst/>
              <a:gdLst/>
              <a:ahLst/>
              <a:cxnLst/>
              <a:rect l="l" t="t" r="r" b="b"/>
              <a:pathLst>
                <a:path w="1021714" h="123825">
                  <a:moveTo>
                    <a:pt x="0" y="0"/>
                  </a:moveTo>
                  <a:lnTo>
                    <a:pt x="1021502" y="0"/>
                  </a:lnTo>
                  <a:lnTo>
                    <a:pt x="1021502" y="123350"/>
                  </a:lnTo>
                  <a:lnTo>
                    <a:pt x="0" y="123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23" name="object 19"/>
            <p:cNvSpPr/>
            <p:nvPr/>
          </p:nvSpPr>
          <p:spPr>
            <a:xfrm>
              <a:off x="2006700" y="4530263"/>
              <a:ext cx="366664" cy="0"/>
            </a:xfrm>
            <a:custGeom>
              <a:avLst/>
              <a:gdLst/>
              <a:ahLst/>
              <a:cxnLst/>
              <a:rect l="l" t="t" r="r" b="b"/>
              <a:pathLst>
                <a:path w="473075">
                  <a:moveTo>
                    <a:pt x="0" y="0"/>
                  </a:moveTo>
                  <a:lnTo>
                    <a:pt x="473036" y="0"/>
                  </a:lnTo>
                </a:path>
              </a:pathLst>
            </a:custGeom>
            <a:ln w="3181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24" name="object 20"/>
            <p:cNvSpPr/>
            <p:nvPr/>
          </p:nvSpPr>
          <p:spPr>
            <a:xfrm>
              <a:off x="2543370" y="4285988"/>
              <a:ext cx="366664" cy="0"/>
            </a:xfrm>
            <a:custGeom>
              <a:avLst/>
              <a:gdLst/>
              <a:ahLst/>
              <a:cxnLst/>
              <a:rect l="l" t="t" r="r" b="b"/>
              <a:pathLst>
                <a:path w="473075">
                  <a:moveTo>
                    <a:pt x="0" y="0"/>
                  </a:moveTo>
                  <a:lnTo>
                    <a:pt x="473052" y="0"/>
                  </a:lnTo>
                </a:path>
              </a:pathLst>
            </a:custGeom>
            <a:ln w="3181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25" name="object 21"/>
            <p:cNvSpPr/>
            <p:nvPr/>
          </p:nvSpPr>
          <p:spPr>
            <a:xfrm>
              <a:off x="3053492" y="4163837"/>
              <a:ext cx="366664" cy="0"/>
            </a:xfrm>
            <a:custGeom>
              <a:avLst/>
              <a:gdLst/>
              <a:ahLst/>
              <a:cxnLst/>
              <a:rect l="l" t="t" r="r" b="b"/>
              <a:pathLst>
                <a:path w="473075">
                  <a:moveTo>
                    <a:pt x="0" y="0"/>
                  </a:moveTo>
                  <a:lnTo>
                    <a:pt x="473036" y="0"/>
                  </a:lnTo>
                </a:path>
              </a:pathLst>
            </a:custGeom>
            <a:ln w="3181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26" name="object 22"/>
            <p:cNvSpPr/>
            <p:nvPr/>
          </p:nvSpPr>
          <p:spPr>
            <a:xfrm>
              <a:off x="3053492" y="4408125"/>
              <a:ext cx="366664" cy="0"/>
            </a:xfrm>
            <a:custGeom>
              <a:avLst/>
              <a:gdLst/>
              <a:ahLst/>
              <a:cxnLst/>
              <a:rect l="l" t="t" r="r" b="b"/>
              <a:pathLst>
                <a:path w="473075">
                  <a:moveTo>
                    <a:pt x="0" y="0"/>
                  </a:moveTo>
                  <a:lnTo>
                    <a:pt x="473036" y="0"/>
                  </a:lnTo>
                </a:path>
              </a:pathLst>
            </a:custGeom>
            <a:ln w="3181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27" name="object 23"/>
            <p:cNvSpPr/>
            <p:nvPr/>
          </p:nvSpPr>
          <p:spPr>
            <a:xfrm>
              <a:off x="2006700" y="3064829"/>
              <a:ext cx="366664" cy="0"/>
            </a:xfrm>
            <a:custGeom>
              <a:avLst/>
              <a:gdLst/>
              <a:ahLst/>
              <a:cxnLst/>
              <a:rect l="l" t="t" r="r" b="b"/>
              <a:pathLst>
                <a:path w="473075">
                  <a:moveTo>
                    <a:pt x="0" y="0"/>
                  </a:moveTo>
                  <a:lnTo>
                    <a:pt x="473036" y="0"/>
                  </a:lnTo>
                </a:path>
              </a:pathLst>
            </a:custGeom>
            <a:ln w="3181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28" name="object 24"/>
            <p:cNvSpPr/>
            <p:nvPr/>
          </p:nvSpPr>
          <p:spPr>
            <a:xfrm>
              <a:off x="2006700" y="3379557"/>
              <a:ext cx="366664" cy="0"/>
            </a:xfrm>
            <a:custGeom>
              <a:avLst/>
              <a:gdLst/>
              <a:ahLst/>
              <a:cxnLst/>
              <a:rect l="l" t="t" r="r" b="b"/>
              <a:pathLst>
                <a:path w="473075">
                  <a:moveTo>
                    <a:pt x="0" y="0"/>
                  </a:moveTo>
                  <a:lnTo>
                    <a:pt x="473036" y="0"/>
                  </a:lnTo>
                </a:path>
              </a:pathLst>
            </a:custGeom>
            <a:ln w="3181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29" name="object 25"/>
            <p:cNvSpPr/>
            <p:nvPr/>
          </p:nvSpPr>
          <p:spPr>
            <a:xfrm>
              <a:off x="2543370" y="3064829"/>
              <a:ext cx="366664" cy="0"/>
            </a:xfrm>
            <a:custGeom>
              <a:avLst/>
              <a:gdLst/>
              <a:ahLst/>
              <a:cxnLst/>
              <a:rect l="l" t="t" r="r" b="b"/>
              <a:pathLst>
                <a:path w="473075">
                  <a:moveTo>
                    <a:pt x="0" y="0"/>
                  </a:moveTo>
                  <a:lnTo>
                    <a:pt x="473052" y="0"/>
                  </a:lnTo>
                </a:path>
              </a:pathLst>
            </a:custGeom>
            <a:ln w="3181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30" name="object 26"/>
            <p:cNvSpPr/>
            <p:nvPr/>
          </p:nvSpPr>
          <p:spPr>
            <a:xfrm>
              <a:off x="2543370" y="3379557"/>
              <a:ext cx="366664" cy="0"/>
            </a:xfrm>
            <a:custGeom>
              <a:avLst/>
              <a:gdLst/>
              <a:ahLst/>
              <a:cxnLst/>
              <a:rect l="l" t="t" r="r" b="b"/>
              <a:pathLst>
                <a:path w="473075">
                  <a:moveTo>
                    <a:pt x="0" y="0"/>
                  </a:moveTo>
                  <a:lnTo>
                    <a:pt x="473052" y="0"/>
                  </a:lnTo>
                </a:path>
              </a:pathLst>
            </a:custGeom>
            <a:ln w="3181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31" name="object 27"/>
            <p:cNvSpPr/>
            <p:nvPr/>
          </p:nvSpPr>
          <p:spPr>
            <a:xfrm>
              <a:off x="2543370" y="3250699"/>
              <a:ext cx="366664" cy="0"/>
            </a:xfrm>
            <a:custGeom>
              <a:avLst/>
              <a:gdLst/>
              <a:ahLst/>
              <a:cxnLst/>
              <a:rect l="l" t="t" r="r" b="b"/>
              <a:pathLst>
                <a:path w="473075">
                  <a:moveTo>
                    <a:pt x="0" y="0"/>
                  </a:moveTo>
                  <a:lnTo>
                    <a:pt x="473052" y="0"/>
                  </a:lnTo>
                </a:path>
              </a:pathLst>
            </a:custGeom>
            <a:ln w="3181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32" name="object 28"/>
            <p:cNvSpPr/>
            <p:nvPr/>
          </p:nvSpPr>
          <p:spPr>
            <a:xfrm>
              <a:off x="3053492" y="2991874"/>
              <a:ext cx="366664" cy="0"/>
            </a:xfrm>
            <a:custGeom>
              <a:avLst/>
              <a:gdLst/>
              <a:ahLst/>
              <a:cxnLst/>
              <a:rect l="l" t="t" r="r" b="b"/>
              <a:pathLst>
                <a:path w="473075">
                  <a:moveTo>
                    <a:pt x="0" y="0"/>
                  </a:moveTo>
                  <a:lnTo>
                    <a:pt x="473036" y="0"/>
                  </a:lnTo>
                </a:path>
              </a:pathLst>
            </a:custGeom>
            <a:ln w="3181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33" name="object 29"/>
            <p:cNvSpPr/>
            <p:nvPr/>
          </p:nvSpPr>
          <p:spPr>
            <a:xfrm>
              <a:off x="3053492" y="3120485"/>
              <a:ext cx="366664" cy="0"/>
            </a:xfrm>
            <a:custGeom>
              <a:avLst/>
              <a:gdLst/>
              <a:ahLst/>
              <a:cxnLst/>
              <a:rect l="l" t="t" r="r" b="b"/>
              <a:pathLst>
                <a:path w="473075">
                  <a:moveTo>
                    <a:pt x="0" y="0"/>
                  </a:moveTo>
                  <a:lnTo>
                    <a:pt x="473036" y="0"/>
                  </a:lnTo>
                </a:path>
              </a:pathLst>
            </a:custGeom>
            <a:ln w="3181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34" name="object 30"/>
            <p:cNvSpPr/>
            <p:nvPr/>
          </p:nvSpPr>
          <p:spPr>
            <a:xfrm>
              <a:off x="3053492" y="3209617"/>
              <a:ext cx="366664" cy="0"/>
            </a:xfrm>
            <a:custGeom>
              <a:avLst/>
              <a:gdLst/>
              <a:ahLst/>
              <a:cxnLst/>
              <a:rect l="l" t="t" r="r" b="b"/>
              <a:pathLst>
                <a:path w="473075">
                  <a:moveTo>
                    <a:pt x="0" y="0"/>
                  </a:moveTo>
                  <a:lnTo>
                    <a:pt x="473036" y="0"/>
                  </a:lnTo>
                </a:path>
              </a:pathLst>
            </a:custGeom>
            <a:ln w="3181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35" name="object 31"/>
            <p:cNvSpPr/>
            <p:nvPr/>
          </p:nvSpPr>
          <p:spPr>
            <a:xfrm>
              <a:off x="3053492" y="3290426"/>
              <a:ext cx="366664" cy="0"/>
            </a:xfrm>
            <a:custGeom>
              <a:avLst/>
              <a:gdLst/>
              <a:ahLst/>
              <a:cxnLst/>
              <a:rect l="l" t="t" r="r" b="b"/>
              <a:pathLst>
                <a:path w="473075">
                  <a:moveTo>
                    <a:pt x="0" y="0"/>
                  </a:moveTo>
                  <a:lnTo>
                    <a:pt x="473036" y="0"/>
                  </a:lnTo>
                </a:path>
              </a:pathLst>
            </a:custGeom>
            <a:ln w="3181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36" name="object 32"/>
            <p:cNvSpPr/>
            <p:nvPr/>
          </p:nvSpPr>
          <p:spPr>
            <a:xfrm>
              <a:off x="3053492" y="3323469"/>
              <a:ext cx="366664" cy="0"/>
            </a:xfrm>
            <a:custGeom>
              <a:avLst/>
              <a:gdLst/>
              <a:ahLst/>
              <a:cxnLst/>
              <a:rect l="l" t="t" r="r" b="b"/>
              <a:pathLst>
                <a:path w="473075">
                  <a:moveTo>
                    <a:pt x="0" y="0"/>
                  </a:moveTo>
                  <a:lnTo>
                    <a:pt x="473036" y="0"/>
                  </a:lnTo>
                </a:path>
              </a:pathLst>
            </a:custGeom>
            <a:ln w="3181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37" name="object 33"/>
            <p:cNvSpPr/>
            <p:nvPr/>
          </p:nvSpPr>
          <p:spPr>
            <a:xfrm>
              <a:off x="3053492" y="3435213"/>
              <a:ext cx="366664" cy="0"/>
            </a:xfrm>
            <a:custGeom>
              <a:avLst/>
              <a:gdLst/>
              <a:ahLst/>
              <a:cxnLst/>
              <a:rect l="l" t="t" r="r" b="b"/>
              <a:pathLst>
                <a:path w="473075">
                  <a:moveTo>
                    <a:pt x="0" y="0"/>
                  </a:moveTo>
                  <a:lnTo>
                    <a:pt x="473036" y="0"/>
                  </a:lnTo>
                </a:path>
              </a:pathLst>
            </a:custGeom>
            <a:ln w="3181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38" name="object 34"/>
            <p:cNvSpPr/>
            <p:nvPr/>
          </p:nvSpPr>
          <p:spPr>
            <a:xfrm>
              <a:off x="1792436" y="4041699"/>
              <a:ext cx="214585" cy="488721"/>
            </a:xfrm>
            <a:custGeom>
              <a:avLst/>
              <a:gdLst/>
              <a:ahLst/>
              <a:cxnLst/>
              <a:rect l="l" t="t" r="r" b="b"/>
              <a:pathLst>
                <a:path w="276860" h="630554">
                  <a:moveTo>
                    <a:pt x="0" y="0"/>
                  </a:moveTo>
                  <a:lnTo>
                    <a:pt x="276445" y="630352"/>
                  </a:lnTo>
                </a:path>
              </a:pathLst>
            </a:custGeom>
            <a:ln w="795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39" name="object 35"/>
            <p:cNvSpPr/>
            <p:nvPr/>
          </p:nvSpPr>
          <p:spPr>
            <a:xfrm>
              <a:off x="1792436" y="2985068"/>
              <a:ext cx="214585" cy="394717"/>
            </a:xfrm>
            <a:custGeom>
              <a:avLst/>
              <a:gdLst/>
              <a:ahLst/>
              <a:cxnLst/>
              <a:rect l="l" t="t" r="r" b="b"/>
              <a:pathLst>
                <a:path w="276860" h="509270">
                  <a:moveTo>
                    <a:pt x="0" y="0"/>
                  </a:moveTo>
                  <a:lnTo>
                    <a:pt x="276445" y="508975"/>
                  </a:lnTo>
                </a:path>
              </a:pathLst>
            </a:custGeom>
            <a:ln w="795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40" name="object 36"/>
            <p:cNvSpPr/>
            <p:nvPr/>
          </p:nvSpPr>
          <p:spPr>
            <a:xfrm>
              <a:off x="1792436" y="2985068"/>
              <a:ext cx="202280" cy="74317"/>
            </a:xfrm>
            <a:custGeom>
              <a:avLst/>
              <a:gdLst/>
              <a:ahLst/>
              <a:cxnLst/>
              <a:rect l="l" t="t" r="r" b="b"/>
              <a:pathLst>
                <a:path w="260985" h="95885">
                  <a:moveTo>
                    <a:pt x="0" y="0"/>
                  </a:moveTo>
                  <a:lnTo>
                    <a:pt x="260528" y="95638"/>
                  </a:lnTo>
                </a:path>
              </a:pathLst>
            </a:custGeom>
            <a:ln w="7954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41" name="object 37"/>
            <p:cNvSpPr/>
            <p:nvPr/>
          </p:nvSpPr>
          <p:spPr>
            <a:xfrm>
              <a:off x="2373333" y="4275334"/>
              <a:ext cx="179149" cy="254942"/>
            </a:xfrm>
            <a:custGeom>
              <a:avLst/>
              <a:gdLst/>
              <a:ahLst/>
              <a:cxnLst/>
              <a:rect l="l" t="t" r="r" b="b"/>
              <a:pathLst>
                <a:path w="231139" h="328929">
                  <a:moveTo>
                    <a:pt x="0" y="328912"/>
                  </a:moveTo>
                  <a:lnTo>
                    <a:pt x="230891" y="0"/>
                  </a:lnTo>
                </a:path>
              </a:pathLst>
            </a:custGeom>
            <a:ln w="795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42" name="object 38"/>
            <p:cNvSpPr/>
            <p:nvPr/>
          </p:nvSpPr>
          <p:spPr>
            <a:xfrm>
              <a:off x="2910016" y="4163837"/>
              <a:ext cx="143713" cy="122549"/>
            </a:xfrm>
            <a:custGeom>
              <a:avLst/>
              <a:gdLst/>
              <a:ahLst/>
              <a:cxnLst/>
              <a:rect l="l" t="t" r="r" b="b"/>
              <a:pathLst>
                <a:path w="185420" h="158114">
                  <a:moveTo>
                    <a:pt x="0" y="157600"/>
                  </a:moveTo>
                  <a:lnTo>
                    <a:pt x="185114" y="0"/>
                  </a:lnTo>
                </a:path>
              </a:pathLst>
            </a:custGeom>
            <a:ln w="795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43" name="object 39"/>
            <p:cNvSpPr/>
            <p:nvPr/>
          </p:nvSpPr>
          <p:spPr>
            <a:xfrm>
              <a:off x="2910016" y="4285988"/>
              <a:ext cx="143713" cy="122549"/>
            </a:xfrm>
            <a:custGeom>
              <a:avLst/>
              <a:gdLst/>
              <a:ahLst/>
              <a:cxnLst/>
              <a:rect l="l" t="t" r="r" b="b"/>
              <a:pathLst>
                <a:path w="185420" h="158114">
                  <a:moveTo>
                    <a:pt x="0" y="0"/>
                  </a:moveTo>
                  <a:lnTo>
                    <a:pt x="185114" y="157584"/>
                  </a:lnTo>
                </a:path>
              </a:pathLst>
            </a:custGeom>
            <a:ln w="795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44" name="object 40"/>
            <p:cNvSpPr/>
            <p:nvPr/>
          </p:nvSpPr>
          <p:spPr>
            <a:xfrm>
              <a:off x="2373333" y="3379557"/>
              <a:ext cx="170290" cy="0"/>
            </a:xfrm>
            <a:custGeom>
              <a:avLst/>
              <a:gdLst/>
              <a:ahLst/>
              <a:cxnLst/>
              <a:rect l="l" t="t" r="r" b="b"/>
              <a:pathLst>
                <a:path w="219710">
                  <a:moveTo>
                    <a:pt x="0" y="0"/>
                  </a:moveTo>
                  <a:lnTo>
                    <a:pt x="219383" y="0"/>
                  </a:lnTo>
                </a:path>
              </a:pathLst>
            </a:custGeom>
            <a:ln w="795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45" name="object 41"/>
            <p:cNvSpPr/>
            <p:nvPr/>
          </p:nvSpPr>
          <p:spPr>
            <a:xfrm>
              <a:off x="2373333" y="3250699"/>
              <a:ext cx="170290" cy="128948"/>
            </a:xfrm>
            <a:custGeom>
              <a:avLst/>
              <a:gdLst/>
              <a:ahLst/>
              <a:cxnLst/>
              <a:rect l="l" t="t" r="r" b="b"/>
              <a:pathLst>
                <a:path w="219710" h="166370">
                  <a:moveTo>
                    <a:pt x="0" y="166254"/>
                  </a:moveTo>
                  <a:lnTo>
                    <a:pt x="219383" y="0"/>
                  </a:lnTo>
                </a:path>
              </a:pathLst>
            </a:custGeom>
            <a:ln w="795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46" name="object 42"/>
            <p:cNvSpPr/>
            <p:nvPr/>
          </p:nvSpPr>
          <p:spPr>
            <a:xfrm>
              <a:off x="2373333" y="3064829"/>
              <a:ext cx="170290" cy="0"/>
            </a:xfrm>
            <a:custGeom>
              <a:avLst/>
              <a:gdLst/>
              <a:ahLst/>
              <a:cxnLst/>
              <a:rect l="l" t="t" r="r" b="b"/>
              <a:pathLst>
                <a:path w="219710">
                  <a:moveTo>
                    <a:pt x="0" y="0"/>
                  </a:moveTo>
                  <a:lnTo>
                    <a:pt x="219383" y="0"/>
                  </a:lnTo>
                </a:path>
              </a:pathLst>
            </a:custGeom>
            <a:ln w="795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47" name="object 43"/>
            <p:cNvSpPr/>
            <p:nvPr/>
          </p:nvSpPr>
          <p:spPr>
            <a:xfrm>
              <a:off x="2910016" y="2991874"/>
              <a:ext cx="143713" cy="73333"/>
            </a:xfrm>
            <a:custGeom>
              <a:avLst/>
              <a:gdLst/>
              <a:ahLst/>
              <a:cxnLst/>
              <a:rect l="l" t="t" r="r" b="b"/>
              <a:pathLst>
                <a:path w="185420" h="94614">
                  <a:moveTo>
                    <a:pt x="0" y="94127"/>
                  </a:moveTo>
                  <a:lnTo>
                    <a:pt x="185114" y="0"/>
                  </a:lnTo>
                </a:path>
              </a:pathLst>
            </a:custGeom>
            <a:ln w="7954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48" name="object 44"/>
            <p:cNvSpPr/>
            <p:nvPr/>
          </p:nvSpPr>
          <p:spPr>
            <a:xfrm>
              <a:off x="2910016" y="3064829"/>
              <a:ext cx="143713" cy="56107"/>
            </a:xfrm>
            <a:custGeom>
              <a:avLst/>
              <a:gdLst/>
              <a:ahLst/>
              <a:cxnLst/>
              <a:rect l="l" t="t" r="r" b="b"/>
              <a:pathLst>
                <a:path w="185420" h="72389">
                  <a:moveTo>
                    <a:pt x="0" y="0"/>
                  </a:moveTo>
                  <a:lnTo>
                    <a:pt x="185114" y="71808"/>
                  </a:lnTo>
                </a:path>
              </a:pathLst>
            </a:custGeom>
            <a:ln w="7954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49" name="object 45"/>
            <p:cNvSpPr/>
            <p:nvPr/>
          </p:nvSpPr>
          <p:spPr>
            <a:xfrm>
              <a:off x="2910016" y="3209617"/>
              <a:ext cx="143713" cy="41342"/>
            </a:xfrm>
            <a:custGeom>
              <a:avLst/>
              <a:gdLst/>
              <a:ahLst/>
              <a:cxnLst/>
              <a:rect l="l" t="t" r="r" b="b"/>
              <a:pathLst>
                <a:path w="185420" h="53339">
                  <a:moveTo>
                    <a:pt x="0" y="53005"/>
                  </a:moveTo>
                  <a:lnTo>
                    <a:pt x="185114" y="0"/>
                  </a:lnTo>
                </a:path>
              </a:pathLst>
            </a:custGeom>
            <a:ln w="7954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50" name="object 46"/>
            <p:cNvSpPr/>
            <p:nvPr/>
          </p:nvSpPr>
          <p:spPr>
            <a:xfrm>
              <a:off x="2910016" y="3250700"/>
              <a:ext cx="143713" cy="39865"/>
            </a:xfrm>
            <a:custGeom>
              <a:avLst/>
              <a:gdLst/>
              <a:ahLst/>
              <a:cxnLst/>
              <a:rect l="l" t="t" r="r" b="b"/>
              <a:pathLst>
                <a:path w="185420" h="51435">
                  <a:moveTo>
                    <a:pt x="0" y="0"/>
                  </a:moveTo>
                  <a:lnTo>
                    <a:pt x="185114" y="51255"/>
                  </a:lnTo>
                </a:path>
              </a:pathLst>
            </a:custGeom>
            <a:ln w="7954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51" name="object 47"/>
            <p:cNvSpPr/>
            <p:nvPr/>
          </p:nvSpPr>
          <p:spPr>
            <a:xfrm>
              <a:off x="2910016" y="3323469"/>
              <a:ext cx="143713" cy="56107"/>
            </a:xfrm>
            <a:custGeom>
              <a:avLst/>
              <a:gdLst/>
              <a:ahLst/>
              <a:cxnLst/>
              <a:rect l="l" t="t" r="r" b="b"/>
              <a:pathLst>
                <a:path w="185420" h="72389">
                  <a:moveTo>
                    <a:pt x="0" y="72365"/>
                  </a:moveTo>
                  <a:lnTo>
                    <a:pt x="185114" y="0"/>
                  </a:lnTo>
                </a:path>
              </a:pathLst>
            </a:custGeom>
            <a:ln w="7954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52" name="object 48"/>
            <p:cNvSpPr/>
            <p:nvPr/>
          </p:nvSpPr>
          <p:spPr>
            <a:xfrm>
              <a:off x="2910016" y="3379557"/>
              <a:ext cx="143713" cy="56107"/>
            </a:xfrm>
            <a:custGeom>
              <a:avLst/>
              <a:gdLst/>
              <a:ahLst/>
              <a:cxnLst/>
              <a:rect l="l" t="t" r="r" b="b"/>
              <a:pathLst>
                <a:path w="185420" h="72389">
                  <a:moveTo>
                    <a:pt x="0" y="0"/>
                  </a:moveTo>
                  <a:lnTo>
                    <a:pt x="185114" y="71808"/>
                  </a:lnTo>
                </a:path>
              </a:pathLst>
            </a:custGeom>
            <a:ln w="7954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58" name="object 54"/>
            <p:cNvSpPr/>
            <p:nvPr/>
          </p:nvSpPr>
          <p:spPr>
            <a:xfrm>
              <a:off x="885714" y="3995240"/>
              <a:ext cx="26577" cy="78747"/>
            </a:xfrm>
            <a:custGeom>
              <a:avLst/>
              <a:gdLst/>
              <a:ahLst/>
              <a:cxnLst/>
              <a:rect l="l" t="t" r="r" b="b"/>
              <a:pathLst>
                <a:path w="34290" h="101600">
                  <a:moveTo>
                    <a:pt x="33728" y="12741"/>
                  </a:moveTo>
                  <a:lnTo>
                    <a:pt x="20501" y="12741"/>
                  </a:lnTo>
                  <a:lnTo>
                    <a:pt x="20501" y="101015"/>
                  </a:lnTo>
                  <a:lnTo>
                    <a:pt x="33728" y="101015"/>
                  </a:lnTo>
                  <a:lnTo>
                    <a:pt x="33728" y="12741"/>
                  </a:lnTo>
                  <a:close/>
                </a:path>
                <a:path w="34290" h="101600">
                  <a:moveTo>
                    <a:pt x="33728" y="0"/>
                  </a:moveTo>
                  <a:lnTo>
                    <a:pt x="22077" y="0"/>
                  </a:lnTo>
                  <a:lnTo>
                    <a:pt x="0" y="11819"/>
                  </a:lnTo>
                  <a:lnTo>
                    <a:pt x="2626" y="22223"/>
                  </a:lnTo>
                  <a:lnTo>
                    <a:pt x="20199" y="12741"/>
                  </a:lnTo>
                  <a:lnTo>
                    <a:pt x="33728" y="12741"/>
                  </a:lnTo>
                  <a:lnTo>
                    <a:pt x="3372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59" name="object 55"/>
            <p:cNvSpPr/>
            <p:nvPr/>
          </p:nvSpPr>
          <p:spPr>
            <a:xfrm>
              <a:off x="878597" y="2910820"/>
              <a:ext cx="50200" cy="79731"/>
            </a:xfrm>
            <a:custGeom>
              <a:avLst/>
              <a:gdLst/>
              <a:ahLst/>
              <a:cxnLst/>
              <a:rect l="l" t="t" r="r" b="b"/>
              <a:pathLst>
                <a:path w="64769" h="102870">
                  <a:moveTo>
                    <a:pt x="55919" y="11360"/>
                  </a:moveTo>
                  <a:lnTo>
                    <a:pt x="33296" y="11360"/>
                  </a:lnTo>
                  <a:lnTo>
                    <a:pt x="45060" y="18500"/>
                  </a:lnTo>
                  <a:lnTo>
                    <a:pt x="48339" y="31696"/>
                  </a:lnTo>
                  <a:lnTo>
                    <a:pt x="24296" y="70373"/>
                  </a:lnTo>
                  <a:lnTo>
                    <a:pt x="0" y="93982"/>
                  </a:lnTo>
                  <a:lnTo>
                    <a:pt x="0" y="102365"/>
                  </a:lnTo>
                  <a:lnTo>
                    <a:pt x="64527" y="102365"/>
                  </a:lnTo>
                  <a:lnTo>
                    <a:pt x="64527" y="91023"/>
                  </a:lnTo>
                  <a:lnTo>
                    <a:pt x="19291" y="91023"/>
                  </a:lnTo>
                  <a:lnTo>
                    <a:pt x="19291" y="90721"/>
                  </a:lnTo>
                  <a:lnTo>
                    <a:pt x="51408" y="56136"/>
                  </a:lnTo>
                  <a:lnTo>
                    <a:pt x="60998" y="20881"/>
                  </a:lnTo>
                  <a:lnTo>
                    <a:pt x="55919" y="11360"/>
                  </a:lnTo>
                  <a:close/>
                </a:path>
                <a:path w="64769" h="102870">
                  <a:moveTo>
                    <a:pt x="25649" y="0"/>
                  </a:moveTo>
                  <a:lnTo>
                    <a:pt x="12811" y="3597"/>
                  </a:lnTo>
                  <a:lnTo>
                    <a:pt x="2658" y="9908"/>
                  </a:lnTo>
                  <a:lnTo>
                    <a:pt x="8262" y="18542"/>
                  </a:lnTo>
                  <a:lnTo>
                    <a:pt x="17756" y="13461"/>
                  </a:lnTo>
                  <a:lnTo>
                    <a:pt x="33296" y="11360"/>
                  </a:lnTo>
                  <a:lnTo>
                    <a:pt x="55919" y="11360"/>
                  </a:lnTo>
                  <a:lnTo>
                    <a:pt x="55373" y="10336"/>
                  </a:lnTo>
                  <a:lnTo>
                    <a:pt x="43941" y="2753"/>
                  </a:lnTo>
                  <a:lnTo>
                    <a:pt x="25649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60" name="object 56"/>
            <p:cNvSpPr/>
            <p:nvPr/>
          </p:nvSpPr>
          <p:spPr>
            <a:xfrm>
              <a:off x="881139" y="2538866"/>
              <a:ext cx="44787" cy="80715"/>
            </a:xfrm>
            <a:custGeom>
              <a:avLst/>
              <a:gdLst/>
              <a:ahLst/>
              <a:cxnLst/>
              <a:rect l="l" t="t" r="r" b="b"/>
              <a:pathLst>
                <a:path w="57784" h="104139">
                  <a:moveTo>
                    <a:pt x="0" y="87099"/>
                  </a:moveTo>
                  <a:lnTo>
                    <a:pt x="690" y="99849"/>
                  </a:lnTo>
                  <a:lnTo>
                    <a:pt x="11854" y="102923"/>
                  </a:lnTo>
                  <a:lnTo>
                    <a:pt x="28819" y="103995"/>
                  </a:lnTo>
                  <a:lnTo>
                    <a:pt x="41984" y="100122"/>
                  </a:lnTo>
                  <a:lnTo>
                    <a:pt x="49887" y="93302"/>
                  </a:lnTo>
                  <a:lnTo>
                    <a:pt x="12749" y="93302"/>
                  </a:lnTo>
                  <a:lnTo>
                    <a:pt x="3867" y="89437"/>
                  </a:lnTo>
                  <a:lnTo>
                    <a:pt x="0" y="87099"/>
                  </a:lnTo>
                  <a:close/>
                </a:path>
                <a:path w="57784" h="104139">
                  <a:moveTo>
                    <a:pt x="51169" y="10947"/>
                  </a:moveTo>
                  <a:lnTo>
                    <a:pt x="15852" y="10947"/>
                  </a:lnTo>
                  <a:lnTo>
                    <a:pt x="24865" y="10960"/>
                  </a:lnTo>
                  <a:lnTo>
                    <a:pt x="37684" y="16216"/>
                  </a:lnTo>
                  <a:lnTo>
                    <a:pt x="41285" y="29664"/>
                  </a:lnTo>
                  <a:lnTo>
                    <a:pt x="32724" y="40030"/>
                  </a:lnTo>
                  <a:lnTo>
                    <a:pt x="19099" y="43287"/>
                  </a:lnTo>
                  <a:lnTo>
                    <a:pt x="11490" y="43287"/>
                  </a:lnTo>
                  <a:lnTo>
                    <a:pt x="11490" y="53548"/>
                  </a:lnTo>
                  <a:lnTo>
                    <a:pt x="30248" y="55248"/>
                  </a:lnTo>
                  <a:lnTo>
                    <a:pt x="40765" y="62820"/>
                  </a:lnTo>
                  <a:lnTo>
                    <a:pt x="44845" y="78024"/>
                  </a:lnTo>
                  <a:lnTo>
                    <a:pt x="38500" y="88487"/>
                  </a:lnTo>
                  <a:lnTo>
                    <a:pt x="22395" y="93302"/>
                  </a:lnTo>
                  <a:lnTo>
                    <a:pt x="49887" y="93302"/>
                  </a:lnTo>
                  <a:lnTo>
                    <a:pt x="51305" y="92079"/>
                  </a:lnTo>
                  <a:lnTo>
                    <a:pt x="56552" y="80015"/>
                  </a:lnTo>
                  <a:lnTo>
                    <a:pt x="57492" y="64080"/>
                  </a:lnTo>
                  <a:lnTo>
                    <a:pt x="49317" y="53616"/>
                  </a:lnTo>
                  <a:lnTo>
                    <a:pt x="36847" y="48251"/>
                  </a:lnTo>
                  <a:lnTo>
                    <a:pt x="43413" y="44789"/>
                  </a:lnTo>
                  <a:lnTo>
                    <a:pt x="52437" y="35409"/>
                  </a:lnTo>
                  <a:lnTo>
                    <a:pt x="55452" y="22449"/>
                  </a:lnTo>
                  <a:lnTo>
                    <a:pt x="51747" y="11412"/>
                  </a:lnTo>
                  <a:lnTo>
                    <a:pt x="51169" y="10947"/>
                  </a:lnTo>
                  <a:close/>
                </a:path>
                <a:path w="57784" h="104139">
                  <a:moveTo>
                    <a:pt x="23893" y="0"/>
                  </a:moveTo>
                  <a:lnTo>
                    <a:pt x="10113" y="2719"/>
                  </a:lnTo>
                  <a:lnTo>
                    <a:pt x="0" y="7685"/>
                  </a:lnTo>
                  <a:lnTo>
                    <a:pt x="3723" y="17628"/>
                  </a:lnTo>
                  <a:lnTo>
                    <a:pt x="8084" y="14526"/>
                  </a:lnTo>
                  <a:lnTo>
                    <a:pt x="15852" y="10947"/>
                  </a:lnTo>
                  <a:lnTo>
                    <a:pt x="51169" y="10947"/>
                  </a:lnTo>
                  <a:lnTo>
                    <a:pt x="41522" y="3186"/>
                  </a:lnTo>
                  <a:lnTo>
                    <a:pt x="2389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61" name="object 57"/>
            <p:cNvSpPr/>
            <p:nvPr/>
          </p:nvSpPr>
          <p:spPr>
            <a:xfrm>
              <a:off x="1000705" y="3506367"/>
              <a:ext cx="791896" cy="0"/>
            </a:xfrm>
            <a:custGeom>
              <a:avLst/>
              <a:gdLst/>
              <a:ahLst/>
              <a:cxnLst/>
              <a:rect l="l" t="t" r="r" b="b"/>
              <a:pathLst>
                <a:path w="1021714">
                  <a:moveTo>
                    <a:pt x="0" y="0"/>
                  </a:moveTo>
                  <a:lnTo>
                    <a:pt x="1021518" y="0"/>
                  </a:lnTo>
                </a:path>
              </a:pathLst>
            </a:custGeom>
            <a:ln w="31815">
              <a:solidFill>
                <a:srgbClr val="231F2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62" name="object 58"/>
            <p:cNvSpPr/>
            <p:nvPr/>
          </p:nvSpPr>
          <p:spPr>
            <a:xfrm>
              <a:off x="1351412" y="3565082"/>
              <a:ext cx="0" cy="466082"/>
            </a:xfrm>
            <a:custGeom>
              <a:avLst/>
              <a:gdLst/>
              <a:ahLst/>
              <a:cxnLst/>
              <a:rect l="l" t="t" r="r" b="b"/>
              <a:pathLst>
                <a:path h="601345">
                  <a:moveTo>
                    <a:pt x="0" y="601209"/>
                  </a:moveTo>
                  <a:lnTo>
                    <a:pt x="0" y="0"/>
                  </a:lnTo>
                </a:path>
              </a:pathLst>
            </a:custGeom>
            <a:ln w="1591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63" name="object 59"/>
            <p:cNvSpPr/>
            <p:nvPr/>
          </p:nvSpPr>
          <p:spPr>
            <a:xfrm>
              <a:off x="1326726" y="3519908"/>
              <a:ext cx="49709" cy="64474"/>
            </a:xfrm>
            <a:custGeom>
              <a:avLst/>
              <a:gdLst/>
              <a:ahLst/>
              <a:cxnLst/>
              <a:rect l="l" t="t" r="r" b="b"/>
              <a:pathLst>
                <a:path w="64135" h="83185">
                  <a:moveTo>
                    <a:pt x="29355" y="0"/>
                  </a:moveTo>
                  <a:lnTo>
                    <a:pt x="20167" y="36967"/>
                  </a:lnTo>
                  <a:lnTo>
                    <a:pt x="0" y="81922"/>
                  </a:lnTo>
                  <a:lnTo>
                    <a:pt x="716" y="82861"/>
                  </a:lnTo>
                  <a:lnTo>
                    <a:pt x="31850" y="66110"/>
                  </a:lnTo>
                  <a:lnTo>
                    <a:pt x="56699" y="66110"/>
                  </a:lnTo>
                  <a:lnTo>
                    <a:pt x="43078" y="35203"/>
                  </a:lnTo>
                  <a:lnTo>
                    <a:pt x="39215" y="20593"/>
                  </a:lnTo>
                  <a:lnTo>
                    <a:pt x="34806" y="8195"/>
                  </a:lnTo>
                  <a:lnTo>
                    <a:pt x="29355" y="0"/>
                  </a:lnTo>
                  <a:close/>
                </a:path>
                <a:path w="64135" h="83185">
                  <a:moveTo>
                    <a:pt x="56699" y="66110"/>
                  </a:moveTo>
                  <a:lnTo>
                    <a:pt x="31850" y="66110"/>
                  </a:lnTo>
                  <a:lnTo>
                    <a:pt x="63143" y="82861"/>
                  </a:lnTo>
                  <a:lnTo>
                    <a:pt x="63668" y="81922"/>
                  </a:lnTo>
                  <a:lnTo>
                    <a:pt x="56699" y="6611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64" name="object 60"/>
            <p:cNvSpPr/>
            <p:nvPr/>
          </p:nvSpPr>
          <p:spPr>
            <a:xfrm>
              <a:off x="1351412" y="3041859"/>
              <a:ext cx="0" cy="466082"/>
            </a:xfrm>
            <a:custGeom>
              <a:avLst/>
              <a:gdLst/>
              <a:ahLst/>
              <a:cxnLst/>
              <a:rect l="l" t="t" r="r" b="b"/>
              <a:pathLst>
                <a:path h="601345">
                  <a:moveTo>
                    <a:pt x="0" y="601241"/>
                  </a:moveTo>
                  <a:lnTo>
                    <a:pt x="0" y="0"/>
                  </a:lnTo>
                </a:path>
              </a:pathLst>
            </a:custGeom>
            <a:ln w="1591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65" name="object 61"/>
            <p:cNvSpPr/>
            <p:nvPr/>
          </p:nvSpPr>
          <p:spPr>
            <a:xfrm>
              <a:off x="1326726" y="2996683"/>
              <a:ext cx="49709" cy="64474"/>
            </a:xfrm>
            <a:custGeom>
              <a:avLst/>
              <a:gdLst/>
              <a:ahLst/>
              <a:cxnLst/>
              <a:rect l="l" t="t" r="r" b="b"/>
              <a:pathLst>
                <a:path w="64135" h="83185">
                  <a:moveTo>
                    <a:pt x="29360" y="0"/>
                  </a:moveTo>
                  <a:lnTo>
                    <a:pt x="20167" y="36969"/>
                  </a:lnTo>
                  <a:lnTo>
                    <a:pt x="0" y="81939"/>
                  </a:lnTo>
                  <a:lnTo>
                    <a:pt x="716" y="82894"/>
                  </a:lnTo>
                  <a:lnTo>
                    <a:pt x="31850" y="66111"/>
                  </a:lnTo>
                  <a:lnTo>
                    <a:pt x="56695" y="66111"/>
                  </a:lnTo>
                  <a:lnTo>
                    <a:pt x="43078" y="35205"/>
                  </a:lnTo>
                  <a:lnTo>
                    <a:pt x="39215" y="20598"/>
                  </a:lnTo>
                  <a:lnTo>
                    <a:pt x="34808" y="8203"/>
                  </a:lnTo>
                  <a:lnTo>
                    <a:pt x="29360" y="0"/>
                  </a:lnTo>
                  <a:close/>
                </a:path>
                <a:path w="64135" h="83185">
                  <a:moveTo>
                    <a:pt x="56695" y="66111"/>
                  </a:moveTo>
                  <a:lnTo>
                    <a:pt x="31850" y="66111"/>
                  </a:lnTo>
                  <a:lnTo>
                    <a:pt x="63143" y="82894"/>
                  </a:lnTo>
                  <a:lnTo>
                    <a:pt x="63668" y="81939"/>
                  </a:lnTo>
                  <a:lnTo>
                    <a:pt x="56695" y="66111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66" name="object 62"/>
            <p:cNvSpPr/>
            <p:nvPr/>
          </p:nvSpPr>
          <p:spPr>
            <a:xfrm>
              <a:off x="3232447" y="4217323"/>
              <a:ext cx="0" cy="185547"/>
            </a:xfrm>
            <a:custGeom>
              <a:avLst/>
              <a:gdLst/>
              <a:ahLst/>
              <a:cxnLst/>
              <a:rect l="l" t="t" r="r" b="b"/>
              <a:pathLst>
                <a:path h="239395">
                  <a:moveTo>
                    <a:pt x="0" y="239303"/>
                  </a:moveTo>
                  <a:lnTo>
                    <a:pt x="0" y="0"/>
                  </a:lnTo>
                </a:path>
              </a:pathLst>
            </a:custGeom>
            <a:ln w="1591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67" name="object 63"/>
            <p:cNvSpPr/>
            <p:nvPr/>
          </p:nvSpPr>
          <p:spPr>
            <a:xfrm>
              <a:off x="3207774" y="4171945"/>
              <a:ext cx="49709" cy="64966"/>
            </a:xfrm>
            <a:custGeom>
              <a:avLst/>
              <a:gdLst/>
              <a:ahLst/>
              <a:cxnLst/>
              <a:rect l="l" t="t" r="r" b="b"/>
              <a:pathLst>
                <a:path w="64135" h="83820">
                  <a:moveTo>
                    <a:pt x="29259" y="0"/>
                  </a:moveTo>
                  <a:lnTo>
                    <a:pt x="20167" y="36991"/>
                  </a:lnTo>
                  <a:lnTo>
                    <a:pt x="0" y="82407"/>
                  </a:lnTo>
                  <a:lnTo>
                    <a:pt x="716" y="83378"/>
                  </a:lnTo>
                  <a:lnTo>
                    <a:pt x="31833" y="66436"/>
                  </a:lnTo>
                  <a:lnTo>
                    <a:pt x="56698" y="66436"/>
                  </a:lnTo>
                  <a:lnTo>
                    <a:pt x="43047" y="35150"/>
                  </a:lnTo>
                  <a:lnTo>
                    <a:pt x="39188" y="20431"/>
                  </a:lnTo>
                  <a:lnTo>
                    <a:pt x="34766" y="8024"/>
                  </a:lnTo>
                  <a:lnTo>
                    <a:pt x="29259" y="0"/>
                  </a:lnTo>
                  <a:close/>
                </a:path>
                <a:path w="64135" h="83820">
                  <a:moveTo>
                    <a:pt x="56698" y="66436"/>
                  </a:moveTo>
                  <a:lnTo>
                    <a:pt x="31833" y="66436"/>
                  </a:lnTo>
                  <a:lnTo>
                    <a:pt x="63126" y="83378"/>
                  </a:lnTo>
                  <a:lnTo>
                    <a:pt x="63667" y="82407"/>
                  </a:lnTo>
                  <a:lnTo>
                    <a:pt x="56698" y="66436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68" name="object 64"/>
            <p:cNvSpPr/>
            <p:nvPr/>
          </p:nvSpPr>
          <p:spPr>
            <a:xfrm>
              <a:off x="1233461" y="4958313"/>
              <a:ext cx="49709" cy="82684"/>
            </a:xfrm>
            <a:custGeom>
              <a:avLst/>
              <a:gdLst/>
              <a:ahLst/>
              <a:cxnLst/>
              <a:rect l="l" t="t" r="r" b="b"/>
              <a:pathLst>
                <a:path w="64135" h="106679">
                  <a:moveTo>
                    <a:pt x="24718" y="0"/>
                  </a:moveTo>
                  <a:lnTo>
                    <a:pt x="15391" y="0"/>
                  </a:lnTo>
                  <a:lnTo>
                    <a:pt x="5904" y="891"/>
                  </a:lnTo>
                  <a:lnTo>
                    <a:pt x="0" y="2322"/>
                  </a:lnTo>
                  <a:lnTo>
                    <a:pt x="81" y="105210"/>
                  </a:lnTo>
                  <a:lnTo>
                    <a:pt x="9322" y="106046"/>
                  </a:lnTo>
                  <a:lnTo>
                    <a:pt x="25519" y="106359"/>
                  </a:lnTo>
                  <a:lnTo>
                    <a:pt x="38991" y="104719"/>
                  </a:lnTo>
                  <a:lnTo>
                    <a:pt x="50439" y="100389"/>
                  </a:lnTo>
                  <a:lnTo>
                    <a:pt x="56306" y="95877"/>
                  </a:lnTo>
                  <a:lnTo>
                    <a:pt x="20054" y="95877"/>
                  </a:lnTo>
                  <a:lnTo>
                    <a:pt x="16330" y="95718"/>
                  </a:lnTo>
                  <a:lnTo>
                    <a:pt x="13529" y="95224"/>
                  </a:lnTo>
                  <a:lnTo>
                    <a:pt x="13529" y="55295"/>
                  </a:lnTo>
                  <a:lnTo>
                    <a:pt x="56109" y="55295"/>
                  </a:lnTo>
                  <a:lnTo>
                    <a:pt x="55666" y="54739"/>
                  </a:lnTo>
                  <a:lnTo>
                    <a:pt x="44471" y="49552"/>
                  </a:lnTo>
                  <a:lnTo>
                    <a:pt x="48390" y="47412"/>
                  </a:lnTo>
                  <a:lnTo>
                    <a:pt x="50874" y="45210"/>
                  </a:lnTo>
                  <a:lnTo>
                    <a:pt x="13529" y="45210"/>
                  </a:lnTo>
                  <a:lnTo>
                    <a:pt x="13529" y="11342"/>
                  </a:lnTo>
                  <a:lnTo>
                    <a:pt x="15709" y="10864"/>
                  </a:lnTo>
                  <a:lnTo>
                    <a:pt x="19274" y="10403"/>
                  </a:lnTo>
                  <a:lnTo>
                    <a:pt x="57092" y="10403"/>
                  </a:lnTo>
                  <a:lnTo>
                    <a:pt x="50464" y="5533"/>
                  </a:lnTo>
                  <a:lnTo>
                    <a:pt x="39667" y="1333"/>
                  </a:lnTo>
                  <a:lnTo>
                    <a:pt x="24718" y="0"/>
                  </a:lnTo>
                  <a:close/>
                </a:path>
                <a:path w="64135" h="106679">
                  <a:moveTo>
                    <a:pt x="56109" y="55295"/>
                  </a:moveTo>
                  <a:lnTo>
                    <a:pt x="13529" y="55295"/>
                  </a:lnTo>
                  <a:lnTo>
                    <a:pt x="28493" y="55440"/>
                  </a:lnTo>
                  <a:lnTo>
                    <a:pt x="40191" y="58777"/>
                  </a:lnTo>
                  <a:lnTo>
                    <a:pt x="47900" y="67995"/>
                  </a:lnTo>
                  <a:lnTo>
                    <a:pt x="49587" y="85035"/>
                  </a:lnTo>
                  <a:lnTo>
                    <a:pt x="39583" y="93434"/>
                  </a:lnTo>
                  <a:lnTo>
                    <a:pt x="24878" y="95877"/>
                  </a:lnTo>
                  <a:lnTo>
                    <a:pt x="56306" y="95877"/>
                  </a:lnTo>
                  <a:lnTo>
                    <a:pt x="60545" y="92616"/>
                  </a:lnTo>
                  <a:lnTo>
                    <a:pt x="64141" y="82653"/>
                  </a:lnTo>
                  <a:lnTo>
                    <a:pt x="64091" y="65326"/>
                  </a:lnTo>
                  <a:lnTo>
                    <a:pt x="56109" y="55295"/>
                  </a:lnTo>
                  <a:close/>
                </a:path>
                <a:path w="64135" h="106679">
                  <a:moveTo>
                    <a:pt x="57092" y="10403"/>
                  </a:moveTo>
                  <a:lnTo>
                    <a:pt x="19274" y="10403"/>
                  </a:lnTo>
                  <a:lnTo>
                    <a:pt x="32362" y="10910"/>
                  </a:lnTo>
                  <a:lnTo>
                    <a:pt x="43968" y="16716"/>
                  </a:lnTo>
                  <a:lnTo>
                    <a:pt x="48029" y="30852"/>
                  </a:lnTo>
                  <a:lnTo>
                    <a:pt x="40993" y="41175"/>
                  </a:lnTo>
                  <a:lnTo>
                    <a:pt x="25801" y="45210"/>
                  </a:lnTo>
                  <a:lnTo>
                    <a:pt x="50874" y="45210"/>
                  </a:lnTo>
                  <a:lnTo>
                    <a:pt x="58512" y="38440"/>
                  </a:lnTo>
                  <a:lnTo>
                    <a:pt x="62203" y="26089"/>
                  </a:lnTo>
                  <a:lnTo>
                    <a:pt x="62203" y="17865"/>
                  </a:lnTo>
                  <a:lnTo>
                    <a:pt x="58780" y="11644"/>
                  </a:lnTo>
                  <a:lnTo>
                    <a:pt x="57092" y="10403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69" name="object 65"/>
            <p:cNvSpPr/>
            <p:nvPr/>
          </p:nvSpPr>
          <p:spPr>
            <a:xfrm>
              <a:off x="1294745" y="4954578"/>
              <a:ext cx="166351" cy="87113"/>
            </a:xfrm>
            <a:custGeom>
              <a:avLst/>
              <a:gdLst/>
              <a:ahLst/>
              <a:cxnLst/>
              <a:rect l="l" t="t" r="r" b="b"/>
              <a:pathLst>
                <a:path w="214630" h="112395">
                  <a:moveTo>
                    <a:pt x="188367" y="35107"/>
                  </a:moveTo>
                  <a:lnTo>
                    <a:pt x="176397" y="35107"/>
                  </a:lnTo>
                  <a:lnTo>
                    <a:pt x="176858" y="42108"/>
                  </a:lnTo>
                  <a:lnTo>
                    <a:pt x="176946" y="46291"/>
                  </a:lnTo>
                  <a:lnTo>
                    <a:pt x="177018" y="110337"/>
                  </a:lnTo>
                  <a:lnTo>
                    <a:pt x="190706" y="110337"/>
                  </a:lnTo>
                  <a:lnTo>
                    <a:pt x="190706" y="67894"/>
                  </a:lnTo>
                  <a:lnTo>
                    <a:pt x="190850" y="65714"/>
                  </a:lnTo>
                  <a:lnTo>
                    <a:pt x="191169" y="63695"/>
                  </a:lnTo>
                  <a:lnTo>
                    <a:pt x="193031" y="53593"/>
                  </a:lnTo>
                  <a:lnTo>
                    <a:pt x="196519" y="49871"/>
                  </a:lnTo>
                  <a:lnTo>
                    <a:pt x="188988" y="49871"/>
                  </a:lnTo>
                  <a:lnTo>
                    <a:pt x="188367" y="35107"/>
                  </a:lnTo>
                  <a:close/>
                </a:path>
                <a:path w="214630" h="112395">
                  <a:moveTo>
                    <a:pt x="211844" y="33406"/>
                  </a:moveTo>
                  <a:lnTo>
                    <a:pt x="209129" y="33449"/>
                  </a:lnTo>
                  <a:lnTo>
                    <a:pt x="197273" y="38270"/>
                  </a:lnTo>
                  <a:lnTo>
                    <a:pt x="189449" y="49871"/>
                  </a:lnTo>
                  <a:lnTo>
                    <a:pt x="196519" y="49871"/>
                  </a:lnTo>
                  <a:lnTo>
                    <a:pt x="199875" y="46291"/>
                  </a:lnTo>
                  <a:lnTo>
                    <a:pt x="214184" y="46291"/>
                  </a:lnTo>
                  <a:lnTo>
                    <a:pt x="214184" y="33708"/>
                  </a:lnTo>
                  <a:lnTo>
                    <a:pt x="211844" y="33406"/>
                  </a:lnTo>
                  <a:close/>
                </a:path>
                <a:path w="214630" h="112395">
                  <a:moveTo>
                    <a:pt x="214184" y="46291"/>
                  </a:moveTo>
                  <a:lnTo>
                    <a:pt x="211383" y="46291"/>
                  </a:lnTo>
                  <a:lnTo>
                    <a:pt x="214184" y="46610"/>
                  </a:lnTo>
                  <a:lnTo>
                    <a:pt x="214184" y="46291"/>
                  </a:lnTo>
                  <a:close/>
                </a:path>
                <a:path w="214630" h="112395">
                  <a:moveTo>
                    <a:pt x="104405" y="0"/>
                  </a:moveTo>
                  <a:lnTo>
                    <a:pt x="90717" y="0"/>
                  </a:lnTo>
                  <a:lnTo>
                    <a:pt x="90717" y="110337"/>
                  </a:lnTo>
                  <a:lnTo>
                    <a:pt x="104405" y="110337"/>
                  </a:lnTo>
                  <a:lnTo>
                    <a:pt x="104405" y="62294"/>
                  </a:lnTo>
                  <a:lnTo>
                    <a:pt x="104548" y="60307"/>
                  </a:lnTo>
                  <a:lnTo>
                    <a:pt x="105539" y="57847"/>
                  </a:lnTo>
                  <a:lnTo>
                    <a:pt x="112916" y="48635"/>
                  </a:lnTo>
                  <a:lnTo>
                    <a:pt x="119836" y="46912"/>
                  </a:lnTo>
                  <a:lnTo>
                    <a:pt x="104405" y="46912"/>
                  </a:lnTo>
                  <a:lnTo>
                    <a:pt x="104405" y="0"/>
                  </a:lnTo>
                  <a:close/>
                </a:path>
                <a:path w="214630" h="112395">
                  <a:moveTo>
                    <a:pt x="149321" y="45045"/>
                  </a:moveTo>
                  <a:lnTo>
                    <a:pt x="127334" y="45045"/>
                  </a:lnTo>
                  <a:lnTo>
                    <a:pt x="138012" y="52573"/>
                  </a:lnTo>
                  <a:lnTo>
                    <a:pt x="141094" y="66987"/>
                  </a:lnTo>
                  <a:lnTo>
                    <a:pt x="141094" y="110337"/>
                  </a:lnTo>
                  <a:lnTo>
                    <a:pt x="154782" y="110337"/>
                  </a:lnTo>
                  <a:lnTo>
                    <a:pt x="154461" y="59520"/>
                  </a:lnTo>
                  <a:lnTo>
                    <a:pt x="149321" y="45045"/>
                  </a:lnTo>
                  <a:close/>
                </a:path>
                <a:path w="214630" h="112395">
                  <a:moveTo>
                    <a:pt x="128503" y="33406"/>
                  </a:moveTo>
                  <a:lnTo>
                    <a:pt x="123377" y="33406"/>
                  </a:lnTo>
                  <a:lnTo>
                    <a:pt x="118555" y="34805"/>
                  </a:lnTo>
                  <a:lnTo>
                    <a:pt x="114511" y="37288"/>
                  </a:lnTo>
                  <a:lnTo>
                    <a:pt x="110310" y="39467"/>
                  </a:lnTo>
                  <a:lnTo>
                    <a:pt x="106904" y="43030"/>
                  </a:lnTo>
                  <a:lnTo>
                    <a:pt x="104724" y="46912"/>
                  </a:lnTo>
                  <a:lnTo>
                    <a:pt x="119836" y="46912"/>
                  </a:lnTo>
                  <a:lnTo>
                    <a:pt x="127334" y="45045"/>
                  </a:lnTo>
                  <a:lnTo>
                    <a:pt x="149321" y="45045"/>
                  </a:lnTo>
                  <a:lnTo>
                    <a:pt x="148759" y="43462"/>
                  </a:lnTo>
                  <a:lnTo>
                    <a:pt x="138837" y="35532"/>
                  </a:lnTo>
                  <a:lnTo>
                    <a:pt x="128503" y="33406"/>
                  </a:lnTo>
                  <a:close/>
                </a:path>
                <a:path w="214630" h="112395">
                  <a:moveTo>
                    <a:pt x="30859" y="33893"/>
                  </a:moveTo>
                  <a:lnTo>
                    <a:pt x="18597" y="38137"/>
                  </a:lnTo>
                  <a:lnTo>
                    <a:pt x="8799" y="46660"/>
                  </a:lnTo>
                  <a:lnTo>
                    <a:pt x="2316" y="59359"/>
                  </a:lnTo>
                  <a:lnTo>
                    <a:pt x="0" y="76132"/>
                  </a:lnTo>
                  <a:lnTo>
                    <a:pt x="3394" y="91090"/>
                  </a:lnTo>
                  <a:lnTo>
                    <a:pt x="11161" y="102394"/>
                  </a:lnTo>
                  <a:lnTo>
                    <a:pt x="22346" y="109544"/>
                  </a:lnTo>
                  <a:lnTo>
                    <a:pt x="35994" y="112039"/>
                  </a:lnTo>
                  <a:lnTo>
                    <a:pt x="45308" y="110926"/>
                  </a:lnTo>
                  <a:lnTo>
                    <a:pt x="55909" y="106220"/>
                  </a:lnTo>
                  <a:lnTo>
                    <a:pt x="60294" y="101794"/>
                  </a:lnTo>
                  <a:lnTo>
                    <a:pt x="36615" y="101794"/>
                  </a:lnTo>
                  <a:lnTo>
                    <a:pt x="32109" y="101311"/>
                  </a:lnTo>
                  <a:lnTo>
                    <a:pt x="22602" y="95620"/>
                  </a:lnTo>
                  <a:lnTo>
                    <a:pt x="16439" y="83662"/>
                  </a:lnTo>
                  <a:lnTo>
                    <a:pt x="14570" y="65614"/>
                  </a:lnTo>
                  <a:lnTo>
                    <a:pt x="19168" y="54974"/>
                  </a:lnTo>
                  <a:lnTo>
                    <a:pt x="29441" y="47800"/>
                  </a:lnTo>
                  <a:lnTo>
                    <a:pt x="46913" y="46397"/>
                  </a:lnTo>
                  <a:lnTo>
                    <a:pt x="63944" y="46397"/>
                  </a:lnTo>
                  <a:lnTo>
                    <a:pt x="59916" y="41863"/>
                  </a:lnTo>
                  <a:lnTo>
                    <a:pt x="47367" y="35821"/>
                  </a:lnTo>
                  <a:lnTo>
                    <a:pt x="30859" y="33893"/>
                  </a:lnTo>
                  <a:close/>
                </a:path>
                <a:path w="214630" h="112395">
                  <a:moveTo>
                    <a:pt x="63944" y="46397"/>
                  </a:moveTo>
                  <a:lnTo>
                    <a:pt x="46913" y="46397"/>
                  </a:lnTo>
                  <a:lnTo>
                    <a:pt x="53798" y="54817"/>
                  </a:lnTo>
                  <a:lnTo>
                    <a:pt x="57041" y="68505"/>
                  </a:lnTo>
                  <a:lnTo>
                    <a:pt x="56709" y="87015"/>
                  </a:lnTo>
                  <a:lnTo>
                    <a:pt x="48576" y="97804"/>
                  </a:lnTo>
                  <a:lnTo>
                    <a:pt x="36615" y="101794"/>
                  </a:lnTo>
                  <a:lnTo>
                    <a:pt x="60294" y="101794"/>
                  </a:lnTo>
                  <a:lnTo>
                    <a:pt x="64800" y="97246"/>
                  </a:lnTo>
                  <a:lnTo>
                    <a:pt x="70825" y="83379"/>
                  </a:lnTo>
                  <a:lnTo>
                    <a:pt x="72827" y="63995"/>
                  </a:lnTo>
                  <a:lnTo>
                    <a:pt x="68429" y="51446"/>
                  </a:lnTo>
                  <a:lnTo>
                    <a:pt x="63944" y="46397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70" name="object 66"/>
            <p:cNvSpPr/>
            <p:nvPr/>
          </p:nvSpPr>
          <p:spPr>
            <a:xfrm>
              <a:off x="2063659" y="4958345"/>
              <a:ext cx="137314" cy="82192"/>
            </a:xfrm>
            <a:custGeom>
              <a:avLst/>
              <a:gdLst/>
              <a:ahLst/>
              <a:cxnLst/>
              <a:rect l="l" t="t" r="r" b="b"/>
              <a:pathLst>
                <a:path w="177164" h="106045">
                  <a:moveTo>
                    <a:pt x="150971" y="30247"/>
                  </a:moveTo>
                  <a:lnTo>
                    <a:pt x="139002" y="30247"/>
                  </a:lnTo>
                  <a:lnTo>
                    <a:pt x="139463" y="37248"/>
                  </a:lnTo>
                  <a:lnTo>
                    <a:pt x="139551" y="41431"/>
                  </a:lnTo>
                  <a:lnTo>
                    <a:pt x="139622" y="105477"/>
                  </a:lnTo>
                  <a:lnTo>
                    <a:pt x="153311" y="105477"/>
                  </a:lnTo>
                  <a:lnTo>
                    <a:pt x="153311" y="63034"/>
                  </a:lnTo>
                  <a:lnTo>
                    <a:pt x="153470" y="60854"/>
                  </a:lnTo>
                  <a:lnTo>
                    <a:pt x="153772" y="58835"/>
                  </a:lnTo>
                  <a:lnTo>
                    <a:pt x="155651" y="48734"/>
                  </a:lnTo>
                  <a:lnTo>
                    <a:pt x="159132" y="45011"/>
                  </a:lnTo>
                  <a:lnTo>
                    <a:pt x="151608" y="45011"/>
                  </a:lnTo>
                  <a:lnTo>
                    <a:pt x="150971" y="30247"/>
                  </a:lnTo>
                  <a:close/>
                </a:path>
                <a:path w="177164" h="106045">
                  <a:moveTo>
                    <a:pt x="174449" y="28546"/>
                  </a:moveTo>
                  <a:lnTo>
                    <a:pt x="171747" y="28589"/>
                  </a:lnTo>
                  <a:lnTo>
                    <a:pt x="159876" y="33410"/>
                  </a:lnTo>
                  <a:lnTo>
                    <a:pt x="152069" y="45011"/>
                  </a:lnTo>
                  <a:lnTo>
                    <a:pt x="159132" y="45011"/>
                  </a:lnTo>
                  <a:lnTo>
                    <a:pt x="162479" y="41431"/>
                  </a:lnTo>
                  <a:lnTo>
                    <a:pt x="176789" y="41431"/>
                  </a:lnTo>
                  <a:lnTo>
                    <a:pt x="176789" y="28848"/>
                  </a:lnTo>
                  <a:lnTo>
                    <a:pt x="174449" y="28546"/>
                  </a:lnTo>
                  <a:close/>
                </a:path>
                <a:path w="177164" h="106045">
                  <a:moveTo>
                    <a:pt x="176789" y="41431"/>
                  </a:moveTo>
                  <a:lnTo>
                    <a:pt x="173987" y="41431"/>
                  </a:lnTo>
                  <a:lnTo>
                    <a:pt x="176789" y="41750"/>
                  </a:lnTo>
                  <a:lnTo>
                    <a:pt x="176789" y="41431"/>
                  </a:lnTo>
                  <a:close/>
                </a:path>
                <a:path w="177164" h="106045">
                  <a:moveTo>
                    <a:pt x="116925" y="30247"/>
                  </a:moveTo>
                  <a:lnTo>
                    <a:pt x="103252" y="30247"/>
                  </a:lnTo>
                  <a:lnTo>
                    <a:pt x="103252" y="105477"/>
                  </a:lnTo>
                  <a:lnTo>
                    <a:pt x="116925" y="105477"/>
                  </a:lnTo>
                  <a:lnTo>
                    <a:pt x="116925" y="30247"/>
                  </a:lnTo>
                  <a:close/>
                </a:path>
                <a:path w="177164" h="106045">
                  <a:moveTo>
                    <a:pt x="115063" y="580"/>
                  </a:moveTo>
                  <a:lnTo>
                    <a:pt x="104955" y="580"/>
                  </a:lnTo>
                  <a:lnTo>
                    <a:pt x="101533" y="4303"/>
                  </a:lnTo>
                  <a:lnTo>
                    <a:pt x="101533" y="13624"/>
                  </a:lnTo>
                  <a:lnTo>
                    <a:pt x="104796" y="17506"/>
                  </a:lnTo>
                  <a:lnTo>
                    <a:pt x="115206" y="17506"/>
                  </a:lnTo>
                  <a:lnTo>
                    <a:pt x="118485" y="13624"/>
                  </a:lnTo>
                  <a:lnTo>
                    <a:pt x="118485" y="4303"/>
                  </a:lnTo>
                  <a:lnTo>
                    <a:pt x="115063" y="580"/>
                  </a:lnTo>
                  <a:close/>
                </a:path>
                <a:path w="177164" h="106045">
                  <a:moveTo>
                    <a:pt x="24967" y="0"/>
                  </a:moveTo>
                  <a:lnTo>
                    <a:pt x="11799" y="716"/>
                  </a:lnTo>
                  <a:lnTo>
                    <a:pt x="0" y="2139"/>
                  </a:lnTo>
                  <a:lnTo>
                    <a:pt x="348" y="105204"/>
                  </a:lnTo>
                  <a:lnTo>
                    <a:pt x="8172" y="105878"/>
                  </a:lnTo>
                  <a:lnTo>
                    <a:pt x="19900" y="106010"/>
                  </a:lnTo>
                  <a:lnTo>
                    <a:pt x="38681" y="105478"/>
                  </a:lnTo>
                  <a:lnTo>
                    <a:pt x="51703" y="102504"/>
                  </a:lnTo>
                  <a:lnTo>
                    <a:pt x="62918" y="97447"/>
                  </a:lnTo>
                  <a:lnTo>
                    <a:pt x="65403" y="95534"/>
                  </a:lnTo>
                  <a:lnTo>
                    <a:pt x="17094" y="95534"/>
                  </a:lnTo>
                  <a:lnTo>
                    <a:pt x="13671" y="94913"/>
                  </a:lnTo>
                  <a:lnTo>
                    <a:pt x="13671" y="12081"/>
                  </a:lnTo>
                  <a:lnTo>
                    <a:pt x="17252" y="11302"/>
                  </a:lnTo>
                  <a:lnTo>
                    <a:pt x="22537" y="10682"/>
                  </a:lnTo>
                  <a:lnTo>
                    <a:pt x="67463" y="10682"/>
                  </a:lnTo>
                  <a:lnTo>
                    <a:pt x="64939" y="8166"/>
                  </a:lnTo>
                  <a:lnTo>
                    <a:pt x="54698" y="3644"/>
                  </a:lnTo>
                  <a:lnTo>
                    <a:pt x="41552" y="904"/>
                  </a:lnTo>
                  <a:lnTo>
                    <a:pt x="24967" y="0"/>
                  </a:lnTo>
                  <a:close/>
                </a:path>
                <a:path w="177164" h="106045">
                  <a:moveTo>
                    <a:pt x="67463" y="10682"/>
                  </a:moveTo>
                  <a:lnTo>
                    <a:pt x="22537" y="10682"/>
                  </a:lnTo>
                  <a:lnTo>
                    <a:pt x="38372" y="11251"/>
                  </a:lnTo>
                  <a:lnTo>
                    <a:pt x="50545" y="14765"/>
                  </a:lnTo>
                  <a:lnTo>
                    <a:pt x="59859" y="21735"/>
                  </a:lnTo>
                  <a:lnTo>
                    <a:pt x="66270" y="32453"/>
                  </a:lnTo>
                  <a:lnTo>
                    <a:pt x="69732" y="47210"/>
                  </a:lnTo>
                  <a:lnTo>
                    <a:pt x="70200" y="66296"/>
                  </a:lnTo>
                  <a:lnTo>
                    <a:pt x="64721" y="78818"/>
                  </a:lnTo>
                  <a:lnTo>
                    <a:pt x="55673" y="88014"/>
                  </a:lnTo>
                  <a:lnTo>
                    <a:pt x="43179" y="93660"/>
                  </a:lnTo>
                  <a:lnTo>
                    <a:pt x="27360" y="95534"/>
                  </a:lnTo>
                  <a:lnTo>
                    <a:pt x="65403" y="95534"/>
                  </a:lnTo>
                  <a:lnTo>
                    <a:pt x="85070" y="58248"/>
                  </a:lnTo>
                  <a:lnTo>
                    <a:pt x="85621" y="41061"/>
                  </a:lnTo>
                  <a:lnTo>
                    <a:pt x="82253" y="29477"/>
                  </a:lnTo>
                  <a:lnTo>
                    <a:pt x="75550" y="18744"/>
                  </a:lnTo>
                  <a:lnTo>
                    <a:pt x="67463" y="10682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71" name="object 67"/>
            <p:cNvSpPr/>
            <p:nvPr/>
          </p:nvSpPr>
          <p:spPr>
            <a:xfrm>
              <a:off x="2206826" y="4980470"/>
              <a:ext cx="103847" cy="61029"/>
            </a:xfrm>
            <a:custGeom>
              <a:avLst/>
              <a:gdLst/>
              <a:ahLst/>
              <a:cxnLst/>
              <a:rect l="l" t="t" r="r" b="b"/>
              <a:pathLst>
                <a:path w="133985" h="78739">
                  <a:moveTo>
                    <a:pt x="104617" y="1084"/>
                  </a:moveTo>
                  <a:lnTo>
                    <a:pt x="92061" y="6281"/>
                  </a:lnTo>
                  <a:lnTo>
                    <a:pt x="82590" y="15390"/>
                  </a:lnTo>
                  <a:lnTo>
                    <a:pt x="76627" y="27994"/>
                  </a:lnTo>
                  <a:lnTo>
                    <a:pt x="74598" y="43676"/>
                  </a:lnTo>
                  <a:lnTo>
                    <a:pt x="78028" y="57970"/>
                  </a:lnTo>
                  <a:lnTo>
                    <a:pt x="85761" y="68947"/>
                  </a:lnTo>
                  <a:lnTo>
                    <a:pt x="97250" y="75988"/>
                  </a:lnTo>
                  <a:lnTo>
                    <a:pt x="111943" y="78473"/>
                  </a:lnTo>
                  <a:lnTo>
                    <a:pt x="122066" y="78473"/>
                  </a:lnTo>
                  <a:lnTo>
                    <a:pt x="129994" y="75831"/>
                  </a:lnTo>
                  <a:lnTo>
                    <a:pt x="133575" y="74129"/>
                  </a:lnTo>
                  <a:lnTo>
                    <a:pt x="132051" y="67448"/>
                  </a:lnTo>
                  <a:lnTo>
                    <a:pt x="113264" y="67425"/>
                  </a:lnTo>
                  <a:lnTo>
                    <a:pt x="100426" y="63617"/>
                  </a:lnTo>
                  <a:lnTo>
                    <a:pt x="91607" y="53706"/>
                  </a:lnTo>
                  <a:lnTo>
                    <a:pt x="88335" y="38314"/>
                  </a:lnTo>
                  <a:lnTo>
                    <a:pt x="91640" y="24492"/>
                  </a:lnTo>
                  <a:lnTo>
                    <a:pt x="100594" y="14628"/>
                  </a:lnTo>
                  <a:lnTo>
                    <a:pt x="114904" y="10863"/>
                  </a:lnTo>
                  <a:lnTo>
                    <a:pt x="131169" y="10863"/>
                  </a:lnTo>
                  <a:lnTo>
                    <a:pt x="132018" y="3170"/>
                  </a:lnTo>
                  <a:lnTo>
                    <a:pt x="122649" y="1152"/>
                  </a:lnTo>
                  <a:lnTo>
                    <a:pt x="104617" y="1084"/>
                  </a:lnTo>
                  <a:close/>
                </a:path>
                <a:path w="133985" h="78739">
                  <a:moveTo>
                    <a:pt x="131234" y="63869"/>
                  </a:moveTo>
                  <a:lnTo>
                    <a:pt x="127351" y="65587"/>
                  </a:lnTo>
                  <a:lnTo>
                    <a:pt x="122210" y="67448"/>
                  </a:lnTo>
                  <a:lnTo>
                    <a:pt x="132051" y="67448"/>
                  </a:lnTo>
                  <a:lnTo>
                    <a:pt x="131234" y="63869"/>
                  </a:lnTo>
                  <a:close/>
                </a:path>
                <a:path w="133985" h="78739">
                  <a:moveTo>
                    <a:pt x="131169" y="10863"/>
                  </a:moveTo>
                  <a:lnTo>
                    <a:pt x="122369" y="10863"/>
                  </a:lnTo>
                  <a:lnTo>
                    <a:pt x="127511" y="12725"/>
                  </a:lnTo>
                  <a:lnTo>
                    <a:pt x="130773" y="14443"/>
                  </a:lnTo>
                  <a:lnTo>
                    <a:pt x="131169" y="10863"/>
                  </a:lnTo>
                  <a:close/>
                </a:path>
                <a:path w="133985" h="78739">
                  <a:moveTo>
                    <a:pt x="51286" y="9941"/>
                  </a:moveTo>
                  <a:lnTo>
                    <a:pt x="42609" y="9941"/>
                  </a:lnTo>
                  <a:lnTo>
                    <a:pt x="44312" y="21315"/>
                  </a:lnTo>
                  <a:lnTo>
                    <a:pt x="44312" y="27487"/>
                  </a:lnTo>
                  <a:lnTo>
                    <a:pt x="1824" y="49282"/>
                  </a:lnTo>
                  <a:lnTo>
                    <a:pt x="0" y="63436"/>
                  </a:lnTo>
                  <a:lnTo>
                    <a:pt x="7433" y="74153"/>
                  </a:lnTo>
                  <a:lnTo>
                    <a:pt x="22315" y="78631"/>
                  </a:lnTo>
                  <a:lnTo>
                    <a:pt x="36178" y="75207"/>
                  </a:lnTo>
                  <a:lnTo>
                    <a:pt x="43850" y="68530"/>
                  </a:lnTo>
                  <a:lnTo>
                    <a:pt x="35447" y="68530"/>
                  </a:lnTo>
                  <a:lnTo>
                    <a:pt x="23166" y="68348"/>
                  </a:lnTo>
                  <a:lnTo>
                    <a:pt x="16502" y="62815"/>
                  </a:lnTo>
                  <a:lnTo>
                    <a:pt x="16876" y="45262"/>
                  </a:lnTo>
                  <a:lnTo>
                    <a:pt x="29076" y="39666"/>
                  </a:lnTo>
                  <a:lnTo>
                    <a:pt x="44631" y="38528"/>
                  </a:lnTo>
                  <a:lnTo>
                    <a:pt x="57887" y="38528"/>
                  </a:lnTo>
                  <a:lnTo>
                    <a:pt x="57818" y="26214"/>
                  </a:lnTo>
                  <a:lnTo>
                    <a:pt x="54518" y="13403"/>
                  </a:lnTo>
                  <a:lnTo>
                    <a:pt x="51286" y="9941"/>
                  </a:lnTo>
                  <a:close/>
                </a:path>
                <a:path w="133985" h="78739">
                  <a:moveTo>
                    <a:pt x="58102" y="67448"/>
                  </a:moveTo>
                  <a:lnTo>
                    <a:pt x="45554" y="67448"/>
                  </a:lnTo>
                  <a:lnTo>
                    <a:pt x="46811" y="76930"/>
                  </a:lnTo>
                  <a:lnTo>
                    <a:pt x="59083" y="76930"/>
                  </a:lnTo>
                  <a:lnTo>
                    <a:pt x="58320" y="71791"/>
                  </a:lnTo>
                  <a:lnTo>
                    <a:pt x="58102" y="67448"/>
                  </a:lnTo>
                  <a:close/>
                </a:path>
                <a:path w="133985" h="78739">
                  <a:moveTo>
                    <a:pt x="57887" y="38528"/>
                  </a:moveTo>
                  <a:lnTo>
                    <a:pt x="44631" y="38528"/>
                  </a:lnTo>
                  <a:lnTo>
                    <a:pt x="44631" y="53004"/>
                  </a:lnTo>
                  <a:lnTo>
                    <a:pt x="44472" y="54547"/>
                  </a:lnTo>
                  <a:lnTo>
                    <a:pt x="44010" y="55947"/>
                  </a:lnTo>
                  <a:lnTo>
                    <a:pt x="41829" y="62294"/>
                  </a:lnTo>
                  <a:lnTo>
                    <a:pt x="35447" y="68530"/>
                  </a:lnTo>
                  <a:lnTo>
                    <a:pt x="43850" y="68530"/>
                  </a:lnTo>
                  <a:lnTo>
                    <a:pt x="45093" y="67448"/>
                  </a:lnTo>
                  <a:lnTo>
                    <a:pt x="58102" y="67448"/>
                  </a:lnTo>
                  <a:lnTo>
                    <a:pt x="57977" y="54547"/>
                  </a:lnTo>
                  <a:lnTo>
                    <a:pt x="57887" y="38528"/>
                  </a:lnTo>
                  <a:close/>
                </a:path>
                <a:path w="133985" h="78739">
                  <a:moveTo>
                    <a:pt x="28886" y="0"/>
                  </a:moveTo>
                  <a:lnTo>
                    <a:pt x="15406" y="1847"/>
                  </a:lnTo>
                  <a:lnTo>
                    <a:pt x="4361" y="6521"/>
                  </a:lnTo>
                  <a:lnTo>
                    <a:pt x="7464" y="15684"/>
                  </a:lnTo>
                  <a:lnTo>
                    <a:pt x="12749" y="12104"/>
                  </a:lnTo>
                  <a:lnTo>
                    <a:pt x="20071" y="10085"/>
                  </a:lnTo>
                  <a:lnTo>
                    <a:pt x="27218" y="10085"/>
                  </a:lnTo>
                  <a:lnTo>
                    <a:pt x="51286" y="9941"/>
                  </a:lnTo>
                  <a:lnTo>
                    <a:pt x="45540" y="3788"/>
                  </a:lnTo>
                  <a:lnTo>
                    <a:pt x="28886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72" name="object 68"/>
            <p:cNvSpPr/>
            <p:nvPr/>
          </p:nvSpPr>
          <p:spPr>
            <a:xfrm>
              <a:off x="2598737" y="4954578"/>
              <a:ext cx="270691" cy="87113"/>
            </a:xfrm>
            <a:custGeom>
              <a:avLst/>
              <a:gdLst/>
              <a:ahLst/>
              <a:cxnLst/>
              <a:rect l="l" t="t" r="r" b="b"/>
              <a:pathLst>
                <a:path w="349250" h="112395">
                  <a:moveTo>
                    <a:pt x="302922" y="97896"/>
                  </a:moveTo>
                  <a:lnTo>
                    <a:pt x="289688" y="97896"/>
                  </a:lnTo>
                  <a:lnTo>
                    <a:pt x="294030" y="103432"/>
                  </a:lnTo>
                  <a:lnTo>
                    <a:pt x="304217" y="109936"/>
                  </a:lnTo>
                  <a:lnTo>
                    <a:pt x="318801" y="111831"/>
                  </a:lnTo>
                  <a:lnTo>
                    <a:pt x="330088" y="108259"/>
                  </a:lnTo>
                  <a:lnTo>
                    <a:pt x="338506" y="101147"/>
                  </a:lnTo>
                  <a:lnTo>
                    <a:pt x="311698" y="101147"/>
                  </a:lnTo>
                  <a:lnTo>
                    <a:pt x="302922" y="97896"/>
                  </a:lnTo>
                  <a:close/>
                </a:path>
                <a:path w="349250" h="112395">
                  <a:moveTo>
                    <a:pt x="291391" y="0"/>
                  </a:moveTo>
                  <a:lnTo>
                    <a:pt x="277703" y="0"/>
                  </a:lnTo>
                  <a:lnTo>
                    <a:pt x="277656" y="100089"/>
                  </a:lnTo>
                  <a:lnTo>
                    <a:pt x="277559" y="105199"/>
                  </a:lnTo>
                  <a:lnTo>
                    <a:pt x="277082" y="110337"/>
                  </a:lnTo>
                  <a:lnTo>
                    <a:pt x="288908" y="110337"/>
                  </a:lnTo>
                  <a:lnTo>
                    <a:pt x="289688" y="97896"/>
                  </a:lnTo>
                  <a:lnTo>
                    <a:pt x="302922" y="97896"/>
                  </a:lnTo>
                  <a:lnTo>
                    <a:pt x="299200" y="96518"/>
                  </a:lnTo>
                  <a:lnTo>
                    <a:pt x="291868" y="85171"/>
                  </a:lnTo>
                  <a:lnTo>
                    <a:pt x="291551" y="83611"/>
                  </a:lnTo>
                  <a:lnTo>
                    <a:pt x="291391" y="81878"/>
                  </a:lnTo>
                  <a:lnTo>
                    <a:pt x="291391" y="64474"/>
                  </a:lnTo>
                  <a:lnTo>
                    <a:pt x="291710" y="62645"/>
                  </a:lnTo>
                  <a:lnTo>
                    <a:pt x="295830" y="53352"/>
                  </a:lnTo>
                  <a:lnTo>
                    <a:pt x="305553" y="47098"/>
                  </a:lnTo>
                  <a:lnTo>
                    <a:pt x="306061" y="47071"/>
                  </a:lnTo>
                  <a:lnTo>
                    <a:pt x="291391" y="47071"/>
                  </a:lnTo>
                  <a:lnTo>
                    <a:pt x="291391" y="0"/>
                  </a:lnTo>
                  <a:close/>
                </a:path>
                <a:path w="349250" h="112395">
                  <a:moveTo>
                    <a:pt x="340818" y="46216"/>
                  </a:moveTo>
                  <a:lnTo>
                    <a:pt x="321791" y="46216"/>
                  </a:lnTo>
                  <a:lnTo>
                    <a:pt x="328924" y="53743"/>
                  </a:lnTo>
                  <a:lnTo>
                    <a:pt x="332689" y="67152"/>
                  </a:lnTo>
                  <a:lnTo>
                    <a:pt x="332734" y="86857"/>
                  </a:lnTo>
                  <a:lnTo>
                    <a:pt x="324762" y="97342"/>
                  </a:lnTo>
                  <a:lnTo>
                    <a:pt x="311698" y="101147"/>
                  </a:lnTo>
                  <a:lnTo>
                    <a:pt x="338506" y="101147"/>
                  </a:lnTo>
                  <a:lnTo>
                    <a:pt x="339759" y="100089"/>
                  </a:lnTo>
                  <a:lnTo>
                    <a:pt x="346505" y="87110"/>
                  </a:lnTo>
                  <a:lnTo>
                    <a:pt x="349020" y="69108"/>
                  </a:lnTo>
                  <a:lnTo>
                    <a:pt x="346113" y="54543"/>
                  </a:lnTo>
                  <a:lnTo>
                    <a:pt x="340818" y="46216"/>
                  </a:lnTo>
                  <a:close/>
                </a:path>
                <a:path w="349250" h="112395">
                  <a:moveTo>
                    <a:pt x="312941" y="33652"/>
                  </a:moveTo>
                  <a:lnTo>
                    <a:pt x="300213" y="38038"/>
                  </a:lnTo>
                  <a:lnTo>
                    <a:pt x="291710" y="47071"/>
                  </a:lnTo>
                  <a:lnTo>
                    <a:pt x="306061" y="47071"/>
                  </a:lnTo>
                  <a:lnTo>
                    <a:pt x="321791" y="46216"/>
                  </a:lnTo>
                  <a:lnTo>
                    <a:pt x="340818" y="46216"/>
                  </a:lnTo>
                  <a:lnTo>
                    <a:pt x="338963" y="43299"/>
                  </a:lnTo>
                  <a:lnTo>
                    <a:pt x="327821" y="36095"/>
                  </a:lnTo>
                  <a:lnTo>
                    <a:pt x="312941" y="33652"/>
                  </a:lnTo>
                  <a:close/>
                </a:path>
                <a:path w="349250" h="112395">
                  <a:moveTo>
                    <a:pt x="159392" y="35107"/>
                  </a:moveTo>
                  <a:lnTo>
                    <a:pt x="147407" y="35107"/>
                  </a:lnTo>
                  <a:lnTo>
                    <a:pt x="147939" y="45778"/>
                  </a:lnTo>
                  <a:lnTo>
                    <a:pt x="148027" y="110337"/>
                  </a:lnTo>
                  <a:lnTo>
                    <a:pt x="161414" y="110337"/>
                  </a:lnTo>
                  <a:lnTo>
                    <a:pt x="161414" y="62645"/>
                  </a:lnTo>
                  <a:lnTo>
                    <a:pt x="161716" y="60307"/>
                  </a:lnTo>
                  <a:lnTo>
                    <a:pt x="162496" y="58286"/>
                  </a:lnTo>
                  <a:lnTo>
                    <a:pt x="164677" y="51414"/>
                  </a:lnTo>
                  <a:lnTo>
                    <a:pt x="168551" y="47261"/>
                  </a:lnTo>
                  <a:lnTo>
                    <a:pt x="160013" y="47261"/>
                  </a:lnTo>
                  <a:lnTo>
                    <a:pt x="159392" y="35107"/>
                  </a:lnTo>
                  <a:close/>
                </a:path>
                <a:path w="349250" h="112395">
                  <a:moveTo>
                    <a:pt x="203107" y="44589"/>
                  </a:moveTo>
                  <a:lnTo>
                    <a:pt x="171043" y="44589"/>
                  </a:lnTo>
                  <a:lnTo>
                    <a:pt x="179965" y="44596"/>
                  </a:lnTo>
                  <a:lnTo>
                    <a:pt x="191337" y="50551"/>
                  </a:lnTo>
                  <a:lnTo>
                    <a:pt x="195158" y="65095"/>
                  </a:lnTo>
                  <a:lnTo>
                    <a:pt x="195158" y="110337"/>
                  </a:lnTo>
                  <a:lnTo>
                    <a:pt x="208512" y="110337"/>
                  </a:lnTo>
                  <a:lnTo>
                    <a:pt x="208633" y="60728"/>
                  </a:lnTo>
                  <a:lnTo>
                    <a:pt x="214035" y="48470"/>
                  </a:lnTo>
                  <a:lnTo>
                    <a:pt x="205710" y="48470"/>
                  </a:lnTo>
                  <a:lnTo>
                    <a:pt x="204233" y="45778"/>
                  </a:lnTo>
                  <a:lnTo>
                    <a:pt x="203107" y="44589"/>
                  </a:lnTo>
                  <a:close/>
                </a:path>
                <a:path w="349250" h="112395">
                  <a:moveTo>
                    <a:pt x="250463" y="44589"/>
                  </a:moveTo>
                  <a:lnTo>
                    <a:pt x="218014" y="44589"/>
                  </a:lnTo>
                  <a:lnTo>
                    <a:pt x="229153" y="44865"/>
                  </a:lnTo>
                  <a:lnTo>
                    <a:pt x="238984" y="52001"/>
                  </a:lnTo>
                  <a:lnTo>
                    <a:pt x="242256" y="67767"/>
                  </a:lnTo>
                  <a:lnTo>
                    <a:pt x="242256" y="110337"/>
                  </a:lnTo>
                  <a:lnTo>
                    <a:pt x="255642" y="110337"/>
                  </a:lnTo>
                  <a:lnTo>
                    <a:pt x="255423" y="60728"/>
                  </a:lnTo>
                  <a:lnTo>
                    <a:pt x="250463" y="44589"/>
                  </a:lnTo>
                  <a:close/>
                </a:path>
                <a:path w="349250" h="112395">
                  <a:moveTo>
                    <a:pt x="230748" y="33406"/>
                  </a:moveTo>
                  <a:lnTo>
                    <a:pt x="223601" y="33406"/>
                  </a:lnTo>
                  <a:lnTo>
                    <a:pt x="218762" y="35267"/>
                  </a:lnTo>
                  <a:lnTo>
                    <a:pt x="214274" y="38688"/>
                  </a:lnTo>
                  <a:lnTo>
                    <a:pt x="211154" y="41010"/>
                  </a:lnTo>
                  <a:lnTo>
                    <a:pt x="208050" y="44128"/>
                  </a:lnTo>
                  <a:lnTo>
                    <a:pt x="205710" y="48470"/>
                  </a:lnTo>
                  <a:lnTo>
                    <a:pt x="214035" y="48470"/>
                  </a:lnTo>
                  <a:lnTo>
                    <a:pt x="218014" y="44589"/>
                  </a:lnTo>
                  <a:lnTo>
                    <a:pt x="250463" y="44589"/>
                  </a:lnTo>
                  <a:lnTo>
                    <a:pt x="250282" y="44001"/>
                  </a:lnTo>
                  <a:lnTo>
                    <a:pt x="240902" y="35668"/>
                  </a:lnTo>
                  <a:lnTo>
                    <a:pt x="230748" y="33406"/>
                  </a:lnTo>
                  <a:close/>
                </a:path>
                <a:path w="349250" h="112395">
                  <a:moveTo>
                    <a:pt x="181440" y="33523"/>
                  </a:moveTo>
                  <a:lnTo>
                    <a:pt x="168348" y="38265"/>
                  </a:lnTo>
                  <a:lnTo>
                    <a:pt x="160474" y="47261"/>
                  </a:lnTo>
                  <a:lnTo>
                    <a:pt x="168551" y="47261"/>
                  </a:lnTo>
                  <a:lnTo>
                    <a:pt x="171043" y="44589"/>
                  </a:lnTo>
                  <a:lnTo>
                    <a:pt x="203107" y="44589"/>
                  </a:lnTo>
                  <a:lnTo>
                    <a:pt x="195759" y="36836"/>
                  </a:lnTo>
                  <a:lnTo>
                    <a:pt x="181440" y="33523"/>
                  </a:lnTo>
                  <a:close/>
                </a:path>
                <a:path w="349250" h="112395">
                  <a:moveTo>
                    <a:pt x="119389" y="43348"/>
                  </a:moveTo>
                  <a:lnTo>
                    <a:pt x="110702" y="43348"/>
                  </a:lnTo>
                  <a:lnTo>
                    <a:pt x="112436" y="54723"/>
                  </a:lnTo>
                  <a:lnTo>
                    <a:pt x="112436" y="60895"/>
                  </a:lnTo>
                  <a:lnTo>
                    <a:pt x="69932" y="82692"/>
                  </a:lnTo>
                  <a:lnTo>
                    <a:pt x="68109" y="96844"/>
                  </a:lnTo>
                  <a:lnTo>
                    <a:pt x="75549" y="107561"/>
                  </a:lnTo>
                  <a:lnTo>
                    <a:pt x="90423" y="112038"/>
                  </a:lnTo>
                  <a:lnTo>
                    <a:pt x="104293" y="108614"/>
                  </a:lnTo>
                  <a:lnTo>
                    <a:pt x="111959" y="101937"/>
                  </a:lnTo>
                  <a:lnTo>
                    <a:pt x="103572" y="101937"/>
                  </a:lnTo>
                  <a:lnTo>
                    <a:pt x="91276" y="101755"/>
                  </a:lnTo>
                  <a:lnTo>
                    <a:pt x="84606" y="96219"/>
                  </a:lnTo>
                  <a:lnTo>
                    <a:pt x="84985" y="78669"/>
                  </a:lnTo>
                  <a:lnTo>
                    <a:pt x="97186" y="73073"/>
                  </a:lnTo>
                  <a:lnTo>
                    <a:pt x="112740" y="71935"/>
                  </a:lnTo>
                  <a:lnTo>
                    <a:pt x="125995" y="71935"/>
                  </a:lnTo>
                  <a:lnTo>
                    <a:pt x="125926" y="59622"/>
                  </a:lnTo>
                  <a:lnTo>
                    <a:pt x="122622" y="46810"/>
                  </a:lnTo>
                  <a:lnTo>
                    <a:pt x="119389" y="43348"/>
                  </a:lnTo>
                  <a:close/>
                </a:path>
                <a:path w="349250" h="112395">
                  <a:moveTo>
                    <a:pt x="126205" y="100855"/>
                  </a:moveTo>
                  <a:lnTo>
                    <a:pt x="113663" y="100855"/>
                  </a:lnTo>
                  <a:lnTo>
                    <a:pt x="114921" y="110337"/>
                  </a:lnTo>
                  <a:lnTo>
                    <a:pt x="127193" y="110337"/>
                  </a:lnTo>
                  <a:lnTo>
                    <a:pt x="126411" y="105199"/>
                  </a:lnTo>
                  <a:lnTo>
                    <a:pt x="126205" y="100855"/>
                  </a:lnTo>
                  <a:close/>
                </a:path>
                <a:path w="349250" h="112395">
                  <a:moveTo>
                    <a:pt x="125995" y="71935"/>
                  </a:moveTo>
                  <a:lnTo>
                    <a:pt x="112740" y="71935"/>
                  </a:lnTo>
                  <a:lnTo>
                    <a:pt x="112740" y="86412"/>
                  </a:lnTo>
                  <a:lnTo>
                    <a:pt x="112580" y="87955"/>
                  </a:lnTo>
                  <a:lnTo>
                    <a:pt x="109938" y="95702"/>
                  </a:lnTo>
                  <a:lnTo>
                    <a:pt x="103572" y="101937"/>
                  </a:lnTo>
                  <a:lnTo>
                    <a:pt x="111959" y="101937"/>
                  </a:lnTo>
                  <a:lnTo>
                    <a:pt x="113201" y="100855"/>
                  </a:lnTo>
                  <a:lnTo>
                    <a:pt x="126205" y="100855"/>
                  </a:lnTo>
                  <a:lnTo>
                    <a:pt x="126085" y="87955"/>
                  </a:lnTo>
                  <a:lnTo>
                    <a:pt x="125995" y="71935"/>
                  </a:lnTo>
                  <a:close/>
                </a:path>
                <a:path w="349250" h="112395">
                  <a:moveTo>
                    <a:pt x="96995" y="33407"/>
                  </a:moveTo>
                  <a:lnTo>
                    <a:pt x="83526" y="35254"/>
                  </a:lnTo>
                  <a:lnTo>
                    <a:pt x="72470" y="39928"/>
                  </a:lnTo>
                  <a:lnTo>
                    <a:pt x="75573" y="49091"/>
                  </a:lnTo>
                  <a:lnTo>
                    <a:pt x="80858" y="45511"/>
                  </a:lnTo>
                  <a:lnTo>
                    <a:pt x="88164" y="43492"/>
                  </a:lnTo>
                  <a:lnTo>
                    <a:pt x="95326" y="43492"/>
                  </a:lnTo>
                  <a:lnTo>
                    <a:pt x="119389" y="43348"/>
                  </a:lnTo>
                  <a:lnTo>
                    <a:pt x="113642" y="37195"/>
                  </a:lnTo>
                  <a:lnTo>
                    <a:pt x="96995" y="33407"/>
                  </a:lnTo>
                  <a:close/>
                </a:path>
                <a:path w="349250" h="112395">
                  <a:moveTo>
                    <a:pt x="13688" y="5599"/>
                  </a:moveTo>
                  <a:lnTo>
                    <a:pt x="0" y="5599"/>
                  </a:lnTo>
                  <a:lnTo>
                    <a:pt x="0" y="110337"/>
                  </a:lnTo>
                  <a:lnTo>
                    <a:pt x="58478" y="110337"/>
                  </a:lnTo>
                  <a:lnTo>
                    <a:pt x="58478" y="98995"/>
                  </a:lnTo>
                  <a:lnTo>
                    <a:pt x="13688" y="98995"/>
                  </a:lnTo>
                  <a:lnTo>
                    <a:pt x="13688" y="5599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73" name="object 69"/>
            <p:cNvSpPr/>
            <p:nvPr/>
          </p:nvSpPr>
          <p:spPr>
            <a:xfrm>
              <a:off x="3157638" y="4958793"/>
              <a:ext cx="182102" cy="82684"/>
            </a:xfrm>
            <a:custGeom>
              <a:avLst/>
              <a:gdLst/>
              <a:ahLst/>
              <a:cxnLst/>
              <a:rect l="l" t="t" r="r" b="b"/>
              <a:pathLst>
                <a:path w="234950" h="106679">
                  <a:moveTo>
                    <a:pt x="175531" y="88418"/>
                  </a:moveTo>
                  <a:lnTo>
                    <a:pt x="174923" y="101282"/>
                  </a:lnTo>
                  <a:lnTo>
                    <a:pt x="186340" y="104954"/>
                  </a:lnTo>
                  <a:lnTo>
                    <a:pt x="201186" y="106393"/>
                  </a:lnTo>
                  <a:lnTo>
                    <a:pt x="216216" y="103335"/>
                  </a:lnTo>
                  <a:lnTo>
                    <a:pt x="226762" y="95842"/>
                  </a:lnTo>
                  <a:lnTo>
                    <a:pt x="227156" y="95100"/>
                  </a:lnTo>
                  <a:lnTo>
                    <a:pt x="190318" y="95100"/>
                  </a:lnTo>
                  <a:lnTo>
                    <a:pt x="181612" y="92156"/>
                  </a:lnTo>
                  <a:lnTo>
                    <a:pt x="175531" y="88418"/>
                  </a:lnTo>
                  <a:close/>
                </a:path>
                <a:path w="234950" h="106679">
                  <a:moveTo>
                    <a:pt x="213859" y="0"/>
                  </a:moveTo>
                  <a:lnTo>
                    <a:pt x="194262" y="841"/>
                  </a:lnTo>
                  <a:lnTo>
                    <a:pt x="183650" y="7661"/>
                  </a:lnTo>
                  <a:lnTo>
                    <a:pt x="177109" y="19070"/>
                  </a:lnTo>
                  <a:lnTo>
                    <a:pt x="175395" y="35081"/>
                  </a:lnTo>
                  <a:lnTo>
                    <a:pt x="181290" y="44330"/>
                  </a:lnTo>
                  <a:lnTo>
                    <a:pt x="192296" y="52277"/>
                  </a:lnTo>
                  <a:lnTo>
                    <a:pt x="208740" y="59555"/>
                  </a:lnTo>
                  <a:lnTo>
                    <a:pt x="218510" y="67781"/>
                  </a:lnTo>
                  <a:lnTo>
                    <a:pt x="221331" y="80405"/>
                  </a:lnTo>
                  <a:lnTo>
                    <a:pt x="214640" y="91076"/>
                  </a:lnTo>
                  <a:lnTo>
                    <a:pt x="199646" y="95100"/>
                  </a:lnTo>
                  <a:lnTo>
                    <a:pt x="227156" y="95100"/>
                  </a:lnTo>
                  <a:lnTo>
                    <a:pt x="232856" y="84360"/>
                  </a:lnTo>
                  <a:lnTo>
                    <a:pt x="234533" y="69334"/>
                  </a:lnTo>
                  <a:lnTo>
                    <a:pt x="229649" y="59361"/>
                  </a:lnTo>
                  <a:lnTo>
                    <a:pt x="219600" y="51079"/>
                  </a:lnTo>
                  <a:lnTo>
                    <a:pt x="203744" y="43503"/>
                  </a:lnTo>
                  <a:lnTo>
                    <a:pt x="191658" y="35857"/>
                  </a:lnTo>
                  <a:lnTo>
                    <a:pt x="187820" y="25471"/>
                  </a:lnTo>
                  <a:lnTo>
                    <a:pt x="187820" y="18327"/>
                  </a:lnTo>
                  <a:lnTo>
                    <a:pt x="193280" y="9785"/>
                  </a:lnTo>
                  <a:lnTo>
                    <a:pt x="226534" y="9785"/>
                  </a:lnTo>
                  <a:lnTo>
                    <a:pt x="225187" y="1308"/>
                  </a:lnTo>
                  <a:lnTo>
                    <a:pt x="213859" y="0"/>
                  </a:lnTo>
                  <a:close/>
                </a:path>
                <a:path w="234950" h="106679">
                  <a:moveTo>
                    <a:pt x="226534" y="9785"/>
                  </a:moveTo>
                  <a:lnTo>
                    <a:pt x="217059" y="9785"/>
                  </a:lnTo>
                  <a:lnTo>
                    <a:pt x="224063" y="12744"/>
                  </a:lnTo>
                  <a:lnTo>
                    <a:pt x="227326" y="14764"/>
                  </a:lnTo>
                  <a:lnTo>
                    <a:pt x="226534" y="9785"/>
                  </a:lnTo>
                  <a:close/>
                </a:path>
                <a:path w="234950" h="106679">
                  <a:moveTo>
                    <a:pt x="157833" y="161"/>
                  </a:moveTo>
                  <a:lnTo>
                    <a:pt x="101375" y="161"/>
                  </a:lnTo>
                  <a:lnTo>
                    <a:pt x="101375" y="104899"/>
                  </a:lnTo>
                  <a:lnTo>
                    <a:pt x="115063" y="104899"/>
                  </a:lnTo>
                  <a:lnTo>
                    <a:pt x="115063" y="57477"/>
                  </a:lnTo>
                  <a:lnTo>
                    <a:pt x="154553" y="57477"/>
                  </a:lnTo>
                  <a:lnTo>
                    <a:pt x="154553" y="46293"/>
                  </a:lnTo>
                  <a:lnTo>
                    <a:pt x="115063" y="46293"/>
                  </a:lnTo>
                  <a:lnTo>
                    <a:pt x="115063" y="11503"/>
                  </a:lnTo>
                  <a:lnTo>
                    <a:pt x="157833" y="11503"/>
                  </a:lnTo>
                  <a:lnTo>
                    <a:pt x="157833" y="161"/>
                  </a:lnTo>
                  <a:close/>
                </a:path>
                <a:path w="234950" h="106679">
                  <a:moveTo>
                    <a:pt x="13672" y="161"/>
                  </a:moveTo>
                  <a:lnTo>
                    <a:pt x="0" y="161"/>
                  </a:lnTo>
                  <a:lnTo>
                    <a:pt x="0" y="104899"/>
                  </a:lnTo>
                  <a:lnTo>
                    <a:pt x="13672" y="104899"/>
                  </a:lnTo>
                  <a:lnTo>
                    <a:pt x="13672" y="55775"/>
                  </a:lnTo>
                  <a:lnTo>
                    <a:pt x="78056" y="55775"/>
                  </a:lnTo>
                  <a:lnTo>
                    <a:pt x="78056" y="43971"/>
                  </a:lnTo>
                  <a:lnTo>
                    <a:pt x="13672" y="43971"/>
                  </a:lnTo>
                  <a:lnTo>
                    <a:pt x="13672" y="161"/>
                  </a:lnTo>
                  <a:close/>
                </a:path>
                <a:path w="234950" h="106679">
                  <a:moveTo>
                    <a:pt x="78056" y="55775"/>
                  </a:moveTo>
                  <a:lnTo>
                    <a:pt x="64368" y="55775"/>
                  </a:lnTo>
                  <a:lnTo>
                    <a:pt x="64368" y="104899"/>
                  </a:lnTo>
                  <a:lnTo>
                    <a:pt x="78056" y="104899"/>
                  </a:lnTo>
                  <a:lnTo>
                    <a:pt x="78056" y="55775"/>
                  </a:lnTo>
                  <a:close/>
                </a:path>
                <a:path w="234950" h="106679">
                  <a:moveTo>
                    <a:pt x="78056" y="161"/>
                  </a:moveTo>
                  <a:lnTo>
                    <a:pt x="64368" y="161"/>
                  </a:lnTo>
                  <a:lnTo>
                    <a:pt x="64368" y="43971"/>
                  </a:lnTo>
                  <a:lnTo>
                    <a:pt x="78056" y="43971"/>
                  </a:lnTo>
                  <a:lnTo>
                    <a:pt x="78056" y="161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74" name="object 70"/>
            <p:cNvSpPr/>
            <p:nvPr/>
          </p:nvSpPr>
          <p:spPr>
            <a:xfrm>
              <a:off x="2626137" y="4078084"/>
              <a:ext cx="15257" cy="45771"/>
            </a:xfrm>
            <a:custGeom>
              <a:avLst/>
              <a:gdLst/>
              <a:ahLst/>
              <a:cxnLst/>
              <a:rect l="l" t="t" r="r" b="b"/>
              <a:pathLst>
                <a:path w="19685" h="59054">
                  <a:moveTo>
                    <a:pt x="19657" y="7396"/>
                  </a:moveTo>
                  <a:lnTo>
                    <a:pt x="11953" y="7396"/>
                  </a:lnTo>
                  <a:lnTo>
                    <a:pt x="11953" y="58874"/>
                  </a:lnTo>
                  <a:lnTo>
                    <a:pt x="19657" y="58874"/>
                  </a:lnTo>
                  <a:lnTo>
                    <a:pt x="19657" y="7396"/>
                  </a:lnTo>
                  <a:close/>
                </a:path>
                <a:path w="19685" h="59054">
                  <a:moveTo>
                    <a:pt x="19657" y="0"/>
                  </a:moveTo>
                  <a:lnTo>
                    <a:pt x="12861" y="0"/>
                  </a:lnTo>
                  <a:lnTo>
                    <a:pt x="0" y="6871"/>
                  </a:lnTo>
                  <a:lnTo>
                    <a:pt x="1527" y="12932"/>
                  </a:lnTo>
                  <a:lnTo>
                    <a:pt x="11762" y="7396"/>
                  </a:lnTo>
                  <a:lnTo>
                    <a:pt x="19657" y="7396"/>
                  </a:lnTo>
                  <a:lnTo>
                    <a:pt x="1965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75" name="object 71"/>
            <p:cNvSpPr/>
            <p:nvPr/>
          </p:nvSpPr>
          <p:spPr>
            <a:xfrm>
              <a:off x="2662195" y="4082526"/>
              <a:ext cx="46264" cy="82684"/>
            </a:xfrm>
            <a:custGeom>
              <a:avLst/>
              <a:gdLst/>
              <a:ahLst/>
              <a:cxnLst/>
              <a:rect l="l" t="t" r="r" b="b"/>
              <a:pathLst>
                <a:path w="59689" h="106679">
                  <a:moveTo>
                    <a:pt x="637" y="88410"/>
                  </a:moveTo>
                  <a:lnTo>
                    <a:pt x="0" y="101253"/>
                  </a:lnTo>
                  <a:lnTo>
                    <a:pt x="11414" y="104943"/>
                  </a:lnTo>
                  <a:lnTo>
                    <a:pt x="26248" y="106387"/>
                  </a:lnTo>
                  <a:lnTo>
                    <a:pt x="41295" y="103336"/>
                  </a:lnTo>
                  <a:lnTo>
                    <a:pt x="51850" y="95845"/>
                  </a:lnTo>
                  <a:lnTo>
                    <a:pt x="52250" y="95092"/>
                  </a:lnTo>
                  <a:lnTo>
                    <a:pt x="15425" y="95092"/>
                  </a:lnTo>
                  <a:lnTo>
                    <a:pt x="6718" y="92166"/>
                  </a:lnTo>
                  <a:lnTo>
                    <a:pt x="637" y="88410"/>
                  </a:lnTo>
                  <a:close/>
                </a:path>
                <a:path w="59689" h="106679">
                  <a:moveTo>
                    <a:pt x="38968" y="0"/>
                  </a:moveTo>
                  <a:lnTo>
                    <a:pt x="19372" y="832"/>
                  </a:lnTo>
                  <a:lnTo>
                    <a:pt x="8765" y="7649"/>
                  </a:lnTo>
                  <a:lnTo>
                    <a:pt x="2227" y="19063"/>
                  </a:lnTo>
                  <a:lnTo>
                    <a:pt x="512" y="35091"/>
                  </a:lnTo>
                  <a:lnTo>
                    <a:pt x="6401" y="44335"/>
                  </a:lnTo>
                  <a:lnTo>
                    <a:pt x="17406" y="52276"/>
                  </a:lnTo>
                  <a:lnTo>
                    <a:pt x="33862" y="59556"/>
                  </a:lnTo>
                  <a:lnTo>
                    <a:pt x="43619" y="67798"/>
                  </a:lnTo>
                  <a:lnTo>
                    <a:pt x="46436" y="80405"/>
                  </a:lnTo>
                  <a:lnTo>
                    <a:pt x="39739" y="91079"/>
                  </a:lnTo>
                  <a:lnTo>
                    <a:pt x="24752" y="95092"/>
                  </a:lnTo>
                  <a:lnTo>
                    <a:pt x="52250" y="95092"/>
                  </a:lnTo>
                  <a:lnTo>
                    <a:pt x="57948" y="84366"/>
                  </a:lnTo>
                  <a:lnTo>
                    <a:pt x="59628" y="69353"/>
                  </a:lnTo>
                  <a:lnTo>
                    <a:pt x="54755" y="59371"/>
                  </a:lnTo>
                  <a:lnTo>
                    <a:pt x="44718" y="51086"/>
                  </a:lnTo>
                  <a:lnTo>
                    <a:pt x="28874" y="43504"/>
                  </a:lnTo>
                  <a:lnTo>
                    <a:pt x="16769" y="35870"/>
                  </a:lnTo>
                  <a:lnTo>
                    <a:pt x="12926" y="25495"/>
                  </a:lnTo>
                  <a:lnTo>
                    <a:pt x="12926" y="18352"/>
                  </a:lnTo>
                  <a:lnTo>
                    <a:pt x="18369" y="9778"/>
                  </a:lnTo>
                  <a:lnTo>
                    <a:pt x="51628" y="9778"/>
                  </a:lnTo>
                  <a:lnTo>
                    <a:pt x="50295" y="1316"/>
                  </a:lnTo>
                  <a:lnTo>
                    <a:pt x="38968" y="0"/>
                  </a:lnTo>
                  <a:close/>
                </a:path>
                <a:path w="59689" h="106679">
                  <a:moveTo>
                    <a:pt x="51628" y="9778"/>
                  </a:moveTo>
                  <a:lnTo>
                    <a:pt x="42165" y="9778"/>
                  </a:lnTo>
                  <a:lnTo>
                    <a:pt x="49169" y="12721"/>
                  </a:lnTo>
                  <a:lnTo>
                    <a:pt x="52415" y="14773"/>
                  </a:lnTo>
                  <a:lnTo>
                    <a:pt x="51628" y="9778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76" name="object 72"/>
            <p:cNvSpPr/>
            <p:nvPr/>
          </p:nvSpPr>
          <p:spPr>
            <a:xfrm>
              <a:off x="2721586" y="4155847"/>
              <a:ext cx="85636" cy="51185"/>
            </a:xfrm>
            <a:custGeom>
              <a:avLst/>
              <a:gdLst/>
              <a:ahLst/>
              <a:cxnLst/>
              <a:rect l="l" t="t" r="r" b="b"/>
              <a:pathLst>
                <a:path w="110489" h="66039">
                  <a:moveTo>
                    <a:pt x="107153" y="8765"/>
                  </a:moveTo>
                  <a:lnTo>
                    <a:pt x="97635" y="8765"/>
                  </a:lnTo>
                  <a:lnTo>
                    <a:pt x="100436" y="14284"/>
                  </a:lnTo>
                  <a:lnTo>
                    <a:pt x="98164" y="28898"/>
                  </a:lnTo>
                  <a:lnTo>
                    <a:pt x="90949" y="38619"/>
                  </a:lnTo>
                  <a:lnTo>
                    <a:pt x="78502" y="51080"/>
                  </a:lnTo>
                  <a:lnTo>
                    <a:pt x="72247" y="57172"/>
                  </a:lnTo>
                  <a:lnTo>
                    <a:pt x="72247" y="62040"/>
                  </a:lnTo>
                  <a:lnTo>
                    <a:pt x="109875" y="62040"/>
                  </a:lnTo>
                  <a:lnTo>
                    <a:pt x="109875" y="55422"/>
                  </a:lnTo>
                  <a:lnTo>
                    <a:pt x="83484" y="55422"/>
                  </a:lnTo>
                  <a:lnTo>
                    <a:pt x="83484" y="55232"/>
                  </a:lnTo>
                  <a:lnTo>
                    <a:pt x="98637" y="40085"/>
                  </a:lnTo>
                  <a:lnTo>
                    <a:pt x="105849" y="29785"/>
                  </a:lnTo>
                  <a:lnTo>
                    <a:pt x="108426" y="19296"/>
                  </a:lnTo>
                  <a:lnTo>
                    <a:pt x="108426" y="10833"/>
                  </a:lnTo>
                  <a:lnTo>
                    <a:pt x="107153" y="8765"/>
                  </a:lnTo>
                  <a:close/>
                </a:path>
                <a:path w="110489" h="66039">
                  <a:moveTo>
                    <a:pt x="103078" y="2147"/>
                  </a:moveTo>
                  <a:lnTo>
                    <a:pt x="83675" y="2147"/>
                  </a:lnTo>
                  <a:lnTo>
                    <a:pt x="77786" y="4787"/>
                  </a:lnTo>
                  <a:lnTo>
                    <a:pt x="73790" y="8144"/>
                  </a:lnTo>
                  <a:lnTo>
                    <a:pt x="76338" y="13760"/>
                  </a:lnTo>
                  <a:lnTo>
                    <a:pt x="79060" y="11485"/>
                  </a:lnTo>
                  <a:lnTo>
                    <a:pt x="83484" y="8765"/>
                  </a:lnTo>
                  <a:lnTo>
                    <a:pt x="107153" y="8765"/>
                  </a:lnTo>
                  <a:lnTo>
                    <a:pt x="103078" y="2147"/>
                  </a:lnTo>
                  <a:close/>
                </a:path>
                <a:path w="110489" h="66039">
                  <a:moveTo>
                    <a:pt x="68442" y="0"/>
                  </a:moveTo>
                  <a:lnTo>
                    <a:pt x="62188" y="0"/>
                  </a:lnTo>
                  <a:lnTo>
                    <a:pt x="36991" y="65684"/>
                  </a:lnTo>
                  <a:lnTo>
                    <a:pt x="43055" y="65684"/>
                  </a:lnTo>
                  <a:lnTo>
                    <a:pt x="68442" y="0"/>
                  </a:lnTo>
                  <a:close/>
                </a:path>
                <a:path w="110489" h="66039">
                  <a:moveTo>
                    <a:pt x="19673" y="10594"/>
                  </a:moveTo>
                  <a:lnTo>
                    <a:pt x="11969" y="10594"/>
                  </a:lnTo>
                  <a:lnTo>
                    <a:pt x="11969" y="62040"/>
                  </a:lnTo>
                  <a:lnTo>
                    <a:pt x="19673" y="62040"/>
                  </a:lnTo>
                  <a:lnTo>
                    <a:pt x="19673" y="10594"/>
                  </a:lnTo>
                  <a:close/>
                </a:path>
                <a:path w="110489" h="66039">
                  <a:moveTo>
                    <a:pt x="19673" y="3166"/>
                  </a:moveTo>
                  <a:lnTo>
                    <a:pt x="12861" y="3166"/>
                  </a:lnTo>
                  <a:lnTo>
                    <a:pt x="0" y="10038"/>
                  </a:lnTo>
                  <a:lnTo>
                    <a:pt x="1544" y="16115"/>
                  </a:lnTo>
                  <a:lnTo>
                    <a:pt x="11779" y="10594"/>
                  </a:lnTo>
                  <a:lnTo>
                    <a:pt x="19673" y="10594"/>
                  </a:lnTo>
                  <a:lnTo>
                    <a:pt x="19673" y="3166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77" name="object 73"/>
            <p:cNvSpPr/>
            <p:nvPr/>
          </p:nvSpPr>
          <p:spPr>
            <a:xfrm>
              <a:off x="2621991" y="3103852"/>
              <a:ext cx="29530" cy="46756"/>
            </a:xfrm>
            <a:custGeom>
              <a:avLst/>
              <a:gdLst/>
              <a:ahLst/>
              <a:cxnLst/>
              <a:rect l="l" t="t" r="r" b="b"/>
              <a:pathLst>
                <a:path w="38100" h="60325">
                  <a:moveTo>
                    <a:pt x="34890" y="6617"/>
                  </a:moveTo>
                  <a:lnTo>
                    <a:pt x="25372" y="6617"/>
                  </a:lnTo>
                  <a:lnTo>
                    <a:pt x="28188" y="12137"/>
                  </a:lnTo>
                  <a:lnTo>
                    <a:pt x="25913" y="26740"/>
                  </a:lnTo>
                  <a:lnTo>
                    <a:pt x="18694" y="36467"/>
                  </a:lnTo>
                  <a:lnTo>
                    <a:pt x="6239" y="48933"/>
                  </a:lnTo>
                  <a:lnTo>
                    <a:pt x="0" y="54993"/>
                  </a:lnTo>
                  <a:lnTo>
                    <a:pt x="0" y="59893"/>
                  </a:lnTo>
                  <a:lnTo>
                    <a:pt x="37611" y="59893"/>
                  </a:lnTo>
                  <a:lnTo>
                    <a:pt x="37611" y="53275"/>
                  </a:lnTo>
                  <a:lnTo>
                    <a:pt x="11236" y="53275"/>
                  </a:lnTo>
                  <a:lnTo>
                    <a:pt x="11236" y="53084"/>
                  </a:lnTo>
                  <a:lnTo>
                    <a:pt x="26387" y="37927"/>
                  </a:lnTo>
                  <a:lnTo>
                    <a:pt x="33589" y="27624"/>
                  </a:lnTo>
                  <a:lnTo>
                    <a:pt x="36163" y="17117"/>
                  </a:lnTo>
                  <a:lnTo>
                    <a:pt x="36163" y="8685"/>
                  </a:lnTo>
                  <a:lnTo>
                    <a:pt x="34890" y="6617"/>
                  </a:lnTo>
                  <a:close/>
                </a:path>
                <a:path w="38100" h="60325">
                  <a:moveTo>
                    <a:pt x="30815" y="0"/>
                  </a:moveTo>
                  <a:lnTo>
                    <a:pt x="11412" y="0"/>
                  </a:lnTo>
                  <a:lnTo>
                    <a:pt x="5523" y="2640"/>
                  </a:lnTo>
                  <a:lnTo>
                    <a:pt x="1527" y="5996"/>
                  </a:lnTo>
                  <a:lnTo>
                    <a:pt x="4058" y="11581"/>
                  </a:lnTo>
                  <a:lnTo>
                    <a:pt x="6795" y="9338"/>
                  </a:lnTo>
                  <a:lnTo>
                    <a:pt x="11236" y="6617"/>
                  </a:lnTo>
                  <a:lnTo>
                    <a:pt x="34890" y="6617"/>
                  </a:lnTo>
                  <a:lnTo>
                    <a:pt x="3081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78" name="object 74"/>
            <p:cNvSpPr/>
            <p:nvPr/>
          </p:nvSpPr>
          <p:spPr>
            <a:xfrm>
              <a:off x="2662213" y="3109075"/>
              <a:ext cx="46264" cy="82684"/>
            </a:xfrm>
            <a:custGeom>
              <a:avLst/>
              <a:gdLst/>
              <a:ahLst/>
              <a:cxnLst/>
              <a:rect l="l" t="t" r="r" b="b"/>
              <a:pathLst>
                <a:path w="59689" h="106679">
                  <a:moveTo>
                    <a:pt x="614" y="88422"/>
                  </a:moveTo>
                  <a:lnTo>
                    <a:pt x="0" y="101272"/>
                  </a:lnTo>
                  <a:lnTo>
                    <a:pt x="11414" y="104971"/>
                  </a:lnTo>
                  <a:lnTo>
                    <a:pt x="26256" y="106429"/>
                  </a:lnTo>
                  <a:lnTo>
                    <a:pt x="41289" y="103365"/>
                  </a:lnTo>
                  <a:lnTo>
                    <a:pt x="51834" y="95862"/>
                  </a:lnTo>
                  <a:lnTo>
                    <a:pt x="52237" y="95103"/>
                  </a:lnTo>
                  <a:lnTo>
                    <a:pt x="15402" y="95103"/>
                  </a:lnTo>
                  <a:lnTo>
                    <a:pt x="6695" y="92144"/>
                  </a:lnTo>
                  <a:lnTo>
                    <a:pt x="614" y="88422"/>
                  </a:lnTo>
                  <a:close/>
                </a:path>
                <a:path w="59689" h="106679">
                  <a:moveTo>
                    <a:pt x="38941" y="0"/>
                  </a:moveTo>
                  <a:lnTo>
                    <a:pt x="19346" y="830"/>
                  </a:lnTo>
                  <a:lnTo>
                    <a:pt x="8740" y="7652"/>
                  </a:lnTo>
                  <a:lnTo>
                    <a:pt x="2204" y="19069"/>
                  </a:lnTo>
                  <a:lnTo>
                    <a:pt x="489" y="35092"/>
                  </a:lnTo>
                  <a:lnTo>
                    <a:pt x="6378" y="44343"/>
                  </a:lnTo>
                  <a:lnTo>
                    <a:pt x="17383" y="52295"/>
                  </a:lnTo>
                  <a:lnTo>
                    <a:pt x="33839" y="59566"/>
                  </a:lnTo>
                  <a:lnTo>
                    <a:pt x="43596" y="67803"/>
                  </a:lnTo>
                  <a:lnTo>
                    <a:pt x="46413" y="80416"/>
                  </a:lnTo>
                  <a:lnTo>
                    <a:pt x="39716" y="91090"/>
                  </a:lnTo>
                  <a:lnTo>
                    <a:pt x="24729" y="95103"/>
                  </a:lnTo>
                  <a:lnTo>
                    <a:pt x="52237" y="95103"/>
                  </a:lnTo>
                  <a:lnTo>
                    <a:pt x="57928" y="84375"/>
                  </a:lnTo>
                  <a:lnTo>
                    <a:pt x="59606" y="69362"/>
                  </a:lnTo>
                  <a:lnTo>
                    <a:pt x="54734" y="59378"/>
                  </a:lnTo>
                  <a:lnTo>
                    <a:pt x="44697" y="51097"/>
                  </a:lnTo>
                  <a:lnTo>
                    <a:pt x="28851" y="43522"/>
                  </a:lnTo>
                  <a:lnTo>
                    <a:pt x="16747" y="35871"/>
                  </a:lnTo>
                  <a:lnTo>
                    <a:pt x="12903" y="25506"/>
                  </a:lnTo>
                  <a:lnTo>
                    <a:pt x="12903" y="18331"/>
                  </a:lnTo>
                  <a:lnTo>
                    <a:pt x="18346" y="9788"/>
                  </a:lnTo>
                  <a:lnTo>
                    <a:pt x="51607" y="9788"/>
                  </a:lnTo>
                  <a:lnTo>
                    <a:pt x="50269" y="1323"/>
                  </a:lnTo>
                  <a:lnTo>
                    <a:pt x="38941" y="0"/>
                  </a:lnTo>
                  <a:close/>
                </a:path>
                <a:path w="59689" h="106679">
                  <a:moveTo>
                    <a:pt x="51607" y="9788"/>
                  </a:moveTo>
                  <a:lnTo>
                    <a:pt x="42142" y="9788"/>
                  </a:lnTo>
                  <a:lnTo>
                    <a:pt x="49146" y="12732"/>
                  </a:lnTo>
                  <a:lnTo>
                    <a:pt x="52392" y="14751"/>
                  </a:lnTo>
                  <a:lnTo>
                    <a:pt x="51607" y="9788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79" name="object 75"/>
            <p:cNvSpPr/>
            <p:nvPr/>
          </p:nvSpPr>
          <p:spPr>
            <a:xfrm>
              <a:off x="2721586" y="3182405"/>
              <a:ext cx="85636" cy="51185"/>
            </a:xfrm>
            <a:custGeom>
              <a:avLst/>
              <a:gdLst/>
              <a:ahLst/>
              <a:cxnLst/>
              <a:rect l="l" t="t" r="r" b="b"/>
              <a:pathLst>
                <a:path w="110489" h="66039">
                  <a:moveTo>
                    <a:pt x="107140" y="8749"/>
                  </a:moveTo>
                  <a:lnTo>
                    <a:pt x="97635" y="8749"/>
                  </a:lnTo>
                  <a:lnTo>
                    <a:pt x="100436" y="14284"/>
                  </a:lnTo>
                  <a:lnTo>
                    <a:pt x="98164" y="28883"/>
                  </a:lnTo>
                  <a:lnTo>
                    <a:pt x="90949" y="38611"/>
                  </a:lnTo>
                  <a:lnTo>
                    <a:pt x="78502" y="51079"/>
                  </a:lnTo>
                  <a:lnTo>
                    <a:pt x="72247" y="57124"/>
                  </a:lnTo>
                  <a:lnTo>
                    <a:pt x="72247" y="62040"/>
                  </a:lnTo>
                  <a:lnTo>
                    <a:pt x="109875" y="62040"/>
                  </a:lnTo>
                  <a:lnTo>
                    <a:pt x="109875" y="55422"/>
                  </a:lnTo>
                  <a:lnTo>
                    <a:pt x="83484" y="55422"/>
                  </a:lnTo>
                  <a:lnTo>
                    <a:pt x="83484" y="55264"/>
                  </a:lnTo>
                  <a:lnTo>
                    <a:pt x="98663" y="40071"/>
                  </a:lnTo>
                  <a:lnTo>
                    <a:pt x="105856" y="29777"/>
                  </a:lnTo>
                  <a:lnTo>
                    <a:pt x="108426" y="19264"/>
                  </a:lnTo>
                  <a:lnTo>
                    <a:pt x="108426" y="10833"/>
                  </a:lnTo>
                  <a:lnTo>
                    <a:pt x="107140" y="8749"/>
                  </a:lnTo>
                  <a:close/>
                </a:path>
                <a:path w="110489" h="66039">
                  <a:moveTo>
                    <a:pt x="103078" y="2162"/>
                  </a:moveTo>
                  <a:lnTo>
                    <a:pt x="83675" y="2162"/>
                  </a:lnTo>
                  <a:lnTo>
                    <a:pt x="77786" y="4771"/>
                  </a:lnTo>
                  <a:lnTo>
                    <a:pt x="73790" y="8127"/>
                  </a:lnTo>
                  <a:lnTo>
                    <a:pt x="76338" y="13728"/>
                  </a:lnTo>
                  <a:lnTo>
                    <a:pt x="79060" y="11484"/>
                  </a:lnTo>
                  <a:lnTo>
                    <a:pt x="83484" y="8749"/>
                  </a:lnTo>
                  <a:lnTo>
                    <a:pt x="107140" y="8749"/>
                  </a:lnTo>
                  <a:lnTo>
                    <a:pt x="103078" y="2162"/>
                  </a:lnTo>
                  <a:close/>
                </a:path>
                <a:path w="110489" h="66039">
                  <a:moveTo>
                    <a:pt x="68442" y="0"/>
                  </a:moveTo>
                  <a:lnTo>
                    <a:pt x="62188" y="0"/>
                  </a:lnTo>
                  <a:lnTo>
                    <a:pt x="36991" y="65651"/>
                  </a:lnTo>
                  <a:lnTo>
                    <a:pt x="43055" y="65651"/>
                  </a:lnTo>
                  <a:lnTo>
                    <a:pt x="68442" y="0"/>
                  </a:lnTo>
                  <a:close/>
                </a:path>
                <a:path w="110489" h="66039">
                  <a:moveTo>
                    <a:pt x="19673" y="10562"/>
                  </a:moveTo>
                  <a:lnTo>
                    <a:pt x="11969" y="10562"/>
                  </a:lnTo>
                  <a:lnTo>
                    <a:pt x="11969" y="62040"/>
                  </a:lnTo>
                  <a:lnTo>
                    <a:pt x="19673" y="62040"/>
                  </a:lnTo>
                  <a:lnTo>
                    <a:pt x="19673" y="10562"/>
                  </a:lnTo>
                  <a:close/>
                </a:path>
                <a:path w="110489" h="66039">
                  <a:moveTo>
                    <a:pt x="19673" y="3164"/>
                  </a:moveTo>
                  <a:lnTo>
                    <a:pt x="12861" y="3164"/>
                  </a:lnTo>
                  <a:lnTo>
                    <a:pt x="0" y="10038"/>
                  </a:lnTo>
                  <a:lnTo>
                    <a:pt x="1544" y="16082"/>
                  </a:lnTo>
                  <a:lnTo>
                    <a:pt x="11779" y="10562"/>
                  </a:lnTo>
                  <a:lnTo>
                    <a:pt x="19673" y="10562"/>
                  </a:lnTo>
                  <a:lnTo>
                    <a:pt x="19673" y="3164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80" name="object 76"/>
            <p:cNvSpPr/>
            <p:nvPr/>
          </p:nvSpPr>
          <p:spPr>
            <a:xfrm>
              <a:off x="2621991" y="3414425"/>
              <a:ext cx="29530" cy="46756"/>
            </a:xfrm>
            <a:custGeom>
              <a:avLst/>
              <a:gdLst/>
              <a:ahLst/>
              <a:cxnLst/>
              <a:rect l="l" t="t" r="r" b="b"/>
              <a:pathLst>
                <a:path w="38100" h="60325">
                  <a:moveTo>
                    <a:pt x="34882" y="6617"/>
                  </a:moveTo>
                  <a:lnTo>
                    <a:pt x="25372" y="6617"/>
                  </a:lnTo>
                  <a:lnTo>
                    <a:pt x="28188" y="12153"/>
                  </a:lnTo>
                  <a:lnTo>
                    <a:pt x="25910" y="26738"/>
                  </a:lnTo>
                  <a:lnTo>
                    <a:pt x="18691" y="36463"/>
                  </a:lnTo>
                  <a:lnTo>
                    <a:pt x="6239" y="48933"/>
                  </a:lnTo>
                  <a:lnTo>
                    <a:pt x="0" y="54993"/>
                  </a:lnTo>
                  <a:lnTo>
                    <a:pt x="0" y="59909"/>
                  </a:lnTo>
                  <a:lnTo>
                    <a:pt x="37611" y="59909"/>
                  </a:lnTo>
                  <a:lnTo>
                    <a:pt x="37611" y="53291"/>
                  </a:lnTo>
                  <a:lnTo>
                    <a:pt x="11236" y="53291"/>
                  </a:lnTo>
                  <a:lnTo>
                    <a:pt x="11236" y="53069"/>
                  </a:lnTo>
                  <a:lnTo>
                    <a:pt x="26381" y="37940"/>
                  </a:lnTo>
                  <a:lnTo>
                    <a:pt x="33587" y="27638"/>
                  </a:lnTo>
                  <a:lnTo>
                    <a:pt x="36163" y="17117"/>
                  </a:lnTo>
                  <a:lnTo>
                    <a:pt x="36163" y="8702"/>
                  </a:lnTo>
                  <a:lnTo>
                    <a:pt x="34882" y="6617"/>
                  </a:lnTo>
                  <a:close/>
                </a:path>
                <a:path w="38100" h="60325">
                  <a:moveTo>
                    <a:pt x="30815" y="0"/>
                  </a:moveTo>
                  <a:lnTo>
                    <a:pt x="11412" y="0"/>
                  </a:lnTo>
                  <a:lnTo>
                    <a:pt x="5523" y="2640"/>
                  </a:lnTo>
                  <a:lnTo>
                    <a:pt x="1527" y="5965"/>
                  </a:lnTo>
                  <a:lnTo>
                    <a:pt x="4058" y="11596"/>
                  </a:lnTo>
                  <a:lnTo>
                    <a:pt x="6795" y="9353"/>
                  </a:lnTo>
                  <a:lnTo>
                    <a:pt x="11236" y="6617"/>
                  </a:lnTo>
                  <a:lnTo>
                    <a:pt x="34882" y="6617"/>
                  </a:lnTo>
                  <a:lnTo>
                    <a:pt x="3081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81" name="object 77"/>
            <p:cNvSpPr/>
            <p:nvPr/>
          </p:nvSpPr>
          <p:spPr>
            <a:xfrm>
              <a:off x="2664023" y="3419173"/>
              <a:ext cx="50200" cy="82192"/>
            </a:xfrm>
            <a:custGeom>
              <a:avLst/>
              <a:gdLst/>
              <a:ahLst/>
              <a:cxnLst/>
              <a:rect l="l" t="t" r="r" b="b"/>
              <a:pathLst>
                <a:path w="64770" h="106045">
                  <a:moveTo>
                    <a:pt x="25145" y="0"/>
                  </a:moveTo>
                  <a:lnTo>
                    <a:pt x="11022" y="644"/>
                  </a:lnTo>
                  <a:lnTo>
                    <a:pt x="0" y="2162"/>
                  </a:lnTo>
                  <a:lnTo>
                    <a:pt x="0" y="105516"/>
                  </a:lnTo>
                  <a:lnTo>
                    <a:pt x="13529" y="105516"/>
                  </a:lnTo>
                  <a:lnTo>
                    <a:pt x="13529" y="63376"/>
                  </a:lnTo>
                  <a:lnTo>
                    <a:pt x="34965" y="63376"/>
                  </a:lnTo>
                  <a:lnTo>
                    <a:pt x="47071" y="59523"/>
                  </a:lnTo>
                  <a:lnTo>
                    <a:pt x="55377" y="53433"/>
                  </a:lnTo>
                  <a:lnTo>
                    <a:pt x="20214" y="53433"/>
                  </a:lnTo>
                  <a:lnTo>
                    <a:pt x="16474" y="53131"/>
                  </a:lnTo>
                  <a:lnTo>
                    <a:pt x="13529" y="52351"/>
                  </a:lnTo>
                  <a:lnTo>
                    <a:pt x="13529" y="11802"/>
                  </a:lnTo>
                  <a:lnTo>
                    <a:pt x="15868" y="11181"/>
                  </a:lnTo>
                  <a:lnTo>
                    <a:pt x="20373" y="10689"/>
                  </a:lnTo>
                  <a:lnTo>
                    <a:pt x="55818" y="10689"/>
                  </a:lnTo>
                  <a:lnTo>
                    <a:pt x="51368" y="5753"/>
                  </a:lnTo>
                  <a:lnTo>
                    <a:pt x="40243" y="1477"/>
                  </a:lnTo>
                  <a:lnTo>
                    <a:pt x="25145" y="0"/>
                  </a:lnTo>
                  <a:close/>
                </a:path>
                <a:path w="64770" h="106045">
                  <a:moveTo>
                    <a:pt x="34965" y="63376"/>
                  </a:moveTo>
                  <a:lnTo>
                    <a:pt x="13529" y="63376"/>
                  </a:lnTo>
                  <a:lnTo>
                    <a:pt x="16648" y="64156"/>
                  </a:lnTo>
                  <a:lnTo>
                    <a:pt x="20373" y="64314"/>
                  </a:lnTo>
                  <a:lnTo>
                    <a:pt x="34681" y="63466"/>
                  </a:lnTo>
                  <a:lnTo>
                    <a:pt x="34965" y="63376"/>
                  </a:lnTo>
                  <a:close/>
                </a:path>
                <a:path w="64770" h="106045">
                  <a:moveTo>
                    <a:pt x="55818" y="10689"/>
                  </a:moveTo>
                  <a:lnTo>
                    <a:pt x="20373" y="10689"/>
                  </a:lnTo>
                  <a:lnTo>
                    <a:pt x="28852" y="10760"/>
                  </a:lnTo>
                  <a:lnTo>
                    <a:pt x="40478" y="14013"/>
                  </a:lnTo>
                  <a:lnTo>
                    <a:pt x="47610" y="23494"/>
                  </a:lnTo>
                  <a:lnTo>
                    <a:pt x="49017" y="41107"/>
                  </a:lnTo>
                  <a:lnTo>
                    <a:pt x="40015" y="50273"/>
                  </a:lnTo>
                  <a:lnTo>
                    <a:pt x="24719" y="53433"/>
                  </a:lnTo>
                  <a:lnTo>
                    <a:pt x="55377" y="53433"/>
                  </a:lnTo>
                  <a:lnTo>
                    <a:pt x="56984" y="52255"/>
                  </a:lnTo>
                  <a:lnTo>
                    <a:pt x="62729" y="42418"/>
                  </a:lnTo>
                  <a:lnTo>
                    <a:pt x="64587" y="27884"/>
                  </a:lnTo>
                  <a:lnTo>
                    <a:pt x="61045" y="16487"/>
                  </a:lnTo>
                  <a:lnTo>
                    <a:pt x="55818" y="10689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82" name="object 78"/>
            <p:cNvSpPr/>
            <p:nvPr/>
          </p:nvSpPr>
          <p:spPr>
            <a:xfrm>
              <a:off x="2726286" y="3492953"/>
              <a:ext cx="85636" cy="51185"/>
            </a:xfrm>
            <a:custGeom>
              <a:avLst/>
              <a:gdLst/>
              <a:ahLst/>
              <a:cxnLst/>
              <a:rect l="l" t="t" r="r" b="b"/>
              <a:pathLst>
                <a:path w="110489" h="66039">
                  <a:moveTo>
                    <a:pt x="107130" y="8797"/>
                  </a:moveTo>
                  <a:lnTo>
                    <a:pt x="97618" y="8797"/>
                  </a:lnTo>
                  <a:lnTo>
                    <a:pt x="100436" y="14333"/>
                  </a:lnTo>
                  <a:lnTo>
                    <a:pt x="98164" y="28919"/>
                  </a:lnTo>
                  <a:lnTo>
                    <a:pt x="90952" y="38654"/>
                  </a:lnTo>
                  <a:lnTo>
                    <a:pt x="78502" y="51112"/>
                  </a:lnTo>
                  <a:lnTo>
                    <a:pt x="72247" y="57172"/>
                  </a:lnTo>
                  <a:lnTo>
                    <a:pt x="72247" y="62072"/>
                  </a:lnTo>
                  <a:lnTo>
                    <a:pt x="109875" y="62072"/>
                  </a:lnTo>
                  <a:lnTo>
                    <a:pt x="109875" y="55454"/>
                  </a:lnTo>
                  <a:lnTo>
                    <a:pt x="83484" y="55454"/>
                  </a:lnTo>
                  <a:lnTo>
                    <a:pt x="83484" y="55247"/>
                  </a:lnTo>
                  <a:lnTo>
                    <a:pt x="98621" y="40114"/>
                  </a:lnTo>
                  <a:lnTo>
                    <a:pt x="105833" y="29816"/>
                  </a:lnTo>
                  <a:lnTo>
                    <a:pt x="108411" y="19296"/>
                  </a:lnTo>
                  <a:lnTo>
                    <a:pt x="108411" y="10881"/>
                  </a:lnTo>
                  <a:lnTo>
                    <a:pt x="107130" y="8797"/>
                  </a:lnTo>
                  <a:close/>
                </a:path>
                <a:path w="110489" h="66039">
                  <a:moveTo>
                    <a:pt x="103063" y="2179"/>
                  </a:moveTo>
                  <a:lnTo>
                    <a:pt x="83675" y="2179"/>
                  </a:lnTo>
                  <a:lnTo>
                    <a:pt x="77770" y="4819"/>
                  </a:lnTo>
                  <a:lnTo>
                    <a:pt x="73775" y="8144"/>
                  </a:lnTo>
                  <a:lnTo>
                    <a:pt x="76321" y="13760"/>
                  </a:lnTo>
                  <a:lnTo>
                    <a:pt x="79043" y="11532"/>
                  </a:lnTo>
                  <a:lnTo>
                    <a:pt x="83484" y="8797"/>
                  </a:lnTo>
                  <a:lnTo>
                    <a:pt x="107130" y="8797"/>
                  </a:lnTo>
                  <a:lnTo>
                    <a:pt x="103063" y="2179"/>
                  </a:lnTo>
                  <a:close/>
                </a:path>
                <a:path w="110489" h="66039">
                  <a:moveTo>
                    <a:pt x="68427" y="0"/>
                  </a:moveTo>
                  <a:lnTo>
                    <a:pt x="62188" y="0"/>
                  </a:lnTo>
                  <a:lnTo>
                    <a:pt x="36974" y="65683"/>
                  </a:lnTo>
                  <a:lnTo>
                    <a:pt x="43055" y="65683"/>
                  </a:lnTo>
                  <a:lnTo>
                    <a:pt x="68427" y="0"/>
                  </a:lnTo>
                  <a:close/>
                </a:path>
                <a:path w="110489" h="66039">
                  <a:moveTo>
                    <a:pt x="19673" y="10594"/>
                  </a:moveTo>
                  <a:lnTo>
                    <a:pt x="11969" y="10594"/>
                  </a:lnTo>
                  <a:lnTo>
                    <a:pt x="11969" y="62072"/>
                  </a:lnTo>
                  <a:lnTo>
                    <a:pt x="19673" y="62072"/>
                  </a:lnTo>
                  <a:lnTo>
                    <a:pt x="19673" y="10594"/>
                  </a:lnTo>
                  <a:close/>
                </a:path>
                <a:path w="110489" h="66039">
                  <a:moveTo>
                    <a:pt x="19673" y="3164"/>
                  </a:moveTo>
                  <a:lnTo>
                    <a:pt x="12876" y="3164"/>
                  </a:lnTo>
                  <a:lnTo>
                    <a:pt x="0" y="10069"/>
                  </a:lnTo>
                  <a:lnTo>
                    <a:pt x="1527" y="16130"/>
                  </a:lnTo>
                  <a:lnTo>
                    <a:pt x="11779" y="10594"/>
                  </a:lnTo>
                  <a:lnTo>
                    <a:pt x="19673" y="10594"/>
                  </a:lnTo>
                  <a:lnTo>
                    <a:pt x="19673" y="3164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83" name="object 79"/>
            <p:cNvSpPr/>
            <p:nvPr/>
          </p:nvSpPr>
          <p:spPr>
            <a:xfrm>
              <a:off x="2621991" y="2906922"/>
              <a:ext cx="29530" cy="46756"/>
            </a:xfrm>
            <a:custGeom>
              <a:avLst/>
              <a:gdLst/>
              <a:ahLst/>
              <a:cxnLst/>
              <a:rect l="l" t="t" r="r" b="b"/>
              <a:pathLst>
                <a:path w="38100" h="60325">
                  <a:moveTo>
                    <a:pt x="34892" y="6634"/>
                  </a:moveTo>
                  <a:lnTo>
                    <a:pt x="25372" y="6634"/>
                  </a:lnTo>
                  <a:lnTo>
                    <a:pt x="28188" y="12153"/>
                  </a:lnTo>
                  <a:lnTo>
                    <a:pt x="25914" y="26754"/>
                  </a:lnTo>
                  <a:lnTo>
                    <a:pt x="18694" y="36485"/>
                  </a:lnTo>
                  <a:lnTo>
                    <a:pt x="6239" y="48933"/>
                  </a:lnTo>
                  <a:lnTo>
                    <a:pt x="0" y="54994"/>
                  </a:lnTo>
                  <a:lnTo>
                    <a:pt x="0" y="59909"/>
                  </a:lnTo>
                  <a:lnTo>
                    <a:pt x="37611" y="59909"/>
                  </a:lnTo>
                  <a:lnTo>
                    <a:pt x="37611" y="53276"/>
                  </a:lnTo>
                  <a:lnTo>
                    <a:pt x="11236" y="53276"/>
                  </a:lnTo>
                  <a:lnTo>
                    <a:pt x="11236" y="53101"/>
                  </a:lnTo>
                  <a:lnTo>
                    <a:pt x="26387" y="37946"/>
                  </a:lnTo>
                  <a:lnTo>
                    <a:pt x="33589" y="27647"/>
                  </a:lnTo>
                  <a:lnTo>
                    <a:pt x="36163" y="17133"/>
                  </a:lnTo>
                  <a:lnTo>
                    <a:pt x="36163" y="8702"/>
                  </a:lnTo>
                  <a:lnTo>
                    <a:pt x="34892" y="6634"/>
                  </a:lnTo>
                  <a:close/>
                </a:path>
                <a:path w="38100" h="60325">
                  <a:moveTo>
                    <a:pt x="30815" y="0"/>
                  </a:moveTo>
                  <a:lnTo>
                    <a:pt x="11412" y="0"/>
                  </a:lnTo>
                  <a:lnTo>
                    <a:pt x="5523" y="2641"/>
                  </a:lnTo>
                  <a:lnTo>
                    <a:pt x="1527" y="5998"/>
                  </a:lnTo>
                  <a:lnTo>
                    <a:pt x="4058" y="11612"/>
                  </a:lnTo>
                  <a:lnTo>
                    <a:pt x="6795" y="9338"/>
                  </a:lnTo>
                  <a:lnTo>
                    <a:pt x="11236" y="6634"/>
                  </a:lnTo>
                  <a:lnTo>
                    <a:pt x="34892" y="6634"/>
                  </a:lnTo>
                  <a:lnTo>
                    <a:pt x="3081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84" name="object 80"/>
            <p:cNvSpPr/>
            <p:nvPr/>
          </p:nvSpPr>
          <p:spPr>
            <a:xfrm>
              <a:off x="2664023" y="2911671"/>
              <a:ext cx="50200" cy="82192"/>
            </a:xfrm>
            <a:custGeom>
              <a:avLst/>
              <a:gdLst/>
              <a:ahLst/>
              <a:cxnLst/>
              <a:rect l="l" t="t" r="r" b="b"/>
              <a:pathLst>
                <a:path w="64770" h="106045">
                  <a:moveTo>
                    <a:pt x="25144" y="0"/>
                  </a:moveTo>
                  <a:lnTo>
                    <a:pt x="11021" y="658"/>
                  </a:lnTo>
                  <a:lnTo>
                    <a:pt x="0" y="2177"/>
                  </a:lnTo>
                  <a:lnTo>
                    <a:pt x="0" y="105514"/>
                  </a:lnTo>
                  <a:lnTo>
                    <a:pt x="13529" y="105514"/>
                  </a:lnTo>
                  <a:lnTo>
                    <a:pt x="13529" y="63406"/>
                  </a:lnTo>
                  <a:lnTo>
                    <a:pt x="34972" y="63406"/>
                  </a:lnTo>
                  <a:lnTo>
                    <a:pt x="47083" y="59545"/>
                  </a:lnTo>
                  <a:lnTo>
                    <a:pt x="55391" y="53448"/>
                  </a:lnTo>
                  <a:lnTo>
                    <a:pt x="20214" y="53448"/>
                  </a:lnTo>
                  <a:lnTo>
                    <a:pt x="16474" y="53162"/>
                  </a:lnTo>
                  <a:lnTo>
                    <a:pt x="13529" y="52383"/>
                  </a:lnTo>
                  <a:lnTo>
                    <a:pt x="13529" y="11801"/>
                  </a:lnTo>
                  <a:lnTo>
                    <a:pt x="15868" y="11196"/>
                  </a:lnTo>
                  <a:lnTo>
                    <a:pt x="20373" y="10735"/>
                  </a:lnTo>
                  <a:lnTo>
                    <a:pt x="55859" y="10735"/>
                  </a:lnTo>
                  <a:lnTo>
                    <a:pt x="51368" y="5751"/>
                  </a:lnTo>
                  <a:lnTo>
                    <a:pt x="40242" y="1476"/>
                  </a:lnTo>
                  <a:lnTo>
                    <a:pt x="25144" y="0"/>
                  </a:lnTo>
                  <a:close/>
                </a:path>
                <a:path w="64770" h="106045">
                  <a:moveTo>
                    <a:pt x="34972" y="63406"/>
                  </a:moveTo>
                  <a:lnTo>
                    <a:pt x="13529" y="63406"/>
                  </a:lnTo>
                  <a:lnTo>
                    <a:pt x="16648" y="64169"/>
                  </a:lnTo>
                  <a:lnTo>
                    <a:pt x="20373" y="64345"/>
                  </a:lnTo>
                  <a:lnTo>
                    <a:pt x="34699" y="63493"/>
                  </a:lnTo>
                  <a:lnTo>
                    <a:pt x="34972" y="63406"/>
                  </a:lnTo>
                  <a:close/>
                </a:path>
                <a:path w="64770" h="106045">
                  <a:moveTo>
                    <a:pt x="55859" y="10735"/>
                  </a:moveTo>
                  <a:lnTo>
                    <a:pt x="20373" y="10735"/>
                  </a:lnTo>
                  <a:lnTo>
                    <a:pt x="28831" y="10805"/>
                  </a:lnTo>
                  <a:lnTo>
                    <a:pt x="40468" y="14040"/>
                  </a:lnTo>
                  <a:lnTo>
                    <a:pt x="47606" y="23503"/>
                  </a:lnTo>
                  <a:lnTo>
                    <a:pt x="49014" y="41123"/>
                  </a:lnTo>
                  <a:lnTo>
                    <a:pt x="40011" y="50289"/>
                  </a:lnTo>
                  <a:lnTo>
                    <a:pt x="24719" y="53448"/>
                  </a:lnTo>
                  <a:lnTo>
                    <a:pt x="55391" y="53448"/>
                  </a:lnTo>
                  <a:lnTo>
                    <a:pt x="57001" y="52266"/>
                  </a:lnTo>
                  <a:lnTo>
                    <a:pt x="62733" y="42417"/>
                  </a:lnTo>
                  <a:lnTo>
                    <a:pt x="64586" y="27882"/>
                  </a:lnTo>
                  <a:lnTo>
                    <a:pt x="61042" y="16488"/>
                  </a:lnTo>
                  <a:lnTo>
                    <a:pt x="55859" y="10735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85" name="object 81"/>
            <p:cNvSpPr/>
            <p:nvPr/>
          </p:nvSpPr>
          <p:spPr>
            <a:xfrm>
              <a:off x="2779667" y="2706058"/>
              <a:ext cx="89574" cy="51185"/>
            </a:xfrm>
            <a:custGeom>
              <a:avLst/>
              <a:gdLst/>
              <a:ahLst/>
              <a:cxnLst/>
              <a:rect l="l" t="t" r="r" b="b"/>
              <a:pathLst>
                <a:path w="115570" h="66039">
                  <a:moveTo>
                    <a:pt x="112748" y="8796"/>
                  </a:moveTo>
                  <a:lnTo>
                    <a:pt x="103237" y="8796"/>
                  </a:lnTo>
                  <a:lnTo>
                    <a:pt x="106055" y="14316"/>
                  </a:lnTo>
                  <a:lnTo>
                    <a:pt x="103786" y="28904"/>
                  </a:lnTo>
                  <a:lnTo>
                    <a:pt x="96574" y="38633"/>
                  </a:lnTo>
                  <a:lnTo>
                    <a:pt x="84120" y="51079"/>
                  </a:lnTo>
                  <a:lnTo>
                    <a:pt x="77866" y="57172"/>
                  </a:lnTo>
                  <a:lnTo>
                    <a:pt x="77866" y="62072"/>
                  </a:lnTo>
                  <a:lnTo>
                    <a:pt x="115493" y="62072"/>
                  </a:lnTo>
                  <a:lnTo>
                    <a:pt x="115493" y="55422"/>
                  </a:lnTo>
                  <a:lnTo>
                    <a:pt x="89103" y="55422"/>
                  </a:lnTo>
                  <a:lnTo>
                    <a:pt x="89103" y="55279"/>
                  </a:lnTo>
                  <a:lnTo>
                    <a:pt x="104253" y="40113"/>
                  </a:lnTo>
                  <a:lnTo>
                    <a:pt x="111455" y="29818"/>
                  </a:lnTo>
                  <a:lnTo>
                    <a:pt x="114029" y="19296"/>
                  </a:lnTo>
                  <a:lnTo>
                    <a:pt x="114029" y="10880"/>
                  </a:lnTo>
                  <a:lnTo>
                    <a:pt x="112748" y="8796"/>
                  </a:lnTo>
                  <a:close/>
                </a:path>
                <a:path w="115570" h="66039">
                  <a:moveTo>
                    <a:pt x="108681" y="2179"/>
                  </a:moveTo>
                  <a:lnTo>
                    <a:pt x="89293" y="2179"/>
                  </a:lnTo>
                  <a:lnTo>
                    <a:pt x="83389" y="4819"/>
                  </a:lnTo>
                  <a:lnTo>
                    <a:pt x="79394" y="8176"/>
                  </a:lnTo>
                  <a:lnTo>
                    <a:pt x="81940" y="13760"/>
                  </a:lnTo>
                  <a:lnTo>
                    <a:pt x="84662" y="11501"/>
                  </a:lnTo>
                  <a:lnTo>
                    <a:pt x="89103" y="8796"/>
                  </a:lnTo>
                  <a:lnTo>
                    <a:pt x="112748" y="8796"/>
                  </a:lnTo>
                  <a:lnTo>
                    <a:pt x="108681" y="2179"/>
                  </a:lnTo>
                  <a:close/>
                </a:path>
                <a:path w="115570" h="66039">
                  <a:moveTo>
                    <a:pt x="74046" y="0"/>
                  </a:moveTo>
                  <a:lnTo>
                    <a:pt x="67806" y="0"/>
                  </a:lnTo>
                  <a:lnTo>
                    <a:pt x="42593" y="65683"/>
                  </a:lnTo>
                  <a:lnTo>
                    <a:pt x="48674" y="65683"/>
                  </a:lnTo>
                  <a:lnTo>
                    <a:pt x="74046" y="0"/>
                  </a:lnTo>
                  <a:close/>
                </a:path>
                <a:path w="115570" h="66039">
                  <a:moveTo>
                    <a:pt x="2165" y="53004"/>
                  </a:moveTo>
                  <a:lnTo>
                    <a:pt x="0" y="59098"/>
                  </a:lnTo>
                  <a:lnTo>
                    <a:pt x="2896" y="60958"/>
                  </a:lnTo>
                  <a:lnTo>
                    <a:pt x="8707" y="63074"/>
                  </a:lnTo>
                  <a:lnTo>
                    <a:pt x="18827" y="62892"/>
                  </a:lnTo>
                  <a:lnTo>
                    <a:pt x="32227" y="56894"/>
                  </a:lnTo>
                  <a:lnTo>
                    <a:pt x="32338" y="56615"/>
                  </a:lnTo>
                  <a:lnTo>
                    <a:pt x="9597" y="56615"/>
                  </a:lnTo>
                  <a:lnTo>
                    <a:pt x="4441" y="54372"/>
                  </a:lnTo>
                  <a:lnTo>
                    <a:pt x="2165" y="53004"/>
                  </a:lnTo>
                  <a:close/>
                </a:path>
                <a:path w="115570" h="66039">
                  <a:moveTo>
                    <a:pt x="34187" y="8605"/>
                  </a:moveTo>
                  <a:lnTo>
                    <a:pt x="23461" y="8605"/>
                  </a:lnTo>
                  <a:lnTo>
                    <a:pt x="26469" y="12773"/>
                  </a:lnTo>
                  <a:lnTo>
                    <a:pt x="26469" y="24481"/>
                  </a:lnTo>
                  <a:lnTo>
                    <a:pt x="19116" y="27472"/>
                  </a:lnTo>
                  <a:lnTo>
                    <a:pt x="8881" y="27472"/>
                  </a:lnTo>
                  <a:lnTo>
                    <a:pt x="8881" y="33437"/>
                  </a:lnTo>
                  <a:lnTo>
                    <a:pt x="21010" y="33437"/>
                  </a:lnTo>
                  <a:lnTo>
                    <a:pt x="28459" y="36969"/>
                  </a:lnTo>
                  <a:lnTo>
                    <a:pt x="28634" y="50205"/>
                  </a:lnTo>
                  <a:lnTo>
                    <a:pt x="25372" y="56615"/>
                  </a:lnTo>
                  <a:lnTo>
                    <a:pt x="32338" y="56615"/>
                  </a:lnTo>
                  <a:lnTo>
                    <a:pt x="36799" y="45401"/>
                  </a:lnTo>
                  <a:lnTo>
                    <a:pt x="36799" y="37160"/>
                  </a:lnTo>
                  <a:lnTo>
                    <a:pt x="30910" y="31719"/>
                  </a:lnTo>
                  <a:lnTo>
                    <a:pt x="23652" y="30351"/>
                  </a:lnTo>
                  <a:lnTo>
                    <a:pt x="23652" y="30192"/>
                  </a:lnTo>
                  <a:lnTo>
                    <a:pt x="30815" y="27552"/>
                  </a:lnTo>
                  <a:lnTo>
                    <a:pt x="34540" y="22397"/>
                  </a:lnTo>
                  <a:lnTo>
                    <a:pt x="34540" y="9066"/>
                  </a:lnTo>
                  <a:lnTo>
                    <a:pt x="34187" y="8605"/>
                  </a:lnTo>
                  <a:close/>
                </a:path>
                <a:path w="115570" h="66039">
                  <a:moveTo>
                    <a:pt x="29270" y="2179"/>
                  </a:moveTo>
                  <a:lnTo>
                    <a:pt x="11316" y="2179"/>
                  </a:lnTo>
                  <a:lnTo>
                    <a:pt x="5347" y="4437"/>
                  </a:lnTo>
                  <a:lnTo>
                    <a:pt x="2165" y="6713"/>
                  </a:lnTo>
                  <a:lnTo>
                    <a:pt x="4345" y="12519"/>
                  </a:lnTo>
                  <a:lnTo>
                    <a:pt x="6875" y="10689"/>
                  </a:lnTo>
                  <a:lnTo>
                    <a:pt x="11412" y="8605"/>
                  </a:lnTo>
                  <a:lnTo>
                    <a:pt x="34187" y="8605"/>
                  </a:lnTo>
                  <a:lnTo>
                    <a:pt x="29270" y="2179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86" name="object 82"/>
            <p:cNvSpPr/>
            <p:nvPr/>
          </p:nvSpPr>
          <p:spPr>
            <a:xfrm>
              <a:off x="3143277" y="4451858"/>
              <a:ext cx="178656" cy="82684"/>
            </a:xfrm>
            <a:custGeom>
              <a:avLst/>
              <a:gdLst/>
              <a:ahLst/>
              <a:cxnLst/>
              <a:rect l="l" t="t" r="r" b="b"/>
              <a:pathLst>
                <a:path w="230504" h="106679">
                  <a:moveTo>
                    <a:pt x="196146" y="2022"/>
                  </a:moveTo>
                  <a:lnTo>
                    <a:pt x="167151" y="31406"/>
                  </a:lnTo>
                  <a:lnTo>
                    <a:pt x="163738" y="70952"/>
                  </a:lnTo>
                  <a:lnTo>
                    <a:pt x="168150" y="86195"/>
                  </a:lnTo>
                  <a:lnTo>
                    <a:pt x="175228" y="97316"/>
                  </a:lnTo>
                  <a:lnTo>
                    <a:pt x="184607" y="104127"/>
                  </a:lnTo>
                  <a:lnTo>
                    <a:pt x="195922" y="106439"/>
                  </a:lnTo>
                  <a:lnTo>
                    <a:pt x="197785" y="106401"/>
                  </a:lnTo>
                  <a:lnTo>
                    <a:pt x="207545" y="104344"/>
                  </a:lnTo>
                  <a:lnTo>
                    <a:pt x="215709" y="98917"/>
                  </a:lnTo>
                  <a:lnTo>
                    <a:pt x="217880" y="95845"/>
                  </a:lnTo>
                  <a:lnTo>
                    <a:pt x="196702" y="95845"/>
                  </a:lnTo>
                  <a:lnTo>
                    <a:pt x="190215" y="94244"/>
                  </a:lnTo>
                  <a:lnTo>
                    <a:pt x="184304" y="88210"/>
                  </a:lnTo>
                  <a:lnTo>
                    <a:pt x="180028" y="77184"/>
                  </a:lnTo>
                  <a:lnTo>
                    <a:pt x="177656" y="60634"/>
                  </a:lnTo>
                  <a:lnTo>
                    <a:pt x="177458" y="38028"/>
                  </a:lnTo>
                  <a:lnTo>
                    <a:pt x="182064" y="24421"/>
                  </a:lnTo>
                  <a:lnTo>
                    <a:pt x="190181" y="15983"/>
                  </a:lnTo>
                  <a:lnTo>
                    <a:pt x="201967" y="13455"/>
                  </a:lnTo>
                  <a:lnTo>
                    <a:pt x="220113" y="13455"/>
                  </a:lnTo>
                  <a:lnTo>
                    <a:pt x="218643" y="11168"/>
                  </a:lnTo>
                  <a:lnTo>
                    <a:pt x="208752" y="4348"/>
                  </a:lnTo>
                  <a:lnTo>
                    <a:pt x="196146" y="2022"/>
                  </a:lnTo>
                  <a:close/>
                </a:path>
                <a:path w="230504" h="106679">
                  <a:moveTo>
                    <a:pt x="220113" y="13455"/>
                  </a:moveTo>
                  <a:lnTo>
                    <a:pt x="201967" y="13455"/>
                  </a:lnTo>
                  <a:lnTo>
                    <a:pt x="208788" y="18795"/>
                  </a:lnTo>
                  <a:lnTo>
                    <a:pt x="213443" y="29295"/>
                  </a:lnTo>
                  <a:lnTo>
                    <a:pt x="216001" y="45300"/>
                  </a:lnTo>
                  <a:lnTo>
                    <a:pt x="216534" y="67157"/>
                  </a:lnTo>
                  <a:lnTo>
                    <a:pt x="212988" y="82558"/>
                  </a:lnTo>
                  <a:lnTo>
                    <a:pt x="206397" y="92389"/>
                  </a:lnTo>
                  <a:lnTo>
                    <a:pt x="196702" y="95845"/>
                  </a:lnTo>
                  <a:lnTo>
                    <a:pt x="217880" y="95845"/>
                  </a:lnTo>
                  <a:lnTo>
                    <a:pt x="222153" y="89798"/>
                  </a:lnTo>
                  <a:lnTo>
                    <a:pt x="226748" y="76667"/>
                  </a:lnTo>
                  <a:lnTo>
                    <a:pt x="229368" y="59201"/>
                  </a:lnTo>
                  <a:lnTo>
                    <a:pt x="229887" y="37078"/>
                  </a:lnTo>
                  <a:lnTo>
                    <a:pt x="225720" y="22178"/>
                  </a:lnTo>
                  <a:lnTo>
                    <a:pt x="220113" y="13455"/>
                  </a:lnTo>
                  <a:close/>
                </a:path>
                <a:path w="230504" h="106679">
                  <a:moveTo>
                    <a:pt x="150526" y="73478"/>
                  </a:moveTo>
                  <a:lnTo>
                    <a:pt x="70289" y="73478"/>
                  </a:lnTo>
                  <a:lnTo>
                    <a:pt x="70289" y="82801"/>
                  </a:lnTo>
                  <a:lnTo>
                    <a:pt x="150526" y="82801"/>
                  </a:lnTo>
                  <a:lnTo>
                    <a:pt x="150526" y="73478"/>
                  </a:lnTo>
                  <a:close/>
                </a:path>
                <a:path w="230504" h="106679">
                  <a:moveTo>
                    <a:pt x="150526" y="43031"/>
                  </a:moveTo>
                  <a:lnTo>
                    <a:pt x="70289" y="43031"/>
                  </a:lnTo>
                  <a:lnTo>
                    <a:pt x="70289" y="52353"/>
                  </a:lnTo>
                  <a:lnTo>
                    <a:pt x="150526" y="52353"/>
                  </a:lnTo>
                  <a:lnTo>
                    <a:pt x="150526" y="43031"/>
                  </a:lnTo>
                  <a:close/>
                </a:path>
                <a:path w="230504" h="106679">
                  <a:moveTo>
                    <a:pt x="56457" y="0"/>
                  </a:moveTo>
                  <a:lnTo>
                    <a:pt x="0" y="0"/>
                  </a:lnTo>
                  <a:lnTo>
                    <a:pt x="0" y="104706"/>
                  </a:lnTo>
                  <a:lnTo>
                    <a:pt x="13689" y="104706"/>
                  </a:lnTo>
                  <a:lnTo>
                    <a:pt x="13689" y="57316"/>
                  </a:lnTo>
                  <a:lnTo>
                    <a:pt x="53195" y="57316"/>
                  </a:lnTo>
                  <a:lnTo>
                    <a:pt x="53195" y="46132"/>
                  </a:lnTo>
                  <a:lnTo>
                    <a:pt x="13689" y="46132"/>
                  </a:lnTo>
                  <a:lnTo>
                    <a:pt x="13689" y="11342"/>
                  </a:lnTo>
                  <a:lnTo>
                    <a:pt x="56457" y="11342"/>
                  </a:lnTo>
                  <a:lnTo>
                    <a:pt x="5645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87" name="object 83"/>
            <p:cNvSpPr/>
            <p:nvPr/>
          </p:nvSpPr>
          <p:spPr>
            <a:xfrm>
              <a:off x="3143278" y="4039727"/>
              <a:ext cx="160446" cy="81207"/>
            </a:xfrm>
            <a:custGeom>
              <a:avLst/>
              <a:gdLst/>
              <a:ahLst/>
              <a:cxnLst/>
              <a:rect l="l" t="t" r="r" b="b"/>
              <a:pathLst>
                <a:path w="207010" h="104775">
                  <a:moveTo>
                    <a:pt x="206650" y="16496"/>
                  </a:moveTo>
                  <a:lnTo>
                    <a:pt x="193438" y="16496"/>
                  </a:lnTo>
                  <a:lnTo>
                    <a:pt x="193438" y="104769"/>
                  </a:lnTo>
                  <a:lnTo>
                    <a:pt x="206650" y="104769"/>
                  </a:lnTo>
                  <a:lnTo>
                    <a:pt x="206650" y="16496"/>
                  </a:lnTo>
                  <a:close/>
                </a:path>
                <a:path w="207010" h="104775">
                  <a:moveTo>
                    <a:pt x="206650" y="3722"/>
                  </a:moveTo>
                  <a:lnTo>
                    <a:pt x="194999" y="3722"/>
                  </a:lnTo>
                  <a:lnTo>
                    <a:pt x="172906" y="15557"/>
                  </a:lnTo>
                  <a:lnTo>
                    <a:pt x="175564" y="25976"/>
                  </a:lnTo>
                  <a:lnTo>
                    <a:pt x="193121" y="16496"/>
                  </a:lnTo>
                  <a:lnTo>
                    <a:pt x="206650" y="16496"/>
                  </a:lnTo>
                  <a:lnTo>
                    <a:pt x="206650" y="3722"/>
                  </a:lnTo>
                  <a:close/>
                </a:path>
                <a:path w="207010" h="104775">
                  <a:moveTo>
                    <a:pt x="150526" y="73510"/>
                  </a:moveTo>
                  <a:lnTo>
                    <a:pt x="70289" y="73510"/>
                  </a:lnTo>
                  <a:lnTo>
                    <a:pt x="70289" y="82831"/>
                  </a:lnTo>
                  <a:lnTo>
                    <a:pt x="150526" y="82831"/>
                  </a:lnTo>
                  <a:lnTo>
                    <a:pt x="150526" y="73510"/>
                  </a:lnTo>
                  <a:close/>
                </a:path>
                <a:path w="207010" h="104775">
                  <a:moveTo>
                    <a:pt x="150526" y="43030"/>
                  </a:moveTo>
                  <a:lnTo>
                    <a:pt x="70289" y="43030"/>
                  </a:lnTo>
                  <a:lnTo>
                    <a:pt x="70289" y="52384"/>
                  </a:lnTo>
                  <a:lnTo>
                    <a:pt x="150526" y="52384"/>
                  </a:lnTo>
                  <a:lnTo>
                    <a:pt x="150526" y="43030"/>
                  </a:lnTo>
                  <a:close/>
                </a:path>
                <a:path w="207010" h="104775">
                  <a:moveTo>
                    <a:pt x="56457" y="0"/>
                  </a:moveTo>
                  <a:lnTo>
                    <a:pt x="0" y="0"/>
                  </a:lnTo>
                  <a:lnTo>
                    <a:pt x="0" y="104769"/>
                  </a:lnTo>
                  <a:lnTo>
                    <a:pt x="13689" y="104769"/>
                  </a:lnTo>
                  <a:lnTo>
                    <a:pt x="13689" y="57348"/>
                  </a:lnTo>
                  <a:lnTo>
                    <a:pt x="53195" y="57348"/>
                  </a:lnTo>
                  <a:lnTo>
                    <a:pt x="53195" y="46164"/>
                  </a:lnTo>
                  <a:lnTo>
                    <a:pt x="13689" y="46164"/>
                  </a:lnTo>
                  <a:lnTo>
                    <a:pt x="13689" y="11342"/>
                  </a:lnTo>
                  <a:lnTo>
                    <a:pt x="56457" y="11342"/>
                  </a:lnTo>
                  <a:lnTo>
                    <a:pt x="5645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 sz="1860"/>
            </a:p>
          </p:txBody>
        </p:sp>
        <p:sp>
          <p:nvSpPr>
            <p:cNvPr id="88" name="object 84"/>
            <p:cNvSpPr/>
            <p:nvPr/>
          </p:nvSpPr>
          <p:spPr>
            <a:xfrm>
              <a:off x="796761" y="1683038"/>
              <a:ext cx="2861455" cy="3565253"/>
            </a:xfrm>
            <a:custGeom>
              <a:avLst/>
              <a:gdLst/>
              <a:ahLst/>
              <a:cxnLst/>
              <a:rect l="l" t="t" r="r" b="b"/>
              <a:pathLst>
                <a:path w="3691890" h="4599940">
                  <a:moveTo>
                    <a:pt x="0" y="0"/>
                  </a:moveTo>
                  <a:lnTo>
                    <a:pt x="0" y="4599781"/>
                  </a:lnTo>
                  <a:lnTo>
                    <a:pt x="3691731" y="4599781"/>
                  </a:lnTo>
                  <a:lnTo>
                    <a:pt x="3691731" y="0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861001"/>
              </a:solidFill>
            </a:ln>
          </p:spPr>
          <p:txBody>
            <a:bodyPr wrap="square" lIns="0" tIns="0" rIns="0" bIns="0" rtlCol="0"/>
            <a:lstStyle/>
            <a:p>
              <a:endParaRPr sz="1860"/>
            </a:p>
          </p:txBody>
        </p:sp>
      </p:grpSp>
      <p:pic>
        <p:nvPicPr>
          <p:cNvPr id="93" name="Antihydrogen_Gravity.png"/>
          <p:cNvPicPr>
            <a:picLocks noChangeAspect="1"/>
          </p:cNvPicPr>
          <p:nvPr/>
        </p:nvPicPr>
        <p:blipFill rotWithShape="1">
          <a:blip r:embed="rId2"/>
          <a:srcRect l="101" t="10125" r="-101" b="-15"/>
          <a:stretch/>
        </p:blipFill>
        <p:spPr>
          <a:xfrm>
            <a:off x="4626630" y="2259063"/>
            <a:ext cx="4751149" cy="2888926"/>
          </a:xfrm>
          <a:prstGeom prst="rect">
            <a:avLst/>
          </a:prstGeom>
          <a:ln w="12700"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9" name="TextBox 88">
            <a:extLst>
              <a:ext uri="{FF2B5EF4-FFF2-40B4-BE49-F238E27FC236}">
                <a16:creationId xmlns:a16="http://schemas.microsoft.com/office/drawing/2014/main" id="{B94F3EE6-E36B-034B-875A-94BCBBF3B27E}"/>
              </a:ext>
            </a:extLst>
          </p:cNvPr>
          <p:cNvSpPr txBox="1"/>
          <p:nvPr/>
        </p:nvSpPr>
        <p:spPr>
          <a:xfrm>
            <a:off x="4610495" y="1817428"/>
            <a:ext cx="4767284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</a:rPr>
              <a:t>  </a:t>
            </a:r>
            <a:r>
              <a:rPr lang="en-US" sz="2000" b="1" dirty="0" err="1">
                <a:solidFill>
                  <a:srgbClr val="002060"/>
                </a:solidFill>
              </a:rPr>
              <a:t>gemessen</a:t>
            </a:r>
            <a:r>
              <a:rPr lang="en-US" sz="2000" b="1" dirty="0">
                <a:solidFill>
                  <a:srgbClr val="002060"/>
                </a:solidFill>
              </a:rPr>
              <a:t>:   </a:t>
            </a:r>
            <a:r>
              <a:rPr lang="en-US" sz="2000" b="1" dirty="0" err="1">
                <a:solidFill>
                  <a:srgbClr val="002060"/>
                </a:solidFill>
              </a:rPr>
              <a:t>erwartet</a:t>
            </a:r>
            <a:r>
              <a:rPr lang="en-US" sz="2000" b="1" dirty="0">
                <a:solidFill>
                  <a:srgbClr val="002060"/>
                </a:solidFill>
              </a:rPr>
              <a:t>:            </a:t>
            </a:r>
            <a:r>
              <a:rPr lang="en-US" sz="2000" b="1" dirty="0">
                <a:solidFill>
                  <a:srgbClr val="FF0000"/>
                </a:solidFill>
              </a:rPr>
              <a:t>???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99A380AB-6F70-3048-B9B8-04A2D6854D49}"/>
              </a:ext>
            </a:extLst>
          </p:cNvPr>
          <p:cNvSpPr txBox="1"/>
          <p:nvPr/>
        </p:nvSpPr>
        <p:spPr>
          <a:xfrm>
            <a:off x="1379086" y="1857353"/>
            <a:ext cx="1645002" cy="275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2060"/>
                </a:solidFill>
              </a:rPr>
              <a:t>(Anti)</a:t>
            </a:r>
            <a:r>
              <a:rPr lang="en-US" sz="1400" b="1" dirty="0" err="1">
                <a:solidFill>
                  <a:srgbClr val="002060"/>
                </a:solidFill>
              </a:rPr>
              <a:t>wasserstoff</a:t>
            </a:r>
            <a:endParaRPr lang="en-US" sz="1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1453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9D0C9-E093-3640-B823-C4303FA064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/>
              <a:t>Anwendung</a:t>
            </a:r>
            <a:r>
              <a:rPr lang="en-US"/>
              <a:t> von </a:t>
            </a:r>
            <a:r>
              <a:rPr lang="en-US" err="1"/>
              <a:t>Antiteilchen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B0426A-99FE-DE48-8D36-0DBD3C28D9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638" y="1189038"/>
            <a:ext cx="9599612" cy="2086743"/>
          </a:xfrm>
        </p:spPr>
        <p:txBody>
          <a:bodyPr/>
          <a:lstStyle/>
          <a:p>
            <a:r>
              <a:rPr lang="de-DE">
                <a:solidFill>
                  <a:srgbClr val="0000FF"/>
                </a:solidFill>
              </a:rPr>
              <a:t>Antiteilchen sind Alltag in der medizinischen Diagnostik!!!</a:t>
            </a:r>
          </a:p>
          <a:p>
            <a:r>
              <a:rPr lang="de-DE"/>
              <a:t>Positronen </a:t>
            </a:r>
            <a:r>
              <a:rPr lang="de-DE" err="1"/>
              <a:t>Emissions</a:t>
            </a:r>
            <a:r>
              <a:rPr lang="de-DE"/>
              <a:t> Tomographie (PET)</a:t>
            </a:r>
          </a:p>
          <a:p>
            <a:pPr lvl="2"/>
            <a:r>
              <a:rPr lang="de-DE"/>
              <a:t>entwickelt in den 1970er Jahren</a:t>
            </a:r>
          </a:p>
          <a:p>
            <a:pPr lvl="1"/>
            <a:r>
              <a:rPr lang="en-US" altLang="en-US" kern="1200" err="1">
                <a:solidFill>
                  <a:schemeClr val="tx1"/>
                </a:solidFill>
                <a:latin typeface="Luxi Sans" charset="0"/>
              </a:rPr>
              <a:t>Verwendung</a:t>
            </a:r>
            <a:r>
              <a:rPr lang="en-US" altLang="en-US" kern="1200">
                <a:solidFill>
                  <a:schemeClr val="tx1"/>
                </a:solidFill>
                <a:latin typeface="Luxi Sans" charset="0"/>
              </a:rPr>
              <a:t> von </a:t>
            </a:r>
            <a:r>
              <a:rPr lang="en-US" altLang="en-US" kern="1200" err="1">
                <a:solidFill>
                  <a:srgbClr val="FF0000"/>
                </a:solidFill>
                <a:latin typeface="Luxi Sans" charset="0"/>
              </a:rPr>
              <a:t>radioaktiv</a:t>
            </a:r>
            <a:r>
              <a:rPr lang="en-US" altLang="en-US" kern="120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US" altLang="en-US" kern="1200" err="1">
                <a:solidFill>
                  <a:srgbClr val="FF0000"/>
                </a:solidFill>
                <a:latin typeface="Luxi Sans" charset="0"/>
              </a:rPr>
              <a:t>markiertem</a:t>
            </a:r>
            <a:r>
              <a:rPr lang="en-US" altLang="en-US" kern="1200">
                <a:solidFill>
                  <a:srgbClr val="FF0000"/>
                </a:solidFill>
                <a:latin typeface="Luxi Sans" charset="0"/>
              </a:rPr>
              <a:t> Zucker</a:t>
            </a:r>
          </a:p>
          <a:p>
            <a:pPr lvl="2"/>
            <a:endParaRPr lang="de-DE"/>
          </a:p>
          <a:p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21BD9A5-9AC9-2B44-8C44-98A1AF8D7354}"/>
              </a:ext>
            </a:extLst>
          </p:cNvPr>
          <p:cNvSpPr txBox="1">
            <a:spLocks/>
          </p:cNvSpPr>
          <p:nvPr/>
        </p:nvSpPr>
        <p:spPr bwMode="auto">
          <a:xfrm>
            <a:off x="274638" y="3059757"/>
            <a:ext cx="4874239" cy="4499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400" b="1">
                <a:solidFill>
                  <a:srgbClr val="000080"/>
                </a:solidFill>
                <a:latin typeface="+mn-lt"/>
                <a:ea typeface="+mn-ea"/>
                <a:cs typeface="+mn-cs"/>
              </a:defRPr>
            </a:lvl1pPr>
            <a:lvl2pPr marL="785813" marR="0" indent="-28575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71000"/>
              <a:buFont typeface="Times New Roman" pitchFamily="16" charset="0"/>
              <a:buBlip>
                <a:blip r:embed="rId3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0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074738" marR="0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825"/>
              </a:spcAft>
              <a:buClr>
                <a:srgbClr val="000000"/>
              </a:buClr>
              <a:buSzPct val="33000"/>
              <a:buFont typeface="Times New Roman" pitchFamily="16" charset="0"/>
              <a:buBlip>
                <a:blip r:embed="rId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16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362075" marR="0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Tx/>
              <a:buFont typeface="Times New Roman" pitchFamily="16" charset="0"/>
              <a:buBlip>
                <a:blip r:embed="rId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1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lvl="2"/>
            <a:r>
              <a:rPr lang="en-US" altLang="en-US" kern="1200">
                <a:solidFill>
                  <a:schemeClr val="tx1"/>
                </a:solidFill>
                <a:latin typeface="Luxi Sans" charset="0"/>
              </a:rPr>
              <a:t>Zucker </a:t>
            </a:r>
            <a:r>
              <a:rPr lang="en-US" altLang="en-US" kern="1200" err="1">
                <a:solidFill>
                  <a:schemeClr val="tx1"/>
                </a:solidFill>
                <a:latin typeface="Luxi Sans" charset="0"/>
              </a:rPr>
              <a:t>ist</a:t>
            </a:r>
            <a:r>
              <a:rPr lang="en-US" altLang="en-US" kern="1200">
                <a:solidFill>
                  <a:schemeClr val="tx1"/>
                </a:solidFill>
                <a:latin typeface="Luxi Sans" charset="0"/>
              </a:rPr>
              <a:t> </a:t>
            </a:r>
            <a:r>
              <a:rPr lang="en-US" altLang="en-US" kern="1200" err="1">
                <a:solidFill>
                  <a:schemeClr val="tx1"/>
                </a:solidFill>
                <a:latin typeface="Luxi Sans" charset="0"/>
              </a:rPr>
              <a:t>bevorzugt</a:t>
            </a:r>
            <a:r>
              <a:rPr lang="en-US" altLang="en-US" kern="1200">
                <a:solidFill>
                  <a:schemeClr val="tx1"/>
                </a:solidFill>
                <a:latin typeface="Luxi Sans" charset="0"/>
              </a:rPr>
              <a:t> an </a:t>
            </a:r>
            <a:r>
              <a:rPr lang="en-US" altLang="en-US" kern="1200" err="1">
                <a:solidFill>
                  <a:schemeClr val="tx1"/>
                </a:solidFill>
                <a:latin typeface="Luxi Sans" charset="0"/>
              </a:rPr>
              <a:t>Stellen</a:t>
            </a:r>
            <a:r>
              <a:rPr lang="en-US" altLang="en-US" kern="1200">
                <a:solidFill>
                  <a:schemeClr val="tx1"/>
                </a:solidFill>
                <a:latin typeface="Luxi Sans" charset="0"/>
              </a:rPr>
              <a:t> </a:t>
            </a:r>
            <a:r>
              <a:rPr lang="en-US" altLang="en-US" kern="1200" err="1">
                <a:solidFill>
                  <a:schemeClr val="tx1"/>
                </a:solidFill>
                <a:latin typeface="Luxi Sans" charset="0"/>
              </a:rPr>
              <a:t>hohen</a:t>
            </a:r>
            <a:r>
              <a:rPr lang="en-US" altLang="en-US" kern="1200">
                <a:solidFill>
                  <a:schemeClr val="tx1"/>
                </a:solidFill>
                <a:latin typeface="Luxi Sans" charset="0"/>
              </a:rPr>
              <a:t> </a:t>
            </a:r>
            <a:r>
              <a:rPr lang="en-US" altLang="en-US" kern="1200" err="1">
                <a:solidFill>
                  <a:schemeClr val="tx1"/>
                </a:solidFill>
                <a:latin typeface="Luxi Sans" charset="0"/>
              </a:rPr>
              <a:t>Energiebedarfs</a:t>
            </a:r>
            <a:r>
              <a:rPr lang="en-US" altLang="en-US" kern="1200">
                <a:solidFill>
                  <a:schemeClr val="tx1"/>
                </a:solidFill>
                <a:latin typeface="Luxi Sans" charset="0"/>
              </a:rPr>
              <a:t> </a:t>
            </a:r>
            <a:r>
              <a:rPr lang="en-US" altLang="en-US" kern="1200" err="1">
                <a:solidFill>
                  <a:schemeClr val="tx1"/>
                </a:solidFill>
                <a:latin typeface="Luxi Sans" charset="0"/>
              </a:rPr>
              <a:t>vorhanden</a:t>
            </a:r>
            <a:endParaRPr lang="en-US" altLang="en-US" kern="1200">
              <a:solidFill>
                <a:schemeClr val="tx1"/>
              </a:solidFill>
              <a:latin typeface="Luxi Sans" charset="0"/>
            </a:endParaRPr>
          </a:p>
          <a:p>
            <a:pPr lvl="3"/>
            <a:r>
              <a:rPr lang="en-US" altLang="en-US" kern="1200" err="1">
                <a:solidFill>
                  <a:srgbClr val="0000FF"/>
                </a:solidFill>
                <a:latin typeface="Luxi Sans" charset="0"/>
              </a:rPr>
              <a:t>Gehirn</a:t>
            </a:r>
            <a:r>
              <a:rPr lang="en-US" altLang="en-US" kern="1200">
                <a:solidFill>
                  <a:srgbClr val="0000FF"/>
                </a:solidFill>
                <a:latin typeface="Luxi Sans" charset="0"/>
              </a:rPr>
              <a:t>, </a:t>
            </a:r>
            <a:r>
              <a:rPr lang="en-US" altLang="en-US" kern="1200">
                <a:solidFill>
                  <a:srgbClr val="FF0000"/>
                </a:solidFill>
                <a:latin typeface="Luxi Sans" charset="0"/>
              </a:rPr>
              <a:t>Tumor</a:t>
            </a:r>
            <a:endParaRPr lang="en-US" altLang="en-US" kern="1200">
              <a:solidFill>
                <a:srgbClr val="0000FF"/>
              </a:solidFill>
              <a:latin typeface="Luxi Sans" charset="0"/>
            </a:endParaRPr>
          </a:p>
          <a:p>
            <a:pPr lvl="2"/>
            <a:r>
              <a:rPr lang="en-US" altLang="en-US" kern="1200" baseline="30000">
                <a:solidFill>
                  <a:srgbClr val="FF0000"/>
                </a:solidFill>
                <a:latin typeface="Luxi Sans" charset="0"/>
              </a:rPr>
              <a:t>18</a:t>
            </a:r>
            <a:r>
              <a:rPr lang="en-US" altLang="en-US" kern="1200">
                <a:solidFill>
                  <a:srgbClr val="FF0000"/>
                </a:solidFill>
                <a:latin typeface="Luxi Sans" charset="0"/>
              </a:rPr>
              <a:t>Fl</a:t>
            </a:r>
            <a:r>
              <a:rPr lang="en-US" altLang="en-US">
                <a:solidFill>
                  <a:srgbClr val="FF0000"/>
                </a:solidFill>
                <a:latin typeface="Luxi Sans" charset="0"/>
              </a:rPr>
              <a:t>uor </a:t>
            </a:r>
            <a:r>
              <a:rPr lang="en-US" altLang="en-US" kern="1200" err="1">
                <a:solidFill>
                  <a:srgbClr val="FF0000"/>
                </a:solidFill>
                <a:latin typeface="Luxi Sans" charset="0"/>
              </a:rPr>
              <a:t>zerfällt</a:t>
            </a:r>
            <a:r>
              <a:rPr lang="en-US" altLang="en-US" kern="120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US" altLang="en-US" kern="1200" err="1">
                <a:solidFill>
                  <a:srgbClr val="FF0000"/>
                </a:solidFill>
                <a:latin typeface="Luxi Sans" charset="0"/>
              </a:rPr>
              <a:t>unter</a:t>
            </a:r>
            <a:r>
              <a:rPr lang="en-US" altLang="en-US" kern="120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US" altLang="en-US" kern="1200" err="1">
                <a:solidFill>
                  <a:srgbClr val="FF0000"/>
                </a:solidFill>
                <a:latin typeface="Luxi Sans" charset="0"/>
              </a:rPr>
              <a:t>Aussendung</a:t>
            </a:r>
            <a:r>
              <a:rPr lang="en-US" altLang="en-US" kern="120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US" altLang="en-US" kern="1200" err="1">
                <a:solidFill>
                  <a:srgbClr val="FF0000"/>
                </a:solidFill>
                <a:latin typeface="Luxi Sans" charset="0"/>
              </a:rPr>
              <a:t>eines</a:t>
            </a:r>
            <a:r>
              <a:rPr lang="en-US" altLang="en-US" kern="1200">
                <a:solidFill>
                  <a:srgbClr val="FF0000"/>
                </a:solidFill>
                <a:latin typeface="Luxi Sans" charset="0"/>
              </a:rPr>
              <a:t> Positrons (</a:t>
            </a:r>
            <a:r>
              <a:rPr lang="en-US" altLang="en-US" kern="1200" err="1">
                <a:solidFill>
                  <a:srgbClr val="FF0000"/>
                </a:solidFill>
                <a:latin typeface="Luxi Sans" charset="0"/>
              </a:rPr>
              <a:t>Antiteilchen</a:t>
            </a:r>
            <a:r>
              <a:rPr lang="en-US" altLang="en-US" kern="1200">
                <a:solidFill>
                  <a:srgbClr val="FF0000"/>
                </a:solidFill>
                <a:latin typeface="Luxi Sans" charset="0"/>
              </a:rPr>
              <a:t>!!!)</a:t>
            </a:r>
          </a:p>
          <a:p>
            <a:pPr lvl="2"/>
            <a:r>
              <a:rPr lang="en-US" altLang="en-US" kern="1200">
                <a:solidFill>
                  <a:srgbClr val="FF0000"/>
                </a:solidFill>
                <a:latin typeface="Luxi Sans" charset="0"/>
              </a:rPr>
              <a:t>Annihilation</a:t>
            </a:r>
            <a:r>
              <a:rPr lang="en-US" altLang="en-US" kern="120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altLang="en-US" kern="1200" err="1">
                <a:solidFill>
                  <a:srgbClr val="0000FF"/>
                </a:solidFill>
                <a:latin typeface="Luxi Sans" charset="0"/>
              </a:rPr>
              <a:t>mit</a:t>
            </a:r>
            <a:r>
              <a:rPr lang="en-US" altLang="en-US" kern="120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altLang="en-US" kern="1200" err="1">
                <a:solidFill>
                  <a:srgbClr val="0000FF"/>
                </a:solidFill>
                <a:latin typeface="Luxi Sans" charset="0"/>
              </a:rPr>
              <a:t>Elektron</a:t>
            </a:r>
            <a:r>
              <a:rPr lang="en-US" altLang="en-US" kern="120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altLang="en-US" kern="1200" err="1">
                <a:solidFill>
                  <a:srgbClr val="0000FF"/>
                </a:solidFill>
                <a:latin typeface="Luxi Sans" charset="0"/>
              </a:rPr>
              <a:t>unter</a:t>
            </a:r>
            <a:r>
              <a:rPr lang="en-US" altLang="en-US" kern="120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altLang="en-US" kern="1200" err="1">
                <a:solidFill>
                  <a:srgbClr val="0000FF"/>
                </a:solidFill>
                <a:latin typeface="Luxi Sans" charset="0"/>
              </a:rPr>
              <a:t>Aussendung</a:t>
            </a:r>
            <a:r>
              <a:rPr lang="en-US" altLang="en-US" kern="120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altLang="en-US" kern="1200" err="1">
                <a:solidFill>
                  <a:srgbClr val="0000FF"/>
                </a:solidFill>
                <a:latin typeface="Luxi Sans" charset="0"/>
              </a:rPr>
              <a:t>zweier</a:t>
            </a:r>
            <a:r>
              <a:rPr lang="en-US" altLang="en-US" kern="120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altLang="en-US" kern="1200" err="1">
                <a:solidFill>
                  <a:srgbClr val="0000FF"/>
                </a:solidFill>
                <a:latin typeface="Luxi Sans" charset="0"/>
              </a:rPr>
              <a:t>Photonen</a:t>
            </a:r>
            <a:endParaRPr lang="en-US" altLang="en-US" kern="1200">
              <a:solidFill>
                <a:srgbClr val="0000FF"/>
              </a:solidFill>
              <a:latin typeface="Luxi Sans" charset="0"/>
            </a:endParaRPr>
          </a:p>
          <a:p>
            <a:pPr marL="647700" lvl="2" indent="0">
              <a:buNone/>
            </a:pPr>
            <a:endParaRPr lang="en-US" altLang="en-US" kern="1200">
              <a:solidFill>
                <a:srgbClr val="0000FF"/>
              </a:solidFill>
              <a:latin typeface="Luxi Sans" charset="0"/>
            </a:endParaRPr>
          </a:p>
          <a:p>
            <a:pPr marL="647700" lvl="2" indent="0">
              <a:buNone/>
            </a:pPr>
            <a:endParaRPr lang="en-US" altLang="en-US">
              <a:solidFill>
                <a:srgbClr val="0000FF"/>
              </a:solidFill>
              <a:latin typeface="Luxi Sans" charset="0"/>
            </a:endParaRPr>
          </a:p>
          <a:p>
            <a:pPr marL="647700" lvl="2" indent="0">
              <a:buNone/>
            </a:pPr>
            <a:endParaRPr lang="en-US" altLang="en-US" kern="1200">
              <a:solidFill>
                <a:srgbClr val="0000FF"/>
              </a:solidFill>
              <a:latin typeface="Luxi Sans" charset="0"/>
            </a:endParaRPr>
          </a:p>
          <a:p>
            <a:pPr marL="647700" lvl="2" indent="0">
              <a:buNone/>
            </a:pPr>
            <a:endParaRPr lang="en-US" altLang="en-US" kern="1200">
              <a:solidFill>
                <a:srgbClr val="0000FF"/>
              </a:solidFill>
              <a:latin typeface="Luxi Sans" charset="0"/>
            </a:endParaRPr>
          </a:p>
          <a:p>
            <a:pPr lvl="2"/>
            <a:r>
              <a:rPr lang="en-US" altLang="en-US" kern="1200" err="1">
                <a:solidFill>
                  <a:srgbClr val="0000FF"/>
                </a:solidFill>
                <a:latin typeface="Luxi Sans" charset="0"/>
              </a:rPr>
              <a:t>Nachweis</a:t>
            </a:r>
            <a:r>
              <a:rPr lang="en-US" altLang="en-US" kern="1200">
                <a:solidFill>
                  <a:srgbClr val="0000FF"/>
                </a:solidFill>
                <a:latin typeface="Luxi Sans" charset="0"/>
              </a:rPr>
              <a:t> der </a:t>
            </a:r>
            <a:r>
              <a:rPr lang="en-US" altLang="en-US" kern="1200" err="1">
                <a:solidFill>
                  <a:srgbClr val="0000FF"/>
                </a:solidFill>
                <a:latin typeface="Luxi Sans" charset="0"/>
              </a:rPr>
              <a:t>Photonen</a:t>
            </a:r>
            <a:r>
              <a:rPr lang="en-US" altLang="en-US" kern="120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altLang="en-US" kern="1200" err="1">
                <a:solidFill>
                  <a:srgbClr val="0000FF"/>
                </a:solidFill>
                <a:latin typeface="Luxi Sans" charset="0"/>
              </a:rPr>
              <a:t>durch</a:t>
            </a:r>
            <a:r>
              <a:rPr lang="en-US" altLang="en-US" kern="120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altLang="en-US" kern="1200" err="1">
                <a:solidFill>
                  <a:srgbClr val="0000FF"/>
                </a:solidFill>
                <a:latin typeface="Luxi Sans" charset="0"/>
              </a:rPr>
              <a:t>Detektor</a:t>
            </a:r>
            <a:r>
              <a:rPr lang="en-US" altLang="en-US" kern="1200">
                <a:solidFill>
                  <a:srgbClr val="0000FF"/>
                </a:solidFill>
                <a:latin typeface="Luxi Sans" charset="0"/>
              </a:rPr>
              <a:t>, </a:t>
            </a:r>
            <a:r>
              <a:rPr lang="en-US" altLang="en-US" kern="1200" err="1">
                <a:solidFill>
                  <a:srgbClr val="0000FF"/>
                </a:solidFill>
                <a:latin typeface="Luxi Sans" charset="0"/>
              </a:rPr>
              <a:t>damit</a:t>
            </a:r>
            <a:r>
              <a:rPr lang="en-US" altLang="en-US" kern="120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altLang="en-US" kern="1200" err="1">
                <a:solidFill>
                  <a:srgbClr val="FF0000"/>
                </a:solidFill>
                <a:latin typeface="Luxi Sans" charset="0"/>
              </a:rPr>
              <a:t>Rekonstruktion</a:t>
            </a:r>
            <a:r>
              <a:rPr lang="en-US" altLang="en-US" kern="1200">
                <a:solidFill>
                  <a:srgbClr val="FF0000"/>
                </a:solidFill>
                <a:latin typeface="Luxi Sans" charset="0"/>
              </a:rPr>
              <a:t> der </a:t>
            </a:r>
            <a:r>
              <a:rPr lang="en-US" altLang="en-US" kern="1200" err="1">
                <a:solidFill>
                  <a:srgbClr val="FF0000"/>
                </a:solidFill>
                <a:latin typeface="Luxi Sans" charset="0"/>
              </a:rPr>
              <a:t>Orte</a:t>
            </a:r>
            <a:r>
              <a:rPr lang="en-US" altLang="en-US" kern="120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US" altLang="en-US" kern="1200" err="1">
                <a:solidFill>
                  <a:srgbClr val="FF0000"/>
                </a:solidFill>
                <a:latin typeface="Luxi Sans" charset="0"/>
              </a:rPr>
              <a:t>hohen</a:t>
            </a:r>
            <a:r>
              <a:rPr lang="en-US" altLang="en-US" kern="120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US" altLang="en-US" kern="1200" err="1">
                <a:solidFill>
                  <a:srgbClr val="FF0000"/>
                </a:solidFill>
                <a:latin typeface="Luxi Sans" charset="0"/>
              </a:rPr>
              <a:t>Energiebedarfs</a:t>
            </a:r>
            <a:r>
              <a:rPr lang="en-US" altLang="en-US" kern="120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US" altLang="en-US" kern="1200" err="1">
                <a:solidFill>
                  <a:srgbClr val="0000FF"/>
                </a:solidFill>
                <a:latin typeface="Luxi Sans" charset="0"/>
              </a:rPr>
              <a:t>im</a:t>
            </a:r>
            <a:r>
              <a:rPr lang="en-US" altLang="en-US" kern="120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altLang="en-US" kern="1200" err="1">
                <a:solidFill>
                  <a:srgbClr val="0000FF"/>
                </a:solidFill>
                <a:latin typeface="Luxi Sans" charset="0"/>
              </a:rPr>
              <a:t>Körper</a:t>
            </a:r>
            <a:endParaRPr lang="en-US" altLang="en-US" kern="1200">
              <a:solidFill>
                <a:srgbClr val="0000FF"/>
              </a:solidFill>
              <a:latin typeface="Luxi Sans" charset="0"/>
            </a:endParaRPr>
          </a:p>
          <a:p>
            <a:pPr lvl="2"/>
            <a:endParaRPr lang="de-DE" kern="0"/>
          </a:p>
          <a:p>
            <a:endParaRPr lang="en-US" kern="0"/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id="{AD2CE086-09CC-3A42-A61A-430A46BC0CA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552" y="1707455"/>
            <a:ext cx="2087562" cy="20637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EA3D7B3-587A-BC49-BDB5-6F0C2B442F0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3513" y="3945482"/>
            <a:ext cx="4450737" cy="326155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DDD4DDF8-EFDC-ED49-942F-F09DA7315548}"/>
              </a:ext>
            </a:extLst>
          </p:cNvPr>
          <p:cNvSpPr/>
          <p:nvPr/>
        </p:nvSpPr>
        <p:spPr bwMode="auto">
          <a:xfrm>
            <a:off x="7920632" y="3224266"/>
            <a:ext cx="1037770" cy="699587"/>
          </a:xfrm>
          <a:prstGeom prst="ellipse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FA561F6-FAE2-A644-9EC0-F43EAC34307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7904" y="5087310"/>
            <a:ext cx="298450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17">
            <a:extLst>
              <a:ext uri="{FF2B5EF4-FFF2-40B4-BE49-F238E27FC236}">
                <a16:creationId xmlns:a16="http://schemas.microsoft.com/office/drawing/2014/main" id="{F62662E3-0F97-E744-BE1D-5CA84F6346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92419" y="5899153"/>
            <a:ext cx="1393776" cy="332113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0" tIns="34014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9pPr>
          </a:lstStyle>
          <a:p>
            <a:pPr defTabSz="449170" hangingPunct="0">
              <a:lnSpc>
                <a:spcPct val="85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b="1">
                <a:solidFill>
                  <a:srgbClr val="000090"/>
                </a:solidFill>
                <a:latin typeface="Luxi Sans" charset="0"/>
              </a:rPr>
              <a:t> mc</a:t>
            </a:r>
            <a:r>
              <a:rPr lang="en-US" b="1" baseline="30000">
                <a:solidFill>
                  <a:srgbClr val="000090"/>
                </a:solidFill>
                <a:latin typeface="Luxi Sans" charset="0"/>
              </a:rPr>
              <a:t>2 </a:t>
            </a:r>
            <a:r>
              <a:rPr lang="en-US" b="1">
                <a:solidFill>
                  <a:srgbClr val="000090"/>
                </a:solidFill>
                <a:latin typeface="Luxi Sans" charset="0"/>
                <a:sym typeface="Wingdings" panose="05000000000000000000" pitchFamily="2" charset="2"/>
              </a:rPr>
              <a:t> E </a:t>
            </a:r>
            <a:endParaRPr lang="en-US" b="1" baseline="30000">
              <a:solidFill>
                <a:srgbClr val="000090"/>
              </a:solidFill>
              <a:latin typeface="Luxi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695890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A61875-70FF-9A47-BA4D-F9127FCAB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Positronen </a:t>
            </a:r>
            <a:r>
              <a:rPr lang="de-DE" err="1"/>
              <a:t>Emissions</a:t>
            </a:r>
            <a:r>
              <a:rPr lang="de-DE"/>
              <a:t> Tomographie 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E5B329-AE67-D14D-A942-74C2ABCE39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638" y="1189038"/>
            <a:ext cx="9599612" cy="502567"/>
          </a:xfrm>
        </p:spPr>
        <p:txBody>
          <a:bodyPr/>
          <a:lstStyle/>
          <a:p>
            <a:r>
              <a:rPr lang="en-US" err="1"/>
              <a:t>Visualisierung</a:t>
            </a:r>
            <a:r>
              <a:rPr lang="en-US"/>
              <a:t> von </a:t>
            </a:r>
            <a:r>
              <a:rPr lang="en-US" err="1"/>
              <a:t>Bereichen</a:t>
            </a:r>
            <a:r>
              <a:rPr lang="en-US"/>
              <a:t> </a:t>
            </a:r>
            <a:r>
              <a:rPr lang="en-US" err="1"/>
              <a:t>hohen</a:t>
            </a:r>
            <a:r>
              <a:rPr lang="en-US"/>
              <a:t> </a:t>
            </a:r>
            <a:r>
              <a:rPr lang="en-US" err="1"/>
              <a:t>Energiebedarfs</a:t>
            </a:r>
            <a:r>
              <a:rPr lang="en-US"/>
              <a:t> </a:t>
            </a:r>
            <a:r>
              <a:rPr lang="en-US" err="1"/>
              <a:t>im</a:t>
            </a:r>
            <a:r>
              <a:rPr lang="en-US"/>
              <a:t> </a:t>
            </a:r>
            <a:r>
              <a:rPr lang="en-US" err="1"/>
              <a:t>Körper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4B49678-B002-F74F-A194-6973C0FB24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4448" y="2014435"/>
            <a:ext cx="3456386" cy="52078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73C5CF7-D00B-5A44-9AD0-1CDCD48FB98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891"/>
          <a:stretch/>
        </p:blipFill>
        <p:spPr>
          <a:xfrm>
            <a:off x="575816" y="2051645"/>
            <a:ext cx="3816425" cy="170396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6C180FB-98C3-8C4F-854E-863E8DF4C45F}"/>
              </a:ext>
            </a:extLst>
          </p:cNvPr>
          <p:cNvCxnSpPr>
            <a:cxnSpLocks/>
          </p:cNvCxnSpPr>
          <p:nvPr/>
        </p:nvCxnSpPr>
        <p:spPr bwMode="auto">
          <a:xfrm>
            <a:off x="5910472" y="6300117"/>
            <a:ext cx="1434096" cy="504056"/>
          </a:xfrm>
          <a:prstGeom prst="straightConnector1">
            <a:avLst/>
          </a:prstGeom>
          <a:solidFill>
            <a:srgbClr val="00B8FF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B97CD69-C529-F745-8789-3143EBEDABFF}"/>
              </a:ext>
            </a:extLst>
          </p:cNvPr>
          <p:cNvSpPr txBox="1">
            <a:spLocks/>
          </p:cNvSpPr>
          <p:nvPr/>
        </p:nvSpPr>
        <p:spPr bwMode="auto">
          <a:xfrm>
            <a:off x="194406" y="1691604"/>
            <a:ext cx="5205945" cy="5439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400" b="1">
                <a:solidFill>
                  <a:srgbClr val="000080"/>
                </a:solidFill>
                <a:latin typeface="+mn-lt"/>
                <a:ea typeface="+mn-ea"/>
                <a:cs typeface="+mn-cs"/>
              </a:defRPr>
            </a:lvl1pPr>
            <a:lvl2pPr marL="785813" marR="0" indent="-28575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71000"/>
              <a:buFont typeface="Times New Roman" pitchFamily="16" charset="0"/>
              <a:buBlip>
                <a:blip r:embed="rId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0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074738" marR="0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825"/>
              </a:spcAft>
              <a:buClr>
                <a:srgbClr val="000000"/>
              </a:buClr>
              <a:buSzPct val="33000"/>
              <a:buFont typeface="Times New Roman" pitchFamily="16" charset="0"/>
              <a:buBlip>
                <a:blip r:embed="rId6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16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362075" marR="0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Tx/>
              <a:buFont typeface="Times New Roman" pitchFamily="16" charset="0"/>
              <a:buBlip>
                <a:blip r:embed="rId7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1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647700" lvl="2" indent="0">
              <a:buNone/>
            </a:pPr>
            <a:r>
              <a:rPr lang="en-US" kern="0" dirty="0" err="1"/>
              <a:t>erster</a:t>
            </a:r>
            <a:r>
              <a:rPr lang="en-US" kern="0" dirty="0"/>
              <a:t> 2D PET Scan </a:t>
            </a:r>
            <a:r>
              <a:rPr lang="en-US" kern="0" dirty="0" err="1"/>
              <a:t>einer</a:t>
            </a:r>
            <a:r>
              <a:rPr lang="en-US" kern="0" dirty="0"/>
              <a:t> Maus am CERN 1977</a:t>
            </a:r>
          </a:p>
          <a:p>
            <a:pPr marL="647700" lvl="2" indent="0">
              <a:buNone/>
            </a:pPr>
            <a:endParaRPr lang="en-US" kern="0" dirty="0"/>
          </a:p>
          <a:p>
            <a:pPr lvl="2"/>
            <a:endParaRPr lang="en-US" kern="0" dirty="0"/>
          </a:p>
          <a:p>
            <a:pPr lvl="2"/>
            <a:endParaRPr lang="en-US" kern="0" dirty="0"/>
          </a:p>
          <a:p>
            <a:pPr lvl="2"/>
            <a:endParaRPr lang="en-US" kern="0" dirty="0"/>
          </a:p>
          <a:p>
            <a:pPr lvl="2"/>
            <a:endParaRPr lang="en-US" kern="0" dirty="0"/>
          </a:p>
          <a:p>
            <a:pPr lvl="2"/>
            <a:endParaRPr lang="en-US" kern="0" dirty="0"/>
          </a:p>
          <a:p>
            <a:pPr marL="647700" lvl="2" indent="0">
              <a:buNone/>
            </a:pPr>
            <a:r>
              <a:rPr lang="en-US" kern="0" dirty="0" err="1"/>
              <a:t>heutiger</a:t>
            </a:r>
            <a:r>
              <a:rPr lang="en-US" kern="0" dirty="0"/>
              <a:t> 2D PET Scan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7AC4D082-AF82-CF4F-B0A6-FFD68BD6861F}"/>
              </a:ext>
            </a:extLst>
          </p:cNvPr>
          <p:cNvSpPr txBox="1">
            <a:spLocks/>
          </p:cNvSpPr>
          <p:nvPr/>
        </p:nvSpPr>
        <p:spPr>
          <a:xfrm>
            <a:off x="5552885" y="1638633"/>
            <a:ext cx="4321365" cy="5942012"/>
          </a:xfrm>
          <a:prstGeom prst="rect">
            <a:avLst/>
          </a:prstGeom>
        </p:spPr>
        <p:txBody>
          <a:bodyPr/>
          <a:lstStyle>
            <a:lvl1pPr marL="142875" marR="0" indent="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400" b="1">
                <a:solidFill>
                  <a:srgbClr val="000080"/>
                </a:solidFill>
                <a:latin typeface="+mn-lt"/>
                <a:ea typeface="+mn-ea"/>
                <a:cs typeface="+mn-cs"/>
              </a:defRPr>
            </a:lvl1pPr>
            <a:lvl2pPr marL="785813" marR="0" indent="-28575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71000"/>
              <a:buFont typeface="Times New Roman" pitchFamily="16" charset="0"/>
              <a:buBlip>
                <a:blip r:embed="rId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0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074738" marR="0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825"/>
              </a:spcAft>
              <a:buClr>
                <a:srgbClr val="000000"/>
              </a:buClr>
              <a:buSzPct val="33000"/>
              <a:buFont typeface="Times New Roman" pitchFamily="16" charset="0"/>
              <a:buBlip>
                <a:blip r:embed="rId6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16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362075" marR="0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Tx/>
              <a:buFont typeface="Times New Roman" pitchFamily="16" charset="0"/>
              <a:buBlip>
                <a:blip r:embed="rId7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1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647700" lvl="2" indent="0">
              <a:buNone/>
            </a:pPr>
            <a:r>
              <a:rPr lang="en-US" kern="0" err="1"/>
              <a:t>heutige</a:t>
            </a:r>
            <a:r>
              <a:rPr lang="en-US" kern="0"/>
              <a:t> 3D </a:t>
            </a:r>
            <a:r>
              <a:rPr lang="en-US" kern="0" err="1"/>
              <a:t>Visualisierung</a:t>
            </a:r>
            <a:endParaRPr lang="en-US" kern="0"/>
          </a:p>
        </p:txBody>
      </p:sp>
      <p:sp>
        <p:nvSpPr>
          <p:cNvPr id="13" name="Shape 475">
            <a:extLst>
              <a:ext uri="{FF2B5EF4-FFF2-40B4-BE49-F238E27FC236}">
                <a16:creationId xmlns:a16="http://schemas.microsoft.com/office/drawing/2014/main" id="{B0007462-9AC6-9C42-8508-1CA7444D57BC}"/>
              </a:ext>
            </a:extLst>
          </p:cNvPr>
          <p:cNvSpPr/>
          <p:nvPr/>
        </p:nvSpPr>
        <p:spPr>
          <a:xfrm>
            <a:off x="4934665" y="5886450"/>
            <a:ext cx="1487587" cy="312393"/>
          </a:xfrm>
          <a:prstGeom prst="rect">
            <a:avLst/>
          </a:prstGeom>
          <a:solidFill>
            <a:srgbClr val="FFFF00"/>
          </a:solidFill>
          <a:ln w="12700">
            <a:solidFill>
              <a:srgbClr val="002060"/>
            </a:solidFill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 defTabSz="584200">
              <a:defRPr sz="3600">
                <a:solidFill>
                  <a:srgbClr val="FFFFFF"/>
                </a:solidFill>
                <a:latin typeface="+mj-lt"/>
                <a:ea typeface="+mj-ea"/>
                <a:cs typeface="+mj-cs"/>
                <a:sym typeface="Eurostil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1800" b="1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Urin</a:t>
            </a:r>
            <a:r>
              <a:rPr lang="en-US" sz="18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en-US" sz="1800" b="1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Blase</a:t>
            </a:r>
            <a:endParaRPr lang="en-US" sz="1800" b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634154E-489B-8C40-81F1-22AA5BE4F9D2}"/>
              </a:ext>
            </a:extLst>
          </p:cNvPr>
          <p:cNvCxnSpPr>
            <a:cxnSpLocks/>
          </p:cNvCxnSpPr>
          <p:nvPr/>
        </p:nvCxnSpPr>
        <p:spPr bwMode="auto">
          <a:xfrm>
            <a:off x="5580372" y="4391199"/>
            <a:ext cx="1368152" cy="302904"/>
          </a:xfrm>
          <a:prstGeom prst="straightConnector1">
            <a:avLst/>
          </a:prstGeom>
          <a:solidFill>
            <a:srgbClr val="00B8FF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Shape 475">
            <a:extLst>
              <a:ext uri="{FF2B5EF4-FFF2-40B4-BE49-F238E27FC236}">
                <a16:creationId xmlns:a16="http://schemas.microsoft.com/office/drawing/2014/main" id="{C00AC5F4-6863-3640-9E4F-FE62DA100890}"/>
              </a:ext>
            </a:extLst>
          </p:cNvPr>
          <p:cNvSpPr/>
          <p:nvPr/>
        </p:nvSpPr>
        <p:spPr>
          <a:xfrm>
            <a:off x="4505233" y="3958772"/>
            <a:ext cx="2039020" cy="312393"/>
          </a:xfrm>
          <a:prstGeom prst="rect">
            <a:avLst/>
          </a:prstGeom>
          <a:solidFill>
            <a:srgbClr val="FFFF00"/>
          </a:solidFill>
          <a:ln w="12700">
            <a:solidFill>
              <a:srgbClr val="002060"/>
            </a:solidFill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 defTabSz="584200">
              <a:defRPr sz="3600">
                <a:solidFill>
                  <a:srgbClr val="FFFFFF"/>
                </a:solidFill>
                <a:latin typeface="+mj-lt"/>
                <a:ea typeface="+mj-ea"/>
                <a:cs typeface="+mj-cs"/>
                <a:sym typeface="Eurostil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18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Leber-Metastasen</a:t>
            </a:r>
            <a:endParaRPr lang="en-US" sz="1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bject 7">
            <a:extLst>
              <a:ext uri="{FF2B5EF4-FFF2-40B4-BE49-F238E27FC236}">
                <a16:creationId xmlns:a16="http://schemas.microsoft.com/office/drawing/2014/main" id="{3BB40588-0F4A-7E42-8483-611005F0C8CC}"/>
              </a:ext>
            </a:extLst>
          </p:cNvPr>
          <p:cNvSpPr>
            <a:spLocks noChangeAspect="1"/>
          </p:cNvSpPr>
          <p:nvPr/>
        </p:nvSpPr>
        <p:spPr>
          <a:xfrm>
            <a:off x="575816" y="4359945"/>
            <a:ext cx="3816425" cy="286231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6573154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F9E6B-37B8-9740-A076-080614967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Hadron-</a:t>
            </a:r>
            <a:r>
              <a:rPr lang="en-US" dirty="0" err="1"/>
              <a:t>Therapie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D933B7-95AD-284D-83D2-52241B0A63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Tumorbehandlung</a:t>
            </a:r>
            <a:r>
              <a:rPr lang="en-US" dirty="0"/>
              <a:t> </a:t>
            </a:r>
            <a:r>
              <a:rPr lang="en-US" dirty="0" err="1"/>
              <a:t>mit</a:t>
            </a:r>
            <a:r>
              <a:rPr lang="en-US" dirty="0"/>
              <a:t> </a:t>
            </a:r>
            <a:r>
              <a:rPr lang="en-US" dirty="0" err="1"/>
              <a:t>Protonenstrahlen</a:t>
            </a:r>
            <a:r>
              <a:rPr lang="en-US" dirty="0"/>
              <a:t> </a:t>
            </a:r>
            <a:r>
              <a:rPr lang="en-US" dirty="0" err="1"/>
              <a:t>oder</a:t>
            </a:r>
            <a:r>
              <a:rPr lang="en-US" dirty="0"/>
              <a:t> (</a:t>
            </a:r>
            <a:r>
              <a:rPr lang="en-US" dirty="0" err="1"/>
              <a:t>besser</a:t>
            </a:r>
            <a:r>
              <a:rPr lang="en-US" dirty="0"/>
              <a:t>) </a:t>
            </a:r>
            <a:r>
              <a:rPr lang="en-US" dirty="0" err="1"/>
              <a:t>Teilchenstrahlen</a:t>
            </a:r>
            <a:r>
              <a:rPr lang="en-US" dirty="0"/>
              <a:t> </a:t>
            </a:r>
            <a:r>
              <a:rPr lang="en-US" dirty="0" err="1"/>
              <a:t>aus</a:t>
            </a:r>
            <a:r>
              <a:rPr lang="en-US" dirty="0"/>
              <a:t> </a:t>
            </a:r>
            <a:r>
              <a:rPr lang="en-US" dirty="0" err="1"/>
              <a:t>Kohlenstoff-Ionen</a:t>
            </a:r>
            <a:endParaRPr lang="en-US" dirty="0"/>
          </a:p>
          <a:p>
            <a:pPr lvl="1"/>
            <a:r>
              <a:rPr lang="en-US" dirty="0" err="1"/>
              <a:t>Vorteile</a:t>
            </a:r>
            <a:r>
              <a:rPr lang="en-US" dirty="0"/>
              <a:t> </a:t>
            </a:r>
            <a:r>
              <a:rPr lang="en-US" dirty="0" err="1"/>
              <a:t>gegenüber</a:t>
            </a:r>
            <a:r>
              <a:rPr lang="en-US" dirty="0"/>
              <a:t> </a:t>
            </a:r>
            <a:r>
              <a:rPr lang="en-US" dirty="0" err="1"/>
              <a:t>Röntgenstrahlen</a:t>
            </a:r>
            <a:endParaRPr lang="en-US" dirty="0"/>
          </a:p>
          <a:p>
            <a:pPr lvl="2"/>
            <a:r>
              <a:rPr lang="en-US" dirty="0" err="1"/>
              <a:t>Eindringtiefe</a:t>
            </a:r>
            <a:r>
              <a:rPr lang="en-US" dirty="0"/>
              <a:t> </a:t>
            </a:r>
            <a:r>
              <a:rPr lang="en-US" dirty="0" err="1"/>
              <a:t>steuerbar</a:t>
            </a:r>
            <a:r>
              <a:rPr lang="en-US" dirty="0"/>
              <a:t> (</a:t>
            </a:r>
            <a:r>
              <a:rPr lang="en-US" dirty="0" err="1"/>
              <a:t>über</a:t>
            </a:r>
            <a:r>
              <a:rPr lang="en-US" dirty="0"/>
              <a:t> </a:t>
            </a:r>
            <a:r>
              <a:rPr lang="en-US" dirty="0" err="1"/>
              <a:t>Energie</a:t>
            </a:r>
            <a:r>
              <a:rPr lang="en-US" dirty="0"/>
              <a:t> der </a:t>
            </a:r>
            <a:r>
              <a:rPr lang="en-US" dirty="0" err="1"/>
              <a:t>Ionen</a:t>
            </a:r>
            <a:r>
              <a:rPr lang="en-US" dirty="0"/>
              <a:t>)</a:t>
            </a:r>
          </a:p>
          <a:p>
            <a:pPr lvl="2"/>
            <a:r>
              <a:rPr lang="en-US" dirty="0" err="1"/>
              <a:t>dadurch</a:t>
            </a:r>
            <a:r>
              <a:rPr lang="en-US" dirty="0"/>
              <a:t> </a:t>
            </a:r>
            <a:r>
              <a:rPr lang="en-US" dirty="0" err="1"/>
              <a:t>maximale</a:t>
            </a:r>
            <a:r>
              <a:rPr lang="en-US" dirty="0"/>
              <a:t> </a:t>
            </a:r>
            <a:r>
              <a:rPr lang="en-US" dirty="0" err="1"/>
              <a:t>Energie</a:t>
            </a:r>
            <a:r>
              <a:rPr lang="en-US" dirty="0"/>
              <a:t> </a:t>
            </a:r>
            <a:r>
              <a:rPr lang="en-US" dirty="0" err="1"/>
              <a:t>gezielt</a:t>
            </a:r>
            <a:r>
              <a:rPr lang="en-US" dirty="0"/>
              <a:t> auf Tumor</a:t>
            </a:r>
          </a:p>
          <a:p>
            <a:pPr lvl="2"/>
            <a:r>
              <a:rPr lang="en-US" dirty="0" err="1"/>
              <a:t>weniger</a:t>
            </a:r>
            <a:r>
              <a:rPr lang="en-US" dirty="0"/>
              <a:t> </a:t>
            </a:r>
            <a:r>
              <a:rPr lang="en-US" dirty="0" err="1"/>
              <a:t>Schädigung</a:t>
            </a:r>
            <a:r>
              <a:rPr lang="en-US" dirty="0"/>
              <a:t> </a:t>
            </a:r>
            <a:r>
              <a:rPr lang="en-US" dirty="0" err="1"/>
              <a:t>gesunden</a:t>
            </a:r>
            <a:r>
              <a:rPr lang="en-US" dirty="0"/>
              <a:t> </a:t>
            </a:r>
            <a:r>
              <a:rPr lang="en-US" dirty="0" err="1"/>
              <a:t>Gewebes</a:t>
            </a:r>
            <a:r>
              <a:rPr lang="en-US" dirty="0"/>
              <a:t> </a:t>
            </a:r>
          </a:p>
        </p:txBody>
      </p:sp>
      <p:pic>
        <p:nvPicPr>
          <p:cNvPr id="286" name="Picture 285">
            <a:extLst>
              <a:ext uri="{FF2B5EF4-FFF2-40B4-BE49-F238E27FC236}">
                <a16:creationId xmlns:a16="http://schemas.microsoft.com/office/drawing/2014/main" id="{500C572F-A8D7-BA49-A892-52FF13BEB6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5102" y="1663680"/>
            <a:ext cx="3384376" cy="2211125"/>
          </a:xfrm>
          <a:prstGeom prst="rect">
            <a:avLst/>
          </a:prstGeom>
        </p:spPr>
      </p:pic>
      <p:sp>
        <p:nvSpPr>
          <p:cNvPr id="287" name="object 3">
            <a:extLst>
              <a:ext uri="{FF2B5EF4-FFF2-40B4-BE49-F238E27FC236}">
                <a16:creationId xmlns:a16="http://schemas.microsoft.com/office/drawing/2014/main" id="{634B5A57-DC9E-F94C-AD06-CEA86313E317}"/>
              </a:ext>
            </a:extLst>
          </p:cNvPr>
          <p:cNvSpPr>
            <a:spLocks noChangeAspect="1"/>
          </p:cNvSpPr>
          <p:nvPr/>
        </p:nvSpPr>
        <p:spPr>
          <a:xfrm>
            <a:off x="4352847" y="4120838"/>
            <a:ext cx="2991721" cy="290049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9" name="object 5">
            <a:extLst>
              <a:ext uri="{FF2B5EF4-FFF2-40B4-BE49-F238E27FC236}">
                <a16:creationId xmlns:a16="http://schemas.microsoft.com/office/drawing/2014/main" id="{E3A549E3-C97A-B747-8651-AE9A771AFFC2}"/>
              </a:ext>
            </a:extLst>
          </p:cNvPr>
          <p:cNvSpPr>
            <a:spLocks noChangeAspect="1"/>
          </p:cNvSpPr>
          <p:nvPr/>
        </p:nvSpPr>
        <p:spPr>
          <a:xfrm>
            <a:off x="840871" y="4120838"/>
            <a:ext cx="2941775" cy="290049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5" name="object 14">
            <a:extLst>
              <a:ext uri="{FF2B5EF4-FFF2-40B4-BE49-F238E27FC236}">
                <a16:creationId xmlns:a16="http://schemas.microsoft.com/office/drawing/2014/main" id="{A3053F9C-1235-A946-8140-4394D8CDAC8E}"/>
              </a:ext>
            </a:extLst>
          </p:cNvPr>
          <p:cNvSpPr txBox="1"/>
          <p:nvPr/>
        </p:nvSpPr>
        <p:spPr>
          <a:xfrm>
            <a:off x="6489874" y="6507177"/>
            <a:ext cx="716231" cy="276999"/>
          </a:xfrm>
          <a:prstGeom prst="rect">
            <a:avLst/>
          </a:prstGeom>
          <a:solidFill>
            <a:srgbClr val="D4FDD5"/>
          </a:solidFill>
        </p:spPr>
        <p:txBody>
          <a:bodyPr vert="horz" wrap="square" lIns="0" tIns="0" rIns="0" bIns="0" rtlCol="0">
            <a:spAutoFit/>
          </a:bodyPr>
          <a:lstStyle/>
          <a:p>
            <a:pPr marL="89535">
              <a:lnSpc>
                <a:spcPct val="100000"/>
              </a:lnSpc>
            </a:pPr>
            <a:r>
              <a:rPr sz="1800" b="1" spc="-15">
                <a:solidFill>
                  <a:srgbClr val="0000FF"/>
                </a:solidFill>
                <a:latin typeface="Helvetica"/>
                <a:cs typeface="Helvetica"/>
              </a:rPr>
              <a:t>50%</a:t>
            </a:r>
            <a:r>
              <a:rPr sz="1800" b="1" spc="-105">
                <a:solidFill>
                  <a:srgbClr val="0000FF"/>
                </a:solidFill>
                <a:latin typeface="Helvetica"/>
                <a:cs typeface="Helvetica"/>
              </a:rPr>
              <a:t>!</a:t>
            </a:r>
            <a:endParaRPr sz="1800">
              <a:latin typeface="Helvetica"/>
              <a:cs typeface="Helvetica"/>
            </a:endParaRPr>
          </a:p>
        </p:txBody>
      </p:sp>
      <p:sp>
        <p:nvSpPr>
          <p:cNvPr id="298" name="Shape 475">
            <a:extLst>
              <a:ext uri="{FF2B5EF4-FFF2-40B4-BE49-F238E27FC236}">
                <a16:creationId xmlns:a16="http://schemas.microsoft.com/office/drawing/2014/main" id="{CA5D0587-9EF6-1D41-844F-1C803705DDD4}"/>
              </a:ext>
            </a:extLst>
          </p:cNvPr>
          <p:cNvSpPr/>
          <p:nvPr/>
        </p:nvSpPr>
        <p:spPr>
          <a:xfrm>
            <a:off x="824580" y="3693351"/>
            <a:ext cx="2835713" cy="260071"/>
          </a:xfrm>
          <a:prstGeom prst="rect">
            <a:avLst/>
          </a:prstGeom>
          <a:solidFill>
            <a:srgbClr val="FFFF00"/>
          </a:solidFill>
          <a:ln w="12700">
            <a:solidFill>
              <a:srgbClr val="002060"/>
            </a:solidFill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 defTabSz="584200">
              <a:defRPr sz="3600">
                <a:solidFill>
                  <a:srgbClr val="FFFFFF"/>
                </a:solidFill>
                <a:latin typeface="+mj-lt"/>
                <a:ea typeface="+mj-ea"/>
                <a:cs typeface="+mj-cs"/>
                <a:sym typeface="Eurostil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1400" b="1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Kohlenstoff-Ionen</a:t>
            </a:r>
            <a:r>
              <a:rPr lang="en-US" sz="14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3 </a:t>
            </a:r>
            <a:r>
              <a:rPr lang="en-US" sz="1400" b="1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Richtungen</a:t>
            </a:r>
            <a:endParaRPr lang="en-US" sz="1400" b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9" name="Shape 475">
            <a:extLst>
              <a:ext uri="{FF2B5EF4-FFF2-40B4-BE49-F238E27FC236}">
                <a16:creationId xmlns:a16="http://schemas.microsoft.com/office/drawing/2014/main" id="{568BC557-F403-3545-826B-FEF576821341}"/>
              </a:ext>
            </a:extLst>
          </p:cNvPr>
          <p:cNvSpPr/>
          <p:nvPr/>
        </p:nvSpPr>
        <p:spPr>
          <a:xfrm>
            <a:off x="4352847" y="3691869"/>
            <a:ext cx="2846933" cy="260071"/>
          </a:xfrm>
          <a:prstGeom prst="rect">
            <a:avLst/>
          </a:prstGeom>
          <a:solidFill>
            <a:srgbClr val="FFFF00"/>
          </a:solidFill>
          <a:ln w="12700">
            <a:solidFill>
              <a:srgbClr val="002060"/>
            </a:solidFill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 defTabSz="584200">
              <a:defRPr sz="3600">
                <a:solidFill>
                  <a:srgbClr val="FFFFFF"/>
                </a:solidFill>
                <a:latin typeface="+mj-lt"/>
                <a:ea typeface="+mj-ea"/>
                <a:cs typeface="+mj-cs"/>
                <a:sym typeface="Eurostil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1400" b="1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Röntgenstrahlung</a:t>
            </a:r>
            <a:r>
              <a:rPr lang="en-US" sz="14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9 </a:t>
            </a:r>
            <a:r>
              <a:rPr lang="en-US" sz="1400" b="1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Richtungen</a:t>
            </a:r>
            <a:endParaRPr lang="en-US" sz="1400" b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0" name="object 14">
            <a:extLst>
              <a:ext uri="{FF2B5EF4-FFF2-40B4-BE49-F238E27FC236}">
                <a16:creationId xmlns:a16="http://schemas.microsoft.com/office/drawing/2014/main" id="{EB44AADC-8EAD-6E46-9DBA-D27591C510E5}"/>
              </a:ext>
            </a:extLst>
          </p:cNvPr>
          <p:cNvSpPr txBox="1"/>
          <p:nvPr/>
        </p:nvSpPr>
        <p:spPr>
          <a:xfrm>
            <a:off x="2926218" y="6507177"/>
            <a:ext cx="716231" cy="276999"/>
          </a:xfrm>
          <a:prstGeom prst="rect">
            <a:avLst/>
          </a:prstGeom>
          <a:solidFill>
            <a:srgbClr val="D4FDD5"/>
          </a:solidFill>
        </p:spPr>
        <p:txBody>
          <a:bodyPr vert="horz" wrap="square" lIns="0" tIns="0" rIns="0" bIns="0" rtlCol="0">
            <a:spAutoFit/>
          </a:bodyPr>
          <a:lstStyle/>
          <a:p>
            <a:pPr marL="89535">
              <a:lnSpc>
                <a:spcPct val="100000"/>
              </a:lnSpc>
            </a:pPr>
            <a:r>
              <a:rPr sz="1800" b="1" spc="-15">
                <a:solidFill>
                  <a:srgbClr val="0000FF"/>
                </a:solidFill>
                <a:latin typeface="Helvetica"/>
                <a:cs typeface="Helvetica"/>
              </a:rPr>
              <a:t>50%</a:t>
            </a:r>
            <a:r>
              <a:rPr sz="1800" b="1" spc="-105">
                <a:solidFill>
                  <a:srgbClr val="0000FF"/>
                </a:solidFill>
                <a:latin typeface="Helvetica"/>
                <a:cs typeface="Helvetica"/>
              </a:rPr>
              <a:t>!</a:t>
            </a:r>
            <a:endParaRPr sz="1800">
              <a:latin typeface="Helvetica"/>
              <a:cs typeface="Helvetica"/>
            </a:endParaRPr>
          </a:p>
        </p:txBody>
      </p:sp>
      <p:cxnSp>
        <p:nvCxnSpPr>
          <p:cNvPr id="302" name="Straight Arrow Connector 301">
            <a:extLst>
              <a:ext uri="{FF2B5EF4-FFF2-40B4-BE49-F238E27FC236}">
                <a16:creationId xmlns:a16="http://schemas.microsoft.com/office/drawing/2014/main" id="{8D9DB81E-A24C-0549-8B30-D2DA4AE4D52B}"/>
              </a:ext>
            </a:extLst>
          </p:cNvPr>
          <p:cNvCxnSpPr/>
          <p:nvPr/>
        </p:nvCxnSpPr>
        <p:spPr bwMode="auto">
          <a:xfrm flipH="1" flipV="1">
            <a:off x="2926218" y="5818627"/>
            <a:ext cx="358115" cy="639108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3" name="Straight Arrow Connector 302">
            <a:extLst>
              <a:ext uri="{FF2B5EF4-FFF2-40B4-BE49-F238E27FC236}">
                <a16:creationId xmlns:a16="http://schemas.microsoft.com/office/drawing/2014/main" id="{E4FB3638-C3FC-0B4B-8D21-9663253B8805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6642217" y="6077902"/>
            <a:ext cx="205772" cy="376869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29256900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6A8399F-958D-444B-9EDC-4733003DCD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pc="-200" err="1"/>
              <a:t>T</a:t>
            </a:r>
            <a:r>
              <a:rPr lang="en-US" spc="-180" err="1"/>
              <a:t>e</a:t>
            </a:r>
            <a:r>
              <a:rPr lang="en-US" spc="-5" err="1"/>
              <a:t>il</a:t>
            </a:r>
            <a:r>
              <a:rPr lang="en-US" spc="5" err="1"/>
              <a:t>c</a:t>
            </a:r>
            <a:r>
              <a:rPr lang="en-US" spc="-5" err="1"/>
              <a:t>h</a:t>
            </a:r>
            <a:r>
              <a:rPr lang="en-US" spc="5" err="1"/>
              <a:t>enph</a:t>
            </a:r>
            <a:r>
              <a:rPr lang="en-US" spc="-10" err="1"/>
              <a:t>y</a:t>
            </a:r>
            <a:r>
              <a:rPr lang="en-US" spc="5" err="1"/>
              <a:t>s</a:t>
            </a:r>
            <a:r>
              <a:rPr lang="en-US" spc="-5" err="1"/>
              <a:t>i</a:t>
            </a:r>
            <a:r>
              <a:rPr lang="en-US" err="1"/>
              <a:t>k</a:t>
            </a:r>
            <a:r>
              <a:rPr lang="en-US"/>
              <a:t> </a:t>
            </a:r>
            <a:r>
              <a:rPr lang="en-US" spc="-25"/>
              <a:t>u</a:t>
            </a:r>
            <a:r>
              <a:rPr lang="en-US" spc="-10"/>
              <a:t>nd</a:t>
            </a:r>
            <a:r>
              <a:rPr lang="en-US" spc="-45"/>
              <a:t> </a:t>
            </a:r>
            <a:r>
              <a:rPr lang="en-US" spc="-235" err="1"/>
              <a:t>T</a:t>
            </a:r>
            <a:r>
              <a:rPr lang="en-US" spc="-170" err="1"/>
              <a:t>e</a:t>
            </a:r>
            <a:r>
              <a:rPr lang="en-US" spc="5" err="1"/>
              <a:t>chn</a:t>
            </a:r>
            <a:r>
              <a:rPr lang="en-US" spc="-5" err="1"/>
              <a:t>ol</a:t>
            </a:r>
            <a:r>
              <a:rPr lang="en-US" spc="5" err="1"/>
              <a:t>og</a:t>
            </a:r>
            <a:r>
              <a:rPr lang="en-US" spc="-15" err="1"/>
              <a:t>i</a:t>
            </a:r>
            <a:r>
              <a:rPr lang="en-US" err="1"/>
              <a:t>e</a:t>
            </a:r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BF030E16-BE90-3541-B182-024D11B1FC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87784" y="1169395"/>
            <a:ext cx="3024336" cy="5942012"/>
          </a:xfrm>
        </p:spPr>
        <p:txBody>
          <a:bodyPr/>
          <a:lstStyle/>
          <a:p>
            <a:r>
              <a:rPr lang="en-US" err="1"/>
              <a:t>Teilchen-Beschleuniger</a:t>
            </a:r>
            <a:endParaRPr lang="en-US"/>
          </a:p>
          <a:p>
            <a:pPr lvl="2"/>
            <a:r>
              <a:rPr lang="en-US" err="1"/>
              <a:t>Erzeugung</a:t>
            </a:r>
            <a:r>
              <a:rPr lang="en-US"/>
              <a:t> </a:t>
            </a:r>
            <a:r>
              <a:rPr lang="en-US" err="1"/>
              <a:t>verschiedener</a:t>
            </a:r>
            <a:r>
              <a:rPr lang="en-US"/>
              <a:t> </a:t>
            </a:r>
            <a:r>
              <a:rPr lang="en-US" err="1"/>
              <a:t>Teilchenarten</a:t>
            </a:r>
            <a:endParaRPr lang="en-US"/>
          </a:p>
          <a:p>
            <a:pPr lvl="2"/>
            <a:r>
              <a:rPr lang="en-US" err="1"/>
              <a:t>Beschleunigung</a:t>
            </a:r>
            <a:r>
              <a:rPr lang="en-US"/>
              <a:t> und Transport</a:t>
            </a:r>
          </a:p>
          <a:p>
            <a:pPr lvl="2"/>
            <a:r>
              <a:rPr lang="en-US" err="1"/>
              <a:t>Speicherung</a:t>
            </a:r>
            <a:r>
              <a:rPr lang="en-US"/>
              <a:t> und </a:t>
            </a:r>
            <a:r>
              <a:rPr lang="en-US" err="1"/>
              <a:t>Führung</a:t>
            </a:r>
            <a:r>
              <a:rPr lang="en-US"/>
              <a:t> von </a:t>
            </a:r>
            <a:r>
              <a:rPr lang="en-US" err="1"/>
              <a:t>Teilchenstrahlen</a:t>
            </a:r>
            <a:endParaRPr lang="en-US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7B1CD360-BE51-7D4D-80DD-B437860953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28144" y="1169713"/>
            <a:ext cx="3024336" cy="5942012"/>
          </a:xfrm>
        </p:spPr>
        <p:txBody>
          <a:bodyPr/>
          <a:lstStyle/>
          <a:p>
            <a:r>
              <a:rPr lang="en-US" err="1"/>
              <a:t>Teilchen-Detektoren</a:t>
            </a:r>
            <a:endParaRPr lang="en-US"/>
          </a:p>
          <a:p>
            <a:pPr lvl="2"/>
            <a:r>
              <a:rPr lang="en-US" err="1"/>
              <a:t>Präzise</a:t>
            </a:r>
            <a:r>
              <a:rPr lang="en-US"/>
              <a:t> </a:t>
            </a:r>
            <a:r>
              <a:rPr lang="en-US" err="1"/>
              <a:t>Messung</a:t>
            </a:r>
            <a:r>
              <a:rPr lang="en-US"/>
              <a:t> von </a:t>
            </a:r>
            <a:r>
              <a:rPr lang="en-US" err="1"/>
              <a:t>Teilchen-wechselwirkungen</a:t>
            </a:r>
            <a:endParaRPr lang="en-US"/>
          </a:p>
          <a:p>
            <a:pPr lvl="2"/>
            <a:r>
              <a:rPr lang="en-US"/>
              <a:t>Simulation</a:t>
            </a:r>
          </a:p>
          <a:p>
            <a:pPr lvl="2"/>
            <a:r>
              <a:rPr lang="en-US" err="1"/>
              <a:t>Rekonstruktion</a:t>
            </a:r>
            <a:r>
              <a:rPr lang="en-US"/>
              <a:t> und </a:t>
            </a:r>
            <a:r>
              <a:rPr lang="en-US" err="1"/>
              <a:t>bildgebende</a:t>
            </a:r>
            <a:r>
              <a:rPr lang="en-US"/>
              <a:t> </a:t>
            </a:r>
            <a:r>
              <a:rPr lang="en-US" err="1"/>
              <a:t>Verfahren</a:t>
            </a:r>
            <a:endParaRPr lang="en-US"/>
          </a:p>
        </p:txBody>
      </p:sp>
      <p:sp>
        <p:nvSpPr>
          <p:cNvPr id="12" name="Content Placeholder 10">
            <a:extLst>
              <a:ext uri="{FF2B5EF4-FFF2-40B4-BE49-F238E27FC236}">
                <a16:creationId xmlns:a16="http://schemas.microsoft.com/office/drawing/2014/main" id="{07070149-AD9D-4D41-A79A-3686E3A1ED92}"/>
              </a:ext>
            </a:extLst>
          </p:cNvPr>
          <p:cNvSpPr txBox="1">
            <a:spLocks/>
          </p:cNvSpPr>
          <p:nvPr/>
        </p:nvSpPr>
        <p:spPr bwMode="auto">
          <a:xfrm>
            <a:off x="6768504" y="1169395"/>
            <a:ext cx="3024336" cy="594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 b="1">
                <a:solidFill>
                  <a:srgbClr val="000080"/>
                </a:solidFill>
                <a:latin typeface="+mn-lt"/>
                <a:ea typeface="+mn-ea"/>
                <a:cs typeface="+mn-cs"/>
              </a:defRPr>
            </a:lvl1pPr>
            <a:lvl2pPr marL="785813" marR="0" indent="-28575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71000"/>
              <a:buFont typeface="Times New Roman" pitchFamily="16" charset="0"/>
              <a:buBlip>
                <a:blip r:embed="rId3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0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074738" marR="0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825"/>
              </a:spcAft>
              <a:buClr>
                <a:srgbClr val="000000"/>
              </a:buClr>
              <a:buSzPct val="33000"/>
              <a:buFont typeface="Times New Roman" pitchFamily="16" charset="0"/>
              <a:buBlip>
                <a:blip r:embed="rId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16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362075" marR="0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Tx/>
              <a:buFont typeface="Times New Roman" pitchFamily="16" charset="0"/>
              <a:buBlip>
                <a:blip r:embed="rId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1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18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18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18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18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18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kern="0"/>
              <a:t>Computing</a:t>
            </a:r>
          </a:p>
          <a:p>
            <a:pPr lvl="2"/>
            <a:r>
              <a:rPr lang="en-US" kern="0"/>
              <a:t>Trigger und </a:t>
            </a:r>
            <a:r>
              <a:rPr lang="en-US" kern="0" err="1"/>
              <a:t>Daten-prozessierung</a:t>
            </a:r>
            <a:r>
              <a:rPr lang="en-US" kern="0"/>
              <a:t> in </a:t>
            </a:r>
            <a:r>
              <a:rPr lang="en-US" kern="0" err="1"/>
              <a:t>Echtzeit</a:t>
            </a:r>
            <a:endParaRPr lang="en-US" kern="0"/>
          </a:p>
          <a:p>
            <a:pPr lvl="2"/>
            <a:r>
              <a:rPr lang="en-US" kern="0" err="1"/>
              <a:t>Visualisierung</a:t>
            </a:r>
            <a:endParaRPr lang="en-US" kern="0"/>
          </a:p>
          <a:p>
            <a:pPr lvl="2"/>
            <a:r>
              <a:rPr lang="en-US" kern="0"/>
              <a:t>Simulations-</a:t>
            </a:r>
            <a:r>
              <a:rPr lang="en-US" kern="0" err="1"/>
              <a:t>rechnungen</a:t>
            </a:r>
            <a:endParaRPr lang="en-US" kern="0"/>
          </a:p>
          <a:p>
            <a:pPr lvl="2"/>
            <a:r>
              <a:rPr lang="en-US" kern="0" err="1"/>
              <a:t>verteiltes</a:t>
            </a:r>
            <a:r>
              <a:rPr lang="en-US" kern="0"/>
              <a:t> </a:t>
            </a:r>
            <a:r>
              <a:rPr lang="en-US" kern="0" err="1"/>
              <a:t>Rechnen</a:t>
            </a:r>
            <a:r>
              <a:rPr lang="en-US" kern="0"/>
              <a:t> (Cloud)</a:t>
            </a:r>
          </a:p>
          <a:p>
            <a:pPr lvl="2"/>
            <a:r>
              <a:rPr lang="en-US" kern="0" err="1"/>
              <a:t>Datenanalyse</a:t>
            </a:r>
            <a:endParaRPr lang="en-US" kern="0"/>
          </a:p>
          <a:p>
            <a:pPr lvl="2"/>
            <a:endParaRPr lang="en-US" kern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88827E1-35EA-D84A-80DA-6BAC12CDFDC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785" y="4499917"/>
            <a:ext cx="3024335" cy="197125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Shape 475">
            <a:extLst>
              <a:ext uri="{FF2B5EF4-FFF2-40B4-BE49-F238E27FC236}">
                <a16:creationId xmlns:a16="http://schemas.microsoft.com/office/drawing/2014/main" id="{597BDAEA-0469-5F48-9D3D-6AE6447036DC}"/>
              </a:ext>
            </a:extLst>
          </p:cNvPr>
          <p:cNvSpPr/>
          <p:nvPr/>
        </p:nvSpPr>
        <p:spPr>
          <a:xfrm>
            <a:off x="287783" y="6675188"/>
            <a:ext cx="2935099" cy="260071"/>
          </a:xfrm>
          <a:prstGeom prst="rect">
            <a:avLst/>
          </a:prstGeom>
          <a:solidFill>
            <a:srgbClr val="FFFF00"/>
          </a:solidFill>
          <a:ln w="12700">
            <a:solidFill>
              <a:srgbClr val="002060"/>
            </a:solidFill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 defTabSz="584200">
              <a:defRPr sz="3600">
                <a:solidFill>
                  <a:srgbClr val="FFFFFF"/>
                </a:solidFill>
                <a:latin typeface="+mj-lt"/>
                <a:ea typeface="+mj-ea"/>
                <a:cs typeface="+mj-cs"/>
                <a:sym typeface="Eurostil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14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 Large Hadron Collider LHC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B11A180-285B-1243-B619-FFD90C7D755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3344" y="4499917"/>
            <a:ext cx="3024338" cy="202372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Shape 475">
            <a:extLst>
              <a:ext uri="{FF2B5EF4-FFF2-40B4-BE49-F238E27FC236}">
                <a16:creationId xmlns:a16="http://schemas.microsoft.com/office/drawing/2014/main" id="{8844A3A4-EA8A-BC41-825E-7AD40B6FF2AC}"/>
              </a:ext>
            </a:extLst>
          </p:cNvPr>
          <p:cNvSpPr/>
          <p:nvPr/>
        </p:nvSpPr>
        <p:spPr>
          <a:xfrm>
            <a:off x="3543344" y="6688118"/>
            <a:ext cx="2367636" cy="260071"/>
          </a:xfrm>
          <a:prstGeom prst="rect">
            <a:avLst/>
          </a:prstGeom>
          <a:solidFill>
            <a:srgbClr val="FFFF00"/>
          </a:solidFill>
          <a:ln w="12700">
            <a:solidFill>
              <a:srgbClr val="002060"/>
            </a:solidFill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 defTabSz="584200">
              <a:defRPr sz="3600">
                <a:solidFill>
                  <a:srgbClr val="FFFFFF"/>
                </a:solidFill>
                <a:latin typeface="+mj-lt"/>
                <a:ea typeface="+mj-ea"/>
                <a:cs typeface="+mj-cs"/>
                <a:sym typeface="Eurostil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14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CMS </a:t>
            </a:r>
            <a:r>
              <a:rPr lang="en-US" sz="1400" b="1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Silizium</a:t>
            </a:r>
            <a:r>
              <a:rPr lang="en-US" sz="14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Spurdetektor</a:t>
            </a:r>
            <a:endParaRPr lang="en-US" sz="1400" b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214AD24-B055-1549-8C11-C360519B433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512" y="4503664"/>
            <a:ext cx="3024338" cy="20162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3" name="Shape 475">
            <a:extLst>
              <a:ext uri="{FF2B5EF4-FFF2-40B4-BE49-F238E27FC236}">
                <a16:creationId xmlns:a16="http://schemas.microsoft.com/office/drawing/2014/main" id="{9430953B-1AC9-6F42-8416-03206661E419}"/>
              </a:ext>
            </a:extLst>
          </p:cNvPr>
          <p:cNvSpPr/>
          <p:nvPr/>
        </p:nvSpPr>
        <p:spPr>
          <a:xfrm>
            <a:off x="6854003" y="6673431"/>
            <a:ext cx="2099934" cy="260071"/>
          </a:xfrm>
          <a:prstGeom prst="rect">
            <a:avLst/>
          </a:prstGeom>
          <a:solidFill>
            <a:srgbClr val="FFFF00"/>
          </a:solidFill>
          <a:ln w="12700">
            <a:solidFill>
              <a:srgbClr val="002060"/>
            </a:solidFill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 defTabSz="584200">
              <a:defRPr sz="3600">
                <a:solidFill>
                  <a:srgbClr val="FFFFFF"/>
                </a:solidFill>
                <a:latin typeface="+mj-lt"/>
                <a:ea typeface="+mj-ea"/>
                <a:cs typeface="+mj-cs"/>
                <a:sym typeface="Eurostil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14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 Computer Centre</a:t>
            </a:r>
          </a:p>
        </p:txBody>
      </p:sp>
    </p:spTree>
    <p:extLst>
      <p:ext uri="{BB962C8B-B14F-4D97-AF65-F5344CB8AC3E}">
        <p14:creationId xmlns:p14="http://schemas.microsoft.com/office/powerpoint/2010/main" val="3434964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0974AF84-2234-A440-B4B4-22D010C86EDD}"/>
              </a:ext>
            </a:extLst>
          </p:cNvPr>
          <p:cNvSpPr/>
          <p:nvPr/>
        </p:nvSpPr>
        <p:spPr bwMode="auto">
          <a:xfrm>
            <a:off x="143768" y="6012085"/>
            <a:ext cx="2154931" cy="129614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638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6038"/>
            <a:ext cx="9144000" cy="914400"/>
          </a:xfrm>
          <a:ln/>
        </p:spPr>
        <p:txBody>
          <a:bodyPr vert="horz" wrap="square" lIns="0" tIns="35280" rIns="0" bIns="0" numCol="1" anchor="ctr" anchorCtr="0" compatLnSpc="1">
            <a:prstTxWarp prst="textNoShape">
              <a:avLst/>
            </a:prstTxWarp>
          </a:bodyPr>
          <a:lstStyle/>
          <a:p>
            <a:pPr>
              <a:tabLst>
                <a:tab pos="212725" algn="l"/>
                <a:tab pos="447675" algn="l"/>
                <a:tab pos="8985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dirty="0"/>
              <a:t>CERN </a:t>
            </a:r>
            <a:r>
              <a:rPr lang="en-US" dirty="0" err="1"/>
              <a:t>Beschleuniger</a:t>
            </a:r>
            <a:r>
              <a:rPr lang="en-US" dirty="0"/>
              <a:t> </a:t>
            </a:r>
            <a:r>
              <a:rPr lang="en-US" dirty="0" err="1"/>
              <a:t>Komplex</a:t>
            </a:r>
            <a:endParaRPr lang="en-US" dirty="0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376016" y="960438"/>
            <a:ext cx="7595782" cy="6186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388" name="Line 4"/>
          <p:cNvSpPr>
            <a:spLocks noChangeShapeType="1"/>
          </p:cNvSpPr>
          <p:nvPr/>
        </p:nvSpPr>
        <p:spPr bwMode="auto">
          <a:xfrm flipV="1">
            <a:off x="3639790" y="5199063"/>
            <a:ext cx="1062038" cy="279400"/>
          </a:xfrm>
          <a:prstGeom prst="line">
            <a:avLst/>
          </a:prstGeom>
          <a:noFill/>
          <a:ln w="5472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389" name="Text Box 5"/>
          <p:cNvSpPr txBox="1">
            <a:spLocks/>
          </p:cNvSpPr>
          <p:nvPr/>
        </p:nvSpPr>
        <p:spPr bwMode="auto">
          <a:xfrm>
            <a:off x="2898428" y="5345113"/>
            <a:ext cx="631825" cy="271463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" tIns="23112" rIns="9000" bIns="9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1600" b="1" dirty="0">
                <a:solidFill>
                  <a:srgbClr val="FF0000"/>
                </a:solidFill>
                <a:latin typeface="Luxi Sans" charset="0"/>
              </a:rPr>
              <a:t> Start </a:t>
            </a:r>
          </a:p>
        </p:txBody>
      </p:sp>
      <p:sp>
        <p:nvSpPr>
          <p:cNvPr id="16390" name="Oval 6"/>
          <p:cNvSpPr>
            <a:spLocks/>
          </p:cNvSpPr>
          <p:nvPr/>
        </p:nvSpPr>
        <p:spPr bwMode="auto">
          <a:xfrm>
            <a:off x="5065365" y="4873625"/>
            <a:ext cx="758825" cy="361950"/>
          </a:xfrm>
          <a:prstGeom prst="ellipse">
            <a:avLst/>
          </a:prstGeom>
          <a:noFill/>
          <a:ln w="5472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6391" name="Text Box 7"/>
          <p:cNvSpPr txBox="1">
            <a:spLocks/>
          </p:cNvSpPr>
          <p:nvPr/>
        </p:nvSpPr>
        <p:spPr bwMode="auto">
          <a:xfrm>
            <a:off x="4739928" y="5054600"/>
            <a:ext cx="242888" cy="265113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" tIns="23112" rIns="9000" bIns="9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1600" b="1" dirty="0">
                <a:solidFill>
                  <a:srgbClr val="FF0000"/>
                </a:solidFill>
                <a:latin typeface="Luxi Sans" charset="0"/>
              </a:rPr>
              <a:t> 1 </a:t>
            </a:r>
          </a:p>
        </p:txBody>
      </p:sp>
      <p:sp>
        <p:nvSpPr>
          <p:cNvPr id="16392" name="Text Box 8"/>
          <p:cNvSpPr txBox="1">
            <a:spLocks/>
          </p:cNvSpPr>
          <p:nvPr/>
        </p:nvSpPr>
        <p:spPr bwMode="auto">
          <a:xfrm>
            <a:off x="6486177" y="4004852"/>
            <a:ext cx="242888" cy="265113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" tIns="23112" rIns="9000" bIns="9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1600" b="1" dirty="0">
                <a:solidFill>
                  <a:srgbClr val="FF0000"/>
                </a:solidFill>
                <a:latin typeface="Luxi Sans" charset="0"/>
              </a:rPr>
              <a:t> 2 </a:t>
            </a:r>
          </a:p>
        </p:txBody>
      </p:sp>
      <p:sp>
        <p:nvSpPr>
          <p:cNvPr id="16393" name="Text Box 9"/>
          <p:cNvSpPr txBox="1">
            <a:spLocks/>
          </p:cNvSpPr>
          <p:nvPr/>
        </p:nvSpPr>
        <p:spPr bwMode="auto">
          <a:xfrm>
            <a:off x="7056536" y="4640265"/>
            <a:ext cx="265113" cy="265113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" tIns="23112" rIns="9000" bIns="9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1600" b="1" dirty="0">
                <a:solidFill>
                  <a:srgbClr val="FF0000"/>
                </a:solidFill>
                <a:latin typeface="Luxi Sans" charset="0"/>
              </a:rPr>
              <a:t> 3 </a:t>
            </a:r>
          </a:p>
        </p:txBody>
      </p:sp>
      <p:sp>
        <p:nvSpPr>
          <p:cNvPr id="16394" name="Text Box 10"/>
          <p:cNvSpPr txBox="1">
            <a:spLocks/>
          </p:cNvSpPr>
          <p:nvPr/>
        </p:nvSpPr>
        <p:spPr bwMode="auto">
          <a:xfrm>
            <a:off x="6696496" y="3020219"/>
            <a:ext cx="265113" cy="265113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" tIns="23112" rIns="9000" bIns="9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1600" b="1" dirty="0">
                <a:solidFill>
                  <a:srgbClr val="FF0000"/>
                </a:solidFill>
                <a:latin typeface="Luxi Sans" charset="0"/>
              </a:rPr>
              <a:t> 4 </a:t>
            </a:r>
          </a:p>
        </p:txBody>
      </p:sp>
      <p:sp>
        <p:nvSpPr>
          <p:cNvPr id="16395" name="Text Box 11"/>
          <p:cNvSpPr txBox="1">
            <a:spLocks/>
          </p:cNvSpPr>
          <p:nvPr/>
        </p:nvSpPr>
        <p:spPr bwMode="auto">
          <a:xfrm>
            <a:off x="4038252" y="2297945"/>
            <a:ext cx="265113" cy="265113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" tIns="23112" rIns="9000" bIns="9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1600" b="1" dirty="0">
                <a:solidFill>
                  <a:srgbClr val="FF0000"/>
                </a:solidFill>
                <a:latin typeface="Luxi Sans" charset="0"/>
              </a:rPr>
              <a:t> 5 </a:t>
            </a:r>
          </a:p>
        </p:txBody>
      </p:sp>
      <p:grpSp>
        <p:nvGrpSpPr>
          <p:cNvPr id="16399" name="Group 15"/>
          <p:cNvGrpSpPr>
            <a:grpSpLocks/>
          </p:cNvGrpSpPr>
          <p:nvPr/>
        </p:nvGrpSpPr>
        <p:grpSpPr bwMode="auto">
          <a:xfrm>
            <a:off x="431801" y="927102"/>
            <a:ext cx="1973263" cy="4686301"/>
            <a:chOff x="272" y="584"/>
            <a:chExt cx="1243" cy="2952"/>
          </a:xfrm>
        </p:grpSpPr>
        <p:sp>
          <p:nvSpPr>
            <p:cNvPr id="16400" name="Text Box 16"/>
            <p:cNvSpPr txBox="1">
              <a:spLocks/>
            </p:cNvSpPr>
            <p:nvPr/>
          </p:nvSpPr>
          <p:spPr bwMode="auto">
            <a:xfrm>
              <a:off x="299" y="3265"/>
              <a:ext cx="153" cy="167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80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" tIns="23112" rIns="9000" bIns="90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FF0000"/>
                  </a:solidFill>
                  <a:latin typeface="Luxi Sans" charset="0"/>
                </a:rPr>
                <a:t> 1 </a:t>
              </a:r>
            </a:p>
          </p:txBody>
        </p:sp>
        <p:sp>
          <p:nvSpPr>
            <p:cNvPr id="16401" name="Text Box 17"/>
            <p:cNvSpPr txBox="1">
              <a:spLocks/>
            </p:cNvSpPr>
            <p:nvPr/>
          </p:nvSpPr>
          <p:spPr bwMode="auto">
            <a:xfrm>
              <a:off x="299" y="2653"/>
              <a:ext cx="153" cy="167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80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" tIns="23112" rIns="9000" bIns="90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FF0000"/>
                  </a:solidFill>
                  <a:latin typeface="Luxi Sans" charset="0"/>
                </a:rPr>
                <a:t> 2 </a:t>
              </a:r>
            </a:p>
          </p:txBody>
        </p:sp>
        <p:sp>
          <p:nvSpPr>
            <p:cNvPr id="16402" name="Text Box 18"/>
            <p:cNvSpPr txBox="1">
              <a:spLocks/>
            </p:cNvSpPr>
            <p:nvPr/>
          </p:nvSpPr>
          <p:spPr bwMode="auto">
            <a:xfrm>
              <a:off x="299" y="2064"/>
              <a:ext cx="153" cy="167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80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" tIns="23112" rIns="9000" bIns="90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FF0000"/>
                  </a:solidFill>
                  <a:latin typeface="Luxi Sans" charset="0"/>
                </a:rPr>
                <a:t> 3 </a:t>
              </a:r>
            </a:p>
          </p:txBody>
        </p:sp>
        <p:sp>
          <p:nvSpPr>
            <p:cNvPr id="16403" name="Text Box 19"/>
            <p:cNvSpPr txBox="1">
              <a:spLocks/>
            </p:cNvSpPr>
            <p:nvPr/>
          </p:nvSpPr>
          <p:spPr bwMode="auto">
            <a:xfrm>
              <a:off x="299" y="1451"/>
              <a:ext cx="153" cy="167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80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" tIns="23112" rIns="9000" bIns="90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FF0000"/>
                  </a:solidFill>
                  <a:latin typeface="Luxi Sans" charset="0"/>
                </a:rPr>
                <a:t> 4 </a:t>
              </a:r>
            </a:p>
          </p:txBody>
        </p:sp>
        <p:sp>
          <p:nvSpPr>
            <p:cNvPr id="16404" name="Text Box 20"/>
            <p:cNvSpPr txBox="1">
              <a:spLocks/>
            </p:cNvSpPr>
            <p:nvPr/>
          </p:nvSpPr>
          <p:spPr bwMode="auto">
            <a:xfrm>
              <a:off x="299" y="839"/>
              <a:ext cx="153" cy="167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80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" tIns="23112" rIns="9000" bIns="90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FF0000"/>
                  </a:solidFill>
                  <a:latin typeface="Luxi Sans" charset="0"/>
                </a:rPr>
                <a:t> 5 </a:t>
              </a:r>
            </a:p>
          </p:txBody>
        </p:sp>
        <p:sp>
          <p:nvSpPr>
            <p:cNvPr id="16405" name="Text Box 21"/>
            <p:cNvSpPr txBox="1">
              <a:spLocks noChangeArrowheads="1"/>
            </p:cNvSpPr>
            <p:nvPr/>
          </p:nvSpPr>
          <p:spPr bwMode="auto">
            <a:xfrm>
              <a:off x="736" y="3275"/>
              <a:ext cx="460" cy="1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14112" rIns="0" bIns="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 dirty="0">
                  <a:solidFill>
                    <a:srgbClr val="008000"/>
                  </a:solidFill>
                  <a:latin typeface="Luxi Sans" charset="0"/>
                </a:rPr>
                <a:t>LINAC4</a:t>
              </a:r>
            </a:p>
          </p:txBody>
        </p:sp>
        <p:sp>
          <p:nvSpPr>
            <p:cNvPr id="16407" name="Text Box 23"/>
            <p:cNvSpPr txBox="1">
              <a:spLocks noChangeArrowheads="1"/>
            </p:cNvSpPr>
            <p:nvPr/>
          </p:nvSpPr>
          <p:spPr bwMode="auto">
            <a:xfrm>
              <a:off x="736" y="2073"/>
              <a:ext cx="170" cy="1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14112" rIns="0" bIns="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008000"/>
                  </a:solidFill>
                  <a:latin typeface="Luxi Sans" charset="0"/>
                </a:rPr>
                <a:t>PS</a:t>
              </a:r>
            </a:p>
          </p:txBody>
        </p:sp>
        <p:sp>
          <p:nvSpPr>
            <p:cNvPr id="16408" name="Text Box 24"/>
            <p:cNvSpPr txBox="1">
              <a:spLocks noChangeArrowheads="1"/>
            </p:cNvSpPr>
            <p:nvPr/>
          </p:nvSpPr>
          <p:spPr bwMode="auto">
            <a:xfrm>
              <a:off x="736" y="1461"/>
              <a:ext cx="255" cy="1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14112" rIns="0" bIns="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008000"/>
                  </a:solidFill>
                  <a:latin typeface="Luxi Sans" charset="0"/>
                </a:rPr>
                <a:t>SPS</a:t>
              </a:r>
            </a:p>
          </p:txBody>
        </p:sp>
        <p:sp>
          <p:nvSpPr>
            <p:cNvPr id="16409" name="Text Box 25"/>
            <p:cNvSpPr txBox="1">
              <a:spLocks noChangeArrowheads="1"/>
            </p:cNvSpPr>
            <p:nvPr/>
          </p:nvSpPr>
          <p:spPr bwMode="auto">
            <a:xfrm>
              <a:off x="736" y="848"/>
              <a:ext cx="262" cy="1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14112" rIns="0" bIns="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008000"/>
                  </a:solidFill>
                  <a:latin typeface="Luxi Sans" charset="0"/>
                </a:rPr>
                <a:t>LHC</a:t>
              </a:r>
            </a:p>
          </p:txBody>
        </p:sp>
        <p:sp>
          <p:nvSpPr>
            <p:cNvPr id="16410" name="Line 26"/>
            <p:cNvSpPr>
              <a:spLocks noChangeShapeType="1"/>
            </p:cNvSpPr>
            <p:nvPr/>
          </p:nvSpPr>
          <p:spPr bwMode="auto">
            <a:xfrm flipV="1">
              <a:off x="583" y="3184"/>
              <a:ext cx="0" cy="352"/>
            </a:xfrm>
            <a:prstGeom prst="line">
              <a:avLst/>
            </a:prstGeom>
            <a:noFill/>
            <a:ln w="3672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11" name="Text Box 27"/>
            <p:cNvSpPr txBox="1">
              <a:spLocks noChangeArrowheads="1"/>
            </p:cNvSpPr>
            <p:nvPr/>
          </p:nvSpPr>
          <p:spPr bwMode="auto">
            <a:xfrm>
              <a:off x="272" y="2988"/>
              <a:ext cx="1108" cy="1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14112" rIns="0" bIns="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 dirty="0">
                  <a:solidFill>
                    <a:srgbClr val="0000FF"/>
                  </a:solidFill>
                  <a:latin typeface="Luxi Sans" charset="0"/>
                </a:rPr>
                <a:t>160 MeV </a:t>
              </a:r>
              <a:r>
                <a:rPr lang="en-US" sz="1050" b="1" dirty="0">
                  <a:solidFill>
                    <a:srgbClr val="0000FF"/>
                  </a:solidFill>
                  <a:latin typeface="Luxi Sans" charset="0"/>
                </a:rPr>
                <a:t>(160’000’000 eV)</a:t>
              </a:r>
              <a:endParaRPr lang="en-US" sz="1600" b="1" dirty="0">
                <a:solidFill>
                  <a:srgbClr val="0000FF"/>
                </a:solidFill>
                <a:latin typeface="Luxi Sans" charset="0"/>
              </a:endParaRPr>
            </a:p>
          </p:txBody>
        </p:sp>
        <p:sp>
          <p:nvSpPr>
            <p:cNvPr id="16412" name="Line 28"/>
            <p:cNvSpPr>
              <a:spLocks noChangeShapeType="1"/>
            </p:cNvSpPr>
            <p:nvPr/>
          </p:nvSpPr>
          <p:spPr bwMode="auto">
            <a:xfrm flipV="1">
              <a:off x="584" y="2571"/>
              <a:ext cx="0" cy="352"/>
            </a:xfrm>
            <a:prstGeom prst="line">
              <a:avLst/>
            </a:prstGeom>
            <a:noFill/>
            <a:ln w="3672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13" name="Text Box 29"/>
            <p:cNvSpPr txBox="1">
              <a:spLocks noChangeArrowheads="1"/>
            </p:cNvSpPr>
            <p:nvPr/>
          </p:nvSpPr>
          <p:spPr bwMode="auto">
            <a:xfrm>
              <a:off x="408" y="2375"/>
              <a:ext cx="1107" cy="1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14112" rIns="0" bIns="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 dirty="0">
                  <a:solidFill>
                    <a:srgbClr val="0000FF"/>
                  </a:solidFill>
                  <a:latin typeface="Luxi Sans" charset="0"/>
                </a:rPr>
                <a:t>2 GeV</a:t>
              </a:r>
              <a:r>
                <a:rPr lang="en-US" sz="1050" b="1" dirty="0">
                  <a:solidFill>
                    <a:srgbClr val="0000FF"/>
                  </a:solidFill>
                  <a:latin typeface="Luxi Sans" charset="0"/>
                </a:rPr>
                <a:t>  (2’000’000’000 eV)</a:t>
              </a:r>
              <a:endParaRPr lang="en-US" sz="1600" b="1" dirty="0">
                <a:solidFill>
                  <a:srgbClr val="0000FF"/>
                </a:solidFill>
                <a:latin typeface="Luxi Sans" charset="0"/>
              </a:endParaRPr>
            </a:p>
          </p:txBody>
        </p:sp>
        <p:sp>
          <p:nvSpPr>
            <p:cNvPr id="16414" name="Line 30"/>
            <p:cNvSpPr>
              <a:spLocks noChangeShapeType="1"/>
            </p:cNvSpPr>
            <p:nvPr/>
          </p:nvSpPr>
          <p:spPr bwMode="auto">
            <a:xfrm flipV="1">
              <a:off x="584" y="1982"/>
              <a:ext cx="0" cy="352"/>
            </a:xfrm>
            <a:prstGeom prst="line">
              <a:avLst/>
            </a:prstGeom>
            <a:noFill/>
            <a:ln w="3672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15" name="Text Box 31"/>
            <p:cNvSpPr txBox="1">
              <a:spLocks noChangeArrowheads="1"/>
            </p:cNvSpPr>
            <p:nvPr/>
          </p:nvSpPr>
          <p:spPr bwMode="auto">
            <a:xfrm>
              <a:off x="349" y="1786"/>
              <a:ext cx="432" cy="1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14112" rIns="0" bIns="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 dirty="0">
                  <a:solidFill>
                    <a:srgbClr val="0000FF"/>
                  </a:solidFill>
                  <a:latin typeface="Luxi Sans" charset="0"/>
                </a:rPr>
                <a:t>26 GeV </a:t>
              </a:r>
              <a:r>
                <a:rPr lang="en-US" sz="1050" b="1" dirty="0">
                  <a:solidFill>
                    <a:srgbClr val="0000FF"/>
                  </a:solidFill>
                  <a:latin typeface="Luxi Sans" charset="0"/>
                </a:rPr>
                <a:t>(26’000’000’000 eV)</a:t>
              </a:r>
              <a:endParaRPr lang="en-US" sz="1600" b="1" dirty="0">
                <a:solidFill>
                  <a:srgbClr val="0000FF"/>
                </a:solidFill>
                <a:latin typeface="Luxi Sans" charset="0"/>
              </a:endParaRPr>
            </a:p>
          </p:txBody>
        </p:sp>
        <p:sp>
          <p:nvSpPr>
            <p:cNvPr id="16416" name="Line 32"/>
            <p:cNvSpPr>
              <a:spLocks noChangeShapeType="1"/>
            </p:cNvSpPr>
            <p:nvPr/>
          </p:nvSpPr>
          <p:spPr bwMode="auto">
            <a:xfrm flipV="1">
              <a:off x="584" y="1369"/>
              <a:ext cx="0" cy="352"/>
            </a:xfrm>
            <a:prstGeom prst="line">
              <a:avLst/>
            </a:prstGeom>
            <a:noFill/>
            <a:ln w="3672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17" name="Text Box 33"/>
            <p:cNvSpPr txBox="1">
              <a:spLocks noChangeArrowheads="1"/>
            </p:cNvSpPr>
            <p:nvPr/>
          </p:nvSpPr>
          <p:spPr bwMode="auto">
            <a:xfrm>
              <a:off x="348" y="1174"/>
              <a:ext cx="503" cy="1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14112" rIns="0" bIns="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 dirty="0">
                  <a:solidFill>
                    <a:srgbClr val="0000FF"/>
                  </a:solidFill>
                  <a:latin typeface="Luxi Sans" charset="0"/>
                </a:rPr>
                <a:t>450 GeV </a:t>
              </a:r>
              <a:r>
                <a:rPr lang="en-US" sz="1050" b="1" dirty="0">
                  <a:solidFill>
                    <a:srgbClr val="0000FF"/>
                  </a:solidFill>
                  <a:latin typeface="Luxi Sans" charset="0"/>
                </a:rPr>
                <a:t>(450’000’000’000 eV)</a:t>
              </a:r>
              <a:endParaRPr lang="en-US" sz="1600" b="1" dirty="0">
                <a:solidFill>
                  <a:srgbClr val="0000FF"/>
                </a:solidFill>
                <a:latin typeface="Luxi Sans" charset="0"/>
              </a:endParaRPr>
            </a:p>
          </p:txBody>
        </p:sp>
        <p:sp>
          <p:nvSpPr>
            <p:cNvPr id="16418" name="Line 34"/>
            <p:cNvSpPr>
              <a:spLocks noChangeShapeType="1"/>
            </p:cNvSpPr>
            <p:nvPr/>
          </p:nvSpPr>
          <p:spPr bwMode="auto">
            <a:xfrm flipV="1">
              <a:off x="584" y="780"/>
              <a:ext cx="0" cy="352"/>
            </a:xfrm>
            <a:prstGeom prst="line">
              <a:avLst/>
            </a:prstGeom>
            <a:noFill/>
            <a:ln w="3672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19" name="Text Box 35"/>
            <p:cNvSpPr txBox="1">
              <a:spLocks noChangeArrowheads="1"/>
            </p:cNvSpPr>
            <p:nvPr/>
          </p:nvSpPr>
          <p:spPr bwMode="auto">
            <a:xfrm>
              <a:off x="408" y="584"/>
              <a:ext cx="431" cy="1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14112" rIns="0" bIns="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 dirty="0">
                  <a:solidFill>
                    <a:srgbClr val="0000FF"/>
                  </a:solidFill>
                  <a:latin typeface="Luxi Sans" charset="0"/>
                </a:rPr>
                <a:t>7 </a:t>
              </a:r>
              <a:r>
                <a:rPr lang="en-US" sz="1600" b="1" dirty="0" err="1">
                  <a:solidFill>
                    <a:srgbClr val="0000FF"/>
                  </a:solidFill>
                  <a:latin typeface="Luxi Sans" charset="0"/>
                </a:rPr>
                <a:t>TeV</a:t>
              </a:r>
              <a:r>
                <a:rPr lang="en-US" sz="1050" b="1" dirty="0">
                  <a:solidFill>
                    <a:srgbClr val="0000FF"/>
                  </a:solidFill>
                  <a:latin typeface="Luxi Sans" charset="0"/>
                </a:rPr>
                <a:t>  (7’000’000’000’000 eV)</a:t>
              </a:r>
              <a:endParaRPr lang="en-US" sz="1600" b="1" dirty="0">
                <a:solidFill>
                  <a:srgbClr val="0000FF"/>
                </a:solidFill>
                <a:latin typeface="Luxi Sans" charset="0"/>
              </a:endParaRPr>
            </a:p>
          </p:txBody>
        </p:sp>
        <p:sp>
          <p:nvSpPr>
            <p:cNvPr id="16406" name="Text Box 22"/>
            <p:cNvSpPr txBox="1">
              <a:spLocks noChangeArrowheads="1"/>
            </p:cNvSpPr>
            <p:nvPr/>
          </p:nvSpPr>
          <p:spPr bwMode="auto">
            <a:xfrm>
              <a:off x="736" y="2663"/>
              <a:ext cx="631" cy="1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14112" rIns="0" bIns="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 dirty="0">
                  <a:solidFill>
                    <a:srgbClr val="008000"/>
                  </a:solidFill>
                  <a:latin typeface="Luxi Sans" charset="0"/>
                </a:rPr>
                <a:t>BOOSTER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FEF6FC1A-320B-4E40-9716-336F4BABDCA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78" r="35623"/>
          <a:stretch/>
        </p:blipFill>
        <p:spPr>
          <a:xfrm rot="16200000">
            <a:off x="1005795" y="6224828"/>
            <a:ext cx="419099" cy="142553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25400"/>
          </a:effectLst>
        </p:spPr>
      </p:pic>
      <p:sp>
        <p:nvSpPr>
          <p:cNvPr id="39" name="Text Box 27">
            <a:extLst>
              <a:ext uri="{FF2B5EF4-FFF2-40B4-BE49-F238E27FC236}">
                <a16:creationId xmlns:a16="http://schemas.microsoft.com/office/drawing/2014/main" id="{4FC8845C-5538-4D4A-87C7-690B46D02A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5389" y="6096374"/>
            <a:ext cx="568326" cy="233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4112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 algn="ctr">
              <a:lnSpc>
                <a:spcPct val="93000"/>
              </a:lnSpc>
            </a:pPr>
            <a:r>
              <a:rPr lang="en-US" sz="1600" b="1" dirty="0" err="1">
                <a:solidFill>
                  <a:srgbClr val="002060"/>
                </a:solidFill>
                <a:latin typeface="Luxi Sans" charset="0"/>
              </a:rPr>
              <a:t>zum</a:t>
            </a:r>
            <a:r>
              <a:rPr lang="en-US" sz="1600" b="1" dirty="0">
                <a:solidFill>
                  <a:srgbClr val="002060"/>
                </a:solidFill>
                <a:latin typeface="Luxi Sans" charset="0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Luxi Sans" charset="0"/>
              </a:rPr>
              <a:t>Vergleich</a:t>
            </a:r>
            <a:r>
              <a:rPr lang="en-US" sz="1600" b="1" dirty="0">
                <a:solidFill>
                  <a:srgbClr val="002060"/>
                </a:solidFill>
                <a:latin typeface="Luxi Sans" charset="0"/>
              </a:rPr>
              <a:t>:</a:t>
            </a:r>
          </a:p>
          <a:p>
            <a:pPr algn="ctr">
              <a:lnSpc>
                <a:spcPct val="93000"/>
              </a:lnSpc>
            </a:pPr>
            <a:r>
              <a:rPr lang="en-US" sz="1600" b="1" dirty="0">
                <a:solidFill>
                  <a:srgbClr val="002060"/>
                </a:solidFill>
                <a:latin typeface="Luxi Sans" charset="0"/>
              </a:rPr>
              <a:t>1.5 eV</a:t>
            </a:r>
          </a:p>
        </p:txBody>
      </p:sp>
      <p:sp>
        <p:nvSpPr>
          <p:cNvPr id="40" name="Text Box 27">
            <a:extLst>
              <a:ext uri="{FF2B5EF4-FFF2-40B4-BE49-F238E27FC236}">
                <a16:creationId xmlns:a16="http://schemas.microsoft.com/office/drawing/2014/main" id="{A79F8635-5DEE-9A43-90DA-5442926F9D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49" y="5649975"/>
            <a:ext cx="175895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4112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1600" b="1" dirty="0">
                <a:solidFill>
                  <a:srgbClr val="0000FF"/>
                </a:solidFill>
                <a:latin typeface="Luxi Sans" charset="0"/>
              </a:rPr>
              <a:t>   0 eV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33AC6DA-D481-1F48-89A0-D17530B44072}"/>
              </a:ext>
            </a:extLst>
          </p:cNvPr>
          <p:cNvGrpSpPr/>
          <p:nvPr/>
        </p:nvGrpSpPr>
        <p:grpSpPr>
          <a:xfrm>
            <a:off x="275616" y="6444133"/>
            <a:ext cx="516224" cy="502989"/>
            <a:chOff x="275616" y="6444133"/>
            <a:chExt cx="516224" cy="571030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D070D78D-4E42-EC46-89A1-460A71D3DA43}"/>
                </a:ext>
              </a:extLst>
            </p:cNvPr>
            <p:cNvCxnSpPr/>
            <p:nvPr/>
          </p:nvCxnSpPr>
          <p:spPr bwMode="auto">
            <a:xfrm flipH="1">
              <a:off x="287784" y="6444133"/>
              <a:ext cx="504056" cy="0"/>
            </a:xfrm>
            <a:prstGeom prst="line">
              <a:avLst/>
            </a:prstGeom>
            <a:solidFill>
              <a:srgbClr val="00B8FF"/>
            </a:solidFill>
            <a:ln w="222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34C97E9D-6ABE-9C48-9F0D-B61266A69B0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87784" y="6444133"/>
              <a:ext cx="0" cy="571030"/>
            </a:xfrm>
            <a:prstGeom prst="line">
              <a:avLst/>
            </a:prstGeom>
            <a:solidFill>
              <a:srgbClr val="00B8FF"/>
            </a:solidFill>
            <a:ln w="222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E8A1F2FA-51A3-414F-B66C-CE7C6946E254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75616" y="7015163"/>
              <a:ext cx="181584" cy="0"/>
            </a:xfrm>
            <a:prstGeom prst="line">
              <a:avLst/>
            </a:prstGeom>
            <a:solidFill>
              <a:srgbClr val="00B8FF"/>
            </a:solidFill>
            <a:ln w="22225" cap="flat" cmpd="sng" algn="ctr">
              <a:solidFill>
                <a:srgbClr val="002060"/>
              </a:solidFill>
              <a:prstDash val="solid"/>
              <a:round/>
              <a:headEnd type="triangl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BEC90503-4264-9842-A311-0FE3765A0A4B}"/>
              </a:ext>
            </a:extLst>
          </p:cNvPr>
          <p:cNvGrpSpPr/>
          <p:nvPr/>
        </p:nvGrpSpPr>
        <p:grpSpPr>
          <a:xfrm flipH="1">
            <a:off x="1620807" y="6444133"/>
            <a:ext cx="525268" cy="501401"/>
            <a:chOff x="275616" y="6444133"/>
            <a:chExt cx="516224" cy="571030"/>
          </a:xfrm>
        </p:grpSpPr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22DFB8F2-3DFD-0941-9BB2-C70817A7D2FD}"/>
                </a:ext>
              </a:extLst>
            </p:cNvPr>
            <p:cNvCxnSpPr/>
            <p:nvPr/>
          </p:nvCxnSpPr>
          <p:spPr bwMode="auto">
            <a:xfrm flipH="1">
              <a:off x="287784" y="6444133"/>
              <a:ext cx="504056" cy="0"/>
            </a:xfrm>
            <a:prstGeom prst="line">
              <a:avLst/>
            </a:prstGeom>
            <a:solidFill>
              <a:srgbClr val="00B8FF"/>
            </a:solidFill>
            <a:ln w="222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DEFEC62-B784-0246-BF88-37428290B13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87784" y="6444133"/>
              <a:ext cx="0" cy="571030"/>
            </a:xfrm>
            <a:prstGeom prst="line">
              <a:avLst/>
            </a:prstGeom>
            <a:solidFill>
              <a:srgbClr val="00B8FF"/>
            </a:solidFill>
            <a:ln w="222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E68D85F1-8CCF-5148-942A-745D03BEC0DA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75616" y="7015163"/>
              <a:ext cx="181584" cy="0"/>
            </a:xfrm>
            <a:prstGeom prst="line">
              <a:avLst/>
            </a:prstGeom>
            <a:solidFill>
              <a:srgbClr val="00B8FF"/>
            </a:solidFill>
            <a:ln w="22225" cap="flat" cmpd="sng" algn="ctr">
              <a:solidFill>
                <a:srgbClr val="002060"/>
              </a:solidFill>
              <a:prstDash val="solid"/>
              <a:round/>
              <a:headEnd type="triangl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5" name="Rectangle 5">
            <a:extLst>
              <a:ext uri="{FF2B5EF4-FFF2-40B4-BE49-F238E27FC236}">
                <a16:creationId xmlns:a16="http://schemas.microsoft.com/office/drawing/2014/main" id="{A92400B8-1767-4589-638B-9357E00C0409}"/>
              </a:ext>
            </a:extLst>
          </p:cNvPr>
          <p:cNvSpPr txBox="1">
            <a:spLocks noChangeArrowheads="1"/>
          </p:cNvSpPr>
          <p:nvPr/>
        </p:nvSpPr>
        <p:spPr bwMode="auto">
          <a:xfrm rot="20884438">
            <a:off x="8169464" y="1403563"/>
            <a:ext cx="1662427" cy="491171"/>
          </a:xfrm>
          <a:prstGeom prst="rect">
            <a:avLst/>
          </a:prstGeom>
          <a:solidFill>
            <a:srgbClr val="FFFF00"/>
          </a:solidFill>
          <a:ln w="9525">
            <a:solidFill>
              <a:srgbClr val="00206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lvl="0" defTabSz="914400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Pct val="65000"/>
              <a:defRPr/>
            </a:pPr>
            <a:r>
              <a:rPr lang="en-US" sz="1600" b="1" kern="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Tunnellänge</a:t>
            </a:r>
            <a:r>
              <a:rPr lang="en-US" sz="1600" b="1" kern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1600" b="1" kern="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mehr</a:t>
            </a:r>
            <a:r>
              <a:rPr lang="en-US" sz="1600" b="1" kern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b="1" kern="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als</a:t>
            </a:r>
            <a:r>
              <a:rPr lang="en-US" sz="1600" b="1" kern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50 km</a:t>
            </a:r>
          </a:p>
        </p:txBody>
      </p:sp>
    </p:spTree>
    <p:extLst>
      <p:ext uri="{BB962C8B-B14F-4D97-AF65-F5344CB8AC3E}">
        <p14:creationId xmlns:p14="http://schemas.microsoft.com/office/powerpoint/2010/main" val="385584691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1" name="Group 1"/>
          <p:cNvGrpSpPr>
            <a:grpSpLocks/>
          </p:cNvGrpSpPr>
          <p:nvPr/>
        </p:nvGrpSpPr>
        <p:grpSpPr bwMode="auto">
          <a:xfrm>
            <a:off x="6154738" y="963613"/>
            <a:ext cx="3225800" cy="4570412"/>
            <a:chOff x="3877" y="607"/>
            <a:chExt cx="2032" cy="287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7" y="607"/>
              <a:ext cx="2032" cy="28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5123" name="Text Box 3"/>
            <p:cNvSpPr txBox="1">
              <a:spLocks noChangeArrowheads="1"/>
            </p:cNvSpPr>
            <p:nvPr/>
          </p:nvSpPr>
          <p:spPr bwMode="auto">
            <a:xfrm>
              <a:off x="5382" y="680"/>
              <a:ext cx="474" cy="257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102000"/>
                </a:lnSpc>
              </a:pPr>
              <a:r>
                <a:rPr lang="en-US" sz="2000" b="1" dirty="0">
                  <a:solidFill>
                    <a:srgbClr val="0000CC"/>
                  </a:solidFill>
                  <a:latin typeface="Luxi Sans" charset="0"/>
                </a:rPr>
                <a:t>1984</a:t>
              </a:r>
            </a:p>
          </p:txBody>
        </p:sp>
      </p:grp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7750175" y="6910390"/>
            <a:ext cx="1479550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46038"/>
            <a:ext cx="9144000" cy="914400"/>
          </a:xfrm>
          <a:ln/>
        </p:spPr>
        <p:txBody>
          <a:bodyPr vert="horz" wrap="square" lIns="0" tIns="35280" rIns="0" bIns="0" numCol="1" anchor="ctr" anchorCtr="0" compatLnSpc="1">
            <a:prstTxWarp prst="textNoShape">
              <a:avLst/>
            </a:prstTxWarp>
          </a:bodyPr>
          <a:lstStyle/>
          <a:p>
            <a:pPr>
              <a:tabLst>
                <a:tab pos="212725" algn="l"/>
                <a:tab pos="447675" algn="l"/>
                <a:tab pos="8985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dirty="0"/>
              <a:t>Der LHC: ~40 Jahre... und </a:t>
            </a:r>
            <a:r>
              <a:rPr lang="en-US" dirty="0" err="1"/>
              <a:t>länger</a:t>
            </a:r>
            <a:r>
              <a:rPr lang="en-US" dirty="0"/>
              <a:t>...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473077" y="827509"/>
            <a:ext cx="4754223" cy="6811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102000"/>
              </a:lnSpc>
            </a:pPr>
            <a:r>
              <a:rPr lang="en-GB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1984</a:t>
            </a:r>
            <a:r>
              <a:rPr lang="en-GB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: </a:t>
            </a:r>
            <a:r>
              <a:rPr lang="en-GB" sz="1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Erste</a:t>
            </a:r>
            <a:r>
              <a:rPr lang="en-GB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</a:t>
            </a:r>
            <a:r>
              <a:rPr lang="en-GB" sz="1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Ideen</a:t>
            </a:r>
            <a:r>
              <a:rPr lang="en-GB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</a:t>
            </a:r>
            <a:r>
              <a:rPr lang="en-GB" sz="1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zum</a:t>
            </a:r>
            <a:r>
              <a:rPr lang="en-GB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LHC 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(2 x 5..9 </a:t>
            </a:r>
            <a:r>
              <a:rPr lang="en-GB" sz="16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TeV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)</a:t>
            </a:r>
          </a:p>
          <a:p>
            <a:pPr>
              <a:lnSpc>
                <a:spcPct val="102000"/>
              </a:lnSpc>
            </a:pP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           und SSC (2 x 20 </a:t>
            </a:r>
            <a:r>
              <a:rPr lang="en-GB" sz="16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TeV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),</a:t>
            </a:r>
          </a:p>
          <a:p>
            <a:pPr>
              <a:lnSpc>
                <a:spcPct val="102000"/>
              </a:lnSpc>
            </a:pP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           LEP </a:t>
            </a:r>
            <a:r>
              <a:rPr lang="en-GB" sz="16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Tunnelbau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</a:t>
            </a:r>
            <a:r>
              <a:rPr lang="en-GB" sz="16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beginnt</a:t>
            </a:r>
            <a:endParaRPr lang="en-GB" sz="1600" b="1" dirty="0">
              <a:effectLst>
                <a:outerShdw blurRad="38100" dist="38100" dir="2700000" algn="tl">
                  <a:srgbClr val="C0C0C0"/>
                </a:outerShdw>
              </a:effectLst>
              <a:latin typeface="Luxi Sans" charset="0"/>
            </a:endParaRPr>
          </a:p>
          <a:p>
            <a:pPr>
              <a:lnSpc>
                <a:spcPct val="102000"/>
              </a:lnSpc>
            </a:pPr>
            <a:endParaRPr lang="en-GB" sz="16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Luxi Sans" charset="0"/>
            </a:endParaRPr>
          </a:p>
          <a:p>
            <a:pPr>
              <a:lnSpc>
                <a:spcPct val="102000"/>
              </a:lnSpc>
            </a:pPr>
            <a:r>
              <a:rPr lang="en-GB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1988</a:t>
            </a:r>
            <a:r>
              <a:rPr lang="en-GB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: 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SSC </a:t>
            </a:r>
            <a:r>
              <a:rPr lang="en-GB" sz="16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genehmigt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(Waxahachie, Texas)</a:t>
            </a:r>
          </a:p>
          <a:p>
            <a:pPr>
              <a:lnSpc>
                <a:spcPct val="102000"/>
              </a:lnSpc>
            </a:pPr>
            <a:endParaRPr lang="en-GB" sz="16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Luxi Sans" charset="0"/>
            </a:endParaRPr>
          </a:p>
          <a:p>
            <a:pPr>
              <a:lnSpc>
                <a:spcPct val="102000"/>
              </a:lnSpc>
            </a:pPr>
            <a:r>
              <a:rPr lang="en-GB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1989</a:t>
            </a:r>
            <a:r>
              <a:rPr lang="en-GB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: </a:t>
            </a:r>
            <a:r>
              <a:rPr lang="en-GB" sz="16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Erste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</a:t>
            </a:r>
            <a:r>
              <a:rPr lang="en-GB" sz="16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Kollisionen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</a:t>
            </a:r>
            <a:r>
              <a:rPr lang="en-GB" sz="16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bei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LEP und SLC,</a:t>
            </a:r>
          </a:p>
          <a:p>
            <a:pPr>
              <a:lnSpc>
                <a:spcPct val="102000"/>
              </a:lnSpc>
            </a:pP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           F&amp;E </a:t>
            </a:r>
            <a:r>
              <a:rPr lang="en-GB" sz="16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für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LHC </a:t>
            </a:r>
            <a:r>
              <a:rPr lang="en-GB" sz="16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Detektoren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</a:t>
            </a:r>
            <a:r>
              <a:rPr lang="en-GB" sz="16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beginnt</a:t>
            </a:r>
            <a:endParaRPr lang="en-GB" sz="1600" b="1" dirty="0">
              <a:effectLst>
                <a:outerShdw blurRad="38100" dist="38100" dir="2700000" algn="tl">
                  <a:srgbClr val="C0C0C0"/>
                </a:outerShdw>
              </a:effectLst>
              <a:latin typeface="Luxi Sans" charset="0"/>
            </a:endParaRPr>
          </a:p>
          <a:p>
            <a:pPr>
              <a:lnSpc>
                <a:spcPct val="102000"/>
              </a:lnSpc>
            </a:pPr>
            <a:endParaRPr lang="en-GB" sz="1600" b="1" dirty="0">
              <a:effectLst>
                <a:outerShdw blurRad="38100" dist="38100" dir="2700000" algn="tl">
                  <a:srgbClr val="C0C0C0"/>
                </a:outerShdw>
              </a:effectLst>
              <a:latin typeface="Luxi Sans" charset="0"/>
            </a:endParaRPr>
          </a:p>
          <a:p>
            <a:pPr>
              <a:lnSpc>
                <a:spcPct val="102000"/>
              </a:lnSpc>
            </a:pPr>
            <a:r>
              <a:rPr lang="en-GB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1993</a:t>
            </a:r>
            <a:r>
              <a:rPr lang="en-GB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: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SSC </a:t>
            </a:r>
            <a:r>
              <a:rPr lang="en-GB" sz="16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Bau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</a:t>
            </a:r>
            <a:r>
              <a:rPr lang="en-GB" sz="16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gestoppt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!!!</a:t>
            </a:r>
          </a:p>
          <a:p>
            <a:pPr>
              <a:lnSpc>
                <a:spcPct val="102000"/>
              </a:lnSpc>
            </a:pPr>
            <a:endParaRPr lang="en-GB" sz="1600" b="1" dirty="0">
              <a:effectLst>
                <a:outerShdw blurRad="38100" dist="38100" dir="2700000" algn="tl">
                  <a:srgbClr val="C0C0C0"/>
                </a:outerShdw>
              </a:effectLst>
              <a:latin typeface="Luxi Sans" charset="0"/>
            </a:endParaRPr>
          </a:p>
          <a:p>
            <a:pPr>
              <a:lnSpc>
                <a:spcPct val="102000"/>
              </a:lnSpc>
            </a:pPr>
            <a:r>
              <a:rPr lang="en-GB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1994</a:t>
            </a:r>
            <a:r>
              <a:rPr lang="en-GB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: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</a:t>
            </a:r>
            <a:r>
              <a:rPr lang="en-GB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LHC </a:t>
            </a:r>
            <a:r>
              <a:rPr lang="en-GB" sz="1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genehmigt</a:t>
            </a:r>
            <a:r>
              <a:rPr lang="en-GB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(</a:t>
            </a:r>
            <a:r>
              <a:rPr lang="en-GB" sz="16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geplanter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Start 2005)</a:t>
            </a:r>
            <a:b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</a:br>
            <a:endParaRPr lang="en-GB" sz="1600" b="1" dirty="0">
              <a:effectLst>
                <a:outerShdw blurRad="38100" dist="38100" dir="2700000" algn="tl">
                  <a:srgbClr val="C0C0C0"/>
                </a:outerShdw>
              </a:effectLst>
              <a:latin typeface="Luxi Sans" charset="0"/>
            </a:endParaRPr>
          </a:p>
          <a:p>
            <a:pPr>
              <a:lnSpc>
                <a:spcPct val="102000"/>
              </a:lnSpc>
            </a:pPr>
            <a:r>
              <a:rPr lang="en-GB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1995</a:t>
            </a:r>
            <a:r>
              <a:rPr lang="en-GB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: </a:t>
            </a:r>
            <a:r>
              <a:rPr lang="en-GB" sz="16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Entdeckung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des top Quark am </a:t>
            </a:r>
            <a:r>
              <a:rPr lang="en-GB" sz="16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Fermilab</a:t>
            </a:r>
            <a:b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</a:b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           </a:t>
            </a:r>
            <a:r>
              <a:rPr lang="en-GB" sz="16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durch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CDF (und D0),</a:t>
            </a:r>
          </a:p>
          <a:p>
            <a:pPr>
              <a:lnSpc>
                <a:spcPct val="102000"/>
              </a:lnSpc>
            </a:pP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           </a:t>
            </a:r>
            <a:r>
              <a:rPr lang="en-GB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ATLAS und CMS </a:t>
            </a:r>
            <a:r>
              <a:rPr lang="en-GB" sz="1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genehmigt</a:t>
            </a:r>
            <a:endParaRPr lang="en-GB" sz="16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Luxi Sans" charset="0"/>
            </a:endParaRPr>
          </a:p>
          <a:p>
            <a:pPr>
              <a:lnSpc>
                <a:spcPct val="102000"/>
              </a:lnSpc>
            </a:pPr>
            <a:endParaRPr lang="en-GB" sz="2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Luxi Sans" charset="0"/>
            </a:endParaRPr>
          </a:p>
          <a:p>
            <a:pPr>
              <a:lnSpc>
                <a:spcPct val="102000"/>
              </a:lnSpc>
            </a:pPr>
            <a:r>
              <a:rPr lang="en-GB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1998</a:t>
            </a:r>
            <a:r>
              <a:rPr lang="en-GB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: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</a:t>
            </a:r>
            <a:r>
              <a:rPr lang="en-GB" sz="16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Beginn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des LHC </a:t>
            </a:r>
            <a:r>
              <a:rPr lang="en-GB" sz="16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Baus</a:t>
            </a:r>
            <a:endParaRPr lang="en-GB" sz="1600" b="1" dirty="0">
              <a:effectLst>
                <a:outerShdw blurRad="38100" dist="38100" dir="2700000" algn="tl">
                  <a:srgbClr val="C0C0C0"/>
                </a:outerShdw>
              </a:effectLst>
              <a:latin typeface="Luxi Sans" charset="0"/>
            </a:endParaRPr>
          </a:p>
          <a:p>
            <a:pPr>
              <a:lnSpc>
                <a:spcPct val="102000"/>
              </a:lnSpc>
            </a:pPr>
            <a:endParaRPr lang="en-GB" sz="20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Luxi Sans" charset="0"/>
            </a:endParaRPr>
          </a:p>
          <a:p>
            <a:pPr>
              <a:lnSpc>
                <a:spcPct val="102000"/>
              </a:lnSpc>
            </a:pPr>
            <a:r>
              <a:rPr lang="en-GB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2000</a:t>
            </a:r>
            <a:r>
              <a:rPr lang="en-GB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: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</a:t>
            </a:r>
            <a:r>
              <a:rPr lang="en-GB" sz="16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Ende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von LEP,</a:t>
            </a:r>
          </a:p>
          <a:p>
            <a:pPr>
              <a:lnSpc>
                <a:spcPct val="102000"/>
              </a:lnSpc>
            </a:pP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           </a:t>
            </a:r>
            <a:r>
              <a:rPr lang="en-GB" sz="16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kein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Higgs </a:t>
            </a:r>
            <a:r>
              <a:rPr lang="en-GB" sz="16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gefunden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...</a:t>
            </a:r>
          </a:p>
          <a:p>
            <a:pPr>
              <a:lnSpc>
                <a:spcPct val="102000"/>
              </a:lnSpc>
            </a:pPr>
            <a:endParaRPr lang="en-GB" sz="1600" b="1" dirty="0">
              <a:effectLst>
                <a:outerShdw blurRad="38100" dist="38100" dir="2700000" algn="tl">
                  <a:srgbClr val="C0C0C0"/>
                </a:outerShdw>
              </a:effectLst>
              <a:latin typeface="Luxi Sans" charset="0"/>
            </a:endParaRPr>
          </a:p>
          <a:p>
            <a:pPr>
              <a:lnSpc>
                <a:spcPct val="102000"/>
              </a:lnSpc>
            </a:pPr>
            <a:r>
              <a:rPr lang="en-GB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2008</a:t>
            </a:r>
            <a:r>
              <a:rPr lang="en-GB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: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LHC Start</a:t>
            </a:r>
          </a:p>
          <a:p>
            <a:pPr>
              <a:lnSpc>
                <a:spcPct val="102000"/>
              </a:lnSpc>
            </a:pPr>
            <a:endParaRPr lang="en-GB" sz="1600" b="1" dirty="0">
              <a:effectLst>
                <a:outerShdw blurRad="38100" dist="38100" dir="2700000" algn="tl">
                  <a:srgbClr val="C0C0C0"/>
                </a:outerShdw>
              </a:effectLst>
              <a:latin typeface="Luxi Sans" charset="0"/>
            </a:endParaRPr>
          </a:p>
        </p:txBody>
      </p:sp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7727" y="4468815"/>
            <a:ext cx="3622675" cy="278288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8" name="Line 8"/>
          <p:cNvSpPr>
            <a:spLocks noChangeShapeType="1"/>
          </p:cNvSpPr>
          <p:nvPr/>
        </p:nvSpPr>
        <p:spPr bwMode="auto">
          <a:xfrm>
            <a:off x="6043613" y="4568825"/>
            <a:ext cx="2379662" cy="1588"/>
          </a:xfrm>
          <a:prstGeom prst="line">
            <a:avLst/>
          </a:prstGeom>
          <a:noFill/>
          <a:ln w="73080">
            <a:solidFill>
              <a:srgbClr val="FF0000"/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6029325" y="4229100"/>
            <a:ext cx="490538" cy="280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5876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1800" b="1">
                <a:solidFill>
                  <a:srgbClr val="FF0000"/>
                </a:solidFill>
                <a:latin typeface="Luxi Sans" charset="0"/>
              </a:rPr>
              <a:t>LEP</a:t>
            </a:r>
          </a:p>
        </p:txBody>
      </p:sp>
      <p:sp>
        <p:nvSpPr>
          <p:cNvPr id="5130" name="Oval 10"/>
          <p:cNvSpPr>
            <a:spLocks/>
          </p:cNvSpPr>
          <p:nvPr/>
        </p:nvSpPr>
        <p:spPr bwMode="auto">
          <a:xfrm>
            <a:off x="8626475" y="4664075"/>
            <a:ext cx="642938" cy="666750"/>
          </a:xfrm>
          <a:prstGeom prst="ellipse">
            <a:avLst/>
          </a:prstGeom>
          <a:noFill/>
          <a:ln w="73080">
            <a:solidFill>
              <a:srgbClr val="FF00FF"/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31" name="Text Box 11"/>
          <p:cNvSpPr txBox="1">
            <a:spLocks/>
          </p:cNvSpPr>
          <p:nvPr/>
        </p:nvSpPr>
        <p:spPr bwMode="auto">
          <a:xfrm>
            <a:off x="9144000" y="5435600"/>
            <a:ext cx="622300" cy="29845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" tIns="24876" rIns="9000" bIns="9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1800" b="1" dirty="0">
                <a:solidFill>
                  <a:srgbClr val="FF00FF"/>
                </a:solidFill>
                <a:latin typeface="Luxi Sans" charset="0"/>
              </a:rPr>
              <a:t> LHC  </a:t>
            </a: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4846919" y="1043535"/>
            <a:ext cx="3433755" cy="601801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880" tIns="49680" rIns="92880" bIns="4968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 algn="ctr">
              <a:lnSpc>
                <a:spcPct val="102000"/>
              </a:lnSpc>
            </a:pPr>
            <a:r>
              <a:rPr lang="en-US" sz="1600" b="1" dirty="0" err="1">
                <a:solidFill>
                  <a:srgbClr val="FF0000"/>
                </a:solidFill>
                <a:latin typeface="Luxi Sans" charset="0"/>
              </a:rPr>
              <a:t>Idee</a:t>
            </a:r>
            <a:r>
              <a:rPr lang="en-US" sz="1600" b="1" dirty="0">
                <a:solidFill>
                  <a:srgbClr val="FF0000"/>
                </a:solidFill>
                <a:latin typeface="Luxi Sans" charset="0"/>
              </a:rPr>
              <a:t> 1984: LHC </a:t>
            </a:r>
            <a:r>
              <a:rPr lang="en-US" sz="1600" b="1" dirty="0" err="1">
                <a:solidFill>
                  <a:srgbClr val="FF0000"/>
                </a:solidFill>
                <a:latin typeface="Luxi Sans" charset="0"/>
              </a:rPr>
              <a:t>über</a:t>
            </a:r>
            <a:endParaRPr lang="en-US" sz="1600" b="1" dirty="0">
              <a:solidFill>
                <a:srgbClr val="FF0000"/>
              </a:solidFill>
              <a:latin typeface="Luxi Sans" charset="0"/>
            </a:endParaRPr>
          </a:p>
          <a:p>
            <a:pPr algn="ctr">
              <a:lnSpc>
                <a:spcPct val="102000"/>
              </a:lnSpc>
            </a:pPr>
            <a:r>
              <a:rPr lang="en-US" sz="1600" b="1" dirty="0" err="1">
                <a:solidFill>
                  <a:srgbClr val="FF0000"/>
                </a:solidFill>
                <a:latin typeface="Luxi Sans" charset="0"/>
              </a:rPr>
              <a:t>existierenden</a:t>
            </a:r>
            <a:r>
              <a:rPr lang="en-US" sz="1600" b="1" dirty="0">
                <a:solidFill>
                  <a:srgbClr val="FF0000"/>
                </a:solidFill>
                <a:latin typeface="Luxi Sans" charset="0"/>
              </a:rPr>
              <a:t> LEP </a:t>
            </a:r>
            <a:r>
              <a:rPr lang="en-US" sz="1600" b="1" dirty="0" err="1">
                <a:solidFill>
                  <a:srgbClr val="FF0000"/>
                </a:solidFill>
                <a:latin typeface="Luxi Sans" charset="0"/>
              </a:rPr>
              <a:t>Beschleuniger</a:t>
            </a:r>
            <a:endParaRPr lang="en-US" sz="1600" b="1" dirty="0">
              <a:solidFill>
                <a:srgbClr val="FF0000"/>
              </a:solidFill>
              <a:latin typeface="Luxi Sans" charset="0"/>
            </a:endParaRPr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4029172" y="6408740"/>
            <a:ext cx="1875236" cy="601801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880" tIns="49680" rIns="92880" bIns="4968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102000"/>
              </a:lnSpc>
            </a:pPr>
            <a:r>
              <a:rPr lang="en-US" sz="1600" b="1" dirty="0">
                <a:solidFill>
                  <a:srgbClr val="FF0000"/>
                </a:solidFill>
                <a:latin typeface="Luxi Sans" charset="0"/>
              </a:rPr>
              <a:t>Plan 1990:</a:t>
            </a:r>
          </a:p>
          <a:p>
            <a:pPr>
              <a:lnSpc>
                <a:spcPct val="102000"/>
              </a:lnSpc>
            </a:pPr>
            <a:r>
              <a:rPr lang="en-US" sz="1600" b="1" dirty="0">
                <a:solidFill>
                  <a:srgbClr val="FF0000"/>
                </a:solidFill>
                <a:latin typeface="Luxi Sans" charset="0"/>
              </a:rPr>
              <a:t>LHC Start 1998...</a:t>
            </a:r>
          </a:p>
        </p:txBody>
      </p:sp>
    </p:spTree>
    <p:extLst>
      <p:ext uri="{BB962C8B-B14F-4D97-AF65-F5344CB8AC3E}">
        <p14:creationId xmlns:p14="http://schemas.microsoft.com/office/powerpoint/2010/main" val="2803974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213277"/>
            <a:ext cx="9144000" cy="579646"/>
          </a:xfrm>
        </p:spPr>
        <p:txBody>
          <a:bodyPr>
            <a:spAutoFit/>
          </a:bodyPr>
          <a:lstStyle/>
          <a:p>
            <a:pPr lvl="0"/>
            <a:r>
              <a:rPr lang="en-US" dirty="0"/>
              <a:t>LHC in </a:t>
            </a:r>
            <a:r>
              <a:rPr lang="en-US" dirty="0" err="1"/>
              <a:t>Zahlen</a:t>
            </a:r>
            <a:endParaRPr lang="en-US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74320" y="1188719"/>
            <a:ext cx="9601200" cy="5567652"/>
          </a:xfrm>
        </p:spPr>
        <p:txBody>
          <a:bodyPr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3"/>
              </a:buBlip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4"/>
              </a:buBlip>
              <a:tabLst>
                <a:tab pos="898200" algn="l"/>
                <a:tab pos="1347480" algn="l"/>
                <a:tab pos="1796759" algn="l"/>
                <a:tab pos="2246039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0999" algn="l"/>
                <a:tab pos="5840280" algn="l"/>
                <a:tab pos="6289560" algn="l"/>
                <a:tab pos="6738840" algn="l"/>
                <a:tab pos="7188119" algn="l"/>
                <a:tab pos="7637040" algn="l"/>
                <a:tab pos="8086319" algn="l"/>
                <a:tab pos="8535600" algn="l"/>
                <a:tab pos="8984880" algn="l"/>
                <a:tab pos="943416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5"/>
              </a:buBlip>
              <a:tabLst>
                <a:tab pos="1347480" algn="l"/>
                <a:tab pos="1796759" algn="l"/>
                <a:tab pos="2245680" algn="l"/>
                <a:tab pos="2694960" algn="l"/>
                <a:tab pos="3144240" algn="l"/>
                <a:tab pos="3593520" algn="l"/>
                <a:tab pos="4042799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39" algn="l"/>
                <a:tab pos="8086320" algn="l"/>
                <a:tab pos="8535600" algn="l"/>
                <a:tab pos="8984879" algn="l"/>
                <a:tab pos="9434160" algn="l"/>
                <a:tab pos="988343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6"/>
              </a:buBlip>
              <a:tabLst>
                <a:tab pos="1796399" algn="l"/>
                <a:tab pos="2245679" algn="l"/>
                <a:tab pos="2694960" algn="l"/>
                <a:tab pos="3144240" algn="l"/>
                <a:tab pos="3593520" algn="l"/>
                <a:tab pos="4042800" algn="l"/>
                <a:tab pos="4492079" algn="l"/>
                <a:tab pos="4941360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40" algn="l"/>
                <a:tab pos="8086320" algn="l"/>
                <a:tab pos="8535599" algn="l"/>
                <a:tab pos="8984880" algn="l"/>
                <a:tab pos="9434160" algn="l"/>
                <a:tab pos="9883080" algn="l"/>
                <a:tab pos="1033236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0"/>
            <a:r>
              <a:rPr lang="en-GB" dirty="0">
                <a:latin typeface="" pitchFamily="16"/>
              </a:rPr>
              <a:t>1232 Dipole, 8.33 Tesla @ 7 </a:t>
            </a:r>
            <a:r>
              <a:rPr lang="en-GB" dirty="0" err="1">
                <a:latin typeface="" pitchFamily="16"/>
              </a:rPr>
              <a:t>TeV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>
                <a:latin typeface="" pitchFamily="16"/>
              </a:rPr>
              <a:t>bei</a:t>
            </a:r>
            <a:r>
              <a:rPr lang="en-GB" dirty="0">
                <a:latin typeface="" pitchFamily="16"/>
              </a:rPr>
              <a:t> 11850 A</a:t>
            </a:r>
          </a:p>
          <a:p>
            <a:pPr lvl="1"/>
            <a:r>
              <a:rPr lang="en-GB" dirty="0">
                <a:latin typeface="" pitchFamily="16"/>
              </a:rPr>
              <a:t>+ 392 </a:t>
            </a:r>
            <a:r>
              <a:rPr lang="en-GB" dirty="0" err="1">
                <a:latin typeface="" pitchFamily="16"/>
              </a:rPr>
              <a:t>Quadrupole</a:t>
            </a:r>
            <a:endParaRPr lang="en-GB" dirty="0">
              <a:latin typeface="" pitchFamily="16"/>
            </a:endParaRPr>
          </a:p>
          <a:p>
            <a:pPr lvl="1"/>
            <a:r>
              <a:rPr lang="en-GB" dirty="0">
                <a:latin typeface="" pitchFamily="16"/>
              </a:rPr>
              <a:t>+ 3700 </a:t>
            </a:r>
            <a:r>
              <a:rPr lang="en-GB" dirty="0" err="1">
                <a:latin typeface="" pitchFamily="16"/>
              </a:rPr>
              <a:t>Multipol-Korrektur-Magnete</a:t>
            </a:r>
            <a:r>
              <a:rPr lang="en-GB" dirty="0">
                <a:latin typeface="" pitchFamily="16"/>
              </a:rPr>
              <a:t> + 2500 </a:t>
            </a:r>
            <a:r>
              <a:rPr lang="en-GB" dirty="0" err="1">
                <a:latin typeface="" pitchFamily="16"/>
              </a:rPr>
              <a:t>andere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>
                <a:latin typeface="" pitchFamily="16"/>
              </a:rPr>
              <a:t>Korrektur-Magnete</a:t>
            </a:r>
            <a:endParaRPr lang="en-GB" dirty="0">
              <a:latin typeface="" pitchFamily="16"/>
            </a:endParaRPr>
          </a:p>
          <a:p>
            <a:pPr lvl="1"/>
            <a:r>
              <a:rPr lang="en-GB" dirty="0">
                <a:latin typeface="" pitchFamily="16"/>
              </a:rPr>
              <a:t>1200 </a:t>
            </a:r>
            <a:r>
              <a:rPr lang="en-GB" dirty="0" err="1">
                <a:latin typeface="" pitchFamily="16"/>
              </a:rPr>
              <a:t>Tonnen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>
                <a:latin typeface="" pitchFamily="16"/>
              </a:rPr>
              <a:t>NbTi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>
                <a:latin typeface="" pitchFamily="16"/>
              </a:rPr>
              <a:t>supraleitendes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>
                <a:latin typeface="" pitchFamily="16"/>
              </a:rPr>
              <a:t>Kabel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>
                <a:latin typeface="" pitchFamily="16"/>
              </a:rPr>
              <a:t>mit</a:t>
            </a:r>
            <a:r>
              <a:rPr lang="en-GB" dirty="0">
                <a:latin typeface="" pitchFamily="16"/>
              </a:rPr>
              <a:t> 7600 km </a:t>
            </a:r>
            <a:r>
              <a:rPr lang="en-GB" dirty="0" err="1">
                <a:latin typeface="" pitchFamily="16"/>
              </a:rPr>
              <a:t>Länge</a:t>
            </a:r>
            <a:endParaRPr lang="en-GB" dirty="0">
              <a:latin typeface="" pitchFamily="16"/>
            </a:endParaRPr>
          </a:p>
          <a:p>
            <a:pPr lvl="1"/>
            <a:r>
              <a:rPr lang="en-GB" dirty="0" err="1">
                <a:latin typeface="" pitchFamily="16"/>
              </a:rPr>
              <a:t>gespeicherte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>
                <a:latin typeface="" pitchFamily="16"/>
              </a:rPr>
              <a:t>Energie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>
                <a:latin typeface="" pitchFamily="16"/>
              </a:rPr>
              <a:t>im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>
                <a:latin typeface="" pitchFamily="16"/>
              </a:rPr>
              <a:t>Magnetfeld</a:t>
            </a:r>
            <a:r>
              <a:rPr lang="en-GB" dirty="0">
                <a:latin typeface="" pitchFamily="16"/>
              </a:rPr>
              <a:t> 10 GJ ( ½ LI</a:t>
            </a:r>
            <a:r>
              <a:rPr lang="en-GB" baseline="30000" dirty="0">
                <a:latin typeface="" pitchFamily="16"/>
              </a:rPr>
              <a:t>2</a:t>
            </a:r>
            <a:r>
              <a:rPr lang="en-GB" dirty="0">
                <a:latin typeface="" pitchFamily="16"/>
              </a:rPr>
              <a:t> ) </a:t>
            </a:r>
          </a:p>
          <a:p>
            <a:pPr lvl="0"/>
            <a:r>
              <a:rPr lang="en-GB" dirty="0" err="1">
                <a:latin typeface="" pitchFamily="16"/>
              </a:rPr>
              <a:t>gesamte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>
                <a:latin typeface="" pitchFamily="16"/>
              </a:rPr>
              <a:t>Kaltmasse</a:t>
            </a:r>
            <a:r>
              <a:rPr lang="en-GB" dirty="0">
                <a:latin typeface="" pitchFamily="16"/>
              </a:rPr>
              <a:t>: </a:t>
            </a:r>
            <a:r>
              <a:rPr lang="en-GB" dirty="0">
                <a:solidFill>
                  <a:srgbClr val="FF0000"/>
                </a:solidFill>
                <a:latin typeface="" pitchFamily="16"/>
              </a:rPr>
              <a:t>30'000 </a:t>
            </a:r>
            <a:r>
              <a:rPr lang="en-GB" dirty="0" err="1">
                <a:solidFill>
                  <a:srgbClr val="FF0000"/>
                </a:solidFill>
                <a:latin typeface="" pitchFamily="16"/>
              </a:rPr>
              <a:t>Tonnen</a:t>
            </a:r>
            <a:endParaRPr lang="en-GB" dirty="0">
              <a:solidFill>
                <a:srgbClr val="FF0000"/>
              </a:solidFill>
              <a:latin typeface="" pitchFamily="16"/>
            </a:endParaRPr>
          </a:p>
          <a:p>
            <a:pPr lvl="1"/>
            <a:r>
              <a:rPr lang="en-GB" dirty="0">
                <a:solidFill>
                  <a:srgbClr val="FF0000"/>
                </a:solidFill>
                <a:latin typeface="" pitchFamily="16"/>
              </a:rPr>
              <a:t>120 </a:t>
            </a:r>
            <a:r>
              <a:rPr lang="en-GB" dirty="0" err="1">
                <a:solidFill>
                  <a:srgbClr val="FF0000"/>
                </a:solidFill>
                <a:latin typeface="" pitchFamily="16"/>
              </a:rPr>
              <a:t>Tonnen</a:t>
            </a:r>
            <a:r>
              <a:rPr lang="en-GB" dirty="0">
                <a:solidFill>
                  <a:srgbClr val="FF0000"/>
                </a:solidFill>
                <a:latin typeface="" pitchFamily="16"/>
              </a:rPr>
              <a:t> </a:t>
            </a:r>
            <a:r>
              <a:rPr lang="en-GB" dirty="0" err="1">
                <a:solidFill>
                  <a:srgbClr val="FF0000"/>
                </a:solidFill>
                <a:latin typeface="" pitchFamily="16"/>
              </a:rPr>
              <a:t>suprafluides</a:t>
            </a:r>
            <a:r>
              <a:rPr lang="en-GB" dirty="0">
                <a:solidFill>
                  <a:srgbClr val="FF0000"/>
                </a:solidFill>
                <a:latin typeface="" pitchFamily="16"/>
              </a:rPr>
              <a:t> Helium </a:t>
            </a:r>
            <a:r>
              <a:rPr lang="en-GB" dirty="0">
                <a:latin typeface="" pitchFamily="16"/>
              </a:rPr>
              <a:t>(1.9 K) </a:t>
            </a:r>
            <a:r>
              <a:rPr lang="en-GB" dirty="0" err="1">
                <a:latin typeface="" pitchFamily="16"/>
              </a:rPr>
              <a:t>zur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>
                <a:latin typeface="" pitchFamily="16"/>
              </a:rPr>
              <a:t>Kühlung</a:t>
            </a:r>
            <a:endParaRPr lang="en-GB" dirty="0">
              <a:latin typeface="" pitchFamily="16"/>
            </a:endParaRPr>
          </a:p>
          <a:p>
            <a:pPr lvl="1"/>
            <a:r>
              <a:rPr lang="en-GB" dirty="0" err="1">
                <a:latin typeface="" pitchFamily="16"/>
              </a:rPr>
              <a:t>Energie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>
                <a:latin typeface="" pitchFamily="16"/>
              </a:rPr>
              <a:t>für</a:t>
            </a:r>
            <a:r>
              <a:rPr lang="en-GB" dirty="0">
                <a:latin typeface="" pitchFamily="16"/>
              </a:rPr>
              <a:t> Quench: 0.5 - 20 </a:t>
            </a:r>
            <a:r>
              <a:rPr lang="en-GB" dirty="0" err="1">
                <a:latin typeface="" pitchFamily="16"/>
              </a:rPr>
              <a:t>mJ</a:t>
            </a:r>
            <a:r>
              <a:rPr lang="en-GB" dirty="0">
                <a:latin typeface="" pitchFamily="16"/>
              </a:rPr>
              <a:t>/cm</a:t>
            </a:r>
            <a:r>
              <a:rPr lang="en-GB" baseline="30000" dirty="0">
                <a:latin typeface="" pitchFamily="16"/>
              </a:rPr>
              <a:t>3</a:t>
            </a:r>
            <a:r>
              <a:rPr lang="en-GB" dirty="0">
                <a:latin typeface="" pitchFamily="16"/>
              </a:rPr>
              <a:t> = 10</a:t>
            </a:r>
            <a:r>
              <a:rPr lang="en-GB" baseline="30000" dirty="0">
                <a:latin typeface="" pitchFamily="16"/>
              </a:rPr>
              <a:t>7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>
                <a:latin typeface="" pitchFamily="16"/>
              </a:rPr>
              <a:t>Protonen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>
                <a:latin typeface="" pitchFamily="16"/>
              </a:rPr>
              <a:t>bei</a:t>
            </a:r>
            <a:r>
              <a:rPr lang="en-GB" dirty="0">
                <a:latin typeface="" pitchFamily="16"/>
              </a:rPr>
              <a:t> 7 </a:t>
            </a:r>
            <a:r>
              <a:rPr lang="en-GB" dirty="0" err="1">
                <a:latin typeface="" pitchFamily="16"/>
              </a:rPr>
              <a:t>TeV</a:t>
            </a:r>
            <a:endParaRPr lang="en-GB" dirty="0">
              <a:latin typeface="" pitchFamily="16"/>
            </a:endParaRPr>
          </a:p>
          <a:p>
            <a:pPr lvl="0"/>
            <a:r>
              <a:rPr lang="en-GB" dirty="0" err="1">
                <a:latin typeface="" pitchFamily="16"/>
              </a:rPr>
              <a:t>Anzahl</a:t>
            </a:r>
            <a:r>
              <a:rPr lang="en-GB" dirty="0">
                <a:latin typeface="" pitchFamily="16"/>
              </a:rPr>
              <a:t> der </a:t>
            </a:r>
            <a:r>
              <a:rPr lang="en-GB" dirty="0" err="1">
                <a:latin typeface="" pitchFamily="16"/>
              </a:rPr>
              <a:t>Stromverbindungen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>
                <a:latin typeface="" pitchFamily="16"/>
              </a:rPr>
              <a:t>zwischen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>
                <a:latin typeface="" pitchFamily="16"/>
              </a:rPr>
              <a:t>Magneten</a:t>
            </a:r>
            <a:endParaRPr lang="en-GB" dirty="0">
              <a:latin typeface="" pitchFamily="16"/>
            </a:endParaRPr>
          </a:p>
          <a:p>
            <a:pPr lvl="1"/>
            <a:r>
              <a:rPr lang="en-GB" dirty="0">
                <a:latin typeface="" pitchFamily="16"/>
              </a:rPr>
              <a:t>10'000 </a:t>
            </a:r>
            <a:r>
              <a:rPr lang="en-GB" dirty="0" err="1">
                <a:latin typeface="" pitchFamily="16"/>
              </a:rPr>
              <a:t>supraleitende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>
                <a:latin typeface="" pitchFamily="16"/>
              </a:rPr>
              <a:t>Verbindungen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>
                <a:latin typeface="" pitchFamily="16"/>
              </a:rPr>
              <a:t>zwischen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>
                <a:latin typeface="" pitchFamily="16"/>
              </a:rPr>
              <a:t>Dipolen</a:t>
            </a:r>
            <a:endParaRPr lang="en-GB" dirty="0">
              <a:latin typeface="" pitchFamily="16"/>
            </a:endParaRPr>
          </a:p>
          <a:p>
            <a:pPr lvl="1"/>
            <a:r>
              <a:rPr lang="en-GB" dirty="0">
                <a:latin typeface="" pitchFamily="16"/>
              </a:rPr>
              <a:t>50'000 </a:t>
            </a:r>
            <a:r>
              <a:rPr lang="en-GB" dirty="0" err="1">
                <a:latin typeface="" pitchFamily="16"/>
              </a:rPr>
              <a:t>Verbindungen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>
                <a:latin typeface="" pitchFamily="16"/>
              </a:rPr>
              <a:t>für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>
                <a:latin typeface="" pitchFamily="16"/>
              </a:rPr>
              <a:t>Korrektur-Magnete</a:t>
            </a:r>
            <a:endParaRPr lang="en-GB" dirty="0">
              <a:latin typeface="" pitchFamily="16"/>
            </a:endParaRPr>
          </a:p>
          <a:p>
            <a:pPr lvl="0"/>
            <a:r>
              <a:rPr lang="en-GB" dirty="0" err="1">
                <a:latin typeface="" pitchFamily="16"/>
              </a:rPr>
              <a:t>Vakuum</a:t>
            </a:r>
            <a:r>
              <a:rPr lang="en-GB" dirty="0">
                <a:latin typeface="" pitchFamily="16"/>
              </a:rPr>
              <a:t>: 10</a:t>
            </a:r>
            <a:r>
              <a:rPr lang="en-GB" baseline="50000" dirty="0">
                <a:latin typeface="" pitchFamily="16"/>
              </a:rPr>
              <a:t>-10</a:t>
            </a:r>
            <a:r>
              <a:rPr lang="en-GB" dirty="0">
                <a:latin typeface="" pitchFamily="16"/>
              </a:rPr>
              <a:t> mbar = 3 </a:t>
            </a:r>
            <a:r>
              <a:rPr lang="en-GB" dirty="0" err="1">
                <a:latin typeface="" pitchFamily="16"/>
              </a:rPr>
              <a:t>Millionen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>
                <a:latin typeface="" pitchFamily="16"/>
              </a:rPr>
              <a:t>Moleküle</a:t>
            </a:r>
            <a:r>
              <a:rPr lang="en-GB" dirty="0">
                <a:latin typeface="" pitchFamily="16"/>
              </a:rPr>
              <a:t> pro cm</a:t>
            </a:r>
            <a:r>
              <a:rPr lang="en-GB" baseline="30000" dirty="0">
                <a:latin typeface="" pitchFamily="16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22025393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0080228_016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784" y="2555701"/>
            <a:ext cx="4968552" cy="3312368"/>
          </a:xfrm>
          <a:prstGeom prst="rect">
            <a:avLst/>
          </a:prstGeom>
          <a:ln>
            <a:solidFill>
              <a:schemeClr val="accent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CERN Large Hadron Collider LHC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274638" y="1187549"/>
            <a:ext cx="5989810" cy="6026346"/>
          </a:xfrm>
        </p:spPr>
        <p:txBody>
          <a:bodyPr/>
          <a:lstStyle/>
          <a:p>
            <a:pPr lvl="1"/>
            <a:r>
              <a:rPr lang="en-US" err="1"/>
              <a:t>Umfang</a:t>
            </a:r>
            <a:r>
              <a:rPr lang="en-US"/>
              <a:t>: 27 km</a:t>
            </a:r>
          </a:p>
          <a:p>
            <a:pPr lvl="1"/>
            <a:r>
              <a:rPr lang="en-US"/>
              <a:t>Tunnel </a:t>
            </a:r>
            <a:r>
              <a:rPr lang="en-US" err="1"/>
              <a:t>mit</a:t>
            </a:r>
            <a:r>
              <a:rPr lang="en-US"/>
              <a:t> 3.8 m </a:t>
            </a:r>
            <a:r>
              <a:rPr lang="en-US" err="1"/>
              <a:t>Durchmesser</a:t>
            </a:r>
            <a:endParaRPr lang="en-US"/>
          </a:p>
          <a:p>
            <a:pPr lvl="1"/>
            <a:r>
              <a:rPr lang="en-US"/>
              <a:t>100 m </a:t>
            </a:r>
            <a:r>
              <a:rPr lang="en-US" err="1"/>
              <a:t>unter</a:t>
            </a:r>
            <a:r>
              <a:rPr lang="en-US"/>
              <a:t> der </a:t>
            </a:r>
            <a:r>
              <a:rPr lang="en-US" err="1"/>
              <a:t>Erdoberfläche</a:t>
            </a:r>
            <a:endParaRPr lang="en-US"/>
          </a:p>
          <a:p>
            <a:pPr lvl="1"/>
            <a:endParaRPr lang="en-US"/>
          </a:p>
          <a:p>
            <a:pPr lvl="1"/>
            <a:endParaRPr lang="en-US"/>
          </a:p>
          <a:p>
            <a:pPr lvl="1"/>
            <a:endParaRPr lang="en-US"/>
          </a:p>
          <a:p>
            <a:pPr lvl="1"/>
            <a:endParaRPr lang="en-US"/>
          </a:p>
          <a:p>
            <a:pPr lvl="1"/>
            <a:endParaRPr lang="en-US"/>
          </a:p>
          <a:p>
            <a:pPr lvl="1"/>
            <a:endParaRPr lang="en-US"/>
          </a:p>
          <a:p>
            <a:pPr lvl="1"/>
            <a:endParaRPr lang="en-US"/>
          </a:p>
          <a:p>
            <a:pPr lvl="1"/>
            <a:endParaRPr lang="en-US"/>
          </a:p>
          <a:p>
            <a:r>
              <a:rPr lang="en-US"/>
              <a:t>Die </a:t>
            </a:r>
            <a:r>
              <a:rPr lang="en-US" err="1"/>
              <a:t>meisten</a:t>
            </a:r>
            <a:r>
              <a:rPr lang="en-US"/>
              <a:t> </a:t>
            </a:r>
            <a:r>
              <a:rPr lang="en-US" err="1"/>
              <a:t>Technologien</a:t>
            </a:r>
            <a:r>
              <a:rPr lang="en-US"/>
              <a:t> </a:t>
            </a:r>
            <a:r>
              <a:rPr lang="en-US" err="1"/>
              <a:t>mussten</a:t>
            </a:r>
            <a:r>
              <a:rPr lang="en-US"/>
              <a:t> </a:t>
            </a:r>
            <a:r>
              <a:rPr lang="en-US" err="1"/>
              <a:t>erst</a:t>
            </a:r>
            <a:r>
              <a:rPr lang="en-US"/>
              <a:t> </a:t>
            </a:r>
            <a:r>
              <a:rPr lang="en-US" err="1"/>
              <a:t>entwickelt</a:t>
            </a:r>
            <a:r>
              <a:rPr lang="en-US"/>
              <a:t> </a:t>
            </a:r>
            <a:r>
              <a:rPr lang="en-US" err="1"/>
              <a:t>werden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256336" y="1189038"/>
            <a:ext cx="4617914" cy="5942012"/>
          </a:xfrm>
        </p:spPr>
        <p:txBody>
          <a:bodyPr/>
          <a:lstStyle/>
          <a:p>
            <a:r>
              <a:rPr lang="en-US" err="1"/>
              <a:t>Umfangreiche</a:t>
            </a:r>
            <a:r>
              <a:rPr lang="en-US"/>
              <a:t> </a:t>
            </a:r>
            <a:r>
              <a:rPr lang="en-US" err="1"/>
              <a:t>Spitzentechnologien</a:t>
            </a:r>
            <a:endParaRPr lang="de-DE"/>
          </a:p>
          <a:p>
            <a:pPr lvl="1"/>
            <a:r>
              <a:rPr lang="en-US" err="1"/>
              <a:t>Supraleitung</a:t>
            </a:r>
            <a:endParaRPr lang="en-US"/>
          </a:p>
          <a:p>
            <a:pPr lvl="1"/>
            <a:r>
              <a:rPr lang="en-US" err="1"/>
              <a:t>Magnete</a:t>
            </a:r>
            <a:endParaRPr lang="en-US"/>
          </a:p>
          <a:p>
            <a:pPr lvl="1"/>
            <a:r>
              <a:rPr lang="en-US" err="1"/>
              <a:t>Vakuum</a:t>
            </a:r>
            <a:endParaRPr lang="en-US"/>
          </a:p>
          <a:p>
            <a:pPr lvl="1"/>
            <a:r>
              <a:rPr lang="en-US" err="1"/>
              <a:t>Hochfrequenz</a:t>
            </a:r>
            <a:endParaRPr lang="en-GB"/>
          </a:p>
          <a:p>
            <a:pPr lvl="1"/>
            <a:r>
              <a:rPr lang="en-US" err="1"/>
              <a:t>Strahlkontrolle</a:t>
            </a:r>
            <a:endParaRPr lang="en-US"/>
          </a:p>
          <a:p>
            <a:pPr lvl="1"/>
            <a:r>
              <a:rPr lang="en-US" err="1"/>
              <a:t>Sicherheit</a:t>
            </a:r>
            <a:endParaRPr lang="en-US"/>
          </a:p>
        </p:txBody>
      </p:sp>
      <p:pic>
        <p:nvPicPr>
          <p:cNvPr id="4" name="Picture 3" descr="0911188_01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6298" y="4931965"/>
            <a:ext cx="3408810" cy="2281930"/>
          </a:xfrm>
          <a:prstGeom prst="rect">
            <a:avLst/>
          </a:prstGeom>
          <a:ln>
            <a:solidFill>
              <a:schemeClr val="accent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6" name="Straight Arrow Connector 5"/>
          <p:cNvCxnSpPr/>
          <p:nvPr/>
        </p:nvCxnSpPr>
        <p:spPr bwMode="auto">
          <a:xfrm>
            <a:off x="2592040" y="4283893"/>
            <a:ext cx="3960440" cy="1656184"/>
          </a:xfrm>
          <a:prstGeom prst="straightConnector1">
            <a:avLst/>
          </a:prstGeom>
          <a:solidFill>
            <a:srgbClr val="00B8FF"/>
          </a:solidFill>
          <a:ln w="53975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557139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Frühe</a:t>
            </a:r>
            <a:r>
              <a:rPr lang="en-US" dirty="0"/>
              <a:t> </a:t>
            </a:r>
            <a:r>
              <a:rPr lang="en-US" dirty="0" err="1"/>
              <a:t>Fotos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940" y="971527"/>
            <a:ext cx="3740300" cy="339791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8304" y="971527"/>
            <a:ext cx="4536504" cy="31673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" t="2249" r="1605" b="2243"/>
          <a:stretch/>
        </p:blipFill>
        <p:spPr>
          <a:xfrm>
            <a:off x="5256000" y="4355901"/>
            <a:ext cx="4320480" cy="295733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Text Box 20"/>
          <p:cNvSpPr txBox="1">
            <a:spLocks noChangeArrowheads="1"/>
          </p:cNvSpPr>
          <p:nvPr/>
        </p:nvSpPr>
        <p:spPr bwMode="auto">
          <a:xfrm>
            <a:off x="5521500" y="3301158"/>
            <a:ext cx="1224136" cy="36004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" tIns="24876" rIns="9000" bIns="9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 algn="ctr">
              <a:lnSpc>
                <a:spcPct val="93000"/>
              </a:lnSpc>
            </a:pPr>
            <a:r>
              <a:rPr lang="en-US" sz="1000" b="1" dirty="0">
                <a:solidFill>
                  <a:srgbClr val="002060"/>
                </a:solidFill>
                <a:latin typeface="Luxi Sans" charset="0"/>
              </a:rPr>
              <a:t> </a:t>
            </a:r>
            <a:r>
              <a:rPr lang="en-US" sz="1000" b="1" dirty="0" err="1">
                <a:solidFill>
                  <a:srgbClr val="002060"/>
                </a:solidFill>
                <a:latin typeface="Luxi Sans" charset="0"/>
              </a:rPr>
              <a:t>erste</a:t>
            </a:r>
            <a:r>
              <a:rPr lang="en-US" sz="1000" b="1" dirty="0">
                <a:solidFill>
                  <a:srgbClr val="002060"/>
                </a:solidFill>
                <a:latin typeface="Luxi Sans" charset="0"/>
              </a:rPr>
              <a:t> </a:t>
            </a:r>
            <a:r>
              <a:rPr lang="en-US" sz="1000" b="1" dirty="0" err="1">
                <a:solidFill>
                  <a:srgbClr val="002060"/>
                </a:solidFill>
                <a:latin typeface="Luxi Sans" charset="0"/>
              </a:rPr>
              <a:t>Bauarbeiten</a:t>
            </a:r>
            <a:r>
              <a:rPr lang="en-US" sz="1000" b="1" dirty="0">
                <a:solidFill>
                  <a:srgbClr val="002060"/>
                </a:solidFill>
                <a:latin typeface="Luxi Sans" charset="0"/>
              </a:rPr>
              <a:t> </a:t>
            </a:r>
          </a:p>
          <a:p>
            <a:pPr algn="ctr">
              <a:lnSpc>
                <a:spcPct val="93000"/>
              </a:lnSpc>
            </a:pPr>
            <a:r>
              <a:rPr lang="en-US" sz="1000" b="1" dirty="0">
                <a:solidFill>
                  <a:srgbClr val="002060"/>
                </a:solidFill>
                <a:latin typeface="Luxi Sans" charset="0"/>
              </a:rPr>
              <a:t>(17. Mai 1954)</a:t>
            </a:r>
          </a:p>
        </p:txBody>
      </p:sp>
      <p:sp>
        <p:nvSpPr>
          <p:cNvPr id="12" name="Text Box 20"/>
          <p:cNvSpPr txBox="1">
            <a:spLocks noChangeArrowheads="1"/>
          </p:cNvSpPr>
          <p:nvPr/>
        </p:nvSpPr>
        <p:spPr bwMode="auto">
          <a:xfrm>
            <a:off x="2484095" y="1259557"/>
            <a:ext cx="1764131" cy="504056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" tIns="24876" rIns="9000" bIns="9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 algn="ctr">
              <a:lnSpc>
                <a:spcPct val="93000"/>
              </a:lnSpc>
            </a:pPr>
            <a:r>
              <a:rPr lang="en-US" sz="1000" b="1" dirty="0">
                <a:solidFill>
                  <a:srgbClr val="002060"/>
                </a:solidFill>
                <a:latin typeface="Luxi Sans" charset="0"/>
              </a:rPr>
              <a:t> </a:t>
            </a:r>
            <a:r>
              <a:rPr lang="en-US" sz="1000" b="1" dirty="0" err="1">
                <a:solidFill>
                  <a:srgbClr val="002060"/>
                </a:solidFill>
                <a:latin typeface="Luxi Sans" charset="0"/>
              </a:rPr>
              <a:t>Begehung</a:t>
            </a:r>
            <a:r>
              <a:rPr lang="en-US" sz="1000" b="1" dirty="0">
                <a:solidFill>
                  <a:srgbClr val="002060"/>
                </a:solidFill>
                <a:latin typeface="Luxi Sans" charset="0"/>
              </a:rPr>
              <a:t> des </a:t>
            </a:r>
            <a:r>
              <a:rPr lang="en-US" sz="1000" b="1" dirty="0" err="1">
                <a:solidFill>
                  <a:srgbClr val="002060"/>
                </a:solidFill>
                <a:latin typeface="Luxi Sans" charset="0"/>
              </a:rPr>
              <a:t>zukünftigen</a:t>
            </a:r>
            <a:endParaRPr lang="en-US" sz="1000" b="1" dirty="0">
              <a:solidFill>
                <a:srgbClr val="002060"/>
              </a:solidFill>
              <a:latin typeface="Luxi Sans" charset="0"/>
            </a:endParaRPr>
          </a:p>
          <a:p>
            <a:pPr algn="ctr">
              <a:lnSpc>
                <a:spcPct val="93000"/>
              </a:lnSpc>
            </a:pPr>
            <a:r>
              <a:rPr lang="en-US" sz="1000" b="1" dirty="0" err="1">
                <a:solidFill>
                  <a:srgbClr val="002060"/>
                </a:solidFill>
                <a:latin typeface="Luxi Sans" charset="0"/>
              </a:rPr>
              <a:t>Standorts</a:t>
            </a:r>
            <a:r>
              <a:rPr lang="en-US" sz="1000" b="1" dirty="0">
                <a:solidFill>
                  <a:srgbClr val="002060"/>
                </a:solidFill>
                <a:latin typeface="Luxi Sans" charset="0"/>
              </a:rPr>
              <a:t> in Meyrin </a:t>
            </a:r>
          </a:p>
          <a:p>
            <a:pPr algn="ctr">
              <a:lnSpc>
                <a:spcPct val="93000"/>
              </a:lnSpc>
            </a:pPr>
            <a:r>
              <a:rPr lang="en-US" sz="1000" b="1" dirty="0">
                <a:solidFill>
                  <a:srgbClr val="002060"/>
                </a:solidFill>
                <a:latin typeface="Luxi Sans" charset="0"/>
              </a:rPr>
              <a:t>(30. </a:t>
            </a:r>
            <a:r>
              <a:rPr lang="en-US" sz="1000" b="1" dirty="0" err="1">
                <a:solidFill>
                  <a:srgbClr val="002060"/>
                </a:solidFill>
                <a:latin typeface="Luxi Sans" charset="0"/>
              </a:rPr>
              <a:t>Oktober</a:t>
            </a:r>
            <a:r>
              <a:rPr lang="en-US" sz="1000" b="1" dirty="0">
                <a:solidFill>
                  <a:srgbClr val="002060"/>
                </a:solidFill>
                <a:latin typeface="Luxi Sans" charset="0"/>
              </a:rPr>
              <a:t> 1953)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816" y="4451367"/>
            <a:ext cx="4131266" cy="286186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6" name="TextBox 15"/>
          <p:cNvSpPr txBox="1"/>
          <p:nvPr/>
        </p:nvSpPr>
        <p:spPr>
          <a:xfrm>
            <a:off x="7092540" y="4499917"/>
            <a:ext cx="612068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rgbClr val="002060"/>
                </a:solidFill>
              </a:rPr>
              <a:t>Meyrin</a:t>
            </a:r>
            <a:endParaRPr lang="en-GB" sz="1000" b="1" dirty="0">
              <a:solidFill>
                <a:srgbClr val="00206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>
            <a:off x="7416000" y="4723055"/>
            <a:ext cx="0" cy="280918"/>
          </a:xfrm>
          <a:prstGeom prst="straightConnector1">
            <a:avLst/>
          </a:prstGeom>
          <a:solidFill>
            <a:srgbClr val="00B8FF"/>
          </a:solidFill>
          <a:ln w="15875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TextBox 19"/>
          <p:cNvSpPr txBox="1"/>
          <p:nvPr/>
        </p:nvSpPr>
        <p:spPr>
          <a:xfrm>
            <a:off x="7308564" y="6437019"/>
            <a:ext cx="2124236" cy="357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rgbClr val="FFFF00"/>
                </a:solidFill>
              </a:rPr>
              <a:t>(</a:t>
            </a:r>
            <a:r>
              <a:rPr lang="en-US" sz="1000" b="1" dirty="0" err="1">
                <a:solidFill>
                  <a:srgbClr val="FFFF00"/>
                </a:solidFill>
              </a:rPr>
              <a:t>noch</a:t>
            </a:r>
            <a:r>
              <a:rPr lang="en-US" sz="1000" b="1" dirty="0">
                <a:solidFill>
                  <a:srgbClr val="FFFF00"/>
                </a:solidFill>
              </a:rPr>
              <a:t>) </a:t>
            </a:r>
            <a:r>
              <a:rPr lang="en-US" sz="1000" b="1" dirty="0" err="1">
                <a:solidFill>
                  <a:srgbClr val="FFFF00"/>
                </a:solidFill>
              </a:rPr>
              <a:t>ungepflasterte</a:t>
            </a:r>
            <a:r>
              <a:rPr lang="en-US" sz="1000" b="1" dirty="0">
                <a:solidFill>
                  <a:srgbClr val="FFFF00"/>
                </a:solidFill>
              </a:rPr>
              <a:t> </a:t>
            </a:r>
            <a:r>
              <a:rPr lang="en-US" sz="1000" b="1" dirty="0" err="1">
                <a:solidFill>
                  <a:srgbClr val="FFFF00"/>
                </a:solidFill>
              </a:rPr>
              <a:t>Straße</a:t>
            </a:r>
            <a:endParaRPr lang="en-US" sz="1000" b="1" dirty="0">
              <a:solidFill>
                <a:srgbClr val="FFFF00"/>
              </a:solidFill>
            </a:endParaRPr>
          </a:p>
          <a:p>
            <a:r>
              <a:rPr lang="en-US" sz="1000" b="1" dirty="0" err="1">
                <a:solidFill>
                  <a:srgbClr val="FFFF00"/>
                </a:solidFill>
              </a:rPr>
              <a:t>heute</a:t>
            </a:r>
            <a:r>
              <a:rPr lang="en-US" sz="1000" b="1" dirty="0">
                <a:solidFill>
                  <a:srgbClr val="FFFF00"/>
                </a:solidFill>
              </a:rPr>
              <a:t>: CERN Tram </a:t>
            </a:r>
            <a:r>
              <a:rPr lang="en-US" sz="1000" b="1" dirty="0" err="1">
                <a:solidFill>
                  <a:srgbClr val="FFFF00"/>
                </a:solidFill>
              </a:rPr>
              <a:t>Haltestelle</a:t>
            </a:r>
            <a:endParaRPr lang="en-GB" sz="1000" b="1" dirty="0">
              <a:solidFill>
                <a:srgbClr val="FFFF00"/>
              </a:solidFill>
            </a:endParaRPr>
          </a:p>
        </p:txBody>
      </p:sp>
      <p:sp>
        <p:nvSpPr>
          <p:cNvPr id="13" name="Text Box 20"/>
          <p:cNvSpPr txBox="1">
            <a:spLocks noChangeArrowheads="1"/>
          </p:cNvSpPr>
          <p:nvPr/>
        </p:nvSpPr>
        <p:spPr bwMode="auto">
          <a:xfrm>
            <a:off x="2880072" y="6804173"/>
            <a:ext cx="3744416" cy="324036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" tIns="24876" rIns="9000" bIns="9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 algn="ctr">
              <a:lnSpc>
                <a:spcPct val="93000"/>
              </a:lnSpc>
            </a:pPr>
            <a:r>
              <a:rPr lang="en-US" sz="1000" b="1" dirty="0">
                <a:solidFill>
                  <a:srgbClr val="002060"/>
                </a:solidFill>
                <a:latin typeface="Luxi Sans" charset="0"/>
              </a:rPr>
              <a:t> Transport der </a:t>
            </a:r>
            <a:r>
              <a:rPr lang="en-US" sz="1000" b="1" dirty="0" err="1">
                <a:solidFill>
                  <a:srgbClr val="002060"/>
                </a:solidFill>
                <a:latin typeface="Luxi Sans" charset="0"/>
              </a:rPr>
              <a:t>ersten</a:t>
            </a:r>
            <a:r>
              <a:rPr lang="en-US" sz="1000" b="1" dirty="0">
                <a:solidFill>
                  <a:srgbClr val="002060"/>
                </a:solidFill>
                <a:latin typeface="Luxi Sans" charset="0"/>
              </a:rPr>
              <a:t> </a:t>
            </a:r>
            <a:r>
              <a:rPr lang="en-US" sz="1000" b="1" dirty="0" err="1">
                <a:solidFill>
                  <a:srgbClr val="002060"/>
                </a:solidFill>
                <a:latin typeface="Luxi Sans" charset="0"/>
              </a:rPr>
              <a:t>Beschleunigerteile</a:t>
            </a:r>
            <a:r>
              <a:rPr lang="en-US" sz="1000" b="1" dirty="0">
                <a:solidFill>
                  <a:srgbClr val="002060"/>
                </a:solidFill>
                <a:latin typeface="Luxi Sans" charset="0"/>
              </a:rPr>
              <a:t> (</a:t>
            </a:r>
            <a:r>
              <a:rPr lang="en-US" sz="1000" b="1" dirty="0" err="1">
                <a:solidFill>
                  <a:srgbClr val="002060"/>
                </a:solidFill>
                <a:latin typeface="Luxi Sans" charset="0"/>
              </a:rPr>
              <a:t>Synchrozyklotron</a:t>
            </a:r>
            <a:r>
              <a:rPr lang="en-US" sz="1000" b="1" dirty="0">
                <a:solidFill>
                  <a:srgbClr val="002060"/>
                </a:solidFill>
                <a:latin typeface="Luxi Sans" charset="0"/>
              </a:rPr>
              <a:t>)</a:t>
            </a:r>
          </a:p>
          <a:p>
            <a:pPr algn="ctr">
              <a:lnSpc>
                <a:spcPct val="93000"/>
              </a:lnSpc>
            </a:pPr>
            <a:r>
              <a:rPr lang="en-US" sz="1000" b="1" dirty="0" err="1">
                <a:solidFill>
                  <a:srgbClr val="002060"/>
                </a:solidFill>
                <a:latin typeface="Luxi Sans" charset="0"/>
              </a:rPr>
              <a:t>durch</a:t>
            </a:r>
            <a:r>
              <a:rPr lang="en-US" sz="1000" b="1" dirty="0">
                <a:solidFill>
                  <a:srgbClr val="002060"/>
                </a:solidFill>
                <a:latin typeface="Luxi Sans" charset="0"/>
              </a:rPr>
              <a:t> Meyrin (1956)</a:t>
            </a:r>
          </a:p>
        </p:txBody>
      </p:sp>
    </p:spTree>
    <p:extLst>
      <p:ext uri="{BB962C8B-B14F-4D97-AF65-F5344CB8AC3E}">
        <p14:creationId xmlns:p14="http://schemas.microsoft.com/office/powerpoint/2010/main" val="221013948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D1D4D-3F66-AF4F-A872-2337D36B0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</a:t>
            </a:r>
            <a:r>
              <a:rPr lang="en-US" dirty="0" err="1"/>
              <a:t>Magnete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81112A-C2E3-AB4F-AEA2-5733514CB7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LHC </a:t>
            </a:r>
            <a:r>
              <a:rPr lang="en-US" dirty="0" err="1"/>
              <a:t>Magnete</a:t>
            </a:r>
            <a:r>
              <a:rPr lang="en-US" dirty="0"/>
              <a:t> </a:t>
            </a:r>
            <a:r>
              <a:rPr lang="en-US" dirty="0" err="1"/>
              <a:t>sind</a:t>
            </a:r>
            <a:r>
              <a:rPr lang="en-US" dirty="0"/>
              <a:t> </a:t>
            </a:r>
            <a:r>
              <a:rPr lang="en-US" dirty="0" err="1"/>
              <a:t>ein</a:t>
            </a:r>
            <a:r>
              <a:rPr lang="en-US" dirty="0"/>
              <a:t> </a:t>
            </a:r>
            <a:r>
              <a:rPr lang="en-US" dirty="0" err="1"/>
              <a:t>komplexes</a:t>
            </a:r>
            <a:r>
              <a:rPr lang="en-US" dirty="0"/>
              <a:t> High-Tech-</a:t>
            </a:r>
            <a:r>
              <a:rPr lang="en-US" dirty="0" err="1"/>
              <a:t>Produkt</a:t>
            </a:r>
            <a:r>
              <a:rPr lang="en-US" dirty="0"/>
              <a:t> </a:t>
            </a:r>
            <a:r>
              <a:rPr lang="en-US" dirty="0" err="1"/>
              <a:t>mit</a:t>
            </a:r>
            <a:r>
              <a:rPr lang="en-US" dirty="0"/>
              <a:t> </a:t>
            </a:r>
            <a:r>
              <a:rPr lang="en-US" dirty="0" err="1"/>
              <a:t>hohen</a:t>
            </a:r>
            <a:r>
              <a:rPr lang="en-US" dirty="0"/>
              <a:t> </a:t>
            </a:r>
            <a:r>
              <a:rPr lang="en-US" dirty="0" err="1"/>
              <a:t>Anforderungen</a:t>
            </a:r>
            <a:r>
              <a:rPr lang="en-US" dirty="0"/>
              <a:t> an </a:t>
            </a:r>
            <a:r>
              <a:rPr lang="en-US" dirty="0" err="1"/>
              <a:t>Qualität</a:t>
            </a:r>
            <a:r>
              <a:rPr lang="en-US" dirty="0"/>
              <a:t> und </a:t>
            </a:r>
            <a:r>
              <a:rPr lang="en-US" dirty="0" err="1"/>
              <a:t>Präzision</a:t>
            </a:r>
            <a:endParaRPr lang="en-US" dirty="0"/>
          </a:p>
          <a:p>
            <a:r>
              <a:rPr lang="en-US" dirty="0" err="1"/>
              <a:t>Entwicklung</a:t>
            </a:r>
            <a:r>
              <a:rPr lang="en-US" dirty="0"/>
              <a:t> </a:t>
            </a:r>
            <a:r>
              <a:rPr lang="en-US" dirty="0" err="1"/>
              <a:t>durch</a:t>
            </a:r>
            <a:r>
              <a:rPr lang="en-US" dirty="0"/>
              <a:t> CERN, </a:t>
            </a:r>
            <a:r>
              <a:rPr lang="en-US" dirty="0" err="1"/>
              <a:t>Fertigung</a:t>
            </a:r>
            <a:r>
              <a:rPr lang="en-US" dirty="0"/>
              <a:t> </a:t>
            </a:r>
            <a:r>
              <a:rPr lang="en-US" dirty="0" err="1"/>
              <a:t>durch</a:t>
            </a:r>
            <a:r>
              <a:rPr lang="en-US" dirty="0"/>
              <a:t> </a:t>
            </a:r>
            <a:r>
              <a:rPr lang="en-US" dirty="0" err="1"/>
              <a:t>europäische</a:t>
            </a:r>
            <a:r>
              <a:rPr lang="en-US" dirty="0"/>
              <a:t> </a:t>
            </a:r>
            <a:r>
              <a:rPr lang="en-US" dirty="0" err="1"/>
              <a:t>Industrie</a:t>
            </a:r>
            <a:endParaRPr lang="en-US" dirty="0"/>
          </a:p>
          <a:p>
            <a:pPr lvl="1"/>
            <a:r>
              <a:rPr lang="en-US" dirty="0"/>
              <a:t>1/3 </a:t>
            </a:r>
            <a:r>
              <a:rPr lang="en-US" dirty="0" err="1"/>
              <a:t>Italien</a:t>
            </a:r>
            <a:r>
              <a:rPr lang="en-US" dirty="0"/>
              <a:t>, 1/3 </a:t>
            </a:r>
            <a:r>
              <a:rPr lang="en-US" dirty="0" err="1"/>
              <a:t>Frankreich</a:t>
            </a:r>
            <a:r>
              <a:rPr lang="en-US" dirty="0"/>
              <a:t>, 1/3 Deutschland</a:t>
            </a:r>
          </a:p>
          <a:p>
            <a:pPr lvl="1"/>
            <a:r>
              <a:rPr lang="en-US" dirty="0" err="1"/>
              <a:t>wichtiger</a:t>
            </a:r>
            <a:r>
              <a:rPr lang="en-US" dirty="0"/>
              <a:t> </a:t>
            </a:r>
            <a:r>
              <a:rPr lang="en-US" dirty="0" err="1"/>
              <a:t>Technologietransfer</a:t>
            </a:r>
            <a:r>
              <a:rPr lang="en-US" dirty="0"/>
              <a:t> </a:t>
            </a:r>
            <a:r>
              <a:rPr lang="en-US" dirty="0" err="1"/>
              <a:t>zum</a:t>
            </a:r>
            <a:r>
              <a:rPr lang="en-US" dirty="0"/>
              <a:t> </a:t>
            </a:r>
            <a:r>
              <a:rPr lang="en-US" dirty="0" err="1"/>
              <a:t>Bau</a:t>
            </a:r>
            <a:r>
              <a:rPr lang="en-US" dirty="0"/>
              <a:t> </a:t>
            </a:r>
            <a:r>
              <a:rPr lang="en-US" dirty="0" err="1"/>
              <a:t>kostengünstiger</a:t>
            </a:r>
            <a:r>
              <a:rPr lang="en-US" dirty="0"/>
              <a:t>, starker </a:t>
            </a:r>
            <a:r>
              <a:rPr lang="en-US" dirty="0" err="1"/>
              <a:t>Magnete</a:t>
            </a:r>
            <a:r>
              <a:rPr lang="en-US" dirty="0"/>
              <a:t> </a:t>
            </a:r>
            <a:r>
              <a:rPr lang="en-US" dirty="0" err="1"/>
              <a:t>z.B</a:t>
            </a:r>
            <a:r>
              <a:rPr lang="en-US" dirty="0"/>
              <a:t>. </a:t>
            </a:r>
            <a:r>
              <a:rPr lang="en-US" dirty="0" err="1"/>
              <a:t>für</a:t>
            </a:r>
            <a:r>
              <a:rPr lang="en-US" dirty="0"/>
              <a:t> Magnet-</a:t>
            </a:r>
            <a:r>
              <a:rPr lang="en-US" dirty="0" err="1"/>
              <a:t>Resonanz</a:t>
            </a:r>
            <a:r>
              <a:rPr lang="en-US" dirty="0"/>
              <a:t>-</a:t>
            </a:r>
            <a:r>
              <a:rPr lang="en-US" dirty="0" err="1"/>
              <a:t>Tomographen</a:t>
            </a:r>
            <a:endParaRPr lang="en-US" dirty="0"/>
          </a:p>
          <a:p>
            <a:endParaRPr lang="en-US" dirty="0"/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FC24264E-C774-2449-9392-41728BD693A8}"/>
              </a:ext>
            </a:extLst>
          </p:cNvPr>
          <p:cNvSpPr/>
          <p:nvPr/>
        </p:nvSpPr>
        <p:spPr>
          <a:xfrm>
            <a:off x="457201" y="4400044"/>
            <a:ext cx="4655119" cy="258699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7">
            <a:extLst>
              <a:ext uri="{FF2B5EF4-FFF2-40B4-BE49-F238E27FC236}">
                <a16:creationId xmlns:a16="http://schemas.microsoft.com/office/drawing/2014/main" id="{2E9A84B8-FC4A-8B48-9D1F-429B32250C16}"/>
              </a:ext>
            </a:extLst>
          </p:cNvPr>
          <p:cNvSpPr>
            <a:spLocks noChangeAspect="1"/>
          </p:cNvSpPr>
          <p:nvPr/>
        </p:nvSpPr>
        <p:spPr>
          <a:xfrm>
            <a:off x="5770371" y="4139877"/>
            <a:ext cx="3796210" cy="284715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Shape 475">
            <a:extLst>
              <a:ext uri="{FF2B5EF4-FFF2-40B4-BE49-F238E27FC236}">
                <a16:creationId xmlns:a16="http://schemas.microsoft.com/office/drawing/2014/main" id="{C7CD3267-B623-774F-9931-2034635BEEE3}"/>
              </a:ext>
            </a:extLst>
          </p:cNvPr>
          <p:cNvSpPr/>
          <p:nvPr/>
        </p:nvSpPr>
        <p:spPr>
          <a:xfrm>
            <a:off x="1837385" y="4254579"/>
            <a:ext cx="1894749" cy="260071"/>
          </a:xfrm>
          <a:prstGeom prst="rect">
            <a:avLst/>
          </a:prstGeom>
          <a:solidFill>
            <a:srgbClr val="FFFF00"/>
          </a:solidFill>
          <a:ln w="12700">
            <a:solidFill>
              <a:srgbClr val="002060"/>
            </a:solidFill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 defTabSz="584200">
              <a:defRPr sz="3600">
                <a:solidFill>
                  <a:srgbClr val="FFFFFF"/>
                </a:solidFill>
                <a:latin typeface="+mj-lt"/>
                <a:ea typeface="+mj-ea"/>
                <a:cs typeface="+mj-cs"/>
                <a:sym typeface="Eurostil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LHC </a:t>
            </a:r>
            <a:r>
              <a:rPr lang="en-US" sz="1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Magnetfertigung</a:t>
            </a:r>
            <a:endParaRPr lang="en-US" sz="1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2D82F5ED-A7C5-1641-A9F2-CDFE620B231A}"/>
              </a:ext>
            </a:extLst>
          </p:cNvPr>
          <p:cNvSpPr/>
          <p:nvPr/>
        </p:nvSpPr>
        <p:spPr bwMode="auto">
          <a:xfrm>
            <a:off x="4896296" y="6300117"/>
            <a:ext cx="1224136" cy="504056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99559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6038"/>
            <a:ext cx="9144000" cy="914400"/>
          </a:xfrm>
          <a:ln/>
        </p:spPr>
        <p:txBody>
          <a:bodyPr vert="horz" wrap="square" lIns="0" tIns="35280" rIns="0" bIns="0" numCol="1" anchor="ctr" anchorCtr="0" compatLnSpc="1">
            <a:prstTxWarp prst="textNoShape">
              <a:avLst/>
            </a:prstTxWarp>
          </a:bodyPr>
          <a:lstStyle/>
          <a:p>
            <a:pPr>
              <a:tabLst>
                <a:tab pos="212725" algn="l"/>
                <a:tab pos="447675" algn="l"/>
                <a:tab pos="8985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dirty="0" err="1"/>
              <a:t>gespeicherte</a:t>
            </a:r>
            <a:r>
              <a:rPr lang="en-US" dirty="0"/>
              <a:t> LHC </a:t>
            </a:r>
            <a:r>
              <a:rPr lang="en-US" dirty="0" err="1"/>
              <a:t>Strahlenergie</a:t>
            </a:r>
            <a:endParaRPr lang="en-US" dirty="0"/>
          </a:p>
        </p:txBody>
      </p:sp>
      <p:sp>
        <p:nvSpPr>
          <p:cNvPr id="21523" name="Rectangle 19"/>
          <p:cNvSpPr>
            <a:spLocks noGrp="1" noChangeArrowheads="1"/>
          </p:cNvSpPr>
          <p:nvPr>
            <p:ph type="body" idx="1"/>
          </p:nvPr>
        </p:nvSpPr>
        <p:spPr>
          <a:xfrm>
            <a:off x="274638" y="1189038"/>
            <a:ext cx="9601200" cy="5943600"/>
          </a:xfrm>
          <a:ln/>
        </p:spPr>
        <p:txBody>
          <a:bodyPr/>
          <a:lstStyle/>
          <a:p>
            <a:pPr lvl="1"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6613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US" dirty="0"/>
              <a:t>2808 </a:t>
            </a:r>
            <a:r>
              <a:rPr lang="en-US" dirty="0" err="1"/>
              <a:t>Teilchenbündel</a:t>
            </a:r>
            <a:r>
              <a:rPr lang="en-US" dirty="0"/>
              <a:t>, 1.1 x 10</a:t>
            </a:r>
            <a:r>
              <a:rPr lang="en-US" baseline="33000" dirty="0"/>
              <a:t>11</a:t>
            </a:r>
            <a:r>
              <a:rPr lang="en-US" dirty="0"/>
              <a:t> </a:t>
            </a:r>
            <a:r>
              <a:rPr lang="en-US" dirty="0" err="1"/>
              <a:t>Protonen</a:t>
            </a:r>
            <a:r>
              <a:rPr lang="en-US" dirty="0"/>
              <a:t>/</a:t>
            </a:r>
            <a:r>
              <a:rPr lang="en-US" dirty="0" err="1"/>
              <a:t>Bündel</a:t>
            </a:r>
            <a:r>
              <a:rPr lang="en-US" dirty="0"/>
              <a:t> @ 7 </a:t>
            </a:r>
            <a:r>
              <a:rPr lang="en-US" dirty="0" err="1"/>
              <a:t>TeV</a:t>
            </a:r>
            <a:endParaRPr lang="en-US" dirty="0"/>
          </a:p>
          <a:p>
            <a:pPr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6613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US" dirty="0"/>
              <a:t>350 MJ </a:t>
            </a:r>
            <a:r>
              <a:rPr lang="en-US" dirty="0" err="1"/>
              <a:t>gespeicherte</a:t>
            </a:r>
            <a:r>
              <a:rPr lang="en-US" dirty="0"/>
              <a:t> </a:t>
            </a:r>
            <a:r>
              <a:rPr lang="en-US" dirty="0" err="1"/>
              <a:t>Energie</a:t>
            </a:r>
            <a:r>
              <a:rPr lang="en-US" dirty="0"/>
              <a:t> pro </a:t>
            </a:r>
            <a:r>
              <a:rPr lang="en-US" dirty="0" err="1"/>
              <a:t>Protonstrahl</a:t>
            </a:r>
            <a:endParaRPr lang="en-US" dirty="0"/>
          </a:p>
        </p:txBody>
      </p:sp>
      <p:sp>
        <p:nvSpPr>
          <p:cNvPr id="21524" name="Text Box 20"/>
          <p:cNvSpPr txBox="1">
            <a:spLocks noChangeArrowheads="1"/>
          </p:cNvSpPr>
          <p:nvPr/>
        </p:nvSpPr>
        <p:spPr bwMode="auto">
          <a:xfrm>
            <a:off x="1295896" y="6865763"/>
            <a:ext cx="7630938" cy="29845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" tIns="24876" rIns="9000" bIns="9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1800" b="1" dirty="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US" sz="1800" b="1" dirty="0" err="1">
                <a:solidFill>
                  <a:srgbClr val="FF0000"/>
                </a:solidFill>
                <a:latin typeface="Luxi Sans" charset="0"/>
              </a:rPr>
              <a:t>Größtes</a:t>
            </a:r>
            <a:r>
              <a:rPr lang="en-US" sz="1800" b="1" dirty="0">
                <a:solidFill>
                  <a:srgbClr val="FF0000"/>
                </a:solidFill>
                <a:latin typeface="Luxi Sans" charset="0"/>
              </a:rPr>
              <a:t> Problem </a:t>
            </a:r>
            <a:r>
              <a:rPr lang="en-US" sz="1800" b="1" dirty="0" err="1">
                <a:solidFill>
                  <a:srgbClr val="FF0000"/>
                </a:solidFill>
                <a:latin typeface="Luxi Sans" charset="0"/>
              </a:rPr>
              <a:t>bei</a:t>
            </a:r>
            <a:r>
              <a:rPr lang="en-US" sz="1800" b="1" dirty="0">
                <a:solidFill>
                  <a:srgbClr val="FF0000"/>
                </a:solidFill>
                <a:latin typeface="Luxi Sans" charset="0"/>
              </a:rPr>
              <a:t> LHC </a:t>
            </a:r>
            <a:r>
              <a:rPr lang="en-US" sz="1800" b="1" dirty="0" err="1">
                <a:solidFill>
                  <a:srgbClr val="FF0000"/>
                </a:solidFill>
                <a:latin typeface="Luxi Sans" charset="0"/>
              </a:rPr>
              <a:t>ist</a:t>
            </a:r>
            <a:r>
              <a:rPr lang="en-US" sz="1800" b="1" dirty="0">
                <a:solidFill>
                  <a:srgbClr val="FF0000"/>
                </a:solidFill>
                <a:latin typeface="Luxi Sans" charset="0"/>
              </a:rPr>
              <a:t> die </a:t>
            </a:r>
            <a:r>
              <a:rPr lang="en-US" sz="1800" b="1" dirty="0" err="1">
                <a:solidFill>
                  <a:srgbClr val="FF0000"/>
                </a:solidFill>
                <a:latin typeface="Luxi Sans" charset="0"/>
              </a:rPr>
              <a:t>Kontrolle</a:t>
            </a:r>
            <a:r>
              <a:rPr lang="en-US" sz="1800" b="1" dirty="0">
                <a:solidFill>
                  <a:srgbClr val="FF0000"/>
                </a:solidFill>
                <a:latin typeface="Luxi Sans" charset="0"/>
              </a:rPr>
              <a:t> der </a:t>
            </a:r>
            <a:r>
              <a:rPr lang="en-US" sz="1800" b="1" dirty="0" err="1">
                <a:solidFill>
                  <a:srgbClr val="FF0000"/>
                </a:solidFill>
                <a:latin typeface="Luxi Sans" charset="0"/>
              </a:rPr>
              <a:t>gespeicherten</a:t>
            </a:r>
            <a:r>
              <a:rPr lang="en-US" sz="1800" b="1" dirty="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US" sz="1800" b="1" dirty="0" err="1">
                <a:solidFill>
                  <a:srgbClr val="FF0000"/>
                </a:solidFill>
                <a:latin typeface="Luxi Sans" charset="0"/>
              </a:rPr>
              <a:t>Energie</a:t>
            </a:r>
            <a:r>
              <a:rPr lang="en-US" sz="1800" b="1" dirty="0">
                <a:solidFill>
                  <a:srgbClr val="FF0000"/>
                </a:solidFill>
                <a:latin typeface="Luxi Sans" charset="0"/>
              </a:rPr>
              <a:t>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95" b="868"/>
          <a:stretch/>
        </p:blipFill>
        <p:spPr>
          <a:xfrm>
            <a:off x="6048426" y="2074356"/>
            <a:ext cx="3372223" cy="18494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17" b="22466"/>
          <a:stretch/>
        </p:blipFill>
        <p:spPr>
          <a:xfrm>
            <a:off x="1151881" y="3502441"/>
            <a:ext cx="3528392" cy="17310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95" b="-282"/>
          <a:stretch/>
        </p:blipFill>
        <p:spPr>
          <a:xfrm>
            <a:off x="5001390" y="4139877"/>
            <a:ext cx="4673755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5" name="Text Box 20"/>
          <p:cNvSpPr txBox="1">
            <a:spLocks noChangeArrowheads="1"/>
          </p:cNvSpPr>
          <p:nvPr/>
        </p:nvSpPr>
        <p:spPr bwMode="auto">
          <a:xfrm>
            <a:off x="3456136" y="2267669"/>
            <a:ext cx="2736304" cy="288032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" tIns="24876" rIns="9000" bIns="9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1400" b="1" dirty="0">
                <a:solidFill>
                  <a:srgbClr val="002060"/>
                </a:solidFill>
                <a:latin typeface="Luxi Sans" charset="0"/>
              </a:rPr>
              <a:t> Airbus A320 (78 t) </a:t>
            </a:r>
            <a:r>
              <a:rPr lang="en-US" sz="1400" b="1" dirty="0" err="1">
                <a:solidFill>
                  <a:srgbClr val="002060"/>
                </a:solidFill>
                <a:latin typeface="Luxi Sans" charset="0"/>
              </a:rPr>
              <a:t>bei</a:t>
            </a:r>
            <a:r>
              <a:rPr lang="en-US" sz="1400" b="1" dirty="0">
                <a:solidFill>
                  <a:srgbClr val="002060"/>
                </a:solidFill>
                <a:latin typeface="Luxi Sans" charset="0"/>
              </a:rPr>
              <a:t> 340 km/h  </a:t>
            </a:r>
          </a:p>
        </p:txBody>
      </p:sp>
      <p:sp>
        <p:nvSpPr>
          <p:cNvPr id="26" name="Text Box 20"/>
          <p:cNvSpPr txBox="1">
            <a:spLocks noChangeArrowheads="1"/>
          </p:cNvSpPr>
          <p:nvPr/>
        </p:nvSpPr>
        <p:spPr bwMode="auto">
          <a:xfrm>
            <a:off x="647824" y="3347789"/>
            <a:ext cx="2645618" cy="288032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" tIns="24876" rIns="9000" bIns="9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1400" b="1" dirty="0">
                <a:solidFill>
                  <a:srgbClr val="002060"/>
                </a:solidFill>
                <a:latin typeface="Luxi Sans" charset="0"/>
              </a:rPr>
              <a:t> ICE 3 Zug (420 t) </a:t>
            </a:r>
            <a:r>
              <a:rPr lang="en-US" sz="1400" b="1" dirty="0" err="1">
                <a:solidFill>
                  <a:srgbClr val="002060"/>
                </a:solidFill>
                <a:latin typeface="Luxi Sans" charset="0"/>
              </a:rPr>
              <a:t>bei</a:t>
            </a:r>
            <a:r>
              <a:rPr lang="en-US" sz="1400" b="1" dirty="0">
                <a:solidFill>
                  <a:srgbClr val="002060"/>
                </a:solidFill>
                <a:latin typeface="Luxi Sans" charset="0"/>
              </a:rPr>
              <a:t> 147 km/h  </a:t>
            </a:r>
          </a:p>
        </p:txBody>
      </p:sp>
      <p:sp>
        <p:nvSpPr>
          <p:cNvPr id="27" name="Text Box 20"/>
          <p:cNvSpPr txBox="1">
            <a:spLocks noChangeArrowheads="1"/>
          </p:cNvSpPr>
          <p:nvPr/>
        </p:nvSpPr>
        <p:spPr bwMode="auto">
          <a:xfrm>
            <a:off x="1295898" y="6156101"/>
            <a:ext cx="4372749" cy="288032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" tIns="24876" rIns="9000" bIns="9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1400" b="1" dirty="0">
                <a:solidFill>
                  <a:srgbClr val="002060"/>
                </a:solidFill>
                <a:latin typeface="Luxi Sans" charset="0"/>
              </a:rPr>
              <a:t> Queen Mary 2 (150’000 t) </a:t>
            </a:r>
            <a:r>
              <a:rPr lang="en-US" sz="1400" b="1" dirty="0" err="1">
                <a:solidFill>
                  <a:srgbClr val="002060"/>
                </a:solidFill>
                <a:latin typeface="Luxi Sans" charset="0"/>
              </a:rPr>
              <a:t>bei</a:t>
            </a:r>
            <a:r>
              <a:rPr lang="en-US" sz="1400" b="1" dirty="0">
                <a:solidFill>
                  <a:srgbClr val="002060"/>
                </a:solidFill>
                <a:latin typeface="Luxi Sans" charset="0"/>
              </a:rPr>
              <a:t> 4.2 </a:t>
            </a:r>
            <a:r>
              <a:rPr lang="en-US" sz="1400" b="1" dirty="0" err="1">
                <a:solidFill>
                  <a:srgbClr val="002060"/>
                </a:solidFill>
                <a:latin typeface="Luxi Sans" charset="0"/>
              </a:rPr>
              <a:t>Knoten</a:t>
            </a:r>
            <a:r>
              <a:rPr lang="en-US" sz="1400" b="1" dirty="0">
                <a:solidFill>
                  <a:srgbClr val="002060"/>
                </a:solidFill>
                <a:latin typeface="Luxi Sans" charset="0"/>
              </a:rPr>
              <a:t> (7.8 km/h)  </a:t>
            </a:r>
          </a:p>
        </p:txBody>
      </p:sp>
    </p:spTree>
    <p:extLst>
      <p:ext uri="{BB962C8B-B14F-4D97-AF65-F5344CB8AC3E}">
        <p14:creationId xmlns:p14="http://schemas.microsoft.com/office/powerpoint/2010/main" val="3497253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604879" y="3203772"/>
            <a:ext cx="5295120" cy="398002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Title 2"/>
          <p:cNvSpPr txBox="1">
            <a:spLocks noGrp="1"/>
          </p:cNvSpPr>
          <p:nvPr>
            <p:ph type="title" idx="4294967295"/>
          </p:nvPr>
        </p:nvSpPr>
        <p:spPr>
          <a:xfrm>
            <a:off x="457200" y="213277"/>
            <a:ext cx="9144000" cy="579646"/>
          </a:xfrm>
        </p:spPr>
        <p:txBody>
          <a:bodyPr>
            <a:spAutoFit/>
          </a:bodyPr>
          <a:lstStyle/>
          <a:p>
            <a:pPr lvl="0"/>
            <a:r>
              <a:rPr lang="en-US" dirty="0"/>
              <a:t>Der LHC Beam Dump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274320" y="1188719"/>
            <a:ext cx="6350168" cy="5943960"/>
          </a:xfrm>
        </p:spPr>
        <p:txBody>
          <a:bodyPr/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4"/>
              </a:buBlip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5"/>
              </a:buBlip>
              <a:tabLst>
                <a:tab pos="898200" algn="l"/>
                <a:tab pos="1347480" algn="l"/>
                <a:tab pos="1796759" algn="l"/>
                <a:tab pos="2246039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0999" algn="l"/>
                <a:tab pos="5840280" algn="l"/>
                <a:tab pos="6289560" algn="l"/>
                <a:tab pos="6738840" algn="l"/>
                <a:tab pos="7188119" algn="l"/>
                <a:tab pos="7637040" algn="l"/>
                <a:tab pos="8086319" algn="l"/>
                <a:tab pos="8535600" algn="l"/>
                <a:tab pos="8984880" algn="l"/>
                <a:tab pos="943416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6"/>
              </a:buBlip>
              <a:tabLst>
                <a:tab pos="1347480" algn="l"/>
                <a:tab pos="1796759" algn="l"/>
                <a:tab pos="2245680" algn="l"/>
                <a:tab pos="2694960" algn="l"/>
                <a:tab pos="3144240" algn="l"/>
                <a:tab pos="3593520" algn="l"/>
                <a:tab pos="4042799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39" algn="l"/>
                <a:tab pos="8086320" algn="l"/>
                <a:tab pos="8535600" algn="l"/>
                <a:tab pos="8984879" algn="l"/>
                <a:tab pos="9434160" algn="l"/>
                <a:tab pos="988343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7"/>
              </a:buBlip>
              <a:tabLst>
                <a:tab pos="1796399" algn="l"/>
                <a:tab pos="2245679" algn="l"/>
                <a:tab pos="2694960" algn="l"/>
                <a:tab pos="3144240" algn="l"/>
                <a:tab pos="3593520" algn="l"/>
                <a:tab pos="4042800" algn="l"/>
                <a:tab pos="4492079" algn="l"/>
                <a:tab pos="4941360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40" algn="l"/>
                <a:tab pos="8086320" algn="l"/>
                <a:tab pos="8535599" algn="l"/>
                <a:tab pos="8984880" algn="l"/>
                <a:tab pos="9434160" algn="l"/>
                <a:tab pos="9883080" algn="l"/>
                <a:tab pos="1033236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4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4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4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4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0"/>
            <a:r>
              <a:rPr lang="en-US" dirty="0">
                <a:latin typeface="" pitchFamily="16"/>
              </a:rPr>
              <a:t>350 MJ </a:t>
            </a:r>
            <a:r>
              <a:rPr lang="en-US" dirty="0" err="1">
                <a:latin typeface="" pitchFamily="16"/>
              </a:rPr>
              <a:t>Beamenergie</a:t>
            </a:r>
            <a:r>
              <a:rPr lang="en-US" dirty="0">
                <a:latin typeface="" pitchFamily="16"/>
              </a:rPr>
              <a:t> </a:t>
            </a:r>
            <a:r>
              <a:rPr lang="en-US" dirty="0" err="1">
                <a:latin typeface="" pitchFamily="16"/>
              </a:rPr>
              <a:t>müssen</a:t>
            </a:r>
            <a:r>
              <a:rPr lang="en-US" dirty="0">
                <a:latin typeface="" pitchFamily="16"/>
              </a:rPr>
              <a:t> in ~250 </a:t>
            </a:r>
            <a:r>
              <a:rPr lang="en-US" dirty="0">
                <a:latin typeface="Luxi Sans" pitchFamily="34"/>
              </a:rPr>
              <a:t>µ</a:t>
            </a:r>
            <a:r>
              <a:rPr lang="en-US" dirty="0">
                <a:latin typeface="Luxi Sans" pitchFamily="18"/>
              </a:rPr>
              <a:t>s </a:t>
            </a:r>
            <a:r>
              <a:rPr lang="en-US" dirty="0" err="1">
                <a:latin typeface="Luxi Sans" pitchFamily="18"/>
              </a:rPr>
              <a:t>abgebaut</a:t>
            </a:r>
            <a:r>
              <a:rPr lang="en-US" dirty="0">
                <a:latin typeface="Luxi Sans" pitchFamily="18"/>
              </a:rPr>
              <a:t> </a:t>
            </a:r>
            <a:r>
              <a:rPr lang="en-US" dirty="0" err="1">
                <a:latin typeface="Luxi Sans" pitchFamily="18"/>
              </a:rPr>
              <a:t>werden</a:t>
            </a:r>
            <a:r>
              <a:rPr lang="en-US" dirty="0">
                <a:latin typeface="Luxi Sans" pitchFamily="18"/>
              </a:rPr>
              <a:t> (3 </a:t>
            </a:r>
            <a:r>
              <a:rPr lang="en-US" dirty="0" err="1">
                <a:latin typeface="Luxi Sans" pitchFamily="18"/>
              </a:rPr>
              <a:t>Umläufe</a:t>
            </a:r>
            <a:r>
              <a:rPr lang="en-US" dirty="0">
                <a:latin typeface="Luxi Sans" pitchFamily="18"/>
              </a:rPr>
              <a:t>)</a:t>
            </a:r>
          </a:p>
          <a:p>
            <a:pPr lvl="1"/>
            <a:r>
              <a:rPr lang="en-US" dirty="0" err="1">
                <a:latin typeface="Luxi Sans" pitchFamily="18"/>
              </a:rPr>
              <a:t>instantane</a:t>
            </a:r>
            <a:r>
              <a:rPr lang="en-US" dirty="0">
                <a:latin typeface="Luxi Sans" pitchFamily="18"/>
              </a:rPr>
              <a:t> </a:t>
            </a:r>
            <a:r>
              <a:rPr lang="en-US" dirty="0" err="1">
                <a:latin typeface="Luxi Sans" pitchFamily="18"/>
              </a:rPr>
              <a:t>Strahlleistung</a:t>
            </a:r>
            <a:r>
              <a:rPr lang="en-US" dirty="0">
                <a:latin typeface="Luxi Sans" pitchFamily="18"/>
              </a:rPr>
              <a:t> auf dump = 1.4 TW</a:t>
            </a:r>
          </a:p>
          <a:p>
            <a:pPr lvl="0"/>
            <a:r>
              <a:rPr lang="en-US" dirty="0" err="1">
                <a:latin typeface="Luxi Sans" pitchFamily="18"/>
              </a:rPr>
              <a:t>Strahl</a:t>
            </a:r>
            <a:r>
              <a:rPr lang="en-US" dirty="0">
                <a:latin typeface="Luxi Sans" pitchFamily="18"/>
              </a:rPr>
              <a:t> Absorber </a:t>
            </a:r>
            <a:r>
              <a:rPr lang="en-US" dirty="0" err="1">
                <a:latin typeface="Luxi Sans" pitchFamily="18"/>
              </a:rPr>
              <a:t>aus</a:t>
            </a:r>
            <a:r>
              <a:rPr lang="en-US" dirty="0">
                <a:latin typeface="Luxi Sans" pitchFamily="18"/>
              </a:rPr>
              <a:t> </a:t>
            </a:r>
            <a:r>
              <a:rPr lang="en-US" dirty="0" err="1">
                <a:latin typeface="Luxi Sans" pitchFamily="18"/>
              </a:rPr>
              <a:t>Graphit</a:t>
            </a:r>
            <a:endParaRPr lang="en-US" dirty="0">
              <a:latin typeface="Luxi Sans" pitchFamily="18"/>
            </a:endParaRPr>
          </a:p>
          <a:p>
            <a:pPr lvl="1"/>
            <a:r>
              <a:rPr lang="en-US" dirty="0" err="1">
                <a:latin typeface="Luxi Sans" pitchFamily="18"/>
              </a:rPr>
              <a:t>Schmelzpunkt</a:t>
            </a:r>
            <a:r>
              <a:rPr lang="en-US" dirty="0">
                <a:latin typeface="Luxi Sans" pitchFamily="18"/>
              </a:rPr>
              <a:t> ~ 3700 </a:t>
            </a:r>
            <a:r>
              <a:rPr lang="en-US" baseline="50000" dirty="0" err="1">
                <a:latin typeface="Luxi Sans" pitchFamily="18"/>
              </a:rPr>
              <a:t>o</a:t>
            </a:r>
            <a:r>
              <a:rPr lang="en-US" dirty="0" err="1">
                <a:latin typeface="Luxi Sans" pitchFamily="18"/>
              </a:rPr>
              <a:t>C</a:t>
            </a:r>
            <a:endParaRPr lang="en-US" dirty="0">
              <a:latin typeface="Luxi Sans" pitchFamily="18"/>
            </a:endParaRPr>
          </a:p>
          <a:p>
            <a:pPr lvl="1"/>
            <a:r>
              <a:rPr lang="en-US" dirty="0" err="1">
                <a:latin typeface="Luxi Sans" pitchFamily="18"/>
              </a:rPr>
              <a:t>Aufheizung</a:t>
            </a:r>
            <a:r>
              <a:rPr lang="en-US" dirty="0">
                <a:latin typeface="Luxi Sans" pitchFamily="18"/>
              </a:rPr>
              <a:t> </a:t>
            </a:r>
            <a:r>
              <a:rPr lang="en-US" dirty="0" err="1">
                <a:latin typeface="Luxi Sans" pitchFamily="18"/>
              </a:rPr>
              <a:t>bis</a:t>
            </a:r>
            <a:r>
              <a:rPr lang="en-US" dirty="0">
                <a:latin typeface="Luxi Sans" pitchFamily="18"/>
              </a:rPr>
              <a:t> ~1250 </a:t>
            </a:r>
            <a:r>
              <a:rPr lang="en-US" baseline="50000" dirty="0" err="1">
                <a:latin typeface="Luxi Sans" pitchFamily="18"/>
              </a:rPr>
              <a:t>o</a:t>
            </a:r>
            <a:r>
              <a:rPr lang="en-US" dirty="0" err="1">
                <a:latin typeface="Luxi Sans" pitchFamily="18"/>
              </a:rPr>
              <a:t>C</a:t>
            </a:r>
            <a:endParaRPr lang="en-US" dirty="0">
              <a:latin typeface="Luxi Sans" pitchFamily="18"/>
            </a:endParaRPr>
          </a:p>
          <a:p>
            <a:pPr lvl="0"/>
            <a:r>
              <a:rPr lang="en-US" dirty="0" err="1">
                <a:latin typeface="Luxi Sans" pitchFamily="18"/>
              </a:rPr>
              <a:t>Auch</a:t>
            </a:r>
            <a:r>
              <a:rPr lang="en-US" dirty="0">
                <a:latin typeface="Luxi Sans" pitchFamily="18"/>
              </a:rPr>
              <a:t> </a:t>
            </a:r>
            <a:r>
              <a:rPr lang="en-US" dirty="0" err="1">
                <a:latin typeface="Luxi Sans" pitchFamily="18"/>
              </a:rPr>
              <a:t>notwendig</a:t>
            </a:r>
            <a:endParaRPr lang="en-US" dirty="0">
              <a:latin typeface="Luxi Sans" pitchFamily="18"/>
            </a:endParaRPr>
          </a:p>
          <a:p>
            <a:pPr lvl="1"/>
            <a:r>
              <a:rPr lang="en-US" dirty="0">
                <a:latin typeface="Luxi Sans" pitchFamily="18"/>
              </a:rPr>
              <a:t>“dilution kicker”</a:t>
            </a:r>
          </a:p>
          <a:p>
            <a:pPr lvl="1"/>
            <a:r>
              <a:rPr lang="en-US" dirty="0" err="1">
                <a:latin typeface="Luxi Sans" pitchFamily="18"/>
              </a:rPr>
              <a:t>Strahl</a:t>
            </a:r>
            <a:r>
              <a:rPr lang="en-US" dirty="0">
                <a:latin typeface="Luxi Sans" pitchFamily="18"/>
              </a:rPr>
              <a:t> </a:t>
            </a:r>
            <a:r>
              <a:rPr lang="en-US" dirty="0" err="1">
                <a:latin typeface="Luxi Sans" pitchFamily="18"/>
              </a:rPr>
              <a:t>trifft</a:t>
            </a:r>
            <a:r>
              <a:rPr lang="en-US" dirty="0">
                <a:latin typeface="Luxi Sans" pitchFamily="18"/>
              </a:rPr>
              <a:t> spiral-</a:t>
            </a:r>
            <a:r>
              <a:rPr lang="en-US" dirty="0" err="1">
                <a:latin typeface="Luxi Sans" pitchFamily="18"/>
              </a:rPr>
              <a:t>förmig</a:t>
            </a:r>
            <a:r>
              <a:rPr lang="en-US" dirty="0">
                <a:latin typeface="Luxi Sans" pitchFamily="18"/>
              </a:rPr>
              <a:t> auf</a:t>
            </a:r>
          </a:p>
        </p:txBody>
      </p:sp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6768504" y="949705"/>
            <a:ext cx="2592288" cy="2021311"/>
            <a:chOff x="837323" y="4469129"/>
            <a:chExt cx="2933700" cy="228752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object 37"/>
            <p:cNvSpPr/>
            <p:nvPr/>
          </p:nvSpPr>
          <p:spPr>
            <a:xfrm>
              <a:off x="837323" y="4469129"/>
              <a:ext cx="2933699" cy="166115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/>
            </a:p>
          </p:txBody>
        </p:sp>
        <p:sp>
          <p:nvSpPr>
            <p:cNvPr id="8" name="object 71"/>
            <p:cNvSpPr/>
            <p:nvPr/>
          </p:nvSpPr>
          <p:spPr>
            <a:xfrm>
              <a:off x="837323" y="4635246"/>
              <a:ext cx="2933699" cy="857250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/>
            </a:p>
          </p:txBody>
        </p:sp>
        <p:sp>
          <p:nvSpPr>
            <p:cNvPr id="9" name="object 154"/>
            <p:cNvSpPr/>
            <p:nvPr/>
          </p:nvSpPr>
          <p:spPr>
            <a:xfrm>
              <a:off x="837323" y="5492496"/>
              <a:ext cx="2933700" cy="857250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/>
            </a:p>
          </p:txBody>
        </p:sp>
        <p:sp>
          <p:nvSpPr>
            <p:cNvPr id="10" name="object 221"/>
            <p:cNvSpPr/>
            <p:nvPr/>
          </p:nvSpPr>
          <p:spPr>
            <a:xfrm>
              <a:off x="837323" y="6349746"/>
              <a:ext cx="2933700" cy="406907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/>
            </a:p>
          </p:txBody>
        </p:sp>
      </p:grpSp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1655936" y="5292005"/>
            <a:ext cx="2562178" cy="1919478"/>
            <a:chOff x="927239" y="4670954"/>
            <a:chExt cx="2943605" cy="2205227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sp>
          <p:nvSpPr>
            <p:cNvPr id="12" name="object 5"/>
            <p:cNvSpPr/>
            <p:nvPr/>
          </p:nvSpPr>
          <p:spPr>
            <a:xfrm>
              <a:off x="927239" y="4670954"/>
              <a:ext cx="2943605" cy="571499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/>
            </a:p>
          </p:txBody>
        </p:sp>
        <p:sp>
          <p:nvSpPr>
            <p:cNvPr id="13" name="object 10"/>
            <p:cNvSpPr/>
            <p:nvPr/>
          </p:nvSpPr>
          <p:spPr>
            <a:xfrm>
              <a:off x="927239" y="5242453"/>
              <a:ext cx="2943605" cy="857250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927239" y="6099703"/>
              <a:ext cx="2943605" cy="776478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97791201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589" y="5985573"/>
            <a:ext cx="3282228" cy="121374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43" r="47795" b="48322"/>
          <a:stretch>
            <a:fillRect/>
          </a:stretch>
        </p:blipFill>
        <p:spPr bwMode="auto">
          <a:xfrm>
            <a:off x="492771" y="2557908"/>
            <a:ext cx="3467423" cy="340474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 t="15443" r="47795" b="48322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4248226" y="2699719"/>
            <a:ext cx="5094962" cy="4238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102000"/>
              </a:lnSpc>
            </a:pPr>
            <a:r>
              <a:rPr lang="en-US" b="1" dirty="0">
                <a:solidFill>
                  <a:srgbClr val="3333CC"/>
                </a:solidFill>
                <a:latin typeface="Luxi Sans" charset="0"/>
              </a:rPr>
              <a:t>Proton</a:t>
            </a:r>
            <a:r>
              <a:rPr lang="en-US" b="1" dirty="0">
                <a:latin typeface="Luxi Sans" charset="0"/>
              </a:rPr>
              <a:t> – </a:t>
            </a:r>
            <a:r>
              <a:rPr lang="en-US" b="1" dirty="0">
                <a:solidFill>
                  <a:srgbClr val="FF0000"/>
                </a:solidFill>
                <a:latin typeface="Luxi Sans" charset="0"/>
              </a:rPr>
              <a:t>Proton</a:t>
            </a:r>
            <a:r>
              <a:rPr lang="en-US" b="1" dirty="0">
                <a:latin typeface="Luxi Sans" charset="0"/>
              </a:rPr>
              <a:t>  </a:t>
            </a:r>
          </a:p>
          <a:p>
            <a:pPr>
              <a:lnSpc>
                <a:spcPct val="102000"/>
              </a:lnSpc>
            </a:pPr>
            <a:r>
              <a:rPr lang="en-US" sz="1800" b="1" dirty="0">
                <a:latin typeface="Luxi Sans" charset="0"/>
              </a:rPr>
              <a:t>(</a:t>
            </a:r>
            <a:r>
              <a:rPr lang="en-US" sz="2000" b="1" dirty="0">
                <a:latin typeface="Luxi Sans" charset="0"/>
              </a:rPr>
              <a:t>Design Parameter)</a:t>
            </a:r>
          </a:p>
          <a:p>
            <a:pPr>
              <a:lnSpc>
                <a:spcPct val="102000"/>
              </a:lnSpc>
            </a:pPr>
            <a:endParaRPr lang="en-US" sz="2000" b="1" dirty="0">
              <a:latin typeface="Luxi Sans" charset="0"/>
            </a:endParaRPr>
          </a:p>
          <a:p>
            <a:pPr>
              <a:lnSpc>
                <a:spcPct val="102000"/>
              </a:lnSpc>
            </a:pPr>
            <a:r>
              <a:rPr lang="en-US" sz="2000" b="1" dirty="0">
                <a:latin typeface="Luxi Sans" charset="0"/>
              </a:rPr>
              <a:t>2808 x 2808 </a:t>
            </a:r>
            <a:r>
              <a:rPr lang="en-US" sz="2000" b="1" dirty="0" err="1">
                <a:latin typeface="Luxi Sans" charset="0"/>
              </a:rPr>
              <a:t>Protonenbündel</a:t>
            </a:r>
            <a:r>
              <a:rPr lang="en-US" sz="2000" b="1" dirty="0">
                <a:latin typeface="Luxi Sans" charset="0"/>
              </a:rPr>
              <a:t> (bunches)</a:t>
            </a:r>
          </a:p>
          <a:p>
            <a:pPr>
              <a:lnSpc>
                <a:spcPct val="102000"/>
              </a:lnSpc>
            </a:pPr>
            <a:r>
              <a:rPr lang="en-US" sz="2000" b="1" dirty="0" err="1">
                <a:latin typeface="Luxi Sans" charset="0"/>
              </a:rPr>
              <a:t>mit</a:t>
            </a:r>
            <a:r>
              <a:rPr lang="en-US" sz="2000" b="1" dirty="0">
                <a:latin typeface="Luxi Sans" charset="0"/>
              </a:rPr>
              <a:t> 7.5 m </a:t>
            </a:r>
            <a:r>
              <a:rPr lang="en-US" sz="2000" b="1" dirty="0" err="1">
                <a:latin typeface="Luxi Sans" charset="0"/>
              </a:rPr>
              <a:t>Abstand</a:t>
            </a:r>
            <a:r>
              <a:rPr lang="en-US" sz="2000" b="1" dirty="0">
                <a:latin typeface="Luxi Sans" charset="0"/>
              </a:rPr>
              <a:t> (25 ns </a:t>
            </a:r>
            <a:r>
              <a:rPr lang="en-US" sz="2000" b="1" dirty="0" err="1">
                <a:latin typeface="Luxi Sans" charset="0"/>
              </a:rPr>
              <a:t>zeitlich</a:t>
            </a:r>
            <a:r>
              <a:rPr lang="en-US" sz="2000" b="1" dirty="0">
                <a:latin typeface="Luxi Sans" charset="0"/>
              </a:rPr>
              <a:t>) </a:t>
            </a:r>
          </a:p>
          <a:p>
            <a:pPr>
              <a:lnSpc>
                <a:spcPct val="102000"/>
              </a:lnSpc>
            </a:pPr>
            <a:r>
              <a:rPr lang="en-US" sz="2000" b="1" dirty="0">
                <a:latin typeface="Luxi Sans" charset="0"/>
              </a:rPr>
              <a:t>1.1 x 10</a:t>
            </a:r>
            <a:r>
              <a:rPr lang="en-US" sz="2000" b="1" baseline="50000" dirty="0">
                <a:latin typeface="Luxi Sans" charset="0"/>
              </a:rPr>
              <a:t>11</a:t>
            </a:r>
            <a:r>
              <a:rPr lang="en-US" sz="2000" b="1" dirty="0">
                <a:latin typeface="Luxi Sans" charset="0"/>
              </a:rPr>
              <a:t> </a:t>
            </a:r>
            <a:r>
              <a:rPr lang="en-US" sz="2000" b="1" dirty="0" err="1">
                <a:latin typeface="Luxi Sans" charset="0"/>
              </a:rPr>
              <a:t>Protonen</a:t>
            </a:r>
            <a:r>
              <a:rPr lang="en-US" sz="2000" b="1" dirty="0">
                <a:latin typeface="Luxi Sans" charset="0"/>
              </a:rPr>
              <a:t>/</a:t>
            </a:r>
            <a:r>
              <a:rPr lang="en-US" sz="2000" b="1" dirty="0" err="1">
                <a:latin typeface="Luxi Sans" charset="0"/>
              </a:rPr>
              <a:t>Bündel</a:t>
            </a:r>
            <a:r>
              <a:rPr lang="en-US" sz="2000" b="1" dirty="0">
                <a:latin typeface="Luxi Sans" charset="0"/>
              </a:rPr>
              <a:t> </a:t>
            </a:r>
          </a:p>
          <a:p>
            <a:pPr>
              <a:lnSpc>
                <a:spcPct val="102000"/>
              </a:lnSpc>
            </a:pPr>
            <a:endParaRPr lang="en-US" sz="2000" b="1" dirty="0">
              <a:latin typeface="Luxi Sans" charset="0"/>
            </a:endParaRPr>
          </a:p>
          <a:p>
            <a:pPr>
              <a:lnSpc>
                <a:spcPct val="102000"/>
              </a:lnSpc>
            </a:pPr>
            <a:r>
              <a:rPr lang="en-US" sz="2000" b="1" dirty="0">
                <a:latin typeface="Luxi Sans" charset="0"/>
              </a:rPr>
              <a:t> ~10</a:t>
            </a:r>
            <a:r>
              <a:rPr lang="en-US" sz="2000" b="1" baseline="50000" dirty="0">
                <a:latin typeface="Luxi Sans" charset="0"/>
              </a:rPr>
              <a:t>9</a:t>
            </a:r>
            <a:r>
              <a:rPr lang="en-US" sz="2000" b="1" dirty="0">
                <a:latin typeface="Luxi Sans" charset="0"/>
              </a:rPr>
              <a:t> pp </a:t>
            </a:r>
            <a:r>
              <a:rPr lang="en-US" sz="2000" b="1" dirty="0" err="1">
                <a:latin typeface="Luxi Sans" charset="0"/>
              </a:rPr>
              <a:t>Kollisionen</a:t>
            </a:r>
            <a:r>
              <a:rPr lang="en-US" sz="2000" b="1" dirty="0">
                <a:latin typeface="Luxi Sans" charset="0"/>
              </a:rPr>
              <a:t>/s</a:t>
            </a:r>
          </a:p>
          <a:p>
            <a:pPr>
              <a:lnSpc>
                <a:spcPct val="102000"/>
              </a:lnSpc>
            </a:pPr>
            <a:r>
              <a:rPr lang="en-US" sz="2000" b="1" dirty="0">
                <a:latin typeface="Luxi Sans" charset="0"/>
              </a:rPr>
              <a:t> </a:t>
            </a:r>
            <a:r>
              <a:rPr lang="en-US" sz="2000" b="1" dirty="0">
                <a:solidFill>
                  <a:srgbClr val="3333CC"/>
                </a:solidFill>
                <a:latin typeface="Luxi Sans" charset="0"/>
              </a:rPr>
              <a:t>= </a:t>
            </a:r>
            <a:r>
              <a:rPr lang="en-US" sz="2000" b="1" dirty="0" err="1">
                <a:solidFill>
                  <a:srgbClr val="3333CC"/>
                </a:solidFill>
                <a:latin typeface="Luxi Sans" charset="0"/>
              </a:rPr>
              <a:t>Überlagerung</a:t>
            </a:r>
            <a:r>
              <a:rPr lang="en-US" sz="2000" b="1" dirty="0">
                <a:solidFill>
                  <a:srgbClr val="3333CC"/>
                </a:solidFill>
                <a:latin typeface="Luxi Sans" charset="0"/>
              </a:rPr>
              <a:t> von ~50 pp-</a:t>
            </a:r>
            <a:r>
              <a:rPr lang="en-US" sz="2000" b="1" dirty="0" err="1">
                <a:solidFill>
                  <a:srgbClr val="3333CC"/>
                </a:solidFill>
                <a:latin typeface="Luxi Sans" charset="0"/>
              </a:rPr>
              <a:t>Kollisionen</a:t>
            </a:r>
            <a:r>
              <a:rPr lang="en-US" sz="2000" b="1" dirty="0">
                <a:solidFill>
                  <a:srgbClr val="3333CC"/>
                </a:solidFill>
                <a:latin typeface="Luxi Sans" charset="0"/>
              </a:rPr>
              <a:t> </a:t>
            </a:r>
          </a:p>
          <a:p>
            <a:pPr>
              <a:lnSpc>
                <a:spcPct val="102000"/>
              </a:lnSpc>
            </a:pPr>
            <a:r>
              <a:rPr lang="en-US" sz="2000" b="1" dirty="0">
                <a:solidFill>
                  <a:srgbClr val="3333CC"/>
                </a:solidFill>
                <a:latin typeface="Luxi Sans" charset="0"/>
              </a:rPr>
              <a:t>    pro </a:t>
            </a:r>
            <a:r>
              <a:rPr lang="en-US" sz="2000" b="1" dirty="0" err="1">
                <a:solidFill>
                  <a:srgbClr val="3333CC"/>
                </a:solidFill>
                <a:latin typeface="Luxi Sans" charset="0"/>
              </a:rPr>
              <a:t>Strahlkreuzung</a:t>
            </a:r>
            <a:r>
              <a:rPr lang="en-US" sz="2000" b="1" dirty="0">
                <a:solidFill>
                  <a:srgbClr val="3333CC"/>
                </a:solidFill>
                <a:latin typeface="Luxi Sans" charset="0"/>
              </a:rPr>
              <a:t>:</a:t>
            </a:r>
            <a:r>
              <a:rPr lang="en-US" sz="2000" b="1" dirty="0">
                <a:latin typeface="Luxi Sans" charset="0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Luxi Sans" charset="0"/>
              </a:rPr>
              <a:t>pile-up</a:t>
            </a:r>
          </a:p>
          <a:p>
            <a:pPr>
              <a:lnSpc>
                <a:spcPct val="102000"/>
              </a:lnSpc>
            </a:pPr>
            <a:endParaRPr lang="en-US" sz="2000" b="1" dirty="0">
              <a:latin typeface="Luxi Sans" charset="0"/>
            </a:endParaRPr>
          </a:p>
          <a:p>
            <a:pPr>
              <a:lnSpc>
                <a:spcPct val="102000"/>
              </a:lnSpc>
            </a:pPr>
            <a:r>
              <a:rPr lang="en-US" sz="2000" b="1" dirty="0">
                <a:latin typeface="Luxi Sans" charset="0"/>
              </a:rPr>
              <a:t> ~1600 </a:t>
            </a:r>
            <a:r>
              <a:rPr lang="en-US" sz="2000" b="1" dirty="0" err="1">
                <a:latin typeface="Luxi Sans" charset="0"/>
              </a:rPr>
              <a:t>geladene</a:t>
            </a:r>
            <a:r>
              <a:rPr lang="en-US" sz="2000" b="1" dirty="0">
                <a:latin typeface="Luxi Sans" charset="0"/>
              </a:rPr>
              <a:t> </a:t>
            </a:r>
            <a:r>
              <a:rPr lang="en-US" sz="2000" b="1" dirty="0" err="1">
                <a:latin typeface="Luxi Sans" charset="0"/>
              </a:rPr>
              <a:t>Teilchen</a:t>
            </a:r>
            <a:r>
              <a:rPr lang="en-US" sz="2000" b="1" dirty="0">
                <a:latin typeface="Luxi Sans" charset="0"/>
              </a:rPr>
              <a:t> </a:t>
            </a:r>
            <a:r>
              <a:rPr lang="en-US" sz="2000" b="1" dirty="0" err="1">
                <a:latin typeface="Luxi Sans" charset="0"/>
              </a:rPr>
              <a:t>im</a:t>
            </a:r>
            <a:r>
              <a:rPr lang="en-US" sz="2000" b="1" dirty="0">
                <a:latin typeface="Luxi Sans" charset="0"/>
              </a:rPr>
              <a:t> </a:t>
            </a:r>
            <a:r>
              <a:rPr lang="en-US" sz="2000" b="1" dirty="0" err="1">
                <a:latin typeface="Luxi Sans" charset="0"/>
              </a:rPr>
              <a:t>Detektor</a:t>
            </a:r>
            <a:endParaRPr lang="en-US" sz="2000" b="1" dirty="0">
              <a:latin typeface="Luxi Sans" charset="0"/>
            </a:endParaRPr>
          </a:p>
          <a:p>
            <a:pPr>
              <a:lnSpc>
                <a:spcPct val="102000"/>
              </a:lnSpc>
            </a:pPr>
            <a:r>
              <a:rPr lang="en-US" sz="2000" b="1" dirty="0">
                <a:latin typeface="Luxi Sans" charset="0"/>
              </a:rPr>
              <a:t>    pro </a:t>
            </a:r>
            <a:r>
              <a:rPr lang="en-US" sz="2000" b="1" dirty="0" err="1">
                <a:latin typeface="Luxi Sans" charset="0"/>
              </a:rPr>
              <a:t>Strahlkreuzung</a:t>
            </a:r>
            <a:endParaRPr lang="en-US" sz="2000" b="1" dirty="0">
              <a:latin typeface="Luxi Sans" charset="0"/>
            </a:endParaRP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>
          <a:xfrm>
            <a:off x="2" y="46038"/>
            <a:ext cx="10080625" cy="914400"/>
          </a:xfrm>
          <a:ln/>
        </p:spPr>
        <p:txBody>
          <a:bodyPr vert="horz" wrap="square" lIns="0" tIns="35280" rIns="0" bIns="0" numCol="1" anchor="ctr" anchorCtr="0" compatLnSpc="1">
            <a:prstTxWarp prst="textNoShape">
              <a:avLst/>
            </a:prstTxWarp>
          </a:bodyPr>
          <a:lstStyle/>
          <a:p>
            <a:pPr>
              <a:tabLst>
                <a:tab pos="212725" algn="l"/>
                <a:tab pos="447675" algn="l"/>
                <a:tab pos="8985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en-US" dirty="0"/>
              <a:t>Proton – Proton </a:t>
            </a:r>
            <a:r>
              <a:rPr lang="en-US" dirty="0" err="1"/>
              <a:t>Kollisionen</a:t>
            </a:r>
            <a:r>
              <a:rPr lang="en-US" dirty="0"/>
              <a:t>* </a:t>
            </a:r>
            <a:r>
              <a:rPr lang="en-US" dirty="0" err="1"/>
              <a:t>im</a:t>
            </a:r>
            <a:r>
              <a:rPr lang="en-US" dirty="0"/>
              <a:t> LHC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74638" y="1189038"/>
            <a:ext cx="9601200" cy="5943600"/>
          </a:xfrm>
          <a:ln/>
        </p:spPr>
        <p:txBody>
          <a:bodyPr/>
          <a:lstStyle/>
          <a:p>
            <a:r>
              <a:rPr lang="en-US" dirty="0"/>
              <a:t>* = Der LHC </a:t>
            </a:r>
            <a:r>
              <a:rPr lang="en-US" dirty="0" err="1"/>
              <a:t>kann</a:t>
            </a:r>
            <a:r>
              <a:rPr lang="en-US" dirty="0"/>
              <a:t> </a:t>
            </a:r>
            <a:r>
              <a:rPr lang="en-US" dirty="0" err="1"/>
              <a:t>auch</a:t>
            </a:r>
            <a:r>
              <a:rPr lang="en-US" dirty="0"/>
              <a:t> </a:t>
            </a:r>
            <a:r>
              <a:rPr lang="en-US" dirty="0" err="1"/>
              <a:t>schwere</a:t>
            </a:r>
            <a:r>
              <a:rPr lang="en-US" dirty="0"/>
              <a:t> </a:t>
            </a:r>
            <a:r>
              <a:rPr lang="en-US" dirty="0" err="1"/>
              <a:t>Bleikerne</a:t>
            </a:r>
            <a:r>
              <a:rPr lang="en-US" dirty="0"/>
              <a:t> (</a:t>
            </a:r>
            <a:r>
              <a:rPr lang="en-US" dirty="0" err="1"/>
              <a:t>Schwerionen</a:t>
            </a:r>
            <a:r>
              <a:rPr lang="en-US" dirty="0"/>
              <a:t>) </a:t>
            </a:r>
            <a:r>
              <a:rPr lang="en-US" dirty="0" err="1"/>
              <a:t>beschleunigen</a:t>
            </a:r>
            <a:r>
              <a:rPr lang="en-US" dirty="0"/>
              <a:t> und </a:t>
            </a:r>
            <a:r>
              <a:rPr lang="en-US" dirty="0" err="1"/>
              <a:t>kollidieren</a:t>
            </a:r>
            <a:r>
              <a:rPr lang="en-US" dirty="0"/>
              <a:t> </a:t>
            </a:r>
            <a:r>
              <a:rPr lang="en-US" dirty="0" err="1"/>
              <a:t>lassen</a:t>
            </a:r>
            <a:endParaRPr lang="en-US" dirty="0"/>
          </a:p>
          <a:p>
            <a:pPr lvl="1"/>
            <a:r>
              <a:rPr lang="en-US" dirty="0" err="1"/>
              <a:t>Spezialexperiment</a:t>
            </a:r>
            <a:r>
              <a:rPr lang="en-US" dirty="0"/>
              <a:t> </a:t>
            </a:r>
            <a:r>
              <a:rPr lang="en-US" dirty="0" err="1"/>
              <a:t>für</a:t>
            </a:r>
            <a:r>
              <a:rPr lang="en-US" dirty="0"/>
              <a:t> </a:t>
            </a:r>
            <a:r>
              <a:rPr lang="en-US" dirty="0" err="1"/>
              <a:t>Schwerionenphysik</a:t>
            </a:r>
            <a:r>
              <a:rPr lang="en-US" dirty="0"/>
              <a:t>: ALICE</a:t>
            </a:r>
          </a:p>
        </p:txBody>
      </p:sp>
    </p:spTree>
    <p:extLst>
      <p:ext uri="{BB962C8B-B14F-4D97-AF65-F5344CB8AC3E}">
        <p14:creationId xmlns:p14="http://schemas.microsoft.com/office/powerpoint/2010/main" val="4218702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/>
              <a:t>Methoden</a:t>
            </a:r>
            <a:r>
              <a:rPr lang="en-US" altLang="en-US" dirty="0"/>
              <a:t> der </a:t>
            </a:r>
            <a:r>
              <a:rPr lang="en-US" altLang="en-US" dirty="0" err="1"/>
              <a:t>Teilchenphysik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5219997"/>
            <a:ext cx="9599612" cy="1911052"/>
          </a:xfrm>
        </p:spPr>
        <p:txBody>
          <a:bodyPr/>
          <a:lstStyle/>
          <a:p>
            <a:r>
              <a:rPr lang="de-DE" dirty="0"/>
              <a:t>Dies nutzen wir bei einem Teilchenbeschleuniger</a:t>
            </a:r>
          </a:p>
          <a:p>
            <a:pPr lvl="1"/>
            <a:r>
              <a:rPr lang="de-DE" dirty="0">
                <a:solidFill>
                  <a:srgbClr val="0000FF"/>
                </a:solidFill>
              </a:rPr>
              <a:t>Protonen werden beschleunigt </a:t>
            </a:r>
            <a:r>
              <a:rPr lang="de-DE" dirty="0"/>
              <a:t>⇒ </a:t>
            </a:r>
            <a:r>
              <a:rPr lang="de-DE" dirty="0">
                <a:solidFill>
                  <a:srgbClr val="FF0000"/>
                </a:solidFill>
              </a:rPr>
              <a:t>kinetische Energie</a:t>
            </a:r>
          </a:p>
          <a:p>
            <a:pPr lvl="1"/>
            <a:r>
              <a:rPr lang="de-DE" dirty="0">
                <a:solidFill>
                  <a:srgbClr val="FF0000"/>
                </a:solidFill>
              </a:rPr>
              <a:t>Umwandlung der kinetischen Energie </a:t>
            </a:r>
            <a:r>
              <a:rPr lang="de-DE" dirty="0"/>
              <a:t>bei der Kollision in </a:t>
            </a:r>
            <a:r>
              <a:rPr lang="de-DE" dirty="0">
                <a:solidFill>
                  <a:srgbClr val="FF0000"/>
                </a:solidFill>
              </a:rPr>
              <a:t>Materie</a:t>
            </a:r>
          </a:p>
          <a:p>
            <a:pPr lvl="1"/>
            <a:r>
              <a:rPr lang="de-DE" dirty="0">
                <a:solidFill>
                  <a:srgbClr val="0000FF"/>
                </a:solidFill>
              </a:rPr>
              <a:t>Neue Teilchen entstehen </a:t>
            </a:r>
            <a:r>
              <a:rPr lang="de-DE" dirty="0"/>
              <a:t>(neue Materie) und müssen </a:t>
            </a:r>
            <a:r>
              <a:rPr lang="de-DE" dirty="0">
                <a:solidFill>
                  <a:srgbClr val="FF0000"/>
                </a:solidFill>
              </a:rPr>
              <a:t>vermessen</a:t>
            </a:r>
            <a:r>
              <a:rPr lang="de-DE" dirty="0"/>
              <a:t> werden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188" y="1043535"/>
            <a:ext cx="5791200" cy="406241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7738" y="2370685"/>
            <a:ext cx="11430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917702" y="1484859"/>
            <a:ext cx="1394419" cy="645244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8998" rIns="8998" bIns="8998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 defTabSz="449170">
              <a:defRPr/>
            </a:pPr>
            <a:r>
              <a:rPr lang="en-US" b="1" dirty="0">
                <a:solidFill>
                  <a:srgbClr val="0000FF"/>
                </a:solidFill>
                <a:latin typeface="Luxi Sans" charset="0"/>
              </a:rPr>
              <a:t> Einstein </a:t>
            </a:r>
          </a:p>
          <a:p>
            <a:pPr defTabSz="449170">
              <a:defRPr/>
            </a:pPr>
            <a:r>
              <a:rPr lang="en-US" b="1" dirty="0">
                <a:solidFill>
                  <a:srgbClr val="0000FF"/>
                </a:solidFill>
                <a:latin typeface="Luxi Sans" charset="0"/>
              </a:rPr>
              <a:t>  (1905): 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11225" y="2673895"/>
            <a:ext cx="2544911" cy="601885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8998" rIns="8998" bIns="8998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 defTabSz="449170">
              <a:defRPr/>
            </a:pPr>
            <a:r>
              <a:rPr lang="en-US" sz="18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800" b="1" dirty="0" err="1">
                <a:solidFill>
                  <a:srgbClr val="FF00FF"/>
                </a:solidFill>
                <a:latin typeface="Luxi Sans" charset="0"/>
              </a:rPr>
              <a:t>Materie</a:t>
            </a:r>
            <a:r>
              <a:rPr lang="en-US" sz="18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800" b="1" dirty="0" err="1">
                <a:solidFill>
                  <a:srgbClr val="0000FF"/>
                </a:solidFill>
                <a:latin typeface="Luxi Sans" charset="0"/>
              </a:rPr>
              <a:t>ist</a:t>
            </a:r>
            <a:endParaRPr lang="en-US" sz="1800" b="1" dirty="0">
              <a:solidFill>
                <a:srgbClr val="0000FF"/>
              </a:solidFill>
              <a:latin typeface="Luxi Sans" charset="0"/>
            </a:endParaRPr>
          </a:p>
          <a:p>
            <a:pPr defTabSz="449170">
              <a:defRPr/>
            </a:pPr>
            <a:r>
              <a:rPr lang="en-US" sz="18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800" b="1" u="sng" dirty="0" err="1">
                <a:solidFill>
                  <a:srgbClr val="008000"/>
                </a:solidFill>
                <a:latin typeface="Luxi Sans" charset="0"/>
              </a:rPr>
              <a:t>konzentrierte</a:t>
            </a:r>
            <a:r>
              <a:rPr lang="en-US" sz="18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800" b="1" dirty="0" err="1">
                <a:solidFill>
                  <a:srgbClr val="FF0000"/>
                </a:solidFill>
                <a:latin typeface="Luxi Sans" charset="0"/>
              </a:rPr>
              <a:t>Energie</a:t>
            </a:r>
            <a:r>
              <a:rPr lang="en-US" sz="1800" b="1" dirty="0">
                <a:solidFill>
                  <a:srgbClr val="0000FF"/>
                </a:solidFill>
                <a:latin typeface="Luxi Sans" charset="0"/>
              </a:rPr>
              <a:t>! 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911224" y="3393032"/>
            <a:ext cx="2328887" cy="764059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8998" rIns="8998" bIns="8998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8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altLang="en-US" sz="1800" b="1" dirty="0" err="1">
                <a:solidFill>
                  <a:srgbClr val="FF00FF"/>
                </a:solidFill>
                <a:latin typeface="Luxi Sans" charset="0"/>
              </a:rPr>
              <a:t>Materie</a:t>
            </a:r>
            <a:r>
              <a:rPr lang="en-US" altLang="en-US" sz="18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altLang="en-US" sz="1800" b="1" dirty="0" err="1">
                <a:solidFill>
                  <a:srgbClr val="0000FF"/>
                </a:solidFill>
                <a:latin typeface="Luxi Sans" charset="0"/>
              </a:rPr>
              <a:t>läßt</a:t>
            </a:r>
            <a:r>
              <a:rPr lang="en-US" altLang="en-US" sz="18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altLang="en-US" sz="1800" b="1" dirty="0" err="1">
                <a:solidFill>
                  <a:srgbClr val="0000FF"/>
                </a:solidFill>
                <a:latin typeface="Luxi Sans" charset="0"/>
              </a:rPr>
              <a:t>sich</a:t>
            </a:r>
            <a:r>
              <a:rPr lang="en-US" altLang="en-US" sz="1800" b="1" dirty="0">
                <a:solidFill>
                  <a:srgbClr val="0000FF"/>
                </a:solidFill>
                <a:latin typeface="Luxi Sans" charset="0"/>
              </a:rPr>
              <a:t> in</a:t>
            </a:r>
          </a:p>
          <a:p>
            <a:pPr eaLnBrk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8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altLang="en-US" sz="1800" b="1" dirty="0" err="1">
                <a:solidFill>
                  <a:srgbClr val="FF0000"/>
                </a:solidFill>
                <a:latin typeface="Luxi Sans" charset="0"/>
              </a:rPr>
              <a:t>Energie</a:t>
            </a:r>
            <a:r>
              <a:rPr lang="en-US" altLang="en-US" sz="18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altLang="en-US" sz="1800" b="1" u="sng" dirty="0" err="1">
                <a:solidFill>
                  <a:srgbClr val="008000"/>
                </a:solidFill>
                <a:latin typeface="Luxi Sans" charset="0"/>
              </a:rPr>
              <a:t>umwandeln</a:t>
            </a:r>
            <a:r>
              <a:rPr lang="en-US" altLang="en-US" sz="1800" b="1" dirty="0">
                <a:solidFill>
                  <a:srgbClr val="0000FF"/>
                </a:solidFill>
                <a:latin typeface="Luxi Sans" charset="0"/>
              </a:rPr>
              <a:t> </a:t>
            </a:r>
          </a:p>
          <a:p>
            <a:pPr eaLnBrk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800" b="1" dirty="0">
                <a:solidFill>
                  <a:srgbClr val="0000FF"/>
                </a:solidFill>
                <a:latin typeface="Luxi Sans" charset="0"/>
              </a:rPr>
              <a:t> und </a:t>
            </a:r>
            <a:r>
              <a:rPr lang="en-US" altLang="en-US" sz="1800" b="1" u="sng" dirty="0" err="1">
                <a:solidFill>
                  <a:srgbClr val="008000"/>
                </a:solidFill>
                <a:latin typeface="Luxi Sans" charset="0"/>
              </a:rPr>
              <a:t>umgekehrt</a:t>
            </a:r>
            <a:r>
              <a:rPr lang="en-US" altLang="en-US" sz="1800" b="1" dirty="0">
                <a:solidFill>
                  <a:srgbClr val="0000FF"/>
                </a:solidFill>
                <a:latin typeface="Luxi Sans" charset="0"/>
              </a:rPr>
              <a:t>! 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487488" y="4345136"/>
            <a:ext cx="1104552" cy="298797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8998" rIns="8998" bIns="8998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 algn="ctr" defTabSz="449170">
              <a:defRPr/>
            </a:pPr>
            <a:r>
              <a:rPr lang="en-US" sz="1800" b="1" dirty="0">
                <a:solidFill>
                  <a:srgbClr val="FF0000"/>
                </a:solidFill>
                <a:latin typeface="Luxi Sans" charset="0"/>
              </a:rPr>
              <a:t> E </a:t>
            </a:r>
            <a:r>
              <a:rPr lang="en-US" sz="1800" b="1" dirty="0">
                <a:solidFill>
                  <a:srgbClr val="008000"/>
                </a:solidFill>
                <a:latin typeface="Luxi Sans" charset="0"/>
              </a:rPr>
              <a:t>=</a:t>
            </a:r>
            <a:r>
              <a:rPr lang="en-US" sz="1800" b="1" dirty="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US" sz="1800" b="1" dirty="0">
                <a:solidFill>
                  <a:srgbClr val="FF00FF"/>
                </a:solidFill>
                <a:latin typeface="Luxi Sans" charset="0"/>
              </a:rPr>
              <a:t>m</a:t>
            </a:r>
            <a:r>
              <a:rPr lang="en-US" sz="1800" b="1" dirty="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US" sz="1800" b="1" dirty="0">
                <a:solidFill>
                  <a:srgbClr val="0000FF"/>
                </a:solidFill>
                <a:latin typeface="Luxi Sans" charset="0"/>
              </a:rPr>
              <a:t>c</a:t>
            </a:r>
            <a:r>
              <a:rPr lang="en-US" sz="1800" b="1" baseline="33000" dirty="0">
                <a:solidFill>
                  <a:srgbClr val="000080"/>
                </a:solidFill>
                <a:latin typeface="Luxi Sans" charset="0"/>
              </a:rPr>
              <a:t>2</a:t>
            </a:r>
            <a:r>
              <a:rPr lang="en-US" sz="1800" b="1" dirty="0">
                <a:solidFill>
                  <a:srgbClr val="FF0000"/>
                </a:solidFill>
                <a:latin typeface="Luxi Sans" charset="0"/>
              </a:rPr>
              <a:t> </a:t>
            </a:r>
          </a:p>
        </p:txBody>
      </p:sp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1259433"/>
            <a:ext cx="914400" cy="118903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4041776" y="3429547"/>
            <a:ext cx="1646608" cy="727544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8998" rIns="8998" bIns="8998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 algn="ctr" defTabSz="449170">
              <a:defRPr/>
            </a:pPr>
            <a:r>
              <a:rPr lang="en-US" sz="1700" b="1" dirty="0" err="1">
                <a:solidFill>
                  <a:srgbClr val="0000FF"/>
                </a:solidFill>
                <a:latin typeface="Luxi Sans" charset="0"/>
              </a:rPr>
              <a:t>Detektor</a:t>
            </a:r>
            <a:r>
              <a:rPr lang="en-US" sz="17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700" b="1" dirty="0" err="1">
                <a:solidFill>
                  <a:srgbClr val="0000FF"/>
                </a:solidFill>
                <a:latin typeface="Luxi Sans" charset="0"/>
              </a:rPr>
              <a:t>zum</a:t>
            </a:r>
            <a:endParaRPr lang="en-US" sz="1700" b="1" dirty="0">
              <a:solidFill>
                <a:srgbClr val="0000FF"/>
              </a:solidFill>
              <a:latin typeface="Luxi Sans" charset="0"/>
            </a:endParaRPr>
          </a:p>
          <a:p>
            <a:pPr algn="ctr" defTabSz="449170">
              <a:defRPr/>
            </a:pPr>
            <a:r>
              <a:rPr lang="en-US" sz="17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700" b="1" dirty="0" err="1">
                <a:solidFill>
                  <a:srgbClr val="0000FF"/>
                </a:solidFill>
                <a:latin typeface="Luxi Sans" charset="0"/>
              </a:rPr>
              <a:t>Nachweis</a:t>
            </a:r>
            <a:r>
              <a:rPr lang="en-US" sz="1700" b="1" dirty="0">
                <a:solidFill>
                  <a:srgbClr val="0000FF"/>
                </a:solidFill>
                <a:latin typeface="Luxi Sans" charset="0"/>
              </a:rPr>
              <a:t> von </a:t>
            </a:r>
          </a:p>
          <a:p>
            <a:pPr algn="ctr" defTabSz="449170">
              <a:defRPr/>
            </a:pPr>
            <a:r>
              <a:rPr lang="en-US" sz="1700" b="1" dirty="0" err="1">
                <a:solidFill>
                  <a:srgbClr val="0000FF"/>
                </a:solidFill>
                <a:latin typeface="Luxi Sans" charset="0"/>
              </a:rPr>
              <a:t>Teilchen</a:t>
            </a:r>
            <a:endParaRPr lang="en-US" sz="1700" b="1" dirty="0">
              <a:solidFill>
                <a:srgbClr val="0000FF"/>
              </a:solidFill>
              <a:latin typeface="Luxi Sans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5113338" y="2978696"/>
            <a:ext cx="1147762" cy="214312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8998" rIns="8998" bIns="8998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 algn="ctr" defTabSz="449170">
              <a:defRPr/>
            </a:pPr>
            <a:r>
              <a:rPr lang="en-US" sz="12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200" b="1" dirty="0" err="1">
                <a:solidFill>
                  <a:srgbClr val="0000FF"/>
                </a:solidFill>
                <a:latin typeface="Luxi Sans" charset="0"/>
              </a:rPr>
              <a:t>Beschleunigte</a:t>
            </a:r>
            <a:r>
              <a:rPr lang="en-US" sz="1200" b="1" dirty="0">
                <a:solidFill>
                  <a:srgbClr val="0000FF"/>
                </a:solidFill>
                <a:latin typeface="Luxi Sans" charset="0"/>
              </a:rPr>
              <a:t> </a:t>
            </a: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6913563" y="2978696"/>
            <a:ext cx="723900" cy="214312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8998" rIns="8998" bIns="8998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 algn="ctr" defTabSz="449170">
              <a:defRPr/>
            </a:pPr>
            <a:r>
              <a:rPr lang="en-US" sz="1200" b="1">
                <a:solidFill>
                  <a:srgbClr val="0000FF"/>
                </a:solidFill>
                <a:latin typeface="Luxi Sans" charset="0"/>
              </a:rPr>
              <a:t> Teilchen </a:t>
            </a:r>
          </a:p>
        </p:txBody>
      </p:sp>
    </p:spTree>
    <p:extLst>
      <p:ext uri="{BB962C8B-B14F-4D97-AF65-F5344CB8AC3E}">
        <p14:creationId xmlns:p14="http://schemas.microsoft.com/office/powerpoint/2010/main" val="221871126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6038"/>
            <a:ext cx="9144000" cy="914400"/>
          </a:xfrm>
          <a:ln/>
        </p:spPr>
        <p:txBody>
          <a:bodyPr vert="horz" wrap="square" lIns="0" tIns="35280" rIns="0" bIns="0" numCol="1" anchor="ctr" anchorCtr="0" compatLnSpc="1">
            <a:prstTxWarp prst="textNoShape">
              <a:avLst/>
            </a:prstTxWarp>
          </a:bodyPr>
          <a:lstStyle/>
          <a:p>
            <a:pPr>
              <a:tabLst>
                <a:tab pos="212725" algn="l"/>
                <a:tab pos="447675" algn="l"/>
                <a:tab pos="8985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dirty="0"/>
              <a:t>LHC </a:t>
            </a:r>
            <a:r>
              <a:rPr lang="en-US" dirty="0" err="1"/>
              <a:t>Detektoren</a:t>
            </a:r>
            <a:endParaRPr lang="en-US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9363" y="2597152"/>
            <a:ext cx="5486400" cy="356552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40" y="1020763"/>
            <a:ext cx="3438525" cy="22860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3550" y="1300163"/>
            <a:ext cx="3219450" cy="18288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3797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138" y="5222875"/>
            <a:ext cx="2551112" cy="13716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3798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1290" y="4927602"/>
            <a:ext cx="1774825" cy="183832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1450975" y="3040065"/>
            <a:ext cx="763588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5876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1800" b="1">
                <a:solidFill>
                  <a:srgbClr val="000080"/>
                </a:solidFill>
                <a:latin typeface="Luxi Sans" charset="0"/>
              </a:rPr>
              <a:t>ATLAS</a:t>
            </a:r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1452563" y="4803777"/>
            <a:ext cx="685800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5876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1800" b="1">
                <a:solidFill>
                  <a:srgbClr val="000080"/>
                </a:solidFill>
                <a:latin typeface="Luxi Sans" charset="0"/>
              </a:rPr>
              <a:t>ALICE</a:t>
            </a:r>
          </a:p>
        </p:txBody>
      </p:sp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8543925" y="3148015"/>
            <a:ext cx="508000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5876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1800" b="1">
                <a:solidFill>
                  <a:srgbClr val="000080"/>
                </a:solidFill>
                <a:latin typeface="Luxi Sans" charset="0"/>
              </a:rPr>
              <a:t>CMS</a:t>
            </a:r>
          </a:p>
        </p:txBody>
      </p:sp>
      <p:sp>
        <p:nvSpPr>
          <p:cNvPr id="33802" name="Text Box 10"/>
          <p:cNvSpPr txBox="1">
            <a:spLocks noChangeArrowheads="1"/>
          </p:cNvSpPr>
          <p:nvPr/>
        </p:nvSpPr>
        <p:spPr bwMode="auto">
          <a:xfrm>
            <a:off x="8615363" y="4624390"/>
            <a:ext cx="609600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5876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1800" b="1">
                <a:solidFill>
                  <a:srgbClr val="000080"/>
                </a:solidFill>
                <a:latin typeface="Luxi Sans" charset="0"/>
              </a:rPr>
              <a:t>LHCb</a:t>
            </a:r>
          </a:p>
        </p:txBody>
      </p:sp>
      <p:sp>
        <p:nvSpPr>
          <p:cNvPr id="33803" name="Text Box 11"/>
          <p:cNvSpPr txBox="1">
            <a:spLocks noChangeArrowheads="1"/>
          </p:cNvSpPr>
          <p:nvPr/>
        </p:nvSpPr>
        <p:spPr bwMode="auto">
          <a:xfrm>
            <a:off x="3960192" y="1174750"/>
            <a:ext cx="2592288" cy="554038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" tIns="24876" rIns="9000" bIns="9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 algn="ctr">
              <a:lnSpc>
                <a:spcPct val="93000"/>
              </a:lnSpc>
            </a:pPr>
            <a:r>
              <a:rPr lang="en-US" sz="18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800" b="1" dirty="0" err="1">
                <a:solidFill>
                  <a:srgbClr val="0000FF"/>
                </a:solidFill>
                <a:latin typeface="Luxi Sans" charset="0"/>
              </a:rPr>
              <a:t>Vielzweckdetektoren</a:t>
            </a:r>
            <a:r>
              <a:rPr lang="en-US" sz="1800" b="1" dirty="0">
                <a:solidFill>
                  <a:srgbClr val="0000FF"/>
                </a:solidFill>
                <a:latin typeface="Luxi Sans" charset="0"/>
              </a:rPr>
              <a:t> </a:t>
            </a:r>
          </a:p>
          <a:p>
            <a:pPr algn="ctr">
              <a:lnSpc>
                <a:spcPct val="93000"/>
              </a:lnSpc>
            </a:pPr>
            <a:r>
              <a:rPr lang="en-US" sz="1800" b="1" dirty="0">
                <a:solidFill>
                  <a:srgbClr val="0000FF"/>
                </a:solidFill>
                <a:latin typeface="Luxi Sans" charset="0"/>
              </a:rPr>
              <a:t>(gut </a:t>
            </a:r>
            <a:r>
              <a:rPr lang="en-US" sz="1800" b="1" dirty="0" err="1">
                <a:solidFill>
                  <a:srgbClr val="0000FF"/>
                </a:solidFill>
                <a:latin typeface="Luxi Sans" charset="0"/>
              </a:rPr>
              <a:t>für</a:t>
            </a:r>
            <a:r>
              <a:rPr lang="en-US" sz="18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800" b="1" dirty="0" err="1">
                <a:solidFill>
                  <a:srgbClr val="0000FF"/>
                </a:solidFill>
                <a:latin typeface="Luxi Sans" charset="0"/>
              </a:rPr>
              <a:t>alles</a:t>
            </a:r>
            <a:r>
              <a:rPr lang="en-US" sz="1800" b="1" dirty="0">
                <a:solidFill>
                  <a:srgbClr val="0000FF"/>
                </a:solidFill>
                <a:latin typeface="Luxi Sans" charset="0"/>
              </a:rPr>
              <a:t>...)</a:t>
            </a:r>
          </a:p>
          <a:p>
            <a:pPr algn="ctr">
              <a:lnSpc>
                <a:spcPct val="93000"/>
              </a:lnSpc>
            </a:pPr>
            <a:endParaRPr lang="en-US" sz="1800" b="1" dirty="0">
              <a:solidFill>
                <a:srgbClr val="0000FF"/>
              </a:solidFill>
              <a:latin typeface="Luxi Sans" charset="0"/>
            </a:endParaRPr>
          </a:p>
        </p:txBody>
      </p:sp>
      <p:sp>
        <p:nvSpPr>
          <p:cNvPr id="33804" name="Line 12"/>
          <p:cNvSpPr>
            <a:spLocks noChangeShapeType="1"/>
          </p:cNvSpPr>
          <p:nvPr/>
        </p:nvSpPr>
        <p:spPr bwMode="auto">
          <a:xfrm flipH="1">
            <a:off x="3497263" y="1843090"/>
            <a:ext cx="1085850" cy="460375"/>
          </a:xfrm>
          <a:prstGeom prst="line">
            <a:avLst/>
          </a:prstGeom>
          <a:noFill/>
          <a:ln w="36720">
            <a:solidFill>
              <a:srgbClr val="FF0000"/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3805" name="Line 13"/>
          <p:cNvSpPr>
            <a:spLocks noChangeShapeType="1"/>
          </p:cNvSpPr>
          <p:nvPr/>
        </p:nvSpPr>
        <p:spPr bwMode="auto">
          <a:xfrm>
            <a:off x="5875340" y="1843090"/>
            <a:ext cx="1082675" cy="460375"/>
          </a:xfrm>
          <a:prstGeom prst="line">
            <a:avLst/>
          </a:prstGeom>
          <a:noFill/>
          <a:ln w="36720">
            <a:solidFill>
              <a:srgbClr val="FF0000"/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3806" name="Text Box 14"/>
          <p:cNvSpPr txBox="1">
            <a:spLocks noChangeArrowheads="1"/>
          </p:cNvSpPr>
          <p:nvPr/>
        </p:nvSpPr>
        <p:spPr bwMode="auto">
          <a:xfrm>
            <a:off x="2521818" y="6646865"/>
            <a:ext cx="2841550" cy="554037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" tIns="24876" rIns="9000" bIns="9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 algn="ctr">
              <a:lnSpc>
                <a:spcPct val="93000"/>
              </a:lnSpc>
            </a:pPr>
            <a:r>
              <a:rPr lang="en-US" sz="18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800" b="1" dirty="0" err="1">
                <a:solidFill>
                  <a:srgbClr val="0000FF"/>
                </a:solidFill>
                <a:latin typeface="Luxi Sans" charset="0"/>
              </a:rPr>
              <a:t>Spezialdetektor</a:t>
            </a:r>
            <a:r>
              <a:rPr lang="en-US" sz="18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800" b="1" dirty="0" err="1">
                <a:solidFill>
                  <a:srgbClr val="0000FF"/>
                </a:solidFill>
                <a:latin typeface="Luxi Sans" charset="0"/>
              </a:rPr>
              <a:t>für</a:t>
            </a:r>
            <a:endParaRPr lang="en-US" sz="1800" b="1" dirty="0">
              <a:solidFill>
                <a:srgbClr val="0000FF"/>
              </a:solidFill>
              <a:latin typeface="Luxi Sans" charset="0"/>
            </a:endParaRPr>
          </a:p>
          <a:p>
            <a:pPr algn="ctr">
              <a:lnSpc>
                <a:spcPct val="93000"/>
              </a:lnSpc>
            </a:pPr>
            <a:r>
              <a:rPr lang="en-US" sz="18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800" b="1" dirty="0" err="1">
                <a:solidFill>
                  <a:srgbClr val="0000FF"/>
                </a:solidFill>
                <a:latin typeface="Luxi Sans" charset="0"/>
              </a:rPr>
              <a:t>Schwerionenkollisionen</a:t>
            </a:r>
            <a:r>
              <a:rPr lang="en-US" sz="1800" b="1" dirty="0">
                <a:solidFill>
                  <a:srgbClr val="0000FF"/>
                </a:solidFill>
                <a:latin typeface="Luxi Sans" charset="0"/>
              </a:rPr>
              <a:t> </a:t>
            </a:r>
          </a:p>
        </p:txBody>
      </p:sp>
      <p:sp>
        <p:nvSpPr>
          <p:cNvPr id="33807" name="Line 15"/>
          <p:cNvSpPr>
            <a:spLocks noChangeShapeType="1"/>
          </p:cNvSpPr>
          <p:nvPr/>
        </p:nvSpPr>
        <p:spPr bwMode="auto">
          <a:xfrm flipH="1" flipV="1">
            <a:off x="1943968" y="6646863"/>
            <a:ext cx="501650" cy="277812"/>
          </a:xfrm>
          <a:prstGeom prst="line">
            <a:avLst/>
          </a:prstGeom>
          <a:noFill/>
          <a:ln w="36720">
            <a:solidFill>
              <a:srgbClr val="FF0000"/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3808" name="Line 16"/>
          <p:cNvSpPr>
            <a:spLocks noChangeShapeType="1"/>
          </p:cNvSpPr>
          <p:nvPr/>
        </p:nvSpPr>
        <p:spPr bwMode="auto">
          <a:xfrm flipV="1">
            <a:off x="8430271" y="6588149"/>
            <a:ext cx="426467" cy="336526"/>
          </a:xfrm>
          <a:prstGeom prst="line">
            <a:avLst/>
          </a:prstGeom>
          <a:noFill/>
          <a:ln w="36720">
            <a:solidFill>
              <a:srgbClr val="FF0000"/>
            </a:solidFill>
            <a:round/>
            <a:headEnd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3809" name="Text Box 17"/>
          <p:cNvSpPr txBox="1">
            <a:spLocks noChangeArrowheads="1"/>
          </p:cNvSpPr>
          <p:nvPr/>
        </p:nvSpPr>
        <p:spPr bwMode="auto">
          <a:xfrm>
            <a:off x="5688384" y="6646865"/>
            <a:ext cx="2664296" cy="554037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" tIns="24876" rIns="9000" bIns="9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 algn="ctr">
              <a:lnSpc>
                <a:spcPct val="93000"/>
              </a:lnSpc>
            </a:pPr>
            <a:r>
              <a:rPr lang="en-US" sz="18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800" b="1" dirty="0" err="1">
                <a:solidFill>
                  <a:srgbClr val="0000FF"/>
                </a:solidFill>
                <a:latin typeface="Luxi Sans" charset="0"/>
              </a:rPr>
              <a:t>Spezialdetektor</a:t>
            </a:r>
            <a:endParaRPr lang="en-US" sz="1800" b="1" dirty="0">
              <a:solidFill>
                <a:srgbClr val="0000FF"/>
              </a:solidFill>
              <a:latin typeface="Luxi Sans" charset="0"/>
            </a:endParaRPr>
          </a:p>
          <a:p>
            <a:pPr algn="ctr">
              <a:lnSpc>
                <a:spcPct val="93000"/>
              </a:lnSpc>
            </a:pPr>
            <a:r>
              <a:rPr lang="en-US" sz="1800" b="1" dirty="0" err="1">
                <a:solidFill>
                  <a:srgbClr val="0000FF"/>
                </a:solidFill>
                <a:latin typeface="Luxi Sans" charset="0"/>
              </a:rPr>
              <a:t>für</a:t>
            </a:r>
            <a:r>
              <a:rPr lang="en-US" sz="18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800" b="1" dirty="0" err="1">
                <a:solidFill>
                  <a:srgbClr val="0000FF"/>
                </a:solidFill>
                <a:latin typeface="Luxi Sans" charset="0"/>
              </a:rPr>
              <a:t>Physik</a:t>
            </a:r>
            <a:r>
              <a:rPr lang="en-US" sz="18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800" b="1" dirty="0" err="1">
                <a:solidFill>
                  <a:srgbClr val="0000FF"/>
                </a:solidFill>
                <a:latin typeface="Luxi Sans" charset="0"/>
              </a:rPr>
              <a:t>mit</a:t>
            </a:r>
            <a:r>
              <a:rPr lang="en-US" sz="1800" b="1" dirty="0">
                <a:solidFill>
                  <a:srgbClr val="0000FF"/>
                </a:solidFill>
                <a:latin typeface="Luxi Sans" charset="0"/>
              </a:rPr>
              <a:t> b-Quarks</a:t>
            </a:r>
          </a:p>
        </p:txBody>
      </p:sp>
    </p:spTree>
    <p:extLst>
      <p:ext uri="{BB962C8B-B14F-4D97-AF65-F5344CB8AC3E}">
        <p14:creationId xmlns:p14="http://schemas.microsoft.com/office/powerpoint/2010/main" val="154635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6038"/>
            <a:ext cx="9144000" cy="914400"/>
          </a:xfrm>
          <a:ln/>
        </p:spPr>
        <p:txBody>
          <a:bodyPr vert="horz" wrap="square" lIns="0" tIns="35280" rIns="0" bIns="0" numCol="1" anchor="ctr" anchorCtr="0" compatLnSpc="1">
            <a:prstTxWarp prst="textNoShape">
              <a:avLst/>
            </a:prstTxWarp>
          </a:bodyPr>
          <a:lstStyle/>
          <a:p>
            <a:pPr>
              <a:tabLst>
                <a:tab pos="212725" algn="l"/>
                <a:tab pos="447675" algn="l"/>
                <a:tab pos="8985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/>
              <a:t>CMS </a:t>
            </a:r>
            <a:r>
              <a:rPr lang="en-US" sz="2800"/>
              <a:t>(</a:t>
            </a:r>
            <a:r>
              <a:rPr lang="en-US" sz="2800">
                <a:solidFill>
                  <a:srgbClr val="008000"/>
                </a:solidFill>
              </a:rPr>
              <a:t>C</a:t>
            </a:r>
            <a:r>
              <a:rPr lang="en-US" sz="2800"/>
              <a:t>ompact </a:t>
            </a:r>
            <a:r>
              <a:rPr lang="en-US" sz="2800">
                <a:solidFill>
                  <a:srgbClr val="008000"/>
                </a:solidFill>
              </a:rPr>
              <a:t>M</a:t>
            </a:r>
            <a:r>
              <a:rPr lang="en-US" sz="2800"/>
              <a:t>uon </a:t>
            </a:r>
            <a:r>
              <a:rPr lang="en-US" sz="2800">
                <a:solidFill>
                  <a:srgbClr val="008000"/>
                </a:solidFill>
              </a:rPr>
              <a:t>S</a:t>
            </a:r>
            <a:r>
              <a:rPr lang="en-US" sz="2800"/>
              <a:t>pectrometer)</a:t>
            </a:r>
          </a:p>
        </p:txBody>
      </p:sp>
      <p:grpSp>
        <p:nvGrpSpPr>
          <p:cNvPr id="37890" name="Group 2"/>
          <p:cNvGrpSpPr>
            <a:grpSpLocks/>
          </p:cNvGrpSpPr>
          <p:nvPr/>
        </p:nvGrpSpPr>
        <p:grpSpPr bwMode="auto">
          <a:xfrm>
            <a:off x="177802" y="1417640"/>
            <a:ext cx="9039226" cy="5457826"/>
            <a:chOff x="112" y="893"/>
            <a:chExt cx="5694" cy="3438"/>
          </a:xfrm>
        </p:grpSpPr>
        <p:pic>
          <p:nvPicPr>
            <p:cNvPr id="37891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" y="893"/>
              <a:ext cx="5170" cy="320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37892" name="Line 4"/>
            <p:cNvSpPr>
              <a:spLocks noChangeShapeType="1"/>
            </p:cNvSpPr>
            <p:nvPr/>
          </p:nvSpPr>
          <p:spPr bwMode="auto">
            <a:xfrm>
              <a:off x="5221" y="2126"/>
              <a:ext cx="7" cy="1664"/>
            </a:xfrm>
            <a:prstGeom prst="line">
              <a:avLst/>
            </a:prstGeom>
            <a:noFill/>
            <a:ln w="57240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7893" name="Line 5"/>
            <p:cNvSpPr>
              <a:spLocks noChangeShapeType="1"/>
            </p:cNvSpPr>
            <p:nvPr/>
          </p:nvSpPr>
          <p:spPr bwMode="auto">
            <a:xfrm>
              <a:off x="1404" y="4008"/>
              <a:ext cx="3020" cy="0"/>
            </a:xfrm>
            <a:prstGeom prst="line">
              <a:avLst/>
            </a:prstGeom>
            <a:noFill/>
            <a:ln w="57240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7894" name="Text Box 6"/>
            <p:cNvSpPr txBox="1">
              <a:spLocks noChangeArrowheads="1"/>
            </p:cNvSpPr>
            <p:nvPr/>
          </p:nvSpPr>
          <p:spPr bwMode="auto">
            <a:xfrm>
              <a:off x="5216" y="2737"/>
              <a:ext cx="590" cy="2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102000"/>
                </a:lnSpc>
              </a:pPr>
              <a:r>
                <a:rPr lang="en-US" b="1" dirty="0">
                  <a:solidFill>
                    <a:srgbClr val="FF0000"/>
                  </a:solidFill>
                  <a:latin typeface="Luxi Sans" charset="0"/>
                </a:rPr>
                <a:t>15 m</a:t>
              </a:r>
            </a:p>
          </p:txBody>
        </p:sp>
        <p:sp>
          <p:nvSpPr>
            <p:cNvPr id="37895" name="Text Box 7"/>
            <p:cNvSpPr txBox="1">
              <a:spLocks noChangeArrowheads="1"/>
            </p:cNvSpPr>
            <p:nvPr/>
          </p:nvSpPr>
          <p:spPr bwMode="auto">
            <a:xfrm>
              <a:off x="2571" y="4039"/>
              <a:ext cx="616" cy="2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102000"/>
                </a:lnSpc>
              </a:pPr>
              <a:r>
                <a:rPr lang="en-US" b="1">
                  <a:solidFill>
                    <a:srgbClr val="FF0000"/>
                  </a:solidFill>
                  <a:latin typeface="Luxi Sans" charset="0"/>
                </a:rPr>
                <a:t>22 m</a:t>
              </a:r>
            </a:p>
          </p:txBody>
        </p:sp>
      </p:grpSp>
      <p:sp>
        <p:nvSpPr>
          <p:cNvPr id="37896" name="Text Box 8"/>
          <p:cNvSpPr txBox="1">
            <a:spLocks noChangeArrowheads="1"/>
          </p:cNvSpPr>
          <p:nvPr/>
        </p:nvSpPr>
        <p:spPr bwMode="auto">
          <a:xfrm>
            <a:off x="6696497" y="1341440"/>
            <a:ext cx="3240361" cy="1070247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" tIns="24876" rIns="9000" bIns="9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 algn="ctr">
              <a:lnSpc>
                <a:spcPct val="93000"/>
              </a:lnSpc>
            </a:pPr>
            <a:r>
              <a:rPr lang="en-US" sz="1800" b="1" dirty="0" err="1">
                <a:solidFill>
                  <a:srgbClr val="FF0000"/>
                </a:solidFill>
                <a:latin typeface="Luxi Sans" charset="0"/>
              </a:rPr>
              <a:t>Aufbau</a:t>
            </a:r>
            <a:r>
              <a:rPr lang="en-US" sz="1800" b="1" dirty="0">
                <a:solidFill>
                  <a:srgbClr val="FF0000"/>
                </a:solidFill>
                <a:latin typeface="Luxi Sans" charset="0"/>
              </a:rPr>
              <a:t> an der </a:t>
            </a:r>
            <a:r>
              <a:rPr lang="en-US" sz="1800" b="1" dirty="0" err="1">
                <a:solidFill>
                  <a:srgbClr val="FF0000"/>
                </a:solidFill>
                <a:latin typeface="Luxi Sans" charset="0"/>
              </a:rPr>
              <a:t>Oberfläche</a:t>
            </a:r>
            <a:r>
              <a:rPr lang="en-US" sz="1800" b="1" dirty="0">
                <a:solidFill>
                  <a:srgbClr val="000080"/>
                </a:solidFill>
                <a:latin typeface="Luxi Sans" charset="0"/>
              </a:rPr>
              <a:t>,</a:t>
            </a:r>
          </a:p>
          <a:p>
            <a:pPr algn="ctr">
              <a:lnSpc>
                <a:spcPct val="93000"/>
              </a:lnSpc>
            </a:pPr>
            <a:r>
              <a:rPr lang="en-US" sz="1800" b="1" dirty="0" err="1">
                <a:solidFill>
                  <a:srgbClr val="000080"/>
                </a:solidFill>
                <a:latin typeface="Luxi Sans" charset="0"/>
              </a:rPr>
              <a:t>dann</a:t>
            </a:r>
            <a:r>
              <a:rPr lang="en-US" sz="1800" b="1" dirty="0">
                <a:solidFill>
                  <a:srgbClr val="000080"/>
                </a:solidFill>
                <a:latin typeface="Luxi Sans" charset="0"/>
              </a:rPr>
              <a:t> </a:t>
            </a:r>
            <a:r>
              <a:rPr lang="en-US" sz="1800" b="1" dirty="0" err="1">
                <a:solidFill>
                  <a:srgbClr val="000080"/>
                </a:solidFill>
                <a:latin typeface="Luxi Sans" charset="0"/>
              </a:rPr>
              <a:t>Absenken</a:t>
            </a:r>
            <a:r>
              <a:rPr lang="en-US" sz="1800" b="1" dirty="0">
                <a:solidFill>
                  <a:srgbClr val="000080"/>
                </a:solidFill>
                <a:latin typeface="Luxi Sans" charset="0"/>
              </a:rPr>
              <a:t> von 5 </a:t>
            </a:r>
            <a:r>
              <a:rPr lang="en-US" sz="1800" b="1" dirty="0" err="1">
                <a:solidFill>
                  <a:srgbClr val="000080"/>
                </a:solidFill>
                <a:latin typeface="Luxi Sans" charset="0"/>
              </a:rPr>
              <a:t>großen</a:t>
            </a:r>
            <a:r>
              <a:rPr lang="en-US" sz="1800" b="1" dirty="0">
                <a:solidFill>
                  <a:srgbClr val="000080"/>
                </a:solidFill>
                <a:latin typeface="Luxi Sans" charset="0"/>
              </a:rPr>
              <a:t> </a:t>
            </a:r>
            <a:r>
              <a:rPr lang="en-US" sz="1800" b="1" dirty="0" err="1">
                <a:solidFill>
                  <a:srgbClr val="000080"/>
                </a:solidFill>
                <a:latin typeface="Luxi Sans" charset="0"/>
              </a:rPr>
              <a:t>Teilen</a:t>
            </a:r>
            <a:r>
              <a:rPr lang="en-US" sz="1800" b="1" dirty="0">
                <a:solidFill>
                  <a:srgbClr val="000080"/>
                </a:solidFill>
                <a:latin typeface="Luxi Sans" charset="0"/>
              </a:rPr>
              <a:t> in die </a:t>
            </a:r>
            <a:r>
              <a:rPr lang="en-US" sz="1800" b="1" dirty="0" err="1">
                <a:solidFill>
                  <a:srgbClr val="000080"/>
                </a:solidFill>
                <a:latin typeface="Luxi Sans" charset="0"/>
              </a:rPr>
              <a:t>Kaverne</a:t>
            </a:r>
            <a:r>
              <a:rPr lang="en-US" sz="1800" b="1" dirty="0">
                <a:solidFill>
                  <a:srgbClr val="000080"/>
                </a:solidFill>
                <a:latin typeface="Luxi Sans" charset="0"/>
              </a:rPr>
              <a:t> </a:t>
            </a:r>
            <a:r>
              <a:rPr lang="en-US" sz="1800" b="1" dirty="0" err="1">
                <a:solidFill>
                  <a:srgbClr val="000080"/>
                </a:solidFill>
                <a:latin typeface="Luxi Sans" charset="0"/>
              </a:rPr>
              <a:t>durch</a:t>
            </a:r>
            <a:r>
              <a:rPr lang="en-US" sz="1800" b="1" dirty="0">
                <a:solidFill>
                  <a:srgbClr val="000080"/>
                </a:solidFill>
                <a:latin typeface="Luxi Sans" charset="0"/>
              </a:rPr>
              <a:t> ~2500 t </a:t>
            </a:r>
            <a:r>
              <a:rPr lang="en-US" sz="1800" b="1" dirty="0" err="1">
                <a:solidFill>
                  <a:srgbClr val="000080"/>
                </a:solidFill>
                <a:latin typeface="Luxi Sans" charset="0"/>
              </a:rPr>
              <a:t>Kran</a:t>
            </a:r>
            <a:endParaRPr lang="en-US" sz="1800" b="1" dirty="0">
              <a:solidFill>
                <a:srgbClr val="000080"/>
              </a:solidFill>
              <a:latin typeface="Luxi Sans" charset="0"/>
            </a:endParaRPr>
          </a:p>
        </p:txBody>
      </p:sp>
      <p:sp>
        <p:nvSpPr>
          <p:cNvPr id="37897" name="Text Box 9"/>
          <p:cNvSpPr txBox="1">
            <a:spLocks noChangeArrowheads="1"/>
          </p:cNvSpPr>
          <p:nvPr/>
        </p:nvSpPr>
        <p:spPr bwMode="auto">
          <a:xfrm>
            <a:off x="527052" y="5853115"/>
            <a:ext cx="1287463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21167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b="1">
                <a:solidFill>
                  <a:srgbClr val="0000FF"/>
                </a:solidFill>
                <a:latin typeface="Luxi Sans" charset="0"/>
              </a:rPr>
              <a:t>~12'500 t</a:t>
            </a:r>
          </a:p>
        </p:txBody>
      </p:sp>
      <p:sp>
        <p:nvSpPr>
          <p:cNvPr id="37898" name="Text Box 10"/>
          <p:cNvSpPr txBox="1">
            <a:spLocks noChangeArrowheads="1"/>
          </p:cNvSpPr>
          <p:nvPr/>
        </p:nvSpPr>
        <p:spPr bwMode="auto">
          <a:xfrm>
            <a:off x="3875088" y="1677988"/>
            <a:ext cx="2055812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2347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1400" b="1" dirty="0">
                <a:solidFill>
                  <a:srgbClr val="0000FF"/>
                </a:solidFill>
                <a:latin typeface="Luxi Sans" charset="0"/>
              </a:rPr>
              <a:t>210 m</a:t>
            </a:r>
            <a:r>
              <a:rPr lang="en-US" sz="1400" b="1" baseline="30000" dirty="0">
                <a:solidFill>
                  <a:srgbClr val="0000FF"/>
                </a:solidFill>
                <a:latin typeface="Luxi Sans" charset="0"/>
              </a:rPr>
              <a:t>2</a:t>
            </a:r>
            <a:r>
              <a:rPr lang="en-US" sz="14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400" b="1" dirty="0" err="1">
                <a:solidFill>
                  <a:srgbClr val="0000FF"/>
                </a:solidFill>
                <a:latin typeface="Luxi Sans" charset="0"/>
              </a:rPr>
              <a:t>Siliziumdetektoren</a:t>
            </a:r>
            <a:endParaRPr lang="en-US" sz="1400" b="1" dirty="0">
              <a:solidFill>
                <a:srgbClr val="0000FF"/>
              </a:solidFill>
              <a:latin typeface="Luxi Sans" charset="0"/>
            </a:endParaRPr>
          </a:p>
        </p:txBody>
      </p:sp>
      <p:sp>
        <p:nvSpPr>
          <p:cNvPr id="37899" name="Text Box 11"/>
          <p:cNvSpPr txBox="1">
            <a:spLocks noChangeArrowheads="1"/>
          </p:cNvSpPr>
          <p:nvPr/>
        </p:nvSpPr>
        <p:spPr bwMode="auto">
          <a:xfrm>
            <a:off x="1751013" y="4953002"/>
            <a:ext cx="336550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2347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1400" b="1">
                <a:solidFill>
                  <a:srgbClr val="0000FF"/>
                </a:solidFill>
                <a:latin typeface="Luxi Sans" charset="0"/>
              </a:rPr>
              <a:t>4 T</a:t>
            </a:r>
          </a:p>
        </p:txBody>
      </p:sp>
    </p:spTree>
    <p:extLst>
      <p:ext uri="{BB962C8B-B14F-4D97-AF65-F5344CB8AC3E}">
        <p14:creationId xmlns:p14="http://schemas.microsoft.com/office/powerpoint/2010/main" val="4027396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50" y="1012825"/>
            <a:ext cx="9024938" cy="5943600"/>
          </a:xfrm>
          <a:prstGeom prst="rect">
            <a:avLst/>
          </a:prstGeom>
          <a:noFill/>
          <a:ln w="36720">
            <a:solidFill>
              <a:srgbClr val="008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6038"/>
            <a:ext cx="9144000" cy="914400"/>
          </a:xfrm>
          <a:ln/>
        </p:spPr>
        <p:txBody>
          <a:bodyPr vert="horz" wrap="square" lIns="0" tIns="35280" rIns="0" bIns="0" numCol="1" anchor="ctr" anchorCtr="0" compatLnSpc="1">
            <a:prstTxWarp prst="textNoShape">
              <a:avLst/>
            </a:prstTxWarp>
          </a:bodyPr>
          <a:lstStyle/>
          <a:p>
            <a:pPr>
              <a:tabLst>
                <a:tab pos="212725" algn="l"/>
                <a:tab pos="447675" algn="l"/>
                <a:tab pos="8985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dirty="0" err="1"/>
              <a:t>Absenkung</a:t>
            </a:r>
            <a:r>
              <a:rPr lang="en-US" dirty="0"/>
              <a:t> des 2000 t CMS </a:t>
            </a:r>
            <a:r>
              <a:rPr lang="en-US" dirty="0" err="1"/>
              <a:t>Mittelteils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2931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6038"/>
            <a:ext cx="9144000" cy="914400"/>
          </a:xfrm>
          <a:ln/>
        </p:spPr>
        <p:txBody>
          <a:bodyPr vert="horz" wrap="square" lIns="0" tIns="35280" rIns="0" bIns="0" numCol="1" anchor="ctr" anchorCtr="0" compatLnSpc="1">
            <a:prstTxWarp prst="textNoShape">
              <a:avLst/>
            </a:prstTxWarp>
          </a:bodyPr>
          <a:lstStyle/>
          <a:p>
            <a:pPr>
              <a:tabLst>
                <a:tab pos="212725" algn="l"/>
                <a:tab pos="447675" algn="l"/>
                <a:tab pos="8985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dirty="0" err="1"/>
              <a:t>Ein</a:t>
            </a:r>
            <a:r>
              <a:rPr lang="en-US" dirty="0"/>
              <a:t> </a:t>
            </a:r>
            <a:r>
              <a:rPr lang="en-US" dirty="0" err="1"/>
              <a:t>typischer</a:t>
            </a:r>
            <a:r>
              <a:rPr lang="en-US" dirty="0"/>
              <a:t> </a:t>
            </a:r>
            <a:r>
              <a:rPr lang="en-US" dirty="0" err="1"/>
              <a:t>Teilchendetektor</a:t>
            </a:r>
            <a:endParaRPr lang="en-US" dirty="0"/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74638" y="1189038"/>
            <a:ext cx="9601200" cy="5943600"/>
          </a:xfrm>
          <a:ln/>
        </p:spPr>
        <p:txBody>
          <a:bodyPr/>
          <a:lstStyle/>
          <a:p>
            <a:r>
              <a:rPr lang="en-US" dirty="0" err="1"/>
              <a:t>Schnitt</a:t>
            </a:r>
            <a:r>
              <a:rPr lang="en-US" dirty="0"/>
              <a:t> </a:t>
            </a:r>
            <a:r>
              <a:rPr lang="en-US" dirty="0" err="1"/>
              <a:t>durch</a:t>
            </a:r>
            <a:r>
              <a:rPr lang="en-US" dirty="0"/>
              <a:t> den CMS </a:t>
            </a:r>
            <a:r>
              <a:rPr lang="en-US" dirty="0" err="1"/>
              <a:t>Detektor</a:t>
            </a:r>
            <a:endParaRPr lang="en-US" dirty="0"/>
          </a:p>
        </p:txBody>
      </p:sp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8" y="1738315"/>
            <a:ext cx="9144000" cy="480853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8916" name="Line 4"/>
          <p:cNvSpPr>
            <a:spLocks noChangeShapeType="1"/>
          </p:cNvSpPr>
          <p:nvPr/>
        </p:nvSpPr>
        <p:spPr bwMode="auto">
          <a:xfrm>
            <a:off x="1828800" y="6564607"/>
            <a:ext cx="979488" cy="1587"/>
          </a:xfrm>
          <a:prstGeom prst="line">
            <a:avLst/>
          </a:prstGeom>
          <a:noFill/>
          <a:ln w="9144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38917" name="Line 5"/>
          <p:cNvSpPr>
            <a:spLocks noChangeShapeType="1"/>
          </p:cNvSpPr>
          <p:nvPr/>
        </p:nvSpPr>
        <p:spPr bwMode="auto">
          <a:xfrm>
            <a:off x="2808288" y="6572827"/>
            <a:ext cx="1547813" cy="1587"/>
          </a:xfrm>
          <a:prstGeom prst="line">
            <a:avLst/>
          </a:prstGeom>
          <a:noFill/>
          <a:ln w="9144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38918" name="Line 6"/>
          <p:cNvSpPr>
            <a:spLocks noChangeShapeType="1"/>
          </p:cNvSpPr>
          <p:nvPr/>
        </p:nvSpPr>
        <p:spPr bwMode="auto">
          <a:xfrm>
            <a:off x="4352927" y="6581047"/>
            <a:ext cx="1004888" cy="1587"/>
          </a:xfrm>
          <a:prstGeom prst="line">
            <a:avLst/>
          </a:prstGeom>
          <a:noFill/>
          <a:ln w="91440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19" name="Line 7"/>
          <p:cNvSpPr>
            <a:spLocks noChangeShapeType="1"/>
          </p:cNvSpPr>
          <p:nvPr/>
        </p:nvSpPr>
        <p:spPr bwMode="auto">
          <a:xfrm>
            <a:off x="5357815" y="6588000"/>
            <a:ext cx="4167187" cy="1587"/>
          </a:xfrm>
          <a:prstGeom prst="line">
            <a:avLst/>
          </a:prstGeom>
          <a:noFill/>
          <a:ln w="91440">
            <a:solidFill>
              <a:srgbClr val="000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20" name="Text Box 8"/>
          <p:cNvSpPr txBox="1">
            <a:spLocks noChangeArrowheads="1"/>
          </p:cNvSpPr>
          <p:nvPr/>
        </p:nvSpPr>
        <p:spPr bwMode="auto">
          <a:xfrm>
            <a:off x="1799952" y="6659565"/>
            <a:ext cx="827087" cy="571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5876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 algn="ctr">
              <a:lnSpc>
                <a:spcPct val="93000"/>
              </a:lnSpc>
            </a:pPr>
            <a:r>
              <a:rPr lang="en-US" sz="1800" b="1" dirty="0">
                <a:solidFill>
                  <a:srgbClr val="FF0000"/>
                </a:solidFill>
                <a:latin typeface="Luxi Sans" charset="0"/>
              </a:rPr>
              <a:t>Spur-Det.</a:t>
            </a:r>
          </a:p>
          <a:p>
            <a:pPr algn="ctr">
              <a:lnSpc>
                <a:spcPct val="93000"/>
              </a:lnSpc>
            </a:pPr>
            <a:r>
              <a:rPr lang="en-US" sz="1200" b="1" dirty="0" err="1">
                <a:solidFill>
                  <a:srgbClr val="FF0000"/>
                </a:solidFill>
                <a:latin typeface="Luxi Sans" charset="0"/>
              </a:rPr>
              <a:t>Impuls-Messung</a:t>
            </a:r>
            <a:endParaRPr lang="en-US" sz="1200" b="1" dirty="0">
              <a:solidFill>
                <a:srgbClr val="FF0000"/>
              </a:solidFill>
              <a:latin typeface="Luxi Sans" charset="0"/>
            </a:endParaRPr>
          </a:p>
        </p:txBody>
      </p:sp>
      <p:sp>
        <p:nvSpPr>
          <p:cNvPr id="38921" name="Text Box 9"/>
          <p:cNvSpPr txBox="1">
            <a:spLocks noChangeArrowheads="1"/>
          </p:cNvSpPr>
          <p:nvPr/>
        </p:nvSpPr>
        <p:spPr bwMode="auto">
          <a:xfrm>
            <a:off x="2955925" y="6659565"/>
            <a:ext cx="1271588" cy="28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5876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 algn="ctr">
              <a:lnSpc>
                <a:spcPct val="93000"/>
              </a:lnSpc>
            </a:pPr>
            <a:r>
              <a:rPr lang="en-US" sz="1800" b="1" dirty="0" err="1">
                <a:solidFill>
                  <a:srgbClr val="008000"/>
                </a:solidFill>
                <a:latin typeface="Luxi Sans" charset="0"/>
              </a:rPr>
              <a:t>Kalorimeter</a:t>
            </a:r>
            <a:endParaRPr lang="en-US" sz="1800" b="1" dirty="0">
              <a:solidFill>
                <a:srgbClr val="008000"/>
              </a:solidFill>
              <a:latin typeface="Luxi Sans" charset="0"/>
            </a:endParaRPr>
          </a:p>
          <a:p>
            <a:pPr algn="ctr">
              <a:lnSpc>
                <a:spcPct val="93000"/>
              </a:lnSpc>
            </a:pPr>
            <a:r>
              <a:rPr lang="en-US" sz="1100" b="1" dirty="0">
                <a:solidFill>
                  <a:srgbClr val="008000"/>
                </a:solidFill>
                <a:latin typeface="Luxi Sans" charset="0"/>
              </a:rPr>
              <a:t> </a:t>
            </a:r>
            <a:r>
              <a:rPr lang="en-US" sz="1100" b="1" dirty="0" err="1">
                <a:solidFill>
                  <a:srgbClr val="008000"/>
                </a:solidFill>
                <a:latin typeface="Luxi Sans" charset="0"/>
              </a:rPr>
              <a:t>Energie-Messung</a:t>
            </a:r>
            <a:endParaRPr lang="en-US" sz="1800" b="1" dirty="0">
              <a:solidFill>
                <a:srgbClr val="008000"/>
              </a:solidFill>
              <a:latin typeface="Luxi Sans" charset="0"/>
            </a:endParaRPr>
          </a:p>
        </p:txBody>
      </p:sp>
      <p:sp>
        <p:nvSpPr>
          <p:cNvPr id="38922" name="Text Box 10"/>
          <p:cNvSpPr txBox="1">
            <a:spLocks noChangeArrowheads="1"/>
          </p:cNvSpPr>
          <p:nvPr/>
        </p:nvSpPr>
        <p:spPr bwMode="auto">
          <a:xfrm>
            <a:off x="4608264" y="6659565"/>
            <a:ext cx="431800" cy="28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5876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 algn="ctr">
              <a:lnSpc>
                <a:spcPct val="93000"/>
              </a:lnSpc>
            </a:pPr>
            <a:r>
              <a:rPr lang="en-US" sz="1800" b="1" dirty="0">
                <a:solidFill>
                  <a:srgbClr val="808080"/>
                </a:solidFill>
                <a:latin typeface="Luxi Sans" charset="0"/>
              </a:rPr>
              <a:t>Magnet-</a:t>
            </a:r>
          </a:p>
          <a:p>
            <a:pPr algn="ctr">
              <a:lnSpc>
                <a:spcPct val="93000"/>
              </a:lnSpc>
            </a:pPr>
            <a:r>
              <a:rPr lang="en-US" sz="1800" b="1" dirty="0" err="1">
                <a:solidFill>
                  <a:srgbClr val="808080"/>
                </a:solidFill>
                <a:latin typeface="Luxi Sans" charset="0"/>
              </a:rPr>
              <a:t>Spule</a:t>
            </a:r>
            <a:endParaRPr lang="en-US" sz="1800" b="1" dirty="0">
              <a:solidFill>
                <a:srgbClr val="808080"/>
              </a:solidFill>
              <a:latin typeface="Luxi Sans" charset="0"/>
            </a:endParaRPr>
          </a:p>
        </p:txBody>
      </p:sp>
      <p:sp>
        <p:nvSpPr>
          <p:cNvPr id="38923" name="Text Box 11"/>
          <p:cNvSpPr txBox="1">
            <a:spLocks noChangeArrowheads="1"/>
          </p:cNvSpPr>
          <p:nvPr/>
        </p:nvSpPr>
        <p:spPr bwMode="auto">
          <a:xfrm>
            <a:off x="5475290" y="6659565"/>
            <a:ext cx="3875087" cy="28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5876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 algn="ctr">
              <a:lnSpc>
                <a:spcPct val="93000"/>
              </a:lnSpc>
            </a:pPr>
            <a:r>
              <a:rPr lang="en-US" sz="1800" b="1" dirty="0" err="1">
                <a:solidFill>
                  <a:srgbClr val="000080"/>
                </a:solidFill>
                <a:latin typeface="Luxi Sans" charset="0"/>
              </a:rPr>
              <a:t>Myon-Detektor</a:t>
            </a:r>
            <a:r>
              <a:rPr lang="en-US" sz="1800" b="1" dirty="0">
                <a:solidFill>
                  <a:srgbClr val="000080"/>
                </a:solidFill>
                <a:latin typeface="Luxi Sans" charset="0"/>
              </a:rPr>
              <a:t> und </a:t>
            </a:r>
            <a:r>
              <a:rPr lang="en-US" sz="1800" b="1" dirty="0" err="1">
                <a:solidFill>
                  <a:srgbClr val="000080"/>
                </a:solidFill>
                <a:latin typeface="Luxi Sans" charset="0"/>
              </a:rPr>
              <a:t>Eisenrückflußjoch</a:t>
            </a:r>
            <a:endParaRPr lang="en-US" sz="1800" b="1" dirty="0">
              <a:solidFill>
                <a:srgbClr val="000080"/>
              </a:solidFill>
              <a:latin typeface="Luxi Sans" charset="0"/>
            </a:endParaRPr>
          </a:p>
          <a:p>
            <a:pPr algn="ctr">
              <a:lnSpc>
                <a:spcPct val="93000"/>
              </a:lnSpc>
            </a:pPr>
            <a:r>
              <a:rPr lang="en-US" sz="1100" b="1" dirty="0" err="1">
                <a:solidFill>
                  <a:srgbClr val="000080"/>
                </a:solidFill>
                <a:latin typeface="Luxi Sans" charset="0"/>
              </a:rPr>
              <a:t>Myon-Identifizierung</a:t>
            </a:r>
            <a:r>
              <a:rPr lang="en-US" sz="1100" b="1" dirty="0">
                <a:solidFill>
                  <a:srgbClr val="000080"/>
                </a:solidFill>
                <a:latin typeface="Luxi Sans" charset="0"/>
              </a:rPr>
              <a:t> und -</a:t>
            </a:r>
            <a:r>
              <a:rPr lang="en-US" sz="1100" b="1" dirty="0" err="1">
                <a:solidFill>
                  <a:srgbClr val="000080"/>
                </a:solidFill>
                <a:latin typeface="Luxi Sans" charset="0"/>
              </a:rPr>
              <a:t>impulsmessung</a:t>
            </a:r>
            <a:endParaRPr lang="en-US" sz="1800" b="1" dirty="0">
              <a:solidFill>
                <a:srgbClr val="000080"/>
              </a:solidFill>
              <a:latin typeface="Luxi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8423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6038"/>
            <a:ext cx="9144000" cy="914400"/>
          </a:xfrm>
          <a:ln/>
        </p:spPr>
        <p:txBody>
          <a:bodyPr vert="horz" wrap="square" lIns="0" tIns="35280" rIns="0" bIns="0" numCol="1" anchor="ctr" anchorCtr="0" compatLnSpc="1">
            <a:prstTxWarp prst="textNoShape">
              <a:avLst/>
            </a:prstTxWarp>
          </a:bodyPr>
          <a:lstStyle/>
          <a:p>
            <a:pPr>
              <a:tabLst>
                <a:tab pos="212725" algn="l"/>
                <a:tab pos="447675" algn="l"/>
                <a:tab pos="8985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/>
              <a:t>ATLAS </a:t>
            </a:r>
            <a:r>
              <a:rPr lang="en-US" sz="2800"/>
              <a:t>(</a:t>
            </a:r>
            <a:r>
              <a:rPr lang="en-US" sz="2800">
                <a:solidFill>
                  <a:srgbClr val="008000"/>
                </a:solidFill>
              </a:rPr>
              <a:t>A</a:t>
            </a:r>
            <a:r>
              <a:rPr lang="en-US" sz="2800"/>
              <a:t> </a:t>
            </a:r>
            <a:r>
              <a:rPr lang="en-US" sz="2800">
                <a:solidFill>
                  <a:srgbClr val="008000"/>
                </a:solidFill>
              </a:rPr>
              <a:t>T</a:t>
            </a:r>
            <a:r>
              <a:rPr lang="en-US" sz="2800"/>
              <a:t>oroidal </a:t>
            </a:r>
            <a:r>
              <a:rPr lang="en-US" sz="2800">
                <a:solidFill>
                  <a:srgbClr val="008000"/>
                </a:solidFill>
              </a:rPr>
              <a:t>L</a:t>
            </a:r>
            <a:r>
              <a:rPr lang="en-US" sz="2800"/>
              <a:t>HC </a:t>
            </a:r>
            <a:r>
              <a:rPr lang="en-US" sz="2800">
                <a:solidFill>
                  <a:srgbClr val="008000"/>
                </a:solidFill>
              </a:rPr>
              <a:t>A</a:t>
            </a:r>
            <a:r>
              <a:rPr lang="en-US" sz="2800"/>
              <a:t>pparatu</a:t>
            </a:r>
            <a:r>
              <a:rPr lang="en-US" sz="2800">
                <a:solidFill>
                  <a:srgbClr val="008000"/>
                </a:solidFill>
              </a:rPr>
              <a:t>S</a:t>
            </a:r>
            <a:r>
              <a:rPr lang="en-US" sz="2800"/>
              <a:t>)</a:t>
            </a:r>
          </a:p>
        </p:txBody>
      </p:sp>
      <p:grpSp>
        <p:nvGrpSpPr>
          <p:cNvPr id="39938" name="Group 2"/>
          <p:cNvGrpSpPr>
            <a:grpSpLocks/>
          </p:cNvGrpSpPr>
          <p:nvPr/>
        </p:nvGrpSpPr>
        <p:grpSpPr bwMode="auto">
          <a:xfrm>
            <a:off x="793750" y="1222375"/>
            <a:ext cx="8286750" cy="5816600"/>
            <a:chOff x="500" y="770"/>
            <a:chExt cx="5220" cy="366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3993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" y="770"/>
              <a:ext cx="4405" cy="3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39940" name="Line 4"/>
            <p:cNvSpPr>
              <a:spLocks noChangeShapeType="1"/>
            </p:cNvSpPr>
            <p:nvPr/>
          </p:nvSpPr>
          <p:spPr bwMode="auto">
            <a:xfrm flipH="1">
              <a:off x="5102" y="1855"/>
              <a:ext cx="9" cy="1980"/>
            </a:xfrm>
            <a:prstGeom prst="line">
              <a:avLst/>
            </a:prstGeom>
            <a:noFill/>
            <a:ln w="57240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9941" name="AutoShape 5"/>
            <p:cNvSpPr>
              <a:spLocks noChangeArrowheads="1"/>
            </p:cNvSpPr>
            <p:nvPr/>
          </p:nvSpPr>
          <p:spPr bwMode="auto">
            <a:xfrm>
              <a:off x="542" y="786"/>
              <a:ext cx="315" cy="62"/>
            </a:xfrm>
            <a:prstGeom prst="roundRect">
              <a:avLst>
                <a:gd name="adj" fmla="val 1611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9942" name="Line 6"/>
            <p:cNvSpPr>
              <a:spLocks noChangeShapeType="1"/>
            </p:cNvSpPr>
            <p:nvPr/>
          </p:nvSpPr>
          <p:spPr bwMode="auto">
            <a:xfrm>
              <a:off x="944" y="4132"/>
              <a:ext cx="3668" cy="0"/>
            </a:xfrm>
            <a:prstGeom prst="line">
              <a:avLst/>
            </a:prstGeom>
            <a:noFill/>
            <a:ln w="57240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9943" name="Text Box 7"/>
            <p:cNvSpPr txBox="1">
              <a:spLocks noChangeArrowheads="1"/>
            </p:cNvSpPr>
            <p:nvPr/>
          </p:nvSpPr>
          <p:spPr bwMode="auto">
            <a:xfrm>
              <a:off x="5106" y="2661"/>
              <a:ext cx="614" cy="2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102000"/>
                </a:lnSpc>
              </a:pPr>
              <a:r>
                <a:rPr lang="en-US" b="1">
                  <a:solidFill>
                    <a:srgbClr val="FF0000"/>
                  </a:solidFill>
                  <a:latin typeface="Luxi Sans" charset="0"/>
                </a:rPr>
                <a:t>25 m</a:t>
              </a:r>
            </a:p>
          </p:txBody>
        </p:sp>
        <p:sp>
          <p:nvSpPr>
            <p:cNvPr id="39944" name="Text Box 8"/>
            <p:cNvSpPr txBox="1">
              <a:spLocks noChangeArrowheads="1"/>
            </p:cNvSpPr>
            <p:nvPr/>
          </p:nvSpPr>
          <p:spPr bwMode="auto">
            <a:xfrm>
              <a:off x="2505" y="4142"/>
              <a:ext cx="649" cy="2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102000"/>
                </a:lnSpc>
              </a:pPr>
              <a:r>
                <a:rPr lang="en-US" b="1">
                  <a:solidFill>
                    <a:srgbClr val="FF0000"/>
                  </a:solidFill>
                  <a:latin typeface="Luxi Sans" charset="0"/>
                </a:rPr>
                <a:t>46 m</a:t>
              </a:r>
            </a:p>
          </p:txBody>
        </p:sp>
      </p:grpSp>
      <p:sp>
        <p:nvSpPr>
          <p:cNvPr id="39945" name="Text Box 9"/>
          <p:cNvSpPr txBox="1">
            <a:spLocks noChangeArrowheads="1"/>
          </p:cNvSpPr>
          <p:nvPr/>
        </p:nvSpPr>
        <p:spPr bwMode="auto">
          <a:xfrm>
            <a:off x="5926140" y="1328740"/>
            <a:ext cx="1290637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21167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b="1">
                <a:solidFill>
                  <a:srgbClr val="0000FF"/>
                </a:solidFill>
                <a:latin typeface="Luxi Sans" charset="0"/>
              </a:rPr>
              <a:t>~7'000 t</a:t>
            </a:r>
          </a:p>
        </p:txBody>
      </p:sp>
      <p:sp>
        <p:nvSpPr>
          <p:cNvPr id="39946" name="Text Box 10"/>
          <p:cNvSpPr txBox="1">
            <a:spLocks noChangeArrowheads="1"/>
          </p:cNvSpPr>
          <p:nvPr/>
        </p:nvSpPr>
        <p:spPr bwMode="auto">
          <a:xfrm>
            <a:off x="7062343" y="1892301"/>
            <a:ext cx="2586483" cy="303361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" tIns="24876" rIns="9000" bIns="9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1800" b="1" dirty="0">
                <a:solidFill>
                  <a:srgbClr val="000080"/>
                </a:solidFill>
                <a:latin typeface="Luxi Sans" charset="0"/>
              </a:rPr>
              <a:t> </a:t>
            </a:r>
            <a:r>
              <a:rPr lang="en-US" sz="1800" b="1" dirty="0" err="1">
                <a:solidFill>
                  <a:srgbClr val="FF0000"/>
                </a:solidFill>
                <a:latin typeface="Luxi Sans" charset="0"/>
              </a:rPr>
              <a:t>Aufbau</a:t>
            </a:r>
            <a:r>
              <a:rPr lang="en-US" sz="1800" b="1" dirty="0">
                <a:solidFill>
                  <a:srgbClr val="FF0000"/>
                </a:solidFill>
                <a:latin typeface="Luxi Sans" charset="0"/>
              </a:rPr>
              <a:t> in der </a:t>
            </a:r>
            <a:r>
              <a:rPr lang="en-US" sz="1800" b="1" dirty="0" err="1">
                <a:solidFill>
                  <a:srgbClr val="FF0000"/>
                </a:solidFill>
                <a:latin typeface="Luxi Sans" charset="0"/>
              </a:rPr>
              <a:t>Kaverne</a:t>
            </a:r>
            <a:r>
              <a:rPr lang="en-US" sz="1800" b="1" dirty="0">
                <a:solidFill>
                  <a:srgbClr val="FF0000"/>
                </a:solidFill>
                <a:latin typeface="Luxi Sans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84180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46038"/>
            <a:ext cx="10080624" cy="912812"/>
          </a:xfrm>
        </p:spPr>
        <p:txBody>
          <a:bodyPr/>
          <a:lstStyle/>
          <a:p>
            <a:r>
              <a:rPr lang="en-US" dirty="0"/>
              <a:t>CERN Budget 2022: 1405.1 MCHF</a:t>
            </a:r>
            <a:br>
              <a:rPr lang="en-US" dirty="0"/>
            </a:br>
            <a:r>
              <a:rPr lang="en-US" sz="1600" dirty="0"/>
              <a:t>(Member States: 1174.5 MCHF, Associated Members: 31.5 MCHF, </a:t>
            </a:r>
            <a:r>
              <a:rPr lang="en-US" sz="1600" dirty="0" err="1"/>
              <a:t>andere</a:t>
            </a:r>
            <a:r>
              <a:rPr lang="en-US" sz="1600" dirty="0"/>
              <a:t> </a:t>
            </a:r>
            <a:r>
              <a:rPr lang="en-US" sz="1600" dirty="0" err="1"/>
              <a:t>Quellen</a:t>
            </a:r>
            <a:r>
              <a:rPr lang="en-US" sz="1600" dirty="0"/>
              <a:t>: 199.1 MCHF)</a:t>
            </a:r>
            <a:endParaRPr lang="en-US" sz="18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74638" y="1189038"/>
            <a:ext cx="5557762" cy="5942012"/>
          </a:xfrm>
        </p:spPr>
        <p:txBody>
          <a:bodyPr/>
          <a:lstStyle/>
          <a:p>
            <a:pPr lvl="1"/>
            <a:r>
              <a:rPr lang="en-US" dirty="0" err="1"/>
              <a:t>anteilig</a:t>
            </a:r>
            <a:r>
              <a:rPr lang="en-US" dirty="0"/>
              <a:t> </a:t>
            </a:r>
            <a:r>
              <a:rPr lang="en-US" dirty="0" err="1"/>
              <a:t>nach</a:t>
            </a:r>
            <a:r>
              <a:rPr lang="en-US" dirty="0"/>
              <a:t> </a:t>
            </a:r>
            <a:r>
              <a:rPr lang="en-US" dirty="0" err="1"/>
              <a:t>Bruttoinlandsprodukt</a:t>
            </a:r>
            <a:r>
              <a:rPr lang="en-US" dirty="0"/>
              <a:t> der </a:t>
            </a:r>
            <a:r>
              <a:rPr lang="en-US" dirty="0" err="1"/>
              <a:t>Mitgliedsl</a:t>
            </a:r>
            <a:r>
              <a:rPr lang="de-DE" dirty="0" err="1"/>
              <a:t>änder</a:t>
            </a:r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marL="500063" lvl="1" indent="0">
              <a:buNone/>
            </a:pPr>
            <a:endParaRPr lang="de-DE" dirty="0"/>
          </a:p>
          <a:p>
            <a:pPr lvl="1"/>
            <a:r>
              <a:rPr lang="en-US" dirty="0" err="1"/>
              <a:t>entspricht</a:t>
            </a:r>
            <a:r>
              <a:rPr lang="en-US" dirty="0"/>
              <a:t> ca. ~1400 M€</a:t>
            </a:r>
          </a:p>
          <a:p>
            <a:pPr lvl="1"/>
            <a:r>
              <a:rPr lang="en-US" dirty="0"/>
              <a:t>TU München </a:t>
            </a:r>
            <a:r>
              <a:rPr lang="en-US" sz="1600" dirty="0"/>
              <a:t>(</a:t>
            </a:r>
            <a:r>
              <a:rPr lang="en-US" sz="1600" dirty="0" err="1"/>
              <a:t>größte</a:t>
            </a:r>
            <a:r>
              <a:rPr lang="en-US" sz="1600" dirty="0"/>
              <a:t> deutsche TU)</a:t>
            </a:r>
            <a:r>
              <a:rPr lang="en-US" dirty="0"/>
              <a:t>:</a:t>
            </a:r>
          </a:p>
          <a:p>
            <a:pPr lvl="2"/>
            <a:r>
              <a:rPr lang="en-CH" b="1" dirty="0"/>
              <a:t>1033.1</a:t>
            </a:r>
            <a:r>
              <a:rPr lang="de-DE" dirty="0"/>
              <a:t> M</a:t>
            </a:r>
            <a:r>
              <a:rPr lang="en-US" dirty="0"/>
              <a:t>€ (2021, </a:t>
            </a:r>
            <a:r>
              <a:rPr lang="en-US" dirty="0" err="1"/>
              <a:t>ohne</a:t>
            </a:r>
            <a:r>
              <a:rPr lang="en-US" dirty="0"/>
              <a:t> </a:t>
            </a:r>
            <a:r>
              <a:rPr lang="en-US" dirty="0" err="1"/>
              <a:t>Klinikum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50’500 </a:t>
            </a:r>
            <a:r>
              <a:rPr lang="en-US" dirty="0" err="1"/>
              <a:t>Studierende</a:t>
            </a:r>
            <a:r>
              <a:rPr lang="en-US" dirty="0"/>
              <a:t> (WS 2022/23)</a:t>
            </a:r>
          </a:p>
          <a:p>
            <a:pPr lvl="1"/>
            <a:endParaRPr lang="en-US" dirty="0"/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59108467"/>
              </p:ext>
            </p:extLst>
          </p:nvPr>
        </p:nvGraphicFramePr>
        <p:xfrm>
          <a:off x="6552480" y="1043534"/>
          <a:ext cx="3168352" cy="6128421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7394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88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4841">
                <a:tc>
                  <a:txBody>
                    <a:bodyPr/>
                    <a:lstStyle/>
                    <a:p>
                      <a:pPr algn="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Member State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Contribution [%]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5470">
                <a:tc>
                  <a:txBody>
                    <a:bodyPr/>
                    <a:lstStyle/>
                    <a:p>
                      <a:pPr algn="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Austria</a:t>
                      </a:r>
                    </a:p>
                  </a:txBody>
                  <a:tcPr marL="108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2.21</a:t>
                      </a:r>
                    </a:p>
                  </a:txBody>
                  <a:tcPr marL="10800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5470">
                <a:tc>
                  <a:txBody>
                    <a:bodyPr/>
                    <a:lstStyle/>
                    <a:p>
                      <a:pPr algn="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Belgium</a:t>
                      </a:r>
                    </a:p>
                  </a:txBody>
                  <a:tcPr marL="108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2.78</a:t>
                      </a:r>
                    </a:p>
                  </a:txBody>
                  <a:tcPr marL="10800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5470">
                <a:tc>
                  <a:txBody>
                    <a:bodyPr/>
                    <a:lstStyle/>
                    <a:p>
                      <a:pPr algn="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Bulgaria</a:t>
                      </a:r>
                    </a:p>
                  </a:txBody>
                  <a:tcPr marL="108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0.34</a:t>
                      </a:r>
                    </a:p>
                  </a:txBody>
                  <a:tcPr marL="10800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5470">
                <a:tc>
                  <a:txBody>
                    <a:bodyPr/>
                    <a:lstStyle/>
                    <a:p>
                      <a:pPr algn="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Czech Republic</a:t>
                      </a:r>
                    </a:p>
                  </a:txBody>
                  <a:tcPr marL="108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1.13</a:t>
                      </a:r>
                    </a:p>
                  </a:txBody>
                  <a:tcPr marL="10800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5470">
                <a:tc>
                  <a:txBody>
                    <a:bodyPr/>
                    <a:lstStyle/>
                    <a:p>
                      <a:pPr algn="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Denmark</a:t>
                      </a:r>
                    </a:p>
                  </a:txBody>
                  <a:tcPr marL="108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1.82</a:t>
                      </a:r>
                    </a:p>
                  </a:txBody>
                  <a:tcPr marL="10800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5470">
                <a:tc>
                  <a:txBody>
                    <a:bodyPr/>
                    <a:lstStyle/>
                    <a:p>
                      <a:pPr algn="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Finland</a:t>
                      </a:r>
                    </a:p>
                  </a:txBody>
                  <a:tcPr marL="108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1.34</a:t>
                      </a:r>
                    </a:p>
                  </a:txBody>
                  <a:tcPr marL="10800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5470">
                <a:tc>
                  <a:txBody>
                    <a:bodyPr/>
                    <a:lstStyle/>
                    <a:p>
                      <a:pPr algn="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France</a:t>
                      </a:r>
                    </a:p>
                  </a:txBody>
                  <a:tcPr marL="108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13.78</a:t>
                      </a:r>
                    </a:p>
                  </a:txBody>
                  <a:tcPr marL="10800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5470">
                <a:tc>
                  <a:txBody>
                    <a:bodyPr/>
                    <a:lstStyle/>
                    <a:p>
                      <a:pPr algn="r"/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Germany</a:t>
                      </a:r>
                    </a:p>
                  </a:txBody>
                  <a:tcPr marL="108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5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20.86</a:t>
                      </a:r>
                    </a:p>
                  </a:txBody>
                  <a:tcPr marL="10800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5470">
                <a:tc>
                  <a:txBody>
                    <a:bodyPr/>
                    <a:lstStyle/>
                    <a:p>
                      <a:pPr algn="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Greece</a:t>
                      </a:r>
                    </a:p>
                  </a:txBody>
                  <a:tcPr marL="108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1.01</a:t>
                      </a:r>
                    </a:p>
                  </a:txBody>
                  <a:tcPr marL="10800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5470">
                <a:tc>
                  <a:txBody>
                    <a:bodyPr/>
                    <a:lstStyle/>
                    <a:p>
                      <a:pPr algn="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Hungary</a:t>
                      </a:r>
                    </a:p>
                  </a:txBody>
                  <a:tcPr marL="108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0.73</a:t>
                      </a:r>
                    </a:p>
                  </a:txBody>
                  <a:tcPr marL="10800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5470">
                <a:tc>
                  <a:txBody>
                    <a:bodyPr/>
                    <a:lstStyle/>
                    <a:p>
                      <a:pPr algn="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Israel</a:t>
                      </a:r>
                    </a:p>
                  </a:txBody>
                  <a:tcPr marL="108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2.00</a:t>
                      </a:r>
                    </a:p>
                  </a:txBody>
                  <a:tcPr marL="10800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35470">
                <a:tc>
                  <a:txBody>
                    <a:bodyPr/>
                    <a:lstStyle/>
                    <a:p>
                      <a:pPr algn="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Italy</a:t>
                      </a:r>
                    </a:p>
                  </a:txBody>
                  <a:tcPr marL="108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10.37</a:t>
                      </a:r>
                    </a:p>
                  </a:txBody>
                  <a:tcPr marL="10800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35470">
                <a:tc>
                  <a:txBody>
                    <a:bodyPr/>
                    <a:lstStyle/>
                    <a:p>
                      <a:pPr algn="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Netherlands</a:t>
                      </a:r>
                    </a:p>
                  </a:txBody>
                  <a:tcPr marL="108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4.75</a:t>
                      </a:r>
                    </a:p>
                  </a:txBody>
                  <a:tcPr marL="10800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35470">
                <a:tc>
                  <a:txBody>
                    <a:bodyPr/>
                    <a:lstStyle/>
                    <a:p>
                      <a:pPr algn="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Norway</a:t>
                      </a:r>
                    </a:p>
                  </a:txBody>
                  <a:tcPr marL="108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2.27</a:t>
                      </a:r>
                    </a:p>
                  </a:txBody>
                  <a:tcPr marL="10800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35470">
                <a:tc>
                  <a:txBody>
                    <a:bodyPr/>
                    <a:lstStyle/>
                    <a:p>
                      <a:pPr algn="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Poland</a:t>
                      </a:r>
                    </a:p>
                  </a:txBody>
                  <a:tcPr marL="108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2.96</a:t>
                      </a:r>
                    </a:p>
                  </a:txBody>
                  <a:tcPr marL="10800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35470">
                <a:tc>
                  <a:txBody>
                    <a:bodyPr/>
                    <a:lstStyle/>
                    <a:p>
                      <a:pPr algn="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Portugal</a:t>
                      </a:r>
                    </a:p>
                  </a:txBody>
                  <a:tcPr marL="108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1.12</a:t>
                      </a:r>
                    </a:p>
                  </a:txBody>
                  <a:tcPr marL="10800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35470">
                <a:tc>
                  <a:txBody>
                    <a:bodyPr/>
                    <a:lstStyle/>
                    <a:p>
                      <a:pPr algn="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Romania</a:t>
                      </a:r>
                    </a:p>
                  </a:txBody>
                  <a:tcPr marL="108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1.23</a:t>
                      </a:r>
                    </a:p>
                  </a:txBody>
                  <a:tcPr marL="108000" anchor="ctr"/>
                </a:tc>
                <a:extLst>
                  <a:ext uri="{0D108BD9-81ED-4DB2-BD59-A6C34878D82A}">
                    <a16:rowId xmlns:a16="http://schemas.microsoft.com/office/drawing/2014/main" val="1167186089"/>
                  </a:ext>
                </a:extLst>
              </a:tr>
              <a:tr h="235470">
                <a:tc>
                  <a:txBody>
                    <a:bodyPr/>
                    <a:lstStyle/>
                    <a:p>
                      <a:pPr algn="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Serbia</a:t>
                      </a:r>
                    </a:p>
                  </a:txBody>
                  <a:tcPr marL="108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0.26</a:t>
                      </a:r>
                    </a:p>
                  </a:txBody>
                  <a:tcPr marL="108000" anchor="ctr"/>
                </a:tc>
                <a:extLst>
                  <a:ext uri="{0D108BD9-81ED-4DB2-BD59-A6C34878D82A}">
                    <a16:rowId xmlns:a16="http://schemas.microsoft.com/office/drawing/2014/main" val="3408974933"/>
                  </a:ext>
                </a:extLst>
              </a:tr>
              <a:tr h="235470">
                <a:tc>
                  <a:txBody>
                    <a:bodyPr/>
                    <a:lstStyle/>
                    <a:p>
                      <a:pPr algn="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Slovak Republic</a:t>
                      </a:r>
                    </a:p>
                  </a:txBody>
                  <a:tcPr marL="108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0.52</a:t>
                      </a:r>
                    </a:p>
                  </a:txBody>
                  <a:tcPr marL="10800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35470">
                <a:tc>
                  <a:txBody>
                    <a:bodyPr/>
                    <a:lstStyle/>
                    <a:p>
                      <a:pPr algn="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Spain</a:t>
                      </a:r>
                    </a:p>
                  </a:txBody>
                  <a:tcPr marL="108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7.44</a:t>
                      </a:r>
                    </a:p>
                  </a:txBody>
                  <a:tcPr marL="10800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35470">
                <a:tc>
                  <a:txBody>
                    <a:bodyPr/>
                    <a:lstStyle/>
                    <a:p>
                      <a:pPr algn="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Sweden</a:t>
                      </a:r>
                    </a:p>
                  </a:txBody>
                  <a:tcPr marL="108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2.56</a:t>
                      </a:r>
                    </a:p>
                  </a:txBody>
                  <a:tcPr marL="10800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35470">
                <a:tc>
                  <a:txBody>
                    <a:bodyPr/>
                    <a:lstStyle/>
                    <a:p>
                      <a:pPr algn="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Switzerland</a:t>
                      </a:r>
                    </a:p>
                  </a:txBody>
                  <a:tcPr marL="108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3.94</a:t>
                      </a:r>
                    </a:p>
                  </a:txBody>
                  <a:tcPr marL="108000" anchor="ctr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35470">
                <a:tc>
                  <a:txBody>
                    <a:bodyPr/>
                    <a:lstStyle/>
                    <a:p>
                      <a:pPr algn="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United Kingdom</a:t>
                      </a:r>
                    </a:p>
                  </a:txBody>
                  <a:tcPr marL="108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14.58</a:t>
                      </a:r>
                    </a:p>
                  </a:txBody>
                  <a:tcPr marL="108000" anchor="ctr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D682AD6C-0B8B-A64E-AD0C-6C9AC67E21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1840" y="1907629"/>
            <a:ext cx="5184576" cy="347798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5687636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17" y="3131765"/>
            <a:ext cx="5256180" cy="394213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7920040" y="5976940"/>
            <a:ext cx="1836057" cy="941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102000"/>
              </a:lnSpc>
            </a:pPr>
            <a:r>
              <a:rPr lang="en-US" sz="1800" b="1" err="1">
                <a:solidFill>
                  <a:srgbClr val="FFFF00"/>
                </a:solidFill>
                <a:latin typeface="Luxi Sans" charset="0"/>
              </a:rPr>
              <a:t>Länge</a:t>
            </a:r>
            <a:r>
              <a:rPr lang="en-US" sz="1800" b="1">
                <a:solidFill>
                  <a:srgbClr val="FFFF00"/>
                </a:solidFill>
                <a:latin typeface="Luxi Sans" charset="0"/>
              </a:rPr>
              <a:t> 	= 55 m</a:t>
            </a:r>
          </a:p>
          <a:p>
            <a:pPr>
              <a:lnSpc>
                <a:spcPct val="102000"/>
              </a:lnSpc>
            </a:pPr>
            <a:r>
              <a:rPr lang="en-US" sz="1800" b="1" err="1">
                <a:solidFill>
                  <a:srgbClr val="FFFF00"/>
                </a:solidFill>
                <a:latin typeface="Luxi Sans" charset="0"/>
              </a:rPr>
              <a:t>Breite</a:t>
            </a:r>
            <a:r>
              <a:rPr lang="en-US" sz="1800" b="1">
                <a:solidFill>
                  <a:srgbClr val="FFFF00"/>
                </a:solidFill>
                <a:latin typeface="Luxi Sans" charset="0"/>
              </a:rPr>
              <a:t>	= 32 m</a:t>
            </a:r>
          </a:p>
          <a:p>
            <a:pPr>
              <a:lnSpc>
                <a:spcPct val="102000"/>
              </a:lnSpc>
            </a:pPr>
            <a:r>
              <a:rPr lang="en-US" sz="1800" b="1" err="1">
                <a:solidFill>
                  <a:srgbClr val="FFFF00"/>
                </a:solidFill>
                <a:latin typeface="Luxi Sans" charset="0"/>
              </a:rPr>
              <a:t>Höhe</a:t>
            </a:r>
            <a:r>
              <a:rPr lang="en-US" sz="1800" b="1">
                <a:solidFill>
                  <a:srgbClr val="FFFF00"/>
                </a:solidFill>
                <a:latin typeface="Luxi Sans" charset="0"/>
              </a:rPr>
              <a:t>	= 35 m</a:t>
            </a:r>
          </a:p>
        </p:txBody>
      </p:sp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436" y="1201738"/>
            <a:ext cx="4570472" cy="344219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65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46038"/>
            <a:ext cx="9144000" cy="914400"/>
          </a:xfrm>
          <a:ln/>
        </p:spPr>
        <p:txBody>
          <a:bodyPr vert="horz" wrap="square" lIns="0" tIns="35280" rIns="0" bIns="0" numCol="1" anchor="ctr" anchorCtr="0" compatLnSpc="1">
            <a:prstTxWarp prst="textNoShape">
              <a:avLst/>
            </a:prstTxWarp>
          </a:bodyPr>
          <a:lstStyle/>
          <a:p>
            <a:pPr>
              <a:tabLst>
                <a:tab pos="212725" algn="l"/>
                <a:tab pos="447675" algn="l"/>
                <a:tab pos="8985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/>
              <a:t>ATLAS </a:t>
            </a:r>
            <a:r>
              <a:rPr lang="en-US" err="1"/>
              <a:t>unterirdische</a:t>
            </a:r>
            <a:r>
              <a:rPr lang="en-US"/>
              <a:t> </a:t>
            </a:r>
            <a:r>
              <a:rPr lang="en-US" err="1"/>
              <a:t>Kaverne</a:t>
            </a:r>
            <a:endParaRPr lang="en-US"/>
          </a:p>
        </p:txBody>
      </p:sp>
      <p:sp>
        <p:nvSpPr>
          <p:cNvPr id="40966" name="Text Box 6"/>
          <p:cNvSpPr txBox="1">
            <a:spLocks noChangeArrowheads="1"/>
          </p:cNvSpPr>
          <p:nvPr/>
        </p:nvSpPr>
        <p:spPr bwMode="auto">
          <a:xfrm>
            <a:off x="1519425" y="3779837"/>
            <a:ext cx="2444493" cy="659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102000"/>
              </a:lnSpc>
            </a:pPr>
            <a:r>
              <a:rPr lang="en-US" sz="1200" b="1" dirty="0">
                <a:solidFill>
                  <a:srgbClr val="FFFF00"/>
                </a:solidFill>
                <a:latin typeface="Luxi Sans" charset="0"/>
              </a:rPr>
              <a:t>ATLAS </a:t>
            </a:r>
            <a:r>
              <a:rPr lang="en-US" sz="1200" b="1" dirty="0" err="1">
                <a:solidFill>
                  <a:srgbClr val="FFFF00"/>
                </a:solidFill>
                <a:latin typeface="Luxi Sans" charset="0"/>
              </a:rPr>
              <a:t>Detektor</a:t>
            </a:r>
            <a:r>
              <a:rPr lang="en-US" sz="1200" b="1" dirty="0">
                <a:solidFill>
                  <a:srgbClr val="FFFF00"/>
                </a:solidFill>
                <a:latin typeface="Luxi Sans" charset="0"/>
              </a:rPr>
              <a:t> </a:t>
            </a:r>
            <a:r>
              <a:rPr lang="en-US" sz="1200" b="1" dirty="0" err="1">
                <a:solidFill>
                  <a:srgbClr val="FFFF00"/>
                </a:solidFill>
                <a:latin typeface="Luxi Sans" charset="0"/>
              </a:rPr>
              <a:t>im</a:t>
            </a:r>
            <a:r>
              <a:rPr lang="en-US" sz="1200" b="1" dirty="0">
                <a:solidFill>
                  <a:srgbClr val="FFFF00"/>
                </a:solidFill>
                <a:latin typeface="Luxi Sans" charset="0"/>
              </a:rPr>
              <a:t> </a:t>
            </a:r>
            <a:r>
              <a:rPr lang="en-US" sz="1200" b="1" dirty="0" err="1">
                <a:solidFill>
                  <a:srgbClr val="FFFF00"/>
                </a:solidFill>
                <a:latin typeface="Luxi Sans" charset="0"/>
              </a:rPr>
              <a:t>Vergleich</a:t>
            </a:r>
            <a:endParaRPr lang="en-US" sz="1200" b="1" dirty="0">
              <a:solidFill>
                <a:srgbClr val="FFFF00"/>
              </a:solidFill>
              <a:latin typeface="Luxi Sans" charset="0"/>
            </a:endParaRPr>
          </a:p>
          <a:p>
            <a:pPr>
              <a:lnSpc>
                <a:spcPct val="102000"/>
              </a:lnSpc>
            </a:pPr>
            <a:r>
              <a:rPr lang="en-US" sz="1200" b="1" dirty="0" err="1">
                <a:solidFill>
                  <a:srgbClr val="FFFF00"/>
                </a:solidFill>
                <a:latin typeface="Luxi Sans" charset="0"/>
              </a:rPr>
              <a:t>zum</a:t>
            </a:r>
            <a:r>
              <a:rPr lang="en-US" sz="1200" b="1" dirty="0">
                <a:solidFill>
                  <a:srgbClr val="FFFF00"/>
                </a:solidFill>
                <a:latin typeface="Luxi Sans" charset="0"/>
              </a:rPr>
              <a:t> 5-stöckigen ATLAS+CMS  </a:t>
            </a:r>
          </a:p>
          <a:p>
            <a:pPr>
              <a:lnSpc>
                <a:spcPct val="102000"/>
              </a:lnSpc>
            </a:pPr>
            <a:r>
              <a:rPr lang="en-US" sz="1200" b="1" dirty="0" err="1">
                <a:solidFill>
                  <a:srgbClr val="FFFF00"/>
                </a:solidFill>
                <a:latin typeface="Luxi Sans" charset="0"/>
              </a:rPr>
              <a:t>Hauptgebäude</a:t>
            </a:r>
            <a:r>
              <a:rPr lang="en-US" sz="1200" b="1" dirty="0">
                <a:solidFill>
                  <a:srgbClr val="FFFF00"/>
                </a:solidFill>
                <a:latin typeface="Luxi Sans" charset="0"/>
              </a:rPr>
              <a:t> am CERN</a:t>
            </a:r>
          </a:p>
        </p:txBody>
      </p:sp>
      <p:sp>
        <p:nvSpPr>
          <p:cNvPr id="40967" name="Text Box 7"/>
          <p:cNvSpPr txBox="1">
            <a:spLocks noChangeArrowheads="1"/>
          </p:cNvSpPr>
          <p:nvPr/>
        </p:nvSpPr>
        <p:spPr bwMode="auto">
          <a:xfrm>
            <a:off x="5180013" y="1201738"/>
            <a:ext cx="4786312" cy="96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21167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b="1" err="1">
                <a:solidFill>
                  <a:srgbClr val="0000FF"/>
                </a:solidFill>
                <a:latin typeface="Luxi Sans" charset="0"/>
              </a:rPr>
              <a:t>Große</a:t>
            </a:r>
            <a:r>
              <a:rPr lang="en-US" b="1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b="1" err="1">
                <a:solidFill>
                  <a:srgbClr val="0000FF"/>
                </a:solidFill>
                <a:latin typeface="Luxi Sans" charset="0"/>
              </a:rPr>
              <a:t>Kaverne</a:t>
            </a:r>
            <a:r>
              <a:rPr lang="en-US" b="1">
                <a:solidFill>
                  <a:srgbClr val="0000FF"/>
                </a:solidFill>
                <a:latin typeface="Luxi Sans" charset="0"/>
              </a:rPr>
              <a:t>,</a:t>
            </a:r>
          </a:p>
          <a:p>
            <a:pPr>
              <a:lnSpc>
                <a:spcPct val="93000"/>
              </a:lnSpc>
            </a:pPr>
            <a:r>
              <a:rPr lang="en-US" b="1">
                <a:solidFill>
                  <a:srgbClr val="0000FF"/>
                </a:solidFill>
                <a:latin typeface="Luxi Sans" charset="0"/>
              </a:rPr>
              <a:t>2 </a:t>
            </a:r>
            <a:r>
              <a:rPr lang="en-US" b="1" err="1">
                <a:solidFill>
                  <a:srgbClr val="0000FF"/>
                </a:solidFill>
                <a:latin typeface="Luxi Sans" charset="0"/>
              </a:rPr>
              <a:t>Materialschächte</a:t>
            </a:r>
            <a:r>
              <a:rPr lang="en-US" b="1">
                <a:solidFill>
                  <a:srgbClr val="0000FF"/>
                </a:solidFill>
                <a:latin typeface="Luxi Sans" charset="0"/>
              </a:rPr>
              <a:t> 18m + 12m </a:t>
            </a:r>
            <a:r>
              <a:rPr lang="en-US" b="1">
                <a:solidFill>
                  <a:srgbClr val="0000FF"/>
                </a:solidFill>
                <a:latin typeface="Luxi Sans" charset="0"/>
                <a:ea typeface="Luxi Sans" charset="0"/>
                <a:cs typeface="Luxi Sans" charset="0"/>
              </a:rPr>
              <a:t>Ø,</a:t>
            </a:r>
          </a:p>
          <a:p>
            <a:pPr>
              <a:lnSpc>
                <a:spcPct val="93000"/>
              </a:lnSpc>
            </a:pPr>
            <a:r>
              <a:rPr lang="en-US" sz="1800" b="1">
                <a:solidFill>
                  <a:srgbClr val="0000FF"/>
                </a:solidFill>
                <a:latin typeface="Luxi Sans" charset="0"/>
                <a:ea typeface="Luxi Sans" charset="0"/>
                <a:cs typeface="Luxi Sans" charset="0"/>
              </a:rPr>
              <a:t>2 </a:t>
            </a:r>
            <a:r>
              <a:rPr lang="en-US" sz="1800" b="1" err="1">
                <a:solidFill>
                  <a:srgbClr val="0000FF"/>
                </a:solidFill>
                <a:latin typeface="Luxi Sans" charset="0"/>
                <a:ea typeface="Luxi Sans" charset="0"/>
                <a:cs typeface="Luxi Sans" charset="0"/>
              </a:rPr>
              <a:t>kleine</a:t>
            </a:r>
            <a:r>
              <a:rPr lang="en-US" sz="1800" b="1">
                <a:solidFill>
                  <a:srgbClr val="0000FF"/>
                </a:solidFill>
                <a:latin typeface="Luxi Sans" charset="0"/>
                <a:ea typeface="Luxi Sans" charset="0"/>
                <a:cs typeface="Luxi Sans" charset="0"/>
              </a:rPr>
              <a:t> </a:t>
            </a:r>
            <a:r>
              <a:rPr lang="en-US" sz="1800" b="1" err="1">
                <a:solidFill>
                  <a:srgbClr val="0000FF"/>
                </a:solidFill>
                <a:latin typeface="Luxi Sans" charset="0"/>
                <a:ea typeface="Luxi Sans" charset="0"/>
                <a:cs typeface="Luxi Sans" charset="0"/>
              </a:rPr>
              <a:t>Schächte</a:t>
            </a:r>
            <a:r>
              <a:rPr lang="en-US" sz="1800" b="1">
                <a:solidFill>
                  <a:srgbClr val="0000FF"/>
                </a:solidFill>
                <a:latin typeface="Luxi Sans" charset="0"/>
                <a:ea typeface="Luxi Sans" charset="0"/>
                <a:cs typeface="Luxi Sans" charset="0"/>
              </a:rPr>
              <a:t> </a:t>
            </a:r>
            <a:r>
              <a:rPr lang="en-US" sz="1800" b="1" err="1">
                <a:solidFill>
                  <a:srgbClr val="0000FF"/>
                </a:solidFill>
                <a:latin typeface="Luxi Sans" charset="0"/>
                <a:ea typeface="Luxi Sans" charset="0"/>
                <a:cs typeface="Luxi Sans" charset="0"/>
              </a:rPr>
              <a:t>für</a:t>
            </a:r>
            <a:r>
              <a:rPr lang="en-US" sz="1800" b="1">
                <a:solidFill>
                  <a:srgbClr val="0000FF"/>
                </a:solidFill>
                <a:latin typeface="Luxi Sans" charset="0"/>
                <a:ea typeface="Luxi Sans" charset="0"/>
                <a:cs typeface="Luxi Sans" charset="0"/>
              </a:rPr>
              <a:t> </a:t>
            </a:r>
            <a:r>
              <a:rPr lang="en-US" sz="1800" b="1" err="1">
                <a:solidFill>
                  <a:srgbClr val="0000FF"/>
                </a:solidFill>
                <a:latin typeface="Luxi Sans" charset="0"/>
                <a:ea typeface="Luxi Sans" charset="0"/>
                <a:cs typeface="Luxi Sans" charset="0"/>
              </a:rPr>
              <a:t>Fahrstühle</a:t>
            </a:r>
            <a:r>
              <a:rPr lang="en-US" sz="1800" b="1">
                <a:solidFill>
                  <a:srgbClr val="0000FF"/>
                </a:solidFill>
                <a:latin typeface="Luxi Sans" charset="0"/>
                <a:ea typeface="Luxi Sans" charset="0"/>
                <a:cs typeface="Luxi Sans" charset="0"/>
              </a:rPr>
              <a:t> + </a:t>
            </a:r>
            <a:r>
              <a:rPr lang="en-US" sz="1800" b="1" err="1">
                <a:solidFill>
                  <a:srgbClr val="0000FF"/>
                </a:solidFill>
                <a:latin typeface="Luxi Sans" charset="0"/>
                <a:ea typeface="Luxi Sans" charset="0"/>
                <a:cs typeface="Luxi Sans" charset="0"/>
              </a:rPr>
              <a:t>Treppen</a:t>
            </a:r>
            <a:endParaRPr lang="en-US" sz="1800" b="1">
              <a:solidFill>
                <a:srgbClr val="0000FF"/>
              </a:solidFill>
              <a:latin typeface="Luxi Sans" charset="0"/>
              <a:ea typeface="Luxi Sans" charset="0"/>
              <a:cs typeface="Luxi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6468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984250"/>
            <a:ext cx="9107488" cy="5943600"/>
          </a:xfrm>
          <a:prstGeom prst="rect">
            <a:avLst/>
          </a:prstGeom>
          <a:noFill/>
          <a:ln w="36720">
            <a:solidFill>
              <a:srgbClr val="008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381000" y="6396038"/>
            <a:ext cx="1905000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title"/>
          </p:nvPr>
        </p:nvSpPr>
        <p:spPr>
          <a:xfrm>
            <a:off x="1" y="46038"/>
            <a:ext cx="10080624" cy="914400"/>
          </a:xfrm>
          <a:ln/>
        </p:spPr>
        <p:txBody>
          <a:bodyPr vert="horz" wrap="square" lIns="0" tIns="35280" rIns="0" bIns="0" numCol="1" anchor="ctr" anchorCtr="0" compatLnSpc="1">
            <a:prstTxWarp prst="textNoShape">
              <a:avLst/>
            </a:prstTxWarp>
          </a:bodyPr>
          <a:lstStyle/>
          <a:p>
            <a:pPr>
              <a:tabLst>
                <a:tab pos="212725" algn="l"/>
                <a:tab pos="447675" algn="l"/>
                <a:tab pos="8985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dirty="0"/>
              <a:t>ATLAS Barrel Toroid </a:t>
            </a:r>
            <a:r>
              <a:rPr lang="en-US" dirty="0" err="1"/>
              <a:t>fertiggestellt</a:t>
            </a:r>
            <a:r>
              <a:rPr lang="en-US" dirty="0"/>
              <a:t> </a:t>
            </a:r>
            <a:r>
              <a:rPr lang="en-US" sz="2000" dirty="0"/>
              <a:t>(Nov 2005)</a:t>
            </a:r>
          </a:p>
        </p:txBody>
      </p:sp>
    </p:spTree>
    <p:extLst>
      <p:ext uri="{BB962C8B-B14F-4D97-AF65-F5344CB8AC3E}">
        <p14:creationId xmlns:p14="http://schemas.microsoft.com/office/powerpoint/2010/main" val="152867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Detektortechnologie</a:t>
            </a:r>
            <a:r>
              <a:rPr lang="en-US" dirty="0"/>
              <a:t> und </a:t>
            </a:r>
            <a:r>
              <a:rPr lang="en-US" dirty="0" err="1"/>
              <a:t>Kunst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88" y="984251"/>
            <a:ext cx="9338244" cy="6090389"/>
          </a:xfrm>
          <a:prstGeom prst="rect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295896" y="1203327"/>
            <a:ext cx="7735888" cy="347663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" tIns="9000" rIns="9000" bIns="90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msmincho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msmincho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msmincho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msmincho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msmincho" charset="0"/>
                <a:cs typeface="msmincho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sz="2000" b="1" dirty="0">
                <a:solidFill>
                  <a:srgbClr val="FF00FF"/>
                </a:solidFill>
                <a:latin typeface="Luxi Sans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Luxi Sans" charset="0"/>
              </a:rPr>
              <a:t>Bühnenbild</a:t>
            </a:r>
            <a:r>
              <a:rPr lang="en-US" sz="2000" b="1" dirty="0">
                <a:solidFill>
                  <a:srgbClr val="FF0000"/>
                </a:solidFill>
                <a:latin typeface="Luxi Sans" charset="0"/>
              </a:rPr>
              <a:t> der </a:t>
            </a:r>
            <a:r>
              <a:rPr lang="en-US" sz="2000" b="1" dirty="0" err="1">
                <a:solidFill>
                  <a:srgbClr val="FF0000"/>
                </a:solidFill>
                <a:latin typeface="Luxi Sans" charset="0"/>
              </a:rPr>
              <a:t>Oper</a:t>
            </a:r>
            <a:r>
              <a:rPr lang="en-US" sz="2000" b="1" dirty="0">
                <a:solidFill>
                  <a:srgbClr val="FF0000"/>
                </a:solidFill>
                <a:latin typeface="Luxi Sans" charset="0"/>
              </a:rPr>
              <a:t> “Les </a:t>
            </a:r>
            <a:r>
              <a:rPr lang="en-US" sz="2000" b="1" dirty="0" err="1">
                <a:solidFill>
                  <a:srgbClr val="FF0000"/>
                </a:solidFill>
                <a:latin typeface="Luxi Sans" charset="0"/>
              </a:rPr>
              <a:t>Troyens</a:t>
            </a:r>
            <a:r>
              <a:rPr lang="en-US" sz="2000" b="1" dirty="0">
                <a:solidFill>
                  <a:srgbClr val="FF0000"/>
                </a:solidFill>
                <a:latin typeface="Luxi Sans" charset="0"/>
              </a:rPr>
              <a:t>” in Valencia, </a:t>
            </a:r>
            <a:r>
              <a:rPr lang="en-US" sz="2000" b="1" dirty="0" err="1">
                <a:solidFill>
                  <a:srgbClr val="FF0000"/>
                </a:solidFill>
                <a:latin typeface="Luxi Sans" charset="0"/>
              </a:rPr>
              <a:t>Oktober</a:t>
            </a:r>
            <a:r>
              <a:rPr lang="en-US" sz="2000" b="1" dirty="0">
                <a:solidFill>
                  <a:srgbClr val="FF0000"/>
                </a:solidFill>
                <a:latin typeface="Luxi Sans" charset="0"/>
              </a:rPr>
              <a:t> 2009  </a:t>
            </a:r>
          </a:p>
        </p:txBody>
      </p:sp>
    </p:spTree>
    <p:extLst>
      <p:ext uri="{BB962C8B-B14F-4D97-AF65-F5344CB8AC3E}">
        <p14:creationId xmlns:p14="http://schemas.microsoft.com/office/powerpoint/2010/main" val="277984307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E096C-0D08-9041-8DFA-E942EC7B0B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Datenverarbeitung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76DEC2-23B3-2A40-AD6F-74D59BF91C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Rohdatenrate</a:t>
            </a:r>
            <a:r>
              <a:rPr lang="en-US" dirty="0"/>
              <a:t> </a:t>
            </a:r>
            <a:r>
              <a:rPr lang="en-US" dirty="0" err="1"/>
              <a:t>eines</a:t>
            </a:r>
            <a:r>
              <a:rPr lang="en-US" dirty="0"/>
              <a:t> LHC Experiments: 1 PB/s (1 000 000 GB/s)</a:t>
            </a:r>
          </a:p>
          <a:p>
            <a:pPr lvl="2"/>
            <a:r>
              <a:rPr lang="en-US" dirty="0" err="1"/>
              <a:t>zu</a:t>
            </a:r>
            <a:r>
              <a:rPr lang="en-US" dirty="0"/>
              <a:t> gross </a:t>
            </a:r>
            <a:r>
              <a:rPr lang="en-US" dirty="0" err="1"/>
              <a:t>für</a:t>
            </a:r>
            <a:r>
              <a:rPr lang="en-US" dirty="0"/>
              <a:t> </a:t>
            </a:r>
            <a:r>
              <a:rPr lang="en-US" dirty="0" err="1"/>
              <a:t>permanente</a:t>
            </a:r>
            <a:r>
              <a:rPr lang="en-US" dirty="0"/>
              <a:t> </a:t>
            </a:r>
            <a:r>
              <a:rPr lang="en-US" dirty="0" err="1"/>
              <a:t>Speicherung</a:t>
            </a:r>
            <a:endParaRPr lang="en-US" dirty="0"/>
          </a:p>
          <a:p>
            <a:pPr lvl="2"/>
            <a:r>
              <a:rPr lang="en-US" dirty="0"/>
              <a:t>2-stufige </a:t>
            </a:r>
            <a:r>
              <a:rPr lang="en-US" dirty="0" err="1"/>
              <a:t>Filterung</a:t>
            </a:r>
            <a:r>
              <a:rPr lang="en-US" dirty="0"/>
              <a:t>: 1 PB/s </a:t>
            </a:r>
            <a:r>
              <a:rPr lang="en-US" dirty="0">
                <a:sym typeface="Wingdings" pitchFamily="2" charset="2"/>
              </a:rPr>
              <a:t> 1 TB/s  1 GB/s (</a:t>
            </a:r>
            <a:r>
              <a:rPr lang="en-US" dirty="0" err="1">
                <a:sym typeface="Wingdings" pitchFamily="2" charset="2"/>
              </a:rPr>
              <a:t>Speicherung</a:t>
            </a:r>
            <a:r>
              <a:rPr lang="en-US" dirty="0">
                <a:sym typeface="Wingdings" pitchFamily="2" charset="2"/>
              </a:rPr>
              <a:t>)</a:t>
            </a:r>
          </a:p>
          <a:p>
            <a:r>
              <a:rPr lang="en-US" dirty="0" err="1">
                <a:sym typeface="Wingdings" pitchFamily="2" charset="2"/>
              </a:rPr>
              <a:t>Datenrekonstruktion</a:t>
            </a:r>
            <a:r>
              <a:rPr lang="en-US" dirty="0">
                <a:sym typeface="Wingdings" pitchFamily="2" charset="2"/>
              </a:rPr>
              <a:t> und -</a:t>
            </a:r>
            <a:r>
              <a:rPr lang="en-US" dirty="0" err="1">
                <a:sym typeface="Wingdings" pitchFamily="2" charset="2"/>
              </a:rPr>
              <a:t>analyse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durch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weltweites</a:t>
            </a:r>
            <a:r>
              <a:rPr lang="en-US" dirty="0">
                <a:sym typeface="Wingdings" pitchFamily="2" charset="2"/>
              </a:rPr>
              <a:t> Computer-</a:t>
            </a:r>
            <a:r>
              <a:rPr lang="en-US" dirty="0" err="1">
                <a:sym typeface="Wingdings" pitchFamily="2" charset="2"/>
              </a:rPr>
              <a:t>Netzwerk</a:t>
            </a:r>
            <a:r>
              <a:rPr lang="en-US" dirty="0">
                <a:sym typeface="Wingdings" pitchFamily="2" charset="2"/>
              </a:rPr>
              <a:t> (LHC Computing Grid)</a:t>
            </a:r>
          </a:p>
          <a:p>
            <a:pPr lvl="1"/>
            <a:r>
              <a:rPr lang="en-US" dirty="0" err="1">
                <a:sym typeface="Wingdings" pitchFamily="2" charset="2"/>
              </a:rPr>
              <a:t>gestartet</a:t>
            </a:r>
            <a:r>
              <a:rPr lang="en-US" dirty="0">
                <a:sym typeface="Wingdings" pitchFamily="2" charset="2"/>
              </a:rPr>
              <a:t> 2002, </a:t>
            </a:r>
            <a:r>
              <a:rPr lang="en-US" dirty="0" err="1">
                <a:sym typeface="Wingdings" pitchFamily="2" charset="2"/>
              </a:rPr>
              <a:t>Vorläufer</a:t>
            </a:r>
            <a:r>
              <a:rPr lang="en-US" dirty="0">
                <a:sym typeface="Wingdings" pitchFamily="2" charset="2"/>
              </a:rPr>
              <a:t> des </a:t>
            </a:r>
            <a:r>
              <a:rPr lang="en-US" dirty="0" err="1">
                <a:sym typeface="Wingdings" pitchFamily="2" charset="2"/>
              </a:rPr>
              <a:t>heutigen</a:t>
            </a:r>
            <a:r>
              <a:rPr lang="en-US" dirty="0">
                <a:sym typeface="Wingdings" pitchFamily="2" charset="2"/>
              </a:rPr>
              <a:t> “Cloud-Computing”</a:t>
            </a:r>
          </a:p>
          <a:p>
            <a:pPr lvl="2"/>
            <a:r>
              <a:rPr lang="en-US" dirty="0" err="1">
                <a:sym typeface="Wingdings" pitchFamily="2" charset="2"/>
              </a:rPr>
              <a:t>mehr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als</a:t>
            </a:r>
            <a:r>
              <a:rPr lang="en-US" dirty="0">
                <a:sym typeface="Wingdings" pitchFamily="2" charset="2"/>
              </a:rPr>
              <a:t> 170 </a:t>
            </a:r>
            <a:r>
              <a:rPr lang="en-US" dirty="0" err="1">
                <a:sym typeface="Wingdings" pitchFamily="2" charset="2"/>
              </a:rPr>
              <a:t>Rechenzentren</a:t>
            </a:r>
            <a:r>
              <a:rPr lang="en-US" dirty="0">
                <a:sym typeface="Wingdings" pitchFamily="2" charset="2"/>
              </a:rPr>
              <a:t> in 42 </a:t>
            </a:r>
            <a:r>
              <a:rPr lang="en-US" dirty="0" err="1">
                <a:sym typeface="Wingdings" pitchFamily="2" charset="2"/>
              </a:rPr>
              <a:t>Ländern</a:t>
            </a:r>
            <a:endParaRPr lang="en-US" dirty="0">
              <a:sym typeface="Wingdings" pitchFamily="2" charset="2"/>
            </a:endParaRPr>
          </a:p>
          <a:p>
            <a:pPr lvl="2"/>
            <a:r>
              <a:rPr lang="en-US" dirty="0">
                <a:sym typeface="Wingdings" pitchFamily="2" charset="2"/>
              </a:rPr>
              <a:t>1 Mill. CPU cores, 1 Exabyte (1000 PB = 1 000 000 TB) </a:t>
            </a:r>
            <a:r>
              <a:rPr lang="en-US" dirty="0" err="1">
                <a:sym typeface="Wingdings" pitchFamily="2" charset="2"/>
              </a:rPr>
              <a:t>Speicherkapazität</a:t>
            </a:r>
            <a:endParaRPr lang="en-US" dirty="0">
              <a:sym typeface="Wingdings" pitchFamily="2" charset="2"/>
            </a:endParaRPr>
          </a:p>
          <a:p>
            <a:pPr lvl="2"/>
            <a:r>
              <a:rPr lang="en-US" dirty="0" err="1">
                <a:sym typeface="Wingdings" pitchFamily="2" charset="2"/>
              </a:rPr>
              <a:t>Netzwerk-Verbindungen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zwischen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Rechenzentren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bis</a:t>
            </a:r>
            <a:r>
              <a:rPr lang="en-US" dirty="0">
                <a:sym typeface="Wingdings" pitchFamily="2" charset="2"/>
              </a:rPr>
              <a:t> 100 Gb/s</a:t>
            </a:r>
          </a:p>
        </p:txBody>
      </p:sp>
      <p:pic>
        <p:nvPicPr>
          <p:cNvPr id="163" name="Picture 162">
            <a:extLst>
              <a:ext uri="{FF2B5EF4-FFF2-40B4-BE49-F238E27FC236}">
                <a16:creationId xmlns:a16="http://schemas.microsoft.com/office/drawing/2014/main" id="{74907B0F-A1D5-2B43-A7E3-655992710C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2400" y="4561601"/>
            <a:ext cx="4041850" cy="281521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6" name="Picture 165">
            <a:extLst>
              <a:ext uri="{FF2B5EF4-FFF2-40B4-BE49-F238E27FC236}">
                <a16:creationId xmlns:a16="http://schemas.microsoft.com/office/drawing/2014/main" id="{32A63C4F-DAC3-2D40-B4A4-17EAFC9318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888" y="4737695"/>
            <a:ext cx="3312368" cy="25312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6475904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D1DEF-16BA-B349-95D0-E880E90F6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Datenanalyse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3F776F-2CCB-584A-9A92-1BCAB9B043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Suche</a:t>
            </a:r>
            <a:r>
              <a:rPr lang="en-US" dirty="0"/>
              <a:t> die Nadel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Heuhaufen</a:t>
            </a:r>
            <a:r>
              <a:rPr lang="en-US" dirty="0"/>
              <a:t>…</a:t>
            </a:r>
          </a:p>
          <a:p>
            <a:pPr lvl="1"/>
            <a:r>
              <a:rPr lang="en-US" dirty="0" err="1"/>
              <a:t>Heuhaufen</a:t>
            </a:r>
            <a:r>
              <a:rPr lang="en-US" dirty="0"/>
              <a:t>: </a:t>
            </a:r>
            <a:r>
              <a:rPr lang="en-US" dirty="0">
                <a:solidFill>
                  <a:srgbClr val="0432FF"/>
                </a:solidFill>
              </a:rPr>
              <a:t>1 Nadel in 40 </a:t>
            </a:r>
            <a:r>
              <a:rPr lang="en-US" dirty="0" err="1">
                <a:solidFill>
                  <a:srgbClr val="0432FF"/>
                </a:solidFill>
              </a:rPr>
              <a:t>Millionen</a:t>
            </a:r>
            <a:r>
              <a:rPr lang="en-US" dirty="0">
                <a:solidFill>
                  <a:srgbClr val="0432FF"/>
                </a:solidFill>
              </a:rPr>
              <a:t> </a:t>
            </a:r>
            <a:r>
              <a:rPr lang="en-US" dirty="0" err="1">
                <a:solidFill>
                  <a:srgbClr val="0432FF"/>
                </a:solidFill>
              </a:rPr>
              <a:t>Halmen</a:t>
            </a:r>
            <a:endParaRPr lang="en-US" dirty="0">
              <a:solidFill>
                <a:srgbClr val="0432FF"/>
              </a:solidFill>
            </a:endParaRPr>
          </a:p>
          <a:p>
            <a:r>
              <a:rPr lang="en-US" dirty="0"/>
              <a:t>…</a:t>
            </a:r>
            <a:r>
              <a:rPr lang="en-US" dirty="0" err="1"/>
              <a:t>oder</a:t>
            </a:r>
            <a:r>
              <a:rPr lang="en-US" dirty="0"/>
              <a:t> das Higgs-</a:t>
            </a:r>
            <a:r>
              <a:rPr lang="en-US" dirty="0" err="1"/>
              <a:t>Teilchen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LHC</a:t>
            </a:r>
          </a:p>
          <a:p>
            <a:pPr lvl="1"/>
            <a:r>
              <a:rPr lang="en-US" dirty="0"/>
              <a:t>LHC: </a:t>
            </a:r>
            <a:r>
              <a:rPr lang="en-US" dirty="0">
                <a:solidFill>
                  <a:srgbClr val="FF0000"/>
                </a:solidFill>
              </a:rPr>
              <a:t>1 Higgs in 100 </a:t>
            </a:r>
            <a:r>
              <a:rPr lang="en-US" dirty="0" err="1">
                <a:solidFill>
                  <a:srgbClr val="FF0000"/>
                </a:solidFill>
              </a:rPr>
              <a:t>Milliarden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Kollisionen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 err="1"/>
              <a:t>erfordert</a:t>
            </a:r>
            <a:r>
              <a:rPr lang="en-US" dirty="0"/>
              <a:t> </a:t>
            </a:r>
            <a:r>
              <a:rPr lang="en-US" dirty="0" err="1"/>
              <a:t>leistungsfähige</a:t>
            </a:r>
            <a:r>
              <a:rPr lang="en-US" dirty="0"/>
              <a:t> </a:t>
            </a:r>
            <a:r>
              <a:rPr lang="en-US" dirty="0" err="1"/>
              <a:t>Algorithmen</a:t>
            </a:r>
            <a:r>
              <a:rPr lang="en-US" dirty="0"/>
              <a:t> </a:t>
            </a:r>
            <a:r>
              <a:rPr lang="en-US" dirty="0" err="1"/>
              <a:t>zur</a:t>
            </a:r>
            <a:r>
              <a:rPr lang="en-US" dirty="0"/>
              <a:t> </a:t>
            </a:r>
            <a:r>
              <a:rPr lang="en-US" dirty="0" err="1"/>
              <a:t>Suche</a:t>
            </a:r>
            <a:r>
              <a:rPr lang="en-US" dirty="0"/>
              <a:t> und </a:t>
            </a:r>
            <a:r>
              <a:rPr lang="en-US" dirty="0" err="1"/>
              <a:t>Filterung</a:t>
            </a:r>
            <a:endParaRPr lang="en-US" dirty="0"/>
          </a:p>
          <a:p>
            <a:r>
              <a:rPr lang="en-US" dirty="0"/>
              <a:t>Data Mining in LHC </a:t>
            </a:r>
            <a:r>
              <a:rPr lang="en-US" dirty="0" err="1"/>
              <a:t>Daten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 err="1"/>
              <a:t>Ähnliche</a:t>
            </a:r>
            <a:r>
              <a:rPr lang="en-US" dirty="0"/>
              <a:t> </a:t>
            </a:r>
            <a:r>
              <a:rPr lang="en-US" dirty="0" err="1"/>
              <a:t>Verfahren</a:t>
            </a:r>
            <a:r>
              <a:rPr lang="en-US" dirty="0"/>
              <a:t> </a:t>
            </a:r>
            <a:r>
              <a:rPr lang="en-US" dirty="0" err="1"/>
              <a:t>zunehmend</a:t>
            </a:r>
            <a:r>
              <a:rPr lang="en-US" dirty="0"/>
              <a:t> </a:t>
            </a:r>
            <a:r>
              <a:rPr lang="en-US" dirty="0" err="1"/>
              <a:t>bei</a:t>
            </a:r>
            <a:r>
              <a:rPr lang="en-US" dirty="0"/>
              <a:t>						      </a:t>
            </a:r>
            <a:r>
              <a:rPr lang="en-US" dirty="0" err="1"/>
              <a:t>Industrie</a:t>
            </a:r>
            <a:r>
              <a:rPr lang="en-US" dirty="0"/>
              <a:t> und </a:t>
            </a:r>
            <a:r>
              <a:rPr lang="en-US" dirty="0" err="1"/>
              <a:t>Banken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A736286-960A-8D4C-9024-1790482618E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56" t="8024" r="15713" b="21070"/>
          <a:stretch/>
        </p:blipFill>
        <p:spPr>
          <a:xfrm>
            <a:off x="6696496" y="958850"/>
            <a:ext cx="2749700" cy="195660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object 3">
            <a:extLst>
              <a:ext uri="{FF2B5EF4-FFF2-40B4-BE49-F238E27FC236}">
                <a16:creationId xmlns:a16="http://schemas.microsoft.com/office/drawing/2014/main" id="{EABD4F72-08E0-854C-A936-FEE296E5FB15}"/>
              </a:ext>
            </a:extLst>
          </p:cNvPr>
          <p:cNvSpPr>
            <a:spLocks noChangeAspect="1"/>
          </p:cNvSpPr>
          <p:nvPr/>
        </p:nvSpPr>
        <p:spPr>
          <a:xfrm>
            <a:off x="1979910" y="4011744"/>
            <a:ext cx="3420442" cy="221636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Shape 475">
            <a:extLst>
              <a:ext uri="{FF2B5EF4-FFF2-40B4-BE49-F238E27FC236}">
                <a16:creationId xmlns:a16="http://schemas.microsoft.com/office/drawing/2014/main" id="{43163BBC-3725-DB43-AF38-0507EA07D9FE}"/>
              </a:ext>
            </a:extLst>
          </p:cNvPr>
          <p:cNvSpPr/>
          <p:nvPr/>
        </p:nvSpPr>
        <p:spPr>
          <a:xfrm>
            <a:off x="903376" y="4275896"/>
            <a:ext cx="950581" cy="260071"/>
          </a:xfrm>
          <a:prstGeom prst="rect">
            <a:avLst/>
          </a:prstGeom>
          <a:solidFill>
            <a:srgbClr val="FFFF00"/>
          </a:solidFill>
          <a:ln w="12700">
            <a:solidFill>
              <a:srgbClr val="002060"/>
            </a:solidFill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 defTabSz="584200">
              <a:defRPr sz="3600">
                <a:solidFill>
                  <a:srgbClr val="FFFFFF"/>
                </a:solidFill>
                <a:latin typeface="+mj-lt"/>
                <a:ea typeface="+mj-ea"/>
                <a:cs typeface="+mj-cs"/>
                <a:sym typeface="Eurostil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1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ungefiltert</a:t>
            </a:r>
            <a:endParaRPr lang="en-US" sz="1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hape 475">
            <a:extLst>
              <a:ext uri="{FF2B5EF4-FFF2-40B4-BE49-F238E27FC236}">
                <a16:creationId xmlns:a16="http://schemas.microsoft.com/office/drawing/2014/main" id="{A38F6B30-28DE-3C4C-ABF4-6E9546DFAC06}"/>
              </a:ext>
            </a:extLst>
          </p:cNvPr>
          <p:cNvSpPr/>
          <p:nvPr/>
        </p:nvSpPr>
        <p:spPr>
          <a:xfrm>
            <a:off x="683765" y="5307888"/>
            <a:ext cx="1170192" cy="443198"/>
          </a:xfrm>
          <a:prstGeom prst="rect">
            <a:avLst/>
          </a:prstGeom>
          <a:solidFill>
            <a:srgbClr val="FFFF00"/>
          </a:solidFill>
          <a:ln w="12700">
            <a:solidFill>
              <a:srgbClr val="002060"/>
            </a:solidFill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 defTabSz="584200">
              <a:defRPr sz="3600">
                <a:solidFill>
                  <a:srgbClr val="FFFFFF"/>
                </a:solidFill>
                <a:latin typeface="+mj-lt"/>
                <a:ea typeface="+mj-ea"/>
                <a:cs typeface="+mj-cs"/>
                <a:sym typeface="Eurostil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Higgs-</a:t>
            </a:r>
            <a:r>
              <a:rPr lang="en-US" sz="1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Zerfall</a:t>
            </a:r>
            <a:endParaRPr lang="en-US" sz="1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4 </a:t>
            </a:r>
            <a:r>
              <a:rPr lang="en-US" sz="1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Myonen</a:t>
            </a:r>
            <a:endParaRPr lang="en-US" sz="1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35D93BC-CB7F-EB49-97CC-226E40BB427A}"/>
              </a:ext>
            </a:extLst>
          </p:cNvPr>
          <p:cNvGrpSpPr/>
          <p:nvPr/>
        </p:nvGrpSpPr>
        <p:grpSpPr>
          <a:xfrm>
            <a:off x="6028626" y="4007763"/>
            <a:ext cx="3417570" cy="3016250"/>
            <a:chOff x="3768276" y="1142520"/>
            <a:chExt cx="3417570" cy="3016250"/>
          </a:xfrm>
        </p:grpSpPr>
        <p:sp>
          <p:nvSpPr>
            <p:cNvPr id="10" name="object 7">
              <a:extLst>
                <a:ext uri="{FF2B5EF4-FFF2-40B4-BE49-F238E27FC236}">
                  <a16:creationId xmlns:a16="http://schemas.microsoft.com/office/drawing/2014/main" id="{6A771E82-6714-CD49-ABB8-3B3233465968}"/>
                </a:ext>
              </a:extLst>
            </p:cNvPr>
            <p:cNvSpPr/>
            <p:nvPr/>
          </p:nvSpPr>
          <p:spPr>
            <a:xfrm>
              <a:off x="3768276" y="1142520"/>
              <a:ext cx="3417570" cy="301625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  <a:ln>
              <a:solidFill>
                <a:srgbClr val="00206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5" name="object 12">
              <a:extLst>
                <a:ext uri="{FF2B5EF4-FFF2-40B4-BE49-F238E27FC236}">
                  <a16:creationId xmlns:a16="http://schemas.microsoft.com/office/drawing/2014/main" id="{0BAB9B8C-CC26-C446-8CEC-89A5C056AA4A}"/>
                </a:ext>
              </a:extLst>
            </p:cNvPr>
            <p:cNvSpPr/>
            <p:nvPr/>
          </p:nvSpPr>
          <p:spPr>
            <a:xfrm>
              <a:off x="3779521" y="2820388"/>
              <a:ext cx="3348925" cy="599439"/>
            </a:xfrm>
            <a:prstGeom prst="rect">
              <a:avLst/>
            </a:prstGeom>
            <a:blipFill dpi="0" rotWithShape="1">
              <a:blip r:embed="rId5" cstate="print">
                <a:alphaModFix amt="70000"/>
              </a:blip>
              <a:srcRect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20" name="Shape 475">
            <a:extLst>
              <a:ext uri="{FF2B5EF4-FFF2-40B4-BE49-F238E27FC236}">
                <a16:creationId xmlns:a16="http://schemas.microsoft.com/office/drawing/2014/main" id="{7A155EAE-5FC0-6742-AC3D-344B672AB108}"/>
              </a:ext>
            </a:extLst>
          </p:cNvPr>
          <p:cNvSpPr/>
          <p:nvPr/>
        </p:nvSpPr>
        <p:spPr>
          <a:xfrm>
            <a:off x="5911756" y="3647539"/>
            <a:ext cx="3605154" cy="260071"/>
          </a:xfrm>
          <a:prstGeom prst="rect">
            <a:avLst/>
          </a:prstGeom>
          <a:solidFill>
            <a:srgbClr val="FFFF00"/>
          </a:solidFill>
          <a:ln w="12700">
            <a:solidFill>
              <a:srgbClr val="002060"/>
            </a:solidFill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 defTabSz="584200">
              <a:defRPr sz="3600">
                <a:solidFill>
                  <a:srgbClr val="FFFFFF"/>
                </a:solidFill>
                <a:latin typeface="+mj-lt"/>
                <a:ea typeface="+mj-ea"/>
                <a:cs typeface="+mj-cs"/>
                <a:sym typeface="Eurostil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1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Anwendung</a:t>
            </a:r>
            <a:r>
              <a:rPr lang="en-US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künstlicher</a:t>
            </a:r>
            <a:r>
              <a:rPr lang="en-US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neuronaler</a:t>
            </a:r>
            <a:r>
              <a:rPr lang="en-US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Netze</a:t>
            </a:r>
            <a:endParaRPr lang="en-US" sz="1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116336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BECA9C-D9B4-F94E-938D-8BBEE7F4D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CERN: “Where the Web was born…”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34B507-C5CB-0445-B1A0-6690771C03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638" y="1189038"/>
            <a:ext cx="6709890" cy="5942012"/>
          </a:xfrm>
        </p:spPr>
        <p:txBody>
          <a:bodyPr/>
          <a:lstStyle/>
          <a:p>
            <a:r>
              <a:rPr lang="en-US"/>
              <a:t>1989 am CERN</a:t>
            </a:r>
          </a:p>
          <a:p>
            <a:pPr lvl="2"/>
            <a:r>
              <a:rPr lang="en-US"/>
              <a:t>Start des </a:t>
            </a:r>
            <a:r>
              <a:rPr lang="en-US" err="1"/>
              <a:t>neuen</a:t>
            </a:r>
            <a:r>
              <a:rPr lang="en-US"/>
              <a:t> Large Electron Positron Colliders LEP stand bevor</a:t>
            </a:r>
          </a:p>
          <a:p>
            <a:pPr lvl="2"/>
            <a:r>
              <a:rPr lang="en-US" err="1"/>
              <a:t>Wachsende</a:t>
            </a:r>
            <a:r>
              <a:rPr lang="en-US"/>
              <a:t> </a:t>
            </a:r>
            <a:r>
              <a:rPr lang="en-US" err="1"/>
              <a:t>Anzahl</a:t>
            </a:r>
            <a:r>
              <a:rPr lang="en-US"/>
              <a:t> </a:t>
            </a:r>
            <a:r>
              <a:rPr lang="en-US" err="1"/>
              <a:t>Gastwissenschaftler</a:t>
            </a:r>
            <a:r>
              <a:rPr lang="en-US"/>
              <a:t> (4’500) </a:t>
            </a:r>
            <a:r>
              <a:rPr lang="en-US" err="1"/>
              <a:t>aus</a:t>
            </a:r>
            <a:r>
              <a:rPr lang="en-US"/>
              <a:t> </a:t>
            </a:r>
            <a:r>
              <a:rPr lang="en-US" err="1"/>
              <a:t>immer</a:t>
            </a:r>
            <a:r>
              <a:rPr lang="en-US"/>
              <a:t> </a:t>
            </a:r>
            <a:r>
              <a:rPr lang="en-US" err="1"/>
              <a:t>mehr</a:t>
            </a:r>
            <a:r>
              <a:rPr lang="en-US"/>
              <a:t> </a:t>
            </a:r>
            <a:r>
              <a:rPr lang="en-US" err="1"/>
              <a:t>Ländern</a:t>
            </a:r>
            <a:endParaRPr lang="en-US"/>
          </a:p>
          <a:p>
            <a:pPr lvl="2"/>
            <a:r>
              <a:rPr lang="en-US"/>
              <a:t>Wunsch </a:t>
            </a:r>
            <a:r>
              <a:rPr lang="en-US" err="1"/>
              <a:t>nach</a:t>
            </a:r>
            <a:r>
              <a:rPr lang="en-US"/>
              <a:t> </a:t>
            </a:r>
            <a:r>
              <a:rPr lang="en-US" err="1"/>
              <a:t>besserem</a:t>
            </a:r>
            <a:r>
              <a:rPr lang="en-US"/>
              <a:t> </a:t>
            </a:r>
            <a:r>
              <a:rPr lang="en-US" err="1"/>
              <a:t>Informationsaustausch</a:t>
            </a:r>
            <a:r>
              <a:rPr lang="en-US"/>
              <a:t> </a:t>
            </a:r>
            <a:r>
              <a:rPr lang="en-US" err="1"/>
              <a:t>entstand</a:t>
            </a:r>
            <a:endParaRPr lang="en-US"/>
          </a:p>
          <a:p>
            <a:r>
              <a:rPr lang="en-US" err="1"/>
              <a:t>Idee</a:t>
            </a:r>
            <a:r>
              <a:rPr lang="en-US"/>
              <a:t> von Tim Berners-Lee (</a:t>
            </a:r>
            <a:r>
              <a:rPr lang="en-US" err="1"/>
              <a:t>März</a:t>
            </a:r>
            <a:r>
              <a:rPr lang="en-US"/>
              <a:t> 1989)</a:t>
            </a:r>
          </a:p>
          <a:p>
            <a:pPr lvl="1"/>
            <a:r>
              <a:rPr lang="en-US" err="1"/>
              <a:t>Nutzer</a:t>
            </a:r>
            <a:r>
              <a:rPr lang="en-US"/>
              <a:t> </a:t>
            </a:r>
            <a:r>
              <a:rPr lang="en-US" err="1"/>
              <a:t>verbinden</a:t>
            </a:r>
            <a:r>
              <a:rPr lang="en-US"/>
              <a:t> </a:t>
            </a:r>
            <a:r>
              <a:rPr lang="en-US" err="1"/>
              <a:t>sich</a:t>
            </a:r>
            <a:r>
              <a:rPr lang="en-US"/>
              <a:t> </a:t>
            </a:r>
            <a:r>
              <a:rPr lang="en-US" err="1"/>
              <a:t>durch</a:t>
            </a:r>
            <a:r>
              <a:rPr lang="en-US"/>
              <a:t> </a:t>
            </a:r>
            <a:r>
              <a:rPr lang="en-US" err="1"/>
              <a:t>einen</a:t>
            </a:r>
            <a:r>
              <a:rPr lang="en-US"/>
              <a:t> </a:t>
            </a:r>
            <a:r>
              <a:rPr lang="en-US">
                <a:solidFill>
                  <a:srgbClr val="0432FF"/>
                </a:solidFill>
              </a:rPr>
              <a:t>Browser</a:t>
            </a:r>
            <a:r>
              <a:rPr lang="en-US"/>
              <a:t> </a:t>
            </a:r>
            <a:r>
              <a:rPr lang="en-US" err="1"/>
              <a:t>über</a:t>
            </a:r>
            <a:r>
              <a:rPr lang="en-US"/>
              <a:t> das Internet </a:t>
            </a:r>
            <a:r>
              <a:rPr lang="en-US" err="1"/>
              <a:t>mit</a:t>
            </a:r>
            <a:r>
              <a:rPr lang="en-US"/>
              <a:t> </a:t>
            </a:r>
            <a:r>
              <a:rPr lang="en-US" err="1"/>
              <a:t>einem</a:t>
            </a:r>
            <a:r>
              <a:rPr lang="en-US"/>
              <a:t> </a:t>
            </a:r>
            <a:r>
              <a:rPr lang="en-US">
                <a:solidFill>
                  <a:srgbClr val="0432FF"/>
                </a:solidFill>
              </a:rPr>
              <a:t>Server</a:t>
            </a:r>
          </a:p>
          <a:p>
            <a:pPr lvl="2"/>
            <a:r>
              <a:rPr lang="en-US">
                <a:solidFill>
                  <a:srgbClr val="FF0000"/>
                </a:solidFill>
              </a:rPr>
              <a:t>http </a:t>
            </a:r>
            <a:r>
              <a:rPr lang="en-US" err="1">
                <a:solidFill>
                  <a:srgbClr val="FF0000"/>
                </a:solidFill>
              </a:rPr>
              <a:t>Protokoll</a:t>
            </a:r>
            <a:r>
              <a:rPr lang="en-US">
                <a:solidFill>
                  <a:srgbClr val="FF0000"/>
                </a:solidFill>
              </a:rPr>
              <a:t> </a:t>
            </a:r>
            <a:r>
              <a:rPr lang="en-US"/>
              <a:t>(</a:t>
            </a:r>
            <a:r>
              <a:rPr lang="en-US">
                <a:hlinkClick r:id="rId2"/>
              </a:rPr>
              <a:t>http://cern.ch</a:t>
            </a:r>
            <a:r>
              <a:rPr lang="en-US"/>
              <a:t>)</a:t>
            </a:r>
          </a:p>
          <a:p>
            <a:pPr lvl="1"/>
            <a:r>
              <a:rPr lang="en-US">
                <a:solidFill>
                  <a:srgbClr val="0432FF"/>
                </a:solidFill>
              </a:rPr>
              <a:t>Server</a:t>
            </a:r>
            <a:r>
              <a:rPr lang="en-US"/>
              <a:t> </a:t>
            </a:r>
            <a:r>
              <a:rPr lang="en-US" err="1"/>
              <a:t>schickt</a:t>
            </a:r>
            <a:r>
              <a:rPr lang="en-US"/>
              <a:t> Information an </a:t>
            </a:r>
            <a:r>
              <a:rPr lang="en-US">
                <a:solidFill>
                  <a:srgbClr val="0432FF"/>
                </a:solidFill>
              </a:rPr>
              <a:t>Browser</a:t>
            </a:r>
            <a:r>
              <a:rPr lang="en-US"/>
              <a:t> </a:t>
            </a:r>
            <a:r>
              <a:rPr lang="en-US" err="1"/>
              <a:t>zurück</a:t>
            </a:r>
            <a:r>
              <a:rPr lang="en-US"/>
              <a:t>, der die Information </a:t>
            </a:r>
            <a:r>
              <a:rPr lang="en-US" err="1"/>
              <a:t>darstellt</a:t>
            </a:r>
            <a:endParaRPr lang="en-US"/>
          </a:p>
          <a:p>
            <a:pPr lvl="2"/>
            <a:r>
              <a:rPr lang="en-US">
                <a:solidFill>
                  <a:srgbClr val="FF0000"/>
                </a:solidFill>
              </a:rPr>
              <a:t>html </a:t>
            </a:r>
            <a:r>
              <a:rPr lang="en-US" err="1">
                <a:solidFill>
                  <a:srgbClr val="FF0000"/>
                </a:solidFill>
              </a:rPr>
              <a:t>Seitenbeschreibung</a:t>
            </a:r>
            <a:r>
              <a:rPr lang="en-US">
                <a:solidFill>
                  <a:srgbClr val="FF0000"/>
                </a:solidFill>
              </a:rPr>
              <a:t> </a:t>
            </a:r>
            <a:r>
              <a:rPr lang="en-US" err="1">
                <a:solidFill>
                  <a:srgbClr val="FF0000"/>
                </a:solidFill>
              </a:rPr>
              <a:t>mit</a:t>
            </a:r>
            <a:r>
              <a:rPr lang="en-US">
                <a:solidFill>
                  <a:srgbClr val="FF0000"/>
                </a:solidFill>
              </a:rPr>
              <a:t> Links</a:t>
            </a:r>
            <a:r>
              <a:rPr lang="en-US"/>
              <a:t> </a:t>
            </a:r>
            <a:r>
              <a:rPr lang="en-US" err="1"/>
              <a:t>zu</a:t>
            </a:r>
            <a:r>
              <a:rPr lang="en-US"/>
              <a:t> </a:t>
            </a:r>
            <a:r>
              <a:rPr lang="en-US" err="1"/>
              <a:t>anderen</a:t>
            </a:r>
            <a:r>
              <a:rPr lang="en-US"/>
              <a:t> </a:t>
            </a:r>
            <a:r>
              <a:rPr lang="en-US" err="1"/>
              <a:t>Servern</a:t>
            </a:r>
            <a:endParaRPr lang="en-US"/>
          </a:p>
          <a:p>
            <a:endParaRPr lang="en-US"/>
          </a:p>
          <a:p>
            <a:endParaRPr lang="en-US"/>
          </a:p>
          <a:p>
            <a:pPr lvl="1"/>
            <a:endParaRPr lang="en-US"/>
          </a:p>
        </p:txBody>
      </p:sp>
      <p:pic>
        <p:nvPicPr>
          <p:cNvPr id="4" name="Picture 3" descr="8903001_01.jpg">
            <a:extLst>
              <a:ext uri="{FF2B5EF4-FFF2-40B4-BE49-F238E27FC236}">
                <a16:creationId xmlns:a16="http://schemas.microsoft.com/office/drawing/2014/main" id="{2CAA941D-E290-7F44-92C7-FC9571D0793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5896" y="2317870"/>
            <a:ext cx="2887632" cy="398224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06D65CC5-A3C8-8141-8766-CACA9E92C178}"/>
              </a:ext>
            </a:extLst>
          </p:cNvPr>
          <p:cNvSpPr/>
          <p:nvPr/>
        </p:nvSpPr>
        <p:spPr bwMode="auto">
          <a:xfrm>
            <a:off x="8201340" y="2254561"/>
            <a:ext cx="1224136" cy="288032"/>
          </a:xfrm>
          <a:prstGeom prst="ellips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/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6F815CA-0BB9-BF49-9922-4C15929F0E69}"/>
              </a:ext>
            </a:extLst>
          </p:cNvPr>
          <p:cNvSpPr txBox="1"/>
          <p:nvPr/>
        </p:nvSpPr>
        <p:spPr>
          <a:xfrm>
            <a:off x="7959297" y="1147876"/>
            <a:ext cx="1852238" cy="7201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err="1">
                <a:solidFill>
                  <a:srgbClr val="2D2DB9"/>
                </a:solidFill>
                <a:latin typeface="+mn-lt"/>
              </a:rPr>
              <a:t>Kommentar</a:t>
            </a:r>
            <a:r>
              <a:rPr lang="en-US" sz="1200" b="1">
                <a:solidFill>
                  <a:srgbClr val="2D2DB9"/>
                </a:solidFill>
                <a:latin typeface="+mn-lt"/>
              </a:rPr>
              <a:t> des</a:t>
            </a:r>
          </a:p>
          <a:p>
            <a:r>
              <a:rPr lang="en-US" sz="1200" b="1" err="1">
                <a:solidFill>
                  <a:srgbClr val="2D2DB9"/>
                </a:solidFill>
                <a:latin typeface="+mn-lt"/>
              </a:rPr>
              <a:t>damaligen</a:t>
            </a:r>
            <a:r>
              <a:rPr lang="en-US" sz="1200" b="1">
                <a:solidFill>
                  <a:srgbClr val="2D2DB9"/>
                </a:solidFill>
                <a:latin typeface="+mn-lt"/>
              </a:rPr>
              <a:t> Chefs:</a:t>
            </a:r>
          </a:p>
          <a:p>
            <a:endParaRPr lang="en-US" sz="1200" b="1">
              <a:solidFill>
                <a:srgbClr val="2D2DB9"/>
              </a:solidFill>
              <a:latin typeface="+mn-lt"/>
            </a:endParaRPr>
          </a:p>
          <a:p>
            <a:r>
              <a:rPr lang="en-US" sz="1200" b="1">
                <a:solidFill>
                  <a:srgbClr val="2D2DB9"/>
                </a:solidFill>
                <a:latin typeface="+mn-lt"/>
              </a:rPr>
              <a:t>“</a:t>
            </a:r>
            <a:r>
              <a:rPr lang="en-US" sz="1200" b="1">
                <a:solidFill>
                  <a:srgbClr val="FF0000"/>
                </a:solidFill>
                <a:latin typeface="+mn-lt"/>
              </a:rPr>
              <a:t>Vague but exciting…</a:t>
            </a:r>
            <a:r>
              <a:rPr lang="en-US" sz="1200" b="1">
                <a:solidFill>
                  <a:srgbClr val="2D2DB9"/>
                </a:solidFill>
                <a:latin typeface="+mn-lt"/>
              </a:rPr>
              <a:t>”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E4A1256-6AE6-BD4E-A417-F3E0DB739A70}"/>
              </a:ext>
            </a:extLst>
          </p:cNvPr>
          <p:cNvCxnSpPr/>
          <p:nvPr/>
        </p:nvCxnSpPr>
        <p:spPr bwMode="auto">
          <a:xfrm flipH="1">
            <a:off x="8813408" y="1900892"/>
            <a:ext cx="144016" cy="288032"/>
          </a:xfrm>
          <a:prstGeom prst="straightConnector1">
            <a:avLst/>
          </a:prstGeom>
          <a:solidFill>
            <a:srgbClr val="00B8FF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E4F17142-5A62-1640-885F-42DD5A0E3E8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700" y="5868069"/>
            <a:ext cx="3744416" cy="14233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Shape 475">
            <a:extLst>
              <a:ext uri="{FF2B5EF4-FFF2-40B4-BE49-F238E27FC236}">
                <a16:creationId xmlns:a16="http://schemas.microsoft.com/office/drawing/2014/main" id="{AC1E3689-304A-E34D-8366-4070300CACF2}"/>
              </a:ext>
            </a:extLst>
          </p:cNvPr>
          <p:cNvSpPr/>
          <p:nvPr/>
        </p:nvSpPr>
        <p:spPr>
          <a:xfrm>
            <a:off x="6417795" y="6363426"/>
            <a:ext cx="3476914" cy="626325"/>
          </a:xfrm>
          <a:prstGeom prst="rect">
            <a:avLst/>
          </a:prstGeom>
          <a:solidFill>
            <a:srgbClr val="FFFF00"/>
          </a:solidFill>
          <a:ln w="12700">
            <a:solidFill>
              <a:srgbClr val="002060"/>
            </a:solidFill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 defTabSz="584200">
              <a:defRPr sz="3600">
                <a:solidFill>
                  <a:srgbClr val="FFFFFF"/>
                </a:solidFill>
                <a:latin typeface="+mj-lt"/>
                <a:ea typeface="+mj-ea"/>
                <a:cs typeface="+mj-cs"/>
                <a:sym typeface="Eurostil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1400" b="1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Erster</a:t>
            </a:r>
            <a:r>
              <a:rPr lang="en-US" sz="14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Vorschlag</a:t>
            </a:r>
            <a:r>
              <a:rPr lang="en-US" sz="14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von Tim Berners-Lee,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1400" b="1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spätere</a:t>
            </a:r>
            <a:r>
              <a:rPr lang="en-US" sz="14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Konzeptentwicklung</a:t>
            </a:r>
            <a:r>
              <a:rPr lang="en-US" sz="14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zusammen</a:t>
            </a:r>
            <a:endParaRPr lang="en-US" sz="1400" b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1400" b="1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mit</a:t>
            </a:r>
            <a:r>
              <a:rPr lang="en-US" sz="14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Robert </a:t>
            </a:r>
            <a:r>
              <a:rPr lang="en-US" sz="1400" b="1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Cailliau</a:t>
            </a:r>
            <a:endParaRPr lang="en-US" sz="1400" b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934698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65FCA-52D8-1745-B764-99F174D80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CERN: “Where the Web was born…”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107D61-2EAA-1D4B-88AD-C7FB734AA1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err="1"/>
              <a:t>Erster</a:t>
            </a:r>
            <a:r>
              <a:rPr lang="en-US"/>
              <a:t> Webserver </a:t>
            </a:r>
            <a:r>
              <a:rPr lang="en-US" err="1"/>
              <a:t>Januar</a:t>
            </a:r>
            <a:r>
              <a:rPr lang="en-US"/>
              <a:t> 1991</a:t>
            </a:r>
          </a:p>
          <a:p>
            <a:pPr lvl="1"/>
            <a:r>
              <a:rPr lang="en-US" err="1"/>
              <a:t>ein</a:t>
            </a:r>
            <a:r>
              <a:rPr lang="en-US"/>
              <a:t> NeXT computer</a:t>
            </a:r>
          </a:p>
          <a:p>
            <a:pPr lvl="2"/>
            <a:r>
              <a:rPr lang="en-US"/>
              <a:t>NeXT </a:t>
            </a:r>
            <a:r>
              <a:rPr lang="en-US" err="1"/>
              <a:t>durch</a:t>
            </a:r>
            <a:r>
              <a:rPr lang="en-US"/>
              <a:t> Steve Jobs 1985 </a:t>
            </a:r>
            <a:r>
              <a:rPr lang="en-US" err="1"/>
              <a:t>gegründet</a:t>
            </a:r>
            <a:endParaRPr lang="en-US"/>
          </a:p>
          <a:p>
            <a:pPr lvl="2"/>
            <a:r>
              <a:rPr lang="en-US"/>
              <a:t>1997 </a:t>
            </a:r>
            <a:r>
              <a:rPr lang="en-US" err="1"/>
              <a:t>durch</a:t>
            </a:r>
            <a:r>
              <a:rPr lang="en-US"/>
              <a:t> Apple </a:t>
            </a:r>
            <a:r>
              <a:rPr lang="en-US" err="1"/>
              <a:t>übernommen</a:t>
            </a:r>
            <a:endParaRPr lang="en-US"/>
          </a:p>
          <a:p>
            <a:r>
              <a:rPr lang="en-US" err="1"/>
              <a:t>Erster</a:t>
            </a:r>
            <a:r>
              <a:rPr lang="en-US"/>
              <a:t> </a:t>
            </a:r>
            <a:r>
              <a:rPr lang="en-US" err="1"/>
              <a:t>Webbrowser</a:t>
            </a:r>
            <a:endParaRPr lang="en-US"/>
          </a:p>
          <a:p>
            <a:pPr lvl="1"/>
            <a:r>
              <a:rPr lang="en-US" err="1"/>
              <a:t>noch</a:t>
            </a:r>
            <a:r>
              <a:rPr lang="en-US"/>
              <a:t> ”line-mode” (</a:t>
            </a:r>
            <a:r>
              <a:rPr lang="en-US" err="1"/>
              <a:t>ohne</a:t>
            </a:r>
            <a:r>
              <a:rPr lang="en-US"/>
              <a:t> Maus)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7F4853-04B4-3749-8375-7D095A5CA0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4408" y="1189038"/>
            <a:ext cx="3360373" cy="25202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EE09860-0538-8B44-A1F0-DE895BA663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638" y="3709318"/>
            <a:ext cx="4325081" cy="3384376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FF767CA-30BE-B044-BBE7-AEEF928DAAE3}"/>
              </a:ext>
            </a:extLst>
          </p:cNvPr>
          <p:cNvSpPr txBox="1">
            <a:spLocks/>
          </p:cNvSpPr>
          <p:nvPr/>
        </p:nvSpPr>
        <p:spPr bwMode="auto">
          <a:xfrm>
            <a:off x="4493958" y="3851845"/>
            <a:ext cx="4907674" cy="2663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400" b="1">
                <a:solidFill>
                  <a:srgbClr val="000080"/>
                </a:solidFill>
                <a:latin typeface="+mn-lt"/>
                <a:ea typeface="+mn-ea"/>
                <a:cs typeface="+mn-cs"/>
              </a:defRPr>
            </a:lvl1pPr>
            <a:lvl2pPr marL="785813" marR="0" indent="-28575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71000"/>
              <a:buFont typeface="Times New Roman" pitchFamily="16" charset="0"/>
              <a:buBlip>
                <a:blip r:embed="rId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0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074738" marR="0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825"/>
              </a:spcAft>
              <a:buClr>
                <a:srgbClr val="000000"/>
              </a:buClr>
              <a:buSzPct val="33000"/>
              <a:buFont typeface="Times New Roman" pitchFamily="16" charset="0"/>
              <a:buBlip>
                <a:blip r:embed="rId6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16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362075" marR="0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Tx/>
              <a:buFont typeface="Times New Roman" pitchFamily="16" charset="0"/>
              <a:buBlip>
                <a:blip r:embed="rId7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1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kern="0" dirty="0" err="1"/>
              <a:t>Später</a:t>
            </a:r>
            <a:r>
              <a:rPr lang="en-US" kern="0" dirty="0"/>
              <a:t> </a:t>
            </a:r>
            <a:r>
              <a:rPr lang="en-US" kern="0" dirty="0" err="1"/>
              <a:t>mit</a:t>
            </a:r>
            <a:r>
              <a:rPr lang="en-US" kern="0" dirty="0"/>
              <a:t> Maus und </a:t>
            </a:r>
            <a:r>
              <a:rPr lang="de-DE" kern="0" dirty="0"/>
              <a:t>Graphik</a:t>
            </a:r>
          </a:p>
          <a:p>
            <a:endParaRPr lang="en-US" kern="0" dirty="0"/>
          </a:p>
          <a:p>
            <a:endParaRPr lang="en-US" kern="0" dirty="0"/>
          </a:p>
          <a:p>
            <a:pPr lvl="1"/>
            <a:endParaRPr lang="en-US" kern="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6102520-CFDE-0648-9D9B-128DC45B081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2436" y="4301243"/>
            <a:ext cx="3930726" cy="2919968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114A84D-36F8-2C43-B01E-50D8B7B2EBB0}"/>
              </a:ext>
            </a:extLst>
          </p:cNvPr>
          <p:cNvSpPr txBox="1"/>
          <p:nvPr/>
        </p:nvSpPr>
        <p:spPr>
          <a:xfrm>
            <a:off x="274638" y="6876153"/>
            <a:ext cx="4358886" cy="236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>
                <a:solidFill>
                  <a:srgbClr val="2D2DB9"/>
                </a:solidFill>
                <a:latin typeface="+mn-lt"/>
                <a:hlinkClick r:id="rId9"/>
              </a:rPr>
              <a:t>http://line-</a:t>
            </a:r>
            <a:r>
              <a:rPr lang="en-US" sz="1100" b="1" err="1">
                <a:solidFill>
                  <a:srgbClr val="2D2DB9"/>
                </a:solidFill>
                <a:latin typeface="+mn-lt"/>
                <a:hlinkClick r:id="rId9"/>
              </a:rPr>
              <a:t>mode.cern.ch</a:t>
            </a:r>
            <a:r>
              <a:rPr lang="en-US" sz="1100" b="1">
                <a:solidFill>
                  <a:srgbClr val="2D2DB9"/>
                </a:solidFill>
                <a:latin typeface="+mn-lt"/>
                <a:hlinkClick r:id="rId9"/>
              </a:rPr>
              <a:t>/www/hypertext/WWW/</a:t>
            </a:r>
            <a:r>
              <a:rPr lang="en-US" sz="1100" b="1" err="1">
                <a:solidFill>
                  <a:srgbClr val="2D2DB9"/>
                </a:solidFill>
                <a:latin typeface="+mn-lt"/>
                <a:hlinkClick r:id="rId9"/>
              </a:rPr>
              <a:t>TheProject.html</a:t>
            </a:r>
            <a:endParaRPr lang="en-US" sz="1100" b="1">
              <a:solidFill>
                <a:srgbClr val="2D2DB9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0726262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0EF440-B5EC-1A45-AF0F-C79454415A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CERN: “Where the Web was born…”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C9BB698-5955-4040-8898-0133CD2577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638" y="1189038"/>
            <a:ext cx="7285954" cy="5942012"/>
          </a:xfrm>
        </p:spPr>
        <p:txBody>
          <a:bodyPr/>
          <a:lstStyle/>
          <a:p>
            <a:r>
              <a:rPr lang="en-US" dirty="0" err="1"/>
              <a:t>Freigabe</a:t>
            </a:r>
            <a:r>
              <a:rPr lang="en-US" dirty="0"/>
              <a:t> des WWW </a:t>
            </a:r>
            <a:r>
              <a:rPr lang="en-US" dirty="0" err="1"/>
              <a:t>durch</a:t>
            </a:r>
            <a:r>
              <a:rPr lang="en-US" dirty="0"/>
              <a:t> CERN </a:t>
            </a:r>
            <a:r>
              <a:rPr lang="en-US" dirty="0" err="1"/>
              <a:t>im</a:t>
            </a:r>
            <a:r>
              <a:rPr lang="en-US" dirty="0"/>
              <a:t> April 1993</a:t>
            </a:r>
          </a:p>
          <a:p>
            <a:pPr lvl="1"/>
            <a:r>
              <a:rPr lang="en-US" dirty="0" err="1"/>
              <a:t>unentgeldlich</a:t>
            </a:r>
            <a:r>
              <a:rPr lang="en-US" dirty="0"/>
              <a:t>, </a:t>
            </a:r>
            <a:r>
              <a:rPr lang="en-US" dirty="0" err="1"/>
              <a:t>ohne</a:t>
            </a:r>
            <a:r>
              <a:rPr lang="en-US" dirty="0"/>
              <a:t> </a:t>
            </a:r>
            <a:r>
              <a:rPr lang="en-US" dirty="0" err="1"/>
              <a:t>Lizenzgebühren</a:t>
            </a:r>
            <a:endParaRPr lang="en-US" dirty="0"/>
          </a:p>
          <a:p>
            <a:pPr lvl="2"/>
            <a:r>
              <a:rPr lang="en-US" dirty="0"/>
              <a:t>ca. 50 Webserver </a:t>
            </a:r>
            <a:r>
              <a:rPr lang="en-US" dirty="0" err="1"/>
              <a:t>weltweit</a:t>
            </a:r>
            <a:r>
              <a:rPr lang="en-US" dirty="0"/>
              <a:t> </a:t>
            </a:r>
            <a:r>
              <a:rPr lang="en-US" dirty="0" err="1"/>
              <a:t>Anfang</a:t>
            </a:r>
            <a:r>
              <a:rPr lang="en-US" dirty="0"/>
              <a:t> 1993,</a:t>
            </a:r>
          </a:p>
          <a:p>
            <a:pPr lvl="2"/>
            <a:r>
              <a:rPr lang="en-US" dirty="0" err="1"/>
              <a:t>mehr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500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Oktober</a:t>
            </a:r>
            <a:r>
              <a:rPr lang="en-US" dirty="0"/>
              <a:t> 1993</a:t>
            </a:r>
          </a:p>
          <a:p>
            <a:r>
              <a:rPr lang="en-US" dirty="0" err="1"/>
              <a:t>Seither</a:t>
            </a:r>
            <a:r>
              <a:rPr lang="en-US" dirty="0"/>
              <a:t> (fast) </a:t>
            </a:r>
            <a:r>
              <a:rPr lang="en-US" dirty="0" err="1"/>
              <a:t>ständiges</a:t>
            </a:r>
            <a:r>
              <a:rPr lang="en-US" dirty="0"/>
              <a:t> </a:t>
            </a:r>
            <a:r>
              <a:rPr lang="en-US" dirty="0" err="1"/>
              <a:t>Wachstum</a:t>
            </a:r>
            <a:endParaRPr lang="en-US" dirty="0"/>
          </a:p>
          <a:p>
            <a:pPr lvl="1"/>
            <a:r>
              <a:rPr lang="en-US" dirty="0"/>
              <a:t>ca. 1.8 </a:t>
            </a:r>
            <a:r>
              <a:rPr lang="en-US" dirty="0" err="1"/>
              <a:t>Mrd</a:t>
            </a:r>
            <a:r>
              <a:rPr lang="en-US" dirty="0"/>
              <a:t>. websites 2017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Jahr</a:t>
            </a:r>
            <a:r>
              <a:rPr lang="en-US" dirty="0"/>
              <a:t> 2000 </a:t>
            </a:r>
            <a:r>
              <a:rPr lang="en-US" dirty="0" err="1"/>
              <a:t>erreichten</a:t>
            </a:r>
            <a:r>
              <a:rPr lang="en-US" dirty="0"/>
              <a:t> die </a:t>
            </a:r>
            <a:r>
              <a:rPr lang="en-US" dirty="0" err="1"/>
              <a:t>Gewinne</a:t>
            </a:r>
            <a:r>
              <a:rPr lang="en-US" dirty="0"/>
              <a:t> der Web-</a:t>
            </a:r>
            <a:r>
              <a:rPr lang="en-US" dirty="0" err="1"/>
              <a:t>basierten</a:t>
            </a:r>
            <a:r>
              <a:rPr lang="en-US" dirty="0"/>
              <a:t> </a:t>
            </a:r>
            <a:r>
              <a:rPr lang="en-US" dirty="0" err="1"/>
              <a:t>Firmen</a:t>
            </a:r>
            <a:r>
              <a:rPr lang="en-US" dirty="0"/>
              <a:t> die </a:t>
            </a:r>
            <a:r>
              <a:rPr lang="en-US" dirty="0" err="1"/>
              <a:t>Gesamtsumme</a:t>
            </a:r>
            <a:r>
              <a:rPr lang="en-US" dirty="0"/>
              <a:t> des CERN-Budgets </a:t>
            </a:r>
            <a:r>
              <a:rPr lang="en-US" dirty="0" err="1"/>
              <a:t>seit</a:t>
            </a:r>
            <a:r>
              <a:rPr lang="en-US" dirty="0"/>
              <a:t> </a:t>
            </a:r>
            <a:r>
              <a:rPr lang="en-US" dirty="0" err="1"/>
              <a:t>Gründung</a:t>
            </a:r>
            <a:r>
              <a:rPr lang="en-US" dirty="0"/>
              <a:t> 1954</a:t>
            </a:r>
          </a:p>
          <a:p>
            <a:pPr marL="142875" indent="0">
              <a:buNone/>
            </a:pP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7AAF48E-3CA4-7B4D-AB86-F1A7D8D1DD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6456" y="1619597"/>
            <a:ext cx="2213641" cy="3128860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94940D0-4884-5140-AD74-FE13026A9E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792" y="3845580"/>
            <a:ext cx="5766101" cy="22385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163F998-0709-3848-BD55-C64CCC435E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592" y="4160044"/>
            <a:ext cx="2213641" cy="3128860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8F70676A-D349-3E48-9611-D97C5203FC56}"/>
              </a:ext>
            </a:extLst>
          </p:cNvPr>
          <p:cNvSpPr/>
          <p:nvPr/>
        </p:nvSpPr>
        <p:spPr bwMode="auto">
          <a:xfrm>
            <a:off x="2015976" y="4283893"/>
            <a:ext cx="288032" cy="288032"/>
          </a:xfrm>
          <a:prstGeom prst="ellipse">
            <a:avLst/>
          </a:prstGeom>
          <a:noFill/>
          <a:ln w="50800" cap="flat" cmpd="sng" algn="ctr">
            <a:solidFill>
              <a:srgbClr val="FF0000">
                <a:alpha val="80000"/>
              </a:srgb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D41D0DC-5931-2044-8127-489D90327E95}"/>
              </a:ext>
            </a:extLst>
          </p:cNvPr>
          <p:cNvCxnSpPr>
            <a:cxnSpLocks/>
          </p:cNvCxnSpPr>
          <p:nvPr/>
        </p:nvCxnSpPr>
        <p:spPr bwMode="auto">
          <a:xfrm>
            <a:off x="1439912" y="4499917"/>
            <a:ext cx="346894" cy="0"/>
          </a:xfrm>
          <a:prstGeom prst="straightConnector1">
            <a:avLst/>
          </a:prstGeom>
          <a:solidFill>
            <a:srgbClr val="00B8FF"/>
          </a:solidFill>
          <a:ln w="31750" cap="flat" cmpd="sng" algn="ctr">
            <a:solidFill>
              <a:srgbClr val="FF0000">
                <a:alpha val="80000"/>
              </a:srgbClr>
            </a:solidFill>
            <a:prstDash val="solid"/>
            <a:round/>
            <a:headEnd type="none" w="med" len="med"/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object 10">
            <a:extLst>
              <a:ext uri="{FF2B5EF4-FFF2-40B4-BE49-F238E27FC236}">
                <a16:creationId xmlns:a16="http://schemas.microsoft.com/office/drawing/2014/main" id="{04109A2E-0B2C-744E-B892-A3C03CA96408}"/>
              </a:ext>
            </a:extLst>
          </p:cNvPr>
          <p:cNvSpPr txBox="1"/>
          <p:nvPr/>
        </p:nvSpPr>
        <p:spPr>
          <a:xfrm>
            <a:off x="1579457" y="4091121"/>
            <a:ext cx="513590" cy="215444"/>
          </a:xfrm>
          <a:prstGeom prst="rect">
            <a:avLst/>
          </a:prstGeom>
          <a:solidFill>
            <a:srgbClr val="FFFF00">
              <a:alpha val="20000"/>
            </a:srgbClr>
          </a:solidFill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de-DE" sz="1400" b="1" spc="-15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</a:t>
            </a:r>
            <a:endParaRPr sz="1400" b="1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56079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Physikgeschichte</a:t>
            </a:r>
            <a:r>
              <a:rPr lang="en-US" dirty="0"/>
              <a:t> 1964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Drei</a:t>
            </a:r>
            <a:r>
              <a:rPr lang="en-US" dirty="0"/>
              <a:t> </a:t>
            </a:r>
            <a:r>
              <a:rPr lang="en-US" dirty="0" err="1"/>
              <a:t>wichtige</a:t>
            </a:r>
            <a:r>
              <a:rPr lang="en-US" dirty="0"/>
              <a:t> </a:t>
            </a:r>
            <a:r>
              <a:rPr lang="en-US" dirty="0" err="1"/>
              <a:t>Veröffentlichungen</a:t>
            </a:r>
            <a:r>
              <a:rPr lang="en-US" dirty="0"/>
              <a:t> in der </a:t>
            </a:r>
            <a:r>
              <a:rPr lang="en-US" dirty="0" err="1"/>
              <a:t>gleichen</a:t>
            </a:r>
            <a:r>
              <a:rPr lang="en-US" dirty="0"/>
              <a:t> </a:t>
            </a:r>
            <a:r>
              <a:rPr lang="en-US" dirty="0" err="1"/>
              <a:t>Ausgabe</a:t>
            </a:r>
            <a:r>
              <a:rPr lang="en-US" dirty="0"/>
              <a:t> von Physical Review Letters 1964 </a:t>
            </a:r>
            <a:r>
              <a:rPr lang="en-US" dirty="0" err="1"/>
              <a:t>über</a:t>
            </a:r>
            <a:r>
              <a:rPr lang="en-US" dirty="0"/>
              <a:t> </a:t>
            </a:r>
            <a:r>
              <a:rPr lang="en-US" dirty="0" err="1"/>
              <a:t>Erzeugung</a:t>
            </a:r>
            <a:r>
              <a:rPr lang="en-US" dirty="0"/>
              <a:t> von Masse</a:t>
            </a:r>
          </a:p>
          <a:p>
            <a:pPr lvl="2"/>
            <a:r>
              <a:rPr lang="en-US" dirty="0"/>
              <a:t>Broken Symmetry and the Mass of Gauge Vector Mesons</a:t>
            </a:r>
            <a:br>
              <a:rPr lang="en-US" dirty="0"/>
            </a:br>
            <a:r>
              <a:rPr lang="en-US" dirty="0"/>
              <a:t>Francois </a:t>
            </a:r>
            <a:r>
              <a:rPr lang="en-US" dirty="0" err="1">
                <a:solidFill>
                  <a:srgbClr val="0000FF"/>
                </a:solidFill>
              </a:rPr>
              <a:t>Englert</a:t>
            </a:r>
            <a:r>
              <a:rPr lang="en-US" dirty="0"/>
              <a:t> and Robert </a:t>
            </a:r>
            <a:r>
              <a:rPr lang="en-US" dirty="0" err="1">
                <a:solidFill>
                  <a:srgbClr val="0000FF"/>
                </a:solidFill>
              </a:rPr>
              <a:t>Brout</a:t>
            </a:r>
            <a:br>
              <a:rPr lang="en-US" dirty="0"/>
            </a:br>
            <a:r>
              <a:rPr lang="en-US" dirty="0"/>
              <a:t>Phys. Rev. </a:t>
            </a:r>
            <a:r>
              <a:rPr lang="en-US" dirty="0" err="1"/>
              <a:t>Lett</a:t>
            </a:r>
            <a:r>
              <a:rPr lang="en-US" dirty="0"/>
              <a:t>. 13, 321 (1964), </a:t>
            </a:r>
            <a:r>
              <a:rPr lang="en-US" dirty="0" err="1"/>
              <a:t>eingesendet</a:t>
            </a:r>
            <a:r>
              <a:rPr lang="en-US" dirty="0"/>
              <a:t> 26. </a:t>
            </a:r>
            <a:r>
              <a:rPr lang="en-US" dirty="0" err="1"/>
              <a:t>Juni</a:t>
            </a:r>
            <a:r>
              <a:rPr lang="en-US" dirty="0"/>
              <a:t> 1964</a:t>
            </a:r>
          </a:p>
          <a:p>
            <a:pPr lvl="2"/>
            <a:r>
              <a:rPr lang="en-US" dirty="0"/>
              <a:t>Broken Symmetries and the Masses of Gauge Bosons</a:t>
            </a:r>
            <a:br>
              <a:rPr lang="en-US" dirty="0"/>
            </a:br>
            <a:r>
              <a:rPr lang="en-US" dirty="0"/>
              <a:t>Peter W. </a:t>
            </a:r>
            <a:r>
              <a:rPr lang="en-US" dirty="0">
                <a:solidFill>
                  <a:srgbClr val="0000FF"/>
                </a:solidFill>
              </a:rPr>
              <a:t>Higgs</a:t>
            </a:r>
            <a:br>
              <a:rPr lang="en-US" dirty="0"/>
            </a:br>
            <a:r>
              <a:rPr lang="en-US" dirty="0"/>
              <a:t>Phys. Rev. </a:t>
            </a:r>
            <a:r>
              <a:rPr lang="en-US" dirty="0" err="1"/>
              <a:t>Lett</a:t>
            </a:r>
            <a:r>
              <a:rPr lang="en-US" dirty="0"/>
              <a:t>. 13, 508 (1964), </a:t>
            </a:r>
            <a:r>
              <a:rPr lang="en-US" dirty="0" err="1"/>
              <a:t>eingesendet</a:t>
            </a:r>
            <a:r>
              <a:rPr lang="en-US" dirty="0"/>
              <a:t> 31. August 1964</a:t>
            </a:r>
          </a:p>
          <a:p>
            <a:pPr lvl="2"/>
            <a:r>
              <a:rPr lang="en-US" dirty="0"/>
              <a:t>Global Conservation Laws and Massless Particles</a:t>
            </a:r>
            <a:br>
              <a:rPr lang="en-US" dirty="0"/>
            </a:br>
            <a:r>
              <a:rPr lang="en-US" dirty="0"/>
              <a:t>Gerald S. </a:t>
            </a:r>
            <a:r>
              <a:rPr lang="en-US" dirty="0" err="1">
                <a:solidFill>
                  <a:srgbClr val="0000FF"/>
                </a:solidFill>
              </a:rPr>
              <a:t>Guralnik</a:t>
            </a:r>
            <a:r>
              <a:rPr lang="en-US" dirty="0"/>
              <a:t>, Carl R. </a:t>
            </a:r>
            <a:r>
              <a:rPr lang="en-US" dirty="0">
                <a:solidFill>
                  <a:srgbClr val="0000FF"/>
                </a:solidFill>
              </a:rPr>
              <a:t>Hagen</a:t>
            </a:r>
            <a:r>
              <a:rPr lang="en-US" dirty="0"/>
              <a:t>, and Thomas W. </a:t>
            </a:r>
            <a:r>
              <a:rPr lang="en-US" dirty="0">
                <a:solidFill>
                  <a:srgbClr val="0000FF"/>
                </a:solidFill>
              </a:rPr>
              <a:t>Kibble</a:t>
            </a:r>
            <a:br>
              <a:rPr lang="en-US" dirty="0"/>
            </a:br>
            <a:r>
              <a:rPr lang="en-US" dirty="0"/>
              <a:t>Phys. Rev. </a:t>
            </a:r>
            <a:r>
              <a:rPr lang="en-US" dirty="0" err="1"/>
              <a:t>Lett</a:t>
            </a:r>
            <a:r>
              <a:rPr lang="en-US" dirty="0"/>
              <a:t>. 13, 585 (1964), </a:t>
            </a:r>
            <a:r>
              <a:rPr lang="en-US" dirty="0" err="1"/>
              <a:t>eingesendet</a:t>
            </a:r>
            <a:r>
              <a:rPr lang="en-US" dirty="0"/>
              <a:t> 12. </a:t>
            </a:r>
            <a:r>
              <a:rPr lang="en-US" dirty="0" err="1"/>
              <a:t>Oktober</a:t>
            </a:r>
            <a:r>
              <a:rPr lang="en-US" dirty="0"/>
              <a:t> 1964</a:t>
            </a:r>
          </a:p>
        </p:txBody>
      </p:sp>
      <p:pic>
        <p:nvPicPr>
          <p:cNvPr id="4" name="Picture 3" descr="1280px-AIP-Sakurai-best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920" y="4432352"/>
            <a:ext cx="4320570" cy="287587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 descr="Higgs,_Peter_(1929)_cropped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432" y="4427910"/>
            <a:ext cx="2448272" cy="286677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507759" y="4534035"/>
            <a:ext cx="4468659" cy="3016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FF00"/>
                </a:solidFill>
              </a:rPr>
              <a:t>Kibble, </a:t>
            </a:r>
            <a:r>
              <a:rPr lang="en-US" sz="1600" dirty="0" err="1">
                <a:solidFill>
                  <a:srgbClr val="FFFF00"/>
                </a:solidFill>
              </a:rPr>
              <a:t>Guralnik</a:t>
            </a:r>
            <a:r>
              <a:rPr lang="en-US" sz="1600" dirty="0">
                <a:solidFill>
                  <a:srgbClr val="FFFF00"/>
                </a:solidFill>
              </a:rPr>
              <a:t>, Hagen, </a:t>
            </a:r>
            <a:r>
              <a:rPr lang="en-US" sz="1600" dirty="0" err="1">
                <a:solidFill>
                  <a:srgbClr val="FFFF00"/>
                </a:solidFill>
              </a:rPr>
              <a:t>Englert</a:t>
            </a:r>
            <a:r>
              <a:rPr lang="en-US" sz="1600" dirty="0">
                <a:solidFill>
                  <a:srgbClr val="FFFF00"/>
                </a:solidFill>
              </a:rPr>
              <a:t>, </a:t>
            </a:r>
            <a:r>
              <a:rPr lang="en-US" sz="1600" dirty="0" err="1">
                <a:solidFill>
                  <a:srgbClr val="FFFF00"/>
                </a:solidFill>
              </a:rPr>
              <a:t>Brout</a:t>
            </a:r>
            <a:r>
              <a:rPr lang="en-US" sz="1600" baseline="30000" dirty="0">
                <a:solidFill>
                  <a:srgbClr val="FFFF00"/>
                </a:solidFill>
                <a:latin typeface="Arial"/>
                <a:cs typeface="Arial"/>
              </a:rPr>
              <a:t>†</a:t>
            </a:r>
            <a:r>
              <a:rPr lang="en-US" sz="1600" dirty="0">
                <a:solidFill>
                  <a:srgbClr val="FFFF00"/>
                </a:solidFill>
              </a:rPr>
              <a:t> (2011)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792633" y="4552182"/>
            <a:ext cx="13593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FF00"/>
                </a:solidFill>
              </a:rPr>
              <a:t>Higgs (2009)</a:t>
            </a:r>
          </a:p>
        </p:txBody>
      </p:sp>
    </p:spTree>
    <p:extLst>
      <p:ext uri="{BB962C8B-B14F-4D97-AF65-F5344CB8AC3E}">
        <p14:creationId xmlns:p14="http://schemas.microsoft.com/office/powerpoint/2010/main" val="76882711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" y="46038"/>
            <a:ext cx="10080625" cy="912812"/>
          </a:xfrm>
        </p:spPr>
        <p:txBody>
          <a:bodyPr/>
          <a:lstStyle/>
          <a:p>
            <a:r>
              <a:rPr lang="en-US" dirty="0" err="1"/>
              <a:t>Veröffentlichung</a:t>
            </a:r>
            <a:r>
              <a:rPr lang="en-US" dirty="0"/>
              <a:t> von Higgs 1964 </a:t>
            </a:r>
            <a:r>
              <a:rPr lang="en-US" sz="2000" dirty="0"/>
              <a:t>(1½ </a:t>
            </a:r>
            <a:r>
              <a:rPr lang="en-US" sz="2000" dirty="0" err="1"/>
              <a:t>Seiten</a:t>
            </a:r>
            <a:r>
              <a:rPr lang="en-US" sz="2000" dirty="0"/>
              <a:t>)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752280" y="4283893"/>
            <a:ext cx="5121970" cy="3024336"/>
          </a:xfrm>
        </p:spPr>
        <p:txBody>
          <a:bodyPr/>
          <a:lstStyle/>
          <a:p>
            <a:pPr lvl="1"/>
            <a:r>
              <a:rPr lang="en-US" dirty="0" err="1"/>
              <a:t>erste</a:t>
            </a:r>
            <a:r>
              <a:rPr lang="en-US" dirty="0"/>
              <a:t> Version </a:t>
            </a:r>
            <a:r>
              <a:rPr lang="en-US" dirty="0" err="1"/>
              <a:t>abgelehnt</a:t>
            </a:r>
            <a:endParaRPr lang="en-US" dirty="0"/>
          </a:p>
          <a:p>
            <a:pPr lvl="2"/>
            <a:r>
              <a:rPr lang="en-US" dirty="0" err="1"/>
              <a:t>Gutachter</a:t>
            </a:r>
            <a:r>
              <a:rPr lang="en-US" dirty="0"/>
              <a:t> war </a:t>
            </a:r>
            <a:r>
              <a:rPr lang="en-US" dirty="0" err="1"/>
              <a:t>Yoichiro</a:t>
            </a:r>
            <a:r>
              <a:rPr lang="en-US" dirty="0"/>
              <a:t> </a:t>
            </a:r>
            <a:r>
              <a:rPr lang="en-US" dirty="0" err="1"/>
              <a:t>Nambu</a:t>
            </a:r>
            <a:r>
              <a:rPr lang="en-US" dirty="0"/>
              <a:t>, der </a:t>
            </a:r>
            <a:r>
              <a:rPr lang="en-US" dirty="0" err="1"/>
              <a:t>vorschlug</a:t>
            </a:r>
            <a:r>
              <a:rPr lang="en-US" dirty="0"/>
              <a:t>, </a:t>
            </a:r>
            <a:r>
              <a:rPr lang="en-US" dirty="0" err="1"/>
              <a:t>einen</a:t>
            </a:r>
            <a:r>
              <a:rPr lang="en-US" dirty="0"/>
              <a:t> </a:t>
            </a:r>
            <a:r>
              <a:rPr lang="en-US" dirty="0" err="1"/>
              <a:t>Abschnitt</a:t>
            </a:r>
            <a:r>
              <a:rPr lang="en-US" dirty="0"/>
              <a:t> </a:t>
            </a:r>
            <a:r>
              <a:rPr lang="en-US" dirty="0" err="1"/>
              <a:t>über</a:t>
            </a:r>
            <a:r>
              <a:rPr lang="en-US" dirty="0"/>
              <a:t> die </a:t>
            </a:r>
            <a:r>
              <a:rPr lang="en-US" dirty="0" err="1"/>
              <a:t>Auswirkungen</a:t>
            </a:r>
            <a:r>
              <a:rPr lang="en-US" dirty="0"/>
              <a:t> der </a:t>
            </a:r>
            <a:r>
              <a:rPr lang="en-US" dirty="0" err="1"/>
              <a:t>Theorie</a:t>
            </a:r>
            <a:r>
              <a:rPr lang="en-US" dirty="0"/>
              <a:t> </a:t>
            </a:r>
            <a:r>
              <a:rPr lang="en-US" dirty="0" err="1"/>
              <a:t>hinzuzufügen</a:t>
            </a:r>
            <a:endParaRPr lang="en-US" dirty="0"/>
          </a:p>
          <a:p>
            <a:pPr lvl="2"/>
            <a:r>
              <a:rPr lang="en-US" dirty="0"/>
              <a:t>Higgs </a:t>
            </a:r>
            <a:r>
              <a:rPr lang="en-US" dirty="0" err="1"/>
              <a:t>ergänzte</a:t>
            </a:r>
            <a:r>
              <a:rPr lang="en-US" dirty="0"/>
              <a:t>, </a:t>
            </a:r>
            <a:r>
              <a:rPr lang="en-US" dirty="0" err="1"/>
              <a:t>daß</a:t>
            </a:r>
            <a:r>
              <a:rPr lang="en-US" dirty="0"/>
              <a:t> die </a:t>
            </a:r>
            <a:r>
              <a:rPr lang="en-US" dirty="0" err="1"/>
              <a:t>Anregung</a:t>
            </a:r>
            <a:r>
              <a:rPr lang="en-US" dirty="0"/>
              <a:t> des </a:t>
            </a:r>
            <a:r>
              <a:rPr lang="en-US" dirty="0" err="1"/>
              <a:t>Feldes</a:t>
            </a:r>
            <a:r>
              <a:rPr lang="en-US" dirty="0"/>
              <a:t> </a:t>
            </a:r>
            <a:r>
              <a:rPr lang="en-US" dirty="0" err="1"/>
              <a:t>zu</a:t>
            </a:r>
            <a:r>
              <a:rPr lang="en-US" dirty="0"/>
              <a:t> </a:t>
            </a:r>
            <a:r>
              <a:rPr lang="en-US" dirty="0" err="1"/>
              <a:t>einem</a:t>
            </a:r>
            <a:r>
              <a:rPr lang="en-US" dirty="0"/>
              <a:t> </a:t>
            </a:r>
            <a:r>
              <a:rPr lang="en-US" dirty="0" err="1"/>
              <a:t>neuen</a:t>
            </a:r>
            <a:r>
              <a:rPr lang="en-US" dirty="0"/>
              <a:t> </a:t>
            </a:r>
            <a:r>
              <a:rPr lang="en-US" dirty="0" err="1"/>
              <a:t>Teilchen</a:t>
            </a:r>
            <a:r>
              <a:rPr lang="en-US" dirty="0"/>
              <a:t> </a:t>
            </a:r>
            <a:r>
              <a:rPr lang="en-US" dirty="0" err="1"/>
              <a:t>führen</a:t>
            </a:r>
            <a:r>
              <a:rPr lang="en-US" dirty="0"/>
              <a:t> </a:t>
            </a:r>
            <a:r>
              <a:rPr lang="en-US" dirty="0" err="1"/>
              <a:t>würde</a:t>
            </a:r>
            <a:r>
              <a:rPr lang="en-US" dirty="0"/>
              <a:t>…</a:t>
            </a:r>
          </a:p>
          <a:p>
            <a:pPr lvl="1"/>
            <a:r>
              <a:rPr lang="en-US" dirty="0"/>
              <a:t>…</a:t>
            </a:r>
            <a:r>
              <a:rPr lang="en-US" dirty="0" err="1"/>
              <a:t>getauft</a:t>
            </a:r>
            <a:r>
              <a:rPr lang="en-US" dirty="0"/>
              <a:t> “</a:t>
            </a:r>
            <a:r>
              <a:rPr lang="en-US" dirty="0">
                <a:solidFill>
                  <a:srgbClr val="FF0000"/>
                </a:solidFill>
              </a:rPr>
              <a:t>Higgs boson</a:t>
            </a:r>
            <a:r>
              <a:rPr lang="en-US" dirty="0"/>
              <a:t>”</a:t>
            </a:r>
          </a:p>
          <a:p>
            <a:pPr lvl="2"/>
            <a:r>
              <a:rPr lang="en-US" dirty="0" err="1"/>
              <a:t>durch</a:t>
            </a:r>
            <a:r>
              <a:rPr lang="en-US" dirty="0"/>
              <a:t> </a:t>
            </a:r>
            <a:r>
              <a:rPr lang="en-US" dirty="0" err="1"/>
              <a:t>Theoretiker</a:t>
            </a:r>
            <a:r>
              <a:rPr lang="en-US" dirty="0"/>
              <a:t> Ben Lee auf der Rochester </a:t>
            </a:r>
            <a:r>
              <a:rPr lang="en-US" dirty="0" err="1"/>
              <a:t>Konferenz</a:t>
            </a:r>
            <a:r>
              <a:rPr lang="en-US" dirty="0"/>
              <a:t> 1966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826" y="1006564"/>
            <a:ext cx="4320479" cy="56962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4"/>
          <a:srcRect t="-22" b="44043"/>
          <a:stretch/>
        </p:blipFill>
        <p:spPr bwMode="auto">
          <a:xfrm>
            <a:off x="5184328" y="1023445"/>
            <a:ext cx="4320480" cy="318844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844309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688384" y="3506613"/>
            <a:ext cx="4050720" cy="36576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Deutschland und CERN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1189038"/>
            <a:ext cx="5770146" cy="5942012"/>
          </a:xfrm>
        </p:spPr>
        <p:txBody>
          <a:bodyPr/>
          <a:lstStyle/>
          <a:p>
            <a:r>
              <a:rPr lang="en-US" dirty="0"/>
              <a:t>(West-)Deutschland </a:t>
            </a:r>
            <a:r>
              <a:rPr lang="en-US" dirty="0" err="1"/>
              <a:t>ist</a:t>
            </a:r>
            <a:r>
              <a:rPr lang="en-US" dirty="0"/>
              <a:t> </a:t>
            </a:r>
            <a:r>
              <a:rPr lang="en-US" dirty="0" err="1"/>
              <a:t>einer</a:t>
            </a:r>
            <a:r>
              <a:rPr lang="en-US" dirty="0"/>
              <a:t> der </a:t>
            </a:r>
            <a:r>
              <a:rPr lang="en-US" dirty="0" err="1"/>
              <a:t>ersten</a:t>
            </a:r>
            <a:r>
              <a:rPr lang="en-US" dirty="0"/>
              <a:t> 12 CERN </a:t>
            </a:r>
            <a:r>
              <a:rPr lang="en-US" dirty="0" err="1"/>
              <a:t>Gründerstaaten</a:t>
            </a:r>
            <a:r>
              <a:rPr lang="en-US" dirty="0"/>
              <a:t> (1954)</a:t>
            </a:r>
          </a:p>
          <a:p>
            <a:pPr lvl="1"/>
            <a:r>
              <a:rPr lang="en-US" dirty="0"/>
              <a:t>Werner Heisenberg (</a:t>
            </a:r>
            <a:r>
              <a:rPr lang="en-US" dirty="0" err="1"/>
              <a:t>Nobelpreisträger</a:t>
            </a:r>
            <a:r>
              <a:rPr lang="en-US" dirty="0"/>
              <a:t> 1932) </a:t>
            </a:r>
            <a:r>
              <a:rPr lang="en-US" sz="1400" dirty="0"/>
              <a:t>(</a:t>
            </a:r>
            <a:r>
              <a:rPr lang="en-US" sz="1400" dirty="0" err="1"/>
              <a:t>unterzeichnete</a:t>
            </a:r>
            <a:r>
              <a:rPr lang="en-US" sz="1400" dirty="0"/>
              <a:t> CERN </a:t>
            </a:r>
            <a:r>
              <a:rPr lang="en-US" sz="1400" dirty="0" err="1"/>
              <a:t>Vertragsurkunde</a:t>
            </a:r>
            <a:r>
              <a:rPr lang="en-US" sz="1400" dirty="0"/>
              <a:t>)</a:t>
            </a:r>
            <a:endParaRPr lang="en-US" dirty="0"/>
          </a:p>
          <a:p>
            <a:r>
              <a:rPr lang="en-US" dirty="0" err="1"/>
              <a:t>Teilchenphysik</a:t>
            </a:r>
            <a:r>
              <a:rPr lang="en-US" dirty="0"/>
              <a:t> </a:t>
            </a:r>
            <a:r>
              <a:rPr lang="en-US" dirty="0" err="1"/>
              <a:t>hatte</a:t>
            </a:r>
            <a:r>
              <a:rPr lang="en-US" dirty="0"/>
              <a:t> </a:t>
            </a:r>
            <a:r>
              <a:rPr lang="en-US" dirty="0" err="1"/>
              <a:t>immer</a:t>
            </a:r>
            <a:r>
              <a:rPr lang="en-US" dirty="0"/>
              <a:t> </a:t>
            </a:r>
            <a:r>
              <a:rPr lang="en-US" dirty="0" err="1"/>
              <a:t>eine</a:t>
            </a:r>
            <a:r>
              <a:rPr lang="en-US" dirty="0"/>
              <a:t> </a:t>
            </a:r>
            <a:r>
              <a:rPr lang="en-US" dirty="0" err="1"/>
              <a:t>hohe</a:t>
            </a:r>
            <a:r>
              <a:rPr lang="en-US" dirty="0"/>
              <a:t> </a:t>
            </a:r>
            <a:r>
              <a:rPr lang="en-US" dirty="0" err="1"/>
              <a:t>Bedeutung</a:t>
            </a:r>
            <a:r>
              <a:rPr lang="en-US" dirty="0"/>
              <a:t> in Deutschland</a:t>
            </a:r>
          </a:p>
          <a:p>
            <a:pPr lvl="1"/>
            <a:r>
              <a:rPr lang="en-US" dirty="0" err="1"/>
              <a:t>Nationales</a:t>
            </a:r>
            <a:r>
              <a:rPr lang="en-US" dirty="0"/>
              <a:t> Labor: DESY (HH, </a:t>
            </a:r>
            <a:r>
              <a:rPr lang="en-US" dirty="0" err="1"/>
              <a:t>Zeuthen</a:t>
            </a:r>
            <a:r>
              <a:rPr lang="en-US" dirty="0"/>
              <a:t>)</a:t>
            </a:r>
          </a:p>
          <a:p>
            <a:pPr lvl="1"/>
            <a:r>
              <a:rPr lang="en-US" dirty="0" err="1"/>
              <a:t>Internationales</a:t>
            </a:r>
            <a:r>
              <a:rPr lang="en-US" dirty="0"/>
              <a:t> Labor </a:t>
            </a:r>
            <a:r>
              <a:rPr lang="en-US" dirty="0" err="1"/>
              <a:t>mit</a:t>
            </a:r>
            <a:r>
              <a:rPr lang="en-US" dirty="0"/>
              <a:t> starker </a:t>
            </a:r>
            <a:r>
              <a:rPr lang="en-US" dirty="0" err="1"/>
              <a:t>deutscher</a:t>
            </a:r>
            <a:r>
              <a:rPr lang="en-US" dirty="0"/>
              <a:t> </a:t>
            </a:r>
            <a:r>
              <a:rPr lang="en-US" dirty="0" err="1"/>
              <a:t>Beteiligung</a:t>
            </a:r>
            <a:r>
              <a:rPr lang="en-US" dirty="0"/>
              <a:t>: CERN</a:t>
            </a:r>
          </a:p>
          <a:p>
            <a:r>
              <a:rPr lang="en-US" dirty="0" err="1"/>
              <a:t>Zwei</a:t>
            </a:r>
            <a:r>
              <a:rPr lang="en-US" dirty="0"/>
              <a:t> deutsche CERN General- </a:t>
            </a:r>
            <a:r>
              <a:rPr lang="en-US" dirty="0" err="1"/>
              <a:t>Direktoren</a:t>
            </a:r>
            <a:r>
              <a:rPr lang="en-US" dirty="0"/>
              <a:t> </a:t>
            </a:r>
            <a:r>
              <a:rPr lang="en-US" sz="1400" dirty="0"/>
              <a:t>(</a:t>
            </a:r>
            <a:r>
              <a:rPr lang="en-US" sz="1400" dirty="0" err="1"/>
              <a:t>beide</a:t>
            </a:r>
            <a:r>
              <a:rPr lang="en-US" sz="1400" dirty="0"/>
              <a:t> </a:t>
            </a:r>
            <a:r>
              <a:rPr lang="en-US" sz="1400" dirty="0" err="1"/>
              <a:t>vormals</a:t>
            </a:r>
            <a:r>
              <a:rPr lang="en-US" sz="1400" dirty="0"/>
              <a:t> DESY)</a:t>
            </a:r>
          </a:p>
          <a:p>
            <a:pPr lvl="1"/>
            <a:r>
              <a:rPr lang="en-US" dirty="0" err="1">
                <a:solidFill>
                  <a:srgbClr val="FF0000"/>
                </a:solidFill>
              </a:rPr>
              <a:t>Herwig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Schopper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(1981 – 1988)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Rolf-Dieter </a:t>
            </a:r>
            <a:r>
              <a:rPr lang="en-US" dirty="0" err="1">
                <a:solidFill>
                  <a:srgbClr val="FF0000"/>
                </a:solidFill>
              </a:rPr>
              <a:t>Heuer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(2009 – 2015)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6044784" y="4153892"/>
            <a:ext cx="1465200" cy="408240"/>
          </a:xfrm>
          <a:prstGeom prst="rect">
            <a:avLst/>
          </a:prstGeom>
          <a:noFill/>
          <a:ln w="36720">
            <a:solidFill>
              <a:srgbClr val="0000FF"/>
            </a:solidFill>
            <a:prstDash val="solid"/>
          </a:ln>
        </p:spPr>
        <p:txBody>
          <a:bodyPr vert="horz" lIns="18000" tIns="18000" rIns="18000" bIns="18000" anchor="ctr" anchorCtr="1" compatLnSpc="0"/>
          <a:lstStyle/>
          <a:p>
            <a:pPr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>
              <a:solidFill>
                <a:srgbClr val="000000"/>
              </a:solidFill>
              <a:latin typeface="Times" pitchFamily="18"/>
              <a:ea typeface="HG Mincho Light J" pitchFamily="2"/>
              <a:cs typeface="Tahoma" pitchFamily="2"/>
            </a:endParaRPr>
          </a:p>
        </p:txBody>
      </p:sp>
      <p:pic>
        <p:nvPicPr>
          <p:cNvPr id="4" name="Picture 15" descr="688px-Werner_Heisenberg_Briefmark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6912520" y="1015025"/>
            <a:ext cx="2592288" cy="226075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Straight Connector 7"/>
          <p:cNvSpPr/>
          <p:nvPr/>
        </p:nvSpPr>
        <p:spPr>
          <a:xfrm>
            <a:off x="5400352" y="2967642"/>
            <a:ext cx="864096" cy="884205"/>
          </a:xfrm>
          <a:prstGeom prst="line">
            <a:avLst/>
          </a:prstGeom>
          <a:noFill/>
          <a:ln w="18360">
            <a:solidFill>
              <a:srgbClr val="0000FF"/>
            </a:solidFill>
            <a:prstDash val="solid"/>
            <a:tailEnd type="arrow"/>
          </a:ln>
        </p:spPr>
        <p:txBody>
          <a:bodyPr vert="horz" lIns="9000" tIns="9000" rIns="9000" bIns="9000" anchor="ctr" anchorCtr="1" compatLnSpc="0"/>
          <a:lstStyle/>
          <a:p>
            <a:pPr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>
              <a:solidFill>
                <a:srgbClr val="000000"/>
              </a:solidFill>
              <a:latin typeface="Times" pitchFamily="18"/>
              <a:ea typeface="HG Mincho Light J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4714727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Higgs-</a:t>
            </a:r>
            <a:r>
              <a:rPr lang="en-US" altLang="en-US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Mechanismus</a:t>
            </a:r>
            <a:endParaRPr lang="en-US" alt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Das </a:t>
            </a:r>
            <a:r>
              <a:rPr lang="en-US" altLang="en-US" dirty="0" err="1"/>
              <a:t>Standardmodell</a:t>
            </a:r>
            <a:r>
              <a:rPr lang="en-US" altLang="en-US" dirty="0"/>
              <a:t> </a:t>
            </a:r>
            <a:r>
              <a:rPr lang="en-US" altLang="en-US" dirty="0" err="1"/>
              <a:t>ist</a:t>
            </a:r>
            <a:r>
              <a:rPr lang="en-US" altLang="en-US" dirty="0"/>
              <a:t> (war) fast </a:t>
            </a:r>
            <a:r>
              <a:rPr lang="en-US" altLang="en-US" dirty="0" err="1"/>
              <a:t>komplett</a:t>
            </a:r>
            <a:endParaRPr lang="en-US" altLang="en-US" dirty="0"/>
          </a:p>
          <a:p>
            <a:pPr lvl="1"/>
            <a:r>
              <a:rPr lang="en-US" altLang="en-US" dirty="0" err="1"/>
              <a:t>alle</a:t>
            </a:r>
            <a:r>
              <a:rPr lang="en-US" altLang="en-US" dirty="0"/>
              <a:t> </a:t>
            </a:r>
            <a:r>
              <a:rPr lang="en-US" altLang="en-US" dirty="0" err="1"/>
              <a:t>Materie</a:t>
            </a:r>
            <a:r>
              <a:rPr lang="en-US" altLang="en-US" dirty="0"/>
              <a:t>- und </a:t>
            </a:r>
            <a:r>
              <a:rPr lang="en-US" altLang="en-US" dirty="0" err="1"/>
              <a:t>Kraftteilchen</a:t>
            </a:r>
            <a:r>
              <a:rPr lang="en-US" altLang="en-US" dirty="0"/>
              <a:t> </a:t>
            </a:r>
            <a:r>
              <a:rPr lang="en-US" altLang="en-US" dirty="0" err="1"/>
              <a:t>wurden</a:t>
            </a:r>
            <a:r>
              <a:rPr lang="en-US" altLang="en-US" dirty="0"/>
              <a:t> </a:t>
            </a:r>
            <a:r>
              <a:rPr lang="en-US" altLang="en-US" dirty="0" err="1"/>
              <a:t>gefunden</a:t>
            </a:r>
            <a:endParaRPr lang="en-US" altLang="en-US" dirty="0"/>
          </a:p>
          <a:p>
            <a:pPr lvl="2"/>
            <a:r>
              <a:rPr lang="en-US" altLang="en-US" dirty="0" err="1"/>
              <a:t>zuletzt</a:t>
            </a:r>
            <a:r>
              <a:rPr lang="en-US" altLang="en-US" dirty="0"/>
              <a:t>: top-quark (1995), tau-neutrino (2000)</a:t>
            </a:r>
          </a:p>
          <a:p>
            <a:pPr lvl="1"/>
            <a:r>
              <a:rPr lang="en-US" altLang="en-US" dirty="0" err="1">
                <a:solidFill>
                  <a:srgbClr val="FF0000"/>
                </a:solidFill>
              </a:rPr>
              <a:t>aber</a:t>
            </a:r>
            <a:r>
              <a:rPr lang="en-US" altLang="en-US" dirty="0">
                <a:solidFill>
                  <a:srgbClr val="FF0000"/>
                </a:solidFill>
              </a:rPr>
              <a:t>: </a:t>
            </a:r>
            <a:r>
              <a:rPr lang="en-US" altLang="en-US" dirty="0" err="1">
                <a:solidFill>
                  <a:srgbClr val="FF0000"/>
                </a:solidFill>
              </a:rPr>
              <a:t>alle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 dirty="0" err="1">
                <a:solidFill>
                  <a:srgbClr val="FF0000"/>
                </a:solidFill>
              </a:rPr>
              <a:t>Teilchen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 dirty="0" err="1">
                <a:solidFill>
                  <a:srgbClr val="FF0000"/>
                </a:solidFill>
              </a:rPr>
              <a:t>haben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 dirty="0" err="1">
                <a:solidFill>
                  <a:srgbClr val="FF0000"/>
                </a:solidFill>
              </a:rPr>
              <a:t>im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 dirty="0" err="1">
                <a:solidFill>
                  <a:srgbClr val="FF0000"/>
                </a:solidFill>
              </a:rPr>
              <a:t>Standardmodell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 dirty="0" err="1">
                <a:solidFill>
                  <a:srgbClr val="FF0000"/>
                </a:solidFill>
              </a:rPr>
              <a:t>keine</a:t>
            </a:r>
            <a:r>
              <a:rPr lang="en-US" altLang="en-US" dirty="0">
                <a:solidFill>
                  <a:srgbClr val="FF0000"/>
                </a:solidFill>
              </a:rPr>
              <a:t> Masse</a:t>
            </a:r>
          </a:p>
          <a:p>
            <a:r>
              <a:rPr lang="en-US" altLang="en-US" dirty="0" err="1"/>
              <a:t>Idee</a:t>
            </a:r>
            <a:r>
              <a:rPr lang="en-US" altLang="en-US" dirty="0"/>
              <a:t> von Peter Higgs (1964) und </a:t>
            </a:r>
            <a:r>
              <a:rPr lang="en-US" altLang="en-US" dirty="0" err="1"/>
              <a:t>anderen</a:t>
            </a:r>
            <a:endParaRPr lang="en-US" altLang="en-US" dirty="0"/>
          </a:p>
          <a:p>
            <a:pPr lvl="1"/>
            <a:r>
              <a:rPr lang="de-DE" dirty="0">
                <a:solidFill>
                  <a:srgbClr val="FF0000"/>
                </a:solidFill>
              </a:rPr>
              <a:t>Das Vakuum ist nie leer, sondern immer erfüllt mit einem </a:t>
            </a:r>
            <a:r>
              <a:rPr lang="de-DE" dirty="0" err="1">
                <a:solidFill>
                  <a:srgbClr val="FF0000"/>
                </a:solidFill>
              </a:rPr>
              <a:t>Higgs</a:t>
            </a:r>
            <a:r>
              <a:rPr lang="de-DE" dirty="0">
                <a:solidFill>
                  <a:srgbClr val="FF0000"/>
                </a:solidFill>
              </a:rPr>
              <a:t>-Feld</a:t>
            </a:r>
          </a:p>
          <a:p>
            <a:pPr lvl="2"/>
            <a:r>
              <a:rPr lang="de-DE" dirty="0" err="1"/>
              <a:t>Higgs</a:t>
            </a:r>
            <a:r>
              <a:rPr lang="de-DE" dirty="0"/>
              <a:t>-Feld ähnlich elektrischem Feld oder Magnetfeld</a:t>
            </a:r>
          </a:p>
          <a:p>
            <a:pPr lvl="1"/>
            <a:r>
              <a:rPr lang="en-US" dirty="0"/>
              <a:t>Das Higgs-</a:t>
            </a:r>
            <a:r>
              <a:rPr lang="de-DE" dirty="0"/>
              <a:t>Feld existiert überall im gesamten Universum</a:t>
            </a:r>
            <a:endParaRPr lang="en-US" altLang="en-US" dirty="0">
              <a:solidFill>
                <a:srgbClr val="0000FF"/>
              </a:solidFill>
            </a:endParaRPr>
          </a:p>
          <a:p>
            <a:pPr lvl="2"/>
            <a:r>
              <a:rPr lang="en-US" altLang="en-US" dirty="0" err="1">
                <a:solidFill>
                  <a:srgbClr val="0000FF"/>
                </a:solidFill>
              </a:rPr>
              <a:t>zun</a:t>
            </a:r>
            <a:r>
              <a:rPr lang="de-DE" altLang="en-US" dirty="0" err="1">
                <a:solidFill>
                  <a:srgbClr val="0000FF"/>
                </a:solidFill>
              </a:rPr>
              <a:t>ächst</a:t>
            </a:r>
            <a:r>
              <a:rPr lang="de-DE" altLang="en-US" dirty="0">
                <a:solidFill>
                  <a:srgbClr val="0000FF"/>
                </a:solidFill>
              </a:rPr>
              <a:t> </a:t>
            </a:r>
            <a:r>
              <a:rPr lang="en-US" altLang="en-US" dirty="0" err="1">
                <a:solidFill>
                  <a:srgbClr val="0000FF"/>
                </a:solidFill>
              </a:rPr>
              <a:t>masselose</a:t>
            </a:r>
            <a:r>
              <a:rPr lang="en-US" altLang="en-US" dirty="0">
                <a:solidFill>
                  <a:srgbClr val="0000FF"/>
                </a:solidFill>
              </a:rPr>
              <a:t> </a:t>
            </a:r>
            <a:r>
              <a:rPr lang="en-US" altLang="en-US" dirty="0" err="1">
                <a:solidFill>
                  <a:srgbClr val="0000FF"/>
                </a:solidFill>
              </a:rPr>
              <a:t>Teilchen</a:t>
            </a:r>
            <a:r>
              <a:rPr lang="en-US" altLang="en-US" dirty="0">
                <a:solidFill>
                  <a:srgbClr val="0000FF"/>
                </a:solidFill>
              </a:rPr>
              <a:t> </a:t>
            </a:r>
            <a:r>
              <a:rPr lang="en-US" altLang="en-US" dirty="0" err="1">
                <a:solidFill>
                  <a:srgbClr val="0000FF"/>
                </a:solidFill>
              </a:rPr>
              <a:t>wechselwirken</a:t>
            </a:r>
            <a:r>
              <a:rPr lang="en-US" altLang="en-US" dirty="0">
                <a:solidFill>
                  <a:srgbClr val="0000FF"/>
                </a:solidFill>
              </a:rPr>
              <a:t> </a:t>
            </a:r>
            <a:r>
              <a:rPr lang="en-US" altLang="en-US" dirty="0" err="1">
                <a:solidFill>
                  <a:srgbClr val="0000FF"/>
                </a:solidFill>
              </a:rPr>
              <a:t>ständig</a:t>
            </a:r>
            <a:r>
              <a:rPr lang="en-US" altLang="en-US" dirty="0">
                <a:solidFill>
                  <a:srgbClr val="0000FF"/>
                </a:solidFill>
              </a:rPr>
              <a:t> </a:t>
            </a:r>
            <a:r>
              <a:rPr lang="en-US" altLang="en-US" dirty="0" err="1">
                <a:solidFill>
                  <a:srgbClr val="0000FF"/>
                </a:solidFill>
              </a:rPr>
              <a:t>mit</a:t>
            </a:r>
            <a:r>
              <a:rPr lang="en-US" altLang="en-US" dirty="0">
                <a:solidFill>
                  <a:srgbClr val="0000FF"/>
                </a:solidFill>
              </a:rPr>
              <a:t> </a:t>
            </a:r>
            <a:r>
              <a:rPr lang="en-US" altLang="en-US" dirty="0" err="1">
                <a:solidFill>
                  <a:srgbClr val="0000FF"/>
                </a:solidFill>
              </a:rPr>
              <a:t>dem</a:t>
            </a:r>
            <a:r>
              <a:rPr lang="en-US" altLang="en-US" dirty="0">
                <a:solidFill>
                  <a:srgbClr val="0000FF"/>
                </a:solidFill>
              </a:rPr>
              <a:t> </a:t>
            </a:r>
            <a:r>
              <a:rPr lang="en-US" altLang="en-US" dirty="0">
                <a:solidFill>
                  <a:srgbClr val="FF0000"/>
                </a:solidFill>
              </a:rPr>
              <a:t>Higgs-Feld</a:t>
            </a:r>
          </a:p>
          <a:p>
            <a:pPr lvl="2"/>
            <a:r>
              <a:rPr lang="en-US" altLang="en-US" dirty="0" err="1">
                <a:solidFill>
                  <a:srgbClr val="0000FF"/>
                </a:solidFill>
              </a:rPr>
              <a:t>Wechselwirkung</a:t>
            </a:r>
            <a:r>
              <a:rPr lang="en-US" altLang="en-US" dirty="0">
                <a:solidFill>
                  <a:srgbClr val="0000FF"/>
                </a:solidFill>
              </a:rPr>
              <a:t> </a:t>
            </a:r>
            <a:r>
              <a:rPr lang="en-US" altLang="en-US" dirty="0" err="1">
                <a:solidFill>
                  <a:srgbClr val="0000FF"/>
                </a:solidFill>
              </a:rPr>
              <a:t>verursacht</a:t>
            </a:r>
            <a:r>
              <a:rPr lang="en-US" altLang="en-US" dirty="0">
                <a:solidFill>
                  <a:srgbClr val="0000FF"/>
                </a:solidFill>
              </a:rPr>
              <a:t> “</a:t>
            </a:r>
            <a:r>
              <a:rPr lang="en-US" altLang="ja-JP" dirty="0" err="1">
                <a:solidFill>
                  <a:srgbClr val="0000FF"/>
                </a:solidFill>
              </a:rPr>
              <a:t>Trägheit</a:t>
            </a:r>
            <a:r>
              <a:rPr lang="en-US" altLang="en-US" dirty="0">
                <a:solidFill>
                  <a:srgbClr val="0000FF"/>
                </a:solidFill>
              </a:rPr>
              <a:t>”</a:t>
            </a:r>
            <a:r>
              <a:rPr lang="en-US" altLang="ja-JP" dirty="0">
                <a:solidFill>
                  <a:srgbClr val="0000FF"/>
                </a:solidFill>
              </a:rPr>
              <a:t> = </a:t>
            </a:r>
            <a:r>
              <a:rPr lang="en-US" altLang="ja-JP" dirty="0" err="1">
                <a:solidFill>
                  <a:srgbClr val="0000FF"/>
                </a:solidFill>
              </a:rPr>
              <a:t>Teilchen</a:t>
            </a:r>
            <a:r>
              <a:rPr lang="en-US" altLang="ja-JP" dirty="0">
                <a:solidFill>
                  <a:srgbClr val="0000FF"/>
                </a:solidFill>
              </a:rPr>
              <a:t> </a:t>
            </a:r>
            <a:r>
              <a:rPr lang="en-US" altLang="ja-JP" dirty="0" err="1">
                <a:solidFill>
                  <a:srgbClr val="0000FF"/>
                </a:solidFill>
              </a:rPr>
              <a:t>erhält</a:t>
            </a:r>
            <a:r>
              <a:rPr lang="en-US" altLang="ja-JP" dirty="0">
                <a:solidFill>
                  <a:srgbClr val="0000FF"/>
                </a:solidFill>
              </a:rPr>
              <a:t> </a:t>
            </a:r>
            <a:r>
              <a:rPr lang="en-US" altLang="ja-JP" dirty="0" err="1">
                <a:solidFill>
                  <a:srgbClr val="0000FF"/>
                </a:solidFill>
              </a:rPr>
              <a:t>träge</a:t>
            </a:r>
            <a:r>
              <a:rPr lang="en-US" altLang="ja-JP" dirty="0">
                <a:solidFill>
                  <a:srgbClr val="0000FF"/>
                </a:solidFill>
              </a:rPr>
              <a:t> Masse</a:t>
            </a:r>
          </a:p>
        </p:txBody>
      </p:sp>
      <p:pic>
        <p:nvPicPr>
          <p:cNvPr id="4" name="Picture 1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7802" y="1076325"/>
            <a:ext cx="1649413" cy="12446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5" name="Text Box 19"/>
          <p:cNvSpPr txBox="1">
            <a:spLocks noChangeArrowheads="1"/>
          </p:cNvSpPr>
          <p:nvPr/>
        </p:nvSpPr>
        <p:spPr bwMode="auto">
          <a:xfrm>
            <a:off x="7704140" y="944565"/>
            <a:ext cx="1152525" cy="314325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" tIns="19440" rIns="9000" bIns="9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hangingPunct="0">
              <a:lnSpc>
                <a:spcPct val="96000"/>
              </a:lnSpc>
              <a:buSzPct val="100000"/>
              <a:defRPr/>
            </a:pPr>
            <a:r>
              <a:rPr lang="en-US" sz="1400" b="1" dirty="0">
                <a:solidFill>
                  <a:srgbClr val="0000FF"/>
                </a:solidFill>
                <a:latin typeface="Luxi Sans" charset="0"/>
              </a:rPr>
              <a:t> Peter Higgs</a:t>
            </a:r>
            <a:r>
              <a:rPr lang="en-US" sz="1400" b="1" dirty="0">
                <a:solidFill>
                  <a:srgbClr val="FF00FF"/>
                </a:solidFill>
                <a:latin typeface="Luxi Sans" charset="0"/>
              </a:rPr>
              <a:t>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8003" y="5493790"/>
            <a:ext cx="2889467" cy="1735848"/>
          </a:xfrm>
          <a:prstGeom prst="rect">
            <a:avLst/>
          </a:prstGeom>
          <a:noFill/>
          <a:ln w="19050">
            <a:solidFill>
              <a:srgbClr val="C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55936" y="5508029"/>
            <a:ext cx="2952328" cy="1622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err="1">
                <a:solidFill>
                  <a:schemeClr val="tx1"/>
                </a:solidFill>
                <a:latin typeface="Luxi Sans" charset="0"/>
              </a:rPr>
              <a:t>keine</a:t>
            </a:r>
            <a:r>
              <a:rPr lang="en-US" sz="1400" b="1" dirty="0">
                <a:solidFill>
                  <a:schemeClr val="tx1"/>
                </a:solidFill>
                <a:latin typeface="Luxi Sans" charset="0"/>
              </a:rPr>
              <a:t> Masse: Photon</a:t>
            </a:r>
          </a:p>
          <a:p>
            <a:pPr lvl="1" algn="r"/>
            <a:endParaRPr lang="en-US" sz="1000" b="1" dirty="0">
              <a:solidFill>
                <a:schemeClr val="accent2"/>
              </a:solidFill>
              <a:latin typeface="Luxi Sans" charset="0"/>
            </a:endParaRPr>
          </a:p>
          <a:p>
            <a:pPr lvl="1" algn="r"/>
            <a:endParaRPr lang="en-US" sz="1000" b="1" dirty="0">
              <a:solidFill>
                <a:schemeClr val="accent2"/>
              </a:solidFill>
              <a:latin typeface="Luxi Sans" charset="0"/>
            </a:endParaRPr>
          </a:p>
          <a:p>
            <a:pPr algn="r"/>
            <a:r>
              <a:rPr lang="en-US" sz="1400" b="1" dirty="0" err="1">
                <a:solidFill>
                  <a:srgbClr val="FF0000"/>
                </a:solidFill>
                <a:latin typeface="Luxi Sans" charset="0"/>
              </a:rPr>
              <a:t>geringe</a:t>
            </a:r>
            <a:r>
              <a:rPr lang="en-US" sz="1400" b="1" dirty="0">
                <a:solidFill>
                  <a:srgbClr val="FF0000"/>
                </a:solidFill>
                <a:latin typeface="Luxi Sans" charset="0"/>
              </a:rPr>
              <a:t> Masse: </a:t>
            </a:r>
            <a:r>
              <a:rPr lang="en-US" sz="1400" b="1" dirty="0" err="1">
                <a:solidFill>
                  <a:srgbClr val="FF0000"/>
                </a:solidFill>
                <a:latin typeface="Luxi Sans" charset="0"/>
              </a:rPr>
              <a:t>Elektron</a:t>
            </a:r>
            <a:endParaRPr lang="en-US" sz="1400" b="1" dirty="0">
              <a:solidFill>
                <a:srgbClr val="FF0000"/>
              </a:solidFill>
              <a:latin typeface="Luxi Sans" charset="0"/>
            </a:endParaRPr>
          </a:p>
          <a:p>
            <a:pPr algn="r"/>
            <a:endParaRPr lang="en-US" sz="1000" b="1" dirty="0">
              <a:solidFill>
                <a:schemeClr val="accent2"/>
              </a:solidFill>
              <a:latin typeface="Luxi Sans" charset="0"/>
            </a:endParaRPr>
          </a:p>
          <a:p>
            <a:pPr algn="r"/>
            <a:endParaRPr lang="en-US" sz="1000" b="1" dirty="0">
              <a:solidFill>
                <a:schemeClr val="accent2"/>
              </a:solidFill>
              <a:latin typeface="Luxi Sans" charset="0"/>
            </a:endParaRPr>
          </a:p>
          <a:p>
            <a:pPr algn="r"/>
            <a:r>
              <a:rPr lang="en-US" sz="1400" b="1" dirty="0" err="1">
                <a:solidFill>
                  <a:srgbClr val="0070C0"/>
                </a:solidFill>
                <a:latin typeface="Luxi Sans" charset="0"/>
              </a:rPr>
              <a:t>mittelschwere</a:t>
            </a:r>
            <a:r>
              <a:rPr lang="en-US" sz="1400" b="1" dirty="0">
                <a:solidFill>
                  <a:srgbClr val="0070C0"/>
                </a:solidFill>
                <a:latin typeface="Luxi Sans" charset="0"/>
              </a:rPr>
              <a:t> Masse: </a:t>
            </a:r>
            <a:r>
              <a:rPr lang="en-US" sz="1400" b="1" dirty="0" err="1">
                <a:solidFill>
                  <a:srgbClr val="0070C0"/>
                </a:solidFill>
                <a:latin typeface="Luxi Sans" charset="0"/>
              </a:rPr>
              <a:t>Myon</a:t>
            </a:r>
            <a:endParaRPr lang="en-US" sz="1400" b="1" dirty="0">
              <a:solidFill>
                <a:srgbClr val="0070C0"/>
              </a:solidFill>
              <a:latin typeface="Luxi Sans" charset="0"/>
            </a:endParaRPr>
          </a:p>
          <a:p>
            <a:pPr algn="r"/>
            <a:endParaRPr lang="en-US" sz="1000" b="1" dirty="0">
              <a:solidFill>
                <a:schemeClr val="accent2"/>
              </a:solidFill>
              <a:latin typeface="Luxi Sans" charset="0"/>
            </a:endParaRPr>
          </a:p>
          <a:p>
            <a:pPr algn="r"/>
            <a:endParaRPr lang="en-US" sz="1000" b="1" dirty="0">
              <a:solidFill>
                <a:schemeClr val="accent2"/>
              </a:solidFill>
              <a:latin typeface="Luxi Sans" charset="0"/>
            </a:endParaRPr>
          </a:p>
          <a:p>
            <a:pPr algn="r"/>
            <a:r>
              <a:rPr lang="en-US" sz="1400" b="1" dirty="0" err="1">
                <a:solidFill>
                  <a:srgbClr val="00B050"/>
                </a:solidFill>
                <a:latin typeface="Luxi Sans" charset="0"/>
              </a:rPr>
              <a:t>sehr</a:t>
            </a:r>
            <a:r>
              <a:rPr lang="en-US" sz="1400" b="1" dirty="0">
                <a:solidFill>
                  <a:srgbClr val="00B050"/>
                </a:solidFill>
                <a:latin typeface="Luxi Sans" charset="0"/>
              </a:rPr>
              <a:t> </a:t>
            </a:r>
            <a:r>
              <a:rPr lang="en-US" sz="1400" b="1" dirty="0" err="1">
                <a:solidFill>
                  <a:srgbClr val="00B050"/>
                </a:solidFill>
                <a:latin typeface="Luxi Sans" charset="0"/>
              </a:rPr>
              <a:t>schwere</a:t>
            </a:r>
            <a:r>
              <a:rPr lang="en-US" sz="1400" b="1" dirty="0">
                <a:solidFill>
                  <a:srgbClr val="00B050"/>
                </a:solidFill>
                <a:latin typeface="Luxi Sans" charset="0"/>
              </a:rPr>
              <a:t> Masse: Top-Quark</a:t>
            </a:r>
            <a:endParaRPr lang="en-GB" sz="1400" b="1" dirty="0">
              <a:solidFill>
                <a:srgbClr val="00B050"/>
              </a:solidFill>
              <a:latin typeface="Luxi Sans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99316" y="6878881"/>
            <a:ext cx="1377300" cy="3277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xi Sans" charset="0"/>
              </a:rPr>
              <a:t>Higgs-Feld</a:t>
            </a:r>
            <a:endParaRPr lang="en-GB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xi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732040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Higgs-Feld </a:t>
            </a:r>
            <a:r>
              <a:rPr lang="en-US" altLang="en-US" dirty="0">
                <a:sym typeface="Wingdings" panose="05000000000000000000" pitchFamily="2" charset="2"/>
              </a:rPr>
              <a:t> </a:t>
            </a:r>
            <a:r>
              <a:rPr lang="en-US" altLang="en-US" dirty="0"/>
              <a:t>Higgs-</a:t>
            </a:r>
            <a:r>
              <a:rPr lang="en-US" altLang="en-US" dirty="0" err="1"/>
              <a:t>Teilchen</a:t>
            </a:r>
            <a:endParaRPr lang="en-US" alt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>
                <a:solidFill>
                  <a:srgbClr val="0000FF"/>
                </a:solidFill>
              </a:rPr>
              <a:t>Dave Miller </a:t>
            </a:r>
            <a:r>
              <a:rPr lang="en-US" altLang="en-US" dirty="0"/>
              <a:t>(UC London) 1993 </a:t>
            </a:r>
            <a:r>
              <a:rPr lang="en-US" altLang="en-US" dirty="0" err="1"/>
              <a:t>zum</a:t>
            </a:r>
            <a:r>
              <a:rPr lang="en-US" altLang="en-US" dirty="0"/>
              <a:t> </a:t>
            </a:r>
            <a:r>
              <a:rPr lang="en-US" altLang="en-US" dirty="0" err="1"/>
              <a:t>damaligen</a:t>
            </a:r>
            <a:r>
              <a:rPr lang="en-US" altLang="en-US" dirty="0"/>
              <a:t> </a:t>
            </a:r>
            <a:r>
              <a:rPr lang="en-US" altLang="en-US" dirty="0" err="1"/>
              <a:t>britischen</a:t>
            </a:r>
            <a:r>
              <a:rPr lang="en-US" altLang="en-US" dirty="0"/>
              <a:t> </a:t>
            </a:r>
            <a:r>
              <a:rPr lang="en-US" altLang="en-US" dirty="0" err="1"/>
              <a:t>Wissenschaftsminister</a:t>
            </a:r>
            <a:r>
              <a:rPr lang="en-US" altLang="en-US" dirty="0"/>
              <a:t> auf </a:t>
            </a:r>
            <a:r>
              <a:rPr lang="en-US" altLang="en-US" dirty="0" err="1"/>
              <a:t>dessen</a:t>
            </a:r>
            <a:r>
              <a:rPr lang="en-US" altLang="en-US" dirty="0"/>
              <a:t> </a:t>
            </a:r>
            <a:r>
              <a:rPr lang="en-US" altLang="en-US" dirty="0" err="1"/>
              <a:t>Frage</a:t>
            </a:r>
            <a:r>
              <a:rPr lang="en-US" altLang="en-US" dirty="0"/>
              <a:t> </a:t>
            </a:r>
            <a:r>
              <a:rPr lang="en-US" altLang="en-US" dirty="0" err="1"/>
              <a:t>zur</a:t>
            </a:r>
            <a:r>
              <a:rPr lang="en-US" altLang="en-US" dirty="0"/>
              <a:t> </a:t>
            </a:r>
            <a:r>
              <a:rPr lang="en-US" altLang="en-US" dirty="0" err="1"/>
              <a:t>Bedeutung</a:t>
            </a:r>
            <a:r>
              <a:rPr lang="en-US" altLang="en-US" dirty="0"/>
              <a:t> des Higgs-</a:t>
            </a:r>
            <a:r>
              <a:rPr lang="en-US" altLang="en-US" dirty="0" err="1"/>
              <a:t>Teilchens</a:t>
            </a:r>
            <a:endParaRPr lang="en-US" altLang="en-US" dirty="0"/>
          </a:p>
          <a:p>
            <a:pPr lvl="2"/>
            <a:r>
              <a:rPr lang="en-US" altLang="en-US" dirty="0"/>
              <a:t>…und </a:t>
            </a:r>
            <a:r>
              <a:rPr lang="en-US" altLang="en-US" dirty="0" err="1"/>
              <a:t>warum</a:t>
            </a:r>
            <a:r>
              <a:rPr lang="en-US" altLang="en-US" dirty="0"/>
              <a:t> </a:t>
            </a:r>
            <a:r>
              <a:rPr lang="en-US" altLang="en-US" dirty="0" err="1"/>
              <a:t>er</a:t>
            </a:r>
            <a:r>
              <a:rPr lang="en-US" altLang="en-US" dirty="0"/>
              <a:t> </a:t>
            </a:r>
            <a:r>
              <a:rPr lang="en-US" altLang="en-US" dirty="0" err="1"/>
              <a:t>dafür</a:t>
            </a:r>
            <a:r>
              <a:rPr lang="en-US" altLang="en-US" dirty="0"/>
              <a:t> </a:t>
            </a:r>
            <a:r>
              <a:rPr lang="en-US" altLang="en-US" dirty="0" err="1"/>
              <a:t>Steuergelder</a:t>
            </a:r>
            <a:r>
              <a:rPr lang="en-US" altLang="en-US" dirty="0"/>
              <a:t> </a:t>
            </a:r>
            <a:r>
              <a:rPr lang="en-US" altLang="en-US" dirty="0" err="1"/>
              <a:t>ausgeben</a:t>
            </a:r>
            <a:r>
              <a:rPr lang="en-US" altLang="en-US" dirty="0"/>
              <a:t> </a:t>
            </a:r>
            <a:r>
              <a:rPr lang="en-US" altLang="en-US" dirty="0" err="1"/>
              <a:t>sollte</a:t>
            </a:r>
            <a:endParaRPr lang="en-US" altLang="en-US" dirty="0"/>
          </a:p>
          <a:p>
            <a:pPr lvl="1"/>
            <a:r>
              <a:rPr lang="en-US" altLang="en-US" dirty="0" err="1"/>
              <a:t>Vergleich</a:t>
            </a:r>
            <a:r>
              <a:rPr lang="en-US" altLang="en-US" dirty="0"/>
              <a:t> </a:t>
            </a:r>
            <a:r>
              <a:rPr lang="en-US" altLang="en-US" dirty="0" err="1"/>
              <a:t>mit</a:t>
            </a:r>
            <a:r>
              <a:rPr lang="en-US" altLang="en-US" dirty="0"/>
              <a:t> </a:t>
            </a:r>
            <a:r>
              <a:rPr lang="en-US" altLang="en-US" dirty="0" err="1"/>
              <a:t>politischer</a:t>
            </a:r>
            <a:r>
              <a:rPr lang="en-US" altLang="en-US" dirty="0"/>
              <a:t> </a:t>
            </a:r>
            <a:r>
              <a:rPr lang="en-US" altLang="en-US" dirty="0" err="1"/>
              <a:t>Partei</a:t>
            </a:r>
            <a:r>
              <a:rPr lang="en-US" altLang="en-US" dirty="0"/>
              <a:t> (</a:t>
            </a:r>
            <a:r>
              <a:rPr lang="en-US" altLang="en-US" dirty="0" err="1">
                <a:solidFill>
                  <a:srgbClr val="0000FF"/>
                </a:solidFill>
              </a:rPr>
              <a:t>Parteimitglieder</a:t>
            </a:r>
            <a:r>
              <a:rPr lang="en-US" altLang="en-US" dirty="0">
                <a:solidFill>
                  <a:srgbClr val="0000FF"/>
                </a:solidFill>
              </a:rPr>
              <a:t> = Higgs-Feld</a:t>
            </a:r>
            <a:r>
              <a:rPr lang="en-US" altLang="en-US" dirty="0"/>
              <a:t>) und </a:t>
            </a:r>
            <a:r>
              <a:rPr lang="en-US" altLang="en-US" dirty="0" err="1"/>
              <a:t>dem</a:t>
            </a:r>
            <a:r>
              <a:rPr lang="en-US" altLang="en-US" dirty="0"/>
              <a:t> </a:t>
            </a:r>
            <a:r>
              <a:rPr lang="en-US" altLang="en-US" dirty="0" err="1"/>
              <a:t>plötzlichen</a:t>
            </a:r>
            <a:r>
              <a:rPr lang="en-US" altLang="en-US" dirty="0"/>
              <a:t> </a:t>
            </a:r>
            <a:r>
              <a:rPr lang="en-US" altLang="en-US" dirty="0" err="1"/>
              <a:t>Auftreten</a:t>
            </a:r>
            <a:r>
              <a:rPr lang="en-US" altLang="en-US" dirty="0"/>
              <a:t> der </a:t>
            </a:r>
            <a:r>
              <a:rPr lang="en-US" altLang="en-US" dirty="0" err="1">
                <a:solidFill>
                  <a:srgbClr val="0000FF"/>
                </a:solidFill>
              </a:rPr>
              <a:t>Parteivorsitzenden</a:t>
            </a:r>
            <a:r>
              <a:rPr lang="en-US" altLang="en-US" dirty="0">
                <a:solidFill>
                  <a:srgbClr val="0000FF"/>
                </a:solidFill>
              </a:rPr>
              <a:t> (</a:t>
            </a:r>
            <a:r>
              <a:rPr lang="en-US" altLang="en-US" dirty="0" err="1">
                <a:solidFill>
                  <a:srgbClr val="0000FF"/>
                </a:solidFill>
              </a:rPr>
              <a:t>masseloses</a:t>
            </a:r>
            <a:r>
              <a:rPr lang="en-US" altLang="en-US" dirty="0">
                <a:solidFill>
                  <a:srgbClr val="0000FF"/>
                </a:solidFill>
              </a:rPr>
              <a:t> </a:t>
            </a:r>
            <a:r>
              <a:rPr lang="en-US" altLang="en-US" dirty="0" err="1">
                <a:solidFill>
                  <a:srgbClr val="0000FF"/>
                </a:solidFill>
              </a:rPr>
              <a:t>Teilchen</a:t>
            </a:r>
            <a:r>
              <a:rPr lang="en-US" altLang="en-US" dirty="0">
                <a:solidFill>
                  <a:srgbClr val="0000FF"/>
                </a:solidFill>
              </a:rPr>
              <a:t>)</a:t>
            </a:r>
          </a:p>
          <a:p>
            <a:pPr lvl="1"/>
            <a:endParaRPr lang="en-US" altLang="en-US" dirty="0"/>
          </a:p>
        </p:txBody>
      </p:sp>
      <p:pic>
        <p:nvPicPr>
          <p:cNvPr id="18" name="Picture 1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809" y="4427909"/>
            <a:ext cx="2734741" cy="1800200"/>
          </a:xfrm>
          <a:prstGeom prst="rect">
            <a:avLst/>
          </a:prstGeom>
          <a:noFill/>
          <a:ln w="1836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9" name="Picture 1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1712" y="4427909"/>
            <a:ext cx="2734744" cy="1800200"/>
          </a:xfrm>
          <a:prstGeom prst="rect">
            <a:avLst/>
          </a:prstGeom>
          <a:noFill/>
          <a:ln w="1836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0" name="Picture 1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8058" y="4427909"/>
            <a:ext cx="2734742" cy="1800200"/>
          </a:xfrm>
          <a:prstGeom prst="rect">
            <a:avLst/>
          </a:prstGeom>
          <a:noFill/>
          <a:ln w="1836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1954115" y="5868193"/>
            <a:ext cx="1069975" cy="21590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 lIns="9000" tIns="19440" rIns="9000" bIns="9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hangingPunct="0">
              <a:lnSpc>
                <a:spcPct val="96000"/>
              </a:lnSpc>
              <a:buSzPct val="100000"/>
              <a:defRPr/>
            </a:pPr>
            <a:r>
              <a:rPr lang="en-US" sz="1400" b="1" dirty="0">
                <a:solidFill>
                  <a:srgbClr val="FF0000"/>
                </a:solidFill>
                <a:latin typeface="Luxi Sans" charset="0"/>
              </a:rPr>
              <a:t> Higgs-Feld </a:t>
            </a: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863602" y="3914454"/>
            <a:ext cx="2081213" cy="225425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000" tIns="19440" rIns="9000" bIns="9000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>
              <a:lnSpc>
                <a:spcPct val="96000"/>
              </a:lnSpc>
              <a:buSzPct val="100000"/>
            </a:pPr>
            <a:r>
              <a:rPr lang="en-US" altLang="en-US" sz="1400" b="1" dirty="0">
                <a:solidFill>
                  <a:srgbClr val="0000FF"/>
                </a:solidFill>
                <a:latin typeface="Luxi Sans" charset="0"/>
              </a:rPr>
              <a:t> “</a:t>
            </a:r>
            <a:r>
              <a:rPr lang="en-US" altLang="en-US" sz="1400" b="1" dirty="0" err="1">
                <a:solidFill>
                  <a:srgbClr val="0000FF"/>
                </a:solidFill>
                <a:latin typeface="Luxi Sans" charset="0"/>
              </a:rPr>
              <a:t>masseloses</a:t>
            </a:r>
            <a:r>
              <a:rPr lang="en-US" altLang="en-US" sz="1400" b="1" dirty="0">
                <a:solidFill>
                  <a:srgbClr val="0000FF"/>
                </a:solidFill>
                <a:latin typeface="Luxi Sans" charset="0"/>
              </a:rPr>
              <a:t>” </a:t>
            </a:r>
            <a:r>
              <a:rPr lang="en-US" altLang="en-US" sz="1400" b="1" dirty="0" err="1">
                <a:solidFill>
                  <a:srgbClr val="0000FF"/>
                </a:solidFill>
                <a:latin typeface="Luxi Sans" charset="0"/>
              </a:rPr>
              <a:t>Teilchen</a:t>
            </a:r>
            <a:r>
              <a:rPr lang="en-US" altLang="en-US" sz="1400" b="1" dirty="0">
                <a:solidFill>
                  <a:srgbClr val="0000FF"/>
                </a:solidFill>
                <a:latin typeface="Luxi Sans" charset="0"/>
              </a:rPr>
              <a:t> </a:t>
            </a:r>
          </a:p>
        </p:txBody>
      </p:sp>
      <p:sp>
        <p:nvSpPr>
          <p:cNvPr id="23" name="Line 8"/>
          <p:cNvSpPr>
            <a:spLocks noChangeShapeType="1"/>
          </p:cNvSpPr>
          <p:nvPr/>
        </p:nvSpPr>
        <p:spPr bwMode="auto">
          <a:xfrm flipH="1">
            <a:off x="935856" y="4238973"/>
            <a:ext cx="581794" cy="548977"/>
          </a:xfrm>
          <a:prstGeom prst="line">
            <a:avLst/>
          </a:prstGeom>
          <a:noFill/>
          <a:ln w="18360">
            <a:solidFill>
              <a:srgbClr val="FF0000"/>
            </a:solidFill>
            <a:miter lim="800000"/>
            <a:headEnd/>
            <a:tailEnd type="triangle" w="med" len="med"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hangingPunct="0">
              <a:lnSpc>
                <a:spcPct val="85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3605213" y="3685854"/>
            <a:ext cx="2081212" cy="428625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 lIns="9000" tIns="19440" rIns="9000" bIns="9000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>
              <a:lnSpc>
                <a:spcPct val="96000"/>
              </a:lnSpc>
              <a:buSzPct val="100000"/>
            </a:pPr>
            <a:r>
              <a:rPr lang="en-US" altLang="en-US" sz="1400" b="1" dirty="0">
                <a:solidFill>
                  <a:srgbClr val="0000FF"/>
                </a:solidFill>
                <a:latin typeface="Luxi Sans" charset="0"/>
              </a:rPr>
              <a:t> “</a:t>
            </a:r>
            <a:r>
              <a:rPr lang="en-US" altLang="ja-JP" sz="1400" b="1" dirty="0" err="1">
                <a:solidFill>
                  <a:srgbClr val="0000FF"/>
                </a:solidFill>
                <a:latin typeface="Luxi Sans" charset="0"/>
              </a:rPr>
              <a:t>masseloses</a:t>
            </a:r>
            <a:r>
              <a:rPr lang="en-US" altLang="en-US" sz="1400" b="1" dirty="0">
                <a:solidFill>
                  <a:srgbClr val="0000FF"/>
                </a:solidFill>
                <a:latin typeface="Luxi Sans" charset="0"/>
              </a:rPr>
              <a:t>”</a:t>
            </a:r>
            <a:r>
              <a:rPr lang="en-US" altLang="ja-JP" sz="14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altLang="ja-JP" sz="1400" b="1" dirty="0" err="1">
                <a:solidFill>
                  <a:srgbClr val="0000FF"/>
                </a:solidFill>
                <a:latin typeface="Luxi Sans" charset="0"/>
              </a:rPr>
              <a:t>Teilchen</a:t>
            </a:r>
            <a:r>
              <a:rPr lang="en-US" altLang="ja-JP" sz="1400" b="1" dirty="0">
                <a:solidFill>
                  <a:srgbClr val="0000FF"/>
                </a:solidFill>
                <a:latin typeface="Luxi Sans" charset="0"/>
              </a:rPr>
              <a:t> </a:t>
            </a:r>
          </a:p>
          <a:p>
            <a:pPr eaLnBrk="1">
              <a:lnSpc>
                <a:spcPct val="94000"/>
              </a:lnSpc>
              <a:buSzPct val="100000"/>
            </a:pPr>
            <a:r>
              <a:rPr lang="en-US" altLang="en-US" sz="1400" b="1" dirty="0">
                <a:solidFill>
                  <a:srgbClr val="0000FF"/>
                </a:solidFill>
                <a:latin typeface="Luxi Sans" charset="0"/>
              </a:rPr>
              <a:t>         </a:t>
            </a:r>
            <a:r>
              <a:rPr lang="en-US" altLang="en-US" sz="1400" b="1" dirty="0" err="1">
                <a:solidFill>
                  <a:srgbClr val="0000FF"/>
                </a:solidFill>
                <a:latin typeface="Luxi Sans" charset="0"/>
              </a:rPr>
              <a:t>im</a:t>
            </a:r>
            <a:r>
              <a:rPr lang="en-US" altLang="en-US" sz="1400" b="1" dirty="0">
                <a:solidFill>
                  <a:srgbClr val="0000FF"/>
                </a:solidFill>
                <a:latin typeface="Luxi Sans" charset="0"/>
              </a:rPr>
              <a:t> Higgs-Feld </a:t>
            </a:r>
          </a:p>
        </p:txBody>
      </p:sp>
      <p:sp>
        <p:nvSpPr>
          <p:cNvPr id="26" name="Oval 25"/>
          <p:cNvSpPr>
            <a:spLocks noChangeArrowheads="1"/>
          </p:cNvSpPr>
          <p:nvPr/>
        </p:nvSpPr>
        <p:spPr bwMode="auto">
          <a:xfrm rot="21000000">
            <a:off x="4780704" y="5048880"/>
            <a:ext cx="982350" cy="884635"/>
          </a:xfrm>
          <a:prstGeom prst="ellipse">
            <a:avLst/>
          </a:prstGeom>
          <a:noFill/>
          <a:ln w="36720">
            <a:solidFill>
              <a:srgbClr val="FF00FF"/>
            </a:solidFill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hangingPunct="0">
              <a:lnSpc>
                <a:spcPct val="85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27" name="Text Box 12"/>
          <p:cNvSpPr txBox="1">
            <a:spLocks noChangeArrowheads="1"/>
          </p:cNvSpPr>
          <p:nvPr/>
        </p:nvSpPr>
        <p:spPr bwMode="auto">
          <a:xfrm>
            <a:off x="4929038" y="6519566"/>
            <a:ext cx="1695450" cy="428625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 lIns="9000" tIns="19440" rIns="9000" bIns="9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hangingPunct="0">
              <a:lnSpc>
                <a:spcPct val="96000"/>
              </a:lnSpc>
              <a:buSzPct val="100000"/>
              <a:defRPr/>
            </a:pPr>
            <a:r>
              <a:rPr lang="en-US" sz="14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400" b="1" dirty="0" err="1">
                <a:solidFill>
                  <a:srgbClr val="FF00FF"/>
                </a:solidFill>
                <a:latin typeface="Luxi Sans" charset="0"/>
              </a:rPr>
              <a:t>effektives</a:t>
            </a:r>
            <a:endParaRPr lang="en-US" sz="1400" b="1" dirty="0">
              <a:solidFill>
                <a:srgbClr val="FF00FF"/>
              </a:solidFill>
              <a:latin typeface="Luxi Sans" charset="0"/>
            </a:endParaRPr>
          </a:p>
          <a:p>
            <a:pPr algn="ctr" hangingPunct="0">
              <a:lnSpc>
                <a:spcPct val="94000"/>
              </a:lnSpc>
              <a:buSzPct val="100000"/>
              <a:defRPr/>
            </a:pPr>
            <a:r>
              <a:rPr lang="en-US" sz="1400" b="1" dirty="0">
                <a:solidFill>
                  <a:srgbClr val="FF00FF"/>
                </a:solidFill>
                <a:latin typeface="Luxi Sans" charset="0"/>
              </a:rPr>
              <a:t> </a:t>
            </a:r>
            <a:r>
              <a:rPr lang="en-US" sz="1400" b="1" dirty="0" err="1">
                <a:solidFill>
                  <a:srgbClr val="FF00FF"/>
                </a:solidFill>
                <a:latin typeface="Luxi Sans" charset="0"/>
              </a:rPr>
              <a:t>massives</a:t>
            </a:r>
            <a:r>
              <a:rPr lang="en-US" sz="1400" b="1" dirty="0">
                <a:solidFill>
                  <a:srgbClr val="FF00FF"/>
                </a:solidFill>
                <a:latin typeface="Luxi Sans" charset="0"/>
              </a:rPr>
              <a:t> </a:t>
            </a:r>
            <a:r>
              <a:rPr lang="en-US" sz="1400" b="1" dirty="0" err="1">
                <a:solidFill>
                  <a:srgbClr val="FF00FF"/>
                </a:solidFill>
                <a:latin typeface="Luxi Sans" charset="0"/>
              </a:rPr>
              <a:t>Teilchen</a:t>
            </a:r>
            <a:r>
              <a:rPr lang="en-US" sz="1400" b="1" dirty="0">
                <a:solidFill>
                  <a:srgbClr val="FF00FF"/>
                </a:solidFill>
                <a:latin typeface="Luxi Sans" charset="0"/>
              </a:rPr>
              <a:t> </a:t>
            </a:r>
          </a:p>
        </p:txBody>
      </p:sp>
      <p:sp>
        <p:nvSpPr>
          <p:cNvPr id="28" name="Line 13"/>
          <p:cNvSpPr>
            <a:spLocks noChangeShapeType="1"/>
          </p:cNvSpPr>
          <p:nvPr/>
        </p:nvSpPr>
        <p:spPr bwMode="auto">
          <a:xfrm flipH="1" flipV="1">
            <a:off x="5476232" y="6012086"/>
            <a:ext cx="178085" cy="435471"/>
          </a:xfrm>
          <a:prstGeom prst="line">
            <a:avLst/>
          </a:prstGeom>
          <a:noFill/>
          <a:ln w="18360">
            <a:solidFill>
              <a:srgbClr val="FF00FF"/>
            </a:solidFill>
            <a:miter lim="800000"/>
            <a:headEnd/>
            <a:tailEnd type="triangle" w="med" len="med"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hangingPunct="0">
              <a:lnSpc>
                <a:spcPct val="85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29" name="Text Box 14"/>
          <p:cNvSpPr txBox="1">
            <a:spLocks noChangeArrowheads="1"/>
          </p:cNvSpPr>
          <p:nvPr/>
        </p:nvSpPr>
        <p:spPr bwMode="auto">
          <a:xfrm>
            <a:off x="6072190" y="3685854"/>
            <a:ext cx="3576637" cy="428625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none" lIns="9000" tIns="19440" rIns="9000" bIns="9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hangingPunct="0">
              <a:lnSpc>
                <a:spcPct val="96000"/>
              </a:lnSpc>
              <a:buSzPct val="100000"/>
              <a:defRPr/>
            </a:pPr>
            <a:r>
              <a:rPr lang="en-US" sz="14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400" b="1" dirty="0" err="1">
                <a:solidFill>
                  <a:srgbClr val="0000FF"/>
                </a:solidFill>
                <a:latin typeface="Luxi Sans" charset="0"/>
              </a:rPr>
              <a:t>Spontanes</a:t>
            </a:r>
            <a:r>
              <a:rPr lang="en-US" sz="14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400" b="1" dirty="0" err="1">
                <a:solidFill>
                  <a:srgbClr val="0000FF"/>
                </a:solidFill>
                <a:latin typeface="Luxi Sans" charset="0"/>
              </a:rPr>
              <a:t>Zusammenziehen</a:t>
            </a:r>
            <a:r>
              <a:rPr lang="en-US" sz="1400" b="1" dirty="0">
                <a:solidFill>
                  <a:srgbClr val="0000FF"/>
                </a:solidFill>
                <a:latin typeface="Luxi Sans" charset="0"/>
              </a:rPr>
              <a:t> des </a:t>
            </a:r>
          </a:p>
          <a:p>
            <a:pPr algn="ctr" hangingPunct="0">
              <a:lnSpc>
                <a:spcPct val="94000"/>
              </a:lnSpc>
              <a:buSzPct val="100000"/>
              <a:defRPr/>
            </a:pPr>
            <a:r>
              <a:rPr lang="en-US" sz="1400" b="1" dirty="0">
                <a:solidFill>
                  <a:srgbClr val="0000FF"/>
                </a:solidFill>
                <a:latin typeface="Luxi Sans" charset="0"/>
              </a:rPr>
              <a:t> Higgs-</a:t>
            </a:r>
            <a:r>
              <a:rPr lang="en-US" sz="1400" b="1" dirty="0" err="1">
                <a:solidFill>
                  <a:srgbClr val="0000FF"/>
                </a:solidFill>
                <a:latin typeface="Luxi Sans" charset="0"/>
              </a:rPr>
              <a:t>Feldes</a:t>
            </a:r>
            <a:r>
              <a:rPr lang="en-US" sz="1400" b="1" dirty="0">
                <a:solidFill>
                  <a:srgbClr val="0000FF"/>
                </a:solidFill>
                <a:latin typeface="Luxi Sans" charset="0"/>
              </a:rPr>
              <a:t> = </a:t>
            </a:r>
            <a:r>
              <a:rPr lang="en-US" sz="1400" b="1" dirty="0" err="1">
                <a:solidFill>
                  <a:srgbClr val="0000FF"/>
                </a:solidFill>
                <a:latin typeface="Luxi Sans" charset="0"/>
              </a:rPr>
              <a:t>massives</a:t>
            </a:r>
            <a:r>
              <a:rPr lang="en-US" sz="14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400" b="1" dirty="0">
                <a:solidFill>
                  <a:srgbClr val="FF0000"/>
                </a:solidFill>
                <a:latin typeface="Luxi Sans" charset="0"/>
              </a:rPr>
              <a:t>Higgs-</a:t>
            </a:r>
            <a:r>
              <a:rPr lang="en-US" sz="1400" b="1" dirty="0" err="1">
                <a:solidFill>
                  <a:srgbClr val="FF0000"/>
                </a:solidFill>
                <a:latin typeface="Luxi Sans" charset="0"/>
              </a:rPr>
              <a:t>Teilchen</a:t>
            </a:r>
            <a:r>
              <a:rPr lang="en-US" sz="1400" b="1" dirty="0">
                <a:solidFill>
                  <a:srgbClr val="0000FF"/>
                </a:solidFill>
                <a:latin typeface="Luxi Sans" charset="0"/>
              </a:rPr>
              <a:t> </a:t>
            </a:r>
          </a:p>
        </p:txBody>
      </p:sp>
      <p:sp>
        <p:nvSpPr>
          <p:cNvPr id="30" name="Oval 29"/>
          <p:cNvSpPr>
            <a:spLocks noChangeArrowheads="1"/>
          </p:cNvSpPr>
          <p:nvPr/>
        </p:nvSpPr>
        <p:spPr bwMode="auto">
          <a:xfrm rot="21000000">
            <a:off x="7830338" y="5027006"/>
            <a:ext cx="1157619" cy="719990"/>
          </a:xfrm>
          <a:prstGeom prst="ellipse">
            <a:avLst/>
          </a:prstGeom>
          <a:noFill/>
          <a:ln w="36720">
            <a:solidFill>
              <a:srgbClr val="FF00FF"/>
            </a:solidFill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hangingPunct="0">
              <a:lnSpc>
                <a:spcPct val="85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31" name="Line 16"/>
          <p:cNvSpPr>
            <a:spLocks noChangeShapeType="1"/>
          </p:cNvSpPr>
          <p:nvPr/>
        </p:nvSpPr>
        <p:spPr bwMode="auto">
          <a:xfrm>
            <a:off x="7361239" y="4238972"/>
            <a:ext cx="704191" cy="731334"/>
          </a:xfrm>
          <a:prstGeom prst="line">
            <a:avLst/>
          </a:prstGeom>
          <a:noFill/>
          <a:ln w="18360">
            <a:solidFill>
              <a:srgbClr val="FF0000"/>
            </a:solidFill>
            <a:miter lim="800000"/>
            <a:headEnd/>
            <a:tailEnd type="triangle" w="med" len="med"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hangingPunct="0">
              <a:lnSpc>
                <a:spcPct val="85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25" name="Line 10"/>
          <p:cNvSpPr>
            <a:spLocks noChangeShapeType="1"/>
          </p:cNvSpPr>
          <p:nvPr/>
        </p:nvSpPr>
        <p:spPr bwMode="auto">
          <a:xfrm>
            <a:off x="4438651" y="4238974"/>
            <a:ext cx="833229" cy="981025"/>
          </a:xfrm>
          <a:prstGeom prst="line">
            <a:avLst/>
          </a:prstGeom>
          <a:noFill/>
          <a:ln w="18360">
            <a:solidFill>
              <a:srgbClr val="FF0000"/>
            </a:solidFill>
            <a:miter lim="800000"/>
            <a:headEnd/>
            <a:tailEnd type="triangle" w="med" len="med"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hangingPunct="0">
              <a:lnSpc>
                <a:spcPct val="85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665607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Slow Motion Water Droplet Falling Breaks Surface Tension and Makes Ripples in HD YouTube Video View - slowed down by 2x.mp4">
            <a:hlinkClick r:id="" action="ppaction://media"/>
            <a:extLst>
              <a:ext uri="{FF2B5EF4-FFF2-40B4-BE49-F238E27FC236}">
                <a16:creationId xmlns:a16="http://schemas.microsoft.com/office/drawing/2014/main" id="{8EFCFAC4-152F-5F95-FB35-ED42DE2F887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0957" y="1619597"/>
            <a:ext cx="9936856" cy="5589677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Higgs-Feld </a:t>
            </a:r>
            <a:r>
              <a:rPr lang="en-US" altLang="en-US" dirty="0">
                <a:sym typeface="Wingdings" panose="05000000000000000000" pitchFamily="2" charset="2"/>
              </a:rPr>
              <a:t> </a:t>
            </a:r>
            <a:r>
              <a:rPr lang="en-US" altLang="en-US" dirty="0"/>
              <a:t>Higgs-</a:t>
            </a:r>
            <a:r>
              <a:rPr lang="en-US" altLang="en-US" dirty="0" err="1"/>
              <a:t>Teilchen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Higgs-Feld = </a:t>
            </a:r>
            <a:r>
              <a:rPr lang="en-US" dirty="0" err="1"/>
              <a:t>Wasserfläche</a:t>
            </a:r>
            <a:r>
              <a:rPr lang="en-US" dirty="0"/>
              <a:t>, Higgs-</a:t>
            </a:r>
            <a:r>
              <a:rPr lang="en-US" dirty="0" err="1"/>
              <a:t>Teilchen</a:t>
            </a:r>
            <a:r>
              <a:rPr lang="en-US" dirty="0"/>
              <a:t> = </a:t>
            </a:r>
            <a:r>
              <a:rPr lang="en-US" dirty="0" err="1"/>
              <a:t>Wassertropfen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E1C6B3-52D5-5444-8526-B5ABDBFBF2E0}"/>
              </a:ext>
            </a:extLst>
          </p:cNvPr>
          <p:cNvSpPr txBox="1"/>
          <p:nvPr/>
        </p:nvSpPr>
        <p:spPr>
          <a:xfrm>
            <a:off x="8144731" y="6986136"/>
            <a:ext cx="1963166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1"/>
                </a:solidFill>
                <a:hlinkClick r:id="rId5"/>
              </a:rPr>
              <a:t>Credits: </a:t>
            </a:r>
            <a:r>
              <a:rPr lang="en-US" sz="1000" dirty="0" err="1">
                <a:solidFill>
                  <a:schemeClr val="tx1"/>
                </a:solidFill>
                <a:hlinkClick r:id="rId5"/>
              </a:rPr>
              <a:t>stepvideolabs</a:t>
            </a:r>
            <a:r>
              <a:rPr lang="en-US" sz="1000" dirty="0">
                <a:solidFill>
                  <a:schemeClr val="tx1"/>
                </a:solidFill>
                <a:hlinkClick r:id="rId5"/>
              </a:rPr>
              <a:t> (2014)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CE0EDA0-22B7-5C42-8936-793E3B4A4D38}"/>
              </a:ext>
            </a:extLst>
          </p:cNvPr>
          <p:cNvSpPr txBox="1"/>
          <p:nvPr/>
        </p:nvSpPr>
        <p:spPr>
          <a:xfrm>
            <a:off x="5760392" y="3707754"/>
            <a:ext cx="1636987" cy="406265"/>
          </a:xfrm>
          <a:prstGeom prst="rect">
            <a:avLst/>
          </a:prstGeom>
          <a:noFill/>
          <a:effectLst>
            <a:outerShdw blurRad="50800" dist="38100" dir="2700000" algn="tl" rotWithShape="0">
              <a:srgbClr val="002060">
                <a:alpha val="40000"/>
              </a:srgbClr>
            </a:outerShdw>
            <a:softEdge rad="63500"/>
          </a:effectLst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Anregung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AE8D2F-0E32-B647-AD82-FD98D3F4B7B4}"/>
              </a:ext>
            </a:extLst>
          </p:cNvPr>
          <p:cNvSpPr txBox="1"/>
          <p:nvPr/>
        </p:nvSpPr>
        <p:spPr>
          <a:xfrm>
            <a:off x="647824" y="2051570"/>
            <a:ext cx="1773242" cy="406265"/>
          </a:xfrm>
          <a:prstGeom prst="rect">
            <a:avLst/>
          </a:prstGeom>
          <a:noFill/>
          <a:effectLst>
            <a:outerShdw blurRad="50800" dist="38100" dir="2700000" algn="tl" rotWithShape="0">
              <a:srgbClr val="002060">
                <a:alpha val="4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Higgs-Feld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CE0EDA0-22B7-5C42-8936-793E3B4A4D38}"/>
              </a:ext>
            </a:extLst>
          </p:cNvPr>
          <p:cNvSpPr txBox="1"/>
          <p:nvPr/>
        </p:nvSpPr>
        <p:spPr>
          <a:xfrm>
            <a:off x="5184328" y="2605049"/>
            <a:ext cx="2365969" cy="406265"/>
          </a:xfrm>
          <a:prstGeom prst="rect">
            <a:avLst/>
          </a:prstGeom>
          <a:noFill/>
          <a:effectLst>
            <a:outerShdw blurRad="50800" dist="38100" dir="2700000" algn="tl" rotWithShape="0">
              <a:srgbClr val="002060">
                <a:alpha val="40000"/>
              </a:srgbClr>
            </a:outerShdw>
            <a:softEdge rad="63500"/>
          </a:effectLst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Higgs-</a:t>
            </a:r>
            <a:r>
              <a:rPr lang="en-US" b="1" dirty="0" err="1">
                <a:solidFill>
                  <a:srgbClr val="002060"/>
                </a:solidFill>
              </a:rPr>
              <a:t>Teilchen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CE0EDA0-22B7-5C42-8936-793E3B4A4D38}"/>
              </a:ext>
            </a:extLst>
          </p:cNvPr>
          <p:cNvSpPr txBox="1"/>
          <p:nvPr/>
        </p:nvSpPr>
        <p:spPr>
          <a:xfrm>
            <a:off x="2592040" y="3930042"/>
            <a:ext cx="1107996" cy="406265"/>
          </a:xfrm>
          <a:prstGeom prst="rect">
            <a:avLst/>
          </a:prstGeom>
          <a:noFill/>
          <a:effectLst>
            <a:outerShdw blurRad="50800" dist="38100" dir="2700000" algn="tl" rotWithShape="0">
              <a:srgbClr val="002060">
                <a:alpha val="40000"/>
              </a:srgbClr>
            </a:outerShdw>
            <a:softEdge rad="63500"/>
          </a:effectLst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Zerfall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EAE8D2F-0E32-B647-AD82-FD98D3F4B7B4}"/>
              </a:ext>
            </a:extLst>
          </p:cNvPr>
          <p:cNvSpPr txBox="1"/>
          <p:nvPr/>
        </p:nvSpPr>
        <p:spPr>
          <a:xfrm>
            <a:off x="639544" y="2051570"/>
            <a:ext cx="1773242" cy="406265"/>
          </a:xfrm>
          <a:prstGeom prst="rect">
            <a:avLst/>
          </a:prstGeom>
          <a:noFill/>
          <a:effectLst>
            <a:outerShdw blurRad="50800" dist="38100" dir="2700000" algn="tl" rotWithShape="0">
              <a:srgbClr val="002060">
                <a:alpha val="40000"/>
              </a:srgbClr>
            </a:outerShdw>
            <a:softEdge rad="635000"/>
          </a:effectLst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Higgs-Feld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352F24C-E662-6BA5-E7A6-BFDAF3AAD90E}"/>
              </a:ext>
            </a:extLst>
          </p:cNvPr>
          <p:cNvSpPr txBox="1"/>
          <p:nvPr/>
        </p:nvSpPr>
        <p:spPr>
          <a:xfrm>
            <a:off x="6480472" y="5147989"/>
            <a:ext cx="2880147" cy="406265"/>
          </a:xfrm>
          <a:prstGeom prst="rect">
            <a:avLst/>
          </a:prstGeom>
          <a:noFill/>
          <a:effectLst>
            <a:outerShdw blurRad="50800" dist="38100" dir="2700000" algn="tl" rotWithShape="0">
              <a:srgbClr val="002060">
                <a:alpha val="40000"/>
              </a:srgbClr>
            </a:outerShdw>
            <a:softEdge rad="63500"/>
          </a:effectLst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Wellen</a:t>
            </a:r>
            <a:r>
              <a:rPr lang="en-US" b="1" dirty="0">
                <a:solidFill>
                  <a:srgbClr val="002060"/>
                </a:solidFill>
              </a:rPr>
              <a:t> (</a:t>
            </a:r>
            <a:r>
              <a:rPr lang="en-US" b="1" dirty="0" err="1">
                <a:solidFill>
                  <a:srgbClr val="002060"/>
                </a:solidFill>
              </a:rPr>
              <a:t>Nachweis</a:t>
            </a:r>
            <a:r>
              <a:rPr lang="en-US" b="1" dirty="0">
                <a:solidFill>
                  <a:srgbClr val="00206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377081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1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17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0" nodeType="withEffect">
                                  <p:stCondLst>
                                    <p:cond delay="2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1" nodeType="withEffect">
                                  <p:stCondLst>
                                    <p:cond delay="24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0" nodeType="withEffect">
                                  <p:stCondLst>
                                    <p:cond delay="2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37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0" grpId="1"/>
      <p:bldP spid="11" grpId="0"/>
      <p:bldP spid="12" grpId="0"/>
      <p:bldP spid="12" grpId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“Das </a:t>
            </a:r>
            <a:r>
              <a:rPr lang="en-US" dirty="0" err="1"/>
              <a:t>Gottesteilchen</a:t>
            </a:r>
            <a:r>
              <a:rPr lang="en-US" dirty="0"/>
              <a:t>”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74638" y="1189038"/>
            <a:ext cx="6205834" cy="5942012"/>
          </a:xfrm>
        </p:spPr>
        <p:txBody>
          <a:bodyPr/>
          <a:lstStyle/>
          <a:p>
            <a:pPr lvl="0"/>
            <a:r>
              <a:rPr lang="en-US" dirty="0"/>
              <a:t>“</a:t>
            </a:r>
            <a:r>
              <a:rPr lang="en-US" dirty="0" err="1"/>
              <a:t>erfunden</a:t>
            </a:r>
            <a:r>
              <a:rPr lang="en-US" dirty="0"/>
              <a:t>” von Leon M. Lederman</a:t>
            </a:r>
          </a:p>
          <a:p>
            <a:pPr lvl="1"/>
            <a:r>
              <a:rPr lang="en-US" dirty="0" err="1"/>
              <a:t>geboren</a:t>
            </a:r>
            <a:r>
              <a:rPr lang="en-US" dirty="0"/>
              <a:t> 1922, </a:t>
            </a:r>
            <a:r>
              <a:rPr lang="en-US" dirty="0" err="1"/>
              <a:t>fr</a:t>
            </a:r>
            <a:r>
              <a:rPr lang="de-DE" dirty="0" err="1"/>
              <a:t>üherer</a:t>
            </a:r>
            <a:r>
              <a:rPr lang="en-US" dirty="0"/>
              <a:t> </a:t>
            </a:r>
            <a:r>
              <a:rPr lang="en-US" dirty="0" err="1"/>
              <a:t>Fermilab</a:t>
            </a:r>
            <a:r>
              <a:rPr lang="en-US" dirty="0"/>
              <a:t> </a:t>
            </a:r>
            <a:r>
              <a:rPr lang="en-US" dirty="0" err="1"/>
              <a:t>Direktor</a:t>
            </a:r>
            <a:endParaRPr lang="en-US" dirty="0"/>
          </a:p>
          <a:p>
            <a:pPr lvl="1"/>
            <a:r>
              <a:rPr lang="en-US" dirty="0" err="1"/>
              <a:t>Nobelpreis</a:t>
            </a:r>
            <a:r>
              <a:rPr lang="en-US" dirty="0"/>
              <a:t> 1988 (</a:t>
            </a:r>
            <a:r>
              <a:rPr lang="en-US" dirty="0" err="1"/>
              <a:t>mit</a:t>
            </a:r>
            <a:r>
              <a:rPr lang="en-US" dirty="0"/>
              <a:t> Melvin Schwartz und Jack Steinberger) </a:t>
            </a:r>
            <a:r>
              <a:rPr lang="en-US" dirty="0" err="1"/>
              <a:t>für</a:t>
            </a:r>
            <a:r>
              <a:rPr lang="en-US" dirty="0"/>
              <a:t> die </a:t>
            </a:r>
            <a:r>
              <a:rPr lang="en-US" dirty="0" err="1"/>
              <a:t>Entdeckung</a:t>
            </a:r>
            <a:r>
              <a:rPr lang="en-US" dirty="0"/>
              <a:t> des </a:t>
            </a:r>
            <a:r>
              <a:rPr lang="en-US" dirty="0" err="1"/>
              <a:t>Myon</a:t>
            </a:r>
            <a:r>
              <a:rPr lang="en-US" dirty="0"/>
              <a:t> Neutrinos 1962</a:t>
            </a:r>
          </a:p>
          <a:p>
            <a:r>
              <a:rPr lang="en-US" dirty="0"/>
              <a:t>Lederman </a:t>
            </a:r>
            <a:r>
              <a:rPr lang="en-US" dirty="0" err="1"/>
              <a:t>schrieb</a:t>
            </a:r>
            <a:r>
              <a:rPr lang="en-US" dirty="0"/>
              <a:t> 1993 </a:t>
            </a:r>
            <a:r>
              <a:rPr lang="en-US" dirty="0" err="1"/>
              <a:t>ein</a:t>
            </a:r>
            <a:r>
              <a:rPr lang="en-US" dirty="0"/>
              <a:t> </a:t>
            </a:r>
            <a:r>
              <a:rPr lang="en-US" dirty="0" err="1"/>
              <a:t>Buch</a:t>
            </a:r>
            <a:r>
              <a:rPr lang="en-US" dirty="0"/>
              <a:t> </a:t>
            </a:r>
            <a:r>
              <a:rPr lang="en-US" dirty="0" err="1"/>
              <a:t>über</a:t>
            </a:r>
            <a:r>
              <a:rPr lang="en-US" dirty="0"/>
              <a:t> </a:t>
            </a:r>
            <a:r>
              <a:rPr lang="en-US" dirty="0" err="1"/>
              <a:t>Teilchenphysik</a:t>
            </a:r>
            <a:r>
              <a:rPr lang="en-US" dirty="0"/>
              <a:t> und das Higgs Boson</a:t>
            </a:r>
            <a:r>
              <a:rPr lang="en-US" sz="1600" dirty="0"/>
              <a:t> (</a:t>
            </a:r>
            <a:r>
              <a:rPr lang="en-US" sz="1600" dirty="0" err="1"/>
              <a:t>mit</a:t>
            </a:r>
            <a:r>
              <a:rPr lang="en-US" sz="1600" dirty="0"/>
              <a:t> </a:t>
            </a:r>
            <a:r>
              <a:rPr lang="en-US" sz="1600" dirty="0" err="1"/>
              <a:t>Wissenschaftsjournalist</a:t>
            </a:r>
            <a:r>
              <a:rPr lang="en-US" sz="1600" dirty="0"/>
              <a:t> Dick </a:t>
            </a:r>
            <a:r>
              <a:rPr lang="en-US" sz="1600" dirty="0" err="1"/>
              <a:t>Teresi</a:t>
            </a:r>
            <a:r>
              <a:rPr lang="en-US" sz="1600" dirty="0"/>
              <a:t>)</a:t>
            </a:r>
            <a:endParaRPr lang="en-US" dirty="0"/>
          </a:p>
          <a:p>
            <a:pPr lvl="1"/>
            <a:r>
              <a:rPr lang="en-US" dirty="0"/>
              <a:t>und gab </a:t>
            </a:r>
            <a:r>
              <a:rPr lang="en-US" dirty="0" err="1"/>
              <a:t>dem</a:t>
            </a:r>
            <a:r>
              <a:rPr lang="en-US" dirty="0"/>
              <a:t> Higgs Boson den </a:t>
            </a:r>
            <a:r>
              <a:rPr lang="en-US" dirty="0" err="1"/>
              <a:t>Spitznamen</a:t>
            </a:r>
            <a:r>
              <a:rPr lang="en-US" dirty="0"/>
              <a:t> “</a:t>
            </a:r>
            <a:r>
              <a:rPr lang="en-US" dirty="0">
                <a:solidFill>
                  <a:srgbClr val="FF0000"/>
                </a:solidFill>
              </a:rPr>
              <a:t>Das </a:t>
            </a:r>
            <a:r>
              <a:rPr lang="en-US" dirty="0" err="1">
                <a:solidFill>
                  <a:srgbClr val="FF0000"/>
                </a:solidFill>
              </a:rPr>
              <a:t>Gottesteilchen</a:t>
            </a:r>
            <a:r>
              <a:rPr lang="en-US" dirty="0"/>
              <a:t>”</a:t>
            </a:r>
          </a:p>
          <a:p>
            <a:pPr lvl="2"/>
            <a:r>
              <a:rPr lang="en-US" dirty="0" err="1"/>
              <a:t>weil</a:t>
            </a:r>
            <a:r>
              <a:rPr lang="en-US" dirty="0"/>
              <a:t> das </a:t>
            </a:r>
            <a:r>
              <a:rPr lang="en-US" dirty="0" err="1"/>
              <a:t>Teilchen</a:t>
            </a:r>
            <a:r>
              <a:rPr lang="en-US" dirty="0"/>
              <a:t> "so central to the state of physics today, so crucial to our final understanding of the structure of matter, yet so elusive”</a:t>
            </a:r>
          </a:p>
          <a:p>
            <a:pPr lvl="2"/>
            <a:r>
              <a:rPr lang="en-US" dirty="0"/>
              <a:t>und </a:t>
            </a:r>
            <a:r>
              <a:rPr lang="en-US" dirty="0" err="1"/>
              <a:t>weil</a:t>
            </a:r>
            <a:r>
              <a:rPr lang="en-US" dirty="0"/>
              <a:t> "the publisher wouldn't let us call it the </a:t>
            </a:r>
            <a:r>
              <a:rPr lang="en-US" dirty="0">
                <a:solidFill>
                  <a:srgbClr val="FF0000"/>
                </a:solidFill>
              </a:rPr>
              <a:t>Goddamn Particle</a:t>
            </a:r>
            <a:r>
              <a:rPr lang="en-US" dirty="0"/>
              <a:t>, though that might be a more appropriate title, given its villainous nature and the expense it is causing."</a:t>
            </a:r>
          </a:p>
        </p:txBody>
      </p:sp>
      <p:pic>
        <p:nvPicPr>
          <p:cNvPr id="7" name="Picture 6" descr="Leon_M._Lederman (2007)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504" y="827509"/>
            <a:ext cx="2808312" cy="210623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 descr="The_God_Particle_-_If_the_Universe_Is_the_Answer,_What_Is_the_Question_(book_cover)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2520" y="3347789"/>
            <a:ext cx="2679700" cy="381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7272560" y="2771725"/>
            <a:ext cx="2031776" cy="253916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2060"/>
                </a:solidFill>
                <a:latin typeface="Luxi Sans" charset="0"/>
              </a:rPr>
              <a:t>Leon M. Lederman (2007)</a:t>
            </a:r>
            <a:endParaRPr lang="en-GB" sz="1200" b="1" dirty="0">
              <a:solidFill>
                <a:srgbClr val="002060"/>
              </a:solidFill>
              <a:latin typeface="Luxi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2613330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>
            <a:spLocks noGrp="1" noChangeArrowheads="1"/>
          </p:cNvSpPr>
          <p:nvPr>
            <p:ph type="title"/>
          </p:nvPr>
        </p:nvSpPr>
        <p:spPr>
          <a:xfrm>
            <a:off x="1" y="46038"/>
            <a:ext cx="10080624" cy="914400"/>
          </a:xfrm>
          <a:ln/>
        </p:spPr>
        <p:txBody>
          <a:bodyPr vert="horz" wrap="square" lIns="0" tIns="35280" rIns="0" bIns="0" numCol="1" anchor="ctr" anchorCtr="0" compatLnSpc="1">
            <a:prstTxWarp prst="textNoShape">
              <a:avLst/>
            </a:prstTxWarp>
          </a:bodyPr>
          <a:lstStyle/>
          <a:p>
            <a:pPr>
              <a:tabLst>
                <a:tab pos="212725" algn="l"/>
                <a:tab pos="447675" algn="l"/>
                <a:tab pos="8985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dirty="0"/>
              <a:t>“</a:t>
            </a:r>
            <a:r>
              <a:rPr lang="en-US" dirty="0" err="1"/>
              <a:t>Erstes</a:t>
            </a:r>
            <a:r>
              <a:rPr lang="en-US" dirty="0"/>
              <a:t> Higgs” am LHC (4. April 2008)</a:t>
            </a:r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50" y="1000127"/>
            <a:ext cx="9144000" cy="6088063"/>
          </a:xfrm>
          <a:prstGeom prst="rect">
            <a:avLst/>
          </a:prstGeom>
          <a:noFill/>
          <a:ln w="18360">
            <a:solidFill>
              <a:srgbClr val="00008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65947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LHC Start – 10. September 2008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74638" y="2843733"/>
            <a:ext cx="4753301" cy="4287316"/>
          </a:xfrm>
        </p:spPr>
        <p:txBody>
          <a:bodyPr/>
          <a:lstStyle/>
          <a:p>
            <a:r>
              <a:rPr lang="de-DE" dirty="0"/>
              <a:t>Größtes Medienevent in der Geschichte der Wissenschaft</a:t>
            </a:r>
          </a:p>
          <a:p>
            <a:pPr lvl="3"/>
            <a:r>
              <a:rPr lang="de-DE" dirty="0"/>
              <a:t>Top News weltweit (keine weiteren Katastrophen, Politikevents etc.)</a:t>
            </a:r>
          </a:p>
          <a:p>
            <a:pPr lvl="1"/>
            <a:r>
              <a:rPr lang="en-US" altLang="en-US" dirty="0"/>
              <a:t>Eurovision live satellite feed von 9:00-18:00 + Webcast</a:t>
            </a:r>
          </a:p>
          <a:p>
            <a:pPr lvl="2"/>
            <a:r>
              <a:rPr lang="de-DE" dirty="0"/>
              <a:t>2500 TV Ausstrahlungen</a:t>
            </a:r>
          </a:p>
          <a:p>
            <a:pPr lvl="2"/>
            <a:r>
              <a:rPr lang="de-DE" dirty="0"/>
              <a:t>mehrere hundert Millionen Zuschauer</a:t>
            </a:r>
          </a:p>
          <a:p>
            <a:pPr lvl="1"/>
            <a:r>
              <a:rPr lang="de-DE" dirty="0"/>
              <a:t>260 akkreditierte Journalisten</a:t>
            </a:r>
          </a:p>
          <a:p>
            <a:pPr lvl="2"/>
            <a:r>
              <a:rPr lang="de-DE" dirty="0"/>
              <a:t>5800 Presseartikel</a:t>
            </a:r>
          </a:p>
          <a:p>
            <a:pPr lvl="1"/>
            <a:r>
              <a:rPr lang="de-DE" dirty="0"/>
              <a:t>100 Millionen Hits auf den CERN Webseiten</a:t>
            </a:r>
          </a:p>
        </p:txBody>
      </p:sp>
      <p:sp>
        <p:nvSpPr>
          <p:cNvPr id="3" name="object 8"/>
          <p:cNvSpPr/>
          <p:nvPr/>
        </p:nvSpPr>
        <p:spPr>
          <a:xfrm>
            <a:off x="5348365" y="1231166"/>
            <a:ext cx="4156443" cy="276469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pic>
        <p:nvPicPr>
          <p:cNvPr id="5" name="Picture 6" descr="lhc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32" y="899517"/>
            <a:ext cx="4191000" cy="158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CCC 10 September c.jpg"/>
          <p:cNvPicPr>
            <a:picLocks noChangeAspect="1"/>
          </p:cNvPicPr>
          <p:nvPr/>
        </p:nvPicPr>
        <p:blipFill rotWithShape="1">
          <a:blip r:embed="rId5"/>
          <a:srcRect t="24224" b="69"/>
          <a:stretch/>
        </p:blipFill>
        <p:spPr bwMode="auto">
          <a:xfrm>
            <a:off x="5150401" y="4499917"/>
            <a:ext cx="4714447" cy="2375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 Box 20"/>
          <p:cNvSpPr txBox="1">
            <a:spLocks noChangeArrowheads="1"/>
          </p:cNvSpPr>
          <p:nvPr/>
        </p:nvSpPr>
        <p:spPr bwMode="auto">
          <a:xfrm>
            <a:off x="5635054" y="4139877"/>
            <a:ext cx="3653730" cy="288032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" tIns="24876" rIns="9000" bIns="9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1400" b="1" dirty="0">
                <a:solidFill>
                  <a:srgbClr val="002060"/>
                </a:solidFill>
                <a:latin typeface="Luxi Sans" charset="0"/>
              </a:rPr>
              <a:t> CERN Control Centre (LHC </a:t>
            </a:r>
            <a:r>
              <a:rPr lang="en-US" sz="1400" b="1" dirty="0" err="1">
                <a:solidFill>
                  <a:srgbClr val="002060"/>
                </a:solidFill>
                <a:latin typeface="Luxi Sans" charset="0"/>
              </a:rPr>
              <a:t>Kontrollraum</a:t>
            </a:r>
            <a:r>
              <a:rPr lang="en-US" sz="1400" b="1" dirty="0">
                <a:solidFill>
                  <a:srgbClr val="002060"/>
                </a:solidFill>
                <a:latin typeface="Luxi Sans" charset="0"/>
              </a:rPr>
              <a:t>)  </a:t>
            </a:r>
          </a:p>
        </p:txBody>
      </p:sp>
    </p:spTree>
    <p:extLst>
      <p:ext uri="{BB962C8B-B14F-4D97-AF65-F5344CB8AC3E}">
        <p14:creationId xmlns:p14="http://schemas.microsoft.com/office/powerpoint/2010/main" val="134050454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LHC Start in deutschen Medien</a:t>
            </a:r>
            <a:endParaRPr lang="en-GB" dirty="0"/>
          </a:p>
        </p:txBody>
      </p:sp>
      <p:sp>
        <p:nvSpPr>
          <p:cNvPr id="3" name="object 3"/>
          <p:cNvSpPr/>
          <p:nvPr/>
        </p:nvSpPr>
        <p:spPr>
          <a:xfrm>
            <a:off x="6026721" y="992344"/>
            <a:ext cx="3549078" cy="21335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308306" y="3120875"/>
            <a:ext cx="3266501" cy="188794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55256" y="7116920"/>
            <a:ext cx="3189325" cy="4462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767311" y="4956684"/>
            <a:ext cx="3805820" cy="220485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276701" y="996240"/>
            <a:ext cx="2786427" cy="237516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31800" y="971525"/>
            <a:ext cx="3322192" cy="295622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31800" y="2581581"/>
            <a:ext cx="3491877" cy="240587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31800" y="4605265"/>
            <a:ext cx="4428980" cy="255627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779663" y="3372511"/>
            <a:ext cx="2401922" cy="3168343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6390935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Der LHC </a:t>
            </a:r>
            <a:r>
              <a:rPr lang="en-US" dirty="0" err="1"/>
              <a:t>Unfall</a:t>
            </a:r>
            <a:r>
              <a:rPr lang="en-US" dirty="0"/>
              <a:t> – 19. September 2008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1189038"/>
            <a:ext cx="5125714" cy="5942012"/>
          </a:xfrm>
        </p:spPr>
        <p:txBody>
          <a:bodyPr/>
          <a:lstStyle/>
          <a:p>
            <a:r>
              <a:rPr lang="en-US" dirty="0" err="1"/>
              <a:t>Aufschmelzen</a:t>
            </a:r>
            <a:r>
              <a:rPr lang="en-US" dirty="0"/>
              <a:t> </a:t>
            </a:r>
            <a:r>
              <a:rPr lang="en-US" dirty="0" err="1"/>
              <a:t>einer</a:t>
            </a:r>
            <a:r>
              <a:rPr lang="en-US" dirty="0"/>
              <a:t> </a:t>
            </a:r>
            <a:r>
              <a:rPr lang="en-US" dirty="0" err="1"/>
              <a:t>schlechten</a:t>
            </a:r>
            <a:r>
              <a:rPr lang="en-US" dirty="0"/>
              <a:t> </a:t>
            </a:r>
            <a:r>
              <a:rPr lang="en-US" dirty="0" err="1"/>
              <a:t>Stromverbindung</a:t>
            </a:r>
            <a:r>
              <a:rPr lang="en-US" dirty="0"/>
              <a:t> (13’000 A)</a:t>
            </a:r>
          </a:p>
          <a:p>
            <a:pPr lvl="2"/>
            <a:r>
              <a:rPr lang="en-US" dirty="0" err="1"/>
              <a:t>sehr</a:t>
            </a:r>
            <a:r>
              <a:rPr lang="en-US" dirty="0"/>
              <a:t> </a:t>
            </a:r>
            <a:r>
              <a:rPr lang="en-US" dirty="0" err="1"/>
              <a:t>heisser</a:t>
            </a:r>
            <a:r>
              <a:rPr lang="en-US" dirty="0"/>
              <a:t> </a:t>
            </a:r>
            <a:r>
              <a:rPr lang="en-US" dirty="0" err="1"/>
              <a:t>elektischer</a:t>
            </a:r>
            <a:r>
              <a:rPr lang="en-US" dirty="0"/>
              <a:t> </a:t>
            </a:r>
            <a:r>
              <a:rPr lang="en-US" dirty="0" err="1"/>
              <a:t>Lichtbogen</a:t>
            </a:r>
            <a:endParaRPr lang="en-US" dirty="0"/>
          </a:p>
          <a:p>
            <a:pPr lvl="2"/>
            <a:r>
              <a:rPr lang="en-US" dirty="0" err="1"/>
              <a:t>Zerst</a:t>
            </a:r>
            <a:r>
              <a:rPr lang="de-DE" dirty="0" err="1"/>
              <a:t>örung</a:t>
            </a:r>
            <a:r>
              <a:rPr lang="de-DE" dirty="0"/>
              <a:t> der unmittelbaren Umgebung</a:t>
            </a:r>
          </a:p>
          <a:p>
            <a:pPr lvl="1"/>
            <a:r>
              <a:rPr lang="de-DE" dirty="0"/>
              <a:t>+ Heliumgas Druckwelle</a:t>
            </a:r>
          </a:p>
          <a:p>
            <a:pPr lvl="2"/>
            <a:r>
              <a:rPr lang="de-DE" dirty="0"/>
              <a:t>weitere mechanische Verschiebungen über 700 m Strecke </a:t>
            </a:r>
            <a:endParaRPr lang="en-US" dirty="0"/>
          </a:p>
          <a:p>
            <a:r>
              <a:rPr lang="en-US" dirty="0" err="1"/>
              <a:t>Reparatur</a:t>
            </a:r>
            <a:r>
              <a:rPr lang="en-US" dirty="0"/>
              <a:t> </a:t>
            </a:r>
            <a:r>
              <a:rPr lang="en-US" dirty="0" err="1"/>
              <a:t>über</a:t>
            </a:r>
            <a:r>
              <a:rPr lang="en-US" dirty="0"/>
              <a:t> </a:t>
            </a:r>
            <a:r>
              <a:rPr lang="en-US" dirty="0" err="1"/>
              <a:t>mehr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1 </a:t>
            </a:r>
            <a:r>
              <a:rPr lang="en-US" dirty="0" err="1"/>
              <a:t>Jahr</a:t>
            </a:r>
            <a:endParaRPr lang="en-US" dirty="0"/>
          </a:p>
          <a:p>
            <a:pPr lvl="2"/>
            <a:r>
              <a:rPr lang="en-US" dirty="0" err="1"/>
              <a:t>Entdeckung</a:t>
            </a:r>
            <a:r>
              <a:rPr lang="en-US" dirty="0"/>
              <a:t> </a:t>
            </a:r>
            <a:r>
              <a:rPr lang="en-US" dirty="0" err="1"/>
              <a:t>weiterer</a:t>
            </a:r>
            <a:r>
              <a:rPr lang="en-US" dirty="0"/>
              <a:t> </a:t>
            </a:r>
            <a:r>
              <a:rPr lang="en-US" dirty="0" err="1"/>
              <a:t>Schwachstellen</a:t>
            </a:r>
            <a:r>
              <a:rPr lang="en-US" dirty="0"/>
              <a:t>, die </a:t>
            </a:r>
            <a:r>
              <a:rPr lang="en-US" dirty="0" err="1"/>
              <a:t>mehr</a:t>
            </a:r>
            <a:r>
              <a:rPr lang="en-US" dirty="0"/>
              <a:t> </a:t>
            </a:r>
            <a:r>
              <a:rPr lang="en-US" dirty="0" err="1"/>
              <a:t>Zeit</a:t>
            </a:r>
            <a:r>
              <a:rPr lang="en-US" dirty="0"/>
              <a:t> </a:t>
            </a:r>
            <a:r>
              <a:rPr lang="en-US" dirty="0" err="1"/>
              <a:t>benötigt</a:t>
            </a:r>
            <a:r>
              <a:rPr lang="en-US" dirty="0"/>
              <a:t> </a:t>
            </a:r>
            <a:r>
              <a:rPr lang="en-US" dirty="0" err="1"/>
              <a:t>hätten</a:t>
            </a:r>
            <a:endParaRPr lang="en-US" dirty="0"/>
          </a:p>
          <a:p>
            <a:pPr lvl="1"/>
            <a:r>
              <a:rPr lang="en-US" dirty="0" err="1"/>
              <a:t>Entscheidung</a:t>
            </a:r>
            <a:r>
              <a:rPr lang="en-US" dirty="0"/>
              <a:t> 2009: LHC </a:t>
            </a:r>
            <a:r>
              <a:rPr lang="en-US" dirty="0" err="1"/>
              <a:t>Betrieb</a:t>
            </a:r>
            <a:r>
              <a:rPr lang="en-US" dirty="0"/>
              <a:t> </a:t>
            </a:r>
            <a:r>
              <a:rPr lang="en-US" dirty="0" err="1"/>
              <a:t>vorerst</a:t>
            </a:r>
            <a:r>
              <a:rPr lang="en-US" dirty="0"/>
              <a:t> </a:t>
            </a:r>
            <a:r>
              <a:rPr lang="en-US" dirty="0" err="1"/>
              <a:t>nur</a:t>
            </a:r>
            <a:r>
              <a:rPr lang="en-US" dirty="0"/>
              <a:t> </a:t>
            </a:r>
            <a:r>
              <a:rPr lang="en-US" dirty="0" err="1"/>
              <a:t>bei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~½ </a:t>
            </a:r>
            <a:r>
              <a:rPr lang="en-US" dirty="0" err="1">
                <a:solidFill>
                  <a:srgbClr val="FF0000"/>
                </a:solidFill>
              </a:rPr>
              <a:t>Energie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von 2010-12</a:t>
            </a:r>
          </a:p>
          <a:p>
            <a:pPr lvl="2"/>
            <a:r>
              <a:rPr lang="en-US" dirty="0" err="1"/>
              <a:t>danach</a:t>
            </a:r>
            <a:r>
              <a:rPr lang="en-US" dirty="0"/>
              <a:t> </a:t>
            </a:r>
            <a:r>
              <a:rPr lang="en-US" dirty="0" err="1"/>
              <a:t>lange</a:t>
            </a:r>
            <a:r>
              <a:rPr lang="en-US" dirty="0"/>
              <a:t> </a:t>
            </a:r>
            <a:r>
              <a:rPr lang="en-US" dirty="0" err="1"/>
              <a:t>Instandsetzungsphase</a:t>
            </a:r>
            <a:r>
              <a:rPr lang="en-US" dirty="0"/>
              <a:t> 2013-14</a:t>
            </a:r>
          </a:p>
          <a:p>
            <a:r>
              <a:rPr lang="en-US" dirty="0">
                <a:solidFill>
                  <a:srgbClr val="FF0000"/>
                </a:solidFill>
              </a:rPr>
              <a:t>(Fast) </a:t>
            </a:r>
            <a:r>
              <a:rPr lang="en-US" dirty="0" err="1">
                <a:solidFill>
                  <a:srgbClr val="FF0000"/>
                </a:solidFill>
              </a:rPr>
              <a:t>volle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Energie</a:t>
            </a:r>
            <a:r>
              <a:rPr lang="en-US" dirty="0">
                <a:solidFill>
                  <a:srgbClr val="FF0000"/>
                </a:solidFill>
              </a:rPr>
              <a:t> ab 2015</a:t>
            </a:r>
          </a:p>
        </p:txBody>
      </p:sp>
      <p:pic>
        <p:nvPicPr>
          <p:cNvPr id="5" name="Picture 4" descr="0811007_29-A4-at-144-dpi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44" y="4643933"/>
            <a:ext cx="4053607" cy="2702404"/>
          </a:xfrm>
          <a:prstGeom prst="rect">
            <a:avLst/>
          </a:prstGeom>
          <a:effectLst/>
        </p:spPr>
      </p:pic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5544368" y="827509"/>
            <a:ext cx="3052909" cy="1990750"/>
            <a:chOff x="1079873" y="2627709"/>
            <a:chExt cx="4176464" cy="272340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8" name="Picture 4" descr="0505004_01-A5-at-72-dpi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9873" y="2627709"/>
              <a:ext cx="4176464" cy="2723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9" name="Straight Arrow Connector 5"/>
            <p:cNvCxnSpPr>
              <a:cxnSpLocks noChangeShapeType="1"/>
            </p:cNvCxnSpPr>
            <p:nvPr/>
          </p:nvCxnSpPr>
          <p:spPr bwMode="auto">
            <a:xfrm flipV="1">
              <a:off x="2304008" y="3119193"/>
              <a:ext cx="720080" cy="732652"/>
            </a:xfrm>
            <a:prstGeom prst="straightConnector1">
              <a:avLst/>
            </a:prstGeom>
            <a:noFill/>
            <a:ln w="57150" algn="ctr">
              <a:solidFill>
                <a:srgbClr val="FFC000"/>
              </a:solidFill>
              <a:prstDash val="sysDash"/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20" name="TextBox 7"/>
            <p:cNvSpPr txBox="1">
              <a:spLocks noChangeArrowheads="1"/>
            </p:cNvSpPr>
            <p:nvPr/>
          </p:nvSpPr>
          <p:spPr bwMode="auto">
            <a:xfrm>
              <a:off x="2137129" y="2843733"/>
              <a:ext cx="2585930" cy="305259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r>
                <a:rPr lang="en-US" sz="1000" b="1" dirty="0" err="1">
                  <a:solidFill>
                    <a:srgbClr val="0000FF"/>
                  </a:solidFill>
                  <a:latin typeface="+mn-lt"/>
                </a:rPr>
                <a:t>Stromverbindung</a:t>
              </a:r>
              <a:r>
                <a:rPr lang="en-US" sz="1000" b="1" dirty="0">
                  <a:solidFill>
                    <a:srgbClr val="0000FF"/>
                  </a:solidFill>
                  <a:latin typeface="+mn-lt"/>
                </a:rPr>
                <a:t> (13’000 A)</a:t>
              </a:r>
            </a:p>
          </p:txBody>
        </p:sp>
        <p:sp>
          <p:nvSpPr>
            <p:cNvPr id="21" name="TextBox 7"/>
            <p:cNvSpPr txBox="1">
              <a:spLocks noChangeArrowheads="1"/>
            </p:cNvSpPr>
            <p:nvPr/>
          </p:nvSpPr>
          <p:spPr bwMode="auto">
            <a:xfrm>
              <a:off x="4084396" y="3300073"/>
              <a:ext cx="1097782" cy="305259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accent6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r>
                <a:rPr lang="en-US" sz="1000" b="1" dirty="0" err="1">
                  <a:solidFill>
                    <a:srgbClr val="0000FF"/>
                  </a:solidFill>
                  <a:latin typeface="+mn-lt"/>
                </a:rPr>
                <a:t>Strahlrohr</a:t>
              </a:r>
              <a:endParaRPr lang="en-US" sz="1000" b="1" dirty="0">
                <a:solidFill>
                  <a:srgbClr val="0000FF"/>
                </a:solidFill>
                <a:latin typeface="+mn-lt"/>
              </a:endParaRPr>
            </a:p>
          </p:txBody>
        </p:sp>
        <p:cxnSp>
          <p:nvCxnSpPr>
            <p:cNvPr id="22" name="Straight Arrow Connector 5"/>
            <p:cNvCxnSpPr>
              <a:cxnSpLocks noChangeShapeType="1"/>
            </p:cNvCxnSpPr>
            <p:nvPr/>
          </p:nvCxnSpPr>
          <p:spPr bwMode="auto">
            <a:xfrm flipV="1">
              <a:off x="3024088" y="3627227"/>
              <a:ext cx="1828800" cy="728674"/>
            </a:xfrm>
            <a:prstGeom prst="straightConnector1">
              <a:avLst/>
            </a:prstGeom>
            <a:noFill/>
            <a:ln w="57150" algn="ctr">
              <a:solidFill>
                <a:srgbClr val="FFC000"/>
              </a:solidFill>
              <a:prstDash val="sysDash"/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</p:grpSp>
      <p:pic>
        <p:nvPicPr>
          <p:cNvPr id="4" name="Picture 3" descr="0811007_13-A4-at-144-dpi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5176" y="2661823"/>
            <a:ext cx="2869595" cy="191010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13151212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" y="46038"/>
            <a:ext cx="10080625" cy="912812"/>
          </a:xfrm>
        </p:spPr>
        <p:txBody>
          <a:bodyPr/>
          <a:lstStyle/>
          <a:p>
            <a:r>
              <a:rPr lang="en-US" dirty="0" err="1"/>
              <a:t>Erste</a:t>
            </a:r>
            <a:r>
              <a:rPr lang="en-US" dirty="0"/>
              <a:t> LHC </a:t>
            </a:r>
            <a:r>
              <a:rPr lang="en-US" dirty="0" err="1"/>
              <a:t>Kollisionen</a:t>
            </a:r>
            <a:r>
              <a:rPr lang="en-US" dirty="0"/>
              <a:t> </a:t>
            </a:r>
            <a:r>
              <a:rPr lang="en-US" dirty="0" err="1"/>
              <a:t>bei</a:t>
            </a:r>
            <a:r>
              <a:rPr lang="en-US" dirty="0"/>
              <a:t> </a:t>
            </a:r>
            <a:r>
              <a:rPr lang="en-US" dirty="0" err="1"/>
              <a:t>hoher</a:t>
            </a:r>
            <a:r>
              <a:rPr lang="en-US" dirty="0"/>
              <a:t> </a:t>
            </a:r>
            <a:r>
              <a:rPr lang="en-US" dirty="0" err="1"/>
              <a:t>Energie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 × 3.5 TeV, 30. M</a:t>
            </a:r>
            <a:r>
              <a:rPr lang="de-DE" dirty="0" err="1"/>
              <a:t>ärz</a:t>
            </a:r>
            <a:r>
              <a:rPr lang="en-US" dirty="0"/>
              <a:t> 2010</a:t>
            </a:r>
          </a:p>
          <a:p>
            <a:pPr lvl="2"/>
            <a:r>
              <a:rPr lang="en-US" dirty="0"/>
              <a:t>(</a:t>
            </a:r>
            <a:r>
              <a:rPr lang="en-US" dirty="0" err="1"/>
              <a:t>noch</a:t>
            </a:r>
            <a:r>
              <a:rPr lang="en-US" dirty="0"/>
              <a:t>) </a:t>
            </a:r>
            <a:r>
              <a:rPr lang="en-US" dirty="0" err="1"/>
              <a:t>nicht</a:t>
            </a:r>
            <a:r>
              <a:rPr lang="en-US" dirty="0"/>
              <a:t> super-</a:t>
            </a:r>
            <a:r>
              <a:rPr lang="en-US" dirty="0" err="1"/>
              <a:t>spektakulär</a:t>
            </a:r>
            <a:r>
              <a:rPr lang="en-US" dirty="0"/>
              <a:t> (</a:t>
            </a:r>
            <a:r>
              <a:rPr lang="en-US" dirty="0" err="1"/>
              <a:t>aber</a:t>
            </a:r>
            <a:r>
              <a:rPr lang="en-US" dirty="0"/>
              <a:t> </a:t>
            </a:r>
            <a:r>
              <a:rPr lang="en-US" dirty="0" err="1"/>
              <a:t>es</a:t>
            </a:r>
            <a:r>
              <a:rPr lang="en-US" dirty="0"/>
              <a:t> </a:t>
            </a:r>
            <a:r>
              <a:rPr lang="en-US" dirty="0" err="1"/>
              <a:t>sind</a:t>
            </a:r>
            <a:r>
              <a:rPr lang="en-US" dirty="0"/>
              <a:t> die </a:t>
            </a:r>
            <a:r>
              <a:rPr lang="en-US" dirty="0" err="1"/>
              <a:t>ersten</a:t>
            </a:r>
            <a:r>
              <a:rPr lang="en-US" dirty="0"/>
              <a:t> </a:t>
            </a:r>
            <a:r>
              <a:rPr lang="en-US" dirty="0" err="1"/>
              <a:t>Kollisionen</a:t>
            </a:r>
            <a:r>
              <a:rPr lang="en-US" dirty="0"/>
              <a:t>…)</a:t>
            </a:r>
            <a:endParaRPr lang="en-GB" dirty="0"/>
          </a:p>
        </p:txBody>
      </p:sp>
      <p:pic>
        <p:nvPicPr>
          <p:cNvPr id="4" name="Picture 14" descr="ALIC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720" y="2051647"/>
            <a:ext cx="2801880" cy="2743199"/>
          </a:xfrm>
          <a:prstGeom prst="rect">
            <a:avLst/>
          </a:prstGeom>
          <a:noFill/>
          <a:ln>
            <a:noFill/>
          </a:ln>
          <a:effectLst>
            <a:outerShdw dist="38184" dir="2700000" algn="tl">
              <a:srgbClr val="000000">
                <a:alpha val="43000"/>
              </a:srgbClr>
            </a:outerShdw>
          </a:effectLst>
        </p:spPr>
      </p:pic>
      <p:pic>
        <p:nvPicPr>
          <p:cNvPr id="5" name="Picture 15" descr="atla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6336" y="2025653"/>
            <a:ext cx="3888360" cy="2618280"/>
          </a:xfrm>
          <a:prstGeom prst="rect">
            <a:avLst/>
          </a:prstGeom>
          <a:noFill/>
          <a:ln>
            <a:noFill/>
          </a:ln>
          <a:effectLst>
            <a:outerShdw dist="38184" dir="2700000" algn="tl">
              <a:srgbClr val="000000">
                <a:alpha val="43000"/>
              </a:srgbClr>
            </a:outerShdw>
          </a:effectLst>
        </p:spPr>
      </p:pic>
      <p:pic>
        <p:nvPicPr>
          <p:cNvPr id="6" name="Picture 16" descr="CMS1stEvent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58280" y="4724141"/>
            <a:ext cx="4574520" cy="2512080"/>
          </a:xfrm>
          <a:prstGeom prst="rect">
            <a:avLst/>
          </a:prstGeom>
          <a:noFill/>
          <a:ln>
            <a:noFill/>
          </a:ln>
          <a:effectLst>
            <a:outerShdw dist="38184" dir="2700000" algn="tl">
              <a:srgbClr val="000000">
                <a:alpha val="43000"/>
              </a:srgbClr>
            </a:outerShdw>
          </a:effectLst>
        </p:spPr>
      </p:pic>
      <p:pic>
        <p:nvPicPr>
          <p:cNvPr id="7" name="Picture 17" descr="LHCb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7040" y="4969661"/>
            <a:ext cx="3985200" cy="2266560"/>
          </a:xfrm>
          <a:prstGeom prst="rect">
            <a:avLst/>
          </a:prstGeom>
          <a:noFill/>
          <a:ln>
            <a:noFill/>
          </a:ln>
          <a:effectLst>
            <a:outerShdw dist="38184" dir="2700000" algn="tl">
              <a:srgbClr val="000000">
                <a:alpha val="43000"/>
              </a:srgbClr>
            </a:outerShdw>
          </a:effectLst>
        </p:spPr>
      </p:pic>
      <p:sp>
        <p:nvSpPr>
          <p:cNvPr id="8" name="TextBox 20"/>
          <p:cNvSpPr txBox="1"/>
          <p:nvPr/>
        </p:nvSpPr>
        <p:spPr>
          <a:xfrm>
            <a:off x="5315841" y="6777581"/>
            <a:ext cx="749520" cy="396720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0">
            <a:spAutoFit/>
          </a:bodyPr>
          <a:lstStyle/>
          <a:p>
            <a:pPr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000" dirty="0">
                <a:solidFill>
                  <a:srgbClr val="FF0000"/>
                </a:solidFill>
                <a:effectLst>
                  <a:outerShdw dist="17961" dir="2700000">
                    <a:scrgbClr r="0" g="0" b="0"/>
                  </a:outerShdw>
                </a:effectLst>
                <a:latin typeface="Luxi Sans" charset="0"/>
                <a:ea typeface="ＭＳ Ｐゴシック" pitchFamily="2"/>
                <a:cs typeface="ＭＳ Ｐゴシック" pitchFamily="2"/>
              </a:rPr>
              <a:t>CMS</a:t>
            </a:r>
          </a:p>
        </p:txBody>
      </p:sp>
      <p:sp>
        <p:nvSpPr>
          <p:cNvPr id="9" name="TextBox 21"/>
          <p:cNvSpPr txBox="1"/>
          <p:nvPr/>
        </p:nvSpPr>
        <p:spPr>
          <a:xfrm>
            <a:off x="1143722" y="2051645"/>
            <a:ext cx="918359" cy="396720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0">
            <a:spAutoFit/>
          </a:bodyPr>
          <a:lstStyle/>
          <a:p>
            <a:pPr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000" dirty="0">
                <a:solidFill>
                  <a:srgbClr val="FF0000"/>
                </a:solidFill>
                <a:effectLst>
                  <a:outerShdw dist="17961" dir="2700000">
                    <a:scrgbClr r="0" g="0" b="0"/>
                  </a:outerShdw>
                </a:effectLst>
                <a:latin typeface="Luxi Sans" charset="0"/>
                <a:ea typeface="ＭＳ Ｐゴシック" pitchFamily="2"/>
                <a:cs typeface="ＭＳ Ｐゴシック" pitchFamily="2"/>
              </a:rPr>
              <a:t>ALICE</a:t>
            </a:r>
          </a:p>
        </p:txBody>
      </p:sp>
      <p:sp>
        <p:nvSpPr>
          <p:cNvPr id="10" name="TextBox 22"/>
          <p:cNvSpPr txBox="1"/>
          <p:nvPr/>
        </p:nvSpPr>
        <p:spPr>
          <a:xfrm>
            <a:off x="407040" y="5121941"/>
            <a:ext cx="836280" cy="396720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0">
            <a:spAutoFit/>
          </a:bodyPr>
          <a:lstStyle/>
          <a:p>
            <a:pPr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000" dirty="0" err="1">
                <a:solidFill>
                  <a:srgbClr val="FF0000"/>
                </a:solidFill>
                <a:effectLst>
                  <a:outerShdw dist="17961" dir="2700000">
                    <a:scrgbClr r="0" g="0" b="0"/>
                  </a:outerShdw>
                </a:effectLst>
                <a:latin typeface="Luxi Sans" charset="0"/>
                <a:ea typeface="ＭＳ Ｐゴシック" pitchFamily="2"/>
                <a:cs typeface="ＭＳ Ｐゴシック" pitchFamily="2"/>
              </a:rPr>
              <a:t>LHCb</a:t>
            </a:r>
            <a:endParaRPr lang="en-GB" sz="2000" dirty="0">
              <a:solidFill>
                <a:srgbClr val="FF0000"/>
              </a:solidFill>
              <a:effectLst>
                <a:outerShdw dist="17961" dir="2700000">
                  <a:scrgbClr r="0" g="0" b="0"/>
                </a:outerShdw>
              </a:effectLst>
              <a:latin typeface="Luxi Sans" charset="0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11" name="TextBox 21"/>
          <p:cNvSpPr txBox="1"/>
          <p:nvPr/>
        </p:nvSpPr>
        <p:spPr>
          <a:xfrm>
            <a:off x="5532816" y="3753652"/>
            <a:ext cx="973440" cy="39672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vert="horz" wrap="none" lIns="91440" tIns="45720" rIns="91440" bIns="45720" anchor="t" anchorCtr="0" compatLnSpc="0">
            <a:spAutoFit/>
          </a:bodyPr>
          <a:lstStyle/>
          <a:p>
            <a:pPr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000" dirty="0">
                <a:solidFill>
                  <a:srgbClr val="FF0000"/>
                </a:solidFill>
                <a:effectLst>
                  <a:outerShdw dist="17961" dir="2700000">
                    <a:scrgbClr r="0" g="0" b="0"/>
                  </a:outerShdw>
                </a:effectLst>
                <a:latin typeface="Luxi Sans" charset="0"/>
                <a:ea typeface="ＭＳ Ｐゴシック" pitchFamily="2"/>
                <a:cs typeface="ＭＳ Ｐゴシック" pitchFamily="2"/>
              </a:rPr>
              <a:t>ATLAS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215776" y="827511"/>
            <a:ext cx="9626600" cy="6417733"/>
            <a:chOff x="215776" y="827509"/>
            <a:chExt cx="9626600" cy="6417733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5776" y="827509"/>
              <a:ext cx="9626600" cy="641773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3" name="Text Box 3"/>
            <p:cNvSpPr txBox="1">
              <a:spLocks noChangeArrowheads="1"/>
            </p:cNvSpPr>
            <p:nvPr/>
          </p:nvSpPr>
          <p:spPr bwMode="auto">
            <a:xfrm>
              <a:off x="5688384" y="1187549"/>
              <a:ext cx="2736304" cy="347663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" tIns="9000" rIns="9000" bIns="9000"/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0"/>
                  <a:cs typeface="msmincho" charset="0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msmincho" charset="0"/>
                  <a:cs typeface="msmincho" charset="0"/>
                </a:defRPr>
              </a:lvl5pPr>
              <a:lvl6pPr marL="2514600" indent="-228600" eaLnBrk="0" fontAlgn="base" hangingPunct="0">
                <a:lnSpc>
                  <a:spcPct val="9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msmincho" charset="0"/>
                  <a:cs typeface="msmincho" charset="0"/>
                </a:defRPr>
              </a:lvl6pPr>
              <a:lvl7pPr marL="2971800" indent="-228600" eaLnBrk="0" fontAlgn="base" hangingPunct="0">
                <a:lnSpc>
                  <a:spcPct val="9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msmincho" charset="0"/>
                  <a:cs typeface="msmincho" charset="0"/>
                </a:defRPr>
              </a:lvl7pPr>
              <a:lvl8pPr marL="3429000" indent="-228600" eaLnBrk="0" fontAlgn="base" hangingPunct="0">
                <a:lnSpc>
                  <a:spcPct val="9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msmincho" charset="0"/>
                  <a:cs typeface="msmincho" charset="0"/>
                </a:defRPr>
              </a:lvl8pPr>
              <a:lvl9pPr marL="3886200" indent="-228600" eaLnBrk="0" fontAlgn="base" hangingPunct="0">
                <a:lnSpc>
                  <a:spcPct val="9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charset="0"/>
                  <a:ea typeface="msmincho" charset="0"/>
                  <a:cs typeface="msmincho" charset="0"/>
                </a:defRPr>
              </a:lvl9pPr>
            </a:lstStyle>
            <a:p>
              <a:pPr algn="ctr">
                <a:lnSpc>
                  <a:spcPct val="100000"/>
                </a:lnSpc>
              </a:pPr>
              <a:r>
                <a:rPr lang="en-US" sz="2000" b="1" dirty="0">
                  <a:solidFill>
                    <a:srgbClr val="002060"/>
                  </a:solidFill>
                  <a:latin typeface="Luxi Sans" charset="0"/>
                </a:rPr>
                <a:t>ATLAS </a:t>
              </a:r>
              <a:r>
                <a:rPr lang="en-US" sz="2000" b="1" dirty="0" err="1">
                  <a:solidFill>
                    <a:srgbClr val="002060"/>
                  </a:solidFill>
                  <a:latin typeface="Luxi Sans" charset="0"/>
                </a:rPr>
                <a:t>Kontrollraum</a:t>
              </a:r>
              <a:r>
                <a:rPr lang="en-US" sz="2000" b="1" dirty="0">
                  <a:solidFill>
                    <a:srgbClr val="002060"/>
                  </a:solidFill>
                  <a:latin typeface="Luxi Sans" charset="0"/>
                </a:rPr>
                <a:t>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05243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en-US" dirty="0"/>
              <a:t>Higgs-</a:t>
            </a:r>
            <a:r>
              <a:rPr lang="en-US" dirty="0" err="1"/>
              <a:t>Teilchen</a:t>
            </a:r>
            <a:r>
              <a:rPr lang="en-US" dirty="0"/>
              <a:t> </a:t>
            </a:r>
            <a:r>
              <a:rPr lang="en-US" dirty="0" err="1"/>
              <a:t>Produktion</a:t>
            </a:r>
            <a:r>
              <a:rPr lang="en-US" dirty="0"/>
              <a:t> und </a:t>
            </a:r>
            <a:r>
              <a:rPr lang="en-US" dirty="0" err="1"/>
              <a:t>Zerfall</a:t>
            </a:r>
            <a:endParaRPr lang="en-US" dirty="0"/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8184" y="4607321"/>
            <a:ext cx="3687450" cy="2628900"/>
          </a:xfrm>
          <a:prstGeom prst="rect">
            <a:avLst/>
          </a:prstGeom>
          <a:noFill/>
        </p:spPr>
      </p:pic>
      <p:sp>
        <p:nvSpPr>
          <p:cNvPr id="17" name="Content Placeholder 9"/>
          <p:cNvSpPr txBox="1">
            <a:spLocks/>
          </p:cNvSpPr>
          <p:nvPr/>
        </p:nvSpPr>
        <p:spPr>
          <a:xfrm>
            <a:off x="274638" y="1189038"/>
            <a:ext cx="7934026" cy="5942012"/>
          </a:xfrm>
          <a:prstGeom prst="rect">
            <a:avLst/>
          </a:prstGeom>
        </p:spPr>
        <p:txBody>
          <a:bodyPr/>
          <a:lstStyle>
            <a:lvl1pPr marL="142875" marR="0" indent="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400" b="1">
                <a:solidFill>
                  <a:srgbClr val="000080"/>
                </a:solidFill>
                <a:latin typeface="+mn-lt"/>
                <a:ea typeface="+mn-ea"/>
                <a:cs typeface="+mn-cs"/>
              </a:defRPr>
            </a:lvl1pPr>
            <a:lvl2pPr marL="785813" marR="0" indent="-28575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71000"/>
              <a:buFont typeface="Times New Roman" pitchFamily="16" charset="0"/>
              <a:buBlip>
                <a:blip r:embed="rId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0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074738" marR="0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825"/>
              </a:spcAft>
              <a:buClr>
                <a:srgbClr val="000000"/>
              </a:buClr>
              <a:buSzPct val="33000"/>
              <a:buFont typeface="Times New Roman" pitchFamily="16" charset="0"/>
              <a:buBlip>
                <a:blip r:embed="rId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16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362075" marR="0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Tx/>
              <a:buFont typeface="Times New Roman" pitchFamily="16" charset="0"/>
              <a:buBlip>
                <a:blip r:embed="rId6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1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498475" lvl="0" indent="-355600">
              <a:buBlip>
                <a:blip r:embed="rId7"/>
              </a:buBlip>
            </a:pPr>
            <a:r>
              <a:rPr lang="en-US" dirty="0">
                <a:latin typeface="Luxi Sans" charset="0"/>
              </a:rPr>
              <a:t>Higgs-Feld </a:t>
            </a:r>
            <a:r>
              <a:rPr lang="en-US" dirty="0" err="1">
                <a:latin typeface="Luxi Sans" charset="0"/>
              </a:rPr>
              <a:t>Nachweis</a:t>
            </a:r>
            <a:r>
              <a:rPr lang="en-US" dirty="0">
                <a:latin typeface="Luxi Sans" charset="0"/>
              </a:rPr>
              <a:t> </a:t>
            </a:r>
            <a:r>
              <a:rPr lang="en-US" dirty="0" err="1">
                <a:latin typeface="Luxi Sans" charset="0"/>
              </a:rPr>
              <a:t>durch</a:t>
            </a:r>
            <a:r>
              <a:rPr lang="en-US" dirty="0">
                <a:latin typeface="Luxi Sans" charset="0"/>
              </a:rPr>
              <a:t> Higgs-</a:t>
            </a:r>
            <a:r>
              <a:rPr lang="en-US" dirty="0" err="1">
                <a:latin typeface="Luxi Sans" charset="0"/>
              </a:rPr>
              <a:t>Teilchen</a:t>
            </a:r>
            <a:endParaRPr lang="en-US" dirty="0">
              <a:latin typeface="Luxi Sans" charset="0"/>
            </a:endParaRPr>
          </a:p>
          <a:p>
            <a:pPr lvl="1"/>
            <a:r>
              <a:rPr lang="en-US" dirty="0">
                <a:solidFill>
                  <a:srgbClr val="FF0000"/>
                </a:solidFill>
                <a:latin typeface="Luxi Sans" charset="0"/>
              </a:rPr>
              <a:t>Higgs-</a:t>
            </a:r>
            <a:r>
              <a:rPr lang="en-US" dirty="0" err="1">
                <a:solidFill>
                  <a:srgbClr val="FF0000"/>
                </a:solidFill>
                <a:latin typeface="Luxi Sans" charset="0"/>
              </a:rPr>
              <a:t>Teilchen</a:t>
            </a:r>
            <a:r>
              <a:rPr lang="en-US" dirty="0">
                <a:solidFill>
                  <a:srgbClr val="FF0000"/>
                </a:solidFill>
                <a:latin typeface="Luxi Sans" charset="0"/>
              </a:rPr>
              <a:t> = </a:t>
            </a:r>
            <a:r>
              <a:rPr lang="en-US" dirty="0" err="1">
                <a:solidFill>
                  <a:srgbClr val="FF0000"/>
                </a:solidFill>
                <a:latin typeface="Luxi Sans" charset="0"/>
              </a:rPr>
              <a:t>kurzzeitige</a:t>
            </a:r>
            <a:r>
              <a:rPr lang="en-US" dirty="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Luxi Sans" charset="0"/>
              </a:rPr>
              <a:t>Anregung</a:t>
            </a:r>
            <a:r>
              <a:rPr lang="en-US" dirty="0">
                <a:solidFill>
                  <a:srgbClr val="FF0000"/>
                </a:solidFill>
                <a:latin typeface="Luxi Sans" charset="0"/>
              </a:rPr>
              <a:t> des Higgs-Felds</a:t>
            </a:r>
          </a:p>
          <a:p>
            <a:pPr lvl="1"/>
            <a:r>
              <a:rPr lang="en-US" dirty="0" err="1">
                <a:latin typeface="Luxi Sans" charset="0"/>
              </a:rPr>
              <a:t>Teilchen</a:t>
            </a:r>
            <a:r>
              <a:rPr lang="en-US" dirty="0">
                <a:latin typeface="Luxi Sans" charset="0"/>
              </a:rPr>
              <a:t> </a:t>
            </a:r>
            <a:r>
              <a:rPr lang="en-US" dirty="0" err="1">
                <a:latin typeface="Luxi Sans" charset="0"/>
              </a:rPr>
              <a:t>müssen</a:t>
            </a:r>
            <a:r>
              <a:rPr lang="en-US" dirty="0">
                <a:latin typeface="Luxi Sans" charset="0"/>
              </a:rPr>
              <a:t> </a:t>
            </a:r>
            <a:r>
              <a:rPr lang="en-US" dirty="0" err="1">
                <a:latin typeface="Luxi Sans" charset="0"/>
              </a:rPr>
              <a:t>mit</a:t>
            </a:r>
            <a:r>
              <a:rPr lang="en-US" dirty="0">
                <a:latin typeface="Luxi Sans" charset="0"/>
              </a:rPr>
              <a:t> </a:t>
            </a:r>
            <a:r>
              <a:rPr lang="en-US" dirty="0" err="1">
                <a:latin typeface="Luxi Sans" charset="0"/>
              </a:rPr>
              <a:t>hoher</a:t>
            </a:r>
            <a:r>
              <a:rPr lang="en-US" dirty="0">
                <a:latin typeface="Luxi Sans" charset="0"/>
              </a:rPr>
              <a:t> </a:t>
            </a:r>
            <a:r>
              <a:rPr lang="en-US" dirty="0" err="1">
                <a:latin typeface="Luxi Sans" charset="0"/>
              </a:rPr>
              <a:t>Energie</a:t>
            </a:r>
            <a:r>
              <a:rPr lang="en-US" dirty="0">
                <a:latin typeface="Luxi Sans" charset="0"/>
              </a:rPr>
              <a:t>				       </a:t>
            </a:r>
            <a:r>
              <a:rPr lang="en-US" dirty="0" err="1">
                <a:latin typeface="Luxi Sans" charset="0"/>
              </a:rPr>
              <a:t>kollidieren</a:t>
            </a:r>
            <a:r>
              <a:rPr lang="en-US" dirty="0">
                <a:latin typeface="Luxi Sans" charset="0"/>
              </a:rPr>
              <a:t>, das Higgs-Feld </a:t>
            </a:r>
            <a:r>
              <a:rPr lang="en-US" dirty="0" err="1">
                <a:latin typeface="Luxi Sans" charset="0"/>
              </a:rPr>
              <a:t>anzuregen</a:t>
            </a:r>
            <a:r>
              <a:rPr lang="en-US" dirty="0">
                <a:latin typeface="Luxi Sans" charset="0"/>
              </a:rPr>
              <a:t>					  und </a:t>
            </a:r>
            <a:r>
              <a:rPr lang="en-US" dirty="0" err="1">
                <a:latin typeface="Luxi Sans" charset="0"/>
              </a:rPr>
              <a:t>ein</a:t>
            </a:r>
            <a:r>
              <a:rPr lang="en-US" dirty="0">
                <a:latin typeface="Luxi Sans" charset="0"/>
              </a:rPr>
              <a:t> Higgs-</a:t>
            </a:r>
            <a:r>
              <a:rPr lang="en-US" dirty="0" err="1">
                <a:latin typeface="Luxi Sans" charset="0"/>
              </a:rPr>
              <a:t>Teilchen</a:t>
            </a:r>
            <a:r>
              <a:rPr lang="en-US" dirty="0">
                <a:latin typeface="Luxi Sans" charset="0"/>
              </a:rPr>
              <a:t> </a:t>
            </a:r>
            <a:r>
              <a:rPr lang="en-US" dirty="0" err="1">
                <a:latin typeface="Luxi Sans" charset="0"/>
              </a:rPr>
              <a:t>zu</a:t>
            </a:r>
            <a:r>
              <a:rPr lang="en-US" dirty="0">
                <a:latin typeface="Luxi Sans" charset="0"/>
              </a:rPr>
              <a:t> </a:t>
            </a:r>
            <a:r>
              <a:rPr lang="en-US" dirty="0" err="1">
                <a:latin typeface="Luxi Sans" charset="0"/>
              </a:rPr>
              <a:t>erzeugen</a:t>
            </a:r>
            <a:endParaRPr lang="en-US" dirty="0">
              <a:latin typeface="Luxi Sans" charset="0"/>
            </a:endParaRPr>
          </a:p>
          <a:p>
            <a:pPr lvl="3"/>
            <a:endParaRPr lang="en-US" dirty="0">
              <a:latin typeface="Luxi Sans" charset="0"/>
            </a:endParaRPr>
          </a:p>
          <a:p>
            <a:pPr marL="498475" lvl="0" indent="-355600">
              <a:buBlip>
                <a:blip r:embed="rId7"/>
              </a:buBlip>
            </a:pPr>
            <a:r>
              <a:rPr lang="en-US" dirty="0">
                <a:latin typeface="Luxi Sans" charset="0"/>
              </a:rPr>
              <a:t>Higgs-</a:t>
            </a:r>
            <a:r>
              <a:rPr lang="en-US" dirty="0" err="1">
                <a:latin typeface="Luxi Sans" charset="0"/>
              </a:rPr>
              <a:t>Teilchen</a:t>
            </a:r>
            <a:r>
              <a:rPr lang="en-US" dirty="0">
                <a:latin typeface="Luxi Sans" charset="0"/>
              </a:rPr>
              <a:t> </a:t>
            </a:r>
            <a:r>
              <a:rPr lang="en-US" dirty="0" err="1">
                <a:latin typeface="Luxi Sans" charset="0"/>
              </a:rPr>
              <a:t>Zerfälle</a:t>
            </a:r>
            <a:r>
              <a:rPr lang="en-US" dirty="0">
                <a:latin typeface="Luxi Sans" charset="0"/>
              </a:rPr>
              <a:t> </a:t>
            </a:r>
            <a:r>
              <a:rPr lang="en-US" dirty="0" err="1">
                <a:latin typeface="Luxi Sans" charset="0"/>
              </a:rPr>
              <a:t>sind</a:t>
            </a:r>
            <a:r>
              <a:rPr lang="en-US" dirty="0">
                <a:latin typeface="Luxi Sans" charset="0"/>
              </a:rPr>
              <a:t> </a:t>
            </a:r>
            <a:r>
              <a:rPr lang="en-US" dirty="0" err="1">
                <a:latin typeface="Luxi Sans" charset="0"/>
              </a:rPr>
              <a:t>berechenbar</a:t>
            </a:r>
            <a:endParaRPr lang="en-US" dirty="0">
              <a:latin typeface="Luxi Sans" charset="0"/>
            </a:endParaRPr>
          </a:p>
          <a:p>
            <a:pPr lvl="1"/>
            <a:r>
              <a:rPr lang="en-US" dirty="0" err="1">
                <a:latin typeface="Luxi Sans" charset="0"/>
              </a:rPr>
              <a:t>nur</a:t>
            </a:r>
            <a:r>
              <a:rPr lang="en-US" dirty="0">
                <a:latin typeface="Luxi Sans" charset="0"/>
              </a:rPr>
              <a:t> </a:t>
            </a:r>
            <a:r>
              <a:rPr lang="en-US" dirty="0" err="1">
                <a:latin typeface="Luxi Sans" charset="0"/>
              </a:rPr>
              <a:t>abhängig</a:t>
            </a:r>
            <a:r>
              <a:rPr lang="en-US" dirty="0">
                <a:latin typeface="Luxi Sans" charset="0"/>
              </a:rPr>
              <a:t> von der (</a:t>
            </a:r>
            <a:r>
              <a:rPr lang="en-US" dirty="0" err="1">
                <a:latin typeface="Luxi Sans" charset="0"/>
              </a:rPr>
              <a:t>zunächst</a:t>
            </a:r>
            <a:r>
              <a:rPr lang="en-US" dirty="0">
                <a:latin typeface="Luxi Sans" charset="0"/>
              </a:rPr>
              <a:t> </a:t>
            </a:r>
            <a:r>
              <a:rPr lang="en-US" dirty="0" err="1">
                <a:latin typeface="Luxi Sans" charset="0"/>
              </a:rPr>
              <a:t>unbekannten</a:t>
            </a:r>
            <a:r>
              <a:rPr lang="en-US" dirty="0">
                <a:latin typeface="Luxi Sans" charset="0"/>
              </a:rPr>
              <a:t>) Masse</a:t>
            </a:r>
            <a:endParaRPr lang="en-US" baseline="-25000" dirty="0">
              <a:latin typeface="Luxi Sans" charset="0"/>
            </a:endParaRPr>
          </a:p>
          <a:p>
            <a:pPr lvl="1"/>
            <a:r>
              <a:rPr lang="en-US" dirty="0" err="1">
                <a:solidFill>
                  <a:srgbClr val="0000FF"/>
                </a:solidFill>
                <a:latin typeface="Luxi Sans" charset="0"/>
              </a:rPr>
              <a:t>Vektor</a:t>
            </a:r>
            <a:r>
              <a:rPr lang="en-US" dirty="0">
                <a:solidFill>
                  <a:srgbClr val="0000FF"/>
                </a:solidFill>
                <a:latin typeface="Luxi Sans" charset="0"/>
              </a:rPr>
              <a:t> Boson </a:t>
            </a:r>
            <a:r>
              <a:rPr lang="en-US" dirty="0" err="1">
                <a:solidFill>
                  <a:srgbClr val="0000FF"/>
                </a:solidFill>
                <a:latin typeface="Luxi Sans" charset="0"/>
              </a:rPr>
              <a:t>Zerfälle</a:t>
            </a:r>
            <a:endParaRPr lang="en-US" dirty="0">
              <a:solidFill>
                <a:srgbClr val="0000FF"/>
              </a:solidFill>
              <a:latin typeface="Luxi Sans" charset="0"/>
            </a:endParaRPr>
          </a:p>
          <a:p>
            <a:pPr lvl="2"/>
            <a:r>
              <a:rPr lang="en-US" dirty="0">
                <a:latin typeface="Luxi Sans" charset="0"/>
              </a:rPr>
              <a:t>H </a:t>
            </a:r>
            <a:r>
              <a:rPr lang="en-US" dirty="0">
                <a:latin typeface="Luxi Sans" charset="0"/>
                <a:sym typeface="Wingdings"/>
              </a:rPr>
              <a:t> ZZ (</a:t>
            </a:r>
            <a:r>
              <a:rPr lang="en-US" dirty="0" err="1">
                <a:latin typeface="Luxi Sans" charset="0"/>
                <a:sym typeface="Wingdings"/>
              </a:rPr>
              <a:t>wenn</a:t>
            </a:r>
            <a:r>
              <a:rPr lang="en-US" dirty="0">
                <a:latin typeface="Luxi Sans" charset="0"/>
                <a:sym typeface="Wingdings"/>
              </a:rPr>
              <a:t> M</a:t>
            </a:r>
            <a:r>
              <a:rPr lang="en-US" baseline="-25000" dirty="0">
                <a:latin typeface="Luxi Sans" charset="0"/>
                <a:sym typeface="Wingdings"/>
              </a:rPr>
              <a:t>H</a:t>
            </a:r>
            <a:r>
              <a:rPr lang="en-US" dirty="0">
                <a:latin typeface="Luxi Sans" charset="0"/>
                <a:sym typeface="Wingdings"/>
              </a:rPr>
              <a:t> </a:t>
            </a:r>
            <a:r>
              <a:rPr lang="en-US" dirty="0" err="1">
                <a:latin typeface="Luxi Sans" charset="0"/>
                <a:sym typeface="Wingdings"/>
              </a:rPr>
              <a:t>groß</a:t>
            </a:r>
            <a:r>
              <a:rPr lang="en-US" dirty="0">
                <a:latin typeface="Luxi Sans" charset="0"/>
                <a:sym typeface="Wingdings"/>
              </a:rPr>
              <a:t>)</a:t>
            </a:r>
          </a:p>
          <a:p>
            <a:pPr lvl="2"/>
            <a:r>
              <a:rPr lang="en-US" dirty="0">
                <a:latin typeface="Luxi Sans" charset="0"/>
                <a:sym typeface="Wingdings"/>
              </a:rPr>
              <a:t>H  WW (</a:t>
            </a:r>
            <a:r>
              <a:rPr lang="en-US" dirty="0" err="1">
                <a:latin typeface="Luxi Sans" charset="0"/>
                <a:sym typeface="Wingdings"/>
              </a:rPr>
              <a:t>wenn</a:t>
            </a:r>
            <a:r>
              <a:rPr lang="en-US" dirty="0">
                <a:latin typeface="Luxi Sans" charset="0"/>
                <a:sym typeface="Wingdings"/>
              </a:rPr>
              <a:t> M</a:t>
            </a:r>
            <a:r>
              <a:rPr lang="en-US" baseline="-25000" dirty="0">
                <a:latin typeface="Luxi Sans" charset="0"/>
                <a:sym typeface="Wingdings"/>
              </a:rPr>
              <a:t>H</a:t>
            </a:r>
            <a:r>
              <a:rPr lang="en-US" dirty="0">
                <a:latin typeface="Luxi Sans" charset="0"/>
                <a:sym typeface="Wingdings"/>
              </a:rPr>
              <a:t> </a:t>
            </a:r>
            <a:r>
              <a:rPr lang="en-US" dirty="0" err="1">
                <a:latin typeface="Luxi Sans" charset="0"/>
                <a:sym typeface="Wingdings"/>
              </a:rPr>
              <a:t>groß</a:t>
            </a:r>
            <a:r>
              <a:rPr lang="en-US" dirty="0">
                <a:latin typeface="Luxi Sans" charset="0"/>
                <a:sym typeface="Wingdings"/>
              </a:rPr>
              <a:t>)</a:t>
            </a:r>
          </a:p>
          <a:p>
            <a:pPr lvl="2"/>
            <a:r>
              <a:rPr lang="en-US" dirty="0">
                <a:latin typeface="Luxi Sans" charset="0"/>
                <a:sym typeface="Wingdings"/>
              </a:rPr>
              <a:t>H  </a:t>
            </a:r>
            <a:r>
              <a:rPr lang="el-GR" dirty="0" err="1">
                <a:latin typeface="Calibri"/>
                <a:cs typeface="Arial"/>
              </a:rPr>
              <a:t>γγ</a:t>
            </a:r>
            <a:r>
              <a:rPr lang="en-US" dirty="0">
                <a:latin typeface="Luxi Sans" charset="0"/>
                <a:sym typeface="Wingdings"/>
              </a:rPr>
              <a:t> (</a:t>
            </a:r>
            <a:r>
              <a:rPr lang="en-US" dirty="0" err="1">
                <a:latin typeface="Luxi Sans" charset="0"/>
                <a:sym typeface="Wingdings"/>
              </a:rPr>
              <a:t>wenn</a:t>
            </a:r>
            <a:r>
              <a:rPr lang="en-US" dirty="0">
                <a:latin typeface="Luxi Sans" charset="0"/>
                <a:sym typeface="Wingdings"/>
              </a:rPr>
              <a:t> M</a:t>
            </a:r>
            <a:r>
              <a:rPr lang="en-US" baseline="-25000" dirty="0">
                <a:latin typeface="Luxi Sans" charset="0"/>
                <a:sym typeface="Wingdings"/>
              </a:rPr>
              <a:t>H</a:t>
            </a:r>
            <a:r>
              <a:rPr lang="en-US" dirty="0">
                <a:latin typeface="Luxi Sans" charset="0"/>
                <a:sym typeface="Wingdings"/>
              </a:rPr>
              <a:t> </a:t>
            </a:r>
            <a:r>
              <a:rPr lang="en-US" dirty="0" err="1">
                <a:latin typeface="Luxi Sans" charset="0"/>
                <a:sym typeface="Wingdings"/>
              </a:rPr>
              <a:t>klein</a:t>
            </a:r>
            <a:r>
              <a:rPr lang="en-US" dirty="0">
                <a:latin typeface="Luxi Sans" charset="0"/>
                <a:sym typeface="Wingdings"/>
              </a:rPr>
              <a:t>)</a:t>
            </a:r>
          </a:p>
          <a:p>
            <a:pPr lvl="1"/>
            <a:r>
              <a:rPr lang="en-US" dirty="0" err="1">
                <a:solidFill>
                  <a:srgbClr val="0000FF"/>
                </a:solidFill>
                <a:latin typeface="Luxi Sans" charset="0"/>
                <a:sym typeface="Wingdings"/>
              </a:rPr>
              <a:t>Zerfälle</a:t>
            </a:r>
            <a:r>
              <a:rPr lang="en-US" dirty="0">
                <a:solidFill>
                  <a:srgbClr val="0000FF"/>
                </a:solidFill>
                <a:latin typeface="Luxi Sans" charset="0"/>
                <a:sym typeface="Wingdings"/>
              </a:rPr>
              <a:t> in </a:t>
            </a:r>
            <a:r>
              <a:rPr lang="en-US" dirty="0" err="1">
                <a:solidFill>
                  <a:srgbClr val="0000FF"/>
                </a:solidFill>
                <a:latin typeface="Luxi Sans" charset="0"/>
                <a:sym typeface="Wingdings"/>
              </a:rPr>
              <a:t>Fermionen</a:t>
            </a:r>
            <a:endParaRPr lang="en-US" dirty="0">
              <a:solidFill>
                <a:srgbClr val="0000FF"/>
              </a:solidFill>
              <a:latin typeface="Luxi Sans" charset="0"/>
              <a:sym typeface="Wingdings"/>
            </a:endParaRPr>
          </a:p>
          <a:p>
            <a:pPr lvl="2"/>
            <a:r>
              <a:rPr lang="en-US" dirty="0">
                <a:latin typeface="Luxi Sans" charset="0"/>
                <a:sym typeface="Wingdings"/>
              </a:rPr>
              <a:t>H  </a:t>
            </a:r>
            <a:r>
              <a:rPr lang="el-GR" dirty="0" err="1">
                <a:latin typeface="Calibri"/>
                <a:cs typeface="Arial"/>
              </a:rPr>
              <a:t>ττ</a:t>
            </a:r>
            <a:r>
              <a:rPr lang="en-US" dirty="0">
                <a:latin typeface="Luxi Sans" charset="0"/>
                <a:sym typeface="Wingdings"/>
              </a:rPr>
              <a:t> (</a:t>
            </a:r>
            <a:r>
              <a:rPr lang="en-US" dirty="0" err="1">
                <a:latin typeface="Luxi Sans" charset="0"/>
                <a:sym typeface="Wingdings"/>
              </a:rPr>
              <a:t>wenn</a:t>
            </a:r>
            <a:r>
              <a:rPr lang="en-US" dirty="0">
                <a:latin typeface="Luxi Sans" charset="0"/>
                <a:sym typeface="Wingdings"/>
              </a:rPr>
              <a:t> M</a:t>
            </a:r>
            <a:r>
              <a:rPr lang="en-US" baseline="-25000" dirty="0">
                <a:latin typeface="Luxi Sans" charset="0"/>
                <a:sym typeface="Wingdings"/>
              </a:rPr>
              <a:t>H</a:t>
            </a:r>
            <a:r>
              <a:rPr lang="en-US" dirty="0">
                <a:latin typeface="Luxi Sans" charset="0"/>
                <a:sym typeface="Wingdings"/>
              </a:rPr>
              <a:t> </a:t>
            </a:r>
            <a:r>
              <a:rPr lang="en-US" dirty="0" err="1">
                <a:latin typeface="Luxi Sans" charset="0"/>
                <a:sym typeface="Wingdings"/>
              </a:rPr>
              <a:t>klein</a:t>
            </a:r>
            <a:r>
              <a:rPr lang="en-US" dirty="0">
                <a:latin typeface="Luxi Sans" charset="0"/>
                <a:sym typeface="Wingdings"/>
              </a:rPr>
              <a:t>)</a:t>
            </a:r>
          </a:p>
          <a:p>
            <a:pPr lvl="2"/>
            <a:r>
              <a:rPr lang="en-US" dirty="0">
                <a:latin typeface="Luxi Sans" charset="0"/>
                <a:sym typeface="Wingdings"/>
              </a:rPr>
              <a:t>H  bb (</a:t>
            </a:r>
            <a:r>
              <a:rPr lang="en-US" dirty="0" err="1">
                <a:latin typeface="Luxi Sans" charset="0"/>
                <a:sym typeface="Wingdings"/>
              </a:rPr>
              <a:t>wenn</a:t>
            </a:r>
            <a:r>
              <a:rPr lang="en-US" dirty="0">
                <a:latin typeface="Luxi Sans" charset="0"/>
                <a:sym typeface="Wingdings"/>
              </a:rPr>
              <a:t> M</a:t>
            </a:r>
            <a:r>
              <a:rPr lang="en-US" baseline="-25000" dirty="0">
                <a:latin typeface="Luxi Sans" charset="0"/>
                <a:sym typeface="Wingdings"/>
              </a:rPr>
              <a:t>H</a:t>
            </a:r>
            <a:r>
              <a:rPr lang="en-US" dirty="0">
                <a:latin typeface="Luxi Sans" charset="0"/>
                <a:sym typeface="Wingdings"/>
              </a:rPr>
              <a:t> </a:t>
            </a:r>
            <a:r>
              <a:rPr lang="en-US" dirty="0" err="1">
                <a:latin typeface="Luxi Sans" charset="0"/>
                <a:sym typeface="Wingdings"/>
              </a:rPr>
              <a:t>klein</a:t>
            </a:r>
            <a:r>
              <a:rPr lang="en-US" dirty="0">
                <a:latin typeface="Luxi Sans" charset="0"/>
                <a:sym typeface="Wingdings"/>
              </a:rPr>
              <a:t>)</a:t>
            </a:r>
          </a:p>
          <a:p>
            <a:pPr lvl="2"/>
            <a:endParaRPr lang="en-US" dirty="0">
              <a:latin typeface="Luxi Sans" charset="0"/>
              <a:sym typeface="Wingdings"/>
            </a:endParaRPr>
          </a:p>
          <a:p>
            <a:pPr lvl="1"/>
            <a:endParaRPr lang="en-US" dirty="0">
              <a:latin typeface="Luxi Sans" charset="0"/>
            </a:endParaRPr>
          </a:p>
          <a:p>
            <a:pPr marL="0"/>
            <a:endParaRPr lang="en-US" dirty="0">
              <a:latin typeface="Luxi Sans" charset="0"/>
            </a:endParaRPr>
          </a:p>
          <a:p>
            <a:endParaRPr lang="en-US" dirty="0">
              <a:latin typeface="Luxi Sans" charset="0"/>
            </a:endParaRPr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944467" y="1619597"/>
            <a:ext cx="1992389" cy="50585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067253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974333" y="1187551"/>
            <a:ext cx="4962525" cy="604837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Teilchenphysik</a:t>
            </a:r>
            <a:r>
              <a:rPr lang="en-US" dirty="0"/>
              <a:t> in Deutschland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1189038"/>
            <a:ext cx="4981698" cy="5942012"/>
          </a:xfrm>
        </p:spPr>
        <p:txBody>
          <a:bodyPr/>
          <a:lstStyle/>
          <a:p>
            <a:r>
              <a:rPr lang="en-US" dirty="0" err="1"/>
              <a:t>Universitäten</a:t>
            </a:r>
            <a:r>
              <a:rPr lang="en-US" dirty="0"/>
              <a:t> und </a:t>
            </a:r>
            <a:r>
              <a:rPr lang="en-US" dirty="0" err="1"/>
              <a:t>Forschungszentren</a:t>
            </a:r>
            <a:r>
              <a:rPr lang="en-US" dirty="0"/>
              <a:t> in Deutschland</a:t>
            </a:r>
            <a:endParaRPr lang="en-GB" dirty="0"/>
          </a:p>
          <a:p>
            <a:pPr lvl="1"/>
            <a:r>
              <a:rPr lang="en-US" dirty="0" err="1"/>
              <a:t>Universitäten</a:t>
            </a:r>
            <a:r>
              <a:rPr lang="en-US" dirty="0"/>
              <a:t> </a:t>
            </a:r>
            <a:r>
              <a:rPr lang="en-US" dirty="0" err="1"/>
              <a:t>mit</a:t>
            </a:r>
            <a:r>
              <a:rPr lang="en-US" dirty="0"/>
              <a:t> </a:t>
            </a:r>
            <a:r>
              <a:rPr lang="en-US" dirty="0" err="1"/>
              <a:t>sowohl</a:t>
            </a:r>
            <a:r>
              <a:rPr lang="en-US" dirty="0"/>
              <a:t> </a:t>
            </a:r>
            <a:r>
              <a:rPr lang="en-US" dirty="0" err="1">
                <a:solidFill>
                  <a:srgbClr val="002060"/>
                </a:solidFill>
              </a:rPr>
              <a:t>experimenteller</a:t>
            </a:r>
            <a:r>
              <a:rPr lang="en-US" dirty="0"/>
              <a:t> </a:t>
            </a:r>
            <a:r>
              <a:rPr lang="en-US" dirty="0">
                <a:solidFill>
                  <a:schemeClr val="accent6"/>
                </a:solidFill>
              </a:rPr>
              <a:t>und</a:t>
            </a:r>
            <a:r>
              <a:rPr lang="en-US" dirty="0"/>
              <a:t> </a:t>
            </a:r>
            <a:r>
              <a:rPr lang="en-US" dirty="0" err="1">
                <a:solidFill>
                  <a:srgbClr val="002060"/>
                </a:solidFill>
              </a:rPr>
              <a:t>theoretischer</a:t>
            </a:r>
            <a:r>
              <a:rPr lang="en-US" dirty="0"/>
              <a:t> </a:t>
            </a:r>
            <a:r>
              <a:rPr lang="en-US" dirty="0" err="1"/>
              <a:t>Teilchenphysik</a:t>
            </a:r>
            <a:r>
              <a:rPr lang="en-US" dirty="0"/>
              <a:t>: 14</a:t>
            </a:r>
          </a:p>
          <a:p>
            <a:pPr lvl="1"/>
            <a:r>
              <a:rPr lang="en-US" dirty="0" err="1"/>
              <a:t>Universitäten</a:t>
            </a:r>
            <a:r>
              <a:rPr lang="en-US" dirty="0"/>
              <a:t> </a:t>
            </a:r>
            <a:r>
              <a:rPr lang="en-US" dirty="0" err="1"/>
              <a:t>mit</a:t>
            </a:r>
            <a:r>
              <a:rPr lang="en-US" dirty="0"/>
              <a:t> </a:t>
            </a:r>
            <a:r>
              <a:rPr lang="en-US" dirty="0" err="1"/>
              <a:t>entweder</a:t>
            </a:r>
            <a:r>
              <a:rPr lang="en-US" dirty="0"/>
              <a:t> </a:t>
            </a:r>
            <a:r>
              <a:rPr lang="en-US" dirty="0" err="1">
                <a:solidFill>
                  <a:srgbClr val="002060"/>
                </a:solidFill>
              </a:rPr>
              <a:t>experimenteller</a:t>
            </a:r>
            <a:r>
              <a:rPr lang="en-US" dirty="0"/>
              <a:t> </a:t>
            </a:r>
            <a:r>
              <a:rPr lang="en-US" dirty="0" err="1">
                <a:solidFill>
                  <a:schemeClr val="accent6"/>
                </a:solidFill>
              </a:rPr>
              <a:t>oder</a:t>
            </a:r>
            <a:r>
              <a:rPr lang="en-US" dirty="0"/>
              <a:t> </a:t>
            </a:r>
            <a:r>
              <a:rPr lang="en-US" dirty="0" err="1">
                <a:solidFill>
                  <a:srgbClr val="002060"/>
                </a:solidFill>
              </a:rPr>
              <a:t>theoretischer</a:t>
            </a:r>
            <a:r>
              <a:rPr lang="en-US" dirty="0"/>
              <a:t> </a:t>
            </a:r>
            <a:r>
              <a:rPr lang="en-US" dirty="0" err="1"/>
              <a:t>Teilchenphysik</a:t>
            </a:r>
            <a:r>
              <a:rPr lang="en-US" dirty="0"/>
              <a:t>: 12</a:t>
            </a:r>
          </a:p>
          <a:p>
            <a:pPr lvl="1"/>
            <a:r>
              <a:rPr lang="en-US" dirty="0" err="1"/>
              <a:t>Forschungszentren</a:t>
            </a:r>
            <a:r>
              <a:rPr lang="en-US" dirty="0"/>
              <a:t> (</a:t>
            </a:r>
            <a:r>
              <a:rPr lang="en-US" dirty="0" err="1"/>
              <a:t>Standorte</a:t>
            </a:r>
            <a:r>
              <a:rPr lang="en-US" dirty="0"/>
              <a:t>) </a:t>
            </a:r>
            <a:r>
              <a:rPr lang="en-US" dirty="0" err="1"/>
              <a:t>ausserhalb</a:t>
            </a:r>
            <a:r>
              <a:rPr lang="en-US" dirty="0"/>
              <a:t> </a:t>
            </a:r>
            <a:r>
              <a:rPr lang="en-US" dirty="0" err="1"/>
              <a:t>Universitäten</a:t>
            </a:r>
            <a:r>
              <a:rPr lang="en-US" dirty="0"/>
              <a:t>: 6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921793" y="5808749"/>
            <a:ext cx="3983943" cy="779400"/>
            <a:chOff x="556200" y="4947479"/>
            <a:chExt cx="3415859" cy="779400"/>
          </a:xfrm>
        </p:grpSpPr>
        <p:sp>
          <p:nvSpPr>
            <p:cNvPr id="5" name="Rectangle 4"/>
            <p:cNvSpPr/>
            <p:nvPr/>
          </p:nvSpPr>
          <p:spPr>
            <a:xfrm>
              <a:off x="556200" y="4949279"/>
              <a:ext cx="493921" cy="777600"/>
            </a:xfrm>
            <a:prstGeom prst="rect">
              <a:avLst/>
            </a:prstGeom>
            <a:solidFill>
              <a:srgbClr val="33CC66"/>
            </a:solidFill>
            <a:ln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lIns="0" tIns="0" rIns="0" bIns="0" anchor="ctr" anchorCtr="1" compatLnSpc="0"/>
            <a:lstStyle/>
            <a:p>
              <a:pPr>
                <a:lnSpc>
                  <a:spcPct val="98000"/>
                </a:lnSpc>
                <a:spcBef>
                  <a:spcPts val="0"/>
                </a:spcBef>
                <a:spcAft>
                  <a:spcPts val="0"/>
                </a:spcAft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>
                <a:solidFill>
                  <a:srgbClr val="000000"/>
                </a:solidFill>
                <a:latin typeface="Times" pitchFamily="18"/>
                <a:ea typeface="HG Mincho Light J" pitchFamily="2"/>
                <a:cs typeface="Tahoma" pitchFamily="2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73346" y="4947479"/>
              <a:ext cx="2834959" cy="181075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0" tIns="0" rIns="0" bIns="0" anchorCtr="0" compatLnSpc="0">
              <a:spAutoFit/>
            </a:bodyPr>
            <a:lstStyle/>
            <a:p>
              <a:pPr>
                <a:lnSpc>
                  <a:spcPct val="98000"/>
                </a:lnSpc>
                <a:spcBef>
                  <a:spcPts val="0"/>
                </a:spcBef>
                <a:spcAft>
                  <a:spcPts val="0"/>
                </a:spcAft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200" b="1" dirty="0">
                  <a:solidFill>
                    <a:srgbClr val="FFFF00"/>
                  </a:solidFill>
                  <a:latin typeface="Luxi Sans" pitchFamily="34"/>
                  <a:ea typeface="HG Mincho Light J" pitchFamily="2"/>
                  <a:cs typeface="Tahoma" pitchFamily="2"/>
                </a:rPr>
                <a:t>   </a:t>
              </a:r>
              <a:r>
                <a:rPr lang="en-US" sz="1200" b="1" dirty="0" err="1">
                  <a:solidFill>
                    <a:srgbClr val="FFFF00"/>
                  </a:solidFill>
                  <a:latin typeface="Luxi Sans" pitchFamily="34"/>
                  <a:ea typeface="HG Mincho Light J" pitchFamily="2"/>
                  <a:cs typeface="Tahoma" pitchFamily="2"/>
                </a:rPr>
                <a:t>gelb</a:t>
              </a:r>
              <a:r>
                <a:rPr lang="en-US" sz="1200" b="1" dirty="0">
                  <a:solidFill>
                    <a:srgbClr val="FFFF00"/>
                  </a:solidFill>
                  <a:latin typeface="Luxi Sans" pitchFamily="34"/>
                  <a:ea typeface="HG Mincho Light J" pitchFamily="2"/>
                  <a:cs typeface="Tahoma" pitchFamily="2"/>
                </a:rPr>
                <a:t>:</a:t>
              </a:r>
              <a:r>
                <a:rPr lang="en-US" sz="1200" b="1" dirty="0">
                  <a:solidFill>
                    <a:srgbClr val="000080"/>
                  </a:solidFill>
                  <a:latin typeface="Luxi Sans" pitchFamily="34"/>
                  <a:ea typeface="HG Mincho Light J" pitchFamily="2"/>
                  <a:cs typeface="Tahoma" pitchFamily="2"/>
                </a:rPr>
                <a:t>   </a:t>
              </a:r>
              <a:r>
                <a:rPr lang="en-US" sz="1200" b="1" dirty="0" err="1">
                  <a:solidFill>
                    <a:srgbClr val="000080"/>
                  </a:solidFill>
                  <a:latin typeface="Luxi Sans" pitchFamily="34"/>
                  <a:ea typeface="HG Mincho Light J" pitchFamily="2"/>
                  <a:cs typeface="Tahoma" pitchFamily="2"/>
                </a:rPr>
                <a:t>Universität</a:t>
              </a:r>
              <a:r>
                <a:rPr lang="en-US" sz="1200" b="1" dirty="0">
                  <a:solidFill>
                    <a:srgbClr val="000080"/>
                  </a:solidFill>
                  <a:latin typeface="Luxi Sans" pitchFamily="34"/>
                  <a:ea typeface="HG Mincho Light J" pitchFamily="2"/>
                  <a:cs typeface="Tahoma" pitchFamily="2"/>
                </a:rPr>
                <a:t> </a:t>
              </a:r>
              <a:r>
                <a:rPr lang="en-US" sz="1200" b="1" dirty="0">
                  <a:solidFill>
                    <a:srgbClr val="000080"/>
                  </a:solidFill>
                  <a:latin typeface="Luxi Sans" pitchFamily="34"/>
                  <a:ea typeface="Luxi Sans" pitchFamily="34"/>
                  <a:cs typeface="Luxi Sans" pitchFamily="34"/>
                </a:rPr>
                <a:t>(exp. und </a:t>
              </a:r>
              <a:r>
                <a:rPr lang="en-US" sz="1200" b="1" dirty="0" err="1">
                  <a:solidFill>
                    <a:srgbClr val="000080"/>
                  </a:solidFill>
                  <a:latin typeface="Luxi Sans" pitchFamily="34"/>
                  <a:ea typeface="Luxi Sans" pitchFamily="34"/>
                  <a:cs typeface="Luxi Sans" pitchFamily="34"/>
                </a:rPr>
                <a:t>theo.</a:t>
              </a:r>
              <a:r>
                <a:rPr lang="en-US" sz="1200" b="1" dirty="0">
                  <a:solidFill>
                    <a:srgbClr val="000080"/>
                  </a:solidFill>
                  <a:latin typeface="Luxi Sans" pitchFamily="34"/>
                  <a:ea typeface="Luxi Sans" pitchFamily="34"/>
                  <a:cs typeface="Luxi Sans" pitchFamily="34"/>
                </a:rPr>
                <a:t>)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56200" y="5236200"/>
              <a:ext cx="3037679" cy="181075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0" tIns="0" rIns="0" bIns="0" anchorCtr="0" compatLnSpc="0">
              <a:spAutoFit/>
            </a:bodyPr>
            <a:lstStyle/>
            <a:p>
              <a:pPr>
                <a:lnSpc>
                  <a:spcPct val="98000"/>
                </a:lnSpc>
                <a:spcBef>
                  <a:spcPts val="0"/>
                </a:spcBef>
                <a:spcAft>
                  <a:spcPts val="0"/>
                </a:spcAft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200" b="1" dirty="0">
                  <a:solidFill>
                    <a:srgbClr val="666666"/>
                  </a:solidFill>
                  <a:latin typeface="Luxi Sans" pitchFamily="34"/>
                  <a:ea typeface="HG Mincho Light J" pitchFamily="2"/>
                  <a:cs typeface="Tahoma" pitchFamily="2"/>
                </a:rPr>
                <a:t>   </a:t>
              </a:r>
              <a:r>
                <a:rPr lang="en-US" sz="1200" b="1" dirty="0" err="1">
                  <a:solidFill>
                    <a:srgbClr val="666666"/>
                  </a:solidFill>
                  <a:latin typeface="Luxi Sans" pitchFamily="34"/>
                  <a:ea typeface="HG Mincho Light J" pitchFamily="2"/>
                  <a:cs typeface="Tahoma" pitchFamily="2"/>
                </a:rPr>
                <a:t>grau</a:t>
              </a:r>
              <a:r>
                <a:rPr lang="en-US" sz="1200" b="1" dirty="0">
                  <a:solidFill>
                    <a:srgbClr val="666666"/>
                  </a:solidFill>
                  <a:latin typeface="Luxi Sans" pitchFamily="34"/>
                  <a:ea typeface="HG Mincho Light J" pitchFamily="2"/>
                  <a:cs typeface="Tahoma" pitchFamily="2"/>
                </a:rPr>
                <a:t>:</a:t>
              </a:r>
              <a:r>
                <a:rPr lang="en-US" sz="1200" b="1" dirty="0">
                  <a:solidFill>
                    <a:srgbClr val="000080"/>
                  </a:solidFill>
                  <a:latin typeface="Luxi Sans" pitchFamily="34"/>
                  <a:ea typeface="HG Mincho Light J" pitchFamily="2"/>
                  <a:cs typeface="Tahoma" pitchFamily="2"/>
                </a:rPr>
                <a:t>   </a:t>
              </a:r>
              <a:r>
                <a:rPr lang="en-US" sz="1200" b="1" dirty="0" err="1">
                  <a:solidFill>
                    <a:srgbClr val="000080"/>
                  </a:solidFill>
                  <a:latin typeface="Luxi Sans" pitchFamily="34"/>
                  <a:ea typeface="HG Mincho Light J" pitchFamily="2"/>
                  <a:cs typeface="Tahoma" pitchFamily="2"/>
                </a:rPr>
                <a:t>Universität</a:t>
              </a:r>
              <a:r>
                <a:rPr lang="en-US" sz="1200" b="1" dirty="0">
                  <a:solidFill>
                    <a:srgbClr val="000080"/>
                  </a:solidFill>
                  <a:latin typeface="Luxi Sans" pitchFamily="34"/>
                  <a:ea typeface="Luxi Sans" pitchFamily="34"/>
                  <a:cs typeface="Luxi Sans" pitchFamily="34"/>
                </a:rPr>
                <a:t> (exp. </a:t>
              </a:r>
              <a:r>
                <a:rPr lang="en-US" sz="1200" b="1" dirty="0" err="1">
                  <a:solidFill>
                    <a:srgbClr val="000080"/>
                  </a:solidFill>
                  <a:latin typeface="Luxi Sans" pitchFamily="34"/>
                  <a:ea typeface="Luxi Sans" pitchFamily="34"/>
                  <a:cs typeface="Luxi Sans" pitchFamily="34"/>
                </a:rPr>
                <a:t>oder</a:t>
              </a:r>
              <a:r>
                <a:rPr lang="en-US" sz="1200" b="1" dirty="0">
                  <a:solidFill>
                    <a:srgbClr val="000080"/>
                  </a:solidFill>
                  <a:latin typeface="Luxi Sans" pitchFamily="34"/>
                  <a:ea typeface="Luxi Sans" pitchFamily="34"/>
                  <a:cs typeface="Luxi Sans" pitchFamily="34"/>
                </a:rPr>
                <a:t> </a:t>
              </a:r>
              <a:r>
                <a:rPr lang="en-US" sz="1200" b="1" dirty="0" err="1">
                  <a:solidFill>
                    <a:srgbClr val="000080"/>
                  </a:solidFill>
                  <a:latin typeface="Luxi Sans" pitchFamily="34"/>
                  <a:ea typeface="Luxi Sans" pitchFamily="34"/>
                  <a:cs typeface="Luxi Sans" pitchFamily="34"/>
                </a:rPr>
                <a:t>theo.</a:t>
              </a:r>
              <a:r>
                <a:rPr lang="en-US" sz="1200" b="1" dirty="0">
                  <a:solidFill>
                    <a:srgbClr val="000080"/>
                  </a:solidFill>
                  <a:latin typeface="Luxi Sans" pitchFamily="34"/>
                  <a:ea typeface="Luxi Sans" pitchFamily="34"/>
                  <a:cs typeface="Luxi Sans" pitchFamily="34"/>
                </a:rPr>
                <a:t> </a:t>
              </a:r>
              <a:r>
                <a:rPr lang="en-US" sz="1200" b="1" dirty="0" err="1">
                  <a:solidFill>
                    <a:srgbClr val="000080"/>
                  </a:solidFill>
                  <a:latin typeface="Luxi Sans" pitchFamily="34"/>
                  <a:ea typeface="Luxi Sans" pitchFamily="34"/>
                  <a:cs typeface="Luxi Sans" pitchFamily="34"/>
                </a:rPr>
                <a:t>oder</a:t>
              </a:r>
              <a:r>
                <a:rPr lang="en-US" sz="1200" b="1" dirty="0">
                  <a:solidFill>
                    <a:srgbClr val="000080"/>
                  </a:solidFill>
                  <a:latin typeface="Luxi Sans" pitchFamily="34"/>
                  <a:ea typeface="Luxi Sans" pitchFamily="34"/>
                  <a:cs typeface="Luxi Sans" pitchFamily="34"/>
                </a:rPr>
                <a:t> IT)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68259" y="5523840"/>
              <a:ext cx="3403800" cy="181075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0" tIns="0" rIns="0" bIns="0" anchorCtr="0" compatLnSpc="0">
              <a:spAutoFit/>
            </a:bodyPr>
            <a:lstStyle/>
            <a:p>
              <a:pPr>
                <a:lnSpc>
                  <a:spcPct val="98000"/>
                </a:lnSpc>
                <a:spcBef>
                  <a:spcPts val="0"/>
                </a:spcBef>
                <a:spcAft>
                  <a:spcPts val="0"/>
                </a:spcAft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200" b="1" dirty="0">
                  <a:solidFill>
                    <a:srgbClr val="FF0000"/>
                  </a:solidFill>
                  <a:latin typeface="Luxi Sans" pitchFamily="34"/>
                  <a:ea typeface="HG Mincho Light J" pitchFamily="2"/>
                  <a:cs typeface="Tahoma" pitchFamily="2"/>
                </a:rPr>
                <a:t>      rot:</a:t>
              </a:r>
              <a:r>
                <a:rPr lang="en-US" sz="1200" b="1" dirty="0">
                  <a:solidFill>
                    <a:srgbClr val="000080"/>
                  </a:solidFill>
                  <a:latin typeface="Luxi Sans" pitchFamily="34"/>
                  <a:ea typeface="HG Mincho Light J" pitchFamily="2"/>
                  <a:cs typeface="Tahoma" pitchFamily="2"/>
                </a:rPr>
                <a:t>   </a:t>
              </a:r>
              <a:r>
                <a:rPr lang="en-US" sz="1200" b="1" dirty="0" err="1">
                  <a:solidFill>
                    <a:srgbClr val="000080"/>
                  </a:solidFill>
                  <a:latin typeface="Luxi Sans" pitchFamily="34"/>
                  <a:ea typeface="HG Mincho Light J" pitchFamily="2"/>
                  <a:cs typeface="Tahoma" pitchFamily="2"/>
                </a:rPr>
                <a:t>Forschungszentrum</a:t>
              </a:r>
              <a:r>
                <a:rPr lang="en-US" sz="1200" b="1" dirty="0">
                  <a:solidFill>
                    <a:srgbClr val="000080"/>
                  </a:solidFill>
                  <a:latin typeface="Luxi Sans" pitchFamily="34"/>
                  <a:ea typeface="HG Mincho Light J" pitchFamily="2"/>
                  <a:cs typeface="Tahoma" pitchFamily="2"/>
                </a:rPr>
                <a:t> (</a:t>
              </a:r>
              <a:r>
                <a:rPr lang="en-US" sz="1200" b="1" dirty="0" err="1">
                  <a:solidFill>
                    <a:srgbClr val="000080"/>
                  </a:solidFill>
                  <a:latin typeface="Luxi Sans" pitchFamily="34"/>
                  <a:ea typeface="HG Mincho Light J" pitchFamily="2"/>
                  <a:cs typeface="Tahoma" pitchFamily="2"/>
                </a:rPr>
                <a:t>ausserhalb</a:t>
              </a:r>
              <a:r>
                <a:rPr lang="en-US" sz="1200" b="1" dirty="0">
                  <a:solidFill>
                    <a:srgbClr val="000080"/>
                  </a:solidFill>
                  <a:latin typeface="Luxi Sans" pitchFamily="34"/>
                  <a:ea typeface="HG Mincho Light J" pitchFamily="2"/>
                  <a:cs typeface="Tahoma" pitchFamily="2"/>
                </a:rPr>
                <a:t> </a:t>
              </a:r>
              <a:r>
                <a:rPr lang="en-US" sz="1200" b="1" dirty="0" err="1">
                  <a:solidFill>
                    <a:srgbClr val="000080"/>
                  </a:solidFill>
                  <a:latin typeface="Luxi Sans" pitchFamily="34"/>
                  <a:ea typeface="HG Mincho Light J" pitchFamily="2"/>
                  <a:cs typeface="Tahoma" pitchFamily="2"/>
                </a:rPr>
                <a:t>Universität</a:t>
              </a:r>
              <a:r>
                <a:rPr lang="en-US" sz="1200" b="1" dirty="0">
                  <a:solidFill>
                    <a:srgbClr val="000080"/>
                  </a:solidFill>
                  <a:latin typeface="Luxi Sans" pitchFamily="34"/>
                  <a:ea typeface="HG Mincho Light J" pitchFamily="2"/>
                  <a:cs typeface="Tahoma" pitchFamily="2"/>
                </a:rPr>
                <a:t>)</a:t>
              </a:r>
              <a:endParaRPr lang="en-US" sz="1200" b="1" dirty="0">
                <a:solidFill>
                  <a:srgbClr val="000080"/>
                </a:solidFill>
                <a:latin typeface="Luxi Sans" pitchFamily="34"/>
                <a:ea typeface="Luxi Sans" pitchFamily="34"/>
                <a:cs typeface="Luxi Sans" pitchFamily="3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78504977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Higgs</a:t>
            </a:r>
            <a:r>
              <a:rPr lang="de-DE" dirty="0"/>
              <a:t> Produktionsrate am LHC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1189038"/>
            <a:ext cx="3685554" cy="5942012"/>
          </a:xfrm>
        </p:spPr>
        <p:txBody>
          <a:bodyPr/>
          <a:lstStyle/>
          <a:p>
            <a:r>
              <a:rPr lang="en-US" dirty="0" err="1"/>
              <a:t>Produktionsrate</a:t>
            </a:r>
            <a:r>
              <a:rPr lang="en-US" dirty="0"/>
              <a:t>:   ~100 Higgs-</a:t>
            </a:r>
            <a:r>
              <a:rPr lang="en-US" dirty="0" err="1"/>
              <a:t>Teilchen</a:t>
            </a:r>
            <a:r>
              <a:rPr lang="en-US" dirty="0"/>
              <a:t> pro </a:t>
            </a:r>
            <a:r>
              <a:rPr lang="en-US" dirty="0" err="1"/>
              <a:t>Stunde</a:t>
            </a:r>
            <a:endParaRPr lang="en-US" dirty="0"/>
          </a:p>
          <a:p>
            <a:pPr lvl="1"/>
            <a:r>
              <a:rPr lang="en-US" dirty="0"/>
              <a:t>2010 - 2012 </a:t>
            </a:r>
            <a:r>
              <a:rPr lang="en-US" dirty="0" err="1"/>
              <a:t>wurden</a:t>
            </a:r>
            <a:r>
              <a:rPr lang="en-US" dirty="0"/>
              <a:t> ca. </a:t>
            </a:r>
            <a:r>
              <a:rPr lang="en-US" dirty="0">
                <a:solidFill>
                  <a:srgbClr val="FF0000"/>
                </a:solidFill>
              </a:rPr>
              <a:t>300’000 Higgs-</a:t>
            </a:r>
            <a:r>
              <a:rPr lang="en-US" dirty="0" err="1">
                <a:solidFill>
                  <a:srgbClr val="FF0000"/>
                </a:solidFill>
              </a:rPr>
              <a:t>Teilchen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bei</a:t>
            </a:r>
            <a:r>
              <a:rPr lang="en-US" dirty="0">
                <a:solidFill>
                  <a:srgbClr val="FF0000"/>
                </a:solidFill>
              </a:rPr>
              <a:t> ATLAS </a:t>
            </a:r>
            <a:r>
              <a:rPr lang="en-US" dirty="0" err="1">
                <a:solidFill>
                  <a:srgbClr val="FF0000"/>
                </a:solidFill>
              </a:rPr>
              <a:t>produziert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ABER: Higgs-</a:t>
            </a:r>
            <a:r>
              <a:rPr lang="en-US" dirty="0" err="1"/>
              <a:t>Teilchen</a:t>
            </a:r>
            <a:r>
              <a:rPr lang="en-US" dirty="0"/>
              <a:t> </a:t>
            </a:r>
            <a:r>
              <a:rPr lang="en-US" dirty="0" err="1"/>
              <a:t>zerfallen</a:t>
            </a:r>
            <a:r>
              <a:rPr lang="en-US" dirty="0"/>
              <a:t> </a:t>
            </a:r>
            <a:r>
              <a:rPr lang="en-US" dirty="0" err="1"/>
              <a:t>sofort</a:t>
            </a:r>
            <a:r>
              <a:rPr lang="en-US" dirty="0"/>
              <a:t> </a:t>
            </a:r>
            <a:r>
              <a:rPr lang="en-US" dirty="0" err="1"/>
              <a:t>nach</a:t>
            </a:r>
            <a:r>
              <a:rPr lang="en-US" dirty="0"/>
              <a:t> der </a:t>
            </a:r>
            <a:r>
              <a:rPr lang="en-US" dirty="0" err="1"/>
              <a:t>Erzeugung</a:t>
            </a:r>
            <a:endParaRPr lang="en-US" dirty="0"/>
          </a:p>
          <a:p>
            <a:pPr lvl="2"/>
            <a:r>
              <a:rPr lang="en-US" dirty="0" err="1"/>
              <a:t>nur</a:t>
            </a:r>
            <a:r>
              <a:rPr lang="en-US" dirty="0"/>
              <a:t> </a:t>
            </a:r>
            <a:r>
              <a:rPr lang="en-US" dirty="0" err="1"/>
              <a:t>wenige</a:t>
            </a:r>
            <a:r>
              <a:rPr lang="en-US" dirty="0"/>
              <a:t> (</a:t>
            </a:r>
            <a:r>
              <a:rPr lang="en-US" dirty="0" err="1"/>
              <a:t>seltene</a:t>
            </a:r>
            <a:r>
              <a:rPr lang="en-US" dirty="0"/>
              <a:t>) </a:t>
            </a:r>
            <a:r>
              <a:rPr lang="en-US" dirty="0" err="1"/>
              <a:t>Zerfalls</a:t>
            </a:r>
            <a:r>
              <a:rPr lang="de-DE" dirty="0" err="1"/>
              <a:t>kanäle</a:t>
            </a:r>
            <a:r>
              <a:rPr lang="de-DE" dirty="0"/>
              <a:t> eignen sich zum Nachweis</a:t>
            </a:r>
          </a:p>
          <a:p>
            <a:pPr lvl="1"/>
            <a:r>
              <a:rPr lang="de-DE" dirty="0">
                <a:solidFill>
                  <a:srgbClr val="FF0000"/>
                </a:solidFill>
              </a:rPr>
              <a:t>nur ~1‘000 </a:t>
            </a:r>
            <a:r>
              <a:rPr lang="de-DE" dirty="0" err="1">
                <a:solidFill>
                  <a:srgbClr val="FF0000"/>
                </a:solidFill>
              </a:rPr>
              <a:t>Higgs</a:t>
            </a:r>
            <a:r>
              <a:rPr lang="de-DE" dirty="0">
                <a:solidFill>
                  <a:srgbClr val="FF0000"/>
                </a:solidFill>
              </a:rPr>
              <a:t>-Teilchen wurden nachgewiesen</a:t>
            </a:r>
            <a:endParaRPr lang="en-GB" dirty="0">
              <a:solidFill>
                <a:srgbClr val="FF0000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960192" y="1400067"/>
            <a:ext cx="4583938" cy="5548122"/>
            <a:chOff x="4896296" y="1400067"/>
            <a:chExt cx="4583938" cy="5548122"/>
          </a:xfrm>
        </p:grpSpPr>
        <p:sp>
          <p:nvSpPr>
            <p:cNvPr id="4" name="object 3"/>
            <p:cNvSpPr/>
            <p:nvPr/>
          </p:nvSpPr>
          <p:spPr>
            <a:xfrm>
              <a:off x="4896296" y="1400067"/>
              <a:ext cx="4583938" cy="554812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/>
            </a:p>
          </p:txBody>
        </p:sp>
        <p:sp>
          <p:nvSpPr>
            <p:cNvPr id="5" name="object 4"/>
            <p:cNvSpPr/>
            <p:nvPr/>
          </p:nvSpPr>
          <p:spPr>
            <a:xfrm>
              <a:off x="7704608" y="4571925"/>
              <a:ext cx="864096" cy="468000"/>
            </a:xfrm>
            <a:custGeom>
              <a:avLst/>
              <a:gdLst/>
              <a:ahLst/>
              <a:cxnLst/>
              <a:rect l="l" t="t" r="r" b="b"/>
              <a:pathLst>
                <a:path w="1440179" h="432435">
                  <a:moveTo>
                    <a:pt x="0" y="431927"/>
                  </a:moveTo>
                  <a:lnTo>
                    <a:pt x="1440180" y="0"/>
                  </a:lnTo>
                </a:path>
              </a:pathLst>
            </a:custGeom>
            <a:ln w="38100">
              <a:solidFill>
                <a:srgbClr val="FF00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endParaRPr/>
            </a:p>
          </p:txBody>
        </p:sp>
        <p:sp>
          <p:nvSpPr>
            <p:cNvPr id="7" name="object 7"/>
            <p:cNvSpPr>
              <a:spLocks noChangeAspect="1"/>
            </p:cNvSpPr>
            <p:nvPr/>
          </p:nvSpPr>
          <p:spPr>
            <a:xfrm>
              <a:off x="5652196" y="5580037"/>
              <a:ext cx="468236" cy="432048"/>
            </a:xfrm>
            <a:custGeom>
              <a:avLst/>
              <a:gdLst/>
              <a:ahLst/>
              <a:cxnLst/>
              <a:rect l="l" t="t" r="r" b="b"/>
              <a:pathLst>
                <a:path w="936625" h="864235">
                  <a:moveTo>
                    <a:pt x="0" y="432053"/>
                  </a:moveTo>
                  <a:lnTo>
                    <a:pt x="6125" y="361968"/>
                  </a:lnTo>
                  <a:lnTo>
                    <a:pt x="23860" y="295485"/>
                  </a:lnTo>
                  <a:lnTo>
                    <a:pt x="52240" y="233493"/>
                  </a:lnTo>
                  <a:lnTo>
                    <a:pt x="90302" y="176881"/>
                  </a:lnTo>
                  <a:lnTo>
                    <a:pt x="137080" y="126539"/>
                  </a:lnTo>
                  <a:lnTo>
                    <a:pt x="191612" y="83356"/>
                  </a:lnTo>
                  <a:lnTo>
                    <a:pt x="252933" y="48222"/>
                  </a:lnTo>
                  <a:lnTo>
                    <a:pt x="320080" y="22024"/>
                  </a:lnTo>
                  <a:lnTo>
                    <a:pt x="392089" y="5654"/>
                  </a:lnTo>
                  <a:lnTo>
                    <a:pt x="467995" y="0"/>
                  </a:lnTo>
                  <a:lnTo>
                    <a:pt x="506393" y="1432"/>
                  </a:lnTo>
                  <a:lnTo>
                    <a:pt x="580501" y="12555"/>
                  </a:lnTo>
                  <a:lnTo>
                    <a:pt x="650224" y="33950"/>
                  </a:lnTo>
                  <a:lnTo>
                    <a:pt x="714597" y="64727"/>
                  </a:lnTo>
                  <a:lnTo>
                    <a:pt x="772658" y="103997"/>
                  </a:lnTo>
                  <a:lnTo>
                    <a:pt x="823443" y="150871"/>
                  </a:lnTo>
                  <a:lnTo>
                    <a:pt x="865990" y="204459"/>
                  </a:lnTo>
                  <a:lnTo>
                    <a:pt x="899334" y="263872"/>
                  </a:lnTo>
                  <a:lnTo>
                    <a:pt x="922514" y="328221"/>
                  </a:lnTo>
                  <a:lnTo>
                    <a:pt x="934565" y="396616"/>
                  </a:lnTo>
                  <a:lnTo>
                    <a:pt x="936117" y="432053"/>
                  </a:lnTo>
                  <a:lnTo>
                    <a:pt x="934565" y="467491"/>
                  </a:lnTo>
                  <a:lnTo>
                    <a:pt x="922514" y="535886"/>
                  </a:lnTo>
                  <a:lnTo>
                    <a:pt x="899334" y="600235"/>
                  </a:lnTo>
                  <a:lnTo>
                    <a:pt x="865990" y="659648"/>
                  </a:lnTo>
                  <a:lnTo>
                    <a:pt x="823443" y="713236"/>
                  </a:lnTo>
                  <a:lnTo>
                    <a:pt x="772658" y="760110"/>
                  </a:lnTo>
                  <a:lnTo>
                    <a:pt x="714597" y="799380"/>
                  </a:lnTo>
                  <a:lnTo>
                    <a:pt x="650224" y="830157"/>
                  </a:lnTo>
                  <a:lnTo>
                    <a:pt x="580501" y="851552"/>
                  </a:lnTo>
                  <a:lnTo>
                    <a:pt x="506393" y="862675"/>
                  </a:lnTo>
                  <a:lnTo>
                    <a:pt x="467995" y="864108"/>
                  </a:lnTo>
                  <a:lnTo>
                    <a:pt x="429615" y="862675"/>
                  </a:lnTo>
                  <a:lnTo>
                    <a:pt x="355537" y="851552"/>
                  </a:lnTo>
                  <a:lnTo>
                    <a:pt x="285839" y="830157"/>
                  </a:lnTo>
                  <a:lnTo>
                    <a:pt x="221484" y="799380"/>
                  </a:lnTo>
                  <a:lnTo>
                    <a:pt x="163437" y="760110"/>
                  </a:lnTo>
                  <a:lnTo>
                    <a:pt x="112661" y="713236"/>
                  </a:lnTo>
                  <a:lnTo>
                    <a:pt x="70121" y="659648"/>
                  </a:lnTo>
                  <a:lnTo>
                    <a:pt x="36780" y="600235"/>
                  </a:lnTo>
                  <a:lnTo>
                    <a:pt x="13602" y="535886"/>
                  </a:lnTo>
                  <a:lnTo>
                    <a:pt x="1551" y="467491"/>
                  </a:lnTo>
                  <a:lnTo>
                    <a:pt x="0" y="432053"/>
                  </a:lnTo>
                  <a:close/>
                </a:path>
              </a:pathLst>
            </a:custGeom>
            <a:ln w="28575"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0" tIns="0" rIns="0" bIns="0" rtlCol="0">
              <a:spAutoFit/>
            </a:bodyPr>
            <a:lstStyle/>
            <a:p>
              <a:endParaRPr/>
            </a:p>
          </p:txBody>
        </p:sp>
      </p:grpSp>
      <p:sp>
        <p:nvSpPr>
          <p:cNvPr id="9" name="object 7"/>
          <p:cNvSpPr txBox="1">
            <a:spLocks noChangeAspect="1"/>
          </p:cNvSpPr>
          <p:nvPr/>
        </p:nvSpPr>
        <p:spPr>
          <a:xfrm>
            <a:off x="8208664" y="2700297"/>
            <a:ext cx="1656184" cy="215444"/>
          </a:xfrm>
          <a:prstGeom prst="rect">
            <a:avLst/>
          </a:prstGeom>
          <a:solidFill>
            <a:srgbClr val="FFFF00"/>
          </a:solidFill>
          <a:ln w="28575">
            <a:solidFill>
              <a:srgbClr val="00206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02870" marR="6350" indent="-90805" algn="ctr">
              <a:lnSpc>
                <a:spcPct val="100000"/>
              </a:lnSpc>
            </a:pPr>
            <a:r>
              <a:rPr lang="en-US" sz="1400" b="1" dirty="0" err="1">
                <a:solidFill>
                  <a:srgbClr val="000000"/>
                </a:solidFill>
                <a:latin typeface="+mj-lt"/>
                <a:cs typeface="Calibri"/>
              </a:rPr>
              <a:t>Produktionsrate</a:t>
            </a:r>
            <a:endParaRPr lang="en-US" sz="1400" b="1" dirty="0">
              <a:solidFill>
                <a:srgbClr val="000000"/>
              </a:solidFill>
              <a:latin typeface="+mj-lt"/>
              <a:cs typeface="Calibri"/>
            </a:endParaRPr>
          </a:p>
        </p:txBody>
      </p:sp>
      <p:sp>
        <p:nvSpPr>
          <p:cNvPr id="12" name="object 7"/>
          <p:cNvSpPr txBox="1">
            <a:spLocks noChangeAspect="1"/>
          </p:cNvSpPr>
          <p:nvPr/>
        </p:nvSpPr>
        <p:spPr>
          <a:xfrm>
            <a:off x="3960192" y="6660157"/>
            <a:ext cx="1656184" cy="215444"/>
          </a:xfrm>
          <a:prstGeom prst="rect">
            <a:avLst/>
          </a:prstGeom>
          <a:solidFill>
            <a:srgbClr val="FFFF00"/>
          </a:solidFill>
          <a:ln w="28575">
            <a:solidFill>
              <a:srgbClr val="00206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02870" marR="6350" indent="-90805" algn="ctr">
              <a:lnSpc>
                <a:spcPct val="100000"/>
              </a:lnSpc>
            </a:pPr>
            <a:r>
              <a:rPr lang="en-US" sz="1400" b="1" dirty="0" err="1">
                <a:solidFill>
                  <a:srgbClr val="000000"/>
                </a:solidFill>
                <a:latin typeface="+mj-lt"/>
                <a:cs typeface="Calibri"/>
              </a:rPr>
              <a:t>Kollisionsenergie</a:t>
            </a:r>
            <a:endParaRPr lang="en-US" sz="1400" b="1" dirty="0">
              <a:solidFill>
                <a:srgbClr val="000000"/>
              </a:solidFill>
              <a:latin typeface="+mj-lt"/>
              <a:cs typeface="Calibri"/>
            </a:endParaRPr>
          </a:p>
        </p:txBody>
      </p:sp>
      <p:cxnSp>
        <p:nvCxnSpPr>
          <p:cNvPr id="14" name="Straight Arrow Connector 13"/>
          <p:cNvCxnSpPr/>
          <p:nvPr/>
        </p:nvCxnSpPr>
        <p:spPr bwMode="auto">
          <a:xfrm flipV="1">
            <a:off x="6984528" y="6444133"/>
            <a:ext cx="0" cy="323746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Oval 16"/>
          <p:cNvSpPr>
            <a:spLocks noChangeAspect="1"/>
          </p:cNvSpPr>
          <p:nvPr/>
        </p:nvSpPr>
        <p:spPr bwMode="auto">
          <a:xfrm>
            <a:off x="6948536" y="4859957"/>
            <a:ext cx="108000" cy="1080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496696" y="4722038"/>
            <a:ext cx="12679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solidFill>
                  <a:srgbClr val="FF0000"/>
                </a:solidFill>
                <a:latin typeface="+mj-lt"/>
              </a:rPr>
              <a:t>0.1 </a:t>
            </a:r>
            <a:r>
              <a:rPr lang="de-DE" sz="1600" b="1" dirty="0" err="1">
                <a:solidFill>
                  <a:srgbClr val="FF0000"/>
                </a:solidFill>
                <a:latin typeface="+mj-lt"/>
              </a:rPr>
              <a:t>Higgs</a:t>
            </a:r>
            <a:r>
              <a:rPr lang="en-US" sz="1600" b="1" dirty="0">
                <a:solidFill>
                  <a:srgbClr val="FF0000"/>
                </a:solidFill>
                <a:latin typeface="+mj-lt"/>
              </a:rPr>
              <a:t>/s</a:t>
            </a:r>
            <a:endParaRPr lang="en-GB" sz="16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840512" y="6804173"/>
            <a:ext cx="120597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>
                <a:solidFill>
                  <a:srgbClr val="FF0000"/>
                </a:solidFill>
                <a:latin typeface="+mj-lt"/>
              </a:rPr>
              <a:t>7 13 </a:t>
            </a:r>
            <a:r>
              <a:rPr lang="de-DE" sz="2000" b="1" dirty="0" err="1">
                <a:solidFill>
                  <a:srgbClr val="FF0000"/>
                </a:solidFill>
                <a:latin typeface="+mj-lt"/>
              </a:rPr>
              <a:t>TeV</a:t>
            </a:r>
            <a:endParaRPr lang="en-GB" sz="2000" b="1" dirty="0">
              <a:solidFill>
                <a:srgbClr val="FF0000"/>
              </a:solidFill>
              <a:latin typeface="+mj-lt"/>
            </a:endParaRPr>
          </a:p>
        </p:txBody>
      </p:sp>
      <p:cxnSp>
        <p:nvCxnSpPr>
          <p:cNvPr id="25" name="Straight Arrow Connector 24"/>
          <p:cNvCxnSpPr/>
          <p:nvPr/>
        </p:nvCxnSpPr>
        <p:spPr bwMode="auto">
          <a:xfrm flipH="1">
            <a:off x="7920632" y="4896000"/>
            <a:ext cx="576064" cy="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object 4"/>
          <p:cNvSpPr/>
          <p:nvPr/>
        </p:nvSpPr>
        <p:spPr>
          <a:xfrm>
            <a:off x="6048424" y="1835621"/>
            <a:ext cx="1584176" cy="72008"/>
          </a:xfrm>
          <a:custGeom>
            <a:avLst/>
            <a:gdLst/>
            <a:ahLst/>
            <a:cxnLst/>
            <a:rect l="l" t="t" r="r" b="b"/>
            <a:pathLst>
              <a:path w="1440179" h="432435">
                <a:moveTo>
                  <a:pt x="0" y="431927"/>
                </a:moveTo>
                <a:lnTo>
                  <a:pt x="1440180" y="0"/>
                </a:lnTo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8" name="Oval 17"/>
          <p:cNvSpPr>
            <a:spLocks noChangeAspect="1"/>
          </p:cNvSpPr>
          <p:nvPr/>
        </p:nvSpPr>
        <p:spPr bwMode="auto">
          <a:xfrm>
            <a:off x="6948536" y="1799629"/>
            <a:ext cx="108000" cy="1080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640712" y="1619597"/>
            <a:ext cx="1313781" cy="5170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solidFill>
                  <a:srgbClr val="FF0000"/>
                </a:solidFill>
                <a:latin typeface="+mj-lt"/>
              </a:rPr>
              <a:t>Gesamtrate</a:t>
            </a:r>
          </a:p>
          <a:p>
            <a:r>
              <a:rPr lang="de-DE" sz="1600" b="1" dirty="0">
                <a:solidFill>
                  <a:srgbClr val="FF0000"/>
                </a:solidFill>
                <a:latin typeface="+mj-lt"/>
              </a:rPr>
              <a:t>10</a:t>
            </a:r>
            <a:r>
              <a:rPr lang="de-DE" sz="1600" b="1" baseline="30000" dirty="0">
                <a:solidFill>
                  <a:srgbClr val="FF0000"/>
                </a:solidFill>
                <a:latin typeface="+mj-lt"/>
              </a:rPr>
              <a:t>9</a:t>
            </a:r>
            <a:r>
              <a:rPr lang="en-US" sz="1600" b="1" dirty="0">
                <a:solidFill>
                  <a:srgbClr val="FF0000"/>
                </a:solidFill>
                <a:latin typeface="+mj-lt"/>
              </a:rPr>
              <a:t>/s</a:t>
            </a:r>
            <a:endParaRPr lang="en-GB" sz="1600" b="1" dirty="0">
              <a:solidFill>
                <a:srgbClr val="FF0000"/>
              </a:solidFill>
              <a:latin typeface="+mj-lt"/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 flipH="1">
            <a:off x="8073032" y="1865567"/>
            <a:ext cx="576064" cy="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Straight Arrow Connector 22"/>
          <p:cNvCxnSpPr/>
          <p:nvPr/>
        </p:nvCxnSpPr>
        <p:spPr bwMode="auto">
          <a:xfrm flipV="1">
            <a:off x="7272560" y="6444133"/>
            <a:ext cx="0" cy="323746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" name="Oval 23"/>
          <p:cNvSpPr>
            <a:spLocks noChangeAspect="1"/>
          </p:cNvSpPr>
          <p:nvPr/>
        </p:nvSpPr>
        <p:spPr bwMode="auto">
          <a:xfrm>
            <a:off x="7218000" y="4715941"/>
            <a:ext cx="108000" cy="1080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6" name="Oval 25"/>
          <p:cNvSpPr>
            <a:spLocks noChangeAspect="1"/>
          </p:cNvSpPr>
          <p:nvPr/>
        </p:nvSpPr>
        <p:spPr bwMode="auto">
          <a:xfrm>
            <a:off x="7218000" y="1792800"/>
            <a:ext cx="108000" cy="1080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5921689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igaux_114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840" y="1832064"/>
            <a:ext cx="6336704" cy="54761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Der </a:t>
            </a:r>
            <a:r>
              <a:rPr lang="en-US" dirty="0" err="1"/>
              <a:t>Weg</a:t>
            </a:r>
            <a:r>
              <a:rPr lang="en-US" dirty="0"/>
              <a:t> </a:t>
            </a:r>
            <a:r>
              <a:rPr lang="en-US" dirty="0" err="1"/>
              <a:t>zur</a:t>
            </a:r>
            <a:r>
              <a:rPr lang="en-US" dirty="0"/>
              <a:t> </a:t>
            </a:r>
            <a:r>
              <a:rPr lang="en-US" dirty="0" err="1"/>
              <a:t>Entdeckung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Erste</a:t>
            </a:r>
            <a:r>
              <a:rPr lang="en-US" dirty="0"/>
              <a:t> </a:t>
            </a:r>
            <a:r>
              <a:rPr lang="en-US" dirty="0" err="1"/>
              <a:t>Hinweise</a:t>
            </a:r>
            <a:r>
              <a:rPr lang="en-US" dirty="0"/>
              <a:t> auf ”</a:t>
            </a:r>
            <a:r>
              <a:rPr lang="en-US" dirty="0" err="1"/>
              <a:t>etwas</a:t>
            </a:r>
            <a:r>
              <a:rPr lang="en-US" dirty="0"/>
              <a:t>” </a:t>
            </a:r>
            <a:r>
              <a:rPr lang="en-US" dirty="0" err="1"/>
              <a:t>bei</a:t>
            </a:r>
            <a:r>
              <a:rPr lang="en-US" dirty="0"/>
              <a:t> ~125 GeV Masse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Juli</a:t>
            </a:r>
            <a:r>
              <a:rPr lang="en-US" dirty="0"/>
              <a:t> 2011</a:t>
            </a:r>
          </a:p>
          <a:p>
            <a:pPr lvl="1"/>
            <a:r>
              <a:rPr lang="en-US" dirty="0" err="1"/>
              <a:t>statistische</a:t>
            </a:r>
            <a:r>
              <a:rPr lang="en-US" dirty="0"/>
              <a:t> </a:t>
            </a:r>
            <a:r>
              <a:rPr lang="en-US" dirty="0" err="1"/>
              <a:t>Signifikanz</a:t>
            </a:r>
            <a:r>
              <a:rPr lang="en-US" dirty="0"/>
              <a:t> </a:t>
            </a:r>
            <a:r>
              <a:rPr lang="en-US" dirty="0" err="1"/>
              <a:t>wächst</a:t>
            </a:r>
            <a:r>
              <a:rPr lang="en-US" dirty="0"/>
              <a:t> </a:t>
            </a:r>
            <a:r>
              <a:rPr lang="en-US" dirty="0" err="1"/>
              <a:t>über</a:t>
            </a:r>
            <a:r>
              <a:rPr lang="en-US" dirty="0"/>
              <a:t> &gt;</a:t>
            </a:r>
            <a:r>
              <a:rPr lang="en-US" dirty="0" err="1"/>
              <a:t>ein</a:t>
            </a:r>
            <a:r>
              <a:rPr lang="en-US" dirty="0"/>
              <a:t> </a:t>
            </a:r>
            <a:r>
              <a:rPr lang="en-US" dirty="0" err="1"/>
              <a:t>Jahr</a:t>
            </a:r>
            <a:r>
              <a:rPr lang="en-US" dirty="0"/>
              <a:t> </a:t>
            </a:r>
            <a:r>
              <a:rPr lang="en-US" dirty="0" err="1"/>
              <a:t>stetig</a:t>
            </a:r>
            <a:r>
              <a:rPr lang="en-US" dirty="0"/>
              <a:t> an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32600" y="3560256"/>
            <a:ext cx="1008112" cy="275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rgbClr val="0000FF"/>
                </a:solidFill>
              </a:rPr>
              <a:t>Juli</a:t>
            </a:r>
            <a:r>
              <a:rPr lang="en-US" sz="1400" b="1" dirty="0">
                <a:solidFill>
                  <a:srgbClr val="0000FF"/>
                </a:solidFill>
              </a:rPr>
              <a:t> 2011</a:t>
            </a:r>
          </a:p>
        </p:txBody>
      </p:sp>
      <p:cxnSp>
        <p:nvCxnSpPr>
          <p:cNvPr id="7" name="Straight Arrow Connector 6"/>
          <p:cNvCxnSpPr/>
          <p:nvPr/>
        </p:nvCxnSpPr>
        <p:spPr bwMode="auto">
          <a:xfrm flipH="1">
            <a:off x="7200552" y="3697986"/>
            <a:ext cx="432048" cy="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8" name="TextBox 7"/>
          <p:cNvSpPr txBox="1"/>
          <p:nvPr/>
        </p:nvSpPr>
        <p:spPr>
          <a:xfrm>
            <a:off x="7632600" y="4004876"/>
            <a:ext cx="1512168" cy="275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5">
                    <a:lumMod val="50000"/>
                  </a:schemeClr>
                </a:solidFill>
              </a:rPr>
              <a:t>Dezember</a:t>
            </a:r>
            <a:r>
              <a:rPr lang="en-US" sz="1400" b="1" dirty="0">
                <a:solidFill>
                  <a:schemeClr val="accent5">
                    <a:lumMod val="50000"/>
                  </a:schemeClr>
                </a:solidFill>
              </a:rPr>
              <a:t> 2011</a:t>
            </a:r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>
            <a:off x="7200552" y="4142606"/>
            <a:ext cx="432048" cy="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10" name="TextBox 9"/>
          <p:cNvSpPr txBox="1"/>
          <p:nvPr/>
        </p:nvSpPr>
        <p:spPr>
          <a:xfrm>
            <a:off x="7632600" y="5072424"/>
            <a:ext cx="1152128" cy="275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B0F0"/>
                </a:solidFill>
              </a:rPr>
              <a:t>April 2012</a:t>
            </a:r>
          </a:p>
        </p:txBody>
      </p:sp>
      <p:cxnSp>
        <p:nvCxnSpPr>
          <p:cNvPr id="11" name="Straight Arrow Connector 10"/>
          <p:cNvCxnSpPr/>
          <p:nvPr/>
        </p:nvCxnSpPr>
        <p:spPr bwMode="auto">
          <a:xfrm flipH="1">
            <a:off x="7200552" y="5210154"/>
            <a:ext cx="432048" cy="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12" name="TextBox 11"/>
          <p:cNvSpPr txBox="1"/>
          <p:nvPr/>
        </p:nvSpPr>
        <p:spPr>
          <a:xfrm>
            <a:off x="7632600" y="5792504"/>
            <a:ext cx="1008112" cy="275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rgbClr val="FF0000"/>
                </a:solidFill>
              </a:rPr>
              <a:t>Juli</a:t>
            </a:r>
            <a:r>
              <a:rPr lang="en-US" sz="1400" b="1" dirty="0">
                <a:solidFill>
                  <a:srgbClr val="FF0000"/>
                </a:solidFill>
              </a:rPr>
              <a:t> 2012</a:t>
            </a:r>
          </a:p>
        </p:txBody>
      </p:sp>
      <p:cxnSp>
        <p:nvCxnSpPr>
          <p:cNvPr id="13" name="Straight Arrow Connector 12"/>
          <p:cNvCxnSpPr/>
          <p:nvPr/>
        </p:nvCxnSpPr>
        <p:spPr bwMode="auto">
          <a:xfrm flipH="1">
            <a:off x="7200552" y="5930234"/>
            <a:ext cx="432048" cy="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CC2CD5D-0431-2D4F-9CE1-6931E361DDB5}"/>
              </a:ext>
            </a:extLst>
          </p:cNvPr>
          <p:cNvCxnSpPr>
            <a:cxnSpLocks/>
          </p:cNvCxnSpPr>
          <p:nvPr/>
        </p:nvCxnSpPr>
        <p:spPr bwMode="auto">
          <a:xfrm>
            <a:off x="6768504" y="2051645"/>
            <a:ext cx="0" cy="936104"/>
          </a:xfrm>
          <a:prstGeom prst="straightConnector1">
            <a:avLst/>
          </a:prstGeom>
          <a:solidFill>
            <a:srgbClr val="00B8FF"/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802423665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" y="46038"/>
            <a:ext cx="10080625" cy="912812"/>
          </a:xfrm>
        </p:spPr>
        <p:txBody>
          <a:bodyPr/>
          <a:lstStyle/>
          <a:p>
            <a:r>
              <a:rPr lang="en-US" dirty="0"/>
              <a:t>Higgs-</a:t>
            </a:r>
            <a:r>
              <a:rPr lang="en-US" dirty="0" err="1"/>
              <a:t>Teilchen</a:t>
            </a:r>
            <a:r>
              <a:rPr lang="en-US" dirty="0"/>
              <a:t> </a:t>
            </a:r>
            <a:r>
              <a:rPr lang="en-US" dirty="0" err="1"/>
              <a:t>Entdeckung</a:t>
            </a:r>
            <a:r>
              <a:rPr lang="en-US" dirty="0"/>
              <a:t> 4. </a:t>
            </a:r>
            <a:r>
              <a:rPr lang="en-US" dirty="0" err="1"/>
              <a:t>Juli</a:t>
            </a:r>
            <a:r>
              <a:rPr lang="en-US" dirty="0"/>
              <a:t> 2012</a:t>
            </a:r>
          </a:p>
        </p:txBody>
      </p:sp>
      <p:pic>
        <p:nvPicPr>
          <p:cNvPr id="6" name="Picture 5" descr="1207136_4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792" y="3896878"/>
            <a:ext cx="4572000" cy="30513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 descr="IMG_1309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2322" y="3896876"/>
            <a:ext cx="4572001" cy="304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8179906" y="4334185"/>
            <a:ext cx="1324902" cy="307777"/>
          </a:xfrm>
          <a:prstGeom prst="rect">
            <a:avLst/>
          </a:prstGeom>
          <a:solidFill>
            <a:srgbClr val="FFFF00"/>
          </a:solidFill>
          <a:ln>
            <a:solidFill>
              <a:srgbClr val="00009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Luxi Sans" charset="0"/>
              </a:rPr>
              <a:t>Peter Higgs</a:t>
            </a:r>
          </a:p>
        </p:txBody>
      </p:sp>
      <p:sp>
        <p:nvSpPr>
          <p:cNvPr id="3" name="Oval 2"/>
          <p:cNvSpPr/>
          <p:nvPr/>
        </p:nvSpPr>
        <p:spPr bwMode="auto">
          <a:xfrm rot="1317646">
            <a:off x="7068110" y="5179745"/>
            <a:ext cx="1555677" cy="1133923"/>
          </a:xfrm>
          <a:prstGeom prst="ellipse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 flipH="1">
            <a:off x="8064648" y="4713968"/>
            <a:ext cx="576064" cy="864096"/>
          </a:xfrm>
          <a:prstGeom prst="straightConnector1">
            <a:avLst/>
          </a:prstGeom>
          <a:solidFill>
            <a:srgbClr val="00B8FF"/>
          </a:solidFill>
          <a:ln w="4445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1" name="Picture 10" descr="1207136_42-A4-at-144-dpi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3" r="25314"/>
          <a:stretch/>
        </p:blipFill>
        <p:spPr>
          <a:xfrm>
            <a:off x="385705" y="1547855"/>
            <a:ext cx="2062321" cy="20535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 descr="1207136_62-A4-at-144-dpi.jp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06" r="21962"/>
          <a:stretch/>
        </p:blipFill>
        <p:spPr>
          <a:xfrm>
            <a:off x="7586534" y="1547609"/>
            <a:ext cx="2062290" cy="20535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 descr="1207136_101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088" y="1043535"/>
            <a:ext cx="3960440" cy="2643163"/>
          </a:xfrm>
          <a:prstGeom prst="rect">
            <a:avLst/>
          </a:prstGeom>
          <a:ln w="38100">
            <a:solidFill>
              <a:schemeClr val="accent2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3024088" y="2267671"/>
            <a:ext cx="1080120" cy="510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FF00"/>
                </a:solidFill>
                <a:latin typeface="Arial"/>
                <a:cs typeface="Arial"/>
              </a:rPr>
              <a:t>Fran</a:t>
            </a:r>
            <a:r>
              <a:rPr lang="en-US" sz="1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en-US" sz="1600" b="1" dirty="0">
                <a:solidFill>
                  <a:srgbClr val="FFFF00"/>
                </a:solidFill>
                <a:latin typeface="Arial"/>
                <a:cs typeface="Arial"/>
              </a:rPr>
              <a:t>ois</a:t>
            </a:r>
          </a:p>
          <a:p>
            <a:r>
              <a:rPr lang="en-US" sz="1600" b="1" dirty="0" err="1">
                <a:solidFill>
                  <a:srgbClr val="FFFF00"/>
                </a:solidFill>
                <a:latin typeface="Arial"/>
                <a:cs typeface="Arial"/>
              </a:rPr>
              <a:t>Englert</a:t>
            </a:r>
            <a:endParaRPr lang="en-US" sz="1600" b="1" dirty="0">
              <a:solidFill>
                <a:srgbClr val="FFFF00"/>
              </a:solidFill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47934" y="3131767"/>
            <a:ext cx="876554" cy="510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FF00"/>
                </a:solidFill>
                <a:latin typeface="Arial"/>
                <a:cs typeface="Arial"/>
              </a:rPr>
              <a:t>Peter</a:t>
            </a:r>
          </a:p>
          <a:p>
            <a:r>
              <a:rPr lang="en-US" sz="1600" b="1" dirty="0">
                <a:solidFill>
                  <a:srgbClr val="FFFF00"/>
                </a:solidFill>
                <a:latin typeface="Arial"/>
                <a:cs typeface="Arial"/>
              </a:rPr>
              <a:t>Higgs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25843" y="3364341"/>
            <a:ext cx="1689886" cy="2492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FF00"/>
                </a:solidFill>
              </a:rPr>
              <a:t>Joe </a:t>
            </a:r>
            <a:r>
              <a:rPr lang="en-US" sz="1200" b="1" dirty="0" err="1">
                <a:solidFill>
                  <a:srgbClr val="FFFF00"/>
                </a:solidFill>
              </a:rPr>
              <a:t>Incandela</a:t>
            </a:r>
            <a:r>
              <a:rPr lang="en-US" sz="1200" b="1" dirty="0">
                <a:solidFill>
                  <a:srgbClr val="FFFF00"/>
                </a:solidFill>
              </a:rPr>
              <a:t> (CMS)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649753" y="3347791"/>
            <a:ext cx="1999073" cy="2492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solidFill>
                  <a:srgbClr val="FFFF00"/>
                </a:solidFill>
              </a:rPr>
              <a:t>Fabiola</a:t>
            </a:r>
            <a:r>
              <a:rPr lang="en-US" sz="1200" b="1" dirty="0">
                <a:solidFill>
                  <a:srgbClr val="FFFF00"/>
                </a:solidFill>
              </a:rPr>
              <a:t> </a:t>
            </a:r>
            <a:r>
              <a:rPr lang="en-US" sz="1200" b="1" dirty="0" err="1">
                <a:solidFill>
                  <a:srgbClr val="FFFF00"/>
                </a:solidFill>
              </a:rPr>
              <a:t>Gianotti</a:t>
            </a:r>
            <a:r>
              <a:rPr lang="en-US" sz="1200" b="1" dirty="0">
                <a:solidFill>
                  <a:srgbClr val="FFFF00"/>
                </a:solidFill>
              </a:rPr>
              <a:t> (ATLAS)</a:t>
            </a:r>
          </a:p>
        </p:txBody>
      </p:sp>
    </p:spTree>
    <p:extLst>
      <p:ext uri="{BB962C8B-B14F-4D97-AF65-F5344CB8AC3E}">
        <p14:creationId xmlns:p14="http://schemas.microsoft.com/office/powerpoint/2010/main" val="3335735285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Higgs </a:t>
            </a:r>
            <a:r>
              <a:rPr lang="en-US" dirty="0" err="1"/>
              <a:t>Zerfall</a:t>
            </a:r>
            <a:r>
              <a:rPr lang="en-US" dirty="0"/>
              <a:t>  H </a:t>
            </a:r>
            <a:r>
              <a:rPr lang="en-US" dirty="0">
                <a:sym typeface="Wingdings"/>
              </a:rPr>
              <a:t> </a:t>
            </a:r>
            <a:r>
              <a:rPr lang="el-GR" dirty="0" err="1">
                <a:latin typeface="Calibri"/>
              </a:rPr>
              <a:t>γγ</a:t>
            </a:r>
            <a:endParaRPr lang="en-US" dirty="0"/>
          </a:p>
        </p:txBody>
      </p:sp>
      <p:pic>
        <p:nvPicPr>
          <p:cNvPr id="3" name="Picture 2" descr="Fig1-gammagamma_run194108_evt564224000_ispy_3d-annotated-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1" y="1187551"/>
            <a:ext cx="9180000" cy="58890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264448" y="1115543"/>
            <a:ext cx="471604" cy="7209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4800" b="1" i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/>
              </a:rPr>
              <a:t>γ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96696" y="5796063"/>
            <a:ext cx="471604" cy="7209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4800" b="1" i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/>
              </a:rPr>
              <a:t>γ</a:t>
            </a:r>
            <a:endParaRPr lang="en-US" sz="4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1132415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Wie</a:t>
            </a:r>
            <a:r>
              <a:rPr lang="en-US" dirty="0"/>
              <a:t> </a:t>
            </a:r>
            <a:r>
              <a:rPr lang="en-US" dirty="0" err="1"/>
              <a:t>misst</a:t>
            </a:r>
            <a:r>
              <a:rPr lang="en-US" dirty="0"/>
              <a:t> man </a:t>
            </a:r>
            <a:r>
              <a:rPr lang="en-US" dirty="0" err="1"/>
              <a:t>Teilchenmassen</a:t>
            </a:r>
            <a:r>
              <a:rPr lang="en-US" dirty="0"/>
              <a:t>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Die </a:t>
            </a:r>
            <a:r>
              <a:rPr lang="en-GB" dirty="0" err="1"/>
              <a:t>Ruhemasse</a:t>
            </a:r>
            <a:r>
              <a:rPr lang="en-GB" dirty="0"/>
              <a:t> </a:t>
            </a:r>
            <a:r>
              <a:rPr lang="en-GB" i="1" dirty="0"/>
              <a:t>M</a:t>
            </a:r>
            <a:r>
              <a:rPr lang="en-GB" dirty="0"/>
              <a:t> </a:t>
            </a:r>
            <a:r>
              <a:rPr lang="en-GB" dirty="0" err="1"/>
              <a:t>eines</a:t>
            </a:r>
            <a:r>
              <a:rPr lang="en-GB" dirty="0"/>
              <a:t> </a:t>
            </a:r>
            <a:r>
              <a:rPr lang="en-GB" dirty="0" err="1"/>
              <a:t>Teilchens</a:t>
            </a:r>
            <a:r>
              <a:rPr lang="en-GB" dirty="0"/>
              <a:t> </a:t>
            </a:r>
            <a:r>
              <a:rPr lang="en-GB" dirty="0" err="1"/>
              <a:t>ist</a:t>
            </a:r>
            <a:r>
              <a:rPr lang="en-GB" dirty="0"/>
              <a:t> </a:t>
            </a:r>
            <a:r>
              <a:rPr lang="en-GB" dirty="0" err="1"/>
              <a:t>konstant</a:t>
            </a:r>
            <a:r>
              <a:rPr lang="en-GB" dirty="0"/>
              <a:t> in </a:t>
            </a:r>
            <a:r>
              <a:rPr lang="en-GB" dirty="0" err="1"/>
              <a:t>allen</a:t>
            </a:r>
            <a:r>
              <a:rPr lang="en-GB" dirty="0"/>
              <a:t> </a:t>
            </a:r>
            <a:r>
              <a:rPr lang="en-GB" dirty="0" err="1"/>
              <a:t>Bezugssystemen</a:t>
            </a:r>
            <a:r>
              <a:rPr lang="en-GB" dirty="0"/>
              <a:t> (= </a:t>
            </a:r>
            <a:r>
              <a:rPr lang="en-GB" dirty="0">
                <a:solidFill>
                  <a:srgbClr val="FF0000"/>
                </a:solidFill>
              </a:rPr>
              <a:t>“</a:t>
            </a:r>
            <a:r>
              <a:rPr lang="en-GB" dirty="0" err="1">
                <a:solidFill>
                  <a:srgbClr val="FF0000"/>
                </a:solidFill>
              </a:rPr>
              <a:t>invariante</a:t>
            </a:r>
            <a:r>
              <a:rPr lang="en-GB" dirty="0">
                <a:solidFill>
                  <a:srgbClr val="FF0000"/>
                </a:solidFill>
              </a:rPr>
              <a:t> Masse”</a:t>
            </a:r>
            <a:r>
              <a:rPr lang="en-GB" dirty="0"/>
              <a:t>)</a:t>
            </a:r>
          </a:p>
          <a:p>
            <a:pPr lvl="1"/>
            <a:r>
              <a:rPr lang="en-GB" dirty="0" err="1"/>
              <a:t>Beim</a:t>
            </a:r>
            <a:r>
              <a:rPr lang="en-GB" dirty="0"/>
              <a:t> </a:t>
            </a:r>
            <a:r>
              <a:rPr lang="en-GB" dirty="0" err="1"/>
              <a:t>Zerfall</a:t>
            </a:r>
            <a:r>
              <a:rPr lang="en-GB" dirty="0"/>
              <a:t> des </a:t>
            </a:r>
            <a:r>
              <a:rPr lang="en-GB" dirty="0" err="1"/>
              <a:t>Teilchens</a:t>
            </a:r>
            <a:r>
              <a:rPr lang="en-GB" dirty="0"/>
              <a:t> </a:t>
            </a:r>
            <a:r>
              <a:rPr lang="en-GB" dirty="0" err="1"/>
              <a:t>bleibt</a:t>
            </a:r>
            <a:r>
              <a:rPr lang="en-GB" dirty="0"/>
              <a:t> </a:t>
            </a:r>
            <a:r>
              <a:rPr lang="en-GB" dirty="0">
                <a:solidFill>
                  <a:schemeClr val="tx1"/>
                </a:solidFill>
              </a:rPr>
              <a:t>die </a:t>
            </a:r>
            <a:r>
              <a:rPr lang="en-GB" dirty="0" err="1">
                <a:solidFill>
                  <a:schemeClr val="tx1"/>
                </a:solidFill>
              </a:rPr>
              <a:t>invariante</a:t>
            </a:r>
            <a:r>
              <a:rPr lang="en-GB" dirty="0">
                <a:solidFill>
                  <a:schemeClr val="tx1"/>
                </a:solidFill>
              </a:rPr>
              <a:t> Masse des </a:t>
            </a:r>
            <a:r>
              <a:rPr lang="en-GB" dirty="0"/>
              <a:t>Systems der </a:t>
            </a:r>
            <a:r>
              <a:rPr lang="en-GB" dirty="0" err="1"/>
              <a:t>Tochterteilchen</a:t>
            </a:r>
            <a:r>
              <a:rPr lang="en-GB" dirty="0"/>
              <a:t> </a:t>
            </a:r>
            <a:r>
              <a:rPr lang="en-GB" dirty="0" err="1"/>
              <a:t>erhalten</a:t>
            </a:r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2"/>
            <a:endParaRPr lang="en-GB" dirty="0"/>
          </a:p>
          <a:p>
            <a:r>
              <a:rPr lang="en-GB" dirty="0" err="1"/>
              <a:t>Spezialfall</a:t>
            </a:r>
            <a:r>
              <a:rPr lang="en-GB" dirty="0"/>
              <a:t>: </a:t>
            </a:r>
            <a:r>
              <a:rPr lang="en-GB" dirty="0" err="1"/>
              <a:t>masselose</a:t>
            </a:r>
            <a:r>
              <a:rPr lang="en-GB" dirty="0"/>
              <a:t> </a:t>
            </a:r>
            <a:r>
              <a:rPr lang="en-GB" dirty="0" err="1"/>
              <a:t>Tochterteilchen</a:t>
            </a:r>
            <a:endParaRPr lang="en-GB" dirty="0"/>
          </a:p>
          <a:p>
            <a:pPr lvl="1"/>
            <a:r>
              <a:rPr lang="en-GB" dirty="0" err="1"/>
              <a:t>z.B</a:t>
            </a:r>
            <a:r>
              <a:rPr lang="en-GB" dirty="0"/>
              <a:t>. </a:t>
            </a:r>
            <a:r>
              <a:rPr lang="en-GB" dirty="0" err="1"/>
              <a:t>Higgszerfall</a:t>
            </a:r>
            <a:r>
              <a:rPr lang="en-GB" dirty="0"/>
              <a:t> in 2 </a:t>
            </a:r>
            <a:r>
              <a:rPr lang="en-GB" dirty="0" err="1"/>
              <a:t>Photonen</a:t>
            </a:r>
            <a:r>
              <a:rPr lang="en-GB" dirty="0"/>
              <a:t>:  H </a:t>
            </a:r>
            <a:r>
              <a:rPr lang="en-GB" dirty="0">
                <a:sym typeface="Wingdings"/>
              </a:rPr>
              <a:t> </a:t>
            </a:r>
            <a:r>
              <a:rPr lang="en-GB" dirty="0" err="1">
                <a:sym typeface="Wingdings"/>
              </a:rPr>
              <a:t>γ</a:t>
            </a:r>
            <a:r>
              <a:rPr lang="en-GB" dirty="0">
                <a:sym typeface="Wingdings"/>
              </a:rPr>
              <a:t> </a:t>
            </a:r>
            <a:r>
              <a:rPr lang="en-GB" dirty="0" err="1">
                <a:sym typeface="Wingdings"/>
              </a:rPr>
              <a:t>γ</a:t>
            </a:r>
            <a:endParaRPr lang="en-GB" dirty="0">
              <a:sym typeface="Wingdings"/>
            </a:endParaRPr>
          </a:p>
          <a:p>
            <a:pPr lvl="2"/>
            <a:endParaRPr lang="en-GB" dirty="0">
              <a:sym typeface="Wingdings"/>
            </a:endParaRPr>
          </a:p>
          <a:p>
            <a:pPr lvl="2"/>
            <a:endParaRPr lang="en-GB" dirty="0">
              <a:sym typeface="Wingdings"/>
            </a:endParaRPr>
          </a:p>
          <a:p>
            <a:pPr lvl="2"/>
            <a:endParaRPr lang="en-GB" dirty="0">
              <a:sym typeface="Wingdings"/>
            </a:endParaRPr>
          </a:p>
          <a:p>
            <a:r>
              <a:rPr lang="en-GB" dirty="0" err="1">
                <a:solidFill>
                  <a:srgbClr val="FF0000"/>
                </a:solidFill>
                <a:sym typeface="Wingdings"/>
              </a:rPr>
              <a:t>Messung</a:t>
            </a:r>
            <a:r>
              <a:rPr lang="en-GB" dirty="0">
                <a:solidFill>
                  <a:srgbClr val="FF0000"/>
                </a:solidFill>
                <a:sym typeface="Wingdings"/>
              </a:rPr>
              <a:t> der </a:t>
            </a:r>
            <a:r>
              <a:rPr lang="en-GB" dirty="0" err="1">
                <a:solidFill>
                  <a:srgbClr val="FF0000"/>
                </a:solidFill>
                <a:sym typeface="Wingdings"/>
              </a:rPr>
              <a:t>Higgsmasse</a:t>
            </a:r>
            <a:r>
              <a:rPr lang="en-GB" dirty="0">
                <a:solidFill>
                  <a:srgbClr val="FF0000"/>
                </a:solidFill>
                <a:sym typeface="Wingdings"/>
              </a:rPr>
              <a:t> </a:t>
            </a:r>
            <a:r>
              <a:rPr lang="en-GB" dirty="0" err="1">
                <a:sym typeface="Wingdings"/>
              </a:rPr>
              <a:t>aus</a:t>
            </a:r>
            <a:r>
              <a:rPr lang="en-GB" dirty="0">
                <a:sym typeface="Wingdings"/>
              </a:rPr>
              <a:t> </a:t>
            </a:r>
            <a:r>
              <a:rPr lang="en-GB" dirty="0" err="1">
                <a:solidFill>
                  <a:srgbClr val="0000FF"/>
                </a:solidFill>
                <a:sym typeface="Wingdings"/>
              </a:rPr>
              <a:t>Photonimpulsen</a:t>
            </a:r>
            <a:r>
              <a:rPr lang="en-GB" dirty="0">
                <a:solidFill>
                  <a:srgbClr val="0000FF"/>
                </a:solidFill>
                <a:sym typeface="Wingdings"/>
              </a:rPr>
              <a:t> + </a:t>
            </a:r>
            <a:r>
              <a:rPr lang="en-GB" dirty="0" err="1">
                <a:solidFill>
                  <a:srgbClr val="0000FF"/>
                </a:solidFill>
                <a:sym typeface="Wingdings"/>
              </a:rPr>
              <a:t>Winkel</a:t>
            </a:r>
            <a:endParaRPr lang="en-GB" dirty="0">
              <a:solidFill>
                <a:srgbClr val="0000FF"/>
              </a:solidFill>
              <a:sym typeface="Wingdings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819051" y="2915741"/>
            <a:ext cx="4293271" cy="1296144"/>
            <a:chOff x="1223888" y="3059757"/>
            <a:chExt cx="4293271" cy="1296144"/>
          </a:xfrm>
        </p:grpSpPr>
        <p:grpSp>
          <p:nvGrpSpPr>
            <p:cNvPr id="16" name="Group 15"/>
            <p:cNvGrpSpPr/>
            <p:nvPr/>
          </p:nvGrpSpPr>
          <p:grpSpPr>
            <a:xfrm>
              <a:off x="1223888" y="3203773"/>
              <a:ext cx="2808312" cy="936104"/>
              <a:chOff x="791840" y="3203773"/>
              <a:chExt cx="2808312" cy="936104"/>
            </a:xfrm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grpSpPr>
          <p:cxnSp>
            <p:nvCxnSpPr>
              <p:cNvPr id="11" name="Straight Arrow Connector 10"/>
              <p:cNvCxnSpPr/>
              <p:nvPr/>
            </p:nvCxnSpPr>
            <p:spPr bwMode="auto">
              <a:xfrm>
                <a:off x="791840" y="3635821"/>
                <a:ext cx="1728192" cy="0"/>
              </a:xfrm>
              <a:prstGeom prst="straightConnector1">
                <a:avLst/>
              </a:prstGeom>
              <a:solidFill>
                <a:srgbClr val="00B8FF"/>
              </a:solidFill>
              <a:ln w="317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" name="Straight Arrow Connector 12"/>
              <p:cNvCxnSpPr/>
              <p:nvPr/>
            </p:nvCxnSpPr>
            <p:spPr bwMode="auto">
              <a:xfrm flipV="1">
                <a:off x="2520032" y="3203773"/>
                <a:ext cx="1080120" cy="432048"/>
              </a:xfrm>
              <a:prstGeom prst="straightConnector1">
                <a:avLst/>
              </a:prstGeom>
              <a:solidFill>
                <a:srgbClr val="00B8FF"/>
              </a:solidFill>
              <a:ln w="317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" name="Straight Arrow Connector 14"/>
              <p:cNvCxnSpPr/>
              <p:nvPr/>
            </p:nvCxnSpPr>
            <p:spPr bwMode="auto">
              <a:xfrm>
                <a:off x="2520032" y="3635821"/>
                <a:ext cx="432048" cy="504056"/>
              </a:xfrm>
              <a:prstGeom prst="straightConnector1">
                <a:avLst/>
              </a:prstGeom>
              <a:solidFill>
                <a:srgbClr val="00B8FF"/>
              </a:solidFill>
              <a:ln w="317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18" name="TextBox 17"/>
            <p:cNvSpPr txBox="1"/>
            <p:nvPr/>
          </p:nvSpPr>
          <p:spPr>
            <a:xfrm>
              <a:off x="1265365" y="3275781"/>
              <a:ext cx="1124252" cy="36163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sz="2000" i="1" dirty="0">
                  <a:solidFill>
                    <a:srgbClr val="0000FF"/>
                  </a:solidFill>
                </a:rPr>
                <a:t>M</a:t>
              </a:r>
              <a:r>
                <a:rPr lang="en-US" sz="2000" dirty="0">
                  <a:solidFill>
                    <a:srgbClr val="0000FF"/>
                  </a:solidFill>
                </a:rPr>
                <a:t> (</a:t>
              </a:r>
              <a:r>
                <a:rPr lang="en-US" sz="2000" i="1" dirty="0">
                  <a:solidFill>
                    <a:srgbClr val="0000FF"/>
                  </a:solidFill>
                </a:rPr>
                <a:t>E</a:t>
              </a:r>
              <a:r>
                <a:rPr lang="en-US" sz="2000" dirty="0">
                  <a:solidFill>
                    <a:srgbClr val="0000FF"/>
                  </a:solidFill>
                </a:rPr>
                <a:t>, </a:t>
              </a:r>
              <a:r>
                <a:rPr lang="en-US" sz="2000" b="1" dirty="0">
                  <a:solidFill>
                    <a:srgbClr val="0000FF"/>
                  </a:solidFill>
                </a:rPr>
                <a:t>p</a:t>
              </a:r>
              <a:r>
                <a:rPr lang="en-US" sz="2000" dirty="0">
                  <a:solidFill>
                    <a:srgbClr val="0000FF"/>
                  </a:solidFill>
                </a:rPr>
                <a:t>)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073677" y="3059757"/>
              <a:ext cx="1443482" cy="36163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sz="2000" i="1" dirty="0">
                  <a:solidFill>
                    <a:srgbClr val="0000FF"/>
                  </a:solidFill>
                </a:rPr>
                <a:t>m</a:t>
              </a:r>
              <a:r>
                <a:rPr lang="en-US" sz="2000" baseline="-25000" dirty="0">
                  <a:solidFill>
                    <a:srgbClr val="0000FF"/>
                  </a:solidFill>
                </a:rPr>
                <a:t>1</a:t>
              </a:r>
              <a:r>
                <a:rPr lang="en-US" sz="2000" dirty="0">
                  <a:solidFill>
                    <a:srgbClr val="0000FF"/>
                  </a:solidFill>
                </a:rPr>
                <a:t> (</a:t>
              </a:r>
              <a:r>
                <a:rPr lang="en-US" sz="2000" i="1" dirty="0">
                  <a:solidFill>
                    <a:srgbClr val="0000FF"/>
                  </a:solidFill>
                </a:rPr>
                <a:t>E</a:t>
              </a:r>
              <a:r>
                <a:rPr lang="en-US" sz="2000" baseline="-25000" dirty="0">
                  <a:solidFill>
                    <a:srgbClr val="0000FF"/>
                  </a:solidFill>
                </a:rPr>
                <a:t>1</a:t>
              </a:r>
              <a:r>
                <a:rPr lang="en-US" sz="2000" dirty="0">
                  <a:solidFill>
                    <a:srgbClr val="0000FF"/>
                  </a:solidFill>
                </a:rPr>
                <a:t>, </a:t>
              </a:r>
              <a:r>
                <a:rPr lang="en-US" sz="2000" b="1" dirty="0">
                  <a:solidFill>
                    <a:srgbClr val="0000FF"/>
                  </a:solidFill>
                </a:rPr>
                <a:t>p</a:t>
              </a:r>
              <a:r>
                <a:rPr lang="en-US" sz="2000" b="1" baseline="-25000" dirty="0">
                  <a:solidFill>
                    <a:srgbClr val="0000FF"/>
                  </a:solidFill>
                </a:rPr>
                <a:t>1</a:t>
              </a:r>
              <a:r>
                <a:rPr lang="en-US" sz="2000" dirty="0">
                  <a:solidFill>
                    <a:srgbClr val="0000FF"/>
                  </a:solidFill>
                </a:rPr>
                <a:t>)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456136" y="3994264"/>
              <a:ext cx="1417697" cy="36163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sz="2000" i="1" dirty="0">
                  <a:solidFill>
                    <a:srgbClr val="0000FF"/>
                  </a:solidFill>
                </a:rPr>
                <a:t>m</a:t>
              </a:r>
              <a:r>
                <a:rPr lang="en-US" sz="2000" baseline="-25000" dirty="0">
                  <a:solidFill>
                    <a:srgbClr val="0000FF"/>
                  </a:solidFill>
                </a:rPr>
                <a:t>2</a:t>
              </a:r>
              <a:r>
                <a:rPr lang="en-US" sz="2000" dirty="0">
                  <a:solidFill>
                    <a:srgbClr val="0000FF"/>
                  </a:solidFill>
                </a:rPr>
                <a:t> (</a:t>
              </a:r>
              <a:r>
                <a:rPr lang="en-US" sz="2000" i="1" dirty="0">
                  <a:solidFill>
                    <a:srgbClr val="0000FF"/>
                  </a:solidFill>
                </a:rPr>
                <a:t>E</a:t>
              </a:r>
              <a:r>
                <a:rPr lang="en-US" sz="2000" baseline="-25000" dirty="0">
                  <a:solidFill>
                    <a:srgbClr val="0000FF"/>
                  </a:solidFill>
                </a:rPr>
                <a:t>2</a:t>
              </a:r>
              <a:r>
                <a:rPr lang="en-US" sz="2000" dirty="0">
                  <a:solidFill>
                    <a:srgbClr val="0000FF"/>
                  </a:solidFill>
                </a:rPr>
                <a:t>, </a:t>
              </a:r>
              <a:r>
                <a:rPr lang="en-US" sz="2000" b="1" dirty="0">
                  <a:solidFill>
                    <a:srgbClr val="0000FF"/>
                  </a:solidFill>
                </a:rPr>
                <a:t>p</a:t>
              </a:r>
              <a:r>
                <a:rPr lang="en-US" sz="2000" b="1" baseline="-25000" dirty="0">
                  <a:solidFill>
                    <a:srgbClr val="0000FF"/>
                  </a:solidFill>
                </a:rPr>
                <a:t>2</a:t>
              </a:r>
              <a:r>
                <a:rPr lang="en-US" sz="2000" dirty="0">
                  <a:solidFill>
                    <a:srgbClr val="0000FF"/>
                  </a:solidFill>
                </a:rPr>
                <a:t>)</a:t>
              </a:r>
            </a:p>
          </p:txBody>
        </p:sp>
      </p:grpSp>
      <p:pic>
        <p:nvPicPr>
          <p:cNvPr id="23" name="Picture 22" descr="Screen Shot 2014-06-22 at 14.57.39 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9240" y="3577009"/>
            <a:ext cx="4673600" cy="850900"/>
          </a:xfrm>
          <a:prstGeom prst="rect">
            <a:avLst/>
          </a:prstGeom>
        </p:spPr>
      </p:pic>
      <p:sp>
        <p:nvSpPr>
          <p:cNvPr id="25" name="Text Box 20"/>
          <p:cNvSpPr txBox="1">
            <a:spLocks noChangeArrowheads="1"/>
          </p:cNvSpPr>
          <p:nvPr/>
        </p:nvSpPr>
        <p:spPr bwMode="auto">
          <a:xfrm>
            <a:off x="6139110" y="3059757"/>
            <a:ext cx="2213570" cy="36004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round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 lIns="9000" tIns="24876" rIns="9000" bIns="9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20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2000" b="1" dirty="0" err="1">
                <a:solidFill>
                  <a:srgbClr val="0000FF"/>
                </a:solidFill>
                <a:latin typeface="Luxi Sans" charset="0"/>
              </a:rPr>
              <a:t>Invariante</a:t>
            </a:r>
            <a:r>
              <a:rPr lang="en-US" sz="2000" b="1" dirty="0">
                <a:solidFill>
                  <a:srgbClr val="0000FF"/>
                </a:solidFill>
                <a:latin typeface="Luxi Sans" charset="0"/>
              </a:rPr>
              <a:t> Masse  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1151880" y="5508031"/>
            <a:ext cx="8208664" cy="936425"/>
            <a:chOff x="1151880" y="5580037"/>
            <a:chExt cx="8208664" cy="936425"/>
          </a:xfrm>
        </p:grpSpPr>
        <p:pic>
          <p:nvPicPr>
            <p:cNvPr id="26" name="Picture 25" descr="Screen Shot 2014-06-22 at 14.59.22 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1880" y="5580037"/>
              <a:ext cx="8208664" cy="936425"/>
            </a:xfrm>
            <a:prstGeom prst="rect">
              <a:avLst/>
            </a:prstGeom>
          </p:spPr>
        </p:pic>
        <p:sp>
          <p:nvSpPr>
            <p:cNvPr id="27" name="Rectangle 26"/>
            <p:cNvSpPr/>
            <p:nvPr/>
          </p:nvSpPr>
          <p:spPr bwMode="auto">
            <a:xfrm>
              <a:off x="1728000" y="6192000"/>
              <a:ext cx="1692000" cy="324000"/>
            </a:xfrm>
            <a:prstGeom prst="rect">
              <a:avLst/>
            </a:prstGeom>
            <a:noFill/>
            <a:ln w="317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25107764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</a:t>
            </a:r>
            <a:r>
              <a:rPr lang="el-GR" dirty="0" err="1">
                <a:latin typeface="Calibri"/>
                <a:cs typeface="Arial"/>
              </a:rPr>
              <a:t>γγ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Bester </a:t>
            </a:r>
            <a:r>
              <a:rPr lang="en-US" dirty="0" err="1"/>
              <a:t>Zerfallskanal</a:t>
            </a:r>
            <a:r>
              <a:rPr lang="en-US" dirty="0"/>
              <a:t> f</a:t>
            </a:r>
            <a:r>
              <a:rPr lang="de-DE" dirty="0" err="1"/>
              <a:t>ür</a:t>
            </a:r>
            <a:r>
              <a:rPr lang="de-DE" dirty="0"/>
              <a:t> </a:t>
            </a:r>
            <a:r>
              <a:rPr lang="en-US" dirty="0"/>
              <a:t>M</a:t>
            </a:r>
            <a:r>
              <a:rPr lang="en-US" baseline="-25000" dirty="0"/>
              <a:t>H</a:t>
            </a:r>
            <a:r>
              <a:rPr lang="en-US" dirty="0"/>
              <a:t> &lt; 120 </a:t>
            </a:r>
            <a:r>
              <a:rPr lang="en-US" dirty="0" err="1"/>
              <a:t>GeV</a:t>
            </a:r>
            <a:endParaRPr lang="en-US" dirty="0"/>
          </a:p>
          <a:p>
            <a:pPr lvl="1"/>
            <a:r>
              <a:rPr lang="en-US" dirty="0" err="1"/>
              <a:t>zweitbester</a:t>
            </a:r>
            <a:r>
              <a:rPr lang="en-US" dirty="0"/>
              <a:t> </a:t>
            </a:r>
            <a:r>
              <a:rPr lang="en-US" dirty="0" err="1"/>
              <a:t>Zerfallskanal</a:t>
            </a:r>
            <a:r>
              <a:rPr lang="en-US" dirty="0"/>
              <a:t> </a:t>
            </a:r>
            <a:r>
              <a:rPr lang="en-US" dirty="0" err="1"/>
              <a:t>für</a:t>
            </a:r>
            <a:r>
              <a:rPr lang="en-US" dirty="0"/>
              <a:t> 120 &lt; M</a:t>
            </a:r>
            <a:r>
              <a:rPr lang="en-US" baseline="-25000" dirty="0"/>
              <a:t>H</a:t>
            </a:r>
            <a:r>
              <a:rPr lang="en-US" dirty="0"/>
              <a:t> &lt; 130 </a:t>
            </a:r>
            <a:r>
              <a:rPr lang="en-US" dirty="0" err="1"/>
              <a:t>GeV</a:t>
            </a:r>
            <a:endParaRPr lang="en-US" dirty="0"/>
          </a:p>
          <a:p>
            <a:r>
              <a:rPr lang="en-US" dirty="0" err="1"/>
              <a:t>Trotzdem</a:t>
            </a:r>
            <a:r>
              <a:rPr lang="en-US" dirty="0"/>
              <a:t> </a:t>
            </a:r>
            <a:r>
              <a:rPr lang="en-US" dirty="0" err="1"/>
              <a:t>nur</a:t>
            </a:r>
            <a:r>
              <a:rPr lang="en-US" dirty="0"/>
              <a:t> </a:t>
            </a:r>
            <a:r>
              <a:rPr lang="en-US" dirty="0" err="1">
                <a:solidFill>
                  <a:srgbClr val="0000FF"/>
                </a:solidFill>
              </a:rPr>
              <a:t>kleines</a:t>
            </a:r>
            <a:r>
              <a:rPr lang="en-US" dirty="0">
                <a:solidFill>
                  <a:srgbClr val="0000FF"/>
                </a:solidFill>
              </a:rPr>
              <a:t> Signal </a:t>
            </a:r>
            <a:r>
              <a:rPr lang="en-US" dirty="0" err="1">
                <a:solidFill>
                  <a:srgbClr val="0000FF"/>
                </a:solidFill>
              </a:rPr>
              <a:t>über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großem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Untergrund</a:t>
            </a:r>
            <a:endParaRPr lang="en-US" dirty="0">
              <a:solidFill>
                <a:srgbClr val="0000FF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31800" y="1300487"/>
            <a:ext cx="9433048" cy="5692542"/>
            <a:chOff x="431800" y="1300487"/>
            <a:chExt cx="9433048" cy="5692542"/>
          </a:xfrm>
        </p:grpSpPr>
        <p:pic>
          <p:nvPicPr>
            <p:cNvPr id="4" name="Picture 3" descr="ATLAS-2photons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1800" y="3059757"/>
              <a:ext cx="4953141" cy="3555429"/>
            </a:xfrm>
            <a:prstGeom prst="rect">
              <a:avLst/>
            </a:prstGeom>
          </p:spPr>
        </p:pic>
        <p:pic>
          <p:nvPicPr>
            <p:cNvPr id="5" name="Picture 4" descr="CMS-2photons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51512" y="2771725"/>
              <a:ext cx="4113336" cy="4221304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 rot="-1200000">
              <a:off x="7651656" y="1300487"/>
              <a:ext cx="1976823" cy="301621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00206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2D2DB9"/>
                  </a:solidFill>
                  <a:latin typeface="Luxi Sans" charset="0"/>
                </a:rPr>
                <a:t>Stand: 4. </a:t>
              </a:r>
              <a:r>
                <a:rPr lang="en-US" sz="1600" b="1" dirty="0" err="1">
                  <a:solidFill>
                    <a:srgbClr val="2D2DB9"/>
                  </a:solidFill>
                  <a:latin typeface="Luxi Sans" charset="0"/>
                </a:rPr>
                <a:t>Juli</a:t>
              </a:r>
              <a:r>
                <a:rPr lang="en-US" sz="1600" b="1" dirty="0">
                  <a:solidFill>
                    <a:srgbClr val="2D2DB9"/>
                  </a:solidFill>
                  <a:latin typeface="Luxi Sans" charset="0"/>
                </a:rPr>
                <a:t> 2012</a:t>
              </a:r>
            </a:p>
          </p:txBody>
        </p:sp>
      </p:grpSp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827529" y="1336033"/>
            <a:ext cx="9037321" cy="5972199"/>
            <a:chOff x="827527" y="1312867"/>
            <a:chExt cx="9181337" cy="6067370"/>
          </a:xfrm>
        </p:grpSpPr>
        <p:grpSp>
          <p:nvGrpSpPr>
            <p:cNvPr id="6" name="Group 5"/>
            <p:cNvGrpSpPr/>
            <p:nvPr/>
          </p:nvGrpSpPr>
          <p:grpSpPr>
            <a:xfrm>
              <a:off x="827527" y="1312867"/>
              <a:ext cx="8895550" cy="5923354"/>
              <a:chOff x="827527" y="1312867"/>
              <a:chExt cx="8895550" cy="5923354"/>
            </a:xfrm>
          </p:grpSpPr>
          <p:sp>
            <p:nvSpPr>
              <p:cNvPr id="13" name="TextBox 12"/>
              <p:cNvSpPr txBox="1"/>
              <p:nvPr/>
            </p:nvSpPr>
            <p:spPr>
              <a:xfrm rot="20400000">
                <a:off x="7530725" y="1312867"/>
                <a:ext cx="2192352" cy="306428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00206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>
                    <a:solidFill>
                      <a:srgbClr val="2D2DB9"/>
                    </a:solidFill>
                    <a:latin typeface="Luxi Sans" charset="0"/>
                  </a:rPr>
                  <a:t>Stand: 16. </a:t>
                </a:r>
                <a:r>
                  <a:rPr lang="en-US" sz="1600" b="1" dirty="0" err="1">
                    <a:solidFill>
                      <a:srgbClr val="2D2DB9"/>
                    </a:solidFill>
                    <a:latin typeface="Luxi Sans" charset="0"/>
                  </a:rPr>
                  <a:t>Juni</a:t>
                </a:r>
                <a:r>
                  <a:rPr lang="en-US" sz="1600" b="1" dirty="0">
                    <a:solidFill>
                      <a:srgbClr val="2D2DB9"/>
                    </a:solidFill>
                    <a:latin typeface="Luxi Sans" charset="0"/>
                  </a:rPr>
                  <a:t> 2014</a:t>
                </a:r>
              </a:p>
            </p:txBody>
          </p:sp>
          <p:pic>
            <p:nvPicPr>
              <p:cNvPr id="14" name="Picture 13" descr="fig_04.png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27527" y="2843733"/>
                <a:ext cx="4428809" cy="4392488"/>
              </a:xfrm>
              <a:prstGeom prst="rect">
                <a:avLst/>
              </a:prstGeom>
            </p:spPr>
          </p:pic>
        </p:grp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56336" y="2690160"/>
              <a:ext cx="4752528" cy="469007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11449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Higgs </a:t>
            </a:r>
            <a:r>
              <a:rPr lang="en-US" dirty="0" err="1"/>
              <a:t>Zerfall</a:t>
            </a:r>
            <a:r>
              <a:rPr lang="en-US" dirty="0"/>
              <a:t>  </a:t>
            </a:r>
            <a:r>
              <a:rPr lang="el-GR" dirty="0"/>
              <a:t>H </a:t>
            </a:r>
            <a:r>
              <a:rPr lang="el-GR" dirty="0">
                <a:sym typeface="Wingdings"/>
              </a:rPr>
              <a:t></a:t>
            </a:r>
            <a:r>
              <a:rPr lang="en-US" dirty="0">
                <a:sym typeface="Wingdings"/>
              </a:rPr>
              <a:t> </a:t>
            </a:r>
            <a:r>
              <a:rPr lang="el-GR" dirty="0"/>
              <a:t>ZZ </a:t>
            </a:r>
            <a:r>
              <a:rPr lang="el-GR" dirty="0">
                <a:sym typeface="Wingdings"/>
              </a:rPr>
              <a:t></a:t>
            </a:r>
            <a:r>
              <a:rPr lang="el-GR" dirty="0"/>
              <a:t> 4μ</a:t>
            </a:r>
            <a:endParaRPr lang="en-US" dirty="0"/>
          </a:p>
        </p:txBody>
      </p:sp>
      <p:pic>
        <p:nvPicPr>
          <p:cNvPr id="3" name="Picture 2" descr="fig_33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14" y="1099056"/>
            <a:ext cx="9168810" cy="59211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7200552" y="1978622"/>
            <a:ext cx="437940" cy="5632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3600" i="1" dirty="0">
                <a:solidFill>
                  <a:srgbClr val="FFFF00"/>
                </a:solidFill>
              </a:rPr>
              <a:t>μ</a:t>
            </a:r>
            <a:endParaRPr lang="en-US" sz="3600" i="1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76616" y="1979639"/>
            <a:ext cx="437940" cy="5632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3600" i="1" dirty="0">
                <a:solidFill>
                  <a:srgbClr val="FFFF00"/>
                </a:solidFill>
              </a:rPr>
              <a:t>μ</a:t>
            </a:r>
            <a:endParaRPr lang="en-US" sz="3600" i="1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56824" y="5003975"/>
            <a:ext cx="437940" cy="5632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3600" i="1" dirty="0">
                <a:solidFill>
                  <a:srgbClr val="FFFF00"/>
                </a:solidFill>
              </a:rPr>
              <a:t>μ</a:t>
            </a:r>
            <a:endParaRPr lang="en-US" sz="3600" i="1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024976" y="4786934"/>
            <a:ext cx="437940" cy="5632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3600" i="1" dirty="0">
                <a:solidFill>
                  <a:srgbClr val="FFFF00"/>
                </a:solidFill>
              </a:rPr>
              <a:t>μ</a:t>
            </a:r>
            <a:endParaRPr lang="en-US" sz="3600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98895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 </a:t>
            </a:r>
            <a:r>
              <a:rPr lang="en-US" dirty="0">
                <a:sym typeface="Wingdings"/>
              </a:rPr>
              <a:t> </a:t>
            </a:r>
            <a:r>
              <a:rPr lang="en-US" dirty="0"/>
              <a:t>ZZ </a:t>
            </a:r>
            <a:r>
              <a:rPr lang="en-US" dirty="0">
                <a:sym typeface="Wingdings"/>
              </a:rPr>
              <a:t> </a:t>
            </a:r>
            <a:r>
              <a:rPr lang="en-US" dirty="0"/>
              <a:t>4 Leptons</a:t>
            </a:r>
          </a:p>
        </p:txBody>
      </p:sp>
      <p:sp>
        <p:nvSpPr>
          <p:cNvPr id="3" name="Content Placeholder 4"/>
          <p:cNvSpPr txBox="1">
            <a:spLocks/>
          </p:cNvSpPr>
          <p:nvPr/>
        </p:nvSpPr>
        <p:spPr>
          <a:xfrm>
            <a:off x="274638" y="1189038"/>
            <a:ext cx="9599612" cy="5942012"/>
          </a:xfrm>
          <a:prstGeom prst="rect">
            <a:avLst/>
          </a:prstGeom>
        </p:spPr>
        <p:txBody>
          <a:bodyPr/>
          <a:lstStyle>
            <a:lvl1pPr marL="142875" marR="0" indent="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400" b="1">
                <a:solidFill>
                  <a:srgbClr val="000080"/>
                </a:solidFill>
                <a:latin typeface="+mn-lt"/>
                <a:ea typeface="+mn-ea"/>
                <a:cs typeface="+mn-cs"/>
              </a:defRPr>
            </a:lvl1pPr>
            <a:lvl2pPr marL="785813" marR="0" indent="-28575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71000"/>
              <a:buFont typeface="Times New Roman" pitchFamily="16" charset="0"/>
              <a:buBlip>
                <a:blip r:embed="rId3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0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074738" marR="0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825"/>
              </a:spcAft>
              <a:buClr>
                <a:srgbClr val="000000"/>
              </a:buClr>
              <a:buSzPct val="33000"/>
              <a:buFont typeface="Times New Roman" pitchFamily="16" charset="0"/>
              <a:buBlip>
                <a:blip r:embed="rId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16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362075" marR="0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Tx/>
              <a:buFont typeface="Times New Roman" pitchFamily="16" charset="0"/>
              <a:buBlip>
                <a:blip r:embed="rId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1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498475" indent="-355600">
              <a:buBlip>
                <a:blip r:embed="rId6"/>
              </a:buBlip>
            </a:pPr>
            <a:r>
              <a:rPr lang="en-US" dirty="0">
                <a:latin typeface="Luxi Sans" charset="0"/>
              </a:rPr>
              <a:t>”</a:t>
            </a:r>
            <a:r>
              <a:rPr lang="en-US" dirty="0" err="1">
                <a:latin typeface="Luxi Sans" charset="0"/>
              </a:rPr>
              <a:t>Goldener</a:t>
            </a:r>
            <a:r>
              <a:rPr lang="en-US" dirty="0">
                <a:latin typeface="Luxi Sans" charset="0"/>
              </a:rPr>
              <a:t> </a:t>
            </a:r>
            <a:r>
              <a:rPr lang="en-US" dirty="0" err="1">
                <a:latin typeface="Luxi Sans" charset="0"/>
              </a:rPr>
              <a:t>Zerfallskanal</a:t>
            </a:r>
            <a:r>
              <a:rPr lang="en-US" dirty="0">
                <a:latin typeface="Luxi Sans" charset="0"/>
              </a:rPr>
              <a:t>”</a:t>
            </a:r>
          </a:p>
          <a:p>
            <a:pPr lvl="2"/>
            <a:r>
              <a:rPr lang="en-US" dirty="0" err="1">
                <a:solidFill>
                  <a:srgbClr val="0000FF"/>
                </a:solidFill>
                <a:latin typeface="Luxi Sans" charset="0"/>
              </a:rPr>
              <a:t>praktisch</a:t>
            </a:r>
            <a:r>
              <a:rPr lang="en-US" dirty="0">
                <a:solidFill>
                  <a:srgbClr val="0000FF"/>
                </a:solidFill>
                <a:latin typeface="Luxi Sans" charset="0"/>
              </a:rPr>
              <a:t> “</a:t>
            </a:r>
            <a:r>
              <a:rPr lang="en-US" dirty="0" err="1">
                <a:solidFill>
                  <a:srgbClr val="0000FF"/>
                </a:solidFill>
                <a:latin typeface="Luxi Sans" charset="0"/>
              </a:rPr>
              <a:t>kein</a:t>
            </a:r>
            <a:r>
              <a:rPr lang="en-US" dirty="0">
                <a:solidFill>
                  <a:srgbClr val="0000FF"/>
                </a:solidFill>
                <a:latin typeface="Luxi Sans" charset="0"/>
              </a:rPr>
              <a:t>” </a:t>
            </a:r>
            <a:r>
              <a:rPr lang="en-US" dirty="0" err="1">
                <a:solidFill>
                  <a:srgbClr val="0000FF"/>
                </a:solidFill>
                <a:latin typeface="Luxi Sans" charset="0"/>
              </a:rPr>
              <a:t>Untergrund</a:t>
            </a:r>
            <a:endParaRPr lang="en-US" dirty="0">
              <a:solidFill>
                <a:srgbClr val="0000FF"/>
              </a:solidFill>
              <a:latin typeface="Luxi Sans" charset="0"/>
            </a:endParaRPr>
          </a:p>
          <a:p>
            <a:pPr lvl="2"/>
            <a:r>
              <a:rPr lang="en-US" dirty="0">
                <a:latin typeface="Luxi Sans" charset="0"/>
              </a:rPr>
              <a:t>bester </a:t>
            </a:r>
            <a:r>
              <a:rPr lang="en-US" dirty="0" err="1">
                <a:latin typeface="Luxi Sans" charset="0"/>
              </a:rPr>
              <a:t>Zerfallskanal</a:t>
            </a:r>
            <a:r>
              <a:rPr lang="en-US" dirty="0">
                <a:latin typeface="Luxi Sans" charset="0"/>
              </a:rPr>
              <a:t> </a:t>
            </a:r>
            <a:r>
              <a:rPr lang="en-US" dirty="0" err="1">
                <a:latin typeface="Luxi Sans" charset="0"/>
              </a:rPr>
              <a:t>für</a:t>
            </a:r>
            <a:r>
              <a:rPr lang="en-US" dirty="0">
                <a:latin typeface="Luxi Sans" charset="0"/>
              </a:rPr>
              <a:t> 200 </a:t>
            </a:r>
            <a:r>
              <a:rPr lang="en-US" dirty="0" err="1">
                <a:latin typeface="Luxi Sans" charset="0"/>
              </a:rPr>
              <a:t>GeV</a:t>
            </a:r>
            <a:r>
              <a:rPr lang="en-US" dirty="0">
                <a:latin typeface="Luxi Sans" charset="0"/>
              </a:rPr>
              <a:t> &lt; M</a:t>
            </a:r>
            <a:r>
              <a:rPr lang="en-US" baseline="-25000" dirty="0">
                <a:latin typeface="Luxi Sans" charset="0"/>
              </a:rPr>
              <a:t>H</a:t>
            </a:r>
            <a:r>
              <a:rPr lang="en-US" dirty="0">
                <a:latin typeface="Luxi Sans" charset="0"/>
              </a:rPr>
              <a:t> &lt; 300 </a:t>
            </a:r>
            <a:r>
              <a:rPr lang="en-US" dirty="0" err="1">
                <a:latin typeface="Luxi Sans" charset="0"/>
              </a:rPr>
              <a:t>GeV</a:t>
            </a:r>
            <a:endParaRPr lang="en-US" dirty="0">
              <a:latin typeface="Luxi Sans" charset="0"/>
            </a:endParaRPr>
          </a:p>
          <a:p>
            <a:pPr lvl="2"/>
            <a:r>
              <a:rPr lang="en-US" dirty="0" err="1">
                <a:latin typeface="Luxi Sans" charset="0"/>
              </a:rPr>
              <a:t>zweitbester</a:t>
            </a:r>
            <a:r>
              <a:rPr lang="en-US" dirty="0">
                <a:latin typeface="Luxi Sans" charset="0"/>
              </a:rPr>
              <a:t> </a:t>
            </a:r>
            <a:r>
              <a:rPr lang="en-US" dirty="0" err="1">
                <a:latin typeface="Luxi Sans" charset="0"/>
              </a:rPr>
              <a:t>Zerfallskanal</a:t>
            </a:r>
            <a:r>
              <a:rPr lang="en-US" dirty="0">
                <a:latin typeface="Luxi Sans" charset="0"/>
              </a:rPr>
              <a:t> (</a:t>
            </a:r>
            <a:r>
              <a:rPr lang="en-US" dirty="0" err="1">
                <a:latin typeface="Luxi Sans" charset="0"/>
              </a:rPr>
              <a:t>nach</a:t>
            </a:r>
            <a:r>
              <a:rPr lang="en-US" dirty="0">
                <a:latin typeface="Luxi Sans" charset="0"/>
              </a:rPr>
              <a:t> WW) </a:t>
            </a:r>
            <a:r>
              <a:rPr lang="en-US" dirty="0" err="1">
                <a:latin typeface="Luxi Sans" charset="0"/>
              </a:rPr>
              <a:t>für</a:t>
            </a:r>
            <a:r>
              <a:rPr lang="en-US" dirty="0">
                <a:latin typeface="Luxi Sans" charset="0"/>
              </a:rPr>
              <a:t> 130 </a:t>
            </a:r>
            <a:r>
              <a:rPr lang="en-US" dirty="0" err="1">
                <a:latin typeface="Luxi Sans" charset="0"/>
              </a:rPr>
              <a:t>GeV</a:t>
            </a:r>
            <a:r>
              <a:rPr lang="en-US" dirty="0">
                <a:latin typeface="Luxi Sans" charset="0"/>
              </a:rPr>
              <a:t> &lt; M</a:t>
            </a:r>
            <a:r>
              <a:rPr lang="en-US" baseline="-25000" dirty="0">
                <a:latin typeface="Luxi Sans" charset="0"/>
              </a:rPr>
              <a:t>H</a:t>
            </a:r>
            <a:r>
              <a:rPr lang="en-US" dirty="0">
                <a:latin typeface="Luxi Sans" charset="0"/>
              </a:rPr>
              <a:t> &lt; 200 </a:t>
            </a:r>
            <a:r>
              <a:rPr lang="en-US" dirty="0" err="1">
                <a:latin typeface="Luxi Sans" charset="0"/>
              </a:rPr>
              <a:t>GeV</a:t>
            </a:r>
            <a:endParaRPr lang="en-US" dirty="0">
              <a:latin typeface="Luxi Sans" charset="0"/>
            </a:endParaRPr>
          </a:p>
          <a:p>
            <a:pPr lvl="3"/>
            <a:r>
              <a:rPr lang="en-US" dirty="0" err="1">
                <a:latin typeface="Luxi Sans" charset="0"/>
              </a:rPr>
              <a:t>aber</a:t>
            </a:r>
            <a:r>
              <a:rPr lang="en-US" dirty="0">
                <a:latin typeface="Luxi Sans" charset="0"/>
              </a:rPr>
              <a:t> </a:t>
            </a:r>
            <a:r>
              <a:rPr lang="en-US" dirty="0" err="1">
                <a:latin typeface="Luxi Sans" charset="0"/>
              </a:rPr>
              <a:t>sehr</a:t>
            </a:r>
            <a:r>
              <a:rPr lang="en-US" dirty="0">
                <a:latin typeface="Luxi Sans" charset="0"/>
              </a:rPr>
              <a:t> </a:t>
            </a:r>
            <a:r>
              <a:rPr lang="en-US" dirty="0" err="1">
                <a:latin typeface="Luxi Sans" charset="0"/>
              </a:rPr>
              <a:t>viel</a:t>
            </a:r>
            <a:r>
              <a:rPr lang="en-US" dirty="0">
                <a:latin typeface="Luxi Sans" charset="0"/>
              </a:rPr>
              <a:t> </a:t>
            </a:r>
            <a:r>
              <a:rPr lang="en-US" dirty="0" err="1">
                <a:latin typeface="Luxi Sans" charset="0"/>
              </a:rPr>
              <a:t>bessere</a:t>
            </a:r>
            <a:r>
              <a:rPr lang="en-US" dirty="0">
                <a:latin typeface="Luxi Sans" charset="0"/>
              </a:rPr>
              <a:t> </a:t>
            </a:r>
            <a:r>
              <a:rPr lang="en-US" dirty="0" err="1">
                <a:latin typeface="Luxi Sans" charset="0"/>
              </a:rPr>
              <a:t>Massenauflösung</a:t>
            </a:r>
            <a:r>
              <a:rPr lang="en-US" dirty="0">
                <a:latin typeface="Luxi Sans" charset="0"/>
              </a:rPr>
              <a:t> </a:t>
            </a:r>
            <a:r>
              <a:rPr lang="en-US" dirty="0" err="1">
                <a:latin typeface="Luxi Sans" charset="0"/>
              </a:rPr>
              <a:t>als</a:t>
            </a:r>
            <a:r>
              <a:rPr lang="en-US" dirty="0">
                <a:latin typeface="Luxi Sans" charset="0"/>
              </a:rPr>
              <a:t> WW</a:t>
            </a:r>
          </a:p>
          <a:p>
            <a:endParaRPr lang="en-US" dirty="0">
              <a:latin typeface="Luxi Sans" charset="0"/>
            </a:endParaRPr>
          </a:p>
          <a:p>
            <a:endParaRPr lang="en-US" dirty="0">
              <a:latin typeface="Luxi Sans" charset="0"/>
            </a:endParaRPr>
          </a:p>
          <a:p>
            <a:endParaRPr lang="en-US" dirty="0">
              <a:latin typeface="Luxi Sans" charset="0"/>
            </a:endParaRPr>
          </a:p>
          <a:p>
            <a:endParaRPr lang="en-US" dirty="0">
              <a:latin typeface="Luxi Sans" charset="0"/>
            </a:endParaRPr>
          </a:p>
          <a:p>
            <a:pPr lvl="2"/>
            <a:endParaRPr lang="en-US" dirty="0">
              <a:latin typeface="Luxi Sans" charset="0"/>
            </a:endParaRPr>
          </a:p>
          <a:p>
            <a:pPr lvl="2"/>
            <a:endParaRPr lang="en-US" dirty="0">
              <a:latin typeface="Luxi Sans" charset="0"/>
            </a:endParaRPr>
          </a:p>
          <a:p>
            <a:endParaRPr lang="en-US" dirty="0">
              <a:latin typeface="Luxi Sans" charset="0"/>
            </a:endParaRPr>
          </a:p>
          <a:p>
            <a:endParaRPr lang="en-US" dirty="0">
              <a:latin typeface="Luxi Sans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63850" y="1312856"/>
            <a:ext cx="8980655" cy="5851359"/>
            <a:chOff x="863848" y="1312854"/>
            <a:chExt cx="8980655" cy="5851359"/>
          </a:xfrm>
        </p:grpSpPr>
        <p:pic>
          <p:nvPicPr>
            <p:cNvPr id="8" name="Picture 7" descr="ATLAS-4l.png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3848" y="3059757"/>
              <a:ext cx="4092128" cy="3926133"/>
            </a:xfrm>
            <a:prstGeom prst="rect">
              <a:avLst/>
            </a:prstGeom>
          </p:spPr>
        </p:pic>
        <p:pic>
          <p:nvPicPr>
            <p:cNvPr id="9" name="Picture 8" descr="CMS-4l.pn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28344" y="2946327"/>
              <a:ext cx="4464496" cy="4217886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 rot="-1200000">
              <a:off x="7867680" y="1312854"/>
              <a:ext cx="1976823" cy="301621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00206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2D2DB9"/>
                  </a:solidFill>
                  <a:latin typeface="Luxi Sans" charset="0"/>
                </a:rPr>
                <a:t>Stand: 4. </a:t>
              </a:r>
              <a:r>
                <a:rPr lang="en-US" sz="1600" b="1" dirty="0" err="1">
                  <a:solidFill>
                    <a:srgbClr val="2D2DB9"/>
                  </a:solidFill>
                  <a:latin typeface="Luxi Sans" charset="0"/>
                </a:rPr>
                <a:t>Juli</a:t>
              </a:r>
              <a:r>
                <a:rPr lang="en-US" sz="1600" b="1" dirty="0">
                  <a:solidFill>
                    <a:srgbClr val="2D2DB9"/>
                  </a:solidFill>
                  <a:latin typeface="Luxi Sans" charset="0"/>
                </a:rPr>
                <a:t> 2012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63848" y="1312194"/>
            <a:ext cx="8856984" cy="5852021"/>
            <a:chOff x="863848" y="1312192"/>
            <a:chExt cx="8856984" cy="5852021"/>
          </a:xfrm>
        </p:grpSpPr>
        <p:pic>
          <p:nvPicPr>
            <p:cNvPr id="13" name="Picture 12" descr="ZZMass_7Plus8TeV_70-180_3GeV.png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42642" y="3059757"/>
              <a:ext cx="4278190" cy="4104456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 rot="20400000">
              <a:off x="7548170" y="1312192"/>
              <a:ext cx="2157462" cy="307777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00206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2D2DB9"/>
                  </a:solidFill>
                  <a:latin typeface="Luxi Sans" charset="0"/>
                </a:rPr>
                <a:t>Stand: 16. </a:t>
              </a:r>
              <a:r>
                <a:rPr lang="en-US" sz="1600" b="1" dirty="0" err="1">
                  <a:solidFill>
                    <a:srgbClr val="2D2DB9"/>
                  </a:solidFill>
                  <a:latin typeface="Luxi Sans" charset="0"/>
                </a:rPr>
                <a:t>Juni</a:t>
              </a:r>
              <a:r>
                <a:rPr lang="en-US" sz="1600" b="1" dirty="0">
                  <a:solidFill>
                    <a:srgbClr val="2D2DB9"/>
                  </a:solidFill>
                  <a:latin typeface="Luxi Sans" charset="0"/>
                </a:rPr>
                <a:t> 2014</a:t>
              </a:r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3848" y="3059757"/>
              <a:ext cx="4076945" cy="3911567"/>
            </a:xfrm>
            <a:prstGeom prst="rect">
              <a:avLst/>
            </a:prstGeom>
          </p:spPr>
        </p:pic>
      </p:grpSp>
      <p:cxnSp>
        <p:nvCxnSpPr>
          <p:cNvPr id="7" name="Straight Arrow Connector 6"/>
          <p:cNvCxnSpPr/>
          <p:nvPr/>
        </p:nvCxnSpPr>
        <p:spPr bwMode="auto">
          <a:xfrm flipV="1">
            <a:off x="2232000" y="6660157"/>
            <a:ext cx="0" cy="504056"/>
          </a:xfrm>
          <a:prstGeom prst="straightConnector1">
            <a:avLst/>
          </a:prstGeom>
          <a:solidFill>
            <a:srgbClr val="00B8FF"/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Arrow Connector 9"/>
          <p:cNvCxnSpPr/>
          <p:nvPr/>
        </p:nvCxnSpPr>
        <p:spPr bwMode="auto">
          <a:xfrm flipV="1">
            <a:off x="7776616" y="6660157"/>
            <a:ext cx="0" cy="504056"/>
          </a:xfrm>
          <a:prstGeom prst="straightConnector1">
            <a:avLst/>
          </a:prstGeom>
          <a:solidFill>
            <a:srgbClr val="00B8FF"/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037549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4l-FixedScale-NoMuProf2.avi">
            <a:hlinkHover r:id="" action="ppaction://ole?verb=0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074232" y="1475581"/>
            <a:ext cx="4862624" cy="4716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Hgg-FloatingScale-Short2.avi">
            <a:hlinkHover r:id="" action="ppaction://ole?verb=0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38340" y="1481329"/>
            <a:ext cx="4862624" cy="4716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" y="46038"/>
            <a:ext cx="10080625" cy="912812"/>
          </a:xfrm>
        </p:spPr>
        <p:txBody>
          <a:bodyPr/>
          <a:lstStyle/>
          <a:p>
            <a:r>
              <a:rPr lang="en-US" dirty="0"/>
              <a:t>Higgs </a:t>
            </a:r>
            <a:r>
              <a:rPr lang="en-US" dirty="0" err="1"/>
              <a:t>Signifikanz</a:t>
            </a:r>
            <a:r>
              <a:rPr lang="en-US" dirty="0"/>
              <a:t> </a:t>
            </a:r>
            <a:r>
              <a:rPr lang="en-US" dirty="0" err="1"/>
              <a:t>wächst</a:t>
            </a:r>
            <a:r>
              <a:rPr lang="en-US" dirty="0"/>
              <a:t> </a:t>
            </a:r>
            <a:r>
              <a:rPr lang="en-US" dirty="0" err="1"/>
              <a:t>mit</a:t>
            </a:r>
            <a:r>
              <a:rPr lang="en-US" dirty="0"/>
              <a:t> der </a:t>
            </a:r>
            <a:r>
              <a:rPr lang="en-US" dirty="0" err="1"/>
              <a:t>Zeit</a:t>
            </a:r>
            <a:r>
              <a:rPr lang="en-US" dirty="0"/>
              <a:t>…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45064" y="1043533"/>
            <a:ext cx="116705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</a:rPr>
              <a:t>H </a:t>
            </a:r>
            <a:r>
              <a:rPr lang="en-US" b="1" dirty="0">
                <a:solidFill>
                  <a:schemeClr val="accent6"/>
                </a:solidFill>
                <a:sym typeface="Wingdings"/>
              </a:rPr>
              <a:t></a:t>
            </a:r>
            <a:r>
              <a:rPr lang="en-US" b="1" dirty="0">
                <a:solidFill>
                  <a:schemeClr val="accent6"/>
                </a:solidFill>
              </a:rPr>
              <a:t> </a:t>
            </a:r>
            <a:r>
              <a:rPr lang="el-GR" b="1" dirty="0">
                <a:solidFill>
                  <a:schemeClr val="accent6"/>
                </a:solidFill>
                <a:latin typeface="Calibri"/>
                <a:cs typeface="Arial"/>
              </a:rPr>
              <a:t>γγ</a:t>
            </a:r>
            <a:endParaRPr lang="en-US" b="1" dirty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00554" y="1043533"/>
            <a:ext cx="111100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</a:rPr>
              <a:t>H </a:t>
            </a:r>
            <a:r>
              <a:rPr lang="en-US" b="1" dirty="0">
                <a:solidFill>
                  <a:schemeClr val="accent6"/>
                </a:solidFill>
                <a:sym typeface="Wingdings"/>
              </a:rPr>
              <a:t></a:t>
            </a:r>
            <a:r>
              <a:rPr lang="en-US" b="1" dirty="0">
                <a:solidFill>
                  <a:schemeClr val="accent6"/>
                </a:solidFill>
              </a:rPr>
              <a:t> </a:t>
            </a:r>
            <a:r>
              <a:rPr lang="en-US" b="1" dirty="0">
                <a:solidFill>
                  <a:schemeClr val="accent6"/>
                </a:solidFill>
                <a:latin typeface="Calibri"/>
                <a:cs typeface="Arial"/>
              </a:rPr>
              <a:t>4l</a:t>
            </a:r>
            <a:endParaRPr lang="en-US" b="1" dirty="0">
              <a:solidFill>
                <a:schemeClr val="accent6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 flipV="1">
            <a:off x="2520032" y="5940077"/>
            <a:ext cx="0" cy="648072"/>
          </a:xfrm>
          <a:prstGeom prst="straightConnector1">
            <a:avLst/>
          </a:prstGeom>
          <a:solidFill>
            <a:srgbClr val="00B8FF"/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Arrow Connector 8"/>
          <p:cNvCxnSpPr/>
          <p:nvPr/>
        </p:nvCxnSpPr>
        <p:spPr bwMode="auto">
          <a:xfrm flipV="1">
            <a:off x="6499586" y="5940077"/>
            <a:ext cx="0" cy="648072"/>
          </a:xfrm>
          <a:prstGeom prst="straightConnector1">
            <a:avLst/>
          </a:prstGeom>
          <a:solidFill>
            <a:srgbClr val="00B8FF"/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1604725" y="6604701"/>
            <a:ext cx="1688283" cy="406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</a:rPr>
              <a:t>Higgs </a:t>
            </a:r>
            <a:r>
              <a:rPr lang="en-US" b="1" i="1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</a:rPr>
              <a:t>hier</a:t>
            </a:r>
            <a:endParaRPr lang="en-US" b="1" i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84279" y="6604701"/>
            <a:ext cx="1688283" cy="4062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</a:rPr>
              <a:t>Higgs </a:t>
            </a:r>
            <a:r>
              <a:rPr lang="en-US" b="1" i="1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</a:rPr>
              <a:t>hier</a:t>
            </a:r>
            <a:endParaRPr lang="en-US" b="1" i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-1200000">
            <a:off x="3351211" y="6377249"/>
            <a:ext cx="2802242" cy="301621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err="1">
                <a:solidFill>
                  <a:srgbClr val="2D2DB9"/>
                </a:solidFill>
                <a:latin typeface="Luxi Sans" charset="0"/>
              </a:rPr>
              <a:t>Alle</a:t>
            </a:r>
            <a:r>
              <a:rPr lang="en-US" sz="1600" b="1" dirty="0">
                <a:solidFill>
                  <a:srgbClr val="2D2DB9"/>
                </a:solidFill>
                <a:latin typeface="Luxi Sans" charset="0"/>
              </a:rPr>
              <a:t> </a:t>
            </a:r>
            <a:r>
              <a:rPr lang="en-US" sz="1600" b="1" dirty="0" err="1">
                <a:solidFill>
                  <a:srgbClr val="2D2DB9"/>
                </a:solidFill>
                <a:latin typeface="Luxi Sans" charset="0"/>
              </a:rPr>
              <a:t>Daten</a:t>
            </a:r>
            <a:r>
              <a:rPr lang="en-US" sz="1600" b="1" dirty="0">
                <a:solidFill>
                  <a:srgbClr val="2D2DB9"/>
                </a:solidFill>
                <a:latin typeface="Luxi Sans" charset="0"/>
              </a:rPr>
              <a:t> von 2011 + 2012</a:t>
            </a:r>
          </a:p>
        </p:txBody>
      </p:sp>
    </p:spTree>
    <p:extLst>
      <p:ext uri="{BB962C8B-B14F-4D97-AF65-F5344CB8AC3E}">
        <p14:creationId xmlns:p14="http://schemas.microsoft.com/office/powerpoint/2010/main" val="1075219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2750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Higgs in den </a:t>
            </a:r>
            <a:r>
              <a:rPr lang="en-US" dirty="0" err="1"/>
              <a:t>Medien</a:t>
            </a:r>
            <a:endParaRPr lang="en-GB" dirty="0"/>
          </a:p>
        </p:txBody>
      </p:sp>
      <p:pic>
        <p:nvPicPr>
          <p:cNvPr id="4" name="Picture 3" descr="economist p1.jpg"/>
          <p:cNvPicPr>
            <a:picLocks noChangeAspect="1"/>
          </p:cNvPicPr>
          <p:nvPr/>
        </p:nvPicPr>
        <p:blipFill rotWithShape="1">
          <a:blip r:embed="rId3"/>
          <a:srcRect t="3979" r="3195"/>
          <a:stretch/>
        </p:blipFill>
        <p:spPr>
          <a:xfrm>
            <a:off x="5832400" y="795242"/>
            <a:ext cx="3663534" cy="4712789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231" y="974837"/>
            <a:ext cx="3632962" cy="48212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08" y="4066373"/>
            <a:ext cx="5507272" cy="30978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2153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Deutsche </a:t>
            </a:r>
            <a:r>
              <a:rPr lang="en-US" dirty="0" err="1"/>
              <a:t>Prominenz</a:t>
            </a:r>
            <a:r>
              <a:rPr lang="en-US" dirty="0"/>
              <a:t> am CERN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74638" y="5940077"/>
            <a:ext cx="9599612" cy="1190972"/>
          </a:xfrm>
        </p:spPr>
        <p:txBody>
          <a:bodyPr/>
          <a:lstStyle/>
          <a:p>
            <a:r>
              <a:rPr lang="en-US" dirty="0"/>
              <a:t>+ </a:t>
            </a:r>
            <a:r>
              <a:rPr lang="en-US" dirty="0" err="1"/>
              <a:t>Ministerinnen</a:t>
            </a:r>
            <a:r>
              <a:rPr lang="en-US" dirty="0"/>
              <a:t> </a:t>
            </a:r>
            <a:r>
              <a:rPr lang="en-US" dirty="0" err="1"/>
              <a:t>für</a:t>
            </a:r>
            <a:r>
              <a:rPr lang="en-US" dirty="0"/>
              <a:t> </a:t>
            </a:r>
            <a:r>
              <a:rPr lang="en-US" dirty="0" err="1"/>
              <a:t>Bildung</a:t>
            </a:r>
            <a:r>
              <a:rPr lang="en-US" dirty="0"/>
              <a:t> und </a:t>
            </a:r>
            <a:r>
              <a:rPr lang="en-US" dirty="0" err="1"/>
              <a:t>Forschung</a:t>
            </a:r>
            <a:r>
              <a:rPr lang="en-US" dirty="0"/>
              <a:t> (Johanna </a:t>
            </a:r>
            <a:r>
              <a:rPr lang="en-US" dirty="0" err="1"/>
              <a:t>Wanka</a:t>
            </a:r>
            <a:r>
              <a:rPr lang="en-US" dirty="0"/>
              <a:t>, Annette </a:t>
            </a:r>
            <a:r>
              <a:rPr lang="en-US" dirty="0" err="1"/>
              <a:t>Schavan</a:t>
            </a:r>
            <a:r>
              <a:rPr lang="en-US" dirty="0"/>
              <a:t>, </a:t>
            </a:r>
            <a:r>
              <a:rPr lang="en-US" dirty="0" err="1"/>
              <a:t>Edelgard</a:t>
            </a:r>
            <a:r>
              <a:rPr lang="en-US" dirty="0"/>
              <a:t> </a:t>
            </a:r>
            <a:r>
              <a:rPr lang="en-US" dirty="0" err="1"/>
              <a:t>Bulmahn</a:t>
            </a:r>
            <a:r>
              <a:rPr lang="en-US" dirty="0"/>
              <a:t>), </a:t>
            </a:r>
            <a:r>
              <a:rPr lang="en-US" dirty="0" err="1"/>
              <a:t>weitere</a:t>
            </a:r>
            <a:r>
              <a:rPr lang="en-US" dirty="0"/>
              <a:t> </a:t>
            </a:r>
            <a:r>
              <a:rPr lang="en-US" dirty="0" err="1"/>
              <a:t>Landesminister</a:t>
            </a:r>
            <a:r>
              <a:rPr lang="en-US" dirty="0"/>
              <a:t>, </a:t>
            </a:r>
            <a:r>
              <a:rPr lang="en-US" dirty="0" err="1"/>
              <a:t>Staatssekretäre</a:t>
            </a:r>
            <a:r>
              <a:rPr lang="en-US" dirty="0"/>
              <a:t>, Uni-</a:t>
            </a:r>
            <a:r>
              <a:rPr lang="en-US" dirty="0" err="1"/>
              <a:t>Rektoren</a:t>
            </a:r>
            <a:r>
              <a:rPr lang="en-US" dirty="0"/>
              <a:t>…</a:t>
            </a:r>
          </a:p>
        </p:txBody>
      </p:sp>
      <p:pic>
        <p:nvPicPr>
          <p:cNvPr id="3" name="Picture 2" descr="201404-069_10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44" y="1187549"/>
            <a:ext cx="3944438" cy="394443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3" descr="0804038_14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98" b="15289"/>
          <a:stretch/>
        </p:blipFill>
        <p:spPr>
          <a:xfrm>
            <a:off x="1007866" y="1187551"/>
            <a:ext cx="3672409" cy="394145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400353" y="5292005"/>
            <a:ext cx="3816425" cy="50159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000" tIns="9000" rIns="9000" bIns="9000" anchorCtr="0" compatLnSpc="0">
            <a:spAutoFit/>
          </a:bodyPr>
          <a:lstStyle/>
          <a:p>
            <a:pPr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1" dirty="0" err="1">
                <a:solidFill>
                  <a:srgbClr val="000080"/>
                </a:solidFill>
                <a:latin typeface="Luxi Sans" pitchFamily="34"/>
                <a:ea typeface="HG Mincho Light J" pitchFamily="2"/>
                <a:cs typeface="Tahoma" pitchFamily="2"/>
              </a:rPr>
              <a:t>Bundespräsident</a:t>
            </a:r>
            <a:r>
              <a:rPr lang="en-US" sz="1600" b="1" dirty="0">
                <a:solidFill>
                  <a:srgbClr val="000080"/>
                </a:solidFill>
                <a:latin typeface="Luxi Sans" pitchFamily="34"/>
                <a:ea typeface="HG Mincho Light J" pitchFamily="2"/>
                <a:cs typeface="Tahoma" pitchFamily="2"/>
              </a:rPr>
              <a:t> Joachim </a:t>
            </a:r>
            <a:r>
              <a:rPr lang="en-US" sz="1600" b="1" dirty="0" err="1">
                <a:solidFill>
                  <a:srgbClr val="000080"/>
                </a:solidFill>
                <a:latin typeface="Luxi Sans" pitchFamily="34"/>
                <a:ea typeface="HG Mincho Light J" pitchFamily="2"/>
                <a:cs typeface="Tahoma" pitchFamily="2"/>
              </a:rPr>
              <a:t>Gauck</a:t>
            </a:r>
            <a:r>
              <a:rPr lang="en-US" sz="1600" b="1" dirty="0">
                <a:solidFill>
                  <a:srgbClr val="000080"/>
                </a:solidFill>
                <a:latin typeface="Luxi Sans" pitchFamily="34"/>
                <a:ea typeface="HG Mincho Light J" pitchFamily="2"/>
                <a:cs typeface="Tahoma" pitchFamily="2"/>
              </a:rPr>
              <a:t>,</a:t>
            </a:r>
          </a:p>
          <a:p>
            <a:pPr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1" dirty="0">
                <a:solidFill>
                  <a:srgbClr val="000080"/>
                </a:solidFill>
                <a:latin typeface="Luxi Sans" pitchFamily="34"/>
                <a:ea typeface="HG Mincho Light J" pitchFamily="2"/>
                <a:cs typeface="Tahoma" pitchFamily="2"/>
              </a:rPr>
              <a:t>April 2014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35858" y="5292005"/>
            <a:ext cx="3816425" cy="50159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000" tIns="9000" rIns="9000" bIns="9000" anchorCtr="0" compatLnSpc="0">
            <a:spAutoFit/>
          </a:bodyPr>
          <a:lstStyle/>
          <a:p>
            <a:pPr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1" dirty="0" err="1">
                <a:solidFill>
                  <a:srgbClr val="000080"/>
                </a:solidFill>
                <a:latin typeface="Luxi Sans" pitchFamily="34"/>
                <a:ea typeface="HG Mincho Light J" pitchFamily="2"/>
                <a:cs typeface="Tahoma" pitchFamily="2"/>
              </a:rPr>
              <a:t>Bundeskanzlerin</a:t>
            </a:r>
            <a:r>
              <a:rPr lang="en-US" sz="1600" b="1" dirty="0">
                <a:solidFill>
                  <a:srgbClr val="000080"/>
                </a:solidFill>
                <a:latin typeface="Luxi Sans" pitchFamily="34"/>
                <a:ea typeface="HG Mincho Light J" pitchFamily="2"/>
                <a:cs typeface="Tahoma" pitchFamily="2"/>
              </a:rPr>
              <a:t> Angela Merkel,</a:t>
            </a:r>
          </a:p>
          <a:p>
            <a:pPr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1" dirty="0">
                <a:solidFill>
                  <a:srgbClr val="000080"/>
                </a:solidFill>
                <a:latin typeface="Luxi Sans" pitchFamily="34"/>
                <a:ea typeface="HG Mincho Light J" pitchFamily="2"/>
                <a:cs typeface="Tahoma" pitchFamily="2"/>
              </a:rPr>
              <a:t>April 2008</a:t>
            </a:r>
          </a:p>
        </p:txBody>
      </p:sp>
    </p:spTree>
    <p:extLst>
      <p:ext uri="{BB962C8B-B14F-4D97-AF65-F5344CB8AC3E}">
        <p14:creationId xmlns:p14="http://schemas.microsoft.com/office/powerpoint/2010/main" val="1277067260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Higgs </a:t>
            </a:r>
            <a:r>
              <a:rPr lang="en-US" dirty="0" err="1"/>
              <a:t>wird</a:t>
            </a:r>
            <a:r>
              <a:rPr lang="en-US" dirty="0"/>
              <a:t> </a:t>
            </a:r>
            <a:r>
              <a:rPr lang="en-US" dirty="0" err="1"/>
              <a:t>Allgemeingut</a:t>
            </a:r>
            <a:r>
              <a:rPr lang="en-US" dirty="0"/>
              <a:t>…</a:t>
            </a:r>
          </a:p>
        </p:txBody>
      </p:sp>
      <p:pic>
        <p:nvPicPr>
          <p:cNvPr id="5" name="Picture 4" descr="6a00d8341d417153ef016768405219970b-800wi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2" y="971525"/>
            <a:ext cx="4478091" cy="3214656"/>
          </a:xfrm>
          <a:prstGeom prst="rect">
            <a:avLst/>
          </a:prstGeom>
        </p:spPr>
      </p:pic>
      <p:pic>
        <p:nvPicPr>
          <p:cNvPr id="8" name="Picture 7" descr="higgs-boson-meme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834" y="3491806"/>
            <a:ext cx="2512631" cy="3729333"/>
          </a:xfrm>
          <a:prstGeom prst="rect">
            <a:avLst/>
          </a:prstGeom>
        </p:spPr>
      </p:pic>
      <p:pic>
        <p:nvPicPr>
          <p:cNvPr id="2" name="Picture 1" descr="Higgs-Boson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1425" y="899517"/>
            <a:ext cx="5029200" cy="3145536"/>
          </a:xfrm>
          <a:prstGeom prst="rect">
            <a:avLst/>
          </a:prstGeom>
        </p:spPr>
      </p:pic>
      <p:pic>
        <p:nvPicPr>
          <p:cNvPr id="7" name="Picture 6" descr="higgs-boson-god-particle-samuelljackson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2522" y="3541199"/>
            <a:ext cx="3016345" cy="3695023"/>
          </a:xfrm>
          <a:prstGeom prst="rect">
            <a:avLst/>
          </a:prstGeom>
        </p:spPr>
      </p:pic>
      <p:pic>
        <p:nvPicPr>
          <p:cNvPr id="6" name="Picture 5" descr="2012-07-13-gain-mass-fast-take-higgs-boson-pills.gi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154" y="3491805"/>
            <a:ext cx="3008823" cy="374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761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Nach</a:t>
            </a:r>
            <a:r>
              <a:rPr lang="en-US" dirty="0"/>
              <a:t> der </a:t>
            </a:r>
            <a:r>
              <a:rPr lang="en-US" dirty="0" err="1"/>
              <a:t>Entdeckung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1189038"/>
            <a:ext cx="9518202" cy="5942012"/>
          </a:xfrm>
        </p:spPr>
        <p:txBody>
          <a:bodyPr/>
          <a:lstStyle/>
          <a:p>
            <a:r>
              <a:rPr lang="en-US" dirty="0" err="1"/>
              <a:t>Entdeckung</a:t>
            </a:r>
            <a:r>
              <a:rPr lang="en-US" dirty="0"/>
              <a:t> </a:t>
            </a:r>
            <a:r>
              <a:rPr lang="en-US" dirty="0" err="1"/>
              <a:t>ist</a:t>
            </a:r>
            <a:r>
              <a:rPr lang="en-US" dirty="0"/>
              <a:t> </a:t>
            </a:r>
            <a:r>
              <a:rPr lang="en-US" dirty="0" err="1"/>
              <a:t>nur</a:t>
            </a:r>
            <a:r>
              <a:rPr lang="en-US" dirty="0"/>
              <a:t> der </a:t>
            </a:r>
            <a:r>
              <a:rPr lang="en-US" dirty="0" err="1"/>
              <a:t>Anfang</a:t>
            </a:r>
            <a:r>
              <a:rPr lang="en-US" dirty="0"/>
              <a:t>…</a:t>
            </a:r>
          </a:p>
          <a:p>
            <a:r>
              <a:rPr lang="en-US" dirty="0" err="1"/>
              <a:t>Weitere</a:t>
            </a:r>
            <a:r>
              <a:rPr lang="en-US" dirty="0"/>
              <a:t> </a:t>
            </a:r>
            <a:r>
              <a:rPr lang="en-US" dirty="0" err="1"/>
              <a:t>Messungen</a:t>
            </a:r>
            <a:r>
              <a:rPr lang="en-US" dirty="0"/>
              <a:t> </a:t>
            </a:r>
            <a:r>
              <a:rPr lang="en-US" dirty="0" err="1"/>
              <a:t>nötig</a:t>
            </a:r>
            <a:endParaRPr lang="en-US" dirty="0"/>
          </a:p>
          <a:p>
            <a:pPr lvl="1"/>
            <a:r>
              <a:rPr lang="en-US" dirty="0">
                <a:solidFill>
                  <a:srgbClr val="FF0000"/>
                </a:solidFill>
              </a:rPr>
              <a:t>Masse</a:t>
            </a:r>
          </a:p>
          <a:p>
            <a:pPr lvl="2"/>
            <a:r>
              <a:rPr lang="en-US" dirty="0" err="1"/>
              <a:t>wichtig</a:t>
            </a:r>
            <a:r>
              <a:rPr lang="en-US" dirty="0"/>
              <a:t> f</a:t>
            </a:r>
            <a:r>
              <a:rPr lang="de-DE" dirty="0" err="1"/>
              <a:t>ür</a:t>
            </a:r>
            <a:r>
              <a:rPr lang="de-DE" dirty="0"/>
              <a:t> die „Stabilität des Universums“</a:t>
            </a:r>
            <a:endParaRPr lang="en-US" dirty="0"/>
          </a:p>
          <a:p>
            <a:pPr lvl="1"/>
            <a:r>
              <a:rPr lang="en-US" dirty="0" err="1">
                <a:solidFill>
                  <a:srgbClr val="FF0000"/>
                </a:solidFill>
              </a:rPr>
              <a:t>Signalstärken</a:t>
            </a:r>
            <a:r>
              <a:rPr lang="en-US" dirty="0"/>
              <a:t> der </a:t>
            </a:r>
            <a:r>
              <a:rPr lang="en-US" dirty="0" err="1"/>
              <a:t>Zerf</a:t>
            </a:r>
            <a:r>
              <a:rPr lang="de-DE" dirty="0" err="1"/>
              <a:t>älle</a:t>
            </a:r>
            <a:r>
              <a:rPr lang="de-DE" dirty="0"/>
              <a:t> </a:t>
            </a:r>
            <a:r>
              <a:rPr lang="en-US" dirty="0"/>
              <a:t>in </a:t>
            </a:r>
            <a:r>
              <a:rPr lang="en-US" dirty="0" err="1"/>
              <a:t>Vektorbosonen</a:t>
            </a:r>
            <a:r>
              <a:rPr lang="en-US" dirty="0"/>
              <a:t> und </a:t>
            </a:r>
            <a:r>
              <a:rPr lang="en-US" dirty="0" err="1"/>
              <a:t>Fermionen</a:t>
            </a:r>
            <a:endParaRPr lang="en-US" dirty="0"/>
          </a:p>
          <a:p>
            <a:pPr lvl="2"/>
            <a:r>
              <a:rPr lang="en-US" dirty="0" err="1"/>
              <a:t>zer</a:t>
            </a:r>
            <a:r>
              <a:rPr lang="de-DE" dirty="0"/>
              <a:t>fällt das Teilchen wie im Standardmodell vorhergesagt (Signalstärke </a:t>
            </a:r>
            <a:r>
              <a:rPr lang="en-US" dirty="0"/>
              <a:t>= 1)</a:t>
            </a:r>
            <a:r>
              <a:rPr lang="de-DE" dirty="0"/>
              <a:t>?</a:t>
            </a:r>
          </a:p>
          <a:p>
            <a:pPr lvl="2"/>
            <a:r>
              <a:rPr lang="de-DE" dirty="0"/>
              <a:t>oder gibt es Abweichungen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 err="1">
                <a:sym typeface="Wingdings" panose="05000000000000000000" pitchFamily="2" charset="2"/>
              </a:rPr>
              <a:t>kein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Standardmodell</a:t>
            </a:r>
            <a:r>
              <a:rPr lang="en-US" dirty="0">
                <a:sym typeface="Wingdings" panose="05000000000000000000" pitchFamily="2" charset="2"/>
              </a:rPr>
              <a:t>-Higgs?</a:t>
            </a:r>
            <a:endParaRPr lang="en-US" dirty="0"/>
          </a:p>
          <a:p>
            <a:pPr lvl="1"/>
            <a:r>
              <a:rPr lang="en-US" dirty="0">
                <a:solidFill>
                  <a:srgbClr val="FF0000"/>
                </a:solidFill>
              </a:rPr>
              <a:t>Spin (und </a:t>
            </a:r>
            <a:r>
              <a:rPr lang="en-US" dirty="0" err="1">
                <a:solidFill>
                  <a:srgbClr val="FF0000"/>
                </a:solidFill>
              </a:rPr>
              <a:t>Parität</a:t>
            </a:r>
            <a:r>
              <a:rPr lang="en-US" dirty="0">
                <a:solidFill>
                  <a:srgbClr val="FF0000"/>
                </a:solidFill>
              </a:rPr>
              <a:t> = </a:t>
            </a:r>
            <a:r>
              <a:rPr lang="en-US" dirty="0" err="1">
                <a:solidFill>
                  <a:srgbClr val="FF0000"/>
                </a:solidFill>
              </a:rPr>
              <a:t>Symmetrieverhalten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bei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Raumspiegelung</a:t>
            </a:r>
            <a:r>
              <a:rPr lang="en-US" dirty="0">
                <a:solidFill>
                  <a:srgbClr val="FF0000"/>
                </a:solidFill>
              </a:rPr>
              <a:t>)</a:t>
            </a:r>
          </a:p>
          <a:p>
            <a:pPr lvl="2"/>
            <a:r>
              <a:rPr lang="en-US" dirty="0"/>
              <a:t>Higgs-Feld </a:t>
            </a:r>
            <a:r>
              <a:rPr lang="en-US" dirty="0" err="1"/>
              <a:t>ist</a:t>
            </a:r>
            <a:r>
              <a:rPr lang="en-US" dirty="0"/>
              <a:t> </a:t>
            </a:r>
            <a:r>
              <a:rPr lang="en-US" dirty="0" err="1"/>
              <a:t>ein</a:t>
            </a: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skalares</a:t>
            </a:r>
            <a:r>
              <a:rPr lang="en-US" dirty="0">
                <a:solidFill>
                  <a:srgbClr val="FF0000"/>
                </a:solidFill>
              </a:rPr>
              <a:t> Feld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Higgs-</a:t>
            </a:r>
            <a:r>
              <a:rPr lang="en-US" dirty="0" err="1"/>
              <a:t>Teilchen</a:t>
            </a:r>
            <a:r>
              <a:rPr lang="en-US" dirty="0"/>
              <a:t> muss Spin 0 </a:t>
            </a:r>
            <a:r>
              <a:rPr lang="en-US" dirty="0" err="1"/>
              <a:t>haben</a:t>
            </a:r>
            <a:r>
              <a:rPr lang="en-US" dirty="0"/>
              <a:t> (und positive </a:t>
            </a:r>
            <a:r>
              <a:rPr lang="en-US" dirty="0" err="1"/>
              <a:t>Parit</a:t>
            </a:r>
            <a:r>
              <a:rPr lang="de-DE" dirty="0" err="1"/>
              <a:t>ät</a:t>
            </a:r>
            <a:r>
              <a:rPr lang="de-DE" dirty="0"/>
              <a:t>)</a:t>
            </a:r>
            <a:endParaRPr lang="en-US" dirty="0"/>
          </a:p>
          <a:p>
            <a:pPr lvl="1"/>
            <a:r>
              <a:rPr lang="de-DE" dirty="0">
                <a:solidFill>
                  <a:srgbClr val="FF0000"/>
                </a:solidFill>
              </a:rPr>
              <a:t>Kopplungskonstanten</a:t>
            </a:r>
            <a:r>
              <a:rPr lang="de-DE" dirty="0"/>
              <a:t> an Vektorbosonen und Fermionen</a:t>
            </a:r>
          </a:p>
          <a:p>
            <a:pPr lvl="2"/>
            <a:r>
              <a:rPr lang="de-DE" dirty="0"/>
              <a:t>sind die Kopplungen proportional zu den Teilchenmasse</a:t>
            </a:r>
            <a:r>
              <a:rPr lang="en-US" dirty="0"/>
              <a:t>n?</a:t>
            </a:r>
          </a:p>
          <a:p>
            <a:pPr lvl="1"/>
            <a:r>
              <a:rPr lang="en-US" dirty="0"/>
              <a:t>der “</a:t>
            </a:r>
            <a:r>
              <a:rPr lang="en-US" dirty="0" err="1"/>
              <a:t>heilige</a:t>
            </a:r>
            <a:r>
              <a:rPr lang="en-US" dirty="0"/>
              <a:t> </a:t>
            </a:r>
            <a:r>
              <a:rPr lang="en-US" dirty="0" err="1"/>
              <a:t>Gral</a:t>
            </a:r>
            <a:r>
              <a:rPr lang="en-US" dirty="0"/>
              <a:t>”: Higgs “</a:t>
            </a:r>
            <a:r>
              <a:rPr lang="en-US" dirty="0" err="1">
                <a:solidFill>
                  <a:srgbClr val="FF0000"/>
                </a:solidFill>
              </a:rPr>
              <a:t>Selbstwechselwirkung</a:t>
            </a:r>
            <a:r>
              <a:rPr lang="en-US" dirty="0"/>
              <a:t>”</a:t>
            </a:r>
          </a:p>
          <a:p>
            <a:pPr lvl="2"/>
            <a:r>
              <a:rPr lang="en-US" dirty="0"/>
              <a:t>in </a:t>
            </a:r>
            <a:r>
              <a:rPr lang="en-US" dirty="0" err="1"/>
              <a:t>ferner</a:t>
            </a:r>
            <a:r>
              <a:rPr lang="en-US" dirty="0"/>
              <a:t> </a:t>
            </a:r>
            <a:r>
              <a:rPr lang="en-US" dirty="0" err="1"/>
              <a:t>Zukunft</a:t>
            </a:r>
            <a:r>
              <a:rPr lang="en-US" dirty="0"/>
              <a:t>…</a:t>
            </a:r>
          </a:p>
          <a:p>
            <a:pPr lvl="2"/>
            <a:r>
              <a:rPr lang="en-US" dirty="0" err="1"/>
              <a:t>braucht</a:t>
            </a:r>
            <a:r>
              <a:rPr lang="en-US" dirty="0"/>
              <a:t> </a:t>
            </a:r>
            <a:r>
              <a:rPr lang="en-US" dirty="0" err="1"/>
              <a:t>seeeehr</a:t>
            </a:r>
            <a:r>
              <a:rPr lang="en-US" dirty="0"/>
              <a:t> </a:t>
            </a:r>
            <a:r>
              <a:rPr lang="en-US" dirty="0" err="1"/>
              <a:t>vieeele</a:t>
            </a:r>
            <a:r>
              <a:rPr lang="en-US" dirty="0"/>
              <a:t> </a:t>
            </a:r>
            <a:r>
              <a:rPr lang="en-US" dirty="0" err="1"/>
              <a:t>Daten</a:t>
            </a:r>
            <a:r>
              <a:rPr lang="en-US" dirty="0"/>
              <a:t> (~2040?)</a:t>
            </a:r>
          </a:p>
        </p:txBody>
      </p:sp>
      <p:pic>
        <p:nvPicPr>
          <p:cNvPr id="7" name="Picture 6" descr="graphhh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95" t="-36" r="50" b="21358"/>
          <a:stretch/>
        </p:blipFill>
        <p:spPr>
          <a:xfrm>
            <a:off x="7356066" y="5652045"/>
            <a:ext cx="2220750" cy="151216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object 7"/>
          <p:cNvSpPr>
            <a:spLocks noChangeAspect="1"/>
          </p:cNvSpPr>
          <p:nvPr/>
        </p:nvSpPr>
        <p:spPr>
          <a:xfrm>
            <a:off x="8892556" y="6228109"/>
            <a:ext cx="468236" cy="313932"/>
          </a:xfrm>
          <a:custGeom>
            <a:avLst/>
            <a:gdLst/>
            <a:ahLst/>
            <a:cxnLst/>
            <a:rect l="l" t="t" r="r" b="b"/>
            <a:pathLst>
              <a:path w="936625" h="864235">
                <a:moveTo>
                  <a:pt x="0" y="432053"/>
                </a:moveTo>
                <a:lnTo>
                  <a:pt x="6125" y="361968"/>
                </a:lnTo>
                <a:lnTo>
                  <a:pt x="23860" y="295485"/>
                </a:lnTo>
                <a:lnTo>
                  <a:pt x="52240" y="233493"/>
                </a:lnTo>
                <a:lnTo>
                  <a:pt x="90302" y="176881"/>
                </a:lnTo>
                <a:lnTo>
                  <a:pt x="137080" y="126539"/>
                </a:lnTo>
                <a:lnTo>
                  <a:pt x="191612" y="83356"/>
                </a:lnTo>
                <a:lnTo>
                  <a:pt x="252933" y="48222"/>
                </a:lnTo>
                <a:lnTo>
                  <a:pt x="320080" y="22024"/>
                </a:lnTo>
                <a:lnTo>
                  <a:pt x="392089" y="5654"/>
                </a:lnTo>
                <a:lnTo>
                  <a:pt x="467995" y="0"/>
                </a:lnTo>
                <a:lnTo>
                  <a:pt x="506393" y="1432"/>
                </a:lnTo>
                <a:lnTo>
                  <a:pt x="580501" y="12555"/>
                </a:lnTo>
                <a:lnTo>
                  <a:pt x="650224" y="33950"/>
                </a:lnTo>
                <a:lnTo>
                  <a:pt x="714597" y="64727"/>
                </a:lnTo>
                <a:lnTo>
                  <a:pt x="772658" y="103997"/>
                </a:lnTo>
                <a:lnTo>
                  <a:pt x="823443" y="150871"/>
                </a:lnTo>
                <a:lnTo>
                  <a:pt x="865990" y="204459"/>
                </a:lnTo>
                <a:lnTo>
                  <a:pt x="899334" y="263872"/>
                </a:lnTo>
                <a:lnTo>
                  <a:pt x="922514" y="328221"/>
                </a:lnTo>
                <a:lnTo>
                  <a:pt x="934565" y="396616"/>
                </a:lnTo>
                <a:lnTo>
                  <a:pt x="936117" y="432053"/>
                </a:lnTo>
                <a:lnTo>
                  <a:pt x="934565" y="467491"/>
                </a:lnTo>
                <a:lnTo>
                  <a:pt x="922514" y="535886"/>
                </a:lnTo>
                <a:lnTo>
                  <a:pt x="899334" y="600235"/>
                </a:lnTo>
                <a:lnTo>
                  <a:pt x="865990" y="659648"/>
                </a:lnTo>
                <a:lnTo>
                  <a:pt x="823443" y="713236"/>
                </a:lnTo>
                <a:lnTo>
                  <a:pt x="772658" y="760110"/>
                </a:lnTo>
                <a:lnTo>
                  <a:pt x="714597" y="799380"/>
                </a:lnTo>
                <a:lnTo>
                  <a:pt x="650224" y="830157"/>
                </a:lnTo>
                <a:lnTo>
                  <a:pt x="580501" y="851552"/>
                </a:lnTo>
                <a:lnTo>
                  <a:pt x="506393" y="862675"/>
                </a:lnTo>
                <a:lnTo>
                  <a:pt x="467995" y="864108"/>
                </a:lnTo>
                <a:lnTo>
                  <a:pt x="429615" y="862675"/>
                </a:lnTo>
                <a:lnTo>
                  <a:pt x="355537" y="851552"/>
                </a:lnTo>
                <a:lnTo>
                  <a:pt x="285839" y="830157"/>
                </a:lnTo>
                <a:lnTo>
                  <a:pt x="221484" y="799380"/>
                </a:lnTo>
                <a:lnTo>
                  <a:pt x="163437" y="760110"/>
                </a:lnTo>
                <a:lnTo>
                  <a:pt x="112661" y="713236"/>
                </a:lnTo>
                <a:lnTo>
                  <a:pt x="70121" y="659648"/>
                </a:lnTo>
                <a:lnTo>
                  <a:pt x="36780" y="600235"/>
                </a:lnTo>
                <a:lnTo>
                  <a:pt x="13602" y="535886"/>
                </a:lnTo>
                <a:lnTo>
                  <a:pt x="1551" y="467491"/>
                </a:lnTo>
                <a:lnTo>
                  <a:pt x="0" y="432053"/>
                </a:lnTo>
                <a:close/>
              </a:path>
            </a:pathLst>
          </a:custGeom>
          <a:ln w="28575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70168788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Higgs Masse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Higgs-Masse = </a:t>
            </a:r>
            <a:r>
              <a:rPr lang="en-US" dirty="0" err="1"/>
              <a:t>freier</a:t>
            </a:r>
            <a:r>
              <a:rPr lang="en-US" dirty="0"/>
              <a:t> Parameter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Standardmodell</a:t>
            </a:r>
            <a:endParaRPr lang="en-US" dirty="0"/>
          </a:p>
          <a:p>
            <a:pPr lvl="2"/>
            <a:r>
              <a:rPr lang="en-US" dirty="0"/>
              <a:t>muss so </a:t>
            </a:r>
            <a:r>
              <a:rPr lang="en-US" dirty="0" err="1"/>
              <a:t>genau</a:t>
            </a:r>
            <a:r>
              <a:rPr lang="en-US" dirty="0"/>
              <a:t> </a:t>
            </a:r>
            <a:r>
              <a:rPr lang="en-US" dirty="0" err="1"/>
              <a:t>wie</a:t>
            </a:r>
            <a:r>
              <a:rPr lang="en-US" dirty="0"/>
              <a:t> m</a:t>
            </a:r>
            <a:r>
              <a:rPr lang="de-DE" dirty="0" err="1"/>
              <a:t>öglich</a:t>
            </a:r>
            <a:r>
              <a:rPr lang="de-DE" dirty="0"/>
              <a:t> gemessen werden (keine Vorhersage der Theorie)</a:t>
            </a:r>
            <a:endParaRPr lang="en-US" dirty="0"/>
          </a:p>
          <a:p>
            <a:pPr lvl="1"/>
            <a:r>
              <a:rPr lang="en-US" dirty="0" err="1">
                <a:solidFill>
                  <a:srgbClr val="0000FF"/>
                </a:solidFill>
              </a:rPr>
              <a:t>Kombinierte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Messung</a:t>
            </a:r>
            <a:r>
              <a:rPr lang="en-US" dirty="0">
                <a:solidFill>
                  <a:srgbClr val="0000FF"/>
                </a:solidFill>
              </a:rPr>
              <a:t> von ATLAS und CMS </a:t>
            </a:r>
            <a:r>
              <a:rPr lang="en-US" dirty="0"/>
              <a:t>(Mai 2015)</a:t>
            </a:r>
          </a:p>
          <a:p>
            <a:pPr lvl="2"/>
            <a:r>
              <a:rPr lang="en-US" dirty="0" err="1"/>
              <a:t>verwendet</a:t>
            </a:r>
            <a:r>
              <a:rPr lang="en-US" dirty="0"/>
              <a:t> </a:t>
            </a:r>
            <a:r>
              <a:rPr lang="en-US" dirty="0" err="1"/>
              <a:t>Zerfallskan</a:t>
            </a:r>
            <a:r>
              <a:rPr lang="de-DE" dirty="0" err="1"/>
              <a:t>äle</a:t>
            </a:r>
            <a:r>
              <a:rPr lang="de-DE" dirty="0"/>
              <a:t> mit der besten Massenauflösung:  H </a:t>
            </a: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el-GR" dirty="0" err="1"/>
              <a:t>γγ</a:t>
            </a:r>
            <a:r>
              <a:rPr lang="de-DE" dirty="0"/>
              <a:t> und H </a:t>
            </a: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/>
              <a:t>ZZ </a:t>
            </a: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/>
              <a:t>4l</a:t>
            </a:r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marL="500063" lvl="1" indent="0">
              <a:buNone/>
            </a:pPr>
            <a:endParaRPr lang="de-DE" dirty="0"/>
          </a:p>
          <a:p>
            <a:pPr marL="788988" lvl="2" indent="0">
              <a:buNone/>
            </a:pPr>
            <a:endParaRPr lang="de-DE" dirty="0"/>
          </a:p>
          <a:p>
            <a:pPr lvl="1"/>
            <a:r>
              <a:rPr lang="de-DE" dirty="0"/>
              <a:t>Messunsicherheit nur </a:t>
            </a:r>
            <a:r>
              <a:rPr lang="de-DE" dirty="0">
                <a:solidFill>
                  <a:srgbClr val="FF0000"/>
                </a:solidFill>
              </a:rPr>
              <a:t>0.19%(!)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1230312" y="2915743"/>
            <a:ext cx="8274496" cy="3743325"/>
            <a:chOff x="1230312" y="2268760"/>
            <a:chExt cx="8274496" cy="37433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30312" y="2268760"/>
              <a:ext cx="7620000" cy="3743325"/>
            </a:xfrm>
            <a:prstGeom prst="rect">
              <a:avLst/>
            </a:prstGeom>
          </p:spPr>
        </p:pic>
        <p:sp>
          <p:nvSpPr>
            <p:cNvPr id="9" name="Right Arrow 8"/>
            <p:cNvSpPr/>
            <p:nvPr/>
          </p:nvSpPr>
          <p:spPr bwMode="auto">
            <a:xfrm rot="10800000">
              <a:off x="9000752" y="5003972"/>
              <a:ext cx="504056" cy="288032"/>
            </a:xfrm>
            <a:prstGeom prst="rightArrow">
              <a:avLst/>
            </a:prstGeom>
            <a:solidFill>
              <a:srgbClr val="FF0000"/>
            </a:solidFill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40225182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Stabilität des Vakuums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Ist das Vakuum (</a:t>
            </a:r>
            <a:r>
              <a:rPr lang="en-US" dirty="0"/>
              <a:t>= </a:t>
            </a:r>
            <a:r>
              <a:rPr lang="en-US" dirty="0" err="1"/>
              <a:t>unser</a:t>
            </a:r>
            <a:r>
              <a:rPr lang="en-US" dirty="0"/>
              <a:t> </a:t>
            </a:r>
            <a:r>
              <a:rPr lang="en-US" dirty="0" err="1"/>
              <a:t>Universum</a:t>
            </a:r>
            <a:r>
              <a:rPr lang="en-US" dirty="0"/>
              <a:t>) </a:t>
            </a:r>
            <a:r>
              <a:rPr lang="en-US" dirty="0" err="1"/>
              <a:t>stabil</a:t>
            </a:r>
            <a:r>
              <a:rPr lang="en-US" dirty="0"/>
              <a:t>?</a:t>
            </a:r>
          </a:p>
          <a:p>
            <a:pPr lvl="2"/>
            <a:r>
              <a:rPr lang="en-US" dirty="0" err="1"/>
              <a:t>entspricht</a:t>
            </a:r>
            <a:r>
              <a:rPr lang="en-US" dirty="0"/>
              <a:t> die </a:t>
            </a:r>
            <a:r>
              <a:rPr lang="en-US" dirty="0" err="1"/>
              <a:t>Vakuumenergie</a:t>
            </a:r>
            <a:r>
              <a:rPr lang="en-US" dirty="0"/>
              <a:t> (</a:t>
            </a:r>
            <a:r>
              <a:rPr lang="en-US" dirty="0" err="1"/>
              <a:t>durch</a:t>
            </a:r>
            <a:r>
              <a:rPr lang="en-US" dirty="0"/>
              <a:t> das Higgs-Feld) </a:t>
            </a:r>
            <a:r>
              <a:rPr lang="en-US" dirty="0" err="1"/>
              <a:t>nur</a:t>
            </a:r>
            <a:r>
              <a:rPr lang="en-US" dirty="0"/>
              <a:t> </a:t>
            </a:r>
            <a:r>
              <a:rPr lang="en-US" dirty="0" err="1"/>
              <a:t>einem</a:t>
            </a:r>
            <a:r>
              <a:rPr lang="en-US" dirty="0"/>
              <a:t> </a:t>
            </a:r>
            <a:r>
              <a:rPr lang="en-US" dirty="0" err="1"/>
              <a:t>lokalen</a:t>
            </a:r>
            <a:r>
              <a:rPr lang="en-US" dirty="0"/>
              <a:t> Minimum des Higgs-Potentials?</a:t>
            </a:r>
          </a:p>
          <a:p>
            <a:pPr lvl="2"/>
            <a:r>
              <a:rPr lang="en-US" dirty="0" err="1"/>
              <a:t>gibt</a:t>
            </a:r>
            <a:r>
              <a:rPr lang="en-US" dirty="0"/>
              <a:t> </a:t>
            </a:r>
            <a:r>
              <a:rPr lang="en-US" dirty="0" err="1"/>
              <a:t>es</a:t>
            </a:r>
            <a:r>
              <a:rPr lang="en-US" dirty="0"/>
              <a:t> </a:t>
            </a:r>
            <a:r>
              <a:rPr lang="en-US" dirty="0" err="1"/>
              <a:t>evtl</a:t>
            </a:r>
            <a:r>
              <a:rPr lang="en-US" dirty="0"/>
              <a:t>. </a:t>
            </a:r>
            <a:r>
              <a:rPr lang="en-US" dirty="0" err="1"/>
              <a:t>einen</a:t>
            </a:r>
            <a:r>
              <a:rPr lang="en-US" dirty="0"/>
              <a:t> </a:t>
            </a:r>
            <a:r>
              <a:rPr lang="en-US" dirty="0" err="1"/>
              <a:t>Zustand</a:t>
            </a:r>
            <a:r>
              <a:rPr lang="en-US" dirty="0"/>
              <a:t> </a:t>
            </a:r>
            <a:r>
              <a:rPr lang="en-US" dirty="0" err="1"/>
              <a:t>geringerer</a:t>
            </a:r>
            <a:r>
              <a:rPr lang="en-US" dirty="0"/>
              <a:t> </a:t>
            </a:r>
            <a:r>
              <a:rPr lang="en-US" dirty="0" err="1"/>
              <a:t>Energie</a:t>
            </a:r>
            <a:r>
              <a:rPr lang="en-US" dirty="0"/>
              <a:t>?</a:t>
            </a:r>
          </a:p>
          <a:p>
            <a:pPr lvl="2"/>
            <a:r>
              <a:rPr lang="en-US" dirty="0" err="1"/>
              <a:t>könnte</a:t>
            </a:r>
            <a:r>
              <a:rPr lang="en-US" dirty="0"/>
              <a:t> das </a:t>
            </a:r>
            <a:r>
              <a:rPr lang="en-US" dirty="0" err="1"/>
              <a:t>Vakuum</a:t>
            </a:r>
            <a:r>
              <a:rPr lang="en-US" dirty="0"/>
              <a:t> </a:t>
            </a:r>
            <a:r>
              <a:rPr lang="en-US" dirty="0" err="1"/>
              <a:t>zu</a:t>
            </a:r>
            <a:r>
              <a:rPr lang="en-US" dirty="0"/>
              <a:t> </a:t>
            </a:r>
            <a:r>
              <a:rPr lang="en-US" dirty="0" err="1"/>
              <a:t>diesem</a:t>
            </a:r>
            <a:r>
              <a:rPr lang="en-US" dirty="0"/>
              <a:t> </a:t>
            </a:r>
            <a:r>
              <a:rPr lang="en-US" dirty="0" err="1"/>
              <a:t>Zustand</a:t>
            </a:r>
            <a:r>
              <a:rPr lang="en-US" dirty="0"/>
              <a:t> </a:t>
            </a:r>
            <a:r>
              <a:rPr lang="en-US" dirty="0" err="1"/>
              <a:t>durchtunneln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h</a:t>
            </a:r>
            <a:r>
              <a:rPr lang="de-DE" dirty="0" err="1"/>
              <a:t>ängt</a:t>
            </a:r>
            <a:r>
              <a:rPr lang="de-DE" dirty="0"/>
              <a:t> ab von Top- und </a:t>
            </a:r>
            <a:r>
              <a:rPr lang="de-DE" dirty="0">
                <a:solidFill>
                  <a:srgbClr val="FF0000"/>
                </a:solidFill>
              </a:rPr>
              <a:t>Higgs-Masse</a:t>
            </a:r>
          </a:p>
          <a:p>
            <a:pPr lvl="1"/>
            <a:r>
              <a:rPr lang="de-DE" dirty="0"/>
              <a:t>Vorläufiges Ergebnis: Das Vakuum ist </a:t>
            </a:r>
            <a:r>
              <a:rPr lang="de-DE" dirty="0">
                <a:solidFill>
                  <a:srgbClr val="FF0000"/>
                </a:solidFill>
              </a:rPr>
              <a:t>meta-stabil</a:t>
            </a:r>
          </a:p>
          <a:p>
            <a:pPr lvl="2"/>
            <a:r>
              <a:rPr lang="de-DE" dirty="0"/>
              <a:t>Aber: </a:t>
            </a:r>
            <a:r>
              <a:rPr lang="de-DE" dirty="0">
                <a:solidFill>
                  <a:srgbClr val="0000FF"/>
                </a:solidFill>
              </a:rPr>
              <a:t>Durchtunnelzeit</a:t>
            </a:r>
            <a:r>
              <a:rPr lang="de-DE" dirty="0"/>
              <a:t> im Bereich von </a:t>
            </a:r>
            <a:r>
              <a:rPr lang="de-DE" dirty="0">
                <a:solidFill>
                  <a:srgbClr val="FF0000"/>
                </a:solidFill>
              </a:rPr>
              <a:t>10</a:t>
            </a:r>
            <a:r>
              <a:rPr lang="de-DE" baseline="30000" dirty="0">
                <a:solidFill>
                  <a:srgbClr val="FF0000"/>
                </a:solidFill>
              </a:rPr>
              <a:t>100</a:t>
            </a:r>
            <a:r>
              <a:rPr lang="de-DE" dirty="0">
                <a:solidFill>
                  <a:srgbClr val="FF0000"/>
                </a:solidFill>
              </a:rPr>
              <a:t> Jahren</a:t>
            </a:r>
            <a:r>
              <a:rPr lang="de-DE" dirty="0"/>
              <a:t>…</a:t>
            </a:r>
          </a:p>
        </p:txBody>
      </p:sp>
      <p:pic>
        <p:nvPicPr>
          <p:cNvPr id="4" name="Picture 1" descr="G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824" y="4139879"/>
            <a:ext cx="8496300" cy="311467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7200552" y="2145481"/>
            <a:ext cx="2664648" cy="1706364"/>
            <a:chOff x="7200552" y="2145481"/>
            <a:chExt cx="2664648" cy="170636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9" name="Group 8"/>
            <p:cNvGrpSpPr/>
            <p:nvPr/>
          </p:nvGrpSpPr>
          <p:grpSpPr>
            <a:xfrm>
              <a:off x="7200552" y="2145481"/>
              <a:ext cx="2664648" cy="1706364"/>
              <a:chOff x="7200552" y="2145481"/>
              <a:chExt cx="2664648" cy="1706364"/>
            </a:xfrm>
          </p:grpSpPr>
          <p:pic>
            <p:nvPicPr>
              <p:cNvPr id="5" name="Picture 4" descr="VacuumInstability.pn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200552" y="2145481"/>
                <a:ext cx="2664648" cy="1706364"/>
              </a:xfrm>
              <a:prstGeom prst="rect">
                <a:avLst/>
              </a:prstGeom>
              <a:ln>
                <a:solidFill>
                  <a:srgbClr val="000000"/>
                </a:solidFill>
              </a:ln>
            </p:spPr>
          </p:pic>
          <p:sp>
            <p:nvSpPr>
              <p:cNvPr id="7" name="Left Arrow 6"/>
              <p:cNvSpPr/>
              <p:nvPr/>
            </p:nvSpPr>
            <p:spPr bwMode="auto">
              <a:xfrm rot="10800000">
                <a:off x="8568704" y="2899187"/>
                <a:ext cx="324000" cy="160570"/>
              </a:xfrm>
              <a:prstGeom prst="leftArrow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" name="Left Arrow 7"/>
              <p:cNvSpPr/>
              <p:nvPr/>
            </p:nvSpPr>
            <p:spPr bwMode="auto">
              <a:xfrm rot="14169843">
                <a:off x="9085885" y="3143788"/>
                <a:ext cx="360000" cy="160570"/>
              </a:xfrm>
              <a:prstGeom prst="leftArrow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1" name="Arc 10"/>
            <p:cNvSpPr>
              <a:spLocks noChangeAspect="1"/>
            </p:cNvSpPr>
            <p:nvPr/>
          </p:nvSpPr>
          <p:spPr bwMode="auto">
            <a:xfrm rot="900000">
              <a:off x="8495648" y="2146181"/>
              <a:ext cx="70134" cy="1423344"/>
            </a:xfrm>
            <a:prstGeom prst="arc">
              <a:avLst/>
            </a:prstGeom>
            <a:noFill/>
            <a:ln w="1905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cxnSp>
        <p:nvCxnSpPr>
          <p:cNvPr id="10" name="Straight Connector 9"/>
          <p:cNvCxnSpPr/>
          <p:nvPr/>
        </p:nvCxnSpPr>
        <p:spPr bwMode="auto">
          <a:xfrm flipH="1">
            <a:off x="2599200" y="4248000"/>
            <a:ext cx="1908000" cy="43204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Straight Connector 20"/>
          <p:cNvCxnSpPr/>
          <p:nvPr/>
        </p:nvCxnSpPr>
        <p:spPr bwMode="auto">
          <a:xfrm flipH="1" flipV="1">
            <a:off x="2599200" y="4849200"/>
            <a:ext cx="1908000" cy="182770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150323617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Standardmodell</a:t>
            </a:r>
            <a:r>
              <a:rPr lang="en-US" dirty="0"/>
              <a:t> Higgs?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Signalstärken</a:t>
            </a:r>
            <a:r>
              <a:rPr lang="en-US" dirty="0"/>
              <a:t> der </a:t>
            </a:r>
            <a:r>
              <a:rPr lang="en-US" dirty="0" err="1"/>
              <a:t>gemessenen</a:t>
            </a:r>
            <a:r>
              <a:rPr lang="en-US" dirty="0"/>
              <a:t> </a:t>
            </a:r>
            <a:r>
              <a:rPr lang="en-US" dirty="0" err="1"/>
              <a:t>Zerfallskanäle</a:t>
            </a:r>
            <a:r>
              <a:rPr lang="en-US" dirty="0"/>
              <a:t> </a:t>
            </a:r>
            <a:r>
              <a:rPr lang="en-US" dirty="0" err="1"/>
              <a:t>passen</a:t>
            </a:r>
            <a:r>
              <a:rPr lang="en-US" dirty="0"/>
              <a:t> </a:t>
            </a:r>
            <a:r>
              <a:rPr lang="en-US" dirty="0" err="1"/>
              <a:t>zur</a:t>
            </a:r>
            <a:r>
              <a:rPr lang="en-US" dirty="0"/>
              <a:t> </a:t>
            </a:r>
            <a:r>
              <a:rPr lang="en-US" dirty="0" err="1"/>
              <a:t>Vorhersage</a:t>
            </a:r>
            <a:r>
              <a:rPr lang="en-US" dirty="0"/>
              <a:t> </a:t>
            </a:r>
            <a:r>
              <a:rPr lang="en-US" dirty="0" err="1"/>
              <a:t>für</a:t>
            </a:r>
            <a:r>
              <a:rPr lang="en-US" dirty="0"/>
              <a:t> </a:t>
            </a:r>
            <a:r>
              <a:rPr lang="en-US" dirty="0" err="1"/>
              <a:t>ein</a:t>
            </a: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Standardmodell</a:t>
            </a:r>
            <a:r>
              <a:rPr lang="en-US" dirty="0">
                <a:solidFill>
                  <a:srgbClr val="FF0000"/>
                </a:solidFill>
              </a:rPr>
              <a:t> Higgs</a:t>
            </a:r>
            <a:r>
              <a:rPr lang="en-US" dirty="0"/>
              <a:t> (</a:t>
            </a:r>
            <a:r>
              <a:rPr lang="en-US" dirty="0" err="1"/>
              <a:t>aber</a:t>
            </a:r>
            <a:r>
              <a:rPr lang="en-US" dirty="0"/>
              <a:t> </a:t>
            </a:r>
            <a:r>
              <a:rPr lang="en-US" dirty="0" err="1"/>
              <a:t>noch</a:t>
            </a:r>
            <a:r>
              <a:rPr lang="en-US" dirty="0"/>
              <a:t> </a:t>
            </a:r>
            <a:r>
              <a:rPr lang="en-US" dirty="0" err="1"/>
              <a:t>nicht</a:t>
            </a:r>
            <a:r>
              <a:rPr lang="en-US" dirty="0"/>
              <a:t> 100% </a:t>
            </a:r>
            <a:r>
              <a:rPr lang="en-US" dirty="0" err="1"/>
              <a:t>sicher</a:t>
            </a:r>
            <a:r>
              <a:rPr lang="en-US" dirty="0"/>
              <a:t>), Masse </a:t>
            </a:r>
            <a:r>
              <a:rPr lang="en-US" dirty="0" err="1"/>
              <a:t>ist</a:t>
            </a:r>
            <a:r>
              <a:rPr lang="en-US" dirty="0"/>
              <a:t> </a:t>
            </a:r>
            <a:r>
              <a:rPr lang="en-US" dirty="0" err="1"/>
              <a:t>konsistent</a:t>
            </a:r>
            <a:r>
              <a:rPr lang="en-US" dirty="0"/>
              <a:t> </a:t>
            </a:r>
            <a:r>
              <a:rPr lang="en-US" dirty="0" err="1"/>
              <a:t>zwischen</a:t>
            </a:r>
            <a:r>
              <a:rPr lang="en-US" dirty="0"/>
              <a:t> ATLAS und CMS</a:t>
            </a:r>
          </a:p>
          <a:p>
            <a:pPr lvl="1"/>
            <a:r>
              <a:rPr lang="en-US" dirty="0"/>
              <a:t>ATLAS:   σ/</a:t>
            </a:r>
            <a:r>
              <a:rPr lang="en-US" dirty="0" err="1"/>
              <a:t>σ</a:t>
            </a:r>
            <a:r>
              <a:rPr lang="en-US" baseline="-25000" dirty="0" err="1"/>
              <a:t>SM</a:t>
            </a:r>
            <a:r>
              <a:rPr lang="en-US" dirty="0"/>
              <a:t> = 1.18 ± 0.15,  </a:t>
            </a:r>
            <a:r>
              <a:rPr lang="en-US" dirty="0" err="1"/>
              <a:t>m</a:t>
            </a:r>
            <a:r>
              <a:rPr lang="en-US" baseline="-25000" dirty="0" err="1"/>
              <a:t>H</a:t>
            </a:r>
            <a:r>
              <a:rPr lang="en-US" dirty="0"/>
              <a:t> = 125.36 ± 0.37 (stat.) ± 0.18 (sys.)</a:t>
            </a:r>
          </a:p>
          <a:p>
            <a:pPr lvl="1"/>
            <a:r>
              <a:rPr lang="en-US" dirty="0"/>
              <a:t>    CMS:   σ/</a:t>
            </a:r>
            <a:r>
              <a:rPr lang="en-US" dirty="0" err="1"/>
              <a:t>σ</a:t>
            </a:r>
            <a:r>
              <a:rPr lang="en-US" baseline="-25000" dirty="0" err="1"/>
              <a:t>SM</a:t>
            </a:r>
            <a:r>
              <a:rPr lang="en-US" dirty="0"/>
              <a:t> = 1.00 ± 0.14,  </a:t>
            </a:r>
            <a:r>
              <a:rPr lang="en-US" dirty="0" err="1"/>
              <a:t>m</a:t>
            </a:r>
            <a:r>
              <a:rPr lang="en-US" baseline="-25000" dirty="0" err="1"/>
              <a:t>H</a:t>
            </a:r>
            <a:r>
              <a:rPr lang="en-US" dirty="0"/>
              <a:t> = 125.02 ± 0.27 (stat.) ± 0.15 (sys.)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3249" y="3347790"/>
            <a:ext cx="3779484" cy="38872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2359" y="3347789"/>
            <a:ext cx="2983650" cy="38723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6" name="Straight Connector 5"/>
          <p:cNvCxnSpPr/>
          <p:nvPr/>
        </p:nvCxnSpPr>
        <p:spPr bwMode="auto">
          <a:xfrm>
            <a:off x="3492000" y="3707829"/>
            <a:ext cx="0" cy="2988000"/>
          </a:xfrm>
          <a:prstGeom prst="line">
            <a:avLst/>
          </a:prstGeom>
          <a:solidFill>
            <a:srgbClr val="00B8FF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741415348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Spin und Parität?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1189038"/>
            <a:ext cx="9662218" cy="5942012"/>
          </a:xfrm>
        </p:spPr>
        <p:txBody>
          <a:bodyPr/>
          <a:lstStyle/>
          <a:p>
            <a:pPr lvl="1"/>
            <a:r>
              <a:rPr lang="en-US" dirty="0">
                <a:solidFill>
                  <a:srgbClr val="FF0000"/>
                </a:solidFill>
              </a:rPr>
              <a:t>Spin</a:t>
            </a:r>
            <a:r>
              <a:rPr lang="en-US" dirty="0"/>
              <a:t> = </a:t>
            </a:r>
            <a:r>
              <a:rPr lang="en-US" dirty="0" err="1"/>
              <a:t>Eigendrehimpuls</a:t>
            </a:r>
            <a:r>
              <a:rPr lang="en-US" dirty="0"/>
              <a:t> (in </a:t>
            </a:r>
            <a:r>
              <a:rPr lang="en-US" dirty="0" err="1"/>
              <a:t>Einheiten</a:t>
            </a:r>
            <a:r>
              <a:rPr lang="en-US" dirty="0"/>
              <a:t> von             )</a:t>
            </a:r>
          </a:p>
          <a:p>
            <a:pPr lvl="1"/>
            <a:r>
              <a:rPr lang="en-US" dirty="0" err="1">
                <a:solidFill>
                  <a:srgbClr val="FF0000"/>
                </a:solidFill>
              </a:rPr>
              <a:t>Parit</a:t>
            </a:r>
            <a:r>
              <a:rPr lang="de-DE" dirty="0" err="1">
                <a:solidFill>
                  <a:srgbClr val="FF0000"/>
                </a:solidFill>
              </a:rPr>
              <a:t>ät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/>
              <a:t>= Symmetrieverhalten der Wellenfunktion bei Raumspiegelung</a:t>
            </a:r>
          </a:p>
          <a:p>
            <a:pPr lvl="2"/>
            <a:r>
              <a:rPr lang="de-DE" dirty="0">
                <a:solidFill>
                  <a:schemeClr val="accent2"/>
                </a:solidFill>
              </a:rPr>
              <a:t>echter Skalar = “+“</a:t>
            </a:r>
            <a:r>
              <a:rPr lang="en-US" dirty="0">
                <a:solidFill>
                  <a:schemeClr val="accent2"/>
                </a:solidFill>
              </a:rPr>
              <a:t>;</a:t>
            </a:r>
            <a:r>
              <a:rPr lang="de-DE" dirty="0">
                <a:solidFill>
                  <a:schemeClr val="accent2"/>
                </a:solidFill>
              </a:rPr>
              <a:t> Pseudoskalar = “–“</a:t>
            </a:r>
            <a:r>
              <a:rPr lang="de-DE" dirty="0"/>
              <a:t>, z.B. Skalarprodukt aus 3 Vektoren:</a:t>
            </a:r>
            <a:endParaRPr lang="en-US" dirty="0"/>
          </a:p>
          <a:p>
            <a:r>
              <a:rPr lang="en-US" dirty="0" err="1"/>
              <a:t>Neues</a:t>
            </a:r>
            <a:r>
              <a:rPr lang="en-US" dirty="0"/>
              <a:t> </a:t>
            </a:r>
            <a:r>
              <a:rPr lang="en-US" dirty="0" err="1"/>
              <a:t>Teilchen</a:t>
            </a:r>
            <a:r>
              <a:rPr lang="en-US" dirty="0"/>
              <a:t> </a:t>
            </a:r>
            <a:r>
              <a:rPr lang="en-US" dirty="0" err="1"/>
              <a:t>zerfällt</a:t>
            </a:r>
            <a:r>
              <a:rPr lang="en-US" dirty="0"/>
              <a:t> in </a:t>
            </a:r>
            <a:r>
              <a:rPr lang="en-US" dirty="0" err="1"/>
              <a:t>Photonen</a:t>
            </a:r>
            <a:r>
              <a:rPr lang="en-US" dirty="0"/>
              <a:t>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Spin muss 0 </a:t>
            </a:r>
            <a:r>
              <a:rPr lang="en-US" dirty="0" err="1"/>
              <a:t>oder</a:t>
            </a:r>
            <a:r>
              <a:rPr lang="en-US" dirty="0"/>
              <a:t> 2 </a:t>
            </a:r>
            <a:r>
              <a:rPr lang="en-US" dirty="0" err="1"/>
              <a:t>sein</a:t>
            </a:r>
            <a:endParaRPr lang="en-US" dirty="0"/>
          </a:p>
          <a:p>
            <a:pPr lvl="1"/>
            <a:r>
              <a:rPr lang="en-US" dirty="0" err="1"/>
              <a:t>möglich</a:t>
            </a:r>
            <a:r>
              <a:rPr lang="en-US" dirty="0"/>
              <a:t>:  0</a:t>
            </a:r>
            <a:r>
              <a:rPr lang="en-US" baseline="30000" dirty="0"/>
              <a:t>-</a:t>
            </a:r>
            <a:r>
              <a:rPr lang="en-US" dirty="0"/>
              <a:t>, 0</a:t>
            </a:r>
            <a:r>
              <a:rPr lang="en-US" baseline="30000" dirty="0"/>
              <a:t>+</a:t>
            </a:r>
            <a:r>
              <a:rPr lang="en-US" dirty="0"/>
              <a:t>, 2</a:t>
            </a:r>
            <a:r>
              <a:rPr lang="en-US" baseline="30000" dirty="0"/>
              <a:t>-</a:t>
            </a:r>
            <a:r>
              <a:rPr lang="en-US" dirty="0"/>
              <a:t>, 2</a:t>
            </a:r>
            <a:r>
              <a:rPr lang="en-US" baseline="30000" dirty="0"/>
              <a:t>+</a:t>
            </a:r>
            <a:r>
              <a:rPr lang="en-US" dirty="0"/>
              <a:t> (+ </a:t>
            </a:r>
            <a:r>
              <a:rPr lang="en-US" dirty="0" err="1"/>
              <a:t>oder</a:t>
            </a:r>
            <a:r>
              <a:rPr lang="en-US" dirty="0"/>
              <a:t> – </a:t>
            </a:r>
            <a:r>
              <a:rPr lang="en-US" dirty="0" err="1"/>
              <a:t>entspricht</a:t>
            </a:r>
            <a:r>
              <a:rPr lang="en-US" dirty="0"/>
              <a:t> </a:t>
            </a:r>
            <a:r>
              <a:rPr lang="en-US" dirty="0" err="1"/>
              <a:t>Parit</a:t>
            </a:r>
            <a:r>
              <a:rPr lang="de-DE" dirty="0" err="1"/>
              <a:t>ät</a:t>
            </a:r>
            <a:r>
              <a:rPr lang="de-DE" dirty="0"/>
              <a:t>)</a:t>
            </a:r>
            <a:endParaRPr lang="en-US" baseline="30000" dirty="0"/>
          </a:p>
          <a:p>
            <a:pPr lvl="1"/>
            <a:r>
              <a:rPr lang="en-US" dirty="0" err="1"/>
              <a:t>Messung</a:t>
            </a:r>
            <a:r>
              <a:rPr lang="en-US" dirty="0"/>
              <a:t> </a:t>
            </a:r>
            <a:r>
              <a:rPr lang="en-US" dirty="0" err="1"/>
              <a:t>aus</a:t>
            </a:r>
            <a:r>
              <a:rPr lang="en-US" dirty="0"/>
              <a:t> </a:t>
            </a:r>
            <a:r>
              <a:rPr lang="en-US" dirty="0" err="1"/>
              <a:t>Winkelverteilungen</a:t>
            </a:r>
            <a:r>
              <a:rPr lang="en-US" dirty="0"/>
              <a:t> der </a:t>
            </a:r>
            <a:r>
              <a:rPr lang="en-US" dirty="0" err="1"/>
              <a:t>Zerf</a:t>
            </a:r>
            <a:r>
              <a:rPr lang="de-DE" dirty="0" err="1"/>
              <a:t>allsprodukte</a:t>
            </a:r>
            <a:endParaRPr lang="de-DE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07864" y="3889056"/>
            <a:ext cx="3263526" cy="313114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362" y="3851847"/>
            <a:ext cx="3177647" cy="313114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2000" y="1998000"/>
            <a:ext cx="864096" cy="387160"/>
          </a:xfrm>
          <a:prstGeom prst="rect">
            <a:avLst/>
          </a:prstGeom>
        </p:spPr>
      </p:pic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632" y="2843733"/>
            <a:ext cx="1764200" cy="93610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0133" y="1062000"/>
            <a:ext cx="722389" cy="537592"/>
          </a:xfrm>
          <a:prstGeom prst="rect">
            <a:avLst/>
          </a:prstGeom>
        </p:spPr>
      </p:pic>
      <p:sp>
        <p:nvSpPr>
          <p:cNvPr id="9" name="Text Box 20"/>
          <p:cNvSpPr txBox="1">
            <a:spLocks noChangeArrowheads="1"/>
          </p:cNvSpPr>
          <p:nvPr/>
        </p:nvSpPr>
        <p:spPr bwMode="auto">
          <a:xfrm>
            <a:off x="503808" y="6984193"/>
            <a:ext cx="4536504" cy="180020"/>
          </a:xfrm>
          <a:prstGeom prst="rect">
            <a:avLst/>
          </a:prstGeom>
          <a:noFill/>
          <a:ln w="18360">
            <a:noFill/>
            <a:round/>
            <a:headEnd/>
            <a:tailEnd/>
          </a:ln>
          <a:effectLst/>
        </p:spPr>
        <p:txBody>
          <a:bodyPr wrap="none" lIns="9000" tIns="24876" rIns="9000" bIns="9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1200" b="1" dirty="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Luxi Sans" charset="0"/>
              </a:rPr>
              <a:t>Erwartung</a:t>
            </a:r>
            <a:r>
              <a:rPr lang="en-US" sz="1200" b="1" dirty="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Luxi Sans" charset="0"/>
              </a:rPr>
              <a:t>für</a:t>
            </a:r>
            <a:r>
              <a:rPr lang="en-US" sz="1200" b="1" dirty="0">
                <a:solidFill>
                  <a:srgbClr val="FF0000"/>
                </a:solidFill>
                <a:latin typeface="Luxi Sans" charset="0"/>
              </a:rPr>
              <a:t> 2</a:t>
            </a:r>
            <a:r>
              <a:rPr lang="en-US" sz="1200" b="1" baseline="30000" dirty="0">
                <a:solidFill>
                  <a:srgbClr val="FF0000"/>
                </a:solidFill>
                <a:latin typeface="Luxi Sans" charset="0"/>
              </a:rPr>
              <a:t>+  </a:t>
            </a:r>
            <a:r>
              <a:rPr lang="en-US" sz="1200" b="1" dirty="0">
                <a:solidFill>
                  <a:srgbClr val="FF0000"/>
                </a:solidFill>
                <a:latin typeface="Luxi Sans" charset="0"/>
              </a:rPr>
              <a:t>                      </a:t>
            </a:r>
            <a:r>
              <a:rPr lang="en-US" sz="1200" b="1" dirty="0" err="1">
                <a:solidFill>
                  <a:schemeClr val="tx1"/>
                </a:solidFill>
                <a:latin typeface="Luxi Sans" charset="0"/>
              </a:rPr>
              <a:t>Messung</a:t>
            </a:r>
            <a:r>
              <a:rPr lang="en-US" sz="1200" b="1" dirty="0">
                <a:solidFill>
                  <a:srgbClr val="FF0000"/>
                </a:solidFill>
                <a:latin typeface="Luxi Sans" charset="0"/>
              </a:rPr>
              <a:t>          </a:t>
            </a:r>
            <a:r>
              <a:rPr lang="en-US" sz="1200" b="1" dirty="0" err="1">
                <a:solidFill>
                  <a:schemeClr val="accent2"/>
                </a:solidFill>
                <a:latin typeface="Luxi Sans" charset="0"/>
              </a:rPr>
              <a:t>Erwartung</a:t>
            </a:r>
            <a:r>
              <a:rPr lang="en-US" sz="1200" b="1" dirty="0">
                <a:solidFill>
                  <a:schemeClr val="accent2"/>
                </a:solidFill>
                <a:latin typeface="Luxi Sans" charset="0"/>
              </a:rPr>
              <a:t> </a:t>
            </a:r>
            <a:r>
              <a:rPr lang="en-US" sz="1200" b="1" dirty="0" err="1">
                <a:solidFill>
                  <a:schemeClr val="accent2"/>
                </a:solidFill>
                <a:latin typeface="Luxi Sans" charset="0"/>
              </a:rPr>
              <a:t>für</a:t>
            </a:r>
            <a:r>
              <a:rPr lang="en-US" sz="1200" b="1" dirty="0">
                <a:solidFill>
                  <a:schemeClr val="accent2"/>
                </a:solidFill>
                <a:latin typeface="Luxi Sans" charset="0"/>
              </a:rPr>
              <a:t> 0</a:t>
            </a:r>
            <a:r>
              <a:rPr lang="en-US" sz="1200" b="1" baseline="30000" dirty="0">
                <a:solidFill>
                  <a:schemeClr val="accent2"/>
                </a:solidFill>
                <a:latin typeface="Luxi Sans" charset="0"/>
              </a:rPr>
              <a:t>+  </a:t>
            </a:r>
            <a:r>
              <a:rPr lang="en-US" sz="1200" b="1" dirty="0">
                <a:solidFill>
                  <a:schemeClr val="accent2"/>
                </a:solidFill>
                <a:latin typeface="Luxi Sans" charset="0"/>
              </a:rPr>
              <a:t>  </a:t>
            </a:r>
          </a:p>
          <a:p>
            <a:pPr>
              <a:lnSpc>
                <a:spcPct val="93000"/>
              </a:lnSpc>
            </a:pPr>
            <a:endParaRPr lang="en-US" sz="1200" b="1" dirty="0">
              <a:solidFill>
                <a:srgbClr val="FF0000"/>
              </a:solidFill>
              <a:latin typeface="Luxi Sans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 flipV="1">
            <a:off x="1655936" y="6372127"/>
            <a:ext cx="576064" cy="610863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Arrow Connector 12"/>
          <p:cNvCxnSpPr/>
          <p:nvPr/>
        </p:nvCxnSpPr>
        <p:spPr bwMode="auto">
          <a:xfrm flipH="1" flipV="1">
            <a:off x="3384128" y="6372127"/>
            <a:ext cx="432048" cy="610863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Arrow Connector 14"/>
          <p:cNvCxnSpPr/>
          <p:nvPr/>
        </p:nvCxnSpPr>
        <p:spPr bwMode="auto">
          <a:xfrm flipV="1">
            <a:off x="3160800" y="6588151"/>
            <a:ext cx="0" cy="394839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Text Box 20"/>
          <p:cNvSpPr txBox="1">
            <a:spLocks noChangeArrowheads="1"/>
          </p:cNvSpPr>
          <p:nvPr/>
        </p:nvSpPr>
        <p:spPr bwMode="auto">
          <a:xfrm>
            <a:off x="7497879" y="5796061"/>
            <a:ext cx="792088" cy="180020"/>
          </a:xfrm>
          <a:prstGeom prst="rect">
            <a:avLst/>
          </a:prstGeom>
          <a:noFill/>
          <a:ln w="18360">
            <a:noFill/>
            <a:round/>
            <a:headEnd/>
            <a:tailEnd/>
          </a:ln>
          <a:effectLst/>
        </p:spPr>
        <p:txBody>
          <a:bodyPr wrap="none" lIns="9000" tIns="24876" rIns="9000" bIns="9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1200" b="1" dirty="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Luxi Sans" charset="0"/>
              </a:rPr>
              <a:t>Messung</a:t>
            </a:r>
            <a:endParaRPr lang="en-US" sz="1200" b="1" dirty="0">
              <a:solidFill>
                <a:schemeClr val="accent2"/>
              </a:solidFill>
              <a:latin typeface="Luxi Sans" charset="0"/>
            </a:endParaRPr>
          </a:p>
        </p:txBody>
      </p:sp>
      <p:sp>
        <p:nvSpPr>
          <p:cNvPr id="17" name="Text Box 20"/>
          <p:cNvSpPr txBox="1">
            <a:spLocks noChangeArrowheads="1"/>
          </p:cNvSpPr>
          <p:nvPr/>
        </p:nvSpPr>
        <p:spPr bwMode="auto">
          <a:xfrm>
            <a:off x="7632600" y="5292005"/>
            <a:ext cx="1296144" cy="180020"/>
          </a:xfrm>
          <a:prstGeom prst="rect">
            <a:avLst/>
          </a:prstGeom>
          <a:noFill/>
          <a:ln w="18360">
            <a:noFill/>
            <a:round/>
            <a:headEnd/>
            <a:tailEnd/>
          </a:ln>
          <a:effectLst/>
        </p:spPr>
        <p:txBody>
          <a:bodyPr wrap="none" lIns="9000" tIns="24876" rIns="9000" bIns="9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1200" b="1" dirty="0" err="1">
                <a:solidFill>
                  <a:srgbClr val="FF9900"/>
                </a:solidFill>
                <a:latin typeface="Luxi Sans" charset="0"/>
              </a:rPr>
              <a:t>Erwartung</a:t>
            </a:r>
            <a:r>
              <a:rPr lang="en-US" sz="1200" b="1" dirty="0">
                <a:solidFill>
                  <a:srgbClr val="FF9900"/>
                </a:solidFill>
                <a:latin typeface="Luxi Sans" charset="0"/>
              </a:rPr>
              <a:t> </a:t>
            </a:r>
            <a:r>
              <a:rPr lang="en-US" sz="1200" b="1" dirty="0" err="1">
                <a:solidFill>
                  <a:srgbClr val="FF9900"/>
                </a:solidFill>
                <a:latin typeface="Luxi Sans" charset="0"/>
              </a:rPr>
              <a:t>für</a:t>
            </a:r>
            <a:r>
              <a:rPr lang="en-US" sz="1200" b="1" dirty="0">
                <a:solidFill>
                  <a:srgbClr val="FF9900"/>
                </a:solidFill>
                <a:latin typeface="Luxi Sans" charset="0"/>
              </a:rPr>
              <a:t> 0</a:t>
            </a:r>
            <a:r>
              <a:rPr lang="en-US" sz="1200" b="1" baseline="30000" dirty="0">
                <a:solidFill>
                  <a:srgbClr val="FF9900"/>
                </a:solidFill>
                <a:latin typeface="Luxi Sans" charset="0"/>
              </a:rPr>
              <a:t>+ </a:t>
            </a:r>
            <a:endParaRPr lang="en-US" sz="1200" b="1" dirty="0">
              <a:solidFill>
                <a:srgbClr val="FF9900"/>
              </a:solidFill>
              <a:latin typeface="Luxi Sans" charset="0"/>
            </a:endParaRPr>
          </a:p>
        </p:txBody>
      </p:sp>
      <p:sp>
        <p:nvSpPr>
          <p:cNvPr id="18" name="Text Box 20"/>
          <p:cNvSpPr txBox="1">
            <a:spLocks noChangeArrowheads="1"/>
          </p:cNvSpPr>
          <p:nvPr/>
        </p:nvSpPr>
        <p:spPr bwMode="auto">
          <a:xfrm>
            <a:off x="5544368" y="6696161"/>
            <a:ext cx="1296144" cy="180020"/>
          </a:xfrm>
          <a:prstGeom prst="rect">
            <a:avLst/>
          </a:prstGeom>
          <a:noFill/>
          <a:ln w="18360">
            <a:noFill/>
            <a:round/>
            <a:headEnd/>
            <a:tailEnd/>
          </a:ln>
          <a:effectLst/>
        </p:spPr>
        <p:txBody>
          <a:bodyPr wrap="none" lIns="9000" tIns="24876" rIns="9000" bIns="9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1200" b="1" dirty="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US" sz="1200" b="1" dirty="0" err="1">
                <a:solidFill>
                  <a:srgbClr val="0070C0"/>
                </a:solidFill>
                <a:latin typeface="Luxi Sans" charset="0"/>
              </a:rPr>
              <a:t>Erwartung</a:t>
            </a:r>
            <a:r>
              <a:rPr lang="en-US" sz="1200" b="1" dirty="0">
                <a:solidFill>
                  <a:srgbClr val="0070C0"/>
                </a:solidFill>
                <a:latin typeface="Luxi Sans" charset="0"/>
              </a:rPr>
              <a:t> </a:t>
            </a:r>
            <a:r>
              <a:rPr lang="en-US" sz="1200" b="1" dirty="0" err="1">
                <a:solidFill>
                  <a:srgbClr val="0070C0"/>
                </a:solidFill>
                <a:latin typeface="Luxi Sans" charset="0"/>
              </a:rPr>
              <a:t>für</a:t>
            </a:r>
            <a:r>
              <a:rPr lang="en-US" sz="1200" b="1" dirty="0">
                <a:solidFill>
                  <a:srgbClr val="0070C0"/>
                </a:solidFill>
                <a:latin typeface="Luxi Sans" charset="0"/>
              </a:rPr>
              <a:t> 1</a:t>
            </a:r>
            <a:r>
              <a:rPr lang="en-US" sz="1200" b="1" baseline="30000" dirty="0">
                <a:solidFill>
                  <a:srgbClr val="0070C0"/>
                </a:solidFill>
                <a:latin typeface="Luxi Sans" charset="0"/>
              </a:rPr>
              <a:t>+</a:t>
            </a:r>
            <a:endParaRPr lang="en-US" sz="1200" b="1" dirty="0">
              <a:solidFill>
                <a:srgbClr val="FF9900"/>
              </a:solidFill>
              <a:latin typeface="Luxi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3246059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Higgs und </a:t>
            </a:r>
            <a:r>
              <a:rPr lang="en-US" dirty="0" err="1"/>
              <a:t>Massenerzeugung</a:t>
            </a:r>
            <a:r>
              <a:rPr lang="en-US" dirty="0"/>
              <a:t>?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74638" y="1189038"/>
            <a:ext cx="4657478" cy="5942012"/>
          </a:xfrm>
        </p:spPr>
        <p:txBody>
          <a:bodyPr/>
          <a:lstStyle/>
          <a:p>
            <a:r>
              <a:rPr lang="en-US" dirty="0" err="1"/>
              <a:t>Erwartung</a:t>
            </a:r>
            <a:r>
              <a:rPr lang="en-US" dirty="0"/>
              <a:t>:</a:t>
            </a:r>
          </a:p>
          <a:p>
            <a:pPr marL="500063" lvl="1" indent="0">
              <a:buNone/>
            </a:pPr>
            <a:r>
              <a:rPr lang="en-US" dirty="0" err="1"/>
              <a:t>Wenn</a:t>
            </a:r>
            <a:r>
              <a:rPr lang="en-US" dirty="0"/>
              <a:t> Higgs-</a:t>
            </a:r>
            <a:r>
              <a:rPr lang="en-US" dirty="0" err="1"/>
              <a:t>Mechanismus</a:t>
            </a:r>
            <a:r>
              <a:rPr lang="en-US" dirty="0"/>
              <a:t> </a:t>
            </a:r>
            <a:r>
              <a:rPr lang="en-US" dirty="0" err="1"/>
              <a:t>verantwortlich</a:t>
            </a:r>
            <a:r>
              <a:rPr lang="en-US" dirty="0"/>
              <a:t> f</a:t>
            </a:r>
            <a:r>
              <a:rPr lang="de-DE" dirty="0" err="1"/>
              <a:t>ür</a:t>
            </a:r>
            <a:r>
              <a:rPr lang="de-DE" dirty="0"/>
              <a:t> die Erzeugung der Masse</a:t>
            </a:r>
          </a:p>
          <a:p>
            <a:pPr marL="500063" lvl="1" indent="0">
              <a:buNone/>
            </a:pP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de-DE" dirty="0">
                <a:solidFill>
                  <a:srgbClr val="0000FF"/>
                </a:solidFill>
              </a:rPr>
              <a:t>Kopplungsstärke </a:t>
            </a:r>
            <a:r>
              <a:rPr lang="de-DE" dirty="0">
                <a:solidFill>
                  <a:srgbClr val="0000FF"/>
                </a:solidFill>
                <a:sym typeface="Symbol"/>
              </a:rPr>
              <a:t> des Higgs-Potentials </a:t>
            </a:r>
            <a:r>
              <a:rPr lang="de-DE" dirty="0">
                <a:solidFill>
                  <a:srgbClr val="0000FF"/>
                </a:solidFill>
              </a:rPr>
              <a:t>proportional </a:t>
            </a:r>
            <a:r>
              <a:rPr lang="en-US" dirty="0" err="1">
                <a:solidFill>
                  <a:srgbClr val="0000FF"/>
                </a:solidFill>
              </a:rPr>
              <a:t>zur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entsprechenden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Teilchenmasse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i="1" dirty="0">
                <a:solidFill>
                  <a:srgbClr val="0000FF"/>
                </a:solidFill>
              </a:rPr>
              <a:t>M</a:t>
            </a:r>
          </a:p>
          <a:p>
            <a:pPr lvl="1"/>
            <a:endParaRPr lang="en-US" dirty="0"/>
          </a:p>
          <a:p>
            <a:endParaRPr lang="en-US" dirty="0"/>
          </a:p>
          <a:p>
            <a:pPr lvl="1"/>
            <a:r>
              <a:rPr lang="de-DE" sz="2800" dirty="0">
                <a:solidFill>
                  <a:srgbClr val="FF0000"/>
                </a:solidFill>
                <a:sym typeface="Symbol"/>
              </a:rPr>
              <a:t> </a:t>
            </a:r>
            <a:r>
              <a:rPr lang="de-DE" dirty="0">
                <a:solidFill>
                  <a:srgbClr val="FF0000"/>
                </a:solidFill>
                <a:sym typeface="Symbol"/>
              </a:rPr>
              <a:t>  </a:t>
            </a:r>
            <a:r>
              <a:rPr lang="de-DE" i="1" dirty="0">
                <a:solidFill>
                  <a:srgbClr val="FF0000"/>
                </a:solidFill>
                <a:sym typeface="Symbol"/>
              </a:rPr>
              <a:t>M</a:t>
            </a:r>
            <a:endParaRPr lang="en-US" i="1" dirty="0">
              <a:solidFill>
                <a:srgbClr val="FF0000"/>
              </a:solidFill>
            </a:endParaRPr>
          </a:p>
          <a:p>
            <a:r>
              <a:rPr lang="en-US" dirty="0"/>
              <a:t>Je gr</a:t>
            </a:r>
            <a:r>
              <a:rPr lang="de-DE" dirty="0" err="1"/>
              <a:t>ößer</a:t>
            </a:r>
            <a:r>
              <a:rPr lang="de-DE" dirty="0"/>
              <a:t> die Masse, je stärker die Kopplung an das Higgs-Feld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3742" y="1475581"/>
            <a:ext cx="4731107" cy="453919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object 4"/>
          <p:cNvSpPr/>
          <p:nvPr/>
        </p:nvSpPr>
        <p:spPr>
          <a:xfrm>
            <a:off x="1056939" y="3850963"/>
            <a:ext cx="3191287" cy="72096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7"/>
          <p:cNvSpPr>
            <a:spLocks noChangeAspect="1"/>
          </p:cNvSpPr>
          <p:nvPr/>
        </p:nvSpPr>
        <p:spPr>
          <a:xfrm>
            <a:off x="5076132" y="3105865"/>
            <a:ext cx="468236" cy="313932"/>
          </a:xfrm>
          <a:custGeom>
            <a:avLst/>
            <a:gdLst/>
            <a:ahLst/>
            <a:cxnLst/>
            <a:rect l="l" t="t" r="r" b="b"/>
            <a:pathLst>
              <a:path w="936625" h="864235">
                <a:moveTo>
                  <a:pt x="0" y="432053"/>
                </a:moveTo>
                <a:lnTo>
                  <a:pt x="6125" y="361968"/>
                </a:lnTo>
                <a:lnTo>
                  <a:pt x="23860" y="295485"/>
                </a:lnTo>
                <a:lnTo>
                  <a:pt x="52240" y="233493"/>
                </a:lnTo>
                <a:lnTo>
                  <a:pt x="90302" y="176881"/>
                </a:lnTo>
                <a:lnTo>
                  <a:pt x="137080" y="126539"/>
                </a:lnTo>
                <a:lnTo>
                  <a:pt x="191612" y="83356"/>
                </a:lnTo>
                <a:lnTo>
                  <a:pt x="252933" y="48222"/>
                </a:lnTo>
                <a:lnTo>
                  <a:pt x="320080" y="22024"/>
                </a:lnTo>
                <a:lnTo>
                  <a:pt x="392089" y="5654"/>
                </a:lnTo>
                <a:lnTo>
                  <a:pt x="467995" y="0"/>
                </a:lnTo>
                <a:lnTo>
                  <a:pt x="506393" y="1432"/>
                </a:lnTo>
                <a:lnTo>
                  <a:pt x="580501" y="12555"/>
                </a:lnTo>
                <a:lnTo>
                  <a:pt x="650224" y="33950"/>
                </a:lnTo>
                <a:lnTo>
                  <a:pt x="714597" y="64727"/>
                </a:lnTo>
                <a:lnTo>
                  <a:pt x="772658" y="103997"/>
                </a:lnTo>
                <a:lnTo>
                  <a:pt x="823443" y="150871"/>
                </a:lnTo>
                <a:lnTo>
                  <a:pt x="865990" y="204459"/>
                </a:lnTo>
                <a:lnTo>
                  <a:pt x="899334" y="263872"/>
                </a:lnTo>
                <a:lnTo>
                  <a:pt x="922514" y="328221"/>
                </a:lnTo>
                <a:lnTo>
                  <a:pt x="934565" y="396616"/>
                </a:lnTo>
                <a:lnTo>
                  <a:pt x="936117" y="432053"/>
                </a:lnTo>
                <a:lnTo>
                  <a:pt x="934565" y="467491"/>
                </a:lnTo>
                <a:lnTo>
                  <a:pt x="922514" y="535886"/>
                </a:lnTo>
                <a:lnTo>
                  <a:pt x="899334" y="600235"/>
                </a:lnTo>
                <a:lnTo>
                  <a:pt x="865990" y="659648"/>
                </a:lnTo>
                <a:lnTo>
                  <a:pt x="823443" y="713236"/>
                </a:lnTo>
                <a:lnTo>
                  <a:pt x="772658" y="760110"/>
                </a:lnTo>
                <a:lnTo>
                  <a:pt x="714597" y="799380"/>
                </a:lnTo>
                <a:lnTo>
                  <a:pt x="650224" y="830157"/>
                </a:lnTo>
                <a:lnTo>
                  <a:pt x="580501" y="851552"/>
                </a:lnTo>
                <a:lnTo>
                  <a:pt x="506393" y="862675"/>
                </a:lnTo>
                <a:lnTo>
                  <a:pt x="467995" y="864108"/>
                </a:lnTo>
                <a:lnTo>
                  <a:pt x="429615" y="862675"/>
                </a:lnTo>
                <a:lnTo>
                  <a:pt x="355537" y="851552"/>
                </a:lnTo>
                <a:lnTo>
                  <a:pt x="285839" y="830157"/>
                </a:lnTo>
                <a:lnTo>
                  <a:pt x="221484" y="799380"/>
                </a:lnTo>
                <a:lnTo>
                  <a:pt x="163437" y="760110"/>
                </a:lnTo>
                <a:lnTo>
                  <a:pt x="112661" y="713236"/>
                </a:lnTo>
                <a:lnTo>
                  <a:pt x="70121" y="659648"/>
                </a:lnTo>
                <a:lnTo>
                  <a:pt x="36780" y="600235"/>
                </a:lnTo>
                <a:lnTo>
                  <a:pt x="13602" y="535886"/>
                </a:lnTo>
                <a:lnTo>
                  <a:pt x="1551" y="467491"/>
                </a:lnTo>
                <a:lnTo>
                  <a:pt x="0" y="432053"/>
                </a:lnTo>
                <a:close/>
              </a:path>
            </a:pathLst>
          </a:custGeom>
          <a:ln w="28575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10" name="object 7"/>
          <p:cNvSpPr>
            <a:spLocks noChangeAspect="1"/>
          </p:cNvSpPr>
          <p:nvPr/>
        </p:nvSpPr>
        <p:spPr>
          <a:xfrm>
            <a:off x="3419773" y="3995861"/>
            <a:ext cx="396403" cy="432048"/>
          </a:xfrm>
          <a:custGeom>
            <a:avLst/>
            <a:gdLst/>
            <a:ahLst/>
            <a:cxnLst/>
            <a:rect l="l" t="t" r="r" b="b"/>
            <a:pathLst>
              <a:path w="936625" h="864235">
                <a:moveTo>
                  <a:pt x="0" y="432053"/>
                </a:moveTo>
                <a:lnTo>
                  <a:pt x="6125" y="361968"/>
                </a:lnTo>
                <a:lnTo>
                  <a:pt x="23860" y="295485"/>
                </a:lnTo>
                <a:lnTo>
                  <a:pt x="52240" y="233493"/>
                </a:lnTo>
                <a:lnTo>
                  <a:pt x="90302" y="176881"/>
                </a:lnTo>
                <a:lnTo>
                  <a:pt x="137080" y="126539"/>
                </a:lnTo>
                <a:lnTo>
                  <a:pt x="191612" y="83356"/>
                </a:lnTo>
                <a:lnTo>
                  <a:pt x="252933" y="48222"/>
                </a:lnTo>
                <a:lnTo>
                  <a:pt x="320080" y="22024"/>
                </a:lnTo>
                <a:lnTo>
                  <a:pt x="392089" y="5654"/>
                </a:lnTo>
                <a:lnTo>
                  <a:pt x="467995" y="0"/>
                </a:lnTo>
                <a:lnTo>
                  <a:pt x="506393" y="1432"/>
                </a:lnTo>
                <a:lnTo>
                  <a:pt x="580501" y="12555"/>
                </a:lnTo>
                <a:lnTo>
                  <a:pt x="650224" y="33950"/>
                </a:lnTo>
                <a:lnTo>
                  <a:pt x="714597" y="64727"/>
                </a:lnTo>
                <a:lnTo>
                  <a:pt x="772658" y="103997"/>
                </a:lnTo>
                <a:lnTo>
                  <a:pt x="823443" y="150871"/>
                </a:lnTo>
                <a:lnTo>
                  <a:pt x="865990" y="204459"/>
                </a:lnTo>
                <a:lnTo>
                  <a:pt x="899334" y="263872"/>
                </a:lnTo>
                <a:lnTo>
                  <a:pt x="922514" y="328221"/>
                </a:lnTo>
                <a:lnTo>
                  <a:pt x="934565" y="396616"/>
                </a:lnTo>
                <a:lnTo>
                  <a:pt x="936117" y="432053"/>
                </a:lnTo>
                <a:lnTo>
                  <a:pt x="934565" y="467491"/>
                </a:lnTo>
                <a:lnTo>
                  <a:pt x="922514" y="535886"/>
                </a:lnTo>
                <a:lnTo>
                  <a:pt x="899334" y="600235"/>
                </a:lnTo>
                <a:lnTo>
                  <a:pt x="865990" y="659648"/>
                </a:lnTo>
                <a:lnTo>
                  <a:pt x="823443" y="713236"/>
                </a:lnTo>
                <a:lnTo>
                  <a:pt x="772658" y="760110"/>
                </a:lnTo>
                <a:lnTo>
                  <a:pt x="714597" y="799380"/>
                </a:lnTo>
                <a:lnTo>
                  <a:pt x="650224" y="830157"/>
                </a:lnTo>
                <a:lnTo>
                  <a:pt x="580501" y="851552"/>
                </a:lnTo>
                <a:lnTo>
                  <a:pt x="506393" y="862675"/>
                </a:lnTo>
                <a:lnTo>
                  <a:pt x="467995" y="864108"/>
                </a:lnTo>
                <a:lnTo>
                  <a:pt x="429615" y="862675"/>
                </a:lnTo>
                <a:lnTo>
                  <a:pt x="355537" y="851552"/>
                </a:lnTo>
                <a:lnTo>
                  <a:pt x="285839" y="830157"/>
                </a:lnTo>
                <a:lnTo>
                  <a:pt x="221484" y="799380"/>
                </a:lnTo>
                <a:lnTo>
                  <a:pt x="163437" y="760110"/>
                </a:lnTo>
                <a:lnTo>
                  <a:pt x="112661" y="713236"/>
                </a:lnTo>
                <a:lnTo>
                  <a:pt x="70121" y="659648"/>
                </a:lnTo>
                <a:lnTo>
                  <a:pt x="36780" y="600235"/>
                </a:lnTo>
                <a:lnTo>
                  <a:pt x="13602" y="535886"/>
                </a:lnTo>
                <a:lnTo>
                  <a:pt x="1551" y="467491"/>
                </a:lnTo>
                <a:lnTo>
                  <a:pt x="0" y="432053"/>
                </a:lnTo>
                <a:close/>
              </a:path>
            </a:pathLst>
          </a:custGeom>
          <a:ln w="28575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pic>
        <p:nvPicPr>
          <p:cNvPr id="1029" name="Picture 5" descr="D:\Profiles\hausch\AppData\Local\Microsoft\Windows\Temporary Internet Files\Content.IE5\21NF2TBH\MC900432530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8026" y="6158792"/>
            <a:ext cx="625371" cy="42935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3405276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Higgs: Stand der </a:t>
            </a:r>
            <a:r>
              <a:rPr lang="en-US" dirty="0" err="1"/>
              <a:t>Erkenntnisse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74638" y="1189038"/>
            <a:ext cx="4909690" cy="5942012"/>
          </a:xfrm>
        </p:spPr>
        <p:txBody>
          <a:bodyPr/>
          <a:lstStyle/>
          <a:p>
            <a:r>
              <a:rPr lang="en-US" dirty="0" err="1"/>
              <a:t>Entdeckung</a:t>
            </a:r>
            <a:r>
              <a:rPr lang="en-US" dirty="0"/>
              <a:t> </a:t>
            </a:r>
            <a:r>
              <a:rPr lang="en-US" dirty="0" err="1"/>
              <a:t>eines</a:t>
            </a: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neuen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Teilchens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Juli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2012</a:t>
            </a:r>
          </a:p>
          <a:p>
            <a:pPr lvl="1"/>
            <a:r>
              <a:rPr lang="en-US" dirty="0" err="1"/>
              <a:t>Es</a:t>
            </a:r>
            <a:r>
              <a:rPr lang="en-US" dirty="0"/>
              <a:t> </a:t>
            </a:r>
            <a:r>
              <a:rPr lang="en-US" dirty="0" err="1"/>
              <a:t>ist</a:t>
            </a: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ein</a:t>
            </a:r>
            <a:r>
              <a:rPr lang="en-US" dirty="0">
                <a:solidFill>
                  <a:srgbClr val="FF0000"/>
                </a:solidFill>
              </a:rPr>
              <a:t> Boson </a:t>
            </a:r>
            <a:r>
              <a:rPr lang="en-US" dirty="0"/>
              <a:t>(Spin 0 </a:t>
            </a:r>
            <a:r>
              <a:rPr lang="en-US" dirty="0" err="1"/>
              <a:t>oder</a:t>
            </a:r>
            <a:r>
              <a:rPr lang="en-US" dirty="0"/>
              <a:t> 2)</a:t>
            </a:r>
          </a:p>
          <a:p>
            <a:pPr lvl="1"/>
            <a:r>
              <a:rPr lang="en-US" dirty="0" err="1"/>
              <a:t>Damals</a:t>
            </a:r>
            <a:r>
              <a:rPr lang="en-US" dirty="0"/>
              <a:t> </a:t>
            </a:r>
            <a:r>
              <a:rPr lang="en-US" dirty="0" err="1"/>
              <a:t>nicht</a:t>
            </a:r>
            <a:r>
              <a:rPr lang="en-US" dirty="0"/>
              <a:t> </a:t>
            </a:r>
            <a:r>
              <a:rPr lang="en-US" dirty="0" err="1"/>
              <a:t>klar</a:t>
            </a:r>
            <a:r>
              <a:rPr lang="en-US" dirty="0"/>
              <a:t>: </a:t>
            </a:r>
            <a:r>
              <a:rPr lang="en-US" dirty="0" err="1"/>
              <a:t>ein</a:t>
            </a:r>
            <a:r>
              <a:rPr lang="en-US" dirty="0"/>
              <a:t> Higgs?</a:t>
            </a:r>
          </a:p>
          <a:p>
            <a:r>
              <a:rPr lang="en-US" dirty="0" err="1"/>
              <a:t>Klar</a:t>
            </a:r>
            <a:r>
              <a:rPr lang="en-US" dirty="0"/>
              <a:t> </a:t>
            </a:r>
            <a:r>
              <a:rPr lang="en-US" dirty="0" err="1"/>
              <a:t>seit</a:t>
            </a:r>
            <a:r>
              <a:rPr lang="en-US" dirty="0"/>
              <a:t>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März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2013</a:t>
            </a:r>
          </a:p>
          <a:p>
            <a:pPr lvl="1"/>
            <a:r>
              <a:rPr lang="en-US" dirty="0" err="1"/>
              <a:t>Ja</a:t>
            </a:r>
            <a:r>
              <a:rPr lang="en-US" dirty="0"/>
              <a:t>, </a:t>
            </a:r>
            <a:r>
              <a:rPr lang="en-US" dirty="0" err="1"/>
              <a:t>es</a:t>
            </a:r>
            <a:r>
              <a:rPr lang="en-US" dirty="0"/>
              <a:t> </a:t>
            </a:r>
            <a:r>
              <a:rPr lang="en-US" dirty="0" err="1"/>
              <a:t>ist</a:t>
            </a: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ein</a:t>
            </a:r>
            <a:r>
              <a:rPr lang="en-US" dirty="0">
                <a:solidFill>
                  <a:srgbClr val="FF0000"/>
                </a:solidFill>
              </a:rPr>
              <a:t> Higgs Boson</a:t>
            </a:r>
          </a:p>
          <a:p>
            <a:pPr lvl="2"/>
            <a:r>
              <a:rPr lang="en-US" dirty="0"/>
              <a:t>Spin 0 (</a:t>
            </a:r>
            <a:r>
              <a:rPr lang="en-US" dirty="0" err="1"/>
              <a:t>konsistent</a:t>
            </a:r>
            <a:r>
              <a:rPr lang="en-US" dirty="0"/>
              <a:t> </a:t>
            </a:r>
            <a:r>
              <a:rPr lang="en-US" dirty="0" err="1"/>
              <a:t>mit</a:t>
            </a:r>
            <a:r>
              <a:rPr lang="en-US" dirty="0"/>
              <a:t> Higgs)</a:t>
            </a:r>
          </a:p>
          <a:p>
            <a:r>
              <a:rPr lang="en-US" dirty="0" err="1"/>
              <a:t>Noch</a:t>
            </a:r>
            <a:r>
              <a:rPr lang="en-US" dirty="0"/>
              <a:t> </a:t>
            </a:r>
            <a:r>
              <a:rPr lang="en-US" dirty="0" err="1"/>
              <a:t>nicht</a:t>
            </a:r>
            <a:r>
              <a:rPr lang="en-US" dirty="0"/>
              <a:t> </a:t>
            </a:r>
            <a:r>
              <a:rPr lang="en-US" dirty="0" err="1"/>
              <a:t>klar</a:t>
            </a:r>
            <a:r>
              <a:rPr lang="en-US" dirty="0"/>
              <a:t> </a:t>
            </a:r>
            <a:r>
              <a:rPr lang="en-US" sz="1200" dirty="0"/>
              <a:t>(</a:t>
            </a:r>
            <a:r>
              <a:rPr lang="en-US" sz="1200" dirty="0" err="1"/>
              <a:t>wird</a:t>
            </a:r>
            <a:r>
              <a:rPr lang="en-US" sz="1200" dirty="0"/>
              <a:t> </a:t>
            </a:r>
            <a:r>
              <a:rPr lang="en-US" sz="1200" dirty="0" err="1"/>
              <a:t>noch</a:t>
            </a:r>
            <a:r>
              <a:rPr lang="en-US" sz="1200" dirty="0"/>
              <a:t> </a:t>
            </a:r>
            <a:r>
              <a:rPr lang="en-US" sz="1200" dirty="0" err="1"/>
              <a:t>Jahre</a:t>
            </a:r>
            <a:r>
              <a:rPr lang="en-US" sz="1200" dirty="0"/>
              <a:t> </a:t>
            </a:r>
            <a:r>
              <a:rPr lang="en-US" sz="1200" dirty="0" err="1"/>
              <a:t>dauern</a:t>
            </a:r>
            <a:r>
              <a:rPr lang="en-US" sz="1200" dirty="0"/>
              <a:t>…)</a:t>
            </a:r>
          </a:p>
          <a:p>
            <a:pPr lvl="1"/>
            <a:r>
              <a:rPr lang="en-US" dirty="0" err="1">
                <a:solidFill>
                  <a:srgbClr val="FF0000"/>
                </a:solidFill>
              </a:rPr>
              <a:t>Welche</a:t>
            </a:r>
            <a:r>
              <a:rPr lang="en-US" dirty="0">
                <a:solidFill>
                  <a:srgbClr val="FF0000"/>
                </a:solidFill>
              </a:rPr>
              <a:t> Art Higgs Boson?</a:t>
            </a:r>
          </a:p>
          <a:p>
            <a:pPr lvl="2"/>
            <a:r>
              <a:rPr lang="en-US" dirty="0" err="1"/>
              <a:t>ein</a:t>
            </a:r>
            <a:r>
              <a:rPr lang="en-US" dirty="0"/>
              <a:t> </a:t>
            </a:r>
            <a:r>
              <a:rPr lang="en-US" dirty="0" err="1">
                <a:solidFill>
                  <a:srgbClr val="0000FF"/>
                </a:solidFill>
              </a:rPr>
              <a:t>Standardmodell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>
                <a:solidFill>
                  <a:srgbClr val="000090"/>
                </a:solidFill>
              </a:rPr>
              <a:t>Higgs</a:t>
            </a:r>
            <a:r>
              <a:rPr lang="en-US" dirty="0"/>
              <a:t>?</a:t>
            </a:r>
          </a:p>
          <a:p>
            <a:pPr lvl="3"/>
            <a:r>
              <a:rPr lang="en-US" dirty="0" err="1"/>
              <a:t>dann</a:t>
            </a:r>
            <a:r>
              <a:rPr lang="en-US" dirty="0"/>
              <a:t> </a:t>
            </a:r>
            <a:r>
              <a:rPr lang="en-US" dirty="0" err="1"/>
              <a:t>gibt</a:t>
            </a:r>
            <a:r>
              <a:rPr lang="en-US" dirty="0"/>
              <a:t> </a:t>
            </a:r>
            <a:r>
              <a:rPr lang="en-US" dirty="0" err="1"/>
              <a:t>es</a:t>
            </a:r>
            <a:r>
              <a:rPr lang="en-US" dirty="0"/>
              <a:t> </a:t>
            </a:r>
            <a:r>
              <a:rPr lang="en-US" dirty="0" err="1"/>
              <a:t>nur</a:t>
            </a:r>
            <a:r>
              <a:rPr lang="en-US" dirty="0"/>
              <a:t> </a:t>
            </a:r>
            <a:r>
              <a:rPr lang="en-US" dirty="0" err="1"/>
              <a:t>ein</a:t>
            </a:r>
            <a:r>
              <a:rPr lang="en-US" dirty="0"/>
              <a:t> Higgs </a:t>
            </a:r>
            <a:r>
              <a:rPr lang="en-US" dirty="0" err="1"/>
              <a:t>Teilchen</a:t>
            </a:r>
            <a:r>
              <a:rPr lang="en-US" dirty="0"/>
              <a:t>,   </a:t>
            </a:r>
            <a:r>
              <a:rPr lang="en-US" dirty="0">
                <a:solidFill>
                  <a:srgbClr val="FF0000"/>
                </a:solidFill>
              </a:rPr>
              <a:t>DAS </a:t>
            </a:r>
            <a:r>
              <a:rPr lang="en-US" dirty="0">
                <a:solidFill>
                  <a:srgbClr val="000090"/>
                </a:solidFill>
              </a:rPr>
              <a:t>“Peter Higgs” Boson</a:t>
            </a:r>
          </a:p>
          <a:p>
            <a:pPr lvl="2"/>
            <a:r>
              <a:rPr lang="en-US" dirty="0" err="1"/>
              <a:t>ein</a:t>
            </a:r>
            <a:r>
              <a:rPr lang="en-US" dirty="0"/>
              <a:t> </a:t>
            </a:r>
            <a:r>
              <a:rPr lang="en-US" dirty="0">
                <a:solidFill>
                  <a:srgbClr val="0000FF"/>
                </a:solidFill>
              </a:rPr>
              <a:t>SUSY</a:t>
            </a:r>
            <a:r>
              <a:rPr lang="en-US" dirty="0">
                <a:solidFill>
                  <a:srgbClr val="000090"/>
                </a:solidFill>
              </a:rPr>
              <a:t> Higgs</a:t>
            </a:r>
            <a:r>
              <a:rPr lang="en-US" dirty="0"/>
              <a:t>?</a:t>
            </a:r>
          </a:p>
          <a:p>
            <a:pPr marL="935037" lvl="3" indent="0"/>
            <a:r>
              <a:rPr lang="en-US" dirty="0"/>
              <a:t>	</a:t>
            </a:r>
            <a:r>
              <a:rPr lang="en-US" dirty="0" err="1"/>
              <a:t>dann</a:t>
            </a:r>
            <a:r>
              <a:rPr lang="en-US" dirty="0"/>
              <a:t> </a:t>
            </a:r>
            <a:r>
              <a:rPr lang="en-US" dirty="0" err="1"/>
              <a:t>sollte</a:t>
            </a:r>
            <a:r>
              <a:rPr lang="en-US" dirty="0"/>
              <a:t> </a:t>
            </a:r>
            <a:r>
              <a:rPr lang="en-US" dirty="0" err="1"/>
              <a:t>es</a:t>
            </a:r>
            <a:r>
              <a:rPr lang="en-US" dirty="0"/>
              <a:t> </a:t>
            </a:r>
            <a:r>
              <a:rPr lang="en-US" dirty="0" err="1"/>
              <a:t>mindestens</a:t>
            </a:r>
            <a:r>
              <a:rPr lang="en-US" dirty="0"/>
              <a:t> 5 </a:t>
            </a:r>
            <a:r>
              <a:rPr lang="en-US" dirty="0" err="1"/>
              <a:t>verschiedene</a:t>
            </a:r>
            <a:r>
              <a:rPr lang="en-US" dirty="0"/>
              <a:t> 	Higgs </a:t>
            </a:r>
            <a:r>
              <a:rPr lang="en-US" dirty="0" err="1"/>
              <a:t>Teilchen</a:t>
            </a:r>
            <a:r>
              <a:rPr lang="en-US" dirty="0"/>
              <a:t> </a:t>
            </a:r>
            <a:r>
              <a:rPr lang="en-US" dirty="0" err="1"/>
              <a:t>geben</a:t>
            </a:r>
            <a:endParaRPr lang="en-US" dirty="0"/>
          </a:p>
          <a:p>
            <a:pPr marL="647700" lvl="2" indent="0">
              <a:buNone/>
            </a:pPr>
            <a:r>
              <a:rPr lang="en-US" dirty="0" err="1"/>
              <a:t>vielleicht</a:t>
            </a:r>
            <a:r>
              <a:rPr lang="en-US" dirty="0"/>
              <a:t> </a:t>
            </a:r>
            <a:r>
              <a:rPr lang="en-US" dirty="0" err="1"/>
              <a:t>haben</a:t>
            </a:r>
            <a:r>
              <a:rPr lang="en-US" dirty="0"/>
              <a:t> </a:t>
            </a:r>
            <a:r>
              <a:rPr lang="en-US" dirty="0" err="1"/>
              <a:t>wir</a:t>
            </a:r>
            <a:r>
              <a:rPr lang="en-US" dirty="0"/>
              <a:t> </a:t>
            </a:r>
            <a:r>
              <a:rPr lang="en-US" dirty="0" err="1"/>
              <a:t>gerade</a:t>
            </a:r>
            <a:r>
              <a:rPr lang="en-US" dirty="0"/>
              <a:t> </a:t>
            </a:r>
            <a:r>
              <a:rPr lang="en-US" dirty="0" err="1"/>
              <a:t>nur</a:t>
            </a:r>
            <a:r>
              <a:rPr lang="en-US" dirty="0"/>
              <a:t> das </a:t>
            </a:r>
            <a:r>
              <a:rPr lang="en-US" dirty="0" err="1"/>
              <a:t>erste</a:t>
            </a:r>
            <a:r>
              <a:rPr lang="en-US" dirty="0"/>
              <a:t> </a:t>
            </a:r>
            <a:r>
              <a:rPr lang="en-US" dirty="0" err="1"/>
              <a:t>gefunden</a:t>
            </a:r>
            <a:r>
              <a:rPr lang="en-US" dirty="0"/>
              <a:t> und </a:t>
            </a:r>
            <a:r>
              <a:rPr lang="en-US" dirty="0" err="1"/>
              <a:t>es</a:t>
            </a:r>
            <a:r>
              <a:rPr lang="en-US" dirty="0"/>
              <a:t> </a:t>
            </a:r>
            <a:r>
              <a:rPr lang="en-US" dirty="0" err="1"/>
              <a:t>kommen</a:t>
            </a:r>
            <a:r>
              <a:rPr lang="en-US" dirty="0"/>
              <a:t> </a:t>
            </a:r>
            <a:r>
              <a:rPr lang="en-US" dirty="0" err="1"/>
              <a:t>noch</a:t>
            </a:r>
            <a:r>
              <a:rPr lang="en-US" dirty="0"/>
              <a:t> </a:t>
            </a:r>
            <a:r>
              <a:rPr lang="en-US" dirty="0" err="1"/>
              <a:t>mehr</a:t>
            </a:r>
            <a:r>
              <a:rPr lang="en-US" dirty="0"/>
              <a:t>…</a:t>
            </a: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336" y="899517"/>
            <a:ext cx="4684836" cy="633233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418891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912" y="971525"/>
            <a:ext cx="1773936" cy="177393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" y="46038"/>
            <a:ext cx="10037415" cy="912812"/>
          </a:xfrm>
        </p:spPr>
        <p:txBody>
          <a:bodyPr/>
          <a:lstStyle/>
          <a:p>
            <a:r>
              <a:rPr lang="en-US" dirty="0" err="1"/>
              <a:t>Nobelpreis</a:t>
            </a:r>
            <a:r>
              <a:rPr lang="en-US" dirty="0"/>
              <a:t> f</a:t>
            </a:r>
            <a:r>
              <a:rPr lang="de-DE" dirty="0" err="1"/>
              <a:t>ür</a:t>
            </a:r>
            <a:r>
              <a:rPr lang="de-DE" dirty="0"/>
              <a:t> Englert und </a:t>
            </a:r>
            <a:r>
              <a:rPr lang="de-DE" dirty="0" err="1"/>
              <a:t>Higgs</a:t>
            </a:r>
            <a:r>
              <a:rPr lang="de-DE" dirty="0"/>
              <a:t> 2013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946" y="2051645"/>
            <a:ext cx="6010503" cy="3384376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504" y="4445824"/>
            <a:ext cx="2438400" cy="24384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794" y="5145533"/>
            <a:ext cx="3073555" cy="1730648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31800" y="971527"/>
            <a:ext cx="7877478" cy="9294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6"/>
                </a:solidFill>
              </a:rPr>
              <a:t>“…for the theoretical discovery of a mechanism that contributes to our understanding</a:t>
            </a:r>
          </a:p>
          <a:p>
            <a:r>
              <a:rPr lang="en-US" sz="1600" dirty="0">
                <a:solidFill>
                  <a:schemeClr val="accent6"/>
                </a:solidFill>
              </a:rPr>
              <a:t> of the origin of mass of subatomic particles, and which recently was confirmed</a:t>
            </a:r>
          </a:p>
          <a:p>
            <a:r>
              <a:rPr lang="en-US" sz="1600" dirty="0">
                <a:solidFill>
                  <a:schemeClr val="accent6"/>
                </a:solidFill>
              </a:rPr>
              <a:t> through </a:t>
            </a:r>
            <a:r>
              <a:rPr lang="en-US" sz="1600" b="1" dirty="0">
                <a:solidFill>
                  <a:schemeClr val="accent6"/>
                </a:solidFill>
              </a:rPr>
              <a:t>the discovery of the predicted fundamental particle</a:t>
            </a:r>
            <a:r>
              <a:rPr lang="en-US" sz="1600" dirty="0">
                <a:solidFill>
                  <a:schemeClr val="accent6"/>
                </a:solidFill>
              </a:rPr>
              <a:t>,</a:t>
            </a:r>
          </a:p>
          <a:p>
            <a:r>
              <a:rPr lang="en-US" sz="1600" dirty="0">
                <a:solidFill>
                  <a:schemeClr val="accent6"/>
                </a:solidFill>
              </a:rPr>
              <a:t> </a:t>
            </a:r>
            <a:r>
              <a:rPr lang="en-US" sz="1600" b="1" dirty="0">
                <a:solidFill>
                  <a:schemeClr val="accent6"/>
                </a:solidFill>
              </a:rPr>
              <a:t>by the ATLAS and CMS experiments at CERN’s Large Hadron Collider.</a:t>
            </a:r>
            <a:r>
              <a:rPr lang="en-US" sz="1600" dirty="0">
                <a:solidFill>
                  <a:schemeClr val="accent6"/>
                </a:solidFill>
              </a:rPr>
              <a:t>”</a:t>
            </a:r>
            <a:endParaRPr lang="en-GB" sz="16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576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" y="46038"/>
            <a:ext cx="10080625" cy="912812"/>
          </a:xfrm>
        </p:spPr>
        <p:txBody>
          <a:bodyPr/>
          <a:lstStyle/>
          <a:p>
            <a:r>
              <a:rPr lang="en-US" dirty="0" err="1"/>
              <a:t>Standardmodell</a:t>
            </a:r>
            <a:r>
              <a:rPr lang="en-US" dirty="0"/>
              <a:t>: </a:t>
            </a:r>
            <a:r>
              <a:rPr lang="en-US" dirty="0" err="1"/>
              <a:t>Teilchenentdeckungen</a:t>
            </a:r>
            <a:endParaRPr lang="en-US" dirty="0"/>
          </a:p>
        </p:txBody>
      </p:sp>
      <p:pic>
        <p:nvPicPr>
          <p:cNvPr id="3" name="Picture 2" descr="timelineofstandardmode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148" y="975121"/>
            <a:ext cx="7556500" cy="62611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7771805" y="4139879"/>
            <a:ext cx="2066591" cy="13480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err="1">
                <a:solidFill>
                  <a:srgbClr val="0000FF"/>
                </a:solidFill>
              </a:rPr>
              <a:t>Ist</a:t>
            </a:r>
            <a:r>
              <a:rPr lang="en-US" b="1">
                <a:solidFill>
                  <a:srgbClr val="0000FF"/>
                </a:solidFill>
              </a:rPr>
              <a:t> dies das</a:t>
            </a:r>
          </a:p>
          <a:p>
            <a:r>
              <a:rPr lang="en-US" b="1" err="1">
                <a:solidFill>
                  <a:srgbClr val="0000FF"/>
                </a:solidFill>
              </a:rPr>
              <a:t>letzte</a:t>
            </a:r>
            <a:r>
              <a:rPr lang="en-US" b="1">
                <a:solidFill>
                  <a:srgbClr val="0000FF"/>
                </a:solidFill>
              </a:rPr>
              <a:t> </a:t>
            </a:r>
            <a:r>
              <a:rPr lang="en-US" b="1" err="1">
                <a:solidFill>
                  <a:srgbClr val="0000FF"/>
                </a:solidFill>
              </a:rPr>
              <a:t>zu</a:t>
            </a:r>
            <a:endParaRPr lang="en-US" b="1">
              <a:solidFill>
                <a:srgbClr val="0000FF"/>
              </a:solidFill>
            </a:endParaRPr>
          </a:p>
          <a:p>
            <a:r>
              <a:rPr lang="en-US" b="1" err="1">
                <a:solidFill>
                  <a:srgbClr val="0000FF"/>
                </a:solidFill>
              </a:rPr>
              <a:t>entdeckende</a:t>
            </a:r>
            <a:endParaRPr lang="en-US" b="1">
              <a:solidFill>
                <a:srgbClr val="0000FF"/>
              </a:solidFill>
            </a:endParaRPr>
          </a:p>
          <a:p>
            <a:r>
              <a:rPr lang="en-US" b="1" err="1">
                <a:solidFill>
                  <a:srgbClr val="0000FF"/>
                </a:solidFill>
              </a:rPr>
              <a:t>Teilchen</a:t>
            </a:r>
            <a:r>
              <a:rPr lang="en-US" b="1">
                <a:solidFill>
                  <a:srgbClr val="0000FF"/>
                </a:solidFill>
              </a:rPr>
              <a:t>?</a:t>
            </a:r>
          </a:p>
        </p:txBody>
      </p:sp>
      <p:sp>
        <p:nvSpPr>
          <p:cNvPr id="5" name="Left Arrow 4"/>
          <p:cNvSpPr/>
          <p:nvPr/>
        </p:nvSpPr>
        <p:spPr bwMode="auto">
          <a:xfrm rot="17814641">
            <a:off x="7443642" y="6006013"/>
            <a:ext cx="1207091" cy="160569"/>
          </a:xfrm>
          <a:prstGeom prst="lef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8B27844-0A74-3E46-B5F9-FA742D8EC5A5}"/>
              </a:ext>
            </a:extLst>
          </p:cNvPr>
          <p:cNvSpPr/>
          <p:nvPr/>
        </p:nvSpPr>
        <p:spPr bwMode="auto">
          <a:xfrm>
            <a:off x="647824" y="6637930"/>
            <a:ext cx="1152128" cy="382267"/>
          </a:xfrm>
          <a:prstGeom prst="ellipse">
            <a:avLst/>
          </a:prstGeom>
          <a:noFill/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48159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" y="46038"/>
            <a:ext cx="10080625" cy="912812"/>
          </a:xfrm>
        </p:spPr>
        <p:txBody>
          <a:bodyPr/>
          <a:lstStyle/>
          <a:p>
            <a:r>
              <a:rPr lang="en-US" dirty="0"/>
              <a:t>CERN </a:t>
            </a:r>
            <a:r>
              <a:rPr lang="en-US" dirty="0" err="1"/>
              <a:t>Organisation</a:t>
            </a:r>
            <a:r>
              <a:rPr lang="en-US" dirty="0"/>
              <a:t>: Council</a:t>
            </a: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>
          <a:xfrm>
            <a:off x="432048" y="946142"/>
            <a:ext cx="9288784" cy="6290081"/>
            <a:chOff x="0" y="-30186"/>
            <a:chExt cx="10080625" cy="682629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" name="Rectangle 5"/>
            <p:cNvSpPr/>
            <p:nvPr/>
          </p:nvSpPr>
          <p:spPr>
            <a:xfrm>
              <a:off x="0" y="-30186"/>
              <a:ext cx="10080625" cy="1905012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00794" tIns="50397" rIns="100794" bIns="50397" rtlCol="0" anchor="ctr"/>
            <a:lstStyle/>
            <a:p>
              <a:pPr algn="ctr"/>
              <a:endParaRPr lang="de-DE">
                <a:solidFill>
                  <a:prstClr val="white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0" y="1874826"/>
              <a:ext cx="10080625" cy="3571896"/>
            </a:xfrm>
            <a:prstGeom prst="rect">
              <a:avLst/>
            </a:prstGeom>
            <a:solidFill>
              <a:schemeClr val="tx1">
                <a:lumMod val="40000"/>
                <a:lumOff val="6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00794" tIns="50397" rIns="100794" bIns="50397" rtlCol="0" anchor="ctr"/>
            <a:lstStyle/>
            <a:p>
              <a:pPr algn="ctr"/>
              <a:endParaRPr lang="de-DE">
                <a:solidFill>
                  <a:prstClr val="white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5446723"/>
              <a:ext cx="10080625" cy="1349383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00794" tIns="50397" rIns="100794" bIns="50397" rtlCol="0" anchor="ctr"/>
            <a:lstStyle/>
            <a:p>
              <a:pPr algn="ctr"/>
              <a:endParaRPr lang="de-DE">
                <a:solidFill>
                  <a:prstClr val="white"/>
                </a:solidFill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312499" y="49190"/>
              <a:ext cx="4604262" cy="793755"/>
            </a:xfrm>
            <a:prstGeom prst="round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00794" tIns="50397" rIns="100794" bIns="50397" rtlCol="0" anchor="ctr"/>
            <a:lstStyle/>
            <a:p>
              <a:pPr algn="ctr"/>
              <a:r>
                <a:rPr lang="de-DE" sz="2600" b="1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CERN Council</a:t>
              </a:r>
            </a:p>
            <a:p>
              <a:pPr algn="ctr"/>
              <a:r>
                <a:rPr lang="de-DE" sz="1500" dirty="0">
                  <a:solidFill>
                    <a:srgbClr val="002060"/>
                  </a:solidFill>
                </a:rPr>
                <a:t>Präsident: </a:t>
              </a:r>
              <a:r>
                <a:rPr lang="de-DE" sz="1500" dirty="0" err="1">
                  <a:solidFill>
                    <a:srgbClr val="002060"/>
                  </a:solidFill>
                </a:rPr>
                <a:t>Eliezer</a:t>
              </a:r>
              <a:r>
                <a:rPr lang="de-DE" sz="1500" dirty="0">
                  <a:solidFill>
                    <a:srgbClr val="002060"/>
                  </a:solidFill>
                </a:rPr>
                <a:t> Rabinovici (IL)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675383" y="49191"/>
              <a:ext cx="4127959" cy="1230862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40000"/>
                    <a:lumOff val="60000"/>
                    <a:tint val="66000"/>
                    <a:satMod val="160000"/>
                  </a:schemeClr>
                </a:gs>
                <a:gs pos="50000">
                  <a:schemeClr val="tx1">
                    <a:lumMod val="40000"/>
                    <a:lumOff val="60000"/>
                    <a:tint val="44500"/>
                    <a:satMod val="160000"/>
                  </a:schemeClr>
                </a:gs>
                <a:gs pos="100000">
                  <a:schemeClr val="tx1">
                    <a:lumMod val="40000"/>
                    <a:lumOff val="60000"/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00794" tIns="50397" rIns="100794" bIns="50397" rtlCol="0" anchor="ctr"/>
            <a:lstStyle/>
            <a:p>
              <a:r>
                <a:rPr lang="de-DE" sz="1300" dirty="0">
                  <a:solidFill>
                    <a:srgbClr val="002060"/>
                  </a:solidFill>
                </a:rPr>
                <a:t>23 Mitgliedsstaaten</a:t>
              </a:r>
            </a:p>
            <a:p>
              <a:r>
                <a:rPr lang="de-DE" sz="1300" dirty="0">
                  <a:solidFill>
                    <a:srgbClr val="002060"/>
                  </a:solidFill>
                </a:rPr>
                <a:t>	2 Delegierte</a:t>
              </a:r>
            </a:p>
            <a:p>
              <a:r>
                <a:rPr lang="de-DE" sz="1300" dirty="0">
                  <a:solidFill>
                    <a:srgbClr val="002060"/>
                  </a:solidFill>
                </a:rPr>
                <a:t>10 Assoziierte Mitgliedsstaaten</a:t>
              </a:r>
            </a:p>
            <a:p>
              <a:r>
                <a:rPr lang="de-DE" sz="1300" dirty="0">
                  <a:solidFill>
                    <a:srgbClr val="002060"/>
                  </a:solidFill>
                </a:rPr>
                <a:t>	 2 Delegierte</a:t>
              </a:r>
            </a:p>
            <a:p>
              <a:r>
                <a:rPr lang="de-DE" sz="1300" dirty="0">
                  <a:solidFill>
                    <a:srgbClr val="002060"/>
                  </a:solidFill>
                </a:rPr>
                <a:t>Ex-Officio Mitglieder</a:t>
              </a:r>
            </a:p>
            <a:p>
              <a:r>
                <a:rPr lang="de-DE" sz="1300" dirty="0">
                  <a:solidFill>
                    <a:srgbClr val="002060"/>
                  </a:solidFill>
                </a:rPr>
                <a:t>Verschiedene Beobachter auf Einladung</a:t>
              </a: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516672" y="2033577"/>
              <a:ext cx="4328140" cy="793755"/>
            </a:xfrm>
            <a:prstGeom prst="round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00794" tIns="50397" rIns="100794" bIns="50397" rtlCol="0" anchor="ctr"/>
            <a:lstStyle/>
            <a:p>
              <a:pPr algn="ctr"/>
              <a:r>
                <a:rPr lang="de-DE" sz="2200" b="1" dirty="0" err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Finance</a:t>
              </a:r>
              <a:r>
                <a:rPr lang="de-DE" sz="2200" b="1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de-DE" sz="2200" b="1" dirty="0" err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Committee</a:t>
              </a:r>
              <a:endParaRPr lang="de-DE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/>
              <a:r>
                <a:rPr lang="de-DE" sz="1500" dirty="0">
                  <a:solidFill>
                    <a:srgbClr val="002060"/>
                  </a:solidFill>
                </a:rPr>
                <a:t>Vorsitzender: Umberto </a:t>
              </a:r>
              <a:r>
                <a:rPr lang="de-DE" sz="1500" dirty="0" err="1">
                  <a:solidFill>
                    <a:srgbClr val="002060"/>
                  </a:solidFill>
                </a:rPr>
                <a:t>Dosselli</a:t>
              </a:r>
              <a:r>
                <a:rPr lang="de-DE" sz="1500" dirty="0">
                  <a:solidFill>
                    <a:srgbClr val="002060"/>
                  </a:solidFill>
                </a:rPr>
                <a:t> (IT)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675383" y="2033580"/>
              <a:ext cx="4127959" cy="1137695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40000"/>
                    <a:lumOff val="60000"/>
                    <a:tint val="66000"/>
                    <a:satMod val="160000"/>
                  </a:schemeClr>
                </a:gs>
                <a:gs pos="50000">
                  <a:schemeClr val="tx1">
                    <a:lumMod val="40000"/>
                    <a:lumOff val="60000"/>
                    <a:tint val="44500"/>
                    <a:satMod val="160000"/>
                  </a:schemeClr>
                </a:gs>
                <a:gs pos="100000">
                  <a:schemeClr val="tx1">
                    <a:lumMod val="40000"/>
                    <a:lumOff val="60000"/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00794" tIns="50397" rIns="100794" bIns="50397" rtlCol="0" anchor="ctr"/>
            <a:lstStyle/>
            <a:p>
              <a:r>
                <a:rPr lang="de-DE" sz="1200" dirty="0">
                  <a:solidFill>
                    <a:srgbClr val="002060"/>
                  </a:solidFill>
                </a:rPr>
                <a:t>22 Mitgliedsstaaten</a:t>
              </a:r>
            </a:p>
            <a:p>
              <a:r>
                <a:rPr lang="de-DE" sz="1200" dirty="0">
                  <a:solidFill>
                    <a:srgbClr val="002060"/>
                  </a:solidFill>
                </a:rPr>
                <a:t>	2 Delegierte</a:t>
              </a:r>
            </a:p>
            <a:p>
              <a:r>
                <a:rPr lang="de-DE" sz="1200" dirty="0">
                  <a:solidFill>
                    <a:srgbClr val="002060"/>
                  </a:solidFill>
                </a:rPr>
                <a:t>5 Assoziierte Mitgliedsstaaten</a:t>
              </a:r>
            </a:p>
            <a:p>
              <a:r>
                <a:rPr lang="de-DE" sz="1200" dirty="0">
                  <a:solidFill>
                    <a:srgbClr val="002060"/>
                  </a:solidFill>
                </a:rPr>
                <a:t>	 2 Delegierte</a:t>
              </a:r>
            </a:p>
            <a:p>
              <a:r>
                <a:rPr lang="de-DE" sz="1200" dirty="0">
                  <a:solidFill>
                    <a:srgbClr val="002060"/>
                  </a:solidFill>
                </a:rPr>
                <a:t>Ex-Officio Mitglieder</a:t>
              </a:r>
            </a:p>
            <a:p>
              <a:r>
                <a:rPr lang="de-DE" sz="1200" dirty="0">
                  <a:solidFill>
                    <a:srgbClr val="002060"/>
                  </a:solidFill>
                </a:rPr>
                <a:t>Verschiedene Beobachter auf Einladung</a:t>
              </a: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516672" y="3753397"/>
              <a:ext cx="4328140" cy="793755"/>
            </a:xfrm>
            <a:prstGeom prst="round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00794" tIns="50397" rIns="100794" bIns="50397" rtlCol="0" anchor="ctr"/>
            <a:lstStyle/>
            <a:p>
              <a:pPr algn="ctr"/>
              <a:r>
                <a:rPr lang="de-DE" sz="2200" b="1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Scientific </a:t>
              </a:r>
              <a:r>
                <a:rPr lang="de-DE" sz="2200" b="1" dirty="0" err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Policy</a:t>
              </a:r>
              <a:r>
                <a:rPr lang="de-DE" sz="2200" b="1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de-DE" sz="2200" b="1" dirty="0" err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Committee</a:t>
              </a:r>
              <a:endParaRPr lang="de-DE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/>
              <a:r>
                <a:rPr lang="de-DE" sz="1500" dirty="0">
                  <a:solidFill>
                    <a:srgbClr val="002060"/>
                  </a:solidFill>
                </a:rPr>
                <a:t>Vorsitzender: Leonid </a:t>
              </a:r>
              <a:r>
                <a:rPr lang="de-DE" sz="1500" dirty="0" err="1">
                  <a:solidFill>
                    <a:srgbClr val="002060"/>
                  </a:solidFill>
                </a:rPr>
                <a:t>Rivkin</a:t>
              </a:r>
              <a:r>
                <a:rPr lang="de-DE" sz="1500" dirty="0">
                  <a:solidFill>
                    <a:srgbClr val="002060"/>
                  </a:solidFill>
                </a:rPr>
                <a:t> (CH)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675383" y="3753399"/>
              <a:ext cx="4127959" cy="1098551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40000"/>
                    <a:lumOff val="60000"/>
                    <a:tint val="66000"/>
                    <a:satMod val="160000"/>
                  </a:schemeClr>
                </a:gs>
                <a:gs pos="50000">
                  <a:schemeClr val="tx1">
                    <a:lumMod val="40000"/>
                    <a:lumOff val="60000"/>
                    <a:tint val="44500"/>
                    <a:satMod val="160000"/>
                  </a:schemeClr>
                </a:gs>
                <a:gs pos="100000">
                  <a:schemeClr val="tx1">
                    <a:lumMod val="40000"/>
                    <a:lumOff val="60000"/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00794" tIns="50397" rIns="100794" bIns="50397" rtlCol="0" anchor="ctr"/>
            <a:lstStyle/>
            <a:p>
              <a:r>
                <a:rPr lang="de-DE" sz="1200" dirty="0">
                  <a:solidFill>
                    <a:srgbClr val="002060"/>
                  </a:solidFill>
                </a:rPr>
                <a:t>16 individuelle Mitglieder</a:t>
              </a:r>
            </a:p>
            <a:p>
              <a:r>
                <a:rPr lang="de-DE" sz="1200" dirty="0">
                  <a:solidFill>
                    <a:srgbClr val="002060"/>
                  </a:solidFill>
                </a:rPr>
                <a:t>Ex-Officio Mitglieder</a:t>
              </a:r>
            </a:p>
            <a:p>
              <a:r>
                <a:rPr lang="de-DE" sz="1200" dirty="0">
                  <a:solidFill>
                    <a:srgbClr val="002060"/>
                  </a:solidFill>
                </a:rPr>
                <a:t>	Vorsitzende der Experiment- und </a:t>
              </a:r>
              <a:br>
                <a:rPr lang="de-DE" sz="1200" dirty="0">
                  <a:solidFill>
                    <a:srgbClr val="002060"/>
                  </a:solidFill>
                </a:rPr>
              </a:br>
              <a:r>
                <a:rPr lang="de-DE" sz="1200" dirty="0">
                  <a:solidFill>
                    <a:srgbClr val="002060"/>
                  </a:solidFill>
                </a:rPr>
                <a:t>	Beschleuniger-Komitees</a:t>
              </a:r>
            </a:p>
            <a:p>
              <a:r>
                <a:rPr lang="de-DE" sz="1200" dirty="0">
                  <a:solidFill>
                    <a:srgbClr val="002060"/>
                  </a:solidFill>
                </a:rPr>
                <a:t>	mehrere ständig Eingeladene</a:t>
              </a:r>
            </a:p>
            <a:p>
              <a:r>
                <a:rPr lang="de-DE" sz="1200" dirty="0">
                  <a:solidFill>
                    <a:srgbClr val="002060"/>
                  </a:solidFill>
                </a:rPr>
                <a:t>	u.a. Generaldirektor</a:t>
              </a: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234170" y="5724537"/>
              <a:ext cx="4604262" cy="793755"/>
            </a:xfrm>
            <a:prstGeom prst="round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00794" tIns="50397" rIns="100794" bIns="50397" rtlCol="0" anchor="ctr"/>
            <a:lstStyle/>
            <a:p>
              <a:pPr algn="ctr"/>
              <a:r>
                <a:rPr lang="de-DE" sz="2200" b="1" dirty="0" err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Tripartite</a:t>
              </a:r>
              <a:r>
                <a:rPr lang="de-DE" sz="2200" b="1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de-DE" sz="2200" b="1" dirty="0" err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Employment</a:t>
              </a:r>
              <a:r>
                <a:rPr lang="de-DE" sz="2200" b="1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Forum</a:t>
              </a:r>
            </a:p>
            <a:p>
              <a:pPr algn="ctr"/>
              <a:r>
                <a:rPr lang="de-DE" sz="1500" dirty="0">
                  <a:solidFill>
                    <a:srgbClr val="002060"/>
                  </a:solidFill>
                </a:rPr>
                <a:t>Vorsitzender: </a:t>
              </a:r>
              <a:r>
                <a:rPr lang="de-DE" sz="1500" dirty="0" err="1">
                  <a:solidFill>
                    <a:srgbClr val="002060"/>
                  </a:solidFill>
                </a:rPr>
                <a:t>Barbro</a:t>
              </a:r>
              <a:r>
                <a:rPr lang="de-DE" sz="1500" dirty="0">
                  <a:solidFill>
                    <a:srgbClr val="002060"/>
                  </a:solidFill>
                </a:rPr>
                <a:t> </a:t>
              </a:r>
              <a:r>
                <a:rPr lang="de-DE" sz="1500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Å</a:t>
              </a:r>
              <a:r>
                <a:rPr lang="de-DE" sz="1500" dirty="0">
                  <a:solidFill>
                    <a:srgbClr val="002060"/>
                  </a:solidFill>
                </a:rPr>
                <a:t>sman (SE)</a:t>
              </a: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5040311" y="5724537"/>
              <a:ext cx="5001182" cy="793755"/>
            </a:xfrm>
            <a:prstGeom prst="round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00794" tIns="50397" rIns="100794" bIns="50397" rtlCol="0" anchor="ctr"/>
            <a:lstStyle/>
            <a:p>
              <a:pPr algn="ctr"/>
              <a:r>
                <a:rPr lang="de-DE" sz="2200" b="1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Pension Fund </a:t>
              </a:r>
              <a:r>
                <a:rPr lang="de-DE" sz="2200" b="1" dirty="0" err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Governing</a:t>
              </a:r>
              <a:r>
                <a:rPr lang="de-DE" sz="2200" b="1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Board</a:t>
              </a:r>
            </a:p>
            <a:p>
              <a:pPr algn="ctr"/>
              <a:r>
                <a:rPr lang="de-DE" sz="1500" dirty="0">
                  <a:solidFill>
                    <a:srgbClr val="002060"/>
                  </a:solidFill>
                </a:rPr>
                <a:t>Vorsitzender: Ossi </a:t>
              </a:r>
              <a:r>
                <a:rPr lang="de-DE" sz="1500" dirty="0" err="1">
                  <a:solidFill>
                    <a:srgbClr val="002060"/>
                  </a:solidFill>
                </a:rPr>
                <a:t>Malmberg</a:t>
              </a:r>
              <a:r>
                <a:rPr lang="de-DE" sz="1500" dirty="0">
                  <a:solidFill>
                    <a:srgbClr val="002060"/>
                  </a:solidFill>
                </a:rPr>
                <a:t> (FI)</a:t>
              </a:r>
            </a:p>
          </p:txBody>
        </p:sp>
        <p:cxnSp>
          <p:nvCxnSpPr>
            <p:cNvPr id="17" name="Elbow Connector 16"/>
            <p:cNvCxnSpPr/>
            <p:nvPr/>
          </p:nvCxnSpPr>
          <p:spPr>
            <a:xfrm rot="5400000">
              <a:off x="777419" y="583910"/>
              <a:ext cx="1587510" cy="2104155"/>
            </a:xfrm>
            <a:prstGeom prst="bentConnector4">
              <a:avLst>
                <a:gd name="adj1" fmla="val 37500"/>
                <a:gd name="adj2" fmla="val 111790"/>
              </a:avLst>
            </a:prstGeom>
            <a:ln>
              <a:solidFill>
                <a:srgbClr val="00206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Elbow Connector 18"/>
            <p:cNvCxnSpPr/>
            <p:nvPr/>
          </p:nvCxnSpPr>
          <p:spPr>
            <a:xfrm rot="5400000" flipH="1" flipV="1">
              <a:off x="5038602" y="3201526"/>
              <a:ext cx="13783" cy="5004601"/>
            </a:xfrm>
            <a:prstGeom prst="bentConnector3">
              <a:avLst>
                <a:gd name="adj1" fmla="val 1800000"/>
              </a:avLst>
            </a:prstGeom>
            <a:ln>
              <a:solidFill>
                <a:srgbClr val="00206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277283" y="5463079"/>
              <a:ext cx="4763029" cy="0"/>
            </a:xfrm>
            <a:prstGeom prst="line">
              <a:avLst/>
            </a:prstGeom>
            <a:ln>
              <a:solidFill>
                <a:srgbClr val="00206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Oval 1"/>
          <p:cNvSpPr/>
          <p:nvPr/>
        </p:nvSpPr>
        <p:spPr bwMode="auto">
          <a:xfrm>
            <a:off x="688512" y="874134"/>
            <a:ext cx="4351800" cy="1033497"/>
          </a:xfrm>
          <a:prstGeom prst="ellipse">
            <a:avLst/>
          </a:prstGeom>
          <a:noFill/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1429" y="2701514"/>
            <a:ext cx="4379403" cy="29226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28" name="Straight Connector 27"/>
          <p:cNvCxnSpPr/>
          <p:nvPr/>
        </p:nvCxnSpPr>
        <p:spPr bwMode="auto">
          <a:xfrm>
            <a:off x="684000" y="3203773"/>
            <a:ext cx="0" cy="2808312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Connector 29"/>
          <p:cNvCxnSpPr>
            <a:endCxn id="13" idx="1"/>
          </p:cNvCxnSpPr>
          <p:nvPr/>
        </p:nvCxnSpPr>
        <p:spPr bwMode="auto">
          <a:xfrm>
            <a:off x="684000" y="4798223"/>
            <a:ext cx="224135" cy="1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6C90795C-BA50-6144-AB76-6B033B4A0B27}"/>
              </a:ext>
            </a:extLst>
          </p:cNvPr>
          <p:cNvGrpSpPr/>
          <p:nvPr/>
        </p:nvGrpSpPr>
        <p:grpSpPr>
          <a:xfrm>
            <a:off x="5661625" y="1174335"/>
            <a:ext cx="3988161" cy="2404864"/>
            <a:chOff x="5661625" y="1174335"/>
            <a:chExt cx="3988161" cy="2404864"/>
          </a:xfrm>
        </p:grpSpPr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id="{6138BCDF-5B8F-7840-B5E2-09ACB2BCB509}"/>
                </a:ext>
              </a:extLst>
            </p:cNvPr>
            <p:cNvSpPr/>
            <p:nvPr/>
          </p:nvSpPr>
          <p:spPr>
            <a:xfrm>
              <a:off x="5661625" y="2847794"/>
              <a:ext cx="3988161" cy="731405"/>
            </a:xfrm>
            <a:prstGeom prst="round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00794" tIns="50397" rIns="100794" bIns="50397" rtlCol="0" anchor="ctr"/>
            <a:lstStyle/>
            <a:p>
              <a:pPr algn="ctr"/>
              <a:r>
                <a:rPr lang="de-DE" sz="1800" b="1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Deutsche Delegierte:</a:t>
              </a:r>
            </a:p>
            <a:p>
              <a:pPr algn="ctr"/>
              <a:r>
                <a:rPr lang="de-DE" sz="1400" dirty="0">
                  <a:solidFill>
                    <a:srgbClr val="002060"/>
                  </a:solidFill>
                </a:rPr>
                <a:t>Volkmar Dietz (BMBF)</a:t>
              </a:r>
            </a:p>
            <a:p>
              <a:pPr algn="ctr"/>
              <a:r>
                <a:rPr lang="de-DE" sz="1400" dirty="0">
                  <a:solidFill>
                    <a:srgbClr val="002060"/>
                  </a:solidFill>
                </a:rPr>
                <a:t>Klaus Desch (Universität Bonn)</a:t>
              </a: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B8C4ADD3-BCA2-AD4D-B676-D93E52681999}"/>
                </a:ext>
              </a:extLst>
            </p:cNvPr>
            <p:cNvSpPr/>
            <p:nvPr/>
          </p:nvSpPr>
          <p:spPr bwMode="auto">
            <a:xfrm>
              <a:off x="6048424" y="1174335"/>
              <a:ext cx="1224136" cy="283791"/>
            </a:xfrm>
            <a:prstGeom prst="ellipse">
              <a:avLst/>
            </a:prstGeom>
            <a:noFill/>
            <a:ln w="476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Straight Connector 24">
              <a:extLst>
                <a:ext uri="{FF2B5EF4-FFF2-40B4-BE49-F238E27FC236}">
                  <a16:creationId xmlns:a16="http://schemas.microsoft.com/office/drawing/2014/main" id="{11EC40DF-60A6-9E4F-8374-B80D711A6A29}"/>
                </a:ext>
              </a:extLst>
            </p:cNvPr>
            <p:cNvSpPr/>
            <p:nvPr/>
          </p:nvSpPr>
          <p:spPr>
            <a:xfrm>
              <a:off x="6624488" y="1568903"/>
              <a:ext cx="0" cy="1204619"/>
            </a:xfrm>
            <a:prstGeom prst="line">
              <a:avLst/>
            </a:prstGeom>
            <a:noFill/>
            <a:ln w="36720">
              <a:solidFill>
                <a:srgbClr val="FF0000"/>
              </a:solidFill>
              <a:prstDash val="soli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lIns="18360" tIns="18360" rIns="18360" bIns="1836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5924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/>
              <a:t>Jenseits</a:t>
            </a:r>
            <a:r>
              <a:rPr lang="en-US" altLang="en-US" dirty="0"/>
              <a:t> des </a:t>
            </a:r>
            <a:r>
              <a:rPr lang="en-US" altLang="en-US" dirty="0" err="1"/>
              <a:t>Standardmodells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Im</a:t>
            </a:r>
            <a:r>
              <a:rPr lang="en-GB" dirty="0"/>
              <a:t> </a:t>
            </a:r>
            <a:r>
              <a:rPr lang="en-GB" dirty="0" err="1"/>
              <a:t>Standardmodell</a:t>
            </a:r>
            <a:endParaRPr lang="en-GB" dirty="0"/>
          </a:p>
          <a:p>
            <a:pPr lvl="1"/>
            <a:r>
              <a:rPr lang="en-GB" dirty="0" err="1">
                <a:solidFill>
                  <a:schemeClr val="accent1">
                    <a:lumMod val="50000"/>
                  </a:schemeClr>
                </a:solidFill>
              </a:rPr>
              <a:t>Materieteilchen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 = </a:t>
            </a:r>
            <a:r>
              <a:rPr lang="en-GB" dirty="0" err="1">
                <a:solidFill>
                  <a:schemeClr val="accent1">
                    <a:lumMod val="50000"/>
                  </a:schemeClr>
                </a:solidFill>
              </a:rPr>
              <a:t>Fermionen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 (Spin ½), </a:t>
            </a:r>
            <a:r>
              <a:rPr lang="en-GB" dirty="0" err="1">
                <a:solidFill>
                  <a:schemeClr val="accent1">
                    <a:lumMod val="50000"/>
                  </a:schemeClr>
                </a:solidFill>
              </a:rPr>
              <a:t>Kraftteilchen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 = </a:t>
            </a:r>
            <a:r>
              <a:rPr lang="en-GB" dirty="0" err="1">
                <a:solidFill>
                  <a:schemeClr val="accent1">
                    <a:lumMod val="50000"/>
                  </a:schemeClr>
                </a:solidFill>
              </a:rPr>
              <a:t>Bosonen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 (Spin 1)</a:t>
            </a:r>
          </a:p>
          <a:p>
            <a:pPr lvl="1"/>
            <a:r>
              <a:rPr lang="en-GB" dirty="0" err="1"/>
              <a:t>Warum</a:t>
            </a:r>
            <a:r>
              <a:rPr lang="en-GB" dirty="0"/>
              <a:t> </a:t>
            </a:r>
            <a:r>
              <a:rPr lang="en-GB" dirty="0" err="1"/>
              <a:t>diese</a:t>
            </a:r>
            <a:r>
              <a:rPr lang="en-GB" dirty="0"/>
              <a:t> </a:t>
            </a:r>
            <a:r>
              <a:rPr lang="en-GB" dirty="0" err="1"/>
              <a:t>Asymmetrie</a:t>
            </a:r>
            <a:r>
              <a:rPr lang="en-GB" dirty="0"/>
              <a:t> (</a:t>
            </a:r>
            <a:r>
              <a:rPr lang="en-GB" dirty="0" err="1"/>
              <a:t>Fermionen</a:t>
            </a:r>
            <a:r>
              <a:rPr lang="en-GB" dirty="0"/>
              <a:t> – </a:t>
            </a:r>
            <a:r>
              <a:rPr lang="en-GB" dirty="0" err="1"/>
              <a:t>Bosonen</a:t>
            </a:r>
            <a:r>
              <a:rPr lang="en-GB" dirty="0"/>
              <a:t>)?</a:t>
            </a:r>
          </a:p>
          <a:p>
            <a:r>
              <a:rPr lang="en-GB" dirty="0" err="1"/>
              <a:t>Erweiterung</a:t>
            </a:r>
            <a:r>
              <a:rPr lang="en-GB" dirty="0"/>
              <a:t> des </a:t>
            </a:r>
            <a:r>
              <a:rPr lang="en-GB" dirty="0" err="1"/>
              <a:t>Standardmodells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neue</a:t>
            </a:r>
            <a:r>
              <a:rPr lang="en-GB" dirty="0"/>
              <a:t> </a:t>
            </a:r>
            <a:r>
              <a:rPr lang="en-GB" dirty="0" err="1"/>
              <a:t>Symmetrie</a:t>
            </a:r>
            <a:r>
              <a:rPr lang="en-GB" dirty="0"/>
              <a:t>: </a:t>
            </a:r>
            <a:r>
              <a:rPr lang="en-GB" dirty="0" err="1"/>
              <a:t>Supersymmetrie</a:t>
            </a:r>
            <a:r>
              <a:rPr lang="en-GB" dirty="0"/>
              <a:t> (SUSY)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SUSY </a:t>
            </a:r>
            <a:r>
              <a:rPr lang="en-GB" dirty="0" err="1">
                <a:solidFill>
                  <a:srgbClr val="FF0000"/>
                </a:solidFill>
              </a:rPr>
              <a:t>Materieteilchen</a:t>
            </a:r>
            <a:r>
              <a:rPr lang="en-GB" dirty="0">
                <a:solidFill>
                  <a:srgbClr val="FF0000"/>
                </a:solidFill>
              </a:rPr>
              <a:t> = </a:t>
            </a:r>
            <a:r>
              <a:rPr lang="en-GB" dirty="0" err="1">
                <a:solidFill>
                  <a:srgbClr val="FF0000"/>
                </a:solidFill>
              </a:rPr>
              <a:t>Bosonen</a:t>
            </a:r>
            <a:r>
              <a:rPr lang="en-GB" dirty="0">
                <a:solidFill>
                  <a:srgbClr val="FF0000"/>
                </a:solidFill>
              </a:rPr>
              <a:t>, SUSY </a:t>
            </a:r>
            <a:r>
              <a:rPr lang="en-GB" dirty="0" err="1">
                <a:solidFill>
                  <a:srgbClr val="FF0000"/>
                </a:solidFill>
              </a:rPr>
              <a:t>Kraftteilchen</a:t>
            </a:r>
            <a:r>
              <a:rPr lang="en-GB" dirty="0">
                <a:solidFill>
                  <a:srgbClr val="FF0000"/>
                </a:solidFill>
              </a:rPr>
              <a:t> = </a:t>
            </a:r>
            <a:r>
              <a:rPr lang="en-GB" dirty="0" err="1">
                <a:solidFill>
                  <a:srgbClr val="FF0000"/>
                </a:solidFill>
              </a:rPr>
              <a:t>Fermionen</a:t>
            </a:r>
            <a:endParaRPr lang="en-GB" dirty="0">
              <a:solidFill>
                <a:srgbClr val="FF0000"/>
              </a:solidFill>
            </a:endParaRPr>
          </a:p>
          <a:p>
            <a:pPr lvl="1"/>
            <a:r>
              <a:rPr lang="en-GB" dirty="0" err="1"/>
              <a:t>Verdopplung</a:t>
            </a:r>
            <a:r>
              <a:rPr lang="en-GB" dirty="0"/>
              <a:t> </a:t>
            </a:r>
            <a:r>
              <a:rPr lang="en-GB" dirty="0" err="1"/>
              <a:t>aller</a:t>
            </a:r>
            <a:r>
              <a:rPr lang="en-GB" dirty="0"/>
              <a:t> </a:t>
            </a:r>
            <a:r>
              <a:rPr lang="en-GB" dirty="0" err="1"/>
              <a:t>bisherigen</a:t>
            </a:r>
            <a:r>
              <a:rPr lang="en-GB" dirty="0"/>
              <a:t> </a:t>
            </a:r>
            <a:r>
              <a:rPr lang="en-GB" dirty="0" err="1"/>
              <a:t>Elementarteilchen</a:t>
            </a:r>
            <a:endParaRPr lang="en-GB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93"/>
          <a:stretch>
            <a:fillRect/>
          </a:stretch>
        </p:blipFill>
        <p:spPr bwMode="auto">
          <a:xfrm>
            <a:off x="2260600" y="4414663"/>
            <a:ext cx="1927225" cy="1716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 t="12993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2800" y="4394026"/>
            <a:ext cx="1981200" cy="1716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85825" y="6210126"/>
            <a:ext cx="3043238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2" tIns="55860" rIns="89982" bIns="4679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 defTabSz="449170" hangingPunct="0">
              <a:lnSpc>
                <a:spcPct val="96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800">
                <a:solidFill>
                  <a:srgbClr val="0000FF"/>
                </a:solidFill>
                <a:latin typeface="Luxi Sans" charset="0"/>
              </a:rPr>
              <a:t>Neue Quantenzahl R-parity: </a:t>
            </a: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6143451"/>
            <a:ext cx="1974850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5792788" y="6106938"/>
            <a:ext cx="2366962" cy="636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2" tIns="55860" rIns="89982" bIns="4679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 defTabSz="449170" hangingPunct="0">
              <a:lnSpc>
                <a:spcPct val="96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de-DE" sz="1800">
                <a:latin typeface="Luxi Sans" charset="0"/>
              </a:rPr>
              <a:t>=  </a:t>
            </a:r>
            <a:r>
              <a:rPr lang="en-US" sz="1800">
                <a:solidFill>
                  <a:srgbClr val="0000FF"/>
                </a:solidFill>
                <a:latin typeface="Luxi Sans" charset="0"/>
              </a:rPr>
              <a:t>+1  SM Teilchen</a:t>
            </a:r>
          </a:p>
          <a:p>
            <a:pPr defTabSz="449170" hangingPunct="0">
              <a:lnSpc>
                <a:spcPct val="96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800">
                <a:latin typeface="Luxi Sans" charset="0"/>
              </a:rPr>
              <a:t>    </a:t>
            </a:r>
            <a:r>
              <a:rPr lang="en-US" sz="1800">
                <a:solidFill>
                  <a:srgbClr val="FF0000"/>
                </a:solidFill>
                <a:latin typeface="Luxi Sans" charset="0"/>
              </a:rPr>
              <a:t>- 1  SUSY Teilchen </a:t>
            </a:r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740097" y="6849888"/>
            <a:ext cx="8548687" cy="314325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19579" rIns="8998" bIns="8998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 defTabSz="449170" hangingPunct="0">
              <a:lnSpc>
                <a:spcPct val="96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400" b="1" dirty="0">
                <a:solidFill>
                  <a:srgbClr val="0000FF"/>
                </a:solidFill>
                <a:latin typeface="Luxi Sans" charset="0"/>
              </a:rPr>
              <a:t>  </a:t>
            </a:r>
            <a:r>
              <a:rPr lang="en-US" sz="2000" b="1" dirty="0" err="1">
                <a:solidFill>
                  <a:srgbClr val="0000FF"/>
                </a:solidFill>
                <a:latin typeface="Luxi Sans" charset="0"/>
              </a:rPr>
              <a:t>Wenn</a:t>
            </a:r>
            <a:r>
              <a:rPr lang="en-US" sz="2000" b="1" dirty="0">
                <a:solidFill>
                  <a:srgbClr val="0000FF"/>
                </a:solidFill>
                <a:latin typeface="Luxi Sans" charset="0"/>
              </a:rPr>
              <a:t> R-parity </a:t>
            </a:r>
            <a:r>
              <a:rPr lang="en-US" sz="2000" b="1" dirty="0" err="1">
                <a:solidFill>
                  <a:srgbClr val="0000FF"/>
                </a:solidFill>
                <a:latin typeface="Luxi Sans" charset="0"/>
              </a:rPr>
              <a:t>erhalten</a:t>
            </a:r>
            <a:r>
              <a:rPr lang="en-US" sz="2000" b="1" dirty="0">
                <a:solidFill>
                  <a:srgbClr val="0000FF"/>
                </a:solidFill>
                <a:latin typeface="Luxi Sans" charset="0"/>
              </a:rPr>
              <a:t>: </a:t>
            </a:r>
            <a:r>
              <a:rPr lang="en-US" sz="2000" b="1" dirty="0" err="1">
                <a:solidFill>
                  <a:srgbClr val="0000FF"/>
                </a:solidFill>
                <a:latin typeface="Luxi Sans" charset="0"/>
              </a:rPr>
              <a:t>Leichtestes</a:t>
            </a:r>
            <a:r>
              <a:rPr lang="en-US" sz="2000" b="1" dirty="0">
                <a:solidFill>
                  <a:srgbClr val="0000FF"/>
                </a:solidFill>
                <a:latin typeface="Luxi Sans" charset="0"/>
              </a:rPr>
              <a:t> SUSY </a:t>
            </a:r>
            <a:r>
              <a:rPr lang="en-US" sz="2000" b="1" dirty="0" err="1">
                <a:solidFill>
                  <a:srgbClr val="0000FF"/>
                </a:solidFill>
                <a:latin typeface="Luxi Sans" charset="0"/>
              </a:rPr>
              <a:t>Teilchen</a:t>
            </a:r>
            <a:r>
              <a:rPr lang="en-US" sz="2000" b="1" dirty="0">
                <a:solidFill>
                  <a:srgbClr val="0000FF"/>
                </a:solidFill>
                <a:latin typeface="Luxi Sans" charset="0"/>
              </a:rPr>
              <a:t> (LSP) </a:t>
            </a:r>
            <a:r>
              <a:rPr lang="en-US" sz="2000" b="1" dirty="0">
                <a:solidFill>
                  <a:srgbClr val="FF0000"/>
                </a:solidFill>
                <a:latin typeface="Luxi Sans" charset="0"/>
              </a:rPr>
              <a:t>STABIL</a:t>
            </a:r>
            <a:r>
              <a:rPr lang="en-US" sz="2000" b="1" dirty="0">
                <a:solidFill>
                  <a:srgbClr val="0000FF"/>
                </a:solidFill>
                <a:latin typeface="Luxi Sans" charset="0"/>
              </a:rPr>
              <a:t>(!!!) </a:t>
            </a:r>
          </a:p>
        </p:txBody>
      </p:sp>
    </p:spTree>
    <p:extLst>
      <p:ext uri="{BB962C8B-B14F-4D97-AF65-F5344CB8AC3E}">
        <p14:creationId xmlns:p14="http://schemas.microsoft.com/office/powerpoint/2010/main" val="266633466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Bestandteile des Universums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Parameter </a:t>
            </a:r>
            <a:r>
              <a:rPr lang="en-US" dirty="0" err="1"/>
              <a:t>basierend</a:t>
            </a:r>
            <a:r>
              <a:rPr lang="en-US" dirty="0"/>
              <a:t> auf </a:t>
            </a:r>
            <a:r>
              <a:rPr lang="en-US" dirty="0" err="1"/>
              <a:t>Daten</a:t>
            </a:r>
            <a:r>
              <a:rPr lang="en-US" dirty="0"/>
              <a:t> von Planck + WMAP </a:t>
            </a:r>
            <a:r>
              <a:rPr lang="en-US" dirty="0" err="1"/>
              <a:t>polarisation</a:t>
            </a:r>
            <a:r>
              <a:rPr lang="en-US" dirty="0"/>
              <a:t> + </a:t>
            </a:r>
            <a:r>
              <a:rPr lang="en-US" dirty="0" err="1"/>
              <a:t>highL</a:t>
            </a:r>
            <a:r>
              <a:rPr lang="en-US" dirty="0"/>
              <a:t> + BAO</a:t>
            </a:r>
            <a:endParaRPr lang="de-DE" baseline="30000" dirty="0"/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872" y="2771725"/>
            <a:ext cx="4248472" cy="422550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6665621" y="1763615"/>
            <a:ext cx="1903085" cy="563231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800" b="1" err="1">
                <a:solidFill>
                  <a:srgbClr val="0000FF"/>
                </a:solidFill>
              </a:rPr>
              <a:t>Dunkle</a:t>
            </a:r>
            <a:r>
              <a:rPr lang="en-US" sz="1800" b="1">
                <a:solidFill>
                  <a:srgbClr val="0000FF"/>
                </a:solidFill>
              </a:rPr>
              <a:t> </a:t>
            </a:r>
            <a:r>
              <a:rPr lang="en-US" sz="1800" b="1" err="1">
                <a:solidFill>
                  <a:srgbClr val="0000FF"/>
                </a:solidFill>
              </a:rPr>
              <a:t>Materie</a:t>
            </a:r>
            <a:r>
              <a:rPr lang="en-US" sz="1800" b="1">
                <a:solidFill>
                  <a:srgbClr val="0000FF"/>
                </a:solidFill>
              </a:rPr>
              <a:t>:</a:t>
            </a:r>
          </a:p>
          <a:p>
            <a:r>
              <a:rPr lang="en-US" sz="1800" b="1">
                <a:solidFill>
                  <a:srgbClr val="0000FF"/>
                </a:solidFill>
              </a:rPr>
              <a:t>25.7% </a:t>
            </a:r>
            <a:r>
              <a:rPr lang="en-US" sz="1800" b="1">
                <a:solidFill>
                  <a:srgbClr val="0000FF"/>
                </a:solidFill>
                <a:latin typeface="Arial"/>
                <a:cs typeface="Arial"/>
              </a:rPr>
              <a:t>± </a:t>
            </a:r>
            <a:r>
              <a:rPr lang="en-US" sz="1800" b="1">
                <a:solidFill>
                  <a:srgbClr val="0000FF"/>
                </a:solidFill>
              </a:rPr>
              <a:t>0.4%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56536" y="5580039"/>
            <a:ext cx="2569934" cy="563231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800" b="1" dirty="0" err="1">
                <a:solidFill>
                  <a:srgbClr val="FF0000"/>
                </a:solidFill>
              </a:rPr>
              <a:t>Gewöhnliche</a:t>
            </a:r>
            <a:r>
              <a:rPr lang="en-US" sz="1800" b="1" dirty="0">
                <a:solidFill>
                  <a:srgbClr val="FF0000"/>
                </a:solidFill>
              </a:rPr>
              <a:t> </a:t>
            </a:r>
            <a:r>
              <a:rPr lang="en-US" sz="1800" b="1" dirty="0" err="1">
                <a:solidFill>
                  <a:srgbClr val="FF0000"/>
                </a:solidFill>
              </a:rPr>
              <a:t>Materie</a:t>
            </a:r>
            <a:r>
              <a:rPr lang="en-US" sz="1800" b="1" dirty="0">
                <a:solidFill>
                  <a:srgbClr val="FF0000"/>
                </a:solidFill>
              </a:rPr>
              <a:t>:</a:t>
            </a:r>
          </a:p>
          <a:p>
            <a:r>
              <a:rPr lang="en-US" sz="1800" b="1" dirty="0">
                <a:solidFill>
                  <a:srgbClr val="FF0000"/>
                </a:solidFill>
              </a:rPr>
              <a:t>4.82% </a:t>
            </a:r>
            <a:r>
              <a:rPr lang="en-US" sz="1800" b="1" dirty="0">
                <a:solidFill>
                  <a:srgbClr val="FF0000"/>
                </a:solidFill>
                <a:latin typeface="Arial"/>
                <a:cs typeface="Arial"/>
              </a:rPr>
              <a:t>± </a:t>
            </a:r>
            <a:r>
              <a:rPr lang="en-US" sz="1800" b="1" dirty="0">
                <a:solidFill>
                  <a:srgbClr val="FF0000"/>
                </a:solidFill>
              </a:rPr>
              <a:t>0.05%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1332" y="2346984"/>
            <a:ext cx="1941557" cy="563231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800" b="1" err="1">
                <a:solidFill>
                  <a:schemeClr val="tx1"/>
                </a:solidFill>
              </a:rPr>
              <a:t>Dunkle</a:t>
            </a:r>
            <a:r>
              <a:rPr lang="en-US" sz="1800" b="1">
                <a:solidFill>
                  <a:schemeClr val="tx1"/>
                </a:solidFill>
              </a:rPr>
              <a:t> </a:t>
            </a:r>
            <a:r>
              <a:rPr lang="en-US" sz="1800" b="1" err="1">
                <a:solidFill>
                  <a:schemeClr val="tx1"/>
                </a:solidFill>
              </a:rPr>
              <a:t>Energie</a:t>
            </a:r>
            <a:r>
              <a:rPr lang="en-US" sz="1800" b="1">
                <a:solidFill>
                  <a:schemeClr val="tx1"/>
                </a:solidFill>
              </a:rPr>
              <a:t>:</a:t>
            </a:r>
          </a:p>
          <a:p>
            <a:r>
              <a:rPr lang="en-US" sz="1800" b="1">
                <a:solidFill>
                  <a:schemeClr val="tx1"/>
                </a:solidFill>
              </a:rPr>
              <a:t>69.2% </a:t>
            </a:r>
            <a:r>
              <a:rPr lang="en-US" sz="1800" b="1">
                <a:solidFill>
                  <a:schemeClr val="tx1"/>
                </a:solidFill>
                <a:latin typeface="Arial"/>
                <a:cs typeface="Arial"/>
              </a:rPr>
              <a:t>± </a:t>
            </a:r>
            <a:r>
              <a:rPr lang="en-US" sz="1800" b="1">
                <a:solidFill>
                  <a:schemeClr val="tx1"/>
                </a:solidFill>
              </a:rPr>
              <a:t>1.0%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0673" y="2642940"/>
            <a:ext cx="3645024" cy="263251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3" name="Straight Arrow Connector 12"/>
          <p:cNvCxnSpPr/>
          <p:nvPr/>
        </p:nvCxnSpPr>
        <p:spPr bwMode="auto">
          <a:xfrm flipH="1" flipV="1">
            <a:off x="7848627" y="4571925"/>
            <a:ext cx="144015" cy="936104"/>
          </a:xfrm>
          <a:prstGeom prst="straightConnector1">
            <a:avLst/>
          </a:prstGeom>
          <a:solidFill>
            <a:srgbClr val="00B8FF"/>
          </a:solidFill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Arrow Connector 14"/>
          <p:cNvCxnSpPr>
            <a:cxnSpLocks/>
          </p:cNvCxnSpPr>
          <p:nvPr/>
        </p:nvCxnSpPr>
        <p:spPr bwMode="auto">
          <a:xfrm flipH="1">
            <a:off x="4824288" y="5842032"/>
            <a:ext cx="1888498" cy="19622"/>
          </a:xfrm>
          <a:prstGeom prst="straightConnector1">
            <a:avLst/>
          </a:prstGeom>
          <a:solidFill>
            <a:srgbClr val="00B8FF"/>
          </a:solidFill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Arrow Connector 16"/>
          <p:cNvCxnSpPr/>
          <p:nvPr/>
        </p:nvCxnSpPr>
        <p:spPr bwMode="auto">
          <a:xfrm flipH="1">
            <a:off x="7128544" y="2411685"/>
            <a:ext cx="288032" cy="1152128"/>
          </a:xfrm>
          <a:prstGeom prst="straightConnector1">
            <a:avLst/>
          </a:prstGeom>
          <a:solidFill>
            <a:srgbClr val="00B8FF"/>
          </a:solidFill>
          <a:ln w="508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Straight Arrow Connector 20"/>
          <p:cNvCxnSpPr/>
          <p:nvPr/>
        </p:nvCxnSpPr>
        <p:spPr bwMode="auto">
          <a:xfrm>
            <a:off x="7912407" y="2411685"/>
            <a:ext cx="656299" cy="1008112"/>
          </a:xfrm>
          <a:prstGeom prst="straightConnector1">
            <a:avLst/>
          </a:prstGeom>
          <a:solidFill>
            <a:srgbClr val="00B8FF"/>
          </a:solidFill>
          <a:ln w="508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Straight Arrow Connector 22"/>
          <p:cNvCxnSpPr>
            <a:cxnSpLocks/>
          </p:cNvCxnSpPr>
          <p:nvPr/>
        </p:nvCxnSpPr>
        <p:spPr bwMode="auto">
          <a:xfrm flipH="1">
            <a:off x="4383306" y="2076366"/>
            <a:ext cx="2141282" cy="1990014"/>
          </a:xfrm>
          <a:prstGeom prst="straightConnector1">
            <a:avLst/>
          </a:prstGeom>
          <a:solidFill>
            <a:srgbClr val="00B8FF"/>
          </a:solidFill>
          <a:ln w="508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Straight Arrow Connector 24"/>
          <p:cNvCxnSpPr/>
          <p:nvPr/>
        </p:nvCxnSpPr>
        <p:spPr bwMode="auto">
          <a:xfrm>
            <a:off x="1955201" y="2967171"/>
            <a:ext cx="648072" cy="745232"/>
          </a:xfrm>
          <a:prstGeom prst="straightConnector1">
            <a:avLst/>
          </a:prstGeom>
          <a:solidFill>
            <a:srgbClr val="00B8FF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Text Box 18"/>
          <p:cNvSpPr txBox="1">
            <a:spLocks noChangeArrowheads="1"/>
          </p:cNvSpPr>
          <p:nvPr/>
        </p:nvSpPr>
        <p:spPr bwMode="auto">
          <a:xfrm rot="21060000">
            <a:off x="4906663" y="1841416"/>
            <a:ext cx="1498820" cy="491631"/>
          </a:xfrm>
          <a:prstGeom prst="rect">
            <a:avLst/>
          </a:prstGeom>
          <a:noFill/>
          <a:ln w="18360">
            <a:noFill/>
            <a:round/>
            <a:headEnd/>
            <a:tailEnd/>
          </a:ln>
          <a:effectLst/>
        </p:spPr>
        <p:txBody>
          <a:bodyPr wrap="none" lIns="9000" tIns="21347" rIns="9000" bIns="9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b="1" dirty="0">
                <a:solidFill>
                  <a:srgbClr val="0000FF"/>
                </a:solidFill>
                <a:effectLst>
                  <a:glow rad="101600">
                    <a:srgbClr val="0000FF">
                      <a:alpha val="75000"/>
                    </a:srgbClr>
                  </a:glow>
                  <a:outerShdw blurRad="50800" dist="38100" dir="2700000" algn="tl" rotWithShape="0">
                    <a:srgbClr val="000000">
                      <a:alpha val="43000"/>
                    </a:srgbClr>
                  </a:outerShdw>
                  <a:reflection stA="50000" endPos="75000" dist="12700" dir="5400000" sy="-100000" algn="bl" rotWithShape="0"/>
                </a:effectLst>
                <a:latin typeface="Luxi Sans" charset="0"/>
              </a:rPr>
              <a:t> </a:t>
            </a:r>
            <a:r>
              <a:rPr lang="en-US" b="1" dirty="0">
                <a:solidFill>
                  <a:srgbClr val="FF0000"/>
                </a:solidFill>
                <a:effectLst>
                  <a:glow rad="101600">
                    <a:srgbClr val="0000FF">
                      <a:alpha val="75000"/>
                    </a:srgbClr>
                  </a:glow>
                  <a:outerShdw blurRad="50800" dist="38100" dir="2700000" algn="tl" rotWithShape="0">
                    <a:srgbClr val="000000">
                      <a:alpha val="43000"/>
                    </a:srgbClr>
                  </a:outerShdw>
                  <a:reflection stA="50000" endPos="75000" dist="12700" dir="5400000" sy="-100000" algn="bl" rotWithShape="0"/>
                </a:effectLst>
                <a:latin typeface="Luxi Sans" charset="0"/>
              </a:rPr>
              <a:t> </a:t>
            </a:r>
            <a:r>
              <a:rPr lang="en-US" b="1" i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101600">
                    <a:srgbClr val="0000FF">
                      <a:alpha val="75000"/>
                    </a:srgbClr>
                  </a:glow>
                  <a:outerShdw blurRad="50800" dist="38100" dir="2700000" algn="tl" rotWithShape="0">
                    <a:srgbClr val="000000">
                      <a:alpha val="43000"/>
                    </a:srgbClr>
                  </a:outerShdw>
                  <a:reflection stA="50000" endPos="75000" dist="12700" dir="5400000" sy="-100000" algn="bl" rotWithShape="0"/>
                </a:effectLst>
                <a:latin typeface="Luxi Sans" charset="0"/>
              </a:rPr>
              <a:t>LHC???</a:t>
            </a:r>
            <a:endParaRPr lang="en-US" b="1" dirty="0">
              <a:solidFill>
                <a:srgbClr val="0000FF"/>
              </a:solidFill>
              <a:effectLst>
                <a:glow rad="101600">
                  <a:srgbClr val="0000FF">
                    <a:alpha val="75000"/>
                  </a:srgbClr>
                </a:glow>
                <a:outerShdw blurRad="50800" dist="38100" dir="2700000" algn="tl" rotWithShape="0">
                  <a:srgbClr val="000000">
                    <a:alpha val="43000"/>
                  </a:srgbClr>
                </a:outerShdw>
                <a:reflection stA="50000" endPos="75000" dist="12700" dir="5400000" sy="-100000" algn="bl" rotWithShape="0"/>
              </a:effectLst>
              <a:latin typeface="Luxi Sans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6408464" y="1641065"/>
            <a:ext cx="2304256" cy="842628"/>
          </a:xfrm>
          <a:prstGeom prst="ellipse">
            <a:avLst/>
          </a:prstGeom>
          <a:noFill/>
          <a:ln w="47625" cap="flat" cmpd="sng" algn="ctr">
            <a:solidFill>
              <a:srgbClr val="0432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1EAA1AF-0923-8141-A7F2-82C8B0FF93CF}"/>
              </a:ext>
            </a:extLst>
          </p:cNvPr>
          <p:cNvSpPr/>
          <p:nvPr/>
        </p:nvSpPr>
        <p:spPr bwMode="auto">
          <a:xfrm>
            <a:off x="6596268" y="5420717"/>
            <a:ext cx="3291128" cy="862850"/>
          </a:xfrm>
          <a:prstGeom prst="ellipse">
            <a:avLst/>
          </a:prstGeom>
          <a:noFill/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B2D8A3F-2429-B543-9160-DC48B8790CE1}"/>
              </a:ext>
            </a:extLst>
          </p:cNvPr>
          <p:cNvSpPr txBox="1"/>
          <p:nvPr/>
        </p:nvSpPr>
        <p:spPr>
          <a:xfrm>
            <a:off x="6712785" y="6348187"/>
            <a:ext cx="2056973" cy="798680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800" b="1" dirty="0" err="1">
                <a:solidFill>
                  <a:srgbClr val="FF0000"/>
                </a:solidFill>
              </a:rPr>
              <a:t>bekannte</a:t>
            </a:r>
            <a:endParaRPr lang="en-US" sz="1800" b="1" dirty="0">
              <a:solidFill>
                <a:srgbClr val="FF0000"/>
              </a:solidFill>
            </a:endParaRPr>
          </a:p>
          <a:p>
            <a:r>
              <a:rPr lang="en-US" sz="1800" b="1" dirty="0" err="1">
                <a:solidFill>
                  <a:srgbClr val="FF0000"/>
                </a:solidFill>
              </a:rPr>
              <a:t>Teilchen</a:t>
            </a:r>
            <a:r>
              <a:rPr lang="en-US" sz="1800" b="1" dirty="0">
                <a:solidFill>
                  <a:srgbClr val="FF0000"/>
                </a:solidFill>
              </a:rPr>
              <a:t> des</a:t>
            </a:r>
          </a:p>
          <a:p>
            <a:r>
              <a:rPr lang="en-US" sz="1800" b="1" dirty="0" err="1">
                <a:solidFill>
                  <a:srgbClr val="FF0000"/>
                </a:solidFill>
              </a:rPr>
              <a:t>Standardmodells</a:t>
            </a:r>
            <a:endParaRPr lang="en-US" sz="1800" b="1" dirty="0">
              <a:solidFill>
                <a:srgbClr val="FF0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2194E70-49DB-2040-8520-8E6D2385F62E}"/>
              </a:ext>
            </a:extLst>
          </p:cNvPr>
          <p:cNvSpPr txBox="1"/>
          <p:nvPr/>
        </p:nvSpPr>
        <p:spPr>
          <a:xfrm>
            <a:off x="8434241" y="2441939"/>
            <a:ext cx="1479892" cy="563231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800" b="1" dirty="0" err="1">
                <a:solidFill>
                  <a:srgbClr val="0000FF"/>
                </a:solidFill>
              </a:rPr>
              <a:t>unbekannte</a:t>
            </a:r>
            <a:endParaRPr lang="en-US" sz="1800" b="1" dirty="0">
              <a:solidFill>
                <a:srgbClr val="0000FF"/>
              </a:solidFill>
            </a:endParaRPr>
          </a:p>
          <a:p>
            <a:r>
              <a:rPr lang="en-US" sz="1800" b="1" dirty="0" err="1">
                <a:solidFill>
                  <a:srgbClr val="0000FF"/>
                </a:solidFill>
              </a:rPr>
              <a:t>Teilchen</a:t>
            </a:r>
            <a:r>
              <a:rPr lang="en-US" sz="1800" b="1" dirty="0">
                <a:solidFill>
                  <a:srgbClr val="0000FF"/>
                </a:solidFill>
              </a:rPr>
              <a:t>?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96AAE4F-90E4-564B-A6CB-3F7969E5BC61}"/>
              </a:ext>
            </a:extLst>
          </p:cNvPr>
          <p:cNvSpPr txBox="1"/>
          <p:nvPr/>
        </p:nvSpPr>
        <p:spPr>
          <a:xfrm>
            <a:off x="157191" y="3261330"/>
            <a:ext cx="1800493" cy="563231"/>
          </a:xfrm>
          <a:prstGeom prst="rect">
            <a:avLst/>
          </a:prstGeom>
          <a:solidFill>
            <a:srgbClr val="FFFF99"/>
          </a:solidFill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800" b="1" dirty="0" err="1">
                <a:solidFill>
                  <a:schemeClr val="tx1"/>
                </a:solidFill>
              </a:rPr>
              <a:t>noch</a:t>
            </a:r>
            <a:r>
              <a:rPr lang="en-US" sz="1800" b="1" dirty="0">
                <a:solidFill>
                  <a:schemeClr val="tx1"/>
                </a:solidFill>
              </a:rPr>
              <a:t> </a:t>
            </a:r>
            <a:r>
              <a:rPr lang="en-US" sz="1800" b="1" dirty="0" err="1">
                <a:solidFill>
                  <a:schemeClr val="tx1"/>
                </a:solidFill>
              </a:rPr>
              <a:t>viel</a:t>
            </a:r>
            <a:endParaRPr lang="en-US" sz="1800" b="1" dirty="0">
              <a:solidFill>
                <a:schemeClr val="tx1"/>
              </a:solidFill>
            </a:endParaRPr>
          </a:p>
          <a:p>
            <a:r>
              <a:rPr lang="en-US" sz="1800" b="1" dirty="0" err="1">
                <a:solidFill>
                  <a:schemeClr val="tx1"/>
                </a:solidFill>
              </a:rPr>
              <a:t>unbekannter</a:t>
            </a:r>
            <a:r>
              <a:rPr lang="en-US" sz="1800" b="1" dirty="0">
                <a:solidFill>
                  <a:schemeClr val="tx1"/>
                </a:solidFill>
              </a:rPr>
              <a:t>!!!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914D2F6A-FD1B-5D45-BEC6-27ABBDC16E1F}"/>
              </a:ext>
            </a:extLst>
          </p:cNvPr>
          <p:cNvSpPr/>
          <p:nvPr/>
        </p:nvSpPr>
        <p:spPr bwMode="auto">
          <a:xfrm>
            <a:off x="114632" y="2189999"/>
            <a:ext cx="2316480" cy="875885"/>
          </a:xfrm>
          <a:prstGeom prst="ellipse">
            <a:avLst/>
          </a:prstGeom>
          <a:noFill/>
          <a:ln w="476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8020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Konsequenzen</a:t>
            </a:r>
            <a:r>
              <a:rPr lang="en-US" dirty="0"/>
              <a:t> f</a:t>
            </a:r>
            <a:r>
              <a:rPr lang="de-DE" dirty="0" err="1"/>
              <a:t>ür</a:t>
            </a:r>
            <a:r>
              <a:rPr lang="en-US" dirty="0"/>
              <a:t> Higgs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Minimal </a:t>
            </a:r>
            <a:r>
              <a:rPr lang="en-US" dirty="0" err="1"/>
              <a:t>Supersymetric</a:t>
            </a:r>
            <a:r>
              <a:rPr lang="en-US" dirty="0"/>
              <a:t> Model (MSSM) hat 5 Higgs </a:t>
            </a:r>
            <a:r>
              <a:rPr lang="en-US" dirty="0" err="1"/>
              <a:t>Teilchen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 err="1"/>
              <a:t>Leichtestes</a:t>
            </a:r>
            <a:r>
              <a:rPr lang="en-US" dirty="0"/>
              <a:t> MSSM Higgs (h</a:t>
            </a:r>
            <a:r>
              <a:rPr lang="en-US" baseline="30000" dirty="0"/>
              <a:t>0</a:t>
            </a:r>
            <a:r>
              <a:rPr lang="en-US" dirty="0"/>
              <a:t>) </a:t>
            </a:r>
            <a:r>
              <a:rPr lang="en-US" dirty="0" err="1"/>
              <a:t>ist</a:t>
            </a:r>
            <a:r>
              <a:rPr lang="en-US" dirty="0"/>
              <a:t> </a:t>
            </a:r>
            <a:r>
              <a:rPr lang="en-US" dirty="0" err="1"/>
              <a:t>sehr</a:t>
            </a:r>
            <a:r>
              <a:rPr lang="en-US" dirty="0"/>
              <a:t> </a:t>
            </a:r>
            <a:r>
              <a:rPr lang="en-US" dirty="0" err="1"/>
              <a:t>ähnlich</a:t>
            </a:r>
            <a:r>
              <a:rPr lang="en-US" dirty="0"/>
              <a:t> </a:t>
            </a:r>
            <a:r>
              <a:rPr lang="en-US" dirty="0" err="1"/>
              <a:t>zum</a:t>
            </a:r>
            <a:r>
              <a:rPr lang="en-US" dirty="0"/>
              <a:t> </a:t>
            </a:r>
            <a:r>
              <a:rPr lang="en-US" dirty="0" err="1"/>
              <a:t>Standardmodell</a:t>
            </a:r>
            <a:r>
              <a:rPr lang="en-US" dirty="0"/>
              <a:t> Higgs</a:t>
            </a:r>
          </a:p>
          <a:p>
            <a:r>
              <a:rPr lang="en-US" dirty="0" err="1"/>
              <a:t>Ist</a:t>
            </a:r>
            <a:r>
              <a:rPr lang="en-US" dirty="0"/>
              <a:t> das </a:t>
            </a:r>
            <a:r>
              <a:rPr lang="en-US" dirty="0" err="1"/>
              <a:t>entdeckte</a:t>
            </a:r>
            <a:r>
              <a:rPr lang="en-US" dirty="0"/>
              <a:t> Higgs das </a:t>
            </a:r>
            <a:r>
              <a:rPr lang="en-US" dirty="0" err="1"/>
              <a:t>leichte</a:t>
            </a:r>
            <a:r>
              <a:rPr lang="en-US" dirty="0"/>
              <a:t> h</a:t>
            </a:r>
            <a:r>
              <a:rPr lang="en-US" baseline="30000" dirty="0"/>
              <a:t>0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MSSM Modell?</a:t>
            </a:r>
          </a:p>
          <a:p>
            <a:pPr lvl="1"/>
            <a:r>
              <a:rPr lang="en-US" dirty="0" err="1">
                <a:solidFill>
                  <a:srgbClr val="0000FF"/>
                </a:solidFill>
              </a:rPr>
              <a:t>wenn</a:t>
            </a:r>
            <a:r>
              <a:rPr lang="en-US" dirty="0">
                <a:solidFill>
                  <a:srgbClr val="0000FF"/>
                </a:solidFill>
              </a:rPr>
              <a:t> ja </a:t>
            </a:r>
            <a:r>
              <a:rPr lang="en-US" dirty="0">
                <a:solidFill>
                  <a:srgbClr val="0000FF"/>
                </a:solidFill>
                <a:sym typeface="Wingdings" panose="05000000000000000000" pitchFamily="2" charset="2"/>
              </a:rPr>
              <a:t> </a:t>
            </a:r>
            <a:r>
              <a:rPr lang="en-US" dirty="0" err="1">
                <a:solidFill>
                  <a:srgbClr val="0000FF"/>
                </a:solidFill>
                <a:sym typeface="Wingdings" panose="05000000000000000000" pitchFamily="2" charset="2"/>
              </a:rPr>
              <a:t>es</a:t>
            </a:r>
            <a:r>
              <a:rPr lang="en-US" dirty="0">
                <a:solidFill>
                  <a:srgbClr val="0000FF"/>
                </a:solidFill>
                <a:sym typeface="Wingdings" panose="05000000000000000000" pitchFamily="2" charset="2"/>
              </a:rPr>
              <a:t> </a:t>
            </a:r>
            <a:r>
              <a:rPr lang="en-US" dirty="0" err="1">
                <a:solidFill>
                  <a:srgbClr val="0000FF"/>
                </a:solidFill>
                <a:sym typeface="Wingdings" panose="05000000000000000000" pitchFamily="2" charset="2"/>
              </a:rPr>
              <a:t>gibt</a:t>
            </a:r>
            <a:r>
              <a:rPr lang="en-US" dirty="0">
                <a:solidFill>
                  <a:srgbClr val="0000FF"/>
                </a:solidFill>
                <a:sym typeface="Wingdings" panose="05000000000000000000" pitchFamily="2" charset="2"/>
              </a:rPr>
              <a:t> </a:t>
            </a:r>
            <a:r>
              <a:rPr lang="en-US" dirty="0" err="1">
                <a:solidFill>
                  <a:srgbClr val="0000FF"/>
                </a:solidFill>
                <a:sym typeface="Wingdings" panose="05000000000000000000" pitchFamily="2" charset="2"/>
              </a:rPr>
              <a:t>noch</a:t>
            </a:r>
            <a:r>
              <a:rPr lang="en-US" dirty="0">
                <a:solidFill>
                  <a:srgbClr val="0000FF"/>
                </a:solidFill>
                <a:sym typeface="Wingdings" panose="05000000000000000000" pitchFamily="2" charset="2"/>
              </a:rPr>
              <a:t> </a:t>
            </a:r>
            <a:r>
              <a:rPr lang="en-US" dirty="0" err="1">
                <a:solidFill>
                  <a:srgbClr val="0000FF"/>
                </a:solidFill>
                <a:sym typeface="Wingdings" panose="05000000000000000000" pitchFamily="2" charset="2"/>
              </a:rPr>
              <a:t>mehr</a:t>
            </a:r>
            <a:r>
              <a:rPr lang="en-US" dirty="0">
                <a:solidFill>
                  <a:srgbClr val="0000FF"/>
                </a:solidFill>
                <a:sym typeface="Wingdings" panose="05000000000000000000" pitchFamily="2" charset="2"/>
              </a:rPr>
              <a:t> </a:t>
            </a:r>
            <a:r>
              <a:rPr lang="en-US" dirty="0" err="1">
                <a:solidFill>
                  <a:srgbClr val="0000FF"/>
                </a:solidFill>
                <a:sym typeface="Wingdings" panose="05000000000000000000" pitchFamily="2" charset="2"/>
              </a:rPr>
              <a:t>Higgse</a:t>
            </a:r>
            <a:r>
              <a:rPr lang="en-US" dirty="0">
                <a:solidFill>
                  <a:srgbClr val="0000FF"/>
                </a:solidFill>
                <a:sym typeface="Wingdings" panose="05000000000000000000" pitchFamily="2" charset="2"/>
              </a:rPr>
              <a:t> </a:t>
            </a:r>
            <a:r>
              <a:rPr lang="en-US" dirty="0" err="1">
                <a:solidFill>
                  <a:srgbClr val="0000FF"/>
                </a:solidFill>
                <a:sym typeface="Wingdings" panose="05000000000000000000" pitchFamily="2" charset="2"/>
              </a:rPr>
              <a:t>zu</a:t>
            </a:r>
            <a:r>
              <a:rPr lang="en-US" dirty="0">
                <a:solidFill>
                  <a:srgbClr val="0000FF"/>
                </a:solidFill>
                <a:sym typeface="Wingdings" panose="05000000000000000000" pitchFamily="2" charset="2"/>
              </a:rPr>
              <a:t> </a:t>
            </a:r>
            <a:r>
              <a:rPr lang="en-US" dirty="0" err="1">
                <a:solidFill>
                  <a:srgbClr val="0000FF"/>
                </a:solidFill>
                <a:sym typeface="Wingdings" panose="05000000000000000000" pitchFamily="2" charset="2"/>
              </a:rPr>
              <a:t>entdecken</a:t>
            </a:r>
            <a:endParaRPr lang="en-US" dirty="0">
              <a:solidFill>
                <a:srgbClr val="0000FF"/>
              </a:solidFill>
            </a:endParaRPr>
          </a:p>
          <a:p>
            <a:pPr lvl="1"/>
            <a:r>
              <a:rPr lang="en-US" dirty="0" err="1">
                <a:solidFill>
                  <a:srgbClr val="0000FF"/>
                </a:solidFill>
              </a:rPr>
              <a:t>Zerf</a:t>
            </a:r>
            <a:r>
              <a:rPr lang="de-DE" dirty="0" err="1">
                <a:solidFill>
                  <a:srgbClr val="0000FF"/>
                </a:solidFill>
              </a:rPr>
              <a:t>älle</a:t>
            </a:r>
            <a:r>
              <a:rPr lang="de-DE" dirty="0">
                <a:solidFill>
                  <a:srgbClr val="0000FF"/>
                </a:solidFill>
              </a:rPr>
              <a:t> von</a:t>
            </a:r>
            <a:r>
              <a:rPr lang="en-US" dirty="0">
                <a:solidFill>
                  <a:srgbClr val="0000FF"/>
                </a:solidFill>
              </a:rPr>
              <a:t> h</a:t>
            </a:r>
            <a:r>
              <a:rPr lang="en-US" baseline="30000" dirty="0">
                <a:solidFill>
                  <a:srgbClr val="0000FF"/>
                </a:solidFill>
              </a:rPr>
              <a:t>0</a:t>
            </a:r>
            <a:r>
              <a:rPr lang="en-US" dirty="0">
                <a:solidFill>
                  <a:srgbClr val="0000FF"/>
                </a:solidFill>
              </a:rPr>
              <a:t> und H</a:t>
            </a:r>
            <a:r>
              <a:rPr lang="en-US" baseline="-25000" dirty="0">
                <a:solidFill>
                  <a:srgbClr val="0000FF"/>
                </a:solidFill>
              </a:rPr>
              <a:t>SM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sind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sehr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ähnlich</a:t>
            </a:r>
            <a:r>
              <a:rPr lang="en-US" dirty="0"/>
              <a:t>, 5-10% </a:t>
            </a:r>
            <a:r>
              <a:rPr lang="en-US" dirty="0" err="1"/>
              <a:t>Unterschied</a:t>
            </a:r>
            <a:r>
              <a:rPr lang="en-US" dirty="0"/>
              <a:t> </a:t>
            </a:r>
            <a:r>
              <a:rPr lang="en-US" dirty="0" err="1"/>
              <a:t>bei</a:t>
            </a:r>
            <a:r>
              <a:rPr lang="en-US" dirty="0"/>
              <a:t> </a:t>
            </a:r>
            <a:r>
              <a:rPr lang="en-US" dirty="0" err="1"/>
              <a:t>Zerfallswahrscheinlichkeiten</a:t>
            </a:r>
            <a:endParaRPr lang="en-US" dirty="0"/>
          </a:p>
          <a:p>
            <a:pPr lvl="2"/>
            <a:r>
              <a:rPr lang="en-US" dirty="0" err="1"/>
              <a:t>Zerfallswahrscheinlichkeiten</a:t>
            </a:r>
            <a:r>
              <a:rPr lang="en-US" dirty="0"/>
              <a:t> </a:t>
            </a:r>
            <a:r>
              <a:rPr lang="en-US" dirty="0" err="1"/>
              <a:t>müssen</a:t>
            </a:r>
            <a:r>
              <a:rPr lang="en-US" dirty="0"/>
              <a:t> </a:t>
            </a:r>
            <a:r>
              <a:rPr lang="en-US" dirty="0" err="1"/>
              <a:t>präzise</a:t>
            </a:r>
            <a:r>
              <a:rPr lang="en-US" dirty="0"/>
              <a:t> </a:t>
            </a:r>
            <a:r>
              <a:rPr lang="en-US" dirty="0" err="1"/>
              <a:t>gemessen</a:t>
            </a:r>
            <a:r>
              <a:rPr lang="en-US" dirty="0"/>
              <a:t> </a:t>
            </a:r>
            <a:r>
              <a:rPr lang="en-US" dirty="0" err="1"/>
              <a:t>werden</a:t>
            </a:r>
            <a:r>
              <a:rPr lang="en-US" dirty="0"/>
              <a:t>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 err="1">
                <a:sym typeface="Wingdings" panose="05000000000000000000" pitchFamily="2" charset="2"/>
              </a:rPr>
              <a:t>mehr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Daten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007864" y="1835621"/>
          <a:ext cx="8136904" cy="22250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34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42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42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342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latin typeface="Luxi Sans" charset="0"/>
                        </a:rPr>
                        <a:t>Teilchen</a:t>
                      </a:r>
                      <a:endParaRPr lang="en-US" dirty="0">
                        <a:latin typeface="Luxi Sans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Luxi Sans" charset="0"/>
                        </a:rPr>
                        <a:t>el. </a:t>
                      </a:r>
                      <a:r>
                        <a:rPr lang="en-US" dirty="0" err="1">
                          <a:latin typeface="Luxi Sans" charset="0"/>
                        </a:rPr>
                        <a:t>Ladung</a:t>
                      </a:r>
                      <a:endParaRPr lang="en-US" dirty="0">
                        <a:latin typeface="Luxi Sans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Luxi Sans" charset="0"/>
                        </a:rPr>
                        <a:t>Spin/</a:t>
                      </a:r>
                      <a:r>
                        <a:rPr lang="en-US" dirty="0" err="1">
                          <a:latin typeface="Luxi Sans" charset="0"/>
                        </a:rPr>
                        <a:t>Parität</a:t>
                      </a:r>
                      <a:endParaRPr lang="en-US" dirty="0">
                        <a:latin typeface="Luxi Sans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Luxi Sans" charset="0"/>
                        </a:rPr>
                        <a:t>Masse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00FF"/>
                          </a:solidFill>
                          <a:latin typeface="Luxi Sans" charset="0"/>
                        </a:rPr>
                        <a:t>h</a:t>
                      </a:r>
                      <a:r>
                        <a:rPr lang="en-US" baseline="30000" dirty="0">
                          <a:solidFill>
                            <a:srgbClr val="0000FF"/>
                          </a:solidFill>
                          <a:latin typeface="Luxi Sans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00FF"/>
                          </a:solidFill>
                          <a:latin typeface="Luxi Sans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00FF"/>
                          </a:solidFill>
                          <a:latin typeface="Luxi Sans" charset="0"/>
                        </a:rPr>
                        <a:t>0</a:t>
                      </a:r>
                      <a:r>
                        <a:rPr lang="en-US" baseline="30000" dirty="0">
                          <a:solidFill>
                            <a:srgbClr val="0000FF"/>
                          </a:solidFill>
                          <a:latin typeface="Luxi Sans" charset="0"/>
                        </a:rPr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solidFill>
                            <a:srgbClr val="0000FF"/>
                          </a:solidFill>
                          <a:latin typeface="Luxi Sans" charset="0"/>
                        </a:rPr>
                        <a:t>leicht</a:t>
                      </a:r>
                      <a:r>
                        <a:rPr lang="en-US" dirty="0">
                          <a:solidFill>
                            <a:srgbClr val="0000FF"/>
                          </a:solidFill>
                          <a:latin typeface="Luxi Sans" charset="0"/>
                        </a:rPr>
                        <a:t> (&lt; 133</a:t>
                      </a:r>
                      <a:r>
                        <a:rPr lang="en-US" baseline="0" dirty="0">
                          <a:solidFill>
                            <a:srgbClr val="0000FF"/>
                          </a:solidFill>
                          <a:latin typeface="Luxi Sans" charset="0"/>
                        </a:rPr>
                        <a:t> </a:t>
                      </a:r>
                      <a:r>
                        <a:rPr lang="en-US" baseline="0" dirty="0" err="1">
                          <a:solidFill>
                            <a:srgbClr val="0000FF"/>
                          </a:solidFill>
                          <a:latin typeface="Luxi Sans" charset="0"/>
                        </a:rPr>
                        <a:t>GeV</a:t>
                      </a:r>
                      <a:r>
                        <a:rPr lang="en-US" baseline="0" dirty="0">
                          <a:solidFill>
                            <a:srgbClr val="0000FF"/>
                          </a:solidFill>
                          <a:latin typeface="Luxi Sans" charset="0"/>
                        </a:rPr>
                        <a:t>)</a:t>
                      </a:r>
                      <a:endParaRPr lang="en-US" dirty="0">
                        <a:solidFill>
                          <a:srgbClr val="0000FF"/>
                        </a:solidFill>
                        <a:latin typeface="Luxi Sans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Luxi Sans" charset="0"/>
                        </a:rPr>
                        <a:t>H</a:t>
                      </a:r>
                      <a:r>
                        <a:rPr lang="en-US" baseline="30000" dirty="0">
                          <a:latin typeface="Luxi Sans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Luxi Sans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Luxi Sans" charset="0"/>
                        </a:rPr>
                        <a:t>0</a:t>
                      </a:r>
                      <a:r>
                        <a:rPr lang="en-US" baseline="30000" dirty="0">
                          <a:latin typeface="Luxi Sans" charset="0"/>
                        </a:rPr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latin typeface="Luxi Sans" charset="0"/>
                        </a:rPr>
                        <a:t>schwer</a:t>
                      </a:r>
                      <a:endParaRPr lang="en-US" dirty="0">
                        <a:latin typeface="Luxi Sans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Luxi Sans" charset="0"/>
                        </a:rPr>
                        <a:t>H</a:t>
                      </a:r>
                      <a:r>
                        <a:rPr lang="en-US" baseline="30000" dirty="0">
                          <a:latin typeface="Luxi Sans" charset="0"/>
                        </a:rPr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Luxi Sans" charset="0"/>
                        </a:rPr>
                        <a:t>+1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Luxi Sans" charset="0"/>
                        </a:rPr>
                        <a:t>0</a:t>
                      </a:r>
                      <a:r>
                        <a:rPr lang="en-US" baseline="30000" dirty="0">
                          <a:latin typeface="Luxi Sans" charset="0"/>
                        </a:rPr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latin typeface="Luxi Sans" charset="0"/>
                        </a:rPr>
                        <a:t>schwer</a:t>
                      </a:r>
                      <a:endParaRPr lang="en-US" dirty="0">
                        <a:latin typeface="Luxi Sans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Luxi Sans" charset="0"/>
                        </a:rPr>
                        <a:t>H</a:t>
                      </a:r>
                      <a:r>
                        <a:rPr lang="en-US" baseline="30000" dirty="0">
                          <a:latin typeface="Luxi Sans" charset="0"/>
                        </a:rPr>
                        <a:t>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>
                          <a:latin typeface="Luxi Sans" charset="0"/>
                        </a:rPr>
                        <a:t>–1</a:t>
                      </a:r>
                      <a:endParaRPr lang="en-US" dirty="0">
                        <a:latin typeface="Luxi Sans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Luxi Sans" charset="0"/>
                        </a:rPr>
                        <a:t>0</a:t>
                      </a:r>
                      <a:r>
                        <a:rPr lang="en-US" baseline="30000" dirty="0">
                          <a:latin typeface="Luxi Sans" charset="0"/>
                        </a:rPr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latin typeface="Luxi Sans" charset="0"/>
                        </a:rPr>
                        <a:t>schwer</a:t>
                      </a:r>
                      <a:endParaRPr lang="en-US" dirty="0">
                        <a:latin typeface="Luxi Sans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Luxi Sans" charset="0"/>
                        </a:rPr>
                        <a:t>A</a:t>
                      </a:r>
                      <a:r>
                        <a:rPr lang="en-US" baseline="30000" dirty="0">
                          <a:latin typeface="Luxi Sans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Luxi Sans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Luxi Sans" charset="0"/>
                        </a:rPr>
                        <a:t>0</a:t>
                      </a:r>
                      <a:r>
                        <a:rPr lang="en-US" baseline="30000" dirty="0">
                          <a:latin typeface="Luxi Sans" charset="0"/>
                        </a:rPr>
                        <a:t>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latin typeface="Luxi Sans" charset="0"/>
                        </a:rPr>
                        <a:t>schwer</a:t>
                      </a:r>
                      <a:endParaRPr lang="en-US" dirty="0">
                        <a:latin typeface="Luxi Sans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7695270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SUSY@LHC?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Bisher</a:t>
            </a:r>
            <a:r>
              <a:rPr lang="en-US" dirty="0"/>
              <a:t> </a:t>
            </a:r>
            <a:r>
              <a:rPr lang="en-US" dirty="0" err="1"/>
              <a:t>leider</a:t>
            </a:r>
            <a:r>
              <a:rPr lang="en-US" dirty="0"/>
              <a:t> </a:t>
            </a:r>
            <a:r>
              <a:rPr lang="en-US" dirty="0" err="1"/>
              <a:t>keine</a:t>
            </a:r>
            <a:r>
              <a:rPr lang="en-US" dirty="0"/>
              <a:t> </a:t>
            </a:r>
            <a:r>
              <a:rPr lang="en-US" dirty="0" err="1"/>
              <a:t>Hinweise</a:t>
            </a:r>
            <a:r>
              <a:rPr lang="en-US" dirty="0"/>
              <a:t>… </a:t>
            </a:r>
            <a:r>
              <a:rPr lang="en-US" dirty="0" err="1"/>
              <a:t>nur</a:t>
            </a:r>
            <a:r>
              <a:rPr lang="en-US" dirty="0"/>
              <a:t> </a:t>
            </a:r>
            <a:r>
              <a:rPr lang="en-US" dirty="0" err="1"/>
              <a:t>sehr</a:t>
            </a:r>
            <a:r>
              <a:rPr lang="en-US" dirty="0"/>
              <a:t> </a:t>
            </a:r>
            <a:r>
              <a:rPr lang="en-US" dirty="0" err="1"/>
              <a:t>viele</a:t>
            </a:r>
            <a:r>
              <a:rPr lang="en-US" dirty="0"/>
              <a:t> </a:t>
            </a:r>
            <a:r>
              <a:rPr lang="en-US" dirty="0" err="1"/>
              <a:t>Ausschluß-grenzen</a:t>
            </a:r>
            <a:r>
              <a:rPr lang="en-US" dirty="0"/>
              <a:t> </a:t>
            </a:r>
            <a:r>
              <a:rPr lang="en-US" dirty="0" err="1"/>
              <a:t>für</a:t>
            </a:r>
            <a:r>
              <a:rPr lang="en-US" dirty="0"/>
              <a:t> SUSY-</a:t>
            </a:r>
            <a:r>
              <a:rPr lang="en-US" dirty="0" err="1"/>
              <a:t>Teilchen</a:t>
            </a:r>
            <a:r>
              <a:rPr lang="en-US" dirty="0"/>
              <a:t> </a:t>
            </a:r>
            <a:r>
              <a:rPr lang="en-US" dirty="0" err="1"/>
              <a:t>mit</a:t>
            </a:r>
            <a:r>
              <a:rPr lang="en-US" dirty="0"/>
              <a:t> </a:t>
            </a:r>
            <a:r>
              <a:rPr lang="en-US" dirty="0" err="1"/>
              <a:t>geringer</a:t>
            </a:r>
            <a:r>
              <a:rPr lang="en-US" dirty="0"/>
              <a:t> Masse (&lt; ~1…2 </a:t>
            </a:r>
            <a:r>
              <a:rPr lang="en-US" dirty="0" err="1"/>
              <a:t>TeV</a:t>
            </a:r>
            <a:r>
              <a:rPr lang="en-US" dirty="0"/>
              <a:t>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982" y="2206911"/>
            <a:ext cx="6996682" cy="50288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7" name="Straight Arrow Connector 6"/>
          <p:cNvCxnSpPr/>
          <p:nvPr/>
        </p:nvCxnSpPr>
        <p:spPr bwMode="auto">
          <a:xfrm>
            <a:off x="3600152" y="2155911"/>
            <a:ext cx="2448272" cy="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8" name="TextBox 7"/>
          <p:cNvSpPr txBox="1"/>
          <p:nvPr/>
        </p:nvSpPr>
        <p:spPr>
          <a:xfrm>
            <a:off x="6052818" y="1976723"/>
            <a:ext cx="979692" cy="3277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rgbClr val="FF0000"/>
                </a:solidFill>
                <a:latin typeface="+mn-lt"/>
              </a:rPr>
              <a:t>&gt; 2 </a:t>
            </a:r>
            <a:r>
              <a:rPr lang="en-US" sz="1800" b="1" dirty="0" err="1">
                <a:solidFill>
                  <a:srgbClr val="FF0000"/>
                </a:solidFill>
                <a:latin typeface="+mn-lt"/>
              </a:rPr>
              <a:t>TeV</a:t>
            </a:r>
            <a:endParaRPr lang="en-US" sz="1800" b="1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77508650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0090"/>
                </a:solidFill>
              </a:rPr>
              <a:t>LHC: </a:t>
            </a:r>
            <a:r>
              <a:rPr lang="en-GB" dirty="0" err="1">
                <a:solidFill>
                  <a:srgbClr val="000090"/>
                </a:solidFill>
              </a:rPr>
              <a:t>Wie</a:t>
            </a:r>
            <a:r>
              <a:rPr lang="en-GB" dirty="0">
                <a:solidFill>
                  <a:srgbClr val="000090"/>
                </a:solidFill>
              </a:rPr>
              <a:t> </a:t>
            </a:r>
            <a:r>
              <a:rPr lang="en-GB" dirty="0" err="1">
                <a:solidFill>
                  <a:srgbClr val="000090"/>
                </a:solidFill>
              </a:rPr>
              <a:t>geht</a:t>
            </a:r>
            <a:r>
              <a:rPr lang="en-GB" dirty="0">
                <a:solidFill>
                  <a:srgbClr val="000090"/>
                </a:solidFill>
              </a:rPr>
              <a:t> </a:t>
            </a:r>
            <a:r>
              <a:rPr lang="en-GB" dirty="0" err="1">
                <a:solidFill>
                  <a:srgbClr val="000090"/>
                </a:solidFill>
              </a:rPr>
              <a:t>es</a:t>
            </a:r>
            <a:r>
              <a:rPr lang="en-GB" dirty="0">
                <a:solidFill>
                  <a:srgbClr val="000090"/>
                </a:solidFill>
              </a:rPr>
              <a:t> </a:t>
            </a:r>
            <a:r>
              <a:rPr lang="en-GB" dirty="0" err="1">
                <a:solidFill>
                  <a:srgbClr val="000090"/>
                </a:solidFill>
              </a:rPr>
              <a:t>weiter</a:t>
            </a:r>
            <a:r>
              <a:rPr lang="en-GB" dirty="0">
                <a:solidFill>
                  <a:srgbClr val="000090"/>
                </a:solidFill>
              </a:rPr>
              <a:t>?</a:t>
            </a:r>
          </a:p>
        </p:txBody>
      </p:sp>
      <p:sp>
        <p:nvSpPr>
          <p:cNvPr id="50" name="Content Placeholder 49">
            <a:extLst>
              <a:ext uri="{FF2B5EF4-FFF2-40B4-BE49-F238E27FC236}">
                <a16:creationId xmlns:a16="http://schemas.microsoft.com/office/drawing/2014/main" id="{6C3113F4-110E-D538-6C40-A49BBFDDC3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Bisher</a:t>
            </a:r>
            <a:r>
              <a:rPr lang="en-US" dirty="0"/>
              <a:t> 2 </a:t>
            </a:r>
            <a:r>
              <a:rPr lang="en-US" dirty="0" err="1"/>
              <a:t>mehrjährige</a:t>
            </a:r>
            <a:r>
              <a:rPr lang="en-US" dirty="0"/>
              <a:t> Run-</a:t>
            </a:r>
            <a:r>
              <a:rPr lang="en-US" dirty="0" err="1"/>
              <a:t>Perioden</a:t>
            </a:r>
            <a:r>
              <a:rPr lang="en-US" dirty="0"/>
              <a:t> am LHC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Run 1: 2011 – 2012 </a:t>
            </a:r>
            <a:r>
              <a:rPr lang="en-US" sz="1600" dirty="0"/>
              <a:t>(Higgs-</a:t>
            </a:r>
            <a:r>
              <a:rPr lang="en-US" sz="1600" dirty="0" err="1"/>
              <a:t>Entdeckung</a:t>
            </a:r>
            <a:r>
              <a:rPr lang="en-US" sz="1600" dirty="0"/>
              <a:t> am 4. </a:t>
            </a:r>
            <a:r>
              <a:rPr lang="en-US" sz="1600" dirty="0" err="1"/>
              <a:t>Juli</a:t>
            </a:r>
            <a:r>
              <a:rPr lang="en-US" sz="1600" dirty="0"/>
              <a:t> 2012, </a:t>
            </a:r>
            <a:r>
              <a:rPr lang="en-US" sz="1600" dirty="0">
                <a:solidFill>
                  <a:srgbClr val="0000FF"/>
                </a:solidFill>
              </a:rPr>
              <a:t>7-8 </a:t>
            </a:r>
            <a:r>
              <a:rPr lang="en-US" sz="1600" dirty="0" err="1">
                <a:solidFill>
                  <a:srgbClr val="0000FF"/>
                </a:solidFill>
              </a:rPr>
              <a:t>TeV</a:t>
            </a:r>
            <a:r>
              <a:rPr lang="en-US" sz="1600" dirty="0">
                <a:solidFill>
                  <a:srgbClr val="0000FF"/>
                </a:solidFill>
              </a:rPr>
              <a:t>, 30 fb</a:t>
            </a:r>
            <a:r>
              <a:rPr lang="en-US" sz="1600" baseline="30000" dirty="0">
                <a:solidFill>
                  <a:srgbClr val="0000FF"/>
                </a:solidFill>
              </a:rPr>
              <a:t>-1</a:t>
            </a:r>
            <a:r>
              <a:rPr lang="en-US" sz="1600" dirty="0"/>
              <a:t>)</a:t>
            </a:r>
          </a:p>
          <a:p>
            <a:pPr lvl="2"/>
            <a:r>
              <a:rPr lang="en-US" dirty="0"/>
              <a:t>Long Shutdown 1: 2013 + 2014, </a:t>
            </a:r>
            <a:r>
              <a:rPr lang="en-US" dirty="0" err="1"/>
              <a:t>Wartungspause</a:t>
            </a:r>
            <a:r>
              <a:rPr lang="en-US" dirty="0"/>
              <a:t>, </a:t>
            </a:r>
            <a:r>
              <a:rPr lang="en-US" dirty="0" err="1"/>
              <a:t>Erweiterungen</a:t>
            </a:r>
            <a:endParaRPr lang="en-US" dirty="0"/>
          </a:p>
          <a:p>
            <a:pPr lvl="1"/>
            <a:r>
              <a:rPr lang="en-US" dirty="0">
                <a:solidFill>
                  <a:srgbClr val="0000FF"/>
                </a:solidFill>
              </a:rPr>
              <a:t>Run 2: 2015 – 2018 </a:t>
            </a:r>
            <a:r>
              <a:rPr lang="en-US" sz="1600" dirty="0"/>
              <a:t>(</a:t>
            </a:r>
            <a:r>
              <a:rPr lang="en-US" sz="1600" dirty="0" err="1"/>
              <a:t>Bestimmung</a:t>
            </a:r>
            <a:r>
              <a:rPr lang="en-US" sz="1600" dirty="0"/>
              <a:t> </a:t>
            </a:r>
            <a:r>
              <a:rPr lang="en-US" sz="1600" dirty="0" err="1"/>
              <a:t>vieler</a:t>
            </a:r>
            <a:r>
              <a:rPr lang="en-US" sz="1600" dirty="0"/>
              <a:t> Higgs-Parameter, </a:t>
            </a:r>
            <a:r>
              <a:rPr lang="en-US" sz="1600" dirty="0">
                <a:solidFill>
                  <a:srgbClr val="0000FF"/>
                </a:solidFill>
              </a:rPr>
              <a:t>13 </a:t>
            </a:r>
            <a:r>
              <a:rPr lang="en-US" sz="1600" dirty="0" err="1">
                <a:solidFill>
                  <a:srgbClr val="0000FF"/>
                </a:solidFill>
              </a:rPr>
              <a:t>TeV</a:t>
            </a:r>
            <a:r>
              <a:rPr lang="en-US" sz="1600" dirty="0">
                <a:solidFill>
                  <a:srgbClr val="0000FF"/>
                </a:solidFill>
              </a:rPr>
              <a:t>, 160 fb</a:t>
            </a:r>
            <a:r>
              <a:rPr lang="en-US" sz="1600" baseline="30000" dirty="0">
                <a:solidFill>
                  <a:srgbClr val="0000FF"/>
                </a:solidFill>
              </a:rPr>
              <a:t>-1</a:t>
            </a:r>
            <a:r>
              <a:rPr lang="en-US" sz="1600" dirty="0"/>
              <a:t>)</a:t>
            </a:r>
          </a:p>
          <a:p>
            <a:pPr lvl="2"/>
            <a:r>
              <a:rPr lang="en-US" dirty="0"/>
              <a:t>Long Shutdown 2: 2019 – 2021, </a:t>
            </a:r>
            <a:r>
              <a:rPr lang="en-US" dirty="0" err="1"/>
              <a:t>verlängert</a:t>
            </a:r>
            <a:r>
              <a:rPr lang="en-US" dirty="0"/>
              <a:t> </a:t>
            </a:r>
            <a:r>
              <a:rPr lang="en-US" dirty="0" err="1"/>
              <a:t>wegen</a:t>
            </a:r>
            <a:r>
              <a:rPr lang="en-US" dirty="0"/>
              <a:t> Covid-19, </a:t>
            </a:r>
            <a:r>
              <a:rPr lang="en-US" dirty="0" err="1"/>
              <a:t>viele</a:t>
            </a:r>
            <a:r>
              <a:rPr lang="en-US" dirty="0"/>
              <a:t> </a:t>
            </a:r>
            <a:r>
              <a:rPr lang="en-US" dirty="0" err="1"/>
              <a:t>neue</a:t>
            </a:r>
            <a:r>
              <a:rPr lang="en-US" dirty="0"/>
              <a:t> </a:t>
            </a:r>
            <a:r>
              <a:rPr lang="en-US" dirty="0" err="1"/>
              <a:t>Detektorelemente</a:t>
            </a:r>
            <a:endParaRPr lang="en-US" dirty="0"/>
          </a:p>
          <a:p>
            <a:pPr lvl="1"/>
            <a:r>
              <a:rPr lang="en-US" dirty="0">
                <a:solidFill>
                  <a:srgbClr val="0000FF"/>
                </a:solidFill>
              </a:rPr>
              <a:t>Run 3: 2022 – 2025 </a:t>
            </a:r>
            <a:r>
              <a:rPr lang="en-US" sz="1600" dirty="0"/>
              <a:t>(</a:t>
            </a:r>
            <a:r>
              <a:rPr lang="en-US" sz="1600" dirty="0">
                <a:solidFill>
                  <a:srgbClr val="0000FF"/>
                </a:solidFill>
              </a:rPr>
              <a:t>13.6 </a:t>
            </a:r>
            <a:r>
              <a:rPr lang="en-US" sz="1600" dirty="0" err="1">
                <a:solidFill>
                  <a:srgbClr val="0000FF"/>
                </a:solidFill>
              </a:rPr>
              <a:t>TeV</a:t>
            </a:r>
            <a:r>
              <a:rPr lang="en-US" sz="1600" dirty="0">
                <a:solidFill>
                  <a:srgbClr val="0000FF"/>
                </a:solidFill>
              </a:rPr>
              <a:t>, ~200 fb</a:t>
            </a:r>
            <a:r>
              <a:rPr lang="en-US" sz="1600" baseline="30000" dirty="0">
                <a:solidFill>
                  <a:srgbClr val="0000FF"/>
                </a:solidFill>
              </a:rPr>
              <a:t>-1</a:t>
            </a:r>
            <a:r>
              <a:rPr lang="en-US" sz="1600" dirty="0">
                <a:solidFill>
                  <a:srgbClr val="0000FF"/>
                </a:solidFill>
              </a:rPr>
              <a:t> </a:t>
            </a:r>
            <a:r>
              <a:rPr lang="en-US" sz="1600" dirty="0" err="1">
                <a:solidFill>
                  <a:srgbClr val="0000FF"/>
                </a:solidFill>
              </a:rPr>
              <a:t>erwartet</a:t>
            </a:r>
            <a:r>
              <a:rPr lang="en-US" sz="1600" dirty="0"/>
              <a:t>)</a:t>
            </a:r>
          </a:p>
          <a:p>
            <a:pPr lvl="2"/>
            <a:r>
              <a:rPr lang="en-US" dirty="0"/>
              <a:t>Long Shutdown 3: 2026 – 2028, </a:t>
            </a:r>
            <a:r>
              <a:rPr lang="en-US" dirty="0" err="1">
                <a:solidFill>
                  <a:srgbClr val="FF0000"/>
                </a:solidFill>
              </a:rPr>
              <a:t>Umbau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zum</a:t>
            </a:r>
            <a:r>
              <a:rPr lang="en-US" dirty="0">
                <a:solidFill>
                  <a:srgbClr val="FF0000"/>
                </a:solidFill>
              </a:rPr>
              <a:t> High </a:t>
            </a:r>
            <a:r>
              <a:rPr lang="en-US" dirty="0" err="1">
                <a:solidFill>
                  <a:srgbClr val="FF0000"/>
                </a:solidFill>
              </a:rPr>
              <a:t>Lumi</a:t>
            </a:r>
            <a:r>
              <a:rPr lang="en-US" dirty="0">
                <a:solidFill>
                  <a:srgbClr val="FF0000"/>
                </a:solidFill>
              </a:rPr>
              <a:t> LHC, </a:t>
            </a:r>
            <a:r>
              <a:rPr lang="en-US" dirty="0" err="1">
                <a:solidFill>
                  <a:srgbClr val="FF0000"/>
                </a:solidFill>
              </a:rPr>
              <a:t>Detektor</a:t>
            </a:r>
            <a:r>
              <a:rPr lang="en-US" dirty="0">
                <a:solidFill>
                  <a:srgbClr val="FF0000"/>
                </a:solidFill>
              </a:rPr>
              <a:t> Upgrades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2DF6513-D39C-F2C8-0E32-963A4671D944}"/>
              </a:ext>
            </a:extLst>
          </p:cNvPr>
          <p:cNvGrpSpPr>
            <a:grpSpLocks noChangeAspect="1"/>
          </p:cNvGrpSpPr>
          <p:nvPr/>
        </p:nvGrpSpPr>
        <p:grpSpPr>
          <a:xfrm>
            <a:off x="163375" y="4067869"/>
            <a:ext cx="9798583" cy="3096344"/>
            <a:chOff x="163375" y="3635821"/>
            <a:chExt cx="11153982" cy="3524649"/>
          </a:xfrm>
        </p:grpSpPr>
        <p:pic>
          <p:nvPicPr>
            <p:cNvPr id="2" name="Picture 1" descr="Timeline&#10;&#10;Description automatically generated">
              <a:extLst>
                <a:ext uri="{FF2B5EF4-FFF2-40B4-BE49-F238E27FC236}">
                  <a16:creationId xmlns:a16="http://schemas.microsoft.com/office/drawing/2014/main" id="{932BC2E1-F13B-D155-8C52-71059AA8E25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-93" b="80030"/>
            <a:stretch/>
          </p:blipFill>
          <p:spPr>
            <a:xfrm>
              <a:off x="163375" y="3635821"/>
              <a:ext cx="11153982" cy="1162870"/>
            </a:xfrm>
            <a:prstGeom prst="rect">
              <a:avLst/>
            </a:prstGeom>
          </p:spPr>
        </p:pic>
        <p:pic>
          <p:nvPicPr>
            <p:cNvPr id="3" name="Picture 2" descr="Timeline&#10;&#10;Description automatically generated">
              <a:extLst>
                <a:ext uri="{FF2B5EF4-FFF2-40B4-BE49-F238E27FC236}">
                  <a16:creationId xmlns:a16="http://schemas.microsoft.com/office/drawing/2014/main" id="{FF397D90-A378-3A14-F14F-B7EAC90289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33220" b="46717"/>
            <a:stretch/>
          </p:blipFill>
          <p:spPr>
            <a:xfrm>
              <a:off x="163375" y="4811868"/>
              <a:ext cx="11153982" cy="1162870"/>
            </a:xfrm>
            <a:prstGeom prst="rect">
              <a:avLst/>
            </a:prstGeom>
          </p:spPr>
        </p:pic>
        <p:pic>
          <p:nvPicPr>
            <p:cNvPr id="5" name="Picture 4" descr="Timeline&#10;&#10;Description automatically generated">
              <a:extLst>
                <a:ext uri="{FF2B5EF4-FFF2-40B4-BE49-F238E27FC236}">
                  <a16:creationId xmlns:a16="http://schemas.microsoft.com/office/drawing/2014/main" id="{6D5F0621-4E43-101C-45D5-4FF0E241E82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67298" b="12638"/>
            <a:stretch/>
          </p:blipFill>
          <p:spPr>
            <a:xfrm>
              <a:off x="163375" y="5997600"/>
              <a:ext cx="11153982" cy="1162870"/>
            </a:xfrm>
            <a:prstGeom prst="rect">
              <a:avLst/>
            </a:prstGeom>
          </p:spPr>
        </p:pic>
      </p:grp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3FBF2B17-D747-930A-3DA5-DF749CE9B3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0950" y="6521285"/>
            <a:ext cx="1917542" cy="615553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70EE9E31-AF66-82D1-3EC9-49B46664DABF}"/>
              </a:ext>
            </a:extLst>
          </p:cNvPr>
          <p:cNvSpPr txBox="1"/>
          <p:nvPr/>
        </p:nvSpPr>
        <p:spPr>
          <a:xfrm>
            <a:off x="6182329" y="6476652"/>
            <a:ext cx="3823483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err="1">
                <a:solidFill>
                  <a:srgbClr val="0000FF"/>
                </a:solidFill>
              </a:rPr>
              <a:t>Ziel</a:t>
            </a:r>
            <a:r>
              <a:rPr lang="fr-CH" b="1" dirty="0">
                <a:solidFill>
                  <a:srgbClr val="0000FF"/>
                </a:solidFill>
              </a:rPr>
              <a:t> bis 2041: 3’000 fb</a:t>
            </a:r>
            <a:r>
              <a:rPr lang="fr-CH" b="1" baseline="30000" dirty="0">
                <a:solidFill>
                  <a:srgbClr val="0000FF"/>
                </a:solidFill>
              </a:rPr>
              <a:t>-1</a:t>
            </a:r>
          </a:p>
          <a:p>
            <a:r>
              <a:rPr lang="fr-CH" sz="1600" b="1" dirty="0">
                <a:solidFill>
                  <a:srgbClr val="0000FF"/>
                </a:solidFill>
              </a:rPr>
              <a:t>ca. 15x </a:t>
            </a:r>
            <a:r>
              <a:rPr lang="fr-CH" sz="1600" b="1" dirty="0" err="1">
                <a:solidFill>
                  <a:srgbClr val="0000FF"/>
                </a:solidFill>
              </a:rPr>
              <a:t>mehr</a:t>
            </a:r>
            <a:r>
              <a:rPr lang="fr-CH" sz="1600" b="1" dirty="0">
                <a:solidFill>
                  <a:srgbClr val="0000FF"/>
                </a:solidFill>
              </a:rPr>
              <a:t> </a:t>
            </a:r>
            <a:r>
              <a:rPr lang="fr-CH" sz="1600" b="1" dirty="0" err="1">
                <a:solidFill>
                  <a:srgbClr val="0000FF"/>
                </a:solidFill>
              </a:rPr>
              <a:t>Daten</a:t>
            </a:r>
            <a:r>
              <a:rPr lang="fr-CH" sz="1600" b="1" dirty="0">
                <a:solidFill>
                  <a:srgbClr val="0000FF"/>
                </a:solidFill>
              </a:rPr>
              <a:t> </a:t>
            </a:r>
            <a:r>
              <a:rPr lang="fr-CH" sz="1600" b="1" dirty="0" err="1">
                <a:solidFill>
                  <a:srgbClr val="0000FF"/>
                </a:solidFill>
              </a:rPr>
              <a:t>als</a:t>
            </a:r>
            <a:r>
              <a:rPr lang="fr-CH" sz="1600" b="1" dirty="0">
                <a:solidFill>
                  <a:srgbClr val="0000FF"/>
                </a:solidFill>
              </a:rPr>
              <a:t> bis Ende 2018</a:t>
            </a:r>
            <a:endParaRPr lang="fr-FR" sz="1600" b="1" dirty="0">
              <a:solidFill>
                <a:srgbClr val="0000FF"/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961862B-1101-FCC5-2E09-56D58F8DDA11}"/>
              </a:ext>
            </a:extLst>
          </p:cNvPr>
          <p:cNvCxnSpPr>
            <a:cxnSpLocks/>
          </p:cNvCxnSpPr>
          <p:nvPr/>
        </p:nvCxnSpPr>
        <p:spPr>
          <a:xfrm>
            <a:off x="3186000" y="3995861"/>
            <a:ext cx="0" cy="1224136"/>
          </a:xfrm>
          <a:prstGeom prst="line">
            <a:avLst/>
          </a:prstGeom>
          <a:ln w="31750">
            <a:solidFill>
              <a:srgbClr val="FF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4742331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46038"/>
            <a:ext cx="10080624" cy="912812"/>
          </a:xfrm>
        </p:spPr>
        <p:txBody>
          <a:bodyPr/>
          <a:lstStyle/>
          <a:p>
            <a:r>
              <a:rPr lang="en-US" dirty="0" err="1"/>
              <a:t>Mögliche</a:t>
            </a:r>
            <a:r>
              <a:rPr lang="en-US" dirty="0"/>
              <a:t> Zukunft am CERN (1) </a:t>
            </a:r>
            <a:r>
              <a:rPr lang="en-US" dirty="0">
                <a:sym typeface="Wingdings"/>
              </a:rPr>
              <a:t> CLIC</a:t>
            </a:r>
            <a:br>
              <a:rPr lang="en-US" dirty="0">
                <a:sym typeface="Wingdings"/>
              </a:rPr>
            </a:br>
            <a:r>
              <a:rPr lang="en-US" sz="2000" dirty="0">
                <a:sym typeface="Wingdings"/>
              </a:rPr>
              <a:t>CLIC = Compact Linear Collider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Elektron</a:t>
            </a:r>
            <a:r>
              <a:rPr lang="en-US" dirty="0"/>
              <a:t>-Positron Collider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3 TeV</a:t>
            </a:r>
            <a:r>
              <a:rPr lang="en-US" dirty="0"/>
              <a:t>, 2 x 25 km L</a:t>
            </a:r>
            <a:r>
              <a:rPr lang="de-DE" dirty="0" err="1"/>
              <a:t>änge</a:t>
            </a:r>
            <a:endParaRPr lang="en-US" dirty="0"/>
          </a:p>
          <a:p>
            <a:pPr lvl="2"/>
            <a:r>
              <a:rPr lang="en-US" dirty="0" err="1"/>
              <a:t>basierend</a:t>
            </a:r>
            <a:r>
              <a:rPr lang="en-US" dirty="0"/>
              <a:t> auf </a:t>
            </a:r>
            <a:r>
              <a:rPr lang="en-US" dirty="0" err="1"/>
              <a:t>normalleitenden</a:t>
            </a:r>
            <a:r>
              <a:rPr lang="en-US" dirty="0"/>
              <a:t>							          </a:t>
            </a:r>
            <a:r>
              <a:rPr lang="en-US" dirty="0" err="1"/>
              <a:t>Beschleunigungsstrecken</a:t>
            </a:r>
            <a:r>
              <a:rPr lang="en-US" dirty="0"/>
              <a:t> (cavities)</a:t>
            </a:r>
          </a:p>
          <a:p>
            <a:pPr lvl="2"/>
            <a:r>
              <a:rPr lang="en-US" dirty="0"/>
              <a:t>2 </a:t>
            </a:r>
            <a:r>
              <a:rPr lang="en-US" dirty="0" err="1"/>
              <a:t>Strahlen</a:t>
            </a:r>
            <a:r>
              <a:rPr lang="en-US" dirty="0"/>
              <a:t>: “drive beam + main beam”</a:t>
            </a:r>
          </a:p>
          <a:p>
            <a:pPr lvl="2"/>
            <a:r>
              <a:rPr lang="en-US" dirty="0" err="1"/>
              <a:t>Energie</a:t>
            </a:r>
            <a:r>
              <a:rPr lang="de-DE" dirty="0" err="1"/>
              <a:t>übertragung</a:t>
            </a:r>
            <a:r>
              <a:rPr lang="de-DE" dirty="0"/>
              <a:t> von einem niederenergetischen intensiven Strahl zu einem hochenergetischen zweiten Stahl, </a:t>
            </a:r>
            <a:r>
              <a:rPr lang="en-US" dirty="0" err="1"/>
              <a:t>technologische</a:t>
            </a:r>
            <a:r>
              <a:rPr lang="en-US" dirty="0"/>
              <a:t> </a:t>
            </a:r>
            <a:r>
              <a:rPr lang="en-US" dirty="0" err="1"/>
              <a:t>Machbarkeit</a:t>
            </a:r>
            <a:r>
              <a:rPr lang="en-US" dirty="0"/>
              <a:t> </a:t>
            </a:r>
            <a:r>
              <a:rPr lang="en-US" dirty="0" err="1"/>
              <a:t>gezeigt</a:t>
            </a:r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“Higgs-Fabrik” + “SUSY-Fabrik”</a:t>
            </a:r>
          </a:p>
          <a:p>
            <a:pPr lvl="1"/>
            <a:r>
              <a:rPr lang="en-US" dirty="0" err="1"/>
              <a:t>Pr</a:t>
            </a:r>
            <a:r>
              <a:rPr lang="de-DE" dirty="0" err="1"/>
              <a:t>äzisionsmessungen</a:t>
            </a:r>
            <a:r>
              <a:rPr lang="de-DE" dirty="0"/>
              <a:t> von SUSY Teilchen</a:t>
            </a:r>
          </a:p>
          <a:p>
            <a:pPr lvl="2"/>
            <a:r>
              <a:rPr lang="de-DE" dirty="0"/>
              <a:t>falls SUSY bei LHC gefunden</a:t>
            </a:r>
          </a:p>
          <a:p>
            <a:pPr lvl="2"/>
            <a:r>
              <a:rPr lang="de-DE" dirty="0"/>
              <a:t>komplementär zu LHC</a:t>
            </a:r>
            <a:endParaRPr lang="en-US" dirty="0"/>
          </a:p>
          <a:p>
            <a:pPr lvl="1"/>
            <a:r>
              <a:rPr lang="de-DE" dirty="0"/>
              <a:t>entlang des Jura</a:t>
            </a:r>
          </a:p>
          <a:p>
            <a:pPr lvl="1"/>
            <a:r>
              <a:rPr lang="de-DE" dirty="0"/>
              <a:t>Wechselwirkungspunkt am CERN</a:t>
            </a:r>
          </a:p>
          <a:p>
            <a:pPr lvl="1"/>
            <a:r>
              <a:rPr lang="de-DE" dirty="0"/>
              <a:t>möglicher Start: 2048 (nach LHC)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3573" y="1187549"/>
            <a:ext cx="4245253" cy="172819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CLIC_map_CLIC380_CLIC1500_CLIC3000_wtext.jpeg" descr="CLIC_map_CLIC380_CLIC1500_CLIC3000_wtext.jpeg">
            <a:extLst>
              <a:ext uri="{FF2B5EF4-FFF2-40B4-BE49-F238E27FC236}">
                <a16:creationId xmlns:a16="http://schemas.microsoft.com/office/drawing/2014/main" id="{FD6CAB55-8A3D-E88E-EB8D-48D6DB46E9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8424" y="4485987"/>
            <a:ext cx="3672408" cy="2753444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541149926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en-US" dirty="0" err="1"/>
              <a:t>Mögliche</a:t>
            </a:r>
            <a:r>
              <a:rPr lang="en-US" dirty="0"/>
              <a:t> Zukunft am CERN (2)</a:t>
            </a:r>
            <a:r>
              <a:rPr lang="en-US" dirty="0">
                <a:sym typeface="Wingdings" panose="05000000000000000000" pitchFamily="2" charset="2"/>
              </a:rPr>
              <a:t> FCC</a:t>
            </a:r>
            <a:br>
              <a:rPr lang="en-US" dirty="0"/>
            </a:br>
            <a:r>
              <a:rPr lang="en-US" sz="2000" dirty="0"/>
              <a:t>FCC = Future Circular Collider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74637" y="1189038"/>
            <a:ext cx="9590211" cy="5942012"/>
          </a:xfrm>
        </p:spPr>
        <p:txBody>
          <a:bodyPr/>
          <a:lstStyle/>
          <a:p>
            <a:r>
              <a:rPr lang="en-US" dirty="0" err="1">
                <a:solidFill>
                  <a:srgbClr val="000090"/>
                </a:solidFill>
                <a:cs typeface="Calibri" pitchFamily="34" charset="0"/>
              </a:rPr>
              <a:t>Machbarkeitsstudie</a:t>
            </a:r>
            <a:r>
              <a:rPr lang="en-US" dirty="0">
                <a:solidFill>
                  <a:srgbClr val="000090"/>
                </a:solidFill>
                <a:cs typeface="Calibri" pitchFamily="34" charset="0"/>
              </a:rPr>
              <a:t> </a:t>
            </a:r>
            <a:r>
              <a:rPr lang="en-US" dirty="0" err="1">
                <a:solidFill>
                  <a:srgbClr val="000090"/>
                </a:solidFill>
                <a:cs typeface="Calibri" pitchFamily="34" charset="0"/>
              </a:rPr>
              <a:t>eines</a:t>
            </a:r>
            <a:r>
              <a:rPr lang="en-US" dirty="0">
                <a:solidFill>
                  <a:srgbClr val="000090"/>
                </a:solidFill>
                <a:cs typeface="Calibri" pitchFamily="34" charset="0"/>
              </a:rPr>
              <a:t> ~100 km Tunnels bis ~2025/26</a:t>
            </a:r>
          </a:p>
          <a:p>
            <a:r>
              <a:rPr lang="en-US" dirty="0" err="1">
                <a:solidFill>
                  <a:srgbClr val="000090"/>
                </a:solidFill>
                <a:cs typeface="Calibri" pitchFamily="34" charset="0"/>
              </a:rPr>
              <a:t>Erste</a:t>
            </a:r>
            <a:r>
              <a:rPr lang="en-US" dirty="0">
                <a:solidFill>
                  <a:srgbClr val="000090"/>
                </a:solidFill>
                <a:cs typeface="Calibri" pitchFamily="34" charset="0"/>
              </a:rPr>
              <a:t> </a:t>
            </a:r>
            <a:r>
              <a:rPr lang="en-US" dirty="0" err="1">
                <a:solidFill>
                  <a:srgbClr val="000090"/>
                </a:solidFill>
                <a:cs typeface="Calibri" pitchFamily="34" charset="0"/>
              </a:rPr>
              <a:t>Stufe</a:t>
            </a:r>
            <a:r>
              <a:rPr lang="en-US" dirty="0">
                <a:solidFill>
                  <a:srgbClr val="000090"/>
                </a:solidFill>
                <a:cs typeface="Calibri" pitchFamily="34" charset="0"/>
              </a:rPr>
              <a:t> </a:t>
            </a:r>
            <a:r>
              <a:rPr lang="en-US" dirty="0" err="1">
                <a:solidFill>
                  <a:srgbClr val="000090"/>
                </a:solidFill>
                <a:cs typeface="Calibri" pitchFamily="34" charset="0"/>
              </a:rPr>
              <a:t>könnte</a:t>
            </a:r>
            <a:r>
              <a:rPr lang="en-US" dirty="0">
                <a:solidFill>
                  <a:srgbClr val="000090"/>
                </a:solidFill>
                <a:cs typeface="Calibri" pitchFamily="34" charset="0"/>
              </a:rPr>
              <a:t> </a:t>
            </a:r>
            <a:r>
              <a:rPr lang="en-US" dirty="0" err="1">
                <a:solidFill>
                  <a:srgbClr val="000090"/>
                </a:solidFill>
                <a:cs typeface="Calibri" pitchFamily="34" charset="0"/>
              </a:rPr>
              <a:t>ein</a:t>
            </a:r>
            <a:r>
              <a:rPr lang="en-US" dirty="0">
                <a:solidFill>
                  <a:srgbClr val="000090"/>
                </a:solidFill>
                <a:cs typeface="Calibri" pitchFamily="34" charset="0"/>
              </a:rPr>
              <a:t> </a:t>
            </a:r>
            <a:r>
              <a:rPr lang="en-US" dirty="0" err="1">
                <a:cs typeface="Calibri" pitchFamily="34" charset="0"/>
              </a:rPr>
              <a:t>e</a:t>
            </a:r>
            <a:r>
              <a:rPr lang="en-US" baseline="30000" dirty="0" err="1">
                <a:cs typeface="Calibri" pitchFamily="34" charset="0"/>
              </a:rPr>
              <a:t>+</a:t>
            </a:r>
            <a:r>
              <a:rPr lang="en-US" dirty="0" err="1">
                <a:cs typeface="Calibri" pitchFamily="34" charset="0"/>
              </a:rPr>
              <a:t>e</a:t>
            </a:r>
            <a:r>
              <a:rPr lang="en-US" baseline="30000" dirty="0">
                <a:cs typeface="Calibri" pitchFamily="34" charset="0"/>
              </a:rPr>
              <a:t>-</a:t>
            </a:r>
            <a:r>
              <a:rPr lang="en-US" dirty="0">
                <a:cs typeface="Calibri" pitchFamily="34" charset="0"/>
              </a:rPr>
              <a:t> </a:t>
            </a:r>
            <a:r>
              <a:rPr lang="en-US" dirty="0">
                <a:solidFill>
                  <a:srgbClr val="000090"/>
                </a:solidFill>
                <a:cs typeface="Calibri" pitchFamily="34" charset="0"/>
              </a:rPr>
              <a:t>Collider </a:t>
            </a:r>
            <a:r>
              <a:rPr lang="en-US" dirty="0" err="1">
                <a:solidFill>
                  <a:srgbClr val="000090"/>
                </a:solidFill>
                <a:cs typeface="Calibri" pitchFamily="34" charset="0"/>
              </a:rPr>
              <a:t>mit</a:t>
            </a:r>
            <a:r>
              <a:rPr lang="en-US" dirty="0">
                <a:solidFill>
                  <a:srgbClr val="000090"/>
                </a:solidFill>
                <a:cs typeface="Calibri" pitchFamily="34" charset="0"/>
              </a:rPr>
              <a:t> 365 GeV bis 2048 sein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“Higgs-Fabrik”</a:t>
            </a:r>
          </a:p>
          <a:p>
            <a:r>
              <a:rPr lang="en-US" dirty="0" err="1">
                <a:solidFill>
                  <a:srgbClr val="000090"/>
                </a:solidFill>
                <a:cs typeface="Calibri" pitchFamily="34" charset="0"/>
              </a:rPr>
              <a:t>Zweite</a:t>
            </a:r>
            <a:r>
              <a:rPr lang="en-US" dirty="0">
                <a:solidFill>
                  <a:srgbClr val="000090"/>
                </a:solidFill>
                <a:cs typeface="Calibri" pitchFamily="34" charset="0"/>
              </a:rPr>
              <a:t> </a:t>
            </a:r>
            <a:r>
              <a:rPr lang="en-US" dirty="0" err="1">
                <a:solidFill>
                  <a:srgbClr val="000090"/>
                </a:solidFill>
                <a:cs typeface="Calibri" pitchFamily="34" charset="0"/>
              </a:rPr>
              <a:t>Stufe</a:t>
            </a:r>
            <a:r>
              <a:rPr lang="en-US" dirty="0">
                <a:solidFill>
                  <a:srgbClr val="000090"/>
                </a:solidFill>
                <a:cs typeface="Calibri" pitchFamily="34" charset="0"/>
              </a:rPr>
              <a:t>: pp Collider </a:t>
            </a:r>
            <a:r>
              <a:rPr lang="en-US" dirty="0" err="1">
                <a:solidFill>
                  <a:srgbClr val="000090"/>
                </a:solidFill>
                <a:cs typeface="Calibri" pitchFamily="34" charset="0"/>
              </a:rPr>
              <a:t>mit</a:t>
            </a:r>
            <a:r>
              <a:rPr lang="en-US" dirty="0">
                <a:solidFill>
                  <a:srgbClr val="000090"/>
                </a:solidFill>
                <a:cs typeface="Calibri" pitchFamily="34" charset="0"/>
              </a:rPr>
              <a:t> 100 </a:t>
            </a:r>
            <a:r>
              <a:rPr lang="en-US" dirty="0" err="1">
                <a:solidFill>
                  <a:srgbClr val="000090"/>
                </a:solidFill>
                <a:cs typeface="Calibri" pitchFamily="34" charset="0"/>
              </a:rPr>
              <a:t>TeV</a:t>
            </a:r>
            <a:r>
              <a:rPr lang="en-US" dirty="0">
                <a:solidFill>
                  <a:srgbClr val="000090"/>
                </a:solidFill>
                <a:cs typeface="Calibri" pitchFamily="34" charset="0"/>
              </a:rPr>
              <a:t> (7x LHC) ab 2070/75...</a:t>
            </a:r>
            <a:endParaRPr lang="en-US" dirty="0"/>
          </a:p>
          <a:p>
            <a:pPr lvl="2"/>
            <a:r>
              <a:rPr lang="en-US" dirty="0" err="1">
                <a:solidFill>
                  <a:schemeClr val="tx1"/>
                </a:solidFill>
                <a:cs typeface="Calibri" pitchFamily="34" charset="0"/>
              </a:rPr>
              <a:t>Entwicklung</a:t>
            </a:r>
            <a:r>
              <a:rPr lang="en-US" dirty="0">
                <a:solidFill>
                  <a:schemeClr val="tx1"/>
                </a:solidFill>
                <a:cs typeface="Calibri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Calibri" pitchFamily="34" charset="0"/>
              </a:rPr>
              <a:t>neuer</a:t>
            </a:r>
            <a:r>
              <a:rPr lang="en-US" dirty="0">
                <a:solidFill>
                  <a:schemeClr val="tx1"/>
                </a:solidFill>
                <a:cs typeface="Calibri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Calibri" pitchFamily="34" charset="0"/>
              </a:rPr>
              <a:t>supraleitender</a:t>
            </a:r>
            <a:r>
              <a:rPr lang="en-US" dirty="0">
                <a:solidFill>
                  <a:schemeClr val="tx1"/>
                </a:solidFill>
                <a:cs typeface="Calibri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Calibri" pitchFamily="34" charset="0"/>
              </a:rPr>
              <a:t>Magnete</a:t>
            </a:r>
            <a:r>
              <a:rPr lang="en-US" dirty="0">
                <a:solidFill>
                  <a:schemeClr val="tx1"/>
                </a:solidFill>
                <a:cs typeface="Calibri" pitchFamily="34" charset="0"/>
              </a:rPr>
              <a:t> </a:t>
            </a:r>
            <a:r>
              <a:rPr lang="en-US" dirty="0" err="1">
                <a:solidFill>
                  <a:schemeClr val="tx1"/>
                </a:solidFill>
                <a:cs typeface="Calibri" pitchFamily="34" charset="0"/>
              </a:rPr>
              <a:t>mit</a:t>
            </a:r>
            <a:r>
              <a:rPr lang="en-US" dirty="0">
                <a:solidFill>
                  <a:schemeClr val="tx1"/>
                </a:solidFill>
                <a:cs typeface="Calibri" pitchFamily="34" charset="0"/>
              </a:rPr>
              <a:t> &gt;16 T n</a:t>
            </a:r>
            <a:r>
              <a:rPr lang="de-DE" dirty="0" err="1">
                <a:solidFill>
                  <a:schemeClr val="tx1"/>
                </a:solidFill>
                <a:cs typeface="Calibri" pitchFamily="34" charset="0"/>
              </a:rPr>
              <a:t>ötig</a:t>
            </a:r>
            <a:r>
              <a:rPr lang="de-DE" dirty="0">
                <a:solidFill>
                  <a:schemeClr val="tx1"/>
                </a:solidFill>
                <a:cs typeface="Calibri" pitchFamily="34" charset="0"/>
              </a:rPr>
              <a:t> (Nb</a:t>
            </a:r>
            <a:r>
              <a:rPr lang="de-DE" baseline="-25000" dirty="0">
                <a:solidFill>
                  <a:schemeClr val="tx1"/>
                </a:solidFill>
                <a:cs typeface="Calibri" pitchFamily="34" charset="0"/>
              </a:rPr>
              <a:t>3</a:t>
            </a:r>
            <a:r>
              <a:rPr lang="de-DE" dirty="0">
                <a:solidFill>
                  <a:schemeClr val="tx1"/>
                </a:solidFill>
                <a:cs typeface="Calibri" pitchFamily="34" charset="0"/>
              </a:rPr>
              <a:t>Sn statt </a:t>
            </a:r>
            <a:r>
              <a:rPr lang="de-DE" dirty="0" err="1">
                <a:solidFill>
                  <a:schemeClr val="tx1"/>
                </a:solidFill>
                <a:cs typeface="Calibri" pitchFamily="34" charset="0"/>
              </a:rPr>
              <a:t>NbTi</a:t>
            </a:r>
            <a:r>
              <a:rPr lang="de-DE" dirty="0">
                <a:solidFill>
                  <a:schemeClr val="tx1"/>
                </a:solidFill>
                <a:cs typeface="Calibri" pitchFamily="34" charset="0"/>
              </a:rPr>
              <a:t> oder Hochtemperatur-Supraleiter)</a:t>
            </a:r>
            <a:endParaRPr lang="en-US" dirty="0">
              <a:solidFill>
                <a:schemeClr val="tx1"/>
              </a:solidFill>
              <a:cs typeface="Calibri" pitchFamily="34" charset="0"/>
            </a:endParaRPr>
          </a:p>
          <a:p>
            <a:pPr lvl="1"/>
            <a:r>
              <a:rPr lang="en-US" dirty="0" err="1">
                <a:solidFill>
                  <a:schemeClr val="tx1"/>
                </a:solidFill>
                <a:cs typeface="Calibri" pitchFamily="34" charset="0"/>
              </a:rPr>
              <a:t>Physikzielsetzung</a:t>
            </a:r>
            <a:r>
              <a:rPr lang="en-US" dirty="0">
                <a:solidFill>
                  <a:schemeClr val="tx1"/>
                </a:solidFill>
                <a:cs typeface="Calibri" pitchFamily="34" charset="0"/>
              </a:rPr>
              <a:t>?</a:t>
            </a:r>
            <a:endParaRPr lang="en-US" dirty="0">
              <a:solidFill>
                <a:srgbClr val="000090"/>
              </a:solidFill>
              <a:cs typeface="Calibri" pitchFamily="34" charset="0"/>
            </a:endParaRPr>
          </a:p>
          <a:p>
            <a:pPr lvl="2"/>
            <a:r>
              <a:rPr lang="en-US" dirty="0" err="1">
                <a:solidFill>
                  <a:srgbClr val="000090"/>
                </a:solidFill>
                <a:cs typeface="Calibri" pitchFamily="34" charset="0"/>
              </a:rPr>
              <a:t>bisher</a:t>
            </a:r>
            <a:r>
              <a:rPr lang="en-US" dirty="0">
                <a:solidFill>
                  <a:srgbClr val="000090"/>
                </a:solidFill>
                <a:cs typeface="Calibri" pitchFamily="34" charset="0"/>
              </a:rPr>
              <a:t> </a:t>
            </a:r>
            <a:r>
              <a:rPr lang="en-US" dirty="0" err="1">
                <a:solidFill>
                  <a:srgbClr val="000090"/>
                </a:solidFill>
                <a:cs typeface="Calibri" pitchFamily="34" charset="0"/>
              </a:rPr>
              <a:t>keine</a:t>
            </a:r>
            <a:r>
              <a:rPr lang="en-US" dirty="0">
                <a:solidFill>
                  <a:srgbClr val="000090"/>
                </a:solidFill>
                <a:cs typeface="Calibri" pitchFamily="34" charset="0"/>
              </a:rPr>
              <a:t> </a:t>
            </a:r>
            <a:r>
              <a:rPr lang="en-US" dirty="0" err="1">
                <a:solidFill>
                  <a:srgbClr val="000090"/>
                </a:solidFill>
                <a:cs typeface="Calibri" pitchFamily="34" charset="0"/>
              </a:rPr>
              <a:t>Hinweise</a:t>
            </a:r>
            <a:r>
              <a:rPr lang="en-US" dirty="0">
                <a:solidFill>
                  <a:srgbClr val="000090"/>
                </a:solidFill>
                <a:cs typeface="Calibri" pitchFamily="34" charset="0"/>
              </a:rPr>
              <a:t> </a:t>
            </a:r>
            <a:r>
              <a:rPr lang="en-US" dirty="0" err="1">
                <a:solidFill>
                  <a:srgbClr val="000090"/>
                </a:solidFill>
                <a:cs typeface="Calibri" pitchFamily="34" charset="0"/>
              </a:rPr>
              <a:t>oder</a:t>
            </a:r>
            <a:r>
              <a:rPr lang="en-US" dirty="0">
                <a:solidFill>
                  <a:srgbClr val="000090"/>
                </a:solidFill>
                <a:cs typeface="Calibri" pitchFamily="34" charset="0"/>
              </a:rPr>
              <a:t>												      </a:t>
            </a:r>
            <a:r>
              <a:rPr lang="en-US" dirty="0" err="1">
                <a:solidFill>
                  <a:srgbClr val="000090"/>
                </a:solidFill>
                <a:cs typeface="Calibri" pitchFamily="34" charset="0"/>
              </a:rPr>
              <a:t>Vorhersagen</a:t>
            </a:r>
            <a:r>
              <a:rPr lang="en-US" dirty="0">
                <a:solidFill>
                  <a:srgbClr val="000090"/>
                </a:solidFill>
                <a:cs typeface="Calibri" pitchFamily="34" charset="0"/>
              </a:rPr>
              <a:t> für “</a:t>
            </a:r>
            <a:r>
              <a:rPr lang="en-US" dirty="0" err="1">
                <a:solidFill>
                  <a:srgbClr val="000090"/>
                </a:solidFill>
                <a:cs typeface="Calibri" pitchFamily="34" charset="0"/>
              </a:rPr>
              <a:t>neue</a:t>
            </a:r>
            <a:r>
              <a:rPr lang="en-US" dirty="0">
                <a:solidFill>
                  <a:srgbClr val="000090"/>
                </a:solidFill>
                <a:cs typeface="Calibri" pitchFamily="34" charset="0"/>
              </a:rPr>
              <a:t>” </a:t>
            </a:r>
            <a:r>
              <a:rPr lang="en-US" dirty="0" err="1">
                <a:solidFill>
                  <a:srgbClr val="000090"/>
                </a:solidFill>
                <a:cs typeface="Calibri" pitchFamily="34" charset="0"/>
              </a:rPr>
              <a:t>Physik</a:t>
            </a:r>
            <a:r>
              <a:rPr lang="en-US" dirty="0">
                <a:solidFill>
                  <a:srgbClr val="000090"/>
                </a:solidFill>
                <a:cs typeface="Calibri" pitchFamily="34" charset="0"/>
              </a:rPr>
              <a:t>											         </a:t>
            </a:r>
            <a:r>
              <a:rPr lang="en-US" dirty="0" err="1">
                <a:solidFill>
                  <a:srgbClr val="000090"/>
                </a:solidFill>
                <a:cs typeface="Calibri" pitchFamily="34" charset="0"/>
              </a:rPr>
              <a:t>im</a:t>
            </a:r>
            <a:r>
              <a:rPr lang="en-US" dirty="0">
                <a:solidFill>
                  <a:srgbClr val="000090"/>
                </a:solidFill>
                <a:cs typeface="Calibri" pitchFamily="34" charset="0"/>
              </a:rPr>
              <a:t> </a:t>
            </a:r>
            <a:r>
              <a:rPr lang="en-US" dirty="0" err="1">
                <a:solidFill>
                  <a:srgbClr val="000090"/>
                </a:solidFill>
                <a:cs typeface="Calibri" pitchFamily="34" charset="0"/>
              </a:rPr>
              <a:t>Energiebereich</a:t>
            </a:r>
            <a:r>
              <a:rPr lang="en-US" dirty="0">
                <a:solidFill>
                  <a:srgbClr val="000090"/>
                </a:solidFill>
                <a:cs typeface="Calibri" pitchFamily="34" charset="0"/>
              </a:rPr>
              <a:t> des FCC</a:t>
            </a:r>
          </a:p>
          <a:p>
            <a:pPr lvl="2"/>
            <a:r>
              <a:rPr lang="en-US" dirty="0">
                <a:solidFill>
                  <a:srgbClr val="000090"/>
                </a:solidFill>
                <a:cs typeface="Calibri" pitchFamily="34" charset="0"/>
              </a:rPr>
              <a:t>SUSY?</a:t>
            </a:r>
          </a:p>
          <a:p>
            <a:pPr lvl="2"/>
            <a:r>
              <a:rPr lang="en-US" dirty="0" err="1">
                <a:solidFill>
                  <a:srgbClr val="000090"/>
                </a:solidFill>
                <a:cs typeface="Calibri" pitchFamily="34" charset="0"/>
              </a:rPr>
              <a:t>Dunkle</a:t>
            </a:r>
            <a:r>
              <a:rPr lang="en-US" dirty="0">
                <a:solidFill>
                  <a:srgbClr val="000090"/>
                </a:solidFill>
                <a:cs typeface="Calibri" pitchFamily="34" charset="0"/>
              </a:rPr>
              <a:t> </a:t>
            </a:r>
            <a:r>
              <a:rPr lang="en-US" dirty="0" err="1">
                <a:solidFill>
                  <a:srgbClr val="000090"/>
                </a:solidFill>
                <a:cs typeface="Calibri" pitchFamily="34" charset="0"/>
              </a:rPr>
              <a:t>Materie</a:t>
            </a:r>
            <a:r>
              <a:rPr lang="en-US" dirty="0">
                <a:solidFill>
                  <a:srgbClr val="000090"/>
                </a:solidFill>
                <a:cs typeface="Calibri" pitchFamily="34" charset="0"/>
              </a:rPr>
              <a:t>?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888" y="5803708"/>
            <a:ext cx="2711202" cy="113385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418712CA-A3FC-3C62-EAF1-E85EE5F33F0B}"/>
              </a:ext>
            </a:extLst>
          </p:cNvPr>
          <p:cNvGrpSpPr/>
          <p:nvPr/>
        </p:nvGrpSpPr>
        <p:grpSpPr>
          <a:xfrm>
            <a:off x="4608264" y="3571713"/>
            <a:ext cx="5256584" cy="3672308"/>
            <a:chOff x="4608264" y="3571713"/>
            <a:chExt cx="5256584" cy="3672308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B0894F6-7F7C-CCC9-AA2C-F5E165E4C71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8264" y="3571713"/>
              <a:ext cx="5256584" cy="3672308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244CEBC-4548-408F-A1B0-ACE96DA7AA5A}"/>
                </a:ext>
              </a:extLst>
            </p:cNvPr>
            <p:cNvSpPr txBox="1"/>
            <p:nvPr/>
          </p:nvSpPr>
          <p:spPr>
            <a:xfrm>
              <a:off x="5040312" y="3851845"/>
              <a:ext cx="716863" cy="2231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tx1"/>
                  </a:solidFill>
                </a:rPr>
                <a:t>Mt. Blanc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C564200-89FD-0937-0762-111A1B6444BC}"/>
                </a:ext>
              </a:extLst>
            </p:cNvPr>
            <p:cNvSpPr txBox="1"/>
            <p:nvPr/>
          </p:nvSpPr>
          <p:spPr>
            <a:xfrm>
              <a:off x="7344568" y="4859957"/>
              <a:ext cx="604653" cy="301621"/>
            </a:xfrm>
            <a:prstGeom prst="rect">
              <a:avLst/>
            </a:prstGeom>
            <a:solidFill>
              <a:srgbClr val="FFFFFF">
                <a:alpha val="24711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FFFF00"/>
                  </a:solidFill>
                </a:rPr>
                <a:t>FCC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7F01DFC-79A0-D930-4719-9578E4028290}"/>
                </a:ext>
              </a:extLst>
            </p:cNvPr>
            <p:cNvSpPr txBox="1"/>
            <p:nvPr/>
          </p:nvSpPr>
          <p:spPr>
            <a:xfrm>
              <a:off x="5427826" y="6012085"/>
              <a:ext cx="604653" cy="301621"/>
            </a:xfrm>
            <a:prstGeom prst="rect">
              <a:avLst/>
            </a:prstGeom>
            <a:solidFill>
              <a:srgbClr val="FFFFFF">
                <a:alpha val="24711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FFFF00"/>
                  </a:solidFill>
                </a:rPr>
                <a:t>LHC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74A52DA-B89B-1745-B075-25D96D12EC1C}"/>
                </a:ext>
              </a:extLst>
            </p:cNvPr>
            <p:cNvSpPr txBox="1"/>
            <p:nvPr/>
          </p:nvSpPr>
          <p:spPr>
            <a:xfrm>
              <a:off x="6408464" y="5209042"/>
              <a:ext cx="460382" cy="2231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err="1"/>
                <a:t>Genf</a:t>
              </a:r>
              <a:endParaRPr lang="en-US" sz="1000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8BED055-8E03-638A-BF6F-5F0995D77553}"/>
                </a:ext>
              </a:extLst>
            </p:cNvPr>
            <p:cNvSpPr txBox="1"/>
            <p:nvPr/>
          </p:nvSpPr>
          <p:spPr>
            <a:xfrm>
              <a:off x="9134167" y="4848691"/>
              <a:ext cx="609462" cy="2231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Annecy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306130C-6D90-1130-5AD0-A0F74AA20C7A}"/>
                </a:ext>
              </a:extLst>
            </p:cNvPr>
            <p:cNvSpPr txBox="1"/>
            <p:nvPr/>
          </p:nvSpPr>
          <p:spPr>
            <a:xfrm rot="21347483">
              <a:off x="4635522" y="5474244"/>
              <a:ext cx="835485" cy="2231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err="1"/>
                <a:t>Genfer</a:t>
              </a:r>
              <a:r>
                <a:rPr lang="en-US" sz="1000" dirty="0"/>
                <a:t> See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7B26D06-2A54-7B63-9FE5-9B806E375D2E}"/>
                </a:ext>
              </a:extLst>
            </p:cNvPr>
            <p:cNvSpPr txBox="1"/>
            <p:nvPr/>
          </p:nvSpPr>
          <p:spPr>
            <a:xfrm>
              <a:off x="6552480" y="5727739"/>
              <a:ext cx="548548" cy="2231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CERN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A8B265E-6971-278E-C6F2-6169802C6963}"/>
              </a:ext>
            </a:extLst>
          </p:cNvPr>
          <p:cNvGrpSpPr>
            <a:grpSpLocks noChangeAspect="1"/>
          </p:cNvGrpSpPr>
          <p:nvPr/>
        </p:nvGrpSpPr>
        <p:grpSpPr>
          <a:xfrm>
            <a:off x="5478069" y="3499867"/>
            <a:ext cx="3816001" cy="3816000"/>
            <a:chOff x="5668962" y="2740067"/>
            <a:chExt cx="3669639" cy="3669638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0DB1D3D-6D84-B3C6-297B-1C9BBBA0E2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930" t="14972" r="21229" b="35187"/>
            <a:stretch/>
          </p:blipFill>
          <p:spPr>
            <a:xfrm>
              <a:off x="5668962" y="2740067"/>
              <a:ext cx="3669639" cy="3669638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6E9DCB52-DE7A-B8DB-DD91-3C8E98BB07AF}"/>
                </a:ext>
              </a:extLst>
            </p:cNvPr>
            <p:cNvSpPr/>
            <p:nvPr/>
          </p:nvSpPr>
          <p:spPr bwMode="auto">
            <a:xfrm>
              <a:off x="5929877" y="3009299"/>
              <a:ext cx="3168000" cy="3168000"/>
            </a:xfrm>
            <a:prstGeom prst="ellipse">
              <a:avLst/>
            </a:prstGeom>
            <a:noFill/>
            <a:ln w="34925" cap="flat" cmpd="sng" algn="ctr">
              <a:solidFill>
                <a:srgbClr val="00206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97388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" y="46038"/>
            <a:ext cx="10080624" cy="912812"/>
          </a:xfrm>
        </p:spPr>
        <p:txBody>
          <a:bodyPr/>
          <a:lstStyle/>
          <a:p>
            <a:r>
              <a:rPr lang="en-US" dirty="0" err="1"/>
              <a:t>Mögliche</a:t>
            </a:r>
            <a:r>
              <a:rPr lang="en-US" dirty="0"/>
              <a:t> </a:t>
            </a:r>
            <a:r>
              <a:rPr lang="en-US" dirty="0" err="1"/>
              <a:t>Zeitskalen</a:t>
            </a:r>
            <a:r>
              <a:rPr lang="en-US" dirty="0"/>
              <a:t> für Collider </a:t>
            </a:r>
            <a:r>
              <a:rPr lang="en-US" dirty="0" err="1"/>
              <a:t>weltweit</a:t>
            </a:r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6C05085-15A1-9331-CA09-3D5A336378A5}"/>
              </a:ext>
            </a:extLst>
          </p:cNvPr>
          <p:cNvGrpSpPr/>
          <p:nvPr/>
        </p:nvGrpSpPr>
        <p:grpSpPr>
          <a:xfrm>
            <a:off x="479376" y="971525"/>
            <a:ext cx="7028537" cy="6264696"/>
            <a:chOff x="479376" y="971525"/>
            <a:chExt cx="7028537" cy="626469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9B0CCED9-ECD2-D4A9-EF32-1C676473498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79376" y="971525"/>
              <a:ext cx="7028537" cy="6264696"/>
              <a:chOff x="479376" y="971525"/>
              <a:chExt cx="7513264" cy="6696744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pic>
            <p:nvPicPr>
              <p:cNvPr id="2" name="Picture 1">
                <a:extLst>
                  <a:ext uri="{FF2B5EF4-FFF2-40B4-BE49-F238E27FC236}">
                    <a16:creationId xmlns:a16="http://schemas.microsoft.com/office/drawing/2014/main" id="{056B96DC-DDCA-87A5-AF54-09F431E5E4F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79376" y="971525"/>
                <a:ext cx="7513264" cy="4251235"/>
              </a:xfrm>
              <a:prstGeom prst="rect">
                <a:avLst/>
              </a:prstGeom>
              <a:ln>
                <a:solidFill>
                  <a:srgbClr val="002060"/>
                </a:solidFill>
              </a:ln>
            </p:spPr>
          </p:pic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89608291-8049-A57D-1FA5-B011E60656B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b="45748"/>
              <a:stretch/>
            </p:blipFill>
            <p:spPr>
              <a:xfrm>
                <a:off x="479376" y="5371470"/>
                <a:ext cx="7513264" cy="2296799"/>
              </a:xfrm>
              <a:prstGeom prst="rect">
                <a:avLst/>
              </a:prstGeom>
              <a:ln>
                <a:solidFill>
                  <a:srgbClr val="002060"/>
                </a:solidFill>
              </a:ln>
            </p:spPr>
          </p:pic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08D2035-9198-0FBB-8DA0-0D0A90358F34}"/>
                </a:ext>
              </a:extLst>
            </p:cNvPr>
            <p:cNvSpPr/>
            <p:nvPr/>
          </p:nvSpPr>
          <p:spPr bwMode="auto">
            <a:xfrm>
              <a:off x="1079872" y="5508029"/>
              <a:ext cx="5832648" cy="21602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E1C1548D-185C-04AD-40B1-2CAA736F38EF}"/>
              </a:ext>
            </a:extLst>
          </p:cNvPr>
          <p:cNvSpPr txBox="1"/>
          <p:nvPr/>
        </p:nvSpPr>
        <p:spPr>
          <a:xfrm>
            <a:off x="7575314" y="1547589"/>
            <a:ext cx="2531462" cy="1204176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rtlCol="0">
            <a:spAutoFit/>
          </a:bodyPr>
          <a:lstStyle/>
          <a:p>
            <a:r>
              <a:rPr lang="en-US" sz="1400" b="1" dirty="0" err="1">
                <a:solidFill>
                  <a:schemeClr val="tx1"/>
                </a:solidFill>
              </a:rPr>
              <a:t>Asien</a:t>
            </a:r>
            <a:r>
              <a:rPr lang="en-US" sz="1400" b="1" dirty="0">
                <a:solidFill>
                  <a:schemeClr val="tx1"/>
                </a:solidFill>
              </a:rPr>
              <a:t>:</a:t>
            </a:r>
          </a:p>
          <a:p>
            <a:endParaRPr lang="en-US" sz="1400" b="1" dirty="0">
              <a:solidFill>
                <a:srgbClr val="0000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 err="1">
                <a:solidFill>
                  <a:srgbClr val="00B050"/>
                </a:solidFill>
              </a:rPr>
              <a:t>e+e</a:t>
            </a:r>
            <a:r>
              <a:rPr lang="en-US" sz="1200" b="1" dirty="0">
                <a:solidFill>
                  <a:srgbClr val="00B050"/>
                </a:solidFill>
              </a:rPr>
              <a:t>- collider</a:t>
            </a:r>
          </a:p>
          <a:p>
            <a:pPr lvl="1"/>
            <a:r>
              <a:rPr lang="en-US" sz="1100" b="1" dirty="0">
                <a:solidFill>
                  <a:schemeClr val="tx1"/>
                </a:solidFill>
              </a:rPr>
              <a:t>linear, bis 1 </a:t>
            </a:r>
            <a:r>
              <a:rPr lang="en-US" sz="1100" b="1" dirty="0" err="1">
                <a:solidFill>
                  <a:schemeClr val="tx1"/>
                </a:solidFill>
              </a:rPr>
              <a:t>TeV</a:t>
            </a:r>
            <a:r>
              <a:rPr lang="en-US" sz="1100" b="1" dirty="0">
                <a:solidFill>
                  <a:schemeClr val="tx1"/>
                </a:solidFill>
              </a:rPr>
              <a:t> (Japan)</a:t>
            </a:r>
          </a:p>
          <a:p>
            <a:pPr lvl="1"/>
            <a:r>
              <a:rPr lang="en-US" sz="1100" b="1" dirty="0">
                <a:solidFill>
                  <a:schemeClr val="tx1"/>
                </a:solidFill>
              </a:rPr>
              <a:t>circular, bis 240 GeV (China)</a:t>
            </a:r>
            <a:endParaRPr lang="en-US" sz="1400" b="1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0070C0"/>
                </a:solidFill>
              </a:rPr>
              <a:t>pp collider</a:t>
            </a:r>
          </a:p>
          <a:p>
            <a:pPr lvl="1"/>
            <a:r>
              <a:rPr lang="en-US" sz="1100" b="1" dirty="0">
                <a:solidFill>
                  <a:schemeClr val="tx1"/>
                </a:solidFill>
              </a:rPr>
              <a:t>circular, bis 125 </a:t>
            </a:r>
            <a:r>
              <a:rPr lang="en-US" sz="1100" b="1" dirty="0" err="1">
                <a:solidFill>
                  <a:schemeClr val="tx1"/>
                </a:solidFill>
              </a:rPr>
              <a:t>TeV</a:t>
            </a:r>
            <a:r>
              <a:rPr lang="en-US" sz="1100" b="1" dirty="0">
                <a:solidFill>
                  <a:schemeClr val="tx1"/>
                </a:solidFill>
              </a:rPr>
              <a:t> (China)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45304F6-DD8F-6F0C-ADFD-FF0A78483D42}"/>
              </a:ext>
            </a:extLst>
          </p:cNvPr>
          <p:cNvSpPr txBox="1"/>
          <p:nvPr/>
        </p:nvSpPr>
        <p:spPr>
          <a:xfrm>
            <a:off x="7575314" y="3439757"/>
            <a:ext cx="2092239" cy="1204176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</a:rPr>
              <a:t>Europa (CERN):</a:t>
            </a:r>
          </a:p>
          <a:p>
            <a:endParaRPr lang="en-US" sz="1400" b="1" dirty="0">
              <a:solidFill>
                <a:srgbClr val="0000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 err="1">
                <a:solidFill>
                  <a:srgbClr val="00B050"/>
                </a:solidFill>
              </a:rPr>
              <a:t>e+e</a:t>
            </a:r>
            <a:r>
              <a:rPr lang="en-US" sz="1200" b="1" dirty="0">
                <a:solidFill>
                  <a:srgbClr val="00B050"/>
                </a:solidFill>
              </a:rPr>
              <a:t>- collider</a:t>
            </a:r>
          </a:p>
          <a:p>
            <a:pPr lvl="1"/>
            <a:r>
              <a:rPr lang="en-US" sz="1100" b="1" dirty="0">
                <a:solidFill>
                  <a:schemeClr val="tx1"/>
                </a:solidFill>
              </a:rPr>
              <a:t>linear, bis 3 </a:t>
            </a:r>
            <a:r>
              <a:rPr lang="en-US" sz="1100" b="1" dirty="0" err="1">
                <a:solidFill>
                  <a:schemeClr val="tx1"/>
                </a:solidFill>
              </a:rPr>
              <a:t>TeV</a:t>
            </a:r>
            <a:endParaRPr lang="en-US" sz="1100" b="1" dirty="0">
              <a:solidFill>
                <a:schemeClr val="tx1"/>
              </a:solidFill>
            </a:endParaRPr>
          </a:p>
          <a:p>
            <a:pPr lvl="1"/>
            <a:r>
              <a:rPr lang="en-US" sz="1100" b="1" dirty="0">
                <a:solidFill>
                  <a:schemeClr val="tx1"/>
                </a:solidFill>
              </a:rPr>
              <a:t>circular, bis 365 GeV</a:t>
            </a:r>
            <a:endParaRPr lang="en-US" sz="1400" b="1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0070C0"/>
                </a:solidFill>
              </a:rPr>
              <a:t>pp collider</a:t>
            </a:r>
          </a:p>
          <a:p>
            <a:pPr lvl="1"/>
            <a:r>
              <a:rPr lang="en-US" sz="1100" b="1" dirty="0">
                <a:solidFill>
                  <a:schemeClr val="tx1"/>
                </a:solidFill>
              </a:rPr>
              <a:t>circular, bis 100 </a:t>
            </a:r>
            <a:r>
              <a:rPr lang="en-US" sz="1100" b="1" dirty="0" err="1">
                <a:solidFill>
                  <a:schemeClr val="tx1"/>
                </a:solidFill>
              </a:rPr>
              <a:t>TeV</a:t>
            </a:r>
            <a:endParaRPr lang="en-US" sz="1100" b="1" dirty="0">
              <a:solidFill>
                <a:schemeClr val="tx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4DDDA43-E422-7839-B084-AE9821D5FE34}"/>
              </a:ext>
            </a:extLst>
          </p:cNvPr>
          <p:cNvSpPr txBox="1"/>
          <p:nvPr/>
        </p:nvSpPr>
        <p:spPr>
          <a:xfrm>
            <a:off x="7575315" y="5652045"/>
            <a:ext cx="1928733" cy="106029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</a:rPr>
              <a:t>USA:</a:t>
            </a:r>
          </a:p>
          <a:p>
            <a:endParaRPr lang="en-US" sz="1400" b="1" dirty="0">
              <a:solidFill>
                <a:srgbClr val="0000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 err="1">
                <a:solidFill>
                  <a:srgbClr val="00B050"/>
                </a:solidFill>
              </a:rPr>
              <a:t>e+e</a:t>
            </a:r>
            <a:r>
              <a:rPr lang="en-US" sz="1200" b="1" dirty="0">
                <a:solidFill>
                  <a:srgbClr val="00B050"/>
                </a:solidFill>
              </a:rPr>
              <a:t>- collider</a:t>
            </a:r>
          </a:p>
          <a:p>
            <a:pPr lvl="1"/>
            <a:r>
              <a:rPr lang="en-US" sz="1100" b="1" dirty="0">
                <a:solidFill>
                  <a:schemeClr val="tx1"/>
                </a:solidFill>
              </a:rPr>
              <a:t>linear, bis 2 </a:t>
            </a:r>
            <a:r>
              <a:rPr lang="en-US" sz="1100" b="1" dirty="0" err="1">
                <a:solidFill>
                  <a:schemeClr val="tx1"/>
                </a:solidFill>
              </a:rPr>
              <a:t>TeV</a:t>
            </a:r>
            <a:endParaRPr lang="en-US" sz="1100" b="1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D87A00"/>
                </a:solidFill>
              </a:rPr>
              <a:t>µ+µ- collider</a:t>
            </a:r>
          </a:p>
          <a:p>
            <a:pPr lvl="1"/>
            <a:r>
              <a:rPr lang="en-US" sz="1100" b="1" dirty="0">
                <a:solidFill>
                  <a:schemeClr val="tx1"/>
                </a:solidFill>
              </a:rPr>
              <a:t>circular, bis 10 </a:t>
            </a:r>
            <a:r>
              <a:rPr lang="en-US" sz="1100" b="1" dirty="0" err="1">
                <a:solidFill>
                  <a:schemeClr val="tx1"/>
                </a:solidFill>
              </a:rPr>
              <a:t>TeV</a:t>
            </a:r>
            <a:endParaRPr lang="en-US" sz="11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203120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Aussichten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LHC läuft bis 2038 oder länger(?)</a:t>
            </a:r>
          </a:p>
          <a:p>
            <a:pPr lvl="2"/>
            <a:r>
              <a:rPr lang="de-DE" dirty="0"/>
              <a:t>Run 3 mit 13.6 </a:t>
            </a:r>
            <a:r>
              <a:rPr lang="de-DE" dirty="0" err="1"/>
              <a:t>TeV</a:t>
            </a:r>
            <a:r>
              <a:rPr lang="de-DE" dirty="0"/>
              <a:t> bis 2025</a:t>
            </a:r>
          </a:p>
          <a:p>
            <a:pPr lvl="2"/>
            <a:r>
              <a:rPr lang="de-DE" dirty="0"/>
              <a:t>ab 2029 “high </a:t>
            </a:r>
            <a:r>
              <a:rPr lang="de-DE" dirty="0" err="1"/>
              <a:t>luminosity</a:t>
            </a:r>
            <a:r>
              <a:rPr lang="de-DE" dirty="0"/>
              <a:t>“ LHC</a:t>
            </a:r>
          </a:p>
          <a:p>
            <a:pPr lvl="1"/>
            <a:r>
              <a:rPr lang="de-DE" dirty="0"/>
              <a:t>Ziel: </a:t>
            </a:r>
            <a:r>
              <a:rPr lang="de-DE" dirty="0">
                <a:solidFill>
                  <a:srgbClr val="FF0000"/>
                </a:solidFill>
              </a:rPr>
              <a:t>3000 fb</a:t>
            </a:r>
            <a:r>
              <a:rPr lang="de-DE" baseline="30000" dirty="0">
                <a:solidFill>
                  <a:srgbClr val="FF0000"/>
                </a:solidFill>
              </a:rPr>
              <a:t>-1</a:t>
            </a:r>
            <a:r>
              <a:rPr lang="de-DE" dirty="0">
                <a:solidFill>
                  <a:srgbClr val="FF0000"/>
                </a:solidFill>
              </a:rPr>
              <a:t> = 15x </a:t>
            </a:r>
            <a:r>
              <a:rPr lang="de-DE" dirty="0"/>
              <a:t>mehr Daten als Run 1+2</a:t>
            </a:r>
          </a:p>
          <a:p>
            <a:r>
              <a:rPr lang="de-DE" dirty="0"/>
              <a:t>Nächster Update der European </a:t>
            </a:r>
            <a:r>
              <a:rPr lang="de-DE" dirty="0" err="1"/>
              <a:t>Strategy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Particle</a:t>
            </a:r>
            <a:r>
              <a:rPr lang="de-DE" dirty="0"/>
              <a:t> Physics ~20</a:t>
            </a:r>
            <a:r>
              <a:rPr lang="en-US" dirty="0"/>
              <a:t>26 (</a:t>
            </a:r>
            <a:r>
              <a:rPr lang="en-US" dirty="0" err="1"/>
              <a:t>nach</a:t>
            </a:r>
            <a:r>
              <a:rPr lang="en-US" dirty="0"/>
              <a:t> Ende von LHC Run 3)</a:t>
            </a:r>
          </a:p>
          <a:p>
            <a:pPr lvl="1"/>
            <a:r>
              <a:rPr lang="en-US" dirty="0"/>
              <a:t>Input (</a:t>
            </a:r>
            <a:r>
              <a:rPr lang="en-US" dirty="0" err="1"/>
              <a:t>neben</a:t>
            </a:r>
            <a:r>
              <a:rPr lang="en-US" dirty="0"/>
              <a:t> </a:t>
            </a:r>
            <a:r>
              <a:rPr lang="en-US" dirty="0" err="1"/>
              <a:t>anderem</a:t>
            </a:r>
            <a:r>
              <a:rPr lang="en-US" dirty="0"/>
              <a:t>):</a:t>
            </a:r>
          </a:p>
          <a:p>
            <a:pPr lvl="2"/>
            <a:r>
              <a:rPr lang="en-US" dirty="0"/>
              <a:t>SUSY </a:t>
            </a:r>
            <a:r>
              <a:rPr lang="en-US" dirty="0" err="1"/>
              <a:t>bei</a:t>
            </a:r>
            <a:r>
              <a:rPr lang="en-US" dirty="0"/>
              <a:t> LHC? Oder </a:t>
            </a:r>
            <a:r>
              <a:rPr lang="en-US" dirty="0" err="1"/>
              <a:t>andere</a:t>
            </a:r>
            <a:r>
              <a:rPr lang="en-US" dirty="0"/>
              <a:t> </a:t>
            </a:r>
            <a:r>
              <a:rPr lang="en-US" dirty="0" err="1"/>
              <a:t>neue</a:t>
            </a:r>
            <a:r>
              <a:rPr lang="en-US" dirty="0"/>
              <a:t> </a:t>
            </a:r>
            <a:r>
              <a:rPr lang="en-US" dirty="0" err="1"/>
              <a:t>Ph</a:t>
            </a:r>
            <a:r>
              <a:rPr lang="de-DE" dirty="0" err="1"/>
              <a:t>änomene</a:t>
            </a:r>
            <a:r>
              <a:rPr lang="en-US" dirty="0"/>
              <a:t>???</a:t>
            </a:r>
          </a:p>
          <a:p>
            <a:pPr lvl="2"/>
            <a:r>
              <a:rPr lang="en-US" dirty="0"/>
              <a:t>ILC </a:t>
            </a:r>
            <a:r>
              <a:rPr lang="en-US" dirty="0" err="1"/>
              <a:t>genehmigt</a:t>
            </a:r>
            <a:r>
              <a:rPr lang="en-US" dirty="0"/>
              <a:t> in Japan?</a:t>
            </a:r>
          </a:p>
          <a:p>
            <a:pPr lvl="2"/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und FCC-pp </a:t>
            </a:r>
            <a:r>
              <a:rPr lang="en-US" dirty="0" err="1"/>
              <a:t>Machbarkeit</a:t>
            </a:r>
            <a:r>
              <a:rPr lang="en-US" dirty="0"/>
              <a:t>, </a:t>
            </a:r>
            <a:r>
              <a:rPr lang="en-US" dirty="0" err="1"/>
              <a:t>Kosten</a:t>
            </a:r>
            <a:r>
              <a:rPr lang="en-US" dirty="0"/>
              <a:t>, </a:t>
            </a:r>
            <a:r>
              <a:rPr lang="en-US" dirty="0" err="1"/>
              <a:t>Physikzielsetzung</a:t>
            </a:r>
            <a:r>
              <a:rPr lang="en-US" dirty="0"/>
              <a:t> für FCC-pp?</a:t>
            </a:r>
          </a:p>
          <a:p>
            <a:pPr lvl="1"/>
            <a:r>
              <a:rPr lang="en-US" dirty="0"/>
              <a:t>Output:</a:t>
            </a:r>
          </a:p>
          <a:p>
            <a:pPr lvl="2"/>
            <a:r>
              <a:rPr lang="en-US" dirty="0" err="1"/>
              <a:t>Welche</a:t>
            </a:r>
            <a:r>
              <a:rPr lang="en-US" dirty="0"/>
              <a:t> </a:t>
            </a:r>
            <a:r>
              <a:rPr lang="en-US" dirty="0" err="1"/>
              <a:t>Richtung</a:t>
            </a:r>
            <a:r>
              <a:rPr lang="en-US" dirty="0"/>
              <a:t> </a:t>
            </a:r>
            <a:r>
              <a:rPr lang="en-US" dirty="0" err="1"/>
              <a:t>soll</a:t>
            </a:r>
            <a:r>
              <a:rPr lang="en-US" dirty="0"/>
              <a:t> die (</a:t>
            </a:r>
            <a:r>
              <a:rPr lang="en-US" dirty="0" err="1"/>
              <a:t>Hochenergie</a:t>
            </a:r>
            <a:r>
              <a:rPr lang="en-US" dirty="0"/>
              <a:t>-)</a:t>
            </a:r>
            <a:r>
              <a:rPr lang="en-US" dirty="0" err="1"/>
              <a:t>Teilchenphysik</a:t>
            </a:r>
            <a:r>
              <a:rPr lang="en-US" dirty="0"/>
              <a:t> </a:t>
            </a:r>
            <a:r>
              <a:rPr lang="en-US" dirty="0" err="1"/>
              <a:t>einschlagen</a:t>
            </a:r>
            <a:r>
              <a:rPr lang="en-US" dirty="0"/>
              <a:t>?</a:t>
            </a:r>
          </a:p>
          <a:p>
            <a:pPr lvl="2"/>
            <a:r>
              <a:rPr lang="en-US" dirty="0"/>
              <a:t>Was </a:t>
            </a:r>
            <a:r>
              <a:rPr lang="en-US" dirty="0" err="1"/>
              <a:t>wird</a:t>
            </a:r>
            <a:r>
              <a:rPr lang="en-US" dirty="0"/>
              <a:t> DAS </a:t>
            </a:r>
            <a:r>
              <a:rPr lang="en-US" dirty="0" err="1"/>
              <a:t>Zukunftsprojekt</a:t>
            </a:r>
            <a:r>
              <a:rPr lang="en-US" dirty="0"/>
              <a:t> </a:t>
            </a:r>
            <a:r>
              <a:rPr lang="en-US" dirty="0" err="1"/>
              <a:t>nach</a:t>
            </a:r>
            <a:r>
              <a:rPr lang="en-US" dirty="0"/>
              <a:t> LHC Ende ab 2038?</a:t>
            </a:r>
          </a:p>
          <a:p>
            <a:pPr marL="647700" lvl="2" indent="0">
              <a:buNone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5776" y="6372125"/>
            <a:ext cx="9649072" cy="523220"/>
          </a:xfrm>
          <a:prstGeom prst="rect">
            <a:avLst/>
          </a:prstGeom>
          <a:noFill/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effectLst>
                  <a:glow rad="101600">
                    <a:srgbClr val="0000FF">
                      <a:alpha val="75000"/>
                    </a:srgbClr>
                  </a:glow>
                  <a:outerShdw blurRad="50800" dist="38100" dir="2700000" algn="tl" rotWithShape="0">
                    <a:srgbClr val="000000">
                      <a:alpha val="43000"/>
                    </a:srgbClr>
                  </a:outerShdw>
                  <a:reflection stA="50000" endPos="75000" dist="12700" dir="5400000" sy="-100000" algn="bl" rotWithShape="0"/>
                </a:effectLst>
              </a:rPr>
              <a:t>  Die </a:t>
            </a:r>
            <a:r>
              <a:rPr lang="en-US" sz="3200" b="1" dirty="0" err="1">
                <a:solidFill>
                  <a:srgbClr val="FF0000"/>
                </a:solidFill>
                <a:effectLst>
                  <a:glow rad="101600">
                    <a:srgbClr val="0000FF">
                      <a:alpha val="75000"/>
                    </a:srgbClr>
                  </a:glow>
                  <a:outerShdw blurRad="50800" dist="38100" dir="2700000" algn="tl" rotWithShape="0">
                    <a:srgbClr val="000000">
                      <a:alpha val="43000"/>
                    </a:srgbClr>
                  </a:outerShdw>
                  <a:reflection stA="50000" endPos="75000" dist="12700" dir="5400000" sy="-100000" algn="bl" rotWithShape="0"/>
                </a:effectLst>
              </a:rPr>
              <a:t>nächsten</a:t>
            </a:r>
            <a:r>
              <a:rPr lang="en-US" sz="3200" b="1" dirty="0">
                <a:solidFill>
                  <a:srgbClr val="FF0000"/>
                </a:solidFill>
                <a:effectLst>
                  <a:glow rad="101600">
                    <a:srgbClr val="0000FF">
                      <a:alpha val="75000"/>
                    </a:srgbClr>
                  </a:glow>
                  <a:outerShdw blurRad="50800" dist="38100" dir="2700000" algn="tl" rotWithShape="0">
                    <a:srgbClr val="000000">
                      <a:alpha val="43000"/>
                    </a:srgbClr>
                  </a:outerShdw>
                  <a:reflection stA="50000" endPos="75000" dist="12700" dir="5400000" sy="-100000" algn="bl" rotWithShape="0"/>
                </a:effectLst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effectLst>
                  <a:glow rad="101600">
                    <a:srgbClr val="0000FF">
                      <a:alpha val="75000"/>
                    </a:srgbClr>
                  </a:glow>
                  <a:outerShdw blurRad="50800" dist="38100" dir="2700000" algn="tl" rotWithShape="0">
                    <a:srgbClr val="000000">
                      <a:alpha val="43000"/>
                    </a:srgbClr>
                  </a:outerShdw>
                  <a:reflection stA="50000" endPos="75000" dist="12700" dir="5400000" sy="-100000" algn="bl" rotWithShape="0"/>
                </a:effectLst>
              </a:rPr>
              <a:t>Jahrzehnte</a:t>
            </a:r>
            <a:r>
              <a:rPr lang="en-US" sz="3200" b="1" dirty="0">
                <a:solidFill>
                  <a:srgbClr val="FF0000"/>
                </a:solidFill>
                <a:effectLst>
                  <a:glow rad="101600">
                    <a:srgbClr val="0000FF">
                      <a:alpha val="75000"/>
                    </a:srgbClr>
                  </a:glow>
                  <a:outerShdw blurRad="50800" dist="38100" dir="2700000" algn="tl" rotWithShape="0">
                    <a:srgbClr val="000000">
                      <a:alpha val="43000"/>
                    </a:srgbClr>
                  </a:outerShdw>
                  <a:reflection stA="50000" endPos="75000" dist="12700" dir="5400000" sy="-100000" algn="bl" rotWithShape="0"/>
                </a:effectLst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effectLst>
                  <a:glow rad="101600">
                    <a:srgbClr val="0000FF">
                      <a:alpha val="75000"/>
                    </a:srgbClr>
                  </a:glow>
                  <a:outerShdw blurRad="50800" dist="38100" dir="2700000" algn="tl" rotWithShape="0">
                    <a:srgbClr val="000000">
                      <a:alpha val="43000"/>
                    </a:srgbClr>
                  </a:outerShdw>
                  <a:reflection stA="50000" endPos="75000" dist="12700" dir="5400000" sy="-100000" algn="bl" rotWithShape="0"/>
                </a:effectLst>
              </a:rPr>
              <a:t>bleiben</a:t>
            </a:r>
            <a:r>
              <a:rPr lang="en-US" sz="3200" b="1" dirty="0">
                <a:solidFill>
                  <a:srgbClr val="FF0000"/>
                </a:solidFill>
                <a:effectLst>
                  <a:glow rad="101600">
                    <a:srgbClr val="0000FF">
                      <a:alpha val="75000"/>
                    </a:srgbClr>
                  </a:glow>
                  <a:outerShdw blurRad="50800" dist="38100" dir="2700000" algn="tl" rotWithShape="0">
                    <a:srgbClr val="000000">
                      <a:alpha val="43000"/>
                    </a:srgbClr>
                  </a:outerShdw>
                  <a:reflection stA="50000" endPos="75000" dist="12700" dir="5400000" sy="-100000" algn="bl" rotWithShape="0"/>
                </a:effectLst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effectLst>
                  <a:glow rad="101600">
                    <a:srgbClr val="0000FF">
                      <a:alpha val="75000"/>
                    </a:srgbClr>
                  </a:glow>
                  <a:outerShdw blurRad="50800" dist="38100" dir="2700000" algn="tl" rotWithShape="0">
                    <a:srgbClr val="000000">
                      <a:alpha val="43000"/>
                    </a:srgbClr>
                  </a:outerShdw>
                  <a:reflection stA="50000" endPos="75000" dist="12700" dir="5400000" sy="-100000" algn="bl" rotWithShape="0"/>
                </a:effectLst>
              </a:rPr>
              <a:t>spannend</a:t>
            </a:r>
            <a:r>
              <a:rPr lang="en-US" sz="3200" b="1" dirty="0">
                <a:solidFill>
                  <a:srgbClr val="FF0000"/>
                </a:solidFill>
                <a:effectLst>
                  <a:glow rad="101600">
                    <a:srgbClr val="0000FF">
                      <a:alpha val="75000"/>
                    </a:srgbClr>
                  </a:glow>
                  <a:outerShdw blurRad="50800" dist="38100" dir="2700000" algn="tl" rotWithShape="0">
                    <a:srgbClr val="000000">
                      <a:alpha val="43000"/>
                    </a:srgbClr>
                  </a:outerShdw>
                  <a:reflection stA="50000" endPos="75000" dist="12700" dir="5400000" sy="-100000" algn="bl" rotWithShape="0"/>
                </a:effectLst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509704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Custom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4433FF"/>
      </a:hlink>
      <a:folHlink>
        <a:srgbClr val="B2B2B2"/>
      </a:folHlink>
    </a:clrScheme>
    <a:fontScheme name="Office Theme">
      <a:majorFont>
        <a:latin typeface="Luxi Sans"/>
        <a:ea typeface="msmincho"/>
        <a:cs typeface="msmincho"/>
      </a:majorFont>
      <a:minorFont>
        <a:latin typeface="Luxi Sans"/>
        <a:ea typeface="msmincho"/>
        <a:cs typeface="msminch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83784</TotalTime>
  <Words>6482</Words>
  <Application>Microsoft Macintosh PowerPoint</Application>
  <PresentationFormat>Custom</PresentationFormat>
  <Paragraphs>1230</Paragraphs>
  <Slides>98</Slides>
  <Notes>82</Notes>
  <HiddenSlides>0</HiddenSlides>
  <MMClips>3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98</vt:i4>
      </vt:variant>
    </vt:vector>
  </HeadingPairs>
  <TitlesOfParts>
    <vt:vector size="107" baseType="lpstr">
      <vt:lpstr>Arial</vt:lpstr>
      <vt:lpstr>Calibri</vt:lpstr>
      <vt:lpstr>Helvetica</vt:lpstr>
      <vt:lpstr>Luxi Sans</vt:lpstr>
      <vt:lpstr>Times</vt:lpstr>
      <vt:lpstr>Times New Roman</vt:lpstr>
      <vt:lpstr>Verdana</vt:lpstr>
      <vt:lpstr>Office Theme</vt:lpstr>
      <vt:lpstr>Equation</vt:lpstr>
      <vt:lpstr>CERN  Das europäische Forschungszentrum für Teilchenphysik (Conseil Européen pour la Recherche Nucléaire) </vt:lpstr>
      <vt:lpstr>PowerPoint Presentation</vt:lpstr>
      <vt:lpstr>Der Beginn von CERN</vt:lpstr>
      <vt:lpstr>Frühe Fotos</vt:lpstr>
      <vt:lpstr>CERN Budget 2022: 1405.1 MCHF (Member States: 1174.5 MCHF, Associated Members: 31.5 MCHF, andere Quellen: 199.1 MCHF)</vt:lpstr>
      <vt:lpstr>Deutschland und CERN</vt:lpstr>
      <vt:lpstr>Teilchenphysik in Deutschland</vt:lpstr>
      <vt:lpstr>Deutsche Prominenz am CERN</vt:lpstr>
      <vt:lpstr>CERN Organisation: Council</vt:lpstr>
      <vt:lpstr>CERN Management</vt:lpstr>
      <vt:lpstr>Ausbildungsprogramme am CERN</vt:lpstr>
      <vt:lpstr>Lehrer- und Schülerausbildung</vt:lpstr>
      <vt:lpstr>CERN Gelände</vt:lpstr>
      <vt:lpstr>Grundlagenforschung</vt:lpstr>
      <vt:lpstr>Teilchenphysik</vt:lpstr>
      <vt:lpstr>Geschichte des Universums</vt:lpstr>
      <vt:lpstr>CERN’s wissenschaftliche Aufgaben</vt:lpstr>
      <vt:lpstr>CERN’s wissenschaftliche Aufgaben</vt:lpstr>
      <vt:lpstr>Wissenschaftliche Vielfalt am CERN</vt:lpstr>
      <vt:lpstr>Aufgabenteilung im CERN</vt:lpstr>
      <vt:lpstr>PowerPoint Presentation</vt:lpstr>
      <vt:lpstr>Die Teilchenwelt 1948</vt:lpstr>
      <vt:lpstr>Teilchenphysik in den 1950…60ern</vt:lpstr>
      <vt:lpstr>Aufbau der Materie</vt:lpstr>
      <vt:lpstr>Das Standardmodell – Materie</vt:lpstr>
      <vt:lpstr>Wechselwirkungen</vt:lpstr>
      <vt:lpstr>Das Standardmodell auf einen Blick</vt:lpstr>
      <vt:lpstr>Antimaterie</vt:lpstr>
      <vt:lpstr>Erzeugung von Antimaterie</vt:lpstr>
      <vt:lpstr>Speicherung von Antimaterie</vt:lpstr>
      <vt:lpstr>Experimente mit Antimaterie</vt:lpstr>
      <vt:lpstr>Anwendung von Antiteilchen</vt:lpstr>
      <vt:lpstr>Positronen Emissions Tomographie </vt:lpstr>
      <vt:lpstr>Hadron-Therapie</vt:lpstr>
      <vt:lpstr>Teilchenphysik und Technologie</vt:lpstr>
      <vt:lpstr>CERN Beschleuniger Komplex</vt:lpstr>
      <vt:lpstr>Der LHC: ~40 Jahre... und länger...</vt:lpstr>
      <vt:lpstr>LHC in Zahlen</vt:lpstr>
      <vt:lpstr>CERN Large Hadron Collider LHC</vt:lpstr>
      <vt:lpstr>LHC Magnete</vt:lpstr>
      <vt:lpstr>gespeicherte LHC Strahlenergie</vt:lpstr>
      <vt:lpstr>Der LHC Beam Dump</vt:lpstr>
      <vt:lpstr>Proton – Proton Kollisionen* im LHC</vt:lpstr>
      <vt:lpstr>Methoden der Teilchenphysik</vt:lpstr>
      <vt:lpstr>LHC Detektoren</vt:lpstr>
      <vt:lpstr>CMS (Compact Muon Spectrometer)</vt:lpstr>
      <vt:lpstr>Absenkung des 2000 t CMS Mittelteils</vt:lpstr>
      <vt:lpstr>Ein typischer Teilchendetektor</vt:lpstr>
      <vt:lpstr>ATLAS (A Toroidal LHC ApparatuS)</vt:lpstr>
      <vt:lpstr>ATLAS unterirdische Kaverne</vt:lpstr>
      <vt:lpstr>ATLAS Barrel Toroid fertiggestellt (Nov 2005)</vt:lpstr>
      <vt:lpstr>Detektortechnologie und Kunst</vt:lpstr>
      <vt:lpstr>Datenverarbeitung</vt:lpstr>
      <vt:lpstr>Datenanalyse</vt:lpstr>
      <vt:lpstr>CERN: “Where the Web was born…”</vt:lpstr>
      <vt:lpstr>CERN: “Where the Web was born…”</vt:lpstr>
      <vt:lpstr>CERN: “Where the Web was born…”</vt:lpstr>
      <vt:lpstr>Physikgeschichte 1964</vt:lpstr>
      <vt:lpstr>Veröffentlichung von Higgs 1964 (1½ Seiten)</vt:lpstr>
      <vt:lpstr>Higgs-Mechanismus</vt:lpstr>
      <vt:lpstr>Higgs-Feld  Higgs-Teilchen</vt:lpstr>
      <vt:lpstr>Higgs-Feld  Higgs-Teilchen</vt:lpstr>
      <vt:lpstr>“Das Gottesteilchen”</vt:lpstr>
      <vt:lpstr>“Erstes Higgs” am LHC (4. April 2008)</vt:lpstr>
      <vt:lpstr>LHC Start – 10. September 2008</vt:lpstr>
      <vt:lpstr>LHC Start in deutschen Medien</vt:lpstr>
      <vt:lpstr>Der LHC Unfall – 19. September 2008</vt:lpstr>
      <vt:lpstr>Erste LHC Kollisionen bei hoher Energie</vt:lpstr>
      <vt:lpstr>Higgs-Teilchen Produktion und Zerfall</vt:lpstr>
      <vt:lpstr>Higgs Produktionsrate am LHC</vt:lpstr>
      <vt:lpstr>Der Weg zur Entdeckung</vt:lpstr>
      <vt:lpstr>Higgs-Teilchen Entdeckung 4. Juli 2012</vt:lpstr>
      <vt:lpstr>Higgs Zerfall  H  γγ</vt:lpstr>
      <vt:lpstr>Wie misst man Teilchenmassen?</vt:lpstr>
      <vt:lpstr>H  γγ</vt:lpstr>
      <vt:lpstr>Higgs Zerfall  H  ZZ  4μ</vt:lpstr>
      <vt:lpstr>H  ZZ  4 Leptons</vt:lpstr>
      <vt:lpstr>Higgs Signifikanz wächst mit der Zeit…</vt:lpstr>
      <vt:lpstr>Higgs in den Medien</vt:lpstr>
      <vt:lpstr>Higgs wird Allgemeingut…</vt:lpstr>
      <vt:lpstr>Nach der Entdeckung</vt:lpstr>
      <vt:lpstr>Higgs Masse</vt:lpstr>
      <vt:lpstr>Stabilität des Vakuums</vt:lpstr>
      <vt:lpstr>Standardmodell Higgs?</vt:lpstr>
      <vt:lpstr>Spin und Parität?</vt:lpstr>
      <vt:lpstr>Higgs und Massenerzeugung?</vt:lpstr>
      <vt:lpstr>Higgs: Stand der Erkenntnisse</vt:lpstr>
      <vt:lpstr>Nobelpreis für Englert und Higgs 2013</vt:lpstr>
      <vt:lpstr>Standardmodell: Teilchenentdeckungen</vt:lpstr>
      <vt:lpstr>Jenseits des Standardmodells</vt:lpstr>
      <vt:lpstr>Bestandteile des Universums</vt:lpstr>
      <vt:lpstr>Konsequenzen für Higgs</vt:lpstr>
      <vt:lpstr>SUSY@LHC?</vt:lpstr>
      <vt:lpstr>LHC: Wie geht es weiter?</vt:lpstr>
      <vt:lpstr>Mögliche Zukunft am CERN (1)  CLIC CLIC = Compact Linear Collider</vt:lpstr>
      <vt:lpstr>Mögliche Zukunft am CERN (2) FCC FCC = Future Circular Collider</vt:lpstr>
      <vt:lpstr>Mögliche Zeitskalen für Collider weltweit</vt:lpstr>
      <vt:lpstr>Aussichten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Higgs &amp; Co.</dc:title>
  <dc:creator>Michael Hauschild</dc:creator>
  <cp:lastModifiedBy>Michael Hauschild</cp:lastModifiedBy>
  <cp:revision>1480</cp:revision>
  <cp:lastPrinted>2018-04-27T15:13:56Z</cp:lastPrinted>
  <dcterms:created xsi:type="dcterms:W3CDTF">2003-03-07T08:03:06Z</dcterms:created>
  <dcterms:modified xsi:type="dcterms:W3CDTF">2023-03-12T12:20:11Z</dcterms:modified>
</cp:coreProperties>
</file>