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8"/>
  </p:notesMasterIdLst>
  <p:handoutMasterIdLst>
    <p:handoutMasterId r:id="rId29"/>
  </p:handoutMasterIdLst>
  <p:sldIdLst>
    <p:sldId id="256" r:id="rId5"/>
    <p:sldId id="299" r:id="rId6"/>
    <p:sldId id="297" r:id="rId7"/>
    <p:sldId id="2146850598" r:id="rId8"/>
    <p:sldId id="288" r:id="rId9"/>
    <p:sldId id="2146850619" r:id="rId10"/>
    <p:sldId id="293" r:id="rId11"/>
    <p:sldId id="2146850658" r:id="rId12"/>
    <p:sldId id="290" r:id="rId13"/>
    <p:sldId id="291" r:id="rId14"/>
    <p:sldId id="296" r:id="rId15"/>
    <p:sldId id="292" r:id="rId16"/>
    <p:sldId id="289" r:id="rId17"/>
    <p:sldId id="2146850634" r:id="rId18"/>
    <p:sldId id="2146850635" r:id="rId19"/>
    <p:sldId id="2146850639" r:id="rId20"/>
    <p:sldId id="2146850643" r:id="rId21"/>
    <p:sldId id="300" r:id="rId22"/>
    <p:sldId id="2146850660" r:id="rId23"/>
    <p:sldId id="2146850659" r:id="rId24"/>
    <p:sldId id="259" r:id="rId25"/>
    <p:sldId id="2146850642" r:id="rId26"/>
    <p:sldId id="281" r:id="rId27"/>
  </p:sldIdLst>
  <p:sldSz cx="9144000" cy="5143500" type="screen16x9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79A"/>
    <a:srgbClr val="E60032"/>
    <a:srgbClr val="87B919"/>
    <a:srgbClr val="6E378C"/>
    <a:srgbClr val="F59600"/>
    <a:srgbClr val="87B9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87A7C67-15CF-8247-BE88-10D6C83D80AF}" v="3" dt="2024-12-19T14:19:58.32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7"/>
    <p:restoredTop sz="94930"/>
  </p:normalViewPr>
  <p:slideViewPr>
    <p:cSldViewPr snapToGrid="0" snapToObjects="1">
      <p:cViewPr>
        <p:scale>
          <a:sx n="100" d="100"/>
          <a:sy n="100" d="100"/>
        </p:scale>
        <p:origin x="1888" y="7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 showGuides="1">
      <p:cViewPr varScale="1">
        <p:scale>
          <a:sx n="97" d="100"/>
          <a:sy n="97" d="100"/>
        </p:scale>
        <p:origin x="3120" y="20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35" Type="http://schemas.microsoft.com/office/2015/10/relationships/revisionInfo" Target="revisionInfo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tarina Batista" userId="5c40ee15-c717-45ce-9f41-598769456b2b" providerId="ADAL" clId="{187A7C67-15CF-8247-BE88-10D6C83D80AF}"/>
    <pc:docChg chg="custSel addSld delSld modSld sldOrd">
      <pc:chgData name="Catarina Batista" userId="5c40ee15-c717-45ce-9f41-598769456b2b" providerId="ADAL" clId="{187A7C67-15CF-8247-BE88-10D6C83D80AF}" dt="2024-12-19T14:31:22.032" v="69" actId="20578"/>
      <pc:docMkLst>
        <pc:docMk/>
      </pc:docMkLst>
      <pc:sldChg chg="modSp mod">
        <pc:chgData name="Catarina Batista" userId="5c40ee15-c717-45ce-9f41-598769456b2b" providerId="ADAL" clId="{187A7C67-15CF-8247-BE88-10D6C83D80AF}" dt="2024-12-19T14:01:45.647" v="5" actId="20577"/>
        <pc:sldMkLst>
          <pc:docMk/>
          <pc:sldMk cId="731418301" sldId="256"/>
        </pc:sldMkLst>
        <pc:spChg chg="mod">
          <ac:chgData name="Catarina Batista" userId="5c40ee15-c717-45ce-9f41-598769456b2b" providerId="ADAL" clId="{187A7C67-15CF-8247-BE88-10D6C83D80AF}" dt="2024-12-19T14:01:45.647" v="5" actId="20577"/>
          <ac:spMkLst>
            <pc:docMk/>
            <pc:sldMk cId="731418301" sldId="256"/>
            <ac:spMk id="5" creationId="{839D9350-9FD4-5F46-8C9A-4553CEF3F0DB}"/>
          </ac:spMkLst>
        </pc:spChg>
      </pc:sldChg>
      <pc:sldChg chg="add">
        <pc:chgData name="Catarina Batista" userId="5c40ee15-c717-45ce-9f41-598769456b2b" providerId="ADAL" clId="{187A7C67-15CF-8247-BE88-10D6C83D80AF}" dt="2024-12-19T14:15:55.487" v="44"/>
        <pc:sldMkLst>
          <pc:docMk/>
          <pc:sldMk cId="0" sldId="259"/>
        </pc:sldMkLst>
      </pc:sldChg>
      <pc:sldChg chg="modSp mod">
        <pc:chgData name="Catarina Batista" userId="5c40ee15-c717-45ce-9f41-598769456b2b" providerId="ADAL" clId="{187A7C67-15CF-8247-BE88-10D6C83D80AF}" dt="2024-12-19T14:15:24.664" v="43" actId="1076"/>
        <pc:sldMkLst>
          <pc:docMk/>
          <pc:sldMk cId="3569519856" sldId="297"/>
        </pc:sldMkLst>
        <pc:spChg chg="mod">
          <ac:chgData name="Catarina Batista" userId="5c40ee15-c717-45ce-9f41-598769456b2b" providerId="ADAL" clId="{187A7C67-15CF-8247-BE88-10D6C83D80AF}" dt="2024-12-19T14:15:24.664" v="43" actId="1076"/>
          <ac:spMkLst>
            <pc:docMk/>
            <pc:sldMk cId="3569519856" sldId="297"/>
            <ac:spMk id="2" creationId="{AD79084B-C667-59A6-1D9E-08B5A8D0C981}"/>
          </ac:spMkLst>
        </pc:spChg>
      </pc:sldChg>
      <pc:sldChg chg="ord">
        <pc:chgData name="Catarina Batista" userId="5c40ee15-c717-45ce-9f41-598769456b2b" providerId="ADAL" clId="{187A7C67-15CF-8247-BE88-10D6C83D80AF}" dt="2024-12-19T14:14:25.617" v="13" actId="20578"/>
        <pc:sldMkLst>
          <pc:docMk/>
          <pc:sldMk cId="3143887537" sldId="300"/>
        </pc:sldMkLst>
      </pc:sldChg>
      <pc:sldChg chg="del">
        <pc:chgData name="Catarina Batista" userId="5c40ee15-c717-45ce-9f41-598769456b2b" providerId="ADAL" clId="{187A7C67-15CF-8247-BE88-10D6C83D80AF}" dt="2024-12-19T14:14:14.291" v="12" actId="2696"/>
        <pc:sldMkLst>
          <pc:docMk/>
          <pc:sldMk cId="3769036843" sldId="2146850605"/>
        </pc:sldMkLst>
      </pc:sldChg>
      <pc:sldChg chg="del">
        <pc:chgData name="Catarina Batista" userId="5c40ee15-c717-45ce-9f41-598769456b2b" providerId="ADAL" clId="{187A7C67-15CF-8247-BE88-10D6C83D80AF}" dt="2024-12-19T14:14:13.258" v="10" actId="2696"/>
        <pc:sldMkLst>
          <pc:docMk/>
          <pc:sldMk cId="2698542658" sldId="2146850610"/>
        </pc:sldMkLst>
      </pc:sldChg>
      <pc:sldChg chg="del">
        <pc:chgData name="Catarina Batista" userId="5c40ee15-c717-45ce-9f41-598769456b2b" providerId="ADAL" clId="{187A7C67-15CF-8247-BE88-10D6C83D80AF}" dt="2024-12-19T14:14:13.636" v="11" actId="2696"/>
        <pc:sldMkLst>
          <pc:docMk/>
          <pc:sldMk cId="3649682031" sldId="2146850612"/>
        </pc:sldMkLst>
      </pc:sldChg>
      <pc:sldChg chg="ord">
        <pc:chgData name="Catarina Batista" userId="5c40ee15-c717-45ce-9f41-598769456b2b" providerId="ADAL" clId="{187A7C67-15CF-8247-BE88-10D6C83D80AF}" dt="2024-12-19T14:14:57.182" v="14" actId="20578"/>
        <pc:sldMkLst>
          <pc:docMk/>
          <pc:sldMk cId="183465680" sldId="2146850634"/>
        </pc:sldMkLst>
      </pc:sldChg>
      <pc:sldChg chg="ord">
        <pc:chgData name="Catarina Batista" userId="5c40ee15-c717-45ce-9f41-598769456b2b" providerId="ADAL" clId="{187A7C67-15CF-8247-BE88-10D6C83D80AF}" dt="2024-12-19T14:14:57.182" v="14" actId="20578"/>
        <pc:sldMkLst>
          <pc:docMk/>
          <pc:sldMk cId="3164109328" sldId="2146850635"/>
        </pc:sldMkLst>
      </pc:sldChg>
      <pc:sldChg chg="ord">
        <pc:chgData name="Catarina Batista" userId="5c40ee15-c717-45ce-9f41-598769456b2b" providerId="ADAL" clId="{187A7C67-15CF-8247-BE88-10D6C83D80AF}" dt="2024-12-19T14:14:57.182" v="14" actId="20578"/>
        <pc:sldMkLst>
          <pc:docMk/>
          <pc:sldMk cId="3267859313" sldId="2146850639"/>
        </pc:sldMkLst>
      </pc:sldChg>
      <pc:sldChg chg="modSp mod">
        <pc:chgData name="Catarina Batista" userId="5c40ee15-c717-45ce-9f41-598769456b2b" providerId="ADAL" clId="{187A7C67-15CF-8247-BE88-10D6C83D80AF}" dt="2024-12-19T14:09:56.913" v="9" actId="20577"/>
        <pc:sldMkLst>
          <pc:docMk/>
          <pc:sldMk cId="3359710248" sldId="2146850642"/>
        </pc:sldMkLst>
        <pc:spChg chg="mod">
          <ac:chgData name="Catarina Batista" userId="5c40ee15-c717-45ce-9f41-598769456b2b" providerId="ADAL" clId="{187A7C67-15CF-8247-BE88-10D6C83D80AF}" dt="2024-12-19T14:09:56.913" v="9" actId="20577"/>
          <ac:spMkLst>
            <pc:docMk/>
            <pc:sldMk cId="3359710248" sldId="2146850642"/>
            <ac:spMk id="2" creationId="{185D9DF7-D2A1-CA2A-B0C6-F0DE3245B9B8}"/>
          </ac:spMkLst>
        </pc:spChg>
      </pc:sldChg>
      <pc:sldChg chg="ord">
        <pc:chgData name="Catarina Batista" userId="5c40ee15-c717-45ce-9f41-598769456b2b" providerId="ADAL" clId="{187A7C67-15CF-8247-BE88-10D6C83D80AF}" dt="2024-12-19T14:14:57.182" v="14" actId="20578"/>
        <pc:sldMkLst>
          <pc:docMk/>
          <pc:sldMk cId="3869616131" sldId="2146850643"/>
        </pc:sldMkLst>
      </pc:sldChg>
      <pc:sldChg chg="modSp add mod ord">
        <pc:chgData name="Catarina Batista" userId="5c40ee15-c717-45ce-9f41-598769456b2b" providerId="ADAL" clId="{187A7C67-15CF-8247-BE88-10D6C83D80AF}" dt="2024-12-19T14:16:12.232" v="66" actId="1076"/>
        <pc:sldMkLst>
          <pc:docMk/>
          <pc:sldMk cId="3901715864" sldId="2146850659"/>
        </pc:sldMkLst>
        <pc:spChg chg="mod">
          <ac:chgData name="Catarina Batista" userId="5c40ee15-c717-45ce-9f41-598769456b2b" providerId="ADAL" clId="{187A7C67-15CF-8247-BE88-10D6C83D80AF}" dt="2024-12-19T14:16:12.232" v="66" actId="1076"/>
          <ac:spMkLst>
            <pc:docMk/>
            <pc:sldMk cId="3901715864" sldId="2146850659"/>
            <ac:spMk id="2" creationId="{D0250A5C-87D5-EFBF-145C-198FCFA1C0FA}"/>
          </ac:spMkLst>
        </pc:spChg>
      </pc:sldChg>
      <pc:sldChg chg="addSp modSp new ord">
        <pc:chgData name="Catarina Batista" userId="5c40ee15-c717-45ce-9f41-598769456b2b" providerId="ADAL" clId="{187A7C67-15CF-8247-BE88-10D6C83D80AF}" dt="2024-12-19T14:31:22.032" v="69" actId="20578"/>
        <pc:sldMkLst>
          <pc:docMk/>
          <pc:sldMk cId="1132356664" sldId="2146850660"/>
        </pc:sldMkLst>
        <pc:picChg chg="add mod">
          <ac:chgData name="Catarina Batista" userId="5c40ee15-c717-45ce-9f41-598769456b2b" providerId="ADAL" clId="{187A7C67-15CF-8247-BE88-10D6C83D80AF}" dt="2024-12-19T14:19:58.327" v="68"/>
          <ac:picMkLst>
            <pc:docMk/>
            <pc:sldMk cId="1132356664" sldId="2146850660"/>
            <ac:picMk id="5" creationId="{53042D17-F629-F652-393F-4F53CB287ED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BDCD1388-454F-6A41-8D9C-6830835A96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D49C4765-2EB9-ED4B-89B0-4D57FC33163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A557B-4A2D-3B4D-9FA8-1AA2CE31030D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F02C898-0DD8-2F4B-9EA6-76CDDAEDBC8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B5FD926-84D4-774C-8B9B-FF0DC63B58C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A80CDF-2BF2-714D-BCA5-45B4AC7E927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86970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3-02-21T08:04:04.35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3678 8467 0 0 0,'0'4'0'0'0,"0"2"0"0"0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EA6871-DFF2-CE47-B755-5F5BF60D47B5}" type="datetimeFigureOut">
              <a:rPr lang="en-GB" smtClean="0"/>
              <a:t>19/12/2024</a:t>
            </a:fld>
            <a:endParaRPr lang="en-GB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0B9BA7-E0C3-144E-BB89-74F698A70A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507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4864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37549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>
                <a:sym typeface="Wingdings" pitchFamily="2" charset="2"/>
              </a:rPr>
              <a:t>(remember the exercise in which you had to go outside and step into the square outside)</a:t>
            </a: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0810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3BC66D-CB52-5658-7280-2B173F5248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BC12C4-7455-0D71-954C-C06E21EA3FB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FE991AC-3BE1-6E72-1151-041E0BC78C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>
                <a:sym typeface="Wingdings" pitchFamily="2" charset="2"/>
              </a:rPr>
              <a:t>(remember the exercise in which you had to go outside and step into the square outside)</a:t>
            </a:r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6AFC9E-8B67-802A-1E1A-693375FC71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276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GB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2 - 4 – all!</a:t>
            </a:r>
          </a:p>
          <a:p>
            <a:pPr rtl="0" fontAlgn="base"/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</a:rPr>
              <a:t>30min</a:t>
            </a:r>
            <a:endParaRPr lang="en-GB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4701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75C2E4-43A5-B243-CD7F-7A6E8B0213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8BF8F4D-3816-021F-ABDC-955A0EB28A5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6498AA-BDFB-9BC2-54A1-66CBED8718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2A55F-0BB7-723B-6431-C55B672D0C3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394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0ebb37145f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0ebb37145f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8855C6-2208-6F94-D558-2CB449D6B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F31890-3C9A-C8F3-3B4E-7F410CD0F7C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56D02F-4130-8BA7-5C52-62476F61E0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4E9D56-EB1E-D761-D1B2-53457F2C5E1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0B9BA7-E0C3-144E-BB89-74F698A70A7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126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Bl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ID2 PPT COVER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127"/>
            <a:ext cx="9144000" cy="512489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816362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374875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</p:spTree>
    <p:extLst>
      <p:ext uri="{BB962C8B-B14F-4D97-AF65-F5344CB8AC3E}">
        <p14:creationId xmlns:p14="http://schemas.microsoft.com/office/powerpoint/2010/main" val="29231115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D2 PPT INFO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580"/>
          <a:stretch/>
        </p:blipFill>
        <p:spPr>
          <a:xfrm>
            <a:off x="3619180" y="-2127"/>
            <a:ext cx="5524820" cy="5124894"/>
          </a:xfrm>
          <a:prstGeom prst="rect">
            <a:avLst/>
          </a:prstGeom>
        </p:spPr>
      </p:pic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F0B33C5-3D3F-0B41-A696-707E7213A96A}"/>
              </a:ext>
            </a:extLst>
          </p:cNvPr>
          <p:cNvCxnSpPr/>
          <p:nvPr userDrawn="1"/>
        </p:nvCxnSpPr>
        <p:spPr>
          <a:xfrm flipV="1">
            <a:off x="565200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>
            <a:extLst>
              <a:ext uri="{FF2B5EF4-FFF2-40B4-BE49-F238E27FC236}">
                <a16:creationId xmlns:a16="http://schemas.microsoft.com/office/drawing/2014/main" id="{2646F22B-FE2C-7B46-99F3-07857CD945C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78268"/>
            <a:ext cx="2977563" cy="529407"/>
          </a:xfrm>
          <a:prstGeom prst="rect">
            <a:avLst/>
          </a:prstGeom>
        </p:spPr>
        <p:txBody>
          <a:bodyPr lIns="0" anchor="b" anchorCtr="0">
            <a:noAutofit/>
          </a:bodyPr>
          <a:lstStyle>
            <a:lvl1pPr algn="l">
              <a:defRPr sz="2000"/>
            </a:lvl1pPr>
          </a:lstStyle>
          <a:p>
            <a:r>
              <a:rPr lang="en-GB" noProof="0" dirty="0"/>
              <a:t>Title (1 line)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45690755-2D4F-AB4C-9BDC-CE0AFFC8786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5200" y="1221070"/>
            <a:ext cx="2974201" cy="638466"/>
          </a:xfrm>
          <a:prstGeom prst="rect">
            <a:avLst/>
          </a:prstGeom>
        </p:spPr>
        <p:txBody>
          <a:bodyPr lIns="0">
            <a:noAutofit/>
          </a:bodyPr>
          <a:lstStyle>
            <a:lvl1pPr marL="0" indent="0">
              <a:buNone/>
              <a:defRPr sz="1600" b="1"/>
            </a:lvl1pPr>
          </a:lstStyle>
          <a:p>
            <a:pPr lvl="0"/>
            <a:r>
              <a:rPr lang="en-GB" noProof="0" dirty="0"/>
              <a:t>Subtitle up to 2 lines</a:t>
            </a:r>
          </a:p>
        </p:txBody>
      </p:sp>
      <p:sp>
        <p:nvSpPr>
          <p:cNvPr id="8" name="Marcador de texto 7">
            <a:extLst>
              <a:ext uri="{FF2B5EF4-FFF2-40B4-BE49-F238E27FC236}">
                <a16:creationId xmlns:a16="http://schemas.microsoft.com/office/drawing/2014/main" id="{73636CAB-3E3D-2E4E-8D11-4E415698A81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65200" y="1967113"/>
            <a:ext cx="2981631" cy="2843092"/>
          </a:xfrm>
          <a:prstGeom prst="rect">
            <a:avLst/>
          </a:prstGeom>
        </p:spPr>
        <p:txBody>
          <a:bodyPr lIns="0">
            <a:normAutofit/>
          </a:bodyPr>
          <a:lstStyle>
            <a:lvl1pPr marL="0" indent="0">
              <a:buNone/>
              <a:defRPr sz="1600"/>
            </a:lvl1pPr>
          </a:lstStyle>
          <a:p>
            <a:pPr lvl="0"/>
            <a:r>
              <a:rPr lang="en-GB" noProof="0" dirty="0"/>
              <a:t>Content</a:t>
            </a:r>
          </a:p>
        </p:txBody>
      </p:sp>
    </p:spTree>
    <p:extLst>
      <p:ext uri="{BB962C8B-B14F-4D97-AF65-F5344CB8AC3E}">
        <p14:creationId xmlns:p14="http://schemas.microsoft.com/office/powerpoint/2010/main" val="524472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+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84B3AEA2-5144-CE45-88BB-401FB12F34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930979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500AF1B5-7617-5D4B-B62C-173CE8323582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C705CC9C-F4F0-B643-B331-CEEA3EC3CD7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8994613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59308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3ED3D96E-B0AE-A54C-B2C0-7F5087C3E04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0" name="Marcador de texto 2">
            <a:extLst>
              <a:ext uri="{FF2B5EF4-FFF2-40B4-BE49-F238E27FC236}">
                <a16:creationId xmlns:a16="http://schemas.microsoft.com/office/drawing/2014/main" id="{4451B2A8-05F8-3042-9A1F-CB835F9D574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3131382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IMAGE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texto 2"/>
          <p:cNvSpPr>
            <a:spLocks noGrp="1"/>
          </p:cNvSpPr>
          <p:nvPr>
            <p:ph type="body" idx="1" hasCustomPrompt="1"/>
          </p:nvPr>
        </p:nvSpPr>
        <p:spPr>
          <a:xfrm>
            <a:off x="565200" y="1311169"/>
            <a:ext cx="4006308" cy="2577600"/>
          </a:xfrm>
          <a:prstGeom prst="rect">
            <a:avLst/>
          </a:prstGeom>
        </p:spPr>
        <p:txBody>
          <a:bodyPr lIns="0" anchor="t">
            <a:normAutofit/>
          </a:bodyPr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3639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130399"/>
            <a:ext cx="3096666" cy="550782"/>
          </a:xfrm>
          <a:prstGeom prst="rect">
            <a:avLst/>
          </a:prstGeom>
        </p:spPr>
        <p:txBody>
          <a:bodyPr lIns="0" bIns="0" anchor="b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816980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+TITLE +IMAGE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B75CE567-FA79-C441-859B-BF6A09FDF4F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F16B5ECF-593B-6844-A576-2600FD738D9A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565200" y="1317810"/>
            <a:ext cx="3720715" cy="334981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98D78E84-F237-994A-81B1-962B167B01E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93600" y="4174055"/>
            <a:ext cx="2793916" cy="497530"/>
          </a:xfrm>
          <a:prstGeom prst="rect">
            <a:avLst/>
          </a:prstGeom>
        </p:spPr>
        <p:txBody>
          <a:bodyPr bIns="0" anchor="b" anchorCtr="0">
            <a:noAutofit/>
          </a:bodyPr>
          <a:lstStyle>
            <a:lvl1pPr marL="0" indent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up to 3 lines</a:t>
            </a:r>
          </a:p>
        </p:txBody>
      </p:sp>
      <p:sp>
        <p:nvSpPr>
          <p:cNvPr id="16" name="Marcador de texto 2">
            <a:extLst>
              <a:ext uri="{FF2B5EF4-FFF2-40B4-BE49-F238E27FC236}">
                <a16:creationId xmlns:a16="http://schemas.microsoft.com/office/drawing/2014/main" id="{783E44FB-20A1-A940-B17D-D1B71E8FEAF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95052" y="1311168"/>
            <a:ext cx="3993137" cy="257823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FontTx/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 here…</a:t>
            </a:r>
          </a:p>
        </p:txBody>
      </p:sp>
    </p:spTree>
    <p:extLst>
      <p:ext uri="{BB962C8B-B14F-4D97-AF65-F5344CB8AC3E}">
        <p14:creationId xmlns:p14="http://schemas.microsoft.com/office/powerpoint/2010/main" val="1494511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8B12A67-246C-3548-BFDC-213A22D509F1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3" name="Marcador de texto 11">
            <a:extLst>
              <a:ext uri="{FF2B5EF4-FFF2-40B4-BE49-F238E27FC236}">
                <a16:creationId xmlns:a16="http://schemas.microsoft.com/office/drawing/2014/main" id="{70F7A1AF-7436-084B-BC19-881A49D870F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4" name="Marcador de posición de imagen 2">
            <a:extLst>
              <a:ext uri="{FF2B5EF4-FFF2-40B4-BE49-F238E27FC236}">
                <a16:creationId xmlns:a16="http://schemas.microsoft.com/office/drawing/2014/main" id="{BCC7D580-CFC7-6F40-8A7A-293870E3ABE8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5" name="Marcador de texto 11">
            <a:extLst>
              <a:ext uri="{FF2B5EF4-FFF2-40B4-BE49-F238E27FC236}">
                <a16:creationId xmlns:a16="http://schemas.microsoft.com/office/drawing/2014/main" id="{1C359E23-7595-9043-A6C1-C845DB557DF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9586415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+Caption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E84062E4-158C-2A49-B586-7814716914D9}"/>
              </a:ext>
            </a:extLst>
          </p:cNvPr>
          <p:cNvSpPr>
            <a:spLocks noGrp="1"/>
          </p:cNvSpPr>
          <p:nvPr>
            <p:ph type="pic" idx="10" hasCustomPrompt="1"/>
          </p:nvPr>
        </p:nvSpPr>
        <p:spPr>
          <a:xfrm>
            <a:off x="4894728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9" name="Marcador de texto 11">
            <a:extLst>
              <a:ext uri="{FF2B5EF4-FFF2-40B4-BE49-F238E27FC236}">
                <a16:creationId xmlns:a16="http://schemas.microsoft.com/office/drawing/2014/main" id="{F8F835D4-0A33-6F42-9444-A460B461B32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5200" y="4565277"/>
            <a:ext cx="371138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1" name="Marcador de posición de imagen 2">
            <a:extLst>
              <a:ext uri="{FF2B5EF4-FFF2-40B4-BE49-F238E27FC236}">
                <a16:creationId xmlns:a16="http://schemas.microsoft.com/office/drawing/2014/main" id="{9410076B-D8C5-C940-B21B-2BC0E16D2CBA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565200" y="1317810"/>
            <a:ext cx="3720715" cy="321902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1E4446CF-CE8C-684E-A6B3-C9CA5339B2C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93448" y="4571681"/>
            <a:ext cx="3734441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01D4DB9-5F18-DD4F-B34F-32305C35DB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6697896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9613494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LL 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tlCol="0" anchor="ctr"/>
          <a:lstStyle/>
          <a:p>
            <a:pPr algn="ctr"/>
            <a:endParaRPr lang="es-ES" dirty="0"/>
          </a:p>
        </p:txBody>
      </p:sp>
      <p:sp>
        <p:nvSpPr>
          <p:cNvPr id="8" name="Paralelogramo 7"/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1332719-9685-664E-BA1E-D650B5320B2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6C5443F0-1C6F-9748-A8E5-92E81771B66D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Marcador de texto 2">
            <a:extLst>
              <a:ext uri="{FF2B5EF4-FFF2-40B4-BE49-F238E27FC236}">
                <a16:creationId xmlns:a16="http://schemas.microsoft.com/office/drawing/2014/main" id="{E9EE4B28-9DE6-4945-B0C0-3261328AD90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65200" y="1302202"/>
            <a:ext cx="8027992" cy="3368043"/>
          </a:xfrm>
          <a:prstGeom prst="rect">
            <a:avLst/>
          </a:prstGeom>
        </p:spPr>
        <p:txBody>
          <a:bodyPr anchor="t">
            <a:normAutofit/>
          </a:bodyPr>
          <a:lstStyle>
            <a:lvl1pPr marL="285750" indent="-28575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/>
              <a:t>Write your text…</a:t>
            </a:r>
          </a:p>
        </p:txBody>
      </p:sp>
    </p:spTree>
    <p:extLst>
      <p:ext uri="{BB962C8B-B14F-4D97-AF65-F5344CB8AC3E}">
        <p14:creationId xmlns:p14="http://schemas.microsoft.com/office/powerpoint/2010/main" val="10841769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Conector recto 11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ector recto 13"/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65200" y="617543"/>
            <a:ext cx="4668195" cy="500549"/>
          </a:xfrm>
          <a:prstGeom prst="rect">
            <a:avLst/>
          </a:prstGeom>
        </p:spPr>
        <p:txBody>
          <a:bodyPr lIns="0" anchor="t">
            <a:noAutofit/>
          </a:bodyPr>
          <a:lstStyle>
            <a:lvl1pPr algn="l">
              <a:lnSpc>
                <a:spcPct val="80000"/>
              </a:lnSpc>
              <a:defRPr sz="2800"/>
            </a:lvl1pPr>
          </a:lstStyle>
          <a:p>
            <a:r>
              <a:rPr lang="en-GB" noProof="0" dirty="0"/>
              <a:t>Your title here</a:t>
            </a:r>
            <a:br>
              <a:rPr lang="en-GB" noProof="0" dirty="0"/>
            </a:br>
            <a:endParaRPr lang="en-GB" noProof="0" dirty="0"/>
          </a:p>
        </p:txBody>
      </p:sp>
      <p:cxnSp>
        <p:nvCxnSpPr>
          <p:cNvPr id="8" name="Conector recto 7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1E6B2D3C-E2BF-B74C-A652-707CA4B5CCE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08330291"/>
              </p:ext>
            </p:extLst>
          </p:nvPr>
        </p:nvGraphicFramePr>
        <p:xfrm>
          <a:off x="565200" y="1635646"/>
          <a:ext cx="8176081" cy="2560320"/>
        </p:xfrm>
        <a:graphic>
          <a:graphicData uri="http://schemas.openxmlformats.org/drawingml/2006/table">
            <a:tbl>
              <a:tblPr firstRow="1" bandRow="1" bandCol="1">
                <a:tableStyleId>{7E9639D4-E3E2-4D34-9284-5A2195B3D0D7}</a:tableStyleId>
              </a:tblPr>
              <a:tblGrid>
                <a:gridCol w="15061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038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97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891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590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4905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490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59253">
                <a:tc>
                  <a:txBody>
                    <a:bodyPr/>
                    <a:lstStyle/>
                    <a:p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Your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</a:t>
                      </a:r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s-ES" sz="14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here</a:t>
                      </a:r>
                      <a:endParaRPr lang="es-ES" sz="14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14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</a:t>
                      </a:r>
                      <a:endParaRPr lang="es-ES" sz="14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indent="0">
                        <a:buFont typeface="Arial"/>
                        <a:buNone/>
                      </a:pP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Students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s-ES" sz="1200" b="1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oBot</a:t>
                      </a:r>
                      <a:r>
                        <a:rPr lang="es-ES" sz="1200" b="1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CBI, OSU, NTNU,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CESP in </a:t>
                      </a:r>
                      <a:r>
                        <a:rPr lang="es-ES" sz="1200" b="1" i="0" baseline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residence</a:t>
                      </a:r>
                      <a:r>
                        <a:rPr lang="es-ES" sz="1200" b="1" i="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):</a:t>
                      </a:r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</a:t>
                      </a:r>
                      <a:r>
                        <a:rPr lang="es-ES" sz="1200" b="0" i="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weeks</a:t>
                      </a:r>
                      <a:endParaRPr lang="es-ES" sz="1200" b="0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 weeks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1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 of students (MSc)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0" i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1370">
                <a:tc gridSpan="2"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200" b="1" i="0">
                          <a:latin typeface="Helvetica 75"/>
                          <a:cs typeface="Helvetica 75"/>
                        </a:rPr>
                        <a:t>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s-ES" sz="1200" b="1" i="0" dirty="0">
                        <a:latin typeface="Helvetica 75"/>
                        <a:cs typeface="Helvetica 75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96723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posición de imagen 2">
            <a:extLst>
              <a:ext uri="{FF2B5EF4-FFF2-40B4-BE49-F238E27FC236}">
                <a16:creationId xmlns:a16="http://schemas.microsoft.com/office/drawing/2014/main" id="{5C470B48-3B80-424A-9DFF-6E4973138DF2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Paralelogramo 8">
            <a:extLst>
              <a:ext uri="{FF2B5EF4-FFF2-40B4-BE49-F238E27FC236}">
                <a16:creationId xmlns:a16="http://schemas.microsoft.com/office/drawing/2014/main" id="{19109101-6B42-4248-A84E-BD9A353FEA38}"/>
              </a:ext>
            </a:extLst>
          </p:cNvPr>
          <p:cNvSpPr/>
          <p:nvPr userDrawn="1"/>
        </p:nvSpPr>
        <p:spPr>
          <a:xfrm>
            <a:off x="7532836" y="-5755"/>
            <a:ext cx="1632892" cy="971734"/>
          </a:xfrm>
          <a:prstGeom prst="parallelogram">
            <a:avLst>
              <a:gd name="adj" fmla="val 56479"/>
            </a:avLst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9219403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Marcador de posición de imagen 2">
            <a:extLst>
              <a:ext uri="{FF2B5EF4-FFF2-40B4-BE49-F238E27FC236}">
                <a16:creationId xmlns:a16="http://schemas.microsoft.com/office/drawing/2014/main" id="{4751B853-6773-BB40-89ED-5F667BD0CB4B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</p:spTree>
    <p:extLst>
      <p:ext uri="{BB962C8B-B14F-4D97-AF65-F5344CB8AC3E}">
        <p14:creationId xmlns:p14="http://schemas.microsoft.com/office/powerpoint/2010/main" val="5515578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posición de imagen 2">
            <a:extLst>
              <a:ext uri="{FF2B5EF4-FFF2-40B4-BE49-F238E27FC236}">
                <a16:creationId xmlns:a16="http://schemas.microsoft.com/office/drawing/2014/main" id="{3AEFFCC9-2EC4-D64B-A05A-D806F9EEC658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6" name="Marcador de texto 11">
            <a:extLst>
              <a:ext uri="{FF2B5EF4-FFF2-40B4-BE49-F238E27FC236}">
                <a16:creationId xmlns:a16="http://schemas.microsoft.com/office/drawing/2014/main" id="{E4D54CD7-FD50-9A4D-A436-7188DB5E1C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5200" y="4653197"/>
            <a:ext cx="8038799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l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1875907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+Caption_B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recto 3"/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Conector recto 4"/>
          <p:cNvCxnSpPr/>
          <p:nvPr userDrawn="1"/>
        </p:nvCxnSpPr>
        <p:spPr>
          <a:xfrm>
            <a:off x="7085788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Conector recto 6"/>
          <p:cNvCxnSpPr/>
          <p:nvPr userDrawn="1"/>
        </p:nvCxnSpPr>
        <p:spPr>
          <a:xfrm>
            <a:off x="0" y="315576"/>
            <a:ext cx="3225030" cy="4827924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/>
          <p:cNvCxnSpPr/>
          <p:nvPr userDrawn="1"/>
        </p:nvCxnSpPr>
        <p:spPr>
          <a:xfrm>
            <a:off x="6296121" y="0"/>
            <a:ext cx="2847879" cy="4187152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ector recto 15"/>
          <p:cNvCxnSpPr/>
          <p:nvPr userDrawn="1"/>
        </p:nvCxnSpPr>
        <p:spPr>
          <a:xfrm flipH="1">
            <a:off x="554182" y="0"/>
            <a:ext cx="2111334" cy="1154545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cto 23"/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Marcador de posición de imagen 2">
            <a:extLst>
              <a:ext uri="{FF2B5EF4-FFF2-40B4-BE49-F238E27FC236}">
                <a16:creationId xmlns:a16="http://schemas.microsoft.com/office/drawing/2014/main" id="{C7F69FDF-7A70-B449-9D86-8A3B65ABFE3C}"/>
              </a:ext>
            </a:extLst>
          </p:cNvPr>
          <p:cNvSpPr>
            <a:spLocks noGrp="1"/>
          </p:cNvSpPr>
          <p:nvPr>
            <p:ph type="pic" idx="1" hasCustomPrompt="1"/>
          </p:nvPr>
        </p:nvSpPr>
        <p:spPr>
          <a:xfrm>
            <a:off x="565201" y="1154544"/>
            <a:ext cx="8039304" cy="346825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latin typeface="Helvetica" pitchFamily="2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dirty="0"/>
              <a:t>Your image here</a:t>
            </a:r>
          </a:p>
        </p:txBody>
      </p:sp>
      <p:sp>
        <p:nvSpPr>
          <p:cNvPr id="12" name="Marcador de texto 11">
            <a:extLst>
              <a:ext uri="{FF2B5EF4-FFF2-40B4-BE49-F238E27FC236}">
                <a16:creationId xmlns:a16="http://schemas.microsoft.com/office/drawing/2014/main" id="{F7A8A39F-DE0E-EE40-B5EC-C27C213F4AC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396154" y="4653197"/>
            <a:ext cx="2602523" cy="343314"/>
          </a:xfrm>
          <a:prstGeom prst="rect">
            <a:avLst/>
          </a:prstGeom>
        </p:spPr>
        <p:txBody>
          <a:bodyPr lIns="0" anchor="t" anchorCtr="0">
            <a:noAutofit/>
          </a:bodyPr>
          <a:lstStyle>
            <a:lvl1pPr marL="0" indent="0" algn="r" rtl="0">
              <a:buNone/>
              <a:defRPr sz="9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Write caption here </a:t>
            </a:r>
            <a:br>
              <a:rPr lang="en-GB" dirty="0"/>
            </a:br>
            <a:r>
              <a:rPr lang="en-GB" dirty="0"/>
              <a:t>up to 2 lines</a:t>
            </a:r>
          </a:p>
        </p:txBody>
      </p:sp>
    </p:spTree>
    <p:extLst>
      <p:ext uri="{BB962C8B-B14F-4D97-AF65-F5344CB8AC3E}">
        <p14:creationId xmlns:p14="http://schemas.microsoft.com/office/powerpoint/2010/main" val="4929853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6118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4" y="0"/>
            <a:ext cx="9141291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25776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81197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ducationalProgrammes">
    <p:bg>
      <p:bgPr>
        <a:solidFill>
          <a:srgbClr val="F596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que contiene Dibujo de ingeniería&#10;&#10;Descripción generada automáticamente">
            <a:extLst>
              <a:ext uri="{FF2B5EF4-FFF2-40B4-BE49-F238E27FC236}">
                <a16:creationId xmlns:a16="http://schemas.microsoft.com/office/drawing/2014/main" id="{26BB7072-2AE9-1E41-8DF6-EC5B7D737A6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383" r="1751" b="2346"/>
          <a:stretch/>
        </p:blipFill>
        <p:spPr>
          <a:xfrm>
            <a:off x="0" y="507146"/>
            <a:ext cx="4195482" cy="4110958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12667258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uropeanProjects">
    <p:bg>
      <p:bgPr>
        <a:solidFill>
          <a:srgbClr val="00879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">
            <a:extLst>
              <a:ext uri="{FF2B5EF4-FFF2-40B4-BE49-F238E27FC236}">
                <a16:creationId xmlns:a16="http://schemas.microsoft.com/office/drawing/2014/main" id="{1B69939E-B497-5142-91E7-B9DFB46CB4F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2" r="1556" b="1753"/>
          <a:stretch/>
        </p:blipFill>
        <p:spPr>
          <a:xfrm>
            <a:off x="0" y="514830"/>
            <a:ext cx="4203166" cy="412632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275180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Events">
    <p:bg>
      <p:bgPr>
        <a:solidFill>
          <a:srgbClr val="E6003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Imagen que contiene Forma&#10;&#10;Descripción generada automáticamente">
            <a:extLst>
              <a:ext uri="{FF2B5EF4-FFF2-40B4-BE49-F238E27FC236}">
                <a16:creationId xmlns:a16="http://schemas.microsoft.com/office/drawing/2014/main" id="{CA8BB6E5-4B99-4840-8F25-3E8E9248E1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243" r="1736" b="1213"/>
          <a:stretch/>
        </p:blipFill>
        <p:spPr>
          <a:xfrm>
            <a:off x="0" y="499462"/>
            <a:ext cx="4195482" cy="4164746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138501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PrototypeWorkshops">
    <p:bg>
      <p:bgPr>
        <a:solidFill>
          <a:srgbClr val="87B91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pic>
        <p:nvPicPr>
          <p:cNvPr id="5" name="Imagen 4" descr="Diagrama, Dibujo de ingeniería&#10;&#10;Descripción generada automáticamente">
            <a:extLst>
              <a:ext uri="{FF2B5EF4-FFF2-40B4-BE49-F238E27FC236}">
                <a16:creationId xmlns:a16="http://schemas.microsoft.com/office/drawing/2014/main" id="{FF907440-85A4-CB42-BF28-7ECBE86C0B4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684" r="3093" b="2267"/>
          <a:stretch/>
        </p:blipFill>
        <p:spPr>
          <a:xfrm>
            <a:off x="0" y="560934"/>
            <a:ext cx="4136400" cy="405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26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R&amp;D&amp;Iprojects">
    <p:bg>
      <p:bgPr>
        <a:solidFill>
          <a:srgbClr val="6E378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Logotipo&#10;&#10;Descripción generada automáticamente con confianza baja">
            <a:extLst>
              <a:ext uri="{FF2B5EF4-FFF2-40B4-BE49-F238E27FC236}">
                <a16:creationId xmlns:a16="http://schemas.microsoft.com/office/drawing/2014/main" id="{64402CF3-9D15-574B-A659-3454163075E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143" r="1916" b="2653"/>
          <a:stretch/>
        </p:blipFill>
        <p:spPr>
          <a:xfrm>
            <a:off x="0" y="537882"/>
            <a:ext cx="4187798" cy="4064854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2419200"/>
            <a:ext cx="3528721" cy="1756858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</p:spTree>
    <p:extLst>
      <p:ext uri="{BB962C8B-B14F-4D97-AF65-F5344CB8AC3E}">
        <p14:creationId xmlns:p14="http://schemas.microsoft.com/office/powerpoint/2010/main" val="39253221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4231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ector recto 4">
            <a:extLst>
              <a:ext uri="{FF2B5EF4-FFF2-40B4-BE49-F238E27FC236}">
                <a16:creationId xmlns:a16="http://schemas.microsoft.com/office/drawing/2014/main" id="{AB08F2EF-D00A-4942-AA12-804D0F57B878}"/>
              </a:ext>
            </a:extLst>
          </p:cNvPr>
          <p:cNvCxnSpPr/>
          <p:nvPr userDrawn="1"/>
        </p:nvCxnSpPr>
        <p:spPr>
          <a:xfrm flipV="1">
            <a:off x="564413" y="483518"/>
            <a:ext cx="911243" cy="310"/>
          </a:xfrm>
          <a:prstGeom prst="line">
            <a:avLst/>
          </a:prstGeom>
          <a:ln w="152400" cmpd="sng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EA2F68-2677-674C-8B20-BF93484B64E2}"/>
              </a:ext>
            </a:extLst>
          </p:cNvPr>
          <p:cNvCxnSpPr/>
          <p:nvPr userDrawn="1"/>
        </p:nvCxnSpPr>
        <p:spPr>
          <a:xfrm flipH="1">
            <a:off x="0" y="0"/>
            <a:ext cx="914400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98DFC112-3411-B74B-BD12-A0B1FC54F87F}"/>
              </a:ext>
            </a:extLst>
          </p:cNvPr>
          <p:cNvCxnSpPr/>
          <p:nvPr userDrawn="1"/>
        </p:nvCxnSpPr>
        <p:spPr>
          <a:xfrm>
            <a:off x="6824091" y="0"/>
            <a:ext cx="0" cy="5143500"/>
          </a:xfrm>
          <a:prstGeom prst="line">
            <a:avLst/>
          </a:prstGeom>
          <a:ln w="3175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1346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79" r:id="rId2"/>
    <p:sldLayoutId id="2147483683" r:id="rId3"/>
    <p:sldLayoutId id="2147483684" r:id="rId4"/>
    <p:sldLayoutId id="2147483681" r:id="rId5"/>
    <p:sldLayoutId id="2147483671" r:id="rId6"/>
    <p:sldLayoutId id="2147483682" r:id="rId7"/>
    <p:sldLayoutId id="2147483658" r:id="rId8"/>
    <p:sldLayoutId id="2147483659" r:id="rId9"/>
    <p:sldLayoutId id="2147483657" r:id="rId10"/>
    <p:sldLayoutId id="2147483649" r:id="rId11"/>
    <p:sldLayoutId id="2147483651" r:id="rId12"/>
    <p:sldLayoutId id="2147483661" r:id="rId13"/>
    <p:sldLayoutId id="2147483662" r:id="rId14"/>
    <p:sldLayoutId id="2147483664" r:id="rId15"/>
    <p:sldLayoutId id="2147483667" r:id="rId16"/>
    <p:sldLayoutId id="2147483669" r:id="rId17"/>
    <p:sldLayoutId id="2147483650" r:id="rId18"/>
    <p:sldLayoutId id="2147483652" r:id="rId19"/>
    <p:sldLayoutId id="2147483660" r:id="rId20"/>
    <p:sldLayoutId id="2147483653" r:id="rId21"/>
    <p:sldLayoutId id="2147483665" r:id="rId22"/>
    <p:sldLayoutId id="2147483676" r:id="rId23"/>
    <p:sldLayoutId id="2147483654" r:id="rId24"/>
    <p:sldLayoutId id="2147483685" r:id="rId25"/>
    <p:sldLayoutId id="2147483686" r:id="rId26"/>
    <p:sldLayoutId id="2147483687" r:id="rId27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unsplash.com/wallpapers/cool/abstract?utm_source=unsplash&amp;utm_medium=referral&amp;utm_content=creditCopyText" TargetMode="External"/><Relationship Id="rId4" Type="http://schemas.openxmlformats.org/officeDocument/2006/relationships/hyperlink" Target="https://unsplash.com/@fakurian?utm_source=unsplash&amp;utm_medium=referral&amp;utm_content=creditCopyText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s://unsplash.com/wallpapers/cool/abstract?utm_source=unsplash&amp;utm_medium=referral&amp;utm_content=creditCopyText" TargetMode="External"/><Relationship Id="rId4" Type="http://schemas.openxmlformats.org/officeDocument/2006/relationships/hyperlink" Target="https://unsplash.com/@fakurian?utm_source=unsplash&amp;utm_medium=referral&amp;utm_content=creditCopyText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84D06EE-D771-C442-B8E2-693CC7398F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9525" y="816362"/>
            <a:ext cx="3696256" cy="1433553"/>
          </a:xfrm>
        </p:spPr>
        <p:txBody>
          <a:bodyPr>
            <a:normAutofit fontScale="90000"/>
          </a:bodyPr>
          <a:lstStyle/>
          <a:p>
            <a:r>
              <a:rPr lang="en-GB" dirty="0" err="1"/>
              <a:t>IdeaSquare</a:t>
            </a:r>
            <a:r>
              <a:rPr lang="en-GB" dirty="0"/>
              <a:t> Planet: Mission on Planet Y debrief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839D9350-9FD4-5F46-8C9A-4553CEF3F0D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sz="1400" dirty="0"/>
              <a:t>Making sense of a week-long thought experiment</a:t>
            </a:r>
          </a:p>
          <a:p>
            <a:r>
              <a:rPr lang="en-GB" sz="1400" dirty="0"/>
              <a:t>Catarina Batista</a:t>
            </a:r>
          </a:p>
          <a:p>
            <a:r>
              <a:rPr lang="en-GB" sz="1400" dirty="0"/>
              <a:t>20.12.2024</a:t>
            </a:r>
          </a:p>
        </p:txBody>
      </p:sp>
    </p:spTree>
    <p:extLst>
      <p:ext uri="{BB962C8B-B14F-4D97-AF65-F5344CB8AC3E}">
        <p14:creationId xmlns:p14="http://schemas.microsoft.com/office/powerpoint/2010/main" val="7314183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F2ECAF-B4E2-4B8F-AC84-231DF4CE3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Anticipate the future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D8243B-19BB-280B-DBC3-A8D11A2A67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19018"/>
            <a:ext cx="7598413" cy="3368043"/>
          </a:xfrm>
        </p:spPr>
        <p:txBody>
          <a:bodyPr>
            <a:normAutofit/>
          </a:bodyPr>
          <a:lstStyle/>
          <a:p>
            <a:r>
              <a:rPr lang="en-CH" dirty="0"/>
              <a:t>When pursuing big(ger) projects, the aspect of time becomes ever more impactful.</a:t>
            </a:r>
          </a:p>
          <a:p>
            <a:endParaRPr lang="en-CH" dirty="0"/>
          </a:p>
          <a:p>
            <a:r>
              <a:rPr lang="en-CH" dirty="0"/>
              <a:t>The LHC was conveived at a time when the Magnets that are needed to steer the protons did not exist yet at an affordable price. </a:t>
            </a:r>
          </a:p>
          <a:p>
            <a:r>
              <a:rPr lang="en-CH" dirty="0"/>
              <a:t>But to reach superconductivity by cooling shou</a:t>
            </a:r>
            <a:r>
              <a:rPr lang="en-GB" dirty="0" err="1"/>
              <a:t>ld</a:t>
            </a:r>
            <a:r>
              <a:rPr lang="en-CH" dirty="0"/>
              <a:t> be possible because:</a:t>
            </a:r>
          </a:p>
          <a:p>
            <a:pPr marL="342900" indent="-342900">
              <a:buAutoNum type="arabicParenR"/>
            </a:pPr>
            <a:r>
              <a:rPr lang="en-CH" dirty="0"/>
              <a:t>did not violate the laws of physics 2) </a:t>
            </a:r>
          </a:p>
          <a:p>
            <a:pPr marL="342900" indent="-342900">
              <a:buAutoNum type="arabicParenR"/>
            </a:pPr>
            <a:r>
              <a:rPr lang="en-CH" dirty="0"/>
              <a:t>considering the prices of other technologies it could be expected that they will become affordable in the quantity needed by the time the experiment was built.</a:t>
            </a:r>
          </a:p>
          <a:p>
            <a:endParaRPr lang="en-CH" dirty="0"/>
          </a:p>
          <a:p>
            <a:r>
              <a:rPr lang="en-CH" dirty="0"/>
              <a:t>Planning for 30-50 years challenges you to </a:t>
            </a:r>
            <a:r>
              <a:rPr lang="en-CH" b="1" dirty="0"/>
              <a:t>take a look at the world outside of your projects, look at trends and make assumptions. </a:t>
            </a:r>
          </a:p>
        </p:txBody>
      </p:sp>
    </p:spTree>
    <p:extLst>
      <p:ext uri="{BB962C8B-B14F-4D97-AF65-F5344CB8AC3E}">
        <p14:creationId xmlns:p14="http://schemas.microsoft.com/office/powerpoint/2010/main" val="37718337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1C1C4B-EB74-DF39-AA6E-F5947F1E88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Argue Scientifically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44F79F-FA79-3484-8755-55798A8AE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302202"/>
            <a:ext cx="4657249" cy="3368043"/>
          </a:xfrm>
        </p:spPr>
        <p:txBody>
          <a:bodyPr/>
          <a:lstStyle/>
          <a:p>
            <a:r>
              <a:rPr lang="en-CH" dirty="0"/>
              <a:t>Talking about anything without having some data on it, is a bar talk.</a:t>
            </a:r>
          </a:p>
          <a:p>
            <a:endParaRPr lang="en-CH" dirty="0"/>
          </a:p>
          <a:p>
            <a:r>
              <a:rPr lang="en-CH" dirty="0"/>
              <a:t>Using basic calculations (back on the envelope calculations) is a great way to understand the </a:t>
            </a:r>
            <a:r>
              <a:rPr lang="en-CH" b="1" dirty="0"/>
              <a:t>order of magnitude </a:t>
            </a:r>
            <a:r>
              <a:rPr lang="en-CH" dirty="0"/>
              <a:t>of a problem or a solution.</a:t>
            </a:r>
          </a:p>
          <a:p>
            <a:endParaRPr lang="en-CH" dirty="0"/>
          </a:p>
          <a:p>
            <a:r>
              <a:rPr lang="en-CH" dirty="0"/>
              <a:t>Think of Enrico Fermi and his pieces of paper. With proper estimations you can argue, without data, you cannot.</a:t>
            </a:r>
          </a:p>
        </p:txBody>
      </p:sp>
      <p:pic>
        <p:nvPicPr>
          <p:cNvPr id="5" name="Picture 4" descr="A person writing on a chalkboard&#10;&#10;Description automatically generated">
            <a:extLst>
              <a:ext uri="{FF2B5EF4-FFF2-40B4-BE49-F238E27FC236}">
                <a16:creationId xmlns:a16="http://schemas.microsoft.com/office/drawing/2014/main" id="{91C4B86C-52D1-781C-9E7D-A8C00DA59F6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5212" y="955641"/>
            <a:ext cx="3161933" cy="4084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60076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0062E6-CACD-151B-BA62-A17E7EC50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Challenge Paradigms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E1DAA4-2699-3181-D82D-A5D56A02A5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517715"/>
            <a:ext cx="4402726" cy="3152530"/>
          </a:xfrm>
        </p:spPr>
        <p:txBody>
          <a:bodyPr/>
          <a:lstStyle/>
          <a:p>
            <a:r>
              <a:rPr lang="en-CH" dirty="0"/>
              <a:t>Thinking in terms of “if… then” is putting you in a reactive mode, in which it is extremely hard to archieve real change.</a:t>
            </a:r>
          </a:p>
          <a:p>
            <a:r>
              <a:rPr lang="en-CH" dirty="0"/>
              <a:t>Thinking in terms of “what if…”, however, enables you to imagine, dream and change.</a:t>
            </a:r>
          </a:p>
          <a:p>
            <a:endParaRPr lang="en-CH" dirty="0"/>
          </a:p>
          <a:p>
            <a:r>
              <a:rPr lang="en-CH" dirty="0"/>
              <a:t>Think of Rosa Parks (and activists before and after her), challenging existing paradigms (with good reason), might end up changing the whole world.</a:t>
            </a:r>
          </a:p>
        </p:txBody>
      </p:sp>
      <p:pic>
        <p:nvPicPr>
          <p:cNvPr id="8" name="Picture 7" descr="A person sitting on a bus&#10;&#10;Description automatically generated">
            <a:extLst>
              <a:ext uri="{FF2B5EF4-FFF2-40B4-BE49-F238E27FC236}">
                <a16:creationId xmlns:a16="http://schemas.microsoft.com/office/drawing/2014/main" id="{63B03EC6-C1C7-8963-05EE-9B14C7B93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7926" y="1583703"/>
            <a:ext cx="4100660" cy="2460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249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79582B-1559-0AEB-87AB-39A037EB52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Exponential innovation, a CERN recipe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C52AF6-D1C9-EA95-EBD0-F522CC85883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AutoNum type="arabicParenR"/>
            </a:pPr>
            <a:r>
              <a:rPr lang="en-CH" sz="2000" dirty="0"/>
              <a:t>Dissect the Problem</a:t>
            </a:r>
          </a:p>
          <a:p>
            <a:pPr marL="342900" indent="-342900">
              <a:buFont typeface="Arial"/>
              <a:buAutoNum type="arabicParenR"/>
            </a:pPr>
            <a:endParaRPr lang="en-CH" sz="2000" dirty="0"/>
          </a:p>
          <a:p>
            <a:pPr marL="342900" indent="-342900">
              <a:buAutoNum type="arabicParenR"/>
            </a:pPr>
            <a:r>
              <a:rPr lang="en-CH" sz="2000" dirty="0"/>
              <a:t>Unite different disciplines and backgrounds</a:t>
            </a:r>
          </a:p>
          <a:p>
            <a:pPr marL="342900" indent="-342900">
              <a:buAutoNum type="arabicParenR"/>
            </a:pPr>
            <a:endParaRPr lang="en-CH" sz="2000" dirty="0"/>
          </a:p>
          <a:p>
            <a:pPr marL="342900" indent="-342900">
              <a:buFont typeface="Arial"/>
              <a:buAutoNum type="arabicParenR"/>
            </a:pPr>
            <a:r>
              <a:rPr lang="en-CH" sz="2000" dirty="0"/>
              <a:t>Anticipate the future</a:t>
            </a:r>
          </a:p>
          <a:p>
            <a:pPr marL="342900" indent="-342900">
              <a:buFont typeface="Arial"/>
              <a:buAutoNum type="arabicParenR"/>
            </a:pPr>
            <a:endParaRPr lang="en-CH" sz="2000" dirty="0"/>
          </a:p>
          <a:p>
            <a:pPr marL="342900" indent="-342900">
              <a:buFont typeface="Arial"/>
              <a:buAutoNum type="arabicParenR"/>
            </a:pPr>
            <a:r>
              <a:rPr lang="en-CH" sz="2000" dirty="0"/>
              <a:t>Argue Scientifically </a:t>
            </a:r>
          </a:p>
          <a:p>
            <a:pPr marL="342900" indent="-342900">
              <a:buFont typeface="Arial"/>
              <a:buAutoNum type="arabicParenR"/>
            </a:pPr>
            <a:endParaRPr lang="en-CH" sz="2000" dirty="0"/>
          </a:p>
          <a:p>
            <a:pPr marL="342900" indent="-342900">
              <a:buAutoNum type="arabicParenR"/>
            </a:pPr>
            <a:r>
              <a:rPr lang="en-CH" sz="2000" dirty="0"/>
              <a:t>Challenge Paradigms</a:t>
            </a:r>
          </a:p>
          <a:p>
            <a:pPr marL="342900" indent="-342900">
              <a:buAutoNum type="arabicParenR"/>
            </a:pPr>
            <a:endParaRPr lang="en-CH" sz="2000" dirty="0"/>
          </a:p>
        </p:txBody>
      </p:sp>
    </p:spTree>
    <p:extLst>
      <p:ext uri="{BB962C8B-B14F-4D97-AF65-F5344CB8AC3E}">
        <p14:creationId xmlns:p14="http://schemas.microsoft.com/office/powerpoint/2010/main" val="27594284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66FFEF7-5299-C8B6-5454-BB8D3B965493}"/>
              </a:ext>
            </a:extLst>
          </p:cNvPr>
          <p:cNvSpPr txBox="1"/>
          <p:nvPr/>
        </p:nvSpPr>
        <p:spPr>
          <a:xfrm>
            <a:off x="6851406" y="4970486"/>
            <a:ext cx="45851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Planet icons created by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Victoruler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Flaticon</a:t>
            </a:r>
            <a:endParaRPr lang="en-CH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64A36770-630E-AF66-DA04-9EA75D4263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8535" y="2151492"/>
            <a:ext cx="1524914" cy="152491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01C1AB9-9E8D-3233-F3E2-F534D52A9E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661" y="2161169"/>
            <a:ext cx="1524914" cy="1524914"/>
          </a:xfrm>
          <a:prstGeom prst="rect">
            <a:avLst/>
          </a:prstGeom>
        </p:spPr>
      </p:pic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1E338441-F3BF-3833-F3DD-A87C8CF2DC1F}"/>
              </a:ext>
            </a:extLst>
          </p:cNvPr>
          <p:cNvCxnSpPr>
            <a:cxnSpLocks/>
            <a:stCxn id="14" idx="0"/>
            <a:endCxn id="10" idx="0"/>
          </p:cNvCxnSpPr>
          <p:nvPr/>
        </p:nvCxnSpPr>
        <p:spPr>
          <a:xfrm rot="5400000" flipH="1" flipV="1">
            <a:off x="6505217" y="695394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6E378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4257C4A6-8E70-FD3B-1B73-F63908D46F6D}"/>
              </a:ext>
            </a:extLst>
          </p:cNvPr>
          <p:cNvCxnSpPr>
            <a:cxnSpLocks/>
            <a:stCxn id="10" idx="2"/>
            <a:endCxn id="14" idx="2"/>
          </p:cNvCxnSpPr>
          <p:nvPr/>
        </p:nvCxnSpPr>
        <p:spPr>
          <a:xfrm rot="5400000">
            <a:off x="6505217" y="2220307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6E378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544A40A-464A-BCA0-0D0D-FD79910DD212}"/>
              </a:ext>
            </a:extLst>
          </p:cNvPr>
          <p:cNvSpPr txBox="1"/>
          <p:nvPr/>
        </p:nvSpPr>
        <p:spPr>
          <a:xfrm>
            <a:off x="410551" y="1419386"/>
            <a:ext cx="339170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88BA18"/>
                </a:solidFill>
              </a:rPr>
              <a:t>S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ystems-thinking approach </a:t>
            </a:r>
            <a:r>
              <a:rPr lang="en-GB" sz="1600" b="0" i="0" u="none" strike="noStrike" dirty="0">
                <a:effectLst/>
              </a:rPr>
              <a:t>to design and simulate a first settlement on an exoplanet.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i="0" u="none" strike="noStrike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0" i="0" u="none" strike="noStrike" dirty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Showcasing  s</a:t>
            </a:r>
            <a:r>
              <a:rPr lang="en-GB" sz="1600" b="0" i="0" u="none" strike="noStrike" dirty="0">
                <a:effectLst/>
              </a:rPr>
              <a:t>cientific methods can be used to 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address complex societal challenges.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i="0" u="none" strike="noStrike" dirty="0">
              <a:solidFill>
                <a:srgbClr val="88BA18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b="1" i="0" u="none" strike="noStrike" dirty="0">
              <a:solidFill>
                <a:srgbClr val="88BA18"/>
              </a:solidFill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R</a:t>
            </a:r>
            <a:r>
              <a:rPr lang="en-GB" sz="1600" b="0" i="0" u="none" strike="noStrike" dirty="0">
                <a:effectLst/>
              </a:rPr>
              <a:t>eference point for 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assessing</a:t>
            </a:r>
            <a:r>
              <a:rPr lang="en-GB" sz="1600" b="0" i="0" u="none" strike="noStrike" dirty="0">
                <a:effectLst/>
              </a:rPr>
              <a:t> the potential </a:t>
            </a:r>
            <a:r>
              <a:rPr lang="en-GB" sz="1600" b="1" i="0" u="none" strike="noStrike" dirty="0">
                <a:solidFill>
                  <a:srgbClr val="88BA18"/>
                </a:solidFill>
                <a:effectLst/>
              </a:rPr>
              <a:t>societal impact. </a:t>
            </a:r>
            <a:endParaRPr lang="en-GB" sz="1600" b="1" dirty="0">
              <a:solidFill>
                <a:srgbClr val="88BA18"/>
              </a:solidFill>
              <a:effectLst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CE68120-482B-A2A4-7388-6564FFD5B7EA}"/>
              </a:ext>
            </a:extLst>
          </p:cNvPr>
          <p:cNvSpPr txBox="1"/>
          <p:nvPr/>
        </p:nvSpPr>
        <p:spPr>
          <a:xfrm>
            <a:off x="4841463" y="991310"/>
            <a:ext cx="3391704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extrapolate and simulate a sustainable, </a:t>
            </a:r>
          </a:p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futuristic socio-ecological system </a:t>
            </a:r>
            <a:endParaRPr lang="en-CH" sz="1100" dirty="0">
              <a:solidFill>
                <a:srgbClr val="6E378C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E71225-C7F9-DBCE-D80D-047E01DE250C}"/>
              </a:ext>
            </a:extLst>
          </p:cNvPr>
          <p:cNvSpPr txBox="1"/>
          <p:nvPr/>
        </p:nvSpPr>
        <p:spPr>
          <a:xfrm>
            <a:off x="4674014" y="4415378"/>
            <a:ext cx="3673747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rgbClr val="6E378C"/>
                </a:solidFill>
              </a:rPr>
              <a:t>interpolate back to current Earth conditions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0F50BE3-E94E-B78D-910C-63F294EDB1F8}"/>
              </a:ext>
            </a:extLst>
          </p:cNvPr>
          <p:cNvSpPr/>
          <p:nvPr/>
        </p:nvSpPr>
        <p:spPr>
          <a:xfrm>
            <a:off x="323273" y="1311564"/>
            <a:ext cx="3842327" cy="3658922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433E71-CEE3-FB89-BB28-E4E920F522A3}"/>
              </a:ext>
            </a:extLst>
          </p:cNvPr>
          <p:cNvSpPr/>
          <p:nvPr/>
        </p:nvSpPr>
        <p:spPr>
          <a:xfrm>
            <a:off x="4469987" y="991310"/>
            <a:ext cx="3842327" cy="116985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F998E0B4-AD60-72B1-8DE4-A65980387D45}"/>
              </a:ext>
            </a:extLst>
          </p:cNvPr>
          <p:cNvSpPr/>
          <p:nvPr/>
        </p:nvSpPr>
        <p:spPr>
          <a:xfrm>
            <a:off x="4927002" y="4260027"/>
            <a:ext cx="3151991" cy="559398"/>
          </a:xfrm>
          <a:prstGeom prst="ellipse">
            <a:avLst/>
          </a:prstGeom>
          <a:noFill/>
          <a:ln w="28575">
            <a:solidFill>
              <a:srgbClr val="88BA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9C8B948-18C6-C33A-2097-8648E852C4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IdeaSquare Planet</a:t>
            </a:r>
          </a:p>
        </p:txBody>
      </p:sp>
    </p:spTree>
    <p:extLst>
      <p:ext uri="{BB962C8B-B14F-4D97-AF65-F5344CB8AC3E}">
        <p14:creationId xmlns:p14="http://schemas.microsoft.com/office/powerpoint/2010/main" val="1834656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66FFEF7-5299-C8B6-5454-BB8D3B965493}"/>
              </a:ext>
            </a:extLst>
          </p:cNvPr>
          <p:cNvSpPr txBox="1"/>
          <p:nvPr/>
        </p:nvSpPr>
        <p:spPr>
          <a:xfrm>
            <a:off x="6851406" y="4970486"/>
            <a:ext cx="45851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Planet icons created by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Victoruler</a:t>
            </a:r>
            <a:r>
              <a:rPr lang="en-GB" sz="900" dirty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en-GB" sz="900" dirty="0" err="1">
                <a:solidFill>
                  <a:schemeClr val="bg1">
                    <a:lumMod val="50000"/>
                  </a:schemeClr>
                </a:solidFill>
              </a:rPr>
              <a:t>Flaticon</a:t>
            </a:r>
            <a:endParaRPr lang="en-CH" sz="9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64A36770-630E-AF66-DA04-9EA75D426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772" y="1943674"/>
            <a:ext cx="1524914" cy="1524914"/>
          </a:xfrm>
          <a:prstGeom prst="rect">
            <a:avLst/>
          </a:prstGeom>
        </p:spPr>
      </p:pic>
      <p:pic>
        <p:nvPicPr>
          <p:cNvPr id="14" name="Picture 13" descr="Icon&#10;&#10;Description automatically generated">
            <a:extLst>
              <a:ext uri="{FF2B5EF4-FFF2-40B4-BE49-F238E27FC236}">
                <a16:creationId xmlns:a16="http://schemas.microsoft.com/office/drawing/2014/main" id="{B01C1AB9-9E8D-3233-F3E2-F534D52A9E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4898" y="1953351"/>
            <a:ext cx="1524914" cy="1524914"/>
          </a:xfrm>
          <a:prstGeom prst="rect">
            <a:avLst/>
          </a:prstGeom>
        </p:spPr>
      </p:pic>
      <p:cxnSp>
        <p:nvCxnSpPr>
          <p:cNvPr id="16" name="Curved Connector 15">
            <a:extLst>
              <a:ext uri="{FF2B5EF4-FFF2-40B4-BE49-F238E27FC236}">
                <a16:creationId xmlns:a16="http://schemas.microsoft.com/office/drawing/2014/main" id="{1E338441-F3BF-3833-F3DD-A87C8CF2DC1F}"/>
              </a:ext>
            </a:extLst>
          </p:cNvPr>
          <p:cNvCxnSpPr>
            <a:cxnSpLocks/>
            <a:stCxn id="14" idx="0"/>
            <a:endCxn id="10" idx="0"/>
          </p:cNvCxnSpPr>
          <p:nvPr/>
        </p:nvCxnSpPr>
        <p:spPr>
          <a:xfrm rot="5400000" flipH="1" flipV="1">
            <a:off x="4863454" y="487576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6E378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Curved Connector 17">
            <a:extLst>
              <a:ext uri="{FF2B5EF4-FFF2-40B4-BE49-F238E27FC236}">
                <a16:creationId xmlns:a16="http://schemas.microsoft.com/office/drawing/2014/main" id="{4257C4A6-8E70-FD3B-1B73-F63908D46F6D}"/>
              </a:ext>
            </a:extLst>
          </p:cNvPr>
          <p:cNvCxnSpPr>
            <a:cxnSpLocks/>
            <a:stCxn id="10" idx="2"/>
            <a:endCxn id="14" idx="2"/>
          </p:cNvCxnSpPr>
          <p:nvPr/>
        </p:nvCxnSpPr>
        <p:spPr>
          <a:xfrm rot="5400000">
            <a:off x="4863454" y="2012489"/>
            <a:ext cx="9677" cy="2921874"/>
          </a:xfrm>
          <a:prstGeom prst="curvedConnector3">
            <a:avLst>
              <a:gd name="adj1" fmla="val 5612039"/>
            </a:avLst>
          </a:prstGeom>
          <a:ln>
            <a:solidFill>
              <a:srgbClr val="87B918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4CE68120-482B-A2A4-7388-6564FFD5B7EA}"/>
              </a:ext>
            </a:extLst>
          </p:cNvPr>
          <p:cNvSpPr txBox="1"/>
          <p:nvPr/>
        </p:nvSpPr>
        <p:spPr>
          <a:xfrm>
            <a:off x="3199700" y="783492"/>
            <a:ext cx="3391704" cy="43088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extrapolate and simulate a sustainable, </a:t>
            </a:r>
          </a:p>
          <a:p>
            <a:pPr algn="ctr"/>
            <a:r>
              <a:rPr lang="en-GB" sz="1100" b="0" i="0" u="none" strike="noStrike" dirty="0">
                <a:solidFill>
                  <a:srgbClr val="6E378C"/>
                </a:solidFill>
                <a:effectLst/>
              </a:rPr>
              <a:t>futuristic socio-ecological system </a:t>
            </a:r>
            <a:endParaRPr lang="en-CH" sz="1100" dirty="0">
              <a:solidFill>
                <a:srgbClr val="6E378C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CE71225-C7F9-DBCE-D80D-047E01DE250C}"/>
              </a:ext>
            </a:extLst>
          </p:cNvPr>
          <p:cNvSpPr txBox="1"/>
          <p:nvPr/>
        </p:nvSpPr>
        <p:spPr>
          <a:xfrm>
            <a:off x="3032251" y="4207560"/>
            <a:ext cx="3673747" cy="2616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GB" sz="1100" dirty="0">
                <a:solidFill>
                  <a:srgbClr val="87B918"/>
                </a:solidFill>
              </a:rPr>
              <a:t>We cannot compare apples with oranges…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9433E71-CEE3-FB89-BB28-E4E920F522A3}"/>
              </a:ext>
            </a:extLst>
          </p:cNvPr>
          <p:cNvSpPr/>
          <p:nvPr/>
        </p:nvSpPr>
        <p:spPr>
          <a:xfrm>
            <a:off x="2828224" y="783492"/>
            <a:ext cx="3842327" cy="1169858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7" name="Picture 6" descr="A picture containing creativity, halloween, cartoon, pumpkin&#10;&#10;Description automatically generated with medium confidence">
            <a:extLst>
              <a:ext uri="{FF2B5EF4-FFF2-40B4-BE49-F238E27FC236}">
                <a16:creationId xmlns:a16="http://schemas.microsoft.com/office/drawing/2014/main" id="{D9C18020-DC9F-F417-AAC6-89FE59CA08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76369" y="1468250"/>
            <a:ext cx="2105721" cy="2105721"/>
          </a:xfrm>
          <a:prstGeom prst="rect">
            <a:avLst/>
          </a:prstGeom>
        </p:spPr>
      </p:pic>
      <p:pic>
        <p:nvPicPr>
          <p:cNvPr id="11" name="Picture 10" descr="A red apple with a green leaf&#10;&#10;Description automatically generated">
            <a:extLst>
              <a:ext uri="{FF2B5EF4-FFF2-40B4-BE49-F238E27FC236}">
                <a16:creationId xmlns:a16="http://schemas.microsoft.com/office/drawing/2014/main" id="{592FB637-3700-F0FF-883E-149468B512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63216" y="1381806"/>
            <a:ext cx="2105722" cy="2105722"/>
          </a:xfrm>
          <a:prstGeom prst="rect">
            <a:avLst/>
          </a:prstGeom>
        </p:spPr>
      </p:pic>
      <p:sp>
        <p:nvSpPr>
          <p:cNvPr id="13" name="Title 12">
            <a:extLst>
              <a:ext uri="{FF2B5EF4-FFF2-40B4-BE49-F238E27FC236}">
                <a16:creationId xmlns:a16="http://schemas.microsoft.com/office/drawing/2014/main" id="{E0444AE3-EFB6-3C5C-B37A-1782EF8BD4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64109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ADEE08-7A06-4983-62D3-9A1F86866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4105654" cy="500549"/>
          </a:xfrm>
        </p:spPr>
        <p:txBody>
          <a:bodyPr/>
          <a:lstStyle/>
          <a:p>
            <a:r>
              <a:rPr lang="en-CH" dirty="0"/>
              <a:t>How can you switch contexts?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BBCBC6-7B33-3E48-2489-5B40B2E067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1" y="1713205"/>
            <a:ext cx="4513426" cy="2812752"/>
          </a:xfrm>
        </p:spPr>
        <p:txBody>
          <a:bodyPr>
            <a:normAutofit/>
          </a:bodyPr>
          <a:lstStyle/>
          <a:p>
            <a:r>
              <a:rPr lang="en-GB" dirty="0"/>
              <a:t>C</a:t>
            </a:r>
            <a:r>
              <a:rPr lang="en-CH" dirty="0"/>
              <a:t>onsider that whatever worked on your exoplanet, </a:t>
            </a:r>
            <a:r>
              <a:rPr lang="en-CH" b="1" dirty="0"/>
              <a:t>does not necessarily translate directly to planet Earth.</a:t>
            </a:r>
          </a:p>
          <a:p>
            <a:endParaRPr lang="en-CH" dirty="0"/>
          </a:p>
          <a:p>
            <a:r>
              <a:rPr lang="en-CH" dirty="0"/>
              <a:t>We’re not “copy pasting” the plans we came up with last week.</a:t>
            </a:r>
          </a:p>
          <a:p>
            <a:endParaRPr lang="en-CH" dirty="0"/>
          </a:p>
          <a:p>
            <a:r>
              <a:rPr lang="en-CH" dirty="0"/>
              <a:t>We are rather abstracting and translating the learnings related to the process we went through, and applying them to our future work.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9B0B241-21A3-BE39-9CE6-5B2F0D3AA17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74" r="20668"/>
          <a:stretch/>
        </p:blipFill>
        <p:spPr>
          <a:xfrm>
            <a:off x="5189837" y="0"/>
            <a:ext cx="3954163" cy="514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BB35B4C-C793-E330-F072-A0C8F01CC5B8}"/>
              </a:ext>
            </a:extLst>
          </p:cNvPr>
          <p:cNvSpPr txBox="1"/>
          <p:nvPr/>
        </p:nvSpPr>
        <p:spPr>
          <a:xfrm>
            <a:off x="0" y="4855900"/>
            <a:ext cx="2520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Milad Fakurian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8593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AC045C-D458-231C-629A-3AD3306CDF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A85053-7FA8-5E64-6454-51B5D53B3A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1" y="617543"/>
            <a:ext cx="4105654" cy="500549"/>
          </a:xfrm>
        </p:spPr>
        <p:txBody>
          <a:bodyPr/>
          <a:lstStyle/>
          <a:p>
            <a:r>
              <a:rPr lang="en-CH" dirty="0"/>
              <a:t>How can you switch contexts?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0960C6-67DA-D775-BA03-8CCCB68C53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1" y="1713205"/>
            <a:ext cx="4513426" cy="2812752"/>
          </a:xfrm>
        </p:spPr>
        <p:txBody>
          <a:bodyPr>
            <a:normAutofit/>
          </a:bodyPr>
          <a:lstStyle/>
          <a:p>
            <a:r>
              <a:rPr lang="en-CH" dirty="0">
                <a:sym typeface="Wingdings" pitchFamily="2" charset="2"/>
              </a:rPr>
              <a:t>Contrary to last week, in which you created a new system, with (largely) a lot of freedom.</a:t>
            </a:r>
            <a:br>
              <a:rPr lang="en-CH" dirty="0">
                <a:sym typeface="Wingdings" pitchFamily="2" charset="2"/>
              </a:rPr>
            </a:br>
            <a:endParaRPr lang="en-CH" dirty="0">
              <a:sym typeface="Wingdings" pitchFamily="2" charset="2"/>
            </a:endParaRPr>
          </a:p>
          <a:p>
            <a:r>
              <a:rPr lang="en-CH" dirty="0">
                <a:sym typeface="Wingdings" pitchFamily="2" charset="2"/>
              </a:rPr>
              <a:t>You will now have to </a:t>
            </a:r>
            <a:r>
              <a:rPr lang="en-CH" b="1" dirty="0">
                <a:solidFill>
                  <a:srgbClr val="7030A0"/>
                </a:solidFill>
                <a:sym typeface="Wingdings" pitchFamily="2" charset="2"/>
              </a:rPr>
              <a:t>intervene in existing contexts.</a:t>
            </a:r>
            <a:endParaRPr lang="en-CH" b="1" dirty="0">
              <a:solidFill>
                <a:srgbClr val="7030A0"/>
              </a:solidFill>
            </a:endParaRPr>
          </a:p>
          <a:p>
            <a:endParaRPr lang="en-CH" dirty="0"/>
          </a:p>
          <a:p>
            <a:pPr marL="285750" indent="-285750">
              <a:buFont typeface="Wingdings" pitchFamily="2" charset="2"/>
              <a:buChar char="à"/>
            </a:pPr>
            <a:r>
              <a:rPr lang="en-GB" dirty="0">
                <a:sym typeface="Wingdings" pitchFamily="2" charset="2"/>
              </a:rPr>
              <a:t>R</a:t>
            </a:r>
            <a:r>
              <a:rPr lang="en-CH" dirty="0">
                <a:sym typeface="Wingdings" pitchFamily="2" charset="2"/>
              </a:rPr>
              <a:t>emember the possible impacts you will be creating in the current earthly system.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8BE36F0-83BF-6163-AA7F-8CEA18CC687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1674" r="20668"/>
          <a:stretch/>
        </p:blipFill>
        <p:spPr>
          <a:xfrm>
            <a:off x="5189837" y="0"/>
            <a:ext cx="3954163" cy="514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897C1E-D8F5-FB6B-8569-C00347A96B63}"/>
              </a:ext>
            </a:extLst>
          </p:cNvPr>
          <p:cNvSpPr txBox="1"/>
          <p:nvPr/>
        </p:nvSpPr>
        <p:spPr>
          <a:xfrm>
            <a:off x="0" y="4855900"/>
            <a:ext cx="252077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Photo by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Milad Fakurian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on 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Unsplash</a:t>
            </a:r>
            <a:r>
              <a:rPr lang="en-GB" sz="1000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CH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161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1B0AA4-24A9-619E-A074-CB036E002D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95C9D-2E3A-BE48-3106-33B59D50D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Let’s look back…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1866A3-EA70-F088-7F95-85601BAB9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118092"/>
            <a:ext cx="8110449" cy="3715847"/>
          </a:xfrm>
        </p:spPr>
        <p:txBody>
          <a:bodyPr>
            <a:normAutofit fontScale="85000" lnSpcReduction="10000"/>
          </a:bodyPr>
          <a:lstStyle/>
          <a:p>
            <a:pPr rtl="0" fontAlgn="base"/>
            <a:r>
              <a:rPr lang="en-GB" sz="1800" b="0" i="1" u="none" strike="noStrike" dirty="0">
                <a:solidFill>
                  <a:srgbClr val="000000"/>
                </a:solidFill>
                <a:effectLst/>
              </a:rPr>
              <a:t>Find a partner and discuss your experience from last week. Document your </a:t>
            </a:r>
            <a:r>
              <a:rPr lang="en-GB" sz="1800" i="1" dirty="0">
                <a:solidFill>
                  <a:srgbClr val="000000"/>
                </a:solidFill>
              </a:rPr>
              <a:t>insights in stickies.</a:t>
            </a:r>
          </a:p>
          <a:p>
            <a:pPr rtl="0" fontAlgn="base"/>
            <a:endParaRPr lang="en-GB" sz="1800" b="0" i="1" u="none" strike="noStrike" dirty="0">
              <a:solidFill>
                <a:srgbClr val="000000"/>
              </a:solidFill>
              <a:effectLst/>
            </a:endParaRPr>
          </a:p>
          <a:p>
            <a:pPr marL="285750" indent="-285750" rtl="0" fontAlgn="base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solidFill>
                  <a:srgbClr val="000000"/>
                </a:solidFill>
              </a:rPr>
              <a:t>How was it to navigate the </a:t>
            </a:r>
            <a:r>
              <a:rPr lang="en-GB" sz="1800" b="1" dirty="0">
                <a:solidFill>
                  <a:srgbClr val="00879A"/>
                </a:solidFill>
              </a:rPr>
              <a:t>process of tackling the mission</a:t>
            </a:r>
            <a:r>
              <a:rPr lang="en-GB" sz="1800" dirty="0">
                <a:solidFill>
                  <a:srgbClr val="000000"/>
                </a:solidFill>
              </a:rPr>
              <a:t>? </a:t>
            </a:r>
          </a:p>
          <a:p>
            <a:pPr marL="742950" lvl="1" indent="-285750" fontAlgn="base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600" b="0" u="none" strike="noStrike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What challenged you? Where did you find yourself comfortable?</a:t>
            </a:r>
          </a:p>
          <a:p>
            <a:pPr marL="285750" indent="-285750" rtl="0" fontAlgn="base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800" b="0" u="none" strike="noStrike" dirty="0">
                <a:solidFill>
                  <a:srgbClr val="000000"/>
                </a:solidFill>
                <a:effectLst/>
              </a:rPr>
              <a:t>What </a:t>
            </a:r>
            <a:r>
              <a:rPr lang="en-GB" sz="1800" b="1" u="none" strike="noStrike" dirty="0">
                <a:solidFill>
                  <a:srgbClr val="F59600"/>
                </a:solidFill>
                <a:effectLst/>
              </a:rPr>
              <a:t>different approaches </a:t>
            </a:r>
            <a:r>
              <a:rPr lang="en-GB" sz="1800" b="0" u="none" strike="noStrike" dirty="0">
                <a:solidFill>
                  <a:srgbClr val="000000"/>
                </a:solidFill>
                <a:effectLst/>
              </a:rPr>
              <a:t>did you see in others?</a:t>
            </a:r>
          </a:p>
          <a:p>
            <a:pPr marL="742950" lvl="1" indent="-285750" fontAlgn="base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What inspired you? What might you adopt/integrate into your way of working? </a:t>
            </a:r>
          </a:p>
          <a:p>
            <a:pPr marL="285750" indent="-285750" fontAlgn="base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800" b="0" u="none" strike="noStrike" dirty="0">
                <a:solidFill>
                  <a:srgbClr val="000000"/>
                </a:solidFill>
                <a:effectLst/>
              </a:rPr>
              <a:t>What did you learn about </a:t>
            </a:r>
            <a:r>
              <a:rPr lang="en-GB" sz="1800" b="1" u="none" strike="noStrike" dirty="0">
                <a:solidFill>
                  <a:srgbClr val="6E378C"/>
                </a:solidFill>
                <a:effectLst/>
              </a:rPr>
              <a:t>yourself and your unique contribution </a:t>
            </a:r>
            <a:r>
              <a:rPr lang="en-GB" sz="1800" b="0" u="none" strike="noStrike" dirty="0">
                <a:solidFill>
                  <a:srgbClr val="000000"/>
                </a:solidFill>
                <a:effectLst/>
              </a:rPr>
              <a:t>regarding your teamwork this week?  </a:t>
            </a:r>
          </a:p>
          <a:p>
            <a:pPr marL="285750" indent="-285750" fontAlgn="base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800" b="0" u="none" strike="noStrike" dirty="0">
                <a:solidFill>
                  <a:srgbClr val="000000"/>
                </a:solidFill>
                <a:effectLst/>
              </a:rPr>
              <a:t>What were some of the </a:t>
            </a:r>
            <a:r>
              <a:rPr lang="en-GB" sz="1800" b="1" u="none" strike="noStrike" dirty="0">
                <a:solidFill>
                  <a:srgbClr val="87B919"/>
                </a:solidFill>
                <a:effectLst/>
              </a:rPr>
              <a:t>topics you learned about</a:t>
            </a:r>
            <a:r>
              <a:rPr lang="en-GB" sz="1800" b="0" u="none" strike="noStrike" dirty="0">
                <a:solidFill>
                  <a:srgbClr val="000000"/>
                </a:solidFill>
                <a:effectLst/>
              </a:rPr>
              <a:t>? </a:t>
            </a:r>
          </a:p>
          <a:p>
            <a:pPr marL="285750" indent="-285750" fontAlgn="base">
              <a:lnSpc>
                <a:spcPct val="170000"/>
              </a:lnSpc>
              <a:buFont typeface="Arial" panose="020B0604020202020204" pitchFamily="34" charset="0"/>
              <a:buChar char="•"/>
            </a:pPr>
            <a:r>
              <a:rPr lang="en-GB" sz="1800" b="0" u="none" strike="noStrike" dirty="0">
                <a:solidFill>
                  <a:srgbClr val="000000"/>
                </a:solidFill>
                <a:effectLst/>
              </a:rPr>
              <a:t>What do you think this </a:t>
            </a:r>
            <a:r>
              <a:rPr lang="en-GB" sz="1800" b="1" u="none" strike="noStrike" dirty="0">
                <a:solidFill>
                  <a:srgbClr val="00879A"/>
                </a:solidFill>
                <a:effectLst/>
              </a:rPr>
              <a:t>experience brings to your project</a:t>
            </a:r>
            <a:r>
              <a:rPr lang="en-GB" sz="1800" b="0" u="none" strike="noStrike" dirty="0">
                <a:solidFill>
                  <a:srgbClr val="000000"/>
                </a:solidFill>
                <a:effectLst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438875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B98A23-1647-6EE1-9EBC-00BFACA074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758C76-866F-E34C-EFF6-AD76E3130BB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3042D17-F629-F652-393F-4F53CB287E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1140" y="0"/>
            <a:ext cx="372172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2356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B88DF-EB31-4604-42DE-49495D48411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0654" y="646568"/>
            <a:ext cx="6931025" cy="500062"/>
          </a:xfrm>
        </p:spPr>
        <p:txBody>
          <a:bodyPr>
            <a:normAutofit fontScale="90000"/>
          </a:bodyPr>
          <a:lstStyle/>
          <a:p>
            <a:pPr algn="l"/>
            <a:r>
              <a:rPr lang="en-CH" dirty="0"/>
              <a:t>Retrospective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9BE7A4-3685-94D0-BA0B-1F4F91C2669D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956166" y="1509346"/>
            <a:ext cx="2073275" cy="42545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CH" b="1" dirty="0">
                <a:solidFill>
                  <a:srgbClr val="6E378C"/>
                </a:solidFill>
              </a:rPr>
              <a:t>What went well?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75C94C2-899D-D788-7612-EA96B819814F}"/>
              </a:ext>
            </a:extLst>
          </p:cNvPr>
          <p:cNvCxnSpPr>
            <a:cxnSpLocks/>
          </p:cNvCxnSpPr>
          <p:nvPr/>
        </p:nvCxnSpPr>
        <p:spPr>
          <a:xfrm>
            <a:off x="6315190" y="726439"/>
            <a:ext cx="0" cy="3996965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D1813A99-9193-7AE4-F034-6C5E4BFBD1B9}"/>
              </a:ext>
            </a:extLst>
          </p:cNvPr>
          <p:cNvSpPr txBox="1">
            <a:spLocks/>
          </p:cNvSpPr>
          <p:nvPr/>
        </p:nvSpPr>
        <p:spPr>
          <a:xfrm>
            <a:off x="6519362" y="1512956"/>
            <a:ext cx="2106370" cy="57517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b="1" dirty="0">
                <a:solidFill>
                  <a:srgbClr val="6E378C"/>
                </a:solidFill>
              </a:rPr>
              <a:t>What went bad?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6BC7DE0E-FE1A-2C80-760C-44596D858D6D}"/>
              </a:ext>
            </a:extLst>
          </p:cNvPr>
          <p:cNvSpPr txBox="1">
            <a:spLocks/>
          </p:cNvSpPr>
          <p:nvPr/>
        </p:nvSpPr>
        <p:spPr>
          <a:xfrm>
            <a:off x="4187985" y="3599669"/>
            <a:ext cx="1647790" cy="4945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CH" b="1" dirty="0">
                <a:solidFill>
                  <a:srgbClr val="6E378C"/>
                </a:solidFill>
              </a:rPr>
              <a:t>What wou</a:t>
            </a:r>
            <a:r>
              <a:rPr lang="en-GB" b="1" dirty="0" err="1">
                <a:solidFill>
                  <a:srgbClr val="6E378C"/>
                </a:solidFill>
              </a:rPr>
              <a:t>ld</a:t>
            </a:r>
            <a:r>
              <a:rPr lang="en-CH" b="1" dirty="0">
                <a:solidFill>
                  <a:srgbClr val="6E378C"/>
                </a:solidFill>
              </a:rPr>
              <a:t> you change?</a:t>
            </a: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B2DF7A1-3AF6-7B48-C242-105995C263FA}"/>
              </a:ext>
            </a:extLst>
          </p:cNvPr>
          <p:cNvSpPr txBox="1">
            <a:spLocks/>
          </p:cNvSpPr>
          <p:nvPr/>
        </p:nvSpPr>
        <p:spPr>
          <a:xfrm>
            <a:off x="6447177" y="3619702"/>
            <a:ext cx="2554653" cy="494504"/>
          </a:xfrm>
          <a:prstGeom prst="rect">
            <a:avLst/>
          </a:prstGeom>
        </p:spPr>
        <p:txBody>
          <a:bodyPr vert="horz" lIns="0" tIns="45720" rIns="91440" bIns="45720" rtlCol="0" anchor="t"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CH" b="1" dirty="0">
                <a:solidFill>
                  <a:srgbClr val="6E378C"/>
                </a:solidFill>
              </a:rPr>
              <a:t>Other </a:t>
            </a:r>
            <a:r>
              <a:rPr lang="de-CH" b="1" dirty="0" err="1">
                <a:solidFill>
                  <a:srgbClr val="6E378C"/>
                </a:solidFill>
              </a:rPr>
              <a:t>comments</a:t>
            </a:r>
            <a:r>
              <a:rPr lang="de-CH" b="1" dirty="0">
                <a:solidFill>
                  <a:srgbClr val="6E378C"/>
                </a:solidFill>
              </a:rPr>
              <a:t> </a:t>
            </a:r>
            <a:r>
              <a:rPr lang="de-CH" b="1" dirty="0" err="1">
                <a:solidFill>
                  <a:srgbClr val="6E378C"/>
                </a:solidFill>
              </a:rPr>
              <a:t>or</a:t>
            </a:r>
            <a:r>
              <a:rPr lang="de-CH" b="1" dirty="0">
                <a:solidFill>
                  <a:srgbClr val="6E378C"/>
                </a:solidFill>
              </a:rPr>
              <a:t> </a:t>
            </a:r>
            <a:r>
              <a:rPr lang="de-CH" b="1" dirty="0" err="1">
                <a:solidFill>
                  <a:srgbClr val="6E378C"/>
                </a:solidFill>
              </a:rPr>
              <a:t>ideas</a:t>
            </a:r>
            <a:r>
              <a:rPr lang="de-CH" b="1" dirty="0">
                <a:solidFill>
                  <a:srgbClr val="6E378C"/>
                </a:solidFill>
              </a:rPr>
              <a:t>?</a:t>
            </a:r>
            <a:endParaRPr lang="en-CH" b="1" dirty="0">
              <a:solidFill>
                <a:srgbClr val="6E378C"/>
              </a:solidFill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B6412A6A-E48E-F0A2-64E3-F17AF8C1903F}"/>
              </a:ext>
            </a:extLst>
          </p:cNvPr>
          <p:cNvCxnSpPr>
            <a:cxnSpLocks/>
          </p:cNvCxnSpPr>
          <p:nvPr/>
        </p:nvCxnSpPr>
        <p:spPr>
          <a:xfrm flipH="1">
            <a:off x="4073182" y="2724921"/>
            <a:ext cx="43692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0" name="Text Placeholder 2">
            <a:extLst>
              <a:ext uri="{FF2B5EF4-FFF2-40B4-BE49-F238E27FC236}">
                <a16:creationId xmlns:a16="http://schemas.microsoft.com/office/drawing/2014/main" id="{C3BA75C3-2FED-FD2D-EC76-884D1BC78DF1}"/>
              </a:ext>
            </a:extLst>
          </p:cNvPr>
          <p:cNvSpPr txBox="1">
            <a:spLocks/>
          </p:cNvSpPr>
          <p:nvPr/>
        </p:nvSpPr>
        <p:spPr>
          <a:xfrm>
            <a:off x="550273" y="1603285"/>
            <a:ext cx="3158293" cy="336804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base">
              <a:buNone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Think of last week and reflect on the following points.</a:t>
            </a:r>
            <a:b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</a:br>
            <a:b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You can consider aspects related to your teamwork, the narrative provided, the timeframe given, facilitation by coaches, schedule, etc…</a:t>
            </a:r>
          </a:p>
          <a:p>
            <a:pPr marL="0" indent="0" fontAlgn="base">
              <a:buNone/>
            </a:pPr>
            <a:endParaRPr lang="en-GB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fontAlgn="base">
              <a:buNone/>
            </a:pPr>
            <a:endParaRPr lang="en-GB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fontAlgn="base">
              <a:buNone/>
            </a:pPr>
            <a:r>
              <a:rPr lang="en-GB" sz="1400" dirty="0">
                <a:solidFill>
                  <a:srgbClr val="000000"/>
                </a:solidFill>
                <a:latin typeface="Arial" panose="020B0604020202020204" pitchFamily="34" charset="0"/>
              </a:rPr>
              <a:t>15 min</a:t>
            </a:r>
          </a:p>
        </p:txBody>
      </p:sp>
    </p:spTree>
    <p:extLst>
      <p:ext uri="{BB962C8B-B14F-4D97-AF65-F5344CB8AC3E}">
        <p14:creationId xmlns:p14="http://schemas.microsoft.com/office/powerpoint/2010/main" val="4633220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20CD99-7718-115B-A368-8B69708804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250A5C-87D5-EFBF-145C-198FCFA1C0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9078" y="2417243"/>
            <a:ext cx="3885844" cy="1610149"/>
          </a:xfrm>
        </p:spPr>
        <p:txBody>
          <a:bodyPr/>
          <a:lstStyle/>
          <a:p>
            <a:pPr algn="ctr"/>
            <a:r>
              <a:rPr lang="en-CH" sz="4000" dirty="0"/>
              <a:t>What’s next?</a:t>
            </a:r>
          </a:p>
        </p:txBody>
      </p:sp>
    </p:spTree>
    <p:extLst>
      <p:ext uri="{BB962C8B-B14F-4D97-AF65-F5344CB8AC3E}">
        <p14:creationId xmlns:p14="http://schemas.microsoft.com/office/powerpoint/2010/main" val="39017158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/>
          <p:nvPr/>
        </p:nvSpPr>
        <p:spPr>
          <a:xfrm>
            <a:off x="201125" y="110125"/>
            <a:ext cx="2301600" cy="54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525" tIns="91525" rIns="91525" bIns="915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it" sz="2600" b="1">
                <a:solidFill>
                  <a:schemeClr val="dk1"/>
                </a:solidFill>
                <a:latin typeface="Rubik"/>
                <a:ea typeface="Rubik"/>
                <a:cs typeface="Rubik"/>
                <a:sym typeface="Rubik"/>
              </a:rPr>
              <a:t>Calendar</a:t>
            </a:r>
            <a:endParaRPr sz="1300" i="1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3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pic>
        <p:nvPicPr>
          <p:cNvPr id="109" name="Google Shape;10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7875" y="851925"/>
            <a:ext cx="2133600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07750" y="851925"/>
            <a:ext cx="2162175" cy="2209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646200" y="756738"/>
            <a:ext cx="2133600" cy="2276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798950" y="851925"/>
            <a:ext cx="2116243" cy="2171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/>
          <p:nvPr/>
        </p:nvSpPr>
        <p:spPr>
          <a:xfrm>
            <a:off x="261700" y="1441700"/>
            <a:ext cx="1451100" cy="219000"/>
          </a:xfrm>
          <a:prstGeom prst="roundRect">
            <a:avLst>
              <a:gd name="adj" fmla="val 16667"/>
            </a:avLst>
          </a:prstGeom>
          <a:solidFill>
            <a:srgbClr val="FF9797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14" name="Google Shape;114;p17"/>
          <p:cNvSpPr/>
          <p:nvPr/>
        </p:nvSpPr>
        <p:spPr>
          <a:xfrm>
            <a:off x="261700" y="1703400"/>
            <a:ext cx="1451100" cy="219000"/>
          </a:xfrm>
          <a:prstGeom prst="roundRect">
            <a:avLst>
              <a:gd name="adj" fmla="val 16667"/>
            </a:avLst>
          </a:prstGeom>
          <a:solidFill>
            <a:srgbClr val="FF9797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15" name="Google Shape;115;p17"/>
          <p:cNvSpPr/>
          <p:nvPr/>
        </p:nvSpPr>
        <p:spPr>
          <a:xfrm>
            <a:off x="261700" y="1969850"/>
            <a:ext cx="1451100" cy="219000"/>
          </a:xfrm>
          <a:prstGeom prst="roundRect">
            <a:avLst>
              <a:gd name="adj" fmla="val 16667"/>
            </a:avLst>
          </a:prstGeom>
          <a:solidFill>
            <a:srgbClr val="FF9797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16" name="Google Shape;116;p17"/>
          <p:cNvSpPr/>
          <p:nvPr/>
        </p:nvSpPr>
        <p:spPr>
          <a:xfrm>
            <a:off x="261700" y="2260075"/>
            <a:ext cx="1451100" cy="219000"/>
          </a:xfrm>
          <a:prstGeom prst="roundRect">
            <a:avLst>
              <a:gd name="adj" fmla="val 16667"/>
            </a:avLst>
          </a:prstGeom>
          <a:solidFill>
            <a:srgbClr val="FF9797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17" name="Google Shape;117;p17"/>
          <p:cNvSpPr/>
          <p:nvPr/>
        </p:nvSpPr>
        <p:spPr>
          <a:xfrm>
            <a:off x="261700" y="2521775"/>
            <a:ext cx="1451100" cy="219000"/>
          </a:xfrm>
          <a:prstGeom prst="roundRect">
            <a:avLst>
              <a:gd name="adj" fmla="val 16667"/>
            </a:avLst>
          </a:prstGeom>
          <a:solidFill>
            <a:srgbClr val="AFAFAF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18" name="Google Shape;118;p17"/>
          <p:cNvSpPr/>
          <p:nvPr/>
        </p:nvSpPr>
        <p:spPr>
          <a:xfrm>
            <a:off x="2493250" y="1703400"/>
            <a:ext cx="1451100" cy="219000"/>
          </a:xfrm>
          <a:prstGeom prst="roundRect">
            <a:avLst>
              <a:gd name="adj" fmla="val 16667"/>
            </a:avLst>
          </a:prstGeom>
          <a:solidFill>
            <a:srgbClr val="AFAFAF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19" name="Google Shape;119;p17"/>
          <p:cNvSpPr/>
          <p:nvPr/>
        </p:nvSpPr>
        <p:spPr>
          <a:xfrm>
            <a:off x="2493250" y="1965100"/>
            <a:ext cx="480600" cy="219000"/>
          </a:xfrm>
          <a:prstGeom prst="roundRect">
            <a:avLst>
              <a:gd name="adj" fmla="val 16667"/>
            </a:avLst>
          </a:prstGeom>
          <a:solidFill>
            <a:srgbClr val="AFAFAF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20" name="Google Shape;120;p17"/>
          <p:cNvSpPr txBox="1"/>
          <p:nvPr/>
        </p:nvSpPr>
        <p:spPr>
          <a:xfrm>
            <a:off x="793100" y="3256925"/>
            <a:ext cx="15924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Discover</a:t>
            </a:r>
            <a:endParaRPr sz="1200" i="1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sp>
        <p:nvSpPr>
          <p:cNvPr id="121" name="Google Shape;121;p17"/>
          <p:cNvSpPr/>
          <p:nvPr/>
        </p:nvSpPr>
        <p:spPr>
          <a:xfrm>
            <a:off x="466300" y="3338425"/>
            <a:ext cx="337800" cy="219000"/>
          </a:xfrm>
          <a:prstGeom prst="roundRect">
            <a:avLst>
              <a:gd name="adj" fmla="val 16667"/>
            </a:avLst>
          </a:prstGeom>
          <a:solidFill>
            <a:srgbClr val="FF9797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22" name="Google Shape;122;p17"/>
          <p:cNvSpPr txBox="1"/>
          <p:nvPr/>
        </p:nvSpPr>
        <p:spPr>
          <a:xfrm>
            <a:off x="793100" y="3653063"/>
            <a:ext cx="15924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Define</a:t>
            </a:r>
            <a:endParaRPr sz="1200" i="1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sp>
        <p:nvSpPr>
          <p:cNvPr id="123" name="Google Shape;123;p17"/>
          <p:cNvSpPr/>
          <p:nvPr/>
        </p:nvSpPr>
        <p:spPr>
          <a:xfrm>
            <a:off x="466300" y="3734563"/>
            <a:ext cx="337800" cy="219000"/>
          </a:xfrm>
          <a:prstGeom prst="roundRect">
            <a:avLst>
              <a:gd name="adj" fmla="val 16667"/>
            </a:avLst>
          </a:prstGeom>
          <a:solidFill>
            <a:srgbClr val="AFAFAF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24" name="Google Shape;124;p17"/>
          <p:cNvSpPr/>
          <p:nvPr/>
        </p:nvSpPr>
        <p:spPr>
          <a:xfrm>
            <a:off x="466300" y="4354325"/>
            <a:ext cx="337800" cy="219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A746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25" name="Google Shape;125;p17"/>
          <p:cNvSpPr txBox="1"/>
          <p:nvPr/>
        </p:nvSpPr>
        <p:spPr>
          <a:xfrm>
            <a:off x="804100" y="4268075"/>
            <a:ext cx="16698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1st Milestone: 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opportunity selection</a:t>
            </a:r>
            <a:endParaRPr sz="1200" i="1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sp>
        <p:nvSpPr>
          <p:cNvPr id="126" name="Google Shape;126;p17"/>
          <p:cNvSpPr/>
          <p:nvPr/>
        </p:nvSpPr>
        <p:spPr>
          <a:xfrm>
            <a:off x="2997600" y="1969850"/>
            <a:ext cx="337800" cy="219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F979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27" name="Google Shape;127;p17"/>
          <p:cNvSpPr/>
          <p:nvPr/>
        </p:nvSpPr>
        <p:spPr>
          <a:xfrm>
            <a:off x="4751963" y="3321775"/>
            <a:ext cx="337800" cy="219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28" name="Google Shape;128;p17"/>
          <p:cNvSpPr txBox="1"/>
          <p:nvPr/>
        </p:nvSpPr>
        <p:spPr>
          <a:xfrm>
            <a:off x="5130513" y="3215875"/>
            <a:ext cx="15924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1st Collision Week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I2Planet Dark Horse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sp>
        <p:nvSpPr>
          <p:cNvPr id="129" name="Google Shape;129;p17"/>
          <p:cNvSpPr/>
          <p:nvPr/>
        </p:nvSpPr>
        <p:spPr>
          <a:xfrm>
            <a:off x="3378250" y="1965100"/>
            <a:ext cx="566100" cy="219000"/>
          </a:xfrm>
          <a:prstGeom prst="roundRect">
            <a:avLst>
              <a:gd name="adj" fmla="val 16667"/>
            </a:avLst>
          </a:prstGeom>
          <a:solidFill>
            <a:srgbClr val="0097A7">
              <a:alpha val="53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30" name="Google Shape;130;p17"/>
          <p:cNvSpPr/>
          <p:nvPr/>
        </p:nvSpPr>
        <p:spPr>
          <a:xfrm>
            <a:off x="4724800" y="1703400"/>
            <a:ext cx="1424400" cy="219000"/>
          </a:xfrm>
          <a:prstGeom prst="roundRect">
            <a:avLst>
              <a:gd name="adj" fmla="val 16667"/>
            </a:avLst>
          </a:prstGeom>
          <a:solidFill>
            <a:srgbClr val="0097A7">
              <a:alpha val="53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cxnSp>
        <p:nvCxnSpPr>
          <p:cNvPr id="131" name="Google Shape;131;p17"/>
          <p:cNvCxnSpPr/>
          <p:nvPr/>
        </p:nvCxnSpPr>
        <p:spPr>
          <a:xfrm>
            <a:off x="2498000" y="2626475"/>
            <a:ext cx="2003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2" name="Google Shape;132;p17"/>
          <p:cNvCxnSpPr/>
          <p:nvPr/>
        </p:nvCxnSpPr>
        <p:spPr>
          <a:xfrm>
            <a:off x="2498000" y="2888175"/>
            <a:ext cx="2003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133" name="Google Shape;133;p17"/>
          <p:cNvCxnSpPr/>
          <p:nvPr/>
        </p:nvCxnSpPr>
        <p:spPr>
          <a:xfrm>
            <a:off x="4682888" y="1551200"/>
            <a:ext cx="20031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34" name="Google Shape;134;p17"/>
          <p:cNvSpPr/>
          <p:nvPr/>
        </p:nvSpPr>
        <p:spPr>
          <a:xfrm>
            <a:off x="4724800" y="1974625"/>
            <a:ext cx="1424400" cy="219000"/>
          </a:xfrm>
          <a:prstGeom prst="roundRect">
            <a:avLst>
              <a:gd name="adj" fmla="val 16667"/>
            </a:avLst>
          </a:prstGeom>
          <a:solidFill>
            <a:srgbClr val="AFAFAF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35" name="Google Shape;135;p17"/>
          <p:cNvSpPr/>
          <p:nvPr/>
        </p:nvSpPr>
        <p:spPr>
          <a:xfrm>
            <a:off x="2728208" y="3324275"/>
            <a:ext cx="337800" cy="219000"/>
          </a:xfrm>
          <a:prstGeom prst="roundRect">
            <a:avLst>
              <a:gd name="adj" fmla="val 16667"/>
            </a:avLst>
          </a:prstGeom>
          <a:solidFill>
            <a:srgbClr val="0097A7">
              <a:alpha val="5380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36" name="Google Shape;136;p17"/>
          <p:cNvSpPr txBox="1"/>
          <p:nvPr/>
        </p:nvSpPr>
        <p:spPr>
          <a:xfrm>
            <a:off x="3072283" y="3249663"/>
            <a:ext cx="15924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Ideate 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sp>
        <p:nvSpPr>
          <p:cNvPr id="137" name="Google Shape;137;p17"/>
          <p:cNvSpPr/>
          <p:nvPr/>
        </p:nvSpPr>
        <p:spPr>
          <a:xfrm>
            <a:off x="2728200" y="4354325"/>
            <a:ext cx="337800" cy="219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38" name="Google Shape;138;p17"/>
          <p:cNvSpPr txBox="1"/>
          <p:nvPr/>
        </p:nvSpPr>
        <p:spPr>
          <a:xfrm>
            <a:off x="3075175" y="4268075"/>
            <a:ext cx="13419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2nd Milestone: 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solution concept</a:t>
            </a:r>
            <a:endParaRPr sz="1200" i="1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sp>
        <p:nvSpPr>
          <p:cNvPr id="139" name="Google Shape;139;p17"/>
          <p:cNvSpPr/>
          <p:nvPr/>
        </p:nvSpPr>
        <p:spPr>
          <a:xfrm>
            <a:off x="5220000" y="2500500"/>
            <a:ext cx="337800" cy="219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0097A7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40" name="Google Shape;140;p17"/>
          <p:cNvSpPr/>
          <p:nvPr/>
        </p:nvSpPr>
        <p:spPr>
          <a:xfrm>
            <a:off x="4724800" y="2236300"/>
            <a:ext cx="1424400" cy="219000"/>
          </a:xfrm>
          <a:prstGeom prst="roundRect">
            <a:avLst>
              <a:gd name="adj" fmla="val 16667"/>
            </a:avLst>
          </a:prstGeom>
          <a:solidFill>
            <a:srgbClr val="AFAFAF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41" name="Google Shape;141;p17"/>
          <p:cNvSpPr/>
          <p:nvPr/>
        </p:nvSpPr>
        <p:spPr>
          <a:xfrm>
            <a:off x="4724800" y="2507500"/>
            <a:ext cx="461400" cy="219000"/>
          </a:xfrm>
          <a:prstGeom prst="roundRect">
            <a:avLst>
              <a:gd name="adj" fmla="val 16667"/>
            </a:avLst>
          </a:prstGeom>
          <a:solidFill>
            <a:srgbClr val="AFAFAF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42" name="Google Shape;142;p17"/>
          <p:cNvSpPr txBox="1"/>
          <p:nvPr/>
        </p:nvSpPr>
        <p:spPr>
          <a:xfrm>
            <a:off x="3066000" y="3649450"/>
            <a:ext cx="15924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Develop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sp>
        <p:nvSpPr>
          <p:cNvPr id="143" name="Google Shape;143;p17"/>
          <p:cNvSpPr/>
          <p:nvPr/>
        </p:nvSpPr>
        <p:spPr>
          <a:xfrm>
            <a:off x="2728200" y="3729875"/>
            <a:ext cx="337800" cy="219000"/>
          </a:xfrm>
          <a:prstGeom prst="roundRect">
            <a:avLst>
              <a:gd name="adj" fmla="val 16667"/>
            </a:avLst>
          </a:prstGeom>
          <a:solidFill>
            <a:srgbClr val="AFAFAF">
              <a:alpha val="531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44" name="Google Shape;144;p17"/>
          <p:cNvSpPr txBox="1"/>
          <p:nvPr/>
        </p:nvSpPr>
        <p:spPr>
          <a:xfrm>
            <a:off x="5077513" y="3829325"/>
            <a:ext cx="15924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2nd Collision Week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concept definition &amp; prototyping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sp>
        <p:nvSpPr>
          <p:cNvPr id="145" name="Google Shape;145;p17"/>
          <p:cNvSpPr/>
          <p:nvPr/>
        </p:nvSpPr>
        <p:spPr>
          <a:xfrm>
            <a:off x="6929650" y="1980138"/>
            <a:ext cx="1341900" cy="219000"/>
          </a:xfrm>
          <a:prstGeom prst="roundRect">
            <a:avLst>
              <a:gd name="adj" fmla="val 16667"/>
            </a:avLst>
          </a:prstGeom>
          <a:solidFill>
            <a:srgbClr val="FDB602">
              <a:alpha val="569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46" name="Google Shape;146;p17"/>
          <p:cNvSpPr/>
          <p:nvPr/>
        </p:nvSpPr>
        <p:spPr>
          <a:xfrm>
            <a:off x="6923050" y="2241075"/>
            <a:ext cx="1341900" cy="219000"/>
          </a:xfrm>
          <a:prstGeom prst="roundRect">
            <a:avLst>
              <a:gd name="adj" fmla="val 16667"/>
            </a:avLst>
          </a:prstGeom>
          <a:solidFill>
            <a:srgbClr val="FDB602">
              <a:alpha val="569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47" name="Google Shape;147;p17"/>
          <p:cNvSpPr/>
          <p:nvPr/>
        </p:nvSpPr>
        <p:spPr>
          <a:xfrm>
            <a:off x="6923050" y="2502775"/>
            <a:ext cx="1341900" cy="219000"/>
          </a:xfrm>
          <a:prstGeom prst="roundRect">
            <a:avLst>
              <a:gd name="adj" fmla="val 16667"/>
            </a:avLst>
          </a:prstGeom>
          <a:solidFill>
            <a:srgbClr val="FDB602">
              <a:alpha val="569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48" name="Google Shape;148;p17"/>
          <p:cNvSpPr/>
          <p:nvPr/>
        </p:nvSpPr>
        <p:spPr>
          <a:xfrm>
            <a:off x="5591600" y="2497975"/>
            <a:ext cx="566100" cy="219000"/>
          </a:xfrm>
          <a:prstGeom prst="roundRect">
            <a:avLst>
              <a:gd name="adj" fmla="val 16667"/>
            </a:avLst>
          </a:prstGeom>
          <a:solidFill>
            <a:srgbClr val="FDB602">
              <a:alpha val="569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49" name="Google Shape;149;p17"/>
          <p:cNvSpPr/>
          <p:nvPr/>
        </p:nvSpPr>
        <p:spPr>
          <a:xfrm>
            <a:off x="2493250" y="2236300"/>
            <a:ext cx="1460700" cy="219000"/>
          </a:xfrm>
          <a:prstGeom prst="roundRect">
            <a:avLst>
              <a:gd name="adj" fmla="val 16667"/>
            </a:avLst>
          </a:prstGeom>
          <a:solidFill>
            <a:srgbClr val="0097A7">
              <a:alpha val="53800"/>
            </a:srgbClr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50" name="Google Shape;150;p17"/>
          <p:cNvSpPr/>
          <p:nvPr/>
        </p:nvSpPr>
        <p:spPr>
          <a:xfrm>
            <a:off x="4756063" y="3935225"/>
            <a:ext cx="337800" cy="2190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51" name="Google Shape;151;p17"/>
          <p:cNvSpPr/>
          <p:nvPr/>
        </p:nvSpPr>
        <p:spPr>
          <a:xfrm>
            <a:off x="6929650" y="1708913"/>
            <a:ext cx="1341900" cy="219000"/>
          </a:xfrm>
          <a:prstGeom prst="roundRect">
            <a:avLst>
              <a:gd name="adj" fmla="val 16667"/>
            </a:avLst>
          </a:prstGeom>
          <a:solidFill>
            <a:srgbClr val="FDB602">
              <a:alpha val="56960"/>
            </a:srgbClr>
          </a:solidFill>
          <a:ln w="1905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52" name="Google Shape;152;p17"/>
          <p:cNvSpPr/>
          <p:nvPr/>
        </p:nvSpPr>
        <p:spPr>
          <a:xfrm>
            <a:off x="7399208" y="2750188"/>
            <a:ext cx="337800" cy="219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DB6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53" name="Google Shape;153;p17"/>
          <p:cNvSpPr/>
          <p:nvPr/>
        </p:nvSpPr>
        <p:spPr>
          <a:xfrm>
            <a:off x="7063058" y="3305013"/>
            <a:ext cx="337800" cy="219000"/>
          </a:xfrm>
          <a:prstGeom prst="roundRect">
            <a:avLst>
              <a:gd name="adj" fmla="val 16667"/>
            </a:avLst>
          </a:prstGeom>
          <a:solidFill>
            <a:srgbClr val="FDB602">
              <a:alpha val="5696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54" name="Google Shape;154;p17"/>
          <p:cNvSpPr txBox="1"/>
          <p:nvPr/>
        </p:nvSpPr>
        <p:spPr>
          <a:xfrm>
            <a:off x="7456253" y="3249675"/>
            <a:ext cx="9864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Deliver 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  <p:sp>
        <p:nvSpPr>
          <p:cNvPr id="155" name="Google Shape;155;p17"/>
          <p:cNvSpPr/>
          <p:nvPr/>
        </p:nvSpPr>
        <p:spPr>
          <a:xfrm>
            <a:off x="7063058" y="3805388"/>
            <a:ext cx="337800" cy="2190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rgbClr val="FDB60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D5A6BD"/>
              </a:solidFill>
            </a:endParaRPr>
          </a:p>
        </p:txBody>
      </p:sp>
      <p:sp>
        <p:nvSpPr>
          <p:cNvPr id="156" name="Google Shape;156;p17"/>
          <p:cNvSpPr txBox="1"/>
          <p:nvPr/>
        </p:nvSpPr>
        <p:spPr>
          <a:xfrm>
            <a:off x="7464450" y="3729875"/>
            <a:ext cx="1451100" cy="32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200">
                <a:solidFill>
                  <a:schemeClr val="dk1"/>
                </a:solidFill>
                <a:latin typeface="Rubik Light"/>
                <a:ea typeface="Rubik Light"/>
                <a:cs typeface="Rubik Light"/>
                <a:sym typeface="Rubik Light"/>
              </a:rPr>
              <a:t>Final Milestone</a:t>
            </a:r>
            <a:endParaRPr sz="1200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200" i="1">
              <a:solidFill>
                <a:schemeClr val="dk1"/>
              </a:solidFill>
              <a:latin typeface="Rubik Light"/>
              <a:ea typeface="Rubik Light"/>
              <a:cs typeface="Rubik Light"/>
              <a:sym typeface="Rubik Light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7B8260-594D-3D5B-6499-0CCA32FC4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5D9DF7-D2A1-CA2A-B0C6-F0DE3245B9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9078" y="2245793"/>
            <a:ext cx="3885844" cy="1610149"/>
          </a:xfrm>
        </p:spPr>
        <p:txBody>
          <a:bodyPr/>
          <a:lstStyle/>
          <a:p>
            <a:pPr algn="ctr"/>
            <a:r>
              <a:rPr lang="en-CH" sz="4000" dirty="0"/>
              <a:t>Goal </a:t>
            </a:r>
            <a:br>
              <a:rPr lang="en-CH" sz="4000" dirty="0"/>
            </a:br>
            <a:r>
              <a:rPr lang="en-CH" sz="4000" dirty="0"/>
              <a:t>Check-in</a:t>
            </a:r>
          </a:p>
        </p:txBody>
      </p:sp>
    </p:spTree>
    <p:extLst>
      <p:ext uri="{BB962C8B-B14F-4D97-AF65-F5344CB8AC3E}">
        <p14:creationId xmlns:p14="http://schemas.microsoft.com/office/powerpoint/2010/main" val="3359710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1770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79084B-C667-59A6-1D9E-08B5A8D0C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429" y="2432404"/>
            <a:ext cx="7586341" cy="682271"/>
          </a:xfrm>
        </p:spPr>
        <p:txBody>
          <a:bodyPr/>
          <a:lstStyle/>
          <a:p>
            <a:r>
              <a:rPr lang="en-CH" sz="3600" dirty="0"/>
              <a:t>Connecting the dots</a:t>
            </a:r>
          </a:p>
        </p:txBody>
      </p:sp>
    </p:spTree>
    <p:extLst>
      <p:ext uri="{BB962C8B-B14F-4D97-AF65-F5344CB8AC3E}">
        <p14:creationId xmlns:p14="http://schemas.microsoft.com/office/powerpoint/2010/main" val="3569519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2A8B2-8706-F9E8-54FF-689FAD374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00" y="617543"/>
            <a:ext cx="3616507" cy="500549"/>
          </a:xfrm>
        </p:spPr>
        <p:txBody>
          <a:bodyPr>
            <a:normAutofit fontScale="90000"/>
          </a:bodyPr>
          <a:lstStyle/>
          <a:p>
            <a:pPr algn="l"/>
            <a:r>
              <a:rPr lang="en-CH" sz="3200"/>
              <a:t>Business as usual is not in our D</a:t>
            </a:r>
            <a:r>
              <a:rPr lang="en-GB" sz="3200"/>
              <a:t>NA, but we also don’t want any “magic”…</a:t>
            </a:r>
            <a:endParaRPr lang="en-CH" sz="32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BB1D0B-F12D-DE27-BE41-1F4913FEE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688" y="2752104"/>
            <a:ext cx="3425138" cy="13332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Ideas should be disruptive, without: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>
                <a:solidFill>
                  <a:schemeClr val="tx1"/>
                </a:solidFill>
              </a:rPr>
              <a:t>Breaking the laws of physics;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/>
              <a:t>Causing more harm than good.</a:t>
            </a:r>
            <a:endParaRPr lang="en-US" sz="1400">
              <a:solidFill>
                <a:schemeClr val="tx1"/>
              </a:solidFill>
            </a:endParaRPr>
          </a:p>
        </p:txBody>
      </p:sp>
      <p:pic>
        <p:nvPicPr>
          <p:cNvPr id="11" name="Picture 10" descr="A picture containing indoor&#10;&#10;Description automatically generated">
            <a:extLst>
              <a:ext uri="{FF2B5EF4-FFF2-40B4-BE49-F238E27FC236}">
                <a16:creationId xmlns:a16="http://schemas.microsoft.com/office/drawing/2014/main" id="{3B39C6A9-77BC-390D-CE1D-799AF90197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317" r="20863"/>
          <a:stretch/>
        </p:blipFill>
        <p:spPr>
          <a:xfrm>
            <a:off x="4270917" y="0"/>
            <a:ext cx="4873083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21722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EB9DE497-988E-06AF-D1FE-1CADB6834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99EE14-948A-8199-B8C9-DFCFE76E9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013" y="0"/>
            <a:ext cx="3608387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77091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diagram of a complex structure&#10;&#10;Description automatically generated with medium confidence">
            <a:extLst>
              <a:ext uri="{FF2B5EF4-FFF2-40B4-BE49-F238E27FC236}">
                <a16:creationId xmlns:a16="http://schemas.microsoft.com/office/drawing/2014/main" id="{9611ECAB-21AE-587C-618A-B32A826F4D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5321" y="988038"/>
            <a:ext cx="7482244" cy="4077822"/>
          </a:xfrm>
          <a:prstGeom prst="rect">
            <a:avLst/>
          </a:prstGeom>
          <a:noFill/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CC6B873-BEEE-65A8-6B3B-86D7AE3B6E1D}"/>
              </a:ext>
            </a:extLst>
          </p:cNvPr>
          <p:cNvSpPr txBox="1"/>
          <p:nvPr/>
        </p:nvSpPr>
        <p:spPr>
          <a:xfrm>
            <a:off x="499621" y="593889"/>
            <a:ext cx="6237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2800" b="1">
                <a:latin typeface="+mj-lt"/>
              </a:rPr>
              <a:t>CERN’s “orchestra” of accelerators</a:t>
            </a:r>
          </a:p>
        </p:txBody>
      </p:sp>
    </p:spTree>
    <p:extLst>
      <p:ext uri="{BB962C8B-B14F-4D97-AF65-F5344CB8AC3E}">
        <p14:creationId xmlns:p14="http://schemas.microsoft.com/office/powerpoint/2010/main" val="506033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56431-2494-6FE7-9A86-5471BF8EE8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Dissect the problem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F96EFF-9D2E-3C7E-62A7-D7A50E63D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CH" sz="2200" b="1" dirty="0"/>
              <a:t>What is the origin of the universe?</a:t>
            </a:r>
          </a:p>
          <a:p>
            <a:endParaRPr lang="en-CH" dirty="0"/>
          </a:p>
          <a:p>
            <a:r>
              <a:rPr lang="en-CH" dirty="0"/>
              <a:t>Theory</a:t>
            </a:r>
          </a:p>
          <a:p>
            <a:r>
              <a:rPr lang="en-CH" dirty="0"/>
              <a:t>Experimentalists</a:t>
            </a:r>
          </a:p>
          <a:p>
            <a:r>
              <a:rPr lang="en-CH" dirty="0"/>
              <a:t>Mathematicians</a:t>
            </a:r>
          </a:p>
          <a:p>
            <a:r>
              <a:rPr lang="en-CH" dirty="0"/>
              <a:t>Engineers</a:t>
            </a:r>
          </a:p>
          <a:p>
            <a:r>
              <a:rPr lang="en-CH" dirty="0"/>
              <a:t>Data Scienctists</a:t>
            </a:r>
          </a:p>
          <a:p>
            <a:r>
              <a:rPr lang="en-CH" dirty="0"/>
              <a:t>						Cafeteria (R1 open -&gt; more papers published)</a:t>
            </a:r>
          </a:p>
          <a:p>
            <a:r>
              <a:rPr lang="en-CH" dirty="0"/>
              <a:t>						Infrastructure</a:t>
            </a:r>
          </a:p>
          <a:p>
            <a:r>
              <a:rPr lang="en-CH" dirty="0"/>
              <a:t>						Management</a:t>
            </a:r>
          </a:p>
          <a:p>
            <a:r>
              <a:rPr lang="en-CH" dirty="0"/>
              <a:t>						Human Resources</a:t>
            </a:r>
          </a:p>
          <a:p>
            <a:r>
              <a:rPr lang="en-CH" dirty="0"/>
              <a:t>						International Relations</a:t>
            </a:r>
          </a:p>
          <a:p>
            <a:r>
              <a:rPr lang="en-CH" dirty="0"/>
              <a:t>						Procurement</a:t>
            </a:r>
          </a:p>
          <a:p>
            <a:r>
              <a:rPr lang="en-CH" dirty="0"/>
              <a:t>						</a:t>
            </a:r>
          </a:p>
          <a:p>
            <a:r>
              <a:rPr lang="en-CH" dirty="0"/>
              <a:t>							</a:t>
            </a:r>
          </a:p>
        </p:txBody>
      </p:sp>
    </p:spTree>
    <p:extLst>
      <p:ext uri="{BB962C8B-B14F-4D97-AF65-F5344CB8AC3E}">
        <p14:creationId xmlns:p14="http://schemas.microsoft.com/office/powerpoint/2010/main" val="1890619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D9FE75FC-F44F-4E3F-3372-EE71840F24D7}"/>
                  </a:ext>
                </a:extLst>
              </p14:cNvPr>
              <p14:cNvContentPartPr/>
              <p14:nvPr/>
            </p14:nvContentPartPr>
            <p14:xfrm>
              <a:off x="-214922" y="2852615"/>
              <a:ext cx="9769" cy="9769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D9FE75FC-F44F-4E3F-3372-EE71840F24D7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703372" y="2808210"/>
                <a:ext cx="976900" cy="97690"/>
              </a:xfrm>
              <a:prstGeom prst="rect">
                <a:avLst/>
              </a:prstGeom>
            </p:spPr>
          </p:pic>
        </mc:Fallback>
      </mc:AlternateContent>
      <p:pic>
        <p:nvPicPr>
          <p:cNvPr id="1026" name="Picture 2" descr="Organisational Chart">
            <a:extLst>
              <a:ext uri="{FF2B5EF4-FFF2-40B4-BE49-F238E27FC236}">
                <a16:creationId xmlns:a16="http://schemas.microsoft.com/office/drawing/2014/main" id="{70E60D12-3AAF-8ED0-01E7-96607E3242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0346" y="308769"/>
            <a:ext cx="5903307" cy="4525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3868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BC3AE-5AAD-29F7-BD33-301D492F2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Unite different disciplines and backgrounds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9D7CC6-92B2-D7C9-6F33-F7F9CA0E0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200" y="1713910"/>
            <a:ext cx="4553555" cy="3675803"/>
          </a:xfrm>
        </p:spPr>
        <p:txBody>
          <a:bodyPr>
            <a:normAutofit/>
          </a:bodyPr>
          <a:lstStyle/>
          <a:p>
            <a:pPr algn="just"/>
            <a:r>
              <a:rPr lang="en-CH" sz="1200" dirty="0"/>
              <a:t>Not one single person has studied “Particle-collision detector construction management”</a:t>
            </a:r>
          </a:p>
          <a:p>
            <a:pPr algn="just"/>
            <a:endParaRPr lang="en-CH" sz="1200" dirty="0"/>
          </a:p>
          <a:p>
            <a:pPr algn="just"/>
            <a:r>
              <a:rPr lang="en-CH" sz="1200" dirty="0"/>
              <a:t>Which is why we need Theoretical &amp; Experimental Physicists, Engineers, Data Scientists, Economists, Lawyers, Technical workers and many more disciplines to plan, organize parts, build, manage and maintain the LHC and all connected experiments.</a:t>
            </a:r>
          </a:p>
          <a:p>
            <a:pPr algn="just"/>
            <a:endParaRPr lang="en-CH" sz="1200" dirty="0"/>
          </a:p>
          <a:p>
            <a:pPr algn="just"/>
            <a:r>
              <a:rPr lang="en-CH" sz="1200" dirty="0"/>
              <a:t>You need to learn to </a:t>
            </a:r>
            <a:r>
              <a:rPr lang="en-CH" sz="1200" b="1" dirty="0"/>
              <a:t>“speak the same language”</a:t>
            </a:r>
            <a:r>
              <a:rPr lang="en-CH" sz="1200" dirty="0"/>
              <a:t> and establish a common baseline by </a:t>
            </a:r>
            <a:r>
              <a:rPr lang="en-CH" sz="1200" b="1" dirty="0"/>
              <a:t>agreeing on a set of assumptions</a:t>
            </a:r>
            <a:r>
              <a:rPr lang="en-CH" sz="1200" dirty="0"/>
              <a:t> that you share. Otherwise you will struggle repeatedly throughout your project. </a:t>
            </a:r>
          </a:p>
        </p:txBody>
      </p:sp>
      <p:pic>
        <p:nvPicPr>
          <p:cNvPr id="5" name="Picture 4" descr="A large group of people standing in a large room&#10;&#10;Description automatically generated">
            <a:extLst>
              <a:ext uri="{FF2B5EF4-FFF2-40B4-BE49-F238E27FC236}">
                <a16:creationId xmlns:a16="http://schemas.microsoft.com/office/drawing/2014/main" id="{80C1EF40-BBA3-00A1-F487-3EE6F44822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2386" y="1713910"/>
            <a:ext cx="3591614" cy="2394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124096"/>
      </p:ext>
    </p:extLst>
  </p:cSld>
  <p:clrMapOvr>
    <a:masterClrMapping/>
  </p:clrMapOvr>
</p:sld>
</file>

<file path=ppt/theme/theme1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9A73B7EF7883844837E7AFFDA038724" ma:contentTypeVersion="16" ma:contentTypeDescription="Create a new document." ma:contentTypeScope="" ma:versionID="991f791cb6813aba7012c17168700d0e">
  <xsd:schema xmlns:xsd="http://www.w3.org/2001/XMLSchema" xmlns:xs="http://www.w3.org/2001/XMLSchema" xmlns:p="http://schemas.microsoft.com/office/2006/metadata/properties" xmlns:ns2="551f674b-acf4-400c-83be-637346b2f9cb" xmlns:ns3="8d120825-0378-4063-8777-0aa7db6274f0" targetNamespace="http://schemas.microsoft.com/office/2006/metadata/properties" ma:root="true" ma:fieldsID="4cb8d4089dec2bb546370337b2a81bbd" ns2:_="" ns3:_="">
    <xsd:import namespace="551f674b-acf4-400c-83be-637346b2f9cb"/>
    <xsd:import namespace="8d120825-0378-4063-8777-0aa7db6274f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Deadline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1f674b-acf4-400c-83be-637346b2f9c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Deadline" ma:index="14" nillable="true" ma:displayName="Deadline" ma:default="2024-05-02T22:00:00.000Z" ma:format="DateOnly" ma:internalName="Deadline">
      <xsd:simpleType>
        <xsd:restriction base="dms:DateTime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20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1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3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120825-0378-4063-8777-0aa7db6274f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7" nillable="true" ma:displayName="Taxonomy Catch All Column" ma:hidden="true" ma:list="{bf6a89bf-50fa-42f7-ac23-b323c9f500ee}" ma:internalName="TaxCatchAll" ma:showField="CatchAllData" ma:web="8d120825-0378-4063-8777-0aa7db6274f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adline xmlns="551f674b-acf4-400c-83be-637346b2f9cb">2024-05-02T22:00:00+00:00</Deadline>
    <lcf76f155ced4ddcb4097134ff3c332f xmlns="551f674b-acf4-400c-83be-637346b2f9cb">
      <Terms xmlns="http://schemas.microsoft.com/office/infopath/2007/PartnerControls"/>
    </lcf76f155ced4ddcb4097134ff3c332f>
    <TaxCatchAll xmlns="8d120825-0378-4063-8777-0aa7db6274f0" xsi:nil="true"/>
  </documentManagement>
</p:properties>
</file>

<file path=customXml/itemProps1.xml><?xml version="1.0" encoding="utf-8"?>
<ds:datastoreItem xmlns:ds="http://schemas.openxmlformats.org/officeDocument/2006/customXml" ds:itemID="{77DFAD54-8446-4ED4-A9EA-78BB43B126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5BB064-1CE4-4980-9A16-109A0A4D800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51f674b-acf4-400c-83be-637346b2f9cb"/>
    <ds:schemaRef ds:uri="8d120825-0378-4063-8777-0aa7db6274f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CBE5B50-AB2F-4D0C-A97D-5F8687FF496D}">
  <ds:schemaRefs>
    <ds:schemaRef ds:uri="http://schemas.microsoft.com/office/2006/metadata/properties"/>
    <ds:schemaRef ds:uri="http://schemas.openxmlformats.org/package/2006/metadata/core-properties"/>
    <ds:schemaRef ds:uri="http://purl.org/dc/terms/"/>
    <ds:schemaRef ds:uri="http://purl.org/dc/dcmitype/"/>
    <ds:schemaRef ds:uri="8d120825-0378-4063-8777-0aa7db6274f0"/>
    <ds:schemaRef ds:uri="http://schemas.microsoft.com/office/infopath/2007/PartnerControls"/>
    <ds:schemaRef ds:uri="http://schemas.microsoft.com/office/2006/documentManagement/types"/>
    <ds:schemaRef ds:uri="http://www.w3.org/XML/1998/namespace"/>
    <ds:schemaRef ds:uri="http://purl.org/dc/elements/1.1/"/>
    <ds:schemaRef ds:uri="551f674b-acf4-400c-83be-637346b2f9cb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Opcion Foto</Template>
  <TotalTime>1662</TotalTime>
  <Words>990</Words>
  <Application>Microsoft Macintosh PowerPoint</Application>
  <PresentationFormat>On-screen Show (16:9)</PresentationFormat>
  <Paragraphs>139</Paragraphs>
  <Slides>23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Helvetica</vt:lpstr>
      <vt:lpstr>Helvetica 75</vt:lpstr>
      <vt:lpstr>Rubik</vt:lpstr>
      <vt:lpstr>Rubik Light</vt:lpstr>
      <vt:lpstr>Wingdings</vt:lpstr>
      <vt:lpstr>Opcion Foto</vt:lpstr>
      <vt:lpstr>IdeaSquare Planet: Mission on Planet Y debrief</vt:lpstr>
      <vt:lpstr>Retrospective</vt:lpstr>
      <vt:lpstr>Connecting the dots</vt:lpstr>
      <vt:lpstr>Business as usual is not in our DNA, but we also don’t want any “magic”…</vt:lpstr>
      <vt:lpstr>PowerPoint Presentation</vt:lpstr>
      <vt:lpstr>PowerPoint Presentation</vt:lpstr>
      <vt:lpstr>Dissect the problem</vt:lpstr>
      <vt:lpstr>PowerPoint Presentation</vt:lpstr>
      <vt:lpstr>Unite different disciplines and backgrounds</vt:lpstr>
      <vt:lpstr>Anticipate the future</vt:lpstr>
      <vt:lpstr>Argue Scientifically</vt:lpstr>
      <vt:lpstr>Challenge Paradigms</vt:lpstr>
      <vt:lpstr>Exponential innovation, a CERN recipe</vt:lpstr>
      <vt:lpstr>IdeaSquare Planet</vt:lpstr>
      <vt:lpstr>PowerPoint Presentation</vt:lpstr>
      <vt:lpstr>How can you switch contexts?</vt:lpstr>
      <vt:lpstr>How can you switch contexts?</vt:lpstr>
      <vt:lpstr>Let’s look back…</vt:lpstr>
      <vt:lpstr>PowerPoint Presentation</vt:lpstr>
      <vt:lpstr>What’s next?</vt:lpstr>
      <vt:lpstr>PowerPoint Presentation</vt:lpstr>
      <vt:lpstr>Goal  Check-in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Claudia Marcelloni</dc:creator>
  <cp:keywords/>
  <dc:description/>
  <cp:lastModifiedBy>Catarina Batista</cp:lastModifiedBy>
  <cp:revision>13</cp:revision>
  <cp:lastPrinted>2023-09-05T13:56:44Z</cp:lastPrinted>
  <dcterms:created xsi:type="dcterms:W3CDTF">2022-01-18T18:56:13Z</dcterms:created>
  <dcterms:modified xsi:type="dcterms:W3CDTF">2024-12-19T14:31:32Z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0x010100E9A73B7EF7883844837E7AFFDA038724</vt:lpwstr>
  </property>
  <property fmtid="{D5CDD505-2E9C-101B-9397-08002B2CF9AE}" pid="3" name="MediaServiceImageTags">
    <vt:lpwstr/>
  </property>
</Properties>
</file>