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Default Extension="gif" ContentType="image/gif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50.xml" ContentType="application/vnd.openxmlformats-officedocument.presentationml.slide+xml"/>
  <Override PartName="/ppt/slides/slide23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49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Default Extension="emf" ContentType="image/x-emf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59.xml" ContentType="application/vnd.openxmlformats-officedocument.presentationml.slide+xml"/>
  <Override PartName="/ppt/slides/slide33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53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321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72" r:id="rId10"/>
    <p:sldId id="266" r:id="rId11"/>
    <p:sldId id="269" r:id="rId12"/>
    <p:sldId id="275" r:id="rId13"/>
    <p:sldId id="276" r:id="rId14"/>
    <p:sldId id="279" r:id="rId15"/>
    <p:sldId id="280" r:id="rId16"/>
    <p:sldId id="281" r:id="rId17"/>
    <p:sldId id="283" r:id="rId18"/>
    <p:sldId id="286" r:id="rId19"/>
    <p:sldId id="292" r:id="rId20"/>
    <p:sldId id="293" r:id="rId21"/>
    <p:sldId id="290" r:id="rId22"/>
    <p:sldId id="291" r:id="rId23"/>
    <p:sldId id="294" r:id="rId24"/>
    <p:sldId id="295" r:id="rId25"/>
    <p:sldId id="287" r:id="rId26"/>
    <p:sldId id="298" r:id="rId27"/>
    <p:sldId id="299" r:id="rId28"/>
    <p:sldId id="300" r:id="rId29"/>
    <p:sldId id="301" r:id="rId30"/>
    <p:sldId id="284" r:id="rId31"/>
    <p:sldId id="302" r:id="rId32"/>
    <p:sldId id="285" r:id="rId33"/>
    <p:sldId id="288" r:id="rId34"/>
    <p:sldId id="303" r:id="rId35"/>
    <p:sldId id="304" r:id="rId36"/>
    <p:sldId id="305" r:id="rId37"/>
    <p:sldId id="306" r:id="rId38"/>
    <p:sldId id="314" r:id="rId39"/>
    <p:sldId id="315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24" r:id="rId48"/>
    <p:sldId id="316" r:id="rId49"/>
    <p:sldId id="317" r:id="rId50"/>
    <p:sldId id="318" r:id="rId51"/>
    <p:sldId id="319" r:id="rId52"/>
    <p:sldId id="320" r:id="rId53"/>
    <p:sldId id="322" r:id="rId54"/>
    <p:sldId id="323" r:id="rId55"/>
    <p:sldId id="271" r:id="rId56"/>
    <p:sldId id="270" r:id="rId57"/>
    <p:sldId id="267" r:id="rId58"/>
    <p:sldId id="277" r:id="rId59"/>
    <p:sldId id="278" r:id="rId60"/>
    <p:sldId id="296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printerSettings" Target="printerSettings/printerSettings1.bin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handoutMaster" Target="handoutMasters/handoutMaster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notesMaster" Target="notesMasters/notesMaster1.xml"/><Relationship Id="rId66" Type="http://schemas.openxmlformats.org/officeDocument/2006/relationships/viewProps" Target="viewProps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presProps" Target="presProps.xml"/><Relationship Id="rId67" Type="http://schemas.openxmlformats.org/officeDocument/2006/relationships/theme" Target="theme/theme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tableStyles" Target="tableStyles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78F76-719F-8B48-B53B-738B42598017}" type="datetimeFigureOut">
              <a:rPr lang="en-US" smtClean="0"/>
              <a:pPr/>
              <a:t>1/24/12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0AD4B-6950-EF4A-9EE1-D07FE4E082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A1054-34C7-C244-830B-C1B66EC94D94}" type="datetimeFigureOut">
              <a:rPr lang="en-US" smtClean="0"/>
              <a:pPr/>
              <a:t>1/24/12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00634-58B2-4C4A-B127-70B55BD99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7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58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98625" indent="-37639413" defTabSz="915234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921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842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763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6847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0A6EBABB-ACE6-7E44-BE53-5E4FC7B1F597}" type="slidenum">
              <a:rPr lang="en-US" sz="1300">
                <a:latin typeface="Times New Roman" charset="0"/>
              </a:rPr>
              <a:pPr>
                <a:defRPr/>
              </a:pPr>
              <a:t>60</a:t>
            </a:fld>
            <a:endParaRPr lang="en-US" sz="1300">
              <a:latin typeface="Times New Roman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24156"/>
            <a:ext cx="4038600" cy="51020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24156"/>
            <a:ext cx="4038600" cy="5102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8830"/>
            <a:ext cx="8229600" cy="872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75364"/>
            <a:ext cx="8229600" cy="5280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73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9731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73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FF311-6CD2-EF4D-B099-54AA70497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5" Type="http://schemas.openxmlformats.org/officeDocument/2006/relationships/image" Target="../media/image16.emf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4.png"/><Relationship Id="rId6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5" Type="http://schemas.openxmlformats.org/officeDocument/2006/relationships/image" Target="../media/image14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6" Type="http://schemas.openxmlformats.org/officeDocument/2006/relationships/image" Target="../media/image21.pd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23.pdf"/><Relationship Id="rId5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image" Target="../media/image14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Relationship Id="rId3" Type="http://schemas.openxmlformats.org/officeDocument/2006/relationships/image" Target="../media/image21.pdf"/><Relationship Id="rId5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image" Target="../media/image14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Relationship Id="rId3" Type="http://schemas.openxmlformats.org/officeDocument/2006/relationships/image" Target="../media/image18.png"/><Relationship Id="rId5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5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image" Target="../media/image31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4.png"/><Relationship Id="rId5" Type="http://schemas.openxmlformats.org/officeDocument/2006/relationships/image" Target="../media/image30.pd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png"/><Relationship Id="rId3" Type="http://schemas.openxmlformats.org/officeDocument/2006/relationships/image" Target="../media/image39.jpeg"/><Relationship Id="rId5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5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5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png"/><Relationship Id="rId3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df"/><Relationship Id="rId4" Type="http://schemas.openxmlformats.org/officeDocument/2006/relationships/image" Target="../media/image53.pdf"/><Relationship Id="rId10" Type="http://schemas.openxmlformats.org/officeDocument/2006/relationships/image" Target="../media/image12.png"/><Relationship Id="rId5" Type="http://schemas.openxmlformats.org/officeDocument/2006/relationships/image" Target="../media/image54.png"/><Relationship Id="rId7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pdf"/><Relationship Id="rId9" Type="http://schemas.openxmlformats.org/officeDocument/2006/relationships/image" Target="../media/image58.png"/><Relationship Id="rId3" Type="http://schemas.openxmlformats.org/officeDocument/2006/relationships/image" Target="../media/image52.png"/><Relationship Id="rId6" Type="http://schemas.openxmlformats.org/officeDocument/2006/relationships/image" Target="../media/image55.pd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image" Target="../media/image14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59.pdf"/><Relationship Id="rId5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5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df"/><Relationship Id="rId4" Type="http://schemas.openxmlformats.org/officeDocument/2006/relationships/image" Target="../media/image72.pdf"/><Relationship Id="rId10" Type="http://schemas.openxmlformats.org/officeDocument/2006/relationships/image" Target="../media/image14.png"/><Relationship Id="rId5" Type="http://schemas.openxmlformats.org/officeDocument/2006/relationships/image" Target="../media/image73.png"/><Relationship Id="rId7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9" Type="http://schemas.openxmlformats.org/officeDocument/2006/relationships/image" Target="../media/image77.png"/><Relationship Id="rId3" Type="http://schemas.openxmlformats.org/officeDocument/2006/relationships/image" Target="../media/image71.png"/><Relationship Id="rId6" Type="http://schemas.openxmlformats.org/officeDocument/2006/relationships/image" Target="../media/image74.pd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4" Type="http://schemas.openxmlformats.org/officeDocument/2006/relationships/image" Target="../media/image81.pdf"/><Relationship Id="rId5" Type="http://schemas.openxmlformats.org/officeDocument/2006/relationships/image" Target="../media/image82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9.pdf"/><Relationship Id="rId3" Type="http://schemas.openxmlformats.org/officeDocument/2006/relationships/image" Target="../media/image80.png"/><Relationship Id="rId6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3" Type="http://schemas.openxmlformats.org/officeDocument/2006/relationships/image" Target="../media/image8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Relationship Id="rId5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image" Target="../media/image9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Relationship Id="rId5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image" Target="../media/image9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Relationship Id="rId5" Type="http://schemas.openxmlformats.org/officeDocument/2006/relationships/image" Target="../media/image14.pn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8.png"/><Relationship Id="rId3" Type="http://schemas.openxmlformats.org/officeDocument/2006/relationships/image" Target="../media/image99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3.pdf"/><Relationship Id="rId5" Type="http://schemas.openxmlformats.org/officeDocument/2006/relationships/image" Target="../media/image104.png"/><Relationship Id="rId7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df"/><Relationship Id="rId3" Type="http://schemas.openxmlformats.org/officeDocument/2006/relationships/image" Target="../media/image102.png"/><Relationship Id="rId6" Type="http://schemas.openxmlformats.org/officeDocument/2006/relationships/image" Target="../media/image105.pd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9.pd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7.pdf"/><Relationship Id="rId3" Type="http://schemas.openxmlformats.org/officeDocument/2006/relationships/image" Target="../media/image108.png"/><Relationship Id="rId5" Type="http://schemas.openxmlformats.org/officeDocument/2006/relationships/image" Target="../media/image110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df"/><Relationship Id="rId3" Type="http://schemas.openxmlformats.org/officeDocument/2006/relationships/image" Target="../media/image112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5.pd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3.pdf"/><Relationship Id="rId3" Type="http://schemas.openxmlformats.org/officeDocument/2006/relationships/image" Target="../media/image114.png"/><Relationship Id="rId5" Type="http://schemas.openxmlformats.org/officeDocument/2006/relationships/image" Target="../media/image116.png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7.png"/><Relationship Id="rId3" Type="http://schemas.openxmlformats.org/officeDocument/2006/relationships/image" Target="../media/image118.png"/></Relationships>
</file>

<file path=ppt/slides/_rels/slide54.xml.rels><?xml version="1.0" encoding="UTF-8" standalone="yes"?>
<Relationships xmlns="http://schemas.openxmlformats.org/package/2006/relationships"><Relationship Id="rId6" Type="http://schemas.openxmlformats.org/officeDocument/2006/relationships/image" Target="../media/image122.png"/><Relationship Id="rId4" Type="http://schemas.openxmlformats.org/officeDocument/2006/relationships/image" Target="../media/image12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9.png"/><Relationship Id="rId3" Type="http://schemas.openxmlformats.org/officeDocument/2006/relationships/image" Target="../media/image120.png"/><Relationship Id="rId5" Type="http://schemas.openxmlformats.org/officeDocument/2006/relationships/image" Target="../media/image1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png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4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 contrast="-25000"/>
          </a:blip>
          <a:stretch>
            <a:fillRect/>
          </a:stretch>
        </p:blipFill>
        <p:spPr>
          <a:xfrm>
            <a:off x="-380" y="119418"/>
            <a:ext cx="9142857" cy="659047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434393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Higgs searches at 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Large </a:t>
            </a:r>
            <a:r>
              <a:rPr lang="en-US" dirty="0" err="1" smtClean="0">
                <a:solidFill>
                  <a:schemeClr val="bg1"/>
                </a:solidFill>
              </a:rPr>
              <a:t>Hadron</a:t>
            </a:r>
            <a:r>
              <a:rPr lang="en-US" dirty="0" smtClean="0">
                <a:solidFill>
                  <a:schemeClr val="bg1"/>
                </a:solidFill>
              </a:rPr>
              <a:t> Collider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621265" y="4255304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Aleandro Nisati (INFN-Roma)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CHIPP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Engelberg</a:t>
            </a:r>
            <a:r>
              <a:rPr lang="en-US" dirty="0" smtClean="0">
                <a:solidFill>
                  <a:srgbClr val="FFFF00"/>
                </a:solidFill>
              </a:rPr>
              <a:t>, 22-27 January 2012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9045" y="1272018"/>
            <a:ext cx="4918647" cy="1200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Mass reconstruction</a:t>
            </a:r>
          </a:p>
          <a:p>
            <a:r>
              <a:rPr lang="en-US" sz="2400" dirty="0" smtClean="0"/>
              <a:t>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2P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P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(1-cos</a:t>
            </a:r>
            <a:r>
              <a:rPr lang="en-US" sz="2400" dirty="0" smtClean="0">
                <a:sym typeface="Symbol"/>
              </a:rPr>
              <a:t>)  </a:t>
            </a:r>
            <a:r>
              <a:rPr lang="en-US" sz="2400" dirty="0" smtClean="0"/>
              <a:t>P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P</a:t>
            </a:r>
            <a:r>
              <a:rPr lang="en-US" sz="2400" baseline="-25000" dirty="0" smtClean="0"/>
              <a:t>2</a:t>
            </a:r>
            <a:r>
              <a:rPr lang="en-US" sz="2400" dirty="0" smtClean="0">
                <a:sym typeface="Symbol"/>
              </a:rPr>
              <a:t></a:t>
            </a:r>
            <a:r>
              <a:rPr lang="en-US" sz="2400" baseline="30000" dirty="0" smtClean="0"/>
              <a:t>2</a:t>
            </a:r>
          </a:p>
          <a:p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m/m = (1/</a:t>
            </a:r>
            <a:r>
              <a:rPr lang="en-US" sz="2400" dirty="0" smtClean="0">
                <a:sym typeface="Symbol"/>
              </a:rPr>
              <a:t></a:t>
            </a:r>
            <a:r>
              <a:rPr lang="en-US" sz="2400" dirty="0" smtClean="0"/>
              <a:t>2)(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P/P)</a:t>
            </a:r>
            <a:r>
              <a:rPr lang="en-US" sz="2400" dirty="0" smtClean="0">
                <a:sym typeface="Symbol"/>
              </a:rPr>
              <a:t> </a:t>
            </a:r>
            <a:r>
              <a:rPr lang="en-US" sz="2400" dirty="0" err="1" smtClean="0">
                <a:sym typeface="Symbol"/>
              </a:rPr>
              <a:t>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>
                <a:sym typeface="Symbol"/>
              </a:rPr>
              <a:t>/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9047" y="2545254"/>
            <a:ext cx="5341810" cy="15542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900" dirty="0" smtClean="0"/>
              <a:t>It is important to measure the photon momentum in space with high resolution:</a:t>
            </a:r>
          </a:p>
          <a:p>
            <a:pPr>
              <a:buFont typeface="Arial"/>
              <a:buChar char="•"/>
            </a:pPr>
            <a:r>
              <a:rPr lang="en-US" sz="1900" dirty="0" smtClean="0"/>
              <a:t> </a:t>
            </a:r>
            <a:r>
              <a:rPr lang="en-US" sz="1900" dirty="0" err="1" smtClean="0">
                <a:sym typeface="Wingdings"/>
              </a:rPr>
              <a:t></a:t>
            </a:r>
            <a:r>
              <a:rPr lang="en-US" sz="1900" dirty="0" smtClean="0">
                <a:sym typeface="Wingdings"/>
              </a:rPr>
              <a:t> accurate measurement of the photon energy</a:t>
            </a:r>
          </a:p>
          <a:p>
            <a:pPr>
              <a:buFont typeface="Arial"/>
              <a:buChar char="•"/>
            </a:pPr>
            <a:r>
              <a:rPr lang="en-US" sz="1900" dirty="0" smtClean="0">
                <a:sym typeface="Wingdings"/>
              </a:rPr>
              <a:t> </a:t>
            </a:r>
            <a:r>
              <a:rPr lang="en-US" sz="1900" dirty="0" err="1" smtClean="0">
                <a:sym typeface="Wingdings"/>
              </a:rPr>
              <a:t></a:t>
            </a:r>
            <a:r>
              <a:rPr lang="en-US" sz="1900" dirty="0" smtClean="0">
                <a:sym typeface="Wingdings"/>
              </a:rPr>
              <a:t> accurate measurement  of the photon direction of flight</a:t>
            </a:r>
            <a:endParaRPr lang="en-US" sz="1900" dirty="0" smtClean="0"/>
          </a:p>
        </p:txBody>
      </p:sp>
      <p:sp>
        <p:nvSpPr>
          <p:cNvPr id="29" name="Content Placeholder 7"/>
          <p:cNvSpPr>
            <a:spLocks noGrp="1"/>
          </p:cNvSpPr>
          <p:nvPr>
            <p:ph sz="half" idx="1"/>
          </p:nvPr>
        </p:nvSpPr>
        <p:spPr>
          <a:xfrm>
            <a:off x="0" y="4102213"/>
            <a:ext cx="3430187" cy="2647530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ATLAS:</a:t>
            </a:r>
          </a:p>
          <a:p>
            <a:pPr lvl="1"/>
            <a:r>
              <a:rPr lang="en-US" dirty="0" smtClean="0"/>
              <a:t>high energy resolution </a:t>
            </a:r>
          </a:p>
          <a:p>
            <a:pPr lvl="1"/>
            <a:r>
              <a:rPr lang="en-US" dirty="0" smtClean="0"/>
              <a:t>Measure the photon direction using the longitudinal segmentation of the </a:t>
            </a:r>
            <a:r>
              <a:rPr lang="en-US" dirty="0" err="1" smtClean="0"/>
              <a:t>LAr</a:t>
            </a:r>
            <a:r>
              <a:rPr lang="en-US" dirty="0" smtClean="0"/>
              <a:t> calorimeter, and fit the </a:t>
            </a:r>
            <a:r>
              <a:rPr lang="en-US" dirty="0" err="1" smtClean="0"/>
              <a:t>γγ</a:t>
            </a:r>
            <a:r>
              <a:rPr lang="en-US" dirty="0" smtClean="0"/>
              <a:t> production vertex using the pp beam line</a:t>
            </a:r>
            <a:endParaRPr lang="en-US" dirty="0"/>
          </a:p>
        </p:txBody>
      </p:sp>
      <p:sp>
        <p:nvSpPr>
          <p:cNvPr id="31" name="Content Placeholder 7"/>
          <p:cNvSpPr txBox="1">
            <a:spLocks/>
          </p:cNvSpPr>
          <p:nvPr/>
        </p:nvSpPr>
        <p:spPr>
          <a:xfrm>
            <a:off x="5105560" y="3918857"/>
            <a:ext cx="4038439" cy="293914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CMS: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very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high energy resolution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Measure the photon direction using the impact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point measured by the </a:t>
            </a:r>
            <a:r>
              <a:rPr lang="en-US" sz="2800" dirty="0" smtClean="0">
                <a:latin typeface="Times New Roman"/>
                <a:cs typeface="Times New Roman"/>
              </a:rPr>
              <a:t>crystal calorimeter, and the hard-scattering proton-proton vertex </a:t>
            </a:r>
            <a:r>
              <a:rPr lang="en-US" sz="2800" dirty="0" err="1" smtClean="0">
                <a:latin typeface="Times New Roman"/>
                <a:cs typeface="Times New Roman"/>
                <a:sym typeface="Wingdings"/>
              </a:rPr>
              <a:t></a:t>
            </a:r>
            <a:r>
              <a:rPr lang="en-US" sz="2800" dirty="0" smtClean="0">
                <a:latin typeface="Times New Roman"/>
                <a:cs typeface="Times New Roman"/>
                <a:sym typeface="Wingdings"/>
              </a:rPr>
              <a:t> requires correct vertex identification in presence of large pile-up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grpSp>
        <p:nvGrpSpPr>
          <p:cNvPr id="40" name="Group 30"/>
          <p:cNvGrpSpPr/>
          <p:nvPr/>
        </p:nvGrpSpPr>
        <p:grpSpPr>
          <a:xfrm>
            <a:off x="6371897" y="1532135"/>
            <a:ext cx="2654581" cy="1936229"/>
            <a:chOff x="4073892" y="1202188"/>
            <a:chExt cx="2429862" cy="1688068"/>
          </a:xfrm>
        </p:grpSpPr>
        <p:cxnSp>
          <p:nvCxnSpPr>
            <p:cNvPr id="41" name="Straight Arrow Connector 40"/>
            <p:cNvCxnSpPr/>
            <p:nvPr/>
          </p:nvCxnSpPr>
          <p:spPr>
            <a:xfrm flipV="1">
              <a:off x="4073892" y="2040388"/>
              <a:ext cx="2209708" cy="849868"/>
            </a:xfrm>
            <a:prstGeom prst="straightConnector1">
              <a:avLst/>
            </a:prstGeom>
            <a:ln w="2222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 flipH="1" flipV="1">
              <a:off x="3687012" y="1665268"/>
              <a:ext cx="1611868" cy="838108"/>
            </a:xfrm>
            <a:prstGeom prst="straightConnector1">
              <a:avLst/>
            </a:prstGeom>
            <a:ln w="2222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4205258" y="2431661"/>
              <a:ext cx="304892" cy="321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Symbol" pitchFamily="18" charset="2"/>
                </a:rPr>
                <a:t>q</a:t>
              </a:r>
              <a:endParaRPr lang="en-US" b="1" dirty="0">
                <a:latin typeface="Symbol" pitchFamily="18" charset="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935160" y="1202188"/>
              <a:ext cx="386643" cy="321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p</a:t>
              </a:r>
              <a:r>
                <a:rPr lang="en-US" b="1" baseline="-25000" dirty="0" smtClean="0"/>
                <a:t>1</a:t>
              </a:r>
              <a:endParaRPr lang="en-US" b="1" baseline="-250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113904" y="2044906"/>
              <a:ext cx="389850" cy="321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p</a:t>
              </a:r>
              <a:r>
                <a:rPr lang="en-US" b="1" baseline="-25000" dirty="0" smtClean="0"/>
                <a:t>2</a:t>
              </a:r>
              <a:endParaRPr lang="en-US" b="1" baseline="-25000" dirty="0"/>
            </a:p>
          </p:txBody>
        </p:sp>
      </p:grpSp>
      <p:pic>
        <p:nvPicPr>
          <p:cNvPr id="46" name="Picture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300" y="4381613"/>
            <a:ext cx="1970628" cy="160969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/>
          <a:srcRect r="2223"/>
          <a:stretch>
            <a:fillRect/>
          </a:stretch>
        </p:blipFill>
        <p:spPr bwMode="auto">
          <a:xfrm>
            <a:off x="8402638" y="347662"/>
            <a:ext cx="70326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111466" y="114304"/>
            <a:ext cx="878044" cy="1450513"/>
            <a:chOff x="8320088" y="11141"/>
            <a:chExt cx="767383" cy="1611682"/>
          </a:xfrm>
        </p:grpSpPr>
        <p:pic>
          <p:nvPicPr>
            <p:cNvPr id="2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320090" y="11141"/>
              <a:ext cx="635139" cy="14064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8320088" y="1212454"/>
              <a:ext cx="767383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ATLAS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</p:grp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989514" y="274638"/>
            <a:ext cx="7298824" cy="906462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γγ – mass reconstruction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869" y="1443651"/>
            <a:ext cx="4358931" cy="313048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Energy resolution contribution </a:t>
            </a:r>
            <a:r>
              <a:rPr lang="en-US" dirty="0" err="1" smtClean="0"/>
              <a:t>δp</a:t>
            </a:r>
            <a:r>
              <a:rPr lang="en-US" dirty="0" smtClean="0"/>
              <a:t> ≈ 1.3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Energy scale calibration from </a:t>
            </a:r>
            <a:r>
              <a:rPr lang="en-US" dirty="0" err="1" smtClean="0"/>
              <a:t>Z</a:t>
            </a:r>
            <a:r>
              <a:rPr lang="en-US" dirty="0" err="1" smtClean="0">
                <a:sym typeface="Wingdings"/>
              </a:rPr>
              <a:t>e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dirty="0" err="1" smtClean="0">
                <a:sym typeface="Wingdings"/>
              </a:rPr>
              <a:t>e</a:t>
            </a:r>
            <a:r>
              <a:rPr lang="en-US" baseline="30000" dirty="0" smtClean="0">
                <a:sym typeface="Wingdings"/>
              </a:rPr>
              <a:t>−</a:t>
            </a:r>
            <a:endParaRPr lang="en-US" baseline="30000" dirty="0" smtClean="0"/>
          </a:p>
          <a:p>
            <a:r>
              <a:rPr lang="en-US" dirty="0" smtClean="0"/>
              <a:t>Interaction point spread: </a:t>
            </a:r>
            <a:r>
              <a:rPr lang="en-US" dirty="0" err="1" smtClean="0"/>
              <a:t>σ(z</a:t>
            </a:r>
            <a:r>
              <a:rPr lang="en-US" dirty="0" smtClean="0"/>
              <a:t>) ≈ 5.6 cm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δm</a:t>
            </a:r>
            <a:r>
              <a:rPr lang="en-US" dirty="0" smtClean="0">
                <a:sym typeface="Wingdings"/>
              </a:rPr>
              <a:t> (</a:t>
            </a:r>
            <a:r>
              <a:rPr lang="en-US" dirty="0" err="1" smtClean="0">
                <a:sym typeface="Wingdings"/>
              </a:rPr>
              <a:t>θ</a:t>
            </a:r>
            <a:r>
              <a:rPr lang="en-US" dirty="0" smtClean="0">
                <a:sym typeface="Wingdings"/>
              </a:rPr>
              <a:t>) ≈ 1.4 </a:t>
            </a:r>
            <a:r>
              <a:rPr lang="en-US" dirty="0" err="1" smtClean="0">
                <a:sym typeface="Wingdings"/>
              </a:rPr>
              <a:t>GeV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Resolution with pointing: </a:t>
            </a:r>
            <a:r>
              <a:rPr lang="en-US" dirty="0" err="1" smtClean="0"/>
              <a:t>σ(z</a:t>
            </a:r>
            <a:r>
              <a:rPr lang="en-US" dirty="0" smtClean="0"/>
              <a:t>) ≈ 1.5 cm;</a:t>
            </a:r>
          </a:p>
          <a:p>
            <a:pPr lvl="1"/>
            <a:r>
              <a:rPr lang="en-US" dirty="0" smtClean="0">
                <a:sym typeface="Wingdings"/>
              </a:rPr>
              <a:t>Use of recoil tracks less effective with large number of pile-up collisions</a:t>
            </a:r>
            <a:endParaRPr lang="en-US" dirty="0" smtClean="0"/>
          </a:p>
          <a:p>
            <a:r>
              <a:rPr lang="en-US" dirty="0" smtClean="0">
                <a:sym typeface="Wingdings"/>
              </a:rPr>
              <a:t>Use conversion tracks as well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89514" y="274638"/>
            <a:ext cx="7298824" cy="906462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γγ – mass reconstruction</a:t>
            </a:r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46" y="4510638"/>
            <a:ext cx="3629382" cy="234736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512257" y="4510638"/>
            <a:ext cx="23678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ATLAS: Distribution of simulated </a:t>
            </a:r>
            <a:r>
              <a:rPr lang="en-US" b="1" dirty="0" err="1" smtClean="0">
                <a:latin typeface="Times New Roman"/>
                <a:cs typeface="Times New Roman"/>
              </a:rPr>
              <a:t>m</a:t>
            </a:r>
            <a:r>
              <a:rPr lang="en-US" b="1" baseline="-25000" dirty="0" err="1" smtClean="0">
                <a:latin typeface="Times New Roman"/>
                <a:cs typeface="Times New Roman"/>
              </a:rPr>
              <a:t>H</a:t>
            </a:r>
            <a:r>
              <a:rPr lang="en-US" b="1" dirty="0" smtClean="0">
                <a:latin typeface="Times New Roman"/>
                <a:cs typeface="Times New Roman"/>
              </a:rPr>
              <a:t> = 120 </a:t>
            </a:r>
            <a:r>
              <a:rPr lang="en-US" b="1" dirty="0" err="1" smtClean="0">
                <a:latin typeface="Times New Roman"/>
                <a:cs typeface="Times New Roman"/>
              </a:rPr>
              <a:t>GeV</a:t>
            </a:r>
            <a:r>
              <a:rPr lang="en-US" b="1" dirty="0" smtClean="0">
                <a:latin typeface="Times New Roman"/>
                <a:cs typeface="Times New Roman"/>
              </a:rPr>
              <a:t> Higgs events; </a:t>
            </a:r>
            <a:r>
              <a:rPr lang="en-US" b="1" dirty="0" err="1" smtClean="0">
                <a:latin typeface="Times New Roman"/>
                <a:cs typeface="Times New Roman"/>
              </a:rPr>
              <a:t>σ(m</a:t>
            </a:r>
            <a:r>
              <a:rPr lang="en-US" b="1" dirty="0" smtClean="0">
                <a:latin typeface="Times New Roman"/>
                <a:cs typeface="Times New Roman"/>
              </a:rPr>
              <a:t>) ~ 1.7 </a:t>
            </a:r>
            <a:r>
              <a:rPr lang="en-US" b="1" dirty="0" err="1" smtClean="0">
                <a:latin typeface="Times New Roman"/>
                <a:cs typeface="Times New Roman"/>
              </a:rPr>
              <a:t>GeV</a:t>
            </a:r>
            <a:r>
              <a:rPr lang="en-US" b="1" dirty="0" smtClean="0">
                <a:latin typeface="Times New Roman"/>
                <a:cs typeface="Times New Roman"/>
              </a:rPr>
              <a:t> (using 2010 calibration)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3"/>
          <a:srcRect r="2223"/>
          <a:stretch>
            <a:fillRect/>
          </a:stretch>
        </p:blipFill>
        <p:spPr bwMode="auto">
          <a:xfrm>
            <a:off x="8402638" y="347662"/>
            <a:ext cx="70326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111466" y="114304"/>
            <a:ext cx="878044" cy="1450513"/>
            <a:chOff x="8320088" y="11141"/>
            <a:chExt cx="767383" cy="1611682"/>
          </a:xfrm>
        </p:grpSpPr>
        <p:pic>
          <p:nvPicPr>
            <p:cNvPr id="29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320090" y="11141"/>
              <a:ext cx="635139" cy="14064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31" name="TextBox 30"/>
            <p:cNvSpPr txBox="1"/>
            <p:nvPr/>
          </p:nvSpPr>
          <p:spPr>
            <a:xfrm>
              <a:off x="8320088" y="1212454"/>
              <a:ext cx="767383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ATLAS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</p:grpSp>
      <p:pic>
        <p:nvPicPr>
          <p:cNvPr id="40" name="Content Placeholder 5" descr="Hgg_vtxIdEfficiencyMVA_vs_bosonPt_Run201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40346" y="1752288"/>
            <a:ext cx="2425699" cy="2148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7" descr="VtxEf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1400" y="1268876"/>
            <a:ext cx="4292600" cy="407591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42" name="Picture 10"/>
          <p:cNvPicPr>
            <a:picLocks noChangeAspect="1"/>
          </p:cNvPicPr>
          <p:nvPr/>
        </p:nvPicPr>
        <p:blipFill>
          <a:blip r:embed="rId7"/>
          <a:srcRect t="6477"/>
          <a:stretch>
            <a:fillRect/>
          </a:stretch>
        </p:blipFill>
        <p:spPr bwMode="auto">
          <a:xfrm>
            <a:off x="5880099" y="3954130"/>
            <a:ext cx="3225801" cy="2910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/>
          <p:cNvSpPr txBox="1"/>
          <p:nvPr/>
        </p:nvSpPr>
        <p:spPr>
          <a:xfrm>
            <a:off x="6866045" y="1651090"/>
            <a:ext cx="22791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CMS: correct primary vertex reconstruction efficiency as a function of run (top table), and of the Higgs transverse momentum. Distribution of the simulated  </a:t>
            </a:r>
            <a:r>
              <a:rPr lang="en-US" sz="1600" b="1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m</a:t>
            </a:r>
            <a:r>
              <a:rPr lang="en-US" sz="1600" b="1" baseline="-25000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H</a:t>
            </a:r>
            <a:r>
              <a:rPr lang="en-US" sz="16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 = 120 </a:t>
            </a:r>
            <a:r>
              <a:rPr lang="en-US" sz="1600" b="1" dirty="0" err="1" smtClean="0">
                <a:solidFill>
                  <a:srgbClr val="000090"/>
                </a:solidFill>
                <a:latin typeface="Times New Roman"/>
                <a:cs typeface="Times New Roman"/>
              </a:rPr>
              <a:t>GeV</a:t>
            </a:r>
            <a:r>
              <a:rPr lang="en-US" sz="16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 Higgs events  </a:t>
            </a:r>
            <a:endParaRPr lang="en-US" sz="1600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γγ –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" name="Picture 9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-4075" y="927101"/>
            <a:ext cx="4606171" cy="33230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Content Placeholder 10"/>
          <p:cNvSpPr txBox="1">
            <a:spLocks noGrp="1"/>
          </p:cNvSpPr>
          <p:nvPr>
            <p:ph sz="half" idx="2"/>
          </p:nvPr>
        </p:nvSpPr>
        <p:spPr>
          <a:xfrm>
            <a:off x="25400" y="4267200"/>
            <a:ext cx="4602096" cy="70788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/>
              </a:rPr>
              <a:t>After all cuts: 22489 </a:t>
            </a:r>
            <a:r>
              <a:rPr lang="en-US" sz="2000" dirty="0">
                <a:effectLst/>
              </a:rPr>
              <a:t>events with </a:t>
            </a:r>
            <a:r>
              <a:rPr lang="en-US" sz="2000" dirty="0" smtClean="0">
                <a:effectLst/>
              </a:rPr>
              <a:t>100 </a:t>
            </a:r>
            <a:r>
              <a:rPr lang="en-US" sz="2000" dirty="0">
                <a:effectLst/>
              </a:rPr>
              <a:t>&lt; </a:t>
            </a:r>
            <a:r>
              <a:rPr lang="en-US" sz="2000" dirty="0" err="1" smtClean="0">
                <a:effectLst/>
              </a:rPr>
              <a:t>m</a:t>
            </a:r>
            <a:r>
              <a:rPr lang="en-US" sz="2000" baseline="-25000" dirty="0" err="1" smtClean="0">
                <a:effectLst/>
                <a:ea typeface="Lucida Grande"/>
              </a:rPr>
              <a:t>γγ</a:t>
            </a:r>
            <a:r>
              <a:rPr lang="en-US" sz="2000" dirty="0"/>
              <a:t> </a:t>
            </a:r>
            <a:r>
              <a:rPr lang="en-US" sz="2000" dirty="0" smtClean="0">
                <a:effectLst/>
              </a:rPr>
              <a:t>&lt; </a:t>
            </a:r>
            <a:r>
              <a:rPr lang="en-US" sz="2000" dirty="0">
                <a:effectLst/>
              </a:rPr>
              <a:t>160 </a:t>
            </a:r>
            <a:r>
              <a:rPr lang="en-US" sz="2000" dirty="0" err="1" smtClean="0">
                <a:effectLst/>
              </a:rPr>
              <a:t>GeV</a:t>
            </a:r>
            <a:r>
              <a:rPr lang="en-US" sz="2000" dirty="0" smtClean="0">
                <a:effectLst/>
              </a:rPr>
              <a:t> observed </a:t>
            </a:r>
            <a:r>
              <a:rPr lang="en-US" sz="2000" dirty="0">
                <a:effectLst/>
              </a:rPr>
              <a:t>in the </a:t>
            </a:r>
            <a:r>
              <a:rPr lang="en-US" sz="2000" dirty="0" smtClean="0">
                <a:effectLst/>
              </a:rPr>
              <a:t>data</a:t>
            </a:r>
          </a:p>
        </p:txBody>
      </p:sp>
      <p:pic>
        <p:nvPicPr>
          <p:cNvPr id="13" name="Picture 12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8100" y="5395962"/>
            <a:ext cx="4563996" cy="145354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627496" y="5395962"/>
            <a:ext cx="3788154" cy="369332"/>
          </a:xfrm>
          <a:prstGeom prst="rect">
            <a:avLst/>
          </a:prstGeom>
          <a:solidFill>
            <a:srgbClr val="CC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FF"/>
                </a:solidFill>
                <a:effectLst/>
                <a:latin typeface="Times New Roman"/>
                <a:ea typeface="Lucida Grande"/>
                <a:cs typeface="Times New Roman"/>
                <a:sym typeface="Wingdings"/>
              </a:rPr>
              <a:t>γ</a:t>
            </a:r>
            <a:r>
              <a:rPr lang="en-US" dirty="0" err="1" smtClean="0">
                <a:solidFill>
                  <a:srgbClr val="FFFFFF"/>
                </a:solidFill>
                <a:effectLst/>
                <a:latin typeface="Times New Roman"/>
                <a:cs typeface="Times New Roman"/>
                <a:sym typeface="Wingdings"/>
              </a:rPr>
              <a:t>j</a:t>
            </a:r>
            <a:r>
              <a:rPr lang="en-US" dirty="0" smtClean="0">
                <a:solidFill>
                  <a:srgbClr val="FFFFFF"/>
                </a:solidFill>
                <a:effectLst/>
                <a:latin typeface="Times New Roman"/>
                <a:cs typeface="Times New Roman"/>
                <a:sym typeface="Wingdings"/>
              </a:rPr>
              <a:t> </a:t>
            </a:r>
            <a:r>
              <a:rPr lang="en-US" dirty="0">
                <a:solidFill>
                  <a:srgbClr val="FFFFFF"/>
                </a:solidFill>
                <a:effectLst/>
                <a:latin typeface="Times New Roman"/>
                <a:cs typeface="Times New Roman"/>
                <a:sym typeface="Wingdings"/>
              </a:rPr>
              <a:t>+ </a:t>
            </a:r>
            <a:r>
              <a:rPr lang="en-US" dirty="0" err="1">
                <a:solidFill>
                  <a:srgbClr val="FFFFFF"/>
                </a:solidFill>
                <a:effectLst/>
                <a:latin typeface="Times New Roman"/>
                <a:cs typeface="Times New Roman"/>
                <a:sym typeface="Wingdings"/>
              </a:rPr>
              <a:t>jj</a:t>
            </a:r>
            <a:r>
              <a:rPr lang="en-US" dirty="0">
                <a:solidFill>
                  <a:srgbClr val="FFFFFF"/>
                </a:solidFill>
                <a:effectLst/>
                <a:latin typeface="Times New Roman"/>
                <a:cs typeface="Times New Roman"/>
                <a:sym typeface="Wingdings"/>
              </a:rPr>
              <a:t> &lt;&lt; </a:t>
            </a:r>
            <a:r>
              <a:rPr lang="en-US" dirty="0" err="1">
                <a:solidFill>
                  <a:srgbClr val="FFFFFF"/>
                </a:solidFill>
                <a:effectLst/>
                <a:latin typeface="Times New Roman"/>
                <a:ea typeface="Lucida Grande"/>
                <a:cs typeface="Times New Roman"/>
                <a:sym typeface="Wingdings"/>
              </a:rPr>
              <a:t>γγ</a:t>
            </a:r>
            <a:r>
              <a:rPr lang="en-US" dirty="0">
                <a:solidFill>
                  <a:srgbClr val="FFFFFF"/>
                </a:solidFill>
                <a:effectLst/>
                <a:latin typeface="Times New Roman"/>
                <a:cs typeface="Times New Roman"/>
                <a:sym typeface="Wingdings"/>
              </a:rPr>
              <a:t> </a:t>
            </a:r>
            <a:r>
              <a:rPr lang="en-US" dirty="0" smtClean="0">
                <a:solidFill>
                  <a:srgbClr val="FFFFFF"/>
                </a:solidFill>
                <a:effectLst/>
                <a:latin typeface="Times New Roman"/>
                <a:cs typeface="Times New Roman"/>
                <a:sym typeface="Wingdings"/>
              </a:rPr>
              <a:t>irreducible (purity ~ 70%)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-4075" y="-13878"/>
            <a:ext cx="688634" cy="971521"/>
            <a:chOff x="-4075" y="25404"/>
            <a:chExt cx="688634" cy="971521"/>
          </a:xfrm>
        </p:grpSpPr>
        <p:pic>
          <p:nvPicPr>
            <p:cNvPr id="23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5" name="TextBox 24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5"/>
          <a:srcRect r="2223"/>
          <a:stretch>
            <a:fillRect/>
          </a:stretch>
        </p:blipFill>
        <p:spPr bwMode="auto">
          <a:xfrm>
            <a:off x="8592757" y="108590"/>
            <a:ext cx="475043" cy="48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29" descr="databkgoverlaycombca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627496" y="732466"/>
            <a:ext cx="4516504" cy="43571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1" name="TextBox 30"/>
          <p:cNvSpPr txBox="1"/>
          <p:nvPr/>
        </p:nvSpPr>
        <p:spPr>
          <a:xfrm>
            <a:off x="9868" y="5001230"/>
            <a:ext cx="4678347" cy="369332"/>
          </a:xfrm>
          <a:prstGeom prst="rect">
            <a:avLst/>
          </a:prstGeom>
          <a:solidFill>
            <a:srgbClr val="CC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/>
                <a:latin typeface="Times New Roman"/>
                <a:ea typeface="Lucida Grande"/>
                <a:cs typeface="Times New Roman"/>
                <a:sym typeface="Wingdings"/>
              </a:rPr>
              <a:t>Background </a:t>
            </a:r>
            <a:r>
              <a:rPr lang="en-US" dirty="0" smtClean="0">
                <a:solidFill>
                  <a:srgbClr val="FFFFFF"/>
                </a:solidFill>
                <a:latin typeface="Times New Roman"/>
                <a:ea typeface="Lucida Grande"/>
                <a:cs typeface="Times New Roman"/>
                <a:sym typeface="Wingdings"/>
              </a:rPr>
              <a:t>estimated with data control samples</a:t>
            </a:r>
            <a:endParaRPr lang="en-US" dirty="0" smtClean="0">
              <a:solidFill>
                <a:srgbClr val="FFFFFF"/>
              </a:solidFill>
              <a:effectLst/>
              <a:latin typeface="Times New Roman"/>
              <a:cs typeface="Times New Roman"/>
              <a:sym typeface="Wingding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γγ – 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85220" y="901255"/>
            <a:ext cx="8135560" cy="1323439"/>
          </a:xfrm>
          <a:prstGeom prst="rect">
            <a:avLst/>
          </a:prstGeom>
          <a:solidFill>
            <a:srgbClr val="00FF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/>
                <a:latin typeface="Times New Roman"/>
                <a:cs typeface="Times New Roman"/>
              </a:rPr>
              <a:t>Photon reconstruction efficiency: ~98%</a:t>
            </a:r>
          </a:p>
          <a:p>
            <a:r>
              <a:rPr lang="en-US" sz="2000" dirty="0" smtClean="0">
                <a:effectLst/>
                <a:latin typeface="Times New Roman"/>
                <a:cs typeface="Times New Roman"/>
              </a:rPr>
              <a:t>Photon identification efficiency: ~ 85±5% from MC, cross-checked with data  </a:t>
            </a:r>
          </a:p>
          <a:p>
            <a:r>
              <a:rPr lang="en-US" sz="2000" dirty="0" smtClean="0">
                <a:effectLst/>
                <a:latin typeface="Times New Roman"/>
                <a:cs typeface="Times New Roman"/>
              </a:rPr>
              <a:t>(Z</a:t>
            </a:r>
            <a:r>
              <a:rPr lang="en-US" sz="2000" dirty="0" smtClean="0">
                <a:effectLst/>
                <a:latin typeface="Times New Roman"/>
                <a:cs typeface="Times New Roman"/>
                <a:sym typeface="Wingdings"/>
              </a:rPr>
              <a:t> </a:t>
            </a:r>
            <a:r>
              <a:rPr lang="en-US" sz="2000" dirty="0" err="1" smtClean="0">
                <a:effectLst/>
                <a:latin typeface="Times New Roman"/>
                <a:cs typeface="Times New Roman"/>
                <a:sym typeface="Wingdings"/>
              </a:rPr>
              <a:t>ee</a:t>
            </a:r>
            <a:r>
              <a:rPr lang="en-US" sz="2000" dirty="0" smtClean="0">
                <a:effectLst/>
                <a:latin typeface="Times New Roman"/>
                <a:cs typeface="Times New Roman"/>
                <a:sym typeface="Wingdings"/>
              </a:rPr>
              <a:t>, Z </a:t>
            </a:r>
            <a:r>
              <a:rPr lang="en-US" sz="2000" dirty="0" err="1" smtClean="0">
                <a:effectLst/>
                <a:latin typeface="Times New Roman"/>
                <a:cs typeface="Times New Roman"/>
                <a:sym typeface="Wingdings"/>
              </a:rPr>
              <a:t>ee</a:t>
            </a:r>
            <a:r>
              <a:rPr lang="en-US" sz="2000" dirty="0" err="1" smtClean="0">
                <a:effectLst/>
                <a:latin typeface="Times New Roman"/>
                <a:ea typeface="Lucida Grande"/>
                <a:cs typeface="Times New Roman"/>
                <a:sym typeface="Wingdings"/>
              </a:rPr>
              <a:t>γ</a:t>
            </a:r>
            <a:r>
              <a:rPr lang="en-US" sz="2000" dirty="0" smtClean="0">
                <a:effectLst/>
                <a:latin typeface="Times New Roman"/>
                <a:cs typeface="Times New Roman"/>
                <a:sym typeface="Wingdings"/>
              </a:rPr>
              <a:t>, </a:t>
            </a:r>
            <a:r>
              <a:rPr lang="en-US" sz="2000" dirty="0" err="1" smtClean="0">
                <a:effectLst/>
                <a:latin typeface="Times New Roman"/>
                <a:ea typeface="Lucida Grande"/>
                <a:cs typeface="Times New Roman"/>
                <a:sym typeface="Wingdings"/>
              </a:rPr>
              <a:t>μμγ</a:t>
            </a:r>
            <a:r>
              <a:rPr lang="en-US" sz="2000" dirty="0" smtClean="0">
                <a:effectLst/>
                <a:latin typeface="Times New Roman"/>
                <a:cs typeface="Times New Roman"/>
                <a:sym typeface="Wingdings"/>
              </a:rPr>
              <a:t>)</a:t>
            </a:r>
          </a:p>
          <a:p>
            <a:r>
              <a:rPr lang="en-US" sz="2000" dirty="0" smtClean="0">
                <a:latin typeface="Times New Roman"/>
                <a:cs typeface="Times New Roman"/>
                <a:sym typeface="Wingdings"/>
              </a:rPr>
              <a:t>Signal efficiency: ~ 35% for </a:t>
            </a:r>
            <a:r>
              <a:rPr lang="en-US" sz="2000" dirty="0" err="1" smtClean="0">
                <a:latin typeface="Times New Roman"/>
                <a:cs typeface="Times New Roman"/>
                <a:sym typeface="Wingdings"/>
              </a:rPr>
              <a:t>m</a:t>
            </a:r>
            <a:r>
              <a:rPr lang="en-US" sz="2000" baseline="-25000" dirty="0" err="1" smtClean="0">
                <a:latin typeface="Times New Roman"/>
                <a:cs typeface="Times New Roman"/>
                <a:sym typeface="Wingdings"/>
              </a:rPr>
              <a:t>H</a:t>
            </a:r>
            <a:r>
              <a:rPr lang="en-US" sz="2000" dirty="0" smtClean="0">
                <a:latin typeface="Times New Roman"/>
                <a:cs typeface="Times New Roman"/>
                <a:sym typeface="Wingdings"/>
              </a:rPr>
              <a:t> = 125 </a:t>
            </a:r>
            <a:r>
              <a:rPr lang="en-US" sz="2000" dirty="0" err="1" smtClean="0">
                <a:latin typeface="Times New Roman"/>
                <a:cs typeface="Times New Roman"/>
                <a:sym typeface="Wingdings"/>
              </a:rPr>
              <a:t>GeV</a:t>
            </a:r>
            <a:endParaRPr lang="en-US" sz="2000" dirty="0" smtClean="0">
              <a:effectLst/>
              <a:latin typeface="Times New Roman"/>
              <a:cs typeface="Times New Roman"/>
              <a:sym typeface="Wingding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97525" y="1065622"/>
            <a:ext cx="688634" cy="971521"/>
            <a:chOff x="-4075" y="25404"/>
            <a:chExt cx="688634" cy="971521"/>
          </a:xfrm>
        </p:grpSpPr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  <p:pic>
        <p:nvPicPr>
          <p:cNvPr id="14" name="Picture 13" descr="effAcc_vs_mas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60181" y="2288194"/>
            <a:ext cx="5613558" cy="3801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/>
          <a:srcRect r="2223"/>
          <a:stretch>
            <a:fillRect/>
          </a:stretch>
        </p:blipFill>
        <p:spPr bwMode="auto">
          <a:xfrm>
            <a:off x="126928" y="2657679"/>
            <a:ext cx="475043" cy="48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Content Placeholder 12"/>
          <p:cNvSpPr>
            <a:spLocks noGrp="1"/>
          </p:cNvSpPr>
          <p:nvPr>
            <p:ph sz="half" idx="2"/>
          </p:nvPr>
        </p:nvSpPr>
        <p:spPr>
          <a:xfrm>
            <a:off x="5655467" y="2403471"/>
            <a:ext cx="3488533" cy="399384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Divide the data in different categories, based on photon </a:t>
            </a:r>
            <a:r>
              <a:rPr lang="en-US" dirty="0" err="1" smtClean="0"/>
              <a:t>pseudorapidity</a:t>
            </a:r>
            <a:r>
              <a:rPr lang="en-US" dirty="0" smtClean="0"/>
              <a:t>, whether it is unconverted-converted, and (ATLAS) the the </a:t>
            </a:r>
            <a:r>
              <a:rPr lang="en-US" dirty="0" err="1" smtClean="0"/>
              <a:t>γγ</a:t>
            </a:r>
            <a:r>
              <a:rPr lang="en-US" dirty="0" smtClean="0"/>
              <a:t> transverse momentum with respect to the </a:t>
            </a:r>
            <a:r>
              <a:rPr lang="en-US" dirty="0" err="1" smtClean="0"/>
              <a:t>γγ</a:t>
            </a:r>
            <a:r>
              <a:rPr lang="en-US" dirty="0" smtClean="0"/>
              <a:t> thrust axis</a:t>
            </a:r>
          </a:p>
          <a:p>
            <a:pPr lvl="1"/>
            <a:r>
              <a:rPr lang="en-US" dirty="0" smtClean="0"/>
              <a:t>Four categories for CMS</a:t>
            </a:r>
          </a:p>
          <a:p>
            <a:pPr lvl="1"/>
            <a:r>
              <a:rPr lang="en-US" dirty="0" smtClean="0"/>
              <a:t>Nine categories for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830"/>
            <a:ext cx="8229600" cy="872425"/>
          </a:xfrm>
        </p:spPr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γγ – 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Untitled 2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16012" y="896536"/>
            <a:ext cx="3824139" cy="3548828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14" name="Group 13"/>
          <p:cNvGrpSpPr/>
          <p:nvPr/>
        </p:nvGrpSpPr>
        <p:grpSpPr>
          <a:xfrm>
            <a:off x="5155106" y="4848075"/>
            <a:ext cx="3988894" cy="1754327"/>
            <a:chOff x="5155106" y="4733775"/>
            <a:chExt cx="3988894" cy="1754327"/>
          </a:xfrm>
        </p:grpSpPr>
        <p:sp>
          <p:nvSpPr>
            <p:cNvPr id="10" name="TextBox 9"/>
            <p:cNvSpPr txBox="1"/>
            <p:nvPr/>
          </p:nvSpPr>
          <p:spPr>
            <a:xfrm>
              <a:off x="5155107" y="4733775"/>
              <a:ext cx="3988893" cy="1754327"/>
            </a:xfrm>
            <a:prstGeom prst="rect">
              <a:avLst/>
            </a:prstGeom>
            <a:solidFill>
              <a:srgbClr val="FFCC99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effectLst/>
                </a:rPr>
                <a:t>ATLAS: Main systematic uncertainties</a:t>
              </a:r>
            </a:p>
            <a:p>
              <a:endParaRPr lang="en-US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Expected signal yield    : ~ 20%</a:t>
              </a:r>
            </a:p>
            <a:p>
              <a:r>
                <a:rPr lang="en-US" dirty="0" smtClean="0">
                  <a:effectLst/>
                </a:rPr>
                <a:t>H</a:t>
              </a:r>
              <a:r>
                <a:rPr lang="en-US" dirty="0" smtClean="0">
                  <a:effectLst/>
                  <a:sym typeface="Wingdings"/>
                </a:rPr>
                <a:t> </a:t>
              </a:r>
              <a:r>
                <a:rPr lang="en-US" dirty="0" err="1" smtClean="0"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γγ</a:t>
              </a:r>
              <a:r>
                <a:rPr lang="en-US" dirty="0" smtClean="0"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 </a:t>
              </a:r>
              <a:r>
                <a:rPr lang="en-US" dirty="0" smtClean="0">
                  <a:effectLst/>
                  <a:sym typeface="Wingdings"/>
                </a:rPr>
                <a:t>mass resolution : ~ 14%</a:t>
              </a:r>
            </a:p>
            <a:p>
              <a:r>
                <a:rPr lang="en-US" dirty="0">
                  <a:effectLst/>
                </a:rPr>
                <a:t>H</a:t>
              </a:r>
              <a:r>
                <a:rPr lang="en-US" dirty="0">
                  <a:effectLst/>
                  <a:sym typeface="Wingdings"/>
                </a:rPr>
                <a:t> </a:t>
              </a:r>
              <a:r>
                <a:rPr lang="en-US" dirty="0" err="1"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γγ</a:t>
              </a:r>
              <a:r>
                <a:rPr lang="en-US" dirty="0"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 </a:t>
              </a:r>
              <a:r>
                <a:rPr lang="en-US" dirty="0" err="1" smtClean="0">
                  <a:effectLst/>
                  <a:sym typeface="Wingdings"/>
                </a:rPr>
                <a:t>p</a:t>
              </a:r>
              <a:r>
                <a:rPr lang="en-US" baseline="-25000" dirty="0" err="1" smtClean="0">
                  <a:effectLst/>
                  <a:sym typeface="Wingdings"/>
                </a:rPr>
                <a:t>T</a:t>
              </a:r>
              <a:r>
                <a:rPr lang="en-US" dirty="0" smtClean="0">
                  <a:effectLst/>
                  <a:sym typeface="Wingdings"/>
                </a:rPr>
                <a:t> modeling       : ~ 8% </a:t>
              </a:r>
            </a:p>
            <a:p>
              <a:r>
                <a:rPr lang="en-US" dirty="0" smtClean="0">
                  <a:effectLst/>
                  <a:sym typeface="Wingdings"/>
                </a:rPr>
                <a:t>Background modeling    : ±0.1-5.6 events</a:t>
              </a:r>
              <a:endParaRPr lang="en-US" sz="1500" dirty="0" smtClean="0">
                <a:effectLst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5155106" y="5103812"/>
              <a:ext cx="396044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5" name="Picture 14" descr="databkgoverlaycombca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876800" y="698054"/>
            <a:ext cx="4254500" cy="4104385"/>
          </a:xfrm>
          <a:prstGeom prst="rect">
            <a:avLst/>
          </a:prstGeom>
        </p:spPr>
      </p:pic>
      <p:sp>
        <p:nvSpPr>
          <p:cNvPr id="17" name="Content Placeholder 9"/>
          <p:cNvSpPr>
            <a:spLocks noGrp="1"/>
          </p:cNvSpPr>
          <p:nvPr>
            <p:ph sz="half" idx="1"/>
          </p:nvPr>
        </p:nvSpPr>
        <p:spPr>
          <a:xfrm>
            <a:off x="-1" y="4479775"/>
            <a:ext cx="5155107" cy="2378225"/>
          </a:xfrm>
          <a:solidFill>
            <a:srgbClr val="FFFF00"/>
          </a:solidFill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The background is measured both in ATLAS and CMS</a:t>
            </a:r>
          </a:p>
          <a:p>
            <a:pPr lvl="1"/>
            <a:r>
              <a:rPr lang="en-US" b="1" dirty="0" smtClean="0"/>
              <a:t>ATLAS fits the full spectrum with a single exponential curve (evaluate </a:t>
            </a:r>
            <a:r>
              <a:rPr lang="en-US" b="1" dirty="0" err="1" smtClean="0"/>
              <a:t>systematics</a:t>
            </a:r>
            <a:r>
              <a:rPr lang="en-US" b="1" dirty="0" smtClean="0"/>
              <a:t> using a double exponential curve, or a Bernstein polynomial of 2</a:t>
            </a:r>
            <a:r>
              <a:rPr lang="en-US" b="1" baseline="30000" dirty="0" smtClean="0"/>
              <a:t>nd</a:t>
            </a:r>
            <a:r>
              <a:rPr lang="en-US" b="1" dirty="0" smtClean="0"/>
              <a:t> order)</a:t>
            </a:r>
          </a:p>
          <a:p>
            <a:pPr lvl="1"/>
            <a:r>
              <a:rPr lang="en-US" b="1" dirty="0" smtClean="0"/>
              <a:t>CMS fits the full spectrum using a Bernstein polynomial of 5</a:t>
            </a:r>
            <a:r>
              <a:rPr lang="en-US" b="1" baseline="30000" dirty="0" smtClean="0"/>
              <a:t>th</a:t>
            </a:r>
            <a:r>
              <a:rPr lang="en-US" b="1" dirty="0" smtClean="0"/>
              <a:t>  order (</a:t>
            </a:r>
            <a:r>
              <a:rPr lang="en-US" b="1" dirty="0" err="1" smtClean="0"/>
              <a:t>systematics</a:t>
            </a:r>
            <a:r>
              <a:rPr lang="en-US" b="1" dirty="0" smtClean="0"/>
              <a:t> evaluated using four different analytical functions)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49443" y="-30629"/>
            <a:ext cx="688634" cy="971521"/>
            <a:chOff x="-4075" y="25404"/>
            <a:chExt cx="688634" cy="971521"/>
          </a:xfrm>
        </p:grpSpPr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6" name="TextBox 15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6"/>
          <a:srcRect r="2223"/>
          <a:stretch>
            <a:fillRect/>
          </a:stretch>
        </p:blipFill>
        <p:spPr bwMode="auto">
          <a:xfrm>
            <a:off x="8449278" y="455132"/>
            <a:ext cx="475043" cy="48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830"/>
            <a:ext cx="8229600" cy="872425"/>
          </a:xfrm>
        </p:spPr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γγ – 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7" name="Content Placeholder 9"/>
          <p:cNvSpPr>
            <a:spLocks noGrp="1"/>
          </p:cNvSpPr>
          <p:nvPr>
            <p:ph sz="half" idx="1"/>
          </p:nvPr>
        </p:nvSpPr>
        <p:spPr>
          <a:xfrm>
            <a:off x="3988893" y="4214110"/>
            <a:ext cx="5155107" cy="2378225"/>
          </a:xfrm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Signal </a:t>
            </a:r>
            <a:r>
              <a:rPr lang="en-US" b="1" dirty="0" err="1" smtClean="0"/>
              <a:t>modelling</a:t>
            </a:r>
            <a:r>
              <a:rPr lang="en-US" b="1" dirty="0" smtClean="0"/>
              <a:t>: </a:t>
            </a:r>
          </a:p>
          <a:p>
            <a:pPr lvl="1"/>
            <a:r>
              <a:rPr lang="en-US" b="1" dirty="0" smtClean="0"/>
              <a:t>ATLAS describes the Higgs boson signal with the combination of a Crystal Ball function and a Gaussian function;</a:t>
            </a:r>
          </a:p>
          <a:p>
            <a:pPr lvl="1"/>
            <a:r>
              <a:rPr lang="en-US" b="1" dirty="0" smtClean="0"/>
              <a:t>CMS describes the Higgs boson signal with similar analytical fit to MC events (</a:t>
            </a:r>
            <a:r>
              <a:rPr lang="en-US" b="1" dirty="0" err="1" smtClean="0"/>
              <a:t>unbinned</a:t>
            </a:r>
            <a:r>
              <a:rPr lang="en-US" b="1" dirty="0" smtClean="0"/>
              <a:t> analysis), or with MC templates (</a:t>
            </a:r>
            <a:r>
              <a:rPr lang="en-US" b="1" smtClean="0"/>
              <a:t>binned analysis) </a:t>
            </a:r>
            <a:endParaRPr lang="en-US" b="1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49" y="901255"/>
            <a:ext cx="4313206" cy="2789635"/>
          </a:xfrm>
          <a:prstGeom prst="rect">
            <a:avLst/>
          </a:prstGeom>
        </p:spPr>
      </p:pic>
      <p:pic>
        <p:nvPicPr>
          <p:cNvPr id="13" name="Picture 10"/>
          <p:cNvPicPr>
            <a:picLocks noChangeAspect="1"/>
          </p:cNvPicPr>
          <p:nvPr/>
        </p:nvPicPr>
        <p:blipFill>
          <a:blip r:embed="rId3"/>
          <a:srcRect t="6477"/>
          <a:stretch>
            <a:fillRect/>
          </a:stretch>
        </p:blipFill>
        <p:spPr bwMode="auto">
          <a:xfrm>
            <a:off x="5373496" y="963475"/>
            <a:ext cx="3531694" cy="3186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Untitled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66829" y="3906914"/>
            <a:ext cx="3084373" cy="285444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782850" y="3690890"/>
            <a:ext cx="3240360" cy="523220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/>
              </a:rPr>
              <a:t>ATLAS: Systematic uncertainties on </a:t>
            </a:r>
          </a:p>
          <a:p>
            <a:r>
              <a:rPr lang="en-US" sz="1400" dirty="0" smtClean="0">
                <a:effectLst/>
              </a:rPr>
              <a:t>signal expectation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82850" y="28830"/>
            <a:ext cx="688634" cy="971521"/>
            <a:chOff x="-4075" y="25404"/>
            <a:chExt cx="688634" cy="971521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8" name="TextBox 17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6"/>
          <a:srcRect r="2223"/>
          <a:stretch>
            <a:fillRect/>
          </a:stretch>
        </p:blipFill>
        <p:spPr bwMode="auto">
          <a:xfrm>
            <a:off x="8211757" y="371988"/>
            <a:ext cx="475043" cy="48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γγ </a:t>
            </a:r>
            <a:r>
              <a:rPr lang="en-US" dirty="0" smtClean="0"/>
              <a:t>- exclusion limits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 descr="Untitled 2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07029" y="901256"/>
            <a:ext cx="4290390" cy="293075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18"/>
          <p:cNvPicPr>
            <a:picLocks noChangeAspect="1"/>
          </p:cNvPicPr>
          <p:nvPr/>
        </p:nvPicPr>
        <p:blipFill>
          <a:blip r:embed="rId3"/>
          <a:srcRect l="626" t="7440" r="2499"/>
          <a:stretch>
            <a:fillRect/>
          </a:stretch>
        </p:blipFill>
        <p:spPr bwMode="auto">
          <a:xfrm>
            <a:off x="4648200" y="902913"/>
            <a:ext cx="3915600" cy="2929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76304" y="4635324"/>
            <a:ext cx="3954929" cy="646331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ATLAS: Excluded </a:t>
            </a:r>
            <a:r>
              <a:rPr lang="en-US" sz="1500" dirty="0">
                <a:effectLst/>
              </a:rPr>
              <a:t>(</a:t>
            </a:r>
            <a:r>
              <a:rPr lang="en-US" sz="1500" dirty="0" smtClean="0">
                <a:effectLst/>
              </a:rPr>
              <a:t>95% CL</a:t>
            </a:r>
            <a:r>
              <a:rPr lang="en-US" sz="1500" dirty="0">
                <a:effectLst/>
              </a:rPr>
              <a:t>)</a:t>
            </a:r>
            <a:r>
              <a:rPr lang="en-US" dirty="0" smtClean="0">
                <a:effectLst/>
              </a:rPr>
              <a:t>:</a:t>
            </a:r>
          </a:p>
          <a:p>
            <a:r>
              <a:rPr lang="en-US" sz="1800" dirty="0" smtClean="0">
                <a:effectLst/>
              </a:rPr>
              <a:t>114 ≤ </a:t>
            </a:r>
            <a:r>
              <a:rPr lang="en-US" sz="1800" dirty="0" err="1" smtClean="0">
                <a:effectLst/>
              </a:rPr>
              <a:t>m</a:t>
            </a:r>
            <a:r>
              <a:rPr lang="en-US" sz="1800" baseline="-25000" dirty="0" err="1" smtClean="0">
                <a:effectLst/>
              </a:rPr>
              <a:t>H</a:t>
            </a:r>
            <a:r>
              <a:rPr lang="en-US" sz="1800" dirty="0" smtClean="0">
                <a:effectLst/>
              </a:rPr>
              <a:t> ≤ 115 </a:t>
            </a:r>
            <a:r>
              <a:rPr lang="en-US" sz="1800" dirty="0" err="1" smtClean="0">
                <a:effectLst/>
              </a:rPr>
              <a:t>GeV</a:t>
            </a:r>
            <a:r>
              <a:rPr lang="en-US" sz="1800" dirty="0" smtClean="0">
                <a:effectLst/>
              </a:rPr>
              <a:t>, 135 ≤ </a:t>
            </a:r>
            <a:r>
              <a:rPr lang="en-US" sz="1800" dirty="0" err="1" smtClean="0">
                <a:effectLst/>
              </a:rPr>
              <a:t>m</a:t>
            </a:r>
            <a:r>
              <a:rPr lang="en-US" sz="1800" baseline="-25000" dirty="0" err="1" smtClean="0">
                <a:effectLst/>
              </a:rPr>
              <a:t>H</a:t>
            </a:r>
            <a:r>
              <a:rPr lang="en-US" sz="1800" dirty="0" smtClean="0">
                <a:effectLst/>
              </a:rPr>
              <a:t>≤ 136 </a:t>
            </a:r>
            <a:r>
              <a:rPr lang="en-US" sz="1800" dirty="0" err="1" smtClean="0">
                <a:effectLst/>
              </a:rPr>
              <a:t>GeV</a:t>
            </a:r>
            <a:endParaRPr lang="en-US" sz="1800" dirty="0" smtClean="0"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08126" y="4635324"/>
            <a:ext cx="2351913" cy="646331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CMS: Excluded </a:t>
            </a:r>
            <a:r>
              <a:rPr lang="en-US" sz="1500" dirty="0">
                <a:effectLst/>
              </a:rPr>
              <a:t>(</a:t>
            </a:r>
            <a:r>
              <a:rPr lang="en-US" sz="1500" dirty="0" smtClean="0">
                <a:effectLst/>
              </a:rPr>
              <a:t>95% CL</a:t>
            </a:r>
            <a:r>
              <a:rPr lang="en-US" sz="1500" dirty="0">
                <a:effectLst/>
              </a:rPr>
              <a:t>)</a:t>
            </a:r>
            <a:r>
              <a:rPr lang="en-US" dirty="0" smtClean="0">
                <a:effectLst/>
              </a:rPr>
              <a:t>:</a:t>
            </a:r>
          </a:p>
          <a:p>
            <a:r>
              <a:rPr lang="en-US" sz="1800" dirty="0" smtClean="0">
                <a:effectLst/>
              </a:rPr>
              <a:t>127 ≤ </a:t>
            </a:r>
            <a:r>
              <a:rPr lang="en-US" sz="1800" dirty="0" err="1" smtClean="0">
                <a:effectLst/>
              </a:rPr>
              <a:t>m</a:t>
            </a:r>
            <a:r>
              <a:rPr lang="en-US" sz="1800" baseline="-25000" dirty="0" err="1" smtClean="0">
                <a:effectLst/>
              </a:rPr>
              <a:t>H</a:t>
            </a:r>
            <a:r>
              <a:rPr lang="en-US" sz="1800" dirty="0" smtClean="0">
                <a:effectLst/>
              </a:rPr>
              <a:t> ≤ 131 </a:t>
            </a:r>
            <a:r>
              <a:rPr lang="en-US" sz="1800" dirty="0" err="1" smtClean="0">
                <a:effectLst/>
              </a:rPr>
              <a:t>GeV</a:t>
            </a:r>
            <a:endParaRPr lang="en-US" sz="1800" dirty="0" smtClean="0">
              <a:effectLst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48365" y="-26842"/>
            <a:ext cx="688634" cy="971521"/>
            <a:chOff x="-4075" y="25404"/>
            <a:chExt cx="688634" cy="971521"/>
          </a:xfrm>
        </p:grpSpPr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5" name="TextBox 14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/>
          <a:srcRect r="2223"/>
          <a:stretch>
            <a:fillRect/>
          </a:stretch>
        </p:blipFill>
        <p:spPr bwMode="auto">
          <a:xfrm>
            <a:off x="8088757" y="208082"/>
            <a:ext cx="475043" cy="48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γγ </a:t>
            </a:r>
            <a:r>
              <a:rPr lang="en-US" dirty="0" smtClean="0"/>
              <a:t>– excess study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3" name="Group 12"/>
          <p:cNvGrpSpPr/>
          <p:nvPr/>
        </p:nvGrpSpPr>
        <p:grpSpPr>
          <a:xfrm>
            <a:off x="248365" y="38294"/>
            <a:ext cx="688634" cy="971521"/>
            <a:chOff x="-4075" y="25404"/>
            <a:chExt cx="688634" cy="971521"/>
          </a:xfrm>
        </p:grpSpPr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5" name="TextBox 14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3"/>
          <a:srcRect r="2223"/>
          <a:stretch>
            <a:fillRect/>
          </a:stretch>
        </p:blipFill>
        <p:spPr bwMode="auto">
          <a:xfrm>
            <a:off x="8088757" y="208082"/>
            <a:ext cx="475043" cy="48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 descr="Untitled 2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98317" y="1140363"/>
            <a:ext cx="4140493" cy="285476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8" name="Picture 17" descr="pvalues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579173" y="1000380"/>
            <a:ext cx="4464558" cy="29999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20061" y="4083503"/>
            <a:ext cx="4514338" cy="2308324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Maximum deviation from background-only</a:t>
            </a:r>
          </a:p>
          <a:p>
            <a:r>
              <a:rPr lang="en-US" dirty="0">
                <a:effectLst/>
              </a:rPr>
              <a:t>e</a:t>
            </a:r>
            <a:r>
              <a:rPr lang="en-US" dirty="0" smtClean="0">
                <a:effectLst/>
              </a:rPr>
              <a:t>xpectation observed for m</a:t>
            </a:r>
            <a:r>
              <a:rPr lang="en-US" baseline="-25000" dirty="0" smtClean="0">
                <a:effectLst/>
              </a:rPr>
              <a:t>H</a:t>
            </a:r>
            <a:r>
              <a:rPr lang="en-US" dirty="0">
                <a:effectLst/>
              </a:rPr>
              <a:t>~</a:t>
            </a:r>
            <a:r>
              <a:rPr lang="en-US" dirty="0" smtClean="0">
                <a:effectLst/>
              </a:rPr>
              <a:t>126 </a:t>
            </a:r>
            <a:r>
              <a:rPr lang="en-US" dirty="0" err="1" smtClean="0">
                <a:effectLst/>
              </a:rPr>
              <a:t>GeV</a:t>
            </a:r>
            <a:r>
              <a:rPr lang="en-US" dirty="0" smtClean="0">
                <a:effectLst/>
              </a:rPr>
              <a:t>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local p</a:t>
            </a:r>
            <a:r>
              <a:rPr lang="en-US" baseline="-25000" dirty="0" smtClean="0">
                <a:effectLst/>
              </a:rPr>
              <a:t>0</a:t>
            </a:r>
            <a:r>
              <a:rPr lang="en-US" dirty="0" smtClean="0">
                <a:effectLst/>
              </a:rPr>
              <a:t>-value: 0.27% (</a:t>
            </a:r>
            <a:r>
              <a:rPr lang="en-US" dirty="0" smtClean="0">
                <a:effectLst/>
                <a:sym typeface="Wingdings"/>
              </a:rPr>
              <a:t>or </a:t>
            </a:r>
            <a:r>
              <a:rPr lang="en-US" dirty="0" smtClean="0">
                <a:effectLst/>
              </a:rPr>
              <a:t>2.8</a:t>
            </a:r>
            <a:r>
              <a:rPr lang="en-US" dirty="0" smtClean="0">
                <a:effectLst/>
                <a:latin typeface="Lucida Grande"/>
                <a:ea typeface="Lucida Grande"/>
                <a:cs typeface="Lucida Grande"/>
              </a:rPr>
              <a:t>σ)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expected from SM Higgs: ~ 1.4σ</a:t>
            </a:r>
            <a:r>
              <a:rPr lang="en-US" dirty="0" smtClean="0">
                <a:effectLst/>
                <a:latin typeface="Comic Sans MS"/>
              </a:rPr>
              <a:t> </a:t>
            </a:r>
            <a:r>
              <a:rPr lang="en-US" dirty="0" smtClean="0">
                <a:effectLst/>
              </a:rPr>
              <a:t>local </a:t>
            </a:r>
            <a:endParaRPr lang="en-US" dirty="0" smtClean="0">
              <a:effectLst/>
              <a:latin typeface="Lucida Grande"/>
              <a:ea typeface="Lucida Grande"/>
              <a:cs typeface="Lucida Grande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global </a:t>
            </a:r>
            <a:r>
              <a:rPr lang="en-US" dirty="0">
                <a:effectLst/>
              </a:rPr>
              <a:t>p</a:t>
            </a:r>
            <a:r>
              <a:rPr lang="en-US" baseline="-25000" dirty="0">
                <a:effectLst/>
              </a:rPr>
              <a:t>0</a:t>
            </a:r>
            <a:r>
              <a:rPr lang="en-US" dirty="0">
                <a:effectLst/>
              </a:rPr>
              <a:t>-</a:t>
            </a:r>
            <a:r>
              <a:rPr lang="en-US" dirty="0" smtClean="0">
                <a:effectLst/>
              </a:rPr>
              <a:t>value: includes probability for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such an excess to appear anywhere in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the investigated mass range </a:t>
            </a:r>
            <a:r>
              <a:rPr lang="en-US" sz="1500" dirty="0" smtClean="0">
                <a:effectLst/>
              </a:rPr>
              <a:t>(110-150 </a:t>
            </a:r>
            <a:r>
              <a:rPr lang="en-US" sz="1500" dirty="0" err="1" smtClean="0">
                <a:effectLst/>
              </a:rPr>
              <a:t>GeV</a:t>
            </a:r>
            <a:r>
              <a:rPr lang="en-US" sz="1500" dirty="0" smtClean="0">
                <a:effectLst/>
              </a:rPr>
              <a:t>)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(“Look-</a:t>
            </a:r>
            <a:r>
              <a:rPr lang="en-US" dirty="0">
                <a:effectLst/>
              </a:rPr>
              <a:t>E</a:t>
            </a:r>
            <a:r>
              <a:rPr lang="en-US" dirty="0" smtClean="0">
                <a:effectLst/>
              </a:rPr>
              <a:t>lsewhere-Effect”): ~7% 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(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1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.5σ)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01245" y="4088994"/>
            <a:ext cx="4514338" cy="230832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Maximum deviation from background-only</a:t>
            </a:r>
          </a:p>
          <a:p>
            <a:r>
              <a:rPr lang="en-US" dirty="0">
                <a:effectLst/>
              </a:rPr>
              <a:t>e</a:t>
            </a:r>
            <a:r>
              <a:rPr lang="en-US" dirty="0" smtClean="0">
                <a:effectLst/>
              </a:rPr>
              <a:t>xpectation observed for m</a:t>
            </a:r>
            <a:r>
              <a:rPr lang="en-US" baseline="-25000" dirty="0" smtClean="0">
                <a:effectLst/>
              </a:rPr>
              <a:t>H</a:t>
            </a:r>
            <a:r>
              <a:rPr lang="en-US" dirty="0" smtClean="0">
                <a:effectLst/>
              </a:rPr>
              <a:t>123.5 </a:t>
            </a:r>
            <a:r>
              <a:rPr lang="en-US" dirty="0" err="1" smtClean="0">
                <a:effectLst/>
              </a:rPr>
              <a:t>GeV</a:t>
            </a:r>
            <a:r>
              <a:rPr lang="en-US" dirty="0" smtClean="0">
                <a:effectLst/>
              </a:rPr>
              <a:t>: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local p</a:t>
            </a:r>
            <a:r>
              <a:rPr lang="en-US" baseline="-25000" dirty="0" smtClean="0">
                <a:effectLst/>
              </a:rPr>
              <a:t>0</a:t>
            </a:r>
            <a:r>
              <a:rPr lang="en-US" dirty="0" smtClean="0">
                <a:effectLst/>
              </a:rPr>
              <a:t>-value: ~1% (</a:t>
            </a:r>
            <a:r>
              <a:rPr lang="en-US" dirty="0" smtClean="0">
                <a:effectLst/>
                <a:sym typeface="Wingdings"/>
              </a:rPr>
              <a:t>or </a:t>
            </a:r>
            <a:r>
              <a:rPr lang="en-US" dirty="0" smtClean="0">
                <a:effectLst/>
              </a:rPr>
              <a:t>2.3</a:t>
            </a:r>
            <a:r>
              <a:rPr lang="en-US" dirty="0" smtClean="0">
                <a:effectLst/>
                <a:latin typeface="Lucida Grande"/>
                <a:ea typeface="Lucida Grande"/>
                <a:cs typeface="Lucida Grande"/>
              </a:rPr>
              <a:t>σ)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expected from SM Higgs: ~ 1.4σ</a:t>
            </a:r>
            <a:r>
              <a:rPr lang="en-US" dirty="0" smtClean="0">
                <a:effectLst/>
                <a:latin typeface="Comic Sans MS"/>
              </a:rPr>
              <a:t> </a:t>
            </a:r>
            <a:r>
              <a:rPr lang="en-US" dirty="0" smtClean="0">
                <a:effectLst/>
              </a:rPr>
              <a:t>local </a:t>
            </a:r>
            <a:endParaRPr lang="en-US" dirty="0" smtClean="0">
              <a:effectLst/>
              <a:latin typeface="Lucida Grande"/>
              <a:ea typeface="Lucida Grande"/>
              <a:cs typeface="Lucida Grande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global </a:t>
            </a:r>
            <a:r>
              <a:rPr lang="en-US" dirty="0">
                <a:effectLst/>
              </a:rPr>
              <a:t>p</a:t>
            </a:r>
            <a:r>
              <a:rPr lang="en-US" baseline="-25000" dirty="0">
                <a:effectLst/>
              </a:rPr>
              <a:t>0</a:t>
            </a:r>
            <a:r>
              <a:rPr lang="en-US" dirty="0">
                <a:effectLst/>
              </a:rPr>
              <a:t>-</a:t>
            </a:r>
            <a:r>
              <a:rPr lang="en-US" dirty="0" smtClean="0">
                <a:effectLst/>
              </a:rPr>
              <a:t>value: includes probability for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such an excess to appear anywhere in 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the investigated mass range </a:t>
            </a:r>
            <a:r>
              <a:rPr lang="en-US" sz="1500" dirty="0" smtClean="0">
                <a:effectLst/>
              </a:rPr>
              <a:t>(110-150 </a:t>
            </a:r>
            <a:r>
              <a:rPr lang="en-US" sz="1500" dirty="0" err="1" smtClean="0">
                <a:effectLst/>
              </a:rPr>
              <a:t>GeV</a:t>
            </a:r>
            <a:r>
              <a:rPr lang="en-US" sz="1500" dirty="0" smtClean="0">
                <a:effectLst/>
              </a:rPr>
              <a:t>)</a:t>
            </a:r>
          </a:p>
          <a:p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(“Look-</a:t>
            </a:r>
            <a:r>
              <a:rPr lang="en-US" dirty="0">
                <a:effectLst/>
              </a:rPr>
              <a:t>E</a:t>
            </a:r>
            <a:r>
              <a:rPr lang="en-US" dirty="0" smtClean="0">
                <a:effectLst/>
              </a:rPr>
              <a:t>lsewhere-Effect”): ~21% 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(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0.8</a:t>
            </a:r>
            <a:r>
              <a:rPr lang="en-US" dirty="0" smtClean="0">
                <a:effectLst/>
                <a:latin typeface="Comic Sans MS"/>
                <a:ea typeface="Lucida Grande"/>
                <a:cs typeface="Lucida Grande"/>
              </a:rPr>
              <a:t>σ)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ZZ</a:t>
            </a:r>
            <a:r>
              <a:rPr lang="en-US" baseline="30000" dirty="0" smtClean="0">
                <a:sym typeface="Wingdings"/>
              </a:rPr>
              <a:t>(*)</a:t>
            </a:r>
            <a:r>
              <a:rPr lang="en-US" dirty="0" smtClean="0">
                <a:sym typeface="Wingdings"/>
              </a:rPr>
              <a:t>4l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7504" y="810671"/>
            <a:ext cx="8928992" cy="3139321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effectLst/>
                <a:latin typeface="Times New Roman"/>
                <a:ea typeface="Lucida Grande"/>
                <a:cs typeface="Times New Roman"/>
              </a:rPr>
              <a:t>Small cross section × BR: σ×BR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 </a:t>
            </a:r>
            <a:r>
              <a:rPr lang="en-US" dirty="0">
                <a:effectLst/>
                <a:latin typeface="Times New Roman"/>
                <a:cs typeface="Times New Roman"/>
              </a:rPr>
              <a:t>~ 2-5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fb</a:t>
            </a:r>
            <a:endParaRPr lang="en-US" dirty="0" smtClean="0">
              <a:effectLst/>
              <a:latin typeface="Times New Roman"/>
              <a:ea typeface="Lucida Grande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effectLst/>
                <a:latin typeface="Times New Roman"/>
                <a:ea typeface="Lucida Grande"/>
                <a:cs typeface="Times New Roman"/>
              </a:rPr>
              <a:t>However:</a:t>
            </a:r>
            <a:endParaRPr lang="en-US" dirty="0" smtClean="0">
              <a:latin typeface="Times New Roman"/>
              <a:ea typeface="Lucida Grande"/>
              <a:cs typeface="Times New Roman"/>
            </a:endParaRPr>
          </a:p>
          <a:p>
            <a:pPr marL="742950" lvl="1" indent="-285750">
              <a:buFont typeface="Arial"/>
              <a:buChar char="•"/>
            </a:pPr>
            <a:r>
              <a:rPr lang="en-US" b="1" u="sng" dirty="0" smtClean="0">
                <a:solidFill>
                  <a:srgbClr val="000090"/>
                </a:solidFill>
                <a:effectLst/>
                <a:latin typeface="Times New Roman"/>
                <a:ea typeface="Lucida Grande"/>
                <a:cs typeface="Times New Roman"/>
              </a:rPr>
              <a:t>mass can be fully reconstructed</a:t>
            </a:r>
            <a:r>
              <a:rPr lang="en-US" dirty="0" smtClean="0">
                <a:effectLst/>
                <a:latin typeface="Times New Roman"/>
                <a:ea typeface="Lucida Grande"/>
                <a:cs typeface="Times New Roman"/>
              </a:rPr>
              <a:t>  </a:t>
            </a:r>
            <a:r>
              <a:rPr lang="en-US" dirty="0" smtClean="0">
                <a:effectLst/>
                <a:latin typeface="Times New Roman"/>
                <a:ea typeface="Lucida Grande"/>
                <a:cs typeface="Times New Roman"/>
                <a:sym typeface="Wingdings"/>
              </a:rPr>
              <a:t> events</a:t>
            </a:r>
            <a:r>
              <a:rPr lang="en-US" dirty="0">
                <a:effectLst/>
                <a:latin typeface="Times New Roman"/>
                <a:ea typeface="Lucida Grande"/>
                <a:cs typeface="Times New Roman"/>
                <a:sym typeface="Wingdings"/>
              </a:rPr>
              <a:t> </a:t>
            </a:r>
            <a:r>
              <a:rPr lang="en-US" dirty="0" smtClean="0">
                <a:effectLst/>
                <a:latin typeface="Times New Roman"/>
                <a:ea typeface="Lucida Grande"/>
                <a:cs typeface="Times New Roman"/>
                <a:sym typeface="Wingdings"/>
              </a:rPr>
              <a:t>would cluster in a (narrow) peak</a:t>
            </a:r>
            <a:endParaRPr lang="en-US" dirty="0" smtClean="0">
              <a:latin typeface="Times New Roman"/>
              <a:ea typeface="Lucida Grande"/>
              <a:cs typeface="Times New Roman"/>
              <a:sym typeface="Wingdings"/>
            </a:endParaRPr>
          </a:p>
          <a:p>
            <a:pPr marL="742950" lvl="1" indent="-285750">
              <a:buFont typeface="Arial"/>
              <a:buChar char="•"/>
            </a:pPr>
            <a:r>
              <a:rPr lang="en-US" b="1" u="sng" dirty="0" smtClean="0">
                <a:solidFill>
                  <a:srgbClr val="000090"/>
                </a:solidFill>
                <a:effectLst/>
                <a:latin typeface="Times New Roman"/>
                <a:ea typeface="Lucida Grande"/>
                <a:cs typeface="Times New Roman"/>
              </a:rPr>
              <a:t>large signal-to-background ratio</a:t>
            </a:r>
            <a:r>
              <a:rPr lang="en-US" dirty="0" smtClean="0">
                <a:effectLst/>
                <a:latin typeface="Times New Roman"/>
                <a:ea typeface="Lucida Grande"/>
                <a:cs typeface="Times New Roman"/>
              </a:rPr>
              <a:t>: S/B ~ 1</a:t>
            </a:r>
            <a:endParaRPr lang="en-US" dirty="0" smtClean="0">
              <a:effectLst/>
              <a:latin typeface="Times New Roman"/>
              <a:cs typeface="Times New Roman"/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effectLst/>
                <a:latin typeface="Times New Roman"/>
                <a:cs typeface="Times New Roman"/>
                <a:sym typeface="Wingdings"/>
              </a:rPr>
              <a:t>4 leptons: </a:t>
            </a:r>
            <a:r>
              <a:rPr lang="en-US" dirty="0">
                <a:effectLst/>
                <a:latin typeface="Times New Roman"/>
                <a:cs typeface="Times New Roman"/>
              </a:rPr>
              <a:t>p</a:t>
            </a:r>
            <a:r>
              <a:rPr lang="en-US" baseline="-25000" dirty="0">
                <a:effectLst/>
                <a:latin typeface="Times New Roman"/>
                <a:cs typeface="Times New Roman"/>
              </a:rPr>
              <a:t>T</a:t>
            </a:r>
            <a:r>
              <a:rPr lang="en-US" baseline="30000" dirty="0">
                <a:effectLst/>
                <a:latin typeface="Times New Roman"/>
                <a:cs typeface="Times New Roman"/>
              </a:rPr>
              <a:t>1,2,3,4</a:t>
            </a:r>
            <a:r>
              <a:rPr lang="en-US" dirty="0">
                <a:effectLst/>
                <a:latin typeface="Times New Roman"/>
                <a:cs typeface="Times New Roman"/>
              </a:rPr>
              <a:t> &gt; 20,20,7,7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GeV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; m</a:t>
            </a:r>
            <a:r>
              <a:rPr lang="en-US" baseline="-25000" dirty="0" smtClean="0">
                <a:effectLst/>
                <a:latin typeface="Times New Roman"/>
                <a:cs typeface="Times New Roman"/>
              </a:rPr>
              <a:t>12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 =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m</a:t>
            </a:r>
            <a:r>
              <a:rPr lang="en-US" baseline="-25000" dirty="0" err="1" smtClean="0">
                <a:effectLst/>
                <a:latin typeface="Times New Roman"/>
                <a:cs typeface="Times New Roman"/>
              </a:rPr>
              <a:t>Z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 ± 15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GeV</a:t>
            </a:r>
            <a:r>
              <a:rPr lang="en-US" dirty="0">
                <a:effectLst/>
                <a:latin typeface="Times New Roman"/>
                <a:cs typeface="Times New Roman"/>
              </a:rPr>
              <a:t>;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 m</a:t>
            </a:r>
            <a:r>
              <a:rPr lang="en-US" baseline="-25000" dirty="0" smtClean="0">
                <a:effectLst/>
                <a:latin typeface="Times New Roman"/>
                <a:cs typeface="Times New Roman"/>
              </a:rPr>
              <a:t>34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 &gt; 15-60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GeV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 (depending on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m</a:t>
            </a:r>
            <a:r>
              <a:rPr lang="en-US" baseline="-25000" dirty="0" err="1" smtClean="0">
                <a:effectLst/>
                <a:latin typeface="Times New Roman"/>
                <a:cs typeface="Times New Roman"/>
              </a:rPr>
              <a:t>H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) [ATLAS]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effectLst/>
                <a:latin typeface="Times New Roman"/>
                <a:cs typeface="Times New Roman"/>
              </a:rPr>
              <a:t>Main backgrounds: </a:t>
            </a:r>
            <a:endParaRPr lang="en-US" dirty="0" smtClean="0">
              <a:latin typeface="Times New Roman"/>
              <a:cs typeface="Times New Roman"/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effectLst/>
                <a:latin typeface="Times New Roman"/>
                <a:ea typeface="Lucida Grande"/>
                <a:cs typeface="Times New Roman"/>
              </a:rPr>
              <a:t>ZZ</a:t>
            </a:r>
            <a:r>
              <a:rPr lang="en-US" baseline="30000" dirty="0" smtClean="0">
                <a:effectLst/>
                <a:latin typeface="Times New Roman"/>
                <a:ea typeface="Lucida Grande"/>
                <a:cs typeface="Times New Roman"/>
              </a:rPr>
              <a:t>(*)</a:t>
            </a:r>
            <a:r>
              <a:rPr lang="en-US" dirty="0" smtClean="0">
                <a:effectLst/>
                <a:latin typeface="Times New Roman"/>
                <a:ea typeface="Lucida Grande"/>
                <a:cs typeface="Times New Roman"/>
              </a:rPr>
              <a:t> (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irreducible)</a:t>
            </a:r>
            <a:endParaRPr lang="en-US" dirty="0" smtClean="0">
              <a:latin typeface="Times New Roman"/>
              <a:cs typeface="Times New Roman"/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 err="1" smtClean="0">
                <a:effectLst/>
                <a:latin typeface="Times New Roman"/>
                <a:cs typeface="Times New Roman"/>
                <a:sym typeface="Wingdings"/>
              </a:rPr>
              <a:t>m</a:t>
            </a:r>
            <a:r>
              <a:rPr lang="en-US" baseline="-25000" dirty="0" err="1" smtClean="0">
                <a:effectLst/>
                <a:latin typeface="Times New Roman"/>
                <a:cs typeface="Times New Roman"/>
                <a:sym typeface="Wingdings"/>
              </a:rPr>
              <a:t>H</a:t>
            </a:r>
            <a:r>
              <a:rPr lang="en-US" dirty="0" smtClean="0">
                <a:effectLst/>
                <a:latin typeface="Times New Roman"/>
                <a:cs typeface="Times New Roman"/>
                <a:sym typeface="Wingdings"/>
              </a:rPr>
              <a:t> </a:t>
            </a:r>
            <a:r>
              <a:rPr lang="en-US" dirty="0">
                <a:effectLst/>
                <a:latin typeface="Times New Roman"/>
                <a:cs typeface="Times New Roman"/>
                <a:sym typeface="Wingdings"/>
              </a:rPr>
              <a:t>&lt; </a:t>
            </a:r>
            <a:r>
              <a:rPr lang="en-US" dirty="0" smtClean="0">
                <a:effectLst/>
                <a:latin typeface="Times New Roman"/>
                <a:cs typeface="Times New Roman"/>
                <a:sym typeface="Wingdings"/>
              </a:rPr>
              <a:t>2m</a:t>
            </a:r>
            <a:r>
              <a:rPr lang="en-US" baseline="-25000" dirty="0" smtClean="0">
                <a:effectLst/>
                <a:latin typeface="Times New Roman"/>
                <a:cs typeface="Times New Roman"/>
                <a:sym typeface="Wingdings"/>
              </a:rPr>
              <a:t>Z </a:t>
            </a:r>
            <a:r>
              <a:rPr lang="en-US" dirty="0" smtClean="0">
                <a:effectLst/>
                <a:latin typeface="Times New Roman"/>
                <a:cs typeface="Times New Roman"/>
                <a:sym typeface="Wingdings"/>
              </a:rPr>
              <a:t>:</a:t>
            </a:r>
            <a:r>
              <a:rPr lang="en-US" baseline="-25000" dirty="0" smtClean="0">
                <a:effectLst/>
                <a:latin typeface="Times New Roman"/>
                <a:cs typeface="Times New Roman"/>
                <a:sym typeface="Wingdings"/>
              </a:rPr>
              <a:t>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Zbb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,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Z+jets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, </a:t>
            </a:r>
            <a:r>
              <a:rPr lang="en-US" dirty="0" err="1" smtClean="0">
                <a:effectLst/>
                <a:latin typeface="Times New Roman"/>
                <a:cs typeface="Times New Roman"/>
                <a:sym typeface="Wingdings"/>
              </a:rPr>
              <a:t>tt</a:t>
            </a:r>
            <a:r>
              <a:rPr lang="en-US" dirty="0" smtClean="0">
                <a:effectLst/>
                <a:latin typeface="Times New Roman"/>
                <a:cs typeface="Times New Roman"/>
                <a:sym typeface="Wingdings"/>
              </a:rPr>
              <a:t> 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with two leptons from </a:t>
            </a:r>
            <a:r>
              <a:rPr lang="en-US" i="1" dirty="0" smtClean="0">
                <a:effectLst/>
                <a:latin typeface="Times New Roman"/>
                <a:cs typeface="Times New Roman"/>
              </a:rPr>
              <a:t>b/q-jets </a:t>
            </a:r>
            <a:r>
              <a:rPr lang="en-US" i="1" dirty="0" err="1" smtClean="0">
                <a:effectLst/>
                <a:latin typeface="Times New Roman"/>
                <a:cs typeface="Times New Roman"/>
                <a:sym typeface="Wingdings"/>
              </a:rPr>
              <a:t></a:t>
            </a:r>
            <a:r>
              <a:rPr lang="en-US" i="1" dirty="0" smtClean="0">
                <a:effectLst/>
                <a:latin typeface="Times New Roman"/>
                <a:cs typeface="Times New Roman"/>
                <a:sym typeface="Wingdings"/>
              </a:rPr>
              <a:t> lepton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effectLst/>
                <a:latin typeface="Times New Roman"/>
                <a:cs typeface="Times New Roman"/>
                <a:sym typeface="Wingdings"/>
              </a:rPr>
              <a:t>Suppressed with 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isolation and impact parameter cuts on two softest leptons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effectLst/>
                <a:latin typeface="Times New Roman"/>
                <a:cs typeface="Times New Roman"/>
              </a:rPr>
              <a:t>Signal acceptance x efficiency: ~ 15 % for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m</a:t>
            </a:r>
            <a:r>
              <a:rPr lang="en-US" baseline="-25000" dirty="0" err="1" smtClean="0">
                <a:effectLst/>
                <a:latin typeface="Times New Roman"/>
                <a:cs typeface="Times New Roman"/>
              </a:rPr>
              <a:t>H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~ 125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GeV</a:t>
            </a:r>
            <a:endParaRPr lang="en-US" baseline="30000" dirty="0" smtClean="0">
              <a:effectLst/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3" y="4016553"/>
            <a:ext cx="8928993" cy="2339102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effectLst/>
                <a:latin typeface="Times New Roman"/>
                <a:cs typeface="Times New Roman"/>
              </a:rPr>
              <a:t>Crucial experimental aspects: </a:t>
            </a:r>
          </a:p>
          <a:p>
            <a:pPr marL="285750" indent="-285750">
              <a:buFont typeface="Wingdings" charset="2"/>
              <a:buChar char="q"/>
            </a:pPr>
            <a:r>
              <a:rPr lang="en-US" b="1" dirty="0" smtClean="0">
                <a:effectLst/>
                <a:latin typeface="Times New Roman"/>
                <a:cs typeface="Times New Roman"/>
              </a:rPr>
              <a:t>High lepton reconstruction and identification efficiency down to lowest </a:t>
            </a:r>
            <a:r>
              <a:rPr lang="en-US" b="1" dirty="0" err="1" smtClean="0">
                <a:effectLst/>
                <a:latin typeface="Times New Roman"/>
                <a:cs typeface="Times New Roman"/>
              </a:rPr>
              <a:t>p</a:t>
            </a:r>
            <a:r>
              <a:rPr lang="en-US" b="1" baseline="-25000" dirty="0" err="1" smtClean="0">
                <a:effectLst/>
                <a:latin typeface="Times New Roman"/>
                <a:cs typeface="Times New Roman"/>
              </a:rPr>
              <a:t>T</a:t>
            </a:r>
            <a:r>
              <a:rPr lang="en-US" b="1" baseline="-25000" dirty="0" smtClean="0">
                <a:effectLst/>
                <a:latin typeface="Times New Roman"/>
                <a:cs typeface="Times New Roman"/>
              </a:rPr>
              <a:t> </a:t>
            </a:r>
          </a:p>
          <a:p>
            <a:pPr marL="285750" indent="-285750">
              <a:buFont typeface="Wingdings" charset="2"/>
              <a:buChar char="q"/>
            </a:pPr>
            <a:r>
              <a:rPr lang="en-US" b="1" dirty="0" smtClean="0">
                <a:effectLst/>
                <a:latin typeface="Times New Roman"/>
                <a:cs typeface="Times New Roman"/>
              </a:rPr>
              <a:t>Good lepton energy/momentum resolution </a:t>
            </a:r>
          </a:p>
          <a:p>
            <a:pPr marL="285750" indent="-285750">
              <a:buFont typeface="Wingdings" charset="2"/>
              <a:buChar char="q"/>
            </a:pPr>
            <a:r>
              <a:rPr lang="en-US" b="1" dirty="0" smtClean="0">
                <a:effectLst/>
                <a:latin typeface="Times New Roman"/>
                <a:cs typeface="Times New Roman"/>
              </a:rPr>
              <a:t>Good control of reducible backgrounds (</a:t>
            </a:r>
            <a:r>
              <a:rPr lang="en-US" b="1" dirty="0" err="1" smtClean="0">
                <a:effectLst/>
                <a:latin typeface="Times New Roman"/>
                <a:cs typeface="Times New Roman"/>
              </a:rPr>
              <a:t>Zbb</a:t>
            </a:r>
            <a:r>
              <a:rPr lang="en-US" b="1" dirty="0" smtClean="0">
                <a:effectLst/>
                <a:latin typeface="Times New Roman"/>
                <a:cs typeface="Times New Roman"/>
              </a:rPr>
              <a:t>, </a:t>
            </a:r>
            <a:r>
              <a:rPr lang="en-US" b="1" dirty="0" err="1" smtClean="0">
                <a:effectLst/>
                <a:latin typeface="Times New Roman"/>
                <a:cs typeface="Times New Roman"/>
              </a:rPr>
              <a:t>Z+jets</a:t>
            </a:r>
            <a:r>
              <a:rPr lang="en-US" b="1" dirty="0" smtClean="0">
                <a:effectLst/>
                <a:latin typeface="Times New Roman"/>
                <a:cs typeface="Times New Roman"/>
              </a:rPr>
              <a:t>, </a:t>
            </a:r>
            <a:r>
              <a:rPr lang="en-US" b="1" dirty="0" err="1" smtClean="0">
                <a:effectLst/>
                <a:latin typeface="Times New Roman"/>
                <a:cs typeface="Times New Roman"/>
              </a:rPr>
              <a:t>tt</a:t>
            </a:r>
            <a:r>
              <a:rPr lang="en-US" b="1" dirty="0" smtClean="0">
                <a:effectLst/>
                <a:latin typeface="Times New Roman"/>
                <a:cs typeface="Times New Roman"/>
              </a:rPr>
              <a:t>) in low-mass region: </a:t>
            </a:r>
          </a:p>
          <a:p>
            <a:r>
              <a:rPr lang="en-US" b="1" dirty="0" smtClean="0">
                <a:effectLst/>
                <a:latin typeface="Times New Roman"/>
                <a:cs typeface="Times New Roman"/>
              </a:rPr>
              <a:t>    </a:t>
            </a: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 cannot rely on MC alone (theoretical uncertainties, b/</a:t>
            </a:r>
            <a:r>
              <a:rPr lang="en-US" b="1" dirty="0">
                <a:effectLst/>
                <a:latin typeface="Times New Roman"/>
                <a:cs typeface="Times New Roman"/>
                <a:sym typeface="Wingdings"/>
              </a:rPr>
              <a:t>q</a:t>
            </a: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-jet  l modeling, ..)</a:t>
            </a:r>
          </a:p>
          <a:p>
            <a:r>
              <a:rPr lang="en-US" b="1" dirty="0">
                <a:effectLst/>
                <a:latin typeface="Times New Roman"/>
                <a:cs typeface="Times New Roman"/>
                <a:sym typeface="Wingdings"/>
              </a:rPr>
              <a:t> </a:t>
            </a: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    need to compare MC to data in background-enriched control regions (but: low statistics ..)</a:t>
            </a:r>
            <a:endParaRPr lang="en-US" b="1" dirty="0" smtClean="0">
              <a:effectLst/>
              <a:latin typeface="Times New Roman"/>
              <a:cs typeface="Times New Roman"/>
            </a:endParaRPr>
          </a:p>
          <a:p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 Conservative/stringent </a:t>
            </a:r>
            <a:r>
              <a:rPr lang="en-US" b="1" dirty="0" err="1" smtClean="0">
                <a:effectLst/>
                <a:latin typeface="Times New Roman"/>
                <a:cs typeface="Times New Roman"/>
                <a:sym typeface="Wingdings"/>
              </a:rPr>
              <a:t>p</a:t>
            </a:r>
            <a:r>
              <a:rPr lang="en-US" b="1" baseline="-25000" dirty="0" err="1" smtClean="0">
                <a:effectLst/>
                <a:latin typeface="Times New Roman"/>
                <a:cs typeface="Times New Roman"/>
                <a:sym typeface="Wingdings"/>
              </a:rPr>
              <a:t>T</a:t>
            </a: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 and m(</a:t>
            </a:r>
            <a:r>
              <a:rPr lang="en-US" b="1" dirty="0" err="1" smtClean="0">
                <a:effectLst/>
                <a:latin typeface="Times New Roman"/>
                <a:cs typeface="Times New Roman"/>
                <a:sym typeface="Wingdings"/>
              </a:rPr>
              <a:t>ll</a:t>
            </a: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) cuts used at this stage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8538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6" name="Picture 5" descr="Efficiency_seminar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618248" y="0"/>
            <a:ext cx="4507992" cy="305714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314572" y="3514441"/>
            <a:ext cx="3433892" cy="329893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3" name="Picture 2" descr="pilup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7471" y="3702794"/>
            <a:ext cx="4484529" cy="311058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323528" y="1042260"/>
            <a:ext cx="4056319" cy="646331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Identification efficiency from </a:t>
            </a:r>
          </a:p>
          <a:p>
            <a:r>
              <a:rPr lang="en-US" dirty="0" smtClean="0">
                <a:effectLst/>
              </a:rPr>
              <a:t>J/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ψ</a:t>
            </a:r>
            <a:r>
              <a:rPr lang="en-US" dirty="0" smtClean="0">
                <a:effectLst/>
              </a:rPr>
              <a:t> </a:t>
            </a:r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 err="1" smtClean="0">
                <a:effectLst/>
                <a:sym typeface="Wingdings"/>
              </a:rPr>
              <a:t>ee</a:t>
            </a:r>
            <a:r>
              <a:rPr lang="en-US" dirty="0" smtClean="0">
                <a:effectLst/>
                <a:sym typeface="Wingdings"/>
              </a:rPr>
              <a:t>, W  </a:t>
            </a:r>
            <a:r>
              <a:rPr lang="en-US" dirty="0" err="1" smtClean="0">
                <a:effectLst/>
                <a:sym typeface="Wingdings"/>
              </a:rPr>
              <a:t>e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ν</a:t>
            </a:r>
            <a:r>
              <a:rPr lang="en-US" dirty="0" smtClean="0">
                <a:effectLst/>
                <a:sym typeface="Wingdings"/>
              </a:rPr>
              <a:t>, Z </a:t>
            </a:r>
            <a:r>
              <a:rPr lang="en-US" dirty="0" err="1" smtClean="0">
                <a:effectLst/>
                <a:sym typeface="Wingdings"/>
              </a:rPr>
              <a:t>ee</a:t>
            </a:r>
            <a:r>
              <a:rPr lang="en-US" dirty="0" smtClean="0">
                <a:effectLst/>
                <a:sym typeface="Wingdings"/>
              </a:rPr>
              <a:t> data samples</a:t>
            </a:r>
          </a:p>
        </p:txBody>
      </p:sp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395536" y="1771052"/>
            <a:ext cx="3852136" cy="584776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 smtClean="0">
                <a:effectLst/>
              </a:rPr>
              <a:t>Crucial to understand low-</a:t>
            </a:r>
            <a:r>
              <a:rPr lang="en-US" dirty="0" err="1" smtClean="0">
                <a:effectLst/>
              </a:rPr>
              <a:t>p</a:t>
            </a:r>
            <a:r>
              <a:rPr lang="en-US" baseline="-25000" dirty="0" err="1" smtClean="0">
                <a:effectLst/>
              </a:rPr>
              <a:t>T</a:t>
            </a:r>
            <a:r>
              <a:rPr lang="en-US" dirty="0" smtClean="0">
                <a:effectLst/>
              </a:rPr>
              <a:t> electrons </a:t>
            </a:r>
          </a:p>
          <a:p>
            <a:r>
              <a:rPr lang="en-US" dirty="0" smtClean="0">
                <a:effectLst/>
              </a:rPr>
              <a:t>(affected by material) with data </a:t>
            </a:r>
            <a:endParaRPr lang="en-US" dirty="0">
              <a:effectLst/>
            </a:endParaRPr>
          </a:p>
        </p:txBody>
      </p:sp>
      <p:sp>
        <p:nvSpPr>
          <p:cNvPr id="17" name="TextBox 19"/>
          <p:cNvSpPr txBox="1">
            <a:spLocks noChangeArrowheads="1"/>
          </p:cNvSpPr>
          <p:nvPr/>
        </p:nvSpPr>
        <p:spPr bwMode="auto">
          <a:xfrm>
            <a:off x="51057" y="2852936"/>
            <a:ext cx="4764846" cy="830997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  <a:effectLst/>
              </a:rPr>
              <a:t>Variation of electron efficiency with 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pile-up </a:t>
            </a:r>
            <a:r>
              <a:rPr lang="en-US" dirty="0">
                <a:solidFill>
                  <a:srgbClr val="000000"/>
                </a:solidFill>
                <a:effectLst/>
              </a:rPr>
              <a:t>(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cuts not re-tuned yet) well modeled by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simulation: from </a:t>
            </a:r>
            <a:r>
              <a:rPr lang="en-US" dirty="0">
                <a:solidFill>
                  <a:srgbClr val="000000"/>
                </a:solidFill>
                <a:effectLst/>
              </a:rPr>
              <a:t>Z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 </a:t>
            </a:r>
            <a:r>
              <a:rPr lang="en-US" dirty="0" err="1">
                <a:solidFill>
                  <a:srgbClr val="000000"/>
                </a:solidFill>
                <a:effectLst/>
                <a:sym typeface="Wingdings"/>
              </a:rPr>
              <a:t>ee</a:t>
            </a:r>
            <a:r>
              <a:rPr lang="en-US" dirty="0">
                <a:solidFill>
                  <a:srgbClr val="000000"/>
                </a:solidFill>
                <a:effectLst/>
                <a:sym typeface="Wingdings"/>
              </a:rPr>
              <a:t> data and MC 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samples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  </a:t>
            </a:r>
            <a:endParaRPr lang="en-US" dirty="0">
              <a:solidFill>
                <a:srgbClr val="000000"/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72608" y="3060248"/>
            <a:ext cx="3275856" cy="584776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H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 4</a:t>
            </a:r>
            <a:r>
              <a:rPr lang="en-US" dirty="0">
                <a:solidFill>
                  <a:srgbClr val="000000"/>
                </a:solidFill>
                <a:effectLst/>
                <a:latin typeface="Comic Sans MS"/>
                <a:ea typeface="Lucida Grande"/>
                <a:cs typeface="Lucida Grande"/>
                <a:sym typeface="Wingdings"/>
              </a:rPr>
              <a:t>e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 mass resolution: 2.5 </a:t>
            </a:r>
            <a:r>
              <a:rPr lang="en-US" dirty="0" err="1" smtClean="0">
                <a:solidFill>
                  <a:srgbClr val="000000"/>
                </a:solidFill>
                <a:effectLst/>
                <a:sym typeface="Wingdings"/>
              </a:rPr>
              <a:t>GeV</a:t>
            </a:r>
            <a:endParaRPr lang="en-US" dirty="0" smtClean="0">
              <a:solidFill>
                <a:srgbClr val="000000"/>
              </a:solidFill>
              <a:effectLst/>
              <a:sym typeface="Wingdings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Event fraction in ±2</a:t>
            </a:r>
            <a:r>
              <a:rPr lang="en-US" dirty="0" smtClean="0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</a:rPr>
              <a:t>σ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: ~ 82%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4088" y="5672281"/>
            <a:ext cx="1975796" cy="276999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effectLst/>
                <a:sym typeface="Wingdings"/>
              </a:rPr>
              <a:t>N</a:t>
            </a:r>
            <a:r>
              <a:rPr lang="en-US" sz="1200" dirty="0" smtClean="0">
                <a:solidFill>
                  <a:srgbClr val="000000"/>
                </a:solidFill>
                <a:effectLst/>
                <a:sym typeface="Wingdings"/>
              </a:rPr>
              <a:t>o </a:t>
            </a:r>
            <a:r>
              <a:rPr lang="en-US" sz="1200" dirty="0">
                <a:solidFill>
                  <a:srgbClr val="000000"/>
                </a:solidFill>
                <a:effectLst/>
                <a:sym typeface="Wingdings"/>
              </a:rPr>
              <a:t>Z-mass </a:t>
            </a:r>
            <a:r>
              <a:rPr lang="en-US" sz="1200" dirty="0" smtClean="0">
                <a:solidFill>
                  <a:srgbClr val="000000"/>
                </a:solidFill>
                <a:effectLst/>
                <a:sym typeface="Wingdings"/>
              </a:rPr>
              <a:t>fit constraint</a:t>
            </a:r>
            <a:endParaRPr lang="en-US" sz="1200" dirty="0">
              <a:solidFill>
                <a:srgbClr val="000000"/>
              </a:solidFill>
              <a:effectLst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10855" y="369332"/>
            <a:ext cx="4607393" cy="538609"/>
          </a:xfrm>
          <a:prstGeom prst="rect">
            <a:avLst/>
          </a:prstGeom>
          <a:solidFill>
            <a:srgbClr val="99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 dirty="0" smtClean="0">
                <a:effectLst/>
                <a:latin typeface="Times New Roman"/>
                <a:cs typeface="Times New Roman"/>
              </a:rPr>
              <a:t>ATLAS: Electron performance</a:t>
            </a:r>
            <a:endParaRPr lang="en-US" sz="2800" dirty="0">
              <a:effectLst/>
              <a:latin typeface="Times New Roman"/>
              <a:cs typeface="Times New Roman"/>
            </a:endParaRPr>
          </a:p>
        </p:txBody>
      </p:sp>
      <p:sp>
        <p:nvSpPr>
          <p:cNvPr id="13" name="TextBox 19"/>
          <p:cNvSpPr txBox="1">
            <a:spLocks noChangeArrowheads="1"/>
          </p:cNvSpPr>
          <p:nvPr/>
        </p:nvSpPr>
        <p:spPr bwMode="auto">
          <a:xfrm>
            <a:off x="7013273" y="1124744"/>
            <a:ext cx="2057656" cy="69249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300" dirty="0">
                <a:effectLst/>
              </a:rPr>
              <a:t>S</a:t>
            </a:r>
            <a:r>
              <a:rPr lang="en-US" sz="1300" dirty="0" smtClean="0">
                <a:effectLst/>
              </a:rPr>
              <a:t>ystematic uncertainty:</a:t>
            </a:r>
          </a:p>
          <a:p>
            <a:r>
              <a:rPr lang="en-US" sz="1300" dirty="0" smtClean="0">
                <a:effectLst/>
              </a:rPr>
              <a:t>6%    (p</a:t>
            </a:r>
            <a:r>
              <a:rPr lang="en-US" sz="1300" baseline="-25000" dirty="0" smtClean="0">
                <a:effectLst/>
              </a:rPr>
              <a:t>T</a:t>
            </a:r>
            <a:r>
              <a:rPr lang="en-US" sz="1300" dirty="0" smtClean="0">
                <a:effectLst/>
              </a:rPr>
              <a:t>~7 </a:t>
            </a:r>
            <a:r>
              <a:rPr lang="en-US" sz="1300" dirty="0" err="1" smtClean="0">
                <a:effectLst/>
              </a:rPr>
              <a:t>GeV</a:t>
            </a:r>
            <a:r>
              <a:rPr lang="en-US" sz="1300" dirty="0" smtClean="0">
                <a:effectLst/>
              </a:rPr>
              <a:t>)  </a:t>
            </a:r>
          </a:p>
          <a:p>
            <a:r>
              <a:rPr lang="en-US" sz="1300" dirty="0" smtClean="0">
                <a:effectLst/>
              </a:rPr>
              <a:t>&lt; 2 % (p</a:t>
            </a:r>
            <a:r>
              <a:rPr lang="en-US" sz="1300" baseline="-25000" dirty="0" smtClean="0">
                <a:effectLst/>
              </a:rPr>
              <a:t>T</a:t>
            </a:r>
            <a:r>
              <a:rPr lang="en-US" sz="1300" dirty="0" smtClean="0">
                <a:effectLst/>
              </a:rPr>
              <a:t>~50 </a:t>
            </a:r>
            <a:r>
              <a:rPr lang="en-US" sz="1300" dirty="0" err="1" smtClean="0">
                <a:effectLst/>
              </a:rPr>
              <a:t>GeV</a:t>
            </a:r>
            <a:r>
              <a:rPr lang="en-US" sz="1300" dirty="0" smtClean="0">
                <a:effectLst/>
              </a:rPr>
              <a:t>) </a:t>
            </a:r>
            <a:endParaRPr lang="en-US" sz="1300" dirty="0">
              <a:effectLst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6537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Model Higgs phenomenology: see lectures by Giulia </a:t>
            </a:r>
            <a:r>
              <a:rPr lang="en-US" dirty="0" err="1" smtClean="0"/>
              <a:t>Zanderighi</a:t>
            </a:r>
            <a:endParaRPr lang="en-US" dirty="0" smtClean="0"/>
          </a:p>
          <a:p>
            <a:r>
              <a:rPr lang="en-US" dirty="0" smtClean="0"/>
              <a:t>SM Higgs searches at LHC:</a:t>
            </a:r>
          </a:p>
          <a:p>
            <a:pPr lvl="1"/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γγ </a:t>
            </a:r>
          </a:p>
          <a:p>
            <a:pPr lvl="1"/>
            <a:r>
              <a:rPr lang="en-US" dirty="0" smtClean="0">
                <a:sym typeface="Wingdings"/>
              </a:rPr>
              <a:t>H </a:t>
            </a:r>
            <a:r>
              <a:rPr lang="en-US" dirty="0" err="1" smtClean="0">
                <a:sym typeface="Wingdings"/>
              </a:rPr>
              <a:t>ττ</a:t>
            </a:r>
            <a:r>
              <a:rPr lang="en-US" dirty="0" smtClean="0">
                <a:sym typeface="Wingdings"/>
              </a:rPr>
              <a:t>, bb</a:t>
            </a:r>
          </a:p>
          <a:p>
            <a:pPr lvl="1"/>
            <a:r>
              <a:rPr lang="en-US" dirty="0" smtClean="0">
                <a:sym typeface="Wingdings"/>
              </a:rPr>
              <a:t>HWW</a:t>
            </a:r>
            <a:r>
              <a:rPr lang="en-US" baseline="30000" dirty="0" smtClean="0">
                <a:sym typeface="Wingdings"/>
              </a:rPr>
              <a:t>(*)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HZZ</a:t>
            </a:r>
            <a:r>
              <a:rPr lang="en-US" baseline="30000" dirty="0" smtClean="0">
                <a:sym typeface="Wingdings"/>
              </a:rPr>
              <a:t>(*)</a:t>
            </a:r>
          </a:p>
          <a:p>
            <a:r>
              <a:rPr lang="en-US" dirty="0" smtClean="0">
                <a:sym typeface="Wingdings"/>
              </a:rPr>
              <a:t>Perspectives</a:t>
            </a:r>
          </a:p>
          <a:p>
            <a:pPr lvl="1"/>
            <a:endParaRPr lang="en-US" dirty="0" smtClean="0"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pic>
        <p:nvPicPr>
          <p:cNvPr id="4" name="Picture 3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508104" y="3496641"/>
            <a:ext cx="3487780" cy="3316735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3" name="Group 17"/>
          <p:cNvGrpSpPr/>
          <p:nvPr/>
        </p:nvGrpSpPr>
        <p:grpSpPr>
          <a:xfrm>
            <a:off x="-184789" y="1779932"/>
            <a:ext cx="4752528" cy="3667348"/>
            <a:chOff x="4381500" y="-50800"/>
            <a:chExt cx="4752528" cy="3667348"/>
          </a:xfrm>
        </p:grpSpPr>
        <p:pic>
          <p:nvPicPr>
            <p:cNvPr id="19" name="Picture 18" descr="ZID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4891212" y="307188"/>
              <a:ext cx="4242816" cy="2877312"/>
            </a:xfrm>
            <a:prstGeom prst="rect">
              <a:avLst/>
            </a:prstGeom>
            <a:ln w="9525" cmpd="sng">
              <a:solidFill>
                <a:schemeClr val="tx1"/>
              </a:solidFill>
            </a:ln>
          </p:spPr>
        </p:pic>
        <p:sp>
          <p:nvSpPr>
            <p:cNvPr id="20" name="TextBox 19"/>
            <p:cNvSpPr txBox="1">
              <a:spLocks noChangeArrowheads="1"/>
            </p:cNvSpPr>
            <p:nvPr/>
          </p:nvSpPr>
          <p:spPr bwMode="auto">
            <a:xfrm>
              <a:off x="5533628" y="53023"/>
              <a:ext cx="3148030" cy="323165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500" dirty="0" smtClean="0">
                  <a:solidFill>
                    <a:srgbClr val="000000"/>
                  </a:solidFill>
                  <a:effectLst/>
                </a:rPr>
                <a:t>Improving </a:t>
              </a:r>
              <a:r>
                <a:rPr lang="en-US" sz="1500" dirty="0" err="1" smtClean="0">
                  <a:solidFill>
                    <a:srgbClr val="000000"/>
                  </a:solidFill>
                  <a:effectLst/>
                </a:rPr>
                <a:t>Z</a:t>
              </a:r>
              <a:r>
                <a:rPr lang="en-US" sz="1500" dirty="0" err="1" smtClean="0">
                  <a:solidFill>
                    <a:srgbClr val="000000"/>
                  </a:solidFill>
                  <a:effectLst/>
                  <a:sym typeface="Wingdings"/>
                </a:rPr>
                <a:t></a:t>
              </a:r>
              <a:r>
                <a:rPr lang="en-US" sz="1500" dirty="0" err="1" smtClean="0">
                  <a:solidFill>
                    <a:srgbClr val="000000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μμ</a:t>
              </a:r>
              <a:r>
                <a:rPr lang="en-US" sz="1500" dirty="0" smtClean="0">
                  <a:solidFill>
                    <a:srgbClr val="000000"/>
                  </a:solidFill>
                  <a:effectLst/>
                  <a:sym typeface="Wingdings"/>
                </a:rPr>
                <a:t> mass resolution</a:t>
              </a:r>
              <a:endParaRPr lang="en-US" sz="1300" dirty="0"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16767" y="2924051"/>
              <a:ext cx="2710999" cy="6924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solidFill>
                    <a:schemeClr val="bg1">
                      <a:lumMod val="50000"/>
                    </a:schemeClr>
                  </a:solidFill>
                  <a:effectLst/>
                </a:rPr>
                <a:t>MC (perfect): 2.31</a:t>
              </a:r>
              <a:r>
                <a:rPr lang="en-US" sz="1100" dirty="0" smtClean="0">
                  <a:solidFill>
                    <a:schemeClr val="bg1">
                      <a:lumMod val="50000"/>
                    </a:schemeClr>
                  </a:solidFill>
                  <a:effectLst/>
                </a:rPr>
                <a:t>±.01 </a:t>
              </a:r>
              <a:r>
                <a:rPr lang="en-US" sz="1300" dirty="0" err="1" smtClean="0">
                  <a:solidFill>
                    <a:schemeClr val="bg1">
                      <a:lumMod val="50000"/>
                    </a:schemeClr>
                  </a:solidFill>
                  <a:effectLst/>
                </a:rPr>
                <a:t>GeV</a:t>
              </a:r>
              <a:endParaRPr lang="en-US" sz="1300" dirty="0">
                <a:solidFill>
                  <a:schemeClr val="bg1">
                    <a:lumMod val="50000"/>
                  </a:schemeClr>
                </a:solidFill>
                <a:effectLst/>
              </a:endParaRPr>
            </a:p>
            <a:p>
              <a:r>
                <a:rPr lang="en-US" sz="1300" dirty="0" smtClean="0">
                  <a:effectLst/>
                </a:rPr>
                <a:t>Data Spring 2011  : 2.89</a:t>
              </a:r>
              <a:r>
                <a:rPr lang="en-US" sz="1100" dirty="0">
                  <a:effectLst/>
                </a:rPr>
                <a:t>±.01 </a:t>
              </a:r>
              <a:r>
                <a:rPr lang="en-US" sz="1100" dirty="0" smtClean="0">
                  <a:effectLst/>
                </a:rPr>
                <a:t> </a:t>
              </a:r>
              <a:r>
                <a:rPr lang="en-US" sz="1300" dirty="0" err="1" smtClean="0">
                  <a:effectLst/>
                </a:rPr>
                <a:t>GeV</a:t>
              </a:r>
              <a:endParaRPr lang="en-US" sz="1300" dirty="0" smtClean="0">
                <a:effectLst/>
              </a:endParaRPr>
            </a:p>
            <a:p>
              <a:r>
                <a:rPr lang="en-US" sz="1300" dirty="0">
                  <a:solidFill>
                    <a:srgbClr val="CC0000"/>
                  </a:solidFill>
                  <a:effectLst/>
                </a:rPr>
                <a:t>D</a:t>
              </a:r>
              <a:r>
                <a:rPr lang="en-US" sz="1300" dirty="0" smtClean="0">
                  <a:solidFill>
                    <a:srgbClr val="CC0000"/>
                  </a:solidFill>
                  <a:effectLst/>
                </a:rPr>
                <a:t>ata Summer 2011: 2.45</a:t>
              </a:r>
              <a:r>
                <a:rPr lang="en-US" sz="1100" dirty="0">
                  <a:solidFill>
                    <a:srgbClr val="CC0000"/>
                  </a:solidFill>
                  <a:effectLst/>
                </a:rPr>
                <a:t>±.01 </a:t>
              </a:r>
              <a:r>
                <a:rPr lang="en-US" sz="1100" dirty="0" smtClean="0">
                  <a:solidFill>
                    <a:srgbClr val="CC0000"/>
                  </a:solidFill>
                  <a:effectLst/>
                </a:rPr>
                <a:t> </a:t>
              </a:r>
              <a:r>
                <a:rPr lang="en-US" sz="1300" dirty="0" err="1" smtClean="0">
                  <a:solidFill>
                    <a:srgbClr val="CC0000"/>
                  </a:solidFill>
                  <a:effectLst/>
                </a:rPr>
                <a:t>GeV</a:t>
              </a:r>
              <a:endParaRPr lang="en-US" sz="1300" dirty="0">
                <a:solidFill>
                  <a:srgbClr val="CC0000"/>
                </a:solidFill>
                <a:effectLst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81500" y="-50800"/>
              <a:ext cx="1846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 smtClean="0">
                <a:effectLst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523623" y="5503366"/>
            <a:ext cx="2088232" cy="1077218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</a:rPr>
              <a:t>H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 4</a:t>
            </a:r>
            <a:r>
              <a:rPr lang="en-US" dirty="0" smtClean="0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μ</a:t>
            </a:r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 mass 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  <a:sym typeface="Wingdings"/>
              </a:rPr>
              <a:t>resolution: ~2 </a:t>
            </a:r>
            <a:r>
              <a:rPr lang="en-US" dirty="0" err="1" smtClean="0">
                <a:solidFill>
                  <a:srgbClr val="000000"/>
                </a:solidFill>
                <a:effectLst/>
                <a:sym typeface="Wingdings"/>
              </a:rPr>
              <a:t>GeV</a:t>
            </a:r>
            <a:endParaRPr lang="en-US" dirty="0" smtClean="0">
              <a:solidFill>
                <a:srgbClr val="000000"/>
              </a:solidFill>
              <a:effectLst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Event fraction </a:t>
            </a:r>
          </a:p>
          <a:p>
            <a:r>
              <a:rPr lang="en-US" dirty="0" smtClean="0">
                <a:solidFill>
                  <a:srgbClr val="000000"/>
                </a:solidFill>
                <a:effectLst/>
              </a:rPr>
              <a:t>in ±2</a:t>
            </a:r>
            <a:r>
              <a:rPr lang="en-US" dirty="0" smtClean="0">
                <a:solidFill>
                  <a:srgbClr val="000000"/>
                </a:solidFill>
                <a:effectLst/>
                <a:latin typeface="Lucida Grande"/>
                <a:ea typeface="Lucida Grande"/>
                <a:cs typeface="Lucida Grande"/>
              </a:rPr>
              <a:t>σ</a:t>
            </a:r>
            <a:r>
              <a:rPr lang="en-US" dirty="0" smtClean="0">
                <a:solidFill>
                  <a:srgbClr val="000000"/>
                </a:solidFill>
                <a:effectLst/>
              </a:rPr>
              <a:t>: ~ 85%</a:t>
            </a:r>
          </a:p>
        </p:txBody>
      </p:sp>
      <p:grpSp>
        <p:nvGrpSpPr>
          <p:cNvPr id="5" name="Group 7"/>
          <p:cNvGrpSpPr/>
          <p:nvPr/>
        </p:nvGrpSpPr>
        <p:grpSpPr>
          <a:xfrm>
            <a:off x="4788024" y="51301"/>
            <a:ext cx="4104456" cy="3377699"/>
            <a:chOff x="5004048" y="3312778"/>
            <a:chExt cx="4104456" cy="3377699"/>
          </a:xfrm>
        </p:grpSpPr>
        <p:pic>
          <p:nvPicPr>
            <p:cNvPr id="6" name="Picture 5" descr="Untitled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5004048" y="3651701"/>
              <a:ext cx="4093557" cy="303877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5391940" y="3312778"/>
              <a:ext cx="3716564" cy="569387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500" dirty="0" err="1" smtClean="0">
                  <a:solidFill>
                    <a:srgbClr val="000000"/>
                  </a:solidFill>
                  <a:effectLst/>
                </a:rPr>
                <a:t>Muon</a:t>
              </a:r>
              <a:r>
                <a:rPr lang="en-US" sz="1500" dirty="0" smtClean="0">
                  <a:solidFill>
                    <a:srgbClr val="000000"/>
                  </a:solidFill>
                  <a:effectLst/>
                </a:rPr>
                <a:t> (calorimetric) isolation efficiency </a:t>
              </a:r>
            </a:p>
            <a:p>
              <a:r>
                <a:rPr lang="en-US" sz="1500" dirty="0" smtClean="0">
                  <a:solidFill>
                    <a:srgbClr val="000000"/>
                  </a:solidFill>
                  <a:effectLst/>
                </a:rPr>
                <a:t>from </a:t>
              </a:r>
              <a:r>
                <a:rPr lang="en-US" sz="1500" dirty="0" err="1" smtClean="0">
                  <a:solidFill>
                    <a:srgbClr val="000000"/>
                  </a:solidFill>
                  <a:effectLst/>
                </a:rPr>
                <a:t>Z</a:t>
              </a:r>
              <a:r>
                <a:rPr lang="en-US" sz="1500" dirty="0" err="1" smtClean="0">
                  <a:solidFill>
                    <a:srgbClr val="000000"/>
                  </a:solidFill>
                  <a:effectLst/>
                  <a:sym typeface="Wingdings"/>
                </a:rPr>
                <a:t></a:t>
              </a:r>
              <a:r>
                <a:rPr lang="en-US" sz="1500" dirty="0" err="1" smtClean="0">
                  <a:solidFill>
                    <a:srgbClr val="000000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μμ</a:t>
              </a:r>
              <a:r>
                <a:rPr lang="en-US" sz="1500" dirty="0" smtClean="0">
                  <a:solidFill>
                    <a:srgbClr val="000000"/>
                  </a:solidFill>
                  <a:effectLst/>
                  <a:sym typeface="Wingdings"/>
                </a:rPr>
                <a:t> </a:t>
              </a:r>
              <a:r>
                <a:rPr lang="en-US" dirty="0" smtClean="0">
                  <a:solidFill>
                    <a:srgbClr val="000000"/>
                  </a:solidFill>
                  <a:effectLst/>
                  <a:sym typeface="Wingdings"/>
                </a:rPr>
                <a:t>events in data and MC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14663" y="1074848"/>
            <a:ext cx="3811961" cy="58477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effectLst/>
              </a:rPr>
              <a:t>Muon</a:t>
            </a:r>
            <a:r>
              <a:rPr lang="en-US" dirty="0" smtClean="0">
                <a:effectLst/>
              </a:rPr>
              <a:t> reconstruction efficiency &gt; 95%</a:t>
            </a:r>
          </a:p>
          <a:p>
            <a:r>
              <a:rPr lang="en-US" dirty="0">
                <a:effectLst/>
              </a:rPr>
              <a:t>o</a:t>
            </a:r>
            <a:r>
              <a:rPr lang="en-US" dirty="0" smtClean="0">
                <a:effectLst/>
              </a:rPr>
              <a:t>ver 4 &lt; p &lt; 100 </a:t>
            </a:r>
            <a:r>
              <a:rPr lang="en-US" dirty="0" err="1" smtClean="0">
                <a:effectLst/>
              </a:rPr>
              <a:t>GeV</a:t>
            </a:r>
            <a:endParaRPr lang="en-US" dirty="0" smtClean="0">
              <a:effectLst/>
            </a:endParaRPr>
          </a:p>
        </p:txBody>
      </p:sp>
      <p:sp>
        <p:nvSpPr>
          <p:cNvPr id="15" name="TextBox 19"/>
          <p:cNvSpPr txBox="1">
            <a:spLocks noChangeArrowheads="1"/>
          </p:cNvSpPr>
          <p:nvPr/>
        </p:nvSpPr>
        <p:spPr bwMode="auto">
          <a:xfrm>
            <a:off x="195987" y="390224"/>
            <a:ext cx="4153401" cy="523220"/>
          </a:xfrm>
          <a:prstGeom prst="rect">
            <a:avLst/>
          </a:prstGeom>
          <a:solidFill>
            <a:srgbClr val="99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 dirty="0" smtClean="0">
                <a:effectLst/>
                <a:latin typeface="Times New Roman"/>
                <a:cs typeface="Times New Roman"/>
              </a:rPr>
              <a:t>ATLAS </a:t>
            </a:r>
            <a:r>
              <a:rPr lang="en-US" sz="2800" dirty="0" err="1" smtClean="0">
                <a:effectLst/>
                <a:latin typeface="Times New Roman"/>
                <a:cs typeface="Times New Roman"/>
              </a:rPr>
              <a:t>Muon</a:t>
            </a:r>
            <a:r>
              <a:rPr lang="en-US" sz="2800" dirty="0" smtClean="0">
                <a:effectLst/>
                <a:latin typeface="Times New Roman"/>
                <a:cs typeface="Times New Roman"/>
              </a:rPr>
              <a:t> performance</a:t>
            </a:r>
            <a:endParaRPr lang="en-US" sz="2800" dirty="0">
              <a:effectLst/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24128" y="4736177"/>
            <a:ext cx="1975796" cy="276999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effectLst/>
                <a:sym typeface="Wingdings"/>
              </a:rPr>
              <a:t>N</a:t>
            </a:r>
            <a:r>
              <a:rPr lang="en-US" sz="1200" dirty="0" smtClean="0">
                <a:solidFill>
                  <a:srgbClr val="000000"/>
                </a:solidFill>
                <a:effectLst/>
                <a:sym typeface="Wingdings"/>
              </a:rPr>
              <a:t>o </a:t>
            </a:r>
            <a:r>
              <a:rPr lang="en-US" sz="1200" dirty="0">
                <a:solidFill>
                  <a:srgbClr val="000000"/>
                </a:solidFill>
                <a:effectLst/>
                <a:sym typeface="Wingdings"/>
              </a:rPr>
              <a:t>Z-mass </a:t>
            </a:r>
            <a:r>
              <a:rPr lang="en-US" sz="1200" dirty="0" smtClean="0">
                <a:solidFill>
                  <a:srgbClr val="000000"/>
                </a:solidFill>
                <a:effectLst/>
                <a:sym typeface="Wingdings"/>
              </a:rPr>
              <a:t>fit constraint</a:t>
            </a:r>
            <a:endParaRPr lang="en-US" sz="1200" dirty="0">
              <a:solidFill>
                <a:srgbClr val="000000"/>
              </a:solidFill>
              <a:effectLst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42312" y="6580584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9598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9852-rho-phi-HZZ4L.png"/>
          <p:cNvPicPr>
            <a:picLocks noChangeAspect="1"/>
          </p:cNvPicPr>
          <p:nvPr/>
        </p:nvPicPr>
        <p:blipFill>
          <a:blip r:embed="rId2"/>
          <a:srcRect t="5794" b="5515"/>
          <a:stretch>
            <a:fillRect/>
          </a:stretch>
        </p:blipFill>
        <p:spPr bwMode="auto">
          <a:xfrm>
            <a:off x="62972" y="3476161"/>
            <a:ext cx="3264646" cy="3180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itle 1"/>
          <p:cNvSpPr>
            <a:spLocks noGrp="1"/>
          </p:cNvSpPr>
          <p:nvPr>
            <p:ph type="title"/>
          </p:nvPr>
        </p:nvSpPr>
        <p:spPr>
          <a:xfrm>
            <a:off x="879231" y="-228600"/>
            <a:ext cx="7772400" cy="1143000"/>
          </a:xfrm>
        </p:spPr>
        <p:txBody>
          <a:bodyPr/>
          <a:lstStyle/>
          <a:p>
            <a:r>
              <a:rPr lang="en-US" sz="2900" dirty="0" smtClean="0">
                <a:latin typeface="Arial" pitchFamily="35" charset="0"/>
                <a:ea typeface="ＭＳ Ｐゴシック" pitchFamily="35" charset="-128"/>
              </a:rPr>
              <a:t>H </a:t>
            </a:r>
            <a:r>
              <a:rPr lang="en-US" sz="2900" dirty="0" err="1" smtClean="0">
                <a:latin typeface="Arial" pitchFamily="35" charset="0"/>
                <a:ea typeface="ＭＳ Ｐゴシック" pitchFamily="35" charset="-128"/>
                <a:sym typeface="Wingdings" pitchFamily="35" charset="2"/>
              </a:rPr>
              <a:t></a:t>
            </a:r>
            <a:r>
              <a:rPr lang="en-US" sz="2900" dirty="0" smtClean="0">
                <a:latin typeface="Arial" pitchFamily="35" charset="0"/>
                <a:ea typeface="ＭＳ Ｐゴシック" pitchFamily="35" charset="-128"/>
                <a:sym typeface="Wingdings" pitchFamily="35" charset="2"/>
              </a:rPr>
              <a:t> ZZ 4e, 4</a:t>
            </a:r>
            <a:r>
              <a:rPr lang="en-US" sz="2900" dirty="0" smtClean="0">
                <a:latin typeface="Symbol" pitchFamily="35" charset="2"/>
                <a:ea typeface="Symbol" pitchFamily="35" charset="2"/>
                <a:cs typeface="Symbol" pitchFamily="35" charset="2"/>
                <a:sym typeface="Wingdings" pitchFamily="35" charset="2"/>
              </a:rPr>
              <a:t>μ</a:t>
            </a:r>
            <a:r>
              <a:rPr lang="en-US" sz="2900" dirty="0" smtClean="0">
                <a:latin typeface="Arial" pitchFamily="35" charset="0"/>
                <a:ea typeface="ＭＳ Ｐゴシック" pitchFamily="35" charset="-128"/>
                <a:sym typeface="Wingdings" pitchFamily="35" charset="2"/>
              </a:rPr>
              <a:t>, 2e2</a:t>
            </a:r>
            <a:r>
              <a:rPr lang="en-US" sz="2900" dirty="0" smtClean="0">
                <a:latin typeface="Symbol" pitchFamily="35" charset="2"/>
                <a:ea typeface="Symbol" pitchFamily="35" charset="2"/>
                <a:cs typeface="Symbol" pitchFamily="35" charset="2"/>
                <a:sym typeface="Wingdings" pitchFamily="35" charset="2"/>
              </a:rPr>
              <a:t>μ</a:t>
            </a:r>
            <a:r>
              <a:rPr lang="en-US" sz="2900" dirty="0" smtClean="0">
                <a:latin typeface="Arial" pitchFamily="35" charset="0"/>
                <a:ea typeface="ＭＳ Ｐゴシック" pitchFamily="35" charset="-128"/>
                <a:sym typeface="Wingdings" pitchFamily="35" charset="2"/>
              </a:rPr>
              <a:t>: The Golden Channel</a:t>
            </a:r>
            <a:endParaRPr lang="en-US" sz="2900" dirty="0" smtClean="0">
              <a:latin typeface="Arial" pitchFamily="35" charset="0"/>
              <a:ea typeface="ＭＳ Ｐゴシック" pitchFamily="35" charset="-128"/>
            </a:endParaRPr>
          </a:p>
        </p:txBody>
      </p:sp>
      <p:pic>
        <p:nvPicPr>
          <p:cNvPr id="43013" name="Picture 3" descr="9852-3D-HZZ4L-2.png"/>
          <p:cNvPicPr>
            <a:picLocks noChangeAspect="1"/>
          </p:cNvPicPr>
          <p:nvPr/>
        </p:nvPicPr>
        <p:blipFill>
          <a:blip r:embed="rId3"/>
          <a:srcRect l="3555" t="12561" b="5766"/>
          <a:stretch>
            <a:fillRect/>
          </a:stretch>
        </p:blipFill>
        <p:spPr bwMode="auto">
          <a:xfrm>
            <a:off x="17251" y="840912"/>
            <a:ext cx="3385038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TextBox 7"/>
          <p:cNvSpPr txBox="1">
            <a:spLocks noChangeArrowheads="1"/>
          </p:cNvSpPr>
          <p:nvPr/>
        </p:nvSpPr>
        <p:spPr bwMode="auto">
          <a:xfrm>
            <a:off x="961292" y="4038601"/>
            <a:ext cx="1148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/>
              <a:t>P</a:t>
            </a:r>
            <a:r>
              <a:rPr lang="en-US" sz="1400" baseline="-25000"/>
              <a:t>T</a:t>
            </a:r>
            <a:r>
              <a:rPr lang="en-US" sz="1400"/>
              <a:t> 43 GeV</a:t>
            </a:r>
          </a:p>
        </p:txBody>
      </p:sp>
      <p:sp>
        <p:nvSpPr>
          <p:cNvPr id="43015" name="TextBox 9"/>
          <p:cNvSpPr txBox="1">
            <a:spLocks noChangeArrowheads="1"/>
          </p:cNvSpPr>
          <p:nvPr/>
        </p:nvSpPr>
        <p:spPr bwMode="auto">
          <a:xfrm>
            <a:off x="2110154" y="4419601"/>
            <a:ext cx="9847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/>
              <a:t>P</a:t>
            </a:r>
            <a:r>
              <a:rPr lang="en-US" sz="1400" baseline="-25000"/>
              <a:t>T</a:t>
            </a:r>
            <a:r>
              <a:rPr lang="en-US" sz="1400"/>
              <a:t> 26 GeV</a:t>
            </a:r>
          </a:p>
        </p:txBody>
      </p:sp>
      <p:sp>
        <p:nvSpPr>
          <p:cNvPr id="43016" name="TextBox 10"/>
          <p:cNvSpPr txBox="1">
            <a:spLocks noChangeArrowheads="1"/>
          </p:cNvSpPr>
          <p:nvPr/>
        </p:nvSpPr>
        <p:spPr bwMode="auto">
          <a:xfrm>
            <a:off x="1966546" y="5407026"/>
            <a:ext cx="13393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/>
              <a:t>P</a:t>
            </a:r>
            <a:r>
              <a:rPr lang="en-US" sz="1400" baseline="-25000"/>
              <a:t>T</a:t>
            </a:r>
            <a:r>
              <a:rPr lang="en-US" sz="1400"/>
              <a:t> 20 GeV</a:t>
            </a:r>
          </a:p>
        </p:txBody>
      </p:sp>
      <p:sp>
        <p:nvSpPr>
          <p:cNvPr id="43017" name="TextBox 11"/>
          <p:cNvSpPr txBox="1">
            <a:spLocks noChangeArrowheads="1"/>
          </p:cNvSpPr>
          <p:nvPr/>
        </p:nvSpPr>
        <p:spPr bwMode="auto">
          <a:xfrm>
            <a:off x="997928" y="5257801"/>
            <a:ext cx="9033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/>
              <a:t>P</a:t>
            </a:r>
            <a:r>
              <a:rPr lang="en-US" sz="1400" baseline="-25000"/>
              <a:t>T</a:t>
            </a:r>
            <a:r>
              <a:rPr lang="en-US" sz="1400"/>
              <a:t> 48 GeV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2289" y="739236"/>
            <a:ext cx="5674776" cy="48330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/>
          <a:srcRect r="2223"/>
          <a:stretch>
            <a:fillRect/>
          </a:stretch>
        </p:blipFill>
        <p:spPr bwMode="auto">
          <a:xfrm>
            <a:off x="87870" y="674100"/>
            <a:ext cx="910058" cy="93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7350207" y="5565577"/>
            <a:ext cx="1726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2μ2e candidate:</a:t>
            </a:r>
          </a:p>
          <a:p>
            <a:r>
              <a:rPr lang="en-US" dirty="0" err="1" smtClean="0">
                <a:solidFill>
                  <a:srgbClr val="000090"/>
                </a:solidFill>
              </a:rPr>
              <a:t>m</a:t>
            </a:r>
            <a:r>
              <a:rPr lang="en-US" baseline="-25000" dirty="0" err="1" smtClean="0">
                <a:solidFill>
                  <a:srgbClr val="000090"/>
                </a:solidFill>
              </a:rPr>
              <a:t>lead</a:t>
            </a:r>
            <a:r>
              <a:rPr lang="en-US" dirty="0" smtClean="0">
                <a:solidFill>
                  <a:srgbClr val="000090"/>
                </a:solidFill>
              </a:rPr>
              <a:t>: 85.9 </a:t>
            </a:r>
            <a:r>
              <a:rPr lang="en-US" dirty="0" err="1" smtClean="0">
                <a:solidFill>
                  <a:srgbClr val="000090"/>
                </a:solidFill>
              </a:rPr>
              <a:t>GeV</a:t>
            </a:r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err="1" smtClean="0">
                <a:solidFill>
                  <a:srgbClr val="000090"/>
                </a:solidFill>
              </a:rPr>
              <a:t>m</a:t>
            </a:r>
            <a:r>
              <a:rPr lang="en-US" baseline="-25000" dirty="0" err="1" smtClean="0">
                <a:solidFill>
                  <a:srgbClr val="000090"/>
                </a:solidFill>
              </a:rPr>
              <a:t>subl</a:t>
            </a:r>
            <a:r>
              <a:rPr lang="en-US" dirty="0" smtClean="0">
                <a:solidFill>
                  <a:srgbClr val="000090"/>
                </a:solidFill>
              </a:rPr>
              <a:t>: 85.5 </a:t>
            </a:r>
            <a:r>
              <a:rPr lang="en-US" dirty="0" err="1" smtClean="0">
                <a:solidFill>
                  <a:srgbClr val="000090"/>
                </a:solidFill>
              </a:rPr>
              <a:t>GeV</a:t>
            </a:r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m</a:t>
            </a:r>
            <a:r>
              <a:rPr lang="en-US" baseline="-25000" dirty="0" smtClean="0">
                <a:solidFill>
                  <a:srgbClr val="000090"/>
                </a:solidFill>
              </a:rPr>
              <a:t>4l</a:t>
            </a:r>
            <a:r>
              <a:rPr lang="en-US" dirty="0" smtClean="0">
                <a:solidFill>
                  <a:srgbClr val="000090"/>
                </a:solidFill>
              </a:rPr>
              <a:t>:    210 </a:t>
            </a:r>
            <a:r>
              <a:rPr lang="en-US" dirty="0" err="1" smtClean="0">
                <a:solidFill>
                  <a:srgbClr val="000090"/>
                </a:solidFill>
              </a:rPr>
              <a:t>GeV</a:t>
            </a:r>
            <a:endParaRPr lang="en-US" dirty="0" smtClean="0">
              <a:solidFill>
                <a:srgbClr val="000090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381" y="2268812"/>
            <a:ext cx="140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4μ candidate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ZZ</a:t>
            </a:r>
            <a:r>
              <a:rPr lang="en-US" baseline="30000" dirty="0" smtClean="0">
                <a:sym typeface="Wingdings"/>
              </a:rPr>
              <a:t>(*)</a:t>
            </a:r>
            <a:r>
              <a:rPr lang="en-US" dirty="0" smtClean="0">
                <a:sym typeface="Wingdings"/>
              </a:rPr>
              <a:t>4l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3" name="Picture 12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18728" y="1382403"/>
            <a:ext cx="2765863" cy="259454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4" name="Picture 13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14145" y="1382402"/>
            <a:ext cx="2708640" cy="258812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328305" y="968095"/>
            <a:ext cx="6480720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After all selections: kinematic cuts,</a:t>
            </a:r>
            <a:r>
              <a:rPr lang="en-US" b="1" dirty="0"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isolation, impact parameter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87915" y="1393257"/>
            <a:ext cx="3322376" cy="11387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effectLst/>
              </a:rPr>
              <a:t>ATLAS: Full mass range</a:t>
            </a:r>
          </a:p>
          <a:p>
            <a:r>
              <a:rPr lang="en-US" b="1" dirty="0" smtClean="0">
                <a:effectLst/>
              </a:rPr>
              <a:t>Observed: 71 events</a:t>
            </a:r>
            <a:r>
              <a:rPr lang="en-US" dirty="0" smtClean="0">
                <a:effectLst/>
              </a:rPr>
              <a:t>: </a:t>
            </a:r>
            <a:r>
              <a:rPr lang="en-US" sz="1400" dirty="0" smtClean="0">
                <a:effectLst/>
              </a:rPr>
              <a:t>24 4</a:t>
            </a:r>
            <a:r>
              <a:rPr lang="en-US" sz="1400" dirty="0" smtClean="0">
                <a:effectLst/>
                <a:latin typeface="Lucida Grande"/>
                <a:ea typeface="Lucida Grande"/>
                <a:cs typeface="Lucida Grande"/>
              </a:rPr>
              <a:t>μ </a:t>
            </a:r>
            <a:r>
              <a:rPr lang="en-US" sz="1400" dirty="0" smtClean="0">
                <a:effectLst/>
              </a:rPr>
              <a:t>+ 30 2e2</a:t>
            </a:r>
            <a:r>
              <a:rPr lang="en-US" sz="1400" dirty="0" smtClean="0">
                <a:effectLst/>
                <a:latin typeface="Lucida Grande"/>
                <a:ea typeface="Lucida Grande"/>
                <a:cs typeface="Lucida Grande"/>
              </a:rPr>
              <a:t>μ </a:t>
            </a:r>
            <a:r>
              <a:rPr lang="en-US" sz="1400" dirty="0" smtClean="0">
                <a:effectLst/>
              </a:rPr>
              <a:t>+ 17 4e</a:t>
            </a:r>
          </a:p>
          <a:p>
            <a:r>
              <a:rPr lang="en-US" dirty="0" smtClean="0">
                <a:effectLst/>
              </a:rPr>
              <a:t>Expected from background: 62±9</a:t>
            </a:r>
            <a:endParaRPr lang="en-US" dirty="0"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77060" y="2561045"/>
            <a:ext cx="3344086" cy="14157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effectLst/>
              </a:rPr>
              <a:t>ATLAS: m(4l) &lt; 180 </a:t>
            </a:r>
            <a:r>
              <a:rPr lang="en-US" b="1" dirty="0" err="1" smtClean="0">
                <a:solidFill>
                  <a:srgbClr val="000090"/>
                </a:solidFill>
                <a:effectLst/>
              </a:rPr>
              <a:t>GeV</a:t>
            </a:r>
            <a:r>
              <a:rPr lang="en-US" b="1" dirty="0" smtClean="0">
                <a:solidFill>
                  <a:srgbClr val="000090"/>
                </a:solidFill>
                <a:effectLst/>
              </a:rPr>
              <a:t> </a:t>
            </a:r>
          </a:p>
          <a:p>
            <a:r>
              <a:rPr lang="en-US" dirty="0" smtClean="0">
                <a:effectLst/>
              </a:rPr>
              <a:t>Observed: </a:t>
            </a:r>
            <a:r>
              <a:rPr lang="en-US" dirty="0">
                <a:effectLst/>
              </a:rPr>
              <a:t>8</a:t>
            </a:r>
            <a:r>
              <a:rPr lang="en-US" dirty="0" smtClean="0">
                <a:effectLst/>
              </a:rPr>
              <a:t> events: </a:t>
            </a:r>
            <a:r>
              <a:rPr lang="en-US" sz="1400" dirty="0" smtClean="0">
                <a:effectLst/>
              </a:rPr>
              <a:t>3 4</a:t>
            </a:r>
            <a:r>
              <a:rPr lang="en-US" sz="1400" dirty="0" smtClean="0">
                <a:effectLst/>
                <a:latin typeface="Lucida Grande"/>
                <a:ea typeface="Lucida Grande"/>
                <a:cs typeface="Lucida Grande"/>
              </a:rPr>
              <a:t>μ </a:t>
            </a:r>
            <a:r>
              <a:rPr lang="en-US" sz="1400" dirty="0" smtClean="0">
                <a:effectLst/>
              </a:rPr>
              <a:t>+ </a:t>
            </a:r>
            <a:r>
              <a:rPr lang="en-US" sz="1400" dirty="0">
                <a:effectLst/>
              </a:rPr>
              <a:t>3</a:t>
            </a:r>
            <a:r>
              <a:rPr lang="en-US" sz="1400" dirty="0" smtClean="0">
                <a:effectLst/>
              </a:rPr>
              <a:t> 2e2</a:t>
            </a:r>
            <a:r>
              <a:rPr lang="en-US" sz="1400" dirty="0" smtClean="0">
                <a:effectLst/>
                <a:latin typeface="Lucida Grande"/>
                <a:ea typeface="Lucida Grande"/>
                <a:cs typeface="Lucida Grande"/>
              </a:rPr>
              <a:t>μ </a:t>
            </a:r>
            <a:r>
              <a:rPr lang="en-US" sz="1400" dirty="0" smtClean="0">
                <a:effectLst/>
              </a:rPr>
              <a:t>+ </a:t>
            </a:r>
            <a:r>
              <a:rPr lang="en-US" sz="1400" dirty="0">
                <a:effectLst/>
              </a:rPr>
              <a:t>2</a:t>
            </a:r>
            <a:r>
              <a:rPr lang="en-US" sz="1400" dirty="0" smtClean="0">
                <a:effectLst/>
              </a:rPr>
              <a:t> 4e</a:t>
            </a:r>
          </a:p>
          <a:p>
            <a:r>
              <a:rPr lang="en-US" dirty="0" smtClean="0">
                <a:effectLst/>
              </a:rPr>
              <a:t>Expected from background: 9.3±1.5</a:t>
            </a:r>
            <a:endParaRPr lang="en-US" dirty="0">
              <a:effectLst/>
            </a:endParaRPr>
          </a:p>
        </p:txBody>
      </p:sp>
      <p:pic>
        <p:nvPicPr>
          <p:cNvPr id="19" name="Picture 6"/>
          <p:cNvPicPr>
            <a:picLocks noChangeAspect="1"/>
          </p:cNvPicPr>
          <p:nvPr/>
        </p:nvPicPr>
        <p:blipFill>
          <a:blip r:embed="rId4"/>
          <a:srcRect l="1799" r="1799" b="1875"/>
          <a:stretch>
            <a:fillRect/>
          </a:stretch>
        </p:blipFill>
        <p:spPr bwMode="auto">
          <a:xfrm>
            <a:off x="54275" y="4018969"/>
            <a:ext cx="2884591" cy="2817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" name="Picture 9"/>
          <p:cNvPicPr>
            <a:picLocks noChangeAspect="1"/>
          </p:cNvPicPr>
          <p:nvPr/>
        </p:nvPicPr>
        <p:blipFill>
          <a:blip r:embed="rId5"/>
          <a:srcRect l="1561" r="311"/>
          <a:stretch>
            <a:fillRect/>
          </a:stretch>
        </p:blipFill>
        <p:spPr bwMode="auto">
          <a:xfrm>
            <a:off x="3003290" y="4024443"/>
            <a:ext cx="2752060" cy="28009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5798770" y="4009512"/>
            <a:ext cx="3322376" cy="1415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effectLst/>
              </a:rPr>
              <a:t>CMS: Full mass range</a:t>
            </a:r>
          </a:p>
          <a:p>
            <a:r>
              <a:rPr lang="en-US" b="1" dirty="0" smtClean="0">
                <a:effectLst/>
              </a:rPr>
              <a:t>Observed: 72 events</a:t>
            </a:r>
            <a:r>
              <a:rPr lang="en-US" dirty="0" smtClean="0">
                <a:effectLst/>
              </a:rPr>
              <a:t>: </a:t>
            </a:r>
            <a:r>
              <a:rPr lang="en-US" sz="1400" dirty="0" smtClean="0">
                <a:effectLst/>
              </a:rPr>
              <a:t>23 4</a:t>
            </a:r>
            <a:r>
              <a:rPr lang="en-US" sz="1400" dirty="0" smtClean="0">
                <a:effectLst/>
                <a:latin typeface="Lucida Grande"/>
                <a:ea typeface="Lucida Grande"/>
                <a:cs typeface="Lucida Grande"/>
              </a:rPr>
              <a:t>μ </a:t>
            </a:r>
            <a:r>
              <a:rPr lang="en-US" sz="1400" dirty="0" smtClean="0">
                <a:effectLst/>
              </a:rPr>
              <a:t>+ 37 2e2</a:t>
            </a:r>
            <a:r>
              <a:rPr lang="en-US" sz="1400" dirty="0" smtClean="0">
                <a:effectLst/>
                <a:latin typeface="Lucida Grande"/>
                <a:ea typeface="Lucida Grande"/>
                <a:cs typeface="Lucida Grande"/>
              </a:rPr>
              <a:t>μ </a:t>
            </a:r>
            <a:r>
              <a:rPr lang="en-US" sz="1400" dirty="0" smtClean="0">
                <a:effectLst/>
              </a:rPr>
              <a:t>+ 12 4e</a:t>
            </a:r>
          </a:p>
          <a:p>
            <a:r>
              <a:rPr lang="en-US" dirty="0" smtClean="0">
                <a:effectLst/>
              </a:rPr>
              <a:t>Expected from background: 67.1±</a:t>
            </a:r>
            <a:r>
              <a:rPr lang="en-US" dirty="0" smtClean="0"/>
              <a:t>6.0</a:t>
            </a:r>
            <a:endParaRPr lang="en-US" dirty="0">
              <a:effectLst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99914" y="5442228"/>
            <a:ext cx="3344086" cy="14157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effectLst/>
              </a:rPr>
              <a:t>CMS: m(4l) &lt; 160 </a:t>
            </a:r>
            <a:r>
              <a:rPr lang="en-US" b="1" dirty="0" err="1" smtClean="0">
                <a:solidFill>
                  <a:srgbClr val="000090"/>
                </a:solidFill>
                <a:effectLst/>
              </a:rPr>
              <a:t>GeV</a:t>
            </a:r>
            <a:r>
              <a:rPr lang="en-US" b="1" dirty="0" smtClean="0">
                <a:solidFill>
                  <a:srgbClr val="000090"/>
                </a:solidFill>
                <a:effectLst/>
              </a:rPr>
              <a:t> </a:t>
            </a:r>
          </a:p>
          <a:p>
            <a:r>
              <a:rPr lang="en-US" b="1" dirty="0" smtClean="0">
                <a:effectLst/>
              </a:rPr>
              <a:t>Observed: 13 events</a:t>
            </a:r>
            <a:r>
              <a:rPr lang="en-US" dirty="0" smtClean="0">
                <a:effectLst/>
              </a:rPr>
              <a:t>: </a:t>
            </a:r>
            <a:r>
              <a:rPr lang="en-US" sz="1400" dirty="0" smtClean="0"/>
              <a:t>5</a:t>
            </a:r>
            <a:r>
              <a:rPr lang="en-US" sz="1400" dirty="0" smtClean="0">
                <a:effectLst/>
              </a:rPr>
              <a:t> 4</a:t>
            </a:r>
            <a:r>
              <a:rPr lang="en-US" sz="1400" dirty="0" smtClean="0">
                <a:effectLst/>
                <a:latin typeface="Lucida Grande"/>
                <a:ea typeface="Lucida Grande"/>
                <a:cs typeface="Lucida Grande"/>
              </a:rPr>
              <a:t>μ </a:t>
            </a:r>
            <a:r>
              <a:rPr lang="en-US" sz="1400" dirty="0" smtClean="0">
                <a:effectLst/>
              </a:rPr>
              <a:t>+ </a:t>
            </a:r>
            <a:r>
              <a:rPr lang="en-US" sz="1400" dirty="0"/>
              <a:t>5</a:t>
            </a:r>
            <a:r>
              <a:rPr lang="en-US" sz="1400" dirty="0" smtClean="0">
                <a:effectLst/>
              </a:rPr>
              <a:t> 2e2</a:t>
            </a:r>
            <a:r>
              <a:rPr lang="en-US" sz="1400" dirty="0" smtClean="0">
                <a:effectLst/>
                <a:latin typeface="Lucida Grande"/>
                <a:ea typeface="Lucida Grande"/>
                <a:cs typeface="Lucida Grande"/>
              </a:rPr>
              <a:t>μ </a:t>
            </a:r>
            <a:r>
              <a:rPr lang="en-US" sz="1400" dirty="0" smtClean="0">
                <a:effectLst/>
              </a:rPr>
              <a:t>+ </a:t>
            </a:r>
            <a:r>
              <a:rPr lang="en-US" sz="1400" dirty="0"/>
              <a:t>3</a:t>
            </a:r>
            <a:r>
              <a:rPr lang="en-US" sz="1400" dirty="0" smtClean="0">
                <a:effectLst/>
              </a:rPr>
              <a:t> 4e</a:t>
            </a:r>
          </a:p>
          <a:p>
            <a:r>
              <a:rPr lang="en-US" dirty="0" smtClean="0">
                <a:effectLst/>
              </a:rPr>
              <a:t>Expected from background: 9.5±1.3</a:t>
            </a:r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ZZ</a:t>
            </a:r>
            <a:r>
              <a:rPr lang="en-US" baseline="30000" dirty="0" smtClean="0">
                <a:sym typeface="Wingdings"/>
              </a:rPr>
              <a:t>(*)</a:t>
            </a:r>
            <a:r>
              <a:rPr lang="en-US" dirty="0" smtClean="0">
                <a:sym typeface="Wingdings"/>
              </a:rPr>
              <a:t>4l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3" name="Picture 12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18728" y="1382403"/>
            <a:ext cx="2765863" cy="259454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4" name="Picture 13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14145" y="1382402"/>
            <a:ext cx="2708640" cy="258812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328305" y="968095"/>
            <a:ext cx="6480720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After all selections: kinematic cuts,</a:t>
            </a:r>
            <a:r>
              <a:rPr lang="en-US" b="1" dirty="0"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isolation, impact parameter </a:t>
            </a:r>
          </a:p>
        </p:txBody>
      </p:sp>
      <p:pic>
        <p:nvPicPr>
          <p:cNvPr id="19" name="Picture 6"/>
          <p:cNvPicPr>
            <a:picLocks noChangeAspect="1"/>
          </p:cNvPicPr>
          <p:nvPr/>
        </p:nvPicPr>
        <p:blipFill>
          <a:blip r:embed="rId4"/>
          <a:srcRect l="1799" r="1799" b="1875"/>
          <a:stretch>
            <a:fillRect/>
          </a:stretch>
        </p:blipFill>
        <p:spPr bwMode="auto">
          <a:xfrm>
            <a:off x="54275" y="4018969"/>
            <a:ext cx="2884591" cy="2817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" name="Picture 9"/>
          <p:cNvPicPr>
            <a:picLocks noChangeAspect="1"/>
          </p:cNvPicPr>
          <p:nvPr/>
        </p:nvPicPr>
        <p:blipFill>
          <a:blip r:embed="rId5"/>
          <a:srcRect l="1561" r="311"/>
          <a:stretch>
            <a:fillRect/>
          </a:stretch>
        </p:blipFill>
        <p:spPr bwMode="auto">
          <a:xfrm>
            <a:off x="3003290" y="4024443"/>
            <a:ext cx="2752060" cy="28009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5778204" y="5234060"/>
            <a:ext cx="3344086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/>
                <a:cs typeface="Times New Roman"/>
              </a:rPr>
              <a:t>CMS: In the region </a:t>
            </a:r>
            <a:r>
              <a:rPr lang="en-US" sz="1600" b="1" dirty="0" err="1" smtClean="0">
                <a:latin typeface="Times New Roman"/>
                <a:cs typeface="Times New Roman"/>
              </a:rPr>
              <a:t>m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H</a:t>
            </a:r>
            <a:r>
              <a:rPr lang="en-US" sz="1600" b="1" dirty="0" smtClean="0">
                <a:latin typeface="Times New Roman"/>
                <a:cs typeface="Times New Roman"/>
              </a:rPr>
              <a:t> &lt; 141 </a:t>
            </a:r>
            <a:r>
              <a:rPr lang="en-US" sz="1600" b="1" dirty="0" err="1" smtClean="0">
                <a:latin typeface="Times New Roman"/>
                <a:cs typeface="Times New Roman"/>
              </a:rPr>
              <a:t>GeV</a:t>
            </a:r>
            <a:r>
              <a:rPr lang="en-US" sz="1600" b="1" dirty="0" smtClean="0">
                <a:latin typeface="Times New Roman"/>
                <a:cs typeface="Times New Roman"/>
              </a:rPr>
              <a:t> (not already excluded at 95% C.L.) 9 events are observed.</a:t>
            </a:r>
            <a:endParaRPr lang="en-US" sz="1600" dirty="0"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56186" y="1382403"/>
            <a:ext cx="3366104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effectLst/>
                <a:latin typeface="Times New Roman"/>
                <a:cs typeface="Times New Roman"/>
              </a:rPr>
              <a:t>ATLAS: In the region </a:t>
            </a:r>
            <a:r>
              <a:rPr lang="en-US" sz="1600" b="1" dirty="0" err="1" smtClean="0">
                <a:effectLst/>
                <a:latin typeface="Times New Roman"/>
                <a:cs typeface="Times New Roman"/>
              </a:rPr>
              <a:t>m</a:t>
            </a:r>
            <a:r>
              <a:rPr lang="en-US" sz="1600" b="1" baseline="-25000" dirty="0" err="1" smtClean="0">
                <a:effectLst/>
                <a:latin typeface="Times New Roman"/>
                <a:cs typeface="Times New Roman"/>
              </a:rPr>
              <a:t>H</a:t>
            </a:r>
            <a:r>
              <a:rPr lang="en-US" sz="1600" b="1" dirty="0" smtClean="0">
                <a:effectLst/>
                <a:latin typeface="Times New Roman"/>
                <a:cs typeface="Times New Roman"/>
              </a:rPr>
              <a:t> &lt; 141 </a:t>
            </a:r>
            <a:r>
              <a:rPr lang="en-US" sz="1600" b="1" dirty="0" err="1" smtClean="0">
                <a:effectLst/>
                <a:latin typeface="Times New Roman"/>
                <a:cs typeface="Times New Roman"/>
              </a:rPr>
              <a:t>GeV</a:t>
            </a:r>
            <a:r>
              <a:rPr lang="en-US" sz="1600" b="1" dirty="0" smtClean="0">
                <a:effectLst/>
                <a:latin typeface="Times New Roman"/>
                <a:cs typeface="Times New Roman"/>
              </a:rPr>
              <a:t> (not already excluded at 95% C.L.)</a:t>
            </a:r>
            <a:r>
              <a:rPr lang="en-US" sz="1600" b="1" dirty="0">
                <a:effectLst/>
                <a:latin typeface="Times New Roman"/>
                <a:cs typeface="Times New Roman"/>
              </a:rPr>
              <a:t> </a:t>
            </a:r>
            <a:r>
              <a:rPr lang="en-US" sz="1600" b="1" dirty="0" smtClean="0">
                <a:effectLst/>
                <a:latin typeface="Times New Roman"/>
                <a:cs typeface="Times New Roman"/>
              </a:rPr>
              <a:t>3 events are observed: two </a:t>
            </a:r>
            <a:r>
              <a:rPr lang="en-US" sz="1600" b="1" dirty="0">
                <a:effectLst/>
                <a:latin typeface="Times New Roman"/>
                <a:cs typeface="Times New Roman"/>
              </a:rPr>
              <a:t>2e2</a:t>
            </a:r>
            <a:r>
              <a:rPr lang="en-US" sz="1600" b="1" dirty="0">
                <a:effectLst/>
                <a:latin typeface="Times New Roman"/>
                <a:ea typeface="Lucida Grande"/>
                <a:cs typeface="Times New Roman"/>
              </a:rPr>
              <a:t>μ events </a:t>
            </a:r>
            <a:r>
              <a:rPr lang="en-US" sz="1600" b="1" dirty="0" smtClean="0">
                <a:effectLst/>
                <a:latin typeface="Times New Roman"/>
                <a:ea typeface="Lucida Grande"/>
                <a:cs typeface="Times New Roman"/>
              </a:rPr>
              <a:t>(m=</a:t>
            </a:r>
            <a:r>
              <a:rPr lang="en-US" sz="1600" b="1" dirty="0" smtClean="0">
                <a:effectLst/>
                <a:latin typeface="Times New Roman"/>
                <a:cs typeface="Times New Roman"/>
              </a:rPr>
              <a:t>123.6 </a:t>
            </a:r>
            <a:r>
              <a:rPr lang="en-US" sz="1600" b="1" dirty="0" err="1">
                <a:effectLst/>
                <a:latin typeface="Times New Roman"/>
                <a:cs typeface="Times New Roman"/>
              </a:rPr>
              <a:t>GeV</a:t>
            </a:r>
            <a:r>
              <a:rPr lang="en-US" sz="1600" b="1" dirty="0">
                <a:effectLst/>
                <a:latin typeface="Times New Roman"/>
                <a:cs typeface="Times New Roman"/>
              </a:rPr>
              <a:t>, </a:t>
            </a:r>
            <a:r>
              <a:rPr lang="en-US" sz="1600" b="1" dirty="0" smtClean="0">
                <a:effectLst/>
                <a:latin typeface="Times New Roman"/>
                <a:cs typeface="Times New Roman"/>
              </a:rPr>
              <a:t>m=124.3 </a:t>
            </a:r>
            <a:r>
              <a:rPr lang="en-US" sz="1600" b="1" dirty="0" err="1">
                <a:effectLst/>
                <a:latin typeface="Times New Roman"/>
                <a:cs typeface="Times New Roman"/>
              </a:rPr>
              <a:t>GeV</a:t>
            </a:r>
            <a:r>
              <a:rPr lang="en-US" sz="1600" b="1" dirty="0" smtClean="0">
                <a:effectLst/>
                <a:latin typeface="Times New Roman"/>
                <a:cs typeface="Times New Roman"/>
              </a:rPr>
              <a:t>) and</a:t>
            </a:r>
            <a:r>
              <a:rPr lang="en-US" sz="1600" b="1" dirty="0">
                <a:effectLst/>
                <a:latin typeface="Times New Roman"/>
                <a:ea typeface="Lucida Grande"/>
                <a:cs typeface="Times New Roman"/>
              </a:rPr>
              <a:t> </a:t>
            </a:r>
            <a:r>
              <a:rPr lang="en-US" sz="1600" b="1" dirty="0" smtClean="0">
                <a:effectLst/>
                <a:latin typeface="Times New Roman"/>
                <a:cs typeface="Times New Roman"/>
              </a:rPr>
              <a:t>one 4</a:t>
            </a:r>
            <a:r>
              <a:rPr lang="en-US" sz="1600" b="1" dirty="0" smtClean="0">
                <a:effectLst/>
                <a:latin typeface="Times New Roman"/>
                <a:ea typeface="Lucida Grande"/>
                <a:cs typeface="Times New Roman"/>
              </a:rPr>
              <a:t>μ </a:t>
            </a:r>
            <a:r>
              <a:rPr lang="en-US" sz="1600" b="1" dirty="0">
                <a:effectLst/>
                <a:latin typeface="Times New Roman"/>
                <a:ea typeface="Lucida Grande"/>
                <a:cs typeface="Times New Roman"/>
              </a:rPr>
              <a:t>event</a:t>
            </a:r>
            <a:r>
              <a:rPr lang="en-US" sz="1600" b="1" dirty="0">
                <a:effectLst/>
                <a:latin typeface="Times New Roman"/>
                <a:cs typeface="Times New Roman"/>
              </a:rPr>
              <a:t> </a:t>
            </a:r>
            <a:r>
              <a:rPr lang="en-US" sz="1600" b="1" dirty="0" smtClean="0">
                <a:effectLst/>
                <a:latin typeface="Times New Roman"/>
                <a:ea typeface="Lucida Grande"/>
                <a:cs typeface="Times New Roman"/>
              </a:rPr>
              <a:t>(m=</a:t>
            </a:r>
            <a:r>
              <a:rPr lang="en-US" sz="1600" b="1" dirty="0">
                <a:effectLst/>
                <a:latin typeface="Times New Roman"/>
                <a:cs typeface="Times New Roman"/>
              </a:rPr>
              <a:t>124.6 </a:t>
            </a:r>
            <a:r>
              <a:rPr lang="en-US" sz="1600" b="1" dirty="0" err="1" smtClean="0">
                <a:effectLst/>
                <a:latin typeface="Times New Roman"/>
                <a:cs typeface="Times New Roman"/>
              </a:rPr>
              <a:t>GeV</a:t>
            </a:r>
            <a:r>
              <a:rPr lang="en-US" sz="1600" b="1" dirty="0" smtClean="0">
                <a:effectLst/>
                <a:latin typeface="Times New Roman"/>
                <a:cs typeface="Times New Roman"/>
              </a:rPr>
              <a:t>)</a:t>
            </a:r>
            <a:endParaRPr lang="en-US" sz="1600" b="1" dirty="0" smtClean="0">
              <a:effectLst/>
              <a:latin typeface="Times New Roman"/>
              <a:ea typeface="Lucida Grande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55350" y="2755666"/>
            <a:ext cx="3366104" cy="24160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/>
                <a:cs typeface="Times New Roman"/>
              </a:rPr>
              <a:t>In the region 117&lt; m</a:t>
            </a:r>
            <a:r>
              <a:rPr lang="en-US" sz="1600" b="1" baseline="-25000" dirty="0" smtClean="0">
                <a:latin typeface="Times New Roman"/>
                <a:cs typeface="Times New Roman"/>
              </a:rPr>
              <a:t>4l</a:t>
            </a:r>
            <a:r>
              <a:rPr lang="en-US" sz="1600" b="1" dirty="0" smtClean="0">
                <a:latin typeface="Times New Roman"/>
                <a:cs typeface="Times New Roman"/>
              </a:rPr>
              <a:t> &lt;128 </a:t>
            </a:r>
            <a:r>
              <a:rPr lang="en-US" sz="1600" b="1" dirty="0" err="1" smtClean="0">
                <a:latin typeface="Times New Roman"/>
                <a:cs typeface="Times New Roman"/>
              </a:rPr>
              <a:t>GeV</a:t>
            </a:r>
            <a:r>
              <a:rPr lang="en-US" sz="1600" b="1" dirty="0" smtClean="0">
                <a:latin typeface="Times New Roman"/>
                <a:cs typeface="Times New Roman"/>
              </a:rPr>
              <a:t> </a:t>
            </a:r>
          </a:p>
          <a:p>
            <a:r>
              <a:rPr lang="en-US" sz="1500" dirty="0" smtClean="0"/>
              <a:t>(containing ~90% of a </a:t>
            </a:r>
            <a:r>
              <a:rPr lang="en-US" sz="1500" dirty="0" err="1" smtClean="0"/>
              <a:t>m</a:t>
            </a:r>
            <a:r>
              <a:rPr lang="en-US" sz="1500" baseline="-25000" dirty="0" err="1" smtClean="0"/>
              <a:t>H</a:t>
            </a:r>
            <a:r>
              <a:rPr lang="en-US" sz="1500" dirty="0" smtClean="0"/>
              <a:t>=125 </a:t>
            </a:r>
            <a:r>
              <a:rPr lang="en-US" sz="1500" dirty="0" err="1" smtClean="0"/>
              <a:t>GeV</a:t>
            </a:r>
            <a:r>
              <a:rPr lang="en-US" sz="1500" dirty="0" smtClean="0"/>
              <a:t> signal):</a:t>
            </a:r>
          </a:p>
          <a:p>
            <a:pPr>
              <a:buFont typeface="Arial"/>
              <a:buChar char="•"/>
            </a:pPr>
            <a:r>
              <a:rPr lang="en-US" sz="1500" dirty="0" smtClean="0"/>
              <a:t> similar contributions expected from signal and  background: ~ 1.5 events each</a:t>
            </a:r>
          </a:p>
          <a:p>
            <a:pPr>
              <a:buFont typeface="Arial"/>
              <a:buChar char="•"/>
            </a:pPr>
            <a:r>
              <a:rPr lang="en-US" sz="1500" dirty="0" smtClean="0"/>
              <a:t> Background dominated by ZZ* (4</a:t>
            </a:r>
            <a:r>
              <a:rPr lang="en-US" sz="1500" dirty="0" smtClean="0">
                <a:latin typeface="Lucida Grande"/>
                <a:ea typeface="Lucida Grande"/>
                <a:cs typeface="Lucida Grande"/>
              </a:rPr>
              <a:t>μ</a:t>
            </a:r>
            <a:r>
              <a:rPr lang="en-US" sz="1500" dirty="0" smtClean="0"/>
              <a:t> and 2e2</a:t>
            </a:r>
            <a:r>
              <a:rPr lang="en-US" sz="1500" dirty="0" smtClean="0">
                <a:latin typeface="Lucida Grande"/>
                <a:ea typeface="Lucida Grande"/>
                <a:cs typeface="Lucida Grande"/>
              </a:rPr>
              <a:t>μ</a:t>
            </a:r>
            <a:r>
              <a:rPr lang="en-US" sz="1500" dirty="0" smtClean="0"/>
              <a:t>),  ZZ* and </a:t>
            </a:r>
            <a:r>
              <a:rPr lang="en-US" sz="1500" dirty="0" err="1" smtClean="0"/>
              <a:t>Z+jets</a:t>
            </a:r>
            <a:r>
              <a:rPr lang="en-US" sz="1500" dirty="0" smtClean="0"/>
              <a:t> (4e</a:t>
            </a:r>
            <a:r>
              <a:rPr lang="en-US" sz="1500" b="1" dirty="0" smtClean="0">
                <a:latin typeface="Times New Roman"/>
                <a:ea typeface="Lucida Grande"/>
                <a:cs typeface="Times New Roman"/>
              </a:rPr>
              <a:t>)</a:t>
            </a:r>
          </a:p>
          <a:p>
            <a:pPr>
              <a:buFont typeface="Arial"/>
              <a:buChar char="•"/>
            </a:pPr>
            <a:r>
              <a:rPr lang="en-US" sz="1500" b="1" dirty="0" smtClean="0">
                <a:latin typeface="Times New Roman"/>
                <a:ea typeface="Lucida Grande"/>
                <a:cs typeface="Times New Roman"/>
              </a:rPr>
              <a:t> </a:t>
            </a:r>
            <a:r>
              <a:rPr lang="en-US" sz="1500" dirty="0" smtClean="0">
                <a:latin typeface="Times New Roman"/>
                <a:ea typeface="Lucida Grande"/>
                <a:cs typeface="Times New Roman"/>
              </a:rPr>
              <a:t>Background </a:t>
            </a:r>
            <a:r>
              <a:rPr lang="en-US" sz="1500" dirty="0" smtClean="0"/>
              <a:t>dominated by ZZ* (4</a:t>
            </a:r>
            <a:r>
              <a:rPr lang="en-US" sz="1500" dirty="0" smtClean="0">
                <a:latin typeface="Lucida Grande"/>
                <a:ea typeface="Lucida Grande"/>
                <a:cs typeface="Lucida Grande"/>
              </a:rPr>
              <a:t>μ</a:t>
            </a:r>
            <a:r>
              <a:rPr lang="en-US" sz="1500" dirty="0" smtClean="0"/>
              <a:t> and 2e2</a:t>
            </a:r>
            <a:r>
              <a:rPr lang="en-US" sz="1500" dirty="0" smtClean="0">
                <a:latin typeface="Lucida Grande"/>
                <a:ea typeface="Lucida Grande"/>
                <a:cs typeface="Lucida Grande"/>
              </a:rPr>
              <a:t>μ</a:t>
            </a:r>
            <a:r>
              <a:rPr lang="en-US" sz="1500" dirty="0" smtClean="0"/>
              <a:t>), ZZ* and Z=jets (4e)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r>
              <a:rPr lang="en-US" dirty="0" smtClean="0"/>
              <a:t>95% C.L Exclusion Limits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9" name="Picture 8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7275" y="933823"/>
            <a:ext cx="6122746" cy="2877629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12" name="Group 11"/>
          <p:cNvGrpSpPr/>
          <p:nvPr/>
        </p:nvGrpSpPr>
        <p:grpSpPr>
          <a:xfrm>
            <a:off x="23862" y="3871322"/>
            <a:ext cx="6220723" cy="2400000"/>
            <a:chOff x="57285" y="3871322"/>
            <a:chExt cx="6220723" cy="2400000"/>
          </a:xfrm>
        </p:grpSpPr>
        <p:pic>
          <p:nvPicPr>
            <p:cNvPr id="10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285" y="3880465"/>
              <a:ext cx="3113143" cy="239085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64865" y="3871322"/>
              <a:ext cx="3113143" cy="240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6322000" y="3837902"/>
            <a:ext cx="2757367" cy="25853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CMS</a:t>
            </a:r>
          </a:p>
          <a:p>
            <a:pPr eaLnBrk="0" hangingPunct="0"/>
            <a: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Expected excluded range</a:t>
            </a:r>
            <a:r>
              <a:rPr lang="en-US" sz="1800" dirty="0">
                <a:latin typeface="Times New Roman"/>
                <a:cs typeface="Times New Roman"/>
              </a:rPr>
              <a:t>: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</a:p>
          <a:p>
            <a:pPr eaLnBrk="0" hangingPunct="0"/>
            <a:r>
              <a:rPr lang="en-US" sz="1800" dirty="0" smtClean="0">
                <a:latin typeface="Times New Roman"/>
                <a:cs typeface="Times New Roman"/>
              </a:rPr>
              <a:t>130 </a:t>
            </a:r>
            <a:r>
              <a:rPr lang="en-US" sz="1800" dirty="0">
                <a:latin typeface="Times New Roman"/>
                <a:cs typeface="Times New Roman"/>
              </a:rPr>
              <a:t>&lt; M</a:t>
            </a:r>
            <a:r>
              <a:rPr lang="en-US" sz="1800" baseline="-25000" dirty="0">
                <a:latin typeface="Times New Roman"/>
                <a:cs typeface="Times New Roman"/>
              </a:rPr>
              <a:t>H </a:t>
            </a:r>
            <a:r>
              <a:rPr lang="en-US" sz="1800" dirty="0">
                <a:latin typeface="Times New Roman"/>
                <a:cs typeface="Times New Roman"/>
              </a:rPr>
              <a:t>&lt; 160 </a:t>
            </a:r>
            <a:r>
              <a:rPr lang="en-US" sz="1800" dirty="0" err="1">
                <a:latin typeface="Times New Roman"/>
                <a:cs typeface="Times New Roman"/>
              </a:rPr>
              <a:t>GeV</a:t>
            </a:r>
            <a:r>
              <a:rPr lang="en-US" sz="1800" dirty="0">
                <a:latin typeface="Times New Roman"/>
                <a:cs typeface="Times New Roman"/>
              </a:rPr>
              <a:t>;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</a:p>
          <a:p>
            <a:pPr eaLnBrk="0" hangingPunct="0"/>
            <a:r>
              <a:rPr lang="en-US" sz="1800" dirty="0" smtClean="0">
                <a:latin typeface="Times New Roman"/>
                <a:cs typeface="Times New Roman"/>
              </a:rPr>
              <a:t>182 </a:t>
            </a:r>
            <a:r>
              <a:rPr lang="en-US" sz="1800" dirty="0">
                <a:latin typeface="Times New Roman"/>
                <a:cs typeface="Times New Roman"/>
              </a:rPr>
              <a:t>&lt; M</a:t>
            </a:r>
            <a:r>
              <a:rPr lang="en-US" sz="1800" baseline="-25000" dirty="0">
                <a:latin typeface="Times New Roman"/>
                <a:cs typeface="Times New Roman"/>
              </a:rPr>
              <a:t>H </a:t>
            </a:r>
            <a:r>
              <a:rPr lang="en-US" sz="1800" dirty="0">
                <a:latin typeface="Times New Roman"/>
                <a:cs typeface="Times New Roman"/>
              </a:rPr>
              <a:t>&lt; 420 </a:t>
            </a:r>
            <a:r>
              <a:rPr lang="en-US" sz="1800" dirty="0" err="1">
                <a:latin typeface="Times New Roman"/>
                <a:cs typeface="Times New Roman"/>
              </a:rPr>
              <a:t>GeV</a:t>
            </a:r>
            <a:r>
              <a:rPr lang="en-US" sz="1800" dirty="0">
                <a:latin typeface="Times New Roman"/>
                <a:cs typeface="Times New Roman"/>
              </a:rPr>
              <a:t> </a:t>
            </a:r>
            <a:endParaRPr lang="en-US" sz="1800" dirty="0" smtClean="0">
              <a:latin typeface="Times New Roman"/>
              <a:cs typeface="Times New Roman"/>
            </a:endParaRPr>
          </a:p>
          <a:p>
            <a:pPr eaLnBrk="0" hangingPunct="0"/>
            <a:endParaRPr lang="en-US" sz="1800" dirty="0" smtClean="0">
              <a:latin typeface="Times New Roman"/>
              <a:cs typeface="Times New Roman"/>
            </a:endParaRPr>
          </a:p>
          <a:p>
            <a:pPr eaLnBrk="0" hangingPunct="0"/>
            <a:r>
              <a:rPr lang="en-US" sz="18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Observed excluded range</a:t>
            </a:r>
            <a:r>
              <a:rPr lang="en-US" sz="1800" dirty="0">
                <a:latin typeface="Times New Roman"/>
                <a:cs typeface="Times New Roman"/>
              </a:rPr>
              <a:t>: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</a:p>
          <a:p>
            <a:pPr eaLnBrk="0" hangingPunct="0"/>
            <a:r>
              <a:rPr lang="en-US" sz="1800" dirty="0" smtClean="0">
                <a:latin typeface="Times New Roman"/>
                <a:cs typeface="Times New Roman"/>
              </a:rPr>
              <a:t>134 </a:t>
            </a:r>
            <a:r>
              <a:rPr lang="en-US" sz="1800" dirty="0">
                <a:latin typeface="Times New Roman"/>
                <a:cs typeface="Times New Roman"/>
              </a:rPr>
              <a:t>&lt; M</a:t>
            </a:r>
            <a:r>
              <a:rPr lang="en-US" sz="1800" baseline="-25000" dirty="0">
                <a:latin typeface="Times New Roman"/>
                <a:cs typeface="Times New Roman"/>
              </a:rPr>
              <a:t>H </a:t>
            </a:r>
            <a:r>
              <a:rPr lang="en-US" sz="1800" dirty="0">
                <a:latin typeface="Times New Roman"/>
                <a:cs typeface="Times New Roman"/>
              </a:rPr>
              <a:t>&lt; 158 </a:t>
            </a:r>
            <a:r>
              <a:rPr lang="en-US" sz="1800" dirty="0" err="1">
                <a:latin typeface="Times New Roman"/>
                <a:cs typeface="Times New Roman"/>
              </a:rPr>
              <a:t>GeV</a:t>
            </a:r>
            <a:r>
              <a:rPr lang="en-US" sz="1800" dirty="0">
                <a:latin typeface="Times New Roman"/>
                <a:cs typeface="Times New Roman"/>
              </a:rPr>
              <a:t>;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</a:p>
          <a:p>
            <a:pPr eaLnBrk="0" hangingPunct="0"/>
            <a:r>
              <a:rPr lang="en-US" sz="1800" dirty="0" smtClean="0">
                <a:latin typeface="Times New Roman"/>
                <a:cs typeface="Times New Roman"/>
              </a:rPr>
              <a:t>180 </a:t>
            </a:r>
            <a:r>
              <a:rPr lang="en-US" sz="1800" dirty="0">
                <a:latin typeface="Times New Roman"/>
                <a:cs typeface="Times New Roman"/>
              </a:rPr>
              <a:t>&lt; M</a:t>
            </a:r>
            <a:r>
              <a:rPr lang="en-US" sz="1800" baseline="-25000" dirty="0">
                <a:latin typeface="Times New Roman"/>
                <a:cs typeface="Times New Roman"/>
              </a:rPr>
              <a:t>H </a:t>
            </a:r>
            <a:r>
              <a:rPr lang="en-US" sz="1800" dirty="0">
                <a:latin typeface="Times New Roman"/>
                <a:cs typeface="Times New Roman"/>
              </a:rPr>
              <a:t>&lt; 305 </a:t>
            </a:r>
            <a:r>
              <a:rPr lang="en-US" sz="1800" dirty="0" err="1">
                <a:latin typeface="Times New Roman"/>
                <a:cs typeface="Times New Roman"/>
              </a:rPr>
              <a:t>GeV</a:t>
            </a:r>
            <a:r>
              <a:rPr lang="en-US" sz="1800" dirty="0">
                <a:latin typeface="Times New Roman"/>
                <a:cs typeface="Times New Roman"/>
              </a:rPr>
              <a:t>;</a:t>
            </a:r>
            <a:r>
              <a:rPr lang="en-US" sz="1800" dirty="0" smtClean="0">
                <a:latin typeface="Times New Roman"/>
                <a:cs typeface="Times New Roman"/>
              </a:rPr>
              <a:t> </a:t>
            </a:r>
          </a:p>
          <a:p>
            <a:pPr eaLnBrk="0" hangingPunct="0"/>
            <a:r>
              <a:rPr lang="en-US" sz="1800" dirty="0" smtClean="0">
                <a:latin typeface="Times New Roman"/>
                <a:cs typeface="Times New Roman"/>
              </a:rPr>
              <a:t>340 </a:t>
            </a:r>
            <a:r>
              <a:rPr lang="en-US" sz="1800" dirty="0">
                <a:latin typeface="Times New Roman"/>
                <a:cs typeface="Times New Roman"/>
              </a:rPr>
              <a:t>&lt; M</a:t>
            </a:r>
            <a:r>
              <a:rPr lang="en-US" sz="1800" baseline="-25000" dirty="0">
                <a:latin typeface="Times New Roman"/>
                <a:cs typeface="Times New Roman"/>
              </a:rPr>
              <a:t>H </a:t>
            </a:r>
            <a:r>
              <a:rPr lang="en-US" sz="1800" dirty="0">
                <a:latin typeface="Times New Roman"/>
                <a:cs typeface="Times New Roman"/>
              </a:rPr>
              <a:t>&lt; 460 </a:t>
            </a:r>
            <a:r>
              <a:rPr lang="en-US" sz="1800" dirty="0" err="1">
                <a:latin typeface="Times New Roman"/>
                <a:cs typeface="Times New Roman"/>
              </a:rPr>
              <a:t>GeV</a:t>
            </a:r>
            <a:r>
              <a:rPr lang="en-US" sz="1800" dirty="0">
                <a:latin typeface="Times New Roman"/>
                <a:cs typeface="Times New Roman"/>
              </a:rPr>
              <a:t>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21999" y="1045223"/>
            <a:ext cx="2757939" cy="2585323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ATLAS</a:t>
            </a:r>
          </a:p>
          <a:p>
            <a:r>
              <a:rPr lang="en-US" b="1" dirty="0" smtClean="0">
                <a:solidFill>
                  <a:srgbClr val="000090"/>
                </a:solidFill>
                <a:effectLst/>
                <a:latin typeface="Times New Roman"/>
                <a:cs typeface="Times New Roman"/>
              </a:rPr>
              <a:t>Observed Excluded range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135 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&lt; </a:t>
            </a:r>
            <a:r>
              <a:rPr lang="en-US" dirty="0" err="1">
                <a:effectLst/>
                <a:latin typeface="Times New Roman"/>
                <a:cs typeface="Times New Roman"/>
              </a:rPr>
              <a:t>m</a:t>
            </a:r>
            <a:r>
              <a:rPr lang="en-US" baseline="-25000" dirty="0" err="1">
                <a:effectLst/>
                <a:latin typeface="Times New Roman"/>
                <a:cs typeface="Times New Roman"/>
              </a:rPr>
              <a:t>H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 &lt; 156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GeV</a:t>
            </a:r>
            <a:r>
              <a:rPr lang="en-US" dirty="0" smtClean="0">
                <a:latin typeface="Times New Roman"/>
                <a:cs typeface="Times New Roman"/>
              </a:rPr>
              <a:t>,</a:t>
            </a:r>
          </a:p>
          <a:p>
            <a:r>
              <a:rPr lang="en-US" dirty="0" smtClean="0">
                <a:effectLst/>
                <a:latin typeface="Times New Roman"/>
                <a:cs typeface="Times New Roman"/>
              </a:rPr>
              <a:t>181 &lt;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m</a:t>
            </a:r>
            <a:r>
              <a:rPr lang="en-US" baseline="-25000" dirty="0" err="1" smtClean="0">
                <a:effectLst/>
                <a:latin typeface="Times New Roman"/>
                <a:cs typeface="Times New Roman"/>
              </a:rPr>
              <a:t>H</a:t>
            </a:r>
            <a:r>
              <a:rPr lang="en-US" baseline="-25000" dirty="0" smtClean="0">
                <a:effectLst/>
                <a:latin typeface="Times New Roman"/>
                <a:cs typeface="Times New Roman"/>
              </a:rPr>
              <a:t> 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&lt; 415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GeV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 </a:t>
            </a:r>
          </a:p>
          <a:p>
            <a:r>
              <a:rPr lang="en-US" dirty="0" smtClean="0">
                <a:effectLst/>
                <a:latin typeface="Times New Roman"/>
                <a:cs typeface="Times New Roman"/>
              </a:rPr>
              <a:t>(</a:t>
            </a:r>
            <a:r>
              <a:rPr lang="en-US" dirty="0">
                <a:effectLst/>
                <a:latin typeface="Times New Roman"/>
                <a:cs typeface="Times New Roman"/>
              </a:rPr>
              <a:t>except 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234-255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GeV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) </a:t>
            </a:r>
          </a:p>
          <a:p>
            <a:endParaRPr lang="en-US" dirty="0" smtClean="0">
              <a:effectLst/>
              <a:latin typeface="Times New Roman"/>
              <a:cs typeface="Times New Roman"/>
            </a:endParaRPr>
          </a:p>
          <a:p>
            <a:r>
              <a:rPr lang="en-US" b="1" dirty="0" smtClean="0">
                <a:solidFill>
                  <a:srgbClr val="000090"/>
                </a:solidFill>
                <a:effectLst/>
                <a:latin typeface="Times New Roman"/>
                <a:cs typeface="Times New Roman"/>
              </a:rPr>
              <a:t>Expected excluded range: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 137 &lt;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m</a:t>
            </a:r>
            <a:r>
              <a:rPr lang="en-US" baseline="-25000" dirty="0" err="1" smtClean="0">
                <a:effectLst/>
                <a:latin typeface="Times New Roman"/>
                <a:cs typeface="Times New Roman"/>
              </a:rPr>
              <a:t>H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 &lt; 158 </a:t>
            </a:r>
            <a:r>
              <a:rPr lang="en-US" dirty="0" err="1" smtClean="0">
                <a:effectLst/>
                <a:latin typeface="Times New Roman"/>
                <a:cs typeface="Times New Roman"/>
              </a:rPr>
              <a:t>GeV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effectLst/>
                <a:latin typeface="Times New Roman"/>
                <a:cs typeface="Times New Roman"/>
              </a:rPr>
              <a:t>185 </a:t>
            </a:r>
            <a:r>
              <a:rPr lang="en-US" dirty="0">
                <a:effectLst/>
                <a:latin typeface="Times New Roman"/>
                <a:cs typeface="Times New Roman"/>
              </a:rPr>
              <a:t>&lt; </a:t>
            </a:r>
            <a:r>
              <a:rPr lang="en-US" dirty="0" err="1">
                <a:effectLst/>
                <a:latin typeface="Times New Roman"/>
                <a:cs typeface="Times New Roman"/>
              </a:rPr>
              <a:t>m</a:t>
            </a:r>
            <a:r>
              <a:rPr lang="en-US" baseline="-25000" dirty="0" err="1">
                <a:effectLst/>
                <a:latin typeface="Times New Roman"/>
                <a:cs typeface="Times New Roman"/>
              </a:rPr>
              <a:t>H</a:t>
            </a:r>
            <a:r>
              <a:rPr lang="en-US" baseline="-25000" dirty="0">
                <a:effectLst/>
                <a:latin typeface="Times New Roman"/>
                <a:cs typeface="Times New Roman"/>
              </a:rPr>
              <a:t> </a:t>
            </a:r>
            <a:r>
              <a:rPr lang="en-US" dirty="0">
                <a:effectLst/>
                <a:latin typeface="Times New Roman"/>
                <a:cs typeface="Times New Roman"/>
              </a:rPr>
              <a:t>&lt; </a:t>
            </a:r>
            <a:r>
              <a:rPr lang="en-US" dirty="0" smtClean="0">
                <a:effectLst/>
                <a:latin typeface="Times New Roman"/>
                <a:cs typeface="Times New Roman"/>
              </a:rPr>
              <a:t>400 </a:t>
            </a:r>
            <a:r>
              <a:rPr lang="en-US" dirty="0" err="1">
                <a:effectLst/>
                <a:latin typeface="Times New Roman"/>
                <a:cs typeface="Times New Roman"/>
              </a:rPr>
              <a:t>GeV</a:t>
            </a:r>
            <a:r>
              <a:rPr lang="en-US" dirty="0">
                <a:effectLst/>
                <a:latin typeface="Times New Roman"/>
                <a:cs typeface="Times New Roman"/>
              </a:rPr>
              <a:t> </a:t>
            </a:r>
            <a:endParaRPr lang="en-US" dirty="0" smtClean="0"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WW</a:t>
            </a:r>
            <a:r>
              <a:rPr lang="en-US" baseline="30000" dirty="0" smtClean="0">
                <a:sym typeface="Wingdings"/>
              </a:rPr>
              <a:t>(*)</a:t>
            </a:r>
            <a:r>
              <a:rPr lang="en-US" dirty="0" err="1" smtClean="0">
                <a:sym typeface="Wingdings"/>
              </a:rPr>
              <a:t>lνlν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851137"/>
            <a:ext cx="8229600" cy="236219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The most sensitive process for 130 &lt;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&lt; 200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GeV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But also one of the most challenging channels: complete reconstruction of the invariant mass of this final system is not possible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Largest background is the irreducible WW SM production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But also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Drell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-Yan and top process when looking to final states associated to one jet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Select events with two high-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p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opposite sign leptons and large transverse missing energy (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  <a:sym typeface="Wingdings"/>
              </a:rPr>
              <a:t>E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  <a:sym typeface="Wingdings"/>
              </a:rPr>
              <a:t>T</a:t>
            </a:r>
            <a:r>
              <a:rPr kumimoji="0" lang="en-US" sz="32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  <a:sym typeface="Wingdings"/>
              </a:rPr>
              <a:t>miss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990600" y="3220992"/>
          <a:ext cx="7137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1485900"/>
                <a:gridCol w="1524000"/>
                <a:gridCol w="149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  <a:r>
                        <a:rPr lang="en-US" baseline="0" dirty="0" smtClean="0"/>
                        <a:t> analysis cuts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e-e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μ-μ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e-μ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baseline="0" dirty="0" smtClean="0"/>
                        <a:t> leading, </a:t>
                      </a:r>
                      <a:r>
                        <a:rPr lang="en-US" baseline="0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subleading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e:15, μ:20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ym typeface="Wingdings"/>
                        </a:rPr>
                        <a:t>E</a:t>
                      </a:r>
                      <a:r>
                        <a:rPr lang="en-US" baseline="-25000" dirty="0" err="1" smtClean="0">
                          <a:sym typeface="Wingdings"/>
                        </a:rPr>
                        <a:t>T</a:t>
                      </a:r>
                      <a:r>
                        <a:rPr lang="en-US" baseline="30000" dirty="0" err="1" smtClean="0">
                          <a:sym typeface="Wingdings"/>
                        </a:rPr>
                        <a:t>miss</a:t>
                      </a:r>
                      <a:r>
                        <a:rPr lang="en-US" dirty="0" err="1" smtClean="0"/>
                        <a:t>rel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390" y="4865556"/>
            <a:ext cx="6756400" cy="1257300"/>
          </a:xfrm>
          <a:prstGeom prst="rect">
            <a:avLst/>
          </a:prstGeom>
        </p:spPr>
      </p:pic>
      <p:grpSp>
        <p:nvGrpSpPr>
          <p:cNvPr id="11" name="Group 12"/>
          <p:cNvGrpSpPr/>
          <p:nvPr/>
        </p:nvGrpSpPr>
        <p:grpSpPr>
          <a:xfrm>
            <a:off x="167158" y="3490362"/>
            <a:ext cx="688634" cy="971521"/>
            <a:chOff x="-4075" y="25404"/>
            <a:chExt cx="688634" cy="971521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WW</a:t>
            </a:r>
            <a:r>
              <a:rPr lang="en-US" baseline="30000" dirty="0" smtClean="0">
                <a:sym typeface="Wingdings"/>
              </a:rPr>
              <a:t>(*)</a:t>
            </a:r>
            <a:r>
              <a:rPr lang="en-US" dirty="0" err="1" smtClean="0">
                <a:sym typeface="Wingdings"/>
              </a:rPr>
              <a:t>lνlν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150689"/>
            <a:ext cx="8229600" cy="3403600"/>
          </a:xfrm>
        </p:spPr>
        <p:txBody>
          <a:bodyPr>
            <a:normAutofit/>
          </a:bodyPr>
          <a:lstStyle/>
          <a:p>
            <a:r>
              <a:rPr lang="en-US" dirty="0" smtClean="0"/>
              <a:t>After </a:t>
            </a:r>
            <a:r>
              <a:rPr lang="en-US" dirty="0" err="1" smtClean="0">
                <a:sym typeface="Wingdings"/>
              </a:rPr>
              <a:t>E</a:t>
            </a:r>
            <a:r>
              <a:rPr lang="en-US" baseline="-25000" dirty="0" err="1" smtClean="0">
                <a:sym typeface="Wingdings"/>
              </a:rPr>
              <a:t>T</a:t>
            </a:r>
            <a:r>
              <a:rPr lang="en-US" baseline="30000" dirty="0" err="1" smtClean="0">
                <a:sym typeface="Wingdings"/>
              </a:rPr>
              <a:t>miss</a:t>
            </a:r>
            <a:r>
              <a:rPr lang="en-US" dirty="0" err="1" smtClean="0"/>
              <a:t>rel</a:t>
            </a:r>
            <a:r>
              <a:rPr lang="en-US" dirty="0" smtClean="0"/>
              <a:t> cut, divide the events in two categories: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Events with 1 jet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&gt;25 </a:t>
            </a:r>
            <a:r>
              <a:rPr lang="en-US" dirty="0" err="1" smtClean="0"/>
              <a:t>GeV</a:t>
            </a:r>
            <a:r>
              <a:rPr lang="en-US" dirty="0" smtClean="0"/>
              <a:t> and |</a:t>
            </a:r>
            <a:r>
              <a:rPr lang="en-US" dirty="0" err="1" smtClean="0"/>
              <a:t>η</a:t>
            </a:r>
            <a:r>
              <a:rPr lang="en-US" dirty="0" smtClean="0"/>
              <a:t>|&lt;4.5;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Events with no jets</a:t>
            </a:r>
          </a:p>
          <a:p>
            <a:r>
              <a:rPr lang="en-US" dirty="0" smtClean="0"/>
              <a:t>Apply topological cuts (</a:t>
            </a:r>
            <a:r>
              <a:rPr lang="en-US" i="1" dirty="0" err="1" smtClean="0"/>
              <a:t>m</a:t>
            </a:r>
            <a:r>
              <a:rPr lang="en-US" i="1" baseline="30000" dirty="0" err="1" smtClean="0"/>
              <a:t>ll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T</a:t>
            </a:r>
            <a:r>
              <a:rPr lang="en-US" i="1" baseline="30000" dirty="0" err="1" smtClean="0"/>
              <a:t>ll</a:t>
            </a:r>
            <a:r>
              <a:rPr lang="en-US" i="1" dirty="0" smtClean="0"/>
              <a:t>, </a:t>
            </a:r>
            <a:r>
              <a:rPr lang="en-US" i="1" dirty="0" err="1" smtClean="0"/>
              <a:t>Δφ</a:t>
            </a:r>
            <a:r>
              <a:rPr lang="en-US" i="1" baseline="30000" dirty="0" err="1" smtClean="0"/>
              <a:t>ll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Reconstruct the transverse mass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and apply the cut   0.75×m</a:t>
            </a:r>
            <a:r>
              <a:rPr lang="en-US" baseline="-25000" dirty="0" smtClean="0"/>
              <a:t>H</a:t>
            </a:r>
            <a:r>
              <a:rPr lang="en-US" dirty="0" smtClean="0"/>
              <a:t>&lt;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&lt;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endParaRPr lang="en-US" baseline="-25000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4874146"/>
            <a:ext cx="4546600" cy="698500"/>
          </a:xfrm>
          <a:prstGeom prst="rect">
            <a:avLst/>
          </a:prstGeom>
          <a:ln w="12700">
            <a:solidFill>
              <a:srgbClr val="000090"/>
            </a:solidFill>
          </a:ln>
        </p:spPr>
      </p:pic>
      <p:grpSp>
        <p:nvGrpSpPr>
          <p:cNvPr id="11" name="Group 12"/>
          <p:cNvGrpSpPr/>
          <p:nvPr/>
        </p:nvGrpSpPr>
        <p:grpSpPr>
          <a:xfrm>
            <a:off x="7998166" y="2241973"/>
            <a:ext cx="688634" cy="971521"/>
            <a:chOff x="-4075" y="25404"/>
            <a:chExt cx="688634" cy="971521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7132" y="4114252"/>
            <a:ext cx="3700755" cy="2152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0" name="Picture 9" descr="fig_01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91852" y="793832"/>
            <a:ext cx="3061372" cy="3299682"/>
          </a:xfrm>
          <a:prstGeom prst="rect">
            <a:avLst/>
          </a:prstGeom>
        </p:spPr>
      </p:pic>
      <p:pic>
        <p:nvPicPr>
          <p:cNvPr id="11" name="Picture 10" descr="fig_01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-1" y="816111"/>
            <a:ext cx="3040701" cy="327740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1" y="4015630"/>
            <a:ext cx="7787196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latin typeface="Times New Roman"/>
                <a:cs typeface="Times New Roman"/>
              </a:rPr>
              <a:t>Distributions of </a:t>
            </a:r>
            <a:r>
              <a:rPr lang="en-US" sz="1700" dirty="0" err="1" smtClean="0">
                <a:latin typeface="Times New Roman"/>
                <a:cs typeface="Times New Roman"/>
              </a:rPr>
              <a:t>m</a:t>
            </a:r>
            <a:r>
              <a:rPr lang="en-US" sz="1700" i="1" baseline="-25000" dirty="0" err="1" smtClean="0">
                <a:latin typeface="Times New Roman"/>
                <a:cs typeface="Times New Roman"/>
              </a:rPr>
              <a:t>ll</a:t>
            </a:r>
            <a:r>
              <a:rPr lang="en-US" sz="1700" i="1" baseline="-25000" dirty="0" smtClean="0">
                <a:latin typeface="Times New Roman"/>
                <a:cs typeface="Times New Roman"/>
              </a:rPr>
              <a:t> </a:t>
            </a:r>
            <a:r>
              <a:rPr lang="en-US" sz="1700" dirty="0" smtClean="0">
                <a:latin typeface="Times New Roman"/>
                <a:cs typeface="Times New Roman"/>
              </a:rPr>
              <a:t>(left), </a:t>
            </a:r>
            <a:r>
              <a:rPr lang="en-US" sz="1700" dirty="0" err="1" smtClean="0">
                <a:latin typeface="Times New Roman"/>
                <a:cs typeface="Times New Roman"/>
              </a:rPr>
              <a:t>Δ</a:t>
            </a:r>
            <a:r>
              <a:rPr lang="en-US" sz="1700" dirty="0" err="1" smtClean="0">
                <a:latin typeface="Times New Roman"/>
                <a:ea typeface="Lucida Grande"/>
                <a:cs typeface="Times New Roman"/>
              </a:rPr>
              <a:t>ϕ</a:t>
            </a:r>
            <a:r>
              <a:rPr lang="en-US" sz="1700" i="1" baseline="-25000" dirty="0" err="1" smtClean="0">
                <a:latin typeface="Times New Roman"/>
                <a:cs typeface="Times New Roman"/>
              </a:rPr>
              <a:t>ll</a:t>
            </a:r>
            <a:r>
              <a:rPr lang="en-US" sz="1700" i="1" baseline="-25000" dirty="0" smtClean="0">
                <a:latin typeface="Times New Roman"/>
                <a:cs typeface="Times New Roman"/>
              </a:rPr>
              <a:t> </a:t>
            </a:r>
            <a:r>
              <a:rPr lang="en-US" sz="1700" dirty="0" smtClean="0">
                <a:latin typeface="Times New Roman"/>
                <a:cs typeface="Times New Roman"/>
              </a:rPr>
              <a:t>(center), and </a:t>
            </a:r>
            <a:r>
              <a:rPr lang="en-US" sz="1700" dirty="0" err="1" smtClean="0">
                <a:latin typeface="Times New Roman"/>
                <a:cs typeface="Times New Roman"/>
              </a:rPr>
              <a:t>m</a:t>
            </a:r>
            <a:r>
              <a:rPr lang="en-US" sz="1700" baseline="-25000" dirty="0" err="1" smtClean="0">
                <a:latin typeface="Times New Roman"/>
                <a:cs typeface="Times New Roman"/>
              </a:rPr>
              <a:t>T</a:t>
            </a:r>
            <a:r>
              <a:rPr lang="en-US" sz="1700" dirty="0" smtClean="0">
                <a:latin typeface="Times New Roman"/>
                <a:cs typeface="Times New Roman"/>
              </a:rPr>
              <a:t> (right). The top row shows the selection for the H+0-jet channel and the bottom row for the H+1-jet channel. The left and central plots are shown after the </a:t>
            </a:r>
            <a:r>
              <a:rPr lang="en-US" sz="1700" dirty="0" err="1" smtClean="0">
                <a:latin typeface="Times New Roman"/>
                <a:cs typeface="Times New Roman"/>
              </a:rPr>
              <a:t>p</a:t>
            </a:r>
            <a:r>
              <a:rPr lang="en-US" sz="1700" baseline="-25000" dirty="0" err="1" smtClean="0">
                <a:latin typeface="Times New Roman"/>
                <a:cs typeface="Times New Roman"/>
              </a:rPr>
              <a:t>Tll</a:t>
            </a:r>
            <a:r>
              <a:rPr lang="en-US" sz="1700" dirty="0" smtClean="0">
                <a:latin typeface="Times New Roman"/>
                <a:cs typeface="Times New Roman"/>
              </a:rPr>
              <a:t> selection for the H+0-jet channel and after the </a:t>
            </a:r>
            <a:r>
              <a:rPr lang="en-US" sz="1700" dirty="0" err="1" smtClean="0">
                <a:latin typeface="Times New Roman"/>
                <a:cs typeface="Times New Roman"/>
              </a:rPr>
              <a:t>p</a:t>
            </a:r>
            <a:r>
              <a:rPr lang="en-US" sz="1700" baseline="-25000" dirty="0" err="1" smtClean="0">
                <a:latin typeface="Times New Roman"/>
                <a:cs typeface="Times New Roman"/>
              </a:rPr>
              <a:t>T</a:t>
            </a:r>
            <a:r>
              <a:rPr lang="en-US" sz="1700" baseline="30000" dirty="0" err="1" smtClean="0">
                <a:latin typeface="Times New Roman"/>
                <a:cs typeface="Times New Roman"/>
              </a:rPr>
              <a:t>tot</a:t>
            </a:r>
            <a:r>
              <a:rPr lang="en-US" sz="1700" dirty="0" smtClean="0">
                <a:latin typeface="Times New Roman"/>
                <a:cs typeface="Times New Roman"/>
              </a:rPr>
              <a:t> cut for the $H+1-jet channel. For the rightmost plots, the distributions are shown after all the cuts for </a:t>
            </a:r>
            <a:r>
              <a:rPr lang="en-US" sz="1700" dirty="0" err="1" smtClean="0">
                <a:latin typeface="Times New Roman"/>
                <a:cs typeface="Times New Roman"/>
              </a:rPr>
              <a:t>m</a:t>
            </a:r>
            <a:r>
              <a:rPr lang="en-US" sz="1700" baseline="-25000" dirty="0" err="1" smtClean="0">
                <a:latin typeface="Times New Roman"/>
                <a:cs typeface="Times New Roman"/>
              </a:rPr>
              <a:t>H</a:t>
            </a:r>
            <a:r>
              <a:rPr lang="en-US" sz="1700" dirty="0" smtClean="0">
                <a:latin typeface="Times New Roman"/>
                <a:cs typeface="Times New Roman"/>
              </a:rPr>
              <a:t>=150 </a:t>
            </a:r>
            <a:r>
              <a:rPr lang="en-US" sz="1700" dirty="0" err="1" smtClean="0">
                <a:latin typeface="Times New Roman"/>
                <a:cs typeface="Times New Roman"/>
              </a:rPr>
              <a:t>GeV</a:t>
            </a:r>
            <a:r>
              <a:rPr lang="en-US" sz="1700" dirty="0" smtClean="0">
                <a:latin typeface="Times New Roman"/>
                <a:cs typeface="Times New Roman"/>
              </a:rPr>
              <a:t> (except the cut on </a:t>
            </a:r>
            <a:r>
              <a:rPr lang="en-US" sz="1700" dirty="0" err="1" smtClean="0">
                <a:latin typeface="Times New Roman"/>
                <a:cs typeface="Times New Roman"/>
              </a:rPr>
              <a:t>m</a:t>
            </a:r>
            <a:r>
              <a:rPr lang="en-US" sz="1700" baseline="-25000" dirty="0" err="1" smtClean="0">
                <a:latin typeface="Times New Roman"/>
                <a:cs typeface="Times New Roman"/>
              </a:rPr>
              <a:t>T</a:t>
            </a:r>
            <a:r>
              <a:rPr lang="en-US" sz="1700" dirty="0" smtClean="0">
                <a:latin typeface="Times New Roman"/>
                <a:cs typeface="Times New Roman"/>
              </a:rPr>
              <a:t> itself). The background distributions are stacked, so that the top of the </a:t>
            </a:r>
            <a:r>
              <a:rPr lang="en-US" sz="1700" dirty="0" err="1" smtClean="0">
                <a:latin typeface="Times New Roman"/>
                <a:cs typeface="Times New Roman"/>
              </a:rPr>
              <a:t>diboson</a:t>
            </a:r>
            <a:r>
              <a:rPr lang="en-US" sz="1700" dirty="0" smtClean="0">
                <a:latin typeface="Times New Roman"/>
                <a:cs typeface="Times New Roman"/>
              </a:rPr>
              <a:t> background coincides with the Standard Model (SM) line which includes the statistical and systematic uncertainties on the expectation in the absence of a signal. The expected signal for </a:t>
            </a:r>
            <a:r>
              <a:rPr lang="en-US" sz="1700" dirty="0" err="1" smtClean="0">
                <a:latin typeface="Times New Roman"/>
                <a:cs typeface="Times New Roman"/>
              </a:rPr>
              <a:t>m</a:t>
            </a:r>
            <a:r>
              <a:rPr lang="en-US" sz="1700" baseline="-25000" dirty="0" err="1" smtClean="0">
                <a:latin typeface="Times New Roman"/>
                <a:cs typeface="Times New Roman"/>
              </a:rPr>
              <a:t>H</a:t>
            </a:r>
            <a:r>
              <a:rPr lang="en-US" sz="1700" dirty="0" smtClean="0">
                <a:latin typeface="Times New Roman"/>
                <a:cs typeface="Times New Roman"/>
              </a:rPr>
              <a:t>=150 </a:t>
            </a:r>
            <a:r>
              <a:rPr lang="en-US" sz="1700" dirty="0" err="1" smtClean="0">
                <a:latin typeface="Times New Roman"/>
                <a:cs typeface="Times New Roman"/>
              </a:rPr>
              <a:t>GeV</a:t>
            </a:r>
            <a:r>
              <a:rPr lang="en-US" sz="1700" dirty="0" smtClean="0">
                <a:latin typeface="Times New Roman"/>
                <a:cs typeface="Times New Roman"/>
              </a:rPr>
              <a:t> is shown as a separate thicker line, and the final bin includes the overflow. </a:t>
            </a:r>
            <a:endParaRPr lang="en-US" sz="1700" dirty="0">
              <a:latin typeface="Times New Roman"/>
              <a:cs typeface="Times New Roman"/>
            </a:endParaRPr>
          </a:p>
        </p:txBody>
      </p:sp>
      <p:pic>
        <p:nvPicPr>
          <p:cNvPr id="16" name="Picture 15" descr="fig_01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7787198" y="3492234"/>
            <a:ext cx="1355512" cy="3037248"/>
          </a:xfrm>
          <a:prstGeom prst="rect">
            <a:avLst/>
          </a:prstGeom>
        </p:spPr>
      </p:pic>
      <p:pic>
        <p:nvPicPr>
          <p:cNvPr id="17" name="Picture 16" descr="fig_01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6103299" y="816111"/>
            <a:ext cx="3040701" cy="3277403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8830"/>
            <a:ext cx="8229600" cy="872425"/>
          </a:xfrm>
        </p:spPr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WW</a:t>
            </a:r>
            <a:r>
              <a:rPr lang="en-US" baseline="30000" dirty="0" smtClean="0">
                <a:sym typeface="Wingdings"/>
              </a:rPr>
              <a:t>(*)</a:t>
            </a:r>
            <a:r>
              <a:rPr lang="en-US" dirty="0" err="1" smtClean="0">
                <a:sym typeface="Wingdings"/>
              </a:rPr>
              <a:t>lνlν</a:t>
            </a:r>
            <a:endParaRPr lang="en-US" dirty="0"/>
          </a:p>
        </p:txBody>
      </p:sp>
      <p:grpSp>
        <p:nvGrpSpPr>
          <p:cNvPr id="19" name="Group 12"/>
          <p:cNvGrpSpPr/>
          <p:nvPr/>
        </p:nvGrpSpPr>
        <p:grpSpPr>
          <a:xfrm>
            <a:off x="248365" y="38294"/>
            <a:ext cx="688634" cy="971521"/>
            <a:chOff x="-4075" y="25404"/>
            <a:chExt cx="688634" cy="971521"/>
          </a:xfrm>
        </p:grpSpPr>
        <p:pic>
          <p:nvPicPr>
            <p:cNvPr id="20" name="Picture 6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WW</a:t>
            </a:r>
            <a:r>
              <a:rPr lang="en-US" baseline="30000" dirty="0" smtClean="0">
                <a:sym typeface="Wingdings"/>
              </a:rPr>
              <a:t>(*)</a:t>
            </a:r>
            <a:r>
              <a:rPr lang="en-US" dirty="0" err="1" smtClean="0">
                <a:sym typeface="Wingdings"/>
              </a:rPr>
              <a:t>lνlν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1695828"/>
          <a:ext cx="3878015" cy="190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491"/>
                <a:gridCol w="612757"/>
                <a:gridCol w="757590"/>
                <a:gridCol w="635039"/>
                <a:gridCol w="579333"/>
                <a:gridCol w="754805"/>
              </a:tblGrid>
              <a:tr h="793750"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WW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 smtClean="0"/>
                        <a:t>ttbar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Total SM back.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Data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Higgs </a:t>
                      </a:r>
                      <a:r>
                        <a:rPr lang="en-US" sz="1300" dirty="0" err="1" smtClean="0"/>
                        <a:t>m</a:t>
                      </a:r>
                      <a:r>
                        <a:rPr lang="en-US" sz="1300" baseline="-25000" dirty="0" err="1" smtClean="0"/>
                        <a:t>H</a:t>
                      </a:r>
                      <a:r>
                        <a:rPr lang="en-US" sz="1300" dirty="0" smtClean="0"/>
                        <a:t>=150</a:t>
                      </a:r>
                      <a:endParaRPr lang="en-US" sz="1300" dirty="0"/>
                    </a:p>
                  </a:txBody>
                  <a:tcPr/>
                </a:tc>
              </a:tr>
              <a:tr h="55562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0-jet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52±7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2.4±1.6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63±9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81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rgbClr val="000090"/>
                          </a:solidFill>
                        </a:rPr>
                        <a:t>40±9</a:t>
                      </a:r>
                    </a:p>
                  </a:txBody>
                  <a:tcPr/>
                </a:tc>
              </a:tr>
              <a:tr h="55562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1-jet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12±3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8±2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28±4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29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rgbClr val="000090"/>
                          </a:solidFill>
                        </a:rPr>
                        <a:t>14±3</a:t>
                      </a:r>
                    </a:p>
                    <a:p>
                      <a:pPr algn="ctr"/>
                      <a:endParaRPr lang="en-US" sz="1400" b="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14051" y="3892385"/>
            <a:ext cx="40016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Event yield after full selection, in data and MC (</a:t>
            </a:r>
            <a:r>
              <a:rPr lang="en-US" dirty="0" err="1" smtClean="0">
                <a:latin typeface="Times New Roman"/>
                <a:cs typeface="Times New Roman"/>
              </a:rPr>
              <a:t>W+jets</a:t>
            </a:r>
            <a:r>
              <a:rPr lang="en-US" dirty="0" smtClean="0">
                <a:latin typeface="Times New Roman"/>
                <a:cs typeface="Times New Roman"/>
              </a:rPr>
              <a:t> estimated with data driven methods). The cuts are here optimized to select </a:t>
            </a:r>
            <a:r>
              <a:rPr lang="en-US" dirty="0" err="1" smtClean="0">
                <a:latin typeface="Times New Roman"/>
                <a:cs typeface="Times New Roman"/>
              </a:rPr>
              <a:t>m</a:t>
            </a:r>
            <a:r>
              <a:rPr lang="en-US" baseline="-25000" dirty="0" err="1" smtClean="0">
                <a:latin typeface="Times New Roman"/>
                <a:cs typeface="Times New Roman"/>
              </a:rPr>
              <a:t>H</a:t>
            </a:r>
            <a:r>
              <a:rPr lang="en-US" dirty="0" smtClean="0">
                <a:latin typeface="Times New Roman"/>
                <a:cs typeface="Times New Roman"/>
              </a:rPr>
              <a:t>=150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r>
              <a:rPr lang="en-US" dirty="0" smtClean="0">
                <a:latin typeface="Times New Roman"/>
                <a:cs typeface="Times New Roman"/>
              </a:rPr>
              <a:t> Higgs decays.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3941" y="1241946"/>
            <a:ext cx="445055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Final selection, optimized for </a:t>
            </a:r>
            <a:r>
              <a:rPr lang="en-US" b="1" dirty="0" err="1" smtClean="0">
                <a:solidFill>
                  <a:srgbClr val="000090"/>
                </a:solidFill>
              </a:rPr>
              <a:t>m</a:t>
            </a:r>
            <a:r>
              <a:rPr lang="en-US" b="1" baseline="-25000" dirty="0" err="1" smtClean="0">
                <a:solidFill>
                  <a:srgbClr val="000090"/>
                </a:solidFill>
              </a:rPr>
              <a:t>H</a:t>
            </a:r>
            <a:r>
              <a:rPr lang="en-US" b="1" dirty="0" smtClean="0">
                <a:solidFill>
                  <a:srgbClr val="000090"/>
                </a:solidFill>
              </a:rPr>
              <a:t>=150 </a:t>
            </a:r>
            <a:r>
              <a:rPr lang="en-US" b="1" dirty="0" err="1" smtClean="0">
                <a:solidFill>
                  <a:srgbClr val="000090"/>
                </a:solidFill>
              </a:rPr>
              <a:t>GeV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754499" y="1054099"/>
            <a:ext cx="4237531" cy="570834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Background estimate from data in counting experiment is essential</a:t>
            </a:r>
          </a:p>
          <a:p>
            <a:r>
              <a:rPr lang="en-US" dirty="0" smtClean="0"/>
              <a:t>In the current version of this analysis we estimate from data the two largest backgrounds, namely those from WW and top</a:t>
            </a:r>
          </a:p>
          <a:p>
            <a:pPr lvl="1"/>
            <a:r>
              <a:rPr lang="en-US" dirty="0" smtClean="0"/>
              <a:t>Approach:</a:t>
            </a:r>
          </a:p>
          <a:p>
            <a:pPr lvl="2"/>
            <a:r>
              <a:rPr lang="en-US" dirty="0" smtClean="0"/>
              <a:t>Define control regions rich in WW or top backgrounds and measure this backgrounds in data</a:t>
            </a:r>
          </a:p>
          <a:p>
            <a:pPr lvl="2"/>
            <a:r>
              <a:rPr lang="en-US" dirty="0" smtClean="0"/>
              <a:t>Extrapolate this measurement to the signal </a:t>
            </a:r>
            <a:r>
              <a:rPr lang="en-US" dirty="0" err="1" smtClean="0"/>
              <a:t>region(s</a:t>
            </a:r>
            <a:r>
              <a:rPr lang="en-US" dirty="0" smtClean="0"/>
              <a:t>) using MC shapes</a:t>
            </a:r>
          </a:p>
          <a:p>
            <a:r>
              <a:rPr lang="en-US" dirty="0" smtClean="0"/>
              <a:t>W+ jets entirely determined from data</a:t>
            </a:r>
          </a:p>
          <a:p>
            <a:r>
              <a:rPr lang="en-US" dirty="0" smtClean="0"/>
              <a:t>Remaining backgrounds (smaller) are taken from MC</a:t>
            </a:r>
          </a:p>
          <a:p>
            <a:pPr lvl="1"/>
            <a:r>
              <a:rPr lang="en-US" dirty="0" smtClean="0"/>
              <a:t>Apply scale factor to </a:t>
            </a:r>
            <a:r>
              <a:rPr lang="en-US" dirty="0" err="1" smtClean="0"/>
              <a:t>Drell</a:t>
            </a:r>
            <a:r>
              <a:rPr lang="en-US" dirty="0" smtClean="0"/>
              <a:t>-Yan for potential </a:t>
            </a:r>
            <a:r>
              <a:rPr lang="en-US" dirty="0" err="1" smtClean="0">
                <a:sym typeface="Wingdings"/>
              </a:rPr>
              <a:t>E</a:t>
            </a:r>
            <a:r>
              <a:rPr lang="en-US" baseline="-25000" dirty="0" err="1" smtClean="0">
                <a:sym typeface="Wingdings"/>
              </a:rPr>
              <a:t>T</a:t>
            </a:r>
            <a:r>
              <a:rPr lang="en-US" baseline="30000" dirty="0" err="1" smtClean="0">
                <a:sym typeface="Wingdings"/>
              </a:rPr>
              <a:t>miss</a:t>
            </a:r>
            <a:r>
              <a:rPr lang="en-US" dirty="0" smtClean="0"/>
              <a:t> </a:t>
            </a:r>
            <a:r>
              <a:rPr lang="en-US" dirty="0" err="1" smtClean="0"/>
              <a:t>mis-modelling</a:t>
            </a:r>
            <a:endParaRPr lang="en-US" dirty="0" smtClean="0"/>
          </a:p>
          <a:p>
            <a:pPr lvl="1"/>
            <a:endParaRPr lang="en-US" dirty="0"/>
          </a:p>
        </p:txBody>
      </p:sp>
      <p:grpSp>
        <p:nvGrpSpPr>
          <p:cNvPr id="12" name="Group 12"/>
          <p:cNvGrpSpPr/>
          <p:nvPr/>
        </p:nvGrpSpPr>
        <p:grpSpPr>
          <a:xfrm>
            <a:off x="248365" y="38294"/>
            <a:ext cx="688634" cy="971521"/>
            <a:chOff x="-4075" y="25404"/>
            <a:chExt cx="688634" cy="971521"/>
          </a:xfrm>
        </p:grpSpPr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4" name="TextBox 13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WW</a:t>
            </a:r>
            <a:r>
              <a:rPr lang="en-US" baseline="30000" dirty="0" smtClean="0">
                <a:sym typeface="Wingdings"/>
              </a:rPr>
              <a:t>(*)</a:t>
            </a:r>
            <a:r>
              <a:rPr lang="en-US" smtClean="0">
                <a:sym typeface="Wingdings"/>
              </a:rPr>
              <a:t>lνlν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8" name="Group 12"/>
          <p:cNvGrpSpPr/>
          <p:nvPr/>
        </p:nvGrpSpPr>
        <p:grpSpPr>
          <a:xfrm>
            <a:off x="248365" y="38294"/>
            <a:ext cx="688634" cy="971521"/>
            <a:chOff x="-4075" y="25404"/>
            <a:chExt cx="688634" cy="971521"/>
          </a:xfrm>
        </p:grpSpPr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  <p:pic>
        <p:nvPicPr>
          <p:cNvPr id="11" name="Picture 10" descr="fig_0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4563" y="993656"/>
            <a:ext cx="4536567" cy="3288411"/>
          </a:xfrm>
          <a:prstGeom prst="rect">
            <a:avLst/>
          </a:prstGeom>
        </p:spPr>
      </p:pic>
      <p:pic>
        <p:nvPicPr>
          <p:cNvPr id="20" name="Picture 9"/>
          <p:cNvPicPr>
            <a:picLocks noChangeAspect="1"/>
          </p:cNvPicPr>
          <p:nvPr/>
        </p:nvPicPr>
        <p:blipFill>
          <a:blip r:embed="rId5"/>
          <a:srcRect l="1781" t="4956" r="890"/>
          <a:stretch>
            <a:fillRect/>
          </a:stretch>
        </p:blipFill>
        <p:spPr bwMode="auto">
          <a:xfrm>
            <a:off x="4926501" y="1009815"/>
            <a:ext cx="3707796" cy="344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6"/>
          <a:srcRect r="2223"/>
          <a:stretch>
            <a:fillRect/>
          </a:stretch>
        </p:blipFill>
        <p:spPr bwMode="auto">
          <a:xfrm>
            <a:off x="8295730" y="111022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4879061" y="5346536"/>
            <a:ext cx="3980577" cy="707886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 dirty="0">
                <a:solidFill>
                  <a:schemeClr val="bg1"/>
                </a:solidFill>
              </a:rPr>
              <a:t>Expected range: 129 &lt; M</a:t>
            </a:r>
            <a:r>
              <a:rPr lang="en-US" sz="2000" baseline="-25000" dirty="0">
                <a:solidFill>
                  <a:schemeClr val="bg1"/>
                </a:solidFill>
              </a:rPr>
              <a:t>H </a:t>
            </a:r>
            <a:r>
              <a:rPr lang="en-US" sz="2000" dirty="0">
                <a:solidFill>
                  <a:schemeClr val="bg1"/>
                </a:solidFill>
              </a:rPr>
              <a:t>&lt; 236 </a:t>
            </a:r>
            <a:r>
              <a:rPr lang="en-US" sz="2000" dirty="0" err="1">
                <a:solidFill>
                  <a:schemeClr val="bg1"/>
                </a:solidFill>
              </a:rPr>
              <a:t>GeV</a:t>
            </a:r>
            <a:endParaRPr lang="en-US" sz="2000" dirty="0">
              <a:solidFill>
                <a:schemeClr val="bg1"/>
              </a:solidFill>
            </a:endParaRPr>
          </a:p>
          <a:p>
            <a:pPr algn="ctr" eaLnBrk="0" hangingPunct="0"/>
            <a:r>
              <a:rPr lang="en-US" sz="2000" dirty="0">
                <a:solidFill>
                  <a:schemeClr val="bg1"/>
                </a:solidFill>
              </a:rPr>
              <a:t>Observed range: 132&lt; M</a:t>
            </a:r>
            <a:r>
              <a:rPr lang="en-US" sz="2000" baseline="-25000" dirty="0">
                <a:solidFill>
                  <a:schemeClr val="bg1"/>
                </a:solidFill>
              </a:rPr>
              <a:t>H </a:t>
            </a:r>
            <a:r>
              <a:rPr lang="en-US" sz="2000" dirty="0">
                <a:solidFill>
                  <a:schemeClr val="bg1"/>
                </a:solidFill>
              </a:rPr>
              <a:t>&lt; 238 </a:t>
            </a:r>
            <a:r>
              <a:rPr lang="en-US" sz="2000" dirty="0" err="1">
                <a:solidFill>
                  <a:schemeClr val="bg1"/>
                </a:solidFill>
              </a:rPr>
              <a:t>GeV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202742" y="5346536"/>
            <a:ext cx="4071823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000090"/>
                </a:solidFill>
              </a:rPr>
              <a:t>Expected range: </a:t>
            </a:r>
            <a:r>
              <a:rPr lang="en-US" sz="2000" b="1" dirty="0" smtClean="0">
                <a:solidFill>
                  <a:srgbClr val="000090"/>
                </a:solidFill>
              </a:rPr>
              <a:t>134 </a:t>
            </a:r>
            <a:r>
              <a:rPr lang="en-US" sz="2000" b="1" dirty="0">
                <a:solidFill>
                  <a:srgbClr val="000090"/>
                </a:solidFill>
              </a:rPr>
              <a:t>&lt; M</a:t>
            </a:r>
            <a:r>
              <a:rPr lang="en-US" sz="2000" b="1" baseline="-25000" dirty="0">
                <a:solidFill>
                  <a:srgbClr val="000090"/>
                </a:solidFill>
              </a:rPr>
              <a:t>H </a:t>
            </a:r>
            <a:r>
              <a:rPr lang="en-US" sz="2000" b="1" dirty="0">
                <a:solidFill>
                  <a:srgbClr val="000090"/>
                </a:solidFill>
              </a:rPr>
              <a:t>&lt; </a:t>
            </a:r>
            <a:r>
              <a:rPr lang="en-US" sz="2000" b="1" dirty="0" smtClean="0">
                <a:solidFill>
                  <a:srgbClr val="000090"/>
                </a:solidFill>
              </a:rPr>
              <a:t>200 </a:t>
            </a:r>
            <a:r>
              <a:rPr lang="en-US" sz="2000" b="1" dirty="0" err="1">
                <a:solidFill>
                  <a:srgbClr val="000090"/>
                </a:solidFill>
              </a:rPr>
              <a:t>GeV</a:t>
            </a:r>
            <a:endParaRPr lang="en-US" sz="2000" b="1" dirty="0">
              <a:solidFill>
                <a:srgbClr val="000090"/>
              </a:solidFill>
            </a:endParaRPr>
          </a:p>
          <a:p>
            <a:pPr algn="ctr" eaLnBrk="0" hangingPunct="0"/>
            <a:r>
              <a:rPr lang="en-US" sz="2000" b="1" dirty="0">
                <a:solidFill>
                  <a:srgbClr val="000090"/>
                </a:solidFill>
              </a:rPr>
              <a:t>Observed range:</a:t>
            </a:r>
            <a:r>
              <a:rPr lang="en-US" sz="2000" b="1" dirty="0" smtClean="0">
                <a:solidFill>
                  <a:srgbClr val="000090"/>
                </a:solidFill>
              </a:rPr>
              <a:t> 145 &lt; </a:t>
            </a:r>
            <a:r>
              <a:rPr lang="en-US" sz="2000" b="1" dirty="0">
                <a:solidFill>
                  <a:srgbClr val="000090"/>
                </a:solidFill>
              </a:rPr>
              <a:t>M</a:t>
            </a:r>
            <a:r>
              <a:rPr lang="en-US" sz="2000" b="1" baseline="-25000" dirty="0">
                <a:solidFill>
                  <a:srgbClr val="000090"/>
                </a:solidFill>
              </a:rPr>
              <a:t>H </a:t>
            </a:r>
            <a:r>
              <a:rPr lang="en-US" sz="2000" b="1" dirty="0">
                <a:solidFill>
                  <a:srgbClr val="000090"/>
                </a:solidFill>
              </a:rPr>
              <a:t>&lt; </a:t>
            </a:r>
            <a:r>
              <a:rPr lang="en-US" sz="2000" b="1" dirty="0" smtClean="0">
                <a:solidFill>
                  <a:srgbClr val="000090"/>
                </a:solidFill>
              </a:rPr>
              <a:t>206 </a:t>
            </a:r>
            <a:r>
              <a:rPr lang="en-US" sz="2000" b="1" dirty="0" err="1">
                <a:solidFill>
                  <a:srgbClr val="000090"/>
                </a:solidFill>
              </a:rPr>
              <a:t>GeV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5825" y="4331126"/>
            <a:ext cx="228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ATLAS exclusion limits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926501" y="4331126"/>
            <a:ext cx="4046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CMS exclusion limits </a:t>
            </a:r>
            <a:r>
              <a:rPr lang="en-US" dirty="0" smtClean="0"/>
              <a:t>– CMS results are based on a multivariate analysis (Boosted Decision Tree)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7" name="Content Placeholder 26"/>
          <p:cNvSpPr>
            <a:spLocks noGrp="1"/>
          </p:cNvSpPr>
          <p:nvPr>
            <p:ph sz="half" idx="1"/>
          </p:nvPr>
        </p:nvSpPr>
        <p:spPr>
          <a:xfrm>
            <a:off x="457200" y="901256"/>
            <a:ext cx="5207000" cy="395014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Higgs searches represent on of the most important themes of the LHC scientific </a:t>
            </a:r>
            <a:r>
              <a:rPr lang="en-US" dirty="0" err="1" smtClean="0"/>
              <a:t>programme</a:t>
            </a:r>
            <a:endParaRPr lang="en-US" dirty="0" smtClean="0"/>
          </a:p>
          <a:p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Higgs searches guided the conception design and technological choices of ATLAS and CMS </a:t>
            </a:r>
          </a:p>
          <a:p>
            <a:r>
              <a:rPr lang="en-US" dirty="0" smtClean="0">
                <a:sym typeface="Wingdings"/>
              </a:rPr>
              <a:t>Among the most challenging physics processes, in particular in the mass region below </a:t>
            </a:r>
            <a:r>
              <a:rPr lang="en-US" dirty="0" err="1" smtClean="0">
                <a:sym typeface="Wingdings"/>
              </a:rPr>
              <a:t>m</a:t>
            </a:r>
            <a:r>
              <a:rPr lang="en-US" baseline="-25000" dirty="0" err="1" smtClean="0">
                <a:sym typeface="Wingdings"/>
              </a:rPr>
              <a:t>H</a:t>
            </a:r>
            <a:r>
              <a:rPr lang="en-US" dirty="0" smtClean="0">
                <a:sym typeface="Wingdings"/>
              </a:rPr>
              <a:t> = 2m</a:t>
            </a:r>
            <a:r>
              <a:rPr lang="en-US" baseline="-25000" dirty="0" smtClean="0">
                <a:sym typeface="Wingdings"/>
              </a:rPr>
              <a:t>Z</a:t>
            </a:r>
          </a:p>
          <a:p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high energy resolution and </a:t>
            </a:r>
            <a:r>
              <a:rPr lang="en-US" dirty="0" err="1" smtClean="0">
                <a:sym typeface="Wingdings"/>
              </a:rPr>
              <a:t>reconstruction+identification</a:t>
            </a:r>
            <a:r>
              <a:rPr lang="en-US" dirty="0" smtClean="0">
                <a:sym typeface="Wingdings"/>
              </a:rPr>
              <a:t> efficiency of leptons, jets, </a:t>
            </a:r>
            <a:r>
              <a:rPr lang="en-US" dirty="0" err="1" smtClean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-jets tagging,  missing transverse energy, etc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0" name="Content Placeholder 29" descr="aachen.png"/>
          <p:cNvPicPr preferRelativeResize="0"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-6389" r="-6389"/>
          <a:stretch>
            <a:fillRect/>
          </a:stretch>
        </p:blipFill>
        <p:spPr>
          <a:xfrm rot="5400000">
            <a:off x="5806281" y="1385349"/>
            <a:ext cx="4038600" cy="254476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1" name="Content Placeholder 26"/>
          <p:cNvSpPr txBox="1">
            <a:spLocks/>
          </p:cNvSpPr>
          <p:nvPr/>
        </p:nvSpPr>
        <p:spPr>
          <a:xfrm>
            <a:off x="241300" y="4918331"/>
            <a:ext cx="8615363" cy="17741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800" dirty="0" smtClean="0">
                <a:latin typeface="Times New Roman"/>
                <a:cs typeface="Times New Roman"/>
                <a:sym typeface="Wingdings"/>
              </a:rPr>
              <a:t>After two years of operations, the situation is very exciting: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  <a:sym typeface="Wingdings"/>
              </a:rPr>
              <a:t>The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  <a:sym typeface="Wingdings"/>
              </a:rPr>
              <a:t> LHC is working very well: more than 5 fb-1 of data/experiment delivered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</a:pPr>
            <a:r>
              <a:rPr lang="en-US" sz="2800" baseline="0" dirty="0" smtClean="0">
                <a:latin typeface="Times New Roman"/>
                <a:cs typeface="Times New Roman"/>
                <a:sym typeface="Wingdings"/>
              </a:rPr>
              <a:t>The </a:t>
            </a:r>
            <a:r>
              <a:rPr lang="en-US" sz="2800" dirty="0" smtClean="0">
                <a:latin typeface="Times New Roman"/>
                <a:cs typeface="Times New Roman"/>
                <a:sym typeface="Wingdings"/>
              </a:rPr>
              <a:t>understanding of  the detectors </a:t>
            </a:r>
            <a:r>
              <a:rPr lang="en-US" sz="2800" baseline="0" dirty="0" smtClean="0">
                <a:latin typeface="Times New Roman"/>
                <a:cs typeface="Times New Roman"/>
                <a:sym typeface="Wingdings"/>
              </a:rPr>
              <a:t>ATLAS</a:t>
            </a:r>
            <a:r>
              <a:rPr lang="en-US" sz="2800" dirty="0" smtClean="0">
                <a:latin typeface="Times New Roman"/>
                <a:cs typeface="Times New Roman"/>
                <a:sym typeface="Wingdings"/>
              </a:rPr>
              <a:t> and CMS is quite advanced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01052" y="195770"/>
            <a:ext cx="2717548" cy="984885"/>
          </a:xfrm>
          <a:prstGeom prst="rect">
            <a:avLst/>
          </a:prstGeom>
          <a:solidFill>
            <a:srgbClr val="CC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/>
              </a:rPr>
              <a:t>Proceedings of LHC Workshop </a:t>
            </a:r>
          </a:p>
          <a:p>
            <a:r>
              <a:rPr lang="en-US" sz="1400" dirty="0" smtClean="0">
                <a:effectLst/>
              </a:rPr>
              <a:t>(Aachen, 1990): H</a:t>
            </a:r>
            <a:r>
              <a:rPr lang="en-US" sz="1400" dirty="0" smtClean="0">
                <a:effectLst/>
                <a:sym typeface="Wingdings"/>
              </a:rPr>
              <a:t> 4l signals</a:t>
            </a:r>
            <a:endParaRPr lang="en-US" sz="1400" dirty="0" smtClean="0">
              <a:effectLst/>
            </a:endParaRPr>
          </a:p>
          <a:p>
            <a:r>
              <a:rPr lang="en-US" sz="1400" dirty="0" err="1" smtClean="0">
                <a:effectLst/>
                <a:sym typeface="Wingdings"/>
              </a:rPr>
              <a:t>m</a:t>
            </a:r>
            <a:r>
              <a:rPr lang="en-US" sz="1400" baseline="-25000" dirty="0" err="1" smtClean="0">
                <a:effectLst/>
                <a:sym typeface="Wingdings"/>
              </a:rPr>
              <a:t>H</a:t>
            </a:r>
            <a:r>
              <a:rPr lang="en-US" sz="1400" dirty="0" smtClean="0">
                <a:effectLst/>
                <a:sym typeface="Wingdings"/>
              </a:rPr>
              <a:t>=130, 150, 170 </a:t>
            </a:r>
            <a:r>
              <a:rPr lang="en-US" sz="1400" dirty="0" err="1" smtClean="0">
                <a:effectLst/>
                <a:sym typeface="Wingdings"/>
              </a:rPr>
              <a:t>GeV</a:t>
            </a:r>
            <a:endParaRPr lang="en-US" sz="1400" dirty="0">
              <a:effectLst/>
              <a:sym typeface="Wingdings"/>
            </a:endParaRPr>
          </a:p>
          <a:p>
            <a:r>
              <a:rPr lang="en-US" sz="1500" dirty="0">
                <a:solidFill>
                  <a:srgbClr val="CC3333"/>
                </a:solidFill>
                <a:effectLst/>
                <a:sym typeface="Wingdings"/>
              </a:rPr>
              <a:t>√s = </a:t>
            </a:r>
            <a:r>
              <a:rPr lang="en-US" sz="1500" dirty="0" smtClean="0">
                <a:solidFill>
                  <a:srgbClr val="CC3333"/>
                </a:solidFill>
                <a:effectLst/>
                <a:sym typeface="Wingdings"/>
              </a:rPr>
              <a:t>16 </a:t>
            </a:r>
            <a:r>
              <a:rPr lang="en-US" sz="1500" dirty="0" err="1" smtClean="0">
                <a:solidFill>
                  <a:srgbClr val="CC3333"/>
                </a:solidFill>
                <a:effectLst/>
                <a:sym typeface="Wingdings"/>
              </a:rPr>
              <a:t>TeV</a:t>
            </a:r>
            <a:r>
              <a:rPr lang="en-US" sz="1500" dirty="0" smtClean="0">
                <a:solidFill>
                  <a:srgbClr val="CC3333"/>
                </a:solidFill>
                <a:effectLst/>
                <a:sym typeface="Wingdings"/>
              </a:rPr>
              <a:t>, 100 fb</a:t>
            </a:r>
            <a:r>
              <a:rPr lang="en-US" sz="1500" baseline="30000" dirty="0" smtClean="0">
                <a:solidFill>
                  <a:srgbClr val="CC3333"/>
                </a:solidFill>
                <a:effectLst/>
                <a:sym typeface="Wingdings"/>
              </a:rPr>
              <a:t>-1</a:t>
            </a:r>
            <a:endParaRPr lang="en-US" sz="1500" baseline="30000" dirty="0">
              <a:solidFill>
                <a:srgbClr val="CC3333"/>
              </a:solidFill>
              <a:effectLst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ττ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559" y="796607"/>
            <a:ext cx="6138290" cy="58572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Promising channel for SM Higgs searches in the mass range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=110-140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The VBF production offer the advantage of a small background, at the price of a low signal production rate</a:t>
            </a:r>
          </a:p>
          <a:p>
            <a:r>
              <a:rPr lang="en-US" dirty="0" smtClean="0"/>
              <a:t>Three classes of final states, depending on the </a:t>
            </a:r>
            <a:r>
              <a:rPr lang="en-US" dirty="0" err="1" smtClean="0"/>
              <a:t>τ</a:t>
            </a:r>
            <a:r>
              <a:rPr lang="en-US" dirty="0" smtClean="0"/>
              <a:t>-decay: </a:t>
            </a:r>
          </a:p>
          <a:p>
            <a:pPr lvl="1"/>
            <a:r>
              <a:rPr lang="en-US" dirty="0" smtClean="0"/>
              <a:t>lepton-lepton, </a:t>
            </a:r>
            <a:r>
              <a:rPr lang="en-US" i="1" dirty="0" err="1" smtClean="0"/>
              <a:t>ll</a:t>
            </a:r>
            <a:endParaRPr lang="en-US" i="1" dirty="0" smtClean="0"/>
          </a:p>
          <a:p>
            <a:pPr lvl="1"/>
            <a:r>
              <a:rPr lang="en-US" dirty="0" smtClean="0"/>
              <a:t>lepton-</a:t>
            </a:r>
            <a:r>
              <a:rPr lang="en-US" dirty="0" err="1" smtClean="0"/>
              <a:t>hadron</a:t>
            </a:r>
            <a:r>
              <a:rPr lang="en-US" dirty="0" smtClean="0"/>
              <a:t>, </a:t>
            </a:r>
            <a:r>
              <a:rPr lang="en-US" i="1" dirty="0" err="1" smtClean="0"/>
              <a:t>lh</a:t>
            </a:r>
            <a:endParaRPr lang="en-US" i="1" dirty="0" smtClean="0"/>
          </a:p>
          <a:p>
            <a:pPr lvl="1"/>
            <a:r>
              <a:rPr lang="en-US" dirty="0" err="1" smtClean="0"/>
              <a:t>hadron-hadron</a:t>
            </a:r>
            <a:r>
              <a:rPr lang="en-US" dirty="0" smtClean="0"/>
              <a:t>, </a:t>
            </a:r>
            <a:r>
              <a:rPr lang="en-US" i="1" dirty="0" err="1" smtClean="0"/>
              <a:t>hh</a:t>
            </a:r>
            <a:endParaRPr lang="en-US" i="1" dirty="0" smtClean="0"/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ATLAS studied  the </a:t>
            </a:r>
            <a:r>
              <a:rPr lang="en-US" b="1" i="1" dirty="0" err="1" smtClean="0">
                <a:solidFill>
                  <a:srgbClr val="000090"/>
                </a:solidFill>
              </a:rPr>
              <a:t>ll</a:t>
            </a:r>
            <a:r>
              <a:rPr lang="en-US" b="1" i="1" dirty="0" smtClean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and</a:t>
            </a:r>
            <a:r>
              <a:rPr lang="en-US" b="1" i="1" dirty="0" smtClean="0">
                <a:solidFill>
                  <a:srgbClr val="000090"/>
                </a:solidFill>
              </a:rPr>
              <a:t> </a:t>
            </a:r>
            <a:r>
              <a:rPr lang="en-US" b="1" i="1" dirty="0" err="1" smtClean="0">
                <a:solidFill>
                  <a:srgbClr val="000090"/>
                </a:solidFill>
              </a:rPr>
              <a:t>lh</a:t>
            </a:r>
            <a:r>
              <a:rPr lang="en-US" b="1" dirty="0" smtClean="0">
                <a:solidFill>
                  <a:srgbClr val="000090"/>
                </a:solidFill>
              </a:rPr>
              <a:t> final states</a:t>
            </a:r>
          </a:p>
          <a:p>
            <a:pPr lvl="1"/>
            <a:r>
              <a:rPr lang="en-US" b="1" dirty="0" smtClean="0">
                <a:solidFill>
                  <a:srgbClr val="000090"/>
                </a:solidFill>
              </a:rPr>
              <a:t>CMS studied the </a:t>
            </a:r>
            <a:r>
              <a:rPr lang="en-US" b="1" i="1" dirty="0" err="1" smtClean="0">
                <a:solidFill>
                  <a:srgbClr val="000090"/>
                </a:solidFill>
              </a:rPr>
              <a:t>lh</a:t>
            </a:r>
            <a:r>
              <a:rPr lang="en-US" b="1" i="1" dirty="0" smtClean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and the </a:t>
            </a:r>
            <a:r>
              <a:rPr lang="en-US" b="1" i="1" dirty="0" err="1" smtClean="0">
                <a:solidFill>
                  <a:srgbClr val="000090"/>
                </a:solidFill>
              </a:rPr>
              <a:t>e-μ</a:t>
            </a:r>
            <a:r>
              <a:rPr lang="en-US" b="1" i="1" dirty="0" smtClean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final states</a:t>
            </a:r>
          </a:p>
          <a:p>
            <a:r>
              <a:rPr lang="en-US" dirty="0" smtClean="0"/>
              <a:t>Most important backgrounds:</a:t>
            </a:r>
          </a:p>
          <a:p>
            <a:pPr lvl="1"/>
            <a:r>
              <a:rPr lang="en-US" dirty="0" smtClean="0"/>
              <a:t>Z/γ*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ll</a:t>
            </a:r>
            <a:r>
              <a:rPr lang="en-US" dirty="0" smtClean="0">
                <a:sym typeface="Wingdings"/>
              </a:rPr>
              <a:t> + jets (</a:t>
            </a:r>
            <a:r>
              <a:rPr lang="en-US" dirty="0" err="1" smtClean="0">
                <a:sym typeface="Wingdings"/>
              </a:rPr>
              <a:t>ττ</a:t>
            </a:r>
            <a:r>
              <a:rPr lang="en-US" dirty="0" smtClean="0">
                <a:sym typeface="Wingdings"/>
              </a:rPr>
              <a:t> is largely irreducible); </a:t>
            </a:r>
            <a:r>
              <a:rPr lang="en-US" dirty="0" err="1" smtClean="0">
                <a:sym typeface="Wingdings"/>
              </a:rPr>
              <a:t>Wlυ</a:t>
            </a:r>
            <a:r>
              <a:rPr lang="en-US" dirty="0" smtClean="0">
                <a:sym typeface="Wingdings"/>
              </a:rPr>
              <a:t> + jets; </a:t>
            </a:r>
            <a:r>
              <a:rPr lang="en-US" dirty="0" err="1" smtClean="0">
                <a:sym typeface="Wingdings"/>
              </a:rPr>
              <a:t>dibosons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ttbar</a:t>
            </a:r>
            <a:r>
              <a:rPr lang="en-US" dirty="0" smtClean="0">
                <a:sym typeface="Wingdings"/>
              </a:rPr>
              <a:t> and single top, QCD jets</a:t>
            </a:r>
            <a:endParaRPr lang="en-US" dirty="0" smtClean="0"/>
          </a:p>
          <a:p>
            <a:r>
              <a:rPr lang="en-US" i="1" dirty="0" err="1" smtClean="0"/>
              <a:t>ll</a:t>
            </a:r>
            <a:r>
              <a:rPr lang="en-US" dirty="0" smtClean="0"/>
              <a:t> finale state: reconstruct the tau momentum in the collinear approximation</a:t>
            </a:r>
          </a:p>
          <a:p>
            <a:r>
              <a:rPr lang="en-US" dirty="0" smtClean="0"/>
              <a:t>Apply </a:t>
            </a:r>
            <a:r>
              <a:rPr lang="en-US" dirty="0" err="1" smtClean="0"/>
              <a:t>dilepton</a:t>
            </a:r>
            <a:r>
              <a:rPr lang="en-US" dirty="0" smtClean="0"/>
              <a:t> invariant mass and topological cuts</a:t>
            </a:r>
          </a:p>
          <a:p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Study the tau-tau invariant mass</a:t>
            </a:r>
          </a:p>
          <a:p>
            <a:endParaRPr lang="en-US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49184" y="991060"/>
            <a:ext cx="1905000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653258" y="2724503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Collinear approximation</a:t>
            </a:r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879" y="3093835"/>
            <a:ext cx="2450609" cy="6074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454" y="3725353"/>
            <a:ext cx="1592360" cy="718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2"/>
          <a:srcRect r="62785"/>
          <a:stretch>
            <a:fillRect/>
          </a:stretch>
        </p:blipFill>
        <p:spPr bwMode="auto">
          <a:xfrm>
            <a:off x="341313" y="334962"/>
            <a:ext cx="2028825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2370138" y="389898"/>
            <a:ext cx="301891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0 or 1 JET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0 jets&gt;30GeV or 1jet&lt;150GeV</a:t>
            </a:r>
          </a:p>
          <a:p>
            <a:endParaRPr lang="en-US" sz="1600" b="1" dirty="0">
              <a:solidFill>
                <a:srgbClr val="FF0000"/>
              </a:solidFill>
            </a:endParaRPr>
          </a:p>
          <a:p>
            <a:endParaRPr lang="en-US" sz="1600" b="1" dirty="0">
              <a:solidFill>
                <a:srgbClr val="FF0000"/>
              </a:solidFill>
            </a:endParaRPr>
          </a:p>
          <a:p>
            <a:endParaRPr lang="en-US" sz="1600" b="1" dirty="0">
              <a:solidFill>
                <a:srgbClr val="FF0000"/>
              </a:solidFill>
            </a:endParaRPr>
          </a:p>
          <a:p>
            <a:endParaRPr lang="en-US" sz="1600" b="1" dirty="0">
              <a:solidFill>
                <a:srgbClr val="FF0000"/>
              </a:solidFill>
            </a:endParaRPr>
          </a:p>
          <a:p>
            <a:r>
              <a:rPr lang="en-US" sz="1600" b="1" dirty="0">
                <a:solidFill>
                  <a:srgbClr val="FF0000"/>
                </a:solidFill>
              </a:rPr>
              <a:t>BOOSTED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One jet P</a:t>
            </a:r>
            <a:r>
              <a:rPr lang="en-US" sz="1600" b="1" baseline="-25000" dirty="0">
                <a:solidFill>
                  <a:srgbClr val="FF0000"/>
                </a:solidFill>
              </a:rPr>
              <a:t>T</a:t>
            </a:r>
            <a:r>
              <a:rPr lang="en-US" sz="1600" b="1" dirty="0">
                <a:solidFill>
                  <a:srgbClr val="FF0000"/>
                </a:solidFill>
              </a:rPr>
              <a:t>&gt;150GeV</a:t>
            </a:r>
          </a:p>
          <a:p>
            <a:endParaRPr lang="en-US" sz="1600" b="1" dirty="0">
              <a:solidFill>
                <a:srgbClr val="FF0000"/>
              </a:solidFill>
            </a:endParaRPr>
          </a:p>
          <a:p>
            <a:endParaRPr lang="en-US" sz="1600" b="1" dirty="0">
              <a:solidFill>
                <a:srgbClr val="FF0000"/>
              </a:solidFill>
            </a:endParaRPr>
          </a:p>
          <a:p>
            <a:r>
              <a:rPr lang="en-US" sz="1600" b="1" dirty="0">
                <a:solidFill>
                  <a:srgbClr val="FF0000"/>
                </a:solidFill>
              </a:rPr>
              <a:t>VBF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&gt;= 2jets &gt;30GeV</a:t>
            </a:r>
          </a:p>
          <a:p>
            <a:r>
              <a:rPr lang="en-US" sz="1600" b="1" dirty="0">
                <a:solidFill>
                  <a:srgbClr val="FF0000"/>
                </a:solidFill>
                <a:latin typeface="Symbol" pitchFamily="-105" charset="2"/>
                <a:ea typeface="Symbol" pitchFamily="-105" charset="2"/>
                <a:cs typeface="Symbol" pitchFamily="-105" charset="2"/>
              </a:rPr>
              <a:t>Dh</a:t>
            </a:r>
            <a:r>
              <a:rPr lang="en-US" sz="1600" b="1" dirty="0">
                <a:solidFill>
                  <a:srgbClr val="FF0000"/>
                </a:solidFill>
              </a:rPr>
              <a:t>&gt;4, </a:t>
            </a:r>
            <a:r>
              <a:rPr lang="en-US" sz="1600" b="1" dirty="0" err="1">
                <a:solidFill>
                  <a:srgbClr val="FF0000"/>
                </a:solidFill>
              </a:rPr>
              <a:t>M</a:t>
            </a:r>
            <a:r>
              <a:rPr lang="en-US" sz="1600" b="1" baseline="-25000" dirty="0" err="1">
                <a:solidFill>
                  <a:srgbClr val="FF0000"/>
                </a:solidFill>
              </a:rPr>
              <a:t>jj</a:t>
            </a:r>
            <a:r>
              <a:rPr lang="en-US" sz="1600" b="1" dirty="0">
                <a:solidFill>
                  <a:srgbClr val="FF0000"/>
                </a:solidFill>
              </a:rPr>
              <a:t>&gt;400GeV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No additional jets with P</a:t>
            </a:r>
            <a:r>
              <a:rPr lang="en-US" sz="1600" b="1" baseline="-25000" dirty="0">
                <a:solidFill>
                  <a:srgbClr val="FF0000"/>
                </a:solidFill>
              </a:rPr>
              <a:t>T</a:t>
            </a:r>
            <a:r>
              <a:rPr lang="en-US" sz="1600" b="1" dirty="0">
                <a:solidFill>
                  <a:srgbClr val="FF0000"/>
                </a:solidFill>
              </a:rPr>
              <a:t>&gt;30GeV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In the rapidity </a:t>
            </a:r>
            <a:r>
              <a:rPr lang="en-US" sz="1600" b="1" dirty="0" smtClean="0">
                <a:solidFill>
                  <a:srgbClr val="FF0000"/>
                </a:solidFill>
              </a:rPr>
              <a:t>gap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10" name="Picture 11" descr="etau_rescaled_vbf.png"/>
          <p:cNvPicPr>
            <a:picLocks noChangeAspect="1"/>
          </p:cNvPicPr>
          <p:nvPr/>
        </p:nvPicPr>
        <p:blipFill>
          <a:blip r:embed="rId3"/>
          <a:srcRect l="1189" r="1189"/>
          <a:stretch>
            <a:fillRect/>
          </a:stretch>
        </p:blipFill>
        <p:spPr bwMode="auto">
          <a:xfrm>
            <a:off x="6194412" y="0"/>
            <a:ext cx="2949588" cy="289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cmb_sm.png"/>
          <p:cNvPicPr>
            <a:picLocks noChangeAspect="1"/>
          </p:cNvPicPr>
          <p:nvPr/>
        </p:nvPicPr>
        <p:blipFill>
          <a:blip r:embed="rId4"/>
          <a:srcRect l="2377" t="2478" r="3568" b="1239"/>
          <a:stretch>
            <a:fillRect/>
          </a:stretch>
        </p:blipFill>
        <p:spPr bwMode="auto">
          <a:xfrm>
            <a:off x="5400196" y="2987167"/>
            <a:ext cx="3718588" cy="365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4311578" y="891191"/>
            <a:ext cx="2334139" cy="162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rgbClr val="184B81"/>
                </a:solidFill>
                <a:latin typeface="Arial" pitchFamily="-105" charset="0"/>
                <a:ea typeface="Arial" pitchFamily="-105" charset="0"/>
                <a:cs typeface="Arial" pitchFamily="-105" charset="0"/>
                <a:sym typeface="Wingdings" pitchFamily="-105" charset="2"/>
              </a:rPr>
              <a:t>Example </a:t>
            </a:r>
            <a:r>
              <a:rPr lang="en-US" b="1" dirty="0">
                <a:solidFill>
                  <a:srgbClr val="184B81"/>
                </a:solidFill>
                <a:latin typeface="Arial" pitchFamily="-105" charset="0"/>
                <a:ea typeface="Arial" pitchFamily="-105" charset="0"/>
                <a:cs typeface="Arial" pitchFamily="-105" charset="0"/>
                <a:sym typeface="Wingdings" pitchFamily="-105" charset="2"/>
              </a:rPr>
              <a:t>of data in VBF </a:t>
            </a:r>
            <a:r>
              <a:rPr lang="en-US" b="1" dirty="0" smtClean="0">
                <a:solidFill>
                  <a:srgbClr val="184B81"/>
                </a:solidFill>
                <a:latin typeface="Arial" pitchFamily="-105" charset="0"/>
                <a:ea typeface="Arial" pitchFamily="-105" charset="0"/>
                <a:cs typeface="Arial" pitchFamily="-105" charset="0"/>
                <a:sym typeface="Wingdings" pitchFamily="-105" charset="2"/>
              </a:rPr>
              <a:t>Channels: </a:t>
            </a:r>
            <a:r>
              <a:rPr lang="en-US" b="1" dirty="0" smtClean="0"/>
              <a:t>: </a:t>
            </a:r>
            <a:r>
              <a:rPr lang="en-US" dirty="0" smtClean="0"/>
              <a:t>presence of tagging jets suppresses backgrounds.</a:t>
            </a:r>
            <a:endParaRPr lang="en-US" b="1" dirty="0">
              <a:solidFill>
                <a:srgbClr val="184B81"/>
              </a:solidFill>
              <a:latin typeface="Arial" pitchFamily="-105" charset="0"/>
              <a:ea typeface="Arial" pitchFamily="-105" charset="0"/>
              <a:cs typeface="Arial" pitchFamily="-105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313" y="4356344"/>
            <a:ext cx="50477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ATLAS has analyzed till 1.04 fb-1 of data, with results consistent with those from CMS (taking into account the integrated luminosity).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This channel is approaching the sensitivity to the SM Higgs production </a:t>
            </a:r>
            <a:endParaRPr lang="en-US" sz="2000" b="1" dirty="0"/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/>
          <a:srcRect r="2223"/>
          <a:stretch>
            <a:fillRect/>
          </a:stretch>
        </p:blipFill>
        <p:spPr bwMode="auto">
          <a:xfrm>
            <a:off x="4765066" y="2517616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sym typeface="Wingdings"/>
              </a:rPr>
              <a:t>bb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8" name="Content Placeholder 8"/>
          <p:cNvSpPr>
            <a:spLocks noGrp="1"/>
          </p:cNvSpPr>
          <p:nvPr>
            <p:ph sz="half" idx="1"/>
          </p:nvPr>
        </p:nvSpPr>
        <p:spPr>
          <a:xfrm>
            <a:off x="20914" y="3219143"/>
            <a:ext cx="4424357" cy="3386817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err="1">
                <a:latin typeface="Arial" pitchFamily="-105" charset="0"/>
                <a:ea typeface="ＭＳ Ｐゴシック" pitchFamily="-105" charset="-128"/>
              </a:rPr>
              <a:t>gg</a:t>
            </a:r>
            <a:r>
              <a:rPr lang="en-US" sz="2000" dirty="0" err="1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</a:t>
            </a:r>
            <a:r>
              <a:rPr lang="en-US" sz="2000" dirty="0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 </a:t>
            </a:r>
            <a:r>
              <a:rPr lang="en-US" sz="2000" dirty="0">
                <a:latin typeface="Arial" pitchFamily="-105" charset="0"/>
                <a:ea typeface="ＭＳ Ｐゴシック" pitchFamily="-105" charset="-128"/>
              </a:rPr>
              <a:t>H</a:t>
            </a:r>
            <a:r>
              <a:rPr lang="en-US" sz="2000" dirty="0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 bb and VBF are dominant production </a:t>
            </a:r>
            <a:r>
              <a:rPr lang="en-US" sz="2000" dirty="0">
                <a:solidFill>
                  <a:srgbClr val="FF0000"/>
                </a:solidFill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modes but overwhelmed 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FF0000"/>
                </a:solidFill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	by enormous QCD </a:t>
            </a:r>
            <a:r>
              <a:rPr lang="en-US" sz="2000" dirty="0" err="1">
                <a:solidFill>
                  <a:srgbClr val="FF0000"/>
                </a:solidFill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di</a:t>
            </a:r>
            <a:r>
              <a:rPr lang="en-US" sz="2000" dirty="0">
                <a:solidFill>
                  <a:srgbClr val="FF0000"/>
                </a:solidFill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-jet background</a:t>
            </a:r>
          </a:p>
          <a:p>
            <a:r>
              <a:rPr lang="en-US" sz="2000" dirty="0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Best option:  </a:t>
            </a:r>
            <a:r>
              <a:rPr lang="en-US" sz="2000" dirty="0" err="1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qq</a:t>
            </a:r>
            <a:r>
              <a:rPr lang="en-US" sz="2000" dirty="0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 VH; H </a:t>
            </a:r>
            <a:r>
              <a:rPr lang="en-US" sz="2000" dirty="0" err="1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</a:t>
            </a:r>
            <a:r>
              <a:rPr lang="en-US" sz="2000" dirty="0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 bb</a:t>
            </a:r>
          </a:p>
          <a:p>
            <a:pPr lvl="1"/>
            <a:r>
              <a:rPr lang="en-US" sz="1600" dirty="0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Major backgrounds are </a:t>
            </a:r>
            <a:r>
              <a:rPr lang="en-US" sz="1600" dirty="0" err="1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V+jets</a:t>
            </a:r>
            <a:r>
              <a:rPr lang="en-US" sz="1600" dirty="0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, VV, </a:t>
            </a:r>
            <a:r>
              <a:rPr lang="en-US" sz="1600" dirty="0" err="1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ttbar</a:t>
            </a:r>
            <a:endParaRPr lang="en-US" sz="1600" dirty="0">
              <a:latin typeface="Arial" pitchFamily="-105" charset="0"/>
              <a:ea typeface="ＭＳ Ｐゴシック" pitchFamily="-105" charset="-128"/>
              <a:sym typeface="Wingdings" pitchFamily="-105" charset="2"/>
            </a:endParaRPr>
          </a:p>
          <a:p>
            <a:r>
              <a:rPr lang="en-US" sz="2000" dirty="0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Use </a:t>
            </a:r>
          </a:p>
          <a:p>
            <a:pPr lvl="1"/>
            <a:r>
              <a:rPr lang="en-US" sz="1600" b="1" dirty="0">
                <a:solidFill>
                  <a:srgbClr val="FF0000"/>
                </a:solidFill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VH topology : ΔΦ(V,H) &gt; 3</a:t>
            </a:r>
          </a:p>
          <a:p>
            <a:pPr lvl="1"/>
            <a:r>
              <a:rPr lang="en-US" sz="1600" b="1" dirty="0">
                <a:solidFill>
                  <a:srgbClr val="FF0000"/>
                </a:solidFill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P</a:t>
            </a:r>
            <a:r>
              <a:rPr lang="en-US" sz="1600" b="1" baseline="-25000" dirty="0">
                <a:solidFill>
                  <a:srgbClr val="FF0000"/>
                </a:solidFill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T</a:t>
            </a:r>
            <a:r>
              <a:rPr lang="en-US" sz="1600" b="1" dirty="0">
                <a:solidFill>
                  <a:srgbClr val="FF0000"/>
                </a:solidFill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(V)&gt; 100-160 </a:t>
            </a:r>
            <a:r>
              <a:rPr lang="en-US" sz="1600" b="1" dirty="0" err="1">
                <a:solidFill>
                  <a:srgbClr val="FF0000"/>
                </a:solidFill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GeV</a:t>
            </a:r>
            <a:r>
              <a:rPr lang="en-US" sz="1600" b="1" dirty="0">
                <a:solidFill>
                  <a:srgbClr val="FF0000"/>
                </a:solidFill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 (boosted W/Z)</a:t>
            </a:r>
          </a:p>
          <a:p>
            <a:pPr lvl="1"/>
            <a:r>
              <a:rPr lang="en-US" sz="1600" dirty="0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Tight </a:t>
            </a:r>
            <a:r>
              <a:rPr lang="en-US" sz="1600" dirty="0" err="1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b</a:t>
            </a:r>
            <a:r>
              <a:rPr lang="en-US" sz="1600" dirty="0"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-tagging &amp; MET quality</a:t>
            </a:r>
          </a:p>
          <a:p>
            <a:pPr lvl="1"/>
            <a:r>
              <a:rPr lang="en-US" sz="1600" b="1" dirty="0">
                <a:solidFill>
                  <a:srgbClr val="FF0000"/>
                </a:solidFill>
                <a:latin typeface="Arial" pitchFamily="-105" charset="0"/>
                <a:ea typeface="ＭＳ Ｐゴシック" pitchFamily="-105" charset="-128"/>
                <a:sym typeface="Wingdings" pitchFamily="-105" charset="2"/>
              </a:rPr>
              <a:t>Backgrounds estimated from control data</a:t>
            </a:r>
          </a:p>
          <a:p>
            <a:pPr>
              <a:buFontTx/>
              <a:buNone/>
            </a:pPr>
            <a:endParaRPr lang="en-US" sz="2000" dirty="0">
              <a:latin typeface="Arial" pitchFamily="-105" charset="0"/>
              <a:ea typeface="ＭＳ Ｐゴシック" pitchFamily="-105" charset="-128"/>
              <a:sym typeface="Wingdings" pitchFamily="-105" charset="2"/>
            </a:endParaRPr>
          </a:p>
          <a:p>
            <a:pPr lvl="1"/>
            <a:endParaRPr lang="en-US" sz="1600" dirty="0">
              <a:latin typeface="Arial" pitchFamily="-105" charset="0"/>
              <a:ea typeface="ＭＳ Ｐゴシック" pitchFamily="-105" charset="-128"/>
            </a:endParaRPr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2"/>
          <a:srcRect t="23808"/>
          <a:stretch>
            <a:fillRect/>
          </a:stretch>
        </p:blipFill>
        <p:spPr bwMode="auto">
          <a:xfrm>
            <a:off x="266015" y="825263"/>
            <a:ext cx="3429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257800" y="901255"/>
            <a:ext cx="31425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07950" eaLnBrk="0" hangingPunct="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b="1" dirty="0">
                <a:solidFill>
                  <a:srgbClr val="FF0000"/>
                </a:solidFill>
              </a:rPr>
              <a:t>5 sub channels</a:t>
            </a:r>
          </a:p>
          <a:p>
            <a:pPr marL="539750" lvl="1" eaLnBrk="0" hangingPunct="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err="1">
                <a:solidFill>
                  <a:srgbClr val="184B81"/>
                </a:solidFill>
              </a:rPr>
              <a:t>Z(</a:t>
            </a:r>
            <a:r>
              <a:rPr lang="en-US" dirty="0" err="1">
                <a:solidFill>
                  <a:srgbClr val="184B81"/>
                </a:solidFill>
                <a:sym typeface="Wingdings" pitchFamily="-105" charset="2"/>
              </a:rPr>
              <a:t></a:t>
            </a:r>
            <a:r>
              <a:rPr lang="en-US" i="1" dirty="0" err="1">
                <a:solidFill>
                  <a:srgbClr val="184B81"/>
                </a:solidFill>
              </a:rPr>
              <a:t>ll</a:t>
            </a:r>
            <a:r>
              <a:rPr lang="en-US" dirty="0">
                <a:solidFill>
                  <a:srgbClr val="184B81"/>
                </a:solidFill>
              </a:rPr>
              <a:t>); </a:t>
            </a:r>
            <a:r>
              <a:rPr lang="en-US" dirty="0" err="1">
                <a:solidFill>
                  <a:srgbClr val="184B81"/>
                </a:solidFill>
              </a:rPr>
              <a:t>H</a:t>
            </a:r>
            <a:r>
              <a:rPr lang="en-US" dirty="0" err="1">
                <a:solidFill>
                  <a:srgbClr val="184B81"/>
                </a:solidFill>
                <a:sym typeface="Wingdings" pitchFamily="-105" charset="2"/>
              </a:rPr>
              <a:t></a:t>
            </a:r>
            <a:r>
              <a:rPr lang="en-US" dirty="0" err="1">
                <a:solidFill>
                  <a:srgbClr val="184B81"/>
                </a:solidFill>
              </a:rPr>
              <a:t>bb</a:t>
            </a:r>
            <a:r>
              <a:rPr lang="en-US" dirty="0">
                <a:solidFill>
                  <a:srgbClr val="184B81"/>
                </a:solidFill>
              </a:rPr>
              <a:t>, </a:t>
            </a:r>
            <a:r>
              <a:rPr lang="en-US" i="1" dirty="0" err="1">
                <a:solidFill>
                  <a:srgbClr val="184B81"/>
                </a:solidFill>
              </a:rPr>
              <a:t>l</a:t>
            </a:r>
            <a:r>
              <a:rPr lang="en-US" i="1" dirty="0">
                <a:solidFill>
                  <a:srgbClr val="184B81"/>
                </a:solidFill>
              </a:rPr>
              <a:t> </a:t>
            </a:r>
            <a:r>
              <a:rPr lang="en-US" dirty="0">
                <a:solidFill>
                  <a:srgbClr val="184B81"/>
                </a:solidFill>
              </a:rPr>
              <a:t>= </a:t>
            </a:r>
            <a:r>
              <a:rPr lang="en-US" dirty="0" err="1">
                <a:solidFill>
                  <a:srgbClr val="184B81"/>
                </a:solidFill>
              </a:rPr>
              <a:t>μ</a:t>
            </a:r>
            <a:r>
              <a:rPr lang="en-US" dirty="0">
                <a:solidFill>
                  <a:srgbClr val="184B81"/>
                </a:solidFill>
              </a:rPr>
              <a:t>, </a:t>
            </a:r>
            <a:r>
              <a:rPr lang="en-US" dirty="0" err="1">
                <a:solidFill>
                  <a:srgbClr val="184B81"/>
                </a:solidFill>
              </a:rPr>
              <a:t>e</a:t>
            </a:r>
            <a:endParaRPr lang="en-US" dirty="0">
              <a:solidFill>
                <a:srgbClr val="184B81"/>
              </a:solidFill>
            </a:endParaRPr>
          </a:p>
          <a:p>
            <a:pPr marL="539750" lvl="1" eaLnBrk="0" hangingPunct="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err="1">
                <a:solidFill>
                  <a:srgbClr val="184B81"/>
                </a:solidFill>
              </a:rPr>
              <a:t>W(</a:t>
            </a:r>
            <a:r>
              <a:rPr lang="en-US" dirty="0" err="1">
                <a:solidFill>
                  <a:srgbClr val="184B81"/>
                </a:solidFill>
                <a:sym typeface="Wingdings" pitchFamily="-105" charset="2"/>
              </a:rPr>
              <a:t></a:t>
            </a:r>
            <a:r>
              <a:rPr lang="en-US" dirty="0" err="1">
                <a:solidFill>
                  <a:srgbClr val="184B81"/>
                </a:solidFill>
              </a:rPr>
              <a:t>l</a:t>
            </a:r>
            <a:r>
              <a:rPr lang="en-US" dirty="0" err="1">
                <a:solidFill>
                  <a:srgbClr val="184B81"/>
                </a:solidFill>
                <a:latin typeface="Symbol" pitchFamily="-105" charset="2"/>
                <a:ea typeface="Symbol" pitchFamily="-105" charset="2"/>
                <a:cs typeface="Symbol" pitchFamily="-105" charset="2"/>
              </a:rPr>
              <a:t>n</a:t>
            </a:r>
            <a:r>
              <a:rPr lang="en-US" dirty="0">
                <a:solidFill>
                  <a:srgbClr val="184B81"/>
                </a:solidFill>
              </a:rPr>
              <a:t>) ; </a:t>
            </a:r>
            <a:r>
              <a:rPr lang="en-US" dirty="0" err="1">
                <a:solidFill>
                  <a:srgbClr val="184B81"/>
                </a:solidFill>
              </a:rPr>
              <a:t>H</a:t>
            </a:r>
            <a:r>
              <a:rPr lang="en-US" dirty="0" err="1">
                <a:solidFill>
                  <a:srgbClr val="184B81"/>
                </a:solidFill>
                <a:sym typeface="Wingdings" pitchFamily="-105" charset="2"/>
              </a:rPr>
              <a:t></a:t>
            </a:r>
            <a:r>
              <a:rPr lang="en-US" dirty="0" err="1">
                <a:solidFill>
                  <a:srgbClr val="184B81"/>
                </a:solidFill>
              </a:rPr>
              <a:t>bb</a:t>
            </a:r>
            <a:r>
              <a:rPr lang="en-US" dirty="0">
                <a:solidFill>
                  <a:srgbClr val="184B81"/>
                </a:solidFill>
              </a:rPr>
              <a:t>,</a:t>
            </a:r>
            <a:r>
              <a:rPr lang="en-US" i="1" dirty="0">
                <a:solidFill>
                  <a:srgbClr val="184B81"/>
                </a:solidFill>
              </a:rPr>
              <a:t> </a:t>
            </a:r>
            <a:r>
              <a:rPr lang="en-US" i="1" dirty="0" err="1">
                <a:solidFill>
                  <a:srgbClr val="184B81"/>
                </a:solidFill>
              </a:rPr>
              <a:t>l</a:t>
            </a:r>
            <a:r>
              <a:rPr lang="en-US" i="1" dirty="0">
                <a:solidFill>
                  <a:srgbClr val="184B81"/>
                </a:solidFill>
              </a:rPr>
              <a:t> </a:t>
            </a:r>
            <a:r>
              <a:rPr lang="en-US" dirty="0">
                <a:solidFill>
                  <a:srgbClr val="184B81"/>
                </a:solidFill>
              </a:rPr>
              <a:t>= </a:t>
            </a:r>
            <a:r>
              <a:rPr lang="en-US" dirty="0" err="1">
                <a:solidFill>
                  <a:srgbClr val="184B81"/>
                </a:solidFill>
              </a:rPr>
              <a:t>μ</a:t>
            </a:r>
            <a:r>
              <a:rPr lang="en-US" dirty="0">
                <a:solidFill>
                  <a:srgbClr val="184B81"/>
                </a:solidFill>
              </a:rPr>
              <a:t>, </a:t>
            </a:r>
            <a:r>
              <a:rPr lang="en-US" dirty="0" err="1">
                <a:solidFill>
                  <a:srgbClr val="184B81"/>
                </a:solidFill>
              </a:rPr>
              <a:t>e</a:t>
            </a:r>
            <a:endParaRPr lang="en-US" dirty="0">
              <a:solidFill>
                <a:srgbClr val="184B81"/>
              </a:solidFill>
            </a:endParaRPr>
          </a:p>
          <a:p>
            <a:pPr marL="539750" lvl="1" eaLnBrk="0" hangingPunct="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dirty="0" err="1">
                <a:solidFill>
                  <a:srgbClr val="184B81"/>
                </a:solidFill>
              </a:rPr>
              <a:t>Z(</a:t>
            </a:r>
            <a:r>
              <a:rPr lang="en-US" dirty="0" err="1">
                <a:solidFill>
                  <a:srgbClr val="184B81"/>
                </a:solidFill>
                <a:sym typeface="Wingdings" pitchFamily="-105" charset="2"/>
              </a:rPr>
              <a:t></a:t>
            </a:r>
            <a:r>
              <a:rPr lang="en-US" dirty="0" err="1">
                <a:solidFill>
                  <a:srgbClr val="184B81"/>
                </a:solidFill>
                <a:latin typeface="Symbol" pitchFamily="-105" charset="2"/>
                <a:ea typeface="Symbol" pitchFamily="-105" charset="2"/>
                <a:cs typeface="Symbol" pitchFamily="-105" charset="2"/>
                <a:sym typeface="Wingdings" pitchFamily="-105" charset="2"/>
              </a:rPr>
              <a:t>nn</a:t>
            </a:r>
            <a:r>
              <a:rPr lang="en-US" dirty="0">
                <a:solidFill>
                  <a:srgbClr val="184B81"/>
                </a:solidFill>
              </a:rPr>
              <a:t>); </a:t>
            </a:r>
            <a:r>
              <a:rPr lang="en-US" dirty="0" err="1">
                <a:solidFill>
                  <a:srgbClr val="184B81"/>
                </a:solidFill>
              </a:rPr>
              <a:t>H</a:t>
            </a:r>
            <a:r>
              <a:rPr lang="en-US" dirty="0" err="1">
                <a:solidFill>
                  <a:srgbClr val="184B81"/>
                </a:solidFill>
                <a:sym typeface="Wingdings" pitchFamily="-105" charset="2"/>
              </a:rPr>
              <a:t></a:t>
            </a:r>
            <a:r>
              <a:rPr lang="en-US" dirty="0" err="1">
                <a:solidFill>
                  <a:srgbClr val="184B81"/>
                </a:solidFill>
              </a:rPr>
              <a:t>bb</a:t>
            </a:r>
            <a:endParaRPr lang="en-US" dirty="0">
              <a:solidFill>
                <a:srgbClr val="184B81"/>
              </a:solidFill>
            </a:endParaRP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4280128" y="2123190"/>
            <a:ext cx="46772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>
                <a:solidFill>
                  <a:srgbClr val="FF0000"/>
                </a:solidFill>
              </a:rPr>
              <a:t>Analysis method largely unchanged </a:t>
            </a:r>
            <a:r>
              <a:rPr lang="en-US" dirty="0" err="1">
                <a:solidFill>
                  <a:srgbClr val="FF0000"/>
                </a:solidFill>
              </a:rPr>
              <a:t>w.r.t</a:t>
            </a:r>
            <a:r>
              <a:rPr lang="en-US" dirty="0">
                <a:solidFill>
                  <a:srgbClr val="FF0000"/>
                </a:solidFill>
              </a:rPr>
              <a:t>  LP’11</a:t>
            </a:r>
          </a:p>
          <a:p>
            <a:pPr eaLnBrk="0" hangingPunct="0"/>
            <a:r>
              <a:rPr lang="en-US" b="1" dirty="0">
                <a:solidFill>
                  <a:srgbClr val="FF0000"/>
                </a:solidFill>
              </a:rPr>
              <a:t>Extensive use of data driven methods to control the backgrounds.</a:t>
            </a:r>
          </a:p>
        </p:txBody>
      </p:sp>
      <p:pic>
        <p:nvPicPr>
          <p:cNvPr id="12" name="Picture 14" descr="Mjj-Limits.pdf"/>
          <p:cNvPicPr>
            <a:picLocks noChangeAspect="1"/>
          </p:cNvPicPr>
          <p:nvPr/>
        </p:nvPicPr>
        <p:blipFill>
          <a:blip r:embed="rId3"/>
          <a:srcRect l="2499" t="9227" r="7500" b="5536"/>
          <a:stretch>
            <a:fillRect/>
          </a:stretch>
        </p:blipFill>
        <p:spPr bwMode="auto">
          <a:xfrm>
            <a:off x="4674393" y="3219143"/>
            <a:ext cx="4346635" cy="299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/>
          <a:srcRect r="2223"/>
          <a:stretch>
            <a:fillRect/>
          </a:stretch>
        </p:blipFill>
        <p:spPr bwMode="auto">
          <a:xfrm>
            <a:off x="4280128" y="1062790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sym typeface="Wingdings"/>
              </a:rPr>
              <a:t>ZZllνν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161545"/>
            <a:ext cx="8229600" cy="439648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Final state characterized by the production of a Z in leptons </a:t>
            </a:r>
            <a:r>
              <a:rPr lang="en-US" dirty="0" err="1" smtClean="0"/>
              <a:t>accompained</a:t>
            </a:r>
            <a:r>
              <a:rPr lang="en-US" dirty="0" smtClean="0"/>
              <a:t> by large transverse missing energy, it offers a significant branching fraction in combination with a good separation from background processes</a:t>
            </a:r>
          </a:p>
          <a:p>
            <a:r>
              <a:rPr lang="en-US" dirty="0" smtClean="0"/>
              <a:t>Main background: reducible QCD W/</a:t>
            </a:r>
            <a:r>
              <a:rPr lang="en-US" dirty="0" err="1" smtClean="0"/>
              <a:t>Z+jets</a:t>
            </a:r>
            <a:r>
              <a:rPr lang="en-US" dirty="0" smtClean="0"/>
              <a:t>, top; irreducible WW,WZ,ZZ</a:t>
            </a:r>
          </a:p>
          <a:p>
            <a:r>
              <a:rPr lang="en-US" dirty="0" smtClean="0"/>
              <a:t>Select events with two same-</a:t>
            </a:r>
            <a:r>
              <a:rPr lang="en-US" dirty="0" err="1" smtClean="0"/>
              <a:t>flavour</a:t>
            </a:r>
            <a:r>
              <a:rPr lang="en-US" dirty="0" smtClean="0"/>
              <a:t> opposite charge leptons whose invariant mass is consistent with the Z-mass, and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miss</a:t>
            </a:r>
            <a:r>
              <a:rPr lang="en-US" dirty="0" smtClean="0"/>
              <a:t> &gt; 66(82) </a:t>
            </a:r>
            <a:r>
              <a:rPr lang="en-US" dirty="0" err="1" smtClean="0"/>
              <a:t>GeV</a:t>
            </a:r>
            <a:r>
              <a:rPr lang="en-US" dirty="0" smtClean="0"/>
              <a:t> (ATLAS) depending on the “</a:t>
            </a:r>
            <a:r>
              <a:rPr lang="en-US" dirty="0" err="1" smtClean="0"/>
              <a:t>low’(“high</a:t>
            </a:r>
            <a:r>
              <a:rPr lang="en-US" dirty="0" smtClean="0"/>
              <a:t>”) mass analysis</a:t>
            </a:r>
          </a:p>
          <a:p>
            <a:pPr lvl="1"/>
            <a:r>
              <a:rPr lang="en-US" dirty="0" smtClean="0"/>
              <a:t>Apply also topological cuts to suppress W/</a:t>
            </a:r>
            <a:r>
              <a:rPr lang="en-US" dirty="0" err="1" smtClean="0"/>
              <a:t>Z+jet</a:t>
            </a:r>
            <a:r>
              <a:rPr lang="en-US" dirty="0" smtClean="0"/>
              <a:t> QCD background</a:t>
            </a:r>
          </a:p>
          <a:p>
            <a:r>
              <a:rPr lang="en-US" dirty="0" smtClean="0"/>
              <a:t>Finally, study the transverse mass distribution,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890" y="5478125"/>
            <a:ext cx="6311900" cy="87630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sym typeface="Wingdings"/>
              </a:rPr>
              <a:t>ZZllνν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40694" y="969882"/>
            <a:ext cx="28381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Left: </a:t>
            </a:r>
            <a:r>
              <a:rPr lang="en-US" sz="1700" b="1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E</a:t>
            </a:r>
            <a:r>
              <a:rPr lang="en-US" sz="1700" b="1" baseline="-25000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t</a:t>
            </a:r>
            <a:r>
              <a:rPr lang="en-US" sz="1700" b="1" baseline="30000" dirty="0" err="1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miss</a:t>
            </a:r>
            <a:r>
              <a:rPr lang="en-US" sz="1700" b="1" baseline="30000" dirty="0" smtClean="0">
                <a:solidFill>
                  <a:srgbClr val="0000FF"/>
                </a:solidFill>
                <a:latin typeface="Times New Roman"/>
                <a:cs typeface="Times New Roman"/>
                <a:sym typeface="Wingdings"/>
              </a:rPr>
              <a:t> </a:t>
            </a:r>
            <a:r>
              <a:rPr lang="en-US" sz="17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distribution  after the </a:t>
            </a:r>
            <a:r>
              <a:rPr lang="en-US" sz="17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m</a:t>
            </a:r>
            <a:r>
              <a:rPr lang="en-US" sz="1700" b="1" baseline="-250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ll</a:t>
            </a:r>
            <a:r>
              <a:rPr lang="en-US" sz="17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window cut.</a:t>
            </a:r>
          </a:p>
          <a:p>
            <a:endParaRPr lang="en-US" sz="1700" b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en-US" sz="17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Right: the </a:t>
            </a:r>
            <a:r>
              <a:rPr lang="en-US" sz="17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dilepton</a:t>
            </a:r>
            <a:r>
              <a:rPr lang="en-US" sz="17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transverse mass distribution of selected candidate events;</a:t>
            </a:r>
          </a:p>
        </p:txBody>
      </p:sp>
      <p:grpSp>
        <p:nvGrpSpPr>
          <p:cNvPr id="16" name="Group 12"/>
          <p:cNvGrpSpPr/>
          <p:nvPr/>
        </p:nvGrpSpPr>
        <p:grpSpPr>
          <a:xfrm>
            <a:off x="598315" y="3370626"/>
            <a:ext cx="688634" cy="971521"/>
            <a:chOff x="-4075" y="25404"/>
            <a:chExt cx="688634" cy="971521"/>
          </a:xfrm>
        </p:grpSpPr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8" name="TextBox 17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  <p:pic>
        <p:nvPicPr>
          <p:cNvPr id="19" name="Picture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0161" y="2955225"/>
            <a:ext cx="3132194" cy="225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786915" y="5155286"/>
            <a:ext cx="7376062" cy="1607157"/>
          </a:xfrm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ATLAS: The observed limit is slightly lower and a Standard Model Higgs boson in the range 350 </a:t>
            </a:r>
            <a:r>
              <a:rPr lang="en-US" dirty="0" err="1" smtClean="0"/>
              <a:t>GeV</a:t>
            </a:r>
            <a:r>
              <a:rPr lang="en-US" dirty="0" smtClean="0"/>
              <a:t> &lt;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&lt; 450 </a:t>
            </a:r>
            <a:r>
              <a:rPr lang="en-US" dirty="0" err="1" smtClean="0"/>
              <a:t>GeV</a:t>
            </a:r>
            <a:r>
              <a:rPr lang="en-US" dirty="0" smtClean="0"/>
              <a:t>, can be excluded at the 95% confidence level.</a:t>
            </a:r>
          </a:p>
          <a:p>
            <a:pPr eaLnBrk="0" hangingPunct="0"/>
            <a:r>
              <a:rPr lang="en-US" b="1" dirty="0" smtClean="0">
                <a:solidFill>
                  <a:srgbClr val="FF0000"/>
                </a:solidFill>
              </a:rPr>
              <a:t>CMS: 95%CL exclusion limits for a SM Higgs boson in the range 270-440 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r>
              <a:rPr lang="en-US" b="1" dirty="0" smtClean="0">
                <a:solidFill>
                  <a:srgbClr val="FF0000"/>
                </a:solidFill>
              </a:rPr>
              <a:t> (M</a:t>
            </a:r>
            <a:r>
              <a:rPr lang="en-US" b="1" baseline="-25000" dirty="0" smtClean="0">
                <a:solidFill>
                  <a:srgbClr val="FF0000"/>
                </a:solidFill>
              </a:rPr>
              <a:t>T</a:t>
            </a:r>
            <a:r>
              <a:rPr lang="en-US" b="1" dirty="0" smtClean="0">
                <a:solidFill>
                  <a:srgbClr val="FF0000"/>
                </a:solidFill>
              </a:rPr>
              <a:t> shape based analysis)</a:t>
            </a:r>
          </a:p>
          <a:p>
            <a:endParaRPr lang="en-US" dirty="0" smtClean="0"/>
          </a:p>
        </p:txBody>
      </p:sp>
      <p:pic>
        <p:nvPicPr>
          <p:cNvPr id="22" name="Picture 21" descr="fig_04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058399" y="3014644"/>
            <a:ext cx="3091762" cy="2077534"/>
          </a:xfrm>
          <a:prstGeom prst="rect">
            <a:avLst/>
          </a:prstGeom>
        </p:spPr>
      </p:pic>
      <p:pic>
        <p:nvPicPr>
          <p:cNvPr id="23" name="Picture 22" descr="fig_02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" y="759768"/>
            <a:ext cx="3124200" cy="2242591"/>
          </a:xfrm>
          <a:prstGeom prst="rect">
            <a:avLst/>
          </a:prstGeom>
        </p:spPr>
      </p:pic>
      <p:pic>
        <p:nvPicPr>
          <p:cNvPr id="24" name="Picture 23" descr="fig_0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3108348" y="759768"/>
            <a:ext cx="3156734" cy="226594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10"/>
          <a:srcRect r="2223"/>
          <a:stretch>
            <a:fillRect/>
          </a:stretch>
        </p:blipFill>
        <p:spPr bwMode="auto">
          <a:xfrm>
            <a:off x="7290453" y="3388008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 Placeholder 4"/>
          <p:cNvSpPr txBox="1">
            <a:spLocks/>
          </p:cNvSpPr>
          <p:nvPr/>
        </p:nvSpPr>
        <p:spPr bwMode="auto">
          <a:xfrm>
            <a:off x="5155745" y="3682142"/>
            <a:ext cx="1266045" cy="39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  <a:cs typeface="Arial"/>
              </a:rPr>
              <a:t>M</a:t>
            </a:r>
            <a:r>
              <a:rPr kumimoji="0" lang="en-US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  <a:cs typeface="Arial"/>
              </a:rPr>
              <a:t>T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  <a:cs typeface="Arial"/>
              </a:rPr>
              <a:t> shape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sym typeface="Wingdings"/>
              </a:rPr>
              <a:t>ZZllqq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855" y="1150684"/>
            <a:ext cx="5416657" cy="51163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Very helpful channel in the Higgs mass range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&gt; 2m</a:t>
            </a:r>
            <a:r>
              <a:rPr lang="en-US" baseline="-25000" dirty="0" smtClean="0"/>
              <a:t>Z</a:t>
            </a:r>
            <a:r>
              <a:rPr lang="en-US" dirty="0" smtClean="0"/>
              <a:t>, with acceptable signal-to-background ratio</a:t>
            </a:r>
          </a:p>
          <a:p>
            <a:r>
              <a:rPr lang="en-US" dirty="0" smtClean="0"/>
              <a:t>Signature: Z</a:t>
            </a:r>
            <a:r>
              <a:rPr lang="en-US" dirty="0" smtClean="0">
                <a:sym typeface="Wingdings"/>
              </a:rPr>
              <a:t>ll+2 jets final states</a:t>
            </a:r>
          </a:p>
          <a:p>
            <a:r>
              <a:rPr lang="en-US" dirty="0" smtClean="0">
                <a:sym typeface="Wingdings"/>
              </a:rPr>
              <a:t>Main backgrounds: QCD </a:t>
            </a:r>
            <a:r>
              <a:rPr lang="en-US" dirty="0" err="1" smtClean="0">
                <a:sym typeface="Wingdings"/>
              </a:rPr>
              <a:t>Z+jets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Event selection (ATLAS):</a:t>
            </a:r>
          </a:p>
          <a:p>
            <a:pPr lvl="1"/>
            <a:r>
              <a:rPr lang="en-US" dirty="0" smtClean="0">
                <a:sym typeface="Wingdings"/>
              </a:rPr>
              <a:t>Same </a:t>
            </a:r>
            <a:r>
              <a:rPr lang="en-US" dirty="0" err="1" smtClean="0">
                <a:sym typeface="Wingdings"/>
              </a:rPr>
              <a:t>flavour</a:t>
            </a:r>
            <a:r>
              <a:rPr lang="en-US" dirty="0" smtClean="0">
                <a:sym typeface="Wingdings"/>
              </a:rPr>
              <a:t> pair of isolated leptons with </a:t>
            </a:r>
            <a:r>
              <a:rPr lang="en-US" dirty="0" err="1" smtClean="0">
                <a:sym typeface="Wingdings"/>
              </a:rPr>
              <a:t>p</a:t>
            </a:r>
            <a:r>
              <a:rPr lang="en-US" baseline="-25000" dirty="0" err="1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&gt;20 </a:t>
            </a:r>
            <a:r>
              <a:rPr lang="en-US" dirty="0" err="1" smtClean="0">
                <a:sym typeface="Wingdings"/>
              </a:rPr>
              <a:t>GeV</a:t>
            </a:r>
            <a:r>
              <a:rPr lang="en-US" dirty="0" smtClean="0">
                <a:sym typeface="Wingdings"/>
              </a:rPr>
              <a:t>, with 76 &lt;</a:t>
            </a:r>
            <a:r>
              <a:rPr lang="en-US" dirty="0" err="1" smtClean="0">
                <a:sym typeface="Wingdings"/>
              </a:rPr>
              <a:t>m</a:t>
            </a:r>
            <a:r>
              <a:rPr lang="en-US" baseline="-25000" dirty="0" err="1" smtClean="0">
                <a:sym typeface="Wingdings"/>
              </a:rPr>
              <a:t>ll</a:t>
            </a:r>
            <a:r>
              <a:rPr lang="en-US" dirty="0" smtClean="0">
                <a:sym typeface="Wingdings"/>
              </a:rPr>
              <a:t>&lt;106 </a:t>
            </a:r>
            <a:r>
              <a:rPr lang="en-US" dirty="0" err="1" smtClean="0">
                <a:sym typeface="Wingdings"/>
              </a:rPr>
              <a:t>GeV</a:t>
            </a:r>
            <a:endParaRPr lang="en-US" dirty="0" smtClean="0">
              <a:sym typeface="Wingdings"/>
            </a:endParaRPr>
          </a:p>
          <a:p>
            <a:pPr lvl="2"/>
            <a:r>
              <a:rPr lang="en-US" dirty="0" smtClean="0">
                <a:sym typeface="Wingdings"/>
              </a:rPr>
              <a:t>Third lepton veto, </a:t>
            </a:r>
            <a:r>
              <a:rPr lang="en-US" dirty="0" err="1" smtClean="0">
                <a:sym typeface="Wingdings"/>
              </a:rPr>
              <a:t>E</a:t>
            </a:r>
            <a:r>
              <a:rPr lang="en-US" baseline="-25000" dirty="0" err="1" smtClean="0">
                <a:sym typeface="Wingdings"/>
              </a:rPr>
              <a:t>T</a:t>
            </a:r>
            <a:r>
              <a:rPr lang="en-US" baseline="30000" dirty="0" err="1" smtClean="0">
                <a:sym typeface="Wingdings"/>
              </a:rPr>
              <a:t>miss</a:t>
            </a:r>
            <a:r>
              <a:rPr lang="en-US" dirty="0" smtClean="0"/>
              <a:t>&lt;50 </a:t>
            </a:r>
            <a:r>
              <a:rPr lang="en-US" dirty="0" err="1" smtClean="0"/>
              <a:t>GeV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≥2 jets </a:t>
            </a:r>
            <a:r>
              <a:rPr lang="en-US" dirty="0" err="1" smtClean="0">
                <a:sym typeface="Wingdings"/>
              </a:rPr>
              <a:t>p</a:t>
            </a:r>
            <a:r>
              <a:rPr lang="en-US" baseline="-25000" dirty="0" err="1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&gt;25 </a:t>
            </a:r>
            <a:r>
              <a:rPr lang="en-US" dirty="0" err="1" smtClean="0">
                <a:sym typeface="Wingdings"/>
              </a:rPr>
              <a:t>GeV</a:t>
            </a:r>
            <a:r>
              <a:rPr lang="en-US" dirty="0" smtClean="0">
                <a:sym typeface="Wingdings"/>
              </a:rPr>
              <a:t> |</a:t>
            </a:r>
            <a:r>
              <a:rPr lang="en-US" dirty="0" err="1" smtClean="0">
                <a:sym typeface="Wingdings"/>
              </a:rPr>
              <a:t>η</a:t>
            </a:r>
            <a:r>
              <a:rPr lang="en-US" dirty="0" smtClean="0">
                <a:sym typeface="Wingdings"/>
              </a:rPr>
              <a:t>|&lt;2.5, with 70 &lt;</a:t>
            </a:r>
            <a:r>
              <a:rPr lang="en-US" dirty="0" err="1" smtClean="0">
                <a:sym typeface="Wingdings"/>
              </a:rPr>
              <a:t>m</a:t>
            </a:r>
            <a:r>
              <a:rPr lang="en-US" baseline="-25000" dirty="0" err="1" smtClean="0">
                <a:sym typeface="Wingdings"/>
              </a:rPr>
              <a:t>ll</a:t>
            </a:r>
            <a:r>
              <a:rPr lang="en-US" dirty="0" smtClean="0">
                <a:sym typeface="Wingdings"/>
              </a:rPr>
              <a:t>&lt;105 </a:t>
            </a:r>
            <a:r>
              <a:rPr lang="en-US" dirty="0" err="1" smtClean="0">
                <a:sym typeface="Wingdings"/>
              </a:rPr>
              <a:t>GeV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Reconstruct the final state invariant mass </a:t>
            </a:r>
            <a:r>
              <a:rPr lang="en-US" dirty="0" err="1" smtClean="0">
                <a:sym typeface="Wingdings"/>
              </a:rPr>
              <a:t>m</a:t>
            </a:r>
            <a:r>
              <a:rPr lang="en-US" baseline="-25000" dirty="0" err="1" smtClean="0">
                <a:sym typeface="Wingdings"/>
              </a:rPr>
              <a:t>lljj</a:t>
            </a:r>
            <a:r>
              <a:rPr lang="en-US" dirty="0" smtClean="0">
                <a:sym typeface="Wingdings"/>
              </a:rPr>
              <a:t> (with </a:t>
            </a:r>
            <a:r>
              <a:rPr lang="en-US" dirty="0" err="1" smtClean="0">
                <a:sym typeface="Wingdings"/>
              </a:rPr>
              <a:t>m</a:t>
            </a:r>
            <a:r>
              <a:rPr lang="en-US" baseline="-25000" dirty="0" err="1" smtClean="0">
                <a:sym typeface="Wingdings"/>
              </a:rPr>
              <a:t>jj</a:t>
            </a:r>
            <a:r>
              <a:rPr lang="en-US" dirty="0" smtClean="0">
                <a:sym typeface="Wingdings"/>
              </a:rPr>
              <a:t> scaled to </a:t>
            </a:r>
            <a:r>
              <a:rPr lang="en-US" dirty="0" err="1" smtClean="0">
                <a:sym typeface="Wingdings"/>
              </a:rPr>
              <a:t>m</a:t>
            </a:r>
            <a:r>
              <a:rPr lang="en-US" baseline="-25000" dirty="0" err="1" smtClean="0">
                <a:sym typeface="Wingdings"/>
              </a:rPr>
              <a:t>Z</a:t>
            </a:r>
            <a:r>
              <a:rPr lang="en-US" dirty="0" smtClean="0">
                <a:sym typeface="Wingdings"/>
              </a:rPr>
              <a:t>) </a:t>
            </a:r>
          </a:p>
          <a:p>
            <a:pPr lvl="2"/>
            <a:endParaRPr lang="en-US" dirty="0" smtClean="0">
              <a:sym typeface="Wingdings"/>
            </a:endParaRPr>
          </a:p>
          <a:p>
            <a:pPr lvl="2"/>
            <a:endParaRPr lang="en-US" dirty="0"/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5099860" y="2090188"/>
            <a:ext cx="3962400" cy="2847975"/>
            <a:chOff x="54688" y="723041"/>
            <a:chExt cx="3111300" cy="3001797"/>
          </a:xfrm>
        </p:grpSpPr>
        <p:pic>
          <p:nvPicPr>
            <p:cNvPr id="10" name="Picture 3" descr="ele_3d.jpg"/>
            <p:cNvPicPr>
              <a:picLocks noChangeAspect="1"/>
            </p:cNvPicPr>
            <p:nvPr/>
          </p:nvPicPr>
          <p:blipFill>
            <a:blip r:embed="rId2"/>
            <a:srcRect l="19576" t="16266" r="7793"/>
            <a:stretch>
              <a:fillRect/>
            </a:stretch>
          </p:blipFill>
          <p:spPr bwMode="auto">
            <a:xfrm>
              <a:off x="54688" y="923616"/>
              <a:ext cx="3111300" cy="2752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4"/>
            <p:cNvSpPr txBox="1">
              <a:spLocks noChangeArrowheads="1"/>
            </p:cNvSpPr>
            <p:nvPr/>
          </p:nvSpPr>
          <p:spPr bwMode="auto">
            <a:xfrm>
              <a:off x="206385" y="2770839"/>
              <a:ext cx="1009060" cy="324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/>
                <a:t>e: 177 GeV</a:t>
              </a:r>
            </a:p>
          </p:txBody>
        </p:sp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547378" y="723041"/>
              <a:ext cx="1133644" cy="324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/>
                <a:t>Jet: 207 GeV</a:t>
              </a:r>
            </a:p>
          </p:txBody>
        </p:sp>
        <p:sp>
          <p:nvSpPr>
            <p:cNvPr id="13" name="TextBox 6"/>
            <p:cNvSpPr txBox="1">
              <a:spLocks noChangeArrowheads="1"/>
            </p:cNvSpPr>
            <p:nvPr/>
          </p:nvSpPr>
          <p:spPr bwMode="auto">
            <a:xfrm>
              <a:off x="1848298" y="2768365"/>
              <a:ext cx="1005403" cy="324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/>
                <a:t>e: 114 GeV</a:t>
              </a:r>
            </a:p>
          </p:txBody>
        </p:sp>
        <p:sp>
          <p:nvSpPr>
            <p:cNvPr id="14" name="TextBox 7"/>
            <p:cNvSpPr txBox="1">
              <a:spLocks noChangeArrowheads="1"/>
            </p:cNvSpPr>
            <p:nvPr/>
          </p:nvSpPr>
          <p:spPr bwMode="auto">
            <a:xfrm>
              <a:off x="1215445" y="3368060"/>
              <a:ext cx="1523908" cy="35677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/>
                <a:t>M</a:t>
              </a:r>
              <a:r>
                <a:rPr lang="en-US" sz="1600" baseline="-25000"/>
                <a:t>2l2j </a:t>
              </a:r>
              <a:r>
                <a:rPr lang="en-US" sz="1600"/>
                <a:t>= 580 GeV</a:t>
              </a:r>
            </a:p>
          </p:txBody>
        </p:sp>
        <p:sp>
          <p:nvSpPr>
            <p:cNvPr id="15" name="TextBox 8"/>
            <p:cNvSpPr txBox="1">
              <a:spLocks noChangeArrowheads="1"/>
            </p:cNvSpPr>
            <p:nvPr/>
          </p:nvSpPr>
          <p:spPr bwMode="auto">
            <a:xfrm>
              <a:off x="1681022" y="876963"/>
              <a:ext cx="1214391" cy="3243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/>
                <a:t>Jet: 114 GeV</a:t>
              </a:r>
            </a:p>
          </p:txBody>
        </p:sp>
      </p:grp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3"/>
          <a:srcRect r="2223"/>
          <a:stretch>
            <a:fillRect/>
          </a:stretch>
        </p:blipFill>
        <p:spPr bwMode="auto">
          <a:xfrm>
            <a:off x="8180352" y="1543694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sym typeface="Wingdings"/>
              </a:rPr>
              <a:t>ZZllqq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9" name="Picture 8" descr="fig_03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701" y="890115"/>
            <a:ext cx="3435567" cy="24660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73746" y="1095640"/>
            <a:ext cx="2359113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The invariant mass of the </a:t>
            </a:r>
            <a:r>
              <a:rPr lang="en-US" sz="1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lljj</a:t>
            </a:r>
            <a:r>
              <a:rPr lang="en-US" sz="1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system for the </a:t>
            </a:r>
            <a:r>
              <a:rPr lang="en-US" sz="1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lang="en-US" sz="1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-untagged (left) and </a:t>
            </a:r>
            <a:r>
              <a:rPr lang="en-US" sz="1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lang="en-US" sz="1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-tagged (right) selections, for </a:t>
            </a:r>
            <a:r>
              <a:rPr lang="en-US" sz="1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lang="en-US" sz="1400" b="1" baseline="-25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lang="en-US" sz="1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= 200 and 400 </a:t>
            </a:r>
            <a:r>
              <a:rPr lang="en-US" sz="1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GeV</a:t>
            </a:r>
            <a:r>
              <a:rPr lang="en-US" sz="1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. The Higgs boson signal in the untagged plots has been scaled up by a factor of 10</a:t>
            </a:r>
            <a:r>
              <a:rPr lang="en-US" sz="1400" b="1" dirty="0" smtClean="0">
                <a:solidFill>
                  <a:srgbClr val="E3E3E3"/>
                </a:solidFill>
                <a:latin typeface="Times New Roman"/>
                <a:cs typeface="Times New Roman"/>
              </a:rPr>
              <a:t>.</a:t>
            </a:r>
            <a:endParaRPr lang="en-US" sz="1400" b="1" dirty="0">
              <a:solidFill>
                <a:srgbClr val="E3E3E3"/>
              </a:solidFill>
              <a:latin typeface="Times New Roman"/>
              <a:cs typeface="Times New Roman"/>
            </a:endParaRPr>
          </a:p>
        </p:txBody>
      </p:sp>
      <p:pic>
        <p:nvPicPr>
          <p:cNvPr id="11" name="Picture 10" descr="fig_03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404958" y="917400"/>
            <a:ext cx="3357647" cy="2410163"/>
          </a:xfrm>
          <a:prstGeom prst="rect">
            <a:avLst/>
          </a:prstGeom>
        </p:spPr>
      </p:pic>
      <p:pic>
        <p:nvPicPr>
          <p:cNvPr id="13" name="Picture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9656" y="3575050"/>
            <a:ext cx="4191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532851" y="3709586"/>
            <a:ext cx="4286510" cy="2049741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Very helpful channel in the Higgs mass range </a:t>
            </a:r>
            <a:r>
              <a:rPr lang="en-US" b="1" dirty="0" err="1" smtClean="0">
                <a:solidFill>
                  <a:srgbClr val="000090"/>
                </a:solidFill>
              </a:rPr>
              <a:t>m</a:t>
            </a:r>
            <a:r>
              <a:rPr lang="en-US" b="1" baseline="-25000" dirty="0" err="1" smtClean="0">
                <a:solidFill>
                  <a:srgbClr val="000090"/>
                </a:solidFill>
              </a:rPr>
              <a:t>H</a:t>
            </a:r>
            <a:r>
              <a:rPr lang="en-US" b="1" dirty="0" smtClean="0">
                <a:solidFill>
                  <a:srgbClr val="000090"/>
                </a:solidFill>
              </a:rPr>
              <a:t> &gt; 2m</a:t>
            </a:r>
            <a:r>
              <a:rPr lang="en-US" b="1" baseline="-25000" dirty="0" smtClean="0">
                <a:solidFill>
                  <a:srgbClr val="000090"/>
                </a:solidFill>
              </a:rPr>
              <a:t>Z</a:t>
            </a:r>
            <a:r>
              <a:rPr lang="en-US" b="1" dirty="0" smtClean="0">
                <a:solidFill>
                  <a:srgbClr val="000090"/>
                </a:solidFill>
              </a:rPr>
              <a:t>, with acceptable signal-to-background ratio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Signature: Z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ll+2 jets final states: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  <a:sym typeface="Wingdings"/>
              </a:rPr>
              <a:t> Reconstruct a </a:t>
            </a:r>
            <a:r>
              <a:rPr lang="en-US" dirty="0" err="1" smtClean="0">
                <a:latin typeface="Times New Roman"/>
                <a:cs typeface="Times New Roman"/>
                <a:sym typeface="Wingdings"/>
              </a:rPr>
              <a:t>Zll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, a second </a:t>
            </a:r>
            <a:r>
              <a:rPr lang="en-US" dirty="0" err="1" smtClean="0">
                <a:latin typeface="Times New Roman"/>
                <a:cs typeface="Times New Roman"/>
                <a:sym typeface="Wingdings"/>
              </a:rPr>
              <a:t>Zjj</a:t>
            </a:r>
            <a:r>
              <a:rPr lang="en-US" dirty="0" smtClean="0">
                <a:latin typeface="Times New Roman"/>
                <a:cs typeface="Times New Roman"/>
                <a:sym typeface="Wingdings"/>
              </a:rPr>
              <a:t>;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  <a:sym typeface="Wingdings"/>
              </a:rPr>
              <a:t> Reconstruct then </a:t>
            </a:r>
            <a:r>
              <a:rPr lang="en-US" dirty="0" smtClean="0">
                <a:sym typeface="Wingdings"/>
              </a:rPr>
              <a:t>the final state invariant</a:t>
            </a:r>
          </a:p>
          <a:p>
            <a:r>
              <a:rPr lang="en-US" dirty="0" smtClean="0">
                <a:sym typeface="Wingdings"/>
              </a:rPr>
              <a:t>   mass </a:t>
            </a:r>
            <a:r>
              <a:rPr lang="en-US" dirty="0" err="1" smtClean="0">
                <a:sym typeface="Wingdings"/>
              </a:rPr>
              <a:t>m</a:t>
            </a:r>
            <a:r>
              <a:rPr lang="en-US" baseline="-25000" dirty="0" err="1" smtClean="0">
                <a:sym typeface="Wingdings"/>
              </a:rPr>
              <a:t>lljj</a:t>
            </a:r>
            <a:r>
              <a:rPr lang="en-US" dirty="0" smtClean="0">
                <a:sym typeface="Wingdings"/>
              </a:rPr>
              <a:t> (with </a:t>
            </a:r>
            <a:r>
              <a:rPr lang="en-US" dirty="0" err="1" smtClean="0">
                <a:sym typeface="Wingdings"/>
              </a:rPr>
              <a:t>m</a:t>
            </a:r>
            <a:r>
              <a:rPr lang="en-US" baseline="-25000" dirty="0" err="1" smtClean="0">
                <a:sym typeface="Wingdings"/>
              </a:rPr>
              <a:t>jj</a:t>
            </a:r>
            <a:r>
              <a:rPr lang="en-US" dirty="0" smtClean="0">
                <a:sym typeface="Wingdings"/>
              </a:rPr>
              <a:t> scaled to </a:t>
            </a:r>
            <a:r>
              <a:rPr lang="en-US" dirty="0" err="1" smtClean="0">
                <a:sym typeface="Wingdings"/>
              </a:rPr>
              <a:t>m</a:t>
            </a:r>
            <a:r>
              <a:rPr lang="en-US" baseline="-25000" dirty="0" err="1" smtClean="0">
                <a:sym typeface="Wingdings"/>
              </a:rPr>
              <a:t>Z</a:t>
            </a:r>
            <a:r>
              <a:rPr lang="en-US" dirty="0" smtClean="0">
                <a:sym typeface="Wingdings"/>
              </a:rPr>
              <a:t>) </a:t>
            </a:r>
            <a:endParaRPr lang="en-US" dirty="0" smtClean="0">
              <a:latin typeface="Times New Roman"/>
              <a:cs typeface="Times New Roman"/>
              <a:sym typeface="Wingdings"/>
            </a:endParaRPr>
          </a:p>
          <a:p>
            <a:endParaRPr lang="en-US" dirty="0" smtClean="0">
              <a:sym typeface="Wingdings"/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7"/>
          <a:srcRect r="2223"/>
          <a:stretch>
            <a:fillRect/>
          </a:stretch>
        </p:blipFill>
        <p:spPr bwMode="auto">
          <a:xfrm>
            <a:off x="8173262" y="2815665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" name="Group 12"/>
          <p:cNvGrpSpPr/>
          <p:nvPr/>
        </p:nvGrpSpPr>
        <p:grpSpPr>
          <a:xfrm>
            <a:off x="0" y="3856386"/>
            <a:ext cx="688634" cy="971521"/>
            <a:chOff x="-4075" y="25404"/>
            <a:chExt cx="688634" cy="971521"/>
          </a:xfrm>
        </p:grpSpPr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9868" y="25404"/>
              <a:ext cx="481214" cy="838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8" name="TextBox 17"/>
            <p:cNvSpPr txBox="1"/>
            <p:nvPr/>
          </p:nvSpPr>
          <p:spPr>
            <a:xfrm>
              <a:off x="-4075" y="735315"/>
              <a:ext cx="6886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0090"/>
                  </a:solidFill>
                </a:rPr>
                <a:t>ATLAS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696" y="384428"/>
            <a:ext cx="5558104" cy="8724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Overall ATLAS Higgs Combination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1/22/11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95102" y="342977"/>
            <a:ext cx="2531825" cy="1107996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err="1" smtClean="0">
                <a:effectLst/>
                <a:latin typeface="Comic Sans MS"/>
              </a:rPr>
              <a:t>H</a:t>
            </a:r>
            <a:r>
              <a:rPr lang="en-US" sz="1300" dirty="0" err="1" smtClean="0">
                <a:effectLst/>
                <a:latin typeface="Comic Sans MS"/>
                <a:sym typeface="Wingdings"/>
              </a:rPr>
              <a:t></a:t>
            </a:r>
            <a:r>
              <a:rPr lang="en-US" sz="13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γγ</a:t>
            </a:r>
            <a:r>
              <a:rPr lang="en-US" sz="13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, </a:t>
            </a:r>
            <a:r>
              <a:rPr lang="en-US" sz="1300" dirty="0" smtClean="0">
                <a:effectLst/>
                <a:latin typeface="Comic Sans MS"/>
                <a:sym typeface="Wingdings"/>
              </a:rPr>
              <a:t>H </a:t>
            </a:r>
            <a:r>
              <a:rPr lang="en-US" sz="13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ττ</a:t>
            </a:r>
            <a:r>
              <a:rPr lang="en-US" sz="1300" dirty="0" smtClean="0">
                <a:effectLst/>
                <a:latin typeface="Comic Sans MS"/>
                <a:sym typeface="Wingdings"/>
              </a:rPr>
              <a:t> </a:t>
            </a:r>
          </a:p>
          <a:p>
            <a:r>
              <a:rPr lang="en-US" sz="1300" dirty="0" smtClean="0">
                <a:effectLst/>
                <a:latin typeface="Comic Sans MS"/>
                <a:sym typeface="Wingdings"/>
              </a:rPr>
              <a:t>H WW</a:t>
            </a:r>
            <a:r>
              <a:rPr lang="en-US" sz="1300" baseline="30000" dirty="0" smtClean="0">
                <a:effectLst/>
                <a:latin typeface="Comic Sans MS"/>
                <a:sym typeface="Wingdings"/>
              </a:rPr>
              <a:t>(*)</a:t>
            </a:r>
            <a:r>
              <a:rPr lang="en-US" sz="1300" dirty="0" smtClean="0">
                <a:effectLst/>
                <a:latin typeface="Comic Sans MS"/>
                <a:sym typeface="Wingdings"/>
              </a:rPr>
              <a:t> </a:t>
            </a:r>
            <a:r>
              <a:rPr lang="en-US" sz="1300" dirty="0" err="1" smtClean="0">
                <a:effectLst/>
                <a:latin typeface="Comic Sans MS"/>
                <a:sym typeface="Wingdings"/>
              </a:rPr>
              <a:t>l</a:t>
            </a:r>
            <a:r>
              <a:rPr lang="en-US" sz="13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ν</a:t>
            </a:r>
            <a:r>
              <a:rPr lang="en-US" sz="1300" dirty="0" err="1" smtClean="0">
                <a:effectLst/>
                <a:latin typeface="Comic Sans MS"/>
                <a:sym typeface="Wingdings"/>
              </a:rPr>
              <a:t>l</a:t>
            </a:r>
            <a:r>
              <a:rPr lang="en-US" sz="13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ν</a:t>
            </a:r>
            <a:endParaRPr lang="en-US" sz="1300" dirty="0" smtClean="0">
              <a:effectLst/>
              <a:latin typeface="Comic Sans MS"/>
              <a:ea typeface="Lucida Grande"/>
              <a:cs typeface="Lucida Grande"/>
              <a:sym typeface="Wingdings"/>
            </a:endParaRPr>
          </a:p>
          <a:p>
            <a:r>
              <a:rPr lang="en-US" sz="13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H ZZ</a:t>
            </a:r>
            <a:r>
              <a:rPr lang="en-US" sz="1300" baseline="300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(*)</a:t>
            </a:r>
            <a:r>
              <a:rPr lang="en-US" sz="13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  4l, H</a:t>
            </a:r>
            <a:r>
              <a:rPr lang="en-US" sz="1300" dirty="0">
                <a:effectLst/>
                <a:latin typeface="Comic Sans MS"/>
                <a:ea typeface="Lucida Grande"/>
                <a:cs typeface="Lucida Grande"/>
                <a:sym typeface="Wingdings"/>
              </a:rPr>
              <a:t> </a:t>
            </a:r>
            <a:r>
              <a:rPr lang="en-US" sz="13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ZZ </a:t>
            </a:r>
            <a:r>
              <a:rPr lang="en-US" sz="1300" dirty="0">
                <a:effectLst/>
                <a:latin typeface="Comic Sans MS"/>
                <a:ea typeface="Lucida Grande"/>
                <a:cs typeface="Lucida Grande"/>
                <a:sym typeface="Wingdings"/>
              </a:rPr>
              <a:t> </a:t>
            </a:r>
            <a:r>
              <a:rPr lang="en-US" sz="13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llνν</a:t>
            </a:r>
            <a:endParaRPr lang="en-US" sz="1300" dirty="0">
              <a:effectLst/>
              <a:latin typeface="Comic Sans MS"/>
              <a:ea typeface="Lucida Grande"/>
              <a:cs typeface="Lucida Grande"/>
              <a:sym typeface="Wingdings"/>
            </a:endParaRPr>
          </a:p>
          <a:p>
            <a:r>
              <a:rPr lang="en-US" sz="13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H ZZ  </a:t>
            </a:r>
            <a:r>
              <a:rPr lang="en-US" sz="13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llqq</a:t>
            </a:r>
            <a:r>
              <a:rPr lang="en-US" sz="1300" dirty="0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, H </a:t>
            </a:r>
            <a:r>
              <a:rPr lang="en-US" sz="1300" dirty="0" err="1" smtClean="0">
                <a:effectLst/>
                <a:latin typeface="Comic Sans MS"/>
                <a:ea typeface="Lucida Grande"/>
                <a:cs typeface="Lucida Grande"/>
                <a:sym typeface="Wingdings"/>
              </a:rPr>
              <a:t>WWlνqq</a:t>
            </a:r>
            <a:endParaRPr lang="en-US" sz="1300" dirty="0" smtClean="0">
              <a:effectLst/>
              <a:latin typeface="Comic Sans MS"/>
              <a:ea typeface="Lucida Grande"/>
              <a:cs typeface="Lucida Grande"/>
              <a:sym typeface="Wingdings"/>
            </a:endParaRPr>
          </a:p>
          <a:p>
            <a:r>
              <a:rPr lang="en-US" sz="1400" dirty="0" smtClean="0">
                <a:effectLst/>
                <a:latin typeface="Comic Sans MS"/>
                <a:sym typeface="Wingdings"/>
              </a:rPr>
              <a:t>W</a:t>
            </a:r>
            <a:r>
              <a:rPr lang="en-US" sz="1400" dirty="0">
                <a:effectLst/>
                <a:latin typeface="Comic Sans MS"/>
                <a:sym typeface="Wingdings"/>
              </a:rPr>
              <a:t>/ZH </a:t>
            </a:r>
            <a:r>
              <a:rPr lang="en-US" sz="1400" dirty="0" err="1">
                <a:effectLst/>
                <a:latin typeface="Comic Sans MS"/>
                <a:sym typeface="Wingdings"/>
              </a:rPr>
              <a:t>lbb+</a:t>
            </a:r>
            <a:r>
              <a:rPr lang="en-US" sz="1400" dirty="0" err="1" smtClean="0">
                <a:effectLst/>
                <a:latin typeface="Comic Sans MS"/>
                <a:sym typeface="Wingdings"/>
              </a:rPr>
              <a:t>X</a:t>
            </a:r>
            <a:r>
              <a:rPr lang="en-US" sz="1400" dirty="0" smtClean="0">
                <a:effectLst/>
                <a:latin typeface="Comic Sans MS"/>
                <a:sym typeface="Wingdings"/>
              </a:rPr>
              <a:t> not included</a:t>
            </a:r>
            <a:endParaRPr lang="en-US" sz="1400" dirty="0">
              <a:effectLst/>
              <a:latin typeface="Comic Sans MS"/>
              <a:ea typeface="Lucida Grande"/>
              <a:cs typeface="Lucida Grande"/>
              <a:sym typeface="Wingdings"/>
            </a:endParaRPr>
          </a:p>
        </p:txBody>
      </p:sp>
      <p:pic>
        <p:nvPicPr>
          <p:cNvPr id="10" name="Picture 9" descr="Untitled 2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86390" y="1579600"/>
            <a:ext cx="4244355" cy="318628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4" name="Picture 23" descr="Untitled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777710" y="1579600"/>
            <a:ext cx="4171946" cy="318628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5" name="Rectangle 24"/>
          <p:cNvSpPr/>
          <p:nvPr/>
        </p:nvSpPr>
        <p:spPr bwMode="auto">
          <a:xfrm>
            <a:off x="5277248" y="1651608"/>
            <a:ext cx="648072" cy="2736304"/>
          </a:xfrm>
          <a:prstGeom prst="rect">
            <a:avLst/>
          </a:prstGeom>
          <a:solidFill>
            <a:srgbClr val="00009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49256" y="1435584"/>
            <a:ext cx="358642" cy="215444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00FF"/>
                </a:solidFill>
                <a:effectLst/>
              </a:rPr>
              <a:t>LEP</a:t>
            </a:r>
            <a:endParaRPr lang="en-US" sz="800" dirty="0">
              <a:solidFill>
                <a:srgbClr val="0000FF"/>
              </a:solidFill>
              <a:effectLst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905160" y="1651608"/>
            <a:ext cx="1008112" cy="2736304"/>
          </a:xfrm>
          <a:prstGeom prst="rect">
            <a:avLst/>
          </a:prstGeom>
          <a:solidFill>
            <a:schemeClr val="bg1">
              <a:lumMod val="50000"/>
              <a:alpha val="5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149456" y="1651608"/>
            <a:ext cx="1800200" cy="2736304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781304" y="1651608"/>
            <a:ext cx="234000" cy="2736304"/>
          </a:xfrm>
          <a:prstGeom prst="rect">
            <a:avLst/>
          </a:prstGeom>
          <a:solidFill>
            <a:srgbClr val="FF00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941544" y="1477395"/>
            <a:ext cx="959993" cy="40011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ATLAS+CMS</a:t>
            </a: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Combination</a:t>
            </a:r>
            <a:endParaRPr lang="en-US" sz="1000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80302" y="2731728"/>
            <a:ext cx="749274" cy="4924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FF0000"/>
                </a:solidFill>
                <a:effectLst/>
              </a:rPr>
              <a:t>ATLAS</a:t>
            </a:r>
          </a:p>
          <a:p>
            <a:r>
              <a:rPr lang="en-US" sz="1300" dirty="0" smtClean="0">
                <a:solidFill>
                  <a:srgbClr val="FF0000"/>
                </a:solidFill>
                <a:effectLst/>
              </a:rPr>
              <a:t>today</a:t>
            </a:r>
            <a:endParaRPr lang="en-US" sz="1300" dirty="0">
              <a:solidFill>
                <a:srgbClr val="FF0000"/>
              </a:solidFill>
              <a:effectLst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1031227" y="4809004"/>
            <a:ext cx="7424837" cy="11541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it-CH" sz="2300" b="1" dirty="0">
                <a:solidFill>
                  <a:srgbClr val="FFFFFF"/>
                </a:solidFill>
              </a:rPr>
              <a:t>95</a:t>
            </a:r>
            <a:r>
              <a:rPr lang="it-CH" sz="2300" b="1" dirty="0" smtClean="0">
                <a:solidFill>
                  <a:srgbClr val="FFFFFF"/>
                </a:solidFill>
              </a:rPr>
              <a:t>% C.L. exclusion limits:</a:t>
            </a:r>
          </a:p>
          <a:p>
            <a:pPr eaLnBrk="0" hangingPunct="0"/>
            <a:r>
              <a:rPr lang="it-CH" sz="2300" b="1" dirty="0" smtClean="0"/>
              <a:t>Obs:</a:t>
            </a:r>
            <a:r>
              <a:rPr lang="it-CH" sz="2300" b="1" dirty="0" smtClean="0">
                <a:solidFill>
                  <a:srgbClr val="FFFFFF"/>
                </a:solidFill>
              </a:rPr>
              <a:t> 112.7-115.5 GeV and 131-453 GeV except 237-251 GeV </a:t>
            </a:r>
          </a:p>
          <a:p>
            <a:pPr eaLnBrk="0" hangingPunct="0"/>
            <a:r>
              <a:rPr lang="it-CH" sz="2300" b="1" dirty="0" smtClean="0">
                <a:solidFill>
                  <a:srgbClr val="000000"/>
                </a:solidFill>
              </a:rPr>
              <a:t>exp: </a:t>
            </a:r>
            <a:r>
              <a:rPr lang="it-CH" sz="2300" b="1" dirty="0" smtClean="0">
                <a:solidFill>
                  <a:srgbClr val="FFFFFF"/>
                </a:solidFill>
              </a:rPr>
              <a:t>124.6-520 </a:t>
            </a:r>
            <a:r>
              <a:rPr lang="it-CH" sz="2300" b="1" dirty="0">
                <a:solidFill>
                  <a:srgbClr val="FFFFFF"/>
                </a:solidFill>
              </a:rPr>
              <a:t>GeV</a:t>
            </a:r>
            <a:endParaRPr lang="en-US" sz="2300" dirty="0">
              <a:solidFill>
                <a:srgbClr val="FFFF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34497" y="5998480"/>
            <a:ext cx="5546917" cy="353943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Excluded </a:t>
            </a:r>
            <a:r>
              <a:rPr lang="en-US" sz="1500" dirty="0" smtClean="0"/>
              <a:t>at 99% CL</a:t>
            </a:r>
            <a:r>
              <a:rPr lang="en-US" sz="1700" dirty="0" smtClean="0"/>
              <a:t> :  </a:t>
            </a:r>
            <a:r>
              <a:rPr lang="en-US" sz="1700" dirty="0" smtClean="0">
                <a:effectLst/>
              </a:rPr>
              <a:t>133 </a:t>
            </a:r>
            <a:r>
              <a:rPr lang="en-US" sz="1700" dirty="0">
                <a:effectLst/>
              </a:rPr>
              <a:t>&lt;</a:t>
            </a:r>
            <a:r>
              <a:rPr lang="en-US" sz="1700" dirty="0" err="1">
                <a:effectLst/>
              </a:rPr>
              <a:t>m</a:t>
            </a:r>
            <a:r>
              <a:rPr lang="en-US" sz="1700" baseline="-25000" dirty="0" err="1">
                <a:effectLst/>
              </a:rPr>
              <a:t>H</a:t>
            </a:r>
            <a:r>
              <a:rPr lang="en-US" sz="1700" baseline="-25000" dirty="0">
                <a:effectLst/>
              </a:rPr>
              <a:t> </a:t>
            </a:r>
            <a:r>
              <a:rPr lang="en-US" sz="1700" dirty="0">
                <a:effectLst/>
              </a:rPr>
              <a:t>&lt; </a:t>
            </a:r>
            <a:r>
              <a:rPr lang="en-US" sz="1700" dirty="0" smtClean="0">
                <a:effectLst/>
              </a:rPr>
              <a:t>230 </a:t>
            </a:r>
            <a:r>
              <a:rPr lang="en-US" sz="1700" dirty="0" err="1">
                <a:effectLst/>
              </a:rPr>
              <a:t>GeV</a:t>
            </a:r>
            <a:r>
              <a:rPr lang="en-US" sz="1700" dirty="0" smtClean="0">
                <a:effectLst/>
              </a:rPr>
              <a:t>, 260 &lt; </a:t>
            </a:r>
            <a:r>
              <a:rPr lang="en-US" sz="1700" dirty="0" err="1" smtClean="0">
                <a:effectLst/>
              </a:rPr>
              <a:t>m</a:t>
            </a:r>
            <a:r>
              <a:rPr lang="en-US" sz="1700" baseline="-25000" dirty="0" err="1" smtClean="0">
                <a:effectLst/>
              </a:rPr>
              <a:t>H</a:t>
            </a:r>
            <a:r>
              <a:rPr lang="en-US" sz="1700" baseline="-25000" dirty="0" smtClean="0">
                <a:effectLst/>
              </a:rPr>
              <a:t> </a:t>
            </a:r>
            <a:r>
              <a:rPr lang="en-US" sz="1700" dirty="0">
                <a:effectLst/>
              </a:rPr>
              <a:t>&lt; </a:t>
            </a:r>
            <a:r>
              <a:rPr lang="en-US" sz="1700" dirty="0" smtClean="0">
                <a:effectLst/>
              </a:rPr>
              <a:t>437 </a:t>
            </a:r>
            <a:r>
              <a:rPr lang="en-US" sz="1700" dirty="0" err="1">
                <a:effectLst/>
              </a:rPr>
              <a:t>GeV</a:t>
            </a:r>
            <a:r>
              <a:rPr lang="en-US" sz="1700" dirty="0" smtClean="0">
                <a:effectLst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1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ATLAS Higgs Combination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8" name="Picture 7" descr="Untitled 2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67544" y="950352"/>
            <a:ext cx="4016505" cy="2898250"/>
          </a:xfrm>
          <a:prstGeom prst="rect">
            <a:avLst/>
          </a:prstGeom>
          <a:ln>
            <a:solidFill>
              <a:srgbClr val="00009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88915" y="3897922"/>
            <a:ext cx="4403770" cy="646331"/>
          </a:xfrm>
          <a:prstGeom prst="rect">
            <a:avLst/>
          </a:prstGeom>
          <a:solidFill>
            <a:srgbClr val="00009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bg1"/>
                </a:solidFill>
                <a:effectLst/>
              </a:rPr>
              <a:t>Maximum deviation from background-only </a:t>
            </a:r>
          </a:p>
          <a:p>
            <a:r>
              <a:rPr lang="en-US" sz="1700" dirty="0" smtClean="0">
                <a:solidFill>
                  <a:schemeClr val="bg1"/>
                </a:solidFill>
                <a:effectLst/>
              </a:rPr>
              <a:t>expectation observed for </a:t>
            </a:r>
            <a:r>
              <a:rPr lang="en-US" sz="1900" dirty="0" smtClean="0">
                <a:solidFill>
                  <a:schemeClr val="bg1"/>
                </a:solidFill>
                <a:effectLst/>
              </a:rPr>
              <a:t>m</a:t>
            </a:r>
            <a:r>
              <a:rPr lang="en-US" sz="1900" baseline="-25000" dirty="0" smtClean="0">
                <a:solidFill>
                  <a:schemeClr val="bg1"/>
                </a:solidFill>
                <a:effectLst/>
              </a:rPr>
              <a:t>H</a:t>
            </a:r>
            <a:r>
              <a:rPr lang="en-US" sz="1900" dirty="0" smtClean="0">
                <a:solidFill>
                  <a:schemeClr val="bg1"/>
                </a:solidFill>
                <a:effectLst/>
              </a:rPr>
              <a:t>~126 </a:t>
            </a:r>
            <a:r>
              <a:rPr lang="en-US" sz="1900" dirty="0" err="1" smtClean="0">
                <a:solidFill>
                  <a:schemeClr val="bg1"/>
                </a:solidFill>
                <a:effectLst/>
              </a:rPr>
              <a:t>GeV</a:t>
            </a:r>
            <a:endParaRPr lang="en-US" sz="1900" dirty="0" smtClean="0">
              <a:solidFill>
                <a:schemeClr val="bg1"/>
              </a:solidFill>
              <a:effectLst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882982" y="4653530"/>
            <a:ext cx="5832648" cy="2108913"/>
            <a:chOff x="-180528" y="4581128"/>
            <a:chExt cx="5832648" cy="2444080"/>
          </a:xfrm>
        </p:grpSpPr>
        <p:sp>
          <p:nvSpPr>
            <p:cNvPr id="11" name="Rectangle 10"/>
            <p:cNvSpPr/>
            <p:nvPr/>
          </p:nvSpPr>
          <p:spPr bwMode="auto">
            <a:xfrm>
              <a:off x="-180528" y="4581128"/>
              <a:ext cx="5832648" cy="244408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0749" y="4725143"/>
              <a:ext cx="4147289" cy="1070074"/>
            </a:xfrm>
            <a:prstGeom prst="rect">
              <a:avLst/>
            </a:prstGeom>
            <a:solidFill>
              <a:srgbClr val="FFCC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effectLst/>
                </a:rPr>
                <a:t>Local p</a:t>
              </a:r>
              <a:r>
                <a:rPr lang="en-US" baseline="-25000" dirty="0" smtClean="0">
                  <a:effectLst/>
                </a:rPr>
                <a:t>0</a:t>
              </a:r>
              <a:r>
                <a:rPr lang="en-US" dirty="0" smtClean="0">
                  <a:effectLst/>
                </a:rPr>
                <a:t>-value: </a:t>
              </a:r>
              <a:r>
                <a:rPr lang="en-US" sz="1800" dirty="0" smtClean="0">
                  <a:effectLst/>
                </a:rPr>
                <a:t>1.9 10</a:t>
              </a:r>
              <a:r>
                <a:rPr lang="en-US" sz="1800" baseline="30000" dirty="0" smtClean="0">
                  <a:effectLst/>
                </a:rPr>
                <a:t>-4  </a:t>
              </a:r>
              <a:endParaRPr lang="en-US" sz="1800" dirty="0">
                <a:effectLst/>
                <a:sym typeface="Wingdings"/>
              </a:endParaRPr>
            </a:p>
            <a:p>
              <a:pPr marL="285750" indent="-285750">
                <a:buFont typeface="Wingdings" charset="0"/>
                <a:buChar char="à"/>
              </a:pPr>
              <a:r>
                <a:rPr lang="en-US" dirty="0">
                  <a:effectLst/>
                  <a:sym typeface="Wingdings"/>
                </a:rPr>
                <a:t>l</a:t>
              </a:r>
              <a:r>
                <a:rPr lang="en-US" dirty="0" smtClean="0">
                  <a:effectLst/>
                  <a:sym typeface="Wingdings"/>
                </a:rPr>
                <a:t>ocal significance of the excess: </a:t>
              </a:r>
              <a:r>
                <a:rPr lang="en-US" sz="1800" dirty="0" smtClean="0">
                  <a:effectLst/>
                  <a:sym typeface="Wingdings"/>
                </a:rPr>
                <a:t>3.6</a:t>
              </a:r>
              <a:r>
                <a:rPr lang="en-US" sz="1800" dirty="0" smtClean="0"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σ</a:t>
              </a:r>
              <a:r>
                <a:rPr lang="en-US" sz="1800" dirty="0" smtClean="0">
                  <a:effectLst/>
                  <a:sym typeface="Wingdings"/>
                </a:rPr>
                <a:t> </a:t>
              </a:r>
            </a:p>
            <a:p>
              <a:r>
                <a:rPr lang="en-US" dirty="0" smtClean="0">
                  <a:effectLst/>
                  <a:sym typeface="Wingdings"/>
                </a:rPr>
                <a:t>~ </a:t>
              </a:r>
              <a:r>
                <a:rPr lang="en-US" dirty="0" smtClean="0">
                  <a:solidFill>
                    <a:srgbClr val="CC0000"/>
                  </a:solidFill>
                  <a:effectLst/>
                  <a:sym typeface="Wingdings"/>
                </a:rPr>
                <a:t>2.8</a:t>
              </a:r>
              <a:r>
                <a:rPr lang="en-US" dirty="0" smtClean="0">
                  <a:solidFill>
                    <a:srgbClr val="CC0000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σ</a:t>
              </a:r>
              <a:r>
                <a:rPr lang="en-US" dirty="0" smtClean="0">
                  <a:solidFill>
                    <a:srgbClr val="CC0000"/>
                  </a:solidFill>
                  <a:effectLst/>
                  <a:sym typeface="Wingdings"/>
                </a:rPr>
                <a:t> H</a:t>
              </a:r>
              <a:r>
                <a:rPr lang="en-US" dirty="0">
                  <a:solidFill>
                    <a:srgbClr val="CC0000"/>
                  </a:solidFill>
                  <a:effectLst/>
                  <a:sym typeface="Wingdings"/>
                </a:rPr>
                <a:t> </a:t>
              </a:r>
              <a:r>
                <a:rPr lang="en-US" dirty="0" err="1" smtClean="0">
                  <a:solidFill>
                    <a:srgbClr val="CC0000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γγ</a:t>
              </a:r>
              <a:r>
                <a:rPr lang="en-US" dirty="0" smtClean="0">
                  <a:effectLst/>
                  <a:sym typeface="Wingdings"/>
                </a:rPr>
                <a:t>, </a:t>
              </a:r>
              <a:r>
                <a:rPr lang="en-US" dirty="0" smtClean="0">
                  <a:solidFill>
                    <a:srgbClr val="0000FF"/>
                  </a:solidFill>
                  <a:effectLst/>
                  <a:sym typeface="Wingdings"/>
                </a:rPr>
                <a:t>2.1</a:t>
              </a:r>
              <a:r>
                <a:rPr lang="en-US" dirty="0" smtClean="0">
                  <a:solidFill>
                    <a:srgbClr val="0000FF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σ</a:t>
              </a:r>
              <a:r>
                <a:rPr lang="en-US" dirty="0" smtClean="0">
                  <a:solidFill>
                    <a:srgbClr val="0000FF"/>
                  </a:solidFill>
                  <a:effectLst/>
                  <a:sym typeface="Wingdings"/>
                </a:rPr>
                <a:t> H 4l</a:t>
              </a:r>
              <a:r>
                <a:rPr lang="en-US" dirty="0" smtClean="0">
                  <a:effectLst/>
                  <a:sym typeface="Wingdings"/>
                </a:rPr>
                <a:t>, </a:t>
              </a:r>
              <a:r>
                <a:rPr lang="en-US" dirty="0" smtClean="0">
                  <a:solidFill>
                    <a:srgbClr val="008000"/>
                  </a:solidFill>
                  <a:effectLst/>
                  <a:sym typeface="Wingdings"/>
                </a:rPr>
                <a:t>1.4</a:t>
              </a:r>
              <a:r>
                <a:rPr lang="en-US" dirty="0">
                  <a:solidFill>
                    <a:srgbClr val="008000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σ</a:t>
              </a:r>
              <a:r>
                <a:rPr lang="en-US" dirty="0" smtClean="0">
                  <a:solidFill>
                    <a:srgbClr val="008000"/>
                  </a:solidFill>
                  <a:effectLst/>
                  <a:sym typeface="Wingdings"/>
                </a:rPr>
                <a:t> H </a:t>
              </a:r>
              <a:r>
                <a:rPr lang="en-US" dirty="0" err="1" smtClean="0">
                  <a:solidFill>
                    <a:srgbClr val="008000"/>
                  </a:solidFill>
                  <a:effectLst/>
                  <a:sym typeface="Wingdings"/>
                </a:rPr>
                <a:t>l</a:t>
              </a:r>
              <a:r>
                <a:rPr lang="en-US" dirty="0" err="1" smtClean="0">
                  <a:solidFill>
                    <a:srgbClr val="008000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ν</a:t>
              </a:r>
              <a:r>
                <a:rPr lang="en-US" dirty="0" err="1" smtClean="0">
                  <a:solidFill>
                    <a:srgbClr val="008000"/>
                  </a:solidFill>
                  <a:effectLst/>
                  <a:sym typeface="Wingdings"/>
                </a:rPr>
                <a:t>l</a:t>
              </a:r>
              <a:r>
                <a:rPr lang="en-US" dirty="0" err="1" smtClean="0">
                  <a:solidFill>
                    <a:srgbClr val="008000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ν</a:t>
              </a:r>
              <a:endParaRPr lang="en-US" sz="1400" dirty="0" smtClean="0">
                <a:solidFill>
                  <a:srgbClr val="008000"/>
                </a:solidFill>
                <a:effectLst/>
                <a:latin typeface="Comic Sans MS"/>
                <a:sym typeface="Wingding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496" y="6237313"/>
              <a:ext cx="5020533" cy="74905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effectLst/>
                </a:rPr>
                <a:t>Global p</a:t>
              </a:r>
              <a:r>
                <a:rPr lang="en-US" baseline="-25000" dirty="0" smtClean="0">
                  <a:effectLst/>
                </a:rPr>
                <a:t>0</a:t>
              </a:r>
              <a:r>
                <a:rPr lang="en-US" dirty="0" smtClean="0">
                  <a:effectLst/>
                </a:rPr>
                <a:t>-</a:t>
              </a:r>
              <a:r>
                <a:rPr lang="en-US" dirty="0">
                  <a:effectLst/>
                </a:rPr>
                <a:t>value </a:t>
              </a:r>
              <a:r>
                <a:rPr lang="en-US" dirty="0" smtClean="0">
                  <a:effectLst/>
                </a:rPr>
                <a:t>: 0.6% </a:t>
              </a:r>
              <a:r>
                <a:rPr lang="en-US" dirty="0" smtClean="0">
                  <a:effectLst/>
                  <a:sym typeface="Wingdings"/>
                </a:rPr>
                <a:t></a:t>
              </a:r>
              <a:r>
                <a:rPr lang="en-US" dirty="0" smtClean="0">
                  <a:effectLst/>
                  <a:latin typeface="+mj-lt"/>
                  <a:sym typeface="Wingdings"/>
                </a:rPr>
                <a:t>2.5</a:t>
              </a:r>
              <a:r>
                <a:rPr lang="en-US" dirty="0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σ  </a:t>
              </a:r>
              <a:r>
                <a:rPr lang="en-US" sz="1500" dirty="0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LEE over 110-146 </a:t>
              </a:r>
              <a:r>
                <a:rPr lang="en-US" sz="1500" dirty="0" err="1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GeV</a:t>
              </a:r>
              <a:endParaRPr lang="en-US" sz="1500" dirty="0" smtClean="0">
                <a:effectLst/>
                <a:latin typeface="+mj-lt"/>
                <a:ea typeface="Lucida Grande"/>
                <a:cs typeface="Lucida Grande"/>
                <a:sym typeface="Wingdings"/>
              </a:endParaRPr>
            </a:p>
            <a:p>
              <a:r>
                <a:rPr lang="en-US" dirty="0">
                  <a:effectLst/>
                  <a:latin typeface="+mj-lt"/>
                </a:rPr>
                <a:t>Global p</a:t>
              </a:r>
              <a:r>
                <a:rPr lang="en-US" baseline="-25000" dirty="0">
                  <a:effectLst/>
                  <a:latin typeface="+mj-lt"/>
                </a:rPr>
                <a:t>0</a:t>
              </a:r>
              <a:r>
                <a:rPr lang="en-US" dirty="0">
                  <a:effectLst/>
                  <a:latin typeface="+mj-lt"/>
                </a:rPr>
                <a:t>-value : </a:t>
              </a:r>
              <a:r>
                <a:rPr lang="en-US" dirty="0" smtClean="0">
                  <a:effectLst/>
                  <a:latin typeface="+mj-lt"/>
                </a:rPr>
                <a:t>1.4% </a:t>
              </a:r>
              <a:r>
                <a:rPr lang="en-US" dirty="0">
                  <a:effectLst/>
                  <a:latin typeface="+mj-lt"/>
                  <a:sym typeface="Wingdings"/>
                </a:rPr>
                <a:t></a:t>
              </a:r>
              <a:r>
                <a:rPr lang="en-US" dirty="0" smtClean="0">
                  <a:effectLst/>
                  <a:latin typeface="+mj-lt"/>
                  <a:sym typeface="Wingdings"/>
                </a:rPr>
                <a:t>2.2</a:t>
              </a:r>
              <a:r>
                <a:rPr lang="en-US" dirty="0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σ  </a:t>
              </a:r>
              <a:r>
                <a:rPr lang="en-US" sz="1500" dirty="0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LEE </a:t>
              </a:r>
              <a:r>
                <a:rPr lang="en-US" sz="1500" dirty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over </a:t>
              </a:r>
              <a:r>
                <a:rPr lang="en-US" sz="1500" dirty="0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 110-600 </a:t>
              </a:r>
              <a:r>
                <a:rPr lang="en-US" sz="1500" dirty="0" err="1" smtClean="0">
                  <a:effectLst/>
                  <a:latin typeface="+mj-lt"/>
                  <a:ea typeface="Lucida Grande"/>
                  <a:cs typeface="Lucida Grande"/>
                  <a:sym typeface="Wingdings"/>
                </a:rPr>
                <a:t>GeV</a:t>
              </a:r>
              <a:endParaRPr lang="en-US" sz="1500" dirty="0" smtClean="0">
                <a:effectLst/>
                <a:latin typeface="+mj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36512" y="5754743"/>
              <a:ext cx="5624049" cy="428029"/>
            </a:xfrm>
            <a:prstGeom prst="rect">
              <a:avLst/>
            </a:prstGeom>
            <a:solidFill>
              <a:srgbClr val="FF99CC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effectLst/>
                </a:rPr>
                <a:t>Expected from SM Higgs: ~2.4</a:t>
              </a:r>
              <a:r>
                <a:rPr lang="en-US" dirty="0" smtClean="0"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σ </a:t>
              </a:r>
              <a:r>
                <a:rPr lang="en-US" dirty="0" smtClean="0">
                  <a:effectLst/>
                  <a:latin typeface="Comic Sans MS"/>
                  <a:ea typeface="Lucida Grande"/>
                  <a:cs typeface="Lucida Grande"/>
                  <a:sym typeface="Wingdings"/>
                </a:rPr>
                <a:t>local </a:t>
              </a:r>
              <a:r>
                <a:rPr lang="en-US" sz="1500" dirty="0" smtClean="0">
                  <a:effectLst/>
                </a:rPr>
                <a:t>(~1.4</a:t>
              </a:r>
              <a:r>
                <a:rPr lang="en-US" sz="1500" dirty="0" smtClean="0"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σ</a:t>
              </a:r>
              <a:r>
                <a:rPr lang="en-US" sz="1500" dirty="0" smtClean="0">
                  <a:effectLst/>
                </a:rPr>
                <a:t> per channel)</a:t>
              </a:r>
            </a:p>
          </p:txBody>
        </p:sp>
      </p:grpSp>
      <p:pic>
        <p:nvPicPr>
          <p:cNvPr id="15" name="Picture 14" descr="Untitled 2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886468" y="982920"/>
            <a:ext cx="3500385" cy="327144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9" name="Picture 8" descr="Untitled 2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788024" y="44624"/>
            <a:ext cx="4414941" cy="33798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0" name="Picture 9" descr="Untitled 2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076056" y="3532171"/>
            <a:ext cx="3344047" cy="256112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1" name="Picture 10" descr="Untitled 2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51520" y="3609816"/>
            <a:ext cx="3319892" cy="255548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" name="Picture 11" descr="Untitled 2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51520" y="939091"/>
            <a:ext cx="3401895" cy="256191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95536" y="6228600"/>
            <a:ext cx="8039982" cy="584776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The observed excess is slightly larger (2±0.8) than expected in the </a:t>
            </a:r>
            <a:r>
              <a:rPr lang="en-US" dirty="0" err="1" smtClean="0">
                <a:effectLst/>
              </a:rPr>
              <a:t>H</a:t>
            </a:r>
            <a:r>
              <a:rPr lang="en-US" dirty="0" err="1" smtClean="0">
                <a:effectLst/>
                <a:sym typeface="Wingdings"/>
              </a:rPr>
              <a:t>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γγ</a:t>
            </a:r>
            <a:r>
              <a:rPr lang="en-US" dirty="0" smtClean="0">
                <a:effectLst/>
                <a:sym typeface="Wingdings"/>
              </a:rPr>
              <a:t> channel </a:t>
            </a:r>
          </a:p>
          <a:p>
            <a:r>
              <a:rPr lang="en-US" dirty="0">
                <a:effectLst/>
                <a:sym typeface="Wingdings"/>
              </a:rPr>
              <a:t>a</a:t>
            </a:r>
            <a:r>
              <a:rPr lang="en-US" dirty="0" smtClean="0">
                <a:effectLst/>
                <a:sym typeface="Wingdings"/>
              </a:rPr>
              <a:t>nd </a:t>
            </a:r>
            <a:r>
              <a:rPr lang="en-US" dirty="0" smtClean="0">
                <a:effectLst/>
              </a:rPr>
              <a:t>compatible within 1</a:t>
            </a:r>
            <a:r>
              <a:rPr lang="en-US" dirty="0" smtClean="0">
                <a:effectLst/>
                <a:latin typeface="Lucida Grande"/>
                <a:ea typeface="Lucida Grande"/>
                <a:cs typeface="Lucida Grande"/>
              </a:rPr>
              <a:t>σ</a:t>
            </a:r>
            <a:r>
              <a:rPr lang="en-US" dirty="0" smtClean="0">
                <a:effectLst/>
              </a:rPr>
              <a:t> for the other channels and the combined result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03308" y="2267580"/>
            <a:ext cx="753068" cy="369332"/>
          </a:xfrm>
          <a:prstGeom prst="rect">
            <a:avLst/>
          </a:prstGeom>
          <a:solidFill>
            <a:srgbClr val="CC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effectLst/>
              </a:rPr>
              <a:t>Total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2246" y="2730406"/>
            <a:ext cx="895498" cy="338554"/>
          </a:xfrm>
          <a:prstGeom prst="rect">
            <a:avLst/>
          </a:prstGeom>
          <a:solidFill>
            <a:srgbClr val="00009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H 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 </a:t>
            </a:r>
            <a:r>
              <a:rPr lang="en-US" dirty="0" err="1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γγ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 </a:t>
            </a:r>
            <a:endParaRPr lang="en-US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9632" y="5394702"/>
            <a:ext cx="854922" cy="338554"/>
          </a:xfrm>
          <a:prstGeom prst="rect">
            <a:avLst/>
          </a:prstGeom>
          <a:solidFill>
            <a:srgbClr val="00009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H 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 </a:t>
            </a:r>
            <a:r>
              <a:rPr lang="en-US" dirty="0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4l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 </a:t>
            </a:r>
            <a:endParaRPr lang="en-US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49770" y="4509120"/>
            <a:ext cx="1006606" cy="338554"/>
          </a:xfrm>
          <a:prstGeom prst="rect">
            <a:avLst/>
          </a:prstGeom>
          <a:solidFill>
            <a:srgbClr val="00009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effectLst/>
              </a:rPr>
              <a:t>H </a:t>
            </a:r>
            <a:r>
              <a:rPr lang="en-US" dirty="0" smtClean="0">
                <a:solidFill>
                  <a:srgbClr val="FFFFFF"/>
                </a:solidFill>
                <a:effectLst/>
                <a:sym typeface="Wingdings"/>
              </a:rPr>
              <a:t> </a:t>
            </a:r>
            <a:r>
              <a:rPr lang="en-US" dirty="0" err="1" smtClean="0">
                <a:solidFill>
                  <a:srgbClr val="FFFFFF"/>
                </a:solidFill>
                <a:effectLst/>
                <a:sym typeface="Wingdings"/>
              </a:rPr>
              <a:t>l</a:t>
            </a:r>
            <a:r>
              <a:rPr lang="en-US" dirty="0" err="1" smtClean="0">
                <a:solidFill>
                  <a:srgbClr val="FFFFFF"/>
                </a:solidFill>
                <a:effectLst/>
                <a:latin typeface="Lucida Grande"/>
                <a:ea typeface="Lucida Grande"/>
                <a:cs typeface="Lucida Grande"/>
                <a:sym typeface="Wingdings"/>
              </a:rPr>
              <a:t>νlν</a:t>
            </a:r>
            <a:endParaRPr lang="en-US" dirty="0" smtClean="0">
              <a:solidFill>
                <a:srgbClr val="FFFFFF"/>
              </a:solidFill>
              <a:effectLst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619672" y="1124744"/>
            <a:ext cx="504056" cy="792088"/>
          </a:xfrm>
          <a:prstGeom prst="ellipse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588224" y="404664"/>
            <a:ext cx="504056" cy="792088"/>
          </a:xfrm>
          <a:prstGeom prst="ellipse">
            <a:avLst/>
          </a:prstGeom>
          <a:noFill/>
          <a:ln w="2857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475656" y="4365104"/>
            <a:ext cx="504056" cy="864096"/>
          </a:xfrm>
          <a:prstGeom prst="ellipse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300192" y="4653136"/>
            <a:ext cx="504056" cy="792088"/>
          </a:xfrm>
          <a:prstGeom prst="ellipse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496" y="118373"/>
            <a:ext cx="4637545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effectLst/>
              </a:rPr>
              <a:t>C</a:t>
            </a:r>
            <a:r>
              <a:rPr lang="en-US" sz="1800" dirty="0" smtClean="0">
                <a:effectLst/>
              </a:rPr>
              <a:t>ompatibility of the observation with the </a:t>
            </a:r>
          </a:p>
          <a:p>
            <a:r>
              <a:rPr lang="en-US" sz="1800" dirty="0" smtClean="0">
                <a:effectLst/>
              </a:rPr>
              <a:t>expected strength of a SM Higgs signal </a:t>
            </a:r>
            <a:endParaRPr lang="en-US" sz="1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phenomenology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56120" y="798766"/>
            <a:ext cx="8888232" cy="4482734"/>
            <a:chOff x="156120" y="913066"/>
            <a:chExt cx="8888232" cy="4482734"/>
          </a:xfrm>
        </p:grpSpPr>
        <p:pic>
          <p:nvPicPr>
            <p:cNvPr id="8" name="Picture 7" descr="x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156120" y="2206366"/>
              <a:ext cx="4271864" cy="307770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9" name="図 13"/>
            <p:cNvPicPr preferRelativeResize="0"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4" y="1125313"/>
              <a:ext cx="4190182" cy="99040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0" name="Picture 9" descr="br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4550291" y="1179612"/>
              <a:ext cx="4370331" cy="4216188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427984" y="913066"/>
              <a:ext cx="4616368" cy="338554"/>
            </a:xfrm>
            <a:prstGeom prst="rect">
              <a:avLst/>
            </a:prstGeom>
            <a:solidFill>
              <a:srgbClr val="FFCC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</a:rPr>
                <a:t>Experimentally most sensitive channels </a:t>
              </a:r>
              <a:r>
                <a:rPr lang="en-US" dirty="0" err="1" smtClean="0">
                  <a:effectLst/>
                </a:rPr>
                <a:t>vs</a:t>
              </a:r>
              <a:r>
                <a:rPr lang="en-US" dirty="0" smtClean="0">
                  <a:effectLst/>
                </a:rPr>
                <a:t> </a:t>
              </a:r>
              <a:r>
                <a:rPr lang="en-US" dirty="0" err="1" smtClean="0">
                  <a:effectLst/>
                </a:rPr>
                <a:t>m</a:t>
              </a:r>
              <a:r>
                <a:rPr lang="en-US" baseline="-25000" dirty="0" err="1" smtClean="0">
                  <a:effectLst/>
                </a:rPr>
                <a:t>H</a:t>
              </a:r>
              <a:endParaRPr lang="en-US" baseline="-25000" dirty="0" smtClean="0">
                <a:effectLst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98363" y="2763788"/>
              <a:ext cx="582211" cy="553998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chemeClr val="bg1"/>
                  </a:solidFill>
                  <a:effectLst/>
                  <a:sym typeface="Wingdings"/>
                </a:rPr>
                <a:t>&lt;130  </a:t>
              </a:r>
            </a:p>
            <a:p>
              <a:r>
                <a:rPr lang="en-US" sz="1500" dirty="0" err="1" smtClean="0">
                  <a:solidFill>
                    <a:schemeClr val="bg1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γγ</a:t>
              </a:r>
              <a:r>
                <a:rPr lang="en-US" sz="1500" dirty="0" smtClean="0">
                  <a:solidFill>
                    <a:schemeClr val="bg1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 </a:t>
              </a:r>
              <a:endParaRPr lang="en-US" sz="1500" dirty="0">
                <a:solidFill>
                  <a:schemeClr val="bg1"/>
                </a:solidFill>
                <a:effectLst/>
                <a:sym typeface="Wingding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30411" y="2137782"/>
              <a:ext cx="1308897" cy="553998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chemeClr val="bg1"/>
                  </a:solidFill>
                  <a:effectLst/>
                  <a:sym typeface="Wingdings"/>
                </a:rPr>
                <a:t>125-180  </a:t>
              </a:r>
            </a:p>
            <a:p>
              <a:r>
                <a:rPr lang="en-US" sz="1500" dirty="0" smtClean="0">
                  <a:solidFill>
                    <a:srgbClr val="FFFFFF"/>
                  </a:solidFill>
                  <a:effectLst/>
                  <a:sym typeface="Wingdings"/>
                </a:rPr>
                <a:t>WW</a:t>
              </a:r>
              <a:r>
                <a:rPr lang="en-US" sz="1500" baseline="30000" dirty="0">
                  <a:solidFill>
                    <a:srgbClr val="FFFFFF"/>
                  </a:solidFill>
                  <a:effectLst/>
                  <a:sym typeface="Wingdings"/>
                </a:rPr>
                <a:t>(*)</a:t>
              </a:r>
              <a:r>
                <a:rPr lang="en-US" sz="1500" dirty="0">
                  <a:solidFill>
                    <a:srgbClr val="FFFFFF"/>
                  </a:solidFill>
                  <a:effectLst/>
                  <a:sym typeface="Wingdings"/>
                </a:rPr>
                <a:t> </a:t>
              </a:r>
              <a:r>
                <a:rPr lang="en-US" sz="1500" dirty="0" err="1">
                  <a:solidFill>
                    <a:srgbClr val="FFFFFF"/>
                  </a:solidFill>
                  <a:effectLst/>
                  <a:sym typeface="Wingdings"/>
                </a:rPr>
                <a:t>l</a:t>
              </a:r>
              <a:r>
                <a:rPr lang="en-US" sz="1500" dirty="0" err="1">
                  <a:solidFill>
                    <a:srgbClr val="FFFFFF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ν</a:t>
              </a:r>
              <a:r>
                <a:rPr lang="en-US" sz="1500" dirty="0" err="1">
                  <a:solidFill>
                    <a:srgbClr val="FFFFFF"/>
                  </a:solidFill>
                  <a:effectLst/>
                  <a:sym typeface="Wingdings"/>
                </a:rPr>
                <a:t>l</a:t>
              </a:r>
              <a:r>
                <a:rPr lang="en-US" sz="1500" dirty="0" err="1">
                  <a:solidFill>
                    <a:srgbClr val="FFFFFF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ν</a:t>
              </a:r>
              <a:r>
                <a:rPr lang="en-US" sz="1500" dirty="0">
                  <a:solidFill>
                    <a:srgbClr val="FFFFFF"/>
                  </a:solidFill>
                  <a:effectLst/>
                  <a:sym typeface="Wingdings"/>
                </a:rPr>
                <a:t>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990451" y="3339852"/>
              <a:ext cx="1069949" cy="553998"/>
            </a:xfrm>
            <a:prstGeom prst="rect">
              <a:avLst/>
            </a:prstGeom>
            <a:solidFill>
              <a:srgbClr val="0099CC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chemeClr val="bg1"/>
                  </a:solidFill>
                  <a:effectLst/>
                  <a:sym typeface="Wingdings"/>
                </a:rPr>
                <a:t>125-300  </a:t>
              </a:r>
            </a:p>
            <a:p>
              <a:r>
                <a:rPr lang="en-US" sz="1500" dirty="0" smtClean="0">
                  <a:solidFill>
                    <a:srgbClr val="FFFFFF"/>
                  </a:solidFill>
                  <a:effectLst/>
                  <a:sym typeface="Wingdings"/>
                </a:rPr>
                <a:t>ZZ</a:t>
              </a:r>
              <a:r>
                <a:rPr lang="en-US" sz="1500" baseline="30000" dirty="0" smtClean="0">
                  <a:solidFill>
                    <a:srgbClr val="FFFFFF"/>
                  </a:solidFill>
                  <a:effectLst/>
                  <a:sym typeface="Wingdings"/>
                </a:rPr>
                <a:t>(</a:t>
              </a:r>
              <a:r>
                <a:rPr lang="en-US" sz="1500" baseline="30000" dirty="0">
                  <a:solidFill>
                    <a:srgbClr val="FFFFFF"/>
                  </a:solidFill>
                  <a:effectLst/>
                  <a:sym typeface="Wingdings"/>
                </a:rPr>
                <a:t>*)</a:t>
              </a:r>
              <a:r>
                <a:rPr lang="en-US" sz="1500" dirty="0">
                  <a:solidFill>
                    <a:srgbClr val="FFFFFF"/>
                  </a:solidFill>
                  <a:effectLst/>
                  <a:sym typeface="Wingdings"/>
                </a:rPr>
                <a:t> </a:t>
              </a:r>
              <a:r>
                <a:rPr lang="en-US" sz="1500" dirty="0" err="1" smtClean="0">
                  <a:solidFill>
                    <a:srgbClr val="FFFFFF"/>
                  </a:solidFill>
                  <a:effectLst/>
                  <a:sym typeface="Wingdings"/>
                </a:rPr>
                <a:t>llll</a:t>
              </a:r>
              <a:r>
                <a:rPr lang="en-US" sz="1500" dirty="0" smtClean="0">
                  <a:solidFill>
                    <a:srgbClr val="FFFFFF"/>
                  </a:solidFill>
                  <a:effectLst/>
                  <a:sym typeface="Wingdings"/>
                </a:rPr>
                <a:t> </a:t>
              </a:r>
              <a:endParaRPr lang="en-US" sz="1500" dirty="0">
                <a:solidFill>
                  <a:srgbClr val="FFFFFF"/>
                </a:solidFill>
                <a:effectLst/>
                <a:sym typeface="Wingding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286595" y="2763788"/>
              <a:ext cx="979655" cy="553998"/>
            </a:xfrm>
            <a:prstGeom prst="rect">
              <a:avLst/>
            </a:prstGeom>
            <a:solidFill>
              <a:srgbClr val="CC00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chemeClr val="bg1"/>
                  </a:solidFill>
                  <a:effectLst/>
                  <a:sym typeface="Wingdings"/>
                </a:rPr>
                <a:t>300-600  </a:t>
              </a:r>
            </a:p>
            <a:p>
              <a:r>
                <a:rPr lang="en-US" sz="1500" dirty="0" smtClean="0">
                  <a:solidFill>
                    <a:schemeClr val="bg1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ZZ</a:t>
              </a:r>
              <a:r>
                <a:rPr lang="en-US" sz="1500" dirty="0" smtClean="0">
                  <a:solidFill>
                    <a:srgbClr val="FFFFFF"/>
                  </a:solidFill>
                  <a:effectLst/>
                  <a:sym typeface="Wingdings"/>
                </a:rPr>
                <a:t> </a:t>
              </a:r>
              <a:r>
                <a:rPr lang="en-US" sz="1500" dirty="0" err="1" smtClean="0">
                  <a:solidFill>
                    <a:srgbClr val="FFFFFF"/>
                  </a:solidFill>
                  <a:effectLst/>
                  <a:sym typeface="Wingdings"/>
                </a:rPr>
                <a:t>ll</a:t>
              </a:r>
              <a:r>
                <a:rPr lang="en-US" sz="1500" dirty="0" err="1" smtClean="0">
                  <a:solidFill>
                    <a:srgbClr val="FFFFFF"/>
                  </a:solidFill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νν</a:t>
              </a:r>
              <a:r>
                <a:rPr lang="en-US" sz="1500" dirty="0" smtClean="0">
                  <a:solidFill>
                    <a:srgbClr val="FFFFFF"/>
                  </a:solidFill>
                  <a:effectLst/>
                  <a:sym typeface="Wingdings"/>
                </a:rPr>
                <a:t> </a:t>
              </a:r>
              <a:endParaRPr lang="en-US" sz="1500" dirty="0">
                <a:solidFill>
                  <a:srgbClr val="FFFFFF"/>
                </a:solidFill>
                <a:effectLst/>
                <a:sym typeface="Wingdings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0" y="5291534"/>
            <a:ext cx="9144000" cy="1477328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effectLst/>
                <a:latin typeface="Times New Roman"/>
                <a:cs typeface="Times New Roman"/>
              </a:rPr>
              <a:t>Cross-sections computed to NNLO in most cases </a:t>
            </a: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 theory uncertainties </a:t>
            </a:r>
            <a:r>
              <a:rPr lang="en-US" b="1" dirty="0">
                <a:effectLst/>
                <a:latin typeface="Times New Roman"/>
                <a:cs typeface="Times New Roman"/>
                <a:sym typeface="Wingdings"/>
              </a:rPr>
              <a:t>reduced to </a:t>
            </a: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&lt; </a:t>
            </a:r>
            <a:r>
              <a:rPr lang="en-US" b="1" dirty="0">
                <a:effectLst/>
                <a:latin typeface="Times New Roman"/>
                <a:cs typeface="Times New Roman"/>
                <a:sym typeface="Wingdings"/>
              </a:rPr>
              <a:t>20</a:t>
            </a: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%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Huge </a:t>
            </a:r>
            <a:r>
              <a:rPr lang="en-US" b="1" dirty="0">
                <a:effectLst/>
                <a:latin typeface="Times New Roman"/>
                <a:cs typeface="Times New Roman"/>
                <a:sym typeface="Wingdings"/>
              </a:rPr>
              <a:t>progress </a:t>
            </a: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also in the theoretical predictions </a:t>
            </a:r>
            <a:r>
              <a:rPr lang="en-US" b="1" dirty="0">
                <a:effectLst/>
                <a:latin typeface="Times New Roman"/>
                <a:cs typeface="Times New Roman"/>
                <a:sym typeface="Wingdings"/>
              </a:rPr>
              <a:t>of numerous and complex </a:t>
            </a: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backgrounds</a:t>
            </a:r>
            <a:endParaRPr lang="en-US" b="1" dirty="0" smtClean="0">
              <a:effectLst/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Excellent achievements of the theory community; very fruitful discussions with the</a:t>
            </a:r>
            <a:r>
              <a:rPr lang="en-US" b="1" dirty="0" smtClean="0">
                <a:latin typeface="Times New Roman"/>
                <a:cs typeface="Times New Roman"/>
                <a:sym typeface="Wingdings"/>
              </a:rPr>
              <a:t> </a:t>
            </a:r>
            <a:r>
              <a:rPr lang="en-US" b="1" dirty="0" smtClean="0">
                <a:effectLst/>
                <a:latin typeface="Times New Roman"/>
                <a:cs typeface="Times New Roman"/>
                <a:sym typeface="Wingdings"/>
              </a:rPr>
              <a:t>experiments </a:t>
            </a:r>
            <a:r>
              <a:rPr lang="en-US" sz="1400" b="1" dirty="0" smtClean="0">
                <a:effectLst/>
                <a:latin typeface="Times New Roman"/>
                <a:cs typeface="Times New Roman"/>
                <a:sym typeface="Wingdings"/>
              </a:rPr>
              <a:t>(e.g. through LHC Higgs Cross Section WG, LPCC, etc.)</a:t>
            </a: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CMS Higgs Combination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2"/>
          <a:srcRect l="1689"/>
          <a:stretch>
            <a:fillRect/>
          </a:stretch>
        </p:blipFill>
        <p:spPr bwMode="auto">
          <a:xfrm>
            <a:off x="21710" y="870352"/>
            <a:ext cx="4608570" cy="316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/>
          </p:cNvPicPr>
          <p:nvPr/>
        </p:nvPicPr>
        <p:blipFill>
          <a:blip r:embed="rId3"/>
          <a:srcRect l="3378" r="1689"/>
          <a:stretch>
            <a:fillRect/>
          </a:stretch>
        </p:blipFill>
        <p:spPr bwMode="auto">
          <a:xfrm>
            <a:off x="4670771" y="870352"/>
            <a:ext cx="4450218" cy="316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936713" y="4700457"/>
            <a:ext cx="7489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dirty="0">
                <a:solidFill>
                  <a:srgbClr val="184B81"/>
                </a:solidFill>
              </a:rPr>
              <a:t>Very close or better than 1xSM in the full mass range.</a:t>
            </a:r>
          </a:p>
          <a:p>
            <a:pPr eaLnBrk="0" hangingPunct="0"/>
            <a:r>
              <a:rPr lang="en-US" sz="2400" dirty="0">
                <a:solidFill>
                  <a:srgbClr val="184B81"/>
                </a:solidFill>
              </a:rPr>
              <a:t>Optimization of some analyses still ongoing.</a:t>
            </a:r>
          </a:p>
          <a:p>
            <a:pPr eaLnBrk="0" hangingPunct="0"/>
            <a:r>
              <a:rPr lang="en-US" sz="2400" dirty="0">
                <a:solidFill>
                  <a:srgbClr val="184B81"/>
                </a:solidFill>
              </a:rPr>
              <a:t>Additional sub-channels under study.</a:t>
            </a: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/>
          <a:srcRect r="2223"/>
          <a:stretch>
            <a:fillRect/>
          </a:stretch>
        </p:blipFill>
        <p:spPr bwMode="auto">
          <a:xfrm>
            <a:off x="8348233" y="93966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518199" y="4255258"/>
            <a:ext cx="7008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CMS Expected limit in case of no SM Higgs boson, with L~4.7 fb</a:t>
            </a:r>
            <a:r>
              <a:rPr lang="en-US" b="1" baseline="30000" dirty="0" smtClean="0"/>
              <a:t>-1</a:t>
            </a:r>
            <a:r>
              <a:rPr lang="en-US" b="1" dirty="0" smtClean="0"/>
              <a:t> of data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CMS Higgs Combination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2"/>
          <a:srcRect l="3378" t="3751"/>
          <a:stretch>
            <a:fillRect/>
          </a:stretch>
        </p:blipFill>
        <p:spPr bwMode="auto">
          <a:xfrm>
            <a:off x="446433" y="1000624"/>
            <a:ext cx="8262937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645075" y="2921751"/>
            <a:ext cx="4876800" cy="446276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it-CH" sz="2300" b="1" dirty="0">
                <a:solidFill>
                  <a:srgbClr val="FFFFFF"/>
                </a:solidFill>
              </a:rPr>
              <a:t>95%CL: obs 127-600, exp:117-543 GeV</a:t>
            </a:r>
            <a:endParaRPr lang="en-US" sz="2300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 r="2223"/>
          <a:stretch>
            <a:fillRect/>
          </a:stretch>
        </p:blipFill>
        <p:spPr bwMode="auto">
          <a:xfrm>
            <a:off x="8348233" y="93966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CMS Higgs Combination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1" y="4431575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200" dirty="0" smtClean="0">
                <a:solidFill>
                  <a:srgbClr val="184B81"/>
                </a:solidFill>
              </a:rPr>
              <a:t>The </a:t>
            </a:r>
            <a:r>
              <a:rPr lang="en-US" sz="2200" dirty="0">
                <a:solidFill>
                  <a:srgbClr val="184B81"/>
                </a:solidFill>
              </a:rPr>
              <a:t>excess at low mass is produced by a broad excess driven by the low resolution channels (H2TT, H2WW, H2BB, center), modulated by the localized excesses seen by the high resolution channels (H2GG and H2ZZ, right).</a:t>
            </a:r>
          </a:p>
          <a:p>
            <a:pPr eaLnBrk="0" hangingPunct="0"/>
            <a:r>
              <a:rPr lang="en-US" dirty="0">
                <a:solidFill>
                  <a:srgbClr val="184B81"/>
                </a:solidFill>
              </a:rPr>
              <a:t> </a:t>
            </a:r>
          </a:p>
        </p:txBody>
      </p:sp>
      <p:pic>
        <p:nvPicPr>
          <p:cNvPr id="21" name="Picture 8"/>
          <p:cNvPicPr>
            <a:picLocks noChangeAspect="1"/>
          </p:cNvPicPr>
          <p:nvPr/>
        </p:nvPicPr>
        <p:blipFill>
          <a:blip r:embed="rId2"/>
          <a:srcRect l="3378" t="3751" r="845"/>
          <a:stretch>
            <a:fillRect/>
          </a:stretch>
        </p:blipFill>
        <p:spPr bwMode="auto">
          <a:xfrm>
            <a:off x="192848" y="1228789"/>
            <a:ext cx="4795904" cy="325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3"/>
          <a:srcRect r="2223"/>
          <a:stretch>
            <a:fillRect/>
          </a:stretch>
        </p:blipFill>
        <p:spPr bwMode="auto">
          <a:xfrm>
            <a:off x="8348233" y="93966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CMS Higgs Combination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21" name="Picture 8"/>
          <p:cNvPicPr>
            <a:picLocks noChangeAspect="1"/>
          </p:cNvPicPr>
          <p:nvPr/>
        </p:nvPicPr>
        <p:blipFill>
          <a:blip r:embed="rId2"/>
          <a:srcRect l="3378" t="3751" r="845"/>
          <a:stretch>
            <a:fillRect/>
          </a:stretch>
        </p:blipFill>
        <p:spPr bwMode="auto">
          <a:xfrm>
            <a:off x="192848" y="1228789"/>
            <a:ext cx="4795904" cy="325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0"/>
          <p:cNvPicPr>
            <a:picLocks noChangeAspect="1"/>
          </p:cNvPicPr>
          <p:nvPr/>
        </p:nvPicPr>
        <p:blipFill>
          <a:blip r:embed="rId3"/>
          <a:srcRect l="2534" t="1250" r="845"/>
          <a:stretch>
            <a:fillRect/>
          </a:stretch>
        </p:blipFill>
        <p:spPr bwMode="auto">
          <a:xfrm>
            <a:off x="1735764" y="1125905"/>
            <a:ext cx="4817436" cy="332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onut 10"/>
          <p:cNvSpPr/>
          <p:nvPr/>
        </p:nvSpPr>
        <p:spPr bwMode="auto">
          <a:xfrm>
            <a:off x="2453235" y="1228789"/>
            <a:ext cx="1552268" cy="609600"/>
          </a:xfrm>
          <a:prstGeom prst="donut">
            <a:avLst>
              <a:gd name="adj" fmla="val 7371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>
              <a:latin typeface="Helvetica" pitchFamily="-107" charset="0"/>
              <a:ea typeface="+mn-ea"/>
              <a:cs typeface="+mn-cs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1" y="4431575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200" dirty="0" smtClean="0">
                <a:solidFill>
                  <a:srgbClr val="184B81"/>
                </a:solidFill>
              </a:rPr>
              <a:t>The </a:t>
            </a:r>
            <a:r>
              <a:rPr lang="en-US" sz="2200" dirty="0">
                <a:solidFill>
                  <a:srgbClr val="184B81"/>
                </a:solidFill>
              </a:rPr>
              <a:t>excess at low mass is produced by a broad excess driven by the low resolution channels (H2TT, H2WW, H2BB, center), modulated by the localized excesses seen by the high resolution channels (H2GG and H2ZZ, right).</a:t>
            </a:r>
          </a:p>
          <a:p>
            <a:pPr eaLnBrk="0" hangingPunct="0"/>
            <a:r>
              <a:rPr lang="en-US" dirty="0">
                <a:solidFill>
                  <a:srgbClr val="184B81"/>
                </a:solidFill>
              </a:rPr>
              <a:t> 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/>
          <a:srcRect r="2223"/>
          <a:stretch>
            <a:fillRect/>
          </a:stretch>
        </p:blipFill>
        <p:spPr bwMode="auto">
          <a:xfrm>
            <a:off x="8348233" y="93966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CMS Higgs Combination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21" name="Picture 8"/>
          <p:cNvPicPr>
            <a:picLocks noChangeAspect="1"/>
          </p:cNvPicPr>
          <p:nvPr/>
        </p:nvPicPr>
        <p:blipFill>
          <a:blip r:embed="rId2"/>
          <a:srcRect l="3378" t="3751" r="845"/>
          <a:stretch>
            <a:fillRect/>
          </a:stretch>
        </p:blipFill>
        <p:spPr bwMode="auto">
          <a:xfrm>
            <a:off x="192848" y="1228789"/>
            <a:ext cx="4795904" cy="325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0"/>
          <p:cNvPicPr>
            <a:picLocks noChangeAspect="1"/>
          </p:cNvPicPr>
          <p:nvPr/>
        </p:nvPicPr>
        <p:blipFill>
          <a:blip r:embed="rId3"/>
          <a:srcRect l="2534" t="1250" r="845"/>
          <a:stretch>
            <a:fillRect/>
          </a:stretch>
        </p:blipFill>
        <p:spPr bwMode="auto">
          <a:xfrm>
            <a:off x="1735764" y="1125905"/>
            <a:ext cx="4817436" cy="332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onut 10"/>
          <p:cNvSpPr/>
          <p:nvPr/>
        </p:nvSpPr>
        <p:spPr bwMode="auto">
          <a:xfrm>
            <a:off x="2453235" y="1228789"/>
            <a:ext cx="1552268" cy="609600"/>
          </a:xfrm>
          <a:prstGeom prst="donut">
            <a:avLst>
              <a:gd name="adj" fmla="val 7371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>
              <a:latin typeface="Helvetica" pitchFamily="-107" charset="0"/>
              <a:ea typeface="+mn-ea"/>
              <a:cs typeface="+mn-cs"/>
            </a:endParaRPr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4"/>
          <a:srcRect l="3378" t="3751" r="845" b="1250"/>
          <a:stretch>
            <a:fillRect/>
          </a:stretch>
        </p:blipFill>
        <p:spPr bwMode="auto">
          <a:xfrm>
            <a:off x="3788856" y="1202690"/>
            <a:ext cx="4897944" cy="328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onut 12"/>
          <p:cNvSpPr/>
          <p:nvPr/>
        </p:nvSpPr>
        <p:spPr bwMode="auto">
          <a:xfrm>
            <a:off x="4417995" y="1228789"/>
            <a:ext cx="1249196" cy="609600"/>
          </a:xfrm>
          <a:prstGeom prst="donut">
            <a:avLst>
              <a:gd name="adj" fmla="val 7371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>
              <a:latin typeface="Helvetica" pitchFamily="-107" charset="0"/>
              <a:ea typeface="+mn-ea"/>
              <a:cs typeface="+mn-cs"/>
            </a:endParaRPr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1" y="4431575"/>
            <a:ext cx="91440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200" dirty="0" smtClean="0">
                <a:solidFill>
                  <a:srgbClr val="184B81"/>
                </a:solidFill>
              </a:rPr>
              <a:t>The </a:t>
            </a:r>
            <a:r>
              <a:rPr lang="en-US" sz="2200" dirty="0">
                <a:solidFill>
                  <a:srgbClr val="184B81"/>
                </a:solidFill>
              </a:rPr>
              <a:t>excess at low mass is produced by a broad excess driven by the low resolution channels (H2TT, H2WW, H2BB, center), modulated by the localized excesses seen by the high resolution channels (H2GG and H2ZZ, right)</a:t>
            </a:r>
            <a:r>
              <a:rPr lang="en-US" sz="2200" dirty="0" smtClean="0">
                <a:solidFill>
                  <a:srgbClr val="184B81"/>
                </a:solidFill>
              </a:rPr>
              <a:t>.</a:t>
            </a:r>
          </a:p>
          <a:p>
            <a:pPr eaLnBrk="0" hangingPunct="0"/>
            <a:endParaRPr lang="en-US" sz="2200" dirty="0" smtClean="0">
              <a:solidFill>
                <a:srgbClr val="184B81"/>
              </a:solidFill>
            </a:endParaRPr>
          </a:p>
          <a:p>
            <a:pPr eaLnBrk="0" hangingPunct="0"/>
            <a:r>
              <a:rPr lang="en-US" dirty="0">
                <a:solidFill>
                  <a:srgbClr val="184B81"/>
                </a:solidFill>
              </a:rPr>
              <a:t> </a:t>
            </a: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/>
          <a:srcRect r="2223"/>
          <a:stretch>
            <a:fillRect/>
          </a:stretch>
        </p:blipFill>
        <p:spPr bwMode="auto">
          <a:xfrm>
            <a:off x="8348233" y="93966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CMS Higgs Combination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21" name="Picture 8"/>
          <p:cNvPicPr>
            <a:picLocks noChangeAspect="1"/>
          </p:cNvPicPr>
          <p:nvPr/>
        </p:nvPicPr>
        <p:blipFill>
          <a:blip r:embed="rId2"/>
          <a:srcRect l="3378" t="3751" r="845"/>
          <a:stretch>
            <a:fillRect/>
          </a:stretch>
        </p:blipFill>
        <p:spPr bwMode="auto">
          <a:xfrm>
            <a:off x="192848" y="1228789"/>
            <a:ext cx="4795904" cy="325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0"/>
          <p:cNvPicPr>
            <a:picLocks noChangeAspect="1"/>
          </p:cNvPicPr>
          <p:nvPr/>
        </p:nvPicPr>
        <p:blipFill>
          <a:blip r:embed="rId3"/>
          <a:srcRect l="2534" t="1250" r="845"/>
          <a:stretch>
            <a:fillRect/>
          </a:stretch>
        </p:blipFill>
        <p:spPr bwMode="auto">
          <a:xfrm>
            <a:off x="1735764" y="1125905"/>
            <a:ext cx="4817436" cy="332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onut 10"/>
          <p:cNvSpPr/>
          <p:nvPr/>
        </p:nvSpPr>
        <p:spPr bwMode="auto">
          <a:xfrm>
            <a:off x="2453235" y="1228789"/>
            <a:ext cx="1552268" cy="609600"/>
          </a:xfrm>
          <a:prstGeom prst="donut">
            <a:avLst>
              <a:gd name="adj" fmla="val 7371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>
              <a:latin typeface="Helvetica" pitchFamily="-107" charset="0"/>
              <a:ea typeface="+mn-ea"/>
              <a:cs typeface="+mn-cs"/>
            </a:endParaRPr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4"/>
          <a:srcRect l="3378" t="3751" r="845" b="1250"/>
          <a:stretch>
            <a:fillRect/>
          </a:stretch>
        </p:blipFill>
        <p:spPr bwMode="auto">
          <a:xfrm>
            <a:off x="3788856" y="1202690"/>
            <a:ext cx="4897944" cy="328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onut 12"/>
          <p:cNvSpPr/>
          <p:nvPr/>
        </p:nvSpPr>
        <p:spPr bwMode="auto">
          <a:xfrm>
            <a:off x="4417995" y="1228789"/>
            <a:ext cx="1249196" cy="609600"/>
          </a:xfrm>
          <a:prstGeom prst="donut">
            <a:avLst>
              <a:gd name="adj" fmla="val 7371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>
              <a:latin typeface="Helvetica" pitchFamily="-107" charset="0"/>
              <a:ea typeface="+mn-ea"/>
              <a:cs typeface="+mn-cs"/>
            </a:endParaRPr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1" y="4431575"/>
            <a:ext cx="914400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200" dirty="0" smtClean="0">
                <a:solidFill>
                  <a:srgbClr val="184B81"/>
                </a:solidFill>
              </a:rPr>
              <a:t>The </a:t>
            </a:r>
            <a:r>
              <a:rPr lang="en-US" sz="2200" dirty="0">
                <a:solidFill>
                  <a:srgbClr val="184B81"/>
                </a:solidFill>
              </a:rPr>
              <a:t>excess at low mass is produced by a broad excess driven by the low resolution channels (H2TT, H2WW, H2BB, center), modulated by the localized excesses seen by the high resolution channels (H2GG and H2ZZ, right)</a:t>
            </a:r>
            <a:r>
              <a:rPr lang="en-US" sz="2200" dirty="0" smtClean="0">
                <a:solidFill>
                  <a:srgbClr val="184B81"/>
                </a:solidFill>
              </a:rPr>
              <a:t>.</a:t>
            </a:r>
          </a:p>
          <a:p>
            <a:pPr eaLnBrk="0" hangingPunct="0"/>
            <a:r>
              <a:rPr lang="en-US" sz="2400" b="1" dirty="0" smtClean="0">
                <a:solidFill>
                  <a:srgbClr val="FF0000"/>
                </a:solidFill>
              </a:rPr>
              <a:t>We cannot exclude the presence of the SM Higgs boson below 127GeV because of a modest excess of events in the region between 115 and 127GeV.</a:t>
            </a:r>
          </a:p>
          <a:p>
            <a:pPr eaLnBrk="0" hangingPunct="0"/>
            <a:endParaRPr lang="en-US" sz="2200" dirty="0" smtClean="0">
              <a:solidFill>
                <a:srgbClr val="184B81"/>
              </a:solidFill>
            </a:endParaRPr>
          </a:p>
          <a:p>
            <a:pPr eaLnBrk="0" hangingPunct="0"/>
            <a:r>
              <a:rPr lang="en-US" dirty="0">
                <a:solidFill>
                  <a:srgbClr val="184B81"/>
                </a:solidFill>
              </a:rPr>
              <a:t> </a:t>
            </a: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5"/>
          <a:srcRect r="2223"/>
          <a:stretch>
            <a:fillRect/>
          </a:stretch>
        </p:blipFill>
        <p:spPr bwMode="auto">
          <a:xfrm>
            <a:off x="8348233" y="93966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CMS Higgs Combination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76200" y="4038600"/>
            <a:ext cx="8610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it-CH" sz="2200" dirty="0">
                <a:solidFill>
                  <a:srgbClr val="184B81"/>
                </a:solidFill>
              </a:rPr>
              <a:t>Maximum local significance </a:t>
            </a:r>
            <a:r>
              <a:rPr lang="it-CH" sz="2200" b="1" dirty="0">
                <a:solidFill>
                  <a:srgbClr val="FF0000"/>
                </a:solidFill>
              </a:rPr>
              <a:t>2.6</a:t>
            </a:r>
            <a:r>
              <a:rPr lang="en-US" sz="2400" b="1" dirty="0" err="1">
                <a:solidFill>
                  <a:srgbClr val="FF0000"/>
                </a:solidFill>
                <a:latin typeface="Symbol" pitchFamily="-105" charset="2"/>
                <a:ea typeface="Symbol" pitchFamily="-105" charset="2"/>
                <a:cs typeface="Symbol" pitchFamily="-105" charset="2"/>
              </a:rPr>
              <a:t>s</a:t>
            </a:r>
            <a:r>
              <a:rPr lang="it-CH" sz="2200" b="1" dirty="0">
                <a:solidFill>
                  <a:srgbClr val="FF0000"/>
                </a:solidFill>
              </a:rPr>
              <a:t>.</a:t>
            </a:r>
          </a:p>
          <a:p>
            <a:pPr eaLnBrk="0" hangingPunct="0"/>
            <a:r>
              <a:rPr lang="it-CH" sz="2200" dirty="0">
                <a:solidFill>
                  <a:srgbClr val="184B81"/>
                </a:solidFill>
              </a:rPr>
              <a:t>LEE-corrected significance (full mass range: 110-600GeV)= </a:t>
            </a:r>
            <a:r>
              <a:rPr lang="it-CH" sz="2200" b="1" dirty="0">
                <a:solidFill>
                  <a:srgbClr val="FF0000"/>
                </a:solidFill>
              </a:rPr>
              <a:t>0.6</a:t>
            </a:r>
            <a:r>
              <a:rPr lang="en-US" sz="2400" b="1" dirty="0" err="1">
                <a:solidFill>
                  <a:srgbClr val="FF0000"/>
                </a:solidFill>
                <a:latin typeface="Symbol" pitchFamily="-105" charset="2"/>
                <a:ea typeface="Symbol" pitchFamily="-105" charset="2"/>
                <a:cs typeface="Symbol" pitchFamily="-105" charset="2"/>
              </a:rPr>
              <a:t>s</a:t>
            </a:r>
            <a:endParaRPr lang="it-CH" sz="2200" b="1" dirty="0">
              <a:solidFill>
                <a:srgbClr val="FF0000"/>
              </a:solidFill>
            </a:endParaRPr>
          </a:p>
          <a:p>
            <a:pPr eaLnBrk="0" hangingPunct="0"/>
            <a:r>
              <a:rPr lang="it-CH" sz="2200" dirty="0">
                <a:solidFill>
                  <a:srgbClr val="184B81"/>
                </a:solidFill>
              </a:rPr>
              <a:t>LEE-corrected significance (low mass range: 110-145GeV)= </a:t>
            </a:r>
            <a:r>
              <a:rPr lang="it-CH" sz="2200" b="1" dirty="0">
                <a:solidFill>
                  <a:srgbClr val="FF0000"/>
                </a:solidFill>
              </a:rPr>
              <a:t>1.9</a:t>
            </a:r>
            <a:r>
              <a:rPr lang="en-US" sz="2400" b="1" dirty="0" err="1">
                <a:solidFill>
                  <a:srgbClr val="FF0000"/>
                </a:solidFill>
                <a:latin typeface="Symbol" pitchFamily="-105" charset="2"/>
                <a:ea typeface="Symbol" pitchFamily="-105" charset="2"/>
                <a:cs typeface="Symbol" pitchFamily="-105" charset="2"/>
              </a:rPr>
              <a:t>s</a:t>
            </a:r>
            <a:endParaRPr lang="en-US" sz="2400" b="1" dirty="0">
              <a:solidFill>
                <a:srgbClr val="FF0000"/>
              </a:solidFill>
              <a:latin typeface="Symbol" pitchFamily="-105" charset="2"/>
              <a:ea typeface="Symbol" pitchFamily="-105" charset="2"/>
              <a:cs typeface="Symbol" pitchFamily="-105" charset="2"/>
            </a:endParaRPr>
          </a:p>
          <a:p>
            <a:pPr eaLnBrk="0" hangingPunct="0"/>
            <a:r>
              <a:rPr lang="en-US" sz="2400" b="1" dirty="0">
                <a:solidFill>
                  <a:srgbClr val="FF0000"/>
                </a:solidFill>
                <a:latin typeface="Arial" pitchFamily="-105" charset="0"/>
                <a:ea typeface="Arial" pitchFamily="-105" charset="0"/>
                <a:cs typeface="Arial" pitchFamily="-105" charset="0"/>
              </a:rPr>
              <a:t>The excess we see in the low mass region has a modest statistical significance and could be reasonably a fluctuation of the background.</a:t>
            </a:r>
          </a:p>
          <a:p>
            <a:pPr eaLnBrk="0" hangingPunct="0"/>
            <a:endParaRPr lang="en-US" sz="2400" b="1" dirty="0">
              <a:solidFill>
                <a:srgbClr val="FF0000"/>
              </a:solidFill>
              <a:latin typeface="Symbol" pitchFamily="-105" charset="2"/>
              <a:ea typeface="Symbol" pitchFamily="-105" charset="2"/>
              <a:cs typeface="Symbol" pitchFamily="-105" charset="2"/>
            </a:endParaRPr>
          </a:p>
        </p:txBody>
      </p:sp>
      <p:pic>
        <p:nvPicPr>
          <p:cNvPr id="9" name="Picture 5"/>
          <p:cNvPicPr>
            <a:picLocks noChangeAspect="1"/>
          </p:cNvPicPr>
          <p:nvPr/>
        </p:nvPicPr>
        <p:blipFill>
          <a:blip r:embed="rId2"/>
          <a:srcRect l="3378"/>
          <a:stretch>
            <a:fillRect/>
          </a:stretch>
        </p:blipFill>
        <p:spPr bwMode="auto">
          <a:xfrm>
            <a:off x="21926" y="935280"/>
            <a:ext cx="4426453" cy="3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3"/>
          <a:srcRect l="3378" t="2499"/>
          <a:stretch>
            <a:fillRect/>
          </a:stretch>
        </p:blipFill>
        <p:spPr bwMode="auto">
          <a:xfrm>
            <a:off x="4676466" y="1029457"/>
            <a:ext cx="4426453" cy="301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/>
          <a:srcRect r="2223"/>
          <a:stretch>
            <a:fillRect/>
          </a:stretch>
        </p:blipFill>
        <p:spPr bwMode="auto">
          <a:xfrm>
            <a:off x="8348233" y="93966"/>
            <a:ext cx="677134" cy="69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985" y="980732"/>
            <a:ext cx="4038600" cy="541658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Take and analyze more data</a:t>
            </a:r>
          </a:p>
          <a:p>
            <a:pPr lvl="1"/>
            <a:r>
              <a:rPr lang="en-US" dirty="0" smtClean="0"/>
              <a:t>Further improve/optimize the analysis, where still possible</a:t>
            </a:r>
          </a:p>
          <a:p>
            <a:r>
              <a:rPr lang="en-US" dirty="0" smtClean="0"/>
              <a:t>Scrutinize the mass intervals that will be further excluded by data under the assumption of the existence of a SM Higgs boson</a:t>
            </a:r>
          </a:p>
          <a:p>
            <a:r>
              <a:rPr lang="en-US" dirty="0" smtClean="0"/>
              <a:t>Scrutinize the mass intervals that will (still) show event </a:t>
            </a:r>
            <a:r>
              <a:rPr lang="en-US" dirty="0" err="1" smtClean="0"/>
              <a:t>excess(es</a:t>
            </a:r>
            <a:r>
              <a:rPr lang="en-US" dirty="0" smtClean="0"/>
              <a:t>), and the associated significance for the individual channels, and for the overall combination</a:t>
            </a:r>
          </a:p>
          <a:p>
            <a:r>
              <a:rPr lang="en-US" dirty="0" smtClean="0"/>
              <a:t>Further produce lots of tests and cross-checks to ensure this excess is physics (as opposed to </a:t>
            </a:r>
            <a:r>
              <a:rPr lang="en-US" dirty="0" err="1" smtClean="0"/>
              <a:t>systematics</a:t>
            </a:r>
            <a:r>
              <a:rPr lang="en-US" dirty="0" smtClean="0"/>
              <a:t> effects detector-related)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016560"/>
            <a:ext cx="4038600" cy="238075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If a genuine physics excess will be observed with high significance then a new phase of our research at the LHC opens up: understand what it is, i.e. measure the physics properties associated to the resonance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47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164185" y="752983"/>
            <a:ext cx="4495800" cy="3296146"/>
            <a:chOff x="4598385" y="720415"/>
            <a:chExt cx="4495800" cy="329614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98385" y="785911"/>
              <a:ext cx="4495800" cy="323065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892939" y="720415"/>
              <a:ext cx="21060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Lepton-Photon 2011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7665"/>
            <a:ext cx="8229600" cy="8724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Short summary of MSSM Higgs 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for A/H</a:t>
            </a:r>
            <a:r>
              <a:rPr lang="en-US" dirty="0" smtClean="0">
                <a:sym typeface="Wingdings"/>
              </a:rPr>
              <a:t>ττ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5364"/>
            <a:ext cx="8229600" cy="249611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production of neutral Higgs bosons A/H is enhanced at large </a:t>
            </a:r>
            <a:r>
              <a:rPr lang="en-US" dirty="0" err="1" smtClean="0"/>
              <a:t>tanβ</a:t>
            </a:r>
            <a:r>
              <a:rPr lang="en-US" dirty="0" smtClean="0"/>
              <a:t> in the MSSM</a:t>
            </a:r>
          </a:p>
          <a:p>
            <a:r>
              <a:rPr lang="en-US" dirty="0" smtClean="0"/>
              <a:t>Three classes of final states, depending on the </a:t>
            </a:r>
            <a:r>
              <a:rPr lang="en-US" dirty="0" err="1" smtClean="0"/>
              <a:t>τ</a:t>
            </a:r>
            <a:r>
              <a:rPr lang="en-US" dirty="0" smtClean="0"/>
              <a:t>-decay: </a:t>
            </a:r>
          </a:p>
          <a:p>
            <a:pPr lvl="1"/>
            <a:r>
              <a:rPr lang="en-US" dirty="0" smtClean="0"/>
              <a:t>(lepton-lepton) </a:t>
            </a:r>
            <a:r>
              <a:rPr lang="en-US" dirty="0" err="1" smtClean="0"/>
              <a:t>eνν</a:t>
            </a:r>
            <a:r>
              <a:rPr lang="en-US" dirty="0" smtClean="0"/>
              <a:t> </a:t>
            </a:r>
            <a:r>
              <a:rPr lang="en-US" dirty="0" err="1" smtClean="0"/>
              <a:t>μνν</a:t>
            </a:r>
            <a:endParaRPr lang="en-US" i="1" dirty="0" smtClean="0"/>
          </a:p>
          <a:p>
            <a:pPr lvl="1"/>
            <a:r>
              <a:rPr lang="en-US" dirty="0" smtClean="0"/>
              <a:t>lepton-</a:t>
            </a:r>
            <a:r>
              <a:rPr lang="en-US" dirty="0" err="1" smtClean="0"/>
              <a:t>hadron</a:t>
            </a:r>
            <a:r>
              <a:rPr lang="en-US" dirty="0" smtClean="0"/>
              <a:t>, </a:t>
            </a:r>
            <a:r>
              <a:rPr lang="en-US" i="1" dirty="0" err="1" smtClean="0"/>
              <a:t>eνντ</a:t>
            </a:r>
            <a:r>
              <a:rPr lang="en-US" i="1" baseline="-25000" dirty="0" err="1" smtClean="0"/>
              <a:t>had</a:t>
            </a:r>
            <a:r>
              <a:rPr lang="en-US" i="1" dirty="0" smtClean="0"/>
              <a:t> </a:t>
            </a:r>
            <a:r>
              <a:rPr lang="en-US" i="1" dirty="0" err="1" smtClean="0"/>
              <a:t>μνντ</a:t>
            </a:r>
            <a:r>
              <a:rPr lang="en-US" i="1" baseline="-25000" dirty="0" err="1" smtClean="0"/>
              <a:t>had</a:t>
            </a:r>
            <a:endParaRPr lang="en-US" i="1" dirty="0" smtClean="0"/>
          </a:p>
          <a:p>
            <a:pPr lvl="1"/>
            <a:r>
              <a:rPr lang="en-US" dirty="0" err="1" smtClean="0"/>
              <a:t>hadron-hadron</a:t>
            </a:r>
            <a:r>
              <a:rPr lang="en-US" dirty="0" smtClean="0"/>
              <a:t>, </a:t>
            </a:r>
            <a:r>
              <a:rPr lang="en-US" i="1" dirty="0" err="1" smtClean="0"/>
              <a:t>ντ</a:t>
            </a:r>
            <a:r>
              <a:rPr lang="en-US" i="1" baseline="-25000" dirty="0" err="1" smtClean="0"/>
              <a:t>had</a:t>
            </a:r>
            <a:r>
              <a:rPr lang="en-US" i="1" dirty="0" smtClean="0"/>
              <a:t> </a:t>
            </a:r>
            <a:r>
              <a:rPr lang="en-US" i="1" dirty="0" err="1" smtClean="0"/>
              <a:t>ντ</a:t>
            </a:r>
            <a:r>
              <a:rPr lang="en-US" i="1" baseline="-25000" dirty="0" err="1" smtClean="0"/>
              <a:t>had</a:t>
            </a:r>
            <a:endParaRPr lang="en-US" i="1" baseline="-25000" dirty="0" smtClean="0"/>
          </a:p>
          <a:p>
            <a:r>
              <a:rPr lang="en-US" dirty="0" smtClean="0"/>
              <a:t>Good </a:t>
            </a:r>
            <a:r>
              <a:rPr lang="en-US" dirty="0" err="1" smtClean="0"/>
              <a:t>τ</a:t>
            </a:r>
            <a:r>
              <a:rPr lang="en-US" dirty="0" smtClean="0"/>
              <a:t> identification required,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ττ</a:t>
            </a:r>
            <a:r>
              <a:rPr lang="en-US" dirty="0" smtClean="0"/>
              <a:t> reconstructed via visible mass or using the missing mass calculation technique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8" name="Picture 7" descr="fig_04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34380" y="3571479"/>
            <a:ext cx="3005050" cy="2883567"/>
          </a:xfrm>
          <a:prstGeom prst="rect">
            <a:avLst/>
          </a:prstGeom>
        </p:spPr>
      </p:pic>
      <p:pic>
        <p:nvPicPr>
          <p:cNvPr id="9" name="Picture 8" descr="fig_04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252836" y="3571479"/>
            <a:ext cx="2919291" cy="2841672"/>
          </a:xfrm>
          <a:prstGeom prst="rect">
            <a:avLst/>
          </a:prstGeom>
        </p:spPr>
      </p:pic>
      <p:pic>
        <p:nvPicPr>
          <p:cNvPr id="10" name="Picture 9" descr="fig_04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086646" y="3542247"/>
            <a:ext cx="2975354" cy="2855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Higgs searches status at HCP 2011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07504" y="794296"/>
            <a:ext cx="8964488" cy="3960440"/>
            <a:chOff x="216024" y="654596"/>
            <a:chExt cx="8964488" cy="3960440"/>
          </a:xfrm>
        </p:grpSpPr>
        <p:grpSp>
          <p:nvGrpSpPr>
            <p:cNvPr id="9" name="Group 15"/>
            <p:cNvGrpSpPr/>
            <p:nvPr/>
          </p:nvGrpSpPr>
          <p:grpSpPr>
            <a:xfrm>
              <a:off x="216024" y="654596"/>
              <a:ext cx="8964488" cy="3960440"/>
              <a:chOff x="720080" y="438572"/>
              <a:chExt cx="8964488" cy="3960440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720080" y="438572"/>
                <a:ext cx="8964488" cy="396044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pic>
            <p:nvPicPr>
              <p:cNvPr id="14" name="Picture 13" descr="fig_13.png"/>
              <p:cNvPicPr preferRelativeResize="0"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tretch>
                <a:fillRect/>
              </a:stretch>
            </p:blipFill>
            <p:spPr>
              <a:xfrm>
                <a:off x="971520" y="548680"/>
                <a:ext cx="5472686" cy="3698466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6642517" y="621849"/>
                <a:ext cx="1719566" cy="677108"/>
              </a:xfrm>
              <a:prstGeom prst="rect">
                <a:avLst/>
              </a:prstGeom>
              <a:solidFill>
                <a:srgbClr val="FFCCFF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effectLst/>
                  </a:rPr>
                  <a:t>November 2011</a:t>
                </a:r>
              </a:p>
              <a:p>
                <a:r>
                  <a:rPr lang="en-US" sz="1100" dirty="0" smtClean="0">
                    <a:effectLst/>
                  </a:rPr>
                  <a:t>CMS </a:t>
                </a:r>
                <a:r>
                  <a:rPr lang="en-US" sz="1100" dirty="0">
                    <a:effectLst/>
                  </a:rPr>
                  <a:t>PAS HIG-11-023, </a:t>
                </a:r>
                <a:endParaRPr lang="en-US" sz="1100" dirty="0" smtClean="0">
                  <a:effectLst/>
                </a:endParaRPr>
              </a:p>
              <a:p>
                <a:r>
                  <a:rPr lang="en-US" sz="1100" dirty="0" smtClean="0">
                    <a:effectLst/>
                  </a:rPr>
                  <a:t>ATLAS-</a:t>
                </a:r>
                <a:r>
                  <a:rPr lang="en-US" sz="1100" dirty="0">
                    <a:effectLst/>
                  </a:rPr>
                  <a:t>CONF-201-157</a:t>
                </a:r>
                <a:endParaRPr lang="en-US" sz="1100" dirty="0" smtClean="0">
                  <a:effectLst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974058" y="2145556"/>
              <a:ext cx="1728194" cy="64633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  <a:effectLst/>
                </a:rPr>
                <a:t>LEP </a:t>
              </a:r>
              <a:r>
                <a:rPr lang="en-US" sz="1400" dirty="0" smtClean="0">
                  <a:solidFill>
                    <a:srgbClr val="008000"/>
                  </a:solidFill>
                  <a:effectLst/>
                </a:rPr>
                <a:t>(95%CL)</a:t>
              </a:r>
            </a:p>
            <a:p>
              <a:r>
                <a:rPr lang="en-US" dirty="0" err="1" smtClean="0">
                  <a:solidFill>
                    <a:srgbClr val="008000"/>
                  </a:solidFill>
                  <a:effectLst/>
                </a:rPr>
                <a:t>m</a:t>
              </a:r>
              <a:r>
                <a:rPr lang="en-US" baseline="-25000" dirty="0" err="1" smtClean="0">
                  <a:solidFill>
                    <a:srgbClr val="008000"/>
                  </a:solidFill>
                  <a:effectLst/>
                </a:rPr>
                <a:t>H</a:t>
              </a:r>
              <a:r>
                <a:rPr lang="en-US" baseline="-25000" dirty="0" smtClean="0">
                  <a:solidFill>
                    <a:srgbClr val="008000"/>
                  </a:solidFill>
                  <a:effectLst/>
                </a:rPr>
                <a:t> </a:t>
              </a:r>
              <a:r>
                <a:rPr lang="en-US" dirty="0" smtClean="0">
                  <a:solidFill>
                    <a:srgbClr val="008000"/>
                  </a:solidFill>
                  <a:effectLst/>
                </a:rPr>
                <a:t>&gt; 114.4 </a:t>
              </a:r>
              <a:r>
                <a:rPr lang="en-US" dirty="0" err="1" smtClean="0">
                  <a:solidFill>
                    <a:srgbClr val="008000"/>
                  </a:solidFill>
                  <a:effectLst/>
                </a:rPr>
                <a:t>GeV</a:t>
              </a:r>
              <a:endParaRPr lang="en-US" dirty="0" smtClean="0">
                <a:solidFill>
                  <a:srgbClr val="008000"/>
                </a:solidFill>
                <a:effectLst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84168" y="3318083"/>
              <a:ext cx="2807705" cy="9233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000090"/>
                  </a:solidFill>
                  <a:effectLst/>
                </a:rPr>
                <a:t>Tevatron</a:t>
              </a:r>
              <a:r>
                <a:rPr lang="en-US" dirty="0" smtClean="0">
                  <a:solidFill>
                    <a:srgbClr val="000090"/>
                  </a:solidFill>
                  <a:effectLst/>
                </a:rPr>
                <a:t> exclusion </a:t>
              </a:r>
              <a:r>
                <a:rPr lang="en-US" sz="1400" dirty="0" smtClean="0">
                  <a:solidFill>
                    <a:srgbClr val="000090"/>
                  </a:solidFill>
                  <a:effectLst/>
                </a:rPr>
                <a:t>(</a:t>
              </a:r>
              <a:r>
                <a:rPr lang="en-US" sz="1400" dirty="0">
                  <a:solidFill>
                    <a:srgbClr val="000090"/>
                  </a:solidFill>
                  <a:effectLst/>
                </a:rPr>
                <a:t>95%CL</a:t>
              </a:r>
              <a:r>
                <a:rPr lang="en-US" sz="1400" dirty="0" smtClean="0">
                  <a:solidFill>
                    <a:srgbClr val="000090"/>
                  </a:solidFill>
                  <a:effectLst/>
                </a:rPr>
                <a:t>):</a:t>
              </a:r>
            </a:p>
            <a:p>
              <a:r>
                <a:rPr lang="en-US" dirty="0" smtClean="0">
                  <a:solidFill>
                    <a:srgbClr val="000090"/>
                  </a:solidFill>
                  <a:effectLst/>
                </a:rPr>
                <a:t>100 &lt; </a:t>
              </a:r>
              <a:r>
                <a:rPr lang="en-US" dirty="0" err="1" smtClean="0">
                  <a:solidFill>
                    <a:srgbClr val="000090"/>
                  </a:solidFill>
                  <a:effectLst/>
                </a:rPr>
                <a:t>m</a:t>
              </a:r>
              <a:r>
                <a:rPr lang="en-US" baseline="-25000" dirty="0" err="1" smtClean="0">
                  <a:solidFill>
                    <a:srgbClr val="000090"/>
                  </a:solidFill>
                  <a:effectLst/>
                </a:rPr>
                <a:t>H</a:t>
              </a:r>
              <a:r>
                <a:rPr lang="en-US" baseline="-25000" dirty="0" smtClean="0">
                  <a:solidFill>
                    <a:srgbClr val="000090"/>
                  </a:solidFill>
                  <a:effectLst/>
                </a:rPr>
                <a:t> </a:t>
              </a:r>
              <a:r>
                <a:rPr lang="en-US" dirty="0" smtClean="0">
                  <a:solidFill>
                    <a:srgbClr val="000090"/>
                  </a:solidFill>
                  <a:effectLst/>
                </a:rPr>
                <a:t>&lt; 109 </a:t>
              </a:r>
              <a:r>
                <a:rPr lang="en-US" dirty="0" err="1" smtClean="0">
                  <a:solidFill>
                    <a:srgbClr val="000090"/>
                  </a:solidFill>
                  <a:effectLst/>
                </a:rPr>
                <a:t>GeV</a:t>
              </a:r>
              <a:endParaRPr lang="en-US" dirty="0">
                <a:solidFill>
                  <a:srgbClr val="000090"/>
                </a:solidFill>
                <a:effectLst/>
              </a:endParaRPr>
            </a:p>
            <a:p>
              <a:r>
                <a:rPr lang="en-US" dirty="0" smtClean="0">
                  <a:solidFill>
                    <a:srgbClr val="000090"/>
                  </a:solidFill>
                  <a:effectLst/>
                </a:rPr>
                <a:t>156 </a:t>
              </a:r>
              <a:r>
                <a:rPr lang="en-US" dirty="0">
                  <a:solidFill>
                    <a:srgbClr val="000090"/>
                  </a:solidFill>
                  <a:effectLst/>
                </a:rPr>
                <a:t>&lt; </a:t>
              </a:r>
              <a:r>
                <a:rPr lang="en-US" dirty="0" err="1">
                  <a:solidFill>
                    <a:srgbClr val="000090"/>
                  </a:solidFill>
                  <a:effectLst/>
                </a:rPr>
                <a:t>m</a:t>
              </a:r>
              <a:r>
                <a:rPr lang="en-US" baseline="-25000" dirty="0" err="1">
                  <a:solidFill>
                    <a:srgbClr val="000090"/>
                  </a:solidFill>
                  <a:effectLst/>
                </a:rPr>
                <a:t>H</a:t>
              </a:r>
              <a:r>
                <a:rPr lang="en-US" baseline="-25000" dirty="0">
                  <a:solidFill>
                    <a:srgbClr val="000090"/>
                  </a:solidFill>
                  <a:effectLst/>
                </a:rPr>
                <a:t> </a:t>
              </a:r>
              <a:r>
                <a:rPr lang="en-US" dirty="0">
                  <a:solidFill>
                    <a:srgbClr val="000090"/>
                  </a:solidFill>
                  <a:effectLst/>
                </a:rPr>
                <a:t>&lt; </a:t>
              </a:r>
              <a:r>
                <a:rPr lang="en-US" dirty="0" smtClean="0">
                  <a:solidFill>
                    <a:srgbClr val="000090"/>
                  </a:solidFill>
                  <a:effectLst/>
                </a:rPr>
                <a:t>177 </a:t>
              </a:r>
              <a:r>
                <a:rPr lang="en-US" dirty="0" err="1" smtClean="0">
                  <a:solidFill>
                    <a:srgbClr val="000090"/>
                  </a:solidFill>
                  <a:effectLst/>
                </a:rPr>
                <a:t>GeV</a:t>
              </a:r>
              <a:endParaRPr lang="en-US" dirty="0" smtClean="0">
                <a:solidFill>
                  <a:srgbClr val="000090"/>
                </a:solidFill>
                <a:effectLst/>
              </a:endParaRPr>
            </a:p>
          </p:txBody>
        </p:sp>
        <p:pic>
          <p:nvPicPr>
            <p:cNvPr id="12" name="Picture 11" descr="Untitled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7740352" y="1700808"/>
              <a:ext cx="1277958" cy="128244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grpSp>
        <p:nvGrpSpPr>
          <p:cNvPr id="32" name="Group 31"/>
          <p:cNvGrpSpPr/>
          <p:nvPr/>
        </p:nvGrpSpPr>
        <p:grpSpPr>
          <a:xfrm>
            <a:off x="372616" y="4869160"/>
            <a:ext cx="8460432" cy="1800200"/>
            <a:chOff x="144016" y="4581128"/>
            <a:chExt cx="8460432" cy="1800200"/>
          </a:xfrm>
        </p:grpSpPr>
        <p:sp>
          <p:nvSpPr>
            <p:cNvPr id="33" name="Rectangle 32"/>
            <p:cNvSpPr/>
            <p:nvPr/>
          </p:nvSpPr>
          <p:spPr bwMode="auto">
            <a:xfrm>
              <a:off x="144016" y="4581128"/>
              <a:ext cx="8460432" cy="1800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1520" y="5437093"/>
              <a:ext cx="7664966" cy="861774"/>
            </a:xfrm>
            <a:prstGeom prst="rect">
              <a:avLst/>
            </a:prstGeom>
            <a:solidFill>
              <a:srgbClr val="FF99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effectLst/>
                  <a:latin typeface="Times New Roman"/>
                  <a:cs typeface="Times New Roman"/>
                </a:rPr>
                <a:t>Excluded 95</a:t>
              </a:r>
              <a:r>
                <a:rPr lang="en-US" b="1" dirty="0">
                  <a:effectLst/>
                  <a:latin typeface="Times New Roman"/>
                  <a:cs typeface="Times New Roman"/>
                </a:rPr>
                <a:t>% </a:t>
              </a:r>
              <a:r>
                <a:rPr lang="en-US" b="1" dirty="0" smtClean="0">
                  <a:effectLst/>
                  <a:latin typeface="Times New Roman"/>
                  <a:cs typeface="Times New Roman"/>
                </a:rPr>
                <a:t>CL  : </a:t>
              </a:r>
              <a:r>
                <a:rPr lang="en-US" b="1" dirty="0">
                  <a:effectLst/>
                  <a:latin typeface="Times New Roman"/>
                  <a:cs typeface="Times New Roman"/>
                </a:rPr>
                <a:t>141-476 </a:t>
              </a:r>
              <a:r>
                <a:rPr lang="en-US" b="1" dirty="0" err="1">
                  <a:effectLst/>
                  <a:latin typeface="Times New Roman"/>
                  <a:cs typeface="Times New Roman"/>
                </a:rPr>
                <a:t>GeV</a:t>
              </a:r>
              <a:r>
                <a:rPr lang="en-US" b="1" dirty="0">
                  <a:effectLst/>
                  <a:latin typeface="Times New Roman"/>
                  <a:cs typeface="Times New Roman"/>
                </a:rPr>
                <a:t>   </a:t>
              </a:r>
              <a:r>
                <a:rPr lang="en-US" b="1" dirty="0" smtClean="0">
                  <a:effectLst/>
                  <a:latin typeface="Times New Roman"/>
                  <a:cs typeface="Times New Roman"/>
                </a:rPr>
                <a:t>  </a:t>
              </a:r>
            </a:p>
            <a:p>
              <a:r>
                <a:rPr lang="en-US" b="1" dirty="0">
                  <a:effectLst/>
                  <a:latin typeface="Times New Roman"/>
                  <a:cs typeface="Times New Roman"/>
                </a:rPr>
                <a:t>Excluded 99% CL  : 146-443 </a:t>
              </a:r>
              <a:r>
                <a:rPr lang="en-US" b="1" dirty="0" err="1">
                  <a:effectLst/>
                  <a:latin typeface="Times New Roman"/>
                  <a:cs typeface="Times New Roman"/>
                </a:rPr>
                <a:t>GeV</a:t>
              </a:r>
              <a:r>
                <a:rPr lang="en-US" b="1" dirty="0">
                  <a:effectLst/>
                  <a:latin typeface="Times New Roman"/>
                  <a:cs typeface="Times New Roman"/>
                </a:rPr>
                <a:t> (except ~222, 238-248, ~295 </a:t>
              </a:r>
              <a:r>
                <a:rPr lang="en-US" b="1" dirty="0" err="1">
                  <a:effectLst/>
                  <a:latin typeface="Times New Roman"/>
                  <a:cs typeface="Times New Roman"/>
                </a:rPr>
                <a:t>GeV</a:t>
              </a:r>
              <a:r>
                <a:rPr lang="en-US" b="1" dirty="0" smtClean="0">
                  <a:effectLst/>
                  <a:latin typeface="Times New Roman"/>
                  <a:cs typeface="Times New Roman"/>
                </a:rPr>
                <a:t>)</a:t>
              </a:r>
            </a:p>
            <a:p>
              <a:r>
                <a:rPr lang="en-US" sz="1400" b="1" dirty="0" smtClean="0">
                  <a:effectLst/>
                  <a:latin typeface="Times New Roman"/>
                  <a:cs typeface="Times New Roman"/>
                </a:rPr>
                <a:t>Expected 95% CL     :  124-520 </a:t>
              </a:r>
              <a:r>
                <a:rPr lang="en-US" sz="1400" b="1" dirty="0" err="1" smtClean="0">
                  <a:effectLst/>
                  <a:latin typeface="Times New Roman"/>
                  <a:cs typeface="Times New Roman"/>
                </a:rPr>
                <a:t>GeV</a:t>
              </a:r>
              <a:r>
                <a:rPr lang="en-US" sz="1400" b="1" dirty="0" smtClean="0">
                  <a:effectLst/>
                  <a:latin typeface="Times New Roman"/>
                  <a:cs typeface="Times New Roman"/>
                </a:rPr>
                <a:t> </a:t>
              </a:r>
              <a:r>
                <a:rPr lang="en-US" sz="1400" b="1" dirty="0" smtClean="0">
                  <a:effectLst/>
                  <a:latin typeface="Times New Roman"/>
                  <a:cs typeface="Times New Roman"/>
                  <a:sym typeface="Wingdings"/>
                </a:rPr>
                <a:t> max deviation from background-only: ~ 3</a:t>
              </a:r>
              <a:r>
                <a:rPr lang="en-US" sz="1400" b="1" dirty="0" smtClean="0">
                  <a:effectLst/>
                  <a:latin typeface="Times New Roman"/>
                  <a:ea typeface="Lucida Grande"/>
                  <a:cs typeface="Times New Roman"/>
                  <a:sym typeface="Wingdings"/>
                </a:rPr>
                <a:t>σ</a:t>
              </a:r>
              <a:r>
                <a:rPr lang="en-US" sz="1400" b="1" dirty="0" smtClean="0">
                  <a:effectLst/>
                  <a:latin typeface="Times New Roman"/>
                  <a:cs typeface="Times New Roman"/>
                  <a:sym typeface="Wingdings"/>
                </a:rPr>
                <a:t> (m</a:t>
              </a:r>
              <a:r>
                <a:rPr lang="en-US" sz="1400" b="1" baseline="-25000" dirty="0" smtClean="0">
                  <a:effectLst/>
                  <a:latin typeface="Times New Roman"/>
                  <a:cs typeface="Times New Roman"/>
                  <a:sym typeface="Wingdings"/>
                </a:rPr>
                <a:t>H</a:t>
              </a:r>
              <a:r>
                <a:rPr lang="en-US" sz="1400" b="1" dirty="0" smtClean="0">
                  <a:effectLst/>
                  <a:latin typeface="Times New Roman"/>
                  <a:cs typeface="Times New Roman"/>
                  <a:sym typeface="Wingdings"/>
                </a:rPr>
                <a:t>~144 </a:t>
              </a:r>
              <a:r>
                <a:rPr lang="en-US" sz="1400" b="1" dirty="0" err="1" smtClean="0">
                  <a:effectLst/>
                  <a:latin typeface="Times New Roman"/>
                  <a:cs typeface="Times New Roman"/>
                  <a:sym typeface="Wingdings"/>
                </a:rPr>
                <a:t>GeV</a:t>
              </a:r>
              <a:r>
                <a:rPr lang="en-US" sz="1400" b="1" dirty="0" smtClean="0">
                  <a:effectLst/>
                  <a:latin typeface="Times New Roman"/>
                  <a:cs typeface="Times New Roman"/>
                  <a:sym typeface="Wingdings"/>
                </a:rPr>
                <a:t>) </a:t>
              </a:r>
              <a:endParaRPr lang="en-US" sz="1400" b="1" dirty="0"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6302" y="4716432"/>
              <a:ext cx="7602524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effectLst/>
                  <a:latin typeface="Times New Roman"/>
                  <a:cs typeface="Times New Roman"/>
                </a:rPr>
                <a:t>First ATLAS+CMS combination: based on data recorded until end August 2011: </a:t>
              </a:r>
            </a:p>
            <a:p>
              <a:r>
                <a:rPr lang="en-US" dirty="0" smtClean="0">
                  <a:effectLst/>
                  <a:latin typeface="Times New Roman"/>
                  <a:cs typeface="Times New Roman"/>
                </a:rPr>
                <a:t>up to </a:t>
              </a:r>
              <a:r>
                <a:rPr lang="en-US" dirty="0">
                  <a:effectLst/>
                  <a:latin typeface="Times New Roman"/>
                  <a:cs typeface="Times New Roman"/>
                </a:rPr>
                <a:t>~</a:t>
              </a:r>
              <a:r>
                <a:rPr lang="en-US" dirty="0" smtClean="0">
                  <a:effectLst/>
                  <a:latin typeface="Times New Roman"/>
                  <a:cs typeface="Times New Roman"/>
                </a:rPr>
                <a:t>2.3 fb</a:t>
              </a:r>
              <a:r>
                <a:rPr lang="en-US" baseline="30000" dirty="0" smtClean="0">
                  <a:effectLst/>
                  <a:latin typeface="Times New Roman"/>
                  <a:cs typeface="Times New Roman"/>
                </a:rPr>
                <a:t>-1 </a:t>
              </a:r>
              <a:r>
                <a:rPr lang="en-US" dirty="0" smtClean="0">
                  <a:effectLst/>
                  <a:latin typeface="Times New Roman"/>
                  <a:cs typeface="Times New Roman"/>
                </a:rPr>
                <a:t>per experiment</a:t>
              </a:r>
            </a:p>
          </p:txBody>
        </p:sp>
      </p:grp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for A/H</a:t>
            </a:r>
            <a:r>
              <a:rPr lang="en-US" dirty="0" smtClean="0">
                <a:sym typeface="Wingdings"/>
              </a:rPr>
              <a:t>ττ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139119" y="4910263"/>
            <a:ext cx="7207263" cy="12159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Expected and observed exclusion limits in the MSSM (</a:t>
            </a:r>
            <a:r>
              <a:rPr lang="en-US" dirty="0" err="1" smtClean="0"/>
              <a:t>m</a:t>
            </a:r>
            <a:r>
              <a:rPr lang="en-US" baseline="-25000" dirty="0" err="1" smtClean="0"/>
              <a:t>A</a:t>
            </a:r>
            <a:r>
              <a:rPr lang="en-US" dirty="0" smtClean="0"/>
              <a:t> – </a:t>
            </a:r>
            <a:r>
              <a:rPr lang="en-US" dirty="0" err="1" smtClean="0"/>
              <a:t>tanβ</a:t>
            </a:r>
            <a:r>
              <a:rPr lang="en-US" dirty="0" smtClean="0"/>
              <a:t>) plane</a:t>
            </a:r>
          </a:p>
          <a:p>
            <a:r>
              <a:rPr lang="en-US" dirty="0" err="1" smtClean="0"/>
              <a:t>mh</a:t>
            </a:r>
            <a:r>
              <a:rPr lang="en-US" dirty="0" smtClean="0"/>
              <a:t> max scenario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10" name="Picture 9" descr="fig_10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6185" y="1115814"/>
            <a:ext cx="3816477" cy="3715512"/>
          </a:xfrm>
          <a:prstGeom prst="rect">
            <a:avLst/>
          </a:prstGeom>
        </p:spPr>
      </p:pic>
      <p:pic>
        <p:nvPicPr>
          <p:cNvPr id="11" name="Picture 10" descr="tanbeta-m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808609" y="953984"/>
            <a:ext cx="5249642" cy="3768261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for a </a:t>
            </a:r>
            <a:r>
              <a:rPr lang="en-US" dirty="0" err="1" smtClean="0"/>
              <a:t>fermiophobic</a:t>
            </a:r>
            <a:r>
              <a:rPr lang="en-US" dirty="0" smtClean="0"/>
              <a:t> Higgs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24156"/>
            <a:ext cx="4038600" cy="537316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Consider the following benchmark scenario:</a:t>
            </a:r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fermion</a:t>
            </a:r>
            <a:r>
              <a:rPr lang="en-US" dirty="0" smtClean="0"/>
              <a:t> couplings set to 0</a:t>
            </a:r>
          </a:p>
          <a:p>
            <a:pPr lvl="1"/>
            <a:r>
              <a:rPr lang="en-US" dirty="0" err="1" smtClean="0"/>
              <a:t>bosonic</a:t>
            </a:r>
            <a:r>
              <a:rPr lang="en-US" dirty="0" smtClean="0"/>
              <a:t> couplings kept at the SM values</a:t>
            </a:r>
          </a:p>
          <a:p>
            <a:r>
              <a:rPr lang="en-US" dirty="0" smtClean="0"/>
              <a:t>modified Higgs </a:t>
            </a:r>
            <a:r>
              <a:rPr lang="en-US" u="sng" dirty="0" smtClean="0"/>
              <a:t>production</a:t>
            </a:r>
            <a:r>
              <a:rPr lang="en-US" dirty="0" smtClean="0"/>
              <a:t> and </a:t>
            </a:r>
            <a:r>
              <a:rPr lang="en-US" u="sng" dirty="0" smtClean="0"/>
              <a:t>decay branching ratios</a:t>
            </a:r>
            <a:r>
              <a:rPr lang="en-US" dirty="0" smtClean="0"/>
              <a:t>, e.g. no contributions from the gluon-fusion and </a:t>
            </a:r>
            <a:r>
              <a:rPr lang="en-US" dirty="0" err="1" smtClean="0"/>
              <a:t>ttH</a:t>
            </a:r>
            <a:r>
              <a:rPr lang="en-US" dirty="0" smtClean="0"/>
              <a:t> associated production modes</a:t>
            </a:r>
          </a:p>
          <a:p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VBF production mechanism becomes important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higher transverse momentum due to recoiling jets or vector bosons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8" name="Picture 7" descr="fig_0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470400" y="857522"/>
            <a:ext cx="4648200" cy="4476198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Search for a fermiophobic Higgs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0" y="5090335"/>
            <a:ext cx="4407585" cy="130698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Excluded mass regions:</a:t>
            </a:r>
          </a:p>
          <a:p>
            <a:pPr lvl="1">
              <a:buNone/>
            </a:pPr>
            <a:r>
              <a:rPr lang="en-US" dirty="0" smtClean="0"/>
              <a:t>110 – 111 </a:t>
            </a:r>
            <a:r>
              <a:rPr lang="en-US" dirty="0" err="1" smtClean="0"/>
              <a:t>GeV</a:t>
            </a:r>
            <a:r>
              <a:rPr lang="en-US" dirty="0" smtClean="0"/>
              <a:t> and</a:t>
            </a:r>
          </a:p>
          <a:p>
            <a:pPr lvl="1">
              <a:buNone/>
            </a:pPr>
            <a:r>
              <a:rPr lang="en-US" dirty="0" smtClean="0"/>
              <a:t>113.5 – 117.5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Expected exclusion: 110 – 116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16" name="Picture 15" descr="fig_0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95086" y="811567"/>
            <a:ext cx="7082113" cy="269276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3442785"/>
            <a:ext cx="4407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Background fits to the </a:t>
            </a:r>
            <a:r>
              <a:rPr lang="en-US" dirty="0" err="1" smtClean="0"/>
              <a:t>diphoton</a:t>
            </a:r>
            <a:r>
              <a:rPr lang="en-US" dirty="0" smtClean="0"/>
              <a:t> invariant mass spectra for the three </a:t>
            </a:r>
            <a:r>
              <a:rPr lang="en-US" dirty="0" err="1" smtClean="0"/>
              <a:t>pT</a:t>
            </a:r>
            <a:r>
              <a:rPr lang="en-US" dirty="0" smtClean="0"/>
              <a:t> categories. The signal expectation for a Higgs boson with a mass of 115 </a:t>
            </a:r>
            <a:r>
              <a:rPr lang="en-US" dirty="0" err="1" smtClean="0"/>
              <a:t>GeV</a:t>
            </a:r>
            <a:r>
              <a:rPr lang="en-US" dirty="0" smtClean="0"/>
              <a:t> on top of the background fit is also shown.</a:t>
            </a:r>
            <a:endParaRPr lang="en-US" dirty="0"/>
          </a:p>
        </p:txBody>
      </p:sp>
      <p:pic>
        <p:nvPicPr>
          <p:cNvPr id="18" name="Picture 17" descr="fig_0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407586" y="3665383"/>
            <a:ext cx="4291228" cy="2911097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MSSM H</a:t>
            </a:r>
            <a:r>
              <a:rPr lang="en-US" baseline="30000" dirty="0" smtClean="0"/>
              <a:t>+</a:t>
            </a:r>
            <a:r>
              <a:rPr lang="en-US" dirty="0" smtClean="0">
                <a:sym typeface="Wingdings"/>
              </a:rPr>
              <a:t>τν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2098" y="1024156"/>
            <a:ext cx="4038600" cy="3225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MSSM has 5 Higgs bosons (CP even </a:t>
            </a:r>
            <a:r>
              <a:rPr lang="en-US" dirty="0" err="1" smtClean="0"/>
              <a:t>h</a:t>
            </a:r>
            <a:r>
              <a:rPr lang="en-US" dirty="0" smtClean="0"/>
              <a:t> and H; CP odd A; H</a:t>
            </a:r>
            <a:r>
              <a:rPr lang="en-US" baseline="30000" dirty="0" smtClean="0"/>
              <a:t>+</a:t>
            </a:r>
            <a:r>
              <a:rPr lang="en-US" dirty="0" smtClean="0"/>
              <a:t>; H</a:t>
            </a:r>
            <a:r>
              <a:rPr lang="en-US" baseline="30000" dirty="0" smtClean="0"/>
              <a:t>−</a:t>
            </a:r>
            <a:r>
              <a:rPr lang="en-US" dirty="0" smtClean="0"/>
              <a:t>)</a:t>
            </a:r>
          </a:p>
          <a:p>
            <a:r>
              <a:rPr lang="en-US" dirty="0" smtClean="0"/>
              <a:t>If lighter than top quark, the charged Higgs is  produced dominantly through top decays</a:t>
            </a:r>
          </a:p>
          <a:p>
            <a:r>
              <a:rPr lang="en-US" dirty="0" smtClean="0"/>
              <a:t>With </a:t>
            </a:r>
            <a:r>
              <a:rPr lang="en-US" dirty="0" err="1" smtClean="0"/>
              <a:t>tanβ</a:t>
            </a:r>
            <a:r>
              <a:rPr lang="en-US" dirty="0" smtClean="0"/>
              <a:t> &gt; 3, prefer to decay to </a:t>
            </a:r>
            <a:r>
              <a:rPr lang="en-US" dirty="0" err="1" smtClean="0"/>
              <a:t>τν</a:t>
            </a:r>
            <a:r>
              <a:rPr lang="en-US" dirty="0" smtClean="0"/>
              <a:t> final states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852435"/>
            <a:ext cx="4038600" cy="12737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Three channels </a:t>
            </a:r>
            <a:r>
              <a:rPr lang="en-US" dirty="0" err="1" smtClean="0"/>
              <a:t>analysed</a:t>
            </a:r>
            <a:r>
              <a:rPr lang="en-US" dirty="0" smtClean="0"/>
              <a:t> by CMS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59" y="4249919"/>
            <a:ext cx="3008567" cy="19954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698" y="845916"/>
            <a:ext cx="2962607" cy="40038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213305" y="1258809"/>
            <a:ext cx="1188246" cy="3108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τ</a:t>
            </a:r>
            <a:r>
              <a:rPr lang="en-US" sz="2800" dirty="0" smtClean="0"/>
              <a:t> + jets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err="1" smtClean="0"/>
              <a:t>μ</a:t>
            </a:r>
            <a:r>
              <a:rPr lang="en-US" sz="2800" dirty="0" smtClean="0"/>
              <a:t> + </a:t>
            </a:r>
            <a:r>
              <a:rPr lang="en-US" sz="2800" dirty="0" err="1" smtClean="0"/>
              <a:t>τ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e + </a:t>
            </a:r>
            <a:r>
              <a:rPr lang="en-US" sz="2800" dirty="0" err="1" smtClean="0"/>
              <a:t>μ</a:t>
            </a:r>
            <a:endParaRPr lang="en-US" sz="2800" dirty="0" smtClean="0"/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4"/>
          <a:srcRect r="2223"/>
          <a:stretch>
            <a:fillRect/>
          </a:stretch>
        </p:blipFill>
        <p:spPr bwMode="auto">
          <a:xfrm>
            <a:off x="7477179" y="126778"/>
            <a:ext cx="70326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MSSM H</a:t>
            </a:r>
            <a:r>
              <a:rPr lang="en-US" baseline="30000" dirty="0" smtClean="0"/>
              <a:t>+</a:t>
            </a:r>
            <a:r>
              <a:rPr lang="en-US" dirty="0" smtClean="0">
                <a:sym typeface="Wingdings"/>
              </a:rPr>
              <a:t>τν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5503" y="3759431"/>
            <a:ext cx="4681297" cy="273559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Select events with electrons, </a:t>
            </a:r>
            <a:r>
              <a:rPr lang="en-US" dirty="0" err="1" smtClean="0"/>
              <a:t>muons</a:t>
            </a:r>
            <a:r>
              <a:rPr lang="en-US" dirty="0" smtClean="0"/>
              <a:t>, </a:t>
            </a:r>
            <a:r>
              <a:rPr lang="en-US" dirty="0" err="1" smtClean="0"/>
              <a:t>hadronic</a:t>
            </a:r>
            <a:r>
              <a:rPr lang="en-US" dirty="0" smtClean="0"/>
              <a:t> </a:t>
            </a:r>
            <a:r>
              <a:rPr lang="en-US" dirty="0" err="1" smtClean="0"/>
              <a:t>taus</a:t>
            </a:r>
            <a:r>
              <a:rPr lang="en-US" dirty="0" smtClean="0"/>
              <a:t> and missing transverse energy, as well as jets </a:t>
            </a:r>
            <a:r>
              <a:rPr lang="en-US" dirty="0" err="1" smtClean="0"/>
              <a:t>b</a:t>
            </a:r>
            <a:r>
              <a:rPr lang="en-US" dirty="0" smtClean="0"/>
              <a:t>-tagged</a:t>
            </a:r>
          </a:p>
          <a:p>
            <a:r>
              <a:rPr lang="en-US" dirty="0" smtClean="0"/>
              <a:t>Excluding </a:t>
            </a:r>
            <a:r>
              <a:rPr lang="en-US" dirty="0" err="1" smtClean="0"/>
              <a:t>BR(t</a:t>
            </a:r>
            <a:r>
              <a:rPr lang="en-US" dirty="0" smtClean="0"/>
              <a:t> → </a:t>
            </a:r>
            <a:r>
              <a:rPr lang="en-US" dirty="0" err="1" smtClean="0"/>
              <a:t>bH</a:t>
            </a:r>
            <a:r>
              <a:rPr lang="en-US" dirty="0" smtClean="0"/>
              <a:t>) ~5% 80 &lt;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baseline="-25000" dirty="0" smtClean="0"/>
              <a:t>+</a:t>
            </a:r>
            <a:r>
              <a:rPr lang="en-US" dirty="0" smtClean="0"/>
              <a:t> &lt; 160 </a:t>
            </a:r>
            <a:r>
              <a:rPr lang="en-US" dirty="0" err="1" smtClean="0"/>
              <a:t>GeV,a</a:t>
            </a:r>
            <a:r>
              <a:rPr lang="en-US" dirty="0" smtClean="0"/>
              <a:t> </a:t>
            </a:r>
            <a:r>
              <a:rPr lang="en-US" dirty="0" err="1" smtClean="0"/>
              <a:t>ssuming</a:t>
            </a:r>
            <a:r>
              <a:rPr lang="en-US" dirty="0" smtClean="0"/>
              <a:t> </a:t>
            </a:r>
            <a:r>
              <a:rPr lang="en-US" dirty="0" err="1" smtClean="0"/>
              <a:t>Br(H</a:t>
            </a:r>
            <a:r>
              <a:rPr lang="en-US" dirty="0" smtClean="0"/>
              <a:t>+ → </a:t>
            </a:r>
            <a:r>
              <a:rPr lang="en-US" dirty="0" err="1" smtClean="0"/>
              <a:t>τν</a:t>
            </a:r>
            <a:r>
              <a:rPr lang="en-US" dirty="0" smtClean="0"/>
              <a:t>)=1 </a:t>
            </a:r>
          </a:p>
          <a:p>
            <a:r>
              <a:rPr lang="en-US" dirty="0" smtClean="0"/>
              <a:t>Similar results from ATLAS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85" y="901255"/>
            <a:ext cx="2876296" cy="27604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496" y="901255"/>
            <a:ext cx="2876296" cy="27604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9792" y="901255"/>
            <a:ext cx="2861818" cy="276047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/>
          <a:srcRect r="2223"/>
          <a:stretch>
            <a:fillRect/>
          </a:stretch>
        </p:blipFill>
        <p:spPr bwMode="auto">
          <a:xfrm>
            <a:off x="7477179" y="126778"/>
            <a:ext cx="70326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374" y="3501413"/>
            <a:ext cx="3017411" cy="2895905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4740"/>
            <a:ext cx="8229600" cy="872425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685800" y="-228600"/>
            <a:ext cx="8176846" cy="1143000"/>
          </a:xfrm>
        </p:spPr>
        <p:txBody>
          <a:bodyPr/>
          <a:lstStyle/>
          <a:p>
            <a:r>
              <a:rPr lang="en-US" sz="3900" smtClean="0">
                <a:latin typeface="Arial" pitchFamily="35" charset="0"/>
                <a:ea typeface="ＭＳ Ｐゴシック" pitchFamily="35" charset="-128"/>
              </a:rPr>
              <a:t>Improvements in the </a:t>
            </a:r>
            <a:r>
              <a:rPr lang="en-US" sz="3600" smtClean="0">
                <a:latin typeface="Arial" pitchFamily="35" charset="0"/>
                <a:ea typeface="ＭＳ Ｐゴシック" pitchFamily="35" charset="-128"/>
              </a:rPr>
              <a:t>H</a:t>
            </a:r>
            <a:r>
              <a:rPr lang="en-US" sz="3600" smtClean="0">
                <a:latin typeface="Arial" pitchFamily="35" charset="0"/>
                <a:ea typeface="ＭＳ Ｐゴシック" pitchFamily="35" charset="-128"/>
                <a:sym typeface="Wingdings" pitchFamily="35" charset="2"/>
              </a:rPr>
              <a:t> </a:t>
            </a:r>
            <a:r>
              <a:rPr lang="en-US" sz="3600" smtClean="0">
                <a:latin typeface="Symbol" pitchFamily="35" charset="2"/>
                <a:ea typeface="Symbol" pitchFamily="35" charset="2"/>
                <a:cs typeface="Symbol" pitchFamily="35" charset="2"/>
                <a:sym typeface="Wingdings" pitchFamily="35" charset="2"/>
              </a:rPr>
              <a:t>gg  </a:t>
            </a:r>
            <a:r>
              <a:rPr lang="en-US" sz="3900" smtClean="0">
                <a:latin typeface="Arial" pitchFamily="35" charset="0"/>
                <a:ea typeface="ＭＳ Ｐゴシック" pitchFamily="35" charset="-128"/>
              </a:rPr>
              <a:t>analysis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1723" y="609600"/>
            <a:ext cx="9788769" cy="6096000"/>
          </a:xfrm>
        </p:spPr>
        <p:txBody>
          <a:bodyPr/>
          <a:lstStyle/>
          <a:p>
            <a:pPr lvl="1">
              <a:defRPr/>
            </a:pPr>
            <a:r>
              <a:rPr lang="en-US" sz="1600" b="1" dirty="0" smtClean="0"/>
              <a:t>Vertex ID uses BDT</a:t>
            </a:r>
          </a:p>
          <a:p>
            <a:pPr lvl="2"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Improved vertex identification (gain </a:t>
            </a: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sz="1600" b="1" dirty="0" smtClean="0">
                <a:solidFill>
                  <a:srgbClr val="FF0000"/>
                </a:solidFill>
              </a:rPr>
              <a:t>3%)</a:t>
            </a:r>
          </a:p>
          <a:p>
            <a:pPr lvl="1">
              <a:defRPr/>
            </a:pPr>
            <a:r>
              <a:rPr lang="en-US" sz="1600" dirty="0" smtClean="0"/>
              <a:t>Progressive (“sliding”) cuts on photon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endParaRPr lang="en-US" sz="1600" dirty="0"/>
          </a:p>
          <a:p>
            <a:pPr lvl="2">
              <a:defRPr/>
            </a:pPr>
            <a:r>
              <a:rPr lang="en-US" sz="1600" dirty="0" smtClean="0"/>
              <a:t> p</a:t>
            </a:r>
            <a:r>
              <a:rPr lang="en-US" sz="1600" baseline="-25000" dirty="0" smtClean="0"/>
              <a:t>T</a:t>
            </a:r>
            <a:r>
              <a:rPr lang="en-US" sz="1600" baseline="30000" dirty="0" smtClean="0"/>
              <a:t>1 </a:t>
            </a:r>
            <a:r>
              <a:rPr lang="en-US" sz="1600" dirty="0" smtClean="0"/>
              <a:t>&gt; m</a:t>
            </a:r>
            <a:r>
              <a:rPr lang="en-US" sz="1600" baseline="-25000" dirty="0"/>
              <a:t>γγ</a:t>
            </a:r>
            <a:r>
              <a:rPr lang="en-US" sz="1600" dirty="0" smtClean="0"/>
              <a:t>/3, p</a:t>
            </a:r>
            <a:r>
              <a:rPr lang="en-US" sz="1600" baseline="-25000" dirty="0" smtClean="0"/>
              <a:t>T</a:t>
            </a:r>
            <a:r>
              <a:rPr lang="en-US" sz="1600" baseline="30000" dirty="0" smtClean="0"/>
              <a:t>2 </a:t>
            </a:r>
            <a:r>
              <a:rPr lang="en-US" sz="1600" dirty="0" smtClean="0"/>
              <a:t>&gt; m</a:t>
            </a:r>
            <a:r>
              <a:rPr lang="en-US" sz="1600" baseline="-25000" dirty="0"/>
              <a:t>γγ</a:t>
            </a:r>
            <a:r>
              <a:rPr lang="en-US" sz="1600" dirty="0" smtClean="0"/>
              <a:t>/4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US" sz="1600" b="1" dirty="0" smtClean="0"/>
              <a:t>Cluster energy corrections + new </a:t>
            </a:r>
            <a:r>
              <a:rPr lang="en-US" sz="1600" b="1" dirty="0" err="1" smtClean="0"/>
              <a:t>intercalibrations+new</a:t>
            </a:r>
            <a:r>
              <a:rPr lang="en-US" sz="1600" b="1" dirty="0" smtClean="0"/>
              <a:t> transparency corrections </a:t>
            </a:r>
          </a:p>
          <a:p>
            <a:pPr lvl="1">
              <a:defRPr/>
            </a:pPr>
            <a:r>
              <a:rPr lang="en-US" sz="1600" b="1" dirty="0" smtClean="0"/>
              <a:t>using the lasers.</a:t>
            </a:r>
          </a:p>
          <a:p>
            <a:pPr lvl="2"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Improved energy resolution</a:t>
            </a:r>
          </a:p>
          <a:p>
            <a:pPr lvl="1">
              <a:defRPr/>
            </a:pPr>
            <a:r>
              <a:rPr lang="en-US" sz="1600" dirty="0" err="1" smtClean="0"/>
              <a:t>p</a:t>
            </a:r>
            <a:r>
              <a:rPr lang="en-US" sz="1600" baseline="-25000" dirty="0" err="1"/>
              <a:t>T</a:t>
            </a:r>
            <a:r>
              <a:rPr lang="en-US" sz="1600" baseline="30000" dirty="0" err="1"/>
              <a:t>γγ</a:t>
            </a:r>
            <a:r>
              <a:rPr lang="en-US" sz="1600" dirty="0" smtClean="0"/>
              <a:t> event classification dropped for SM analysis</a:t>
            </a:r>
          </a:p>
          <a:p>
            <a:pPr lvl="2">
              <a:defRPr/>
            </a:pPr>
            <a:r>
              <a:rPr lang="en-US" sz="1600" dirty="0" smtClean="0"/>
              <a:t>Remove threshold shaping of mass spectrum  </a:t>
            </a:r>
            <a:endParaRPr lang="en-US" sz="1600" b="1" dirty="0" smtClean="0"/>
          </a:p>
          <a:p>
            <a:pPr>
              <a:defRPr/>
            </a:pPr>
            <a:r>
              <a:rPr lang="en-US" sz="1600" b="1" dirty="0" smtClean="0"/>
              <a:t>In order to take advantage of </a:t>
            </a:r>
          </a:p>
          <a:p>
            <a:pPr lvl="1">
              <a:defRPr/>
            </a:pPr>
            <a:r>
              <a:rPr lang="en-US" sz="1600" b="1" dirty="0" smtClean="0"/>
              <a:t>The </a:t>
            </a:r>
            <a:r>
              <a:rPr lang="en-US" sz="1600" b="1" dirty="0" smtClean="0">
                <a:solidFill>
                  <a:schemeClr val="accent2"/>
                </a:solidFill>
              </a:rPr>
              <a:t>better signal over background ratio</a:t>
            </a:r>
            <a:r>
              <a:rPr lang="en-US" sz="1600" b="1" dirty="0" smtClean="0"/>
              <a:t> in the central part of the detector</a:t>
            </a:r>
          </a:p>
          <a:p>
            <a:pPr lvl="1">
              <a:defRPr/>
            </a:pPr>
            <a:r>
              <a:rPr lang="en-US" sz="1600" b="1" dirty="0" smtClean="0"/>
              <a:t>The </a:t>
            </a:r>
            <a:r>
              <a:rPr lang="en-US" sz="1600" b="1" dirty="0" smtClean="0">
                <a:solidFill>
                  <a:schemeClr val="accent2"/>
                </a:solidFill>
              </a:rPr>
              <a:t>better resolution</a:t>
            </a:r>
            <a:r>
              <a:rPr lang="en-US" sz="1600" b="1" dirty="0" smtClean="0"/>
              <a:t> for central/unconverted photons</a:t>
            </a:r>
          </a:p>
          <a:p>
            <a:pPr>
              <a:lnSpc>
                <a:spcPct val="90000"/>
              </a:lnSpc>
              <a:buClr>
                <a:srgbClr val="FBDE05"/>
              </a:buClr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The analysis is performed simultaneously in 4 categories </a:t>
            </a:r>
            <a:r>
              <a:rPr lang="en-US" sz="1600" b="1" dirty="0" smtClean="0"/>
              <a:t>(</a:t>
            </a:r>
            <a:r>
              <a:rPr lang="en-GB" sz="1600" b="1" dirty="0" smtClean="0"/>
              <a:t>R9 is a metric of the shower transverse </a:t>
            </a:r>
          </a:p>
          <a:p>
            <a:pPr>
              <a:lnSpc>
                <a:spcPct val="90000"/>
              </a:lnSpc>
              <a:buClr>
                <a:srgbClr val="FBDE05"/>
              </a:buClr>
              <a:defRPr/>
            </a:pPr>
            <a:r>
              <a:rPr lang="en-GB" sz="1600" b="1" dirty="0" smtClean="0"/>
              <a:t>size: </a:t>
            </a:r>
            <a:r>
              <a:rPr lang="en-GB" sz="1600" b="1" dirty="0" smtClean="0">
                <a:sym typeface="Symbol" pitchFamily="-109" charset="2"/>
              </a:rPr>
              <a:t>R9 = E</a:t>
            </a:r>
            <a:r>
              <a:rPr lang="en-GB" sz="1600" b="1" baseline="-25000" dirty="0" smtClean="0">
                <a:sym typeface="Symbol" pitchFamily="-109" charset="2"/>
              </a:rPr>
              <a:t>3x3 array </a:t>
            </a:r>
            <a:r>
              <a:rPr lang="en-GB" sz="1600" b="1" dirty="0" smtClean="0">
                <a:sym typeface="Symbol" pitchFamily="-109" charset="2"/>
              </a:rPr>
              <a:t>/ E</a:t>
            </a:r>
            <a:r>
              <a:rPr lang="en-US" sz="1600" b="1" baseline="-25000" dirty="0" err="1" smtClean="0">
                <a:sym typeface="Symbol" pitchFamily="-109" charset="2"/>
              </a:rPr>
              <a:t>s</a:t>
            </a:r>
            <a:r>
              <a:rPr lang="en-GB" sz="1600" b="1" baseline="-25000" dirty="0" err="1" smtClean="0">
                <a:sym typeface="Symbol" pitchFamily="-109" charset="2"/>
              </a:rPr>
              <a:t>uper</a:t>
            </a:r>
            <a:r>
              <a:rPr lang="en-GB" sz="1600" b="1" baseline="-25000" dirty="0" smtClean="0">
                <a:sym typeface="Symbol" pitchFamily="-109" charset="2"/>
              </a:rPr>
              <a:t>-cluster</a:t>
            </a:r>
            <a:r>
              <a:rPr lang="en-GB" sz="1600" b="1" dirty="0" smtClean="0">
                <a:sym typeface="Symbol" pitchFamily="-109" charset="2"/>
              </a:rPr>
              <a:t> . It discriminates unconverted from converted photons)  </a:t>
            </a:r>
            <a:endParaRPr lang="en-US" sz="1600" b="1" dirty="0" smtClean="0"/>
          </a:p>
          <a:p>
            <a:pPr lvl="1">
              <a:defRPr/>
            </a:pPr>
            <a:r>
              <a:rPr lang="en-US" sz="1600" dirty="0" smtClean="0"/>
              <a:t>Both photons in the Barrel, min(R9) &gt; 0.94</a:t>
            </a:r>
          </a:p>
          <a:p>
            <a:pPr lvl="1">
              <a:defRPr/>
            </a:pPr>
            <a:r>
              <a:rPr lang="en-US" sz="1600" dirty="0" smtClean="0"/>
              <a:t>Both photons in the Barrel, min(R9) &lt; 0.94</a:t>
            </a:r>
          </a:p>
          <a:p>
            <a:pPr lvl="1">
              <a:defRPr/>
            </a:pPr>
            <a:r>
              <a:rPr lang="en-US" sz="1600" dirty="0" smtClean="0"/>
              <a:t>At least one photon in </a:t>
            </a:r>
            <a:r>
              <a:rPr lang="en-US" sz="1600" dirty="0" err="1" smtClean="0"/>
              <a:t>Endcap</a:t>
            </a:r>
            <a:r>
              <a:rPr lang="en-US" sz="1600" dirty="0" smtClean="0"/>
              <a:t>, min(R9) &gt; 0.94</a:t>
            </a:r>
          </a:p>
          <a:p>
            <a:pPr lvl="1">
              <a:defRPr/>
            </a:pPr>
            <a:r>
              <a:rPr lang="en-US" sz="1600" dirty="0" smtClean="0"/>
              <a:t>At least one photon in </a:t>
            </a:r>
            <a:r>
              <a:rPr lang="en-US" sz="1600" dirty="0" err="1" smtClean="0"/>
              <a:t>Endcap</a:t>
            </a:r>
            <a:r>
              <a:rPr lang="en-US" sz="1600" dirty="0" smtClean="0"/>
              <a:t>, min(R9) &lt; 0.94</a:t>
            </a:r>
          </a:p>
          <a:p>
            <a:pPr marL="342900" lvl="1" indent="-342900">
              <a:buFontTx/>
              <a:buChar char="•"/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Better parameterization of background shape</a:t>
            </a:r>
            <a:r>
              <a:rPr lang="en-US" sz="1600" b="1" dirty="0" smtClean="0"/>
              <a:t>.</a:t>
            </a:r>
          </a:p>
          <a:p>
            <a:pPr marL="914400" lvl="2" indent="0">
              <a:buFontTx/>
              <a:buNone/>
              <a:defRPr/>
            </a:pP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Content Placeholder 5" descr="Hgg_vtxIdEfficiencyMVA_vs_bosonPt_Run201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1393" y="898526"/>
            <a:ext cx="3431931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Content Placeholder 2"/>
          <p:cNvSpPr>
            <a:spLocks noGrp="1"/>
          </p:cNvSpPr>
          <p:nvPr>
            <p:ph idx="1"/>
          </p:nvPr>
        </p:nvSpPr>
        <p:spPr>
          <a:xfrm>
            <a:off x="-70338" y="762000"/>
            <a:ext cx="5641731" cy="5041900"/>
          </a:xfrm>
        </p:spPr>
        <p:txBody>
          <a:bodyPr>
            <a:normAutofit fontScale="92500"/>
          </a:bodyPr>
          <a:lstStyle/>
          <a:p>
            <a:r>
              <a:rPr lang="en-US" sz="2200" dirty="0" smtClean="0">
                <a:ea typeface="ＭＳ Ｐゴシック" pitchFamily="-108" charset="-128"/>
              </a:rPr>
              <a:t>Training BDT using input variables computed from</a:t>
            </a:r>
          </a:p>
          <a:p>
            <a:pPr lvl="1"/>
            <a:r>
              <a:rPr lang="en-US" sz="2200" dirty="0" smtClean="0">
                <a:ea typeface="ＭＳ Ｐゴシック" pitchFamily="-108" charset="-128"/>
              </a:rPr>
              <a:t>Track </a:t>
            </a:r>
            <a:r>
              <a:rPr lang="en-US" sz="2200" dirty="0" err="1" smtClean="0">
                <a:ea typeface="ＭＳ Ｐゴシック" pitchFamily="-108" charset="-128"/>
              </a:rPr>
              <a:t>momenta</a:t>
            </a:r>
            <a:endParaRPr lang="en-US" sz="2200" dirty="0" smtClean="0">
              <a:ea typeface="ＭＳ Ｐゴシック" pitchFamily="-108" charset="-128"/>
            </a:endParaRPr>
          </a:p>
          <a:p>
            <a:pPr lvl="1"/>
            <a:r>
              <a:rPr lang="en-US" sz="2200" dirty="0" smtClean="0">
                <a:ea typeface="ＭＳ Ｐゴシック" pitchFamily="-108" charset="-128"/>
              </a:rPr>
              <a:t>Photon kinematics</a:t>
            </a:r>
          </a:p>
          <a:p>
            <a:r>
              <a:rPr lang="en-US" sz="2200" dirty="0" smtClean="0">
                <a:ea typeface="ＭＳ Ｐゴシック" pitchFamily="-108" charset="-128"/>
              </a:rPr>
              <a:t>BDT improves </a:t>
            </a:r>
            <a:r>
              <a:rPr lang="en-US" sz="2200" dirty="0" smtClean="0">
                <a:solidFill>
                  <a:schemeClr val="accent2"/>
                </a:solidFill>
                <a:ea typeface="ＭＳ Ｐゴシック" pitchFamily="-108" charset="-128"/>
              </a:rPr>
              <a:t>correct vertex selection efficiency </a:t>
            </a:r>
          </a:p>
          <a:p>
            <a:pPr>
              <a:buFontTx/>
              <a:buNone/>
            </a:pPr>
            <a:r>
              <a:rPr lang="en-US" sz="2200" dirty="0" smtClean="0">
                <a:solidFill>
                  <a:schemeClr val="accent2"/>
                </a:solidFill>
                <a:ea typeface="ＭＳ Ｐゴシック" pitchFamily="-108" charset="-128"/>
              </a:rPr>
              <a:t>	by 3%</a:t>
            </a:r>
            <a:r>
              <a:rPr lang="en-US" sz="2200" dirty="0" smtClean="0">
                <a:ea typeface="ＭＳ Ｐゴシック" pitchFamily="-108" charset="-128"/>
              </a:rPr>
              <a:t> with respect to ranking algorithm used in </a:t>
            </a:r>
          </a:p>
          <a:p>
            <a:pPr>
              <a:buFontTx/>
              <a:buNone/>
            </a:pPr>
            <a:r>
              <a:rPr lang="en-US" sz="2200" dirty="0" smtClean="0">
                <a:ea typeface="ＭＳ Ｐゴシック" pitchFamily="-108" charset="-128"/>
              </a:rPr>
              <a:t>	EPS/LP analyses.</a:t>
            </a:r>
          </a:p>
          <a:p>
            <a:r>
              <a:rPr lang="en-US" sz="2200" dirty="0" smtClean="0">
                <a:ea typeface="ＭＳ Ｐゴシック" pitchFamily="-108" charset="-128"/>
              </a:rPr>
              <a:t>‘Correct vertex’ is defined as being </a:t>
            </a:r>
            <a:r>
              <a:rPr lang="en-US" sz="2200" dirty="0" smtClean="0">
                <a:solidFill>
                  <a:schemeClr val="accent2"/>
                </a:solidFill>
                <a:ea typeface="ＭＳ Ｐゴシック" pitchFamily="-108" charset="-128"/>
              </a:rPr>
              <a:t>within </a:t>
            </a:r>
          </a:p>
          <a:p>
            <a:pPr>
              <a:buFontTx/>
              <a:buNone/>
            </a:pPr>
            <a:r>
              <a:rPr lang="en-US" sz="2200" dirty="0" smtClean="0">
                <a:solidFill>
                  <a:schemeClr val="accent2"/>
                </a:solidFill>
                <a:ea typeface="ＭＳ Ｐゴシック" pitchFamily="-108" charset="-128"/>
              </a:rPr>
              <a:t>	10mm</a:t>
            </a:r>
            <a:r>
              <a:rPr lang="en-US" sz="2200" dirty="0" smtClean="0">
                <a:ea typeface="ＭＳ Ｐゴシック" pitchFamily="-108" charset="-128"/>
              </a:rPr>
              <a:t> of true vertex </a:t>
            </a:r>
            <a:r>
              <a:rPr lang="en-US" sz="2200" dirty="0" err="1" smtClean="0">
                <a:ea typeface="ＭＳ Ｐゴシック" pitchFamily="-108" charset="-128"/>
              </a:rPr>
              <a:t>z</a:t>
            </a:r>
            <a:r>
              <a:rPr lang="en-US" sz="2200" dirty="0" smtClean="0">
                <a:ea typeface="ＭＳ Ｐゴシック" pitchFamily="-108" charset="-128"/>
              </a:rPr>
              <a:t> position</a:t>
            </a:r>
          </a:p>
          <a:p>
            <a:r>
              <a:rPr lang="en-US" sz="2200" dirty="0" smtClean="0">
                <a:ea typeface="ＭＳ Ｐゴシック" pitchFamily="-108" charset="-128"/>
              </a:rPr>
              <a:t>Vertex finding efficiency</a:t>
            </a:r>
          </a:p>
          <a:p>
            <a:pPr lvl="1"/>
            <a:r>
              <a:rPr lang="en-US" sz="2200" dirty="0" smtClean="0">
                <a:ea typeface="ＭＳ Ｐゴシック" pitchFamily="-108" charset="-128"/>
              </a:rPr>
              <a:t>From Z </a:t>
            </a:r>
            <a:r>
              <a:rPr lang="en-US" sz="2200" dirty="0" err="1" smtClean="0">
                <a:ea typeface="ＭＳ Ｐゴシック" pitchFamily="-108" charset="-128"/>
                <a:sym typeface="Wingdings" pitchFamily="-108" charset="2"/>
              </a:rPr>
              <a:t></a:t>
            </a:r>
            <a:r>
              <a:rPr lang="en-US" sz="2200" dirty="0" err="1" smtClean="0">
                <a:ea typeface="Symbol" pitchFamily="-108" charset="2"/>
                <a:sym typeface="Wingdings" pitchFamily="-108" charset="2"/>
              </a:rPr>
              <a:t>μm</a:t>
            </a:r>
            <a:r>
              <a:rPr lang="en-US" sz="2200" dirty="0" smtClean="0">
                <a:ea typeface="Symbol" pitchFamily="-108" charset="2"/>
                <a:sym typeface="Wingdings" pitchFamily="-108" charset="2"/>
              </a:rPr>
              <a:t> and </a:t>
            </a:r>
            <a:r>
              <a:rPr lang="en-US" sz="2200" dirty="0" err="1" smtClean="0">
                <a:ea typeface="Symbol" pitchFamily="-108" charset="2"/>
                <a:sym typeface="Wingdings" pitchFamily="-108" charset="2"/>
              </a:rPr>
              <a:t>g</a:t>
            </a:r>
            <a:r>
              <a:rPr lang="en-US" sz="2200" dirty="0" smtClean="0">
                <a:ea typeface="Symbol" pitchFamily="-108" charset="2"/>
                <a:sym typeface="Wingdings" pitchFamily="-108" charset="2"/>
              </a:rPr>
              <a:t>+ jets</a:t>
            </a:r>
          </a:p>
          <a:p>
            <a:pPr lvl="1"/>
            <a:r>
              <a:rPr lang="en-US" sz="2200" dirty="0" smtClean="0">
                <a:ea typeface="ＭＳ Ｐゴシック" pitchFamily="-108" charset="-128"/>
                <a:sym typeface="Wingdings" pitchFamily="-108" charset="2"/>
              </a:rPr>
              <a:t>Photon Selection efficiency</a:t>
            </a:r>
          </a:p>
          <a:p>
            <a:pPr lvl="1"/>
            <a:r>
              <a:rPr lang="en-US" sz="2200" dirty="0" smtClean="0">
                <a:ea typeface="ＭＳ Ｐゴシック" pitchFamily="-108" charset="-128"/>
                <a:sym typeface="Wingdings" pitchFamily="-108" charset="2"/>
              </a:rPr>
              <a:t>From Z </a:t>
            </a:r>
            <a:r>
              <a:rPr lang="en-US" sz="2200" dirty="0" err="1" smtClean="0">
                <a:ea typeface="ＭＳ Ｐゴシック" pitchFamily="-108" charset="-128"/>
                <a:sym typeface="Wingdings" pitchFamily="-108" charset="2"/>
              </a:rPr>
              <a:t></a:t>
            </a:r>
            <a:r>
              <a:rPr lang="en-US" sz="2200" dirty="0" smtClean="0">
                <a:ea typeface="ＭＳ Ｐゴシック" pitchFamily="-108" charset="-128"/>
                <a:sym typeface="Wingdings" pitchFamily="-108" charset="2"/>
              </a:rPr>
              <a:t> </a:t>
            </a:r>
            <a:r>
              <a:rPr lang="en-US" sz="2200" dirty="0" err="1" smtClean="0">
                <a:ea typeface="ＭＳ Ｐゴシック" pitchFamily="-108" charset="-128"/>
                <a:sym typeface="Wingdings" pitchFamily="-108" charset="2"/>
              </a:rPr>
              <a:t>ee</a:t>
            </a:r>
            <a:endParaRPr lang="en-US" sz="2200" dirty="0" smtClean="0">
              <a:ea typeface="ＭＳ Ｐゴシック" pitchFamily="-108" charset="-128"/>
              <a:sym typeface="Wingdings" pitchFamily="-108" charset="2"/>
            </a:endParaRPr>
          </a:p>
          <a:p>
            <a:pPr lvl="1"/>
            <a:endParaRPr lang="en-US" sz="2000" dirty="0" smtClean="0">
              <a:ea typeface="ＭＳ Ｐゴシック" pitchFamily="-108" charset="-128"/>
              <a:sym typeface="Wingdings" pitchFamily="-108" charset="2"/>
            </a:endParaRPr>
          </a:p>
          <a:p>
            <a:pPr lvl="1"/>
            <a:endParaRPr lang="en-US" sz="2000" dirty="0" smtClean="0">
              <a:latin typeface="Arial" pitchFamily="-108" charset="0"/>
              <a:ea typeface="ＭＳ Ｐゴシック" pitchFamily="-108" charset="-128"/>
              <a:sym typeface="Wingdings" pitchFamily="-108" charset="2"/>
            </a:endParaRPr>
          </a:p>
          <a:p>
            <a:pPr lvl="1"/>
            <a:endParaRPr lang="en-US" sz="2000" dirty="0" smtClean="0">
              <a:latin typeface="Arial" pitchFamily="-108" charset="0"/>
              <a:ea typeface="ＭＳ Ｐゴシック" pitchFamily="-108" charset="-128"/>
              <a:sym typeface="Wingdings" pitchFamily="-108" charset="2"/>
            </a:endParaRPr>
          </a:p>
          <a:p>
            <a:pPr lvl="1"/>
            <a:endParaRPr lang="en-US" sz="2000" dirty="0" smtClean="0">
              <a:latin typeface="Arial" pitchFamily="-108" charset="0"/>
              <a:ea typeface="ＭＳ Ｐゴシック" pitchFamily="-108" charset="-128"/>
              <a:sym typeface="Wingdings" pitchFamily="-108" charset="2"/>
            </a:endParaRPr>
          </a:p>
          <a:p>
            <a:pPr lvl="1"/>
            <a:endParaRPr lang="en-US" sz="2000" dirty="0" smtClean="0">
              <a:latin typeface="Arial" pitchFamily="-108" charset="0"/>
              <a:ea typeface="ＭＳ Ｐゴシック" pitchFamily="-108" charset="-128"/>
              <a:sym typeface="Wingdings" pitchFamily="-108" charset="2"/>
            </a:endParaRPr>
          </a:p>
          <a:p>
            <a:pPr lvl="1"/>
            <a:endParaRPr lang="en-US" sz="2000" dirty="0" smtClean="0">
              <a:latin typeface="Arial" pitchFamily="-108" charset="0"/>
              <a:ea typeface="ＭＳ Ｐゴシック" pitchFamily="-108" charset="-128"/>
            </a:endParaRPr>
          </a:p>
        </p:txBody>
      </p:sp>
      <p:pic>
        <p:nvPicPr>
          <p:cNvPr id="7" name="Picture 7" descr="VtxE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2215" y="5981701"/>
            <a:ext cx="7315200" cy="752475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15900" y="28830"/>
            <a:ext cx="8224715" cy="8724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Improvements in Vertex Finding efficiency</a:t>
            </a:r>
            <a:endParaRPr 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/>
          <a:srcRect r="2223"/>
          <a:stretch>
            <a:fillRect/>
          </a:stretch>
        </p:blipFill>
        <p:spPr bwMode="auto">
          <a:xfrm>
            <a:off x="8402638" y="42862"/>
            <a:ext cx="70326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5249" y="44624"/>
            <a:ext cx="7532831" cy="584776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Photon identification efficiency: ~ 85±5% from MC, cross-checked with data  </a:t>
            </a:r>
          </a:p>
          <a:p>
            <a:r>
              <a:rPr lang="en-US" dirty="0" smtClean="0">
                <a:effectLst/>
              </a:rPr>
              <a:t>(Z</a:t>
            </a:r>
            <a:r>
              <a:rPr lang="en-US" dirty="0" smtClean="0">
                <a:effectLst/>
                <a:sym typeface="Wingdings"/>
              </a:rPr>
              <a:t> </a:t>
            </a:r>
            <a:r>
              <a:rPr lang="en-US" dirty="0" err="1" smtClean="0">
                <a:effectLst/>
                <a:sym typeface="Wingdings"/>
              </a:rPr>
              <a:t>ee</a:t>
            </a:r>
            <a:r>
              <a:rPr lang="en-US" dirty="0" smtClean="0">
                <a:effectLst/>
                <a:sym typeface="Wingdings"/>
              </a:rPr>
              <a:t>, Z </a:t>
            </a:r>
            <a:r>
              <a:rPr lang="en-US" dirty="0" err="1" smtClean="0">
                <a:effectLst/>
                <a:sym typeface="Wingdings"/>
              </a:rPr>
              <a:t>ee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γ</a:t>
            </a:r>
            <a:r>
              <a:rPr lang="en-US" dirty="0" smtClean="0">
                <a:effectLst/>
                <a:sym typeface="Wingdings"/>
              </a:rPr>
              <a:t>, 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  <a:sym typeface="Wingdings"/>
              </a:rPr>
              <a:t>μμγ</a:t>
            </a:r>
            <a:r>
              <a:rPr lang="en-US" dirty="0" smtClean="0">
                <a:effectLst/>
                <a:sym typeface="Wingdings"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892" y="1661899"/>
            <a:ext cx="8591415" cy="830997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If the subtraction is not perfect, a residual dependence of the corrected isolation </a:t>
            </a:r>
          </a:p>
          <a:p>
            <a:r>
              <a:rPr lang="en-US" dirty="0">
                <a:effectLst/>
              </a:rPr>
              <a:t>e</a:t>
            </a:r>
            <a:r>
              <a:rPr lang="en-US" dirty="0" smtClean="0">
                <a:effectLst/>
              </a:rPr>
              <a:t>nergy on the bunch position in the train is observed, due to the impact of </a:t>
            </a:r>
            <a:r>
              <a:rPr lang="en-US" dirty="0">
                <a:effectLst/>
              </a:rPr>
              <a:t> pile-up from </a:t>
            </a:r>
            <a:endParaRPr lang="en-US" dirty="0" smtClean="0">
              <a:effectLst/>
            </a:endParaRPr>
          </a:p>
          <a:p>
            <a:r>
              <a:rPr lang="en-US" dirty="0" err="1" smtClean="0">
                <a:effectLst/>
              </a:rPr>
              <a:t>neighbouring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bunches convolved with </a:t>
            </a:r>
            <a:r>
              <a:rPr lang="en-US" dirty="0" smtClean="0">
                <a:effectLst/>
              </a:rPr>
              <a:t>the </a:t>
            </a:r>
            <a:r>
              <a:rPr lang="en-US" dirty="0" err="1" smtClean="0">
                <a:effectLst/>
              </a:rPr>
              <a:t>LAr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calorimeter pulse shape</a:t>
            </a:r>
            <a:r>
              <a:rPr lang="en-US" dirty="0" smtClean="0">
                <a:effectLst/>
              </a:rPr>
              <a:t>.</a:t>
            </a:r>
            <a:endParaRPr lang="en-US" dirty="0"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764704"/>
            <a:ext cx="8521183" cy="830997"/>
          </a:xfrm>
          <a:prstGeom prst="rect">
            <a:avLst/>
          </a:prstGeom>
          <a:solidFill>
            <a:srgbClr val="CC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/>
              </a:rPr>
              <a:t>Photon isolation requirement: E</a:t>
            </a:r>
            <a:r>
              <a:rPr lang="en-US" baseline="-25000" dirty="0" smtClean="0">
                <a:effectLst/>
              </a:rPr>
              <a:t>T </a:t>
            </a:r>
            <a:r>
              <a:rPr lang="en-US" dirty="0" smtClean="0">
                <a:effectLst/>
              </a:rPr>
              <a:t>&lt; 5 </a:t>
            </a:r>
            <a:r>
              <a:rPr lang="en-US" dirty="0" err="1" smtClean="0">
                <a:effectLst/>
              </a:rPr>
              <a:t>GeV</a:t>
            </a:r>
            <a:r>
              <a:rPr lang="en-US" dirty="0" smtClean="0">
                <a:effectLst/>
              </a:rPr>
              <a:t> inside a cone </a:t>
            </a:r>
            <a:r>
              <a:rPr lang="en-US" dirty="0" smtClean="0">
                <a:effectLst/>
                <a:latin typeface="Lucida Grande"/>
                <a:ea typeface="Lucida Grande"/>
                <a:cs typeface="Lucida Grande"/>
              </a:rPr>
              <a:t>Δ</a:t>
            </a:r>
            <a:r>
              <a:rPr lang="en-US" dirty="0" smtClean="0">
                <a:effectLst/>
              </a:rPr>
              <a:t>R &lt; 0.4 around </a:t>
            </a:r>
            <a:r>
              <a:rPr lang="en-US" dirty="0" err="1" smtClean="0">
                <a:effectLst/>
                <a:latin typeface="Lucida Grande"/>
                <a:ea typeface="Lucida Grande"/>
                <a:cs typeface="Lucida Grande"/>
              </a:rPr>
              <a:t>γ</a:t>
            </a:r>
            <a:r>
              <a:rPr lang="en-US" smtClean="0">
                <a:effectLst/>
              </a:rPr>
              <a:t> direction.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  <a:sym typeface="Wingdings"/>
              </a:rPr>
              <a:t>Underlying event and pile-up contribution subtracted using an “ambient energy density” </a:t>
            </a:r>
          </a:p>
          <a:p>
            <a:r>
              <a:rPr lang="en-US" dirty="0" smtClean="0">
                <a:effectLst/>
                <a:sym typeface="Wingdings"/>
              </a:rPr>
              <a:t>determined event-by-event. </a:t>
            </a:r>
          </a:p>
        </p:txBody>
      </p:sp>
      <p:grpSp>
        <p:nvGrpSpPr>
          <p:cNvPr id="4" name="Group 26"/>
          <p:cNvGrpSpPr/>
          <p:nvPr/>
        </p:nvGrpSpPr>
        <p:grpSpPr>
          <a:xfrm>
            <a:off x="107504" y="2592288"/>
            <a:ext cx="8712968" cy="4221088"/>
            <a:chOff x="107504" y="2592288"/>
            <a:chExt cx="8712968" cy="4221088"/>
          </a:xfrm>
        </p:grpSpPr>
        <p:sp>
          <p:nvSpPr>
            <p:cNvPr id="7" name="Rectangle 6"/>
            <p:cNvSpPr/>
            <p:nvPr/>
          </p:nvSpPr>
          <p:spPr bwMode="auto">
            <a:xfrm>
              <a:off x="107504" y="2592288"/>
              <a:ext cx="8712968" cy="4221088"/>
            </a:xfrm>
            <a:prstGeom prst="rect">
              <a:avLst/>
            </a:prstGeom>
            <a:solidFill>
              <a:srgbClr val="99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2" name="Picture 1" descr="Untitled.png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3707904" y="3068960"/>
              <a:ext cx="4743591" cy="354763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179512" y="5164450"/>
              <a:ext cx="3054010" cy="7848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effectLst/>
                </a:rPr>
                <a:t>C</a:t>
              </a:r>
              <a:r>
                <a:rPr lang="en-US" sz="1500" dirty="0" smtClean="0">
                  <a:effectLst/>
                </a:rPr>
                <a:t>alorimeter bipolar pulse shape: </a:t>
              </a:r>
              <a:endParaRPr lang="en-US" sz="1500" dirty="0">
                <a:effectLst/>
              </a:endParaRPr>
            </a:p>
            <a:p>
              <a:r>
                <a:rPr lang="en-US" sz="1500" dirty="0" smtClean="0">
                  <a:effectLst/>
                </a:rPr>
                <a:t>average pile-up is zero over </a:t>
              </a:r>
            </a:p>
            <a:p>
              <a:r>
                <a:rPr lang="en-US" sz="1500" dirty="0" smtClean="0">
                  <a:effectLst/>
                </a:rPr>
                <a:t>~ 600 ns (~12 bunches) 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>
              <a:off x="5076056" y="3068960"/>
              <a:ext cx="0" cy="7920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3823096" y="2617748"/>
              <a:ext cx="3341192" cy="523220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effectLst/>
                </a:rPr>
                <a:t>Beginning of the train: no cancellation </a:t>
              </a:r>
            </a:p>
            <a:p>
              <a:r>
                <a:rPr lang="en-US" sz="1400" dirty="0" smtClean="0">
                  <a:effectLst/>
                </a:rPr>
                <a:t>from previous bunches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flipV="1">
              <a:off x="5292080" y="5517232"/>
              <a:ext cx="0" cy="7920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4409427" y="6237312"/>
              <a:ext cx="2466829" cy="523220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effectLst/>
                </a:rPr>
                <a:t>From 12 bunches inside the </a:t>
              </a:r>
            </a:p>
            <a:p>
              <a:r>
                <a:rPr lang="en-US" sz="1400" dirty="0" smtClean="0">
                  <a:effectLst/>
                </a:rPr>
                <a:t>train: full cancellation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74550" y="6115362"/>
              <a:ext cx="2822201" cy="553998"/>
            </a:xfrm>
            <a:prstGeom prst="rect">
              <a:avLst/>
            </a:prstGeom>
            <a:solidFill>
              <a:srgbClr val="CC0000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rgbClr val="FFFFFF"/>
                  </a:solidFill>
                  <a:effectLst/>
                </a:rPr>
                <a:t>Effect well described by the</a:t>
              </a:r>
            </a:p>
            <a:p>
              <a:r>
                <a:rPr lang="en-US" sz="1500" dirty="0" smtClean="0">
                  <a:solidFill>
                    <a:srgbClr val="FFFFFF"/>
                  </a:solidFill>
                  <a:effectLst/>
                </a:rPr>
                <a:t>(detailed !) ATLAS simulation</a:t>
              </a:r>
            </a:p>
          </p:txBody>
        </p:sp>
      </p:grpSp>
      <p:pic>
        <p:nvPicPr>
          <p:cNvPr id="3" name="Picture 2" descr="Fig11-pulseBarrel.gif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79513" y="2669941"/>
            <a:ext cx="3264421" cy="234323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553200"/>
            <a:ext cx="838200" cy="304800"/>
          </a:xfrm>
        </p:spPr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8626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-108520" y="-10856"/>
            <a:ext cx="9361040" cy="6858000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99592" y="116632"/>
            <a:ext cx="7161936" cy="369332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effectLst/>
              </a:rPr>
              <a:t>After all selections: kinematic cuts, </a:t>
            </a:r>
            <a:r>
              <a:rPr lang="en-US" sz="1800" dirty="0" err="1" smtClean="0">
                <a:effectLst/>
                <a:latin typeface="Lucida Grande"/>
                <a:ea typeface="Lucida Grande"/>
                <a:cs typeface="Lucida Grande"/>
              </a:rPr>
              <a:t>γ</a:t>
            </a:r>
            <a:r>
              <a:rPr lang="en-US" sz="1800" dirty="0">
                <a:effectLst/>
              </a:rPr>
              <a:t> </a:t>
            </a:r>
            <a:r>
              <a:rPr lang="en-US" sz="1800" dirty="0" smtClean="0">
                <a:effectLst/>
              </a:rPr>
              <a:t>identification and isolation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7545" y="764704"/>
            <a:ext cx="6211957" cy="584776"/>
          </a:xfrm>
          <a:prstGeom prst="rect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22489 events with 100 &lt; </a:t>
            </a:r>
            <a:r>
              <a:rPr lang="en-US" dirty="0" err="1" smtClean="0">
                <a:effectLst/>
              </a:rPr>
              <a:t>m</a:t>
            </a:r>
            <a:r>
              <a:rPr lang="en-US" baseline="-25000" dirty="0" err="1" smtClean="0">
                <a:effectLst/>
                <a:latin typeface="Lucida Grande"/>
                <a:ea typeface="Lucida Grande"/>
                <a:cs typeface="Lucida Grande"/>
              </a:rPr>
              <a:t>γγ</a:t>
            </a:r>
            <a:r>
              <a:rPr lang="en-US" dirty="0" smtClean="0">
                <a:effectLst/>
              </a:rPr>
              <a:t> &lt; 160 </a:t>
            </a:r>
            <a:r>
              <a:rPr lang="en-US" dirty="0" err="1" smtClean="0">
                <a:effectLst/>
              </a:rPr>
              <a:t>GeV</a:t>
            </a:r>
            <a:r>
              <a:rPr lang="en-US" dirty="0" smtClean="0">
                <a:effectLst/>
              </a:rPr>
              <a:t> observed in the data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</a:rPr>
              <a:t>expected </a:t>
            </a:r>
            <a:r>
              <a:rPr lang="en-US" dirty="0">
                <a:effectLst/>
              </a:rPr>
              <a:t>signal efficiency: </a:t>
            </a:r>
            <a:r>
              <a:rPr lang="en-US" dirty="0" smtClean="0">
                <a:effectLst/>
              </a:rPr>
              <a:t> ~ </a:t>
            </a:r>
            <a:r>
              <a:rPr lang="en-US" dirty="0">
                <a:effectLst/>
              </a:rPr>
              <a:t>35% for </a:t>
            </a:r>
            <a:r>
              <a:rPr lang="en-US" dirty="0" err="1">
                <a:effectLst/>
              </a:rPr>
              <a:t>m</a:t>
            </a:r>
            <a:r>
              <a:rPr lang="en-US" baseline="-25000" dirty="0" err="1">
                <a:effectLst/>
              </a:rPr>
              <a:t>H</a:t>
            </a:r>
            <a:r>
              <a:rPr lang="en-US" dirty="0">
                <a:effectLst/>
              </a:rPr>
              <a:t>=125 </a:t>
            </a:r>
            <a:r>
              <a:rPr lang="en-US" dirty="0" err="1" smtClean="0">
                <a:effectLst/>
              </a:rPr>
              <a:t>GeV</a:t>
            </a:r>
            <a:endParaRPr lang="en-US" dirty="0"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9952" y="2237963"/>
            <a:ext cx="4890782" cy="830997"/>
          </a:xfrm>
          <a:prstGeom prst="rect">
            <a:avLst/>
          </a:prstGeom>
          <a:solidFill>
            <a:srgbClr val="FFCC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effectLst/>
              </a:rPr>
              <a:t>m</a:t>
            </a:r>
            <a:r>
              <a:rPr lang="en-US" baseline="-25000" dirty="0" err="1" smtClean="0">
                <a:effectLst/>
                <a:latin typeface="Lucida Grande"/>
                <a:ea typeface="Lucida Grande"/>
                <a:cs typeface="Lucida Grande"/>
              </a:rPr>
              <a:t>γγ</a:t>
            </a:r>
            <a:r>
              <a:rPr lang="en-US" dirty="0" smtClean="0">
                <a:effectLst/>
              </a:rPr>
              <a:t> spectrum fit with exponential function for </a:t>
            </a:r>
          </a:p>
          <a:p>
            <a:r>
              <a:rPr lang="en-US" dirty="0" smtClean="0">
                <a:effectLst/>
              </a:rPr>
              <a:t>background plus Crystal Ball + Gaussian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for signal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effectLst/>
              </a:rPr>
              <a:t>background determined directly from data</a:t>
            </a:r>
          </a:p>
        </p:txBody>
      </p:sp>
      <p:grpSp>
        <p:nvGrpSpPr>
          <p:cNvPr id="2" name="Group 14"/>
          <p:cNvGrpSpPr/>
          <p:nvPr/>
        </p:nvGrpSpPr>
        <p:grpSpPr>
          <a:xfrm>
            <a:off x="179647" y="5048633"/>
            <a:ext cx="3988893" cy="1754327"/>
            <a:chOff x="319217" y="5216421"/>
            <a:chExt cx="3988893" cy="1619052"/>
          </a:xfrm>
        </p:grpSpPr>
        <p:sp>
          <p:nvSpPr>
            <p:cNvPr id="7" name="TextBox 6"/>
            <p:cNvSpPr txBox="1"/>
            <p:nvPr/>
          </p:nvSpPr>
          <p:spPr>
            <a:xfrm>
              <a:off x="319217" y="5216421"/>
              <a:ext cx="3988893" cy="1619052"/>
            </a:xfrm>
            <a:prstGeom prst="rect">
              <a:avLst/>
            </a:prstGeom>
            <a:solidFill>
              <a:srgbClr val="FFCC99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effectLst/>
                </a:rPr>
                <a:t>Main systematic uncertainties</a:t>
              </a:r>
            </a:p>
            <a:p>
              <a:endParaRPr lang="en-US" dirty="0" smtClean="0">
                <a:effectLst/>
              </a:endParaRPr>
            </a:p>
            <a:p>
              <a:r>
                <a:rPr lang="en-US" dirty="0" smtClean="0">
                  <a:effectLst/>
                </a:rPr>
                <a:t>Expected signal yield    : ~ 20%</a:t>
              </a:r>
            </a:p>
            <a:p>
              <a:r>
                <a:rPr lang="en-US" dirty="0" smtClean="0">
                  <a:effectLst/>
                </a:rPr>
                <a:t>H</a:t>
              </a:r>
              <a:r>
                <a:rPr lang="en-US" dirty="0" smtClean="0">
                  <a:effectLst/>
                  <a:sym typeface="Wingdings"/>
                </a:rPr>
                <a:t> </a:t>
              </a:r>
              <a:r>
                <a:rPr lang="en-US" dirty="0" err="1" smtClean="0"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γγ</a:t>
              </a:r>
              <a:r>
                <a:rPr lang="en-US" dirty="0" smtClean="0"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 </a:t>
              </a:r>
              <a:r>
                <a:rPr lang="en-US" dirty="0" smtClean="0">
                  <a:effectLst/>
                  <a:sym typeface="Wingdings"/>
                </a:rPr>
                <a:t>mass resolution : ~ 14%</a:t>
              </a:r>
            </a:p>
            <a:p>
              <a:r>
                <a:rPr lang="en-US" dirty="0">
                  <a:effectLst/>
                </a:rPr>
                <a:t>H</a:t>
              </a:r>
              <a:r>
                <a:rPr lang="en-US" dirty="0">
                  <a:effectLst/>
                  <a:sym typeface="Wingdings"/>
                </a:rPr>
                <a:t> </a:t>
              </a:r>
              <a:r>
                <a:rPr lang="en-US" dirty="0" err="1"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γγ</a:t>
              </a:r>
              <a:r>
                <a:rPr lang="en-US" dirty="0">
                  <a:effectLst/>
                  <a:latin typeface="Lucida Grande"/>
                  <a:ea typeface="Lucida Grande"/>
                  <a:cs typeface="Lucida Grande"/>
                  <a:sym typeface="Wingdings"/>
                </a:rPr>
                <a:t> </a:t>
              </a:r>
              <a:r>
                <a:rPr lang="en-US" dirty="0" err="1" smtClean="0">
                  <a:effectLst/>
                  <a:sym typeface="Wingdings"/>
                </a:rPr>
                <a:t>p</a:t>
              </a:r>
              <a:r>
                <a:rPr lang="en-US" baseline="-25000" dirty="0" err="1" smtClean="0">
                  <a:effectLst/>
                  <a:sym typeface="Wingdings"/>
                </a:rPr>
                <a:t>T</a:t>
              </a:r>
              <a:r>
                <a:rPr lang="en-US" dirty="0" smtClean="0">
                  <a:effectLst/>
                  <a:sym typeface="Wingdings"/>
                </a:rPr>
                <a:t> modeling       : ~ 8% </a:t>
              </a:r>
            </a:p>
            <a:p>
              <a:r>
                <a:rPr lang="en-US" dirty="0" smtClean="0">
                  <a:effectLst/>
                  <a:sym typeface="Wingdings"/>
                </a:rPr>
                <a:t>Background modeling    : ±0.1-5.6 events</a:t>
              </a:r>
              <a:endParaRPr lang="en-US" sz="1500" dirty="0" smtClean="0">
                <a:effectLst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319217" y="5561945"/>
              <a:ext cx="396044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5" name="Picture 4" descr="Untitled 2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79512" y="1464348"/>
            <a:ext cx="3824139" cy="354882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" name="Picture 11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520075" y="3933056"/>
            <a:ext cx="3084373" cy="285444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5436096" y="3717032"/>
            <a:ext cx="3240360" cy="523220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/>
              </a:rPr>
              <a:t>Systematic uncertainties on </a:t>
            </a:r>
          </a:p>
          <a:p>
            <a:r>
              <a:rPr lang="en-US" sz="1400" dirty="0" smtClean="0">
                <a:effectLst/>
              </a:rPr>
              <a:t>signal expectation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58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the last few months of 2011…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 and CMS collaborations worked very hard to </a:t>
            </a:r>
            <a:r>
              <a:rPr lang="en-US" dirty="0" err="1" smtClean="0"/>
              <a:t>analyse</a:t>
            </a:r>
            <a:r>
              <a:rPr lang="en-US" dirty="0" smtClean="0"/>
              <a:t> the full 2011 datasets:</a:t>
            </a:r>
          </a:p>
          <a:p>
            <a:pPr lvl="1"/>
            <a:r>
              <a:rPr lang="en-US" dirty="0" smtClean="0"/>
              <a:t>ATLAS: updated the most sensitive channels in the best motivated and not-yet excluded low mass region: H</a:t>
            </a:r>
            <a:r>
              <a:rPr lang="en-US" dirty="0" smtClean="0">
                <a:sym typeface="Wingdings"/>
              </a:rPr>
              <a:t>γγ (4.9 fb</a:t>
            </a:r>
            <a:r>
              <a:rPr lang="en-US" baseline="30000" dirty="0" smtClean="0">
                <a:sym typeface="Wingdings"/>
              </a:rPr>
              <a:t>-1</a:t>
            </a:r>
            <a:r>
              <a:rPr lang="en-US" dirty="0" smtClean="0">
                <a:sym typeface="Wingdings"/>
              </a:rPr>
              <a:t>); HZZ</a:t>
            </a:r>
            <a:r>
              <a:rPr lang="en-US" baseline="30000" dirty="0" smtClean="0">
                <a:sym typeface="Wingdings"/>
              </a:rPr>
              <a:t>(*)</a:t>
            </a:r>
            <a:r>
              <a:rPr lang="en-US" dirty="0" smtClean="0">
                <a:sym typeface="Wingdings"/>
              </a:rPr>
              <a:t>4l (4.8 fb</a:t>
            </a:r>
            <a:r>
              <a:rPr lang="en-US" baseline="30000" dirty="0" smtClean="0">
                <a:sym typeface="Wingdings"/>
              </a:rPr>
              <a:t>-1</a:t>
            </a:r>
            <a:r>
              <a:rPr lang="en-US" dirty="0" smtClean="0">
                <a:sym typeface="Wingdings"/>
              </a:rPr>
              <a:t>); HWW</a:t>
            </a:r>
            <a:r>
              <a:rPr lang="en-US" baseline="30000" dirty="0" smtClean="0">
                <a:sym typeface="Wingdings"/>
              </a:rPr>
              <a:t>(*)</a:t>
            </a:r>
            <a:r>
              <a:rPr lang="en-US" dirty="0" err="1" smtClean="0">
                <a:sym typeface="Wingdings"/>
              </a:rPr>
              <a:t>lνlν</a:t>
            </a:r>
            <a:r>
              <a:rPr lang="en-US" dirty="0" smtClean="0">
                <a:sym typeface="Wingdings"/>
              </a:rPr>
              <a:t> (2.1 fb</a:t>
            </a:r>
            <a:r>
              <a:rPr lang="en-US" baseline="30000" dirty="0" smtClean="0">
                <a:sym typeface="Wingdings"/>
              </a:rPr>
              <a:t>-1</a:t>
            </a:r>
            <a:r>
              <a:rPr lang="en-US" dirty="0" smtClean="0">
                <a:sym typeface="Wingdings"/>
              </a:rPr>
              <a:t>);</a:t>
            </a:r>
          </a:p>
          <a:p>
            <a:pPr lvl="1"/>
            <a:r>
              <a:rPr lang="en-US" dirty="0" smtClean="0">
                <a:sym typeface="Wingdings"/>
              </a:rPr>
              <a:t>CMS: updated all channels considered for physics analysis during last summer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180528" y="-27384"/>
            <a:ext cx="9433048" cy="6885384"/>
          </a:xfrm>
          <a:prstGeom prst="rect">
            <a:avLst/>
          </a:prstGeom>
          <a:solidFill>
            <a:srgbClr val="8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740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05800" y="6553200"/>
            <a:ext cx="838200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1E17EE3-F523-7945-ACBA-F7547367007F}" type="slidenum">
              <a:rPr lang="en-US" sz="1200">
                <a:solidFill>
                  <a:schemeClr val="tx2"/>
                </a:solidFill>
                <a:effectLst/>
              </a:rPr>
              <a:pPr/>
              <a:t>60</a:t>
            </a:fld>
            <a:endParaRPr lang="en-US" sz="1200" dirty="0">
              <a:solidFill>
                <a:schemeClr val="tx2"/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4858" y="116632"/>
            <a:ext cx="6879257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effectLst/>
              </a:rPr>
              <a:t>Consistency of the data with the background-only expectation</a:t>
            </a:r>
          </a:p>
        </p:txBody>
      </p:sp>
      <p:grpSp>
        <p:nvGrpSpPr>
          <p:cNvPr id="2" name="Group 4"/>
          <p:cNvGrpSpPr/>
          <p:nvPr/>
        </p:nvGrpSpPr>
        <p:grpSpPr>
          <a:xfrm>
            <a:off x="61516" y="4437112"/>
            <a:ext cx="8830964" cy="1735362"/>
            <a:chOff x="61516" y="4645966"/>
            <a:chExt cx="8830964" cy="1735362"/>
          </a:xfrm>
        </p:grpSpPr>
        <p:grpSp>
          <p:nvGrpSpPr>
            <p:cNvPr id="5" name="Group 1"/>
            <p:cNvGrpSpPr/>
            <p:nvPr/>
          </p:nvGrpSpPr>
          <p:grpSpPr>
            <a:xfrm>
              <a:off x="1619672" y="4645966"/>
              <a:ext cx="7272808" cy="1735362"/>
              <a:chOff x="467544" y="4746630"/>
              <a:chExt cx="7272808" cy="1735362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154999" y="4746630"/>
                <a:ext cx="5505233" cy="338554"/>
              </a:xfrm>
              <a:prstGeom prst="rect">
                <a:avLst/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effectLst/>
                  </a:rPr>
                  <a:t>Maximum deviations from background-only expectations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67544" y="5157192"/>
                <a:ext cx="7272808" cy="1323439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>
                    <a:effectLst/>
                  </a:rPr>
                  <a:t>m</a:t>
                </a:r>
                <a:r>
                  <a:rPr lang="en-US" baseline="-25000" dirty="0" err="1" smtClean="0">
                    <a:effectLst/>
                  </a:rPr>
                  <a:t>H</a:t>
                </a:r>
                <a:r>
                  <a:rPr lang="en-US" dirty="0" smtClean="0">
                    <a:effectLst/>
                  </a:rPr>
                  <a:t> (</a:t>
                </a:r>
                <a:r>
                  <a:rPr lang="en-US" dirty="0" err="1" smtClean="0">
                    <a:effectLst/>
                  </a:rPr>
                  <a:t>GeV</a:t>
                </a:r>
                <a:r>
                  <a:rPr lang="en-US" dirty="0" smtClean="0">
                    <a:effectLst/>
                  </a:rPr>
                  <a:t>)    Local (global) p</a:t>
                </a:r>
                <a:r>
                  <a:rPr lang="en-US" baseline="-25000" dirty="0" smtClean="0">
                    <a:effectLst/>
                  </a:rPr>
                  <a:t>0</a:t>
                </a:r>
                <a:r>
                  <a:rPr lang="en-US" dirty="0" smtClean="0">
                    <a:effectLst/>
                  </a:rPr>
                  <a:t>  Local significance   Expected from SM </a:t>
                </a:r>
                <a:r>
                  <a:rPr lang="en-US" dirty="0">
                    <a:effectLst/>
                  </a:rPr>
                  <a:t>Higgs </a:t>
                </a:r>
              </a:p>
              <a:p>
                <a:r>
                  <a:rPr lang="en-US" dirty="0">
                    <a:effectLst/>
                  </a:rPr>
                  <a:t>                 </a:t>
                </a:r>
              </a:p>
              <a:p>
                <a:r>
                  <a:rPr lang="en-US" dirty="0" smtClean="0">
                    <a:effectLst/>
                  </a:rPr>
                  <a:t>125               1.8% (~50%)            2.1 </a:t>
                </a:r>
                <a:r>
                  <a:rPr lang="en-US" dirty="0" err="1">
                    <a:effectLst/>
                    <a:latin typeface="Lucida Grande"/>
                    <a:ea typeface="Lucida Grande"/>
                    <a:cs typeface="Lucida Grande"/>
                  </a:rPr>
                  <a:t>σ</a:t>
                </a:r>
                <a:r>
                  <a:rPr lang="en-US" dirty="0">
                    <a:effectLst/>
                    <a:latin typeface="Lucida Grande"/>
                    <a:ea typeface="Lucida Grande"/>
                    <a:cs typeface="Lucida Grande"/>
                  </a:rPr>
                  <a:t> </a:t>
                </a:r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                  1.4</a:t>
                </a:r>
                <a:r>
                  <a:rPr lang="en-US" dirty="0" smtClean="0">
                    <a:effectLst/>
                    <a:latin typeface="Lucida Grande"/>
                    <a:ea typeface="Lucida Grande"/>
                    <a:cs typeface="Lucida Grande"/>
                  </a:rPr>
                  <a:t>σ</a:t>
                </a:r>
                <a:r>
                  <a:rPr lang="en-US" dirty="0" smtClean="0">
                    <a:effectLst/>
                  </a:rPr>
                  <a:t> </a:t>
                </a:r>
              </a:p>
              <a:p>
                <a:r>
                  <a:rPr lang="en-US" dirty="0" smtClean="0">
                    <a:effectLst/>
                  </a:rPr>
                  <a:t>244              1.1%  </a:t>
                </a:r>
                <a:r>
                  <a:rPr lang="en-US" dirty="0" smtClean="0">
                    <a:effectLst/>
                    <a:sym typeface="Wingdings"/>
                  </a:rPr>
                  <a:t>(~50%)            </a:t>
                </a:r>
                <a:r>
                  <a:rPr lang="en-US" dirty="0" smtClean="0">
                    <a:effectLst/>
                    <a:latin typeface="+mj-lt"/>
                  </a:rPr>
                  <a:t>2.3 </a:t>
                </a:r>
                <a:r>
                  <a:rPr lang="en-US" dirty="0" err="1" smtClean="0">
                    <a:effectLst/>
                    <a:latin typeface="+mj-lt"/>
                    <a:ea typeface="Lucida Grande"/>
                    <a:cs typeface="Lucida Grande"/>
                  </a:rPr>
                  <a:t>σ</a:t>
                </a:r>
                <a:r>
                  <a:rPr lang="en-US" dirty="0" smtClean="0">
                    <a:effectLst/>
                    <a:latin typeface="+mj-lt"/>
                    <a:ea typeface="Lucida Grande"/>
                    <a:cs typeface="Lucida Grande"/>
                  </a:rPr>
                  <a:t>                    </a:t>
                </a:r>
                <a:r>
                  <a:rPr lang="en-US" dirty="0" smtClean="0">
                    <a:effectLst/>
                    <a:latin typeface="Comic Sans MS"/>
                    <a:ea typeface="Lucida Grande"/>
                    <a:cs typeface="Lucida Grande"/>
                  </a:rPr>
                  <a:t>3.2</a:t>
                </a:r>
                <a:r>
                  <a:rPr lang="en-US" dirty="0" smtClean="0">
                    <a:effectLst/>
                    <a:latin typeface="Lucida Grande"/>
                    <a:ea typeface="Lucida Grande"/>
                    <a:cs typeface="Lucida Grande"/>
                  </a:rPr>
                  <a:t>σ   </a:t>
                </a:r>
              </a:p>
              <a:p>
                <a:r>
                  <a:rPr lang="en-US" dirty="0" smtClean="0">
                    <a:effectLst/>
                    <a:latin typeface="Comic Sans MS"/>
                    <a:ea typeface="Lucida Grande"/>
                    <a:cs typeface="Lucida Grande"/>
                  </a:rPr>
                  <a:t>500              1.4% (~50%)            </a:t>
                </a:r>
                <a:r>
                  <a:rPr lang="en-US" dirty="0" smtClean="0">
                    <a:effectLst/>
                    <a:latin typeface="+mj-lt"/>
                  </a:rPr>
                  <a:t>2.2 </a:t>
                </a:r>
                <a:r>
                  <a:rPr lang="en-US" dirty="0" err="1">
                    <a:effectLst/>
                    <a:latin typeface="+mj-lt"/>
                    <a:ea typeface="Lucida Grande"/>
                    <a:cs typeface="Lucida Grande"/>
                  </a:rPr>
                  <a:t>σ</a:t>
                </a:r>
                <a:r>
                  <a:rPr lang="en-US" dirty="0">
                    <a:effectLst/>
                    <a:latin typeface="+mj-lt"/>
                    <a:ea typeface="Lucida Grande"/>
                    <a:cs typeface="Lucida Grande"/>
                  </a:rPr>
                  <a:t> </a:t>
                </a:r>
                <a:r>
                  <a:rPr lang="en-US" dirty="0">
                    <a:effectLst/>
                    <a:latin typeface="+mj-lt"/>
                  </a:rPr>
                  <a:t> </a:t>
                </a:r>
                <a:r>
                  <a:rPr lang="en-US" dirty="0" smtClean="0">
                    <a:effectLst/>
                    <a:latin typeface="+mj-lt"/>
                  </a:rPr>
                  <a:t>       </a:t>
                </a:r>
                <a:r>
                  <a:rPr lang="en-US" dirty="0" smtClean="0">
                    <a:effectLst/>
                    <a:latin typeface="+mj-lt"/>
                    <a:ea typeface="Lucida Grande"/>
                    <a:cs typeface="Lucida Grande"/>
                  </a:rPr>
                  <a:t>           </a:t>
                </a:r>
                <a:r>
                  <a:rPr lang="en-US" dirty="0">
                    <a:effectLst/>
                    <a:latin typeface="Comic Sans MS"/>
                    <a:ea typeface="Lucida Grande"/>
                    <a:cs typeface="Lucida Grande"/>
                  </a:rPr>
                  <a:t> </a:t>
                </a:r>
                <a:r>
                  <a:rPr lang="en-US" dirty="0" smtClean="0">
                    <a:effectLst/>
                    <a:latin typeface="Comic Sans MS"/>
                    <a:ea typeface="Lucida Grande"/>
                    <a:cs typeface="Lucida Grande"/>
                  </a:rPr>
                  <a:t>1.5</a:t>
                </a:r>
                <a:r>
                  <a:rPr lang="en-US" dirty="0">
                    <a:effectLst/>
                    <a:latin typeface="Lucida Grande"/>
                    <a:ea typeface="Lucida Grande"/>
                    <a:cs typeface="Lucida Grande"/>
                  </a:rPr>
                  <a:t>σ    </a:t>
                </a:r>
                <a:endParaRPr lang="en-US" dirty="0" smtClean="0">
                  <a:effectLst/>
                  <a:latin typeface="Comic Sans MS"/>
                  <a:ea typeface="Lucida Grande"/>
                  <a:cs typeface="Lucida Grande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 bwMode="auto">
              <a:xfrm>
                <a:off x="467544" y="5517232"/>
                <a:ext cx="727280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1547664" y="5157192"/>
                <a:ext cx="0" cy="13248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 bwMode="auto">
              <a:xfrm>
                <a:off x="3203848" y="5157192"/>
                <a:ext cx="0" cy="13248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" name="Straight Connector 13"/>
              <p:cNvCxnSpPr/>
              <p:nvPr/>
            </p:nvCxnSpPr>
            <p:spPr bwMode="auto">
              <a:xfrm>
                <a:off x="5004048" y="5157192"/>
                <a:ext cx="0" cy="13248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8" name="Straight Arrow Connector 7"/>
            <p:cNvCxnSpPr/>
            <p:nvPr/>
          </p:nvCxnSpPr>
          <p:spPr bwMode="auto">
            <a:xfrm>
              <a:off x="1115616" y="5949280"/>
              <a:ext cx="576064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4" name="TextBox 23"/>
            <p:cNvSpPr txBox="1"/>
            <p:nvPr/>
          </p:nvSpPr>
          <p:spPr>
            <a:xfrm>
              <a:off x="61516" y="5427221"/>
              <a:ext cx="1270124" cy="954107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effectLst/>
                  <a:latin typeface="Comic Sans MS"/>
                  <a:ea typeface="Lucida Grande"/>
                  <a:cs typeface="Lucida Grande"/>
                </a:rPr>
                <a:t>Excluded at </a:t>
              </a:r>
              <a:endParaRPr lang="en-US" sz="1400" dirty="0" smtClean="0">
                <a:effectLst/>
                <a:latin typeface="Comic Sans MS"/>
                <a:ea typeface="Lucida Grande"/>
                <a:cs typeface="Lucida Grande"/>
              </a:endParaRPr>
            </a:p>
            <a:p>
              <a:r>
                <a:rPr lang="en-US" sz="1400" dirty="0" smtClean="0">
                  <a:effectLst/>
                  <a:latin typeface="Comic Sans MS"/>
                  <a:ea typeface="Lucida Grande"/>
                  <a:cs typeface="Lucida Grande"/>
                </a:rPr>
                <a:t>95</a:t>
              </a:r>
              <a:r>
                <a:rPr lang="en-US" sz="1400" dirty="0">
                  <a:effectLst/>
                  <a:latin typeface="Comic Sans MS"/>
                  <a:ea typeface="Lucida Grande"/>
                  <a:cs typeface="Lucida Grande"/>
                </a:rPr>
                <a:t>% C.L. by </a:t>
              </a:r>
              <a:r>
                <a:rPr lang="en-US" sz="1400" dirty="0" smtClean="0">
                  <a:effectLst/>
                  <a:latin typeface="Comic Sans MS"/>
                  <a:ea typeface="Lucida Grande"/>
                  <a:cs typeface="Lucida Grande"/>
                </a:rPr>
                <a:t> </a:t>
              </a:r>
            </a:p>
            <a:p>
              <a:r>
                <a:rPr lang="en-US" sz="1400" dirty="0" smtClean="0">
                  <a:effectLst/>
                  <a:latin typeface="Comic Sans MS"/>
                  <a:ea typeface="Lucida Grande"/>
                  <a:cs typeface="Lucida Grande"/>
                </a:rPr>
                <a:t>ATLAS</a:t>
              </a:r>
              <a:r>
                <a:rPr lang="en-US" sz="1400" dirty="0">
                  <a:effectLst/>
                  <a:latin typeface="Comic Sans MS"/>
                  <a:ea typeface="Lucida Grande"/>
                  <a:cs typeface="Lucida Grande"/>
                </a:rPr>
                <a:t>+CMS </a:t>
              </a:r>
              <a:endParaRPr lang="en-US" sz="1400" dirty="0" smtClean="0">
                <a:effectLst/>
                <a:latin typeface="Comic Sans MS"/>
                <a:ea typeface="Lucida Grande"/>
                <a:cs typeface="Lucida Grande"/>
              </a:endParaRPr>
            </a:p>
            <a:p>
              <a:r>
                <a:rPr lang="en-US" sz="1400" dirty="0" smtClean="0">
                  <a:effectLst/>
                  <a:latin typeface="Comic Sans MS"/>
                  <a:ea typeface="Lucida Grande"/>
                  <a:cs typeface="Lucida Grande"/>
                </a:rPr>
                <a:t>combination</a:t>
              </a:r>
              <a:endParaRPr lang="en-US" sz="1400" dirty="0">
                <a:effectLst/>
                <a:latin typeface="Comic Sans MS"/>
                <a:ea typeface="Lucida Grande"/>
                <a:cs typeface="Lucida Grande"/>
              </a:endParaRPr>
            </a:p>
          </p:txBody>
        </p:sp>
      </p:grpSp>
      <p:pic>
        <p:nvPicPr>
          <p:cNvPr id="3" name="Picture 2" descr="Untitled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23528" y="692696"/>
            <a:ext cx="7670686" cy="345498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555776" y="6237312"/>
            <a:ext cx="2367593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/>
              </a:rPr>
              <a:t>LEE estimated over </a:t>
            </a:r>
          </a:p>
          <a:p>
            <a:r>
              <a:rPr lang="en-US" sz="1400" dirty="0" smtClean="0">
                <a:effectLst/>
              </a:rPr>
              <a:t>mass </a:t>
            </a:r>
            <a:r>
              <a:rPr lang="en-US" sz="1400" dirty="0">
                <a:effectLst/>
              </a:rPr>
              <a:t>r</a:t>
            </a:r>
            <a:r>
              <a:rPr lang="en-US" sz="1400" dirty="0" smtClean="0">
                <a:effectLst/>
              </a:rPr>
              <a:t>ange: 110-600 </a:t>
            </a:r>
            <a:r>
              <a:rPr lang="en-US" sz="1400" dirty="0" err="1" smtClean="0">
                <a:effectLst/>
              </a:rPr>
              <a:t>GeV</a:t>
            </a:r>
            <a:r>
              <a:rPr lang="en-US" sz="1400" dirty="0" smtClean="0">
                <a:effectLst/>
              </a:rPr>
              <a:t> 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273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476672"/>
            <a:ext cx="9144000" cy="554309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60095" y="44624"/>
            <a:ext cx="5847499" cy="369332"/>
          </a:xfrm>
          <a:prstGeom prst="rect">
            <a:avLst/>
          </a:prstGeom>
          <a:solidFill>
            <a:srgbClr val="FFCC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effectLst/>
                <a:sym typeface="Wingdings"/>
              </a:rPr>
              <a:t>Micro-summary of present Higgs searches in ATLAS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4640" y="5910371"/>
            <a:ext cx="8520281" cy="830997"/>
          </a:xfrm>
          <a:prstGeom prst="rect">
            <a:avLst/>
          </a:prstGeom>
          <a:solidFill>
            <a:srgbClr val="CCFF99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>
                <a:effectLst/>
                <a:sym typeface="Wingdings"/>
              </a:rPr>
              <a:t>B</a:t>
            </a:r>
            <a:r>
              <a:rPr lang="en-US" dirty="0" smtClean="0">
                <a:effectLst/>
                <a:sym typeface="Wingdings"/>
              </a:rPr>
              <a:t>ased on (conservative) cut-based selections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effectLst/>
                <a:sym typeface="Wingdings"/>
              </a:rPr>
              <a:t>Large and sometimes not well-known backgrounds estimated mostly with data-driven </a:t>
            </a:r>
          </a:p>
          <a:p>
            <a:r>
              <a:rPr lang="en-US" dirty="0">
                <a:effectLst/>
                <a:sym typeface="Wingdings"/>
              </a:rPr>
              <a:t> </a:t>
            </a:r>
            <a:r>
              <a:rPr lang="en-US" dirty="0" smtClean="0">
                <a:effectLst/>
                <a:sym typeface="Wingdings"/>
              </a:rPr>
              <a:t>    techniques using signal-free control regions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251520" y="3429000"/>
            <a:ext cx="8712968" cy="936104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51520" y="1484784"/>
            <a:ext cx="8712968" cy="576064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680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693" y="990601"/>
            <a:ext cx="844061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826477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sz="4400" b="1" kern="0" dirty="0" smtClean="0">
                <a:solidFill>
                  <a:srgbClr val="184B81"/>
                </a:solidFill>
                <a:latin typeface="Arial"/>
                <a:ea typeface="ＭＳ Ｐゴシック" pitchFamily="-107" charset="-128"/>
                <a:cs typeface="Arial"/>
              </a:rPr>
              <a:t>CMS Analyses</a:t>
            </a:r>
            <a:endParaRPr lang="en-US" sz="4400" b="1" kern="0" dirty="0">
              <a:solidFill>
                <a:srgbClr val="184B81"/>
              </a:solidFill>
              <a:latin typeface="Arial"/>
              <a:ea typeface="ＭＳ Ｐゴシック" pitchFamily="-107" charset="-128"/>
              <a:cs typeface="Arial"/>
            </a:endParaRPr>
          </a:p>
        </p:txBody>
      </p:sp>
      <p:sp>
        <p:nvSpPr>
          <p:cNvPr id="9" name="Donut 8"/>
          <p:cNvSpPr/>
          <p:nvPr/>
        </p:nvSpPr>
        <p:spPr bwMode="auto">
          <a:xfrm>
            <a:off x="7315200" y="1676400"/>
            <a:ext cx="1336431" cy="609600"/>
          </a:xfrm>
          <a:prstGeom prst="donut">
            <a:avLst>
              <a:gd name="adj" fmla="val 7371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>
              <a:latin typeface="Helvetica" pitchFamily="-107" charset="0"/>
              <a:ea typeface="+mn-ea"/>
              <a:cs typeface="+mn-cs"/>
            </a:endParaRPr>
          </a:p>
        </p:txBody>
      </p:sp>
      <p:sp>
        <p:nvSpPr>
          <p:cNvPr id="10" name="Donut 9"/>
          <p:cNvSpPr/>
          <p:nvPr/>
        </p:nvSpPr>
        <p:spPr bwMode="auto">
          <a:xfrm>
            <a:off x="7315200" y="3048000"/>
            <a:ext cx="1336431" cy="609600"/>
          </a:xfrm>
          <a:prstGeom prst="donut">
            <a:avLst>
              <a:gd name="adj" fmla="val 7371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>
              <a:latin typeface="Helvetica" pitchFamily="-107" charset="0"/>
              <a:ea typeface="+mn-ea"/>
              <a:cs typeface="+mn-cs"/>
            </a:endParaRPr>
          </a:p>
        </p:txBody>
      </p:sp>
      <p:sp>
        <p:nvSpPr>
          <p:cNvPr id="27654" name="TextBox 10"/>
          <p:cNvSpPr txBox="1">
            <a:spLocks noChangeArrowheads="1"/>
          </p:cNvSpPr>
          <p:nvPr/>
        </p:nvSpPr>
        <p:spPr bwMode="auto">
          <a:xfrm>
            <a:off x="69362" y="5278438"/>
            <a:ext cx="89877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FF0000"/>
                </a:solidFill>
              </a:rPr>
              <a:t>All 8 analyses yielded a preliminary result to be shown today, </a:t>
            </a:r>
          </a:p>
          <a:p>
            <a:pPr eaLnBrk="0" hangingPunct="0"/>
            <a:r>
              <a:rPr lang="en-US" sz="2400" b="1" dirty="0">
                <a:solidFill>
                  <a:srgbClr val="FF0000"/>
                </a:solidFill>
              </a:rPr>
              <a:t>and contributed to the CMS combination documented in HIG-011-32.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1100"/>
            <a:ext cx="5353050" cy="53721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Very simple signature (and analysis)</a:t>
            </a:r>
          </a:p>
          <a:p>
            <a:r>
              <a:rPr lang="en-US" dirty="0" smtClean="0"/>
              <a:t>Photon identification based both on lateral and longitudinal segmentation of the Electromagnetic calorimeter</a:t>
            </a:r>
          </a:p>
          <a:p>
            <a:r>
              <a:rPr lang="en-US" dirty="0" smtClean="0"/>
              <a:t>Two high-quality isolated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photons</a:t>
            </a:r>
          </a:p>
          <a:p>
            <a:pPr lvl="1"/>
            <a:r>
              <a:rPr lang="en-US" dirty="0" smtClean="0"/>
              <a:t> </a:t>
            </a:r>
            <a:r>
              <a:rPr lang="en-US" sz="2703" dirty="0" smtClean="0"/>
              <a:t>p</a:t>
            </a:r>
            <a:r>
              <a:rPr lang="en-US" sz="2703" baseline="-25000" dirty="0" smtClean="0"/>
              <a:t>T1</a:t>
            </a:r>
            <a:r>
              <a:rPr lang="en-US" sz="2703" dirty="0" smtClean="0"/>
              <a:t> &gt; 40 </a:t>
            </a:r>
            <a:r>
              <a:rPr lang="en-US" sz="2703" dirty="0" err="1" smtClean="0"/>
              <a:t>GeV</a:t>
            </a:r>
            <a:r>
              <a:rPr lang="en-US" sz="2703" dirty="0" smtClean="0"/>
              <a:t>;   p</a:t>
            </a:r>
            <a:r>
              <a:rPr lang="en-US" sz="2703" baseline="-25000" dirty="0" smtClean="0"/>
              <a:t>T2</a:t>
            </a:r>
            <a:r>
              <a:rPr lang="en-US" sz="2703" dirty="0" smtClean="0"/>
              <a:t> &gt; 25 </a:t>
            </a:r>
            <a:r>
              <a:rPr lang="en-US" sz="2703" dirty="0" err="1" smtClean="0"/>
              <a:t>GeV</a:t>
            </a:r>
            <a:endParaRPr lang="en-US" sz="2703" dirty="0" smtClean="0"/>
          </a:p>
          <a:p>
            <a:pPr lvl="1"/>
            <a:r>
              <a:rPr lang="en-US" sz="2703" dirty="0" smtClean="0"/>
              <a:t>  |η</a:t>
            </a:r>
            <a:r>
              <a:rPr lang="en-US" sz="2703" baseline="-25000" dirty="0" smtClean="0"/>
              <a:t>12</a:t>
            </a:r>
            <a:r>
              <a:rPr lang="en-US" sz="2703" dirty="0" smtClean="0"/>
              <a:t>| &lt; 1.37 and 1.52 &lt; |η</a:t>
            </a:r>
            <a:r>
              <a:rPr lang="en-US" sz="2703" baseline="-25000" dirty="0" smtClean="0"/>
              <a:t>12</a:t>
            </a:r>
            <a:r>
              <a:rPr lang="en-US" sz="2703" dirty="0" smtClean="0"/>
              <a:t>| &lt;2.37 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96838" cy="906462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γγ – event selection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3050" y="1359340"/>
            <a:ext cx="2400300" cy="24316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050" y="3940259"/>
            <a:ext cx="2400300" cy="24160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12939" y="3409390"/>
            <a:ext cx="1188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preshower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812939" y="1632500"/>
            <a:ext cx="121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Sampling 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00239" y="2237728"/>
            <a:ext cx="121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Sampling 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12939" y="2754868"/>
            <a:ext cx="121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Sampling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779516" y="4567358"/>
            <a:ext cx="13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Spring 2011 data</a:t>
            </a:r>
            <a:endParaRPr lang="en-US" i="1" dirty="0"/>
          </a:p>
        </p:txBody>
      </p:sp>
      <p:grpSp>
        <p:nvGrpSpPr>
          <p:cNvPr id="2" name="Group 20"/>
          <p:cNvGrpSpPr/>
          <p:nvPr/>
        </p:nvGrpSpPr>
        <p:grpSpPr>
          <a:xfrm>
            <a:off x="8231784" y="91731"/>
            <a:ext cx="801630" cy="1575309"/>
            <a:chOff x="8320088" y="11141"/>
            <a:chExt cx="801630" cy="1575309"/>
          </a:xfrm>
        </p:grpSpPr>
        <p:pic>
          <p:nvPicPr>
            <p:cNvPr id="22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320088" y="11141"/>
              <a:ext cx="801630" cy="14064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3" name="TextBox 22"/>
            <p:cNvSpPr txBox="1"/>
            <p:nvPr/>
          </p:nvSpPr>
          <p:spPr>
            <a:xfrm>
              <a:off x="8342370" y="1217118"/>
              <a:ext cx="7673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90"/>
                  </a:solidFill>
                </a:rPr>
                <a:t>ATLAS</a:t>
              </a:r>
              <a:endParaRPr lang="en-US" b="1" dirty="0">
                <a:solidFill>
                  <a:srgbClr val="000090"/>
                </a:solidFill>
              </a:endParaRPr>
            </a:p>
          </p:txBody>
        </p:sp>
      </p:grp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1/22/11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311-6CD2-EF4D-B099-54AA70497E3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Nisati, the first two years of physics at the LHC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6890</TotalTime>
  <Words>6504</Words>
  <Application>Microsoft Macintosh PowerPoint</Application>
  <PresentationFormat>On-screen Show (4:3)</PresentationFormat>
  <Paragraphs>762</Paragraphs>
  <Slides>60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Higgs searches at the Large Hadron Collider</vt:lpstr>
      <vt:lpstr>index</vt:lpstr>
      <vt:lpstr>Introduction</vt:lpstr>
      <vt:lpstr>Higgs phenomenology</vt:lpstr>
      <vt:lpstr>The Higgs searches status at HCP 2011</vt:lpstr>
      <vt:lpstr>During the last few months of 2011…</vt:lpstr>
      <vt:lpstr>Slide 7</vt:lpstr>
      <vt:lpstr>Slide 8</vt:lpstr>
      <vt:lpstr>Hγγ – event selection</vt:lpstr>
      <vt:lpstr>Hγγ – mass reconstruction</vt:lpstr>
      <vt:lpstr>Hγγ – mass reconstruction</vt:lpstr>
      <vt:lpstr>Hγγ – results</vt:lpstr>
      <vt:lpstr>Hγγ – results</vt:lpstr>
      <vt:lpstr>Hγγ – results</vt:lpstr>
      <vt:lpstr>Hγγ – results</vt:lpstr>
      <vt:lpstr>Hγγ - exclusion limits</vt:lpstr>
      <vt:lpstr>Hγγ – excess study</vt:lpstr>
      <vt:lpstr>HZZ(*)4l</vt:lpstr>
      <vt:lpstr>Slide 19</vt:lpstr>
      <vt:lpstr>Slide 20</vt:lpstr>
      <vt:lpstr>H  ZZ 4e, 4μ, 2e2μ: The Golden Channel</vt:lpstr>
      <vt:lpstr>HZZ(*)4l</vt:lpstr>
      <vt:lpstr>HZZ(*)4l</vt:lpstr>
      <vt:lpstr>95% C.L Exclusion Limits</vt:lpstr>
      <vt:lpstr>HWW(*)lνlν</vt:lpstr>
      <vt:lpstr>HWW(*)lνlν</vt:lpstr>
      <vt:lpstr>HWW(*)lνlν</vt:lpstr>
      <vt:lpstr>HWW(*)lνlν</vt:lpstr>
      <vt:lpstr>HWW(*)lνlν</vt:lpstr>
      <vt:lpstr>Hττ</vt:lpstr>
      <vt:lpstr>Slide 31</vt:lpstr>
      <vt:lpstr>Hbb</vt:lpstr>
      <vt:lpstr>HZZllνν</vt:lpstr>
      <vt:lpstr>HZZllνν</vt:lpstr>
      <vt:lpstr>HZZllqq</vt:lpstr>
      <vt:lpstr>HZZllqq</vt:lpstr>
      <vt:lpstr>Overall ATLAS Higgs Combination</vt:lpstr>
      <vt:lpstr>Overall ATLAS Higgs Combination</vt:lpstr>
      <vt:lpstr>Slide 39</vt:lpstr>
      <vt:lpstr>Overall CMS Higgs Combination</vt:lpstr>
      <vt:lpstr>Overall CMS Higgs Combination</vt:lpstr>
      <vt:lpstr>Overall CMS Higgs Combination</vt:lpstr>
      <vt:lpstr>Overall CMS Higgs Combination</vt:lpstr>
      <vt:lpstr>Overall CMS Higgs Combination</vt:lpstr>
      <vt:lpstr>Overall CMS Higgs Combination</vt:lpstr>
      <vt:lpstr>Overall CMS Higgs Combination</vt:lpstr>
      <vt:lpstr>perspectives</vt:lpstr>
      <vt:lpstr>Short summary of MSSM Higgs results</vt:lpstr>
      <vt:lpstr>Search for A/Hττ</vt:lpstr>
      <vt:lpstr>Search for A/Hττ</vt:lpstr>
      <vt:lpstr>Search for a fermiophobic Higgs</vt:lpstr>
      <vt:lpstr>Search for a fermiophobic Higgs</vt:lpstr>
      <vt:lpstr>MSSM H+τν</vt:lpstr>
      <vt:lpstr>MSSM H+τν</vt:lpstr>
      <vt:lpstr>Backup</vt:lpstr>
      <vt:lpstr>Improvements in the H gg  analysis </vt:lpstr>
      <vt:lpstr>Improvements in Vertex Finding efficiency</vt:lpstr>
      <vt:lpstr>Slide 58</vt:lpstr>
      <vt:lpstr>Slide 59</vt:lpstr>
      <vt:lpstr>Slide 60</vt:lpstr>
    </vt:vector>
  </TitlesOfParts>
  <Company>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Aleandro Nisati</dc:creator>
  <cp:lastModifiedBy>Aleandro Nisati</cp:lastModifiedBy>
  <cp:revision>347</cp:revision>
  <dcterms:created xsi:type="dcterms:W3CDTF">2012-01-24T22:18:03Z</dcterms:created>
  <dcterms:modified xsi:type="dcterms:W3CDTF">2012-01-24T22:21:24Z</dcterms:modified>
</cp:coreProperties>
</file>