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309" r:id="rId3"/>
    <p:sldId id="307" r:id="rId4"/>
    <p:sldId id="308" r:id="rId5"/>
    <p:sldId id="323" r:id="rId6"/>
    <p:sldId id="327" r:id="rId7"/>
    <p:sldId id="328" r:id="rId8"/>
    <p:sldId id="324" r:id="rId9"/>
    <p:sldId id="325" r:id="rId10"/>
    <p:sldId id="326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63D"/>
    <a:srgbClr val="303030"/>
    <a:srgbClr val="BFBD18"/>
    <a:srgbClr val="FFFC00"/>
    <a:srgbClr val="EDA636"/>
    <a:srgbClr val="BBBF0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58" autoAdjust="0"/>
    <p:restoredTop sz="96327"/>
  </p:normalViewPr>
  <p:slideViewPr>
    <p:cSldViewPr snapToObjects="1">
      <p:cViewPr varScale="1">
        <p:scale>
          <a:sx n="196" d="100"/>
          <a:sy n="196" d="100"/>
        </p:scale>
        <p:origin x="230" y="12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8D019C1-5E5B-E548-BE23-84E095B67A15}" type="datetime1">
              <a:rPr lang="de-CH" smtClean="0"/>
              <a:t>23.01.2025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Christos Zamantzas | BLMLHC Front-End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23/01/2025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23/01/2025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Christos Zamantzas | BLMLHC Front-End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BI CONS Day:</a:t>
            </a:r>
            <a:b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</a:br>
            <a:r>
              <a:rPr lang="en-GB"/>
              <a:t>Consolidation of Standard LHC BLM Tunnel front-end Electronics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Christos Zamantzas, SY-BI-BL</a:t>
            </a:r>
          </a:p>
          <a:p>
            <a:pPr algn="l"/>
            <a:r>
              <a:rPr lang="en-US" sz="1800" dirty="0"/>
              <a:t>23/01/2025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667FD-BBD0-1997-717D-94CC7A70AE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56442F-95FB-BAAA-83E5-BDBD38954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and Mitigation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8E977-74A7-1ADE-40B9-1361D1F1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9AC22-87CC-7E48-4531-10D8EA112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6EFDE7-E5A6-DAD7-DCFB-4B882EFF8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980728"/>
            <a:ext cx="11376024" cy="5256584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Maturity of the technology proposed ?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Novel design with custom ICs (rad-hard ASICs)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Performance risk ? Linked to challenging specifications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Both old &amp; new acquisition electronics have similar performance (new are faster &amp; higher rad-tolerance) 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Procurement risk ? Cost overrun and delay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Cost under control, budget is healthy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Installation risk ?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LS4 – too far to speculate</a:t>
            </a:r>
          </a:p>
          <a:p>
            <a:pPr>
              <a:spcBef>
                <a:spcPts val="900"/>
              </a:spcBef>
              <a:spcAft>
                <a:spcPts val="600"/>
              </a:spcAft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352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C7CAF5-353F-B014-CA83-D5722AF79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Consolidation scope</a:t>
            </a:r>
          </a:p>
          <a:p>
            <a:r>
              <a:rPr lang="en-GB" dirty="0"/>
              <a:t>System architecture</a:t>
            </a:r>
          </a:p>
          <a:p>
            <a:r>
              <a:rPr lang="en-GB" dirty="0"/>
              <a:t>Status and current spending profile extracted from CET/EVM</a:t>
            </a:r>
          </a:p>
          <a:p>
            <a:r>
              <a:rPr lang="en-GB" dirty="0"/>
              <a:t>Proposal for Work units, Deliverables and Milestones</a:t>
            </a:r>
          </a:p>
          <a:p>
            <a:r>
              <a:rPr lang="en-GB" dirty="0"/>
              <a:t>Risk and mitigation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22E69F-F1C8-6630-53CB-7B9BDA6F7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FA849-A1A3-FA4B-D211-A39825865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38C56-4AA0-5A38-C595-24FA0113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475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61A414-7446-D152-051B-A144DE8B7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46085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Link to the EDMS document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 document – original plan to fund the front-end cards only (3 kCHF x 1000 units)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With the cost reduction of BLEIC, we can fund all parts (i.e. complete crate)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Short summary of the proposed consolidation activity (Why, what and when)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Aging electronics reaching EoL, spares will diminish before 2042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Replace the complete acquisition crate and its electronics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Deployment in LS4 (prototype in LS3) 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Specification – EDMS link (if no spec, to be mentioned what we want to achieve)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Both old &amp; new acquisition electronics have similar performance (new are faster &amp; higher rad-tolerance)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Replacement and harmonization with SPS Ring.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111DCB-69C2-7117-2D04-F675B7A1F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Consolidation scope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E0609-4C56-04CC-BBC6-490014FED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750C1-20AA-3265-ED19-5853A16D6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7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664963-CDFA-7D3E-B2E4-027A56AAB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Proposed system architecture - Overview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22563-BB6A-0733-9718-004006A4C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EF481-FA87-83D4-6046-ED6309E01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970FD0B7-C746-C27F-7201-321701CB6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532" y="1124744"/>
            <a:ext cx="9341951" cy="4927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325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99761-2CE0-4442-918C-C2B8BFE68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6820FF-490D-4447-E184-846E0223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Current status and spending profiles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F9224-6688-B939-10D3-5E8906973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2CA36-2BEA-E121-C42D-AD091CEEF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8366EA-843F-8699-F906-9E7D9255F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980728"/>
            <a:ext cx="11501995" cy="5184576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Budget already spent from CET/EVM</a:t>
            </a:r>
          </a:p>
          <a:p>
            <a:pPr lvl="1" indent="0">
              <a:spcBef>
                <a:spcPts val="900"/>
              </a:spcBef>
              <a:spcAft>
                <a:spcPts val="600"/>
              </a:spcAft>
              <a:buNone/>
            </a:pPr>
            <a:r>
              <a:rPr lang="en-US" sz="1400" dirty="0"/>
              <a:t> </a:t>
            </a:r>
          </a:p>
          <a:p>
            <a:pPr lvl="1" indent="0">
              <a:spcBef>
                <a:spcPts val="900"/>
              </a:spcBef>
              <a:spcAft>
                <a:spcPts val="600"/>
              </a:spcAft>
              <a:buNone/>
            </a:pPr>
            <a:r>
              <a:rPr lang="en-US" sz="1400" dirty="0"/>
              <a:t> 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Budget profile till completion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To reprofile the period from 2027 and beyond (see next slides) 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Main achievements and deliverables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Despite the failed MS for VTRx, now back on track 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Large number of material already procured, assembled and verified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Majority of designs completed</a:t>
            </a:r>
            <a:endParaRPr lang="en-US" sz="1400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8CD4F0-61D0-23D4-FC71-6B2C0687B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444" y="1271280"/>
            <a:ext cx="8588273" cy="9236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02E496-9DE6-F431-9262-F41024091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15" y="2913490"/>
            <a:ext cx="11305256" cy="14815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E963AB-B83D-3F28-EEFB-DFE5549AE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440" y="2220940"/>
            <a:ext cx="8854440" cy="40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879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DFCFC-61DD-CD75-CC48-6E1E32531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8006BB-C437-6846-DAB7-DF0F16524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 and spending profiles 1/2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F529A-CC49-B74F-D007-E0ED96F04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7A1D7-2A77-F4B2-A657-902CBFE11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BAAC0E-BF9B-D101-8639-2284161C2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132" y="1041505"/>
            <a:ext cx="11376024" cy="46085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Budget estimates for EP-ESE costs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D0DC0D-20BC-29A4-F2DA-97BD69558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0" y="1700808"/>
            <a:ext cx="11496600" cy="277661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DA537B4-30B1-55C4-7D86-90D3238D14C1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4005064"/>
            <a:ext cx="72008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6CB0390-751C-7B03-27CE-E5977E44E830}"/>
              </a:ext>
            </a:extLst>
          </p:cNvPr>
          <p:cNvSpPr txBox="1"/>
          <p:nvPr/>
        </p:nvSpPr>
        <p:spPr>
          <a:xfrm>
            <a:off x="6816081" y="4725144"/>
            <a:ext cx="33123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Investigating with EN-EL if we can replace mux with additional fibres in the LSS</a:t>
            </a:r>
          </a:p>
        </p:txBody>
      </p:sp>
    </p:spTree>
    <p:extLst>
      <p:ext uri="{BB962C8B-B14F-4D97-AF65-F5344CB8AC3E}">
        <p14:creationId xmlns:p14="http://schemas.microsoft.com/office/powerpoint/2010/main" val="3229057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B4F05-F633-88B2-BB30-E8269F1FE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004167-11BE-C16A-DF4E-20943FD67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 and spending profiles 2/2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9D5B8-A5C6-91CC-CF35-7E8B25E35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20716-2CA9-5F19-8A03-CD5DA7F68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59A84D-4F38-9A38-D344-33469736B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132" y="1041505"/>
            <a:ext cx="11376024" cy="46085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Budget estimates for Tunnel crate electronics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Totals (VTRx &amp; Electronics)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776F8B-172C-9F93-3ACF-D4FB284BA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433053"/>
            <a:ext cx="11928648" cy="29598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139D55-C643-A4FE-2346-468387609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44" y="5116434"/>
            <a:ext cx="11928648" cy="599324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B2E6FDE-5E79-5132-DCCF-E5FADB3CE19E}"/>
              </a:ext>
            </a:extLst>
          </p:cNvPr>
          <p:cNvSpPr/>
          <p:nvPr/>
        </p:nvSpPr>
        <p:spPr>
          <a:xfrm>
            <a:off x="6456040" y="1433053"/>
            <a:ext cx="1440160" cy="20679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8C8CF2B-563F-69A8-06DF-23769F2B4E82}"/>
              </a:ext>
            </a:extLst>
          </p:cNvPr>
          <p:cNvCxnSpPr/>
          <p:nvPr/>
        </p:nvCxnSpPr>
        <p:spPr>
          <a:xfrm flipH="1">
            <a:off x="7896200" y="1207983"/>
            <a:ext cx="1080120" cy="4208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D27A2E9-1841-7B67-FCC3-B85A15DD8CC4}"/>
              </a:ext>
            </a:extLst>
          </p:cNvPr>
          <p:cNvSpPr txBox="1"/>
          <p:nvPr/>
        </p:nvSpPr>
        <p:spPr>
          <a:xfrm>
            <a:off x="9045170" y="1056707"/>
            <a:ext cx="260488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Large production; can be shifted</a:t>
            </a:r>
          </a:p>
        </p:txBody>
      </p:sp>
    </p:spTree>
    <p:extLst>
      <p:ext uri="{BB962C8B-B14F-4D97-AF65-F5344CB8AC3E}">
        <p14:creationId xmlns:p14="http://schemas.microsoft.com/office/powerpoint/2010/main" val="3316986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928A5-B8B6-4901-29D7-7CBE10F27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926B28-DB03-F331-4557-DD146B0B5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project structure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49693-8D00-E77B-3332-CC08DDA4D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63BA3-F00F-3245-C55B-82C096330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B7D1F7-D07E-3550-15A3-C78CEEEF0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46085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Definition of Work-units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Create detailed WUs for EP-ESE costs and 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Simple (for now) WU for production &gt;2030 </a:t>
            </a:r>
          </a:p>
          <a:p>
            <a:pPr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ACF6A7E-693E-7E4B-CBC9-35C2CD5EFD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255974"/>
              </p:ext>
            </p:extLst>
          </p:nvPr>
        </p:nvGraphicFramePr>
        <p:xfrm>
          <a:off x="839416" y="2712728"/>
          <a:ext cx="10657186" cy="33324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67527">
                  <a:extLst>
                    <a:ext uri="{9D8B030D-6E8A-4147-A177-3AD203B41FA5}">
                      <a16:colId xmlns:a16="http://schemas.microsoft.com/office/drawing/2014/main" val="2696886860"/>
                    </a:ext>
                  </a:extLst>
                </a:gridCol>
                <a:gridCol w="1448199">
                  <a:extLst>
                    <a:ext uri="{9D8B030D-6E8A-4147-A177-3AD203B41FA5}">
                      <a16:colId xmlns:a16="http://schemas.microsoft.com/office/drawing/2014/main" val="1556427435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2620105153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2555248631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1711006320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2604221215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1917315028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3531819835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1315752693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1486137475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4208487249"/>
                    </a:ext>
                  </a:extLst>
                </a:gridCol>
                <a:gridCol w="834146">
                  <a:extLst>
                    <a:ext uri="{9D8B030D-6E8A-4147-A177-3AD203B41FA5}">
                      <a16:colId xmlns:a16="http://schemas.microsoft.com/office/drawing/2014/main" val="196859358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endParaRPr lang="en-CH" sz="14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2025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2026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2027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2028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2029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2030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2031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2032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2033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Total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5986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WU 1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ROSA Procurement</a:t>
                      </a:r>
                      <a:endParaRPr lang="en-CH" sz="14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267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WU 2</a:t>
                      </a: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VTRx SFP package</a:t>
                      </a:r>
                      <a:endParaRPr lang="en-CH" sz="14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429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WU 3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MUX procurement</a:t>
                      </a:r>
                      <a:endParaRPr lang="en-CH" sz="14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50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WU 4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SFP (surface) procurement</a:t>
                      </a:r>
                      <a:endParaRPr lang="en-CH" sz="14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243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WU 5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Electronics production</a:t>
                      </a:r>
                      <a:endParaRPr lang="en-CH" sz="14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1400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600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3000</a:t>
                      </a:r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187041"/>
                  </a:ext>
                </a:extLst>
              </a:tr>
              <a:tr h="370840">
                <a:tc gridSpan="11">
                  <a:txBody>
                    <a:bodyPr/>
                    <a:lstStyle/>
                    <a:p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 sz="14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3600</a:t>
                      </a:r>
                      <a:endParaRPr lang="en-CH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5017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702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2058A7A-9634-4903-5B61-F05AC9024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61526A-B8D9-41B2-144D-4A28829F1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Proposed project structure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E6540-1205-ADFB-F40B-4884C2C6C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Zamantzas | BLMLHC Front-End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FBD40-CD75-9047-404D-64F8DFB2E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1BACDF-5E33-AED3-3E6C-731AF8C7F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Milestones and Deliverables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Linked to each WUs e.g. design, test, production/procurement, installation, ..</a:t>
            </a:r>
          </a:p>
          <a:p>
            <a:pPr marL="666900" lvl="1" indent="-342900"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Bef>
                <a:spcPts val="900"/>
              </a:spcBef>
              <a:spcAft>
                <a:spcPts val="600"/>
              </a:spcAft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dirty="0"/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E431229E-790E-876D-E0D7-256E24FA4E6E}"/>
              </a:ext>
            </a:extLst>
          </p:cNvPr>
          <p:cNvGraphicFramePr>
            <a:graphicFrameLocks/>
          </p:cNvGraphicFramePr>
          <p:nvPr/>
        </p:nvGraphicFramePr>
        <p:xfrm>
          <a:off x="1703512" y="2852936"/>
          <a:ext cx="8496943" cy="2924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92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96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92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WU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Next activities/ milestones/deliverables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Date Expected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247373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4224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P_CERN Cobranding 16x9_PPT_Arial  -  Read-Only" id="{D9642964-9A28-1F47-8CBC-A0FE1CBBA0C3}" vid="{D582B767-9996-864F-B932-5F914E1394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1911</TotalTime>
  <Words>509</Words>
  <Application>Microsoft Office PowerPoint</Application>
  <PresentationFormat>Widescreen</PresentationFormat>
  <Paragraphs>133</Paragraphs>
  <Slides>11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BI CONS Day: Consolidation of Standard LHC BLM Tunnel front-end Electronics </vt:lpstr>
      <vt:lpstr>Overview</vt:lpstr>
      <vt:lpstr>Consolidation scope</vt:lpstr>
      <vt:lpstr>Proposed system architecture - Overview</vt:lpstr>
      <vt:lpstr>Current status and spending profiles</vt:lpstr>
      <vt:lpstr>Current status and spending profiles 1/2</vt:lpstr>
      <vt:lpstr>Current status and spending profiles 2/2</vt:lpstr>
      <vt:lpstr>Proposed project structure</vt:lpstr>
      <vt:lpstr>Proposed project structure</vt:lpstr>
      <vt:lpstr>Risk and Mitigation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Boccardi</dc:creator>
  <cp:lastModifiedBy>Christos Zamantzas</cp:lastModifiedBy>
  <cp:revision>55</cp:revision>
  <cp:lastPrinted>2020-01-30T13:49:18Z</cp:lastPrinted>
  <dcterms:created xsi:type="dcterms:W3CDTF">2024-11-20T08:32:16Z</dcterms:created>
  <dcterms:modified xsi:type="dcterms:W3CDTF">2025-01-23T14:28:22Z</dcterms:modified>
</cp:coreProperties>
</file>