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303" r:id="rId3"/>
    <p:sldId id="313" r:id="rId4"/>
    <p:sldId id="307" r:id="rId5"/>
    <p:sldId id="304" r:id="rId6"/>
    <p:sldId id="305" r:id="rId7"/>
    <p:sldId id="306" r:id="rId8"/>
    <p:sldId id="309" r:id="rId9"/>
    <p:sldId id="312" r:id="rId10"/>
    <p:sldId id="310" r:id="rId11"/>
    <p:sldId id="31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6"/>
  </p:normalViewPr>
  <p:slideViewPr>
    <p:cSldViewPr snapToObjects="1">
      <p:cViewPr>
        <p:scale>
          <a:sx n="125" d="100"/>
          <a:sy n="125" d="100"/>
        </p:scale>
        <p:origin x="30" y="84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L. Stant | Run 2c BPM Development Update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26.11.2024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L. Stant | Run 2c BPM Development Update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26" name="Picture 2" descr="AWAKE Collaboration Meeting 6-8 November 2024">
            <a:extLst>
              <a:ext uri="{FF2B5EF4-FFF2-40B4-BE49-F238E27FC236}">
                <a16:creationId xmlns:a16="http://schemas.microsoft.com/office/drawing/2014/main" id="{84130F34-385A-3132-A614-9FEBCDF74E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440" y="6364599"/>
            <a:ext cx="725408" cy="365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Run 2c BPM Development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49549"/>
            <a:ext cx="11376026" cy="803787"/>
          </a:xfrm>
        </p:spPr>
        <p:txBody>
          <a:bodyPr/>
          <a:lstStyle/>
          <a:p>
            <a:pPr algn="l"/>
            <a:r>
              <a:rPr lang="en-US" dirty="0"/>
              <a:t>L. Stant</a:t>
            </a:r>
          </a:p>
          <a:p>
            <a:pPr algn="l"/>
            <a:r>
              <a:rPr lang="en-US" b="0" dirty="0"/>
              <a:t>AWAKE BI meeting, 26 November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C3A0B7-1D7C-A85D-8B99-4BF319747A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8027" y="548680"/>
            <a:ext cx="7015946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002040-5D4B-3ABE-1D76-D6DF2AC04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448651" cy="4608512"/>
          </a:xfrm>
        </p:spPr>
        <p:txBody>
          <a:bodyPr/>
          <a:lstStyle/>
          <a:p>
            <a:r>
              <a:rPr lang="fr-CH" b="0" dirty="0"/>
              <a:t>Finish design report </a:t>
            </a:r>
            <a:r>
              <a:rPr lang="fr-CH" b="0" dirty="0" err="1"/>
              <a:t>with</a:t>
            </a:r>
            <a:r>
              <a:rPr lang="fr-CH" b="0" dirty="0"/>
              <a:t> all information and </a:t>
            </a:r>
            <a:r>
              <a:rPr lang="fr-CH" b="0" dirty="0" err="1"/>
              <a:t>results</a:t>
            </a:r>
            <a:r>
              <a:rPr lang="fr-CH" b="0" dirty="0"/>
              <a:t> to date.</a:t>
            </a:r>
          </a:p>
          <a:p>
            <a:r>
              <a:rPr lang="fr-CH" b="0" dirty="0"/>
              <a:t>Complete anal</a:t>
            </a:r>
            <a:r>
              <a:rPr lang="en-GB" b="0" dirty="0" err="1"/>
              <a:t>ysis</a:t>
            </a:r>
            <a:r>
              <a:rPr lang="en-GB" b="0" dirty="0"/>
              <a:t> of electron bunch measurements.</a:t>
            </a:r>
          </a:p>
          <a:p>
            <a:r>
              <a:rPr lang="en-GB" b="0" dirty="0"/>
              <a:t>Decide on filtering method, or more measurements if required.</a:t>
            </a:r>
          </a:p>
          <a:p>
            <a:r>
              <a:rPr lang="en-GB" b="0" dirty="0"/>
              <a:t>Test technique for limiting proton signals during run next year.</a:t>
            </a:r>
          </a:p>
          <a:p>
            <a:r>
              <a:rPr lang="en-GB" b="0" dirty="0"/>
              <a:t>Design cable and combiner mount for proton BPM multiplexing.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24C828-5C28-7A5E-779A-D487E5528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Electron BPM Status – Next Steps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E0A61-3F09-3A8E-B4F7-C9418DB47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4B440-0B72-8A35-6A3C-32204E420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21CC8-131D-4417-1258-E1E63CDF1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006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7948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BA1AA65-E59E-242B-07AB-D812B45A87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Protons:</a:t>
            </a:r>
          </a:p>
          <a:p>
            <a:r>
              <a:rPr lang="en-GB" b="0" dirty="0"/>
              <a:t>Improve resolution from 70 μm to 20 μm.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Electrons:</a:t>
            </a:r>
          </a:p>
          <a:p>
            <a:r>
              <a:rPr lang="en-GB" b="0" dirty="0"/>
              <a:t>Additional 9+3 BPMs (7+2 of 40mm pickup, 2+1 of 60mm pickup).</a:t>
            </a:r>
          </a:p>
          <a:p>
            <a:r>
              <a:rPr lang="en-GB" b="0" dirty="0"/>
              <a:t>Replace existing TRIUMF electronics so CERN can maintain.</a:t>
            </a:r>
          </a:p>
          <a:p>
            <a:r>
              <a:rPr lang="en-GB" b="0" dirty="0"/>
              <a:t>Preserve existing resolution of 10 μm (15 μm for 60mm pickup).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Both:</a:t>
            </a:r>
          </a:p>
          <a:p>
            <a:r>
              <a:rPr lang="en-GB" b="0" dirty="0"/>
              <a:t>Share all software and as much hardware as possible with HL-LHC.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B643DD-CC3F-8853-6527-470EB5D40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 of Requirements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AF844-6A66-7998-64B6-A2661502C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CBE1DB-8DEA-7534-99B5-FA68959CB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DE5B09-A7C6-1C1C-4952-FD0DD70DA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231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58C7EB8-CA66-ABEC-FCAF-94321DE1C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Desired Architecture - Multiplexing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602F9-B6B6-4593-8C71-5BE3E1C33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3DE528-3C99-4C25-3350-EC207B5A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47D271-3273-317C-1A4F-CE534357C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BFDC23-583A-CE1D-79AE-7836275B8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584" y="1052736"/>
            <a:ext cx="5116736" cy="4821873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7CF07FB5-0346-B721-ADE8-AB40A53CFD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760019" cy="4608512"/>
          </a:xfrm>
        </p:spPr>
        <p:txBody>
          <a:bodyPr/>
          <a:lstStyle/>
          <a:p>
            <a:r>
              <a:rPr lang="en-GB" b="0" dirty="0"/>
              <a:t>Time multiplexing our pulsed signals is beneficial: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GB" dirty="0"/>
              <a:t>Reduced channel count – less electronics to procure and maintain.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GB" dirty="0"/>
              <a:t>Systematic error in cabling, front-end electronics and digitizer largely eliminated as both signals normalised to their sum.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802607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1DE676-9309-0C55-C348-498F8D863A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904035" cy="4608512"/>
          </a:xfrm>
        </p:spPr>
        <p:txBody>
          <a:bodyPr/>
          <a:lstStyle/>
          <a:p>
            <a:r>
              <a:rPr lang="en-GB" b="0" dirty="0"/>
              <a:t>Measurements using prototype lowpass filtering front-end show that the 15 </a:t>
            </a:r>
            <a:r>
              <a:rPr lang="en-GB" b="0" dirty="0" err="1"/>
              <a:t>μm</a:t>
            </a:r>
            <a:r>
              <a:rPr lang="en-GB" b="0" dirty="0"/>
              <a:t> required resolution will be achievable using unmodified HL-LHC electronics. </a:t>
            </a:r>
          </a:p>
          <a:p>
            <a:r>
              <a:rPr lang="en-GB" b="0" dirty="0"/>
              <a:t>These agreed well with simulations and lab tests of the front-end.</a:t>
            </a:r>
          </a:p>
          <a:p>
            <a:r>
              <a:rPr lang="en-GB" b="0" dirty="0"/>
              <a:t>Next steps involve designing local multiplex cabling (delay and combiner) with mounting.</a:t>
            </a:r>
          </a:p>
          <a:p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F414CF-0898-5A57-A1F7-1FC78F4D9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BPM Status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FD3B6-08D3-1BA5-1997-EAD344647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EDD78-A47A-647E-89A6-0A0153EFC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6CE9D-B868-C643-CE6A-16B2DEA37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5C1D4C-DFCA-316F-BA27-27767DE9F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7092" y="1124744"/>
            <a:ext cx="5066819" cy="372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01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1DE676-9309-0C55-C348-498F8D863A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576443" cy="4608512"/>
          </a:xfrm>
        </p:spPr>
        <p:txBody>
          <a:bodyPr/>
          <a:lstStyle/>
          <a:p>
            <a:r>
              <a:rPr lang="en-GB" dirty="0">
                <a:latin typeface="+mj-lt"/>
              </a:rPr>
              <a:t>To confirm the beam specification:</a:t>
            </a:r>
          </a:p>
          <a:p>
            <a:pPr lvl="1"/>
            <a:r>
              <a:rPr lang="en-GB" b="1" dirty="0">
                <a:latin typeface="+mj-lt"/>
              </a:rPr>
              <a:t>18 MeV</a:t>
            </a:r>
          </a:p>
          <a:p>
            <a:pPr lvl="2"/>
            <a:r>
              <a:rPr lang="en-GB" b="0" dirty="0">
                <a:latin typeface="+mj-lt"/>
              </a:rPr>
              <a:t>Unchanged from Run 2b.</a:t>
            </a:r>
          </a:p>
          <a:p>
            <a:pPr lvl="2"/>
            <a:r>
              <a:rPr lang="en-GB" b="0" dirty="0">
                <a:latin typeface="+mj-lt"/>
              </a:rPr>
              <a:t>100 </a:t>
            </a:r>
            <a:r>
              <a:rPr lang="en-GB" b="0" dirty="0" err="1">
                <a:latin typeface="+mj-lt"/>
              </a:rPr>
              <a:t>pC</a:t>
            </a:r>
            <a:r>
              <a:rPr lang="en-GB" b="0" dirty="0">
                <a:latin typeface="+mj-lt"/>
              </a:rPr>
              <a:t> to 600 </a:t>
            </a:r>
            <a:r>
              <a:rPr lang="en-GB" b="0" dirty="0" err="1">
                <a:latin typeface="+mj-lt"/>
              </a:rPr>
              <a:t>pC</a:t>
            </a:r>
            <a:r>
              <a:rPr lang="en-GB" b="0" dirty="0">
                <a:latin typeface="+mj-lt"/>
              </a:rPr>
              <a:t> charge.</a:t>
            </a:r>
          </a:p>
          <a:p>
            <a:pPr lvl="2"/>
            <a:r>
              <a:rPr lang="en-GB" dirty="0">
                <a:latin typeface="+mj-lt"/>
              </a:rPr>
              <a:t>4</a:t>
            </a:r>
            <a:r>
              <a:rPr lang="en-GB" b="0" dirty="0">
                <a:latin typeface="+mj-lt"/>
              </a:rPr>
              <a:t> </a:t>
            </a:r>
            <a:r>
              <a:rPr lang="en-GB" b="0" dirty="0" err="1">
                <a:latin typeface="+mj-lt"/>
              </a:rPr>
              <a:t>ps</a:t>
            </a:r>
            <a:r>
              <a:rPr lang="en-GB" b="0" dirty="0">
                <a:latin typeface="+mj-lt"/>
              </a:rPr>
              <a:t> bunch length (RMS?).</a:t>
            </a:r>
          </a:p>
          <a:p>
            <a:pPr lvl="2"/>
            <a:r>
              <a:rPr lang="en-GB" b="0" dirty="0">
                <a:latin typeface="+mj-lt"/>
              </a:rPr>
              <a:t>Repetition rate of 10 Hz.</a:t>
            </a:r>
          </a:p>
          <a:p>
            <a:pPr lvl="1"/>
            <a:r>
              <a:rPr lang="en-GB" b="1" dirty="0">
                <a:latin typeface="+mj-lt"/>
              </a:rPr>
              <a:t>150 MeV</a:t>
            </a:r>
          </a:p>
          <a:p>
            <a:pPr lvl="2"/>
            <a:r>
              <a:rPr lang="en-GB" b="0" dirty="0">
                <a:latin typeface="+mj-lt"/>
              </a:rPr>
              <a:t>100 </a:t>
            </a:r>
            <a:r>
              <a:rPr lang="en-GB" b="0" dirty="0" err="1">
                <a:latin typeface="+mj-lt"/>
              </a:rPr>
              <a:t>pC</a:t>
            </a:r>
            <a:r>
              <a:rPr lang="en-GB" b="0" dirty="0">
                <a:latin typeface="+mj-lt"/>
              </a:rPr>
              <a:t> to 200 </a:t>
            </a:r>
            <a:r>
              <a:rPr lang="en-GB" b="0" dirty="0" err="1">
                <a:latin typeface="+mj-lt"/>
              </a:rPr>
              <a:t>pC</a:t>
            </a:r>
            <a:r>
              <a:rPr lang="en-GB" b="0" dirty="0">
                <a:latin typeface="+mj-lt"/>
              </a:rPr>
              <a:t>.</a:t>
            </a:r>
          </a:p>
          <a:p>
            <a:pPr lvl="2"/>
            <a:r>
              <a:rPr lang="en-GB" b="0" dirty="0">
                <a:latin typeface="+mj-lt"/>
              </a:rPr>
              <a:t>0.2 </a:t>
            </a:r>
            <a:r>
              <a:rPr lang="en-GB" b="0" dirty="0" err="1">
                <a:latin typeface="+mj-lt"/>
              </a:rPr>
              <a:t>ps</a:t>
            </a:r>
            <a:r>
              <a:rPr lang="en-GB" b="0" dirty="0">
                <a:latin typeface="+mj-lt"/>
              </a:rPr>
              <a:t> to 0.4 </a:t>
            </a:r>
            <a:r>
              <a:rPr lang="en-GB" b="0" dirty="0" err="1">
                <a:latin typeface="+mj-lt"/>
              </a:rPr>
              <a:t>ps</a:t>
            </a:r>
            <a:r>
              <a:rPr lang="en-GB" b="0" dirty="0">
                <a:latin typeface="+mj-lt"/>
              </a:rPr>
              <a:t> bunch length (RMS?).</a:t>
            </a:r>
          </a:p>
          <a:p>
            <a:pPr lvl="2"/>
            <a:r>
              <a:rPr lang="en-GB" b="0" dirty="0">
                <a:latin typeface="+mj-lt"/>
              </a:rPr>
              <a:t>Repetition rate of 10 Hz.</a:t>
            </a:r>
          </a:p>
          <a:p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F414CF-0898-5A57-A1F7-1FC78F4D9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Electron BPM Status – Beam Specification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FD3B6-08D3-1BA5-1997-EAD344647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EDD78-A47A-647E-89A6-0A0153EFC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6CE9D-B868-C643-CE6A-16B2DEA37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308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002040-5D4B-3ABE-1D76-D6DF2AC04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>
            <a:normAutofit/>
          </a:bodyPr>
          <a:lstStyle/>
          <a:p>
            <a:r>
              <a:rPr lang="en-GB" b="0" dirty="0"/>
              <a:t>Considering the same HL-LHC frontend, electron bunches are very short and give a much weaker signal than the protons.</a:t>
            </a:r>
          </a:p>
          <a:p>
            <a:r>
              <a:rPr lang="en-GB" b="0" dirty="0"/>
              <a:t>Existing TRIUMF system uses a bandpass “ringing” filter to provide more samples to the 100 </a:t>
            </a:r>
            <a:r>
              <a:rPr lang="en-GB" b="0" dirty="0" err="1"/>
              <a:t>Msps</a:t>
            </a:r>
            <a:r>
              <a:rPr lang="en-GB" b="0" dirty="0"/>
              <a:t> digitizer.</a:t>
            </a:r>
          </a:p>
          <a:p>
            <a:r>
              <a:rPr lang="en-GB" b="0" dirty="0"/>
              <a:t>HL-LHC frontend uses lowpass filtering, but we have </a:t>
            </a:r>
            <a:r>
              <a:rPr lang="en-GB" b="0" i="1" dirty="0"/>
              <a:t>much</a:t>
            </a:r>
            <a:r>
              <a:rPr lang="en-GB" b="0" dirty="0"/>
              <a:t> faster sampling (5 </a:t>
            </a:r>
            <a:r>
              <a:rPr lang="en-GB" b="0" dirty="0" err="1"/>
              <a:t>Gsps</a:t>
            </a:r>
            <a:r>
              <a:rPr lang="en-GB" b="0" dirty="0"/>
              <a:t>). </a:t>
            </a:r>
          </a:p>
          <a:p>
            <a:r>
              <a:rPr lang="en-GB" b="0" dirty="0"/>
              <a:t>If lowpass works, the pulses are short enough to time multiplex pickups. This provides systematic error and cable drift correction per plane.</a:t>
            </a:r>
          </a:p>
          <a:p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24C828-5C28-7A5E-779A-D487E5528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Electron BPM Status – 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E0A61-3F09-3A8E-B4F7-C9418DB47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4B440-0B72-8A35-6A3C-32204E420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21CC8-131D-4417-1258-E1E63CDF1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BEBDF5-7309-0315-5147-C756147721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6080" y="1439335"/>
            <a:ext cx="4696764" cy="3603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406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002040-5D4B-3ABE-1D76-D6DF2AC04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0872587" cy="4608512"/>
          </a:xfrm>
        </p:spPr>
        <p:txBody>
          <a:bodyPr/>
          <a:lstStyle/>
          <a:p>
            <a:r>
              <a:rPr lang="en-GB" b="0" dirty="0"/>
              <a:t>But &lt;100 </a:t>
            </a:r>
            <a:r>
              <a:rPr lang="en-GB" b="0" dirty="0" err="1"/>
              <a:t>ms</a:t>
            </a:r>
            <a:r>
              <a:rPr lang="en-GB" b="0" dirty="0"/>
              <a:t> after our last electron bunch, with a high gain frontend configuration, a proton will arrive and provide 500 times the amplitude.</a:t>
            </a:r>
          </a:p>
          <a:p>
            <a:r>
              <a:rPr lang="en-GB" b="0" dirty="0"/>
              <a:t>The existing system uses heavy attenuation to reduce the proton signal below damage threshold for the electronics.</a:t>
            </a:r>
          </a:p>
          <a:p>
            <a:r>
              <a:rPr lang="en-GB" b="0" dirty="0"/>
              <a:t>We will need to either do the same (degrading performance) or implement a method to bypass the receiver when the proton bunch arrives.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24C828-5C28-7A5E-779A-D487E5528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Electron BPM Status – 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E0A61-3F09-3A8E-B4F7-C9418DB47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4B440-0B72-8A35-6A3C-32204E420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21CC8-131D-4417-1258-E1E63CDF1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AF7D6F-01D4-0A72-6A01-A5025EE453A9}"/>
              </a:ext>
            </a:extLst>
          </p:cNvPr>
          <p:cNvSpPr/>
          <p:nvPr/>
        </p:nvSpPr>
        <p:spPr>
          <a:xfrm>
            <a:off x="1919536" y="4281879"/>
            <a:ext cx="504056" cy="504056"/>
          </a:xfrm>
          <a:prstGeom prst="rect">
            <a:avLst/>
          </a:prstGeom>
          <a:noFill/>
          <a:ln>
            <a:solidFill>
              <a:srgbClr val="3030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473187-3E8F-1279-AF4C-EC02E8AD6E89}"/>
              </a:ext>
            </a:extLst>
          </p:cNvPr>
          <p:cNvCxnSpPr>
            <a:cxnSpLocks/>
          </p:cNvCxnSpPr>
          <p:nvPr/>
        </p:nvCxnSpPr>
        <p:spPr>
          <a:xfrm>
            <a:off x="1997698" y="4377376"/>
            <a:ext cx="73063" cy="313062"/>
          </a:xfrm>
          <a:prstGeom prst="line">
            <a:avLst/>
          </a:prstGeom>
          <a:ln w="12700"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4610045-ACED-7FA9-E934-15EE4AFBB28A}"/>
              </a:ext>
            </a:extLst>
          </p:cNvPr>
          <p:cNvCxnSpPr>
            <a:cxnSpLocks/>
          </p:cNvCxnSpPr>
          <p:nvPr/>
        </p:nvCxnSpPr>
        <p:spPr>
          <a:xfrm flipV="1">
            <a:off x="2070761" y="4377376"/>
            <a:ext cx="56833" cy="313062"/>
          </a:xfrm>
          <a:prstGeom prst="line">
            <a:avLst/>
          </a:prstGeom>
          <a:ln w="12700"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25A397B-40FA-3A56-82AA-FFD195C9EC19}"/>
              </a:ext>
            </a:extLst>
          </p:cNvPr>
          <p:cNvCxnSpPr>
            <a:cxnSpLocks/>
          </p:cNvCxnSpPr>
          <p:nvPr/>
        </p:nvCxnSpPr>
        <p:spPr>
          <a:xfrm>
            <a:off x="2127594" y="4377376"/>
            <a:ext cx="67616" cy="296085"/>
          </a:xfrm>
          <a:prstGeom prst="line">
            <a:avLst/>
          </a:prstGeom>
          <a:ln w="12700"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AA392F2-2134-C92C-36B0-78A5A03376EB}"/>
              </a:ext>
            </a:extLst>
          </p:cNvPr>
          <p:cNvCxnSpPr>
            <a:cxnSpLocks/>
          </p:cNvCxnSpPr>
          <p:nvPr/>
        </p:nvCxnSpPr>
        <p:spPr>
          <a:xfrm flipV="1">
            <a:off x="2195210" y="4377376"/>
            <a:ext cx="56833" cy="296085"/>
          </a:xfrm>
          <a:prstGeom prst="line">
            <a:avLst/>
          </a:prstGeom>
          <a:ln w="12700"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708DA1-A7C6-32C9-6FF1-962BB02FC006}"/>
              </a:ext>
            </a:extLst>
          </p:cNvPr>
          <p:cNvCxnSpPr>
            <a:cxnSpLocks/>
          </p:cNvCxnSpPr>
          <p:nvPr/>
        </p:nvCxnSpPr>
        <p:spPr>
          <a:xfrm>
            <a:off x="2252043" y="4377376"/>
            <a:ext cx="67616" cy="313062"/>
          </a:xfrm>
          <a:prstGeom prst="line">
            <a:avLst/>
          </a:prstGeom>
          <a:ln w="12700"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F590864-DEE5-FA97-6BF8-105BB6810F31}"/>
              </a:ext>
            </a:extLst>
          </p:cNvPr>
          <p:cNvSpPr txBox="1"/>
          <p:nvPr/>
        </p:nvSpPr>
        <p:spPr>
          <a:xfrm>
            <a:off x="1945540" y="4077072"/>
            <a:ext cx="43601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303030"/>
                </a:solidFill>
              </a:rPr>
              <a:t>-xx dB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E4AB23A-807B-9873-25D1-A64A19115F1F}"/>
              </a:ext>
            </a:extLst>
          </p:cNvPr>
          <p:cNvGrpSpPr/>
          <p:nvPr/>
        </p:nvGrpSpPr>
        <p:grpSpPr>
          <a:xfrm>
            <a:off x="5190943" y="4785936"/>
            <a:ext cx="504056" cy="504056"/>
            <a:chOff x="5251437" y="5013709"/>
            <a:chExt cx="504056" cy="504056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7A63310-48C7-7B1E-C9EB-B687D3E1536D}"/>
                </a:ext>
              </a:extLst>
            </p:cNvPr>
            <p:cNvSpPr/>
            <p:nvPr/>
          </p:nvSpPr>
          <p:spPr>
            <a:xfrm>
              <a:off x="5251437" y="5013709"/>
              <a:ext cx="504056" cy="504056"/>
            </a:xfrm>
            <a:prstGeom prst="rect">
              <a:avLst/>
            </a:prstGeom>
            <a:noFill/>
            <a:ln>
              <a:solidFill>
                <a:srgbClr val="30303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9713C7A-B6E9-C950-45C3-B87D52033A2F}"/>
                </a:ext>
              </a:extLst>
            </p:cNvPr>
            <p:cNvGrpSpPr/>
            <p:nvPr/>
          </p:nvGrpSpPr>
          <p:grpSpPr>
            <a:xfrm>
              <a:off x="5330769" y="5208699"/>
              <a:ext cx="124483" cy="114076"/>
              <a:chOff x="5251437" y="4323036"/>
              <a:chExt cx="124483" cy="114076"/>
            </a:xfrm>
            <a:solidFill>
              <a:srgbClr val="303030"/>
            </a:solidFill>
          </p:grpSpPr>
          <p:sp>
            <p:nvSpPr>
              <p:cNvPr id="24" name="Isosceles Triangle 23">
                <a:extLst>
                  <a:ext uri="{FF2B5EF4-FFF2-40B4-BE49-F238E27FC236}">
                    <a16:creationId xmlns:a16="http://schemas.microsoft.com/office/drawing/2014/main" id="{7720F296-041F-C3A5-22A2-ADDA6418005F}"/>
                  </a:ext>
                </a:extLst>
              </p:cNvPr>
              <p:cNvSpPr/>
              <p:nvPr/>
            </p:nvSpPr>
            <p:spPr>
              <a:xfrm>
                <a:off x="5251437" y="4323036"/>
                <a:ext cx="124483" cy="114076"/>
              </a:xfrm>
              <a:prstGeom prst="triangle">
                <a:avLst/>
              </a:prstGeom>
              <a:grpFill/>
              <a:ln>
                <a:solidFill>
                  <a:srgbClr val="30303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45092FA6-0478-0C54-F950-B586B2721314}"/>
                  </a:ext>
                </a:extLst>
              </p:cNvPr>
              <p:cNvCxnSpPr/>
              <p:nvPr/>
            </p:nvCxnSpPr>
            <p:spPr>
              <a:xfrm>
                <a:off x="5251437" y="4323036"/>
                <a:ext cx="124483" cy="0"/>
              </a:xfrm>
              <a:prstGeom prst="line">
                <a:avLst/>
              </a:prstGeom>
              <a:grpFill/>
              <a:ln w="12700">
                <a:solidFill>
                  <a:srgbClr val="30303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8F9B138-FCF3-B04C-56FD-01B9A360DF10}"/>
                </a:ext>
              </a:extLst>
            </p:cNvPr>
            <p:cNvGrpSpPr/>
            <p:nvPr/>
          </p:nvGrpSpPr>
          <p:grpSpPr>
            <a:xfrm rot="10800000">
              <a:off x="5534585" y="5208699"/>
              <a:ext cx="124483" cy="114076"/>
              <a:chOff x="5251437" y="4323036"/>
              <a:chExt cx="124483" cy="114076"/>
            </a:xfrm>
            <a:solidFill>
              <a:srgbClr val="303030"/>
            </a:solidFill>
          </p:grpSpPr>
          <p:sp>
            <p:nvSpPr>
              <p:cNvPr id="29" name="Isosceles Triangle 28">
                <a:extLst>
                  <a:ext uri="{FF2B5EF4-FFF2-40B4-BE49-F238E27FC236}">
                    <a16:creationId xmlns:a16="http://schemas.microsoft.com/office/drawing/2014/main" id="{73FADF8A-A6B7-4157-33C9-11120C20D19C}"/>
                  </a:ext>
                </a:extLst>
              </p:cNvPr>
              <p:cNvSpPr/>
              <p:nvPr/>
            </p:nvSpPr>
            <p:spPr>
              <a:xfrm>
                <a:off x="5251437" y="4323036"/>
                <a:ext cx="124483" cy="114076"/>
              </a:xfrm>
              <a:prstGeom prst="triangle">
                <a:avLst/>
              </a:prstGeom>
              <a:grpFill/>
              <a:ln>
                <a:solidFill>
                  <a:srgbClr val="30303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4432FB8C-B14E-68A5-4572-8B7BAC0EC5F1}"/>
                  </a:ext>
                </a:extLst>
              </p:cNvPr>
              <p:cNvCxnSpPr/>
              <p:nvPr/>
            </p:nvCxnSpPr>
            <p:spPr>
              <a:xfrm>
                <a:off x="5251437" y="4323036"/>
                <a:ext cx="124483" cy="0"/>
              </a:xfrm>
              <a:prstGeom prst="line">
                <a:avLst/>
              </a:prstGeom>
              <a:grpFill/>
              <a:ln w="12700">
                <a:solidFill>
                  <a:srgbClr val="30303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E00A54C-AF90-EF6B-E9D1-7F3FDE511780}"/>
              </a:ext>
            </a:extLst>
          </p:cNvPr>
          <p:cNvCxnSpPr>
            <a:endCxn id="8" idx="1"/>
          </p:cNvCxnSpPr>
          <p:nvPr/>
        </p:nvCxnSpPr>
        <p:spPr>
          <a:xfrm>
            <a:off x="1199456" y="4525418"/>
            <a:ext cx="720080" cy="8489"/>
          </a:xfrm>
          <a:prstGeom prst="straightConnector1">
            <a:avLst/>
          </a:prstGeom>
          <a:ln w="12700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3D59208-E550-7C38-C236-4E7CD3CB3EA9}"/>
              </a:ext>
            </a:extLst>
          </p:cNvPr>
          <p:cNvCxnSpPr>
            <a:stCxn id="8" idx="3"/>
          </p:cNvCxnSpPr>
          <p:nvPr/>
        </p:nvCxnSpPr>
        <p:spPr>
          <a:xfrm flipV="1">
            <a:off x="2423592" y="4525418"/>
            <a:ext cx="648072" cy="8489"/>
          </a:xfrm>
          <a:prstGeom prst="straightConnector1">
            <a:avLst/>
          </a:prstGeom>
          <a:ln w="12700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5BF0222-9E95-318A-CFEF-1A4DF3E8BC85}"/>
              </a:ext>
            </a:extLst>
          </p:cNvPr>
          <p:cNvCxnSpPr/>
          <p:nvPr/>
        </p:nvCxnSpPr>
        <p:spPr>
          <a:xfrm>
            <a:off x="4655840" y="4533907"/>
            <a:ext cx="1656184" cy="0"/>
          </a:xfrm>
          <a:prstGeom prst="straightConnector1">
            <a:avLst/>
          </a:prstGeom>
          <a:ln w="12700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491B401-269E-65CF-4127-979F17CDBA9B}"/>
              </a:ext>
            </a:extLst>
          </p:cNvPr>
          <p:cNvCxnSpPr>
            <a:endCxn id="23" idx="0"/>
          </p:cNvCxnSpPr>
          <p:nvPr/>
        </p:nvCxnSpPr>
        <p:spPr>
          <a:xfrm>
            <a:off x="5442971" y="4525418"/>
            <a:ext cx="0" cy="260518"/>
          </a:xfrm>
          <a:prstGeom prst="straightConnector1">
            <a:avLst/>
          </a:prstGeom>
          <a:ln w="12700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066C02C-C8AA-E97B-D4E0-284200BE5007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5442971" y="5289992"/>
            <a:ext cx="72" cy="230042"/>
          </a:xfrm>
          <a:prstGeom prst="straightConnector1">
            <a:avLst/>
          </a:prstGeom>
          <a:ln w="12700">
            <a:solidFill>
              <a:srgbClr val="30303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CC8EA45-0909-DCD8-4F6A-94CE9F5FFDCF}"/>
              </a:ext>
            </a:extLst>
          </p:cNvPr>
          <p:cNvCxnSpPr/>
          <p:nvPr/>
        </p:nvCxnSpPr>
        <p:spPr>
          <a:xfrm>
            <a:off x="8040216" y="4525418"/>
            <a:ext cx="720080" cy="0"/>
          </a:xfrm>
          <a:prstGeom prst="straightConnector1">
            <a:avLst/>
          </a:prstGeom>
          <a:ln w="12700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B5A43B50-95ED-D6F2-89B8-1F5F27FB370C}"/>
              </a:ext>
            </a:extLst>
          </p:cNvPr>
          <p:cNvSpPr/>
          <p:nvPr/>
        </p:nvSpPr>
        <p:spPr>
          <a:xfrm>
            <a:off x="9244027" y="4234028"/>
            <a:ext cx="92333" cy="92333"/>
          </a:xfrm>
          <a:prstGeom prst="ellipse">
            <a:avLst/>
          </a:prstGeom>
          <a:noFill/>
          <a:ln>
            <a:solidFill>
              <a:srgbClr val="3030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7816F9B-B595-537A-0820-74583558B41E}"/>
              </a:ext>
            </a:extLst>
          </p:cNvPr>
          <p:cNvSpPr/>
          <p:nvPr/>
        </p:nvSpPr>
        <p:spPr>
          <a:xfrm>
            <a:off x="9240403" y="4739769"/>
            <a:ext cx="92333" cy="92333"/>
          </a:xfrm>
          <a:prstGeom prst="ellipse">
            <a:avLst/>
          </a:prstGeom>
          <a:noFill/>
          <a:ln>
            <a:solidFill>
              <a:srgbClr val="3030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B8BBD74-D430-B308-5A4E-FB50A6D5F142}"/>
              </a:ext>
            </a:extLst>
          </p:cNvPr>
          <p:cNvCxnSpPr>
            <a:endCxn id="47" idx="5"/>
          </p:cNvCxnSpPr>
          <p:nvPr/>
        </p:nvCxnSpPr>
        <p:spPr>
          <a:xfrm flipV="1">
            <a:off x="8760296" y="4312839"/>
            <a:ext cx="562542" cy="212579"/>
          </a:xfrm>
          <a:prstGeom prst="line">
            <a:avLst/>
          </a:prstGeom>
          <a:ln w="12700">
            <a:solidFill>
              <a:srgbClr val="30303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1B4E3FF6-4382-214A-750B-42A3434C70E6}"/>
              </a:ext>
            </a:extLst>
          </p:cNvPr>
          <p:cNvCxnSpPr/>
          <p:nvPr/>
        </p:nvCxnSpPr>
        <p:spPr>
          <a:xfrm>
            <a:off x="5303912" y="5520034"/>
            <a:ext cx="288032" cy="0"/>
          </a:xfrm>
          <a:prstGeom prst="line">
            <a:avLst/>
          </a:prstGeom>
          <a:ln w="12700">
            <a:solidFill>
              <a:srgbClr val="30303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A335C9F7-68C4-E020-05BB-B340B3702F9D}"/>
              </a:ext>
            </a:extLst>
          </p:cNvPr>
          <p:cNvCxnSpPr>
            <a:cxnSpLocks/>
          </p:cNvCxnSpPr>
          <p:nvPr/>
        </p:nvCxnSpPr>
        <p:spPr>
          <a:xfrm>
            <a:off x="5353889" y="5559300"/>
            <a:ext cx="189862" cy="0"/>
          </a:xfrm>
          <a:prstGeom prst="line">
            <a:avLst/>
          </a:prstGeom>
          <a:ln w="12700">
            <a:solidFill>
              <a:srgbClr val="30303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0158315-2235-4744-971D-F669F337DE57}"/>
              </a:ext>
            </a:extLst>
          </p:cNvPr>
          <p:cNvCxnSpPr>
            <a:cxnSpLocks/>
          </p:cNvCxnSpPr>
          <p:nvPr/>
        </p:nvCxnSpPr>
        <p:spPr>
          <a:xfrm>
            <a:off x="5404126" y="5597967"/>
            <a:ext cx="79490" cy="0"/>
          </a:xfrm>
          <a:prstGeom prst="line">
            <a:avLst/>
          </a:prstGeom>
          <a:ln w="12700">
            <a:solidFill>
              <a:srgbClr val="30303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808489B-B666-8488-16E9-9A115C2D1B31}"/>
              </a:ext>
            </a:extLst>
          </p:cNvPr>
          <p:cNvGrpSpPr/>
          <p:nvPr/>
        </p:nvGrpSpPr>
        <p:grpSpPr>
          <a:xfrm>
            <a:off x="9150816" y="4826938"/>
            <a:ext cx="288032" cy="307975"/>
            <a:chOff x="5456312" y="5688356"/>
            <a:chExt cx="288032" cy="307975"/>
          </a:xfrm>
        </p:grpSpPr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D485A5D6-B238-DE49-AC8D-D6230F555FB9}"/>
                </a:ext>
              </a:extLst>
            </p:cNvPr>
            <p:cNvCxnSpPr>
              <a:cxnSpLocks/>
            </p:cNvCxnSpPr>
            <p:nvPr/>
          </p:nvCxnSpPr>
          <p:spPr>
            <a:xfrm>
              <a:off x="5595371" y="5688356"/>
              <a:ext cx="72" cy="230042"/>
            </a:xfrm>
            <a:prstGeom prst="straightConnector1">
              <a:avLst/>
            </a:prstGeom>
            <a:ln w="12700">
              <a:solidFill>
                <a:srgbClr val="30303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1B91268F-B6B3-A213-2018-B7F64E732BEF}"/>
                </a:ext>
              </a:extLst>
            </p:cNvPr>
            <p:cNvCxnSpPr/>
            <p:nvPr/>
          </p:nvCxnSpPr>
          <p:spPr>
            <a:xfrm>
              <a:off x="5456312" y="5918398"/>
              <a:ext cx="288032" cy="0"/>
            </a:xfrm>
            <a:prstGeom prst="line">
              <a:avLst/>
            </a:prstGeom>
            <a:ln w="12700">
              <a:solidFill>
                <a:srgbClr val="30303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CBACF5C-1746-95C7-F430-1544F9517C8E}"/>
                </a:ext>
              </a:extLst>
            </p:cNvPr>
            <p:cNvCxnSpPr>
              <a:cxnSpLocks/>
            </p:cNvCxnSpPr>
            <p:nvPr/>
          </p:nvCxnSpPr>
          <p:spPr>
            <a:xfrm>
              <a:off x="5506289" y="5957664"/>
              <a:ext cx="189862" cy="0"/>
            </a:xfrm>
            <a:prstGeom prst="line">
              <a:avLst/>
            </a:prstGeom>
            <a:ln w="12700">
              <a:solidFill>
                <a:srgbClr val="30303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1D96394B-0DB9-267E-2F79-95FB44D8A503}"/>
                </a:ext>
              </a:extLst>
            </p:cNvPr>
            <p:cNvCxnSpPr>
              <a:cxnSpLocks/>
            </p:cNvCxnSpPr>
            <p:nvPr/>
          </p:nvCxnSpPr>
          <p:spPr>
            <a:xfrm>
              <a:off x="5556526" y="5996331"/>
              <a:ext cx="79490" cy="0"/>
            </a:xfrm>
            <a:prstGeom prst="line">
              <a:avLst/>
            </a:prstGeom>
            <a:ln w="12700">
              <a:solidFill>
                <a:srgbClr val="30303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C45DA82C-2F79-B31B-3255-95FB5493F97F}"/>
              </a:ext>
            </a:extLst>
          </p:cNvPr>
          <p:cNvCxnSpPr>
            <a:stCxn id="47" idx="6"/>
          </p:cNvCxnSpPr>
          <p:nvPr/>
        </p:nvCxnSpPr>
        <p:spPr>
          <a:xfrm>
            <a:off x="9336360" y="4280195"/>
            <a:ext cx="648072" cy="1684"/>
          </a:xfrm>
          <a:prstGeom prst="straightConnector1">
            <a:avLst/>
          </a:prstGeom>
          <a:ln w="12700"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4443F58E-9D67-39AD-448F-30D2EAECEDF1}"/>
              </a:ext>
            </a:extLst>
          </p:cNvPr>
          <p:cNvSpPr txBox="1"/>
          <p:nvPr/>
        </p:nvSpPr>
        <p:spPr>
          <a:xfrm>
            <a:off x="1676638" y="5825297"/>
            <a:ext cx="103714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rgbClr val="303030"/>
                </a:solidFill>
              </a:rPr>
              <a:t>Attenuation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7BDA05A-27AE-3CF4-E232-E750421F15EF}"/>
              </a:ext>
            </a:extLst>
          </p:cNvPr>
          <p:cNvSpPr txBox="1"/>
          <p:nvPr/>
        </p:nvSpPr>
        <p:spPr>
          <a:xfrm>
            <a:off x="4839440" y="5825297"/>
            <a:ext cx="1207062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rgbClr val="303030"/>
                </a:solidFill>
              </a:rPr>
              <a:t>Diode Limiter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265A444-04D0-50F7-0A80-96863E510974}"/>
              </a:ext>
            </a:extLst>
          </p:cNvPr>
          <p:cNvSpPr txBox="1"/>
          <p:nvPr/>
        </p:nvSpPr>
        <p:spPr>
          <a:xfrm>
            <a:off x="8793045" y="5814624"/>
            <a:ext cx="105958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rgbClr val="303030"/>
                </a:solidFill>
              </a:rPr>
              <a:t>Fast Switch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4C8B5C08-540C-38B5-6619-D91993ED9D1D}"/>
              </a:ext>
            </a:extLst>
          </p:cNvPr>
          <p:cNvSpPr/>
          <p:nvPr/>
        </p:nvSpPr>
        <p:spPr>
          <a:xfrm>
            <a:off x="8760296" y="3717032"/>
            <a:ext cx="537475" cy="212579"/>
          </a:xfrm>
          <a:prstGeom prst="rect">
            <a:avLst/>
          </a:prstGeom>
          <a:noFill/>
          <a:ln>
            <a:solidFill>
              <a:srgbClr val="3030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ysClr val="windowText" lastClr="000000"/>
                </a:solidFill>
              </a:rPr>
              <a:t>TRIG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415A050F-FF9E-1DE4-2728-31EE5FAA9802}"/>
              </a:ext>
            </a:extLst>
          </p:cNvPr>
          <p:cNvCxnSpPr>
            <a:stCxn id="69" idx="2"/>
          </p:cNvCxnSpPr>
          <p:nvPr/>
        </p:nvCxnSpPr>
        <p:spPr>
          <a:xfrm flipH="1">
            <a:off x="9029033" y="3929611"/>
            <a:ext cx="1" cy="489517"/>
          </a:xfrm>
          <a:prstGeom prst="line">
            <a:avLst/>
          </a:prstGeom>
          <a:ln w="12700">
            <a:solidFill>
              <a:srgbClr val="30303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1041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002040-5D4B-3ABE-1D76-D6DF2AC04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GB" b="0" dirty="0"/>
              <a:t>Tested filter options with fast scope in AWAKE during October.</a:t>
            </a:r>
          </a:p>
          <a:p>
            <a:r>
              <a:rPr lang="en-GB" b="0" dirty="0"/>
              <a:t>Lowpass included a multiplex setup to demonstrate feasibility with real signal levels.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24C828-5C28-7A5E-779A-D487E5528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Electron BPM Status –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E0A61-3F09-3A8E-B4F7-C9418DB47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4B440-0B72-8A35-6A3C-32204E420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21CC8-131D-4417-1258-E1E63CDF1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D5711FC-D786-67E1-562B-0E84AFF4B33D}"/>
              </a:ext>
            </a:extLst>
          </p:cNvPr>
          <p:cNvGrpSpPr/>
          <p:nvPr/>
        </p:nvGrpSpPr>
        <p:grpSpPr>
          <a:xfrm>
            <a:off x="7110908" y="3139461"/>
            <a:ext cx="669951" cy="675055"/>
            <a:chOff x="8472264" y="1916832"/>
            <a:chExt cx="669951" cy="675055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075AFC2-58B3-CF1F-6F64-27BCC9EA850C}"/>
                </a:ext>
              </a:extLst>
            </p:cNvPr>
            <p:cNvSpPr/>
            <p:nvPr/>
          </p:nvSpPr>
          <p:spPr>
            <a:xfrm>
              <a:off x="8544273" y="1988840"/>
              <a:ext cx="504055" cy="504055"/>
            </a:xfrm>
            <a:prstGeom prst="ellipse">
              <a:avLst/>
            </a:prstGeom>
            <a:noFill/>
            <a:ln>
              <a:solidFill>
                <a:srgbClr val="30303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539453D-7D09-41C7-70D4-A0EE825F94C0}"/>
                </a:ext>
              </a:extLst>
            </p:cNvPr>
            <p:cNvCxnSpPr/>
            <p:nvPr/>
          </p:nvCxnSpPr>
          <p:spPr>
            <a:xfrm>
              <a:off x="9142215" y="2127770"/>
              <a:ext cx="0" cy="226195"/>
            </a:xfrm>
            <a:prstGeom prst="line">
              <a:avLst/>
            </a:prstGeom>
            <a:ln w="28575">
              <a:solidFill>
                <a:srgbClr val="3030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A233AB3-EA55-470D-EF33-3F76D0DB0FD3}"/>
                </a:ext>
              </a:extLst>
            </p:cNvPr>
            <p:cNvCxnSpPr/>
            <p:nvPr/>
          </p:nvCxnSpPr>
          <p:spPr>
            <a:xfrm>
              <a:off x="8472264" y="2127770"/>
              <a:ext cx="0" cy="226195"/>
            </a:xfrm>
            <a:prstGeom prst="line">
              <a:avLst/>
            </a:prstGeom>
            <a:ln w="28575">
              <a:solidFill>
                <a:srgbClr val="3030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E8F9308-D2AB-922F-DAF8-288DE0CB50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84118" y="2591887"/>
              <a:ext cx="216024" cy="0"/>
            </a:xfrm>
            <a:prstGeom prst="line">
              <a:avLst/>
            </a:prstGeom>
            <a:ln w="28575">
              <a:solidFill>
                <a:srgbClr val="3030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28DDD6F-84F8-BF6F-0CE7-F4C68CF24F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84118" y="1916832"/>
              <a:ext cx="216024" cy="0"/>
            </a:xfrm>
            <a:prstGeom prst="line">
              <a:avLst/>
            </a:prstGeom>
            <a:ln w="28575">
              <a:solidFill>
                <a:srgbClr val="30303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3DB5FEC1-29C5-E986-5191-6C6759ED4D94}"/>
              </a:ext>
            </a:extLst>
          </p:cNvPr>
          <p:cNvSpPr/>
          <p:nvPr/>
        </p:nvSpPr>
        <p:spPr>
          <a:xfrm>
            <a:off x="11246293" y="1592263"/>
            <a:ext cx="1152127" cy="2916858"/>
          </a:xfrm>
          <a:prstGeom prst="rect">
            <a:avLst/>
          </a:prstGeom>
          <a:noFill/>
          <a:ln>
            <a:solidFill>
              <a:srgbClr val="3030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45D219C-8B88-7DD5-C523-B9120A7D0950}"/>
              </a:ext>
            </a:extLst>
          </p:cNvPr>
          <p:cNvSpPr/>
          <p:nvPr/>
        </p:nvSpPr>
        <p:spPr>
          <a:xfrm>
            <a:off x="9637342" y="2176886"/>
            <a:ext cx="504056" cy="504056"/>
          </a:xfrm>
          <a:prstGeom prst="rect">
            <a:avLst/>
          </a:prstGeom>
          <a:noFill/>
          <a:ln>
            <a:solidFill>
              <a:srgbClr val="3030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A2DB881-7283-76D4-AA35-51838A368323}"/>
              </a:ext>
            </a:extLst>
          </p:cNvPr>
          <p:cNvSpPr/>
          <p:nvPr/>
        </p:nvSpPr>
        <p:spPr>
          <a:xfrm>
            <a:off x="10408096" y="2176886"/>
            <a:ext cx="504056" cy="504056"/>
          </a:xfrm>
          <a:prstGeom prst="rect">
            <a:avLst/>
          </a:prstGeom>
          <a:noFill/>
          <a:ln>
            <a:solidFill>
              <a:srgbClr val="3030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5069F06-AA0D-F9E3-C34E-27CB712F9916}"/>
              </a:ext>
            </a:extLst>
          </p:cNvPr>
          <p:cNvSpPr/>
          <p:nvPr/>
        </p:nvSpPr>
        <p:spPr>
          <a:xfrm>
            <a:off x="8866588" y="2176886"/>
            <a:ext cx="504056" cy="504056"/>
          </a:xfrm>
          <a:prstGeom prst="rect">
            <a:avLst/>
          </a:prstGeom>
          <a:noFill/>
          <a:ln>
            <a:solidFill>
              <a:srgbClr val="3030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F6617AE-5B02-585B-7A7B-D218CE58DCED}"/>
              </a:ext>
            </a:extLst>
          </p:cNvPr>
          <p:cNvSpPr/>
          <p:nvPr/>
        </p:nvSpPr>
        <p:spPr>
          <a:xfrm>
            <a:off x="9425328" y="3221996"/>
            <a:ext cx="504056" cy="504056"/>
          </a:xfrm>
          <a:prstGeom prst="rect">
            <a:avLst/>
          </a:prstGeom>
          <a:noFill/>
          <a:ln>
            <a:solidFill>
              <a:srgbClr val="3030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9ED9710-42D7-F324-21C3-ED7C9482C8FC}"/>
              </a:ext>
            </a:extLst>
          </p:cNvPr>
          <p:cNvSpPr/>
          <p:nvPr/>
        </p:nvSpPr>
        <p:spPr>
          <a:xfrm>
            <a:off x="10401300" y="3221996"/>
            <a:ext cx="504056" cy="504056"/>
          </a:xfrm>
          <a:prstGeom prst="rect">
            <a:avLst/>
          </a:prstGeom>
          <a:noFill/>
          <a:ln>
            <a:solidFill>
              <a:srgbClr val="3030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1943656-37B3-50BA-4539-58A4879A8A89}"/>
              </a:ext>
            </a:extLst>
          </p:cNvPr>
          <p:cNvSpPr/>
          <p:nvPr/>
        </p:nvSpPr>
        <p:spPr>
          <a:xfrm>
            <a:off x="9485668" y="3301762"/>
            <a:ext cx="368300" cy="342526"/>
          </a:xfrm>
          <a:custGeom>
            <a:avLst/>
            <a:gdLst>
              <a:gd name="connsiteX0" fmla="*/ 0 w 368300"/>
              <a:gd name="connsiteY0" fmla="*/ 342526 h 342526"/>
              <a:gd name="connsiteX1" fmla="*/ 76200 w 368300"/>
              <a:gd name="connsiteY1" fmla="*/ 44076 h 342526"/>
              <a:gd name="connsiteX2" fmla="*/ 285750 w 368300"/>
              <a:gd name="connsiteY2" fmla="*/ 31376 h 342526"/>
              <a:gd name="connsiteX3" fmla="*/ 368300 w 368300"/>
              <a:gd name="connsiteY3" fmla="*/ 329826 h 342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300" h="342526">
                <a:moveTo>
                  <a:pt x="0" y="342526"/>
                </a:moveTo>
                <a:cubicBezTo>
                  <a:pt x="14287" y="219230"/>
                  <a:pt x="28575" y="95934"/>
                  <a:pt x="76200" y="44076"/>
                </a:cubicBezTo>
                <a:cubicBezTo>
                  <a:pt x="123825" y="-7782"/>
                  <a:pt x="237067" y="-16249"/>
                  <a:pt x="285750" y="31376"/>
                </a:cubicBezTo>
                <a:cubicBezTo>
                  <a:pt x="334433" y="79001"/>
                  <a:pt x="351366" y="204413"/>
                  <a:pt x="368300" y="329826"/>
                </a:cubicBezTo>
              </a:path>
            </a:pathLst>
          </a:custGeom>
          <a:noFill/>
          <a:ln>
            <a:solidFill>
              <a:srgbClr val="3030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B168A5B6-02A0-2E95-65DC-93A2A194BC4B}"/>
              </a:ext>
            </a:extLst>
          </p:cNvPr>
          <p:cNvSpPr/>
          <p:nvPr/>
        </p:nvSpPr>
        <p:spPr>
          <a:xfrm flipH="1">
            <a:off x="10478286" y="3324876"/>
            <a:ext cx="336550" cy="313062"/>
          </a:xfrm>
          <a:custGeom>
            <a:avLst/>
            <a:gdLst>
              <a:gd name="connsiteX0" fmla="*/ 0 w 336550"/>
              <a:gd name="connsiteY0" fmla="*/ 313062 h 313062"/>
              <a:gd name="connsiteX1" fmla="*/ 101600 w 336550"/>
              <a:gd name="connsiteY1" fmla="*/ 46362 h 313062"/>
              <a:gd name="connsiteX2" fmla="*/ 336550 w 336550"/>
              <a:gd name="connsiteY2" fmla="*/ 1912 h 31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6550" h="313062">
                <a:moveTo>
                  <a:pt x="0" y="313062"/>
                </a:moveTo>
                <a:cubicBezTo>
                  <a:pt x="22754" y="205641"/>
                  <a:pt x="45508" y="98220"/>
                  <a:pt x="101600" y="46362"/>
                </a:cubicBezTo>
                <a:cubicBezTo>
                  <a:pt x="157692" y="-5496"/>
                  <a:pt x="247121" y="-1792"/>
                  <a:pt x="336550" y="1912"/>
                </a:cubicBezTo>
              </a:path>
            </a:pathLst>
          </a:custGeom>
          <a:noFill/>
          <a:ln>
            <a:solidFill>
              <a:srgbClr val="3030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51262F7-C5F6-6674-F32F-E48703DABC4E}"/>
              </a:ext>
            </a:extLst>
          </p:cNvPr>
          <p:cNvSpPr/>
          <p:nvPr/>
        </p:nvSpPr>
        <p:spPr>
          <a:xfrm flipH="1">
            <a:off x="9714733" y="2272383"/>
            <a:ext cx="336550" cy="313062"/>
          </a:xfrm>
          <a:custGeom>
            <a:avLst/>
            <a:gdLst>
              <a:gd name="connsiteX0" fmla="*/ 0 w 336550"/>
              <a:gd name="connsiteY0" fmla="*/ 313062 h 313062"/>
              <a:gd name="connsiteX1" fmla="*/ 101600 w 336550"/>
              <a:gd name="connsiteY1" fmla="*/ 46362 h 313062"/>
              <a:gd name="connsiteX2" fmla="*/ 336550 w 336550"/>
              <a:gd name="connsiteY2" fmla="*/ 1912 h 313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6550" h="313062">
                <a:moveTo>
                  <a:pt x="0" y="313062"/>
                </a:moveTo>
                <a:cubicBezTo>
                  <a:pt x="22754" y="205641"/>
                  <a:pt x="45508" y="98220"/>
                  <a:pt x="101600" y="46362"/>
                </a:cubicBezTo>
                <a:cubicBezTo>
                  <a:pt x="157692" y="-5496"/>
                  <a:pt x="247121" y="-1792"/>
                  <a:pt x="336550" y="1912"/>
                </a:cubicBezTo>
              </a:path>
            </a:pathLst>
          </a:custGeom>
          <a:noFill/>
          <a:ln>
            <a:solidFill>
              <a:srgbClr val="3030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DF19C32-00A0-F8DD-6D85-BA37764AA7FC}"/>
              </a:ext>
            </a:extLst>
          </p:cNvPr>
          <p:cNvCxnSpPr>
            <a:cxnSpLocks/>
          </p:cNvCxnSpPr>
          <p:nvPr/>
        </p:nvCxnSpPr>
        <p:spPr>
          <a:xfrm>
            <a:off x="10486258" y="2272383"/>
            <a:ext cx="73063" cy="313062"/>
          </a:xfrm>
          <a:prstGeom prst="line">
            <a:avLst/>
          </a:prstGeom>
          <a:ln w="12700"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361DC72-BC7E-B2E0-D11A-12A49881277A}"/>
              </a:ext>
            </a:extLst>
          </p:cNvPr>
          <p:cNvCxnSpPr>
            <a:cxnSpLocks/>
          </p:cNvCxnSpPr>
          <p:nvPr/>
        </p:nvCxnSpPr>
        <p:spPr>
          <a:xfrm flipV="1">
            <a:off x="10559321" y="2272383"/>
            <a:ext cx="56833" cy="313062"/>
          </a:xfrm>
          <a:prstGeom prst="line">
            <a:avLst/>
          </a:prstGeom>
          <a:ln w="12700"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CCD4D43-0C12-082B-560A-16A2BCE29A28}"/>
              </a:ext>
            </a:extLst>
          </p:cNvPr>
          <p:cNvCxnSpPr>
            <a:cxnSpLocks/>
          </p:cNvCxnSpPr>
          <p:nvPr/>
        </p:nvCxnSpPr>
        <p:spPr>
          <a:xfrm>
            <a:off x="10616154" y="2272383"/>
            <a:ext cx="67616" cy="296085"/>
          </a:xfrm>
          <a:prstGeom prst="line">
            <a:avLst/>
          </a:prstGeom>
          <a:ln w="12700"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79B0F3A-C427-7078-4376-385D1C481629}"/>
              </a:ext>
            </a:extLst>
          </p:cNvPr>
          <p:cNvCxnSpPr>
            <a:cxnSpLocks/>
          </p:cNvCxnSpPr>
          <p:nvPr/>
        </p:nvCxnSpPr>
        <p:spPr>
          <a:xfrm flipV="1">
            <a:off x="10683770" y="2272383"/>
            <a:ext cx="56833" cy="296085"/>
          </a:xfrm>
          <a:prstGeom prst="line">
            <a:avLst/>
          </a:prstGeom>
          <a:ln w="12700"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BB72757-C67C-1445-0E4D-58D81A7DEE00}"/>
              </a:ext>
            </a:extLst>
          </p:cNvPr>
          <p:cNvCxnSpPr>
            <a:cxnSpLocks/>
          </p:cNvCxnSpPr>
          <p:nvPr/>
        </p:nvCxnSpPr>
        <p:spPr>
          <a:xfrm>
            <a:off x="10740603" y="2272383"/>
            <a:ext cx="67616" cy="313062"/>
          </a:xfrm>
          <a:prstGeom prst="line">
            <a:avLst/>
          </a:prstGeom>
          <a:ln w="12700"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771124B-A7D5-0CE4-AE8D-FC637CECBC48}"/>
              </a:ext>
            </a:extLst>
          </p:cNvPr>
          <p:cNvCxnSpPr/>
          <p:nvPr/>
        </p:nvCxnSpPr>
        <p:spPr>
          <a:xfrm flipH="1">
            <a:off x="9118616" y="2428914"/>
            <a:ext cx="158686" cy="0"/>
          </a:xfrm>
          <a:prstGeom prst="line">
            <a:avLst/>
          </a:prstGeom>
          <a:ln w="12700"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037204C-7077-823A-735B-30EE200C846E}"/>
              </a:ext>
            </a:extLst>
          </p:cNvPr>
          <p:cNvCxnSpPr/>
          <p:nvPr/>
        </p:nvCxnSpPr>
        <p:spPr>
          <a:xfrm flipH="1" flipV="1">
            <a:off x="8989270" y="2272383"/>
            <a:ext cx="129346" cy="156531"/>
          </a:xfrm>
          <a:prstGeom prst="line">
            <a:avLst/>
          </a:prstGeom>
          <a:ln w="12700"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502685F-8779-173B-C26C-2440EC73ACBF}"/>
              </a:ext>
            </a:extLst>
          </p:cNvPr>
          <p:cNvCxnSpPr/>
          <p:nvPr/>
        </p:nvCxnSpPr>
        <p:spPr>
          <a:xfrm flipH="1">
            <a:off x="8989270" y="2428914"/>
            <a:ext cx="129346" cy="156531"/>
          </a:xfrm>
          <a:prstGeom prst="line">
            <a:avLst/>
          </a:prstGeom>
          <a:ln w="12700"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D80CAB1-EE8E-533B-73BE-71A09EAAD7B1}"/>
              </a:ext>
            </a:extLst>
          </p:cNvPr>
          <p:cNvCxnSpPr>
            <a:cxnSpLocks/>
            <a:endCxn id="24" idx="1"/>
          </p:cNvCxnSpPr>
          <p:nvPr/>
        </p:nvCxnSpPr>
        <p:spPr>
          <a:xfrm>
            <a:off x="7784288" y="3463496"/>
            <a:ext cx="1641040" cy="10528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680090F8-456E-DEDE-CBD3-455A504C08A8}"/>
              </a:ext>
            </a:extLst>
          </p:cNvPr>
          <p:cNvCxnSpPr>
            <a:stCxn id="24" idx="3"/>
            <a:endCxn id="25" idx="1"/>
          </p:cNvCxnSpPr>
          <p:nvPr/>
        </p:nvCxnSpPr>
        <p:spPr>
          <a:xfrm>
            <a:off x="9929384" y="3474024"/>
            <a:ext cx="471916" cy="0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9F95B9A-DC63-B221-4AC8-71C1FAF38F97}"/>
              </a:ext>
            </a:extLst>
          </p:cNvPr>
          <p:cNvCxnSpPr>
            <a:cxnSpLocks/>
            <a:stCxn id="25" idx="3"/>
          </p:cNvCxnSpPr>
          <p:nvPr/>
        </p:nvCxnSpPr>
        <p:spPr>
          <a:xfrm>
            <a:off x="10905356" y="3474024"/>
            <a:ext cx="347733" cy="0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9FFE4D0-82D8-7886-8C9B-3EB5D60635DF}"/>
              </a:ext>
            </a:extLst>
          </p:cNvPr>
          <p:cNvCxnSpPr>
            <a:stCxn id="23" idx="3"/>
            <a:endCxn id="21" idx="1"/>
          </p:cNvCxnSpPr>
          <p:nvPr/>
        </p:nvCxnSpPr>
        <p:spPr>
          <a:xfrm>
            <a:off x="9370644" y="2428914"/>
            <a:ext cx="266698" cy="0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1E2DAF01-C391-E9A5-EB20-5E530A8220BD}"/>
              </a:ext>
            </a:extLst>
          </p:cNvPr>
          <p:cNvCxnSpPr>
            <a:stCxn id="21" idx="3"/>
            <a:endCxn id="22" idx="1"/>
          </p:cNvCxnSpPr>
          <p:nvPr/>
        </p:nvCxnSpPr>
        <p:spPr>
          <a:xfrm>
            <a:off x="10141398" y="2428914"/>
            <a:ext cx="266698" cy="0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8D3B28B5-3D61-388C-7EED-F0FC8B9E2C5E}"/>
              </a:ext>
            </a:extLst>
          </p:cNvPr>
          <p:cNvCxnSpPr>
            <a:stCxn id="22" idx="3"/>
          </p:cNvCxnSpPr>
          <p:nvPr/>
        </p:nvCxnSpPr>
        <p:spPr>
          <a:xfrm>
            <a:off x="10912152" y="2428914"/>
            <a:ext cx="340937" cy="0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8F96F69-D1FE-F008-D5B5-5302FB75A4AF}"/>
              </a:ext>
            </a:extLst>
          </p:cNvPr>
          <p:cNvCxnSpPr>
            <a:cxnSpLocks/>
          </p:cNvCxnSpPr>
          <p:nvPr/>
        </p:nvCxnSpPr>
        <p:spPr>
          <a:xfrm flipV="1">
            <a:off x="7425228" y="2272383"/>
            <a:ext cx="0" cy="867078"/>
          </a:xfrm>
          <a:prstGeom prst="line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62CA8A9-742E-70C8-0C23-16054B58D5C3}"/>
              </a:ext>
            </a:extLst>
          </p:cNvPr>
          <p:cNvCxnSpPr/>
          <p:nvPr/>
        </p:nvCxnSpPr>
        <p:spPr>
          <a:xfrm>
            <a:off x="7425228" y="3814516"/>
            <a:ext cx="0" cy="360040"/>
          </a:xfrm>
          <a:prstGeom prst="line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DBF02B65-8787-E275-0941-F748325EBE1A}"/>
              </a:ext>
            </a:extLst>
          </p:cNvPr>
          <p:cNvCxnSpPr/>
          <p:nvPr/>
        </p:nvCxnSpPr>
        <p:spPr>
          <a:xfrm>
            <a:off x="7425228" y="4174556"/>
            <a:ext cx="909816" cy="0"/>
          </a:xfrm>
          <a:prstGeom prst="line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A52026DF-E0FE-9A9A-B240-2DFF56A8626F}"/>
              </a:ext>
            </a:extLst>
          </p:cNvPr>
          <p:cNvCxnSpPr/>
          <p:nvPr/>
        </p:nvCxnSpPr>
        <p:spPr>
          <a:xfrm flipV="1">
            <a:off x="8335044" y="2585445"/>
            <a:ext cx="0" cy="1589111"/>
          </a:xfrm>
          <a:prstGeom prst="line">
            <a:avLst/>
          </a:prstGeom>
          <a:ln w="1270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167C9E2C-9D7C-48CE-912C-5FAD732A69C0}"/>
              </a:ext>
            </a:extLst>
          </p:cNvPr>
          <p:cNvCxnSpPr/>
          <p:nvPr/>
        </p:nvCxnSpPr>
        <p:spPr>
          <a:xfrm>
            <a:off x="8335044" y="2585445"/>
            <a:ext cx="531544" cy="0"/>
          </a:xfrm>
          <a:prstGeom prst="line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74535C79-A0A4-F64D-B33A-0F035A1E40D0}"/>
              </a:ext>
            </a:extLst>
          </p:cNvPr>
          <p:cNvSpPr txBox="1"/>
          <p:nvPr/>
        </p:nvSpPr>
        <p:spPr>
          <a:xfrm>
            <a:off x="11343609" y="1660488"/>
            <a:ext cx="8079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303030"/>
                </a:solidFill>
              </a:rPr>
              <a:t>SCOPE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347D979-C8B2-0283-2712-AA4876B2EEF9}"/>
              </a:ext>
            </a:extLst>
          </p:cNvPr>
          <p:cNvSpPr txBox="1"/>
          <p:nvPr/>
        </p:nvSpPr>
        <p:spPr>
          <a:xfrm>
            <a:off x="11364192" y="2296087"/>
            <a:ext cx="3718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70C0"/>
                </a:solidFill>
              </a:rPr>
              <a:t>ch1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9569F84-DEF0-A88D-F8EA-1D59E856D326}"/>
              </a:ext>
            </a:extLst>
          </p:cNvPr>
          <p:cNvSpPr txBox="1"/>
          <p:nvPr/>
        </p:nvSpPr>
        <p:spPr>
          <a:xfrm>
            <a:off x="11343609" y="3315976"/>
            <a:ext cx="3718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accent3"/>
                </a:solidFill>
              </a:rPr>
              <a:t>ch2</a:t>
            </a:r>
          </a:p>
        </p:txBody>
      </p: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5B09D45E-5349-BC44-161E-F81A3002DA64}"/>
              </a:ext>
            </a:extLst>
          </p:cNvPr>
          <p:cNvCxnSpPr>
            <a:cxnSpLocks/>
          </p:cNvCxnSpPr>
          <p:nvPr/>
        </p:nvCxnSpPr>
        <p:spPr>
          <a:xfrm flipH="1">
            <a:off x="7425228" y="2272383"/>
            <a:ext cx="1441360" cy="0"/>
          </a:xfrm>
          <a:prstGeom prst="straightConnector1">
            <a:avLst/>
          </a:prstGeom>
          <a:ln w="12700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Oval 95">
            <a:extLst>
              <a:ext uri="{FF2B5EF4-FFF2-40B4-BE49-F238E27FC236}">
                <a16:creationId xmlns:a16="http://schemas.microsoft.com/office/drawing/2014/main" id="{645B8D4D-8FEE-FDDF-F28A-4E4B7427B2D1}"/>
              </a:ext>
            </a:extLst>
          </p:cNvPr>
          <p:cNvSpPr/>
          <p:nvPr/>
        </p:nvSpPr>
        <p:spPr>
          <a:xfrm>
            <a:off x="7597132" y="2004548"/>
            <a:ext cx="259357" cy="259357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F1B4F18A-E697-5BF1-B264-BD72F92E8E92}"/>
              </a:ext>
            </a:extLst>
          </p:cNvPr>
          <p:cNvSpPr/>
          <p:nvPr/>
        </p:nvSpPr>
        <p:spPr>
          <a:xfrm>
            <a:off x="7735486" y="2004548"/>
            <a:ext cx="259357" cy="259357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90AE06A-395A-B62B-FD3D-9D06818F708C}"/>
              </a:ext>
            </a:extLst>
          </p:cNvPr>
          <p:cNvSpPr txBox="1"/>
          <p:nvPr/>
        </p:nvSpPr>
        <p:spPr>
          <a:xfrm>
            <a:off x="10434100" y="1972079"/>
            <a:ext cx="45204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303030"/>
                </a:solidFill>
              </a:rPr>
              <a:t>-10 dB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667E7969-3158-2E0B-652E-A29B6FBF40D3}"/>
              </a:ext>
            </a:extLst>
          </p:cNvPr>
          <p:cNvSpPr txBox="1"/>
          <p:nvPr/>
        </p:nvSpPr>
        <p:spPr>
          <a:xfrm>
            <a:off x="9582394" y="1972278"/>
            <a:ext cx="61395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303030"/>
                </a:solidFill>
              </a:rPr>
              <a:t>500 MHz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F586A84D-2C72-F63E-CBC1-3B0250D7E057}"/>
              </a:ext>
            </a:extLst>
          </p:cNvPr>
          <p:cNvSpPr txBox="1"/>
          <p:nvPr/>
        </p:nvSpPr>
        <p:spPr>
          <a:xfrm>
            <a:off x="7368887" y="1773354"/>
            <a:ext cx="82394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303030"/>
                </a:solidFill>
              </a:rPr>
              <a:t>12 ns (~2m)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D0A96A8-C141-F1DF-B420-55B109FFC86D}"/>
              </a:ext>
            </a:extLst>
          </p:cNvPr>
          <p:cNvSpPr txBox="1"/>
          <p:nvPr/>
        </p:nvSpPr>
        <p:spPr>
          <a:xfrm>
            <a:off x="9223952" y="2836024"/>
            <a:ext cx="856004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200" dirty="0">
                <a:solidFill>
                  <a:srgbClr val="303030"/>
                </a:solidFill>
              </a:rPr>
              <a:t>30 MHz BW</a:t>
            </a:r>
          </a:p>
          <a:p>
            <a:pPr algn="ctr"/>
            <a:r>
              <a:rPr lang="en-US" sz="1200" dirty="0">
                <a:solidFill>
                  <a:srgbClr val="303030"/>
                </a:solidFill>
              </a:rPr>
              <a:t>@</a:t>
            </a:r>
            <a:r>
              <a:rPr lang="fr-CH" sz="1200" dirty="0">
                <a:solidFill>
                  <a:srgbClr val="303030"/>
                </a:solidFill>
              </a:rPr>
              <a:t> 400 MHz</a:t>
            </a:r>
            <a:r>
              <a:rPr lang="en-GB" sz="1200" dirty="0">
                <a:solidFill>
                  <a:srgbClr val="303030"/>
                </a:solidFill>
              </a:rPr>
              <a:t> 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62AC19B-A6CD-4452-CC65-93F52275C0C6}"/>
              </a:ext>
            </a:extLst>
          </p:cNvPr>
          <p:cNvSpPr txBox="1"/>
          <p:nvPr/>
        </p:nvSpPr>
        <p:spPr>
          <a:xfrm>
            <a:off x="10346216" y="3020690"/>
            <a:ext cx="61395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303030"/>
                </a:solidFill>
              </a:rPr>
              <a:t>500 MHz</a:t>
            </a:r>
          </a:p>
        </p:txBody>
      </p:sp>
    </p:spTree>
    <p:extLst>
      <p:ext uri="{BB962C8B-B14F-4D97-AF65-F5344CB8AC3E}">
        <p14:creationId xmlns:p14="http://schemas.microsoft.com/office/powerpoint/2010/main" val="764885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002040-5D4B-3ABE-1D76-D6DF2AC04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GB" b="0" dirty="0"/>
              <a:t>Tested filter options with fast scope in AWAKE during October.</a:t>
            </a:r>
          </a:p>
          <a:p>
            <a:r>
              <a:rPr lang="en-GB" b="0" dirty="0"/>
              <a:t>Lowpass included a multiplex setup to demonstrate feasibility with real signal levels.</a:t>
            </a:r>
          </a:p>
          <a:p>
            <a:r>
              <a:rPr lang="en-GB" b="0" dirty="0"/>
              <a:t>Bandpass cannot work with combiner. Ringing would require around a hundred metres of delay cable, degrading the signal.</a:t>
            </a:r>
          </a:p>
          <a:p>
            <a:r>
              <a:rPr lang="en-GB" b="0" dirty="0"/>
              <a:t>These measurements suggest that using planned HL LHC electronics, we can meet the spec using lowpass and multiplexing.</a:t>
            </a:r>
          </a:p>
          <a:p>
            <a:r>
              <a:rPr lang="en-GB" b="0" dirty="0"/>
              <a:t>Further analysis required; more measurements next year would be useful to check against thermal noise predictions.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24C828-5C28-7A5E-779A-D487E5528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Electron BPM Status –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BE0A61-3F09-3A8E-B4F7-C9418DB47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26.11.2024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4B440-0B72-8A35-6A3C-32204E420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L. Stant | Run 2c BPM Development Update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21CC8-131D-4417-1258-E1E63CDF1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4A24B6-1F06-F0FC-6A41-847875A7F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2582" y="1616909"/>
            <a:ext cx="5506218" cy="421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740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rgbClr val="30303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rgbClr val="303030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200" dirty="0" smtClean="0">
            <a:solidFill>
              <a:srgbClr val="30303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Cobranding_16x9 PPT_v2024</Template>
  <TotalTime>3253</TotalTime>
  <Words>704</Words>
  <Application>Microsoft Office PowerPoint</Application>
  <PresentationFormat>Widescreen</PresentationFormat>
  <Paragraphs>98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Run 2c BPM Development Update</vt:lpstr>
      <vt:lpstr>Recap of Requirements</vt:lpstr>
      <vt:lpstr>Desired Architecture - Multiplexing</vt:lpstr>
      <vt:lpstr>Proton BPM Status</vt:lpstr>
      <vt:lpstr>Electron BPM Status – Beam Specification</vt:lpstr>
      <vt:lpstr>Electron BPM Status – Challenges</vt:lpstr>
      <vt:lpstr>Electron BPM Status – Challenges</vt:lpstr>
      <vt:lpstr>Electron BPM Status – Measurements</vt:lpstr>
      <vt:lpstr>Electron BPM Status – Measurements</vt:lpstr>
      <vt:lpstr>Electron BPM Status – 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Laurence Stant</dc:creator>
  <cp:lastModifiedBy>Laurence Stant</cp:lastModifiedBy>
  <cp:revision>38</cp:revision>
  <cp:lastPrinted>2020-01-30T13:49:18Z</cp:lastPrinted>
  <dcterms:created xsi:type="dcterms:W3CDTF">2024-11-06T09:12:34Z</dcterms:created>
  <dcterms:modified xsi:type="dcterms:W3CDTF">2024-11-26T12:18:26Z</dcterms:modified>
</cp:coreProperties>
</file>