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71" r:id="rId2"/>
    <p:sldId id="399" r:id="rId3"/>
    <p:sldId id="419" r:id="rId4"/>
    <p:sldId id="421" r:id="rId5"/>
    <p:sldId id="403" r:id="rId6"/>
    <p:sldId id="420" r:id="rId7"/>
    <p:sldId id="404" r:id="rId8"/>
    <p:sldId id="405" r:id="rId9"/>
    <p:sldId id="406" r:id="rId10"/>
    <p:sldId id="407" r:id="rId11"/>
    <p:sldId id="408" r:id="rId12"/>
    <p:sldId id="416" r:id="rId13"/>
    <p:sldId id="422" r:id="rId14"/>
    <p:sldId id="423" r:id="rId15"/>
    <p:sldId id="424" r:id="rId16"/>
    <p:sldId id="425" r:id="rId17"/>
    <p:sldId id="426" r:id="rId18"/>
    <p:sldId id="410" r:id="rId19"/>
    <p:sldId id="417" r:id="rId20"/>
    <p:sldId id="39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B3B4"/>
    <a:srgbClr val="30348F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24" autoAdjust="0"/>
    <p:restoredTop sz="96512" autoAdjust="0"/>
  </p:normalViewPr>
  <p:slideViewPr>
    <p:cSldViewPr snapToGrid="0">
      <p:cViewPr varScale="1">
        <p:scale>
          <a:sx n="135" d="100"/>
          <a:sy n="135" d="100"/>
        </p:scale>
        <p:origin x="240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774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massive increase in the traffic to Europe starting from April, with peaks beyond 150Gbps. Also very high traffic from Europe, consistent peaks &gt;100G.</a:t>
            </a:r>
          </a:p>
          <a:p>
            <a:r>
              <a:rPr lang="en-US" dirty="0"/>
              <a:t>Also traffic to North America has seen a definite increase, although less remarkable.</a:t>
            </a:r>
          </a:p>
          <a:p>
            <a:r>
              <a:rPr lang="en-US" dirty="0"/>
              <a:t>Traffic to Asia is being rerouted via these other 2 routes because of a cable cut of the JP-HK route in March that hasn’t yet been fixed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446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977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BEA46C-0384-7267-59BB-79786E39D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7DD4B4-CC39-EEB3-A53D-4D261F2C61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B479AA-2EEC-D71D-47EB-050DEB5AC9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7FA03-A755-B6AF-CF36-F6F02C7C40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11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923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31F49C-5EED-8A46-277A-E3E7E6E21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D8A766-8D54-75B1-085C-EDA1FD1079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E001C2-193E-13AB-58D5-AA5436A3F5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massive increase in traffic from June, very frequent peaks over 800Gbps, with some beyond 1Tbps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2DEEEE-0A75-B2A6-ACCC-CB321E924E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332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https://monit-grafana-open.cern.ch</a:t>
            </a:r>
          </a:p>
          <a:p>
            <a:r>
              <a:rPr lang="en-US" dirty="0"/>
              <a:t>Consistent rise of traffic starting may/</a:t>
            </a:r>
            <a:r>
              <a:rPr lang="en-US" dirty="0" err="1"/>
              <a:t>june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45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https://my.es.net/traffic-volume?t=6M&amp;scale=linear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808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http://stats.nordu.net/connections.html</a:t>
            </a:r>
          </a:p>
          <a:p>
            <a:r>
              <a:rPr lang="en-GB" dirty="0"/>
              <a:t>Also for </a:t>
            </a:r>
            <a:r>
              <a:rPr lang="en-GB" dirty="0" err="1"/>
              <a:t>NORDUnet</a:t>
            </a:r>
            <a:r>
              <a:rPr lang="en-GB" dirty="0"/>
              <a:t> it’s visible a slight increase in the last 4-5 months.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141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807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011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jpg"/><Relationship Id="rId26" Type="http://schemas.openxmlformats.org/officeDocument/2006/relationships/image" Target="../media/image29.jpeg"/><Relationship Id="rId39" Type="http://schemas.openxmlformats.org/officeDocument/2006/relationships/image" Target="../media/image42.svg"/><Relationship Id="rId21" Type="http://schemas.openxmlformats.org/officeDocument/2006/relationships/image" Target="../media/image24.jpeg"/><Relationship Id="rId34" Type="http://schemas.openxmlformats.org/officeDocument/2006/relationships/image" Target="../media/image37.jpeg"/><Relationship Id="rId42" Type="http://schemas.openxmlformats.org/officeDocument/2006/relationships/image" Target="../media/image45.png"/><Relationship Id="rId7" Type="http://schemas.openxmlformats.org/officeDocument/2006/relationships/image" Target="../media/image10.png"/><Relationship Id="rId2" Type="http://schemas.openxmlformats.org/officeDocument/2006/relationships/image" Target="../media/image5.gif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jpeg"/><Relationship Id="rId41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35.jpg"/><Relationship Id="rId37" Type="http://schemas.openxmlformats.org/officeDocument/2006/relationships/image" Target="../media/image40.gif"/><Relationship Id="rId40" Type="http://schemas.openxmlformats.org/officeDocument/2006/relationships/image" Target="../media/image43.png"/><Relationship Id="rId5" Type="http://schemas.openxmlformats.org/officeDocument/2006/relationships/image" Target="../media/image8.pn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png"/><Relationship Id="rId36" Type="http://schemas.openxmlformats.org/officeDocument/2006/relationships/image" Target="../media/image39.jpeg"/><Relationship Id="rId10" Type="http://schemas.openxmlformats.org/officeDocument/2006/relationships/image" Target="../media/image13.gif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7.jpg"/><Relationship Id="rId9" Type="http://schemas.openxmlformats.org/officeDocument/2006/relationships/image" Target="../media/image12.png"/><Relationship Id="rId14" Type="http://schemas.openxmlformats.org/officeDocument/2006/relationships/image" Target="../media/image17.jpg"/><Relationship Id="rId22" Type="http://schemas.openxmlformats.org/officeDocument/2006/relationships/image" Target="../media/image25.pn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35" Type="http://schemas.openxmlformats.org/officeDocument/2006/relationships/image" Target="../media/image38.png"/><Relationship Id="rId43" Type="http://schemas.openxmlformats.org/officeDocument/2006/relationships/image" Target="../media/image46.png"/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33" Type="http://schemas.openxmlformats.org/officeDocument/2006/relationships/image" Target="../media/image36.jpeg"/><Relationship Id="rId38" Type="http://schemas.openxmlformats.org/officeDocument/2006/relationships/image" Target="../media/image4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12449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068981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72673" y="2283961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768829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88444"/>
            <a:ext cx="12192000" cy="1992378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>
                <a:solidFill>
                  <a:schemeClr val="bg1"/>
                </a:solidFill>
              </a:rPr>
              <a:t>	           </a:t>
            </a:r>
            <a:r>
              <a:rPr lang="en-US" sz="1800">
                <a:solidFill>
                  <a:schemeClr val="bg1"/>
                </a:solidFill>
              </a:rPr>
              <a:t>18 March 202</a:t>
            </a:r>
            <a:r>
              <a:rPr lang="en-US">
                <a:solidFill>
                  <a:schemeClr val="bg1"/>
                </a:solidFill>
              </a:rPr>
              <a:t>5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AC446F-B9E3-13CE-B9E1-B7290FB180C6}"/>
              </a:ext>
            </a:extLst>
          </p:cNvPr>
          <p:cNvSpPr txBox="1"/>
          <p:nvPr/>
        </p:nvSpPr>
        <p:spPr>
          <a:xfrm>
            <a:off x="1353030" y="2282277"/>
            <a:ext cx="61248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LHCONE L3VPN Updates</a:t>
            </a:r>
            <a:endParaRPr lang="en-US" sz="2800" b="1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B505413-FB31-2E0B-FC5B-6D9B606DE31C}"/>
              </a:ext>
            </a:extLst>
          </p:cNvPr>
          <p:cNvSpPr txBox="1">
            <a:spLocks/>
          </p:cNvSpPr>
          <p:nvPr/>
        </p:nvSpPr>
        <p:spPr>
          <a:xfrm>
            <a:off x="1456038" y="3932297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Enzo Capone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Head of Research Engagement and Support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D02C8A-4CCE-28FC-27B7-D100B9369502}"/>
              </a:ext>
            </a:extLst>
          </p:cNvPr>
          <p:cNvSpPr txBox="1"/>
          <p:nvPr/>
        </p:nvSpPr>
        <p:spPr>
          <a:xfrm>
            <a:off x="1456038" y="5375228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LHCOPN-LHCONE meeting – University of Manchester (UK)</a:t>
            </a: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B26E5-A64B-85D0-17F7-32D621EDC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Internet2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74128F-DE76-3553-5973-A9B6DB3850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446" y="643270"/>
            <a:ext cx="927790" cy="6887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48EABC-EF6B-0785-5465-70633C84A0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6620" y="1394834"/>
            <a:ext cx="11771388" cy="543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217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B26E5-A64B-85D0-17F7-32D621EDC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Internet2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74128F-DE76-3553-5973-A9B6DB3850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446" y="643270"/>
            <a:ext cx="927790" cy="6887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C2A297-59B3-508B-641C-BB4CA09B9A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403" y="1286501"/>
            <a:ext cx="12000928" cy="557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768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D5AB6-D3FB-D9DF-67B6-CB05533B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C85F5C-48B4-69DF-E843-5FD2C72242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144" y="902148"/>
            <a:ext cx="1209492" cy="3555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88EBDC-D4EE-C402-4796-604026FFE9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497231"/>
            <a:ext cx="7385185" cy="27469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36BE54-7837-204F-35CB-F22D4587F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25" y="4244159"/>
            <a:ext cx="7027375" cy="261384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99E1024-27DC-D1CE-D167-A28E9548FC5B}"/>
              </a:ext>
            </a:extLst>
          </p:cNvPr>
          <p:cNvSpPr/>
          <p:nvPr/>
        </p:nvSpPr>
        <p:spPr>
          <a:xfrm>
            <a:off x="7014853" y="2268896"/>
            <a:ext cx="2224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Europe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DBB7AA-B2A1-F9EC-3CEE-14E38731E6D4}"/>
              </a:ext>
            </a:extLst>
          </p:cNvPr>
          <p:cNvSpPr/>
          <p:nvPr/>
        </p:nvSpPr>
        <p:spPr>
          <a:xfrm>
            <a:off x="1127366" y="4899104"/>
            <a:ext cx="44045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GB" sz="5400" b="1" cap="none" spc="0" dirty="0">
                <a:ln/>
                <a:solidFill>
                  <a:schemeClr val="accent4"/>
                </a:solidFill>
                <a:effectLst/>
              </a:rPr>
              <a:t>North America</a:t>
            </a:r>
          </a:p>
        </p:txBody>
      </p:sp>
    </p:spTree>
    <p:extLst>
      <p:ext uri="{BB962C8B-B14F-4D97-AF65-F5344CB8AC3E}">
        <p14:creationId xmlns:p14="http://schemas.microsoft.com/office/powerpoint/2010/main" val="148189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1DB2B-BE17-5ADC-D894-FD8011730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895" y="525376"/>
            <a:ext cx="9894723" cy="645559"/>
          </a:xfrm>
        </p:spPr>
        <p:txBody>
          <a:bodyPr/>
          <a:lstStyle/>
          <a:p>
            <a:r>
              <a:rPr lang="en-US" dirty="0"/>
              <a:t>Highlights: the 400G club</a:t>
            </a:r>
          </a:p>
        </p:txBody>
      </p:sp>
      <p:pic>
        <p:nvPicPr>
          <p:cNvPr id="5" name="Content Placeholder 4" descr="A graph showing the results of a performance&#10;&#10;AI-generated content may be incorrect.">
            <a:extLst>
              <a:ext uri="{FF2B5EF4-FFF2-40B4-BE49-F238E27FC236}">
                <a16:creationId xmlns:a16="http://schemas.microsoft.com/office/drawing/2014/main" id="{65D9A0DB-00E6-3532-6C53-DC191A23457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9137"/>
            <a:ext cx="7048500" cy="2844800"/>
          </a:xfrm>
        </p:spPr>
      </p:pic>
      <p:pic>
        <p:nvPicPr>
          <p:cNvPr id="7" name="Picture 6" descr="A graph showing a number of data&#10;&#10;AI-generated content may be incorrect.">
            <a:extLst>
              <a:ext uri="{FF2B5EF4-FFF2-40B4-BE49-F238E27FC236}">
                <a16:creationId xmlns:a16="http://schemas.microsoft.com/office/drawing/2014/main" id="{CA8C029E-B999-0FC4-2294-67206A852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1170935"/>
            <a:ext cx="7048500" cy="2844800"/>
          </a:xfrm>
          <a:prstGeom prst="rect">
            <a:avLst/>
          </a:prstGeom>
        </p:spPr>
      </p:pic>
      <p:pic>
        <p:nvPicPr>
          <p:cNvPr id="9" name="Picture 8" descr="A graph showing a number of data&#10;&#10;AI-generated content may be incorrect.">
            <a:extLst>
              <a:ext uri="{FF2B5EF4-FFF2-40B4-BE49-F238E27FC236}">
                <a16:creationId xmlns:a16="http://schemas.microsoft.com/office/drawing/2014/main" id="{D853747F-C018-4F7F-02AE-D5953282EC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2139"/>
            <a:ext cx="7048500" cy="2844800"/>
          </a:xfrm>
          <a:prstGeom prst="rect">
            <a:avLst/>
          </a:prstGeom>
        </p:spPr>
      </p:pic>
      <p:pic>
        <p:nvPicPr>
          <p:cNvPr id="11" name="Picture 10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89709434-9B98-C500-B691-366A9A1F4B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4010341"/>
            <a:ext cx="70485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47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DB449-66D1-E4EE-683E-A4DE6F060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Highlights: </a:t>
            </a:r>
            <a:r>
              <a:rPr lang="en-US" dirty="0" err="1"/>
              <a:t>Ukranian</a:t>
            </a:r>
            <a:r>
              <a:rPr lang="en-US" dirty="0"/>
              <a:t> resiliency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56ABBC-4291-7888-BE5B-71C747D4C08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657" y="3955909"/>
            <a:ext cx="7206343" cy="290850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AE34DB-242B-4ED6-3D08-35E80C71CF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32192"/>
            <a:ext cx="7282544" cy="293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543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A22AC-CDD1-F969-0D89-93DC0DCE6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C3C3D-1981-9B17-CA1D-D2C99F61F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781" y="646416"/>
            <a:ext cx="9894723" cy="645559"/>
          </a:xfrm>
        </p:spPr>
        <p:txBody>
          <a:bodyPr/>
          <a:lstStyle/>
          <a:p>
            <a:r>
              <a:rPr lang="en-US" dirty="0"/>
              <a:t>Highlights: strange traffic drops</a:t>
            </a:r>
          </a:p>
        </p:txBody>
      </p:sp>
      <p:pic>
        <p:nvPicPr>
          <p:cNvPr id="8" name="Content Placeholder 7" descr="A graph showing a number of time&#10;&#10;AI-generated content may be incorrect.">
            <a:extLst>
              <a:ext uri="{FF2B5EF4-FFF2-40B4-BE49-F238E27FC236}">
                <a16:creationId xmlns:a16="http://schemas.microsoft.com/office/drawing/2014/main" id="{48954FCB-597F-E865-CC25-6CAD3C91B87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5" y="1291975"/>
            <a:ext cx="7048500" cy="2844800"/>
          </a:xfrm>
        </p:spPr>
      </p:pic>
      <p:pic>
        <p:nvPicPr>
          <p:cNvPr id="10" name="Picture 9" descr="A graph with a line graph&#10;&#10;AI-generated content may be incorrect.">
            <a:extLst>
              <a:ext uri="{FF2B5EF4-FFF2-40B4-BE49-F238E27FC236}">
                <a16:creationId xmlns:a16="http://schemas.microsoft.com/office/drawing/2014/main" id="{5B9EA2E8-0A6D-F28D-B3BC-93E3E1734B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2383790"/>
            <a:ext cx="7048500" cy="2844800"/>
          </a:xfrm>
          <a:prstGeom prst="rect">
            <a:avLst/>
          </a:prstGeom>
        </p:spPr>
      </p:pic>
      <p:pic>
        <p:nvPicPr>
          <p:cNvPr id="12" name="Picture 11" descr="A graph with orange lines&#10;&#10;AI-generated content may be incorrect.">
            <a:extLst>
              <a:ext uri="{FF2B5EF4-FFF2-40B4-BE49-F238E27FC236}">
                <a16:creationId xmlns:a16="http://schemas.microsoft.com/office/drawing/2014/main" id="{09A3AF1E-28CE-90AD-AFC6-FC50F5DF10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200"/>
            <a:ext cx="70485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75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063BE-DB06-EBD0-7CA7-47E721C91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09" y="564611"/>
            <a:ext cx="9894723" cy="987737"/>
          </a:xfrm>
        </p:spPr>
        <p:txBody>
          <a:bodyPr>
            <a:normAutofit/>
          </a:bodyPr>
          <a:lstStyle/>
          <a:p>
            <a:r>
              <a:rPr lang="en-US" dirty="0"/>
              <a:t>Top-talkers</a:t>
            </a:r>
            <a:br>
              <a:rPr lang="en-US" dirty="0"/>
            </a:br>
            <a:r>
              <a:rPr lang="en-US" dirty="0"/>
              <a:t>(GÉANT only)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4588CCB-BB71-0643-8AA2-54A69FDFBA9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l="10203" t="9829" r="8539" b="13642"/>
          <a:stretch/>
        </p:blipFill>
        <p:spPr>
          <a:xfrm>
            <a:off x="2224726" y="563676"/>
            <a:ext cx="9967275" cy="6294324"/>
          </a:xfrm>
        </p:spPr>
      </p:pic>
    </p:spTree>
    <p:extLst>
      <p:ext uri="{BB962C8B-B14F-4D97-AF65-F5344CB8AC3E}">
        <p14:creationId xmlns:p14="http://schemas.microsoft.com/office/powerpoint/2010/main" val="3903428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14ED-C2B3-21F7-7E69-680797152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38" y="786634"/>
            <a:ext cx="9894723" cy="645559"/>
          </a:xfrm>
        </p:spPr>
        <p:txBody>
          <a:bodyPr>
            <a:noAutofit/>
          </a:bodyPr>
          <a:lstStyle/>
          <a:p>
            <a:r>
              <a:rPr lang="en-US" dirty="0" err="1"/>
              <a:t>EuroHPC</a:t>
            </a:r>
            <a:r>
              <a:rPr lang="en-US" dirty="0"/>
              <a:t> flows</a:t>
            </a:r>
            <a:br>
              <a:rPr lang="en-US" dirty="0"/>
            </a:br>
            <a:r>
              <a:rPr lang="en-US" dirty="0"/>
              <a:t>(last month)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464773D-2142-0585-4C86-82C906E523E6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l="9766" t="10211" r="8393" b="12971"/>
          <a:stretch/>
        </p:blipFill>
        <p:spPr>
          <a:xfrm>
            <a:off x="2554665" y="572309"/>
            <a:ext cx="9637336" cy="6285691"/>
          </a:xfrm>
        </p:spPr>
      </p:pic>
    </p:spTree>
    <p:extLst>
      <p:ext uri="{BB962C8B-B14F-4D97-AF65-F5344CB8AC3E}">
        <p14:creationId xmlns:p14="http://schemas.microsoft.com/office/powerpoint/2010/main" val="2796819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E425-7409-D1EA-9801-B2A450C62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Site news (upgrades)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31BE9-8E25-8C89-AA9E-1DD53A0752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30"/>
            <a:ext cx="9894887" cy="457753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GARR</a:t>
            </a:r>
          </a:p>
          <a:p>
            <a:pPr lvl="1"/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INFN-CNAF T1: 4x100G (and currently moving to a different location)</a:t>
            </a:r>
          </a:p>
          <a:p>
            <a:pPr lvl="1"/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INFN-Catania T2: 100G</a:t>
            </a:r>
          </a:p>
          <a:p>
            <a:pPr lvl="1"/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INFN-Frascati T2: 100G</a:t>
            </a:r>
            <a:endParaRPr lang="en-GB" sz="20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60828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4A308-E543-C9AE-D6CE-3F5D8CE8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6879B-7381-8437-938E-45932DF5190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2163097"/>
            <a:ext cx="9894887" cy="3908269"/>
          </a:xfrm>
        </p:spPr>
        <p:txBody>
          <a:bodyPr/>
          <a:lstStyle/>
          <a:p>
            <a:r>
              <a:rPr lang="en-US" dirty="0"/>
              <a:t>No major changes to the topology</a:t>
            </a:r>
          </a:p>
          <a:p>
            <a:r>
              <a:rPr lang="en-US" dirty="0"/>
              <a:t>A general increase in the overall global traffic</a:t>
            </a:r>
          </a:p>
          <a:p>
            <a:r>
              <a:rPr lang="en-US" dirty="0"/>
              <a:t>Mutual backup arrangement have proved to be very effective in keeping LHCONE up-and-running despite </a:t>
            </a:r>
            <a:r>
              <a:rPr lang="en-US" dirty="0" err="1"/>
              <a:t>fibres</a:t>
            </a:r>
            <a:r>
              <a:rPr lang="en-US" dirty="0"/>
              <a:t> cuts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996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94E70-2D76-DE29-A203-64CA77710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LHCONE around the world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A8BC98-2325-6010-FD7B-9320809C6F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563" y="4081307"/>
            <a:ext cx="1148647" cy="3871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079173D-35EC-4F5F-7B6B-345D01BFC2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6"/>
          <a:stretch/>
        </p:blipFill>
        <p:spPr>
          <a:xfrm>
            <a:off x="5633141" y="2149573"/>
            <a:ext cx="1046622" cy="44660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619912B-BA1B-F519-4B9D-912F00C123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632" y="3436264"/>
            <a:ext cx="666112" cy="66611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79DD7F0-568C-85FE-315F-4F857AFFDC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550" y="2522114"/>
            <a:ext cx="855089" cy="37503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2144DC-CA9A-4A60-CD34-05E87F7C5A8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108" y="4174666"/>
            <a:ext cx="1135609" cy="41285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EE32E9A-1FDC-D039-8D4D-60F3553CCAE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851" y="2001978"/>
            <a:ext cx="547609" cy="31943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043060-E35B-DB00-81FD-B4AFCBAA806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648" y="3666069"/>
            <a:ext cx="1251407" cy="30983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DF0619C-3258-6498-D553-3AFB3EA45E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42702" y="2910286"/>
            <a:ext cx="1124485" cy="387185"/>
          </a:xfrm>
          <a:prstGeom prst="rect">
            <a:avLst/>
          </a:prstGeom>
        </p:spPr>
      </p:pic>
      <p:pic>
        <p:nvPicPr>
          <p:cNvPr id="24" name="Picture 6" descr="https://colloque-ipv6.greyc.fr/Logos/Renater.gif">
            <a:extLst>
              <a:ext uri="{FF2B5EF4-FFF2-40B4-BE49-F238E27FC236}">
                <a16:creationId xmlns:a16="http://schemas.microsoft.com/office/drawing/2014/main" id="{003CF62C-9AA3-2F73-3509-651AA42EA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3162" y="3002522"/>
            <a:ext cx="1218268" cy="464784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F47BA96-96A8-D5B0-972E-A16C8B623C1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33" y="4653392"/>
            <a:ext cx="1046621" cy="45256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EFB383F-1E25-7F5B-E53E-5E585133986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398" y="2378974"/>
            <a:ext cx="1046622" cy="37503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AA92663-8981-149D-19EB-F63E8DA2A2E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09859" y="2909369"/>
            <a:ext cx="845662" cy="55793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1C117EB-9AF2-876D-766E-2F968930A7A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187" y="2378974"/>
            <a:ext cx="1375398" cy="38338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02355D1-C213-CC16-7597-22BAF53E17D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663" y="1751769"/>
            <a:ext cx="490392" cy="4892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F8389DF-844B-7ECB-8BAF-3F1EC986638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423" y="1541410"/>
            <a:ext cx="1518010" cy="37503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7129C8F-21E0-85BF-D4D0-A6569963F586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7" r="18506" b="14117"/>
          <a:stretch/>
        </p:blipFill>
        <p:spPr>
          <a:xfrm>
            <a:off x="6660491" y="1638624"/>
            <a:ext cx="1454715" cy="51016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CBC7B04-B053-C9A7-61B2-85B6015A6A5E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15546" r="13264" b="17860"/>
          <a:stretch/>
        </p:blipFill>
        <p:spPr>
          <a:xfrm>
            <a:off x="11167039" y="5273608"/>
            <a:ext cx="771113" cy="68903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F15764C-3635-5FC2-1943-508D9BDCCD6B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954" y="1885434"/>
            <a:ext cx="1209492" cy="35553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254CBC5-1202-31BB-FD4D-904EEC2E7D71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" t="33928" r="5238" b="35296"/>
          <a:stretch/>
        </p:blipFill>
        <p:spPr>
          <a:xfrm>
            <a:off x="9213164" y="2897154"/>
            <a:ext cx="1798972" cy="46391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F333FC6-0BEA-C158-1E2E-C0F4FB25D4E0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0644" y="3632595"/>
            <a:ext cx="771113" cy="85551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3DA7911-D3BF-448B-D2D8-CB3C82B5A481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775" y="5158184"/>
            <a:ext cx="936797" cy="562577"/>
          </a:xfrm>
          <a:prstGeom prst="rect">
            <a:avLst/>
          </a:prstGeom>
        </p:spPr>
      </p:pic>
      <p:pic>
        <p:nvPicPr>
          <p:cNvPr id="37" name="Picture 36" descr="A close up of a logo&#10;&#10;Description automatically generated">
            <a:extLst>
              <a:ext uri="{FF2B5EF4-FFF2-40B4-BE49-F238E27FC236}">
                <a16:creationId xmlns:a16="http://schemas.microsoft.com/office/drawing/2014/main" id="{43417FE3-FF7D-C837-B347-F160E9599729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8" t="6852" r="8659" b="11357"/>
          <a:stretch/>
        </p:blipFill>
        <p:spPr>
          <a:xfrm>
            <a:off x="8956984" y="4458035"/>
            <a:ext cx="719897" cy="64422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F45B2E0-85CC-205A-2B25-A0FE3728982A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668" y="2982112"/>
            <a:ext cx="687559" cy="82413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4511A7D-8267-4F22-750E-0BB2E147BB35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55" y="1770514"/>
            <a:ext cx="1580147" cy="51016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D3E9E92A-1B42-867D-647C-F1D697C4BE46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202" y="2263771"/>
            <a:ext cx="943806" cy="70060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351C61E-3A91-1952-B073-A9B695EC6635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807" y="2792823"/>
            <a:ext cx="1124485" cy="562243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EFA234B-6C78-DB73-05F2-35E11B8CCEE7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486" y="5361445"/>
            <a:ext cx="967118" cy="51016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325E6DC-B043-1619-78E5-AD8AE2820F50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96" y="4628049"/>
            <a:ext cx="1666050" cy="645559"/>
          </a:xfrm>
          <a:prstGeom prst="rect">
            <a:avLst/>
          </a:prstGeom>
        </p:spPr>
      </p:pic>
      <p:pic>
        <p:nvPicPr>
          <p:cNvPr id="44" name="Picture 43" descr="A picture containing drawing&#10;&#10;Description automatically generated">
            <a:extLst>
              <a:ext uri="{FF2B5EF4-FFF2-40B4-BE49-F238E27FC236}">
                <a16:creationId xmlns:a16="http://schemas.microsoft.com/office/drawing/2014/main" id="{C3D2A6E8-C446-B47B-16E8-FF1737D789DD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04" y="4805210"/>
            <a:ext cx="738082" cy="46839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CC7730C-1161-2D58-31FA-218F1333C4AE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057" y="3451792"/>
            <a:ext cx="1341830" cy="650584"/>
          </a:xfrm>
          <a:prstGeom prst="rect">
            <a:avLst/>
          </a:prstGeom>
        </p:spPr>
      </p:pic>
      <p:pic>
        <p:nvPicPr>
          <p:cNvPr id="46" name="Picture 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307E4F5F-5E74-376E-6837-AB2E8F97570A}"/>
              </a:ext>
            </a:extLst>
          </p:cNvPr>
          <p:cNvPicPr>
            <a:picLocks noChangeAspect="1"/>
          </p:cNvPicPr>
          <p:nvPr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0" r="17820"/>
          <a:stretch/>
        </p:blipFill>
        <p:spPr>
          <a:xfrm>
            <a:off x="10275671" y="4444181"/>
            <a:ext cx="1103793" cy="560572"/>
          </a:xfrm>
          <a:prstGeom prst="rect">
            <a:avLst/>
          </a:prstGeom>
        </p:spPr>
      </p:pic>
      <p:pic>
        <p:nvPicPr>
          <p:cNvPr id="47" name="Picture 46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4606CE92-C8E2-0C5B-FBAB-2C74DA95FFC9}"/>
              </a:ext>
            </a:extLst>
          </p:cNvPr>
          <p:cNvPicPr>
            <a:picLocks noChangeAspect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7" b="27760"/>
          <a:stretch/>
        </p:blipFill>
        <p:spPr>
          <a:xfrm>
            <a:off x="10503171" y="2439145"/>
            <a:ext cx="1160942" cy="375039"/>
          </a:xfrm>
          <a:prstGeom prst="rect">
            <a:avLst/>
          </a:prstGeom>
        </p:spPr>
      </p:pic>
      <p:pic>
        <p:nvPicPr>
          <p:cNvPr id="48" name="Picture 4">
            <a:extLst>
              <a:ext uri="{FF2B5EF4-FFF2-40B4-BE49-F238E27FC236}">
                <a16:creationId xmlns:a16="http://schemas.microsoft.com/office/drawing/2014/main" id="{B7177840-03EE-C23E-A8FA-0BF9DA64BA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9" t="14196" r="13524" b="11378"/>
          <a:stretch/>
        </p:blipFill>
        <p:spPr bwMode="auto">
          <a:xfrm>
            <a:off x="11361393" y="2897153"/>
            <a:ext cx="592626" cy="61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 descr="A picture containing drawing&#10;&#10;Description automatically generated">
            <a:extLst>
              <a:ext uri="{FF2B5EF4-FFF2-40B4-BE49-F238E27FC236}">
                <a16:creationId xmlns:a16="http://schemas.microsoft.com/office/drawing/2014/main" id="{4AEEAB16-1F46-8320-F38C-26A229FD8330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1" y="3295566"/>
            <a:ext cx="1110535" cy="321119"/>
          </a:xfrm>
          <a:prstGeom prst="rect">
            <a:avLst/>
          </a:prstGeom>
        </p:spPr>
      </p:pic>
      <p:pic>
        <p:nvPicPr>
          <p:cNvPr id="50" name="Picture 2" descr="Media Kit – Research Education Collaboration">
            <a:extLst>
              <a:ext uri="{FF2B5EF4-FFF2-40B4-BE49-F238E27FC236}">
                <a16:creationId xmlns:a16="http://schemas.microsoft.com/office/drawing/2014/main" id="{26C6B4F7-A0D2-C57A-8DB4-C516012C8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514" y="3836106"/>
            <a:ext cx="524434" cy="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70" descr="http://www.geant.org/Projects/GEANT_Project_GN4/PublishingImages/ulakbim.gif">
            <a:extLst>
              <a:ext uri="{FF2B5EF4-FFF2-40B4-BE49-F238E27FC236}">
                <a16:creationId xmlns:a16="http://schemas.microsoft.com/office/drawing/2014/main" id="{CBC12C8E-8FA1-7E90-9632-C95F43584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131" y="3606394"/>
            <a:ext cx="1013305" cy="70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1E856164-1217-3951-4261-70EBAC650A2C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4721242" y="2040500"/>
            <a:ext cx="785771" cy="408601"/>
          </a:xfrm>
          <a:prstGeom prst="rect">
            <a:avLst/>
          </a:prstGeom>
        </p:spPr>
      </p:pic>
      <p:pic>
        <p:nvPicPr>
          <p:cNvPr id="53" name="Picture 52" descr="A close-up of a calculator&#10;&#10;Description automatically generated with medium confidence">
            <a:extLst>
              <a:ext uri="{FF2B5EF4-FFF2-40B4-BE49-F238E27FC236}">
                <a16:creationId xmlns:a16="http://schemas.microsoft.com/office/drawing/2014/main" id="{E64D6E94-78C8-2AEE-A107-27FEA06CAF38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572" y="3705773"/>
            <a:ext cx="848094" cy="709315"/>
          </a:xfrm>
          <a:prstGeom prst="rect">
            <a:avLst/>
          </a:prstGeom>
        </p:spPr>
      </p:pic>
      <p:pic>
        <p:nvPicPr>
          <p:cNvPr id="54" name="Picture 53" descr="A picture containing logo&#10;&#10;Description automatically generated">
            <a:extLst>
              <a:ext uri="{FF2B5EF4-FFF2-40B4-BE49-F238E27FC236}">
                <a16:creationId xmlns:a16="http://schemas.microsoft.com/office/drawing/2014/main" id="{A7C6C42C-2B6F-8A6B-72E8-9F9E94A16451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979" y="3340654"/>
            <a:ext cx="778450" cy="719699"/>
          </a:xfrm>
          <a:prstGeom prst="rect">
            <a:avLst/>
          </a:prstGeom>
        </p:spPr>
      </p:pic>
      <p:pic>
        <p:nvPicPr>
          <p:cNvPr id="55" name="Picture 54" descr="A blue and yellow text&#10;&#10;Description automatically generated">
            <a:extLst>
              <a:ext uri="{FF2B5EF4-FFF2-40B4-BE49-F238E27FC236}">
                <a16:creationId xmlns:a16="http://schemas.microsoft.com/office/drawing/2014/main" id="{B3FDB5F2-4735-283A-3B61-7330CAB03C45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329" y="3572250"/>
            <a:ext cx="1131065" cy="289050"/>
          </a:xfrm>
          <a:prstGeom prst="rect">
            <a:avLst/>
          </a:prstGeom>
        </p:spPr>
      </p:pic>
      <p:pic>
        <p:nvPicPr>
          <p:cNvPr id="56" name="Picture 55" descr="A black background with blue and green letters&#10;&#10;Description automatically generated">
            <a:extLst>
              <a:ext uri="{FF2B5EF4-FFF2-40B4-BE49-F238E27FC236}">
                <a16:creationId xmlns:a16="http://schemas.microsoft.com/office/drawing/2014/main" id="{4DC53767-B33E-936D-8056-451ED94466C7}"/>
              </a:ext>
            </a:extLst>
          </p:cNvPr>
          <p:cNvPicPr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6" t="26843" r="17147" b="27730"/>
          <a:stretch/>
        </p:blipFill>
        <p:spPr>
          <a:xfrm>
            <a:off x="3610331" y="4102376"/>
            <a:ext cx="964569" cy="47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3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9EFF5A69-4AE8-6DB1-735B-F5E2690CD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984" y="5767004"/>
            <a:ext cx="2071734" cy="42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AB5402-5227-B86E-557C-E9F4B8B2E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6EA73-7019-EC03-43BE-DC341C04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2B1E652-1542-52F5-70AF-DAF99E8458C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65834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A9F51-0A57-51F1-C15E-808D3E76C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C24DF9-FA51-829E-A446-B0F36ADE2ED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</p:spPr>
      </p:pic>
      <p:sp>
        <p:nvSpPr>
          <p:cNvPr id="3" name="Rounded Rectangle 1">
            <a:extLst>
              <a:ext uri="{FF2B5EF4-FFF2-40B4-BE49-F238E27FC236}">
                <a16:creationId xmlns:a16="http://schemas.microsoft.com/office/drawing/2014/main" id="{F13EC91B-1246-8E6F-6132-BAF74F1D7D0E}"/>
              </a:ext>
            </a:extLst>
          </p:cNvPr>
          <p:cNvSpPr/>
          <p:nvPr/>
        </p:nvSpPr>
        <p:spPr>
          <a:xfrm>
            <a:off x="115804" y="4066623"/>
            <a:ext cx="1647681" cy="1376234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1">
            <a:extLst>
              <a:ext uri="{FF2B5EF4-FFF2-40B4-BE49-F238E27FC236}">
                <a16:creationId xmlns:a16="http://schemas.microsoft.com/office/drawing/2014/main" id="{DC30F785-8FDD-FA56-CE8F-5E0F5D238DD3}"/>
              </a:ext>
            </a:extLst>
          </p:cNvPr>
          <p:cNvSpPr/>
          <p:nvPr/>
        </p:nvSpPr>
        <p:spPr>
          <a:xfrm>
            <a:off x="0" y="55959"/>
            <a:ext cx="1959429" cy="1163241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3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C322A-D0A2-4AAA-1FE2-DAF11932E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GÉANT aggregate</a:t>
            </a:r>
          </a:p>
        </p:txBody>
      </p:sp>
      <p:pic>
        <p:nvPicPr>
          <p:cNvPr id="6" name="Content Placeholder 5" descr="A graph showing a graph of data&#10;&#10;Description automatically generated with medium confidence">
            <a:extLst>
              <a:ext uri="{FF2B5EF4-FFF2-40B4-BE49-F238E27FC236}">
                <a16:creationId xmlns:a16="http://schemas.microsoft.com/office/drawing/2014/main" id="{E5966810-9886-F12A-26D6-5A4CED9214F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" y="1531089"/>
            <a:ext cx="12102642" cy="5327414"/>
          </a:xfrm>
        </p:spPr>
      </p:pic>
    </p:spTree>
    <p:extLst>
      <p:ext uri="{BB962C8B-B14F-4D97-AF65-F5344CB8AC3E}">
        <p14:creationId xmlns:p14="http://schemas.microsoft.com/office/powerpoint/2010/main" val="837039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C775D-D4E3-042E-C102-52929730A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4F452-1B8A-7B1E-B6DB-0D860F2A3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GÉANT aggregate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E9422AF-13AC-20A2-BDAA-FCB7811B902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72" y="1531089"/>
            <a:ext cx="12102642" cy="5327414"/>
          </a:xfrm>
        </p:spPr>
      </p:pic>
    </p:spTree>
    <p:extLst>
      <p:ext uri="{BB962C8B-B14F-4D97-AF65-F5344CB8AC3E}">
        <p14:creationId xmlns:p14="http://schemas.microsoft.com/office/powerpoint/2010/main" val="2368156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F85C2-7AD5-00E4-B14A-7874D5917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0B4B23-6950-6851-6E97-12071E43C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19" y="625743"/>
            <a:ext cx="806450" cy="806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DA0560-D10B-1580-7859-7F85B6B2F7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98109"/>
            <a:ext cx="6999890" cy="25694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70AC23-4B7E-D29C-2DE0-366A46E7A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30125" y="4239638"/>
            <a:ext cx="7861876" cy="24877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48DDE6-FB75-A06E-5C34-901441D1A2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007" y="1593084"/>
            <a:ext cx="787883" cy="3939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D42FD4-01E3-FE90-3A9A-DDC31723658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342" y="4239638"/>
            <a:ext cx="454658" cy="54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61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BE735-F399-6C3A-81C3-D8A0303CC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ESnet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7BEAE6CB-55A5-8771-A4E3-3EBAA776BA6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3284" y="1419032"/>
            <a:ext cx="11679865" cy="5364540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6C19CDE-B19A-6362-24F1-F926A7DE14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691" y="627361"/>
            <a:ext cx="804330" cy="96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58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2F3FC-F92A-9F68-6C8C-AA7D045FC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NORDUnet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F3BB120-A6C6-5488-1534-B997F19F809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02395" y="574682"/>
            <a:ext cx="7226596" cy="6283318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A48774-7433-022C-B881-EA78087DA6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58" y="1323441"/>
            <a:ext cx="1722718" cy="42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44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1058</TotalTime>
  <Words>295</Words>
  <Application>Microsoft Macintosh PowerPoint</Application>
  <PresentationFormat>Widescreen</PresentationFormat>
  <Paragraphs>54</Paragraphs>
  <Slides>20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PowerPoint Presentation</vt:lpstr>
      <vt:lpstr>LHCONE around the world</vt:lpstr>
      <vt:lpstr>PowerPoint Presentation</vt:lpstr>
      <vt:lpstr>PowerPoint Presentation</vt:lpstr>
      <vt:lpstr>GÉANT aggregate</vt:lpstr>
      <vt:lpstr>GÉANT aggregate</vt:lpstr>
      <vt:lpstr>CERN</vt:lpstr>
      <vt:lpstr>ESnet</vt:lpstr>
      <vt:lpstr>NORDUnet</vt:lpstr>
      <vt:lpstr>Internet2</vt:lpstr>
      <vt:lpstr>Internet2</vt:lpstr>
      <vt:lpstr>SINET</vt:lpstr>
      <vt:lpstr>Highlights: the 400G club</vt:lpstr>
      <vt:lpstr>Highlights: Ukranian resiliency</vt:lpstr>
      <vt:lpstr>Highlights: strange traffic drops</vt:lpstr>
      <vt:lpstr>Top-talkers (GÉANT only)</vt:lpstr>
      <vt:lpstr>EuroHPC flows (last month)</vt:lpstr>
      <vt:lpstr>Site news (upgrades)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Enzo Capone</cp:lastModifiedBy>
  <cp:revision>28</cp:revision>
  <dcterms:created xsi:type="dcterms:W3CDTF">2022-09-06T15:15:15Z</dcterms:created>
  <dcterms:modified xsi:type="dcterms:W3CDTF">2025-03-18T10:42:07Z</dcterms:modified>
</cp:coreProperties>
</file>