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8"/>
  </p:notesMasterIdLst>
  <p:sldIdLst>
    <p:sldId id="256" r:id="rId2"/>
    <p:sldId id="315" r:id="rId3"/>
    <p:sldId id="275" r:id="rId4"/>
    <p:sldId id="307" r:id="rId5"/>
    <p:sldId id="323" r:id="rId6"/>
    <p:sldId id="269" r:id="rId7"/>
    <p:sldId id="270" r:id="rId8"/>
    <p:sldId id="273" r:id="rId9"/>
    <p:sldId id="324" r:id="rId10"/>
    <p:sldId id="306" r:id="rId11"/>
    <p:sldId id="329" r:id="rId12"/>
    <p:sldId id="327" r:id="rId13"/>
    <p:sldId id="326" r:id="rId14"/>
    <p:sldId id="274" r:id="rId15"/>
    <p:sldId id="325" r:id="rId16"/>
    <p:sldId id="266" r:id="rId17"/>
    <p:sldId id="268" r:id="rId18"/>
    <p:sldId id="330" r:id="rId19"/>
    <p:sldId id="262" r:id="rId20"/>
    <p:sldId id="311" r:id="rId21"/>
    <p:sldId id="312" r:id="rId22"/>
    <p:sldId id="319" r:id="rId23"/>
    <p:sldId id="320" r:id="rId24"/>
    <p:sldId id="321" r:id="rId25"/>
    <p:sldId id="322" r:id="rId26"/>
    <p:sldId id="302" r:id="rId27"/>
    <p:sldId id="331" r:id="rId28"/>
    <p:sldId id="309" r:id="rId29"/>
    <p:sldId id="332" r:id="rId30"/>
    <p:sldId id="303" r:id="rId31"/>
    <p:sldId id="300" r:id="rId32"/>
    <p:sldId id="333" r:id="rId33"/>
    <p:sldId id="317" r:id="rId34"/>
    <p:sldId id="318" r:id="rId35"/>
    <p:sldId id="316" r:id="rId36"/>
    <p:sldId id="334" r:id="rId37"/>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eft, Bruno (SCC)" initials="HB(" lastIdx="1" clrIdx="0">
    <p:extLst>
      <p:ext uri="{19B8F6BF-5375-455C-9EA6-DF929625EA0E}">
        <p15:presenceInfo xmlns:p15="http://schemas.microsoft.com/office/powerpoint/2012/main" userId="S-1-5-21-1202744845-3101423955-345487624-6624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ABAD4"/>
    <a:srgbClr val="A162D0"/>
    <a:srgbClr val="6232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24" autoAdjust="0"/>
    <p:restoredTop sz="94660"/>
  </p:normalViewPr>
  <p:slideViewPr>
    <p:cSldViewPr snapToGrid="0">
      <p:cViewPr varScale="1">
        <p:scale>
          <a:sx n="118" d="100"/>
          <a:sy n="118" d="100"/>
        </p:scale>
        <p:origin x="93" y="387"/>
      </p:cViewPr>
      <p:guideLst/>
    </p:cSldViewPr>
  </p:slideViewPr>
  <p:notesTextViewPr>
    <p:cViewPr>
      <p:scale>
        <a:sx n="1" d="1"/>
        <a:sy n="1" d="1"/>
      </p:scale>
      <p:origin x="0" y="0"/>
    </p:cViewPr>
  </p:notesTextViewPr>
  <p:notesViewPr>
    <p:cSldViewPr snapToGrid="0">
      <p:cViewPr varScale="1">
        <p:scale>
          <a:sx n="133" d="100"/>
          <a:sy n="133" d="100"/>
        </p:scale>
        <p:origin x="1032" y="5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5-03-15T20:52:24.815" idx="1">
    <p:pos x="7053" y="3428"/>
    <p:text/>
    <p:extLst>
      <p:ext uri="{C676402C-5697-4E1C-873F-D02D1690AC5C}">
        <p15:threadingInfo xmlns:p15="http://schemas.microsoft.com/office/powerpoint/2012/main" timeZoneBias="-6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umsplatzhalt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83AAF7AA-5F24-4A85-9610-FBB71C897DFE}" type="datetimeFigureOut">
              <a:rPr lang="en-US" smtClean="0"/>
              <a:t>3/17/2025</a:t>
            </a:fld>
            <a:endParaRPr lang="en-US" dirty="0"/>
          </a:p>
        </p:txBody>
      </p:sp>
      <p:sp>
        <p:nvSpPr>
          <p:cNvPr id="4" name="Folienbildplatzhalt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izenplatzhalt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7" name="Foliennummernplatzhalt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81DDA04C-37AB-428A-9258-CE6F2919B6BD}" type="slidenum">
              <a:rPr lang="en-US" smtClean="0"/>
              <a:t>‹Nr.›</a:t>
            </a:fld>
            <a:endParaRPr lang="en-US" dirty="0"/>
          </a:p>
        </p:txBody>
      </p:sp>
    </p:spTree>
    <p:extLst>
      <p:ext uri="{BB962C8B-B14F-4D97-AF65-F5344CB8AC3E}">
        <p14:creationId xmlns:p14="http://schemas.microsoft.com/office/powerpoint/2010/main" val="2857342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0F93DC-7034-4830-A705-78F71C2F7A7D}"/>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en-US"/>
          </a:p>
        </p:txBody>
      </p:sp>
      <p:sp>
        <p:nvSpPr>
          <p:cNvPr id="3" name="Untertitel 2">
            <a:extLst>
              <a:ext uri="{FF2B5EF4-FFF2-40B4-BE49-F238E27FC236}">
                <a16:creationId xmlns:a16="http://schemas.microsoft.com/office/drawing/2014/main" id="{E079012F-CA23-457A-B116-54B58D5F001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10" name="Datumsplatzhalter 3">
            <a:extLst>
              <a:ext uri="{FF2B5EF4-FFF2-40B4-BE49-F238E27FC236}">
                <a16:creationId xmlns:a16="http://schemas.microsoft.com/office/drawing/2014/main" id="{EE729B1E-2881-4E63-8256-A5DD4536792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March 18, 2025</a:t>
            </a:r>
          </a:p>
        </p:txBody>
      </p:sp>
      <p:sp>
        <p:nvSpPr>
          <p:cNvPr id="11" name="Fußzeilenplatzhalter 4">
            <a:extLst>
              <a:ext uri="{FF2B5EF4-FFF2-40B4-BE49-F238E27FC236}">
                <a16:creationId xmlns:a16="http://schemas.microsoft.com/office/drawing/2014/main" id="{822737EA-091A-4FA3-A721-4E252A7CB7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LHC[OPN/ONE] - # 54  -- Manchester</a:t>
            </a:r>
          </a:p>
        </p:txBody>
      </p:sp>
      <p:sp>
        <p:nvSpPr>
          <p:cNvPr id="13" name="Foliennummernplatzhalter 5">
            <a:extLst>
              <a:ext uri="{FF2B5EF4-FFF2-40B4-BE49-F238E27FC236}">
                <a16:creationId xmlns:a16="http://schemas.microsoft.com/office/drawing/2014/main" id="{E06642BA-4206-46A7-BF17-24FFA5796D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marL="228600" indent="-228600" algn="r">
              <a:buFont typeface="+mj-lt"/>
              <a:buAutoNum type="arabicPeriod"/>
              <a:defRPr sz="1200" b="1">
                <a:solidFill>
                  <a:schemeClr val="tx1">
                    <a:tint val="75000"/>
                  </a:schemeClr>
                </a:solidFill>
              </a:defRPr>
            </a:lvl1pPr>
          </a:lstStyle>
          <a:p>
            <a:endParaRPr lang="en-US" dirty="0"/>
          </a:p>
        </p:txBody>
      </p:sp>
    </p:spTree>
    <p:extLst>
      <p:ext uri="{BB962C8B-B14F-4D97-AF65-F5344CB8AC3E}">
        <p14:creationId xmlns:p14="http://schemas.microsoft.com/office/powerpoint/2010/main" val="338762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F246BF-13D3-4D5C-A876-6D5651CC0D92}"/>
              </a:ext>
            </a:extLst>
          </p:cNvPr>
          <p:cNvSpPr>
            <a:spLocks noGrp="1"/>
          </p:cNvSpPr>
          <p:nvPr>
            <p:ph type="title"/>
          </p:nvPr>
        </p:nvSpPr>
        <p:spPr/>
        <p:txBody>
          <a:bodyPr/>
          <a:lstStyle/>
          <a:p>
            <a:r>
              <a:rPr lang="de-DE"/>
              <a:t>Mastertitelformat bearbeiten</a:t>
            </a:r>
            <a:endParaRPr lang="en-US"/>
          </a:p>
        </p:txBody>
      </p:sp>
      <p:sp>
        <p:nvSpPr>
          <p:cNvPr id="3" name="Vertikaler Textplatzhalter 2">
            <a:extLst>
              <a:ext uri="{FF2B5EF4-FFF2-40B4-BE49-F238E27FC236}">
                <a16:creationId xmlns:a16="http://schemas.microsoft.com/office/drawing/2014/main" id="{7ED4317B-C0A7-4969-8DBA-3AEB233FF171}"/>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3">
            <a:extLst>
              <a:ext uri="{FF2B5EF4-FFF2-40B4-BE49-F238E27FC236}">
                <a16:creationId xmlns:a16="http://schemas.microsoft.com/office/drawing/2014/main" id="{C43D2CE1-FC5D-411F-ACCB-1535EAB956E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March 18, 2025</a:t>
            </a:r>
          </a:p>
        </p:txBody>
      </p:sp>
      <p:sp>
        <p:nvSpPr>
          <p:cNvPr id="8" name="Fußzeilenplatzhalter 4">
            <a:extLst>
              <a:ext uri="{FF2B5EF4-FFF2-40B4-BE49-F238E27FC236}">
                <a16:creationId xmlns:a16="http://schemas.microsoft.com/office/drawing/2014/main" id="{633EBD2B-F1F1-40F3-B182-5E8B071E7BC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LHC[OPN/ONE] - # 54  -- Manchester</a:t>
            </a:r>
          </a:p>
        </p:txBody>
      </p:sp>
      <p:sp>
        <p:nvSpPr>
          <p:cNvPr id="10" name="Foliennummernplatzhalter 5">
            <a:extLst>
              <a:ext uri="{FF2B5EF4-FFF2-40B4-BE49-F238E27FC236}">
                <a16:creationId xmlns:a16="http://schemas.microsoft.com/office/drawing/2014/main" id="{2969B5AF-70BE-44E9-B68E-666DBE4FA1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marL="228600" indent="-228600" algn="r">
              <a:buFont typeface="+mj-lt"/>
              <a:buAutoNum type="arabicPeriod"/>
              <a:defRPr sz="1200" b="1">
                <a:solidFill>
                  <a:schemeClr val="tx1">
                    <a:tint val="75000"/>
                  </a:schemeClr>
                </a:solidFill>
              </a:defRPr>
            </a:lvl1pPr>
          </a:lstStyle>
          <a:p>
            <a:endParaRPr lang="en-US" dirty="0"/>
          </a:p>
        </p:txBody>
      </p:sp>
    </p:spTree>
    <p:extLst>
      <p:ext uri="{BB962C8B-B14F-4D97-AF65-F5344CB8AC3E}">
        <p14:creationId xmlns:p14="http://schemas.microsoft.com/office/powerpoint/2010/main" val="19083929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E10FD68E-C80B-45D5-A41F-734D7DC44D46}"/>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en-US"/>
          </a:p>
        </p:txBody>
      </p:sp>
      <p:sp>
        <p:nvSpPr>
          <p:cNvPr id="3" name="Vertikaler Textplatzhalter 2">
            <a:extLst>
              <a:ext uri="{FF2B5EF4-FFF2-40B4-BE49-F238E27FC236}">
                <a16:creationId xmlns:a16="http://schemas.microsoft.com/office/drawing/2014/main" id="{E4324549-3B28-4D4E-B750-6A7F45D372F5}"/>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3">
            <a:extLst>
              <a:ext uri="{FF2B5EF4-FFF2-40B4-BE49-F238E27FC236}">
                <a16:creationId xmlns:a16="http://schemas.microsoft.com/office/drawing/2014/main" id="{386B7727-8AD9-4D40-9ED6-9FD45134B4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March 18, 2025</a:t>
            </a:r>
          </a:p>
        </p:txBody>
      </p:sp>
      <p:sp>
        <p:nvSpPr>
          <p:cNvPr id="8" name="Fußzeilenplatzhalter 4">
            <a:extLst>
              <a:ext uri="{FF2B5EF4-FFF2-40B4-BE49-F238E27FC236}">
                <a16:creationId xmlns:a16="http://schemas.microsoft.com/office/drawing/2014/main" id="{F3AD83DB-6F7C-4596-A03F-7CC05966888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LHC[OPN/ONE] - # 54  -- Manchester</a:t>
            </a:r>
          </a:p>
        </p:txBody>
      </p:sp>
      <p:sp>
        <p:nvSpPr>
          <p:cNvPr id="10" name="Foliennummernplatzhalter 5">
            <a:extLst>
              <a:ext uri="{FF2B5EF4-FFF2-40B4-BE49-F238E27FC236}">
                <a16:creationId xmlns:a16="http://schemas.microsoft.com/office/drawing/2014/main" id="{BAECE495-1BDA-4E1A-BF14-E2C9662C7AC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marL="228600" indent="-228600" algn="r">
              <a:buFont typeface="+mj-lt"/>
              <a:buAutoNum type="arabicPeriod"/>
              <a:defRPr sz="1200" b="1">
                <a:solidFill>
                  <a:schemeClr val="tx1">
                    <a:tint val="75000"/>
                  </a:schemeClr>
                </a:solidFill>
              </a:defRPr>
            </a:lvl1pPr>
          </a:lstStyle>
          <a:p>
            <a:endParaRPr lang="en-US" dirty="0"/>
          </a:p>
        </p:txBody>
      </p:sp>
    </p:spTree>
    <p:extLst>
      <p:ext uri="{BB962C8B-B14F-4D97-AF65-F5344CB8AC3E}">
        <p14:creationId xmlns:p14="http://schemas.microsoft.com/office/powerpoint/2010/main" val="2303346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D80A8D-3542-4A01-9309-6F4A2F635F62}"/>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7AB31FDE-C1E5-46EE-A6C2-DE06F3C96F79}"/>
              </a:ext>
            </a:extLst>
          </p:cNvPr>
          <p:cNvSpPr>
            <a:spLocks noGrp="1"/>
          </p:cNvSpPr>
          <p:nvPr>
            <p:ph idx="1"/>
          </p:nvPr>
        </p:nvSpPr>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7" name="Datumsplatzhalter 3">
            <a:extLst>
              <a:ext uri="{FF2B5EF4-FFF2-40B4-BE49-F238E27FC236}">
                <a16:creationId xmlns:a16="http://schemas.microsoft.com/office/drawing/2014/main" id="{14B7F2A4-2D99-4EF6-A681-D2D75CE86A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March 18, 2025</a:t>
            </a:r>
          </a:p>
        </p:txBody>
      </p:sp>
      <p:sp>
        <p:nvSpPr>
          <p:cNvPr id="8" name="Fußzeilenplatzhalter 4">
            <a:extLst>
              <a:ext uri="{FF2B5EF4-FFF2-40B4-BE49-F238E27FC236}">
                <a16:creationId xmlns:a16="http://schemas.microsoft.com/office/drawing/2014/main" id="{703E25DF-48DE-4730-9577-2196F99A5B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LHC[OPN/ONE] - # 54  -- Manchester</a:t>
            </a:r>
          </a:p>
        </p:txBody>
      </p:sp>
      <p:sp>
        <p:nvSpPr>
          <p:cNvPr id="10" name="Foliennummernplatzhalter 5">
            <a:extLst>
              <a:ext uri="{FF2B5EF4-FFF2-40B4-BE49-F238E27FC236}">
                <a16:creationId xmlns:a16="http://schemas.microsoft.com/office/drawing/2014/main" id="{500BECA7-774C-47F9-B579-A013B47488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marL="228600" indent="-228600" algn="r">
              <a:buFont typeface="+mj-lt"/>
              <a:buAutoNum type="arabicPeriod"/>
              <a:defRPr sz="1200" b="1">
                <a:solidFill>
                  <a:schemeClr val="tx1">
                    <a:tint val="75000"/>
                  </a:schemeClr>
                </a:solidFill>
              </a:defRPr>
            </a:lvl1pPr>
          </a:lstStyle>
          <a:p>
            <a:endParaRPr lang="en-US" dirty="0"/>
          </a:p>
        </p:txBody>
      </p:sp>
    </p:spTree>
    <p:extLst>
      <p:ext uri="{BB962C8B-B14F-4D97-AF65-F5344CB8AC3E}">
        <p14:creationId xmlns:p14="http://schemas.microsoft.com/office/powerpoint/2010/main" val="1842075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9136A0-C634-4DF6-BD05-4B0B0F83C864}"/>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en-US"/>
          </a:p>
        </p:txBody>
      </p:sp>
      <p:sp>
        <p:nvSpPr>
          <p:cNvPr id="3" name="Textplatzhalter 2">
            <a:extLst>
              <a:ext uri="{FF2B5EF4-FFF2-40B4-BE49-F238E27FC236}">
                <a16:creationId xmlns:a16="http://schemas.microsoft.com/office/drawing/2014/main" id="{B27AB9A6-5453-4CCD-A2BF-883193F3BAE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7" name="Datumsplatzhalter 3">
            <a:extLst>
              <a:ext uri="{FF2B5EF4-FFF2-40B4-BE49-F238E27FC236}">
                <a16:creationId xmlns:a16="http://schemas.microsoft.com/office/drawing/2014/main" id="{93B8DD95-173C-41A2-8C35-F0152959E3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March 18, 2025</a:t>
            </a:r>
          </a:p>
        </p:txBody>
      </p:sp>
      <p:sp>
        <p:nvSpPr>
          <p:cNvPr id="8" name="Fußzeilenplatzhalter 4">
            <a:extLst>
              <a:ext uri="{FF2B5EF4-FFF2-40B4-BE49-F238E27FC236}">
                <a16:creationId xmlns:a16="http://schemas.microsoft.com/office/drawing/2014/main" id="{AA82DE5A-2322-40A4-88B9-1C9C3AB4AF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LHC[OPN/ONE] - # 54  -- Manchester</a:t>
            </a:r>
          </a:p>
        </p:txBody>
      </p:sp>
      <p:sp>
        <p:nvSpPr>
          <p:cNvPr id="10" name="Foliennummernplatzhalter 5">
            <a:extLst>
              <a:ext uri="{FF2B5EF4-FFF2-40B4-BE49-F238E27FC236}">
                <a16:creationId xmlns:a16="http://schemas.microsoft.com/office/drawing/2014/main" id="{985C35A9-9FD7-4498-8F14-2FE736CEE4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marL="228600" indent="-228600" algn="r">
              <a:buFont typeface="+mj-lt"/>
              <a:buAutoNum type="arabicPeriod"/>
              <a:defRPr sz="1200" b="1">
                <a:solidFill>
                  <a:schemeClr val="tx1">
                    <a:tint val="75000"/>
                  </a:schemeClr>
                </a:solidFill>
              </a:defRPr>
            </a:lvl1pPr>
          </a:lstStyle>
          <a:p>
            <a:endParaRPr lang="en-US" dirty="0"/>
          </a:p>
        </p:txBody>
      </p:sp>
    </p:spTree>
    <p:extLst>
      <p:ext uri="{BB962C8B-B14F-4D97-AF65-F5344CB8AC3E}">
        <p14:creationId xmlns:p14="http://schemas.microsoft.com/office/powerpoint/2010/main" val="3900828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CA5B4C-843C-487E-B34E-196816BC045D}"/>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3F2C0AF3-F509-46CD-9316-4E7E693DEF7A}"/>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a:extLst>
              <a:ext uri="{FF2B5EF4-FFF2-40B4-BE49-F238E27FC236}">
                <a16:creationId xmlns:a16="http://schemas.microsoft.com/office/drawing/2014/main" id="{C677EA9D-58A8-4D31-A3E6-E24F230481A4}"/>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8" name="Datumsplatzhalter 3">
            <a:extLst>
              <a:ext uri="{FF2B5EF4-FFF2-40B4-BE49-F238E27FC236}">
                <a16:creationId xmlns:a16="http://schemas.microsoft.com/office/drawing/2014/main" id="{0F1D0E05-5B51-49B0-A73E-9713967CA4A8}"/>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March 18, 2025</a:t>
            </a:r>
          </a:p>
        </p:txBody>
      </p:sp>
      <p:sp>
        <p:nvSpPr>
          <p:cNvPr id="9" name="Fußzeilenplatzhalter 4">
            <a:extLst>
              <a:ext uri="{FF2B5EF4-FFF2-40B4-BE49-F238E27FC236}">
                <a16:creationId xmlns:a16="http://schemas.microsoft.com/office/drawing/2014/main" id="{15F709C7-73E9-4C69-876D-2D6E110AA91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LHC[OPN/ONE] - # 54  -- Manchester</a:t>
            </a:r>
          </a:p>
        </p:txBody>
      </p:sp>
      <p:sp>
        <p:nvSpPr>
          <p:cNvPr id="11" name="Foliennummernplatzhalter 5">
            <a:extLst>
              <a:ext uri="{FF2B5EF4-FFF2-40B4-BE49-F238E27FC236}">
                <a16:creationId xmlns:a16="http://schemas.microsoft.com/office/drawing/2014/main" id="{3B429580-C9BF-4F23-86C8-F0D3B10AFC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marL="228600" indent="-228600" algn="r">
              <a:buFont typeface="+mj-lt"/>
              <a:buAutoNum type="arabicPeriod"/>
              <a:defRPr sz="1200" b="1">
                <a:solidFill>
                  <a:schemeClr val="tx1">
                    <a:tint val="75000"/>
                  </a:schemeClr>
                </a:solidFill>
              </a:defRPr>
            </a:lvl1pPr>
          </a:lstStyle>
          <a:p>
            <a:endParaRPr lang="en-US" dirty="0"/>
          </a:p>
        </p:txBody>
      </p:sp>
    </p:spTree>
    <p:extLst>
      <p:ext uri="{BB962C8B-B14F-4D97-AF65-F5344CB8AC3E}">
        <p14:creationId xmlns:p14="http://schemas.microsoft.com/office/powerpoint/2010/main" val="1514627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3E1F1C-824C-4A00-81BB-0BF8303DD679}"/>
              </a:ext>
            </a:extLst>
          </p:cNvPr>
          <p:cNvSpPr>
            <a:spLocks noGrp="1"/>
          </p:cNvSpPr>
          <p:nvPr>
            <p:ph type="title"/>
          </p:nvPr>
        </p:nvSpPr>
        <p:spPr>
          <a:xfrm>
            <a:off x="839788" y="365125"/>
            <a:ext cx="10515600" cy="1325563"/>
          </a:xfrm>
        </p:spPr>
        <p:txBody>
          <a:bodyPr/>
          <a:lstStyle/>
          <a:p>
            <a:r>
              <a:rPr lang="de-DE"/>
              <a:t>Mastertitelformat bearbeiten</a:t>
            </a:r>
            <a:endParaRPr lang="en-US"/>
          </a:p>
        </p:txBody>
      </p:sp>
      <p:sp>
        <p:nvSpPr>
          <p:cNvPr id="3" name="Textplatzhalter 2">
            <a:extLst>
              <a:ext uri="{FF2B5EF4-FFF2-40B4-BE49-F238E27FC236}">
                <a16:creationId xmlns:a16="http://schemas.microsoft.com/office/drawing/2014/main" id="{55525349-D93E-496C-BEBC-A6291D69C5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683B4FFD-649C-42A4-A702-EB4BB652387F}"/>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a:extLst>
              <a:ext uri="{FF2B5EF4-FFF2-40B4-BE49-F238E27FC236}">
                <a16:creationId xmlns:a16="http://schemas.microsoft.com/office/drawing/2014/main" id="{9FC6E435-35C3-4AF2-8A39-2C7C99FD82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7ADF3F3B-0221-455C-BB26-96A003ACD397}"/>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0" name="Datumsplatzhalter 3">
            <a:extLst>
              <a:ext uri="{FF2B5EF4-FFF2-40B4-BE49-F238E27FC236}">
                <a16:creationId xmlns:a16="http://schemas.microsoft.com/office/drawing/2014/main" id="{A010F4AE-90FB-4474-90E4-A9DE73570F0F}"/>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March 18, 2025</a:t>
            </a:r>
          </a:p>
        </p:txBody>
      </p:sp>
      <p:sp>
        <p:nvSpPr>
          <p:cNvPr id="11" name="Fußzeilenplatzhalter 4">
            <a:extLst>
              <a:ext uri="{FF2B5EF4-FFF2-40B4-BE49-F238E27FC236}">
                <a16:creationId xmlns:a16="http://schemas.microsoft.com/office/drawing/2014/main" id="{6589F91B-1F99-447E-8648-8A75437D0A7B}"/>
              </a:ext>
            </a:extLst>
          </p:cNvPr>
          <p:cNvSpPr>
            <a:spLocks noGrp="1"/>
          </p:cNvSpPr>
          <p:nvPr>
            <p:ph type="ftr" sz="quarter" idx="11"/>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LHC[OPN/ONE] - # 54  -- Manchester</a:t>
            </a:r>
          </a:p>
        </p:txBody>
      </p:sp>
      <p:sp>
        <p:nvSpPr>
          <p:cNvPr id="13" name="Foliennummernplatzhalter 5">
            <a:extLst>
              <a:ext uri="{FF2B5EF4-FFF2-40B4-BE49-F238E27FC236}">
                <a16:creationId xmlns:a16="http://schemas.microsoft.com/office/drawing/2014/main" id="{0702F60E-ED95-497D-B3CC-035EC860276D}"/>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lvl1pPr marL="228600" indent="-228600" algn="r">
              <a:buFont typeface="+mj-lt"/>
              <a:buAutoNum type="arabicPeriod"/>
              <a:defRPr sz="1200" b="1">
                <a:solidFill>
                  <a:schemeClr val="tx1">
                    <a:tint val="75000"/>
                  </a:schemeClr>
                </a:solidFill>
              </a:defRPr>
            </a:lvl1pPr>
          </a:lstStyle>
          <a:p>
            <a:endParaRPr lang="en-US" dirty="0"/>
          </a:p>
        </p:txBody>
      </p:sp>
    </p:spTree>
    <p:extLst>
      <p:ext uri="{BB962C8B-B14F-4D97-AF65-F5344CB8AC3E}">
        <p14:creationId xmlns:p14="http://schemas.microsoft.com/office/powerpoint/2010/main" val="1249887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F14A4E-9329-4121-8FC0-ACB4FB8D1E13}"/>
              </a:ext>
            </a:extLst>
          </p:cNvPr>
          <p:cNvSpPr>
            <a:spLocks noGrp="1"/>
          </p:cNvSpPr>
          <p:nvPr>
            <p:ph type="title"/>
          </p:nvPr>
        </p:nvSpPr>
        <p:spPr/>
        <p:txBody>
          <a:bodyPr/>
          <a:lstStyle/>
          <a:p>
            <a:r>
              <a:rPr lang="de-DE"/>
              <a:t>Mastertitelformat bearbeiten</a:t>
            </a:r>
            <a:endParaRPr lang="en-US"/>
          </a:p>
        </p:txBody>
      </p:sp>
      <p:sp>
        <p:nvSpPr>
          <p:cNvPr id="6" name="Datumsplatzhalter 3">
            <a:extLst>
              <a:ext uri="{FF2B5EF4-FFF2-40B4-BE49-F238E27FC236}">
                <a16:creationId xmlns:a16="http://schemas.microsoft.com/office/drawing/2014/main" id="{BF1DD289-0712-4A5D-AC25-8FF2814C36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March 18, 2025</a:t>
            </a:r>
          </a:p>
        </p:txBody>
      </p:sp>
      <p:sp>
        <p:nvSpPr>
          <p:cNvPr id="7" name="Fußzeilenplatzhalter 4">
            <a:extLst>
              <a:ext uri="{FF2B5EF4-FFF2-40B4-BE49-F238E27FC236}">
                <a16:creationId xmlns:a16="http://schemas.microsoft.com/office/drawing/2014/main" id="{1C20A1FA-92F7-42D1-B447-B99C070C7D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LHC[OPN/ONE] - # 54  -- Manchester</a:t>
            </a:r>
          </a:p>
        </p:txBody>
      </p:sp>
      <p:sp>
        <p:nvSpPr>
          <p:cNvPr id="9" name="Foliennummernplatzhalter 5">
            <a:extLst>
              <a:ext uri="{FF2B5EF4-FFF2-40B4-BE49-F238E27FC236}">
                <a16:creationId xmlns:a16="http://schemas.microsoft.com/office/drawing/2014/main" id="{2C932B84-968B-443E-9562-C2D7C66BC8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marL="228600" indent="-228600" algn="r">
              <a:buFont typeface="+mj-lt"/>
              <a:buAutoNum type="arabicPeriod"/>
              <a:defRPr sz="1200" b="1">
                <a:solidFill>
                  <a:schemeClr val="tx1">
                    <a:tint val="75000"/>
                  </a:schemeClr>
                </a:solidFill>
              </a:defRPr>
            </a:lvl1pPr>
          </a:lstStyle>
          <a:p>
            <a:endParaRPr lang="en-US" dirty="0"/>
          </a:p>
        </p:txBody>
      </p:sp>
    </p:spTree>
    <p:extLst>
      <p:ext uri="{BB962C8B-B14F-4D97-AF65-F5344CB8AC3E}">
        <p14:creationId xmlns:p14="http://schemas.microsoft.com/office/powerpoint/2010/main" val="156759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3">
            <a:extLst>
              <a:ext uri="{FF2B5EF4-FFF2-40B4-BE49-F238E27FC236}">
                <a16:creationId xmlns:a16="http://schemas.microsoft.com/office/drawing/2014/main" id="{D1A29634-5AEF-46BD-BA27-76D84BE85D5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March 18, 2025</a:t>
            </a:r>
          </a:p>
        </p:txBody>
      </p:sp>
      <p:sp>
        <p:nvSpPr>
          <p:cNvPr id="6" name="Fußzeilenplatzhalter 4">
            <a:extLst>
              <a:ext uri="{FF2B5EF4-FFF2-40B4-BE49-F238E27FC236}">
                <a16:creationId xmlns:a16="http://schemas.microsoft.com/office/drawing/2014/main" id="{76C66B56-219B-4ABD-A666-E0E8760942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LHC[OPN/ONE] - # 54  -- Manchester</a:t>
            </a:r>
          </a:p>
        </p:txBody>
      </p:sp>
      <p:sp>
        <p:nvSpPr>
          <p:cNvPr id="8" name="Foliennummernplatzhalter 5">
            <a:extLst>
              <a:ext uri="{FF2B5EF4-FFF2-40B4-BE49-F238E27FC236}">
                <a16:creationId xmlns:a16="http://schemas.microsoft.com/office/drawing/2014/main" id="{DE1C5A0E-E9E4-4DBA-B00F-A6870967D5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marL="228600" indent="-228600" algn="r">
              <a:buFont typeface="+mj-lt"/>
              <a:buAutoNum type="arabicPeriod"/>
              <a:defRPr sz="1200" b="1">
                <a:solidFill>
                  <a:schemeClr val="tx1">
                    <a:tint val="75000"/>
                  </a:schemeClr>
                </a:solidFill>
              </a:defRPr>
            </a:lvl1pPr>
          </a:lstStyle>
          <a:p>
            <a:endParaRPr lang="en-US" dirty="0"/>
          </a:p>
        </p:txBody>
      </p:sp>
    </p:spTree>
    <p:extLst>
      <p:ext uri="{BB962C8B-B14F-4D97-AF65-F5344CB8AC3E}">
        <p14:creationId xmlns:p14="http://schemas.microsoft.com/office/powerpoint/2010/main" val="374845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06BBB2-EE02-4392-81A9-59736E65480B}"/>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Inhaltsplatzhalter 2">
            <a:extLst>
              <a:ext uri="{FF2B5EF4-FFF2-40B4-BE49-F238E27FC236}">
                <a16:creationId xmlns:a16="http://schemas.microsoft.com/office/drawing/2014/main" id="{BFA0459B-AD9B-4562-BA9E-6CFABB7946D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a:extLst>
              <a:ext uri="{FF2B5EF4-FFF2-40B4-BE49-F238E27FC236}">
                <a16:creationId xmlns:a16="http://schemas.microsoft.com/office/drawing/2014/main" id="{F5B5094E-09BD-42C5-8B34-680090CFE4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8" name="Datumsplatzhalter 3">
            <a:extLst>
              <a:ext uri="{FF2B5EF4-FFF2-40B4-BE49-F238E27FC236}">
                <a16:creationId xmlns:a16="http://schemas.microsoft.com/office/drawing/2014/main" id="{7C31F0F9-6711-4165-BCE2-C0CCA57E58F3}"/>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March 18, 2025</a:t>
            </a:r>
          </a:p>
        </p:txBody>
      </p:sp>
      <p:sp>
        <p:nvSpPr>
          <p:cNvPr id="9" name="Fußzeilenplatzhalter 4">
            <a:extLst>
              <a:ext uri="{FF2B5EF4-FFF2-40B4-BE49-F238E27FC236}">
                <a16:creationId xmlns:a16="http://schemas.microsoft.com/office/drawing/2014/main" id="{C9AA8243-CE77-4F5B-BBCA-E5AD958CF44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LHC[OPN/ONE] - # 54  -- Manchester</a:t>
            </a:r>
          </a:p>
        </p:txBody>
      </p:sp>
      <p:sp>
        <p:nvSpPr>
          <p:cNvPr id="11" name="Foliennummernplatzhalter 5">
            <a:extLst>
              <a:ext uri="{FF2B5EF4-FFF2-40B4-BE49-F238E27FC236}">
                <a16:creationId xmlns:a16="http://schemas.microsoft.com/office/drawing/2014/main" id="{500FD4F2-ACE2-43CF-A677-029DBA5D3E4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marL="228600" indent="-228600" algn="r">
              <a:buFont typeface="+mj-lt"/>
              <a:buAutoNum type="arabicPeriod"/>
              <a:defRPr sz="1200" b="1">
                <a:solidFill>
                  <a:schemeClr val="tx1">
                    <a:tint val="75000"/>
                  </a:schemeClr>
                </a:solidFill>
              </a:defRPr>
            </a:lvl1pPr>
          </a:lstStyle>
          <a:p>
            <a:endParaRPr lang="en-US" dirty="0"/>
          </a:p>
        </p:txBody>
      </p:sp>
    </p:spTree>
    <p:extLst>
      <p:ext uri="{BB962C8B-B14F-4D97-AF65-F5344CB8AC3E}">
        <p14:creationId xmlns:p14="http://schemas.microsoft.com/office/powerpoint/2010/main" val="1816794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DB3579-4C33-4BFA-817D-9E9D057E4A12}"/>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Bildplatzhalter 2">
            <a:extLst>
              <a:ext uri="{FF2B5EF4-FFF2-40B4-BE49-F238E27FC236}">
                <a16:creationId xmlns:a16="http://schemas.microsoft.com/office/drawing/2014/main" id="{2706BBE0-992C-4511-B44D-346578F2BE6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platzhalter 3">
            <a:extLst>
              <a:ext uri="{FF2B5EF4-FFF2-40B4-BE49-F238E27FC236}">
                <a16:creationId xmlns:a16="http://schemas.microsoft.com/office/drawing/2014/main" id="{3A8C520B-D22B-45EC-86F3-38804D8893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8" name="Datumsplatzhalter 3">
            <a:extLst>
              <a:ext uri="{FF2B5EF4-FFF2-40B4-BE49-F238E27FC236}">
                <a16:creationId xmlns:a16="http://schemas.microsoft.com/office/drawing/2014/main" id="{DC8E17E3-E76C-4EC2-8CB0-D14B24262391}"/>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March 18, 2025</a:t>
            </a:r>
          </a:p>
        </p:txBody>
      </p:sp>
      <p:sp>
        <p:nvSpPr>
          <p:cNvPr id="9" name="Fußzeilenplatzhalter 4">
            <a:extLst>
              <a:ext uri="{FF2B5EF4-FFF2-40B4-BE49-F238E27FC236}">
                <a16:creationId xmlns:a16="http://schemas.microsoft.com/office/drawing/2014/main" id="{A37D87F3-9340-4A24-AB15-D7C4CD1DB0B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LHC[OPN/ONE] - # 54  -- Manchester</a:t>
            </a:r>
          </a:p>
        </p:txBody>
      </p:sp>
      <p:sp>
        <p:nvSpPr>
          <p:cNvPr id="11" name="Foliennummernplatzhalter 5">
            <a:extLst>
              <a:ext uri="{FF2B5EF4-FFF2-40B4-BE49-F238E27FC236}">
                <a16:creationId xmlns:a16="http://schemas.microsoft.com/office/drawing/2014/main" id="{4568BB12-2AE0-4CDA-A71F-CB2A791CED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marL="228600" indent="-228600" algn="r">
              <a:buFont typeface="+mj-lt"/>
              <a:buAutoNum type="arabicPeriod"/>
              <a:defRPr sz="1200" b="1">
                <a:solidFill>
                  <a:schemeClr val="tx1">
                    <a:tint val="75000"/>
                  </a:schemeClr>
                </a:solidFill>
              </a:defRPr>
            </a:lvl1pPr>
          </a:lstStyle>
          <a:p>
            <a:endParaRPr lang="en-US" dirty="0"/>
          </a:p>
        </p:txBody>
      </p:sp>
    </p:spTree>
    <p:extLst>
      <p:ext uri="{BB962C8B-B14F-4D97-AF65-F5344CB8AC3E}">
        <p14:creationId xmlns:p14="http://schemas.microsoft.com/office/powerpoint/2010/main" val="2150065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1FC699D4-1337-4C55-90FD-9AB310A090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en-US"/>
          </a:p>
        </p:txBody>
      </p:sp>
      <p:sp>
        <p:nvSpPr>
          <p:cNvPr id="3" name="Textplatzhalter 2">
            <a:extLst>
              <a:ext uri="{FF2B5EF4-FFF2-40B4-BE49-F238E27FC236}">
                <a16:creationId xmlns:a16="http://schemas.microsoft.com/office/drawing/2014/main" id="{82187C76-176F-49EC-86B2-7472853F67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Datumsplatzhalter 3">
            <a:extLst>
              <a:ext uri="{FF2B5EF4-FFF2-40B4-BE49-F238E27FC236}">
                <a16:creationId xmlns:a16="http://schemas.microsoft.com/office/drawing/2014/main" id="{1BB28ECE-2FBC-4FAC-AAE3-BE3C91D012C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a:solidFill>
                  <a:schemeClr val="tx1">
                    <a:tint val="75000"/>
                  </a:schemeClr>
                </a:solidFill>
              </a:defRPr>
            </a:lvl1pPr>
          </a:lstStyle>
          <a:p>
            <a:r>
              <a:rPr lang="en-US" dirty="0"/>
              <a:t>March 18, 2025</a:t>
            </a:r>
          </a:p>
        </p:txBody>
      </p:sp>
      <p:sp>
        <p:nvSpPr>
          <p:cNvPr id="5" name="Fußzeilenplatzhalter 4">
            <a:extLst>
              <a:ext uri="{FF2B5EF4-FFF2-40B4-BE49-F238E27FC236}">
                <a16:creationId xmlns:a16="http://schemas.microsoft.com/office/drawing/2014/main" id="{28444089-3130-4A8D-89DA-79B0692A3B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a:solidFill>
                  <a:schemeClr val="tx1">
                    <a:tint val="75000"/>
                  </a:schemeClr>
                </a:solidFill>
              </a:defRPr>
            </a:lvl1pPr>
          </a:lstStyle>
          <a:p>
            <a:r>
              <a:rPr lang="en-US" dirty="0"/>
              <a:t>LHC[OPN/ONE] - # 54  -- Manchester</a:t>
            </a:r>
          </a:p>
        </p:txBody>
      </p:sp>
      <p:graphicFrame>
        <p:nvGraphicFramePr>
          <p:cNvPr id="7" name="Inhaltsplatzhalter 9">
            <a:extLst>
              <a:ext uri="{FF2B5EF4-FFF2-40B4-BE49-F238E27FC236}">
                <a16:creationId xmlns:a16="http://schemas.microsoft.com/office/drawing/2014/main" id="{7D281465-B870-4AAD-8BB0-1B109C379869}"/>
              </a:ext>
            </a:extLst>
          </p:cNvPr>
          <p:cNvGraphicFramePr>
            <a:graphicFrameLocks noChangeAspect="1"/>
          </p:cNvGraphicFramePr>
          <p:nvPr userDrawn="1">
            <p:extLst>
              <p:ext uri="{D42A27DB-BD31-4B8C-83A1-F6EECF244321}">
                <p14:modId xmlns:p14="http://schemas.microsoft.com/office/powerpoint/2010/main" val="2476249662"/>
              </p:ext>
            </p:extLst>
          </p:nvPr>
        </p:nvGraphicFramePr>
        <p:xfrm>
          <a:off x="9258300" y="0"/>
          <a:ext cx="2933699" cy="644485"/>
        </p:xfrm>
        <a:graphic>
          <a:graphicData uri="http://schemas.openxmlformats.org/presentationml/2006/ole">
            <mc:AlternateContent xmlns:mc="http://schemas.openxmlformats.org/markup-compatibility/2006">
              <mc:Choice xmlns:v="urn:schemas-microsoft-com:vml" Requires="v">
                <p:oleObj spid="_x0000_s2144" name="Acrobat Document" r:id="rId14" imgW="3912939" imgH="859446" progId="AcroExch.Document.2020">
                  <p:embed/>
                </p:oleObj>
              </mc:Choice>
              <mc:Fallback>
                <p:oleObj name="Acrobat Document" r:id="rId14" imgW="3912939" imgH="859446" progId="AcroExch.Document.2020">
                  <p:embed/>
                  <p:pic>
                    <p:nvPicPr>
                      <p:cNvPr id="10" name="Inhaltsplatzhalter 9">
                        <a:extLst>
                          <a:ext uri="{FF2B5EF4-FFF2-40B4-BE49-F238E27FC236}">
                            <a16:creationId xmlns:a16="http://schemas.microsoft.com/office/drawing/2014/main" id="{F90E6C1F-3953-4F26-97FB-C806DB5D85AB}"/>
                          </a:ext>
                        </a:extLst>
                      </p:cNvPr>
                      <p:cNvPicPr/>
                      <p:nvPr/>
                    </p:nvPicPr>
                    <p:blipFill>
                      <a:blip r:embed="rId15"/>
                      <a:stretch>
                        <a:fillRect/>
                      </a:stretch>
                    </p:blipFill>
                    <p:spPr>
                      <a:xfrm>
                        <a:off x="9258300" y="0"/>
                        <a:ext cx="2933699" cy="644485"/>
                      </a:xfrm>
                      <a:prstGeom prst="rect">
                        <a:avLst/>
                      </a:prstGeom>
                    </p:spPr>
                  </p:pic>
                </p:oleObj>
              </mc:Fallback>
            </mc:AlternateContent>
          </a:graphicData>
        </a:graphic>
      </p:graphicFrame>
      <p:pic>
        <p:nvPicPr>
          <p:cNvPr id="8" name="Grafik 7">
            <a:extLst>
              <a:ext uri="{FF2B5EF4-FFF2-40B4-BE49-F238E27FC236}">
                <a16:creationId xmlns:a16="http://schemas.microsoft.com/office/drawing/2014/main" id="{3F5C2D0B-283D-4534-B642-AF010DA746F1}"/>
              </a:ext>
            </a:extLst>
          </p:cNvPr>
          <p:cNvPicPr>
            <a:picLocks noChangeAspect="1"/>
          </p:cNvPicPr>
          <p:nvPr userDrawn="1"/>
        </p:nvPicPr>
        <p:blipFill>
          <a:blip r:embed="rId16"/>
          <a:stretch>
            <a:fillRect/>
          </a:stretch>
        </p:blipFill>
        <p:spPr>
          <a:xfrm>
            <a:off x="0" y="1319645"/>
            <a:ext cx="1070264" cy="4857318"/>
          </a:xfrm>
          <a:prstGeom prst="rect">
            <a:avLst/>
          </a:prstGeom>
        </p:spPr>
      </p:pic>
      <p:pic>
        <p:nvPicPr>
          <p:cNvPr id="9" name="Grafik 8">
            <a:extLst>
              <a:ext uri="{FF2B5EF4-FFF2-40B4-BE49-F238E27FC236}">
                <a16:creationId xmlns:a16="http://schemas.microsoft.com/office/drawing/2014/main" id="{50C7DB80-7DB7-4DA8-A4D3-AF5D7FB3C947}"/>
              </a:ext>
            </a:extLst>
          </p:cNvPr>
          <p:cNvPicPr>
            <a:picLocks noChangeAspect="1"/>
          </p:cNvPicPr>
          <p:nvPr userDrawn="1"/>
        </p:nvPicPr>
        <p:blipFill>
          <a:blip r:embed="rId16"/>
          <a:stretch>
            <a:fillRect/>
          </a:stretch>
        </p:blipFill>
        <p:spPr>
          <a:xfrm>
            <a:off x="11121736" y="1390810"/>
            <a:ext cx="1070264" cy="4857318"/>
          </a:xfrm>
          <a:prstGeom prst="rect">
            <a:avLst/>
          </a:prstGeom>
        </p:spPr>
      </p:pic>
      <p:pic>
        <p:nvPicPr>
          <p:cNvPr id="10" name="Grafik 9">
            <a:extLst>
              <a:ext uri="{FF2B5EF4-FFF2-40B4-BE49-F238E27FC236}">
                <a16:creationId xmlns:a16="http://schemas.microsoft.com/office/drawing/2014/main" id="{AA412B3D-6224-4F7B-8F17-CA91828F7DE1}"/>
              </a:ext>
            </a:extLst>
          </p:cNvPr>
          <p:cNvPicPr>
            <a:picLocks noChangeAspect="1"/>
          </p:cNvPicPr>
          <p:nvPr userDrawn="1"/>
        </p:nvPicPr>
        <p:blipFill>
          <a:blip r:embed="rId17"/>
          <a:stretch>
            <a:fillRect/>
          </a:stretch>
        </p:blipFill>
        <p:spPr>
          <a:xfrm>
            <a:off x="16325" y="6639793"/>
            <a:ext cx="12192000" cy="220450"/>
          </a:xfrm>
          <a:prstGeom prst="rect">
            <a:avLst/>
          </a:prstGeom>
        </p:spPr>
      </p:pic>
      <p:sp>
        <p:nvSpPr>
          <p:cNvPr id="11" name="Datumsplatzhalter 3">
            <a:extLst>
              <a:ext uri="{FF2B5EF4-FFF2-40B4-BE49-F238E27FC236}">
                <a16:creationId xmlns:a16="http://schemas.microsoft.com/office/drawing/2014/main" id="{191AABBA-EE1C-4DC6-ADAA-AE90C67F7699}"/>
              </a:ext>
            </a:extLst>
          </p:cNvPr>
          <p:cNvSpPr txBox="1">
            <a:spLocks/>
          </p:cNvSpPr>
          <p:nvPr userDrawn="1"/>
        </p:nvSpPr>
        <p:spPr>
          <a:xfrm>
            <a:off x="845136" y="635809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March 18, 2025</a:t>
            </a:r>
          </a:p>
        </p:txBody>
      </p:sp>
      <p:sp>
        <p:nvSpPr>
          <p:cNvPr id="12" name="Fußzeilenplatzhalter 4">
            <a:extLst>
              <a:ext uri="{FF2B5EF4-FFF2-40B4-BE49-F238E27FC236}">
                <a16:creationId xmlns:a16="http://schemas.microsoft.com/office/drawing/2014/main" id="{E354B275-1FD6-4737-8081-1B1B230851B8}"/>
              </a:ext>
            </a:extLst>
          </p:cNvPr>
          <p:cNvSpPr txBox="1">
            <a:spLocks/>
          </p:cNvSpPr>
          <p:nvPr userDrawn="1"/>
        </p:nvSpPr>
        <p:spPr>
          <a:xfrm>
            <a:off x="4045536" y="635809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b="1"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LHC[OPN/ONE] - # 54  -- Manchester</a:t>
            </a:r>
          </a:p>
        </p:txBody>
      </p:sp>
      <p:sp>
        <p:nvSpPr>
          <p:cNvPr id="14" name="Foliennummernplatzhalter 13">
            <a:extLst>
              <a:ext uri="{FF2B5EF4-FFF2-40B4-BE49-F238E27FC236}">
                <a16:creationId xmlns:a16="http://schemas.microsoft.com/office/drawing/2014/main" id="{A9107C21-BEEA-4792-B879-045BAA9B7A9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72F727-76B3-4D38-B2E1-7D99B6BB3DCD}" type="slidenum">
              <a:rPr lang="en-US" smtClean="0"/>
              <a:t>‹Nr.›</a:t>
            </a:fld>
            <a:endParaRPr lang="en-US" dirty="0"/>
          </a:p>
        </p:txBody>
      </p:sp>
      <p:pic>
        <p:nvPicPr>
          <p:cNvPr id="15" name="Grafik 14">
            <a:extLst>
              <a:ext uri="{FF2B5EF4-FFF2-40B4-BE49-F238E27FC236}">
                <a16:creationId xmlns:a16="http://schemas.microsoft.com/office/drawing/2014/main" id="{C67207B0-FE1E-44A9-A9E5-B3FC157B4CDF}"/>
              </a:ext>
            </a:extLst>
          </p:cNvPr>
          <p:cNvPicPr>
            <a:picLocks noChangeAspect="1"/>
          </p:cNvPicPr>
          <p:nvPr userDrawn="1"/>
        </p:nvPicPr>
        <p:blipFill>
          <a:blip r:embed="rId17"/>
          <a:stretch>
            <a:fillRect/>
          </a:stretch>
        </p:blipFill>
        <p:spPr>
          <a:xfrm>
            <a:off x="0" y="-38100"/>
            <a:ext cx="9242714" cy="401480"/>
          </a:xfrm>
          <a:prstGeom prst="rect">
            <a:avLst/>
          </a:prstGeom>
        </p:spPr>
      </p:pic>
    </p:spTree>
    <p:extLst>
      <p:ext uri="{BB962C8B-B14F-4D97-AF65-F5344CB8AC3E}">
        <p14:creationId xmlns:p14="http://schemas.microsoft.com/office/powerpoint/2010/main" val="15240991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3.png"/><Relationship Id="rId7"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hyperlink" Target="https://twiki.cern.ch/twiki/bin/view/LHCOPN/LHCopnRoutingDoc" TargetMode="External"/><Relationship Id="rId5" Type="http://schemas.openxmlformats.org/officeDocument/2006/relationships/image" Target="../media/image14.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2.vml"/><Relationship Id="rId5" Type="http://schemas.openxmlformats.org/officeDocument/2006/relationships/image" Target="../media/image4.png"/><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indico.cern.ch/event/420981/"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F481EB-0207-4400-A620-CAFD3AC31133}"/>
              </a:ext>
            </a:extLst>
          </p:cNvPr>
          <p:cNvSpPr>
            <a:spLocks noGrp="1"/>
          </p:cNvSpPr>
          <p:nvPr>
            <p:ph type="ctrTitle"/>
          </p:nvPr>
        </p:nvSpPr>
        <p:spPr>
          <a:xfrm>
            <a:off x="1524000" y="2612572"/>
            <a:ext cx="9144000" cy="935492"/>
          </a:xfrm>
        </p:spPr>
        <p:txBody>
          <a:bodyPr/>
          <a:lstStyle/>
          <a:p>
            <a:r>
              <a:rPr lang="de-DE" b="1" dirty="0"/>
              <a:t>LHCOPN</a:t>
            </a:r>
            <a:endParaRPr lang="en-US" b="1" dirty="0"/>
          </a:p>
        </p:txBody>
      </p:sp>
      <p:sp>
        <p:nvSpPr>
          <p:cNvPr id="3" name="Untertitel 2">
            <a:extLst>
              <a:ext uri="{FF2B5EF4-FFF2-40B4-BE49-F238E27FC236}">
                <a16:creationId xmlns:a16="http://schemas.microsoft.com/office/drawing/2014/main" id="{65C209BA-887A-49CA-BA7F-E4340861F2B8}"/>
              </a:ext>
            </a:extLst>
          </p:cNvPr>
          <p:cNvSpPr>
            <a:spLocks noGrp="1"/>
          </p:cNvSpPr>
          <p:nvPr>
            <p:ph type="subTitle" idx="1"/>
          </p:nvPr>
        </p:nvSpPr>
        <p:spPr>
          <a:xfrm>
            <a:off x="1524000" y="4125190"/>
            <a:ext cx="9144000" cy="2183556"/>
          </a:xfrm>
        </p:spPr>
        <p:txBody>
          <a:bodyPr>
            <a:normAutofit/>
          </a:bodyPr>
          <a:lstStyle/>
          <a:p>
            <a:r>
              <a:rPr lang="en-US" dirty="0"/>
              <a:t>History of LHCOPN</a:t>
            </a:r>
          </a:p>
          <a:p>
            <a:endParaRPr lang="en-US" dirty="0"/>
          </a:p>
          <a:p>
            <a:endParaRPr lang="en-US" dirty="0"/>
          </a:p>
          <a:p>
            <a:pPr>
              <a:lnSpc>
                <a:spcPts val="2400"/>
              </a:lnSpc>
              <a:spcBef>
                <a:spcPts val="0"/>
              </a:spcBef>
            </a:pPr>
            <a:r>
              <a:rPr lang="en-US" dirty="0"/>
              <a:t>Bruno Hoeft </a:t>
            </a:r>
          </a:p>
          <a:p>
            <a:pPr>
              <a:lnSpc>
                <a:spcPts val="2400"/>
              </a:lnSpc>
              <a:spcBef>
                <a:spcPts val="0"/>
              </a:spcBef>
            </a:pPr>
            <a:r>
              <a:rPr lang="en-US" dirty="0"/>
              <a:t>Karlsruhe Institute of Technology</a:t>
            </a:r>
          </a:p>
        </p:txBody>
      </p:sp>
      <p:pic>
        <p:nvPicPr>
          <p:cNvPr id="4" name="Grafik 3">
            <a:extLst>
              <a:ext uri="{FF2B5EF4-FFF2-40B4-BE49-F238E27FC236}">
                <a16:creationId xmlns:a16="http://schemas.microsoft.com/office/drawing/2014/main" id="{17D271D2-3AF2-481F-BB70-BA87E64587BD}"/>
              </a:ext>
            </a:extLst>
          </p:cNvPr>
          <p:cNvPicPr>
            <a:picLocks noChangeAspect="1"/>
          </p:cNvPicPr>
          <p:nvPr/>
        </p:nvPicPr>
        <p:blipFill>
          <a:blip r:embed="rId2"/>
          <a:stretch>
            <a:fillRect/>
          </a:stretch>
        </p:blipFill>
        <p:spPr>
          <a:xfrm>
            <a:off x="4355315" y="375251"/>
            <a:ext cx="3481369" cy="2332327"/>
          </a:xfrm>
          <a:prstGeom prst="rect">
            <a:avLst/>
          </a:prstGeom>
        </p:spPr>
      </p:pic>
    </p:spTree>
    <p:extLst>
      <p:ext uri="{BB962C8B-B14F-4D97-AF65-F5344CB8AC3E}">
        <p14:creationId xmlns:p14="http://schemas.microsoft.com/office/powerpoint/2010/main" val="4506539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uppieren 38">
            <a:extLst>
              <a:ext uri="{FF2B5EF4-FFF2-40B4-BE49-F238E27FC236}">
                <a16:creationId xmlns:a16="http://schemas.microsoft.com/office/drawing/2014/main" id="{DD91F411-0261-492D-BE84-7E6632548C49}"/>
              </a:ext>
            </a:extLst>
          </p:cNvPr>
          <p:cNvGrpSpPr/>
          <p:nvPr/>
        </p:nvGrpSpPr>
        <p:grpSpPr>
          <a:xfrm>
            <a:off x="3739913" y="2258853"/>
            <a:ext cx="5478738" cy="3968455"/>
            <a:chOff x="9848760" y="1586701"/>
            <a:chExt cx="1208284" cy="1056315"/>
          </a:xfrm>
        </p:grpSpPr>
        <p:pic>
          <p:nvPicPr>
            <p:cNvPr id="4" name="Grafik 3">
              <a:extLst>
                <a:ext uri="{FF2B5EF4-FFF2-40B4-BE49-F238E27FC236}">
                  <a16:creationId xmlns:a16="http://schemas.microsoft.com/office/drawing/2014/main" id="{D834309D-FBA0-49AB-8076-646FF545EDA0}"/>
                </a:ext>
              </a:extLst>
            </p:cNvPr>
            <p:cNvPicPr>
              <a:picLocks noChangeAspect="1"/>
            </p:cNvPicPr>
            <p:nvPr/>
          </p:nvPicPr>
          <p:blipFill>
            <a:blip r:embed="rId2"/>
            <a:stretch>
              <a:fillRect/>
            </a:stretch>
          </p:blipFill>
          <p:spPr>
            <a:xfrm>
              <a:off x="9855990" y="1599391"/>
              <a:ext cx="1201054" cy="1043625"/>
            </a:xfrm>
            <a:prstGeom prst="rect">
              <a:avLst/>
            </a:prstGeom>
          </p:spPr>
        </p:pic>
        <p:sp>
          <p:nvSpPr>
            <p:cNvPr id="5" name="Textfeld 4">
              <a:extLst>
                <a:ext uri="{FF2B5EF4-FFF2-40B4-BE49-F238E27FC236}">
                  <a16:creationId xmlns:a16="http://schemas.microsoft.com/office/drawing/2014/main" id="{C91E3576-E4B8-4073-B2E0-D90DFC671EFB}"/>
                </a:ext>
              </a:extLst>
            </p:cNvPr>
            <p:cNvSpPr txBox="1"/>
            <p:nvPr/>
          </p:nvSpPr>
          <p:spPr>
            <a:xfrm>
              <a:off x="9848760" y="1586701"/>
              <a:ext cx="293852" cy="122885"/>
            </a:xfrm>
            <a:prstGeom prst="rect">
              <a:avLst/>
            </a:prstGeom>
            <a:noFill/>
          </p:spPr>
          <p:txBody>
            <a:bodyPr wrap="none" rtlCol="0">
              <a:spAutoFit/>
            </a:bodyPr>
            <a:lstStyle/>
            <a:p>
              <a:r>
                <a:rPr lang="en-US" sz="2400" dirty="0"/>
                <a:t>full mesh</a:t>
              </a:r>
            </a:p>
          </p:txBody>
        </p:sp>
      </p:grpSp>
      <p:grpSp>
        <p:nvGrpSpPr>
          <p:cNvPr id="55" name="Gruppieren 54">
            <a:extLst>
              <a:ext uri="{FF2B5EF4-FFF2-40B4-BE49-F238E27FC236}">
                <a16:creationId xmlns:a16="http://schemas.microsoft.com/office/drawing/2014/main" id="{3C4FD221-C8CA-40D2-82BD-E1F8C886742C}"/>
              </a:ext>
            </a:extLst>
          </p:cNvPr>
          <p:cNvGrpSpPr/>
          <p:nvPr/>
        </p:nvGrpSpPr>
        <p:grpSpPr>
          <a:xfrm>
            <a:off x="4193179" y="2128410"/>
            <a:ext cx="4343629" cy="4181373"/>
            <a:chOff x="9033085" y="871380"/>
            <a:chExt cx="906193" cy="996745"/>
          </a:xfrm>
        </p:grpSpPr>
        <p:pic>
          <p:nvPicPr>
            <p:cNvPr id="6" name="Grafik 5">
              <a:extLst>
                <a:ext uri="{FF2B5EF4-FFF2-40B4-BE49-F238E27FC236}">
                  <a16:creationId xmlns:a16="http://schemas.microsoft.com/office/drawing/2014/main" id="{9F19E2B7-3D64-462C-92CD-DA023C688DD4}"/>
                </a:ext>
              </a:extLst>
            </p:cNvPr>
            <p:cNvPicPr>
              <a:picLocks noChangeAspect="1"/>
            </p:cNvPicPr>
            <p:nvPr/>
          </p:nvPicPr>
          <p:blipFill>
            <a:blip r:embed="rId3"/>
            <a:stretch>
              <a:fillRect/>
            </a:stretch>
          </p:blipFill>
          <p:spPr>
            <a:xfrm>
              <a:off x="9033085" y="983562"/>
              <a:ext cx="906193" cy="884563"/>
            </a:xfrm>
            <a:prstGeom prst="rect">
              <a:avLst/>
            </a:prstGeom>
          </p:spPr>
        </p:pic>
        <p:sp>
          <p:nvSpPr>
            <p:cNvPr id="7" name="Textfeld 6">
              <a:extLst>
                <a:ext uri="{FF2B5EF4-FFF2-40B4-BE49-F238E27FC236}">
                  <a16:creationId xmlns:a16="http://schemas.microsoft.com/office/drawing/2014/main" id="{25996452-ACD3-4401-9C26-0E06433B559A}"/>
                </a:ext>
              </a:extLst>
            </p:cNvPr>
            <p:cNvSpPr txBox="1"/>
            <p:nvPr/>
          </p:nvSpPr>
          <p:spPr>
            <a:xfrm>
              <a:off x="9743602" y="871380"/>
              <a:ext cx="139523" cy="110051"/>
            </a:xfrm>
            <a:prstGeom prst="rect">
              <a:avLst/>
            </a:prstGeom>
            <a:noFill/>
          </p:spPr>
          <p:txBody>
            <a:bodyPr wrap="none" rtlCol="0">
              <a:spAutoFit/>
            </a:bodyPr>
            <a:lstStyle/>
            <a:p>
              <a:r>
                <a:rPr lang="en-US" sz="2400" dirty="0"/>
                <a:t>ring</a:t>
              </a:r>
            </a:p>
          </p:txBody>
        </p:sp>
      </p:grpSp>
      <p:grpSp>
        <p:nvGrpSpPr>
          <p:cNvPr id="41" name="Gruppieren 40">
            <a:extLst>
              <a:ext uri="{FF2B5EF4-FFF2-40B4-BE49-F238E27FC236}">
                <a16:creationId xmlns:a16="http://schemas.microsoft.com/office/drawing/2014/main" id="{CB62C1C4-8B41-44B3-A8C4-1CAFC9C24EF6}"/>
              </a:ext>
            </a:extLst>
          </p:cNvPr>
          <p:cNvGrpSpPr/>
          <p:nvPr/>
        </p:nvGrpSpPr>
        <p:grpSpPr>
          <a:xfrm>
            <a:off x="3512566" y="2171331"/>
            <a:ext cx="5820593" cy="4046391"/>
            <a:chOff x="7776160" y="2208281"/>
            <a:chExt cx="2037591" cy="1712708"/>
          </a:xfrm>
        </p:grpSpPr>
        <p:pic>
          <p:nvPicPr>
            <p:cNvPr id="8" name="Grafik 7">
              <a:extLst>
                <a:ext uri="{FF2B5EF4-FFF2-40B4-BE49-F238E27FC236}">
                  <a16:creationId xmlns:a16="http://schemas.microsoft.com/office/drawing/2014/main" id="{BD4FEAB2-4C5A-4DAF-B350-C5A77100AC58}"/>
                </a:ext>
              </a:extLst>
            </p:cNvPr>
            <p:cNvPicPr>
              <a:picLocks noChangeAspect="1"/>
            </p:cNvPicPr>
            <p:nvPr/>
          </p:nvPicPr>
          <p:blipFill>
            <a:blip r:embed="rId4"/>
            <a:stretch>
              <a:fillRect/>
            </a:stretch>
          </p:blipFill>
          <p:spPr>
            <a:xfrm>
              <a:off x="7776160" y="2208281"/>
              <a:ext cx="2037591" cy="1712708"/>
            </a:xfrm>
            <a:prstGeom prst="rect">
              <a:avLst/>
            </a:prstGeom>
          </p:spPr>
        </p:pic>
        <p:sp>
          <p:nvSpPr>
            <p:cNvPr id="13" name="Textfeld 12">
              <a:extLst>
                <a:ext uri="{FF2B5EF4-FFF2-40B4-BE49-F238E27FC236}">
                  <a16:creationId xmlns:a16="http://schemas.microsoft.com/office/drawing/2014/main" id="{191842FB-E3F4-4E13-9A85-6ACC54D81A59}"/>
                </a:ext>
              </a:extLst>
            </p:cNvPr>
            <p:cNvSpPr txBox="1"/>
            <p:nvPr/>
          </p:nvSpPr>
          <p:spPr>
            <a:xfrm>
              <a:off x="8637777" y="3040882"/>
              <a:ext cx="305943" cy="195408"/>
            </a:xfrm>
            <a:prstGeom prst="rect">
              <a:avLst/>
            </a:prstGeom>
            <a:noFill/>
          </p:spPr>
          <p:txBody>
            <a:bodyPr wrap="none" rtlCol="0">
              <a:spAutoFit/>
            </a:bodyPr>
            <a:lstStyle/>
            <a:p>
              <a:r>
                <a:rPr lang="en-US" sz="2400" b="1" dirty="0"/>
                <a:t>CERN</a:t>
              </a:r>
            </a:p>
          </p:txBody>
        </p:sp>
        <p:sp>
          <p:nvSpPr>
            <p:cNvPr id="14" name="Textfeld 13">
              <a:extLst>
                <a:ext uri="{FF2B5EF4-FFF2-40B4-BE49-F238E27FC236}">
                  <a16:creationId xmlns:a16="http://schemas.microsoft.com/office/drawing/2014/main" id="{3D63D15D-25A2-4603-A205-9474D8DF28E0}"/>
                </a:ext>
              </a:extLst>
            </p:cNvPr>
            <p:cNvSpPr txBox="1"/>
            <p:nvPr/>
          </p:nvSpPr>
          <p:spPr>
            <a:xfrm>
              <a:off x="8627650" y="2342245"/>
              <a:ext cx="324461" cy="195408"/>
            </a:xfrm>
            <a:prstGeom prst="rect">
              <a:avLst/>
            </a:prstGeom>
            <a:noFill/>
          </p:spPr>
          <p:txBody>
            <a:bodyPr wrap="none" rtlCol="0">
              <a:spAutoFit/>
            </a:bodyPr>
            <a:lstStyle/>
            <a:p>
              <a:r>
                <a:rPr lang="en-US" sz="2400" b="1" dirty="0"/>
                <a:t>Tier-1</a:t>
              </a:r>
            </a:p>
          </p:txBody>
        </p:sp>
        <p:sp>
          <p:nvSpPr>
            <p:cNvPr id="15" name="Textfeld 14">
              <a:extLst>
                <a:ext uri="{FF2B5EF4-FFF2-40B4-BE49-F238E27FC236}">
                  <a16:creationId xmlns:a16="http://schemas.microsoft.com/office/drawing/2014/main" id="{09D2A04A-EFAB-4B2D-B21C-5A621B1117EE}"/>
                </a:ext>
              </a:extLst>
            </p:cNvPr>
            <p:cNvSpPr txBox="1"/>
            <p:nvPr/>
          </p:nvSpPr>
          <p:spPr>
            <a:xfrm>
              <a:off x="7908643" y="2811659"/>
              <a:ext cx="324461" cy="195408"/>
            </a:xfrm>
            <a:prstGeom prst="rect">
              <a:avLst/>
            </a:prstGeom>
            <a:noFill/>
          </p:spPr>
          <p:txBody>
            <a:bodyPr wrap="none" rtlCol="0">
              <a:spAutoFit/>
            </a:bodyPr>
            <a:lstStyle/>
            <a:p>
              <a:r>
                <a:rPr lang="en-US" sz="2400" b="1" dirty="0"/>
                <a:t>Tier-1</a:t>
              </a:r>
            </a:p>
          </p:txBody>
        </p:sp>
        <p:sp>
          <p:nvSpPr>
            <p:cNvPr id="16" name="Textfeld 15">
              <a:extLst>
                <a:ext uri="{FF2B5EF4-FFF2-40B4-BE49-F238E27FC236}">
                  <a16:creationId xmlns:a16="http://schemas.microsoft.com/office/drawing/2014/main" id="{8B1759F4-790F-4C5D-8163-A56D06F5BCCC}"/>
                </a:ext>
              </a:extLst>
            </p:cNvPr>
            <p:cNvSpPr txBox="1"/>
            <p:nvPr/>
          </p:nvSpPr>
          <p:spPr>
            <a:xfrm>
              <a:off x="8174528" y="3593297"/>
              <a:ext cx="324461" cy="195408"/>
            </a:xfrm>
            <a:prstGeom prst="rect">
              <a:avLst/>
            </a:prstGeom>
            <a:noFill/>
          </p:spPr>
          <p:txBody>
            <a:bodyPr wrap="none" rtlCol="0">
              <a:spAutoFit/>
            </a:bodyPr>
            <a:lstStyle/>
            <a:p>
              <a:r>
                <a:rPr lang="en-US" sz="2400" b="1" dirty="0"/>
                <a:t>Tier-1</a:t>
              </a:r>
            </a:p>
          </p:txBody>
        </p:sp>
        <p:sp>
          <p:nvSpPr>
            <p:cNvPr id="17" name="Textfeld 16">
              <a:extLst>
                <a:ext uri="{FF2B5EF4-FFF2-40B4-BE49-F238E27FC236}">
                  <a16:creationId xmlns:a16="http://schemas.microsoft.com/office/drawing/2014/main" id="{9CBB64A8-565B-4C00-A935-7D54DE8602CF}"/>
                </a:ext>
              </a:extLst>
            </p:cNvPr>
            <p:cNvSpPr txBox="1"/>
            <p:nvPr/>
          </p:nvSpPr>
          <p:spPr>
            <a:xfrm>
              <a:off x="9353619" y="2809033"/>
              <a:ext cx="324461" cy="195408"/>
            </a:xfrm>
            <a:prstGeom prst="rect">
              <a:avLst/>
            </a:prstGeom>
            <a:noFill/>
          </p:spPr>
          <p:txBody>
            <a:bodyPr wrap="none" rtlCol="0">
              <a:spAutoFit/>
            </a:bodyPr>
            <a:lstStyle/>
            <a:p>
              <a:r>
                <a:rPr lang="en-US" sz="2400" b="1" dirty="0"/>
                <a:t>Tier-1</a:t>
              </a:r>
            </a:p>
          </p:txBody>
        </p:sp>
        <p:sp>
          <p:nvSpPr>
            <p:cNvPr id="18" name="Textfeld 17">
              <a:extLst>
                <a:ext uri="{FF2B5EF4-FFF2-40B4-BE49-F238E27FC236}">
                  <a16:creationId xmlns:a16="http://schemas.microsoft.com/office/drawing/2014/main" id="{0DED09FE-D401-453D-B61B-EE81F2B7188D}"/>
                </a:ext>
              </a:extLst>
            </p:cNvPr>
            <p:cNvSpPr txBox="1"/>
            <p:nvPr/>
          </p:nvSpPr>
          <p:spPr>
            <a:xfrm>
              <a:off x="9082008" y="3587512"/>
              <a:ext cx="324461" cy="195408"/>
            </a:xfrm>
            <a:prstGeom prst="rect">
              <a:avLst/>
            </a:prstGeom>
            <a:noFill/>
          </p:spPr>
          <p:txBody>
            <a:bodyPr wrap="none" rtlCol="0">
              <a:spAutoFit/>
            </a:bodyPr>
            <a:lstStyle/>
            <a:p>
              <a:r>
                <a:rPr lang="en-US" sz="2400" b="1" dirty="0"/>
                <a:t>Tier-1</a:t>
              </a:r>
            </a:p>
          </p:txBody>
        </p:sp>
        <p:sp>
          <p:nvSpPr>
            <p:cNvPr id="9" name="Textfeld 8">
              <a:extLst>
                <a:ext uri="{FF2B5EF4-FFF2-40B4-BE49-F238E27FC236}">
                  <a16:creationId xmlns:a16="http://schemas.microsoft.com/office/drawing/2014/main" id="{2F4AE52C-E767-4343-A9CB-E8AF2E3730A9}"/>
                </a:ext>
              </a:extLst>
            </p:cNvPr>
            <p:cNvSpPr txBox="1"/>
            <p:nvPr/>
          </p:nvSpPr>
          <p:spPr>
            <a:xfrm>
              <a:off x="7824849" y="2271125"/>
              <a:ext cx="318827" cy="273571"/>
            </a:xfrm>
            <a:prstGeom prst="rect">
              <a:avLst/>
            </a:prstGeom>
            <a:noFill/>
          </p:spPr>
          <p:txBody>
            <a:bodyPr wrap="none" rtlCol="0">
              <a:spAutoFit/>
            </a:bodyPr>
            <a:lstStyle/>
            <a:p>
              <a:r>
                <a:rPr lang="en-US" sz="3600" b="1" dirty="0"/>
                <a:t>star</a:t>
              </a:r>
            </a:p>
          </p:txBody>
        </p:sp>
      </p:grpSp>
      <p:sp>
        <p:nvSpPr>
          <p:cNvPr id="37" name="Inhaltsplatzhalter 11">
            <a:extLst>
              <a:ext uri="{FF2B5EF4-FFF2-40B4-BE49-F238E27FC236}">
                <a16:creationId xmlns:a16="http://schemas.microsoft.com/office/drawing/2014/main" id="{8610C471-D947-4DF0-8688-8B05674DF7F6}"/>
              </a:ext>
            </a:extLst>
          </p:cNvPr>
          <p:cNvSpPr txBox="1">
            <a:spLocks/>
          </p:cNvSpPr>
          <p:nvPr/>
        </p:nvSpPr>
        <p:spPr>
          <a:xfrm>
            <a:off x="1005833" y="1676442"/>
            <a:ext cx="8003559" cy="4028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full mesh topology – suited best, but was too complex to deploy</a:t>
            </a:r>
          </a:p>
        </p:txBody>
      </p:sp>
      <p:sp>
        <p:nvSpPr>
          <p:cNvPr id="2" name="Titel 1">
            <a:extLst>
              <a:ext uri="{FF2B5EF4-FFF2-40B4-BE49-F238E27FC236}">
                <a16:creationId xmlns:a16="http://schemas.microsoft.com/office/drawing/2014/main" id="{0DB06880-9C1E-436C-9BBB-3C69BEB83BE1}"/>
              </a:ext>
            </a:extLst>
          </p:cNvPr>
          <p:cNvSpPr>
            <a:spLocks noGrp="1"/>
          </p:cNvSpPr>
          <p:nvPr>
            <p:ph type="title"/>
          </p:nvPr>
        </p:nvSpPr>
        <p:spPr>
          <a:xfrm>
            <a:off x="838200" y="365125"/>
            <a:ext cx="10515600" cy="1325563"/>
          </a:xfrm>
        </p:spPr>
        <p:txBody>
          <a:bodyPr/>
          <a:lstStyle/>
          <a:p>
            <a:r>
              <a:rPr lang="en-US" dirty="0"/>
              <a:t>different topologies</a:t>
            </a:r>
          </a:p>
        </p:txBody>
      </p:sp>
      <p:sp>
        <p:nvSpPr>
          <p:cNvPr id="12" name="Inhaltsplatzhalter 11">
            <a:extLst>
              <a:ext uri="{FF2B5EF4-FFF2-40B4-BE49-F238E27FC236}">
                <a16:creationId xmlns:a16="http://schemas.microsoft.com/office/drawing/2014/main" id="{390406FC-3871-46EE-B568-BCEB74397CF8}"/>
              </a:ext>
            </a:extLst>
          </p:cNvPr>
          <p:cNvSpPr>
            <a:spLocks noGrp="1"/>
          </p:cNvSpPr>
          <p:nvPr>
            <p:ph idx="1"/>
          </p:nvPr>
        </p:nvSpPr>
        <p:spPr>
          <a:xfrm>
            <a:off x="1017107" y="1305398"/>
            <a:ext cx="8003559" cy="361388"/>
          </a:xfrm>
        </p:spPr>
        <p:txBody>
          <a:bodyPr>
            <a:normAutofit fontScale="77500" lnSpcReduction="20000"/>
          </a:bodyPr>
          <a:lstStyle/>
          <a:p>
            <a:r>
              <a:rPr lang="en-US" dirty="0"/>
              <a:t>ring topology did not support the required structure</a:t>
            </a:r>
          </a:p>
        </p:txBody>
      </p:sp>
      <p:sp>
        <p:nvSpPr>
          <p:cNvPr id="36" name="Inhaltsplatzhalter 11">
            <a:extLst>
              <a:ext uri="{FF2B5EF4-FFF2-40B4-BE49-F238E27FC236}">
                <a16:creationId xmlns:a16="http://schemas.microsoft.com/office/drawing/2014/main" id="{AC4547C2-67BF-4143-A360-D85D0D168D27}"/>
              </a:ext>
            </a:extLst>
          </p:cNvPr>
          <p:cNvSpPr txBox="1">
            <a:spLocks/>
          </p:cNvSpPr>
          <p:nvPr/>
        </p:nvSpPr>
        <p:spPr>
          <a:xfrm>
            <a:off x="1005833" y="2066309"/>
            <a:ext cx="5872215" cy="34296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CERN centric Star topology was chosen </a:t>
            </a:r>
          </a:p>
        </p:txBody>
      </p:sp>
      <p:pic>
        <p:nvPicPr>
          <p:cNvPr id="48" name="Grafik 47">
            <a:extLst>
              <a:ext uri="{FF2B5EF4-FFF2-40B4-BE49-F238E27FC236}">
                <a16:creationId xmlns:a16="http://schemas.microsoft.com/office/drawing/2014/main" id="{C22F5F59-6B53-4064-96A6-3C702EF60602}"/>
              </a:ext>
            </a:extLst>
          </p:cNvPr>
          <p:cNvPicPr>
            <a:picLocks noChangeAspect="1"/>
          </p:cNvPicPr>
          <p:nvPr/>
        </p:nvPicPr>
        <p:blipFill>
          <a:blip r:embed="rId5"/>
          <a:stretch>
            <a:fillRect/>
          </a:stretch>
        </p:blipFill>
        <p:spPr>
          <a:xfrm>
            <a:off x="0" y="6639791"/>
            <a:ext cx="12192000" cy="220450"/>
          </a:xfrm>
          <a:prstGeom prst="rect">
            <a:avLst/>
          </a:prstGeom>
        </p:spPr>
      </p:pic>
    </p:spTree>
    <p:extLst>
      <p:ext uri="{BB962C8B-B14F-4D97-AF65-F5344CB8AC3E}">
        <p14:creationId xmlns:p14="http://schemas.microsoft.com/office/powerpoint/2010/main" val="4120630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5"/>
                                        </p:tgtEl>
                                      </p:cBhvr>
                                    </p:animEffect>
                                    <p:set>
                                      <p:cBhvr>
                                        <p:cTn id="7" dur="1" fill="hold">
                                          <p:stCondLst>
                                            <p:cond delay="499"/>
                                          </p:stCondLst>
                                        </p:cTn>
                                        <p:tgtEl>
                                          <p:spTgt spid="55"/>
                                        </p:tgtEl>
                                        <p:attrNameLst>
                                          <p:attrName>style.visibility</p:attrName>
                                        </p:attrNameLst>
                                      </p:cBhvr>
                                      <p:to>
                                        <p:strVal val="hidden"/>
                                      </p:to>
                                    </p:se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up)">
                                      <p:cBhvr>
                                        <p:cTn id="11" dur="500"/>
                                        <p:tgtEl>
                                          <p:spTgt spid="37"/>
                                        </p:tgtEl>
                                      </p:cBhvr>
                                    </p:animEffect>
                                  </p:childTnLst>
                                </p:cTn>
                              </p:par>
                              <p:par>
                                <p:cTn id="12" presetID="53" presetClass="entr" presetSubtype="16" fill="hold" nodeType="with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p:cTn id="14" dur="500" fill="hold"/>
                                        <p:tgtEl>
                                          <p:spTgt spid="39"/>
                                        </p:tgtEl>
                                        <p:attrNameLst>
                                          <p:attrName>ppt_w</p:attrName>
                                        </p:attrNameLst>
                                      </p:cBhvr>
                                      <p:tavLst>
                                        <p:tav tm="0">
                                          <p:val>
                                            <p:fltVal val="0"/>
                                          </p:val>
                                        </p:tav>
                                        <p:tav tm="100000">
                                          <p:val>
                                            <p:strVal val="#ppt_w"/>
                                          </p:val>
                                        </p:tav>
                                      </p:tavLst>
                                    </p:anim>
                                    <p:anim calcmode="lin" valueType="num">
                                      <p:cBhvr>
                                        <p:cTn id="15" dur="500" fill="hold"/>
                                        <p:tgtEl>
                                          <p:spTgt spid="39"/>
                                        </p:tgtEl>
                                        <p:attrNameLst>
                                          <p:attrName>ppt_h</p:attrName>
                                        </p:attrNameLst>
                                      </p:cBhvr>
                                      <p:tavLst>
                                        <p:tav tm="0">
                                          <p:val>
                                            <p:fltVal val="0"/>
                                          </p:val>
                                        </p:tav>
                                        <p:tav tm="100000">
                                          <p:val>
                                            <p:strVal val="#ppt_h"/>
                                          </p:val>
                                        </p:tav>
                                      </p:tavLst>
                                    </p:anim>
                                    <p:animEffect transition="in" filter="fade">
                                      <p:cBhvr>
                                        <p:cTn id="16" dur="500"/>
                                        <p:tgtEl>
                                          <p:spTgt spid="39"/>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up)">
                                      <p:cBhvr>
                                        <p:cTn id="21" dur="500"/>
                                        <p:tgtEl>
                                          <p:spTgt spid="36"/>
                                        </p:tgtEl>
                                      </p:cBhvr>
                                    </p:animEffect>
                                  </p:childTnLst>
                                </p:cTn>
                              </p:par>
                              <p:par>
                                <p:cTn id="22" presetID="10" presetClass="exit" presetSubtype="0" fill="hold" nodeType="withEffect">
                                  <p:stCondLst>
                                    <p:cond delay="0"/>
                                  </p:stCondLst>
                                  <p:childTnLst>
                                    <p:animEffect transition="out" filter="fade">
                                      <p:cBhvr>
                                        <p:cTn id="23" dur="500"/>
                                        <p:tgtEl>
                                          <p:spTgt spid="39"/>
                                        </p:tgtEl>
                                      </p:cBhvr>
                                    </p:animEffect>
                                    <p:set>
                                      <p:cBhvr>
                                        <p:cTn id="24" dur="1" fill="hold">
                                          <p:stCondLst>
                                            <p:cond delay="499"/>
                                          </p:stCondLst>
                                        </p:cTn>
                                        <p:tgtEl>
                                          <p:spTgt spid="39"/>
                                        </p:tgtEl>
                                        <p:attrNameLst>
                                          <p:attrName>style.visibility</p:attrName>
                                        </p:attrNameLst>
                                      </p:cBhvr>
                                      <p:to>
                                        <p:strVal val="hidden"/>
                                      </p:to>
                                    </p:set>
                                  </p:childTnLst>
                                </p:cTn>
                              </p:par>
                              <p:par>
                                <p:cTn id="25" presetID="53" presetClass="entr" presetSubtype="16" fill="hold" nodeType="with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p:cTn id="27" dur="500" fill="hold"/>
                                        <p:tgtEl>
                                          <p:spTgt spid="41"/>
                                        </p:tgtEl>
                                        <p:attrNameLst>
                                          <p:attrName>ppt_w</p:attrName>
                                        </p:attrNameLst>
                                      </p:cBhvr>
                                      <p:tavLst>
                                        <p:tav tm="0">
                                          <p:val>
                                            <p:fltVal val="0"/>
                                          </p:val>
                                        </p:tav>
                                        <p:tav tm="100000">
                                          <p:val>
                                            <p:strVal val="#ppt_w"/>
                                          </p:val>
                                        </p:tav>
                                      </p:tavLst>
                                    </p:anim>
                                    <p:anim calcmode="lin" valueType="num">
                                      <p:cBhvr>
                                        <p:cTn id="28" dur="500" fill="hold"/>
                                        <p:tgtEl>
                                          <p:spTgt spid="41"/>
                                        </p:tgtEl>
                                        <p:attrNameLst>
                                          <p:attrName>ppt_h</p:attrName>
                                        </p:attrNameLst>
                                      </p:cBhvr>
                                      <p:tavLst>
                                        <p:tav tm="0">
                                          <p:val>
                                            <p:fltVal val="0"/>
                                          </p:val>
                                        </p:tav>
                                        <p:tav tm="100000">
                                          <p:val>
                                            <p:strVal val="#ppt_h"/>
                                          </p:val>
                                        </p:tav>
                                      </p:tavLst>
                                    </p:anim>
                                    <p:animEffect transition="in" filter="fade">
                                      <p:cBhvr>
                                        <p:cTn id="2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825AC8F9-3CF0-49F6-8E8D-79C0B93F0F46}"/>
              </a:ext>
            </a:extLst>
          </p:cNvPr>
          <p:cNvSpPr>
            <a:spLocks noGrp="1"/>
          </p:cNvSpPr>
          <p:nvPr>
            <p:ph type="title"/>
          </p:nvPr>
        </p:nvSpPr>
        <p:spPr/>
        <p:txBody>
          <a:bodyPr/>
          <a:lstStyle/>
          <a:p>
            <a:pPr algn="ctr"/>
            <a:r>
              <a:rPr lang="en-US" dirty="0"/>
              <a:t>IP-Design WG</a:t>
            </a:r>
            <a:br>
              <a:rPr lang="en-US" dirty="0"/>
            </a:br>
            <a:endParaRPr lang="en-US" dirty="0"/>
          </a:p>
        </p:txBody>
      </p:sp>
      <p:sp>
        <p:nvSpPr>
          <p:cNvPr id="6" name="Textplatzhalter 5">
            <a:extLst>
              <a:ext uri="{FF2B5EF4-FFF2-40B4-BE49-F238E27FC236}">
                <a16:creationId xmlns:a16="http://schemas.microsoft.com/office/drawing/2014/main" id="{EDE1189C-CB2A-4DDD-B186-F23B70A27521}"/>
              </a:ext>
            </a:extLst>
          </p:cNvPr>
          <p:cNvSpPr>
            <a:spLocks noGrp="1"/>
          </p:cNvSpPr>
          <p:nvPr>
            <p:ph type="body" idx="1"/>
          </p:nvPr>
        </p:nvSpPr>
        <p:spPr/>
        <p:txBody>
          <a:bodyPr/>
          <a:lstStyle/>
          <a:p>
            <a:endParaRPr lang="en-US"/>
          </a:p>
        </p:txBody>
      </p:sp>
      <p:sp>
        <p:nvSpPr>
          <p:cNvPr id="4" name="Foliennummernplatzhalter 3">
            <a:extLst>
              <a:ext uri="{FF2B5EF4-FFF2-40B4-BE49-F238E27FC236}">
                <a16:creationId xmlns:a16="http://schemas.microsoft.com/office/drawing/2014/main" id="{AE49C119-FB70-4473-BA90-4996940D1AF0}"/>
              </a:ext>
            </a:extLst>
          </p:cNvPr>
          <p:cNvSpPr>
            <a:spLocks noGrp="1"/>
          </p:cNvSpPr>
          <p:nvPr>
            <p:ph type="sldNum" sz="quarter" idx="4"/>
          </p:nvPr>
        </p:nvSpPr>
        <p:spPr/>
        <p:txBody>
          <a:bodyPr/>
          <a:lstStyle/>
          <a:p>
            <a:endParaRPr lang="en-US" dirty="0"/>
          </a:p>
        </p:txBody>
      </p:sp>
    </p:spTree>
    <p:extLst>
      <p:ext uri="{BB962C8B-B14F-4D97-AF65-F5344CB8AC3E}">
        <p14:creationId xmlns:p14="http://schemas.microsoft.com/office/powerpoint/2010/main" val="30246154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pieren 26">
            <a:extLst>
              <a:ext uri="{FF2B5EF4-FFF2-40B4-BE49-F238E27FC236}">
                <a16:creationId xmlns:a16="http://schemas.microsoft.com/office/drawing/2014/main" id="{4EC6A523-9B72-47DF-90D9-623F9CDB1E1E}"/>
              </a:ext>
            </a:extLst>
          </p:cNvPr>
          <p:cNvGrpSpPr/>
          <p:nvPr/>
        </p:nvGrpSpPr>
        <p:grpSpPr>
          <a:xfrm>
            <a:off x="7327131" y="770283"/>
            <a:ext cx="3820111" cy="3527240"/>
            <a:chOff x="2733675" y="476249"/>
            <a:chExt cx="6724650" cy="5905502"/>
          </a:xfrm>
        </p:grpSpPr>
        <p:grpSp>
          <p:nvGrpSpPr>
            <p:cNvPr id="28" name="Gruppieren 27">
              <a:extLst>
                <a:ext uri="{FF2B5EF4-FFF2-40B4-BE49-F238E27FC236}">
                  <a16:creationId xmlns:a16="http://schemas.microsoft.com/office/drawing/2014/main" id="{86874F3F-EDB2-4A7B-B89A-7EEECAAA6E9D}"/>
                </a:ext>
              </a:extLst>
            </p:cNvPr>
            <p:cNvGrpSpPr/>
            <p:nvPr/>
          </p:nvGrpSpPr>
          <p:grpSpPr>
            <a:xfrm>
              <a:off x="2733675" y="476249"/>
              <a:ext cx="6724650" cy="5905502"/>
              <a:chOff x="2733675" y="476249"/>
              <a:chExt cx="6724650" cy="5905502"/>
            </a:xfrm>
          </p:grpSpPr>
          <p:pic>
            <p:nvPicPr>
              <p:cNvPr id="30" name="Grafik 29">
                <a:extLst>
                  <a:ext uri="{FF2B5EF4-FFF2-40B4-BE49-F238E27FC236}">
                    <a16:creationId xmlns:a16="http://schemas.microsoft.com/office/drawing/2014/main" id="{0A611BAA-EBFD-4167-99FB-9AF1D0430B27}"/>
                  </a:ext>
                </a:extLst>
              </p:cNvPr>
              <p:cNvPicPr>
                <a:picLocks noChangeAspect="1"/>
              </p:cNvPicPr>
              <p:nvPr/>
            </p:nvPicPr>
            <p:blipFill>
              <a:blip r:embed="rId2"/>
              <a:stretch>
                <a:fillRect/>
              </a:stretch>
            </p:blipFill>
            <p:spPr>
              <a:xfrm>
                <a:off x="2733675" y="476250"/>
                <a:ext cx="6724650" cy="5905500"/>
              </a:xfrm>
              <a:prstGeom prst="rect">
                <a:avLst/>
              </a:prstGeom>
            </p:spPr>
          </p:pic>
          <p:pic>
            <p:nvPicPr>
              <p:cNvPr id="31" name="Grafik 30">
                <a:extLst>
                  <a:ext uri="{FF2B5EF4-FFF2-40B4-BE49-F238E27FC236}">
                    <a16:creationId xmlns:a16="http://schemas.microsoft.com/office/drawing/2014/main" id="{AF03FB41-0D3F-47C9-99B6-5A55B73677A9}"/>
                  </a:ext>
                </a:extLst>
              </p:cNvPr>
              <p:cNvPicPr>
                <a:picLocks noChangeAspect="1"/>
              </p:cNvPicPr>
              <p:nvPr/>
            </p:nvPicPr>
            <p:blipFill>
              <a:blip r:embed="rId3"/>
              <a:stretch>
                <a:fillRect/>
              </a:stretch>
            </p:blipFill>
            <p:spPr>
              <a:xfrm>
                <a:off x="2862943" y="476249"/>
                <a:ext cx="914400" cy="409575"/>
              </a:xfrm>
              <a:prstGeom prst="rect">
                <a:avLst/>
              </a:prstGeom>
            </p:spPr>
          </p:pic>
          <p:pic>
            <p:nvPicPr>
              <p:cNvPr id="32" name="Grafik 31">
                <a:extLst>
                  <a:ext uri="{FF2B5EF4-FFF2-40B4-BE49-F238E27FC236}">
                    <a16:creationId xmlns:a16="http://schemas.microsoft.com/office/drawing/2014/main" id="{C8530E8F-1EAF-4D84-9C41-72F536667ADF}"/>
                  </a:ext>
                </a:extLst>
              </p:cNvPr>
              <p:cNvPicPr>
                <a:picLocks noChangeAspect="1"/>
              </p:cNvPicPr>
              <p:nvPr/>
            </p:nvPicPr>
            <p:blipFill>
              <a:blip r:embed="rId3"/>
              <a:stretch>
                <a:fillRect/>
              </a:stretch>
            </p:blipFill>
            <p:spPr>
              <a:xfrm>
                <a:off x="2733675" y="5249635"/>
                <a:ext cx="914400" cy="1132115"/>
              </a:xfrm>
              <a:prstGeom prst="rect">
                <a:avLst/>
              </a:prstGeom>
            </p:spPr>
          </p:pic>
          <p:pic>
            <p:nvPicPr>
              <p:cNvPr id="33" name="Grafik 32">
                <a:extLst>
                  <a:ext uri="{FF2B5EF4-FFF2-40B4-BE49-F238E27FC236}">
                    <a16:creationId xmlns:a16="http://schemas.microsoft.com/office/drawing/2014/main" id="{7D3CDADD-54DD-46FA-9C9F-BAEB892DF8E3}"/>
                  </a:ext>
                </a:extLst>
              </p:cNvPr>
              <p:cNvPicPr>
                <a:picLocks noChangeAspect="1"/>
              </p:cNvPicPr>
              <p:nvPr/>
            </p:nvPicPr>
            <p:blipFill>
              <a:blip r:embed="rId3"/>
              <a:stretch>
                <a:fillRect/>
              </a:stretch>
            </p:blipFill>
            <p:spPr>
              <a:xfrm>
                <a:off x="7550603" y="5872843"/>
                <a:ext cx="1907722" cy="508908"/>
              </a:xfrm>
              <a:prstGeom prst="rect">
                <a:avLst/>
              </a:prstGeom>
            </p:spPr>
          </p:pic>
        </p:grpSp>
        <p:pic>
          <p:nvPicPr>
            <p:cNvPr id="29" name="Grafik 28">
              <a:extLst>
                <a:ext uri="{FF2B5EF4-FFF2-40B4-BE49-F238E27FC236}">
                  <a16:creationId xmlns:a16="http://schemas.microsoft.com/office/drawing/2014/main" id="{94BA06B6-8C49-408D-B694-4801058E27F0}"/>
                </a:ext>
              </a:extLst>
            </p:cNvPr>
            <p:cNvPicPr>
              <a:picLocks noChangeAspect="1"/>
            </p:cNvPicPr>
            <p:nvPr/>
          </p:nvPicPr>
          <p:blipFill>
            <a:blip r:embed="rId3"/>
            <a:stretch>
              <a:fillRect/>
            </a:stretch>
          </p:blipFill>
          <p:spPr>
            <a:xfrm>
              <a:off x="5197929" y="6232071"/>
              <a:ext cx="914400" cy="149679"/>
            </a:xfrm>
            <a:prstGeom prst="rect">
              <a:avLst/>
            </a:prstGeom>
          </p:spPr>
        </p:pic>
      </p:grpSp>
      <p:sp>
        <p:nvSpPr>
          <p:cNvPr id="2" name="Titel 1">
            <a:extLst>
              <a:ext uri="{FF2B5EF4-FFF2-40B4-BE49-F238E27FC236}">
                <a16:creationId xmlns:a16="http://schemas.microsoft.com/office/drawing/2014/main" id="{0DB06880-9C1E-436C-9BBB-3C69BEB83BE1}"/>
              </a:ext>
            </a:extLst>
          </p:cNvPr>
          <p:cNvSpPr>
            <a:spLocks noGrp="1"/>
          </p:cNvSpPr>
          <p:nvPr>
            <p:ph type="title"/>
          </p:nvPr>
        </p:nvSpPr>
        <p:spPr>
          <a:xfrm>
            <a:off x="838200" y="365125"/>
            <a:ext cx="10515600" cy="1325563"/>
          </a:xfrm>
        </p:spPr>
        <p:txBody>
          <a:bodyPr/>
          <a:lstStyle/>
          <a:p>
            <a:r>
              <a:rPr lang="en-US" dirty="0"/>
              <a:t>IP-Design</a:t>
            </a:r>
          </a:p>
        </p:txBody>
      </p:sp>
      <p:grpSp>
        <p:nvGrpSpPr>
          <p:cNvPr id="41" name="Gruppieren 40">
            <a:extLst>
              <a:ext uri="{FF2B5EF4-FFF2-40B4-BE49-F238E27FC236}">
                <a16:creationId xmlns:a16="http://schemas.microsoft.com/office/drawing/2014/main" id="{CB62C1C4-8B41-44B3-A8C4-1CAFC9C24EF6}"/>
              </a:ext>
            </a:extLst>
          </p:cNvPr>
          <p:cNvGrpSpPr/>
          <p:nvPr/>
        </p:nvGrpSpPr>
        <p:grpSpPr>
          <a:xfrm>
            <a:off x="7463188" y="934278"/>
            <a:ext cx="3943746" cy="3269107"/>
            <a:chOff x="7776160" y="2208281"/>
            <a:chExt cx="2103536" cy="1712708"/>
          </a:xfrm>
        </p:grpSpPr>
        <p:pic>
          <p:nvPicPr>
            <p:cNvPr id="8" name="Grafik 7">
              <a:extLst>
                <a:ext uri="{FF2B5EF4-FFF2-40B4-BE49-F238E27FC236}">
                  <a16:creationId xmlns:a16="http://schemas.microsoft.com/office/drawing/2014/main" id="{BD4FEAB2-4C5A-4DAF-B350-C5A77100AC58}"/>
                </a:ext>
              </a:extLst>
            </p:cNvPr>
            <p:cNvPicPr>
              <a:picLocks noChangeAspect="1"/>
            </p:cNvPicPr>
            <p:nvPr/>
          </p:nvPicPr>
          <p:blipFill>
            <a:blip r:embed="rId4"/>
            <a:stretch>
              <a:fillRect/>
            </a:stretch>
          </p:blipFill>
          <p:spPr>
            <a:xfrm>
              <a:off x="7776160" y="2208281"/>
              <a:ext cx="2037591" cy="1712708"/>
            </a:xfrm>
            <a:prstGeom prst="rect">
              <a:avLst/>
            </a:prstGeom>
          </p:spPr>
        </p:pic>
        <p:sp>
          <p:nvSpPr>
            <p:cNvPr id="13" name="Textfeld 12">
              <a:extLst>
                <a:ext uri="{FF2B5EF4-FFF2-40B4-BE49-F238E27FC236}">
                  <a16:creationId xmlns:a16="http://schemas.microsoft.com/office/drawing/2014/main" id="{191842FB-E3F4-4E13-9A85-6ACC54D81A59}"/>
                </a:ext>
              </a:extLst>
            </p:cNvPr>
            <p:cNvSpPr txBox="1"/>
            <p:nvPr/>
          </p:nvSpPr>
          <p:spPr>
            <a:xfrm>
              <a:off x="8592050" y="3057469"/>
              <a:ext cx="524503" cy="239477"/>
            </a:xfrm>
            <a:prstGeom prst="rect">
              <a:avLst/>
            </a:prstGeom>
            <a:noFill/>
          </p:spPr>
          <p:txBody>
            <a:bodyPr wrap="none" rtlCol="0">
              <a:spAutoFit/>
            </a:bodyPr>
            <a:lstStyle>
              <a:defPPr>
                <a:defRPr lang="en-US"/>
              </a:defPPr>
              <a:lvl1pPr>
                <a:defRPr sz="2000" b="1"/>
              </a:lvl1pPr>
            </a:lstStyle>
            <a:p>
              <a:r>
                <a:rPr lang="en-US" dirty="0"/>
                <a:t>CERN</a:t>
              </a:r>
            </a:p>
          </p:txBody>
        </p:sp>
        <p:sp>
          <p:nvSpPr>
            <p:cNvPr id="14" name="Textfeld 13">
              <a:extLst>
                <a:ext uri="{FF2B5EF4-FFF2-40B4-BE49-F238E27FC236}">
                  <a16:creationId xmlns:a16="http://schemas.microsoft.com/office/drawing/2014/main" id="{3D63D15D-25A2-4603-A205-9474D8DF28E0}"/>
                </a:ext>
              </a:extLst>
            </p:cNvPr>
            <p:cNvSpPr txBox="1"/>
            <p:nvPr/>
          </p:nvSpPr>
          <p:spPr>
            <a:xfrm>
              <a:off x="8579391" y="2334983"/>
              <a:ext cx="428535" cy="209620"/>
            </a:xfrm>
            <a:prstGeom prst="rect">
              <a:avLst/>
            </a:prstGeom>
            <a:noFill/>
          </p:spPr>
          <p:txBody>
            <a:bodyPr wrap="none" rtlCol="0">
              <a:spAutoFit/>
            </a:bodyPr>
            <a:lstStyle/>
            <a:p>
              <a:r>
                <a:rPr lang="en-US" sz="2000" b="1" dirty="0"/>
                <a:t>Tier-1</a:t>
              </a:r>
            </a:p>
          </p:txBody>
        </p:sp>
        <p:sp>
          <p:nvSpPr>
            <p:cNvPr id="15" name="Textfeld 14">
              <a:extLst>
                <a:ext uri="{FF2B5EF4-FFF2-40B4-BE49-F238E27FC236}">
                  <a16:creationId xmlns:a16="http://schemas.microsoft.com/office/drawing/2014/main" id="{09D2A04A-EFAB-4B2D-B21C-5A621B1117EE}"/>
                </a:ext>
              </a:extLst>
            </p:cNvPr>
            <p:cNvSpPr txBox="1"/>
            <p:nvPr/>
          </p:nvSpPr>
          <p:spPr>
            <a:xfrm>
              <a:off x="7872062" y="2811659"/>
              <a:ext cx="556563" cy="239477"/>
            </a:xfrm>
            <a:prstGeom prst="rect">
              <a:avLst/>
            </a:prstGeom>
            <a:noFill/>
          </p:spPr>
          <p:txBody>
            <a:bodyPr wrap="none" rtlCol="0">
              <a:spAutoFit/>
            </a:bodyPr>
            <a:lstStyle>
              <a:defPPr>
                <a:defRPr lang="en-US"/>
              </a:defPPr>
              <a:lvl1pPr>
                <a:defRPr sz="2000" b="1"/>
              </a:lvl1pPr>
            </a:lstStyle>
            <a:p>
              <a:r>
                <a:rPr lang="en-US" dirty="0"/>
                <a:t>Tier-1</a:t>
              </a:r>
            </a:p>
          </p:txBody>
        </p:sp>
        <p:sp>
          <p:nvSpPr>
            <p:cNvPr id="16" name="Textfeld 15">
              <a:extLst>
                <a:ext uri="{FF2B5EF4-FFF2-40B4-BE49-F238E27FC236}">
                  <a16:creationId xmlns:a16="http://schemas.microsoft.com/office/drawing/2014/main" id="{8B1759F4-790F-4C5D-8163-A56D06F5BCCC}"/>
                </a:ext>
              </a:extLst>
            </p:cNvPr>
            <p:cNvSpPr txBox="1"/>
            <p:nvPr/>
          </p:nvSpPr>
          <p:spPr>
            <a:xfrm>
              <a:off x="8134895" y="3602512"/>
              <a:ext cx="556563" cy="239477"/>
            </a:xfrm>
            <a:prstGeom prst="rect">
              <a:avLst/>
            </a:prstGeom>
            <a:noFill/>
          </p:spPr>
          <p:txBody>
            <a:bodyPr wrap="none" rtlCol="0">
              <a:spAutoFit/>
            </a:bodyPr>
            <a:lstStyle>
              <a:defPPr>
                <a:defRPr lang="en-US"/>
              </a:defPPr>
              <a:lvl1pPr>
                <a:defRPr sz="2000" b="1"/>
              </a:lvl1pPr>
            </a:lstStyle>
            <a:p>
              <a:r>
                <a:rPr lang="en-US" dirty="0"/>
                <a:t>Tier-1</a:t>
              </a:r>
            </a:p>
          </p:txBody>
        </p:sp>
        <p:sp>
          <p:nvSpPr>
            <p:cNvPr id="17" name="Textfeld 16">
              <a:extLst>
                <a:ext uri="{FF2B5EF4-FFF2-40B4-BE49-F238E27FC236}">
                  <a16:creationId xmlns:a16="http://schemas.microsoft.com/office/drawing/2014/main" id="{9CBB64A8-565B-4C00-A935-7D54DE8602CF}"/>
                </a:ext>
              </a:extLst>
            </p:cNvPr>
            <p:cNvSpPr txBox="1"/>
            <p:nvPr/>
          </p:nvSpPr>
          <p:spPr>
            <a:xfrm>
              <a:off x="9323133" y="2818248"/>
              <a:ext cx="556563" cy="239477"/>
            </a:xfrm>
            <a:prstGeom prst="rect">
              <a:avLst/>
            </a:prstGeom>
            <a:noFill/>
          </p:spPr>
          <p:txBody>
            <a:bodyPr wrap="none" rtlCol="0">
              <a:spAutoFit/>
            </a:bodyPr>
            <a:lstStyle>
              <a:defPPr>
                <a:defRPr lang="en-US"/>
              </a:defPPr>
              <a:lvl1pPr>
                <a:defRPr sz="2000" b="1"/>
              </a:lvl1pPr>
            </a:lstStyle>
            <a:p>
              <a:r>
                <a:rPr lang="en-US" dirty="0"/>
                <a:t>Tier-1</a:t>
              </a:r>
            </a:p>
          </p:txBody>
        </p:sp>
        <p:sp>
          <p:nvSpPr>
            <p:cNvPr id="18" name="Textfeld 17">
              <a:extLst>
                <a:ext uri="{FF2B5EF4-FFF2-40B4-BE49-F238E27FC236}">
                  <a16:creationId xmlns:a16="http://schemas.microsoft.com/office/drawing/2014/main" id="{0DED09FE-D401-453D-B61B-EE81F2B7188D}"/>
                </a:ext>
              </a:extLst>
            </p:cNvPr>
            <p:cNvSpPr txBox="1"/>
            <p:nvPr/>
          </p:nvSpPr>
          <p:spPr>
            <a:xfrm>
              <a:off x="9039328" y="3602256"/>
              <a:ext cx="556563" cy="239477"/>
            </a:xfrm>
            <a:prstGeom prst="rect">
              <a:avLst/>
            </a:prstGeom>
            <a:noFill/>
          </p:spPr>
          <p:txBody>
            <a:bodyPr wrap="none" rtlCol="0">
              <a:spAutoFit/>
            </a:bodyPr>
            <a:lstStyle>
              <a:defPPr>
                <a:defRPr lang="en-US"/>
              </a:defPPr>
              <a:lvl1pPr>
                <a:defRPr sz="2000" b="1"/>
              </a:lvl1pPr>
            </a:lstStyle>
            <a:p>
              <a:r>
                <a:rPr lang="en-US" dirty="0"/>
                <a:t>Tier-1</a:t>
              </a:r>
            </a:p>
          </p:txBody>
        </p:sp>
        <p:sp>
          <p:nvSpPr>
            <p:cNvPr id="9" name="Textfeld 8">
              <a:extLst>
                <a:ext uri="{FF2B5EF4-FFF2-40B4-BE49-F238E27FC236}">
                  <a16:creationId xmlns:a16="http://schemas.microsoft.com/office/drawing/2014/main" id="{2F4AE52C-E767-4343-A9CB-E8AF2E3730A9}"/>
                </a:ext>
              </a:extLst>
            </p:cNvPr>
            <p:cNvSpPr txBox="1"/>
            <p:nvPr/>
          </p:nvSpPr>
          <p:spPr>
            <a:xfrm>
              <a:off x="7861252" y="2256808"/>
              <a:ext cx="357535" cy="241870"/>
            </a:xfrm>
            <a:prstGeom prst="rect">
              <a:avLst/>
            </a:prstGeom>
            <a:noFill/>
          </p:spPr>
          <p:txBody>
            <a:bodyPr wrap="none" rtlCol="0">
              <a:spAutoFit/>
            </a:bodyPr>
            <a:lstStyle/>
            <a:p>
              <a:r>
                <a:rPr lang="en-US" sz="2400" b="1" dirty="0"/>
                <a:t>star</a:t>
              </a:r>
            </a:p>
          </p:txBody>
        </p:sp>
      </p:grpSp>
      <p:pic>
        <p:nvPicPr>
          <p:cNvPr id="26" name="Grafik 25">
            <a:extLst>
              <a:ext uri="{FF2B5EF4-FFF2-40B4-BE49-F238E27FC236}">
                <a16:creationId xmlns:a16="http://schemas.microsoft.com/office/drawing/2014/main" id="{69BE84D3-698D-4590-99CD-3B9DA6311BC1}"/>
              </a:ext>
            </a:extLst>
          </p:cNvPr>
          <p:cNvPicPr>
            <a:picLocks noChangeAspect="1"/>
          </p:cNvPicPr>
          <p:nvPr/>
        </p:nvPicPr>
        <p:blipFill>
          <a:blip r:embed="rId5"/>
          <a:stretch>
            <a:fillRect/>
          </a:stretch>
        </p:blipFill>
        <p:spPr>
          <a:xfrm>
            <a:off x="5095657" y="4367379"/>
            <a:ext cx="2765596" cy="2021686"/>
          </a:xfrm>
          <a:prstGeom prst="rect">
            <a:avLst/>
          </a:prstGeom>
        </p:spPr>
      </p:pic>
      <p:sp>
        <p:nvSpPr>
          <p:cNvPr id="34" name="Inhaltsplatzhalter 2">
            <a:extLst>
              <a:ext uri="{FF2B5EF4-FFF2-40B4-BE49-F238E27FC236}">
                <a16:creationId xmlns:a16="http://schemas.microsoft.com/office/drawing/2014/main" id="{5B8DC0D2-6BF0-4AE2-BEB4-2406B2E57E39}"/>
              </a:ext>
            </a:extLst>
          </p:cNvPr>
          <p:cNvSpPr txBox="1">
            <a:spLocks/>
          </p:cNvSpPr>
          <p:nvPr/>
        </p:nvSpPr>
        <p:spPr>
          <a:xfrm>
            <a:off x="1057969" y="4009108"/>
            <a:ext cx="3176704" cy="374787"/>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err="1"/>
              <a:t>define</a:t>
            </a:r>
            <a:r>
              <a:rPr lang="de-DE" dirty="0"/>
              <a:t> LHCOPN </a:t>
            </a:r>
            <a:r>
              <a:rPr lang="de-DE" dirty="0" err="1"/>
              <a:t>model</a:t>
            </a:r>
            <a:r>
              <a:rPr lang="de-DE" dirty="0"/>
              <a:t> </a:t>
            </a:r>
          </a:p>
        </p:txBody>
      </p:sp>
      <p:sp>
        <p:nvSpPr>
          <p:cNvPr id="35" name="Titel 1">
            <a:extLst>
              <a:ext uri="{FF2B5EF4-FFF2-40B4-BE49-F238E27FC236}">
                <a16:creationId xmlns:a16="http://schemas.microsoft.com/office/drawing/2014/main" id="{5A9F521F-7E02-48C7-A340-B2BE1BD93946}"/>
              </a:ext>
            </a:extLst>
          </p:cNvPr>
          <p:cNvSpPr txBox="1">
            <a:spLocks/>
          </p:cNvSpPr>
          <p:nvPr/>
        </p:nvSpPr>
        <p:spPr>
          <a:xfrm>
            <a:off x="967112" y="3351433"/>
            <a:ext cx="5391978" cy="601226"/>
          </a:xfrm>
          <a:prstGeom prst="rect">
            <a:avLst/>
          </a:prstGeom>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b="1" dirty="0" err="1"/>
              <a:t>meeting</a:t>
            </a:r>
            <a:r>
              <a:rPr lang="de-DE" b="1" dirty="0"/>
              <a:t> Amsterdam, April 2005</a:t>
            </a:r>
            <a:endParaRPr lang="en-US" b="1" dirty="0"/>
          </a:p>
        </p:txBody>
      </p:sp>
      <p:sp>
        <p:nvSpPr>
          <p:cNvPr id="38" name="Inhaltsplatzhalter 11">
            <a:extLst>
              <a:ext uri="{FF2B5EF4-FFF2-40B4-BE49-F238E27FC236}">
                <a16:creationId xmlns:a16="http://schemas.microsoft.com/office/drawing/2014/main" id="{9EF108A4-A34A-43DF-8BFB-EA945E6DFD6D}"/>
              </a:ext>
            </a:extLst>
          </p:cNvPr>
          <p:cNvSpPr txBox="1">
            <a:spLocks/>
          </p:cNvSpPr>
          <p:nvPr/>
        </p:nvSpPr>
        <p:spPr>
          <a:xfrm>
            <a:off x="967112" y="1404304"/>
            <a:ext cx="6535123" cy="1681745"/>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hlinkClick r:id="rId6"/>
              </a:rPr>
              <a:t>IP-Network Group</a:t>
            </a:r>
            <a:r>
              <a:rPr lang="de-DE" dirty="0"/>
              <a:t>  </a:t>
            </a:r>
            <a:r>
              <a:rPr lang="de-DE" sz="1200" b="1" dirty="0"/>
              <a:t>https://twiki.cern.ch/twiki/bin/view/LHCOPN/LHCopnRoutingDoc</a:t>
            </a:r>
            <a:br>
              <a:rPr lang="de-DE" sz="1200" dirty="0"/>
            </a:br>
            <a:r>
              <a:rPr lang="de-DE" dirty="0"/>
              <a:t>Layer-3 BGP </a:t>
            </a:r>
            <a:r>
              <a:rPr lang="de-DE" dirty="0" err="1"/>
              <a:t>deployed</a:t>
            </a:r>
            <a:r>
              <a:rPr lang="de-DE" dirty="0"/>
              <a:t> between CERN and Tier-1s</a:t>
            </a:r>
          </a:p>
          <a:p>
            <a:pPr lvl="1"/>
            <a:r>
              <a:rPr lang="de-DE" dirty="0"/>
              <a:t>LHCOPN </a:t>
            </a:r>
            <a:r>
              <a:rPr lang="de-DE" dirty="0" err="1"/>
              <a:t>transitnet</a:t>
            </a:r>
            <a:r>
              <a:rPr lang="de-DE" dirty="0"/>
              <a:t> 192.16.166.0/24</a:t>
            </a:r>
          </a:p>
          <a:p>
            <a:pPr lvl="3"/>
            <a:r>
              <a:rPr lang="de-DE" dirty="0"/>
              <a:t>CIDR /30 between Tier-0 and Tier-1</a:t>
            </a:r>
          </a:p>
          <a:p>
            <a:pPr lvl="3"/>
            <a:r>
              <a:rPr lang="de-DE" dirty="0" err="1"/>
              <a:t>with</a:t>
            </a:r>
            <a:r>
              <a:rPr lang="de-DE" dirty="0"/>
              <a:t> BGP </a:t>
            </a:r>
            <a:r>
              <a:rPr lang="de-DE" dirty="0" err="1"/>
              <a:t>advertisement</a:t>
            </a:r>
            <a:r>
              <a:rPr lang="de-DE" dirty="0"/>
              <a:t> of the </a:t>
            </a:r>
            <a:r>
              <a:rPr lang="de-DE" dirty="0" err="1"/>
              <a:t>reachability</a:t>
            </a:r>
            <a:r>
              <a:rPr lang="de-DE" dirty="0"/>
              <a:t> </a:t>
            </a:r>
          </a:p>
          <a:p>
            <a:pPr lvl="3"/>
            <a:r>
              <a:rPr lang="de-DE" dirty="0" err="1"/>
              <a:t>each</a:t>
            </a:r>
            <a:r>
              <a:rPr lang="de-DE" dirty="0"/>
              <a:t> Tier-0/1 </a:t>
            </a:r>
            <a:r>
              <a:rPr lang="de-DE" dirty="0" err="1"/>
              <a:t>needs</a:t>
            </a:r>
            <a:r>
              <a:rPr lang="de-DE" dirty="0"/>
              <a:t> </a:t>
            </a:r>
            <a:r>
              <a:rPr lang="de-DE" dirty="0" err="1"/>
              <a:t>its</a:t>
            </a:r>
            <a:r>
              <a:rPr lang="de-DE" dirty="0"/>
              <a:t> own AS-#</a:t>
            </a:r>
          </a:p>
        </p:txBody>
      </p:sp>
      <p:grpSp>
        <p:nvGrpSpPr>
          <p:cNvPr id="42" name="Gruppieren 41">
            <a:extLst>
              <a:ext uri="{FF2B5EF4-FFF2-40B4-BE49-F238E27FC236}">
                <a16:creationId xmlns:a16="http://schemas.microsoft.com/office/drawing/2014/main" id="{7B79F51D-10E9-42DD-9FB0-11666BC67F10}"/>
              </a:ext>
            </a:extLst>
          </p:cNvPr>
          <p:cNvGrpSpPr/>
          <p:nvPr/>
        </p:nvGrpSpPr>
        <p:grpSpPr>
          <a:xfrm>
            <a:off x="8454525" y="1764272"/>
            <a:ext cx="1926083" cy="1887603"/>
            <a:chOff x="8362946" y="2632808"/>
            <a:chExt cx="1027348" cy="988932"/>
          </a:xfrm>
        </p:grpSpPr>
        <p:sp>
          <p:nvSpPr>
            <p:cNvPr id="19" name="Textfeld 18">
              <a:extLst>
                <a:ext uri="{FF2B5EF4-FFF2-40B4-BE49-F238E27FC236}">
                  <a16:creationId xmlns:a16="http://schemas.microsoft.com/office/drawing/2014/main" id="{3E76FD5C-8AFA-4C60-877D-BAE3FF05369D}"/>
                </a:ext>
              </a:extLst>
            </p:cNvPr>
            <p:cNvSpPr txBox="1"/>
            <p:nvPr/>
          </p:nvSpPr>
          <p:spPr>
            <a:xfrm rot="949644">
              <a:off x="8362946" y="2856405"/>
              <a:ext cx="335339" cy="209620"/>
            </a:xfrm>
            <a:prstGeom prst="rect">
              <a:avLst/>
            </a:prstGeom>
            <a:noFill/>
          </p:spPr>
          <p:txBody>
            <a:bodyPr wrap="none" rtlCol="0">
              <a:spAutoFit/>
            </a:bodyPr>
            <a:lstStyle>
              <a:defPPr>
                <a:defRPr lang="en-US"/>
              </a:defPPr>
              <a:lvl1pPr>
                <a:defRPr sz="2000" b="1"/>
              </a:lvl1pPr>
            </a:lstStyle>
            <a:p>
              <a:r>
                <a:rPr lang="en-US" dirty="0"/>
                <a:t>BGP</a:t>
              </a:r>
            </a:p>
          </p:txBody>
        </p:sp>
        <p:sp>
          <p:nvSpPr>
            <p:cNvPr id="20" name="Textfeld 19">
              <a:extLst>
                <a:ext uri="{FF2B5EF4-FFF2-40B4-BE49-F238E27FC236}">
                  <a16:creationId xmlns:a16="http://schemas.microsoft.com/office/drawing/2014/main" id="{8141216C-87F0-437B-95FA-4F6D4BF6594B}"/>
                </a:ext>
              </a:extLst>
            </p:cNvPr>
            <p:cNvSpPr txBox="1"/>
            <p:nvPr/>
          </p:nvSpPr>
          <p:spPr>
            <a:xfrm rot="5400000">
              <a:off x="8762474" y="2690791"/>
              <a:ext cx="329379" cy="213414"/>
            </a:xfrm>
            <a:prstGeom prst="rect">
              <a:avLst/>
            </a:prstGeom>
            <a:noFill/>
          </p:spPr>
          <p:txBody>
            <a:bodyPr wrap="none" rtlCol="0">
              <a:spAutoFit/>
            </a:bodyPr>
            <a:lstStyle>
              <a:defPPr>
                <a:defRPr lang="en-US"/>
              </a:defPPr>
              <a:lvl1pPr>
                <a:defRPr sz="2000" b="1"/>
              </a:lvl1pPr>
            </a:lstStyle>
            <a:p>
              <a:r>
                <a:rPr lang="en-US" dirty="0"/>
                <a:t>BGP</a:t>
              </a:r>
            </a:p>
          </p:txBody>
        </p:sp>
        <p:sp>
          <p:nvSpPr>
            <p:cNvPr id="21" name="Textfeld 20">
              <a:extLst>
                <a:ext uri="{FF2B5EF4-FFF2-40B4-BE49-F238E27FC236}">
                  <a16:creationId xmlns:a16="http://schemas.microsoft.com/office/drawing/2014/main" id="{754495B2-55E8-4C03-9D95-9D8454188394}"/>
                </a:ext>
              </a:extLst>
            </p:cNvPr>
            <p:cNvSpPr txBox="1"/>
            <p:nvPr/>
          </p:nvSpPr>
          <p:spPr>
            <a:xfrm rot="9768354">
              <a:off x="9054955" y="2989565"/>
              <a:ext cx="335339" cy="209621"/>
            </a:xfrm>
            <a:prstGeom prst="rect">
              <a:avLst/>
            </a:prstGeom>
            <a:noFill/>
          </p:spPr>
          <p:txBody>
            <a:bodyPr wrap="none" rtlCol="0">
              <a:spAutoFit/>
            </a:bodyPr>
            <a:lstStyle>
              <a:defPPr>
                <a:defRPr lang="en-US"/>
              </a:defPPr>
              <a:lvl1pPr>
                <a:defRPr sz="2000" b="1"/>
              </a:lvl1pPr>
            </a:lstStyle>
            <a:p>
              <a:r>
                <a:rPr lang="en-US" dirty="0"/>
                <a:t>BGP</a:t>
              </a:r>
            </a:p>
          </p:txBody>
        </p:sp>
        <p:sp>
          <p:nvSpPr>
            <p:cNvPr id="22" name="Textfeld 21">
              <a:extLst>
                <a:ext uri="{FF2B5EF4-FFF2-40B4-BE49-F238E27FC236}">
                  <a16:creationId xmlns:a16="http://schemas.microsoft.com/office/drawing/2014/main" id="{E36A02D1-025A-4BC3-BAF2-4D8938AD4309}"/>
                </a:ext>
              </a:extLst>
            </p:cNvPr>
            <p:cNvSpPr txBox="1"/>
            <p:nvPr/>
          </p:nvSpPr>
          <p:spPr>
            <a:xfrm rot="13844805">
              <a:off x="8819099" y="3350343"/>
              <a:ext cx="329380" cy="213414"/>
            </a:xfrm>
            <a:prstGeom prst="rect">
              <a:avLst/>
            </a:prstGeom>
            <a:noFill/>
          </p:spPr>
          <p:txBody>
            <a:bodyPr wrap="none" rtlCol="0">
              <a:spAutoFit/>
            </a:bodyPr>
            <a:lstStyle>
              <a:defPPr>
                <a:defRPr lang="en-US"/>
              </a:defPPr>
              <a:lvl1pPr>
                <a:defRPr sz="2000" b="1"/>
              </a:lvl1pPr>
            </a:lstStyle>
            <a:p>
              <a:r>
                <a:rPr lang="en-US" dirty="0"/>
                <a:t>BGP</a:t>
              </a:r>
            </a:p>
          </p:txBody>
        </p:sp>
        <p:sp>
          <p:nvSpPr>
            <p:cNvPr id="23" name="Textfeld 22">
              <a:extLst>
                <a:ext uri="{FF2B5EF4-FFF2-40B4-BE49-F238E27FC236}">
                  <a16:creationId xmlns:a16="http://schemas.microsoft.com/office/drawing/2014/main" id="{A8C1CBD4-F73E-4A49-8FFE-B5474348CB55}"/>
                </a:ext>
              </a:extLst>
            </p:cNvPr>
            <p:cNvSpPr txBox="1"/>
            <p:nvPr/>
          </p:nvSpPr>
          <p:spPr>
            <a:xfrm rot="18590699">
              <a:off x="8409995" y="3281065"/>
              <a:ext cx="329379" cy="213414"/>
            </a:xfrm>
            <a:prstGeom prst="rect">
              <a:avLst/>
            </a:prstGeom>
            <a:noFill/>
          </p:spPr>
          <p:txBody>
            <a:bodyPr wrap="none" rtlCol="0">
              <a:spAutoFit/>
            </a:bodyPr>
            <a:lstStyle>
              <a:defPPr>
                <a:defRPr lang="en-US"/>
              </a:defPPr>
              <a:lvl1pPr>
                <a:defRPr sz="2000" b="1"/>
              </a:lvl1pPr>
            </a:lstStyle>
            <a:p>
              <a:r>
                <a:rPr lang="en-US" dirty="0"/>
                <a:t>BGP</a:t>
              </a:r>
            </a:p>
          </p:txBody>
        </p:sp>
      </p:grpSp>
      <p:sp>
        <p:nvSpPr>
          <p:cNvPr id="43" name="Inhaltsplatzhalter 2">
            <a:extLst>
              <a:ext uri="{FF2B5EF4-FFF2-40B4-BE49-F238E27FC236}">
                <a16:creationId xmlns:a16="http://schemas.microsoft.com/office/drawing/2014/main" id="{1909307C-9818-44D8-886B-7C79080D26A3}"/>
              </a:ext>
            </a:extLst>
          </p:cNvPr>
          <p:cNvSpPr txBox="1">
            <a:spLocks/>
          </p:cNvSpPr>
          <p:nvPr/>
        </p:nvSpPr>
        <p:spPr>
          <a:xfrm>
            <a:off x="1057969" y="5319832"/>
            <a:ext cx="4125891" cy="374787"/>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err="1"/>
              <a:t>already</a:t>
            </a:r>
            <a:r>
              <a:rPr lang="de-DE" dirty="0"/>
              <a:t> </a:t>
            </a:r>
            <a:r>
              <a:rPr lang="de-DE" dirty="0" err="1"/>
              <a:t>two</a:t>
            </a:r>
            <a:r>
              <a:rPr lang="de-DE" dirty="0"/>
              <a:t> </a:t>
            </a:r>
            <a:r>
              <a:rPr lang="de-DE" dirty="0" err="1"/>
              <a:t>examples</a:t>
            </a:r>
            <a:r>
              <a:rPr lang="de-DE" dirty="0"/>
              <a:t> of 2005</a:t>
            </a:r>
          </a:p>
        </p:txBody>
      </p:sp>
      <p:sp>
        <p:nvSpPr>
          <p:cNvPr id="44" name="Inhaltsplatzhalter 2">
            <a:extLst>
              <a:ext uri="{FF2B5EF4-FFF2-40B4-BE49-F238E27FC236}">
                <a16:creationId xmlns:a16="http://schemas.microsoft.com/office/drawing/2014/main" id="{24D54403-576D-4840-A171-8AF411C9C6D3}"/>
              </a:ext>
            </a:extLst>
          </p:cNvPr>
          <p:cNvSpPr txBox="1">
            <a:spLocks/>
          </p:cNvSpPr>
          <p:nvPr/>
        </p:nvSpPr>
        <p:spPr>
          <a:xfrm>
            <a:off x="1057969" y="4425008"/>
            <a:ext cx="4297101" cy="928015"/>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T1s </a:t>
            </a:r>
            <a:r>
              <a:rPr lang="de-DE" dirty="0" err="1"/>
              <a:t>to</a:t>
            </a:r>
            <a:r>
              <a:rPr lang="de-DE" dirty="0"/>
              <a:t> </a:t>
            </a:r>
            <a:r>
              <a:rPr lang="de-DE" dirty="0" err="1"/>
              <a:t>be</a:t>
            </a:r>
            <a:r>
              <a:rPr lang="de-DE" dirty="0"/>
              <a:t> </a:t>
            </a:r>
            <a:r>
              <a:rPr lang="de-DE" dirty="0" err="1"/>
              <a:t>connected</a:t>
            </a:r>
            <a:endParaRPr lang="de-DE" dirty="0"/>
          </a:p>
          <a:p>
            <a:pPr lvl="1">
              <a:buFont typeface="Wingdings" panose="05000000000000000000" pitchFamily="2" charset="2"/>
              <a:buChar char="à"/>
            </a:pPr>
            <a:r>
              <a:rPr lang="de-DE" dirty="0">
                <a:sym typeface="Wingdings" panose="05000000000000000000" pitchFamily="2" charset="2"/>
              </a:rPr>
              <a:t>a</a:t>
            </a:r>
            <a:r>
              <a:rPr lang="de-DE" dirty="0"/>
              <a:t>ll 10 Tier-1s</a:t>
            </a:r>
          </a:p>
          <a:p>
            <a:pPr lvl="1">
              <a:buFont typeface="Wingdings" panose="05000000000000000000" pitchFamily="2" charset="2"/>
              <a:buChar char="à"/>
            </a:pPr>
            <a:r>
              <a:rPr lang="de-DE" dirty="0" err="1"/>
              <a:t>Stated</a:t>
            </a:r>
            <a:r>
              <a:rPr lang="de-DE" dirty="0"/>
              <a:t> in the MOU</a:t>
            </a:r>
          </a:p>
        </p:txBody>
      </p:sp>
      <p:pic>
        <p:nvPicPr>
          <p:cNvPr id="48" name="Grafik 47">
            <a:extLst>
              <a:ext uri="{FF2B5EF4-FFF2-40B4-BE49-F238E27FC236}">
                <a16:creationId xmlns:a16="http://schemas.microsoft.com/office/drawing/2014/main" id="{C22F5F59-6B53-4064-96A6-3C702EF60602}"/>
              </a:ext>
            </a:extLst>
          </p:cNvPr>
          <p:cNvPicPr>
            <a:picLocks noChangeAspect="1"/>
          </p:cNvPicPr>
          <p:nvPr/>
        </p:nvPicPr>
        <p:blipFill>
          <a:blip r:embed="rId7"/>
          <a:stretch>
            <a:fillRect/>
          </a:stretch>
        </p:blipFill>
        <p:spPr>
          <a:xfrm>
            <a:off x="0" y="6639791"/>
            <a:ext cx="12192000" cy="220450"/>
          </a:xfrm>
          <a:prstGeom prst="rect">
            <a:avLst/>
          </a:prstGeom>
        </p:spPr>
      </p:pic>
      <p:grpSp>
        <p:nvGrpSpPr>
          <p:cNvPr id="50" name="Gruppieren 49">
            <a:extLst>
              <a:ext uri="{FF2B5EF4-FFF2-40B4-BE49-F238E27FC236}">
                <a16:creationId xmlns:a16="http://schemas.microsoft.com/office/drawing/2014/main" id="{CD18E3BC-9BDF-4B80-8EAB-EF1E80CF4B36}"/>
              </a:ext>
            </a:extLst>
          </p:cNvPr>
          <p:cNvGrpSpPr/>
          <p:nvPr/>
        </p:nvGrpSpPr>
        <p:grpSpPr>
          <a:xfrm>
            <a:off x="7957327" y="4296010"/>
            <a:ext cx="3176703" cy="2093055"/>
            <a:chOff x="8045217" y="4150542"/>
            <a:chExt cx="2992400" cy="2034687"/>
          </a:xfrm>
        </p:grpSpPr>
        <p:pic>
          <p:nvPicPr>
            <p:cNvPr id="24" name="Grafik 23">
              <a:extLst>
                <a:ext uri="{FF2B5EF4-FFF2-40B4-BE49-F238E27FC236}">
                  <a16:creationId xmlns:a16="http://schemas.microsoft.com/office/drawing/2014/main" id="{783A9714-D556-443F-93D6-423859FE21A6}"/>
                </a:ext>
              </a:extLst>
            </p:cNvPr>
            <p:cNvPicPr>
              <a:picLocks noChangeAspect="1"/>
            </p:cNvPicPr>
            <p:nvPr/>
          </p:nvPicPr>
          <p:blipFill>
            <a:blip r:embed="rId8"/>
            <a:stretch>
              <a:fillRect/>
            </a:stretch>
          </p:blipFill>
          <p:spPr>
            <a:xfrm>
              <a:off x="8045217" y="4217383"/>
              <a:ext cx="2992400" cy="1967846"/>
            </a:xfrm>
            <a:prstGeom prst="rect">
              <a:avLst/>
            </a:prstGeom>
          </p:spPr>
        </p:pic>
        <p:sp>
          <p:nvSpPr>
            <p:cNvPr id="49" name="Textfeld 48">
              <a:extLst>
                <a:ext uri="{FF2B5EF4-FFF2-40B4-BE49-F238E27FC236}">
                  <a16:creationId xmlns:a16="http://schemas.microsoft.com/office/drawing/2014/main" id="{B2488F2D-A96B-4D75-ACDB-77F6B6BD02B1}"/>
                </a:ext>
              </a:extLst>
            </p:cNvPr>
            <p:cNvSpPr txBox="1"/>
            <p:nvPr/>
          </p:nvSpPr>
          <p:spPr>
            <a:xfrm>
              <a:off x="10068344" y="4150542"/>
              <a:ext cx="498855" cy="276999"/>
            </a:xfrm>
            <a:prstGeom prst="rect">
              <a:avLst/>
            </a:prstGeom>
            <a:noFill/>
          </p:spPr>
          <p:txBody>
            <a:bodyPr wrap="none" rtlCol="0">
              <a:spAutoFit/>
            </a:bodyPr>
            <a:lstStyle/>
            <a:p>
              <a:r>
                <a:rPr lang="en-US" sz="1200" b="1" dirty="0">
                  <a:solidFill>
                    <a:schemeClr val="accent1">
                      <a:lumMod val="50000"/>
                    </a:schemeClr>
                  </a:solidFill>
                </a:rPr>
                <a:t>2005</a:t>
              </a:r>
            </a:p>
          </p:txBody>
        </p:sp>
      </p:grpSp>
    </p:spTree>
    <p:extLst>
      <p:ext uri="{BB962C8B-B14F-4D97-AF65-F5344CB8AC3E}">
        <p14:creationId xmlns:p14="http://schemas.microsoft.com/office/powerpoint/2010/main" val="581424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up)">
                                      <p:cBhvr>
                                        <p:cTn id="14" dur="500"/>
                                        <p:tgtEl>
                                          <p:spTgt spid="38"/>
                                        </p:tgtEl>
                                      </p:cBhvr>
                                    </p:animEffect>
                                  </p:childTnLst>
                                </p:cTn>
                              </p:par>
                              <p:par>
                                <p:cTn id="15" presetID="53" presetClass="entr" presetSubtype="16" fill="hold" nodeType="with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p:cTn id="17" dur="500" fill="hold"/>
                                        <p:tgtEl>
                                          <p:spTgt spid="42"/>
                                        </p:tgtEl>
                                        <p:attrNameLst>
                                          <p:attrName>ppt_w</p:attrName>
                                        </p:attrNameLst>
                                      </p:cBhvr>
                                      <p:tavLst>
                                        <p:tav tm="0">
                                          <p:val>
                                            <p:fltVal val="0"/>
                                          </p:val>
                                        </p:tav>
                                        <p:tav tm="100000">
                                          <p:val>
                                            <p:strVal val="#ppt_w"/>
                                          </p:val>
                                        </p:tav>
                                      </p:tavLst>
                                    </p:anim>
                                    <p:anim calcmode="lin" valueType="num">
                                      <p:cBhvr>
                                        <p:cTn id="18" dur="500" fill="hold"/>
                                        <p:tgtEl>
                                          <p:spTgt spid="42"/>
                                        </p:tgtEl>
                                        <p:attrNameLst>
                                          <p:attrName>ppt_h</p:attrName>
                                        </p:attrNameLst>
                                      </p:cBhvr>
                                      <p:tavLst>
                                        <p:tav tm="0">
                                          <p:val>
                                            <p:fltVal val="0"/>
                                          </p:val>
                                        </p:tav>
                                        <p:tav tm="100000">
                                          <p:val>
                                            <p:strVal val="#ppt_h"/>
                                          </p:val>
                                        </p:tav>
                                      </p:tavLst>
                                    </p:anim>
                                    <p:animEffect transition="in" filter="fade">
                                      <p:cBhvr>
                                        <p:cTn id="19" dur="500"/>
                                        <p:tgtEl>
                                          <p:spTgt spid="42"/>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5"/>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grpId="0" nodeType="click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up)">
                                      <p:cBhvr>
                                        <p:cTn id="28" dur="500"/>
                                        <p:tgtEl>
                                          <p:spTgt spid="34"/>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grpId="0" nodeType="click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up)">
                                      <p:cBhvr>
                                        <p:cTn id="33" dur="500"/>
                                        <p:tgtEl>
                                          <p:spTgt spid="44"/>
                                        </p:tgtEl>
                                      </p:cBhvr>
                                    </p:animEffect>
                                  </p:childTnLst>
                                </p:cTn>
                              </p:par>
                            </p:childTnLst>
                          </p:cTn>
                        </p:par>
                        <p:par>
                          <p:cTn id="34" fill="hold">
                            <p:stCondLst>
                              <p:cond delay="500"/>
                            </p:stCondLst>
                            <p:childTnLst>
                              <p:par>
                                <p:cTn id="35" presetID="10" presetClass="exit" presetSubtype="0" fill="hold" nodeType="afterEffect">
                                  <p:stCondLst>
                                    <p:cond delay="0"/>
                                  </p:stCondLst>
                                  <p:childTnLst>
                                    <p:animEffect transition="out" filter="fade">
                                      <p:cBhvr>
                                        <p:cTn id="36" dur="500"/>
                                        <p:tgtEl>
                                          <p:spTgt spid="41"/>
                                        </p:tgtEl>
                                      </p:cBhvr>
                                    </p:animEffect>
                                    <p:set>
                                      <p:cBhvr>
                                        <p:cTn id="37" dur="1" fill="hold">
                                          <p:stCondLst>
                                            <p:cond delay="499"/>
                                          </p:stCondLst>
                                        </p:cTn>
                                        <p:tgtEl>
                                          <p:spTgt spid="41"/>
                                        </p:tgtEl>
                                        <p:attrNameLst>
                                          <p:attrName>style.visibility</p:attrName>
                                        </p:attrNameLst>
                                      </p:cBhvr>
                                      <p:to>
                                        <p:strVal val="hidden"/>
                                      </p:to>
                                    </p:set>
                                  </p:childTnLst>
                                </p:cTn>
                              </p:par>
                              <p:par>
                                <p:cTn id="38" presetID="10" presetClass="exit" presetSubtype="0" fill="hold" nodeType="withEffect">
                                  <p:stCondLst>
                                    <p:cond delay="0"/>
                                  </p:stCondLst>
                                  <p:childTnLst>
                                    <p:animEffect transition="out" filter="fade">
                                      <p:cBhvr>
                                        <p:cTn id="39" dur="500"/>
                                        <p:tgtEl>
                                          <p:spTgt spid="42"/>
                                        </p:tgtEl>
                                      </p:cBhvr>
                                    </p:animEffect>
                                    <p:set>
                                      <p:cBhvr>
                                        <p:cTn id="40" dur="1" fill="hold">
                                          <p:stCondLst>
                                            <p:cond delay="499"/>
                                          </p:stCondLst>
                                        </p:cTn>
                                        <p:tgtEl>
                                          <p:spTgt spid="42"/>
                                        </p:tgtEl>
                                        <p:attrNameLst>
                                          <p:attrName>style.visibility</p:attrName>
                                        </p:attrNameLst>
                                      </p:cBhvr>
                                      <p:to>
                                        <p:strVal val="hidden"/>
                                      </p:to>
                                    </p:set>
                                  </p:childTnLst>
                                </p:cTn>
                              </p:par>
                            </p:childTnLst>
                          </p:cTn>
                        </p:par>
                        <p:par>
                          <p:cTn id="41" fill="hold">
                            <p:stCondLst>
                              <p:cond delay="1000"/>
                            </p:stCondLst>
                            <p:childTnLst>
                              <p:par>
                                <p:cTn id="42" presetID="53" presetClass="entr" presetSubtype="16" fill="hold" nodeType="after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p:cTn id="44" dur="500" fill="hold"/>
                                        <p:tgtEl>
                                          <p:spTgt spid="27"/>
                                        </p:tgtEl>
                                        <p:attrNameLst>
                                          <p:attrName>ppt_w</p:attrName>
                                        </p:attrNameLst>
                                      </p:cBhvr>
                                      <p:tavLst>
                                        <p:tav tm="0">
                                          <p:val>
                                            <p:fltVal val="0"/>
                                          </p:val>
                                        </p:tav>
                                        <p:tav tm="100000">
                                          <p:val>
                                            <p:strVal val="#ppt_w"/>
                                          </p:val>
                                        </p:tav>
                                      </p:tavLst>
                                    </p:anim>
                                    <p:anim calcmode="lin" valueType="num">
                                      <p:cBhvr>
                                        <p:cTn id="45" dur="500" fill="hold"/>
                                        <p:tgtEl>
                                          <p:spTgt spid="27"/>
                                        </p:tgtEl>
                                        <p:attrNameLst>
                                          <p:attrName>ppt_h</p:attrName>
                                        </p:attrNameLst>
                                      </p:cBhvr>
                                      <p:tavLst>
                                        <p:tav tm="0">
                                          <p:val>
                                            <p:fltVal val="0"/>
                                          </p:val>
                                        </p:tav>
                                        <p:tav tm="100000">
                                          <p:val>
                                            <p:strVal val="#ppt_h"/>
                                          </p:val>
                                        </p:tav>
                                      </p:tavLst>
                                    </p:anim>
                                    <p:animEffect transition="in" filter="fade">
                                      <p:cBhvr>
                                        <p:cTn id="46" dur="500"/>
                                        <p:tgtEl>
                                          <p:spTgt spid="27"/>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1" fill="hold" grpId="0" nodeType="click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wipe(up)">
                                      <p:cBhvr>
                                        <p:cTn id="51" dur="500"/>
                                        <p:tgtEl>
                                          <p:spTgt spid="43"/>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nodeType="click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p:cTn id="56" dur="500" fill="hold"/>
                                        <p:tgtEl>
                                          <p:spTgt spid="26"/>
                                        </p:tgtEl>
                                        <p:attrNameLst>
                                          <p:attrName>ppt_w</p:attrName>
                                        </p:attrNameLst>
                                      </p:cBhvr>
                                      <p:tavLst>
                                        <p:tav tm="0">
                                          <p:val>
                                            <p:fltVal val="0"/>
                                          </p:val>
                                        </p:tav>
                                        <p:tav tm="100000">
                                          <p:val>
                                            <p:strVal val="#ppt_w"/>
                                          </p:val>
                                        </p:tav>
                                      </p:tavLst>
                                    </p:anim>
                                    <p:anim calcmode="lin" valueType="num">
                                      <p:cBhvr>
                                        <p:cTn id="57" dur="500" fill="hold"/>
                                        <p:tgtEl>
                                          <p:spTgt spid="26"/>
                                        </p:tgtEl>
                                        <p:attrNameLst>
                                          <p:attrName>ppt_h</p:attrName>
                                        </p:attrNameLst>
                                      </p:cBhvr>
                                      <p:tavLst>
                                        <p:tav tm="0">
                                          <p:val>
                                            <p:fltVal val="0"/>
                                          </p:val>
                                        </p:tav>
                                        <p:tav tm="100000">
                                          <p:val>
                                            <p:strVal val="#ppt_h"/>
                                          </p:val>
                                        </p:tav>
                                      </p:tavLst>
                                    </p:anim>
                                    <p:animEffect transition="in" filter="fade">
                                      <p:cBhvr>
                                        <p:cTn id="58" dur="500"/>
                                        <p:tgtEl>
                                          <p:spTgt spid="26"/>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nodeType="clickEffect">
                                  <p:stCondLst>
                                    <p:cond delay="0"/>
                                  </p:stCondLst>
                                  <p:childTnLst>
                                    <p:set>
                                      <p:cBhvr>
                                        <p:cTn id="62" dur="1" fill="hold">
                                          <p:stCondLst>
                                            <p:cond delay="0"/>
                                          </p:stCondLst>
                                        </p:cTn>
                                        <p:tgtEl>
                                          <p:spTgt spid="50"/>
                                        </p:tgtEl>
                                        <p:attrNameLst>
                                          <p:attrName>style.visibility</p:attrName>
                                        </p:attrNameLst>
                                      </p:cBhvr>
                                      <p:to>
                                        <p:strVal val="visible"/>
                                      </p:to>
                                    </p:set>
                                    <p:anim calcmode="lin" valueType="num">
                                      <p:cBhvr>
                                        <p:cTn id="63" dur="500" fill="hold"/>
                                        <p:tgtEl>
                                          <p:spTgt spid="50"/>
                                        </p:tgtEl>
                                        <p:attrNameLst>
                                          <p:attrName>ppt_w</p:attrName>
                                        </p:attrNameLst>
                                      </p:cBhvr>
                                      <p:tavLst>
                                        <p:tav tm="0">
                                          <p:val>
                                            <p:fltVal val="0"/>
                                          </p:val>
                                        </p:tav>
                                        <p:tav tm="100000">
                                          <p:val>
                                            <p:strVal val="#ppt_w"/>
                                          </p:val>
                                        </p:tav>
                                      </p:tavLst>
                                    </p:anim>
                                    <p:anim calcmode="lin" valueType="num">
                                      <p:cBhvr>
                                        <p:cTn id="64" dur="500" fill="hold"/>
                                        <p:tgtEl>
                                          <p:spTgt spid="50"/>
                                        </p:tgtEl>
                                        <p:attrNameLst>
                                          <p:attrName>ppt_h</p:attrName>
                                        </p:attrNameLst>
                                      </p:cBhvr>
                                      <p:tavLst>
                                        <p:tav tm="0">
                                          <p:val>
                                            <p:fltVal val="0"/>
                                          </p:val>
                                        </p:tav>
                                        <p:tav tm="100000">
                                          <p:val>
                                            <p:strVal val="#ppt_h"/>
                                          </p:val>
                                        </p:tav>
                                      </p:tavLst>
                                    </p:anim>
                                    <p:animEffect transition="in" filter="fade">
                                      <p:cBhvr>
                                        <p:cTn id="6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8" grpId="0"/>
      <p:bldP spid="43" grpId="0"/>
      <p:bldP spid="4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EDF64DF-E552-40B8-85E4-6BD1B9CDD6F8}"/>
              </a:ext>
            </a:extLst>
          </p:cNvPr>
          <p:cNvSpPr>
            <a:spLocks noGrp="1"/>
          </p:cNvSpPr>
          <p:nvPr>
            <p:ph type="title"/>
          </p:nvPr>
        </p:nvSpPr>
        <p:spPr/>
        <p:txBody>
          <a:bodyPr/>
          <a:lstStyle/>
          <a:p>
            <a:pPr algn="ctr"/>
            <a:r>
              <a:rPr lang="en-US" dirty="0"/>
              <a:t>Mission Statement</a:t>
            </a:r>
            <a:br>
              <a:rPr lang="en-US" dirty="0"/>
            </a:br>
            <a:endParaRPr lang="en-US" dirty="0"/>
          </a:p>
        </p:txBody>
      </p:sp>
      <p:sp>
        <p:nvSpPr>
          <p:cNvPr id="6" name="Textplatzhalter 5">
            <a:extLst>
              <a:ext uri="{FF2B5EF4-FFF2-40B4-BE49-F238E27FC236}">
                <a16:creationId xmlns:a16="http://schemas.microsoft.com/office/drawing/2014/main" id="{0787FF7B-867B-4997-9F4F-6F05D4DE07C6}"/>
              </a:ext>
            </a:extLst>
          </p:cNvPr>
          <p:cNvSpPr>
            <a:spLocks noGrp="1"/>
          </p:cNvSpPr>
          <p:nvPr>
            <p:ph type="body" idx="1"/>
          </p:nvPr>
        </p:nvSpPr>
        <p:spPr/>
        <p:txBody>
          <a:bodyPr/>
          <a:lstStyle/>
          <a:p>
            <a:endParaRPr lang="en-US"/>
          </a:p>
        </p:txBody>
      </p:sp>
      <p:sp>
        <p:nvSpPr>
          <p:cNvPr id="4" name="Foliennummernplatzhalter 3">
            <a:extLst>
              <a:ext uri="{FF2B5EF4-FFF2-40B4-BE49-F238E27FC236}">
                <a16:creationId xmlns:a16="http://schemas.microsoft.com/office/drawing/2014/main" id="{B2BDFA82-C86D-4A83-B529-C270F9CE694A}"/>
              </a:ext>
            </a:extLst>
          </p:cNvPr>
          <p:cNvSpPr>
            <a:spLocks noGrp="1"/>
          </p:cNvSpPr>
          <p:nvPr>
            <p:ph type="sldNum" sz="quarter" idx="4"/>
          </p:nvPr>
        </p:nvSpPr>
        <p:spPr/>
        <p:txBody>
          <a:bodyPr/>
          <a:lstStyle/>
          <a:p>
            <a:endParaRPr lang="en-US" dirty="0"/>
          </a:p>
        </p:txBody>
      </p:sp>
    </p:spTree>
    <p:extLst>
      <p:ext uri="{BB962C8B-B14F-4D97-AF65-F5344CB8AC3E}">
        <p14:creationId xmlns:p14="http://schemas.microsoft.com/office/powerpoint/2010/main" val="14093158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EC8418-67BF-45B5-8C15-619DC38EFE04}"/>
              </a:ext>
            </a:extLst>
          </p:cNvPr>
          <p:cNvSpPr>
            <a:spLocks noGrp="1"/>
          </p:cNvSpPr>
          <p:nvPr>
            <p:ph type="title"/>
          </p:nvPr>
        </p:nvSpPr>
        <p:spPr/>
        <p:txBody>
          <a:bodyPr/>
          <a:lstStyle/>
          <a:p>
            <a:r>
              <a:rPr lang="de-DE" dirty="0"/>
              <a:t>LHC Mission </a:t>
            </a:r>
            <a:r>
              <a:rPr lang="de-DE" dirty="0" err="1"/>
              <a:t>statement</a:t>
            </a:r>
            <a:endParaRPr lang="en-US" dirty="0"/>
          </a:p>
        </p:txBody>
      </p:sp>
      <p:sp>
        <p:nvSpPr>
          <p:cNvPr id="3" name="Inhaltsplatzhalter 2">
            <a:extLst>
              <a:ext uri="{FF2B5EF4-FFF2-40B4-BE49-F238E27FC236}">
                <a16:creationId xmlns:a16="http://schemas.microsoft.com/office/drawing/2014/main" id="{3B3E926B-FD6E-4D71-A2A0-EC27B4D4A1F6}"/>
              </a:ext>
            </a:extLst>
          </p:cNvPr>
          <p:cNvSpPr>
            <a:spLocks noGrp="1"/>
          </p:cNvSpPr>
          <p:nvPr>
            <p:ph idx="1"/>
          </p:nvPr>
        </p:nvSpPr>
        <p:spPr>
          <a:xfrm>
            <a:off x="1050680" y="1825627"/>
            <a:ext cx="10181493" cy="1553300"/>
          </a:xfrm>
        </p:spPr>
        <p:txBody>
          <a:bodyPr>
            <a:normAutofit fontScale="85000" lnSpcReduction="20000"/>
          </a:bodyPr>
          <a:lstStyle/>
          <a:p>
            <a:pPr marL="0" indent="0">
              <a:buNone/>
            </a:pPr>
            <a:r>
              <a:rPr lang="de-DE" dirty="0"/>
              <a:t>In the </a:t>
            </a:r>
            <a:r>
              <a:rPr lang="de-DE" dirty="0" err="1"/>
              <a:t>early</a:t>
            </a:r>
            <a:r>
              <a:rPr lang="de-DE" dirty="0"/>
              <a:t> </a:t>
            </a:r>
            <a:r>
              <a:rPr lang="de-DE" dirty="0" err="1"/>
              <a:t>state</a:t>
            </a:r>
            <a:r>
              <a:rPr lang="de-DE" dirty="0"/>
              <a:t> of </a:t>
            </a:r>
            <a:r>
              <a:rPr lang="de-DE" dirty="0" err="1"/>
              <a:t>building</a:t>
            </a:r>
            <a:r>
              <a:rPr lang="de-DE" dirty="0"/>
              <a:t> LHCOPN and after </a:t>
            </a:r>
            <a:r>
              <a:rPr lang="de-DE" dirty="0" err="1"/>
              <a:t>long</a:t>
            </a:r>
            <a:r>
              <a:rPr lang="de-DE" dirty="0"/>
              <a:t> and intensive </a:t>
            </a:r>
            <a:r>
              <a:rPr lang="de-DE" dirty="0" err="1"/>
              <a:t>discussions</a:t>
            </a:r>
            <a:r>
              <a:rPr lang="de-DE" dirty="0"/>
              <a:t> </a:t>
            </a:r>
            <a:r>
              <a:rPr lang="de-DE" dirty="0" err="1"/>
              <a:t>it</a:t>
            </a:r>
            <a:r>
              <a:rPr lang="de-DE" dirty="0"/>
              <a:t> was </a:t>
            </a:r>
            <a:r>
              <a:rPr lang="de-DE" dirty="0" err="1"/>
              <a:t>decided</a:t>
            </a:r>
            <a:r>
              <a:rPr lang="de-DE" dirty="0"/>
              <a:t> </a:t>
            </a:r>
            <a:r>
              <a:rPr lang="de-DE" dirty="0" err="1"/>
              <a:t>that</a:t>
            </a:r>
            <a:r>
              <a:rPr lang="de-DE" dirty="0"/>
              <a:t> LHCOPN </a:t>
            </a:r>
            <a:r>
              <a:rPr lang="de-DE" dirty="0" err="1"/>
              <a:t>shall</a:t>
            </a:r>
            <a:r>
              <a:rPr lang="de-DE" dirty="0"/>
              <a:t> </a:t>
            </a:r>
            <a:r>
              <a:rPr lang="de-DE" dirty="0" err="1"/>
              <a:t>be</a:t>
            </a:r>
            <a:r>
              <a:rPr lang="de-DE" dirty="0"/>
              <a:t> limited:</a:t>
            </a:r>
            <a:endParaRPr lang="en-US" dirty="0"/>
          </a:p>
          <a:p>
            <a:r>
              <a:rPr lang="en-US" dirty="0"/>
              <a:t>Mission:</a:t>
            </a:r>
          </a:p>
          <a:p>
            <a:pPr lvl="1"/>
            <a:r>
              <a:rPr lang="en-US" dirty="0"/>
              <a:t>Tier-0 –Tier-1 transfers</a:t>
            </a:r>
          </a:p>
          <a:p>
            <a:pPr lvl="2"/>
            <a:r>
              <a:rPr lang="en-US" dirty="0"/>
              <a:t>transfer detector raw data from CERN to Tier-1s </a:t>
            </a:r>
          </a:p>
        </p:txBody>
      </p:sp>
      <p:sp>
        <p:nvSpPr>
          <p:cNvPr id="4" name="Inhaltsplatzhalter 2">
            <a:extLst>
              <a:ext uri="{FF2B5EF4-FFF2-40B4-BE49-F238E27FC236}">
                <a16:creationId xmlns:a16="http://schemas.microsoft.com/office/drawing/2014/main" id="{62A6B170-621A-49C4-A9AB-1A9FEB18040B}"/>
              </a:ext>
            </a:extLst>
          </p:cNvPr>
          <p:cNvSpPr txBox="1">
            <a:spLocks/>
          </p:cNvSpPr>
          <p:nvPr/>
        </p:nvSpPr>
        <p:spPr>
          <a:xfrm>
            <a:off x="1050679" y="3378927"/>
            <a:ext cx="10181493" cy="817425"/>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dirty="0"/>
              <a:t>Tier 1 – Tier 1</a:t>
            </a:r>
          </a:p>
          <a:p>
            <a:pPr lvl="2"/>
            <a:r>
              <a:rPr lang="en-US" dirty="0"/>
              <a:t>data exchange transit through CERN</a:t>
            </a:r>
          </a:p>
          <a:p>
            <a:pPr lvl="2"/>
            <a:r>
              <a:rPr lang="en-US" dirty="0"/>
              <a:t>a “best effort” base was agreed upon</a:t>
            </a:r>
          </a:p>
        </p:txBody>
      </p:sp>
      <p:sp>
        <p:nvSpPr>
          <p:cNvPr id="5" name="Inhaltsplatzhalter 2">
            <a:extLst>
              <a:ext uri="{FF2B5EF4-FFF2-40B4-BE49-F238E27FC236}">
                <a16:creationId xmlns:a16="http://schemas.microsoft.com/office/drawing/2014/main" id="{0E9DAEB0-C7DB-49DE-B1E6-A4CA4ED352D4}"/>
              </a:ext>
            </a:extLst>
          </p:cNvPr>
          <p:cNvSpPr txBox="1">
            <a:spLocks/>
          </p:cNvSpPr>
          <p:nvPr/>
        </p:nvSpPr>
        <p:spPr>
          <a:xfrm>
            <a:off x="1050680" y="4289562"/>
            <a:ext cx="10181493" cy="33468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dirty="0"/>
              <a:t>Mission won’t be extended (no Tier-2/3 traffic through LHCOPN)</a:t>
            </a:r>
          </a:p>
        </p:txBody>
      </p:sp>
    </p:spTree>
    <p:extLst>
      <p:ext uri="{BB962C8B-B14F-4D97-AF65-F5344CB8AC3E}">
        <p14:creationId xmlns:p14="http://schemas.microsoft.com/office/powerpoint/2010/main" val="37462249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27FFE2DA-7F47-412D-91EE-F056ECF2D57A}"/>
              </a:ext>
            </a:extLst>
          </p:cNvPr>
          <p:cNvSpPr>
            <a:spLocks noGrp="1"/>
          </p:cNvSpPr>
          <p:nvPr>
            <p:ph type="title"/>
          </p:nvPr>
        </p:nvSpPr>
        <p:spPr/>
        <p:txBody>
          <a:bodyPr/>
          <a:lstStyle/>
          <a:p>
            <a:pPr algn="ctr"/>
            <a:r>
              <a:rPr lang="en-US" dirty="0"/>
              <a:t>Operation WG</a:t>
            </a:r>
            <a:br>
              <a:rPr lang="en-US" dirty="0"/>
            </a:br>
            <a:endParaRPr lang="en-US" dirty="0"/>
          </a:p>
        </p:txBody>
      </p:sp>
      <p:sp>
        <p:nvSpPr>
          <p:cNvPr id="6" name="Textplatzhalter 5">
            <a:extLst>
              <a:ext uri="{FF2B5EF4-FFF2-40B4-BE49-F238E27FC236}">
                <a16:creationId xmlns:a16="http://schemas.microsoft.com/office/drawing/2014/main" id="{52DAFA93-0FFD-4D17-B653-FDB436F727AD}"/>
              </a:ext>
            </a:extLst>
          </p:cNvPr>
          <p:cNvSpPr>
            <a:spLocks noGrp="1"/>
          </p:cNvSpPr>
          <p:nvPr>
            <p:ph type="body" idx="1"/>
          </p:nvPr>
        </p:nvSpPr>
        <p:spPr/>
        <p:txBody>
          <a:bodyPr/>
          <a:lstStyle/>
          <a:p>
            <a:endParaRPr lang="en-US"/>
          </a:p>
        </p:txBody>
      </p:sp>
      <p:sp>
        <p:nvSpPr>
          <p:cNvPr id="4" name="Foliennummernplatzhalter 3">
            <a:extLst>
              <a:ext uri="{FF2B5EF4-FFF2-40B4-BE49-F238E27FC236}">
                <a16:creationId xmlns:a16="http://schemas.microsoft.com/office/drawing/2014/main" id="{EFB2777E-FCCE-4304-B867-9640237707A8}"/>
              </a:ext>
            </a:extLst>
          </p:cNvPr>
          <p:cNvSpPr>
            <a:spLocks noGrp="1"/>
          </p:cNvSpPr>
          <p:nvPr>
            <p:ph type="sldNum" sz="quarter" idx="4"/>
          </p:nvPr>
        </p:nvSpPr>
        <p:spPr/>
        <p:txBody>
          <a:bodyPr/>
          <a:lstStyle/>
          <a:p>
            <a:endParaRPr lang="en-US" dirty="0"/>
          </a:p>
        </p:txBody>
      </p:sp>
    </p:spTree>
    <p:extLst>
      <p:ext uri="{BB962C8B-B14F-4D97-AF65-F5344CB8AC3E}">
        <p14:creationId xmlns:p14="http://schemas.microsoft.com/office/powerpoint/2010/main" val="24832805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A1B8C2-37F5-40EA-BE76-61FAB5CE618C}"/>
              </a:ext>
            </a:extLst>
          </p:cNvPr>
          <p:cNvSpPr>
            <a:spLocks noGrp="1"/>
          </p:cNvSpPr>
          <p:nvPr>
            <p:ph type="title"/>
          </p:nvPr>
        </p:nvSpPr>
        <p:spPr/>
        <p:txBody>
          <a:bodyPr/>
          <a:lstStyle/>
          <a:p>
            <a:r>
              <a:rPr lang="de-DE" dirty="0"/>
              <a:t>ENOC </a:t>
            </a:r>
            <a:r>
              <a:rPr lang="de-DE" dirty="0">
                <a:sym typeface="Wingdings" panose="05000000000000000000" pitchFamily="2" charset="2"/>
              </a:rPr>
              <a:t> EGEE NOC (Roberto Sabatino)</a:t>
            </a:r>
            <a:endParaRPr lang="en-US" dirty="0"/>
          </a:p>
        </p:txBody>
      </p:sp>
      <p:sp>
        <p:nvSpPr>
          <p:cNvPr id="3" name="Inhaltsplatzhalter 2">
            <a:extLst>
              <a:ext uri="{FF2B5EF4-FFF2-40B4-BE49-F238E27FC236}">
                <a16:creationId xmlns:a16="http://schemas.microsoft.com/office/drawing/2014/main" id="{1F4CE43D-624A-4839-A8A9-A75CD3FEB9B9}"/>
              </a:ext>
            </a:extLst>
          </p:cNvPr>
          <p:cNvSpPr>
            <a:spLocks noGrp="1"/>
          </p:cNvSpPr>
          <p:nvPr>
            <p:ph idx="1"/>
          </p:nvPr>
        </p:nvSpPr>
        <p:spPr>
          <a:xfrm>
            <a:off x="1022076" y="1825624"/>
            <a:ext cx="10515600" cy="1076601"/>
          </a:xfrm>
        </p:spPr>
        <p:txBody>
          <a:bodyPr>
            <a:normAutofit fontScale="77500" lnSpcReduction="20000"/>
          </a:bodyPr>
          <a:lstStyle/>
          <a:p>
            <a:r>
              <a:rPr lang="en-US" dirty="0"/>
              <a:t>Red Boxes (proposal by </a:t>
            </a:r>
            <a:r>
              <a:rPr lang="en-US" dirty="0" err="1"/>
              <a:t>Géant</a:t>
            </a:r>
            <a:r>
              <a:rPr lang="en-US" dirty="0"/>
              <a:t> </a:t>
            </a:r>
            <a:r>
              <a:rPr lang="en-US" dirty="0">
                <a:sym typeface="Wingdings" panose="05000000000000000000" pitchFamily="2" charset="2"/>
              </a:rPr>
              <a:t> </a:t>
            </a:r>
            <a:r>
              <a:rPr lang="en-US" dirty="0" err="1">
                <a:sym typeface="Wingdings" panose="05000000000000000000" pitchFamily="2" charset="2"/>
              </a:rPr>
              <a:t>Géant</a:t>
            </a:r>
            <a:r>
              <a:rPr lang="en-US" dirty="0">
                <a:sym typeface="Wingdings" panose="05000000000000000000" pitchFamily="2" charset="2"/>
              </a:rPr>
              <a:t> administrated routing gear)</a:t>
            </a:r>
          </a:p>
          <a:p>
            <a:r>
              <a:rPr lang="en-US" dirty="0">
                <a:sym typeface="Wingdings" panose="05000000000000000000" pitchFamily="2" charset="2"/>
              </a:rPr>
              <a:t>Routing gear bought by Tier-1 sites</a:t>
            </a:r>
          </a:p>
          <a:p>
            <a:r>
              <a:rPr lang="en-US" dirty="0">
                <a:sym typeface="Wingdings" panose="05000000000000000000" pitchFamily="2" charset="2"/>
              </a:rPr>
              <a:t>managed by the ENOC</a:t>
            </a:r>
          </a:p>
        </p:txBody>
      </p:sp>
      <p:pic>
        <p:nvPicPr>
          <p:cNvPr id="4" name="Grafik 3">
            <a:extLst>
              <a:ext uri="{FF2B5EF4-FFF2-40B4-BE49-F238E27FC236}">
                <a16:creationId xmlns:a16="http://schemas.microsoft.com/office/drawing/2014/main" id="{EF4C1AE8-DB16-49E4-AB91-0484A691E2D0}"/>
              </a:ext>
            </a:extLst>
          </p:cNvPr>
          <p:cNvPicPr>
            <a:picLocks noChangeAspect="1"/>
          </p:cNvPicPr>
          <p:nvPr/>
        </p:nvPicPr>
        <p:blipFill>
          <a:blip r:embed="rId2"/>
          <a:stretch>
            <a:fillRect/>
          </a:stretch>
        </p:blipFill>
        <p:spPr>
          <a:xfrm>
            <a:off x="5324564" y="2380422"/>
            <a:ext cx="5762154" cy="3958397"/>
          </a:xfrm>
          <a:prstGeom prst="rect">
            <a:avLst/>
          </a:prstGeom>
        </p:spPr>
      </p:pic>
      <p:sp>
        <p:nvSpPr>
          <p:cNvPr id="5" name="Inhaltsplatzhalter 2">
            <a:extLst>
              <a:ext uri="{FF2B5EF4-FFF2-40B4-BE49-F238E27FC236}">
                <a16:creationId xmlns:a16="http://schemas.microsoft.com/office/drawing/2014/main" id="{37B20846-B80F-48C4-8E9B-90916BC9756C}"/>
              </a:ext>
            </a:extLst>
          </p:cNvPr>
          <p:cNvSpPr txBox="1">
            <a:spLocks/>
          </p:cNvSpPr>
          <p:nvPr/>
        </p:nvSpPr>
        <p:spPr>
          <a:xfrm>
            <a:off x="1105283" y="3113529"/>
            <a:ext cx="4430814" cy="842247"/>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sym typeface="Wingdings" panose="05000000000000000000" pitchFamily="2" charset="2"/>
              </a:rPr>
              <a:t> Tier-1s decided on a federated / collaborative management  approach by Tier-0/1s sites</a:t>
            </a:r>
            <a:endParaRPr lang="en-US" dirty="0"/>
          </a:p>
        </p:txBody>
      </p:sp>
    </p:spTree>
    <p:extLst>
      <p:ext uri="{BB962C8B-B14F-4D97-AF65-F5344CB8AC3E}">
        <p14:creationId xmlns:p14="http://schemas.microsoft.com/office/powerpoint/2010/main" val="1466973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DD5EBA70-D03A-4624-A86E-1DA177E72239}"/>
              </a:ext>
            </a:extLst>
          </p:cNvPr>
          <p:cNvPicPr>
            <a:picLocks noChangeAspect="1"/>
          </p:cNvPicPr>
          <p:nvPr/>
        </p:nvPicPr>
        <p:blipFill>
          <a:blip r:embed="rId2"/>
          <a:stretch>
            <a:fillRect/>
          </a:stretch>
        </p:blipFill>
        <p:spPr>
          <a:xfrm>
            <a:off x="1029111" y="2296886"/>
            <a:ext cx="4408303" cy="3988208"/>
          </a:xfrm>
          <a:prstGeom prst="rect">
            <a:avLst/>
          </a:prstGeom>
        </p:spPr>
      </p:pic>
      <p:sp>
        <p:nvSpPr>
          <p:cNvPr id="2" name="Titel 1">
            <a:extLst>
              <a:ext uri="{FF2B5EF4-FFF2-40B4-BE49-F238E27FC236}">
                <a16:creationId xmlns:a16="http://schemas.microsoft.com/office/drawing/2014/main" id="{26FEBF28-C86D-4A30-A4EF-09F0F44642B9}"/>
              </a:ext>
            </a:extLst>
          </p:cNvPr>
          <p:cNvSpPr>
            <a:spLocks noGrp="1"/>
          </p:cNvSpPr>
          <p:nvPr>
            <p:ph type="title"/>
          </p:nvPr>
        </p:nvSpPr>
        <p:spPr/>
        <p:txBody>
          <a:bodyPr/>
          <a:lstStyle/>
          <a:p>
            <a:r>
              <a:rPr lang="de-DE" dirty="0"/>
              <a:t>LHCOPN  Operation</a:t>
            </a:r>
            <a:endParaRPr lang="en-US" dirty="0"/>
          </a:p>
        </p:txBody>
      </p:sp>
      <p:sp>
        <p:nvSpPr>
          <p:cNvPr id="3" name="Inhaltsplatzhalter 2">
            <a:extLst>
              <a:ext uri="{FF2B5EF4-FFF2-40B4-BE49-F238E27FC236}">
                <a16:creationId xmlns:a16="http://schemas.microsoft.com/office/drawing/2014/main" id="{3A208E7E-3FAB-4201-A747-9C05A6A620A6}"/>
              </a:ext>
            </a:extLst>
          </p:cNvPr>
          <p:cNvSpPr>
            <a:spLocks noGrp="1"/>
          </p:cNvSpPr>
          <p:nvPr>
            <p:ph idx="1"/>
          </p:nvPr>
        </p:nvSpPr>
        <p:spPr>
          <a:xfrm>
            <a:off x="5257006" y="2993567"/>
            <a:ext cx="6151224" cy="762000"/>
          </a:xfrm>
        </p:spPr>
        <p:txBody>
          <a:bodyPr>
            <a:normAutofit fontScale="77500" lnSpcReduction="20000"/>
          </a:bodyPr>
          <a:lstStyle/>
          <a:p>
            <a:r>
              <a:rPr lang="de-DE" dirty="0"/>
              <a:t>2006 Mathieu </a:t>
            </a:r>
            <a:r>
              <a:rPr lang="de-DE" dirty="0" err="1"/>
              <a:t>Goutelle</a:t>
            </a:r>
            <a:endParaRPr lang="de-DE" dirty="0"/>
          </a:p>
          <a:p>
            <a:pPr lvl="2"/>
            <a:r>
              <a:rPr lang="en-US" dirty="0"/>
              <a:t>LHC OPTICAL PRIVATE NETWORK Operational Handbook is written (part of EU funded </a:t>
            </a:r>
            <a:r>
              <a:rPr lang="de-DE" dirty="0"/>
              <a:t>EGEE-II-SA2 </a:t>
            </a:r>
            <a:r>
              <a:rPr lang="de-DE" dirty="0" err="1"/>
              <a:t>task</a:t>
            </a:r>
            <a:r>
              <a:rPr lang="de-DE" dirty="0"/>
              <a:t>)</a:t>
            </a:r>
          </a:p>
          <a:p>
            <a:pPr lvl="2"/>
            <a:endParaRPr lang="de-DE" dirty="0"/>
          </a:p>
        </p:txBody>
      </p:sp>
      <p:sp>
        <p:nvSpPr>
          <p:cNvPr id="12" name="Textfeld 11">
            <a:extLst>
              <a:ext uri="{FF2B5EF4-FFF2-40B4-BE49-F238E27FC236}">
                <a16:creationId xmlns:a16="http://schemas.microsoft.com/office/drawing/2014/main" id="{370DC3B9-FD0D-41BE-AF12-33C66A97ADC8}"/>
              </a:ext>
            </a:extLst>
          </p:cNvPr>
          <p:cNvSpPr txBox="1"/>
          <p:nvPr/>
        </p:nvSpPr>
        <p:spPr>
          <a:xfrm>
            <a:off x="1918248" y="1255249"/>
            <a:ext cx="1493679" cy="307777"/>
          </a:xfrm>
          <a:prstGeom prst="rect">
            <a:avLst/>
          </a:prstGeom>
          <a:noFill/>
        </p:spPr>
        <p:txBody>
          <a:bodyPr wrap="none" rtlCol="0">
            <a:spAutoFit/>
          </a:bodyPr>
          <a:lstStyle/>
          <a:p>
            <a:r>
              <a:rPr lang="de-DE" sz="1400" i="1" dirty="0"/>
              <a:t>Mathieu </a:t>
            </a:r>
            <a:r>
              <a:rPr lang="de-DE" sz="1400" i="1" dirty="0" err="1"/>
              <a:t>Goutelle</a:t>
            </a:r>
            <a:endParaRPr lang="en-US" sz="1400" i="1" dirty="0"/>
          </a:p>
        </p:txBody>
      </p:sp>
      <p:sp>
        <p:nvSpPr>
          <p:cNvPr id="13" name="Textfeld 12">
            <a:extLst>
              <a:ext uri="{FF2B5EF4-FFF2-40B4-BE49-F238E27FC236}">
                <a16:creationId xmlns:a16="http://schemas.microsoft.com/office/drawing/2014/main" id="{7F7CF97A-4157-4A1C-8A1D-1AD87F3D2A0F}"/>
              </a:ext>
            </a:extLst>
          </p:cNvPr>
          <p:cNvSpPr txBox="1"/>
          <p:nvPr/>
        </p:nvSpPr>
        <p:spPr>
          <a:xfrm>
            <a:off x="2967645" y="1658556"/>
            <a:ext cx="1630575" cy="307777"/>
          </a:xfrm>
          <a:prstGeom prst="rect">
            <a:avLst/>
          </a:prstGeom>
          <a:noFill/>
        </p:spPr>
        <p:txBody>
          <a:bodyPr wrap="none" rtlCol="0">
            <a:spAutoFit/>
          </a:bodyPr>
          <a:lstStyle>
            <a:defPPr>
              <a:defRPr lang="en-US"/>
            </a:defPPr>
            <a:lvl1pPr>
              <a:defRPr sz="1400" i="1"/>
            </a:lvl1pPr>
          </a:lstStyle>
          <a:p>
            <a:r>
              <a:rPr lang="de-DE" dirty="0"/>
              <a:t>Guillaume </a:t>
            </a:r>
            <a:r>
              <a:rPr lang="de-DE" dirty="0" err="1"/>
              <a:t>Cessieux</a:t>
            </a:r>
            <a:endParaRPr lang="en-US" dirty="0"/>
          </a:p>
        </p:txBody>
      </p:sp>
      <p:sp>
        <p:nvSpPr>
          <p:cNvPr id="14" name="Textfeld 13">
            <a:extLst>
              <a:ext uri="{FF2B5EF4-FFF2-40B4-BE49-F238E27FC236}">
                <a16:creationId xmlns:a16="http://schemas.microsoft.com/office/drawing/2014/main" id="{025B0567-1748-4457-9CBB-6D7603B46E0A}"/>
              </a:ext>
            </a:extLst>
          </p:cNvPr>
          <p:cNvSpPr txBox="1"/>
          <p:nvPr/>
        </p:nvSpPr>
        <p:spPr>
          <a:xfrm>
            <a:off x="4321324" y="1274051"/>
            <a:ext cx="1095428" cy="307777"/>
          </a:xfrm>
          <a:prstGeom prst="rect">
            <a:avLst/>
          </a:prstGeom>
          <a:noFill/>
        </p:spPr>
        <p:txBody>
          <a:bodyPr wrap="none" rtlCol="0">
            <a:spAutoFit/>
          </a:bodyPr>
          <a:lstStyle>
            <a:defPPr>
              <a:defRPr lang="en-US"/>
            </a:defPPr>
            <a:lvl1pPr>
              <a:defRPr sz="1400" i="1"/>
            </a:lvl1pPr>
          </a:lstStyle>
          <a:p>
            <a:r>
              <a:rPr lang="de-DE" dirty="0"/>
              <a:t>Bruno Hoeft</a:t>
            </a:r>
            <a:endParaRPr lang="en-US" dirty="0"/>
          </a:p>
        </p:txBody>
      </p:sp>
      <p:sp>
        <p:nvSpPr>
          <p:cNvPr id="15" name="Textfeld 14">
            <a:extLst>
              <a:ext uri="{FF2B5EF4-FFF2-40B4-BE49-F238E27FC236}">
                <a16:creationId xmlns:a16="http://schemas.microsoft.com/office/drawing/2014/main" id="{27749905-A7BA-41A3-9B5B-142E53224D8F}"/>
              </a:ext>
            </a:extLst>
          </p:cNvPr>
          <p:cNvSpPr txBox="1"/>
          <p:nvPr/>
        </p:nvSpPr>
        <p:spPr>
          <a:xfrm>
            <a:off x="1905005" y="1415992"/>
            <a:ext cx="3973287" cy="400110"/>
          </a:xfrm>
          <a:prstGeom prst="rect">
            <a:avLst/>
          </a:prstGeom>
          <a:noFill/>
        </p:spPr>
        <p:txBody>
          <a:bodyPr wrap="square" rtlCol="0">
            <a:spAutoFit/>
          </a:bodyPr>
          <a:lstStyle/>
          <a:p>
            <a:r>
              <a:rPr lang="de-DE" sz="2000" b="1" dirty="0"/>
              <a:t>2006    -    2008    -    2012    -    2015</a:t>
            </a:r>
            <a:endParaRPr lang="en-US" sz="2000" b="1" dirty="0"/>
          </a:p>
        </p:txBody>
      </p:sp>
      <p:sp>
        <p:nvSpPr>
          <p:cNvPr id="16" name="Textfeld 15">
            <a:extLst>
              <a:ext uri="{FF2B5EF4-FFF2-40B4-BE49-F238E27FC236}">
                <a16:creationId xmlns:a16="http://schemas.microsoft.com/office/drawing/2014/main" id="{0DECDC52-6D01-4787-9296-ACA6AA26F116}"/>
              </a:ext>
            </a:extLst>
          </p:cNvPr>
          <p:cNvSpPr txBox="1"/>
          <p:nvPr/>
        </p:nvSpPr>
        <p:spPr>
          <a:xfrm>
            <a:off x="838201" y="1440757"/>
            <a:ext cx="1218384" cy="369332"/>
          </a:xfrm>
          <a:prstGeom prst="rect">
            <a:avLst/>
          </a:prstGeom>
          <a:noFill/>
        </p:spPr>
        <p:txBody>
          <a:bodyPr wrap="square" rtlCol="0">
            <a:spAutoFit/>
          </a:bodyPr>
          <a:lstStyle/>
          <a:p>
            <a:r>
              <a:rPr lang="de-DE" b="1" dirty="0"/>
              <a:t>Manager:</a:t>
            </a:r>
            <a:endParaRPr lang="en-US" b="1" dirty="0"/>
          </a:p>
        </p:txBody>
      </p:sp>
      <p:sp>
        <p:nvSpPr>
          <p:cNvPr id="10" name="Inhaltsplatzhalter 2">
            <a:extLst>
              <a:ext uri="{FF2B5EF4-FFF2-40B4-BE49-F238E27FC236}">
                <a16:creationId xmlns:a16="http://schemas.microsoft.com/office/drawing/2014/main" id="{01AEAB32-1AB2-41EB-8A36-A36EBDB7E9E3}"/>
              </a:ext>
            </a:extLst>
          </p:cNvPr>
          <p:cNvSpPr txBox="1">
            <a:spLocks/>
          </p:cNvSpPr>
          <p:nvPr/>
        </p:nvSpPr>
        <p:spPr>
          <a:xfrm>
            <a:off x="5257006" y="1962153"/>
            <a:ext cx="6151224" cy="10069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2005 Roberto Sabatino </a:t>
            </a:r>
            <a:r>
              <a:rPr lang="de-DE" dirty="0" err="1"/>
              <a:t>first</a:t>
            </a:r>
            <a:r>
              <a:rPr lang="de-DE" dirty="0"/>
              <a:t> </a:t>
            </a:r>
            <a:r>
              <a:rPr lang="de-DE" dirty="0" err="1"/>
              <a:t>sketch</a:t>
            </a:r>
            <a:endParaRPr lang="de-DE" dirty="0"/>
          </a:p>
          <a:p>
            <a:pPr lvl="2"/>
            <a:r>
              <a:rPr lang="de-DE" dirty="0" err="1"/>
              <a:t>Centralised</a:t>
            </a:r>
            <a:r>
              <a:rPr lang="de-DE" dirty="0"/>
              <a:t> </a:t>
            </a:r>
            <a:r>
              <a:rPr lang="de-DE" dirty="0" err="1"/>
              <a:t>model</a:t>
            </a:r>
            <a:endParaRPr lang="de-DE" dirty="0"/>
          </a:p>
          <a:p>
            <a:pPr lvl="2"/>
            <a:r>
              <a:rPr lang="de-DE" dirty="0"/>
              <a:t>LHC NOC </a:t>
            </a:r>
            <a:r>
              <a:rPr lang="de-DE" dirty="0" err="1"/>
              <a:t>resides</a:t>
            </a:r>
            <a:r>
              <a:rPr lang="de-DE" dirty="0"/>
              <a:t> in </a:t>
            </a:r>
            <a:r>
              <a:rPr lang="de-DE" dirty="0" err="1"/>
              <a:t>Géant</a:t>
            </a:r>
            <a:r>
              <a:rPr lang="de-DE" dirty="0"/>
              <a:t> </a:t>
            </a:r>
            <a:r>
              <a:rPr lang="de-DE" dirty="0">
                <a:sym typeface="Wingdings" panose="05000000000000000000" pitchFamily="2" charset="2"/>
              </a:rPr>
              <a:t> </a:t>
            </a:r>
            <a:r>
              <a:rPr lang="de-DE" dirty="0" err="1">
                <a:sym typeface="Wingdings" panose="05000000000000000000" pitchFamily="2" charset="2"/>
              </a:rPr>
              <a:t>solves</a:t>
            </a:r>
            <a:r>
              <a:rPr lang="de-DE" dirty="0">
                <a:sym typeface="Wingdings" panose="05000000000000000000" pitchFamily="2" charset="2"/>
              </a:rPr>
              <a:t> ASN and </a:t>
            </a:r>
            <a:r>
              <a:rPr lang="de-DE" dirty="0" err="1">
                <a:sym typeface="Wingdings" panose="05000000000000000000" pitchFamily="2" charset="2"/>
              </a:rPr>
              <a:t>routing</a:t>
            </a:r>
            <a:r>
              <a:rPr lang="de-DE" dirty="0">
                <a:sym typeface="Wingdings" panose="05000000000000000000" pitchFamily="2" charset="2"/>
              </a:rPr>
              <a:t> </a:t>
            </a:r>
            <a:r>
              <a:rPr lang="de-DE" dirty="0" err="1">
                <a:sym typeface="Wingdings" panose="05000000000000000000" pitchFamily="2" charset="2"/>
              </a:rPr>
              <a:t>issues</a:t>
            </a:r>
            <a:endParaRPr lang="de-DE" dirty="0"/>
          </a:p>
          <a:p>
            <a:pPr lvl="2"/>
            <a:endParaRPr lang="de-DE" dirty="0"/>
          </a:p>
        </p:txBody>
      </p:sp>
      <p:sp>
        <p:nvSpPr>
          <p:cNvPr id="11" name="Inhaltsplatzhalter 2">
            <a:extLst>
              <a:ext uri="{FF2B5EF4-FFF2-40B4-BE49-F238E27FC236}">
                <a16:creationId xmlns:a16="http://schemas.microsoft.com/office/drawing/2014/main" id="{B6310076-49DB-42BE-8728-E6B79FB6FEC6}"/>
              </a:ext>
            </a:extLst>
          </p:cNvPr>
          <p:cNvSpPr txBox="1">
            <a:spLocks/>
          </p:cNvSpPr>
          <p:nvPr/>
        </p:nvSpPr>
        <p:spPr>
          <a:xfrm>
            <a:off x="5257006" y="5254369"/>
            <a:ext cx="6151224" cy="762000"/>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sym typeface="Wingdings" panose="05000000000000000000" pitchFamily="2" charset="2"/>
              </a:rPr>
              <a:t>2012 Bruno Hoeft</a:t>
            </a:r>
          </a:p>
          <a:p>
            <a:pPr lvl="2"/>
            <a:r>
              <a:rPr lang="de-DE" dirty="0">
                <a:sym typeface="Wingdings" panose="05000000000000000000" pitchFamily="2" charset="2"/>
              </a:rPr>
              <a:t>Tests of </a:t>
            </a:r>
            <a:r>
              <a:rPr lang="de-DE" dirty="0" err="1">
                <a:sym typeface="Wingdings" panose="05000000000000000000" pitchFamily="2" charset="2"/>
              </a:rPr>
              <a:t>backup</a:t>
            </a:r>
            <a:r>
              <a:rPr lang="de-DE" dirty="0">
                <a:sym typeface="Wingdings" panose="05000000000000000000" pitchFamily="2" charset="2"/>
              </a:rPr>
              <a:t> links</a:t>
            </a:r>
          </a:p>
          <a:p>
            <a:pPr lvl="2"/>
            <a:r>
              <a:rPr lang="de-DE" dirty="0" err="1"/>
              <a:t>Mature</a:t>
            </a:r>
            <a:r>
              <a:rPr lang="de-DE" dirty="0"/>
              <a:t> </a:t>
            </a:r>
            <a:r>
              <a:rPr lang="de-DE" dirty="0" err="1"/>
              <a:t>ticketing</a:t>
            </a:r>
            <a:r>
              <a:rPr lang="de-DE" dirty="0"/>
              <a:t> </a:t>
            </a:r>
            <a:r>
              <a:rPr lang="de-DE" dirty="0" err="1"/>
              <a:t>system</a:t>
            </a:r>
            <a:r>
              <a:rPr lang="de-DE" dirty="0"/>
              <a:t> </a:t>
            </a:r>
            <a:r>
              <a:rPr lang="de-DE" dirty="0">
                <a:sym typeface="Wingdings" panose="05000000000000000000" pitchFamily="2" charset="2"/>
              </a:rPr>
              <a:t> GGUS</a:t>
            </a:r>
          </a:p>
          <a:p>
            <a:pPr lvl="2"/>
            <a:endParaRPr lang="de-DE" dirty="0"/>
          </a:p>
          <a:p>
            <a:pPr lvl="2"/>
            <a:endParaRPr lang="de-DE" dirty="0"/>
          </a:p>
        </p:txBody>
      </p:sp>
      <p:sp>
        <p:nvSpPr>
          <p:cNvPr id="17" name="Inhaltsplatzhalter 2">
            <a:extLst>
              <a:ext uri="{FF2B5EF4-FFF2-40B4-BE49-F238E27FC236}">
                <a16:creationId xmlns:a16="http://schemas.microsoft.com/office/drawing/2014/main" id="{10CB5DAA-5FB7-4CCE-B23E-46DBF9E5EA23}"/>
              </a:ext>
            </a:extLst>
          </p:cNvPr>
          <p:cNvSpPr txBox="1">
            <a:spLocks/>
          </p:cNvSpPr>
          <p:nvPr/>
        </p:nvSpPr>
        <p:spPr>
          <a:xfrm>
            <a:off x="5257006" y="3786851"/>
            <a:ext cx="6151224" cy="1402207"/>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2008 Guillaume </a:t>
            </a:r>
            <a:r>
              <a:rPr lang="de-DE" dirty="0" err="1"/>
              <a:t>Cessieux</a:t>
            </a:r>
            <a:r>
              <a:rPr lang="de-DE" dirty="0"/>
              <a:t> (</a:t>
            </a:r>
            <a:r>
              <a:rPr lang="en-US" dirty="0"/>
              <a:t>EGEE-II,SA2)</a:t>
            </a:r>
            <a:endParaRPr lang="de-DE" dirty="0"/>
          </a:p>
          <a:p>
            <a:pPr lvl="2"/>
            <a:r>
              <a:rPr lang="de-DE" dirty="0"/>
              <a:t>Operational </a:t>
            </a:r>
            <a:r>
              <a:rPr lang="de-DE" dirty="0" err="1"/>
              <a:t>procedures</a:t>
            </a:r>
            <a:r>
              <a:rPr lang="de-DE" dirty="0"/>
              <a:t>  of </a:t>
            </a:r>
            <a:r>
              <a:rPr lang="de-DE" dirty="0" err="1"/>
              <a:t>each</a:t>
            </a:r>
            <a:r>
              <a:rPr lang="de-DE" dirty="0"/>
              <a:t> </a:t>
            </a:r>
            <a:r>
              <a:rPr lang="de-DE" dirty="0" err="1"/>
              <a:t>site</a:t>
            </a:r>
            <a:br>
              <a:rPr lang="de-DE" dirty="0"/>
            </a:br>
            <a:r>
              <a:rPr lang="de-DE" dirty="0" err="1"/>
              <a:t>identifying</a:t>
            </a:r>
            <a:r>
              <a:rPr lang="de-DE" dirty="0"/>
              <a:t> </a:t>
            </a:r>
            <a:r>
              <a:rPr lang="de-DE" dirty="0" err="1"/>
              <a:t>weak</a:t>
            </a:r>
            <a:r>
              <a:rPr lang="de-DE" dirty="0"/>
              <a:t> </a:t>
            </a:r>
            <a:r>
              <a:rPr lang="de-DE" dirty="0" err="1"/>
              <a:t>spots</a:t>
            </a:r>
            <a:r>
              <a:rPr lang="de-DE" dirty="0"/>
              <a:t> (</a:t>
            </a:r>
            <a:r>
              <a:rPr lang="de-DE" dirty="0" err="1"/>
              <a:t>unsupported</a:t>
            </a:r>
            <a:r>
              <a:rPr lang="de-DE" dirty="0"/>
              <a:t> time </a:t>
            </a:r>
            <a:r>
              <a:rPr lang="de-DE" dirty="0" err="1"/>
              <a:t>slots</a:t>
            </a:r>
            <a:r>
              <a:rPr lang="de-DE" dirty="0"/>
              <a:t>)</a:t>
            </a:r>
          </a:p>
          <a:p>
            <a:pPr lvl="2"/>
            <a:r>
              <a:rPr lang="de-DE" dirty="0" err="1">
                <a:sym typeface="Wingdings" panose="05000000000000000000" pitchFamily="2" charset="2"/>
              </a:rPr>
              <a:t>Include</a:t>
            </a:r>
            <a:r>
              <a:rPr lang="de-DE" dirty="0">
                <a:sym typeface="Wingdings" panose="05000000000000000000" pitchFamily="2" charset="2"/>
              </a:rPr>
              <a:t> </a:t>
            </a:r>
            <a:r>
              <a:rPr lang="de-DE" dirty="0" err="1">
                <a:sym typeface="Wingdings" panose="05000000000000000000" pitchFamily="2" charset="2"/>
              </a:rPr>
              <a:t>backup</a:t>
            </a:r>
            <a:r>
              <a:rPr lang="de-DE" dirty="0">
                <a:sym typeface="Wingdings" panose="05000000000000000000" pitchFamily="2" charset="2"/>
              </a:rPr>
              <a:t> links, incl. </a:t>
            </a:r>
            <a:r>
              <a:rPr lang="de-DE" dirty="0" err="1">
                <a:sym typeface="Wingdings" panose="05000000000000000000" pitchFamily="2" charset="2"/>
              </a:rPr>
              <a:t>site</a:t>
            </a:r>
            <a:r>
              <a:rPr lang="de-DE" dirty="0">
                <a:sym typeface="Wingdings" panose="05000000000000000000" pitchFamily="2" charset="2"/>
              </a:rPr>
              <a:t> </a:t>
            </a:r>
            <a:r>
              <a:rPr lang="de-DE" dirty="0" err="1">
                <a:sym typeface="Wingdings" panose="05000000000000000000" pitchFamily="2" charset="2"/>
              </a:rPr>
              <a:t>connection</a:t>
            </a:r>
            <a:r>
              <a:rPr lang="de-DE" dirty="0">
                <a:sym typeface="Wingdings" panose="05000000000000000000" pitchFamily="2" charset="2"/>
              </a:rPr>
              <a:t> between </a:t>
            </a:r>
            <a:r>
              <a:rPr lang="de-DE" dirty="0" err="1">
                <a:sym typeface="Wingdings" panose="05000000000000000000" pitchFamily="2" charset="2"/>
              </a:rPr>
              <a:t>backup</a:t>
            </a:r>
            <a:r>
              <a:rPr lang="de-DE" dirty="0">
                <a:sym typeface="Wingdings" panose="05000000000000000000" pitchFamily="2" charset="2"/>
              </a:rPr>
              <a:t> links</a:t>
            </a:r>
          </a:p>
          <a:p>
            <a:pPr lvl="2"/>
            <a:r>
              <a:rPr lang="de-DE" dirty="0">
                <a:sym typeface="Wingdings" panose="05000000000000000000" pitchFamily="2" charset="2"/>
              </a:rPr>
              <a:t>Operation of </a:t>
            </a:r>
            <a:r>
              <a:rPr lang="de-DE" dirty="0" err="1">
                <a:sym typeface="Wingdings" panose="05000000000000000000" pitchFamily="2" charset="2"/>
              </a:rPr>
              <a:t>both</a:t>
            </a:r>
            <a:r>
              <a:rPr lang="de-DE" dirty="0">
                <a:sym typeface="Wingdings" panose="05000000000000000000" pitchFamily="2" charset="2"/>
              </a:rPr>
              <a:t> layer-2 and layer-3 </a:t>
            </a:r>
            <a:r>
              <a:rPr lang="de-DE" dirty="0" err="1">
                <a:sym typeface="Wingdings" panose="05000000000000000000" pitchFamily="2" charset="2"/>
              </a:rPr>
              <a:t>part</a:t>
            </a:r>
            <a:r>
              <a:rPr lang="de-DE" dirty="0">
                <a:sym typeface="Wingdings" panose="05000000000000000000" pitchFamily="2" charset="2"/>
              </a:rPr>
              <a:t> of LHCOPN</a:t>
            </a:r>
          </a:p>
          <a:p>
            <a:pPr lvl="2"/>
            <a:endParaRPr lang="de-DE" dirty="0"/>
          </a:p>
          <a:p>
            <a:pPr lvl="2"/>
            <a:endParaRPr lang="de-DE" dirty="0"/>
          </a:p>
        </p:txBody>
      </p:sp>
      <p:sp>
        <p:nvSpPr>
          <p:cNvPr id="5" name="Rechteck 4">
            <a:extLst>
              <a:ext uri="{FF2B5EF4-FFF2-40B4-BE49-F238E27FC236}">
                <a16:creationId xmlns:a16="http://schemas.microsoft.com/office/drawing/2014/main" id="{E0B1CF2D-B398-447B-BEFB-BA600CEE8188}"/>
              </a:ext>
            </a:extLst>
          </p:cNvPr>
          <p:cNvSpPr/>
          <p:nvPr/>
        </p:nvSpPr>
        <p:spPr>
          <a:xfrm>
            <a:off x="838199" y="1274051"/>
            <a:ext cx="4963887" cy="68810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6191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up)">
                                      <p:cBhvr>
                                        <p:cTn id="10" dur="500"/>
                                        <p:tgtEl>
                                          <p:spTgt spid="3">
                                            <p:txEl>
                                              <p:pRg st="1" end="1"/>
                                            </p:txEl>
                                          </p:spTgt>
                                        </p:tgtEl>
                                      </p:cBhvr>
                                    </p:animEffec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ppt_w</p:attrName>
                                        </p:attrNameLst>
                                      </p:cBhvr>
                                      <p:tavLst>
                                        <p:tav tm="0">
                                          <p:val>
                                            <p:fltVal val="0"/>
                                          </p:val>
                                        </p:tav>
                                        <p:tav tm="100000">
                                          <p:val>
                                            <p:strVal val="#ppt_w"/>
                                          </p:val>
                                        </p:tav>
                                      </p:tavLst>
                                    </p:anim>
                                    <p:anim calcmode="lin" valueType="num">
                                      <p:cBhvr>
                                        <p:cTn id="21" dur="500" fill="hold"/>
                                        <p:tgtEl>
                                          <p:spTgt spid="12"/>
                                        </p:tgtEl>
                                        <p:attrNameLst>
                                          <p:attrName>ppt_h</p:attrName>
                                        </p:attrNameLst>
                                      </p:cBhvr>
                                      <p:tavLst>
                                        <p:tav tm="0">
                                          <p:val>
                                            <p:fltVal val="0"/>
                                          </p:val>
                                        </p:tav>
                                        <p:tav tm="100000">
                                          <p:val>
                                            <p:strVal val="#ppt_h"/>
                                          </p:val>
                                        </p:tav>
                                      </p:tavLst>
                                    </p:anim>
                                    <p:animEffect transition="in" filter="fade">
                                      <p:cBhvr>
                                        <p:cTn id="22" dur="500"/>
                                        <p:tgtEl>
                                          <p:spTgt spid="12"/>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up)">
                                      <p:cBhvr>
                                        <p:cTn id="33" dur="500"/>
                                        <p:tgtEl>
                                          <p:spTgt spid="17"/>
                                        </p:tgtEl>
                                      </p:cBhvr>
                                    </p:animEffect>
                                  </p:childTnLst>
                                </p:cTn>
                              </p:par>
                            </p:childTnLst>
                          </p:cTn>
                        </p:par>
                        <p:par>
                          <p:cTn id="34" fill="hold">
                            <p:stCondLst>
                              <p:cond delay="500"/>
                            </p:stCondLst>
                            <p:childTnLst>
                              <p:par>
                                <p:cTn id="35" presetID="53" presetClass="entr" presetSubtype="16"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up)">
                                      <p:cBhvr>
                                        <p:cTn id="44" dur="500"/>
                                        <p:tgtEl>
                                          <p:spTgt spid="11"/>
                                        </p:tgtEl>
                                      </p:cBhvr>
                                    </p:animEffect>
                                  </p:childTnLst>
                                </p:cTn>
                              </p:par>
                            </p:childTnLst>
                          </p:cTn>
                        </p:par>
                        <p:par>
                          <p:cTn id="45" fill="hold">
                            <p:stCondLst>
                              <p:cond delay="500"/>
                            </p:stCondLst>
                            <p:childTnLst>
                              <p:par>
                                <p:cTn id="46" presetID="53" presetClass="entr" presetSubtype="16"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2" grpId="0"/>
      <p:bldP spid="13" grpId="0"/>
      <p:bldP spid="14" grpId="0"/>
      <p:bldP spid="15" grpId="0"/>
      <p:bldP spid="16" grpId="0"/>
      <p:bldP spid="11" grpId="0"/>
      <p:bldP spid="17" grpId="0"/>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25491910-3023-489E-8D2F-FFF6F6937F0F}"/>
              </a:ext>
            </a:extLst>
          </p:cNvPr>
          <p:cNvSpPr>
            <a:spLocks noGrp="1"/>
          </p:cNvSpPr>
          <p:nvPr>
            <p:ph type="title"/>
          </p:nvPr>
        </p:nvSpPr>
        <p:spPr/>
        <p:txBody>
          <a:bodyPr/>
          <a:lstStyle/>
          <a:p>
            <a:pPr algn="ctr"/>
            <a:r>
              <a:rPr lang="en-US" dirty="0"/>
              <a:t>Evolvement – </a:t>
            </a:r>
            <a:br>
              <a:rPr lang="en-US" dirty="0"/>
            </a:br>
            <a:r>
              <a:rPr lang="en-US" dirty="0"/>
              <a:t>bandwidth + additional sites</a:t>
            </a:r>
          </a:p>
        </p:txBody>
      </p:sp>
      <p:sp>
        <p:nvSpPr>
          <p:cNvPr id="6" name="Textplatzhalter 5">
            <a:extLst>
              <a:ext uri="{FF2B5EF4-FFF2-40B4-BE49-F238E27FC236}">
                <a16:creationId xmlns:a16="http://schemas.microsoft.com/office/drawing/2014/main" id="{6FA74EAE-4FD5-46BB-97B8-5A3D2FBE0AD0}"/>
              </a:ext>
            </a:extLst>
          </p:cNvPr>
          <p:cNvSpPr>
            <a:spLocks noGrp="1"/>
          </p:cNvSpPr>
          <p:nvPr>
            <p:ph type="body" idx="1"/>
          </p:nvPr>
        </p:nvSpPr>
        <p:spPr/>
        <p:txBody>
          <a:bodyPr/>
          <a:lstStyle/>
          <a:p>
            <a:endParaRPr lang="en-US"/>
          </a:p>
        </p:txBody>
      </p:sp>
      <p:sp>
        <p:nvSpPr>
          <p:cNvPr id="4" name="Foliennummernplatzhalter 3">
            <a:extLst>
              <a:ext uri="{FF2B5EF4-FFF2-40B4-BE49-F238E27FC236}">
                <a16:creationId xmlns:a16="http://schemas.microsoft.com/office/drawing/2014/main" id="{A16524CE-A7B5-4163-8600-14B62ED44AE5}"/>
              </a:ext>
            </a:extLst>
          </p:cNvPr>
          <p:cNvSpPr>
            <a:spLocks noGrp="1"/>
          </p:cNvSpPr>
          <p:nvPr>
            <p:ph type="sldNum" sz="quarter" idx="4"/>
          </p:nvPr>
        </p:nvSpPr>
        <p:spPr/>
        <p:txBody>
          <a:bodyPr/>
          <a:lstStyle/>
          <a:p>
            <a:endParaRPr lang="en-US" dirty="0"/>
          </a:p>
        </p:txBody>
      </p:sp>
    </p:spTree>
    <p:extLst>
      <p:ext uri="{BB962C8B-B14F-4D97-AF65-F5344CB8AC3E}">
        <p14:creationId xmlns:p14="http://schemas.microsoft.com/office/powerpoint/2010/main" val="24497956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97B2AADC-9F68-4E6D-80E1-E72F00DA3E4E}"/>
              </a:ext>
            </a:extLst>
          </p:cNvPr>
          <p:cNvGrpSpPr/>
          <p:nvPr/>
        </p:nvGrpSpPr>
        <p:grpSpPr>
          <a:xfrm>
            <a:off x="6496334" y="2755262"/>
            <a:ext cx="4765018" cy="3580888"/>
            <a:chOff x="6496334" y="2755262"/>
            <a:chExt cx="4765018" cy="3580888"/>
          </a:xfrm>
        </p:grpSpPr>
        <p:grpSp>
          <p:nvGrpSpPr>
            <p:cNvPr id="11" name="Gruppieren 10">
              <a:extLst>
                <a:ext uri="{FF2B5EF4-FFF2-40B4-BE49-F238E27FC236}">
                  <a16:creationId xmlns:a16="http://schemas.microsoft.com/office/drawing/2014/main" id="{528F2A03-3720-4C4E-A852-ADB0D1D6D57E}"/>
                </a:ext>
              </a:extLst>
            </p:cNvPr>
            <p:cNvGrpSpPr/>
            <p:nvPr/>
          </p:nvGrpSpPr>
          <p:grpSpPr>
            <a:xfrm>
              <a:off x="6496334" y="2755262"/>
              <a:ext cx="4765018" cy="3580888"/>
              <a:chOff x="6496334" y="2755262"/>
              <a:chExt cx="4765018" cy="3580888"/>
            </a:xfrm>
          </p:grpSpPr>
          <p:pic>
            <p:nvPicPr>
              <p:cNvPr id="6" name="Grafik 5">
                <a:extLst>
                  <a:ext uri="{FF2B5EF4-FFF2-40B4-BE49-F238E27FC236}">
                    <a16:creationId xmlns:a16="http://schemas.microsoft.com/office/drawing/2014/main" id="{CD5DE48A-5FB1-4D18-B3F1-B3FAF8F037A8}"/>
                  </a:ext>
                </a:extLst>
              </p:cNvPr>
              <p:cNvPicPr>
                <a:picLocks noChangeAspect="1"/>
              </p:cNvPicPr>
              <p:nvPr/>
            </p:nvPicPr>
            <p:blipFill>
              <a:blip r:embed="rId2"/>
              <a:stretch>
                <a:fillRect/>
              </a:stretch>
            </p:blipFill>
            <p:spPr>
              <a:xfrm>
                <a:off x="6496334" y="2755262"/>
                <a:ext cx="4646648" cy="3427173"/>
              </a:xfrm>
              <a:prstGeom prst="rect">
                <a:avLst/>
              </a:prstGeom>
            </p:spPr>
          </p:pic>
          <p:sp>
            <p:nvSpPr>
              <p:cNvPr id="5" name="Textfeld 4">
                <a:extLst>
                  <a:ext uri="{FF2B5EF4-FFF2-40B4-BE49-F238E27FC236}">
                    <a16:creationId xmlns:a16="http://schemas.microsoft.com/office/drawing/2014/main" id="{4AD91637-2A2E-4AAD-B5AB-019B45B98CBA}"/>
                  </a:ext>
                </a:extLst>
              </p:cNvPr>
              <p:cNvSpPr txBox="1"/>
              <p:nvPr/>
            </p:nvSpPr>
            <p:spPr>
              <a:xfrm>
                <a:off x="9638988" y="5812930"/>
                <a:ext cx="1622364" cy="523220"/>
              </a:xfrm>
              <a:prstGeom prst="rect">
                <a:avLst/>
              </a:prstGeom>
              <a:noFill/>
            </p:spPr>
            <p:txBody>
              <a:bodyPr wrap="square" rtlCol="0">
                <a:spAutoFit/>
              </a:bodyPr>
              <a:lstStyle/>
              <a:p>
                <a:r>
                  <a:rPr lang="de-DE" sz="2800" b="1" dirty="0"/>
                  <a:t>2005/6/7</a:t>
                </a:r>
                <a:endParaRPr lang="en-US" sz="2800" b="1" dirty="0"/>
              </a:p>
            </p:txBody>
          </p:sp>
        </p:grpSp>
        <p:sp>
          <p:nvSpPr>
            <p:cNvPr id="18" name="Rechteck 17">
              <a:extLst>
                <a:ext uri="{FF2B5EF4-FFF2-40B4-BE49-F238E27FC236}">
                  <a16:creationId xmlns:a16="http://schemas.microsoft.com/office/drawing/2014/main" id="{4FC44684-4F55-4514-B057-3BA01000439A}"/>
                </a:ext>
              </a:extLst>
            </p:cNvPr>
            <p:cNvSpPr/>
            <p:nvPr/>
          </p:nvSpPr>
          <p:spPr>
            <a:xfrm>
              <a:off x="8630863" y="5268507"/>
              <a:ext cx="349363" cy="73212"/>
            </a:xfrm>
            <a:prstGeom prst="rect">
              <a:avLst/>
            </a:prstGeom>
            <a:solidFill>
              <a:srgbClr val="CABA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feld 16">
              <a:extLst>
                <a:ext uri="{FF2B5EF4-FFF2-40B4-BE49-F238E27FC236}">
                  <a16:creationId xmlns:a16="http://schemas.microsoft.com/office/drawing/2014/main" id="{B74C6609-1516-4F81-81FC-9B0AC9BE4FB0}"/>
                </a:ext>
              </a:extLst>
            </p:cNvPr>
            <p:cNvSpPr txBox="1"/>
            <p:nvPr/>
          </p:nvSpPr>
          <p:spPr>
            <a:xfrm>
              <a:off x="8627867" y="5253718"/>
              <a:ext cx="368691" cy="104775"/>
            </a:xfrm>
            <a:prstGeom prst="rect">
              <a:avLst/>
            </a:prstGeom>
            <a:solidFill>
              <a:srgbClr val="6232C2">
                <a:alpha val="38000"/>
              </a:srgbClr>
            </a:solidFill>
          </p:spPr>
          <p:txBody>
            <a:bodyPr wrap="none" lIns="0" tIns="0" rIns="0" bIns="0" rtlCol="0">
              <a:normAutofit fontScale="77500" lnSpcReduction="20000"/>
            </a:bodyPr>
            <a:lstStyle/>
            <a:p>
              <a:pPr>
                <a:lnSpc>
                  <a:spcPts val="840"/>
                </a:lnSpc>
              </a:pPr>
              <a:r>
                <a:rPr lang="en-US" sz="1050" b="1" dirty="0"/>
                <a:t>DE-KIT</a:t>
              </a:r>
            </a:p>
          </p:txBody>
        </p:sp>
      </p:grpSp>
      <p:sp>
        <p:nvSpPr>
          <p:cNvPr id="2" name="Titel 1">
            <a:extLst>
              <a:ext uri="{FF2B5EF4-FFF2-40B4-BE49-F238E27FC236}">
                <a16:creationId xmlns:a16="http://schemas.microsoft.com/office/drawing/2014/main" id="{9877F844-868B-48DC-9A63-8B076C581A0E}"/>
              </a:ext>
            </a:extLst>
          </p:cNvPr>
          <p:cNvSpPr>
            <a:spLocks noGrp="1"/>
          </p:cNvSpPr>
          <p:nvPr>
            <p:ph type="title"/>
          </p:nvPr>
        </p:nvSpPr>
        <p:spPr/>
        <p:txBody>
          <a:bodyPr/>
          <a:lstStyle/>
          <a:p>
            <a:r>
              <a:rPr lang="de-DE" dirty="0"/>
              <a:t>T1 1Gb Uplink </a:t>
            </a:r>
            <a:r>
              <a:rPr lang="de-DE" dirty="0" err="1"/>
              <a:t>to</a:t>
            </a:r>
            <a:r>
              <a:rPr lang="de-DE" dirty="0"/>
              <a:t> CERN</a:t>
            </a:r>
            <a:endParaRPr lang="en-US" dirty="0"/>
          </a:p>
        </p:txBody>
      </p:sp>
      <p:sp>
        <p:nvSpPr>
          <p:cNvPr id="3" name="Inhaltsplatzhalter 2">
            <a:extLst>
              <a:ext uri="{FF2B5EF4-FFF2-40B4-BE49-F238E27FC236}">
                <a16:creationId xmlns:a16="http://schemas.microsoft.com/office/drawing/2014/main" id="{69835731-047C-4065-9000-19707DBD5E68}"/>
              </a:ext>
            </a:extLst>
          </p:cNvPr>
          <p:cNvSpPr>
            <a:spLocks noGrp="1"/>
          </p:cNvSpPr>
          <p:nvPr>
            <p:ph idx="1"/>
          </p:nvPr>
        </p:nvSpPr>
        <p:spPr>
          <a:xfrm>
            <a:off x="1045971" y="1489192"/>
            <a:ext cx="10410877" cy="971157"/>
          </a:xfrm>
        </p:spPr>
        <p:txBody>
          <a:bodyPr>
            <a:normAutofit fontScale="85000" lnSpcReduction="10000"/>
          </a:bodyPr>
          <a:lstStyle/>
          <a:p>
            <a:r>
              <a:rPr lang="de-DE" dirty="0"/>
              <a:t>10Gbps Uplinks </a:t>
            </a:r>
            <a:r>
              <a:rPr lang="de-DE" dirty="0">
                <a:sym typeface="Wingdings" panose="05000000000000000000" pitchFamily="2" charset="2"/>
              </a:rPr>
              <a:t></a:t>
            </a:r>
            <a:r>
              <a:rPr lang="de-DE" dirty="0"/>
              <a:t> </a:t>
            </a:r>
            <a:r>
              <a:rPr lang="de-DE" dirty="0" err="1"/>
              <a:t>for</a:t>
            </a:r>
            <a:r>
              <a:rPr lang="de-DE" dirty="0"/>
              <a:t> the </a:t>
            </a:r>
            <a:r>
              <a:rPr lang="de-DE" dirty="0" err="1"/>
              <a:t>expected</a:t>
            </a:r>
            <a:r>
              <a:rPr lang="de-DE" dirty="0"/>
              <a:t> </a:t>
            </a:r>
            <a:r>
              <a:rPr lang="de-DE" dirty="0" err="1"/>
              <a:t>raw</a:t>
            </a:r>
            <a:r>
              <a:rPr lang="de-DE" dirty="0"/>
              <a:t> </a:t>
            </a:r>
            <a:r>
              <a:rPr lang="de-DE" dirty="0" err="1"/>
              <a:t>data</a:t>
            </a:r>
            <a:r>
              <a:rPr lang="de-DE" dirty="0"/>
              <a:t> </a:t>
            </a:r>
            <a:r>
              <a:rPr lang="de-DE" dirty="0" err="1"/>
              <a:t>traffic</a:t>
            </a:r>
            <a:r>
              <a:rPr lang="de-DE" dirty="0"/>
              <a:t> </a:t>
            </a:r>
            <a:r>
              <a:rPr lang="de-DE" dirty="0" err="1"/>
              <a:t>load</a:t>
            </a:r>
            <a:r>
              <a:rPr lang="de-DE" dirty="0"/>
              <a:t> </a:t>
            </a:r>
            <a:r>
              <a:rPr lang="de-DE" dirty="0" err="1"/>
              <a:t>from</a:t>
            </a:r>
            <a:r>
              <a:rPr lang="de-DE" dirty="0"/>
              <a:t> Tier-0 </a:t>
            </a:r>
            <a:r>
              <a:rPr lang="de-DE" dirty="0" err="1"/>
              <a:t>to</a:t>
            </a:r>
            <a:r>
              <a:rPr lang="de-DE" dirty="0"/>
              <a:t> Tier-1</a:t>
            </a:r>
          </a:p>
          <a:p>
            <a:r>
              <a:rPr lang="de-DE" dirty="0"/>
              <a:t>Upgrade </a:t>
            </a:r>
            <a:r>
              <a:rPr lang="de-DE" dirty="0" err="1"/>
              <a:t>process</a:t>
            </a:r>
            <a:r>
              <a:rPr lang="de-DE" dirty="0"/>
              <a:t> of Tier-1s </a:t>
            </a:r>
            <a:r>
              <a:rPr lang="de-DE" dirty="0" err="1"/>
              <a:t>to</a:t>
            </a:r>
            <a:r>
              <a:rPr lang="de-DE" dirty="0"/>
              <a:t> Tier-0 </a:t>
            </a:r>
            <a:r>
              <a:rPr lang="de-DE" dirty="0" err="1"/>
              <a:t>to</a:t>
            </a:r>
            <a:r>
              <a:rPr lang="de-DE" dirty="0"/>
              <a:t> </a:t>
            </a:r>
            <a:r>
              <a:rPr lang="de-DE" b="1" dirty="0"/>
              <a:t>10Gbps</a:t>
            </a:r>
            <a:r>
              <a:rPr lang="de-DE" dirty="0"/>
              <a:t> LHCOPN </a:t>
            </a:r>
            <a:r>
              <a:rPr lang="de-DE" dirty="0" err="1"/>
              <a:t>took</a:t>
            </a:r>
            <a:r>
              <a:rPr lang="de-DE" dirty="0"/>
              <a:t> </a:t>
            </a:r>
            <a:r>
              <a:rPr lang="de-DE" dirty="0" err="1"/>
              <a:t>till</a:t>
            </a:r>
            <a:r>
              <a:rPr lang="de-DE" dirty="0"/>
              <a:t> </a:t>
            </a:r>
            <a:r>
              <a:rPr lang="de-DE" b="1" dirty="0"/>
              <a:t>2008</a:t>
            </a:r>
          </a:p>
        </p:txBody>
      </p:sp>
      <p:sp>
        <p:nvSpPr>
          <p:cNvPr id="12" name="Inhaltsplatzhalter 2">
            <a:extLst>
              <a:ext uri="{FF2B5EF4-FFF2-40B4-BE49-F238E27FC236}">
                <a16:creationId xmlns:a16="http://schemas.microsoft.com/office/drawing/2014/main" id="{941FFCE4-EC0F-40B4-8BDF-FB5B7F7E50B7}"/>
              </a:ext>
            </a:extLst>
          </p:cNvPr>
          <p:cNvSpPr txBox="1">
            <a:spLocks/>
          </p:cNvSpPr>
          <p:nvPr/>
        </p:nvSpPr>
        <p:spPr>
          <a:xfrm>
            <a:off x="595627" y="4883229"/>
            <a:ext cx="10410877" cy="668741"/>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e-DE" dirty="0" err="1"/>
              <a:t>transit</a:t>
            </a:r>
            <a:r>
              <a:rPr lang="de-DE" dirty="0"/>
              <a:t> of Tier-1s </a:t>
            </a:r>
            <a:r>
              <a:rPr lang="de-DE" dirty="0" err="1"/>
              <a:t>through</a:t>
            </a:r>
            <a:r>
              <a:rPr lang="de-DE" dirty="0"/>
              <a:t> </a:t>
            </a:r>
            <a:r>
              <a:rPr lang="de-DE" dirty="0" err="1"/>
              <a:t>direct</a:t>
            </a:r>
            <a:r>
              <a:rPr lang="de-DE" dirty="0"/>
              <a:t> Tier-1 links:</a:t>
            </a:r>
          </a:p>
          <a:p>
            <a:pPr lvl="2"/>
            <a:r>
              <a:rPr lang="de-DE" dirty="0"/>
              <a:t>e.g. SARA, CNAF, IN2P3 </a:t>
            </a:r>
            <a:r>
              <a:rPr lang="de-DE" dirty="0" err="1"/>
              <a:t>through</a:t>
            </a:r>
            <a:r>
              <a:rPr lang="de-DE" dirty="0"/>
              <a:t> DE-KIT</a:t>
            </a:r>
          </a:p>
        </p:txBody>
      </p:sp>
      <p:sp>
        <p:nvSpPr>
          <p:cNvPr id="13" name="Inhaltsplatzhalter 2">
            <a:extLst>
              <a:ext uri="{FF2B5EF4-FFF2-40B4-BE49-F238E27FC236}">
                <a16:creationId xmlns:a16="http://schemas.microsoft.com/office/drawing/2014/main" id="{C9E9507F-1F9A-4B3F-B0CD-81FB21AB1D35}"/>
              </a:ext>
            </a:extLst>
          </p:cNvPr>
          <p:cNvSpPr txBox="1">
            <a:spLocks/>
          </p:cNvSpPr>
          <p:nvPr/>
        </p:nvSpPr>
        <p:spPr>
          <a:xfrm>
            <a:off x="1045970" y="2404567"/>
            <a:ext cx="10410877" cy="1475293"/>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err="1"/>
              <a:t>Crossborder</a:t>
            </a:r>
            <a:r>
              <a:rPr lang="de-DE" dirty="0"/>
              <a:t> </a:t>
            </a:r>
            <a:r>
              <a:rPr lang="de-DE" dirty="0" err="1"/>
              <a:t>connections</a:t>
            </a:r>
            <a:r>
              <a:rPr lang="de-DE" dirty="0"/>
              <a:t> </a:t>
            </a:r>
            <a:r>
              <a:rPr lang="de-DE" dirty="0" err="1"/>
              <a:t>accross</a:t>
            </a:r>
            <a:r>
              <a:rPr lang="de-DE" dirty="0"/>
              <a:t> different European NRENs between Tier-1s </a:t>
            </a:r>
            <a:r>
              <a:rPr lang="de-DE" dirty="0" err="1"/>
              <a:t>were</a:t>
            </a:r>
            <a:r>
              <a:rPr lang="de-DE" dirty="0"/>
              <a:t> </a:t>
            </a:r>
            <a:r>
              <a:rPr lang="de-DE" dirty="0" err="1"/>
              <a:t>deployed</a:t>
            </a:r>
            <a:r>
              <a:rPr lang="de-DE" dirty="0"/>
              <a:t> and </a:t>
            </a:r>
            <a:r>
              <a:rPr lang="de-DE" dirty="0" err="1"/>
              <a:t>considered</a:t>
            </a:r>
            <a:r>
              <a:rPr lang="de-DE" dirty="0"/>
              <a:t> </a:t>
            </a:r>
            <a:r>
              <a:rPr lang="de-DE" dirty="0" err="1"/>
              <a:t>as</a:t>
            </a:r>
            <a:r>
              <a:rPr lang="de-DE" dirty="0"/>
              <a:t> </a:t>
            </a:r>
            <a:r>
              <a:rPr lang="de-DE" dirty="0" err="1"/>
              <a:t>part</a:t>
            </a:r>
            <a:r>
              <a:rPr lang="de-DE" dirty="0"/>
              <a:t> of LHCOPN</a:t>
            </a:r>
          </a:p>
          <a:p>
            <a:pPr lvl="1"/>
            <a:r>
              <a:rPr lang="de-DE" dirty="0"/>
              <a:t>CNAF Bologna </a:t>
            </a:r>
            <a:r>
              <a:rPr lang="de-DE" dirty="0">
                <a:sym typeface="Wingdings" panose="05000000000000000000" pitchFamily="2" charset="2"/>
              </a:rPr>
              <a:t></a:t>
            </a:r>
            <a:r>
              <a:rPr lang="de-DE" dirty="0"/>
              <a:t> DE-KIT GARR/Switch/DFN (2005)</a:t>
            </a:r>
          </a:p>
          <a:p>
            <a:pPr lvl="1"/>
            <a:r>
              <a:rPr lang="de-DE" dirty="0"/>
              <a:t>NLT1/Sara </a:t>
            </a:r>
            <a:r>
              <a:rPr lang="de-DE" dirty="0">
                <a:sym typeface="Wingdings" panose="05000000000000000000" pitchFamily="2" charset="2"/>
              </a:rPr>
              <a:t></a:t>
            </a:r>
            <a:r>
              <a:rPr lang="de-DE" dirty="0"/>
              <a:t> DE-KIT Surf(</a:t>
            </a:r>
            <a:r>
              <a:rPr lang="de-DE" dirty="0" err="1"/>
              <a:t>Netherlight</a:t>
            </a:r>
            <a:r>
              <a:rPr lang="de-DE" dirty="0"/>
              <a:t>)/DFN (2007)</a:t>
            </a:r>
          </a:p>
          <a:p>
            <a:pPr lvl="1"/>
            <a:r>
              <a:rPr lang="de-DE" dirty="0"/>
              <a:t>IN2P3 </a:t>
            </a:r>
            <a:r>
              <a:rPr lang="de-DE" dirty="0">
                <a:sym typeface="Wingdings" panose="05000000000000000000" pitchFamily="2" charset="2"/>
              </a:rPr>
              <a:t></a:t>
            </a:r>
            <a:r>
              <a:rPr lang="de-DE" dirty="0"/>
              <a:t> DE-KIT </a:t>
            </a:r>
            <a:r>
              <a:rPr lang="de-DE" dirty="0" err="1"/>
              <a:t>Renater</a:t>
            </a:r>
            <a:r>
              <a:rPr lang="de-DE" dirty="0"/>
              <a:t>/DFN (10Gbps)(2006)</a:t>
            </a:r>
          </a:p>
        </p:txBody>
      </p:sp>
      <p:sp>
        <p:nvSpPr>
          <p:cNvPr id="14" name="Inhaltsplatzhalter 2">
            <a:extLst>
              <a:ext uri="{FF2B5EF4-FFF2-40B4-BE49-F238E27FC236}">
                <a16:creationId xmlns:a16="http://schemas.microsoft.com/office/drawing/2014/main" id="{E543EAF4-9903-412D-B5FD-CADF6AA5F28E}"/>
              </a:ext>
            </a:extLst>
          </p:cNvPr>
          <p:cNvSpPr txBox="1">
            <a:spLocks/>
          </p:cNvSpPr>
          <p:nvPr/>
        </p:nvSpPr>
        <p:spPr>
          <a:xfrm>
            <a:off x="1045970" y="3819448"/>
            <a:ext cx="10410877" cy="866631"/>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e-DE" dirty="0"/>
              <a:t>NLT1/Sara </a:t>
            </a:r>
            <a:r>
              <a:rPr lang="de-DE" dirty="0">
                <a:sym typeface="Wingdings" panose="05000000000000000000" pitchFamily="2" charset="2"/>
              </a:rPr>
              <a:t></a:t>
            </a:r>
            <a:r>
              <a:rPr lang="de-DE" dirty="0"/>
              <a:t> NGDF (2008)</a:t>
            </a:r>
          </a:p>
          <a:p>
            <a:pPr lvl="1"/>
            <a:r>
              <a:rPr lang="de-DE" dirty="0"/>
              <a:t>NLT1/Sara </a:t>
            </a:r>
            <a:r>
              <a:rPr lang="de-DE" dirty="0">
                <a:sym typeface="Wingdings" panose="05000000000000000000" pitchFamily="2" charset="2"/>
              </a:rPr>
              <a:t></a:t>
            </a:r>
            <a:r>
              <a:rPr lang="de-DE" dirty="0"/>
              <a:t> TRIUMF (2008)</a:t>
            </a:r>
          </a:p>
          <a:p>
            <a:pPr lvl="1"/>
            <a:r>
              <a:rPr lang="de-DE" dirty="0"/>
              <a:t>TRIUMF </a:t>
            </a:r>
            <a:r>
              <a:rPr lang="de-DE" dirty="0">
                <a:sym typeface="Wingdings" panose="05000000000000000000" pitchFamily="2" charset="2"/>
              </a:rPr>
              <a:t></a:t>
            </a:r>
            <a:r>
              <a:rPr lang="de-DE" dirty="0"/>
              <a:t> BNL (2008)</a:t>
            </a:r>
          </a:p>
        </p:txBody>
      </p:sp>
    </p:spTree>
    <p:extLst>
      <p:ext uri="{BB962C8B-B14F-4D97-AF65-F5344CB8AC3E}">
        <p14:creationId xmlns:p14="http://schemas.microsoft.com/office/powerpoint/2010/main" val="108743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7CEDC3-FC07-4FC1-9A00-BF38C29312FD}"/>
              </a:ext>
            </a:extLst>
          </p:cNvPr>
          <p:cNvSpPr>
            <a:spLocks noGrp="1"/>
          </p:cNvSpPr>
          <p:nvPr>
            <p:ph type="title"/>
          </p:nvPr>
        </p:nvSpPr>
        <p:spPr/>
        <p:txBody>
          <a:bodyPr/>
          <a:lstStyle/>
          <a:p>
            <a:r>
              <a:rPr lang="en-US" dirty="0"/>
              <a:t>Agenda</a:t>
            </a:r>
          </a:p>
        </p:txBody>
      </p:sp>
      <p:sp>
        <p:nvSpPr>
          <p:cNvPr id="3" name="Inhaltsplatzhalter 2">
            <a:extLst>
              <a:ext uri="{FF2B5EF4-FFF2-40B4-BE49-F238E27FC236}">
                <a16:creationId xmlns:a16="http://schemas.microsoft.com/office/drawing/2014/main" id="{72AB0180-D43B-46E0-9B96-E78DF65E10C5}"/>
              </a:ext>
            </a:extLst>
          </p:cNvPr>
          <p:cNvSpPr>
            <a:spLocks noGrp="1"/>
          </p:cNvSpPr>
          <p:nvPr>
            <p:ph idx="1"/>
          </p:nvPr>
        </p:nvSpPr>
        <p:spPr>
          <a:xfrm>
            <a:off x="1043608" y="1825625"/>
            <a:ext cx="10310191" cy="4351338"/>
          </a:xfrm>
        </p:spPr>
        <p:txBody>
          <a:bodyPr>
            <a:normAutofit lnSpcReduction="10000"/>
          </a:bodyPr>
          <a:lstStyle/>
          <a:p>
            <a:r>
              <a:rPr lang="en-US" dirty="0"/>
              <a:t>First initial steps</a:t>
            </a:r>
          </a:p>
          <a:p>
            <a:r>
              <a:rPr lang="en-US" dirty="0"/>
              <a:t>Evaluate different topology</a:t>
            </a:r>
          </a:p>
          <a:p>
            <a:r>
              <a:rPr lang="en-US" dirty="0"/>
              <a:t>IP-Design WG</a:t>
            </a:r>
          </a:p>
          <a:p>
            <a:r>
              <a:rPr lang="en-US" dirty="0"/>
              <a:t>Mission Statement</a:t>
            </a:r>
          </a:p>
          <a:p>
            <a:r>
              <a:rPr lang="en-US" dirty="0"/>
              <a:t>Operation WG</a:t>
            </a:r>
          </a:p>
          <a:p>
            <a:r>
              <a:rPr lang="en-US" dirty="0"/>
              <a:t>Evolvement – bandwidth + additional sites</a:t>
            </a:r>
          </a:p>
          <a:p>
            <a:r>
              <a:rPr lang="en-US" dirty="0"/>
              <a:t>Service challenges</a:t>
            </a:r>
          </a:p>
          <a:p>
            <a:r>
              <a:rPr lang="en-US" dirty="0"/>
              <a:t>IPv6</a:t>
            </a:r>
          </a:p>
          <a:p>
            <a:r>
              <a:rPr lang="en-US" dirty="0"/>
              <a:t>Responses of former colleagues</a:t>
            </a:r>
          </a:p>
        </p:txBody>
      </p:sp>
    </p:spTree>
    <p:extLst>
      <p:ext uri="{BB962C8B-B14F-4D97-AF65-F5344CB8AC3E}">
        <p14:creationId xmlns:p14="http://schemas.microsoft.com/office/powerpoint/2010/main" val="26054447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58506F38-A197-4125-A2DB-224CD812ABF8}"/>
              </a:ext>
            </a:extLst>
          </p:cNvPr>
          <p:cNvPicPr>
            <a:picLocks noChangeAspect="1"/>
          </p:cNvPicPr>
          <p:nvPr/>
        </p:nvPicPr>
        <p:blipFill>
          <a:blip r:embed="rId2"/>
          <a:stretch>
            <a:fillRect/>
          </a:stretch>
        </p:blipFill>
        <p:spPr>
          <a:xfrm>
            <a:off x="5865642" y="1983475"/>
            <a:ext cx="5235073" cy="3700754"/>
          </a:xfrm>
          <a:prstGeom prst="rect">
            <a:avLst/>
          </a:prstGeom>
        </p:spPr>
      </p:pic>
      <p:sp>
        <p:nvSpPr>
          <p:cNvPr id="2" name="Titel 1">
            <a:extLst>
              <a:ext uri="{FF2B5EF4-FFF2-40B4-BE49-F238E27FC236}">
                <a16:creationId xmlns:a16="http://schemas.microsoft.com/office/drawing/2014/main" id="{F5EF271C-4EBB-4B23-9FF0-23AFB0D7058F}"/>
              </a:ext>
            </a:extLst>
          </p:cNvPr>
          <p:cNvSpPr>
            <a:spLocks noGrp="1"/>
          </p:cNvSpPr>
          <p:nvPr>
            <p:ph type="title"/>
          </p:nvPr>
        </p:nvSpPr>
        <p:spPr/>
        <p:txBody>
          <a:bodyPr/>
          <a:lstStyle/>
          <a:p>
            <a:r>
              <a:rPr lang="en-US" dirty="0"/>
              <a:t>LHCOPN status 2008/9/10/11/12</a:t>
            </a:r>
          </a:p>
        </p:txBody>
      </p:sp>
      <p:sp>
        <p:nvSpPr>
          <p:cNvPr id="3" name="Inhaltsplatzhalter 2">
            <a:extLst>
              <a:ext uri="{FF2B5EF4-FFF2-40B4-BE49-F238E27FC236}">
                <a16:creationId xmlns:a16="http://schemas.microsoft.com/office/drawing/2014/main" id="{BEE6BB69-5D43-4F7C-877B-CB41850F1275}"/>
              </a:ext>
            </a:extLst>
          </p:cNvPr>
          <p:cNvSpPr>
            <a:spLocks noGrp="1"/>
          </p:cNvSpPr>
          <p:nvPr>
            <p:ph idx="1"/>
          </p:nvPr>
        </p:nvSpPr>
        <p:spPr>
          <a:xfrm>
            <a:off x="1046328" y="1825624"/>
            <a:ext cx="5606142" cy="3312633"/>
          </a:xfrm>
        </p:spPr>
        <p:txBody>
          <a:bodyPr>
            <a:normAutofit fontScale="77500" lnSpcReduction="20000"/>
          </a:bodyPr>
          <a:lstStyle/>
          <a:p>
            <a:r>
              <a:rPr lang="en-US" dirty="0"/>
              <a:t>Additional Tier-1 to Tier-1 links in production:</a:t>
            </a:r>
          </a:p>
          <a:p>
            <a:pPr lvl="2"/>
            <a:r>
              <a:rPr lang="en-US" dirty="0"/>
              <a:t>NL-T1 </a:t>
            </a:r>
            <a:r>
              <a:rPr lang="de-DE" dirty="0">
                <a:sym typeface="Wingdings" panose="05000000000000000000" pitchFamily="2" charset="2"/>
              </a:rPr>
              <a:t></a:t>
            </a:r>
            <a:r>
              <a:rPr lang="en-US" dirty="0"/>
              <a:t> TW-ASGC (1Gbps)</a:t>
            </a:r>
          </a:p>
          <a:p>
            <a:pPr lvl="2"/>
            <a:r>
              <a:rPr lang="en-US" dirty="0"/>
              <a:t>NL-T1 </a:t>
            </a:r>
            <a:r>
              <a:rPr lang="de-DE" dirty="0">
                <a:sym typeface="Wingdings" panose="05000000000000000000" pitchFamily="2" charset="2"/>
              </a:rPr>
              <a:t></a:t>
            </a:r>
            <a:r>
              <a:rPr lang="en-US" dirty="0"/>
              <a:t> CA-</a:t>
            </a:r>
            <a:r>
              <a:rPr lang="en-US" dirty="0" err="1"/>
              <a:t>Triumf</a:t>
            </a:r>
            <a:r>
              <a:rPr lang="en-US" dirty="0"/>
              <a:t> (1Gbps)</a:t>
            </a:r>
          </a:p>
          <a:p>
            <a:pPr lvl="2"/>
            <a:r>
              <a:rPr lang="en-US" dirty="0"/>
              <a:t>NL-T1 </a:t>
            </a:r>
            <a:r>
              <a:rPr lang="de-DE" dirty="0">
                <a:sym typeface="Wingdings" panose="05000000000000000000" pitchFamily="2" charset="2"/>
              </a:rPr>
              <a:t></a:t>
            </a:r>
            <a:r>
              <a:rPr lang="en-US" dirty="0"/>
              <a:t> US-FNAL-CMS (1Gbps)</a:t>
            </a:r>
          </a:p>
          <a:p>
            <a:pPr lvl="2"/>
            <a:r>
              <a:rPr lang="en-US" dirty="0"/>
              <a:t>TW-</a:t>
            </a:r>
            <a:r>
              <a:rPr lang="en-US" dirty="0" err="1"/>
              <a:t>Triumf</a:t>
            </a:r>
            <a:r>
              <a:rPr lang="en-US" dirty="0"/>
              <a:t> </a:t>
            </a:r>
            <a:r>
              <a:rPr lang="de-DE" dirty="0">
                <a:sym typeface="Wingdings" panose="05000000000000000000" pitchFamily="2" charset="2"/>
              </a:rPr>
              <a:t></a:t>
            </a:r>
            <a:r>
              <a:rPr lang="en-US" dirty="0"/>
              <a:t> US-FNAL-CMS (1Gbps)</a:t>
            </a:r>
          </a:p>
          <a:p>
            <a:pPr lvl="2"/>
            <a:endParaRPr lang="en-US" dirty="0"/>
          </a:p>
          <a:p>
            <a:pPr lvl="2"/>
            <a:r>
              <a:rPr lang="en-US" dirty="0"/>
              <a:t>DE-KIT to FR-CCIN2P3 (10Gbps)</a:t>
            </a:r>
          </a:p>
          <a:p>
            <a:pPr lvl="2"/>
            <a:endParaRPr lang="en-US" dirty="0"/>
          </a:p>
          <a:p>
            <a:r>
              <a:rPr lang="en-US" dirty="0"/>
              <a:t>Upgrade 2012</a:t>
            </a:r>
            <a:br>
              <a:rPr lang="en-US" dirty="0"/>
            </a:br>
            <a:r>
              <a:rPr lang="en-US" dirty="0"/>
              <a:t>Tier-1 to Tier-1 link to 2Gpbs</a:t>
            </a:r>
          </a:p>
          <a:p>
            <a:pPr lvl="2"/>
            <a:r>
              <a:rPr lang="en-US" dirty="0"/>
              <a:t>NL-T1 </a:t>
            </a:r>
            <a:r>
              <a:rPr lang="de-DE" dirty="0">
                <a:sym typeface="Wingdings" panose="05000000000000000000" pitchFamily="2" charset="2"/>
              </a:rPr>
              <a:t></a:t>
            </a:r>
            <a:r>
              <a:rPr lang="en-US" dirty="0"/>
              <a:t> TW-ASGC (2Gbps)</a:t>
            </a:r>
          </a:p>
          <a:p>
            <a:pPr lvl="2"/>
            <a:r>
              <a:rPr lang="en-US" dirty="0"/>
              <a:t>NL-T1 </a:t>
            </a:r>
            <a:r>
              <a:rPr lang="de-DE" dirty="0">
                <a:sym typeface="Wingdings" panose="05000000000000000000" pitchFamily="2" charset="2"/>
              </a:rPr>
              <a:t></a:t>
            </a:r>
            <a:r>
              <a:rPr lang="en-US" dirty="0"/>
              <a:t> US-FNAL-CMS (2Gbps)</a:t>
            </a:r>
          </a:p>
          <a:p>
            <a:pPr lvl="2"/>
            <a:r>
              <a:rPr lang="en-US" dirty="0"/>
              <a:t>TW-</a:t>
            </a:r>
            <a:r>
              <a:rPr lang="en-US" dirty="0" err="1"/>
              <a:t>Triumf</a:t>
            </a:r>
            <a:r>
              <a:rPr lang="en-US" dirty="0"/>
              <a:t> </a:t>
            </a:r>
            <a:r>
              <a:rPr lang="de-DE" dirty="0">
                <a:sym typeface="Wingdings" panose="05000000000000000000" pitchFamily="2" charset="2"/>
              </a:rPr>
              <a:t></a:t>
            </a:r>
            <a:r>
              <a:rPr lang="en-US" dirty="0"/>
              <a:t> US-FNAL-CMS (2Gbps)</a:t>
            </a:r>
          </a:p>
          <a:p>
            <a:pPr lvl="2"/>
            <a:endParaRPr lang="en-US" dirty="0"/>
          </a:p>
        </p:txBody>
      </p:sp>
      <p:sp>
        <p:nvSpPr>
          <p:cNvPr id="5" name="Textfeld 4">
            <a:extLst>
              <a:ext uri="{FF2B5EF4-FFF2-40B4-BE49-F238E27FC236}">
                <a16:creationId xmlns:a16="http://schemas.microsoft.com/office/drawing/2014/main" id="{5FD31546-CF6B-4B62-A355-433F8DC0E23E}"/>
              </a:ext>
            </a:extLst>
          </p:cNvPr>
          <p:cNvSpPr txBox="1"/>
          <p:nvPr/>
        </p:nvSpPr>
        <p:spPr>
          <a:xfrm>
            <a:off x="10082785" y="1848539"/>
            <a:ext cx="1062887" cy="461665"/>
          </a:xfrm>
          <a:prstGeom prst="rect">
            <a:avLst/>
          </a:prstGeom>
          <a:noFill/>
        </p:spPr>
        <p:txBody>
          <a:bodyPr wrap="square" rtlCol="0">
            <a:spAutoFit/>
          </a:bodyPr>
          <a:lstStyle/>
          <a:p>
            <a:r>
              <a:rPr lang="de-DE" sz="2400" dirty="0"/>
              <a:t>2009</a:t>
            </a:r>
            <a:endParaRPr lang="en-US" sz="2400" dirty="0"/>
          </a:p>
        </p:txBody>
      </p:sp>
    </p:spTree>
    <p:extLst>
      <p:ext uri="{BB962C8B-B14F-4D97-AF65-F5344CB8AC3E}">
        <p14:creationId xmlns:p14="http://schemas.microsoft.com/office/powerpoint/2010/main" val="15702886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8E671A-B05A-4769-89D3-B39279F4C6DB}"/>
              </a:ext>
            </a:extLst>
          </p:cNvPr>
          <p:cNvSpPr>
            <a:spLocks noGrp="1"/>
          </p:cNvSpPr>
          <p:nvPr>
            <p:ph type="title"/>
          </p:nvPr>
        </p:nvSpPr>
        <p:spPr/>
        <p:txBody>
          <a:bodyPr/>
          <a:lstStyle/>
          <a:p>
            <a:r>
              <a:rPr lang="en-US" dirty="0"/>
              <a:t>LHCOPN status 2013/4</a:t>
            </a:r>
          </a:p>
        </p:txBody>
      </p:sp>
      <p:sp>
        <p:nvSpPr>
          <p:cNvPr id="3" name="Inhaltsplatzhalter 2">
            <a:extLst>
              <a:ext uri="{FF2B5EF4-FFF2-40B4-BE49-F238E27FC236}">
                <a16:creationId xmlns:a16="http://schemas.microsoft.com/office/drawing/2014/main" id="{EF99255C-60B6-4DF4-B5FD-BBCFEC5076A1}"/>
              </a:ext>
            </a:extLst>
          </p:cNvPr>
          <p:cNvSpPr>
            <a:spLocks noGrp="1"/>
          </p:cNvSpPr>
          <p:nvPr>
            <p:ph idx="1"/>
          </p:nvPr>
        </p:nvSpPr>
        <p:spPr>
          <a:xfrm>
            <a:off x="838200" y="1825625"/>
            <a:ext cx="4698242" cy="4351338"/>
          </a:xfrm>
        </p:spPr>
        <p:txBody>
          <a:bodyPr/>
          <a:lstStyle/>
          <a:p>
            <a:r>
              <a:rPr lang="en-US" dirty="0"/>
              <a:t>Tier-1 joined:</a:t>
            </a:r>
          </a:p>
          <a:p>
            <a:pPr lvl="1"/>
            <a:r>
              <a:rPr lang="en-US" dirty="0"/>
              <a:t>KR-KISTI</a:t>
            </a:r>
          </a:p>
          <a:p>
            <a:pPr lvl="1"/>
            <a:r>
              <a:rPr lang="en-US" dirty="0"/>
              <a:t>RRC-K1-T1</a:t>
            </a:r>
            <a:br>
              <a:rPr lang="en-US" dirty="0"/>
            </a:br>
            <a:r>
              <a:rPr lang="en-US" dirty="0"/>
              <a:t>+</a:t>
            </a:r>
          </a:p>
          <a:p>
            <a:pPr lvl="1"/>
            <a:r>
              <a:rPr lang="en-US" dirty="0"/>
              <a:t>RRC-JINR-T1</a:t>
            </a:r>
          </a:p>
        </p:txBody>
      </p:sp>
      <p:pic>
        <p:nvPicPr>
          <p:cNvPr id="6" name="Grafik 5">
            <a:extLst>
              <a:ext uri="{FF2B5EF4-FFF2-40B4-BE49-F238E27FC236}">
                <a16:creationId xmlns:a16="http://schemas.microsoft.com/office/drawing/2014/main" id="{832A1389-E120-464C-9611-C587A77C500B}"/>
              </a:ext>
            </a:extLst>
          </p:cNvPr>
          <p:cNvPicPr>
            <a:picLocks noChangeAspect="1"/>
          </p:cNvPicPr>
          <p:nvPr/>
        </p:nvPicPr>
        <p:blipFill>
          <a:blip r:embed="rId2"/>
          <a:stretch>
            <a:fillRect/>
          </a:stretch>
        </p:blipFill>
        <p:spPr>
          <a:xfrm>
            <a:off x="4815515" y="1979297"/>
            <a:ext cx="6311970" cy="4339044"/>
          </a:xfrm>
          <a:prstGeom prst="rect">
            <a:avLst/>
          </a:prstGeom>
        </p:spPr>
      </p:pic>
      <p:sp>
        <p:nvSpPr>
          <p:cNvPr id="7" name="Textfeld 6">
            <a:extLst>
              <a:ext uri="{FF2B5EF4-FFF2-40B4-BE49-F238E27FC236}">
                <a16:creationId xmlns:a16="http://schemas.microsoft.com/office/drawing/2014/main" id="{FC70B945-CA95-48A9-A9E6-833FA5010425}"/>
              </a:ext>
            </a:extLst>
          </p:cNvPr>
          <p:cNvSpPr txBox="1"/>
          <p:nvPr/>
        </p:nvSpPr>
        <p:spPr>
          <a:xfrm>
            <a:off x="7642614" y="1517632"/>
            <a:ext cx="1308173" cy="461665"/>
          </a:xfrm>
          <a:prstGeom prst="rect">
            <a:avLst/>
          </a:prstGeom>
          <a:noFill/>
        </p:spPr>
        <p:txBody>
          <a:bodyPr wrap="square" rtlCol="0">
            <a:spAutoFit/>
          </a:bodyPr>
          <a:lstStyle/>
          <a:p>
            <a:r>
              <a:rPr lang="de-DE" sz="2400" b="1" dirty="0"/>
              <a:t>2013/4</a:t>
            </a:r>
            <a:endParaRPr lang="en-US" sz="2400" b="1" dirty="0"/>
          </a:p>
        </p:txBody>
      </p:sp>
      <p:sp>
        <p:nvSpPr>
          <p:cNvPr id="8" name="Ellipse 7">
            <a:extLst>
              <a:ext uri="{FF2B5EF4-FFF2-40B4-BE49-F238E27FC236}">
                <a16:creationId xmlns:a16="http://schemas.microsoft.com/office/drawing/2014/main" id="{A3CDE68C-383B-430E-A1C3-89EDBFBBF8B1}"/>
              </a:ext>
            </a:extLst>
          </p:cNvPr>
          <p:cNvSpPr/>
          <p:nvPr/>
        </p:nvSpPr>
        <p:spPr>
          <a:xfrm>
            <a:off x="5289650" y="3263197"/>
            <a:ext cx="1088334" cy="631136"/>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Ellipse 8">
            <a:extLst>
              <a:ext uri="{FF2B5EF4-FFF2-40B4-BE49-F238E27FC236}">
                <a16:creationId xmlns:a16="http://schemas.microsoft.com/office/drawing/2014/main" id="{845C5A3C-79EA-4333-BEDB-A15002615757}"/>
              </a:ext>
            </a:extLst>
          </p:cNvPr>
          <p:cNvSpPr/>
          <p:nvPr/>
        </p:nvSpPr>
        <p:spPr>
          <a:xfrm>
            <a:off x="9785450" y="3301263"/>
            <a:ext cx="1088334" cy="631136"/>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7102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feld 8">
            <a:extLst>
              <a:ext uri="{FF2B5EF4-FFF2-40B4-BE49-F238E27FC236}">
                <a16:creationId xmlns:a16="http://schemas.microsoft.com/office/drawing/2014/main" id="{C650ADA7-DBDC-40A2-A265-2FBDDC10F2DF}"/>
              </a:ext>
            </a:extLst>
          </p:cNvPr>
          <p:cNvSpPr txBox="1"/>
          <p:nvPr/>
        </p:nvSpPr>
        <p:spPr>
          <a:xfrm>
            <a:off x="2197816" y="1593173"/>
            <a:ext cx="7796368" cy="268286"/>
          </a:xfrm>
          <a:prstGeom prst="rect">
            <a:avLst/>
          </a:prstGeom>
          <a:noFill/>
        </p:spPr>
        <p:txBody>
          <a:bodyPr wrap="none" rtlCol="0">
            <a:normAutofit fontScale="77500" lnSpcReduction="20000"/>
          </a:bodyPr>
          <a:lstStyle/>
          <a:p>
            <a:r>
              <a:rPr lang="en-US" dirty="0"/>
              <a:t>FNAL and BNL connected each with 40 Gbps (plus 20Gbps backup) (Feb. 2015)</a:t>
            </a:r>
          </a:p>
          <a:p>
            <a:endParaRPr lang="en-US" dirty="0"/>
          </a:p>
        </p:txBody>
      </p:sp>
      <p:sp>
        <p:nvSpPr>
          <p:cNvPr id="10" name="Textfeld 9">
            <a:extLst>
              <a:ext uri="{FF2B5EF4-FFF2-40B4-BE49-F238E27FC236}">
                <a16:creationId xmlns:a16="http://schemas.microsoft.com/office/drawing/2014/main" id="{CB624C00-2FF2-43F1-99CB-5C7F84652ACC}"/>
              </a:ext>
            </a:extLst>
          </p:cNvPr>
          <p:cNvSpPr txBox="1"/>
          <p:nvPr/>
        </p:nvSpPr>
        <p:spPr>
          <a:xfrm>
            <a:off x="1283416" y="1593173"/>
            <a:ext cx="6891756" cy="268286"/>
          </a:xfrm>
          <a:prstGeom prst="rect">
            <a:avLst/>
          </a:prstGeom>
          <a:noFill/>
        </p:spPr>
        <p:txBody>
          <a:bodyPr wrap="none" rtlCol="0">
            <a:normAutofit fontScale="77500" lnSpcReduction="20000"/>
          </a:bodyPr>
          <a:lstStyle/>
          <a:p>
            <a:pPr lvl="2"/>
            <a:r>
              <a:rPr lang="en-US" dirty="0"/>
              <a:t>FNAL and BNL connected each with 100 Gbps (plus 40Gbps backup) (Sept. 2016)</a:t>
            </a:r>
          </a:p>
          <a:p>
            <a:endParaRPr lang="en-US" dirty="0"/>
          </a:p>
        </p:txBody>
      </p:sp>
      <p:sp>
        <p:nvSpPr>
          <p:cNvPr id="2" name="Titel 1">
            <a:extLst>
              <a:ext uri="{FF2B5EF4-FFF2-40B4-BE49-F238E27FC236}">
                <a16:creationId xmlns:a16="http://schemas.microsoft.com/office/drawing/2014/main" id="{3AB96B2F-FBAD-4126-8C51-354FD6552209}"/>
              </a:ext>
            </a:extLst>
          </p:cNvPr>
          <p:cNvSpPr>
            <a:spLocks noGrp="1"/>
          </p:cNvSpPr>
          <p:nvPr>
            <p:ph type="title"/>
          </p:nvPr>
        </p:nvSpPr>
        <p:spPr/>
        <p:txBody>
          <a:bodyPr/>
          <a:lstStyle/>
          <a:p>
            <a:r>
              <a:rPr lang="en-US" dirty="0"/>
              <a:t>LHCOPN bandwidth upgrades</a:t>
            </a:r>
          </a:p>
        </p:txBody>
      </p:sp>
      <p:sp>
        <p:nvSpPr>
          <p:cNvPr id="4" name="Inhaltsplatzhalter 2">
            <a:extLst>
              <a:ext uri="{FF2B5EF4-FFF2-40B4-BE49-F238E27FC236}">
                <a16:creationId xmlns:a16="http://schemas.microsoft.com/office/drawing/2014/main" id="{45D4F413-4F0E-4377-8D9E-CEF6EF17F1DE}"/>
              </a:ext>
            </a:extLst>
          </p:cNvPr>
          <p:cNvSpPr txBox="1">
            <a:spLocks/>
          </p:cNvSpPr>
          <p:nvPr/>
        </p:nvSpPr>
        <p:spPr>
          <a:xfrm>
            <a:off x="1175655" y="1311729"/>
            <a:ext cx="8430988" cy="5971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a:t>ESnet</a:t>
            </a:r>
            <a:r>
              <a:rPr lang="en-US" dirty="0"/>
              <a:t> connected with 100 Gbps (transatlantic) (2015)</a:t>
            </a:r>
          </a:p>
          <a:p>
            <a:pPr lvl="2"/>
            <a:r>
              <a:rPr lang="en-US" dirty="0"/>
              <a:t> </a:t>
            </a:r>
          </a:p>
        </p:txBody>
      </p:sp>
      <p:sp>
        <p:nvSpPr>
          <p:cNvPr id="5" name="Inhaltsplatzhalter 2">
            <a:extLst>
              <a:ext uri="{FF2B5EF4-FFF2-40B4-BE49-F238E27FC236}">
                <a16:creationId xmlns:a16="http://schemas.microsoft.com/office/drawing/2014/main" id="{3A3C3FC0-D6C4-41B7-8C72-DFFD7CBAE0F5}"/>
              </a:ext>
            </a:extLst>
          </p:cNvPr>
          <p:cNvSpPr txBox="1">
            <a:spLocks/>
          </p:cNvSpPr>
          <p:nvPr/>
        </p:nvSpPr>
        <p:spPr>
          <a:xfrm>
            <a:off x="1175655" y="1834244"/>
            <a:ext cx="7255328" cy="5971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NDGF</a:t>
            </a:r>
          </a:p>
          <a:p>
            <a:pPr lvl="2"/>
            <a:r>
              <a:rPr lang="en-US" dirty="0"/>
              <a:t> </a:t>
            </a:r>
          </a:p>
        </p:txBody>
      </p:sp>
      <p:sp>
        <p:nvSpPr>
          <p:cNvPr id="12" name="Inhaltsplatzhalter 2">
            <a:extLst>
              <a:ext uri="{FF2B5EF4-FFF2-40B4-BE49-F238E27FC236}">
                <a16:creationId xmlns:a16="http://schemas.microsoft.com/office/drawing/2014/main" id="{3F4F49BA-B048-4A40-9B48-462408B385DE}"/>
              </a:ext>
            </a:extLst>
          </p:cNvPr>
          <p:cNvSpPr txBox="1">
            <a:spLocks/>
          </p:cNvSpPr>
          <p:nvPr/>
        </p:nvSpPr>
        <p:spPr>
          <a:xfrm>
            <a:off x="1213756" y="4938258"/>
            <a:ext cx="7255328" cy="5971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RRC-KI-T1 and RRC-JINR-T1</a:t>
            </a:r>
            <a:endParaRPr lang="en-US" dirty="0">
              <a:sym typeface="Wingdings" panose="05000000000000000000" pitchFamily="2" charset="2"/>
            </a:endParaRPr>
          </a:p>
          <a:p>
            <a:pPr lvl="2"/>
            <a:r>
              <a:rPr lang="en-US" dirty="0">
                <a:sym typeface="Wingdings" panose="05000000000000000000" pitchFamily="2" charset="2"/>
              </a:rPr>
              <a:t>  </a:t>
            </a:r>
          </a:p>
        </p:txBody>
      </p:sp>
      <p:sp>
        <p:nvSpPr>
          <p:cNvPr id="13" name="Inhaltsplatzhalter 2">
            <a:extLst>
              <a:ext uri="{FF2B5EF4-FFF2-40B4-BE49-F238E27FC236}">
                <a16:creationId xmlns:a16="http://schemas.microsoft.com/office/drawing/2014/main" id="{32ED93CF-EE3B-4EC1-8D55-AE08BB6A1A09}"/>
              </a:ext>
            </a:extLst>
          </p:cNvPr>
          <p:cNvSpPr txBox="1">
            <a:spLocks/>
          </p:cNvSpPr>
          <p:nvPr/>
        </p:nvSpPr>
        <p:spPr>
          <a:xfrm>
            <a:off x="1181097" y="2362200"/>
            <a:ext cx="3690259" cy="597128"/>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dirty="0"/>
              <a:t>UK-T1-RAL </a:t>
            </a:r>
          </a:p>
          <a:p>
            <a:pPr lvl="2"/>
            <a:r>
              <a:rPr lang="en-US" dirty="0"/>
              <a:t> </a:t>
            </a:r>
          </a:p>
          <a:p>
            <a:endParaRPr lang="en-US" dirty="0">
              <a:sym typeface="Wingdings" panose="05000000000000000000" pitchFamily="2" charset="2"/>
            </a:endParaRPr>
          </a:p>
        </p:txBody>
      </p:sp>
      <p:sp>
        <p:nvSpPr>
          <p:cNvPr id="14" name="Inhaltsplatzhalter 2">
            <a:extLst>
              <a:ext uri="{FF2B5EF4-FFF2-40B4-BE49-F238E27FC236}">
                <a16:creationId xmlns:a16="http://schemas.microsoft.com/office/drawing/2014/main" id="{634F889B-77F7-417E-A3B5-460636EFB2FA}"/>
              </a:ext>
            </a:extLst>
          </p:cNvPr>
          <p:cNvSpPr txBox="1">
            <a:spLocks/>
          </p:cNvSpPr>
          <p:nvPr/>
        </p:nvSpPr>
        <p:spPr>
          <a:xfrm>
            <a:off x="1186540" y="2868387"/>
            <a:ext cx="7255328" cy="5971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DE-KIT</a:t>
            </a:r>
          </a:p>
          <a:p>
            <a:pPr lvl="2"/>
            <a:r>
              <a:rPr lang="en-US" dirty="0"/>
              <a:t> </a:t>
            </a:r>
          </a:p>
        </p:txBody>
      </p:sp>
      <p:sp>
        <p:nvSpPr>
          <p:cNvPr id="15" name="Inhaltsplatzhalter 2">
            <a:extLst>
              <a:ext uri="{FF2B5EF4-FFF2-40B4-BE49-F238E27FC236}">
                <a16:creationId xmlns:a16="http://schemas.microsoft.com/office/drawing/2014/main" id="{327DA15C-3A45-495E-8E5E-F14B6436BFBE}"/>
              </a:ext>
            </a:extLst>
          </p:cNvPr>
          <p:cNvSpPr txBox="1">
            <a:spLocks/>
          </p:cNvSpPr>
          <p:nvPr/>
        </p:nvSpPr>
        <p:spPr>
          <a:xfrm>
            <a:off x="1191983" y="3359831"/>
            <a:ext cx="7255328" cy="5971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IT-INFN-CNAF</a:t>
            </a:r>
          </a:p>
          <a:p>
            <a:pPr lvl="2"/>
            <a:r>
              <a:rPr lang="en-US" dirty="0">
                <a:sym typeface="Wingdings" panose="05000000000000000000" pitchFamily="2" charset="2"/>
              </a:rPr>
              <a:t> </a:t>
            </a:r>
          </a:p>
        </p:txBody>
      </p:sp>
      <p:sp>
        <p:nvSpPr>
          <p:cNvPr id="16" name="Inhaltsplatzhalter 2">
            <a:extLst>
              <a:ext uri="{FF2B5EF4-FFF2-40B4-BE49-F238E27FC236}">
                <a16:creationId xmlns:a16="http://schemas.microsoft.com/office/drawing/2014/main" id="{0D09755B-0474-45AB-9D7C-B7FD961B18FA}"/>
              </a:ext>
            </a:extLst>
          </p:cNvPr>
          <p:cNvSpPr txBox="1">
            <a:spLocks/>
          </p:cNvSpPr>
          <p:nvPr/>
        </p:nvSpPr>
        <p:spPr>
          <a:xfrm>
            <a:off x="1208312" y="3891642"/>
            <a:ext cx="7255328" cy="583976"/>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FR-CCIN2P3</a:t>
            </a:r>
          </a:p>
          <a:p>
            <a:pPr lvl="2"/>
            <a:r>
              <a:rPr lang="en-US" dirty="0"/>
              <a:t> </a:t>
            </a:r>
          </a:p>
        </p:txBody>
      </p:sp>
      <p:sp>
        <p:nvSpPr>
          <p:cNvPr id="17" name="Inhaltsplatzhalter 2">
            <a:extLst>
              <a:ext uri="{FF2B5EF4-FFF2-40B4-BE49-F238E27FC236}">
                <a16:creationId xmlns:a16="http://schemas.microsoft.com/office/drawing/2014/main" id="{9895DEE7-2513-4C45-9A95-D51D50F1F5E6}"/>
              </a:ext>
            </a:extLst>
          </p:cNvPr>
          <p:cNvSpPr txBox="1">
            <a:spLocks/>
          </p:cNvSpPr>
          <p:nvPr/>
        </p:nvSpPr>
        <p:spPr>
          <a:xfrm>
            <a:off x="1208312" y="4432074"/>
            <a:ext cx="7255328" cy="5971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NL-T1</a:t>
            </a:r>
          </a:p>
          <a:p>
            <a:pPr lvl="2"/>
            <a:r>
              <a:rPr lang="en-US" dirty="0"/>
              <a:t> </a:t>
            </a:r>
          </a:p>
        </p:txBody>
      </p:sp>
      <p:sp>
        <p:nvSpPr>
          <p:cNvPr id="18" name="Inhaltsplatzhalter 2">
            <a:extLst>
              <a:ext uri="{FF2B5EF4-FFF2-40B4-BE49-F238E27FC236}">
                <a16:creationId xmlns:a16="http://schemas.microsoft.com/office/drawing/2014/main" id="{0B543591-CFE9-449C-B1C7-43FF82ECF64F}"/>
              </a:ext>
            </a:extLst>
          </p:cNvPr>
          <p:cNvSpPr txBox="1">
            <a:spLocks/>
          </p:cNvSpPr>
          <p:nvPr/>
        </p:nvSpPr>
        <p:spPr>
          <a:xfrm>
            <a:off x="1232064" y="5487992"/>
            <a:ext cx="7255328" cy="5971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a:sym typeface="Wingdings" panose="05000000000000000000" pitchFamily="2" charset="2"/>
              </a:rPr>
              <a:t>Triumf</a:t>
            </a:r>
            <a:endParaRPr lang="en-US" dirty="0">
              <a:sym typeface="Wingdings" panose="05000000000000000000" pitchFamily="2" charset="2"/>
            </a:endParaRPr>
          </a:p>
          <a:p>
            <a:pPr lvl="2"/>
            <a:r>
              <a:rPr lang="en-US" dirty="0">
                <a:sym typeface="Wingdings" panose="05000000000000000000" pitchFamily="2" charset="2"/>
              </a:rPr>
              <a:t>  </a:t>
            </a:r>
          </a:p>
        </p:txBody>
      </p:sp>
      <p:cxnSp>
        <p:nvCxnSpPr>
          <p:cNvPr id="20" name="Gerader Verbinder 19">
            <a:extLst>
              <a:ext uri="{FF2B5EF4-FFF2-40B4-BE49-F238E27FC236}">
                <a16:creationId xmlns:a16="http://schemas.microsoft.com/office/drawing/2014/main" id="{712D7C98-F608-42C4-A04F-F943F31A546F}"/>
              </a:ext>
            </a:extLst>
          </p:cNvPr>
          <p:cNvCxnSpPr/>
          <p:nvPr/>
        </p:nvCxnSpPr>
        <p:spPr>
          <a:xfrm>
            <a:off x="1283416" y="1315585"/>
            <a:ext cx="50084" cy="5226729"/>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feld 25">
            <a:extLst>
              <a:ext uri="{FF2B5EF4-FFF2-40B4-BE49-F238E27FC236}">
                <a16:creationId xmlns:a16="http://schemas.microsoft.com/office/drawing/2014/main" id="{57D5D517-72FF-495F-B4B6-60AD12674668}"/>
              </a:ext>
            </a:extLst>
          </p:cNvPr>
          <p:cNvSpPr txBox="1"/>
          <p:nvPr/>
        </p:nvSpPr>
        <p:spPr>
          <a:xfrm>
            <a:off x="2197808" y="2653064"/>
            <a:ext cx="4812584" cy="268286"/>
          </a:xfrm>
          <a:prstGeom prst="rect">
            <a:avLst/>
          </a:prstGeom>
          <a:noFill/>
        </p:spPr>
        <p:txBody>
          <a:bodyPr wrap="none" rtlCol="0">
            <a:normAutofit fontScale="77500" lnSpcReduction="20000"/>
          </a:bodyPr>
          <a:lstStyle/>
          <a:p>
            <a:pPr marL="0" lvl="2"/>
            <a:r>
              <a:rPr lang="en-US" dirty="0"/>
              <a:t>30 Gbps (Oct. 2017)</a:t>
            </a:r>
          </a:p>
        </p:txBody>
      </p:sp>
      <p:sp>
        <p:nvSpPr>
          <p:cNvPr id="27" name="Textfeld 26">
            <a:extLst>
              <a:ext uri="{FF2B5EF4-FFF2-40B4-BE49-F238E27FC236}">
                <a16:creationId xmlns:a16="http://schemas.microsoft.com/office/drawing/2014/main" id="{BFBD006A-F1C7-49C1-8B6B-C5A5D762E6D9}"/>
              </a:ext>
            </a:extLst>
          </p:cNvPr>
          <p:cNvSpPr txBox="1"/>
          <p:nvPr/>
        </p:nvSpPr>
        <p:spPr>
          <a:xfrm>
            <a:off x="2197808" y="2125306"/>
            <a:ext cx="4812584" cy="268286"/>
          </a:xfrm>
          <a:prstGeom prst="rect">
            <a:avLst/>
          </a:prstGeom>
          <a:noFill/>
        </p:spPr>
        <p:txBody>
          <a:bodyPr wrap="none" rtlCol="0">
            <a:normAutofit fontScale="77500" lnSpcReduction="20000"/>
          </a:bodyPr>
          <a:lstStyle/>
          <a:p>
            <a:pPr marL="0" lvl="2"/>
            <a:r>
              <a:rPr lang="en-US" dirty="0"/>
              <a:t>2* 20 Gbps (March 2018) </a:t>
            </a:r>
          </a:p>
        </p:txBody>
      </p:sp>
      <p:sp>
        <p:nvSpPr>
          <p:cNvPr id="28" name="Textfeld 27">
            <a:extLst>
              <a:ext uri="{FF2B5EF4-FFF2-40B4-BE49-F238E27FC236}">
                <a16:creationId xmlns:a16="http://schemas.microsoft.com/office/drawing/2014/main" id="{59D037B6-ACFD-4D34-A184-FEBF84656ABF}"/>
              </a:ext>
            </a:extLst>
          </p:cNvPr>
          <p:cNvSpPr txBox="1"/>
          <p:nvPr/>
        </p:nvSpPr>
        <p:spPr>
          <a:xfrm>
            <a:off x="2197816" y="3148241"/>
            <a:ext cx="4812584" cy="268286"/>
          </a:xfrm>
          <a:prstGeom prst="rect">
            <a:avLst/>
          </a:prstGeom>
          <a:noFill/>
        </p:spPr>
        <p:txBody>
          <a:bodyPr wrap="none" rtlCol="0">
            <a:normAutofit fontScale="77500" lnSpcReduction="20000"/>
          </a:bodyPr>
          <a:lstStyle/>
          <a:p>
            <a:pPr marL="0" lvl="2"/>
            <a:r>
              <a:rPr lang="en-US" dirty="0"/>
              <a:t>100 Gbps (20 </a:t>
            </a:r>
            <a:r>
              <a:rPr lang="en-US" dirty="0" err="1"/>
              <a:t>Gpbs</a:t>
            </a:r>
            <a:r>
              <a:rPr lang="en-US" dirty="0"/>
              <a:t> backup) (Oct. 2018)</a:t>
            </a:r>
          </a:p>
        </p:txBody>
      </p:sp>
      <p:sp>
        <p:nvSpPr>
          <p:cNvPr id="30" name="Textfeld 29">
            <a:extLst>
              <a:ext uri="{FF2B5EF4-FFF2-40B4-BE49-F238E27FC236}">
                <a16:creationId xmlns:a16="http://schemas.microsoft.com/office/drawing/2014/main" id="{202233EB-9067-4E98-A36B-725E75E6C4CA}"/>
              </a:ext>
            </a:extLst>
          </p:cNvPr>
          <p:cNvSpPr txBox="1"/>
          <p:nvPr/>
        </p:nvSpPr>
        <p:spPr>
          <a:xfrm>
            <a:off x="2197816" y="4170701"/>
            <a:ext cx="4812584" cy="268286"/>
          </a:xfrm>
          <a:prstGeom prst="rect">
            <a:avLst/>
          </a:prstGeom>
          <a:noFill/>
        </p:spPr>
        <p:txBody>
          <a:bodyPr wrap="none" rtlCol="0">
            <a:normAutofit fontScale="77500" lnSpcReduction="20000"/>
          </a:bodyPr>
          <a:lstStyle/>
          <a:p>
            <a:pPr marL="0" lvl="2"/>
            <a:r>
              <a:rPr lang="en-US" dirty="0"/>
              <a:t>1*100 Gbps and 10 Gbps backup (Oct. 2018)</a:t>
            </a:r>
          </a:p>
        </p:txBody>
      </p:sp>
      <p:sp>
        <p:nvSpPr>
          <p:cNvPr id="31" name="Textfeld 30">
            <a:extLst>
              <a:ext uri="{FF2B5EF4-FFF2-40B4-BE49-F238E27FC236}">
                <a16:creationId xmlns:a16="http://schemas.microsoft.com/office/drawing/2014/main" id="{E1BDA7D7-BC67-43B0-89E8-0B27227E718F}"/>
              </a:ext>
            </a:extLst>
          </p:cNvPr>
          <p:cNvSpPr txBox="1"/>
          <p:nvPr/>
        </p:nvSpPr>
        <p:spPr>
          <a:xfrm>
            <a:off x="2197816" y="1600087"/>
            <a:ext cx="7796368" cy="268286"/>
          </a:xfrm>
          <a:prstGeom prst="rect">
            <a:avLst/>
          </a:prstGeom>
          <a:noFill/>
        </p:spPr>
        <p:txBody>
          <a:bodyPr wrap="none" rtlCol="0">
            <a:normAutofit fontScale="77500" lnSpcReduction="20000"/>
          </a:bodyPr>
          <a:lstStyle/>
          <a:p>
            <a:pPr marL="0" lvl="2"/>
            <a:r>
              <a:rPr lang="en-US" dirty="0"/>
              <a:t>FNAL and BNL connected each with 2* 100 Gbps (June 2019)</a:t>
            </a:r>
          </a:p>
          <a:p>
            <a:endParaRPr lang="en-US" dirty="0"/>
          </a:p>
        </p:txBody>
      </p:sp>
      <p:sp>
        <p:nvSpPr>
          <p:cNvPr id="32" name="Textfeld 31">
            <a:extLst>
              <a:ext uri="{FF2B5EF4-FFF2-40B4-BE49-F238E27FC236}">
                <a16:creationId xmlns:a16="http://schemas.microsoft.com/office/drawing/2014/main" id="{414182D8-6B49-41EF-B120-D57544DCE42F}"/>
              </a:ext>
            </a:extLst>
          </p:cNvPr>
          <p:cNvSpPr txBox="1"/>
          <p:nvPr/>
        </p:nvSpPr>
        <p:spPr>
          <a:xfrm>
            <a:off x="2197808" y="3648115"/>
            <a:ext cx="4812584" cy="268286"/>
          </a:xfrm>
          <a:prstGeom prst="rect">
            <a:avLst/>
          </a:prstGeom>
          <a:noFill/>
        </p:spPr>
        <p:txBody>
          <a:bodyPr wrap="none" rtlCol="0">
            <a:normAutofit fontScale="77500" lnSpcReduction="20000"/>
          </a:bodyPr>
          <a:lstStyle/>
          <a:p>
            <a:pPr marL="0" lvl="2"/>
            <a:r>
              <a:rPr lang="en-US" dirty="0"/>
              <a:t>2* 100 from (June 2019)</a:t>
            </a:r>
          </a:p>
        </p:txBody>
      </p:sp>
      <p:sp>
        <p:nvSpPr>
          <p:cNvPr id="33" name="Textfeld 32">
            <a:extLst>
              <a:ext uri="{FF2B5EF4-FFF2-40B4-BE49-F238E27FC236}">
                <a16:creationId xmlns:a16="http://schemas.microsoft.com/office/drawing/2014/main" id="{4DE0B185-A098-4B4B-B596-9DE94A83825A}"/>
              </a:ext>
            </a:extLst>
          </p:cNvPr>
          <p:cNvSpPr txBox="1"/>
          <p:nvPr/>
        </p:nvSpPr>
        <p:spPr>
          <a:xfrm>
            <a:off x="2239182" y="4727806"/>
            <a:ext cx="4812584" cy="268286"/>
          </a:xfrm>
          <a:prstGeom prst="rect">
            <a:avLst/>
          </a:prstGeom>
          <a:noFill/>
        </p:spPr>
        <p:txBody>
          <a:bodyPr wrap="none" rtlCol="0">
            <a:normAutofit fontScale="77500" lnSpcReduction="20000"/>
          </a:bodyPr>
          <a:lstStyle/>
          <a:p>
            <a:pPr marL="0" lvl="2"/>
            <a:r>
              <a:rPr lang="en-US" dirty="0"/>
              <a:t>100 Gbps (Oct. 2019)</a:t>
            </a:r>
          </a:p>
        </p:txBody>
      </p:sp>
      <p:sp>
        <p:nvSpPr>
          <p:cNvPr id="34" name="Textfeld 33">
            <a:extLst>
              <a:ext uri="{FF2B5EF4-FFF2-40B4-BE49-F238E27FC236}">
                <a16:creationId xmlns:a16="http://schemas.microsoft.com/office/drawing/2014/main" id="{F071A9AF-2824-4788-A928-EE82A2F5751C}"/>
              </a:ext>
            </a:extLst>
          </p:cNvPr>
          <p:cNvSpPr txBox="1"/>
          <p:nvPr/>
        </p:nvSpPr>
        <p:spPr>
          <a:xfrm>
            <a:off x="2243731" y="5227412"/>
            <a:ext cx="4812584" cy="268286"/>
          </a:xfrm>
          <a:prstGeom prst="rect">
            <a:avLst/>
          </a:prstGeom>
          <a:noFill/>
        </p:spPr>
        <p:txBody>
          <a:bodyPr wrap="none" rtlCol="0">
            <a:normAutofit fontScale="77500" lnSpcReduction="20000"/>
          </a:bodyPr>
          <a:lstStyle/>
          <a:p>
            <a:r>
              <a:rPr lang="en-US" dirty="0">
                <a:sym typeface="Wingdings" panose="05000000000000000000" pitchFamily="2" charset="2"/>
              </a:rPr>
              <a:t>100 Gbps (June 2019)</a:t>
            </a:r>
          </a:p>
        </p:txBody>
      </p:sp>
      <p:sp>
        <p:nvSpPr>
          <p:cNvPr id="35" name="Textfeld 34">
            <a:extLst>
              <a:ext uri="{FF2B5EF4-FFF2-40B4-BE49-F238E27FC236}">
                <a16:creationId xmlns:a16="http://schemas.microsoft.com/office/drawing/2014/main" id="{081E4BF5-0CA9-415C-A17E-FE412CB6F346}"/>
              </a:ext>
            </a:extLst>
          </p:cNvPr>
          <p:cNvSpPr txBox="1"/>
          <p:nvPr/>
        </p:nvSpPr>
        <p:spPr>
          <a:xfrm>
            <a:off x="2239186" y="5769440"/>
            <a:ext cx="4812584" cy="268286"/>
          </a:xfrm>
          <a:prstGeom prst="rect">
            <a:avLst/>
          </a:prstGeom>
          <a:noFill/>
        </p:spPr>
        <p:txBody>
          <a:bodyPr wrap="none" rtlCol="0">
            <a:normAutofit fontScale="77500" lnSpcReduction="20000"/>
          </a:bodyPr>
          <a:lstStyle/>
          <a:p>
            <a:r>
              <a:rPr lang="en-US" dirty="0">
                <a:sym typeface="Wingdings" panose="05000000000000000000" pitchFamily="2" charset="2"/>
              </a:rPr>
              <a:t>20 Gbps (Sept. 2020)</a:t>
            </a:r>
          </a:p>
        </p:txBody>
      </p:sp>
      <p:grpSp>
        <p:nvGrpSpPr>
          <p:cNvPr id="52" name="Gruppieren 51">
            <a:extLst>
              <a:ext uri="{FF2B5EF4-FFF2-40B4-BE49-F238E27FC236}">
                <a16:creationId xmlns:a16="http://schemas.microsoft.com/office/drawing/2014/main" id="{CCC7FB7E-8FF2-42E7-BFAD-6F3D0A15FF07}"/>
              </a:ext>
            </a:extLst>
          </p:cNvPr>
          <p:cNvGrpSpPr/>
          <p:nvPr/>
        </p:nvGrpSpPr>
        <p:grpSpPr>
          <a:xfrm>
            <a:off x="6448830" y="3115806"/>
            <a:ext cx="4556648" cy="3195861"/>
            <a:chOff x="9099399" y="5183446"/>
            <a:chExt cx="2145188" cy="1631344"/>
          </a:xfrm>
        </p:grpSpPr>
        <p:pic>
          <p:nvPicPr>
            <p:cNvPr id="53" name="Grafik 52">
              <a:extLst>
                <a:ext uri="{FF2B5EF4-FFF2-40B4-BE49-F238E27FC236}">
                  <a16:creationId xmlns:a16="http://schemas.microsoft.com/office/drawing/2014/main" id="{E4212E93-5471-4B78-89AA-8EBBE7F06EA7}"/>
                </a:ext>
              </a:extLst>
            </p:cNvPr>
            <p:cNvPicPr>
              <a:picLocks noChangeAspect="1"/>
            </p:cNvPicPr>
            <p:nvPr/>
          </p:nvPicPr>
          <p:blipFill>
            <a:blip r:embed="rId2"/>
            <a:stretch>
              <a:fillRect/>
            </a:stretch>
          </p:blipFill>
          <p:spPr>
            <a:xfrm>
              <a:off x="9099399" y="5476608"/>
              <a:ext cx="2145188" cy="1338182"/>
            </a:xfrm>
            <a:prstGeom prst="rect">
              <a:avLst/>
            </a:prstGeom>
          </p:spPr>
        </p:pic>
        <p:sp>
          <p:nvSpPr>
            <p:cNvPr id="54" name="Textfeld 53">
              <a:extLst>
                <a:ext uri="{FF2B5EF4-FFF2-40B4-BE49-F238E27FC236}">
                  <a16:creationId xmlns:a16="http://schemas.microsoft.com/office/drawing/2014/main" id="{45921B35-D9B0-4398-940F-CAD5A24CF7DE}"/>
                </a:ext>
              </a:extLst>
            </p:cNvPr>
            <p:cNvSpPr txBox="1"/>
            <p:nvPr/>
          </p:nvSpPr>
          <p:spPr>
            <a:xfrm>
              <a:off x="9972322" y="5183446"/>
              <a:ext cx="652743" cy="369332"/>
            </a:xfrm>
            <a:prstGeom prst="rect">
              <a:avLst/>
            </a:prstGeom>
            <a:noFill/>
          </p:spPr>
          <p:txBody>
            <a:bodyPr wrap="none" rtlCol="0">
              <a:spAutoFit/>
            </a:bodyPr>
            <a:lstStyle/>
            <a:p>
              <a:r>
                <a:rPr lang="de-DE" dirty="0"/>
                <a:t>2020</a:t>
              </a:r>
              <a:endParaRPr lang="en-US" dirty="0"/>
            </a:p>
          </p:txBody>
        </p:sp>
      </p:grpSp>
    </p:spTree>
    <p:extLst>
      <p:ext uri="{BB962C8B-B14F-4D97-AF65-F5344CB8AC3E}">
        <p14:creationId xmlns:p14="http://schemas.microsoft.com/office/powerpoint/2010/main" val="2323328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xit" presetSubtype="4" fill="hold" grpId="1" nodeType="clickEffect">
                                  <p:stCondLst>
                                    <p:cond delay="0"/>
                                  </p:stCondLst>
                                  <p:childTnLst>
                                    <p:animEffect transition="out" filter="wipe(down)">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par>
                                <p:cTn id="13" presetID="22" presetClass="entr" presetSubtype="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1000"/>
                            </p:stCondLst>
                            <p:childTnLst>
                              <p:par>
                                <p:cTn id="21" presetID="22"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1500"/>
                            </p:stCondLst>
                            <p:childTnLst>
                              <p:par>
                                <p:cTn id="25" presetID="22" presetClass="entr" presetSubtype="1"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up)">
                                      <p:cBhvr>
                                        <p:cTn id="27" dur="500"/>
                                        <p:tgtEl>
                                          <p:spTgt spid="17"/>
                                        </p:tgtEl>
                                      </p:cBhvr>
                                    </p:animEffect>
                                  </p:childTnLst>
                                </p:cTn>
                              </p:par>
                            </p:childTnLst>
                          </p:cTn>
                        </p:par>
                        <p:par>
                          <p:cTn id="28" fill="hold">
                            <p:stCondLst>
                              <p:cond delay="2000"/>
                            </p:stCondLst>
                            <p:childTnLst>
                              <p:par>
                                <p:cTn id="29" presetID="22" presetClass="entr" presetSubtype="4"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500"/>
                                        <p:tgtEl>
                                          <p:spTgt spid="13"/>
                                        </p:tgtEl>
                                      </p:cBhvr>
                                    </p:animEffect>
                                  </p:childTnLst>
                                </p:cTn>
                              </p:par>
                            </p:childTnLst>
                          </p:cTn>
                        </p:par>
                        <p:par>
                          <p:cTn id="32" fill="hold">
                            <p:stCondLst>
                              <p:cond delay="2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up)">
                                      <p:cBhvr>
                                        <p:cTn id="45" dur="500"/>
                                        <p:tgtEl>
                                          <p:spTgt spid="14"/>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up)">
                                      <p:cBhvr>
                                        <p:cTn id="48" dur="500"/>
                                        <p:tgtEl>
                                          <p:spTgt spid="28"/>
                                        </p:tgtEl>
                                      </p:cBhvr>
                                    </p:animEffect>
                                  </p:childTnLst>
                                </p:cTn>
                              </p:par>
                            </p:childTnLst>
                          </p:cTn>
                        </p:par>
                        <p:par>
                          <p:cTn id="49" fill="hold">
                            <p:stCondLst>
                              <p:cond delay="4000"/>
                            </p:stCondLst>
                            <p:childTnLst>
                              <p:par>
                                <p:cTn id="50" presetID="22" presetClass="entr" presetSubtype="1"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up)">
                                      <p:cBhvr>
                                        <p:cTn id="52" dur="500"/>
                                        <p:tgtEl>
                                          <p:spTgt spid="16"/>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up)">
                                      <p:cBhvr>
                                        <p:cTn id="55" dur="500"/>
                                        <p:tgtEl>
                                          <p:spTgt spid="30"/>
                                        </p:tgtEl>
                                      </p:cBhvr>
                                    </p:animEffect>
                                  </p:childTnLst>
                                </p:cTn>
                              </p:par>
                              <p:par>
                                <p:cTn id="56" presetID="10" presetClass="exit" presetSubtype="0" fill="hold" grpId="1" nodeType="withEffect">
                                  <p:stCondLst>
                                    <p:cond delay="0"/>
                                  </p:stCondLst>
                                  <p:childTnLst>
                                    <p:animEffect transition="out" filter="fade">
                                      <p:cBhvr>
                                        <p:cTn id="57" dur="500"/>
                                        <p:tgtEl>
                                          <p:spTgt spid="10"/>
                                        </p:tgtEl>
                                      </p:cBhvr>
                                    </p:animEffect>
                                    <p:set>
                                      <p:cBhvr>
                                        <p:cTn id="58" dur="1" fill="hold">
                                          <p:stCondLst>
                                            <p:cond delay="499"/>
                                          </p:stCondLst>
                                        </p:cTn>
                                        <p:tgtEl>
                                          <p:spTgt spid="10"/>
                                        </p:tgtEl>
                                        <p:attrNameLst>
                                          <p:attrName>style.visibility</p:attrName>
                                        </p:attrNameLst>
                                      </p:cBhvr>
                                      <p:to>
                                        <p:strVal val="hidden"/>
                                      </p:to>
                                    </p:set>
                                  </p:childTnLst>
                                </p:cTn>
                              </p:par>
                            </p:childTnLst>
                          </p:cTn>
                        </p:par>
                        <p:par>
                          <p:cTn id="59" fill="hold">
                            <p:stCondLst>
                              <p:cond delay="4500"/>
                            </p:stCondLst>
                            <p:childTnLst>
                              <p:par>
                                <p:cTn id="60" presetID="22" presetClass="entr" presetSubtype="1"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up)">
                                      <p:cBhvr>
                                        <p:cTn id="62" dur="500"/>
                                        <p:tgtEl>
                                          <p:spTgt spid="3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wipe(up)">
                                      <p:cBhvr>
                                        <p:cTn id="65" dur="500"/>
                                        <p:tgtEl>
                                          <p:spTgt spid="32"/>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up)">
                                      <p:cBhvr>
                                        <p:cTn id="68" dur="500"/>
                                        <p:tgtEl>
                                          <p:spTgt spid="33"/>
                                        </p:tgtEl>
                                      </p:cBhvr>
                                    </p:animEffect>
                                  </p:childTnLst>
                                </p:cTn>
                              </p:par>
                            </p:childTnLst>
                          </p:cTn>
                        </p:par>
                        <p:par>
                          <p:cTn id="69" fill="hold">
                            <p:stCondLst>
                              <p:cond delay="5000"/>
                            </p:stCondLst>
                            <p:childTnLst>
                              <p:par>
                                <p:cTn id="70" presetID="22" presetClass="entr" presetSubtype="1" fill="hold" grpId="0" nodeType="afterEffect">
                                  <p:stCondLst>
                                    <p:cond delay="0"/>
                                  </p:stCondLst>
                                  <p:childTnLst>
                                    <p:set>
                                      <p:cBhvr>
                                        <p:cTn id="71" dur="1" fill="hold">
                                          <p:stCondLst>
                                            <p:cond delay="0"/>
                                          </p:stCondLst>
                                        </p:cTn>
                                        <p:tgtEl>
                                          <p:spTgt spid="12"/>
                                        </p:tgtEl>
                                        <p:attrNameLst>
                                          <p:attrName>style.visibility</p:attrName>
                                        </p:attrNameLst>
                                      </p:cBhvr>
                                      <p:to>
                                        <p:strVal val="visible"/>
                                      </p:to>
                                    </p:set>
                                    <p:animEffect transition="in" filter="wipe(up)">
                                      <p:cBhvr>
                                        <p:cTn id="72" dur="500"/>
                                        <p:tgtEl>
                                          <p:spTgt spid="12"/>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wipe(up)">
                                      <p:cBhvr>
                                        <p:cTn id="75" dur="500"/>
                                        <p:tgtEl>
                                          <p:spTgt spid="34"/>
                                        </p:tgtEl>
                                      </p:cBhvr>
                                    </p:animEffect>
                                  </p:childTnLst>
                                </p:cTn>
                              </p:par>
                            </p:childTnLst>
                          </p:cTn>
                        </p:par>
                        <p:par>
                          <p:cTn id="76" fill="hold">
                            <p:stCondLst>
                              <p:cond delay="5500"/>
                            </p:stCondLst>
                            <p:childTnLst>
                              <p:par>
                                <p:cTn id="77" presetID="53" presetClass="entr" presetSubtype="16" fill="hold" nodeType="afterEffect">
                                  <p:stCondLst>
                                    <p:cond delay="0"/>
                                  </p:stCondLst>
                                  <p:childTnLst>
                                    <p:set>
                                      <p:cBhvr>
                                        <p:cTn id="78" dur="1" fill="hold">
                                          <p:stCondLst>
                                            <p:cond delay="0"/>
                                          </p:stCondLst>
                                        </p:cTn>
                                        <p:tgtEl>
                                          <p:spTgt spid="52"/>
                                        </p:tgtEl>
                                        <p:attrNameLst>
                                          <p:attrName>style.visibility</p:attrName>
                                        </p:attrNameLst>
                                      </p:cBhvr>
                                      <p:to>
                                        <p:strVal val="visible"/>
                                      </p:to>
                                    </p:set>
                                    <p:anim calcmode="lin" valueType="num">
                                      <p:cBhvr>
                                        <p:cTn id="79" dur="500" fill="hold"/>
                                        <p:tgtEl>
                                          <p:spTgt spid="52"/>
                                        </p:tgtEl>
                                        <p:attrNameLst>
                                          <p:attrName>ppt_w</p:attrName>
                                        </p:attrNameLst>
                                      </p:cBhvr>
                                      <p:tavLst>
                                        <p:tav tm="0">
                                          <p:val>
                                            <p:fltVal val="0"/>
                                          </p:val>
                                        </p:tav>
                                        <p:tav tm="100000">
                                          <p:val>
                                            <p:strVal val="#ppt_w"/>
                                          </p:val>
                                        </p:tav>
                                      </p:tavLst>
                                    </p:anim>
                                    <p:anim calcmode="lin" valueType="num">
                                      <p:cBhvr>
                                        <p:cTn id="80" dur="500" fill="hold"/>
                                        <p:tgtEl>
                                          <p:spTgt spid="52"/>
                                        </p:tgtEl>
                                        <p:attrNameLst>
                                          <p:attrName>ppt_h</p:attrName>
                                        </p:attrNameLst>
                                      </p:cBhvr>
                                      <p:tavLst>
                                        <p:tav tm="0">
                                          <p:val>
                                            <p:fltVal val="0"/>
                                          </p:val>
                                        </p:tav>
                                        <p:tav tm="100000">
                                          <p:val>
                                            <p:strVal val="#ppt_h"/>
                                          </p:val>
                                        </p:tav>
                                      </p:tavLst>
                                    </p:anim>
                                    <p:animEffect transition="in" filter="fade">
                                      <p:cBhvr>
                                        <p:cTn id="81" dur="500"/>
                                        <p:tgtEl>
                                          <p:spTgt spid="52"/>
                                        </p:tgtEl>
                                      </p:cBhvr>
                                    </p:animEffect>
                                  </p:childTnLst>
                                </p:cTn>
                              </p:par>
                            </p:childTnLst>
                          </p:cTn>
                        </p:par>
                        <p:par>
                          <p:cTn id="82" fill="hold">
                            <p:stCondLst>
                              <p:cond delay="6000"/>
                            </p:stCondLst>
                            <p:childTnLst>
                              <p:par>
                                <p:cTn id="83" presetID="22" presetClass="entr" presetSubtype="1"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up)">
                                      <p:cBhvr>
                                        <p:cTn id="85" dur="500"/>
                                        <p:tgtEl>
                                          <p:spTgt spid="18"/>
                                        </p:tgtEl>
                                      </p:cBhvr>
                                    </p:animEffect>
                                  </p:childTnLst>
                                </p:cTn>
                              </p:par>
                              <p:par>
                                <p:cTn id="86" presetID="22" presetClass="entr" presetSubtype="1" fill="hold" grpId="0" nodeType="with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up)">
                                      <p:cBhvr>
                                        <p:cTn id="8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0" grpId="0"/>
      <p:bldP spid="10" grpId="1"/>
      <p:bldP spid="5" grpId="0"/>
      <p:bldP spid="12" grpId="0"/>
      <p:bldP spid="13" grpId="0"/>
      <p:bldP spid="14" grpId="0"/>
      <p:bldP spid="15" grpId="0"/>
      <p:bldP spid="16" grpId="0"/>
      <p:bldP spid="17" grpId="0"/>
      <p:bldP spid="18" grpId="0"/>
      <p:bldP spid="26" grpId="0"/>
      <p:bldP spid="27" grpId="0"/>
      <p:bldP spid="28" grpId="0"/>
      <p:bldP spid="30" grpId="0"/>
      <p:bldP spid="31" grpId="0"/>
      <p:bldP spid="32" grpId="0"/>
      <p:bldP spid="33" grpId="0"/>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B96B2F-FBAD-4126-8C51-354FD6552209}"/>
              </a:ext>
            </a:extLst>
          </p:cNvPr>
          <p:cNvSpPr>
            <a:spLocks noGrp="1"/>
          </p:cNvSpPr>
          <p:nvPr>
            <p:ph type="title"/>
          </p:nvPr>
        </p:nvSpPr>
        <p:spPr/>
        <p:txBody>
          <a:bodyPr/>
          <a:lstStyle/>
          <a:p>
            <a:r>
              <a:rPr lang="en-US" dirty="0"/>
              <a:t>LHCOPN bandwidth upgrades</a:t>
            </a:r>
          </a:p>
        </p:txBody>
      </p:sp>
      <p:sp>
        <p:nvSpPr>
          <p:cNvPr id="4" name="Inhaltsplatzhalter 2">
            <a:extLst>
              <a:ext uri="{FF2B5EF4-FFF2-40B4-BE49-F238E27FC236}">
                <a16:creationId xmlns:a16="http://schemas.microsoft.com/office/drawing/2014/main" id="{45D4F413-4F0E-4377-8D9E-CEF6EF17F1DE}"/>
              </a:ext>
            </a:extLst>
          </p:cNvPr>
          <p:cNvSpPr txBox="1">
            <a:spLocks/>
          </p:cNvSpPr>
          <p:nvPr/>
        </p:nvSpPr>
        <p:spPr>
          <a:xfrm>
            <a:off x="1175655" y="1311729"/>
            <a:ext cx="8430988" cy="5971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a:t>ESnet</a:t>
            </a:r>
            <a:r>
              <a:rPr lang="en-US" dirty="0"/>
              <a:t> connected with 100 Gbps (transatlantic) (2015)</a:t>
            </a:r>
          </a:p>
          <a:p>
            <a:pPr lvl="2"/>
            <a:r>
              <a:rPr lang="en-US" dirty="0"/>
              <a:t> </a:t>
            </a:r>
          </a:p>
        </p:txBody>
      </p:sp>
      <p:sp>
        <p:nvSpPr>
          <p:cNvPr id="5" name="Inhaltsplatzhalter 2">
            <a:extLst>
              <a:ext uri="{FF2B5EF4-FFF2-40B4-BE49-F238E27FC236}">
                <a16:creationId xmlns:a16="http://schemas.microsoft.com/office/drawing/2014/main" id="{3A3C3FC0-D6C4-41B7-8C72-DFFD7CBAE0F5}"/>
              </a:ext>
            </a:extLst>
          </p:cNvPr>
          <p:cNvSpPr txBox="1">
            <a:spLocks/>
          </p:cNvSpPr>
          <p:nvPr/>
        </p:nvSpPr>
        <p:spPr>
          <a:xfrm>
            <a:off x="1175655" y="1834244"/>
            <a:ext cx="7255328" cy="5971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NDGF</a:t>
            </a:r>
          </a:p>
          <a:p>
            <a:pPr lvl="2"/>
            <a:r>
              <a:rPr lang="en-US" dirty="0"/>
              <a:t> </a:t>
            </a:r>
          </a:p>
        </p:txBody>
      </p:sp>
      <p:sp>
        <p:nvSpPr>
          <p:cNvPr id="12" name="Inhaltsplatzhalter 2">
            <a:extLst>
              <a:ext uri="{FF2B5EF4-FFF2-40B4-BE49-F238E27FC236}">
                <a16:creationId xmlns:a16="http://schemas.microsoft.com/office/drawing/2014/main" id="{3F4F49BA-B048-4A40-9B48-462408B385DE}"/>
              </a:ext>
            </a:extLst>
          </p:cNvPr>
          <p:cNvSpPr txBox="1">
            <a:spLocks/>
          </p:cNvSpPr>
          <p:nvPr/>
        </p:nvSpPr>
        <p:spPr>
          <a:xfrm>
            <a:off x="1213756" y="4938258"/>
            <a:ext cx="7255328" cy="5971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RRC-KI-T1 and RRC-JINR-T1</a:t>
            </a:r>
            <a:endParaRPr lang="en-US" dirty="0">
              <a:sym typeface="Wingdings" panose="05000000000000000000" pitchFamily="2" charset="2"/>
            </a:endParaRPr>
          </a:p>
          <a:p>
            <a:pPr lvl="2"/>
            <a:r>
              <a:rPr lang="en-US" dirty="0">
                <a:sym typeface="Wingdings" panose="05000000000000000000" pitchFamily="2" charset="2"/>
              </a:rPr>
              <a:t>  </a:t>
            </a:r>
          </a:p>
        </p:txBody>
      </p:sp>
      <p:sp>
        <p:nvSpPr>
          <p:cNvPr id="13" name="Inhaltsplatzhalter 2">
            <a:extLst>
              <a:ext uri="{FF2B5EF4-FFF2-40B4-BE49-F238E27FC236}">
                <a16:creationId xmlns:a16="http://schemas.microsoft.com/office/drawing/2014/main" id="{32ED93CF-EE3B-4EC1-8D55-AE08BB6A1A09}"/>
              </a:ext>
            </a:extLst>
          </p:cNvPr>
          <p:cNvSpPr txBox="1">
            <a:spLocks/>
          </p:cNvSpPr>
          <p:nvPr/>
        </p:nvSpPr>
        <p:spPr>
          <a:xfrm>
            <a:off x="1181097" y="2362200"/>
            <a:ext cx="3690259" cy="597128"/>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dirty="0"/>
              <a:t>UK-T1-RAL </a:t>
            </a:r>
          </a:p>
          <a:p>
            <a:pPr lvl="2"/>
            <a:r>
              <a:rPr lang="en-US" dirty="0"/>
              <a:t> </a:t>
            </a:r>
          </a:p>
          <a:p>
            <a:endParaRPr lang="en-US" dirty="0">
              <a:sym typeface="Wingdings" panose="05000000000000000000" pitchFamily="2" charset="2"/>
            </a:endParaRPr>
          </a:p>
        </p:txBody>
      </p:sp>
      <p:sp>
        <p:nvSpPr>
          <p:cNvPr id="14" name="Inhaltsplatzhalter 2">
            <a:extLst>
              <a:ext uri="{FF2B5EF4-FFF2-40B4-BE49-F238E27FC236}">
                <a16:creationId xmlns:a16="http://schemas.microsoft.com/office/drawing/2014/main" id="{634F889B-77F7-417E-A3B5-460636EFB2FA}"/>
              </a:ext>
            </a:extLst>
          </p:cNvPr>
          <p:cNvSpPr txBox="1">
            <a:spLocks/>
          </p:cNvSpPr>
          <p:nvPr/>
        </p:nvSpPr>
        <p:spPr>
          <a:xfrm>
            <a:off x="1186540" y="2868387"/>
            <a:ext cx="7255328" cy="5971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DE-KIT</a:t>
            </a:r>
          </a:p>
          <a:p>
            <a:pPr lvl="2"/>
            <a:r>
              <a:rPr lang="en-US" dirty="0"/>
              <a:t> </a:t>
            </a:r>
          </a:p>
        </p:txBody>
      </p:sp>
      <p:sp>
        <p:nvSpPr>
          <p:cNvPr id="15" name="Inhaltsplatzhalter 2">
            <a:extLst>
              <a:ext uri="{FF2B5EF4-FFF2-40B4-BE49-F238E27FC236}">
                <a16:creationId xmlns:a16="http://schemas.microsoft.com/office/drawing/2014/main" id="{327DA15C-3A45-495E-8E5E-F14B6436BFBE}"/>
              </a:ext>
            </a:extLst>
          </p:cNvPr>
          <p:cNvSpPr txBox="1">
            <a:spLocks/>
          </p:cNvSpPr>
          <p:nvPr/>
        </p:nvSpPr>
        <p:spPr>
          <a:xfrm>
            <a:off x="1191983" y="3359831"/>
            <a:ext cx="7255328" cy="5971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IT-INFN-CNAF</a:t>
            </a:r>
          </a:p>
          <a:p>
            <a:pPr lvl="2"/>
            <a:r>
              <a:rPr lang="en-US" dirty="0">
                <a:sym typeface="Wingdings" panose="05000000000000000000" pitchFamily="2" charset="2"/>
              </a:rPr>
              <a:t> </a:t>
            </a:r>
          </a:p>
        </p:txBody>
      </p:sp>
      <p:sp>
        <p:nvSpPr>
          <p:cNvPr id="16" name="Inhaltsplatzhalter 2">
            <a:extLst>
              <a:ext uri="{FF2B5EF4-FFF2-40B4-BE49-F238E27FC236}">
                <a16:creationId xmlns:a16="http://schemas.microsoft.com/office/drawing/2014/main" id="{0D09755B-0474-45AB-9D7C-B7FD961B18FA}"/>
              </a:ext>
            </a:extLst>
          </p:cNvPr>
          <p:cNvSpPr txBox="1">
            <a:spLocks/>
          </p:cNvSpPr>
          <p:nvPr/>
        </p:nvSpPr>
        <p:spPr>
          <a:xfrm>
            <a:off x="1208312" y="3891642"/>
            <a:ext cx="7255328" cy="583976"/>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FR-CCIN2P3</a:t>
            </a:r>
          </a:p>
          <a:p>
            <a:pPr lvl="2"/>
            <a:r>
              <a:rPr lang="en-US" dirty="0"/>
              <a:t> </a:t>
            </a:r>
          </a:p>
        </p:txBody>
      </p:sp>
      <p:sp>
        <p:nvSpPr>
          <p:cNvPr id="17" name="Inhaltsplatzhalter 2">
            <a:extLst>
              <a:ext uri="{FF2B5EF4-FFF2-40B4-BE49-F238E27FC236}">
                <a16:creationId xmlns:a16="http://schemas.microsoft.com/office/drawing/2014/main" id="{9895DEE7-2513-4C45-9A95-D51D50F1F5E6}"/>
              </a:ext>
            </a:extLst>
          </p:cNvPr>
          <p:cNvSpPr txBox="1">
            <a:spLocks/>
          </p:cNvSpPr>
          <p:nvPr/>
        </p:nvSpPr>
        <p:spPr>
          <a:xfrm>
            <a:off x="1208312" y="4432074"/>
            <a:ext cx="7255328" cy="5971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NL-T1</a:t>
            </a:r>
          </a:p>
          <a:p>
            <a:pPr lvl="2"/>
            <a:r>
              <a:rPr lang="en-US" dirty="0"/>
              <a:t> </a:t>
            </a:r>
          </a:p>
        </p:txBody>
      </p:sp>
      <p:sp>
        <p:nvSpPr>
          <p:cNvPr id="18" name="Inhaltsplatzhalter 2">
            <a:extLst>
              <a:ext uri="{FF2B5EF4-FFF2-40B4-BE49-F238E27FC236}">
                <a16:creationId xmlns:a16="http://schemas.microsoft.com/office/drawing/2014/main" id="{0B543591-CFE9-449C-B1C7-43FF82ECF64F}"/>
              </a:ext>
            </a:extLst>
          </p:cNvPr>
          <p:cNvSpPr txBox="1">
            <a:spLocks/>
          </p:cNvSpPr>
          <p:nvPr/>
        </p:nvSpPr>
        <p:spPr>
          <a:xfrm>
            <a:off x="1232064" y="5487992"/>
            <a:ext cx="7255328" cy="5971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a:sym typeface="Wingdings" panose="05000000000000000000" pitchFamily="2" charset="2"/>
              </a:rPr>
              <a:t>Triumf</a:t>
            </a:r>
            <a:endParaRPr lang="en-US" dirty="0">
              <a:sym typeface="Wingdings" panose="05000000000000000000" pitchFamily="2" charset="2"/>
            </a:endParaRPr>
          </a:p>
          <a:p>
            <a:pPr lvl="2"/>
            <a:r>
              <a:rPr lang="en-US" dirty="0">
                <a:sym typeface="Wingdings" panose="05000000000000000000" pitchFamily="2" charset="2"/>
              </a:rPr>
              <a:t>  </a:t>
            </a:r>
          </a:p>
        </p:txBody>
      </p:sp>
      <p:cxnSp>
        <p:nvCxnSpPr>
          <p:cNvPr id="20" name="Gerader Verbinder 19">
            <a:extLst>
              <a:ext uri="{FF2B5EF4-FFF2-40B4-BE49-F238E27FC236}">
                <a16:creationId xmlns:a16="http://schemas.microsoft.com/office/drawing/2014/main" id="{712D7C98-F608-42C4-A04F-F943F31A546F}"/>
              </a:ext>
            </a:extLst>
          </p:cNvPr>
          <p:cNvCxnSpPr/>
          <p:nvPr/>
        </p:nvCxnSpPr>
        <p:spPr>
          <a:xfrm>
            <a:off x="1283416" y="1315585"/>
            <a:ext cx="50084" cy="5226729"/>
          </a:xfrm>
          <a:prstGeom prst="line">
            <a:avLst/>
          </a:prstGeom>
        </p:spPr>
        <p:style>
          <a:lnRef idx="1">
            <a:schemeClr val="accent1"/>
          </a:lnRef>
          <a:fillRef idx="0">
            <a:schemeClr val="accent1"/>
          </a:fillRef>
          <a:effectRef idx="0">
            <a:schemeClr val="accent1"/>
          </a:effectRef>
          <a:fontRef idx="minor">
            <a:schemeClr val="tx1"/>
          </a:fontRef>
        </p:style>
      </p:cxnSp>
      <p:sp>
        <p:nvSpPr>
          <p:cNvPr id="30" name="Textfeld 29">
            <a:extLst>
              <a:ext uri="{FF2B5EF4-FFF2-40B4-BE49-F238E27FC236}">
                <a16:creationId xmlns:a16="http://schemas.microsoft.com/office/drawing/2014/main" id="{202233EB-9067-4E98-A36B-725E75E6C4CA}"/>
              </a:ext>
            </a:extLst>
          </p:cNvPr>
          <p:cNvSpPr txBox="1"/>
          <p:nvPr/>
        </p:nvSpPr>
        <p:spPr>
          <a:xfrm>
            <a:off x="2197816" y="4170701"/>
            <a:ext cx="4812584" cy="268286"/>
          </a:xfrm>
          <a:prstGeom prst="rect">
            <a:avLst/>
          </a:prstGeom>
          <a:noFill/>
        </p:spPr>
        <p:txBody>
          <a:bodyPr wrap="none" rtlCol="0">
            <a:normAutofit fontScale="77500" lnSpcReduction="20000"/>
          </a:bodyPr>
          <a:lstStyle/>
          <a:p>
            <a:pPr marL="0" lvl="2"/>
            <a:r>
              <a:rPr lang="en-US" dirty="0"/>
              <a:t>1*100 Gbps and 10 Gbps backup (Oct. 2018)</a:t>
            </a:r>
          </a:p>
        </p:txBody>
      </p:sp>
      <p:sp>
        <p:nvSpPr>
          <p:cNvPr id="31" name="Textfeld 30">
            <a:extLst>
              <a:ext uri="{FF2B5EF4-FFF2-40B4-BE49-F238E27FC236}">
                <a16:creationId xmlns:a16="http://schemas.microsoft.com/office/drawing/2014/main" id="{E1BDA7D7-BC67-43B0-89E8-0B27227E718F}"/>
              </a:ext>
            </a:extLst>
          </p:cNvPr>
          <p:cNvSpPr txBox="1"/>
          <p:nvPr/>
        </p:nvSpPr>
        <p:spPr>
          <a:xfrm>
            <a:off x="2197808" y="1602359"/>
            <a:ext cx="7796368" cy="268286"/>
          </a:xfrm>
          <a:prstGeom prst="rect">
            <a:avLst/>
          </a:prstGeom>
          <a:noFill/>
        </p:spPr>
        <p:txBody>
          <a:bodyPr wrap="none" rtlCol="0">
            <a:normAutofit fontScale="77500" lnSpcReduction="20000"/>
          </a:bodyPr>
          <a:lstStyle/>
          <a:p>
            <a:pPr marL="0" lvl="2"/>
            <a:r>
              <a:rPr lang="en-US" dirty="0"/>
              <a:t>FNAL and BNL connected each with 2* 100 Gbps (June 2019)</a:t>
            </a:r>
          </a:p>
          <a:p>
            <a:endParaRPr lang="en-US" dirty="0"/>
          </a:p>
        </p:txBody>
      </p:sp>
      <p:sp>
        <p:nvSpPr>
          <p:cNvPr id="32" name="Textfeld 31">
            <a:extLst>
              <a:ext uri="{FF2B5EF4-FFF2-40B4-BE49-F238E27FC236}">
                <a16:creationId xmlns:a16="http://schemas.microsoft.com/office/drawing/2014/main" id="{414182D8-6B49-41EF-B120-D57544DCE42F}"/>
              </a:ext>
            </a:extLst>
          </p:cNvPr>
          <p:cNvSpPr txBox="1"/>
          <p:nvPr/>
        </p:nvSpPr>
        <p:spPr>
          <a:xfrm>
            <a:off x="2197808" y="3654425"/>
            <a:ext cx="4812584" cy="268286"/>
          </a:xfrm>
          <a:prstGeom prst="rect">
            <a:avLst/>
          </a:prstGeom>
          <a:noFill/>
        </p:spPr>
        <p:txBody>
          <a:bodyPr wrap="none" rtlCol="0">
            <a:normAutofit fontScale="77500" lnSpcReduction="20000"/>
          </a:bodyPr>
          <a:lstStyle/>
          <a:p>
            <a:pPr marL="0" lvl="2"/>
            <a:r>
              <a:rPr lang="en-US" dirty="0"/>
              <a:t>2* 100 from (June 2019)</a:t>
            </a:r>
          </a:p>
        </p:txBody>
      </p:sp>
      <p:sp>
        <p:nvSpPr>
          <p:cNvPr id="36" name="Textfeld 35">
            <a:extLst>
              <a:ext uri="{FF2B5EF4-FFF2-40B4-BE49-F238E27FC236}">
                <a16:creationId xmlns:a16="http://schemas.microsoft.com/office/drawing/2014/main" id="{834412B3-708E-4FB1-8906-3782E5C894DF}"/>
              </a:ext>
            </a:extLst>
          </p:cNvPr>
          <p:cNvSpPr txBox="1"/>
          <p:nvPr/>
        </p:nvSpPr>
        <p:spPr>
          <a:xfrm>
            <a:off x="2197808" y="2651354"/>
            <a:ext cx="4812584" cy="268286"/>
          </a:xfrm>
          <a:prstGeom prst="rect">
            <a:avLst/>
          </a:prstGeom>
          <a:noFill/>
        </p:spPr>
        <p:txBody>
          <a:bodyPr wrap="none" rtlCol="0">
            <a:normAutofit fontScale="77500" lnSpcReduction="20000"/>
          </a:bodyPr>
          <a:lstStyle/>
          <a:p>
            <a:pPr marL="0" lvl="2"/>
            <a:r>
              <a:rPr lang="en-US" dirty="0"/>
              <a:t>100 Gbps (March 2021)</a:t>
            </a:r>
          </a:p>
        </p:txBody>
      </p:sp>
      <p:sp>
        <p:nvSpPr>
          <p:cNvPr id="37" name="Textfeld 36">
            <a:extLst>
              <a:ext uri="{FF2B5EF4-FFF2-40B4-BE49-F238E27FC236}">
                <a16:creationId xmlns:a16="http://schemas.microsoft.com/office/drawing/2014/main" id="{3FD1E901-8B41-472C-BB69-B17B6D33E26C}"/>
              </a:ext>
            </a:extLst>
          </p:cNvPr>
          <p:cNvSpPr txBox="1"/>
          <p:nvPr/>
        </p:nvSpPr>
        <p:spPr>
          <a:xfrm>
            <a:off x="2208702" y="3156403"/>
            <a:ext cx="4812584" cy="268286"/>
          </a:xfrm>
          <a:prstGeom prst="rect">
            <a:avLst/>
          </a:prstGeom>
          <a:noFill/>
        </p:spPr>
        <p:txBody>
          <a:bodyPr wrap="none" rtlCol="0">
            <a:normAutofit fontScale="77500" lnSpcReduction="20000"/>
          </a:bodyPr>
          <a:lstStyle/>
          <a:p>
            <a:pPr marL="0" lvl="2"/>
            <a:r>
              <a:rPr lang="en-US" dirty="0"/>
              <a:t>2* 100 Gbps (March 2021)</a:t>
            </a:r>
          </a:p>
        </p:txBody>
      </p:sp>
      <p:sp>
        <p:nvSpPr>
          <p:cNvPr id="38" name="Textfeld 37">
            <a:extLst>
              <a:ext uri="{FF2B5EF4-FFF2-40B4-BE49-F238E27FC236}">
                <a16:creationId xmlns:a16="http://schemas.microsoft.com/office/drawing/2014/main" id="{DC92CCA6-8A8C-4E86-804B-EF3E1F81436A}"/>
              </a:ext>
            </a:extLst>
          </p:cNvPr>
          <p:cNvSpPr txBox="1"/>
          <p:nvPr/>
        </p:nvSpPr>
        <p:spPr>
          <a:xfrm>
            <a:off x="2197808" y="2130604"/>
            <a:ext cx="4812584" cy="268286"/>
          </a:xfrm>
          <a:prstGeom prst="rect">
            <a:avLst/>
          </a:prstGeom>
          <a:noFill/>
        </p:spPr>
        <p:txBody>
          <a:bodyPr wrap="none" rtlCol="0">
            <a:normAutofit fontScale="77500" lnSpcReduction="20000"/>
          </a:bodyPr>
          <a:lstStyle/>
          <a:p>
            <a:pPr marL="0" lvl="2"/>
            <a:r>
              <a:rPr lang="en-US" dirty="0"/>
              <a:t>1* 100 Gbps and 20 Gbps backup Oct. 2022)</a:t>
            </a:r>
          </a:p>
        </p:txBody>
      </p:sp>
      <p:sp>
        <p:nvSpPr>
          <p:cNvPr id="39" name="Textfeld 38">
            <a:extLst>
              <a:ext uri="{FF2B5EF4-FFF2-40B4-BE49-F238E27FC236}">
                <a16:creationId xmlns:a16="http://schemas.microsoft.com/office/drawing/2014/main" id="{B1A92CC3-1B4D-4D6D-97EA-C18BA71C4979}"/>
              </a:ext>
            </a:extLst>
          </p:cNvPr>
          <p:cNvSpPr txBox="1"/>
          <p:nvPr/>
        </p:nvSpPr>
        <p:spPr>
          <a:xfrm>
            <a:off x="2239182" y="4727068"/>
            <a:ext cx="4812584" cy="268286"/>
          </a:xfrm>
          <a:prstGeom prst="rect">
            <a:avLst/>
          </a:prstGeom>
          <a:noFill/>
        </p:spPr>
        <p:txBody>
          <a:bodyPr wrap="none" rtlCol="0">
            <a:normAutofit fontScale="77500" lnSpcReduction="20000"/>
          </a:bodyPr>
          <a:lstStyle/>
          <a:p>
            <a:pPr marL="0" lvl="2"/>
            <a:r>
              <a:rPr lang="en-US" dirty="0"/>
              <a:t>400 Gbps (Oct. 2022)</a:t>
            </a:r>
          </a:p>
        </p:txBody>
      </p:sp>
      <p:sp>
        <p:nvSpPr>
          <p:cNvPr id="40" name="Textfeld 39">
            <a:extLst>
              <a:ext uri="{FF2B5EF4-FFF2-40B4-BE49-F238E27FC236}">
                <a16:creationId xmlns:a16="http://schemas.microsoft.com/office/drawing/2014/main" id="{3C01A4A1-50DD-4291-AE90-F590730D472D}"/>
              </a:ext>
            </a:extLst>
          </p:cNvPr>
          <p:cNvSpPr txBox="1"/>
          <p:nvPr/>
        </p:nvSpPr>
        <p:spPr>
          <a:xfrm>
            <a:off x="2239182" y="5773207"/>
            <a:ext cx="4812584" cy="268286"/>
          </a:xfrm>
          <a:prstGeom prst="rect">
            <a:avLst/>
          </a:prstGeom>
          <a:noFill/>
        </p:spPr>
        <p:txBody>
          <a:bodyPr wrap="none" rtlCol="0">
            <a:normAutofit fontScale="77500" lnSpcReduction="20000"/>
          </a:bodyPr>
          <a:lstStyle/>
          <a:p>
            <a:r>
              <a:rPr lang="en-US" dirty="0">
                <a:sym typeface="Wingdings" panose="05000000000000000000" pitchFamily="2" charset="2"/>
              </a:rPr>
              <a:t>100 Gbps (Oct. 2022)</a:t>
            </a:r>
          </a:p>
        </p:txBody>
      </p:sp>
      <p:sp>
        <p:nvSpPr>
          <p:cNvPr id="48" name="Textfeld 47">
            <a:extLst>
              <a:ext uri="{FF2B5EF4-FFF2-40B4-BE49-F238E27FC236}">
                <a16:creationId xmlns:a16="http://schemas.microsoft.com/office/drawing/2014/main" id="{1867F7E4-4422-4ECD-8152-64044DA21700}"/>
              </a:ext>
            </a:extLst>
          </p:cNvPr>
          <p:cNvSpPr txBox="1"/>
          <p:nvPr/>
        </p:nvSpPr>
        <p:spPr>
          <a:xfrm>
            <a:off x="2239182" y="5241720"/>
            <a:ext cx="4812584" cy="268286"/>
          </a:xfrm>
          <a:prstGeom prst="rect">
            <a:avLst/>
          </a:prstGeom>
          <a:noFill/>
        </p:spPr>
        <p:txBody>
          <a:bodyPr wrap="none" rtlCol="0">
            <a:normAutofit fontScale="77500" lnSpcReduction="20000"/>
          </a:bodyPr>
          <a:lstStyle/>
          <a:p>
            <a:r>
              <a:rPr lang="en-US" dirty="0">
                <a:sym typeface="Wingdings" panose="05000000000000000000" pitchFamily="2" charset="2"/>
              </a:rPr>
              <a:t>After 2022 Russian Ukraine invasion </a:t>
            </a:r>
            <a:r>
              <a:rPr lang="en-US" dirty="0" err="1">
                <a:sym typeface="Wingdings" panose="05000000000000000000" pitchFamily="2" charset="2"/>
              </a:rPr>
              <a:t>decomissioned</a:t>
            </a:r>
            <a:endParaRPr lang="en-US" dirty="0">
              <a:sym typeface="Wingdings" panose="05000000000000000000" pitchFamily="2" charset="2"/>
            </a:endParaRPr>
          </a:p>
        </p:txBody>
      </p:sp>
      <p:grpSp>
        <p:nvGrpSpPr>
          <p:cNvPr id="55" name="Gruppieren 54">
            <a:extLst>
              <a:ext uri="{FF2B5EF4-FFF2-40B4-BE49-F238E27FC236}">
                <a16:creationId xmlns:a16="http://schemas.microsoft.com/office/drawing/2014/main" id="{3F76E5A9-C714-494F-B894-6E96173198C8}"/>
              </a:ext>
            </a:extLst>
          </p:cNvPr>
          <p:cNvGrpSpPr/>
          <p:nvPr/>
        </p:nvGrpSpPr>
        <p:grpSpPr>
          <a:xfrm>
            <a:off x="6595675" y="3132707"/>
            <a:ext cx="4312909" cy="3195862"/>
            <a:chOff x="2984404" y="2946852"/>
            <a:chExt cx="2491276" cy="1626264"/>
          </a:xfrm>
        </p:grpSpPr>
        <p:pic>
          <p:nvPicPr>
            <p:cNvPr id="56" name="Grafik 55">
              <a:extLst>
                <a:ext uri="{FF2B5EF4-FFF2-40B4-BE49-F238E27FC236}">
                  <a16:creationId xmlns:a16="http://schemas.microsoft.com/office/drawing/2014/main" id="{5F9610C8-8B84-46EE-BC89-4F93C59732D3}"/>
                </a:ext>
              </a:extLst>
            </p:cNvPr>
            <p:cNvPicPr>
              <a:picLocks noChangeAspect="1"/>
            </p:cNvPicPr>
            <p:nvPr/>
          </p:nvPicPr>
          <p:blipFill>
            <a:blip r:embed="rId2"/>
            <a:stretch>
              <a:fillRect/>
            </a:stretch>
          </p:blipFill>
          <p:spPr>
            <a:xfrm>
              <a:off x="2984404" y="3247553"/>
              <a:ext cx="2491276" cy="1325563"/>
            </a:xfrm>
            <a:prstGeom prst="rect">
              <a:avLst/>
            </a:prstGeom>
          </p:spPr>
        </p:pic>
        <p:sp>
          <p:nvSpPr>
            <p:cNvPr id="57" name="Textfeld 56">
              <a:extLst>
                <a:ext uri="{FF2B5EF4-FFF2-40B4-BE49-F238E27FC236}">
                  <a16:creationId xmlns:a16="http://schemas.microsoft.com/office/drawing/2014/main" id="{CA293CF1-DF69-49B0-9A99-D08FD03522C5}"/>
                </a:ext>
              </a:extLst>
            </p:cNvPr>
            <p:cNvSpPr txBox="1"/>
            <p:nvPr/>
          </p:nvSpPr>
          <p:spPr>
            <a:xfrm>
              <a:off x="3903670" y="2946852"/>
              <a:ext cx="652743" cy="369332"/>
            </a:xfrm>
            <a:prstGeom prst="rect">
              <a:avLst/>
            </a:prstGeom>
            <a:noFill/>
          </p:spPr>
          <p:txBody>
            <a:bodyPr wrap="none" rtlCol="0">
              <a:spAutoFit/>
            </a:bodyPr>
            <a:lstStyle/>
            <a:p>
              <a:r>
                <a:rPr lang="de-DE" dirty="0"/>
                <a:t>2022</a:t>
              </a:r>
              <a:endParaRPr lang="en-US" dirty="0"/>
            </a:p>
          </p:txBody>
        </p:sp>
      </p:grpSp>
    </p:spTree>
    <p:extLst>
      <p:ext uri="{BB962C8B-B14F-4D97-AF65-F5344CB8AC3E}">
        <p14:creationId xmlns:p14="http://schemas.microsoft.com/office/powerpoint/2010/main" val="742050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par>
                                <p:cTn id="10" presetID="22" presetClass="entr" presetSubtype="1"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wipe(up)">
                                      <p:cBhvr>
                                        <p:cTn id="12" dur="500"/>
                                        <p:tgtEl>
                                          <p:spTgt spid="30"/>
                                        </p:tgtEl>
                                      </p:cBhvr>
                                    </p:animEffect>
                                  </p:childTnLst>
                                </p:cTn>
                              </p:par>
                            </p:childTnLst>
                          </p:cTn>
                        </p:par>
                        <p:par>
                          <p:cTn id="13" fill="hold">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up)">
                                      <p:cBhvr>
                                        <p:cTn id="16" dur="500"/>
                                        <p:tgtEl>
                                          <p:spTgt spid="31"/>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up)">
                                      <p:cBhvr>
                                        <p:cTn id="19" dur="500"/>
                                        <p:tgtEl>
                                          <p:spTgt spid="32"/>
                                        </p:tgtEl>
                                      </p:cBhvr>
                                    </p:animEffect>
                                  </p:childTnLst>
                                </p:cTn>
                              </p:par>
                            </p:childTnLst>
                          </p:cTn>
                        </p:par>
                        <p:par>
                          <p:cTn id="20" fill="hold">
                            <p:stCondLst>
                              <p:cond delay="1000"/>
                            </p:stCondLst>
                            <p:childTnLst>
                              <p:par>
                                <p:cTn id="21" presetID="22" presetClass="entr" presetSubtype="1"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up)">
                                      <p:cBhvr>
                                        <p:cTn id="23" dur="500"/>
                                        <p:tgtEl>
                                          <p:spTgt spid="36"/>
                                        </p:tgtEl>
                                      </p:cBhvr>
                                    </p:animEffect>
                                  </p:childTnLst>
                                </p:cTn>
                              </p:par>
                            </p:childTnLst>
                          </p:cTn>
                        </p:par>
                        <p:par>
                          <p:cTn id="24" fill="hold">
                            <p:stCondLst>
                              <p:cond delay="1500"/>
                            </p:stCondLst>
                            <p:childTnLst>
                              <p:par>
                                <p:cTn id="25" presetID="22" presetClass="entr" presetSubtype="4"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down)">
                                      <p:cBhvr>
                                        <p:cTn id="27" dur="500"/>
                                        <p:tgtEl>
                                          <p:spTgt spid="48"/>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up)">
                                      <p:cBhvr>
                                        <p:cTn id="30" dur="500"/>
                                        <p:tgtEl>
                                          <p:spTgt spid="37"/>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 calcmode="lin" valueType="num">
                                      <p:cBhvr>
                                        <p:cTn id="34" dur="500" fill="hold"/>
                                        <p:tgtEl>
                                          <p:spTgt spid="38"/>
                                        </p:tgtEl>
                                        <p:attrNameLst>
                                          <p:attrName>ppt_w</p:attrName>
                                        </p:attrNameLst>
                                      </p:cBhvr>
                                      <p:tavLst>
                                        <p:tav tm="0">
                                          <p:val>
                                            <p:fltVal val="0"/>
                                          </p:val>
                                        </p:tav>
                                        <p:tav tm="100000">
                                          <p:val>
                                            <p:strVal val="#ppt_w"/>
                                          </p:val>
                                        </p:tav>
                                      </p:tavLst>
                                    </p:anim>
                                    <p:anim calcmode="lin" valueType="num">
                                      <p:cBhvr>
                                        <p:cTn id="35" dur="500" fill="hold"/>
                                        <p:tgtEl>
                                          <p:spTgt spid="38"/>
                                        </p:tgtEl>
                                        <p:attrNameLst>
                                          <p:attrName>ppt_h</p:attrName>
                                        </p:attrNameLst>
                                      </p:cBhvr>
                                      <p:tavLst>
                                        <p:tav tm="0">
                                          <p:val>
                                            <p:fltVal val="0"/>
                                          </p:val>
                                        </p:tav>
                                        <p:tav tm="100000">
                                          <p:val>
                                            <p:strVal val="#ppt_h"/>
                                          </p:val>
                                        </p:tav>
                                      </p:tavLst>
                                    </p:anim>
                                    <p:animEffect transition="in" filter="fade">
                                      <p:cBhvr>
                                        <p:cTn id="36" dur="500"/>
                                        <p:tgtEl>
                                          <p:spTgt spid="38"/>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up)">
                                      <p:cBhvr>
                                        <p:cTn id="39" dur="500"/>
                                        <p:tgtEl>
                                          <p:spTgt spid="39"/>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wipe(up)">
                                      <p:cBhvr>
                                        <p:cTn id="4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6" grpId="0"/>
      <p:bldP spid="37" grpId="0"/>
      <p:bldP spid="38" grpId="0"/>
      <p:bldP spid="39" grpId="0"/>
      <p:bldP spid="40" grpId="0"/>
      <p:bldP spid="4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feld 40">
            <a:extLst>
              <a:ext uri="{FF2B5EF4-FFF2-40B4-BE49-F238E27FC236}">
                <a16:creationId xmlns:a16="http://schemas.microsoft.com/office/drawing/2014/main" id="{B46692CE-D548-4B3C-8B3B-A4B336D39F66}"/>
              </a:ext>
            </a:extLst>
          </p:cNvPr>
          <p:cNvSpPr txBox="1"/>
          <p:nvPr/>
        </p:nvSpPr>
        <p:spPr>
          <a:xfrm>
            <a:off x="2197808" y="2659974"/>
            <a:ext cx="4812584" cy="268286"/>
          </a:xfrm>
          <a:prstGeom prst="rect">
            <a:avLst/>
          </a:prstGeom>
          <a:noFill/>
        </p:spPr>
        <p:txBody>
          <a:bodyPr wrap="none" rtlCol="0">
            <a:normAutofit fontScale="77500" lnSpcReduction="20000"/>
          </a:bodyPr>
          <a:lstStyle/>
          <a:p>
            <a:pPr marL="0" lvl="2"/>
            <a:r>
              <a:rPr lang="en-US" dirty="0"/>
              <a:t>200 Gbps (Oct. 2023)</a:t>
            </a:r>
          </a:p>
        </p:txBody>
      </p:sp>
      <p:sp>
        <p:nvSpPr>
          <p:cNvPr id="2" name="Titel 1">
            <a:extLst>
              <a:ext uri="{FF2B5EF4-FFF2-40B4-BE49-F238E27FC236}">
                <a16:creationId xmlns:a16="http://schemas.microsoft.com/office/drawing/2014/main" id="{3AB96B2F-FBAD-4126-8C51-354FD6552209}"/>
              </a:ext>
            </a:extLst>
          </p:cNvPr>
          <p:cNvSpPr>
            <a:spLocks noGrp="1"/>
          </p:cNvSpPr>
          <p:nvPr>
            <p:ph type="title"/>
          </p:nvPr>
        </p:nvSpPr>
        <p:spPr>
          <a:xfrm>
            <a:off x="838200" y="365125"/>
            <a:ext cx="10515600" cy="1325563"/>
          </a:xfrm>
        </p:spPr>
        <p:txBody>
          <a:bodyPr/>
          <a:lstStyle/>
          <a:p>
            <a:r>
              <a:rPr lang="en-US" dirty="0"/>
              <a:t>LHCOPN bandwidth upgrades</a:t>
            </a:r>
          </a:p>
        </p:txBody>
      </p:sp>
      <p:sp>
        <p:nvSpPr>
          <p:cNvPr id="4" name="Inhaltsplatzhalter 2">
            <a:extLst>
              <a:ext uri="{FF2B5EF4-FFF2-40B4-BE49-F238E27FC236}">
                <a16:creationId xmlns:a16="http://schemas.microsoft.com/office/drawing/2014/main" id="{45D4F413-4F0E-4377-8D9E-CEF6EF17F1DE}"/>
              </a:ext>
            </a:extLst>
          </p:cNvPr>
          <p:cNvSpPr txBox="1">
            <a:spLocks/>
          </p:cNvSpPr>
          <p:nvPr/>
        </p:nvSpPr>
        <p:spPr>
          <a:xfrm>
            <a:off x="1175655" y="1311729"/>
            <a:ext cx="8430988" cy="5971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a:t>ESnet</a:t>
            </a:r>
            <a:r>
              <a:rPr lang="en-US" dirty="0"/>
              <a:t> connected with 100 Gbps (transatlantic) (2015)</a:t>
            </a:r>
          </a:p>
          <a:p>
            <a:pPr lvl="2"/>
            <a:r>
              <a:rPr lang="en-US" dirty="0"/>
              <a:t> </a:t>
            </a:r>
          </a:p>
        </p:txBody>
      </p:sp>
      <p:sp>
        <p:nvSpPr>
          <p:cNvPr id="5" name="Inhaltsplatzhalter 2">
            <a:extLst>
              <a:ext uri="{FF2B5EF4-FFF2-40B4-BE49-F238E27FC236}">
                <a16:creationId xmlns:a16="http://schemas.microsoft.com/office/drawing/2014/main" id="{3A3C3FC0-D6C4-41B7-8C72-DFFD7CBAE0F5}"/>
              </a:ext>
            </a:extLst>
          </p:cNvPr>
          <p:cNvSpPr txBox="1">
            <a:spLocks/>
          </p:cNvSpPr>
          <p:nvPr/>
        </p:nvSpPr>
        <p:spPr>
          <a:xfrm>
            <a:off x="1175655" y="1834244"/>
            <a:ext cx="7255328" cy="5971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NDGF</a:t>
            </a:r>
          </a:p>
          <a:p>
            <a:pPr lvl="2"/>
            <a:r>
              <a:rPr lang="en-US" dirty="0"/>
              <a:t> </a:t>
            </a:r>
          </a:p>
        </p:txBody>
      </p:sp>
      <p:sp>
        <p:nvSpPr>
          <p:cNvPr id="6" name="Inhaltsplatzhalter 2">
            <a:extLst>
              <a:ext uri="{FF2B5EF4-FFF2-40B4-BE49-F238E27FC236}">
                <a16:creationId xmlns:a16="http://schemas.microsoft.com/office/drawing/2014/main" id="{4E39FDB7-F52D-43E4-ABF1-1517CDEBBF5C}"/>
              </a:ext>
            </a:extLst>
          </p:cNvPr>
          <p:cNvSpPr txBox="1">
            <a:spLocks/>
          </p:cNvSpPr>
          <p:nvPr/>
        </p:nvSpPr>
        <p:spPr>
          <a:xfrm>
            <a:off x="1225741" y="5522468"/>
            <a:ext cx="3668489" cy="549731"/>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 </a:t>
            </a:r>
            <a:r>
              <a:rPr lang="en-US" dirty="0">
                <a:sym typeface="Wingdings" panose="05000000000000000000" pitchFamily="2" charset="2"/>
              </a:rPr>
              <a:t> 100 Gbps</a:t>
            </a:r>
          </a:p>
          <a:p>
            <a:pPr lvl="2"/>
            <a:r>
              <a:rPr lang="en-US" dirty="0">
                <a:sym typeface="Wingdings" panose="05000000000000000000" pitchFamily="2" charset="2"/>
              </a:rPr>
              <a:t> </a:t>
            </a:r>
          </a:p>
        </p:txBody>
      </p:sp>
      <p:sp>
        <p:nvSpPr>
          <p:cNvPr id="13" name="Inhaltsplatzhalter 2">
            <a:extLst>
              <a:ext uri="{FF2B5EF4-FFF2-40B4-BE49-F238E27FC236}">
                <a16:creationId xmlns:a16="http://schemas.microsoft.com/office/drawing/2014/main" id="{32ED93CF-EE3B-4EC1-8D55-AE08BB6A1A09}"/>
              </a:ext>
            </a:extLst>
          </p:cNvPr>
          <p:cNvSpPr txBox="1">
            <a:spLocks/>
          </p:cNvSpPr>
          <p:nvPr/>
        </p:nvSpPr>
        <p:spPr>
          <a:xfrm>
            <a:off x="1181097" y="2362200"/>
            <a:ext cx="3690259" cy="597128"/>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dirty="0"/>
              <a:t>UK-T1-RAL </a:t>
            </a:r>
          </a:p>
          <a:p>
            <a:pPr lvl="2"/>
            <a:r>
              <a:rPr lang="en-US" dirty="0"/>
              <a:t> </a:t>
            </a:r>
          </a:p>
          <a:p>
            <a:endParaRPr lang="en-US" dirty="0">
              <a:sym typeface="Wingdings" panose="05000000000000000000" pitchFamily="2" charset="2"/>
            </a:endParaRPr>
          </a:p>
        </p:txBody>
      </p:sp>
      <p:sp>
        <p:nvSpPr>
          <p:cNvPr id="14" name="Inhaltsplatzhalter 2">
            <a:extLst>
              <a:ext uri="{FF2B5EF4-FFF2-40B4-BE49-F238E27FC236}">
                <a16:creationId xmlns:a16="http://schemas.microsoft.com/office/drawing/2014/main" id="{634F889B-77F7-417E-A3B5-460636EFB2FA}"/>
              </a:ext>
            </a:extLst>
          </p:cNvPr>
          <p:cNvSpPr txBox="1">
            <a:spLocks/>
          </p:cNvSpPr>
          <p:nvPr/>
        </p:nvSpPr>
        <p:spPr>
          <a:xfrm>
            <a:off x="1186540" y="2868387"/>
            <a:ext cx="7255328" cy="5971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DE-KIT  connected with</a:t>
            </a:r>
          </a:p>
          <a:p>
            <a:pPr lvl="2"/>
            <a:r>
              <a:rPr lang="en-US" dirty="0"/>
              <a:t> </a:t>
            </a:r>
          </a:p>
        </p:txBody>
      </p:sp>
      <p:sp>
        <p:nvSpPr>
          <p:cNvPr id="15" name="Inhaltsplatzhalter 2">
            <a:extLst>
              <a:ext uri="{FF2B5EF4-FFF2-40B4-BE49-F238E27FC236}">
                <a16:creationId xmlns:a16="http://schemas.microsoft.com/office/drawing/2014/main" id="{327DA15C-3A45-495E-8E5E-F14B6436BFBE}"/>
              </a:ext>
            </a:extLst>
          </p:cNvPr>
          <p:cNvSpPr txBox="1">
            <a:spLocks/>
          </p:cNvSpPr>
          <p:nvPr/>
        </p:nvSpPr>
        <p:spPr>
          <a:xfrm>
            <a:off x="1191983" y="3359831"/>
            <a:ext cx="7255328" cy="5971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IT-INFN-CNAF</a:t>
            </a:r>
          </a:p>
          <a:p>
            <a:pPr lvl="2"/>
            <a:r>
              <a:rPr lang="en-US" dirty="0">
                <a:sym typeface="Wingdings" panose="05000000000000000000" pitchFamily="2" charset="2"/>
              </a:rPr>
              <a:t> </a:t>
            </a:r>
          </a:p>
        </p:txBody>
      </p:sp>
      <p:sp>
        <p:nvSpPr>
          <p:cNvPr id="16" name="Inhaltsplatzhalter 2">
            <a:extLst>
              <a:ext uri="{FF2B5EF4-FFF2-40B4-BE49-F238E27FC236}">
                <a16:creationId xmlns:a16="http://schemas.microsoft.com/office/drawing/2014/main" id="{0D09755B-0474-45AB-9D7C-B7FD961B18FA}"/>
              </a:ext>
            </a:extLst>
          </p:cNvPr>
          <p:cNvSpPr txBox="1">
            <a:spLocks/>
          </p:cNvSpPr>
          <p:nvPr/>
        </p:nvSpPr>
        <p:spPr>
          <a:xfrm>
            <a:off x="1208312" y="3891642"/>
            <a:ext cx="7255328" cy="583976"/>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FR-CCIN2P3</a:t>
            </a:r>
          </a:p>
          <a:p>
            <a:pPr lvl="2"/>
            <a:r>
              <a:rPr lang="en-US" dirty="0"/>
              <a:t> </a:t>
            </a:r>
          </a:p>
        </p:txBody>
      </p:sp>
      <p:sp>
        <p:nvSpPr>
          <p:cNvPr id="17" name="Inhaltsplatzhalter 2">
            <a:extLst>
              <a:ext uri="{FF2B5EF4-FFF2-40B4-BE49-F238E27FC236}">
                <a16:creationId xmlns:a16="http://schemas.microsoft.com/office/drawing/2014/main" id="{9895DEE7-2513-4C45-9A95-D51D50F1F5E6}"/>
              </a:ext>
            </a:extLst>
          </p:cNvPr>
          <p:cNvSpPr txBox="1">
            <a:spLocks/>
          </p:cNvSpPr>
          <p:nvPr/>
        </p:nvSpPr>
        <p:spPr>
          <a:xfrm>
            <a:off x="1208312" y="4432074"/>
            <a:ext cx="7255328" cy="5971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NL-T1</a:t>
            </a:r>
          </a:p>
          <a:p>
            <a:pPr lvl="2"/>
            <a:r>
              <a:rPr lang="en-US" dirty="0"/>
              <a:t> </a:t>
            </a:r>
          </a:p>
        </p:txBody>
      </p:sp>
      <p:sp>
        <p:nvSpPr>
          <p:cNvPr id="18" name="Inhaltsplatzhalter 2">
            <a:extLst>
              <a:ext uri="{FF2B5EF4-FFF2-40B4-BE49-F238E27FC236}">
                <a16:creationId xmlns:a16="http://schemas.microsoft.com/office/drawing/2014/main" id="{0B543591-CFE9-449C-B1C7-43FF82ECF64F}"/>
              </a:ext>
            </a:extLst>
          </p:cNvPr>
          <p:cNvSpPr txBox="1">
            <a:spLocks/>
          </p:cNvSpPr>
          <p:nvPr/>
        </p:nvSpPr>
        <p:spPr>
          <a:xfrm>
            <a:off x="1208312" y="4965409"/>
            <a:ext cx="7255328" cy="5971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a:sym typeface="Wingdings" panose="05000000000000000000" pitchFamily="2" charset="2"/>
              </a:rPr>
              <a:t>Triumf</a:t>
            </a:r>
            <a:endParaRPr lang="en-US" dirty="0">
              <a:sym typeface="Wingdings" panose="05000000000000000000" pitchFamily="2" charset="2"/>
            </a:endParaRPr>
          </a:p>
          <a:p>
            <a:pPr lvl="2"/>
            <a:r>
              <a:rPr lang="en-US" dirty="0">
                <a:sym typeface="Wingdings" panose="05000000000000000000" pitchFamily="2" charset="2"/>
              </a:rPr>
              <a:t>  </a:t>
            </a:r>
          </a:p>
        </p:txBody>
      </p:sp>
      <p:cxnSp>
        <p:nvCxnSpPr>
          <p:cNvPr id="20" name="Gerader Verbinder 19">
            <a:extLst>
              <a:ext uri="{FF2B5EF4-FFF2-40B4-BE49-F238E27FC236}">
                <a16:creationId xmlns:a16="http://schemas.microsoft.com/office/drawing/2014/main" id="{712D7C98-F608-42C4-A04F-F943F31A546F}"/>
              </a:ext>
            </a:extLst>
          </p:cNvPr>
          <p:cNvCxnSpPr/>
          <p:nvPr/>
        </p:nvCxnSpPr>
        <p:spPr>
          <a:xfrm>
            <a:off x="1283416" y="1315585"/>
            <a:ext cx="50084" cy="5226729"/>
          </a:xfrm>
          <a:prstGeom prst="line">
            <a:avLst/>
          </a:prstGeom>
        </p:spPr>
        <p:style>
          <a:lnRef idx="1">
            <a:schemeClr val="accent1"/>
          </a:lnRef>
          <a:fillRef idx="0">
            <a:schemeClr val="accent1"/>
          </a:fillRef>
          <a:effectRef idx="0">
            <a:schemeClr val="accent1"/>
          </a:effectRef>
          <a:fontRef idx="minor">
            <a:schemeClr val="tx1"/>
          </a:fontRef>
        </p:style>
      </p:cxnSp>
      <p:sp>
        <p:nvSpPr>
          <p:cNvPr id="24" name="Inhaltsplatzhalter 2">
            <a:extLst>
              <a:ext uri="{FF2B5EF4-FFF2-40B4-BE49-F238E27FC236}">
                <a16:creationId xmlns:a16="http://schemas.microsoft.com/office/drawing/2014/main" id="{C00CDA94-96FF-4AA7-899A-966B0A6E2D80}"/>
              </a:ext>
            </a:extLst>
          </p:cNvPr>
          <p:cNvSpPr txBox="1">
            <a:spLocks/>
          </p:cNvSpPr>
          <p:nvPr/>
        </p:nvSpPr>
        <p:spPr>
          <a:xfrm>
            <a:off x="1220851" y="6070253"/>
            <a:ext cx="3923751" cy="545881"/>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ym typeface="Wingdings" panose="05000000000000000000" pitchFamily="2" charset="2"/>
              </a:rPr>
              <a:t>CN-IHEP 20 Gbps</a:t>
            </a:r>
          </a:p>
          <a:p>
            <a:pPr lvl="2"/>
            <a:r>
              <a:rPr lang="en-US" dirty="0">
                <a:sym typeface="Wingdings" panose="05000000000000000000" pitchFamily="2" charset="2"/>
              </a:rPr>
              <a:t> </a:t>
            </a:r>
          </a:p>
        </p:txBody>
      </p:sp>
      <p:sp>
        <p:nvSpPr>
          <p:cNvPr id="25" name="Inhaltsplatzhalter 2">
            <a:extLst>
              <a:ext uri="{FF2B5EF4-FFF2-40B4-BE49-F238E27FC236}">
                <a16:creationId xmlns:a16="http://schemas.microsoft.com/office/drawing/2014/main" id="{656BD498-DB5E-4702-909E-1CA6661E7697}"/>
              </a:ext>
            </a:extLst>
          </p:cNvPr>
          <p:cNvSpPr txBox="1">
            <a:spLocks/>
          </p:cNvSpPr>
          <p:nvPr/>
        </p:nvSpPr>
        <p:spPr>
          <a:xfrm>
            <a:off x="7957456" y="1330635"/>
            <a:ext cx="3298374" cy="583976"/>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ym typeface="Wingdings" panose="05000000000000000000" pitchFamily="2" charset="2"/>
              </a:rPr>
              <a:t>PL-NCBJ </a:t>
            </a:r>
          </a:p>
          <a:p>
            <a:pPr lvl="2"/>
            <a:r>
              <a:rPr lang="en-US" dirty="0">
                <a:sym typeface="Wingdings" panose="05000000000000000000" pitchFamily="2" charset="2"/>
              </a:rPr>
              <a:t> </a:t>
            </a:r>
          </a:p>
        </p:txBody>
      </p:sp>
      <p:sp>
        <p:nvSpPr>
          <p:cNvPr id="30" name="Textfeld 29">
            <a:extLst>
              <a:ext uri="{FF2B5EF4-FFF2-40B4-BE49-F238E27FC236}">
                <a16:creationId xmlns:a16="http://schemas.microsoft.com/office/drawing/2014/main" id="{202233EB-9067-4E98-A36B-725E75E6C4CA}"/>
              </a:ext>
            </a:extLst>
          </p:cNvPr>
          <p:cNvSpPr txBox="1"/>
          <p:nvPr/>
        </p:nvSpPr>
        <p:spPr>
          <a:xfrm>
            <a:off x="2197816" y="4170701"/>
            <a:ext cx="4812584" cy="268286"/>
          </a:xfrm>
          <a:prstGeom prst="rect">
            <a:avLst/>
          </a:prstGeom>
          <a:noFill/>
        </p:spPr>
        <p:txBody>
          <a:bodyPr wrap="none" rtlCol="0">
            <a:normAutofit fontScale="77500" lnSpcReduction="20000"/>
          </a:bodyPr>
          <a:lstStyle/>
          <a:p>
            <a:pPr marL="0" lvl="2"/>
            <a:r>
              <a:rPr lang="en-US" dirty="0"/>
              <a:t>1*100 Gbps and 10 Gbps backup (Oct. 2018)</a:t>
            </a:r>
          </a:p>
        </p:txBody>
      </p:sp>
      <p:sp>
        <p:nvSpPr>
          <p:cNvPr id="37" name="Textfeld 36">
            <a:extLst>
              <a:ext uri="{FF2B5EF4-FFF2-40B4-BE49-F238E27FC236}">
                <a16:creationId xmlns:a16="http://schemas.microsoft.com/office/drawing/2014/main" id="{3FD1E901-8B41-472C-BB69-B17B6D33E26C}"/>
              </a:ext>
            </a:extLst>
          </p:cNvPr>
          <p:cNvSpPr txBox="1"/>
          <p:nvPr/>
        </p:nvSpPr>
        <p:spPr>
          <a:xfrm>
            <a:off x="2197808" y="3157541"/>
            <a:ext cx="4812584" cy="268286"/>
          </a:xfrm>
          <a:prstGeom prst="rect">
            <a:avLst/>
          </a:prstGeom>
          <a:noFill/>
        </p:spPr>
        <p:txBody>
          <a:bodyPr wrap="none" rtlCol="0">
            <a:normAutofit fontScale="77500" lnSpcReduction="20000"/>
          </a:bodyPr>
          <a:lstStyle/>
          <a:p>
            <a:pPr marL="0" lvl="2"/>
            <a:r>
              <a:rPr lang="en-US" dirty="0"/>
              <a:t>2* 100 Gbps (March 2021)</a:t>
            </a:r>
          </a:p>
        </p:txBody>
      </p:sp>
      <p:sp>
        <p:nvSpPr>
          <p:cNvPr id="38" name="Textfeld 37">
            <a:extLst>
              <a:ext uri="{FF2B5EF4-FFF2-40B4-BE49-F238E27FC236}">
                <a16:creationId xmlns:a16="http://schemas.microsoft.com/office/drawing/2014/main" id="{DC92CCA6-8A8C-4E86-804B-EF3E1F81436A}"/>
              </a:ext>
            </a:extLst>
          </p:cNvPr>
          <p:cNvSpPr txBox="1"/>
          <p:nvPr/>
        </p:nvSpPr>
        <p:spPr>
          <a:xfrm>
            <a:off x="2197808" y="2115664"/>
            <a:ext cx="4812584" cy="268286"/>
          </a:xfrm>
          <a:prstGeom prst="rect">
            <a:avLst/>
          </a:prstGeom>
          <a:noFill/>
        </p:spPr>
        <p:txBody>
          <a:bodyPr wrap="none" rtlCol="0">
            <a:normAutofit fontScale="77500" lnSpcReduction="20000"/>
          </a:bodyPr>
          <a:lstStyle/>
          <a:p>
            <a:pPr marL="0" lvl="2"/>
            <a:r>
              <a:rPr lang="en-US" dirty="0"/>
              <a:t>1* 100 Gbps and 20 Gbps backup Oct. 2022)</a:t>
            </a:r>
          </a:p>
        </p:txBody>
      </p:sp>
      <p:sp>
        <p:nvSpPr>
          <p:cNvPr id="39" name="Textfeld 38">
            <a:extLst>
              <a:ext uri="{FF2B5EF4-FFF2-40B4-BE49-F238E27FC236}">
                <a16:creationId xmlns:a16="http://schemas.microsoft.com/office/drawing/2014/main" id="{B1A92CC3-1B4D-4D6D-97EA-C18BA71C4979}"/>
              </a:ext>
            </a:extLst>
          </p:cNvPr>
          <p:cNvSpPr txBox="1"/>
          <p:nvPr/>
        </p:nvSpPr>
        <p:spPr>
          <a:xfrm>
            <a:off x="2208702" y="4707956"/>
            <a:ext cx="4812584" cy="268286"/>
          </a:xfrm>
          <a:prstGeom prst="rect">
            <a:avLst/>
          </a:prstGeom>
          <a:noFill/>
        </p:spPr>
        <p:txBody>
          <a:bodyPr wrap="none" rtlCol="0">
            <a:normAutofit fontScale="77500" lnSpcReduction="20000"/>
          </a:bodyPr>
          <a:lstStyle/>
          <a:p>
            <a:pPr marL="0" lvl="2"/>
            <a:r>
              <a:rPr lang="en-US" dirty="0"/>
              <a:t>400 Gbps (Oct. 2022)</a:t>
            </a:r>
          </a:p>
        </p:txBody>
      </p:sp>
      <p:sp>
        <p:nvSpPr>
          <p:cNvPr id="40" name="Textfeld 39">
            <a:extLst>
              <a:ext uri="{FF2B5EF4-FFF2-40B4-BE49-F238E27FC236}">
                <a16:creationId xmlns:a16="http://schemas.microsoft.com/office/drawing/2014/main" id="{3C01A4A1-50DD-4291-AE90-F590730D472D}"/>
              </a:ext>
            </a:extLst>
          </p:cNvPr>
          <p:cNvSpPr txBox="1"/>
          <p:nvPr/>
        </p:nvSpPr>
        <p:spPr>
          <a:xfrm>
            <a:off x="2208702" y="5250707"/>
            <a:ext cx="4812584" cy="268286"/>
          </a:xfrm>
          <a:prstGeom prst="rect">
            <a:avLst/>
          </a:prstGeom>
          <a:noFill/>
        </p:spPr>
        <p:txBody>
          <a:bodyPr wrap="none" rtlCol="0">
            <a:normAutofit fontScale="77500" lnSpcReduction="20000"/>
          </a:bodyPr>
          <a:lstStyle/>
          <a:p>
            <a:r>
              <a:rPr lang="en-US" dirty="0">
                <a:sym typeface="Wingdings" panose="05000000000000000000" pitchFamily="2" charset="2"/>
              </a:rPr>
              <a:t>100 Gbps (Oct. 2022)</a:t>
            </a:r>
          </a:p>
        </p:txBody>
      </p:sp>
      <p:sp>
        <p:nvSpPr>
          <p:cNvPr id="42" name="Textfeld 41">
            <a:extLst>
              <a:ext uri="{FF2B5EF4-FFF2-40B4-BE49-F238E27FC236}">
                <a16:creationId xmlns:a16="http://schemas.microsoft.com/office/drawing/2014/main" id="{62DD0132-EE88-4D57-B261-DEC5E11E0A4C}"/>
              </a:ext>
            </a:extLst>
          </p:cNvPr>
          <p:cNvSpPr txBox="1"/>
          <p:nvPr/>
        </p:nvSpPr>
        <p:spPr>
          <a:xfrm>
            <a:off x="2259338" y="5768916"/>
            <a:ext cx="4812584" cy="268286"/>
          </a:xfrm>
          <a:prstGeom prst="rect">
            <a:avLst/>
          </a:prstGeom>
          <a:noFill/>
        </p:spPr>
        <p:txBody>
          <a:bodyPr wrap="none" rtlCol="0">
            <a:normAutofit fontScale="77500" lnSpcReduction="20000"/>
          </a:bodyPr>
          <a:lstStyle/>
          <a:p>
            <a:r>
              <a:rPr lang="en-US" dirty="0">
                <a:sym typeface="Wingdings" panose="05000000000000000000" pitchFamily="2" charset="2"/>
              </a:rPr>
              <a:t>100 Gbps (April 2023)</a:t>
            </a:r>
          </a:p>
        </p:txBody>
      </p:sp>
      <p:sp>
        <p:nvSpPr>
          <p:cNvPr id="43" name="Textfeld 42">
            <a:extLst>
              <a:ext uri="{FF2B5EF4-FFF2-40B4-BE49-F238E27FC236}">
                <a16:creationId xmlns:a16="http://schemas.microsoft.com/office/drawing/2014/main" id="{4055F2CB-B601-4AE5-82AD-0A717738E45E}"/>
              </a:ext>
            </a:extLst>
          </p:cNvPr>
          <p:cNvSpPr txBox="1"/>
          <p:nvPr/>
        </p:nvSpPr>
        <p:spPr>
          <a:xfrm>
            <a:off x="2237567" y="6297809"/>
            <a:ext cx="4812584" cy="268286"/>
          </a:xfrm>
          <a:prstGeom prst="rect">
            <a:avLst/>
          </a:prstGeom>
          <a:noFill/>
        </p:spPr>
        <p:txBody>
          <a:bodyPr wrap="none" rtlCol="0">
            <a:normAutofit fontScale="77500" lnSpcReduction="20000"/>
          </a:bodyPr>
          <a:lstStyle/>
          <a:p>
            <a:r>
              <a:rPr lang="en-US" dirty="0">
                <a:sym typeface="Wingdings" panose="05000000000000000000" pitchFamily="2" charset="2"/>
              </a:rPr>
              <a:t>20 Gbps (April 2023)</a:t>
            </a:r>
          </a:p>
        </p:txBody>
      </p:sp>
      <p:sp>
        <p:nvSpPr>
          <p:cNvPr id="44" name="Textfeld 43">
            <a:extLst>
              <a:ext uri="{FF2B5EF4-FFF2-40B4-BE49-F238E27FC236}">
                <a16:creationId xmlns:a16="http://schemas.microsoft.com/office/drawing/2014/main" id="{1FBBFA98-5069-472E-BBB9-1F2C84590A48}"/>
              </a:ext>
            </a:extLst>
          </p:cNvPr>
          <p:cNvSpPr txBox="1"/>
          <p:nvPr/>
        </p:nvSpPr>
        <p:spPr>
          <a:xfrm>
            <a:off x="8969279" y="1609866"/>
            <a:ext cx="4812584" cy="268286"/>
          </a:xfrm>
          <a:prstGeom prst="rect">
            <a:avLst/>
          </a:prstGeom>
          <a:noFill/>
        </p:spPr>
        <p:txBody>
          <a:bodyPr wrap="none" rtlCol="0">
            <a:normAutofit fontScale="77500" lnSpcReduction="20000"/>
          </a:bodyPr>
          <a:lstStyle/>
          <a:p>
            <a:r>
              <a:rPr lang="en-US" dirty="0">
                <a:sym typeface="Wingdings" panose="05000000000000000000" pitchFamily="2" charset="2"/>
              </a:rPr>
              <a:t>20 Gbps (April 2023)</a:t>
            </a:r>
          </a:p>
        </p:txBody>
      </p:sp>
      <p:sp>
        <p:nvSpPr>
          <p:cNvPr id="45" name="Textfeld 44">
            <a:extLst>
              <a:ext uri="{FF2B5EF4-FFF2-40B4-BE49-F238E27FC236}">
                <a16:creationId xmlns:a16="http://schemas.microsoft.com/office/drawing/2014/main" id="{2EC4BFDA-44EA-4726-AFF0-1A941E2DE92A}"/>
              </a:ext>
            </a:extLst>
          </p:cNvPr>
          <p:cNvSpPr txBox="1"/>
          <p:nvPr/>
        </p:nvSpPr>
        <p:spPr>
          <a:xfrm>
            <a:off x="2197816" y="1599537"/>
            <a:ext cx="7796368" cy="268286"/>
          </a:xfrm>
          <a:prstGeom prst="rect">
            <a:avLst/>
          </a:prstGeom>
          <a:noFill/>
        </p:spPr>
        <p:txBody>
          <a:bodyPr wrap="none" rtlCol="0">
            <a:normAutofit fontScale="77500" lnSpcReduction="20000"/>
          </a:bodyPr>
          <a:lstStyle/>
          <a:p>
            <a:pPr marL="0" lvl="2"/>
            <a:r>
              <a:rPr lang="en-US" dirty="0"/>
              <a:t>FNAL 400 Gbps (April 2024) + BNL 400 Gbps (Oct. 2024)</a:t>
            </a:r>
          </a:p>
          <a:p>
            <a:pPr marL="0" lvl="2"/>
            <a:endParaRPr lang="en-US" dirty="0"/>
          </a:p>
          <a:p>
            <a:endParaRPr lang="en-US" dirty="0"/>
          </a:p>
        </p:txBody>
      </p:sp>
      <p:sp>
        <p:nvSpPr>
          <p:cNvPr id="46" name="Textfeld 45">
            <a:extLst>
              <a:ext uri="{FF2B5EF4-FFF2-40B4-BE49-F238E27FC236}">
                <a16:creationId xmlns:a16="http://schemas.microsoft.com/office/drawing/2014/main" id="{C3489EB5-883D-4141-A76F-C38AAF727C16}"/>
              </a:ext>
            </a:extLst>
          </p:cNvPr>
          <p:cNvSpPr txBox="1"/>
          <p:nvPr/>
        </p:nvSpPr>
        <p:spPr>
          <a:xfrm>
            <a:off x="2208702" y="3639569"/>
            <a:ext cx="4812584" cy="268286"/>
          </a:xfrm>
          <a:prstGeom prst="rect">
            <a:avLst/>
          </a:prstGeom>
          <a:noFill/>
        </p:spPr>
        <p:txBody>
          <a:bodyPr wrap="none" rtlCol="0">
            <a:normAutofit fontScale="77500" lnSpcReduction="20000"/>
          </a:bodyPr>
          <a:lstStyle/>
          <a:p>
            <a:pPr marL="0" lvl="2"/>
            <a:r>
              <a:rPr lang="en-US" dirty="0"/>
              <a:t>4x100 Gbps (April 2024)  </a:t>
            </a:r>
            <a:r>
              <a:rPr lang="en-US" dirty="0">
                <a:sym typeface="Wingdings" panose="05000000000000000000" pitchFamily="2" charset="2"/>
              </a:rPr>
              <a:t> DCI upgradable to 1.6Tb/s</a:t>
            </a:r>
            <a:endParaRPr lang="en-US" dirty="0"/>
          </a:p>
        </p:txBody>
      </p:sp>
      <p:sp>
        <p:nvSpPr>
          <p:cNvPr id="47" name="Textfeld 46">
            <a:extLst>
              <a:ext uri="{FF2B5EF4-FFF2-40B4-BE49-F238E27FC236}">
                <a16:creationId xmlns:a16="http://schemas.microsoft.com/office/drawing/2014/main" id="{D45E6A36-C67B-4CA0-B16D-5E983ACBFD46}"/>
              </a:ext>
            </a:extLst>
          </p:cNvPr>
          <p:cNvSpPr txBox="1"/>
          <p:nvPr/>
        </p:nvSpPr>
        <p:spPr>
          <a:xfrm>
            <a:off x="9007378" y="1620748"/>
            <a:ext cx="4812584" cy="268286"/>
          </a:xfrm>
          <a:prstGeom prst="rect">
            <a:avLst/>
          </a:prstGeom>
          <a:noFill/>
        </p:spPr>
        <p:txBody>
          <a:bodyPr wrap="none" rtlCol="0">
            <a:normAutofit fontScale="77500" lnSpcReduction="20000"/>
          </a:bodyPr>
          <a:lstStyle/>
          <a:p>
            <a:r>
              <a:rPr lang="en-US" dirty="0">
                <a:sym typeface="Wingdings" panose="05000000000000000000" pitchFamily="2" charset="2"/>
              </a:rPr>
              <a:t>40 Gbps (Oct. 2024)</a:t>
            </a:r>
          </a:p>
        </p:txBody>
      </p:sp>
      <p:grpSp>
        <p:nvGrpSpPr>
          <p:cNvPr id="58" name="Gruppieren 57">
            <a:extLst>
              <a:ext uri="{FF2B5EF4-FFF2-40B4-BE49-F238E27FC236}">
                <a16:creationId xmlns:a16="http://schemas.microsoft.com/office/drawing/2014/main" id="{52CE3404-438C-46E1-A71F-00301A0A35E9}"/>
              </a:ext>
            </a:extLst>
          </p:cNvPr>
          <p:cNvGrpSpPr/>
          <p:nvPr/>
        </p:nvGrpSpPr>
        <p:grpSpPr>
          <a:xfrm>
            <a:off x="6300716" y="2511188"/>
            <a:ext cx="4812584" cy="3834099"/>
            <a:chOff x="3051867" y="4709841"/>
            <a:chExt cx="2184228" cy="1764463"/>
          </a:xfrm>
        </p:grpSpPr>
        <p:pic>
          <p:nvPicPr>
            <p:cNvPr id="59" name="Grafik 58">
              <a:extLst>
                <a:ext uri="{FF2B5EF4-FFF2-40B4-BE49-F238E27FC236}">
                  <a16:creationId xmlns:a16="http://schemas.microsoft.com/office/drawing/2014/main" id="{F20B74EF-0D26-4F32-A80C-DEC630740DD8}"/>
                </a:ext>
              </a:extLst>
            </p:cNvPr>
            <p:cNvPicPr>
              <a:picLocks noChangeAspect="1"/>
            </p:cNvPicPr>
            <p:nvPr/>
          </p:nvPicPr>
          <p:blipFill>
            <a:blip r:embed="rId2"/>
            <a:stretch>
              <a:fillRect/>
            </a:stretch>
          </p:blipFill>
          <p:spPr>
            <a:xfrm>
              <a:off x="3051867" y="5004915"/>
              <a:ext cx="2184228" cy="1469389"/>
            </a:xfrm>
            <a:prstGeom prst="rect">
              <a:avLst/>
            </a:prstGeom>
          </p:spPr>
        </p:pic>
        <p:sp>
          <p:nvSpPr>
            <p:cNvPr id="60" name="Textfeld 59">
              <a:extLst>
                <a:ext uri="{FF2B5EF4-FFF2-40B4-BE49-F238E27FC236}">
                  <a16:creationId xmlns:a16="http://schemas.microsoft.com/office/drawing/2014/main" id="{E181AB81-B9F9-4C0B-A84C-A1C378D8EB27}"/>
                </a:ext>
              </a:extLst>
            </p:cNvPr>
            <p:cNvSpPr txBox="1"/>
            <p:nvPr/>
          </p:nvSpPr>
          <p:spPr>
            <a:xfrm>
              <a:off x="3817610" y="4709841"/>
              <a:ext cx="652743" cy="369332"/>
            </a:xfrm>
            <a:prstGeom prst="rect">
              <a:avLst/>
            </a:prstGeom>
            <a:noFill/>
          </p:spPr>
          <p:txBody>
            <a:bodyPr wrap="none" rtlCol="0">
              <a:spAutoFit/>
            </a:bodyPr>
            <a:lstStyle/>
            <a:p>
              <a:r>
                <a:rPr lang="de-DE" dirty="0"/>
                <a:t>2024</a:t>
              </a:r>
              <a:endParaRPr lang="en-US" dirty="0"/>
            </a:p>
          </p:txBody>
        </p:sp>
      </p:grpSp>
      <p:sp>
        <p:nvSpPr>
          <p:cNvPr id="61" name="Textfeld 60">
            <a:extLst>
              <a:ext uri="{FF2B5EF4-FFF2-40B4-BE49-F238E27FC236}">
                <a16:creationId xmlns:a16="http://schemas.microsoft.com/office/drawing/2014/main" id="{5B996F75-8BBB-41D3-B76C-0BF96631552D}"/>
              </a:ext>
            </a:extLst>
          </p:cNvPr>
          <p:cNvSpPr txBox="1"/>
          <p:nvPr/>
        </p:nvSpPr>
        <p:spPr>
          <a:xfrm>
            <a:off x="2202357" y="4708716"/>
            <a:ext cx="4812584" cy="268286"/>
          </a:xfrm>
          <a:prstGeom prst="rect">
            <a:avLst/>
          </a:prstGeom>
          <a:noFill/>
        </p:spPr>
        <p:txBody>
          <a:bodyPr wrap="none" rtlCol="0">
            <a:normAutofit fontScale="77500" lnSpcReduction="20000"/>
          </a:bodyPr>
          <a:lstStyle/>
          <a:p>
            <a:pPr marL="0" lvl="2"/>
            <a:r>
              <a:rPr lang="en-US" dirty="0"/>
              <a:t>800 Gbps test (Oct. 2023/4)</a:t>
            </a:r>
          </a:p>
        </p:txBody>
      </p:sp>
      <p:sp>
        <p:nvSpPr>
          <p:cNvPr id="3" name="Ellipse 2">
            <a:extLst>
              <a:ext uri="{FF2B5EF4-FFF2-40B4-BE49-F238E27FC236}">
                <a16:creationId xmlns:a16="http://schemas.microsoft.com/office/drawing/2014/main" id="{9F2ECB9B-B0AC-4D57-8444-D3DE85EA7E23}"/>
              </a:ext>
            </a:extLst>
          </p:cNvPr>
          <p:cNvSpPr/>
          <p:nvPr/>
        </p:nvSpPr>
        <p:spPr>
          <a:xfrm>
            <a:off x="2154762" y="4568614"/>
            <a:ext cx="2226169" cy="533134"/>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Ellipse 61">
            <a:extLst>
              <a:ext uri="{FF2B5EF4-FFF2-40B4-BE49-F238E27FC236}">
                <a16:creationId xmlns:a16="http://schemas.microsoft.com/office/drawing/2014/main" id="{4C0D589E-8BC0-406B-A473-0161D25DE089}"/>
              </a:ext>
            </a:extLst>
          </p:cNvPr>
          <p:cNvSpPr/>
          <p:nvPr/>
        </p:nvSpPr>
        <p:spPr>
          <a:xfrm>
            <a:off x="4239908" y="3497899"/>
            <a:ext cx="2049312" cy="533134"/>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Ellipse 62">
            <a:extLst>
              <a:ext uri="{FF2B5EF4-FFF2-40B4-BE49-F238E27FC236}">
                <a16:creationId xmlns:a16="http://schemas.microsoft.com/office/drawing/2014/main" id="{9DC3BAE1-47E2-4F40-BD54-6606AF20FB52}"/>
              </a:ext>
            </a:extLst>
          </p:cNvPr>
          <p:cNvSpPr/>
          <p:nvPr/>
        </p:nvSpPr>
        <p:spPr>
          <a:xfrm>
            <a:off x="2122917" y="1530708"/>
            <a:ext cx="4500796" cy="382698"/>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465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up)">
                                      <p:cBhvr>
                                        <p:cTn id="7" dur="500"/>
                                        <p:tgtEl>
                                          <p:spTgt spid="30"/>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up)">
                                      <p:cBhvr>
                                        <p:cTn id="10" dur="500"/>
                                        <p:tgtEl>
                                          <p:spTgt spid="37"/>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 calcmode="lin" valueType="num">
                                      <p:cBhvr>
                                        <p:cTn id="14" dur="500" fill="hold"/>
                                        <p:tgtEl>
                                          <p:spTgt spid="38"/>
                                        </p:tgtEl>
                                        <p:attrNameLst>
                                          <p:attrName>ppt_w</p:attrName>
                                        </p:attrNameLst>
                                      </p:cBhvr>
                                      <p:tavLst>
                                        <p:tav tm="0">
                                          <p:val>
                                            <p:fltVal val="0"/>
                                          </p:val>
                                        </p:tav>
                                        <p:tav tm="100000">
                                          <p:val>
                                            <p:strVal val="#ppt_w"/>
                                          </p:val>
                                        </p:tav>
                                      </p:tavLst>
                                    </p:anim>
                                    <p:anim calcmode="lin" valueType="num">
                                      <p:cBhvr>
                                        <p:cTn id="15" dur="500" fill="hold"/>
                                        <p:tgtEl>
                                          <p:spTgt spid="38"/>
                                        </p:tgtEl>
                                        <p:attrNameLst>
                                          <p:attrName>ppt_h</p:attrName>
                                        </p:attrNameLst>
                                      </p:cBhvr>
                                      <p:tavLst>
                                        <p:tav tm="0">
                                          <p:val>
                                            <p:fltVal val="0"/>
                                          </p:val>
                                        </p:tav>
                                        <p:tav tm="100000">
                                          <p:val>
                                            <p:strVal val="#ppt_h"/>
                                          </p:val>
                                        </p:tav>
                                      </p:tavLst>
                                    </p:anim>
                                    <p:animEffect transition="in" filter="fade">
                                      <p:cBhvr>
                                        <p:cTn id="16" dur="500"/>
                                        <p:tgtEl>
                                          <p:spTgt spid="38"/>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up)">
                                      <p:cBhvr>
                                        <p:cTn id="19" dur="500"/>
                                        <p:tgtEl>
                                          <p:spTgt spid="40"/>
                                        </p:tgtEl>
                                      </p:cBhvr>
                                    </p:animEffect>
                                  </p:childTnLst>
                                </p:cTn>
                              </p:par>
                            </p:childTnLst>
                          </p:cTn>
                        </p:par>
                        <p:par>
                          <p:cTn id="20" fill="hold">
                            <p:stCondLst>
                              <p:cond delay="1000"/>
                            </p:stCondLst>
                            <p:childTnLst>
                              <p:par>
                                <p:cTn id="21" presetID="22" presetClass="entr" presetSubtype="1"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up)">
                                      <p:cBhvr>
                                        <p:cTn id="23" dur="500"/>
                                        <p:tgtEl>
                                          <p:spTgt spid="41"/>
                                        </p:tgtEl>
                                      </p:cBhvr>
                                    </p:animEffect>
                                  </p:childTnLst>
                                </p:cTn>
                              </p:par>
                            </p:childTnLst>
                          </p:cTn>
                        </p:par>
                        <p:par>
                          <p:cTn id="24" fill="hold">
                            <p:stCondLst>
                              <p:cond delay="1500"/>
                            </p:stCondLst>
                            <p:childTnLst>
                              <p:par>
                                <p:cTn id="25" presetID="22" presetClass="entr" presetSubtype="1"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up)">
                                      <p:cBhvr>
                                        <p:cTn id="27" dur="500"/>
                                        <p:tgtEl>
                                          <p:spTgt spid="6"/>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wipe(up)">
                                      <p:cBhvr>
                                        <p:cTn id="30" dur="500"/>
                                        <p:tgtEl>
                                          <p:spTgt spid="42"/>
                                        </p:tgtEl>
                                      </p:cBhvr>
                                    </p:animEffect>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up)">
                                      <p:cBhvr>
                                        <p:cTn id="34" dur="500"/>
                                        <p:tgtEl>
                                          <p:spTgt spid="24"/>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wipe(up)">
                                      <p:cBhvr>
                                        <p:cTn id="37" dur="500"/>
                                        <p:tgtEl>
                                          <p:spTgt spid="43"/>
                                        </p:tgtEl>
                                      </p:cBhvr>
                                    </p:animEffect>
                                  </p:childTnLst>
                                </p:cTn>
                              </p:par>
                            </p:childTnLst>
                          </p:cTn>
                        </p:par>
                        <p:par>
                          <p:cTn id="38" fill="hold">
                            <p:stCondLst>
                              <p:cond delay="2500"/>
                            </p:stCondLst>
                            <p:childTnLst>
                              <p:par>
                                <p:cTn id="39" presetID="22" presetClass="entr" presetSubtype="1"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up)">
                                      <p:cBhvr>
                                        <p:cTn id="41" dur="500"/>
                                        <p:tgtEl>
                                          <p:spTgt spid="25"/>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44"/>
                                        </p:tgtEl>
                                        <p:attrNameLst>
                                          <p:attrName>style.visibility</p:attrName>
                                        </p:attrNameLst>
                                      </p:cBhvr>
                                      <p:to>
                                        <p:strVal val="visible"/>
                                      </p:to>
                                    </p:set>
                                    <p:animEffect transition="in" filter="wipe(up)">
                                      <p:cBhvr>
                                        <p:cTn id="44" dur="500"/>
                                        <p:tgtEl>
                                          <p:spTgt spid="44"/>
                                        </p:tgtEl>
                                      </p:cBhvr>
                                    </p:animEffect>
                                  </p:childTnLst>
                                </p:cTn>
                              </p:par>
                            </p:childTnLst>
                          </p:cTn>
                        </p:par>
                        <p:par>
                          <p:cTn id="45" fill="hold">
                            <p:stCondLst>
                              <p:cond delay="3000"/>
                            </p:stCondLst>
                            <p:childTnLst>
                              <p:par>
                                <p:cTn id="46" presetID="22" presetClass="entr" presetSubtype="1" fill="hold" grpId="0" nodeType="after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wipe(up)">
                                      <p:cBhvr>
                                        <p:cTn id="48" dur="500"/>
                                        <p:tgtEl>
                                          <p:spTgt spid="45"/>
                                        </p:tgtEl>
                                      </p:cBhvr>
                                    </p:animEffect>
                                  </p:childTnLst>
                                </p:cTn>
                              </p:par>
                              <p:par>
                                <p:cTn id="49" presetID="53" presetClass="entr" presetSubtype="16" fill="hold" nodeType="with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p:cTn id="51" dur="500" fill="hold"/>
                                        <p:tgtEl>
                                          <p:spTgt spid="58"/>
                                        </p:tgtEl>
                                        <p:attrNameLst>
                                          <p:attrName>ppt_w</p:attrName>
                                        </p:attrNameLst>
                                      </p:cBhvr>
                                      <p:tavLst>
                                        <p:tav tm="0">
                                          <p:val>
                                            <p:fltVal val="0"/>
                                          </p:val>
                                        </p:tav>
                                        <p:tav tm="100000">
                                          <p:val>
                                            <p:strVal val="#ppt_w"/>
                                          </p:val>
                                        </p:tav>
                                      </p:tavLst>
                                    </p:anim>
                                    <p:anim calcmode="lin" valueType="num">
                                      <p:cBhvr>
                                        <p:cTn id="52" dur="500" fill="hold"/>
                                        <p:tgtEl>
                                          <p:spTgt spid="58"/>
                                        </p:tgtEl>
                                        <p:attrNameLst>
                                          <p:attrName>ppt_h</p:attrName>
                                        </p:attrNameLst>
                                      </p:cBhvr>
                                      <p:tavLst>
                                        <p:tav tm="0">
                                          <p:val>
                                            <p:fltVal val="0"/>
                                          </p:val>
                                        </p:tav>
                                        <p:tav tm="100000">
                                          <p:val>
                                            <p:strVal val="#ppt_h"/>
                                          </p:val>
                                        </p:tav>
                                      </p:tavLst>
                                    </p:anim>
                                    <p:animEffect transition="in" filter="fade">
                                      <p:cBhvr>
                                        <p:cTn id="53" dur="500"/>
                                        <p:tgtEl>
                                          <p:spTgt spid="58"/>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wipe(up)">
                                      <p:cBhvr>
                                        <p:cTn id="56" dur="500"/>
                                        <p:tgtEl>
                                          <p:spTgt spid="46"/>
                                        </p:tgtEl>
                                      </p:cBhvr>
                                    </p:animEffect>
                                  </p:childTnLst>
                                </p:cTn>
                              </p:par>
                            </p:childTnLst>
                          </p:cTn>
                        </p:par>
                        <p:par>
                          <p:cTn id="57" fill="hold">
                            <p:stCondLst>
                              <p:cond delay="3500"/>
                            </p:stCondLst>
                            <p:childTnLst>
                              <p:par>
                                <p:cTn id="58" presetID="53" presetClass="exit" presetSubtype="32" fill="hold" grpId="1" nodeType="afterEffect">
                                  <p:stCondLst>
                                    <p:cond delay="0"/>
                                  </p:stCondLst>
                                  <p:childTnLst>
                                    <p:anim calcmode="lin" valueType="num">
                                      <p:cBhvr>
                                        <p:cTn id="59" dur="500"/>
                                        <p:tgtEl>
                                          <p:spTgt spid="44"/>
                                        </p:tgtEl>
                                        <p:attrNameLst>
                                          <p:attrName>ppt_w</p:attrName>
                                        </p:attrNameLst>
                                      </p:cBhvr>
                                      <p:tavLst>
                                        <p:tav tm="0">
                                          <p:val>
                                            <p:strVal val="ppt_w"/>
                                          </p:val>
                                        </p:tav>
                                        <p:tav tm="100000">
                                          <p:val>
                                            <p:fltVal val="0"/>
                                          </p:val>
                                        </p:tav>
                                      </p:tavLst>
                                    </p:anim>
                                    <p:anim calcmode="lin" valueType="num">
                                      <p:cBhvr>
                                        <p:cTn id="60" dur="500"/>
                                        <p:tgtEl>
                                          <p:spTgt spid="44"/>
                                        </p:tgtEl>
                                        <p:attrNameLst>
                                          <p:attrName>ppt_h</p:attrName>
                                        </p:attrNameLst>
                                      </p:cBhvr>
                                      <p:tavLst>
                                        <p:tav tm="0">
                                          <p:val>
                                            <p:strVal val="ppt_h"/>
                                          </p:val>
                                        </p:tav>
                                        <p:tav tm="100000">
                                          <p:val>
                                            <p:fltVal val="0"/>
                                          </p:val>
                                        </p:tav>
                                      </p:tavLst>
                                    </p:anim>
                                    <p:animEffect transition="out" filter="fade">
                                      <p:cBhvr>
                                        <p:cTn id="61" dur="500"/>
                                        <p:tgtEl>
                                          <p:spTgt spid="44"/>
                                        </p:tgtEl>
                                      </p:cBhvr>
                                    </p:animEffect>
                                    <p:set>
                                      <p:cBhvr>
                                        <p:cTn id="62" dur="1" fill="hold">
                                          <p:stCondLst>
                                            <p:cond delay="499"/>
                                          </p:stCondLst>
                                        </p:cTn>
                                        <p:tgtEl>
                                          <p:spTgt spid="44"/>
                                        </p:tgtEl>
                                        <p:attrNameLst>
                                          <p:attrName>style.visibility</p:attrName>
                                        </p:attrNameLst>
                                      </p:cBhvr>
                                      <p:to>
                                        <p:strVal val="hidden"/>
                                      </p:to>
                                    </p:set>
                                  </p:childTnLst>
                                </p:cTn>
                              </p:par>
                              <p:par>
                                <p:cTn id="63" presetID="22" presetClass="entr" presetSubtype="1" fill="hold" grpId="0" nodeType="with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wipe(up)">
                                      <p:cBhvr>
                                        <p:cTn id="65" dur="500"/>
                                        <p:tgtEl>
                                          <p:spTgt spid="47"/>
                                        </p:tgtEl>
                                      </p:cBhvr>
                                    </p:animEffect>
                                  </p:childTnLst>
                                </p:cTn>
                              </p:par>
                            </p:childTnLst>
                          </p:cTn>
                        </p:par>
                        <p:par>
                          <p:cTn id="66" fill="hold">
                            <p:stCondLst>
                              <p:cond delay="4000"/>
                            </p:stCondLst>
                            <p:childTnLst>
                              <p:par>
                                <p:cTn id="67" presetID="10" presetClass="exit" presetSubtype="0" fill="hold" grpId="0" nodeType="afterEffect">
                                  <p:stCondLst>
                                    <p:cond delay="0"/>
                                  </p:stCondLst>
                                  <p:childTnLst>
                                    <p:animEffect transition="out" filter="fade">
                                      <p:cBhvr>
                                        <p:cTn id="68" dur="500"/>
                                        <p:tgtEl>
                                          <p:spTgt spid="39"/>
                                        </p:tgtEl>
                                      </p:cBhvr>
                                    </p:animEffect>
                                    <p:set>
                                      <p:cBhvr>
                                        <p:cTn id="69" dur="1" fill="hold">
                                          <p:stCondLst>
                                            <p:cond delay="499"/>
                                          </p:stCondLst>
                                        </p:cTn>
                                        <p:tgtEl>
                                          <p:spTgt spid="39"/>
                                        </p:tgtEl>
                                        <p:attrNameLst>
                                          <p:attrName>style.visibility</p:attrName>
                                        </p:attrNameLst>
                                      </p:cBhvr>
                                      <p:to>
                                        <p:strVal val="hidden"/>
                                      </p:to>
                                    </p:se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61"/>
                                        </p:tgtEl>
                                        <p:attrNameLst>
                                          <p:attrName>style.visibility</p:attrName>
                                        </p:attrNameLst>
                                      </p:cBhvr>
                                      <p:to>
                                        <p:strVal val="visible"/>
                                      </p:to>
                                    </p:set>
                                    <p:anim calcmode="lin" valueType="num">
                                      <p:cBhvr>
                                        <p:cTn id="73" dur="500" fill="hold"/>
                                        <p:tgtEl>
                                          <p:spTgt spid="61"/>
                                        </p:tgtEl>
                                        <p:attrNameLst>
                                          <p:attrName>ppt_w</p:attrName>
                                        </p:attrNameLst>
                                      </p:cBhvr>
                                      <p:tavLst>
                                        <p:tav tm="0">
                                          <p:val>
                                            <p:fltVal val="0"/>
                                          </p:val>
                                        </p:tav>
                                        <p:tav tm="100000">
                                          <p:val>
                                            <p:strVal val="#ppt_w"/>
                                          </p:val>
                                        </p:tav>
                                      </p:tavLst>
                                    </p:anim>
                                    <p:anim calcmode="lin" valueType="num">
                                      <p:cBhvr>
                                        <p:cTn id="74" dur="500" fill="hold"/>
                                        <p:tgtEl>
                                          <p:spTgt spid="61"/>
                                        </p:tgtEl>
                                        <p:attrNameLst>
                                          <p:attrName>ppt_h</p:attrName>
                                        </p:attrNameLst>
                                      </p:cBhvr>
                                      <p:tavLst>
                                        <p:tav tm="0">
                                          <p:val>
                                            <p:fltVal val="0"/>
                                          </p:val>
                                        </p:tav>
                                        <p:tav tm="100000">
                                          <p:val>
                                            <p:strVal val="#ppt_h"/>
                                          </p:val>
                                        </p:tav>
                                      </p:tavLst>
                                    </p:anim>
                                    <p:animEffect transition="in" filter="fade">
                                      <p:cBhvr>
                                        <p:cTn id="75" dur="500"/>
                                        <p:tgtEl>
                                          <p:spTgt spid="61"/>
                                        </p:tgtEl>
                                      </p:cBhvr>
                                    </p:animEffect>
                                  </p:childTnLst>
                                </p:cTn>
                              </p:par>
                            </p:childTnLst>
                          </p:cTn>
                        </p:par>
                      </p:childTnLst>
                    </p:cTn>
                  </p:par>
                  <p:par>
                    <p:cTn id="76" fill="hold">
                      <p:stCondLst>
                        <p:cond delay="indefinite"/>
                      </p:stCondLst>
                      <p:childTnLst>
                        <p:par>
                          <p:cTn id="77" fill="hold">
                            <p:stCondLst>
                              <p:cond delay="0"/>
                            </p:stCondLst>
                            <p:childTnLst>
                              <p:par>
                                <p:cTn id="78" presetID="53" presetClass="entr" presetSubtype="16" fill="hold" grpId="0" nodeType="clickEffect">
                                  <p:stCondLst>
                                    <p:cond delay="0"/>
                                  </p:stCondLst>
                                  <p:childTnLst>
                                    <p:set>
                                      <p:cBhvr>
                                        <p:cTn id="79" dur="1" fill="hold">
                                          <p:stCondLst>
                                            <p:cond delay="0"/>
                                          </p:stCondLst>
                                        </p:cTn>
                                        <p:tgtEl>
                                          <p:spTgt spid="63"/>
                                        </p:tgtEl>
                                        <p:attrNameLst>
                                          <p:attrName>style.visibility</p:attrName>
                                        </p:attrNameLst>
                                      </p:cBhvr>
                                      <p:to>
                                        <p:strVal val="visible"/>
                                      </p:to>
                                    </p:set>
                                    <p:anim calcmode="lin" valueType="num">
                                      <p:cBhvr>
                                        <p:cTn id="80" dur="500" fill="hold"/>
                                        <p:tgtEl>
                                          <p:spTgt spid="63"/>
                                        </p:tgtEl>
                                        <p:attrNameLst>
                                          <p:attrName>ppt_w</p:attrName>
                                        </p:attrNameLst>
                                      </p:cBhvr>
                                      <p:tavLst>
                                        <p:tav tm="0">
                                          <p:val>
                                            <p:fltVal val="0"/>
                                          </p:val>
                                        </p:tav>
                                        <p:tav tm="100000">
                                          <p:val>
                                            <p:strVal val="#ppt_w"/>
                                          </p:val>
                                        </p:tav>
                                      </p:tavLst>
                                    </p:anim>
                                    <p:anim calcmode="lin" valueType="num">
                                      <p:cBhvr>
                                        <p:cTn id="81" dur="500" fill="hold"/>
                                        <p:tgtEl>
                                          <p:spTgt spid="63"/>
                                        </p:tgtEl>
                                        <p:attrNameLst>
                                          <p:attrName>ppt_h</p:attrName>
                                        </p:attrNameLst>
                                      </p:cBhvr>
                                      <p:tavLst>
                                        <p:tav tm="0">
                                          <p:val>
                                            <p:fltVal val="0"/>
                                          </p:val>
                                        </p:tav>
                                        <p:tav tm="100000">
                                          <p:val>
                                            <p:strVal val="#ppt_h"/>
                                          </p:val>
                                        </p:tav>
                                      </p:tavLst>
                                    </p:anim>
                                    <p:animEffect transition="in" filter="fade">
                                      <p:cBhvr>
                                        <p:cTn id="82" dur="500"/>
                                        <p:tgtEl>
                                          <p:spTgt spid="63"/>
                                        </p:tgtEl>
                                      </p:cBhvr>
                                    </p:animEffect>
                                  </p:childTnLst>
                                </p:cTn>
                              </p:par>
                            </p:childTnLst>
                          </p:cTn>
                        </p:par>
                      </p:childTnLst>
                    </p:cTn>
                  </p:par>
                  <p:par>
                    <p:cTn id="83" fill="hold">
                      <p:stCondLst>
                        <p:cond delay="indefinite"/>
                      </p:stCondLst>
                      <p:childTnLst>
                        <p:par>
                          <p:cTn id="84" fill="hold">
                            <p:stCondLst>
                              <p:cond delay="0"/>
                            </p:stCondLst>
                            <p:childTnLst>
                              <p:par>
                                <p:cTn id="85" presetID="53" presetClass="entr" presetSubtype="16" fill="hold" grpId="0" nodeType="clickEffect">
                                  <p:stCondLst>
                                    <p:cond delay="0"/>
                                  </p:stCondLst>
                                  <p:childTnLst>
                                    <p:set>
                                      <p:cBhvr>
                                        <p:cTn id="86" dur="1" fill="hold">
                                          <p:stCondLst>
                                            <p:cond delay="0"/>
                                          </p:stCondLst>
                                        </p:cTn>
                                        <p:tgtEl>
                                          <p:spTgt spid="62"/>
                                        </p:tgtEl>
                                        <p:attrNameLst>
                                          <p:attrName>style.visibility</p:attrName>
                                        </p:attrNameLst>
                                      </p:cBhvr>
                                      <p:to>
                                        <p:strVal val="visible"/>
                                      </p:to>
                                    </p:set>
                                    <p:anim calcmode="lin" valueType="num">
                                      <p:cBhvr>
                                        <p:cTn id="87" dur="500" fill="hold"/>
                                        <p:tgtEl>
                                          <p:spTgt spid="62"/>
                                        </p:tgtEl>
                                        <p:attrNameLst>
                                          <p:attrName>ppt_w</p:attrName>
                                        </p:attrNameLst>
                                      </p:cBhvr>
                                      <p:tavLst>
                                        <p:tav tm="0">
                                          <p:val>
                                            <p:fltVal val="0"/>
                                          </p:val>
                                        </p:tav>
                                        <p:tav tm="100000">
                                          <p:val>
                                            <p:strVal val="#ppt_w"/>
                                          </p:val>
                                        </p:tav>
                                      </p:tavLst>
                                    </p:anim>
                                    <p:anim calcmode="lin" valueType="num">
                                      <p:cBhvr>
                                        <p:cTn id="88" dur="500" fill="hold"/>
                                        <p:tgtEl>
                                          <p:spTgt spid="62"/>
                                        </p:tgtEl>
                                        <p:attrNameLst>
                                          <p:attrName>ppt_h</p:attrName>
                                        </p:attrNameLst>
                                      </p:cBhvr>
                                      <p:tavLst>
                                        <p:tav tm="0">
                                          <p:val>
                                            <p:fltVal val="0"/>
                                          </p:val>
                                        </p:tav>
                                        <p:tav tm="100000">
                                          <p:val>
                                            <p:strVal val="#ppt_h"/>
                                          </p:val>
                                        </p:tav>
                                      </p:tavLst>
                                    </p:anim>
                                    <p:animEffect transition="in" filter="fade">
                                      <p:cBhvr>
                                        <p:cTn id="89" dur="500"/>
                                        <p:tgtEl>
                                          <p:spTgt spid="62"/>
                                        </p:tgtEl>
                                      </p:cBhvr>
                                    </p:animEffect>
                                  </p:childTnLst>
                                </p:cTn>
                              </p:par>
                            </p:childTnLst>
                          </p:cTn>
                        </p:par>
                      </p:childTnLst>
                    </p:cTn>
                  </p:par>
                  <p:par>
                    <p:cTn id="90" fill="hold">
                      <p:stCondLst>
                        <p:cond delay="indefinite"/>
                      </p:stCondLst>
                      <p:childTnLst>
                        <p:par>
                          <p:cTn id="91" fill="hold">
                            <p:stCondLst>
                              <p:cond delay="0"/>
                            </p:stCondLst>
                            <p:childTnLst>
                              <p:par>
                                <p:cTn id="92" presetID="53" presetClass="entr" presetSubtype="16" fill="hold" grpId="0" nodeType="clickEffect">
                                  <p:stCondLst>
                                    <p:cond delay="0"/>
                                  </p:stCondLst>
                                  <p:childTnLst>
                                    <p:set>
                                      <p:cBhvr>
                                        <p:cTn id="93" dur="1" fill="hold">
                                          <p:stCondLst>
                                            <p:cond delay="0"/>
                                          </p:stCondLst>
                                        </p:cTn>
                                        <p:tgtEl>
                                          <p:spTgt spid="3"/>
                                        </p:tgtEl>
                                        <p:attrNameLst>
                                          <p:attrName>style.visibility</p:attrName>
                                        </p:attrNameLst>
                                      </p:cBhvr>
                                      <p:to>
                                        <p:strVal val="visible"/>
                                      </p:to>
                                    </p:set>
                                    <p:anim calcmode="lin" valueType="num">
                                      <p:cBhvr>
                                        <p:cTn id="94" dur="500" fill="hold"/>
                                        <p:tgtEl>
                                          <p:spTgt spid="3"/>
                                        </p:tgtEl>
                                        <p:attrNameLst>
                                          <p:attrName>ppt_w</p:attrName>
                                        </p:attrNameLst>
                                      </p:cBhvr>
                                      <p:tavLst>
                                        <p:tav tm="0">
                                          <p:val>
                                            <p:fltVal val="0"/>
                                          </p:val>
                                        </p:tav>
                                        <p:tav tm="100000">
                                          <p:val>
                                            <p:strVal val="#ppt_w"/>
                                          </p:val>
                                        </p:tav>
                                      </p:tavLst>
                                    </p:anim>
                                    <p:anim calcmode="lin" valueType="num">
                                      <p:cBhvr>
                                        <p:cTn id="95" dur="500" fill="hold"/>
                                        <p:tgtEl>
                                          <p:spTgt spid="3"/>
                                        </p:tgtEl>
                                        <p:attrNameLst>
                                          <p:attrName>ppt_h</p:attrName>
                                        </p:attrNameLst>
                                      </p:cBhvr>
                                      <p:tavLst>
                                        <p:tav tm="0">
                                          <p:val>
                                            <p:fltVal val="0"/>
                                          </p:val>
                                        </p:tav>
                                        <p:tav tm="100000">
                                          <p:val>
                                            <p:strVal val="#ppt_h"/>
                                          </p:val>
                                        </p:tav>
                                      </p:tavLst>
                                    </p:anim>
                                    <p:animEffect transition="in" filter="fade">
                                      <p:cBhvr>
                                        <p:cTn id="9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6" grpId="0"/>
      <p:bldP spid="24" grpId="0"/>
      <p:bldP spid="25" grpId="0"/>
      <p:bldP spid="30" grpId="0"/>
      <p:bldP spid="37" grpId="0"/>
      <p:bldP spid="38" grpId="0"/>
      <p:bldP spid="39" grpId="0"/>
      <p:bldP spid="40" grpId="0"/>
      <p:bldP spid="42" grpId="0"/>
      <p:bldP spid="43" grpId="0"/>
      <p:bldP spid="44" grpId="0"/>
      <p:bldP spid="44" grpId="1"/>
      <p:bldP spid="45" grpId="0"/>
      <p:bldP spid="46" grpId="0"/>
      <p:bldP spid="47" grpId="0"/>
      <p:bldP spid="61" grpId="0"/>
      <p:bldP spid="3" grpId="0" animBg="1"/>
      <p:bldP spid="62" grpId="0" animBg="1"/>
      <p:bldP spid="6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6638B5-E636-4F12-8801-F2556716FBAE}"/>
              </a:ext>
            </a:extLst>
          </p:cNvPr>
          <p:cNvSpPr>
            <a:spLocks noGrp="1"/>
          </p:cNvSpPr>
          <p:nvPr>
            <p:ph type="title"/>
          </p:nvPr>
        </p:nvSpPr>
        <p:spPr/>
        <p:txBody>
          <a:bodyPr/>
          <a:lstStyle/>
          <a:p>
            <a:r>
              <a:rPr lang="en-US" dirty="0"/>
              <a:t>LHCOPN traffic growth</a:t>
            </a:r>
          </a:p>
        </p:txBody>
      </p:sp>
      <p:pic>
        <p:nvPicPr>
          <p:cNvPr id="5" name="Inhaltsplatzhalter 4">
            <a:extLst>
              <a:ext uri="{FF2B5EF4-FFF2-40B4-BE49-F238E27FC236}">
                <a16:creationId xmlns:a16="http://schemas.microsoft.com/office/drawing/2014/main" id="{94D8D926-9AA9-4529-8DE5-4B252D012FDA}"/>
              </a:ext>
            </a:extLst>
          </p:cNvPr>
          <p:cNvPicPr>
            <a:picLocks noGrp="1" noChangeAspect="1"/>
          </p:cNvPicPr>
          <p:nvPr>
            <p:ph idx="1"/>
          </p:nvPr>
        </p:nvPicPr>
        <p:blipFill>
          <a:blip r:embed="rId2"/>
          <a:stretch>
            <a:fillRect/>
          </a:stretch>
        </p:blipFill>
        <p:spPr>
          <a:xfrm>
            <a:off x="1297422" y="1825625"/>
            <a:ext cx="9597155" cy="4351338"/>
          </a:xfrm>
          <a:prstGeom prst="rect">
            <a:avLst/>
          </a:prstGeom>
        </p:spPr>
      </p:pic>
      <p:sp>
        <p:nvSpPr>
          <p:cNvPr id="4" name="Foliennummernplatzhalter 3">
            <a:extLst>
              <a:ext uri="{FF2B5EF4-FFF2-40B4-BE49-F238E27FC236}">
                <a16:creationId xmlns:a16="http://schemas.microsoft.com/office/drawing/2014/main" id="{052992AE-C1D9-4474-9D75-7CBFEF0EE75B}"/>
              </a:ext>
            </a:extLst>
          </p:cNvPr>
          <p:cNvSpPr>
            <a:spLocks noGrp="1"/>
          </p:cNvSpPr>
          <p:nvPr>
            <p:ph type="sldNum" sz="quarter" idx="4"/>
          </p:nvPr>
        </p:nvSpPr>
        <p:spPr/>
        <p:txBody>
          <a:bodyPr/>
          <a:lstStyle/>
          <a:p>
            <a:endParaRPr lang="en-US" dirty="0"/>
          </a:p>
        </p:txBody>
      </p:sp>
    </p:spTree>
    <p:extLst>
      <p:ext uri="{BB962C8B-B14F-4D97-AF65-F5344CB8AC3E}">
        <p14:creationId xmlns:p14="http://schemas.microsoft.com/office/powerpoint/2010/main" val="26306156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989924-ADA5-4B61-AF26-C7539DE5B44F}"/>
              </a:ext>
            </a:extLst>
          </p:cNvPr>
          <p:cNvSpPr>
            <a:spLocks noGrp="1"/>
          </p:cNvSpPr>
          <p:nvPr>
            <p:ph type="title"/>
          </p:nvPr>
        </p:nvSpPr>
        <p:spPr>
          <a:xfrm>
            <a:off x="838200" y="365125"/>
            <a:ext cx="10515600" cy="1325563"/>
          </a:xfrm>
        </p:spPr>
        <p:txBody>
          <a:bodyPr/>
          <a:lstStyle/>
          <a:p>
            <a:r>
              <a:rPr lang="de-DE" dirty="0"/>
              <a:t>Backup </a:t>
            </a:r>
            <a:r>
              <a:rPr lang="de-DE" dirty="0" err="1"/>
              <a:t>status</a:t>
            </a:r>
            <a:endParaRPr lang="en-US" dirty="0"/>
          </a:p>
        </p:txBody>
      </p:sp>
      <p:sp>
        <p:nvSpPr>
          <p:cNvPr id="3" name="Inhaltsplatzhalter 2">
            <a:extLst>
              <a:ext uri="{FF2B5EF4-FFF2-40B4-BE49-F238E27FC236}">
                <a16:creationId xmlns:a16="http://schemas.microsoft.com/office/drawing/2014/main" id="{0C6B6319-2593-4CC0-93C9-0CD16855B014}"/>
              </a:ext>
            </a:extLst>
          </p:cNvPr>
          <p:cNvSpPr>
            <a:spLocks noGrp="1"/>
          </p:cNvSpPr>
          <p:nvPr>
            <p:ph idx="1"/>
          </p:nvPr>
        </p:nvSpPr>
        <p:spPr>
          <a:xfrm>
            <a:off x="1053549" y="1440026"/>
            <a:ext cx="10142882" cy="1794628"/>
          </a:xfrm>
        </p:spPr>
        <p:txBody>
          <a:bodyPr>
            <a:normAutofit fontScale="77500" lnSpcReduction="20000"/>
          </a:bodyPr>
          <a:lstStyle/>
          <a:p>
            <a:r>
              <a:rPr lang="de-DE" dirty="0" err="1"/>
              <a:t>Because</a:t>
            </a:r>
            <a:r>
              <a:rPr lang="de-DE" dirty="0"/>
              <a:t> of limited </a:t>
            </a:r>
            <a:r>
              <a:rPr lang="de-DE" dirty="0" err="1"/>
              <a:t>resources</a:t>
            </a:r>
            <a:r>
              <a:rPr lang="de-DE" dirty="0"/>
              <a:t> at CERN </a:t>
            </a:r>
            <a:r>
              <a:rPr lang="de-DE" dirty="0" err="1"/>
              <a:t>detector</a:t>
            </a:r>
            <a:r>
              <a:rPr lang="de-DE" dirty="0"/>
              <a:t> </a:t>
            </a:r>
            <a:r>
              <a:rPr lang="de-DE" dirty="0" err="1"/>
              <a:t>data</a:t>
            </a:r>
            <a:r>
              <a:rPr lang="de-DE" dirty="0"/>
              <a:t> of the </a:t>
            </a:r>
            <a:r>
              <a:rPr lang="de-DE" dirty="0" err="1"/>
              <a:t>four</a:t>
            </a:r>
            <a:r>
              <a:rPr lang="de-DE" dirty="0"/>
              <a:t> LHC </a:t>
            </a:r>
            <a:r>
              <a:rPr lang="de-DE" dirty="0" err="1"/>
              <a:t>experiments</a:t>
            </a:r>
            <a:r>
              <a:rPr lang="de-DE" dirty="0"/>
              <a:t> </a:t>
            </a:r>
            <a:r>
              <a:rPr lang="de-DE" dirty="0" err="1"/>
              <a:t>should</a:t>
            </a:r>
            <a:r>
              <a:rPr lang="de-DE" dirty="0"/>
              <a:t> </a:t>
            </a:r>
            <a:r>
              <a:rPr lang="de-DE" dirty="0" err="1"/>
              <a:t>straight</a:t>
            </a:r>
            <a:r>
              <a:rPr lang="de-DE" dirty="0"/>
              <a:t> </a:t>
            </a:r>
            <a:r>
              <a:rPr lang="de-DE" dirty="0" err="1"/>
              <a:t>be</a:t>
            </a:r>
            <a:r>
              <a:rPr lang="de-DE" dirty="0"/>
              <a:t> </a:t>
            </a:r>
            <a:r>
              <a:rPr lang="de-DE" dirty="0" err="1"/>
              <a:t>transfered</a:t>
            </a:r>
            <a:r>
              <a:rPr lang="de-DE" dirty="0"/>
              <a:t> </a:t>
            </a:r>
            <a:r>
              <a:rPr lang="de-DE" dirty="0" err="1"/>
              <a:t>to</a:t>
            </a:r>
            <a:r>
              <a:rPr lang="de-DE" dirty="0"/>
              <a:t> the Tier-1 </a:t>
            </a:r>
            <a:r>
              <a:rPr lang="de-DE" dirty="0" err="1"/>
              <a:t>sites</a:t>
            </a:r>
            <a:r>
              <a:rPr lang="de-DE" dirty="0"/>
              <a:t> </a:t>
            </a:r>
            <a:r>
              <a:rPr lang="de-DE" dirty="0" err="1"/>
              <a:t>for</a:t>
            </a:r>
            <a:r>
              <a:rPr lang="de-DE" dirty="0"/>
              <a:t> the </a:t>
            </a:r>
            <a:r>
              <a:rPr lang="de-DE" dirty="0" err="1"/>
              <a:t>first</a:t>
            </a:r>
            <a:r>
              <a:rPr lang="de-DE" dirty="0"/>
              <a:t> </a:t>
            </a:r>
            <a:r>
              <a:rPr lang="de-DE" dirty="0" err="1"/>
              <a:t>computing</a:t>
            </a:r>
            <a:r>
              <a:rPr lang="de-DE" dirty="0"/>
              <a:t> </a:t>
            </a:r>
            <a:r>
              <a:rPr lang="de-DE" dirty="0" err="1"/>
              <a:t>run</a:t>
            </a:r>
            <a:r>
              <a:rPr lang="de-DE" dirty="0"/>
              <a:t> (</a:t>
            </a:r>
            <a:r>
              <a:rPr lang="de-DE" dirty="0" err="1"/>
              <a:t>reducing</a:t>
            </a:r>
            <a:r>
              <a:rPr lang="de-DE" dirty="0"/>
              <a:t> </a:t>
            </a:r>
            <a:r>
              <a:rPr lang="de-DE" dirty="0" err="1"/>
              <a:t>data</a:t>
            </a:r>
            <a:r>
              <a:rPr lang="de-DE" dirty="0"/>
              <a:t> and </a:t>
            </a:r>
            <a:r>
              <a:rPr lang="de-DE" dirty="0" err="1"/>
              <a:t>producing</a:t>
            </a:r>
            <a:r>
              <a:rPr lang="de-DE" dirty="0"/>
              <a:t> the so </a:t>
            </a:r>
            <a:r>
              <a:rPr lang="de-DE" dirty="0" err="1"/>
              <a:t>called</a:t>
            </a:r>
            <a:r>
              <a:rPr lang="de-DE" dirty="0"/>
              <a:t> DSTs)</a:t>
            </a:r>
          </a:p>
          <a:p>
            <a:pPr lvl="1"/>
            <a:r>
              <a:rPr lang="de-DE" dirty="0" err="1"/>
              <a:t>For</a:t>
            </a:r>
            <a:r>
              <a:rPr lang="de-DE" dirty="0"/>
              <a:t> not </a:t>
            </a:r>
            <a:r>
              <a:rPr lang="de-DE" dirty="0" err="1"/>
              <a:t>loosing</a:t>
            </a:r>
            <a:r>
              <a:rPr lang="de-DE" dirty="0"/>
              <a:t> </a:t>
            </a:r>
            <a:r>
              <a:rPr lang="de-DE" dirty="0" err="1"/>
              <a:t>any</a:t>
            </a:r>
            <a:r>
              <a:rPr lang="de-DE" dirty="0"/>
              <a:t> </a:t>
            </a:r>
            <a:r>
              <a:rPr lang="de-DE" dirty="0" err="1"/>
              <a:t>data</a:t>
            </a:r>
            <a:r>
              <a:rPr lang="de-DE" dirty="0"/>
              <a:t> a </a:t>
            </a:r>
            <a:r>
              <a:rPr lang="de-DE" dirty="0" err="1"/>
              <a:t>detailed</a:t>
            </a:r>
            <a:r>
              <a:rPr lang="de-DE" dirty="0"/>
              <a:t> </a:t>
            </a:r>
            <a:r>
              <a:rPr lang="de-DE" dirty="0" err="1"/>
              <a:t>backup</a:t>
            </a:r>
            <a:r>
              <a:rPr lang="de-DE" dirty="0"/>
              <a:t> </a:t>
            </a:r>
            <a:r>
              <a:rPr lang="de-DE" dirty="0" err="1"/>
              <a:t>strategy</a:t>
            </a:r>
            <a:r>
              <a:rPr lang="de-DE" dirty="0"/>
              <a:t> was </a:t>
            </a:r>
            <a:r>
              <a:rPr lang="de-DE" dirty="0" err="1"/>
              <a:t>implemented</a:t>
            </a:r>
            <a:endParaRPr lang="de-DE" dirty="0"/>
          </a:p>
          <a:p>
            <a:pPr lvl="2"/>
            <a:r>
              <a:rPr lang="de-DE" dirty="0"/>
              <a:t>„normal </a:t>
            </a:r>
            <a:r>
              <a:rPr lang="de-DE" dirty="0" err="1"/>
              <a:t>operation</a:t>
            </a:r>
            <a:r>
              <a:rPr lang="de-DE" dirty="0"/>
              <a:t>“ LHCOPN</a:t>
            </a:r>
          </a:p>
          <a:p>
            <a:pPr lvl="2"/>
            <a:r>
              <a:rPr lang="de-DE" dirty="0" err="1"/>
              <a:t>most</a:t>
            </a:r>
            <a:r>
              <a:rPr lang="de-DE" dirty="0"/>
              <a:t> of the Tier-1s </a:t>
            </a:r>
            <a:r>
              <a:rPr lang="de-DE" dirty="0" err="1"/>
              <a:t>were</a:t>
            </a:r>
            <a:r>
              <a:rPr lang="de-DE" dirty="0"/>
              <a:t> </a:t>
            </a:r>
            <a:r>
              <a:rPr lang="de-DE" dirty="0" err="1"/>
              <a:t>equipped</a:t>
            </a:r>
            <a:r>
              <a:rPr lang="de-DE" dirty="0"/>
              <a:t> </a:t>
            </a:r>
            <a:r>
              <a:rPr lang="de-DE" dirty="0" err="1"/>
              <a:t>with</a:t>
            </a:r>
            <a:r>
              <a:rPr lang="de-DE" dirty="0"/>
              <a:t> a </a:t>
            </a:r>
            <a:r>
              <a:rPr lang="de-DE" dirty="0" err="1"/>
              <a:t>second</a:t>
            </a:r>
            <a:r>
              <a:rPr lang="de-DE" dirty="0"/>
              <a:t> </a:t>
            </a:r>
            <a:r>
              <a:rPr lang="de-DE" dirty="0" err="1"/>
              <a:t>uplink</a:t>
            </a:r>
            <a:r>
              <a:rPr lang="de-DE" dirty="0"/>
              <a:t> </a:t>
            </a:r>
            <a:r>
              <a:rPr lang="de-DE" dirty="0" err="1"/>
              <a:t>which</a:t>
            </a:r>
            <a:r>
              <a:rPr lang="de-DE" dirty="0"/>
              <a:t> </a:t>
            </a:r>
            <a:r>
              <a:rPr lang="de-DE" dirty="0" err="1"/>
              <a:t>kept</a:t>
            </a:r>
            <a:r>
              <a:rPr lang="de-DE" dirty="0"/>
              <a:t> the </a:t>
            </a:r>
            <a:r>
              <a:rPr lang="de-DE" dirty="0" err="1"/>
              <a:t>connection</a:t>
            </a:r>
            <a:r>
              <a:rPr lang="de-DE" dirty="0"/>
              <a:t> </a:t>
            </a:r>
            <a:r>
              <a:rPr lang="de-DE" dirty="0" err="1"/>
              <a:t>to</a:t>
            </a:r>
            <a:r>
              <a:rPr lang="de-DE" dirty="0"/>
              <a:t> CERN</a:t>
            </a:r>
          </a:p>
          <a:p>
            <a:pPr lvl="2"/>
            <a:r>
              <a:rPr lang="de-DE" dirty="0"/>
              <a:t>the </a:t>
            </a:r>
            <a:r>
              <a:rPr lang="de-DE" dirty="0" err="1"/>
              <a:t>third</a:t>
            </a:r>
            <a:r>
              <a:rPr lang="de-DE" dirty="0"/>
              <a:t> </a:t>
            </a:r>
            <a:r>
              <a:rPr lang="de-DE" dirty="0" err="1"/>
              <a:t>backup</a:t>
            </a:r>
            <a:r>
              <a:rPr lang="de-DE" dirty="0"/>
              <a:t>: Raw </a:t>
            </a:r>
            <a:r>
              <a:rPr lang="de-DE" dirty="0" err="1"/>
              <a:t>data</a:t>
            </a:r>
            <a:r>
              <a:rPr lang="de-DE" dirty="0"/>
              <a:t> </a:t>
            </a:r>
            <a:r>
              <a:rPr lang="de-DE" dirty="0" err="1"/>
              <a:t>transfered</a:t>
            </a:r>
            <a:r>
              <a:rPr lang="de-DE" dirty="0"/>
              <a:t> via </a:t>
            </a:r>
            <a:r>
              <a:rPr lang="de-DE" dirty="0" err="1"/>
              <a:t>general</a:t>
            </a:r>
            <a:r>
              <a:rPr lang="de-DE" dirty="0"/>
              <a:t> </a:t>
            </a:r>
            <a:r>
              <a:rPr lang="de-DE" dirty="0" err="1"/>
              <a:t>purpose</a:t>
            </a:r>
            <a:r>
              <a:rPr lang="de-DE" dirty="0"/>
              <a:t> </a:t>
            </a:r>
            <a:r>
              <a:rPr lang="de-DE" dirty="0" err="1"/>
              <a:t>internet</a:t>
            </a:r>
            <a:r>
              <a:rPr lang="de-DE" dirty="0"/>
              <a:t> (last </a:t>
            </a:r>
            <a:r>
              <a:rPr lang="de-DE" dirty="0" err="1"/>
              <a:t>resort</a:t>
            </a:r>
            <a:r>
              <a:rPr lang="de-DE" dirty="0"/>
              <a:t>)</a:t>
            </a:r>
            <a:endParaRPr lang="en-US" dirty="0"/>
          </a:p>
        </p:txBody>
      </p:sp>
      <p:sp>
        <p:nvSpPr>
          <p:cNvPr id="6" name="Textfeld 5">
            <a:extLst>
              <a:ext uri="{FF2B5EF4-FFF2-40B4-BE49-F238E27FC236}">
                <a16:creationId xmlns:a16="http://schemas.microsoft.com/office/drawing/2014/main" id="{1605BBB0-43B1-4FAD-B3ED-B3D13C213AF6}"/>
              </a:ext>
            </a:extLst>
          </p:cNvPr>
          <p:cNvSpPr txBox="1"/>
          <p:nvPr/>
        </p:nvSpPr>
        <p:spPr>
          <a:xfrm>
            <a:off x="7985036" y="3410160"/>
            <a:ext cx="859531" cy="369332"/>
          </a:xfrm>
          <a:prstGeom prst="rect">
            <a:avLst/>
          </a:prstGeom>
          <a:noFill/>
        </p:spPr>
        <p:txBody>
          <a:bodyPr wrap="none" rtlCol="0">
            <a:spAutoFit/>
          </a:bodyPr>
          <a:lstStyle/>
          <a:p>
            <a:r>
              <a:rPr lang="de-DE" dirty="0"/>
              <a:t>2008/9</a:t>
            </a:r>
            <a:endParaRPr lang="en-US" dirty="0"/>
          </a:p>
        </p:txBody>
      </p:sp>
      <p:pic>
        <p:nvPicPr>
          <p:cNvPr id="8" name="Grafik 7">
            <a:extLst>
              <a:ext uri="{FF2B5EF4-FFF2-40B4-BE49-F238E27FC236}">
                <a16:creationId xmlns:a16="http://schemas.microsoft.com/office/drawing/2014/main" id="{2CC8E049-ACE7-4694-8641-E198354CC5D7}"/>
              </a:ext>
            </a:extLst>
          </p:cNvPr>
          <p:cNvPicPr>
            <a:picLocks noChangeAspect="1"/>
          </p:cNvPicPr>
          <p:nvPr/>
        </p:nvPicPr>
        <p:blipFill>
          <a:blip r:embed="rId2"/>
          <a:stretch>
            <a:fillRect/>
          </a:stretch>
        </p:blipFill>
        <p:spPr>
          <a:xfrm>
            <a:off x="6708282" y="3729763"/>
            <a:ext cx="4189171" cy="2474877"/>
          </a:xfrm>
          <a:prstGeom prst="rect">
            <a:avLst/>
          </a:prstGeom>
        </p:spPr>
      </p:pic>
      <p:pic>
        <p:nvPicPr>
          <p:cNvPr id="9" name="Grafik 8">
            <a:extLst>
              <a:ext uri="{FF2B5EF4-FFF2-40B4-BE49-F238E27FC236}">
                <a16:creationId xmlns:a16="http://schemas.microsoft.com/office/drawing/2014/main" id="{6E9643A9-E3D2-4652-8E96-E575007E0B72}"/>
              </a:ext>
            </a:extLst>
          </p:cNvPr>
          <p:cNvPicPr>
            <a:picLocks noChangeAspect="1"/>
          </p:cNvPicPr>
          <p:nvPr/>
        </p:nvPicPr>
        <p:blipFill>
          <a:blip r:embed="rId3"/>
          <a:stretch>
            <a:fillRect/>
          </a:stretch>
        </p:blipFill>
        <p:spPr>
          <a:xfrm rot="3063924">
            <a:off x="9446580" y="4127465"/>
            <a:ext cx="2120535" cy="174346"/>
          </a:xfrm>
          <a:prstGeom prst="rect">
            <a:avLst/>
          </a:prstGeom>
        </p:spPr>
      </p:pic>
      <p:sp>
        <p:nvSpPr>
          <p:cNvPr id="10" name="Inhaltsplatzhalter 2">
            <a:extLst>
              <a:ext uri="{FF2B5EF4-FFF2-40B4-BE49-F238E27FC236}">
                <a16:creationId xmlns:a16="http://schemas.microsoft.com/office/drawing/2014/main" id="{043A2782-CF89-4E9C-81BC-45C98E17CEEF}"/>
              </a:ext>
            </a:extLst>
          </p:cNvPr>
          <p:cNvSpPr txBox="1">
            <a:spLocks/>
          </p:cNvSpPr>
          <p:nvPr/>
        </p:nvSpPr>
        <p:spPr>
          <a:xfrm>
            <a:off x="1053550" y="3662810"/>
            <a:ext cx="5865866" cy="1503189"/>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err="1"/>
              <a:t>When</a:t>
            </a:r>
            <a:r>
              <a:rPr lang="de-DE" dirty="0"/>
              <a:t> LHC </a:t>
            </a:r>
            <a:r>
              <a:rPr lang="de-DE" dirty="0" err="1"/>
              <a:t>started</a:t>
            </a:r>
            <a:r>
              <a:rPr lang="de-DE" dirty="0"/>
              <a:t> in 2010 </a:t>
            </a:r>
            <a:r>
              <a:rPr lang="de-DE" dirty="0" err="1"/>
              <a:t>situation</a:t>
            </a:r>
            <a:r>
              <a:rPr lang="de-DE" dirty="0"/>
              <a:t> was </a:t>
            </a:r>
            <a:r>
              <a:rPr lang="de-DE" dirty="0" err="1"/>
              <a:t>quite</a:t>
            </a:r>
            <a:r>
              <a:rPr lang="de-DE" dirty="0"/>
              <a:t> different</a:t>
            </a:r>
          </a:p>
          <a:p>
            <a:pPr lvl="1"/>
            <a:r>
              <a:rPr lang="de-DE" dirty="0"/>
              <a:t>The </a:t>
            </a:r>
            <a:r>
              <a:rPr lang="de-DE" dirty="0" err="1"/>
              <a:t>resources</a:t>
            </a:r>
            <a:r>
              <a:rPr lang="de-DE" dirty="0"/>
              <a:t> </a:t>
            </a:r>
            <a:r>
              <a:rPr lang="de-DE" dirty="0" err="1"/>
              <a:t>allowed</a:t>
            </a:r>
            <a:r>
              <a:rPr lang="de-DE" dirty="0"/>
              <a:t> </a:t>
            </a:r>
            <a:r>
              <a:rPr lang="de-DE" dirty="0" err="1"/>
              <a:t>that</a:t>
            </a:r>
            <a:endParaRPr lang="de-DE" dirty="0"/>
          </a:p>
          <a:p>
            <a:pPr lvl="2"/>
            <a:r>
              <a:rPr lang="de-DE" dirty="0"/>
              <a:t>all </a:t>
            </a:r>
            <a:r>
              <a:rPr lang="de-DE" dirty="0" err="1"/>
              <a:t>detector</a:t>
            </a:r>
            <a:r>
              <a:rPr lang="de-DE" dirty="0"/>
              <a:t> </a:t>
            </a:r>
            <a:r>
              <a:rPr lang="de-DE" dirty="0" err="1"/>
              <a:t>raw</a:t>
            </a:r>
            <a:r>
              <a:rPr lang="de-DE" dirty="0"/>
              <a:t> </a:t>
            </a:r>
            <a:r>
              <a:rPr lang="de-DE" dirty="0" err="1"/>
              <a:t>data</a:t>
            </a:r>
            <a:r>
              <a:rPr lang="de-DE" dirty="0"/>
              <a:t> </a:t>
            </a:r>
            <a:r>
              <a:rPr lang="de-DE" dirty="0" err="1"/>
              <a:t>were</a:t>
            </a:r>
            <a:r>
              <a:rPr lang="de-DE" dirty="0"/>
              <a:t> </a:t>
            </a:r>
            <a:r>
              <a:rPr lang="de-DE" dirty="0" err="1"/>
              <a:t>stored</a:t>
            </a:r>
            <a:r>
              <a:rPr lang="de-DE" dirty="0"/>
              <a:t> at CERN </a:t>
            </a:r>
            <a:r>
              <a:rPr lang="de-DE" dirty="0" err="1"/>
              <a:t>before</a:t>
            </a:r>
            <a:r>
              <a:rPr lang="de-DE" dirty="0"/>
              <a:t> </a:t>
            </a:r>
            <a:r>
              <a:rPr lang="de-DE" dirty="0" err="1"/>
              <a:t>sending</a:t>
            </a:r>
            <a:r>
              <a:rPr lang="de-DE" dirty="0"/>
              <a:t> </a:t>
            </a:r>
            <a:r>
              <a:rPr lang="de-DE" dirty="0" err="1"/>
              <a:t>to</a:t>
            </a:r>
            <a:r>
              <a:rPr lang="de-DE" dirty="0"/>
              <a:t> the Tier-1s</a:t>
            </a:r>
          </a:p>
          <a:p>
            <a:pPr lvl="2"/>
            <a:r>
              <a:rPr lang="de-DE" dirty="0" err="1"/>
              <a:t>keeping</a:t>
            </a:r>
            <a:r>
              <a:rPr lang="de-DE" dirty="0"/>
              <a:t> </a:t>
            </a:r>
            <a:r>
              <a:rPr lang="de-DE" dirty="0" err="1"/>
              <a:t>pressure</a:t>
            </a:r>
            <a:r>
              <a:rPr lang="de-DE" dirty="0"/>
              <a:t> off the network </a:t>
            </a:r>
            <a:endParaRPr lang="en-US" dirty="0"/>
          </a:p>
        </p:txBody>
      </p:sp>
    </p:spTree>
    <p:extLst>
      <p:ext uri="{BB962C8B-B14F-4D97-AF65-F5344CB8AC3E}">
        <p14:creationId xmlns:p14="http://schemas.microsoft.com/office/powerpoint/2010/main" val="2889401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25078505-B154-43F7-80A5-DAC3DBDAB255}"/>
              </a:ext>
            </a:extLst>
          </p:cNvPr>
          <p:cNvSpPr>
            <a:spLocks noGrp="1"/>
          </p:cNvSpPr>
          <p:nvPr>
            <p:ph type="title"/>
          </p:nvPr>
        </p:nvSpPr>
        <p:spPr/>
        <p:txBody>
          <a:bodyPr/>
          <a:lstStyle/>
          <a:p>
            <a:pPr algn="ctr"/>
            <a:r>
              <a:rPr lang="en-US" dirty="0"/>
              <a:t>Service challenges</a:t>
            </a:r>
            <a:br>
              <a:rPr lang="en-US" dirty="0"/>
            </a:br>
            <a:endParaRPr lang="en-US" dirty="0"/>
          </a:p>
        </p:txBody>
      </p:sp>
      <p:sp>
        <p:nvSpPr>
          <p:cNvPr id="6" name="Textplatzhalter 5">
            <a:extLst>
              <a:ext uri="{FF2B5EF4-FFF2-40B4-BE49-F238E27FC236}">
                <a16:creationId xmlns:a16="http://schemas.microsoft.com/office/drawing/2014/main" id="{3A64D045-D325-48B8-A521-68A997F3117E}"/>
              </a:ext>
            </a:extLst>
          </p:cNvPr>
          <p:cNvSpPr>
            <a:spLocks noGrp="1"/>
          </p:cNvSpPr>
          <p:nvPr>
            <p:ph type="body" idx="1"/>
          </p:nvPr>
        </p:nvSpPr>
        <p:spPr/>
        <p:txBody>
          <a:bodyPr/>
          <a:lstStyle/>
          <a:p>
            <a:endParaRPr lang="en-US"/>
          </a:p>
        </p:txBody>
      </p:sp>
      <p:sp>
        <p:nvSpPr>
          <p:cNvPr id="4" name="Foliennummernplatzhalter 3">
            <a:extLst>
              <a:ext uri="{FF2B5EF4-FFF2-40B4-BE49-F238E27FC236}">
                <a16:creationId xmlns:a16="http://schemas.microsoft.com/office/drawing/2014/main" id="{C4B3AABD-5FF9-4C0F-9AFF-3906465A4E44}"/>
              </a:ext>
            </a:extLst>
          </p:cNvPr>
          <p:cNvSpPr>
            <a:spLocks noGrp="1"/>
          </p:cNvSpPr>
          <p:nvPr>
            <p:ph type="sldNum" sz="quarter" idx="4"/>
          </p:nvPr>
        </p:nvSpPr>
        <p:spPr/>
        <p:txBody>
          <a:bodyPr/>
          <a:lstStyle/>
          <a:p>
            <a:endParaRPr lang="en-US" dirty="0"/>
          </a:p>
        </p:txBody>
      </p:sp>
    </p:spTree>
    <p:extLst>
      <p:ext uri="{BB962C8B-B14F-4D97-AF65-F5344CB8AC3E}">
        <p14:creationId xmlns:p14="http://schemas.microsoft.com/office/powerpoint/2010/main" val="27911959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498DFF-4C62-4309-8BCC-601BD87033CE}"/>
              </a:ext>
            </a:extLst>
          </p:cNvPr>
          <p:cNvSpPr>
            <a:spLocks noGrp="1"/>
          </p:cNvSpPr>
          <p:nvPr>
            <p:ph type="title"/>
          </p:nvPr>
        </p:nvSpPr>
        <p:spPr/>
        <p:txBody>
          <a:bodyPr/>
          <a:lstStyle/>
          <a:p>
            <a:r>
              <a:rPr lang="en-US" dirty="0"/>
              <a:t>Service Challenge (SC) 1/2/3/4</a:t>
            </a:r>
          </a:p>
        </p:txBody>
      </p:sp>
      <p:sp>
        <p:nvSpPr>
          <p:cNvPr id="3" name="Inhaltsplatzhalter 2">
            <a:extLst>
              <a:ext uri="{FF2B5EF4-FFF2-40B4-BE49-F238E27FC236}">
                <a16:creationId xmlns:a16="http://schemas.microsoft.com/office/drawing/2014/main" id="{DDEE279A-4A8B-488F-A84F-A51ED3BF4B8D}"/>
              </a:ext>
            </a:extLst>
          </p:cNvPr>
          <p:cNvSpPr>
            <a:spLocks noGrp="1"/>
          </p:cNvSpPr>
          <p:nvPr>
            <p:ph idx="1"/>
          </p:nvPr>
        </p:nvSpPr>
        <p:spPr>
          <a:xfrm>
            <a:off x="1003024" y="1318041"/>
            <a:ext cx="8389676" cy="3269554"/>
          </a:xfrm>
        </p:spPr>
        <p:txBody>
          <a:bodyPr>
            <a:normAutofit fontScale="77500" lnSpcReduction="20000"/>
          </a:bodyPr>
          <a:lstStyle/>
          <a:p>
            <a:pPr marL="0" indent="0">
              <a:buNone/>
            </a:pPr>
            <a:r>
              <a:rPr lang="en-US" dirty="0"/>
              <a:t>To build up required disk/storage + tape, network and compute capacity</a:t>
            </a:r>
          </a:p>
          <a:p>
            <a:r>
              <a:rPr lang="en-US" dirty="0"/>
              <a:t>SC1 ?</a:t>
            </a:r>
          </a:p>
          <a:p>
            <a:r>
              <a:rPr lang="en-US" dirty="0"/>
              <a:t>SC2  March 23  –  April 2  2005 </a:t>
            </a:r>
            <a:r>
              <a:rPr lang="en-US" dirty="0">
                <a:sym typeface="Wingdings" panose="05000000000000000000" pitchFamily="2" charset="2"/>
              </a:rPr>
              <a:t> up to 600MB/s at CERN</a:t>
            </a:r>
          </a:p>
          <a:p>
            <a:pPr lvl="2"/>
            <a:r>
              <a:rPr lang="en-US" dirty="0">
                <a:sym typeface="Wingdings" panose="05000000000000000000" pitchFamily="2" charset="2"/>
              </a:rPr>
              <a:t>Up to this point  for SC were special upgrades/deployments necessary for achieving the required load</a:t>
            </a:r>
          </a:p>
          <a:p>
            <a:pPr lvl="2"/>
            <a:r>
              <a:rPr lang="en-US" dirty="0">
                <a:sym typeface="Wingdings" panose="05000000000000000000" pitchFamily="2" charset="2"/>
              </a:rPr>
              <a:t>From here SC shall be covered in “normal” Tier-1 operation</a:t>
            </a:r>
          </a:p>
          <a:p>
            <a:pPr marL="914400" lvl="2" indent="0">
              <a:buNone/>
            </a:pPr>
            <a:r>
              <a:rPr lang="en-US" dirty="0">
                <a:sym typeface="Wingdings" panose="05000000000000000000" pitchFamily="2" charset="2"/>
              </a:rPr>
              <a:t>From SC2 onwards SC has three phases preparation/execute/validate  </a:t>
            </a:r>
          </a:p>
          <a:p>
            <a:r>
              <a:rPr lang="en-US" dirty="0">
                <a:sym typeface="Wingdings" panose="05000000000000000000" pitchFamily="2" charset="2"/>
              </a:rPr>
              <a:t>SC3 Q2 2005   target data rate ~1 GB/sec at Tier-0</a:t>
            </a:r>
          </a:p>
          <a:p>
            <a:r>
              <a:rPr lang="en-US" dirty="0">
                <a:sym typeface="Wingdings" panose="05000000000000000000" pitchFamily="2" charset="2"/>
              </a:rPr>
              <a:t>SC4 Q1 2006   target full data rate ~2 GB/sec at Tier-0</a:t>
            </a:r>
          </a:p>
          <a:p>
            <a:r>
              <a:rPr lang="en-US" dirty="0">
                <a:sym typeface="Wingdings" panose="05000000000000000000" pitchFamily="2" charset="2"/>
              </a:rPr>
              <a:t>SCs shall lead to required LHC (</a:t>
            </a:r>
            <a:r>
              <a:rPr lang="en-US" dirty="0" err="1">
                <a:sym typeface="Wingdings" panose="05000000000000000000" pitchFamily="2" charset="2"/>
              </a:rPr>
              <a:t>wlcg</a:t>
            </a:r>
            <a:r>
              <a:rPr lang="en-US" dirty="0">
                <a:sym typeface="Wingdings" panose="05000000000000000000" pitchFamily="2" charset="2"/>
              </a:rPr>
              <a:t>) performance and lead smoothly into standard service (</a:t>
            </a:r>
            <a:r>
              <a:rPr lang="en-US" dirty="0" err="1">
                <a:sym typeface="Wingdings" panose="05000000000000000000" pitchFamily="2" charset="2"/>
              </a:rPr>
              <a:t>Cosmics</a:t>
            </a:r>
            <a:r>
              <a:rPr lang="en-US" dirty="0">
                <a:sym typeface="Wingdings" panose="05000000000000000000" pitchFamily="2" charset="2"/>
              </a:rPr>
              <a:t> at Q4 2006)</a:t>
            </a:r>
            <a:endParaRPr lang="en-US" dirty="0"/>
          </a:p>
        </p:txBody>
      </p:sp>
      <p:pic>
        <p:nvPicPr>
          <p:cNvPr id="4" name="Grafik 3">
            <a:extLst>
              <a:ext uri="{FF2B5EF4-FFF2-40B4-BE49-F238E27FC236}">
                <a16:creationId xmlns:a16="http://schemas.microsoft.com/office/drawing/2014/main" id="{55E3D298-ECCC-4F03-8995-A84DF355CB17}"/>
              </a:ext>
            </a:extLst>
          </p:cNvPr>
          <p:cNvPicPr>
            <a:picLocks noChangeAspect="1"/>
          </p:cNvPicPr>
          <p:nvPr/>
        </p:nvPicPr>
        <p:blipFill>
          <a:blip r:embed="rId2"/>
          <a:stretch>
            <a:fillRect/>
          </a:stretch>
        </p:blipFill>
        <p:spPr>
          <a:xfrm>
            <a:off x="9337643" y="2429191"/>
            <a:ext cx="1883028" cy="1404023"/>
          </a:xfrm>
          <a:prstGeom prst="rect">
            <a:avLst/>
          </a:prstGeom>
        </p:spPr>
      </p:pic>
      <p:grpSp>
        <p:nvGrpSpPr>
          <p:cNvPr id="7" name="Gruppieren 6">
            <a:extLst>
              <a:ext uri="{FF2B5EF4-FFF2-40B4-BE49-F238E27FC236}">
                <a16:creationId xmlns:a16="http://schemas.microsoft.com/office/drawing/2014/main" id="{E3F6B229-E237-43EB-B510-71FF7CA40B07}"/>
              </a:ext>
            </a:extLst>
          </p:cNvPr>
          <p:cNvGrpSpPr/>
          <p:nvPr/>
        </p:nvGrpSpPr>
        <p:grpSpPr>
          <a:xfrm>
            <a:off x="1416762" y="4550388"/>
            <a:ext cx="9408437" cy="1249911"/>
            <a:chOff x="1027650" y="4508843"/>
            <a:chExt cx="10066790" cy="2074937"/>
          </a:xfrm>
        </p:grpSpPr>
        <p:pic>
          <p:nvPicPr>
            <p:cNvPr id="5" name="Grafik 4">
              <a:extLst>
                <a:ext uri="{FF2B5EF4-FFF2-40B4-BE49-F238E27FC236}">
                  <a16:creationId xmlns:a16="http://schemas.microsoft.com/office/drawing/2014/main" id="{0C5ECD2F-0AE2-43B9-8ED7-839E938828D7}"/>
                </a:ext>
              </a:extLst>
            </p:cNvPr>
            <p:cNvPicPr>
              <a:picLocks noChangeAspect="1"/>
            </p:cNvPicPr>
            <p:nvPr/>
          </p:nvPicPr>
          <p:blipFill>
            <a:blip r:embed="rId3"/>
            <a:stretch>
              <a:fillRect/>
            </a:stretch>
          </p:blipFill>
          <p:spPr>
            <a:xfrm>
              <a:off x="1027650" y="4508843"/>
              <a:ext cx="10066790" cy="2074937"/>
            </a:xfrm>
            <a:prstGeom prst="rect">
              <a:avLst/>
            </a:prstGeom>
          </p:spPr>
        </p:pic>
        <p:sp>
          <p:nvSpPr>
            <p:cNvPr id="6" name="Rechteck 5">
              <a:extLst>
                <a:ext uri="{FF2B5EF4-FFF2-40B4-BE49-F238E27FC236}">
                  <a16:creationId xmlns:a16="http://schemas.microsoft.com/office/drawing/2014/main" id="{E27776BE-C7AE-4A33-9B3F-86292DA92C8E}"/>
                </a:ext>
              </a:extLst>
            </p:cNvPr>
            <p:cNvSpPr/>
            <p:nvPr/>
          </p:nvSpPr>
          <p:spPr>
            <a:xfrm>
              <a:off x="5469622" y="6484487"/>
              <a:ext cx="1963024" cy="992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2" name="Gruppieren 11">
            <a:extLst>
              <a:ext uri="{FF2B5EF4-FFF2-40B4-BE49-F238E27FC236}">
                <a16:creationId xmlns:a16="http://schemas.microsoft.com/office/drawing/2014/main" id="{3CCBBDA6-F1B6-4CDC-8BDA-5D08AB83B506}"/>
              </a:ext>
            </a:extLst>
          </p:cNvPr>
          <p:cNvGrpSpPr/>
          <p:nvPr/>
        </p:nvGrpSpPr>
        <p:grpSpPr>
          <a:xfrm>
            <a:off x="8358809" y="4828856"/>
            <a:ext cx="3771900" cy="1423481"/>
            <a:chOff x="8358809" y="5054048"/>
            <a:chExt cx="3771900" cy="1423481"/>
          </a:xfrm>
        </p:grpSpPr>
        <p:sp>
          <p:nvSpPr>
            <p:cNvPr id="8" name="Textfeld 7">
              <a:extLst>
                <a:ext uri="{FF2B5EF4-FFF2-40B4-BE49-F238E27FC236}">
                  <a16:creationId xmlns:a16="http://schemas.microsoft.com/office/drawing/2014/main" id="{CA606763-F28E-4B4A-AEAD-9E5847F2BE72}"/>
                </a:ext>
              </a:extLst>
            </p:cNvPr>
            <p:cNvSpPr txBox="1"/>
            <p:nvPr/>
          </p:nvSpPr>
          <p:spPr>
            <a:xfrm>
              <a:off x="8358809" y="6154508"/>
              <a:ext cx="3771900" cy="323021"/>
            </a:xfrm>
            <a:prstGeom prst="rect">
              <a:avLst/>
            </a:prstGeom>
            <a:noFill/>
          </p:spPr>
          <p:txBody>
            <a:bodyPr wrap="square" rtlCol="0">
              <a:normAutofit fontScale="70000" lnSpcReduction="20000"/>
            </a:bodyPr>
            <a:lstStyle/>
            <a:p>
              <a:r>
                <a:rPr lang="en-US" b="1" dirty="0"/>
                <a:t>Common Computing Readiness Challenge (CCRC’08)</a:t>
              </a:r>
            </a:p>
          </p:txBody>
        </p:sp>
        <p:cxnSp>
          <p:nvCxnSpPr>
            <p:cNvPr id="10" name="Gerade Verbindung mit Pfeil 9">
              <a:extLst>
                <a:ext uri="{FF2B5EF4-FFF2-40B4-BE49-F238E27FC236}">
                  <a16:creationId xmlns:a16="http://schemas.microsoft.com/office/drawing/2014/main" id="{741EA4DE-2F9F-4282-9410-2D5ACBE647E0}"/>
                </a:ext>
              </a:extLst>
            </p:cNvPr>
            <p:cNvCxnSpPr>
              <a:cxnSpLocks/>
            </p:cNvCxnSpPr>
            <p:nvPr/>
          </p:nvCxnSpPr>
          <p:spPr>
            <a:xfrm>
              <a:off x="9496839" y="5054048"/>
              <a:ext cx="293204" cy="110046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Gruppieren 15">
            <a:extLst>
              <a:ext uri="{FF2B5EF4-FFF2-40B4-BE49-F238E27FC236}">
                <a16:creationId xmlns:a16="http://schemas.microsoft.com/office/drawing/2014/main" id="{DB4BD281-6A0C-4BDF-AD19-29DD152FDB6E}"/>
              </a:ext>
            </a:extLst>
          </p:cNvPr>
          <p:cNvGrpSpPr/>
          <p:nvPr/>
        </p:nvGrpSpPr>
        <p:grpSpPr>
          <a:xfrm>
            <a:off x="10731776" y="4784656"/>
            <a:ext cx="835715" cy="1680132"/>
            <a:chOff x="10731776" y="5009848"/>
            <a:chExt cx="835715" cy="1680132"/>
          </a:xfrm>
        </p:grpSpPr>
        <p:cxnSp>
          <p:nvCxnSpPr>
            <p:cNvPr id="13" name="Gerade Verbindung mit Pfeil 12">
              <a:extLst>
                <a:ext uri="{FF2B5EF4-FFF2-40B4-BE49-F238E27FC236}">
                  <a16:creationId xmlns:a16="http://schemas.microsoft.com/office/drawing/2014/main" id="{590F4B10-9130-4395-ABC1-42BB2533AD66}"/>
                </a:ext>
              </a:extLst>
            </p:cNvPr>
            <p:cNvCxnSpPr>
              <a:cxnSpLocks/>
            </p:cNvCxnSpPr>
            <p:nvPr/>
          </p:nvCxnSpPr>
          <p:spPr>
            <a:xfrm>
              <a:off x="10731776" y="5009848"/>
              <a:ext cx="457200" cy="14207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feld 14">
              <a:extLst>
                <a:ext uri="{FF2B5EF4-FFF2-40B4-BE49-F238E27FC236}">
                  <a16:creationId xmlns:a16="http://schemas.microsoft.com/office/drawing/2014/main" id="{22B5AFEB-2193-4A3D-9CF4-C50A7EC0AB6D}"/>
                </a:ext>
              </a:extLst>
            </p:cNvPr>
            <p:cNvSpPr txBox="1"/>
            <p:nvPr/>
          </p:nvSpPr>
          <p:spPr>
            <a:xfrm>
              <a:off x="10810461" y="6366959"/>
              <a:ext cx="757030" cy="323021"/>
            </a:xfrm>
            <a:prstGeom prst="rect">
              <a:avLst/>
            </a:prstGeom>
            <a:noFill/>
          </p:spPr>
          <p:txBody>
            <a:bodyPr wrap="square" rtlCol="0">
              <a:normAutofit fontScale="85000" lnSpcReduction="10000"/>
            </a:bodyPr>
            <a:lstStyle/>
            <a:p>
              <a:r>
                <a:rPr lang="en-US" b="1" dirty="0"/>
                <a:t>STEP09</a:t>
              </a:r>
            </a:p>
          </p:txBody>
        </p:sp>
      </p:grpSp>
      <p:sp>
        <p:nvSpPr>
          <p:cNvPr id="22" name="Inhaltsplatzhalter 2">
            <a:extLst>
              <a:ext uri="{FF2B5EF4-FFF2-40B4-BE49-F238E27FC236}">
                <a16:creationId xmlns:a16="http://schemas.microsoft.com/office/drawing/2014/main" id="{ED43FB2B-04E9-47E1-AAB8-660CE76C4F2E}"/>
              </a:ext>
            </a:extLst>
          </p:cNvPr>
          <p:cNvSpPr txBox="1">
            <a:spLocks/>
          </p:cNvSpPr>
          <p:nvPr/>
        </p:nvSpPr>
        <p:spPr>
          <a:xfrm>
            <a:off x="1003024" y="5912114"/>
            <a:ext cx="5586242" cy="580761"/>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Statement at </a:t>
            </a:r>
            <a:r>
              <a:rPr lang="de-DE" dirty="0" err="1"/>
              <a:t>every</a:t>
            </a:r>
            <a:r>
              <a:rPr lang="de-DE" dirty="0"/>
              <a:t> </a:t>
            </a:r>
            <a:r>
              <a:rPr lang="de-DE" dirty="0" err="1"/>
              <a:t>service</a:t>
            </a:r>
            <a:r>
              <a:rPr lang="de-DE" dirty="0"/>
              <a:t>/</a:t>
            </a:r>
            <a:r>
              <a:rPr lang="de-DE" dirty="0" err="1"/>
              <a:t>data</a:t>
            </a:r>
            <a:r>
              <a:rPr lang="de-DE" dirty="0"/>
              <a:t> </a:t>
            </a:r>
            <a:r>
              <a:rPr lang="de-DE" dirty="0" err="1"/>
              <a:t>challenge</a:t>
            </a:r>
            <a:r>
              <a:rPr lang="de-DE" dirty="0"/>
              <a:t> was:</a:t>
            </a:r>
          </a:p>
          <a:p>
            <a:pPr lvl="2"/>
            <a:r>
              <a:rPr lang="de-DE" sz="2900" b="1" dirty="0"/>
              <a:t>the network </a:t>
            </a:r>
            <a:r>
              <a:rPr lang="de-DE" sz="2900" b="1" dirty="0" err="1"/>
              <a:t>is</a:t>
            </a:r>
            <a:r>
              <a:rPr lang="de-DE" sz="2900" b="1" dirty="0"/>
              <a:t> not a </a:t>
            </a:r>
            <a:r>
              <a:rPr lang="de-DE" sz="2900" b="1" dirty="0" err="1"/>
              <a:t>problem</a:t>
            </a:r>
            <a:endParaRPr lang="de-DE" sz="2900" b="1" dirty="0"/>
          </a:p>
        </p:txBody>
      </p:sp>
    </p:spTree>
    <p:extLst>
      <p:ext uri="{BB962C8B-B14F-4D97-AF65-F5344CB8AC3E}">
        <p14:creationId xmlns:p14="http://schemas.microsoft.com/office/powerpoint/2010/main" val="3164894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p:cTn id="14" dur="500" fill="hold"/>
                                        <p:tgtEl>
                                          <p:spTgt spid="16"/>
                                        </p:tgtEl>
                                        <p:attrNameLst>
                                          <p:attrName>ppt_w</p:attrName>
                                        </p:attrNameLst>
                                      </p:cBhvr>
                                      <p:tavLst>
                                        <p:tav tm="0">
                                          <p:val>
                                            <p:fltVal val="0"/>
                                          </p:val>
                                        </p:tav>
                                        <p:tav tm="100000">
                                          <p:val>
                                            <p:strVal val="#ppt_w"/>
                                          </p:val>
                                        </p:tav>
                                      </p:tavLst>
                                    </p:anim>
                                    <p:anim calcmode="lin" valueType="num">
                                      <p:cBhvr>
                                        <p:cTn id="15" dur="500" fill="hold"/>
                                        <p:tgtEl>
                                          <p:spTgt spid="16"/>
                                        </p:tgtEl>
                                        <p:attrNameLst>
                                          <p:attrName>ppt_h</p:attrName>
                                        </p:attrNameLst>
                                      </p:cBhvr>
                                      <p:tavLst>
                                        <p:tav tm="0">
                                          <p:val>
                                            <p:fltVal val="0"/>
                                          </p:val>
                                        </p:tav>
                                        <p:tav tm="100000">
                                          <p:val>
                                            <p:strVal val="#ppt_h"/>
                                          </p:val>
                                        </p:tav>
                                      </p:tavLst>
                                    </p:anim>
                                    <p:animEffect transition="in" filter="fade">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5E50FB27-7DD2-456B-9828-6981CF22A2C7}"/>
              </a:ext>
            </a:extLst>
          </p:cNvPr>
          <p:cNvSpPr>
            <a:spLocks noGrp="1"/>
          </p:cNvSpPr>
          <p:nvPr>
            <p:ph type="title"/>
          </p:nvPr>
        </p:nvSpPr>
        <p:spPr/>
        <p:txBody>
          <a:bodyPr/>
          <a:lstStyle/>
          <a:p>
            <a:pPr algn="ctr"/>
            <a:r>
              <a:rPr lang="en-US" dirty="0"/>
              <a:t>IPv6</a:t>
            </a:r>
            <a:br>
              <a:rPr lang="en-US" dirty="0"/>
            </a:br>
            <a:endParaRPr lang="en-US" dirty="0"/>
          </a:p>
        </p:txBody>
      </p:sp>
      <p:sp>
        <p:nvSpPr>
          <p:cNvPr id="6" name="Textplatzhalter 5">
            <a:extLst>
              <a:ext uri="{FF2B5EF4-FFF2-40B4-BE49-F238E27FC236}">
                <a16:creationId xmlns:a16="http://schemas.microsoft.com/office/drawing/2014/main" id="{A980E26B-7F1F-4BCF-9044-B2B3C832DDCB}"/>
              </a:ext>
            </a:extLst>
          </p:cNvPr>
          <p:cNvSpPr>
            <a:spLocks noGrp="1"/>
          </p:cNvSpPr>
          <p:nvPr>
            <p:ph type="body" idx="1"/>
          </p:nvPr>
        </p:nvSpPr>
        <p:spPr/>
        <p:txBody>
          <a:bodyPr/>
          <a:lstStyle/>
          <a:p>
            <a:endParaRPr lang="en-US"/>
          </a:p>
        </p:txBody>
      </p:sp>
      <p:sp>
        <p:nvSpPr>
          <p:cNvPr id="4" name="Foliennummernplatzhalter 3">
            <a:extLst>
              <a:ext uri="{FF2B5EF4-FFF2-40B4-BE49-F238E27FC236}">
                <a16:creationId xmlns:a16="http://schemas.microsoft.com/office/drawing/2014/main" id="{4C296FF2-44BE-48A4-8711-2F41D3028A50}"/>
              </a:ext>
            </a:extLst>
          </p:cNvPr>
          <p:cNvSpPr>
            <a:spLocks noGrp="1"/>
          </p:cNvSpPr>
          <p:nvPr>
            <p:ph type="sldNum" sz="quarter" idx="4"/>
          </p:nvPr>
        </p:nvSpPr>
        <p:spPr/>
        <p:txBody>
          <a:bodyPr/>
          <a:lstStyle/>
          <a:p>
            <a:endParaRPr lang="en-US" dirty="0"/>
          </a:p>
        </p:txBody>
      </p:sp>
    </p:spTree>
    <p:extLst>
      <p:ext uri="{BB962C8B-B14F-4D97-AF65-F5344CB8AC3E}">
        <p14:creationId xmlns:p14="http://schemas.microsoft.com/office/powerpoint/2010/main" val="2417517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A7B508-0AEA-4CF7-8C87-2C4263EEC17D}"/>
              </a:ext>
            </a:extLst>
          </p:cNvPr>
          <p:cNvSpPr>
            <a:spLocks noGrp="1"/>
          </p:cNvSpPr>
          <p:nvPr>
            <p:ph type="title"/>
          </p:nvPr>
        </p:nvSpPr>
        <p:spPr/>
        <p:txBody>
          <a:bodyPr/>
          <a:lstStyle/>
          <a:p>
            <a:r>
              <a:rPr lang="en-US" dirty="0"/>
              <a:t>Disclaimer</a:t>
            </a:r>
          </a:p>
        </p:txBody>
      </p:sp>
      <p:sp>
        <p:nvSpPr>
          <p:cNvPr id="3" name="Inhaltsplatzhalter 2">
            <a:extLst>
              <a:ext uri="{FF2B5EF4-FFF2-40B4-BE49-F238E27FC236}">
                <a16:creationId xmlns:a16="http://schemas.microsoft.com/office/drawing/2014/main" id="{415C5479-F956-48E5-979D-15BC306C8D38}"/>
              </a:ext>
            </a:extLst>
          </p:cNvPr>
          <p:cNvSpPr>
            <a:spLocks noGrp="1"/>
          </p:cNvSpPr>
          <p:nvPr>
            <p:ph idx="1"/>
          </p:nvPr>
        </p:nvSpPr>
        <p:spPr>
          <a:xfrm>
            <a:off x="1028700" y="1825625"/>
            <a:ext cx="10325100" cy="4351338"/>
          </a:xfrm>
        </p:spPr>
        <p:txBody>
          <a:bodyPr/>
          <a:lstStyle/>
          <a:p>
            <a:r>
              <a:rPr lang="en-US" dirty="0"/>
              <a:t>It is not possible to cover all LHCOPN history in these slides</a:t>
            </a:r>
          </a:p>
          <a:p>
            <a:r>
              <a:rPr lang="en-US" dirty="0"/>
              <a:t>Slides are mainly about LHCOPN history</a:t>
            </a:r>
          </a:p>
          <a:p>
            <a:pPr lvl="1"/>
            <a:r>
              <a:rPr lang="en-US" dirty="0"/>
              <a:t>Tier-2/3… are part of the early discussions/efforts</a:t>
            </a:r>
            <a:br>
              <a:rPr lang="en-US" dirty="0"/>
            </a:br>
            <a:r>
              <a:rPr lang="en-US" dirty="0"/>
              <a:t>history and evolvement of LHCONE, they have no part in these slides</a:t>
            </a:r>
          </a:p>
          <a:p>
            <a:r>
              <a:rPr lang="en-US" dirty="0"/>
              <a:t>LHC accelerator should start in 2007/8</a:t>
            </a:r>
          </a:p>
          <a:p>
            <a:pPr lvl="1"/>
            <a:r>
              <a:rPr lang="en-US" dirty="0"/>
              <a:t>This explains the pressure in planning how to achieve the required load</a:t>
            </a:r>
          </a:p>
          <a:p>
            <a:pPr lvl="1"/>
            <a:endParaRPr lang="en-US" dirty="0"/>
          </a:p>
        </p:txBody>
      </p:sp>
      <p:pic>
        <p:nvPicPr>
          <p:cNvPr id="7" name="Grafik 6">
            <a:extLst>
              <a:ext uri="{FF2B5EF4-FFF2-40B4-BE49-F238E27FC236}">
                <a16:creationId xmlns:a16="http://schemas.microsoft.com/office/drawing/2014/main" id="{83A60FB4-1E96-4B5D-A942-C48E1AA96DAC}"/>
              </a:ext>
            </a:extLst>
          </p:cNvPr>
          <p:cNvPicPr>
            <a:picLocks noChangeAspect="1"/>
          </p:cNvPicPr>
          <p:nvPr/>
        </p:nvPicPr>
        <p:blipFill>
          <a:blip r:embed="rId2"/>
          <a:stretch>
            <a:fillRect/>
          </a:stretch>
        </p:blipFill>
        <p:spPr>
          <a:xfrm>
            <a:off x="0" y="6639791"/>
            <a:ext cx="12192000" cy="220450"/>
          </a:xfrm>
          <a:prstGeom prst="rect">
            <a:avLst/>
          </a:prstGeom>
        </p:spPr>
      </p:pic>
    </p:spTree>
    <p:extLst>
      <p:ext uri="{BB962C8B-B14F-4D97-AF65-F5344CB8AC3E}">
        <p14:creationId xmlns:p14="http://schemas.microsoft.com/office/powerpoint/2010/main" val="2897387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19D239-126B-48A1-B4E4-DF504540FA4E}"/>
              </a:ext>
            </a:extLst>
          </p:cNvPr>
          <p:cNvSpPr>
            <a:spLocks noGrp="1"/>
          </p:cNvSpPr>
          <p:nvPr>
            <p:ph type="title"/>
          </p:nvPr>
        </p:nvSpPr>
        <p:spPr/>
        <p:txBody>
          <a:bodyPr/>
          <a:lstStyle/>
          <a:p>
            <a:r>
              <a:rPr lang="de-DE" dirty="0"/>
              <a:t>IPv6</a:t>
            </a:r>
            <a:endParaRPr lang="en-US" dirty="0"/>
          </a:p>
        </p:txBody>
      </p:sp>
      <p:sp>
        <p:nvSpPr>
          <p:cNvPr id="3" name="Inhaltsplatzhalter 2">
            <a:extLst>
              <a:ext uri="{FF2B5EF4-FFF2-40B4-BE49-F238E27FC236}">
                <a16:creationId xmlns:a16="http://schemas.microsoft.com/office/drawing/2014/main" id="{B5F22A77-BD4B-4D57-A095-FE3EAEA3FD31}"/>
              </a:ext>
            </a:extLst>
          </p:cNvPr>
          <p:cNvSpPr>
            <a:spLocks noGrp="1"/>
          </p:cNvSpPr>
          <p:nvPr>
            <p:ph idx="1"/>
          </p:nvPr>
        </p:nvSpPr>
        <p:spPr>
          <a:xfrm>
            <a:off x="1052499" y="2091477"/>
            <a:ext cx="10414552" cy="2535188"/>
          </a:xfrm>
        </p:spPr>
        <p:txBody>
          <a:bodyPr>
            <a:normAutofit fontScale="77500" lnSpcReduction="20000"/>
          </a:bodyPr>
          <a:lstStyle/>
          <a:p>
            <a:r>
              <a:rPr lang="de-DE" dirty="0"/>
              <a:t>LHCOPN IPv6 </a:t>
            </a:r>
            <a:r>
              <a:rPr lang="de-DE" dirty="0" err="1"/>
              <a:t>deployment</a:t>
            </a:r>
            <a:r>
              <a:rPr lang="de-DE" dirty="0"/>
              <a:t> T0/T1 </a:t>
            </a:r>
            <a:r>
              <a:rPr lang="de-DE" dirty="0" err="1"/>
              <a:t>started</a:t>
            </a:r>
            <a:r>
              <a:rPr lang="de-DE" dirty="0"/>
              <a:t> 2012/3</a:t>
            </a:r>
          </a:p>
          <a:p>
            <a:r>
              <a:rPr lang="de-DE" dirty="0"/>
              <a:t>IPv6 </a:t>
            </a:r>
            <a:r>
              <a:rPr lang="de-DE" dirty="0" err="1"/>
              <a:t>peering</a:t>
            </a:r>
            <a:r>
              <a:rPr lang="de-DE" dirty="0"/>
              <a:t> CERN and NDGF (Feb. 2013), PIC (June 2013) </a:t>
            </a:r>
          </a:p>
          <a:p>
            <a:r>
              <a:rPr lang="de-DE" dirty="0"/>
              <a:t>IPv6 </a:t>
            </a:r>
            <a:r>
              <a:rPr lang="de-DE" dirty="0" err="1"/>
              <a:t>peering</a:t>
            </a:r>
            <a:r>
              <a:rPr lang="de-DE" dirty="0"/>
              <a:t> FR-CCIN2P3 (Sept. 2014) </a:t>
            </a:r>
            <a:endParaRPr lang="en-US" dirty="0"/>
          </a:p>
          <a:p>
            <a:r>
              <a:rPr lang="de-DE" dirty="0"/>
              <a:t>IPv6 </a:t>
            </a:r>
            <a:r>
              <a:rPr lang="de-DE" dirty="0" err="1"/>
              <a:t>peering</a:t>
            </a:r>
            <a:r>
              <a:rPr lang="de-DE" dirty="0"/>
              <a:t> IT-INFN-CNAF and US-FNAL-CMS (</a:t>
            </a:r>
            <a:r>
              <a:rPr lang="de-DE" dirty="0" err="1"/>
              <a:t>Oct</a:t>
            </a:r>
            <a:r>
              <a:rPr lang="de-DE" dirty="0"/>
              <a:t>. 2015) </a:t>
            </a:r>
            <a:endParaRPr lang="en-US" dirty="0"/>
          </a:p>
          <a:p>
            <a:r>
              <a:rPr lang="de-DE" dirty="0"/>
              <a:t>IPv6 </a:t>
            </a:r>
            <a:r>
              <a:rPr lang="de-DE" dirty="0" err="1"/>
              <a:t>peering</a:t>
            </a:r>
            <a:r>
              <a:rPr lang="de-DE" dirty="0"/>
              <a:t> US-T1-BNL and CA-</a:t>
            </a:r>
            <a:r>
              <a:rPr lang="de-DE" dirty="0" err="1"/>
              <a:t>Triumf</a:t>
            </a:r>
            <a:r>
              <a:rPr lang="de-DE" dirty="0"/>
              <a:t> (Sept. 2016)</a:t>
            </a:r>
          </a:p>
          <a:p>
            <a:r>
              <a:rPr lang="de-DE" dirty="0"/>
              <a:t>IPv6 </a:t>
            </a:r>
            <a:r>
              <a:rPr lang="de-DE" dirty="0" err="1"/>
              <a:t>peering</a:t>
            </a:r>
            <a:r>
              <a:rPr lang="de-DE" dirty="0"/>
              <a:t> RAL (April 2017)</a:t>
            </a:r>
          </a:p>
          <a:p>
            <a:r>
              <a:rPr lang="en-US" dirty="0"/>
              <a:t>Since 2018 - all Tier-1s peer with IPv6 prefixes</a:t>
            </a:r>
          </a:p>
        </p:txBody>
      </p:sp>
      <p:sp>
        <p:nvSpPr>
          <p:cNvPr id="4" name="Inhaltsplatzhalter 2">
            <a:extLst>
              <a:ext uri="{FF2B5EF4-FFF2-40B4-BE49-F238E27FC236}">
                <a16:creationId xmlns:a16="http://schemas.microsoft.com/office/drawing/2014/main" id="{061D28DA-82A5-4FFB-9308-A8BCA34DC7E2}"/>
              </a:ext>
            </a:extLst>
          </p:cNvPr>
          <p:cNvSpPr txBox="1">
            <a:spLocks/>
          </p:cNvSpPr>
          <p:nvPr/>
        </p:nvSpPr>
        <p:spPr>
          <a:xfrm>
            <a:off x="1052499" y="1463403"/>
            <a:ext cx="10414552" cy="616082"/>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HEPiX-IPv6 Working Group </a:t>
            </a:r>
            <a:r>
              <a:rPr lang="de-DE" dirty="0" err="1"/>
              <a:t>started</a:t>
            </a:r>
            <a:r>
              <a:rPr lang="de-DE" dirty="0"/>
              <a:t> in 2011</a:t>
            </a:r>
          </a:p>
          <a:p>
            <a:pPr lvl="1"/>
            <a:r>
              <a:rPr lang="en-US" dirty="0"/>
              <a:t>First LHCOPN BGP peering between CERN and DE-KIT deployed</a:t>
            </a:r>
          </a:p>
        </p:txBody>
      </p:sp>
      <p:pic>
        <p:nvPicPr>
          <p:cNvPr id="7" name="Grafik 6">
            <a:extLst>
              <a:ext uri="{FF2B5EF4-FFF2-40B4-BE49-F238E27FC236}">
                <a16:creationId xmlns:a16="http://schemas.microsoft.com/office/drawing/2014/main" id="{C4EE7626-1FB9-4EAA-955C-E98CDA4DF08F}"/>
              </a:ext>
            </a:extLst>
          </p:cNvPr>
          <p:cNvPicPr>
            <a:picLocks noChangeAspect="1"/>
          </p:cNvPicPr>
          <p:nvPr/>
        </p:nvPicPr>
        <p:blipFill>
          <a:blip r:embed="rId2"/>
          <a:stretch>
            <a:fillRect/>
          </a:stretch>
        </p:blipFill>
        <p:spPr>
          <a:xfrm>
            <a:off x="7730456" y="4445269"/>
            <a:ext cx="3415879" cy="1704384"/>
          </a:xfrm>
          <a:prstGeom prst="rect">
            <a:avLst/>
          </a:prstGeom>
        </p:spPr>
      </p:pic>
      <p:pic>
        <p:nvPicPr>
          <p:cNvPr id="8" name="Grafik 7">
            <a:extLst>
              <a:ext uri="{FF2B5EF4-FFF2-40B4-BE49-F238E27FC236}">
                <a16:creationId xmlns:a16="http://schemas.microsoft.com/office/drawing/2014/main" id="{51C6BA9A-D276-420A-A2F0-74E8F004F14B}"/>
              </a:ext>
            </a:extLst>
          </p:cNvPr>
          <p:cNvPicPr>
            <a:picLocks noChangeAspect="1"/>
          </p:cNvPicPr>
          <p:nvPr/>
        </p:nvPicPr>
        <p:blipFill>
          <a:blip r:embed="rId3"/>
          <a:stretch>
            <a:fillRect/>
          </a:stretch>
        </p:blipFill>
        <p:spPr>
          <a:xfrm>
            <a:off x="7889591" y="2810314"/>
            <a:ext cx="3249909" cy="1618179"/>
          </a:xfrm>
          <a:prstGeom prst="rect">
            <a:avLst/>
          </a:prstGeom>
        </p:spPr>
      </p:pic>
      <p:sp>
        <p:nvSpPr>
          <p:cNvPr id="9" name="Textfeld 8">
            <a:extLst>
              <a:ext uri="{FF2B5EF4-FFF2-40B4-BE49-F238E27FC236}">
                <a16:creationId xmlns:a16="http://schemas.microsoft.com/office/drawing/2014/main" id="{F07DB322-9D3C-458D-BA14-9406EC564A6E}"/>
              </a:ext>
            </a:extLst>
          </p:cNvPr>
          <p:cNvSpPr txBox="1"/>
          <p:nvPr/>
        </p:nvSpPr>
        <p:spPr>
          <a:xfrm>
            <a:off x="8518153" y="2533866"/>
            <a:ext cx="2734082" cy="369332"/>
          </a:xfrm>
          <a:prstGeom prst="rect">
            <a:avLst/>
          </a:prstGeom>
          <a:noFill/>
        </p:spPr>
        <p:txBody>
          <a:bodyPr wrap="none" rtlCol="0">
            <a:spAutoFit/>
          </a:bodyPr>
          <a:lstStyle/>
          <a:p>
            <a:r>
              <a:rPr lang="en-US" b="1" dirty="0"/>
              <a:t>Today -Average: ~90% IPv6</a:t>
            </a:r>
          </a:p>
        </p:txBody>
      </p:sp>
      <p:pic>
        <p:nvPicPr>
          <p:cNvPr id="10" name="Grafik 9">
            <a:extLst>
              <a:ext uri="{FF2B5EF4-FFF2-40B4-BE49-F238E27FC236}">
                <a16:creationId xmlns:a16="http://schemas.microsoft.com/office/drawing/2014/main" id="{24F4442E-C70A-4B94-B9C9-8A9BAFB28F21}"/>
              </a:ext>
            </a:extLst>
          </p:cNvPr>
          <p:cNvPicPr>
            <a:picLocks noChangeAspect="1"/>
          </p:cNvPicPr>
          <p:nvPr/>
        </p:nvPicPr>
        <p:blipFill>
          <a:blip r:embed="rId4"/>
          <a:stretch>
            <a:fillRect/>
          </a:stretch>
        </p:blipFill>
        <p:spPr>
          <a:xfrm>
            <a:off x="1068969" y="4537213"/>
            <a:ext cx="6666681" cy="1872069"/>
          </a:xfrm>
          <a:prstGeom prst="rect">
            <a:avLst/>
          </a:prstGeom>
        </p:spPr>
      </p:pic>
    </p:spTree>
    <p:extLst>
      <p:ext uri="{BB962C8B-B14F-4D97-AF65-F5344CB8AC3E}">
        <p14:creationId xmlns:p14="http://schemas.microsoft.com/office/powerpoint/2010/main" val="13179174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040507-3561-4B93-A848-09776BDD064C}"/>
              </a:ext>
            </a:extLst>
          </p:cNvPr>
          <p:cNvSpPr>
            <a:spLocks noGrp="1"/>
          </p:cNvSpPr>
          <p:nvPr>
            <p:ph type="title"/>
          </p:nvPr>
        </p:nvSpPr>
        <p:spPr>
          <a:xfrm>
            <a:off x="838200" y="369847"/>
            <a:ext cx="10515600" cy="1325563"/>
          </a:xfrm>
        </p:spPr>
        <p:txBody>
          <a:bodyPr/>
          <a:lstStyle/>
          <a:p>
            <a:r>
              <a:rPr lang="de-DE" dirty="0"/>
              <a:t>LHCOPN </a:t>
            </a:r>
            <a:r>
              <a:rPr lang="de-DE" dirty="0" err="1"/>
              <a:t>meetings</a:t>
            </a:r>
            <a:r>
              <a:rPr lang="de-DE" dirty="0"/>
              <a:t> </a:t>
            </a:r>
            <a:r>
              <a:rPr lang="de-DE" dirty="0" err="1"/>
              <a:t>during</a:t>
            </a:r>
            <a:r>
              <a:rPr lang="de-DE" dirty="0"/>
              <a:t> 20 </a:t>
            </a:r>
            <a:r>
              <a:rPr lang="de-DE" dirty="0" err="1"/>
              <a:t>years</a:t>
            </a:r>
            <a:endParaRPr lang="en-US" dirty="0"/>
          </a:p>
        </p:txBody>
      </p:sp>
      <p:sp>
        <p:nvSpPr>
          <p:cNvPr id="3" name="Inhaltsplatzhalter 2">
            <a:extLst>
              <a:ext uri="{FF2B5EF4-FFF2-40B4-BE49-F238E27FC236}">
                <a16:creationId xmlns:a16="http://schemas.microsoft.com/office/drawing/2014/main" id="{C98B79CC-2117-4A9E-9F77-F720A091A4DB}"/>
              </a:ext>
            </a:extLst>
          </p:cNvPr>
          <p:cNvSpPr>
            <a:spLocks noGrp="1"/>
          </p:cNvSpPr>
          <p:nvPr>
            <p:ph idx="1"/>
          </p:nvPr>
        </p:nvSpPr>
        <p:spPr>
          <a:xfrm>
            <a:off x="1176783" y="5007718"/>
            <a:ext cx="3003917" cy="447281"/>
          </a:xfrm>
        </p:spPr>
        <p:txBody>
          <a:bodyPr>
            <a:normAutofit fontScale="85000" lnSpcReduction="10000"/>
          </a:bodyPr>
          <a:lstStyle/>
          <a:p>
            <a:pPr marL="0" indent="0">
              <a:buNone/>
            </a:pPr>
            <a:r>
              <a:rPr lang="de-DE" b="1" dirty="0"/>
              <a:t>24 LHCOPN Meetings</a:t>
            </a:r>
            <a:endParaRPr lang="en-US" b="1" dirty="0"/>
          </a:p>
        </p:txBody>
      </p:sp>
      <p:sp>
        <p:nvSpPr>
          <p:cNvPr id="4" name="Textfeld 3">
            <a:extLst>
              <a:ext uri="{FF2B5EF4-FFF2-40B4-BE49-F238E27FC236}">
                <a16:creationId xmlns:a16="http://schemas.microsoft.com/office/drawing/2014/main" id="{966CD4B7-2B99-422D-A9F2-BE922996F842}"/>
              </a:ext>
            </a:extLst>
          </p:cNvPr>
          <p:cNvSpPr txBox="1"/>
          <p:nvPr/>
        </p:nvSpPr>
        <p:spPr>
          <a:xfrm>
            <a:off x="951788" y="1875312"/>
            <a:ext cx="10477600" cy="315437"/>
          </a:xfrm>
          <a:prstGeom prst="rect">
            <a:avLst/>
          </a:prstGeom>
          <a:noFill/>
        </p:spPr>
        <p:txBody>
          <a:bodyPr wrap="square" rtlCol="0">
            <a:normAutofit fontScale="77500" lnSpcReduction="20000"/>
          </a:bodyPr>
          <a:lstStyle/>
          <a:p>
            <a:r>
              <a:rPr lang="de-DE" b="1" dirty="0"/>
              <a:t>2005 - 2006 - 2007 - 2008 - 2009 - 2010 - 2011 - 2012 - 2013 - 2014 - 2015 - 2016 - 2017 - 2018 - 2019 - 2020 - 2021 - 2022 - 2023 - 2024 - 2025</a:t>
            </a:r>
            <a:endParaRPr lang="en-US" b="1" dirty="0"/>
          </a:p>
        </p:txBody>
      </p:sp>
      <p:sp>
        <p:nvSpPr>
          <p:cNvPr id="5" name="Textfeld 4">
            <a:extLst>
              <a:ext uri="{FF2B5EF4-FFF2-40B4-BE49-F238E27FC236}">
                <a16:creationId xmlns:a16="http://schemas.microsoft.com/office/drawing/2014/main" id="{43FB4961-A19D-453D-9D93-D1D98F5BBC70}"/>
              </a:ext>
            </a:extLst>
          </p:cNvPr>
          <p:cNvSpPr txBox="1"/>
          <p:nvPr/>
        </p:nvSpPr>
        <p:spPr>
          <a:xfrm rot="5400000">
            <a:off x="-100050" y="3079828"/>
            <a:ext cx="2367956" cy="230832"/>
          </a:xfrm>
          <a:prstGeom prst="rect">
            <a:avLst/>
          </a:prstGeom>
          <a:noFill/>
        </p:spPr>
        <p:txBody>
          <a:bodyPr wrap="none" rtlCol="0">
            <a:spAutoFit/>
          </a:bodyPr>
          <a:lstStyle/>
          <a:p>
            <a:r>
              <a:rPr lang="de-DE" sz="900" b="1" dirty="0"/>
              <a:t>20.-21. Jan. T0/1 Network Meeting 	– CERN</a:t>
            </a:r>
            <a:endParaRPr lang="en-US" sz="900" b="1" dirty="0"/>
          </a:p>
        </p:txBody>
      </p:sp>
      <p:sp>
        <p:nvSpPr>
          <p:cNvPr id="6" name="Textfeld 5">
            <a:extLst>
              <a:ext uri="{FF2B5EF4-FFF2-40B4-BE49-F238E27FC236}">
                <a16:creationId xmlns:a16="http://schemas.microsoft.com/office/drawing/2014/main" id="{E97E9F47-D65F-4096-AF1E-D5D4EA848769}"/>
              </a:ext>
            </a:extLst>
          </p:cNvPr>
          <p:cNvSpPr txBox="1"/>
          <p:nvPr/>
        </p:nvSpPr>
        <p:spPr>
          <a:xfrm rot="5400000">
            <a:off x="-164100" y="3231455"/>
            <a:ext cx="2664512" cy="230832"/>
          </a:xfrm>
          <a:prstGeom prst="rect">
            <a:avLst/>
          </a:prstGeom>
          <a:noFill/>
        </p:spPr>
        <p:txBody>
          <a:bodyPr wrap="none" rtlCol="0">
            <a:spAutoFit/>
          </a:bodyPr>
          <a:lstStyle/>
          <a:p>
            <a:r>
              <a:rPr lang="de-DE" sz="900" b="1" dirty="0"/>
              <a:t>08.  Apr.      T0/1 Network Meeting 	– Amsterdam</a:t>
            </a:r>
            <a:endParaRPr lang="en-US" sz="900" b="1" dirty="0"/>
          </a:p>
        </p:txBody>
      </p:sp>
      <p:sp>
        <p:nvSpPr>
          <p:cNvPr id="7" name="Textfeld 6">
            <a:extLst>
              <a:ext uri="{FF2B5EF4-FFF2-40B4-BE49-F238E27FC236}">
                <a16:creationId xmlns:a16="http://schemas.microsoft.com/office/drawing/2014/main" id="{CF406948-4E2D-4E0C-82EE-93D13BFE0BF7}"/>
              </a:ext>
            </a:extLst>
          </p:cNvPr>
          <p:cNvSpPr txBox="1"/>
          <p:nvPr/>
        </p:nvSpPr>
        <p:spPr>
          <a:xfrm rot="5400000">
            <a:off x="83151" y="3086526"/>
            <a:ext cx="2367956" cy="230832"/>
          </a:xfrm>
          <a:prstGeom prst="rect">
            <a:avLst/>
          </a:prstGeom>
          <a:noFill/>
        </p:spPr>
        <p:txBody>
          <a:bodyPr wrap="none" rtlCol="0">
            <a:spAutoFit/>
          </a:bodyPr>
          <a:lstStyle/>
          <a:p>
            <a:r>
              <a:rPr lang="de-DE" sz="900" b="1" dirty="0"/>
              <a:t>07.  Juli        </a:t>
            </a:r>
            <a:r>
              <a:rPr lang="de-DE" sz="900" b="1" dirty="0" err="1"/>
              <a:t>ESnet</a:t>
            </a:r>
            <a:r>
              <a:rPr lang="de-DE" sz="900" b="1" dirty="0"/>
              <a:t> Network Meeting 	– CERN</a:t>
            </a:r>
            <a:endParaRPr lang="en-US" sz="900" b="1" dirty="0"/>
          </a:p>
        </p:txBody>
      </p:sp>
      <p:sp>
        <p:nvSpPr>
          <p:cNvPr id="8" name="Textfeld 7">
            <a:extLst>
              <a:ext uri="{FF2B5EF4-FFF2-40B4-BE49-F238E27FC236}">
                <a16:creationId xmlns:a16="http://schemas.microsoft.com/office/drawing/2014/main" id="{E96806D9-39DD-4CFB-A47E-5350021BB189}"/>
              </a:ext>
            </a:extLst>
          </p:cNvPr>
          <p:cNvSpPr txBox="1"/>
          <p:nvPr/>
        </p:nvSpPr>
        <p:spPr>
          <a:xfrm rot="5400000">
            <a:off x="171769" y="3091717"/>
            <a:ext cx="2367956" cy="230832"/>
          </a:xfrm>
          <a:prstGeom prst="rect">
            <a:avLst/>
          </a:prstGeom>
          <a:noFill/>
        </p:spPr>
        <p:txBody>
          <a:bodyPr wrap="none" rtlCol="0">
            <a:spAutoFit/>
          </a:bodyPr>
          <a:lstStyle/>
          <a:p>
            <a:r>
              <a:rPr lang="de-DE" sz="900" b="1" dirty="0"/>
              <a:t>19.  Juli        T0/1 Network Meeting 	– CERN</a:t>
            </a:r>
            <a:endParaRPr lang="en-US" sz="900" b="1" dirty="0"/>
          </a:p>
        </p:txBody>
      </p:sp>
      <p:sp>
        <p:nvSpPr>
          <p:cNvPr id="9" name="Textfeld 8">
            <a:extLst>
              <a:ext uri="{FF2B5EF4-FFF2-40B4-BE49-F238E27FC236}">
                <a16:creationId xmlns:a16="http://schemas.microsoft.com/office/drawing/2014/main" id="{B3D4B5C9-F465-42CF-A332-D2C4590769B2}"/>
              </a:ext>
            </a:extLst>
          </p:cNvPr>
          <p:cNvSpPr txBox="1"/>
          <p:nvPr/>
        </p:nvSpPr>
        <p:spPr>
          <a:xfrm rot="5400000">
            <a:off x="69477" y="3268706"/>
            <a:ext cx="2728632" cy="230832"/>
          </a:xfrm>
          <a:prstGeom prst="rect">
            <a:avLst/>
          </a:prstGeom>
          <a:noFill/>
        </p:spPr>
        <p:txBody>
          <a:bodyPr wrap="none" rtlCol="0">
            <a:spAutoFit/>
          </a:bodyPr>
          <a:lstStyle/>
          <a:p>
            <a:r>
              <a:rPr lang="de-DE" sz="900" b="1" dirty="0"/>
              <a:t>14.  Nov.      T0/1 Network Meeting 	– </a:t>
            </a:r>
            <a:r>
              <a:rPr lang="de-DE" sz="900" b="1" dirty="0" err="1"/>
              <a:t>Seatle</a:t>
            </a:r>
            <a:r>
              <a:rPr lang="de-DE" sz="900" b="1" dirty="0"/>
              <a:t> (SC05)</a:t>
            </a:r>
            <a:endParaRPr lang="en-US" sz="900" b="1" dirty="0"/>
          </a:p>
        </p:txBody>
      </p:sp>
      <p:sp>
        <p:nvSpPr>
          <p:cNvPr id="24" name="Textfeld 23">
            <a:extLst>
              <a:ext uri="{FF2B5EF4-FFF2-40B4-BE49-F238E27FC236}">
                <a16:creationId xmlns:a16="http://schemas.microsoft.com/office/drawing/2014/main" id="{232F9F4F-54CA-448D-B26B-A69D82D2AABC}"/>
              </a:ext>
            </a:extLst>
          </p:cNvPr>
          <p:cNvSpPr txBox="1"/>
          <p:nvPr/>
        </p:nvSpPr>
        <p:spPr>
          <a:xfrm rot="5400000">
            <a:off x="244345" y="3249870"/>
            <a:ext cx="2664512" cy="230832"/>
          </a:xfrm>
          <a:prstGeom prst="rect">
            <a:avLst/>
          </a:prstGeom>
          <a:noFill/>
        </p:spPr>
        <p:txBody>
          <a:bodyPr wrap="none" rtlCol="0">
            <a:spAutoFit/>
          </a:bodyPr>
          <a:lstStyle/>
          <a:p>
            <a:r>
              <a:rPr lang="de-DE" sz="900" b="1" dirty="0"/>
              <a:t>31. Jan.      LHCOPN Meeting 	– Amsterdam</a:t>
            </a:r>
            <a:endParaRPr lang="en-US" sz="900" b="1" dirty="0"/>
          </a:p>
        </p:txBody>
      </p:sp>
      <p:sp>
        <p:nvSpPr>
          <p:cNvPr id="25" name="Textfeld 24">
            <a:extLst>
              <a:ext uri="{FF2B5EF4-FFF2-40B4-BE49-F238E27FC236}">
                <a16:creationId xmlns:a16="http://schemas.microsoft.com/office/drawing/2014/main" id="{761CF3A4-75B0-4B96-87FC-20328C7691A2}"/>
              </a:ext>
            </a:extLst>
          </p:cNvPr>
          <p:cNvSpPr txBox="1"/>
          <p:nvPr/>
        </p:nvSpPr>
        <p:spPr>
          <a:xfrm rot="5400000">
            <a:off x="482773" y="3112011"/>
            <a:ext cx="2388795" cy="230832"/>
          </a:xfrm>
          <a:prstGeom prst="rect">
            <a:avLst/>
          </a:prstGeom>
          <a:noFill/>
        </p:spPr>
        <p:txBody>
          <a:bodyPr wrap="none" rtlCol="0">
            <a:spAutoFit/>
          </a:bodyPr>
          <a:lstStyle/>
          <a:p>
            <a:r>
              <a:rPr lang="de-DE" sz="900" b="1" dirty="0"/>
              <a:t>04.  Apr.    LHCOPN Meeting 	– Rome</a:t>
            </a:r>
            <a:endParaRPr lang="en-US" sz="900" b="1" dirty="0"/>
          </a:p>
        </p:txBody>
      </p:sp>
      <p:sp>
        <p:nvSpPr>
          <p:cNvPr id="26" name="Textfeld 25">
            <a:extLst>
              <a:ext uri="{FF2B5EF4-FFF2-40B4-BE49-F238E27FC236}">
                <a16:creationId xmlns:a16="http://schemas.microsoft.com/office/drawing/2014/main" id="{9DAA43CC-7F77-4AFF-B527-16B231BB5C6A}"/>
              </a:ext>
            </a:extLst>
          </p:cNvPr>
          <p:cNvSpPr txBox="1"/>
          <p:nvPr/>
        </p:nvSpPr>
        <p:spPr>
          <a:xfrm rot="5400000">
            <a:off x="459018" y="3240419"/>
            <a:ext cx="2635658" cy="230832"/>
          </a:xfrm>
          <a:prstGeom prst="rect">
            <a:avLst/>
          </a:prstGeom>
          <a:noFill/>
        </p:spPr>
        <p:txBody>
          <a:bodyPr wrap="none" rtlCol="0">
            <a:spAutoFit/>
          </a:bodyPr>
          <a:lstStyle/>
          <a:p>
            <a:r>
              <a:rPr lang="de-DE" sz="900" b="1" dirty="0"/>
              <a:t>16.  Juni    LHCOPN Meeting 	– Cambridge</a:t>
            </a:r>
            <a:endParaRPr lang="en-US" sz="900" b="1" dirty="0"/>
          </a:p>
        </p:txBody>
      </p:sp>
      <p:sp>
        <p:nvSpPr>
          <p:cNvPr id="27" name="Textfeld 26">
            <a:extLst>
              <a:ext uri="{FF2B5EF4-FFF2-40B4-BE49-F238E27FC236}">
                <a16:creationId xmlns:a16="http://schemas.microsoft.com/office/drawing/2014/main" id="{301C3A55-CFE1-4153-8DC1-5F0576078B76}"/>
              </a:ext>
            </a:extLst>
          </p:cNvPr>
          <p:cNvSpPr txBox="1"/>
          <p:nvPr/>
        </p:nvSpPr>
        <p:spPr>
          <a:xfrm rot="5400000">
            <a:off x="630096" y="3172919"/>
            <a:ext cx="2480166" cy="230832"/>
          </a:xfrm>
          <a:prstGeom prst="rect">
            <a:avLst/>
          </a:prstGeom>
          <a:noFill/>
        </p:spPr>
        <p:txBody>
          <a:bodyPr wrap="none" rtlCol="0">
            <a:spAutoFit/>
          </a:bodyPr>
          <a:lstStyle/>
          <a:p>
            <a:r>
              <a:rPr lang="de-DE" sz="900" b="1" dirty="0"/>
              <a:t>21.  Sept. T0/1 Network Meeting 	– Utrecht</a:t>
            </a:r>
            <a:endParaRPr lang="en-US" sz="900" b="1" dirty="0"/>
          </a:p>
        </p:txBody>
      </p:sp>
      <p:sp>
        <p:nvSpPr>
          <p:cNvPr id="19" name="Textfeld 18">
            <a:extLst>
              <a:ext uri="{FF2B5EF4-FFF2-40B4-BE49-F238E27FC236}">
                <a16:creationId xmlns:a16="http://schemas.microsoft.com/office/drawing/2014/main" id="{06DA6384-10D0-420A-9ACD-B05B4AD74C81}"/>
              </a:ext>
            </a:extLst>
          </p:cNvPr>
          <p:cNvSpPr txBox="1"/>
          <p:nvPr/>
        </p:nvSpPr>
        <p:spPr>
          <a:xfrm rot="5400000">
            <a:off x="726445" y="3245054"/>
            <a:ext cx="2624436" cy="230832"/>
          </a:xfrm>
          <a:prstGeom prst="rect">
            <a:avLst/>
          </a:prstGeom>
          <a:noFill/>
        </p:spPr>
        <p:txBody>
          <a:bodyPr wrap="none" rtlCol="0">
            <a:spAutoFit/>
          </a:bodyPr>
          <a:lstStyle/>
          <a:p>
            <a:r>
              <a:rPr lang="de-DE" sz="900" b="1" dirty="0"/>
              <a:t>12. Jan.          LHCOPN Meeting 	– Cambridge</a:t>
            </a:r>
            <a:endParaRPr lang="en-US" sz="900" b="1" dirty="0"/>
          </a:p>
        </p:txBody>
      </p:sp>
      <p:sp>
        <p:nvSpPr>
          <p:cNvPr id="20" name="Textfeld 19">
            <a:extLst>
              <a:ext uri="{FF2B5EF4-FFF2-40B4-BE49-F238E27FC236}">
                <a16:creationId xmlns:a16="http://schemas.microsoft.com/office/drawing/2014/main" id="{FA902124-4A8F-49EF-87B1-C98B3C6781D7}"/>
              </a:ext>
            </a:extLst>
          </p:cNvPr>
          <p:cNvSpPr txBox="1"/>
          <p:nvPr/>
        </p:nvSpPr>
        <p:spPr>
          <a:xfrm rot="5400000">
            <a:off x="896475" y="3168912"/>
            <a:ext cx="2472152" cy="230832"/>
          </a:xfrm>
          <a:prstGeom prst="rect">
            <a:avLst/>
          </a:prstGeom>
          <a:noFill/>
        </p:spPr>
        <p:txBody>
          <a:bodyPr wrap="none" rtlCol="0">
            <a:spAutoFit/>
          </a:bodyPr>
          <a:lstStyle/>
          <a:p>
            <a:r>
              <a:rPr lang="de-DE" sz="900" b="1" dirty="0"/>
              <a:t>04.  Apr.         LHCOPN Meeting 	– Munich</a:t>
            </a:r>
            <a:endParaRPr lang="en-US" sz="900" b="1" dirty="0"/>
          </a:p>
        </p:txBody>
      </p:sp>
      <p:sp>
        <p:nvSpPr>
          <p:cNvPr id="21" name="Textfeld 20">
            <a:extLst>
              <a:ext uri="{FF2B5EF4-FFF2-40B4-BE49-F238E27FC236}">
                <a16:creationId xmlns:a16="http://schemas.microsoft.com/office/drawing/2014/main" id="{ED16A56C-435E-46FC-8EB8-AB76F91A4BD5}"/>
              </a:ext>
            </a:extLst>
          </p:cNvPr>
          <p:cNvSpPr txBox="1"/>
          <p:nvPr/>
        </p:nvSpPr>
        <p:spPr>
          <a:xfrm rot="5400000">
            <a:off x="881389" y="3265092"/>
            <a:ext cx="2664512" cy="230832"/>
          </a:xfrm>
          <a:prstGeom prst="rect">
            <a:avLst/>
          </a:prstGeom>
          <a:noFill/>
        </p:spPr>
        <p:txBody>
          <a:bodyPr wrap="none" rtlCol="0">
            <a:spAutoFit/>
          </a:bodyPr>
          <a:lstStyle/>
          <a:p>
            <a:r>
              <a:rPr lang="de-DE" sz="900" b="1" dirty="0"/>
              <a:t>16.  Juni         LHCOPN Meeting 	– Amsterdam</a:t>
            </a:r>
            <a:endParaRPr lang="en-US" sz="900" b="1" dirty="0"/>
          </a:p>
        </p:txBody>
      </p:sp>
      <p:sp>
        <p:nvSpPr>
          <p:cNvPr id="22" name="Textfeld 21">
            <a:extLst>
              <a:ext uri="{FF2B5EF4-FFF2-40B4-BE49-F238E27FC236}">
                <a16:creationId xmlns:a16="http://schemas.microsoft.com/office/drawing/2014/main" id="{19112CF6-199B-4944-AE59-1D753692529B}"/>
              </a:ext>
            </a:extLst>
          </p:cNvPr>
          <p:cNvSpPr txBox="1"/>
          <p:nvPr/>
        </p:nvSpPr>
        <p:spPr>
          <a:xfrm rot="5400000">
            <a:off x="965987" y="3263489"/>
            <a:ext cx="2667718" cy="230832"/>
          </a:xfrm>
          <a:prstGeom prst="rect">
            <a:avLst/>
          </a:prstGeom>
          <a:noFill/>
        </p:spPr>
        <p:txBody>
          <a:bodyPr wrap="none" rtlCol="0">
            <a:spAutoFit/>
          </a:bodyPr>
          <a:lstStyle/>
          <a:p>
            <a:r>
              <a:rPr lang="de-DE" sz="900" b="1" dirty="0"/>
              <a:t>05.-06.  Nov.  LHCOPN Operation Workshop  – CERN</a:t>
            </a:r>
            <a:endParaRPr lang="en-US" sz="900" b="1" dirty="0"/>
          </a:p>
        </p:txBody>
      </p:sp>
      <p:sp>
        <p:nvSpPr>
          <p:cNvPr id="37" name="Textfeld 36">
            <a:extLst>
              <a:ext uri="{FF2B5EF4-FFF2-40B4-BE49-F238E27FC236}">
                <a16:creationId xmlns:a16="http://schemas.microsoft.com/office/drawing/2014/main" id="{135316B6-E7F0-4BF9-8E0D-4263F490AE14}"/>
              </a:ext>
            </a:extLst>
          </p:cNvPr>
          <p:cNvSpPr txBox="1"/>
          <p:nvPr/>
        </p:nvSpPr>
        <p:spPr>
          <a:xfrm rot="5400000">
            <a:off x="1048770" y="3263489"/>
            <a:ext cx="2651688" cy="230832"/>
          </a:xfrm>
          <a:prstGeom prst="rect">
            <a:avLst/>
          </a:prstGeom>
          <a:noFill/>
        </p:spPr>
        <p:txBody>
          <a:bodyPr wrap="none" rtlCol="0">
            <a:spAutoFit/>
          </a:bodyPr>
          <a:lstStyle/>
          <a:p>
            <a:r>
              <a:rPr lang="de-DE" sz="900" b="1" dirty="0"/>
              <a:t>07.  </a:t>
            </a:r>
            <a:r>
              <a:rPr lang="de-DE" sz="900" b="1" dirty="0" err="1"/>
              <a:t>Dec</a:t>
            </a:r>
            <a:r>
              <a:rPr lang="de-DE" sz="900" b="1" dirty="0"/>
              <a:t>.         LHCOPN Operation Workshop  – CERN</a:t>
            </a:r>
            <a:endParaRPr lang="en-US" sz="900" b="1" dirty="0"/>
          </a:p>
        </p:txBody>
      </p:sp>
      <p:sp>
        <p:nvSpPr>
          <p:cNvPr id="29" name="Textfeld 28">
            <a:extLst>
              <a:ext uri="{FF2B5EF4-FFF2-40B4-BE49-F238E27FC236}">
                <a16:creationId xmlns:a16="http://schemas.microsoft.com/office/drawing/2014/main" id="{53C24DDF-5660-4A3F-B8E8-9DC84C3AB70F}"/>
              </a:ext>
            </a:extLst>
          </p:cNvPr>
          <p:cNvSpPr txBox="1"/>
          <p:nvPr/>
        </p:nvSpPr>
        <p:spPr>
          <a:xfrm rot="5400000">
            <a:off x="1355404" y="3177068"/>
            <a:ext cx="2457724" cy="230832"/>
          </a:xfrm>
          <a:prstGeom prst="rect">
            <a:avLst/>
          </a:prstGeom>
          <a:noFill/>
        </p:spPr>
        <p:txBody>
          <a:bodyPr wrap="none" rtlCol="0">
            <a:spAutoFit/>
          </a:bodyPr>
          <a:lstStyle/>
          <a:p>
            <a:r>
              <a:rPr lang="de-DE" sz="900" b="1" dirty="0"/>
              <a:t>10.-11. Mar.        LHCOPN Meeting 	– Madrid</a:t>
            </a:r>
            <a:endParaRPr lang="en-US" sz="900" b="1" dirty="0"/>
          </a:p>
        </p:txBody>
      </p:sp>
      <p:sp>
        <p:nvSpPr>
          <p:cNvPr id="30" name="Textfeld 29">
            <a:extLst>
              <a:ext uri="{FF2B5EF4-FFF2-40B4-BE49-F238E27FC236}">
                <a16:creationId xmlns:a16="http://schemas.microsoft.com/office/drawing/2014/main" id="{10683171-4B3B-40CD-BA96-BCB30C56A4B4}"/>
              </a:ext>
            </a:extLst>
          </p:cNvPr>
          <p:cNvSpPr txBox="1"/>
          <p:nvPr/>
        </p:nvSpPr>
        <p:spPr>
          <a:xfrm rot="5400000">
            <a:off x="1516116" y="3132184"/>
            <a:ext cx="2367956" cy="230832"/>
          </a:xfrm>
          <a:prstGeom prst="rect">
            <a:avLst/>
          </a:prstGeom>
          <a:noFill/>
        </p:spPr>
        <p:txBody>
          <a:bodyPr wrap="none" rtlCol="0">
            <a:spAutoFit/>
          </a:bodyPr>
          <a:lstStyle/>
          <a:p>
            <a:r>
              <a:rPr lang="de-DE" sz="900" b="1" dirty="0"/>
              <a:t>16.-17. Jun.         LHCOPN Meeting 	– CERN</a:t>
            </a:r>
            <a:endParaRPr lang="en-US" sz="900" b="1" dirty="0"/>
          </a:p>
        </p:txBody>
      </p:sp>
      <p:sp>
        <p:nvSpPr>
          <p:cNvPr id="31" name="Textfeld 30">
            <a:extLst>
              <a:ext uri="{FF2B5EF4-FFF2-40B4-BE49-F238E27FC236}">
                <a16:creationId xmlns:a16="http://schemas.microsoft.com/office/drawing/2014/main" id="{5AC992B3-A9AD-429B-B7A5-94F445714CBE}"/>
              </a:ext>
            </a:extLst>
          </p:cNvPr>
          <p:cNvSpPr txBox="1"/>
          <p:nvPr/>
        </p:nvSpPr>
        <p:spPr>
          <a:xfrm rot="5400000">
            <a:off x="1478904" y="3303537"/>
            <a:ext cx="2704587" cy="230832"/>
          </a:xfrm>
          <a:prstGeom prst="rect">
            <a:avLst/>
          </a:prstGeom>
          <a:noFill/>
        </p:spPr>
        <p:txBody>
          <a:bodyPr wrap="none" rtlCol="0">
            <a:spAutoFit/>
          </a:bodyPr>
          <a:lstStyle/>
          <a:p>
            <a:r>
              <a:rPr lang="de-DE" sz="900" b="1" dirty="0"/>
              <a:t>16.-17. </a:t>
            </a:r>
            <a:r>
              <a:rPr lang="de-DE" sz="900" b="1" dirty="0" err="1"/>
              <a:t>Oct</a:t>
            </a:r>
            <a:r>
              <a:rPr lang="de-DE" sz="900" b="1" dirty="0"/>
              <a:t>.         LHCOPN Meeting 	– </a:t>
            </a:r>
            <a:r>
              <a:rPr lang="de-DE" sz="900" b="1" dirty="0" err="1"/>
              <a:t>Copenhagen</a:t>
            </a:r>
            <a:endParaRPr lang="en-US" sz="900" b="1" dirty="0"/>
          </a:p>
        </p:txBody>
      </p:sp>
      <p:sp>
        <p:nvSpPr>
          <p:cNvPr id="45" name="Textfeld 44">
            <a:extLst>
              <a:ext uri="{FF2B5EF4-FFF2-40B4-BE49-F238E27FC236}">
                <a16:creationId xmlns:a16="http://schemas.microsoft.com/office/drawing/2014/main" id="{3E9C062F-EC6A-4E17-BF7C-515BCBAA24F6}"/>
              </a:ext>
            </a:extLst>
          </p:cNvPr>
          <p:cNvSpPr txBox="1"/>
          <p:nvPr/>
        </p:nvSpPr>
        <p:spPr>
          <a:xfrm rot="5400000">
            <a:off x="1870659" y="3120963"/>
            <a:ext cx="2390398" cy="230832"/>
          </a:xfrm>
          <a:prstGeom prst="rect">
            <a:avLst/>
          </a:prstGeom>
          <a:noFill/>
        </p:spPr>
        <p:txBody>
          <a:bodyPr wrap="none" rtlCol="0">
            <a:spAutoFit/>
          </a:bodyPr>
          <a:lstStyle/>
          <a:p>
            <a:r>
              <a:rPr lang="de-DE" sz="900" b="1" dirty="0"/>
              <a:t>15.-16. Jan.     LHCOPN Meeting	– Berlin</a:t>
            </a:r>
            <a:endParaRPr lang="en-US" sz="900" b="1" dirty="0"/>
          </a:p>
        </p:txBody>
      </p:sp>
      <p:sp>
        <p:nvSpPr>
          <p:cNvPr id="46" name="Textfeld 45">
            <a:extLst>
              <a:ext uri="{FF2B5EF4-FFF2-40B4-BE49-F238E27FC236}">
                <a16:creationId xmlns:a16="http://schemas.microsoft.com/office/drawing/2014/main" id="{A1B5B32D-F3DE-4BBB-9AD3-2FB1D83BC4EC}"/>
              </a:ext>
            </a:extLst>
          </p:cNvPr>
          <p:cNvSpPr txBox="1"/>
          <p:nvPr/>
        </p:nvSpPr>
        <p:spPr>
          <a:xfrm rot="5400000">
            <a:off x="1921252" y="3172391"/>
            <a:ext cx="2472152" cy="230832"/>
          </a:xfrm>
          <a:prstGeom prst="rect">
            <a:avLst/>
          </a:prstGeom>
          <a:noFill/>
        </p:spPr>
        <p:txBody>
          <a:bodyPr wrap="none" rtlCol="0">
            <a:spAutoFit/>
          </a:bodyPr>
          <a:lstStyle/>
          <a:p>
            <a:r>
              <a:rPr lang="de-DE" sz="900" b="1" dirty="0"/>
              <a:t>21.-22. Apr.    LHCOPN Meeting 	– Utrecht</a:t>
            </a:r>
            <a:endParaRPr lang="en-US" sz="900" b="1" dirty="0"/>
          </a:p>
        </p:txBody>
      </p:sp>
      <p:sp>
        <p:nvSpPr>
          <p:cNvPr id="47" name="Textfeld 46">
            <a:extLst>
              <a:ext uri="{FF2B5EF4-FFF2-40B4-BE49-F238E27FC236}">
                <a16:creationId xmlns:a16="http://schemas.microsoft.com/office/drawing/2014/main" id="{6BE11A5B-40C2-4FAF-BCC3-42CBDF21A24C}"/>
              </a:ext>
            </a:extLst>
          </p:cNvPr>
          <p:cNvSpPr txBox="1"/>
          <p:nvPr/>
        </p:nvSpPr>
        <p:spPr>
          <a:xfrm rot="5400000">
            <a:off x="1936453" y="3241063"/>
            <a:ext cx="2616422" cy="230832"/>
          </a:xfrm>
          <a:prstGeom prst="rect">
            <a:avLst/>
          </a:prstGeom>
          <a:noFill/>
        </p:spPr>
        <p:txBody>
          <a:bodyPr wrap="none" rtlCol="0">
            <a:spAutoFit/>
          </a:bodyPr>
          <a:lstStyle/>
          <a:p>
            <a:r>
              <a:rPr lang="de-DE" sz="900" b="1" dirty="0"/>
              <a:t>31. Aug.-01. Sept.    LHCOPN Meeting 	– Vancouver</a:t>
            </a:r>
            <a:endParaRPr lang="en-US" sz="900" b="1" dirty="0"/>
          </a:p>
        </p:txBody>
      </p:sp>
      <p:sp>
        <p:nvSpPr>
          <p:cNvPr id="53" name="Textfeld 52">
            <a:extLst>
              <a:ext uri="{FF2B5EF4-FFF2-40B4-BE49-F238E27FC236}">
                <a16:creationId xmlns:a16="http://schemas.microsoft.com/office/drawing/2014/main" id="{034FB384-7BBE-47E3-A871-E9EFA1B588A5}"/>
              </a:ext>
            </a:extLst>
          </p:cNvPr>
          <p:cNvSpPr txBox="1"/>
          <p:nvPr/>
        </p:nvSpPr>
        <p:spPr>
          <a:xfrm rot="5400000">
            <a:off x="2089805" y="3185118"/>
            <a:ext cx="2496196" cy="230832"/>
          </a:xfrm>
          <a:prstGeom prst="rect">
            <a:avLst/>
          </a:prstGeom>
          <a:noFill/>
        </p:spPr>
        <p:txBody>
          <a:bodyPr wrap="none" rtlCol="0">
            <a:spAutoFit/>
          </a:bodyPr>
          <a:lstStyle/>
          <a:p>
            <a:r>
              <a:rPr lang="de-DE" sz="900" b="1" dirty="0"/>
              <a:t>10.-11. </a:t>
            </a:r>
            <a:r>
              <a:rPr lang="de-DE" sz="900" b="1" dirty="0" err="1"/>
              <a:t>Dec</a:t>
            </a:r>
            <a:r>
              <a:rPr lang="de-DE" sz="900" b="1" dirty="0"/>
              <a:t>.    LHCOPN Meeting 	– Bologna</a:t>
            </a:r>
            <a:endParaRPr lang="en-US" sz="900" b="1" dirty="0"/>
          </a:p>
        </p:txBody>
      </p:sp>
      <p:sp>
        <p:nvSpPr>
          <p:cNvPr id="56" name="Textfeld 55">
            <a:extLst>
              <a:ext uri="{FF2B5EF4-FFF2-40B4-BE49-F238E27FC236}">
                <a16:creationId xmlns:a16="http://schemas.microsoft.com/office/drawing/2014/main" id="{3C296530-5D10-4A82-9CC3-9C2378B649EE}"/>
              </a:ext>
            </a:extLst>
          </p:cNvPr>
          <p:cNvSpPr txBox="1"/>
          <p:nvPr/>
        </p:nvSpPr>
        <p:spPr>
          <a:xfrm rot="5400000">
            <a:off x="2375414" y="3166507"/>
            <a:ext cx="2467342" cy="230832"/>
          </a:xfrm>
          <a:prstGeom prst="rect">
            <a:avLst/>
          </a:prstGeom>
          <a:noFill/>
        </p:spPr>
        <p:txBody>
          <a:bodyPr wrap="none" rtlCol="0">
            <a:spAutoFit/>
          </a:bodyPr>
          <a:lstStyle/>
          <a:p>
            <a:r>
              <a:rPr lang="de-DE" sz="900" b="1" dirty="0"/>
              <a:t>08.-09. Mar.   LHCOPN Meeting	– London</a:t>
            </a:r>
            <a:endParaRPr lang="en-US" sz="900" b="1" dirty="0"/>
          </a:p>
        </p:txBody>
      </p:sp>
      <p:sp>
        <p:nvSpPr>
          <p:cNvPr id="57" name="Textfeld 56">
            <a:extLst>
              <a:ext uri="{FF2B5EF4-FFF2-40B4-BE49-F238E27FC236}">
                <a16:creationId xmlns:a16="http://schemas.microsoft.com/office/drawing/2014/main" id="{C1E565FD-C5E4-4507-904C-31D6B8EF2FE3}"/>
              </a:ext>
            </a:extLst>
          </p:cNvPr>
          <p:cNvSpPr txBox="1"/>
          <p:nvPr/>
        </p:nvSpPr>
        <p:spPr>
          <a:xfrm rot="5400000">
            <a:off x="2417414" y="3223414"/>
            <a:ext cx="2581156" cy="230832"/>
          </a:xfrm>
          <a:prstGeom prst="rect">
            <a:avLst/>
          </a:prstGeom>
          <a:noFill/>
        </p:spPr>
        <p:txBody>
          <a:bodyPr wrap="none" rtlCol="0">
            <a:spAutoFit/>
          </a:bodyPr>
          <a:lstStyle/>
          <a:p>
            <a:r>
              <a:rPr lang="de-DE" sz="900" b="1" dirty="0"/>
              <a:t>21.-22. Apr.    LHCOPN Meeting 	– Barcelona</a:t>
            </a:r>
            <a:endParaRPr lang="en-US" sz="900" b="1" dirty="0"/>
          </a:p>
        </p:txBody>
      </p:sp>
      <p:sp>
        <p:nvSpPr>
          <p:cNvPr id="58" name="Textfeld 57">
            <a:extLst>
              <a:ext uri="{FF2B5EF4-FFF2-40B4-BE49-F238E27FC236}">
                <a16:creationId xmlns:a16="http://schemas.microsoft.com/office/drawing/2014/main" id="{AE721F0B-0BFE-465E-BAB0-710B3DE7D65E}"/>
              </a:ext>
            </a:extLst>
          </p:cNvPr>
          <p:cNvSpPr txBox="1"/>
          <p:nvPr/>
        </p:nvSpPr>
        <p:spPr>
          <a:xfrm rot="5400000">
            <a:off x="2628132" y="3112011"/>
            <a:ext cx="2367956" cy="230832"/>
          </a:xfrm>
          <a:prstGeom prst="rect">
            <a:avLst/>
          </a:prstGeom>
          <a:noFill/>
        </p:spPr>
        <p:txBody>
          <a:bodyPr wrap="none" rtlCol="0">
            <a:spAutoFit/>
          </a:bodyPr>
          <a:lstStyle/>
          <a:p>
            <a:r>
              <a:rPr lang="de-DE" sz="900" b="1" dirty="0"/>
              <a:t>07.-08. </a:t>
            </a:r>
            <a:r>
              <a:rPr lang="de-DE" sz="900" b="1" dirty="0" err="1"/>
              <a:t>Oct</a:t>
            </a:r>
            <a:r>
              <a:rPr lang="de-DE" sz="900" b="1" dirty="0"/>
              <a:t>.    LHCOPN Meeting 	– CERN</a:t>
            </a:r>
            <a:endParaRPr lang="en-US" sz="900" b="1" dirty="0"/>
          </a:p>
        </p:txBody>
      </p:sp>
      <p:sp>
        <p:nvSpPr>
          <p:cNvPr id="66" name="Textfeld 65">
            <a:extLst>
              <a:ext uri="{FF2B5EF4-FFF2-40B4-BE49-F238E27FC236}">
                <a16:creationId xmlns:a16="http://schemas.microsoft.com/office/drawing/2014/main" id="{0D0E18F2-A819-4BEC-BF93-F707CB0111EC}"/>
              </a:ext>
            </a:extLst>
          </p:cNvPr>
          <p:cNvSpPr txBox="1"/>
          <p:nvPr/>
        </p:nvSpPr>
        <p:spPr>
          <a:xfrm rot="5400000">
            <a:off x="2912171" y="3085297"/>
            <a:ext cx="2337499" cy="230832"/>
          </a:xfrm>
          <a:prstGeom prst="rect">
            <a:avLst/>
          </a:prstGeom>
          <a:noFill/>
        </p:spPr>
        <p:txBody>
          <a:bodyPr wrap="none" rtlCol="0">
            <a:spAutoFit/>
          </a:bodyPr>
          <a:lstStyle/>
          <a:p>
            <a:r>
              <a:rPr lang="de-DE" sz="900" b="1" dirty="0"/>
              <a:t>10.-11. Feb.   LHCOPN Meeting	– Lyon</a:t>
            </a:r>
            <a:endParaRPr lang="en-US" sz="900" b="1" dirty="0"/>
          </a:p>
        </p:txBody>
      </p:sp>
      <p:sp>
        <p:nvSpPr>
          <p:cNvPr id="67" name="Textfeld 66">
            <a:extLst>
              <a:ext uri="{FF2B5EF4-FFF2-40B4-BE49-F238E27FC236}">
                <a16:creationId xmlns:a16="http://schemas.microsoft.com/office/drawing/2014/main" id="{F3B7708F-4D34-4957-B9AA-C544B9813FC2}"/>
              </a:ext>
            </a:extLst>
          </p:cNvPr>
          <p:cNvSpPr txBox="1"/>
          <p:nvPr/>
        </p:nvSpPr>
        <p:spPr>
          <a:xfrm rot="5400000">
            <a:off x="2848544" y="3265221"/>
            <a:ext cx="2680542" cy="230832"/>
          </a:xfrm>
          <a:prstGeom prst="rect">
            <a:avLst/>
          </a:prstGeom>
          <a:noFill/>
        </p:spPr>
        <p:txBody>
          <a:bodyPr wrap="none" rtlCol="0">
            <a:spAutoFit/>
          </a:bodyPr>
          <a:lstStyle/>
          <a:p>
            <a:r>
              <a:rPr lang="de-DE" sz="900" b="1" dirty="0"/>
              <a:t>13.-14. Jun.    LHCOPN Meeting 	– Washington</a:t>
            </a:r>
            <a:endParaRPr lang="en-US" sz="900" b="1" dirty="0"/>
          </a:p>
        </p:txBody>
      </p:sp>
      <p:sp>
        <p:nvSpPr>
          <p:cNvPr id="68" name="Textfeld 67">
            <a:extLst>
              <a:ext uri="{FF2B5EF4-FFF2-40B4-BE49-F238E27FC236}">
                <a16:creationId xmlns:a16="http://schemas.microsoft.com/office/drawing/2014/main" id="{E7CEE750-6596-4A66-A778-2C69B3AFF5B9}"/>
              </a:ext>
            </a:extLst>
          </p:cNvPr>
          <p:cNvSpPr txBox="1"/>
          <p:nvPr/>
        </p:nvSpPr>
        <p:spPr>
          <a:xfrm rot="5400000">
            <a:off x="2957412" y="3257077"/>
            <a:ext cx="2664512" cy="230832"/>
          </a:xfrm>
          <a:prstGeom prst="rect">
            <a:avLst/>
          </a:prstGeom>
          <a:noFill/>
        </p:spPr>
        <p:txBody>
          <a:bodyPr wrap="none" rtlCol="0">
            <a:spAutoFit/>
          </a:bodyPr>
          <a:lstStyle/>
          <a:p>
            <a:r>
              <a:rPr lang="de-DE" sz="900" b="1" dirty="0"/>
              <a:t>26.-27. Sept.  LHCOPN Meeting 	– Amsterdam</a:t>
            </a:r>
            <a:endParaRPr lang="en-US" sz="900" b="1" dirty="0"/>
          </a:p>
        </p:txBody>
      </p:sp>
      <p:sp>
        <p:nvSpPr>
          <p:cNvPr id="73" name="Textfeld 72">
            <a:extLst>
              <a:ext uri="{FF2B5EF4-FFF2-40B4-BE49-F238E27FC236}">
                <a16:creationId xmlns:a16="http://schemas.microsoft.com/office/drawing/2014/main" id="{EB931820-F0C7-4A81-9115-2E0450585470}"/>
              </a:ext>
            </a:extLst>
          </p:cNvPr>
          <p:cNvSpPr txBox="1"/>
          <p:nvPr/>
        </p:nvSpPr>
        <p:spPr>
          <a:xfrm rot="5400000">
            <a:off x="3216150" y="3270444"/>
            <a:ext cx="2707793" cy="230832"/>
          </a:xfrm>
          <a:prstGeom prst="rect">
            <a:avLst/>
          </a:prstGeom>
          <a:noFill/>
        </p:spPr>
        <p:txBody>
          <a:bodyPr wrap="none" rtlCol="0">
            <a:spAutoFit/>
          </a:bodyPr>
          <a:lstStyle/>
          <a:p>
            <a:r>
              <a:rPr lang="de-DE" sz="900" b="1" dirty="0"/>
              <a:t>30.-31. Jan.          LHCOPN Meeting	– LBL Berkeley</a:t>
            </a:r>
            <a:endParaRPr lang="en-US" sz="900" b="1" dirty="0"/>
          </a:p>
        </p:txBody>
      </p:sp>
      <p:sp>
        <p:nvSpPr>
          <p:cNvPr id="74" name="Textfeld 73">
            <a:extLst>
              <a:ext uri="{FF2B5EF4-FFF2-40B4-BE49-F238E27FC236}">
                <a16:creationId xmlns:a16="http://schemas.microsoft.com/office/drawing/2014/main" id="{B4ED4C21-6B2F-4B81-B35F-4B19DFB808E2}"/>
              </a:ext>
            </a:extLst>
          </p:cNvPr>
          <p:cNvSpPr txBox="1"/>
          <p:nvPr/>
        </p:nvSpPr>
        <p:spPr>
          <a:xfrm rot="5400000">
            <a:off x="3365142" y="3221552"/>
            <a:ext cx="2610010" cy="230832"/>
          </a:xfrm>
          <a:prstGeom prst="rect">
            <a:avLst/>
          </a:prstGeom>
          <a:noFill/>
        </p:spPr>
        <p:txBody>
          <a:bodyPr wrap="none" rtlCol="0">
            <a:spAutoFit/>
          </a:bodyPr>
          <a:lstStyle/>
          <a:p>
            <a:r>
              <a:rPr lang="de-DE" sz="900" b="1" dirty="0"/>
              <a:t>03.-04. May         LHCOPN Meeting 	– Stockholm</a:t>
            </a:r>
            <a:endParaRPr lang="en-US" sz="900" b="1" dirty="0"/>
          </a:p>
        </p:txBody>
      </p:sp>
      <p:sp>
        <p:nvSpPr>
          <p:cNvPr id="75" name="Textfeld 74">
            <a:extLst>
              <a:ext uri="{FF2B5EF4-FFF2-40B4-BE49-F238E27FC236}">
                <a16:creationId xmlns:a16="http://schemas.microsoft.com/office/drawing/2014/main" id="{78A38C0E-07BB-48F4-B872-EB78A97972CE}"/>
              </a:ext>
            </a:extLst>
          </p:cNvPr>
          <p:cNvSpPr txBox="1"/>
          <p:nvPr/>
        </p:nvSpPr>
        <p:spPr>
          <a:xfrm rot="5400000">
            <a:off x="3615005" y="3079828"/>
            <a:ext cx="2324675" cy="230832"/>
          </a:xfrm>
          <a:prstGeom prst="rect">
            <a:avLst/>
          </a:prstGeom>
          <a:noFill/>
        </p:spPr>
        <p:txBody>
          <a:bodyPr wrap="none" rtlCol="0">
            <a:spAutoFit/>
          </a:bodyPr>
          <a:lstStyle/>
          <a:p>
            <a:r>
              <a:rPr lang="de-DE" sz="900" b="1" dirty="0"/>
              <a:t>20.-21. Sept.        LHCOPN Meeting 	– Oslo</a:t>
            </a:r>
            <a:endParaRPr lang="en-US" sz="900" b="1" dirty="0"/>
          </a:p>
        </p:txBody>
      </p:sp>
      <p:sp>
        <p:nvSpPr>
          <p:cNvPr id="39" name="Textfeld 38">
            <a:extLst>
              <a:ext uri="{FF2B5EF4-FFF2-40B4-BE49-F238E27FC236}">
                <a16:creationId xmlns:a16="http://schemas.microsoft.com/office/drawing/2014/main" id="{10EF3C16-1A74-4978-BB2C-C34020F219C5}"/>
              </a:ext>
            </a:extLst>
          </p:cNvPr>
          <p:cNvSpPr txBox="1"/>
          <p:nvPr/>
        </p:nvSpPr>
        <p:spPr>
          <a:xfrm rot="5400000">
            <a:off x="3635260" y="3378905"/>
            <a:ext cx="2908168" cy="230832"/>
          </a:xfrm>
          <a:prstGeom prst="rect">
            <a:avLst/>
          </a:prstGeom>
          <a:noFill/>
        </p:spPr>
        <p:txBody>
          <a:bodyPr wrap="none" rtlCol="0">
            <a:spAutoFit/>
          </a:bodyPr>
          <a:lstStyle/>
          <a:p>
            <a:r>
              <a:rPr lang="de-DE" sz="900" b="1" dirty="0"/>
              <a:t>31.Jan.-01.Feb.   LHCOPN Meeting	– Washington (DC)</a:t>
            </a:r>
            <a:endParaRPr lang="en-US" sz="900" b="1" dirty="0"/>
          </a:p>
        </p:txBody>
      </p:sp>
      <p:sp>
        <p:nvSpPr>
          <p:cNvPr id="40" name="Textfeld 39">
            <a:extLst>
              <a:ext uri="{FF2B5EF4-FFF2-40B4-BE49-F238E27FC236}">
                <a16:creationId xmlns:a16="http://schemas.microsoft.com/office/drawing/2014/main" id="{FE7BA2DE-28EC-4716-87F7-72406F12B5DB}"/>
              </a:ext>
            </a:extLst>
          </p:cNvPr>
          <p:cNvSpPr txBox="1"/>
          <p:nvPr/>
        </p:nvSpPr>
        <p:spPr>
          <a:xfrm rot="5400000">
            <a:off x="4016093" y="3097532"/>
            <a:ext cx="2340705" cy="230832"/>
          </a:xfrm>
          <a:prstGeom prst="rect">
            <a:avLst/>
          </a:prstGeom>
          <a:noFill/>
        </p:spPr>
        <p:txBody>
          <a:bodyPr wrap="none" rtlCol="0">
            <a:spAutoFit/>
          </a:bodyPr>
          <a:lstStyle/>
          <a:p>
            <a:r>
              <a:rPr lang="de-DE" sz="900" b="1" dirty="0"/>
              <a:t>17.-18. Jun.         LHCOPN Meeting 	– Paris</a:t>
            </a:r>
            <a:endParaRPr lang="en-US" sz="900" b="1" dirty="0"/>
          </a:p>
        </p:txBody>
      </p:sp>
      <p:sp>
        <p:nvSpPr>
          <p:cNvPr id="41" name="Textfeld 40">
            <a:extLst>
              <a:ext uri="{FF2B5EF4-FFF2-40B4-BE49-F238E27FC236}">
                <a16:creationId xmlns:a16="http://schemas.microsoft.com/office/drawing/2014/main" id="{415A5968-8B3C-4EEB-B706-1A2703A9CB13}"/>
              </a:ext>
            </a:extLst>
          </p:cNvPr>
          <p:cNvSpPr txBox="1"/>
          <p:nvPr/>
        </p:nvSpPr>
        <p:spPr>
          <a:xfrm rot="5400000">
            <a:off x="3999337" y="3205171"/>
            <a:ext cx="2561920" cy="230832"/>
          </a:xfrm>
          <a:prstGeom prst="rect">
            <a:avLst/>
          </a:prstGeom>
          <a:noFill/>
        </p:spPr>
        <p:txBody>
          <a:bodyPr wrap="none" rtlCol="0">
            <a:spAutoFit/>
          </a:bodyPr>
          <a:lstStyle/>
          <a:p>
            <a:r>
              <a:rPr lang="de-DE" sz="900" b="1" dirty="0"/>
              <a:t>03.-04. </a:t>
            </a:r>
            <a:r>
              <a:rPr lang="de-DE" sz="900" b="1" dirty="0" err="1"/>
              <a:t>Dec</a:t>
            </a:r>
            <a:r>
              <a:rPr lang="de-DE" sz="900" b="1" dirty="0"/>
              <a:t>.        LHCOPN Meeting 	– Pasadena</a:t>
            </a:r>
            <a:endParaRPr lang="en-US" sz="900" b="1" dirty="0"/>
          </a:p>
        </p:txBody>
      </p:sp>
      <p:sp>
        <p:nvSpPr>
          <p:cNvPr id="49" name="Textfeld 48">
            <a:extLst>
              <a:ext uri="{FF2B5EF4-FFF2-40B4-BE49-F238E27FC236}">
                <a16:creationId xmlns:a16="http://schemas.microsoft.com/office/drawing/2014/main" id="{2C8A2063-4D51-4934-B670-4499112ABA02}"/>
              </a:ext>
            </a:extLst>
          </p:cNvPr>
          <p:cNvSpPr txBox="1"/>
          <p:nvPr/>
        </p:nvSpPr>
        <p:spPr>
          <a:xfrm rot="5400000">
            <a:off x="4434654" y="3121765"/>
            <a:ext cx="2388795" cy="230832"/>
          </a:xfrm>
          <a:prstGeom prst="rect">
            <a:avLst/>
          </a:prstGeom>
          <a:noFill/>
        </p:spPr>
        <p:txBody>
          <a:bodyPr wrap="none" rtlCol="0">
            <a:spAutoFit/>
          </a:bodyPr>
          <a:lstStyle/>
          <a:p>
            <a:r>
              <a:rPr lang="de-DE" sz="900" b="1" dirty="0"/>
              <a:t>28.-29. Apr.         LHCOPN Meeting	– Rome</a:t>
            </a:r>
            <a:endParaRPr lang="en-US" sz="900" b="1" dirty="0"/>
          </a:p>
        </p:txBody>
      </p:sp>
      <p:sp>
        <p:nvSpPr>
          <p:cNvPr id="50" name="Textfeld 49">
            <a:extLst>
              <a:ext uri="{FF2B5EF4-FFF2-40B4-BE49-F238E27FC236}">
                <a16:creationId xmlns:a16="http://schemas.microsoft.com/office/drawing/2014/main" id="{DBC26AF5-287A-4FBB-9A7A-C13569DD9331}"/>
              </a:ext>
            </a:extLst>
          </p:cNvPr>
          <p:cNvSpPr txBox="1"/>
          <p:nvPr/>
        </p:nvSpPr>
        <p:spPr>
          <a:xfrm rot="5400000">
            <a:off x="4459411" y="3205171"/>
            <a:ext cx="2547492" cy="230832"/>
          </a:xfrm>
          <a:prstGeom prst="rect">
            <a:avLst/>
          </a:prstGeom>
          <a:noFill/>
        </p:spPr>
        <p:txBody>
          <a:bodyPr wrap="none" rtlCol="0">
            <a:spAutoFit/>
          </a:bodyPr>
          <a:lstStyle/>
          <a:p>
            <a:r>
              <a:rPr lang="de-DE" sz="900" b="1" dirty="0"/>
              <a:t>15.-16. Sept.       LHCOPN Meeting 	– Michigan</a:t>
            </a:r>
            <a:endParaRPr lang="en-US" sz="900" b="1" dirty="0"/>
          </a:p>
        </p:txBody>
      </p:sp>
      <p:sp>
        <p:nvSpPr>
          <p:cNvPr id="43" name="Textfeld 42">
            <a:extLst>
              <a:ext uri="{FF2B5EF4-FFF2-40B4-BE49-F238E27FC236}">
                <a16:creationId xmlns:a16="http://schemas.microsoft.com/office/drawing/2014/main" id="{B23E6BA6-69D8-4322-B251-D5DD36D7F7B7}"/>
              </a:ext>
            </a:extLst>
          </p:cNvPr>
          <p:cNvSpPr txBox="1"/>
          <p:nvPr/>
        </p:nvSpPr>
        <p:spPr>
          <a:xfrm rot="5400000">
            <a:off x="4771425" y="3231455"/>
            <a:ext cx="2624436" cy="230832"/>
          </a:xfrm>
          <a:prstGeom prst="rect">
            <a:avLst/>
          </a:prstGeom>
          <a:noFill/>
        </p:spPr>
        <p:txBody>
          <a:bodyPr wrap="none" rtlCol="0">
            <a:spAutoFit/>
          </a:bodyPr>
          <a:lstStyle/>
          <a:p>
            <a:r>
              <a:rPr lang="de-DE" sz="900" b="1" dirty="0"/>
              <a:t>09.-10. Feb.        LHCOPN Meeting	– Cambridge</a:t>
            </a:r>
            <a:endParaRPr lang="en-US" sz="900" b="1" dirty="0"/>
          </a:p>
        </p:txBody>
      </p:sp>
      <p:sp>
        <p:nvSpPr>
          <p:cNvPr id="44" name="Textfeld 43">
            <a:extLst>
              <a:ext uri="{FF2B5EF4-FFF2-40B4-BE49-F238E27FC236}">
                <a16:creationId xmlns:a16="http://schemas.microsoft.com/office/drawing/2014/main" id="{D01D2BA7-D645-4D40-9353-418CEAD5C63D}"/>
              </a:ext>
            </a:extLst>
          </p:cNvPr>
          <p:cNvSpPr txBox="1"/>
          <p:nvPr/>
        </p:nvSpPr>
        <p:spPr>
          <a:xfrm rot="5400000">
            <a:off x="4832260" y="3279126"/>
            <a:ext cx="2707793" cy="230832"/>
          </a:xfrm>
          <a:prstGeom prst="rect">
            <a:avLst/>
          </a:prstGeom>
          <a:noFill/>
        </p:spPr>
        <p:txBody>
          <a:bodyPr wrap="none" rtlCol="0">
            <a:spAutoFit/>
          </a:bodyPr>
          <a:lstStyle/>
          <a:p>
            <a:r>
              <a:rPr lang="de-DE" sz="900" b="1" dirty="0"/>
              <a:t>01.-02. Jun.         LHCOPN Meeting 	– LBL Berkeley</a:t>
            </a:r>
            <a:endParaRPr lang="en-US" sz="900" b="1" dirty="0"/>
          </a:p>
        </p:txBody>
      </p:sp>
      <p:sp>
        <p:nvSpPr>
          <p:cNvPr id="48" name="Textfeld 47">
            <a:extLst>
              <a:ext uri="{FF2B5EF4-FFF2-40B4-BE49-F238E27FC236}">
                <a16:creationId xmlns:a16="http://schemas.microsoft.com/office/drawing/2014/main" id="{B492F748-0460-4652-B735-59E7CE8CF264}"/>
              </a:ext>
            </a:extLst>
          </p:cNvPr>
          <p:cNvSpPr txBox="1"/>
          <p:nvPr/>
        </p:nvSpPr>
        <p:spPr>
          <a:xfrm rot="5400000">
            <a:off x="4951714" y="3248803"/>
            <a:ext cx="2664512" cy="230832"/>
          </a:xfrm>
          <a:prstGeom prst="rect">
            <a:avLst/>
          </a:prstGeom>
          <a:noFill/>
        </p:spPr>
        <p:txBody>
          <a:bodyPr wrap="none" rtlCol="0">
            <a:spAutoFit/>
          </a:bodyPr>
          <a:lstStyle/>
          <a:p>
            <a:r>
              <a:rPr lang="de-DE" sz="900" b="1" dirty="0"/>
              <a:t>28.-29. </a:t>
            </a:r>
            <a:r>
              <a:rPr lang="de-DE" sz="900" b="1" dirty="0" err="1"/>
              <a:t>Oct</a:t>
            </a:r>
            <a:r>
              <a:rPr lang="de-DE" sz="900" b="1" dirty="0"/>
              <a:t>.        LHCOPN Meeting 	– Amsterdam</a:t>
            </a:r>
            <a:endParaRPr lang="en-US" sz="900" b="1" dirty="0"/>
          </a:p>
        </p:txBody>
      </p:sp>
      <p:sp>
        <p:nvSpPr>
          <p:cNvPr id="52" name="Textfeld 51">
            <a:extLst>
              <a:ext uri="{FF2B5EF4-FFF2-40B4-BE49-F238E27FC236}">
                <a16:creationId xmlns:a16="http://schemas.microsoft.com/office/drawing/2014/main" id="{B43D2010-DCF4-4D87-8220-6688F6674F26}"/>
              </a:ext>
            </a:extLst>
          </p:cNvPr>
          <p:cNvSpPr txBox="1"/>
          <p:nvPr/>
        </p:nvSpPr>
        <p:spPr>
          <a:xfrm rot="5400000">
            <a:off x="5510924" y="3121797"/>
            <a:ext cx="2398413" cy="230832"/>
          </a:xfrm>
          <a:prstGeom prst="rect">
            <a:avLst/>
          </a:prstGeom>
          <a:noFill/>
        </p:spPr>
        <p:txBody>
          <a:bodyPr wrap="none" rtlCol="0">
            <a:spAutoFit/>
          </a:bodyPr>
          <a:lstStyle/>
          <a:p>
            <a:r>
              <a:rPr lang="de-DE" sz="900" b="1" dirty="0"/>
              <a:t>13.-14. Mar.         LHCOPN Meeting	– Taipei</a:t>
            </a:r>
            <a:endParaRPr lang="en-US" sz="900" b="1" dirty="0"/>
          </a:p>
        </p:txBody>
      </p:sp>
      <p:sp>
        <p:nvSpPr>
          <p:cNvPr id="54" name="Textfeld 53">
            <a:extLst>
              <a:ext uri="{FF2B5EF4-FFF2-40B4-BE49-F238E27FC236}">
                <a16:creationId xmlns:a16="http://schemas.microsoft.com/office/drawing/2014/main" id="{842672D7-573A-46F1-B77D-416FEC3F0F94}"/>
              </a:ext>
            </a:extLst>
          </p:cNvPr>
          <p:cNvSpPr txBox="1"/>
          <p:nvPr/>
        </p:nvSpPr>
        <p:spPr>
          <a:xfrm rot="5400000">
            <a:off x="5379519" y="3163006"/>
            <a:ext cx="2484976" cy="230832"/>
          </a:xfrm>
          <a:prstGeom prst="rect">
            <a:avLst/>
          </a:prstGeom>
          <a:noFill/>
        </p:spPr>
        <p:txBody>
          <a:bodyPr wrap="none" rtlCol="0">
            <a:spAutoFit/>
          </a:bodyPr>
          <a:lstStyle/>
          <a:p>
            <a:r>
              <a:rPr lang="de-DE" sz="900" b="1" dirty="0"/>
              <a:t>19.-20. Sept.        LHCOPN Meeting 	– Helsinki</a:t>
            </a:r>
            <a:endParaRPr lang="en-US" sz="900" b="1" dirty="0"/>
          </a:p>
        </p:txBody>
      </p:sp>
      <p:sp>
        <p:nvSpPr>
          <p:cNvPr id="51" name="Textfeld 50">
            <a:extLst>
              <a:ext uri="{FF2B5EF4-FFF2-40B4-BE49-F238E27FC236}">
                <a16:creationId xmlns:a16="http://schemas.microsoft.com/office/drawing/2014/main" id="{6637D22F-5A8F-4B05-B1CB-DCA84366AF24}"/>
              </a:ext>
            </a:extLst>
          </p:cNvPr>
          <p:cNvSpPr txBox="1"/>
          <p:nvPr/>
        </p:nvSpPr>
        <p:spPr>
          <a:xfrm rot="5400000">
            <a:off x="5968002" y="3073725"/>
            <a:ext cx="2299027" cy="230832"/>
          </a:xfrm>
          <a:prstGeom prst="rect">
            <a:avLst/>
          </a:prstGeom>
          <a:noFill/>
        </p:spPr>
        <p:txBody>
          <a:bodyPr wrap="none" rtlCol="0">
            <a:spAutoFit/>
          </a:bodyPr>
          <a:lstStyle/>
          <a:p>
            <a:r>
              <a:rPr lang="de-DE" sz="900" b="1" dirty="0"/>
              <a:t>04.-05. Apr.         LHCOPN Meeting	– BNL</a:t>
            </a:r>
            <a:endParaRPr lang="en-US" sz="900" b="1" dirty="0"/>
          </a:p>
        </p:txBody>
      </p:sp>
      <p:sp>
        <p:nvSpPr>
          <p:cNvPr id="55" name="Textfeld 54">
            <a:extLst>
              <a:ext uri="{FF2B5EF4-FFF2-40B4-BE49-F238E27FC236}">
                <a16:creationId xmlns:a16="http://schemas.microsoft.com/office/drawing/2014/main" id="{82280D7B-3031-438D-8FC4-E87749C74784}"/>
              </a:ext>
            </a:extLst>
          </p:cNvPr>
          <p:cNvSpPr txBox="1"/>
          <p:nvPr/>
        </p:nvSpPr>
        <p:spPr>
          <a:xfrm rot="5400000">
            <a:off x="6058567" y="3088954"/>
            <a:ext cx="2315057" cy="230832"/>
          </a:xfrm>
          <a:prstGeom prst="rect">
            <a:avLst/>
          </a:prstGeom>
          <a:noFill/>
        </p:spPr>
        <p:txBody>
          <a:bodyPr wrap="none" rtlCol="0">
            <a:spAutoFit/>
          </a:bodyPr>
          <a:lstStyle/>
          <a:p>
            <a:r>
              <a:rPr lang="de-DE" sz="900" b="1" dirty="0"/>
              <a:t>16.-17. </a:t>
            </a:r>
            <a:r>
              <a:rPr lang="de-DE" sz="900" b="1" dirty="0" err="1"/>
              <a:t>Oct</a:t>
            </a:r>
            <a:r>
              <a:rPr lang="de-DE" sz="900" b="1" dirty="0"/>
              <a:t>.        LHCOPN Meeting 	– KEK </a:t>
            </a:r>
            <a:endParaRPr lang="en-US" sz="900" b="1" dirty="0"/>
          </a:p>
        </p:txBody>
      </p:sp>
      <p:sp>
        <p:nvSpPr>
          <p:cNvPr id="65" name="Textfeld 64">
            <a:extLst>
              <a:ext uri="{FF2B5EF4-FFF2-40B4-BE49-F238E27FC236}">
                <a16:creationId xmlns:a16="http://schemas.microsoft.com/office/drawing/2014/main" id="{40CE512F-20A8-49EC-8D49-78E07B3A4A38}"/>
              </a:ext>
            </a:extLst>
          </p:cNvPr>
          <p:cNvSpPr txBox="1"/>
          <p:nvPr/>
        </p:nvSpPr>
        <p:spPr>
          <a:xfrm rot="5400000">
            <a:off x="6484195" y="3073725"/>
            <a:ext cx="2299027" cy="230832"/>
          </a:xfrm>
          <a:prstGeom prst="rect">
            <a:avLst/>
          </a:prstGeom>
          <a:noFill/>
        </p:spPr>
        <p:txBody>
          <a:bodyPr wrap="none" rtlCol="0">
            <a:spAutoFit/>
          </a:bodyPr>
          <a:lstStyle/>
          <a:p>
            <a:r>
              <a:rPr lang="de-DE" sz="900" b="1" dirty="0"/>
              <a:t>06.-07. Mar.         LHCOPN Meeting 	– RAL</a:t>
            </a:r>
            <a:endParaRPr lang="en-US" sz="900" b="1" dirty="0"/>
          </a:p>
        </p:txBody>
      </p:sp>
      <p:sp>
        <p:nvSpPr>
          <p:cNvPr id="69" name="Textfeld 68">
            <a:extLst>
              <a:ext uri="{FF2B5EF4-FFF2-40B4-BE49-F238E27FC236}">
                <a16:creationId xmlns:a16="http://schemas.microsoft.com/office/drawing/2014/main" id="{EC0B3C71-7ED2-481D-A05A-4506ADF6B54E}"/>
              </a:ext>
            </a:extLst>
          </p:cNvPr>
          <p:cNvSpPr txBox="1"/>
          <p:nvPr/>
        </p:nvSpPr>
        <p:spPr>
          <a:xfrm rot="5400000">
            <a:off x="6529754" y="3124693"/>
            <a:ext cx="2387192" cy="230832"/>
          </a:xfrm>
          <a:prstGeom prst="rect">
            <a:avLst/>
          </a:prstGeom>
          <a:noFill/>
        </p:spPr>
        <p:txBody>
          <a:bodyPr wrap="none" rtlCol="0">
            <a:spAutoFit/>
          </a:bodyPr>
          <a:lstStyle/>
          <a:p>
            <a:r>
              <a:rPr lang="de-DE" sz="900" b="1" dirty="0"/>
              <a:t>16.-17. </a:t>
            </a:r>
            <a:r>
              <a:rPr lang="de-DE" sz="900" b="1" dirty="0" err="1"/>
              <a:t>Oct</a:t>
            </a:r>
            <a:r>
              <a:rPr lang="de-DE" sz="900" b="1" dirty="0"/>
              <a:t>.        LHCOPN Meeting	– FNAL </a:t>
            </a:r>
            <a:endParaRPr lang="en-US" sz="900" b="1" dirty="0"/>
          </a:p>
        </p:txBody>
      </p:sp>
      <p:sp>
        <p:nvSpPr>
          <p:cNvPr id="64" name="Textfeld 63">
            <a:extLst>
              <a:ext uri="{FF2B5EF4-FFF2-40B4-BE49-F238E27FC236}">
                <a16:creationId xmlns:a16="http://schemas.microsoft.com/office/drawing/2014/main" id="{94E9E941-4719-4D0B-87E0-EBD856373F04}"/>
              </a:ext>
            </a:extLst>
          </p:cNvPr>
          <p:cNvSpPr txBox="1"/>
          <p:nvPr/>
        </p:nvSpPr>
        <p:spPr>
          <a:xfrm rot="5400000">
            <a:off x="6967126" y="3119811"/>
            <a:ext cx="2393604" cy="230832"/>
          </a:xfrm>
          <a:prstGeom prst="rect">
            <a:avLst/>
          </a:prstGeom>
          <a:noFill/>
        </p:spPr>
        <p:txBody>
          <a:bodyPr wrap="none" rtlCol="0">
            <a:spAutoFit/>
          </a:bodyPr>
          <a:lstStyle/>
          <a:p>
            <a:r>
              <a:rPr lang="de-DE" sz="900" b="1" dirty="0"/>
              <a:t>04.-05. Mar.         LHCOPN Meeting	– </a:t>
            </a:r>
            <a:r>
              <a:rPr lang="de-DE" sz="900" b="1" dirty="0" err="1"/>
              <a:t>Ume</a:t>
            </a:r>
            <a:r>
              <a:rPr lang="en-US" sz="900" b="1" dirty="0"/>
              <a:t>å</a:t>
            </a:r>
          </a:p>
        </p:txBody>
      </p:sp>
      <p:sp>
        <p:nvSpPr>
          <p:cNvPr id="70" name="Textfeld 69">
            <a:extLst>
              <a:ext uri="{FF2B5EF4-FFF2-40B4-BE49-F238E27FC236}">
                <a16:creationId xmlns:a16="http://schemas.microsoft.com/office/drawing/2014/main" id="{C4237DB6-FA3A-4C92-8CD4-CD6A45A63A1D}"/>
              </a:ext>
            </a:extLst>
          </p:cNvPr>
          <p:cNvSpPr txBox="1"/>
          <p:nvPr/>
        </p:nvSpPr>
        <p:spPr>
          <a:xfrm rot="5400000">
            <a:off x="7359560" y="3106987"/>
            <a:ext cx="2367956" cy="230832"/>
          </a:xfrm>
          <a:prstGeom prst="rect">
            <a:avLst/>
          </a:prstGeom>
          <a:noFill/>
        </p:spPr>
        <p:txBody>
          <a:bodyPr wrap="none" rtlCol="0">
            <a:spAutoFit/>
          </a:bodyPr>
          <a:lstStyle/>
          <a:p>
            <a:r>
              <a:rPr lang="de-DE" sz="900" b="1" dirty="0"/>
              <a:t>13.-14. Jan.         LHCOPN Meeting	– CERN</a:t>
            </a:r>
            <a:endParaRPr lang="en-US" sz="900" b="1" dirty="0"/>
          </a:p>
        </p:txBody>
      </p:sp>
      <p:sp>
        <p:nvSpPr>
          <p:cNvPr id="71" name="Textfeld 70">
            <a:extLst>
              <a:ext uri="{FF2B5EF4-FFF2-40B4-BE49-F238E27FC236}">
                <a16:creationId xmlns:a16="http://schemas.microsoft.com/office/drawing/2014/main" id="{41F4258B-6DFF-4302-821B-574282DF3816}"/>
              </a:ext>
            </a:extLst>
          </p:cNvPr>
          <p:cNvSpPr txBox="1"/>
          <p:nvPr/>
        </p:nvSpPr>
        <p:spPr>
          <a:xfrm rot="5400000">
            <a:off x="7516381" y="3073725"/>
            <a:ext cx="2266967" cy="230832"/>
          </a:xfrm>
          <a:prstGeom prst="rect">
            <a:avLst/>
          </a:prstGeom>
          <a:noFill/>
        </p:spPr>
        <p:txBody>
          <a:bodyPr wrap="none" rtlCol="0">
            <a:spAutoFit/>
          </a:bodyPr>
          <a:lstStyle/>
          <a:p>
            <a:r>
              <a:rPr lang="de-DE" sz="900" b="1" dirty="0"/>
              <a:t>13. May               LHCOPN Meeting      	– VC </a:t>
            </a:r>
            <a:endParaRPr lang="en-US" sz="900" b="1" dirty="0"/>
          </a:p>
        </p:txBody>
      </p:sp>
      <p:sp>
        <p:nvSpPr>
          <p:cNvPr id="80" name="Textfeld 79">
            <a:extLst>
              <a:ext uri="{FF2B5EF4-FFF2-40B4-BE49-F238E27FC236}">
                <a16:creationId xmlns:a16="http://schemas.microsoft.com/office/drawing/2014/main" id="{6AEABC09-DDFF-4870-8F73-187173932BA9}"/>
              </a:ext>
            </a:extLst>
          </p:cNvPr>
          <p:cNvSpPr txBox="1"/>
          <p:nvPr/>
        </p:nvSpPr>
        <p:spPr>
          <a:xfrm rot="5400000">
            <a:off x="7632483" y="3081927"/>
            <a:ext cx="2266967" cy="230832"/>
          </a:xfrm>
          <a:prstGeom prst="rect">
            <a:avLst/>
          </a:prstGeom>
          <a:noFill/>
        </p:spPr>
        <p:txBody>
          <a:bodyPr wrap="none" rtlCol="0">
            <a:spAutoFit/>
          </a:bodyPr>
          <a:lstStyle/>
          <a:p>
            <a:r>
              <a:rPr lang="de-DE" sz="900" b="1" dirty="0"/>
              <a:t>16.-17. Sept.       LHCOPN Meeting     	– VC </a:t>
            </a:r>
            <a:endParaRPr lang="en-US" sz="900" b="1" dirty="0"/>
          </a:p>
        </p:txBody>
      </p:sp>
      <p:sp>
        <p:nvSpPr>
          <p:cNvPr id="79" name="Textfeld 78">
            <a:extLst>
              <a:ext uri="{FF2B5EF4-FFF2-40B4-BE49-F238E27FC236}">
                <a16:creationId xmlns:a16="http://schemas.microsoft.com/office/drawing/2014/main" id="{13A4C735-E8D3-4E78-BB24-D8C97352EC25}"/>
              </a:ext>
            </a:extLst>
          </p:cNvPr>
          <p:cNvSpPr txBox="1"/>
          <p:nvPr/>
        </p:nvSpPr>
        <p:spPr>
          <a:xfrm rot="5400000">
            <a:off x="9695000" y="3285673"/>
            <a:ext cx="2677336" cy="230832"/>
          </a:xfrm>
          <a:prstGeom prst="rect">
            <a:avLst/>
          </a:prstGeom>
          <a:noFill/>
        </p:spPr>
        <p:txBody>
          <a:bodyPr wrap="none" rtlCol="0">
            <a:spAutoFit/>
          </a:bodyPr>
          <a:lstStyle/>
          <a:p>
            <a:r>
              <a:rPr lang="de-DE" sz="900" b="1" dirty="0"/>
              <a:t>18.-20. Mar.         LHCOPN Meeting	– Manchester</a:t>
            </a:r>
            <a:endParaRPr lang="en-US" sz="900" b="1" dirty="0"/>
          </a:p>
        </p:txBody>
      </p:sp>
      <p:sp>
        <p:nvSpPr>
          <p:cNvPr id="84" name="Textfeld 83">
            <a:extLst>
              <a:ext uri="{FF2B5EF4-FFF2-40B4-BE49-F238E27FC236}">
                <a16:creationId xmlns:a16="http://schemas.microsoft.com/office/drawing/2014/main" id="{600F9065-5182-4A8C-9A08-421746404A25}"/>
              </a:ext>
            </a:extLst>
          </p:cNvPr>
          <p:cNvSpPr txBox="1"/>
          <p:nvPr/>
        </p:nvSpPr>
        <p:spPr>
          <a:xfrm rot="5400000">
            <a:off x="7952596" y="3058096"/>
            <a:ext cx="2270173" cy="230832"/>
          </a:xfrm>
          <a:prstGeom prst="rect">
            <a:avLst/>
          </a:prstGeom>
          <a:noFill/>
        </p:spPr>
        <p:txBody>
          <a:bodyPr wrap="none" rtlCol="0">
            <a:spAutoFit/>
          </a:bodyPr>
          <a:lstStyle/>
          <a:p>
            <a:r>
              <a:rPr lang="de-DE" sz="900" b="1" dirty="0"/>
              <a:t>23.-24. Mar.        LHCOPN Meeting    	 – VC</a:t>
            </a:r>
            <a:endParaRPr lang="en-US" sz="900" b="1" dirty="0"/>
          </a:p>
        </p:txBody>
      </p:sp>
      <p:sp>
        <p:nvSpPr>
          <p:cNvPr id="85" name="Textfeld 84">
            <a:extLst>
              <a:ext uri="{FF2B5EF4-FFF2-40B4-BE49-F238E27FC236}">
                <a16:creationId xmlns:a16="http://schemas.microsoft.com/office/drawing/2014/main" id="{EA7A5E7E-3871-4415-8C18-C28E7003025E}"/>
              </a:ext>
            </a:extLst>
          </p:cNvPr>
          <p:cNvSpPr txBox="1"/>
          <p:nvPr/>
        </p:nvSpPr>
        <p:spPr>
          <a:xfrm rot="5400000">
            <a:off x="8066163" y="3066058"/>
            <a:ext cx="2270173" cy="230832"/>
          </a:xfrm>
          <a:prstGeom prst="rect">
            <a:avLst/>
          </a:prstGeom>
          <a:noFill/>
        </p:spPr>
        <p:txBody>
          <a:bodyPr wrap="none" rtlCol="0">
            <a:spAutoFit/>
          </a:bodyPr>
          <a:lstStyle/>
          <a:p>
            <a:r>
              <a:rPr lang="de-DE" sz="900" b="1" dirty="0"/>
              <a:t>11.-12. </a:t>
            </a:r>
            <a:r>
              <a:rPr lang="de-DE" sz="900" b="1" dirty="0" err="1"/>
              <a:t>Oct</a:t>
            </a:r>
            <a:r>
              <a:rPr lang="de-DE" sz="900" b="1" dirty="0"/>
              <a:t>.        LHCOPN Meeting      	– VC </a:t>
            </a:r>
            <a:endParaRPr lang="en-US" sz="900" b="1" dirty="0"/>
          </a:p>
        </p:txBody>
      </p:sp>
      <p:sp>
        <p:nvSpPr>
          <p:cNvPr id="81" name="Textfeld 80">
            <a:extLst>
              <a:ext uri="{FF2B5EF4-FFF2-40B4-BE49-F238E27FC236}">
                <a16:creationId xmlns:a16="http://schemas.microsoft.com/office/drawing/2014/main" id="{177DF8EC-25E3-48FB-9EF7-F1EECD9EDD10}"/>
              </a:ext>
            </a:extLst>
          </p:cNvPr>
          <p:cNvSpPr txBox="1"/>
          <p:nvPr/>
        </p:nvSpPr>
        <p:spPr>
          <a:xfrm rot="5400000">
            <a:off x="8469783" y="3032635"/>
            <a:ext cx="2244525" cy="230832"/>
          </a:xfrm>
          <a:prstGeom prst="rect">
            <a:avLst/>
          </a:prstGeom>
          <a:noFill/>
        </p:spPr>
        <p:txBody>
          <a:bodyPr wrap="none" rtlCol="0">
            <a:spAutoFit/>
          </a:bodyPr>
          <a:lstStyle/>
          <a:p>
            <a:r>
              <a:rPr lang="de-DE" sz="900" b="1" dirty="0"/>
              <a:t>29.-30. Mar.         LHCOPN Meeting     	– VC</a:t>
            </a:r>
            <a:endParaRPr lang="en-US" sz="900" b="1" dirty="0"/>
          </a:p>
        </p:txBody>
      </p:sp>
      <p:sp>
        <p:nvSpPr>
          <p:cNvPr id="83" name="Textfeld 82">
            <a:extLst>
              <a:ext uri="{FF2B5EF4-FFF2-40B4-BE49-F238E27FC236}">
                <a16:creationId xmlns:a16="http://schemas.microsoft.com/office/drawing/2014/main" id="{064535DE-EA58-420E-8407-73B75E360C33}"/>
              </a:ext>
            </a:extLst>
          </p:cNvPr>
          <p:cNvSpPr txBox="1"/>
          <p:nvPr/>
        </p:nvSpPr>
        <p:spPr>
          <a:xfrm rot="5400000">
            <a:off x="8505730" y="3112011"/>
            <a:ext cx="2398413" cy="230832"/>
          </a:xfrm>
          <a:prstGeom prst="rect">
            <a:avLst/>
          </a:prstGeom>
          <a:noFill/>
        </p:spPr>
        <p:txBody>
          <a:bodyPr wrap="none" rtlCol="0">
            <a:spAutoFit/>
          </a:bodyPr>
          <a:lstStyle/>
          <a:p>
            <a:r>
              <a:rPr lang="de-DE" sz="900" b="1" dirty="0"/>
              <a:t>24.-25. </a:t>
            </a:r>
            <a:r>
              <a:rPr lang="de-DE" sz="900" b="1" dirty="0" err="1"/>
              <a:t>Oct</a:t>
            </a:r>
            <a:r>
              <a:rPr lang="de-DE" sz="900" b="1" dirty="0"/>
              <a:t>.           LHCOPN Meeting      	– CERN </a:t>
            </a:r>
            <a:endParaRPr lang="en-US" sz="900" b="1" dirty="0"/>
          </a:p>
        </p:txBody>
      </p:sp>
      <p:sp>
        <p:nvSpPr>
          <p:cNvPr id="86" name="Textfeld 85">
            <a:extLst>
              <a:ext uri="{FF2B5EF4-FFF2-40B4-BE49-F238E27FC236}">
                <a16:creationId xmlns:a16="http://schemas.microsoft.com/office/drawing/2014/main" id="{4B63B601-FA8A-4A6D-AD93-85159036D6B4}"/>
              </a:ext>
            </a:extLst>
          </p:cNvPr>
          <p:cNvSpPr txBox="1"/>
          <p:nvPr/>
        </p:nvSpPr>
        <p:spPr>
          <a:xfrm rot="5400000">
            <a:off x="8937123" y="3112779"/>
            <a:ext cx="2323072" cy="230832"/>
          </a:xfrm>
          <a:prstGeom prst="rect">
            <a:avLst/>
          </a:prstGeom>
          <a:noFill/>
        </p:spPr>
        <p:txBody>
          <a:bodyPr wrap="none" rtlCol="0">
            <a:spAutoFit/>
          </a:bodyPr>
          <a:lstStyle/>
          <a:p>
            <a:r>
              <a:rPr lang="de-DE" sz="900" b="1" dirty="0"/>
              <a:t>18.-19. Apr.         LHCOPN Meeting	– Prag</a:t>
            </a:r>
            <a:endParaRPr lang="en-US" sz="900" b="1" dirty="0"/>
          </a:p>
        </p:txBody>
      </p:sp>
      <p:sp>
        <p:nvSpPr>
          <p:cNvPr id="87" name="Textfeld 86">
            <a:extLst>
              <a:ext uri="{FF2B5EF4-FFF2-40B4-BE49-F238E27FC236}">
                <a16:creationId xmlns:a16="http://schemas.microsoft.com/office/drawing/2014/main" id="{79CA21A5-C13A-4C79-8A52-1AA55B3495B9}"/>
              </a:ext>
            </a:extLst>
          </p:cNvPr>
          <p:cNvSpPr txBox="1"/>
          <p:nvPr/>
        </p:nvSpPr>
        <p:spPr>
          <a:xfrm rot="5400000">
            <a:off x="8969468" y="3198169"/>
            <a:ext cx="2502608" cy="230832"/>
          </a:xfrm>
          <a:prstGeom prst="rect">
            <a:avLst/>
          </a:prstGeom>
          <a:noFill/>
        </p:spPr>
        <p:txBody>
          <a:bodyPr wrap="none" rtlCol="0">
            <a:spAutoFit/>
          </a:bodyPr>
          <a:lstStyle/>
          <a:p>
            <a:r>
              <a:rPr lang="de-DE" sz="900" b="1" dirty="0"/>
              <a:t>18.-19. </a:t>
            </a:r>
            <a:r>
              <a:rPr lang="de-DE" sz="900" b="1" dirty="0" err="1"/>
              <a:t>Oct</a:t>
            </a:r>
            <a:r>
              <a:rPr lang="de-DE" sz="900" b="1" dirty="0"/>
              <a:t>.         LHCOPN Meeting      	– Victoria </a:t>
            </a:r>
            <a:endParaRPr lang="en-US" sz="900" b="1" dirty="0"/>
          </a:p>
        </p:txBody>
      </p:sp>
      <p:sp>
        <p:nvSpPr>
          <p:cNvPr id="88" name="Textfeld 87">
            <a:extLst>
              <a:ext uri="{FF2B5EF4-FFF2-40B4-BE49-F238E27FC236}">
                <a16:creationId xmlns:a16="http://schemas.microsoft.com/office/drawing/2014/main" id="{FAC08EB2-7F4A-4A1D-9ECB-82050BC9DFB4}"/>
              </a:ext>
            </a:extLst>
          </p:cNvPr>
          <p:cNvSpPr txBox="1"/>
          <p:nvPr/>
        </p:nvSpPr>
        <p:spPr>
          <a:xfrm rot="5400000">
            <a:off x="9348164" y="3147020"/>
            <a:ext cx="2465740" cy="230832"/>
          </a:xfrm>
          <a:prstGeom prst="rect">
            <a:avLst/>
          </a:prstGeom>
          <a:noFill/>
        </p:spPr>
        <p:txBody>
          <a:bodyPr wrap="none" rtlCol="0">
            <a:spAutoFit/>
          </a:bodyPr>
          <a:lstStyle/>
          <a:p>
            <a:r>
              <a:rPr lang="de-DE" sz="900" b="1" dirty="0"/>
              <a:t>09.-10. Apr.         LHCOPN Meeting	– Catania</a:t>
            </a:r>
            <a:endParaRPr lang="en-US" sz="900" b="1" dirty="0"/>
          </a:p>
        </p:txBody>
      </p:sp>
      <p:sp>
        <p:nvSpPr>
          <p:cNvPr id="89" name="Textfeld 88">
            <a:extLst>
              <a:ext uri="{FF2B5EF4-FFF2-40B4-BE49-F238E27FC236}">
                <a16:creationId xmlns:a16="http://schemas.microsoft.com/office/drawing/2014/main" id="{EC67094A-9B18-4644-BA77-0C89E0276ED5}"/>
              </a:ext>
            </a:extLst>
          </p:cNvPr>
          <p:cNvSpPr txBox="1"/>
          <p:nvPr/>
        </p:nvSpPr>
        <p:spPr>
          <a:xfrm rot="5400000">
            <a:off x="9482110" y="3147020"/>
            <a:ext cx="2457724" cy="230832"/>
          </a:xfrm>
          <a:prstGeom prst="rect">
            <a:avLst/>
          </a:prstGeom>
          <a:noFill/>
        </p:spPr>
        <p:txBody>
          <a:bodyPr wrap="none" rtlCol="0">
            <a:spAutoFit/>
          </a:bodyPr>
          <a:lstStyle/>
          <a:p>
            <a:r>
              <a:rPr lang="de-DE" sz="900" b="1" dirty="0"/>
              <a:t>09.-12. </a:t>
            </a:r>
            <a:r>
              <a:rPr lang="de-DE" sz="900" b="1" dirty="0" err="1"/>
              <a:t>Oct</a:t>
            </a:r>
            <a:r>
              <a:rPr lang="de-DE" sz="900" b="1" dirty="0"/>
              <a:t>.         LHCOPN Meeting      	– Beijing </a:t>
            </a:r>
            <a:endParaRPr lang="en-US" sz="900" b="1" dirty="0"/>
          </a:p>
        </p:txBody>
      </p:sp>
      <p:grpSp>
        <p:nvGrpSpPr>
          <p:cNvPr id="14" name="Gruppieren 13">
            <a:extLst>
              <a:ext uri="{FF2B5EF4-FFF2-40B4-BE49-F238E27FC236}">
                <a16:creationId xmlns:a16="http://schemas.microsoft.com/office/drawing/2014/main" id="{5931B6F6-F894-44F1-B8D3-4F0D1D7F018A}"/>
              </a:ext>
            </a:extLst>
          </p:cNvPr>
          <p:cNvGrpSpPr/>
          <p:nvPr/>
        </p:nvGrpSpPr>
        <p:grpSpPr>
          <a:xfrm>
            <a:off x="999282" y="4914306"/>
            <a:ext cx="255917" cy="524386"/>
            <a:chOff x="511319" y="4914306"/>
            <a:chExt cx="255917" cy="524386"/>
          </a:xfrm>
        </p:grpSpPr>
        <p:cxnSp>
          <p:nvCxnSpPr>
            <p:cNvPr id="11" name="Gerader Verbinder 10">
              <a:extLst>
                <a:ext uri="{FF2B5EF4-FFF2-40B4-BE49-F238E27FC236}">
                  <a16:creationId xmlns:a16="http://schemas.microsoft.com/office/drawing/2014/main" id="{03954BB7-04DE-4A72-B9FE-9D5B4E8D4195}"/>
                </a:ext>
              </a:extLst>
            </p:cNvPr>
            <p:cNvCxnSpPr/>
            <p:nvPr/>
          </p:nvCxnSpPr>
          <p:spPr>
            <a:xfrm>
              <a:off x="511319" y="4914306"/>
              <a:ext cx="0" cy="52438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2" name="Gerader Verbinder 71">
              <a:extLst>
                <a:ext uri="{FF2B5EF4-FFF2-40B4-BE49-F238E27FC236}">
                  <a16:creationId xmlns:a16="http://schemas.microsoft.com/office/drawing/2014/main" id="{6912A7E2-E6CF-4A97-8DA0-E6B046410BED}"/>
                </a:ext>
              </a:extLst>
            </p:cNvPr>
            <p:cNvCxnSpPr>
              <a:cxnSpLocks/>
            </p:cNvCxnSpPr>
            <p:nvPr/>
          </p:nvCxnSpPr>
          <p:spPr>
            <a:xfrm>
              <a:off x="515583" y="5176499"/>
              <a:ext cx="251653" cy="0"/>
            </a:xfrm>
            <a:prstGeom prst="line">
              <a:avLst/>
            </a:prstGeom>
            <a:ln w="25400">
              <a:tailEnd type="triangle"/>
            </a:ln>
          </p:spPr>
          <p:style>
            <a:lnRef idx="1">
              <a:schemeClr val="accent1"/>
            </a:lnRef>
            <a:fillRef idx="0">
              <a:schemeClr val="accent1"/>
            </a:fillRef>
            <a:effectRef idx="0">
              <a:schemeClr val="accent1"/>
            </a:effectRef>
            <a:fontRef idx="minor">
              <a:schemeClr val="tx1"/>
            </a:fontRef>
          </p:style>
        </p:cxnSp>
      </p:grpSp>
      <p:grpSp>
        <p:nvGrpSpPr>
          <p:cNvPr id="13" name="Gruppieren 12">
            <a:extLst>
              <a:ext uri="{FF2B5EF4-FFF2-40B4-BE49-F238E27FC236}">
                <a16:creationId xmlns:a16="http://schemas.microsoft.com/office/drawing/2014/main" id="{F089FF47-F606-41DC-AEB3-1B55C97C4D01}"/>
              </a:ext>
            </a:extLst>
          </p:cNvPr>
          <p:cNvGrpSpPr/>
          <p:nvPr/>
        </p:nvGrpSpPr>
        <p:grpSpPr>
          <a:xfrm>
            <a:off x="3982038" y="4940858"/>
            <a:ext cx="255917" cy="524386"/>
            <a:chOff x="3982038" y="4940858"/>
            <a:chExt cx="255917" cy="524386"/>
          </a:xfrm>
        </p:grpSpPr>
        <p:cxnSp>
          <p:nvCxnSpPr>
            <p:cNvPr id="77" name="Gerader Verbinder 76">
              <a:extLst>
                <a:ext uri="{FF2B5EF4-FFF2-40B4-BE49-F238E27FC236}">
                  <a16:creationId xmlns:a16="http://schemas.microsoft.com/office/drawing/2014/main" id="{0C522496-0ED5-4B16-B41B-63BDD2DC1CF0}"/>
                </a:ext>
              </a:extLst>
            </p:cNvPr>
            <p:cNvCxnSpPr/>
            <p:nvPr/>
          </p:nvCxnSpPr>
          <p:spPr>
            <a:xfrm rot="10800000">
              <a:off x="4237955" y="4940858"/>
              <a:ext cx="0" cy="52438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8" name="Gerader Verbinder 77">
              <a:extLst>
                <a:ext uri="{FF2B5EF4-FFF2-40B4-BE49-F238E27FC236}">
                  <a16:creationId xmlns:a16="http://schemas.microsoft.com/office/drawing/2014/main" id="{2CDF9586-2439-4063-AE60-19DBF6D25A34}"/>
                </a:ext>
              </a:extLst>
            </p:cNvPr>
            <p:cNvCxnSpPr>
              <a:cxnSpLocks/>
            </p:cNvCxnSpPr>
            <p:nvPr/>
          </p:nvCxnSpPr>
          <p:spPr>
            <a:xfrm rot="10800000">
              <a:off x="3982038" y="5203051"/>
              <a:ext cx="251653" cy="0"/>
            </a:xfrm>
            <a:prstGeom prst="line">
              <a:avLst/>
            </a:prstGeom>
            <a:ln w="25400">
              <a:tailEnd type="triangle"/>
            </a:ln>
          </p:spPr>
          <p:style>
            <a:lnRef idx="1">
              <a:schemeClr val="accent1"/>
            </a:lnRef>
            <a:fillRef idx="0">
              <a:schemeClr val="accent1"/>
            </a:fillRef>
            <a:effectRef idx="0">
              <a:schemeClr val="accent1"/>
            </a:effectRef>
            <a:fontRef idx="minor">
              <a:schemeClr val="tx1"/>
            </a:fontRef>
          </p:style>
        </p:cxnSp>
      </p:grpSp>
      <p:sp>
        <p:nvSpPr>
          <p:cNvPr id="16" name="Textfeld 15">
            <a:extLst>
              <a:ext uri="{FF2B5EF4-FFF2-40B4-BE49-F238E27FC236}">
                <a16:creationId xmlns:a16="http://schemas.microsoft.com/office/drawing/2014/main" id="{77B5A1DF-7045-4952-9AF9-261DDA40889C}"/>
              </a:ext>
            </a:extLst>
          </p:cNvPr>
          <p:cNvSpPr txBox="1"/>
          <p:nvPr/>
        </p:nvSpPr>
        <p:spPr>
          <a:xfrm>
            <a:off x="1132824" y="4686065"/>
            <a:ext cx="2724015" cy="461665"/>
          </a:xfrm>
          <a:prstGeom prst="rect">
            <a:avLst/>
          </a:prstGeom>
          <a:noFill/>
        </p:spPr>
        <p:txBody>
          <a:bodyPr wrap="square" rtlCol="0">
            <a:spAutoFit/>
          </a:bodyPr>
          <a:lstStyle/>
          <a:p>
            <a:r>
              <a:rPr lang="de-DE" sz="2400" dirty="0"/>
              <a:t>2005       </a:t>
            </a:r>
            <a:r>
              <a:rPr lang="de-DE" sz="2400" dirty="0" err="1"/>
              <a:t>to</a:t>
            </a:r>
            <a:r>
              <a:rPr lang="de-DE" sz="2400" dirty="0"/>
              <a:t>        2011</a:t>
            </a:r>
            <a:endParaRPr lang="en-US" sz="2400" dirty="0"/>
          </a:p>
        </p:txBody>
      </p:sp>
      <p:sp>
        <p:nvSpPr>
          <p:cNvPr id="82" name="Inhaltsplatzhalter 2">
            <a:extLst>
              <a:ext uri="{FF2B5EF4-FFF2-40B4-BE49-F238E27FC236}">
                <a16:creationId xmlns:a16="http://schemas.microsoft.com/office/drawing/2014/main" id="{EB079753-7FE6-488C-ABF6-69300B30B1C4}"/>
              </a:ext>
            </a:extLst>
          </p:cNvPr>
          <p:cNvSpPr txBox="1">
            <a:spLocks/>
          </p:cNvSpPr>
          <p:nvPr/>
        </p:nvSpPr>
        <p:spPr>
          <a:xfrm>
            <a:off x="4697094" y="5060038"/>
            <a:ext cx="6372420" cy="372367"/>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b="1" dirty="0"/>
              <a:t>32 </a:t>
            </a:r>
            <a:r>
              <a:rPr lang="de-DE" b="1" dirty="0" err="1"/>
              <a:t>combined</a:t>
            </a:r>
            <a:r>
              <a:rPr lang="de-DE" b="1" dirty="0"/>
              <a:t> LHCOPN and LHCONE  Meetings</a:t>
            </a:r>
            <a:endParaRPr lang="en-US" b="1" dirty="0"/>
          </a:p>
        </p:txBody>
      </p:sp>
      <p:grpSp>
        <p:nvGrpSpPr>
          <p:cNvPr id="12" name="Gruppieren 11">
            <a:extLst>
              <a:ext uri="{FF2B5EF4-FFF2-40B4-BE49-F238E27FC236}">
                <a16:creationId xmlns:a16="http://schemas.microsoft.com/office/drawing/2014/main" id="{9561F43F-BDA0-46E7-BADC-7CF91A8EF5E6}"/>
              </a:ext>
            </a:extLst>
          </p:cNvPr>
          <p:cNvGrpSpPr/>
          <p:nvPr/>
        </p:nvGrpSpPr>
        <p:grpSpPr>
          <a:xfrm>
            <a:off x="4247511" y="4941005"/>
            <a:ext cx="255917" cy="524386"/>
            <a:chOff x="4247511" y="4941005"/>
            <a:chExt cx="255917" cy="524386"/>
          </a:xfrm>
        </p:grpSpPr>
        <p:cxnSp>
          <p:nvCxnSpPr>
            <p:cNvPr id="91" name="Gerader Verbinder 90">
              <a:extLst>
                <a:ext uri="{FF2B5EF4-FFF2-40B4-BE49-F238E27FC236}">
                  <a16:creationId xmlns:a16="http://schemas.microsoft.com/office/drawing/2014/main" id="{3FF12B6E-8D19-4852-A581-EBF6DEEF7586}"/>
                </a:ext>
              </a:extLst>
            </p:cNvPr>
            <p:cNvCxnSpPr/>
            <p:nvPr/>
          </p:nvCxnSpPr>
          <p:spPr>
            <a:xfrm>
              <a:off x="4247511" y="4941005"/>
              <a:ext cx="0" cy="52438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2" name="Gerader Verbinder 91">
              <a:extLst>
                <a:ext uri="{FF2B5EF4-FFF2-40B4-BE49-F238E27FC236}">
                  <a16:creationId xmlns:a16="http://schemas.microsoft.com/office/drawing/2014/main" id="{5CC15273-F79C-4346-AAD8-C2DDCB0C2327}"/>
                </a:ext>
              </a:extLst>
            </p:cNvPr>
            <p:cNvCxnSpPr>
              <a:cxnSpLocks/>
            </p:cNvCxnSpPr>
            <p:nvPr/>
          </p:nvCxnSpPr>
          <p:spPr>
            <a:xfrm>
              <a:off x="4251775" y="5203198"/>
              <a:ext cx="251653" cy="0"/>
            </a:xfrm>
            <a:prstGeom prst="line">
              <a:avLst/>
            </a:prstGeom>
            <a:ln w="25400">
              <a:tailEnd type="triangle"/>
            </a:ln>
          </p:spPr>
          <p:style>
            <a:lnRef idx="1">
              <a:schemeClr val="accent1"/>
            </a:lnRef>
            <a:fillRef idx="0">
              <a:schemeClr val="accent1"/>
            </a:fillRef>
            <a:effectRef idx="0">
              <a:schemeClr val="accent1"/>
            </a:effectRef>
            <a:fontRef idx="minor">
              <a:schemeClr val="tx1"/>
            </a:fontRef>
          </p:style>
        </p:cxnSp>
      </p:grpSp>
      <p:grpSp>
        <p:nvGrpSpPr>
          <p:cNvPr id="10" name="Gruppieren 9">
            <a:extLst>
              <a:ext uri="{FF2B5EF4-FFF2-40B4-BE49-F238E27FC236}">
                <a16:creationId xmlns:a16="http://schemas.microsoft.com/office/drawing/2014/main" id="{F5B764B2-1D68-4BE2-BACF-53F649465C2F}"/>
              </a:ext>
            </a:extLst>
          </p:cNvPr>
          <p:cNvGrpSpPr/>
          <p:nvPr/>
        </p:nvGrpSpPr>
        <p:grpSpPr>
          <a:xfrm>
            <a:off x="10944216" y="4957312"/>
            <a:ext cx="255917" cy="524386"/>
            <a:chOff x="11260738" y="4957312"/>
            <a:chExt cx="255917" cy="524386"/>
          </a:xfrm>
        </p:grpSpPr>
        <p:cxnSp>
          <p:nvCxnSpPr>
            <p:cNvPr id="94" name="Gerader Verbinder 93">
              <a:extLst>
                <a:ext uri="{FF2B5EF4-FFF2-40B4-BE49-F238E27FC236}">
                  <a16:creationId xmlns:a16="http://schemas.microsoft.com/office/drawing/2014/main" id="{192862AE-0D31-4725-B4CC-E5EFE49865C5}"/>
                </a:ext>
              </a:extLst>
            </p:cNvPr>
            <p:cNvCxnSpPr/>
            <p:nvPr/>
          </p:nvCxnSpPr>
          <p:spPr>
            <a:xfrm rot="10800000">
              <a:off x="11516655" y="4957312"/>
              <a:ext cx="0" cy="52438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5" name="Gerader Verbinder 94">
              <a:extLst>
                <a:ext uri="{FF2B5EF4-FFF2-40B4-BE49-F238E27FC236}">
                  <a16:creationId xmlns:a16="http://schemas.microsoft.com/office/drawing/2014/main" id="{D734F8E0-C159-4E4D-BB7C-9F258CCA0614}"/>
                </a:ext>
              </a:extLst>
            </p:cNvPr>
            <p:cNvCxnSpPr>
              <a:cxnSpLocks/>
            </p:cNvCxnSpPr>
            <p:nvPr/>
          </p:nvCxnSpPr>
          <p:spPr>
            <a:xfrm rot="10800000">
              <a:off x="11260738" y="5219505"/>
              <a:ext cx="251653" cy="0"/>
            </a:xfrm>
            <a:prstGeom prst="line">
              <a:avLst/>
            </a:prstGeom>
            <a:ln w="25400">
              <a:tailEnd type="triangle"/>
            </a:ln>
          </p:spPr>
          <p:style>
            <a:lnRef idx="1">
              <a:schemeClr val="accent1"/>
            </a:lnRef>
            <a:fillRef idx="0">
              <a:schemeClr val="accent1"/>
            </a:fillRef>
            <a:effectRef idx="0">
              <a:schemeClr val="accent1"/>
            </a:effectRef>
            <a:fontRef idx="minor">
              <a:schemeClr val="tx1"/>
            </a:fontRef>
          </p:style>
        </p:cxnSp>
      </p:grpSp>
      <p:sp>
        <p:nvSpPr>
          <p:cNvPr id="96" name="Textfeld 95">
            <a:extLst>
              <a:ext uri="{FF2B5EF4-FFF2-40B4-BE49-F238E27FC236}">
                <a16:creationId xmlns:a16="http://schemas.microsoft.com/office/drawing/2014/main" id="{E1D53BE3-88CE-496B-8AF1-69636CFC0270}"/>
              </a:ext>
            </a:extLst>
          </p:cNvPr>
          <p:cNvSpPr txBox="1"/>
          <p:nvPr/>
        </p:nvSpPr>
        <p:spPr>
          <a:xfrm>
            <a:off x="5013535" y="4703582"/>
            <a:ext cx="5481180" cy="461665"/>
          </a:xfrm>
          <a:prstGeom prst="rect">
            <a:avLst/>
          </a:prstGeom>
          <a:noFill/>
        </p:spPr>
        <p:txBody>
          <a:bodyPr wrap="square" rtlCol="0">
            <a:spAutoFit/>
          </a:bodyPr>
          <a:lstStyle/>
          <a:p>
            <a:r>
              <a:rPr lang="de-DE" sz="2400" dirty="0"/>
              <a:t>2011                          </a:t>
            </a:r>
            <a:r>
              <a:rPr lang="de-DE" sz="2400" dirty="0" err="1"/>
              <a:t>to</a:t>
            </a:r>
            <a:r>
              <a:rPr lang="de-DE" sz="2400" dirty="0"/>
              <a:t>                             2025</a:t>
            </a:r>
            <a:endParaRPr lang="en-US" sz="2400" dirty="0"/>
          </a:p>
        </p:txBody>
      </p:sp>
      <p:sp>
        <p:nvSpPr>
          <p:cNvPr id="17" name="Ellipse 16">
            <a:extLst>
              <a:ext uri="{FF2B5EF4-FFF2-40B4-BE49-F238E27FC236}">
                <a16:creationId xmlns:a16="http://schemas.microsoft.com/office/drawing/2014/main" id="{F06770B1-BAC2-470E-A9FF-1116C8D8A72A}"/>
              </a:ext>
            </a:extLst>
          </p:cNvPr>
          <p:cNvSpPr/>
          <p:nvPr/>
        </p:nvSpPr>
        <p:spPr>
          <a:xfrm>
            <a:off x="8585688" y="3899389"/>
            <a:ext cx="1079090" cy="407525"/>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38259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37774CD3-BBBE-49E0-9556-D38E3AB1F5E7}"/>
              </a:ext>
            </a:extLst>
          </p:cNvPr>
          <p:cNvSpPr>
            <a:spLocks noGrp="1"/>
          </p:cNvSpPr>
          <p:nvPr>
            <p:ph type="title"/>
          </p:nvPr>
        </p:nvSpPr>
        <p:spPr/>
        <p:txBody>
          <a:bodyPr/>
          <a:lstStyle/>
          <a:p>
            <a:r>
              <a:rPr lang="en-US" dirty="0"/>
              <a:t>Responses of former colleagues</a:t>
            </a:r>
            <a:br>
              <a:rPr lang="en-US" dirty="0"/>
            </a:br>
            <a:endParaRPr lang="en-US" dirty="0"/>
          </a:p>
        </p:txBody>
      </p:sp>
      <p:sp>
        <p:nvSpPr>
          <p:cNvPr id="6" name="Textplatzhalter 5">
            <a:extLst>
              <a:ext uri="{FF2B5EF4-FFF2-40B4-BE49-F238E27FC236}">
                <a16:creationId xmlns:a16="http://schemas.microsoft.com/office/drawing/2014/main" id="{A03AED34-A66A-4A23-A1B9-A46AEDB0B919}"/>
              </a:ext>
            </a:extLst>
          </p:cNvPr>
          <p:cNvSpPr>
            <a:spLocks noGrp="1"/>
          </p:cNvSpPr>
          <p:nvPr>
            <p:ph type="body" idx="1"/>
          </p:nvPr>
        </p:nvSpPr>
        <p:spPr/>
        <p:txBody>
          <a:bodyPr/>
          <a:lstStyle/>
          <a:p>
            <a:endParaRPr lang="en-US"/>
          </a:p>
        </p:txBody>
      </p:sp>
      <p:sp>
        <p:nvSpPr>
          <p:cNvPr id="4" name="Foliennummernplatzhalter 3">
            <a:extLst>
              <a:ext uri="{FF2B5EF4-FFF2-40B4-BE49-F238E27FC236}">
                <a16:creationId xmlns:a16="http://schemas.microsoft.com/office/drawing/2014/main" id="{938F299C-614C-48C7-8167-E1F0B99EBF40}"/>
              </a:ext>
            </a:extLst>
          </p:cNvPr>
          <p:cNvSpPr>
            <a:spLocks noGrp="1"/>
          </p:cNvSpPr>
          <p:nvPr>
            <p:ph type="sldNum" sz="quarter" idx="4"/>
          </p:nvPr>
        </p:nvSpPr>
        <p:spPr/>
        <p:txBody>
          <a:bodyPr/>
          <a:lstStyle/>
          <a:p>
            <a:endParaRPr lang="en-US" dirty="0"/>
          </a:p>
        </p:txBody>
      </p:sp>
    </p:spTree>
    <p:extLst>
      <p:ext uri="{BB962C8B-B14F-4D97-AF65-F5344CB8AC3E}">
        <p14:creationId xmlns:p14="http://schemas.microsoft.com/office/powerpoint/2010/main" val="372036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B41556-2677-4EA8-94E3-8DB78DFC8FD3}"/>
              </a:ext>
            </a:extLst>
          </p:cNvPr>
          <p:cNvSpPr>
            <a:spLocks noGrp="1"/>
          </p:cNvSpPr>
          <p:nvPr>
            <p:ph type="title"/>
          </p:nvPr>
        </p:nvSpPr>
        <p:spPr/>
        <p:txBody>
          <a:bodyPr/>
          <a:lstStyle/>
          <a:p>
            <a:r>
              <a:rPr lang="en-US" dirty="0"/>
              <a:t>Responses by some early contributor</a:t>
            </a:r>
          </a:p>
        </p:txBody>
      </p:sp>
      <p:sp>
        <p:nvSpPr>
          <p:cNvPr id="3" name="Inhaltsplatzhalter 2">
            <a:extLst>
              <a:ext uri="{FF2B5EF4-FFF2-40B4-BE49-F238E27FC236}">
                <a16:creationId xmlns:a16="http://schemas.microsoft.com/office/drawing/2014/main" id="{AE984646-6144-4E0B-B00E-67EB666A95DE}"/>
              </a:ext>
            </a:extLst>
          </p:cNvPr>
          <p:cNvSpPr>
            <a:spLocks noGrp="1"/>
          </p:cNvSpPr>
          <p:nvPr>
            <p:ph idx="1"/>
          </p:nvPr>
        </p:nvSpPr>
        <p:spPr>
          <a:xfrm>
            <a:off x="838200" y="1825624"/>
            <a:ext cx="10515600" cy="3756570"/>
          </a:xfrm>
        </p:spPr>
        <p:txBody>
          <a:bodyPr>
            <a:normAutofit fontScale="85000" lnSpcReduction="10000"/>
          </a:bodyPr>
          <a:lstStyle/>
          <a:p>
            <a:r>
              <a:rPr lang="en-US" dirty="0"/>
              <a:t>Roberto </a:t>
            </a:r>
            <a:r>
              <a:rPr lang="en-US" dirty="0" err="1"/>
              <a:t>Sabatino</a:t>
            </a:r>
            <a:r>
              <a:rPr lang="en-US" dirty="0"/>
              <a:t> (</a:t>
            </a:r>
            <a:r>
              <a:rPr lang="en-US" dirty="0" err="1"/>
              <a:t>Géant</a:t>
            </a:r>
            <a:r>
              <a:rPr lang="en-US" dirty="0"/>
              <a:t>/</a:t>
            </a:r>
            <a:r>
              <a:rPr lang="en-US" dirty="0" err="1"/>
              <a:t>HEAnet</a:t>
            </a:r>
            <a:r>
              <a:rPr lang="en-US" dirty="0"/>
              <a:t>)</a:t>
            </a:r>
          </a:p>
          <a:p>
            <a:pPr lvl="1"/>
            <a:r>
              <a:rPr lang="en-IE" dirty="0"/>
              <a:t>2004 was a very interesting time, with fibre optic networks being deployed in many cases by NRENs and GEANT for the first time, and the LHCOPN being the first large scale use case for services delivered over fibre networks. It posed many challenges, from having to work with new technology to delivering end to end services in a global, multidomain environment. It wasn’t easy, but it was certainly exciting and through the collective persistence and dedication of all the stakeholders we got there. On time. To spec. We also worked together to deliver a novel concept: cross border fibre connections, where neighbouring NRENs (GARR, SWITH, DFN, RENATER) partnered in delivering connectivity to the LHCOPN over their own fibre networks, thus providing additional resilience and diversity from the pan-European network, GEANT.</a:t>
            </a:r>
            <a:endParaRPr lang="en-US" dirty="0"/>
          </a:p>
          <a:p>
            <a:pPr lvl="1"/>
            <a:r>
              <a:rPr lang="en-IE" dirty="0"/>
              <a:t>LHCOPN has been, and still is, instrumental in pushing the boundaries of what can be done with new technology , novel approaches and remains a perfect example of global collaboration in support of science.</a:t>
            </a:r>
            <a:endParaRPr lang="en-US" dirty="0"/>
          </a:p>
        </p:txBody>
      </p:sp>
      <p:sp>
        <p:nvSpPr>
          <p:cNvPr id="4" name="Foliennummernplatzhalter 3">
            <a:extLst>
              <a:ext uri="{FF2B5EF4-FFF2-40B4-BE49-F238E27FC236}">
                <a16:creationId xmlns:a16="http://schemas.microsoft.com/office/drawing/2014/main" id="{FC499FCF-049E-4AC4-8193-6873F6C016EF}"/>
              </a:ext>
            </a:extLst>
          </p:cNvPr>
          <p:cNvSpPr>
            <a:spLocks noGrp="1"/>
          </p:cNvSpPr>
          <p:nvPr>
            <p:ph type="sldNum" sz="quarter" idx="4"/>
          </p:nvPr>
        </p:nvSpPr>
        <p:spPr/>
        <p:txBody>
          <a:bodyPr/>
          <a:lstStyle/>
          <a:p>
            <a:endParaRPr lang="en-US" dirty="0"/>
          </a:p>
        </p:txBody>
      </p:sp>
      <p:sp>
        <p:nvSpPr>
          <p:cNvPr id="5" name="Inhaltsplatzhalter 2">
            <a:extLst>
              <a:ext uri="{FF2B5EF4-FFF2-40B4-BE49-F238E27FC236}">
                <a16:creationId xmlns:a16="http://schemas.microsoft.com/office/drawing/2014/main" id="{CCFB5CB6-9D54-46DD-9CA7-E995D818437A}"/>
              </a:ext>
            </a:extLst>
          </p:cNvPr>
          <p:cNvSpPr txBox="1">
            <a:spLocks/>
          </p:cNvSpPr>
          <p:nvPr/>
        </p:nvSpPr>
        <p:spPr>
          <a:xfrm>
            <a:off x="783770" y="5408021"/>
            <a:ext cx="10334897" cy="944882"/>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Enzo Valente</a:t>
            </a:r>
          </a:p>
          <a:p>
            <a:pPr lvl="1"/>
            <a:r>
              <a:rPr lang="en-US" dirty="0" err="1"/>
              <a:t>Chep</a:t>
            </a:r>
            <a:r>
              <a:rPr lang="en-US" dirty="0"/>
              <a:t> 2000 in Padua </a:t>
            </a:r>
            <a:r>
              <a:rPr lang="en-US" dirty="0">
                <a:sym typeface="Wingdings" panose="05000000000000000000" pitchFamily="2" charset="2"/>
              </a:rPr>
              <a:t> agreed with Les Robertson on distributed WLCG</a:t>
            </a:r>
          </a:p>
          <a:p>
            <a:pPr lvl="1"/>
            <a:r>
              <a:rPr lang="en-US" dirty="0">
                <a:sym typeface="Wingdings" panose="05000000000000000000" pitchFamily="2" charset="2"/>
              </a:rPr>
              <a:t>LHCOPN did a </a:t>
            </a:r>
            <a:r>
              <a:rPr lang="en-US" dirty="0" err="1">
                <a:sym typeface="Wingdings" panose="05000000000000000000" pitchFamily="2" charset="2"/>
              </a:rPr>
              <a:t>greate</a:t>
            </a:r>
            <a:r>
              <a:rPr lang="en-US" dirty="0">
                <a:sym typeface="Wingdings" panose="05000000000000000000" pitchFamily="2" charset="2"/>
              </a:rPr>
              <a:t> Job</a:t>
            </a:r>
            <a:endParaRPr lang="en-US" dirty="0"/>
          </a:p>
        </p:txBody>
      </p:sp>
    </p:spTree>
    <p:extLst>
      <p:ext uri="{BB962C8B-B14F-4D97-AF65-F5344CB8AC3E}">
        <p14:creationId xmlns:p14="http://schemas.microsoft.com/office/powerpoint/2010/main" val="33444563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88936A-D86E-4FAC-BE23-7C6991A6D5A2}"/>
              </a:ext>
            </a:extLst>
          </p:cNvPr>
          <p:cNvSpPr>
            <a:spLocks noGrp="1"/>
          </p:cNvSpPr>
          <p:nvPr>
            <p:ph type="title"/>
          </p:nvPr>
        </p:nvSpPr>
        <p:spPr/>
        <p:txBody>
          <a:bodyPr/>
          <a:lstStyle/>
          <a:p>
            <a:r>
              <a:rPr lang="en-US" dirty="0"/>
              <a:t>Responses by some early contributor - 2</a:t>
            </a:r>
          </a:p>
        </p:txBody>
      </p:sp>
      <p:sp>
        <p:nvSpPr>
          <p:cNvPr id="3" name="Inhaltsplatzhalter 2">
            <a:extLst>
              <a:ext uri="{FF2B5EF4-FFF2-40B4-BE49-F238E27FC236}">
                <a16:creationId xmlns:a16="http://schemas.microsoft.com/office/drawing/2014/main" id="{0245AC2A-194C-498E-84E1-00C87728B5F1}"/>
              </a:ext>
            </a:extLst>
          </p:cNvPr>
          <p:cNvSpPr>
            <a:spLocks noGrp="1"/>
          </p:cNvSpPr>
          <p:nvPr>
            <p:ph idx="1"/>
          </p:nvPr>
        </p:nvSpPr>
        <p:spPr/>
        <p:txBody>
          <a:bodyPr>
            <a:normAutofit fontScale="85000" lnSpcReduction="20000"/>
          </a:bodyPr>
          <a:lstStyle/>
          <a:p>
            <a:r>
              <a:rPr lang="en-US" dirty="0"/>
              <a:t>Kors Bos</a:t>
            </a:r>
          </a:p>
          <a:p>
            <a:pPr lvl="1"/>
            <a:r>
              <a:rPr lang="en-US" dirty="0"/>
              <a:t>I got to see the LHCOPN doing its good work </a:t>
            </a:r>
          </a:p>
          <a:p>
            <a:pPr lvl="1"/>
            <a:r>
              <a:rPr lang="en-US" dirty="0"/>
              <a:t>saw the Higgs in my last weeks at CERN </a:t>
            </a:r>
            <a:r>
              <a:rPr lang="en-US" dirty="0">
                <a:sym typeface="Wingdings" panose="05000000000000000000" pitchFamily="2" charset="2"/>
              </a:rPr>
              <a:t> a good time to retire</a:t>
            </a:r>
          </a:p>
          <a:p>
            <a:r>
              <a:rPr lang="en-US" dirty="0">
                <a:sym typeface="Wingdings" panose="05000000000000000000" pitchFamily="2" charset="2"/>
              </a:rPr>
              <a:t>Guillaume </a:t>
            </a:r>
            <a:r>
              <a:rPr lang="en-US" dirty="0" err="1">
                <a:sym typeface="Wingdings" panose="05000000000000000000" pitchFamily="2" charset="2"/>
              </a:rPr>
              <a:t>Cessieux</a:t>
            </a:r>
            <a:endParaRPr lang="en-US" dirty="0">
              <a:sym typeface="Wingdings" panose="05000000000000000000" pitchFamily="2" charset="2"/>
            </a:endParaRPr>
          </a:p>
          <a:p>
            <a:pPr lvl="1"/>
            <a:r>
              <a:rPr lang="en-US" dirty="0">
                <a:sym typeface="Wingdings" panose="05000000000000000000" pitchFamily="2" charset="2"/>
              </a:rPr>
              <a:t>Sends his greetings</a:t>
            </a:r>
          </a:p>
          <a:p>
            <a:r>
              <a:rPr lang="en-US" dirty="0">
                <a:sym typeface="Wingdings" panose="05000000000000000000" pitchFamily="2" charset="2"/>
              </a:rPr>
              <a:t>David Foster</a:t>
            </a:r>
          </a:p>
          <a:p>
            <a:pPr lvl="1"/>
            <a:r>
              <a:rPr lang="en-US" dirty="0">
                <a:sym typeface="Wingdings" panose="05000000000000000000" pitchFamily="2" charset="2"/>
              </a:rPr>
              <a:t>“father” of LHCOPN</a:t>
            </a:r>
          </a:p>
          <a:p>
            <a:pPr lvl="1"/>
            <a:r>
              <a:rPr lang="en-US" dirty="0"/>
              <a:t>the </a:t>
            </a:r>
            <a:r>
              <a:rPr lang="en-US" dirty="0" err="1"/>
              <a:t>lhcopn</a:t>
            </a:r>
            <a:r>
              <a:rPr lang="en-US" dirty="0"/>
              <a:t> was very political as it involved </a:t>
            </a:r>
            <a:r>
              <a:rPr lang="en-US" dirty="0" err="1"/>
              <a:t>Géant</a:t>
            </a:r>
            <a:r>
              <a:rPr lang="en-US" dirty="0"/>
              <a:t> and the NRENs directly, but it gave a groundbreaking goal to bring the community together in a common objective. </a:t>
            </a:r>
            <a:endParaRPr lang="en-US" dirty="0">
              <a:sym typeface="Wingdings" panose="05000000000000000000" pitchFamily="2" charset="2"/>
            </a:endParaRPr>
          </a:p>
          <a:p>
            <a:pPr lvl="1"/>
            <a:r>
              <a:rPr lang="en-US" dirty="0"/>
              <a:t>It was not an easy task to navigate the technical and political issues, of which there were many. But I think that 20 years later we can declare it a major success. It is one of the things I am most proud of doing in my time at CERN. I created something that was fundamental to the success of the LHC.</a:t>
            </a:r>
          </a:p>
          <a:p>
            <a:pPr lvl="1"/>
            <a:r>
              <a:rPr lang="en-US" dirty="0">
                <a:sym typeface="Wingdings" panose="05000000000000000000" pitchFamily="2" charset="2"/>
              </a:rPr>
              <a:t>Setting the ambitious goal of a 10 Gb/s CERN centric star network</a:t>
            </a:r>
          </a:p>
        </p:txBody>
      </p:sp>
      <p:sp>
        <p:nvSpPr>
          <p:cNvPr id="4" name="Foliennummernplatzhalter 3">
            <a:extLst>
              <a:ext uri="{FF2B5EF4-FFF2-40B4-BE49-F238E27FC236}">
                <a16:creationId xmlns:a16="http://schemas.microsoft.com/office/drawing/2014/main" id="{B3FC81EC-F546-487B-8201-303098CBFEDE}"/>
              </a:ext>
            </a:extLst>
          </p:cNvPr>
          <p:cNvSpPr>
            <a:spLocks noGrp="1"/>
          </p:cNvSpPr>
          <p:nvPr>
            <p:ph type="sldNum" sz="quarter" idx="4"/>
          </p:nvPr>
        </p:nvSpPr>
        <p:spPr/>
        <p:txBody>
          <a:bodyPr/>
          <a:lstStyle/>
          <a:p>
            <a:endParaRPr lang="en-US" dirty="0"/>
          </a:p>
        </p:txBody>
      </p:sp>
    </p:spTree>
    <p:extLst>
      <p:ext uri="{BB962C8B-B14F-4D97-AF65-F5344CB8AC3E}">
        <p14:creationId xmlns:p14="http://schemas.microsoft.com/office/powerpoint/2010/main" val="39103624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D5DD64-027E-455C-9C26-95986C6E0F5D}"/>
              </a:ext>
            </a:extLst>
          </p:cNvPr>
          <p:cNvSpPr>
            <a:spLocks noGrp="1"/>
          </p:cNvSpPr>
          <p:nvPr>
            <p:ph type="title"/>
          </p:nvPr>
        </p:nvSpPr>
        <p:spPr/>
        <p:txBody>
          <a:bodyPr/>
          <a:lstStyle/>
          <a:p>
            <a:r>
              <a:rPr lang="en-US" dirty="0"/>
              <a:t>Success story of LHCOPN </a:t>
            </a:r>
          </a:p>
        </p:txBody>
      </p:sp>
      <p:sp>
        <p:nvSpPr>
          <p:cNvPr id="3" name="Inhaltsplatzhalter 2">
            <a:extLst>
              <a:ext uri="{FF2B5EF4-FFF2-40B4-BE49-F238E27FC236}">
                <a16:creationId xmlns:a16="http://schemas.microsoft.com/office/drawing/2014/main" id="{B4297528-84C3-448A-95E2-EF14B3990993}"/>
              </a:ext>
            </a:extLst>
          </p:cNvPr>
          <p:cNvSpPr>
            <a:spLocks noGrp="1"/>
          </p:cNvSpPr>
          <p:nvPr>
            <p:ph idx="1"/>
          </p:nvPr>
        </p:nvSpPr>
        <p:spPr>
          <a:xfrm>
            <a:off x="1008822" y="1487923"/>
            <a:ext cx="10344978" cy="1593208"/>
          </a:xfrm>
        </p:spPr>
        <p:txBody>
          <a:bodyPr>
            <a:normAutofit fontScale="77500" lnSpcReduction="20000"/>
          </a:bodyPr>
          <a:lstStyle/>
          <a:p>
            <a:r>
              <a:rPr lang="en-US" dirty="0"/>
              <a:t>Operation still stable</a:t>
            </a:r>
          </a:p>
          <a:p>
            <a:pPr lvl="1"/>
            <a:r>
              <a:rPr lang="en-US" dirty="0"/>
              <a:t>Thanks to all collaborators</a:t>
            </a:r>
          </a:p>
          <a:p>
            <a:pPr lvl="2"/>
            <a:r>
              <a:rPr lang="en-US" dirty="0"/>
              <a:t>NRENs</a:t>
            </a:r>
          </a:p>
          <a:p>
            <a:pPr lvl="2"/>
            <a:r>
              <a:rPr lang="en-US" dirty="0"/>
              <a:t>Sites</a:t>
            </a:r>
          </a:p>
          <a:p>
            <a:pPr lvl="2"/>
            <a:r>
              <a:rPr lang="en-US" dirty="0"/>
              <a:t>Different working groups (operation/monitoring/…)</a:t>
            </a:r>
          </a:p>
          <a:p>
            <a:pPr lvl="2"/>
            <a:r>
              <a:rPr lang="en-US" dirty="0"/>
              <a:t>…</a:t>
            </a:r>
          </a:p>
          <a:p>
            <a:pPr lvl="1"/>
            <a:endParaRPr lang="en-US" dirty="0"/>
          </a:p>
        </p:txBody>
      </p:sp>
      <p:graphicFrame>
        <p:nvGraphicFramePr>
          <p:cNvPr id="10" name="Tabelle 9">
            <a:extLst>
              <a:ext uri="{FF2B5EF4-FFF2-40B4-BE49-F238E27FC236}">
                <a16:creationId xmlns:a16="http://schemas.microsoft.com/office/drawing/2014/main" id="{CC3D8881-1172-485A-81D4-7268403D396C}"/>
              </a:ext>
            </a:extLst>
          </p:cNvPr>
          <p:cNvGraphicFramePr>
            <a:graphicFrameLocks noGrp="1"/>
          </p:cNvGraphicFramePr>
          <p:nvPr>
            <p:extLst>
              <p:ext uri="{D42A27DB-BD31-4B8C-83A1-F6EECF244321}">
                <p14:modId xmlns:p14="http://schemas.microsoft.com/office/powerpoint/2010/main" val="511204535"/>
              </p:ext>
            </p:extLst>
          </p:nvPr>
        </p:nvGraphicFramePr>
        <p:xfrm>
          <a:off x="5454014" y="4207301"/>
          <a:ext cx="3075709" cy="1010920"/>
        </p:xfrm>
        <a:graphic>
          <a:graphicData uri="http://schemas.openxmlformats.org/drawingml/2006/table">
            <a:tbl>
              <a:tblPr>
                <a:tableStyleId>{5C22544A-7EE6-4342-B048-85BDC9FD1C3A}</a:tableStyleId>
              </a:tblPr>
              <a:tblGrid>
                <a:gridCol w="1540676">
                  <a:extLst>
                    <a:ext uri="{9D8B030D-6E8A-4147-A177-3AD203B41FA5}">
                      <a16:colId xmlns:a16="http://schemas.microsoft.com/office/drawing/2014/main" val="940650465"/>
                    </a:ext>
                  </a:extLst>
                </a:gridCol>
                <a:gridCol w="1535033">
                  <a:extLst>
                    <a:ext uri="{9D8B030D-6E8A-4147-A177-3AD203B41FA5}">
                      <a16:colId xmlns:a16="http://schemas.microsoft.com/office/drawing/2014/main" val="3881052719"/>
                    </a:ext>
                  </a:extLst>
                </a:gridCol>
              </a:tblGrid>
              <a:tr h="370840">
                <a:tc>
                  <a:txBody>
                    <a:bodyPr/>
                    <a:lstStyle/>
                    <a:p>
                      <a:r>
                        <a:rPr lang="en-US" dirty="0"/>
                        <a:t>2005 – SC2</a:t>
                      </a:r>
                    </a:p>
                  </a:txBody>
                  <a:tcPr/>
                </a:tc>
                <a:tc>
                  <a:txBody>
                    <a:bodyPr/>
                    <a:lstStyle/>
                    <a:p>
                      <a:r>
                        <a:rPr lang="en-US" dirty="0"/>
                        <a:t>3.2 Gb/s</a:t>
                      </a:r>
                    </a:p>
                  </a:txBody>
                  <a:tcPr/>
                </a:tc>
                <a:extLst>
                  <a:ext uri="{0D108BD9-81ED-4DB2-BD59-A6C34878D82A}">
                    <a16:rowId xmlns:a16="http://schemas.microsoft.com/office/drawing/2014/main" val="3324269861"/>
                  </a:ext>
                </a:extLst>
              </a:tr>
              <a:tr h="370840">
                <a:tc>
                  <a:txBody>
                    <a:bodyPr/>
                    <a:lstStyle/>
                    <a:p>
                      <a:r>
                        <a:rPr lang="en-US" dirty="0"/>
                        <a:t>2024 – DC24</a:t>
                      </a:r>
                    </a:p>
                  </a:txBody>
                  <a:tcPr/>
                </a:tc>
                <a:tc>
                  <a:txBody>
                    <a:bodyPr/>
                    <a:lstStyle/>
                    <a:p>
                      <a:r>
                        <a:rPr lang="en-US" dirty="0"/>
                        <a:t>in: 656 Gb/s</a:t>
                      </a:r>
                    </a:p>
                    <a:p>
                      <a:r>
                        <a:rPr lang="en-US" dirty="0"/>
                        <a:t>out: 945 Gb/s</a:t>
                      </a:r>
                    </a:p>
                  </a:txBody>
                  <a:tcPr/>
                </a:tc>
                <a:extLst>
                  <a:ext uri="{0D108BD9-81ED-4DB2-BD59-A6C34878D82A}">
                    <a16:rowId xmlns:a16="http://schemas.microsoft.com/office/drawing/2014/main" val="140113409"/>
                  </a:ext>
                </a:extLst>
              </a:tr>
            </a:tbl>
          </a:graphicData>
        </a:graphic>
      </p:graphicFrame>
      <p:sp>
        <p:nvSpPr>
          <p:cNvPr id="12" name="Inhaltsplatzhalter 2">
            <a:extLst>
              <a:ext uri="{FF2B5EF4-FFF2-40B4-BE49-F238E27FC236}">
                <a16:creationId xmlns:a16="http://schemas.microsoft.com/office/drawing/2014/main" id="{FFD149BB-D681-4242-AD54-D726A85B5503}"/>
              </a:ext>
            </a:extLst>
          </p:cNvPr>
          <p:cNvSpPr txBox="1">
            <a:spLocks/>
          </p:cNvSpPr>
          <p:nvPr/>
        </p:nvSpPr>
        <p:spPr>
          <a:xfrm>
            <a:off x="1008822" y="4132683"/>
            <a:ext cx="4601817" cy="315935"/>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sz="2200" dirty="0"/>
              <a:t>Aggregated LHCOPN throughput:</a:t>
            </a:r>
          </a:p>
          <a:p>
            <a:pPr lvl="1"/>
            <a:endParaRPr lang="en-US" dirty="0"/>
          </a:p>
        </p:txBody>
      </p:sp>
      <p:sp>
        <p:nvSpPr>
          <p:cNvPr id="6" name="Inhaltsplatzhalter 2">
            <a:extLst>
              <a:ext uri="{FF2B5EF4-FFF2-40B4-BE49-F238E27FC236}">
                <a16:creationId xmlns:a16="http://schemas.microsoft.com/office/drawing/2014/main" id="{FF3ED89C-7450-43F0-8CF6-FA0A4AD53134}"/>
              </a:ext>
            </a:extLst>
          </p:cNvPr>
          <p:cNvSpPr txBox="1">
            <a:spLocks/>
          </p:cNvSpPr>
          <p:nvPr/>
        </p:nvSpPr>
        <p:spPr>
          <a:xfrm>
            <a:off x="3145424" y="5459538"/>
            <a:ext cx="10344978" cy="5778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pPr>
            <a:r>
              <a:rPr lang="en-US" b="1" dirty="0"/>
              <a:t> problems where never network caused</a:t>
            </a:r>
          </a:p>
        </p:txBody>
      </p:sp>
      <p:sp>
        <p:nvSpPr>
          <p:cNvPr id="7" name="Inhaltsplatzhalter 2">
            <a:extLst>
              <a:ext uri="{FF2B5EF4-FFF2-40B4-BE49-F238E27FC236}">
                <a16:creationId xmlns:a16="http://schemas.microsoft.com/office/drawing/2014/main" id="{596009E0-0398-4724-9FD3-DEBFD93F90C9}"/>
              </a:ext>
            </a:extLst>
          </p:cNvPr>
          <p:cNvSpPr txBox="1">
            <a:spLocks/>
          </p:cNvSpPr>
          <p:nvPr/>
        </p:nvSpPr>
        <p:spPr>
          <a:xfrm>
            <a:off x="1058518" y="5218221"/>
            <a:ext cx="5729908" cy="341197"/>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dirty="0"/>
              <a:t>All Service and Data challenges stated that:</a:t>
            </a:r>
          </a:p>
          <a:p>
            <a:pPr lvl="1"/>
            <a:endParaRPr lang="en-US" dirty="0"/>
          </a:p>
        </p:txBody>
      </p:sp>
      <p:sp>
        <p:nvSpPr>
          <p:cNvPr id="8" name="Inhaltsplatzhalter 2">
            <a:extLst>
              <a:ext uri="{FF2B5EF4-FFF2-40B4-BE49-F238E27FC236}">
                <a16:creationId xmlns:a16="http://schemas.microsoft.com/office/drawing/2014/main" id="{FF57D745-3498-4259-BA5A-2DE1D9D1C045}"/>
              </a:ext>
            </a:extLst>
          </p:cNvPr>
          <p:cNvSpPr txBox="1">
            <a:spLocks/>
          </p:cNvSpPr>
          <p:nvPr/>
        </p:nvSpPr>
        <p:spPr>
          <a:xfrm>
            <a:off x="1008822" y="2996648"/>
            <a:ext cx="10344978" cy="541682"/>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dirty="0"/>
              <a:t>LHCOPN is still dedicated light path (or assured dedicated bandwidth)</a:t>
            </a:r>
          </a:p>
          <a:p>
            <a:pPr lvl="2"/>
            <a:r>
              <a:rPr lang="en-US" dirty="0"/>
              <a:t>approaches to run LHCOPN as overlay did not succeed</a:t>
            </a:r>
          </a:p>
          <a:p>
            <a:pPr lvl="1"/>
            <a:endParaRPr lang="en-US" dirty="0"/>
          </a:p>
        </p:txBody>
      </p:sp>
      <p:sp>
        <p:nvSpPr>
          <p:cNvPr id="9" name="Inhaltsplatzhalter 2">
            <a:extLst>
              <a:ext uri="{FF2B5EF4-FFF2-40B4-BE49-F238E27FC236}">
                <a16:creationId xmlns:a16="http://schemas.microsoft.com/office/drawing/2014/main" id="{51A537F7-BB22-49A8-92CD-87741A3EB35A}"/>
              </a:ext>
            </a:extLst>
          </p:cNvPr>
          <p:cNvSpPr txBox="1">
            <a:spLocks/>
          </p:cNvSpPr>
          <p:nvPr/>
        </p:nvSpPr>
        <p:spPr>
          <a:xfrm>
            <a:off x="1008822" y="3483665"/>
            <a:ext cx="6962361" cy="308113"/>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dirty="0"/>
              <a:t>Bandwidth upgrade from 1 Gb/s (2004/5) to 400 Gb/s today</a:t>
            </a:r>
          </a:p>
          <a:p>
            <a:pPr lvl="1"/>
            <a:endParaRPr lang="en-US" dirty="0"/>
          </a:p>
        </p:txBody>
      </p:sp>
      <p:sp>
        <p:nvSpPr>
          <p:cNvPr id="11" name="Inhaltsplatzhalter 2">
            <a:extLst>
              <a:ext uri="{FF2B5EF4-FFF2-40B4-BE49-F238E27FC236}">
                <a16:creationId xmlns:a16="http://schemas.microsoft.com/office/drawing/2014/main" id="{97AE012C-F3E9-4DFE-BD83-49A0C6C5EB62}"/>
              </a:ext>
            </a:extLst>
          </p:cNvPr>
          <p:cNvSpPr txBox="1">
            <a:spLocks/>
          </p:cNvSpPr>
          <p:nvPr/>
        </p:nvSpPr>
        <p:spPr>
          <a:xfrm>
            <a:off x="1008822" y="3805930"/>
            <a:ext cx="10344978" cy="315935"/>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dirty="0"/>
              <a:t>Extreme stable LHC production support</a:t>
            </a:r>
          </a:p>
        </p:txBody>
      </p:sp>
    </p:spTree>
    <p:extLst>
      <p:ext uri="{BB962C8B-B14F-4D97-AF65-F5344CB8AC3E}">
        <p14:creationId xmlns:p14="http://schemas.microsoft.com/office/powerpoint/2010/main" val="1716663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par>
                          <p:cTn id="31" fill="hold">
                            <p:stCondLst>
                              <p:cond delay="500"/>
                            </p:stCondLst>
                            <p:childTnLst>
                              <p:par>
                                <p:cTn id="32" presetID="22" presetClass="entr" presetSubtype="1"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up)">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childTnLst>
                          </p:cTn>
                        </p:par>
                        <p:par>
                          <p:cTn id="42" fill="hold">
                            <p:stCondLst>
                              <p:cond delay="500"/>
                            </p:stCondLst>
                            <p:childTnLst>
                              <p:par>
                                <p:cTn id="43" presetID="53" presetClass="entr" presetSubtype="16"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1000" fill="hold"/>
                                        <p:tgtEl>
                                          <p:spTgt spid="6"/>
                                        </p:tgtEl>
                                        <p:attrNameLst>
                                          <p:attrName>ppt_w</p:attrName>
                                        </p:attrNameLst>
                                      </p:cBhvr>
                                      <p:tavLst>
                                        <p:tav tm="0">
                                          <p:val>
                                            <p:fltVal val="0"/>
                                          </p:val>
                                        </p:tav>
                                        <p:tav tm="100000">
                                          <p:val>
                                            <p:strVal val="#ppt_w"/>
                                          </p:val>
                                        </p:tav>
                                      </p:tavLst>
                                    </p:anim>
                                    <p:anim calcmode="lin" valueType="num">
                                      <p:cBhvr>
                                        <p:cTn id="46" dur="1000" fill="hold"/>
                                        <p:tgtEl>
                                          <p:spTgt spid="6"/>
                                        </p:tgtEl>
                                        <p:attrNameLst>
                                          <p:attrName>ppt_h</p:attrName>
                                        </p:attrNameLst>
                                      </p:cBhvr>
                                      <p:tavLst>
                                        <p:tav tm="0">
                                          <p:val>
                                            <p:fltVal val="0"/>
                                          </p:val>
                                        </p:tav>
                                        <p:tav tm="100000">
                                          <p:val>
                                            <p:strVal val="#ppt_h"/>
                                          </p:val>
                                        </p:tav>
                                      </p:tavLst>
                                    </p:anim>
                                    <p:animEffect transition="in" filter="fade">
                                      <p:cBhvr>
                                        <p:cTn id="4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6" grpId="0"/>
      <p:bldP spid="7" grpId="0"/>
      <p:bldP spid="8" grpId="0"/>
      <p:bldP spid="9" grpId="0"/>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Inhaltsplatzhalter 9">
            <a:extLst>
              <a:ext uri="{FF2B5EF4-FFF2-40B4-BE49-F238E27FC236}">
                <a16:creationId xmlns:a16="http://schemas.microsoft.com/office/drawing/2014/main" id="{0B1511A7-528F-4B53-9387-721FB1321EE6}"/>
              </a:ext>
            </a:extLst>
          </p:cNvPr>
          <p:cNvGraphicFramePr>
            <a:graphicFrameLocks noChangeAspect="1"/>
          </p:cNvGraphicFramePr>
          <p:nvPr>
            <p:extLst>
              <p:ext uri="{D42A27DB-BD31-4B8C-83A1-F6EECF244321}">
                <p14:modId xmlns:p14="http://schemas.microsoft.com/office/powerpoint/2010/main" val="939957221"/>
              </p:ext>
            </p:extLst>
          </p:nvPr>
        </p:nvGraphicFramePr>
        <p:xfrm>
          <a:off x="4723246" y="2668299"/>
          <a:ext cx="2933699" cy="644485"/>
        </p:xfrm>
        <a:graphic>
          <a:graphicData uri="http://schemas.openxmlformats.org/presentationml/2006/ole">
            <mc:AlternateContent xmlns:mc="http://schemas.openxmlformats.org/markup-compatibility/2006">
              <mc:Choice xmlns:v="urn:schemas-microsoft-com:vml" Requires="v">
                <p:oleObj spid="_x0000_s3075" name="Acrobat Document" r:id="rId3" imgW="3912939" imgH="859446" progId="AcroExch.Document.2020">
                  <p:embed/>
                </p:oleObj>
              </mc:Choice>
              <mc:Fallback>
                <p:oleObj name="Acrobat Document" r:id="rId3" imgW="3912939" imgH="859446" progId="AcroExch.Document.2020">
                  <p:embed/>
                  <p:pic>
                    <p:nvPicPr>
                      <p:cNvPr id="7" name="Inhaltsplatzhalter 9">
                        <a:extLst>
                          <a:ext uri="{FF2B5EF4-FFF2-40B4-BE49-F238E27FC236}">
                            <a16:creationId xmlns:a16="http://schemas.microsoft.com/office/drawing/2014/main" id="{7D281465-B870-4AAD-8BB0-1B109C379869}"/>
                          </a:ext>
                        </a:extLst>
                      </p:cNvPr>
                      <p:cNvPicPr/>
                      <p:nvPr/>
                    </p:nvPicPr>
                    <p:blipFill>
                      <a:blip r:embed="rId4"/>
                      <a:stretch>
                        <a:fillRect/>
                      </a:stretch>
                    </p:blipFill>
                    <p:spPr>
                      <a:xfrm>
                        <a:off x="4723246" y="2668299"/>
                        <a:ext cx="2933699" cy="644485"/>
                      </a:xfrm>
                      <a:prstGeom prst="rect">
                        <a:avLst/>
                      </a:prstGeom>
                    </p:spPr>
                  </p:pic>
                </p:oleObj>
              </mc:Fallback>
            </mc:AlternateContent>
          </a:graphicData>
        </a:graphic>
      </p:graphicFrame>
      <p:sp>
        <p:nvSpPr>
          <p:cNvPr id="5" name="Titel 4">
            <a:extLst>
              <a:ext uri="{FF2B5EF4-FFF2-40B4-BE49-F238E27FC236}">
                <a16:creationId xmlns:a16="http://schemas.microsoft.com/office/drawing/2014/main" id="{1E940AF2-B36F-4DF4-92CF-40B2928FB79D}"/>
              </a:ext>
            </a:extLst>
          </p:cNvPr>
          <p:cNvSpPr>
            <a:spLocks noGrp="1"/>
          </p:cNvSpPr>
          <p:nvPr>
            <p:ph type="title"/>
          </p:nvPr>
        </p:nvSpPr>
        <p:spPr>
          <a:xfrm>
            <a:off x="838200" y="3856183"/>
            <a:ext cx="10515600" cy="1893454"/>
          </a:xfrm>
        </p:spPr>
        <p:txBody>
          <a:bodyPr>
            <a:normAutofit/>
          </a:bodyPr>
          <a:lstStyle/>
          <a:p>
            <a:pPr algn="ctr"/>
            <a:r>
              <a:rPr lang="en-US" dirty="0"/>
              <a:t>Thank you </a:t>
            </a:r>
            <a:br>
              <a:rPr lang="en-US" dirty="0"/>
            </a:br>
            <a:r>
              <a:rPr lang="en-US" dirty="0"/>
              <a:t>for your </a:t>
            </a:r>
            <a:r>
              <a:rPr lang="en-US" dirty="0" err="1"/>
              <a:t>attantion</a:t>
            </a:r>
            <a:endParaRPr lang="en-US" dirty="0"/>
          </a:p>
        </p:txBody>
      </p:sp>
      <p:sp>
        <p:nvSpPr>
          <p:cNvPr id="4" name="Foliennummernplatzhalter 3">
            <a:extLst>
              <a:ext uri="{FF2B5EF4-FFF2-40B4-BE49-F238E27FC236}">
                <a16:creationId xmlns:a16="http://schemas.microsoft.com/office/drawing/2014/main" id="{528DB14D-D351-46A3-AC1F-BA18C8235E31}"/>
              </a:ext>
            </a:extLst>
          </p:cNvPr>
          <p:cNvSpPr>
            <a:spLocks noGrp="1"/>
          </p:cNvSpPr>
          <p:nvPr>
            <p:ph type="sldNum" sz="quarter" idx="4"/>
          </p:nvPr>
        </p:nvSpPr>
        <p:spPr/>
        <p:txBody>
          <a:bodyPr/>
          <a:lstStyle/>
          <a:p>
            <a:endParaRPr lang="en-US" dirty="0"/>
          </a:p>
        </p:txBody>
      </p:sp>
      <p:pic>
        <p:nvPicPr>
          <p:cNvPr id="7" name="Grafik 6">
            <a:extLst>
              <a:ext uri="{FF2B5EF4-FFF2-40B4-BE49-F238E27FC236}">
                <a16:creationId xmlns:a16="http://schemas.microsoft.com/office/drawing/2014/main" id="{B26C4646-574F-44AF-A3BB-2A1A2B4AB37E}"/>
              </a:ext>
            </a:extLst>
          </p:cNvPr>
          <p:cNvPicPr>
            <a:picLocks noChangeAspect="1"/>
          </p:cNvPicPr>
          <p:nvPr/>
        </p:nvPicPr>
        <p:blipFill>
          <a:blip r:embed="rId5"/>
          <a:stretch>
            <a:fillRect/>
          </a:stretch>
        </p:blipFill>
        <p:spPr>
          <a:xfrm>
            <a:off x="4355315" y="375251"/>
            <a:ext cx="3481369" cy="2332327"/>
          </a:xfrm>
          <a:prstGeom prst="rect">
            <a:avLst/>
          </a:prstGeom>
        </p:spPr>
      </p:pic>
    </p:spTree>
    <p:extLst>
      <p:ext uri="{BB962C8B-B14F-4D97-AF65-F5344CB8AC3E}">
        <p14:creationId xmlns:p14="http://schemas.microsoft.com/office/powerpoint/2010/main" val="1584868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0AC1E2-0B52-474D-89C2-80E4C615B10E}"/>
              </a:ext>
            </a:extLst>
          </p:cNvPr>
          <p:cNvSpPr>
            <a:spLocks noGrp="1"/>
          </p:cNvSpPr>
          <p:nvPr>
            <p:ph type="title"/>
          </p:nvPr>
        </p:nvSpPr>
        <p:spPr/>
        <p:txBody>
          <a:bodyPr/>
          <a:lstStyle/>
          <a:p>
            <a:r>
              <a:rPr lang="en-US" dirty="0"/>
              <a:t>LHC Challenge </a:t>
            </a:r>
          </a:p>
        </p:txBody>
      </p:sp>
      <p:sp>
        <p:nvSpPr>
          <p:cNvPr id="3" name="Inhaltsplatzhalter 2">
            <a:extLst>
              <a:ext uri="{FF2B5EF4-FFF2-40B4-BE49-F238E27FC236}">
                <a16:creationId xmlns:a16="http://schemas.microsoft.com/office/drawing/2014/main" id="{A26ECC99-82DC-47A9-84A4-5770126ACA64}"/>
              </a:ext>
            </a:extLst>
          </p:cNvPr>
          <p:cNvSpPr>
            <a:spLocks noGrp="1"/>
          </p:cNvSpPr>
          <p:nvPr>
            <p:ph idx="1"/>
          </p:nvPr>
        </p:nvSpPr>
        <p:spPr>
          <a:xfrm>
            <a:off x="988860" y="1592712"/>
            <a:ext cx="6811109" cy="715269"/>
          </a:xfrm>
        </p:spPr>
        <p:txBody>
          <a:bodyPr>
            <a:normAutofit fontScale="85000" lnSpcReduction="10000"/>
          </a:bodyPr>
          <a:lstStyle/>
          <a:p>
            <a:r>
              <a:rPr lang="en-US" dirty="0"/>
              <a:t>Towards the millennium a decision was made to a distributed computing engine for LHC (WLCG).</a:t>
            </a:r>
          </a:p>
        </p:txBody>
      </p:sp>
      <p:sp>
        <p:nvSpPr>
          <p:cNvPr id="6" name="Inhaltsplatzhalter 2">
            <a:extLst>
              <a:ext uri="{FF2B5EF4-FFF2-40B4-BE49-F238E27FC236}">
                <a16:creationId xmlns:a16="http://schemas.microsoft.com/office/drawing/2014/main" id="{6DC9A61B-A89A-4193-8283-95EE94837071}"/>
              </a:ext>
            </a:extLst>
          </p:cNvPr>
          <p:cNvSpPr txBox="1">
            <a:spLocks/>
          </p:cNvSpPr>
          <p:nvPr/>
        </p:nvSpPr>
        <p:spPr>
          <a:xfrm>
            <a:off x="1020705" y="4971602"/>
            <a:ext cx="9698372" cy="1260875"/>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Political navigation</a:t>
            </a:r>
          </a:p>
          <a:p>
            <a:pPr lvl="1"/>
            <a:r>
              <a:rPr lang="en-US" dirty="0"/>
              <a:t>Dante (/</a:t>
            </a:r>
            <a:r>
              <a:rPr lang="en-US" dirty="0" err="1"/>
              <a:t>Géant</a:t>
            </a:r>
            <a:r>
              <a:rPr lang="en-US" dirty="0"/>
              <a:t>) as the aggregator and interconnect of the European NRENs</a:t>
            </a:r>
          </a:p>
          <a:p>
            <a:pPr lvl="1"/>
            <a:r>
              <a:rPr lang="en-US" dirty="0"/>
              <a:t>Besides that LHCOPN required “cross-border-fiber” between NRENs</a:t>
            </a:r>
          </a:p>
          <a:p>
            <a:pPr lvl="1"/>
            <a:r>
              <a:rPr lang="en-US" dirty="0"/>
              <a:t>Investments in transatlantic links were necessary (</a:t>
            </a:r>
            <a:r>
              <a:rPr lang="en-US" dirty="0" err="1"/>
              <a:t>ESnet</a:t>
            </a:r>
            <a:r>
              <a:rPr lang="en-US" dirty="0"/>
              <a:t>/</a:t>
            </a:r>
            <a:r>
              <a:rPr lang="en-US" dirty="0" err="1"/>
              <a:t>USLHCnet</a:t>
            </a:r>
            <a:r>
              <a:rPr lang="en-US" dirty="0"/>
              <a:t>)</a:t>
            </a:r>
          </a:p>
        </p:txBody>
      </p:sp>
      <p:grpSp>
        <p:nvGrpSpPr>
          <p:cNvPr id="18" name="Gruppieren 17">
            <a:extLst>
              <a:ext uri="{FF2B5EF4-FFF2-40B4-BE49-F238E27FC236}">
                <a16:creationId xmlns:a16="http://schemas.microsoft.com/office/drawing/2014/main" id="{410AEC5D-EAF1-458E-B87A-9F5564D6C79C}"/>
              </a:ext>
            </a:extLst>
          </p:cNvPr>
          <p:cNvGrpSpPr/>
          <p:nvPr/>
        </p:nvGrpSpPr>
        <p:grpSpPr>
          <a:xfrm>
            <a:off x="7217947" y="874248"/>
            <a:ext cx="4974053" cy="3624003"/>
            <a:chOff x="8380988" y="1123375"/>
            <a:chExt cx="3609646" cy="2839635"/>
          </a:xfrm>
        </p:grpSpPr>
        <p:pic>
          <p:nvPicPr>
            <p:cNvPr id="4" name="Grafik 3">
              <a:extLst>
                <a:ext uri="{FF2B5EF4-FFF2-40B4-BE49-F238E27FC236}">
                  <a16:creationId xmlns:a16="http://schemas.microsoft.com/office/drawing/2014/main" id="{46605C4B-350D-44B9-9700-8F9715200639}"/>
                </a:ext>
              </a:extLst>
            </p:cNvPr>
            <p:cNvPicPr>
              <a:picLocks noChangeAspect="1"/>
            </p:cNvPicPr>
            <p:nvPr/>
          </p:nvPicPr>
          <p:blipFill>
            <a:blip r:embed="rId2"/>
            <a:stretch>
              <a:fillRect/>
            </a:stretch>
          </p:blipFill>
          <p:spPr>
            <a:xfrm>
              <a:off x="8966580" y="1579960"/>
              <a:ext cx="2317644" cy="2177054"/>
            </a:xfrm>
            <a:prstGeom prst="rect">
              <a:avLst/>
            </a:prstGeom>
          </p:spPr>
        </p:pic>
        <p:sp>
          <p:nvSpPr>
            <p:cNvPr id="7" name="Textfeld 6">
              <a:extLst>
                <a:ext uri="{FF2B5EF4-FFF2-40B4-BE49-F238E27FC236}">
                  <a16:creationId xmlns:a16="http://schemas.microsoft.com/office/drawing/2014/main" id="{6DFA4530-AA04-4621-8E7D-1B6029D442C9}"/>
                </a:ext>
              </a:extLst>
            </p:cNvPr>
            <p:cNvSpPr txBox="1"/>
            <p:nvPr/>
          </p:nvSpPr>
          <p:spPr>
            <a:xfrm>
              <a:off x="8380988" y="1123375"/>
              <a:ext cx="3609646" cy="752520"/>
            </a:xfrm>
            <a:prstGeom prst="rect">
              <a:avLst/>
            </a:prstGeom>
            <a:noFill/>
          </p:spPr>
          <p:txBody>
            <a:bodyPr wrap="none" rtlCol="0">
              <a:spAutoFit/>
            </a:bodyPr>
            <a:lstStyle/>
            <a:p>
              <a:pPr algn="ctr"/>
              <a:r>
                <a:rPr lang="en-US" dirty="0"/>
                <a:t>MONARC</a:t>
              </a:r>
            </a:p>
            <a:p>
              <a:pPr algn="ctr"/>
              <a:r>
                <a:rPr lang="en-US" dirty="0">
                  <a:solidFill>
                    <a:srgbClr val="FF0000"/>
                  </a:solidFill>
                </a:rPr>
                <a:t>M</a:t>
              </a:r>
              <a:r>
                <a:rPr lang="en-US" dirty="0"/>
                <a:t>odels </a:t>
              </a:r>
              <a:r>
                <a:rPr lang="en-US" dirty="0">
                  <a:solidFill>
                    <a:srgbClr val="FF0000"/>
                  </a:solidFill>
                </a:rPr>
                <a:t>O</a:t>
              </a:r>
              <a:r>
                <a:rPr lang="en-US" dirty="0"/>
                <a:t>f </a:t>
              </a:r>
              <a:r>
                <a:rPr lang="en-US" dirty="0">
                  <a:solidFill>
                    <a:srgbClr val="FF0000"/>
                  </a:solidFill>
                </a:rPr>
                <a:t>N</a:t>
              </a:r>
              <a:r>
                <a:rPr lang="en-US" dirty="0"/>
                <a:t>etworked </a:t>
              </a:r>
              <a:r>
                <a:rPr lang="en-US" dirty="0">
                  <a:solidFill>
                    <a:srgbClr val="FF0000"/>
                  </a:solidFill>
                </a:rPr>
                <a:t>A</a:t>
              </a:r>
              <a:r>
                <a:rPr lang="en-US" dirty="0"/>
                <a:t>nalysis at </a:t>
              </a:r>
              <a:r>
                <a:rPr lang="en-US" dirty="0">
                  <a:solidFill>
                    <a:srgbClr val="FF0000"/>
                  </a:solidFill>
                </a:rPr>
                <a:t>R</a:t>
              </a:r>
              <a:r>
                <a:rPr lang="en-US" dirty="0"/>
                <a:t>egional </a:t>
              </a:r>
              <a:r>
                <a:rPr lang="en-US" dirty="0">
                  <a:solidFill>
                    <a:srgbClr val="FF0000"/>
                  </a:solidFill>
                </a:rPr>
                <a:t>C</a:t>
              </a:r>
              <a:r>
                <a:rPr lang="en-US" dirty="0"/>
                <a:t>enters</a:t>
              </a:r>
            </a:p>
            <a:p>
              <a:pPr algn="ctr"/>
              <a:endParaRPr lang="en-US" dirty="0"/>
            </a:p>
          </p:txBody>
        </p:sp>
        <p:sp>
          <p:nvSpPr>
            <p:cNvPr id="8" name="Textfeld 7">
              <a:extLst>
                <a:ext uri="{FF2B5EF4-FFF2-40B4-BE49-F238E27FC236}">
                  <a16:creationId xmlns:a16="http://schemas.microsoft.com/office/drawing/2014/main" id="{A040D376-96D5-458B-91A8-FA27E58CCFB2}"/>
                </a:ext>
              </a:extLst>
            </p:cNvPr>
            <p:cNvSpPr txBox="1"/>
            <p:nvPr/>
          </p:nvSpPr>
          <p:spPr>
            <a:xfrm>
              <a:off x="9291566" y="3723519"/>
              <a:ext cx="1840710" cy="239491"/>
            </a:xfrm>
            <a:prstGeom prst="rect">
              <a:avLst/>
            </a:prstGeom>
            <a:noFill/>
          </p:spPr>
          <p:txBody>
            <a:bodyPr wrap="square" rtlCol="0">
              <a:normAutofit fontScale="92500" lnSpcReduction="20000"/>
            </a:bodyPr>
            <a:lstStyle/>
            <a:p>
              <a:r>
                <a:rPr lang="en-US" dirty="0">
                  <a:sym typeface="Wingdings" panose="05000000000000000000" pitchFamily="2" charset="2"/>
                </a:rPr>
                <a:t>followed strict the model</a:t>
              </a:r>
              <a:endParaRPr lang="en-US" dirty="0"/>
            </a:p>
          </p:txBody>
        </p:sp>
      </p:grpSp>
      <p:pic>
        <p:nvPicPr>
          <p:cNvPr id="9" name="Grafik 8">
            <a:extLst>
              <a:ext uri="{FF2B5EF4-FFF2-40B4-BE49-F238E27FC236}">
                <a16:creationId xmlns:a16="http://schemas.microsoft.com/office/drawing/2014/main" id="{D3745DAC-708F-4742-8A24-0771DD7C04EB}"/>
              </a:ext>
            </a:extLst>
          </p:cNvPr>
          <p:cNvPicPr>
            <a:picLocks noChangeAspect="1"/>
          </p:cNvPicPr>
          <p:nvPr/>
        </p:nvPicPr>
        <p:blipFill>
          <a:blip r:embed="rId3"/>
          <a:stretch>
            <a:fillRect/>
          </a:stretch>
        </p:blipFill>
        <p:spPr>
          <a:xfrm>
            <a:off x="0" y="0"/>
            <a:ext cx="9242714" cy="477982"/>
          </a:xfrm>
          <a:prstGeom prst="rect">
            <a:avLst/>
          </a:prstGeom>
        </p:spPr>
      </p:pic>
      <p:pic>
        <p:nvPicPr>
          <p:cNvPr id="10" name="Grafik 9">
            <a:extLst>
              <a:ext uri="{FF2B5EF4-FFF2-40B4-BE49-F238E27FC236}">
                <a16:creationId xmlns:a16="http://schemas.microsoft.com/office/drawing/2014/main" id="{7B8D6087-2EC3-4DE4-97C6-BE1E25482866}"/>
              </a:ext>
            </a:extLst>
          </p:cNvPr>
          <p:cNvPicPr>
            <a:picLocks noChangeAspect="1"/>
          </p:cNvPicPr>
          <p:nvPr/>
        </p:nvPicPr>
        <p:blipFill>
          <a:blip r:embed="rId3"/>
          <a:stretch>
            <a:fillRect/>
          </a:stretch>
        </p:blipFill>
        <p:spPr>
          <a:xfrm>
            <a:off x="0" y="6639791"/>
            <a:ext cx="12192000" cy="220450"/>
          </a:xfrm>
          <a:prstGeom prst="rect">
            <a:avLst/>
          </a:prstGeom>
        </p:spPr>
      </p:pic>
      <p:sp>
        <p:nvSpPr>
          <p:cNvPr id="5" name="Inhaltsplatzhalter 2">
            <a:extLst>
              <a:ext uri="{FF2B5EF4-FFF2-40B4-BE49-F238E27FC236}">
                <a16:creationId xmlns:a16="http://schemas.microsoft.com/office/drawing/2014/main" id="{B73F91FA-EE02-4A32-9EF2-09DD28322B40}"/>
              </a:ext>
            </a:extLst>
          </p:cNvPr>
          <p:cNvSpPr txBox="1">
            <a:spLocks/>
          </p:cNvSpPr>
          <p:nvPr/>
        </p:nvSpPr>
        <p:spPr>
          <a:xfrm>
            <a:off x="988861" y="2304559"/>
            <a:ext cx="7258936" cy="2667043"/>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Beginning of 2000 – </a:t>
            </a:r>
            <a:br>
              <a:rPr lang="en-US" dirty="0"/>
            </a:br>
            <a:r>
              <a:rPr lang="en-US" dirty="0"/>
              <a:t>the biggest challenge were the expected high data rates</a:t>
            </a:r>
          </a:p>
          <a:p>
            <a:pPr lvl="1"/>
            <a:r>
              <a:rPr lang="en-US" dirty="0"/>
              <a:t>detector data </a:t>
            </a:r>
            <a:r>
              <a:rPr lang="en-US" dirty="0">
                <a:sym typeface="Wingdings" panose="05000000000000000000" pitchFamily="2" charset="2"/>
              </a:rPr>
              <a:t></a:t>
            </a:r>
            <a:r>
              <a:rPr lang="en-US" dirty="0"/>
              <a:t>sent straight to the Tier-1s </a:t>
            </a:r>
          </a:p>
          <a:p>
            <a:pPr lvl="2"/>
            <a:r>
              <a:rPr lang="en-US" dirty="0"/>
              <a:t>for storing and first compute run (at CERN was no capacity)</a:t>
            </a:r>
          </a:p>
          <a:p>
            <a:pPr lvl="1"/>
            <a:r>
              <a:rPr lang="en-US" dirty="0"/>
              <a:t>extremely stable and “unbreakable” network between Tier-0 and Tier-1</a:t>
            </a:r>
          </a:p>
          <a:p>
            <a:pPr lvl="1"/>
            <a:r>
              <a:rPr lang="en-US" dirty="0"/>
              <a:t>In 2004 the connection to CERN was only 1 Gbps (most STM-4 and less)</a:t>
            </a:r>
          </a:p>
          <a:p>
            <a:pPr lvl="1"/>
            <a:r>
              <a:rPr lang="en-US" b="1" dirty="0"/>
              <a:t>not</a:t>
            </a:r>
            <a:r>
              <a:rPr lang="en-US" dirty="0"/>
              <a:t> sufficient </a:t>
            </a:r>
            <a:r>
              <a:rPr lang="de-DE" dirty="0">
                <a:sym typeface="Wingdings" panose="05000000000000000000" pitchFamily="2" charset="2"/>
              </a:rPr>
              <a:t> </a:t>
            </a:r>
            <a:r>
              <a:rPr lang="en-US" dirty="0"/>
              <a:t>expected high data load of LHC</a:t>
            </a:r>
          </a:p>
        </p:txBody>
      </p:sp>
    </p:spTree>
    <p:extLst>
      <p:ext uri="{BB962C8B-B14F-4D97-AF65-F5344CB8AC3E}">
        <p14:creationId xmlns:p14="http://schemas.microsoft.com/office/powerpoint/2010/main" val="13166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711B8F7F-6E7F-410B-A438-77B388CAB676}"/>
              </a:ext>
            </a:extLst>
          </p:cNvPr>
          <p:cNvSpPr>
            <a:spLocks noGrp="1"/>
          </p:cNvSpPr>
          <p:nvPr>
            <p:ph type="title"/>
          </p:nvPr>
        </p:nvSpPr>
        <p:spPr>
          <a:xfrm>
            <a:off x="831850" y="1709738"/>
            <a:ext cx="10515600" cy="2852737"/>
          </a:xfrm>
        </p:spPr>
        <p:txBody>
          <a:bodyPr/>
          <a:lstStyle/>
          <a:p>
            <a:pPr algn="ctr"/>
            <a:r>
              <a:rPr lang="en-US" dirty="0"/>
              <a:t>First initial steps</a:t>
            </a:r>
            <a:br>
              <a:rPr lang="en-US" dirty="0"/>
            </a:br>
            <a:endParaRPr lang="en-US" dirty="0"/>
          </a:p>
        </p:txBody>
      </p:sp>
      <p:sp>
        <p:nvSpPr>
          <p:cNvPr id="7" name="Textplatzhalter 6">
            <a:extLst>
              <a:ext uri="{FF2B5EF4-FFF2-40B4-BE49-F238E27FC236}">
                <a16:creationId xmlns:a16="http://schemas.microsoft.com/office/drawing/2014/main" id="{B89961D7-4B43-4964-8F44-752976A929F5}"/>
              </a:ext>
            </a:extLst>
          </p:cNvPr>
          <p:cNvSpPr>
            <a:spLocks noGrp="1"/>
          </p:cNvSpPr>
          <p:nvPr>
            <p:ph type="body" idx="1"/>
          </p:nvPr>
        </p:nvSpPr>
        <p:spPr/>
        <p:txBody>
          <a:bodyPr/>
          <a:lstStyle/>
          <a:p>
            <a:endParaRPr lang="en-US"/>
          </a:p>
        </p:txBody>
      </p:sp>
      <p:sp>
        <p:nvSpPr>
          <p:cNvPr id="4" name="Foliennummernplatzhalter 3">
            <a:extLst>
              <a:ext uri="{FF2B5EF4-FFF2-40B4-BE49-F238E27FC236}">
                <a16:creationId xmlns:a16="http://schemas.microsoft.com/office/drawing/2014/main" id="{82824CE4-38F7-4AA8-A9E0-DBDB5867C18B}"/>
              </a:ext>
            </a:extLst>
          </p:cNvPr>
          <p:cNvSpPr>
            <a:spLocks noGrp="1"/>
          </p:cNvSpPr>
          <p:nvPr>
            <p:ph type="sldNum" sz="quarter" idx="4"/>
          </p:nvPr>
        </p:nvSpPr>
        <p:spPr/>
        <p:txBody>
          <a:bodyPr/>
          <a:lstStyle/>
          <a:p>
            <a:endParaRPr lang="en-US" dirty="0"/>
          </a:p>
        </p:txBody>
      </p:sp>
    </p:spTree>
    <p:extLst>
      <p:ext uri="{BB962C8B-B14F-4D97-AF65-F5344CB8AC3E}">
        <p14:creationId xmlns:p14="http://schemas.microsoft.com/office/powerpoint/2010/main" val="2182333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35B053-B3B5-4261-85F0-A37CFA5877F1}"/>
              </a:ext>
            </a:extLst>
          </p:cNvPr>
          <p:cNvSpPr>
            <a:spLocks noGrp="1"/>
          </p:cNvSpPr>
          <p:nvPr>
            <p:ph type="title"/>
          </p:nvPr>
        </p:nvSpPr>
        <p:spPr/>
        <p:txBody>
          <a:bodyPr/>
          <a:lstStyle/>
          <a:p>
            <a:r>
              <a:rPr lang="de-DE" dirty="0"/>
              <a:t>First Meeting</a:t>
            </a:r>
            <a:endParaRPr lang="en-US" dirty="0"/>
          </a:p>
        </p:txBody>
      </p:sp>
      <p:sp>
        <p:nvSpPr>
          <p:cNvPr id="3" name="Inhaltsplatzhalter 2">
            <a:extLst>
              <a:ext uri="{FF2B5EF4-FFF2-40B4-BE49-F238E27FC236}">
                <a16:creationId xmlns:a16="http://schemas.microsoft.com/office/drawing/2014/main" id="{5481CB24-6946-4E2D-8BA7-12474D467A7B}"/>
              </a:ext>
            </a:extLst>
          </p:cNvPr>
          <p:cNvSpPr>
            <a:spLocks noGrp="1"/>
          </p:cNvSpPr>
          <p:nvPr>
            <p:ph idx="1"/>
          </p:nvPr>
        </p:nvSpPr>
        <p:spPr>
          <a:xfrm>
            <a:off x="1023582" y="1825625"/>
            <a:ext cx="10330218" cy="2464321"/>
          </a:xfrm>
        </p:spPr>
        <p:txBody>
          <a:bodyPr>
            <a:normAutofit fontScale="85000" lnSpcReduction="20000"/>
          </a:bodyPr>
          <a:lstStyle/>
          <a:p>
            <a:r>
              <a:rPr lang="de-DE" dirty="0"/>
              <a:t>Davis Foster </a:t>
            </a:r>
            <a:r>
              <a:rPr lang="de-DE" dirty="0" err="1"/>
              <a:t>steering</a:t>
            </a:r>
            <a:endParaRPr lang="de-DE" dirty="0"/>
          </a:p>
          <a:p>
            <a:r>
              <a:rPr lang="de-DE" dirty="0"/>
              <a:t> </a:t>
            </a:r>
            <a:r>
              <a:rPr lang="de-DE" dirty="0" err="1"/>
              <a:t>Kors</a:t>
            </a:r>
            <a:r>
              <a:rPr lang="de-DE" dirty="0"/>
              <a:t> Bos (</a:t>
            </a:r>
            <a:r>
              <a:rPr lang="de-DE" dirty="0" err="1"/>
              <a:t>chair</a:t>
            </a:r>
            <a:r>
              <a:rPr lang="de-DE" dirty="0"/>
              <a:t> of GDB) </a:t>
            </a:r>
            <a:r>
              <a:rPr lang="de-DE" dirty="0" err="1"/>
              <a:t>invited</a:t>
            </a:r>
            <a:r>
              <a:rPr lang="de-DE" dirty="0"/>
              <a:t> </a:t>
            </a:r>
            <a:r>
              <a:rPr lang="de-DE" dirty="0" err="1"/>
              <a:t>to</a:t>
            </a:r>
            <a:br>
              <a:rPr lang="de-DE" dirty="0"/>
            </a:br>
            <a:r>
              <a:rPr lang="de-DE" dirty="0"/>
              <a:t>„Data Challenge Meeting LHC“ at 12.-13.10.2004 in Amsterdam (SARA)</a:t>
            </a:r>
          </a:p>
          <a:p>
            <a:pPr lvl="1"/>
            <a:r>
              <a:rPr lang="de-DE" dirty="0"/>
              <a:t>Small </a:t>
            </a:r>
            <a:r>
              <a:rPr lang="de-DE" dirty="0" err="1"/>
              <a:t>group</a:t>
            </a:r>
            <a:r>
              <a:rPr lang="de-DE" dirty="0"/>
              <a:t> of </a:t>
            </a:r>
            <a:r>
              <a:rPr lang="de-DE" dirty="0" err="1"/>
              <a:t>people</a:t>
            </a:r>
            <a:r>
              <a:rPr lang="de-DE" dirty="0"/>
              <a:t> (6 </a:t>
            </a:r>
            <a:r>
              <a:rPr lang="de-DE" dirty="0" err="1"/>
              <a:t>or</a:t>
            </a:r>
            <a:r>
              <a:rPr lang="de-DE" dirty="0"/>
              <a:t> 7) (CERN/NRENs/Tier-1s)</a:t>
            </a:r>
          </a:p>
          <a:p>
            <a:pPr lvl="1"/>
            <a:r>
              <a:rPr lang="de-DE" dirty="0" err="1"/>
              <a:t>Only</a:t>
            </a:r>
            <a:r>
              <a:rPr lang="de-DE" dirty="0"/>
              <a:t> </a:t>
            </a:r>
            <a:r>
              <a:rPr lang="de-DE" dirty="0" err="1"/>
              <a:t>topic</a:t>
            </a:r>
            <a:r>
              <a:rPr lang="de-DE" dirty="0"/>
              <a:t> : </a:t>
            </a:r>
            <a:r>
              <a:rPr lang="de-DE" dirty="0" err="1"/>
              <a:t>how</a:t>
            </a:r>
            <a:r>
              <a:rPr lang="de-DE" dirty="0"/>
              <a:t> </a:t>
            </a:r>
            <a:r>
              <a:rPr lang="de-DE" dirty="0" err="1"/>
              <a:t>to</a:t>
            </a:r>
            <a:r>
              <a:rPr lang="de-DE" dirty="0"/>
              <a:t> </a:t>
            </a:r>
            <a:r>
              <a:rPr lang="de-DE" dirty="0" err="1"/>
              <a:t>build</a:t>
            </a:r>
            <a:r>
              <a:rPr lang="de-DE" dirty="0"/>
              <a:t> a network </a:t>
            </a:r>
            <a:r>
              <a:rPr lang="de-DE" dirty="0" err="1"/>
              <a:t>reaching</a:t>
            </a:r>
            <a:r>
              <a:rPr lang="de-DE" dirty="0"/>
              <a:t> the </a:t>
            </a:r>
            <a:r>
              <a:rPr lang="de-DE" dirty="0" err="1"/>
              <a:t>expected</a:t>
            </a:r>
            <a:r>
              <a:rPr lang="de-DE" dirty="0"/>
              <a:t> </a:t>
            </a:r>
            <a:r>
              <a:rPr lang="de-DE" dirty="0" err="1"/>
              <a:t>data</a:t>
            </a:r>
            <a:r>
              <a:rPr lang="de-DE" dirty="0"/>
              <a:t> rate</a:t>
            </a:r>
          </a:p>
          <a:p>
            <a:pPr lvl="2"/>
            <a:r>
              <a:rPr lang="de-DE" dirty="0"/>
              <a:t>100PetaByte/Year </a:t>
            </a:r>
            <a:r>
              <a:rPr lang="de-DE" dirty="0" err="1"/>
              <a:t>Detector</a:t>
            </a:r>
            <a:r>
              <a:rPr lang="de-DE" dirty="0"/>
              <a:t> Data</a:t>
            </a:r>
            <a:br>
              <a:rPr lang="de-DE" dirty="0"/>
            </a:br>
            <a:endParaRPr lang="de-DE" dirty="0"/>
          </a:p>
          <a:p>
            <a:r>
              <a:rPr lang="de-DE" dirty="0" err="1"/>
              <a:t>Envisioned</a:t>
            </a:r>
            <a:r>
              <a:rPr lang="de-DE" dirty="0"/>
              <a:t> </a:t>
            </a:r>
            <a:r>
              <a:rPr lang="de-DE" dirty="0" err="1"/>
              <a:t>start</a:t>
            </a:r>
            <a:r>
              <a:rPr lang="de-DE" dirty="0"/>
              <a:t> of LHC : 2007 </a:t>
            </a:r>
            <a:r>
              <a:rPr lang="de-DE" dirty="0" err="1"/>
              <a:t>running</a:t>
            </a:r>
            <a:r>
              <a:rPr lang="de-DE" dirty="0"/>
              <a:t> </a:t>
            </a:r>
            <a:r>
              <a:rPr lang="de-DE" dirty="0" err="1"/>
              <a:t>up</a:t>
            </a:r>
            <a:r>
              <a:rPr lang="de-DE" dirty="0"/>
              <a:t> / 2008 </a:t>
            </a:r>
            <a:r>
              <a:rPr lang="de-DE" dirty="0" err="1"/>
              <a:t>first</a:t>
            </a:r>
            <a:r>
              <a:rPr lang="de-DE" dirty="0"/>
              <a:t> </a:t>
            </a:r>
            <a:r>
              <a:rPr lang="de-DE" dirty="0" err="1"/>
              <a:t>collision</a:t>
            </a:r>
            <a:endParaRPr lang="de-DE" dirty="0"/>
          </a:p>
          <a:p>
            <a:endParaRPr lang="de-DE" dirty="0"/>
          </a:p>
          <a:p>
            <a:pPr marL="0" indent="0">
              <a:buNone/>
            </a:pPr>
            <a:endParaRPr lang="de-DE" dirty="0"/>
          </a:p>
        </p:txBody>
      </p:sp>
      <p:sp>
        <p:nvSpPr>
          <p:cNvPr id="9" name="Inhaltsplatzhalter 2">
            <a:extLst>
              <a:ext uri="{FF2B5EF4-FFF2-40B4-BE49-F238E27FC236}">
                <a16:creationId xmlns:a16="http://schemas.microsoft.com/office/drawing/2014/main" id="{ABCC59B5-4A79-4B4F-AF62-F98F1C5EF8C6}"/>
              </a:ext>
            </a:extLst>
          </p:cNvPr>
          <p:cNvSpPr txBox="1">
            <a:spLocks/>
          </p:cNvSpPr>
          <p:nvPr/>
        </p:nvSpPr>
        <p:spPr>
          <a:xfrm>
            <a:off x="1023582" y="4289946"/>
            <a:ext cx="10330218" cy="605052"/>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Optical </a:t>
            </a:r>
            <a:r>
              <a:rPr lang="en-US" dirty="0" err="1"/>
              <a:t>Lightpath</a:t>
            </a:r>
            <a:r>
              <a:rPr lang="en-US" dirty="0"/>
              <a:t> Network was just developed</a:t>
            </a:r>
          </a:p>
          <a:p>
            <a:pPr lvl="2"/>
            <a:r>
              <a:rPr lang="en-US" dirty="0"/>
              <a:t>NRENs establishing their first backbone with this technique</a:t>
            </a:r>
          </a:p>
        </p:txBody>
      </p:sp>
    </p:spTree>
    <p:extLst>
      <p:ext uri="{BB962C8B-B14F-4D97-AF65-F5344CB8AC3E}">
        <p14:creationId xmlns:p14="http://schemas.microsoft.com/office/powerpoint/2010/main" val="2072804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559F13-7F5E-48AC-ACAB-29BBA9C17EBB}"/>
              </a:ext>
            </a:extLst>
          </p:cNvPr>
          <p:cNvSpPr>
            <a:spLocks noGrp="1"/>
          </p:cNvSpPr>
          <p:nvPr>
            <p:ph type="title"/>
          </p:nvPr>
        </p:nvSpPr>
        <p:spPr/>
        <p:txBody>
          <a:bodyPr/>
          <a:lstStyle/>
          <a:p>
            <a:r>
              <a:rPr lang="de-DE" dirty="0">
                <a:solidFill>
                  <a:schemeClr val="accent1">
                    <a:lumMod val="50000"/>
                  </a:schemeClr>
                </a:solidFill>
                <a:hlinkClick r:id="rId2">
                  <a:extLst>
                    <a:ext uri="{A12FA001-AC4F-418D-AE19-62706E023703}">
                      <ahyp:hlinkClr xmlns:ahyp="http://schemas.microsoft.com/office/drawing/2018/hyperlinkcolor" val="tx"/>
                    </a:ext>
                  </a:extLst>
                </a:hlinkClick>
              </a:rPr>
              <a:t>Next </a:t>
            </a:r>
            <a:r>
              <a:rPr lang="de-DE" dirty="0" err="1">
                <a:solidFill>
                  <a:schemeClr val="accent1">
                    <a:lumMod val="50000"/>
                  </a:schemeClr>
                </a:solidFill>
                <a:hlinkClick r:id="rId2">
                  <a:extLst>
                    <a:ext uri="{A12FA001-AC4F-418D-AE19-62706E023703}">
                      <ahyp:hlinkClr xmlns:ahyp="http://schemas.microsoft.com/office/drawing/2018/hyperlinkcolor" val="tx"/>
                    </a:ext>
                  </a:extLst>
                </a:hlinkClick>
              </a:rPr>
              <a:t>meeting</a:t>
            </a:r>
            <a:r>
              <a:rPr lang="de-DE" dirty="0">
                <a:solidFill>
                  <a:schemeClr val="accent1">
                    <a:lumMod val="50000"/>
                  </a:schemeClr>
                </a:solidFill>
                <a:hlinkClick r:id="rId2">
                  <a:extLst>
                    <a:ext uri="{A12FA001-AC4F-418D-AE19-62706E023703}">
                      <ahyp:hlinkClr xmlns:ahyp="http://schemas.microsoft.com/office/drawing/2018/hyperlinkcolor" val="tx"/>
                    </a:ext>
                  </a:extLst>
                </a:hlinkClick>
              </a:rPr>
              <a:t> </a:t>
            </a:r>
            <a:r>
              <a:rPr lang="de-DE" dirty="0"/>
              <a:t>(Jan. 20/21 2005)</a:t>
            </a:r>
            <a:endParaRPr lang="en-US" dirty="0"/>
          </a:p>
        </p:txBody>
      </p:sp>
      <p:sp>
        <p:nvSpPr>
          <p:cNvPr id="3" name="Inhaltsplatzhalter 2">
            <a:extLst>
              <a:ext uri="{FF2B5EF4-FFF2-40B4-BE49-F238E27FC236}">
                <a16:creationId xmlns:a16="http://schemas.microsoft.com/office/drawing/2014/main" id="{20ED9A9E-C8A1-4973-B80C-38BFF55FE349}"/>
              </a:ext>
            </a:extLst>
          </p:cNvPr>
          <p:cNvSpPr>
            <a:spLocks noGrp="1"/>
          </p:cNvSpPr>
          <p:nvPr>
            <p:ph idx="1"/>
          </p:nvPr>
        </p:nvSpPr>
        <p:spPr>
          <a:xfrm>
            <a:off x="1139536" y="4566000"/>
            <a:ext cx="10411692" cy="1283094"/>
          </a:xfrm>
        </p:spPr>
        <p:txBody>
          <a:bodyPr>
            <a:normAutofit fontScale="85000" lnSpcReduction="20000"/>
          </a:bodyPr>
          <a:lstStyle/>
          <a:p>
            <a:r>
              <a:rPr lang="de-DE" dirty="0"/>
              <a:t>The Group </a:t>
            </a:r>
            <a:r>
              <a:rPr lang="de-DE" dirty="0" err="1"/>
              <a:t>effort</a:t>
            </a:r>
            <a:r>
              <a:rPr lang="de-DE" dirty="0"/>
              <a:t> </a:t>
            </a:r>
            <a:r>
              <a:rPr lang="de-DE" dirty="0" err="1"/>
              <a:t>started</a:t>
            </a:r>
            <a:br>
              <a:rPr lang="de-DE" dirty="0"/>
            </a:br>
            <a:r>
              <a:rPr lang="de-DE" dirty="0">
                <a:sym typeface="Wingdings" panose="05000000000000000000" pitchFamily="2" charset="2"/>
              </a:rPr>
              <a:t> </a:t>
            </a:r>
            <a:r>
              <a:rPr lang="de-DE" dirty="0"/>
              <a:t>essential </a:t>
            </a:r>
            <a:r>
              <a:rPr lang="de-DE" dirty="0" err="1"/>
              <a:t>to</a:t>
            </a:r>
            <a:r>
              <a:rPr lang="de-DE" dirty="0"/>
              <a:t> </a:t>
            </a:r>
            <a:r>
              <a:rPr lang="de-DE" dirty="0" err="1"/>
              <a:t>keep</a:t>
            </a:r>
            <a:r>
              <a:rPr lang="de-DE" dirty="0"/>
              <a:t> all stake holder </a:t>
            </a:r>
            <a:r>
              <a:rPr lang="de-DE" dirty="0" err="1"/>
              <a:t>together</a:t>
            </a:r>
            <a:endParaRPr lang="de-DE" dirty="0"/>
          </a:p>
          <a:p>
            <a:pPr lvl="1"/>
            <a:r>
              <a:rPr lang="de-DE" dirty="0"/>
              <a:t>The Tier-1 Manager and Network Administrator</a:t>
            </a:r>
          </a:p>
          <a:p>
            <a:pPr lvl="1"/>
            <a:r>
              <a:rPr lang="de-DE" dirty="0" err="1"/>
              <a:t>Géant</a:t>
            </a:r>
            <a:r>
              <a:rPr lang="de-DE" dirty="0"/>
              <a:t>/</a:t>
            </a:r>
            <a:r>
              <a:rPr lang="de-DE" dirty="0" err="1"/>
              <a:t>ESnet</a:t>
            </a:r>
            <a:r>
              <a:rPr lang="de-DE" dirty="0"/>
              <a:t> and all </a:t>
            </a:r>
            <a:r>
              <a:rPr lang="de-DE" dirty="0" err="1"/>
              <a:t>other</a:t>
            </a:r>
            <a:r>
              <a:rPr lang="de-DE" dirty="0"/>
              <a:t> NRENs</a:t>
            </a:r>
          </a:p>
        </p:txBody>
      </p:sp>
      <p:sp>
        <p:nvSpPr>
          <p:cNvPr id="9" name="Inhaltsplatzhalter 2">
            <a:extLst>
              <a:ext uri="{FF2B5EF4-FFF2-40B4-BE49-F238E27FC236}">
                <a16:creationId xmlns:a16="http://schemas.microsoft.com/office/drawing/2014/main" id="{1FFC68D3-B37C-4235-8AF1-24BAF5F9205D}"/>
              </a:ext>
            </a:extLst>
          </p:cNvPr>
          <p:cNvSpPr txBox="1">
            <a:spLocks/>
          </p:cNvSpPr>
          <p:nvPr/>
        </p:nvSpPr>
        <p:spPr>
          <a:xfrm>
            <a:off x="1139536" y="1518804"/>
            <a:ext cx="10411692" cy="2408117"/>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„T0/T1 Network Meeting“ – CERN  </a:t>
            </a:r>
            <a:r>
              <a:rPr lang="de-DE" dirty="0" err="1"/>
              <a:t>much</a:t>
            </a:r>
            <a:r>
              <a:rPr lang="de-DE" dirty="0"/>
              <a:t> </a:t>
            </a:r>
            <a:r>
              <a:rPr lang="de-DE" dirty="0" err="1"/>
              <a:t>bigger</a:t>
            </a:r>
            <a:r>
              <a:rPr lang="de-DE" dirty="0"/>
              <a:t> (39 </a:t>
            </a:r>
            <a:r>
              <a:rPr lang="de-DE" dirty="0" err="1"/>
              <a:t>people</a:t>
            </a:r>
            <a:r>
              <a:rPr lang="de-DE" dirty="0"/>
              <a:t>): </a:t>
            </a:r>
          </a:p>
          <a:p>
            <a:pPr lvl="2"/>
            <a:r>
              <a:rPr lang="de-DE" dirty="0"/>
              <a:t>of </a:t>
            </a:r>
            <a:r>
              <a:rPr lang="de-DE" dirty="0" err="1"/>
              <a:t>three</a:t>
            </a:r>
            <a:r>
              <a:rPr lang="de-DE" dirty="0"/>
              <a:t> </a:t>
            </a:r>
            <a:r>
              <a:rPr lang="de-DE" dirty="0" err="1"/>
              <a:t>Continents</a:t>
            </a:r>
            <a:r>
              <a:rPr lang="de-DE" dirty="0"/>
              <a:t>, </a:t>
            </a:r>
            <a:r>
              <a:rPr lang="de-DE" dirty="0" err="1"/>
              <a:t>nine</a:t>
            </a:r>
            <a:r>
              <a:rPr lang="de-DE" dirty="0"/>
              <a:t> Tier-1s and </a:t>
            </a:r>
            <a:r>
              <a:rPr lang="de-DE" dirty="0" err="1"/>
              <a:t>two</a:t>
            </a:r>
            <a:r>
              <a:rPr lang="de-DE" dirty="0"/>
              <a:t> Tier-2s, </a:t>
            </a:r>
            <a:r>
              <a:rPr lang="de-DE" dirty="0" err="1"/>
              <a:t>three</a:t>
            </a:r>
            <a:r>
              <a:rPr lang="de-DE" dirty="0"/>
              <a:t> </a:t>
            </a:r>
            <a:r>
              <a:rPr lang="de-DE" dirty="0" err="1"/>
              <a:t>experiment</a:t>
            </a:r>
            <a:r>
              <a:rPr lang="de-DE" dirty="0"/>
              <a:t> </a:t>
            </a:r>
            <a:r>
              <a:rPr lang="de-DE" dirty="0" err="1"/>
              <a:t>representatives</a:t>
            </a:r>
            <a:r>
              <a:rPr lang="de-DE" dirty="0"/>
              <a:t>, </a:t>
            </a:r>
            <a:r>
              <a:rPr lang="de-DE" dirty="0" err="1"/>
              <a:t>six</a:t>
            </a:r>
            <a:r>
              <a:rPr lang="de-DE" dirty="0"/>
              <a:t> NRENs</a:t>
            </a:r>
          </a:p>
          <a:p>
            <a:r>
              <a:rPr lang="en-US" dirty="0"/>
              <a:t>Topics:</a:t>
            </a:r>
          </a:p>
          <a:p>
            <a:pPr lvl="1"/>
            <a:r>
              <a:rPr lang="en-US" dirty="0"/>
              <a:t>Who pays for what ?</a:t>
            </a:r>
          </a:p>
          <a:p>
            <a:pPr lvl="1"/>
            <a:r>
              <a:rPr lang="en-US" dirty="0"/>
              <a:t>Who ensures the service – operations – evolution ? </a:t>
            </a:r>
          </a:p>
          <a:p>
            <a:pPr lvl="1"/>
            <a:r>
              <a:rPr lang="en-US" dirty="0"/>
              <a:t>Who ensures the funding – longevity ? </a:t>
            </a:r>
          </a:p>
          <a:p>
            <a:pPr lvl="1"/>
            <a:r>
              <a:rPr lang="en-US" dirty="0"/>
              <a:t>How to manage security, firewalling, especially at high speed (10Gb/sec)?</a:t>
            </a:r>
          </a:p>
          <a:p>
            <a:pPr lvl="1"/>
            <a:r>
              <a:rPr lang="de-DE" dirty="0"/>
              <a:t>Different </a:t>
            </a:r>
            <a:r>
              <a:rPr lang="de-DE" dirty="0" err="1"/>
              <a:t>working</a:t>
            </a:r>
            <a:r>
              <a:rPr lang="de-DE" dirty="0"/>
              <a:t> </a:t>
            </a:r>
            <a:r>
              <a:rPr lang="de-DE" dirty="0" err="1"/>
              <a:t>groups</a:t>
            </a:r>
            <a:r>
              <a:rPr lang="de-DE" dirty="0"/>
              <a:t> </a:t>
            </a:r>
            <a:r>
              <a:rPr lang="de-DE" dirty="0" err="1"/>
              <a:t>were</a:t>
            </a:r>
            <a:r>
              <a:rPr lang="de-DE" dirty="0"/>
              <a:t> </a:t>
            </a:r>
            <a:r>
              <a:rPr lang="de-DE" dirty="0" err="1"/>
              <a:t>built</a:t>
            </a:r>
            <a:r>
              <a:rPr lang="de-DE" dirty="0"/>
              <a:t>:   </a:t>
            </a:r>
          </a:p>
          <a:p>
            <a:pPr marL="914400" lvl="2" indent="0">
              <a:buFont typeface="Arial" panose="020B0604020202020204" pitchFamily="34" charset="0"/>
              <a:buNone/>
            </a:pPr>
            <a:endParaRPr lang="de-DE" dirty="0"/>
          </a:p>
        </p:txBody>
      </p:sp>
      <p:sp>
        <p:nvSpPr>
          <p:cNvPr id="10" name="Inhaltsplatzhalter 2">
            <a:extLst>
              <a:ext uri="{FF2B5EF4-FFF2-40B4-BE49-F238E27FC236}">
                <a16:creationId xmlns:a16="http://schemas.microsoft.com/office/drawing/2014/main" id="{7B2FABDC-11D0-4A7F-9505-AEF6D2AAED52}"/>
              </a:ext>
            </a:extLst>
          </p:cNvPr>
          <p:cNvSpPr txBox="1">
            <a:spLocks/>
          </p:cNvSpPr>
          <p:nvPr/>
        </p:nvSpPr>
        <p:spPr>
          <a:xfrm>
            <a:off x="1105416" y="3862313"/>
            <a:ext cx="3780483" cy="301240"/>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2"/>
            <a:r>
              <a:rPr lang="de-DE" b="1" dirty="0"/>
              <a:t>Architecture</a:t>
            </a:r>
            <a:r>
              <a:rPr lang="de-DE" dirty="0"/>
              <a:t> (Erik-Jan Bos)</a:t>
            </a:r>
          </a:p>
        </p:txBody>
      </p:sp>
      <p:sp>
        <p:nvSpPr>
          <p:cNvPr id="11" name="Inhaltsplatzhalter 2">
            <a:extLst>
              <a:ext uri="{FF2B5EF4-FFF2-40B4-BE49-F238E27FC236}">
                <a16:creationId xmlns:a16="http://schemas.microsoft.com/office/drawing/2014/main" id="{F98BB17F-3E94-4575-B27B-FB388C1CA99C}"/>
              </a:ext>
            </a:extLst>
          </p:cNvPr>
          <p:cNvSpPr txBox="1">
            <a:spLocks/>
          </p:cNvSpPr>
          <p:nvPr/>
        </p:nvSpPr>
        <p:spPr>
          <a:xfrm>
            <a:off x="1105416" y="4261201"/>
            <a:ext cx="5606129" cy="304799"/>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2"/>
            <a:r>
              <a:rPr lang="de-DE" b="1" dirty="0"/>
              <a:t>Operation</a:t>
            </a:r>
            <a:r>
              <a:rPr lang="de-DE" dirty="0"/>
              <a:t> (Roberto Sabatino, Mathieu </a:t>
            </a:r>
            <a:r>
              <a:rPr lang="de-DE" dirty="0" err="1"/>
              <a:t>Goutelle</a:t>
            </a:r>
            <a:r>
              <a:rPr lang="de-DE" dirty="0"/>
              <a:t>)</a:t>
            </a:r>
          </a:p>
        </p:txBody>
      </p:sp>
      <p:sp>
        <p:nvSpPr>
          <p:cNvPr id="12" name="Inhaltsplatzhalter 2">
            <a:extLst>
              <a:ext uri="{FF2B5EF4-FFF2-40B4-BE49-F238E27FC236}">
                <a16:creationId xmlns:a16="http://schemas.microsoft.com/office/drawing/2014/main" id="{4BE3AD67-8619-4F35-8895-7FEAC6235536}"/>
              </a:ext>
            </a:extLst>
          </p:cNvPr>
          <p:cNvSpPr txBox="1">
            <a:spLocks/>
          </p:cNvSpPr>
          <p:nvPr/>
        </p:nvSpPr>
        <p:spPr>
          <a:xfrm>
            <a:off x="5918577" y="3858754"/>
            <a:ext cx="3880567" cy="304799"/>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2"/>
            <a:r>
              <a:rPr lang="de-DE" b="1" dirty="0"/>
              <a:t>Security </a:t>
            </a:r>
            <a:r>
              <a:rPr lang="de-DE" dirty="0"/>
              <a:t>(Robin </a:t>
            </a:r>
            <a:r>
              <a:rPr lang="de-DE" dirty="0" err="1"/>
              <a:t>Tasker</a:t>
            </a:r>
            <a:r>
              <a:rPr lang="de-DE" dirty="0"/>
              <a:t>)</a:t>
            </a:r>
          </a:p>
        </p:txBody>
      </p:sp>
      <p:sp>
        <p:nvSpPr>
          <p:cNvPr id="13" name="Inhaltsplatzhalter 2">
            <a:extLst>
              <a:ext uri="{FF2B5EF4-FFF2-40B4-BE49-F238E27FC236}">
                <a16:creationId xmlns:a16="http://schemas.microsoft.com/office/drawing/2014/main" id="{69A4A70E-6AC2-4990-BAC4-CCF4807FE3C1}"/>
              </a:ext>
            </a:extLst>
          </p:cNvPr>
          <p:cNvSpPr txBox="1">
            <a:spLocks/>
          </p:cNvSpPr>
          <p:nvPr/>
        </p:nvSpPr>
        <p:spPr>
          <a:xfrm>
            <a:off x="5918577" y="4091754"/>
            <a:ext cx="4021543" cy="327398"/>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2"/>
            <a:r>
              <a:rPr lang="de-DE" b="1" dirty="0"/>
              <a:t>Monitoring</a:t>
            </a:r>
            <a:r>
              <a:rPr lang="de-DE" dirty="0"/>
              <a:t> (Shawn McKee) </a:t>
            </a:r>
          </a:p>
          <a:p>
            <a:pPr marL="914400" lvl="2" indent="0">
              <a:buFont typeface="Arial" panose="020B0604020202020204" pitchFamily="34" charset="0"/>
              <a:buNone/>
            </a:pPr>
            <a:endParaRPr lang="de-DE" dirty="0"/>
          </a:p>
        </p:txBody>
      </p:sp>
      <p:sp>
        <p:nvSpPr>
          <p:cNvPr id="14" name="Inhaltsplatzhalter 2">
            <a:extLst>
              <a:ext uri="{FF2B5EF4-FFF2-40B4-BE49-F238E27FC236}">
                <a16:creationId xmlns:a16="http://schemas.microsoft.com/office/drawing/2014/main" id="{DF4A88D2-6D17-4223-9EC8-53ABADF29076}"/>
              </a:ext>
            </a:extLst>
          </p:cNvPr>
          <p:cNvSpPr txBox="1">
            <a:spLocks/>
          </p:cNvSpPr>
          <p:nvPr/>
        </p:nvSpPr>
        <p:spPr>
          <a:xfrm>
            <a:off x="1105416" y="4051863"/>
            <a:ext cx="4092107" cy="304799"/>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2"/>
            <a:r>
              <a:rPr lang="de-DE" b="1" dirty="0"/>
              <a:t>IP Design </a:t>
            </a:r>
            <a:r>
              <a:rPr lang="de-DE" dirty="0"/>
              <a:t>(Edoardo Martelli)</a:t>
            </a:r>
          </a:p>
        </p:txBody>
      </p:sp>
      <p:sp>
        <p:nvSpPr>
          <p:cNvPr id="15" name="Inhaltsplatzhalter 2">
            <a:extLst>
              <a:ext uri="{FF2B5EF4-FFF2-40B4-BE49-F238E27FC236}">
                <a16:creationId xmlns:a16="http://schemas.microsoft.com/office/drawing/2014/main" id="{1FC0AEB8-55D9-48D0-8C2B-B4C8F0D35B2C}"/>
              </a:ext>
            </a:extLst>
          </p:cNvPr>
          <p:cNvSpPr txBox="1">
            <a:spLocks/>
          </p:cNvSpPr>
          <p:nvPr/>
        </p:nvSpPr>
        <p:spPr>
          <a:xfrm>
            <a:off x="1139536" y="5779739"/>
            <a:ext cx="10411692" cy="368665"/>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err="1"/>
              <a:t>During</a:t>
            </a:r>
            <a:r>
              <a:rPr lang="de-DE" dirty="0"/>
              <a:t> 2005 the </a:t>
            </a:r>
            <a:r>
              <a:rPr lang="de-DE" dirty="0" err="1"/>
              <a:t>abbreviation</a:t>
            </a:r>
            <a:r>
              <a:rPr lang="de-DE" dirty="0"/>
              <a:t> </a:t>
            </a:r>
            <a:r>
              <a:rPr lang="de-DE" b="1" dirty="0" err="1"/>
              <a:t>LHCO</a:t>
            </a:r>
            <a:r>
              <a:rPr lang="de-DE" dirty="0" err="1"/>
              <a:t>ptical</a:t>
            </a:r>
            <a:r>
              <a:rPr lang="de-DE" b="1" dirty="0" err="1"/>
              <a:t>P</a:t>
            </a:r>
            <a:r>
              <a:rPr lang="de-DE" dirty="0" err="1"/>
              <a:t>rivate</a:t>
            </a:r>
            <a:r>
              <a:rPr lang="de-DE" b="1" dirty="0" err="1"/>
              <a:t>N</a:t>
            </a:r>
            <a:r>
              <a:rPr lang="de-DE" dirty="0" err="1"/>
              <a:t>etwork</a:t>
            </a:r>
            <a:r>
              <a:rPr lang="de-DE" dirty="0"/>
              <a:t> was </a:t>
            </a:r>
            <a:r>
              <a:rPr lang="de-DE" dirty="0" err="1"/>
              <a:t>chosen</a:t>
            </a:r>
            <a:endParaRPr lang="de-DE" dirty="0"/>
          </a:p>
        </p:txBody>
      </p:sp>
    </p:spTree>
    <p:extLst>
      <p:ext uri="{BB962C8B-B14F-4D97-AF65-F5344CB8AC3E}">
        <p14:creationId xmlns:p14="http://schemas.microsoft.com/office/powerpoint/2010/main" val="727311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grpId="0" nodeType="afterEffect">
                                  <p:stCondLst>
                                    <p:cond delay="200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30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35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4000"/>
                            </p:stCondLst>
                            <p:childTnLst>
                              <p:par>
                                <p:cTn id="29" presetID="53" presetClass="entr" presetSubtype="16" fill="hold" grpId="0" nodeType="afterEffect">
                                  <p:stCondLst>
                                    <p:cond delay="200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3">
                                            <p:txEl>
                                              <p:pRg st="0" end="0"/>
                                            </p:txEl>
                                          </p:spTgt>
                                        </p:tgtEl>
                                        <p:attrNameLst>
                                          <p:attrName>style.visibility</p:attrName>
                                        </p:attrNameLst>
                                      </p:cBhvr>
                                      <p:to>
                                        <p:strVal val="visible"/>
                                      </p:to>
                                    </p:set>
                                    <p:anim calcmode="lin" valueType="num">
                                      <p:cBhvr>
                                        <p:cTn id="38"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39"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40" dur="500"/>
                                        <p:tgtEl>
                                          <p:spTgt spid="3">
                                            <p:txEl>
                                              <p:pRg st="0" end="0"/>
                                            </p:txEl>
                                          </p:spTgt>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 calcmode="lin" valueType="num">
                                      <p:cBhvr>
                                        <p:cTn id="4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45" dur="500"/>
                                        <p:tgtEl>
                                          <p:spTgt spid="3">
                                            <p:txEl>
                                              <p:pRg st="1" end="1"/>
                                            </p:txEl>
                                          </p:spTgt>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3">
                                            <p:txEl>
                                              <p:pRg st="2" end="2"/>
                                            </p:txEl>
                                          </p:spTgt>
                                        </p:tgtEl>
                                        <p:attrNameLst>
                                          <p:attrName>style.visibility</p:attrName>
                                        </p:attrNameLst>
                                      </p:cBhvr>
                                      <p:to>
                                        <p:strVal val="visible"/>
                                      </p:to>
                                    </p:set>
                                    <p:anim calcmode="lin" valueType="num">
                                      <p:cBhvr>
                                        <p:cTn id="4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49"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50" dur="500"/>
                                        <p:tgtEl>
                                          <p:spTgt spid="3">
                                            <p:txEl>
                                              <p:pRg st="2" end="2"/>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ppt_w</p:attrName>
                                        </p:attrNameLst>
                                      </p:cBhvr>
                                      <p:tavLst>
                                        <p:tav tm="0">
                                          <p:val>
                                            <p:fltVal val="0"/>
                                          </p:val>
                                        </p:tav>
                                        <p:tav tm="100000">
                                          <p:val>
                                            <p:strVal val="#ppt_w"/>
                                          </p:val>
                                        </p:tav>
                                      </p:tavLst>
                                    </p:anim>
                                    <p:anim calcmode="lin" valueType="num">
                                      <p:cBhvr>
                                        <p:cTn id="56" dur="500" fill="hold"/>
                                        <p:tgtEl>
                                          <p:spTgt spid="15"/>
                                        </p:tgtEl>
                                        <p:attrNameLst>
                                          <p:attrName>ppt_h</p:attrName>
                                        </p:attrNameLst>
                                      </p:cBhvr>
                                      <p:tavLst>
                                        <p:tav tm="0">
                                          <p:val>
                                            <p:fltVal val="0"/>
                                          </p:val>
                                        </p:tav>
                                        <p:tav tm="100000">
                                          <p:val>
                                            <p:strVal val="#ppt_h"/>
                                          </p:val>
                                        </p:tav>
                                      </p:tavLst>
                                    </p:anim>
                                    <p:animEffect transition="in" filter="fade">
                                      <p:cBhvr>
                                        <p:cTn id="5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p:bldP spid="11" grpId="0"/>
      <p:bldP spid="12" grpId="0"/>
      <p:bldP spid="13"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EEE31C-AF91-4EFB-93A4-C70AAA9B11E2}"/>
              </a:ext>
            </a:extLst>
          </p:cNvPr>
          <p:cNvSpPr>
            <a:spLocks noGrp="1"/>
          </p:cNvSpPr>
          <p:nvPr>
            <p:ph type="title"/>
          </p:nvPr>
        </p:nvSpPr>
        <p:spPr>
          <a:xfrm>
            <a:off x="838200" y="365125"/>
            <a:ext cx="5504122" cy="1325563"/>
          </a:xfrm>
        </p:spPr>
        <p:txBody>
          <a:bodyPr/>
          <a:lstStyle/>
          <a:p>
            <a:r>
              <a:rPr lang="de-DE" dirty="0"/>
              <a:t>layer-2 </a:t>
            </a:r>
            <a:r>
              <a:rPr lang="de-DE" dirty="0" err="1"/>
              <a:t>approach</a:t>
            </a:r>
            <a:endParaRPr lang="en-US" dirty="0"/>
          </a:p>
        </p:txBody>
      </p:sp>
      <p:sp>
        <p:nvSpPr>
          <p:cNvPr id="3" name="Inhaltsplatzhalter 2">
            <a:extLst>
              <a:ext uri="{FF2B5EF4-FFF2-40B4-BE49-F238E27FC236}">
                <a16:creationId xmlns:a16="http://schemas.microsoft.com/office/drawing/2014/main" id="{84E7F870-D3BB-4899-B7E7-3985D39F5BA2}"/>
              </a:ext>
            </a:extLst>
          </p:cNvPr>
          <p:cNvSpPr>
            <a:spLocks noGrp="1"/>
          </p:cNvSpPr>
          <p:nvPr>
            <p:ph idx="1"/>
          </p:nvPr>
        </p:nvSpPr>
        <p:spPr>
          <a:xfrm>
            <a:off x="6733229" y="1773132"/>
            <a:ext cx="4170649" cy="571735"/>
          </a:xfrm>
        </p:spPr>
        <p:txBody>
          <a:bodyPr>
            <a:normAutofit fontScale="70000" lnSpcReduction="20000"/>
          </a:bodyPr>
          <a:lstStyle/>
          <a:p>
            <a:pPr marL="0" indent="0">
              <a:buNone/>
            </a:pPr>
            <a:r>
              <a:rPr lang="de-DE" dirty="0"/>
              <a:t>Next </a:t>
            </a:r>
            <a:r>
              <a:rPr lang="de-DE" dirty="0" err="1"/>
              <a:t>step</a:t>
            </a:r>
            <a:r>
              <a:rPr lang="de-DE" dirty="0"/>
              <a:t> of a </a:t>
            </a:r>
            <a:r>
              <a:rPr lang="de-DE" dirty="0" err="1"/>
              <a:t>triangle</a:t>
            </a:r>
            <a:r>
              <a:rPr lang="de-DE" dirty="0"/>
              <a:t> between CNAF (Bologna) KIT (Karlsruhe) and CERN</a:t>
            </a:r>
            <a:endParaRPr lang="en-US" dirty="0"/>
          </a:p>
        </p:txBody>
      </p:sp>
      <p:sp>
        <p:nvSpPr>
          <p:cNvPr id="8" name="Inhaltsplatzhalter 2">
            <a:extLst>
              <a:ext uri="{FF2B5EF4-FFF2-40B4-BE49-F238E27FC236}">
                <a16:creationId xmlns:a16="http://schemas.microsoft.com/office/drawing/2014/main" id="{AE87E76C-EC95-4E48-8705-B4795CB16A8D}"/>
              </a:ext>
            </a:extLst>
          </p:cNvPr>
          <p:cNvSpPr txBox="1">
            <a:spLocks/>
          </p:cNvSpPr>
          <p:nvPr/>
        </p:nvSpPr>
        <p:spPr>
          <a:xfrm>
            <a:off x="1106137" y="3583487"/>
            <a:ext cx="4036989" cy="2033749"/>
          </a:xfrm>
          <a:prstGeom prst="rect">
            <a:avLst/>
          </a:prstGeom>
          <a:solidFill>
            <a:schemeClr val="bg1"/>
          </a:solidFill>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dirty="0"/>
              <a:t>The MPLS-Layer-2-VPN </a:t>
            </a:r>
            <a:r>
              <a:rPr lang="de-DE" dirty="0" err="1"/>
              <a:t>approach</a:t>
            </a:r>
            <a:r>
              <a:rPr lang="de-DE" dirty="0"/>
              <a:t> was </a:t>
            </a:r>
            <a:r>
              <a:rPr lang="de-DE" dirty="0" err="1"/>
              <a:t>successfully</a:t>
            </a:r>
            <a:r>
              <a:rPr lang="de-DE" dirty="0"/>
              <a:t> </a:t>
            </a:r>
            <a:r>
              <a:rPr lang="de-DE" dirty="0" err="1"/>
              <a:t>deployed</a:t>
            </a:r>
            <a:r>
              <a:rPr lang="de-DE" dirty="0"/>
              <a:t> but </a:t>
            </a:r>
            <a:r>
              <a:rPr lang="de-DE" dirty="0" err="1"/>
              <a:t>dropped</a:t>
            </a:r>
            <a:endParaRPr lang="en-US" dirty="0"/>
          </a:p>
          <a:p>
            <a:r>
              <a:rPr lang="de-DE" dirty="0" err="1"/>
              <a:t>scalability</a:t>
            </a:r>
            <a:r>
              <a:rPr lang="de-DE" dirty="0"/>
              <a:t> </a:t>
            </a:r>
            <a:r>
              <a:rPr lang="de-DE" dirty="0" err="1"/>
              <a:t>issues</a:t>
            </a:r>
            <a:r>
              <a:rPr lang="de-DE" dirty="0"/>
              <a:t> </a:t>
            </a:r>
          </a:p>
          <a:p>
            <a:r>
              <a:rPr lang="de-DE" dirty="0"/>
              <a:t>the </a:t>
            </a:r>
            <a:r>
              <a:rPr lang="de-DE" dirty="0" err="1"/>
              <a:t>difficulty</a:t>
            </a:r>
            <a:r>
              <a:rPr lang="de-DE" dirty="0"/>
              <a:t> </a:t>
            </a:r>
            <a:r>
              <a:rPr lang="de-DE" dirty="0" err="1"/>
              <a:t>to</a:t>
            </a:r>
            <a:r>
              <a:rPr lang="de-DE" dirty="0"/>
              <a:t> deploy </a:t>
            </a:r>
            <a:r>
              <a:rPr lang="de-DE" dirty="0" err="1"/>
              <a:t>cross</a:t>
            </a:r>
            <a:r>
              <a:rPr lang="de-DE" dirty="0"/>
              <a:t> </a:t>
            </a:r>
            <a:r>
              <a:rPr lang="de-DE" dirty="0" err="1"/>
              <a:t>multidomain</a:t>
            </a:r>
            <a:r>
              <a:rPr lang="de-DE" dirty="0"/>
              <a:t> layer-2 </a:t>
            </a:r>
            <a:r>
              <a:rPr lang="de-DE" dirty="0" err="1"/>
              <a:t>circuits</a:t>
            </a:r>
            <a:r>
              <a:rPr lang="de-DE" dirty="0"/>
              <a:t> at </a:t>
            </a:r>
            <a:r>
              <a:rPr lang="de-DE" dirty="0" err="1"/>
              <a:t>that</a:t>
            </a:r>
            <a:r>
              <a:rPr lang="de-DE" dirty="0"/>
              <a:t> time</a:t>
            </a:r>
          </a:p>
        </p:txBody>
      </p:sp>
      <p:grpSp>
        <p:nvGrpSpPr>
          <p:cNvPr id="25" name="Gruppieren 24">
            <a:extLst>
              <a:ext uri="{FF2B5EF4-FFF2-40B4-BE49-F238E27FC236}">
                <a16:creationId xmlns:a16="http://schemas.microsoft.com/office/drawing/2014/main" id="{8A0186CD-1E19-479A-9ABD-BCF384E9CA53}"/>
              </a:ext>
            </a:extLst>
          </p:cNvPr>
          <p:cNvGrpSpPr/>
          <p:nvPr/>
        </p:nvGrpSpPr>
        <p:grpSpPr>
          <a:xfrm>
            <a:off x="6733229" y="517423"/>
            <a:ext cx="2190625" cy="1316816"/>
            <a:chOff x="4677317" y="388568"/>
            <a:chExt cx="2190625" cy="1316816"/>
          </a:xfrm>
        </p:grpSpPr>
        <p:grpSp>
          <p:nvGrpSpPr>
            <p:cNvPr id="18" name="Gruppieren 17">
              <a:extLst>
                <a:ext uri="{FF2B5EF4-FFF2-40B4-BE49-F238E27FC236}">
                  <a16:creationId xmlns:a16="http://schemas.microsoft.com/office/drawing/2014/main" id="{20F1BEF4-5FEE-4D0E-9D7D-EE1A7395704E}"/>
                </a:ext>
              </a:extLst>
            </p:cNvPr>
            <p:cNvGrpSpPr/>
            <p:nvPr/>
          </p:nvGrpSpPr>
          <p:grpSpPr>
            <a:xfrm rot="507224">
              <a:off x="5067455" y="671591"/>
              <a:ext cx="1277213" cy="838629"/>
              <a:chOff x="5060670" y="763398"/>
              <a:chExt cx="1277213" cy="750815"/>
            </a:xfrm>
          </p:grpSpPr>
          <p:cxnSp>
            <p:nvCxnSpPr>
              <p:cNvPr id="10" name="Gerader Verbinder 9">
                <a:extLst>
                  <a:ext uri="{FF2B5EF4-FFF2-40B4-BE49-F238E27FC236}">
                    <a16:creationId xmlns:a16="http://schemas.microsoft.com/office/drawing/2014/main" id="{59E0A57A-C5C1-4D2C-BBB8-C0D015EE34F0}"/>
                  </a:ext>
                </a:extLst>
              </p:cNvPr>
              <p:cNvCxnSpPr/>
              <p:nvPr/>
            </p:nvCxnSpPr>
            <p:spPr>
              <a:xfrm>
                <a:off x="5599651" y="763398"/>
                <a:ext cx="738232" cy="5914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Gerader Verbinder 10">
                <a:extLst>
                  <a:ext uri="{FF2B5EF4-FFF2-40B4-BE49-F238E27FC236}">
                    <a16:creationId xmlns:a16="http://schemas.microsoft.com/office/drawing/2014/main" id="{3DE6EB5E-DB26-4165-9CCD-FD730C45D265}"/>
                  </a:ext>
                </a:extLst>
              </p:cNvPr>
              <p:cNvCxnSpPr>
                <a:cxnSpLocks/>
              </p:cNvCxnSpPr>
              <p:nvPr/>
            </p:nvCxnSpPr>
            <p:spPr>
              <a:xfrm rot="21092776" flipH="1">
                <a:off x="5060670" y="803232"/>
                <a:ext cx="592412" cy="683109"/>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Gerader Verbinder 14">
                <a:extLst>
                  <a:ext uri="{FF2B5EF4-FFF2-40B4-BE49-F238E27FC236}">
                    <a16:creationId xmlns:a16="http://schemas.microsoft.com/office/drawing/2014/main" id="{1EA5176D-518E-4E82-9544-925BCCCFDBD7}"/>
                  </a:ext>
                </a:extLst>
              </p:cNvPr>
              <p:cNvCxnSpPr>
                <a:cxnSpLocks/>
              </p:cNvCxnSpPr>
              <p:nvPr/>
            </p:nvCxnSpPr>
            <p:spPr>
              <a:xfrm flipH="1">
                <a:off x="5121479" y="1354822"/>
                <a:ext cx="1216404" cy="159391"/>
              </a:xfrm>
              <a:prstGeom prst="line">
                <a:avLst/>
              </a:prstGeom>
            </p:spPr>
            <p:style>
              <a:lnRef idx="1">
                <a:schemeClr val="accent1"/>
              </a:lnRef>
              <a:fillRef idx="0">
                <a:schemeClr val="accent1"/>
              </a:fillRef>
              <a:effectRef idx="0">
                <a:schemeClr val="accent1"/>
              </a:effectRef>
              <a:fontRef idx="minor">
                <a:schemeClr val="tx1"/>
              </a:fontRef>
            </p:style>
          </p:cxnSp>
        </p:grpSp>
        <p:sp>
          <p:nvSpPr>
            <p:cNvPr id="20" name="Textfeld 19">
              <a:extLst>
                <a:ext uri="{FF2B5EF4-FFF2-40B4-BE49-F238E27FC236}">
                  <a16:creationId xmlns:a16="http://schemas.microsoft.com/office/drawing/2014/main" id="{ECF8D7F8-1AC8-499A-A7A1-30DBE9D24EA9}"/>
                </a:ext>
              </a:extLst>
            </p:cNvPr>
            <p:cNvSpPr txBox="1"/>
            <p:nvPr/>
          </p:nvSpPr>
          <p:spPr>
            <a:xfrm>
              <a:off x="5282239" y="388568"/>
              <a:ext cx="694421" cy="369332"/>
            </a:xfrm>
            <a:prstGeom prst="rect">
              <a:avLst/>
            </a:prstGeom>
            <a:noFill/>
          </p:spPr>
          <p:txBody>
            <a:bodyPr wrap="none" rtlCol="0">
              <a:spAutoFit/>
            </a:bodyPr>
            <a:lstStyle/>
            <a:p>
              <a:r>
                <a:rPr lang="de-DE" dirty="0"/>
                <a:t>CERN</a:t>
              </a:r>
              <a:endParaRPr lang="en-US" dirty="0"/>
            </a:p>
          </p:txBody>
        </p:sp>
        <p:sp>
          <p:nvSpPr>
            <p:cNvPr id="21" name="Textfeld 20">
              <a:extLst>
                <a:ext uri="{FF2B5EF4-FFF2-40B4-BE49-F238E27FC236}">
                  <a16:creationId xmlns:a16="http://schemas.microsoft.com/office/drawing/2014/main" id="{5DE8A5A7-F35A-4EE1-83A3-57ABD9507621}"/>
                </a:ext>
              </a:extLst>
            </p:cNvPr>
            <p:cNvSpPr txBox="1"/>
            <p:nvPr/>
          </p:nvSpPr>
          <p:spPr>
            <a:xfrm>
              <a:off x="4677317" y="1318694"/>
              <a:ext cx="474810" cy="369332"/>
            </a:xfrm>
            <a:prstGeom prst="rect">
              <a:avLst/>
            </a:prstGeom>
            <a:noFill/>
          </p:spPr>
          <p:txBody>
            <a:bodyPr wrap="none" rtlCol="0">
              <a:spAutoFit/>
            </a:bodyPr>
            <a:lstStyle/>
            <a:p>
              <a:r>
                <a:rPr lang="de-DE" dirty="0"/>
                <a:t>KIT</a:t>
              </a:r>
              <a:endParaRPr lang="en-US" dirty="0"/>
            </a:p>
          </p:txBody>
        </p:sp>
        <p:sp>
          <p:nvSpPr>
            <p:cNvPr id="22" name="Textfeld 21">
              <a:extLst>
                <a:ext uri="{FF2B5EF4-FFF2-40B4-BE49-F238E27FC236}">
                  <a16:creationId xmlns:a16="http://schemas.microsoft.com/office/drawing/2014/main" id="{BBAB3908-C0F7-4082-A689-27761302BE36}"/>
                </a:ext>
              </a:extLst>
            </p:cNvPr>
            <p:cNvSpPr txBox="1"/>
            <p:nvPr/>
          </p:nvSpPr>
          <p:spPr>
            <a:xfrm>
              <a:off x="6171918" y="1336052"/>
              <a:ext cx="696024" cy="369332"/>
            </a:xfrm>
            <a:prstGeom prst="rect">
              <a:avLst/>
            </a:prstGeom>
            <a:noFill/>
          </p:spPr>
          <p:txBody>
            <a:bodyPr wrap="none" rtlCol="0">
              <a:spAutoFit/>
            </a:bodyPr>
            <a:lstStyle/>
            <a:p>
              <a:r>
                <a:rPr lang="de-DE" dirty="0"/>
                <a:t>CNAF</a:t>
              </a:r>
              <a:endParaRPr lang="en-US" dirty="0"/>
            </a:p>
          </p:txBody>
        </p:sp>
        <p:sp>
          <p:nvSpPr>
            <p:cNvPr id="23" name="Textfeld 22">
              <a:extLst>
                <a:ext uri="{FF2B5EF4-FFF2-40B4-BE49-F238E27FC236}">
                  <a16:creationId xmlns:a16="http://schemas.microsoft.com/office/drawing/2014/main" id="{DDDDA457-8B6D-4DEC-A91E-3E28E209C65B}"/>
                </a:ext>
              </a:extLst>
            </p:cNvPr>
            <p:cNvSpPr txBox="1"/>
            <p:nvPr/>
          </p:nvSpPr>
          <p:spPr>
            <a:xfrm>
              <a:off x="5137415" y="1356042"/>
              <a:ext cx="1102481" cy="307777"/>
            </a:xfrm>
            <a:prstGeom prst="rect">
              <a:avLst/>
            </a:prstGeom>
            <a:noFill/>
          </p:spPr>
          <p:txBody>
            <a:bodyPr wrap="none" rtlCol="0">
              <a:spAutoFit/>
            </a:bodyPr>
            <a:lstStyle/>
            <a:p>
              <a:r>
                <a:rPr lang="de-DE" sz="1400" b="1" dirty="0">
                  <a:sym typeface="Wingdings" panose="05000000000000000000" pitchFamily="2" charset="2"/>
                </a:rPr>
                <a:t> </a:t>
              </a:r>
              <a:r>
                <a:rPr lang="de-DE" sz="1400" b="1" dirty="0">
                  <a:solidFill>
                    <a:srgbClr val="FF0000"/>
                  </a:solidFill>
                </a:rPr>
                <a:t>Karbol</a:t>
              </a:r>
              <a:r>
                <a:rPr lang="de-DE" sz="1400" b="1" dirty="0"/>
                <a:t> </a:t>
              </a:r>
              <a:r>
                <a:rPr lang="de-DE" sz="1400" b="1" dirty="0">
                  <a:sym typeface="Wingdings" panose="05000000000000000000" pitchFamily="2" charset="2"/>
                </a:rPr>
                <a:t></a:t>
              </a:r>
              <a:endParaRPr lang="en-US" sz="1400" b="1" dirty="0"/>
            </a:p>
          </p:txBody>
        </p:sp>
        <p:sp>
          <p:nvSpPr>
            <p:cNvPr id="24" name="Textfeld 23">
              <a:extLst>
                <a:ext uri="{FF2B5EF4-FFF2-40B4-BE49-F238E27FC236}">
                  <a16:creationId xmlns:a16="http://schemas.microsoft.com/office/drawing/2014/main" id="{7606B8D4-4F90-4943-A538-52899F1CBEC7}"/>
                </a:ext>
              </a:extLst>
            </p:cNvPr>
            <p:cNvSpPr txBox="1"/>
            <p:nvPr/>
          </p:nvSpPr>
          <p:spPr>
            <a:xfrm rot="2866920">
              <a:off x="5539407" y="908308"/>
              <a:ext cx="1243802" cy="307777"/>
            </a:xfrm>
            <a:prstGeom prst="rect">
              <a:avLst/>
            </a:prstGeom>
            <a:noFill/>
          </p:spPr>
          <p:txBody>
            <a:bodyPr wrap="none" rtlCol="0">
              <a:spAutoFit/>
            </a:bodyPr>
            <a:lstStyle/>
            <a:p>
              <a:r>
                <a:rPr lang="de-DE" sz="1400" b="1" dirty="0">
                  <a:sym typeface="Wingdings" panose="05000000000000000000" pitchFamily="2" charset="2"/>
                </a:rPr>
                <a:t> </a:t>
              </a:r>
              <a:r>
                <a:rPr lang="de-DE" sz="1400" b="1" dirty="0" err="1">
                  <a:solidFill>
                    <a:srgbClr val="FF0000"/>
                  </a:solidFill>
                  <a:sym typeface="Wingdings" panose="05000000000000000000" pitchFamily="2" charset="2"/>
                </a:rPr>
                <a:t>dataTAG</a:t>
              </a:r>
              <a:r>
                <a:rPr lang="de-DE" sz="1400" b="1" dirty="0"/>
                <a:t> </a:t>
              </a:r>
              <a:r>
                <a:rPr lang="de-DE" sz="1400" b="1" dirty="0">
                  <a:sym typeface="Wingdings" panose="05000000000000000000" pitchFamily="2" charset="2"/>
                </a:rPr>
                <a:t></a:t>
              </a:r>
              <a:endParaRPr lang="en-US" sz="1400" b="1" dirty="0"/>
            </a:p>
          </p:txBody>
        </p:sp>
      </p:grpSp>
      <p:grpSp>
        <p:nvGrpSpPr>
          <p:cNvPr id="32" name="Gruppieren 31">
            <a:extLst>
              <a:ext uri="{FF2B5EF4-FFF2-40B4-BE49-F238E27FC236}">
                <a16:creationId xmlns:a16="http://schemas.microsoft.com/office/drawing/2014/main" id="{3BE115DC-9DC2-49BC-9074-4A2E02045B63}"/>
              </a:ext>
            </a:extLst>
          </p:cNvPr>
          <p:cNvGrpSpPr/>
          <p:nvPr/>
        </p:nvGrpSpPr>
        <p:grpSpPr>
          <a:xfrm>
            <a:off x="6017154" y="5032463"/>
            <a:ext cx="3993682" cy="1453759"/>
            <a:chOff x="5853154" y="5295855"/>
            <a:chExt cx="3993682" cy="1453759"/>
          </a:xfrm>
        </p:grpSpPr>
        <p:sp>
          <p:nvSpPr>
            <p:cNvPr id="19" name="Textfeld 18">
              <a:extLst>
                <a:ext uri="{FF2B5EF4-FFF2-40B4-BE49-F238E27FC236}">
                  <a16:creationId xmlns:a16="http://schemas.microsoft.com/office/drawing/2014/main" id="{79615720-FD9C-4A01-BAA3-DAD9CDD9C906}"/>
                </a:ext>
              </a:extLst>
            </p:cNvPr>
            <p:cNvSpPr txBox="1"/>
            <p:nvPr/>
          </p:nvSpPr>
          <p:spPr>
            <a:xfrm>
              <a:off x="7047565" y="5295855"/>
              <a:ext cx="1483932" cy="584775"/>
            </a:xfrm>
            <a:prstGeom prst="rect">
              <a:avLst/>
            </a:prstGeom>
            <a:noFill/>
          </p:spPr>
          <p:txBody>
            <a:bodyPr wrap="none" rtlCol="0">
              <a:spAutoFit/>
            </a:bodyPr>
            <a:lstStyle/>
            <a:p>
              <a:r>
                <a:rPr lang="en-US" sz="3200" dirty="0" err="1"/>
                <a:t>dataTag</a:t>
              </a:r>
              <a:endParaRPr lang="en-US" sz="3200" dirty="0"/>
            </a:p>
          </p:txBody>
        </p:sp>
        <p:sp>
          <p:nvSpPr>
            <p:cNvPr id="7" name="Ellipse 6">
              <a:extLst>
                <a:ext uri="{FF2B5EF4-FFF2-40B4-BE49-F238E27FC236}">
                  <a16:creationId xmlns:a16="http://schemas.microsoft.com/office/drawing/2014/main" id="{17FC677B-BE1C-4FA4-9A50-02629C3CEC1C}"/>
                </a:ext>
              </a:extLst>
            </p:cNvPr>
            <p:cNvSpPr/>
            <p:nvPr/>
          </p:nvSpPr>
          <p:spPr>
            <a:xfrm>
              <a:off x="6807696" y="5880630"/>
              <a:ext cx="2307981" cy="8001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feld 8">
              <a:extLst>
                <a:ext uri="{FF2B5EF4-FFF2-40B4-BE49-F238E27FC236}">
                  <a16:creationId xmlns:a16="http://schemas.microsoft.com/office/drawing/2014/main" id="{E2A2CF87-1938-45AB-85CE-562CB3CF2241}"/>
                </a:ext>
              </a:extLst>
            </p:cNvPr>
            <p:cNvSpPr txBox="1"/>
            <p:nvPr/>
          </p:nvSpPr>
          <p:spPr>
            <a:xfrm>
              <a:off x="7639646" y="6380282"/>
              <a:ext cx="753220" cy="369332"/>
            </a:xfrm>
            <a:prstGeom prst="rect">
              <a:avLst/>
            </a:prstGeom>
            <a:noFill/>
          </p:spPr>
          <p:txBody>
            <a:bodyPr wrap="none" rtlCol="0">
              <a:spAutoFit/>
            </a:bodyPr>
            <a:lstStyle/>
            <a:p>
              <a:r>
                <a:rPr lang="en-US" dirty="0" err="1"/>
                <a:t>Géant</a:t>
              </a:r>
              <a:endParaRPr lang="en-US" dirty="0"/>
            </a:p>
          </p:txBody>
        </p:sp>
        <p:sp>
          <p:nvSpPr>
            <p:cNvPr id="12" name="Rechteck 11">
              <a:extLst>
                <a:ext uri="{FF2B5EF4-FFF2-40B4-BE49-F238E27FC236}">
                  <a16:creationId xmlns:a16="http://schemas.microsoft.com/office/drawing/2014/main" id="{3E1C6EE8-2699-4B1B-A376-86F6B98F5146}"/>
                </a:ext>
              </a:extLst>
            </p:cNvPr>
            <p:cNvSpPr/>
            <p:nvPr/>
          </p:nvSpPr>
          <p:spPr>
            <a:xfrm>
              <a:off x="7047565" y="6091904"/>
              <a:ext cx="365619" cy="3735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feld 12">
              <a:extLst>
                <a:ext uri="{FF2B5EF4-FFF2-40B4-BE49-F238E27FC236}">
                  <a16:creationId xmlns:a16="http://schemas.microsoft.com/office/drawing/2014/main" id="{DD41F019-37FE-4C0A-856F-D667D2D071E5}"/>
                </a:ext>
              </a:extLst>
            </p:cNvPr>
            <p:cNvSpPr txBox="1"/>
            <p:nvPr/>
          </p:nvSpPr>
          <p:spPr>
            <a:xfrm>
              <a:off x="7001786" y="6269862"/>
              <a:ext cx="457176" cy="246221"/>
            </a:xfrm>
            <a:prstGeom prst="rect">
              <a:avLst/>
            </a:prstGeom>
            <a:noFill/>
          </p:spPr>
          <p:txBody>
            <a:bodyPr wrap="none" rtlCol="0">
              <a:spAutoFit/>
            </a:bodyPr>
            <a:lstStyle/>
            <a:p>
              <a:r>
                <a:rPr lang="en-US" sz="1000" dirty="0"/>
                <a:t>CCC2</a:t>
              </a:r>
            </a:p>
          </p:txBody>
        </p:sp>
        <p:sp>
          <p:nvSpPr>
            <p:cNvPr id="26" name="Rechteck 25">
              <a:extLst>
                <a:ext uri="{FF2B5EF4-FFF2-40B4-BE49-F238E27FC236}">
                  <a16:creationId xmlns:a16="http://schemas.microsoft.com/office/drawing/2014/main" id="{03C4B384-C90C-439F-B81F-58A02F89C831}"/>
                </a:ext>
              </a:extLst>
            </p:cNvPr>
            <p:cNvSpPr/>
            <p:nvPr/>
          </p:nvSpPr>
          <p:spPr>
            <a:xfrm>
              <a:off x="8446568" y="6119374"/>
              <a:ext cx="365619" cy="3735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feld 26">
              <a:extLst>
                <a:ext uri="{FF2B5EF4-FFF2-40B4-BE49-F238E27FC236}">
                  <a16:creationId xmlns:a16="http://schemas.microsoft.com/office/drawing/2014/main" id="{BF87FEB7-1C9F-4A51-B94D-3A926BBF4476}"/>
                </a:ext>
              </a:extLst>
            </p:cNvPr>
            <p:cNvSpPr txBox="1"/>
            <p:nvPr/>
          </p:nvSpPr>
          <p:spPr>
            <a:xfrm>
              <a:off x="8400789" y="6297332"/>
              <a:ext cx="457176" cy="246221"/>
            </a:xfrm>
            <a:prstGeom prst="rect">
              <a:avLst/>
            </a:prstGeom>
            <a:noFill/>
          </p:spPr>
          <p:txBody>
            <a:bodyPr wrap="none" rtlCol="0">
              <a:spAutoFit/>
            </a:bodyPr>
            <a:lstStyle/>
            <a:p>
              <a:r>
                <a:rPr lang="en-US" sz="1000" dirty="0"/>
                <a:t>CCC1</a:t>
              </a:r>
            </a:p>
          </p:txBody>
        </p:sp>
        <p:cxnSp>
          <p:nvCxnSpPr>
            <p:cNvPr id="16" name="Gerade Verbindung mit Pfeil 15">
              <a:extLst>
                <a:ext uri="{FF2B5EF4-FFF2-40B4-BE49-F238E27FC236}">
                  <a16:creationId xmlns:a16="http://schemas.microsoft.com/office/drawing/2014/main" id="{0F689A4D-79BF-4D92-B274-0DF0FA4A493A}"/>
                </a:ext>
              </a:extLst>
            </p:cNvPr>
            <p:cNvCxnSpPr/>
            <p:nvPr/>
          </p:nvCxnSpPr>
          <p:spPr>
            <a:xfrm>
              <a:off x="7319596" y="6163408"/>
              <a:ext cx="124877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Gerade Verbindung mit Pfeil 27">
              <a:extLst>
                <a:ext uri="{FF2B5EF4-FFF2-40B4-BE49-F238E27FC236}">
                  <a16:creationId xmlns:a16="http://schemas.microsoft.com/office/drawing/2014/main" id="{4554E569-D408-45AD-9165-77DF8814E0E5}"/>
                </a:ext>
              </a:extLst>
            </p:cNvPr>
            <p:cNvCxnSpPr>
              <a:cxnSpLocks/>
            </p:cNvCxnSpPr>
            <p:nvPr/>
          </p:nvCxnSpPr>
          <p:spPr>
            <a:xfrm flipH="1">
              <a:off x="7309502" y="6269862"/>
              <a:ext cx="12161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feld 29">
              <a:extLst>
                <a:ext uri="{FF2B5EF4-FFF2-40B4-BE49-F238E27FC236}">
                  <a16:creationId xmlns:a16="http://schemas.microsoft.com/office/drawing/2014/main" id="{65E1E153-7001-4020-BE6D-A3150F2ED245}"/>
                </a:ext>
              </a:extLst>
            </p:cNvPr>
            <p:cNvSpPr txBox="1"/>
            <p:nvPr/>
          </p:nvSpPr>
          <p:spPr>
            <a:xfrm>
              <a:off x="7737802" y="5987083"/>
              <a:ext cx="429926" cy="246221"/>
            </a:xfrm>
            <a:prstGeom prst="rect">
              <a:avLst/>
            </a:prstGeom>
            <a:noFill/>
          </p:spPr>
          <p:txBody>
            <a:bodyPr wrap="none" rtlCol="0">
              <a:spAutoFit/>
            </a:bodyPr>
            <a:lstStyle/>
            <a:p>
              <a:r>
                <a:rPr lang="en-US" sz="1000" dirty="0"/>
                <a:t>LSP1</a:t>
              </a:r>
            </a:p>
          </p:txBody>
        </p:sp>
        <p:sp>
          <p:nvSpPr>
            <p:cNvPr id="31" name="Textfeld 30">
              <a:extLst>
                <a:ext uri="{FF2B5EF4-FFF2-40B4-BE49-F238E27FC236}">
                  <a16:creationId xmlns:a16="http://schemas.microsoft.com/office/drawing/2014/main" id="{296393BA-9698-406A-B6D2-22B1962EB651}"/>
                </a:ext>
              </a:extLst>
            </p:cNvPr>
            <p:cNvSpPr txBox="1"/>
            <p:nvPr/>
          </p:nvSpPr>
          <p:spPr>
            <a:xfrm>
              <a:off x="7737802" y="6233304"/>
              <a:ext cx="429926" cy="246221"/>
            </a:xfrm>
            <a:prstGeom prst="rect">
              <a:avLst/>
            </a:prstGeom>
            <a:noFill/>
          </p:spPr>
          <p:txBody>
            <a:bodyPr wrap="none" rtlCol="0">
              <a:spAutoFit/>
            </a:bodyPr>
            <a:lstStyle/>
            <a:p>
              <a:r>
                <a:rPr lang="en-US" sz="1000" dirty="0"/>
                <a:t>LSP2</a:t>
              </a:r>
            </a:p>
          </p:txBody>
        </p:sp>
        <p:cxnSp>
          <p:nvCxnSpPr>
            <p:cNvPr id="33" name="Gerader Verbinder 32">
              <a:extLst>
                <a:ext uri="{FF2B5EF4-FFF2-40B4-BE49-F238E27FC236}">
                  <a16:creationId xmlns:a16="http://schemas.microsoft.com/office/drawing/2014/main" id="{03FC8254-685F-46D4-BF83-050A165861A5}"/>
                </a:ext>
              </a:extLst>
            </p:cNvPr>
            <p:cNvCxnSpPr>
              <a:cxnSpLocks/>
            </p:cNvCxnSpPr>
            <p:nvPr/>
          </p:nvCxnSpPr>
          <p:spPr>
            <a:xfrm>
              <a:off x="7128161" y="6107490"/>
              <a:ext cx="202121" cy="121569"/>
            </a:xfrm>
            <a:prstGeom prst="line">
              <a:avLst/>
            </a:prstGeom>
            <a:ln w="254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a16="http://schemas.microsoft.com/office/drawing/2014/main" id="{ABF0573A-9EC6-43AB-82CC-1B19BDEFE163}"/>
                </a:ext>
              </a:extLst>
            </p:cNvPr>
            <p:cNvCxnSpPr>
              <a:cxnSpLocks/>
            </p:cNvCxnSpPr>
            <p:nvPr/>
          </p:nvCxnSpPr>
          <p:spPr>
            <a:xfrm flipV="1">
              <a:off x="8528745" y="6163408"/>
              <a:ext cx="204037" cy="80219"/>
            </a:xfrm>
            <a:prstGeom prst="line">
              <a:avLst/>
            </a:prstGeom>
            <a:ln w="254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 name="Gerade Verbindung mit Pfeil 37">
              <a:extLst>
                <a:ext uri="{FF2B5EF4-FFF2-40B4-BE49-F238E27FC236}">
                  <a16:creationId xmlns:a16="http://schemas.microsoft.com/office/drawing/2014/main" id="{E9B08800-4565-46DC-9A8F-AA0FC51EC084}"/>
                </a:ext>
              </a:extLst>
            </p:cNvPr>
            <p:cNvCxnSpPr>
              <a:cxnSpLocks/>
            </p:cNvCxnSpPr>
            <p:nvPr/>
          </p:nvCxnSpPr>
          <p:spPr>
            <a:xfrm>
              <a:off x="6686548" y="5846003"/>
              <a:ext cx="461475" cy="3054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Gerade Verbindung mit Pfeil 38">
              <a:extLst>
                <a:ext uri="{FF2B5EF4-FFF2-40B4-BE49-F238E27FC236}">
                  <a16:creationId xmlns:a16="http://schemas.microsoft.com/office/drawing/2014/main" id="{EBED7359-1A15-4740-8A62-14110BC8E844}"/>
                </a:ext>
              </a:extLst>
            </p:cNvPr>
            <p:cNvCxnSpPr>
              <a:cxnSpLocks/>
            </p:cNvCxnSpPr>
            <p:nvPr/>
          </p:nvCxnSpPr>
          <p:spPr>
            <a:xfrm flipH="1" flipV="1">
              <a:off x="6742688" y="5792704"/>
              <a:ext cx="467868" cy="3147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Textfeld 39">
              <a:extLst>
                <a:ext uri="{FF2B5EF4-FFF2-40B4-BE49-F238E27FC236}">
                  <a16:creationId xmlns:a16="http://schemas.microsoft.com/office/drawing/2014/main" id="{A08B4A85-C1AC-46C4-BE5B-CB1ACAF9DE43}"/>
                </a:ext>
              </a:extLst>
            </p:cNvPr>
            <p:cNvSpPr txBox="1"/>
            <p:nvPr/>
          </p:nvSpPr>
          <p:spPr>
            <a:xfrm rot="1991238">
              <a:off x="6802564" y="5782859"/>
              <a:ext cx="429926" cy="246221"/>
            </a:xfrm>
            <a:prstGeom prst="rect">
              <a:avLst/>
            </a:prstGeom>
            <a:noFill/>
          </p:spPr>
          <p:txBody>
            <a:bodyPr wrap="none" rtlCol="0">
              <a:spAutoFit/>
            </a:bodyPr>
            <a:lstStyle/>
            <a:p>
              <a:r>
                <a:rPr lang="en-US" sz="1000" dirty="0"/>
                <a:t>LSP5</a:t>
              </a:r>
            </a:p>
          </p:txBody>
        </p:sp>
        <p:sp>
          <p:nvSpPr>
            <p:cNvPr id="41" name="Textfeld 40">
              <a:extLst>
                <a:ext uri="{FF2B5EF4-FFF2-40B4-BE49-F238E27FC236}">
                  <a16:creationId xmlns:a16="http://schemas.microsoft.com/office/drawing/2014/main" id="{D46F82F8-0300-44E3-8883-35877AA1CA6F}"/>
                </a:ext>
              </a:extLst>
            </p:cNvPr>
            <p:cNvSpPr txBox="1"/>
            <p:nvPr/>
          </p:nvSpPr>
          <p:spPr>
            <a:xfrm rot="2288788">
              <a:off x="6619934" y="5886973"/>
              <a:ext cx="429926" cy="246221"/>
            </a:xfrm>
            <a:prstGeom prst="rect">
              <a:avLst/>
            </a:prstGeom>
            <a:noFill/>
          </p:spPr>
          <p:txBody>
            <a:bodyPr wrap="none" rtlCol="0">
              <a:spAutoFit/>
            </a:bodyPr>
            <a:lstStyle/>
            <a:p>
              <a:r>
                <a:rPr lang="en-US" sz="1000" dirty="0"/>
                <a:t>LSP6</a:t>
              </a:r>
            </a:p>
          </p:txBody>
        </p:sp>
        <p:cxnSp>
          <p:nvCxnSpPr>
            <p:cNvPr id="42" name="Gerade Verbindung mit Pfeil 41">
              <a:extLst>
                <a:ext uri="{FF2B5EF4-FFF2-40B4-BE49-F238E27FC236}">
                  <a16:creationId xmlns:a16="http://schemas.microsoft.com/office/drawing/2014/main" id="{5A10D0E2-7F5E-465C-8CAE-435B3A3EA2C4}"/>
                </a:ext>
              </a:extLst>
            </p:cNvPr>
            <p:cNvCxnSpPr>
              <a:cxnSpLocks/>
            </p:cNvCxnSpPr>
            <p:nvPr/>
          </p:nvCxnSpPr>
          <p:spPr>
            <a:xfrm flipV="1">
              <a:off x="8668317" y="5730150"/>
              <a:ext cx="321335" cy="3982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Gerade Verbindung mit Pfeil 42">
              <a:extLst>
                <a:ext uri="{FF2B5EF4-FFF2-40B4-BE49-F238E27FC236}">
                  <a16:creationId xmlns:a16="http://schemas.microsoft.com/office/drawing/2014/main" id="{590D4120-D4DF-432F-815F-CA82D36A2E25}"/>
                </a:ext>
              </a:extLst>
            </p:cNvPr>
            <p:cNvCxnSpPr>
              <a:cxnSpLocks/>
            </p:cNvCxnSpPr>
            <p:nvPr/>
          </p:nvCxnSpPr>
          <p:spPr>
            <a:xfrm flipH="1">
              <a:off x="8735548" y="5780828"/>
              <a:ext cx="314934" cy="4022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Textfeld 43">
              <a:extLst>
                <a:ext uri="{FF2B5EF4-FFF2-40B4-BE49-F238E27FC236}">
                  <a16:creationId xmlns:a16="http://schemas.microsoft.com/office/drawing/2014/main" id="{274DDD80-B539-4A07-8BF6-202D0E5E03D9}"/>
                </a:ext>
              </a:extLst>
            </p:cNvPr>
            <p:cNvSpPr txBox="1"/>
            <p:nvPr/>
          </p:nvSpPr>
          <p:spPr>
            <a:xfrm rot="18480360">
              <a:off x="8517819" y="5791165"/>
              <a:ext cx="429926" cy="246221"/>
            </a:xfrm>
            <a:prstGeom prst="rect">
              <a:avLst/>
            </a:prstGeom>
            <a:noFill/>
          </p:spPr>
          <p:txBody>
            <a:bodyPr wrap="square" rtlCol="0">
              <a:spAutoFit/>
            </a:bodyPr>
            <a:lstStyle/>
            <a:p>
              <a:r>
                <a:rPr lang="en-US" sz="1000" dirty="0"/>
                <a:t>LSP3</a:t>
              </a:r>
            </a:p>
          </p:txBody>
        </p:sp>
        <p:sp>
          <p:nvSpPr>
            <p:cNvPr id="45" name="Textfeld 44">
              <a:extLst>
                <a:ext uri="{FF2B5EF4-FFF2-40B4-BE49-F238E27FC236}">
                  <a16:creationId xmlns:a16="http://schemas.microsoft.com/office/drawing/2014/main" id="{666A2DF5-A7F4-4523-AC5B-A62DED866AA1}"/>
                </a:ext>
              </a:extLst>
            </p:cNvPr>
            <p:cNvSpPr txBox="1"/>
            <p:nvPr/>
          </p:nvSpPr>
          <p:spPr>
            <a:xfrm rot="18442305">
              <a:off x="8710821" y="5937283"/>
              <a:ext cx="429926" cy="246221"/>
            </a:xfrm>
            <a:prstGeom prst="rect">
              <a:avLst/>
            </a:prstGeom>
            <a:noFill/>
          </p:spPr>
          <p:txBody>
            <a:bodyPr wrap="square" rtlCol="0">
              <a:spAutoFit/>
            </a:bodyPr>
            <a:lstStyle/>
            <a:p>
              <a:r>
                <a:rPr lang="en-US" sz="1000" dirty="0"/>
                <a:t>LSP4</a:t>
              </a:r>
            </a:p>
          </p:txBody>
        </p:sp>
        <p:sp>
          <p:nvSpPr>
            <p:cNvPr id="55" name="Ellipse 54">
              <a:extLst>
                <a:ext uri="{FF2B5EF4-FFF2-40B4-BE49-F238E27FC236}">
                  <a16:creationId xmlns:a16="http://schemas.microsoft.com/office/drawing/2014/main" id="{55C340E5-7712-458C-B92C-F4E3E8CDE132}"/>
                </a:ext>
              </a:extLst>
            </p:cNvPr>
            <p:cNvSpPr/>
            <p:nvPr/>
          </p:nvSpPr>
          <p:spPr>
            <a:xfrm>
              <a:off x="8811844" y="5355374"/>
              <a:ext cx="949984" cy="55890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feld 55">
              <a:extLst>
                <a:ext uri="{FF2B5EF4-FFF2-40B4-BE49-F238E27FC236}">
                  <a16:creationId xmlns:a16="http://schemas.microsoft.com/office/drawing/2014/main" id="{EC7FA3F1-6D36-47D1-9252-0F82928EF9B0}"/>
                </a:ext>
              </a:extLst>
            </p:cNvPr>
            <p:cNvSpPr txBox="1"/>
            <p:nvPr/>
          </p:nvSpPr>
          <p:spPr>
            <a:xfrm>
              <a:off x="9133179" y="5420766"/>
              <a:ext cx="713657" cy="369332"/>
            </a:xfrm>
            <a:prstGeom prst="rect">
              <a:avLst/>
            </a:prstGeom>
            <a:noFill/>
          </p:spPr>
          <p:txBody>
            <a:bodyPr wrap="none" rtlCol="0">
              <a:spAutoFit/>
            </a:bodyPr>
            <a:lstStyle/>
            <a:p>
              <a:r>
                <a:rPr lang="en-US" dirty="0"/>
                <a:t>GARR</a:t>
              </a:r>
            </a:p>
          </p:txBody>
        </p:sp>
        <p:sp>
          <p:nvSpPr>
            <p:cNvPr id="57" name="Rechteck 56">
              <a:extLst>
                <a:ext uri="{FF2B5EF4-FFF2-40B4-BE49-F238E27FC236}">
                  <a16:creationId xmlns:a16="http://schemas.microsoft.com/office/drawing/2014/main" id="{05734240-4D0E-4B66-99F0-EDDE9A5AEA58}"/>
                </a:ext>
              </a:extLst>
            </p:cNvPr>
            <p:cNvSpPr/>
            <p:nvPr/>
          </p:nvSpPr>
          <p:spPr>
            <a:xfrm>
              <a:off x="8902228" y="5546002"/>
              <a:ext cx="291781" cy="2616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Ellipse 62">
              <a:extLst>
                <a:ext uri="{FF2B5EF4-FFF2-40B4-BE49-F238E27FC236}">
                  <a16:creationId xmlns:a16="http://schemas.microsoft.com/office/drawing/2014/main" id="{CBF1161A-51CC-4CA1-8592-DE8065DC1303}"/>
                </a:ext>
              </a:extLst>
            </p:cNvPr>
            <p:cNvSpPr/>
            <p:nvPr/>
          </p:nvSpPr>
          <p:spPr>
            <a:xfrm>
              <a:off x="5946395" y="5407484"/>
              <a:ext cx="949984" cy="55890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feld 63">
              <a:extLst>
                <a:ext uri="{FF2B5EF4-FFF2-40B4-BE49-F238E27FC236}">
                  <a16:creationId xmlns:a16="http://schemas.microsoft.com/office/drawing/2014/main" id="{5983B0F8-5D0A-401B-876E-9D322F28909F}"/>
                </a:ext>
              </a:extLst>
            </p:cNvPr>
            <p:cNvSpPr txBox="1"/>
            <p:nvPr/>
          </p:nvSpPr>
          <p:spPr>
            <a:xfrm>
              <a:off x="5853154" y="5504342"/>
              <a:ext cx="694421" cy="369332"/>
            </a:xfrm>
            <a:prstGeom prst="rect">
              <a:avLst/>
            </a:prstGeom>
            <a:noFill/>
          </p:spPr>
          <p:txBody>
            <a:bodyPr wrap="none" rtlCol="0">
              <a:spAutoFit/>
            </a:bodyPr>
            <a:lstStyle/>
            <a:p>
              <a:r>
                <a:rPr lang="en-US" dirty="0"/>
                <a:t>CERN</a:t>
              </a:r>
            </a:p>
          </p:txBody>
        </p:sp>
        <p:sp>
          <p:nvSpPr>
            <p:cNvPr id="65" name="Rechteck 64">
              <a:extLst>
                <a:ext uri="{FF2B5EF4-FFF2-40B4-BE49-F238E27FC236}">
                  <a16:creationId xmlns:a16="http://schemas.microsoft.com/office/drawing/2014/main" id="{324CF1F3-DA9D-410A-A75A-1D8C2DE59865}"/>
                </a:ext>
              </a:extLst>
            </p:cNvPr>
            <p:cNvSpPr/>
            <p:nvPr/>
          </p:nvSpPr>
          <p:spPr>
            <a:xfrm>
              <a:off x="6525142" y="5566942"/>
              <a:ext cx="291781" cy="2616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9" name="Gerader Verbinder 28">
            <a:extLst>
              <a:ext uri="{FF2B5EF4-FFF2-40B4-BE49-F238E27FC236}">
                <a16:creationId xmlns:a16="http://schemas.microsoft.com/office/drawing/2014/main" id="{73D10BEF-6390-45B9-AEE2-2E1D14B80D35}"/>
              </a:ext>
            </a:extLst>
          </p:cNvPr>
          <p:cNvCxnSpPr>
            <a:cxnSpLocks/>
          </p:cNvCxnSpPr>
          <p:nvPr/>
        </p:nvCxnSpPr>
        <p:spPr>
          <a:xfrm>
            <a:off x="1018583" y="3260892"/>
            <a:ext cx="429909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6" name="Gruppieren 45">
            <a:extLst>
              <a:ext uri="{FF2B5EF4-FFF2-40B4-BE49-F238E27FC236}">
                <a16:creationId xmlns:a16="http://schemas.microsoft.com/office/drawing/2014/main" id="{49F17E53-D6A9-47F8-B3AF-25FADAA2F4CC}"/>
              </a:ext>
            </a:extLst>
          </p:cNvPr>
          <p:cNvGrpSpPr/>
          <p:nvPr/>
        </p:nvGrpSpPr>
        <p:grpSpPr>
          <a:xfrm>
            <a:off x="1159597" y="1603479"/>
            <a:ext cx="5551068" cy="1510340"/>
            <a:chOff x="1045287" y="1603479"/>
            <a:chExt cx="5687942" cy="1510340"/>
          </a:xfrm>
        </p:grpSpPr>
        <p:grpSp>
          <p:nvGrpSpPr>
            <p:cNvPr id="36" name="Gruppieren 35">
              <a:extLst>
                <a:ext uri="{FF2B5EF4-FFF2-40B4-BE49-F238E27FC236}">
                  <a16:creationId xmlns:a16="http://schemas.microsoft.com/office/drawing/2014/main" id="{5AD435B5-2C23-4442-AFD5-6AF19C458424}"/>
                </a:ext>
              </a:extLst>
            </p:cNvPr>
            <p:cNvGrpSpPr/>
            <p:nvPr/>
          </p:nvGrpSpPr>
          <p:grpSpPr>
            <a:xfrm>
              <a:off x="1045287" y="1603479"/>
              <a:ext cx="5687942" cy="1272721"/>
              <a:chOff x="1045287" y="1603479"/>
              <a:chExt cx="5687942" cy="1272721"/>
            </a:xfrm>
          </p:grpSpPr>
          <p:pic>
            <p:nvPicPr>
              <p:cNvPr id="34" name="Grafik 33">
                <a:extLst>
                  <a:ext uri="{FF2B5EF4-FFF2-40B4-BE49-F238E27FC236}">
                    <a16:creationId xmlns:a16="http://schemas.microsoft.com/office/drawing/2014/main" id="{E2DC3DB3-4DD4-4438-B604-D87130FBB08D}"/>
                  </a:ext>
                </a:extLst>
              </p:cNvPr>
              <p:cNvPicPr>
                <a:picLocks noChangeAspect="1"/>
              </p:cNvPicPr>
              <p:nvPr/>
            </p:nvPicPr>
            <p:blipFill>
              <a:blip r:embed="rId2"/>
              <a:stretch>
                <a:fillRect/>
              </a:stretch>
            </p:blipFill>
            <p:spPr>
              <a:xfrm>
                <a:off x="1045287" y="1603479"/>
                <a:ext cx="5687942" cy="808044"/>
              </a:xfrm>
              <a:prstGeom prst="rect">
                <a:avLst/>
              </a:prstGeom>
            </p:spPr>
          </p:pic>
          <p:pic>
            <p:nvPicPr>
              <p:cNvPr id="14" name="Grafik 13">
                <a:extLst>
                  <a:ext uri="{FF2B5EF4-FFF2-40B4-BE49-F238E27FC236}">
                    <a16:creationId xmlns:a16="http://schemas.microsoft.com/office/drawing/2014/main" id="{2E98CFEF-5965-4E26-AE7F-1CAD24BD7EEE}"/>
                  </a:ext>
                </a:extLst>
              </p:cNvPr>
              <p:cNvPicPr>
                <a:picLocks noChangeAspect="1"/>
              </p:cNvPicPr>
              <p:nvPr/>
            </p:nvPicPr>
            <p:blipFill>
              <a:blip r:embed="rId3"/>
              <a:stretch>
                <a:fillRect/>
              </a:stretch>
            </p:blipFill>
            <p:spPr>
              <a:xfrm>
                <a:off x="1070264" y="2460993"/>
                <a:ext cx="3920815" cy="415207"/>
              </a:xfrm>
              <a:prstGeom prst="rect">
                <a:avLst/>
              </a:prstGeom>
            </p:spPr>
          </p:pic>
        </p:grpSp>
        <p:sp>
          <p:nvSpPr>
            <p:cNvPr id="37" name="Textfeld 36">
              <a:extLst>
                <a:ext uri="{FF2B5EF4-FFF2-40B4-BE49-F238E27FC236}">
                  <a16:creationId xmlns:a16="http://schemas.microsoft.com/office/drawing/2014/main" id="{E23415C2-B974-4321-A8C8-3B65B0CAFD89}"/>
                </a:ext>
              </a:extLst>
            </p:cNvPr>
            <p:cNvSpPr txBox="1"/>
            <p:nvPr/>
          </p:nvSpPr>
          <p:spPr>
            <a:xfrm>
              <a:off x="1754258" y="2835491"/>
              <a:ext cx="3975651" cy="278328"/>
            </a:xfrm>
            <a:prstGeom prst="rect">
              <a:avLst/>
            </a:prstGeom>
            <a:noFill/>
          </p:spPr>
          <p:txBody>
            <a:bodyPr wrap="none" rtlCol="0">
              <a:normAutofit fontScale="62500" lnSpcReduction="20000"/>
            </a:bodyPr>
            <a:lstStyle/>
            <a:p>
              <a:r>
                <a:rPr lang="en-US" sz="1900" dirty="0" err="1">
                  <a:latin typeface="Baskerville Old Face" panose="02020602080505020303" pitchFamily="18" charset="0"/>
                </a:rPr>
                <a:t>Tiziana</a:t>
              </a:r>
              <a:r>
                <a:rPr lang="en-US" sz="2200" dirty="0"/>
                <a:t> </a:t>
              </a:r>
              <a:r>
                <a:rPr lang="en-US" sz="1900" dirty="0">
                  <a:latin typeface="Baskerville Old Face" panose="02020602080505020303" pitchFamily="18" charset="0"/>
                </a:rPr>
                <a:t>Ferrari</a:t>
              </a:r>
              <a:r>
                <a:rPr lang="en-US" sz="2200" dirty="0"/>
                <a:t>, </a:t>
              </a:r>
              <a:r>
                <a:rPr lang="en-US" sz="2200" dirty="0">
                  <a:latin typeface="Baskerville Old Face" panose="02020602080505020303" pitchFamily="18" charset="0"/>
                </a:rPr>
                <a:t>CNAF </a:t>
              </a:r>
              <a:r>
                <a:rPr lang="en-US" dirty="0">
                  <a:latin typeface="Baskerville Old Face" panose="02020602080505020303" pitchFamily="18" charset="0"/>
                </a:rPr>
                <a:t>(</a:t>
              </a:r>
              <a:r>
                <a:rPr lang="it-IT" i="1" dirty="0">
                  <a:latin typeface="Baskerville Old Face" panose="02020602080505020303" pitchFamily="18" charset="0"/>
                </a:rPr>
                <a:t>Tiziana.Ferrari@cnaf.infn.it)</a:t>
              </a:r>
              <a:endParaRPr lang="en-US" dirty="0">
                <a:latin typeface="Baskerville Old Face" panose="02020602080505020303" pitchFamily="18" charset="0"/>
              </a:endParaRPr>
            </a:p>
          </p:txBody>
        </p:sp>
      </p:grpSp>
      <p:grpSp>
        <p:nvGrpSpPr>
          <p:cNvPr id="47" name="Gruppieren 46">
            <a:extLst>
              <a:ext uri="{FF2B5EF4-FFF2-40B4-BE49-F238E27FC236}">
                <a16:creationId xmlns:a16="http://schemas.microsoft.com/office/drawing/2014/main" id="{493D7E2D-9258-429B-96A1-6E8D306C70A3}"/>
              </a:ext>
            </a:extLst>
          </p:cNvPr>
          <p:cNvGrpSpPr/>
          <p:nvPr/>
        </p:nvGrpSpPr>
        <p:grpSpPr>
          <a:xfrm>
            <a:off x="5317680" y="2305776"/>
            <a:ext cx="5725355" cy="2821750"/>
            <a:chOff x="5099010" y="2305776"/>
            <a:chExt cx="5725355" cy="2821750"/>
          </a:xfrm>
        </p:grpSpPr>
        <p:pic>
          <p:nvPicPr>
            <p:cNvPr id="6" name="Grafik 5">
              <a:extLst>
                <a:ext uri="{FF2B5EF4-FFF2-40B4-BE49-F238E27FC236}">
                  <a16:creationId xmlns:a16="http://schemas.microsoft.com/office/drawing/2014/main" id="{9F77403C-EF51-4DB0-955E-2866929DBC5C}"/>
                </a:ext>
              </a:extLst>
            </p:cNvPr>
            <p:cNvPicPr>
              <a:picLocks noChangeAspect="1"/>
            </p:cNvPicPr>
            <p:nvPr/>
          </p:nvPicPr>
          <p:blipFill>
            <a:blip r:embed="rId4"/>
            <a:stretch>
              <a:fillRect/>
            </a:stretch>
          </p:blipFill>
          <p:spPr>
            <a:xfrm>
              <a:off x="5099010" y="2305776"/>
              <a:ext cx="5725355" cy="2743859"/>
            </a:xfrm>
            <a:prstGeom prst="rect">
              <a:avLst/>
            </a:prstGeom>
          </p:spPr>
        </p:pic>
        <p:sp>
          <p:nvSpPr>
            <p:cNvPr id="4" name="Textfeld 3">
              <a:extLst>
                <a:ext uri="{FF2B5EF4-FFF2-40B4-BE49-F238E27FC236}">
                  <a16:creationId xmlns:a16="http://schemas.microsoft.com/office/drawing/2014/main" id="{C5E3B18F-37A6-4AD9-B97E-35CB10EFF618}"/>
                </a:ext>
              </a:extLst>
            </p:cNvPr>
            <p:cNvSpPr txBox="1"/>
            <p:nvPr/>
          </p:nvSpPr>
          <p:spPr>
            <a:xfrm>
              <a:off x="7128161" y="4542751"/>
              <a:ext cx="1264705" cy="584775"/>
            </a:xfrm>
            <a:prstGeom prst="rect">
              <a:avLst/>
            </a:prstGeom>
            <a:noFill/>
          </p:spPr>
          <p:txBody>
            <a:bodyPr wrap="none" rtlCol="0">
              <a:spAutoFit/>
            </a:bodyPr>
            <a:lstStyle/>
            <a:p>
              <a:r>
                <a:rPr lang="en-US" sz="3200" dirty="0" err="1"/>
                <a:t>KarBol</a:t>
              </a:r>
              <a:endParaRPr lang="en-US" sz="3200" dirty="0"/>
            </a:p>
          </p:txBody>
        </p:sp>
      </p:grpSp>
    </p:spTree>
    <p:extLst>
      <p:ext uri="{BB962C8B-B14F-4D97-AF65-F5344CB8AC3E}">
        <p14:creationId xmlns:p14="http://schemas.microsoft.com/office/powerpoint/2010/main" val="4130867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2"/>
                                        </p:tgtEl>
                                        <p:attrNameLst>
                                          <p:attrName>style.visibility</p:attrName>
                                        </p:attrNameLst>
                                      </p:cBhvr>
                                      <p:to>
                                        <p:strVal val="visible"/>
                                      </p:to>
                                    </p:set>
                                    <p:anim calcmode="lin" valueType="num">
                                      <p:cBhvr>
                                        <p:cTn id="14" dur="500" fill="hold"/>
                                        <p:tgtEl>
                                          <p:spTgt spid="32"/>
                                        </p:tgtEl>
                                        <p:attrNameLst>
                                          <p:attrName>ppt_w</p:attrName>
                                        </p:attrNameLst>
                                      </p:cBhvr>
                                      <p:tavLst>
                                        <p:tav tm="0">
                                          <p:val>
                                            <p:fltVal val="0"/>
                                          </p:val>
                                        </p:tav>
                                        <p:tav tm="100000">
                                          <p:val>
                                            <p:strVal val="#ppt_w"/>
                                          </p:val>
                                        </p:tav>
                                      </p:tavLst>
                                    </p:anim>
                                    <p:anim calcmode="lin" valueType="num">
                                      <p:cBhvr>
                                        <p:cTn id="15" dur="500" fill="hold"/>
                                        <p:tgtEl>
                                          <p:spTgt spid="32"/>
                                        </p:tgtEl>
                                        <p:attrNameLst>
                                          <p:attrName>ppt_h</p:attrName>
                                        </p:attrNameLst>
                                      </p:cBhvr>
                                      <p:tavLst>
                                        <p:tav tm="0">
                                          <p:val>
                                            <p:fltVal val="0"/>
                                          </p:val>
                                        </p:tav>
                                        <p:tav tm="100000">
                                          <p:val>
                                            <p:strVal val="#ppt_h"/>
                                          </p:val>
                                        </p:tav>
                                      </p:tavLst>
                                    </p:anim>
                                    <p:animEffect transition="in" filter="fade">
                                      <p:cBhvr>
                                        <p:cTn id="16" dur="500"/>
                                        <p:tgtEl>
                                          <p:spTgt spid="3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wipe(up)">
                                      <p:cBhvr>
                                        <p:cTn id="21" dur="500"/>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ipe(up)">
                                      <p:cBhvr>
                                        <p:cTn id="26" dur="500"/>
                                        <p:tgtEl>
                                          <p:spTgt spid="46"/>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47"/>
                                        </p:tgtEl>
                                        <p:attrNameLst>
                                          <p:attrName>style.visibility</p:attrName>
                                        </p:attrNameLst>
                                      </p:cBhvr>
                                      <p:to>
                                        <p:strVal val="visible"/>
                                      </p:to>
                                    </p:set>
                                    <p:anim calcmode="lin" valueType="num">
                                      <p:cBhvr>
                                        <p:cTn id="31" dur="500" fill="hold"/>
                                        <p:tgtEl>
                                          <p:spTgt spid="47"/>
                                        </p:tgtEl>
                                        <p:attrNameLst>
                                          <p:attrName>ppt_w</p:attrName>
                                        </p:attrNameLst>
                                      </p:cBhvr>
                                      <p:tavLst>
                                        <p:tav tm="0">
                                          <p:val>
                                            <p:fltVal val="0"/>
                                          </p:val>
                                        </p:tav>
                                        <p:tav tm="100000">
                                          <p:val>
                                            <p:strVal val="#ppt_w"/>
                                          </p:val>
                                        </p:tav>
                                      </p:tavLst>
                                    </p:anim>
                                    <p:anim calcmode="lin" valueType="num">
                                      <p:cBhvr>
                                        <p:cTn id="32" dur="500" fill="hold"/>
                                        <p:tgtEl>
                                          <p:spTgt spid="47"/>
                                        </p:tgtEl>
                                        <p:attrNameLst>
                                          <p:attrName>ppt_h</p:attrName>
                                        </p:attrNameLst>
                                      </p:cBhvr>
                                      <p:tavLst>
                                        <p:tav tm="0">
                                          <p:val>
                                            <p:fltVal val="0"/>
                                          </p:val>
                                        </p:tav>
                                        <p:tav tm="100000">
                                          <p:val>
                                            <p:strVal val="#ppt_h"/>
                                          </p:val>
                                        </p:tav>
                                      </p:tavLst>
                                    </p:anim>
                                    <p:animEffect transition="in" filter="fade">
                                      <p:cBhvr>
                                        <p:cTn id="33" dur="500"/>
                                        <p:tgtEl>
                                          <p:spTgt spid="47"/>
                                        </p:tgtEl>
                                      </p:cBhvr>
                                    </p:animEffect>
                                  </p:childTnLst>
                                </p:cTn>
                              </p:par>
                            </p:childTnLst>
                          </p:cTn>
                        </p:par>
                        <p:par>
                          <p:cTn id="34" fill="hold">
                            <p:stCondLst>
                              <p:cond delay="500"/>
                            </p:stCondLst>
                            <p:childTnLst>
                              <p:par>
                                <p:cTn id="35" presetID="16" presetClass="entr" presetSubtype="21"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barn(inVertical)">
                                      <p:cBhvr>
                                        <p:cTn id="37" dur="500"/>
                                        <p:tgtEl>
                                          <p:spTgt spid="2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up)">
                                      <p:cBhvr>
                                        <p:cTn id="4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8D862496-2968-471D-A9F1-E2C7B43212F9}"/>
              </a:ext>
            </a:extLst>
          </p:cNvPr>
          <p:cNvSpPr>
            <a:spLocks noGrp="1"/>
          </p:cNvSpPr>
          <p:nvPr>
            <p:ph type="title"/>
          </p:nvPr>
        </p:nvSpPr>
        <p:spPr/>
        <p:txBody>
          <a:bodyPr/>
          <a:lstStyle/>
          <a:p>
            <a:pPr algn="ctr"/>
            <a:r>
              <a:rPr lang="en-US" dirty="0"/>
              <a:t>Evaluate different topology</a:t>
            </a:r>
            <a:br>
              <a:rPr lang="en-US" dirty="0"/>
            </a:br>
            <a:endParaRPr lang="en-US" dirty="0"/>
          </a:p>
        </p:txBody>
      </p:sp>
      <p:sp>
        <p:nvSpPr>
          <p:cNvPr id="6" name="Textplatzhalter 5">
            <a:extLst>
              <a:ext uri="{FF2B5EF4-FFF2-40B4-BE49-F238E27FC236}">
                <a16:creationId xmlns:a16="http://schemas.microsoft.com/office/drawing/2014/main" id="{7FA6BAA6-45FB-42DE-87F9-DC30DBA7B483}"/>
              </a:ext>
            </a:extLst>
          </p:cNvPr>
          <p:cNvSpPr>
            <a:spLocks noGrp="1"/>
          </p:cNvSpPr>
          <p:nvPr>
            <p:ph type="body" idx="1"/>
          </p:nvPr>
        </p:nvSpPr>
        <p:spPr/>
        <p:txBody>
          <a:bodyPr/>
          <a:lstStyle/>
          <a:p>
            <a:endParaRPr lang="en-US"/>
          </a:p>
        </p:txBody>
      </p:sp>
      <p:sp>
        <p:nvSpPr>
          <p:cNvPr id="4" name="Foliennummernplatzhalter 3">
            <a:extLst>
              <a:ext uri="{FF2B5EF4-FFF2-40B4-BE49-F238E27FC236}">
                <a16:creationId xmlns:a16="http://schemas.microsoft.com/office/drawing/2014/main" id="{F831C3CE-0464-4642-8BF3-B4ECEA5D14EB}"/>
              </a:ext>
            </a:extLst>
          </p:cNvPr>
          <p:cNvSpPr>
            <a:spLocks noGrp="1"/>
          </p:cNvSpPr>
          <p:nvPr>
            <p:ph type="sldNum" sz="quarter" idx="4"/>
          </p:nvPr>
        </p:nvSpPr>
        <p:spPr/>
        <p:txBody>
          <a:bodyPr/>
          <a:lstStyle/>
          <a:p>
            <a:endParaRPr lang="en-US" dirty="0"/>
          </a:p>
        </p:txBody>
      </p:sp>
    </p:spTree>
    <p:extLst>
      <p:ext uri="{BB962C8B-B14F-4D97-AF65-F5344CB8AC3E}">
        <p14:creationId xmlns:p14="http://schemas.microsoft.com/office/powerpoint/2010/main" val="1082392740"/>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3082</Words>
  <Application>Microsoft Office PowerPoint</Application>
  <PresentationFormat>Breitbild</PresentationFormat>
  <Paragraphs>436</Paragraphs>
  <Slides>36</Slides>
  <Notes>0</Notes>
  <HiddenSlides>0</HiddenSlides>
  <MMClips>0</MMClips>
  <ScaleCrop>false</ScaleCrop>
  <HeadingPairs>
    <vt:vector size="8" baseType="variant">
      <vt:variant>
        <vt:lpstr>Verwendete Schriftarten</vt:lpstr>
      </vt:variant>
      <vt:variant>
        <vt:i4>5</vt:i4>
      </vt:variant>
      <vt:variant>
        <vt:lpstr>Design</vt:lpstr>
      </vt:variant>
      <vt:variant>
        <vt:i4>1</vt:i4>
      </vt:variant>
      <vt:variant>
        <vt:lpstr>Eingebettete OLE-Server</vt:lpstr>
      </vt:variant>
      <vt:variant>
        <vt:i4>1</vt:i4>
      </vt:variant>
      <vt:variant>
        <vt:lpstr>Folientitel</vt:lpstr>
      </vt:variant>
      <vt:variant>
        <vt:i4>36</vt:i4>
      </vt:variant>
    </vt:vector>
  </HeadingPairs>
  <TitlesOfParts>
    <vt:vector size="43" baseType="lpstr">
      <vt:lpstr>Arial</vt:lpstr>
      <vt:lpstr>Baskerville Old Face</vt:lpstr>
      <vt:lpstr>Calibri</vt:lpstr>
      <vt:lpstr>Calibri Light</vt:lpstr>
      <vt:lpstr>Wingdings</vt:lpstr>
      <vt:lpstr>Office</vt:lpstr>
      <vt:lpstr>Acrobat Document</vt:lpstr>
      <vt:lpstr>LHCOPN</vt:lpstr>
      <vt:lpstr>Agenda</vt:lpstr>
      <vt:lpstr>Disclaimer</vt:lpstr>
      <vt:lpstr>LHC Challenge </vt:lpstr>
      <vt:lpstr>First initial steps </vt:lpstr>
      <vt:lpstr>First Meeting</vt:lpstr>
      <vt:lpstr>Next meeting (Jan. 20/21 2005)</vt:lpstr>
      <vt:lpstr>layer-2 approach</vt:lpstr>
      <vt:lpstr>Evaluate different topology </vt:lpstr>
      <vt:lpstr>different topologies</vt:lpstr>
      <vt:lpstr>IP-Design WG </vt:lpstr>
      <vt:lpstr>IP-Design</vt:lpstr>
      <vt:lpstr>Mission Statement </vt:lpstr>
      <vt:lpstr>LHC Mission statement</vt:lpstr>
      <vt:lpstr>Operation WG </vt:lpstr>
      <vt:lpstr>ENOC  EGEE NOC (Roberto Sabatino)</vt:lpstr>
      <vt:lpstr>LHCOPN  Operation</vt:lpstr>
      <vt:lpstr>Evolvement –  bandwidth + additional sites</vt:lpstr>
      <vt:lpstr>T1 1Gb Uplink to CERN</vt:lpstr>
      <vt:lpstr>LHCOPN status 2008/9/10/11/12</vt:lpstr>
      <vt:lpstr>LHCOPN status 2013/4</vt:lpstr>
      <vt:lpstr>LHCOPN bandwidth upgrades</vt:lpstr>
      <vt:lpstr>LHCOPN bandwidth upgrades</vt:lpstr>
      <vt:lpstr>LHCOPN bandwidth upgrades</vt:lpstr>
      <vt:lpstr>LHCOPN traffic growth</vt:lpstr>
      <vt:lpstr>Backup status</vt:lpstr>
      <vt:lpstr>Service challenges </vt:lpstr>
      <vt:lpstr>Service Challenge (SC) 1/2/3/4</vt:lpstr>
      <vt:lpstr>IPv6 </vt:lpstr>
      <vt:lpstr>IPv6</vt:lpstr>
      <vt:lpstr>LHCOPN meetings during 20 years</vt:lpstr>
      <vt:lpstr>Responses of former colleagues </vt:lpstr>
      <vt:lpstr>Responses by some early contributor</vt:lpstr>
      <vt:lpstr>Responses by some early contributor - 2</vt:lpstr>
      <vt:lpstr>Success story of LHCOPN </vt:lpstr>
      <vt:lpstr>Thank you  for your attantion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LHC[OPN/ONE] history</dc:title>
  <dc:creator>Hoeft, Bruno (SCC)</dc:creator>
  <cp:lastModifiedBy>Hoeft, Bruno (SCC)</cp:lastModifiedBy>
  <cp:revision>352</cp:revision>
  <dcterms:created xsi:type="dcterms:W3CDTF">2025-01-10T11:04:18Z</dcterms:created>
  <dcterms:modified xsi:type="dcterms:W3CDTF">2025-03-17T23:01:28Z</dcterms:modified>
</cp:coreProperties>
</file>