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15" r:id="rId5"/>
    <p:sldMasterId id="2147483700" r:id="rId6"/>
  </p:sldMasterIdLst>
  <p:notesMasterIdLst>
    <p:notesMasterId r:id="rId21"/>
  </p:notesMasterIdLst>
  <p:handoutMasterIdLst>
    <p:handoutMasterId r:id="rId22"/>
  </p:handoutMasterIdLst>
  <p:sldIdLst>
    <p:sldId id="257" r:id="rId7"/>
    <p:sldId id="274" r:id="rId8"/>
    <p:sldId id="290" r:id="rId9"/>
    <p:sldId id="294" r:id="rId10"/>
    <p:sldId id="298" r:id="rId11"/>
    <p:sldId id="296" r:id="rId12"/>
    <p:sldId id="295" r:id="rId13"/>
    <p:sldId id="293" r:id="rId14"/>
    <p:sldId id="292" r:id="rId15"/>
    <p:sldId id="297" r:id="rId16"/>
    <p:sldId id="310" r:id="rId17"/>
    <p:sldId id="309" r:id="rId18"/>
    <p:sldId id="291" r:id="rId19"/>
    <p:sldId id="30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1708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7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E2D62"/>
    <a:srgbClr val="F08900"/>
    <a:srgbClr val="0563C1"/>
    <a:srgbClr val="1E5DF8"/>
    <a:srgbClr val="003088"/>
    <a:srgbClr val="FF6900"/>
    <a:srgbClr val="626262"/>
    <a:srgbClr val="FFFFFF"/>
    <a:srgbClr val="00B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836" y="28"/>
      </p:cViewPr>
      <p:guideLst>
        <p:guide orient="horz" pos="323"/>
        <p:guide pos="234"/>
        <p:guide orient="horz" pos="3974"/>
        <p:guide pos="7355"/>
        <p:guide pos="1708"/>
        <p:guide orient="horz" pos="867"/>
        <p:guide orient="horz" pos="3634"/>
        <p:guide pos="7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0891A3-B3BF-EE4A-B72F-9DC5677D8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CA953-6AA9-784D-AA53-0836BF688D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9C7E-7B24-274E-8CB7-52C4522250E3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7EFAB-CFCF-A74D-B725-295B520F7A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B5E6-26B5-1D41-A451-AE363F4C6B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1029-40F4-D847-893E-D265EE59D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5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3/17/2025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68F51-F38E-BA3D-FF4C-E45A677BB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0D1D6B-4103-BFFA-1065-2B2570847E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070694-36B6-EFC4-3F25-D19D8F3A14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5B829C-3524-DF95-A356-B7BEA822ED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38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73D89-756B-6A38-143A-BAED045F4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C5178F-6DB8-C424-FE1F-F7223D5C06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70D2CE-BB82-85CA-4844-1E29DEBDCB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B07D0-58FF-A582-BDF1-85E9E7F5A4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361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1D7A1B-9D3B-0D41-7B14-AB824377D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0BCE58-DA55-3E6D-3346-34CBC3DF54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80C665-1BFB-20D8-5444-9EE5114356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F819E-73C1-0B95-5F05-3168228A20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182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463F4-FEFC-38A1-1B4C-15DC52BA6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D5A802-375B-A077-D5DF-B1BCF31293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B8FBF7-BC34-AF72-F47E-337809ACC0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FC05E-829D-AF40-0E6F-446B2F3127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157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110A8-A7FA-1973-2A70-BD86E5B5D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10F6FA-6B91-C364-5729-D82AC7C417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1D225E-C0B8-CBEA-983E-027F50F2C8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C47D8D-E8EE-C43A-3DB9-D16C77AEDF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45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505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B545A-29D4-3001-E25D-FE2C6217D2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A5D7C4-2665-1FA1-E250-AE4B8EA6AC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D440A6-9584-1E5D-ED24-A766DBD3B4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C18EB4-329E-A8BF-3397-96E5A9DCBA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91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0019E-A27D-CC2B-07B4-20FAB5F87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ECD973-57A0-D0B4-5459-4FE75403B0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6BEDB7-5B0B-F03E-BA23-39BBD74492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FE108-2D79-8B64-A715-00E1B94D50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39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87B53-B150-F480-39D3-EB13090401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D39633-5DAB-1C96-D46C-4F8B1DC001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27AADD-1129-1F0D-B8FA-F035877987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8A1D8D-4BC5-7D0E-A4FE-8A99E8D5D2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28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73393D-BEEE-C6DA-156A-4C281B00E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CA32D4-4FFA-45ED-2D6E-B95DA593FF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B2F399-6572-3F06-F2AF-2D73FA8A78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5B1EC-655C-0846-B201-C83BE3A6D2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48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EC79D1-779D-C0BA-409D-3DBB84440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0526F6-2840-D264-D136-4DC91F24D4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997E63-781F-58DB-FC01-8E82F9F9BE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72065A-90AF-F13A-02B8-63E73DCD81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176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80AB4-28C9-658A-B514-17C3B8AB7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44E025-F8C4-BCD8-3896-6583BD78E8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79369F-FEF7-B5FC-D396-14D659F978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32BA4-C3C9-AB24-9393-429DA60621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367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6CC28-2744-64A4-23BD-907D40266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4161CA-F98D-5148-2C4F-1EBBFEECE3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464E2C-CFC6-3A23-D6A9-6C327369CE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6FAE5-4149-B07C-DFEA-79618052D2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65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1A27-3A46-6548-A658-AF078FED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3235BA-4644-F742-B68A-58857ABFA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258F6-501F-DF4D-BC61-AD3F27C1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1A04B-89FD-BB4A-BE38-11423AD0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82FEF-A672-D74A-818C-FD7E25F8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9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BE78-2DAE-784C-8BDD-1ACFE932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A6CBD-752B-C54A-9472-47601230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B16F-2AF7-AF4F-BAC0-66A9F203F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97A28-8E57-8849-B304-4BD747CD2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34E1A-BF2D-3F43-B5E9-97AA6F77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33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472D-C6B8-F544-BCBA-6D34B6B8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73B32-686A-E649-86AB-3479FB66E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5A8D1-9377-1742-BBD6-21C94A27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E8E3-692C-EB47-AE32-1D59637A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99E9-66F9-CC49-AF60-86ECA79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1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006E-3602-3240-801F-364000B4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A57B7-EF2C-3044-B58B-175EDDFEA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75FEF-E26D-7D4C-9207-D0510ACF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407D9-439C-464B-B83C-AD392B6C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BC8E8-C96E-A644-AFCF-9A484B2E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DBDA-2F87-E140-8669-57B9B712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7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6AA6-F7E1-E941-BB92-88330D63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13033-E229-2848-A214-6BD8D631D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6FF0D-44BC-1845-ADBF-A1BDA30F4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43DBC9-6028-9A46-8CF4-7F90F03B2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30AFFD-F8E0-FA48-8C05-C1EA3B817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EF13E-80AE-2F4B-99DD-2E1E85DF1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D6405-91B4-B742-BE0F-74FC8409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47248F-EB72-3A40-8C00-44A631D3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87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29E50-BA89-B14D-B9B0-2C2D4142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3D20A-A613-5C4C-A2D9-3F3716F24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34657-A7D5-C94F-8190-795F9A70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68932-BF18-6D41-AAA1-AA62712F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3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4FA24-B38B-8E42-AD9A-46A8FE74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B9E2C-DF1C-3348-A7D0-868403EF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C3B7E-3AE4-3248-816B-42AEABE3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9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6E7B-2B21-4349-A5E8-F51BDA4F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0EC2-20B6-564C-B497-8BC94D18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D7AB7-03F9-CB44-8B65-1FA651581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43C11-7DE1-A040-A366-66CFE077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A39E-CEDC-5D45-B7A7-427E12AD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3EE87-F227-0641-991C-BC2504CB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50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6682-8C5D-5446-8420-6965F374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59B58-CA83-2541-BFBB-72A596B18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9452C-75B1-A440-9A3E-16096BEAA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ABED3-0D2E-C24F-AB08-D6551BC9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B2E6C-CD2C-CD47-A952-D2C835A6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FB704-2EF3-024E-A7B5-B19083B6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9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4499-2F4D-F54B-B034-112AA6F6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2BD32-AEFC-9C43-9EC4-4770BA5A5B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B193B-4C5C-8349-A401-B84C817E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25579-668C-6E4A-9506-5AD2E00C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93645-915D-A945-A086-86CD1350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9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6932E-B973-1440-8C8A-A20FC31CE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55602-66E9-6A44-8E3B-7944447C1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33EE-C4AC-3944-8F41-167DE075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C9E0-7443-FC45-B98E-6EEECFAD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199EE-E38E-C842-82B0-22CAA11B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07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8177F7-A449-9A4A-A435-C2D7910F8B4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36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F700E1-8806-684B-92DD-38F427D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4E7C5-4BAD-EE4F-97FA-4ABC35C18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891B-020E-3848-8F43-83411742EA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4130-B4A6-894D-B490-953E3F85E7B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B35C3-6F52-0E4C-9B18-32A0FD1E7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5824-A379-764C-93C6-08FD5AE01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E8E88D-0124-334D-9A62-B379BDAB517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200" y="5760000"/>
            <a:ext cx="2338676" cy="10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asterdata.es.net/host-tuning/linux/100g-tunin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889415" y="2410202"/>
            <a:ext cx="641316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SKA </a:t>
            </a:r>
            <a:r>
              <a:rPr lang="en-US" sz="4800" b="1" spc="-1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perfSONAR</a:t>
            </a:r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mesh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3937337" y="3922933"/>
            <a:ext cx="43173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LHCONE meeting 18/03/2025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905EFB-B6F4-434F-8144-48C5D9C45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702427-49C0-2C5E-56BC-F4002A622C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3470DA3-450B-3D27-6BE5-81B15A74DE44}"/>
              </a:ext>
            </a:extLst>
          </p:cNvPr>
          <p:cNvSpPr txBox="1"/>
          <p:nvPr/>
        </p:nvSpPr>
        <p:spPr>
          <a:xfrm>
            <a:off x="2306451" y="358434"/>
            <a:ext cx="757909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to the </a:t>
            </a:r>
            <a:r>
              <a:rPr lang="en-US" sz="4400" b="1" spc="-16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SRCnet</a:t>
            </a:r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mesh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367F8C-ACD0-7F94-CBEB-519316E92372}"/>
              </a:ext>
            </a:extLst>
          </p:cNvPr>
          <p:cNvSpPr/>
          <p:nvPr/>
        </p:nvSpPr>
        <p:spPr>
          <a:xfrm>
            <a:off x="314779" y="1897535"/>
            <a:ext cx="493308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do list: 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Split interfaces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IPv6 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improvement from nodes (as more hardware gets installed)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representation from SRCs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Needs more looking into so I can *not* break the networking… Apologies to networking teams at RAL 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10">
            <a:extLst>
              <a:ext uri="{FF2B5EF4-FFF2-40B4-BE49-F238E27FC236}">
                <a16:creationId xmlns:a16="http://schemas.microsoft.com/office/drawing/2014/main" id="{2EE008E7-2A41-B902-D52E-5912D3DCA46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924" t="21977" r="49041" b="18980"/>
          <a:stretch/>
        </p:blipFill>
        <p:spPr>
          <a:xfrm>
            <a:off x="6095999" y="1537253"/>
            <a:ext cx="5075584" cy="34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351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B41A8F-FC5D-4F2B-B26F-7C53C1AA7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673D72A-3829-CEDF-DA2F-293D81531A67}"/>
              </a:ext>
            </a:extLst>
          </p:cNvPr>
          <p:cNvSpPr txBox="1"/>
          <p:nvPr/>
        </p:nvSpPr>
        <p:spPr>
          <a:xfrm>
            <a:off x="2306451" y="358434"/>
            <a:ext cx="757909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to the </a:t>
            </a:r>
            <a:r>
              <a:rPr lang="en-US" sz="4400" b="1" spc="-16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SRCnet</a:t>
            </a:r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mesh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311461-2563-728E-11A4-CBD8DEF0FDFE}"/>
              </a:ext>
            </a:extLst>
          </p:cNvPr>
          <p:cNvSpPr/>
          <p:nvPr/>
        </p:nvSpPr>
        <p:spPr>
          <a:xfrm>
            <a:off x="314779" y="1897535"/>
            <a:ext cx="493308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sites increasing hardware for deployments: 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Changing from 10Gb interfaces to 100Gb interfaces: 			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 Node: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7">
            <a:extLst>
              <a:ext uri="{FF2B5EF4-FFF2-40B4-BE49-F238E27FC236}">
                <a16:creationId xmlns:a16="http://schemas.microsoft.com/office/drawing/2014/main" id="{03F4F74F-267E-AA37-0F90-CC9F18544B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34178" r="50160" b="12162"/>
          <a:stretch/>
        </p:blipFill>
        <p:spPr>
          <a:xfrm>
            <a:off x="1749289" y="3145558"/>
            <a:ext cx="5194853" cy="31450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FD3E44-E956-FAAA-4424-097D5BFFC44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477" t="70338" r="43044" b="15556"/>
          <a:stretch/>
        </p:blipFill>
        <p:spPr>
          <a:xfrm>
            <a:off x="7023649" y="3429000"/>
            <a:ext cx="5194853" cy="85027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036D68-73A4-285C-30AF-6E5C28A7CCEB}"/>
              </a:ext>
            </a:extLst>
          </p:cNvPr>
          <p:cNvSpPr/>
          <p:nvPr/>
        </p:nvSpPr>
        <p:spPr>
          <a:xfrm>
            <a:off x="9035306" y="2776226"/>
            <a:ext cx="49330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Node: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8D6026-794A-8BFF-F09B-E0F12E5F9DE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438" t="70625" r="43043" b="15625"/>
          <a:stretch/>
        </p:blipFill>
        <p:spPr>
          <a:xfrm>
            <a:off x="7023649" y="4368769"/>
            <a:ext cx="5333937" cy="85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360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A99E73-B1F7-1B89-FB0A-850849774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633A943-91EC-74F5-B5C4-9AB53651F54F}"/>
              </a:ext>
            </a:extLst>
          </p:cNvPr>
          <p:cNvSpPr txBox="1"/>
          <p:nvPr/>
        </p:nvSpPr>
        <p:spPr>
          <a:xfrm>
            <a:off x="4784321" y="318678"/>
            <a:ext cx="262335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17B660-10B6-EB2D-EB44-FD884B65DDB2}"/>
              </a:ext>
            </a:extLst>
          </p:cNvPr>
          <p:cNvSpPr/>
          <p:nvPr/>
        </p:nvSpPr>
        <p:spPr>
          <a:xfrm>
            <a:off x="314779" y="1897535"/>
            <a:ext cx="55426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in progress…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Nodes updating and upgrading hardware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 changes being made to existing nodes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Sites coming online and adding to mesh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deployment methods (currently)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Mesh config still to be determined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Needing IPv6 / split interface setup for RAL</a:t>
            </a:r>
          </a:p>
          <a:p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SRCnet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still developing</a:t>
            </a:r>
          </a:p>
        </p:txBody>
      </p:sp>
    </p:spTree>
    <p:extLst>
      <p:ext uri="{BB962C8B-B14F-4D97-AF65-F5344CB8AC3E}">
        <p14:creationId xmlns:p14="http://schemas.microsoft.com/office/powerpoint/2010/main" val="1951433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3A1716-337B-AA5B-355E-5833B0E24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910D60B-A32A-6B43-B3C1-80C16DA7C8B3}"/>
              </a:ext>
            </a:extLst>
          </p:cNvPr>
          <p:cNvSpPr txBox="1"/>
          <p:nvPr/>
        </p:nvSpPr>
        <p:spPr>
          <a:xfrm>
            <a:off x="2917771" y="411443"/>
            <a:ext cx="707436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Acknowledgements/thanks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89650D-87BD-3A8B-2107-5E5FF25518FD}"/>
              </a:ext>
            </a:extLst>
          </p:cNvPr>
          <p:cNvSpPr/>
          <p:nvPr/>
        </p:nvSpPr>
        <p:spPr>
          <a:xfrm>
            <a:off x="314780" y="1897535"/>
            <a:ext cx="460441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Images from SKA website (and SKA confluence… ) </a:t>
            </a:r>
          </a:p>
          <a:p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SRCnet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program team,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 teams (especially Spain, Sweden, Manchester/HQ</a:t>
            </a:r>
            <a:r>
              <a:rPr lang="en-GB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Switzerland)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RAL SKA team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JISC 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RAL Networking team</a:t>
            </a:r>
          </a:p>
          <a:p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perfSONAR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developers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Richard Hughes Jones for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TCPmon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script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SKAO Brand | SKAO">
            <a:extLst>
              <a:ext uri="{FF2B5EF4-FFF2-40B4-BE49-F238E27FC236}">
                <a16:creationId xmlns:a16="http://schemas.microsoft.com/office/drawing/2014/main" id="{10FA109E-93D4-A653-46E3-FC1A4DC06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017" y="1180884"/>
            <a:ext cx="3684104" cy="155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erfsonar-logo - GÉANT Network">
            <a:extLst>
              <a:ext uri="{FF2B5EF4-FFF2-40B4-BE49-F238E27FC236}">
                <a16:creationId xmlns:a16="http://schemas.microsoft.com/office/drawing/2014/main" id="{5854C204-2216-879D-7072-C390D60C7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881" y="2740392"/>
            <a:ext cx="3591339" cy="202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Jisc">
            <a:extLst>
              <a:ext uri="{FF2B5EF4-FFF2-40B4-BE49-F238E27FC236}">
                <a16:creationId xmlns:a16="http://schemas.microsoft.com/office/drawing/2014/main" id="{C931B674-71B6-9E95-DD8E-91D1A2F4F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932" y="2946528"/>
            <a:ext cx="1607856" cy="160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randing - GÉANT Resources">
            <a:extLst>
              <a:ext uri="{FF2B5EF4-FFF2-40B4-BE49-F238E27FC236}">
                <a16:creationId xmlns:a16="http://schemas.microsoft.com/office/drawing/2014/main" id="{EFFEEAEA-5F9A-FB8D-CD0C-DBFCEF7B3E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0096" y="5442559"/>
            <a:ext cx="2096530" cy="124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089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BE3BEA-A955-347E-D031-61D2D267A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B8F802E-471E-73C2-3D90-4AEC2464445D}"/>
              </a:ext>
            </a:extLst>
          </p:cNvPr>
          <p:cNvSpPr txBox="1"/>
          <p:nvPr/>
        </p:nvSpPr>
        <p:spPr>
          <a:xfrm>
            <a:off x="4506886" y="371687"/>
            <a:ext cx="317822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03116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7BE17AB-FEAE-1A42-84B8-5376345F5709}"/>
              </a:ext>
            </a:extLst>
          </p:cNvPr>
          <p:cNvSpPr txBox="1"/>
          <p:nvPr/>
        </p:nvSpPr>
        <p:spPr>
          <a:xfrm>
            <a:off x="2917772" y="411443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SKA Regional </a:t>
            </a:r>
            <a:r>
              <a:rPr lang="en-US" sz="4400" b="1" spc="-16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Centres</a:t>
            </a:r>
            <a:endParaRPr lang="en-US" sz="4400" b="1" spc="-16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22DBB9-7747-7041-8E78-C517CE8075C9}"/>
              </a:ext>
            </a:extLst>
          </p:cNvPr>
          <p:cNvSpPr/>
          <p:nvPr/>
        </p:nvSpPr>
        <p:spPr>
          <a:xfrm>
            <a:off x="314780" y="1897535"/>
            <a:ext cx="4604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Square Kilometre Array project split into regional centres: </a:t>
            </a:r>
          </a:p>
        </p:txBody>
      </p:sp>
      <p:pic>
        <p:nvPicPr>
          <p:cNvPr id="1026" name="Picture 2" descr="Network">
            <a:extLst>
              <a:ext uri="{FF2B5EF4-FFF2-40B4-BE49-F238E27FC236}">
                <a16:creationId xmlns:a16="http://schemas.microsoft.com/office/drawing/2014/main" id="{121B4221-C22D-3B21-3E29-365771DEC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37479"/>
            <a:ext cx="4823791" cy="2466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9A465A0-95C4-9545-DD47-88A6917FB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330" y="2385391"/>
            <a:ext cx="6948726" cy="366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13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648943-CD2B-D489-8804-667D75B90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4D1004C-D329-9CB7-AE8F-8BC1D78ECFDC}"/>
              </a:ext>
            </a:extLst>
          </p:cNvPr>
          <p:cNvSpPr txBox="1"/>
          <p:nvPr/>
        </p:nvSpPr>
        <p:spPr>
          <a:xfrm>
            <a:off x="4056312" y="477704"/>
            <a:ext cx="407937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Mesh</a:t>
            </a:r>
          </a:p>
        </p:txBody>
      </p:sp>
      <p:pic>
        <p:nvPicPr>
          <p:cNvPr id="3" name="Image1">
            <a:extLst>
              <a:ext uri="{FF2B5EF4-FFF2-40B4-BE49-F238E27FC236}">
                <a16:creationId xmlns:a16="http://schemas.microsoft.com/office/drawing/2014/main" id="{AD9CE3A2-BDFB-308B-15BA-985DBDC8F5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t="23627" r="65446" b="11206"/>
          <a:stretch/>
        </p:blipFill>
        <p:spPr bwMode="auto">
          <a:xfrm>
            <a:off x="1183295" y="1417552"/>
            <a:ext cx="3839280" cy="40746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11">
            <a:extLst>
              <a:ext uri="{FF2B5EF4-FFF2-40B4-BE49-F238E27FC236}">
                <a16:creationId xmlns:a16="http://schemas.microsoft.com/office/drawing/2014/main" id="{3C13C4CE-93EA-83C1-84F3-85BC86F4C5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t="26020" r="63264" b="9578"/>
          <a:stretch/>
        </p:blipFill>
        <p:spPr bwMode="auto">
          <a:xfrm>
            <a:off x="6618439" y="1417552"/>
            <a:ext cx="4079376" cy="40228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47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FB7A08-0AC3-93A5-3D15-C707DDDD3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21E4A3A-83F0-FEF0-D8F2-F07293E1F62A}"/>
              </a:ext>
            </a:extLst>
          </p:cNvPr>
          <p:cNvSpPr txBox="1"/>
          <p:nvPr/>
        </p:nvSpPr>
        <p:spPr>
          <a:xfrm>
            <a:off x="4288225" y="411443"/>
            <a:ext cx="361555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Mesh</a:t>
            </a:r>
          </a:p>
        </p:txBody>
      </p:sp>
      <p:pic>
        <p:nvPicPr>
          <p:cNvPr id="2" name="Image3">
            <a:extLst>
              <a:ext uri="{FF2B5EF4-FFF2-40B4-BE49-F238E27FC236}">
                <a16:creationId xmlns:a16="http://schemas.microsoft.com/office/drawing/2014/main" id="{1CA8939B-F1AA-4ED7-F844-9A1AA895974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491" t="28530" r="2141" b="11392"/>
          <a:stretch/>
        </p:blipFill>
        <p:spPr>
          <a:xfrm>
            <a:off x="354537" y="1891749"/>
            <a:ext cx="5145116" cy="1803680"/>
          </a:xfrm>
          <a:prstGeom prst="rect">
            <a:avLst/>
          </a:prstGeom>
        </p:spPr>
      </p:pic>
      <p:pic>
        <p:nvPicPr>
          <p:cNvPr id="3" name="Image4">
            <a:extLst>
              <a:ext uri="{FF2B5EF4-FFF2-40B4-BE49-F238E27FC236}">
                <a16:creationId xmlns:a16="http://schemas.microsoft.com/office/drawing/2014/main" id="{7A6781A5-7994-2E73-CCBE-DE839B8ED22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1924" t="40468" r="1492" b="7116"/>
          <a:stretch/>
        </p:blipFill>
        <p:spPr>
          <a:xfrm>
            <a:off x="5926993" y="1891749"/>
            <a:ext cx="5910470" cy="1803681"/>
          </a:xfrm>
          <a:prstGeom prst="rect">
            <a:avLst/>
          </a:prstGeom>
        </p:spPr>
      </p:pic>
      <p:pic>
        <p:nvPicPr>
          <p:cNvPr id="4" name="Image5">
            <a:extLst>
              <a:ext uri="{FF2B5EF4-FFF2-40B4-BE49-F238E27FC236}">
                <a16:creationId xmlns:a16="http://schemas.microsoft.com/office/drawing/2014/main" id="{490953DA-9433-0998-330A-951E6AE8830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t="31676" r="1786" b="12307"/>
          <a:stretch/>
        </p:blipFill>
        <p:spPr>
          <a:xfrm>
            <a:off x="5926993" y="4094922"/>
            <a:ext cx="6010206" cy="1927566"/>
          </a:xfrm>
          <a:prstGeom prst="rect">
            <a:avLst/>
          </a:prstGeom>
        </p:spPr>
      </p:pic>
      <p:pic>
        <p:nvPicPr>
          <p:cNvPr id="5" name="Image6">
            <a:extLst>
              <a:ext uri="{FF2B5EF4-FFF2-40B4-BE49-F238E27FC236}">
                <a16:creationId xmlns:a16="http://schemas.microsoft.com/office/drawing/2014/main" id="{B9471FA9-9026-FBDB-27D3-AF2E4A62270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t="30121" b="17453"/>
          <a:stretch/>
        </p:blipFill>
        <p:spPr>
          <a:xfrm>
            <a:off x="61842" y="4214191"/>
            <a:ext cx="5730506" cy="168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778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7FCD29-628A-E0CF-E7E8-0F10831E0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A4BC535-519C-C3B0-51B7-80C0BA1E94A9}"/>
              </a:ext>
            </a:extLst>
          </p:cNvPr>
          <p:cNvSpPr txBox="1"/>
          <p:nvPr/>
        </p:nvSpPr>
        <p:spPr>
          <a:xfrm>
            <a:off x="3442825" y="517461"/>
            <a:ext cx="530634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Capacities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A2FFED-57D8-265C-1AA5-B27573721608}"/>
              </a:ext>
            </a:extLst>
          </p:cNvPr>
          <p:cNvSpPr/>
          <p:nvPr/>
        </p:nvSpPr>
        <p:spPr>
          <a:xfrm>
            <a:off x="314780" y="1897535"/>
            <a:ext cx="4604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nodes have different capacities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100Gb, others 10Gb etc</a:t>
            </a:r>
          </a:p>
        </p:txBody>
      </p:sp>
      <p:pic>
        <p:nvPicPr>
          <p:cNvPr id="2" name="Image7">
            <a:extLst>
              <a:ext uri="{FF2B5EF4-FFF2-40B4-BE49-F238E27FC236}">
                <a16:creationId xmlns:a16="http://schemas.microsoft.com/office/drawing/2014/main" id="{345AAB62-05AD-94F8-B26E-8605E700CC6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29685" r="49374" b="12162"/>
          <a:stretch/>
        </p:blipFill>
        <p:spPr>
          <a:xfrm>
            <a:off x="7024562" y="2686878"/>
            <a:ext cx="4621484" cy="2985049"/>
          </a:xfrm>
          <a:prstGeom prst="rect">
            <a:avLst/>
          </a:prstGeom>
        </p:spPr>
      </p:pic>
      <p:pic>
        <p:nvPicPr>
          <p:cNvPr id="3" name="Image3">
            <a:extLst>
              <a:ext uri="{FF2B5EF4-FFF2-40B4-BE49-F238E27FC236}">
                <a16:creationId xmlns:a16="http://schemas.microsoft.com/office/drawing/2014/main" id="{BF2A25B9-C7B9-C74F-0117-F904A30B60B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1491" t="28530" r="49278" b="11392"/>
          <a:stretch/>
        </p:blipFill>
        <p:spPr>
          <a:xfrm>
            <a:off x="1267832" y="2686877"/>
            <a:ext cx="4349985" cy="298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114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72A4E1-1233-F9CC-A26E-FEA7E00B5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EF9FBD9-0AA0-C300-C37A-80EC36112D56}"/>
              </a:ext>
            </a:extLst>
          </p:cNvPr>
          <p:cNvSpPr txBox="1"/>
          <p:nvPr/>
        </p:nvSpPr>
        <p:spPr>
          <a:xfrm>
            <a:off x="3793795" y="504208"/>
            <a:ext cx="460441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Comparing tests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050160-B5F3-9C47-2EA1-677E8659D43B}"/>
              </a:ext>
            </a:extLst>
          </p:cNvPr>
          <p:cNvSpPr/>
          <p:nvPr/>
        </p:nvSpPr>
        <p:spPr>
          <a:xfrm>
            <a:off x="729833" y="1380700"/>
            <a:ext cx="92267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using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TCPmon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compared to single stream iperf3 for some lower capacity nodes. 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nodes have not enough hardware currently for deployment, using cloud architecture temporarily. 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Sanity checking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perfSONAR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iperf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results with different methods:  </a:t>
            </a:r>
          </a:p>
        </p:txBody>
      </p:sp>
      <p:pic>
        <p:nvPicPr>
          <p:cNvPr id="4" name="Picture 3" descr="A graph with green line&#10;&#10;AI-generated content may be incorrect.">
            <a:extLst>
              <a:ext uri="{FF2B5EF4-FFF2-40B4-BE49-F238E27FC236}">
                <a16:creationId xmlns:a16="http://schemas.microsoft.com/office/drawing/2014/main" id="{7278A13E-7A32-6B83-0905-4CD04187B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1466" y="3031435"/>
            <a:ext cx="4850304" cy="2910183"/>
          </a:xfrm>
          <a:prstGeom prst="rect">
            <a:avLst/>
          </a:prstGeom>
        </p:spPr>
      </p:pic>
      <p:pic>
        <p:nvPicPr>
          <p:cNvPr id="5" name="Image8">
            <a:extLst>
              <a:ext uri="{FF2B5EF4-FFF2-40B4-BE49-F238E27FC236}">
                <a16:creationId xmlns:a16="http://schemas.microsoft.com/office/drawing/2014/main" id="{2468736C-5BE9-8283-DDF2-6DFBF20823A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32440" r="50901" b="15799"/>
          <a:stretch/>
        </p:blipFill>
        <p:spPr>
          <a:xfrm>
            <a:off x="2311008" y="3429000"/>
            <a:ext cx="4500609" cy="266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956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813816-467F-C6A3-DCCF-E85C22DF8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BBD96AF-BD72-3220-4054-32BE5A849755}"/>
              </a:ext>
            </a:extLst>
          </p:cNvPr>
          <p:cNvSpPr txBox="1"/>
          <p:nvPr/>
        </p:nvSpPr>
        <p:spPr>
          <a:xfrm>
            <a:off x="2917772" y="411443"/>
            <a:ext cx="635645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SKA regional </a:t>
            </a:r>
            <a:r>
              <a:rPr lang="en-US" sz="4400" b="1" spc="-16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centres</a:t>
            </a:r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(SRC) nodes =/= sites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CA07F0-CB03-2DDB-20F3-E50C8A053F22}"/>
              </a:ext>
            </a:extLst>
          </p:cNvPr>
          <p:cNvSpPr/>
          <p:nvPr/>
        </p:nvSpPr>
        <p:spPr>
          <a:xfrm>
            <a:off x="314780" y="1897535"/>
            <a:ext cx="46044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 nodes are country members of the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SRCnetwork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of these can have different sites, such as the UK node having &gt;3 sites. 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Sites will be setup with a separate mini mesh currently…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 broke the dashboard prior to this, currently 3 nodes, RAL, Cambridge, Manchester)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Extraordinarily huge help from JISC in general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DCA575-F0D9-690D-AAF1-21E319F94A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82" t="27669" r="59652" b="5999"/>
          <a:stretch/>
        </p:blipFill>
        <p:spPr>
          <a:xfrm>
            <a:off x="7212214" y="1825870"/>
            <a:ext cx="4124027" cy="4074419"/>
          </a:xfrm>
          <a:prstGeom prst="rect">
            <a:avLst/>
          </a:prstGeom>
        </p:spPr>
      </p:pic>
      <p:pic>
        <p:nvPicPr>
          <p:cNvPr id="4" name="Image9">
            <a:extLst>
              <a:ext uri="{FF2B5EF4-FFF2-40B4-BE49-F238E27FC236}">
                <a16:creationId xmlns:a16="http://schemas.microsoft.com/office/drawing/2014/main" id="{35FFDA9E-BC1D-670A-CB10-D7D27B0DC55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37002" r="81857" b="24100"/>
          <a:stretch/>
        </p:blipFill>
        <p:spPr>
          <a:xfrm>
            <a:off x="4919190" y="1995939"/>
            <a:ext cx="2117714" cy="255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81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182B7C-D94E-CAE9-06A4-EBAB2DBF6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2CEA2A5-BF65-20CC-CA32-DC1758DFA9D9}"/>
              </a:ext>
            </a:extLst>
          </p:cNvPr>
          <p:cNvSpPr txBox="1"/>
          <p:nvPr/>
        </p:nvSpPr>
        <p:spPr>
          <a:xfrm>
            <a:off x="4029807" y="464452"/>
            <a:ext cx="4132385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JISC – UK tests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BF63E5-6F36-32B8-74AF-A5956B5165DA}"/>
              </a:ext>
            </a:extLst>
          </p:cNvPr>
          <p:cNvSpPr/>
          <p:nvPr/>
        </p:nvSpPr>
        <p:spPr>
          <a:xfrm>
            <a:off x="314780" y="1897535"/>
            <a:ext cx="46044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Jisc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perfsonar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mesh has large number of sites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overlap between UKSRC sites 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allows measurements despite changes to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SRCnet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mesh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87866B-74C7-8F78-22BA-FFADC62CE87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82" t="27669" r="59652" b="8985"/>
          <a:stretch/>
        </p:blipFill>
        <p:spPr>
          <a:xfrm>
            <a:off x="7394712" y="1348186"/>
            <a:ext cx="3548772" cy="33482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08BA2-3FBB-1036-E01D-7BD709BE49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582" t="30918" r="62234" b="9178"/>
          <a:stretch/>
        </p:blipFill>
        <p:spPr>
          <a:xfrm>
            <a:off x="3834423" y="3148851"/>
            <a:ext cx="3388014" cy="32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285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C8E809-9912-FD46-01FE-60EF1947D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8E8519D-2C51-EAE7-B2CD-D49AB94A1FF2}"/>
              </a:ext>
            </a:extLst>
          </p:cNvPr>
          <p:cNvSpPr txBox="1"/>
          <p:nvPr/>
        </p:nvSpPr>
        <p:spPr>
          <a:xfrm>
            <a:off x="2254016" y="384939"/>
            <a:ext cx="768396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to the </a:t>
            </a:r>
            <a:r>
              <a:rPr lang="en-US" sz="4400" b="1" spc="-16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SRCnet</a:t>
            </a:r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mesh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26FBB9-68B2-C3DF-0382-A552398E62A1}"/>
              </a:ext>
            </a:extLst>
          </p:cNvPr>
          <p:cNvSpPr/>
          <p:nvPr/>
        </p:nvSpPr>
        <p:spPr>
          <a:xfrm>
            <a:off x="314779" y="1897535"/>
            <a:ext cx="51186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setup used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Esnet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recommendations for host tuning ~ 100Gb/s: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https://fasterdata.es.net/host-tuning/linux/100g-tuning/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TCP buffer size 2GB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 buffer size max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Disabled SMT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Queing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84EFA4-B74E-58E3-5937-55391D829023}"/>
              </a:ext>
            </a:extLst>
          </p:cNvPr>
          <p:cNvSpPr/>
          <p:nvPr/>
        </p:nvSpPr>
        <p:spPr>
          <a:xfrm>
            <a:off x="6095999" y="1897535"/>
            <a:ext cx="51186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Additionally bonded dual 100Gb interface</a:t>
            </a: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9000 MTU </a:t>
            </a:r>
          </a:p>
        </p:txBody>
      </p:sp>
    </p:spTree>
    <p:extLst>
      <p:ext uri="{BB962C8B-B14F-4D97-AF65-F5344CB8AC3E}">
        <p14:creationId xmlns:p14="http://schemas.microsoft.com/office/powerpoint/2010/main" val="962728040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e32309d-f48d-4471-8991-55b065ac2ec9">
      <Terms xmlns="http://schemas.microsoft.com/office/infopath/2007/PartnerControls"/>
    </lcf76f155ced4ddcb4097134ff3c332f>
    <TaxCatchAll xmlns="5d2a7bdf-96b0-4308-940e-3e68c236cfe2" xsi:nil="true"/>
    <SharedWithUsers xmlns="5d2a7bdf-96b0-4308-940e-3e68c236cfe2">
      <UserInfo>
        <DisplayName>Shirley, Bryce (STFC,RAL,SC)</DisplayName>
        <AccountId>195</AccountId>
        <AccountType/>
      </UserInfo>
      <UserInfo>
        <DisplayName>Ryall, George (STFC,RAL,ISIS)</DisplayName>
        <AccountId>173</AccountId>
        <AccountType/>
      </UserInfo>
      <UserInfo>
        <DisplayName>Chekrygina, Deniza (STFC,RAL,SC)</DisplayName>
        <AccountId>229</AccountId>
        <AccountType/>
      </UserInfo>
      <UserInfo>
        <DisplayName>Miller, Shirley (STFC,DL,SC)</DisplayName>
        <AccountId>74</AccountId>
        <AccountType/>
      </UserInfo>
      <UserInfo>
        <DisplayName>Gibbons, Lydia (STFC,DL,SC)</DisplayName>
        <AccountId>226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19D85083640C458DB225BC1B6B112F" ma:contentTypeVersion="17" ma:contentTypeDescription="Create a new document." ma:contentTypeScope="" ma:versionID="476827fcad3f05f4989768671417fd5e">
  <xsd:schema xmlns:xsd="http://www.w3.org/2001/XMLSchema" xmlns:xs="http://www.w3.org/2001/XMLSchema" xmlns:p="http://schemas.microsoft.com/office/2006/metadata/properties" xmlns:ns2="3e32309d-f48d-4471-8991-55b065ac2ec9" xmlns:ns3="5d2a7bdf-96b0-4308-940e-3e68c236cfe2" targetNamespace="http://schemas.microsoft.com/office/2006/metadata/properties" ma:root="true" ma:fieldsID="56e6625399fa7bfeb8c5e395101d56da" ns2:_="" ns3:_="">
    <xsd:import namespace="3e32309d-f48d-4471-8991-55b065ac2ec9"/>
    <xsd:import namespace="5d2a7bdf-96b0-4308-940e-3e68c236cfe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32309d-f48d-4471-8991-55b065ac2e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2a7bdf-96b0-4308-940e-3e68c236cfe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5a07ff4-85b6-4698-9293-e5256f19a7d9}" ma:internalName="TaxCatchAll" ma:showField="CatchAllData" ma:web="5d2a7bdf-96b0-4308-940e-3e68c236cfe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F1C4F4-B514-46B5-BA53-F3136A038A55}">
  <ds:schemaRefs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3e32309d-f48d-4471-8991-55b065ac2ec9"/>
    <ds:schemaRef ds:uri="http://schemas.microsoft.com/office/infopath/2007/PartnerControls"/>
    <ds:schemaRef ds:uri="5d2a7bdf-96b0-4308-940e-3e68c236cfe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135BC9D-E882-40D9-B697-1819E4A8F345}">
  <ds:schemaRefs>
    <ds:schemaRef ds:uri="3e32309d-f48d-4471-8991-55b065ac2ec9"/>
    <ds:schemaRef ds:uri="5d2a7bdf-96b0-4308-940e-3e68c236cfe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5D5D5B8-BF10-44EC-A741-7A15D8CEAE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4096</TotalTime>
  <Words>444</Words>
  <Application>Microsoft Office PowerPoint</Application>
  <PresentationFormat>Widescreen</PresentationFormat>
  <Paragraphs>82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Arial Regular</vt:lpstr>
      <vt:lpstr>Calibri</vt:lpstr>
      <vt:lpstr>Calibri Light</vt:lpstr>
      <vt:lpstr>Wingdings</vt:lpstr>
      <vt:lpstr>Font and logo master</vt:lpstr>
      <vt:lpstr>Custom Design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Mayer, Matthias (STFC,RAL,SC)</cp:lastModifiedBy>
  <cp:revision>23</cp:revision>
  <cp:lastPrinted>2019-10-02T08:27:37Z</cp:lastPrinted>
  <dcterms:created xsi:type="dcterms:W3CDTF">2019-09-17T08:04:08Z</dcterms:created>
  <dcterms:modified xsi:type="dcterms:W3CDTF">2025-03-17T19:17:02Z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0x0101000419D85083640C458DB225BC1B6B112F</vt:lpwstr>
  </property>
  <property fmtid="{D5CDD505-2E9C-101B-9397-08002B2CF9AE}" pid="3" name="_dlc_DocIdItemGuid">
    <vt:lpwstr>7d6dd9f8-2757-4d2f-b6c5-c8fdb553a0d1</vt:lpwstr>
  </property>
  <property fmtid="{D5CDD505-2E9C-101B-9397-08002B2CF9AE}" pid="4" name="MediaServiceImageTags">
    <vt:lpwstr/>
  </property>
</Properties>
</file>