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71" r:id="rId2"/>
    <p:sldId id="1006" r:id="rId3"/>
    <p:sldId id="1008" r:id="rId4"/>
    <p:sldId id="1007" r:id="rId5"/>
    <p:sldId id="1003" r:id="rId6"/>
    <p:sldId id="1010" r:id="rId7"/>
    <p:sldId id="1009" r:id="rId8"/>
    <p:sldId id="1011" r:id="rId9"/>
    <p:sldId id="39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B3B4"/>
    <a:srgbClr val="30348F"/>
    <a:srgbClr val="8EB1D1"/>
    <a:srgbClr val="83A3C2"/>
    <a:srgbClr val="80A1BE"/>
    <a:srgbClr val="2C318F"/>
    <a:srgbClr val="2A2E84"/>
    <a:srgbClr val="62738F"/>
    <a:srgbClr val="425E9B"/>
    <a:srgbClr val="2C3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59" autoAdjust="0"/>
    <p:restoredTop sz="87920" autoAdjust="0"/>
  </p:normalViewPr>
  <p:slideViewPr>
    <p:cSldViewPr snapToGrid="0">
      <p:cViewPr varScale="1">
        <p:scale>
          <a:sx n="105" d="100"/>
          <a:sy n="105" d="100"/>
        </p:scale>
        <p:origin x="208" y="4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774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September 2010: Bos-Fisk report on changes in </a:t>
            </a:r>
            <a:r>
              <a:rPr lang="en-GB" dirty="0" err="1"/>
              <a:t>LHC</a:t>
            </a:r>
            <a:r>
              <a:rPr lang="en-GB" dirty="0"/>
              <a:t> computing model</a:t>
            </a:r>
          </a:p>
          <a:p>
            <a:r>
              <a:rPr lang="en-GB" dirty="0"/>
              <a:t>January 2011: enter the “</a:t>
            </a:r>
            <a:r>
              <a:rPr lang="en-GB" dirty="0" err="1"/>
              <a:t>LHC</a:t>
            </a:r>
            <a:r>
              <a:rPr lang="en-GB" dirty="0"/>
              <a:t> Open Network Environment”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086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125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45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698797"/>
            <a:ext cx="9923105" cy="7498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dirty="0">
                <a:solidFill>
                  <a:schemeClr val="bg1"/>
                </a:solidFill>
              </a:rPr>
              <a:t>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bg1"/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baseline="0" dirty="0">
          <a:solidFill>
            <a:schemeClr val="accent2">
              <a:lumMod val="90000"/>
              <a:lumOff val="1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12449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2068981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72673" y="2283961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768829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88444"/>
            <a:ext cx="12192000" cy="1992378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dirty="0">
                <a:solidFill>
                  <a:schemeClr val="bg1"/>
                </a:solidFill>
              </a:rPr>
              <a:t>	           </a:t>
            </a:r>
            <a:r>
              <a:rPr lang="en-US" sz="1800">
                <a:solidFill>
                  <a:schemeClr val="bg1"/>
                </a:solidFill>
              </a:rPr>
              <a:t>18 March 202</a:t>
            </a:r>
            <a:r>
              <a:rPr lang="en-US">
                <a:solidFill>
                  <a:schemeClr val="bg1"/>
                </a:solidFill>
              </a:rPr>
              <a:t>5</a:t>
            </a: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 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AC446F-B9E3-13CE-B9E1-B7290FB180C6}"/>
              </a:ext>
            </a:extLst>
          </p:cNvPr>
          <p:cNvSpPr txBox="1"/>
          <p:nvPr/>
        </p:nvSpPr>
        <p:spPr>
          <a:xfrm>
            <a:off x="1353030" y="2282277"/>
            <a:ext cx="61248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Happy Birthday LHCOPN!</a:t>
            </a:r>
            <a:endParaRPr lang="en-US" sz="2800" b="1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B505413-FB31-2E0B-FC5B-6D9B606DE31C}"/>
              </a:ext>
            </a:extLst>
          </p:cNvPr>
          <p:cNvSpPr txBox="1">
            <a:spLocks/>
          </p:cNvSpPr>
          <p:nvPr/>
        </p:nvSpPr>
        <p:spPr>
          <a:xfrm>
            <a:off x="1456038" y="3932297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Enzo Capone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</a:rPr>
              <a:t>Head of Research Engagement and Support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D02C8A-4CCE-28FC-27B7-D100B9369502}"/>
              </a:ext>
            </a:extLst>
          </p:cNvPr>
          <p:cNvSpPr txBox="1"/>
          <p:nvPr/>
        </p:nvSpPr>
        <p:spPr>
          <a:xfrm>
            <a:off x="1456038" y="5375228"/>
            <a:ext cx="6097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LHCOPN-LHCONE meeting – University of Manchester (UK)</a:t>
            </a:r>
            <a:endParaRPr lang="en-GB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8F12C-6471-78B8-581E-9F0DEB13A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9817" y="725740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US" dirty="0"/>
              <a:t>In the beginning, there was MONARC…</a:t>
            </a:r>
            <a:endParaRPr lang="en-GB" dirty="0"/>
          </a:p>
        </p:txBody>
      </p:sp>
      <p:pic>
        <p:nvPicPr>
          <p:cNvPr id="4" name="Picture 3" descr="A picture containing text, screenshot, graphic design, font&#10;&#10;Description automatically generated">
            <a:extLst>
              <a:ext uri="{FF2B5EF4-FFF2-40B4-BE49-F238E27FC236}">
                <a16:creationId xmlns:a16="http://schemas.microsoft.com/office/drawing/2014/main" id="{72A9DB0B-2D57-024F-0D17-3EBE38A04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7" y="1289117"/>
            <a:ext cx="6568541" cy="5335752"/>
          </a:xfrm>
          <a:prstGeom prst="rect">
            <a:avLst/>
          </a:prstGeom>
          <a:noFill/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800773AE-9726-69A1-BDDC-5BFDBE792631}"/>
              </a:ext>
            </a:extLst>
          </p:cNvPr>
          <p:cNvGrpSpPr/>
          <p:nvPr/>
        </p:nvGrpSpPr>
        <p:grpSpPr>
          <a:xfrm>
            <a:off x="7277006" y="1631645"/>
            <a:ext cx="4741611" cy="4020335"/>
            <a:chOff x="2105542" y="1504136"/>
            <a:chExt cx="4741611" cy="4020335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91A3518-CB5E-B754-034D-27C3A9980591}"/>
                </a:ext>
              </a:extLst>
            </p:cNvPr>
            <p:cNvSpPr/>
            <p:nvPr/>
          </p:nvSpPr>
          <p:spPr>
            <a:xfrm>
              <a:off x="4071492" y="1504136"/>
              <a:ext cx="1001016" cy="961662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T0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445A094-1365-B0E2-19B1-A9AB0F962609}"/>
                </a:ext>
              </a:extLst>
            </p:cNvPr>
            <p:cNvSpPr/>
            <p:nvPr/>
          </p:nvSpPr>
          <p:spPr>
            <a:xfrm>
              <a:off x="2709668" y="2700390"/>
              <a:ext cx="1001016" cy="961662"/>
            </a:xfrm>
            <a:prstGeom prst="ellipse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T1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8E1C1B7-FA57-1A3A-EC4C-A1F23E2F58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05542" y="4094679"/>
              <a:ext cx="750722" cy="721246"/>
            </a:xfrm>
            <a:prstGeom prst="ellipse">
              <a:avLst/>
            </a:prstGeom>
            <a:solidFill>
              <a:srgbClr val="008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T2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4BAEC2D7-990A-3992-409A-3AE14AD154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67531" y="4069279"/>
              <a:ext cx="750722" cy="721246"/>
            </a:xfrm>
            <a:prstGeom prst="ellipse">
              <a:avLst/>
            </a:prstGeom>
            <a:solidFill>
              <a:srgbClr val="008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T2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295A2759-3E9D-BAF3-224D-399387BA772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829176" y="4790525"/>
              <a:ext cx="750722" cy="721246"/>
            </a:xfrm>
            <a:prstGeom prst="ellipse">
              <a:avLst/>
            </a:prstGeom>
            <a:solidFill>
              <a:srgbClr val="008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T2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FA1740AA-2206-3056-81D4-A568E6A1735F}"/>
                </a:ext>
              </a:extLst>
            </p:cNvPr>
            <p:cNvCxnSpPr>
              <a:endCxn id="31" idx="7"/>
            </p:cNvCxnSpPr>
            <p:nvPr/>
          </p:nvCxnSpPr>
          <p:spPr>
            <a:xfrm rot="5400000">
              <a:off x="3550060" y="2236529"/>
              <a:ext cx="618722" cy="590664"/>
            </a:xfrm>
            <a:prstGeom prst="straightConnector1">
              <a:avLst/>
            </a:prstGeom>
            <a:noFill/>
            <a:ln w="508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DF3EFC00-E863-3D09-B3CB-33279C8094A7}"/>
                </a:ext>
              </a:extLst>
            </p:cNvPr>
            <p:cNvCxnSpPr/>
            <p:nvPr/>
          </p:nvCxnSpPr>
          <p:spPr>
            <a:xfrm rot="16200000" flipH="1">
              <a:off x="4930448" y="2285867"/>
              <a:ext cx="606022" cy="504688"/>
            </a:xfrm>
            <a:prstGeom prst="straightConnector1">
              <a:avLst/>
            </a:prstGeom>
            <a:noFill/>
            <a:ln w="508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E95639BE-908E-4EBC-AE31-0DC15C0BE857}"/>
                </a:ext>
              </a:extLst>
            </p:cNvPr>
            <p:cNvCxnSpPr>
              <a:stCxn id="31" idx="3"/>
              <a:endCxn id="32" idx="0"/>
            </p:cNvCxnSpPr>
            <p:nvPr/>
          </p:nvCxnSpPr>
          <p:spPr>
            <a:xfrm rot="5400000">
              <a:off x="2381854" y="3620269"/>
              <a:ext cx="573459" cy="375360"/>
            </a:xfrm>
            <a:prstGeom prst="straightConnector1">
              <a:avLst/>
            </a:prstGeom>
            <a:noFill/>
            <a:ln w="508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E0983749-00AA-7C3E-79DF-EC923EBAB208}"/>
                </a:ext>
              </a:extLst>
            </p:cNvPr>
            <p:cNvCxnSpPr>
              <a:stCxn id="31" idx="4"/>
              <a:endCxn id="34" idx="0"/>
            </p:cNvCxnSpPr>
            <p:nvPr/>
          </p:nvCxnSpPr>
          <p:spPr>
            <a:xfrm rot="5400000">
              <a:off x="2643121" y="4223469"/>
              <a:ext cx="1128473" cy="5639"/>
            </a:xfrm>
            <a:prstGeom prst="straightConnector1">
              <a:avLst/>
            </a:prstGeom>
            <a:noFill/>
            <a:ln w="508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D3C97E01-9076-503D-EC70-7C2E7DFFD816}"/>
                </a:ext>
              </a:extLst>
            </p:cNvPr>
            <p:cNvCxnSpPr>
              <a:stCxn id="31" idx="5"/>
              <a:endCxn id="33" idx="0"/>
            </p:cNvCxnSpPr>
            <p:nvPr/>
          </p:nvCxnSpPr>
          <p:spPr>
            <a:xfrm rot="16200000" flipH="1">
              <a:off x="3429461" y="3655847"/>
              <a:ext cx="548059" cy="278803"/>
            </a:xfrm>
            <a:prstGeom prst="straightConnector1">
              <a:avLst/>
            </a:prstGeom>
            <a:noFill/>
            <a:ln w="508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38C71D0-E13B-573A-83A1-A27BD3F47021}"/>
                </a:ext>
              </a:extLst>
            </p:cNvPr>
            <p:cNvSpPr/>
            <p:nvPr/>
          </p:nvSpPr>
          <p:spPr>
            <a:xfrm>
              <a:off x="5338568" y="2713090"/>
              <a:ext cx="1001016" cy="961662"/>
            </a:xfrm>
            <a:prstGeom prst="ellipse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T1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62F53F9-7AA2-64AB-CF48-D3A43A9F538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34442" y="4107379"/>
              <a:ext cx="750722" cy="721246"/>
            </a:xfrm>
            <a:prstGeom prst="ellipse">
              <a:avLst/>
            </a:prstGeom>
            <a:solidFill>
              <a:srgbClr val="008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T2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5650E98-3051-6F8D-59A8-7BC1D05A65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96431" y="4081979"/>
              <a:ext cx="750722" cy="721246"/>
            </a:xfrm>
            <a:prstGeom prst="ellipse">
              <a:avLst/>
            </a:prstGeom>
            <a:solidFill>
              <a:srgbClr val="008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T2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4B40C3-EA7A-E4C1-1844-F97D2B2E5B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58076" y="4803225"/>
              <a:ext cx="750722" cy="721246"/>
            </a:xfrm>
            <a:prstGeom prst="ellipse">
              <a:avLst/>
            </a:prstGeom>
            <a:solidFill>
              <a:srgbClr val="008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T2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D538A125-4112-423E-C678-B1A380F6954A}"/>
                </a:ext>
              </a:extLst>
            </p:cNvPr>
            <p:cNvCxnSpPr>
              <a:stCxn id="40" idx="3"/>
              <a:endCxn id="41" idx="0"/>
            </p:cNvCxnSpPr>
            <p:nvPr/>
          </p:nvCxnSpPr>
          <p:spPr>
            <a:xfrm rot="5400000">
              <a:off x="5010754" y="3632969"/>
              <a:ext cx="573459" cy="375360"/>
            </a:xfrm>
            <a:prstGeom prst="straightConnector1">
              <a:avLst/>
            </a:prstGeom>
            <a:noFill/>
            <a:ln w="508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FF0C1DB1-8BB8-AC99-4CE6-ABA8407BE902}"/>
                </a:ext>
              </a:extLst>
            </p:cNvPr>
            <p:cNvCxnSpPr>
              <a:stCxn id="40" idx="4"/>
              <a:endCxn id="43" idx="0"/>
            </p:cNvCxnSpPr>
            <p:nvPr/>
          </p:nvCxnSpPr>
          <p:spPr>
            <a:xfrm rot="5400000">
              <a:off x="5272021" y="4236169"/>
              <a:ext cx="1128473" cy="5639"/>
            </a:xfrm>
            <a:prstGeom prst="straightConnector1">
              <a:avLst/>
            </a:prstGeom>
            <a:noFill/>
            <a:ln w="508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AB697A71-1031-A0F0-ADC2-CDA1FC0B686A}"/>
                </a:ext>
              </a:extLst>
            </p:cNvPr>
            <p:cNvCxnSpPr>
              <a:stCxn id="40" idx="5"/>
              <a:endCxn id="42" idx="0"/>
            </p:cNvCxnSpPr>
            <p:nvPr/>
          </p:nvCxnSpPr>
          <p:spPr>
            <a:xfrm rot="16200000" flipH="1">
              <a:off x="6058361" y="3668547"/>
              <a:ext cx="548059" cy="278803"/>
            </a:xfrm>
            <a:prstGeom prst="straightConnector1">
              <a:avLst/>
            </a:prstGeom>
            <a:noFill/>
            <a:ln w="508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sp>
        <p:nvSpPr>
          <p:cNvPr id="3" name="Arrow: Right 2">
            <a:extLst>
              <a:ext uri="{FF2B5EF4-FFF2-40B4-BE49-F238E27FC236}">
                <a16:creationId xmlns:a16="http://schemas.microsoft.com/office/drawing/2014/main" id="{1CC5F49D-8D73-2CDC-33BC-C912DE334E53}"/>
              </a:ext>
            </a:extLst>
          </p:cNvPr>
          <p:cNvSpPr/>
          <p:nvPr/>
        </p:nvSpPr>
        <p:spPr>
          <a:xfrm>
            <a:off x="6091177" y="3482328"/>
            <a:ext cx="1188051" cy="111318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89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103DF-0B42-F667-4E38-7DEF1F3D0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…and LHCOPN was the solution.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75C26F-6284-EA40-3E93-48A9C2F472E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360" y="1905247"/>
            <a:ext cx="5045867" cy="37357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96D1021-15A4-6916-E131-1E037729F5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78991"/>
            <a:ext cx="6550223" cy="4879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685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DB2A1-86F2-0AA7-BC61-C62FE5913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From </a:t>
            </a:r>
            <a:r>
              <a:rPr lang="en-GB" dirty="0" err="1"/>
              <a:t>MONARC</a:t>
            </a:r>
            <a:r>
              <a:rPr lang="en-GB" dirty="0"/>
              <a:t> to Anarch(y)</a:t>
            </a:r>
          </a:p>
        </p:txBody>
      </p:sp>
      <p:pic>
        <p:nvPicPr>
          <p:cNvPr id="6" name="Picture 5" descr="PhysicalDataVolume.png">
            <a:extLst>
              <a:ext uri="{FF2B5EF4-FFF2-40B4-BE49-F238E27FC236}">
                <a16:creationId xmlns:a16="http://schemas.microsoft.com/office/drawing/2014/main" id="{C7B3452A-15D1-FC3C-E949-D549EF10A6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318" y="1799281"/>
            <a:ext cx="6830426" cy="4112750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31BAA38-B063-DEFC-60A2-1642D60D4B19}"/>
              </a:ext>
            </a:extLst>
          </p:cNvPr>
          <p:cNvSpPr>
            <a:spLocks noGrp="1"/>
          </p:cNvSpPr>
          <p:nvPr/>
        </p:nvSpPr>
        <p:spPr>
          <a:xfrm>
            <a:off x="9876087" y="622903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EEC27BF-D303-26D2-35C7-ED570DEDD003}"/>
              </a:ext>
            </a:extLst>
          </p:cNvPr>
          <p:cNvGrpSpPr/>
          <p:nvPr/>
        </p:nvGrpSpPr>
        <p:grpSpPr>
          <a:xfrm>
            <a:off x="6938493" y="1513024"/>
            <a:ext cx="5115339" cy="4552415"/>
            <a:chOff x="6802783" y="1387061"/>
            <a:chExt cx="5115339" cy="4552415"/>
          </a:xfrm>
        </p:grpSpPr>
        <p:sp>
          <p:nvSpPr>
            <p:cNvPr id="7" name="Cloud 6">
              <a:extLst>
                <a:ext uri="{FF2B5EF4-FFF2-40B4-BE49-F238E27FC236}">
                  <a16:creationId xmlns:a16="http://schemas.microsoft.com/office/drawing/2014/main" id="{C6C2E83C-5896-5DD5-C7BE-F5DF984E6815}"/>
                </a:ext>
              </a:extLst>
            </p:cNvPr>
            <p:cNvSpPr/>
            <p:nvPr/>
          </p:nvSpPr>
          <p:spPr>
            <a:xfrm>
              <a:off x="6802783" y="1387061"/>
              <a:ext cx="5115339" cy="4552415"/>
            </a:xfrm>
            <a:prstGeom prst="cloud">
              <a:avLst/>
            </a:prstGeom>
            <a:solidFill>
              <a:schemeClr val="accent2">
                <a:lumMod val="10000"/>
                <a:lumOff val="9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8D4FCB2-5C6F-74D6-F619-7411E6FBD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0030" y="1964973"/>
              <a:ext cx="823051" cy="468583"/>
            </a:xfrm>
            <a:prstGeom prst="ellipse">
              <a:avLst/>
            </a:prstGeom>
            <a:solidFill>
              <a:srgbClr val="00408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pPr algn="ctr">
                <a:defRPr/>
              </a:pPr>
              <a:r>
                <a:rPr lang="en-US" sz="1800" kern="12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Tier-0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403BE370-A0D2-B513-60E0-E6FD89952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125" y="3011748"/>
              <a:ext cx="823051" cy="468583"/>
            </a:xfrm>
            <a:prstGeom prst="ellipse">
              <a:avLst/>
            </a:prstGeom>
            <a:solidFill>
              <a:srgbClr val="00FF0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pPr algn="ctr">
                <a:defRPr/>
              </a:pPr>
              <a:r>
                <a:rPr lang="en-US" sz="1800" kern="12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Tier-1</a:t>
              </a: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ED8D130-8BEF-6B4E-715F-F96EAD285B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0514" y="3021276"/>
              <a:ext cx="823051" cy="468583"/>
            </a:xfrm>
            <a:prstGeom prst="ellipse">
              <a:avLst/>
            </a:prstGeom>
            <a:solidFill>
              <a:srgbClr val="00FF0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pPr algn="ctr">
                <a:defRPr/>
              </a:pPr>
              <a:r>
                <a:rPr lang="en-US" sz="1800" kern="12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Tier-1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61F42C6B-B7AF-F35C-250C-5BE1964F0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125" y="3980883"/>
              <a:ext cx="823051" cy="468582"/>
            </a:xfrm>
            <a:prstGeom prst="ellipse">
              <a:avLst/>
            </a:prstGeom>
            <a:solidFill>
              <a:srgbClr val="FF000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pPr algn="ctr">
                <a:defRPr/>
              </a:pPr>
              <a:r>
                <a:rPr lang="en-US" sz="1800" kern="12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Tier-2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7F948FD-CD4B-F7EE-3A94-B891EDFBD0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2790" y="3980883"/>
              <a:ext cx="823051" cy="468582"/>
            </a:xfrm>
            <a:prstGeom prst="ellipse">
              <a:avLst/>
            </a:prstGeom>
            <a:solidFill>
              <a:srgbClr val="FF000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pPr algn="ctr">
                <a:defRPr/>
              </a:pPr>
              <a:r>
                <a:rPr lang="en-US" sz="1800" kern="12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Tier-2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DE3060C-C3A6-9AFF-DBC1-B2A1F686B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3715" y="3980883"/>
              <a:ext cx="823051" cy="468582"/>
            </a:xfrm>
            <a:prstGeom prst="ellipse">
              <a:avLst/>
            </a:prstGeom>
            <a:solidFill>
              <a:srgbClr val="FF000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pPr algn="ctr">
                <a:defRPr/>
              </a:pPr>
              <a:r>
                <a:rPr lang="en-US" sz="1800" kern="12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Tier-2</a:t>
              </a:r>
            </a:p>
          </p:txBody>
        </p:sp>
        <p:sp>
          <p:nvSpPr>
            <p:cNvPr id="31" name="Line 13">
              <a:extLst>
                <a:ext uri="{FF2B5EF4-FFF2-40B4-BE49-F238E27FC236}">
                  <a16:creationId xmlns:a16="http://schemas.microsoft.com/office/drawing/2014/main" id="{DB294E08-4777-1360-FFB9-8AA06D978E1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8836657" y="2429699"/>
              <a:ext cx="126374" cy="59209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lc="http://schemas.openxmlformats.org/drawingml/2006/lockedCanvas" xmlns:a14="http://schemas.microsoft.com/office/drawing/2010/main" xmlns="">
                  <a:noFill/>
                </a14:hiddenFill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endParaRPr lang="en-US" kern="1200"/>
            </a:p>
          </p:txBody>
        </p:sp>
        <p:sp>
          <p:nvSpPr>
            <p:cNvPr id="32" name="Line 14">
              <a:extLst>
                <a:ext uri="{FF2B5EF4-FFF2-40B4-BE49-F238E27FC236}">
                  <a16:creationId xmlns:a16="http://schemas.microsoft.com/office/drawing/2014/main" id="{AD71DBBB-FB2E-478E-A4DC-2C94BD292F3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9249802" y="2429699"/>
              <a:ext cx="285420" cy="61881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lc="http://schemas.openxmlformats.org/drawingml/2006/lockedCanvas" xmlns:a14="http://schemas.microsoft.com/office/drawing/2010/main" xmlns="">
                  <a:noFill/>
                </a14:hiddenFill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endParaRPr lang="en-US" kern="1200"/>
            </a:p>
          </p:txBody>
        </p:sp>
        <p:sp>
          <p:nvSpPr>
            <p:cNvPr id="33" name="Line 15">
              <a:extLst>
                <a:ext uri="{FF2B5EF4-FFF2-40B4-BE49-F238E27FC236}">
                  <a16:creationId xmlns:a16="http://schemas.microsoft.com/office/drawing/2014/main" id="{C416B738-8C4D-2FE1-5DA4-D5A89AB2618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8705994" y="3462973"/>
              <a:ext cx="69907" cy="50694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lc="http://schemas.openxmlformats.org/drawingml/2006/lockedCanvas" xmlns:a14="http://schemas.microsoft.com/office/drawing/2010/main" xmlns="">
                  <a:noFill/>
                </a14:hiddenFill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endParaRPr lang="en-US" kern="1200"/>
            </a:p>
          </p:txBody>
        </p:sp>
        <p:sp>
          <p:nvSpPr>
            <p:cNvPr id="34" name="Line 16">
              <a:extLst>
                <a:ext uri="{FF2B5EF4-FFF2-40B4-BE49-F238E27FC236}">
                  <a16:creationId xmlns:a16="http://schemas.microsoft.com/office/drawing/2014/main" id="{B15F8D54-7780-4E08-9B17-8505A1870F2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8101905" y="3462975"/>
              <a:ext cx="409096" cy="116942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lc="http://schemas.openxmlformats.org/drawingml/2006/lockedCanvas" xmlns:a14="http://schemas.microsoft.com/office/drawing/2010/main" xmlns="">
                  <a:noFill/>
                </a14:hiddenFill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endParaRPr lang="en-US" kern="1200"/>
            </a:p>
          </p:txBody>
        </p:sp>
        <p:sp>
          <p:nvSpPr>
            <p:cNvPr id="35" name="Line 17">
              <a:extLst>
                <a:ext uri="{FF2B5EF4-FFF2-40B4-BE49-F238E27FC236}">
                  <a16:creationId xmlns:a16="http://schemas.microsoft.com/office/drawing/2014/main" id="{5DB55CAD-87DC-89E4-8C42-CD730FC281F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9629734" y="3480331"/>
              <a:ext cx="113412" cy="4987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lc="http://schemas.openxmlformats.org/drawingml/2006/lockedCanvas" xmlns:a14="http://schemas.microsoft.com/office/drawing/2010/main" xmlns="">
                  <a:noFill/>
                </a14:hiddenFill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endParaRPr lang="en-US" kern="120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DDD654C-787A-08C4-9E42-430FE9BCE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48283" y="3980883"/>
              <a:ext cx="823861" cy="468582"/>
            </a:xfrm>
            <a:prstGeom prst="ellipse">
              <a:avLst/>
            </a:prstGeom>
            <a:solidFill>
              <a:srgbClr val="FF000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pPr algn="ctr">
                <a:defRPr/>
              </a:pPr>
              <a:r>
                <a:rPr lang="en-US" sz="1800" kern="12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Tier-2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D5D278B-A9BD-5825-0B1F-67C9E3C26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4590" y="4632401"/>
              <a:ext cx="823861" cy="469496"/>
            </a:xfrm>
            <a:prstGeom prst="ellipse">
              <a:avLst/>
            </a:prstGeom>
            <a:solidFill>
              <a:srgbClr val="FF000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pPr algn="ctr">
                <a:defRPr/>
              </a:pPr>
              <a:r>
                <a:rPr lang="en-US" sz="1800" kern="12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Tier-2</a:t>
              </a:r>
            </a:p>
          </p:txBody>
        </p:sp>
        <p:sp>
          <p:nvSpPr>
            <p:cNvPr id="38" name="Line 21">
              <a:extLst>
                <a:ext uri="{FF2B5EF4-FFF2-40B4-BE49-F238E27FC236}">
                  <a16:creationId xmlns:a16="http://schemas.microsoft.com/office/drawing/2014/main" id="{1CB04FBF-0956-A5B8-AB43-39CC35BA2E2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7788401" y="3419131"/>
              <a:ext cx="603516" cy="5507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lc="http://schemas.openxmlformats.org/drawingml/2006/lockedCanvas" xmlns:a14="http://schemas.microsoft.com/office/drawing/2010/main" xmlns="">
                  <a:noFill/>
                </a14:hiddenFill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endParaRPr lang="en-US" kern="1200"/>
            </a:p>
          </p:txBody>
        </p:sp>
        <p:sp>
          <p:nvSpPr>
            <p:cNvPr id="40" name="Line 23">
              <a:extLst>
                <a:ext uri="{FF2B5EF4-FFF2-40B4-BE49-F238E27FC236}">
                  <a16:creationId xmlns:a16="http://schemas.microsoft.com/office/drawing/2014/main" id="{1815BC3B-138F-71AA-5390-3034E7AEE8D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9018046" y="3405231"/>
              <a:ext cx="397014" cy="59300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lc="http://schemas.openxmlformats.org/drawingml/2006/lockedCanvas" xmlns:a14="http://schemas.microsoft.com/office/drawing/2010/main" xmlns="">
                  <a:noFill/>
                </a14:hiddenFill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endParaRPr lang="en-US" kern="1200"/>
            </a:p>
          </p:txBody>
        </p:sp>
        <p:sp>
          <p:nvSpPr>
            <p:cNvPr id="41" name="Line 24">
              <a:extLst>
                <a:ext uri="{FF2B5EF4-FFF2-40B4-BE49-F238E27FC236}">
                  <a16:creationId xmlns:a16="http://schemas.microsoft.com/office/drawing/2014/main" id="{EF325315-0828-D92D-C5A0-77A01F769F2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8922547" y="3442681"/>
              <a:ext cx="491774" cy="5555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lc="http://schemas.openxmlformats.org/drawingml/2006/lockedCanvas" xmlns:a14="http://schemas.microsoft.com/office/drawing/2010/main" xmlns="">
                  <a:noFill/>
                </a14:hiddenFill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endParaRPr lang="en-US" kern="120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1CAAECE-42E5-164F-4E87-ADFD90ADD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926" y="4797933"/>
              <a:ext cx="823051" cy="468583"/>
            </a:xfrm>
            <a:prstGeom prst="ellipse">
              <a:avLst/>
            </a:prstGeom>
            <a:solidFill>
              <a:srgbClr val="FF000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pPr algn="ctr">
                <a:defRPr/>
              </a:pPr>
              <a:r>
                <a:rPr lang="en-US" sz="1800" kern="12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Tier-2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535C7A5D-1E7C-652C-F515-4ED03D3A3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1366" y="4553594"/>
              <a:ext cx="823051" cy="468583"/>
            </a:xfrm>
            <a:prstGeom prst="ellipse">
              <a:avLst/>
            </a:prstGeom>
            <a:solidFill>
              <a:srgbClr val="FF000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pPr algn="ctr">
                <a:defRPr/>
              </a:pPr>
              <a:r>
                <a:rPr lang="en-US" sz="1800" kern="12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Tier-2</a:t>
              </a:r>
            </a:p>
          </p:txBody>
        </p:sp>
        <p:sp>
          <p:nvSpPr>
            <p:cNvPr id="44" name="Line 27">
              <a:extLst>
                <a:ext uri="{FF2B5EF4-FFF2-40B4-BE49-F238E27FC236}">
                  <a16:creationId xmlns:a16="http://schemas.microsoft.com/office/drawing/2014/main" id="{2A23D491-3597-E519-F644-2E3DF588A7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08451" y="4889729"/>
              <a:ext cx="440475" cy="695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lc="http://schemas.openxmlformats.org/drawingml/2006/lockedCanvas" xmlns:a14="http://schemas.microsoft.com/office/drawing/2010/main" xmlns="">
                  <a:noFill/>
                </a14:hiddenFill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endParaRPr lang="en-US" kern="1200"/>
            </a:p>
          </p:txBody>
        </p:sp>
        <p:sp>
          <p:nvSpPr>
            <p:cNvPr id="45" name="Line 28">
              <a:extLst>
                <a:ext uri="{FF2B5EF4-FFF2-40B4-BE49-F238E27FC236}">
                  <a16:creationId xmlns:a16="http://schemas.microsoft.com/office/drawing/2014/main" id="{D7D04E8E-C783-9450-96AB-86DC55706DF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8289365" y="4421147"/>
              <a:ext cx="265025" cy="2488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lc="http://schemas.openxmlformats.org/drawingml/2006/lockedCanvas" xmlns:a14="http://schemas.microsoft.com/office/drawing/2010/main" xmlns="">
                  <a:noFill/>
                </a14:hiddenFill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endParaRPr lang="en-US" kern="1200"/>
            </a:p>
          </p:txBody>
        </p:sp>
        <p:sp>
          <p:nvSpPr>
            <p:cNvPr id="46" name="Line 29">
              <a:extLst>
                <a:ext uri="{FF2B5EF4-FFF2-40B4-BE49-F238E27FC236}">
                  <a16:creationId xmlns:a16="http://schemas.microsoft.com/office/drawing/2014/main" id="{85818629-0042-A3C7-C8A4-E0B2513759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54479" y="4427542"/>
              <a:ext cx="332372" cy="37038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lc="http://schemas.openxmlformats.org/drawingml/2006/lockedCanvas" xmlns:a14="http://schemas.microsoft.com/office/drawing/2010/main" xmlns="">
                  <a:noFill/>
                </a14:hiddenFill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endParaRPr lang="en-US" kern="1200"/>
            </a:p>
          </p:txBody>
        </p:sp>
        <p:sp>
          <p:nvSpPr>
            <p:cNvPr id="19" name="Line 17">
              <a:extLst>
                <a:ext uri="{FF2B5EF4-FFF2-40B4-BE49-F238E27FC236}">
                  <a16:creationId xmlns:a16="http://schemas.microsoft.com/office/drawing/2014/main" id="{98C292EF-BB89-6CE0-B020-1DADFB3F42E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9921366" y="3375740"/>
              <a:ext cx="426916" cy="6803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lc="http://schemas.openxmlformats.org/drawingml/2006/lockedCanvas" xmlns:a14="http://schemas.microsoft.com/office/drawing/2010/main" xmlns="">
                  <a:noFill/>
                </a14:hiddenFill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endParaRPr lang="en-US" kern="1200"/>
            </a:p>
          </p:txBody>
        </p:sp>
        <p:sp>
          <p:nvSpPr>
            <p:cNvPr id="20" name="Line 17">
              <a:extLst>
                <a:ext uri="{FF2B5EF4-FFF2-40B4-BE49-F238E27FC236}">
                  <a16:creationId xmlns:a16="http://schemas.microsoft.com/office/drawing/2014/main" id="{3566D93C-94BA-F361-F624-3DA11D78611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10760132" y="3489858"/>
              <a:ext cx="39442" cy="48006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lc="http://schemas.openxmlformats.org/drawingml/2006/lockedCanvas" xmlns:a14="http://schemas.microsoft.com/office/drawing/2010/main" xmlns="">
                  <a:noFill/>
                </a14:hiddenFill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endParaRPr lang="en-US" kern="1200"/>
            </a:p>
          </p:txBody>
        </p:sp>
        <p:sp>
          <p:nvSpPr>
            <p:cNvPr id="21" name="Line 17">
              <a:extLst>
                <a:ext uri="{FF2B5EF4-FFF2-40B4-BE49-F238E27FC236}">
                  <a16:creationId xmlns:a16="http://schemas.microsoft.com/office/drawing/2014/main" id="{73D37BEE-6D0B-8F69-B87F-A9B47EBDEF4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10185455" y="3435400"/>
              <a:ext cx="237461" cy="11099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lc="http://schemas.openxmlformats.org/drawingml/2006/lockedCanvas" xmlns:a14="http://schemas.microsoft.com/office/drawing/2010/main" xmlns="">
                  <a:noFill/>
                </a14:hiddenFill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endParaRPr lang="en-US" kern="1200"/>
            </a:p>
          </p:txBody>
        </p:sp>
        <p:sp>
          <p:nvSpPr>
            <p:cNvPr id="22" name="Line 28">
              <a:extLst>
                <a:ext uri="{FF2B5EF4-FFF2-40B4-BE49-F238E27FC236}">
                  <a16:creationId xmlns:a16="http://schemas.microsoft.com/office/drawing/2014/main" id="{1CBD7386-F1E7-9826-4F8F-FA77861B6B0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 flipV="1">
              <a:off x="9751965" y="4441712"/>
              <a:ext cx="264901" cy="19483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lc="http://schemas.openxmlformats.org/drawingml/2006/lockedCanvas" xmlns:a14="http://schemas.microsoft.com/office/drawing/2010/main" xmlns="">
                  <a:noFill/>
                </a14:hiddenFill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endParaRPr lang="en-US" kern="1200"/>
            </a:p>
          </p:txBody>
        </p:sp>
        <p:sp>
          <p:nvSpPr>
            <p:cNvPr id="23" name="Line 28">
              <a:extLst>
                <a:ext uri="{FF2B5EF4-FFF2-40B4-BE49-F238E27FC236}">
                  <a16:creationId xmlns:a16="http://schemas.microsoft.com/office/drawing/2014/main" id="{2CF889D1-06EB-A350-0703-B38CE9C33ED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10581980" y="4467414"/>
              <a:ext cx="248698" cy="12605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lc="http://schemas.openxmlformats.org/drawingml/2006/lockedCanvas" xmlns:a14="http://schemas.microsoft.com/office/drawing/2010/main" xmlns="">
                  <a:noFill/>
                </a14:hiddenFill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endParaRPr lang="en-US" kern="1200"/>
            </a:p>
          </p:txBody>
        </p:sp>
        <p:sp>
          <p:nvSpPr>
            <p:cNvPr id="47" name="Line 27">
              <a:extLst>
                <a:ext uri="{FF2B5EF4-FFF2-40B4-BE49-F238E27FC236}">
                  <a16:creationId xmlns:a16="http://schemas.microsoft.com/office/drawing/2014/main" id="{788BA790-6006-88B6-15B7-AD5B2613A1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88469" y="3239645"/>
              <a:ext cx="274620" cy="639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lc="http://schemas.openxmlformats.org/drawingml/2006/lockedCanvas" xmlns:a14="http://schemas.microsoft.com/office/drawing/2010/main" xmlns="">
                  <a:noFill/>
                </a14:hiddenFill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endParaRPr lang="en-US" kern="120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C941A32C-9F23-00F9-31FE-29D71B542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9322" y="3035597"/>
              <a:ext cx="823051" cy="468583"/>
            </a:xfrm>
            <a:prstGeom prst="ellipse">
              <a:avLst/>
            </a:prstGeom>
            <a:solidFill>
              <a:srgbClr val="00FF0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pPr algn="ctr">
                <a:defRPr/>
              </a:pPr>
              <a:r>
                <a:rPr lang="en-US" sz="1800" kern="12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Tier-1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5AD256B0-026D-B553-A996-18A7B1F779E2}"/>
              </a:ext>
            </a:extLst>
          </p:cNvPr>
          <p:cNvSpPr txBox="1"/>
          <p:nvPr/>
        </p:nvSpPr>
        <p:spPr>
          <a:xfrm>
            <a:off x="1462157" y="4099339"/>
            <a:ext cx="1635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DAQ</a:t>
            </a:r>
            <a:r>
              <a:rPr lang="en-GB" dirty="0"/>
              <a:t>-generated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664C0FB-06ED-017E-5CD1-ACDA5046302A}"/>
              </a:ext>
            </a:extLst>
          </p:cNvPr>
          <p:cNvCxnSpPr>
            <a:cxnSpLocks/>
          </p:cNvCxnSpPr>
          <p:nvPr/>
        </p:nvCxnSpPr>
        <p:spPr>
          <a:xfrm>
            <a:off x="3080292" y="4276035"/>
            <a:ext cx="2609308" cy="477078"/>
          </a:xfrm>
          <a:prstGeom prst="straightConnector1">
            <a:avLst/>
          </a:prstGeom>
          <a:ln w="34925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3FDA3CC-F491-2BBA-490B-689AEB5B3E9B}"/>
              </a:ext>
            </a:extLst>
          </p:cNvPr>
          <p:cNvSpPr txBox="1"/>
          <p:nvPr/>
        </p:nvSpPr>
        <p:spPr>
          <a:xfrm>
            <a:off x="1429026" y="2863849"/>
            <a:ext cx="24498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User-generated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9E4EEF2-8306-058B-6C16-59F52B462944}"/>
              </a:ext>
            </a:extLst>
          </p:cNvPr>
          <p:cNvCxnSpPr>
            <a:cxnSpLocks/>
            <a:stCxn id="9" idx="3"/>
            <a:endCxn id="12" idx="1"/>
          </p:cNvCxnSpPr>
          <p:nvPr/>
        </p:nvCxnSpPr>
        <p:spPr>
          <a:xfrm>
            <a:off x="3878864" y="3125459"/>
            <a:ext cx="1248893" cy="608404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Left Brace 11">
            <a:extLst>
              <a:ext uri="{FF2B5EF4-FFF2-40B4-BE49-F238E27FC236}">
                <a16:creationId xmlns:a16="http://schemas.microsoft.com/office/drawing/2014/main" id="{4A1B1E91-8C2E-2F7A-9D53-7866A6EFBBCE}"/>
              </a:ext>
            </a:extLst>
          </p:cNvPr>
          <p:cNvSpPr/>
          <p:nvPr/>
        </p:nvSpPr>
        <p:spPr>
          <a:xfrm>
            <a:off x="5127757" y="2786743"/>
            <a:ext cx="594858" cy="1884591"/>
          </a:xfrm>
          <a:prstGeom prst="leftBrace">
            <a:avLst>
              <a:gd name="adj1" fmla="val 8333"/>
              <a:gd name="adj2" fmla="val 50256"/>
            </a:avLst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912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DE73B-B071-FF64-53B2-57C1679C3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9781" y="656005"/>
            <a:ext cx="9894723" cy="645559"/>
          </a:xfrm>
        </p:spPr>
        <p:txBody>
          <a:bodyPr>
            <a:normAutofit/>
          </a:bodyPr>
          <a:lstStyle/>
          <a:p>
            <a:r>
              <a:rPr lang="en-GB" dirty="0"/>
              <a:t>The birth of a new idea</a:t>
            </a:r>
          </a:p>
        </p:txBody>
      </p:sp>
      <p:pic>
        <p:nvPicPr>
          <p:cNvPr id="4" name="O 1">
            <a:extLst>
              <a:ext uri="{FF2B5EF4-FFF2-40B4-BE49-F238E27FC236}">
                <a16:creationId xmlns:a16="http://schemas.microsoft.com/office/drawing/2014/main" id="{48B48012-7286-B1F8-FF14-0A8716E43B97}"/>
              </a:ext>
            </a:extLst>
          </p:cNvPr>
          <p:cNvPicPr>
            <a:picLocks noGrp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9" r="-116" b="-1134"/>
          <a:stretch>
            <a:fillRect/>
          </a:stretch>
        </p:blipFill>
        <p:spPr bwMode="auto">
          <a:xfrm>
            <a:off x="2226364" y="1432714"/>
            <a:ext cx="7668591" cy="5314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958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C8FCB-AB2B-0249-96FC-AC51FE200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LHCONE in 2014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363605-C9D0-A235-8FC7-A23D43AF69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1028700"/>
            <a:ext cx="77724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564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80DFA-49F0-F148-B7FF-1C94FAA03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2695" y="573658"/>
            <a:ext cx="9894723" cy="645559"/>
          </a:xfrm>
        </p:spPr>
        <p:txBody>
          <a:bodyPr/>
          <a:lstStyle/>
          <a:p>
            <a:r>
              <a:rPr lang="en-US" dirty="0"/>
              <a:t>The age of convergence (2014)</a:t>
            </a: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23F203D1-1EE7-DBDD-FB4D-472F19801C8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362" y="1165756"/>
            <a:ext cx="7731275" cy="569224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&quot;No&quot; Symbol 4">
            <a:extLst>
              <a:ext uri="{FF2B5EF4-FFF2-40B4-BE49-F238E27FC236}">
                <a16:creationId xmlns:a16="http://schemas.microsoft.com/office/drawing/2014/main" id="{45D77D6B-029E-9259-8B52-E6A4BA853919}"/>
              </a:ext>
            </a:extLst>
          </p:cNvPr>
          <p:cNvSpPr/>
          <p:nvPr/>
        </p:nvSpPr>
        <p:spPr bwMode="auto">
          <a:xfrm>
            <a:off x="7657376" y="4033649"/>
            <a:ext cx="243840" cy="243840"/>
          </a:xfrm>
          <a:prstGeom prst="noSmoking">
            <a:avLst/>
          </a:prstGeom>
          <a:pattFill prst="dkVert">
            <a:fgClr>
              <a:srgbClr val="FF0000"/>
            </a:fgClr>
            <a:bgClr>
              <a:schemeClr val="bg1"/>
            </a:bgClr>
          </a:pattFill>
          <a:ln w="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&quot;No&quot; Symbol 5">
            <a:extLst>
              <a:ext uri="{FF2B5EF4-FFF2-40B4-BE49-F238E27FC236}">
                <a16:creationId xmlns:a16="http://schemas.microsoft.com/office/drawing/2014/main" id="{17D3009D-77C7-030B-427C-51A156FC7F6E}"/>
              </a:ext>
            </a:extLst>
          </p:cNvPr>
          <p:cNvSpPr/>
          <p:nvPr/>
        </p:nvSpPr>
        <p:spPr bwMode="auto">
          <a:xfrm>
            <a:off x="7150300" y="4501932"/>
            <a:ext cx="243840" cy="243840"/>
          </a:xfrm>
          <a:prstGeom prst="noSmoking">
            <a:avLst/>
          </a:prstGeom>
          <a:pattFill prst="dkVert">
            <a:fgClr>
              <a:srgbClr val="FF0000"/>
            </a:fgClr>
            <a:bgClr>
              <a:schemeClr val="bg1"/>
            </a:bgClr>
          </a:pattFill>
          <a:ln w="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&quot;No&quot; Symbol 6">
            <a:extLst>
              <a:ext uri="{FF2B5EF4-FFF2-40B4-BE49-F238E27FC236}">
                <a16:creationId xmlns:a16="http://schemas.microsoft.com/office/drawing/2014/main" id="{799597E1-EA20-8046-EFC4-B02B019DD8A3}"/>
              </a:ext>
            </a:extLst>
          </p:cNvPr>
          <p:cNvSpPr/>
          <p:nvPr/>
        </p:nvSpPr>
        <p:spPr bwMode="auto">
          <a:xfrm>
            <a:off x="6014227" y="4501932"/>
            <a:ext cx="243840" cy="243840"/>
          </a:xfrm>
          <a:prstGeom prst="noSmoking">
            <a:avLst/>
          </a:prstGeom>
          <a:pattFill prst="dkVert">
            <a:fgClr>
              <a:srgbClr val="FF0000"/>
            </a:fgClr>
            <a:bgClr>
              <a:schemeClr val="bg1"/>
            </a:bgClr>
          </a:pattFill>
          <a:ln w="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&quot;No&quot; Symbol 10">
            <a:extLst>
              <a:ext uri="{FF2B5EF4-FFF2-40B4-BE49-F238E27FC236}">
                <a16:creationId xmlns:a16="http://schemas.microsoft.com/office/drawing/2014/main" id="{BD586F13-E969-DE5E-025E-E658A4C4672D}"/>
              </a:ext>
            </a:extLst>
          </p:cNvPr>
          <p:cNvSpPr/>
          <p:nvPr/>
        </p:nvSpPr>
        <p:spPr bwMode="auto">
          <a:xfrm>
            <a:off x="6875728" y="5570324"/>
            <a:ext cx="243840" cy="243840"/>
          </a:xfrm>
          <a:prstGeom prst="noSmoking">
            <a:avLst/>
          </a:prstGeom>
          <a:solidFill>
            <a:srgbClr val="FF0000"/>
          </a:solidFill>
          <a:ln w="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&quot;No&quot; Symbol 11">
            <a:extLst>
              <a:ext uri="{FF2B5EF4-FFF2-40B4-BE49-F238E27FC236}">
                <a16:creationId xmlns:a16="http://schemas.microsoft.com/office/drawing/2014/main" id="{14F5BF96-82FA-0A53-B565-3079472E6A26}"/>
              </a:ext>
            </a:extLst>
          </p:cNvPr>
          <p:cNvSpPr/>
          <p:nvPr/>
        </p:nvSpPr>
        <p:spPr bwMode="auto">
          <a:xfrm>
            <a:off x="7929793" y="5769822"/>
            <a:ext cx="243840" cy="243840"/>
          </a:xfrm>
          <a:prstGeom prst="noSmoking">
            <a:avLst/>
          </a:prstGeom>
          <a:solidFill>
            <a:srgbClr val="FF0000"/>
          </a:solidFill>
          <a:ln w="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&quot;No&quot; Symbol 12">
            <a:extLst>
              <a:ext uri="{FF2B5EF4-FFF2-40B4-BE49-F238E27FC236}">
                <a16:creationId xmlns:a16="http://schemas.microsoft.com/office/drawing/2014/main" id="{4209DC00-1068-8CCC-1F9B-30AFFD84F91A}"/>
              </a:ext>
            </a:extLst>
          </p:cNvPr>
          <p:cNvSpPr/>
          <p:nvPr/>
        </p:nvSpPr>
        <p:spPr bwMode="auto">
          <a:xfrm>
            <a:off x="10258883" y="4599529"/>
            <a:ext cx="243840" cy="243840"/>
          </a:xfrm>
          <a:prstGeom prst="noSmoking">
            <a:avLst/>
          </a:prstGeom>
          <a:pattFill prst="dkVert">
            <a:fgClr>
              <a:srgbClr val="FF0000"/>
            </a:fgClr>
            <a:bgClr>
              <a:schemeClr val="bg1"/>
            </a:bgClr>
          </a:pattFill>
          <a:ln w="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&quot;No&quot; Symbol 13">
            <a:extLst>
              <a:ext uri="{FF2B5EF4-FFF2-40B4-BE49-F238E27FC236}">
                <a16:creationId xmlns:a16="http://schemas.microsoft.com/office/drawing/2014/main" id="{41D244FC-F221-D815-2DF2-F190C9828DA0}"/>
              </a:ext>
            </a:extLst>
          </p:cNvPr>
          <p:cNvSpPr/>
          <p:nvPr/>
        </p:nvSpPr>
        <p:spPr bwMode="auto">
          <a:xfrm>
            <a:off x="10258883" y="4304424"/>
            <a:ext cx="243840" cy="243840"/>
          </a:xfrm>
          <a:prstGeom prst="noSmoking">
            <a:avLst/>
          </a:prstGeom>
          <a:solidFill>
            <a:srgbClr val="FF0000"/>
          </a:solidFill>
          <a:ln w="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774C3FB-5BC2-033C-272C-4F04E3C369DD}"/>
              </a:ext>
            </a:extLst>
          </p:cNvPr>
          <p:cNvSpPr txBox="1"/>
          <p:nvPr/>
        </p:nvSpPr>
        <p:spPr>
          <a:xfrm>
            <a:off x="10497847" y="4283634"/>
            <a:ext cx="11160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rgbClr val="FF0000"/>
                </a:solidFill>
              </a:rPr>
              <a:t>Complete block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786E3F-FF1A-A00C-DBEB-ECB089EEC7BE}"/>
              </a:ext>
            </a:extLst>
          </p:cNvPr>
          <p:cNvSpPr txBox="1"/>
          <p:nvPr/>
        </p:nvSpPr>
        <p:spPr>
          <a:xfrm>
            <a:off x="10497846" y="4574587"/>
            <a:ext cx="10021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rgbClr val="FF0000"/>
                </a:solidFill>
              </a:rPr>
              <a:t>Prefix filtering</a:t>
            </a:r>
          </a:p>
        </p:txBody>
      </p:sp>
    </p:spTree>
    <p:extLst>
      <p:ext uri="{BB962C8B-B14F-4D97-AF65-F5344CB8AC3E}">
        <p14:creationId xmlns:p14="http://schemas.microsoft.com/office/powerpoint/2010/main" val="3924132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A267F-FE82-F25D-D326-828D4BB07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975" y="701290"/>
            <a:ext cx="9894723" cy="645559"/>
          </a:xfrm>
        </p:spPr>
        <p:txBody>
          <a:bodyPr/>
          <a:lstStyle/>
          <a:p>
            <a:r>
              <a:rPr lang="en-US" dirty="0"/>
              <a:t>A new LHCOPN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CD5D666-3FFD-5B4F-408C-21733FA0EC68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434" y="1251010"/>
            <a:ext cx="8971184" cy="5606990"/>
          </a:xfrm>
        </p:spPr>
      </p:pic>
    </p:spTree>
    <p:extLst>
      <p:ext uri="{BB962C8B-B14F-4D97-AF65-F5344CB8AC3E}">
        <p14:creationId xmlns:p14="http://schemas.microsoft.com/office/powerpoint/2010/main" val="1649880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46DAD9-03C7-D24A-ACAC-77B72C2026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Any questions?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" name="Picture 2" descr="Text, logo&#10;&#10;Description automatically generated">
            <a:extLst>
              <a:ext uri="{FF2B5EF4-FFF2-40B4-BE49-F238E27FC236}">
                <a16:creationId xmlns:a16="http://schemas.microsoft.com/office/drawing/2014/main" id="{9EFF5A69-4AE8-6DB1-735B-F5E2690CDA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1984" y="5767004"/>
            <a:ext cx="2071734" cy="42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ANT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1556"/>
      </a:accent1>
      <a:accent2>
        <a:srgbClr val="003E5E"/>
      </a:accent2>
      <a:accent3>
        <a:srgbClr val="702077"/>
      </a:accent3>
      <a:accent4>
        <a:srgbClr val="E14200"/>
      </a:accent4>
      <a:accent5>
        <a:srgbClr val="CC007B"/>
      </a:accent5>
      <a:accent6>
        <a:srgbClr val="A7B2B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_Presentation_Template_2022" id="{4BE2BC52-70CB-804F-8000-929BD1B6A85B}" vid="{DC141317-625F-DC42-A6EE-F36CBAE4B3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1132</TotalTime>
  <Words>129</Words>
  <Application>Microsoft Macintosh PowerPoint</Application>
  <PresentationFormat>Widescreen</PresentationFormat>
  <Paragraphs>45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Gill Sans</vt:lpstr>
      <vt:lpstr>Times</vt:lpstr>
      <vt:lpstr>Office Theme</vt:lpstr>
      <vt:lpstr>PowerPoint Presentation</vt:lpstr>
      <vt:lpstr>In the beginning, there was MONARC…</vt:lpstr>
      <vt:lpstr>…and LHCOPN was the solution.</vt:lpstr>
      <vt:lpstr>From MONARC to Anarch(y)</vt:lpstr>
      <vt:lpstr>The birth of a new idea</vt:lpstr>
      <vt:lpstr>LHCONE in 2014</vt:lpstr>
      <vt:lpstr>The age of convergence (2014)</vt:lpstr>
      <vt:lpstr>A new LHCOPN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Enzo Capone</cp:lastModifiedBy>
  <cp:revision>26</cp:revision>
  <dcterms:created xsi:type="dcterms:W3CDTF">2022-09-06T15:15:15Z</dcterms:created>
  <dcterms:modified xsi:type="dcterms:W3CDTF">2025-03-17T16:51:13Z</dcterms:modified>
</cp:coreProperties>
</file>