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2" r:id="rId1"/>
  </p:sldMasterIdLst>
  <p:notesMasterIdLst>
    <p:notesMasterId r:id="rId25"/>
  </p:notesMasterIdLst>
  <p:handoutMasterIdLst>
    <p:handoutMasterId r:id="rId26"/>
  </p:handoutMasterIdLst>
  <p:sldIdLst>
    <p:sldId id="256" r:id="rId2"/>
    <p:sldId id="761" r:id="rId3"/>
    <p:sldId id="763" r:id="rId4"/>
    <p:sldId id="676" r:id="rId5"/>
    <p:sldId id="762" r:id="rId6"/>
    <p:sldId id="710" r:id="rId7"/>
    <p:sldId id="685" r:id="rId8"/>
    <p:sldId id="718" r:id="rId9"/>
    <p:sldId id="686" r:id="rId10"/>
    <p:sldId id="769" r:id="rId11"/>
    <p:sldId id="717" r:id="rId12"/>
    <p:sldId id="716" r:id="rId13"/>
    <p:sldId id="765" r:id="rId14"/>
    <p:sldId id="770" r:id="rId15"/>
    <p:sldId id="727" r:id="rId16"/>
    <p:sldId id="771" r:id="rId17"/>
    <p:sldId id="772" r:id="rId18"/>
    <p:sldId id="731" r:id="rId19"/>
    <p:sldId id="767" r:id="rId20"/>
    <p:sldId id="768" r:id="rId21"/>
    <p:sldId id="773" r:id="rId22"/>
    <p:sldId id="257" r:id="rId23"/>
    <p:sldId id="766" r:id="rId24"/>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A3D0"/>
    <a:srgbClr val="C00000"/>
    <a:srgbClr val="FF0000"/>
    <a:srgbClr val="007D00"/>
    <a:srgbClr val="3FA93F"/>
    <a:srgbClr val="064760"/>
    <a:srgbClr val="1CADE4"/>
    <a:srgbClr val="007E00"/>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08" autoAdjust="0"/>
    <p:restoredTop sz="79608" autoAdjust="0"/>
  </p:normalViewPr>
  <p:slideViewPr>
    <p:cSldViewPr snapToGrid="0" snapToObjects="1">
      <p:cViewPr varScale="1">
        <p:scale>
          <a:sx n="65" d="100"/>
          <a:sy n="65" d="100"/>
        </p:scale>
        <p:origin x="922" y="5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0" d="100"/>
          <a:sy n="60" d="100"/>
        </p:scale>
        <p:origin x="3178"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284F9B-7FE6-6D37-A591-7CAD5BD01F92}"/>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8C10621-5D7E-D889-0F41-6BF59867606B}"/>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57F99243-0146-4B82-B6C2-0E7F5219D632}" type="datetimeFigureOut">
              <a:rPr lang="en-GB" smtClean="0"/>
              <a:t>13/04/2025</a:t>
            </a:fld>
            <a:endParaRPr lang="en-GB"/>
          </a:p>
        </p:txBody>
      </p:sp>
      <p:sp>
        <p:nvSpPr>
          <p:cNvPr id="5" name="Slide Number Placeholder 4">
            <a:extLst>
              <a:ext uri="{FF2B5EF4-FFF2-40B4-BE49-F238E27FC236}">
                <a16:creationId xmlns:a16="http://schemas.microsoft.com/office/drawing/2014/main" id="{C9C6B944-8DC1-8DAE-25A7-F7DCD0BE8807}"/>
              </a:ext>
            </a:extLst>
          </p:cNvPr>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0A99C2A0-211F-443D-BD56-043A36327ABD}" type="slidenum">
              <a:rPr lang="en-GB" smtClean="0"/>
              <a:t>‹#›</a:t>
            </a:fld>
            <a:endParaRPr lang="en-GB"/>
          </a:p>
        </p:txBody>
      </p:sp>
    </p:spTree>
    <p:extLst>
      <p:ext uri="{BB962C8B-B14F-4D97-AF65-F5344CB8AC3E}">
        <p14:creationId xmlns:p14="http://schemas.microsoft.com/office/powerpoint/2010/main" val="23614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8B23620C-6823-4648-AFF5-ABEE82B03919}" type="datetimeFigureOut">
              <a:rPr lang="en-US" smtClean="0"/>
              <a:t>4/13/2025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pt-PT"/>
              <a:t>Click to edit Master text styles</a:t>
            </a:r>
          </a:p>
          <a:p>
            <a:pPr lvl="1"/>
            <a:r>
              <a:rPr lang="pt-PT"/>
              <a:t>Second level</a:t>
            </a:r>
          </a:p>
          <a:p>
            <a:pPr lvl="2"/>
            <a:r>
              <a:rPr lang="pt-PT"/>
              <a:t>Third level</a:t>
            </a:r>
          </a:p>
          <a:p>
            <a:pPr lvl="3"/>
            <a:r>
              <a:rPr lang="pt-PT"/>
              <a:t>Fourth level</a:t>
            </a:r>
          </a:p>
          <a:p>
            <a:pPr lvl="4"/>
            <a:r>
              <a:rPr lang="pt-PT"/>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6724E82B-F09A-1845-B4BB-AA7B65BB2187}" type="slidenum">
              <a:rPr lang="en-US" smtClean="0"/>
              <a:t>‹#›</a:t>
            </a:fld>
            <a:endParaRPr lang="en-US"/>
          </a:p>
        </p:txBody>
      </p:sp>
    </p:spTree>
    <p:extLst>
      <p:ext uri="{BB962C8B-B14F-4D97-AF65-F5344CB8AC3E}">
        <p14:creationId xmlns:p14="http://schemas.microsoft.com/office/powerpoint/2010/main" val="1591805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724E82B-F09A-1845-B4BB-AA7B65BB2187}" type="slidenum">
              <a:rPr lang="en-US" smtClean="0"/>
              <a:t>1</a:t>
            </a:fld>
            <a:endParaRPr lang="en-US"/>
          </a:p>
        </p:txBody>
      </p:sp>
    </p:spTree>
    <p:extLst>
      <p:ext uri="{BB962C8B-B14F-4D97-AF65-F5344CB8AC3E}">
        <p14:creationId xmlns:p14="http://schemas.microsoft.com/office/powerpoint/2010/main" val="2177089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9A6F3-6BD7-BED4-D927-FD36498C82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964641-B7D3-8120-E608-CB8345083E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B4EF50-D3FB-75D3-8852-FEBA39A97C79}"/>
              </a:ext>
            </a:extLst>
          </p:cNvPr>
          <p:cNvSpPr>
            <a:spLocks noGrp="1"/>
          </p:cNvSpPr>
          <p:nvPr>
            <p:ph type="body" idx="1"/>
          </p:nvPr>
        </p:nvSpPr>
        <p:spPr/>
        <p:txBody>
          <a:bodyPr/>
          <a:lstStyle/>
          <a:p>
            <a:r>
              <a:rPr lang="en-US" dirty="0"/>
              <a:t>Finally, we have been hiding an important limitation of these approaches, that inherently must loose some information on the average procedure. To bypass this limitation, it is convenient to introduce some phenomenological parameters that try to capture the erased effects.</a:t>
            </a:r>
          </a:p>
          <a:p>
            <a:endParaRPr lang="en-US" dirty="0"/>
          </a:p>
          <a:p>
            <a:r>
              <a:rPr lang="en-US" dirty="0"/>
              <a:t>Here, we will consider a parameter that is related with energy loss</a:t>
            </a:r>
            <a:endParaRPr lang="en-GB" dirty="0"/>
          </a:p>
        </p:txBody>
      </p:sp>
      <p:sp>
        <p:nvSpPr>
          <p:cNvPr id="4" name="Slide Number Placeholder 3">
            <a:extLst>
              <a:ext uri="{FF2B5EF4-FFF2-40B4-BE49-F238E27FC236}">
                <a16:creationId xmlns:a16="http://schemas.microsoft.com/office/drawing/2014/main" id="{19F76903-CCE6-D9F9-1F3A-73A92EA8645F}"/>
              </a:ext>
            </a:extLst>
          </p:cNvPr>
          <p:cNvSpPr>
            <a:spLocks noGrp="1"/>
          </p:cNvSpPr>
          <p:nvPr>
            <p:ph type="sldNum" sz="quarter" idx="5"/>
          </p:nvPr>
        </p:nvSpPr>
        <p:spPr/>
        <p:txBody>
          <a:bodyPr/>
          <a:lstStyle/>
          <a:p>
            <a:fld id="{6724E82B-F09A-1845-B4BB-AA7B65BB2187}" type="slidenum">
              <a:rPr lang="en-US" smtClean="0"/>
              <a:t>10</a:t>
            </a:fld>
            <a:endParaRPr lang="en-US"/>
          </a:p>
        </p:txBody>
      </p:sp>
    </p:spTree>
    <p:extLst>
      <p:ext uri="{BB962C8B-B14F-4D97-AF65-F5344CB8AC3E}">
        <p14:creationId xmlns:p14="http://schemas.microsoft.com/office/powerpoint/2010/main" val="3096985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also two bias parameters that are related to charge loss, rho and g. Here, it should be that g has been shown by Rybak to carry an explicit dependency on the charge and current, but that is </a:t>
            </a:r>
            <a:r>
              <a:rPr lang="en-US" dirty="0" err="1"/>
              <a:t>assymptocail</a:t>
            </a:r>
            <a:r>
              <a:rPr lang="en-US" dirty="0"/>
              <a:t> equivalent to setting g=1 for decaying charge and currents. In this sense, networks with g=1 should be read as networks </a:t>
            </a:r>
            <a:r>
              <a:rPr lang="en-US" dirty="0" err="1"/>
              <a:t>wihtout</a:t>
            </a:r>
            <a:r>
              <a:rPr lang="en-US" dirty="0"/>
              <a:t> charge loss mechanism, but also as networks with arbitrary charge loss, but with decaying charges and currents.</a:t>
            </a:r>
          </a:p>
          <a:p>
            <a:endParaRPr lang="en-US" dirty="0"/>
          </a:p>
          <a:p>
            <a:r>
              <a:rPr lang="en-US" dirty="0"/>
              <a:t>Although simplified, these macroscopical equations are still mostly </a:t>
            </a:r>
            <a:r>
              <a:rPr lang="en-US" dirty="0" err="1"/>
              <a:t>untractable</a:t>
            </a:r>
            <a:r>
              <a:rPr lang="en-US" dirty="0"/>
              <a:t> for arbitrary conditions and hence we will take another simplification by studying the so-called scaling solutions.</a:t>
            </a:r>
          </a:p>
        </p:txBody>
      </p:sp>
      <p:sp>
        <p:nvSpPr>
          <p:cNvPr id="4" name="Slide Number Placeholder 3"/>
          <p:cNvSpPr>
            <a:spLocks noGrp="1"/>
          </p:cNvSpPr>
          <p:nvPr>
            <p:ph type="sldNum" sz="quarter" idx="5"/>
          </p:nvPr>
        </p:nvSpPr>
        <p:spPr/>
        <p:txBody>
          <a:bodyPr/>
          <a:lstStyle/>
          <a:p>
            <a:fld id="{6724E82B-F09A-1845-B4BB-AA7B65BB2187}" type="slidenum">
              <a:rPr lang="en-US" smtClean="0"/>
              <a:t>11</a:t>
            </a:fld>
            <a:endParaRPr lang="en-US"/>
          </a:p>
        </p:txBody>
      </p:sp>
    </p:spTree>
    <p:extLst>
      <p:ext uri="{BB962C8B-B14F-4D97-AF65-F5344CB8AC3E}">
        <p14:creationId xmlns:p14="http://schemas.microsoft.com/office/powerpoint/2010/main" val="925356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Naturally, the physical solutions must respect some additional constraints, like beta&lt;=0, in order for </a:t>
            </a:r>
            <a:r>
              <a:rPr lang="en-US" dirty="0" err="1"/>
              <a:t>velocitites</a:t>
            </a:r>
            <a:r>
              <a:rPr lang="en-US" dirty="0"/>
              <a:t> to be lower than the speed of light, while the correlation length cannot scale faster than linearly, as imposed by causality.</a:t>
            </a:r>
          </a:p>
          <a:p>
            <a:endParaRPr lang="en-US" dirty="0"/>
          </a:p>
          <a:p>
            <a:r>
              <a:rPr lang="en-US" dirty="0"/>
              <a:t>Here, eta and K are the charge and/or current decay rates and proportionality constant, depending on which dominates the network evolution.</a:t>
            </a:r>
          </a:p>
          <a:p>
            <a:endParaRPr lang="en-US" dirty="0"/>
          </a:p>
          <a:p>
            <a:r>
              <a:rPr lang="en-US" dirty="0"/>
              <a:t>Finally, it should be said that due to the charge dependent relation between the two characteristic lengths, networks where charged decays should exhibit the same behavior for the evolution of the characteristic </a:t>
            </a:r>
            <a:r>
              <a:rPr lang="en-US" dirty="0" err="1"/>
              <a:t>lengthscales</a:t>
            </a:r>
            <a:r>
              <a:rPr lang="en-US" dirty="0"/>
              <a:t>.</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12</a:t>
            </a:fld>
            <a:endParaRPr lang="en-US"/>
          </a:p>
        </p:txBody>
      </p:sp>
    </p:spTree>
    <p:extLst>
      <p:ext uri="{BB962C8B-B14F-4D97-AF65-F5344CB8AC3E}">
        <p14:creationId xmlns:p14="http://schemas.microsoft.com/office/powerpoint/2010/main" val="2816323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Naturally, the physical solutions must respect some additional constraints, like beta&lt;=0, in order for </a:t>
            </a:r>
            <a:r>
              <a:rPr lang="en-US" dirty="0" err="1"/>
              <a:t>velocitites</a:t>
            </a:r>
            <a:r>
              <a:rPr lang="en-US" dirty="0"/>
              <a:t> to be lower than the speed of light, while the correlation length cannot scale faster than linearly, as imposed by causality.</a:t>
            </a:r>
          </a:p>
          <a:p>
            <a:endParaRPr lang="en-US" dirty="0"/>
          </a:p>
          <a:p>
            <a:r>
              <a:rPr lang="en-US" dirty="0"/>
              <a:t>Finally, it should be said that due to the charge dependent relation between the two characteristic lengths, networks where charged decays should exhibit the same behavior for the evolution of the characteristic </a:t>
            </a:r>
            <a:r>
              <a:rPr lang="en-US" dirty="0" err="1"/>
              <a:t>lengthscales</a:t>
            </a:r>
            <a:r>
              <a:rPr lang="en-US" dirty="0"/>
              <a:t>.</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13</a:t>
            </a:fld>
            <a:endParaRPr lang="en-US"/>
          </a:p>
        </p:txBody>
      </p:sp>
    </p:spTree>
    <p:extLst>
      <p:ext uri="{BB962C8B-B14F-4D97-AF65-F5344CB8AC3E}">
        <p14:creationId xmlns:p14="http://schemas.microsoft.com/office/powerpoint/2010/main" val="1928425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BB4BE-B836-091A-5826-2E5C25D5BA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142F4A-798B-6F01-66BD-72EA6A07E7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CF3DED-98B9-4C1A-F03B-B31BEA315D22}"/>
              </a:ext>
            </a:extLst>
          </p:cNvPr>
          <p:cNvSpPr>
            <a:spLocks noGrp="1"/>
          </p:cNvSpPr>
          <p:nvPr>
            <p:ph type="body" idx="1"/>
          </p:nvPr>
        </p:nvSpPr>
        <p:spPr/>
        <p:txBody>
          <a:bodyPr/>
          <a:lstStyle/>
          <a:p>
            <a:r>
              <a:rPr lang="en-US" dirty="0"/>
              <a:t>Naturally, the physical solutions must respect some additional constraints, like beta&lt;=0, in order for </a:t>
            </a:r>
            <a:r>
              <a:rPr lang="en-US" dirty="0" err="1"/>
              <a:t>velocitites</a:t>
            </a:r>
            <a:r>
              <a:rPr lang="en-US" dirty="0"/>
              <a:t> to be lower than the speed of light, while the correlation length cannot scale faster than linearly, as imposed by causality.</a:t>
            </a:r>
          </a:p>
          <a:p>
            <a:endParaRPr lang="en-US" dirty="0"/>
          </a:p>
          <a:p>
            <a:r>
              <a:rPr lang="en-US" dirty="0"/>
              <a:t>Finally, it should be said that due to the charge dependent relation between the two characteristic lengths, networks where charged decays should exhibit the same behavior for the evolution of the characteristic </a:t>
            </a:r>
            <a:r>
              <a:rPr lang="en-US" dirty="0" err="1"/>
              <a:t>lengthscales</a:t>
            </a:r>
            <a:r>
              <a:rPr lang="en-US" dirty="0"/>
              <a:t>.</a:t>
            </a:r>
            <a:endParaRPr lang="en-GB" dirty="0"/>
          </a:p>
        </p:txBody>
      </p:sp>
      <p:sp>
        <p:nvSpPr>
          <p:cNvPr id="4" name="Slide Number Placeholder 3">
            <a:extLst>
              <a:ext uri="{FF2B5EF4-FFF2-40B4-BE49-F238E27FC236}">
                <a16:creationId xmlns:a16="http://schemas.microsoft.com/office/drawing/2014/main" id="{D7B31997-8670-D148-2022-1CEE4A398319}"/>
              </a:ext>
            </a:extLst>
          </p:cNvPr>
          <p:cNvSpPr>
            <a:spLocks noGrp="1"/>
          </p:cNvSpPr>
          <p:nvPr>
            <p:ph type="sldNum" sz="quarter" idx="5"/>
          </p:nvPr>
        </p:nvSpPr>
        <p:spPr/>
        <p:txBody>
          <a:bodyPr/>
          <a:lstStyle/>
          <a:p>
            <a:fld id="{6724E82B-F09A-1845-B4BB-AA7B65BB2187}" type="slidenum">
              <a:rPr lang="en-US" smtClean="0"/>
              <a:t>14</a:t>
            </a:fld>
            <a:endParaRPr lang="en-US"/>
          </a:p>
        </p:txBody>
      </p:sp>
    </p:spTree>
    <p:extLst>
      <p:ext uri="{BB962C8B-B14F-4D97-AF65-F5344CB8AC3E}">
        <p14:creationId xmlns:p14="http://schemas.microsoft.com/office/powerpoint/2010/main" val="3478919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ensure that this was indeed a solutions, we have solved numerically the system of different equations (the VOS mode, not the full network evolution) and found good agreement between predicted and obtained responses.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can also be shown that for expansion rate higher than 2, charge and current decay and velocity reaches a constant value.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solutions is associated with higher velocities for lower expansion rates and is valid until lambda=2, where charge and current are preserved. I recall that these expansion rates are expressed with respect to conformal </a:t>
            </a:r>
            <a:r>
              <a:rPr lang="en-US" dirty="0" err="1"/>
              <a:t>tme</a:t>
            </a:r>
            <a:r>
              <a:rPr lang="en-US" dirty="0"/>
              <a:t>, meaning that this critical expansion rate is compatible with matter epoch expansion.</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15</a:t>
            </a:fld>
            <a:endParaRPr lang="en-US"/>
          </a:p>
        </p:txBody>
      </p:sp>
    </p:spTree>
    <p:extLst>
      <p:ext uri="{BB962C8B-B14F-4D97-AF65-F5344CB8AC3E}">
        <p14:creationId xmlns:p14="http://schemas.microsoft.com/office/powerpoint/2010/main" val="19232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0A96C-95ED-9499-402B-1874CECE16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1508D5-61EA-6132-7D4E-0FEE5362D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03861A-8359-95F5-1D27-E2B221A0D2F5}"/>
              </a:ext>
            </a:extLst>
          </p:cNvPr>
          <p:cNvSpPr>
            <a:spLocks noGrp="1"/>
          </p:cNvSpPr>
          <p:nvPr>
            <p:ph type="body" idx="1"/>
          </p:nvPr>
        </p:nvSpPr>
        <p:spPr/>
        <p:txBody>
          <a:bodyPr/>
          <a:lstStyle/>
          <a:p>
            <a:r>
              <a:rPr lang="en-US" dirty="0"/>
              <a:t>To ensure that this was indeed a solutions, we have solved numerically the system of different equations (the VOS mode, not the full network evolution) and found good agreement between predicted and obtained responses.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can also be shown that for expansion rate higher than 2, charge and current decay and velocity reaches a constant value.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solutions is associated with higher velocities for lower expansion rates and is valid until lambda=2, where charge and current are preserved. I recall that these expansion rates are expressed with respect to conformal </a:t>
            </a:r>
            <a:r>
              <a:rPr lang="en-US" dirty="0" err="1"/>
              <a:t>tme</a:t>
            </a:r>
            <a:r>
              <a:rPr lang="en-US" dirty="0"/>
              <a:t>, meaning that this critical expansion rate is compatible with matter epoch expansion.</a:t>
            </a:r>
            <a:endParaRPr lang="en-GB" dirty="0"/>
          </a:p>
        </p:txBody>
      </p:sp>
      <p:sp>
        <p:nvSpPr>
          <p:cNvPr id="4" name="Slide Number Placeholder 3">
            <a:extLst>
              <a:ext uri="{FF2B5EF4-FFF2-40B4-BE49-F238E27FC236}">
                <a16:creationId xmlns:a16="http://schemas.microsoft.com/office/drawing/2014/main" id="{9540127C-3B4E-048B-ABE3-0228B7A94F4F}"/>
              </a:ext>
            </a:extLst>
          </p:cNvPr>
          <p:cNvSpPr>
            <a:spLocks noGrp="1"/>
          </p:cNvSpPr>
          <p:nvPr>
            <p:ph type="sldNum" sz="quarter" idx="5"/>
          </p:nvPr>
        </p:nvSpPr>
        <p:spPr/>
        <p:txBody>
          <a:bodyPr/>
          <a:lstStyle/>
          <a:p>
            <a:fld id="{6724E82B-F09A-1845-B4BB-AA7B65BB2187}" type="slidenum">
              <a:rPr lang="en-US" smtClean="0"/>
              <a:t>16</a:t>
            </a:fld>
            <a:endParaRPr lang="en-US"/>
          </a:p>
        </p:txBody>
      </p:sp>
    </p:spTree>
    <p:extLst>
      <p:ext uri="{BB962C8B-B14F-4D97-AF65-F5344CB8AC3E}">
        <p14:creationId xmlns:p14="http://schemas.microsoft.com/office/powerpoint/2010/main" val="781963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03B9B-C1FC-1F79-7945-2DCFC95BB5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1F2E6E-CE47-5034-A708-5304A517B7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890878-FE70-D691-1D0C-1301FA7888A2}"/>
              </a:ext>
            </a:extLst>
          </p:cNvPr>
          <p:cNvSpPr>
            <a:spLocks noGrp="1"/>
          </p:cNvSpPr>
          <p:nvPr>
            <p:ph type="body" idx="1"/>
          </p:nvPr>
        </p:nvSpPr>
        <p:spPr/>
        <p:txBody>
          <a:bodyPr/>
          <a:lstStyle/>
          <a:p>
            <a:r>
              <a:rPr lang="en-US" dirty="0"/>
              <a:t>To ensure that this was indeed a solutions, we have solved numerically the system of different equations (the VOS mode, not the full network evolution) and found good agreement between predicted and obtained responses.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can also be shown that for expansion rate higher than 2, charge and current decay and velocity reaches a constant value.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solutions is associated with higher velocities for lower expansion rates and is valid until lambda=2, where charge and current are preserved. I recall that these expansion rates are expressed with respect to conformal </a:t>
            </a:r>
            <a:r>
              <a:rPr lang="en-US" dirty="0" err="1"/>
              <a:t>tme</a:t>
            </a:r>
            <a:r>
              <a:rPr lang="en-US" dirty="0"/>
              <a:t>, meaning that this critical expansion rate is compatible with matter epoch expansion.</a:t>
            </a:r>
            <a:endParaRPr lang="en-GB" dirty="0"/>
          </a:p>
        </p:txBody>
      </p:sp>
      <p:sp>
        <p:nvSpPr>
          <p:cNvPr id="4" name="Slide Number Placeholder 3">
            <a:extLst>
              <a:ext uri="{FF2B5EF4-FFF2-40B4-BE49-F238E27FC236}">
                <a16:creationId xmlns:a16="http://schemas.microsoft.com/office/drawing/2014/main" id="{402BFD6B-6FA7-0154-67D2-7C1D61D66271}"/>
              </a:ext>
            </a:extLst>
          </p:cNvPr>
          <p:cNvSpPr>
            <a:spLocks noGrp="1"/>
          </p:cNvSpPr>
          <p:nvPr>
            <p:ph type="sldNum" sz="quarter" idx="5"/>
          </p:nvPr>
        </p:nvSpPr>
        <p:spPr/>
        <p:txBody>
          <a:bodyPr/>
          <a:lstStyle/>
          <a:p>
            <a:fld id="{6724E82B-F09A-1845-B4BB-AA7B65BB2187}" type="slidenum">
              <a:rPr lang="en-US" smtClean="0"/>
              <a:t>17</a:t>
            </a:fld>
            <a:endParaRPr lang="en-US"/>
          </a:p>
        </p:txBody>
      </p:sp>
    </p:spTree>
    <p:extLst>
      <p:ext uri="{BB962C8B-B14F-4D97-AF65-F5344CB8AC3E}">
        <p14:creationId xmlns:p14="http://schemas.microsoft.com/office/powerpoint/2010/main" val="718356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do the same analysis, but now allowing for energy loss in the network, as parameterized by c, the same solutions are found, but associated with different, lower </a:t>
            </a:r>
            <a:r>
              <a:rPr lang="en-US" dirty="0" err="1"/>
              <a:t>assymptoitc</a:t>
            </a:r>
            <a:r>
              <a:rPr lang="en-US" dirty="0"/>
              <a:t> velocities, and a lower value for the critical expansion rate. Here, you see that the simulation for the matter epoch expansion rate is still associated with decaying charge and currents.</a:t>
            </a:r>
          </a:p>
          <a:p>
            <a:endParaRPr lang="en-US" dirty="0"/>
          </a:p>
          <a:p>
            <a:r>
              <a:rPr lang="en-US" dirty="0"/>
              <a:t>This implies that preserving charge and currents is more easily achieved in radiation epoch, but not in the matter one.</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18</a:t>
            </a:fld>
            <a:endParaRPr lang="en-US"/>
          </a:p>
        </p:txBody>
      </p:sp>
    </p:spTree>
    <p:extLst>
      <p:ext uri="{BB962C8B-B14F-4D97-AF65-F5344CB8AC3E}">
        <p14:creationId xmlns:p14="http://schemas.microsoft.com/office/powerpoint/2010/main" val="2865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11434-13AE-5F95-3211-7936A596AC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3D8658-9501-E8F2-B520-498DDAAA9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73C0FA-DC7A-1BD0-ACF7-0AED61D211C0}"/>
              </a:ext>
            </a:extLst>
          </p:cNvPr>
          <p:cNvSpPr>
            <a:spLocks noGrp="1"/>
          </p:cNvSpPr>
          <p:nvPr>
            <p:ph type="body" idx="1"/>
          </p:nvPr>
        </p:nvSpPr>
        <p:spPr/>
        <p:txBody>
          <a:bodyPr/>
          <a:lstStyle/>
          <a:p>
            <a:r>
              <a:rPr lang="en-US" dirty="0"/>
              <a:t>If we do the same analysis, but now allowing for energy loss in the network, as parameterized by c, the same solutions are found, but associated with different, lower </a:t>
            </a:r>
            <a:r>
              <a:rPr lang="en-US" dirty="0" err="1"/>
              <a:t>assymptoitc</a:t>
            </a:r>
            <a:r>
              <a:rPr lang="en-US" dirty="0"/>
              <a:t> velocities, and a lower value for the critical expansion rate. Here, you see that the simulation for the matter epoch expansion rate is still associated with decaying charge and currents.</a:t>
            </a:r>
          </a:p>
          <a:p>
            <a:endParaRPr lang="en-US" dirty="0"/>
          </a:p>
          <a:p>
            <a:r>
              <a:rPr lang="en-US" dirty="0"/>
              <a:t>This implies that preserving charge and currents is more easily achieved in radiation epoch, but not in the matter one.</a:t>
            </a:r>
            <a:endParaRPr lang="en-GB" dirty="0"/>
          </a:p>
        </p:txBody>
      </p:sp>
      <p:sp>
        <p:nvSpPr>
          <p:cNvPr id="4" name="Slide Number Placeholder 3">
            <a:extLst>
              <a:ext uri="{FF2B5EF4-FFF2-40B4-BE49-F238E27FC236}">
                <a16:creationId xmlns:a16="http://schemas.microsoft.com/office/drawing/2014/main" id="{CAF53FB2-10EC-FBA2-0844-E5FCFDAB8481}"/>
              </a:ext>
            </a:extLst>
          </p:cNvPr>
          <p:cNvSpPr>
            <a:spLocks noGrp="1"/>
          </p:cNvSpPr>
          <p:nvPr>
            <p:ph type="sldNum" sz="quarter" idx="5"/>
          </p:nvPr>
        </p:nvSpPr>
        <p:spPr/>
        <p:txBody>
          <a:bodyPr/>
          <a:lstStyle/>
          <a:p>
            <a:fld id="{6724E82B-F09A-1845-B4BB-AA7B65BB2187}" type="slidenum">
              <a:rPr lang="en-US" smtClean="0"/>
              <a:t>19</a:t>
            </a:fld>
            <a:endParaRPr lang="en-US"/>
          </a:p>
        </p:txBody>
      </p:sp>
    </p:spTree>
    <p:extLst>
      <p:ext uri="{BB962C8B-B14F-4D97-AF65-F5344CB8AC3E}">
        <p14:creationId xmlns:p14="http://schemas.microsoft.com/office/powerpoint/2010/main" val="1722475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simple variational principle, we can derive the equations of motion for this field and simulate the response for two different situations.</a:t>
            </a:r>
          </a:p>
          <a:p>
            <a:endParaRPr lang="en-US" dirty="0"/>
          </a:p>
          <a:p>
            <a:r>
              <a:rPr lang="en-US" dirty="0"/>
              <a:t>In both, we will assume as initial the conditions the symmetric and unstable state.</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2</a:t>
            </a:fld>
            <a:endParaRPr lang="en-US"/>
          </a:p>
        </p:txBody>
      </p:sp>
    </p:spTree>
    <p:extLst>
      <p:ext uri="{BB962C8B-B14F-4D97-AF65-F5344CB8AC3E}">
        <p14:creationId xmlns:p14="http://schemas.microsoft.com/office/powerpoint/2010/main" val="40269530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BC3E-2DDE-EB87-41AB-E6E4439C9E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85AED9-3C7E-47EE-4B4C-14C1636691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15673-A7EF-06B4-8977-7B0EBDA17753}"/>
              </a:ext>
            </a:extLst>
          </p:cNvPr>
          <p:cNvSpPr>
            <a:spLocks noGrp="1"/>
          </p:cNvSpPr>
          <p:nvPr>
            <p:ph type="body" idx="1"/>
          </p:nvPr>
        </p:nvSpPr>
        <p:spPr/>
        <p:txBody>
          <a:bodyPr/>
          <a:lstStyle/>
          <a:p>
            <a:r>
              <a:rPr lang="en-US" dirty="0"/>
              <a:t>If we do the same analysis, but now allowing for energy loss in the network, as parameterized by c, the same solutions are found, but associated with different, lower </a:t>
            </a:r>
            <a:r>
              <a:rPr lang="en-US" dirty="0" err="1"/>
              <a:t>assymptoitc</a:t>
            </a:r>
            <a:r>
              <a:rPr lang="en-US" dirty="0"/>
              <a:t> velocities, and a lower value for the critical expansion rate. Here, you see that the simulation for the matter epoch expansion rate is still associated with decaying charge and currents.</a:t>
            </a:r>
          </a:p>
          <a:p>
            <a:endParaRPr lang="en-US" dirty="0"/>
          </a:p>
          <a:p>
            <a:r>
              <a:rPr lang="en-US" dirty="0"/>
              <a:t>This implies that preserving charge and currents is more easily achieved in radiation epoch, but not in the matter one.</a:t>
            </a:r>
            <a:endParaRPr lang="en-GB" dirty="0"/>
          </a:p>
        </p:txBody>
      </p:sp>
      <p:sp>
        <p:nvSpPr>
          <p:cNvPr id="4" name="Slide Number Placeholder 3">
            <a:extLst>
              <a:ext uri="{FF2B5EF4-FFF2-40B4-BE49-F238E27FC236}">
                <a16:creationId xmlns:a16="http://schemas.microsoft.com/office/drawing/2014/main" id="{7E390F6D-23A0-9962-5572-96C74C4C3A0E}"/>
              </a:ext>
            </a:extLst>
          </p:cNvPr>
          <p:cNvSpPr>
            <a:spLocks noGrp="1"/>
          </p:cNvSpPr>
          <p:nvPr>
            <p:ph type="sldNum" sz="quarter" idx="5"/>
          </p:nvPr>
        </p:nvSpPr>
        <p:spPr/>
        <p:txBody>
          <a:bodyPr/>
          <a:lstStyle/>
          <a:p>
            <a:fld id="{6724E82B-F09A-1845-B4BB-AA7B65BB2187}" type="slidenum">
              <a:rPr lang="en-US" smtClean="0"/>
              <a:t>20</a:t>
            </a:fld>
            <a:endParaRPr lang="en-US"/>
          </a:p>
        </p:txBody>
      </p:sp>
    </p:spTree>
    <p:extLst>
      <p:ext uri="{BB962C8B-B14F-4D97-AF65-F5344CB8AC3E}">
        <p14:creationId xmlns:p14="http://schemas.microsoft.com/office/powerpoint/2010/main" val="7415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78D7D-B262-40B9-5F6E-F12A11C7C7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7F4CB3-CAA9-2292-A9C3-D9F60CBD6E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40B846-7CA9-1E02-D550-115CD70DD447}"/>
              </a:ext>
            </a:extLst>
          </p:cNvPr>
          <p:cNvSpPr>
            <a:spLocks noGrp="1"/>
          </p:cNvSpPr>
          <p:nvPr>
            <p:ph type="body" idx="1"/>
          </p:nvPr>
        </p:nvSpPr>
        <p:spPr/>
        <p:txBody>
          <a:bodyPr/>
          <a:lstStyle/>
          <a:p>
            <a:r>
              <a:rPr lang="en-US" dirty="0"/>
              <a:t>If we do the same analysis, but now allowing for energy loss in the network, as parameterized by c, the same solutions are found, but associated with different, lower </a:t>
            </a:r>
            <a:r>
              <a:rPr lang="en-US" dirty="0" err="1"/>
              <a:t>assymptoitc</a:t>
            </a:r>
            <a:r>
              <a:rPr lang="en-US" dirty="0"/>
              <a:t> velocities, and a lower value for the critical expansion rate. Here, you see that the simulation for the matter epoch expansion rate is still associated with decaying charge and currents.</a:t>
            </a:r>
          </a:p>
          <a:p>
            <a:endParaRPr lang="en-US" dirty="0"/>
          </a:p>
          <a:p>
            <a:r>
              <a:rPr lang="en-US" dirty="0"/>
              <a:t>This implies that preserving charge and currents is more easily achieved in radiation epoch, but not in the matter one.</a:t>
            </a:r>
            <a:endParaRPr lang="en-GB" dirty="0"/>
          </a:p>
        </p:txBody>
      </p:sp>
      <p:sp>
        <p:nvSpPr>
          <p:cNvPr id="4" name="Slide Number Placeholder 3">
            <a:extLst>
              <a:ext uri="{FF2B5EF4-FFF2-40B4-BE49-F238E27FC236}">
                <a16:creationId xmlns:a16="http://schemas.microsoft.com/office/drawing/2014/main" id="{0D7D0F93-7000-A804-185E-D1B38028FE0D}"/>
              </a:ext>
            </a:extLst>
          </p:cNvPr>
          <p:cNvSpPr>
            <a:spLocks noGrp="1"/>
          </p:cNvSpPr>
          <p:nvPr>
            <p:ph type="sldNum" sz="quarter" idx="5"/>
          </p:nvPr>
        </p:nvSpPr>
        <p:spPr/>
        <p:txBody>
          <a:bodyPr/>
          <a:lstStyle/>
          <a:p>
            <a:fld id="{6724E82B-F09A-1845-B4BB-AA7B65BB2187}" type="slidenum">
              <a:rPr lang="en-US" smtClean="0"/>
              <a:t>21</a:t>
            </a:fld>
            <a:endParaRPr lang="en-US"/>
          </a:p>
        </p:txBody>
      </p:sp>
    </p:spTree>
    <p:extLst>
      <p:ext uri="{BB962C8B-B14F-4D97-AF65-F5344CB8AC3E}">
        <p14:creationId xmlns:p14="http://schemas.microsoft.com/office/powerpoint/2010/main" val="269992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go back to our initial state and now perturb the field in two different directions</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3</a:t>
            </a:fld>
            <a:endParaRPr lang="en-US"/>
          </a:p>
        </p:txBody>
      </p:sp>
    </p:spTree>
    <p:extLst>
      <p:ext uri="{BB962C8B-B14F-4D97-AF65-F5344CB8AC3E}">
        <p14:creationId xmlns:p14="http://schemas.microsoft.com/office/powerpoint/2010/main" val="3953547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things are drastically different. In fact, each perturbation perturbs itself with a given maximum velocity, as imposed by causality.</a:t>
            </a:r>
          </a:p>
          <a:p>
            <a:endParaRPr lang="en-US" dirty="0"/>
          </a:p>
          <a:p>
            <a:r>
              <a:rPr lang="en-US" dirty="0"/>
              <a:t>Everything goes smoothly, but now the field rests at one minimum of the theory on the left side and on a different minimum of the right side. Energy is trapped in this configuration due to the departure of the field from its true vacuum value and rising over the potential hill of the double-well potential and a defects is formed.</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4</a:t>
            </a:fld>
            <a:endParaRPr lang="en-US"/>
          </a:p>
        </p:txBody>
      </p:sp>
    </p:spTree>
    <p:extLst>
      <p:ext uri="{BB962C8B-B14F-4D97-AF65-F5344CB8AC3E}">
        <p14:creationId xmlns:p14="http://schemas.microsoft.com/office/powerpoint/2010/main" val="554415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temperatures higher than this critical value, the symmetric state is stable, and the field has 0 expected value.</a:t>
            </a:r>
          </a:p>
          <a:p>
            <a:endParaRPr lang="en-US" dirty="0"/>
          </a:p>
          <a:p>
            <a:r>
              <a:rPr lang="en-US" dirty="0"/>
              <a:t>But for temperature lower than this, the symmetric state is now unstable and the potential resembles the one we have studied in the Goldstone model.</a:t>
            </a:r>
          </a:p>
          <a:p>
            <a:endParaRPr lang="en-US" dirty="0"/>
          </a:p>
          <a:p>
            <a:r>
              <a:rPr lang="en-US" dirty="0"/>
              <a:t>This means that through cosmic evolution as the temperature drops an initial symmetric and stable state is smoothly mapped into an unstable configuration, and hence cosmic strings may be formed.</a:t>
            </a:r>
          </a:p>
        </p:txBody>
      </p:sp>
      <p:sp>
        <p:nvSpPr>
          <p:cNvPr id="4" name="Slide Number Placeholder 3"/>
          <p:cNvSpPr>
            <a:spLocks noGrp="1"/>
          </p:cNvSpPr>
          <p:nvPr>
            <p:ph type="sldNum" sz="quarter" idx="5"/>
          </p:nvPr>
        </p:nvSpPr>
        <p:spPr/>
        <p:txBody>
          <a:bodyPr/>
          <a:lstStyle/>
          <a:p>
            <a:fld id="{6724E82B-F09A-1845-B4BB-AA7B65BB2187}" type="slidenum">
              <a:rPr lang="en-US" smtClean="0"/>
              <a:t>5</a:t>
            </a:fld>
            <a:endParaRPr lang="en-US"/>
          </a:p>
        </p:txBody>
      </p:sp>
    </p:spTree>
    <p:extLst>
      <p:ext uri="{BB962C8B-B14F-4D97-AF65-F5344CB8AC3E}">
        <p14:creationId xmlns:p14="http://schemas.microsoft.com/office/powerpoint/2010/main" val="3667874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studied how strings may be born in a cosmological context, the next question is, can they have charge and carry currents? </a:t>
            </a:r>
          </a:p>
          <a:p>
            <a:r>
              <a:rPr lang="en-US" dirty="0"/>
              <a:t>To answer this question we need a slightly more complex, 2-fields toy model, with a potential similar to the one we have studied, but with a coupling term.</a:t>
            </a:r>
          </a:p>
          <a:p>
            <a:endParaRPr lang="en-GB" dirty="0"/>
          </a:p>
          <a:p>
            <a:r>
              <a:rPr lang="en-GB" dirty="0"/>
              <a:t>Additionally, we will assume the symmetry in phi to be broken as discussed, leading to strings formation. </a:t>
            </a:r>
          </a:p>
          <a:p>
            <a:r>
              <a:rPr lang="en-GB" dirty="0"/>
              <a:t>On the right, you may the potential evaluated as a function sigma, assuming phi symmetry to be broken, where it can be seen that for sufficiently high beta both symmetries cannot be broken simultaneously.</a:t>
            </a:r>
          </a:p>
          <a:p>
            <a:endParaRPr lang="en-GB" dirty="0"/>
          </a:p>
          <a:p>
            <a:r>
              <a:rPr lang="en-GB" dirty="0"/>
              <a:t>We will </a:t>
            </a:r>
            <a:r>
              <a:rPr lang="en-GB" dirty="0" err="1"/>
              <a:t>conside</a:t>
            </a:r>
            <a:r>
              <a:rPr lang="en-GB" dirty="0"/>
              <a:t> this is the case</a:t>
            </a:r>
          </a:p>
          <a:p>
            <a:endParaRPr lang="en-GB" dirty="0"/>
          </a:p>
          <a:p>
            <a:endParaRPr lang="en-US" dirty="0"/>
          </a:p>
        </p:txBody>
      </p:sp>
      <p:sp>
        <p:nvSpPr>
          <p:cNvPr id="4" name="Slide Number Placeholder 3"/>
          <p:cNvSpPr>
            <a:spLocks noGrp="1"/>
          </p:cNvSpPr>
          <p:nvPr>
            <p:ph type="sldNum" sz="quarter" idx="5"/>
          </p:nvPr>
        </p:nvSpPr>
        <p:spPr/>
        <p:txBody>
          <a:bodyPr/>
          <a:lstStyle/>
          <a:p>
            <a:fld id="{6724E82B-F09A-1845-B4BB-AA7B65BB2187}" type="slidenum">
              <a:rPr lang="en-US" smtClean="0"/>
              <a:t>6</a:t>
            </a:fld>
            <a:endParaRPr lang="en-US"/>
          </a:p>
        </p:txBody>
      </p:sp>
    </p:spTree>
    <p:extLst>
      <p:ext uri="{BB962C8B-B14F-4D97-AF65-F5344CB8AC3E}">
        <p14:creationId xmlns:p14="http://schemas.microsoft.com/office/powerpoint/2010/main" val="3612641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Making use of the equations of motion,, the problem can be stated as a function of the correlation length evolution, and not the individual strings.</a:t>
            </a:r>
          </a:p>
          <a:p>
            <a:r>
              <a:rPr lang="en-US" dirty="0"/>
              <a:t>Here, v^2 is the average velocity of the strings in the box, and hence also a macroscopical parameter with its own evolution equation.</a:t>
            </a:r>
          </a:p>
          <a:p>
            <a:endParaRPr lang="en-US" dirty="0"/>
          </a:p>
          <a:p>
            <a:r>
              <a:rPr lang="en-US" dirty="0"/>
              <a:t>Together, these 2 equations are the basis of the velocity one-scale model, where additional degrees of freedom like charges or small scale structure are not considered.</a:t>
            </a:r>
          </a:p>
        </p:txBody>
      </p:sp>
      <p:sp>
        <p:nvSpPr>
          <p:cNvPr id="4" name="Slide Number Placeholder 3"/>
          <p:cNvSpPr>
            <a:spLocks noGrp="1"/>
          </p:cNvSpPr>
          <p:nvPr>
            <p:ph type="sldNum" sz="quarter" idx="5"/>
          </p:nvPr>
        </p:nvSpPr>
        <p:spPr/>
        <p:txBody>
          <a:bodyPr/>
          <a:lstStyle/>
          <a:p>
            <a:fld id="{6724E82B-F09A-1845-B4BB-AA7B65BB2187}" type="slidenum">
              <a:rPr lang="en-US" smtClean="0"/>
              <a:t>7</a:t>
            </a:fld>
            <a:endParaRPr lang="en-US"/>
          </a:p>
        </p:txBody>
      </p:sp>
    </p:spTree>
    <p:extLst>
      <p:ext uri="{BB962C8B-B14F-4D97-AF65-F5344CB8AC3E}">
        <p14:creationId xmlns:p14="http://schemas.microsoft.com/office/powerpoint/2010/main" val="418328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Together, these 2 equations are the basis of the velocity one-scale model, where additional degrees of freedom like charges or small scale structure are not considered.</a:t>
            </a:r>
          </a:p>
          <a:p>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8</a:t>
            </a:fld>
            <a:endParaRPr lang="en-US"/>
          </a:p>
        </p:txBody>
      </p:sp>
    </p:spTree>
    <p:extLst>
      <p:ext uri="{BB962C8B-B14F-4D97-AF65-F5344CB8AC3E}">
        <p14:creationId xmlns:p14="http://schemas.microsoft.com/office/powerpoint/2010/main" val="1305225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have been hiding an important limitation of these approaches, that inherently must loose some information on the average procedure. To bypass this limitation, it is convenient to introduce some phenomenological parameters that try to capture the erased effects.</a:t>
            </a:r>
          </a:p>
          <a:p>
            <a:endParaRPr lang="en-US" dirty="0"/>
          </a:p>
          <a:p>
            <a:r>
              <a:rPr lang="en-US" dirty="0"/>
              <a:t>Here, we will consider a parameter that is related with energy loss</a:t>
            </a:r>
            <a:endParaRPr lang="en-GB" dirty="0"/>
          </a:p>
        </p:txBody>
      </p:sp>
      <p:sp>
        <p:nvSpPr>
          <p:cNvPr id="4" name="Slide Number Placeholder 3"/>
          <p:cNvSpPr>
            <a:spLocks noGrp="1"/>
          </p:cNvSpPr>
          <p:nvPr>
            <p:ph type="sldNum" sz="quarter" idx="5"/>
          </p:nvPr>
        </p:nvSpPr>
        <p:spPr/>
        <p:txBody>
          <a:bodyPr/>
          <a:lstStyle/>
          <a:p>
            <a:fld id="{6724E82B-F09A-1845-B4BB-AA7B65BB2187}" type="slidenum">
              <a:rPr lang="en-US" smtClean="0"/>
              <a:t>9</a:t>
            </a:fld>
            <a:endParaRPr lang="en-US"/>
          </a:p>
        </p:txBody>
      </p:sp>
    </p:spTree>
    <p:extLst>
      <p:ext uri="{BB962C8B-B14F-4D97-AF65-F5344CB8AC3E}">
        <p14:creationId xmlns:p14="http://schemas.microsoft.com/office/powerpoint/2010/main" val="894075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Frontp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FC3D63-A13C-5B61-2A7F-B03AAC7AA8DA}"/>
              </a:ext>
            </a:extLst>
          </p:cNvPr>
          <p:cNvSpPr/>
          <p:nvPr userDrawn="1"/>
        </p:nvSpPr>
        <p:spPr>
          <a:xfrm flipH="1">
            <a:off x="0" y="3931920"/>
            <a:ext cx="2448966" cy="2034631"/>
          </a:xfrm>
          <a:prstGeom prst="rect">
            <a:avLst/>
          </a:prstGeom>
          <a:solidFill>
            <a:srgbClr val="008CC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Picture Placeholder 2">
            <a:extLst>
              <a:ext uri="{FF2B5EF4-FFF2-40B4-BE49-F238E27FC236}">
                <a16:creationId xmlns:a16="http://schemas.microsoft.com/office/drawing/2014/main" id="{FF7193BB-F259-4CC9-9B43-76626D7658E8}"/>
              </a:ext>
            </a:extLst>
          </p:cNvPr>
          <p:cNvSpPr>
            <a:spLocks noGrp="1" noChangeAspect="1"/>
          </p:cNvSpPr>
          <p:nvPr>
            <p:ph type="pic" idx="1" hasCustomPrompt="1"/>
          </p:nvPr>
        </p:nvSpPr>
        <p:spPr>
          <a:xfrm>
            <a:off x="0" y="0"/>
            <a:ext cx="12188952" cy="3931920"/>
          </a:xfrm>
          <a:solidFill>
            <a:schemeClr val="bg1"/>
          </a:solidFill>
          <a:ln w="76200">
            <a:noFill/>
          </a:ln>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PT" dirty="0"/>
              <a:t>Drag </a:t>
            </a:r>
            <a:r>
              <a:rPr lang="pt-PT" dirty="0" err="1"/>
              <a:t>picture</a:t>
            </a:r>
            <a:r>
              <a:rPr lang="pt-PT" dirty="0"/>
              <a:t> to </a:t>
            </a:r>
            <a:r>
              <a:rPr lang="pt-PT" dirty="0" err="1"/>
              <a:t>placeholder</a:t>
            </a:r>
            <a:r>
              <a:rPr lang="pt-PT" dirty="0"/>
              <a:t> </a:t>
            </a:r>
            <a:r>
              <a:rPr lang="pt-PT" dirty="0" err="1"/>
              <a:t>or</a:t>
            </a:r>
            <a:r>
              <a:rPr lang="pt-PT" dirty="0"/>
              <a:t> </a:t>
            </a:r>
            <a:r>
              <a:rPr lang="pt-PT" dirty="0" err="1"/>
              <a:t>click</a:t>
            </a:r>
            <a:r>
              <a:rPr lang="pt-PT" dirty="0"/>
              <a:t> </a:t>
            </a:r>
            <a:r>
              <a:rPr lang="pt-PT" dirty="0" err="1"/>
              <a:t>icon</a:t>
            </a:r>
            <a:r>
              <a:rPr lang="pt-PT" dirty="0"/>
              <a:t> to </a:t>
            </a:r>
            <a:r>
              <a:rPr lang="pt-PT" dirty="0" err="1"/>
              <a:t>addz</a:t>
            </a:r>
            <a:endParaRPr lang="en-US" dirty="0"/>
          </a:p>
        </p:txBody>
      </p:sp>
      <p:sp>
        <p:nvSpPr>
          <p:cNvPr id="7" name="Title 1">
            <a:extLst>
              <a:ext uri="{FF2B5EF4-FFF2-40B4-BE49-F238E27FC236}">
                <a16:creationId xmlns:a16="http://schemas.microsoft.com/office/drawing/2014/main" id="{27E09595-0F94-44BF-BF45-19706808BA99}"/>
              </a:ext>
            </a:extLst>
          </p:cNvPr>
          <p:cNvSpPr>
            <a:spLocks noGrp="1"/>
          </p:cNvSpPr>
          <p:nvPr>
            <p:ph type="ctrTitle"/>
          </p:nvPr>
        </p:nvSpPr>
        <p:spPr>
          <a:xfrm>
            <a:off x="3205904" y="4163490"/>
            <a:ext cx="8147896" cy="1696982"/>
          </a:xfrm>
          <a:prstGeom prst="rect">
            <a:avLst/>
          </a:prstGeom>
        </p:spPr>
        <p:txBody>
          <a:bodyPr lIns="0" tIns="0" rIns="0" bIns="0" anchor="ctr">
            <a:normAutofit/>
          </a:bodyPr>
          <a:lstStyle>
            <a:lvl1pPr algn="l">
              <a:defRPr sz="3600" b="0" i="0" spc="200" baseline="0">
                <a:solidFill>
                  <a:schemeClr val="tx1"/>
                </a:solidFill>
              </a:defRPr>
            </a:lvl1pPr>
          </a:lstStyle>
          <a:p>
            <a:r>
              <a:rPr lang="pt-PT" dirty="0" err="1"/>
              <a:t>Click</a:t>
            </a:r>
            <a:r>
              <a:rPr lang="pt-PT" dirty="0"/>
              <a:t> to </a:t>
            </a:r>
            <a:r>
              <a:rPr lang="pt-PT" dirty="0" err="1"/>
              <a:t>edit</a:t>
            </a:r>
            <a:r>
              <a:rPr lang="pt-PT" dirty="0"/>
              <a:t> Master </a:t>
            </a:r>
            <a:r>
              <a:rPr lang="pt-PT" dirty="0" err="1"/>
              <a:t>title</a:t>
            </a:r>
            <a:r>
              <a:rPr lang="pt-PT" dirty="0"/>
              <a:t> </a:t>
            </a:r>
            <a:r>
              <a:rPr lang="pt-PT" dirty="0" err="1"/>
              <a:t>style</a:t>
            </a:r>
            <a:endParaRPr lang="en-US" dirty="0"/>
          </a:p>
        </p:txBody>
      </p:sp>
      <p:sp>
        <p:nvSpPr>
          <p:cNvPr id="8" name="Subtitle 2">
            <a:extLst>
              <a:ext uri="{FF2B5EF4-FFF2-40B4-BE49-F238E27FC236}">
                <a16:creationId xmlns:a16="http://schemas.microsoft.com/office/drawing/2014/main" id="{8F5B3356-B426-4509-B96F-A5ECD7FFBABD}"/>
              </a:ext>
            </a:extLst>
          </p:cNvPr>
          <p:cNvSpPr>
            <a:spLocks noGrp="1"/>
          </p:cNvSpPr>
          <p:nvPr>
            <p:ph type="subTitle" idx="13"/>
          </p:nvPr>
        </p:nvSpPr>
        <p:spPr>
          <a:xfrm>
            <a:off x="308712" y="4163490"/>
            <a:ext cx="1991143" cy="1696983"/>
          </a:xfrm>
        </p:spPr>
        <p:txBody>
          <a:bodyPr lIns="0" tIns="0" rIns="0" bIns="0" anchor="ctr">
            <a:normAutofit/>
          </a:bodyPr>
          <a:lstStyle>
            <a:lvl1pPr marL="0" indent="0" algn="l">
              <a:lnSpc>
                <a:spcPct val="100000"/>
              </a:lnSpc>
              <a:spcBef>
                <a:spcPts val="0"/>
              </a:spcBef>
              <a:buNone/>
              <a:defRPr sz="1400">
                <a:solidFill>
                  <a:schemeClr val="bg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dirty="0" err="1"/>
              <a:t>Click</a:t>
            </a:r>
            <a:r>
              <a:rPr lang="pt-PT" dirty="0"/>
              <a:t> to </a:t>
            </a:r>
            <a:r>
              <a:rPr lang="pt-PT" dirty="0" err="1"/>
              <a:t>edit</a:t>
            </a:r>
            <a:r>
              <a:rPr lang="pt-PT" dirty="0"/>
              <a:t> Master </a:t>
            </a:r>
            <a:r>
              <a:rPr lang="pt-PT" dirty="0" err="1"/>
              <a:t>subtitle</a:t>
            </a:r>
            <a:r>
              <a:rPr lang="pt-PT" dirty="0"/>
              <a:t> </a:t>
            </a:r>
            <a:r>
              <a:rPr lang="pt-PT" dirty="0" err="1"/>
              <a:t>style</a:t>
            </a:r>
            <a:endParaRPr lang="en-US" dirty="0"/>
          </a:p>
        </p:txBody>
      </p:sp>
    </p:spTree>
    <p:extLst>
      <p:ext uri="{BB962C8B-B14F-4D97-AF65-F5344CB8AC3E}">
        <p14:creationId xmlns:p14="http://schemas.microsoft.com/office/powerpoint/2010/main" val="2394006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vertical asymmetric)">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96085" y="1285046"/>
            <a:ext cx="324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4" name="Content Placeholder 3"/>
          <p:cNvSpPr>
            <a:spLocks noGrp="1"/>
          </p:cNvSpPr>
          <p:nvPr>
            <p:ph sz="half" idx="2" hasCustomPrompt="1"/>
          </p:nvPr>
        </p:nvSpPr>
        <p:spPr>
          <a:xfrm>
            <a:off x="4027054" y="1285047"/>
            <a:ext cx="7758544" cy="2159999"/>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2">
            <a:extLst>
              <a:ext uri="{FF2B5EF4-FFF2-40B4-BE49-F238E27FC236}">
                <a16:creationId xmlns:a16="http://schemas.microsoft.com/office/drawing/2014/main" id="{07029959-03AB-DBFB-3603-0F6AF8EEDF36}"/>
              </a:ext>
            </a:extLst>
          </p:cNvPr>
          <p:cNvSpPr>
            <a:spLocks noGrp="1"/>
          </p:cNvSpPr>
          <p:nvPr>
            <p:ph sz="half" idx="13" hasCustomPrompt="1"/>
          </p:nvPr>
        </p:nvSpPr>
        <p:spPr>
          <a:xfrm>
            <a:off x="321487" y="3681882"/>
            <a:ext cx="324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7" name="Content Placeholder 3">
            <a:extLst>
              <a:ext uri="{FF2B5EF4-FFF2-40B4-BE49-F238E27FC236}">
                <a16:creationId xmlns:a16="http://schemas.microsoft.com/office/drawing/2014/main" id="{10AA40CF-5624-79E2-C3B1-D91B87F7C9AC}"/>
              </a:ext>
            </a:extLst>
          </p:cNvPr>
          <p:cNvSpPr>
            <a:spLocks noGrp="1"/>
          </p:cNvSpPr>
          <p:nvPr>
            <p:ph sz="half" idx="14" hasCustomPrompt="1"/>
          </p:nvPr>
        </p:nvSpPr>
        <p:spPr>
          <a:xfrm>
            <a:off x="4052456" y="3681883"/>
            <a:ext cx="7758544" cy="2159999"/>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Tree>
    <p:extLst>
      <p:ext uri="{BB962C8B-B14F-4D97-AF65-F5344CB8AC3E}">
        <p14:creationId xmlns:p14="http://schemas.microsoft.com/office/powerpoint/2010/main" val="450468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ubtitle)">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6385598"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5399999"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5" name="Text Placeholder 4"/>
          <p:cNvSpPr>
            <a:spLocks noGrp="1"/>
          </p:cNvSpPr>
          <p:nvPr>
            <p:ph type="body" sz="quarter" idx="3"/>
          </p:nvPr>
        </p:nvSpPr>
        <p:spPr>
          <a:xfrm>
            <a:off x="6385597" y="874767"/>
            <a:ext cx="5399999" cy="822960"/>
          </a:xfrm>
        </p:spPr>
        <p:txBody>
          <a:bodyPr lIns="137160" rIns="137160" anchor="ctr">
            <a:normAutofit/>
          </a:bodyPr>
          <a:lstStyle>
            <a:lvl1pPr marL="0" indent="0">
              <a:spcBef>
                <a:spcPts val="0"/>
              </a:spcBef>
              <a:spcAft>
                <a:spcPts val="0"/>
              </a:spcAft>
              <a:buNone/>
              <a:defRPr lang="en-US" sz="2000" b="1" kern="1200" cap="none" baseline="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93891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1 subtitle">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6385598"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11489512"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70496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ntent (subtitle) +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6385598" y="874767"/>
            <a:ext cx="5400000" cy="4932403"/>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5399999"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73870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 1 content (subtitle)">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6385598" y="874767"/>
            <a:ext cx="5400000" cy="234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5399999"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3">
            <a:extLst>
              <a:ext uri="{FF2B5EF4-FFF2-40B4-BE49-F238E27FC236}">
                <a16:creationId xmlns:a16="http://schemas.microsoft.com/office/drawing/2014/main" id="{3EE8F26D-02AD-1D02-175C-543D8047B668}"/>
              </a:ext>
            </a:extLst>
          </p:cNvPr>
          <p:cNvSpPr>
            <a:spLocks noGrp="1"/>
          </p:cNvSpPr>
          <p:nvPr>
            <p:ph sz="half" idx="13" hasCustomPrompt="1"/>
          </p:nvPr>
        </p:nvSpPr>
        <p:spPr>
          <a:xfrm>
            <a:off x="6385598" y="3467170"/>
            <a:ext cx="5400000" cy="234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Tree>
    <p:extLst>
      <p:ext uri="{BB962C8B-B14F-4D97-AF65-F5344CB8AC3E}">
        <p14:creationId xmlns:p14="http://schemas.microsoft.com/office/powerpoint/2010/main" val="3187120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 1 content">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874767"/>
            <a:ext cx="5400000" cy="4932403"/>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6385598" y="874767"/>
            <a:ext cx="5400000" cy="234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3">
            <a:extLst>
              <a:ext uri="{FF2B5EF4-FFF2-40B4-BE49-F238E27FC236}">
                <a16:creationId xmlns:a16="http://schemas.microsoft.com/office/drawing/2014/main" id="{3EE8F26D-02AD-1D02-175C-543D8047B668}"/>
              </a:ext>
            </a:extLst>
          </p:cNvPr>
          <p:cNvSpPr>
            <a:spLocks noGrp="1"/>
          </p:cNvSpPr>
          <p:nvPr>
            <p:ph sz="half" idx="13" hasCustomPrompt="1"/>
          </p:nvPr>
        </p:nvSpPr>
        <p:spPr>
          <a:xfrm>
            <a:off x="6385598" y="3467170"/>
            <a:ext cx="5400000" cy="234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Tree>
    <p:extLst>
      <p:ext uri="{BB962C8B-B14F-4D97-AF65-F5344CB8AC3E}">
        <p14:creationId xmlns:p14="http://schemas.microsoft.com/office/powerpoint/2010/main" val="2719644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subtitl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3600000"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36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11" name="Text Placeholder 2">
            <a:extLst>
              <a:ext uri="{FF2B5EF4-FFF2-40B4-BE49-F238E27FC236}">
                <a16:creationId xmlns:a16="http://schemas.microsoft.com/office/drawing/2014/main" id="{CBBBDE1A-80E5-DD58-1671-F6F102193A7C}"/>
              </a:ext>
            </a:extLst>
          </p:cNvPr>
          <p:cNvSpPr>
            <a:spLocks noGrp="1"/>
          </p:cNvSpPr>
          <p:nvPr>
            <p:ph type="body" idx="13"/>
          </p:nvPr>
        </p:nvSpPr>
        <p:spPr>
          <a:xfrm>
            <a:off x="8188575" y="879387"/>
            <a:ext cx="3600000" cy="822960"/>
          </a:xfrm>
        </p:spPr>
        <p:txBody>
          <a:bodyPr lIns="137160" rIns="137160" anchor="ctr">
            <a:normAutofit/>
          </a:bodyPr>
          <a:lstStyle>
            <a:lvl1pPr marL="0" indent="0">
              <a:spcBef>
                <a:spcPts val="0"/>
              </a:spcBef>
              <a:spcAft>
                <a:spcPts val="0"/>
              </a:spcAft>
              <a:buNone/>
              <a:defRPr sz="2000" b="1" i="0"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12" name="Content Placeholder 2">
            <a:extLst>
              <a:ext uri="{FF2B5EF4-FFF2-40B4-BE49-F238E27FC236}">
                <a16:creationId xmlns:a16="http://schemas.microsoft.com/office/drawing/2014/main" id="{6AF099F3-EFF6-08C0-7BC5-A1E3379F9CBA}"/>
              </a:ext>
            </a:extLst>
          </p:cNvPr>
          <p:cNvSpPr>
            <a:spLocks noGrp="1"/>
          </p:cNvSpPr>
          <p:nvPr>
            <p:ph sz="half" idx="14" hasCustomPrompt="1"/>
          </p:nvPr>
        </p:nvSpPr>
        <p:spPr>
          <a:xfrm>
            <a:off x="8188575" y="1788430"/>
            <a:ext cx="36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3" name="Text Placeholder 2">
            <a:extLst>
              <a:ext uri="{FF2B5EF4-FFF2-40B4-BE49-F238E27FC236}">
                <a16:creationId xmlns:a16="http://schemas.microsoft.com/office/drawing/2014/main" id="{9199B66D-A109-247C-DEB5-D426078E4C77}"/>
              </a:ext>
            </a:extLst>
          </p:cNvPr>
          <p:cNvSpPr>
            <a:spLocks noGrp="1"/>
          </p:cNvSpPr>
          <p:nvPr>
            <p:ph type="body" idx="15"/>
          </p:nvPr>
        </p:nvSpPr>
        <p:spPr>
          <a:xfrm>
            <a:off x="4235399" y="879389"/>
            <a:ext cx="3600000"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14" name="Content Placeholder 2">
            <a:extLst>
              <a:ext uri="{FF2B5EF4-FFF2-40B4-BE49-F238E27FC236}">
                <a16:creationId xmlns:a16="http://schemas.microsoft.com/office/drawing/2014/main" id="{2C087455-7CB6-0840-C5A8-8F472EBE5ECD}"/>
              </a:ext>
            </a:extLst>
          </p:cNvPr>
          <p:cNvSpPr>
            <a:spLocks noGrp="1"/>
          </p:cNvSpPr>
          <p:nvPr>
            <p:ph sz="half" idx="16" hasCustomPrompt="1"/>
          </p:nvPr>
        </p:nvSpPr>
        <p:spPr>
          <a:xfrm>
            <a:off x="4235399" y="1788432"/>
            <a:ext cx="36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Tree>
    <p:extLst>
      <p:ext uri="{BB962C8B-B14F-4D97-AF65-F5344CB8AC3E}">
        <p14:creationId xmlns:p14="http://schemas.microsoft.com/office/powerpoint/2010/main" val="829986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6AF099F3-EFF6-08C0-7BC5-A1E3379F9CBA}"/>
              </a:ext>
            </a:extLst>
          </p:cNvPr>
          <p:cNvSpPr>
            <a:spLocks noGrp="1"/>
          </p:cNvSpPr>
          <p:nvPr>
            <p:ph sz="half" idx="14" hasCustomPrompt="1"/>
          </p:nvPr>
        </p:nvSpPr>
        <p:spPr>
          <a:xfrm>
            <a:off x="8188575" y="879387"/>
            <a:ext cx="3600000" cy="4932403"/>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4" name="Content Placeholder 2">
            <a:extLst>
              <a:ext uri="{FF2B5EF4-FFF2-40B4-BE49-F238E27FC236}">
                <a16:creationId xmlns:a16="http://schemas.microsoft.com/office/drawing/2014/main" id="{2C087455-7CB6-0840-C5A8-8F472EBE5ECD}"/>
              </a:ext>
            </a:extLst>
          </p:cNvPr>
          <p:cNvSpPr>
            <a:spLocks noGrp="1"/>
          </p:cNvSpPr>
          <p:nvPr>
            <p:ph sz="half" idx="16" hasCustomPrompt="1"/>
          </p:nvPr>
        </p:nvSpPr>
        <p:spPr>
          <a:xfrm>
            <a:off x="4235399" y="874767"/>
            <a:ext cx="3600000" cy="4937025"/>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874767"/>
            <a:ext cx="3600000" cy="4932403"/>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541993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subtitle asymmetric)">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4027053" y="1783810"/>
            <a:ext cx="7758545"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3240000"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5" name="Text Placeholder 4"/>
          <p:cNvSpPr>
            <a:spLocks noGrp="1"/>
          </p:cNvSpPr>
          <p:nvPr>
            <p:ph type="body" sz="quarter" idx="3"/>
          </p:nvPr>
        </p:nvSpPr>
        <p:spPr>
          <a:xfrm>
            <a:off x="4027053" y="874767"/>
            <a:ext cx="7758543" cy="822960"/>
          </a:xfrm>
        </p:spPr>
        <p:txBody>
          <a:bodyPr lIns="137160" rIns="137160" anchor="ctr">
            <a:normAutofit/>
          </a:bodyPr>
          <a:lstStyle>
            <a:lvl1pPr marL="0" indent="0">
              <a:spcBef>
                <a:spcPts val="0"/>
              </a:spcBef>
              <a:spcAft>
                <a:spcPts val="0"/>
              </a:spcAft>
              <a:buNone/>
              <a:defRPr lang="en-US" sz="2000" b="1" kern="1200" cap="none" baseline="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324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843854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subtitle asymmetric revserse)">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8545598" y="1783810"/>
            <a:ext cx="324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7758000"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5" name="Text Placeholder 4"/>
          <p:cNvSpPr>
            <a:spLocks noGrp="1"/>
          </p:cNvSpPr>
          <p:nvPr>
            <p:ph type="body" sz="quarter" idx="3"/>
          </p:nvPr>
        </p:nvSpPr>
        <p:spPr>
          <a:xfrm>
            <a:off x="8545598" y="874767"/>
            <a:ext cx="3240000" cy="822960"/>
          </a:xfrm>
        </p:spPr>
        <p:txBody>
          <a:bodyPr lIns="137160" rIns="137160" anchor="ctr">
            <a:normAutofit/>
          </a:bodyPr>
          <a:lstStyle>
            <a:lvl1pPr marL="0" indent="0">
              <a:spcBef>
                <a:spcPts val="0"/>
              </a:spcBef>
              <a:spcAft>
                <a:spcPts val="0"/>
              </a:spcAft>
              <a:buNone/>
              <a:defRPr lang="en-US" sz="2000" b="1" kern="1200" cap="none" baseline="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7758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81331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parato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2A4339E-A013-46BA-75C7-3441A56DB179}"/>
              </a:ext>
            </a:extLst>
          </p:cNvPr>
          <p:cNvSpPr/>
          <p:nvPr userDrawn="1"/>
        </p:nvSpPr>
        <p:spPr>
          <a:xfrm>
            <a:off x="1" y="0"/>
            <a:ext cx="4461163" cy="6857999"/>
          </a:xfrm>
          <a:prstGeom prst="rect">
            <a:avLst/>
          </a:prstGeom>
          <a:solidFill>
            <a:srgbClr val="49BD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4">
            <a:extLst>
              <a:ext uri="{FF2B5EF4-FFF2-40B4-BE49-F238E27FC236}">
                <a16:creationId xmlns:a16="http://schemas.microsoft.com/office/drawing/2014/main" id="{8EFA28CE-C4D1-B6C2-9981-F59CE0C8C154}"/>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Title 1">
            <a:extLst>
              <a:ext uri="{FF2B5EF4-FFF2-40B4-BE49-F238E27FC236}">
                <a16:creationId xmlns:a16="http://schemas.microsoft.com/office/drawing/2014/main" id="{72559439-7018-78DF-1CA6-4D6D3A3CC9CC}"/>
              </a:ext>
            </a:extLst>
          </p:cNvPr>
          <p:cNvSpPr>
            <a:spLocks noGrp="1"/>
          </p:cNvSpPr>
          <p:nvPr>
            <p:ph type="title" hasCustomPrompt="1"/>
          </p:nvPr>
        </p:nvSpPr>
        <p:spPr>
          <a:xfrm>
            <a:off x="170938" y="2945658"/>
            <a:ext cx="4119287" cy="720000"/>
          </a:xfrm>
        </p:spPr>
        <p:txBody>
          <a:bodyPr/>
          <a:lstStyle>
            <a:lvl1pPr algn="r">
              <a:defRPr/>
            </a:lvl1pPr>
          </a:lstStyle>
          <a:p>
            <a:r>
              <a:rPr lang="en-GB" dirty="0"/>
              <a:t>CLICK TO EDIT MASTER TITLE STYLE</a:t>
            </a:r>
          </a:p>
        </p:txBody>
      </p:sp>
      <p:pic>
        <p:nvPicPr>
          <p:cNvPr id="12" name="Picture 2" descr="Resultado de imagem para faculdade de ciencias porto">
            <a:extLst>
              <a:ext uri="{FF2B5EF4-FFF2-40B4-BE49-F238E27FC236}">
                <a16:creationId xmlns:a16="http://schemas.microsoft.com/office/drawing/2014/main" id="{F2F01388-D9F3-732D-173F-E2AE4D6DD3D1}"/>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47899" b="10466"/>
          <a:stretch/>
        </p:blipFill>
        <p:spPr bwMode="auto">
          <a:xfrm>
            <a:off x="4515670" y="6125833"/>
            <a:ext cx="3101904" cy="58704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090C1AF9-AEBE-7B27-F4A0-A45A8733B4CF}"/>
              </a:ext>
            </a:extLst>
          </p:cNvPr>
          <p:cNvPicPr>
            <a:picLocks noChangeAspect="1"/>
          </p:cNvPicPr>
          <p:nvPr userDrawn="1"/>
        </p:nvPicPr>
        <p:blipFill>
          <a:blip r:embed="rId3"/>
          <a:srcRect/>
          <a:stretch/>
        </p:blipFill>
        <p:spPr>
          <a:xfrm>
            <a:off x="2519484" y="6140319"/>
            <a:ext cx="1862500" cy="578743"/>
          </a:xfrm>
          <a:prstGeom prst="rect">
            <a:avLst/>
          </a:prstGeom>
        </p:spPr>
      </p:pic>
      <p:sp>
        <p:nvSpPr>
          <p:cNvPr id="16" name="Picture Placeholder 15">
            <a:extLst>
              <a:ext uri="{FF2B5EF4-FFF2-40B4-BE49-F238E27FC236}">
                <a16:creationId xmlns:a16="http://schemas.microsoft.com/office/drawing/2014/main" id="{977F3613-4E97-DE63-D10C-7FB516A7DBBD}"/>
              </a:ext>
            </a:extLst>
          </p:cNvPr>
          <p:cNvSpPr>
            <a:spLocks noGrp="1"/>
          </p:cNvSpPr>
          <p:nvPr>
            <p:ph type="pic" sz="quarter" idx="13"/>
          </p:nvPr>
        </p:nvSpPr>
        <p:spPr>
          <a:xfrm>
            <a:off x="4461164" y="2"/>
            <a:ext cx="7730835" cy="2784080"/>
          </a:xfrm>
        </p:spPr>
        <p:txBody>
          <a:bodyPr/>
          <a:lstStyle/>
          <a:p>
            <a:endParaRPr lang="en-GB"/>
          </a:p>
        </p:txBody>
      </p:sp>
      <p:sp>
        <p:nvSpPr>
          <p:cNvPr id="2" name="Content Placeholder 2">
            <a:extLst>
              <a:ext uri="{FF2B5EF4-FFF2-40B4-BE49-F238E27FC236}">
                <a16:creationId xmlns:a16="http://schemas.microsoft.com/office/drawing/2014/main" id="{85AF3E7D-688C-F1C6-1785-5A101DC9E4C8}"/>
              </a:ext>
            </a:extLst>
          </p:cNvPr>
          <p:cNvSpPr>
            <a:spLocks noGrp="1"/>
          </p:cNvSpPr>
          <p:nvPr>
            <p:ph sz="half" idx="1" hasCustomPrompt="1"/>
          </p:nvPr>
        </p:nvSpPr>
        <p:spPr>
          <a:xfrm>
            <a:off x="4461163" y="2945659"/>
            <a:ext cx="7730836" cy="3018596"/>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Tree>
    <p:extLst>
      <p:ext uri="{BB962C8B-B14F-4D97-AF65-F5344CB8AC3E}">
        <p14:creationId xmlns:p14="http://schemas.microsoft.com/office/powerpoint/2010/main" val="260408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single subtitle asymmetric)">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2CB80EE0-7D55-9242-EE6B-5E93C2DB752B}"/>
              </a:ext>
            </a:extLst>
          </p:cNvPr>
          <p:cNvSpPr>
            <a:spLocks noGrp="1"/>
          </p:cNvSpPr>
          <p:nvPr>
            <p:ph sz="half" idx="11" hasCustomPrompt="1"/>
          </p:nvPr>
        </p:nvSpPr>
        <p:spPr>
          <a:xfrm>
            <a:off x="4027053" y="874767"/>
            <a:ext cx="7758545" cy="4932403"/>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3240000"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324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87398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F4F794D-A8EB-5AE1-67FB-98771168F1FB}"/>
              </a:ext>
            </a:extLst>
          </p:cNvPr>
          <p:cNvSpPr>
            <a:spLocks noGrp="1"/>
          </p:cNvSpPr>
          <p:nvPr>
            <p:ph sz="half" idx="10" hasCustomPrompt="1"/>
          </p:nvPr>
        </p:nvSpPr>
        <p:spPr>
          <a:xfrm>
            <a:off x="296085" y="1783810"/>
            <a:ext cx="11489511"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
        <p:nvSpPr>
          <p:cNvPr id="10" name="Title 9"/>
          <p:cNvSpPr>
            <a:spLocks noGrp="1"/>
          </p:cNvSpPr>
          <p:nvPr>
            <p:ph type="title"/>
          </p:nvPr>
        </p:nvSpPr>
        <p:spPr/>
        <p:txBody>
          <a:bodyPr/>
          <a:lstStyle/>
          <a:p>
            <a:r>
              <a:rPr lang="pt-PT" dirty="0"/>
              <a:t>Click to edit Master title style</a:t>
            </a:r>
            <a:endParaRPr lang="en-US" dirty="0"/>
          </a:p>
        </p:txBody>
      </p:sp>
      <p:sp>
        <p:nvSpPr>
          <p:cNvPr id="3" name="Text Placeholder 2"/>
          <p:cNvSpPr>
            <a:spLocks noGrp="1"/>
          </p:cNvSpPr>
          <p:nvPr>
            <p:ph type="body" idx="1"/>
          </p:nvPr>
        </p:nvSpPr>
        <p:spPr>
          <a:xfrm>
            <a:off x="296085" y="874767"/>
            <a:ext cx="11489513"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4" name="Slide Number Placeholder 4">
            <a:extLst>
              <a:ext uri="{FF2B5EF4-FFF2-40B4-BE49-F238E27FC236}">
                <a16:creationId xmlns:a16="http://schemas.microsoft.com/office/drawing/2014/main" id="{23C159D5-97A9-73C6-099D-6745116761C1}"/>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87488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F9E03A-CE03-80A6-3870-AF142633970B}"/>
              </a:ext>
            </a:extLst>
          </p:cNvPr>
          <p:cNvSpPr>
            <a:spLocks noGrp="1"/>
          </p:cNvSpPr>
          <p:nvPr>
            <p:ph type="title"/>
          </p:nvPr>
        </p:nvSpPr>
        <p:spPr/>
        <p:txBody>
          <a:bodyPr/>
          <a:lstStyle/>
          <a:p>
            <a:r>
              <a:rPr lang="en-GB"/>
              <a:t>Click to edit Master title style</a:t>
            </a:r>
          </a:p>
        </p:txBody>
      </p:sp>
      <p:sp>
        <p:nvSpPr>
          <p:cNvPr id="2" name="Slide Number Placeholder 4">
            <a:extLst>
              <a:ext uri="{FF2B5EF4-FFF2-40B4-BE49-F238E27FC236}">
                <a16:creationId xmlns:a16="http://schemas.microsoft.com/office/drawing/2014/main" id="{EAF3A2C6-660A-BA90-3350-C5A99FBCBF09}"/>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08168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96086" y="1295234"/>
            <a:ext cx="11341732" cy="4023360"/>
          </a:xfrm>
        </p:spPr>
        <p:txBody>
          <a:bodyPr/>
          <a:lstStyle>
            <a:lvl1pPr marL="91440" indent="-91440">
              <a:buFont typeface="Arial" panose="020B0604020202020204" pitchFamily="34" charset="0"/>
              <a:buChar char="•"/>
              <a:defRPr sz="2000"/>
            </a:lvl1pPr>
            <a:lvl2pPr>
              <a:spcBef>
                <a:spcPts val="600"/>
              </a:spcBef>
              <a:defRPr sz="1600"/>
            </a:lvl2pPr>
            <a:lvl3pPr>
              <a:defRPr sz="1400"/>
            </a:lvl3pPr>
            <a:lvl4pPr>
              <a:defRPr sz="1400"/>
            </a:lvl4pPr>
            <a:lvl5pPr>
              <a:defRPr sz="1400"/>
            </a:lvl5pPr>
          </a:lstStyle>
          <a:p>
            <a:pPr lvl="0"/>
            <a:r>
              <a:rPr lang="pt-PT" dirty="0"/>
              <a:t> Click to </a:t>
            </a:r>
            <a:r>
              <a:rPr lang="pt-PT" dirty="0" err="1"/>
              <a:t>edit</a:t>
            </a:r>
            <a:r>
              <a:rPr lang="pt-PT" dirty="0"/>
              <a:t> Master </a:t>
            </a:r>
            <a:r>
              <a:rPr lang="pt-PT" dirty="0" err="1"/>
              <a:t>text</a:t>
            </a:r>
            <a:r>
              <a:rPr lang="pt-PT" dirty="0"/>
              <a:t> </a:t>
            </a:r>
            <a:r>
              <a:rPr lang="pt-PT" dirty="0" err="1"/>
              <a:t>styles</a:t>
            </a:r>
            <a:endParaRPr lang="pt-PT" dirty="0"/>
          </a:p>
          <a:p>
            <a:pPr lvl="1"/>
            <a:r>
              <a:rPr lang="pt-PT" dirty="0"/>
              <a:t>Second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EDB14E3D-570A-8C36-20AE-1143DD740192}"/>
              </a:ext>
            </a:extLst>
          </p:cNvPr>
          <p:cNvSpPr>
            <a:spLocks noGrp="1"/>
          </p:cNvSpPr>
          <p:nvPr>
            <p:ph type="title"/>
          </p:nvPr>
        </p:nvSpPr>
        <p:spPr/>
        <p:txBody>
          <a:bodyPr/>
          <a:lstStyle/>
          <a:p>
            <a:r>
              <a:rPr lang="en-GB" dirty="0"/>
              <a:t>Click to edit Master title style</a:t>
            </a:r>
          </a:p>
        </p:txBody>
      </p:sp>
      <p:sp>
        <p:nvSpPr>
          <p:cNvPr id="4" name="Slide Number Placeholder 4">
            <a:extLst>
              <a:ext uri="{FF2B5EF4-FFF2-40B4-BE49-F238E27FC236}">
                <a16:creationId xmlns:a16="http://schemas.microsoft.com/office/drawing/2014/main" id="{7E947908-CD39-ACAC-20E0-8A82F6DAF3C9}"/>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06548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96085" y="1285047"/>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styles</a:t>
            </a:r>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4" name="Content Placeholder 3"/>
          <p:cNvSpPr>
            <a:spLocks noGrp="1"/>
          </p:cNvSpPr>
          <p:nvPr>
            <p:ph sz="half" idx="2" hasCustomPrompt="1"/>
          </p:nvPr>
        </p:nvSpPr>
        <p:spPr>
          <a:xfrm>
            <a:off x="6385598" y="1285047"/>
            <a:ext cx="540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32646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Two Content">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6385598" y="1285047"/>
            <a:ext cx="5400000" cy="4566072"/>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2">
            <a:extLst>
              <a:ext uri="{FF2B5EF4-FFF2-40B4-BE49-F238E27FC236}">
                <a16:creationId xmlns:a16="http://schemas.microsoft.com/office/drawing/2014/main" id="{995F1A82-5D96-1EF8-F860-6C799D232ACB}"/>
              </a:ext>
            </a:extLst>
          </p:cNvPr>
          <p:cNvSpPr>
            <a:spLocks noGrp="1"/>
          </p:cNvSpPr>
          <p:nvPr>
            <p:ph sz="half" idx="1" hasCustomPrompt="1"/>
          </p:nvPr>
        </p:nvSpPr>
        <p:spPr>
          <a:xfrm>
            <a:off x="296085" y="1285046"/>
            <a:ext cx="540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7" name="Content Placeholder 2">
            <a:extLst>
              <a:ext uri="{FF2B5EF4-FFF2-40B4-BE49-F238E27FC236}">
                <a16:creationId xmlns:a16="http://schemas.microsoft.com/office/drawing/2014/main" id="{2BBD98CD-64FB-AEBB-1187-048A2E55A232}"/>
              </a:ext>
            </a:extLst>
          </p:cNvPr>
          <p:cNvSpPr>
            <a:spLocks noGrp="1"/>
          </p:cNvSpPr>
          <p:nvPr>
            <p:ph sz="half" idx="13" hasCustomPrompt="1"/>
          </p:nvPr>
        </p:nvSpPr>
        <p:spPr>
          <a:xfrm>
            <a:off x="296086" y="3691119"/>
            <a:ext cx="540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Tree>
    <p:extLst>
      <p:ext uri="{BB962C8B-B14F-4D97-AF65-F5344CB8AC3E}">
        <p14:creationId xmlns:p14="http://schemas.microsoft.com/office/powerpoint/2010/main" val="378258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asymmetric)">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96085" y="1285047"/>
            <a:ext cx="324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4" name="Content Placeholder 3"/>
          <p:cNvSpPr>
            <a:spLocks noGrp="1"/>
          </p:cNvSpPr>
          <p:nvPr>
            <p:ph sz="half" idx="2" hasCustomPrompt="1"/>
          </p:nvPr>
        </p:nvSpPr>
        <p:spPr>
          <a:xfrm>
            <a:off x="4027054" y="1285047"/>
            <a:ext cx="7758544"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98564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asymmetric mirrored)">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96085" y="1285047"/>
            <a:ext cx="7758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3">
            <a:extLst>
              <a:ext uri="{FF2B5EF4-FFF2-40B4-BE49-F238E27FC236}">
                <a16:creationId xmlns:a16="http://schemas.microsoft.com/office/drawing/2014/main" id="{857379D5-85C3-45B9-306C-D0C38A3FEA37}"/>
              </a:ext>
            </a:extLst>
          </p:cNvPr>
          <p:cNvSpPr>
            <a:spLocks noGrp="1"/>
          </p:cNvSpPr>
          <p:nvPr>
            <p:ph sz="half" idx="13" hasCustomPrompt="1"/>
          </p:nvPr>
        </p:nvSpPr>
        <p:spPr>
          <a:xfrm>
            <a:off x="8571000" y="1285047"/>
            <a:ext cx="3240000" cy="402336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Tree>
    <p:extLst>
      <p:ext uri="{BB962C8B-B14F-4D97-AF65-F5344CB8AC3E}">
        <p14:creationId xmlns:p14="http://schemas.microsoft.com/office/powerpoint/2010/main" val="4210082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title asymmetric mirro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3">
            <a:extLst>
              <a:ext uri="{FF2B5EF4-FFF2-40B4-BE49-F238E27FC236}">
                <a16:creationId xmlns:a16="http://schemas.microsoft.com/office/drawing/2014/main" id="{857379D5-85C3-45B9-306C-D0C38A3FEA37}"/>
              </a:ext>
            </a:extLst>
          </p:cNvPr>
          <p:cNvSpPr>
            <a:spLocks noGrp="1"/>
          </p:cNvSpPr>
          <p:nvPr>
            <p:ph sz="half" idx="13" hasCustomPrompt="1"/>
          </p:nvPr>
        </p:nvSpPr>
        <p:spPr>
          <a:xfrm>
            <a:off x="8571000" y="874767"/>
            <a:ext cx="3240000" cy="443364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4" name="Text Placeholder 2">
            <a:extLst>
              <a:ext uri="{FF2B5EF4-FFF2-40B4-BE49-F238E27FC236}">
                <a16:creationId xmlns:a16="http://schemas.microsoft.com/office/drawing/2014/main" id="{AA2F2119-5FCC-3AE1-1353-7911B8475E2E}"/>
              </a:ext>
            </a:extLst>
          </p:cNvPr>
          <p:cNvSpPr>
            <a:spLocks noGrp="1"/>
          </p:cNvSpPr>
          <p:nvPr>
            <p:ph type="body" idx="14"/>
          </p:nvPr>
        </p:nvSpPr>
        <p:spPr>
          <a:xfrm>
            <a:off x="296085" y="874767"/>
            <a:ext cx="7757998" cy="822960"/>
          </a:xfrm>
        </p:spPr>
        <p:txBody>
          <a:bodyPr lIns="137160" rIns="137160" anchor="ctr">
            <a:normAutofit/>
          </a:bodyPr>
          <a:lstStyle>
            <a:lvl1pPr marL="0" indent="0">
              <a:spcBef>
                <a:spcPts val="0"/>
              </a:spcBef>
              <a:spcAft>
                <a:spcPts val="0"/>
              </a:spcAft>
              <a:buNone/>
              <a:defRPr sz="2000" b="1" cap="none"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p:txBody>
      </p:sp>
      <p:sp>
        <p:nvSpPr>
          <p:cNvPr id="7" name="Content Placeholder 2">
            <a:extLst>
              <a:ext uri="{FF2B5EF4-FFF2-40B4-BE49-F238E27FC236}">
                <a16:creationId xmlns:a16="http://schemas.microsoft.com/office/drawing/2014/main" id="{67A1B0F2-DF49-FFF3-DDCD-6C22304E643E}"/>
              </a:ext>
            </a:extLst>
          </p:cNvPr>
          <p:cNvSpPr>
            <a:spLocks noGrp="1"/>
          </p:cNvSpPr>
          <p:nvPr>
            <p:ph sz="half" idx="10" hasCustomPrompt="1"/>
          </p:nvPr>
        </p:nvSpPr>
        <p:spPr>
          <a:xfrm>
            <a:off x="296084" y="1783810"/>
            <a:ext cx="7757999" cy="3524597"/>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edit Master text styles</a:t>
            </a:r>
          </a:p>
          <a:p>
            <a:pPr lvl="1"/>
            <a:r>
              <a:rPr lang="pt-PT" dirty="0"/>
              <a:t>Second level</a:t>
            </a:r>
          </a:p>
          <a:p>
            <a:pPr lvl="2"/>
            <a:r>
              <a:rPr lang="pt-PT" dirty="0"/>
              <a:t>Third level</a:t>
            </a:r>
          </a:p>
          <a:p>
            <a:pPr lvl="3"/>
            <a:r>
              <a:rPr lang="pt-PT" dirty="0"/>
              <a:t>Fourth level</a:t>
            </a:r>
          </a:p>
          <a:p>
            <a:pPr lvl="4"/>
            <a:r>
              <a:rPr lang="pt-PT" dirty="0"/>
              <a:t>Fifth level</a:t>
            </a:r>
            <a:endParaRPr lang="en-US" dirty="0"/>
          </a:p>
        </p:txBody>
      </p:sp>
    </p:spTree>
    <p:extLst>
      <p:ext uri="{BB962C8B-B14F-4D97-AF65-F5344CB8AC3E}">
        <p14:creationId xmlns:p14="http://schemas.microsoft.com/office/powerpoint/2010/main" val="220117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296085" y="1285046"/>
            <a:ext cx="540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4" name="Content Placeholder 3"/>
          <p:cNvSpPr>
            <a:spLocks noGrp="1"/>
          </p:cNvSpPr>
          <p:nvPr>
            <p:ph sz="half" idx="2" hasCustomPrompt="1"/>
          </p:nvPr>
        </p:nvSpPr>
        <p:spPr>
          <a:xfrm>
            <a:off x="6385598" y="1285047"/>
            <a:ext cx="5400000" cy="2159999"/>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2" name="Title 1">
            <a:extLst>
              <a:ext uri="{FF2B5EF4-FFF2-40B4-BE49-F238E27FC236}">
                <a16:creationId xmlns:a16="http://schemas.microsoft.com/office/drawing/2014/main" id="{F8D9CFBE-0881-89F5-A727-DEED0BD17F5A}"/>
              </a:ext>
            </a:extLst>
          </p:cNvPr>
          <p:cNvSpPr>
            <a:spLocks noGrp="1"/>
          </p:cNvSpPr>
          <p:nvPr>
            <p:ph type="title"/>
          </p:nvPr>
        </p:nvSpPr>
        <p:spPr/>
        <p:txBody>
          <a:bodyPr/>
          <a:lstStyle/>
          <a:p>
            <a:r>
              <a:rPr lang="en-GB"/>
              <a:t>Click to edit Master title style</a:t>
            </a:r>
          </a:p>
        </p:txBody>
      </p:sp>
      <p:sp>
        <p:nvSpPr>
          <p:cNvPr id="5" name="Slide Number Placeholder 4">
            <a:extLst>
              <a:ext uri="{FF2B5EF4-FFF2-40B4-BE49-F238E27FC236}">
                <a16:creationId xmlns:a16="http://schemas.microsoft.com/office/drawing/2014/main" id="{41B8DF00-39EC-D7CD-850E-52E5F2D2CC8F}"/>
              </a:ext>
            </a:extLst>
          </p:cNvPr>
          <p:cNvSpPr>
            <a:spLocks noGrp="1"/>
          </p:cNvSpPr>
          <p:nvPr>
            <p:ph type="sldNum" sz="quarter" idx="12"/>
          </p:nvPr>
        </p:nvSpPr>
        <p:spPr>
          <a:xfrm>
            <a:off x="10837333" y="6470704"/>
            <a:ext cx="973667" cy="274320"/>
          </a:xfrm>
          <a:prstGeom prst="rect">
            <a:avLst/>
          </a:prstGeom>
        </p:spPr>
        <p:txBody>
          <a:bodyPr/>
          <a:lstStyle/>
          <a:p>
            <a:fld id="{4FAB73BC-B049-4115-A692-8D63A059BFB8}" type="slidenum">
              <a:rPr lang="en-US" smtClean="0"/>
              <a:pPr/>
              <a:t>‹#›</a:t>
            </a:fld>
            <a:endParaRPr lang="en-US" dirty="0"/>
          </a:p>
        </p:txBody>
      </p:sp>
      <p:sp>
        <p:nvSpPr>
          <p:cNvPr id="6" name="Content Placeholder 2">
            <a:extLst>
              <a:ext uri="{FF2B5EF4-FFF2-40B4-BE49-F238E27FC236}">
                <a16:creationId xmlns:a16="http://schemas.microsoft.com/office/drawing/2014/main" id="{0D8E4D03-6C6E-874B-C6CC-ADBE123D017F}"/>
              </a:ext>
            </a:extLst>
          </p:cNvPr>
          <p:cNvSpPr>
            <a:spLocks noGrp="1"/>
          </p:cNvSpPr>
          <p:nvPr>
            <p:ph sz="half" idx="13" hasCustomPrompt="1"/>
          </p:nvPr>
        </p:nvSpPr>
        <p:spPr>
          <a:xfrm>
            <a:off x="296086" y="3691119"/>
            <a:ext cx="5400000" cy="2160000"/>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7" name="Content Placeholder 3">
            <a:extLst>
              <a:ext uri="{FF2B5EF4-FFF2-40B4-BE49-F238E27FC236}">
                <a16:creationId xmlns:a16="http://schemas.microsoft.com/office/drawing/2014/main" id="{9B520C77-D330-6B4D-7570-27BC3B61471A}"/>
              </a:ext>
            </a:extLst>
          </p:cNvPr>
          <p:cNvSpPr>
            <a:spLocks noGrp="1"/>
          </p:cNvSpPr>
          <p:nvPr>
            <p:ph sz="half" idx="14" hasCustomPrompt="1"/>
          </p:nvPr>
        </p:nvSpPr>
        <p:spPr>
          <a:xfrm>
            <a:off x="6385599" y="3691120"/>
            <a:ext cx="5400000" cy="2159999"/>
          </a:xfrm>
        </p:spPr>
        <p:txBody>
          <a:bodyPr/>
          <a:lstStyle>
            <a:lvl1pPr marL="91440" indent="-91440">
              <a:buFont typeface="Arial" panose="020B0604020202020204" pitchFamily="34" charset="0"/>
              <a:buChar char="•"/>
              <a:defRPr sz="2000"/>
            </a:lvl1pPr>
            <a:lvl2pPr>
              <a:defRPr sz="1600"/>
            </a:lvl2pPr>
          </a:lstStyle>
          <a:p>
            <a:pPr lvl="0"/>
            <a:r>
              <a:rPr lang="pt-PT" dirty="0"/>
              <a:t> </a:t>
            </a:r>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Tree>
    <p:extLst>
      <p:ext uri="{BB962C8B-B14F-4D97-AF65-F5344CB8AC3E}">
        <p14:creationId xmlns:p14="http://schemas.microsoft.com/office/powerpoint/2010/main" val="3619667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gi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g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5FDCA3D-D2F9-80B4-B86E-75FD208AAC2B}"/>
              </a:ext>
            </a:extLst>
          </p:cNvPr>
          <p:cNvSpPr/>
          <p:nvPr userDrawn="1"/>
        </p:nvSpPr>
        <p:spPr>
          <a:xfrm>
            <a:off x="0" y="0"/>
            <a:ext cx="12192000" cy="788684"/>
          </a:xfrm>
          <a:prstGeom prst="rect">
            <a:avLst/>
          </a:prstGeom>
          <a:solidFill>
            <a:srgbClr val="1CADE4">
              <a:alpha val="8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296086" y="68684"/>
            <a:ext cx="11489512" cy="720000"/>
          </a:xfrm>
          <a:prstGeom prst="rect">
            <a:avLst/>
          </a:prstGeom>
        </p:spPr>
        <p:txBody>
          <a:bodyPr vert="horz" lIns="91440" tIns="45720" rIns="91440" bIns="45720" rtlCol="0" anchor="ctr">
            <a:normAutofit/>
          </a:bodyPr>
          <a:lstStyle/>
          <a:p>
            <a:r>
              <a:rPr lang="pt-PT" dirty="0"/>
              <a:t>Click to </a:t>
            </a:r>
            <a:r>
              <a:rPr lang="pt-PT" dirty="0" err="1"/>
              <a:t>edit</a:t>
            </a:r>
            <a:r>
              <a:rPr lang="pt-PT" dirty="0"/>
              <a:t> Master </a:t>
            </a:r>
            <a:r>
              <a:rPr lang="pt-PT" dirty="0" err="1"/>
              <a:t>title</a:t>
            </a:r>
            <a:r>
              <a:rPr lang="pt-PT" dirty="0"/>
              <a:t> </a:t>
            </a:r>
            <a:r>
              <a:rPr lang="pt-PT" dirty="0" err="1"/>
              <a:t>style</a:t>
            </a:r>
            <a:endParaRPr lang="en-US" dirty="0"/>
          </a:p>
        </p:txBody>
      </p:sp>
      <p:sp>
        <p:nvSpPr>
          <p:cNvPr id="3" name="Text Placeholder 2"/>
          <p:cNvSpPr>
            <a:spLocks noGrp="1"/>
          </p:cNvSpPr>
          <p:nvPr>
            <p:ph type="body" idx="1"/>
          </p:nvPr>
        </p:nvSpPr>
        <p:spPr>
          <a:xfrm>
            <a:off x="296085" y="1285047"/>
            <a:ext cx="11489513" cy="4023360"/>
          </a:xfrm>
          <a:prstGeom prst="rect">
            <a:avLst/>
          </a:prstGeom>
        </p:spPr>
        <p:txBody>
          <a:bodyPr vert="horz" lIns="45720" tIns="45720" rIns="45720" bIns="45720" rtlCol="0">
            <a:normAutofit/>
          </a:bodyPr>
          <a:lstStyle/>
          <a:p>
            <a:pPr lvl="0"/>
            <a:r>
              <a:rPr lang="pt-PT" dirty="0" err="1"/>
              <a:t>Click</a:t>
            </a:r>
            <a:r>
              <a:rPr lang="pt-PT" dirty="0"/>
              <a:t> to </a:t>
            </a:r>
            <a:r>
              <a:rPr lang="pt-PT" dirty="0" err="1"/>
              <a:t>edit</a:t>
            </a:r>
            <a:r>
              <a:rPr lang="pt-PT" dirty="0"/>
              <a:t> Master </a:t>
            </a:r>
            <a:r>
              <a:rPr lang="pt-PT" dirty="0" err="1"/>
              <a:t>text</a:t>
            </a:r>
            <a:r>
              <a:rPr lang="pt-PT" dirty="0"/>
              <a:t> </a:t>
            </a:r>
            <a:r>
              <a:rPr lang="pt-PT" dirty="0" err="1"/>
              <a:t>styles</a:t>
            </a:r>
            <a:endParaRPr lang="pt-PT" dirty="0"/>
          </a:p>
          <a:p>
            <a:pPr lvl="1"/>
            <a:r>
              <a:rPr lang="pt-PT" dirty="0" err="1"/>
              <a:t>Second</a:t>
            </a:r>
            <a:r>
              <a:rPr lang="pt-PT" dirty="0"/>
              <a:t> </a:t>
            </a:r>
            <a:r>
              <a:rPr lang="pt-PT" dirty="0" err="1"/>
              <a:t>level</a:t>
            </a:r>
            <a:endParaRPr lang="pt-PT" dirty="0"/>
          </a:p>
          <a:p>
            <a:pPr lvl="2"/>
            <a:r>
              <a:rPr lang="pt-PT" dirty="0" err="1"/>
              <a:t>Third</a:t>
            </a:r>
            <a:r>
              <a:rPr lang="pt-PT" dirty="0"/>
              <a:t> </a:t>
            </a:r>
            <a:r>
              <a:rPr lang="pt-PT" dirty="0" err="1"/>
              <a:t>level</a:t>
            </a:r>
            <a:endParaRPr lang="pt-PT" dirty="0"/>
          </a:p>
          <a:p>
            <a:pPr lvl="3"/>
            <a:r>
              <a:rPr lang="pt-PT" dirty="0" err="1"/>
              <a:t>Fourth</a:t>
            </a:r>
            <a:r>
              <a:rPr lang="pt-PT" dirty="0"/>
              <a:t> </a:t>
            </a:r>
            <a:r>
              <a:rPr lang="pt-PT" dirty="0" err="1"/>
              <a:t>level</a:t>
            </a:r>
            <a:endParaRPr lang="pt-PT" dirty="0"/>
          </a:p>
          <a:p>
            <a:pPr lvl="4"/>
            <a:r>
              <a:rPr lang="pt-PT" dirty="0" err="1"/>
              <a:t>Fifth</a:t>
            </a:r>
            <a:r>
              <a:rPr lang="pt-PT" dirty="0"/>
              <a:t> </a:t>
            </a:r>
            <a:r>
              <a:rPr lang="pt-PT" dirty="0" err="1"/>
              <a:t>level</a:t>
            </a:r>
            <a:endParaRPr lang="en-US" dirty="0"/>
          </a:p>
        </p:txBody>
      </p:sp>
      <p:sp>
        <p:nvSpPr>
          <p:cNvPr id="8" name="Rectangle 7">
            <a:extLst>
              <a:ext uri="{FF2B5EF4-FFF2-40B4-BE49-F238E27FC236}">
                <a16:creationId xmlns:a16="http://schemas.microsoft.com/office/drawing/2014/main" id="{F6EE958F-2465-4FA3-AAF5-AF5AB6B6810C}"/>
              </a:ext>
            </a:extLst>
          </p:cNvPr>
          <p:cNvSpPr/>
          <p:nvPr userDrawn="1"/>
        </p:nvSpPr>
        <p:spPr>
          <a:xfrm>
            <a:off x="2" y="5966551"/>
            <a:ext cx="2448964" cy="900000"/>
          </a:xfrm>
          <a:prstGeom prst="rect">
            <a:avLst/>
          </a:prstGeom>
          <a:solidFill>
            <a:srgbClr val="008CC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1" name="Straight Connector 10">
            <a:extLst>
              <a:ext uri="{FF2B5EF4-FFF2-40B4-BE49-F238E27FC236}">
                <a16:creationId xmlns:a16="http://schemas.microsoft.com/office/drawing/2014/main" id="{1733732D-FF7B-4BF0-ACCB-683ACE227EA9}"/>
              </a:ext>
            </a:extLst>
          </p:cNvPr>
          <p:cNvCxnSpPr/>
          <p:nvPr userDrawn="1"/>
        </p:nvCxnSpPr>
        <p:spPr>
          <a:xfrm flipV="1">
            <a:off x="5520143" y="6127702"/>
            <a:ext cx="0" cy="730301"/>
          </a:xfrm>
          <a:prstGeom prst="line">
            <a:avLst/>
          </a:prstGeom>
          <a:ln w="12700">
            <a:solidFill>
              <a:srgbClr val="008CC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5357EF7-084E-4007-9ECE-8794142835D9}"/>
              </a:ext>
            </a:extLst>
          </p:cNvPr>
          <p:cNvCxnSpPr/>
          <p:nvPr userDrawn="1"/>
        </p:nvCxnSpPr>
        <p:spPr>
          <a:xfrm flipV="1">
            <a:off x="5520143" y="5950276"/>
            <a:ext cx="0" cy="900000"/>
          </a:xfrm>
          <a:prstGeom prst="line">
            <a:avLst/>
          </a:prstGeom>
          <a:ln w="12700">
            <a:solidFill>
              <a:srgbClr val="008CC4"/>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D1CBA2DD-3BB3-51CE-B6B9-041EA9433CB3}"/>
              </a:ext>
            </a:extLst>
          </p:cNvPr>
          <p:cNvSpPr>
            <a:spLocks noGrp="1"/>
          </p:cNvSpPr>
          <p:nvPr>
            <p:ph type="sldNum" sz="quarter" idx="4"/>
          </p:nvPr>
        </p:nvSpPr>
        <p:spPr>
          <a:xfrm>
            <a:off x="931329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0C1B9A-4900-45B5-9A6A-476896BF82EB}" type="slidenum">
              <a:rPr lang="en-GB" smtClean="0"/>
              <a:t>‹#›</a:t>
            </a:fld>
            <a:endParaRPr lang="en-GB"/>
          </a:p>
        </p:txBody>
      </p:sp>
      <p:pic>
        <p:nvPicPr>
          <p:cNvPr id="7" name="Picture 2" descr="Resultado de imagem para faculdade de ciencias porto">
            <a:extLst>
              <a:ext uri="{FF2B5EF4-FFF2-40B4-BE49-F238E27FC236}">
                <a16:creationId xmlns:a16="http://schemas.microsoft.com/office/drawing/2014/main" id="{9D969BC5-D110-40D4-49D5-5D0775D31188}"/>
              </a:ext>
            </a:extLst>
          </p:cNvPr>
          <p:cNvPicPr>
            <a:picLocks noChangeAspect="1" noChangeArrowheads="1"/>
          </p:cNvPicPr>
          <p:nvPr userDrawn="1"/>
        </p:nvPicPr>
        <p:blipFill rotWithShape="1">
          <a:blip r:embed="rId24" cstate="print">
            <a:extLst>
              <a:ext uri="{28A0092B-C50C-407E-A947-70E740481C1C}">
                <a14:useLocalDpi xmlns:a14="http://schemas.microsoft.com/office/drawing/2010/main"/>
              </a:ext>
            </a:extLst>
          </a:blip>
          <a:srcRect t="47899" b="10466"/>
          <a:stretch/>
        </p:blipFill>
        <p:spPr bwMode="auto">
          <a:xfrm>
            <a:off x="2597856" y="6144729"/>
            <a:ext cx="2769184" cy="5240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F055E61-DC3B-8764-9D32-1490159D28A6}"/>
              </a:ext>
            </a:extLst>
          </p:cNvPr>
          <p:cNvPicPr>
            <a:picLocks noChangeAspect="1"/>
          </p:cNvPicPr>
          <p:nvPr userDrawn="1"/>
        </p:nvPicPr>
        <p:blipFill rotWithShape="1">
          <a:blip r:embed="rId25" cstate="print">
            <a:extLst>
              <a:ext uri="{28A0092B-C50C-407E-A947-70E740481C1C}">
                <a14:useLocalDpi xmlns:a14="http://schemas.microsoft.com/office/drawing/2010/main"/>
              </a:ext>
            </a:extLst>
          </a:blip>
          <a:srcRect r="82663"/>
          <a:stretch/>
        </p:blipFill>
        <p:spPr>
          <a:xfrm>
            <a:off x="5884164" y="6027144"/>
            <a:ext cx="1320268" cy="778813"/>
          </a:xfrm>
          <a:prstGeom prst="rect">
            <a:avLst/>
          </a:prstGeom>
        </p:spPr>
      </p:pic>
      <p:pic>
        <p:nvPicPr>
          <p:cNvPr id="14" name="Picture 13">
            <a:extLst>
              <a:ext uri="{FF2B5EF4-FFF2-40B4-BE49-F238E27FC236}">
                <a16:creationId xmlns:a16="http://schemas.microsoft.com/office/drawing/2014/main" id="{0E50F073-9843-F15B-5D9D-1B4C201C7CEF}"/>
              </a:ext>
            </a:extLst>
          </p:cNvPr>
          <p:cNvPicPr>
            <a:picLocks noChangeAspect="1"/>
          </p:cNvPicPr>
          <p:nvPr userDrawn="1"/>
        </p:nvPicPr>
        <p:blipFill rotWithShape="1">
          <a:blip r:embed="rId25" cstate="print">
            <a:extLst>
              <a:ext uri="{28A0092B-C50C-407E-A947-70E740481C1C}">
                <a14:useLocalDpi xmlns:a14="http://schemas.microsoft.com/office/drawing/2010/main"/>
              </a:ext>
            </a:extLst>
          </a:blip>
          <a:srcRect l="16325" r="67947" b="7790"/>
          <a:stretch/>
        </p:blipFill>
        <p:spPr>
          <a:xfrm>
            <a:off x="7204432" y="5976711"/>
            <a:ext cx="1320842" cy="792000"/>
          </a:xfrm>
          <a:prstGeom prst="rect">
            <a:avLst/>
          </a:prstGeom>
        </p:spPr>
      </p:pic>
      <p:pic>
        <p:nvPicPr>
          <p:cNvPr id="15" name="Picture 14" descr="A black and white sign with white text&#10;&#10;Description automatically generated">
            <a:extLst>
              <a:ext uri="{FF2B5EF4-FFF2-40B4-BE49-F238E27FC236}">
                <a16:creationId xmlns:a16="http://schemas.microsoft.com/office/drawing/2014/main" id="{CBAB3B24-F2F6-079C-A98A-960F616D8FE8}"/>
              </a:ext>
            </a:extLst>
          </p:cNvPr>
          <p:cNvPicPr>
            <a:picLocks noChangeAspect="1"/>
          </p:cNvPicPr>
          <p:nvPr userDrawn="1"/>
        </p:nvPicPr>
        <p:blipFill rotWithShape="1">
          <a:blip r:embed="rId26">
            <a:clrChange>
              <a:clrFrom>
                <a:srgbClr val="000000"/>
              </a:clrFrom>
              <a:clrTo>
                <a:srgbClr val="000000">
                  <a:alpha val="0"/>
                </a:srgbClr>
              </a:clrTo>
            </a:clrChange>
          </a:blip>
          <a:srcRect l="10128" t="27105" r="10687" b="26995"/>
          <a:stretch/>
        </p:blipFill>
        <p:spPr>
          <a:xfrm>
            <a:off x="135510" y="6182360"/>
            <a:ext cx="2141881" cy="436880"/>
          </a:xfrm>
          <a:prstGeom prst="rect">
            <a:avLst/>
          </a:prstGeom>
        </p:spPr>
      </p:pic>
    </p:spTree>
    <p:extLst>
      <p:ext uri="{BB962C8B-B14F-4D97-AF65-F5344CB8AC3E}">
        <p14:creationId xmlns:p14="http://schemas.microsoft.com/office/powerpoint/2010/main" val="2480030558"/>
      </p:ext>
    </p:extLst>
  </p:cSld>
  <p:clrMap bg1="lt1" tx1="dk1" bg2="lt2" tx2="dk2" accent1="accent1" accent2="accent2" accent3="accent3" accent4="accent4" accent5="accent5" accent6="accent6" hlink="hlink" folHlink="folHlink"/>
  <p:sldLayoutIdLst>
    <p:sldLayoutId id="2147483730"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Lst>
  <p:hf hdr="0" ftr="0" dt="0"/>
  <p:txStyles>
    <p:titleStyle>
      <a:lvl1pPr algn="l" defTabSz="914400" rtl="0" eaLnBrk="1" latinLnBrk="0" hangingPunct="1">
        <a:lnSpc>
          <a:spcPct val="80000"/>
        </a:lnSpc>
        <a:spcBef>
          <a:spcPct val="0"/>
        </a:spcBef>
        <a:buNone/>
        <a:defRPr sz="2400" u="none" kern="1200" cap="none" spc="100" baseline="0">
          <a:solidFill>
            <a:schemeClr val="bg1"/>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62.png"/></Relationships>
</file>

<file path=ppt/slides/_rels/slide1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77.png"/><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77.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76.png"/><Relationship Id="rId5" Type="http://schemas.openxmlformats.org/officeDocument/2006/relationships/image" Target="../media/image77.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4.xml"/><Relationship Id="rId10" Type="http://schemas.openxmlformats.org/officeDocument/2006/relationships/image" Target="../media/image85.png"/><Relationship Id="rId4" Type="http://schemas.openxmlformats.org/officeDocument/2006/relationships/image" Target="../media/image35.png"/><Relationship Id="rId9" Type="http://schemas.openxmlformats.org/officeDocument/2006/relationships/image" Target="../media/image84.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8" Type="http://schemas.openxmlformats.org/officeDocument/2006/relationships/image" Target="../media/image180.png"/><Relationship Id="rId3" Type="http://schemas.openxmlformats.org/officeDocument/2006/relationships/image" Target="../media/image7.png"/><Relationship Id="rId7" Type="http://schemas.openxmlformats.org/officeDocument/2006/relationships/image" Target="../media/image17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90.png"/><Relationship Id="rId4" Type="http://schemas.openxmlformats.org/officeDocument/2006/relationships/image" Target="../media/image8.png"/><Relationship Id="rId9" Type="http://schemas.openxmlformats.org/officeDocument/2006/relationships/image" Target="../media/image200.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40.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00.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0.png"/><Relationship Id="rId5" Type="http://schemas.openxmlformats.org/officeDocument/2006/relationships/image" Target="../media/image2000.png"/><Relationship Id="rId4" Type="http://schemas.openxmlformats.org/officeDocument/2006/relationships/image" Target="../media/image1800.png"/></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7" Type="http://schemas.openxmlformats.org/officeDocument/2006/relationships/image" Target="../media/image21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000.png"/><Relationship Id="rId5" Type="http://schemas.openxmlformats.org/officeDocument/2006/relationships/image" Target="../media/image1800.png"/><Relationship Id="rId4" Type="http://schemas.openxmlformats.org/officeDocument/2006/relationships/image" Target="../media/image1700.pn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emf"/><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4.png"/><Relationship Id="rId4" Type="http://schemas.openxmlformats.org/officeDocument/2006/relationships/image" Target="../media/image15.em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3.png"/><Relationship Id="rId7" Type="http://schemas.openxmlformats.org/officeDocument/2006/relationships/image" Target="../media/image16.png"/><Relationship Id="rId12"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4.png"/><Relationship Id="rId11" Type="http://schemas.openxmlformats.org/officeDocument/2006/relationships/image" Target="../media/image17.png"/><Relationship Id="rId10" Type="http://schemas.openxmlformats.org/officeDocument/2006/relationships/image" Target="../media/image16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44.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5.png"/><Relationship Id="rId11" Type="http://schemas.openxmlformats.org/officeDocument/2006/relationships/image" Target="../media/image50.png"/><Relationship Id="rId10" Type="http://schemas.openxmlformats.org/officeDocument/2006/relationships/image" Target="../media/image49.png"/><Relationship Id="rId9" Type="http://schemas.openxmlformats.org/officeDocument/2006/relationships/image" Target="../media/image48.png"/></Relationships>
</file>

<file path=ppt/slides/_rels/slide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605548" y="4163490"/>
            <a:ext cx="8748252" cy="1696982"/>
          </a:xfrm>
        </p:spPr>
        <p:txBody>
          <a:bodyPr>
            <a:normAutofit fontScale="90000"/>
          </a:bodyPr>
          <a:lstStyle/>
          <a:p>
            <a:pPr>
              <a:spcBef>
                <a:spcPts val="0"/>
              </a:spcBef>
              <a:spcAft>
                <a:spcPts val="20000"/>
              </a:spcAft>
            </a:pPr>
            <a:r>
              <a:rPr lang="en-US" sz="3600" dirty="0"/>
              <a:t>Preliminary evaluation of GVOS model parameters on the asymptotic solutions for current carrying cosmic strings networks evolution</a:t>
            </a:r>
            <a:br>
              <a:rPr lang="en-US" cap="none" dirty="0">
                <a:solidFill>
                  <a:schemeClr val="tx1"/>
                </a:solidFill>
              </a:rPr>
            </a:br>
            <a:endParaRPr lang="en-US" cap="none" dirty="0">
              <a:solidFill>
                <a:schemeClr val="tx1"/>
              </a:solidFill>
            </a:endParaRPr>
          </a:p>
        </p:txBody>
      </p:sp>
      <p:sp>
        <p:nvSpPr>
          <p:cNvPr id="4" name="Subtitle 3">
            <a:extLst>
              <a:ext uri="{FF2B5EF4-FFF2-40B4-BE49-F238E27FC236}">
                <a16:creationId xmlns:a16="http://schemas.microsoft.com/office/drawing/2014/main" id="{763F5F5B-AF21-E450-110D-C6B035582004}"/>
              </a:ext>
            </a:extLst>
          </p:cNvPr>
          <p:cNvSpPr>
            <a:spLocks noGrp="1"/>
          </p:cNvSpPr>
          <p:nvPr>
            <p:ph type="subTitle" idx="13"/>
          </p:nvPr>
        </p:nvSpPr>
        <p:spPr/>
        <p:txBody>
          <a:bodyPr>
            <a:normAutofit/>
          </a:bodyPr>
          <a:lstStyle/>
          <a:p>
            <a:pPr algn="l"/>
            <a:endParaRPr lang="en-US" sz="1600" cap="none" dirty="0"/>
          </a:p>
          <a:p>
            <a:pPr algn="l"/>
            <a:r>
              <a:rPr lang="en-US" sz="1600" cap="none" dirty="0"/>
              <a:t>Francisco Pimenta</a:t>
            </a:r>
          </a:p>
          <a:p>
            <a:pPr algn="l"/>
            <a:r>
              <a:rPr lang="en-US" sz="1600" dirty="0"/>
              <a:t>Carlos Martins</a:t>
            </a:r>
            <a:endParaRPr lang="en-US" sz="1600" cap="none" dirty="0"/>
          </a:p>
          <a:p>
            <a:pPr algn="l"/>
            <a:endParaRPr lang="en-US" sz="1600" dirty="0"/>
          </a:p>
          <a:p>
            <a:pPr algn="l"/>
            <a:endParaRPr lang="en-US" sz="1600" dirty="0"/>
          </a:p>
          <a:p>
            <a:pPr algn="l"/>
            <a:endParaRPr lang="en-GB" sz="1200" dirty="0"/>
          </a:p>
        </p:txBody>
      </p:sp>
      <p:sp>
        <p:nvSpPr>
          <p:cNvPr id="2" name="Subtitle 3">
            <a:extLst>
              <a:ext uri="{FF2B5EF4-FFF2-40B4-BE49-F238E27FC236}">
                <a16:creationId xmlns:a16="http://schemas.microsoft.com/office/drawing/2014/main" id="{B0142C8C-3047-CC25-FB61-3CD6E44A85B9}"/>
              </a:ext>
            </a:extLst>
          </p:cNvPr>
          <p:cNvSpPr txBox="1">
            <a:spLocks/>
          </p:cNvSpPr>
          <p:nvPr/>
        </p:nvSpPr>
        <p:spPr>
          <a:xfrm>
            <a:off x="9096688" y="5860473"/>
            <a:ext cx="2897192" cy="906087"/>
          </a:xfrm>
          <a:prstGeom prst="rect">
            <a:avLst/>
          </a:prstGeom>
        </p:spPr>
        <p:txBody>
          <a:bodyPr vert="horz" lIns="0" tIns="0" rIns="0" bIns="0" rtlCol="0" anchor="ctr">
            <a:normAutofit/>
          </a:bodyPr>
          <a:lstStyle>
            <a:lvl1pPr marL="0" indent="0" algn="r"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400" kern="1200">
                <a:solidFill>
                  <a:schemeClr val="tx1">
                    <a:lumMod val="50000"/>
                    <a:lumOff val="50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600" kern="1200">
                <a:solidFill>
                  <a:schemeClr val="tx1"/>
                </a:solidFill>
                <a:latin typeface="+mn-lt"/>
                <a:ea typeface="+mn-ea"/>
                <a:cs typeface="+mn-cs"/>
              </a:defRPr>
            </a:lvl9pPr>
          </a:lstStyle>
          <a:p>
            <a:pPr algn="r">
              <a:lnSpc>
                <a:spcPct val="100000"/>
              </a:lnSpc>
              <a:spcBef>
                <a:spcPts val="0"/>
              </a:spcBef>
              <a:spcAft>
                <a:spcPts val="0"/>
              </a:spcAft>
            </a:pPr>
            <a:r>
              <a:rPr lang="nl-NL" sz="1800" dirty="0"/>
              <a:t>IberiCOS 2025</a:t>
            </a:r>
          </a:p>
          <a:p>
            <a:pPr algn="r">
              <a:lnSpc>
                <a:spcPct val="100000"/>
              </a:lnSpc>
              <a:spcBef>
                <a:spcPts val="0"/>
              </a:spcBef>
              <a:spcAft>
                <a:spcPts val="0"/>
              </a:spcAft>
            </a:pPr>
            <a:r>
              <a:rPr lang="nl-NL" sz="1800" dirty="0"/>
              <a:t>Coimbra, Portugal</a:t>
            </a:r>
          </a:p>
        </p:txBody>
      </p:sp>
      <p:pic>
        <p:nvPicPr>
          <p:cNvPr id="16" name="Picture Placeholder 15" descr="A close-up of a text&#10;&#10;AI-generated content may be incorrect.">
            <a:extLst>
              <a:ext uri="{FF2B5EF4-FFF2-40B4-BE49-F238E27FC236}">
                <a16:creationId xmlns:a16="http://schemas.microsoft.com/office/drawing/2014/main" id="{658EA584-A571-ACE4-6F7E-D09539F5379F}"/>
              </a:ext>
            </a:extLst>
          </p:cNvPr>
          <p:cNvPicPr>
            <a:picLocks noGrp="1" noChangeAspect="1"/>
          </p:cNvPicPr>
          <p:nvPr>
            <p:ph type="pic" idx="1"/>
          </p:nvPr>
        </p:nvPicPr>
        <p:blipFill>
          <a:blip r:embed="rId3">
            <a:duotone>
              <a:prstClr val="black"/>
              <a:schemeClr val="tx1">
                <a:tint val="45000"/>
                <a:satMod val="400000"/>
              </a:schemeClr>
            </a:duotone>
            <a:alphaModFix amt="50000"/>
          </a:blip>
          <a:srcRect l="425" r="425"/>
          <a:stretch>
            <a:fillRect/>
          </a:stretch>
        </p:blipFill>
        <p:spPr/>
      </p:pic>
    </p:spTree>
    <p:extLst>
      <p:ext uri="{BB962C8B-B14F-4D97-AF65-F5344CB8AC3E}">
        <p14:creationId xmlns:p14="http://schemas.microsoft.com/office/powerpoint/2010/main" val="1145782730"/>
      </p:ext>
    </p:extLst>
  </p:cSld>
  <p:clrMapOvr>
    <a:masterClrMapping/>
  </p:clrMapOvr>
  <mc:AlternateContent xmlns:mc="http://schemas.openxmlformats.org/markup-compatibility/2006" xmlns:p14="http://schemas.microsoft.com/office/powerpoint/2010/main">
    <mc:Choice Requires="p14">
      <p:transition spd="slow" p14:dur="2000" advTm="2420"/>
    </mc:Choice>
    <mc:Fallback xmlns="">
      <p:transition spd="slow" advTm="242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7C125-2E79-7D94-870D-CB3DDA7E604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20EF2BE-983D-7317-2B5C-07ED6638CB49}"/>
              </a:ext>
            </a:extLst>
          </p:cNvPr>
          <p:cNvSpPr>
            <a:spLocks noGrp="1"/>
          </p:cNvSpPr>
          <p:nvPr>
            <p:ph type="title"/>
          </p:nvPr>
        </p:nvSpPr>
        <p:spPr/>
        <p:txBody>
          <a:bodyPr>
            <a:normAutofit/>
          </a:bodyPr>
          <a:lstStyle/>
          <a:p>
            <a:r>
              <a:rPr lang="en-US" dirty="0" err="1"/>
              <a:t>Generalised</a:t>
            </a:r>
            <a:r>
              <a:rPr lang="en-US" dirty="0"/>
              <a:t> VOS model</a:t>
            </a:r>
            <a:endParaRPr lang="en-GB" dirty="0"/>
          </a:p>
        </p:txBody>
      </p:sp>
      <p:sp>
        <p:nvSpPr>
          <p:cNvPr id="12" name="TextBox 11">
            <a:extLst>
              <a:ext uri="{FF2B5EF4-FFF2-40B4-BE49-F238E27FC236}">
                <a16:creationId xmlns:a16="http://schemas.microsoft.com/office/drawing/2014/main" id="{411B729E-28EE-EA8B-9C49-A60CEAACC827}"/>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52CA81BC-703C-C1C9-7D2D-3ECFC21D55CE}"/>
                  </a:ext>
                </a:extLst>
              </p:cNvPr>
              <p:cNvGraphicFramePr>
                <a:graphicFrameLocks noGrp="1"/>
              </p:cNvGraphicFramePr>
              <p:nvPr/>
            </p:nvGraphicFramePr>
            <p:xfrm>
              <a:off x="480000" y="10326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r>
                                  <a:rPr lang="en-US" b="0" i="1" smtClean="0">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solidFill>
                                      <a:srgbClr val="CCE3F5"/>
                                    </a:solidFill>
                                    <a:latin typeface="Cambria Math" panose="02040503050406030204" pitchFamily="18" charset="0"/>
                                  </a:rPr>
                                  <m:t>+(</m:t>
                                </m:r>
                                <m:r>
                                  <a:rPr lang="en-US" b="0" i="1" smtClean="0">
                                    <a:solidFill>
                                      <a:srgbClr val="CCE3F5"/>
                                    </a:solidFill>
                                    <a:latin typeface="Cambria Math" panose="02040503050406030204" pitchFamily="18" charset="0"/>
                                  </a:rPr>
                                  <m:t>𝑔</m:t>
                                </m:r>
                                <m:r>
                                  <a:rPr lang="en-US" b="0" i="1" smtClean="0">
                                    <a:solidFill>
                                      <a:srgbClr val="CCE3F5"/>
                                    </a:solidFill>
                                    <a:latin typeface="Cambria Math" panose="02040503050406030204" pitchFamily="18" charset="0"/>
                                  </a:rPr>
                                  <m:t>−1)</m:t>
                                </m:r>
                                <m:r>
                                  <a:rPr lang="en-US" i="1">
                                    <a:solidFill>
                                      <a:srgbClr val="CCE3F5"/>
                                    </a:solidFill>
                                    <a:latin typeface="Cambria Math" panose="02040503050406030204" pitchFamily="18" charset="0"/>
                                  </a:rPr>
                                  <m:t>𝜌</m:t>
                                </m:r>
                                <m:acc>
                                  <m:accPr>
                                    <m:chr m:val="̃"/>
                                    <m:ctrlPr>
                                      <a:rPr lang="en-US" i="1">
                                        <a:solidFill>
                                          <a:srgbClr val="CCE3F5"/>
                                        </a:solidFill>
                                        <a:latin typeface="Cambria Math" panose="02040503050406030204" pitchFamily="18" charset="0"/>
                                      </a:rPr>
                                    </m:ctrlPr>
                                  </m:accPr>
                                  <m:e>
                                    <m:r>
                                      <a:rPr lang="en-US" i="1">
                                        <a:solidFill>
                                          <a:srgbClr val="CCE3F5"/>
                                        </a:solidFill>
                                        <a:latin typeface="Cambria Math" panose="02040503050406030204" pitchFamily="18" charset="0"/>
                                      </a:rPr>
                                      <m:t>𝑐</m:t>
                                    </m:r>
                                  </m:e>
                                </m:acc>
                                <m:f>
                                  <m:fPr>
                                    <m:ctrlPr>
                                      <a:rPr lang="en-US" b="0" i="1" smtClean="0">
                                        <a:solidFill>
                                          <a:srgbClr val="CCE3F5"/>
                                        </a:solidFill>
                                        <a:latin typeface="Cambria Math" panose="02040503050406030204" pitchFamily="18" charset="0"/>
                                      </a:rPr>
                                    </m:ctrlPr>
                                  </m:fPr>
                                  <m:num>
                                    <m:r>
                                      <a:rPr lang="en-US" b="0" i="1" smtClean="0">
                                        <a:solidFill>
                                          <a:srgbClr val="CCE3F5"/>
                                        </a:solidFill>
                                        <a:latin typeface="Cambria Math" panose="02040503050406030204" pitchFamily="18" charset="0"/>
                                      </a:rPr>
                                      <m:t>𝑣</m:t>
                                    </m:r>
                                  </m:num>
                                  <m:den>
                                    <m:sSub>
                                      <m:sSubPr>
                                        <m:ctrlPr>
                                          <a:rPr lang="en-US" b="0" i="1" smtClean="0">
                                            <a:solidFill>
                                              <a:srgbClr val="CCE3F5"/>
                                            </a:solidFill>
                                            <a:latin typeface="Cambria Math" panose="02040503050406030204" pitchFamily="18" charset="0"/>
                                          </a:rPr>
                                        </m:ctrlPr>
                                      </m:sSubPr>
                                      <m:e>
                                        <m:r>
                                          <a:rPr lang="en-US" b="0" i="1" smtClean="0">
                                            <a:solidFill>
                                              <a:srgbClr val="CCE3F5"/>
                                            </a:solidFill>
                                            <a:latin typeface="Cambria Math" panose="02040503050406030204" pitchFamily="18" charset="0"/>
                                          </a:rPr>
                                          <m:t>𝐿</m:t>
                                        </m:r>
                                      </m:e>
                                      <m:sub>
                                        <m:r>
                                          <a:rPr lang="en-US" b="0" i="1" smtClean="0">
                                            <a:solidFill>
                                              <a:srgbClr val="CCE3F5"/>
                                            </a:solidFill>
                                            <a:latin typeface="Cambria Math" panose="02040503050406030204" pitchFamily="18" charset="0"/>
                                          </a:rPr>
                                          <m:t>𝑐</m:t>
                                        </m:r>
                                      </m:sub>
                                    </m:sSub>
                                  </m:den>
                                </m:f>
                                <m:f>
                                  <m:fPr>
                                    <m:ctrlPr>
                                      <a:rPr lang="en-US" b="0" i="1" smtClean="0">
                                        <a:solidFill>
                                          <a:srgbClr val="CCE3F5"/>
                                        </a:solidFill>
                                        <a:latin typeface="Cambria Math" panose="02040503050406030204" pitchFamily="18" charset="0"/>
                                      </a:rPr>
                                    </m:ctrlPr>
                                  </m:fPr>
                                  <m:num>
                                    <m:r>
                                      <a:rPr lang="en-US" b="0" i="1" smtClean="0">
                                        <a:solidFill>
                                          <a:srgbClr val="CCE3F5"/>
                                        </a:solidFill>
                                        <a:latin typeface="Cambria Math" panose="02040503050406030204" pitchFamily="18" charset="0"/>
                                      </a:rPr>
                                      <m:t>𝑊</m:t>
                                    </m:r>
                                  </m:num>
                                  <m:den>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𝐹</m:t>
                                        </m:r>
                                      </m:e>
                                      <m:sup>
                                        <m:r>
                                          <a:rPr lang="en-US" b="0" i="1" smtClean="0">
                                            <a:solidFill>
                                              <a:srgbClr val="CCE3F5"/>
                                            </a:solidFill>
                                            <a:latin typeface="Cambria Math" panose="02040503050406030204" pitchFamily="18" charset="0"/>
                                          </a:rPr>
                                          <m:t>′</m:t>
                                        </m:r>
                                      </m:sup>
                                    </m:sSup>
                                    <m:r>
                                      <a:rPr lang="en-US" b="0" i="1" smtClean="0">
                                        <a:solidFill>
                                          <a:srgbClr val="CCE3F5"/>
                                        </a:solidFill>
                                        <a:latin typeface="Cambria Math" panose="02040503050406030204" pitchFamily="18" charset="0"/>
                                      </a:rPr>
                                      <m:t>−2</m:t>
                                    </m:r>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𝑄</m:t>
                                        </m:r>
                                      </m:e>
                                      <m:sup>
                                        <m:r>
                                          <a:rPr lang="en-US" b="0" i="1" smtClean="0">
                                            <a:solidFill>
                                              <a:srgbClr val="CCE3F5"/>
                                            </a:solidFill>
                                            <a:latin typeface="Cambria Math" panose="02040503050406030204" pitchFamily="18" charset="0"/>
                                          </a:rPr>
                                          <m:t>2</m:t>
                                        </m:r>
                                      </m:sup>
                                    </m:sSup>
                                    <m:r>
                                      <a:rPr lang="en-US" b="0" i="1" smtClean="0">
                                        <a:solidFill>
                                          <a:srgbClr val="CCE3F5"/>
                                        </a:solidFill>
                                        <a:latin typeface="Cambria Math" panose="02040503050406030204" pitchFamily="18" charset="0"/>
                                      </a:rPr>
                                      <m:t>𝐹</m:t>
                                    </m:r>
                                    <m:r>
                                      <a:rPr lang="en-US" b="0" i="1" smtClean="0">
                                        <a:solidFill>
                                          <a:srgbClr val="CCE3F5"/>
                                        </a:solidFill>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solidFill>
                                      <a:srgbClr val="E7F1FA"/>
                                    </a:solidFill>
                                    <a:latin typeface="Cambria Math" panose="02040503050406030204" pitchFamily="18" charset="0"/>
                                  </a:rPr>
                                  <m:t>+(</m:t>
                                </m:r>
                                <m:r>
                                  <a:rPr lang="en-US" i="1" smtClean="0">
                                    <a:solidFill>
                                      <a:srgbClr val="E7F1FA"/>
                                    </a:solidFill>
                                    <a:latin typeface="Cambria Math" panose="02040503050406030204" pitchFamily="18" charset="0"/>
                                  </a:rPr>
                                  <m:t>𝑔</m:t>
                                </m:r>
                                <m:r>
                                  <a:rPr lang="en-US" i="1" smtClean="0">
                                    <a:solidFill>
                                      <a:srgbClr val="E7F1FA"/>
                                    </a:solidFill>
                                    <a:latin typeface="Cambria Math" panose="02040503050406030204" pitchFamily="18" charset="0"/>
                                  </a:rPr>
                                  <m:t>−1)(1−</m:t>
                                </m:r>
                                <m:r>
                                  <a:rPr lang="en-US" i="1" smtClean="0">
                                    <a:solidFill>
                                      <a:srgbClr val="E7F1FA"/>
                                    </a:solidFill>
                                    <a:latin typeface="Cambria Math" panose="02040503050406030204" pitchFamily="18" charset="0"/>
                                  </a:rPr>
                                  <m:t>𝜌</m:t>
                                </m:r>
                                <m:r>
                                  <a:rPr lang="en-US" b="0" i="1" smtClean="0">
                                    <a:solidFill>
                                      <a:srgbClr val="E7F1FA"/>
                                    </a:solidFill>
                                    <a:latin typeface="Cambria Math" panose="02040503050406030204" pitchFamily="18" charset="0"/>
                                  </a:rPr>
                                  <m:t>)</m:t>
                                </m:r>
                                <m:acc>
                                  <m:accPr>
                                    <m:chr m:val="̃"/>
                                    <m:ctrlPr>
                                      <a:rPr lang="en-US" i="1">
                                        <a:solidFill>
                                          <a:srgbClr val="E7F1FA"/>
                                        </a:solidFill>
                                        <a:latin typeface="Cambria Math" panose="02040503050406030204" pitchFamily="18" charset="0"/>
                                      </a:rPr>
                                    </m:ctrlPr>
                                  </m:accPr>
                                  <m:e>
                                    <m:r>
                                      <a:rPr lang="en-US" i="1">
                                        <a:solidFill>
                                          <a:srgbClr val="E7F1FA"/>
                                        </a:solidFill>
                                        <a:latin typeface="Cambria Math" panose="02040503050406030204" pitchFamily="18" charset="0"/>
                                      </a:rPr>
                                      <m:t>𝑐</m:t>
                                    </m:r>
                                  </m:e>
                                </m:acc>
                                <m:f>
                                  <m:fPr>
                                    <m:ctrlPr>
                                      <a:rPr lang="en-US" i="1">
                                        <a:solidFill>
                                          <a:srgbClr val="E7F1FA"/>
                                        </a:solidFill>
                                        <a:latin typeface="Cambria Math" panose="02040503050406030204" pitchFamily="18" charset="0"/>
                                      </a:rPr>
                                    </m:ctrlPr>
                                  </m:fPr>
                                  <m:num>
                                    <m:r>
                                      <a:rPr lang="en-US" i="1">
                                        <a:solidFill>
                                          <a:srgbClr val="E7F1FA"/>
                                        </a:solidFill>
                                        <a:latin typeface="Cambria Math" panose="02040503050406030204" pitchFamily="18" charset="0"/>
                                      </a:rPr>
                                      <m:t>𝑣</m:t>
                                    </m:r>
                                  </m:num>
                                  <m:den>
                                    <m:sSub>
                                      <m:sSubPr>
                                        <m:ctrlPr>
                                          <a:rPr lang="en-US" i="1">
                                            <a:solidFill>
                                              <a:srgbClr val="E7F1FA"/>
                                            </a:solidFill>
                                            <a:latin typeface="Cambria Math" panose="02040503050406030204" pitchFamily="18" charset="0"/>
                                          </a:rPr>
                                        </m:ctrlPr>
                                      </m:sSubPr>
                                      <m:e>
                                        <m:r>
                                          <a:rPr lang="en-US" i="1">
                                            <a:solidFill>
                                              <a:srgbClr val="E7F1FA"/>
                                            </a:solidFill>
                                            <a:latin typeface="Cambria Math" panose="02040503050406030204" pitchFamily="18" charset="0"/>
                                          </a:rPr>
                                          <m:t>𝐿</m:t>
                                        </m:r>
                                      </m:e>
                                      <m:sub>
                                        <m:r>
                                          <a:rPr lang="en-US" i="1">
                                            <a:solidFill>
                                              <a:srgbClr val="E7F1FA"/>
                                            </a:solidFill>
                                            <a:latin typeface="Cambria Math" panose="02040503050406030204" pitchFamily="18" charset="0"/>
                                          </a:rPr>
                                          <m:t>𝑐</m:t>
                                        </m:r>
                                      </m:sub>
                                    </m:sSub>
                                  </m:den>
                                </m:f>
                                <m:f>
                                  <m:fPr>
                                    <m:ctrlPr>
                                      <a:rPr lang="en-US" i="1">
                                        <a:solidFill>
                                          <a:srgbClr val="E7F1FA"/>
                                        </a:solidFill>
                                        <a:latin typeface="Cambria Math" panose="02040503050406030204" pitchFamily="18" charset="0"/>
                                      </a:rPr>
                                    </m:ctrlPr>
                                  </m:fPr>
                                  <m:num>
                                    <m:r>
                                      <a:rPr lang="en-US" i="1">
                                        <a:solidFill>
                                          <a:srgbClr val="E7F1FA"/>
                                        </a:solidFill>
                                        <a:latin typeface="Cambria Math" panose="02040503050406030204" pitchFamily="18" charset="0"/>
                                      </a:rPr>
                                      <m:t>𝑊</m:t>
                                    </m:r>
                                  </m:num>
                                  <m:den>
                                    <m:sSup>
                                      <m:sSupPr>
                                        <m:ctrlPr>
                                          <a:rPr lang="en-US" i="1">
                                            <a:solidFill>
                                              <a:srgbClr val="E7F1FA"/>
                                            </a:solidFill>
                                            <a:latin typeface="Cambria Math" panose="02040503050406030204" pitchFamily="18" charset="0"/>
                                          </a:rPr>
                                        </m:ctrlPr>
                                      </m:sSupPr>
                                      <m:e>
                                        <m:r>
                                          <a:rPr lang="en-US" i="1">
                                            <a:solidFill>
                                              <a:srgbClr val="E7F1FA"/>
                                            </a:solidFill>
                                            <a:latin typeface="Cambria Math" panose="02040503050406030204" pitchFamily="18" charset="0"/>
                                          </a:rPr>
                                          <m:t>𝐹</m:t>
                                        </m:r>
                                      </m:e>
                                      <m:sup>
                                        <m:r>
                                          <a:rPr lang="en-US" i="1">
                                            <a:solidFill>
                                              <a:srgbClr val="E7F1FA"/>
                                            </a:solidFill>
                                            <a:latin typeface="Cambria Math" panose="02040503050406030204" pitchFamily="18" charset="0"/>
                                          </a:rPr>
                                          <m:t>′</m:t>
                                        </m:r>
                                      </m:sup>
                                    </m:sSup>
                                    <m:r>
                                      <a:rPr lang="en-US" b="0" i="1" smtClean="0">
                                        <a:solidFill>
                                          <a:srgbClr val="E7F1FA"/>
                                        </a:solidFill>
                                        <a:latin typeface="Cambria Math" panose="02040503050406030204" pitchFamily="18" charset="0"/>
                                      </a:rPr>
                                      <m:t>+</m:t>
                                    </m:r>
                                    <m:r>
                                      <a:rPr lang="en-US" i="1">
                                        <a:solidFill>
                                          <a:srgbClr val="E7F1FA"/>
                                        </a:solidFill>
                                        <a:latin typeface="Cambria Math" panose="02040503050406030204" pitchFamily="18" charset="0"/>
                                      </a:rPr>
                                      <m:t>2</m:t>
                                    </m:r>
                                    <m:sSup>
                                      <m:sSupPr>
                                        <m:ctrlPr>
                                          <a:rPr lang="en-US" i="1">
                                            <a:solidFill>
                                              <a:srgbClr val="E7F1FA"/>
                                            </a:solidFill>
                                            <a:latin typeface="Cambria Math" panose="02040503050406030204" pitchFamily="18" charset="0"/>
                                          </a:rPr>
                                        </m:ctrlPr>
                                      </m:sSupPr>
                                      <m:e>
                                        <m:r>
                                          <a:rPr lang="en-US" i="1">
                                            <a:solidFill>
                                              <a:srgbClr val="E7F1FA"/>
                                            </a:solidFill>
                                            <a:latin typeface="Cambria Math" panose="02040503050406030204" pitchFamily="18" charset="0"/>
                                          </a:rPr>
                                          <m:t>𝑄</m:t>
                                        </m:r>
                                      </m:e>
                                      <m:sup>
                                        <m:r>
                                          <a:rPr lang="en-US" i="1">
                                            <a:solidFill>
                                              <a:srgbClr val="E7F1FA"/>
                                            </a:solidFill>
                                            <a:latin typeface="Cambria Math" panose="02040503050406030204" pitchFamily="18" charset="0"/>
                                          </a:rPr>
                                          <m:t>2</m:t>
                                        </m:r>
                                      </m:sup>
                                    </m:sSup>
                                    <m:r>
                                      <a:rPr lang="en-US" i="1">
                                        <a:solidFill>
                                          <a:srgbClr val="E7F1FA"/>
                                        </a:solidFill>
                                        <a:latin typeface="Cambria Math" panose="02040503050406030204" pitchFamily="18" charset="0"/>
                                      </a:rPr>
                                      <m:t>𝐹</m:t>
                                    </m:r>
                                    <m:r>
                                      <a:rPr lang="en-US" i="1">
                                        <a:solidFill>
                                          <a:srgbClr val="E7F1FA"/>
                                        </a:solidFill>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i="1" smtClean="0">
                                    <a:latin typeface="Cambria Math" panose="02040503050406030204" pitchFamily="18" charset="0"/>
                                  </a:rPr>
                                  <m:t>+</m:t>
                                </m:r>
                                <m:r>
                                  <a:rPr lang="en-US" b="0" i="1" smtClean="0">
                                    <a:solidFill>
                                      <a:srgbClr val="CCE3F5"/>
                                    </a:solidFill>
                                    <a:latin typeface="Cambria Math" panose="02040503050406030204" pitchFamily="18" charset="0"/>
                                  </a:rPr>
                                  <m:t>𝑔</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𝑐</m:t>
                                        </m:r>
                                      </m:e>
                                    </m:acc>
                                  </m:num>
                                  <m:den>
                                    <m:r>
                                      <a:rPr lang="en-US" i="1">
                                        <a:latin typeface="Cambria Math" panose="02040503050406030204" pitchFamily="18" charset="0"/>
                                      </a:rPr>
                                      <m:t>2</m:t>
                                    </m:r>
                                    <m:r>
                                      <a:rPr lang="en-US" b="0" i="1" smtClean="0">
                                        <a:latin typeface="Cambria Math" panose="02040503050406030204" pitchFamily="18" charset="0"/>
                                      </a:rPr>
                                      <m:t>𝑊</m:t>
                                    </m:r>
                                  </m:den>
                                </m:f>
                                <m:r>
                                  <a:rPr lang="en-US" i="1">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13" name="Table 12">
                <a:extLst>
                  <a:ext uri="{FF2B5EF4-FFF2-40B4-BE49-F238E27FC236}">
                    <a16:creationId xmlns:a16="http://schemas.microsoft.com/office/drawing/2014/main" id="{52CA81BC-703C-C1C9-7D2D-3ECFC21D55CE}"/>
                  </a:ext>
                </a:extLst>
              </p:cNvPr>
              <p:cNvGraphicFramePr>
                <a:graphicFrameLocks noGrp="1"/>
              </p:cNvGraphicFramePr>
              <p:nvPr/>
            </p:nvGraphicFramePr>
            <p:xfrm>
              <a:off x="480000" y="10326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endParaRPr lang="en-US"/>
                        </a:p>
                      </a:txBody>
                      <a:tcPr anchor="ctr">
                        <a:blipFill>
                          <a:blip r:embed="rId3"/>
                          <a:stretch>
                            <a:fillRect l="-29021" t="-48529" r="-280" b="-401471"/>
                          </a:stretch>
                        </a:blipFill>
                      </a:tcP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endParaRPr lang="en-US"/>
                        </a:p>
                      </a:txBody>
                      <a:tcPr anchor="ctr">
                        <a:blipFill>
                          <a:blip r:embed="rId3"/>
                          <a:stretch>
                            <a:fillRect l="-29021" t="-148529" r="-280" b="-301471"/>
                          </a:stretch>
                        </a:blipFill>
                      </a:tcP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endParaRPr lang="en-US"/>
                        </a:p>
                      </a:txBody>
                      <a:tcPr anchor="ctr">
                        <a:blipFill>
                          <a:blip r:embed="rId3"/>
                          <a:stretch>
                            <a:fillRect l="-29021" t="-248529" r="-280" b="-201471"/>
                          </a:stretch>
                        </a:blipFill>
                      </a:tcP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endParaRPr lang="en-US"/>
                        </a:p>
                      </a:txBody>
                      <a:tcPr anchor="ctr">
                        <a:blipFill>
                          <a:blip r:embed="rId3"/>
                          <a:stretch>
                            <a:fillRect l="-29021" t="-348529" r="-280" b="-101471"/>
                          </a:stretch>
                        </a:blipFill>
                      </a:tcP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endParaRPr lang="en-US"/>
                        </a:p>
                      </a:txBody>
                      <a:tcPr anchor="ctr">
                        <a:blipFill>
                          <a:blip r:embed="rId3"/>
                          <a:stretch>
                            <a:fillRect l="-29021" t="-448529" r="-280" b="-1471"/>
                          </a:stretch>
                        </a:blipFill>
                      </a:tcPr>
                    </a:tc>
                    <a:extLst>
                      <a:ext uri="{0D108BD9-81ED-4DB2-BD59-A6C34878D82A}">
                        <a16:rowId xmlns:a16="http://schemas.microsoft.com/office/drawing/2014/main" val="196866132"/>
                      </a:ext>
                    </a:extLst>
                  </a:tr>
                </a:tbl>
              </a:graphicData>
            </a:graphic>
          </p:graphicFrame>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707CEF8-9823-B1C8-15EF-B188EF738E3B}"/>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16" name="TextBox 15">
                <a:extLst>
                  <a:ext uri="{FF2B5EF4-FFF2-40B4-BE49-F238E27FC236}">
                    <a16:creationId xmlns:a16="http://schemas.microsoft.com/office/drawing/2014/main" id="{D707CEF8-9823-B1C8-15EF-B188EF738E3B}"/>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4"/>
                <a:stretch>
                  <a:fillRect/>
                </a:stretch>
              </a:blipFill>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75F22DE1-1751-E592-50C9-0D63B4FF78FF}"/>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10</a:t>
            </a:fld>
            <a:endParaRPr lang="en-US" dirty="0"/>
          </a:p>
        </p:txBody>
      </p:sp>
    </p:spTree>
    <p:extLst>
      <p:ext uri="{BB962C8B-B14F-4D97-AF65-F5344CB8AC3E}">
        <p14:creationId xmlns:p14="http://schemas.microsoft.com/office/powerpoint/2010/main" val="885375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err="1"/>
              <a:t>Generalised</a:t>
            </a:r>
            <a:r>
              <a:rPr lang="en-US" dirty="0"/>
              <a:t> VOS model</a:t>
            </a:r>
            <a:endParaRPr lang="en-GB" dirty="0"/>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extLst>
                  <p:ext uri="{D42A27DB-BD31-4B8C-83A1-F6EECF244321}">
                    <p14:modId xmlns:p14="http://schemas.microsoft.com/office/powerpoint/2010/main" val="520212753"/>
                  </p:ext>
                </p:extLst>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 </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r>
                                  <a:rPr lang="en-US" b="0" i="1" smtClean="0">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−1)</m:t>
                                </m:r>
                                <m:r>
                                  <a:rPr lang="en-US" i="1">
                                    <a:latin typeface="Cambria Math" panose="02040503050406030204" pitchFamily="18" charset="0"/>
                                  </a:rPr>
                                  <m:t>𝜌</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𝑊</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latin typeface="Cambria Math" panose="02040503050406030204" pitchFamily="18" charset="0"/>
                                  </a:rPr>
                                  <m:t>+(</m:t>
                                </m:r>
                                <m:r>
                                  <a:rPr lang="en-US" i="1" smtClean="0">
                                    <a:latin typeface="Cambria Math" panose="02040503050406030204" pitchFamily="18" charset="0"/>
                                  </a:rPr>
                                  <m:t>𝑔</m:t>
                                </m:r>
                                <m:r>
                                  <a:rPr lang="en-US" i="1" smtClean="0">
                                    <a:latin typeface="Cambria Math" panose="02040503050406030204" pitchFamily="18" charset="0"/>
                                  </a:rPr>
                                  <m:t>−1)(1−</m:t>
                                </m:r>
                                <m:r>
                                  <a:rPr lang="en-US" i="1" smtClean="0">
                                    <a:latin typeface="Cambria Math" panose="02040503050406030204" pitchFamily="18" charset="0"/>
                                  </a:rPr>
                                  <m:t>𝜌</m:t>
                                </m:r>
                                <m:r>
                                  <a:rPr lang="en-US" b="0" i="1" smtClean="0">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i="1">
                                        <a:latin typeface="Cambria Math" panose="02040503050406030204" pitchFamily="18" charset="0"/>
                                      </a:rPr>
                                    </m:ctrlPr>
                                  </m:fPr>
                                  <m:num>
                                    <m:r>
                                      <a:rPr lang="en-US" i="1">
                                        <a:latin typeface="Cambria Math" panose="02040503050406030204" pitchFamily="18" charset="0"/>
                                      </a:rPr>
                                      <m:t>𝑣</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den>
                                </m:f>
                                <m:f>
                                  <m:fPr>
                                    <m:ctrlPr>
                                      <a:rPr lang="en-US" i="1">
                                        <a:latin typeface="Cambria Math" panose="02040503050406030204" pitchFamily="18" charset="0"/>
                                      </a:rPr>
                                    </m:ctrlPr>
                                  </m:fPr>
                                  <m:num>
                                    <m:r>
                                      <a:rPr lang="en-US" i="1">
                                        <a:latin typeface="Cambria Math" panose="02040503050406030204" pitchFamily="18" charset="0"/>
                                      </a:rPr>
                                      <m:t>𝑊</m:t>
                                    </m:r>
                                  </m:num>
                                  <m:den>
                                    <m:sSup>
                                      <m:sSupPr>
                                        <m:ctrlPr>
                                          <a:rPr lang="en-US" i="1">
                                            <a:latin typeface="Cambria Math" panose="02040503050406030204" pitchFamily="18" charset="0"/>
                                          </a:rPr>
                                        </m:ctrlPr>
                                      </m:sSupPr>
                                      <m:e>
                                        <m:r>
                                          <a:rPr lang="en-US" i="1">
                                            <a:latin typeface="Cambria Math" panose="02040503050406030204" pitchFamily="18" charset="0"/>
                                          </a:rPr>
                                          <m:t>𝐹</m:t>
                                        </m:r>
                                      </m:e>
                                      <m:sup>
                                        <m:r>
                                          <a:rPr lang="en-US" i="1">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r>
                                      <a:rPr lang="en-US" i="1">
                                        <a:latin typeface="Cambria Math" panose="02040503050406030204" pitchFamily="18" charset="0"/>
                                      </a:rPr>
                                      <m:t>𝐹</m:t>
                                    </m:r>
                                    <m:r>
                                      <a:rPr lang="en-US" i="1">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i="1" smtClean="0">
                                    <a:latin typeface="Cambria Math" panose="02040503050406030204" pitchFamily="18" charset="0"/>
                                  </a:rPr>
                                  <m:t>+</m:t>
                                </m:r>
                                <m:r>
                                  <a:rPr lang="en-US" b="0" i="1" smtClean="0">
                                    <a:latin typeface="Cambria Math" panose="02040503050406030204" pitchFamily="18" charset="0"/>
                                  </a:rPr>
                                  <m:t>𝑔</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𝑐</m:t>
                                        </m:r>
                                      </m:e>
                                    </m:acc>
                                  </m:num>
                                  <m:den>
                                    <m:r>
                                      <a:rPr lang="en-US" i="1">
                                        <a:latin typeface="Cambria Math" panose="02040503050406030204" pitchFamily="18" charset="0"/>
                                      </a:rPr>
                                      <m:t>2</m:t>
                                    </m:r>
                                    <m:r>
                                      <a:rPr lang="en-US" b="0" i="1" smtClean="0">
                                        <a:latin typeface="Cambria Math" panose="02040503050406030204" pitchFamily="18" charset="0"/>
                                      </a:rPr>
                                      <m:t>𝑊</m:t>
                                    </m:r>
                                  </m:den>
                                </m:f>
                                <m:r>
                                  <a:rPr lang="en-US" i="1">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extLst>
                  <p:ext uri="{D42A27DB-BD31-4B8C-83A1-F6EECF244321}">
                    <p14:modId xmlns:p14="http://schemas.microsoft.com/office/powerpoint/2010/main" val="520212753"/>
                  </p:ext>
                </p:extLst>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 </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endParaRPr lang="en-US"/>
                        </a:p>
                      </a:txBody>
                      <a:tcPr anchor="ctr">
                        <a:blipFill>
                          <a:blip r:embed="rId3"/>
                          <a:stretch>
                            <a:fillRect l="-29021" t="-48529" r="-280" b="-402206"/>
                          </a:stretch>
                        </a:blipFill>
                      </a:tcP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endParaRPr lang="en-US"/>
                        </a:p>
                      </a:txBody>
                      <a:tcPr anchor="ctr">
                        <a:blipFill>
                          <a:blip r:embed="rId3"/>
                          <a:stretch>
                            <a:fillRect l="-29021" t="-148529" r="-280" b="-302206"/>
                          </a:stretch>
                        </a:blipFill>
                      </a:tcP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endParaRPr lang="en-US"/>
                        </a:p>
                      </a:txBody>
                      <a:tcPr anchor="ctr">
                        <a:blipFill>
                          <a:blip r:embed="rId3"/>
                          <a:stretch>
                            <a:fillRect l="-29021" t="-248529" r="-280" b="-202206"/>
                          </a:stretch>
                        </a:blipFill>
                      </a:tcP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endParaRPr lang="en-US"/>
                        </a:p>
                      </a:txBody>
                      <a:tcPr anchor="ctr">
                        <a:blipFill>
                          <a:blip r:embed="rId3"/>
                          <a:stretch>
                            <a:fillRect l="-29021" t="-348529" r="-280" b="-102206"/>
                          </a:stretch>
                        </a:blipFill>
                      </a:tcP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endParaRPr lang="en-US"/>
                        </a:p>
                      </a:txBody>
                      <a:tcPr anchor="ctr">
                        <a:blipFill>
                          <a:blip r:embed="rId3"/>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12" name="TextBox 11">
            <a:extLst>
              <a:ext uri="{FF2B5EF4-FFF2-40B4-BE49-F238E27FC236}">
                <a16:creationId xmlns:a16="http://schemas.microsoft.com/office/drawing/2014/main" id="{5DF8C51C-09B2-6574-1119-AC419609D8FD}"/>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46FD98C-F013-BB20-E7DF-60508920BECA}"/>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2" name="TextBox 1">
                <a:extLst>
                  <a:ext uri="{FF2B5EF4-FFF2-40B4-BE49-F238E27FC236}">
                    <a16:creationId xmlns:a16="http://schemas.microsoft.com/office/drawing/2014/main" id="{F46FD98C-F013-BB20-E7DF-60508920BECA}"/>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4"/>
                <a:stretch>
                  <a:fillRect/>
                </a:stretch>
              </a:blipFill>
            </p:spPr>
            <p:txBody>
              <a:bodyPr/>
              <a:lstStyle/>
              <a:p>
                <a:r>
                  <a:rPr lang="en-GB">
                    <a:noFill/>
                  </a:rPr>
                  <a:t> </a:t>
                </a:r>
              </a:p>
            </p:txBody>
          </p:sp>
        </mc:Fallback>
      </mc:AlternateContent>
      <p:sp>
        <p:nvSpPr>
          <p:cNvPr id="4" name="Slide Number Placeholder 1">
            <a:extLst>
              <a:ext uri="{FF2B5EF4-FFF2-40B4-BE49-F238E27FC236}">
                <a16:creationId xmlns:a16="http://schemas.microsoft.com/office/drawing/2014/main" id="{D23DF0D8-1ECE-86C9-9359-B15D0EE22031}"/>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11</a:t>
            </a:fld>
            <a:endParaRPr lang="en-US" dirty="0"/>
          </a:p>
        </p:txBody>
      </p:sp>
    </p:spTree>
    <p:extLst>
      <p:ext uri="{BB962C8B-B14F-4D97-AF65-F5344CB8AC3E}">
        <p14:creationId xmlns:p14="http://schemas.microsoft.com/office/powerpoint/2010/main" val="2988656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extLst>
                  <p:ext uri="{D42A27DB-BD31-4B8C-83A1-F6EECF244321}">
                    <p14:modId xmlns:p14="http://schemas.microsoft.com/office/powerpoint/2010/main" val="2418288"/>
                  </p:ext>
                </p:extLst>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𝜀</m:t>
                                </m:r>
                                <m:r>
                                  <a:rPr lang="en-US" b="0" i="1" smtClean="0">
                                    <a:latin typeface="Cambria Math" panose="02040503050406030204" pitchFamily="18" charset="0"/>
                                  </a:rPr>
                                  <m:t>=</m:t>
                                </m:r>
                                <m:r>
                                  <a:rPr lang="en-US" b="0" i="1" smtClean="0">
                                    <a:latin typeface="Cambria Math" panose="02040503050406030204" pitchFamily="18" charset="0"/>
                                  </a:rPr>
                                  <m:t>𝜆</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r>
                                      <a:rPr lang="en-US" b="0" i="1" smtClean="0">
                                        <a:latin typeface="Cambria Math" panose="02040503050406030204" pitchFamily="18" charset="0"/>
                                      </a:rPr>
                                      <m:t>𝛽</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oMath>
                            </m:oMathPara>
                          </a14:m>
                          <a:endParaRPr lang="en-GB" dirty="0"/>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𝐶</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1+2</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−2</m:t>
                                    </m:r>
                                    <m:r>
                                      <a:rPr lang="en-US" b="0" i="1" smtClean="0">
                                        <a:latin typeface="Cambria Math" panose="02040503050406030204" pitchFamily="18" charset="0"/>
                                      </a:rPr>
                                      <m:t>𝜆</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𝛾</m:t>
                                </m:r>
                                <m:r>
                                  <a:rPr lang="en-US" b="0" i="1" smtClean="0">
                                    <a:latin typeface="Cambria Math" panose="02040503050406030204" pitchFamily="18" charset="0"/>
                                  </a:rPr>
                                  <m:t>=2</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𝜌</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𝜉</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𝑔</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r>
                                      <a:rPr lang="en-US" b="0" i="1" smtClean="0">
                                        <a:latin typeface="Cambria Math" panose="02040503050406030204" pitchFamily="18" charset="0"/>
                                      </a:rPr>
                                      <m:t>−2</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𝛾</m:t>
                                    </m:r>
                                  </m:sup>
                                </m:sSup>
                              </m:oMath>
                            </m:oMathPara>
                          </a14:m>
                          <a:endParaRPr lang="en-GB" dirty="0"/>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𝛿</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r>
                                      <a:rPr lang="en-US" b="0" i="1" smtClean="0">
                                        <a:latin typeface="Cambria Math" panose="02040503050406030204" pitchFamily="18" charset="0"/>
                                      </a:rPr>
                                      <m:t>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𝜌</m:t>
                                    </m:r>
                                  </m:e>
                                </m:d>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𝜉</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𝑔</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r>
                                      <a:rPr lang="en-US" b="0" i="1" smtClean="0">
                                        <a:latin typeface="Cambria Math" panose="02040503050406030204" pitchFamily="18" charset="0"/>
                                      </a:rPr>
                                      <m:t>−2</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𝛿</m:t>
                                    </m:r>
                                  </m:sup>
                                </m:sSup>
                              </m:oMath>
                            </m:oMathPara>
                          </a14:m>
                          <a:endParaRPr lang="en-GB" dirty="0"/>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𝜆</m:t>
                                </m:r>
                                <m:d>
                                  <m:dPr>
                                    <m:ctrlPr>
                                      <a:rPr lang="en-US" b="0" i="1" smtClean="0">
                                        <a:latin typeface="Cambria Math" panose="02040503050406030204" pitchFamily="18" charset="0"/>
                                      </a:rPr>
                                    </m:ctrlPr>
                                  </m:dPr>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r>
                                          <a:rPr lang="en-US" b="0" i="1" smtClean="0">
                                            <a:latin typeface="Cambria Math" panose="02040503050406030204" pitchFamily="18" charset="0"/>
                                          </a:rPr>
                                          <m:t>𝛽</m:t>
                                        </m:r>
                                      </m:sup>
                                    </m:sSup>
                                    <m:r>
                                      <a:rPr lang="en-US" b="0" i="1" smtClean="0">
                                        <a:latin typeface="Cambria Math" panose="02040503050406030204" pitchFamily="18" charset="0"/>
                                      </a:rPr>
                                      <m:t>−</m:t>
                                    </m:r>
                                    <m:r>
                                      <a:rPr lang="en-US" b="0" i="1" smtClean="0">
                                        <a:latin typeface="Cambria Math" panose="02040503050406030204" pitchFamily="18" charset="0"/>
                                      </a:rPr>
                                      <m:t>𝐶𝐾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m:t>
                                </m:r>
                                <m:r>
                                  <a:rPr lang="en-US" b="0" i="1" smtClean="0">
                                    <a:latin typeface="Cambria Math" panose="02040503050406030204" pitchFamily="18" charset="0"/>
                                  </a:rPr>
                                  <m:t>𝑔</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extLst>
                  <p:ext uri="{D42A27DB-BD31-4B8C-83A1-F6EECF244321}">
                    <p14:modId xmlns:p14="http://schemas.microsoft.com/office/powerpoint/2010/main" val="2418288"/>
                  </p:ext>
                </p:extLst>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3"/>
                          <a:stretch>
                            <a:fillRect l="-242" t="-48529" r="-346377" b="-402206"/>
                          </a:stretch>
                        </a:blipFill>
                      </a:tcPr>
                    </a:tc>
                    <a:tc>
                      <a:txBody>
                        <a:bodyPr/>
                        <a:lstStyle/>
                        <a:p>
                          <a:endParaRPr lang="en-US"/>
                        </a:p>
                      </a:txBody>
                      <a:tcPr anchor="ctr">
                        <a:blipFill>
                          <a:blip r:embed="rId3"/>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3"/>
                          <a:stretch>
                            <a:fillRect l="-242" t="-148529" r="-346377" b="-302206"/>
                          </a:stretch>
                        </a:blipFill>
                      </a:tcPr>
                    </a:tc>
                    <a:tc>
                      <a:txBody>
                        <a:bodyPr/>
                        <a:lstStyle/>
                        <a:p>
                          <a:endParaRPr lang="en-US"/>
                        </a:p>
                      </a:txBody>
                      <a:tcPr anchor="ctr">
                        <a:blipFill>
                          <a:blip r:embed="rId3"/>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3"/>
                          <a:stretch>
                            <a:fillRect l="-242" t="-248529" r="-346377" b="-202206"/>
                          </a:stretch>
                        </a:blipFill>
                      </a:tcPr>
                    </a:tc>
                    <a:tc>
                      <a:txBody>
                        <a:bodyPr/>
                        <a:lstStyle/>
                        <a:p>
                          <a:endParaRPr lang="en-US"/>
                        </a:p>
                      </a:txBody>
                      <a:tcPr anchor="ctr">
                        <a:blipFill>
                          <a:blip r:embed="rId3"/>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3"/>
                          <a:stretch>
                            <a:fillRect l="-242" t="-348529" r="-346377" b="-102206"/>
                          </a:stretch>
                        </a:blipFill>
                      </a:tcPr>
                    </a:tc>
                    <a:tc>
                      <a:txBody>
                        <a:bodyPr/>
                        <a:lstStyle/>
                        <a:p>
                          <a:endParaRPr lang="en-US"/>
                        </a:p>
                      </a:txBody>
                      <a:tcPr anchor="ctr">
                        <a:blipFill>
                          <a:blip r:embed="rId3"/>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3"/>
                          <a:stretch>
                            <a:fillRect l="-242" t="-448529" r="-346377" b="-2206"/>
                          </a:stretch>
                        </a:blipFill>
                      </a:tcPr>
                    </a:tc>
                    <a:tc>
                      <a:txBody>
                        <a:bodyPr/>
                        <a:lstStyle/>
                        <a:p>
                          <a:endParaRPr lang="en-US"/>
                        </a:p>
                      </a:txBody>
                      <a:tcPr anchor="ctr">
                        <a:blipFill>
                          <a:blip r:embed="rId3"/>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3CFC185E-A644-3D6C-10C0-8787C864E92B}"/>
                  </a:ext>
                </a:extLst>
              </p:cNvPr>
              <p:cNvGraphicFramePr>
                <a:graphicFrameLocks noGrp="1"/>
              </p:cNvGraphicFramePr>
              <p:nvPr>
                <p:extLst>
                  <p:ext uri="{D42A27DB-BD31-4B8C-83A1-F6EECF244321}">
                    <p14:modId xmlns:p14="http://schemas.microsoft.com/office/powerpoint/2010/main" val="2782744156"/>
                  </p:ext>
                </p:extLst>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r>
                                  <a:rPr lang="en-US" b="0" i="1" smtClean="0">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−1)</m:t>
                                </m:r>
                                <m:r>
                                  <a:rPr lang="en-US" i="1">
                                    <a:latin typeface="Cambria Math" panose="02040503050406030204" pitchFamily="18" charset="0"/>
                                  </a:rPr>
                                  <m:t>𝜌</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𝑊</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latin typeface="Cambria Math" panose="02040503050406030204" pitchFamily="18" charset="0"/>
                                  </a:rPr>
                                  <m:t>+(</m:t>
                                </m:r>
                                <m:r>
                                  <a:rPr lang="en-US" i="1" smtClean="0">
                                    <a:latin typeface="Cambria Math" panose="02040503050406030204" pitchFamily="18" charset="0"/>
                                  </a:rPr>
                                  <m:t>𝑔</m:t>
                                </m:r>
                                <m:r>
                                  <a:rPr lang="en-US" i="1" smtClean="0">
                                    <a:latin typeface="Cambria Math" panose="02040503050406030204" pitchFamily="18" charset="0"/>
                                  </a:rPr>
                                  <m:t>−1)(1−</m:t>
                                </m:r>
                                <m:r>
                                  <a:rPr lang="en-US" i="1" smtClean="0">
                                    <a:latin typeface="Cambria Math" panose="02040503050406030204" pitchFamily="18" charset="0"/>
                                  </a:rPr>
                                  <m:t>𝜌</m:t>
                                </m:r>
                                <m:r>
                                  <a:rPr lang="en-US" b="0" i="1" smtClean="0">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i="1">
                                        <a:latin typeface="Cambria Math" panose="02040503050406030204" pitchFamily="18" charset="0"/>
                                      </a:rPr>
                                    </m:ctrlPr>
                                  </m:fPr>
                                  <m:num>
                                    <m:r>
                                      <a:rPr lang="en-US" i="1">
                                        <a:latin typeface="Cambria Math" panose="02040503050406030204" pitchFamily="18" charset="0"/>
                                      </a:rPr>
                                      <m:t>𝑣</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den>
                                </m:f>
                                <m:f>
                                  <m:fPr>
                                    <m:ctrlPr>
                                      <a:rPr lang="en-US" i="1">
                                        <a:latin typeface="Cambria Math" panose="02040503050406030204" pitchFamily="18" charset="0"/>
                                      </a:rPr>
                                    </m:ctrlPr>
                                  </m:fPr>
                                  <m:num>
                                    <m:r>
                                      <a:rPr lang="en-US" i="1">
                                        <a:latin typeface="Cambria Math" panose="02040503050406030204" pitchFamily="18" charset="0"/>
                                      </a:rPr>
                                      <m:t>𝑊</m:t>
                                    </m:r>
                                  </m:num>
                                  <m:den>
                                    <m:sSup>
                                      <m:sSupPr>
                                        <m:ctrlPr>
                                          <a:rPr lang="en-US" i="1">
                                            <a:latin typeface="Cambria Math" panose="02040503050406030204" pitchFamily="18" charset="0"/>
                                          </a:rPr>
                                        </m:ctrlPr>
                                      </m:sSupPr>
                                      <m:e>
                                        <m:r>
                                          <a:rPr lang="en-US" i="1">
                                            <a:latin typeface="Cambria Math" panose="02040503050406030204" pitchFamily="18" charset="0"/>
                                          </a:rPr>
                                          <m:t>𝐹</m:t>
                                        </m:r>
                                      </m:e>
                                      <m:sup>
                                        <m:r>
                                          <a:rPr lang="en-US" i="1">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r>
                                      <a:rPr lang="en-US" i="1">
                                        <a:latin typeface="Cambria Math" panose="02040503050406030204" pitchFamily="18" charset="0"/>
                                      </a:rPr>
                                      <m:t>𝐹</m:t>
                                    </m:r>
                                    <m:r>
                                      <a:rPr lang="en-US" i="1">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i="1" smtClean="0">
                                    <a:latin typeface="Cambria Math" panose="02040503050406030204" pitchFamily="18" charset="0"/>
                                  </a:rPr>
                                  <m:t>+</m:t>
                                </m:r>
                                <m:r>
                                  <a:rPr lang="en-US" b="0" i="1" smtClean="0">
                                    <a:latin typeface="Cambria Math" panose="02040503050406030204" pitchFamily="18" charset="0"/>
                                  </a:rPr>
                                  <m:t>𝑔</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𝑐</m:t>
                                        </m:r>
                                      </m:e>
                                    </m:acc>
                                  </m:num>
                                  <m:den>
                                    <m:r>
                                      <a:rPr lang="en-US" i="1">
                                        <a:latin typeface="Cambria Math" panose="02040503050406030204" pitchFamily="18" charset="0"/>
                                      </a:rPr>
                                      <m:t>2</m:t>
                                    </m:r>
                                    <m:r>
                                      <a:rPr lang="en-US" b="0" i="1" smtClean="0">
                                        <a:latin typeface="Cambria Math" panose="02040503050406030204" pitchFamily="18" charset="0"/>
                                      </a:rPr>
                                      <m:t>𝑊</m:t>
                                    </m:r>
                                  </m:den>
                                </m:f>
                                <m:r>
                                  <a:rPr lang="en-US" i="1">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10" name="Table 9">
                <a:extLst>
                  <a:ext uri="{FF2B5EF4-FFF2-40B4-BE49-F238E27FC236}">
                    <a16:creationId xmlns:a16="http://schemas.microsoft.com/office/drawing/2014/main" id="{3CFC185E-A644-3D6C-10C0-8787C864E92B}"/>
                  </a:ext>
                </a:extLst>
              </p:cNvPr>
              <p:cNvGraphicFramePr>
                <a:graphicFrameLocks noGrp="1"/>
              </p:cNvGraphicFramePr>
              <p:nvPr>
                <p:extLst>
                  <p:ext uri="{D42A27DB-BD31-4B8C-83A1-F6EECF244321}">
                    <p14:modId xmlns:p14="http://schemas.microsoft.com/office/powerpoint/2010/main" val="2782744156"/>
                  </p:ext>
                </p:extLst>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4"/>
                          <a:stretch>
                            <a:fillRect l="-242" t="-48529" r="-346377" b="-402206"/>
                          </a:stretch>
                        </a:blipFill>
                      </a:tcPr>
                    </a:tc>
                    <a:tc>
                      <a:txBody>
                        <a:bodyPr/>
                        <a:lstStyle/>
                        <a:p>
                          <a:endParaRPr lang="en-US"/>
                        </a:p>
                      </a:txBody>
                      <a:tcPr anchor="ctr">
                        <a:blipFill>
                          <a:blip r:embed="rId4"/>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4"/>
                          <a:stretch>
                            <a:fillRect l="-242" t="-148529" r="-346377" b="-302206"/>
                          </a:stretch>
                        </a:blipFill>
                      </a:tcPr>
                    </a:tc>
                    <a:tc>
                      <a:txBody>
                        <a:bodyPr/>
                        <a:lstStyle/>
                        <a:p>
                          <a:endParaRPr lang="en-US"/>
                        </a:p>
                      </a:txBody>
                      <a:tcPr anchor="ctr">
                        <a:blipFill>
                          <a:blip r:embed="rId4"/>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4"/>
                          <a:stretch>
                            <a:fillRect l="-242" t="-248529" r="-346377" b="-202206"/>
                          </a:stretch>
                        </a:blipFill>
                      </a:tcPr>
                    </a:tc>
                    <a:tc>
                      <a:txBody>
                        <a:bodyPr/>
                        <a:lstStyle/>
                        <a:p>
                          <a:endParaRPr lang="en-US"/>
                        </a:p>
                      </a:txBody>
                      <a:tcPr anchor="ctr">
                        <a:blipFill>
                          <a:blip r:embed="rId4"/>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4"/>
                          <a:stretch>
                            <a:fillRect l="-242" t="-348529" r="-346377" b="-102206"/>
                          </a:stretch>
                        </a:blipFill>
                      </a:tcPr>
                    </a:tc>
                    <a:tc>
                      <a:txBody>
                        <a:bodyPr/>
                        <a:lstStyle/>
                        <a:p>
                          <a:endParaRPr lang="en-US"/>
                        </a:p>
                      </a:txBody>
                      <a:tcPr anchor="ctr">
                        <a:blipFill>
                          <a:blip r:embed="rId4"/>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4"/>
                          <a:stretch>
                            <a:fillRect l="-242" t="-448529" r="-346377" b="-2206"/>
                          </a:stretch>
                        </a:blipFill>
                      </a:tcPr>
                    </a:tc>
                    <a:tc>
                      <a:txBody>
                        <a:bodyPr/>
                        <a:lstStyle/>
                        <a:p>
                          <a:endParaRPr lang="en-US"/>
                        </a:p>
                      </a:txBody>
                      <a:tcPr anchor="ctr">
                        <a:blipFill>
                          <a:blip r:embed="rId4"/>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err="1"/>
              <a:t>Generalised</a:t>
            </a:r>
            <a:r>
              <a:rPr lang="en-US" dirty="0"/>
              <a:t> VOS model</a:t>
            </a:r>
            <a:endParaRPr lang="en-GB" dirty="0"/>
          </a:p>
        </p:txBody>
      </p:sp>
      <p:sp>
        <p:nvSpPr>
          <p:cNvPr id="12" name="TextBox 11">
            <a:extLst>
              <a:ext uri="{FF2B5EF4-FFF2-40B4-BE49-F238E27FC236}">
                <a16:creationId xmlns:a16="http://schemas.microsoft.com/office/drawing/2014/main" id="{5DF8C51C-09B2-6574-1119-AC419609D8FD}"/>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23FB416-387F-90AD-09C7-57C804289419}"/>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2" name="TextBox 1">
                <a:extLst>
                  <a:ext uri="{FF2B5EF4-FFF2-40B4-BE49-F238E27FC236}">
                    <a16:creationId xmlns:a16="http://schemas.microsoft.com/office/drawing/2014/main" id="{C23FB416-387F-90AD-09C7-57C804289419}"/>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5"/>
                <a:stretch>
                  <a:fillRect/>
                </a:stretch>
              </a:blipFill>
            </p:spPr>
            <p:txBody>
              <a:bodyPr/>
              <a:lstStyle/>
              <a:p>
                <a:r>
                  <a:rPr lang="en-GB">
                    <a:noFill/>
                  </a:rPr>
                  <a:t> </a:t>
                </a:r>
              </a:p>
            </p:txBody>
          </p:sp>
        </mc:Fallback>
      </mc:AlternateContent>
      <p:sp>
        <p:nvSpPr>
          <p:cNvPr id="3" name="Slide Number Placeholder 1">
            <a:extLst>
              <a:ext uri="{FF2B5EF4-FFF2-40B4-BE49-F238E27FC236}">
                <a16:creationId xmlns:a16="http://schemas.microsoft.com/office/drawing/2014/main" id="{5F9EDBD2-C83F-832C-07E6-BCFD55DA5340}"/>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12</a:t>
            </a:fld>
            <a:endParaRPr lang="en-US" dirty="0"/>
          </a:p>
        </p:txBody>
      </p:sp>
    </p:spTree>
    <p:extLst>
      <p:ext uri="{BB962C8B-B14F-4D97-AF65-F5344CB8AC3E}">
        <p14:creationId xmlns:p14="http://schemas.microsoft.com/office/powerpoint/2010/main" val="1473438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3CFC185E-A644-3D6C-10C0-8787C864E92B}"/>
                  </a:ext>
                </a:extLst>
              </p:cNvPr>
              <p:cNvGraphicFramePr>
                <a:graphicFrameLocks noGrp="1"/>
              </p:cNvGraphicFramePr>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r>
                                  <a:rPr lang="en-US" b="0" i="1" smtClean="0">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−1)</m:t>
                                </m:r>
                                <m:r>
                                  <a:rPr lang="en-US" i="1">
                                    <a:latin typeface="Cambria Math" panose="02040503050406030204" pitchFamily="18" charset="0"/>
                                  </a:rPr>
                                  <m:t>𝜌</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𝑊</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latin typeface="Cambria Math" panose="02040503050406030204" pitchFamily="18" charset="0"/>
                                  </a:rPr>
                                  <m:t>+(</m:t>
                                </m:r>
                                <m:r>
                                  <a:rPr lang="en-US" i="1" smtClean="0">
                                    <a:latin typeface="Cambria Math" panose="02040503050406030204" pitchFamily="18" charset="0"/>
                                  </a:rPr>
                                  <m:t>𝑔</m:t>
                                </m:r>
                                <m:r>
                                  <a:rPr lang="en-US" i="1" smtClean="0">
                                    <a:latin typeface="Cambria Math" panose="02040503050406030204" pitchFamily="18" charset="0"/>
                                  </a:rPr>
                                  <m:t>−1)(1−</m:t>
                                </m:r>
                                <m:r>
                                  <a:rPr lang="en-US" i="1" smtClean="0">
                                    <a:latin typeface="Cambria Math" panose="02040503050406030204" pitchFamily="18" charset="0"/>
                                  </a:rPr>
                                  <m:t>𝜌</m:t>
                                </m:r>
                                <m:r>
                                  <a:rPr lang="en-US" b="0" i="1" smtClean="0">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i="1">
                                        <a:latin typeface="Cambria Math" panose="02040503050406030204" pitchFamily="18" charset="0"/>
                                      </a:rPr>
                                    </m:ctrlPr>
                                  </m:fPr>
                                  <m:num>
                                    <m:r>
                                      <a:rPr lang="en-US" i="1">
                                        <a:latin typeface="Cambria Math" panose="02040503050406030204" pitchFamily="18" charset="0"/>
                                      </a:rPr>
                                      <m:t>𝑣</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den>
                                </m:f>
                                <m:f>
                                  <m:fPr>
                                    <m:ctrlPr>
                                      <a:rPr lang="en-US" i="1">
                                        <a:latin typeface="Cambria Math" panose="02040503050406030204" pitchFamily="18" charset="0"/>
                                      </a:rPr>
                                    </m:ctrlPr>
                                  </m:fPr>
                                  <m:num>
                                    <m:r>
                                      <a:rPr lang="en-US" i="1">
                                        <a:latin typeface="Cambria Math" panose="02040503050406030204" pitchFamily="18" charset="0"/>
                                      </a:rPr>
                                      <m:t>𝑊</m:t>
                                    </m:r>
                                  </m:num>
                                  <m:den>
                                    <m:sSup>
                                      <m:sSupPr>
                                        <m:ctrlPr>
                                          <a:rPr lang="en-US" i="1">
                                            <a:latin typeface="Cambria Math" panose="02040503050406030204" pitchFamily="18" charset="0"/>
                                          </a:rPr>
                                        </m:ctrlPr>
                                      </m:sSupPr>
                                      <m:e>
                                        <m:r>
                                          <a:rPr lang="en-US" i="1">
                                            <a:latin typeface="Cambria Math" panose="02040503050406030204" pitchFamily="18" charset="0"/>
                                          </a:rPr>
                                          <m:t>𝐹</m:t>
                                        </m:r>
                                      </m:e>
                                      <m:sup>
                                        <m:r>
                                          <a:rPr lang="en-US" i="1">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r>
                                      <a:rPr lang="en-US" i="1">
                                        <a:latin typeface="Cambria Math" panose="02040503050406030204" pitchFamily="18" charset="0"/>
                                      </a:rPr>
                                      <m:t>𝐹</m:t>
                                    </m:r>
                                    <m:r>
                                      <a:rPr lang="en-US" i="1">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i="1" smtClean="0">
                                    <a:latin typeface="Cambria Math" panose="02040503050406030204" pitchFamily="18" charset="0"/>
                                  </a:rPr>
                                  <m:t>+</m:t>
                                </m:r>
                                <m:r>
                                  <a:rPr lang="en-US" b="0" i="1" smtClean="0">
                                    <a:latin typeface="Cambria Math" panose="02040503050406030204" pitchFamily="18" charset="0"/>
                                  </a:rPr>
                                  <m:t>𝑔</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𝑐</m:t>
                                        </m:r>
                                      </m:e>
                                    </m:acc>
                                  </m:num>
                                  <m:den>
                                    <m:r>
                                      <a:rPr lang="en-US" i="1">
                                        <a:latin typeface="Cambria Math" panose="02040503050406030204" pitchFamily="18" charset="0"/>
                                      </a:rPr>
                                      <m:t>2</m:t>
                                    </m:r>
                                    <m:r>
                                      <a:rPr lang="en-US" b="0" i="1" smtClean="0">
                                        <a:latin typeface="Cambria Math" panose="02040503050406030204" pitchFamily="18" charset="0"/>
                                      </a:rPr>
                                      <m:t>𝑊</m:t>
                                    </m:r>
                                  </m:den>
                                </m:f>
                                <m:r>
                                  <a:rPr lang="en-US" i="1">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10" name="Table 9">
                <a:extLst>
                  <a:ext uri="{FF2B5EF4-FFF2-40B4-BE49-F238E27FC236}">
                    <a16:creationId xmlns:a16="http://schemas.microsoft.com/office/drawing/2014/main" id="{3CFC185E-A644-3D6C-10C0-8787C864E92B}"/>
                  </a:ext>
                </a:extLst>
              </p:cNvPr>
              <p:cNvGraphicFramePr>
                <a:graphicFrameLocks noGrp="1"/>
              </p:cNvGraphicFramePr>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3"/>
                          <a:stretch>
                            <a:fillRect l="-242" t="-48529" r="-346377" b="-402206"/>
                          </a:stretch>
                        </a:blipFill>
                      </a:tcPr>
                    </a:tc>
                    <a:tc>
                      <a:txBody>
                        <a:bodyPr/>
                        <a:lstStyle/>
                        <a:p>
                          <a:endParaRPr lang="en-US"/>
                        </a:p>
                      </a:txBody>
                      <a:tcPr anchor="ctr">
                        <a:blipFill>
                          <a:blip r:embed="rId3"/>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3"/>
                          <a:stretch>
                            <a:fillRect l="-242" t="-148529" r="-346377" b="-302206"/>
                          </a:stretch>
                        </a:blipFill>
                      </a:tcPr>
                    </a:tc>
                    <a:tc>
                      <a:txBody>
                        <a:bodyPr/>
                        <a:lstStyle/>
                        <a:p>
                          <a:endParaRPr lang="en-US"/>
                        </a:p>
                      </a:txBody>
                      <a:tcPr anchor="ctr">
                        <a:blipFill>
                          <a:blip r:embed="rId3"/>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3"/>
                          <a:stretch>
                            <a:fillRect l="-242" t="-248529" r="-346377" b="-202206"/>
                          </a:stretch>
                        </a:blipFill>
                      </a:tcPr>
                    </a:tc>
                    <a:tc>
                      <a:txBody>
                        <a:bodyPr/>
                        <a:lstStyle/>
                        <a:p>
                          <a:endParaRPr lang="en-US"/>
                        </a:p>
                      </a:txBody>
                      <a:tcPr anchor="ctr">
                        <a:blipFill>
                          <a:blip r:embed="rId3"/>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3"/>
                          <a:stretch>
                            <a:fillRect l="-242" t="-348529" r="-346377" b="-102206"/>
                          </a:stretch>
                        </a:blipFill>
                      </a:tcPr>
                    </a:tc>
                    <a:tc>
                      <a:txBody>
                        <a:bodyPr/>
                        <a:lstStyle/>
                        <a:p>
                          <a:endParaRPr lang="en-US"/>
                        </a:p>
                      </a:txBody>
                      <a:tcPr anchor="ctr">
                        <a:blipFill>
                          <a:blip r:embed="rId3"/>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3"/>
                          <a:stretch>
                            <a:fillRect l="-242" t="-448529" r="-346377" b="-2206"/>
                          </a:stretch>
                        </a:blipFill>
                      </a:tcPr>
                    </a:tc>
                    <a:tc>
                      <a:txBody>
                        <a:bodyPr/>
                        <a:lstStyle/>
                        <a:p>
                          <a:endParaRPr lang="en-US"/>
                        </a:p>
                      </a:txBody>
                      <a:tcPr anchor="ctr">
                        <a:blipFill>
                          <a:blip r:embed="rId3"/>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err="1"/>
              <a:t>Generalised</a:t>
            </a:r>
            <a:r>
              <a:rPr lang="en-US" dirty="0"/>
              <a:t> VOS model</a:t>
            </a:r>
            <a:endParaRPr lang="en-GB" dirty="0"/>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𝜀</m:t>
                                </m:r>
                                <m:r>
                                  <a:rPr lang="en-US" b="0" i="1" smtClean="0">
                                    <a:latin typeface="Cambria Math" panose="02040503050406030204" pitchFamily="18" charset="0"/>
                                  </a:rPr>
                                  <m:t>=</m:t>
                                </m:r>
                                <m:r>
                                  <a:rPr lang="en-US" b="0" i="1" smtClean="0">
                                    <a:latin typeface="Cambria Math" panose="02040503050406030204" pitchFamily="18" charset="0"/>
                                  </a:rPr>
                                  <m:t>𝜆</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r>
                                      <a:rPr lang="en-US" b="0" i="1" smtClean="0">
                                        <a:latin typeface="Cambria Math" panose="02040503050406030204" pitchFamily="18" charset="0"/>
                                      </a:rPr>
                                      <m:t>𝛽</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≤1</m:t>
                                </m:r>
                              </m:oMath>
                            </m:oMathPara>
                          </a14:m>
                          <a:endParaRPr lang="en-GB" dirty="0"/>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𝐶</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1+2</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−2</m:t>
                                    </m:r>
                                    <m:r>
                                      <a:rPr lang="en-US" b="0" i="1" smtClean="0">
                                        <a:latin typeface="Cambria Math" panose="02040503050406030204" pitchFamily="18" charset="0"/>
                                      </a:rPr>
                                      <m:t>𝜆</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e>
                                </m:d>
                                <m:r>
                                  <a:rPr lang="en-US" b="0" i="1" smtClean="0">
                                    <a:latin typeface="Cambria Math" panose="02040503050406030204" pitchFamily="18" charset="0"/>
                                  </a:rPr>
                                  <m:t>≤0</m:t>
                                </m:r>
                              </m:oMath>
                            </m:oMathPara>
                          </a14:m>
                          <a:endParaRPr lang="en-GB" dirty="0"/>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𝛾</m:t>
                                </m:r>
                                <m:r>
                                  <a:rPr lang="en-US" b="0" i="1" smtClean="0">
                                    <a:latin typeface="Cambria Math" panose="02040503050406030204" pitchFamily="18" charset="0"/>
                                  </a:rPr>
                                  <m:t>=2</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𝜌</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𝜉</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𝑔</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r>
                                      <a:rPr lang="en-US" b="0" i="1" smtClean="0">
                                        <a:latin typeface="Cambria Math" panose="02040503050406030204" pitchFamily="18" charset="0"/>
                                      </a:rPr>
                                      <m:t>−2</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𝛾</m:t>
                                    </m:r>
                                  </m:sup>
                                </m:sSup>
                              </m:oMath>
                            </m:oMathPara>
                          </a14:m>
                          <a:endParaRPr lang="en-GB" dirty="0"/>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𝛿</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r>
                                      <a:rPr lang="en-US" b="0" i="1" smtClean="0">
                                        <a:latin typeface="Cambria Math" panose="02040503050406030204" pitchFamily="18" charset="0"/>
                                      </a:rPr>
                                      <m:t>−</m:t>
                                    </m:r>
                                    <m:r>
                                      <a:rPr lang="en-US" b="0" i="1" smtClean="0">
                                        <a:latin typeface="Cambria Math" panose="02040503050406030204" pitchFamily="18" charset="0"/>
                                      </a:rPr>
                                      <m:t>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𝜌</m:t>
                                    </m:r>
                                  </m:e>
                                </m:d>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𝜉</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𝐿</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den>
                                </m:f>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𝑔</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r>
                                      <a:rPr lang="en-US" b="0" i="1" smtClean="0">
                                        <a:latin typeface="Cambria Math" panose="02040503050406030204" pitchFamily="18" charset="0"/>
                                      </a:rPr>
                                      <m:t>−2</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𝛿</m:t>
                                    </m:r>
                                  </m:sup>
                                </m:sSup>
                              </m:oMath>
                            </m:oMathPara>
                          </a14:m>
                          <a:endParaRPr lang="en-GB" dirty="0"/>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𝜆</m:t>
                                </m:r>
                                <m:d>
                                  <m:dPr>
                                    <m:ctrlPr>
                                      <a:rPr lang="en-US" b="0" i="1" smtClean="0">
                                        <a:latin typeface="Cambria Math" panose="02040503050406030204" pitchFamily="18" charset="0"/>
                                      </a:rPr>
                                    </m:ctrlPr>
                                  </m:dPr>
                                  <m:e>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𝑣</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r>
                                          <a:rPr lang="en-US" b="0" i="1" smtClean="0">
                                            <a:latin typeface="Cambria Math" panose="02040503050406030204" pitchFamily="18" charset="0"/>
                                          </a:rPr>
                                          <m:t>𝛽</m:t>
                                        </m:r>
                                      </m:sup>
                                    </m:sSup>
                                    <m:r>
                                      <a:rPr lang="en-US" b="0" i="1" smtClean="0">
                                        <a:latin typeface="Cambria Math" panose="02040503050406030204" pitchFamily="18" charset="0"/>
                                      </a:rPr>
                                      <m:t>−</m:t>
                                    </m:r>
                                    <m:r>
                                      <a:rPr lang="en-US" b="0" i="1" smtClean="0">
                                        <a:latin typeface="Cambria Math" panose="02040503050406030204" pitchFamily="18" charset="0"/>
                                      </a:rPr>
                                      <m:t>𝐶𝐾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𝜀</m:t>
                                            </m:r>
                                          </m:e>
                                        </m:d>
                                        <m:r>
                                          <a:rPr lang="en-US" b="0" i="1" smtClean="0">
                                            <a:latin typeface="Cambria Math" panose="02040503050406030204" pitchFamily="18" charset="0"/>
                                          </a:rPr>
                                          <m:t>+</m:t>
                                        </m:r>
                                        <m:r>
                                          <a:rPr lang="en-US" b="0" i="1" smtClean="0">
                                            <a:latin typeface="Cambria Math" panose="02040503050406030204" pitchFamily="18" charset="0"/>
                                          </a:rPr>
                                          <m:t>𝜂</m:t>
                                        </m:r>
                                      </m:sup>
                                    </m:sSup>
                                  </m:e>
                                </m:d>
                                <m:r>
                                  <a:rPr lang="en-US" b="0" i="1" smtClean="0">
                                    <a:latin typeface="Cambria Math" panose="02040503050406030204" pitchFamily="18" charset="0"/>
                                  </a:rPr>
                                  <m:t>+</m:t>
                                </m:r>
                                <m:r>
                                  <a:rPr lang="en-US" b="0" i="1" smtClean="0">
                                    <a:latin typeface="Cambria Math" panose="02040503050406030204" pitchFamily="18" charset="0"/>
                                  </a:rPr>
                                  <m:t>𝑔</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1+</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𝜀</m:t>
                                    </m:r>
                                  </m:sup>
                                </m:sSup>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8" name="Table 7">
                <a:extLst>
                  <a:ext uri="{FF2B5EF4-FFF2-40B4-BE49-F238E27FC236}">
                    <a16:creationId xmlns:a16="http://schemas.microsoft.com/office/drawing/2014/main" id="{F94905AB-3CC7-519E-8B54-9C114293F2D4}"/>
                  </a:ext>
                </a:extLst>
              </p:cNvPr>
              <p:cNvGraphicFramePr>
                <a:graphicFrameLocks noGrp="1"/>
              </p:cNvGraphicFramePr>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4"/>
                          <a:stretch>
                            <a:fillRect l="-242" t="-48529" r="-346377" b="-402206"/>
                          </a:stretch>
                        </a:blipFill>
                      </a:tcPr>
                    </a:tc>
                    <a:tc>
                      <a:txBody>
                        <a:bodyPr/>
                        <a:lstStyle/>
                        <a:p>
                          <a:endParaRPr lang="en-US"/>
                        </a:p>
                      </a:txBody>
                      <a:tcPr anchor="ctr">
                        <a:blipFill>
                          <a:blip r:embed="rId4"/>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4"/>
                          <a:stretch>
                            <a:fillRect l="-242" t="-148529" r="-346377" b="-302206"/>
                          </a:stretch>
                        </a:blipFill>
                      </a:tcPr>
                    </a:tc>
                    <a:tc>
                      <a:txBody>
                        <a:bodyPr/>
                        <a:lstStyle/>
                        <a:p>
                          <a:endParaRPr lang="en-US"/>
                        </a:p>
                      </a:txBody>
                      <a:tcPr anchor="ctr">
                        <a:blipFill>
                          <a:blip r:embed="rId4"/>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4"/>
                          <a:stretch>
                            <a:fillRect l="-242" t="-248529" r="-346377" b="-202206"/>
                          </a:stretch>
                        </a:blipFill>
                      </a:tcPr>
                    </a:tc>
                    <a:tc>
                      <a:txBody>
                        <a:bodyPr/>
                        <a:lstStyle/>
                        <a:p>
                          <a:endParaRPr lang="en-US"/>
                        </a:p>
                      </a:txBody>
                      <a:tcPr anchor="ctr">
                        <a:blipFill>
                          <a:blip r:embed="rId4"/>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4"/>
                          <a:stretch>
                            <a:fillRect l="-242" t="-348529" r="-346377" b="-102206"/>
                          </a:stretch>
                        </a:blipFill>
                      </a:tcPr>
                    </a:tc>
                    <a:tc>
                      <a:txBody>
                        <a:bodyPr/>
                        <a:lstStyle/>
                        <a:p>
                          <a:endParaRPr lang="en-US"/>
                        </a:p>
                      </a:txBody>
                      <a:tcPr anchor="ctr">
                        <a:blipFill>
                          <a:blip r:embed="rId4"/>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4"/>
                          <a:stretch>
                            <a:fillRect l="-242" t="-448529" r="-346377" b="-2206"/>
                          </a:stretch>
                        </a:blipFill>
                      </a:tcPr>
                    </a:tc>
                    <a:tc>
                      <a:txBody>
                        <a:bodyPr/>
                        <a:lstStyle/>
                        <a:p>
                          <a:endParaRPr lang="en-US"/>
                        </a:p>
                      </a:txBody>
                      <a:tcPr anchor="ctr">
                        <a:blipFill>
                          <a:blip r:embed="rId4"/>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12" name="TextBox 11">
            <a:extLst>
              <a:ext uri="{FF2B5EF4-FFF2-40B4-BE49-F238E27FC236}">
                <a16:creationId xmlns:a16="http://schemas.microsoft.com/office/drawing/2014/main" id="{5DF8C51C-09B2-6574-1119-AC419609D8FD}"/>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B7C1BC8-1D80-D8BD-D427-DB951A0961AE}"/>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2" name="TextBox 1">
                <a:extLst>
                  <a:ext uri="{FF2B5EF4-FFF2-40B4-BE49-F238E27FC236}">
                    <a16:creationId xmlns:a16="http://schemas.microsoft.com/office/drawing/2014/main" id="{0B7C1BC8-1D80-D8BD-D427-DB951A0961AE}"/>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5"/>
                <a:stretch>
                  <a:fillRect/>
                </a:stretch>
              </a:blipFill>
            </p:spPr>
            <p:txBody>
              <a:bodyPr/>
              <a:lstStyle/>
              <a:p>
                <a:r>
                  <a:rPr lang="en-GB">
                    <a:noFill/>
                  </a:rPr>
                  <a:t> </a:t>
                </a:r>
              </a:p>
            </p:txBody>
          </p:sp>
        </mc:Fallback>
      </mc:AlternateContent>
      <p:sp>
        <p:nvSpPr>
          <p:cNvPr id="3" name="Slide Number Placeholder 1">
            <a:extLst>
              <a:ext uri="{FF2B5EF4-FFF2-40B4-BE49-F238E27FC236}">
                <a16:creationId xmlns:a16="http://schemas.microsoft.com/office/drawing/2014/main" id="{2BDC23A1-41A1-9F01-DCC5-E35C675EB947}"/>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13</a:t>
            </a:fld>
            <a:endParaRPr lang="en-US" dirty="0"/>
          </a:p>
        </p:txBody>
      </p:sp>
    </p:spTree>
    <p:extLst>
      <p:ext uri="{BB962C8B-B14F-4D97-AF65-F5344CB8AC3E}">
        <p14:creationId xmlns:p14="http://schemas.microsoft.com/office/powerpoint/2010/main" val="1509493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A945A-5E76-57D4-D9AB-5AF1E30FD47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4C04AEB0-EECD-C13C-E71C-C513057E93E1}"/>
                  </a:ext>
                </a:extLst>
              </p:cNvPr>
              <p:cNvGraphicFramePr>
                <a:graphicFrameLocks noGrp="1"/>
              </p:cNvGraphicFramePr>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𝑐</m:t>
                                        </m:r>
                                      </m:e>
                                    </m:acc>
                                  </m:num>
                                  <m:den>
                                    <m:r>
                                      <a:rPr lang="en-US" b="0" i="1" smtClean="0">
                                        <a:latin typeface="Cambria Math" panose="02040503050406030204" pitchFamily="18" charset="0"/>
                                      </a:rPr>
                                      <m:t>2</m:t>
                                    </m:r>
                                  </m:den>
                                </m:f>
                                <m:r>
                                  <a:rPr lang="en-US" b="0" i="1" smtClean="0">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−1)</m:t>
                                </m:r>
                                <m:r>
                                  <a:rPr lang="en-US" i="1">
                                    <a:latin typeface="Cambria Math" panose="02040503050406030204" pitchFamily="18" charset="0"/>
                                  </a:rPr>
                                  <m:t>𝜌</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en>
                                </m:f>
                                <m:f>
                                  <m:fPr>
                                    <m:ctrlPr>
                                      <a:rPr lang="en-US" b="0" i="1" smtClean="0">
                                        <a:latin typeface="Cambria Math" panose="02040503050406030204" pitchFamily="18" charset="0"/>
                                      </a:rPr>
                                    </m:ctrlPr>
                                  </m:fPr>
                                  <m:num>
                                    <m:r>
                                      <a:rPr lang="en-US" b="0" i="1" smtClean="0">
                                        <a:latin typeface="Cambria Math" panose="02040503050406030204" pitchFamily="18" charset="0"/>
                                      </a:rPr>
                                      <m:t>𝑊</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latin typeface="Cambria Math" panose="02040503050406030204" pitchFamily="18" charset="0"/>
                                  </a:rPr>
                                  <m:t>+(</m:t>
                                </m:r>
                                <m:r>
                                  <a:rPr lang="en-US" i="1" smtClean="0">
                                    <a:latin typeface="Cambria Math" panose="02040503050406030204" pitchFamily="18" charset="0"/>
                                  </a:rPr>
                                  <m:t>𝑔</m:t>
                                </m:r>
                                <m:r>
                                  <a:rPr lang="en-US" i="1" smtClean="0">
                                    <a:latin typeface="Cambria Math" panose="02040503050406030204" pitchFamily="18" charset="0"/>
                                  </a:rPr>
                                  <m:t>−1)(1−</m:t>
                                </m:r>
                                <m:r>
                                  <a:rPr lang="en-US" i="1" smtClean="0">
                                    <a:latin typeface="Cambria Math" panose="02040503050406030204" pitchFamily="18" charset="0"/>
                                  </a:rPr>
                                  <m:t>𝜌</m:t>
                                </m:r>
                                <m:r>
                                  <a:rPr lang="en-US" b="0" i="1" smtClean="0">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𝑐</m:t>
                                    </m:r>
                                  </m:e>
                                </m:acc>
                                <m:f>
                                  <m:fPr>
                                    <m:ctrlPr>
                                      <a:rPr lang="en-US" i="1">
                                        <a:latin typeface="Cambria Math" panose="02040503050406030204" pitchFamily="18" charset="0"/>
                                      </a:rPr>
                                    </m:ctrlPr>
                                  </m:fPr>
                                  <m:num>
                                    <m:r>
                                      <a:rPr lang="en-US" i="1">
                                        <a:latin typeface="Cambria Math" panose="02040503050406030204" pitchFamily="18" charset="0"/>
                                      </a:rPr>
                                      <m:t>𝑣</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𝑐</m:t>
                                        </m:r>
                                      </m:sub>
                                    </m:sSub>
                                  </m:den>
                                </m:f>
                                <m:f>
                                  <m:fPr>
                                    <m:ctrlPr>
                                      <a:rPr lang="en-US" i="1">
                                        <a:latin typeface="Cambria Math" panose="02040503050406030204" pitchFamily="18" charset="0"/>
                                      </a:rPr>
                                    </m:ctrlPr>
                                  </m:fPr>
                                  <m:num>
                                    <m:r>
                                      <a:rPr lang="en-US" i="1">
                                        <a:latin typeface="Cambria Math" panose="02040503050406030204" pitchFamily="18" charset="0"/>
                                      </a:rPr>
                                      <m:t>𝑊</m:t>
                                    </m:r>
                                  </m:num>
                                  <m:den>
                                    <m:sSup>
                                      <m:sSupPr>
                                        <m:ctrlPr>
                                          <a:rPr lang="en-US" i="1">
                                            <a:latin typeface="Cambria Math" panose="02040503050406030204" pitchFamily="18" charset="0"/>
                                          </a:rPr>
                                        </m:ctrlPr>
                                      </m:sSupPr>
                                      <m:e>
                                        <m:r>
                                          <a:rPr lang="en-US" i="1">
                                            <a:latin typeface="Cambria Math" panose="02040503050406030204" pitchFamily="18" charset="0"/>
                                          </a:rPr>
                                          <m:t>𝐹</m:t>
                                        </m:r>
                                      </m:e>
                                      <m:sup>
                                        <m:r>
                                          <a:rPr lang="en-US" i="1">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r>
                                      <a:rPr lang="en-US" i="1">
                                        <a:latin typeface="Cambria Math" panose="02040503050406030204" pitchFamily="18" charset="0"/>
                                      </a:rPr>
                                      <m:t>𝐹</m:t>
                                    </m:r>
                                    <m:r>
                                      <a:rPr lang="en-US" i="1">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i="1" smtClean="0">
                                    <a:latin typeface="Cambria Math" panose="02040503050406030204" pitchFamily="18" charset="0"/>
                                  </a:rPr>
                                  <m:t>+</m:t>
                                </m:r>
                                <m:r>
                                  <a:rPr lang="en-US" b="0" i="1" smtClean="0">
                                    <a:latin typeface="Cambria Math" panose="02040503050406030204" pitchFamily="18" charset="0"/>
                                  </a:rPr>
                                  <m:t>𝑔</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𝑐</m:t>
                                        </m:r>
                                      </m:e>
                                    </m:acc>
                                  </m:num>
                                  <m:den>
                                    <m:r>
                                      <a:rPr lang="en-US" i="1">
                                        <a:latin typeface="Cambria Math" panose="02040503050406030204" pitchFamily="18" charset="0"/>
                                      </a:rPr>
                                      <m:t>2</m:t>
                                    </m:r>
                                    <m:r>
                                      <a:rPr lang="en-US" b="0" i="1" smtClean="0">
                                        <a:latin typeface="Cambria Math" panose="02040503050406030204" pitchFamily="18" charset="0"/>
                                      </a:rPr>
                                      <m:t>𝑊</m:t>
                                    </m:r>
                                  </m:den>
                                </m:f>
                                <m:r>
                                  <a:rPr lang="en-US" i="1">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10" name="Table 9">
                <a:extLst>
                  <a:ext uri="{FF2B5EF4-FFF2-40B4-BE49-F238E27FC236}">
                    <a16:creationId xmlns:a16="http://schemas.microsoft.com/office/drawing/2014/main" id="{3CFC185E-A644-3D6C-10C0-8787C864E92B}"/>
                  </a:ext>
                </a:extLst>
              </p:cNvPr>
              <p:cNvGraphicFramePr>
                <a:graphicFrameLocks noGrp="1"/>
              </p:cNvGraphicFramePr>
              <p:nvPr/>
            </p:nvGraphicFramePr>
            <p:xfrm>
              <a:off x="480000" y="1029931"/>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3"/>
                          <a:stretch>
                            <a:fillRect l="-242" t="-48529" r="-346377" b="-402206"/>
                          </a:stretch>
                        </a:blipFill>
                      </a:tcPr>
                    </a:tc>
                    <a:tc>
                      <a:txBody>
                        <a:bodyPr/>
                        <a:lstStyle/>
                        <a:p>
                          <a:endParaRPr lang="en-US"/>
                        </a:p>
                      </a:txBody>
                      <a:tcPr anchor="ctr">
                        <a:blipFill>
                          <a:blip r:embed="rId3"/>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3"/>
                          <a:stretch>
                            <a:fillRect l="-242" t="-148529" r="-346377" b="-302206"/>
                          </a:stretch>
                        </a:blipFill>
                      </a:tcPr>
                    </a:tc>
                    <a:tc>
                      <a:txBody>
                        <a:bodyPr/>
                        <a:lstStyle/>
                        <a:p>
                          <a:endParaRPr lang="en-US"/>
                        </a:p>
                      </a:txBody>
                      <a:tcPr anchor="ctr">
                        <a:blipFill>
                          <a:blip r:embed="rId3"/>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3"/>
                          <a:stretch>
                            <a:fillRect l="-242" t="-248529" r="-346377" b="-202206"/>
                          </a:stretch>
                        </a:blipFill>
                      </a:tcPr>
                    </a:tc>
                    <a:tc>
                      <a:txBody>
                        <a:bodyPr/>
                        <a:lstStyle/>
                        <a:p>
                          <a:endParaRPr lang="en-US"/>
                        </a:p>
                      </a:txBody>
                      <a:tcPr anchor="ctr">
                        <a:blipFill>
                          <a:blip r:embed="rId3"/>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3"/>
                          <a:stretch>
                            <a:fillRect l="-242" t="-348529" r="-346377" b="-102206"/>
                          </a:stretch>
                        </a:blipFill>
                      </a:tcPr>
                    </a:tc>
                    <a:tc>
                      <a:txBody>
                        <a:bodyPr/>
                        <a:lstStyle/>
                        <a:p>
                          <a:endParaRPr lang="en-US"/>
                        </a:p>
                      </a:txBody>
                      <a:tcPr anchor="ctr">
                        <a:blipFill>
                          <a:blip r:embed="rId3"/>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3"/>
                          <a:stretch>
                            <a:fillRect l="-242" t="-448529" r="-346377" b="-2206"/>
                          </a:stretch>
                        </a:blipFill>
                      </a:tcPr>
                    </a:tc>
                    <a:tc>
                      <a:txBody>
                        <a:bodyPr/>
                        <a:lstStyle/>
                        <a:p>
                          <a:endParaRPr lang="en-US"/>
                        </a:p>
                      </a:txBody>
                      <a:tcPr anchor="ctr">
                        <a:blipFill>
                          <a:blip r:embed="rId3"/>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7" name="Title 6">
            <a:extLst>
              <a:ext uri="{FF2B5EF4-FFF2-40B4-BE49-F238E27FC236}">
                <a16:creationId xmlns:a16="http://schemas.microsoft.com/office/drawing/2014/main" id="{E11509D5-B108-B1BA-CBE5-9AF7BDD07F25}"/>
              </a:ext>
            </a:extLst>
          </p:cNvPr>
          <p:cNvSpPr>
            <a:spLocks noGrp="1"/>
          </p:cNvSpPr>
          <p:nvPr>
            <p:ph type="title"/>
          </p:nvPr>
        </p:nvSpPr>
        <p:spPr/>
        <p:txBody>
          <a:bodyPr>
            <a:normAutofit/>
          </a:bodyPr>
          <a:lstStyle/>
          <a:p>
            <a:r>
              <a:rPr lang="en-US" dirty="0" err="1"/>
              <a:t>Generalised</a:t>
            </a:r>
            <a:r>
              <a:rPr lang="en-US" dirty="0"/>
              <a:t> VOS model</a:t>
            </a:r>
            <a:endParaRPr lang="en-GB" dirty="0"/>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6B56FEB5-33A2-A1EF-CD04-C02B374BB6A7}"/>
                  </a:ext>
                </a:extLst>
              </p:cNvPr>
              <p:cNvGraphicFramePr>
                <a:graphicFrameLocks noGrp="1"/>
              </p:cNvGraphicFramePr>
              <p:nvPr>
                <p:extLst>
                  <p:ext uri="{D42A27DB-BD31-4B8C-83A1-F6EECF244321}">
                    <p14:modId xmlns:p14="http://schemas.microsoft.com/office/powerpoint/2010/main" val="3260290133"/>
                  </p:ext>
                </p:extLst>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𝜀</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bg1">
                                        <a:lumMod val="75000"/>
                                      </a:schemeClr>
                                    </a:solidFill>
                                    <a:latin typeface="Cambria Math" panose="02040503050406030204" pitchFamily="18" charset="0"/>
                                  </a:rPr>
                                  <m:t>𝜀</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𝜆</m:t>
                                </m:r>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r>
                                      <a:rPr lang="en-US" b="0" i="1" smtClean="0">
                                        <a:solidFill>
                                          <a:schemeClr val="bg1">
                                            <a:lumMod val="75000"/>
                                          </a:schemeClr>
                                        </a:solidFill>
                                        <a:latin typeface="Cambria Math" panose="02040503050406030204" pitchFamily="18" charset="0"/>
                                      </a:rPr>
                                      <m:t>𝛽</m:t>
                                    </m:r>
                                  </m:sup>
                                </m:sSup>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𝐾</m:t>
                                    </m:r>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e>
                                        </m:d>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𝜂</m:t>
                                        </m:r>
                                      </m:sup>
                                    </m:sSup>
                                  </m:e>
                                </m:d>
                                <m:r>
                                  <a:rPr lang="en-US" b="0" i="1" smtClean="0">
                                    <a:solidFill>
                                      <a:schemeClr val="bg1">
                                        <a:lumMod val="75000"/>
                                      </a:schemeClr>
                                    </a:solidFill>
                                    <a:latin typeface="Cambria Math" panose="02040503050406030204" pitchFamily="18" charset="0"/>
                                  </a:rPr>
                                  <m:t>−</m:t>
                                </m:r>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𝑘</m:t>
                                        </m:r>
                                      </m:e>
                                      <m:sub>
                                        <m:r>
                                          <a:rPr lang="en-US" b="0" i="1" smtClean="0">
                                            <a:solidFill>
                                              <a:schemeClr val="bg1">
                                                <a:lumMod val="75000"/>
                                              </a:schemeClr>
                                            </a:solidFill>
                                            <a:latin typeface="Cambria Math" panose="02040503050406030204" pitchFamily="18" charset="0"/>
                                          </a:rPr>
                                          <m:t>𝑣</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r>
                                  <a:rPr lang="en-US" b="0" i="1" smtClean="0">
                                    <a:solidFill>
                                      <a:schemeClr val="bg1">
                                        <a:lumMod val="75000"/>
                                      </a:schemeClr>
                                    </a:solidFill>
                                    <a:latin typeface="Cambria Math" panose="02040503050406030204" pitchFamily="18" charset="0"/>
                                  </a:rPr>
                                  <m:t>𝐾</m:t>
                                </m:r>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e>
                                    </m:d>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𝜂</m:t>
                                    </m:r>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r>
                                  <a:rPr lang="en-US" b="0" i="1" smtClean="0">
                                    <a:solidFill>
                                      <a:schemeClr val="bg1">
                                        <a:lumMod val="75000"/>
                                      </a:schemeClr>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𝑐</m:t>
                                        </m:r>
                                      </m:e>
                                    </m:acc>
                                  </m:num>
                                  <m:den>
                                    <m:r>
                                      <a:rPr lang="en-US" b="0" i="1" smtClean="0">
                                        <a:solidFill>
                                          <a:schemeClr val="tx1"/>
                                        </a:solidFill>
                                        <a:latin typeface="Cambria Math" panose="02040503050406030204" pitchFamily="18" charset="0"/>
                                      </a:rPr>
                                      <m:t>2</m:t>
                                    </m:r>
                                  </m:den>
                                </m:f>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r>
                                  <a:rPr lang="en-US" b="0" i="1" smtClean="0">
                                    <a:solidFill>
                                      <a:schemeClr val="bg1">
                                        <a:lumMod val="75000"/>
                                      </a:schemeClr>
                                    </a:solidFill>
                                    <a:latin typeface="Cambria Math" panose="02040503050406030204" pitchFamily="18" charset="0"/>
                                  </a:rPr>
                                  <m:t>≤1</m:t>
                                </m:r>
                              </m:oMath>
                            </m:oMathPara>
                          </a14:m>
                          <a:endParaRPr lang="en-GB" dirty="0">
                            <a:solidFill>
                              <a:schemeClr val="bg1">
                                <a:lumMod val="75000"/>
                              </a:schemeClr>
                            </a:solidFill>
                          </a:endParaRPr>
                        </a:p>
                      </a:txBody>
                      <a:tcPr anchor="ctr"/>
                    </a:tc>
                    <a:extLst>
                      <a:ext uri="{0D108BD9-81ED-4DB2-BD59-A6C34878D82A}">
                        <a16:rowId xmlns:a16="http://schemas.microsoft.com/office/drawing/2014/main" val="430366836"/>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𝛽</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𝐶</m:t>
                                </m:r>
                                <m:d>
                                  <m:dPr>
                                    <m:begChr m:val="["/>
                                    <m:endChr m:val="]"/>
                                    <m:ctrlPr>
                                      <a:rPr lang="en-US" b="0" i="1" smtClean="0">
                                        <a:solidFill>
                                          <a:schemeClr val="bg1">
                                            <a:lumMod val="75000"/>
                                          </a:schemeClr>
                                        </a:solidFill>
                                        <a:latin typeface="Cambria Math" panose="02040503050406030204" pitchFamily="18" charset="0"/>
                                      </a:rPr>
                                    </m:ctrlPr>
                                  </m:dPr>
                                  <m:e>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𝑘</m:t>
                                            </m:r>
                                          </m:e>
                                          <m:sub>
                                            <m:r>
                                              <a:rPr lang="en-US" b="0" i="1" smtClean="0">
                                                <a:solidFill>
                                                  <a:schemeClr val="bg1">
                                                    <a:lumMod val="75000"/>
                                                  </a:schemeClr>
                                                </a:solidFill>
                                                <a:latin typeface="Cambria Math" panose="02040503050406030204" pitchFamily="18" charset="0"/>
                                              </a:rPr>
                                              <m:t>𝑣</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1+2</m:t>
                                        </m:r>
                                        <m:r>
                                          <a:rPr lang="en-US" b="0" i="1" smtClean="0">
                                            <a:solidFill>
                                              <a:schemeClr val="bg1">
                                                <a:lumMod val="75000"/>
                                              </a:schemeClr>
                                            </a:solidFill>
                                            <a:latin typeface="Cambria Math" panose="02040503050406030204" pitchFamily="18" charset="0"/>
                                          </a:rPr>
                                          <m:t>𝐾</m:t>
                                        </m:r>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e>
                                            </m:d>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𝜂</m:t>
                                            </m:r>
                                          </m:sup>
                                        </m:sSup>
                                      </m:e>
                                    </m:d>
                                    <m:r>
                                      <a:rPr lang="en-US" b="0" i="1" smtClean="0">
                                        <a:solidFill>
                                          <a:schemeClr val="bg1">
                                            <a:lumMod val="75000"/>
                                          </a:schemeClr>
                                        </a:solidFill>
                                        <a:latin typeface="Cambria Math" panose="02040503050406030204" pitchFamily="18" charset="0"/>
                                      </a:rPr>
                                      <m:t>−2</m:t>
                                    </m:r>
                                    <m:r>
                                      <a:rPr lang="en-US" b="0" i="1" smtClean="0">
                                        <a:solidFill>
                                          <a:schemeClr val="bg1">
                                            <a:lumMod val="75000"/>
                                          </a:schemeClr>
                                        </a:solidFill>
                                        <a:latin typeface="Cambria Math" panose="02040503050406030204" pitchFamily="18" charset="0"/>
                                      </a:rPr>
                                      <m:t>𝜆</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𝐾</m:t>
                                        </m:r>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e>
                                            </m:d>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𝜂</m:t>
                                            </m:r>
                                          </m:sup>
                                        </m:sSup>
                                      </m:e>
                                    </m:d>
                                  </m:e>
                                </m:d>
                                <m:r>
                                  <a:rPr lang="en-US" b="0" i="1" smtClean="0">
                                    <a:solidFill>
                                      <a:schemeClr val="bg1">
                                        <a:lumMod val="75000"/>
                                      </a:schemeClr>
                                    </a:solidFill>
                                    <a:latin typeface="Cambria Math" panose="02040503050406030204" pitchFamily="18" charset="0"/>
                                  </a:rPr>
                                  <m:t>≤0</m:t>
                                </m:r>
                              </m:oMath>
                            </m:oMathPara>
                          </a14:m>
                          <a:endParaRPr lang="en-GB" dirty="0">
                            <a:solidFill>
                              <a:schemeClr val="bg1">
                                <a:lumMod val="75000"/>
                              </a:schemeClr>
                            </a:solidFill>
                          </a:endParaRPr>
                        </a:p>
                      </a:txBody>
                      <a:tcPr anchor="ctr"/>
                    </a:tc>
                    <a:extLst>
                      <a:ext uri="{0D108BD9-81ED-4DB2-BD59-A6C34878D82A}">
                        <a16:rowId xmlns:a16="http://schemas.microsoft.com/office/drawing/2014/main" val="406368034"/>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𝛾</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bg1">
                                        <a:lumMod val="75000"/>
                                      </a:schemeClr>
                                    </a:solidFill>
                                    <a:latin typeface="Cambria Math" panose="02040503050406030204" pitchFamily="18" charset="0"/>
                                  </a:rPr>
                                  <m:t>𝛾</m:t>
                                </m:r>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𝑘</m:t>
                                            </m:r>
                                          </m:e>
                                          <m:sub>
                                            <m:r>
                                              <a:rPr lang="en-US" b="0" i="1" smtClean="0">
                                                <a:solidFill>
                                                  <a:schemeClr val="bg1">
                                                    <a:lumMod val="75000"/>
                                                  </a:schemeClr>
                                                </a:solidFill>
                                                <a:latin typeface="Cambria Math" panose="02040503050406030204" pitchFamily="18" charset="0"/>
                                              </a:rPr>
                                              <m:t>𝑣</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𝜆</m:t>
                                    </m:r>
                                  </m:e>
                                </m:d>
                                <m:r>
                                  <a:rPr lang="en-US" b="0" i="1" smtClean="0">
                                    <a:solidFill>
                                      <a:schemeClr val="bg1">
                                        <a:lumMod val="75000"/>
                                      </a:schemeClr>
                                    </a:solidFill>
                                    <a:latin typeface="Cambria Math" panose="02040503050406030204" pitchFamily="18" charset="0"/>
                                  </a:rPr>
                                  <m:t>−</m:t>
                                </m:r>
                                <m:r>
                                  <a:rPr lang="en-US" b="0" i="1" smtClean="0">
                                    <a:solidFill>
                                      <a:schemeClr val="tx1"/>
                                    </a:solidFill>
                                    <a:latin typeface="Cambria Math" panose="02040503050406030204" pitchFamily="18" charset="0"/>
                                  </a:rPr>
                                  <m:t>𝜌</m:t>
                                </m:r>
                                <m:acc>
                                  <m:accPr>
                                    <m:chr m:val="̃"/>
                                    <m:ctrlPr>
                                      <a:rPr lang="en-US" b="0" i="1" smtClean="0">
                                        <a:solidFill>
                                          <a:schemeClr val="bg1">
                                            <a:lumMod val="75000"/>
                                          </a:schemeClr>
                                        </a:solidFill>
                                        <a:latin typeface="Cambria Math" panose="02040503050406030204" pitchFamily="18" charset="0"/>
                                      </a:rPr>
                                    </m:ctrlPr>
                                  </m:accPr>
                                  <m:e>
                                    <m:r>
                                      <a:rPr lang="en-US" b="0" i="1" smtClean="0">
                                        <a:solidFill>
                                          <a:schemeClr val="tx1"/>
                                        </a:solidFill>
                                        <a:latin typeface="Cambria Math" panose="02040503050406030204" pitchFamily="18" charset="0"/>
                                      </a:rPr>
                                      <m:t>𝑐</m:t>
                                    </m:r>
                                  </m:e>
                                </m:acc>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f>
                                  <m:fPr>
                                    <m:ctrlPr>
                                      <a:rPr lang="en-US" b="0" i="1" smtClean="0">
                                        <a:solidFill>
                                          <a:schemeClr val="bg1">
                                            <a:lumMod val="75000"/>
                                          </a:schemeClr>
                                        </a:solidFill>
                                        <a:latin typeface="Cambria Math" panose="02040503050406030204" pitchFamily="18" charset="0"/>
                                      </a:rPr>
                                    </m:ctrlPr>
                                  </m:fPr>
                                  <m:num>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num>
                                  <m:den>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𝐽</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𝐿</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den>
                                </m:f>
                                <m:f>
                                  <m:fPr>
                                    <m:ctrlPr>
                                      <a:rPr lang="en-US" b="0" i="1" smtClean="0">
                                        <a:solidFill>
                                          <a:schemeClr val="bg1">
                                            <a:lumMod val="75000"/>
                                          </a:schemeClr>
                                        </a:solidFill>
                                        <a:latin typeface="Cambria Math" panose="02040503050406030204" pitchFamily="18" charset="0"/>
                                      </a:rPr>
                                    </m:ctrlPr>
                                  </m:fPr>
                                  <m:num>
                                    <m:r>
                                      <a:rPr lang="en-US" b="0" i="1" smtClean="0">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𝑔</m:t>
                                    </m:r>
                                  </m:num>
                                  <m:den>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r>
                                      <a:rPr lang="en-US" b="0" i="1" smtClean="0">
                                        <a:solidFill>
                                          <a:schemeClr val="bg1">
                                            <a:lumMod val="75000"/>
                                          </a:schemeClr>
                                        </a:solidFill>
                                        <a:latin typeface="Cambria Math" panose="02040503050406030204" pitchFamily="18" charset="0"/>
                                      </a:rPr>
                                      <m:t>−2</m:t>
                                    </m:r>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𝑄</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𝛿</m:t>
                                        </m:r>
                                      </m:sup>
                                    </m:s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r>
                                      <a:rPr lang="en-US" b="0" i="1" smtClean="0">
                                        <a:solidFill>
                                          <a:schemeClr val="bg1">
                                            <a:lumMod val="75000"/>
                                          </a:schemeClr>
                                        </a:solidFill>
                                        <a:latin typeface="Cambria Math" panose="02040503050406030204" pitchFamily="18" charset="0"/>
                                      </a:rPr>
                                      <m:t>−2</m:t>
                                    </m:r>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𝛾</m:t>
                                    </m:r>
                                  </m:sup>
                                </m:sSup>
                              </m:oMath>
                            </m:oMathPara>
                          </a14:m>
                          <a:endParaRPr lang="en-GB" dirty="0">
                            <a:solidFill>
                              <a:schemeClr val="bg1">
                                <a:lumMod val="75000"/>
                              </a:schemeClr>
                            </a:solidFill>
                          </a:endParaRPr>
                        </a:p>
                      </a:txBody>
                      <a:tcPr anchor="ctr"/>
                    </a:tc>
                    <a:extLst>
                      <a:ext uri="{0D108BD9-81ED-4DB2-BD59-A6C34878D82A}">
                        <a16:rowId xmlns:a16="http://schemas.microsoft.com/office/drawing/2014/main" val="3307847228"/>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𝑄</m:t>
                                    </m:r>
                                  </m:e>
                                  <m:sub>
                                    <m:r>
                                      <a:rPr lang="en-US" b="0" i="1" smtClean="0">
                                        <a:latin typeface="Cambria Math" panose="02040503050406030204" pitchFamily="18" charset="0"/>
                                      </a:rPr>
                                      <m:t>0</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𝛿</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bg1">
                                        <a:lumMod val="75000"/>
                                      </a:schemeClr>
                                    </a:solidFill>
                                    <a:latin typeface="Cambria Math" panose="02040503050406030204" pitchFamily="18" charset="0"/>
                                  </a:rPr>
                                  <m:t>𝛿</m:t>
                                </m:r>
                                <m:r>
                                  <a:rPr lang="en-US" b="0" i="1" smtClean="0">
                                    <a:solidFill>
                                      <a:schemeClr val="bg1">
                                        <a:lumMod val="75000"/>
                                      </a:schemeClr>
                                    </a:solidFill>
                                    <a:latin typeface="Cambria Math" panose="02040503050406030204" pitchFamily="18" charset="0"/>
                                  </a:rPr>
                                  <m:t>=2</m:t>
                                </m:r>
                                <m:f>
                                  <m:fPr>
                                    <m:ctrlPr>
                                      <a:rPr lang="en-US" b="0" i="1" smtClean="0">
                                        <a:solidFill>
                                          <a:schemeClr val="bg1">
                                            <a:lumMod val="75000"/>
                                          </a:schemeClr>
                                        </a:solidFill>
                                        <a:latin typeface="Cambria Math" panose="02040503050406030204" pitchFamily="18" charset="0"/>
                                      </a:rPr>
                                    </m:ctrlPr>
                                  </m:fPr>
                                  <m:num>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r>
                                      <a:rPr lang="en-US" b="0" i="1" smtClean="0">
                                        <a:solidFill>
                                          <a:schemeClr val="bg1">
                                            <a:lumMod val="75000"/>
                                          </a:schemeClr>
                                        </a:solidFill>
                                        <a:latin typeface="Cambria Math" panose="02040503050406030204" pitchFamily="18" charset="0"/>
                                      </a:rPr>
                                      <m:t>+2</m:t>
                                    </m:r>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𝐽</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𝛾</m:t>
                                        </m:r>
                                      </m:sup>
                                    </m:s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num>
                                  <m:den>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r>
                                      <a:rPr lang="en-US" b="0" i="1" smtClean="0">
                                        <a:solidFill>
                                          <a:schemeClr val="bg1">
                                            <a:lumMod val="75000"/>
                                          </a:schemeClr>
                                        </a:solidFill>
                                        <a:latin typeface="Cambria Math" panose="02040503050406030204" pitchFamily="18" charset="0"/>
                                      </a:rPr>
                                      <m:t>−2</m:t>
                                    </m:r>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𝑄</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𝛿</m:t>
                                        </m:r>
                                      </m:sup>
                                    </m:s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den>
                                </m:f>
                                <m:d>
                                  <m:dPr>
                                    <m:ctrlPr>
                                      <a:rPr lang="en-US" b="0" i="1" smtClean="0">
                                        <a:solidFill>
                                          <a:schemeClr val="bg1">
                                            <a:lumMod val="75000"/>
                                          </a:schemeClr>
                                        </a:solidFill>
                                        <a:latin typeface="Cambria Math" panose="02040503050406030204" pitchFamily="18" charset="0"/>
                                      </a:rPr>
                                    </m:ctrlPr>
                                  </m:dPr>
                                  <m:e>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𝑘</m:t>
                                            </m:r>
                                          </m:e>
                                          <m:sub>
                                            <m:r>
                                              <a:rPr lang="en-US" b="0" i="1" smtClean="0">
                                                <a:solidFill>
                                                  <a:schemeClr val="bg1">
                                                    <a:lumMod val="75000"/>
                                                  </a:schemeClr>
                                                </a:solidFill>
                                                <a:latin typeface="Cambria Math" panose="02040503050406030204" pitchFamily="18" charset="0"/>
                                              </a:rPr>
                                              <m:t>𝑣</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𝜆</m:t>
                                    </m:r>
                                  </m:e>
                                </m:d>
                                <m:r>
                                  <a:rPr lang="en-US" b="0" i="1" smtClean="0">
                                    <a:solidFill>
                                      <a:schemeClr val="bg1">
                                        <a:lumMod val="75000"/>
                                      </a:schemeClr>
                                    </a:solidFill>
                                    <a:latin typeface="Cambria Math" panose="02040503050406030204" pitchFamily="18" charset="0"/>
                                  </a:rPr>
                                  <m:t>−</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𝜌</m:t>
                                    </m:r>
                                  </m:e>
                                </m:d>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𝑐</m:t>
                                    </m:r>
                                  </m:e>
                                </m:acc>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f>
                                  <m:fPr>
                                    <m:ctrlPr>
                                      <a:rPr lang="en-US" b="0" i="1" smtClean="0">
                                        <a:solidFill>
                                          <a:schemeClr val="bg1">
                                            <a:lumMod val="75000"/>
                                          </a:schemeClr>
                                        </a:solidFill>
                                        <a:latin typeface="Cambria Math" panose="02040503050406030204" pitchFamily="18" charset="0"/>
                                      </a:rPr>
                                    </m:ctrlPr>
                                  </m:fPr>
                                  <m:num>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num>
                                  <m:den>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𝑄</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𝐿</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den>
                                </m:f>
                                <m:f>
                                  <m:fPr>
                                    <m:ctrlPr>
                                      <a:rPr lang="en-US" b="0" i="1" smtClean="0">
                                        <a:solidFill>
                                          <a:schemeClr val="bg1">
                                            <a:lumMod val="75000"/>
                                          </a:schemeClr>
                                        </a:solidFill>
                                        <a:latin typeface="Cambria Math" panose="02040503050406030204" pitchFamily="18" charset="0"/>
                                      </a:rPr>
                                    </m:ctrlPr>
                                  </m:fPr>
                                  <m:num>
                                    <m:r>
                                      <a:rPr lang="en-US" b="0" i="1" smtClean="0">
                                        <a:solidFill>
                                          <a:schemeClr val="tx1"/>
                                        </a:solidFill>
                                        <a:latin typeface="Cambria Math" panose="02040503050406030204" pitchFamily="18" charset="0"/>
                                      </a:rPr>
                                      <m:t>1−</m:t>
                                    </m:r>
                                    <m:r>
                                      <a:rPr lang="en-US" b="0" i="1" smtClean="0">
                                        <a:solidFill>
                                          <a:schemeClr val="tx1"/>
                                        </a:solidFill>
                                        <a:latin typeface="Cambria Math" panose="02040503050406030204" pitchFamily="18" charset="0"/>
                                      </a:rPr>
                                      <m:t>𝑔</m:t>
                                    </m:r>
                                  </m:num>
                                  <m:den>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r>
                                      <a:rPr lang="en-US" b="0" i="1" smtClean="0">
                                        <a:solidFill>
                                          <a:schemeClr val="bg1">
                                            <a:lumMod val="75000"/>
                                          </a:schemeClr>
                                        </a:solidFill>
                                        <a:latin typeface="Cambria Math" panose="02040503050406030204" pitchFamily="18" charset="0"/>
                                      </a:rPr>
                                      <m:t>+2</m:t>
                                    </m:r>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𝑄</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𝛿</m:t>
                                        </m:r>
                                      </m:sup>
                                    </m:s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𝐹</m:t>
                                        </m:r>
                                      </m:e>
                                      <m:sup>
                                        <m:r>
                                          <a:rPr lang="en-US" b="0" i="1" smtClean="0">
                                            <a:solidFill>
                                              <a:schemeClr val="bg1">
                                                <a:lumMod val="75000"/>
                                              </a:schemeClr>
                                            </a:solidFill>
                                            <a:latin typeface="Cambria Math" panose="02040503050406030204" pitchFamily="18" charset="0"/>
                                          </a:rPr>
                                          <m:t>′′</m:t>
                                        </m:r>
                                      </m:sup>
                                    </m:sSup>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r>
                                      <a:rPr lang="en-US" b="0" i="1" smtClean="0">
                                        <a:solidFill>
                                          <a:schemeClr val="bg1">
                                            <a:lumMod val="75000"/>
                                          </a:schemeClr>
                                        </a:solidFill>
                                        <a:latin typeface="Cambria Math" panose="02040503050406030204" pitchFamily="18" charset="0"/>
                                      </a:rPr>
                                      <m:t>−2</m:t>
                                    </m:r>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𝛿</m:t>
                                    </m:r>
                                  </m:sup>
                                </m:sSup>
                              </m:oMath>
                            </m:oMathPara>
                          </a14:m>
                          <a:endParaRPr lang="en-GB" dirty="0">
                            <a:solidFill>
                              <a:schemeClr val="bg1">
                                <a:lumMod val="75000"/>
                              </a:schemeClr>
                            </a:solidFill>
                          </a:endParaRPr>
                        </a:p>
                      </a:txBody>
                      <a:tcPr anchor="ctr"/>
                    </a:tc>
                    <a:extLst>
                      <a:ext uri="{0D108BD9-81ED-4DB2-BD59-A6C34878D82A}">
                        <a16:rowId xmlns:a16="http://schemas.microsoft.com/office/drawing/2014/main" val="2331139117"/>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0</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𝜏</m:t>
                                    </m:r>
                                  </m:e>
                                  <m:sup>
                                    <m:r>
                                      <a:rPr lang="en-US" b="0" i="1" smtClean="0">
                                        <a:latin typeface="Cambria Math" panose="02040503050406030204" pitchFamily="18" charset="0"/>
                                      </a:rPr>
                                      <m:t>𝛼</m:t>
                                    </m:r>
                                  </m:sup>
                                </m:sSup>
                              </m:oMath>
                            </m:oMathPara>
                          </a14:m>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𝜆</m:t>
                                </m:r>
                                <m:d>
                                  <m:dPr>
                                    <m:ctrlPr>
                                      <a:rPr lang="en-US" b="0" i="1" smtClean="0">
                                        <a:solidFill>
                                          <a:schemeClr val="bg1">
                                            <a:lumMod val="75000"/>
                                          </a:schemeClr>
                                        </a:solidFill>
                                        <a:latin typeface="Cambria Math" panose="02040503050406030204" pitchFamily="18" charset="0"/>
                                      </a:rPr>
                                    </m:ctrlPr>
                                  </m:dPr>
                                  <m:e>
                                    <m:sSubSup>
                                      <m:sSubSupPr>
                                        <m:ctrlPr>
                                          <a:rPr lang="en-US" b="0" i="1" smtClean="0">
                                            <a:solidFill>
                                              <a:schemeClr val="bg1">
                                                <a:lumMod val="75000"/>
                                              </a:schemeClr>
                                            </a:solidFill>
                                            <a:latin typeface="Cambria Math" panose="02040503050406030204" pitchFamily="18" charset="0"/>
                                          </a:rPr>
                                        </m:ctrlPr>
                                      </m:sSubSup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up>
                                        <m:r>
                                          <a:rPr lang="en-US" b="0" i="1" smtClean="0">
                                            <a:solidFill>
                                              <a:schemeClr val="bg1">
                                                <a:lumMod val="75000"/>
                                              </a:schemeClr>
                                            </a:solidFill>
                                            <a:latin typeface="Cambria Math" panose="02040503050406030204" pitchFamily="18" charset="0"/>
                                          </a:rPr>
                                          <m:t>2</m:t>
                                        </m:r>
                                      </m:sup>
                                    </m:sSubSup>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r>
                                          <a:rPr lang="en-US" b="0" i="1" smtClean="0">
                                            <a:solidFill>
                                              <a:schemeClr val="bg1">
                                                <a:lumMod val="75000"/>
                                              </a:schemeClr>
                                            </a:solidFill>
                                            <a:latin typeface="Cambria Math" panose="02040503050406030204" pitchFamily="18" charset="0"/>
                                          </a:rPr>
                                          <m:t>𝛽</m:t>
                                        </m:r>
                                      </m:sup>
                                    </m:sSup>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𝐶𝐾</m:t>
                                    </m:r>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2</m:t>
                                        </m:r>
                                        <m:d>
                                          <m:dPr>
                                            <m:ctrlPr>
                                              <a:rPr lang="en-US" b="0" i="1" smtClean="0">
                                                <a:solidFill>
                                                  <a:schemeClr val="bg1">
                                                    <a:lumMod val="75000"/>
                                                  </a:schemeClr>
                                                </a:solidFill>
                                                <a:latin typeface="Cambria Math" panose="02040503050406030204" pitchFamily="18" charset="0"/>
                                              </a:rPr>
                                            </m:ctrlPr>
                                          </m:dPr>
                                          <m:e>
                                            <m:r>
                                              <a:rPr lang="en-US" b="0" i="1" smtClean="0">
                                                <a:solidFill>
                                                  <a:schemeClr val="bg1">
                                                    <a:lumMod val="75000"/>
                                                  </a:schemeClr>
                                                </a:solidFill>
                                                <a:latin typeface="Cambria Math" panose="02040503050406030204" pitchFamily="18" charset="0"/>
                                              </a:rPr>
                                              <m:t>𝛼</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e>
                                        </m:d>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𝜂</m:t>
                                        </m:r>
                                      </m:sup>
                                    </m:sSup>
                                  </m:e>
                                </m:d>
                                <m:r>
                                  <a:rPr lang="en-US" b="0" i="1" smtClean="0">
                                    <a:solidFill>
                                      <a:schemeClr val="bg1">
                                        <a:lumMod val="75000"/>
                                      </a:schemeClr>
                                    </a:solidFill>
                                    <a:latin typeface="Cambria Math" panose="02040503050406030204" pitchFamily="18" charset="0"/>
                                  </a:rPr>
                                  <m:t>+</m:t>
                                </m:r>
                                <m:r>
                                  <a:rPr lang="en-US" b="0" i="1" smtClean="0">
                                    <a:solidFill>
                                      <a:schemeClr val="tx1"/>
                                    </a:solidFill>
                                    <a:latin typeface="Cambria Math" panose="02040503050406030204" pitchFamily="18" charset="0"/>
                                  </a:rPr>
                                  <m:t>𝑔</m:t>
                                </m:r>
                                <m:f>
                                  <m:fPr>
                                    <m:ctrlPr>
                                      <a:rPr lang="en-US" b="0" i="1" smtClean="0">
                                        <a:solidFill>
                                          <a:schemeClr val="tx1"/>
                                        </a:solidFill>
                                        <a:latin typeface="Cambria Math" panose="02040503050406030204" pitchFamily="18" charset="0"/>
                                      </a:rPr>
                                    </m:ctrlPr>
                                  </m:fPr>
                                  <m:num>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𝑐</m:t>
                                        </m:r>
                                      </m:e>
                                    </m:acc>
                                  </m:num>
                                  <m:den>
                                    <m:r>
                                      <a:rPr lang="en-US" b="0" i="1" smtClean="0">
                                        <a:solidFill>
                                          <a:schemeClr val="tx1"/>
                                        </a:solidFill>
                                        <a:latin typeface="Cambria Math" panose="02040503050406030204" pitchFamily="18" charset="0"/>
                                      </a:rPr>
                                      <m:t>2</m:t>
                                    </m:r>
                                  </m:den>
                                </m:f>
                                <m:f>
                                  <m:fPr>
                                    <m:ctrlPr>
                                      <a:rPr lang="en-US" b="0" i="1" smtClean="0">
                                        <a:solidFill>
                                          <a:schemeClr val="bg1">
                                            <a:lumMod val="75000"/>
                                          </a:schemeClr>
                                        </a:solidFill>
                                        <a:latin typeface="Cambria Math" panose="02040503050406030204" pitchFamily="18" charset="0"/>
                                      </a:rPr>
                                    </m:ctrlPr>
                                  </m:fPr>
                                  <m:num>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𝑣</m:t>
                                        </m:r>
                                      </m:e>
                                      <m:sub>
                                        <m:r>
                                          <a:rPr lang="en-US" b="0" i="1" smtClean="0">
                                            <a:solidFill>
                                              <a:schemeClr val="bg1">
                                                <a:lumMod val="75000"/>
                                              </a:schemeClr>
                                            </a:solidFill>
                                            <a:latin typeface="Cambria Math" panose="02040503050406030204" pitchFamily="18" charset="0"/>
                                          </a:rPr>
                                          <m:t>0</m:t>
                                        </m:r>
                                      </m:sub>
                                    </m:sSub>
                                  </m:num>
                                  <m:den>
                                    <m:sSub>
                                      <m:sSubPr>
                                        <m:ctrlPr>
                                          <a:rPr lang="en-US" b="0" i="1" smtClean="0">
                                            <a:solidFill>
                                              <a:schemeClr val="bg1">
                                                <a:lumMod val="75000"/>
                                              </a:schemeClr>
                                            </a:solidFill>
                                            <a:latin typeface="Cambria Math" panose="02040503050406030204" pitchFamily="18" charset="0"/>
                                          </a:rPr>
                                        </m:ctrlPr>
                                      </m:sSubPr>
                                      <m:e>
                                        <m:r>
                                          <a:rPr lang="en-US" b="0" i="1" smtClean="0">
                                            <a:solidFill>
                                              <a:schemeClr val="bg1">
                                                <a:lumMod val="75000"/>
                                              </a:schemeClr>
                                            </a:solidFill>
                                            <a:latin typeface="Cambria Math" panose="02040503050406030204" pitchFamily="18" charset="0"/>
                                          </a:rPr>
                                          <m:t>𝜉</m:t>
                                        </m:r>
                                      </m:e>
                                      <m:sub>
                                        <m:r>
                                          <a:rPr lang="en-US" b="0" i="1" smtClean="0">
                                            <a:solidFill>
                                              <a:schemeClr val="bg1">
                                                <a:lumMod val="75000"/>
                                              </a:schemeClr>
                                            </a:solidFill>
                                            <a:latin typeface="Cambria Math" panose="02040503050406030204" pitchFamily="18" charset="0"/>
                                          </a:rPr>
                                          <m:t>0</m:t>
                                        </m:r>
                                      </m:sub>
                                    </m:sSub>
                                  </m:den>
                                </m:f>
                                <m:sSup>
                                  <m:sSupPr>
                                    <m:ctrlPr>
                                      <a:rPr lang="en-US" b="0" i="1" smtClean="0">
                                        <a:solidFill>
                                          <a:schemeClr val="bg1">
                                            <a:lumMod val="75000"/>
                                          </a:schemeClr>
                                        </a:solidFill>
                                        <a:latin typeface="Cambria Math" panose="02040503050406030204" pitchFamily="18" charset="0"/>
                                      </a:rPr>
                                    </m:ctrlPr>
                                  </m:sSupPr>
                                  <m:e>
                                    <m:r>
                                      <a:rPr lang="en-US" b="0" i="1" smtClean="0">
                                        <a:solidFill>
                                          <a:schemeClr val="bg1">
                                            <a:lumMod val="75000"/>
                                          </a:schemeClr>
                                        </a:solidFill>
                                        <a:latin typeface="Cambria Math" panose="02040503050406030204" pitchFamily="18" charset="0"/>
                                      </a:rPr>
                                      <m:t>𝜏</m:t>
                                    </m:r>
                                  </m:e>
                                  <m:sup>
                                    <m:r>
                                      <a:rPr lang="en-US" b="0" i="1" smtClean="0">
                                        <a:solidFill>
                                          <a:schemeClr val="bg1">
                                            <a:lumMod val="75000"/>
                                          </a:schemeClr>
                                        </a:solidFill>
                                        <a:latin typeface="Cambria Math" panose="02040503050406030204" pitchFamily="18" charset="0"/>
                                      </a:rPr>
                                      <m:t>1+</m:t>
                                    </m:r>
                                    <m:r>
                                      <a:rPr lang="en-US" b="0" i="1" smtClean="0">
                                        <a:solidFill>
                                          <a:schemeClr val="bg1">
                                            <a:lumMod val="75000"/>
                                          </a:schemeClr>
                                        </a:solidFill>
                                        <a:latin typeface="Cambria Math" panose="02040503050406030204" pitchFamily="18" charset="0"/>
                                      </a:rPr>
                                      <m:t>𝛽</m:t>
                                    </m:r>
                                    <m:r>
                                      <a:rPr lang="en-US" b="0" i="1" smtClean="0">
                                        <a:solidFill>
                                          <a:schemeClr val="bg1">
                                            <a:lumMod val="75000"/>
                                          </a:schemeClr>
                                        </a:solidFill>
                                        <a:latin typeface="Cambria Math" panose="02040503050406030204" pitchFamily="18" charset="0"/>
                                      </a:rPr>
                                      <m:t>−</m:t>
                                    </m:r>
                                    <m:r>
                                      <a:rPr lang="en-US" b="0" i="1" smtClean="0">
                                        <a:solidFill>
                                          <a:schemeClr val="bg1">
                                            <a:lumMod val="75000"/>
                                          </a:schemeClr>
                                        </a:solidFill>
                                        <a:latin typeface="Cambria Math" panose="02040503050406030204" pitchFamily="18" charset="0"/>
                                      </a:rPr>
                                      <m:t>𝜀</m:t>
                                    </m:r>
                                  </m:sup>
                                </m:sSup>
                              </m:oMath>
                            </m:oMathPara>
                          </a14:m>
                          <a:endParaRPr lang="en-GB" dirty="0">
                            <a:solidFill>
                              <a:schemeClr val="bg1">
                                <a:lumMod val="75000"/>
                              </a:schemeClr>
                            </a:solidFill>
                          </a:endParaRPr>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8" name="Table 7">
                <a:extLst>
                  <a:ext uri="{FF2B5EF4-FFF2-40B4-BE49-F238E27FC236}">
                    <a16:creationId xmlns:a16="http://schemas.microsoft.com/office/drawing/2014/main" id="{6B56FEB5-33A2-A1EF-CD04-C02B374BB6A7}"/>
                  </a:ext>
                </a:extLst>
              </p:cNvPr>
              <p:cNvGraphicFramePr>
                <a:graphicFrameLocks noGrp="1"/>
              </p:cNvGraphicFramePr>
              <p:nvPr>
                <p:extLst>
                  <p:ext uri="{D42A27DB-BD31-4B8C-83A1-F6EECF244321}">
                    <p14:modId xmlns:p14="http://schemas.microsoft.com/office/powerpoint/2010/main" val="3260290133"/>
                  </p:ext>
                </p:extLst>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endParaRPr lang="en-US"/>
                        </a:p>
                      </a:txBody>
                      <a:tcPr anchor="ctr">
                        <a:blipFill>
                          <a:blip r:embed="rId4"/>
                          <a:stretch>
                            <a:fillRect l="-242" t="-48529" r="-346377" b="-402206"/>
                          </a:stretch>
                        </a:blipFill>
                      </a:tcPr>
                    </a:tc>
                    <a:tc>
                      <a:txBody>
                        <a:bodyPr/>
                        <a:lstStyle/>
                        <a:p>
                          <a:endParaRPr lang="en-US"/>
                        </a:p>
                      </a:txBody>
                      <a:tcPr anchor="ctr">
                        <a:blipFill>
                          <a:blip r:embed="rId4"/>
                          <a:stretch>
                            <a:fillRect l="-29021" t="-48529" r="-280" b="-402206"/>
                          </a:stretch>
                        </a:blipFill>
                      </a:tcPr>
                    </a:tc>
                    <a:extLst>
                      <a:ext uri="{0D108BD9-81ED-4DB2-BD59-A6C34878D82A}">
                        <a16:rowId xmlns:a16="http://schemas.microsoft.com/office/drawing/2014/main" val="430366836"/>
                      </a:ext>
                    </a:extLst>
                  </a:tr>
                  <a:tr h="828000">
                    <a:tc>
                      <a:txBody>
                        <a:bodyPr/>
                        <a:lstStyle/>
                        <a:p>
                          <a:endParaRPr lang="en-US"/>
                        </a:p>
                      </a:txBody>
                      <a:tcPr anchor="ctr">
                        <a:blipFill>
                          <a:blip r:embed="rId4"/>
                          <a:stretch>
                            <a:fillRect l="-242" t="-148529" r="-346377" b="-302206"/>
                          </a:stretch>
                        </a:blipFill>
                      </a:tcPr>
                    </a:tc>
                    <a:tc>
                      <a:txBody>
                        <a:bodyPr/>
                        <a:lstStyle/>
                        <a:p>
                          <a:endParaRPr lang="en-US"/>
                        </a:p>
                      </a:txBody>
                      <a:tcPr anchor="ctr">
                        <a:blipFill>
                          <a:blip r:embed="rId4"/>
                          <a:stretch>
                            <a:fillRect l="-29021" t="-148529" r="-280" b="-302206"/>
                          </a:stretch>
                        </a:blipFill>
                      </a:tcPr>
                    </a:tc>
                    <a:extLst>
                      <a:ext uri="{0D108BD9-81ED-4DB2-BD59-A6C34878D82A}">
                        <a16:rowId xmlns:a16="http://schemas.microsoft.com/office/drawing/2014/main" val="406368034"/>
                      </a:ext>
                    </a:extLst>
                  </a:tr>
                  <a:tr h="828000">
                    <a:tc>
                      <a:txBody>
                        <a:bodyPr/>
                        <a:lstStyle/>
                        <a:p>
                          <a:endParaRPr lang="en-US"/>
                        </a:p>
                      </a:txBody>
                      <a:tcPr anchor="ctr">
                        <a:blipFill>
                          <a:blip r:embed="rId4"/>
                          <a:stretch>
                            <a:fillRect l="-242" t="-248529" r="-346377" b="-202206"/>
                          </a:stretch>
                        </a:blipFill>
                      </a:tcPr>
                    </a:tc>
                    <a:tc>
                      <a:txBody>
                        <a:bodyPr/>
                        <a:lstStyle/>
                        <a:p>
                          <a:endParaRPr lang="en-US"/>
                        </a:p>
                      </a:txBody>
                      <a:tcPr anchor="ctr">
                        <a:blipFill>
                          <a:blip r:embed="rId4"/>
                          <a:stretch>
                            <a:fillRect l="-29021" t="-248529" r="-280" b="-202206"/>
                          </a:stretch>
                        </a:blipFill>
                      </a:tcPr>
                    </a:tc>
                    <a:extLst>
                      <a:ext uri="{0D108BD9-81ED-4DB2-BD59-A6C34878D82A}">
                        <a16:rowId xmlns:a16="http://schemas.microsoft.com/office/drawing/2014/main" val="3307847228"/>
                      </a:ext>
                    </a:extLst>
                  </a:tr>
                  <a:tr h="828000">
                    <a:tc>
                      <a:txBody>
                        <a:bodyPr/>
                        <a:lstStyle/>
                        <a:p>
                          <a:endParaRPr lang="en-US"/>
                        </a:p>
                      </a:txBody>
                      <a:tcPr anchor="ctr">
                        <a:blipFill>
                          <a:blip r:embed="rId4"/>
                          <a:stretch>
                            <a:fillRect l="-242" t="-348529" r="-346377" b="-102206"/>
                          </a:stretch>
                        </a:blipFill>
                      </a:tcPr>
                    </a:tc>
                    <a:tc>
                      <a:txBody>
                        <a:bodyPr/>
                        <a:lstStyle/>
                        <a:p>
                          <a:endParaRPr lang="en-US"/>
                        </a:p>
                      </a:txBody>
                      <a:tcPr anchor="ctr">
                        <a:blipFill>
                          <a:blip r:embed="rId4"/>
                          <a:stretch>
                            <a:fillRect l="-29021" t="-348529" r="-280" b="-102206"/>
                          </a:stretch>
                        </a:blipFill>
                      </a:tcPr>
                    </a:tc>
                    <a:extLst>
                      <a:ext uri="{0D108BD9-81ED-4DB2-BD59-A6C34878D82A}">
                        <a16:rowId xmlns:a16="http://schemas.microsoft.com/office/drawing/2014/main" val="2331139117"/>
                      </a:ext>
                    </a:extLst>
                  </a:tr>
                  <a:tr h="828000">
                    <a:tc>
                      <a:txBody>
                        <a:bodyPr/>
                        <a:lstStyle/>
                        <a:p>
                          <a:endParaRPr lang="en-US"/>
                        </a:p>
                      </a:txBody>
                      <a:tcPr anchor="ctr">
                        <a:blipFill>
                          <a:blip r:embed="rId4"/>
                          <a:stretch>
                            <a:fillRect l="-242" t="-448529" r="-346377" b="-2206"/>
                          </a:stretch>
                        </a:blipFill>
                      </a:tcPr>
                    </a:tc>
                    <a:tc>
                      <a:txBody>
                        <a:bodyPr/>
                        <a:lstStyle/>
                        <a:p>
                          <a:endParaRPr lang="en-US"/>
                        </a:p>
                      </a:txBody>
                      <a:tcPr anchor="ctr">
                        <a:blipFill>
                          <a:blip r:embed="rId4"/>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p:sp>
        <p:nvSpPr>
          <p:cNvPr id="12" name="TextBox 11">
            <a:extLst>
              <a:ext uri="{FF2B5EF4-FFF2-40B4-BE49-F238E27FC236}">
                <a16:creationId xmlns:a16="http://schemas.microsoft.com/office/drawing/2014/main" id="{D258133D-1A6A-F8DD-822C-65B1197E16C9}"/>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56B0E7E-69A1-9830-AB5F-558586E858AE}"/>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2" name="TextBox 1">
                <a:extLst>
                  <a:ext uri="{FF2B5EF4-FFF2-40B4-BE49-F238E27FC236}">
                    <a16:creationId xmlns:a16="http://schemas.microsoft.com/office/drawing/2014/main" id="{656B0E7E-69A1-9830-AB5F-558586E858AE}"/>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5"/>
                <a:stretch>
                  <a:fillRect/>
                </a:stretch>
              </a:blipFill>
            </p:spPr>
            <p:txBody>
              <a:bodyPr/>
              <a:lstStyle/>
              <a:p>
                <a:r>
                  <a:rPr lang="en-GB">
                    <a:noFill/>
                  </a:rPr>
                  <a:t> </a:t>
                </a:r>
              </a:p>
            </p:txBody>
          </p:sp>
        </mc:Fallback>
      </mc:AlternateContent>
      <p:sp>
        <p:nvSpPr>
          <p:cNvPr id="3" name="Slide Number Placeholder 1">
            <a:extLst>
              <a:ext uri="{FF2B5EF4-FFF2-40B4-BE49-F238E27FC236}">
                <a16:creationId xmlns:a16="http://schemas.microsoft.com/office/drawing/2014/main" id="{57D92C54-D07A-BEE2-E601-323203117015}"/>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14</a:t>
            </a:fld>
            <a:endParaRPr lang="en-US" dirty="0"/>
          </a:p>
        </p:txBody>
      </p:sp>
    </p:spTree>
    <p:extLst>
      <p:ext uri="{BB962C8B-B14F-4D97-AF65-F5344CB8AC3E}">
        <p14:creationId xmlns:p14="http://schemas.microsoft.com/office/powerpoint/2010/main" val="4096077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a:t>Solutions without loss mechanisms </a:t>
                </a:r>
                <a14:m>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𝑐</m:t>
                        </m:r>
                      </m:e>
                    </m:acc>
                    <m:r>
                      <a:rPr lang="en-US" sz="2000" b="0" i="1" smtClean="0">
                        <a:latin typeface="Cambria Math" panose="02040503050406030204" pitchFamily="18" charset="0"/>
                      </a:rPr>
                      <m:t>=0)</m:t>
                    </m:r>
                  </m:oMath>
                </a14:m>
                <a:endParaRPr lang="en-GB" dirty="0"/>
              </a:p>
            </p:txBody>
          </p:sp>
        </mc:Choice>
        <mc:Fallback xmlns="">
          <p:sp>
            <p:nvSpPr>
              <p:cNvPr id="7" name="Title 6">
                <a:extLst>
                  <a:ext uri="{FF2B5EF4-FFF2-40B4-BE49-F238E27FC236}">
                    <a16:creationId xmlns:a16="http://schemas.microsoft.com/office/drawing/2014/main" id="{36A2A443-E820-73F1-8033-A60A7FED18D9}"/>
                  </a:ext>
                </a:extLst>
              </p:cNvPr>
              <p:cNvSpPr>
                <a:spLocks noGrp="1" noRot="1" noChangeAspect="1" noMove="1" noResize="1" noEditPoints="1" noAdjustHandles="1" noChangeArrowheads="1" noChangeShapeType="1" noTextEdit="1"/>
              </p:cNvSpPr>
              <p:nvPr>
                <p:ph type="title"/>
              </p:nvPr>
            </p:nvSpPr>
            <p:spPr>
              <a:blipFill>
                <a:blip r:embed="rId3"/>
                <a:stretch>
                  <a:fillRect l="-849"/>
                </a:stretch>
              </a:blipFill>
            </p:spPr>
            <p:txBody>
              <a:bodyPr/>
              <a:lstStyle/>
              <a:p>
                <a:r>
                  <a:rPr lang="en-GB">
                    <a:noFill/>
                  </a:rPr>
                  <a:t> </a:t>
                </a:r>
              </a:p>
            </p:txBody>
          </p:sp>
        </mc:Fallback>
      </mc:AlternateContent>
      <p:pic>
        <p:nvPicPr>
          <p:cNvPr id="17" name="Picture 16">
            <a:extLst>
              <a:ext uri="{FF2B5EF4-FFF2-40B4-BE49-F238E27FC236}">
                <a16:creationId xmlns:a16="http://schemas.microsoft.com/office/drawing/2014/main" id="{02427D4C-3B05-6900-2B2F-D571E8E43E0B}"/>
              </a:ext>
            </a:extLst>
          </p:cNvPr>
          <p:cNvPicPr>
            <a:picLocks noChangeAspect="1"/>
          </p:cNvPicPr>
          <p:nvPr/>
        </p:nvPicPr>
        <p:blipFill>
          <a:blip r:embed="rId4"/>
          <a:stretch>
            <a:fillRect/>
          </a:stretch>
        </p:blipFill>
        <p:spPr>
          <a:xfrm>
            <a:off x="2290295" y="874808"/>
            <a:ext cx="9360000" cy="4789503"/>
          </a:xfrm>
          <a:prstGeom prst="rect">
            <a:avLst/>
          </a:prstGeom>
        </p:spPr>
      </p:pic>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E6750082-F1A1-D222-E6D4-B616433F36C6}"/>
                  </a:ext>
                </a:extLst>
              </p:cNvPr>
              <p:cNvGraphicFramePr>
                <a:graphicFrameLocks noGrp="1"/>
              </p:cNvGraphicFramePr>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i="1" smtClean="0">
                                    <a:latin typeface="Cambria Math" panose="02040503050406030204" pitchFamily="18" charset="0"/>
                                  </a:rPr>
                                  <m:t>𝝀</m:t>
                                </m:r>
                                <m:r>
                                  <a:rPr lang="en-US" sz="1400" b="1" i="1" smtClean="0">
                                    <a:latin typeface="Cambria Math" panose="02040503050406030204" pitchFamily="18" charset="0"/>
                                  </a:rPr>
                                  <m:t>=</m:t>
                                </m:r>
                                <m:r>
                                  <a:rPr lang="en-US" sz="1400" b="1" i="1" smtClean="0">
                                    <a:latin typeface="Cambria Math" panose="02040503050406030204" pitchFamily="18" charset="0"/>
                                  </a:rPr>
                                  <m:t>𝟐</m:t>
                                </m:r>
                                <m:r>
                                  <a:rPr lang="en-US" sz="1400" b="1" i="1" smtClean="0">
                                    <a:latin typeface="Cambria Math" panose="02040503050406030204" pitchFamily="18" charset="0"/>
                                  </a:rPr>
                                  <m:t>/</m:t>
                                </m:r>
                                <m:r>
                                  <a:rPr lang="en-US" sz="1400" b="1" i="1" smtClean="0">
                                    <a:latin typeface="Cambria Math" panose="02040503050406030204" pitchFamily="18" charset="0"/>
                                  </a:rPr>
                                  <m:t>𝟑</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𝛾</m:t>
                                </m:r>
                                <m:r>
                                  <a:rPr lang="en-US" sz="1400" b="0" i="1" smtClean="0">
                                    <a:latin typeface="Cambria Math" panose="02040503050406030204" pitchFamily="18" charset="0"/>
                                  </a:rPr>
                                  <m:t>=</m:t>
                                </m:r>
                                <m:r>
                                  <a:rPr lang="en-US" sz="1400" b="0" i="1" smtClean="0">
                                    <a:latin typeface="Cambria Math" panose="02040503050406030204" pitchFamily="18" charset="0"/>
                                  </a:rPr>
                                  <m:t>𝛿</m:t>
                                </m:r>
                                <m:r>
                                  <a:rPr lang="en-US" sz="1400" i="1" smtClean="0">
                                    <a:latin typeface="Cambria Math" panose="02040503050406030204" pitchFamily="18" charset="0"/>
                                  </a:rPr>
                                  <m:t>=</m:t>
                                </m:r>
                                <m:r>
                                  <a:rPr lang="en-US" sz="1400" b="0" i="1"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𝛼</m:t>
                                </m:r>
                                <m:r>
                                  <a:rPr lang="en-US" sz="1400" i="1" smtClean="0">
                                    <a:latin typeface="Cambria Math" panose="02040503050406030204" pitchFamily="18" charset="0"/>
                                  </a:rPr>
                                  <m:t>=</m:t>
                                </m:r>
                                <m:r>
                                  <a:rPr lang="en-US" sz="1400" b="0" i="1" smtClean="0">
                                    <a:latin typeface="Cambria Math" panose="02040503050406030204" pitchFamily="18" charset="0"/>
                                  </a:rPr>
                                  <m:t>𝜀</m:t>
                                </m:r>
                                <m:r>
                                  <a:rPr lang="en-US" sz="1400" b="0" i="1" smtClean="0">
                                    <a:latin typeface="Cambria Math" panose="02040503050406030204" pitchFamily="18" charset="0"/>
                                  </a:rPr>
                                  <m:t>=1−</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007398847"/>
                      </a:ext>
                    </a:extLst>
                  </a:tr>
                  <a:tr h="324000">
                    <a:tc>
                      <a:txBody>
                        <a:bodyPr/>
                        <a:lstStyle/>
                        <a:p>
                          <a:pPr algn="l"/>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𝛽</m:t>
                                </m:r>
                                <m:r>
                                  <a:rPr lang="en-US" sz="1400" b="0" i="1" smtClean="0">
                                    <a:latin typeface="Cambria Math" panose="02040503050406030204" pitchFamily="18" charset="0"/>
                                  </a:rPr>
                                  <m:t>=−</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16" name="Table 15">
                <a:extLst>
                  <a:ext uri="{FF2B5EF4-FFF2-40B4-BE49-F238E27FC236}">
                    <a16:creationId xmlns:a16="http://schemas.microsoft.com/office/drawing/2014/main" id="{E6750082-F1A1-D222-E6D4-B616433F36C6}"/>
                  </a:ext>
                </a:extLst>
              </p:cNvPr>
              <p:cNvGraphicFramePr>
                <a:graphicFrameLocks noGrp="1"/>
              </p:cNvGraphicFramePr>
              <p:nvPr>
                <p:extLst>
                  <p:ext uri="{D42A27DB-BD31-4B8C-83A1-F6EECF244321}">
                    <p14:modId xmlns:p14="http://schemas.microsoft.com/office/powerpoint/2010/main" val="653576977"/>
                  </p:ext>
                </p:extLst>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5"/>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p:sp>
        <p:nvSpPr>
          <p:cNvPr id="6" name="Slide Number Placeholder 1">
            <a:extLst>
              <a:ext uri="{FF2B5EF4-FFF2-40B4-BE49-F238E27FC236}">
                <a16:creationId xmlns:a16="http://schemas.microsoft.com/office/drawing/2014/main" id="{4499057D-2E7F-B28F-94FD-F24D49F6562D}"/>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15</a:t>
            </a:fld>
            <a:endParaRPr lang="en-US" dirty="0"/>
          </a:p>
        </p:txBody>
      </p:sp>
    </p:spTree>
    <p:extLst>
      <p:ext uri="{BB962C8B-B14F-4D97-AF65-F5344CB8AC3E}">
        <p14:creationId xmlns:p14="http://schemas.microsoft.com/office/powerpoint/2010/main" val="981376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ABDAB-686A-4B56-8C8D-3D10BCCC584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A12F16D-748C-BD65-B04D-C2DF1A2A2943}"/>
              </a:ext>
            </a:extLst>
          </p:cNvPr>
          <p:cNvPicPr>
            <a:picLocks noChangeAspect="1"/>
          </p:cNvPicPr>
          <p:nvPr/>
        </p:nvPicPr>
        <p:blipFill>
          <a:blip r:embed="rId3"/>
          <a:stretch>
            <a:fillRect/>
          </a:stretch>
        </p:blipFill>
        <p:spPr>
          <a:xfrm>
            <a:off x="2290295" y="874806"/>
            <a:ext cx="9360000" cy="4789503"/>
          </a:xfrm>
          <a:prstGeom prst="rect">
            <a:avLst/>
          </a:prstGeom>
        </p:spPr>
      </p:pic>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8BB5CDCE-3EBA-54D6-9BA9-85F751EA4D07}"/>
                  </a:ext>
                </a:extLst>
              </p:cNvPr>
              <p:cNvSpPr>
                <a:spLocks noGrp="1"/>
              </p:cNvSpPr>
              <p:nvPr>
                <p:ph type="title"/>
              </p:nvPr>
            </p:nvSpPr>
            <p:spPr/>
            <p:txBody>
              <a:bodyPr>
                <a:normAutofit/>
              </a:bodyPr>
              <a:lstStyle/>
              <a:p>
                <a:r>
                  <a:rPr lang="en-US" dirty="0"/>
                  <a:t>Solutions without loss mechanisms </a:t>
                </a:r>
                <a14:m>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𝑐</m:t>
                        </m:r>
                      </m:e>
                    </m:acc>
                    <m:r>
                      <a:rPr lang="en-US" sz="2000" b="0" i="1" smtClean="0">
                        <a:latin typeface="Cambria Math" panose="02040503050406030204" pitchFamily="18" charset="0"/>
                      </a:rPr>
                      <m:t>=0)</m:t>
                    </m:r>
                  </m:oMath>
                </a14:m>
                <a:endParaRPr lang="en-GB" dirty="0"/>
              </a:p>
            </p:txBody>
          </p:sp>
        </mc:Choice>
        <mc:Fallback xmlns="">
          <p:sp>
            <p:nvSpPr>
              <p:cNvPr id="7" name="Title 6">
                <a:extLst>
                  <a:ext uri="{FF2B5EF4-FFF2-40B4-BE49-F238E27FC236}">
                    <a16:creationId xmlns:a16="http://schemas.microsoft.com/office/drawing/2014/main" id="{8BB5CDCE-3EBA-54D6-9BA9-85F751EA4D07}"/>
                  </a:ext>
                </a:extLst>
              </p:cNvPr>
              <p:cNvSpPr>
                <a:spLocks noGrp="1" noRot="1" noChangeAspect="1" noMove="1" noResize="1" noEditPoints="1" noAdjustHandles="1" noChangeArrowheads="1" noChangeShapeType="1" noTextEdit="1"/>
              </p:cNvSpPr>
              <p:nvPr>
                <p:ph type="title"/>
              </p:nvPr>
            </p:nvSpPr>
            <p:spPr>
              <a:blipFill>
                <a:blip r:embed="rId4"/>
                <a:stretch>
                  <a:fillRect l="-8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C1873E74-FED2-D08E-6E1F-49E07F6C13A3}"/>
                  </a:ext>
                </a:extLst>
              </p:cNvPr>
              <p:cNvGraphicFramePr>
                <a:graphicFrameLocks noGrp="1"/>
              </p:cNvGraphicFramePr>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i="1" smtClean="0">
                                    <a:latin typeface="Cambria Math" panose="02040503050406030204" pitchFamily="18" charset="0"/>
                                  </a:rPr>
                                  <m:t>𝝀</m:t>
                                </m:r>
                                <m:r>
                                  <a:rPr lang="en-US" sz="1400" b="1" i="1" smtClean="0">
                                    <a:latin typeface="Cambria Math" panose="02040503050406030204" pitchFamily="18" charset="0"/>
                                  </a:rPr>
                                  <m:t>=</m:t>
                                </m:r>
                                <m:r>
                                  <a:rPr lang="en-US" sz="1400" b="1" i="1" smtClean="0">
                                    <a:latin typeface="Cambria Math" panose="02040503050406030204" pitchFamily="18" charset="0"/>
                                  </a:rPr>
                                  <m:t>𝟐</m:t>
                                </m:r>
                                <m:r>
                                  <a:rPr lang="en-US" sz="1400" b="1" i="1" smtClean="0">
                                    <a:latin typeface="Cambria Math" panose="02040503050406030204" pitchFamily="18" charset="0"/>
                                  </a:rPr>
                                  <m:t>/</m:t>
                                </m:r>
                                <m:r>
                                  <a:rPr lang="en-US" sz="1400" b="1" i="1" smtClean="0">
                                    <a:latin typeface="Cambria Math" panose="02040503050406030204" pitchFamily="18" charset="0"/>
                                  </a:rPr>
                                  <m:t>𝟑</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𝛾</m:t>
                                </m:r>
                                <m:r>
                                  <a:rPr lang="en-US" sz="1400" b="0" i="1" smtClean="0">
                                    <a:latin typeface="Cambria Math" panose="02040503050406030204" pitchFamily="18" charset="0"/>
                                  </a:rPr>
                                  <m:t>=</m:t>
                                </m:r>
                                <m:r>
                                  <a:rPr lang="en-US" sz="1400" b="0" i="1" smtClean="0">
                                    <a:latin typeface="Cambria Math" panose="02040503050406030204" pitchFamily="18" charset="0"/>
                                  </a:rPr>
                                  <m:t>𝛿</m:t>
                                </m:r>
                                <m:r>
                                  <a:rPr lang="en-US" sz="1400" i="1" smtClean="0">
                                    <a:latin typeface="Cambria Math" panose="02040503050406030204" pitchFamily="18" charset="0"/>
                                  </a:rPr>
                                  <m:t>=</m:t>
                                </m:r>
                                <m:r>
                                  <a:rPr lang="en-US" sz="1400" b="0" i="1"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𝛼</m:t>
                                </m:r>
                                <m:r>
                                  <a:rPr lang="en-US" sz="1400" i="1" smtClean="0">
                                    <a:latin typeface="Cambria Math" panose="02040503050406030204" pitchFamily="18" charset="0"/>
                                  </a:rPr>
                                  <m:t>=</m:t>
                                </m:r>
                                <m:r>
                                  <a:rPr lang="en-US" sz="1400" b="0" i="1" smtClean="0">
                                    <a:latin typeface="Cambria Math" panose="02040503050406030204" pitchFamily="18" charset="0"/>
                                  </a:rPr>
                                  <m:t>𝜀</m:t>
                                </m:r>
                                <m:r>
                                  <a:rPr lang="en-US" sz="1400" b="0" i="1" smtClean="0">
                                    <a:latin typeface="Cambria Math" panose="02040503050406030204" pitchFamily="18" charset="0"/>
                                  </a:rPr>
                                  <m:t>=1−</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007398847"/>
                      </a:ext>
                    </a:extLst>
                  </a:tr>
                  <a:tr h="324000">
                    <a:tc>
                      <a:txBody>
                        <a:bodyPr/>
                        <a:lstStyle/>
                        <a:p>
                          <a:pPr algn="l"/>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𝛽</m:t>
                                </m:r>
                                <m:r>
                                  <a:rPr lang="en-US" sz="1400" b="0" i="1" smtClean="0">
                                    <a:latin typeface="Cambria Math" panose="02040503050406030204" pitchFamily="18" charset="0"/>
                                  </a:rPr>
                                  <m:t>=−</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16" name="Table 15">
                <a:extLst>
                  <a:ext uri="{FF2B5EF4-FFF2-40B4-BE49-F238E27FC236}">
                    <a16:creationId xmlns:a16="http://schemas.microsoft.com/office/drawing/2014/main" id="{E6750082-F1A1-D222-E6D4-B616433F36C6}"/>
                  </a:ext>
                </a:extLst>
              </p:cNvPr>
              <p:cNvGraphicFramePr>
                <a:graphicFrameLocks noGrp="1"/>
              </p:cNvGraphicFramePr>
              <p:nvPr>
                <p:extLst>
                  <p:ext uri="{D42A27DB-BD31-4B8C-83A1-F6EECF244321}">
                    <p14:modId xmlns:p14="http://schemas.microsoft.com/office/powerpoint/2010/main" val="653576977"/>
                  </p:ext>
                </p:extLst>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5"/>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F64AD793-2846-F73D-10F7-6DDB5CFBD376}"/>
                  </a:ext>
                </a:extLst>
              </p:cNvPr>
              <p:cNvGraphicFramePr>
                <a:graphicFrameLocks noGrp="1"/>
              </p:cNvGraphicFramePr>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i="0" smtClean="0">
                                    <a:latin typeface="Cambria Math" panose="02040503050406030204" pitchFamily="18" charset="0"/>
                                  </a:rPr>
                                  <m:t>&gt;</m:t>
                                </m:r>
                                <m:r>
                                  <a:rPr lang="en-US" sz="1400" b="1" i="0" smtClean="0">
                                    <a:latin typeface="Cambria Math" panose="02040503050406030204" pitchFamily="18" charset="0"/>
                                  </a:rPr>
                                  <m:t>𝟐</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4−2</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2" name="Table 1">
                <a:extLst>
                  <a:ext uri="{FF2B5EF4-FFF2-40B4-BE49-F238E27FC236}">
                    <a16:creationId xmlns:a16="http://schemas.microsoft.com/office/drawing/2014/main" id="{5915F29E-AEE1-D58A-B7CC-3001A669D296}"/>
                  </a:ext>
                </a:extLst>
              </p:cNvPr>
              <p:cNvGraphicFramePr>
                <a:graphicFrameLocks noGrp="1"/>
              </p:cNvGraphicFramePr>
              <p:nvPr>
                <p:extLst>
                  <p:ext uri="{D42A27DB-BD31-4B8C-83A1-F6EECF244321}">
                    <p14:modId xmlns:p14="http://schemas.microsoft.com/office/powerpoint/2010/main" val="601582538"/>
                  </p:ext>
                </p:extLst>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6"/>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6"/>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6"/>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6"/>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p:sp>
        <p:nvSpPr>
          <p:cNvPr id="6" name="Slide Number Placeholder 1">
            <a:extLst>
              <a:ext uri="{FF2B5EF4-FFF2-40B4-BE49-F238E27FC236}">
                <a16:creationId xmlns:a16="http://schemas.microsoft.com/office/drawing/2014/main" id="{A47D3B59-9983-D2CA-7CE9-84B50BC1D6F9}"/>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16</a:t>
            </a:fld>
            <a:endParaRPr lang="en-US" dirty="0"/>
          </a:p>
        </p:txBody>
      </p:sp>
    </p:spTree>
    <p:extLst>
      <p:ext uri="{BB962C8B-B14F-4D97-AF65-F5344CB8AC3E}">
        <p14:creationId xmlns:p14="http://schemas.microsoft.com/office/powerpoint/2010/main" val="1953016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88221-2A52-7B5F-E63D-16062E9C34E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D82DAC41-7CA2-F4D2-39A0-DE27EF1CB7F5}"/>
              </a:ext>
            </a:extLst>
          </p:cNvPr>
          <p:cNvPicPr>
            <a:picLocks noChangeAspect="1"/>
          </p:cNvPicPr>
          <p:nvPr/>
        </p:nvPicPr>
        <p:blipFill>
          <a:blip r:embed="rId3"/>
          <a:stretch>
            <a:fillRect/>
          </a:stretch>
        </p:blipFill>
        <p:spPr>
          <a:xfrm>
            <a:off x="2290295" y="874808"/>
            <a:ext cx="9360000" cy="4789503"/>
          </a:xfrm>
          <a:prstGeom prst="rect">
            <a:avLst/>
          </a:prstGeom>
        </p:spPr>
      </p:pic>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0095FCCE-5808-41B9-A0EC-93F994300E70}"/>
                  </a:ext>
                </a:extLst>
              </p:cNvPr>
              <p:cNvSpPr>
                <a:spLocks noGrp="1"/>
              </p:cNvSpPr>
              <p:nvPr>
                <p:ph type="title"/>
              </p:nvPr>
            </p:nvSpPr>
            <p:spPr/>
            <p:txBody>
              <a:bodyPr>
                <a:normAutofit/>
              </a:bodyPr>
              <a:lstStyle/>
              <a:p>
                <a:r>
                  <a:rPr lang="en-US" dirty="0"/>
                  <a:t>Solutions without loss mechanisms </a:t>
                </a:r>
                <a14:m>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𝑐</m:t>
                        </m:r>
                      </m:e>
                    </m:acc>
                    <m:r>
                      <a:rPr lang="en-US" sz="2000" b="0" i="1" smtClean="0">
                        <a:latin typeface="Cambria Math" panose="02040503050406030204" pitchFamily="18" charset="0"/>
                      </a:rPr>
                      <m:t>=0)</m:t>
                    </m:r>
                  </m:oMath>
                </a14:m>
                <a:endParaRPr lang="en-GB" dirty="0"/>
              </a:p>
            </p:txBody>
          </p:sp>
        </mc:Choice>
        <mc:Fallback xmlns="">
          <p:sp>
            <p:nvSpPr>
              <p:cNvPr id="7" name="Title 6">
                <a:extLst>
                  <a:ext uri="{FF2B5EF4-FFF2-40B4-BE49-F238E27FC236}">
                    <a16:creationId xmlns:a16="http://schemas.microsoft.com/office/drawing/2014/main" id="{0095FCCE-5808-41B9-A0EC-93F994300E70}"/>
                  </a:ext>
                </a:extLst>
              </p:cNvPr>
              <p:cNvSpPr>
                <a:spLocks noGrp="1" noRot="1" noChangeAspect="1" noMove="1" noResize="1" noEditPoints="1" noAdjustHandles="1" noChangeArrowheads="1" noChangeShapeType="1" noTextEdit="1"/>
              </p:cNvSpPr>
              <p:nvPr>
                <p:ph type="title"/>
              </p:nvPr>
            </p:nvSpPr>
            <p:spPr>
              <a:blipFill>
                <a:blip r:embed="rId4"/>
                <a:stretch>
                  <a:fillRect l="-8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16" name="Table 15">
                <a:extLst>
                  <a:ext uri="{FF2B5EF4-FFF2-40B4-BE49-F238E27FC236}">
                    <a16:creationId xmlns:a16="http://schemas.microsoft.com/office/drawing/2014/main" id="{74BA6939-3ECE-2E38-F777-7CF3D22405F4}"/>
                  </a:ext>
                </a:extLst>
              </p:cNvPr>
              <p:cNvGraphicFramePr>
                <a:graphicFrameLocks noGrp="1"/>
              </p:cNvGraphicFramePr>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i="1" smtClean="0">
                                    <a:latin typeface="Cambria Math" panose="02040503050406030204" pitchFamily="18" charset="0"/>
                                  </a:rPr>
                                  <m:t>𝝀</m:t>
                                </m:r>
                                <m:r>
                                  <a:rPr lang="en-US" sz="1400" b="1" i="1" smtClean="0">
                                    <a:latin typeface="Cambria Math" panose="02040503050406030204" pitchFamily="18" charset="0"/>
                                  </a:rPr>
                                  <m:t>=</m:t>
                                </m:r>
                                <m:r>
                                  <a:rPr lang="en-US" sz="1400" b="1" i="1" smtClean="0">
                                    <a:latin typeface="Cambria Math" panose="02040503050406030204" pitchFamily="18" charset="0"/>
                                  </a:rPr>
                                  <m:t>𝟐</m:t>
                                </m:r>
                                <m:r>
                                  <a:rPr lang="en-US" sz="1400" b="1" i="1" smtClean="0">
                                    <a:latin typeface="Cambria Math" panose="02040503050406030204" pitchFamily="18" charset="0"/>
                                  </a:rPr>
                                  <m:t>/</m:t>
                                </m:r>
                                <m:r>
                                  <a:rPr lang="en-US" sz="1400" b="1" i="1" smtClean="0">
                                    <a:latin typeface="Cambria Math" panose="02040503050406030204" pitchFamily="18" charset="0"/>
                                  </a:rPr>
                                  <m:t>𝟑</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𝛾</m:t>
                                </m:r>
                                <m:r>
                                  <a:rPr lang="en-US" sz="1400" b="0" i="1" smtClean="0">
                                    <a:latin typeface="Cambria Math" panose="02040503050406030204" pitchFamily="18" charset="0"/>
                                  </a:rPr>
                                  <m:t>=</m:t>
                                </m:r>
                                <m:r>
                                  <a:rPr lang="en-US" sz="1400" b="0" i="1" smtClean="0">
                                    <a:latin typeface="Cambria Math" panose="02040503050406030204" pitchFamily="18" charset="0"/>
                                  </a:rPr>
                                  <m:t>𝛿</m:t>
                                </m:r>
                                <m:r>
                                  <a:rPr lang="en-US" sz="1400" i="1" smtClean="0">
                                    <a:latin typeface="Cambria Math" panose="02040503050406030204" pitchFamily="18" charset="0"/>
                                  </a:rPr>
                                  <m:t>=</m:t>
                                </m:r>
                                <m:r>
                                  <a:rPr lang="en-US" sz="1400" b="0" i="1"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𝛼</m:t>
                                </m:r>
                                <m:r>
                                  <a:rPr lang="en-US" sz="1400" i="1" smtClean="0">
                                    <a:latin typeface="Cambria Math" panose="02040503050406030204" pitchFamily="18" charset="0"/>
                                  </a:rPr>
                                  <m:t>=</m:t>
                                </m:r>
                                <m:r>
                                  <a:rPr lang="en-US" sz="1400" b="0" i="1" smtClean="0">
                                    <a:latin typeface="Cambria Math" panose="02040503050406030204" pitchFamily="18" charset="0"/>
                                  </a:rPr>
                                  <m:t>𝜀</m:t>
                                </m:r>
                                <m:r>
                                  <a:rPr lang="en-US" sz="1400" b="0" i="1" smtClean="0">
                                    <a:latin typeface="Cambria Math" panose="02040503050406030204" pitchFamily="18" charset="0"/>
                                  </a:rPr>
                                  <m:t>=1−</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007398847"/>
                      </a:ext>
                    </a:extLst>
                  </a:tr>
                  <a:tr h="324000">
                    <a:tc>
                      <a:txBody>
                        <a:bodyPr/>
                        <a:lstStyle/>
                        <a:p>
                          <a:pPr algn="l"/>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𝛽</m:t>
                                </m:r>
                                <m:r>
                                  <a:rPr lang="en-US" sz="1400" b="0" i="1" smtClean="0">
                                    <a:latin typeface="Cambria Math" panose="02040503050406030204" pitchFamily="18" charset="0"/>
                                  </a:rPr>
                                  <m:t>=−</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16" name="Table 15">
                <a:extLst>
                  <a:ext uri="{FF2B5EF4-FFF2-40B4-BE49-F238E27FC236}">
                    <a16:creationId xmlns:a16="http://schemas.microsoft.com/office/drawing/2014/main" id="{E6750082-F1A1-D222-E6D4-B616433F36C6}"/>
                  </a:ext>
                </a:extLst>
              </p:cNvPr>
              <p:cNvGraphicFramePr>
                <a:graphicFrameLocks noGrp="1"/>
              </p:cNvGraphicFramePr>
              <p:nvPr>
                <p:extLst>
                  <p:ext uri="{D42A27DB-BD31-4B8C-83A1-F6EECF244321}">
                    <p14:modId xmlns:p14="http://schemas.microsoft.com/office/powerpoint/2010/main" val="653576977"/>
                  </p:ext>
                </p:extLst>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5"/>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D2B62631-778F-BAEB-F4A0-784A6CF2D106}"/>
                  </a:ext>
                </a:extLst>
              </p:cNvPr>
              <p:cNvGraphicFramePr>
                <a:graphicFrameLocks noGrp="1"/>
              </p:cNvGraphicFramePr>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i="0" smtClean="0">
                                    <a:latin typeface="Cambria Math" panose="02040503050406030204" pitchFamily="18" charset="0"/>
                                  </a:rPr>
                                  <m:t>&gt;</m:t>
                                </m:r>
                                <m:r>
                                  <a:rPr lang="en-US" sz="1400" b="1" i="0" smtClean="0">
                                    <a:latin typeface="Cambria Math" panose="02040503050406030204" pitchFamily="18" charset="0"/>
                                  </a:rPr>
                                  <m:t>𝟐</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4−2</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2" name="Table 1">
                <a:extLst>
                  <a:ext uri="{FF2B5EF4-FFF2-40B4-BE49-F238E27FC236}">
                    <a16:creationId xmlns:a16="http://schemas.microsoft.com/office/drawing/2014/main" id="{5915F29E-AEE1-D58A-B7CC-3001A669D296}"/>
                  </a:ext>
                </a:extLst>
              </p:cNvPr>
              <p:cNvGraphicFramePr>
                <a:graphicFrameLocks noGrp="1"/>
              </p:cNvGraphicFramePr>
              <p:nvPr>
                <p:extLst>
                  <p:ext uri="{D42A27DB-BD31-4B8C-83A1-F6EECF244321}">
                    <p14:modId xmlns:p14="http://schemas.microsoft.com/office/powerpoint/2010/main" val="601582538"/>
                  </p:ext>
                </p:extLst>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6"/>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6"/>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6"/>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6"/>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6E6830F6-BD28-3543-9773-A1731D8712B4}"/>
                  </a:ext>
                </a:extLst>
              </p:cNvPr>
              <p:cNvGraphicFramePr>
                <a:graphicFrameLocks noGrp="1"/>
              </p:cNvGraphicFramePr>
              <p:nvPr/>
            </p:nvGraphicFramePr>
            <p:xfrm>
              <a:off x="161402" y="2545938"/>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m:t>
                                </m:r>
                                <m:r>
                                  <a:rPr lang="en-US" sz="1400" b="1" i="0" smtClean="0">
                                    <a:latin typeface="Cambria Math" panose="02040503050406030204" pitchFamily="18" charset="0"/>
                                  </a:rPr>
                                  <m:t>𝟐</m:t>
                                </m:r>
                              </m:oMath>
                            </m:oMathPara>
                          </a14:m>
                          <a:endParaRPr lang="en-GB" sz="1400" dirty="0"/>
                        </a:p>
                      </a:txBody>
                      <a:tcPr>
                        <a:solidFill>
                          <a:srgbClr val="FF7C80"/>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4−2</m:t>
                                </m:r>
                                <m:r>
                                  <a:rPr lang="en-US" sz="1400" b="0" smtClean="0">
                                    <a:latin typeface="Cambria Math" panose="02040503050406030204" pitchFamily="18" charset="0"/>
                                  </a:rPr>
                                  <m:t>𝜆</m:t>
                                </m:r>
                                <m:r>
                                  <a:rPr lang="en-US" sz="1400" b="0" i="0" smtClean="0">
                                    <a:latin typeface="Cambria Math" panose="02040503050406030204" pitchFamily="18" charset="0"/>
                                  </a:rPr>
                                  <m:t>=0</m:t>
                                </m:r>
                              </m:oMath>
                            </m:oMathPara>
                          </a14:m>
                          <a:endParaRPr lang="en-GB" sz="1400" dirty="0"/>
                        </a:p>
                      </a:txBody>
                      <a:tcPr>
                        <a:solidFill>
                          <a:srgbClr val="E6D0D0"/>
                        </a:solidFill>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solidFill>
                          <a:srgbClr val="F3E9E9"/>
                        </a:solidFill>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solidFill>
                          <a:srgbClr val="E6D0D0"/>
                        </a:solidFill>
                      </a:tcPr>
                    </a:tc>
                    <a:extLst>
                      <a:ext uri="{0D108BD9-81ED-4DB2-BD59-A6C34878D82A}">
                        <a16:rowId xmlns:a16="http://schemas.microsoft.com/office/drawing/2014/main" val="3368119887"/>
                      </a:ext>
                    </a:extLst>
                  </a:tr>
                </a:tbl>
              </a:graphicData>
            </a:graphic>
          </p:graphicFrame>
        </mc:Choice>
        <mc:Fallback xmlns="">
          <p:graphicFrame>
            <p:nvGraphicFramePr>
              <p:cNvPr id="4" name="Table 3">
                <a:extLst>
                  <a:ext uri="{FF2B5EF4-FFF2-40B4-BE49-F238E27FC236}">
                    <a16:creationId xmlns:a16="http://schemas.microsoft.com/office/drawing/2014/main" id="{48C5D646-64D5-687F-967A-38F2B566F410}"/>
                  </a:ext>
                </a:extLst>
              </p:cNvPr>
              <p:cNvGraphicFramePr>
                <a:graphicFrameLocks noGrp="1"/>
              </p:cNvGraphicFramePr>
              <p:nvPr>
                <p:extLst>
                  <p:ext uri="{D42A27DB-BD31-4B8C-83A1-F6EECF244321}">
                    <p14:modId xmlns:p14="http://schemas.microsoft.com/office/powerpoint/2010/main" val="377798496"/>
                  </p:ext>
                </p:extLst>
              </p:nvPr>
            </p:nvGraphicFramePr>
            <p:xfrm>
              <a:off x="161402" y="2545938"/>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7"/>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7"/>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7"/>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7"/>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p:sp>
        <p:nvSpPr>
          <p:cNvPr id="6" name="Slide Number Placeholder 1">
            <a:extLst>
              <a:ext uri="{FF2B5EF4-FFF2-40B4-BE49-F238E27FC236}">
                <a16:creationId xmlns:a16="http://schemas.microsoft.com/office/drawing/2014/main" id="{57CC3336-A9A2-C681-CF13-9674F81A673A}"/>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17</a:t>
            </a:fld>
            <a:endParaRPr lang="en-US" dirty="0"/>
          </a:p>
        </p:txBody>
      </p:sp>
    </p:spTree>
    <p:extLst>
      <p:ext uri="{BB962C8B-B14F-4D97-AF65-F5344CB8AC3E}">
        <p14:creationId xmlns:p14="http://schemas.microsoft.com/office/powerpoint/2010/main" val="708986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1EFF32-B537-3B38-254F-1CCFC314C790}"/>
              </a:ext>
            </a:extLst>
          </p:cNvPr>
          <p:cNvPicPr>
            <a:picLocks noChangeAspect="1"/>
          </p:cNvPicPr>
          <p:nvPr/>
        </p:nvPicPr>
        <p:blipFill>
          <a:blip r:embed="rId3"/>
          <a:stretch>
            <a:fillRect/>
          </a:stretch>
        </p:blipFill>
        <p:spPr>
          <a:xfrm>
            <a:off x="2242067" y="874808"/>
            <a:ext cx="9360000" cy="4761552"/>
          </a:xfrm>
          <a:prstGeom prst="rect">
            <a:avLst/>
          </a:prstGeom>
        </p:spPr>
      </p:pic>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a:t>Solutions for unbiased networks </a:t>
                </a:r>
                <a14:m>
                  <m:oMath xmlns:m="http://schemas.openxmlformats.org/officeDocument/2006/math">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𝑐</m:t>
                        </m:r>
                      </m:e>
                    </m:acc>
                    <m:r>
                      <a:rPr lang="en-US" sz="2000" b="0" i="1" smtClean="0">
                        <a:latin typeface="Cambria Math" panose="02040503050406030204" pitchFamily="18" charset="0"/>
                      </a:rPr>
                      <m:t>≠0;</m:t>
                    </m:r>
                    <m:r>
                      <a:rPr lang="en-US" sz="2000" b="0" i="1" smtClean="0">
                        <a:latin typeface="Cambria Math" panose="02040503050406030204" pitchFamily="18" charset="0"/>
                      </a:rPr>
                      <m:t>𝑔</m:t>
                    </m:r>
                    <m:r>
                      <a:rPr lang="en-US" sz="2000" b="0" i="1" smtClean="0">
                        <a:latin typeface="Cambria Math" panose="02040503050406030204" pitchFamily="18" charset="0"/>
                      </a:rPr>
                      <m:t>=1)</m:t>
                    </m:r>
                  </m:oMath>
                </a14:m>
                <a:endParaRPr lang="en-GB" dirty="0"/>
              </a:p>
            </p:txBody>
          </p:sp>
        </mc:Choice>
        <mc:Fallback xmlns="">
          <p:sp>
            <p:nvSpPr>
              <p:cNvPr id="7" name="Title 6">
                <a:extLst>
                  <a:ext uri="{FF2B5EF4-FFF2-40B4-BE49-F238E27FC236}">
                    <a16:creationId xmlns:a16="http://schemas.microsoft.com/office/drawing/2014/main" id="{36A2A443-E820-73F1-8033-A60A7FED18D9}"/>
                  </a:ext>
                </a:extLst>
              </p:cNvPr>
              <p:cNvSpPr>
                <a:spLocks noGrp="1" noRot="1" noChangeAspect="1" noMove="1" noResize="1" noEditPoints="1" noAdjustHandles="1" noChangeArrowheads="1" noChangeShapeType="1" noTextEdit="1"/>
              </p:cNvSpPr>
              <p:nvPr>
                <p:ph type="title"/>
              </p:nvPr>
            </p:nvSpPr>
            <p:spPr>
              <a:blipFill>
                <a:blip r:embed="rId4"/>
                <a:stretch>
                  <a:fillRect l="-8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0C2FE6AC-3797-06C8-4C69-D37B6764CD0E}"/>
                  </a:ext>
                </a:extLst>
              </p:cNvPr>
              <p:cNvGraphicFramePr>
                <a:graphicFrameLocks noGrp="1"/>
              </p:cNvGraphicFramePr>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i="1" smtClean="0">
                                    <a:latin typeface="Cambria Math" panose="02040503050406030204" pitchFamily="18" charset="0"/>
                                  </a:rPr>
                                  <m:t>𝝀</m:t>
                                </m:r>
                                <m:r>
                                  <a:rPr lang="en-US" sz="1400" b="1" i="1" smtClean="0">
                                    <a:latin typeface="Cambria Math" panose="02040503050406030204" pitchFamily="18" charset="0"/>
                                  </a:rPr>
                                  <m:t>=</m:t>
                                </m:r>
                                <m:r>
                                  <a:rPr lang="en-US" sz="1400" b="1" i="0" smtClean="0">
                                    <a:latin typeface="Cambria Math" panose="02040503050406030204" pitchFamily="18" charset="0"/>
                                  </a:rPr>
                                  <m:t>𝟐</m:t>
                                </m:r>
                                <m:r>
                                  <a:rPr lang="en-US" sz="1400" b="1" i="0" smtClean="0">
                                    <a:latin typeface="Cambria Math" panose="02040503050406030204" pitchFamily="18" charset="0"/>
                                  </a:rPr>
                                  <m:t>/(</m:t>
                                </m:r>
                                <m:r>
                                  <a:rPr lang="en-US" sz="1400" b="1" i="0" smtClean="0">
                                    <a:latin typeface="Cambria Math" panose="02040503050406030204" pitchFamily="18" charset="0"/>
                                  </a:rPr>
                                  <m:t>𝟑</m:t>
                                </m:r>
                                <m:r>
                                  <a:rPr lang="en-US" sz="1400" b="1" i="0"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i="1" smtClean="0">
                                        <a:latin typeface="Cambria Math" panose="02040503050406030204" pitchFamily="18" charset="0"/>
                                      </a:rPr>
                                      <m:t>𝒄</m:t>
                                    </m:r>
                                  </m:e>
                                </m:acc>
                                <m:r>
                                  <a:rPr lang="en-US" sz="1400" b="1" i="0"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𝒗</m:t>
                                    </m:r>
                                  </m:sub>
                                </m:sSub>
                                <m:r>
                                  <a:rPr lang="en-US" sz="1400" b="1" i="0" smtClean="0">
                                    <a:latin typeface="Cambria Math" panose="02040503050406030204" pitchFamily="18" charset="0"/>
                                  </a:rPr>
                                  <m:t>)</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𝛾</m:t>
                                </m:r>
                                <m:r>
                                  <a:rPr lang="en-US" sz="1400" b="0" i="1" smtClean="0">
                                    <a:latin typeface="Cambria Math" panose="02040503050406030204" pitchFamily="18" charset="0"/>
                                  </a:rPr>
                                  <m:t>=</m:t>
                                </m:r>
                                <m:r>
                                  <a:rPr lang="en-US" sz="1400" b="0" i="1" smtClean="0">
                                    <a:latin typeface="Cambria Math" panose="02040503050406030204" pitchFamily="18" charset="0"/>
                                  </a:rPr>
                                  <m:t>𝛿</m:t>
                                </m:r>
                                <m:r>
                                  <a:rPr lang="en-US" sz="1400" i="1" smtClean="0">
                                    <a:latin typeface="Cambria Math" panose="02040503050406030204" pitchFamily="18" charset="0"/>
                                  </a:rPr>
                                  <m:t>=</m:t>
                                </m:r>
                                <m:r>
                                  <a:rPr lang="en-US" sz="1400" b="0" i="1"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rPr>
                                  <m:t>𝛼</m:t>
                                </m:r>
                                <m:r>
                                  <a:rPr lang="en-US" sz="1400" i="1" smtClean="0">
                                    <a:latin typeface="Cambria Math" panose="02040503050406030204" pitchFamily="18" charset="0"/>
                                  </a:rPr>
                                  <m:t>=</m:t>
                                </m:r>
                                <m:r>
                                  <a:rPr lang="en-US" sz="1400" b="0" i="1" smtClean="0">
                                    <a:latin typeface="Cambria Math" panose="02040503050406030204" pitchFamily="18" charset="0"/>
                                  </a:rPr>
                                  <m:t>𝜀</m:t>
                                </m:r>
                                <m:r>
                                  <a:rPr lang="en-US" sz="1400" b="0" i="1" smtClean="0">
                                    <a:latin typeface="Cambria Math" panose="02040503050406030204" pitchFamily="18" charset="0"/>
                                  </a:rPr>
                                  <m:t>=1−</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007398847"/>
                      </a:ext>
                    </a:extLst>
                  </a:tr>
                  <a:tr h="324000">
                    <a:tc>
                      <a:txBody>
                        <a:bodyPr/>
                        <a:lstStyle/>
                        <a:p>
                          <a:pPr algn="l"/>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𝛽</m:t>
                                </m:r>
                                <m:r>
                                  <a:rPr lang="en-US" sz="1400" b="0" i="1" smtClean="0">
                                    <a:latin typeface="Cambria Math" panose="02040503050406030204" pitchFamily="18" charset="0"/>
                                  </a:rPr>
                                  <m:t>=−</m:t>
                                </m:r>
                                <m:r>
                                  <a:rPr lang="en-US" sz="1400" b="0" i="1"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4" name="Table 3">
                <a:extLst>
                  <a:ext uri="{FF2B5EF4-FFF2-40B4-BE49-F238E27FC236}">
                    <a16:creationId xmlns:a16="http://schemas.microsoft.com/office/drawing/2014/main" id="{0C2FE6AC-3797-06C8-4C69-D37B6764CD0E}"/>
                  </a:ext>
                </a:extLst>
              </p:cNvPr>
              <p:cNvGraphicFramePr>
                <a:graphicFrameLocks noGrp="1"/>
              </p:cNvGraphicFramePr>
              <p:nvPr>
                <p:extLst>
                  <p:ext uri="{D42A27DB-BD31-4B8C-83A1-F6EECF244321}">
                    <p14:modId xmlns:p14="http://schemas.microsoft.com/office/powerpoint/2010/main" val="1843240104"/>
                  </p:ext>
                </p:extLst>
              </p:nvPr>
            </p:nvGraphicFramePr>
            <p:xfrm>
              <a:off x="161402" y="1065626"/>
              <a:ext cx="1920304" cy="1296000"/>
            </p:xfrm>
            <a:graphic>
              <a:graphicData uri="http://schemas.openxmlformats.org/drawingml/2006/table">
                <a:tbl>
                  <a:tblPr firstRow="1" bandRow="1">
                    <a:tableStyleId>{5C22544A-7EE6-4342-B048-85BDC9FD1C3A}</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8"/>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8"/>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8"/>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8"/>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297FF12F-90F6-FA16-9BFB-D8515FE230EF}"/>
                  </a:ext>
                </a:extLst>
              </p:cNvPr>
              <p:cNvGraphicFramePr>
                <a:graphicFrameLocks noGrp="1"/>
              </p:cNvGraphicFramePr>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i="0" smtClean="0">
                                    <a:latin typeface="Cambria Math" panose="02040503050406030204" pitchFamily="18" charset="0"/>
                                  </a:rPr>
                                  <m:t>&gt;</m:t>
                                </m:r>
                                <m:r>
                                  <a:rPr lang="en-US" sz="1400" b="1" i="0" smtClean="0">
                                    <a:latin typeface="Cambria Math" panose="02040503050406030204" pitchFamily="18" charset="0"/>
                                  </a:rPr>
                                  <m:t>𝟐</m:t>
                                </m:r>
                                <m:r>
                                  <a:rPr lang="en-US" sz="1400" b="1" i="0" smtClean="0">
                                    <a:latin typeface="Cambria Math" panose="02040503050406030204" pitchFamily="18" charset="0"/>
                                  </a:rPr>
                                  <m:t>/(</m:t>
                                </m:r>
                                <m:r>
                                  <a:rPr lang="en-US" sz="1400" b="1" i="0" smtClean="0">
                                    <a:latin typeface="Cambria Math" panose="02040503050406030204" pitchFamily="18" charset="0"/>
                                  </a:rPr>
                                  <m:t>𝟏</m:t>
                                </m:r>
                                <m:r>
                                  <a:rPr lang="en-US" sz="1400" b="1" i="0"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i="1" smtClean="0">
                                        <a:latin typeface="Cambria Math" panose="02040503050406030204" pitchFamily="18" charset="0"/>
                                      </a:rPr>
                                      <m:t>𝒄</m:t>
                                    </m:r>
                                  </m:e>
                                </m:acc>
                                <m:r>
                                  <a:rPr lang="en-US" sz="1400" b="1" i="0"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𝒗</m:t>
                                    </m:r>
                                  </m:sub>
                                </m:sSub>
                                <m:r>
                                  <a:rPr lang="en-US" sz="1400" b="1" i="0" smtClean="0">
                                    <a:latin typeface="Cambria Math" panose="02040503050406030204" pitchFamily="18" charset="0"/>
                                  </a:rPr>
                                  <m:t>)</m:t>
                                </m:r>
                              </m:oMath>
                            </m:oMathPara>
                          </a14:m>
                          <a:endParaRPr lang="en-GB" sz="1400" dirty="0"/>
                        </a:p>
                      </a:txBody>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sSubSup>
                                  <m:sSubSupPr>
                                    <m:ctrlPr>
                                      <a:rPr lang="en-US" sz="1400" b="0" i="1" smtClean="0">
                                        <a:latin typeface="Cambria Math" panose="02040503050406030204" pitchFamily="18" charset="0"/>
                                      </a:rPr>
                                    </m:ctrlPr>
                                  </m:sSubSupPr>
                                  <m:e>
                                    <m:r>
                                      <a:rPr lang="en-US" sz="1400" b="0" smtClean="0">
                                        <a:latin typeface="Cambria Math" panose="02040503050406030204" pitchFamily="18" charset="0"/>
                                      </a:rPr>
                                      <m:t>4</m:t>
                                    </m:r>
                                    <m:r>
                                      <a:rPr lang="en-US" sz="1400" b="0" i="1" smtClean="0">
                                        <a:latin typeface="Cambria Math" panose="02040503050406030204" pitchFamily="18" charset="0"/>
                                      </a:rPr>
                                      <m:t>𝜆</m:t>
                                    </m:r>
                                    <m:r>
                                      <m:rPr>
                                        <m:sty m:val="p"/>
                                      </m:rPr>
                                      <a:rPr lang="en-US" sz="1400" b="0" i="0" smtClean="0">
                                        <a:latin typeface="Cambria Math" panose="02040503050406030204" pitchFamily="18" charset="0"/>
                                      </a:rPr>
                                      <m:t>v</m:t>
                                    </m:r>
                                  </m:e>
                                  <m:sub>
                                    <m:r>
                                      <a:rPr lang="en-US" sz="1400" b="0" i="0" smtClean="0">
                                        <a:latin typeface="Cambria Math" panose="02040503050406030204" pitchFamily="18" charset="0"/>
                                      </a:rPr>
                                      <m:t>0</m:t>
                                    </m:r>
                                  </m:sub>
                                  <m:sup>
                                    <m:r>
                                      <a:rPr lang="en-US" sz="1400" b="0" i="0" smtClean="0">
                                        <a:latin typeface="Cambria Math" panose="02040503050406030204" pitchFamily="18" charset="0"/>
                                      </a:rPr>
                                      <m:t>2</m:t>
                                    </m:r>
                                  </m:sup>
                                </m:sSubSup>
                                <m:r>
                                  <a:rPr lang="en-US" sz="1400" b="0" smtClean="0">
                                    <a:latin typeface="Cambria Math" panose="02040503050406030204" pitchFamily="18" charset="0"/>
                                  </a:rPr>
                                  <m:t>−2</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5" name="Table 4">
                <a:extLst>
                  <a:ext uri="{FF2B5EF4-FFF2-40B4-BE49-F238E27FC236}">
                    <a16:creationId xmlns:a16="http://schemas.microsoft.com/office/drawing/2014/main" id="{297FF12F-90F6-FA16-9BFB-D8515FE230EF}"/>
                  </a:ext>
                </a:extLst>
              </p:cNvPr>
              <p:cNvGraphicFramePr>
                <a:graphicFrameLocks noGrp="1"/>
              </p:cNvGraphicFramePr>
              <p:nvPr>
                <p:extLst>
                  <p:ext uri="{D42A27DB-BD31-4B8C-83A1-F6EECF244321}">
                    <p14:modId xmlns:p14="http://schemas.microsoft.com/office/powerpoint/2010/main" val="856107003"/>
                  </p:ext>
                </p:extLst>
              </p:nvPr>
            </p:nvGraphicFramePr>
            <p:xfrm>
              <a:off x="161402" y="4026250"/>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9"/>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9"/>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9"/>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9"/>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94B6DA30-0E18-DC9F-5284-942CD64A7B72}"/>
                  </a:ext>
                </a:extLst>
              </p:cNvPr>
              <p:cNvGraphicFramePr>
                <a:graphicFrameLocks noGrp="1"/>
              </p:cNvGraphicFramePr>
              <p:nvPr/>
            </p:nvGraphicFramePr>
            <p:xfrm>
              <a:off x="161402" y="2545938"/>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m:t>
                                </m:r>
                                <m:r>
                                  <a:rPr lang="en-US" sz="1400" b="1" i="0" smtClean="0">
                                    <a:latin typeface="Cambria Math" panose="02040503050406030204" pitchFamily="18" charset="0"/>
                                  </a:rPr>
                                  <m:t>𝟐</m:t>
                                </m:r>
                                <m:r>
                                  <a:rPr lang="en-US" sz="1400" b="1" i="0" smtClean="0">
                                    <a:latin typeface="Cambria Math" panose="02040503050406030204" pitchFamily="18" charset="0"/>
                                  </a:rPr>
                                  <m:t>/(</m:t>
                                </m:r>
                                <m:r>
                                  <a:rPr lang="en-US" sz="1400" b="1" i="0" smtClean="0">
                                    <a:latin typeface="Cambria Math" panose="02040503050406030204" pitchFamily="18" charset="0"/>
                                  </a:rPr>
                                  <m:t>𝟏</m:t>
                                </m:r>
                                <m:r>
                                  <a:rPr lang="en-US" sz="1400" b="1" i="0"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i="1" smtClean="0">
                                        <a:latin typeface="Cambria Math" panose="02040503050406030204" pitchFamily="18" charset="0"/>
                                      </a:rPr>
                                      <m:t>𝒄</m:t>
                                    </m:r>
                                  </m:e>
                                </m:acc>
                                <m:r>
                                  <a:rPr lang="en-US" sz="1400" b="1" i="0"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𝒌</m:t>
                                    </m:r>
                                  </m:e>
                                  <m:sub>
                                    <m:r>
                                      <a:rPr lang="en-US" sz="1400" b="1" i="1" smtClean="0">
                                        <a:latin typeface="Cambria Math" panose="02040503050406030204" pitchFamily="18" charset="0"/>
                                      </a:rPr>
                                      <m:t>𝒗</m:t>
                                    </m:r>
                                  </m:sub>
                                </m:sSub>
                                <m:r>
                                  <a:rPr lang="en-US" sz="1400" b="1" i="0" smtClean="0">
                                    <a:latin typeface="Cambria Math" panose="02040503050406030204" pitchFamily="18" charset="0"/>
                                  </a:rPr>
                                  <m:t>)</m:t>
                                </m:r>
                              </m:oMath>
                            </m:oMathPara>
                          </a14:m>
                          <a:endParaRPr lang="en-GB" sz="1400" dirty="0"/>
                        </a:p>
                      </a:txBody>
                      <a:tcPr>
                        <a:solidFill>
                          <a:srgbClr val="FF7C80"/>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i="0" smtClean="0">
                                    <a:latin typeface="Cambria Math" panose="02040503050406030204" pitchFamily="18" charset="0"/>
                                  </a:rPr>
                                  <m:t>0</m:t>
                                </m:r>
                              </m:oMath>
                            </m:oMathPara>
                          </a14:m>
                          <a:endParaRPr lang="en-GB" sz="1400" dirty="0"/>
                        </a:p>
                      </a:txBody>
                      <a:tcPr>
                        <a:solidFill>
                          <a:srgbClr val="E6D0D0"/>
                        </a:solidFill>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solidFill>
                          <a:srgbClr val="F3E9E9"/>
                        </a:solidFill>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solidFill>
                          <a:srgbClr val="E6D0D0"/>
                        </a:solidFill>
                      </a:tcPr>
                    </a:tc>
                    <a:extLst>
                      <a:ext uri="{0D108BD9-81ED-4DB2-BD59-A6C34878D82A}">
                        <a16:rowId xmlns:a16="http://schemas.microsoft.com/office/drawing/2014/main" val="3368119887"/>
                      </a:ext>
                    </a:extLst>
                  </a:tr>
                </a:tbl>
              </a:graphicData>
            </a:graphic>
          </p:graphicFrame>
        </mc:Choice>
        <mc:Fallback xmlns="">
          <p:graphicFrame>
            <p:nvGraphicFramePr>
              <p:cNvPr id="8" name="Table 7">
                <a:extLst>
                  <a:ext uri="{FF2B5EF4-FFF2-40B4-BE49-F238E27FC236}">
                    <a16:creationId xmlns:a16="http://schemas.microsoft.com/office/drawing/2014/main" id="{94B6DA30-0E18-DC9F-5284-942CD64A7B72}"/>
                  </a:ext>
                </a:extLst>
              </p:cNvPr>
              <p:cNvGraphicFramePr>
                <a:graphicFrameLocks noGrp="1"/>
              </p:cNvGraphicFramePr>
              <p:nvPr>
                <p:extLst>
                  <p:ext uri="{D42A27DB-BD31-4B8C-83A1-F6EECF244321}">
                    <p14:modId xmlns:p14="http://schemas.microsoft.com/office/powerpoint/2010/main" val="2597169311"/>
                  </p:ext>
                </p:extLst>
              </p:nvPr>
            </p:nvGraphicFramePr>
            <p:xfrm>
              <a:off x="161402" y="2545938"/>
              <a:ext cx="1920304" cy="1296000"/>
            </p:xfrm>
            <a:graphic>
              <a:graphicData uri="http://schemas.openxmlformats.org/drawingml/2006/table">
                <a:tbl>
                  <a:tblPr firstRow="1" bandRow="1">
                    <a:tableStyleId>{00A15C55-8517-42AA-B614-E9B94910E393}</a:tableStyleId>
                  </a:tblPr>
                  <a:tblGrid>
                    <a:gridCol w="1920304">
                      <a:extLst>
                        <a:ext uri="{9D8B030D-6E8A-4147-A177-3AD203B41FA5}">
                          <a16:colId xmlns:a16="http://schemas.microsoft.com/office/drawing/2014/main" val="3617133584"/>
                        </a:ext>
                      </a:extLst>
                    </a:gridCol>
                  </a:tblGrid>
                  <a:tr h="324000">
                    <a:tc>
                      <a:txBody>
                        <a:bodyPr/>
                        <a:lstStyle/>
                        <a:p>
                          <a:endParaRPr lang="en-US"/>
                        </a:p>
                      </a:txBody>
                      <a:tcPr>
                        <a:blipFill>
                          <a:blip r:embed="rId10"/>
                          <a:stretch>
                            <a:fillRect l="-316" t="-1852" r="-1266"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10"/>
                          <a:stretch>
                            <a:fillRect l="-316" t="-103774" r="-1266"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10"/>
                          <a:stretch>
                            <a:fillRect l="-316" t="-200000" r="-1266"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10"/>
                          <a:stretch>
                            <a:fillRect l="-316" t="-305660" r="-1266" b="-3774"/>
                          </a:stretch>
                        </a:blipFill>
                      </a:tcPr>
                    </a:tc>
                    <a:extLst>
                      <a:ext uri="{0D108BD9-81ED-4DB2-BD59-A6C34878D82A}">
                        <a16:rowId xmlns:a16="http://schemas.microsoft.com/office/drawing/2014/main" val="3368119887"/>
                      </a:ext>
                    </a:extLst>
                  </a:tr>
                </a:tbl>
              </a:graphicData>
            </a:graphic>
          </p:graphicFrame>
        </mc:Fallback>
      </mc:AlternateContent>
      <p:sp>
        <p:nvSpPr>
          <p:cNvPr id="2" name="Slide Number Placeholder 1">
            <a:extLst>
              <a:ext uri="{FF2B5EF4-FFF2-40B4-BE49-F238E27FC236}">
                <a16:creationId xmlns:a16="http://schemas.microsoft.com/office/drawing/2014/main" id="{92A66069-F657-DD6C-0751-D7E1C67BE555}"/>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18</a:t>
            </a:fld>
            <a:endParaRPr lang="en-US" dirty="0"/>
          </a:p>
        </p:txBody>
      </p:sp>
    </p:spTree>
    <p:extLst>
      <p:ext uri="{BB962C8B-B14F-4D97-AF65-F5344CB8AC3E}">
        <p14:creationId xmlns:p14="http://schemas.microsoft.com/office/powerpoint/2010/main" val="2733004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F92849-214F-C833-FCF4-80E001DCCE52}"/>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F9BDDFB-65EA-CF43-7108-0E8F396FCF24}"/>
              </a:ext>
            </a:extLst>
          </p:cNvPr>
          <p:cNvPicPr>
            <a:picLocks noChangeAspect="1"/>
          </p:cNvPicPr>
          <p:nvPr/>
        </p:nvPicPr>
        <p:blipFill>
          <a:blip r:embed="rId3"/>
          <a:srcRect/>
          <a:stretch/>
        </p:blipFill>
        <p:spPr>
          <a:xfrm>
            <a:off x="2264131" y="874808"/>
            <a:ext cx="9315871" cy="4761552"/>
          </a:xfrm>
          <a:prstGeom prst="rect">
            <a:avLst/>
          </a:prstGeom>
        </p:spPr>
      </p:pic>
      <mc:AlternateContent xmlns:mc="http://schemas.openxmlformats.org/markup-compatibility/2006" xmlns:a14="http://schemas.microsoft.com/office/drawing/2010/main">
        <mc:Choice Requires="a14">
          <p:sp>
            <p:nvSpPr>
              <p:cNvPr id="7" name="Title 6">
                <a:extLst>
                  <a:ext uri="{FF2B5EF4-FFF2-40B4-BE49-F238E27FC236}">
                    <a16:creationId xmlns:a16="http://schemas.microsoft.com/office/drawing/2014/main" id="{D2CBB6A5-D2DC-0240-301A-539730597E4E}"/>
                  </a:ext>
                </a:extLst>
              </p:cNvPr>
              <p:cNvSpPr>
                <a:spLocks noGrp="1"/>
              </p:cNvSpPr>
              <p:nvPr>
                <p:ph type="title"/>
              </p:nvPr>
            </p:nvSpPr>
            <p:spPr/>
            <p:txBody>
              <a:bodyPr>
                <a:normAutofit/>
              </a:bodyPr>
              <a:lstStyle/>
              <a:p>
                <a:r>
                  <a:rPr lang="en-US" dirty="0"/>
                  <a:t>Solutions for biased networks </a:t>
                </a:r>
                <a14:m>
                  <m:oMath xmlns:m="http://schemas.openxmlformats.org/officeDocument/2006/math">
                    <m:r>
                      <a:rPr lang="en-US" sz="2000" i="1">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𝑐</m:t>
                        </m:r>
                      </m:e>
                    </m:acc>
                    <m:r>
                      <a:rPr lang="en-US" sz="2000" i="1">
                        <a:latin typeface="Cambria Math" panose="02040503050406030204" pitchFamily="18" charset="0"/>
                      </a:rPr>
                      <m:t>≠0;</m:t>
                    </m:r>
                    <m:r>
                      <a:rPr lang="en-US" sz="2000" i="1">
                        <a:latin typeface="Cambria Math" panose="02040503050406030204" pitchFamily="18" charset="0"/>
                      </a:rPr>
                      <m:t>𝑔</m:t>
                    </m:r>
                    <m:r>
                      <a:rPr lang="en-US" sz="2000" b="0" i="1" smtClean="0">
                        <a:latin typeface="Cambria Math" panose="02040503050406030204" pitchFamily="18" charset="0"/>
                      </a:rPr>
                      <m:t>≠</m:t>
                    </m:r>
                    <m:r>
                      <a:rPr lang="en-US" sz="2000" i="1">
                        <a:latin typeface="Cambria Math" panose="02040503050406030204" pitchFamily="18" charset="0"/>
                      </a:rPr>
                      <m:t>1)</m:t>
                    </m:r>
                  </m:oMath>
                </a14:m>
                <a:endParaRPr lang="en-GB" dirty="0"/>
              </a:p>
            </p:txBody>
          </p:sp>
        </mc:Choice>
        <mc:Fallback xmlns="">
          <p:sp>
            <p:nvSpPr>
              <p:cNvPr id="7" name="Title 6">
                <a:extLst>
                  <a:ext uri="{FF2B5EF4-FFF2-40B4-BE49-F238E27FC236}">
                    <a16:creationId xmlns:a16="http://schemas.microsoft.com/office/drawing/2014/main" id="{D2CBB6A5-D2DC-0240-301A-539730597E4E}"/>
                  </a:ext>
                </a:extLst>
              </p:cNvPr>
              <p:cNvSpPr>
                <a:spLocks noGrp="1" noRot="1" noChangeAspect="1" noMove="1" noResize="1" noEditPoints="1" noAdjustHandles="1" noChangeArrowheads="1" noChangeShapeType="1" noTextEdit="1"/>
              </p:cNvSpPr>
              <p:nvPr>
                <p:ph type="title"/>
              </p:nvPr>
            </p:nvSpPr>
            <p:spPr>
              <a:blipFill>
                <a:blip r:embed="rId4"/>
                <a:stretch>
                  <a:fillRect l="-84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D14D3AE2-49C8-B4A6-1CEA-859DAFFC0729}"/>
                  </a:ext>
                </a:extLst>
              </p:cNvPr>
              <p:cNvGraphicFramePr>
                <a:graphicFrameLocks noGrp="1"/>
              </p:cNvGraphicFramePr>
              <p:nvPr>
                <p:extLst>
                  <p:ext uri="{D42A27DB-BD31-4B8C-83A1-F6EECF244321}">
                    <p14:modId xmlns:p14="http://schemas.microsoft.com/office/powerpoint/2010/main" val="4047224571"/>
                  </p:ext>
                </p:extLst>
              </p:nvPr>
            </p:nvGraphicFramePr>
            <p:xfrm>
              <a:off x="161402" y="1065626"/>
              <a:ext cx="2016000" cy="1515052"/>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m:t>
                                </m:r>
                                <m:f>
                                  <m:fPr>
                                    <m:ctrlPr>
                                      <a:rPr lang="en-US" sz="1400" b="1" i="1" smtClean="0">
                                        <a:latin typeface="Cambria Math" panose="02040503050406030204" pitchFamily="18" charset="0"/>
                                      </a:rPr>
                                    </m:ctrlPr>
                                  </m:fPr>
                                  <m:num>
                                    <m:r>
                                      <a:rPr lang="en-US" sz="1400" b="1" smtClean="0">
                                        <a:latin typeface="Cambria Math" panose="02040503050406030204" pitchFamily="18" charset="0"/>
                                      </a:rPr>
                                      <m:t>𝟐</m:t>
                                    </m:r>
                                    <m:r>
                                      <a:rPr lang="en-US" sz="1400" b="1" smtClean="0">
                                        <a:latin typeface="Cambria Math" panose="02040503050406030204" pitchFamily="18" charset="0"/>
                                      </a:rPr>
                                      <m:t>+</m:t>
                                    </m:r>
                                    <m:r>
                                      <a:rPr lang="en-US" sz="1400" b="1" smtClean="0">
                                        <a:latin typeface="Cambria Math" panose="02040503050406030204" pitchFamily="18" charset="0"/>
                                      </a:rPr>
                                      <m:t>𝟐</m:t>
                                    </m:r>
                                    <m:d>
                                      <m:dPr>
                                        <m:ctrlPr>
                                          <a:rPr lang="en-US" sz="1400" b="1" i="1" smtClean="0">
                                            <a:latin typeface="Cambria Math" panose="02040503050406030204" pitchFamily="18" charset="0"/>
                                          </a:rPr>
                                        </m:ctrlPr>
                                      </m:dPr>
                                      <m:e>
                                        <m:r>
                                          <a:rPr lang="en-US" sz="1400" b="1" smtClean="0">
                                            <a:latin typeface="Cambria Math" panose="02040503050406030204" pitchFamily="18" charset="0"/>
                                          </a:rPr>
                                          <m:t>𝟏</m:t>
                                        </m:r>
                                        <m:r>
                                          <a:rPr lang="en-US" sz="1400" b="1" smtClean="0">
                                            <a:latin typeface="Cambria Math" panose="02040503050406030204" pitchFamily="18" charset="0"/>
                                          </a:rPr>
                                          <m:t>−</m:t>
                                        </m:r>
                                        <m:r>
                                          <a:rPr lang="en-US" sz="1400" b="1" smtClean="0">
                                            <a:latin typeface="Cambria Math" panose="02040503050406030204" pitchFamily="18" charset="0"/>
                                          </a:rPr>
                                          <m:t>𝐠</m:t>
                                        </m:r>
                                      </m:e>
                                    </m:d>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m:t>
                                        </m:r>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num>
                                  <m:den>
                                    <m:r>
                                      <a:rPr lang="en-US" sz="1400" b="1" smtClean="0">
                                        <a:latin typeface="Cambria Math" panose="02040503050406030204" pitchFamily="18" charset="0"/>
                                      </a:rPr>
                                      <m:t>𝟑</m:t>
                                    </m:r>
                                    <m:r>
                                      <a:rPr lang="en-US" sz="1400" b="1" smtClean="0">
                                        <a:latin typeface="Cambria Math" panose="02040503050406030204" pitchFamily="18" charset="0"/>
                                      </a:rPr>
                                      <m:t>+</m:t>
                                    </m:r>
                                    <m:d>
                                      <m:dPr>
                                        <m:ctrlPr>
                                          <a:rPr lang="en-US" sz="1400" b="1" i="1" smtClean="0">
                                            <a:latin typeface="Cambria Math" panose="02040503050406030204" pitchFamily="18" charset="0"/>
                                          </a:rPr>
                                        </m:ctrlPr>
                                      </m:dPr>
                                      <m:e>
                                        <m:r>
                                          <a:rPr lang="en-US" sz="1400" b="1" smtClean="0">
                                            <a:latin typeface="Cambria Math" panose="02040503050406030204" pitchFamily="18" charset="0"/>
                                          </a:rPr>
                                          <m:t>𝟑</m:t>
                                        </m:r>
                                        <m:r>
                                          <a:rPr lang="en-US" sz="1400" b="1" smtClean="0">
                                            <a:latin typeface="Cambria Math" panose="02040503050406030204" pitchFamily="18" charset="0"/>
                                          </a:rPr>
                                          <m:t>−</m:t>
                                        </m:r>
                                        <m:r>
                                          <a:rPr lang="en-US" sz="1400" b="1" smtClean="0">
                                            <a:latin typeface="Cambria Math" panose="02040503050406030204" pitchFamily="18" charset="0"/>
                                          </a:rPr>
                                          <m:t>𝟐𝐠</m:t>
                                        </m:r>
                                      </m:e>
                                    </m:d>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m:t>
                                        </m:r>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den>
                                </m:f>
                              </m:oMath>
                            </m:oMathPara>
                          </a14:m>
                          <a:endParaRPr lang="en-GB" sz="1400" dirty="0"/>
                        </a:p>
                      </a:txBody>
                      <a:tcPr>
                        <a:solidFill>
                          <a:schemeClr val="tx1">
                            <a:lumMod val="65000"/>
                            <a:lumOff val="35000"/>
                          </a:schemeClr>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007398847"/>
                      </a:ext>
                    </a:extLst>
                  </a:tr>
                  <a:tr h="324000">
                    <a:tc>
                      <a:txBody>
                        <a:bodyPr/>
                        <a:lstStyle/>
                        <a:p>
                          <a:pPr algn="l"/>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4" name="Table 3">
                <a:extLst>
                  <a:ext uri="{FF2B5EF4-FFF2-40B4-BE49-F238E27FC236}">
                    <a16:creationId xmlns:a16="http://schemas.microsoft.com/office/drawing/2014/main" id="{D14D3AE2-49C8-B4A6-1CEA-859DAFFC0729}"/>
                  </a:ext>
                </a:extLst>
              </p:cNvPr>
              <p:cNvGraphicFramePr>
                <a:graphicFrameLocks noGrp="1"/>
              </p:cNvGraphicFramePr>
              <p:nvPr>
                <p:extLst>
                  <p:ext uri="{D42A27DB-BD31-4B8C-83A1-F6EECF244321}">
                    <p14:modId xmlns:p14="http://schemas.microsoft.com/office/powerpoint/2010/main" val="4047224571"/>
                  </p:ext>
                </p:extLst>
              </p:nvPr>
            </p:nvGraphicFramePr>
            <p:xfrm>
              <a:off x="161402" y="1065626"/>
              <a:ext cx="2016000" cy="1515052"/>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543052">
                    <a:tc>
                      <a:txBody>
                        <a:bodyPr/>
                        <a:lstStyle/>
                        <a:p>
                          <a:endParaRPr lang="en-US"/>
                        </a:p>
                      </a:txBody>
                      <a:tcPr>
                        <a:blipFill>
                          <a:blip r:embed="rId5"/>
                          <a:stretch>
                            <a:fillRect l="-301" t="-1111" r="-1205" b="-18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01" t="-171698" r="-1205"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01" t="-266667" r="-1205"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01" t="-373585" r="-1205" b="-3774"/>
                          </a:stretch>
                        </a:blipFill>
                      </a:tcPr>
                    </a:tc>
                    <a:extLst>
                      <a:ext uri="{0D108BD9-81ED-4DB2-BD59-A6C34878D82A}">
                        <a16:rowId xmlns:a16="http://schemas.microsoft.com/office/drawing/2014/main" val="3368119887"/>
                      </a:ext>
                    </a:extLst>
                  </a:tr>
                </a:tbl>
              </a:graphicData>
            </a:graphic>
          </p:graphicFrame>
        </mc:Fallback>
      </mc:AlternateContent>
      <p:sp>
        <p:nvSpPr>
          <p:cNvPr id="9" name="Slide Number Placeholder 1">
            <a:extLst>
              <a:ext uri="{FF2B5EF4-FFF2-40B4-BE49-F238E27FC236}">
                <a16:creationId xmlns:a16="http://schemas.microsoft.com/office/drawing/2014/main" id="{FC0EA17B-F9AB-A627-D56B-C890844A711B}"/>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19</a:t>
            </a:fld>
            <a:endParaRPr lang="en-US" dirty="0"/>
          </a:p>
        </p:txBody>
      </p:sp>
    </p:spTree>
    <p:extLst>
      <p:ext uri="{BB962C8B-B14F-4D97-AF65-F5344CB8AC3E}">
        <p14:creationId xmlns:p14="http://schemas.microsoft.com/office/powerpoint/2010/main" val="644863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descr="A rainbow colored spiral in a black background&#10;&#10;Description automatically generated">
            <a:extLst>
              <a:ext uri="{FF2B5EF4-FFF2-40B4-BE49-F238E27FC236}">
                <a16:creationId xmlns:a16="http://schemas.microsoft.com/office/drawing/2014/main" id="{13FCF516-CE36-5D5F-63E9-28EA4AA8A543}"/>
              </a:ext>
            </a:extLst>
          </p:cNvPr>
          <p:cNvPicPr>
            <a:picLocks noChangeAspect="1"/>
          </p:cNvPicPr>
          <p:nvPr/>
        </p:nvPicPr>
        <p:blipFill>
          <a:blip r:embed="rId3"/>
          <a:stretch>
            <a:fillRect/>
          </a:stretch>
        </p:blipFill>
        <p:spPr>
          <a:xfrm>
            <a:off x="6624000" y="1440000"/>
            <a:ext cx="4320000" cy="3665869"/>
          </a:xfrm>
          <a:prstGeom prst="rect">
            <a:avLst/>
          </a:prstGeom>
        </p:spPr>
      </p:pic>
      <p:pic>
        <p:nvPicPr>
          <p:cNvPr id="48" name="Picture 47" descr="A rainbow colored spiral on a black background&#10;&#10;Description automatically generated">
            <a:extLst>
              <a:ext uri="{FF2B5EF4-FFF2-40B4-BE49-F238E27FC236}">
                <a16:creationId xmlns:a16="http://schemas.microsoft.com/office/drawing/2014/main" id="{517D258E-F239-B7B6-CF19-77DBE65C2D4D}"/>
              </a:ext>
            </a:extLst>
          </p:cNvPr>
          <p:cNvPicPr>
            <a:picLocks noChangeAspect="1"/>
          </p:cNvPicPr>
          <p:nvPr/>
        </p:nvPicPr>
        <p:blipFill>
          <a:blip r:embed="rId4"/>
          <a:stretch>
            <a:fillRect/>
          </a:stretch>
        </p:blipFill>
        <p:spPr>
          <a:xfrm>
            <a:off x="6624000" y="1440000"/>
            <a:ext cx="4320000" cy="3665868"/>
          </a:xfrm>
          <a:prstGeom prst="rect">
            <a:avLst/>
          </a:prstGeom>
        </p:spPr>
      </p:pic>
      <p:pic>
        <p:nvPicPr>
          <p:cNvPr id="40" name="Picture 39" descr="A black background with a black square&#10;&#10;Description automatically generated with medium confidence">
            <a:extLst>
              <a:ext uri="{FF2B5EF4-FFF2-40B4-BE49-F238E27FC236}">
                <a16:creationId xmlns:a16="http://schemas.microsoft.com/office/drawing/2014/main" id="{908C9033-8F21-699B-BE1C-B1AE44EDE3AE}"/>
              </a:ext>
            </a:extLst>
          </p:cNvPr>
          <p:cNvPicPr>
            <a:picLocks noChangeAspect="1"/>
          </p:cNvPicPr>
          <p:nvPr/>
        </p:nvPicPr>
        <p:blipFill>
          <a:blip r:embed="rId5"/>
          <a:stretch>
            <a:fillRect/>
          </a:stretch>
        </p:blipFill>
        <p:spPr>
          <a:xfrm>
            <a:off x="6624000" y="1440000"/>
            <a:ext cx="4320000" cy="3665869"/>
          </a:xfrm>
          <a:prstGeom prst="rect">
            <a:avLst/>
          </a:prstGeom>
        </p:spPr>
      </p:pic>
      <p:pic>
        <p:nvPicPr>
          <p:cNvPr id="44" name="Picture 43" descr="A colorful curved object with black background&#10;&#10;Description automatically generated with medium confidence">
            <a:extLst>
              <a:ext uri="{FF2B5EF4-FFF2-40B4-BE49-F238E27FC236}">
                <a16:creationId xmlns:a16="http://schemas.microsoft.com/office/drawing/2014/main" id="{DA012537-7187-2ACF-DAB3-9737A23E13A6}"/>
              </a:ext>
            </a:extLst>
          </p:cNvPr>
          <p:cNvPicPr>
            <a:picLocks noChangeAspect="1"/>
          </p:cNvPicPr>
          <p:nvPr/>
        </p:nvPicPr>
        <p:blipFill>
          <a:blip r:embed="rId6"/>
          <a:stretch>
            <a:fillRect/>
          </a:stretch>
        </p:blipFill>
        <p:spPr>
          <a:xfrm>
            <a:off x="6624000" y="1440000"/>
            <a:ext cx="4320000" cy="3665869"/>
          </a:xfrm>
          <a:prstGeom prst="rect">
            <a:avLst/>
          </a:prstGeom>
        </p:spPr>
      </p:pic>
      <p:sp>
        <p:nvSpPr>
          <p:cNvPr id="13" name="Title 12">
            <a:extLst>
              <a:ext uri="{FF2B5EF4-FFF2-40B4-BE49-F238E27FC236}">
                <a16:creationId xmlns:a16="http://schemas.microsoft.com/office/drawing/2014/main" id="{7593023C-C28F-858B-E622-28E795A84082}"/>
              </a:ext>
            </a:extLst>
          </p:cNvPr>
          <p:cNvSpPr>
            <a:spLocks noGrp="1"/>
          </p:cNvSpPr>
          <p:nvPr>
            <p:ph type="title"/>
          </p:nvPr>
        </p:nvSpPr>
        <p:spPr/>
        <p:txBody>
          <a:bodyPr>
            <a:normAutofit/>
          </a:bodyPr>
          <a:lstStyle/>
          <a:p>
            <a:r>
              <a:rPr lang="en-US" dirty="0"/>
              <a:t>Topological defects</a:t>
            </a:r>
            <a:endParaRPr lang="en-GB" dirty="0"/>
          </a:p>
        </p:txBody>
      </p: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51B94C0A-2E62-831F-CD20-2B8E785EC5AD}"/>
                  </a:ext>
                </a:extLst>
              </p:cNvPr>
              <p:cNvSpPr txBox="1"/>
              <p:nvPr/>
            </p:nvSpPr>
            <p:spPr>
              <a:xfrm>
                <a:off x="451147" y="1612559"/>
                <a:ext cx="2943626" cy="391133"/>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acc>
                          <m:accPr>
                            <m:chr m:val="̅"/>
                            <m:ctrlPr>
                              <a:rPr lang="en-US" i="1">
                                <a:latin typeface="Cambria Math" panose="02040503050406030204" pitchFamily="18" charset="0"/>
                              </a:rPr>
                            </m:ctrlPr>
                          </m:accPr>
                          <m:e>
                            <m:r>
                              <a:rPr lang="en-US" i="1">
                                <a:latin typeface="Cambria Math" panose="02040503050406030204" pitchFamily="18" charset="0"/>
                              </a:rPr>
                              <m:t>𝜙</m:t>
                            </m:r>
                          </m:e>
                        </m:acc>
                      </m:e>
                    </m:d>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e>
                    </m:d>
                    <m:r>
                      <a:rPr lang="en-US" i="1">
                        <a:latin typeface="Cambria Math" panose="02040503050406030204" pitchFamily="18" charset="0"/>
                      </a:rPr>
                      <m:t>−</m:t>
                    </m:r>
                    <m:r>
                      <a:rPr lang="en-US"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m:t>
                    </m:r>
                  </m:oMath>
                </a14:m>
                <a:r>
                  <a:rPr lang="en-GB" dirty="0"/>
                  <a:t>     ,</a:t>
                </a:r>
              </a:p>
            </p:txBody>
          </p:sp>
        </mc:Choice>
        <mc:Fallback xmlns="">
          <p:sp>
            <p:nvSpPr>
              <p:cNvPr id="49" name="TextBox 48">
                <a:extLst>
                  <a:ext uri="{FF2B5EF4-FFF2-40B4-BE49-F238E27FC236}">
                    <a16:creationId xmlns:a16="http://schemas.microsoft.com/office/drawing/2014/main" id="{51B94C0A-2E62-831F-CD20-2B8E785EC5AD}"/>
                  </a:ext>
                </a:extLst>
              </p:cNvPr>
              <p:cNvSpPr txBox="1">
                <a:spLocks noRot="1" noChangeAspect="1" noMove="1" noResize="1" noEditPoints="1" noAdjustHandles="1" noChangeArrowheads="1" noChangeShapeType="1" noTextEdit="1"/>
              </p:cNvSpPr>
              <p:nvPr/>
            </p:nvSpPr>
            <p:spPr>
              <a:xfrm>
                <a:off x="451147" y="1612559"/>
                <a:ext cx="2943626" cy="391133"/>
              </a:xfrm>
              <a:prstGeom prst="rect">
                <a:avLst/>
              </a:prstGeom>
              <a:blipFill>
                <a:blip r:embed="rId7"/>
                <a:stretch>
                  <a:fillRect l="-2692" t="-4688" r="-3934" b="-218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2B29B9D-9779-CD06-76AA-48F6198B8B25}"/>
                  </a:ext>
                </a:extLst>
              </p:cNvPr>
              <p:cNvSpPr txBox="1"/>
              <p:nvPr/>
            </p:nvSpPr>
            <p:spPr>
              <a:xfrm>
                <a:off x="3679316" y="1524114"/>
                <a:ext cx="2172005"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𝜙</m:t>
                          </m:r>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𝜙</m:t>
                                  </m:r>
                                </m:e>
                              </m:acc>
                              <m:r>
                                <a:rPr lang="en-US" i="1" dirty="0">
                                  <a:latin typeface="Cambria Math" panose="02040503050406030204" pitchFamily="18" charset="0"/>
                                </a:rPr>
                                <m:t>𝜙</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2" name="TextBox 1">
                <a:extLst>
                  <a:ext uri="{FF2B5EF4-FFF2-40B4-BE49-F238E27FC236}">
                    <a16:creationId xmlns:a16="http://schemas.microsoft.com/office/drawing/2014/main" id="{E2B29B9D-9779-CD06-76AA-48F6198B8B25}"/>
                  </a:ext>
                </a:extLst>
              </p:cNvPr>
              <p:cNvSpPr txBox="1">
                <a:spLocks noRot="1" noChangeAspect="1" noMove="1" noResize="1" noEditPoints="1" noAdjustHandles="1" noChangeArrowheads="1" noChangeShapeType="1" noTextEdit="1"/>
              </p:cNvSpPr>
              <p:nvPr/>
            </p:nvSpPr>
            <p:spPr>
              <a:xfrm>
                <a:off x="3679316" y="1524114"/>
                <a:ext cx="2172005" cy="524182"/>
              </a:xfrm>
              <a:prstGeom prst="rect">
                <a:avLst/>
              </a:prstGeom>
              <a:blipFill>
                <a:blip r:embed="rId8"/>
                <a:stretch>
                  <a:fillRect/>
                </a:stretch>
              </a:blipFill>
            </p:spPr>
            <p:txBody>
              <a:bodyPr/>
              <a:lstStyle/>
              <a:p>
                <a:r>
                  <a:rPr lang="en-GB">
                    <a:noFill/>
                  </a:rPr>
                  <a:t> </a:t>
                </a:r>
              </a:p>
            </p:txBody>
          </p:sp>
        </mc:Fallback>
      </mc:AlternateContent>
      <p:grpSp>
        <p:nvGrpSpPr>
          <p:cNvPr id="3" name="Group 2">
            <a:extLst>
              <a:ext uri="{FF2B5EF4-FFF2-40B4-BE49-F238E27FC236}">
                <a16:creationId xmlns:a16="http://schemas.microsoft.com/office/drawing/2014/main" id="{A23E7868-CA48-B3C4-053E-8EFF355BBEF8}"/>
              </a:ext>
            </a:extLst>
          </p:cNvPr>
          <p:cNvGrpSpPr/>
          <p:nvPr/>
        </p:nvGrpSpPr>
        <p:grpSpPr>
          <a:xfrm>
            <a:off x="296085" y="2548671"/>
            <a:ext cx="5400000" cy="1059808"/>
            <a:chOff x="296085" y="2548671"/>
            <a:chExt cx="5400000" cy="1059808"/>
          </a:xfrm>
        </p:grpSpPr>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9587795-8030-85D4-CDBB-72067CE7CF9F}"/>
                    </a:ext>
                  </a:extLst>
                </p:cNvPr>
                <p:cNvSpPr txBox="1"/>
                <p:nvPr/>
              </p:nvSpPr>
              <p:spPr>
                <a:xfrm>
                  <a:off x="451147" y="3084297"/>
                  <a:ext cx="3412216"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r>
                              <a:rPr lang="en-US" b="0" i="1" smtClean="0">
                                <a:latin typeface="Cambria Math" panose="02040503050406030204" pitchFamily="18" charset="0"/>
                              </a:rPr>
                              <m:t>𝜙</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8" name="TextBox 7">
                  <a:extLst>
                    <a:ext uri="{FF2B5EF4-FFF2-40B4-BE49-F238E27FC236}">
                      <a16:creationId xmlns:a16="http://schemas.microsoft.com/office/drawing/2014/main" id="{0F68F275-F7AB-4E88-7060-F35007081EA9}"/>
                    </a:ext>
                  </a:extLst>
                </p:cNvPr>
                <p:cNvSpPr txBox="1">
                  <a:spLocks noRot="1" noChangeAspect="1" noMove="1" noResize="1" noEditPoints="1" noAdjustHandles="1" noChangeArrowheads="1" noChangeShapeType="1" noTextEdit="1"/>
                </p:cNvSpPr>
                <p:nvPr/>
              </p:nvSpPr>
              <p:spPr>
                <a:xfrm>
                  <a:off x="451147" y="3084297"/>
                  <a:ext cx="3412216" cy="524182"/>
                </a:xfrm>
                <a:prstGeom prst="rect">
                  <a:avLst/>
                </a:prstGeom>
                <a:blipFill>
                  <a:blip r:embed="rId9"/>
                  <a:stretch>
                    <a:fillRect/>
                  </a:stretch>
                </a:blipFill>
              </p:spPr>
              <p:txBody>
                <a:bodyPr/>
                <a:lstStyle/>
                <a:p>
                  <a:r>
                    <a:rPr lang="en-GB">
                      <a:noFill/>
                    </a:rPr>
                    <a:t> </a:t>
                  </a:r>
                </a:p>
              </p:txBody>
            </p:sp>
          </mc:Fallback>
        </mc:AlternateContent>
        <p:sp>
          <p:nvSpPr>
            <p:cNvPr id="6" name="Content Placeholder 18">
              <a:extLst>
                <a:ext uri="{FF2B5EF4-FFF2-40B4-BE49-F238E27FC236}">
                  <a16:creationId xmlns:a16="http://schemas.microsoft.com/office/drawing/2014/main" id="{2A08F502-4EB8-AD55-33F0-2B0A5C2C99C9}"/>
                </a:ext>
              </a:extLst>
            </p:cNvPr>
            <p:cNvSpPr txBox="1">
              <a:spLocks/>
            </p:cNvSpPr>
            <p:nvPr/>
          </p:nvSpPr>
          <p:spPr>
            <a:xfrm>
              <a:off x="296085" y="2548671"/>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Real field:</a:t>
              </a:r>
              <a:endParaRPr lang="en-GB"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6E0DBFDA-2619-31D5-C1C0-84B82915FB23}"/>
              </a:ext>
            </a:extLst>
          </p:cNvPr>
          <p:cNvGrpSpPr/>
          <p:nvPr/>
        </p:nvGrpSpPr>
        <p:grpSpPr>
          <a:xfrm>
            <a:off x="296086" y="4065277"/>
            <a:ext cx="5400000" cy="1179872"/>
            <a:chOff x="296086" y="4065277"/>
            <a:chExt cx="5400000" cy="1179872"/>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98B2200-86F9-E9B3-6141-7300B5FF84DC}"/>
                    </a:ext>
                  </a:extLst>
                </p:cNvPr>
                <p:cNvSpPr txBox="1"/>
                <p:nvPr/>
              </p:nvSpPr>
              <p:spPr>
                <a:xfrm>
                  <a:off x="451147" y="4595035"/>
                  <a:ext cx="4981300" cy="650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i="1">
                                <a:latin typeface="Cambria Math" panose="02040503050406030204" pitchFamily="18" charset="0"/>
                              </a:rPr>
                              <m:t>ℒ</m:t>
                            </m:r>
                          </m:num>
                          <m:den>
                            <m:r>
                              <a:rPr lang="en-US" b="0" i="1" smtClean="0">
                                <a:latin typeface="Cambria Math" panose="02040503050406030204" pitchFamily="18" charset="0"/>
                              </a:rPr>
                              <m:t>𝜕𝜙</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𝐿</m:t>
                                </m:r>
                              </m:num>
                              <m:den>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r>
                                      <a:rPr lang="en-US" b="0" i="1" smtClean="0">
                                        <a:latin typeface="Cambria Math" panose="02040503050406030204" pitchFamily="18" charset="0"/>
                                      </a:rPr>
                                      <m:t>𝜙</m:t>
                                    </m:r>
                                  </m:e>
                                </m:d>
                              </m:den>
                            </m:f>
                          </m:e>
                        </m:d>
                        <m:r>
                          <a:rPr lang="en-US" b="0" i="1" smtClean="0">
                            <a:latin typeface="Cambria Math" panose="02040503050406030204" pitchFamily="18" charset="0"/>
                          </a:rPr>
                          <m:t>=−</m:t>
                        </m:r>
                        <m:r>
                          <a:rPr lang="en-US" b="0" i="1" smtClean="0">
                            <a:latin typeface="Cambria Math" panose="02040503050406030204" pitchFamily="18" charset="0"/>
                          </a:rPr>
                          <m:t>𝜆𝜙</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𝜂</m:t>
                                </m:r>
                              </m:e>
                              <m:sup>
                                <m:r>
                                  <a:rPr lang="en-US" b="0" i="1" smtClean="0">
                                    <a:latin typeface="Cambria Math" panose="02040503050406030204" pitchFamily="18" charset="0"/>
                                  </a:rPr>
                                  <m:t>2</m:t>
                                </m:r>
                              </m:sup>
                            </m:sSup>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e>
                          <m:sup>
                            <m:r>
                              <a:rPr lang="en-US" b="0" i="1" smtClean="0">
                                <a:latin typeface="Cambria Math" panose="02040503050406030204" pitchFamily="18" charset="0"/>
                              </a:rPr>
                              <m:t>𝜇</m:t>
                            </m:r>
                          </m:sup>
                        </m:sSup>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GB" dirty="0"/>
                </a:p>
              </p:txBody>
            </p:sp>
          </mc:Choice>
          <mc:Fallback xmlns="">
            <p:sp>
              <p:nvSpPr>
                <p:cNvPr id="9" name="TextBox 8">
                  <a:extLst>
                    <a:ext uri="{FF2B5EF4-FFF2-40B4-BE49-F238E27FC236}">
                      <a16:creationId xmlns:a16="http://schemas.microsoft.com/office/drawing/2014/main" id="{F98B2200-86F9-E9B3-6141-7300B5FF84DC}"/>
                    </a:ext>
                  </a:extLst>
                </p:cNvPr>
                <p:cNvSpPr txBox="1">
                  <a:spLocks noRot="1" noChangeAspect="1" noMove="1" noResize="1" noEditPoints="1" noAdjustHandles="1" noChangeArrowheads="1" noChangeShapeType="1" noTextEdit="1"/>
                </p:cNvSpPr>
                <p:nvPr/>
              </p:nvSpPr>
              <p:spPr>
                <a:xfrm>
                  <a:off x="451147" y="4595035"/>
                  <a:ext cx="4981300" cy="650114"/>
                </a:xfrm>
                <a:prstGeom prst="rect">
                  <a:avLst/>
                </a:prstGeom>
                <a:blipFill>
                  <a:blip r:embed="rId10"/>
                  <a:stretch>
                    <a:fillRect/>
                  </a:stretch>
                </a:blipFill>
              </p:spPr>
              <p:txBody>
                <a:bodyPr/>
                <a:lstStyle/>
                <a:p>
                  <a:r>
                    <a:rPr lang="en-GB">
                      <a:noFill/>
                    </a:rPr>
                    <a:t> </a:t>
                  </a:r>
                </a:p>
              </p:txBody>
            </p:sp>
          </mc:Fallback>
        </mc:AlternateContent>
        <p:sp>
          <p:nvSpPr>
            <p:cNvPr id="10" name="Content Placeholder 18">
              <a:extLst>
                <a:ext uri="{FF2B5EF4-FFF2-40B4-BE49-F238E27FC236}">
                  <a16:creationId xmlns:a16="http://schemas.microsoft.com/office/drawing/2014/main" id="{77FEDA4D-224A-70E0-919E-A6EABCD5E849}"/>
                </a:ext>
              </a:extLst>
            </p:cNvPr>
            <p:cNvSpPr txBox="1">
              <a:spLocks/>
            </p:cNvSpPr>
            <p:nvPr/>
          </p:nvSpPr>
          <p:spPr>
            <a:xfrm>
              <a:off x="296086" y="4065277"/>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Field equation:</a:t>
              </a:r>
              <a:endParaRPr lang="en-GB" dirty="0">
                <a:latin typeface="Calibri" panose="020F0502020204030204" pitchFamily="34" charset="0"/>
                <a:ea typeface="Calibri" panose="020F0502020204030204" pitchFamily="34" charset="0"/>
                <a:cs typeface="Calibri" panose="020F0502020204030204" pitchFamily="34" charset="0"/>
              </a:endParaRPr>
            </a:p>
          </p:txBody>
        </p:sp>
      </p:grpSp>
      <p:sp>
        <p:nvSpPr>
          <p:cNvPr id="7" name="Slide Number Placeholder 1">
            <a:extLst>
              <a:ext uri="{FF2B5EF4-FFF2-40B4-BE49-F238E27FC236}">
                <a16:creationId xmlns:a16="http://schemas.microsoft.com/office/drawing/2014/main" id="{2FC3A325-134A-4BAB-C3EA-0639504A3E1C}"/>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2</a:t>
            </a:fld>
            <a:endParaRPr lang="en-US" dirty="0"/>
          </a:p>
        </p:txBody>
      </p:sp>
      <p:sp>
        <p:nvSpPr>
          <p:cNvPr id="12" name="Content Placeholder 18">
            <a:extLst>
              <a:ext uri="{FF2B5EF4-FFF2-40B4-BE49-F238E27FC236}">
                <a16:creationId xmlns:a16="http://schemas.microsoft.com/office/drawing/2014/main" id="{43AAD199-7D18-AAEC-C0FD-0DE7DBD5F944}"/>
              </a:ext>
            </a:extLst>
          </p:cNvPr>
          <p:cNvSpPr>
            <a:spLocks noGrp="1"/>
          </p:cNvSpPr>
          <p:nvPr>
            <p:ph sz="half" idx="1"/>
          </p:nvPr>
        </p:nvSpPr>
        <p:spPr>
          <a:xfrm>
            <a:off x="296085" y="1082509"/>
            <a:ext cx="5400000" cy="530050"/>
          </a:xfrm>
        </p:spPr>
        <p:txBody>
          <a:bodyPr/>
          <a:lstStyle/>
          <a:p>
            <a:pPr marL="0" indent="0" algn="just">
              <a:buNone/>
            </a:pPr>
            <a:r>
              <a:rPr lang="en-US" dirty="0">
                <a:latin typeface="Calibri" panose="020F0502020204030204" pitchFamily="34" charset="0"/>
                <a:ea typeface="Calibri" panose="020F0502020204030204" pitchFamily="34" charset="0"/>
                <a:cs typeface="Calibri" panose="020F0502020204030204" pitchFamily="34" charset="0"/>
              </a:rPr>
              <a:t>Goldstone model </a:t>
            </a:r>
            <a:r>
              <a:rPr lang="en-US" dirty="0" err="1">
                <a:latin typeface="Calibri" panose="020F0502020204030204" pitchFamily="34" charset="0"/>
                <a:ea typeface="Calibri" panose="020F0502020204030204" pitchFamily="34" charset="0"/>
                <a:cs typeface="Calibri" panose="020F0502020204030204" pitchFamily="34" charset="0"/>
              </a:rPr>
              <a:t>Lagrangian</a:t>
            </a:r>
            <a:r>
              <a:rPr lang="en-US" dirty="0">
                <a:latin typeface="Calibri" panose="020F0502020204030204" pitchFamily="34" charset="0"/>
                <a:ea typeface="Calibri" panose="020F0502020204030204" pitchFamily="34" charset="0"/>
                <a:cs typeface="Calibri" panose="020F0502020204030204" pitchFamily="34" charset="0"/>
              </a:rPr>
              <a:t>:</a:t>
            </a:r>
            <a:endParaRPr lang="en-GB"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4835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0" presetClass="exit" presetSubtype="0" fill="hold" nodeType="withEffect">
                                  <p:stCondLst>
                                    <p:cond delay="0"/>
                                  </p:stCondLst>
                                  <p:childTnLst>
                                    <p:animEffect transition="out" filter="fade">
                                      <p:cBhvr>
                                        <p:cTn id="10" dur="10"/>
                                        <p:tgtEl>
                                          <p:spTgt spid="48"/>
                                        </p:tgtEl>
                                      </p:cBhvr>
                                    </p:animEffect>
                                    <p:set>
                                      <p:cBhvr>
                                        <p:cTn id="11" dur="1" fill="hold">
                                          <p:stCondLst>
                                            <p:cond delay="9"/>
                                          </p:stCondLst>
                                        </p:cTn>
                                        <p:tgtEl>
                                          <p:spTgt spid="48"/>
                                        </p:tgtEl>
                                        <p:attrNameLst>
                                          <p:attrName>style.visibility</p:attrName>
                                        </p:attrNameLst>
                                      </p:cBhvr>
                                      <p:to>
                                        <p:strVal val="hidden"/>
                                      </p:to>
                                    </p:se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9CE7CD-BBB8-BA74-39C3-790891F4FBA7}"/>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9293DA2F-AEE4-0AFB-1E21-C4331B6BE04D}"/>
              </a:ext>
            </a:extLst>
          </p:cNvPr>
          <p:cNvPicPr>
            <a:picLocks noChangeAspect="1"/>
          </p:cNvPicPr>
          <p:nvPr/>
        </p:nvPicPr>
        <p:blipFill>
          <a:blip r:embed="rId3">
            <a:alphaModFix amt="35000"/>
          </a:blip>
          <a:stretch>
            <a:fillRect/>
          </a:stretch>
        </p:blipFill>
        <p:spPr>
          <a:xfrm>
            <a:off x="166237" y="1067507"/>
            <a:ext cx="2054530" cy="1542422"/>
          </a:xfrm>
          <a:prstGeom prst="rect">
            <a:avLst/>
          </a:prstGeom>
        </p:spPr>
      </p:pic>
      <p:pic>
        <p:nvPicPr>
          <p:cNvPr id="6" name="Picture 5">
            <a:extLst>
              <a:ext uri="{FF2B5EF4-FFF2-40B4-BE49-F238E27FC236}">
                <a16:creationId xmlns:a16="http://schemas.microsoft.com/office/drawing/2014/main" id="{C8D0DBD1-37CA-AE66-FC6F-AFD4A6D10ADA}"/>
              </a:ext>
            </a:extLst>
          </p:cNvPr>
          <p:cNvPicPr>
            <a:picLocks noChangeAspect="1"/>
          </p:cNvPicPr>
          <p:nvPr/>
        </p:nvPicPr>
        <p:blipFill>
          <a:blip r:embed="rId4"/>
          <a:srcRect/>
          <a:stretch/>
        </p:blipFill>
        <p:spPr>
          <a:xfrm>
            <a:off x="2264131" y="874808"/>
            <a:ext cx="9315871" cy="4761551"/>
          </a:xfrm>
          <a:prstGeom prst="rect">
            <a:avLst/>
          </a:prstGeom>
        </p:spPr>
      </p:pic>
      <p:sp>
        <p:nvSpPr>
          <p:cNvPr id="7" name="Title 6">
            <a:extLst>
              <a:ext uri="{FF2B5EF4-FFF2-40B4-BE49-F238E27FC236}">
                <a16:creationId xmlns:a16="http://schemas.microsoft.com/office/drawing/2014/main" id="{7D632F9C-89F6-7642-03A0-B8474C066BBB}"/>
              </a:ext>
            </a:extLst>
          </p:cNvPr>
          <p:cNvSpPr>
            <a:spLocks noGrp="1"/>
          </p:cNvSpPr>
          <p:nvPr>
            <p:ph type="title"/>
          </p:nvPr>
        </p:nvSpPr>
        <p:spPr/>
        <p:txBody>
          <a:bodyPr>
            <a:normAutofit/>
          </a:bodyPr>
          <a:lstStyle/>
          <a:p>
            <a:r>
              <a:rPr lang="en-US" dirty="0"/>
              <a:t>Solutions for biased networks</a:t>
            </a:r>
            <a:endParaRPr lang="en-GB" dirty="0"/>
          </a:p>
        </p:txBody>
      </p:sp>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35652AE4-4F04-B745-72B7-574FEE0EAB22}"/>
                  </a:ext>
                </a:extLst>
              </p:cNvPr>
              <p:cNvGraphicFramePr>
                <a:graphicFrameLocks noGrp="1"/>
              </p:cNvGraphicFramePr>
              <p:nvPr>
                <p:extLst>
                  <p:ext uri="{D42A27DB-BD31-4B8C-83A1-F6EECF244321}">
                    <p14:modId xmlns:p14="http://schemas.microsoft.com/office/powerpoint/2010/main" val="3919637675"/>
                  </p:ext>
                </p:extLst>
              </p:nvPr>
            </p:nvGraphicFramePr>
            <p:xfrm>
              <a:off x="161402" y="2733506"/>
              <a:ext cx="2016000" cy="1513465"/>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m:t>
                                </m:r>
                                <m:f>
                                  <m:fPr>
                                    <m:ctrlPr>
                                      <a:rPr lang="en-US" sz="1400" b="1" i="1" smtClean="0">
                                        <a:latin typeface="Cambria Math" panose="02040503050406030204" pitchFamily="18" charset="0"/>
                                      </a:rPr>
                                    </m:ctrlPr>
                                  </m:fPr>
                                  <m:num>
                                    <m:r>
                                      <a:rPr lang="en-US" sz="1400" b="1" smtClean="0">
                                        <a:latin typeface="Cambria Math" panose="02040503050406030204" pitchFamily="18" charset="0"/>
                                      </a:rPr>
                                      <m:t>𝟐</m:t>
                                    </m:r>
                                    <m:r>
                                      <a:rPr lang="en-US" sz="1400" b="1"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r>
                                      <a:rPr lang="en-US" sz="1400" b="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d>
                                      <m:dPr>
                                        <m:ctrlPr>
                                          <a:rPr lang="en-US" sz="1400" b="1" i="1" smtClean="0">
                                            <a:latin typeface="Cambria Math" panose="02040503050406030204" pitchFamily="18" charset="0"/>
                                          </a:rPr>
                                        </m:ctrlPr>
                                      </m:dPr>
                                      <m:e>
                                        <m:r>
                                          <a:rPr lang="en-US" sz="1400" b="1" smtClean="0">
                                            <a:latin typeface="Cambria Math" panose="02040503050406030204" pitchFamily="18" charset="0"/>
                                          </a:rPr>
                                          <m:t>𝟏</m:t>
                                        </m:r>
                                        <m:r>
                                          <a:rPr lang="en-US" sz="1400" b="1" smtClean="0">
                                            <a:latin typeface="Cambria Math" panose="02040503050406030204" pitchFamily="18" charset="0"/>
                                          </a:rPr>
                                          <m:t>−</m:t>
                                        </m:r>
                                        <m:r>
                                          <a:rPr lang="en-US" sz="1400" b="1" smtClean="0">
                                            <a:latin typeface="Cambria Math" panose="02040503050406030204" pitchFamily="18" charset="0"/>
                                          </a:rPr>
                                          <m:t>𝐠</m:t>
                                        </m:r>
                                      </m:e>
                                    </m:d>
                                    <m:r>
                                      <a:rPr lang="en-US" sz="1400" b="1" smtClean="0">
                                        <a:latin typeface="Cambria Math" panose="02040503050406030204" pitchFamily="18" charset="0"/>
                                      </a:rPr>
                                      <m:t>/</m:t>
                                    </m:r>
                                    <m:r>
                                      <a:rPr lang="en-US" sz="1400" b="1" smtClean="0">
                                        <a:latin typeface="Cambria Math" panose="02040503050406030204" pitchFamily="18" charset="0"/>
                                      </a:rPr>
                                      <m:t>𝑲</m:t>
                                    </m:r>
                                  </m:num>
                                  <m:den>
                                    <m:r>
                                      <a:rPr lang="en-US" sz="1400" b="1" smtClean="0">
                                        <a:latin typeface="Cambria Math" panose="02040503050406030204" pitchFamily="18" charset="0"/>
                                      </a:rPr>
                                      <m:t>𝟏</m:t>
                                    </m:r>
                                    <m:r>
                                      <a:rPr lang="en-US" sz="1400" b="1"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r>
                                      <a:rPr lang="en-US" sz="1400" b="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den>
                                </m:f>
                              </m:oMath>
                            </m:oMathPara>
                          </a14:m>
                          <a:endParaRPr lang="en-GB" sz="1400" dirty="0"/>
                        </a:p>
                      </a:txBody>
                      <a:tcPr>
                        <a:solidFill>
                          <a:schemeClr val="tx1">
                            <a:lumMod val="65000"/>
                            <a:lumOff val="35000"/>
                          </a:schemeClr>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8" name="Table 7">
                <a:extLst>
                  <a:ext uri="{FF2B5EF4-FFF2-40B4-BE49-F238E27FC236}">
                    <a16:creationId xmlns:a16="http://schemas.microsoft.com/office/drawing/2014/main" id="{35652AE4-4F04-B745-72B7-574FEE0EAB22}"/>
                  </a:ext>
                </a:extLst>
              </p:cNvPr>
              <p:cNvGraphicFramePr>
                <a:graphicFrameLocks noGrp="1"/>
              </p:cNvGraphicFramePr>
              <p:nvPr>
                <p:extLst>
                  <p:ext uri="{D42A27DB-BD31-4B8C-83A1-F6EECF244321}">
                    <p14:modId xmlns:p14="http://schemas.microsoft.com/office/powerpoint/2010/main" val="3919637675"/>
                  </p:ext>
                </p:extLst>
              </p:nvPr>
            </p:nvGraphicFramePr>
            <p:xfrm>
              <a:off x="161402" y="2733506"/>
              <a:ext cx="2016000" cy="1513465"/>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541465">
                    <a:tc>
                      <a:txBody>
                        <a:bodyPr/>
                        <a:lstStyle/>
                        <a:p>
                          <a:endParaRPr lang="en-US"/>
                        </a:p>
                      </a:txBody>
                      <a:tcPr>
                        <a:blipFill>
                          <a:blip r:embed="rId5"/>
                          <a:stretch>
                            <a:fillRect l="-301" t="-1124" r="-1205" b="-182022"/>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01" t="-169811" r="-1205"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01" t="-264815" r="-1205"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01" t="-371698" r="-1205" b="-3774"/>
                          </a:stretch>
                        </a:blipFill>
                      </a:tcPr>
                    </a:tc>
                    <a:extLst>
                      <a:ext uri="{0D108BD9-81ED-4DB2-BD59-A6C34878D82A}">
                        <a16:rowId xmlns:a16="http://schemas.microsoft.com/office/drawing/2014/main" val="3368119887"/>
                      </a:ext>
                    </a:extLst>
                  </a:tr>
                </a:tbl>
              </a:graphicData>
            </a:graphic>
          </p:graphicFrame>
        </mc:Fallback>
      </mc:AlternateContent>
      <p:sp>
        <p:nvSpPr>
          <p:cNvPr id="2" name="Slide Number Placeholder 1">
            <a:extLst>
              <a:ext uri="{FF2B5EF4-FFF2-40B4-BE49-F238E27FC236}">
                <a16:creationId xmlns:a16="http://schemas.microsoft.com/office/drawing/2014/main" id="{86347D86-D3B1-62EF-9C70-7C181951AC11}"/>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20</a:t>
            </a:fld>
            <a:endParaRPr lang="en-US" dirty="0"/>
          </a:p>
        </p:txBody>
      </p:sp>
    </p:spTree>
    <p:extLst>
      <p:ext uri="{BB962C8B-B14F-4D97-AF65-F5344CB8AC3E}">
        <p14:creationId xmlns:p14="http://schemas.microsoft.com/office/powerpoint/2010/main" val="3867086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3C487-75E4-9D8E-AD98-C9F4BEEFCDD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50B3D119-2997-BB90-9631-174FAB72BEE4}"/>
              </a:ext>
            </a:extLst>
          </p:cNvPr>
          <p:cNvPicPr>
            <a:picLocks noChangeAspect="1"/>
          </p:cNvPicPr>
          <p:nvPr/>
        </p:nvPicPr>
        <p:blipFill>
          <a:blip r:embed="rId3"/>
          <a:srcRect/>
          <a:stretch/>
        </p:blipFill>
        <p:spPr>
          <a:xfrm>
            <a:off x="2264131" y="874808"/>
            <a:ext cx="9315871" cy="4761551"/>
          </a:xfrm>
          <a:prstGeom prst="rect">
            <a:avLst/>
          </a:prstGeom>
        </p:spPr>
      </p:pic>
      <p:sp>
        <p:nvSpPr>
          <p:cNvPr id="7" name="Title 6">
            <a:extLst>
              <a:ext uri="{FF2B5EF4-FFF2-40B4-BE49-F238E27FC236}">
                <a16:creationId xmlns:a16="http://schemas.microsoft.com/office/drawing/2014/main" id="{7A773158-8508-80CA-B73E-8F01EDEC19CC}"/>
              </a:ext>
            </a:extLst>
          </p:cNvPr>
          <p:cNvSpPr>
            <a:spLocks noGrp="1"/>
          </p:cNvSpPr>
          <p:nvPr>
            <p:ph type="title"/>
          </p:nvPr>
        </p:nvSpPr>
        <p:spPr/>
        <p:txBody>
          <a:bodyPr>
            <a:normAutofit/>
          </a:bodyPr>
          <a:lstStyle/>
          <a:p>
            <a:r>
              <a:rPr lang="en-US" dirty="0"/>
              <a:t>Solutions for biased networks</a:t>
            </a:r>
            <a:endParaRPr lang="en-GB"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2E116C2-3480-7CC7-A6D6-89482DA4AC58}"/>
                  </a:ext>
                </a:extLst>
              </p:cNvPr>
              <p:cNvGraphicFramePr>
                <a:graphicFrameLocks noGrp="1"/>
              </p:cNvGraphicFramePr>
              <p:nvPr>
                <p:extLst>
                  <p:ext uri="{D42A27DB-BD31-4B8C-83A1-F6EECF244321}">
                    <p14:modId xmlns:p14="http://schemas.microsoft.com/office/powerpoint/2010/main" val="1317628159"/>
                  </p:ext>
                </p:extLst>
              </p:nvPr>
            </p:nvGraphicFramePr>
            <p:xfrm>
              <a:off x="161402" y="4399799"/>
              <a:ext cx="2016000" cy="1296000"/>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&lt;</m:t>
                                </m:r>
                                <m:r>
                                  <a:rPr lang="en-US" sz="1400" b="1" smtClean="0">
                                    <a:latin typeface="Cambria Math" panose="02040503050406030204" pitchFamily="18" charset="0"/>
                                  </a:rPr>
                                  <m:t>𝟐</m:t>
                                </m:r>
                                <m:r>
                                  <a:rPr lang="en-US" sz="1400" b="1" smtClean="0">
                                    <a:latin typeface="Cambria Math" panose="02040503050406030204" pitchFamily="18" charset="0"/>
                                  </a:rPr>
                                  <m:t>/(</m:t>
                                </m:r>
                                <m:r>
                                  <a:rPr lang="en-US" sz="1400" b="1" smtClean="0">
                                    <a:latin typeface="Cambria Math" panose="02040503050406030204" pitchFamily="18" charset="0"/>
                                  </a:rPr>
                                  <m:t>𝟏</m:t>
                                </m:r>
                                <m:r>
                                  <a:rPr lang="en-US" sz="1400" b="1"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𝒄</m:t>
                                    </m:r>
                                  </m:e>
                                </m:acc>
                                <m:r>
                                  <a:rPr lang="en-US" sz="1400" b="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r>
                                  <a:rPr lang="en-US" sz="1400" b="1" smtClean="0">
                                    <a:latin typeface="Cambria Math" panose="02040503050406030204" pitchFamily="18" charset="0"/>
                                  </a:rPr>
                                  <m:t>)</m:t>
                                </m:r>
                              </m:oMath>
                            </m:oMathPara>
                          </a14:m>
                          <a:endParaRPr lang="en-GB" sz="1400" dirty="0"/>
                        </a:p>
                      </a:txBody>
                      <a:tcPr>
                        <a:solidFill>
                          <a:schemeClr val="tx1">
                            <a:lumMod val="65000"/>
                            <a:lumOff val="35000"/>
                          </a:schemeClr>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sSubSup>
                                  <m:sSubSupPr>
                                    <m:ctrlPr>
                                      <a:rPr lang="en-US" sz="1400" b="0" i="1" smtClean="0">
                                        <a:latin typeface="Cambria Math" panose="02040503050406030204" pitchFamily="18" charset="0"/>
                                      </a:rPr>
                                    </m:ctrlPr>
                                  </m:sSubSupPr>
                                  <m:e>
                                    <m:r>
                                      <a:rPr lang="en-US" sz="1400" b="0" smtClean="0">
                                        <a:latin typeface="Cambria Math" panose="02040503050406030204" pitchFamily="18" charset="0"/>
                                      </a:rPr>
                                      <m:t>4</m:t>
                                    </m:r>
                                    <m:r>
                                      <a:rPr lang="en-US" sz="1400" b="0" smtClean="0">
                                        <a:latin typeface="Cambria Math" panose="02040503050406030204" pitchFamily="18" charset="0"/>
                                      </a:rPr>
                                      <m:t>𝜆</m:t>
                                    </m:r>
                                    <m:r>
                                      <m:rPr>
                                        <m:sty m:val="p"/>
                                      </m:rPr>
                                      <a:rPr lang="en-US" sz="1400" b="0" smtClean="0">
                                        <a:latin typeface="Cambria Math" panose="02040503050406030204" pitchFamily="18" charset="0"/>
                                      </a:rPr>
                                      <m:t>v</m:t>
                                    </m:r>
                                  </m:e>
                                  <m:sub>
                                    <m:r>
                                      <a:rPr lang="en-US" sz="1400" b="0" smtClean="0">
                                        <a:latin typeface="Cambria Math" panose="02040503050406030204" pitchFamily="18" charset="0"/>
                                      </a:rPr>
                                      <m:t>0</m:t>
                                    </m:r>
                                  </m:sub>
                                  <m:sup>
                                    <m:r>
                                      <a:rPr lang="en-US" sz="1400" b="0" smtClean="0">
                                        <a:latin typeface="Cambria Math" panose="02040503050406030204" pitchFamily="18" charset="0"/>
                                      </a:rPr>
                                      <m:t>2</m:t>
                                    </m:r>
                                  </m:sup>
                                </m:sSubSup>
                                <m:r>
                                  <a:rPr lang="en-US" sz="1400" b="0" smtClean="0">
                                    <a:latin typeface="Cambria Math" panose="02040503050406030204" pitchFamily="18" charset="0"/>
                                  </a:rPr>
                                  <m:t>−2</m:t>
                                </m:r>
                                <m:r>
                                  <a:rPr lang="en-US" sz="1400" b="0" smtClean="0">
                                    <a:latin typeface="Cambria Math" panose="02040503050406030204" pitchFamily="18" charset="0"/>
                                  </a:rPr>
                                  <m:t>𝜆</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5" name="Table 4">
                <a:extLst>
                  <a:ext uri="{FF2B5EF4-FFF2-40B4-BE49-F238E27FC236}">
                    <a16:creationId xmlns:a16="http://schemas.microsoft.com/office/drawing/2014/main" id="{12E116C2-3480-7CC7-A6D6-89482DA4AC58}"/>
                  </a:ext>
                </a:extLst>
              </p:cNvPr>
              <p:cNvGraphicFramePr>
                <a:graphicFrameLocks noGrp="1"/>
              </p:cNvGraphicFramePr>
              <p:nvPr>
                <p:extLst>
                  <p:ext uri="{D42A27DB-BD31-4B8C-83A1-F6EECF244321}">
                    <p14:modId xmlns:p14="http://schemas.microsoft.com/office/powerpoint/2010/main" val="1317628159"/>
                  </p:ext>
                </p:extLst>
              </p:nvPr>
            </p:nvGraphicFramePr>
            <p:xfrm>
              <a:off x="161402" y="4399799"/>
              <a:ext cx="2016000" cy="1296000"/>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324000">
                    <a:tc>
                      <a:txBody>
                        <a:bodyPr/>
                        <a:lstStyle/>
                        <a:p>
                          <a:endParaRPr lang="en-US"/>
                        </a:p>
                      </a:txBody>
                      <a:tcPr>
                        <a:blipFill>
                          <a:blip r:embed="rId4"/>
                          <a:stretch>
                            <a:fillRect l="-301" t="-1852" r="-1205" b="-300000"/>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4"/>
                          <a:stretch>
                            <a:fillRect l="-301" t="-103774" r="-1205"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4"/>
                          <a:stretch>
                            <a:fillRect l="-301" t="-200000" r="-1205"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4"/>
                          <a:stretch>
                            <a:fillRect l="-301" t="-305660" r="-1205" b="-3774"/>
                          </a:stretch>
                        </a:blipFill>
                      </a:tcPr>
                    </a:tc>
                    <a:extLst>
                      <a:ext uri="{0D108BD9-81ED-4DB2-BD59-A6C34878D82A}">
                        <a16:rowId xmlns:a16="http://schemas.microsoft.com/office/drawing/2014/main" val="3368119887"/>
                      </a:ext>
                    </a:extLst>
                  </a:tr>
                </a:tbl>
              </a:graphicData>
            </a:graphic>
          </p:graphicFrame>
        </mc:Fallback>
      </mc:AlternateContent>
      <p:sp>
        <p:nvSpPr>
          <p:cNvPr id="2" name="Slide Number Placeholder 1">
            <a:extLst>
              <a:ext uri="{FF2B5EF4-FFF2-40B4-BE49-F238E27FC236}">
                <a16:creationId xmlns:a16="http://schemas.microsoft.com/office/drawing/2014/main" id="{E7EB8BF5-A716-38B5-A80D-80EAABA55497}"/>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21</a:t>
            </a:fld>
            <a:endParaRPr lang="en-US" dirty="0"/>
          </a:p>
        </p:txBody>
      </p:sp>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6A4899B9-5A97-A133-475F-6A2C8816C37A}"/>
                  </a:ext>
                </a:extLst>
              </p:cNvPr>
              <p:cNvGraphicFramePr>
                <a:graphicFrameLocks noGrp="1"/>
              </p:cNvGraphicFramePr>
              <p:nvPr>
                <p:extLst>
                  <p:ext uri="{D42A27DB-BD31-4B8C-83A1-F6EECF244321}">
                    <p14:modId xmlns:p14="http://schemas.microsoft.com/office/powerpoint/2010/main" val="2339325296"/>
                  </p:ext>
                </p:extLst>
              </p:nvPr>
            </p:nvGraphicFramePr>
            <p:xfrm>
              <a:off x="161402" y="2733506"/>
              <a:ext cx="2016000" cy="1513465"/>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324000">
                    <a:tc>
                      <a:txBody>
                        <a:bodyPr/>
                        <a:lstStyle/>
                        <a:p>
                          <a:pPr/>
                          <a14:m>
                            <m:oMathPara xmlns:m="http://schemas.openxmlformats.org/officeDocument/2006/math">
                              <m:oMathParaPr>
                                <m:jc m:val="center"/>
                              </m:oMathParaPr>
                              <m:oMath xmlns:m="http://schemas.openxmlformats.org/officeDocument/2006/math">
                                <m:r>
                                  <a:rPr lang="en-US" sz="1400" b="1" smtClean="0">
                                    <a:latin typeface="Cambria Math" panose="02040503050406030204" pitchFamily="18" charset="0"/>
                                  </a:rPr>
                                  <m:t>𝝀</m:t>
                                </m:r>
                                <m:r>
                                  <a:rPr lang="en-US" sz="1400" b="1" smtClean="0">
                                    <a:latin typeface="Cambria Math" panose="02040503050406030204" pitchFamily="18" charset="0"/>
                                  </a:rPr>
                                  <m:t>=</m:t>
                                </m:r>
                                <m:f>
                                  <m:fPr>
                                    <m:ctrlPr>
                                      <a:rPr lang="en-US" sz="1400" b="1" i="1" smtClean="0">
                                        <a:latin typeface="Cambria Math" panose="02040503050406030204" pitchFamily="18" charset="0"/>
                                      </a:rPr>
                                    </m:ctrlPr>
                                  </m:fPr>
                                  <m:num>
                                    <m:r>
                                      <a:rPr lang="en-US" sz="1400" b="1" smtClean="0">
                                        <a:latin typeface="Cambria Math" panose="02040503050406030204" pitchFamily="18" charset="0"/>
                                      </a:rPr>
                                      <m:t>𝟐</m:t>
                                    </m:r>
                                    <m:r>
                                      <a:rPr lang="en-US" sz="1400" b="1"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r>
                                      <a:rPr lang="en-US" sz="1400" b="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d>
                                      <m:dPr>
                                        <m:ctrlPr>
                                          <a:rPr lang="en-US" sz="1400" b="1" i="1" smtClean="0">
                                            <a:latin typeface="Cambria Math" panose="02040503050406030204" pitchFamily="18" charset="0"/>
                                          </a:rPr>
                                        </m:ctrlPr>
                                      </m:dPr>
                                      <m:e>
                                        <m:r>
                                          <a:rPr lang="en-US" sz="1400" b="1" smtClean="0">
                                            <a:latin typeface="Cambria Math" panose="02040503050406030204" pitchFamily="18" charset="0"/>
                                          </a:rPr>
                                          <m:t>𝟏</m:t>
                                        </m:r>
                                        <m:r>
                                          <a:rPr lang="en-US" sz="1400" b="1" smtClean="0">
                                            <a:latin typeface="Cambria Math" panose="02040503050406030204" pitchFamily="18" charset="0"/>
                                          </a:rPr>
                                          <m:t>−</m:t>
                                        </m:r>
                                        <m:r>
                                          <a:rPr lang="en-US" sz="1400" b="1" smtClean="0">
                                            <a:latin typeface="Cambria Math" panose="02040503050406030204" pitchFamily="18" charset="0"/>
                                          </a:rPr>
                                          <m:t>𝐠</m:t>
                                        </m:r>
                                      </m:e>
                                    </m:d>
                                    <m:r>
                                      <a:rPr lang="en-US" sz="1400" b="1" smtClean="0">
                                        <a:latin typeface="Cambria Math" panose="02040503050406030204" pitchFamily="18" charset="0"/>
                                      </a:rPr>
                                      <m:t>/</m:t>
                                    </m:r>
                                    <m:r>
                                      <a:rPr lang="en-US" sz="1400" b="1" smtClean="0">
                                        <a:latin typeface="Cambria Math" panose="02040503050406030204" pitchFamily="18" charset="0"/>
                                      </a:rPr>
                                      <m:t>𝑲</m:t>
                                    </m:r>
                                  </m:num>
                                  <m:den>
                                    <m:r>
                                      <a:rPr lang="en-US" sz="1400" b="1" smtClean="0">
                                        <a:latin typeface="Cambria Math" panose="02040503050406030204" pitchFamily="18" charset="0"/>
                                      </a:rPr>
                                      <m:t>𝟏</m:t>
                                    </m:r>
                                    <m:r>
                                      <a:rPr lang="en-US" sz="1400" b="1" smtClean="0">
                                        <a:latin typeface="Cambria Math" panose="02040503050406030204" pitchFamily="18" charset="0"/>
                                      </a:rPr>
                                      <m:t>+</m:t>
                                    </m:r>
                                    <m:acc>
                                      <m:accPr>
                                        <m:chr m:val="̃"/>
                                        <m:ctrlPr>
                                          <a:rPr lang="en-US" sz="1400" b="1" i="1" smtClean="0">
                                            <a:latin typeface="Cambria Math" panose="02040503050406030204" pitchFamily="18" charset="0"/>
                                          </a:rPr>
                                        </m:ctrlPr>
                                      </m:accPr>
                                      <m:e>
                                        <m:r>
                                          <a:rPr lang="en-US" sz="1400" b="1" smtClean="0">
                                            <a:latin typeface="Cambria Math" panose="02040503050406030204" pitchFamily="18" charset="0"/>
                                          </a:rPr>
                                          <m:t>𝐜</m:t>
                                        </m:r>
                                      </m:e>
                                    </m:acc>
                                    <m:r>
                                      <a:rPr lang="en-US" sz="1400" b="1" smtClean="0">
                                        <a:latin typeface="Cambria Math" panose="02040503050406030204" pitchFamily="18" charset="0"/>
                                      </a:rPr>
                                      <m:t>/</m:t>
                                    </m:r>
                                    <m:sSub>
                                      <m:sSubPr>
                                        <m:ctrlPr>
                                          <a:rPr lang="en-US" sz="1400" b="1" i="1" smtClean="0">
                                            <a:latin typeface="Cambria Math" panose="02040503050406030204" pitchFamily="18" charset="0"/>
                                          </a:rPr>
                                        </m:ctrlPr>
                                      </m:sSubPr>
                                      <m:e>
                                        <m:r>
                                          <a:rPr lang="en-US" sz="1400" b="1" smtClean="0">
                                            <a:latin typeface="Cambria Math" panose="02040503050406030204" pitchFamily="18" charset="0"/>
                                          </a:rPr>
                                          <m:t>𝒌</m:t>
                                        </m:r>
                                      </m:e>
                                      <m:sub>
                                        <m:r>
                                          <a:rPr lang="en-US" sz="1400" b="1" smtClean="0">
                                            <a:latin typeface="Cambria Math" panose="02040503050406030204" pitchFamily="18" charset="0"/>
                                          </a:rPr>
                                          <m:t>𝒗</m:t>
                                        </m:r>
                                      </m:sub>
                                    </m:sSub>
                                  </m:den>
                                </m:f>
                              </m:oMath>
                            </m:oMathPara>
                          </a14:m>
                          <a:endParaRPr lang="en-GB" sz="1400" dirty="0"/>
                        </a:p>
                      </a:txBody>
                      <a:tcPr>
                        <a:solidFill>
                          <a:schemeClr val="tx1">
                            <a:lumMod val="65000"/>
                            <a:lumOff val="35000"/>
                          </a:schemeClr>
                        </a:solidFill>
                      </a:tcPr>
                    </a:tc>
                    <a:extLst>
                      <a:ext uri="{0D108BD9-81ED-4DB2-BD59-A6C34878D82A}">
                        <a16:rowId xmlns:a16="http://schemas.microsoft.com/office/drawing/2014/main" val="20515142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𝛾</m:t>
                                </m:r>
                                <m:r>
                                  <a:rPr lang="en-US" sz="1400" b="0" smtClean="0">
                                    <a:latin typeface="Cambria Math" panose="02040503050406030204" pitchFamily="18" charset="0"/>
                                  </a:rPr>
                                  <m:t>=</m:t>
                                </m:r>
                                <m:r>
                                  <a:rPr lang="en-US" sz="1400" b="0" smtClean="0">
                                    <a:latin typeface="Cambria Math" panose="02040503050406030204" pitchFamily="18" charset="0"/>
                                  </a:rPr>
                                  <m:t>𝛿</m:t>
                                </m:r>
                                <m:r>
                                  <a:rPr lang="en-US" sz="1400" smtClean="0">
                                    <a:latin typeface="Cambria Math" panose="02040503050406030204" pitchFamily="18" charset="0"/>
                                  </a:rPr>
                                  <m:t>=</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1889331192"/>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smtClean="0">
                                    <a:latin typeface="Cambria Math" panose="02040503050406030204" pitchFamily="18" charset="0"/>
                                  </a:rPr>
                                  <m:t>𝛼</m:t>
                                </m:r>
                                <m:r>
                                  <a:rPr lang="en-US" sz="1400" smtClean="0">
                                    <a:latin typeface="Cambria Math" panose="02040503050406030204" pitchFamily="18" charset="0"/>
                                  </a:rPr>
                                  <m:t>=</m:t>
                                </m:r>
                                <m:r>
                                  <a:rPr lang="en-US" sz="1400" b="0" smtClean="0">
                                    <a:latin typeface="Cambria Math" panose="02040503050406030204" pitchFamily="18" charset="0"/>
                                  </a:rPr>
                                  <m:t>𝜀</m:t>
                                </m:r>
                                <m:r>
                                  <a:rPr lang="en-US" sz="1400" b="0" smtClean="0">
                                    <a:latin typeface="Cambria Math" panose="02040503050406030204" pitchFamily="18" charset="0"/>
                                  </a:rPr>
                                  <m:t>=1</m:t>
                                </m:r>
                              </m:oMath>
                            </m:oMathPara>
                          </a14:m>
                          <a:endParaRPr lang="en-GB" sz="1400" dirty="0"/>
                        </a:p>
                      </a:txBody>
                      <a:tcPr/>
                    </a:tc>
                    <a:extLst>
                      <a:ext uri="{0D108BD9-81ED-4DB2-BD59-A6C34878D82A}">
                        <a16:rowId xmlns:a16="http://schemas.microsoft.com/office/drawing/2014/main" val="3007398847"/>
                      </a:ext>
                    </a:extLst>
                  </a:tr>
                  <a:tr h="324000">
                    <a:tc>
                      <a:txBody>
                        <a:bodyPr/>
                        <a:lstStyle/>
                        <a:p>
                          <a:pPr/>
                          <a14:m>
                            <m:oMathPara xmlns:m="http://schemas.openxmlformats.org/officeDocument/2006/math">
                              <m:oMathParaPr>
                                <m:jc m:val="centerGroup"/>
                              </m:oMathParaPr>
                              <m:oMath xmlns:m="http://schemas.openxmlformats.org/officeDocument/2006/math">
                                <m:r>
                                  <a:rPr lang="en-US" sz="1400" b="0" smtClean="0">
                                    <a:latin typeface="Cambria Math" panose="02040503050406030204" pitchFamily="18" charset="0"/>
                                  </a:rPr>
                                  <m:t>𝛽</m:t>
                                </m:r>
                                <m:r>
                                  <a:rPr lang="en-US" sz="1400" b="0" smtClean="0">
                                    <a:latin typeface="Cambria Math" panose="02040503050406030204" pitchFamily="18" charset="0"/>
                                  </a:rPr>
                                  <m:t>=0</m:t>
                                </m:r>
                              </m:oMath>
                            </m:oMathPara>
                          </a14:m>
                          <a:endParaRPr lang="en-GB" sz="1400" dirty="0"/>
                        </a:p>
                      </a:txBody>
                      <a:tcPr/>
                    </a:tc>
                    <a:extLst>
                      <a:ext uri="{0D108BD9-81ED-4DB2-BD59-A6C34878D82A}">
                        <a16:rowId xmlns:a16="http://schemas.microsoft.com/office/drawing/2014/main" val="3368119887"/>
                      </a:ext>
                    </a:extLst>
                  </a:tr>
                </a:tbl>
              </a:graphicData>
            </a:graphic>
          </p:graphicFrame>
        </mc:Choice>
        <mc:Fallback xmlns="">
          <p:graphicFrame>
            <p:nvGraphicFramePr>
              <p:cNvPr id="3" name="Table 2">
                <a:extLst>
                  <a:ext uri="{FF2B5EF4-FFF2-40B4-BE49-F238E27FC236}">
                    <a16:creationId xmlns:a16="http://schemas.microsoft.com/office/drawing/2014/main" id="{6A4899B9-5A97-A133-475F-6A2C8816C37A}"/>
                  </a:ext>
                </a:extLst>
              </p:cNvPr>
              <p:cNvGraphicFramePr>
                <a:graphicFrameLocks noGrp="1"/>
              </p:cNvGraphicFramePr>
              <p:nvPr>
                <p:extLst>
                  <p:ext uri="{D42A27DB-BD31-4B8C-83A1-F6EECF244321}">
                    <p14:modId xmlns:p14="http://schemas.microsoft.com/office/powerpoint/2010/main" val="2339325296"/>
                  </p:ext>
                </p:extLst>
              </p:nvPr>
            </p:nvGraphicFramePr>
            <p:xfrm>
              <a:off x="161402" y="2733506"/>
              <a:ext cx="2016000" cy="1513465"/>
            </p:xfrm>
            <a:graphic>
              <a:graphicData uri="http://schemas.openxmlformats.org/drawingml/2006/table">
                <a:tbl>
                  <a:tblPr firstRow="1" bandRow="1">
                    <a:tableStyleId>{073A0DAA-6AF3-43AB-8588-CEC1D06C72B9}</a:tableStyleId>
                  </a:tblPr>
                  <a:tblGrid>
                    <a:gridCol w="2016000">
                      <a:extLst>
                        <a:ext uri="{9D8B030D-6E8A-4147-A177-3AD203B41FA5}">
                          <a16:colId xmlns:a16="http://schemas.microsoft.com/office/drawing/2014/main" val="3617133584"/>
                        </a:ext>
                      </a:extLst>
                    </a:gridCol>
                  </a:tblGrid>
                  <a:tr h="541465">
                    <a:tc>
                      <a:txBody>
                        <a:bodyPr/>
                        <a:lstStyle/>
                        <a:p>
                          <a:endParaRPr lang="en-US"/>
                        </a:p>
                      </a:txBody>
                      <a:tcPr>
                        <a:blipFill>
                          <a:blip r:embed="rId5"/>
                          <a:stretch>
                            <a:fillRect l="-301" t="-1124" r="-1205" b="-182022"/>
                          </a:stretch>
                        </a:blipFill>
                      </a:tcPr>
                    </a:tc>
                    <a:extLst>
                      <a:ext uri="{0D108BD9-81ED-4DB2-BD59-A6C34878D82A}">
                        <a16:rowId xmlns:a16="http://schemas.microsoft.com/office/drawing/2014/main" val="2051514292"/>
                      </a:ext>
                    </a:extLst>
                  </a:tr>
                  <a:tr h="324000">
                    <a:tc>
                      <a:txBody>
                        <a:bodyPr/>
                        <a:lstStyle/>
                        <a:p>
                          <a:endParaRPr lang="en-US"/>
                        </a:p>
                      </a:txBody>
                      <a:tcPr>
                        <a:blipFill>
                          <a:blip r:embed="rId5"/>
                          <a:stretch>
                            <a:fillRect l="-301" t="-169811" r="-1205" b="-205660"/>
                          </a:stretch>
                        </a:blipFill>
                      </a:tcPr>
                    </a:tc>
                    <a:extLst>
                      <a:ext uri="{0D108BD9-81ED-4DB2-BD59-A6C34878D82A}">
                        <a16:rowId xmlns:a16="http://schemas.microsoft.com/office/drawing/2014/main" val="1889331192"/>
                      </a:ext>
                    </a:extLst>
                  </a:tr>
                  <a:tr h="324000">
                    <a:tc>
                      <a:txBody>
                        <a:bodyPr/>
                        <a:lstStyle/>
                        <a:p>
                          <a:endParaRPr lang="en-US"/>
                        </a:p>
                      </a:txBody>
                      <a:tcPr>
                        <a:blipFill>
                          <a:blip r:embed="rId5"/>
                          <a:stretch>
                            <a:fillRect l="-301" t="-264815" r="-1205" b="-101852"/>
                          </a:stretch>
                        </a:blipFill>
                      </a:tcPr>
                    </a:tc>
                    <a:extLst>
                      <a:ext uri="{0D108BD9-81ED-4DB2-BD59-A6C34878D82A}">
                        <a16:rowId xmlns:a16="http://schemas.microsoft.com/office/drawing/2014/main" val="3007398847"/>
                      </a:ext>
                    </a:extLst>
                  </a:tr>
                  <a:tr h="324000">
                    <a:tc>
                      <a:txBody>
                        <a:bodyPr/>
                        <a:lstStyle/>
                        <a:p>
                          <a:endParaRPr lang="en-US"/>
                        </a:p>
                      </a:txBody>
                      <a:tcPr>
                        <a:blipFill>
                          <a:blip r:embed="rId5"/>
                          <a:stretch>
                            <a:fillRect l="-301" t="-371698" r="-1205" b="-3774"/>
                          </a:stretch>
                        </a:blipFill>
                      </a:tcPr>
                    </a:tc>
                    <a:extLst>
                      <a:ext uri="{0D108BD9-81ED-4DB2-BD59-A6C34878D82A}">
                        <a16:rowId xmlns:a16="http://schemas.microsoft.com/office/drawing/2014/main" val="3368119887"/>
                      </a:ext>
                    </a:extLst>
                  </a:tr>
                </a:tbl>
              </a:graphicData>
            </a:graphic>
          </p:graphicFrame>
        </mc:Fallback>
      </mc:AlternateContent>
      <p:pic>
        <p:nvPicPr>
          <p:cNvPr id="10" name="Picture 9">
            <a:extLst>
              <a:ext uri="{FF2B5EF4-FFF2-40B4-BE49-F238E27FC236}">
                <a16:creationId xmlns:a16="http://schemas.microsoft.com/office/drawing/2014/main" id="{72CE93E4-4724-0838-4BA8-A6112165D633}"/>
              </a:ext>
            </a:extLst>
          </p:cNvPr>
          <p:cNvPicPr>
            <a:picLocks noChangeAspect="1"/>
          </p:cNvPicPr>
          <p:nvPr/>
        </p:nvPicPr>
        <p:blipFill>
          <a:blip r:embed="rId6">
            <a:alphaModFix amt="35000"/>
          </a:blip>
          <a:stretch>
            <a:fillRect/>
          </a:stretch>
        </p:blipFill>
        <p:spPr>
          <a:xfrm>
            <a:off x="166237" y="1067507"/>
            <a:ext cx="2054530" cy="1542422"/>
          </a:xfrm>
          <a:prstGeom prst="rect">
            <a:avLst/>
          </a:prstGeom>
        </p:spPr>
      </p:pic>
    </p:spTree>
    <p:extLst>
      <p:ext uri="{BB962C8B-B14F-4D97-AF65-F5344CB8AC3E}">
        <p14:creationId xmlns:p14="http://schemas.microsoft.com/office/powerpoint/2010/main" val="5838965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11635CE-9EAA-FC0D-7C79-91F6AE2DCDB7}"/>
              </a:ext>
            </a:extLst>
          </p:cNvPr>
          <p:cNvSpPr>
            <a:spLocks noGrp="1"/>
          </p:cNvSpPr>
          <p:nvPr>
            <p:ph type="title"/>
          </p:nvPr>
        </p:nvSpPr>
        <p:spPr/>
        <p:txBody>
          <a:bodyPr/>
          <a:lstStyle/>
          <a:p>
            <a:r>
              <a:rPr lang="en-US" dirty="0"/>
              <a:t>Results summary</a:t>
            </a:r>
            <a:endParaRPr lang="en-GB" dirty="0"/>
          </a:p>
        </p:txBody>
      </p:sp>
      <p:sp>
        <p:nvSpPr>
          <p:cNvPr id="2" name="Slide Number Placeholder 1">
            <a:extLst>
              <a:ext uri="{FF2B5EF4-FFF2-40B4-BE49-F238E27FC236}">
                <a16:creationId xmlns:a16="http://schemas.microsoft.com/office/drawing/2014/main" id="{C34DBE25-8B2D-73EE-F28A-E933879E1D5C}"/>
              </a:ext>
            </a:extLst>
          </p:cNvPr>
          <p:cNvSpPr>
            <a:spLocks noGrp="1"/>
          </p:cNvSpPr>
          <p:nvPr>
            <p:ph type="sldNum" sz="quarter" idx="12"/>
          </p:nvPr>
        </p:nvSpPr>
        <p:spPr/>
        <p:txBody>
          <a:bodyPr/>
          <a:lstStyle/>
          <a:p>
            <a:fld id="{4FAB73BC-B049-4115-A692-8D63A059BFB8}" type="slidenum">
              <a:rPr lang="en-US" smtClean="0"/>
              <a:pPr/>
              <a:t>22</a:t>
            </a:fld>
            <a:endParaRPr lang="en-US" dirty="0"/>
          </a:p>
        </p:txBody>
      </p:sp>
      <p:pic>
        <p:nvPicPr>
          <p:cNvPr id="18" name="Content Placeholder 17">
            <a:extLst>
              <a:ext uri="{FF2B5EF4-FFF2-40B4-BE49-F238E27FC236}">
                <a16:creationId xmlns:a16="http://schemas.microsoft.com/office/drawing/2014/main" id="{2D9CEAE0-752C-8716-51F9-C43B4BA3E553}"/>
              </a:ext>
            </a:extLst>
          </p:cNvPr>
          <p:cNvPicPr>
            <a:picLocks noGrp="1" noChangeAspect="1"/>
          </p:cNvPicPr>
          <p:nvPr>
            <p:ph idx="1"/>
          </p:nvPr>
        </p:nvPicPr>
        <p:blipFill>
          <a:blip r:embed="rId2">
            <a:extLst>
              <a:ext uri="{96DAC541-7B7A-43D3-8B79-37D633B846F1}">
                <asvg:svgBlip xmlns:asvg="http://schemas.microsoft.com/office/drawing/2016/SVG/main" r:embed="rId3"/>
              </a:ext>
            </a:extLst>
          </a:blip>
          <a:stretch>
            <a:fillRect/>
          </a:stretch>
        </p:blipFill>
        <p:spPr>
          <a:xfrm>
            <a:off x="432000" y="1800000"/>
            <a:ext cx="11338026" cy="3090662"/>
          </a:xfrm>
        </p:spPr>
      </p:pic>
    </p:spTree>
    <p:extLst>
      <p:ext uri="{BB962C8B-B14F-4D97-AF65-F5344CB8AC3E}">
        <p14:creationId xmlns:p14="http://schemas.microsoft.com/office/powerpoint/2010/main" val="2612733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46FDE52C-EB63-4FC9-E11E-63AB4478FD74}"/>
              </a:ext>
            </a:extLst>
          </p:cNvPr>
          <p:cNvSpPr>
            <a:spLocks noGrp="1"/>
          </p:cNvSpPr>
          <p:nvPr>
            <p:ph sz="half" idx="11"/>
          </p:nvPr>
        </p:nvSpPr>
        <p:spPr/>
        <p:txBody>
          <a:bodyPr/>
          <a:lstStyle/>
          <a:p>
            <a:pPr marL="171450" indent="-171450">
              <a:spcBef>
                <a:spcPts val="200"/>
              </a:spcBef>
              <a:spcAft>
                <a:spcPts val="40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Compare the analytical solutions with numerical simulations results</a:t>
            </a:r>
          </a:p>
          <a:p>
            <a:pPr marL="171450" indent="-171450">
              <a:spcBef>
                <a:spcPts val="200"/>
              </a:spcBef>
              <a:spcAft>
                <a:spcPts val="400"/>
              </a:spcAft>
              <a:buFont typeface="Arial" panose="020B0604020202020204" pitchFamily="34" charset="0"/>
              <a:buChar char="•"/>
            </a:pPr>
            <a:endParaRPr lang="en-GB" sz="2000" dirty="0">
              <a:solidFill>
                <a:srgbClr val="000000"/>
              </a:solidFill>
              <a:latin typeface="Calibri" panose="020F0502020204030204" pitchFamily="34" charset="0"/>
              <a:cs typeface="Calibri" panose="020F0502020204030204" pitchFamily="34" charset="0"/>
            </a:endParaRPr>
          </a:p>
          <a:p>
            <a:pPr marL="171450" indent="-171450">
              <a:spcBef>
                <a:spcPts val="200"/>
              </a:spcBef>
              <a:spcAft>
                <a:spcPts val="40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Evaluate the validity of the assumptions of the CVOS model</a:t>
            </a:r>
            <a:endParaRPr lang="en-GB" dirty="0"/>
          </a:p>
        </p:txBody>
      </p:sp>
      <p:sp>
        <p:nvSpPr>
          <p:cNvPr id="5" name="Title 4">
            <a:extLst>
              <a:ext uri="{FF2B5EF4-FFF2-40B4-BE49-F238E27FC236}">
                <a16:creationId xmlns:a16="http://schemas.microsoft.com/office/drawing/2014/main" id="{BDDEDD03-66CB-D79F-3B07-A00AC170DE86}"/>
              </a:ext>
            </a:extLst>
          </p:cNvPr>
          <p:cNvSpPr>
            <a:spLocks noGrp="1"/>
          </p:cNvSpPr>
          <p:nvPr>
            <p:ph type="title"/>
          </p:nvPr>
        </p:nvSpPr>
        <p:spPr/>
        <p:txBody>
          <a:bodyPr/>
          <a:lstStyle/>
          <a:p>
            <a:r>
              <a:rPr lang="en-US" dirty="0"/>
              <a:t>Conclusions</a:t>
            </a:r>
            <a:endParaRPr lang="en-GB" dirty="0"/>
          </a:p>
        </p:txBody>
      </p:sp>
      <p:sp>
        <p:nvSpPr>
          <p:cNvPr id="6" name="Text Placeholder 5">
            <a:extLst>
              <a:ext uri="{FF2B5EF4-FFF2-40B4-BE49-F238E27FC236}">
                <a16:creationId xmlns:a16="http://schemas.microsoft.com/office/drawing/2014/main" id="{6E72FC79-5241-C0A5-D6B4-BFCF0D79C1D8}"/>
              </a:ext>
            </a:extLst>
          </p:cNvPr>
          <p:cNvSpPr>
            <a:spLocks noGrp="1"/>
          </p:cNvSpPr>
          <p:nvPr>
            <p:ph type="body" idx="1"/>
          </p:nvPr>
        </p:nvSpPr>
        <p:spPr/>
        <p:txBody>
          <a:bodyPr/>
          <a:lstStyle/>
          <a:p>
            <a:r>
              <a:rPr lang="en-US" dirty="0"/>
              <a:t>Main findings</a:t>
            </a:r>
            <a:endParaRPr lang="en-GB" dirty="0"/>
          </a:p>
        </p:txBody>
      </p:sp>
      <p:sp>
        <p:nvSpPr>
          <p:cNvPr id="7" name="Text Placeholder 6">
            <a:extLst>
              <a:ext uri="{FF2B5EF4-FFF2-40B4-BE49-F238E27FC236}">
                <a16:creationId xmlns:a16="http://schemas.microsoft.com/office/drawing/2014/main" id="{A13301FA-D770-FEC5-31A1-44F7A1E67C9B}"/>
              </a:ext>
            </a:extLst>
          </p:cNvPr>
          <p:cNvSpPr>
            <a:spLocks noGrp="1"/>
          </p:cNvSpPr>
          <p:nvPr>
            <p:ph type="body" sz="quarter" idx="3"/>
          </p:nvPr>
        </p:nvSpPr>
        <p:spPr/>
        <p:txBody>
          <a:bodyPr/>
          <a:lstStyle/>
          <a:p>
            <a:r>
              <a:rPr lang="en-US" dirty="0"/>
              <a:t>Future works</a:t>
            </a:r>
            <a:endParaRPr lang="en-GB" dirty="0"/>
          </a:p>
        </p:txBody>
      </p:sp>
      <p:sp>
        <p:nvSpPr>
          <p:cNvPr id="8" name="Content Placeholder 7">
            <a:extLst>
              <a:ext uri="{FF2B5EF4-FFF2-40B4-BE49-F238E27FC236}">
                <a16:creationId xmlns:a16="http://schemas.microsoft.com/office/drawing/2014/main" id="{7169E3B8-0017-7E7A-CA4C-1BAA34A43977}"/>
              </a:ext>
            </a:extLst>
          </p:cNvPr>
          <p:cNvSpPr>
            <a:spLocks noGrp="1"/>
          </p:cNvSpPr>
          <p:nvPr>
            <p:ph sz="half" idx="10"/>
          </p:nvPr>
        </p:nvSpPr>
        <p:spPr>
          <a:xfrm>
            <a:off x="296084" y="1783810"/>
            <a:ext cx="5728795" cy="4023360"/>
          </a:xfrm>
        </p:spPr>
        <p:txBody>
          <a:bodyPr/>
          <a:lstStyle/>
          <a:p>
            <a:pPr marL="171450" indent="-171450">
              <a:spcBef>
                <a:spcPts val="200"/>
              </a:spcBef>
              <a:spcAft>
                <a:spcPts val="400"/>
              </a:spcAft>
              <a:buFont typeface="Arial" panose="020B0604020202020204" pitchFamily="34" charset="0"/>
              <a:buChar char="•"/>
            </a:pPr>
            <a:r>
              <a:rPr lang="en-GB" sz="2000" b="0" i="0" u="none" strike="noStrike" baseline="0" dirty="0">
                <a:solidFill>
                  <a:srgbClr val="000000"/>
                </a:solidFill>
                <a:latin typeface="Calibri" panose="020F0502020204030204" pitchFamily="34" charset="0"/>
                <a:cs typeface="Calibri" panose="020F0502020204030204" pitchFamily="34" charset="0"/>
              </a:rPr>
              <a:t>Analytical solutions for general current carrying cosmic strings derived</a:t>
            </a:r>
          </a:p>
          <a:p>
            <a:pPr marL="171450" indent="-171450">
              <a:spcBef>
                <a:spcPts val="200"/>
              </a:spcBef>
              <a:spcAft>
                <a:spcPts val="400"/>
              </a:spcAft>
              <a:buFont typeface="Arial" panose="020B0604020202020204" pitchFamily="34" charset="0"/>
              <a:buChar char="•"/>
            </a:pPr>
            <a:endParaRPr lang="en-GB" sz="2000" b="0" i="0" u="none" strike="noStrike" baseline="0" dirty="0">
              <a:solidFill>
                <a:srgbClr val="000000"/>
              </a:solidFill>
              <a:latin typeface="Calibri" panose="020F0502020204030204" pitchFamily="34" charset="0"/>
              <a:cs typeface="Calibri" panose="020F0502020204030204" pitchFamily="34" charset="0"/>
            </a:endParaRPr>
          </a:p>
          <a:p>
            <a:pPr marL="171450" indent="-171450">
              <a:spcBef>
                <a:spcPts val="200"/>
              </a:spcBef>
              <a:spcAft>
                <a:spcPts val="40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Scaling solutions were identified that are similar to the ones obtained for chiral strings and/or strings with small scale structure</a:t>
            </a:r>
          </a:p>
          <a:p>
            <a:pPr marL="171450" indent="-171450">
              <a:spcBef>
                <a:spcPts val="200"/>
              </a:spcBef>
              <a:spcAft>
                <a:spcPts val="400"/>
              </a:spcAft>
              <a:buFont typeface="Arial" panose="020B0604020202020204" pitchFamily="34" charset="0"/>
              <a:buChar char="•"/>
            </a:pPr>
            <a:endParaRPr lang="en-GB" sz="2000" dirty="0">
              <a:solidFill>
                <a:srgbClr val="000000"/>
              </a:solidFill>
              <a:latin typeface="Calibri" panose="020F0502020204030204" pitchFamily="34" charset="0"/>
              <a:cs typeface="Calibri" panose="020F0502020204030204" pitchFamily="34" charset="0"/>
            </a:endParaRPr>
          </a:p>
          <a:p>
            <a:pPr marL="171450" indent="-171450">
              <a:spcBef>
                <a:spcPts val="200"/>
              </a:spcBef>
              <a:spcAft>
                <a:spcPts val="400"/>
              </a:spcAft>
              <a:buFont typeface="Arial" panose="020B0604020202020204" pitchFamily="34" charset="0"/>
              <a:buChar char="•"/>
            </a:pPr>
            <a:r>
              <a:rPr lang="en-GB" sz="2000" dirty="0">
                <a:solidFill>
                  <a:srgbClr val="000000"/>
                </a:solidFill>
                <a:latin typeface="Calibri" panose="020F0502020204030204" pitchFamily="34" charset="0"/>
                <a:cs typeface="Calibri" panose="020F0502020204030204" pitchFamily="34" charset="0"/>
              </a:rPr>
              <a:t>Charge and current are more easily preserved for slow expansion rates</a:t>
            </a:r>
          </a:p>
          <a:p>
            <a:pPr marL="171450" indent="-171450">
              <a:spcBef>
                <a:spcPts val="200"/>
              </a:spcBef>
              <a:spcAft>
                <a:spcPts val="400"/>
              </a:spcAft>
              <a:buFont typeface="Arial" panose="020B0604020202020204" pitchFamily="34" charset="0"/>
              <a:buChar char="•"/>
            </a:pPr>
            <a:endParaRPr lang="en-GB" dirty="0">
              <a:solidFill>
                <a:srgbClr val="000000"/>
              </a:solidFill>
              <a:latin typeface="Calibri" panose="020F0502020204030204" pitchFamily="34" charset="0"/>
              <a:cs typeface="Calibri" panose="020F0502020204030204" pitchFamily="34" charset="0"/>
            </a:endParaRPr>
          </a:p>
          <a:p>
            <a:pPr marL="171450" indent="-171450">
              <a:spcBef>
                <a:spcPts val="200"/>
              </a:spcBef>
              <a:spcAft>
                <a:spcPts val="400"/>
              </a:spcAft>
              <a:buFont typeface="Arial" panose="020B0604020202020204" pitchFamily="34" charset="0"/>
              <a:buChar char="•"/>
            </a:pPr>
            <a:r>
              <a:rPr lang="en-GB" dirty="0">
                <a:solidFill>
                  <a:srgbClr val="000000"/>
                </a:solidFill>
                <a:latin typeface="Calibri" panose="020F0502020204030204" pitchFamily="34" charset="0"/>
                <a:cs typeface="Calibri" panose="020F0502020204030204" pitchFamily="34" charset="0"/>
              </a:rPr>
              <a:t>Model parameters impact the possible solutions</a:t>
            </a:r>
            <a:endParaRPr lang="en-GB" dirty="0"/>
          </a:p>
        </p:txBody>
      </p:sp>
      <p:sp>
        <p:nvSpPr>
          <p:cNvPr id="4" name="Slide Number Placeholder 3">
            <a:extLst>
              <a:ext uri="{FF2B5EF4-FFF2-40B4-BE49-F238E27FC236}">
                <a16:creationId xmlns:a16="http://schemas.microsoft.com/office/drawing/2014/main" id="{0972142F-7F5B-761F-163A-1B1B89AED01C}"/>
              </a:ext>
            </a:extLst>
          </p:cNvPr>
          <p:cNvSpPr>
            <a:spLocks noGrp="1"/>
          </p:cNvSpPr>
          <p:nvPr>
            <p:ph type="sldNum" sz="quarter" idx="12"/>
          </p:nvPr>
        </p:nvSpPr>
        <p:spPr/>
        <p:txBody>
          <a:bodyPr/>
          <a:lstStyle/>
          <a:p>
            <a:fld id="{4FAB73BC-B049-4115-A692-8D63A059BFB8}" type="slidenum">
              <a:rPr lang="en-US" smtClean="0"/>
              <a:pPr/>
              <a:t>23</a:t>
            </a:fld>
            <a:endParaRPr lang="en-US" dirty="0"/>
          </a:p>
        </p:txBody>
      </p:sp>
    </p:spTree>
    <p:extLst>
      <p:ext uri="{BB962C8B-B14F-4D97-AF65-F5344CB8AC3E}">
        <p14:creationId xmlns:p14="http://schemas.microsoft.com/office/powerpoint/2010/main" val="2042534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593023C-C28F-858B-E622-28E795A84082}"/>
              </a:ext>
            </a:extLst>
          </p:cNvPr>
          <p:cNvSpPr>
            <a:spLocks noGrp="1"/>
          </p:cNvSpPr>
          <p:nvPr>
            <p:ph type="title"/>
          </p:nvPr>
        </p:nvSpPr>
        <p:spPr/>
        <p:txBody>
          <a:bodyPr>
            <a:normAutofit/>
          </a:bodyPr>
          <a:lstStyle/>
          <a:p>
            <a:r>
              <a:rPr lang="en-US" dirty="0"/>
              <a:t>Topological defects</a:t>
            </a:r>
            <a:endParaRPr lang="en-GB" dirty="0"/>
          </a:p>
        </p:txBody>
      </p:sp>
      <p:sp>
        <p:nvSpPr>
          <p:cNvPr id="6" name="Content Placeholder 18">
            <a:extLst>
              <a:ext uri="{FF2B5EF4-FFF2-40B4-BE49-F238E27FC236}">
                <a16:creationId xmlns:a16="http://schemas.microsoft.com/office/drawing/2014/main" id="{AA839BBE-DE8D-EF88-9907-D3CE15EC3469}"/>
              </a:ext>
            </a:extLst>
          </p:cNvPr>
          <p:cNvSpPr>
            <a:spLocks noGrp="1"/>
          </p:cNvSpPr>
          <p:nvPr>
            <p:ph sz="half" idx="1"/>
          </p:nvPr>
        </p:nvSpPr>
        <p:spPr>
          <a:xfrm>
            <a:off x="296085" y="1082509"/>
            <a:ext cx="5400000" cy="530050"/>
          </a:xfrm>
        </p:spPr>
        <p:txBody>
          <a:bodyPr/>
          <a:lstStyle/>
          <a:p>
            <a:pPr algn="just"/>
            <a:r>
              <a:rPr lang="en-US" dirty="0">
                <a:latin typeface="Calibri" panose="020F0502020204030204" pitchFamily="34" charset="0"/>
                <a:ea typeface="Calibri" panose="020F0502020204030204" pitchFamily="34" charset="0"/>
                <a:cs typeface="Calibri" panose="020F0502020204030204" pitchFamily="34" charset="0"/>
              </a:rPr>
              <a:t>Goldstone model </a:t>
            </a:r>
            <a:r>
              <a:rPr lang="en-US" dirty="0" err="1">
                <a:latin typeface="Calibri" panose="020F0502020204030204" pitchFamily="34" charset="0"/>
                <a:ea typeface="Calibri" panose="020F0502020204030204" pitchFamily="34" charset="0"/>
                <a:cs typeface="Calibri" panose="020F0502020204030204" pitchFamily="34" charset="0"/>
              </a:rPr>
              <a:t>Lagrangian</a:t>
            </a:r>
            <a:r>
              <a:rPr lang="en-US" dirty="0">
                <a:latin typeface="Calibri" panose="020F0502020204030204" pitchFamily="34" charset="0"/>
                <a:ea typeface="Calibri" panose="020F0502020204030204" pitchFamily="34" charset="0"/>
                <a:cs typeface="Calibri" panose="020F0502020204030204" pitchFamily="34" charset="0"/>
              </a:rPr>
              <a:t>:</a:t>
            </a:r>
            <a:endParaRPr lang="en-GB"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5860A66-D9B4-90F2-A1E7-7AEED5BC4DF2}"/>
                  </a:ext>
                </a:extLst>
              </p:cNvPr>
              <p:cNvSpPr txBox="1"/>
              <p:nvPr/>
            </p:nvSpPr>
            <p:spPr>
              <a:xfrm>
                <a:off x="451147" y="1612559"/>
                <a:ext cx="2943626" cy="391133"/>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acc>
                          <m:accPr>
                            <m:chr m:val="̅"/>
                            <m:ctrlPr>
                              <a:rPr lang="en-US" i="1">
                                <a:latin typeface="Cambria Math" panose="02040503050406030204" pitchFamily="18" charset="0"/>
                              </a:rPr>
                            </m:ctrlPr>
                          </m:accPr>
                          <m:e>
                            <m:r>
                              <a:rPr lang="en-US" i="1">
                                <a:latin typeface="Cambria Math" panose="02040503050406030204" pitchFamily="18" charset="0"/>
                              </a:rPr>
                              <m:t>𝜙</m:t>
                            </m:r>
                          </m:e>
                        </m:acc>
                      </m:e>
                    </m:d>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e>
                    </m:d>
                    <m:r>
                      <a:rPr lang="en-US" i="1">
                        <a:latin typeface="Cambria Math" panose="02040503050406030204" pitchFamily="18" charset="0"/>
                      </a:rPr>
                      <m:t>−</m:t>
                    </m:r>
                    <m:r>
                      <a:rPr lang="en-US"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m:t>
                    </m:r>
                  </m:oMath>
                </a14:m>
                <a:r>
                  <a:rPr lang="en-GB" dirty="0"/>
                  <a:t>     ,</a:t>
                </a:r>
              </a:p>
            </p:txBody>
          </p:sp>
        </mc:Choice>
        <mc:Fallback xmlns="">
          <p:sp>
            <p:nvSpPr>
              <p:cNvPr id="7" name="TextBox 6">
                <a:extLst>
                  <a:ext uri="{FF2B5EF4-FFF2-40B4-BE49-F238E27FC236}">
                    <a16:creationId xmlns:a16="http://schemas.microsoft.com/office/drawing/2014/main" id="{95860A66-D9B4-90F2-A1E7-7AEED5BC4DF2}"/>
                  </a:ext>
                </a:extLst>
              </p:cNvPr>
              <p:cNvSpPr txBox="1">
                <a:spLocks noRot="1" noChangeAspect="1" noMove="1" noResize="1" noEditPoints="1" noAdjustHandles="1" noChangeArrowheads="1" noChangeShapeType="1" noTextEdit="1"/>
              </p:cNvSpPr>
              <p:nvPr/>
            </p:nvSpPr>
            <p:spPr>
              <a:xfrm>
                <a:off x="451147" y="1612559"/>
                <a:ext cx="2943626" cy="391133"/>
              </a:xfrm>
              <a:prstGeom prst="rect">
                <a:avLst/>
              </a:prstGeom>
              <a:blipFill>
                <a:blip r:embed="rId3"/>
                <a:stretch>
                  <a:fillRect l="-2692" t="-4688" r="-3934" b="-218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65FB428-E253-289D-06F0-9454052E83B1}"/>
                  </a:ext>
                </a:extLst>
              </p:cNvPr>
              <p:cNvSpPr txBox="1"/>
              <p:nvPr/>
            </p:nvSpPr>
            <p:spPr>
              <a:xfrm>
                <a:off x="3679316" y="1524114"/>
                <a:ext cx="2172005"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𝜙</m:t>
                          </m:r>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𝜙</m:t>
                                  </m:r>
                                </m:e>
                              </m:acc>
                              <m:r>
                                <a:rPr lang="en-US" i="1" dirty="0">
                                  <a:latin typeface="Cambria Math" panose="02040503050406030204" pitchFamily="18" charset="0"/>
                                </a:rPr>
                                <m:t>𝜙</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10" name="TextBox 9">
                <a:extLst>
                  <a:ext uri="{FF2B5EF4-FFF2-40B4-BE49-F238E27FC236}">
                    <a16:creationId xmlns:a16="http://schemas.microsoft.com/office/drawing/2014/main" id="{365FB428-E253-289D-06F0-9454052E83B1}"/>
                  </a:ext>
                </a:extLst>
              </p:cNvPr>
              <p:cNvSpPr txBox="1">
                <a:spLocks noRot="1" noChangeAspect="1" noMove="1" noResize="1" noEditPoints="1" noAdjustHandles="1" noChangeArrowheads="1" noChangeShapeType="1" noTextEdit="1"/>
              </p:cNvSpPr>
              <p:nvPr/>
            </p:nvSpPr>
            <p:spPr>
              <a:xfrm>
                <a:off x="3679316" y="1524114"/>
                <a:ext cx="2172005" cy="524182"/>
              </a:xfrm>
              <a:prstGeom prst="rect">
                <a:avLst/>
              </a:prstGeom>
              <a:blipFill>
                <a:blip r:embed="rId4"/>
                <a:stretch>
                  <a:fillRect/>
                </a:stretch>
              </a:blipFill>
            </p:spPr>
            <p:txBody>
              <a:bodyPr/>
              <a:lstStyle/>
              <a:p>
                <a:r>
                  <a:rPr lang="en-GB">
                    <a:noFill/>
                  </a:rPr>
                  <a:t> </a:t>
                </a:r>
              </a:p>
            </p:txBody>
          </p:sp>
        </mc:Fallback>
      </mc:AlternateContent>
      <p:grpSp>
        <p:nvGrpSpPr>
          <p:cNvPr id="22" name="Group 21">
            <a:extLst>
              <a:ext uri="{FF2B5EF4-FFF2-40B4-BE49-F238E27FC236}">
                <a16:creationId xmlns:a16="http://schemas.microsoft.com/office/drawing/2014/main" id="{193367A7-3D63-D375-54DA-54534CFC2FFC}"/>
              </a:ext>
            </a:extLst>
          </p:cNvPr>
          <p:cNvGrpSpPr/>
          <p:nvPr/>
        </p:nvGrpSpPr>
        <p:grpSpPr>
          <a:xfrm>
            <a:off x="296085" y="2548671"/>
            <a:ext cx="5400001" cy="2696478"/>
            <a:chOff x="296085" y="2548671"/>
            <a:chExt cx="5400001" cy="2696478"/>
          </a:xfrm>
        </p:grpSpPr>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02C14B5-013D-C320-C8CF-4D1B2B35FD40}"/>
                    </a:ext>
                  </a:extLst>
                </p:cNvPr>
                <p:cNvSpPr txBox="1"/>
                <p:nvPr/>
              </p:nvSpPr>
              <p:spPr>
                <a:xfrm>
                  <a:off x="451147" y="3084297"/>
                  <a:ext cx="3412216"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r>
                              <a:rPr lang="en-US" b="0" i="1" smtClean="0">
                                <a:latin typeface="Cambria Math" panose="02040503050406030204" pitchFamily="18" charset="0"/>
                              </a:rPr>
                              <m:t>𝜙</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9" name="TextBox 8">
                  <a:extLst>
                    <a:ext uri="{FF2B5EF4-FFF2-40B4-BE49-F238E27FC236}">
                      <a16:creationId xmlns:a16="http://schemas.microsoft.com/office/drawing/2014/main" id="{11E5F3DF-2F80-1B0F-7AAC-C2760A987865}"/>
                    </a:ext>
                  </a:extLst>
                </p:cNvPr>
                <p:cNvSpPr txBox="1">
                  <a:spLocks noRot="1" noChangeAspect="1" noMove="1" noResize="1" noEditPoints="1" noAdjustHandles="1" noChangeArrowheads="1" noChangeShapeType="1" noTextEdit="1"/>
                </p:cNvSpPr>
                <p:nvPr/>
              </p:nvSpPr>
              <p:spPr>
                <a:xfrm>
                  <a:off x="451147" y="3084297"/>
                  <a:ext cx="3412216" cy="52418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7A6E2C73-5B62-197A-8592-32BA28CD5E7E}"/>
                    </a:ext>
                  </a:extLst>
                </p:cNvPr>
                <p:cNvSpPr txBox="1"/>
                <p:nvPr/>
              </p:nvSpPr>
              <p:spPr>
                <a:xfrm>
                  <a:off x="451147" y="4595035"/>
                  <a:ext cx="4981300" cy="650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i="1">
                                <a:latin typeface="Cambria Math" panose="02040503050406030204" pitchFamily="18" charset="0"/>
                              </a:rPr>
                              <m:t>ℒ</m:t>
                            </m:r>
                          </m:num>
                          <m:den>
                            <m:r>
                              <a:rPr lang="en-US" b="0" i="1" smtClean="0">
                                <a:latin typeface="Cambria Math" panose="02040503050406030204" pitchFamily="18" charset="0"/>
                              </a:rPr>
                              <m:t>𝜕𝜙</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𝐿</m:t>
                                </m:r>
                              </m:num>
                              <m:den>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r>
                                      <a:rPr lang="en-US" b="0" i="1" smtClean="0">
                                        <a:latin typeface="Cambria Math" panose="02040503050406030204" pitchFamily="18" charset="0"/>
                                      </a:rPr>
                                      <m:t>𝜙</m:t>
                                    </m:r>
                                  </m:e>
                                </m:d>
                              </m:den>
                            </m:f>
                          </m:e>
                        </m:d>
                        <m:r>
                          <a:rPr lang="en-US" b="0" i="1" smtClean="0">
                            <a:latin typeface="Cambria Math" panose="02040503050406030204" pitchFamily="18" charset="0"/>
                          </a:rPr>
                          <m:t>=−</m:t>
                        </m:r>
                        <m:r>
                          <a:rPr lang="en-US" b="0" i="1" smtClean="0">
                            <a:latin typeface="Cambria Math" panose="02040503050406030204" pitchFamily="18" charset="0"/>
                          </a:rPr>
                          <m:t>𝜆𝜙</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𝜂</m:t>
                                </m:r>
                              </m:e>
                              <m:sup>
                                <m:r>
                                  <a:rPr lang="en-US" b="0" i="1" smtClean="0">
                                    <a:latin typeface="Cambria Math" panose="02040503050406030204" pitchFamily="18" charset="0"/>
                                  </a:rPr>
                                  <m:t>2</m:t>
                                </m:r>
                              </m:sup>
                            </m:sSup>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e>
                          <m:sup>
                            <m:r>
                              <a:rPr lang="en-US" b="0" i="1" smtClean="0">
                                <a:latin typeface="Cambria Math" panose="02040503050406030204" pitchFamily="18" charset="0"/>
                              </a:rPr>
                              <m:t>𝜇</m:t>
                            </m:r>
                          </m:sup>
                        </m:sSup>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GB" dirty="0"/>
                </a:p>
              </p:txBody>
            </p:sp>
          </mc:Choice>
          <mc:Fallback xmlns="">
            <p:sp>
              <p:nvSpPr>
                <p:cNvPr id="11" name="TextBox 10">
                  <a:extLst>
                    <a:ext uri="{FF2B5EF4-FFF2-40B4-BE49-F238E27FC236}">
                      <a16:creationId xmlns:a16="http://schemas.microsoft.com/office/drawing/2014/main" id="{6C722147-4C0A-86A7-2A62-910D8B8A2DD9}"/>
                    </a:ext>
                  </a:extLst>
                </p:cNvPr>
                <p:cNvSpPr txBox="1">
                  <a:spLocks noRot="1" noChangeAspect="1" noMove="1" noResize="1" noEditPoints="1" noAdjustHandles="1" noChangeArrowheads="1" noChangeShapeType="1" noTextEdit="1"/>
                </p:cNvSpPr>
                <p:nvPr/>
              </p:nvSpPr>
              <p:spPr>
                <a:xfrm>
                  <a:off x="451147" y="4595035"/>
                  <a:ext cx="4981300" cy="650114"/>
                </a:xfrm>
                <a:prstGeom prst="rect">
                  <a:avLst/>
                </a:prstGeom>
                <a:blipFill>
                  <a:blip r:embed="rId6"/>
                  <a:stretch>
                    <a:fillRect/>
                  </a:stretch>
                </a:blipFill>
              </p:spPr>
              <p:txBody>
                <a:bodyPr/>
                <a:lstStyle/>
                <a:p>
                  <a:r>
                    <a:rPr lang="en-GB">
                      <a:noFill/>
                    </a:rPr>
                    <a:t> </a:t>
                  </a:r>
                </a:p>
              </p:txBody>
            </p:sp>
          </mc:Fallback>
        </mc:AlternateContent>
        <p:sp>
          <p:nvSpPr>
            <p:cNvPr id="25" name="Content Placeholder 18">
              <a:extLst>
                <a:ext uri="{FF2B5EF4-FFF2-40B4-BE49-F238E27FC236}">
                  <a16:creationId xmlns:a16="http://schemas.microsoft.com/office/drawing/2014/main" id="{7883CF67-657D-F63B-2DC5-8901E50EA40D}"/>
                </a:ext>
              </a:extLst>
            </p:cNvPr>
            <p:cNvSpPr txBox="1">
              <a:spLocks/>
            </p:cNvSpPr>
            <p:nvPr/>
          </p:nvSpPr>
          <p:spPr>
            <a:xfrm>
              <a:off x="296085" y="2548671"/>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Real field:</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26" name="Content Placeholder 18">
              <a:extLst>
                <a:ext uri="{FF2B5EF4-FFF2-40B4-BE49-F238E27FC236}">
                  <a16:creationId xmlns:a16="http://schemas.microsoft.com/office/drawing/2014/main" id="{AD514F4C-02A5-C305-3868-A4721CE0E3F8}"/>
                </a:ext>
              </a:extLst>
            </p:cNvPr>
            <p:cNvSpPr txBox="1">
              <a:spLocks/>
            </p:cNvSpPr>
            <p:nvPr/>
          </p:nvSpPr>
          <p:spPr>
            <a:xfrm>
              <a:off x="296086" y="4065277"/>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Field equation:</a:t>
              </a:r>
              <a:endParaRPr lang="en-GB" dirty="0">
                <a:latin typeface="Calibri" panose="020F0502020204030204" pitchFamily="34" charset="0"/>
                <a:ea typeface="Calibri" panose="020F0502020204030204" pitchFamily="34" charset="0"/>
                <a:cs typeface="Calibri" panose="020F0502020204030204" pitchFamily="34" charset="0"/>
              </a:endParaRPr>
            </a:p>
          </p:txBody>
        </p:sp>
      </p:grpSp>
      <p:pic>
        <p:nvPicPr>
          <p:cNvPr id="3" name="Picture 2">
            <a:extLst>
              <a:ext uri="{FF2B5EF4-FFF2-40B4-BE49-F238E27FC236}">
                <a16:creationId xmlns:a16="http://schemas.microsoft.com/office/drawing/2014/main" id="{E745A8B1-AB5F-4553-D591-7ECD19DA8C33}"/>
              </a:ext>
            </a:extLst>
          </p:cNvPr>
          <p:cNvPicPr>
            <a:picLocks noChangeAspect="1"/>
          </p:cNvPicPr>
          <p:nvPr/>
        </p:nvPicPr>
        <p:blipFill>
          <a:blip r:embed="rId7"/>
          <a:srcRect/>
          <a:stretch/>
        </p:blipFill>
        <p:spPr>
          <a:xfrm>
            <a:off x="5688000" y="1980000"/>
            <a:ext cx="6479999" cy="2880000"/>
          </a:xfrm>
          <a:prstGeom prst="rect">
            <a:avLst/>
          </a:prstGeom>
        </p:spPr>
      </p:pic>
      <p:sp>
        <p:nvSpPr>
          <p:cNvPr id="9" name="Rectangle 8">
            <a:extLst>
              <a:ext uri="{FF2B5EF4-FFF2-40B4-BE49-F238E27FC236}">
                <a16:creationId xmlns:a16="http://schemas.microsoft.com/office/drawing/2014/main" id="{7977A9A8-9B2A-C5C1-28A3-EA2939C7CC72}"/>
              </a:ext>
            </a:extLst>
          </p:cNvPr>
          <p:cNvSpPr/>
          <p:nvPr/>
        </p:nvSpPr>
        <p:spPr>
          <a:xfrm>
            <a:off x="6294754" y="2590800"/>
            <a:ext cx="2584800" cy="1015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D64BD4A3-3522-DBD3-314E-8DD185F1A9A7}"/>
              </a:ext>
            </a:extLst>
          </p:cNvPr>
          <p:cNvCxnSpPr/>
          <p:nvPr/>
        </p:nvCxnSpPr>
        <p:spPr>
          <a:xfrm>
            <a:off x="6278594" y="2641600"/>
            <a:ext cx="260096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C678FBBE-C0F1-5147-7347-803F5DA221B0}"/>
              </a:ext>
            </a:extLst>
          </p:cNvPr>
          <p:cNvSpPr/>
          <p:nvPr/>
        </p:nvSpPr>
        <p:spPr>
          <a:xfrm>
            <a:off x="11219670" y="4364161"/>
            <a:ext cx="62425" cy="457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917787D5-B276-27F6-35D1-F9819F1EE0AB}"/>
              </a:ext>
            </a:extLst>
          </p:cNvPr>
          <p:cNvSpPr/>
          <p:nvPr/>
        </p:nvSpPr>
        <p:spPr>
          <a:xfrm>
            <a:off x="11232882" y="4396740"/>
            <a:ext cx="36000" cy="36000"/>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graph of a function&#10;&#10;Description automatically generated">
            <a:extLst>
              <a:ext uri="{FF2B5EF4-FFF2-40B4-BE49-F238E27FC236}">
                <a16:creationId xmlns:a16="http://schemas.microsoft.com/office/drawing/2014/main" id="{EFB01385-8A18-0FFB-C9F7-95D542024C93}"/>
              </a:ext>
            </a:extLst>
          </p:cNvPr>
          <p:cNvPicPr>
            <a:picLocks noChangeAspect="1"/>
          </p:cNvPicPr>
          <p:nvPr/>
        </p:nvPicPr>
        <p:blipFill rotWithShape="1">
          <a:blip r:embed="rId8"/>
          <a:srcRect l="9363" t="2373" r="50748" b="86218"/>
          <a:stretch/>
        </p:blipFill>
        <p:spPr>
          <a:xfrm>
            <a:off x="6294754" y="2048296"/>
            <a:ext cx="2584800" cy="328630"/>
          </a:xfrm>
          <a:prstGeom prst="rect">
            <a:avLst/>
          </a:prstGeom>
        </p:spPr>
      </p:pic>
      <p:sp>
        <p:nvSpPr>
          <p:cNvPr id="20" name="Arrow: Up 19">
            <a:extLst>
              <a:ext uri="{FF2B5EF4-FFF2-40B4-BE49-F238E27FC236}">
                <a16:creationId xmlns:a16="http://schemas.microsoft.com/office/drawing/2014/main" id="{F9F95137-6FF2-A562-E625-75E11541B208}"/>
              </a:ext>
            </a:extLst>
          </p:cNvPr>
          <p:cNvSpPr/>
          <p:nvPr/>
        </p:nvSpPr>
        <p:spPr>
          <a:xfrm>
            <a:off x="7992000" y="3276000"/>
            <a:ext cx="719195" cy="6858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Up 20">
            <a:extLst>
              <a:ext uri="{FF2B5EF4-FFF2-40B4-BE49-F238E27FC236}">
                <a16:creationId xmlns:a16="http://schemas.microsoft.com/office/drawing/2014/main" id="{7A0C5075-D427-5A5A-083F-304989400AAA}"/>
              </a:ext>
            </a:extLst>
          </p:cNvPr>
          <p:cNvSpPr/>
          <p:nvPr/>
        </p:nvSpPr>
        <p:spPr>
          <a:xfrm flipV="1">
            <a:off x="6495917" y="2468620"/>
            <a:ext cx="719195" cy="6858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251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00026 -0.00093 L -0.00716 -0.01042 L -0.0112 -0.02269 L -0.01407 -0.03611 L -0.02253 -0.07778 L -0.02722 -0.10833 L -0.03659 -0.16875 L -0.04154 -0.19537 L -0.04506 -0.21667 L -0.05065 -0.24653 L -0.05625 -0.27153 L -0.06068 -0.28773 L -0.06381 -0.29653 L -0.06875 -0.3088 L -0.07318 -0.31157 L -0.07618 -0.31204 " pathEditMode="relative" ptsTypes="AAAAAAAAAAAAAAAA">
                                      <p:cBhvr>
                                        <p:cTn id="6" dur="2000" fill="hold"/>
                                        <p:tgtEl>
                                          <p:spTgt spid="12"/>
                                        </p:tgtEl>
                                        <p:attrNameLst>
                                          <p:attrName>ppt_x</p:attrName>
                                          <p:attrName>ppt_y</p:attrName>
                                        </p:attrNameLst>
                                      </p:cBhvr>
                                    </p:animMotion>
                                  </p:childTnLst>
                                </p:cTn>
                              </p:par>
                              <p:par>
                                <p:cTn id="7" presetID="42" presetClass="path" presetSubtype="0" accel="50000" decel="50000" fill="hold" nodeType="withEffect">
                                  <p:stCondLst>
                                    <p:cond delay="0"/>
                                  </p:stCondLst>
                                  <p:childTnLst>
                                    <p:animMotion origin="layout" path="M -4.58333E-6 4.81481E-6 L 0.00027 0.08703 " pathEditMode="relative" rAng="0" ptsTypes="AA">
                                      <p:cBhvr>
                                        <p:cTn id="8" dur="2000" fill="hold"/>
                                        <p:tgtEl>
                                          <p:spTgt spid="8"/>
                                        </p:tgtEl>
                                        <p:attrNameLst>
                                          <p:attrName>ppt_x</p:attrName>
                                          <p:attrName>ppt_y</p:attrName>
                                        </p:attrNameLst>
                                      </p:cBhvr>
                                      <p:rCtr x="13" y="4352"/>
                                    </p:animMotion>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function&#10;&#10;Description automatically generated">
            <a:extLst>
              <a:ext uri="{FF2B5EF4-FFF2-40B4-BE49-F238E27FC236}">
                <a16:creationId xmlns:a16="http://schemas.microsoft.com/office/drawing/2014/main" id="{D7E7246F-C5AA-1BBB-C070-52CA886C9591}"/>
              </a:ext>
            </a:extLst>
          </p:cNvPr>
          <p:cNvPicPr>
            <a:picLocks noChangeAspect="1"/>
          </p:cNvPicPr>
          <p:nvPr/>
        </p:nvPicPr>
        <p:blipFill>
          <a:blip r:embed="rId3"/>
          <a:stretch>
            <a:fillRect/>
          </a:stretch>
        </p:blipFill>
        <p:spPr>
          <a:xfrm>
            <a:off x="5688000" y="1980000"/>
            <a:ext cx="6480000" cy="2880000"/>
          </a:xfrm>
          <a:prstGeom prst="rect">
            <a:avLst/>
          </a:prstGeom>
        </p:spPr>
      </p:pic>
      <p:sp>
        <p:nvSpPr>
          <p:cNvPr id="13" name="Title 12">
            <a:extLst>
              <a:ext uri="{FF2B5EF4-FFF2-40B4-BE49-F238E27FC236}">
                <a16:creationId xmlns:a16="http://schemas.microsoft.com/office/drawing/2014/main" id="{7593023C-C28F-858B-E622-28E795A84082}"/>
              </a:ext>
            </a:extLst>
          </p:cNvPr>
          <p:cNvSpPr>
            <a:spLocks noGrp="1"/>
          </p:cNvSpPr>
          <p:nvPr>
            <p:ph type="title"/>
          </p:nvPr>
        </p:nvSpPr>
        <p:spPr/>
        <p:txBody>
          <a:bodyPr>
            <a:normAutofit/>
          </a:bodyPr>
          <a:lstStyle/>
          <a:p>
            <a:r>
              <a:rPr lang="en-US" dirty="0"/>
              <a:t>Topological defects</a:t>
            </a:r>
            <a:endParaRPr lang="en-GB" dirty="0"/>
          </a:p>
        </p:txBody>
      </p:sp>
      <p:sp>
        <p:nvSpPr>
          <p:cNvPr id="2" name="Arrow: Up 1">
            <a:extLst>
              <a:ext uri="{FF2B5EF4-FFF2-40B4-BE49-F238E27FC236}">
                <a16:creationId xmlns:a16="http://schemas.microsoft.com/office/drawing/2014/main" id="{603E5B9E-E5A0-EB94-9342-4FAE0583B1DD}"/>
              </a:ext>
            </a:extLst>
          </p:cNvPr>
          <p:cNvSpPr/>
          <p:nvPr/>
        </p:nvSpPr>
        <p:spPr>
          <a:xfrm>
            <a:off x="7992000" y="3274145"/>
            <a:ext cx="719195" cy="6858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Arrow: Up 3">
            <a:extLst>
              <a:ext uri="{FF2B5EF4-FFF2-40B4-BE49-F238E27FC236}">
                <a16:creationId xmlns:a16="http://schemas.microsoft.com/office/drawing/2014/main" id="{254444F1-5F9E-1C78-4519-EE4983004F7E}"/>
              </a:ext>
            </a:extLst>
          </p:cNvPr>
          <p:cNvSpPr/>
          <p:nvPr/>
        </p:nvSpPr>
        <p:spPr>
          <a:xfrm flipV="1">
            <a:off x="6495917" y="2468620"/>
            <a:ext cx="719195" cy="6858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18">
            <a:extLst>
              <a:ext uri="{FF2B5EF4-FFF2-40B4-BE49-F238E27FC236}">
                <a16:creationId xmlns:a16="http://schemas.microsoft.com/office/drawing/2014/main" id="{E32A7B38-7832-F017-C26E-087A8CB2E70B}"/>
              </a:ext>
            </a:extLst>
          </p:cNvPr>
          <p:cNvSpPr>
            <a:spLocks noGrp="1"/>
          </p:cNvSpPr>
          <p:nvPr>
            <p:ph sz="half" idx="1"/>
          </p:nvPr>
        </p:nvSpPr>
        <p:spPr>
          <a:xfrm>
            <a:off x="296085" y="1082509"/>
            <a:ext cx="5400000" cy="530050"/>
          </a:xfrm>
        </p:spPr>
        <p:txBody>
          <a:bodyPr/>
          <a:lstStyle/>
          <a:p>
            <a:pPr algn="just"/>
            <a:r>
              <a:rPr lang="en-US" dirty="0">
                <a:latin typeface="Calibri" panose="020F0502020204030204" pitchFamily="34" charset="0"/>
                <a:ea typeface="Calibri" panose="020F0502020204030204" pitchFamily="34" charset="0"/>
                <a:cs typeface="Calibri" panose="020F0502020204030204" pitchFamily="34" charset="0"/>
              </a:rPr>
              <a:t>Goldstone model </a:t>
            </a:r>
            <a:r>
              <a:rPr lang="en-US" dirty="0" err="1">
                <a:latin typeface="Calibri" panose="020F0502020204030204" pitchFamily="34" charset="0"/>
                <a:ea typeface="Calibri" panose="020F0502020204030204" pitchFamily="34" charset="0"/>
                <a:cs typeface="Calibri" panose="020F0502020204030204" pitchFamily="34" charset="0"/>
              </a:rPr>
              <a:t>Lagrangian</a:t>
            </a:r>
            <a:r>
              <a:rPr lang="en-US" dirty="0">
                <a:latin typeface="Calibri" panose="020F0502020204030204" pitchFamily="34" charset="0"/>
                <a:ea typeface="Calibri" panose="020F0502020204030204" pitchFamily="34" charset="0"/>
                <a:cs typeface="Calibri" panose="020F0502020204030204" pitchFamily="34" charset="0"/>
              </a:rPr>
              <a:t>:</a:t>
            </a:r>
            <a:endParaRPr lang="en-GB"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7A09207-DC94-0BAD-281A-CD8AD7380DB0}"/>
                  </a:ext>
                </a:extLst>
              </p:cNvPr>
              <p:cNvSpPr txBox="1"/>
              <p:nvPr/>
            </p:nvSpPr>
            <p:spPr>
              <a:xfrm>
                <a:off x="451147" y="1612559"/>
                <a:ext cx="2943626" cy="391133"/>
              </a:xfrm>
              <a:prstGeom prst="rect">
                <a:avLst/>
              </a:prstGeom>
              <a:noFill/>
            </p:spPr>
            <p:txBody>
              <a:bodyPr wrap="none" lIns="0" tIns="0" rIns="0" bIns="0" rtlCol="0">
                <a:spAutoFit/>
              </a:bodyPr>
              <a:lstStyle/>
              <a:p>
                <a14:m>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acc>
                          <m:accPr>
                            <m:chr m:val="̅"/>
                            <m:ctrlPr>
                              <a:rPr lang="en-US" i="1">
                                <a:latin typeface="Cambria Math" panose="02040503050406030204" pitchFamily="18" charset="0"/>
                              </a:rPr>
                            </m:ctrlPr>
                          </m:accPr>
                          <m:e>
                            <m:r>
                              <a:rPr lang="en-US" i="1">
                                <a:latin typeface="Cambria Math" panose="02040503050406030204" pitchFamily="18" charset="0"/>
                              </a:rPr>
                              <m:t>𝜙</m:t>
                            </m:r>
                          </m:e>
                        </m:acc>
                      </m:e>
                    </m:d>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e>
                    </m:d>
                    <m:r>
                      <a:rPr lang="en-US" i="1">
                        <a:latin typeface="Cambria Math" panose="02040503050406030204" pitchFamily="18" charset="0"/>
                      </a:rPr>
                      <m:t>−</m:t>
                    </m:r>
                    <m:r>
                      <a:rPr lang="en-US"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m:t>
                    </m:r>
                  </m:oMath>
                </a14:m>
                <a:r>
                  <a:rPr lang="en-GB" dirty="0"/>
                  <a:t>     ,</a:t>
                </a:r>
              </a:p>
            </p:txBody>
          </p:sp>
        </mc:Choice>
        <mc:Fallback xmlns="">
          <p:sp>
            <p:nvSpPr>
              <p:cNvPr id="8" name="TextBox 7">
                <a:extLst>
                  <a:ext uri="{FF2B5EF4-FFF2-40B4-BE49-F238E27FC236}">
                    <a16:creationId xmlns:a16="http://schemas.microsoft.com/office/drawing/2014/main" id="{27A09207-DC94-0BAD-281A-CD8AD7380DB0}"/>
                  </a:ext>
                </a:extLst>
              </p:cNvPr>
              <p:cNvSpPr txBox="1">
                <a:spLocks noRot="1" noChangeAspect="1" noMove="1" noResize="1" noEditPoints="1" noAdjustHandles="1" noChangeArrowheads="1" noChangeShapeType="1" noTextEdit="1"/>
              </p:cNvSpPr>
              <p:nvPr/>
            </p:nvSpPr>
            <p:spPr>
              <a:xfrm>
                <a:off x="451147" y="1612559"/>
                <a:ext cx="2943626" cy="391133"/>
              </a:xfrm>
              <a:prstGeom prst="rect">
                <a:avLst/>
              </a:prstGeom>
              <a:blipFill>
                <a:blip r:embed="rId4"/>
                <a:stretch>
                  <a:fillRect l="-2692" t="-4688" r="-3934" b="-218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29EFF78-9460-3460-C361-15E9510378E7}"/>
                  </a:ext>
                </a:extLst>
              </p:cNvPr>
              <p:cNvSpPr txBox="1"/>
              <p:nvPr/>
            </p:nvSpPr>
            <p:spPr>
              <a:xfrm>
                <a:off x="3679316" y="1524114"/>
                <a:ext cx="2172005"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𝜙</m:t>
                          </m:r>
                        </m:e>
                      </m:d>
                      <m:r>
                        <a:rPr lang="en-US" b="0"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𝜙</m:t>
                                  </m:r>
                                </m:e>
                              </m:acc>
                              <m:r>
                                <a:rPr lang="en-US" i="1" dirty="0">
                                  <a:latin typeface="Cambria Math" panose="02040503050406030204" pitchFamily="18" charset="0"/>
                                </a:rPr>
                                <m:t>𝜙</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9" name="TextBox 8">
                <a:extLst>
                  <a:ext uri="{FF2B5EF4-FFF2-40B4-BE49-F238E27FC236}">
                    <a16:creationId xmlns:a16="http://schemas.microsoft.com/office/drawing/2014/main" id="{329EFF78-9460-3460-C361-15E9510378E7}"/>
                  </a:ext>
                </a:extLst>
              </p:cNvPr>
              <p:cNvSpPr txBox="1">
                <a:spLocks noRot="1" noChangeAspect="1" noMove="1" noResize="1" noEditPoints="1" noAdjustHandles="1" noChangeArrowheads="1" noChangeShapeType="1" noTextEdit="1"/>
              </p:cNvSpPr>
              <p:nvPr/>
            </p:nvSpPr>
            <p:spPr>
              <a:xfrm>
                <a:off x="3679316" y="1524114"/>
                <a:ext cx="2172005" cy="524182"/>
              </a:xfrm>
              <a:prstGeom prst="rect">
                <a:avLst/>
              </a:prstGeom>
              <a:blipFill>
                <a:blip r:embed="rId5"/>
                <a:stretch>
                  <a:fillRect/>
                </a:stretch>
              </a:blipFill>
            </p:spPr>
            <p:txBody>
              <a:bodyPr/>
              <a:lstStyle/>
              <a:p>
                <a:r>
                  <a:rPr lang="en-GB">
                    <a:noFill/>
                  </a:rPr>
                  <a:t> </a:t>
                </a:r>
              </a:p>
            </p:txBody>
          </p:sp>
        </mc:Fallback>
      </mc:AlternateContent>
      <p:grpSp>
        <p:nvGrpSpPr>
          <p:cNvPr id="10" name="Group 9">
            <a:extLst>
              <a:ext uri="{FF2B5EF4-FFF2-40B4-BE49-F238E27FC236}">
                <a16:creationId xmlns:a16="http://schemas.microsoft.com/office/drawing/2014/main" id="{9EDA98B2-EDFE-9EE8-9595-9348C982B657}"/>
              </a:ext>
            </a:extLst>
          </p:cNvPr>
          <p:cNvGrpSpPr/>
          <p:nvPr/>
        </p:nvGrpSpPr>
        <p:grpSpPr>
          <a:xfrm>
            <a:off x="296085" y="2548671"/>
            <a:ext cx="5400001" cy="2696478"/>
            <a:chOff x="296085" y="2548671"/>
            <a:chExt cx="5400001" cy="2696478"/>
          </a:xfrm>
        </p:grpSpPr>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CD790C9-40F8-E789-573C-0799023EC971}"/>
                    </a:ext>
                  </a:extLst>
                </p:cNvPr>
                <p:cNvSpPr txBox="1"/>
                <p:nvPr/>
              </p:nvSpPr>
              <p:spPr>
                <a:xfrm>
                  <a:off x="451147" y="3084297"/>
                  <a:ext cx="3412216" cy="524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𝜇</m:t>
                                </m:r>
                              </m:sub>
                            </m:sSub>
                            <m:r>
                              <a:rPr lang="en-US" b="0" i="1" smtClean="0">
                                <a:latin typeface="Cambria Math" panose="02040503050406030204" pitchFamily="18" charset="0"/>
                              </a:rPr>
                              <m:t>𝜙</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m:t>
                            </m:r>
                          </m:e>
                          <m:sup>
                            <m:r>
                              <a:rPr lang="en-US" i="1">
                                <a:latin typeface="Cambria Math" panose="02040503050406030204" pitchFamily="18" charset="0"/>
                              </a:rPr>
                              <m:t>𝜇</m:t>
                            </m:r>
                          </m:sup>
                        </m:sSup>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r>
                              <a:rPr lang="en-US" i="1">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𝜂</m:t>
                                    </m:r>
                                  </m:e>
                                  <m:sup>
                                    <m:r>
                                      <a:rPr lang="en-US" i="1">
                                        <a:latin typeface="Cambria Math" panose="02040503050406030204" pitchFamily="18" charset="0"/>
                                      </a:rPr>
                                      <m:t>2</m:t>
                                    </m:r>
                                  </m:sup>
                                </m:sSup>
                              </m:e>
                            </m:d>
                          </m:e>
                          <m:sup>
                            <m:r>
                              <a:rPr lang="en-US" b="0" i="1" smtClean="0">
                                <a:latin typeface="Cambria Math" panose="02040503050406030204" pitchFamily="18" charset="0"/>
                              </a:rPr>
                              <m:t>2</m:t>
                            </m:r>
                          </m:sup>
                        </m:sSup>
                      </m:oMath>
                    </m:oMathPara>
                  </a14:m>
                  <a:endParaRPr lang="en-GB" dirty="0"/>
                </a:p>
              </p:txBody>
            </p:sp>
          </mc:Choice>
          <mc:Fallback xmlns="">
            <p:sp>
              <p:nvSpPr>
                <p:cNvPr id="11" name="TextBox 10">
                  <a:extLst>
                    <a:ext uri="{FF2B5EF4-FFF2-40B4-BE49-F238E27FC236}">
                      <a16:creationId xmlns:a16="http://schemas.microsoft.com/office/drawing/2014/main" id="{ACD790C9-40F8-E789-573C-0799023EC971}"/>
                    </a:ext>
                  </a:extLst>
                </p:cNvPr>
                <p:cNvSpPr txBox="1">
                  <a:spLocks noRot="1" noChangeAspect="1" noMove="1" noResize="1" noEditPoints="1" noAdjustHandles="1" noChangeArrowheads="1" noChangeShapeType="1" noTextEdit="1"/>
                </p:cNvSpPr>
                <p:nvPr/>
              </p:nvSpPr>
              <p:spPr>
                <a:xfrm>
                  <a:off x="451147" y="3084297"/>
                  <a:ext cx="3412216" cy="52418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CC7BD77-7755-FBE7-E061-800ED6581D88}"/>
                    </a:ext>
                  </a:extLst>
                </p:cNvPr>
                <p:cNvSpPr txBox="1"/>
                <p:nvPr/>
              </p:nvSpPr>
              <p:spPr>
                <a:xfrm>
                  <a:off x="451147" y="4595035"/>
                  <a:ext cx="4981300" cy="650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i="1">
                                <a:latin typeface="Cambria Math" panose="02040503050406030204" pitchFamily="18" charset="0"/>
                              </a:rPr>
                              <m:t>ℒ</m:t>
                            </m:r>
                          </m:num>
                          <m:den>
                            <m:r>
                              <a:rPr lang="en-US" b="0" i="1" smtClean="0">
                                <a:latin typeface="Cambria Math" panose="02040503050406030204" pitchFamily="18" charset="0"/>
                              </a:rPr>
                              <m:t>𝜕𝜙</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m:t>
                                </m:r>
                                <m:r>
                                  <a:rPr lang="en-US" b="0" i="1" smtClean="0">
                                    <a:latin typeface="Cambria Math" panose="02040503050406030204" pitchFamily="18" charset="0"/>
                                  </a:rPr>
                                  <m:t>𝐿</m:t>
                                </m:r>
                              </m:num>
                              <m:den>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r>
                                      <a:rPr lang="en-US" b="0" i="1" smtClean="0">
                                        <a:latin typeface="Cambria Math" panose="02040503050406030204" pitchFamily="18" charset="0"/>
                                      </a:rPr>
                                      <m:t>𝜙</m:t>
                                    </m:r>
                                  </m:e>
                                </m:d>
                              </m:den>
                            </m:f>
                          </m:e>
                        </m:d>
                        <m:r>
                          <a:rPr lang="en-US" b="0" i="1" smtClean="0">
                            <a:latin typeface="Cambria Math" panose="02040503050406030204" pitchFamily="18" charset="0"/>
                          </a:rPr>
                          <m:t>=−</m:t>
                        </m:r>
                        <m:r>
                          <a:rPr lang="en-US" b="0" i="1" smtClean="0">
                            <a:latin typeface="Cambria Math" panose="02040503050406030204" pitchFamily="18" charset="0"/>
                          </a:rPr>
                          <m:t>𝜆𝜙</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𝜙</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𝜂</m:t>
                                </m:r>
                              </m:e>
                              <m:sup>
                                <m:r>
                                  <a:rPr lang="en-US" b="0" i="1" smtClean="0">
                                    <a:latin typeface="Cambria Math" panose="02040503050406030204" pitchFamily="18" charset="0"/>
                                  </a:rPr>
                                  <m:t>2</m:t>
                                </m:r>
                              </m:sup>
                            </m:sSup>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rPr>
                              <m:t>𝜇</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e>
                          <m:sup>
                            <m:r>
                              <a:rPr lang="en-US" b="0" i="1" smtClean="0">
                                <a:latin typeface="Cambria Math" panose="02040503050406030204" pitchFamily="18" charset="0"/>
                              </a:rPr>
                              <m:t>𝜇</m:t>
                            </m:r>
                          </m:sup>
                        </m:sSup>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GB" dirty="0"/>
                </a:p>
              </p:txBody>
            </p:sp>
          </mc:Choice>
          <mc:Fallback xmlns="">
            <p:sp>
              <p:nvSpPr>
                <p:cNvPr id="12" name="TextBox 11">
                  <a:extLst>
                    <a:ext uri="{FF2B5EF4-FFF2-40B4-BE49-F238E27FC236}">
                      <a16:creationId xmlns:a16="http://schemas.microsoft.com/office/drawing/2014/main" id="{0CC7BD77-7755-FBE7-E061-800ED6581D88}"/>
                    </a:ext>
                  </a:extLst>
                </p:cNvPr>
                <p:cNvSpPr txBox="1">
                  <a:spLocks noRot="1" noChangeAspect="1" noMove="1" noResize="1" noEditPoints="1" noAdjustHandles="1" noChangeArrowheads="1" noChangeShapeType="1" noTextEdit="1"/>
                </p:cNvSpPr>
                <p:nvPr/>
              </p:nvSpPr>
              <p:spPr>
                <a:xfrm>
                  <a:off x="451147" y="4595035"/>
                  <a:ext cx="4981300" cy="650114"/>
                </a:xfrm>
                <a:prstGeom prst="rect">
                  <a:avLst/>
                </a:prstGeom>
                <a:blipFill>
                  <a:blip r:embed="rId7"/>
                  <a:stretch>
                    <a:fillRect/>
                  </a:stretch>
                </a:blipFill>
              </p:spPr>
              <p:txBody>
                <a:bodyPr/>
                <a:lstStyle/>
                <a:p>
                  <a:r>
                    <a:rPr lang="en-GB">
                      <a:noFill/>
                    </a:rPr>
                    <a:t> </a:t>
                  </a:r>
                </a:p>
              </p:txBody>
            </p:sp>
          </mc:Fallback>
        </mc:AlternateContent>
        <p:sp>
          <p:nvSpPr>
            <p:cNvPr id="14" name="Content Placeholder 18">
              <a:extLst>
                <a:ext uri="{FF2B5EF4-FFF2-40B4-BE49-F238E27FC236}">
                  <a16:creationId xmlns:a16="http://schemas.microsoft.com/office/drawing/2014/main" id="{24491B1D-B47F-08A2-9266-AB3661C47C7F}"/>
                </a:ext>
              </a:extLst>
            </p:cNvPr>
            <p:cNvSpPr txBox="1">
              <a:spLocks/>
            </p:cNvSpPr>
            <p:nvPr/>
          </p:nvSpPr>
          <p:spPr>
            <a:xfrm>
              <a:off x="296085" y="2548671"/>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Real field:</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15" name="Content Placeholder 18">
              <a:extLst>
                <a:ext uri="{FF2B5EF4-FFF2-40B4-BE49-F238E27FC236}">
                  <a16:creationId xmlns:a16="http://schemas.microsoft.com/office/drawing/2014/main" id="{87CB3A8A-1663-8163-E93E-DC7A25A6E1B7}"/>
                </a:ext>
              </a:extLst>
            </p:cNvPr>
            <p:cNvSpPr txBox="1">
              <a:spLocks/>
            </p:cNvSpPr>
            <p:nvPr/>
          </p:nvSpPr>
          <p:spPr>
            <a:xfrm>
              <a:off x="296086" y="4065277"/>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Field equation:</a:t>
              </a:r>
              <a:endParaRPr lang="en-GB" dirty="0">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57511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xit" presetSubtype="0" fill="hold" grpId="0" nodeType="withEffect">
                                  <p:stCondLst>
                                    <p:cond delay="0"/>
                                  </p:stCondLst>
                                  <p:childTnLst>
                                    <p:animEffect transition="out" filter="fade">
                                      <p:cBhvr>
                                        <p:cTn id="6" dur="1000"/>
                                        <p:tgtEl>
                                          <p:spTgt spid="2"/>
                                        </p:tgtEl>
                                      </p:cBhvr>
                                    </p:animEffect>
                                    <p:anim calcmode="lin" valueType="num">
                                      <p:cBhvr>
                                        <p:cTn id="7" dur="1000"/>
                                        <p:tgtEl>
                                          <p:spTgt spid="2"/>
                                        </p:tgtEl>
                                        <p:attrNameLst>
                                          <p:attrName>ppt_x</p:attrName>
                                        </p:attrNameLst>
                                      </p:cBhvr>
                                      <p:tavLst>
                                        <p:tav tm="0">
                                          <p:val>
                                            <p:strVal val="ppt_x"/>
                                          </p:val>
                                        </p:tav>
                                        <p:tav tm="100000">
                                          <p:val>
                                            <p:strVal val="ppt_x"/>
                                          </p:val>
                                        </p:tav>
                                      </p:tavLst>
                                    </p:anim>
                                    <p:anim calcmode="lin" valueType="num">
                                      <p:cBhvr>
                                        <p:cTn id="8" dur="1000"/>
                                        <p:tgtEl>
                                          <p:spTgt spid="2"/>
                                        </p:tgtEl>
                                        <p:attrNameLst>
                                          <p:attrName>ppt_y</p:attrName>
                                        </p:attrNameLst>
                                      </p:cBhvr>
                                      <p:tavLst>
                                        <p:tav tm="0">
                                          <p:val>
                                            <p:strVal val="ppt_y"/>
                                          </p:val>
                                        </p:tav>
                                        <p:tav tm="100000">
                                          <p:val>
                                            <p:strVal val="ppt_y+.1"/>
                                          </p:val>
                                        </p:tav>
                                      </p:tavLst>
                                    </p:anim>
                                    <p:set>
                                      <p:cBhvr>
                                        <p:cTn id="9" dur="1" fill="hold">
                                          <p:stCondLst>
                                            <p:cond delay="999"/>
                                          </p:stCondLst>
                                        </p:cTn>
                                        <p:tgtEl>
                                          <p:spTgt spid="2"/>
                                        </p:tgtEl>
                                        <p:attrNameLst>
                                          <p:attrName>style.visibility</p:attrName>
                                        </p:attrNameLst>
                                      </p:cBhvr>
                                      <p:to>
                                        <p:strVal val="hidden"/>
                                      </p:to>
                                    </p:set>
                                  </p:childTnLst>
                                </p:cTn>
                              </p:par>
                              <p:par>
                                <p:cTn id="10" presetID="47" presetClass="exit" presetSubtype="0" fill="hold" grpId="0" nodeType="withEffect">
                                  <p:stCondLst>
                                    <p:cond delay="0"/>
                                  </p:stCondLst>
                                  <p:childTnLst>
                                    <p:animEffect transition="out" filter="fade">
                                      <p:cBhvr>
                                        <p:cTn id="11" dur="1000"/>
                                        <p:tgtEl>
                                          <p:spTgt spid="4"/>
                                        </p:tgtEl>
                                      </p:cBhvr>
                                    </p:animEffect>
                                    <p:anim calcmode="lin" valueType="num">
                                      <p:cBhvr>
                                        <p:cTn id="12" dur="1000"/>
                                        <p:tgtEl>
                                          <p:spTgt spid="4"/>
                                        </p:tgtEl>
                                        <p:attrNameLst>
                                          <p:attrName>ppt_x</p:attrName>
                                        </p:attrNameLst>
                                      </p:cBhvr>
                                      <p:tavLst>
                                        <p:tav tm="0">
                                          <p:val>
                                            <p:strVal val="ppt_x"/>
                                          </p:val>
                                        </p:tav>
                                        <p:tav tm="100000">
                                          <p:val>
                                            <p:strVal val="ppt_x"/>
                                          </p:val>
                                        </p:tav>
                                      </p:tavLst>
                                    </p:anim>
                                    <p:anim calcmode="lin" valueType="num">
                                      <p:cBhvr>
                                        <p:cTn id="13" dur="1000"/>
                                        <p:tgtEl>
                                          <p:spTgt spid="4"/>
                                        </p:tgtEl>
                                        <p:attrNameLst>
                                          <p:attrName>ppt_y</p:attrName>
                                        </p:attrNameLst>
                                      </p:cBhvr>
                                      <p:tavLst>
                                        <p:tav tm="0">
                                          <p:val>
                                            <p:strVal val="ppt_y"/>
                                          </p:val>
                                        </p:tav>
                                        <p:tav tm="100000">
                                          <p:val>
                                            <p:strVal val="ppt_y-.1"/>
                                          </p:val>
                                        </p:tav>
                                      </p:tavLst>
                                    </p:anim>
                                    <p:set>
                                      <p:cBhvr>
                                        <p:cTn id="14"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89FFAF-FD1B-2186-4601-F7B08F7ABE2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624000" y="648000"/>
            <a:ext cx="5040000" cy="5040000"/>
          </a:xfrm>
          <a:prstGeom prst="rect">
            <a:avLst/>
          </a:prstGeom>
        </p:spPr>
      </p:pic>
      <p:pic>
        <p:nvPicPr>
          <p:cNvPr id="23" name="Picture 22">
            <a:extLst>
              <a:ext uri="{FF2B5EF4-FFF2-40B4-BE49-F238E27FC236}">
                <a16:creationId xmlns:a16="http://schemas.microsoft.com/office/drawing/2014/main" id="{F88A88C4-1148-A450-D583-0C700E9F19E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624000" y="648000"/>
            <a:ext cx="5040000" cy="5040000"/>
          </a:xfrm>
          <a:prstGeom prst="rect">
            <a:avLst/>
          </a:prstGeom>
        </p:spPr>
      </p:pic>
      <p:sp>
        <p:nvSpPr>
          <p:cNvPr id="13" name="Title 12">
            <a:extLst>
              <a:ext uri="{FF2B5EF4-FFF2-40B4-BE49-F238E27FC236}">
                <a16:creationId xmlns:a16="http://schemas.microsoft.com/office/drawing/2014/main" id="{7593023C-C28F-858B-E622-28E795A84082}"/>
              </a:ext>
            </a:extLst>
          </p:cNvPr>
          <p:cNvSpPr>
            <a:spLocks noGrp="1"/>
          </p:cNvSpPr>
          <p:nvPr>
            <p:ph type="title"/>
          </p:nvPr>
        </p:nvSpPr>
        <p:spPr/>
        <p:txBody>
          <a:bodyPr>
            <a:normAutofit/>
          </a:bodyPr>
          <a:lstStyle/>
          <a:p>
            <a:r>
              <a:rPr lang="en-US" dirty="0"/>
              <a:t>Topological defects</a:t>
            </a:r>
            <a:endParaRPr lang="en-GB" dirty="0"/>
          </a:p>
        </p:txBody>
      </p:sp>
      <p:sp>
        <p:nvSpPr>
          <p:cNvPr id="6" name="Rectangle 5">
            <a:extLst>
              <a:ext uri="{FF2B5EF4-FFF2-40B4-BE49-F238E27FC236}">
                <a16:creationId xmlns:a16="http://schemas.microsoft.com/office/drawing/2014/main" id="{C98847F8-0C92-0136-8A40-6B6022D894A6}"/>
              </a:ext>
            </a:extLst>
          </p:cNvPr>
          <p:cNvSpPr/>
          <p:nvPr/>
        </p:nvSpPr>
        <p:spPr>
          <a:xfrm>
            <a:off x="10988040" y="4442460"/>
            <a:ext cx="185420" cy="1473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tângulo 37">
            <a:extLst>
              <a:ext uri="{FF2B5EF4-FFF2-40B4-BE49-F238E27FC236}">
                <a16:creationId xmlns:a16="http://schemas.microsoft.com/office/drawing/2014/main" id="{AD9E0FAC-5BA4-19A3-A856-4E226DDE097B}"/>
              </a:ext>
            </a:extLst>
          </p:cNvPr>
          <p:cNvSpPr/>
          <p:nvPr/>
        </p:nvSpPr>
        <p:spPr>
          <a:xfrm>
            <a:off x="296086" y="986136"/>
            <a:ext cx="6114242" cy="845078"/>
          </a:xfrm>
          <a:prstGeom prst="roundRect">
            <a:avLst/>
          </a:prstGeom>
          <a:solidFill>
            <a:srgbClr val="ECF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pt-PT" dirty="0">
                <a:solidFill>
                  <a:schemeClr val="tx1"/>
                </a:solidFill>
                <a:cs typeface="Times New Roman" panose="02020603050405020304" pitchFamily="18" charset="0"/>
              </a:rPr>
              <a:t>Topological defect formation</a:t>
            </a:r>
          </a:p>
        </p:txBody>
      </p:sp>
      <p:grpSp>
        <p:nvGrpSpPr>
          <p:cNvPr id="3" name="Group 2">
            <a:extLst>
              <a:ext uri="{FF2B5EF4-FFF2-40B4-BE49-F238E27FC236}">
                <a16:creationId xmlns:a16="http://schemas.microsoft.com/office/drawing/2014/main" id="{76F1CB1D-B41C-D17E-BDF4-1CBFBD0C34FC}"/>
              </a:ext>
            </a:extLst>
          </p:cNvPr>
          <p:cNvGrpSpPr/>
          <p:nvPr/>
        </p:nvGrpSpPr>
        <p:grpSpPr>
          <a:xfrm>
            <a:off x="296086" y="1831214"/>
            <a:ext cx="3057122" cy="1560191"/>
            <a:chOff x="296086" y="2054238"/>
            <a:chExt cx="3057122" cy="1560191"/>
          </a:xfrm>
        </p:grpSpPr>
        <p:sp>
          <p:nvSpPr>
            <p:cNvPr id="5" name="Retângulo 37">
              <a:extLst>
                <a:ext uri="{FF2B5EF4-FFF2-40B4-BE49-F238E27FC236}">
                  <a16:creationId xmlns:a16="http://schemas.microsoft.com/office/drawing/2014/main" id="{27C85650-6971-8F24-D02C-02D9B4F0B0F4}"/>
                </a:ext>
              </a:extLst>
            </p:cNvPr>
            <p:cNvSpPr/>
            <p:nvPr/>
          </p:nvSpPr>
          <p:spPr>
            <a:xfrm>
              <a:off x="296086" y="2769351"/>
              <a:ext cx="2880000" cy="845078"/>
            </a:xfrm>
            <a:prstGeom prst="roundRect">
              <a:avLst/>
            </a:prstGeom>
            <a:solidFill>
              <a:srgbClr val="ECF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pt-PT" dirty="0">
                  <a:solidFill>
                    <a:schemeClr val="tx1"/>
                  </a:solidFill>
                  <a:cs typeface="Times New Roman" panose="02020603050405020304" pitchFamily="18" charset="0"/>
                </a:rPr>
                <a:t>Non trivial degenerate vaccuum</a:t>
              </a:r>
            </a:p>
          </p:txBody>
        </p:sp>
        <p:cxnSp>
          <p:nvCxnSpPr>
            <p:cNvPr id="9" name="Connector: Elbow 8">
              <a:extLst>
                <a:ext uri="{FF2B5EF4-FFF2-40B4-BE49-F238E27FC236}">
                  <a16:creationId xmlns:a16="http://schemas.microsoft.com/office/drawing/2014/main" id="{0A2C79B4-606E-57E2-AA49-9292DF959BD0}"/>
                </a:ext>
              </a:extLst>
            </p:cNvPr>
            <p:cNvCxnSpPr>
              <a:cxnSpLocks/>
              <a:stCxn id="2" idx="2"/>
              <a:endCxn id="5" idx="0"/>
            </p:cNvCxnSpPr>
            <p:nvPr/>
          </p:nvCxnSpPr>
          <p:spPr>
            <a:xfrm rot="5400000">
              <a:off x="2187091" y="1603234"/>
              <a:ext cx="715113" cy="1617121"/>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
            <a:extLst>
              <a:ext uri="{FF2B5EF4-FFF2-40B4-BE49-F238E27FC236}">
                <a16:creationId xmlns:a16="http://schemas.microsoft.com/office/drawing/2014/main" id="{2AC13443-4E59-6B4B-50BB-1E874E6F0B66}"/>
              </a:ext>
            </a:extLst>
          </p:cNvPr>
          <p:cNvGrpSpPr/>
          <p:nvPr/>
        </p:nvGrpSpPr>
        <p:grpSpPr>
          <a:xfrm>
            <a:off x="3353207" y="1831213"/>
            <a:ext cx="3057121" cy="1560192"/>
            <a:chOff x="3353207" y="2054237"/>
            <a:chExt cx="3057121" cy="1560192"/>
          </a:xfrm>
        </p:grpSpPr>
        <p:sp>
          <p:nvSpPr>
            <p:cNvPr id="7" name="Retângulo 37">
              <a:extLst>
                <a:ext uri="{FF2B5EF4-FFF2-40B4-BE49-F238E27FC236}">
                  <a16:creationId xmlns:a16="http://schemas.microsoft.com/office/drawing/2014/main" id="{C1CB6DC7-4C12-196C-0F7E-5BF4E4E674BC}"/>
                </a:ext>
              </a:extLst>
            </p:cNvPr>
            <p:cNvSpPr/>
            <p:nvPr/>
          </p:nvSpPr>
          <p:spPr>
            <a:xfrm>
              <a:off x="3530328" y="2769351"/>
              <a:ext cx="2880000" cy="845078"/>
            </a:xfrm>
            <a:prstGeom prst="roundRect">
              <a:avLst/>
            </a:prstGeom>
            <a:solidFill>
              <a:srgbClr val="ECF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pt-PT" dirty="0">
                  <a:solidFill>
                    <a:schemeClr val="tx1"/>
                  </a:solidFill>
                  <a:cs typeface="Times New Roman" panose="02020603050405020304" pitchFamily="18" charset="0"/>
                </a:rPr>
                <a:t>System at unstable equilibrium state</a:t>
              </a:r>
            </a:p>
          </p:txBody>
        </p:sp>
        <p:cxnSp>
          <p:nvCxnSpPr>
            <p:cNvPr id="12" name="Connector: Elbow 11">
              <a:extLst>
                <a:ext uri="{FF2B5EF4-FFF2-40B4-BE49-F238E27FC236}">
                  <a16:creationId xmlns:a16="http://schemas.microsoft.com/office/drawing/2014/main" id="{5097A295-E571-39CC-312B-5E35E68793D5}"/>
                </a:ext>
              </a:extLst>
            </p:cNvPr>
            <p:cNvCxnSpPr>
              <a:cxnSpLocks/>
              <a:stCxn id="2" idx="2"/>
              <a:endCxn id="7" idx="0"/>
            </p:cNvCxnSpPr>
            <p:nvPr/>
          </p:nvCxnSpPr>
          <p:spPr>
            <a:xfrm rot="16200000" flipH="1">
              <a:off x="3804211" y="1603233"/>
              <a:ext cx="715113" cy="1617121"/>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B7A9AF7-2086-78BD-868B-4511C3107B9F}"/>
                  </a:ext>
                </a:extLst>
              </p:cNvPr>
              <p:cNvSpPr txBox="1"/>
              <p:nvPr/>
            </p:nvSpPr>
            <p:spPr>
              <a:xfrm>
                <a:off x="415429" y="4043370"/>
                <a:ext cx="4632935" cy="4660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𝑉</m:t>
                          </m:r>
                        </m:e>
                        <m:sub>
                          <m:r>
                            <a:rPr lang="en-US" sz="1600" b="0" i="1" smtClean="0">
                              <a:latin typeface="Cambria Math" panose="02040503050406030204" pitchFamily="18" charset="0"/>
                            </a:rPr>
                            <m:t>𝑒𝑓𝑓</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𝜙</m:t>
                          </m:r>
                          <m:r>
                            <a:rPr lang="en-US" sz="1600" b="0" i="1" smtClean="0">
                              <a:latin typeface="Cambria Math" panose="02040503050406030204" pitchFamily="18" charset="0"/>
                            </a:rPr>
                            <m:t>,</m:t>
                          </m:r>
                          <m:r>
                            <a:rPr lang="en-US" sz="1600" b="0" i="1" smtClean="0">
                              <a:latin typeface="Cambria Math" panose="02040503050406030204" pitchFamily="18" charset="0"/>
                            </a:rPr>
                            <m:t>𝑇</m:t>
                          </m:r>
                        </m:e>
                      </m:d>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𝜆</m:t>
                          </m:r>
                        </m:num>
                        <m:den>
                          <m:r>
                            <a:rPr lang="en-US" sz="1600" b="0" i="1" smtClean="0">
                              <a:latin typeface="Cambria Math" panose="02040503050406030204" pitchFamily="18" charset="0"/>
                            </a:rPr>
                            <m:t>12</m:t>
                          </m:r>
                        </m:den>
                      </m:f>
                      <m:d>
                        <m:dPr>
                          <m:ctrlPr>
                            <a:rPr lang="en-US" sz="1600" b="0" i="1" smtClean="0">
                              <a:latin typeface="Cambria Math" panose="02040503050406030204" pitchFamily="18" charset="0"/>
                            </a:rPr>
                          </m:ctrlPr>
                        </m:dPr>
                        <m:e>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𝑇</m:t>
                              </m:r>
                            </m:e>
                            <m:sup>
                              <m:r>
                                <a:rPr lang="en-US" sz="1600" b="0" i="1" smtClean="0">
                                  <a:latin typeface="Cambria Math" panose="02040503050406030204" pitchFamily="18" charset="0"/>
                                </a:rPr>
                                <m:t>2</m:t>
                              </m:r>
                            </m:sup>
                          </m:sSup>
                          <m:r>
                            <a:rPr lang="en-US" sz="1600" b="0" i="1" smtClean="0">
                              <a:latin typeface="Cambria Math" panose="02040503050406030204" pitchFamily="18" charset="0"/>
                            </a:rPr>
                            <m:t>−6</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𝜂</m:t>
                              </m:r>
                            </m:e>
                            <m:sup>
                              <m:r>
                                <a:rPr lang="en-US" sz="1600" b="0" i="1" smtClean="0">
                                  <a:latin typeface="Cambria Math" panose="02040503050406030204" pitchFamily="18" charset="0"/>
                                </a:rPr>
                                <m:t>2</m:t>
                              </m:r>
                            </m:sup>
                          </m:sSup>
                        </m:e>
                      </m:d>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𝜙</m:t>
                              </m:r>
                            </m:e>
                          </m:d>
                        </m:e>
                        <m:sup>
                          <m:r>
                            <a:rPr lang="en-US" sz="1600" b="0" i="1" smtClean="0">
                              <a:latin typeface="Cambria Math" panose="02040503050406030204" pitchFamily="18" charset="0"/>
                            </a:rPr>
                            <m:t>2</m:t>
                          </m:r>
                        </m:sup>
                      </m:sSup>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𝜆</m:t>
                          </m:r>
                        </m:num>
                        <m:den>
                          <m:r>
                            <a:rPr lang="en-US" sz="1600" b="0" i="1" smtClean="0">
                              <a:latin typeface="Cambria Math" panose="02040503050406030204" pitchFamily="18" charset="0"/>
                            </a:rPr>
                            <m:t>4</m:t>
                          </m:r>
                        </m:den>
                      </m:f>
                      <m:sSup>
                        <m:sSupPr>
                          <m:ctrlPr>
                            <a:rPr lang="en-US" sz="1600" b="0" i="1" smtClean="0">
                              <a:latin typeface="Cambria Math" panose="02040503050406030204" pitchFamily="18" charset="0"/>
                            </a:rPr>
                          </m:ctrlPr>
                        </m:sSupPr>
                        <m:e>
                          <m:d>
                            <m:dPr>
                              <m:begChr m:val="|"/>
                              <m:endChr m:val="|"/>
                              <m:ctrlPr>
                                <a:rPr lang="en-US" sz="1600" b="0" i="1" smtClean="0">
                                  <a:latin typeface="Cambria Math" panose="02040503050406030204" pitchFamily="18" charset="0"/>
                                </a:rPr>
                              </m:ctrlPr>
                            </m:dPr>
                            <m:e>
                              <m:r>
                                <a:rPr lang="en-US" sz="1600" b="0" i="1" smtClean="0">
                                  <a:latin typeface="Cambria Math" panose="02040503050406030204" pitchFamily="18" charset="0"/>
                                </a:rPr>
                                <m:t>𝜙</m:t>
                              </m:r>
                            </m:e>
                          </m:d>
                        </m:e>
                        <m:sup>
                          <m:r>
                            <a:rPr lang="en-US" sz="1600" b="0" i="1" smtClean="0">
                              <a:latin typeface="Cambria Math" panose="02040503050406030204" pitchFamily="18" charset="0"/>
                            </a:rPr>
                            <m:t>4</m:t>
                          </m:r>
                        </m:sup>
                      </m:sSup>
                      <m:r>
                        <a:rPr lang="en-US" sz="1600" b="0" i="1" smtClean="0">
                          <a:latin typeface="Cambria Math" panose="02040503050406030204" pitchFamily="18" charset="0"/>
                        </a:rPr>
                        <m:t>+</m:t>
                      </m:r>
                      <m:r>
                        <a:rPr lang="en-US" sz="1600" b="0" i="1" smtClean="0">
                          <a:latin typeface="Cambria Math" panose="02040503050406030204" pitchFamily="18" charset="0"/>
                        </a:rPr>
                        <m:t>𝐶</m:t>
                      </m:r>
                      <m:r>
                        <a:rPr lang="en-US" sz="1600" b="0" i="1" smtClean="0">
                          <a:latin typeface="Cambria Math" panose="02040503050406030204" pitchFamily="18" charset="0"/>
                        </a:rPr>
                        <m:t>(</m:t>
                      </m:r>
                      <m:r>
                        <a:rPr lang="en-US" sz="1600" b="0" i="1" smtClean="0">
                          <a:latin typeface="Cambria Math" panose="02040503050406030204" pitchFamily="18" charset="0"/>
                        </a:rPr>
                        <m:t>𝑇</m:t>
                      </m:r>
                      <m:r>
                        <a:rPr lang="en-US" sz="1600" b="0" i="1" smtClean="0">
                          <a:latin typeface="Cambria Math" panose="02040503050406030204" pitchFamily="18" charset="0"/>
                        </a:rPr>
                        <m:t>;</m:t>
                      </m:r>
                      <m:r>
                        <a:rPr lang="en-US" sz="1600" b="0" i="1" smtClean="0">
                          <a:latin typeface="Cambria Math" panose="02040503050406030204" pitchFamily="18" charset="0"/>
                        </a:rPr>
                        <m:t>𝜆</m:t>
                      </m:r>
                      <m:r>
                        <a:rPr lang="en-US" sz="1600" b="0" i="1" smtClean="0">
                          <a:latin typeface="Cambria Math" panose="02040503050406030204" pitchFamily="18" charset="0"/>
                        </a:rPr>
                        <m:t>,</m:t>
                      </m:r>
                      <m:r>
                        <a:rPr lang="en-US" sz="1600" b="0" i="1" smtClean="0">
                          <a:latin typeface="Cambria Math" panose="02040503050406030204" pitchFamily="18" charset="0"/>
                        </a:rPr>
                        <m:t>𝜂</m:t>
                      </m:r>
                      <m:r>
                        <a:rPr lang="en-US" sz="1600" b="0" i="1" smtClean="0">
                          <a:latin typeface="Cambria Math" panose="02040503050406030204" pitchFamily="18" charset="0"/>
                        </a:rPr>
                        <m:t>)</m:t>
                      </m:r>
                    </m:oMath>
                  </m:oMathPara>
                </a14:m>
                <a:endParaRPr lang="en-GB" sz="1600" dirty="0"/>
              </a:p>
            </p:txBody>
          </p:sp>
        </mc:Choice>
        <mc:Fallback xmlns="">
          <p:sp>
            <p:nvSpPr>
              <p:cNvPr id="14" name="TextBox 13">
                <a:extLst>
                  <a:ext uri="{FF2B5EF4-FFF2-40B4-BE49-F238E27FC236}">
                    <a16:creationId xmlns:a16="http://schemas.microsoft.com/office/drawing/2014/main" id="{CB7A9AF7-2086-78BD-868B-4511C3107B9F}"/>
                  </a:ext>
                </a:extLst>
              </p:cNvPr>
              <p:cNvSpPr txBox="1">
                <a:spLocks noRot="1" noChangeAspect="1" noMove="1" noResize="1" noEditPoints="1" noAdjustHandles="1" noChangeArrowheads="1" noChangeShapeType="1" noTextEdit="1"/>
              </p:cNvSpPr>
              <p:nvPr/>
            </p:nvSpPr>
            <p:spPr>
              <a:xfrm>
                <a:off x="415429" y="4043370"/>
                <a:ext cx="4632935" cy="466025"/>
              </a:xfrm>
              <a:prstGeom prst="rect">
                <a:avLst/>
              </a:prstGeom>
              <a:blipFill>
                <a:blip r:embed="rId6"/>
                <a:stretch>
                  <a:fillRect/>
                </a:stretch>
              </a:blipFill>
            </p:spPr>
            <p:txBody>
              <a:bodyPr/>
              <a:lstStyle/>
              <a:p>
                <a:r>
                  <a:rPr lang="en-GB">
                    <a:noFill/>
                  </a:rPr>
                  <a:t> </a:t>
                </a:r>
              </a:p>
            </p:txBody>
          </p:sp>
        </mc:Fallback>
      </mc:AlternateContent>
      <p:sp>
        <p:nvSpPr>
          <p:cNvPr id="37" name="Content Placeholder 18">
            <a:extLst>
              <a:ext uri="{FF2B5EF4-FFF2-40B4-BE49-F238E27FC236}">
                <a16:creationId xmlns:a16="http://schemas.microsoft.com/office/drawing/2014/main" id="{FC7CB303-9306-86D8-3C7C-6D6257A7758A}"/>
              </a:ext>
            </a:extLst>
          </p:cNvPr>
          <p:cNvSpPr txBox="1">
            <a:spLocks/>
          </p:cNvSpPr>
          <p:nvPr/>
        </p:nvSpPr>
        <p:spPr>
          <a:xfrm>
            <a:off x="296086" y="3750934"/>
            <a:ext cx="6531434"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sz="1800" dirty="0">
                <a:latin typeface="Calibri" panose="020F0502020204030204" pitchFamily="34" charset="0"/>
                <a:ea typeface="Calibri" panose="020F0502020204030204" pitchFamily="34" charset="0"/>
                <a:cs typeface="Calibri" panose="020F0502020204030204" pitchFamily="34" charset="0"/>
              </a:rPr>
              <a:t>Effective potential with temperature dependence:</a:t>
            </a:r>
            <a:endParaRPr lang="en-GB" sz="1800"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D40D2007-F191-C71B-4911-35EDB3EB4580}"/>
                  </a:ext>
                </a:extLst>
              </p:cNvPr>
              <p:cNvSpPr txBox="1"/>
              <p:nvPr/>
            </p:nvSpPr>
            <p:spPr>
              <a:xfrm>
                <a:off x="415429" y="4933201"/>
                <a:ext cx="1470595" cy="3354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𝑇</m:t>
                      </m:r>
                      <m:r>
                        <a:rPr lang="en-US" b="0" i="1" smtClean="0">
                          <a:solidFill>
                            <a:srgbClr val="FF0000"/>
                          </a:solidFill>
                          <a:latin typeface="Cambria Math" panose="02040503050406030204" pitchFamily="18" charset="0"/>
                        </a:rPr>
                        <m:t>&gt;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𝑇</m:t>
                          </m:r>
                        </m:e>
                        <m:sub>
                          <m:r>
                            <a:rPr lang="en-US" b="0" i="1" smtClean="0">
                              <a:solidFill>
                                <a:srgbClr val="FF0000"/>
                              </a:solidFill>
                              <a:latin typeface="Cambria Math" panose="02040503050406030204" pitchFamily="18" charset="0"/>
                            </a:rPr>
                            <m:t>𝐶</m:t>
                          </m:r>
                        </m:sub>
                      </m:sSub>
                      <m:r>
                        <a:rPr lang="en-US" b="0" i="1" smtClean="0">
                          <a:solidFill>
                            <a:srgbClr val="FF0000"/>
                          </a:solidFill>
                          <a:latin typeface="Cambria Math" panose="02040503050406030204" pitchFamily="18" charset="0"/>
                        </a:rPr>
                        <m:t>=</m:t>
                      </m:r>
                      <m:rad>
                        <m:radPr>
                          <m:degHide m:val="on"/>
                          <m:ctrlPr>
                            <a:rPr lang="en-US" b="0" i="1" smtClean="0">
                              <a:solidFill>
                                <a:srgbClr val="FF0000"/>
                              </a:solidFill>
                              <a:latin typeface="Cambria Math" panose="02040503050406030204" pitchFamily="18" charset="0"/>
                            </a:rPr>
                          </m:ctrlPr>
                        </m:radPr>
                        <m:deg/>
                        <m:e>
                          <m:r>
                            <a:rPr lang="en-US" b="0" i="1" smtClean="0">
                              <a:solidFill>
                                <a:srgbClr val="FF0000"/>
                              </a:solidFill>
                              <a:latin typeface="Cambria Math" panose="02040503050406030204" pitchFamily="18" charset="0"/>
                            </a:rPr>
                            <m:t>6</m:t>
                          </m:r>
                          <m:r>
                            <a:rPr lang="en-US" b="0" i="1" smtClean="0">
                              <a:solidFill>
                                <a:srgbClr val="FF0000"/>
                              </a:solidFill>
                              <a:latin typeface="Cambria Math" panose="02040503050406030204" pitchFamily="18" charset="0"/>
                            </a:rPr>
                            <m:t>𝜂</m:t>
                          </m:r>
                        </m:e>
                      </m:rad>
                    </m:oMath>
                  </m:oMathPara>
                </a14:m>
                <a:endParaRPr lang="en-GB" dirty="0">
                  <a:solidFill>
                    <a:srgbClr val="FF0000"/>
                  </a:solidFill>
                </a:endParaRPr>
              </a:p>
            </p:txBody>
          </p:sp>
        </mc:Choice>
        <mc:Fallback xmlns="">
          <p:sp>
            <p:nvSpPr>
              <p:cNvPr id="34" name="TextBox 33">
                <a:extLst>
                  <a:ext uri="{FF2B5EF4-FFF2-40B4-BE49-F238E27FC236}">
                    <a16:creationId xmlns:a16="http://schemas.microsoft.com/office/drawing/2014/main" id="{D40D2007-F191-C71B-4911-35EDB3EB4580}"/>
                  </a:ext>
                </a:extLst>
              </p:cNvPr>
              <p:cNvSpPr txBox="1">
                <a:spLocks noRot="1" noChangeAspect="1" noMove="1" noResize="1" noEditPoints="1" noAdjustHandles="1" noChangeArrowheads="1" noChangeShapeType="1" noTextEdit="1"/>
              </p:cNvSpPr>
              <p:nvPr/>
            </p:nvSpPr>
            <p:spPr>
              <a:xfrm>
                <a:off x="415429" y="4933201"/>
                <a:ext cx="1470595" cy="335413"/>
              </a:xfrm>
              <a:prstGeom prst="rect">
                <a:avLst/>
              </a:prstGeom>
              <a:blipFill>
                <a:blip r:embed="rId7"/>
                <a:stretch>
                  <a:fillRect l="-2905" r="-4564" b="-23636"/>
                </a:stretch>
              </a:blipFill>
            </p:spPr>
            <p:txBody>
              <a:bodyPr/>
              <a:lstStyle/>
              <a:p>
                <a:r>
                  <a:rPr lang="en-GB">
                    <a:noFill/>
                  </a:rPr>
                  <a:t> </a:t>
                </a:r>
              </a:p>
            </p:txBody>
          </p:sp>
        </mc:Fallback>
      </mc:AlternateContent>
      <p:sp>
        <p:nvSpPr>
          <p:cNvPr id="35" name="Content Placeholder 18">
            <a:extLst>
              <a:ext uri="{FF2B5EF4-FFF2-40B4-BE49-F238E27FC236}">
                <a16:creationId xmlns:a16="http://schemas.microsoft.com/office/drawing/2014/main" id="{BEF02BE1-1853-4570-250F-7884C1DE4605}"/>
              </a:ext>
            </a:extLst>
          </p:cNvPr>
          <p:cNvSpPr txBox="1">
            <a:spLocks/>
          </p:cNvSpPr>
          <p:nvPr/>
        </p:nvSpPr>
        <p:spPr>
          <a:xfrm>
            <a:off x="2775125" y="4836129"/>
            <a:ext cx="2486813" cy="530050"/>
          </a:xfrm>
          <a:prstGeom prst="rect">
            <a:avLst/>
          </a:prstGeom>
        </p:spPr>
        <p:txBody>
          <a:bodyPr vert="horz" lIns="45720" tIns="45720" rIns="4572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sz="1800" dirty="0">
                <a:latin typeface="Calibri" panose="020F0502020204030204" pitchFamily="34" charset="0"/>
                <a:ea typeface="Calibri" panose="020F0502020204030204" pitchFamily="34" charset="0"/>
                <a:cs typeface="Calibri" panose="020F0502020204030204" pitchFamily="34" charset="0"/>
              </a:rPr>
              <a:t>Stable symmetric state</a:t>
            </a:r>
            <a:endParaRPr lang="en-GB" sz="1800"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7D47533B-D2CC-A238-A139-0C90CF5B3E69}"/>
                  </a:ext>
                </a:extLst>
              </p:cNvPr>
              <p:cNvSpPr txBox="1"/>
              <p:nvPr/>
            </p:nvSpPr>
            <p:spPr>
              <a:xfrm>
                <a:off x="415429" y="5485591"/>
                <a:ext cx="7409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0000FF"/>
                          </a:solidFill>
                          <a:latin typeface="Cambria Math" panose="02040503050406030204" pitchFamily="18" charset="0"/>
                        </a:rPr>
                        <m:t>𝑇</m:t>
                      </m:r>
                      <m:r>
                        <a:rPr lang="en-US" b="0" i="1" smtClean="0">
                          <a:solidFill>
                            <a:srgbClr val="0000FF"/>
                          </a:solidFill>
                          <a:latin typeface="Cambria Math" panose="02040503050406030204" pitchFamily="18" charset="0"/>
                        </a:rPr>
                        <m:t>&lt;</m:t>
                      </m:r>
                      <m:sSub>
                        <m:sSubPr>
                          <m:ctrlPr>
                            <a:rPr lang="en-US" b="0" i="1" smtClean="0">
                              <a:solidFill>
                                <a:srgbClr val="0000FF"/>
                              </a:solidFill>
                              <a:latin typeface="Cambria Math" panose="02040503050406030204" pitchFamily="18" charset="0"/>
                            </a:rPr>
                          </m:ctrlPr>
                        </m:sSubPr>
                        <m:e>
                          <m:r>
                            <a:rPr lang="en-US" b="0" i="1" smtClean="0">
                              <a:solidFill>
                                <a:srgbClr val="0000FF"/>
                              </a:solidFill>
                              <a:latin typeface="Cambria Math" panose="02040503050406030204" pitchFamily="18" charset="0"/>
                            </a:rPr>
                            <m:t>𝑇</m:t>
                          </m:r>
                        </m:e>
                        <m:sub>
                          <m:r>
                            <a:rPr lang="en-US" b="0" i="1" smtClean="0">
                              <a:solidFill>
                                <a:srgbClr val="0000FF"/>
                              </a:solidFill>
                              <a:latin typeface="Cambria Math" panose="02040503050406030204" pitchFamily="18" charset="0"/>
                            </a:rPr>
                            <m:t>𝐶</m:t>
                          </m:r>
                        </m:sub>
                      </m:sSub>
                    </m:oMath>
                  </m:oMathPara>
                </a14:m>
                <a:endParaRPr lang="en-GB" dirty="0">
                  <a:solidFill>
                    <a:srgbClr val="0000FF"/>
                  </a:solidFill>
                </a:endParaRPr>
              </a:p>
            </p:txBody>
          </p:sp>
        </mc:Choice>
        <mc:Fallback xmlns="">
          <p:sp>
            <p:nvSpPr>
              <p:cNvPr id="36" name="TextBox 35">
                <a:extLst>
                  <a:ext uri="{FF2B5EF4-FFF2-40B4-BE49-F238E27FC236}">
                    <a16:creationId xmlns:a16="http://schemas.microsoft.com/office/drawing/2014/main" id="{7D47533B-D2CC-A238-A139-0C90CF5B3E69}"/>
                  </a:ext>
                </a:extLst>
              </p:cNvPr>
              <p:cNvSpPr txBox="1">
                <a:spLocks noRot="1" noChangeAspect="1" noMove="1" noResize="1" noEditPoints="1" noAdjustHandles="1" noChangeArrowheads="1" noChangeShapeType="1" noTextEdit="1"/>
              </p:cNvSpPr>
              <p:nvPr/>
            </p:nvSpPr>
            <p:spPr>
              <a:xfrm>
                <a:off x="415429" y="5485591"/>
                <a:ext cx="740972" cy="276999"/>
              </a:xfrm>
              <a:prstGeom prst="rect">
                <a:avLst/>
              </a:prstGeom>
              <a:blipFill>
                <a:blip r:embed="rId8"/>
                <a:stretch>
                  <a:fillRect l="-5738" r="-1639" b="-15556"/>
                </a:stretch>
              </a:blipFill>
            </p:spPr>
            <p:txBody>
              <a:bodyPr/>
              <a:lstStyle/>
              <a:p>
                <a:r>
                  <a:rPr lang="en-GB">
                    <a:noFill/>
                  </a:rPr>
                  <a:t> </a:t>
                </a:r>
              </a:p>
            </p:txBody>
          </p:sp>
        </mc:Fallback>
      </mc:AlternateContent>
      <p:sp>
        <p:nvSpPr>
          <p:cNvPr id="38" name="Content Placeholder 18">
            <a:extLst>
              <a:ext uri="{FF2B5EF4-FFF2-40B4-BE49-F238E27FC236}">
                <a16:creationId xmlns:a16="http://schemas.microsoft.com/office/drawing/2014/main" id="{2E71E90D-3DB5-D52E-83EA-B189C603C675}"/>
              </a:ext>
            </a:extLst>
          </p:cNvPr>
          <p:cNvSpPr txBox="1">
            <a:spLocks/>
          </p:cNvSpPr>
          <p:nvPr/>
        </p:nvSpPr>
        <p:spPr>
          <a:xfrm>
            <a:off x="2775125" y="5357678"/>
            <a:ext cx="4347542" cy="530050"/>
          </a:xfrm>
          <a:prstGeom prst="rect">
            <a:avLst/>
          </a:prstGeom>
        </p:spPr>
        <p:txBody>
          <a:bodyPr vert="horz" lIns="45720" tIns="45720" rIns="4572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sz="1800" dirty="0">
                <a:latin typeface="Calibri" panose="020F0502020204030204" pitchFamily="34" charset="0"/>
                <a:ea typeface="Calibri" panose="020F0502020204030204" pitchFamily="34" charset="0"/>
                <a:cs typeface="Calibri" panose="020F0502020204030204" pitchFamily="34" charset="0"/>
              </a:rPr>
              <a:t>Unstable symmetric state</a:t>
            </a:r>
            <a:endParaRPr lang="en-GB" sz="1800" dirty="0">
              <a:latin typeface="Calibri" panose="020F0502020204030204" pitchFamily="34" charset="0"/>
              <a:ea typeface="Calibri" panose="020F0502020204030204" pitchFamily="34" charset="0"/>
              <a:cs typeface="Calibri" panose="020F0502020204030204" pitchFamily="34" charset="0"/>
            </a:endParaRPr>
          </a:p>
        </p:txBody>
      </p:sp>
      <p:cxnSp>
        <p:nvCxnSpPr>
          <p:cNvPr id="11" name="Straight Arrow Connector 10">
            <a:extLst>
              <a:ext uri="{FF2B5EF4-FFF2-40B4-BE49-F238E27FC236}">
                <a16:creationId xmlns:a16="http://schemas.microsoft.com/office/drawing/2014/main" id="{82D5D9DF-64A3-DEF9-7BBA-6D7E2F50EC0D}"/>
              </a:ext>
            </a:extLst>
          </p:cNvPr>
          <p:cNvCxnSpPr>
            <a:stCxn id="34" idx="3"/>
            <a:endCxn id="35" idx="1"/>
          </p:cNvCxnSpPr>
          <p:nvPr/>
        </p:nvCxnSpPr>
        <p:spPr>
          <a:xfrm>
            <a:off x="1886024" y="5100908"/>
            <a:ext cx="889101" cy="2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E1A0048-4356-7B04-FF0F-3FF2A252CC30}"/>
              </a:ext>
            </a:extLst>
          </p:cNvPr>
          <p:cNvCxnSpPr>
            <a:cxnSpLocks/>
            <a:stCxn id="36" idx="3"/>
            <a:endCxn id="38" idx="1"/>
          </p:cNvCxnSpPr>
          <p:nvPr/>
        </p:nvCxnSpPr>
        <p:spPr>
          <a:xfrm flipV="1">
            <a:off x="1156401" y="5622703"/>
            <a:ext cx="1618724" cy="1388"/>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1">
            <a:extLst>
              <a:ext uri="{FF2B5EF4-FFF2-40B4-BE49-F238E27FC236}">
                <a16:creationId xmlns:a16="http://schemas.microsoft.com/office/drawing/2014/main" id="{6D8C7902-F9EF-FE5D-8DEE-E8BF4BB7EF59}"/>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83507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593023C-C28F-858B-E622-28E795A84082}"/>
              </a:ext>
            </a:extLst>
          </p:cNvPr>
          <p:cNvSpPr>
            <a:spLocks noGrp="1"/>
          </p:cNvSpPr>
          <p:nvPr>
            <p:ph type="title"/>
          </p:nvPr>
        </p:nvSpPr>
        <p:spPr/>
        <p:txBody>
          <a:bodyPr>
            <a:normAutofit/>
          </a:bodyPr>
          <a:lstStyle/>
          <a:p>
            <a:r>
              <a:rPr lang="en-US" dirty="0"/>
              <a:t>Topological defects</a:t>
            </a:r>
            <a:endParaRPr lang="en-GB" dirty="0"/>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0A56F8E7-D2D3-0BF9-F002-5A87D05B3A79}"/>
                  </a:ext>
                </a:extLst>
              </p:cNvPr>
              <p:cNvSpPr txBox="1"/>
              <p:nvPr/>
            </p:nvSpPr>
            <p:spPr>
              <a:xfrm>
                <a:off x="435900" y="1633605"/>
                <a:ext cx="5346271"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ℒ</m:t>
                      </m:r>
                      <m:r>
                        <a:rPr lang="en-US" i="1" smtClean="0">
                          <a:latin typeface="Cambria Math" panose="02040503050406030204" pitchFamily="18" charset="0"/>
                        </a:rPr>
                        <m:t>=</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𝐷</m:t>
                                      </m:r>
                                    </m:e>
                                  </m:acc>
                                </m:e>
                                <m:sub>
                                  <m:r>
                                    <a:rPr lang="en-US" b="0" i="1" smtClean="0">
                                      <a:latin typeface="Cambria Math" panose="02040503050406030204" pitchFamily="18" charset="0"/>
                                    </a:rPr>
                                    <m:t>𝜇</m:t>
                                  </m:r>
                                </m:sub>
                              </m:sSub>
                              <m:r>
                                <a:rPr lang="en-US" b="0" i="1" smtClean="0">
                                  <a:latin typeface="Cambria Math" panose="02040503050406030204" pitchFamily="18" charset="0"/>
                                </a:rPr>
                                <m:t>𝜙</m:t>
                              </m:r>
                            </m:e>
                          </m:d>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𝐷</m:t>
                                      </m:r>
                                    </m:e>
                                  </m:acc>
                                </m:e>
                                <m:sub>
                                  <m:r>
                                    <a:rPr lang="en-US" i="1">
                                      <a:latin typeface="Cambria Math" panose="02040503050406030204" pitchFamily="18" charset="0"/>
                                    </a:rPr>
                                    <m:t>𝜇</m:t>
                                  </m:r>
                                </m:sub>
                              </m:sSub>
                              <m:r>
                                <a:rPr lang="en-US" b="0" i="1" smtClean="0">
                                  <a:latin typeface="Cambria Math" panose="02040503050406030204" pitchFamily="18" charset="0"/>
                                </a:rPr>
                                <m:t>𝜎</m:t>
                              </m:r>
                            </m:e>
                          </m:d>
                        </m:e>
                        <m:sup>
                          <m:r>
                            <a:rPr lang="en-US" i="1">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r>
                            <a:rPr lang="en-US" i="1">
                              <a:latin typeface="Cambria Math" panose="02040503050406030204" pitchFamily="18" charset="0"/>
                            </a:rPr>
                            <m:t>4</m:t>
                          </m:r>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𝜇𝜈</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𝜇𝜈</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4</m:t>
                          </m:r>
                        </m:den>
                      </m:f>
                      <m:sSub>
                        <m:sSubPr>
                          <m:ctrlPr>
                            <a:rPr lang="en-US" i="1">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i="1">
                                  <a:latin typeface="Cambria Math" panose="02040503050406030204" pitchFamily="18" charset="0"/>
                                </a:rPr>
                                <m:t>𝐹</m:t>
                              </m:r>
                            </m:e>
                          </m:acc>
                        </m:e>
                        <m:sub>
                          <m:r>
                            <a:rPr lang="en-US" i="1">
                              <a:latin typeface="Cambria Math" panose="02040503050406030204" pitchFamily="18" charset="0"/>
                            </a:rPr>
                            <m:t>𝜇𝜈</m:t>
                          </m:r>
                        </m:sub>
                      </m:sSub>
                      <m:sSup>
                        <m:sSupPr>
                          <m:ctrlPr>
                            <a:rPr lang="en-US" i="1">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i="1">
                                  <a:latin typeface="Cambria Math" panose="02040503050406030204" pitchFamily="18" charset="0"/>
                                </a:rPr>
                                <m:t>𝐹</m:t>
                              </m:r>
                            </m:e>
                          </m:acc>
                        </m:e>
                        <m:sup>
                          <m:r>
                            <a:rPr lang="en-US" i="1">
                              <a:latin typeface="Cambria Math" panose="02040503050406030204" pitchFamily="18" charset="0"/>
                            </a:rPr>
                            <m:t>𝜇𝜈</m:t>
                          </m:r>
                        </m:sup>
                      </m:sSup>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𝜎</m:t>
                      </m:r>
                      <m:r>
                        <a:rPr lang="en-US" b="0" i="1" smtClean="0">
                          <a:latin typeface="Cambria Math" panose="02040503050406030204" pitchFamily="18" charset="0"/>
                        </a:rPr>
                        <m:t>)</m:t>
                      </m:r>
                    </m:oMath>
                  </m:oMathPara>
                </a14:m>
                <a:endParaRPr lang="en-GB" dirty="0"/>
              </a:p>
            </p:txBody>
          </p:sp>
        </mc:Choice>
        <mc:Fallback xmlns="">
          <p:sp>
            <p:nvSpPr>
              <p:cNvPr id="50" name="TextBox 49">
                <a:extLst>
                  <a:ext uri="{FF2B5EF4-FFF2-40B4-BE49-F238E27FC236}">
                    <a16:creationId xmlns:a16="http://schemas.microsoft.com/office/drawing/2014/main" id="{0A56F8E7-D2D3-0BF9-F002-5A87D05B3A79}"/>
                  </a:ext>
                </a:extLst>
              </p:cNvPr>
              <p:cNvSpPr txBox="1">
                <a:spLocks noRot="1" noChangeAspect="1" noMove="1" noResize="1" noEditPoints="1" noAdjustHandles="1" noChangeArrowheads="1" noChangeShapeType="1" noTextEdit="1"/>
              </p:cNvSpPr>
              <p:nvPr/>
            </p:nvSpPr>
            <p:spPr>
              <a:xfrm>
                <a:off x="435900" y="1633605"/>
                <a:ext cx="5346271" cy="518604"/>
              </a:xfrm>
              <a:prstGeom prst="rect">
                <a:avLst/>
              </a:prstGeom>
              <a:blipFill>
                <a:blip r:embed="rId3"/>
                <a:stretch>
                  <a:fillRect/>
                </a:stretch>
              </a:blipFill>
            </p:spPr>
            <p:txBody>
              <a:bodyPr/>
              <a:lstStyle/>
              <a:p>
                <a:r>
                  <a:rPr lang="en-GB">
                    <a:noFill/>
                  </a:rPr>
                  <a:t> </a:t>
                </a:r>
              </a:p>
            </p:txBody>
          </p:sp>
        </mc:Fallback>
      </mc:AlternateContent>
      <p:sp>
        <p:nvSpPr>
          <p:cNvPr id="6" name="Rectangle 5">
            <a:extLst>
              <a:ext uri="{FF2B5EF4-FFF2-40B4-BE49-F238E27FC236}">
                <a16:creationId xmlns:a16="http://schemas.microsoft.com/office/drawing/2014/main" id="{C98847F8-0C92-0136-8A40-6B6022D894A6}"/>
              </a:ext>
            </a:extLst>
          </p:cNvPr>
          <p:cNvSpPr/>
          <p:nvPr/>
        </p:nvSpPr>
        <p:spPr>
          <a:xfrm>
            <a:off x="10988040" y="4275994"/>
            <a:ext cx="185420" cy="1473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18">
            <a:extLst>
              <a:ext uri="{FF2B5EF4-FFF2-40B4-BE49-F238E27FC236}">
                <a16:creationId xmlns:a16="http://schemas.microsoft.com/office/drawing/2014/main" id="{6D426846-CFA9-C6D2-1031-4410B917A9A4}"/>
              </a:ext>
            </a:extLst>
          </p:cNvPr>
          <p:cNvSpPr>
            <a:spLocks noGrp="1"/>
          </p:cNvSpPr>
          <p:nvPr>
            <p:ph sz="half" idx="1"/>
          </p:nvPr>
        </p:nvSpPr>
        <p:spPr>
          <a:xfrm>
            <a:off x="296085" y="1082509"/>
            <a:ext cx="5400000" cy="530050"/>
          </a:xfrm>
        </p:spPr>
        <p:txBody>
          <a:bodyPr/>
          <a:lstStyle/>
          <a:p>
            <a:pPr marL="0" indent="0" algn="just">
              <a:buNone/>
            </a:pPr>
            <a:r>
              <a:rPr lang="en-US" dirty="0">
                <a:latin typeface="Calibri" panose="020F0502020204030204" pitchFamily="34" charset="0"/>
                <a:ea typeface="Calibri" panose="020F0502020204030204" pitchFamily="34" charset="0"/>
                <a:cs typeface="Calibri" panose="020F0502020204030204" pitchFamily="34" charset="0"/>
              </a:rPr>
              <a:t>2-fields Abelian-Higgs </a:t>
            </a:r>
            <a:r>
              <a:rPr lang="en-US" dirty="0" err="1">
                <a:latin typeface="Calibri" panose="020F0502020204030204" pitchFamily="34" charset="0"/>
                <a:ea typeface="Calibri" panose="020F0502020204030204" pitchFamily="34" charset="0"/>
                <a:cs typeface="Calibri" panose="020F0502020204030204" pitchFamily="34" charset="0"/>
              </a:rPr>
              <a:t>Lagrangian</a:t>
            </a:r>
            <a:r>
              <a:rPr lang="en-US" dirty="0">
                <a:latin typeface="Calibri" panose="020F0502020204030204" pitchFamily="34" charset="0"/>
                <a:ea typeface="Calibri" panose="020F0502020204030204" pitchFamily="34" charset="0"/>
                <a:cs typeface="Calibri" panose="020F0502020204030204" pitchFamily="34" charset="0"/>
              </a:rPr>
              <a:t>:</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9" name="Content Placeholder 18">
            <a:extLst>
              <a:ext uri="{FF2B5EF4-FFF2-40B4-BE49-F238E27FC236}">
                <a16:creationId xmlns:a16="http://schemas.microsoft.com/office/drawing/2014/main" id="{2E84C8EB-5327-649E-A6E8-CD339923C17D}"/>
              </a:ext>
            </a:extLst>
          </p:cNvPr>
          <p:cNvSpPr txBox="1">
            <a:spLocks/>
          </p:cNvSpPr>
          <p:nvPr/>
        </p:nvSpPr>
        <p:spPr>
          <a:xfrm>
            <a:off x="296084" y="2299780"/>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where:</a:t>
            </a:r>
            <a:endParaRPr lang="en-GB" dirty="0">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87F31E8-CDCA-A0DA-8461-0CFC0118BD8A}"/>
                  </a:ext>
                </a:extLst>
              </p:cNvPr>
              <p:cNvSpPr txBox="1"/>
              <p:nvPr/>
            </p:nvSpPr>
            <p:spPr>
              <a:xfrm>
                <a:off x="328247" y="2691859"/>
                <a:ext cx="5820889" cy="5345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𝜙</m:t>
                          </m:r>
                          <m:r>
                            <a:rPr lang="en-US" b="0" i="1" smtClean="0">
                              <a:latin typeface="Cambria Math" panose="02040503050406030204" pitchFamily="18" charset="0"/>
                            </a:rPr>
                            <m:t>,</m:t>
                          </m:r>
                          <m:r>
                            <a:rPr lang="en-US" b="0" i="1" smtClean="0">
                              <a:latin typeface="Cambria Math" panose="02040503050406030204" pitchFamily="18" charset="0"/>
                            </a:rPr>
                            <m:t>𝜎</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𝜙</m:t>
                              </m:r>
                            </m:sub>
                          </m:sSub>
                        </m:num>
                        <m:den>
                          <m:r>
                            <a:rPr lang="en-US" b="0" i="1" smtClean="0">
                              <a:latin typeface="Cambria Math" panose="02040503050406030204" pitchFamily="18" charset="0"/>
                            </a:rPr>
                            <m:t>4</m:t>
                          </m:r>
                        </m:den>
                      </m:f>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𝜙</m:t>
                                      </m:r>
                                    </m:e>
                                  </m:d>
                                </m:e>
                                <m:sup>
                                  <m:r>
                                    <a:rPr lang="en-US" b="0" i="1" smtClean="0">
                                      <a:latin typeface="Cambria Math" panose="02040503050406030204" pitchFamily="18" charset="0"/>
                                    </a:rPr>
                                    <m:t>2</m:t>
                                  </m:r>
                                </m:sup>
                              </m:s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𝜂</m:t>
                                  </m:r>
                                </m:e>
                                <m:sub>
                                  <m:r>
                                    <a:rPr lang="en-US" b="0" i="1" smtClean="0">
                                      <a:latin typeface="Cambria Math" panose="02040503050406030204" pitchFamily="18" charset="0"/>
                                    </a:rPr>
                                    <m:t>𝜙</m:t>
                                  </m:r>
                                </m:sub>
                                <m:sup>
                                  <m:r>
                                    <a:rPr lang="en-US" b="0" i="1" smtClean="0">
                                      <a:latin typeface="Cambria Math" panose="02040503050406030204" pitchFamily="18" charset="0"/>
                                    </a:rPr>
                                    <m:t>2</m:t>
                                  </m:r>
                                </m:sup>
                              </m:sSubSup>
                            </m:e>
                          </m:d>
                        </m:e>
                        <m:sup>
                          <m:r>
                            <a:rPr lang="en-US" b="0" i="1" smtClean="0">
                              <a:latin typeface="Cambria Math" panose="02040503050406030204" pitchFamily="18" charset="0"/>
                            </a:rPr>
                            <m:t>2</m:t>
                          </m:r>
                        </m:sup>
                      </m:sSup>
                      <m:r>
                        <a:rPr lang="en-US" b="0" i="1" smtClean="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𝜆</m:t>
                              </m:r>
                            </m:e>
                            <m:sub>
                              <m:r>
                                <a:rPr lang="en-US" b="0" i="1" smtClean="0">
                                  <a:latin typeface="Cambria Math" panose="02040503050406030204" pitchFamily="18" charset="0"/>
                                </a:rPr>
                                <m:t>𝜎</m:t>
                              </m:r>
                            </m:sub>
                          </m:sSub>
                        </m:num>
                        <m:den>
                          <m:r>
                            <a:rPr lang="en-US" i="1">
                              <a:latin typeface="Cambria Math" panose="02040503050406030204" pitchFamily="18" charset="0"/>
                            </a:rPr>
                            <m:t>4</m:t>
                          </m:r>
                        </m:den>
                      </m:f>
                      <m:sSup>
                        <m:sSupPr>
                          <m:ctrlPr>
                            <a:rPr lang="en-US" i="1">
                              <a:latin typeface="Cambria Math" panose="02040503050406030204" pitchFamily="18" charset="0"/>
                            </a:rPr>
                          </m:ctrlPr>
                        </m:sSupPr>
                        <m:e>
                          <m:d>
                            <m:dPr>
                              <m:ctrlPr>
                                <a:rPr lang="en-US" i="1">
                                  <a:latin typeface="Cambria Math" panose="02040503050406030204" pitchFamily="18" charset="0"/>
                                </a:rPr>
                              </m:ctrlPr>
                            </m:dPr>
                            <m:e>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b="0" i="1" smtClean="0">
                                          <a:latin typeface="Cambria Math" panose="02040503050406030204" pitchFamily="18" charset="0"/>
                                        </a:rPr>
                                        <m:t>𝜎</m:t>
                                      </m:r>
                                    </m:e>
                                  </m:d>
                                </m:e>
                                <m:sup>
                                  <m:r>
                                    <a:rPr lang="en-US" i="1">
                                      <a:latin typeface="Cambria Math" panose="02040503050406030204" pitchFamily="18" charset="0"/>
                                    </a:rPr>
                                    <m:t>2</m:t>
                                  </m:r>
                                </m:sup>
                              </m:s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𝜂</m:t>
                                  </m:r>
                                </m:e>
                                <m:sub>
                                  <m:r>
                                    <a:rPr lang="en-US" b="0" i="1" smtClean="0">
                                      <a:latin typeface="Cambria Math" panose="02040503050406030204" pitchFamily="18" charset="0"/>
                                    </a:rPr>
                                    <m:t>𝜎</m:t>
                                  </m:r>
                                </m:sub>
                                <m:sup>
                                  <m:r>
                                    <a:rPr lang="en-US" i="1">
                                      <a:latin typeface="Cambria Math" panose="02040503050406030204" pitchFamily="18" charset="0"/>
                                    </a:rPr>
                                    <m:t>2</m:t>
                                  </m:r>
                                </m:sup>
                              </m:sSubSup>
                            </m:e>
                          </m:d>
                        </m:e>
                        <m:sup>
                          <m:r>
                            <a:rPr lang="en-US" i="1">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𝛽</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𝜙</m:t>
                              </m:r>
                            </m:e>
                          </m:d>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𝜎</m:t>
                              </m:r>
                            </m:e>
                          </m:d>
                        </m:e>
                        <m:sup>
                          <m:r>
                            <a:rPr lang="en-US" b="0" i="1" smtClean="0">
                              <a:latin typeface="Cambria Math" panose="02040503050406030204" pitchFamily="18" charset="0"/>
                            </a:rPr>
                            <m:t>2</m:t>
                          </m:r>
                        </m:sup>
                      </m:sSup>
                    </m:oMath>
                  </m:oMathPara>
                </a14:m>
                <a:endParaRPr lang="en-GB" dirty="0"/>
              </a:p>
            </p:txBody>
          </p:sp>
        </mc:Choice>
        <mc:Fallback xmlns="">
          <p:sp>
            <p:nvSpPr>
              <p:cNvPr id="14" name="TextBox 13">
                <a:extLst>
                  <a:ext uri="{FF2B5EF4-FFF2-40B4-BE49-F238E27FC236}">
                    <a16:creationId xmlns:a16="http://schemas.microsoft.com/office/drawing/2014/main" id="{D87F31E8-CDCA-A0DA-8461-0CFC0118BD8A}"/>
                  </a:ext>
                </a:extLst>
              </p:cNvPr>
              <p:cNvSpPr txBox="1">
                <a:spLocks noRot="1" noChangeAspect="1" noMove="1" noResize="1" noEditPoints="1" noAdjustHandles="1" noChangeArrowheads="1" noChangeShapeType="1" noTextEdit="1"/>
              </p:cNvSpPr>
              <p:nvPr/>
            </p:nvSpPr>
            <p:spPr>
              <a:xfrm>
                <a:off x="328247" y="2691859"/>
                <a:ext cx="5820889" cy="534570"/>
              </a:xfrm>
              <a:prstGeom prst="rect">
                <a:avLst/>
              </a:prstGeom>
              <a:blipFill>
                <a:blip r:embed="rId6"/>
                <a:stretch>
                  <a:fillRect/>
                </a:stretch>
              </a:blipFill>
            </p:spPr>
            <p:txBody>
              <a:bodyPr/>
              <a:lstStyle/>
              <a:p>
                <a:r>
                  <a:rPr lang="en-GB">
                    <a:noFill/>
                  </a:rPr>
                  <a:t> </a:t>
                </a:r>
              </a:p>
            </p:txBody>
          </p:sp>
        </mc:Fallback>
      </mc:AlternateContent>
      <p:pic>
        <p:nvPicPr>
          <p:cNvPr id="3" name="Picture 2" descr="A rainbow colored curved object&#10;&#10;Description automatically generated with medium confidence">
            <a:extLst>
              <a:ext uri="{FF2B5EF4-FFF2-40B4-BE49-F238E27FC236}">
                <a16:creationId xmlns:a16="http://schemas.microsoft.com/office/drawing/2014/main" id="{2D04F80E-99C0-6351-47D4-5721C556684E}"/>
              </a:ext>
            </a:extLst>
          </p:cNvPr>
          <p:cNvPicPr>
            <a:picLocks noChangeAspect="1"/>
          </p:cNvPicPr>
          <p:nvPr/>
        </p:nvPicPr>
        <p:blipFill rotWithShape="1">
          <a:blip r:embed="rId7"/>
          <a:srcRect r="54315"/>
          <a:stretch/>
        </p:blipFill>
        <p:spPr>
          <a:xfrm>
            <a:off x="6581280" y="992678"/>
            <a:ext cx="4592180" cy="3600000"/>
          </a:xfrm>
          <a:prstGeom prst="rect">
            <a:avLst/>
          </a:prstGeom>
        </p:spPr>
      </p:pic>
      <p:pic>
        <p:nvPicPr>
          <p:cNvPr id="5" name="Picture 4" descr="A rainbow colored curved object&#10;&#10;Description automatically generated with medium confidence">
            <a:extLst>
              <a:ext uri="{FF2B5EF4-FFF2-40B4-BE49-F238E27FC236}">
                <a16:creationId xmlns:a16="http://schemas.microsoft.com/office/drawing/2014/main" id="{5FFCCFA5-E85A-30C0-395D-DDEC31C0FB1A}"/>
              </a:ext>
            </a:extLst>
          </p:cNvPr>
          <p:cNvPicPr>
            <a:picLocks noChangeAspect="1"/>
          </p:cNvPicPr>
          <p:nvPr/>
        </p:nvPicPr>
        <p:blipFill rotWithShape="1">
          <a:blip r:embed="rId7"/>
          <a:srcRect l="92072"/>
          <a:stretch/>
        </p:blipFill>
        <p:spPr>
          <a:xfrm>
            <a:off x="11207138" y="992678"/>
            <a:ext cx="796932" cy="3600000"/>
          </a:xfrm>
          <a:prstGeom prst="rect">
            <a:avLst/>
          </a:prstGeom>
        </p:spPr>
      </p:pic>
      <p:sp>
        <p:nvSpPr>
          <p:cNvPr id="7" name="Rectangle 6">
            <a:extLst>
              <a:ext uri="{FF2B5EF4-FFF2-40B4-BE49-F238E27FC236}">
                <a16:creationId xmlns:a16="http://schemas.microsoft.com/office/drawing/2014/main" id="{B42F16BA-66AD-24C3-4CF6-EFBDB1199FDF}"/>
              </a:ext>
            </a:extLst>
          </p:cNvPr>
          <p:cNvSpPr/>
          <p:nvPr/>
        </p:nvSpPr>
        <p:spPr>
          <a:xfrm>
            <a:off x="11295888" y="4198270"/>
            <a:ext cx="207264" cy="15849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Rounded Corners 1">
            <a:extLst>
              <a:ext uri="{FF2B5EF4-FFF2-40B4-BE49-F238E27FC236}">
                <a16:creationId xmlns:a16="http://schemas.microsoft.com/office/drawing/2014/main" id="{915EADB2-06F0-23B4-0FFC-223913BE2F38}"/>
              </a:ext>
            </a:extLst>
          </p:cNvPr>
          <p:cNvSpPr/>
          <p:nvPr/>
        </p:nvSpPr>
        <p:spPr>
          <a:xfrm>
            <a:off x="7094506" y="4790711"/>
            <a:ext cx="4263717" cy="1111629"/>
          </a:xfrm>
          <a:prstGeom prst="roundRect">
            <a:avLst/>
          </a:prstGeom>
          <a:solidFill>
            <a:srgbClr val="1CADE4">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7ACE376-1DD2-F130-58D9-3BCD8779EAC3}"/>
                  </a:ext>
                </a:extLst>
              </p:cNvPr>
              <p:cNvSpPr txBox="1"/>
              <p:nvPr/>
            </p:nvSpPr>
            <p:spPr>
              <a:xfrm>
                <a:off x="3370076" y="4523923"/>
                <a:ext cx="938206" cy="301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𝜂</m:t>
                          </m:r>
                        </m:e>
                        <m:sub>
                          <m:r>
                            <a:rPr lang="en-US" b="0" i="1" smtClean="0">
                              <a:latin typeface="Cambria Math" panose="02040503050406030204" pitchFamily="18" charset="0"/>
                            </a:rPr>
                            <m:t>𝜙</m:t>
                          </m:r>
                        </m:sub>
                      </m:sSub>
                    </m:oMath>
                  </m:oMathPara>
                </a14:m>
                <a:endParaRPr lang="en-GB" dirty="0"/>
              </a:p>
            </p:txBody>
          </p:sp>
        </mc:Choice>
        <mc:Fallback xmlns="">
          <p:sp>
            <p:nvSpPr>
              <p:cNvPr id="4" name="TextBox 3">
                <a:extLst>
                  <a:ext uri="{FF2B5EF4-FFF2-40B4-BE49-F238E27FC236}">
                    <a16:creationId xmlns:a16="http://schemas.microsoft.com/office/drawing/2014/main" id="{47ACE376-1DD2-F130-58D9-3BCD8779EAC3}"/>
                  </a:ext>
                </a:extLst>
              </p:cNvPr>
              <p:cNvSpPr txBox="1">
                <a:spLocks noRot="1" noChangeAspect="1" noMove="1" noResize="1" noEditPoints="1" noAdjustHandles="1" noChangeArrowheads="1" noChangeShapeType="1" noTextEdit="1"/>
              </p:cNvSpPr>
              <p:nvPr/>
            </p:nvSpPr>
            <p:spPr>
              <a:xfrm>
                <a:off x="3370076" y="4523923"/>
                <a:ext cx="938206" cy="301749"/>
              </a:xfrm>
              <a:prstGeom prst="rect">
                <a:avLst/>
              </a:prstGeom>
              <a:blipFill>
                <a:blip r:embed="rId8"/>
                <a:stretch>
                  <a:fillRect l="-7792" r="-3247" b="-2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4AFDD8E-1985-BAAD-74A5-5E2880C3A4F7}"/>
                  </a:ext>
                </a:extLst>
              </p:cNvPr>
              <p:cNvSpPr txBox="1"/>
              <p:nvPr/>
            </p:nvSpPr>
            <p:spPr>
              <a:xfrm>
                <a:off x="3370076" y="5205302"/>
                <a:ext cx="80323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𝜙</m:t>
                      </m:r>
                      <m:r>
                        <a:rPr lang="en-US" b="0" i="1" smtClean="0">
                          <a:latin typeface="Cambria Math" panose="02040503050406030204" pitchFamily="18" charset="0"/>
                        </a:rPr>
                        <m:t>|=0</m:t>
                      </m:r>
                    </m:oMath>
                  </m:oMathPara>
                </a14:m>
                <a:endParaRPr lang="en-GB" dirty="0"/>
              </a:p>
            </p:txBody>
          </p:sp>
        </mc:Choice>
        <mc:Fallback xmlns="">
          <p:sp>
            <p:nvSpPr>
              <p:cNvPr id="11" name="TextBox 10">
                <a:extLst>
                  <a:ext uri="{FF2B5EF4-FFF2-40B4-BE49-F238E27FC236}">
                    <a16:creationId xmlns:a16="http://schemas.microsoft.com/office/drawing/2014/main" id="{44AFDD8E-1985-BAAD-74A5-5E2880C3A4F7}"/>
                  </a:ext>
                </a:extLst>
              </p:cNvPr>
              <p:cNvSpPr txBox="1">
                <a:spLocks noRot="1" noChangeAspect="1" noMove="1" noResize="1" noEditPoints="1" noAdjustHandles="1" noChangeArrowheads="1" noChangeShapeType="1" noTextEdit="1"/>
              </p:cNvSpPr>
              <p:nvPr/>
            </p:nvSpPr>
            <p:spPr>
              <a:xfrm>
                <a:off x="3370076" y="5205302"/>
                <a:ext cx="803233" cy="276999"/>
              </a:xfrm>
              <a:prstGeom prst="rect">
                <a:avLst/>
              </a:prstGeom>
              <a:blipFill>
                <a:blip r:embed="rId9"/>
                <a:stretch>
                  <a:fillRect l="-9091" t="-2222" r="-5303" b="-3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3763972-CE91-B61B-E5C2-86D98E6A4284}"/>
                  </a:ext>
                </a:extLst>
              </p:cNvPr>
              <p:cNvSpPr txBox="1"/>
              <p:nvPr/>
            </p:nvSpPr>
            <p:spPr>
              <a:xfrm>
                <a:off x="7246263" y="5427096"/>
                <a:ext cx="4111960" cy="3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GB" i="1" smtClean="0">
                              <a:latin typeface="Cambria Math" panose="02040503050406030204" pitchFamily="18" charset="0"/>
                            </a:rPr>
                            <m:t>ℐ</m:t>
                          </m:r>
                        </m:e>
                        <m:sub>
                          <m:r>
                            <a:rPr lang="en-US" b="0" i="1" smtClean="0">
                              <a:latin typeface="Cambria Math" panose="02040503050406030204" pitchFamily="18" charset="0"/>
                            </a:rPr>
                            <m:t>𝜇</m:t>
                          </m:r>
                        </m:sub>
                      </m:sSub>
                      <m:r>
                        <a:rPr lang="en-US" b="0" i="1" smtClean="0">
                          <a:latin typeface="Cambria Math" panose="02040503050406030204" pitchFamily="18" charset="0"/>
                        </a:rPr>
                        <m:t>=</m:t>
                      </m:r>
                      <m:r>
                        <a:rPr lang="en-US" b="0" i="1" smtClean="0">
                          <a:latin typeface="Cambria Math" panose="02040503050406030204" pitchFamily="18" charset="0"/>
                        </a:rPr>
                        <m:t>𝑖𝑒</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𝜎</m:t>
                              </m:r>
                            </m:e>
                            <m:sup>
                              <m:r>
                                <a:rPr lang="en-US" b="0" i="1" smtClean="0">
                                  <a:latin typeface="Cambria Math" panose="02040503050406030204" pitchFamily="18" charset="0"/>
                                </a:rPr>
                                <m:t>∗</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𝜇</m:t>
                              </m:r>
                            </m:sub>
                          </m:sSub>
                          <m:r>
                            <a:rPr lang="en-US" b="0" i="1" smtClean="0">
                              <a:latin typeface="Cambria Math" panose="02040503050406030204" pitchFamily="18" charset="0"/>
                            </a:rPr>
                            <m:t>𝜎</m:t>
                          </m:r>
                          <m:r>
                            <a:rPr lang="en-US" b="0" i="1" smtClean="0">
                              <a:latin typeface="Cambria Math" panose="02040503050406030204" pitchFamily="18" charset="0"/>
                            </a:rPr>
                            <m:t>−</m:t>
                          </m:r>
                          <m:r>
                            <a:rPr lang="en-US" b="0" i="1" smtClean="0">
                              <a:latin typeface="Cambria Math" panose="02040503050406030204" pitchFamily="18" charset="0"/>
                            </a:rPr>
                            <m:t>𝜎</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𝐷</m:t>
                              </m:r>
                            </m:e>
                            <m:sub>
                              <m:r>
                                <a:rPr lang="en-US" b="0" i="1" smtClean="0">
                                  <a:latin typeface="Cambria Math" panose="02040503050406030204" pitchFamily="18" charset="0"/>
                                </a:rPr>
                                <m:t>𝜇</m:t>
                              </m:r>
                            </m:sub>
                            <m:sup>
                              <m:r>
                                <a:rPr lang="en-US" b="0" i="1" smtClean="0">
                                  <a:latin typeface="Cambria Math" panose="02040503050406030204" pitchFamily="18" charset="0"/>
                                </a:rPr>
                                <m:t>∗</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𝜎</m:t>
                              </m:r>
                            </m:e>
                            <m:sup>
                              <m:r>
                                <a:rPr lang="en-US" b="0" i="1" smtClean="0">
                                  <a:latin typeface="Cambria Math" panose="02040503050406030204" pitchFamily="18" charset="0"/>
                                </a:rPr>
                                <m:t>∗</m:t>
                              </m:r>
                            </m:sup>
                          </m:sSup>
                        </m:e>
                      </m:d>
                      <m:r>
                        <a:rPr lang="en-US" b="0" i="1" smtClean="0">
                          <a:latin typeface="Cambria Math" panose="02040503050406030204" pitchFamily="18" charset="0"/>
                        </a:rPr>
                        <m:t>=2</m:t>
                      </m:r>
                      <m:r>
                        <a:rPr lang="en-US" b="0" i="1" smtClean="0">
                          <a:latin typeface="Cambria Math" panose="02040503050406030204" pitchFamily="18" charset="0"/>
                        </a:rPr>
                        <m:t>𝑒</m:t>
                      </m:r>
                      <m:sSup>
                        <m:sSupPr>
                          <m:ctrlPr>
                            <a:rPr lang="en-US" b="0" i="1" smtClean="0">
                              <a:latin typeface="Cambria Math" panose="02040503050406030204" pitchFamily="18" charset="0"/>
                            </a:rPr>
                          </m:ctrlPr>
                        </m:sSupPr>
                        <m:e>
                          <m:r>
                            <a:rPr lang="en-US" b="0" i="1" smtClean="0">
                              <a:latin typeface="Cambria Math" panose="02040503050406030204" pitchFamily="18" charset="0"/>
                            </a:rPr>
                            <m:t>ℑ</m:t>
                          </m:r>
                          <m:r>
                            <a:rPr lang="en-US" b="0" i="1" smtClean="0">
                              <a:latin typeface="Cambria Math" panose="02040503050406030204" pitchFamily="18" charset="0"/>
                            </a:rPr>
                            <m:t>(</m:t>
                          </m:r>
                          <m:r>
                            <a:rPr lang="en-US" b="0" i="1" smtClean="0">
                              <a:latin typeface="Cambria Math" panose="02040503050406030204" pitchFamily="18" charset="0"/>
                            </a:rPr>
                            <m:t>𝜎</m:t>
                          </m:r>
                        </m:e>
                        <m:sup>
                          <m:r>
                            <a:rPr lang="en-US" b="0" i="1" smtClean="0">
                              <a:latin typeface="Cambria Math" panose="02040503050406030204" pitchFamily="18" charset="0"/>
                            </a:rPr>
                            <m:t>∗</m:t>
                          </m:r>
                        </m:sup>
                      </m:sSup>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𝜇</m:t>
                          </m:r>
                        </m:sub>
                      </m:sSub>
                      <m:r>
                        <a:rPr lang="en-US" b="0" i="1" smtClean="0">
                          <a:latin typeface="Cambria Math" panose="02040503050406030204" pitchFamily="18" charset="0"/>
                        </a:rPr>
                        <m:t>𝜎</m:t>
                      </m:r>
                      <m:r>
                        <a:rPr lang="en-US" b="0" i="1" smtClean="0">
                          <a:latin typeface="Cambria Math" panose="02040503050406030204" pitchFamily="18" charset="0"/>
                        </a:rPr>
                        <m:t>)</m:t>
                      </m:r>
                    </m:oMath>
                  </m:oMathPara>
                </a14:m>
                <a:endParaRPr lang="en-GB" dirty="0"/>
              </a:p>
            </p:txBody>
          </p:sp>
        </mc:Choice>
        <mc:Fallback xmlns="">
          <p:sp>
            <p:nvSpPr>
              <p:cNvPr id="12" name="TextBox 11">
                <a:extLst>
                  <a:ext uri="{FF2B5EF4-FFF2-40B4-BE49-F238E27FC236}">
                    <a16:creationId xmlns:a16="http://schemas.microsoft.com/office/drawing/2014/main" id="{A3763972-CE91-B61B-E5C2-86D98E6A4284}"/>
                  </a:ext>
                </a:extLst>
              </p:cNvPr>
              <p:cNvSpPr txBox="1">
                <a:spLocks noRot="1" noChangeAspect="1" noMove="1" noResize="1" noEditPoints="1" noAdjustHandles="1" noChangeArrowheads="1" noChangeShapeType="1" noTextEdit="1"/>
              </p:cNvSpPr>
              <p:nvPr/>
            </p:nvSpPr>
            <p:spPr>
              <a:xfrm>
                <a:off x="7246263" y="5427096"/>
                <a:ext cx="4111960" cy="319062"/>
              </a:xfrm>
              <a:prstGeom prst="rect">
                <a:avLst/>
              </a:prstGeom>
              <a:blipFill>
                <a:blip r:embed="rId10"/>
                <a:stretch>
                  <a:fillRect l="-148" r="-890" b="-226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Content Placeholder 18">
                <a:extLst>
                  <a:ext uri="{FF2B5EF4-FFF2-40B4-BE49-F238E27FC236}">
                    <a16:creationId xmlns:a16="http://schemas.microsoft.com/office/drawing/2014/main" id="{D96045E6-23FD-39CC-BA48-910ACDAA91B2}"/>
                  </a:ext>
                </a:extLst>
              </p:cNvPr>
              <p:cNvSpPr txBox="1">
                <a:spLocks/>
              </p:cNvSpPr>
              <p:nvPr/>
            </p:nvSpPr>
            <p:spPr>
              <a:xfrm>
                <a:off x="7322954" y="4843879"/>
                <a:ext cx="3912841" cy="530050"/>
              </a:xfrm>
              <a:prstGeom prst="rect">
                <a:avLst/>
              </a:prstGeom>
            </p:spPr>
            <p:txBody>
              <a:bodyPr vert="horz" lIns="45720" tIns="45720" rIns="4572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14:m>
                  <m:oMath xmlns:m="http://schemas.openxmlformats.org/officeDocument/2006/math">
                    <m:r>
                      <a:rPr lang="en-US" b="0" i="1" dirty="0" smtClean="0">
                        <a:latin typeface="Cambria Math" panose="02040503050406030204" pitchFamily="18" charset="0"/>
                        <a:ea typeface="Calibri" panose="020F0502020204030204" pitchFamily="34" charset="0"/>
                        <a:cs typeface="Calibri" panose="020F0502020204030204" pitchFamily="34" charset="0"/>
                      </a:rPr>
                      <m:t>𝜎</m:t>
                    </m:r>
                  </m:oMath>
                </a14:m>
                <a:r>
                  <a:rPr lang="en-GB" dirty="0">
                    <a:latin typeface="Calibri" panose="020F0502020204030204" pitchFamily="34" charset="0"/>
                    <a:ea typeface="Calibri" panose="020F0502020204030204" pitchFamily="34" charset="0"/>
                    <a:cs typeface="Calibri" panose="020F0502020204030204" pitchFamily="34" charset="0"/>
                  </a:rPr>
                  <a:t> can </a:t>
                </a:r>
                <a:r>
                  <a:rPr lang="en-GB" b="1" dirty="0">
                    <a:latin typeface="Calibri" panose="020F0502020204030204" pitchFamily="34" charset="0"/>
                    <a:ea typeface="Calibri" panose="020F0502020204030204" pitchFamily="34" charset="0"/>
                    <a:cs typeface="Calibri" panose="020F0502020204030204" pitchFamily="34" charset="0"/>
                  </a:rPr>
                  <a:t>condensate</a:t>
                </a:r>
                <a:r>
                  <a:rPr lang="en-GB" dirty="0">
                    <a:latin typeface="Calibri" panose="020F0502020204030204" pitchFamily="34" charset="0"/>
                    <a:ea typeface="Calibri" panose="020F0502020204030204" pitchFamily="34" charset="0"/>
                    <a:cs typeface="Calibri" panose="020F0502020204030204" pitchFamily="34" charset="0"/>
                  </a:rPr>
                  <a:t> on the string</a:t>
                </a:r>
              </a:p>
            </p:txBody>
          </p:sp>
        </mc:Choice>
        <mc:Fallback xmlns="">
          <p:sp>
            <p:nvSpPr>
              <p:cNvPr id="15" name="Content Placeholder 18">
                <a:extLst>
                  <a:ext uri="{FF2B5EF4-FFF2-40B4-BE49-F238E27FC236}">
                    <a16:creationId xmlns:a16="http://schemas.microsoft.com/office/drawing/2014/main" id="{D96045E6-23FD-39CC-BA48-910ACDAA91B2}"/>
                  </a:ext>
                </a:extLst>
              </p:cNvPr>
              <p:cNvSpPr txBox="1">
                <a:spLocks noRot="1" noChangeAspect="1" noMove="1" noResize="1" noEditPoints="1" noAdjustHandles="1" noChangeArrowheads="1" noChangeShapeType="1" noTextEdit="1"/>
              </p:cNvSpPr>
              <p:nvPr/>
            </p:nvSpPr>
            <p:spPr>
              <a:xfrm>
                <a:off x="7322954" y="4843879"/>
                <a:ext cx="3912841" cy="530050"/>
              </a:xfrm>
              <a:prstGeom prst="rect">
                <a:avLst/>
              </a:prstGeom>
              <a:blipFill>
                <a:blip r:embed="rId11"/>
                <a:stretch>
                  <a:fillRect l="-3115" t="-3448" b="-10345"/>
                </a:stretch>
              </a:blipFill>
            </p:spPr>
            <p:txBody>
              <a:bodyPr/>
              <a:lstStyle/>
              <a:p>
                <a:r>
                  <a:rPr lang="en-GB">
                    <a:noFill/>
                  </a:rPr>
                  <a:t> </a:t>
                </a:r>
              </a:p>
            </p:txBody>
          </p:sp>
        </mc:Fallback>
      </mc:AlternateContent>
      <p:cxnSp>
        <p:nvCxnSpPr>
          <p:cNvPr id="16" name="Straight Arrow Connector 15">
            <a:extLst>
              <a:ext uri="{FF2B5EF4-FFF2-40B4-BE49-F238E27FC236}">
                <a16:creationId xmlns:a16="http://schemas.microsoft.com/office/drawing/2014/main" id="{D74D3E19-AF8F-4D19-A814-0599E01B3D4B}"/>
              </a:ext>
            </a:extLst>
          </p:cNvPr>
          <p:cNvCxnSpPr>
            <a:cxnSpLocks/>
            <a:stCxn id="11" idx="3"/>
            <a:endCxn id="2" idx="1"/>
          </p:cNvCxnSpPr>
          <p:nvPr/>
        </p:nvCxnSpPr>
        <p:spPr>
          <a:xfrm>
            <a:off x="4173309" y="5343802"/>
            <a:ext cx="2921197" cy="2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Content Placeholder 18">
                <a:extLst>
                  <a:ext uri="{FF2B5EF4-FFF2-40B4-BE49-F238E27FC236}">
                    <a16:creationId xmlns:a16="http://schemas.microsoft.com/office/drawing/2014/main" id="{74844289-4E28-26E9-4BC2-AD8F79F83585}"/>
                  </a:ext>
                </a:extLst>
              </p:cNvPr>
              <p:cNvSpPr txBox="1">
                <a:spLocks/>
              </p:cNvSpPr>
              <p:nvPr/>
            </p:nvSpPr>
            <p:spPr>
              <a:xfrm>
                <a:off x="328247" y="3745944"/>
                <a:ext cx="5400000" cy="530050"/>
              </a:xfrm>
              <a:prstGeom prst="rect">
                <a:avLst/>
              </a:prstGeom>
            </p:spPr>
            <p:txBody>
              <a:bodyPr vert="horz" lIns="45720" tIns="45720" rIns="4572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with a broken symmetry in </a:t>
                </a:r>
                <a14:m>
                  <m:oMath xmlns:m="http://schemas.openxmlformats.org/officeDocument/2006/math">
                    <m:r>
                      <a:rPr lang="en-US" b="0" i="1" smtClean="0">
                        <a:latin typeface="Cambria Math" panose="02040503050406030204" pitchFamily="18" charset="0"/>
                        <a:ea typeface="Calibri" panose="020F0502020204030204" pitchFamily="34" charset="0"/>
                        <a:cs typeface="Calibri" panose="020F0502020204030204" pitchFamily="34" charset="0"/>
                      </a:rPr>
                      <m:t>𝜙</m:t>
                    </m:r>
                  </m:oMath>
                </a14:m>
                <a:r>
                  <a:rPr lang="en-GB" dirty="0">
                    <a:latin typeface="Calibri" panose="020F0502020204030204" pitchFamily="34" charset="0"/>
                    <a:ea typeface="Calibri" panose="020F0502020204030204" pitchFamily="34" charset="0"/>
                    <a:cs typeface="Calibri" panose="020F0502020204030204" pitchFamily="34" charset="0"/>
                  </a:rPr>
                  <a:t>:</a:t>
                </a:r>
              </a:p>
              <a:p>
                <a:pPr marL="310896" lvl="2" indent="0" algn="just">
                  <a:buNone/>
                </a:pPr>
                <a:endParaRPr lang="en-GB" sz="2000" dirty="0">
                  <a:latin typeface="Calibri" panose="020F0502020204030204" pitchFamily="34" charset="0"/>
                  <a:ea typeface="Calibri" panose="020F0502020204030204" pitchFamily="34" charset="0"/>
                  <a:cs typeface="Calibri" panose="020F0502020204030204" pitchFamily="34" charset="0"/>
                </a:endParaRPr>
              </a:p>
              <a:p>
                <a:pPr lvl="2" algn="just"/>
                <a:r>
                  <a:rPr lang="en-GB" sz="2000" dirty="0">
                    <a:latin typeface="Calibri" panose="020F0502020204030204" pitchFamily="34" charset="0"/>
                    <a:ea typeface="Calibri" panose="020F0502020204030204" pitchFamily="34" charset="0"/>
                    <a:cs typeface="Calibri" panose="020F0502020204030204" pitchFamily="34" charset="0"/>
                  </a:rPr>
                  <a:t>Outside the string</a:t>
                </a:r>
              </a:p>
              <a:p>
                <a:pPr lvl="2" algn="just"/>
                <a:endParaRPr lang="en-GB" sz="2000" dirty="0">
                  <a:latin typeface="Calibri" panose="020F0502020204030204" pitchFamily="34" charset="0"/>
                  <a:ea typeface="Calibri" panose="020F0502020204030204" pitchFamily="34" charset="0"/>
                  <a:cs typeface="Calibri" panose="020F0502020204030204" pitchFamily="34" charset="0"/>
                </a:endParaRPr>
              </a:p>
              <a:p>
                <a:pPr lvl="2" algn="just"/>
                <a:r>
                  <a:rPr lang="en-GB" sz="2000" dirty="0">
                    <a:latin typeface="Calibri" panose="020F0502020204030204" pitchFamily="34" charset="0"/>
                    <a:ea typeface="Calibri" panose="020F0502020204030204" pitchFamily="34" charset="0"/>
                    <a:cs typeface="Calibri" panose="020F0502020204030204" pitchFamily="34" charset="0"/>
                  </a:rPr>
                  <a:t>Inside the string</a:t>
                </a:r>
              </a:p>
            </p:txBody>
          </p:sp>
        </mc:Choice>
        <mc:Fallback xmlns="">
          <p:sp>
            <p:nvSpPr>
              <p:cNvPr id="17" name="Content Placeholder 18">
                <a:extLst>
                  <a:ext uri="{FF2B5EF4-FFF2-40B4-BE49-F238E27FC236}">
                    <a16:creationId xmlns:a16="http://schemas.microsoft.com/office/drawing/2014/main" id="{74844289-4E28-26E9-4BC2-AD8F79F83585}"/>
                  </a:ext>
                </a:extLst>
              </p:cNvPr>
              <p:cNvSpPr txBox="1">
                <a:spLocks noRot="1" noChangeAspect="1" noMove="1" noResize="1" noEditPoints="1" noAdjustHandles="1" noChangeArrowheads="1" noChangeShapeType="1" noTextEdit="1"/>
              </p:cNvSpPr>
              <p:nvPr/>
            </p:nvSpPr>
            <p:spPr>
              <a:xfrm>
                <a:off x="328247" y="3745944"/>
                <a:ext cx="5400000" cy="530050"/>
              </a:xfrm>
              <a:prstGeom prst="rect">
                <a:avLst/>
              </a:prstGeom>
              <a:blipFill>
                <a:blip r:embed="rId12"/>
                <a:stretch>
                  <a:fillRect l="-677" t="-12644" b="-254023"/>
                </a:stretch>
              </a:blipFill>
            </p:spPr>
            <p:txBody>
              <a:bodyPr/>
              <a:lstStyle/>
              <a:p>
                <a:r>
                  <a:rPr lang="en-GB">
                    <a:noFill/>
                  </a:rPr>
                  <a:t> </a:t>
                </a:r>
              </a:p>
            </p:txBody>
          </p:sp>
        </mc:Fallback>
      </mc:AlternateContent>
      <p:sp>
        <p:nvSpPr>
          <p:cNvPr id="18" name="Slide Number Placeholder 1">
            <a:extLst>
              <a:ext uri="{FF2B5EF4-FFF2-40B4-BE49-F238E27FC236}">
                <a16:creationId xmlns:a16="http://schemas.microsoft.com/office/drawing/2014/main" id="{91023B5A-95E9-2FB9-E2AE-F0D4784D352B}"/>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6</a:t>
            </a:fld>
            <a:endParaRPr lang="en-US" dirty="0"/>
          </a:p>
        </p:txBody>
      </p:sp>
    </p:spTree>
    <p:extLst>
      <p:ext uri="{BB962C8B-B14F-4D97-AF65-F5344CB8AC3E}">
        <p14:creationId xmlns:p14="http://schemas.microsoft.com/office/powerpoint/2010/main" val="414042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1" grpId="0"/>
      <p:bldP spid="12"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5761535-DC19-2A02-94A4-6E75EAF0B573}"/>
              </a:ext>
            </a:extLst>
          </p:cNvPr>
          <p:cNvSpPr/>
          <p:nvPr/>
        </p:nvSpPr>
        <p:spPr>
          <a:xfrm>
            <a:off x="5878122" y="3830320"/>
            <a:ext cx="2751193" cy="1855103"/>
          </a:xfrm>
          <a:prstGeom prst="roundRect">
            <a:avLst>
              <a:gd name="adj" fmla="val 10513"/>
            </a:avLst>
          </a:prstGeom>
          <a:solidFill>
            <a:srgbClr val="1CADE4">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FF32488-564E-987E-39B0-51ED9179D5A4}"/>
                  </a:ext>
                </a:extLst>
              </p:cNvPr>
              <p:cNvSpPr txBox="1"/>
              <p:nvPr/>
            </p:nvSpPr>
            <p:spPr>
              <a:xfrm>
                <a:off x="5873040" y="4918583"/>
                <a:ext cx="2663678"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e>
                      </m:d>
                    </m:oMath>
                  </m:oMathPara>
                </a14:m>
                <a:endParaRPr lang="en-GB" dirty="0"/>
              </a:p>
            </p:txBody>
          </p:sp>
        </mc:Choice>
        <mc:Fallback xmlns="">
          <p:sp>
            <p:nvSpPr>
              <p:cNvPr id="15" name="TextBox 14">
                <a:extLst>
                  <a:ext uri="{FF2B5EF4-FFF2-40B4-BE49-F238E27FC236}">
                    <a16:creationId xmlns:a16="http://schemas.microsoft.com/office/drawing/2014/main" id="{FFF32488-564E-987E-39B0-51ED9179D5A4}"/>
                  </a:ext>
                </a:extLst>
              </p:cNvPr>
              <p:cNvSpPr txBox="1">
                <a:spLocks noRot="1" noChangeAspect="1" noMove="1" noResize="1" noEditPoints="1" noAdjustHandles="1" noChangeArrowheads="1" noChangeShapeType="1" noTextEdit="1"/>
              </p:cNvSpPr>
              <p:nvPr/>
            </p:nvSpPr>
            <p:spPr>
              <a:xfrm>
                <a:off x="5873040" y="4918583"/>
                <a:ext cx="2663678" cy="622350"/>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97FD246-68FB-0D20-04CC-ED1002AE0739}"/>
                  </a:ext>
                </a:extLst>
              </p:cNvPr>
              <p:cNvSpPr txBox="1"/>
              <p:nvPr/>
            </p:nvSpPr>
            <p:spPr>
              <a:xfrm>
                <a:off x="465889" y="2796068"/>
                <a:ext cx="3211585"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1" i="0" smtClean="0">
                              <a:latin typeface="Cambria Math" panose="02040503050406030204" pitchFamily="18" charset="0"/>
                            </a:rPr>
                            <m:t>𝐱</m:t>
                          </m:r>
                        </m:e>
                      </m:acc>
                      <m:r>
                        <a:rPr lang="en-US" b="0" i="1" smtClean="0">
                          <a:latin typeface="Cambria Math" panose="02040503050406030204" pitchFamily="18" charset="0"/>
                        </a:rPr>
                        <m:t>+</m:t>
                      </m:r>
                      <m:r>
                        <a:rPr lang="en-US" i="1">
                          <a:latin typeface="Cambria Math" panose="02040503050406030204" pitchFamily="18" charset="0"/>
                        </a:rPr>
                        <m:t>2</m:t>
                      </m:r>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panose="02040503050406030204" pitchFamily="18" charset="0"/>
                                </a:rPr>
                                <m:t>𝑎</m:t>
                              </m:r>
                            </m:e>
                          </m:acc>
                        </m:num>
                        <m:den>
                          <m:r>
                            <a:rPr lang="en-US" i="1">
                              <a:latin typeface="Cambria Math" panose="02040503050406030204" pitchFamily="18" charset="0"/>
                            </a:rPr>
                            <m:t>𝑎</m:t>
                          </m:r>
                        </m:den>
                      </m:f>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b="1" i="0">
                                      <a:latin typeface="Cambria Math" panose="02040503050406030204" pitchFamily="18" charset="0"/>
                                    </a:rPr>
                                    <m:t>𝐱</m:t>
                                  </m:r>
                                </m:e>
                              </m:acc>
                            </m:e>
                            <m:sup>
                              <m:r>
                                <a:rPr lang="en-US" i="1">
                                  <a:latin typeface="Cambria Math" panose="02040503050406030204" pitchFamily="18" charset="0"/>
                                </a:rPr>
                                <m:t>2</m:t>
                              </m:r>
                            </m:sup>
                          </m:sSup>
                        </m:e>
                      </m:d>
                      <m:acc>
                        <m:accPr>
                          <m:chr m:val="̇"/>
                          <m:ctrlPr>
                            <a:rPr lang="en-US" i="1">
                              <a:latin typeface="Cambria Math" panose="02040503050406030204" pitchFamily="18" charset="0"/>
                            </a:rPr>
                          </m:ctrlPr>
                        </m:accPr>
                        <m:e>
                          <m:r>
                            <a:rPr lang="en-US" b="1" i="0">
                              <a:latin typeface="Cambria Math" panose="02040503050406030204" pitchFamily="18" charset="0"/>
                            </a:rPr>
                            <m:t>𝐱</m:t>
                          </m:r>
                        </m:e>
                      </m:acc>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𝜀</m:t>
                          </m:r>
                        </m:den>
                      </m:f>
                      <m:sSub>
                        <m:sSubPr>
                          <m:ctrlPr>
                            <a:rPr lang="en-US" i="1">
                              <a:latin typeface="Cambria Math" panose="02040503050406030204" pitchFamily="18" charset="0"/>
                            </a:rPr>
                          </m:ctrlPr>
                        </m:sSubPr>
                        <m:e>
                          <m:r>
                            <a:rPr lang="en-US" i="1">
                              <a:latin typeface="Cambria Math" panose="02040503050406030204" pitchFamily="18" charset="0"/>
                            </a:rPr>
                            <m:t>𝜕</m:t>
                          </m:r>
                        </m:e>
                        <m:sub>
                          <m:r>
                            <a:rPr lang="en-US" i="1">
                              <a:latin typeface="Cambria Math" panose="02040503050406030204" pitchFamily="18" charset="0"/>
                            </a:rPr>
                            <m:t>𝜎</m:t>
                          </m:r>
                        </m:sub>
                      </m:sSub>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𝜀</m:t>
                              </m:r>
                            </m:den>
                          </m:f>
                          <m:sSup>
                            <m:sSupPr>
                              <m:ctrlPr>
                                <a:rPr lang="en-US" i="1">
                                  <a:latin typeface="Cambria Math" panose="02040503050406030204" pitchFamily="18" charset="0"/>
                                </a:rPr>
                              </m:ctrlPr>
                            </m:sSupPr>
                            <m:e>
                              <m:r>
                                <a:rPr lang="en-US" b="1" i="0">
                                  <a:latin typeface="Cambria Math" panose="02040503050406030204" pitchFamily="18" charset="0"/>
                                </a:rPr>
                                <m:t>𝐱</m:t>
                              </m:r>
                            </m:e>
                            <m:sup>
                              <m:r>
                                <a:rPr lang="en-US" i="1">
                                  <a:latin typeface="Cambria Math" panose="02040503050406030204" pitchFamily="18" charset="0"/>
                                </a:rPr>
                                <m:t>′</m:t>
                              </m:r>
                            </m:sup>
                          </m:sSup>
                        </m:e>
                      </m:d>
                    </m:oMath>
                  </m:oMathPara>
                </a14:m>
                <a:endParaRPr lang="en-GB" dirty="0"/>
              </a:p>
            </p:txBody>
          </p:sp>
        </mc:Choice>
        <mc:Fallback xmlns="">
          <p:sp>
            <p:nvSpPr>
              <p:cNvPr id="24" name="TextBox 23">
                <a:extLst>
                  <a:ext uri="{FF2B5EF4-FFF2-40B4-BE49-F238E27FC236}">
                    <a16:creationId xmlns:a16="http://schemas.microsoft.com/office/drawing/2014/main" id="{497FD246-68FB-0D20-04CC-ED1002AE0739}"/>
                  </a:ext>
                </a:extLst>
              </p:cNvPr>
              <p:cNvSpPr txBox="1">
                <a:spLocks noRot="1" noChangeAspect="1" noMove="1" noResize="1" noEditPoints="1" noAdjustHandles="1" noChangeArrowheads="1" noChangeShapeType="1" noTextEdit="1"/>
              </p:cNvSpPr>
              <p:nvPr/>
            </p:nvSpPr>
            <p:spPr>
              <a:xfrm>
                <a:off x="465889" y="2796068"/>
                <a:ext cx="3211585" cy="622350"/>
              </a:xfrm>
              <a:prstGeom prst="rect">
                <a:avLst/>
              </a:prstGeom>
              <a:blipFill>
                <a:blip r:embed="rId6"/>
                <a:stretch>
                  <a:fillRect/>
                </a:stretch>
              </a:blipFill>
            </p:spPr>
            <p:txBody>
              <a:bodyPr/>
              <a:lstStyle/>
              <a:p>
                <a:r>
                  <a:rPr lang="en-GB">
                    <a:noFill/>
                  </a:rPr>
                  <a:t> </a:t>
                </a:r>
              </a:p>
            </p:txBody>
          </p:sp>
        </mc:Fallback>
      </mc:AlternateContent>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a:t>Strings evolution</a:t>
            </a:r>
            <a:endParaRPr lang="en-GB"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30FCCD-F297-7418-9ECD-2071C031E988}"/>
                  </a:ext>
                </a:extLst>
              </p:cNvPr>
              <p:cNvSpPr txBox="1"/>
              <p:nvPr/>
            </p:nvSpPr>
            <p:spPr>
              <a:xfrm>
                <a:off x="407846" y="1576172"/>
                <a:ext cx="3843360"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m:t>
                      </m:r>
                      <m:r>
                        <a:rPr lang="en-US" b="0" i="1" smtClean="0">
                          <a:latin typeface="Cambria Math" panose="02040503050406030204" pitchFamily="18" charset="0"/>
                        </a:rPr>
                        <m:t>=</m:t>
                      </m:r>
                      <m:nary>
                        <m:naryPr>
                          <m:subHide m:val="on"/>
                          <m:supHide m:val="on"/>
                          <m:ctrlPr>
                            <a:rPr lang="en-US" b="0" i="1" smtClean="0">
                              <a:latin typeface="Cambria Math" panose="02040503050406030204" pitchFamily="18" charset="0"/>
                            </a:rPr>
                          </m:ctrlPr>
                        </m:naryPr>
                        <m:sub/>
                        <m:sup/>
                        <m:e>
                          <m:r>
                            <a:rPr lang="en-US" i="1">
                              <a:latin typeface="Cambria Math" panose="02040503050406030204" pitchFamily="18" charset="0"/>
                            </a:rPr>
                            <m:t>ℒ</m:t>
                          </m:r>
                          <m:rad>
                            <m:radPr>
                              <m:degHide m:val="on"/>
                              <m:ctrlPr>
                                <a:rPr lang="en-US" i="1">
                                  <a:latin typeface="Cambria Math" panose="02040503050406030204" pitchFamily="18" charset="0"/>
                                </a:rPr>
                              </m:ctrlPr>
                            </m:radPr>
                            <m:deg/>
                            <m:e>
                              <m:r>
                                <a:rPr lang="en-US" i="1">
                                  <a:latin typeface="Cambria Math" panose="02040503050406030204" pitchFamily="18" charset="0"/>
                                </a:rPr>
                                <m:t>−</m:t>
                              </m:r>
                              <m:r>
                                <a:rPr lang="en-US" i="1">
                                  <a:latin typeface="Cambria Math" panose="02040503050406030204" pitchFamily="18" charset="0"/>
                                </a:rPr>
                                <m:t>𝛾</m:t>
                              </m:r>
                            </m:e>
                          </m:ra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𝜎</m:t>
                              </m:r>
                            </m:e>
                            <m:sup>
                              <m:r>
                                <a:rPr lang="en-US" i="1">
                                  <a:latin typeface="Cambria Math" panose="02040503050406030204" pitchFamily="18" charset="0"/>
                                </a:rPr>
                                <m:t>2</m:t>
                              </m:r>
                            </m:sup>
                          </m:sSup>
                        </m:e>
                      </m:nary>
                      <m:r>
                        <a:rPr lang="en-US" i="1">
                          <a:latin typeface="Cambria Math" panose="02040503050406030204" pitchFamily="18" charset="0"/>
                        </a:rPr>
                        <m:t>≈</m:t>
                      </m:r>
                      <m:r>
                        <a:rPr lang="en-US" b="0" i="1" smtClean="0">
                          <a:latin typeface="Cambria Math" panose="02040503050406030204" pitchFamily="18" charset="0"/>
                        </a:rPr>
                        <m:t>−</m:t>
                      </m:r>
                      <m:r>
                        <a:rPr lang="en-US" i="1">
                          <a:latin typeface="Cambria Math" panose="02040503050406030204" pitchFamily="18" charset="0"/>
                        </a:rPr>
                        <m:t>𝜇</m:t>
                      </m:r>
                      <m:nary>
                        <m:naryPr>
                          <m:subHide m:val="on"/>
                          <m:supHide m:val="on"/>
                          <m:ctrlPr>
                            <a:rPr lang="en-US" i="1">
                              <a:latin typeface="Cambria Math" panose="02040503050406030204" pitchFamily="18" charset="0"/>
                            </a:rPr>
                          </m:ctrlPr>
                        </m:naryPr>
                        <m:sub/>
                        <m:sup/>
                        <m:e>
                          <m:rad>
                            <m:radPr>
                              <m:degHide m:val="on"/>
                              <m:ctrlPr>
                                <a:rPr lang="en-US" i="1">
                                  <a:latin typeface="Cambria Math" panose="02040503050406030204" pitchFamily="18" charset="0"/>
                                </a:rPr>
                              </m:ctrlPr>
                            </m:radPr>
                            <m:deg/>
                            <m:e>
                              <m:r>
                                <a:rPr lang="en-US" i="1">
                                  <a:latin typeface="Cambria Math" panose="02040503050406030204" pitchFamily="18" charset="0"/>
                                </a:rPr>
                                <m:t>−</m:t>
                              </m:r>
                              <m:r>
                                <a:rPr lang="en-US" i="1">
                                  <a:latin typeface="Cambria Math" panose="02040503050406030204" pitchFamily="18" charset="0"/>
                                </a:rPr>
                                <m:t>𝛾</m:t>
                              </m:r>
                            </m:e>
                          </m:rad>
                          <m:r>
                            <a:rPr lang="en-US" i="1">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0</m:t>
                              </m:r>
                            </m:sub>
                          </m:sSub>
                        </m:e>
                      </m:nary>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1</m:t>
                          </m:r>
                        </m:sub>
                      </m:sSub>
                    </m:oMath>
                  </m:oMathPara>
                </a14:m>
                <a:endParaRPr lang="en-GB" dirty="0"/>
              </a:p>
            </p:txBody>
          </p:sp>
        </mc:Choice>
        <mc:Fallback xmlns="">
          <p:sp>
            <p:nvSpPr>
              <p:cNvPr id="10" name="TextBox 9">
                <a:extLst>
                  <a:ext uri="{FF2B5EF4-FFF2-40B4-BE49-F238E27FC236}">
                    <a16:creationId xmlns:a16="http://schemas.microsoft.com/office/drawing/2014/main" id="{6B30FCCD-F297-7418-9ECD-2071C031E988}"/>
                  </a:ext>
                </a:extLst>
              </p:cNvPr>
              <p:cNvSpPr txBox="1">
                <a:spLocks noRot="1" noChangeAspect="1" noMove="1" noResize="1" noEditPoints="1" noAdjustHandles="1" noChangeArrowheads="1" noChangeShapeType="1" noTextEdit="1"/>
              </p:cNvSpPr>
              <p:nvPr/>
            </p:nvSpPr>
            <p:spPr>
              <a:xfrm>
                <a:off x="407846" y="1576172"/>
                <a:ext cx="3843360" cy="56643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AF418B0-65A0-E6CC-A4B8-6A918424CDBD}"/>
                  </a:ext>
                </a:extLst>
              </p:cNvPr>
              <p:cNvSpPr txBox="1"/>
              <p:nvPr/>
            </p:nvSpPr>
            <p:spPr>
              <a:xfrm>
                <a:off x="465889" y="4064970"/>
                <a:ext cx="1685461"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r>
                        <a:rPr lang="en-US" b="0" i="1" smtClean="0">
                          <a:latin typeface="Cambria Math" panose="02040503050406030204" pitchFamily="18" charset="0"/>
                        </a:rPr>
                        <m:t>=</m:t>
                      </m:r>
                      <m:r>
                        <a:rPr lang="en-US" b="0" i="1" smtClean="0">
                          <a:latin typeface="Cambria Math" panose="02040503050406030204" pitchFamily="18" charset="0"/>
                        </a:rPr>
                        <m:t>𝜇</m:t>
                      </m:r>
                      <m:r>
                        <a:rPr lang="en-US" b="0" i="1" smtClean="0">
                          <a:latin typeface="Cambria Math" panose="02040503050406030204" pitchFamily="18" charset="0"/>
                        </a:rPr>
                        <m:t>𝑎</m:t>
                      </m:r>
                      <m:d>
                        <m:dPr>
                          <m:ctrlPr>
                            <a:rPr lang="en-US" b="0" i="1" smtClean="0">
                              <a:latin typeface="Cambria Math" panose="02040503050406030204" pitchFamily="18" charset="0"/>
                            </a:rPr>
                          </m:ctrlPr>
                        </m:dPr>
                        <m:e>
                          <m:r>
                            <a:rPr lang="en-US" b="0" i="1" smtClean="0">
                              <a:latin typeface="Cambria Math" panose="02040503050406030204" pitchFamily="18" charset="0"/>
                            </a:rPr>
                            <m:t>𝜏</m:t>
                          </m:r>
                        </m:e>
                      </m:d>
                      <m:nary>
                        <m:naryPr>
                          <m:subHide m:val="on"/>
                          <m:supHide m:val="on"/>
                          <m:ctrlPr>
                            <a:rPr lang="en-US" b="0" i="1" smtClean="0">
                              <a:latin typeface="Cambria Math" panose="02040503050406030204" pitchFamily="18" charset="0"/>
                            </a:rPr>
                          </m:ctrlPr>
                        </m:naryPr>
                        <m:sub/>
                        <m:sup/>
                        <m:e>
                          <m:r>
                            <a:rPr lang="en-US" b="0" i="1" smtClean="0">
                              <a:latin typeface="Cambria Math" panose="02040503050406030204" pitchFamily="18" charset="0"/>
                            </a:rPr>
                            <m:t>𝜀</m:t>
                          </m:r>
                          <m:r>
                            <a:rPr lang="en-US" b="0" i="1" smtClean="0">
                              <a:latin typeface="Cambria Math" panose="02040503050406030204" pitchFamily="18" charset="0"/>
                            </a:rPr>
                            <m:t>𝑑</m:t>
                          </m:r>
                          <m:r>
                            <a:rPr lang="en-US" b="0" i="1" smtClean="0">
                              <a:latin typeface="Cambria Math" panose="02040503050406030204" pitchFamily="18" charset="0"/>
                            </a:rPr>
                            <m:t>𝜎</m:t>
                          </m:r>
                        </m:e>
                      </m:nary>
                    </m:oMath>
                  </m:oMathPara>
                </a14:m>
                <a:endParaRPr lang="en-GB" dirty="0"/>
              </a:p>
            </p:txBody>
          </p:sp>
        </mc:Choice>
        <mc:Fallback xmlns="">
          <p:sp>
            <p:nvSpPr>
              <p:cNvPr id="12" name="TextBox 11">
                <a:extLst>
                  <a:ext uri="{FF2B5EF4-FFF2-40B4-BE49-F238E27FC236}">
                    <a16:creationId xmlns:a16="http://schemas.microsoft.com/office/drawing/2014/main" id="{7AF418B0-65A0-E6CC-A4B8-6A918424CDBD}"/>
                  </a:ext>
                </a:extLst>
              </p:cNvPr>
              <p:cNvSpPr txBox="1">
                <a:spLocks noRot="1" noChangeAspect="1" noMove="1" noResize="1" noEditPoints="1" noAdjustHandles="1" noChangeArrowheads="1" noChangeShapeType="1" noTextEdit="1"/>
              </p:cNvSpPr>
              <p:nvPr/>
            </p:nvSpPr>
            <p:spPr>
              <a:xfrm>
                <a:off x="465889" y="4064970"/>
                <a:ext cx="1685461" cy="566437"/>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EF13306-FD44-D31F-748F-2BC80B8000AB}"/>
                  </a:ext>
                </a:extLst>
              </p:cNvPr>
              <p:cNvSpPr txBox="1"/>
              <p:nvPr/>
            </p:nvSpPr>
            <p:spPr>
              <a:xfrm>
                <a:off x="407846" y="4889889"/>
                <a:ext cx="2220993" cy="6797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1" i="0" smtClean="0">
                                      <a:latin typeface="Cambria Math" panose="02040503050406030204" pitchFamily="18" charset="0"/>
                                    </a:rPr>
                                    <m:t>𝐱</m:t>
                                  </m:r>
                                </m:e>
                              </m:acc>
                            </m:e>
                            <m:sup>
                              <m:r>
                                <a:rPr lang="en-US" b="0" i="1" smtClean="0">
                                  <a:latin typeface="Cambria Math" panose="02040503050406030204" pitchFamily="18" charset="0"/>
                                </a:rPr>
                                <m:t>2</m:t>
                              </m:r>
                            </m:sup>
                          </m:sSup>
                        </m:e>
                      </m:d>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acc>
                                    <m:accPr>
                                      <m:chr m:val="̇"/>
                                      <m:ctrlPr>
                                        <a:rPr lang="en-US" b="0" i="1" smtClean="0">
                                          <a:latin typeface="Cambria Math" panose="02040503050406030204" pitchFamily="18" charset="0"/>
                                        </a:rPr>
                                      </m:ctrlPr>
                                    </m:accPr>
                                    <m:e>
                                      <m:r>
                                        <a:rPr lang="en-US" b="1" i="0" smtClean="0">
                                          <a:latin typeface="Cambria Math" panose="02040503050406030204" pitchFamily="18" charset="0"/>
                                        </a:rPr>
                                        <m:t>𝐱</m:t>
                                      </m:r>
                                    </m:e>
                                  </m:acc>
                                </m:e>
                                <m:sup>
                                  <m:r>
                                    <a:rPr lang="en-US" b="0" i="1" smtClean="0">
                                      <a:latin typeface="Cambria Math" panose="02040503050406030204" pitchFamily="18" charset="0"/>
                                    </a:rPr>
                                    <m:t>2</m:t>
                                  </m:r>
                                </m:sup>
                              </m:sSup>
                              <m:r>
                                <a:rPr lang="en-US" b="0" i="1" smtClean="0">
                                  <a:latin typeface="Cambria Math" panose="02040503050406030204" pitchFamily="18" charset="0"/>
                                </a:rPr>
                                <m:t>𝜀</m:t>
                              </m:r>
                              <m:r>
                                <a:rPr lang="en-US" b="0" i="1" smtClean="0">
                                  <a:latin typeface="Cambria Math" panose="02040503050406030204" pitchFamily="18" charset="0"/>
                                </a:rPr>
                                <m:t>𝑑</m:t>
                              </m:r>
                              <m:r>
                                <a:rPr lang="en-US" b="0" i="1" smtClean="0">
                                  <a:latin typeface="Cambria Math" panose="02040503050406030204" pitchFamily="18" charset="0"/>
                                </a:rPr>
                                <m:t>𝜎</m:t>
                              </m:r>
                            </m:e>
                          </m:nary>
                        </m:num>
                        <m:den>
                          <m:nary>
                            <m:naryPr>
                              <m:subHide m:val="on"/>
                              <m:supHide m:val="on"/>
                              <m:ctrlPr>
                                <a:rPr lang="en-US" i="1">
                                  <a:latin typeface="Cambria Math" panose="02040503050406030204" pitchFamily="18" charset="0"/>
                                </a:rPr>
                              </m:ctrlPr>
                            </m:naryPr>
                            <m:sub/>
                            <m:sup/>
                            <m:e>
                              <m:r>
                                <a:rPr lang="en-US" i="1">
                                  <a:latin typeface="Cambria Math" panose="02040503050406030204" pitchFamily="18" charset="0"/>
                                </a:rPr>
                                <m:t>𝜀</m:t>
                              </m:r>
                              <m:r>
                                <a:rPr lang="en-US" i="1">
                                  <a:latin typeface="Cambria Math" panose="02040503050406030204" pitchFamily="18" charset="0"/>
                                </a:rPr>
                                <m:t>𝑑</m:t>
                              </m:r>
                              <m:r>
                                <a:rPr lang="en-US" i="1">
                                  <a:latin typeface="Cambria Math" panose="02040503050406030204" pitchFamily="18" charset="0"/>
                                </a:rPr>
                                <m:t>𝜎</m:t>
                              </m:r>
                            </m:e>
                          </m:nary>
                        </m:den>
                      </m:f>
                      <m:r>
                        <a:rPr lang="en-US" b="0" i="1" smtClean="0">
                          <a:latin typeface="Cambria Math" panose="02040503050406030204" pitchFamily="18" charset="0"/>
                        </a:rPr>
                        <m:t> </m:t>
                      </m:r>
                    </m:oMath>
                  </m:oMathPara>
                </a14:m>
                <a:endParaRPr lang="en-GB" dirty="0"/>
              </a:p>
            </p:txBody>
          </p:sp>
        </mc:Choice>
        <mc:Fallback xmlns="">
          <p:sp>
            <p:nvSpPr>
              <p:cNvPr id="13" name="TextBox 12">
                <a:extLst>
                  <a:ext uri="{FF2B5EF4-FFF2-40B4-BE49-F238E27FC236}">
                    <a16:creationId xmlns:a16="http://schemas.microsoft.com/office/drawing/2014/main" id="{1EF13306-FD44-D31F-748F-2BC80B8000AB}"/>
                  </a:ext>
                </a:extLst>
              </p:cNvPr>
              <p:cNvSpPr txBox="1">
                <a:spLocks noRot="1" noChangeAspect="1" noMove="1" noResize="1" noEditPoints="1" noAdjustHandles="1" noChangeArrowheads="1" noChangeShapeType="1" noTextEdit="1"/>
              </p:cNvSpPr>
              <p:nvPr/>
            </p:nvSpPr>
            <p:spPr>
              <a:xfrm>
                <a:off x="407846" y="4889889"/>
                <a:ext cx="2220993" cy="679738"/>
              </a:xfrm>
              <a:prstGeom prst="rect">
                <a:avLst/>
              </a:prstGeom>
              <a:blipFill>
                <a:blip r:embed="rId9"/>
                <a:stretch>
                  <a:fillRect/>
                </a:stretch>
              </a:blipFill>
            </p:spPr>
            <p:txBody>
              <a:bodyPr/>
              <a:lstStyle/>
              <a:p>
                <a:r>
                  <a:rPr lang="en-GB">
                    <a:noFill/>
                  </a:rPr>
                  <a:t> </a:t>
                </a:r>
              </a:p>
            </p:txBody>
          </p:sp>
        </mc:Fallback>
      </mc:AlternateContent>
      <p:sp>
        <p:nvSpPr>
          <p:cNvPr id="3" name="Free-form: Shape 2">
            <a:extLst>
              <a:ext uri="{FF2B5EF4-FFF2-40B4-BE49-F238E27FC236}">
                <a16:creationId xmlns:a16="http://schemas.microsoft.com/office/drawing/2014/main" id="{623091B9-D52E-804B-0A95-5BF81DBF40FD}"/>
              </a:ext>
            </a:extLst>
          </p:cNvPr>
          <p:cNvSpPr/>
          <p:nvPr/>
        </p:nvSpPr>
        <p:spPr>
          <a:xfrm>
            <a:off x="10259303" y="873495"/>
            <a:ext cx="1236846" cy="3808071"/>
          </a:xfrm>
          <a:custGeom>
            <a:avLst/>
            <a:gdLst>
              <a:gd name="connsiteX0" fmla="*/ 423915 w 1528132"/>
              <a:gd name="connsiteY0" fmla="*/ 0 h 3895335"/>
              <a:gd name="connsiteX1" fmla="*/ 41950 w 1528132"/>
              <a:gd name="connsiteY1" fmla="*/ 1076445 h 3895335"/>
              <a:gd name="connsiteX2" fmla="*/ 1303591 w 1528132"/>
              <a:gd name="connsiteY2" fmla="*/ 2257063 h 3895335"/>
              <a:gd name="connsiteX3" fmla="*/ 1488786 w 1528132"/>
              <a:gd name="connsiteY3" fmla="*/ 3808071 h 3895335"/>
              <a:gd name="connsiteX4" fmla="*/ 1477211 w 1528132"/>
              <a:gd name="connsiteY4" fmla="*/ 3819645 h 3895335"/>
              <a:gd name="connsiteX0" fmla="*/ 423915 w 1494405"/>
              <a:gd name="connsiteY0" fmla="*/ 0 h 3808071"/>
              <a:gd name="connsiteX1" fmla="*/ 41950 w 1494405"/>
              <a:gd name="connsiteY1" fmla="*/ 1076445 h 3808071"/>
              <a:gd name="connsiteX2" fmla="*/ 1303591 w 1494405"/>
              <a:gd name="connsiteY2" fmla="*/ 2257063 h 3808071"/>
              <a:gd name="connsiteX3" fmla="*/ 1488786 w 1494405"/>
              <a:gd name="connsiteY3" fmla="*/ 3808071 h 3808071"/>
              <a:gd name="connsiteX0" fmla="*/ 171975 w 1236846"/>
              <a:gd name="connsiteY0" fmla="*/ 0 h 3808071"/>
              <a:gd name="connsiteX1" fmla="*/ 137250 w 1236846"/>
              <a:gd name="connsiteY1" fmla="*/ 1018572 h 3808071"/>
              <a:gd name="connsiteX2" fmla="*/ 1051651 w 1236846"/>
              <a:gd name="connsiteY2" fmla="*/ 2257063 h 3808071"/>
              <a:gd name="connsiteX3" fmla="*/ 1236846 w 1236846"/>
              <a:gd name="connsiteY3" fmla="*/ 3808071 h 3808071"/>
            </a:gdLst>
            <a:ahLst/>
            <a:cxnLst>
              <a:cxn ang="0">
                <a:pos x="connsiteX0" y="connsiteY0"/>
              </a:cxn>
              <a:cxn ang="0">
                <a:pos x="connsiteX1" y="connsiteY1"/>
              </a:cxn>
              <a:cxn ang="0">
                <a:pos x="connsiteX2" y="connsiteY2"/>
              </a:cxn>
              <a:cxn ang="0">
                <a:pos x="connsiteX3" y="connsiteY3"/>
              </a:cxn>
            </a:cxnLst>
            <a:rect l="l" t="t" r="r" b="b"/>
            <a:pathLst>
              <a:path w="1236846" h="3808071">
                <a:moveTo>
                  <a:pt x="171975" y="0"/>
                </a:moveTo>
                <a:cubicBezTo>
                  <a:pt x="-92314" y="350134"/>
                  <a:pt x="-9363" y="642395"/>
                  <a:pt x="137250" y="1018572"/>
                </a:cubicBezTo>
                <a:cubicBezTo>
                  <a:pt x="283863" y="1394749"/>
                  <a:pt x="868385" y="1792147"/>
                  <a:pt x="1051651" y="2257063"/>
                </a:cubicBezTo>
                <a:cubicBezTo>
                  <a:pt x="1234917" y="2721979"/>
                  <a:pt x="1236846" y="3808071"/>
                  <a:pt x="1236846" y="3808071"/>
                </a:cubicBezTo>
              </a:path>
            </a:pathLst>
          </a:custGeom>
          <a:noFill/>
          <a:ln>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Shape 3">
            <a:extLst>
              <a:ext uri="{FF2B5EF4-FFF2-40B4-BE49-F238E27FC236}">
                <a16:creationId xmlns:a16="http://schemas.microsoft.com/office/drawing/2014/main" id="{1B38110A-53DB-A121-A16F-ADBE3FF8DD09}"/>
              </a:ext>
            </a:extLst>
          </p:cNvPr>
          <p:cNvSpPr/>
          <p:nvPr/>
        </p:nvSpPr>
        <p:spPr>
          <a:xfrm>
            <a:off x="7735462" y="1333018"/>
            <a:ext cx="1236846" cy="3808071"/>
          </a:xfrm>
          <a:custGeom>
            <a:avLst/>
            <a:gdLst>
              <a:gd name="connsiteX0" fmla="*/ 423915 w 1528132"/>
              <a:gd name="connsiteY0" fmla="*/ 0 h 3895335"/>
              <a:gd name="connsiteX1" fmla="*/ 41950 w 1528132"/>
              <a:gd name="connsiteY1" fmla="*/ 1076445 h 3895335"/>
              <a:gd name="connsiteX2" fmla="*/ 1303591 w 1528132"/>
              <a:gd name="connsiteY2" fmla="*/ 2257063 h 3895335"/>
              <a:gd name="connsiteX3" fmla="*/ 1488786 w 1528132"/>
              <a:gd name="connsiteY3" fmla="*/ 3808071 h 3895335"/>
              <a:gd name="connsiteX4" fmla="*/ 1477211 w 1528132"/>
              <a:gd name="connsiteY4" fmla="*/ 3819645 h 3895335"/>
              <a:gd name="connsiteX0" fmla="*/ 423915 w 1494405"/>
              <a:gd name="connsiteY0" fmla="*/ 0 h 3808071"/>
              <a:gd name="connsiteX1" fmla="*/ 41950 w 1494405"/>
              <a:gd name="connsiteY1" fmla="*/ 1076445 h 3808071"/>
              <a:gd name="connsiteX2" fmla="*/ 1303591 w 1494405"/>
              <a:gd name="connsiteY2" fmla="*/ 2257063 h 3808071"/>
              <a:gd name="connsiteX3" fmla="*/ 1488786 w 1494405"/>
              <a:gd name="connsiteY3" fmla="*/ 3808071 h 3808071"/>
              <a:gd name="connsiteX0" fmla="*/ 171975 w 1236846"/>
              <a:gd name="connsiteY0" fmla="*/ 0 h 3808071"/>
              <a:gd name="connsiteX1" fmla="*/ 137250 w 1236846"/>
              <a:gd name="connsiteY1" fmla="*/ 1018572 h 3808071"/>
              <a:gd name="connsiteX2" fmla="*/ 1051651 w 1236846"/>
              <a:gd name="connsiteY2" fmla="*/ 2257063 h 3808071"/>
              <a:gd name="connsiteX3" fmla="*/ 1236846 w 1236846"/>
              <a:gd name="connsiteY3" fmla="*/ 3808071 h 3808071"/>
            </a:gdLst>
            <a:ahLst/>
            <a:cxnLst>
              <a:cxn ang="0">
                <a:pos x="connsiteX0" y="connsiteY0"/>
              </a:cxn>
              <a:cxn ang="0">
                <a:pos x="connsiteX1" y="connsiteY1"/>
              </a:cxn>
              <a:cxn ang="0">
                <a:pos x="connsiteX2" y="connsiteY2"/>
              </a:cxn>
              <a:cxn ang="0">
                <a:pos x="connsiteX3" y="connsiteY3"/>
              </a:cxn>
            </a:cxnLst>
            <a:rect l="l" t="t" r="r" b="b"/>
            <a:pathLst>
              <a:path w="1236846" h="3808071">
                <a:moveTo>
                  <a:pt x="171975" y="0"/>
                </a:moveTo>
                <a:cubicBezTo>
                  <a:pt x="-92314" y="350134"/>
                  <a:pt x="-9363" y="642395"/>
                  <a:pt x="137250" y="1018572"/>
                </a:cubicBezTo>
                <a:cubicBezTo>
                  <a:pt x="283863" y="1394749"/>
                  <a:pt x="868385" y="1792147"/>
                  <a:pt x="1051651" y="2257063"/>
                </a:cubicBezTo>
                <a:cubicBezTo>
                  <a:pt x="1234917" y="2721979"/>
                  <a:pt x="1236846" y="3808071"/>
                  <a:pt x="1236846" y="3808071"/>
                </a:cubicBezTo>
              </a:path>
            </a:pathLst>
          </a:custGeom>
          <a:noFill/>
          <a:ln w="19050">
            <a:prstDash val="dash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410A9666-E42D-E91D-04C8-437EFF9FC09C}"/>
              </a:ext>
            </a:extLst>
          </p:cNvPr>
          <p:cNvCxnSpPr>
            <a:cxnSpLocks/>
            <a:stCxn id="4" idx="0"/>
            <a:endCxn id="3" idx="0"/>
          </p:cNvCxnSpPr>
          <p:nvPr/>
        </p:nvCxnSpPr>
        <p:spPr>
          <a:xfrm flipV="1">
            <a:off x="7907437" y="873495"/>
            <a:ext cx="2523841" cy="459523"/>
          </a:xfrm>
          <a:prstGeom prst="line">
            <a:avLst/>
          </a:prstGeom>
          <a:ln w="19050">
            <a:solidFill>
              <a:schemeClr val="tx2"/>
            </a:solidFill>
            <a:prstDash val="dash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6B9C9C9-C51D-ED3C-F6E0-8D35ABBB13A5}"/>
              </a:ext>
            </a:extLst>
          </p:cNvPr>
          <p:cNvCxnSpPr>
            <a:cxnSpLocks/>
            <a:stCxn id="4" idx="3"/>
            <a:endCxn id="3" idx="3"/>
          </p:cNvCxnSpPr>
          <p:nvPr/>
        </p:nvCxnSpPr>
        <p:spPr>
          <a:xfrm flipV="1">
            <a:off x="8972308" y="4681566"/>
            <a:ext cx="2523841" cy="459523"/>
          </a:xfrm>
          <a:prstGeom prst="line">
            <a:avLst/>
          </a:prstGeom>
          <a:ln w="19050">
            <a:solidFill>
              <a:schemeClr val="tx2"/>
            </a:solidFill>
            <a:prstDash val="dash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43B1891-2C2E-2C4D-DA84-954198D75CFE}"/>
              </a:ext>
            </a:extLst>
          </p:cNvPr>
          <p:cNvCxnSpPr>
            <a:cxnSpLocks/>
            <a:stCxn id="4" idx="2"/>
            <a:endCxn id="3" idx="2"/>
          </p:cNvCxnSpPr>
          <p:nvPr/>
        </p:nvCxnSpPr>
        <p:spPr>
          <a:xfrm flipV="1">
            <a:off x="8787113" y="3130558"/>
            <a:ext cx="2523841" cy="45952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47213EFB-BD3B-5C4A-3260-21DF1BD00F4D}"/>
              </a:ext>
            </a:extLst>
          </p:cNvPr>
          <p:cNvSpPr/>
          <p:nvPr/>
        </p:nvSpPr>
        <p:spPr>
          <a:xfrm>
            <a:off x="11730105" y="3045748"/>
            <a:ext cx="185195" cy="1551008"/>
          </a:xfrm>
          <a:custGeom>
            <a:avLst/>
            <a:gdLst>
              <a:gd name="connsiteX0" fmla="*/ 423915 w 1528132"/>
              <a:gd name="connsiteY0" fmla="*/ 0 h 3895335"/>
              <a:gd name="connsiteX1" fmla="*/ 41950 w 1528132"/>
              <a:gd name="connsiteY1" fmla="*/ 1076445 h 3895335"/>
              <a:gd name="connsiteX2" fmla="*/ 1303591 w 1528132"/>
              <a:gd name="connsiteY2" fmla="*/ 2257063 h 3895335"/>
              <a:gd name="connsiteX3" fmla="*/ 1488786 w 1528132"/>
              <a:gd name="connsiteY3" fmla="*/ 3808071 h 3895335"/>
              <a:gd name="connsiteX4" fmla="*/ 1477211 w 1528132"/>
              <a:gd name="connsiteY4" fmla="*/ 3819645 h 3895335"/>
              <a:gd name="connsiteX0" fmla="*/ 423915 w 1494405"/>
              <a:gd name="connsiteY0" fmla="*/ 0 h 3808071"/>
              <a:gd name="connsiteX1" fmla="*/ 41950 w 1494405"/>
              <a:gd name="connsiteY1" fmla="*/ 1076445 h 3808071"/>
              <a:gd name="connsiteX2" fmla="*/ 1303591 w 1494405"/>
              <a:gd name="connsiteY2" fmla="*/ 2257063 h 3808071"/>
              <a:gd name="connsiteX3" fmla="*/ 1488786 w 1494405"/>
              <a:gd name="connsiteY3" fmla="*/ 3808071 h 3808071"/>
              <a:gd name="connsiteX0" fmla="*/ 171975 w 1236846"/>
              <a:gd name="connsiteY0" fmla="*/ 0 h 3808071"/>
              <a:gd name="connsiteX1" fmla="*/ 137250 w 1236846"/>
              <a:gd name="connsiteY1" fmla="*/ 1018572 h 3808071"/>
              <a:gd name="connsiteX2" fmla="*/ 1051651 w 1236846"/>
              <a:gd name="connsiteY2" fmla="*/ 2257063 h 3808071"/>
              <a:gd name="connsiteX3" fmla="*/ 1236846 w 1236846"/>
              <a:gd name="connsiteY3" fmla="*/ 3808071 h 3808071"/>
              <a:gd name="connsiteX0" fmla="*/ 0 w 1099596"/>
              <a:gd name="connsiteY0" fmla="*/ 0 h 2789499"/>
              <a:gd name="connsiteX1" fmla="*/ 914401 w 1099596"/>
              <a:gd name="connsiteY1" fmla="*/ 1238491 h 2789499"/>
              <a:gd name="connsiteX2" fmla="*/ 1099596 w 1099596"/>
              <a:gd name="connsiteY2" fmla="*/ 2789499 h 2789499"/>
              <a:gd name="connsiteX0" fmla="*/ 0 w 185195"/>
              <a:gd name="connsiteY0" fmla="*/ 0 h 1551008"/>
              <a:gd name="connsiteX1" fmla="*/ 185195 w 185195"/>
              <a:gd name="connsiteY1" fmla="*/ 1551008 h 1551008"/>
            </a:gdLst>
            <a:ahLst/>
            <a:cxnLst>
              <a:cxn ang="0">
                <a:pos x="connsiteX0" y="connsiteY0"/>
              </a:cxn>
              <a:cxn ang="0">
                <a:pos x="connsiteX1" y="connsiteY1"/>
              </a:cxn>
            </a:cxnLst>
            <a:rect l="l" t="t" r="r" b="b"/>
            <a:pathLst>
              <a:path w="185195" h="1551008">
                <a:moveTo>
                  <a:pt x="0" y="0"/>
                </a:moveTo>
                <a:cubicBezTo>
                  <a:pt x="183266" y="464916"/>
                  <a:pt x="185195" y="1551008"/>
                  <a:pt x="185195" y="1551008"/>
                </a:cubicBezTo>
              </a:path>
            </a:pathLst>
          </a:custGeom>
          <a:noFill/>
          <a:ln>
            <a:solidFill>
              <a:schemeClr val="tx1"/>
            </a:solidFill>
            <a:prstDash val="solid"/>
            <a:headEnd type="triangl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92BAD76-B623-87B9-23A8-FDAC72DECD2F}"/>
                  </a:ext>
                </a:extLst>
              </p:cNvPr>
              <p:cNvSpPr txBox="1"/>
              <p:nvPr/>
            </p:nvSpPr>
            <p:spPr>
              <a:xfrm>
                <a:off x="11915300" y="3410965"/>
                <a:ext cx="17485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𝜏</m:t>
                      </m:r>
                    </m:oMath>
                  </m:oMathPara>
                </a14:m>
                <a:endParaRPr lang="en-GB" dirty="0"/>
              </a:p>
            </p:txBody>
          </p:sp>
        </mc:Choice>
        <mc:Fallback xmlns="">
          <p:sp>
            <p:nvSpPr>
              <p:cNvPr id="20" name="TextBox 19">
                <a:extLst>
                  <a:ext uri="{FF2B5EF4-FFF2-40B4-BE49-F238E27FC236}">
                    <a16:creationId xmlns:a16="http://schemas.microsoft.com/office/drawing/2014/main" id="{C92BAD76-B623-87B9-23A8-FDAC72DECD2F}"/>
                  </a:ext>
                </a:extLst>
              </p:cNvPr>
              <p:cNvSpPr txBox="1">
                <a:spLocks noRot="1" noChangeAspect="1" noMove="1" noResize="1" noEditPoints="1" noAdjustHandles="1" noChangeArrowheads="1" noChangeShapeType="1" noTextEdit="1"/>
              </p:cNvSpPr>
              <p:nvPr/>
            </p:nvSpPr>
            <p:spPr>
              <a:xfrm>
                <a:off x="11915300" y="3410965"/>
                <a:ext cx="174855" cy="276999"/>
              </a:xfrm>
              <a:prstGeom prst="rect">
                <a:avLst/>
              </a:prstGeom>
              <a:blipFill>
                <a:blip r:embed="rId11"/>
                <a:stretch>
                  <a:fillRect l="-17857" r="-14286"/>
                </a:stretch>
              </a:blipFill>
            </p:spPr>
            <p:txBody>
              <a:bodyPr/>
              <a:lstStyle/>
              <a:p>
                <a:r>
                  <a:rPr lang="en-GB">
                    <a:noFill/>
                  </a:rPr>
                  <a:t> </a:t>
                </a:r>
              </a:p>
            </p:txBody>
          </p:sp>
        </mc:Fallback>
      </mc:AlternateContent>
      <p:sp>
        <p:nvSpPr>
          <p:cNvPr id="21" name="Content Placeholder 18">
            <a:extLst>
              <a:ext uri="{FF2B5EF4-FFF2-40B4-BE49-F238E27FC236}">
                <a16:creationId xmlns:a16="http://schemas.microsoft.com/office/drawing/2014/main" id="{0258977E-46C3-C208-EAB8-3174871FEC71}"/>
              </a:ext>
            </a:extLst>
          </p:cNvPr>
          <p:cNvSpPr>
            <a:spLocks noGrp="1"/>
          </p:cNvSpPr>
          <p:nvPr>
            <p:ph sz="half" idx="1"/>
          </p:nvPr>
        </p:nvSpPr>
        <p:spPr>
          <a:xfrm>
            <a:off x="296085" y="1082509"/>
            <a:ext cx="5400000" cy="530050"/>
          </a:xfrm>
        </p:spPr>
        <p:txBody>
          <a:bodyPr/>
          <a:lstStyle/>
          <a:p>
            <a:pPr marL="0" indent="0" algn="just">
              <a:buNone/>
            </a:pPr>
            <a:r>
              <a:rPr lang="en-US" dirty="0">
                <a:latin typeface="Calibri" panose="020F0502020204030204" pitchFamily="34" charset="0"/>
                <a:ea typeface="Calibri" panose="020F0502020204030204" pitchFamily="34" charset="0"/>
                <a:cs typeface="Calibri" panose="020F0502020204030204" pitchFamily="34" charset="0"/>
              </a:rPr>
              <a:t>Nambu-Goto action:</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22" name="Content Placeholder 18">
            <a:extLst>
              <a:ext uri="{FF2B5EF4-FFF2-40B4-BE49-F238E27FC236}">
                <a16:creationId xmlns:a16="http://schemas.microsoft.com/office/drawing/2014/main" id="{8DB21494-AE0C-BA37-FF81-161638315C44}"/>
              </a:ext>
            </a:extLst>
          </p:cNvPr>
          <p:cNvSpPr txBox="1">
            <a:spLocks/>
          </p:cNvSpPr>
          <p:nvPr/>
        </p:nvSpPr>
        <p:spPr>
          <a:xfrm>
            <a:off x="296086" y="3653033"/>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Macroscopic quantities</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23" name="Content Placeholder 18">
            <a:extLst>
              <a:ext uri="{FF2B5EF4-FFF2-40B4-BE49-F238E27FC236}">
                <a16:creationId xmlns:a16="http://schemas.microsoft.com/office/drawing/2014/main" id="{24069C8A-94F6-B796-01E6-A593307FE48D}"/>
              </a:ext>
            </a:extLst>
          </p:cNvPr>
          <p:cNvSpPr txBox="1">
            <a:spLocks/>
          </p:cNvSpPr>
          <p:nvPr/>
        </p:nvSpPr>
        <p:spPr>
          <a:xfrm>
            <a:off x="296086" y="2299108"/>
            <a:ext cx="5400000" cy="53005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lgn="just"/>
            <a:r>
              <a:rPr lang="en-US" dirty="0">
                <a:latin typeface="Calibri" panose="020F0502020204030204" pitchFamily="34" charset="0"/>
                <a:ea typeface="Calibri" panose="020F0502020204030204" pitchFamily="34" charset="0"/>
                <a:cs typeface="Calibri" panose="020F0502020204030204" pitchFamily="34" charset="0"/>
              </a:rPr>
              <a:t>Equations of motion:</a:t>
            </a:r>
            <a:endParaRPr lang="en-GB" dirty="0">
              <a:latin typeface="Calibri" panose="020F0502020204030204" pitchFamily="34" charset="0"/>
              <a:ea typeface="Calibri" panose="020F0502020204030204" pitchFamily="34" charset="0"/>
              <a:cs typeface="Calibri" panose="020F0502020204030204" pitchFamily="34" charset="0"/>
            </a:endParaRPr>
          </a:p>
        </p:txBody>
      </p:sp>
      <p:cxnSp>
        <p:nvCxnSpPr>
          <p:cNvPr id="29" name="Straight Connector 28">
            <a:extLst>
              <a:ext uri="{FF2B5EF4-FFF2-40B4-BE49-F238E27FC236}">
                <a16:creationId xmlns:a16="http://schemas.microsoft.com/office/drawing/2014/main" id="{ABD2FE08-3456-ED76-42FA-9232A9A418BE}"/>
              </a:ext>
            </a:extLst>
          </p:cNvPr>
          <p:cNvCxnSpPr>
            <a:cxnSpLocks/>
          </p:cNvCxnSpPr>
          <p:nvPr/>
        </p:nvCxnSpPr>
        <p:spPr>
          <a:xfrm flipV="1">
            <a:off x="11822702" y="4563852"/>
            <a:ext cx="214358" cy="494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DB56B06A-795D-939E-AA66-9C49117FF930}"/>
                  </a:ext>
                </a:extLst>
              </p:cNvPr>
              <p:cNvSpPr txBox="1"/>
              <p:nvPr/>
            </p:nvSpPr>
            <p:spPr>
              <a:xfrm>
                <a:off x="2996085" y="4066059"/>
                <a:ext cx="2206886" cy="5653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𝜌</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𝐸</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𝑎</m:t>
                              </m:r>
                            </m:e>
                            <m:sup>
                              <m:r>
                                <a:rPr lang="en-US" b="0" i="1" smtClean="0">
                                  <a:latin typeface="Cambria Math" panose="02040503050406030204" pitchFamily="18" charset="0"/>
                                </a:rPr>
                                <m:t>3</m:t>
                              </m:r>
                            </m:sup>
                          </m:sSup>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𝜇</m:t>
                          </m:r>
                        </m:num>
                        <m:den>
                          <m:sSup>
                            <m:sSupPr>
                              <m:ctrlPr>
                                <a:rPr lang="en-US" i="1">
                                  <a:latin typeface="Cambria Math" panose="02040503050406030204" pitchFamily="18" charset="0"/>
                                </a:rPr>
                              </m:ctrlPr>
                            </m:sSupPr>
                            <m:e>
                              <m:r>
                                <a:rPr lang="en-US" i="1">
                                  <a:latin typeface="Cambria Math" panose="02040503050406030204" pitchFamily="18" charset="0"/>
                                </a:rPr>
                                <m:t>𝜉</m:t>
                              </m:r>
                            </m:e>
                            <m:sup>
                              <m:r>
                                <a:rPr lang="en-US" i="1">
                                  <a:latin typeface="Cambria Math" panose="02040503050406030204" pitchFamily="18" charset="0"/>
                                </a:rPr>
                                <m:t>2</m:t>
                              </m:r>
                            </m:sup>
                          </m:sSup>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𝜇</m:t>
                          </m:r>
                        </m:num>
                        <m:den>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r>
                                    <a:rPr lang="en-US" b="0" i="1" smtClean="0">
                                      <a:latin typeface="Cambria Math" panose="02040503050406030204" pitchFamily="18" charset="0"/>
                                    </a:rPr>
                                    <m:t>𝑎</m:t>
                                  </m:r>
                                </m:e>
                              </m:d>
                            </m:e>
                            <m:sup>
                              <m:r>
                                <a:rPr lang="en-US" b="0" i="1" smtClean="0">
                                  <a:latin typeface="Cambria Math" panose="02040503050406030204" pitchFamily="18" charset="0"/>
                                </a:rPr>
                                <m:t>2</m:t>
                              </m:r>
                            </m:sup>
                          </m:sSup>
                        </m:den>
                      </m:f>
                    </m:oMath>
                  </m:oMathPara>
                </a14:m>
                <a:endParaRPr lang="en-GB" dirty="0"/>
              </a:p>
            </p:txBody>
          </p:sp>
        </mc:Choice>
        <mc:Fallback xmlns="">
          <p:sp>
            <p:nvSpPr>
              <p:cNvPr id="36" name="TextBox 35">
                <a:extLst>
                  <a:ext uri="{FF2B5EF4-FFF2-40B4-BE49-F238E27FC236}">
                    <a16:creationId xmlns:a16="http://schemas.microsoft.com/office/drawing/2014/main" id="{DB56B06A-795D-939E-AA66-9C49117FF930}"/>
                  </a:ext>
                </a:extLst>
              </p:cNvPr>
              <p:cNvSpPr txBox="1">
                <a:spLocks noRot="1" noChangeAspect="1" noMove="1" noResize="1" noEditPoints="1" noAdjustHandles="1" noChangeArrowheads="1" noChangeShapeType="1" noTextEdit="1"/>
              </p:cNvSpPr>
              <p:nvPr/>
            </p:nvSpPr>
            <p:spPr>
              <a:xfrm>
                <a:off x="2996085" y="4066059"/>
                <a:ext cx="2206886" cy="565348"/>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2628AC7-82D1-4504-3957-86B64F8A5602}"/>
                  </a:ext>
                </a:extLst>
              </p:cNvPr>
              <p:cNvSpPr txBox="1"/>
              <p:nvPr/>
            </p:nvSpPr>
            <p:spPr>
              <a:xfrm>
                <a:off x="5873040" y="4033221"/>
                <a:ext cx="1037912" cy="6194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smtClean="0">
                          <a:latin typeface="Cambria Math" panose="02040503050406030204" pitchFamily="18" charset="0"/>
                        </a:rPr>
                        <m:t>ℋ</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oMath>
                  </m:oMathPara>
                </a14:m>
                <a:endParaRPr lang="en-GB" dirty="0"/>
              </a:p>
            </p:txBody>
          </p:sp>
        </mc:Choice>
        <mc:Fallback xmlns="">
          <p:sp>
            <p:nvSpPr>
              <p:cNvPr id="37" name="TextBox 36">
                <a:extLst>
                  <a:ext uri="{FF2B5EF4-FFF2-40B4-BE49-F238E27FC236}">
                    <a16:creationId xmlns:a16="http://schemas.microsoft.com/office/drawing/2014/main" id="{02628AC7-82D1-4504-3957-86B64F8A5602}"/>
                  </a:ext>
                </a:extLst>
              </p:cNvPr>
              <p:cNvSpPr txBox="1">
                <a:spLocks noRot="1" noChangeAspect="1" noMove="1" noResize="1" noEditPoints="1" noAdjustHandles="1" noChangeArrowheads="1" noChangeShapeType="1" noTextEdit="1"/>
              </p:cNvSpPr>
              <p:nvPr/>
            </p:nvSpPr>
            <p:spPr>
              <a:xfrm>
                <a:off x="5873040" y="4033221"/>
                <a:ext cx="1037912" cy="619465"/>
              </a:xfrm>
              <a:prstGeom prst="rect">
                <a:avLst/>
              </a:prstGeom>
              <a:blipFill>
                <a:blip r:embed="rId13"/>
                <a:stretch>
                  <a:fillRect/>
                </a:stretch>
              </a:blipFill>
            </p:spPr>
            <p:txBody>
              <a:bodyPr/>
              <a:lstStyle/>
              <a:p>
                <a:r>
                  <a:rPr lang="en-GB">
                    <a:noFill/>
                  </a:rPr>
                  <a:t> </a:t>
                </a:r>
              </a:p>
            </p:txBody>
          </p:sp>
        </mc:Fallback>
      </mc:AlternateContent>
      <p:cxnSp>
        <p:nvCxnSpPr>
          <p:cNvPr id="40" name="Straight Arrow Connector 39">
            <a:extLst>
              <a:ext uri="{FF2B5EF4-FFF2-40B4-BE49-F238E27FC236}">
                <a16:creationId xmlns:a16="http://schemas.microsoft.com/office/drawing/2014/main" id="{F7597976-09B8-C978-9ADA-D15BEACF9605}"/>
              </a:ext>
            </a:extLst>
          </p:cNvPr>
          <p:cNvCxnSpPr>
            <a:stCxn id="12" idx="3"/>
            <a:endCxn id="36" idx="1"/>
          </p:cNvCxnSpPr>
          <p:nvPr/>
        </p:nvCxnSpPr>
        <p:spPr>
          <a:xfrm>
            <a:off x="2151350" y="4348189"/>
            <a:ext cx="844735" cy="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8E8F394-B6FB-6139-AE25-30970C02EB59}"/>
              </a:ext>
            </a:extLst>
          </p:cNvPr>
          <p:cNvCxnSpPr>
            <a:cxnSpLocks/>
            <a:stCxn id="36" idx="3"/>
            <a:endCxn id="37" idx="1"/>
          </p:cNvCxnSpPr>
          <p:nvPr/>
        </p:nvCxnSpPr>
        <p:spPr>
          <a:xfrm flipV="1">
            <a:off x="5202971" y="4342954"/>
            <a:ext cx="670069" cy="57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156E35D5-10B8-A93F-A5E2-BF8A0FFB4704}"/>
              </a:ext>
            </a:extLst>
          </p:cNvPr>
          <p:cNvCxnSpPr>
            <a:cxnSpLocks/>
            <a:stCxn id="13" idx="3"/>
            <a:endCxn id="15" idx="1"/>
          </p:cNvCxnSpPr>
          <p:nvPr/>
        </p:nvCxnSpPr>
        <p:spPr>
          <a:xfrm>
            <a:off x="2628839" y="5229758"/>
            <a:ext cx="32442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1">
            <a:extLst>
              <a:ext uri="{FF2B5EF4-FFF2-40B4-BE49-F238E27FC236}">
                <a16:creationId xmlns:a16="http://schemas.microsoft.com/office/drawing/2014/main" id="{6F15F078-45C4-5063-C13B-9885889A24BC}"/>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7</a:t>
            </a:fld>
            <a:endParaRPr lang="en-US" dirty="0"/>
          </a:p>
        </p:txBody>
      </p:sp>
    </p:spTree>
    <p:extLst>
      <p:ext uri="{BB962C8B-B14F-4D97-AF65-F5344CB8AC3E}">
        <p14:creationId xmlns:p14="http://schemas.microsoft.com/office/powerpoint/2010/main" val="1912073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2" grpId="0"/>
      <p:bldP spid="13"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a:t>VOS model</a:t>
            </a:r>
            <a:endParaRPr lang="en-GB" dirty="0"/>
          </a:p>
        </p:txBody>
      </p:sp>
      <p:sp>
        <p:nvSpPr>
          <p:cNvPr id="12" name="TextBox 11">
            <a:extLst>
              <a:ext uri="{FF2B5EF4-FFF2-40B4-BE49-F238E27FC236}">
                <a16:creationId xmlns:a16="http://schemas.microsoft.com/office/drawing/2014/main" id="{5DF8C51C-09B2-6574-1119-AC419609D8FD}"/>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DDC19D7F-8A81-3F6F-2016-DB540E057023}"/>
                  </a:ext>
                </a:extLst>
              </p:cNvPr>
              <p:cNvGraphicFramePr>
                <a:graphicFrameLocks noGrp="1"/>
              </p:cNvGraphicFramePr>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solidFill>
                                          <a:srgbClr val="CCE3F5"/>
                                        </a:solidFill>
                                        <a:latin typeface="Cambria Math" panose="02040503050406030204" pitchFamily="18" charset="0"/>
                                      </a:rPr>
                                    </m:ctrlPr>
                                  </m:dPr>
                                  <m:e>
                                    <m:r>
                                      <a:rPr lang="en-US" b="0" i="1" smtClean="0">
                                        <a:solidFill>
                                          <a:srgbClr val="CCE3F5"/>
                                        </a:solidFill>
                                        <a:latin typeface="Cambria Math" panose="02040503050406030204" pitchFamily="18" charset="0"/>
                                      </a:rPr>
                                      <m:t>1+</m:t>
                                    </m:r>
                                    <m:f>
                                      <m:fPr>
                                        <m:ctrlPr>
                                          <a:rPr lang="en-US" b="0" i="1" smtClean="0">
                                            <a:solidFill>
                                              <a:srgbClr val="CCE3F5"/>
                                            </a:solidFill>
                                            <a:latin typeface="Cambria Math" panose="02040503050406030204" pitchFamily="18" charset="0"/>
                                          </a:rPr>
                                        </m:ctrlPr>
                                      </m:fPr>
                                      <m:num>
                                        <m:sSup>
                                          <m:sSupPr>
                                            <m:ctrlPr>
                                              <a:rPr lang="en-US" b="0" i="1" smtClean="0">
                                                <a:solidFill>
                                                  <a:srgbClr val="CCE3F5"/>
                                                </a:solidFill>
                                                <a:latin typeface="Cambria Math" panose="02040503050406030204" pitchFamily="18" charset="0"/>
                                              </a:rPr>
                                            </m:ctrlPr>
                                          </m:sSupPr>
                                          <m:e>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𝑄</m:t>
                                                </m:r>
                                              </m:e>
                                              <m:sup>
                                                <m:r>
                                                  <a:rPr lang="en-US" b="0" i="1" smtClean="0">
                                                    <a:solidFill>
                                                      <a:srgbClr val="CCE3F5"/>
                                                    </a:solidFill>
                                                    <a:latin typeface="Cambria Math" panose="02040503050406030204" pitchFamily="18" charset="0"/>
                                                  </a:rPr>
                                                  <m:t>2</m:t>
                                                </m:r>
                                              </m:sup>
                                            </m:sSup>
                                            <m:r>
                                              <a:rPr lang="en-US" b="0" i="1" smtClean="0">
                                                <a:solidFill>
                                                  <a:srgbClr val="CCE3F5"/>
                                                </a:solidFill>
                                                <a:latin typeface="Cambria Math" panose="02040503050406030204" pitchFamily="18" charset="0"/>
                                              </a:rPr>
                                              <m:t>+</m:t>
                                            </m:r>
                                            <m:r>
                                              <a:rPr lang="en-US" b="0" i="1" smtClean="0">
                                                <a:solidFill>
                                                  <a:srgbClr val="CCE3F5"/>
                                                </a:solidFill>
                                                <a:latin typeface="Cambria Math" panose="02040503050406030204" pitchFamily="18" charset="0"/>
                                              </a:rPr>
                                              <m:t>𝐽</m:t>
                                            </m:r>
                                          </m:e>
                                          <m:sup>
                                            <m:r>
                                              <a:rPr lang="en-US" b="0" i="1" smtClean="0">
                                                <a:solidFill>
                                                  <a:srgbClr val="CCE3F5"/>
                                                </a:solidFill>
                                                <a:latin typeface="Cambria Math" panose="02040503050406030204" pitchFamily="18" charset="0"/>
                                              </a:rPr>
                                              <m:t>2</m:t>
                                            </m:r>
                                          </m:sup>
                                        </m:sSup>
                                      </m:num>
                                      <m:den>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𝑊</m:t>
                                            </m:r>
                                          </m:e>
                                          <m:sup>
                                            <m:r>
                                              <a:rPr lang="en-US" b="0" i="1" smtClean="0">
                                                <a:solidFill>
                                                  <a:srgbClr val="CCE3F5"/>
                                                </a:solidFill>
                                                <a:latin typeface="Cambria Math" panose="02040503050406030204" pitchFamily="18" charset="0"/>
                                              </a:rPr>
                                              <m:t>2</m:t>
                                            </m:r>
                                          </m:sup>
                                        </m:sSup>
                                      </m:den>
                                    </m:f>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𝐹</m:t>
                                        </m:r>
                                      </m:e>
                                      <m:sup>
                                        <m:r>
                                          <a:rPr lang="en-US" b="0" i="1" smtClean="0">
                                            <a:solidFill>
                                              <a:srgbClr val="CCE3F5"/>
                                            </a:solidFill>
                                            <a:latin typeface="Cambria Math" panose="02040503050406030204" pitchFamily="18" charset="0"/>
                                          </a:rPr>
                                          <m:t>′</m:t>
                                        </m:r>
                                      </m:sup>
                                    </m:sSup>
                                  </m:e>
                                </m:d>
                                <m:r>
                                  <a:rPr lang="en-US" b="0" i="1" smtClean="0">
                                    <a:solidFill>
                                      <a:srgbClr val="CCE3F5"/>
                                    </a:solidFill>
                                    <a:latin typeface="Cambria Math" panose="02040503050406030204" pitchFamily="18" charset="0"/>
                                  </a:rPr>
                                  <m:t>−</m:t>
                                </m:r>
                                <m:r>
                                  <a:rPr lang="en-US" b="0" i="1" smtClean="0">
                                    <a:solidFill>
                                      <a:srgbClr val="CCE3F5"/>
                                    </a:solidFill>
                                    <a:latin typeface="Cambria Math" panose="02040503050406030204" pitchFamily="18" charset="0"/>
                                  </a:rPr>
                                  <m:t>𝑣</m:t>
                                </m:r>
                                <m:sSub>
                                  <m:sSubPr>
                                    <m:ctrlPr>
                                      <a:rPr lang="en-US" b="0" i="1" smtClean="0">
                                        <a:solidFill>
                                          <a:srgbClr val="CCE3F5"/>
                                        </a:solidFill>
                                        <a:latin typeface="Cambria Math" panose="02040503050406030204" pitchFamily="18" charset="0"/>
                                      </a:rPr>
                                    </m:ctrlPr>
                                  </m:sSubPr>
                                  <m:e>
                                    <m:r>
                                      <a:rPr lang="en-US" b="0" i="1" smtClean="0">
                                        <a:solidFill>
                                          <a:srgbClr val="CCE3F5"/>
                                        </a:solidFill>
                                        <a:latin typeface="Cambria Math" panose="02040503050406030204" pitchFamily="18" charset="0"/>
                                      </a:rPr>
                                      <m:t>𝑘</m:t>
                                    </m:r>
                                  </m:e>
                                  <m:sub>
                                    <m:r>
                                      <a:rPr lang="en-US" b="0" i="1" smtClean="0">
                                        <a:solidFill>
                                          <a:srgbClr val="CCE3F5"/>
                                        </a:solidFill>
                                        <a:latin typeface="Cambria Math" panose="02040503050406030204" pitchFamily="18" charset="0"/>
                                      </a:rPr>
                                      <m:t>𝑣</m:t>
                                    </m:r>
                                  </m:sub>
                                </m:sSub>
                                <m:f>
                                  <m:fPr>
                                    <m:ctrlPr>
                                      <a:rPr lang="en-US" b="0" i="1" smtClean="0">
                                        <a:solidFill>
                                          <a:srgbClr val="CCE3F5"/>
                                        </a:solidFill>
                                        <a:latin typeface="Cambria Math" panose="02040503050406030204" pitchFamily="18" charset="0"/>
                                      </a:rPr>
                                    </m:ctrlPr>
                                  </m:fPr>
                                  <m:num>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𝑄</m:t>
                                        </m:r>
                                      </m:e>
                                      <m:sup>
                                        <m:r>
                                          <a:rPr lang="en-US" b="0" i="1" smtClean="0">
                                            <a:solidFill>
                                              <a:srgbClr val="CCE3F5"/>
                                            </a:solidFill>
                                            <a:latin typeface="Cambria Math" panose="02040503050406030204" pitchFamily="18" charset="0"/>
                                          </a:rPr>
                                          <m:t>2</m:t>
                                        </m:r>
                                      </m:sup>
                                    </m:sSup>
                                    <m:r>
                                      <a:rPr lang="en-US" b="0" i="1" smtClean="0">
                                        <a:solidFill>
                                          <a:srgbClr val="CCE3F5"/>
                                        </a:solidFill>
                                        <a:latin typeface="Cambria Math" panose="02040503050406030204" pitchFamily="18" charset="0"/>
                                      </a:rPr>
                                      <m:t>+</m:t>
                                    </m:r>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𝐽</m:t>
                                        </m:r>
                                      </m:e>
                                      <m:sup>
                                        <m:r>
                                          <a:rPr lang="en-US" b="0" i="1" smtClean="0">
                                            <a:solidFill>
                                              <a:srgbClr val="CCE3F5"/>
                                            </a:solidFill>
                                            <a:latin typeface="Cambria Math" panose="02040503050406030204" pitchFamily="18" charset="0"/>
                                          </a:rPr>
                                          <m:t>2</m:t>
                                        </m:r>
                                      </m:sup>
                                    </m:sSup>
                                  </m:num>
                                  <m:den>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𝑊</m:t>
                                        </m:r>
                                      </m:e>
                                      <m:sup>
                                        <m:r>
                                          <a:rPr lang="en-US" b="0" i="1" smtClean="0">
                                            <a:solidFill>
                                              <a:srgbClr val="CCE3F5"/>
                                            </a:solidFill>
                                            <a:latin typeface="Cambria Math" panose="02040503050406030204" pitchFamily="18" charset="0"/>
                                          </a:rPr>
                                          <m:t>2</m:t>
                                        </m:r>
                                      </m:sup>
                                    </m:sSup>
                                  </m:den>
                                </m:f>
                                <m:r>
                                  <a:rPr lang="en-US" b="0" i="1" smtClean="0">
                                    <a:solidFill>
                                      <a:srgbClr val="CCE3F5"/>
                                    </a:solidFill>
                                    <a:latin typeface="Cambria Math" panose="02040503050406030204" pitchFamily="18" charset="0"/>
                                  </a:rPr>
                                  <m:t>𝐹</m:t>
                                </m:r>
                                <m:r>
                                  <a:rPr lang="en-US" b="0" i="1" smtClean="0">
                                    <a:solidFill>
                                      <a:srgbClr val="CCE3F5"/>
                                    </a:solidFill>
                                    <a:latin typeface="Cambria Math" panose="02040503050406030204" pitchFamily="18" charset="0"/>
                                  </a:rPr>
                                  <m:t>′+</m:t>
                                </m:r>
                                <m:f>
                                  <m:fPr>
                                    <m:ctrlPr>
                                      <a:rPr lang="en-US" b="0" i="1" smtClean="0">
                                        <a:solidFill>
                                          <a:srgbClr val="CCE3F5"/>
                                        </a:solidFill>
                                        <a:latin typeface="Cambria Math" panose="02040503050406030204" pitchFamily="18" charset="0"/>
                                      </a:rPr>
                                    </m:ctrlPr>
                                  </m:fPr>
                                  <m:num>
                                    <m:acc>
                                      <m:accPr>
                                        <m:chr m:val="̃"/>
                                        <m:ctrlPr>
                                          <a:rPr lang="en-US" b="0" i="1" smtClean="0">
                                            <a:solidFill>
                                              <a:srgbClr val="CCE3F5"/>
                                            </a:solidFill>
                                            <a:latin typeface="Cambria Math" panose="02040503050406030204" pitchFamily="18" charset="0"/>
                                          </a:rPr>
                                        </m:ctrlPr>
                                      </m:accPr>
                                      <m:e>
                                        <m:r>
                                          <a:rPr lang="en-US" b="0" i="1" smtClean="0">
                                            <a:solidFill>
                                              <a:srgbClr val="CCE3F5"/>
                                            </a:solidFill>
                                            <a:latin typeface="Cambria Math" panose="02040503050406030204" pitchFamily="18" charset="0"/>
                                          </a:rPr>
                                          <m:t>𝑐</m:t>
                                        </m:r>
                                      </m:e>
                                    </m:acc>
                                  </m:num>
                                  <m:den>
                                    <m:r>
                                      <a:rPr lang="en-US" b="0" i="1" smtClean="0">
                                        <a:solidFill>
                                          <a:srgbClr val="CCE3F5"/>
                                        </a:solidFill>
                                        <a:latin typeface="Cambria Math" panose="02040503050406030204" pitchFamily="18" charset="0"/>
                                      </a:rPr>
                                      <m:t>2</m:t>
                                    </m:r>
                                  </m:den>
                                </m:f>
                                <m:r>
                                  <a:rPr lang="en-US" b="0" i="1" smtClean="0">
                                    <a:solidFill>
                                      <a:srgbClr val="CCE3F5"/>
                                    </a:solidFill>
                                    <a:latin typeface="Cambria Math" panose="02040503050406030204" pitchFamily="18" charset="0"/>
                                  </a:rPr>
                                  <m:t>𝑣</m:t>
                                </m:r>
                              </m:oMath>
                            </m:oMathPara>
                          </a14:m>
                          <a:endParaRPr lang="en-GB" dirty="0"/>
                        </a:p>
                      </a:txBody>
                      <a:tcPr anchor="ct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e>
                                </m:d>
                                <m:r>
                                  <a:rPr lang="en-US" b="0" i="1" smtClean="0">
                                    <a:solidFill>
                                      <a:srgbClr val="E7F1FA"/>
                                    </a:solidFill>
                                    <a:latin typeface="Cambria Math" panose="02040503050406030204" pitchFamily="18" charset="0"/>
                                  </a:rPr>
                                  <m:t>+2</m:t>
                                </m:r>
                                <m:f>
                                  <m:fPr>
                                    <m:ctrlPr>
                                      <a:rPr lang="en-US" b="0" i="1" smtClean="0">
                                        <a:solidFill>
                                          <a:srgbClr val="E7F1FA"/>
                                        </a:solidFill>
                                        <a:latin typeface="Cambria Math" panose="02040503050406030204" pitchFamily="18" charset="0"/>
                                      </a:rPr>
                                    </m:ctrlPr>
                                  </m:fPr>
                                  <m:num>
                                    <m:sSup>
                                      <m:sSupPr>
                                        <m:ctrlPr>
                                          <a:rPr lang="en-US" b="0" i="1" smtClean="0">
                                            <a:solidFill>
                                              <a:srgbClr val="E7F1FA"/>
                                            </a:solidFill>
                                            <a:latin typeface="Cambria Math" panose="02040503050406030204" pitchFamily="18" charset="0"/>
                                          </a:rPr>
                                        </m:ctrlPr>
                                      </m:sSupPr>
                                      <m:e>
                                        <m:r>
                                          <a:rPr lang="en-US" b="0" i="1" smtClean="0">
                                            <a:solidFill>
                                              <a:srgbClr val="E7F1FA"/>
                                            </a:solidFill>
                                            <a:latin typeface="Cambria Math" panose="02040503050406030204" pitchFamily="18" charset="0"/>
                                          </a:rPr>
                                          <m:t>𝑄</m:t>
                                        </m:r>
                                      </m:e>
                                      <m:sup>
                                        <m:r>
                                          <a:rPr lang="en-US" b="0" i="1" smtClean="0">
                                            <a:solidFill>
                                              <a:srgbClr val="E7F1FA"/>
                                            </a:solidFill>
                                            <a:latin typeface="Cambria Math" panose="02040503050406030204" pitchFamily="18" charset="0"/>
                                          </a:rPr>
                                          <m:t>2</m:t>
                                        </m:r>
                                      </m:sup>
                                    </m:sSup>
                                    <m:r>
                                      <a:rPr lang="en-US" b="0" i="1" smtClean="0">
                                        <a:solidFill>
                                          <a:srgbClr val="E7F1FA"/>
                                        </a:solidFill>
                                        <a:latin typeface="Cambria Math" panose="02040503050406030204" pitchFamily="18" charset="0"/>
                                      </a:rPr>
                                      <m:t>+</m:t>
                                    </m:r>
                                    <m:sSup>
                                      <m:sSupPr>
                                        <m:ctrlPr>
                                          <a:rPr lang="en-US" b="0" i="1" smtClean="0">
                                            <a:solidFill>
                                              <a:srgbClr val="E7F1FA"/>
                                            </a:solidFill>
                                            <a:latin typeface="Cambria Math" panose="02040503050406030204" pitchFamily="18" charset="0"/>
                                          </a:rPr>
                                        </m:ctrlPr>
                                      </m:sSupPr>
                                      <m:e>
                                        <m:r>
                                          <a:rPr lang="en-US" b="0" i="1" smtClean="0">
                                            <a:solidFill>
                                              <a:srgbClr val="E7F1FA"/>
                                            </a:solidFill>
                                            <a:latin typeface="Cambria Math" panose="02040503050406030204" pitchFamily="18" charset="0"/>
                                          </a:rPr>
                                          <m:t>𝐽</m:t>
                                        </m:r>
                                      </m:e>
                                      <m:sup>
                                        <m:r>
                                          <a:rPr lang="en-US" b="0" i="1" smtClean="0">
                                            <a:solidFill>
                                              <a:srgbClr val="E7F1FA"/>
                                            </a:solidFill>
                                            <a:latin typeface="Cambria Math" panose="02040503050406030204" pitchFamily="18" charset="0"/>
                                          </a:rPr>
                                          <m:t>2</m:t>
                                        </m:r>
                                      </m:sup>
                                    </m:sSup>
                                  </m:num>
                                  <m:den>
                                    <m:sSup>
                                      <m:sSupPr>
                                        <m:ctrlPr>
                                          <a:rPr lang="en-US" b="0" i="1" smtClean="0">
                                            <a:solidFill>
                                              <a:srgbClr val="E7F1FA"/>
                                            </a:solidFill>
                                            <a:latin typeface="Cambria Math" panose="02040503050406030204" pitchFamily="18" charset="0"/>
                                          </a:rPr>
                                        </m:ctrlPr>
                                      </m:sSupPr>
                                      <m:e>
                                        <m:r>
                                          <a:rPr lang="en-US" b="0" i="1" smtClean="0">
                                            <a:solidFill>
                                              <a:srgbClr val="E7F1FA"/>
                                            </a:solidFill>
                                            <a:latin typeface="Cambria Math" panose="02040503050406030204" pitchFamily="18" charset="0"/>
                                          </a:rPr>
                                          <m:t>𝑊</m:t>
                                        </m:r>
                                      </m:e>
                                      <m:sup>
                                        <m:r>
                                          <a:rPr lang="en-US" b="0" i="1" smtClean="0">
                                            <a:solidFill>
                                              <a:srgbClr val="E7F1FA"/>
                                            </a:solidFill>
                                            <a:latin typeface="Cambria Math" panose="02040503050406030204" pitchFamily="18" charset="0"/>
                                          </a:rPr>
                                          <m:t>2</m:t>
                                        </m:r>
                                      </m:sup>
                                    </m:sSup>
                                  </m:den>
                                </m:f>
                                <m:sSup>
                                  <m:sSupPr>
                                    <m:ctrlPr>
                                      <a:rPr lang="en-US" b="0" i="1" smtClean="0">
                                        <a:solidFill>
                                          <a:srgbClr val="E7F1FA"/>
                                        </a:solidFill>
                                        <a:latin typeface="Cambria Math" panose="02040503050406030204" pitchFamily="18" charset="0"/>
                                      </a:rPr>
                                    </m:ctrlPr>
                                  </m:sSupPr>
                                  <m:e>
                                    <m:r>
                                      <a:rPr lang="en-US" b="0" i="1" smtClean="0">
                                        <a:solidFill>
                                          <a:srgbClr val="E7F1FA"/>
                                        </a:solidFill>
                                        <a:latin typeface="Cambria Math" panose="02040503050406030204" pitchFamily="18" charset="0"/>
                                      </a:rPr>
                                      <m:t>𝐹</m:t>
                                    </m:r>
                                  </m:e>
                                  <m:sup>
                                    <m:r>
                                      <a:rPr lang="en-US" b="0" i="1" smtClean="0">
                                        <a:solidFill>
                                          <a:srgbClr val="E7F1FA"/>
                                        </a:solidFill>
                                        <a:latin typeface="Cambria Math" panose="02040503050406030204" pitchFamily="18" charset="0"/>
                                      </a:rPr>
                                      <m:t>′</m:t>
                                    </m:r>
                                  </m:sup>
                                </m:sSup>
                                <m:d>
                                  <m:dPr>
                                    <m:ctrlPr>
                                      <a:rPr lang="en-US" b="0" i="1" smtClean="0">
                                        <a:solidFill>
                                          <a:srgbClr val="E7F1FA"/>
                                        </a:solidFill>
                                        <a:latin typeface="Cambria Math" panose="02040503050406030204" pitchFamily="18" charset="0"/>
                                      </a:rPr>
                                    </m:ctrlPr>
                                  </m:dPr>
                                  <m:e>
                                    <m:f>
                                      <m:fPr>
                                        <m:ctrlPr>
                                          <a:rPr lang="en-US" b="0" i="1" smtClean="0">
                                            <a:solidFill>
                                              <a:srgbClr val="E7F1FA"/>
                                            </a:solidFill>
                                            <a:latin typeface="Cambria Math" panose="02040503050406030204" pitchFamily="18" charset="0"/>
                                          </a:rPr>
                                        </m:ctrlPr>
                                      </m:fPr>
                                      <m:num>
                                        <m:sSub>
                                          <m:sSubPr>
                                            <m:ctrlPr>
                                              <a:rPr lang="en-US" b="0" i="1" smtClean="0">
                                                <a:solidFill>
                                                  <a:srgbClr val="E7F1FA"/>
                                                </a:solidFill>
                                                <a:latin typeface="Cambria Math" panose="02040503050406030204" pitchFamily="18" charset="0"/>
                                              </a:rPr>
                                            </m:ctrlPr>
                                          </m:sSubPr>
                                          <m:e>
                                            <m:r>
                                              <a:rPr lang="en-US" b="0" i="1" smtClean="0">
                                                <a:solidFill>
                                                  <a:srgbClr val="E7F1FA"/>
                                                </a:solidFill>
                                                <a:latin typeface="Cambria Math" panose="02040503050406030204" pitchFamily="18" charset="0"/>
                                              </a:rPr>
                                              <m:t>𝑘</m:t>
                                            </m:r>
                                          </m:e>
                                          <m:sub>
                                            <m:r>
                                              <a:rPr lang="en-US" b="0" i="1" smtClean="0">
                                                <a:solidFill>
                                                  <a:srgbClr val="E7F1FA"/>
                                                </a:solidFill>
                                                <a:latin typeface="Cambria Math" panose="02040503050406030204" pitchFamily="18" charset="0"/>
                                              </a:rPr>
                                              <m:t>𝑣</m:t>
                                            </m:r>
                                          </m:sub>
                                        </m:sSub>
                                      </m:num>
                                      <m:den>
                                        <m:sSub>
                                          <m:sSubPr>
                                            <m:ctrlPr>
                                              <a:rPr lang="en-US" b="0" i="1" smtClean="0">
                                                <a:solidFill>
                                                  <a:srgbClr val="E7F1FA"/>
                                                </a:solidFill>
                                                <a:latin typeface="Cambria Math" panose="02040503050406030204" pitchFamily="18" charset="0"/>
                                              </a:rPr>
                                            </m:ctrlPr>
                                          </m:sSubPr>
                                          <m:e>
                                            <m:r>
                                              <a:rPr lang="en-US" b="0" i="1" smtClean="0">
                                                <a:solidFill>
                                                  <a:srgbClr val="E7F1FA"/>
                                                </a:solidFill>
                                                <a:latin typeface="Cambria Math" panose="02040503050406030204" pitchFamily="18" charset="0"/>
                                              </a:rPr>
                                              <m:t>𝜉</m:t>
                                            </m:r>
                                          </m:e>
                                          <m:sub>
                                            <m:r>
                                              <a:rPr lang="en-US" b="0" i="1" smtClean="0">
                                                <a:solidFill>
                                                  <a:srgbClr val="E7F1FA"/>
                                                </a:solidFill>
                                                <a:latin typeface="Cambria Math" panose="02040503050406030204" pitchFamily="18" charset="0"/>
                                              </a:rPr>
                                              <m:t>𝑐</m:t>
                                            </m:r>
                                          </m:sub>
                                        </m:sSub>
                                      </m:den>
                                    </m:f>
                                    <m:r>
                                      <a:rPr lang="en-US" b="0" i="1" smtClean="0">
                                        <a:solidFill>
                                          <a:srgbClr val="E7F1FA"/>
                                        </a:solidFill>
                                        <a:latin typeface="Cambria Math" panose="02040503050406030204" pitchFamily="18" charset="0"/>
                                      </a:rPr>
                                      <m:t>−</m:t>
                                    </m:r>
                                    <m:r>
                                      <a:rPr lang="en-US" b="0" i="1" smtClean="0">
                                        <a:solidFill>
                                          <a:srgbClr val="E7F1FA"/>
                                        </a:solidFill>
                                        <a:latin typeface="Cambria Math" panose="02040503050406030204" pitchFamily="18" charset="0"/>
                                      </a:rPr>
                                      <m:t>𝑣</m:t>
                                    </m:r>
                                    <m:r>
                                      <a:rPr lang="en-US" i="1">
                                        <a:solidFill>
                                          <a:srgbClr val="E7F1FA"/>
                                        </a:solidFill>
                                        <a:latin typeface="Cambria Math" panose="02040503050406030204" pitchFamily="18" charset="0"/>
                                      </a:rPr>
                                      <m:t>ℋ</m:t>
                                    </m:r>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algn="l"/>
                          <a:r>
                            <a:rPr lang="en-US" dirty="0">
                              <a:solidFill>
                                <a:schemeClr val="bg1"/>
                              </a:solidFill>
                            </a:rPr>
                            <a:t>Current</a:t>
                          </a:r>
                          <a:endParaRPr lang="en-GB" dirty="0">
                            <a:solidFill>
                              <a:schemeClr val="bg1"/>
                            </a:solidFill>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en-US" b="0" i="1" smtClean="0">
                                        <a:solidFill>
                                          <a:schemeClr val="bg1"/>
                                        </a:solidFill>
                                        <a:latin typeface="Cambria Math" panose="02040503050406030204" pitchFamily="18" charset="0"/>
                                      </a:rPr>
                                    </m:ctrlPr>
                                  </m:dPr>
                                  <m:e>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𝐽</m:t>
                                        </m:r>
                                      </m:e>
                                      <m:sup>
                                        <m:r>
                                          <a:rPr lang="en-US" b="0" i="1" smtClean="0">
                                            <a:solidFill>
                                              <a:schemeClr val="bg1"/>
                                            </a:solidFill>
                                            <a:latin typeface="Cambria Math" panose="02040503050406030204" pitchFamily="18" charset="0"/>
                                          </a:rPr>
                                          <m:t>2</m:t>
                                        </m:r>
                                      </m:sup>
                                    </m:sSup>
                                  </m:e>
                                </m:d>
                                <m:r>
                                  <a:rPr lang="en-US" b="0" i="1" smtClean="0">
                                    <a:solidFill>
                                      <a:schemeClr val="bg1"/>
                                    </a:solidFill>
                                    <a:latin typeface="Cambria Math" panose="02040503050406030204" pitchFamily="18" charset="0"/>
                                  </a:rPr>
                                  <m:t>=2</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𝐽</m:t>
                                    </m:r>
                                  </m:e>
                                  <m:sup>
                                    <m:r>
                                      <a:rPr lang="en-US" b="0" i="1" smtClean="0">
                                        <a:solidFill>
                                          <a:schemeClr val="bg1"/>
                                        </a:solidFill>
                                        <a:latin typeface="Cambria Math" panose="02040503050406030204" pitchFamily="18" charset="0"/>
                                      </a:rPr>
                                      <m:t>2</m:t>
                                    </m:r>
                                  </m:sup>
                                </m:sSup>
                                <m:d>
                                  <m:dPr>
                                    <m:ctrlPr>
                                      <a:rPr lang="en-US" b="0" i="1" smtClean="0">
                                        <a:solidFill>
                                          <a:schemeClr val="bg1"/>
                                        </a:solidFill>
                                        <a:latin typeface="Cambria Math" panose="02040503050406030204" pitchFamily="18" charset="0"/>
                                      </a:rPr>
                                    </m:ctrlPr>
                                  </m:dPr>
                                  <m:e>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𝑣</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𝑘</m:t>
                                            </m:r>
                                          </m:e>
                                          <m:sub>
                                            <m:r>
                                              <a:rPr lang="en-US" b="0" i="1" smtClean="0">
                                                <a:solidFill>
                                                  <a:schemeClr val="bg1"/>
                                                </a:solidFill>
                                                <a:latin typeface="Cambria Math" panose="02040503050406030204" pitchFamily="18" charset="0"/>
                                              </a:rPr>
                                              <m:t>𝑣</m:t>
                                            </m:r>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𝜉</m:t>
                                            </m:r>
                                          </m:e>
                                          <m:sub>
                                            <m:r>
                                              <a:rPr lang="en-US" b="0" i="1" smtClean="0">
                                                <a:solidFill>
                                                  <a:schemeClr val="bg1"/>
                                                </a:solidFill>
                                                <a:latin typeface="Cambria Math" panose="02040503050406030204" pitchFamily="18" charset="0"/>
                                              </a:rPr>
                                              <m:t>𝑐</m:t>
                                            </m:r>
                                          </m:sub>
                                        </m:sSub>
                                      </m:den>
                                    </m:f>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ℋ</m:t>
                                    </m:r>
                                  </m:e>
                                </m:d>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𝑔</m:t>
                                </m:r>
                                <m:r>
                                  <a:rPr lang="en-US" b="0" i="1" smtClean="0">
                                    <a:solidFill>
                                      <a:schemeClr val="bg1"/>
                                    </a:solidFill>
                                    <a:latin typeface="Cambria Math" panose="02040503050406030204" pitchFamily="18" charset="0"/>
                                  </a:rPr>
                                  <m:t>−1)</m:t>
                                </m:r>
                                <m:r>
                                  <a:rPr lang="en-US" i="1">
                                    <a:solidFill>
                                      <a:schemeClr val="bg1"/>
                                    </a:solidFill>
                                    <a:latin typeface="Cambria Math" panose="02040503050406030204" pitchFamily="18" charset="0"/>
                                  </a:rPr>
                                  <m:t>𝜌</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𝑐</m:t>
                                    </m:r>
                                  </m:e>
                                </m:acc>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𝑣</m:t>
                                    </m:r>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rPr>
                                          <m:t>𝑐</m:t>
                                        </m:r>
                                      </m:sub>
                                    </m:sSub>
                                  </m:den>
                                </m:f>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𝑊</m:t>
                                    </m:r>
                                  </m:num>
                                  <m:den>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𝐹</m:t>
                                        </m:r>
                                      </m:e>
                                      <m:sup>
                                        <m:r>
                                          <a:rPr lang="en-US" b="0" i="1" smtClean="0">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−2</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𝑄</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𝐹</m:t>
                                    </m:r>
                                    <m:r>
                                      <a:rPr lang="en-US" b="0" i="1" smtClean="0">
                                        <a:solidFill>
                                          <a:schemeClr val="bg1"/>
                                        </a:solidFill>
                                        <a:latin typeface="Cambria Math" panose="02040503050406030204" pitchFamily="18" charset="0"/>
                                      </a:rPr>
                                      <m:t>′′</m:t>
                                    </m:r>
                                  </m:den>
                                </m:f>
                              </m:oMath>
                            </m:oMathPara>
                          </a14:m>
                          <a:endParaRPr lang="en-GB" dirty="0">
                            <a:solidFill>
                              <a:schemeClr val="bg1"/>
                            </a:solidFill>
                          </a:endParaRPr>
                        </a:p>
                      </a:txBody>
                      <a:tcPr anchor="ctr">
                        <a:solidFill>
                          <a:schemeClr val="bg1"/>
                        </a:solidFill>
                      </a:tcPr>
                    </a:tc>
                    <a:extLst>
                      <a:ext uri="{0D108BD9-81ED-4DB2-BD59-A6C34878D82A}">
                        <a16:rowId xmlns:a16="http://schemas.microsoft.com/office/drawing/2014/main" val="3307847228"/>
                      </a:ext>
                    </a:extLst>
                  </a:tr>
                  <a:tr h="828000">
                    <a:tc>
                      <a:txBody>
                        <a:bodyPr/>
                        <a:lstStyle/>
                        <a:p>
                          <a:pPr algn="l"/>
                          <a:r>
                            <a:rPr lang="en-US" dirty="0">
                              <a:solidFill>
                                <a:schemeClr val="bg1"/>
                              </a:solidFill>
                            </a:rPr>
                            <a:t>Charge</a:t>
                          </a:r>
                          <a:endParaRPr lang="en-GB" dirty="0">
                            <a:solidFill>
                              <a:schemeClr val="bg1"/>
                            </a:solidFill>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en-US" b="0" i="1" smtClean="0">
                                        <a:solidFill>
                                          <a:schemeClr val="bg1"/>
                                        </a:solidFill>
                                        <a:latin typeface="Cambria Math" panose="02040503050406030204" pitchFamily="18" charset="0"/>
                                      </a:rPr>
                                    </m:ctrlPr>
                                  </m:dPr>
                                  <m:e>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𝑄</m:t>
                                        </m:r>
                                      </m:e>
                                      <m:sup>
                                        <m:r>
                                          <a:rPr lang="en-US" b="0" i="1" smtClean="0">
                                            <a:solidFill>
                                              <a:schemeClr val="bg1"/>
                                            </a:solidFill>
                                            <a:latin typeface="Cambria Math" panose="02040503050406030204" pitchFamily="18" charset="0"/>
                                          </a:rPr>
                                          <m:t>2</m:t>
                                        </m:r>
                                      </m:sup>
                                    </m:sSup>
                                  </m:e>
                                </m:d>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2</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𝑄</m:t>
                                    </m:r>
                                  </m:e>
                                  <m:sup>
                                    <m:r>
                                      <a:rPr lang="en-US" i="1">
                                        <a:solidFill>
                                          <a:schemeClr val="bg1"/>
                                        </a:solidFill>
                                        <a:latin typeface="Cambria Math" panose="02040503050406030204" pitchFamily="18" charset="0"/>
                                      </a:rPr>
                                      <m:t>2</m:t>
                                    </m:r>
                                  </m:sup>
                                </m:sSup>
                                <m:f>
                                  <m:fPr>
                                    <m:ctrlPr>
                                      <a:rPr lang="en-US" b="0" i="1" smtClean="0">
                                        <a:solidFill>
                                          <a:schemeClr val="bg1"/>
                                        </a:solidFill>
                                        <a:latin typeface="Cambria Math" panose="02040503050406030204" pitchFamily="18" charset="0"/>
                                      </a:rPr>
                                    </m:ctrlPr>
                                  </m:fPr>
                                  <m:num>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𝐹</m:t>
                                        </m:r>
                                      </m:e>
                                      <m:sup>
                                        <m:r>
                                          <a:rPr lang="en-US" b="0" i="1" smtClean="0">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+2</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𝐽</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𝐹</m:t>
                                    </m:r>
                                    <m:r>
                                      <a:rPr lang="en-US" b="0" i="1" smtClean="0">
                                        <a:solidFill>
                                          <a:schemeClr val="bg1"/>
                                        </a:solidFill>
                                        <a:latin typeface="Cambria Math" panose="02040503050406030204" pitchFamily="18" charset="0"/>
                                      </a:rPr>
                                      <m:t>′′</m:t>
                                    </m:r>
                                  </m:num>
                                  <m:den>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𝐹</m:t>
                                        </m:r>
                                      </m:e>
                                      <m:sup>
                                        <m:r>
                                          <a:rPr lang="en-US" b="0" i="1" smtClean="0">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+2</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𝑄</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𝐹</m:t>
                                    </m:r>
                                    <m:r>
                                      <a:rPr lang="en-US" b="0" i="1" smtClean="0">
                                        <a:solidFill>
                                          <a:schemeClr val="bg1"/>
                                        </a:solidFill>
                                        <a:latin typeface="Cambria Math" panose="02040503050406030204" pitchFamily="18" charset="0"/>
                                      </a:rPr>
                                      <m:t>′′</m:t>
                                    </m:r>
                                  </m:den>
                                </m:f>
                                <m:d>
                                  <m:dPr>
                                    <m:ctrlPr>
                                      <a:rPr lang="en-US" b="0" i="1" smtClean="0">
                                        <a:solidFill>
                                          <a:schemeClr val="bg1"/>
                                        </a:solidFill>
                                        <a:latin typeface="Cambria Math" panose="02040503050406030204" pitchFamily="18" charset="0"/>
                                      </a:rPr>
                                    </m:ctrlPr>
                                  </m:dPr>
                                  <m:e>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𝑣</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𝑘</m:t>
                                            </m:r>
                                          </m:e>
                                          <m:sub>
                                            <m:r>
                                              <a:rPr lang="en-US" b="0" i="1" smtClean="0">
                                                <a:solidFill>
                                                  <a:schemeClr val="bg1"/>
                                                </a:solidFill>
                                                <a:latin typeface="Cambria Math" panose="02040503050406030204" pitchFamily="18" charset="0"/>
                                              </a:rPr>
                                              <m:t>𝑣</m:t>
                                            </m:r>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𝜉</m:t>
                                            </m:r>
                                          </m:e>
                                          <m:sub>
                                            <m:r>
                                              <a:rPr lang="en-US" b="0" i="1" smtClean="0">
                                                <a:solidFill>
                                                  <a:schemeClr val="bg1"/>
                                                </a:solidFill>
                                                <a:latin typeface="Cambria Math" panose="02040503050406030204" pitchFamily="18" charset="0"/>
                                              </a:rPr>
                                              <m:t>𝑐</m:t>
                                            </m:r>
                                          </m:sub>
                                        </m:sSub>
                                      </m:den>
                                    </m:f>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ℋ</m:t>
                                    </m:r>
                                  </m:e>
                                </m:d>
                                <m:r>
                                  <a:rPr lang="en-US" i="1" smtClean="0">
                                    <a:solidFill>
                                      <a:schemeClr val="bg1"/>
                                    </a:solidFill>
                                    <a:latin typeface="Cambria Math" panose="02040503050406030204" pitchFamily="18" charset="0"/>
                                  </a:rPr>
                                  <m:t>+(</m:t>
                                </m:r>
                                <m:r>
                                  <a:rPr lang="en-US" i="1" smtClean="0">
                                    <a:solidFill>
                                      <a:schemeClr val="bg1"/>
                                    </a:solidFill>
                                    <a:latin typeface="Cambria Math" panose="02040503050406030204" pitchFamily="18" charset="0"/>
                                  </a:rPr>
                                  <m:t>𝑔</m:t>
                                </m:r>
                                <m:r>
                                  <a:rPr lang="en-US" i="1" smtClean="0">
                                    <a:solidFill>
                                      <a:schemeClr val="bg1"/>
                                    </a:solidFill>
                                    <a:latin typeface="Cambria Math" panose="02040503050406030204" pitchFamily="18" charset="0"/>
                                  </a:rPr>
                                  <m:t>−1)(1−</m:t>
                                </m:r>
                                <m:r>
                                  <a:rPr lang="en-US" i="1" smtClean="0">
                                    <a:solidFill>
                                      <a:schemeClr val="bg1"/>
                                    </a:solidFill>
                                    <a:latin typeface="Cambria Math" panose="02040503050406030204" pitchFamily="18" charset="0"/>
                                  </a:rPr>
                                  <m:t>𝜌</m:t>
                                </m:r>
                                <m:r>
                                  <a:rPr lang="en-US" b="0" i="1" smtClean="0">
                                    <a:solidFill>
                                      <a:schemeClr val="bg1"/>
                                    </a:solidFill>
                                    <a:latin typeface="Cambria Math" panose="02040503050406030204" pitchFamily="18" charset="0"/>
                                  </a:rPr>
                                  <m:t>)</m:t>
                                </m:r>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𝑐</m:t>
                                    </m:r>
                                  </m:e>
                                </m:acc>
                                <m:f>
                                  <m:fPr>
                                    <m:ctrlPr>
                                      <a:rPr lang="en-US" i="1">
                                        <a:solidFill>
                                          <a:schemeClr val="bg1"/>
                                        </a:solidFill>
                                        <a:latin typeface="Cambria Math" panose="02040503050406030204" pitchFamily="18" charset="0"/>
                                      </a:rPr>
                                    </m:ctrlPr>
                                  </m:fPr>
                                  <m:num>
                                    <m:r>
                                      <a:rPr lang="en-US" i="1">
                                        <a:solidFill>
                                          <a:schemeClr val="bg1"/>
                                        </a:solidFill>
                                        <a:latin typeface="Cambria Math" panose="02040503050406030204" pitchFamily="18" charset="0"/>
                                      </a:rPr>
                                      <m:t>𝑣</m:t>
                                    </m:r>
                                  </m:num>
                                  <m:den>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𝐿</m:t>
                                        </m:r>
                                      </m:e>
                                      <m:sub>
                                        <m:r>
                                          <a:rPr lang="en-US" i="1">
                                            <a:solidFill>
                                              <a:schemeClr val="bg1"/>
                                            </a:solidFill>
                                            <a:latin typeface="Cambria Math" panose="02040503050406030204" pitchFamily="18" charset="0"/>
                                          </a:rPr>
                                          <m:t>𝑐</m:t>
                                        </m:r>
                                      </m:sub>
                                    </m:sSub>
                                  </m:den>
                                </m:f>
                                <m:f>
                                  <m:fPr>
                                    <m:ctrlPr>
                                      <a:rPr lang="en-US" i="1">
                                        <a:solidFill>
                                          <a:schemeClr val="bg1"/>
                                        </a:solidFill>
                                        <a:latin typeface="Cambria Math" panose="02040503050406030204" pitchFamily="18" charset="0"/>
                                      </a:rPr>
                                    </m:ctrlPr>
                                  </m:fPr>
                                  <m:num>
                                    <m:r>
                                      <a:rPr lang="en-US" i="1">
                                        <a:solidFill>
                                          <a:schemeClr val="bg1"/>
                                        </a:solidFill>
                                        <a:latin typeface="Cambria Math" panose="02040503050406030204" pitchFamily="18" charset="0"/>
                                      </a:rPr>
                                      <m:t>𝑊</m:t>
                                    </m:r>
                                  </m:num>
                                  <m:den>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𝐹</m:t>
                                        </m:r>
                                      </m:e>
                                      <m:sup>
                                        <m:r>
                                          <a:rPr lang="en-US" i="1">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2</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𝑄</m:t>
                                        </m:r>
                                      </m:e>
                                      <m:sup>
                                        <m:r>
                                          <a:rPr lang="en-US" i="1">
                                            <a:solidFill>
                                              <a:schemeClr val="bg1"/>
                                            </a:solidFill>
                                            <a:latin typeface="Cambria Math" panose="02040503050406030204" pitchFamily="18" charset="0"/>
                                          </a:rPr>
                                          <m:t>2</m:t>
                                        </m:r>
                                      </m:sup>
                                    </m:sSup>
                                    <m:r>
                                      <a:rPr lang="en-US" i="1">
                                        <a:solidFill>
                                          <a:schemeClr val="bg1"/>
                                        </a:solidFill>
                                        <a:latin typeface="Cambria Math" panose="02040503050406030204" pitchFamily="18" charset="0"/>
                                      </a:rPr>
                                      <m:t>𝐹</m:t>
                                    </m:r>
                                    <m:r>
                                      <a:rPr lang="en-US" i="1">
                                        <a:solidFill>
                                          <a:schemeClr val="bg1"/>
                                        </a:solidFill>
                                        <a:latin typeface="Cambria Math" panose="02040503050406030204" pitchFamily="18" charset="0"/>
                                      </a:rPr>
                                      <m:t>′′</m:t>
                                    </m:r>
                                  </m:den>
                                </m:f>
                              </m:oMath>
                            </m:oMathPara>
                          </a14:m>
                          <a:endParaRPr lang="en-GB" dirty="0">
                            <a:solidFill>
                              <a:schemeClr val="bg1"/>
                            </a:solidFill>
                          </a:endParaRPr>
                        </a:p>
                      </a:txBody>
                      <a:tcPr anchor="ctr">
                        <a:solidFill>
                          <a:schemeClr val="bg1"/>
                        </a:solidFill>
                      </a:tcPr>
                    </a:tc>
                    <a:extLst>
                      <a:ext uri="{0D108BD9-81ED-4DB2-BD59-A6C34878D82A}">
                        <a16:rowId xmlns:a16="http://schemas.microsoft.com/office/drawing/2014/main" val="2331139117"/>
                      </a:ext>
                    </a:extLst>
                  </a:tr>
                  <a:tr h="828000">
                    <a:tc>
                      <a:txBody>
                        <a:bodyPr/>
                        <a:lstStyle/>
                        <a:p>
                          <a:pPr algn="l"/>
                          <a:r>
                            <a:rPr lang="en-US" dirty="0">
                              <a:solidFill>
                                <a:schemeClr val="bg1"/>
                              </a:solidFill>
                            </a:rPr>
                            <a:t>Energy length</a:t>
                          </a:r>
                          <a:endParaRPr lang="en-GB" dirty="0">
                            <a:solidFill>
                              <a:schemeClr val="bg1"/>
                            </a:solidFill>
                          </a:endParaRP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acc>
                                      <m:accPr>
                                        <m:chr m:val="̇"/>
                                        <m:ctrlPr>
                                          <a:rPr lang="en-US" b="0" i="1" smtClean="0">
                                            <a:solidFill>
                                              <a:schemeClr val="bg1"/>
                                            </a:solidFill>
                                            <a:latin typeface="Cambria Math" panose="02040503050406030204" pitchFamily="18" charset="0"/>
                                          </a:rPr>
                                        </m:ctrlPr>
                                      </m:accPr>
                                      <m:e>
                                        <m:r>
                                          <a:rPr lang="en-US" b="0" i="1" smtClean="0">
                                            <a:solidFill>
                                              <a:schemeClr val="bg1"/>
                                            </a:solidFill>
                                            <a:latin typeface="Cambria Math" panose="02040503050406030204" pitchFamily="18" charset="0"/>
                                          </a:rPr>
                                          <m:t>𝐿</m:t>
                                        </m:r>
                                      </m:e>
                                    </m:acc>
                                  </m:e>
                                  <m:sub>
                                    <m:r>
                                      <a:rPr lang="en-US" b="0" i="1" smtClean="0">
                                        <a:solidFill>
                                          <a:schemeClr val="bg1"/>
                                        </a:solidFill>
                                        <a:latin typeface="Cambria Math" panose="02040503050406030204" pitchFamily="18" charset="0"/>
                                      </a:rPr>
                                      <m:t>𝑐</m:t>
                                    </m:r>
                                  </m:sub>
                                </m:sSub>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ℋ</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rPr>
                                      <m:t>𝑐</m:t>
                                    </m:r>
                                  </m:sub>
                                </m:sSub>
                                <m:d>
                                  <m:dPr>
                                    <m:begChr m:val="["/>
                                    <m:endChr m:val="]"/>
                                    <m:ctrlPr>
                                      <a:rPr lang="en-US" b="0" i="1" smtClean="0">
                                        <a:solidFill>
                                          <a:schemeClr val="bg1"/>
                                        </a:solidFill>
                                        <a:latin typeface="Cambria Math" panose="02040503050406030204" pitchFamily="18" charset="0"/>
                                      </a:rPr>
                                    </m:ctrlPr>
                                  </m:dPr>
                                  <m:e>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𝑣</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m:t>
                                    </m:r>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1−</m:t>
                                        </m:r>
                                        <m:sSup>
                                          <m:sSupPr>
                                            <m:ctrlPr>
                                              <a:rPr lang="en-US" i="1">
                                                <a:solidFill>
                                                  <a:schemeClr val="bg1"/>
                                                </a:solidFill>
                                                <a:latin typeface="Cambria Math" panose="02040503050406030204" pitchFamily="18" charset="0"/>
                                              </a:rPr>
                                            </m:ctrlPr>
                                          </m:sSupPr>
                                          <m:e>
                                            <m:r>
                                              <a:rPr lang="en-US" i="1">
                                                <a:solidFill>
                                                  <a:schemeClr val="bg1"/>
                                                </a:solidFill>
                                                <a:latin typeface="Cambria Math" panose="02040503050406030204" pitchFamily="18" charset="0"/>
                                              </a:rPr>
                                              <m:t>𝑣</m:t>
                                            </m:r>
                                          </m:e>
                                          <m:sup>
                                            <m:r>
                                              <a:rPr lang="en-US" i="1">
                                                <a:solidFill>
                                                  <a:schemeClr val="bg1"/>
                                                </a:solidFill>
                                                <a:latin typeface="Cambria Math" panose="02040503050406030204" pitchFamily="18" charset="0"/>
                                              </a:rPr>
                                              <m:t>2</m:t>
                                            </m:r>
                                          </m:sup>
                                        </m:sSup>
                                      </m:e>
                                    </m:d>
                                    <m:f>
                                      <m:fPr>
                                        <m:ctrlPr>
                                          <a:rPr lang="en-US" b="0" i="1" smtClean="0">
                                            <a:solidFill>
                                              <a:schemeClr val="bg1"/>
                                            </a:solidFill>
                                            <a:latin typeface="Cambria Math" panose="02040503050406030204" pitchFamily="18" charset="0"/>
                                          </a:rPr>
                                        </m:ctrlPr>
                                      </m:fPr>
                                      <m:num>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𝑄</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𝐽</m:t>
                                            </m:r>
                                          </m:e>
                                          <m:sup>
                                            <m:r>
                                              <a:rPr lang="en-US" b="0" i="1" smtClean="0">
                                                <a:solidFill>
                                                  <a:schemeClr val="bg1"/>
                                                </a:solidFill>
                                                <a:latin typeface="Cambria Math" panose="02040503050406030204" pitchFamily="18" charset="0"/>
                                              </a:rPr>
                                              <m:t>2</m:t>
                                            </m:r>
                                          </m:sup>
                                        </m:sSup>
                                      </m:num>
                                      <m:den>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𝑊</m:t>
                                            </m:r>
                                          </m:e>
                                          <m:sup>
                                            <m:r>
                                              <a:rPr lang="en-US" b="0" i="1" smtClean="0">
                                                <a:solidFill>
                                                  <a:schemeClr val="bg1"/>
                                                </a:solidFill>
                                                <a:latin typeface="Cambria Math" panose="02040503050406030204" pitchFamily="18" charset="0"/>
                                              </a:rPr>
                                              <m:t>2</m:t>
                                            </m:r>
                                          </m:sup>
                                        </m:sSup>
                                      </m:den>
                                    </m:f>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𝐹</m:t>
                                        </m:r>
                                      </m:e>
                                      <m:sup>
                                        <m:r>
                                          <a:rPr lang="en-US" b="0" i="1" smtClean="0">
                                            <a:solidFill>
                                              <a:schemeClr val="bg1"/>
                                            </a:solidFill>
                                            <a:latin typeface="Cambria Math" panose="02040503050406030204" pitchFamily="18" charset="0"/>
                                          </a:rPr>
                                          <m:t>′</m:t>
                                        </m:r>
                                      </m:sup>
                                    </m:sSup>
                                  </m:e>
                                </m:d>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𝑔</m:t>
                                </m:r>
                                <m:f>
                                  <m:fPr>
                                    <m:ctrlPr>
                                      <a:rPr lang="en-US" i="1">
                                        <a:solidFill>
                                          <a:schemeClr val="bg1"/>
                                        </a:solidFill>
                                        <a:latin typeface="Cambria Math" panose="02040503050406030204" pitchFamily="18" charset="0"/>
                                      </a:rPr>
                                    </m:ctrlPr>
                                  </m:fPr>
                                  <m:num>
                                    <m:acc>
                                      <m:accPr>
                                        <m:chr m:val="̃"/>
                                        <m:ctrlPr>
                                          <a:rPr lang="en-US" i="1">
                                            <a:solidFill>
                                              <a:schemeClr val="bg1"/>
                                            </a:solidFill>
                                            <a:latin typeface="Cambria Math" panose="02040503050406030204" pitchFamily="18" charset="0"/>
                                          </a:rPr>
                                        </m:ctrlPr>
                                      </m:accPr>
                                      <m:e>
                                        <m:r>
                                          <a:rPr lang="en-US" i="1">
                                            <a:solidFill>
                                              <a:schemeClr val="bg1"/>
                                            </a:solidFill>
                                            <a:latin typeface="Cambria Math" panose="02040503050406030204" pitchFamily="18" charset="0"/>
                                          </a:rPr>
                                          <m:t>𝑐</m:t>
                                        </m:r>
                                      </m:e>
                                    </m:acc>
                                  </m:num>
                                  <m:den>
                                    <m:r>
                                      <a:rPr lang="en-US" i="1">
                                        <a:solidFill>
                                          <a:schemeClr val="bg1"/>
                                        </a:solidFill>
                                        <a:latin typeface="Cambria Math" panose="02040503050406030204" pitchFamily="18" charset="0"/>
                                      </a:rPr>
                                      <m:t>2</m:t>
                                    </m:r>
                                    <m:r>
                                      <a:rPr lang="en-US" b="0" i="1" smtClean="0">
                                        <a:solidFill>
                                          <a:schemeClr val="bg1"/>
                                        </a:solidFill>
                                        <a:latin typeface="Cambria Math" panose="02040503050406030204" pitchFamily="18" charset="0"/>
                                      </a:rPr>
                                      <m:t>𝑊</m:t>
                                    </m:r>
                                  </m:den>
                                </m:f>
                                <m:r>
                                  <a:rPr lang="en-US" i="1">
                                    <a:solidFill>
                                      <a:schemeClr val="bg1"/>
                                    </a:solidFill>
                                    <a:latin typeface="Cambria Math" panose="02040503050406030204" pitchFamily="18" charset="0"/>
                                  </a:rPr>
                                  <m:t>𝑣</m:t>
                                </m:r>
                              </m:oMath>
                            </m:oMathPara>
                          </a14:m>
                          <a:endParaRPr lang="en-GB" dirty="0">
                            <a:solidFill>
                              <a:schemeClr val="bg1"/>
                            </a:solidFill>
                          </a:endParaRPr>
                        </a:p>
                      </a:txBody>
                      <a:tcPr anchor="ctr">
                        <a:solidFill>
                          <a:schemeClr val="bg1"/>
                        </a:solidFill>
                      </a:tcPr>
                    </a:tc>
                    <a:extLst>
                      <a:ext uri="{0D108BD9-81ED-4DB2-BD59-A6C34878D82A}">
                        <a16:rowId xmlns:a16="http://schemas.microsoft.com/office/drawing/2014/main" val="196866132"/>
                      </a:ext>
                    </a:extLst>
                  </a:tr>
                </a:tbl>
              </a:graphicData>
            </a:graphic>
          </p:graphicFrame>
        </mc:Choice>
        <mc:Fallback xmlns="">
          <p:graphicFrame>
            <p:nvGraphicFramePr>
              <p:cNvPr id="2" name="Table 1">
                <a:extLst>
                  <a:ext uri="{FF2B5EF4-FFF2-40B4-BE49-F238E27FC236}">
                    <a16:creationId xmlns:a16="http://schemas.microsoft.com/office/drawing/2014/main" id="{DDC19D7F-8A81-3F6F-2016-DB540E057023}"/>
                  </a:ext>
                </a:extLst>
              </p:cNvPr>
              <p:cNvGraphicFramePr>
                <a:graphicFrameLocks noGrp="1"/>
              </p:cNvGraphicFramePr>
              <p:nvPr>
                <p:extLst>
                  <p:ext uri="{D42A27DB-BD31-4B8C-83A1-F6EECF244321}">
                    <p14:modId xmlns:p14="http://schemas.microsoft.com/office/powerpoint/2010/main" val="1597778056"/>
                  </p:ext>
                </p:extLst>
              </p:nvPr>
            </p:nvGraphicFramePr>
            <p:xfrm>
              <a:off x="480000" y="10300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endParaRPr lang="en-US"/>
                        </a:p>
                      </a:txBody>
                      <a:tcPr anchor="ctr">
                        <a:blipFill>
                          <a:blip r:embed="rId3"/>
                          <a:stretch>
                            <a:fillRect l="-29021" t="-48529" r="-280" b="-402206"/>
                          </a:stretch>
                        </a:blipFill>
                      </a:tcP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endParaRPr lang="en-US"/>
                        </a:p>
                      </a:txBody>
                      <a:tcPr anchor="ctr">
                        <a:blipFill>
                          <a:blip r:embed="rId3"/>
                          <a:stretch>
                            <a:fillRect l="-29021" t="-148529" r="-280" b="-302206"/>
                          </a:stretch>
                        </a:blipFill>
                      </a:tcPr>
                    </a:tc>
                    <a:extLst>
                      <a:ext uri="{0D108BD9-81ED-4DB2-BD59-A6C34878D82A}">
                        <a16:rowId xmlns:a16="http://schemas.microsoft.com/office/drawing/2014/main" val="406368034"/>
                      </a:ext>
                    </a:extLst>
                  </a:tr>
                  <a:tr h="828000">
                    <a:tc>
                      <a:txBody>
                        <a:bodyPr/>
                        <a:lstStyle/>
                        <a:p>
                          <a:pPr algn="l"/>
                          <a:r>
                            <a:rPr lang="en-US" dirty="0">
                              <a:solidFill>
                                <a:schemeClr val="bg1"/>
                              </a:solidFill>
                            </a:rPr>
                            <a:t>Current</a:t>
                          </a:r>
                          <a:endParaRPr lang="en-GB" dirty="0">
                            <a:solidFill>
                              <a:schemeClr val="bg1"/>
                            </a:solidFill>
                          </a:endParaRPr>
                        </a:p>
                      </a:txBody>
                      <a:tcPr anchor="ctr">
                        <a:solidFill>
                          <a:schemeClr val="bg1"/>
                        </a:solidFill>
                      </a:tcPr>
                    </a:tc>
                    <a:tc>
                      <a:txBody>
                        <a:bodyPr/>
                        <a:lstStyle/>
                        <a:p>
                          <a:endParaRPr lang="en-US"/>
                        </a:p>
                      </a:txBody>
                      <a:tcPr anchor="ctr">
                        <a:blipFill>
                          <a:blip r:embed="rId3"/>
                          <a:stretch>
                            <a:fillRect l="-29021" t="-248529" r="-280" b="-202206"/>
                          </a:stretch>
                        </a:blipFill>
                      </a:tcPr>
                    </a:tc>
                    <a:extLst>
                      <a:ext uri="{0D108BD9-81ED-4DB2-BD59-A6C34878D82A}">
                        <a16:rowId xmlns:a16="http://schemas.microsoft.com/office/drawing/2014/main" val="3307847228"/>
                      </a:ext>
                    </a:extLst>
                  </a:tr>
                  <a:tr h="828000">
                    <a:tc>
                      <a:txBody>
                        <a:bodyPr/>
                        <a:lstStyle/>
                        <a:p>
                          <a:pPr algn="l"/>
                          <a:r>
                            <a:rPr lang="en-US" dirty="0">
                              <a:solidFill>
                                <a:schemeClr val="bg1"/>
                              </a:solidFill>
                            </a:rPr>
                            <a:t>Charge</a:t>
                          </a:r>
                          <a:endParaRPr lang="en-GB" dirty="0">
                            <a:solidFill>
                              <a:schemeClr val="bg1"/>
                            </a:solidFill>
                          </a:endParaRPr>
                        </a:p>
                      </a:txBody>
                      <a:tcPr anchor="ctr">
                        <a:solidFill>
                          <a:schemeClr val="bg1"/>
                        </a:solidFill>
                      </a:tcPr>
                    </a:tc>
                    <a:tc>
                      <a:txBody>
                        <a:bodyPr/>
                        <a:lstStyle/>
                        <a:p>
                          <a:endParaRPr lang="en-US"/>
                        </a:p>
                      </a:txBody>
                      <a:tcPr anchor="ctr">
                        <a:blipFill>
                          <a:blip r:embed="rId3"/>
                          <a:stretch>
                            <a:fillRect l="-29021" t="-348529" r="-280" b="-102206"/>
                          </a:stretch>
                        </a:blipFill>
                      </a:tcPr>
                    </a:tc>
                    <a:extLst>
                      <a:ext uri="{0D108BD9-81ED-4DB2-BD59-A6C34878D82A}">
                        <a16:rowId xmlns:a16="http://schemas.microsoft.com/office/drawing/2014/main" val="2331139117"/>
                      </a:ext>
                    </a:extLst>
                  </a:tr>
                  <a:tr h="828000">
                    <a:tc>
                      <a:txBody>
                        <a:bodyPr/>
                        <a:lstStyle/>
                        <a:p>
                          <a:pPr algn="l"/>
                          <a:r>
                            <a:rPr lang="en-US" dirty="0">
                              <a:solidFill>
                                <a:schemeClr val="bg1"/>
                              </a:solidFill>
                            </a:rPr>
                            <a:t>Energy length</a:t>
                          </a:r>
                          <a:endParaRPr lang="en-GB" dirty="0">
                            <a:solidFill>
                              <a:schemeClr val="bg1"/>
                            </a:solidFill>
                          </a:endParaRPr>
                        </a:p>
                      </a:txBody>
                      <a:tcPr anchor="ctr">
                        <a:solidFill>
                          <a:schemeClr val="bg1"/>
                        </a:solidFill>
                      </a:tcPr>
                    </a:tc>
                    <a:tc>
                      <a:txBody>
                        <a:bodyPr/>
                        <a:lstStyle/>
                        <a:p>
                          <a:endParaRPr lang="en-US"/>
                        </a:p>
                      </a:txBody>
                      <a:tcPr anchor="ctr">
                        <a:blipFill>
                          <a:blip r:embed="rId3"/>
                          <a:stretch>
                            <a:fillRect l="-29021" t="-448529" r="-280" b="-2206"/>
                          </a:stretch>
                        </a:blipFill>
                      </a:tcPr>
                    </a:tc>
                    <a:extLst>
                      <a:ext uri="{0D108BD9-81ED-4DB2-BD59-A6C34878D82A}">
                        <a16:rowId xmlns:a16="http://schemas.microsoft.com/office/drawing/2014/main" val="196866132"/>
                      </a:ext>
                    </a:extLst>
                  </a:tr>
                </a:tbl>
              </a:graphicData>
            </a:graphic>
          </p:graphicFrame>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BE8D515-2CC3-A43A-DAFE-B3C0B815EF15}"/>
                  </a:ext>
                </a:extLst>
              </p:cNvPr>
              <p:cNvSpPr txBox="1"/>
              <p:nvPr/>
            </p:nvSpPr>
            <p:spPr>
              <a:xfrm>
                <a:off x="9473695" y="145465"/>
                <a:ext cx="2238305"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3" name="TextBox 2">
                <a:extLst>
                  <a:ext uri="{FF2B5EF4-FFF2-40B4-BE49-F238E27FC236}">
                    <a16:creationId xmlns:a16="http://schemas.microsoft.com/office/drawing/2014/main" id="{DBE8D515-2CC3-A43A-DAFE-B3C0B815EF15}"/>
                  </a:ext>
                </a:extLst>
              </p:cNvPr>
              <p:cNvSpPr txBox="1">
                <a:spLocks noRot="1" noChangeAspect="1" noMove="1" noResize="1" noEditPoints="1" noAdjustHandles="1" noChangeArrowheads="1" noChangeShapeType="1" noTextEdit="1"/>
              </p:cNvSpPr>
              <p:nvPr/>
            </p:nvSpPr>
            <p:spPr>
              <a:xfrm>
                <a:off x="9473695" y="145465"/>
                <a:ext cx="2238305" cy="566437"/>
              </a:xfrm>
              <a:prstGeom prst="rect">
                <a:avLst/>
              </a:prstGeom>
              <a:blipFill>
                <a:blip r:embed="rId4"/>
                <a:stretch>
                  <a:fillRect/>
                </a:stretch>
              </a:blipFill>
            </p:spPr>
            <p:txBody>
              <a:bodyPr/>
              <a:lstStyle/>
              <a:p>
                <a:r>
                  <a:rPr lang="en-GB">
                    <a:noFill/>
                  </a:rPr>
                  <a:t> </a:t>
                </a:r>
              </a:p>
            </p:txBody>
          </p:sp>
        </mc:Fallback>
      </mc:AlternateContent>
      <p:sp>
        <p:nvSpPr>
          <p:cNvPr id="4" name="Slide Number Placeholder 1">
            <a:extLst>
              <a:ext uri="{FF2B5EF4-FFF2-40B4-BE49-F238E27FC236}">
                <a16:creationId xmlns:a16="http://schemas.microsoft.com/office/drawing/2014/main" id="{9D80BB40-A464-169D-E9C7-789EE03BC07D}"/>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8</a:t>
            </a:fld>
            <a:endParaRPr lang="en-US" dirty="0"/>
          </a:p>
        </p:txBody>
      </p:sp>
    </p:spTree>
    <p:extLst>
      <p:ext uri="{BB962C8B-B14F-4D97-AF65-F5344CB8AC3E}">
        <p14:creationId xmlns:p14="http://schemas.microsoft.com/office/powerpoint/2010/main" val="2589948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6A2A443-E820-73F1-8033-A60A7FED18D9}"/>
              </a:ext>
            </a:extLst>
          </p:cNvPr>
          <p:cNvSpPr>
            <a:spLocks noGrp="1"/>
          </p:cNvSpPr>
          <p:nvPr>
            <p:ph type="title"/>
          </p:nvPr>
        </p:nvSpPr>
        <p:spPr/>
        <p:txBody>
          <a:bodyPr>
            <a:normAutofit/>
          </a:bodyPr>
          <a:lstStyle/>
          <a:p>
            <a:r>
              <a:rPr lang="en-US" dirty="0" err="1"/>
              <a:t>Generalised</a:t>
            </a:r>
            <a:r>
              <a:rPr lang="en-US" dirty="0"/>
              <a:t> VOS model</a:t>
            </a:r>
            <a:endParaRPr lang="en-GB" dirty="0"/>
          </a:p>
        </p:txBody>
      </p:sp>
      <p:sp>
        <p:nvSpPr>
          <p:cNvPr id="12" name="TextBox 11">
            <a:extLst>
              <a:ext uri="{FF2B5EF4-FFF2-40B4-BE49-F238E27FC236}">
                <a16:creationId xmlns:a16="http://schemas.microsoft.com/office/drawing/2014/main" id="{5DF8C51C-09B2-6574-1119-AC419609D8FD}"/>
              </a:ext>
            </a:extLst>
          </p:cNvPr>
          <p:cNvSpPr txBox="1"/>
          <p:nvPr/>
        </p:nvSpPr>
        <p:spPr>
          <a:xfrm>
            <a:off x="6515100" y="2918460"/>
            <a:ext cx="65" cy="276999"/>
          </a:xfrm>
          <a:prstGeom prst="rect">
            <a:avLst/>
          </a:prstGeom>
          <a:noFill/>
        </p:spPr>
        <p:txBody>
          <a:bodyPr wrap="none" lIns="0" tIns="0" rIns="0" bIns="0" rtlCol="0">
            <a:spAutoFit/>
          </a:bodyPr>
          <a:lstStyle/>
          <a:p>
            <a:endParaRPr lang="en-GB" dirty="0"/>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9902F4FD-9522-5344-EF5C-0B499249F1BD}"/>
                  </a:ext>
                </a:extLst>
              </p:cNvPr>
              <p:cNvGraphicFramePr>
                <a:graphicFrameLocks noGrp="1"/>
              </p:cNvGraphicFramePr>
              <p:nvPr>
                <p:extLst>
                  <p:ext uri="{D42A27DB-BD31-4B8C-83A1-F6EECF244321}">
                    <p14:modId xmlns:p14="http://schemas.microsoft.com/office/powerpoint/2010/main" val="790438005"/>
                  </p:ext>
                </p:extLst>
              </p:nvPr>
            </p:nvGraphicFramePr>
            <p:xfrm>
              <a:off x="480000" y="10326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e>
                                </m:acc>
                                <m:r>
                                  <a:rPr lang="en-US" b="0" i="1" smtClean="0">
                                    <a:latin typeface="Cambria Math" panose="02040503050406030204" pitchFamily="18" charset="0"/>
                                  </a:rPr>
                                  <m:t>=</m:t>
                                </m:r>
                                <m:r>
                                  <a:rPr lang="en-US" b="0" i="1" smtClean="0">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r>
                                  <a:rPr lang="en-US" b="0" i="1" smtClean="0">
                                    <a:latin typeface="Cambria Math" panose="02040503050406030204" pitchFamily="18" charset="0"/>
                                  </a:rPr>
                                  <m:t>𝐹</m:t>
                                </m:r>
                                <m:r>
                                  <a:rPr lang="en-US" b="0" i="1" smtClean="0">
                                    <a:latin typeface="Cambria Math" panose="02040503050406030204" pitchFamily="18" charset="0"/>
                                  </a:rPr>
                                  <m:t>′</m:t>
                                </m:r>
                              </m:oMath>
                            </m:oMathPara>
                          </a14:m>
                          <a:endParaRPr lang="en-GB" dirty="0"/>
                        </a:p>
                      </a:txBody>
                      <a:tcPr anchor="ct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𝑣</m:t>
                                    </m:r>
                                  </m:e>
                                </m:acc>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e>
                                </m:d>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−2</m:t>
                                    </m:r>
                                    <m:r>
                                      <a:rPr lang="en-US" i="1">
                                        <a:latin typeface="Cambria Math" panose="02040503050406030204" pitchFamily="18" charset="0"/>
                                      </a:rPr>
                                      <m:t>ℋ</m:t>
                                    </m:r>
                                    <m:r>
                                      <a:rPr lang="en-US" b="0" i="1" smtClean="0">
                                        <a:latin typeface="Cambria Math" panose="02040503050406030204" pitchFamily="18" charset="0"/>
                                      </a:rPr>
                                      <m:t>𝑣</m:t>
                                    </m:r>
                                    <m:r>
                                      <a:rPr lang="en-US" b="0" i="1" smtClean="0">
                                        <a:latin typeface="Cambria Math" panose="02040503050406030204" pitchFamily="18" charset="0"/>
                                      </a:rPr>
                                      <m:t>+2</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b="0" i="1" smtClean="0">
                                            <a:latin typeface="Cambria Math" panose="02040503050406030204" pitchFamily="18" charset="0"/>
                                          </a:rPr>
                                          <m:t>𝑣</m:t>
                                        </m:r>
                                        <m:r>
                                          <a:rPr lang="en-US" i="1">
                                            <a:latin typeface="Cambria Math" panose="02040503050406030204" pitchFamily="18" charset="0"/>
                                          </a:rPr>
                                          <m:t>ℋ</m:t>
                                        </m:r>
                                      </m:e>
                                    </m:d>
                                  </m:e>
                                </m:d>
                              </m:oMath>
                            </m:oMathPara>
                          </a14:m>
                          <a:endParaRPr lang="en-GB" dirty="0"/>
                        </a:p>
                      </a:txBody>
                      <a:tcPr anchor="ct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b="0" i="1" smtClean="0">
                                    <a:solidFill>
                                      <a:srgbClr val="CCE3F5"/>
                                    </a:solidFill>
                                    <a:latin typeface="Cambria Math" panose="02040503050406030204" pitchFamily="18" charset="0"/>
                                  </a:rPr>
                                  <m:t>+(</m:t>
                                </m:r>
                                <m:r>
                                  <a:rPr lang="en-US" b="0" i="1" smtClean="0">
                                    <a:solidFill>
                                      <a:srgbClr val="CCE3F5"/>
                                    </a:solidFill>
                                    <a:latin typeface="Cambria Math" panose="02040503050406030204" pitchFamily="18" charset="0"/>
                                  </a:rPr>
                                  <m:t>𝑔</m:t>
                                </m:r>
                                <m:r>
                                  <a:rPr lang="en-US" b="0" i="1" smtClean="0">
                                    <a:solidFill>
                                      <a:srgbClr val="CCE3F5"/>
                                    </a:solidFill>
                                    <a:latin typeface="Cambria Math" panose="02040503050406030204" pitchFamily="18" charset="0"/>
                                  </a:rPr>
                                  <m:t>−1)</m:t>
                                </m:r>
                                <m:r>
                                  <a:rPr lang="en-US" i="1">
                                    <a:solidFill>
                                      <a:srgbClr val="CCE3F5"/>
                                    </a:solidFill>
                                    <a:latin typeface="Cambria Math" panose="02040503050406030204" pitchFamily="18" charset="0"/>
                                  </a:rPr>
                                  <m:t>𝜌</m:t>
                                </m:r>
                                <m:acc>
                                  <m:accPr>
                                    <m:chr m:val="̃"/>
                                    <m:ctrlPr>
                                      <a:rPr lang="en-US" i="1">
                                        <a:solidFill>
                                          <a:srgbClr val="CCE3F5"/>
                                        </a:solidFill>
                                        <a:latin typeface="Cambria Math" panose="02040503050406030204" pitchFamily="18" charset="0"/>
                                      </a:rPr>
                                    </m:ctrlPr>
                                  </m:accPr>
                                  <m:e>
                                    <m:r>
                                      <a:rPr lang="en-US" i="1">
                                        <a:solidFill>
                                          <a:srgbClr val="CCE3F5"/>
                                        </a:solidFill>
                                        <a:latin typeface="Cambria Math" panose="02040503050406030204" pitchFamily="18" charset="0"/>
                                      </a:rPr>
                                      <m:t>𝑐</m:t>
                                    </m:r>
                                  </m:e>
                                </m:acc>
                                <m:f>
                                  <m:fPr>
                                    <m:ctrlPr>
                                      <a:rPr lang="en-US" b="0" i="1" smtClean="0">
                                        <a:solidFill>
                                          <a:srgbClr val="CCE3F5"/>
                                        </a:solidFill>
                                        <a:latin typeface="Cambria Math" panose="02040503050406030204" pitchFamily="18" charset="0"/>
                                      </a:rPr>
                                    </m:ctrlPr>
                                  </m:fPr>
                                  <m:num>
                                    <m:r>
                                      <a:rPr lang="en-US" b="0" i="1" smtClean="0">
                                        <a:solidFill>
                                          <a:srgbClr val="CCE3F5"/>
                                        </a:solidFill>
                                        <a:latin typeface="Cambria Math" panose="02040503050406030204" pitchFamily="18" charset="0"/>
                                      </a:rPr>
                                      <m:t>𝑣</m:t>
                                    </m:r>
                                  </m:num>
                                  <m:den>
                                    <m:sSub>
                                      <m:sSubPr>
                                        <m:ctrlPr>
                                          <a:rPr lang="en-US" b="0" i="1" smtClean="0">
                                            <a:solidFill>
                                              <a:srgbClr val="CCE3F5"/>
                                            </a:solidFill>
                                            <a:latin typeface="Cambria Math" panose="02040503050406030204" pitchFamily="18" charset="0"/>
                                          </a:rPr>
                                        </m:ctrlPr>
                                      </m:sSubPr>
                                      <m:e>
                                        <m:r>
                                          <a:rPr lang="en-US" b="0" i="1" smtClean="0">
                                            <a:solidFill>
                                              <a:srgbClr val="CCE3F5"/>
                                            </a:solidFill>
                                            <a:latin typeface="Cambria Math" panose="02040503050406030204" pitchFamily="18" charset="0"/>
                                          </a:rPr>
                                          <m:t>𝐿</m:t>
                                        </m:r>
                                      </m:e>
                                      <m:sub>
                                        <m:r>
                                          <a:rPr lang="en-US" b="0" i="1" smtClean="0">
                                            <a:solidFill>
                                              <a:srgbClr val="CCE3F5"/>
                                            </a:solidFill>
                                            <a:latin typeface="Cambria Math" panose="02040503050406030204" pitchFamily="18" charset="0"/>
                                          </a:rPr>
                                          <m:t>𝑐</m:t>
                                        </m:r>
                                      </m:sub>
                                    </m:sSub>
                                  </m:den>
                                </m:f>
                                <m:f>
                                  <m:fPr>
                                    <m:ctrlPr>
                                      <a:rPr lang="en-US" b="0" i="1" smtClean="0">
                                        <a:solidFill>
                                          <a:srgbClr val="CCE3F5"/>
                                        </a:solidFill>
                                        <a:latin typeface="Cambria Math" panose="02040503050406030204" pitchFamily="18" charset="0"/>
                                      </a:rPr>
                                    </m:ctrlPr>
                                  </m:fPr>
                                  <m:num>
                                    <m:r>
                                      <a:rPr lang="en-US" b="0" i="1" smtClean="0">
                                        <a:solidFill>
                                          <a:srgbClr val="CCE3F5"/>
                                        </a:solidFill>
                                        <a:latin typeface="Cambria Math" panose="02040503050406030204" pitchFamily="18" charset="0"/>
                                      </a:rPr>
                                      <m:t>𝑊</m:t>
                                    </m:r>
                                  </m:num>
                                  <m:den>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𝐹</m:t>
                                        </m:r>
                                      </m:e>
                                      <m:sup>
                                        <m:r>
                                          <a:rPr lang="en-US" b="0" i="1" smtClean="0">
                                            <a:solidFill>
                                              <a:srgbClr val="CCE3F5"/>
                                            </a:solidFill>
                                            <a:latin typeface="Cambria Math" panose="02040503050406030204" pitchFamily="18" charset="0"/>
                                          </a:rPr>
                                          <m:t>′</m:t>
                                        </m:r>
                                      </m:sup>
                                    </m:sSup>
                                    <m:r>
                                      <a:rPr lang="en-US" b="0" i="1" smtClean="0">
                                        <a:solidFill>
                                          <a:srgbClr val="CCE3F5"/>
                                        </a:solidFill>
                                        <a:latin typeface="Cambria Math" panose="02040503050406030204" pitchFamily="18" charset="0"/>
                                      </a:rPr>
                                      <m:t>−2</m:t>
                                    </m:r>
                                    <m:sSup>
                                      <m:sSupPr>
                                        <m:ctrlPr>
                                          <a:rPr lang="en-US" b="0" i="1" smtClean="0">
                                            <a:solidFill>
                                              <a:srgbClr val="CCE3F5"/>
                                            </a:solidFill>
                                            <a:latin typeface="Cambria Math" panose="02040503050406030204" pitchFamily="18" charset="0"/>
                                          </a:rPr>
                                        </m:ctrlPr>
                                      </m:sSupPr>
                                      <m:e>
                                        <m:r>
                                          <a:rPr lang="en-US" b="0" i="1" smtClean="0">
                                            <a:solidFill>
                                              <a:srgbClr val="CCE3F5"/>
                                            </a:solidFill>
                                            <a:latin typeface="Cambria Math" panose="02040503050406030204" pitchFamily="18" charset="0"/>
                                          </a:rPr>
                                          <m:t>𝑄</m:t>
                                        </m:r>
                                      </m:e>
                                      <m:sup>
                                        <m:r>
                                          <a:rPr lang="en-US" b="0" i="1" smtClean="0">
                                            <a:solidFill>
                                              <a:srgbClr val="CCE3F5"/>
                                            </a:solidFill>
                                            <a:latin typeface="Cambria Math" panose="02040503050406030204" pitchFamily="18" charset="0"/>
                                          </a:rPr>
                                          <m:t>2</m:t>
                                        </m:r>
                                      </m:sup>
                                    </m:sSup>
                                    <m:r>
                                      <a:rPr lang="en-US" b="0" i="1" smtClean="0">
                                        <a:solidFill>
                                          <a:srgbClr val="CCE3F5"/>
                                        </a:solidFill>
                                        <a:latin typeface="Cambria Math" panose="02040503050406030204" pitchFamily="18" charset="0"/>
                                      </a:rPr>
                                      <m:t>𝐹</m:t>
                                    </m:r>
                                    <m:r>
                                      <a:rPr lang="en-US" b="0" i="1" smtClean="0">
                                        <a:solidFill>
                                          <a:srgbClr val="CCE3F5"/>
                                        </a:solidFill>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e>
                                    </m:d>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𝐹</m:t>
                                    </m:r>
                                    <m:r>
                                      <a:rPr lang="en-US" b="0" i="1" smtClean="0">
                                        <a:latin typeface="Cambria Math" panose="02040503050406030204" pitchFamily="18" charset="0"/>
                                      </a:rPr>
                                      <m:t>′′</m:t>
                                    </m:r>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𝑣</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𝑣</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𝜉</m:t>
                                            </m:r>
                                          </m:e>
                                          <m:sub>
                                            <m:r>
                                              <a:rPr lang="en-US" b="0" i="1" smtClean="0">
                                                <a:latin typeface="Cambria Math" panose="02040503050406030204" pitchFamily="18" charset="0"/>
                                              </a:rPr>
                                              <m:t>𝑐</m:t>
                                            </m:r>
                                          </m:sub>
                                        </m:sSub>
                                      </m:den>
                                    </m:f>
                                    <m:r>
                                      <a:rPr lang="en-US" b="0" i="1" smtClean="0">
                                        <a:latin typeface="Cambria Math" panose="02040503050406030204" pitchFamily="18" charset="0"/>
                                      </a:rPr>
                                      <m:t>−</m:t>
                                    </m:r>
                                    <m:r>
                                      <a:rPr lang="en-US" i="1">
                                        <a:latin typeface="Cambria Math" panose="02040503050406030204" pitchFamily="18" charset="0"/>
                                      </a:rPr>
                                      <m:t>ℋ</m:t>
                                    </m:r>
                                  </m:e>
                                </m:d>
                                <m:r>
                                  <a:rPr lang="en-US" i="1" smtClean="0">
                                    <a:solidFill>
                                      <a:srgbClr val="E7F1FA"/>
                                    </a:solidFill>
                                    <a:latin typeface="Cambria Math" panose="02040503050406030204" pitchFamily="18" charset="0"/>
                                  </a:rPr>
                                  <m:t>+(</m:t>
                                </m:r>
                                <m:r>
                                  <a:rPr lang="en-US" i="1" smtClean="0">
                                    <a:solidFill>
                                      <a:srgbClr val="E7F1FA"/>
                                    </a:solidFill>
                                    <a:latin typeface="Cambria Math" panose="02040503050406030204" pitchFamily="18" charset="0"/>
                                  </a:rPr>
                                  <m:t>𝑔</m:t>
                                </m:r>
                                <m:r>
                                  <a:rPr lang="en-US" i="1" smtClean="0">
                                    <a:solidFill>
                                      <a:srgbClr val="E7F1FA"/>
                                    </a:solidFill>
                                    <a:latin typeface="Cambria Math" panose="02040503050406030204" pitchFamily="18" charset="0"/>
                                  </a:rPr>
                                  <m:t>−1)(1−</m:t>
                                </m:r>
                                <m:r>
                                  <a:rPr lang="en-US" i="1" smtClean="0">
                                    <a:solidFill>
                                      <a:srgbClr val="E7F1FA"/>
                                    </a:solidFill>
                                    <a:latin typeface="Cambria Math" panose="02040503050406030204" pitchFamily="18" charset="0"/>
                                  </a:rPr>
                                  <m:t>𝜌</m:t>
                                </m:r>
                                <m:r>
                                  <a:rPr lang="en-US" b="0" i="1" smtClean="0">
                                    <a:solidFill>
                                      <a:srgbClr val="E7F1FA"/>
                                    </a:solidFill>
                                    <a:latin typeface="Cambria Math" panose="02040503050406030204" pitchFamily="18" charset="0"/>
                                  </a:rPr>
                                  <m:t>)</m:t>
                                </m:r>
                                <m:acc>
                                  <m:accPr>
                                    <m:chr m:val="̃"/>
                                    <m:ctrlPr>
                                      <a:rPr lang="en-US" i="1">
                                        <a:solidFill>
                                          <a:srgbClr val="E7F1FA"/>
                                        </a:solidFill>
                                        <a:latin typeface="Cambria Math" panose="02040503050406030204" pitchFamily="18" charset="0"/>
                                      </a:rPr>
                                    </m:ctrlPr>
                                  </m:accPr>
                                  <m:e>
                                    <m:r>
                                      <a:rPr lang="en-US" i="1">
                                        <a:solidFill>
                                          <a:srgbClr val="E7F1FA"/>
                                        </a:solidFill>
                                        <a:latin typeface="Cambria Math" panose="02040503050406030204" pitchFamily="18" charset="0"/>
                                      </a:rPr>
                                      <m:t>𝑐</m:t>
                                    </m:r>
                                  </m:e>
                                </m:acc>
                                <m:f>
                                  <m:fPr>
                                    <m:ctrlPr>
                                      <a:rPr lang="en-US" i="1">
                                        <a:solidFill>
                                          <a:srgbClr val="E7F1FA"/>
                                        </a:solidFill>
                                        <a:latin typeface="Cambria Math" panose="02040503050406030204" pitchFamily="18" charset="0"/>
                                      </a:rPr>
                                    </m:ctrlPr>
                                  </m:fPr>
                                  <m:num>
                                    <m:r>
                                      <a:rPr lang="en-US" i="1">
                                        <a:solidFill>
                                          <a:srgbClr val="E7F1FA"/>
                                        </a:solidFill>
                                        <a:latin typeface="Cambria Math" panose="02040503050406030204" pitchFamily="18" charset="0"/>
                                      </a:rPr>
                                      <m:t>𝑣</m:t>
                                    </m:r>
                                  </m:num>
                                  <m:den>
                                    <m:sSub>
                                      <m:sSubPr>
                                        <m:ctrlPr>
                                          <a:rPr lang="en-US" i="1">
                                            <a:solidFill>
                                              <a:srgbClr val="E7F1FA"/>
                                            </a:solidFill>
                                            <a:latin typeface="Cambria Math" panose="02040503050406030204" pitchFamily="18" charset="0"/>
                                          </a:rPr>
                                        </m:ctrlPr>
                                      </m:sSubPr>
                                      <m:e>
                                        <m:r>
                                          <a:rPr lang="en-US" i="1">
                                            <a:solidFill>
                                              <a:srgbClr val="E7F1FA"/>
                                            </a:solidFill>
                                            <a:latin typeface="Cambria Math" panose="02040503050406030204" pitchFamily="18" charset="0"/>
                                          </a:rPr>
                                          <m:t>𝐿</m:t>
                                        </m:r>
                                      </m:e>
                                      <m:sub>
                                        <m:r>
                                          <a:rPr lang="en-US" i="1">
                                            <a:solidFill>
                                              <a:srgbClr val="E7F1FA"/>
                                            </a:solidFill>
                                            <a:latin typeface="Cambria Math" panose="02040503050406030204" pitchFamily="18" charset="0"/>
                                          </a:rPr>
                                          <m:t>𝑐</m:t>
                                        </m:r>
                                      </m:sub>
                                    </m:sSub>
                                  </m:den>
                                </m:f>
                                <m:f>
                                  <m:fPr>
                                    <m:ctrlPr>
                                      <a:rPr lang="en-US" i="1">
                                        <a:solidFill>
                                          <a:srgbClr val="E7F1FA"/>
                                        </a:solidFill>
                                        <a:latin typeface="Cambria Math" panose="02040503050406030204" pitchFamily="18" charset="0"/>
                                      </a:rPr>
                                    </m:ctrlPr>
                                  </m:fPr>
                                  <m:num>
                                    <m:r>
                                      <a:rPr lang="en-US" i="1">
                                        <a:solidFill>
                                          <a:srgbClr val="E7F1FA"/>
                                        </a:solidFill>
                                        <a:latin typeface="Cambria Math" panose="02040503050406030204" pitchFamily="18" charset="0"/>
                                      </a:rPr>
                                      <m:t>𝑊</m:t>
                                    </m:r>
                                  </m:num>
                                  <m:den>
                                    <m:sSup>
                                      <m:sSupPr>
                                        <m:ctrlPr>
                                          <a:rPr lang="en-US" i="1">
                                            <a:solidFill>
                                              <a:srgbClr val="E7F1FA"/>
                                            </a:solidFill>
                                            <a:latin typeface="Cambria Math" panose="02040503050406030204" pitchFamily="18" charset="0"/>
                                          </a:rPr>
                                        </m:ctrlPr>
                                      </m:sSupPr>
                                      <m:e>
                                        <m:r>
                                          <a:rPr lang="en-US" i="1">
                                            <a:solidFill>
                                              <a:srgbClr val="E7F1FA"/>
                                            </a:solidFill>
                                            <a:latin typeface="Cambria Math" panose="02040503050406030204" pitchFamily="18" charset="0"/>
                                          </a:rPr>
                                          <m:t>𝐹</m:t>
                                        </m:r>
                                      </m:e>
                                      <m:sup>
                                        <m:r>
                                          <a:rPr lang="en-US" i="1">
                                            <a:solidFill>
                                              <a:srgbClr val="E7F1FA"/>
                                            </a:solidFill>
                                            <a:latin typeface="Cambria Math" panose="02040503050406030204" pitchFamily="18" charset="0"/>
                                          </a:rPr>
                                          <m:t>′</m:t>
                                        </m:r>
                                      </m:sup>
                                    </m:sSup>
                                    <m:r>
                                      <a:rPr lang="en-US" b="0" i="1" smtClean="0">
                                        <a:solidFill>
                                          <a:srgbClr val="E7F1FA"/>
                                        </a:solidFill>
                                        <a:latin typeface="Cambria Math" panose="02040503050406030204" pitchFamily="18" charset="0"/>
                                      </a:rPr>
                                      <m:t>+</m:t>
                                    </m:r>
                                    <m:r>
                                      <a:rPr lang="en-US" i="1">
                                        <a:solidFill>
                                          <a:srgbClr val="E7F1FA"/>
                                        </a:solidFill>
                                        <a:latin typeface="Cambria Math" panose="02040503050406030204" pitchFamily="18" charset="0"/>
                                      </a:rPr>
                                      <m:t>2</m:t>
                                    </m:r>
                                    <m:sSup>
                                      <m:sSupPr>
                                        <m:ctrlPr>
                                          <a:rPr lang="en-US" i="1">
                                            <a:solidFill>
                                              <a:srgbClr val="E7F1FA"/>
                                            </a:solidFill>
                                            <a:latin typeface="Cambria Math" panose="02040503050406030204" pitchFamily="18" charset="0"/>
                                          </a:rPr>
                                        </m:ctrlPr>
                                      </m:sSupPr>
                                      <m:e>
                                        <m:r>
                                          <a:rPr lang="en-US" i="1">
                                            <a:solidFill>
                                              <a:srgbClr val="E7F1FA"/>
                                            </a:solidFill>
                                            <a:latin typeface="Cambria Math" panose="02040503050406030204" pitchFamily="18" charset="0"/>
                                          </a:rPr>
                                          <m:t>𝑄</m:t>
                                        </m:r>
                                      </m:e>
                                      <m:sup>
                                        <m:r>
                                          <a:rPr lang="en-US" i="1">
                                            <a:solidFill>
                                              <a:srgbClr val="E7F1FA"/>
                                            </a:solidFill>
                                            <a:latin typeface="Cambria Math" panose="02040503050406030204" pitchFamily="18" charset="0"/>
                                          </a:rPr>
                                          <m:t>2</m:t>
                                        </m:r>
                                      </m:sup>
                                    </m:sSup>
                                    <m:r>
                                      <a:rPr lang="en-US" i="1">
                                        <a:solidFill>
                                          <a:srgbClr val="E7F1FA"/>
                                        </a:solidFill>
                                        <a:latin typeface="Cambria Math" panose="02040503050406030204" pitchFamily="18" charset="0"/>
                                      </a:rPr>
                                      <m:t>𝐹</m:t>
                                    </m:r>
                                    <m:r>
                                      <a:rPr lang="en-US" i="1">
                                        <a:solidFill>
                                          <a:srgbClr val="E7F1FA"/>
                                        </a:solidFill>
                                        <a:latin typeface="Cambria Math" panose="02040503050406030204" pitchFamily="18" charset="0"/>
                                      </a:rPr>
                                      <m:t>′′</m:t>
                                    </m:r>
                                  </m:den>
                                </m:f>
                              </m:oMath>
                            </m:oMathPara>
                          </a14:m>
                          <a:endParaRPr lang="en-GB" dirty="0"/>
                        </a:p>
                      </a:txBody>
                      <a:tcPr anchor="ct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𝐿</m:t>
                                        </m:r>
                                      </m:e>
                                    </m:acc>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i="1">
                                    <a:latin typeface="Cambria Math" panose="02040503050406030204" pitchFamily="18" charset="0"/>
                                  </a:rPr>
                                  <m:t>ℋ</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𝑐</m:t>
                                    </m:r>
                                  </m:sub>
                                </m:sSub>
                                <m:d>
                                  <m:dPr>
                                    <m:begChr m:val="["/>
                                    <m:endChr m:val="]"/>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a:latin typeface="Cambria Math" panose="02040503050406030204" pitchFamily="18" charset="0"/>
                                              </a:rPr>
                                            </m:ctrlPr>
                                          </m:sSupPr>
                                          <m:e>
                                            <m:r>
                                              <a:rPr lang="en-US" i="1">
                                                <a:latin typeface="Cambria Math" panose="02040503050406030204" pitchFamily="18" charset="0"/>
                                              </a:rPr>
                                              <m:t>𝑣</m:t>
                                            </m:r>
                                          </m:e>
                                          <m:sup>
                                            <m:r>
                                              <a:rPr lang="en-US" i="1">
                                                <a:latin typeface="Cambria Math" panose="02040503050406030204" pitchFamily="18" charset="0"/>
                                              </a:rPr>
                                              <m:t>2</m:t>
                                            </m:r>
                                          </m:sup>
                                        </m:sSup>
                                      </m:e>
                                    </m:d>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𝐽</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2</m:t>
                                            </m:r>
                                          </m:sup>
                                        </m:sSup>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𝐹</m:t>
                                        </m:r>
                                      </m:e>
                                      <m:sup>
                                        <m:r>
                                          <a:rPr lang="en-US" b="0" i="1" smtClean="0">
                                            <a:latin typeface="Cambria Math" panose="02040503050406030204" pitchFamily="18" charset="0"/>
                                          </a:rPr>
                                          <m:t>′</m:t>
                                        </m:r>
                                      </m:sup>
                                    </m:sSup>
                                  </m:e>
                                </m:d>
                              </m:oMath>
                            </m:oMathPara>
                          </a14:m>
                          <a:endParaRPr lang="en-GB" dirty="0"/>
                        </a:p>
                      </a:txBody>
                      <a:tcPr anchor="ctr"/>
                    </a:tc>
                    <a:extLst>
                      <a:ext uri="{0D108BD9-81ED-4DB2-BD59-A6C34878D82A}">
                        <a16:rowId xmlns:a16="http://schemas.microsoft.com/office/drawing/2014/main" val="196866132"/>
                      </a:ext>
                    </a:extLst>
                  </a:tr>
                </a:tbl>
              </a:graphicData>
            </a:graphic>
          </p:graphicFrame>
        </mc:Choice>
        <mc:Fallback xmlns="">
          <p:graphicFrame>
            <p:nvGraphicFramePr>
              <p:cNvPr id="13" name="Table 12">
                <a:extLst>
                  <a:ext uri="{FF2B5EF4-FFF2-40B4-BE49-F238E27FC236}">
                    <a16:creationId xmlns:a16="http://schemas.microsoft.com/office/drawing/2014/main" id="{9902F4FD-9522-5344-EF5C-0B499249F1BD}"/>
                  </a:ext>
                </a:extLst>
              </p:cNvPr>
              <p:cNvGraphicFramePr>
                <a:graphicFrameLocks noGrp="1"/>
              </p:cNvGraphicFramePr>
              <p:nvPr>
                <p:extLst>
                  <p:ext uri="{D42A27DB-BD31-4B8C-83A1-F6EECF244321}">
                    <p14:modId xmlns:p14="http://schemas.microsoft.com/office/powerpoint/2010/main" val="790438005"/>
                  </p:ext>
                </p:extLst>
              </p:nvPr>
            </p:nvGraphicFramePr>
            <p:xfrm>
              <a:off x="480000" y="1032639"/>
              <a:ext cx="11232000" cy="4510840"/>
            </p:xfrm>
            <a:graphic>
              <a:graphicData uri="http://schemas.openxmlformats.org/drawingml/2006/table">
                <a:tbl>
                  <a:tblPr firstRow="1" bandRow="1">
                    <a:tableStyleId>{5C22544A-7EE6-4342-B048-85BDC9FD1C3A}</a:tableStyleId>
                  </a:tblPr>
                  <a:tblGrid>
                    <a:gridCol w="2520000">
                      <a:extLst>
                        <a:ext uri="{9D8B030D-6E8A-4147-A177-3AD203B41FA5}">
                          <a16:colId xmlns:a16="http://schemas.microsoft.com/office/drawing/2014/main" val="1600680153"/>
                        </a:ext>
                      </a:extLst>
                    </a:gridCol>
                    <a:gridCol w="8712000">
                      <a:extLst>
                        <a:ext uri="{9D8B030D-6E8A-4147-A177-3AD203B41FA5}">
                          <a16:colId xmlns:a16="http://schemas.microsoft.com/office/drawing/2014/main" val="2918634501"/>
                        </a:ext>
                      </a:extLst>
                    </a:gridCol>
                  </a:tblGrid>
                  <a:tr h="370840">
                    <a:tc>
                      <a:txBody>
                        <a:bodyPr/>
                        <a:lstStyle/>
                        <a:p>
                          <a:r>
                            <a:rPr lang="en-US" dirty="0"/>
                            <a:t>Macroscopic quantity</a:t>
                          </a:r>
                          <a:endParaRPr lang="en-GB" dirty="0"/>
                        </a:p>
                      </a:txBody>
                      <a:tcPr/>
                    </a:tc>
                    <a:tc>
                      <a:txBody>
                        <a:bodyPr/>
                        <a:lstStyle/>
                        <a:p>
                          <a:r>
                            <a:rPr lang="en-US" dirty="0"/>
                            <a:t>Evolution equation</a:t>
                          </a:r>
                          <a:endParaRPr lang="en-GB" dirty="0"/>
                        </a:p>
                      </a:txBody>
                      <a:tcPr/>
                    </a:tc>
                    <a:extLst>
                      <a:ext uri="{0D108BD9-81ED-4DB2-BD59-A6C34878D82A}">
                        <a16:rowId xmlns:a16="http://schemas.microsoft.com/office/drawing/2014/main" val="3784275365"/>
                      </a:ext>
                    </a:extLst>
                  </a:tr>
                  <a:tr h="82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Corr. Length</a:t>
                          </a:r>
                          <a:endParaRPr lang="en-GB"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endParaRPr lang="en-US"/>
                        </a:p>
                      </a:txBody>
                      <a:tcPr anchor="ctr">
                        <a:blipFill>
                          <a:blip r:embed="rId3"/>
                          <a:stretch>
                            <a:fillRect l="-29021" t="-48529" r="-280" b="-401471"/>
                          </a:stretch>
                        </a:blipFill>
                      </a:tcPr>
                    </a:tc>
                    <a:extLst>
                      <a:ext uri="{0D108BD9-81ED-4DB2-BD59-A6C34878D82A}">
                        <a16:rowId xmlns:a16="http://schemas.microsoft.com/office/drawing/2014/main" val="430366836"/>
                      </a:ext>
                    </a:extLst>
                  </a:tr>
                  <a:tr h="828000">
                    <a:tc>
                      <a:txBody>
                        <a:bodyPr/>
                        <a:lstStyle/>
                        <a:p>
                          <a:pPr algn="l"/>
                          <a:r>
                            <a:rPr lang="en-US" dirty="0"/>
                            <a:t>Velocity</a:t>
                          </a:r>
                          <a:endParaRPr lang="en-GB" dirty="0"/>
                        </a:p>
                      </a:txBody>
                      <a:tcPr anchor="ctr"/>
                    </a:tc>
                    <a:tc>
                      <a:txBody>
                        <a:bodyPr/>
                        <a:lstStyle/>
                        <a:p>
                          <a:endParaRPr lang="en-US"/>
                        </a:p>
                      </a:txBody>
                      <a:tcPr anchor="ctr">
                        <a:blipFill>
                          <a:blip r:embed="rId3"/>
                          <a:stretch>
                            <a:fillRect l="-29021" t="-148529" r="-280" b="-301471"/>
                          </a:stretch>
                        </a:blipFill>
                      </a:tcPr>
                    </a:tc>
                    <a:extLst>
                      <a:ext uri="{0D108BD9-81ED-4DB2-BD59-A6C34878D82A}">
                        <a16:rowId xmlns:a16="http://schemas.microsoft.com/office/drawing/2014/main" val="406368034"/>
                      </a:ext>
                    </a:extLst>
                  </a:tr>
                  <a:tr h="828000">
                    <a:tc>
                      <a:txBody>
                        <a:bodyPr/>
                        <a:lstStyle/>
                        <a:p>
                          <a:pPr algn="l"/>
                          <a:r>
                            <a:rPr lang="en-US" dirty="0"/>
                            <a:t>Current</a:t>
                          </a:r>
                          <a:endParaRPr lang="en-GB" dirty="0"/>
                        </a:p>
                      </a:txBody>
                      <a:tcPr anchor="ctr"/>
                    </a:tc>
                    <a:tc>
                      <a:txBody>
                        <a:bodyPr/>
                        <a:lstStyle/>
                        <a:p>
                          <a:endParaRPr lang="en-US"/>
                        </a:p>
                      </a:txBody>
                      <a:tcPr anchor="ctr">
                        <a:blipFill>
                          <a:blip r:embed="rId3"/>
                          <a:stretch>
                            <a:fillRect l="-29021" t="-248529" r="-280" b="-201471"/>
                          </a:stretch>
                        </a:blipFill>
                      </a:tcPr>
                    </a:tc>
                    <a:extLst>
                      <a:ext uri="{0D108BD9-81ED-4DB2-BD59-A6C34878D82A}">
                        <a16:rowId xmlns:a16="http://schemas.microsoft.com/office/drawing/2014/main" val="3307847228"/>
                      </a:ext>
                    </a:extLst>
                  </a:tr>
                  <a:tr h="828000">
                    <a:tc>
                      <a:txBody>
                        <a:bodyPr/>
                        <a:lstStyle/>
                        <a:p>
                          <a:pPr algn="l"/>
                          <a:r>
                            <a:rPr lang="en-US" dirty="0"/>
                            <a:t>Charge</a:t>
                          </a:r>
                          <a:endParaRPr lang="en-GB" dirty="0"/>
                        </a:p>
                      </a:txBody>
                      <a:tcPr anchor="ctr"/>
                    </a:tc>
                    <a:tc>
                      <a:txBody>
                        <a:bodyPr/>
                        <a:lstStyle/>
                        <a:p>
                          <a:endParaRPr lang="en-US"/>
                        </a:p>
                      </a:txBody>
                      <a:tcPr anchor="ctr">
                        <a:blipFill>
                          <a:blip r:embed="rId3"/>
                          <a:stretch>
                            <a:fillRect l="-29021" t="-348529" r="-280" b="-101471"/>
                          </a:stretch>
                        </a:blipFill>
                      </a:tcPr>
                    </a:tc>
                    <a:extLst>
                      <a:ext uri="{0D108BD9-81ED-4DB2-BD59-A6C34878D82A}">
                        <a16:rowId xmlns:a16="http://schemas.microsoft.com/office/drawing/2014/main" val="2331139117"/>
                      </a:ext>
                    </a:extLst>
                  </a:tr>
                  <a:tr h="828000">
                    <a:tc>
                      <a:txBody>
                        <a:bodyPr/>
                        <a:lstStyle/>
                        <a:p>
                          <a:pPr algn="l"/>
                          <a:r>
                            <a:rPr lang="en-US" dirty="0"/>
                            <a:t>Energy length</a:t>
                          </a:r>
                          <a:endParaRPr lang="en-GB" dirty="0"/>
                        </a:p>
                      </a:txBody>
                      <a:tcPr anchor="ctr"/>
                    </a:tc>
                    <a:tc>
                      <a:txBody>
                        <a:bodyPr/>
                        <a:lstStyle/>
                        <a:p>
                          <a:endParaRPr lang="en-US"/>
                        </a:p>
                      </a:txBody>
                      <a:tcPr anchor="ctr">
                        <a:blipFill>
                          <a:blip r:embed="rId3"/>
                          <a:stretch>
                            <a:fillRect l="-29021" t="-448529" r="-280" b="-1471"/>
                          </a:stretch>
                        </a:blipFill>
                      </a:tcPr>
                    </a:tc>
                    <a:extLst>
                      <a:ext uri="{0D108BD9-81ED-4DB2-BD59-A6C34878D82A}">
                        <a16:rowId xmlns:a16="http://schemas.microsoft.com/office/drawing/2014/main" val="196866132"/>
                      </a:ext>
                    </a:extLst>
                  </a:tr>
                </a:tbl>
              </a:graphicData>
            </a:graphic>
          </p:graphicFrame>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1BAFF02-F29A-E760-70CF-0EFC883DCBB6}"/>
                  </a:ext>
                </a:extLst>
              </p:cNvPr>
              <p:cNvSpPr txBox="1"/>
              <p:nvPr/>
            </p:nvSpPr>
            <p:spPr>
              <a:xfrm>
                <a:off x="9016711" y="145465"/>
                <a:ext cx="2695289" cy="5664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bg1"/>
                          </a:solidFill>
                          <a:latin typeface="Cambria Math" panose="02040503050406030204" pitchFamily="18" charset="0"/>
                        </a:rPr>
                        <m:t>𝑆</m:t>
                      </m:r>
                      <m:r>
                        <a:rPr lang="en-US"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m:t>
                      </m:r>
                      <m:r>
                        <a:rPr lang="en-US" i="1">
                          <a:solidFill>
                            <a:schemeClr val="bg1"/>
                          </a:solidFill>
                          <a:latin typeface="Cambria Math" panose="02040503050406030204" pitchFamily="18" charset="0"/>
                        </a:rPr>
                        <m:t>𝜇</m:t>
                      </m:r>
                      <m:nary>
                        <m:naryPr>
                          <m:subHide m:val="on"/>
                          <m:supHide m:val="on"/>
                          <m:ctrlPr>
                            <a:rPr lang="en-US" i="1">
                              <a:solidFill>
                                <a:schemeClr val="bg1"/>
                              </a:solidFill>
                              <a:latin typeface="Cambria Math" panose="02040503050406030204" pitchFamily="18" charset="0"/>
                            </a:rPr>
                          </m:ctrlPr>
                        </m:naryPr>
                        <m:sub/>
                        <m:sup/>
                        <m:e>
                          <m:r>
                            <a:rPr lang="en-US" b="0" i="1" smtClean="0">
                              <a:solidFill>
                                <a:schemeClr val="bg1"/>
                              </a:solidFill>
                              <a:latin typeface="Cambria Math" panose="02040503050406030204" pitchFamily="18" charset="0"/>
                            </a:rPr>
                            <m:t>𝑓</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𝜅</m:t>
                          </m:r>
                          <m:r>
                            <a:rPr lang="en-US" b="0" i="1" smtClean="0">
                              <a:solidFill>
                                <a:schemeClr val="bg1"/>
                              </a:solidFill>
                              <a:latin typeface="Cambria Math" panose="02040503050406030204" pitchFamily="18" charset="0"/>
                            </a:rPr>
                            <m:t>)</m:t>
                          </m:r>
                          <m:rad>
                            <m:radPr>
                              <m:degHide m:val="on"/>
                              <m:ctrlPr>
                                <a:rPr lang="en-US" i="1">
                                  <a:solidFill>
                                    <a:schemeClr val="bg1"/>
                                  </a:solidFill>
                                  <a:latin typeface="Cambria Math" panose="02040503050406030204" pitchFamily="18" charset="0"/>
                                </a:rPr>
                              </m:ctrlPr>
                            </m:radPr>
                            <m:deg/>
                            <m:e>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rPr>
                                <m:t>𝛾</m:t>
                              </m:r>
                            </m:e>
                          </m:rad>
                          <m:r>
                            <a:rPr lang="en-US" i="1">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0</m:t>
                              </m:r>
                            </m:sub>
                          </m:sSub>
                        </m:e>
                      </m:nary>
                      <m:r>
                        <a:rPr lang="en-US" b="0" i="1" smtClean="0">
                          <a:solidFill>
                            <a:schemeClr val="bg1"/>
                          </a:solidFill>
                          <a:latin typeface="Cambria Math" panose="02040503050406030204" pitchFamily="18" charset="0"/>
                        </a:rPr>
                        <m:t>𝑑</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𝜎</m:t>
                          </m:r>
                        </m:e>
                        <m:sub>
                          <m:r>
                            <a:rPr lang="en-US" b="0" i="1" smtClean="0">
                              <a:solidFill>
                                <a:schemeClr val="bg1"/>
                              </a:solidFill>
                              <a:latin typeface="Cambria Math" panose="02040503050406030204" pitchFamily="18" charset="0"/>
                            </a:rPr>
                            <m:t>1</m:t>
                          </m:r>
                        </m:sub>
                      </m:sSub>
                    </m:oMath>
                  </m:oMathPara>
                </a14:m>
                <a:endParaRPr lang="en-GB" dirty="0">
                  <a:solidFill>
                    <a:schemeClr val="bg1"/>
                  </a:solidFill>
                </a:endParaRPr>
              </a:p>
            </p:txBody>
          </p:sp>
        </mc:Choice>
        <mc:Fallback xmlns="">
          <p:sp>
            <p:nvSpPr>
              <p:cNvPr id="16" name="TextBox 15">
                <a:extLst>
                  <a:ext uri="{FF2B5EF4-FFF2-40B4-BE49-F238E27FC236}">
                    <a16:creationId xmlns:a16="http://schemas.microsoft.com/office/drawing/2014/main" id="{81BAFF02-F29A-E760-70CF-0EFC883DCBB6}"/>
                  </a:ext>
                </a:extLst>
              </p:cNvPr>
              <p:cNvSpPr txBox="1">
                <a:spLocks noRot="1" noChangeAspect="1" noMove="1" noResize="1" noEditPoints="1" noAdjustHandles="1" noChangeArrowheads="1" noChangeShapeType="1" noTextEdit="1"/>
              </p:cNvSpPr>
              <p:nvPr/>
            </p:nvSpPr>
            <p:spPr>
              <a:xfrm>
                <a:off x="9016711" y="145465"/>
                <a:ext cx="2695289" cy="566437"/>
              </a:xfrm>
              <a:prstGeom prst="rect">
                <a:avLst/>
              </a:prstGeom>
              <a:blipFill>
                <a:blip r:embed="rId4"/>
                <a:stretch>
                  <a:fillRect/>
                </a:stretch>
              </a:blipFill>
            </p:spPr>
            <p:txBody>
              <a:bodyPr/>
              <a:lstStyle/>
              <a:p>
                <a:r>
                  <a:rPr lang="en-GB">
                    <a:noFill/>
                  </a:rPr>
                  <a:t> </a:t>
                </a:r>
              </a:p>
            </p:txBody>
          </p:sp>
        </mc:Fallback>
      </mc:AlternateContent>
      <p:sp>
        <p:nvSpPr>
          <p:cNvPr id="2" name="Slide Number Placeholder 1">
            <a:extLst>
              <a:ext uri="{FF2B5EF4-FFF2-40B4-BE49-F238E27FC236}">
                <a16:creationId xmlns:a16="http://schemas.microsoft.com/office/drawing/2014/main" id="{FC6FFD6F-D9EA-72D0-7283-C0F642B085B2}"/>
              </a:ext>
            </a:extLst>
          </p:cNvPr>
          <p:cNvSpPr>
            <a:spLocks noGrp="1"/>
          </p:cNvSpPr>
          <p:nvPr>
            <p:ph type="sldNum" sz="quarter" idx="12"/>
          </p:nvPr>
        </p:nvSpPr>
        <p:spPr>
          <a:xfrm>
            <a:off x="10837333" y="6470704"/>
            <a:ext cx="973667" cy="274320"/>
          </a:xfrm>
        </p:spPr>
        <p:txBody>
          <a:bodyPr/>
          <a:lstStyle/>
          <a:p>
            <a:fld id="{4FAB73BC-B049-4115-A692-8D63A059BFB8}" type="slidenum">
              <a:rPr lang="en-US" smtClean="0"/>
              <a:pPr/>
              <a:t>9</a:t>
            </a:fld>
            <a:endParaRPr lang="en-US" dirty="0"/>
          </a:p>
        </p:txBody>
      </p:sp>
    </p:spTree>
    <p:extLst>
      <p:ext uri="{BB962C8B-B14F-4D97-AF65-F5344CB8AC3E}">
        <p14:creationId xmlns:p14="http://schemas.microsoft.com/office/powerpoint/2010/main" val="10012992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spDef>
      <a:spPr>
        <a:solidFill>
          <a:srgbClr val="FF0000"/>
        </a:solidFill>
        <a:ln>
          <a:solidFill>
            <a:srgbClr val="C00000"/>
          </a:solidFill>
        </a:ln>
      </a:spPr>
      <a:bodyPr rtlCol="0" anchor="ctr"/>
      <a:lstStyle>
        <a:defPPr algn="ctr">
          <a:defRPr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TM04033937[[fn=Vapor Trail]]</Template>
  <TotalTime>46259</TotalTime>
  <Words>3316</Words>
  <Application>Microsoft Office PowerPoint</Application>
  <PresentationFormat>Widescreen</PresentationFormat>
  <Paragraphs>386</Paragraphs>
  <Slides>23</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Aptos</vt:lpstr>
      <vt:lpstr>Arial</vt:lpstr>
      <vt:lpstr>Calibri</vt:lpstr>
      <vt:lpstr>Cambria Math</vt:lpstr>
      <vt:lpstr>Times New Roman</vt:lpstr>
      <vt:lpstr>Tw Cen MT</vt:lpstr>
      <vt:lpstr>Tw Cen MT Condensed</vt:lpstr>
      <vt:lpstr>Wingdings 3</vt:lpstr>
      <vt:lpstr>Integral</vt:lpstr>
      <vt:lpstr>Preliminary evaluation of GVOS model parameters on the asymptotic solutions for current carrying cosmic strings networks evolution </vt:lpstr>
      <vt:lpstr>Topological defects</vt:lpstr>
      <vt:lpstr>Topological defects</vt:lpstr>
      <vt:lpstr>Topological defects</vt:lpstr>
      <vt:lpstr>Topological defects</vt:lpstr>
      <vt:lpstr>Topological defects</vt:lpstr>
      <vt:lpstr>Strings evolution</vt:lpstr>
      <vt:lpstr>VOS model</vt:lpstr>
      <vt:lpstr>Generalised VOS model</vt:lpstr>
      <vt:lpstr>Generalised VOS model</vt:lpstr>
      <vt:lpstr>Generalised VOS model</vt:lpstr>
      <vt:lpstr>Generalised VOS model</vt:lpstr>
      <vt:lpstr>Generalised VOS model</vt:lpstr>
      <vt:lpstr>Generalised VOS model</vt:lpstr>
      <vt:lpstr>Solutions without loss mechanisms (c ̃=0)</vt:lpstr>
      <vt:lpstr>Solutions without loss mechanisms (c ̃=0)</vt:lpstr>
      <vt:lpstr>Solutions without loss mechanisms (c ̃=0)</vt:lpstr>
      <vt:lpstr>Solutions for unbiased networks (c ̃≠0;g=1)</vt:lpstr>
      <vt:lpstr>Solutions for biased networks (c ̃≠0;g≠1)</vt:lpstr>
      <vt:lpstr>Solutions for biased networks</vt:lpstr>
      <vt:lpstr>Solutions for biased networks</vt:lpstr>
      <vt:lpstr>Results summary</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Ricardo Moura</dc:creator>
  <cp:lastModifiedBy>Francisco Pimenta</cp:lastModifiedBy>
  <cp:revision>1078</cp:revision>
  <cp:lastPrinted>2022-09-13T10:51:24Z</cp:lastPrinted>
  <dcterms:created xsi:type="dcterms:W3CDTF">2016-10-08T16:44:40Z</dcterms:created>
  <dcterms:modified xsi:type="dcterms:W3CDTF">2025-04-13T22:16:10Z</dcterms:modified>
</cp:coreProperties>
</file>